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334" r:id="rId3"/>
    <p:sldId id="275" r:id="rId4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62" y="72"/>
      </p:cViewPr>
      <p:guideLst>
        <p:guide orient="horz" pos="2160"/>
        <p:guide pos="3831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88685-8FE2-4CC5-A6A2-FB6B244E359E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F3631-9617-46F2-A97B-5884D84EE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2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0F3631-9617-46F2-A97B-5884D84EE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10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FAA7B8-5F48-B345-98DD-0C00D956ECA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344"/>
            <a:ext cx="12161838" cy="68113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7EE343-FE55-3D45-86B0-A680ABAA6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0230" y="2089309"/>
            <a:ext cx="912137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CE45FC-FB00-1445-B94F-AA3D87C83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0230" y="4568984"/>
            <a:ext cx="91213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CAF5F-27EC-0948-BF5A-393822C03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BC95F-0762-A84E-95EA-666D55F04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BB137-5C8A-CB49-BBC7-992D7FF7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8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5AE59-E309-7F49-B18B-C52A35FF4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864054-65F7-9940-9293-18A94D5DC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A1AD1-C3EF-B749-B47A-91AD87335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0B8AF-4964-E145-BD6F-610774F37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C63BC-417B-6A48-B241-3F88F8EB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8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213688-AD2D-1849-BA53-0569744D7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03316" y="365125"/>
            <a:ext cx="26223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975ABE-5C42-3A4F-A995-645573778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6127" y="365125"/>
            <a:ext cx="771516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8A23C-20AC-8B4A-AD5D-627004449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EFE6A-789E-D54C-813C-8EF38863A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52438-E69F-924B-837F-BC7263084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5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7E6E6-46F4-3F46-8CE8-AE2071C28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29740-91E5-8F44-9270-CC76FE4CD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01480-0885-A14E-A072-1F676E822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EC285-2E95-F64B-9CA2-59D1E764C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590F2-9B40-D441-A928-370516B1D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0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45AF3-DB91-F34C-8958-ACFE5CB70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93" y="1709740"/>
            <a:ext cx="1048958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F4B2C-B9C3-7343-BC02-1750A608A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9793" y="4589465"/>
            <a:ext cx="1048958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3DF11-9397-894E-B516-03A6BD18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14502-3427-F144-947C-821EFA9C9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409E9-1C4F-534F-BD32-87359B81F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6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CC4B9-0527-2D40-80D8-97BD53148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69C5B-9473-9142-8612-4CE65ACD7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6126" y="1825625"/>
            <a:ext cx="516878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32CB9-267E-B842-9320-31AF26739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6931" y="1825625"/>
            <a:ext cx="516878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74D82-6978-3444-AD86-34FF8F83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99313-4596-B842-B573-C15B5DCC8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3C52E8-D7FF-814E-9D12-3ACF7EE3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0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3CE64-C782-674D-94F5-A29D19DDE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711" y="365127"/>
            <a:ext cx="1048958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E651B-5F3B-BD42-AC77-A8A68ABFC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712" y="1681163"/>
            <a:ext cx="514502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D161D8-FD3C-D94F-AEAF-0DC20630F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7712" y="2505075"/>
            <a:ext cx="514502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9CA5CD-38A3-6241-9B35-5DFF085040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6931" y="1681163"/>
            <a:ext cx="51703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7C8594-782D-CD4F-B6FD-9C7116CBC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56931" y="2505075"/>
            <a:ext cx="51703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0C19DB-6EB5-D549-83DE-F67BB9047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56D70A-2677-A348-A5A9-F0BE6FB57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0C59E2-089A-A44B-AF63-9766746EA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87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E474A-F861-9543-988D-618F5E3AA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F32DD7-598E-5C41-A068-97D039213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6A2F2-7E2A-7B4E-B62A-CFAC8F660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EE6308-6A74-BB44-86C0-224A3E0AD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3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3028D8-AAFB-9943-A006-7ED5DE8B9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DA680-139C-AB49-ABA6-DBD1E5F0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D99EF-B1E8-C249-B50A-9364DC82B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0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ACD6D-8A3C-0A4E-B369-EA3C8C646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68D9-9122-8349-831F-B8C4CA99D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0365" y="987427"/>
            <a:ext cx="615693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2A7D1-8F54-8047-AB5F-F7B968A5A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7711" y="2057400"/>
            <a:ext cx="392250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E86EC-6492-DA4A-BEE0-D13536527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B5A07-3C9F-FF48-9095-9E01B14C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2DEF7-65F9-7746-99F3-41D811BC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8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43641-B572-DC46-B437-1EF3440BE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37BB06-48A8-7A4F-8F14-3C070B5BBB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70365" y="987427"/>
            <a:ext cx="615693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2DF7C-7DC5-6442-B80A-CFDDC12A3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7711" y="2057400"/>
            <a:ext cx="392250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C9F49-42BB-9040-B6C1-7F49837F4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C4D0F-E10A-744B-9059-B0427776B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B1BF6-91F4-274A-954C-7E43FF358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104AA2D-2724-4D4F-89E3-7BC279B255F6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23344"/>
            <a:ext cx="12161838" cy="68113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405504-90D1-3C48-8966-DF879404E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127" y="365127"/>
            <a:ext cx="104895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577B6-7B66-874C-AC67-C89E7A4ED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127" y="1825625"/>
            <a:ext cx="104895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6917A-C094-4F43-AABA-C225715FA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126" y="6356352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26D6F-4447-354D-A67B-B6360BEF6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28609" y="6356352"/>
            <a:ext cx="410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72DD8-3A8D-3243-AA7D-BDCE59556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298" y="6356352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0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703" y="2481826"/>
            <a:ext cx="11948319" cy="2387600"/>
          </a:xfrm>
        </p:spPr>
        <p:txBody>
          <a:bodyPr>
            <a:normAutofit/>
          </a:bodyPr>
          <a:lstStyle/>
          <a:p>
            <a:r>
              <a:rPr lang="en-US" sz="4400" b="1" dirty="0"/>
              <a:t>Campus Hiring – Batch 2022-23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37319" y="4876800"/>
            <a:ext cx="11811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81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37320" y="270387"/>
            <a:ext cx="10134600" cy="4916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4472C4">
                    <a:lumMod val="75000"/>
                  </a:srgbClr>
                </a:solidFill>
              </a:rPr>
              <a:t>What we offer (CMA)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37319" y="685800"/>
            <a:ext cx="1181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5747021-BF22-409E-9891-242C0611A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6162"/>
              </p:ext>
            </p:extLst>
          </p:nvPr>
        </p:nvGraphicFramePr>
        <p:xfrm>
          <a:off x="365919" y="838200"/>
          <a:ext cx="11201400" cy="5383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074">
                  <a:extLst>
                    <a:ext uri="{9D8B030D-6E8A-4147-A177-3AD203B41FA5}">
                      <a16:colId xmlns:a16="http://schemas.microsoft.com/office/drawing/2014/main" val="666022346"/>
                    </a:ext>
                  </a:extLst>
                </a:gridCol>
                <a:gridCol w="2919289">
                  <a:extLst>
                    <a:ext uri="{9D8B030D-6E8A-4147-A177-3AD203B41FA5}">
                      <a16:colId xmlns:a16="http://schemas.microsoft.com/office/drawing/2014/main" val="2185900667"/>
                    </a:ext>
                  </a:extLst>
                </a:gridCol>
                <a:gridCol w="3017937">
                  <a:extLst>
                    <a:ext uri="{9D8B030D-6E8A-4147-A177-3AD203B41FA5}">
                      <a16:colId xmlns:a16="http://schemas.microsoft.com/office/drawing/2014/main" val="1105092867"/>
                    </a:ext>
                  </a:extLst>
                </a:gridCol>
                <a:gridCol w="2859100">
                  <a:extLst>
                    <a:ext uri="{9D8B030D-6E8A-4147-A177-3AD203B41FA5}">
                      <a16:colId xmlns:a16="http://schemas.microsoft.com/office/drawing/2014/main" val="2665036550"/>
                    </a:ext>
                  </a:extLst>
                </a:gridCol>
              </a:tblGrid>
              <a:tr h="558248">
                <a:tc>
                  <a:txBody>
                    <a:bodyPr/>
                    <a:lstStyle/>
                    <a:p>
                      <a:endParaRPr lang="en-IN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2060"/>
                          </a:solidFill>
                        </a:rPr>
                        <a:t>1</a:t>
                      </a:r>
                      <a:r>
                        <a:rPr lang="en-US" sz="2400" baseline="30000" dirty="0">
                          <a:solidFill>
                            <a:srgbClr val="002060"/>
                          </a:solidFill>
                        </a:rPr>
                        <a:t>st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</a:rPr>
                        <a:t> Year</a:t>
                      </a:r>
                      <a:endParaRPr lang="en-IN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2060"/>
                          </a:solidFill>
                        </a:rPr>
                        <a:t>2</a:t>
                      </a:r>
                      <a:r>
                        <a:rPr lang="en-US" sz="2400" baseline="30000" dirty="0">
                          <a:solidFill>
                            <a:srgbClr val="002060"/>
                          </a:solidFill>
                        </a:rPr>
                        <a:t>nd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</a:rPr>
                        <a:t>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2060"/>
                          </a:solidFill>
                        </a:rPr>
                        <a:t>3</a:t>
                      </a:r>
                      <a:r>
                        <a:rPr lang="en-US" sz="2400" baseline="30000" dirty="0">
                          <a:solidFill>
                            <a:srgbClr val="002060"/>
                          </a:solidFill>
                        </a:rPr>
                        <a:t>rd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</a:rPr>
                        <a:t> Year</a:t>
                      </a:r>
                      <a:endParaRPr lang="en-IN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820417"/>
                  </a:ext>
                </a:extLst>
              </a:tr>
              <a:tr h="6460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Designation</a:t>
                      </a:r>
                      <a:endParaRPr lang="en-IN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CMA Trainee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Senior Executive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Senior Executive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139021"/>
                  </a:ext>
                </a:extLst>
              </a:tr>
              <a:tr h="548272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Level</a:t>
                      </a:r>
                      <a:endParaRPr lang="en-IN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IV C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V A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V A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493432"/>
                  </a:ext>
                </a:extLst>
              </a:tr>
              <a:tr h="6460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Total CTC</a:t>
                      </a:r>
                      <a:endParaRPr lang="en-IN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6.50 LPA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7.50 LPA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On performance basis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093715"/>
                  </a:ext>
                </a:extLst>
              </a:tr>
              <a:tr h="6460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Fixed CTC</a:t>
                      </a:r>
                      <a:endParaRPr lang="en-IN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6 LPA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6.50 LPA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On performance basis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250538"/>
                  </a:ext>
                </a:extLst>
              </a:tr>
              <a:tr h="12224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Other benefits</a:t>
                      </a:r>
                      <a:endParaRPr lang="en-IN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50,000 Retention Bonus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1 Lakhs Retention Bonus (to be added to CTC after a year)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Company sponsored Certifications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410356"/>
                  </a:ext>
                </a:extLst>
              </a:tr>
              <a:tr h="111649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Eligibility Criteria</a:t>
                      </a:r>
                      <a:endParaRPr lang="en-IN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After successful completion of 1</a:t>
                      </a:r>
                      <a:r>
                        <a:rPr lang="en-US" baseline="30000" dirty="0">
                          <a:solidFill>
                            <a:srgbClr val="002060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 year.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After successful completion of 2</a:t>
                      </a:r>
                      <a:r>
                        <a:rPr lang="en-US" baseline="30000" dirty="0">
                          <a:solidFill>
                            <a:srgbClr val="002060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 year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After successful completion of 3</a:t>
                      </a:r>
                      <a:r>
                        <a:rPr lang="en-US" baseline="30000" dirty="0">
                          <a:solidFill>
                            <a:srgbClr val="002060"/>
                          </a:solidFill>
                        </a:rPr>
                        <a:t>rd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 year.</a:t>
                      </a:r>
                      <a:endParaRPr lang="en-IN" dirty="0">
                        <a:solidFill>
                          <a:srgbClr val="002060"/>
                        </a:solidFill>
                      </a:endParaRPr>
                    </a:p>
                    <a:p>
                      <a:endParaRPr lang="en-IN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336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9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365919" y="5029200"/>
            <a:ext cx="1165859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1923998" y="5193890"/>
            <a:ext cx="10134600" cy="8382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6600" b="1" dirty="0">
                <a:solidFill>
                  <a:schemeClr val="accent1">
                    <a:lumMod val="75000"/>
                  </a:schemeClr>
                </a:solidFill>
              </a:rPr>
              <a:t>Thank You !!!</a:t>
            </a:r>
          </a:p>
        </p:txBody>
      </p:sp>
    </p:spTree>
    <p:extLst>
      <p:ext uri="{BB962C8B-B14F-4D97-AF65-F5344CB8AC3E}">
        <p14:creationId xmlns:p14="http://schemas.microsoft.com/office/powerpoint/2010/main" val="254306797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7539</TotalTime>
  <Words>97</Words>
  <Application>Microsoft Office PowerPoint</Application>
  <PresentationFormat>Custom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Theme 3</vt:lpstr>
      <vt:lpstr>Campus Hiring – Batch 2022-23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Hiring of Management Trainees – Batch 2020-21</dc:title>
  <dc:creator>Diksha Uppal</dc:creator>
  <cp:lastModifiedBy>Apurba Halder</cp:lastModifiedBy>
  <cp:revision>414</cp:revision>
  <dcterms:created xsi:type="dcterms:W3CDTF">2006-08-16T00:00:00Z</dcterms:created>
  <dcterms:modified xsi:type="dcterms:W3CDTF">2023-04-26T14:15:48Z</dcterms:modified>
</cp:coreProperties>
</file>