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2"/>
  </p:notesMasterIdLst>
  <p:sldIdLst>
    <p:sldId id="256" r:id="rId2"/>
    <p:sldId id="259" r:id="rId3"/>
    <p:sldId id="260" r:id="rId4"/>
    <p:sldId id="261" r:id="rId5"/>
    <p:sldId id="317" r:id="rId6"/>
    <p:sldId id="318" r:id="rId7"/>
    <p:sldId id="319" r:id="rId8"/>
    <p:sldId id="320" r:id="rId9"/>
    <p:sldId id="321" r:id="rId10"/>
    <p:sldId id="328" r:id="rId11"/>
    <p:sldId id="329" r:id="rId12"/>
    <p:sldId id="330" r:id="rId13"/>
    <p:sldId id="331" r:id="rId14"/>
    <p:sldId id="332" r:id="rId15"/>
    <p:sldId id="322" r:id="rId16"/>
    <p:sldId id="324" r:id="rId17"/>
    <p:sldId id="325" r:id="rId18"/>
    <p:sldId id="326" r:id="rId19"/>
    <p:sldId id="333" r:id="rId20"/>
    <p:sldId id="334" r:id="rId21"/>
    <p:sldId id="327" r:id="rId22"/>
    <p:sldId id="273" r:id="rId23"/>
    <p:sldId id="274" r:id="rId24"/>
    <p:sldId id="275" r:id="rId25"/>
    <p:sldId id="276" r:id="rId26"/>
    <p:sldId id="295" r:id="rId27"/>
    <p:sldId id="300" r:id="rId28"/>
    <p:sldId id="302" r:id="rId29"/>
    <p:sldId id="305" r:id="rId30"/>
    <p:sldId id="306" r:id="rId31"/>
    <p:sldId id="307" r:id="rId32"/>
    <p:sldId id="309" r:id="rId33"/>
    <p:sldId id="310" r:id="rId34"/>
    <p:sldId id="312" r:id="rId35"/>
    <p:sldId id="314" r:id="rId36"/>
    <p:sldId id="315" r:id="rId37"/>
    <p:sldId id="316" r:id="rId38"/>
    <p:sldId id="335" r:id="rId39"/>
    <p:sldId id="337" r:id="rId40"/>
    <p:sldId id="338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327" autoAdjust="0"/>
  </p:normalViewPr>
  <p:slideViewPr>
    <p:cSldViewPr>
      <p:cViewPr>
        <p:scale>
          <a:sx n="33" d="100"/>
          <a:sy n="33" d="100"/>
        </p:scale>
        <p:origin x="2466" y="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066280-C9D3-45F9-B05F-0DF3C19BA3FA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20361-C428-496E-AD46-A7A3AA84D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386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7DD468-8501-4BAF-BE46-AC92CA2674BF}" type="slidenum">
              <a:rPr lang="en-US"/>
              <a:pPr/>
              <a:t>2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714210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EF9677-7124-45B5-91E0-40C5B5D95247}" type="slidenum">
              <a:rPr lang="en-US"/>
              <a:pPr/>
              <a:t>22</a:t>
            </a:fld>
            <a:endParaRPr lang="en-US"/>
          </a:p>
        </p:txBody>
      </p:sp>
      <p:sp>
        <p:nvSpPr>
          <p:cNvPr id="7270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740190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AF66EF-C117-48D7-876B-FE6B36C08989}" type="slidenum">
              <a:rPr lang="en-US"/>
              <a:pPr/>
              <a:t>23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087178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EF3D19-513F-419E-B798-84F5EA5CA8BB}" type="slidenum">
              <a:rPr lang="en-US"/>
              <a:pPr/>
              <a:t>24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060468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3B724A-9708-48E8-B4FF-BDE3488721A4}" type="slidenum">
              <a:rPr lang="en-US"/>
              <a:pPr/>
              <a:t>25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585963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81D9E1-E2ED-4AFF-8A31-C39F80135335}" type="slidenum">
              <a:rPr lang="en-US"/>
              <a:pPr/>
              <a:t>26</a:t>
            </a:fld>
            <a:endParaRPr lang="en-US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5199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20361-C428-496E-AD46-A7A3AA84D85F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9955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IN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A20106-5901-4715-8AB1-20D05C7A6B8A}" type="slidenum">
              <a:rPr lang="en-US" smtClean="0"/>
              <a:pPr/>
              <a:t>38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755415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81DA20-0B6E-4DA7-99AC-AE8E56184523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3738"/>
            <a:ext cx="4554538" cy="3416300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lIns="90162" tIns="45081" rIns="90162" bIns="45081"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853123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92634D-E9B9-4A88-9F09-0760329F3346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3738"/>
            <a:ext cx="4554538" cy="3416300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lIns="90162" tIns="45081" rIns="90162" bIns="45081"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754632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1E5ED2-EC5A-41B5-9C67-22ED5493BB3B}" type="slidenum">
              <a:rPr lang="en-US"/>
              <a:pPr/>
              <a:t>3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94829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8CFB70-48F2-4B7A-8CE0-DAEA407F3301}" type="slidenum">
              <a:rPr lang="en-US"/>
              <a:pPr/>
              <a:t>4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95394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IN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AEDC33-B711-432A-A136-2E53B3F9E718}" type="slidenum">
              <a:rPr lang="en-US" smtClean="0"/>
              <a:pPr/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56856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IN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070A4B-77A9-4EB6-9E06-CE1098005C34}" type="slidenum">
              <a:rPr lang="en-US" smtClean="0"/>
              <a:pPr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361835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IN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A1C2D3-D892-4AF1-B38C-5CF8B762262F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64692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IN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76AA30-9250-4362-A7FF-B71C94DA2129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53878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IN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6CB897-D6CE-4F4C-BD4E-39D02E1D4E2A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095517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F93E48-15FF-430F-BC24-58B45A4F01D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34985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AFED-2215-427D-BE1B-0AD2F08315CD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1640-D29C-452D-B2E7-CD40693459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365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AFED-2215-427D-BE1B-0AD2F08315CD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1640-D29C-452D-B2E7-CD40693459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97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AFED-2215-427D-BE1B-0AD2F08315CD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1640-D29C-452D-B2E7-CD40693459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27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450" y="342900"/>
            <a:ext cx="7772400" cy="800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143000"/>
            <a:ext cx="8191500" cy="4953000"/>
          </a:xfrm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131814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AFED-2215-427D-BE1B-0AD2F08315CD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1640-D29C-452D-B2E7-CD40693459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779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AFED-2215-427D-BE1B-0AD2F08315CD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1640-D29C-452D-B2E7-CD40693459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098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AFED-2215-427D-BE1B-0AD2F08315CD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1640-D29C-452D-B2E7-CD40693459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923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AFED-2215-427D-BE1B-0AD2F08315CD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1640-D29C-452D-B2E7-CD40693459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49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AFED-2215-427D-BE1B-0AD2F08315CD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1640-D29C-452D-B2E7-CD40693459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767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AFED-2215-427D-BE1B-0AD2F08315CD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1640-D29C-452D-B2E7-CD40693459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8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AFED-2215-427D-BE1B-0AD2F08315CD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1640-D29C-452D-B2E7-CD40693459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426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AFED-2215-427D-BE1B-0AD2F08315CD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41640-D29C-452D-B2E7-CD40693459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69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AAFED-2215-427D-BE1B-0AD2F08315CD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41640-D29C-452D-B2E7-CD40693459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5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3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ACTIVITY BASED COSTING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 JAGANNATAN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Cost drivers-contd.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2800" dirty="0"/>
              <a:t>Activity cost drivers are the central innovation of activity-based cost systems</a:t>
            </a:r>
          </a:p>
          <a:p>
            <a:pPr>
              <a:lnSpc>
                <a:spcPct val="80000"/>
              </a:lnSpc>
              <a:defRPr/>
            </a:pPr>
            <a:r>
              <a:rPr lang="en-US" sz="2800" dirty="0"/>
              <a:t>They are also the most costly to measure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Particularly the quantity of each activity cost driver used by each product</a:t>
            </a:r>
          </a:p>
          <a:p>
            <a:pPr>
              <a:lnSpc>
                <a:spcPct val="80000"/>
              </a:lnSpc>
              <a:defRPr/>
            </a:pPr>
            <a:r>
              <a:rPr lang="en-US" sz="2800" dirty="0"/>
              <a:t>Accordingly, it is important to understand the issues involved in selecting activity cost drivers</a:t>
            </a:r>
          </a:p>
          <a:p>
            <a:pPr>
              <a:lnSpc>
                <a:spcPct val="80000"/>
              </a:lnSpc>
              <a:defRPr/>
            </a:pPr>
            <a:r>
              <a:rPr lang="en-US" sz="2800" dirty="0"/>
              <a:t>The selection of an activity cost driver reflects a subjective trade-off between accuracy and the cost of measurement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An ABC system with 50 activity cost drivers and 2,000 products would require that 100,000 data elements be estimated</a:t>
            </a:r>
          </a:p>
          <a:p>
            <a:pPr>
              <a:lnSpc>
                <a:spcPct val="80000"/>
              </a:lnSpc>
              <a:defRPr/>
            </a:pPr>
            <a:endParaRPr lang="en-US" sz="2800" dirty="0"/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94368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Cost drivers-contd.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defRPr/>
            </a:pPr>
            <a:r>
              <a:rPr lang="en-US" sz="2800" dirty="0"/>
              <a:t>Because of the large number of potential activity-to-product linkages, management accountants attempt to economize on the number of different activity cost drivers</a:t>
            </a:r>
          </a:p>
          <a:p>
            <a:pPr>
              <a:lnSpc>
                <a:spcPct val="80000"/>
              </a:lnSpc>
              <a:defRPr/>
            </a:pPr>
            <a:r>
              <a:rPr lang="en-US" sz="2800" dirty="0"/>
              <a:t>Activities triggered by the same event may all use the same activity cost driver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For example, preparing production orders, scheduling production runs, performing first part inspections, and moving materials may all use the number of production runs</a:t>
            </a:r>
          </a:p>
          <a:p>
            <a:pPr>
              <a:lnSpc>
                <a:spcPct val="80000"/>
              </a:lnSpc>
              <a:defRPr/>
            </a:pPr>
            <a:r>
              <a:rPr lang="en-US" sz="2800" dirty="0"/>
              <a:t>ABC system designers choose from three different types of activity cost drivers: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Transaction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Duration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Intensity (direct charging)</a:t>
            </a:r>
          </a:p>
          <a:p>
            <a:pPr>
              <a:lnSpc>
                <a:spcPct val="80000"/>
              </a:lnSpc>
              <a:defRPr/>
            </a:pPr>
            <a:r>
              <a:rPr lang="en-US" sz="2800" dirty="0"/>
              <a:t>The choice of a transaction, duration, or intensity cost driver can occur for almost any activity</a:t>
            </a:r>
          </a:p>
          <a:p>
            <a:pPr>
              <a:lnSpc>
                <a:spcPct val="80000"/>
              </a:lnSpc>
              <a:defRPr/>
            </a:pPr>
            <a:endParaRPr lang="en-US" sz="20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2546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Transaction Drivers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Least expensive type of cost driver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Also the least accurate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smtClean="0"/>
              <a:t>They assume that the same quantity of resources is required every time an activity is performed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 smtClean="0"/>
              <a:t>For example, a transaction driver such as the number of setups assumes that all set­ups take about the same time to perform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For many activities, the variation in the quantity of resources used by each is small enough that a transaction driver will be fine for assigning activity expenses to the cost object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smtClean="0"/>
              <a:t>E.g., all setup times are between 30 and 35 minutes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If the amount of resources required to perform the activity varies considerably from product to product then more accurate and more expensive types of cost drivers should be used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smtClean="0"/>
              <a:t>E.g., Setup times range from 30 minutes to 6 hours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smtClean="0"/>
          </a:p>
        </p:txBody>
      </p:sp>
    </p:spTree>
    <p:extLst>
      <p:ext uri="{BB962C8B-B14F-4D97-AF65-F5344CB8AC3E}">
        <p14:creationId xmlns:p14="http://schemas.microsoft.com/office/powerpoint/2010/main" val="15927664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Duration Drivers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Represent the amount of time required to perform an activity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Should be used when significant variations exist in the amount of activity required for different outputs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smtClean="0"/>
              <a:t>A transaction driver such as number of setups will overcost the resources required to set up simple products and undercost the resources required for complex products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More expensive to implement because they require an estimate of time needed each time an activity is performed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The choice between a duration driver and a transactional driver is, as always, one of economics: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smtClean="0"/>
              <a:t>Balancing the benefits of increased accuracy against the costs of increased measurement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14027276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Intensity Drivers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Directly charge for the resources used each time an activity is performed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A duration driver, such as setup cost per hour, assumes that all hours are equally costly but does not reflect the higher costs that may be required on some setups: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smtClean="0"/>
              <a:t>E.g., extra personnel, more skilled personnel, more expensive machinery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Activity costs may have to be charged directly to the output, based on work orders or other records that accumulate the activity expenses incurred for that output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Intensity drivers are the most accurate activity cost drivers but the most expensive to implement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Intensity drivers should be used only when the resources associated with performing an activity are both expensive and variable each time an activity is performed unless the measurements are inexpensive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smtClean="0"/>
          </a:p>
        </p:txBody>
      </p:sp>
    </p:spTree>
    <p:extLst>
      <p:ext uri="{BB962C8B-B14F-4D97-AF65-F5344CB8AC3E}">
        <p14:creationId xmlns:p14="http://schemas.microsoft.com/office/powerpoint/2010/main" val="7708143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	</a:t>
            </a:r>
            <a:r>
              <a:rPr lang="en-US" altLang="en-US" u="sng" dirty="0" smtClean="0"/>
              <a:t>Step 2 -Estimate </a:t>
            </a:r>
            <a:r>
              <a:rPr lang="en-US" altLang="en-US" u="sng" dirty="0"/>
              <a:t>the Cost of </a:t>
            </a:r>
            <a:r>
              <a:rPr lang="en-US" altLang="en-US" u="sng" dirty="0" smtClean="0"/>
              <a:t>Activities</a:t>
            </a:r>
          </a:p>
          <a:p>
            <a:pPr marL="400050" lvl="1" indent="0">
              <a:buNone/>
            </a:pPr>
            <a:r>
              <a:rPr lang="en-US" altLang="en-US" b="1" dirty="0" smtClean="0"/>
              <a:t>When </a:t>
            </a:r>
            <a:r>
              <a:rPr lang="en-US" altLang="en-US" b="1" dirty="0"/>
              <a:t>estimating the cost of an activity, only the costs associated with the product should be used (practical capacity).  The cost of “unused capacity” should not be applied to </a:t>
            </a:r>
            <a:r>
              <a:rPr lang="en-US" altLang="en-US" b="1" dirty="0" smtClean="0"/>
              <a:t>products.</a:t>
            </a:r>
          </a:p>
          <a:p>
            <a:pPr marL="400050" lvl="1" indent="0">
              <a:buNone/>
            </a:pPr>
            <a:r>
              <a:rPr lang="en-US" altLang="en-US" b="1" dirty="0"/>
              <a:t> </a:t>
            </a:r>
            <a:r>
              <a:rPr lang="en-US" altLang="en-US" b="1" dirty="0" smtClean="0"/>
              <a:t>      </a:t>
            </a:r>
            <a:r>
              <a:rPr lang="en-US" altLang="en-US" sz="3200" u="sng" dirty="0"/>
              <a:t>Step 3:  Compute the Cost-Driver Rates</a:t>
            </a:r>
            <a:endParaRPr lang="en-IN" sz="3200" u="sng" dirty="0"/>
          </a:p>
          <a:p>
            <a:pPr marL="400050" lvl="1" indent="0">
              <a:buNone/>
            </a:pPr>
            <a:r>
              <a:rPr lang="en-US" altLang="en-US" b="1" dirty="0"/>
              <a:t>Two pieces of information are required to compute the cost-driver rate</a:t>
            </a:r>
            <a:r>
              <a:rPr lang="en-US" altLang="en-US" b="1" dirty="0" smtClean="0"/>
              <a:t>:  </a:t>
            </a:r>
          </a:p>
          <a:p>
            <a:pPr marL="400050" lvl="1" indent="0">
              <a:buNone/>
            </a:pPr>
            <a:r>
              <a:rPr lang="en-US" altLang="en-US" b="1" dirty="0"/>
              <a:t> </a:t>
            </a:r>
            <a:r>
              <a:rPr lang="en-US" altLang="en-US" b="1" dirty="0" smtClean="0"/>
              <a:t>            Activity Cost &amp; Activity Volume</a:t>
            </a:r>
          </a:p>
          <a:p>
            <a:pPr marL="400050" lvl="1" indent="0">
              <a:buNone/>
            </a:pPr>
            <a:r>
              <a:rPr lang="en-US" altLang="en-US" b="1" dirty="0"/>
              <a:t> </a:t>
            </a:r>
            <a:r>
              <a:rPr lang="en-US" altLang="en-US" b="1" dirty="0" smtClean="0"/>
              <a:t>       </a:t>
            </a:r>
            <a:r>
              <a:rPr lang="en-US" altLang="en-US" sz="3200" u="sng" dirty="0"/>
              <a:t>Step 4:  Assign Activity Costs to Products</a:t>
            </a:r>
            <a:endParaRPr lang="en-US" altLang="en-US" sz="3200" b="1" u="sng" dirty="0"/>
          </a:p>
          <a:p>
            <a:pPr marL="400050" lvl="1" indent="0">
              <a:buNone/>
            </a:pPr>
            <a:endParaRPr lang="en-US" altLang="en-US" sz="3200" b="1" u="sng" dirty="0"/>
          </a:p>
        </p:txBody>
      </p:sp>
    </p:spTree>
    <p:extLst>
      <p:ext uri="{BB962C8B-B14F-4D97-AF65-F5344CB8AC3E}">
        <p14:creationId xmlns:p14="http://schemas.microsoft.com/office/powerpoint/2010/main" val="102208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mtClean="0"/>
              <a:t>Step 4:  Assign Activity Costs to Products</a:t>
            </a:r>
          </a:p>
        </p:txBody>
      </p:sp>
      <p:sp>
        <p:nvSpPr>
          <p:cNvPr id="19458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1F408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1"/>
                </a:solidFill>
                <a:latin typeface="Times New Roman" panose="02020603050405020304" pitchFamily="18" charset="0"/>
              </a:rPr>
              <a:t>4-</a:t>
            </a:r>
            <a:fld id="{0804E3C2-C1C6-43BD-9392-8A92AF4FBC26}" type="slidenum">
              <a:rPr lang="en-US" altLang="en-US" sz="1600">
                <a:solidFill>
                  <a:schemeClr val="bg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9460" name="Object 3"/>
          <p:cNvGraphicFramePr>
            <a:graphicFrameLocks noChangeAspect="1"/>
          </p:cNvGraphicFramePr>
          <p:nvPr/>
        </p:nvGraphicFramePr>
        <p:xfrm>
          <a:off x="304800" y="2057400"/>
          <a:ext cx="8610600" cy="401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Worksheet" r:id="rId3" imgW="5077231" imgH="2467216" progId="Excel.Sheet.8">
                  <p:embed/>
                </p:oleObj>
              </mc:Choice>
              <mc:Fallback>
                <p:oleObj name="Worksheet" r:id="rId3" imgW="5077231" imgH="246721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2884" t="5150" r="2884" b="4721"/>
                      <a:stretch>
                        <a:fillRect/>
                      </a:stretch>
                    </p:blipFill>
                    <p:spPr bwMode="auto">
                      <a:xfrm>
                        <a:off x="304800" y="2057400"/>
                        <a:ext cx="8610600" cy="40163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rgbClr val="808080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189648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Product  and Customer Profitability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00200"/>
            <a:ext cx="8839200" cy="1447800"/>
          </a:xfrm>
          <a:gradFill rotWithShape="0">
            <a:gsLst>
              <a:gs pos="0">
                <a:schemeClr val="tx1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effectLst>
            <a:outerShdw dist="107763" dir="2700000" algn="ctr" rotWithShape="0">
              <a:schemeClr val="tx1"/>
            </a:outerShdw>
          </a:effectLst>
        </p:spPr>
        <p:txBody>
          <a:bodyPr>
            <a:normAutofit lnSpcReduction="10000"/>
          </a:bodyPr>
          <a:lstStyle/>
          <a:p>
            <a:pPr marL="342900" indent="-342900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chemeClr val="bg1"/>
                </a:solidFill>
              </a:rPr>
              <a:t>    Companies will often look at the profitability for individual products or customers. Information required for each product or customer includes:</a:t>
            </a:r>
          </a:p>
          <a:p>
            <a:pPr marL="342900" indent="-342900" algn="ctr" eaLnBrk="1" hangingPunct="1">
              <a:lnSpc>
                <a:spcPct val="90000"/>
              </a:lnSpc>
              <a:buClr>
                <a:srgbClr val="00FF00"/>
              </a:buClr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00FF00"/>
                </a:solidFill>
              </a:rPr>
              <a:t>Revenue, costs that can be traced, costs that can not be traced.</a:t>
            </a:r>
            <a:endParaRPr lang="en-US" altLang="en-US" sz="2400" smtClean="0">
              <a:solidFill>
                <a:schemeClr val="bg1"/>
              </a:solidFill>
            </a:endParaRPr>
          </a:p>
        </p:txBody>
      </p:sp>
      <p:sp>
        <p:nvSpPr>
          <p:cNvPr id="2048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1F408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1"/>
                </a:solidFill>
                <a:latin typeface="Times New Roman" panose="02020603050405020304" pitchFamily="18" charset="0"/>
              </a:rPr>
              <a:t>4-</a:t>
            </a:r>
            <a:fld id="{E063E62F-66C1-4D06-8C25-ECE476764663}" type="slidenum">
              <a:rPr lang="en-US" altLang="en-US" sz="1600">
                <a:solidFill>
                  <a:schemeClr val="bg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0485" name="Object 4"/>
          <p:cNvGraphicFramePr>
            <a:graphicFrameLocks noChangeAspect="1"/>
          </p:cNvGraphicFramePr>
          <p:nvPr/>
        </p:nvGraphicFramePr>
        <p:xfrm>
          <a:off x="1028700" y="3200400"/>
          <a:ext cx="7010400" cy="329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Worksheet" r:id="rId3" imgW="4629421" imgH="2324341" progId="Excel.Sheet.8">
                  <p:embed/>
                </p:oleObj>
              </mc:Choice>
              <mc:Fallback>
                <p:oleObj name="Worksheet" r:id="rId3" imgW="4629421" imgH="2324341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4248" t="7574" r="3342" b="4811"/>
                      <a:stretch>
                        <a:fillRect/>
                      </a:stretch>
                    </p:blipFill>
                    <p:spPr bwMode="auto">
                      <a:xfrm>
                        <a:off x="1028700" y="3200400"/>
                        <a:ext cx="7010400" cy="3297238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rgbClr val="808080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0" y="0"/>
            <a:ext cx="485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1F408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en-US" sz="1200" i="1">
                <a:solidFill>
                  <a:schemeClr val="bg1"/>
                </a:solidFill>
              </a:rPr>
              <a:t>Exh.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en-US" sz="1200" i="1">
                <a:solidFill>
                  <a:schemeClr val="bg1"/>
                </a:solidFill>
              </a:rPr>
              <a:t>4.7</a:t>
            </a:r>
          </a:p>
        </p:txBody>
      </p:sp>
    </p:spTree>
    <p:extLst>
      <p:ext uri="{BB962C8B-B14F-4D97-AF65-F5344CB8AC3E}">
        <p14:creationId xmlns:p14="http://schemas.microsoft.com/office/powerpoint/2010/main" val="2539123676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When Should a Company Use ABC?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lnSpc>
                <a:spcPct val="90000"/>
              </a:lnSpc>
              <a:buClr>
                <a:srgbClr val="00FF00"/>
              </a:buClr>
              <a:buNone/>
            </a:pPr>
            <a:r>
              <a:rPr lang="en-US" altLang="en-US" sz="4100" u="sng" dirty="0"/>
              <a:t>ABC is often considered as an option when one or more of the following conditions exist:</a:t>
            </a:r>
          </a:p>
          <a:p>
            <a:pPr marL="514350" indent="-514350">
              <a:lnSpc>
                <a:spcPct val="90000"/>
              </a:lnSpc>
              <a:buClr>
                <a:srgbClr val="00FF00"/>
              </a:buClr>
              <a:buFont typeface="+mj-lt"/>
              <a:buAutoNum type="arabicPeriod"/>
            </a:pPr>
            <a:r>
              <a:rPr lang="en-US" altLang="en-US" dirty="0"/>
              <a:t>Indirect costs are significant in proportion to direct costs and  use only one or two cost-drivers.</a:t>
            </a:r>
          </a:p>
          <a:p>
            <a:pPr marL="514350" indent="-514350">
              <a:lnSpc>
                <a:spcPct val="90000"/>
              </a:lnSpc>
              <a:buClr>
                <a:srgbClr val="00FF00"/>
              </a:buClr>
              <a:buFont typeface="+mj-lt"/>
              <a:buAutoNum type="arabicPeriod"/>
            </a:pPr>
            <a:r>
              <a:rPr lang="en-US" altLang="en-US" dirty="0"/>
              <a:t>Goods are complex, requiring many inputs and processes.</a:t>
            </a:r>
          </a:p>
          <a:p>
            <a:pPr marL="514350" indent="-514350">
              <a:lnSpc>
                <a:spcPct val="90000"/>
              </a:lnSpc>
              <a:buClr>
                <a:srgbClr val="00FF00"/>
              </a:buClr>
              <a:buFont typeface="+mj-lt"/>
              <a:buAutoNum type="arabicPeriod"/>
            </a:pPr>
            <a:r>
              <a:rPr lang="en-US" altLang="en-US" dirty="0"/>
              <a:t>Simple, high-volume products perform more poorly than complex, low-volume products.</a:t>
            </a:r>
          </a:p>
          <a:p>
            <a:pPr marL="514350" indent="-514350">
              <a:lnSpc>
                <a:spcPct val="90000"/>
              </a:lnSpc>
              <a:buClr>
                <a:srgbClr val="00FF00"/>
              </a:buClr>
              <a:buFont typeface="+mj-lt"/>
              <a:buAutoNum type="arabicPeriod"/>
            </a:pPr>
            <a:r>
              <a:rPr lang="en-US" altLang="en-US" dirty="0"/>
              <a:t>Different departments believe costs are assigned inaccurately.</a:t>
            </a:r>
          </a:p>
          <a:p>
            <a:pPr marL="514350" indent="-514350">
              <a:lnSpc>
                <a:spcPct val="90000"/>
              </a:lnSpc>
              <a:buClr>
                <a:srgbClr val="00FF00"/>
              </a:buClr>
              <a:buFont typeface="+mj-lt"/>
              <a:buAutoNum type="arabicPeriod"/>
            </a:pPr>
            <a:r>
              <a:rPr lang="en-US" altLang="en-US" dirty="0"/>
              <a:t>The company loses bids it thought were low, and wins bids it thought were high.</a:t>
            </a:r>
          </a:p>
          <a:p>
            <a:pPr marL="514350" indent="-514350">
              <a:lnSpc>
                <a:spcPct val="90000"/>
              </a:lnSpc>
              <a:buClr>
                <a:srgbClr val="00FF00"/>
              </a:buClr>
              <a:buFont typeface="+mj-lt"/>
              <a:buAutoNum type="arabicPeriod"/>
            </a:pPr>
            <a:r>
              <a:rPr lang="en-US" altLang="en-US" dirty="0"/>
              <a:t>Operations have changed significantly, but the costing system has not changed.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6702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Problems Implementing ABC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Several problems arise in practice from the common approach to activity-based costing that assigns many resource expenses to activities based on interviews, surveys, and direct observation of production and support processes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The interview and survey processes are time consuming and costly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800" smtClean="0"/>
              <a:t>This front-end cost to an ABC analysis is often a barrier to widespread ABC adoption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001543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AutoShape 2"/>
          <p:cNvSpPr>
            <a:spLocks noGrp="1" noChangeArrowheads="1"/>
          </p:cNvSpPr>
          <p:nvPr>
            <p:ph type="title"/>
          </p:nvPr>
        </p:nvSpPr>
        <p:spPr>
          <a:xfrm>
            <a:off x="1676400" y="228600"/>
            <a:ext cx="7189788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Cost Management System</a:t>
            </a:r>
          </a:p>
        </p:txBody>
      </p:sp>
      <p:sp>
        <p:nvSpPr>
          <p:cNvPr id="583683" name="Rectangle 3"/>
          <p:cNvSpPr>
            <a:spLocks noChangeArrowheads="1"/>
          </p:cNvSpPr>
          <p:nvPr/>
        </p:nvSpPr>
        <p:spPr bwMode="auto">
          <a:xfrm>
            <a:off x="1370013" y="2009775"/>
            <a:ext cx="6399212" cy="2011363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/>
          </a:ln>
          <a:effectLst>
            <a:prstShdw prst="shdw17" dist="107763" dir="18900000">
              <a:srgbClr val="993300"/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8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800" i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cost management system</a:t>
            </a:r>
            <a:r>
              <a:rPr lang="en-US" sz="28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(CMS) is</a:t>
            </a:r>
          </a:p>
          <a:p>
            <a:pPr algn="ctr">
              <a:defRPr/>
            </a:pPr>
            <a:r>
              <a:rPr lang="en-US" sz="28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collection of tools and techniques</a:t>
            </a:r>
          </a:p>
          <a:p>
            <a:pPr algn="ctr">
              <a:defRPr/>
            </a:pPr>
            <a:r>
              <a:rPr lang="en-US" sz="28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that identifies how management’s</a:t>
            </a:r>
          </a:p>
          <a:p>
            <a:pPr algn="ctr">
              <a:defRPr/>
            </a:pPr>
            <a:r>
              <a:rPr lang="en-US" sz="28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decisions affect costs.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583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682" grpId="0" animBg="1" autoUpdateAnimBg="0"/>
      <p:bldP spid="583683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Inaccuracies and bias may affect the accuracy of cost driver rates derived from individuals’ subjective estimates of their past or future behavior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Companies must periodically repeat the interviewing and surveying processes if they want to keep their activity-based cost systems updated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mtClean="0"/>
              <a:t>High updating cost leads to infrequent updates of many ABC systems and, eventually, to obsolete cost driver estimates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Adding new activities to the system is also difficult, requiring re-estimates of the relative amount of resource time and effort required by the new activity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11506861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pPr eaLnBrk="1" hangingPunct="1"/>
            <a:r>
              <a:rPr lang="en-US" dirty="0" smtClean="0"/>
              <a:t>Traditional   vs.   ABC Costing</a:t>
            </a:r>
          </a:p>
        </p:txBody>
      </p:sp>
      <p:sp>
        <p:nvSpPr>
          <p:cNvPr id="3075" name="Rectangle 9"/>
          <p:cNvSpPr>
            <a:spLocks noChangeArrowheads="1"/>
          </p:cNvSpPr>
          <p:nvPr/>
        </p:nvSpPr>
        <p:spPr bwMode="auto">
          <a:xfrm>
            <a:off x="533400" y="1600200"/>
            <a:ext cx="5029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Tahoma" pitchFamily="34" charset="0"/>
              </a:rPr>
              <a:t>Overhead Costs: </a:t>
            </a:r>
          </a:p>
          <a:p>
            <a:r>
              <a:rPr lang="en-US">
                <a:latin typeface="Tahoma" pitchFamily="34" charset="0"/>
              </a:rPr>
              <a:t>e.g., Salaries, Utilities, Tooling</a:t>
            </a:r>
          </a:p>
        </p:txBody>
      </p:sp>
      <p:sp>
        <p:nvSpPr>
          <p:cNvPr id="3076" name="Text Box 11"/>
          <p:cNvSpPr txBox="1">
            <a:spLocks noChangeArrowheads="1"/>
          </p:cNvSpPr>
          <p:nvPr/>
        </p:nvSpPr>
        <p:spPr bwMode="auto">
          <a:xfrm>
            <a:off x="609600" y="2971800"/>
            <a:ext cx="2514600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Symbol" pitchFamily="18" charset="2"/>
              <a:buChar char="å"/>
            </a:pPr>
            <a:r>
              <a:rPr lang="en-US">
                <a:latin typeface="Tahoma" pitchFamily="34" charset="0"/>
                <a:sym typeface="Symbol" pitchFamily="18" charset="2"/>
              </a:rPr>
              <a:t> Overhead costs</a:t>
            </a:r>
          </a:p>
          <a:p>
            <a:pPr>
              <a:buFont typeface="Symbol" pitchFamily="18" charset="2"/>
              <a:buChar char="å"/>
            </a:pPr>
            <a:r>
              <a:rPr lang="en-US">
                <a:latin typeface="Tahoma" pitchFamily="34" charset="0"/>
                <a:sym typeface="Symbol" pitchFamily="18" charset="2"/>
              </a:rPr>
              <a:t> Direct Labor Costs</a:t>
            </a:r>
          </a:p>
        </p:txBody>
      </p:sp>
      <p:sp>
        <p:nvSpPr>
          <p:cNvPr id="3077" name="Line 12"/>
          <p:cNvSpPr>
            <a:spLocks noChangeShapeType="1"/>
          </p:cNvSpPr>
          <p:nvPr/>
        </p:nvSpPr>
        <p:spPr bwMode="auto">
          <a:xfrm>
            <a:off x="685800" y="33528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3048000" y="3124200"/>
            <a:ext cx="1219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ahoma" pitchFamily="34" charset="0"/>
              </a:rPr>
              <a:t>= 1000% </a:t>
            </a:r>
          </a:p>
        </p:txBody>
      </p:sp>
      <p:sp>
        <p:nvSpPr>
          <p:cNvPr id="3079" name="Text Box 15"/>
          <p:cNvSpPr txBox="1">
            <a:spLocks noChangeArrowheads="1"/>
          </p:cNvSpPr>
          <p:nvPr/>
        </p:nvSpPr>
        <p:spPr bwMode="auto">
          <a:xfrm>
            <a:off x="1295400" y="3962400"/>
            <a:ext cx="4495800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ahoma" pitchFamily="34" charset="0"/>
              </a:rPr>
              <a:t>Product A Cost per unit</a:t>
            </a:r>
          </a:p>
          <a:p>
            <a:r>
              <a:rPr lang="en-US">
                <a:latin typeface="Tahoma" pitchFamily="34" charset="0"/>
              </a:rPr>
              <a:t>  Direct Material	$ 20</a:t>
            </a:r>
          </a:p>
          <a:p>
            <a:r>
              <a:rPr lang="en-US">
                <a:latin typeface="Tahoma" pitchFamily="34" charset="0"/>
              </a:rPr>
              <a:t>  Direct Labor       $ 50</a:t>
            </a:r>
          </a:p>
          <a:p>
            <a:r>
              <a:rPr lang="en-US">
                <a:latin typeface="Tahoma" pitchFamily="34" charset="0"/>
              </a:rPr>
              <a:t>  Overhead           $500 ($50 x 1000%)</a:t>
            </a:r>
          </a:p>
          <a:p>
            <a:r>
              <a:rPr lang="en-US">
                <a:latin typeface="Tahoma" pitchFamily="34" charset="0"/>
              </a:rPr>
              <a:t>Total		$ 570</a:t>
            </a:r>
          </a:p>
        </p:txBody>
      </p:sp>
      <p:sp>
        <p:nvSpPr>
          <p:cNvPr id="3080" name="Line 16"/>
          <p:cNvSpPr>
            <a:spLocks noChangeShapeType="1"/>
          </p:cNvSpPr>
          <p:nvPr/>
        </p:nvSpPr>
        <p:spPr bwMode="auto">
          <a:xfrm>
            <a:off x="914400" y="5638800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586" name="Oval 18"/>
          <p:cNvSpPr>
            <a:spLocks noChangeArrowheads="1"/>
          </p:cNvSpPr>
          <p:nvPr/>
        </p:nvSpPr>
        <p:spPr bwMode="auto">
          <a:xfrm>
            <a:off x="457200" y="3352800"/>
            <a:ext cx="2362200" cy="533400"/>
          </a:xfrm>
          <a:prstGeom prst="ellips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>
              <a:latin typeface="Calibri" pitchFamily="34" charset="0"/>
            </a:endParaRPr>
          </a:p>
        </p:txBody>
      </p:sp>
      <p:sp>
        <p:nvSpPr>
          <p:cNvPr id="109587" name="Oval 19"/>
          <p:cNvSpPr>
            <a:spLocks noChangeArrowheads="1"/>
          </p:cNvSpPr>
          <p:nvPr/>
        </p:nvSpPr>
        <p:spPr bwMode="auto">
          <a:xfrm>
            <a:off x="457200" y="2895600"/>
            <a:ext cx="2362200" cy="533400"/>
          </a:xfrm>
          <a:prstGeom prst="ellips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>
              <a:latin typeface="Calibri" pitchFamily="34" charset="0"/>
            </a:endParaRPr>
          </a:p>
        </p:txBody>
      </p:sp>
      <p:sp>
        <p:nvSpPr>
          <p:cNvPr id="109588" name="AutoShape 20"/>
          <p:cNvSpPr>
            <a:spLocks noChangeArrowheads="1"/>
          </p:cNvSpPr>
          <p:nvPr/>
        </p:nvSpPr>
        <p:spPr bwMode="auto">
          <a:xfrm>
            <a:off x="2895600" y="1295400"/>
            <a:ext cx="5943600" cy="1371600"/>
          </a:xfrm>
          <a:prstGeom prst="cloudCallout">
            <a:avLst>
              <a:gd name="adj1" fmla="val -50935"/>
              <a:gd name="adj2" fmla="val 77083"/>
            </a:avLst>
          </a:prstGeom>
          <a:solidFill>
            <a:srgbClr val="FFCC66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r>
              <a:rPr lang="en-US" dirty="0">
                <a:latin typeface="Tahoma" pitchFamily="34" charset="0"/>
              </a:rPr>
              <a:t>Some products use no special tooling and require no advanced engineering support…</a:t>
            </a:r>
          </a:p>
        </p:txBody>
      </p:sp>
      <p:sp>
        <p:nvSpPr>
          <p:cNvPr id="109589" name="AutoShape 21"/>
          <p:cNvSpPr>
            <a:spLocks noChangeArrowheads="1"/>
          </p:cNvSpPr>
          <p:nvPr/>
        </p:nvSpPr>
        <p:spPr bwMode="auto">
          <a:xfrm>
            <a:off x="3200400" y="3733800"/>
            <a:ext cx="5715000" cy="1676400"/>
          </a:xfrm>
          <a:prstGeom prst="cloudCallout">
            <a:avLst>
              <a:gd name="adj1" fmla="val -55556"/>
              <a:gd name="adj2" fmla="val -52366"/>
            </a:avLst>
          </a:prstGeom>
          <a:solidFill>
            <a:srgbClr val="FFCC66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r>
              <a:rPr lang="en-US" dirty="0">
                <a:latin typeface="Tahoma" pitchFamily="34" charset="0"/>
              </a:rPr>
              <a:t>What does direct labor have to do with overhead costs in an automated setting with diverse processes?</a:t>
            </a:r>
          </a:p>
          <a:p>
            <a:endParaRPr lang="en-US" dirty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18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109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9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86" grpId="0" animBg="1"/>
      <p:bldP spid="109587" grpId="0" animBg="1"/>
      <p:bldP spid="109588" grpId="0" animBg="1"/>
      <p:bldP spid="10958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AutoShap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ABC System</a:t>
            </a:r>
          </a:p>
        </p:txBody>
      </p:sp>
      <p:sp>
        <p:nvSpPr>
          <p:cNvPr id="740356" name="AutoShape 4"/>
          <p:cNvSpPr>
            <a:spLocks noChangeArrowheads="1"/>
          </p:cNvSpPr>
          <p:nvPr/>
        </p:nvSpPr>
        <p:spPr bwMode="auto">
          <a:xfrm rot="-27000000">
            <a:off x="990600" y="4419600"/>
            <a:ext cx="1295400" cy="990600"/>
          </a:xfrm>
          <a:prstGeom prst="flowChartDelay">
            <a:avLst/>
          </a:prstGeom>
          <a:solidFill>
            <a:srgbClr val="339966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/>
            </a:outerShdw>
          </a:effectLst>
        </p:spPr>
        <p:txBody>
          <a:bodyPr vert="eaVert" wrap="none" anchor="ctr"/>
          <a:lstStyle/>
          <a:p>
            <a:pPr algn="ctr">
              <a:defRPr/>
            </a:pPr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Direct </a:t>
            </a:r>
          </a:p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Materials</a:t>
            </a:r>
          </a:p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For Pen</a:t>
            </a:r>
          </a:p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Casings </a:t>
            </a:r>
          </a:p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   $22,500	</a:t>
            </a:r>
          </a:p>
        </p:txBody>
      </p:sp>
      <p:sp>
        <p:nvSpPr>
          <p:cNvPr id="740357" name="AutoShape 5"/>
          <p:cNvSpPr>
            <a:spLocks noChangeArrowheads="1"/>
          </p:cNvSpPr>
          <p:nvPr/>
        </p:nvSpPr>
        <p:spPr bwMode="auto">
          <a:xfrm rot="-27000000">
            <a:off x="2400300" y="4381500"/>
            <a:ext cx="1371600" cy="990600"/>
          </a:xfrm>
          <a:prstGeom prst="flowChartDelay">
            <a:avLst/>
          </a:prstGeom>
          <a:solidFill>
            <a:srgbClr val="339966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/>
            </a:outerShdw>
          </a:effectLst>
        </p:spPr>
        <p:txBody>
          <a:bodyPr vert="eaVert" wrap="none" anchor="ctr"/>
          <a:lstStyle/>
          <a:p>
            <a:pPr algn="ctr">
              <a:defRPr/>
            </a:pPr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Direct </a:t>
            </a:r>
          </a:p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Labor</a:t>
            </a:r>
          </a:p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For Pen</a:t>
            </a:r>
          </a:p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Casings </a:t>
            </a:r>
          </a:p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$135,000</a:t>
            </a:r>
          </a:p>
        </p:txBody>
      </p:sp>
      <p:sp>
        <p:nvSpPr>
          <p:cNvPr id="740358" name="AutoShape 6"/>
          <p:cNvSpPr>
            <a:spLocks noChangeArrowheads="1"/>
          </p:cNvSpPr>
          <p:nvPr/>
        </p:nvSpPr>
        <p:spPr bwMode="auto">
          <a:xfrm rot="-27000000">
            <a:off x="3733800" y="4267200"/>
            <a:ext cx="1371600" cy="1219200"/>
          </a:xfrm>
          <a:prstGeom prst="flowChartDelay">
            <a:avLst/>
          </a:prstGeom>
          <a:solidFill>
            <a:srgbClr val="339966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/>
            </a:outerShdw>
          </a:effectLst>
        </p:spPr>
        <p:txBody>
          <a:bodyPr vert="eaVert" wrap="none" anchor="ctr"/>
          <a:lstStyle/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Direct </a:t>
            </a:r>
          </a:p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Materials For </a:t>
            </a:r>
          </a:p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Cell </a:t>
            </a:r>
          </a:p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Phone</a:t>
            </a:r>
          </a:p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Casings</a:t>
            </a:r>
          </a:p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    $12,000	 </a:t>
            </a:r>
          </a:p>
        </p:txBody>
      </p:sp>
      <p:sp>
        <p:nvSpPr>
          <p:cNvPr id="740359" name="AutoShape 7"/>
          <p:cNvSpPr>
            <a:spLocks noChangeArrowheads="1"/>
          </p:cNvSpPr>
          <p:nvPr/>
        </p:nvSpPr>
        <p:spPr bwMode="auto">
          <a:xfrm rot="-27000000">
            <a:off x="5448300" y="4381500"/>
            <a:ext cx="1295400" cy="1066800"/>
          </a:xfrm>
          <a:prstGeom prst="flowChartDelay">
            <a:avLst/>
          </a:prstGeom>
          <a:solidFill>
            <a:srgbClr val="339966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accent2"/>
            </a:outerShdw>
          </a:effectLst>
        </p:spPr>
        <p:txBody>
          <a:bodyPr vert="eaVert" wrap="none" anchor="ctr"/>
          <a:lstStyle/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Direct </a:t>
            </a:r>
          </a:p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Labor For </a:t>
            </a:r>
          </a:p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Cell Phone</a:t>
            </a:r>
          </a:p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Casings</a:t>
            </a:r>
          </a:p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$15,000 </a:t>
            </a:r>
          </a:p>
        </p:txBody>
      </p:sp>
      <p:sp>
        <p:nvSpPr>
          <p:cNvPr id="740360" name="AutoShape 8"/>
          <p:cNvSpPr>
            <a:spLocks noChangeArrowheads="1"/>
          </p:cNvSpPr>
          <p:nvPr/>
        </p:nvSpPr>
        <p:spPr bwMode="auto">
          <a:xfrm rot="16200000" flipH="1">
            <a:off x="1752600" y="5105400"/>
            <a:ext cx="533400" cy="2209800"/>
          </a:xfrm>
          <a:prstGeom prst="flowChartDelay">
            <a:avLst/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accent2"/>
            </a:outerShdw>
          </a:effectLst>
        </p:spPr>
        <p:txBody>
          <a:bodyPr vert="eaVert" wrap="none" anchor="ctr"/>
          <a:lstStyle/>
          <a:p>
            <a:pPr algn="ctr"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Sales $360,000</a:t>
            </a:r>
          </a:p>
        </p:txBody>
      </p:sp>
      <p:sp>
        <p:nvSpPr>
          <p:cNvPr id="740361" name="AutoShape 9"/>
          <p:cNvSpPr>
            <a:spLocks noChangeArrowheads="1"/>
          </p:cNvSpPr>
          <p:nvPr/>
        </p:nvSpPr>
        <p:spPr bwMode="auto">
          <a:xfrm rot="16200000" flipH="1">
            <a:off x="4419600" y="4953000"/>
            <a:ext cx="533400" cy="2514600"/>
          </a:xfrm>
          <a:prstGeom prst="flowChartDelay">
            <a:avLst/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74053" dir="1857825" algn="ctr" rotWithShape="0">
              <a:schemeClr val="accent2"/>
            </a:outerShdw>
          </a:effectLst>
        </p:spPr>
        <p:txBody>
          <a:bodyPr vert="eaVert" wrap="none" anchor="ctr"/>
          <a:lstStyle/>
          <a:p>
            <a:pPr algn="ctr"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Sales $80,000</a:t>
            </a:r>
          </a:p>
        </p:txBody>
      </p:sp>
      <p:sp>
        <p:nvSpPr>
          <p:cNvPr id="740362" name="AutoShape 10"/>
          <p:cNvSpPr>
            <a:spLocks noChangeArrowheads="1"/>
          </p:cNvSpPr>
          <p:nvPr/>
        </p:nvSpPr>
        <p:spPr bwMode="auto">
          <a:xfrm rot="16200000" flipH="1">
            <a:off x="6896100" y="5143500"/>
            <a:ext cx="533400" cy="2133600"/>
          </a:xfrm>
          <a:prstGeom prst="flowChartDelay">
            <a:avLst/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accent2"/>
            </a:outerShdw>
          </a:effectLst>
        </p:spPr>
        <p:txBody>
          <a:bodyPr vert="eaVert" wrap="none" anchor="ctr"/>
          <a:lstStyle/>
          <a:p>
            <a:pPr algn="ctr"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Unallocated $00,000</a:t>
            </a:r>
          </a:p>
        </p:txBody>
      </p:sp>
      <p:sp>
        <p:nvSpPr>
          <p:cNvPr id="740363" name="AutoShape 11"/>
          <p:cNvSpPr>
            <a:spLocks noChangeArrowheads="1"/>
          </p:cNvSpPr>
          <p:nvPr/>
        </p:nvSpPr>
        <p:spPr bwMode="auto">
          <a:xfrm>
            <a:off x="609600" y="1219200"/>
            <a:ext cx="1676400" cy="838200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81320" dir="2319588" algn="ctr" rotWithShape="0">
              <a:schemeClr val="accent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Plant and </a:t>
            </a:r>
          </a:p>
          <a:p>
            <a:pPr algn="ctr">
              <a:defRPr/>
            </a:pPr>
            <a:r>
              <a:rPr 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Machinery</a:t>
            </a:r>
          </a:p>
          <a:p>
            <a:pPr algn="ctr">
              <a:defRPr/>
            </a:pPr>
            <a:r>
              <a:rPr 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$180,000</a:t>
            </a:r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40364" name="AutoShape 12"/>
          <p:cNvSpPr>
            <a:spLocks noChangeArrowheads="1"/>
          </p:cNvSpPr>
          <p:nvPr/>
        </p:nvSpPr>
        <p:spPr bwMode="auto">
          <a:xfrm>
            <a:off x="6553200" y="1371600"/>
            <a:ext cx="2209800" cy="990600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91581" dir="2021404" algn="ctr" rotWithShape="0">
              <a:schemeClr val="accent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All Unallocated </a:t>
            </a:r>
          </a:p>
          <a:p>
            <a:pPr algn="ctr">
              <a:defRPr/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Value Chain Costs  </a:t>
            </a:r>
          </a:p>
          <a:p>
            <a:pPr algn="ctr">
              <a:defRPr/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$100,000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40365" name="Line 13"/>
          <p:cNvSpPr>
            <a:spLocks noChangeShapeType="1"/>
          </p:cNvSpPr>
          <p:nvPr/>
        </p:nvSpPr>
        <p:spPr bwMode="auto">
          <a:xfrm>
            <a:off x="7772400" y="2667000"/>
            <a:ext cx="0" cy="3276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40367" name="Line 15"/>
          <p:cNvSpPr>
            <a:spLocks noChangeShapeType="1"/>
          </p:cNvSpPr>
          <p:nvPr/>
        </p:nvSpPr>
        <p:spPr bwMode="auto">
          <a:xfrm>
            <a:off x="2286000" y="4114800"/>
            <a:ext cx="30480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40368" name="Line 16"/>
          <p:cNvSpPr>
            <a:spLocks noChangeShapeType="1"/>
          </p:cNvSpPr>
          <p:nvPr/>
        </p:nvSpPr>
        <p:spPr bwMode="auto">
          <a:xfrm>
            <a:off x="2286000" y="4114800"/>
            <a:ext cx="0" cy="1828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40369" name="Line 17"/>
          <p:cNvSpPr>
            <a:spLocks noChangeShapeType="1"/>
          </p:cNvSpPr>
          <p:nvPr/>
        </p:nvSpPr>
        <p:spPr bwMode="auto">
          <a:xfrm>
            <a:off x="5334000" y="4114800"/>
            <a:ext cx="0" cy="1828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40370" name="Line 18"/>
          <p:cNvSpPr>
            <a:spLocks noChangeShapeType="1"/>
          </p:cNvSpPr>
          <p:nvPr/>
        </p:nvSpPr>
        <p:spPr bwMode="auto">
          <a:xfrm>
            <a:off x="1828800" y="5562600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40371" name="Line 19"/>
          <p:cNvSpPr>
            <a:spLocks noChangeShapeType="1"/>
          </p:cNvSpPr>
          <p:nvPr/>
        </p:nvSpPr>
        <p:spPr bwMode="auto">
          <a:xfrm>
            <a:off x="2971800" y="5562600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40372" name="Line 20"/>
          <p:cNvSpPr>
            <a:spLocks noChangeShapeType="1"/>
          </p:cNvSpPr>
          <p:nvPr/>
        </p:nvSpPr>
        <p:spPr bwMode="auto">
          <a:xfrm>
            <a:off x="4572000" y="5562600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40373" name="Line 21"/>
          <p:cNvSpPr>
            <a:spLocks noChangeShapeType="1"/>
          </p:cNvSpPr>
          <p:nvPr/>
        </p:nvSpPr>
        <p:spPr bwMode="auto">
          <a:xfrm>
            <a:off x="5715000" y="5562600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40374" name="Rectangle 22"/>
          <p:cNvSpPr>
            <a:spLocks noChangeArrowheads="1"/>
          </p:cNvSpPr>
          <p:nvPr/>
        </p:nvSpPr>
        <p:spPr bwMode="auto">
          <a:xfrm>
            <a:off x="2590800" y="3581400"/>
            <a:ext cx="18288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Cost  Driver</a:t>
            </a:r>
          </a:p>
          <a:p>
            <a:pPr algn="ctr">
              <a:defRPr/>
            </a:pPr>
            <a:r>
              <a:rPr lang="en-US" sz="1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[Direct   Labor Hours]</a:t>
            </a:r>
          </a:p>
        </p:txBody>
      </p:sp>
      <p:sp>
        <p:nvSpPr>
          <p:cNvPr id="740375" name="Rectangle 23"/>
          <p:cNvSpPr>
            <a:spLocks noChangeArrowheads="1"/>
          </p:cNvSpPr>
          <p:nvPr/>
        </p:nvSpPr>
        <p:spPr bwMode="auto">
          <a:xfrm>
            <a:off x="4343400" y="3581400"/>
            <a:ext cx="18288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Cost  Driver</a:t>
            </a:r>
          </a:p>
          <a:p>
            <a:pPr algn="ctr">
              <a:defRPr/>
            </a:pPr>
            <a:r>
              <a:rPr lang="en-US" sz="1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[Distinct Parts]</a:t>
            </a:r>
          </a:p>
        </p:txBody>
      </p:sp>
      <p:sp>
        <p:nvSpPr>
          <p:cNvPr id="740376" name="AutoShape 24"/>
          <p:cNvSpPr>
            <a:spLocks noChangeArrowheads="1"/>
          </p:cNvSpPr>
          <p:nvPr/>
        </p:nvSpPr>
        <p:spPr bwMode="auto">
          <a:xfrm>
            <a:off x="2590800" y="1219200"/>
            <a:ext cx="1752600" cy="838200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81320" dir="2319588" algn="ctr" rotWithShape="0">
              <a:schemeClr val="accent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Engineers and</a:t>
            </a:r>
          </a:p>
          <a:p>
            <a:pPr algn="ctr">
              <a:defRPr/>
            </a:pPr>
            <a:r>
              <a:rPr 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CAD Equipment</a:t>
            </a:r>
          </a:p>
          <a:p>
            <a:pPr algn="ctr">
              <a:defRPr/>
            </a:pPr>
            <a:r>
              <a:rPr 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$40,000</a:t>
            </a:r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40378" name="Rectangle 26"/>
          <p:cNvSpPr>
            <a:spLocks noChangeArrowheads="1"/>
          </p:cNvSpPr>
          <p:nvPr/>
        </p:nvSpPr>
        <p:spPr bwMode="auto">
          <a:xfrm>
            <a:off x="1219200" y="2743200"/>
            <a:ext cx="1600200" cy="1066800"/>
          </a:xfrm>
          <a:prstGeom prst="rect">
            <a:avLst/>
          </a:prstGeom>
          <a:solidFill>
            <a:srgbClr val="9900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Processing</a:t>
            </a:r>
          </a:p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Activity</a:t>
            </a:r>
          </a:p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$135,000 </a:t>
            </a:r>
          </a:p>
          <a:p>
            <a:pPr algn="ctr">
              <a:defRPr/>
            </a:pPr>
            <a:r>
              <a:rPr lang="en-US" sz="1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+   8,000</a:t>
            </a: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$143,000</a:t>
            </a:r>
          </a:p>
        </p:txBody>
      </p:sp>
      <p:sp>
        <p:nvSpPr>
          <p:cNvPr id="740379" name="Rectangle 27"/>
          <p:cNvSpPr>
            <a:spLocks noChangeArrowheads="1"/>
          </p:cNvSpPr>
          <p:nvPr/>
        </p:nvSpPr>
        <p:spPr bwMode="auto">
          <a:xfrm>
            <a:off x="4191000" y="2533365"/>
            <a:ext cx="1600200" cy="1066800"/>
          </a:xfrm>
          <a:prstGeom prst="rect">
            <a:avLst/>
          </a:prstGeom>
          <a:solidFill>
            <a:srgbClr val="9900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Production Support</a:t>
            </a:r>
          </a:p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Activity</a:t>
            </a:r>
          </a:p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$45,000 </a:t>
            </a:r>
          </a:p>
          <a:p>
            <a:pPr algn="ctr">
              <a:defRPr/>
            </a:pPr>
            <a:r>
              <a:rPr lang="en-US" sz="1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+32,000</a:t>
            </a: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$77,000</a:t>
            </a:r>
          </a:p>
        </p:txBody>
      </p:sp>
      <p:sp>
        <p:nvSpPr>
          <p:cNvPr id="740380" name="Line 28"/>
          <p:cNvSpPr>
            <a:spLocks noChangeShapeType="1"/>
          </p:cNvSpPr>
          <p:nvPr/>
        </p:nvSpPr>
        <p:spPr bwMode="auto">
          <a:xfrm>
            <a:off x="2590800" y="3810000"/>
            <a:ext cx="0" cy="304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40381" name="Line 29"/>
          <p:cNvSpPr>
            <a:spLocks noChangeShapeType="1"/>
          </p:cNvSpPr>
          <p:nvPr/>
        </p:nvSpPr>
        <p:spPr bwMode="auto">
          <a:xfrm>
            <a:off x="4419600" y="3810000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40382" name="Line 30"/>
          <p:cNvSpPr>
            <a:spLocks noChangeShapeType="1"/>
          </p:cNvSpPr>
          <p:nvPr/>
        </p:nvSpPr>
        <p:spPr bwMode="auto">
          <a:xfrm>
            <a:off x="2514600" y="4191000"/>
            <a:ext cx="2971800" cy="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40383" name="Line 31"/>
          <p:cNvSpPr>
            <a:spLocks noChangeShapeType="1"/>
          </p:cNvSpPr>
          <p:nvPr/>
        </p:nvSpPr>
        <p:spPr bwMode="auto">
          <a:xfrm>
            <a:off x="2514600" y="4191000"/>
            <a:ext cx="0" cy="175260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40384" name="Line 32"/>
          <p:cNvSpPr>
            <a:spLocks noChangeShapeType="1"/>
          </p:cNvSpPr>
          <p:nvPr/>
        </p:nvSpPr>
        <p:spPr bwMode="auto">
          <a:xfrm>
            <a:off x="5486400" y="4191000"/>
            <a:ext cx="0" cy="175260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40385" name="Line 33"/>
          <p:cNvSpPr>
            <a:spLocks noChangeShapeType="1"/>
          </p:cNvSpPr>
          <p:nvPr/>
        </p:nvSpPr>
        <p:spPr bwMode="auto">
          <a:xfrm>
            <a:off x="1905000" y="2133600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40386" name="Line 34"/>
          <p:cNvSpPr>
            <a:spLocks noChangeShapeType="1"/>
          </p:cNvSpPr>
          <p:nvPr/>
        </p:nvSpPr>
        <p:spPr bwMode="auto">
          <a:xfrm>
            <a:off x="3352800" y="2057400"/>
            <a:ext cx="0" cy="152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40387" name="Line 35"/>
          <p:cNvSpPr>
            <a:spLocks noChangeShapeType="1"/>
          </p:cNvSpPr>
          <p:nvPr/>
        </p:nvSpPr>
        <p:spPr bwMode="auto">
          <a:xfrm>
            <a:off x="2362200" y="2209800"/>
            <a:ext cx="1752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40388" name="Line 36"/>
          <p:cNvSpPr>
            <a:spLocks noChangeShapeType="1"/>
          </p:cNvSpPr>
          <p:nvPr/>
        </p:nvSpPr>
        <p:spPr bwMode="auto">
          <a:xfrm>
            <a:off x="1600200" y="2514600"/>
            <a:ext cx="2209800" cy="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40389" name="Line 37"/>
          <p:cNvSpPr>
            <a:spLocks noChangeShapeType="1"/>
          </p:cNvSpPr>
          <p:nvPr/>
        </p:nvSpPr>
        <p:spPr bwMode="auto">
          <a:xfrm>
            <a:off x="1600200" y="251460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40390" name="Line 38"/>
          <p:cNvSpPr>
            <a:spLocks noChangeShapeType="1"/>
          </p:cNvSpPr>
          <p:nvPr/>
        </p:nvSpPr>
        <p:spPr bwMode="auto">
          <a:xfrm>
            <a:off x="3733800" y="251460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40391" name="Line 39"/>
          <p:cNvSpPr>
            <a:spLocks noChangeShapeType="1"/>
          </p:cNvSpPr>
          <p:nvPr/>
        </p:nvSpPr>
        <p:spPr bwMode="auto">
          <a:xfrm>
            <a:off x="2362200" y="2209800"/>
            <a:ext cx="0" cy="533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40392" name="Line 40"/>
          <p:cNvSpPr>
            <a:spLocks noChangeShapeType="1"/>
          </p:cNvSpPr>
          <p:nvPr/>
        </p:nvSpPr>
        <p:spPr bwMode="auto">
          <a:xfrm>
            <a:off x="4076700" y="2191034"/>
            <a:ext cx="152399" cy="304799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9734" name="Rectangle 41"/>
          <p:cNvSpPr>
            <a:spLocks noChangeArrowheads="1"/>
          </p:cNvSpPr>
          <p:nvPr/>
        </p:nvSpPr>
        <p:spPr bwMode="auto">
          <a:xfrm>
            <a:off x="1219200" y="2514600"/>
            <a:ext cx="3810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000000"/>
                </a:solidFill>
                <a:effectLst/>
              </a:rPr>
              <a:t>75%</a:t>
            </a:r>
          </a:p>
        </p:txBody>
      </p:sp>
      <p:sp>
        <p:nvSpPr>
          <p:cNvPr id="29735" name="Rectangle 42"/>
          <p:cNvSpPr>
            <a:spLocks noChangeArrowheads="1"/>
          </p:cNvSpPr>
          <p:nvPr/>
        </p:nvSpPr>
        <p:spPr bwMode="auto">
          <a:xfrm>
            <a:off x="3276600" y="2514600"/>
            <a:ext cx="3810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000000"/>
                </a:solidFill>
                <a:effectLst/>
              </a:rPr>
              <a:t>25%</a:t>
            </a:r>
          </a:p>
        </p:txBody>
      </p:sp>
      <p:sp>
        <p:nvSpPr>
          <p:cNvPr id="29736" name="Rectangle 44"/>
          <p:cNvSpPr>
            <a:spLocks noChangeArrowheads="1"/>
          </p:cNvSpPr>
          <p:nvPr/>
        </p:nvSpPr>
        <p:spPr bwMode="auto">
          <a:xfrm>
            <a:off x="2438400" y="2209800"/>
            <a:ext cx="3810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000000"/>
                </a:solidFill>
                <a:effectLst/>
              </a:rPr>
              <a:t>20%</a:t>
            </a:r>
          </a:p>
        </p:txBody>
      </p:sp>
      <p:sp>
        <p:nvSpPr>
          <p:cNvPr id="29737" name="Rectangle 45"/>
          <p:cNvSpPr>
            <a:spLocks noChangeArrowheads="1"/>
          </p:cNvSpPr>
          <p:nvPr/>
        </p:nvSpPr>
        <p:spPr bwMode="auto">
          <a:xfrm>
            <a:off x="4114800" y="2209800"/>
            <a:ext cx="3810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000000"/>
                </a:solidFill>
                <a:effectLst/>
              </a:rPr>
              <a:t>80%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mtClean="0"/>
              <a:t>Activity-Based Cost Allocation System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0" y="1600200"/>
            <a:ext cx="9296400" cy="4570413"/>
            <a:chOff x="86" y="1036"/>
            <a:chExt cx="5650" cy="2879"/>
          </a:xfrm>
        </p:grpSpPr>
        <p:sp>
          <p:nvSpPr>
            <p:cNvPr id="612356" name="Text Box 4"/>
            <p:cNvSpPr txBox="1">
              <a:spLocks noChangeArrowheads="1"/>
            </p:cNvSpPr>
            <p:nvPr/>
          </p:nvSpPr>
          <p:spPr bwMode="auto">
            <a:xfrm>
              <a:off x="86" y="1036"/>
              <a:ext cx="3397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8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2357" name="Text Box 5"/>
            <p:cNvSpPr txBox="1">
              <a:spLocks noChangeArrowheads="1"/>
            </p:cNvSpPr>
            <p:nvPr/>
          </p:nvSpPr>
          <p:spPr bwMode="auto">
            <a:xfrm>
              <a:off x="3483" y="1036"/>
              <a:ext cx="224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8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2358" name="AutoShape 6"/>
            <p:cNvSpPr>
              <a:spLocks noChangeArrowheads="1"/>
            </p:cNvSpPr>
            <p:nvPr/>
          </p:nvSpPr>
          <p:spPr bwMode="auto">
            <a:xfrm>
              <a:off x="86" y="1900"/>
              <a:ext cx="5643" cy="201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000" b="1" dirty="0">
                  <a:solidFill>
                    <a:srgbClr val="FFFF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Sales				$440,000	$360,000	$80,000</a:t>
              </a:r>
            </a:p>
            <a:p>
              <a:pPr>
                <a:defRPr/>
              </a:pPr>
              <a:r>
                <a:rPr lang="en-US" sz="2000" b="1" dirty="0">
                  <a:solidFill>
                    <a:srgbClr val="FFFF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Direct materials		    	    34,500    	    22,500 	 12,000</a:t>
              </a:r>
            </a:p>
            <a:p>
              <a:pPr>
                <a:defRPr/>
              </a:pPr>
              <a:r>
                <a:rPr lang="en-US" sz="2000" b="1" dirty="0">
                  <a:solidFill>
                    <a:srgbClr val="FFFF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Direct labor			  150,000	  135,000	  15,000</a:t>
              </a:r>
            </a:p>
            <a:p>
              <a:pPr>
                <a:defRPr/>
              </a:pPr>
              <a:r>
                <a:rPr lang="en-US" sz="2000" b="1" dirty="0">
                  <a:solidFill>
                    <a:srgbClr val="FFFF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Processing activity		  	  143,000   	  128,700   	  14,300</a:t>
              </a:r>
            </a:p>
            <a:p>
              <a:pPr>
                <a:defRPr/>
              </a:pPr>
              <a:r>
                <a:rPr lang="en-US" sz="2000" b="1" dirty="0">
                  <a:solidFill>
                    <a:srgbClr val="FFFF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Production support activity		</a:t>
              </a:r>
              <a:r>
                <a:rPr lang="en-US" sz="2000" b="1" u="sng" dirty="0">
                  <a:solidFill>
                    <a:srgbClr val="FFFF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  77,000</a:t>
              </a:r>
              <a:r>
                <a:rPr lang="en-US" sz="2000" b="1" dirty="0">
                  <a:solidFill>
                    <a:srgbClr val="FFFF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	</a:t>
              </a:r>
              <a:r>
                <a:rPr lang="en-US" sz="2000" b="1" u="sng" dirty="0">
                  <a:solidFill>
                    <a:srgbClr val="FFFF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  15,400</a:t>
              </a:r>
              <a:r>
                <a:rPr lang="en-US" sz="2000" b="1" dirty="0">
                  <a:solidFill>
                    <a:srgbClr val="FFFF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	</a:t>
              </a:r>
              <a:r>
                <a:rPr lang="en-US" sz="2000" b="1" u="sng" dirty="0">
                  <a:solidFill>
                    <a:srgbClr val="FFFF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61,600</a:t>
              </a:r>
              <a:endParaRPr lang="en-US" sz="20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  <a:p>
              <a:pPr>
                <a:defRPr/>
              </a:pPr>
              <a:r>
                <a:rPr lang="en-US" sz="2000" b="1" dirty="0">
                  <a:solidFill>
                    <a:srgbClr val="FFFF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Gross profit			$  35,500	$  58,400              ($22,900)</a:t>
              </a:r>
            </a:p>
            <a:p>
              <a:pPr>
                <a:defRPr/>
              </a:pPr>
              <a:r>
                <a:rPr lang="en-US" sz="2000" b="1" dirty="0">
                  <a:solidFill>
                    <a:srgbClr val="FFFF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Corporate expenses	  	  100,000</a:t>
              </a:r>
            </a:p>
            <a:p>
              <a:pPr>
                <a:defRPr/>
              </a:pPr>
              <a:r>
                <a:rPr lang="en-US" sz="2000" b="1" dirty="0">
                  <a:solidFill>
                    <a:srgbClr val="FFFF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Operating loss		             ($  64,500)</a:t>
              </a:r>
            </a:p>
            <a:p>
              <a:pPr>
                <a:defRPr/>
              </a:pPr>
              <a:r>
                <a:rPr lang="en-US" sz="2000" b="1" dirty="0">
                  <a:solidFill>
                    <a:srgbClr val="FFFF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Gross profit margin		        8.07%	     16.22%           (28.63%)</a:t>
              </a:r>
            </a:p>
          </p:txBody>
        </p:sp>
        <p:sp>
          <p:nvSpPr>
            <p:cNvPr id="612359" name="Text Box 7"/>
            <p:cNvSpPr txBox="1">
              <a:spLocks noChangeArrowheads="1"/>
            </p:cNvSpPr>
            <p:nvPr/>
          </p:nvSpPr>
          <p:spPr bwMode="auto">
            <a:xfrm>
              <a:off x="3663" y="1381"/>
              <a:ext cx="811" cy="5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2360" name="Text Box 8"/>
            <p:cNvSpPr txBox="1">
              <a:spLocks noChangeArrowheads="1"/>
            </p:cNvSpPr>
            <p:nvPr/>
          </p:nvSpPr>
          <p:spPr bwMode="auto">
            <a:xfrm>
              <a:off x="4679" y="1381"/>
              <a:ext cx="1057" cy="5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2361" name="Line 9"/>
            <p:cNvSpPr>
              <a:spLocks noChangeShapeType="1"/>
            </p:cNvSpPr>
            <p:nvPr/>
          </p:nvSpPr>
          <p:spPr bwMode="auto">
            <a:xfrm>
              <a:off x="3483" y="1065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12367" name="Text Box 15"/>
          <p:cNvSpPr txBox="1">
            <a:spLocks noChangeArrowheads="1"/>
          </p:cNvSpPr>
          <p:nvPr/>
        </p:nvSpPr>
        <p:spPr bwMode="auto">
          <a:xfrm>
            <a:off x="3962400" y="1736725"/>
            <a:ext cx="1295400" cy="854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External </a:t>
            </a:r>
          </a:p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Reporting</a:t>
            </a:r>
          </a:p>
        </p:txBody>
      </p:sp>
      <p:sp>
        <p:nvSpPr>
          <p:cNvPr id="612368" name="Text Box 16"/>
          <p:cNvSpPr txBox="1">
            <a:spLocks noChangeArrowheads="1"/>
          </p:cNvSpPr>
          <p:nvPr/>
        </p:nvSpPr>
        <p:spPr bwMode="auto">
          <a:xfrm>
            <a:off x="5562600" y="1600200"/>
            <a:ext cx="28956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Internal Purposes</a:t>
            </a:r>
          </a:p>
        </p:txBody>
      </p:sp>
      <p:sp>
        <p:nvSpPr>
          <p:cNvPr id="612369" name="Text Box 17"/>
          <p:cNvSpPr txBox="1">
            <a:spLocks noChangeArrowheads="1"/>
          </p:cNvSpPr>
          <p:nvPr/>
        </p:nvSpPr>
        <p:spPr bwMode="auto">
          <a:xfrm>
            <a:off x="5943600" y="2057400"/>
            <a:ext cx="990600" cy="854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Pen </a:t>
            </a:r>
          </a:p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Casings</a:t>
            </a:r>
          </a:p>
        </p:txBody>
      </p:sp>
      <p:sp>
        <p:nvSpPr>
          <p:cNvPr id="612370" name="Text Box 18"/>
          <p:cNvSpPr txBox="1">
            <a:spLocks noChangeArrowheads="1"/>
          </p:cNvSpPr>
          <p:nvPr/>
        </p:nvSpPr>
        <p:spPr bwMode="auto">
          <a:xfrm>
            <a:off x="7391400" y="1905000"/>
            <a:ext cx="1143000" cy="1006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Cell Phone Casings</a:t>
            </a:r>
          </a:p>
        </p:txBody>
      </p:sp>
      <p:sp>
        <p:nvSpPr>
          <p:cNvPr id="612371" name="Line 19"/>
          <p:cNvSpPr>
            <a:spLocks noChangeShapeType="1"/>
          </p:cNvSpPr>
          <p:nvPr/>
        </p:nvSpPr>
        <p:spPr bwMode="auto">
          <a:xfrm flipV="1">
            <a:off x="6019800" y="1981200"/>
            <a:ext cx="220980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AutoShape 2"/>
          <p:cNvSpPr>
            <a:spLocks noChangeArrowheads="1"/>
          </p:cNvSpPr>
          <p:nvPr/>
        </p:nvSpPr>
        <p:spPr bwMode="auto">
          <a:xfrm>
            <a:off x="609600" y="1524000"/>
            <a:ext cx="7861300" cy="12192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>
              <a:defRPr/>
            </a:pPr>
            <a:r>
              <a:rPr lang="en-US" sz="24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ABM is using the output of an activity-based </a:t>
            </a:r>
          </a:p>
          <a:p>
            <a:pPr algn="ctr">
              <a:defRPr/>
            </a:pPr>
            <a:r>
              <a:rPr lang="en-US" sz="24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cost accounting system to aid strategic decision</a:t>
            </a:r>
          </a:p>
          <a:p>
            <a:pPr algn="ctr">
              <a:defRPr/>
            </a:pPr>
            <a:r>
              <a:rPr lang="en-US" sz="24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making and to improve operational control.</a:t>
            </a:r>
          </a:p>
        </p:txBody>
      </p:sp>
      <p:sp>
        <p:nvSpPr>
          <p:cNvPr id="613379" name="AutoShape 3"/>
          <p:cNvSpPr>
            <a:spLocks noGrp="1" noChangeArrowheads="1"/>
          </p:cNvSpPr>
          <p:nvPr>
            <p:ph type="title"/>
          </p:nvPr>
        </p:nvSpPr>
        <p:spPr>
          <a:xfrm>
            <a:off x="1600200" y="228600"/>
            <a:ext cx="7265988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Activity-Based Management</a:t>
            </a:r>
          </a:p>
        </p:txBody>
      </p:sp>
      <p:sp>
        <p:nvSpPr>
          <p:cNvPr id="613380" name="AutoShape 4"/>
          <p:cNvSpPr>
            <a:spLocks noChangeArrowheads="1"/>
          </p:cNvSpPr>
          <p:nvPr/>
        </p:nvSpPr>
        <p:spPr bwMode="auto">
          <a:xfrm>
            <a:off x="609600" y="2895600"/>
            <a:ext cx="7861300" cy="1295400"/>
          </a:xfrm>
          <a:prstGeom prst="roundRect">
            <a:avLst>
              <a:gd name="adj" fmla="val 16667"/>
            </a:avLst>
          </a:prstGeom>
          <a:solidFill>
            <a:srgbClr val="800000"/>
          </a:solidFill>
          <a:ln w="12700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1" hangingPunct="1">
              <a:buClr>
                <a:schemeClr val="accent1"/>
              </a:buClr>
              <a:buSzPct val="85000"/>
              <a:buFont typeface="Wingdings" pitchFamily="2" charset="2"/>
              <a:buNone/>
              <a:defRPr/>
            </a:pPr>
            <a:r>
              <a:rPr lang="en-US" sz="2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</a:t>
            </a:r>
            <a:r>
              <a:rPr lang="en-US" sz="2400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value-added cost </a:t>
            </a:r>
            <a:r>
              <a:rPr lang="en-US" sz="2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the cost of an activity</a:t>
            </a:r>
          </a:p>
          <a:p>
            <a:pPr algn="ctr" eaLnBrk="1" hangingPunct="1">
              <a:buClr>
                <a:schemeClr val="accent1"/>
              </a:buClr>
              <a:buSzPct val="85000"/>
              <a:buFont typeface="Wingdings" pitchFamily="2" charset="2"/>
              <a:buNone/>
              <a:defRPr/>
            </a:pPr>
            <a:r>
              <a:rPr lang="en-US" sz="2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that cannot be eliminated without affecting</a:t>
            </a:r>
          </a:p>
          <a:p>
            <a:pPr algn="ctr" eaLnBrk="1" hangingPunct="1">
              <a:buClr>
                <a:schemeClr val="accent1"/>
              </a:buClr>
              <a:buSzPct val="85000"/>
              <a:buFont typeface="Wingdings" pitchFamily="2" charset="2"/>
              <a:buNone/>
              <a:defRPr/>
            </a:pPr>
            <a:r>
              <a:rPr lang="en-US" sz="2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product’s value to the customer.</a:t>
            </a:r>
          </a:p>
        </p:txBody>
      </p:sp>
      <p:sp>
        <p:nvSpPr>
          <p:cNvPr id="613381" name="AutoShape 5"/>
          <p:cNvSpPr>
            <a:spLocks noChangeArrowheads="1"/>
          </p:cNvSpPr>
          <p:nvPr/>
        </p:nvSpPr>
        <p:spPr bwMode="auto">
          <a:xfrm>
            <a:off x="609600" y="4419600"/>
            <a:ext cx="7861300" cy="1325563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1" hangingPunct="1">
              <a:buClr>
                <a:schemeClr val="accent1"/>
              </a:buClr>
              <a:buSzPct val="85000"/>
              <a:buFont typeface="Wingdings" pitchFamily="2" charset="2"/>
              <a:buNone/>
              <a:defRPr/>
            </a:pPr>
            <a:r>
              <a:rPr lang="en-US" sz="24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contrast, </a:t>
            </a:r>
            <a:r>
              <a:rPr lang="en-US" sz="2400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nonvalue-added costs </a:t>
            </a:r>
            <a:r>
              <a:rPr lang="en-US" sz="24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are costs</a:t>
            </a:r>
          </a:p>
          <a:p>
            <a:pPr algn="ctr" eaLnBrk="1" hangingPunct="1">
              <a:buClr>
                <a:schemeClr val="accent1"/>
              </a:buClr>
              <a:buSzPct val="85000"/>
              <a:buFont typeface="Wingdings" pitchFamily="2" charset="2"/>
              <a:buNone/>
              <a:defRPr/>
            </a:pPr>
            <a:r>
              <a:rPr lang="en-US" sz="24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that can be eliminated without affecting</a:t>
            </a:r>
          </a:p>
          <a:p>
            <a:pPr algn="ctr" eaLnBrk="1" hangingPunct="1">
              <a:buClr>
                <a:schemeClr val="accent1"/>
              </a:buClr>
              <a:buSzPct val="85000"/>
              <a:buFont typeface="Wingdings" pitchFamily="2" charset="2"/>
              <a:buNone/>
              <a:defRPr/>
            </a:pPr>
            <a:r>
              <a:rPr lang="en-US" sz="24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product’s value to the customer.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3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13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613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13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78" grpId="0" animBg="1" autoUpdateAnimBg="0"/>
      <p:bldP spid="613379" grpId="0" animBg="1" autoUpdateAnimBg="0"/>
      <p:bldP spid="613380" grpId="0" animBg="1" autoUpdateAnimBg="0"/>
      <p:bldP spid="613381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3" name="AutoShap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smtClean="0"/>
              <a:t>Benefits of Activity-Based Costing and Management Systems</a:t>
            </a:r>
          </a:p>
        </p:txBody>
      </p:sp>
      <p:sp>
        <p:nvSpPr>
          <p:cNvPr id="616451" name="AutoShape 3"/>
          <p:cNvSpPr>
            <a:spLocks noChangeArrowheads="1"/>
          </p:cNvSpPr>
          <p:nvPr/>
        </p:nvSpPr>
        <p:spPr bwMode="auto">
          <a:xfrm>
            <a:off x="381000" y="2362200"/>
            <a:ext cx="8305800" cy="3886200"/>
          </a:xfrm>
          <a:prstGeom prst="bevel">
            <a:avLst>
              <a:gd name="adj" fmla="val 12500"/>
            </a:avLst>
          </a:prstGeom>
          <a:solidFill>
            <a:srgbClr val="FFFF99"/>
          </a:solidFill>
          <a:ln w="12700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57200" indent="-457200" eaLnBrk="1" hangingPunct="1">
              <a:buSzPct val="85000"/>
              <a:buFont typeface="Wingdings" pitchFamily="2" charset="2"/>
              <a:buChar char="Ø"/>
              <a:defRPr/>
            </a:pPr>
            <a:r>
              <a:rPr lang="en-US" sz="24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set an optimal product mix </a:t>
            </a:r>
          </a:p>
          <a:p>
            <a:pPr marL="457200" indent="-457200" eaLnBrk="1" hangingPunct="1">
              <a:buSzPct val="85000"/>
              <a:buFont typeface="Wingdings" pitchFamily="2" charset="2"/>
              <a:buChar char="Ø"/>
              <a:defRPr/>
            </a:pPr>
            <a:r>
              <a:rPr lang="en-US" sz="24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estimate profit margins of new products</a:t>
            </a:r>
          </a:p>
          <a:p>
            <a:pPr marL="457200" indent="-457200" eaLnBrk="1" hangingPunct="1">
              <a:buSzPct val="85000"/>
              <a:buFont typeface="Wingdings" pitchFamily="2" charset="2"/>
              <a:buChar char="Ø"/>
              <a:defRPr/>
            </a:pPr>
            <a:r>
              <a:rPr lang="en-US" sz="24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determine consumption of company’s shared resources</a:t>
            </a:r>
          </a:p>
          <a:p>
            <a:pPr marL="457200" indent="-457200" eaLnBrk="1" hangingPunct="1">
              <a:buSzPct val="85000"/>
              <a:buFont typeface="Wingdings" pitchFamily="2" charset="2"/>
              <a:buChar char="Ø"/>
              <a:defRPr/>
            </a:pPr>
            <a:r>
              <a:rPr lang="en-US" sz="24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keep pace with new product techniques</a:t>
            </a:r>
          </a:p>
          <a:p>
            <a:pPr marL="457200" indent="-457200" eaLnBrk="1" hangingPunct="1">
              <a:buSzPct val="85000"/>
              <a:buFont typeface="Wingdings" pitchFamily="2" charset="2"/>
              <a:buChar char="Ø"/>
              <a:defRPr/>
            </a:pPr>
            <a:r>
              <a:rPr lang="en-US" sz="24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technological changes</a:t>
            </a:r>
          </a:p>
          <a:p>
            <a:pPr marL="457200" indent="-457200" eaLnBrk="1" hangingPunct="1">
              <a:buSzPct val="85000"/>
              <a:buFont typeface="Wingdings" pitchFamily="2" charset="2"/>
              <a:buChar char="Ø"/>
              <a:defRPr/>
            </a:pPr>
            <a:r>
              <a:rPr lang="en-US" sz="24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decrease the costs associated with bad decisions</a:t>
            </a:r>
          </a:p>
          <a:p>
            <a:pPr marL="457200" indent="-457200" eaLnBrk="1" hangingPunct="1">
              <a:buSzPct val="85000"/>
              <a:buFont typeface="Wingdings" pitchFamily="2" charset="2"/>
              <a:buChar char="Ø"/>
              <a:defRPr/>
            </a:pPr>
            <a:r>
              <a:rPr lang="en-US" sz="24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take advantage of reduced cost of ABC</a:t>
            </a:r>
          </a:p>
          <a:p>
            <a:pPr marL="457200" indent="-457200" eaLnBrk="1" hangingPunct="1">
              <a:buSzPct val="85000"/>
              <a:buFont typeface="Wingdings" pitchFamily="2" charset="2"/>
              <a:buChar char="Ø"/>
              <a:defRPr/>
            </a:pPr>
            <a:r>
              <a:rPr lang="en-US" sz="24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systems due to computer technology</a:t>
            </a:r>
          </a:p>
        </p:txBody>
      </p:sp>
      <p:sp>
        <p:nvSpPr>
          <p:cNvPr id="616454" name="AutoShape 6"/>
          <p:cNvSpPr>
            <a:spLocks noChangeArrowheads="1"/>
          </p:cNvSpPr>
          <p:nvPr/>
        </p:nvSpPr>
        <p:spPr bwMode="auto">
          <a:xfrm>
            <a:off x="381000" y="1493838"/>
            <a:ext cx="8077200" cy="639762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8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Companies adopt ABC systems to: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6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616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6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6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453" grpId="0" animBg="1" autoUpdateAnimBg="0"/>
      <p:bldP spid="616451" grpId="0" animBg="1" autoUpdateAnimBg="0"/>
      <p:bldP spid="616454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z="4000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610600" cy="4800600"/>
          </a:xfrm>
          <a:solidFill>
            <a:srgbClr val="FFFFFF"/>
          </a:solidFill>
          <a:ln>
            <a:solidFill>
              <a:srgbClr val="000000"/>
            </a:solidFill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algn="ctr">
              <a:buFontTx/>
              <a:buNone/>
            </a:pPr>
            <a:r>
              <a:rPr lang="en-US" sz="2400" b="1"/>
              <a:t>At Classic Brass, the ABC team, selected the following activity cost pools and activity measures:</a:t>
            </a:r>
            <a:endParaRPr lang="en-US" sz="2400"/>
          </a:p>
        </p:txBody>
      </p:sp>
      <p:graphicFrame>
        <p:nvGraphicFramePr>
          <p:cNvPr id="103432" name="Object 8"/>
          <p:cNvGraphicFramePr>
            <a:graphicFrameLocks noChangeAspect="1"/>
          </p:cNvGraphicFramePr>
          <p:nvPr/>
        </p:nvGraphicFramePr>
        <p:xfrm>
          <a:off x="1600200" y="2514600"/>
          <a:ext cx="6705600" cy="233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Worksheet" r:id="rId5" imgW="3616560" imgH="1265400" progId="Excel.Sheet.8">
                  <p:embed/>
                </p:oleObj>
              </mc:Choice>
              <mc:Fallback>
                <p:oleObj name="Worksheet" r:id="rId5" imgW="3616560" imgH="1265400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514600"/>
                        <a:ext cx="6705600" cy="233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Activity Analysis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2057400"/>
            <a:ext cx="3810000" cy="41148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Value-added activity</a:t>
            </a:r>
            <a:endParaRPr lang="en-US"/>
          </a:p>
          <a:p>
            <a:pPr>
              <a:lnSpc>
                <a:spcPct val="95000"/>
              </a:lnSpc>
            </a:pPr>
            <a:r>
              <a:rPr lang="en-US"/>
              <a:t>Increases worth of product or service to a customer</a:t>
            </a:r>
          </a:p>
          <a:p>
            <a:pPr>
              <a:lnSpc>
                <a:spcPct val="95000"/>
              </a:lnSpc>
            </a:pPr>
            <a:r>
              <a:rPr lang="en-US"/>
              <a:t>Customer is willing to pay for it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267200" y="1447800"/>
            <a:ext cx="4648200" cy="51054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Non-value-added activity</a:t>
            </a:r>
            <a:endParaRPr lang="en-US"/>
          </a:p>
          <a:p>
            <a:pPr>
              <a:lnSpc>
                <a:spcPct val="95000"/>
              </a:lnSpc>
            </a:pPr>
            <a:r>
              <a:rPr lang="en-US"/>
              <a:t>Increases time spent on product or service but does not increase worth</a:t>
            </a:r>
          </a:p>
          <a:p>
            <a:pPr>
              <a:lnSpc>
                <a:spcPct val="95000"/>
              </a:lnSpc>
            </a:pPr>
            <a:r>
              <a:rPr lang="en-US"/>
              <a:t>Unnecessary from customer perspective</a:t>
            </a:r>
          </a:p>
          <a:p>
            <a:pPr>
              <a:lnSpc>
                <a:spcPct val="95000"/>
              </a:lnSpc>
            </a:pPr>
            <a:r>
              <a:rPr lang="en-US"/>
              <a:t>Can be reduced, redesigned or eliminated without affecting market value or quality</a:t>
            </a:r>
          </a:p>
          <a:p>
            <a:pPr>
              <a:lnSpc>
                <a:spcPct val="95000"/>
              </a:lnSpc>
            </a:pPr>
            <a:r>
              <a:rPr lang="en-US">
                <a:solidFill>
                  <a:schemeClr val="accent2"/>
                </a:solidFill>
              </a:rPr>
              <a:t>Business-value-added</a:t>
            </a: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activities </a:t>
            </a:r>
            <a:r>
              <a:rPr lang="en-US"/>
              <a:t>are essential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  <p:bldP spid="21508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Process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</a:t>
            </a:r>
            <a:r>
              <a:rPr lang="en-US">
                <a:solidFill>
                  <a:srgbClr val="FF9966"/>
                </a:solidFill>
              </a:rPr>
              <a:t>process</a:t>
            </a:r>
            <a:r>
              <a:rPr lang="en-US"/>
              <a:t> is a series of activities that, when performed together, satisfy a specific objective</a:t>
            </a:r>
          </a:p>
          <a:p>
            <a:pPr lvl="1"/>
            <a:r>
              <a:rPr lang="en-US"/>
              <a:t>Production</a:t>
            </a:r>
          </a:p>
          <a:p>
            <a:pPr lvl="1"/>
            <a:r>
              <a:rPr lang="en-US"/>
              <a:t>Distribution</a:t>
            </a:r>
          </a:p>
          <a:p>
            <a:pPr lvl="1"/>
            <a:r>
              <a:rPr lang="en-US"/>
              <a:t>Selling</a:t>
            </a:r>
          </a:p>
          <a:p>
            <a:pPr lvl="1"/>
            <a:r>
              <a:rPr lang="en-US"/>
              <a:t>Administration</a:t>
            </a:r>
          </a:p>
          <a:p>
            <a:pPr lvl="1"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kumimoji="1" lang="en-US" sz="4400">
                <a:solidFill>
                  <a:schemeClr val="tx2"/>
                </a:solidFill>
              </a:rPr>
              <a:t>Activity Analysis</a:t>
            </a:r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609600" y="1600200"/>
            <a:ext cx="82296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kumimoji="1" lang="en-US" sz="3600">
                <a:solidFill>
                  <a:schemeClr val="folHlink"/>
                </a:solidFill>
              </a:rPr>
              <a:t>Create a Process Map (detailed flowchart) for each process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sz="3200">
                <a:solidFill>
                  <a:schemeClr val="folHlink"/>
                </a:solidFill>
              </a:rPr>
              <a:t>Identify each step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kumimoji="1" lang="en-US" sz="3600"/>
              <a:t>Create </a:t>
            </a:r>
            <a:r>
              <a:rPr kumimoji="1" lang="en-US" sz="3600">
                <a:solidFill>
                  <a:schemeClr val="accent2"/>
                </a:solidFill>
              </a:rPr>
              <a:t>Value Chart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sz="3200"/>
              <a:t>Identify stages and time spent in stages from beginning to end of process</a:t>
            </a: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990600" y="4800600"/>
            <a:ext cx="2590800" cy="1766888"/>
          </a:xfrm>
          <a:prstGeom prst="rect">
            <a:avLst/>
          </a:prstGeom>
          <a:noFill/>
          <a:ln w="28575" cap="sq">
            <a:solidFill>
              <a:srgbClr val="FF9966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>
                <a:solidFill>
                  <a:schemeClr val="accent2"/>
                </a:solidFill>
              </a:rPr>
              <a:t>Value-Added</a:t>
            </a:r>
            <a:endParaRPr lang="en-US" sz="2800"/>
          </a:p>
          <a:p>
            <a:pPr algn="ctr"/>
            <a:r>
              <a:rPr lang="en-US" sz="2800"/>
              <a:t>Processing Time</a:t>
            </a:r>
          </a:p>
          <a:p>
            <a:pPr algn="ctr"/>
            <a:r>
              <a:rPr lang="en-US" sz="2800"/>
              <a:t>Service Time</a:t>
            </a:r>
          </a:p>
          <a:p>
            <a:pPr algn="ctr"/>
            <a:endParaRPr lang="en-US"/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4557713" y="4800600"/>
            <a:ext cx="2859087" cy="1828800"/>
          </a:xfrm>
          <a:prstGeom prst="rect">
            <a:avLst/>
          </a:prstGeom>
          <a:noFill/>
          <a:ln w="28575" cap="sq">
            <a:solidFill>
              <a:srgbClr val="FF9966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chemeClr val="accent2"/>
                </a:solidFill>
              </a:rPr>
              <a:t>Non-Value-Added</a:t>
            </a:r>
            <a:endParaRPr lang="en-US" sz="2800"/>
          </a:p>
          <a:p>
            <a:pPr algn="ctr"/>
            <a:r>
              <a:rPr lang="en-US" sz="2800"/>
              <a:t>Inspection Time</a:t>
            </a:r>
          </a:p>
          <a:p>
            <a:pPr algn="ctr"/>
            <a:r>
              <a:rPr lang="en-US" sz="2800"/>
              <a:t>Transfer Time</a:t>
            </a:r>
          </a:p>
          <a:p>
            <a:pPr algn="ctr"/>
            <a:r>
              <a:rPr lang="en-US" sz="2800"/>
              <a:t>Idle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6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5" grpId="0" build="p" autoUpdateAnimBg="0"/>
      <p:bldP spid="71686" grpId="0" animBg="1"/>
      <p:bldP spid="7168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Cost Management System</a:t>
            </a:r>
          </a:p>
        </p:txBody>
      </p:sp>
      <p:sp>
        <p:nvSpPr>
          <p:cNvPr id="584707" name="AutoShape 3"/>
          <p:cNvSpPr>
            <a:spLocks noChangeArrowheads="1"/>
          </p:cNvSpPr>
          <p:nvPr/>
        </p:nvSpPr>
        <p:spPr bwMode="auto">
          <a:xfrm>
            <a:off x="1552575" y="1644650"/>
            <a:ext cx="6581775" cy="1096963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8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primary purposes of a cost</a:t>
            </a:r>
          </a:p>
          <a:p>
            <a:pPr algn="ctr" eaLnBrk="1" hangingPunct="1">
              <a:defRPr/>
            </a:pPr>
            <a:r>
              <a:rPr lang="en-US" sz="28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management system are to provide...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004888" y="2833688"/>
            <a:ext cx="7129462" cy="1096962"/>
            <a:chOff x="633" y="1785"/>
            <a:chExt cx="4491" cy="691"/>
          </a:xfrm>
        </p:grpSpPr>
        <p:sp>
          <p:nvSpPr>
            <p:cNvPr id="5131" name="WordArt 4"/>
            <p:cNvSpPr>
              <a:spLocks noChangeArrowheads="1" noChangeShapeType="1" noTextEdit="1"/>
            </p:cNvSpPr>
            <p:nvPr/>
          </p:nvSpPr>
          <p:spPr bwMode="auto">
            <a:xfrm>
              <a:off x="633" y="1957"/>
              <a:ext cx="174" cy="3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38100">
                    <a:solidFill>
                      <a:srgbClr val="993300"/>
                    </a:solidFill>
                    <a:miter lim="800000"/>
                    <a:headEnd/>
                    <a:tailEnd/>
                  </a:ln>
                  <a:solidFill>
                    <a:srgbClr val="FFFF99"/>
                  </a:solidFill>
                  <a:latin typeface="Arial Black"/>
                </a:rPr>
                <a:t>1</a:t>
              </a:r>
            </a:p>
          </p:txBody>
        </p:sp>
        <p:sp>
          <p:nvSpPr>
            <p:cNvPr id="584709" name="AutoShape 5"/>
            <p:cNvSpPr>
              <a:spLocks noChangeArrowheads="1"/>
            </p:cNvSpPr>
            <p:nvPr/>
          </p:nvSpPr>
          <p:spPr bwMode="auto">
            <a:xfrm>
              <a:off x="978" y="1785"/>
              <a:ext cx="4146" cy="691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2800">
                  <a:solidFill>
                    <a:srgbClr val="99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cost information for strategic</a:t>
              </a:r>
            </a:p>
            <a:p>
              <a:pPr algn="ctr" eaLnBrk="1" hangingPunct="1">
                <a:defRPr/>
              </a:pPr>
              <a:r>
                <a:rPr lang="en-US" sz="2800">
                  <a:solidFill>
                    <a:srgbClr val="99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management decisions,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004888" y="4021138"/>
            <a:ext cx="7129462" cy="1096962"/>
            <a:chOff x="633" y="2533"/>
            <a:chExt cx="4491" cy="691"/>
          </a:xfrm>
        </p:grpSpPr>
        <p:sp>
          <p:nvSpPr>
            <p:cNvPr id="5129" name="WordArt 6"/>
            <p:cNvSpPr>
              <a:spLocks noChangeArrowheads="1" noChangeShapeType="1" noTextEdit="1"/>
            </p:cNvSpPr>
            <p:nvPr/>
          </p:nvSpPr>
          <p:spPr bwMode="auto">
            <a:xfrm>
              <a:off x="633" y="2706"/>
              <a:ext cx="174" cy="3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28575">
                    <a:solidFill>
                      <a:srgbClr val="993300"/>
                    </a:solidFill>
                    <a:miter lim="800000"/>
                    <a:headEnd/>
                    <a:tailEnd/>
                  </a:ln>
                  <a:solidFill>
                    <a:srgbClr val="FFFF99"/>
                  </a:solidFill>
                  <a:latin typeface="Arial Black"/>
                </a:rPr>
                <a:t>2</a:t>
              </a:r>
            </a:p>
          </p:txBody>
        </p:sp>
        <p:sp>
          <p:nvSpPr>
            <p:cNvPr id="584711" name="AutoShape 7"/>
            <p:cNvSpPr>
              <a:spLocks noChangeArrowheads="1"/>
            </p:cNvSpPr>
            <p:nvPr/>
          </p:nvSpPr>
          <p:spPr bwMode="auto">
            <a:xfrm>
              <a:off x="978" y="2533"/>
              <a:ext cx="4146" cy="691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2800">
                  <a:solidFill>
                    <a:srgbClr val="99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cost information for</a:t>
              </a:r>
            </a:p>
            <a:p>
              <a:pPr algn="ctr" eaLnBrk="1" hangingPunct="1">
                <a:defRPr/>
              </a:pPr>
              <a:r>
                <a:rPr lang="en-US" sz="2800">
                  <a:solidFill>
                    <a:srgbClr val="99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operational control, and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004888" y="5210175"/>
            <a:ext cx="7129462" cy="1096963"/>
            <a:chOff x="633" y="3282"/>
            <a:chExt cx="4491" cy="691"/>
          </a:xfrm>
        </p:grpSpPr>
        <p:sp>
          <p:nvSpPr>
            <p:cNvPr id="5127" name="WordArt 8"/>
            <p:cNvSpPr>
              <a:spLocks noChangeArrowheads="1" noChangeShapeType="1" noTextEdit="1"/>
            </p:cNvSpPr>
            <p:nvPr/>
          </p:nvSpPr>
          <p:spPr bwMode="auto">
            <a:xfrm>
              <a:off x="633" y="3456"/>
              <a:ext cx="174" cy="3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28575">
                    <a:solidFill>
                      <a:srgbClr val="993300"/>
                    </a:solidFill>
                    <a:miter lim="800000"/>
                    <a:headEnd/>
                    <a:tailEnd/>
                  </a:ln>
                  <a:solidFill>
                    <a:srgbClr val="FFFF99"/>
                  </a:solidFill>
                  <a:latin typeface="Arial Black"/>
                </a:rPr>
                <a:t>3</a:t>
              </a:r>
            </a:p>
          </p:txBody>
        </p:sp>
        <p:sp>
          <p:nvSpPr>
            <p:cNvPr id="584713" name="AutoShape 9"/>
            <p:cNvSpPr>
              <a:spLocks noChangeArrowheads="1"/>
            </p:cNvSpPr>
            <p:nvPr/>
          </p:nvSpPr>
          <p:spPr bwMode="auto">
            <a:xfrm>
              <a:off x="978" y="3282"/>
              <a:ext cx="4146" cy="691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2800">
                  <a:solidFill>
                    <a:srgbClr val="99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measure of inventory value and cost </a:t>
              </a:r>
            </a:p>
            <a:p>
              <a:pPr algn="ctr" eaLnBrk="1" hangingPunct="1">
                <a:defRPr/>
              </a:pPr>
              <a:r>
                <a:rPr lang="en-US" sz="2800">
                  <a:solidFill>
                    <a:srgbClr val="99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of goods sold for financial reporting.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584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8" presetClass="entr" presetSubtype="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18" presetClass="entr" presetSubtype="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8" presetClass="entr" presetSubtype="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706" grpId="0" animBg="1" autoUpdateAnimBg="0"/>
      <p:bldP spid="584707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628650" y="1"/>
            <a:ext cx="7886700" cy="365126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pic>
        <p:nvPicPr>
          <p:cNvPr id="7373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-533400"/>
            <a:ext cx="9144000" cy="7391399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Cycle Time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8229600" cy="2057400"/>
          </a:xfrm>
          <a:ln w="38100">
            <a:solidFill>
              <a:schemeClr val="accent2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en-US" dirty="0"/>
              <a:t>Cycle		</a:t>
            </a:r>
            <a:r>
              <a:rPr lang="en-US" dirty="0" smtClean="0"/>
              <a:t>        Value-</a:t>
            </a:r>
            <a:r>
              <a:rPr lang="en-US" dirty="0"/>
              <a:t>		</a:t>
            </a:r>
            <a:r>
              <a:rPr lang="en-US" dirty="0" smtClean="0"/>
              <a:t>          Non-</a:t>
            </a:r>
            <a:endParaRPr lang="en-US" dirty="0"/>
          </a:p>
          <a:p>
            <a:pPr>
              <a:buFontTx/>
              <a:buNone/>
            </a:pPr>
            <a:r>
              <a:rPr lang="en-US" dirty="0"/>
              <a:t>Time		=	Added	+	Value-Added</a:t>
            </a:r>
          </a:p>
          <a:p>
            <a:pPr>
              <a:buFontTx/>
              <a:buNone/>
            </a:pPr>
            <a:r>
              <a:rPr lang="en-US" dirty="0"/>
              <a:t>                          Activities		Activities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914400" y="4495800"/>
            <a:ext cx="7102475" cy="1066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/>
              <a:t>Eliminate or minimize activities that add the most time and cost and the least 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utoUpdateAnimBg="0"/>
      <p:bldP spid="2662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685800" y="5334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kumimoji="1" lang="en-US" sz="4400">
                <a:solidFill>
                  <a:schemeClr val="tx2"/>
                </a:solidFill>
              </a:rPr>
              <a:t>Manufacturing Cycle Efficiency</a:t>
            </a:r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788988" y="3187700"/>
            <a:ext cx="7669212" cy="2603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kumimoji="1" lang="en-US" sz="3200"/>
              <a:t>100% efficiency unrealistic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kumimoji="1" lang="en-US" sz="3200"/>
              <a:t>Reducing non-value-added activities will increase Manufacturing Cycle Efficiency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kumimoji="1" lang="en-US" sz="3200"/>
              <a:t>Value-added activity usually represents about 10% of total cycle time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kumimoji="1" lang="en-US" sz="3200"/>
              <a:t>Just-in-time (JIT) increases MCE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81000" y="1573213"/>
            <a:ext cx="8026400" cy="1577975"/>
            <a:chOff x="240" y="991"/>
            <a:chExt cx="5056" cy="994"/>
          </a:xfrm>
        </p:grpSpPr>
        <p:sp>
          <p:nvSpPr>
            <p:cNvPr id="72711" name="Rectangle 7"/>
            <p:cNvSpPr>
              <a:spLocks noChangeArrowheads="1"/>
            </p:cNvSpPr>
            <p:nvPr/>
          </p:nvSpPr>
          <p:spPr bwMode="auto">
            <a:xfrm>
              <a:off x="3264" y="1008"/>
              <a:ext cx="2032" cy="977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sz="3200">
                  <a:latin typeface="Arial" charset="0"/>
                </a:rPr>
                <a:t>Value-Added </a:t>
              </a:r>
              <a:endParaRPr lang="en-US" sz="3200" u="sng">
                <a:latin typeface="Arial" charset="0"/>
              </a:endParaRPr>
            </a:p>
            <a:p>
              <a:pPr algn="ctr"/>
              <a:r>
                <a:rPr lang="en-US" sz="3200" u="sng">
                  <a:latin typeface="Arial" charset="0"/>
                </a:rPr>
                <a:t>Processing Time</a:t>
              </a:r>
            </a:p>
            <a:p>
              <a:pPr algn="ctr"/>
              <a:r>
                <a:rPr lang="en-US" sz="3200">
                  <a:latin typeface="Arial" charset="0"/>
                </a:rPr>
                <a:t>Total Cycle Time</a:t>
              </a:r>
            </a:p>
          </p:txBody>
        </p:sp>
        <p:sp>
          <p:nvSpPr>
            <p:cNvPr id="72712" name="Rectangle 8"/>
            <p:cNvSpPr>
              <a:spLocks noChangeArrowheads="1"/>
            </p:cNvSpPr>
            <p:nvPr/>
          </p:nvSpPr>
          <p:spPr bwMode="auto">
            <a:xfrm>
              <a:off x="240" y="991"/>
              <a:ext cx="2016" cy="977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algn="ctr"/>
              <a:r>
                <a:rPr lang="en-US" sz="3200">
                  <a:latin typeface="Arial" charset="0"/>
                </a:rPr>
                <a:t>Manufacturing</a:t>
              </a:r>
            </a:p>
            <a:p>
              <a:pPr algn="ctr"/>
              <a:r>
                <a:rPr lang="en-US" sz="3200">
                  <a:latin typeface="Arial" charset="0"/>
                </a:rPr>
                <a:t>Cycle Efficiency (MCE)</a:t>
              </a:r>
              <a:endParaRPr lang="en-US" sz="3200" b="1">
                <a:latin typeface="Arial" charset="0"/>
              </a:endParaRPr>
            </a:p>
          </p:txBody>
        </p:sp>
        <p:sp>
          <p:nvSpPr>
            <p:cNvPr id="72713" name="Text Box 9"/>
            <p:cNvSpPr txBox="1">
              <a:spLocks noChangeArrowheads="1"/>
            </p:cNvSpPr>
            <p:nvPr/>
          </p:nvSpPr>
          <p:spPr bwMode="auto">
            <a:xfrm>
              <a:off x="2342" y="1248"/>
              <a:ext cx="317" cy="48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4400" b="1"/>
                <a:t>=</a:t>
              </a:r>
              <a:endParaRPr lang="en-US"/>
            </a:p>
          </p:txBody>
        </p:sp>
      </p:grpSp>
      <p:sp>
        <p:nvSpPr>
          <p:cNvPr id="72714" name="Rectangle 10"/>
          <p:cNvSpPr>
            <a:spLocks noChangeArrowheads="1"/>
          </p:cNvSpPr>
          <p:nvPr/>
        </p:nvSpPr>
        <p:spPr bwMode="auto">
          <a:xfrm>
            <a:off x="457200" y="1600200"/>
            <a:ext cx="8001000" cy="1676400"/>
          </a:xfrm>
          <a:prstGeom prst="rect">
            <a:avLst/>
          </a:prstGeom>
          <a:noFill/>
          <a:ln w="38100" cap="sq">
            <a:solidFill>
              <a:srgbClr val="FF9966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27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27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27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9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Non-Value-Added Activities</a:t>
            </a:r>
          </a:p>
        </p:txBody>
      </p:sp>
      <p:sp>
        <p:nvSpPr>
          <p:cNvPr id="50179" name="Rectangle 1027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Attributed to following factors</a:t>
            </a:r>
          </a:p>
          <a:p>
            <a:pPr lvl="1">
              <a:lnSpc>
                <a:spcPct val="90000"/>
              </a:lnSpc>
            </a:pPr>
            <a:r>
              <a:rPr lang="en-US"/>
              <a:t>Systemic</a:t>
            </a:r>
          </a:p>
          <a:p>
            <a:pPr lvl="1">
              <a:lnSpc>
                <a:spcPct val="90000"/>
              </a:lnSpc>
            </a:pPr>
            <a:r>
              <a:rPr lang="en-US"/>
              <a:t>Physical</a:t>
            </a:r>
          </a:p>
          <a:p>
            <a:pPr lvl="1">
              <a:lnSpc>
                <a:spcPct val="90000"/>
              </a:lnSpc>
            </a:pPr>
            <a:r>
              <a:rPr lang="en-US"/>
              <a:t>Human</a:t>
            </a:r>
          </a:p>
          <a:p>
            <a:pPr>
              <a:lnSpc>
                <a:spcPct val="90000"/>
              </a:lnSpc>
            </a:pPr>
            <a:r>
              <a:rPr lang="en-US"/>
              <a:t>Eliminating or reducing non-value-added activities that create the most costs will</a:t>
            </a:r>
          </a:p>
          <a:p>
            <a:pPr lvl="1">
              <a:lnSpc>
                <a:spcPct val="90000"/>
              </a:lnSpc>
            </a:pPr>
            <a:r>
              <a:rPr lang="en-US"/>
              <a:t>Increase product/service quality</a:t>
            </a:r>
          </a:p>
          <a:p>
            <a:pPr lvl="1">
              <a:lnSpc>
                <a:spcPct val="90000"/>
              </a:lnSpc>
            </a:pPr>
            <a:r>
              <a:rPr lang="en-US"/>
              <a:t>Decrease cycle time and cost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Management Tool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>
                <a:solidFill>
                  <a:srgbClr val="FF9966"/>
                </a:solidFill>
              </a:rPr>
              <a:t>Combine</a:t>
            </a:r>
          </a:p>
          <a:p>
            <a:r>
              <a:rPr lang="en-US"/>
              <a:t>Activity analysis</a:t>
            </a:r>
          </a:p>
          <a:p>
            <a:pPr lvl="1"/>
            <a:r>
              <a:rPr lang="en-US"/>
              <a:t>What activities are non-value-added?</a:t>
            </a:r>
          </a:p>
          <a:p>
            <a:r>
              <a:rPr lang="en-US"/>
              <a:t>Cost driver analysis</a:t>
            </a:r>
          </a:p>
          <a:p>
            <a:pPr lvl="1"/>
            <a:r>
              <a:rPr lang="en-US"/>
              <a:t>What causes costs to be incurred?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sz="3600"/>
              <a:t>Current Research Issues in ABC and Cost Management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1534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solidFill>
                  <a:schemeClr val="folHlink"/>
                </a:solidFill>
              </a:rPr>
              <a:t>Economics of modern production (and service)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Increased infrastructure costs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Cost behavior (e.g., “stickiness”)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Interorganizational (boundary of the firm) cost management: transaction costs, trust and intangible assets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Risk management: managing uncertainty and volatility of costs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chemeClr val="folHlink"/>
                </a:solidFill>
              </a:rPr>
              <a:t>Managerial Behavior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Cognitive bias and other behavioral influences on cost management decisions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Agency issues in cost management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457200"/>
            <a:ext cx="8191500" cy="2667000"/>
          </a:xfrm>
          <a:noFill/>
          <a:ln/>
        </p:spPr>
        <p:txBody>
          <a:bodyPr/>
          <a:lstStyle/>
          <a:p>
            <a:pPr lvl="1">
              <a:tabLst>
                <a:tab pos="4960938" algn="l"/>
              </a:tabLst>
            </a:pPr>
            <a:r>
              <a:rPr lang="en-US" altLang="en-US" sz="2400" dirty="0" smtClean="0"/>
              <a:t>Business </a:t>
            </a:r>
            <a:r>
              <a:rPr lang="en-US" altLang="en-US" sz="2400" dirty="0"/>
              <a:t>Challenges in 1990s-2000s</a:t>
            </a:r>
          </a:p>
          <a:p>
            <a:pPr lvl="2">
              <a:tabLst>
                <a:tab pos="4960938" algn="l"/>
              </a:tabLst>
            </a:pPr>
            <a:r>
              <a:rPr lang="en-US" altLang="en-US" sz="2000" dirty="0">
                <a:solidFill>
                  <a:schemeClr val="accent1"/>
                </a:solidFill>
              </a:rPr>
              <a:t>Quality</a:t>
            </a:r>
          </a:p>
          <a:p>
            <a:pPr lvl="2">
              <a:tabLst>
                <a:tab pos="4960938" algn="l"/>
              </a:tabLst>
            </a:pPr>
            <a:r>
              <a:rPr lang="en-US" altLang="en-US" sz="2000" dirty="0">
                <a:solidFill>
                  <a:schemeClr val="accent1"/>
                </a:solidFill>
              </a:rPr>
              <a:t>Cost	</a:t>
            </a:r>
          </a:p>
          <a:p>
            <a:pPr lvl="2">
              <a:tabLst>
                <a:tab pos="4960938" algn="l"/>
              </a:tabLst>
            </a:pPr>
            <a:r>
              <a:rPr lang="en-US" altLang="en-US" sz="2000" dirty="0">
                <a:solidFill>
                  <a:schemeClr val="accent1"/>
                </a:solidFill>
              </a:rPr>
              <a:t>Time </a:t>
            </a:r>
          </a:p>
          <a:p>
            <a:pPr lvl="2">
              <a:tabLst>
                <a:tab pos="4960938" algn="l"/>
              </a:tabLst>
            </a:pPr>
            <a:r>
              <a:rPr lang="en-US" altLang="en-US" sz="2000" dirty="0">
                <a:solidFill>
                  <a:schemeClr val="accent1"/>
                </a:solidFill>
              </a:rPr>
              <a:t>Innovation</a:t>
            </a:r>
            <a:endParaRPr lang="en-US" altLang="en-US" sz="600" dirty="0">
              <a:solidFill>
                <a:schemeClr val="accent1"/>
              </a:solidFill>
            </a:endParaRPr>
          </a:p>
        </p:txBody>
      </p:sp>
      <p:sp>
        <p:nvSpPr>
          <p:cNvPr id="65539" name="Line 3"/>
          <p:cNvSpPr>
            <a:spLocks noChangeShapeType="1"/>
          </p:cNvSpPr>
          <p:nvPr/>
        </p:nvSpPr>
        <p:spPr bwMode="auto">
          <a:xfrm flipV="1">
            <a:off x="3352800" y="2209800"/>
            <a:ext cx="2133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65540" name="Line 4"/>
          <p:cNvSpPr>
            <a:spLocks noChangeShapeType="1"/>
          </p:cNvSpPr>
          <p:nvPr/>
        </p:nvSpPr>
        <p:spPr bwMode="auto">
          <a:xfrm>
            <a:off x="3352800" y="2667000"/>
            <a:ext cx="2057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5700713" y="2949575"/>
            <a:ext cx="10953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b="1" i="1"/>
              <a:t>Processes</a:t>
            </a:r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974725" y="3581400"/>
            <a:ext cx="6569075" cy="322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5700713" y="2035175"/>
            <a:ext cx="1019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b="1" i="1"/>
              <a:t>Products</a:t>
            </a:r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381000" y="3200400"/>
            <a:ext cx="82296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>
              <a:spcBef>
                <a:spcPct val="20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l"/>
            </a:pPr>
            <a:r>
              <a:rPr lang="en-US" altLang="en-US" sz="2400" b="1" dirty="0" smtClean="0">
                <a:solidFill>
                  <a:schemeClr val="hlink"/>
                </a:solidFill>
              </a:rPr>
              <a:t>Design </a:t>
            </a:r>
            <a:r>
              <a:rPr lang="en-US" altLang="en-US" sz="2400" b="1" dirty="0">
                <a:solidFill>
                  <a:schemeClr val="hlink"/>
                </a:solidFill>
              </a:rPr>
              <a:t>of Management Control Systems requires an understanding of what </a:t>
            </a:r>
            <a:r>
              <a:rPr lang="en-US" altLang="en-US" sz="2400" b="1" dirty="0">
                <a:solidFill>
                  <a:srgbClr val="DC0081"/>
                </a:solidFill>
              </a:rPr>
              <a:t>“ARE” </a:t>
            </a:r>
            <a:r>
              <a:rPr lang="en-US" altLang="en-US" sz="2400" b="1" dirty="0">
                <a:solidFill>
                  <a:schemeClr val="hlink"/>
                </a:solidFill>
              </a:rPr>
              <a:t>(for  the business being examined) the:</a:t>
            </a:r>
          </a:p>
          <a:p>
            <a:pPr lvl="2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u"/>
            </a:pPr>
            <a:r>
              <a:rPr lang="en-US" altLang="en-US" sz="2000" b="1" dirty="0">
                <a:solidFill>
                  <a:schemeClr val="accent1"/>
                </a:solidFill>
              </a:rPr>
              <a:t>Quality Drivers</a:t>
            </a:r>
          </a:p>
          <a:p>
            <a:pPr lvl="2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u"/>
            </a:pPr>
            <a:r>
              <a:rPr lang="en-US" altLang="en-US" sz="2000" b="1" dirty="0">
                <a:solidFill>
                  <a:schemeClr val="accent1"/>
                </a:solidFill>
              </a:rPr>
              <a:t>Cost Drivers</a:t>
            </a:r>
          </a:p>
          <a:p>
            <a:pPr lvl="2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u"/>
            </a:pPr>
            <a:r>
              <a:rPr lang="en-US" altLang="en-US" sz="2000" b="1" dirty="0">
                <a:solidFill>
                  <a:schemeClr val="accent1"/>
                </a:solidFill>
              </a:rPr>
              <a:t>Time Drivers</a:t>
            </a:r>
          </a:p>
          <a:p>
            <a:pPr lvl="2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u"/>
            </a:pPr>
            <a:r>
              <a:rPr lang="en-US" altLang="en-US" sz="2000" b="1" dirty="0">
                <a:solidFill>
                  <a:schemeClr val="accent1"/>
                </a:solidFill>
              </a:rPr>
              <a:t>Innovation Drivers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052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55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55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5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5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5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5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55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55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55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55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55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55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55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55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 build="p" bldLvl="5" autoUpdateAnimBg="0"/>
      <p:bldP spid="65539" grpId="0" animBg="1"/>
      <p:bldP spid="65540" grpId="0" animBg="1"/>
      <p:bldP spid="65541" grpId="0" autoUpdateAnimBg="0"/>
      <p:bldP spid="65542" grpId="0" animBg="1"/>
      <p:bldP spid="65543" grpId="0" autoUpdateAnimBg="0"/>
      <p:bldP spid="65544" grpId="0" build="p" bldLvl="3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609600" y="4572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3111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907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1515F1"/>
              </a:buClr>
              <a:buSzPct val="100000"/>
              <a:buFont typeface="Monotype Sorts" charset="2"/>
              <a:buChar char="n"/>
            </a:pPr>
            <a:r>
              <a:rPr lang="en-US" altLang="en-US" b="1" dirty="0" smtClean="0">
                <a:solidFill>
                  <a:srgbClr val="FF2746"/>
                </a:solidFill>
                <a:latin typeface="TimesNewRomanPS" charset="0"/>
              </a:rPr>
              <a:t>Value-chain </a:t>
            </a:r>
            <a:r>
              <a:rPr lang="en-US" altLang="en-US" b="1" dirty="0">
                <a:solidFill>
                  <a:srgbClr val="FF2746"/>
                </a:solidFill>
                <a:latin typeface="TimesNewRomanPS" charset="0"/>
              </a:rPr>
              <a:t>perspective of business functions</a:t>
            </a:r>
          </a:p>
          <a:p>
            <a:pPr>
              <a:spcBef>
                <a:spcPct val="20000"/>
              </a:spcBef>
            </a:pPr>
            <a:endParaRPr lang="en-US" altLang="en-US" b="1" dirty="0">
              <a:latin typeface="TimesNewRomanPS" charset="0"/>
            </a:endParaRPr>
          </a:p>
          <a:p>
            <a:pPr>
              <a:spcBef>
                <a:spcPct val="20000"/>
              </a:spcBef>
            </a:pPr>
            <a:endParaRPr lang="en-US" altLang="en-US" sz="2000" b="1" dirty="0">
              <a:latin typeface="TimesNewRomanPS" charset="0"/>
            </a:endParaRPr>
          </a:p>
          <a:p>
            <a:pPr>
              <a:spcBef>
                <a:spcPct val="20000"/>
              </a:spcBef>
            </a:pPr>
            <a:endParaRPr lang="en-US" altLang="en-US" sz="2000" b="1" dirty="0">
              <a:latin typeface="TimesNewRomanPS" charset="0"/>
            </a:endParaRPr>
          </a:p>
          <a:p>
            <a:pPr>
              <a:spcBef>
                <a:spcPct val="20000"/>
              </a:spcBef>
            </a:pPr>
            <a:endParaRPr lang="en-US" altLang="en-US" sz="800" b="1" dirty="0">
              <a:solidFill>
                <a:schemeClr val="hlink"/>
              </a:solidFill>
              <a:latin typeface="TimesNewRomanPS" charset="0"/>
            </a:endParaRPr>
          </a:p>
        </p:txBody>
      </p:sp>
      <p:graphicFrame>
        <p:nvGraphicFramePr>
          <p:cNvPr id="66563" name="Object 3">
            <a:hlinkClick r:id="" action="ppaction://ole?verb=0"/>
          </p:cNvPr>
          <p:cNvGraphicFramePr>
            <a:graphicFrameLocks noGrp="1"/>
          </p:cNvGraphicFramePr>
          <p:nvPr>
            <p:ph type="tbl" idx="1"/>
          </p:nvPr>
        </p:nvGraphicFramePr>
        <p:xfrm>
          <a:off x="385763" y="2179638"/>
          <a:ext cx="8301037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Document" r:id="rId3" imgW="7762680" imgH="725400" progId="Word.Document.8">
                  <p:embed/>
                </p:oleObj>
              </mc:Choice>
              <mc:Fallback>
                <p:oleObj name="Document" r:id="rId3" imgW="7762680" imgH="7254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3" y="2179638"/>
                        <a:ext cx="8301037" cy="776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457200" y="3429000"/>
            <a:ext cx="82296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>
              <a:spcBef>
                <a:spcPct val="20000"/>
              </a:spcBef>
              <a:buClr>
                <a:srgbClr val="1515F1"/>
              </a:buClr>
              <a:buSzPct val="100000"/>
              <a:buFont typeface="Monotype Sorts" charset="2"/>
              <a:buChar char="n"/>
            </a:pPr>
            <a:r>
              <a:rPr lang="en-US" altLang="en-US" sz="2400" b="1" dirty="0" smtClean="0">
                <a:solidFill>
                  <a:srgbClr val="FF2746"/>
                </a:solidFill>
                <a:latin typeface="TimesNewRomanPS" charset="0"/>
              </a:rPr>
              <a:t>Explicit </a:t>
            </a:r>
            <a:r>
              <a:rPr lang="en-US" altLang="en-US" sz="2400" b="1" dirty="0">
                <a:solidFill>
                  <a:srgbClr val="FF2746"/>
                </a:solidFill>
                <a:latin typeface="TimesNewRomanPS" charset="0"/>
              </a:rPr>
              <a:t>adoption of a cross-functional perspective has high leverage in promoting</a:t>
            </a:r>
          </a:p>
          <a:p>
            <a:pPr lvl="2">
              <a:spcBef>
                <a:spcPct val="20000"/>
              </a:spcBef>
              <a:buClr>
                <a:schemeClr val="hlink"/>
              </a:buClr>
              <a:buSzPct val="70000"/>
              <a:buFont typeface="Monotype Sorts" charset="2"/>
              <a:buChar char="l"/>
            </a:pPr>
            <a:r>
              <a:rPr lang="en-US" altLang="en-US" sz="2000" b="1" dirty="0">
                <a:solidFill>
                  <a:schemeClr val="accent1"/>
                </a:solidFill>
                <a:latin typeface="TimesNewRomanPS" charset="0"/>
              </a:rPr>
              <a:t>Quality Initiatives</a:t>
            </a:r>
          </a:p>
          <a:p>
            <a:pPr lvl="2">
              <a:spcBef>
                <a:spcPct val="20000"/>
              </a:spcBef>
              <a:buClr>
                <a:schemeClr val="hlink"/>
              </a:buClr>
              <a:buSzPct val="70000"/>
              <a:buFont typeface="Monotype Sorts" charset="2"/>
              <a:buChar char="l"/>
            </a:pPr>
            <a:r>
              <a:rPr lang="en-US" altLang="en-US" sz="2000" b="1" dirty="0">
                <a:solidFill>
                  <a:schemeClr val="accent1"/>
                </a:solidFill>
                <a:latin typeface="TimesNewRomanPS" charset="0"/>
              </a:rPr>
              <a:t>Cost Initiatives</a:t>
            </a:r>
          </a:p>
          <a:p>
            <a:pPr lvl="2">
              <a:spcBef>
                <a:spcPct val="20000"/>
              </a:spcBef>
              <a:buClr>
                <a:schemeClr val="hlink"/>
              </a:buClr>
              <a:buSzPct val="70000"/>
              <a:buFont typeface="Monotype Sorts" charset="2"/>
              <a:buChar char="l"/>
            </a:pPr>
            <a:r>
              <a:rPr lang="en-US" altLang="en-US" sz="2000" b="1" dirty="0">
                <a:solidFill>
                  <a:schemeClr val="accent1"/>
                </a:solidFill>
                <a:latin typeface="TimesNewRomanPS" charset="0"/>
              </a:rPr>
              <a:t>Time Initiatives</a:t>
            </a:r>
          </a:p>
          <a:p>
            <a:pPr lvl="2">
              <a:spcBef>
                <a:spcPct val="20000"/>
              </a:spcBef>
              <a:buClr>
                <a:schemeClr val="hlink"/>
              </a:buClr>
              <a:buSzPct val="70000"/>
              <a:buFont typeface="Monotype Sorts" charset="2"/>
              <a:buChar char="l"/>
            </a:pPr>
            <a:r>
              <a:rPr lang="en-US" altLang="en-US" sz="2000" b="1" dirty="0">
                <a:solidFill>
                  <a:schemeClr val="accent1"/>
                </a:solidFill>
                <a:latin typeface="TimesNewRomanPS" charset="0"/>
              </a:rPr>
              <a:t>Innovation Initiatives</a:t>
            </a:r>
            <a:endParaRPr lang="en-US" altLang="en-US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24316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6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6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65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65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65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65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 build="p" bldLvl="2" autoUpdateAnimBg="0"/>
      <p:bldP spid="66564" grpId="0" build="p" bldLvl="3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524000" y="5715000"/>
            <a:ext cx="67056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 sz="2400" b="1" i="1" u="sng">
                <a:solidFill>
                  <a:srgbClr val="003399"/>
                </a:solidFill>
                <a:latin typeface="Times New Roman" pitchFamily="18" charset="0"/>
              </a:rPr>
              <a:t>Net profit accumulated across multiple products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1828800" y="5715000"/>
            <a:ext cx="6457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n-US" sz="2400" b="1" i="1">
                <a:latin typeface="Times New Roman" pitchFamily="18" charset="0"/>
              </a:rPr>
              <a:t>70% of the products generate 400% of the profit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1447800" y="5715000"/>
            <a:ext cx="67056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 sz="2400" b="1" i="1" u="sng">
                <a:solidFill>
                  <a:srgbClr val="CC3300"/>
                </a:solidFill>
                <a:latin typeface="Times New Roman" pitchFamily="18" charset="0"/>
              </a:rPr>
              <a:t>30% of the products destroy 300% of the profit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84150" y="2089150"/>
            <a:ext cx="7727950" cy="3454400"/>
            <a:chOff x="116" y="1124"/>
            <a:chExt cx="4868" cy="2176"/>
          </a:xfrm>
        </p:grpSpPr>
        <p:sp>
          <p:nvSpPr>
            <p:cNvPr id="23563" name="Rectangle 6"/>
            <p:cNvSpPr>
              <a:spLocks noChangeArrowheads="1"/>
            </p:cNvSpPr>
            <p:nvPr/>
          </p:nvSpPr>
          <p:spPr bwMode="auto">
            <a:xfrm>
              <a:off x="116" y="1717"/>
              <a:ext cx="83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US" b="1">
                  <a:solidFill>
                    <a:schemeClr val="tx2"/>
                  </a:solidFill>
                  <a:latin typeface="Times New Roman" pitchFamily="18" charset="0"/>
                </a:rPr>
                <a:t>Cumulative</a:t>
              </a:r>
              <a:br>
                <a:rPr lang="en-US" b="1">
                  <a:solidFill>
                    <a:schemeClr val="tx2"/>
                  </a:solidFill>
                  <a:latin typeface="Times New Roman" pitchFamily="18" charset="0"/>
                </a:rPr>
              </a:br>
              <a:r>
                <a:rPr lang="en-US" b="1">
                  <a:solidFill>
                    <a:schemeClr val="tx2"/>
                  </a:solidFill>
                  <a:latin typeface="Times New Roman" pitchFamily="18" charset="0"/>
                </a:rPr>
                <a:t>Profit</a:t>
              </a:r>
              <a:br>
                <a:rPr lang="en-US" b="1">
                  <a:solidFill>
                    <a:schemeClr val="tx2"/>
                  </a:solidFill>
                  <a:latin typeface="Times New Roman" pitchFamily="18" charset="0"/>
                </a:rPr>
              </a:br>
              <a:r>
                <a:rPr lang="en-US" b="1">
                  <a:solidFill>
                    <a:schemeClr val="tx2"/>
                  </a:solidFill>
                  <a:latin typeface="Times New Roman" pitchFamily="18" charset="0"/>
                </a:rPr>
                <a:t>(millions)</a:t>
              </a:r>
            </a:p>
          </p:txBody>
        </p:sp>
        <p:sp>
          <p:nvSpPr>
            <p:cNvPr id="23564" name="Rectangle 7"/>
            <p:cNvSpPr>
              <a:spLocks noChangeArrowheads="1"/>
            </p:cNvSpPr>
            <p:nvPr/>
          </p:nvSpPr>
          <p:spPr bwMode="auto">
            <a:xfrm>
              <a:off x="2586" y="3108"/>
              <a:ext cx="10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>
                  <a:solidFill>
                    <a:schemeClr val="tx2"/>
                  </a:solidFill>
                  <a:latin typeface="Times New Roman" pitchFamily="18" charset="0"/>
                </a:rPr>
                <a:t>Number of Products</a:t>
              </a:r>
            </a:p>
          </p:txBody>
        </p:sp>
        <p:sp>
          <p:nvSpPr>
            <p:cNvPr id="23565" name="Rectangle 8"/>
            <p:cNvSpPr>
              <a:spLocks noChangeArrowheads="1"/>
            </p:cNvSpPr>
            <p:nvPr/>
          </p:nvSpPr>
          <p:spPr bwMode="auto">
            <a:xfrm>
              <a:off x="1097" y="1141"/>
              <a:ext cx="292" cy="17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ts val="2400"/>
                </a:lnSpc>
              </a:pPr>
              <a:r>
                <a:rPr lang="en-US" b="1">
                  <a:solidFill>
                    <a:schemeClr val="tx2"/>
                  </a:solidFill>
                  <a:latin typeface="Times New Roman" pitchFamily="18" charset="0"/>
                </a:rPr>
                <a:t>R8</a:t>
              </a:r>
            </a:p>
            <a:p>
              <a:pPr>
                <a:lnSpc>
                  <a:spcPts val="2400"/>
                </a:lnSpc>
              </a:pPr>
              <a:endParaRPr lang="en-US" b="1">
                <a:solidFill>
                  <a:schemeClr val="tx2"/>
                </a:solidFill>
                <a:latin typeface="Times New Roman" pitchFamily="18" charset="0"/>
              </a:endParaRPr>
            </a:p>
            <a:p>
              <a:pPr>
                <a:lnSpc>
                  <a:spcPts val="2400"/>
                </a:lnSpc>
              </a:pPr>
              <a:r>
                <a:rPr lang="en-US" b="1">
                  <a:solidFill>
                    <a:schemeClr val="tx2"/>
                  </a:solidFill>
                  <a:latin typeface="Times New Roman" pitchFamily="18" charset="0"/>
                </a:rPr>
                <a:t>R6</a:t>
              </a:r>
            </a:p>
            <a:p>
              <a:pPr>
                <a:lnSpc>
                  <a:spcPts val="2400"/>
                </a:lnSpc>
              </a:pPr>
              <a:endParaRPr lang="en-US" b="1">
                <a:solidFill>
                  <a:schemeClr val="tx2"/>
                </a:solidFill>
                <a:latin typeface="Times New Roman" pitchFamily="18" charset="0"/>
              </a:endParaRPr>
            </a:p>
            <a:p>
              <a:pPr>
                <a:lnSpc>
                  <a:spcPts val="2400"/>
                </a:lnSpc>
              </a:pPr>
              <a:r>
                <a:rPr lang="en-US" b="1">
                  <a:solidFill>
                    <a:schemeClr val="tx2"/>
                  </a:solidFill>
                  <a:latin typeface="Times New Roman" pitchFamily="18" charset="0"/>
                </a:rPr>
                <a:t>R4</a:t>
              </a:r>
            </a:p>
            <a:p>
              <a:pPr>
                <a:lnSpc>
                  <a:spcPts val="2400"/>
                </a:lnSpc>
              </a:pPr>
              <a:endParaRPr lang="en-US" b="1">
                <a:solidFill>
                  <a:schemeClr val="tx2"/>
                </a:solidFill>
                <a:latin typeface="Times New Roman" pitchFamily="18" charset="0"/>
              </a:endParaRPr>
            </a:p>
            <a:p>
              <a:pPr>
                <a:lnSpc>
                  <a:spcPts val="2400"/>
                </a:lnSpc>
              </a:pPr>
              <a:r>
                <a:rPr lang="en-US" b="1">
                  <a:solidFill>
                    <a:schemeClr val="tx2"/>
                  </a:solidFill>
                  <a:latin typeface="Times New Roman" pitchFamily="18" charset="0"/>
                </a:rPr>
                <a:t>R2</a:t>
              </a:r>
            </a:p>
            <a:p>
              <a:pPr>
                <a:lnSpc>
                  <a:spcPts val="2400"/>
                </a:lnSpc>
              </a:pPr>
              <a:endParaRPr lang="en-US" b="1">
                <a:solidFill>
                  <a:schemeClr val="tx2"/>
                </a:solidFill>
                <a:latin typeface="Times New Roman" pitchFamily="18" charset="0"/>
              </a:endParaRPr>
            </a:p>
            <a:p>
              <a:pPr>
                <a:lnSpc>
                  <a:spcPts val="2400"/>
                </a:lnSpc>
              </a:pPr>
              <a:r>
                <a:rPr lang="en-US" b="1">
                  <a:solidFill>
                    <a:schemeClr val="tx2"/>
                  </a:solidFill>
                  <a:latin typeface="Times New Roman" pitchFamily="18" charset="0"/>
                </a:rPr>
                <a:t>R0</a:t>
              </a:r>
            </a:p>
          </p:txBody>
        </p:sp>
        <p:sp>
          <p:nvSpPr>
            <p:cNvPr id="23566" name="Rectangle 9"/>
            <p:cNvSpPr>
              <a:spLocks noChangeArrowheads="1"/>
            </p:cNvSpPr>
            <p:nvPr/>
          </p:nvSpPr>
          <p:spPr bwMode="auto">
            <a:xfrm>
              <a:off x="1432" y="2899"/>
              <a:ext cx="348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 defTabSz="603250">
                <a:tabLst>
                  <a:tab pos="1079500" algn="l"/>
                  <a:tab pos="2460625" algn="l"/>
                  <a:tab pos="3825875" algn="l"/>
                  <a:tab pos="5254625" algn="l"/>
                </a:tabLst>
              </a:pPr>
              <a:r>
                <a:rPr lang="en-US" sz="1600" b="1">
                  <a:solidFill>
                    <a:schemeClr val="tx2"/>
                  </a:solidFill>
                  <a:latin typeface="Times New Roman" pitchFamily="18" charset="0"/>
                </a:rPr>
                <a:t>  200	     400	   600                   800  </a:t>
              </a:r>
            </a:p>
          </p:txBody>
        </p:sp>
        <p:sp>
          <p:nvSpPr>
            <p:cNvPr id="23567" name="Rectangle 10"/>
            <p:cNvSpPr>
              <a:spLocks noChangeArrowheads="1"/>
            </p:cNvSpPr>
            <p:nvPr/>
          </p:nvSpPr>
          <p:spPr bwMode="auto">
            <a:xfrm>
              <a:off x="1397" y="1132"/>
              <a:ext cx="3587" cy="1776"/>
            </a:xfrm>
            <a:prstGeom prst="rect">
              <a:avLst/>
            </a:prstGeom>
            <a:solidFill>
              <a:srgbClr val="B2B2B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3568" name="Line 11"/>
            <p:cNvSpPr>
              <a:spLocks noChangeShapeType="1"/>
            </p:cNvSpPr>
            <p:nvPr/>
          </p:nvSpPr>
          <p:spPr bwMode="auto">
            <a:xfrm flipV="1">
              <a:off x="2191" y="1124"/>
              <a:ext cx="0" cy="17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9" name="Line 12"/>
            <p:cNvSpPr>
              <a:spLocks noChangeShapeType="1"/>
            </p:cNvSpPr>
            <p:nvPr/>
          </p:nvSpPr>
          <p:spPr bwMode="auto">
            <a:xfrm flipV="1">
              <a:off x="2994" y="1124"/>
              <a:ext cx="0" cy="17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0" name="Line 13"/>
            <p:cNvSpPr>
              <a:spLocks noChangeShapeType="1"/>
            </p:cNvSpPr>
            <p:nvPr/>
          </p:nvSpPr>
          <p:spPr bwMode="auto">
            <a:xfrm flipV="1">
              <a:off x="3803" y="1124"/>
              <a:ext cx="0" cy="17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1" name="Line 14"/>
            <p:cNvSpPr>
              <a:spLocks noChangeShapeType="1"/>
            </p:cNvSpPr>
            <p:nvPr/>
          </p:nvSpPr>
          <p:spPr bwMode="auto">
            <a:xfrm flipV="1">
              <a:off x="4596" y="1124"/>
              <a:ext cx="0" cy="17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2" name="Line 15"/>
            <p:cNvSpPr>
              <a:spLocks noChangeShapeType="1"/>
            </p:cNvSpPr>
            <p:nvPr/>
          </p:nvSpPr>
          <p:spPr bwMode="auto">
            <a:xfrm flipV="1">
              <a:off x="4200" y="1124"/>
              <a:ext cx="0" cy="17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3" name="Line 16"/>
            <p:cNvSpPr>
              <a:spLocks noChangeShapeType="1"/>
            </p:cNvSpPr>
            <p:nvPr/>
          </p:nvSpPr>
          <p:spPr bwMode="auto">
            <a:xfrm flipV="1">
              <a:off x="3398" y="1124"/>
              <a:ext cx="0" cy="17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4" name="Line 17"/>
            <p:cNvSpPr>
              <a:spLocks noChangeShapeType="1"/>
            </p:cNvSpPr>
            <p:nvPr/>
          </p:nvSpPr>
          <p:spPr bwMode="auto">
            <a:xfrm flipV="1">
              <a:off x="2606" y="1124"/>
              <a:ext cx="0" cy="17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5" name="Line 18"/>
            <p:cNvSpPr>
              <a:spLocks noChangeShapeType="1"/>
            </p:cNvSpPr>
            <p:nvPr/>
          </p:nvSpPr>
          <p:spPr bwMode="auto">
            <a:xfrm flipV="1">
              <a:off x="1795" y="1124"/>
              <a:ext cx="0" cy="17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195" name="Freeform 19" descr="Green marble"/>
          <p:cNvSpPr>
            <a:spLocks/>
          </p:cNvSpPr>
          <p:nvPr/>
        </p:nvSpPr>
        <p:spPr bwMode="auto">
          <a:xfrm>
            <a:off x="2232025" y="2247900"/>
            <a:ext cx="5683250" cy="2671763"/>
          </a:xfrm>
          <a:custGeom>
            <a:avLst/>
            <a:gdLst>
              <a:gd name="T0" fmla="*/ 57150 w 3580"/>
              <a:gd name="T1" fmla="*/ 2578101 h 1683"/>
              <a:gd name="T2" fmla="*/ 174625 w 3580"/>
              <a:gd name="T3" fmla="*/ 2540001 h 1683"/>
              <a:gd name="T4" fmla="*/ 315913 w 3580"/>
              <a:gd name="T5" fmla="*/ 2514601 h 1683"/>
              <a:gd name="T6" fmla="*/ 396875 w 3580"/>
              <a:gd name="T7" fmla="*/ 2413001 h 1683"/>
              <a:gd name="T8" fmla="*/ 455613 w 3580"/>
              <a:gd name="T9" fmla="*/ 2311401 h 1683"/>
              <a:gd name="T10" fmla="*/ 538163 w 3580"/>
              <a:gd name="T11" fmla="*/ 2171701 h 1683"/>
              <a:gd name="T12" fmla="*/ 631825 w 3580"/>
              <a:gd name="T13" fmla="*/ 2133601 h 1683"/>
              <a:gd name="T14" fmla="*/ 747712 w 3580"/>
              <a:gd name="T15" fmla="*/ 2095501 h 1683"/>
              <a:gd name="T16" fmla="*/ 854075 w 3580"/>
              <a:gd name="T17" fmla="*/ 2006601 h 1683"/>
              <a:gd name="T18" fmla="*/ 969963 w 3580"/>
              <a:gd name="T19" fmla="*/ 1905001 h 1683"/>
              <a:gd name="T20" fmla="*/ 1076325 w 3580"/>
              <a:gd name="T21" fmla="*/ 1816101 h 1683"/>
              <a:gd name="T22" fmla="*/ 1181100 w 3580"/>
              <a:gd name="T23" fmla="*/ 1765301 h 1683"/>
              <a:gd name="T24" fmla="*/ 1274763 w 3580"/>
              <a:gd name="T25" fmla="*/ 1714501 h 1683"/>
              <a:gd name="T26" fmla="*/ 1357313 w 3580"/>
              <a:gd name="T27" fmla="*/ 1676401 h 1683"/>
              <a:gd name="T28" fmla="*/ 1462087 w 3580"/>
              <a:gd name="T29" fmla="*/ 1612900 h 1683"/>
              <a:gd name="T30" fmla="*/ 1555750 w 3580"/>
              <a:gd name="T31" fmla="*/ 1549400 h 1683"/>
              <a:gd name="T32" fmla="*/ 1684338 w 3580"/>
              <a:gd name="T33" fmla="*/ 1485900 h 1683"/>
              <a:gd name="T34" fmla="*/ 1778000 w 3580"/>
              <a:gd name="T35" fmla="*/ 1397000 h 1683"/>
              <a:gd name="T36" fmla="*/ 1871663 w 3580"/>
              <a:gd name="T37" fmla="*/ 1320800 h 1683"/>
              <a:gd name="T38" fmla="*/ 2011363 w 3580"/>
              <a:gd name="T39" fmla="*/ 1244600 h 1683"/>
              <a:gd name="T40" fmla="*/ 2105025 w 3580"/>
              <a:gd name="T41" fmla="*/ 1193800 h 1683"/>
              <a:gd name="T42" fmla="*/ 2222500 w 3580"/>
              <a:gd name="T43" fmla="*/ 1054100 h 1683"/>
              <a:gd name="T44" fmla="*/ 2363788 w 3580"/>
              <a:gd name="T45" fmla="*/ 1003300 h 1683"/>
              <a:gd name="T46" fmla="*/ 2479675 w 3580"/>
              <a:gd name="T47" fmla="*/ 1003300 h 1683"/>
              <a:gd name="T48" fmla="*/ 2620963 w 3580"/>
              <a:gd name="T49" fmla="*/ 914400 h 1683"/>
              <a:gd name="T50" fmla="*/ 2749550 w 3580"/>
              <a:gd name="T51" fmla="*/ 800100 h 1683"/>
              <a:gd name="T52" fmla="*/ 2854325 w 3580"/>
              <a:gd name="T53" fmla="*/ 685800 h 1683"/>
              <a:gd name="T54" fmla="*/ 2995612 w 3580"/>
              <a:gd name="T55" fmla="*/ 685800 h 1683"/>
              <a:gd name="T56" fmla="*/ 3089275 w 3580"/>
              <a:gd name="T57" fmla="*/ 584200 h 1683"/>
              <a:gd name="T58" fmla="*/ 3182937 w 3580"/>
              <a:gd name="T59" fmla="*/ 508000 h 1683"/>
              <a:gd name="T60" fmla="*/ 3252788 w 3580"/>
              <a:gd name="T61" fmla="*/ 444500 h 1683"/>
              <a:gd name="T62" fmla="*/ 3322638 w 3580"/>
              <a:gd name="T63" fmla="*/ 292100 h 1683"/>
              <a:gd name="T64" fmla="*/ 3405188 w 3580"/>
              <a:gd name="T65" fmla="*/ 203200 h 1683"/>
              <a:gd name="T66" fmla="*/ 3521076 w 3580"/>
              <a:gd name="T67" fmla="*/ 165100 h 1683"/>
              <a:gd name="T68" fmla="*/ 3662363 w 3580"/>
              <a:gd name="T69" fmla="*/ 101600 h 1683"/>
              <a:gd name="T70" fmla="*/ 3767138 w 3580"/>
              <a:gd name="T71" fmla="*/ 114300 h 1683"/>
              <a:gd name="T72" fmla="*/ 3930650 w 3580"/>
              <a:gd name="T73" fmla="*/ 127000 h 1683"/>
              <a:gd name="T74" fmla="*/ 4083050 w 3580"/>
              <a:gd name="T75" fmla="*/ 101600 h 1683"/>
              <a:gd name="T76" fmla="*/ 4224338 w 3580"/>
              <a:gd name="T77" fmla="*/ 38100 h 1683"/>
              <a:gd name="T78" fmla="*/ 4352925 w 3580"/>
              <a:gd name="T79" fmla="*/ 12700 h 1683"/>
              <a:gd name="T80" fmla="*/ 4457700 w 3580"/>
              <a:gd name="T81" fmla="*/ 76200 h 1683"/>
              <a:gd name="T82" fmla="*/ 4562475 w 3580"/>
              <a:gd name="T83" fmla="*/ 177800 h 1683"/>
              <a:gd name="T84" fmla="*/ 4692650 w 3580"/>
              <a:gd name="T85" fmla="*/ 330200 h 1683"/>
              <a:gd name="T86" fmla="*/ 4762500 w 3580"/>
              <a:gd name="T87" fmla="*/ 482600 h 1683"/>
              <a:gd name="T88" fmla="*/ 4786313 w 3580"/>
              <a:gd name="T89" fmla="*/ 647700 h 1683"/>
              <a:gd name="T90" fmla="*/ 4821238 w 3580"/>
              <a:gd name="T91" fmla="*/ 838200 h 1683"/>
              <a:gd name="T92" fmla="*/ 4960938 w 3580"/>
              <a:gd name="T93" fmla="*/ 952500 h 1683"/>
              <a:gd name="T94" fmla="*/ 5078413 w 3580"/>
              <a:gd name="T95" fmla="*/ 1079500 h 1683"/>
              <a:gd name="T96" fmla="*/ 5102225 w 3580"/>
              <a:gd name="T97" fmla="*/ 1219200 h 1683"/>
              <a:gd name="T98" fmla="*/ 5102225 w 3580"/>
              <a:gd name="T99" fmla="*/ 1346200 h 1683"/>
              <a:gd name="T100" fmla="*/ 5113338 w 3580"/>
              <a:gd name="T101" fmla="*/ 1511300 h 1683"/>
              <a:gd name="T102" fmla="*/ 5124450 w 3580"/>
              <a:gd name="T103" fmla="*/ 1651001 h 1683"/>
              <a:gd name="T104" fmla="*/ 5172075 w 3580"/>
              <a:gd name="T105" fmla="*/ 1803401 h 1683"/>
              <a:gd name="T106" fmla="*/ 5195888 w 3580"/>
              <a:gd name="T107" fmla="*/ 1895476 h 1683"/>
              <a:gd name="T108" fmla="*/ 5321300 w 3580"/>
              <a:gd name="T109" fmla="*/ 1933576 h 1683"/>
              <a:gd name="T110" fmla="*/ 5481638 w 3580"/>
              <a:gd name="T111" fmla="*/ 1946276 h 1683"/>
              <a:gd name="T112" fmla="*/ 5592763 w 3580"/>
              <a:gd name="T113" fmla="*/ 1952626 h 1683"/>
              <a:gd name="T114" fmla="*/ 5662613 w 3580"/>
              <a:gd name="T115" fmla="*/ 1958976 h 1683"/>
              <a:gd name="T116" fmla="*/ 0 w 3580"/>
              <a:gd name="T117" fmla="*/ 2667001 h 168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3580"/>
              <a:gd name="T178" fmla="*/ 0 h 1683"/>
              <a:gd name="T179" fmla="*/ 3580 w 3580"/>
              <a:gd name="T180" fmla="*/ 1683 h 1683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3580" h="1683">
                <a:moveTo>
                  <a:pt x="0" y="1680"/>
                </a:moveTo>
                <a:lnTo>
                  <a:pt x="29" y="1648"/>
                </a:lnTo>
                <a:lnTo>
                  <a:pt x="36" y="1624"/>
                </a:lnTo>
                <a:lnTo>
                  <a:pt x="58" y="1616"/>
                </a:lnTo>
                <a:lnTo>
                  <a:pt x="88" y="1616"/>
                </a:lnTo>
                <a:lnTo>
                  <a:pt x="110" y="1600"/>
                </a:lnTo>
                <a:lnTo>
                  <a:pt x="140" y="1600"/>
                </a:lnTo>
                <a:lnTo>
                  <a:pt x="162" y="1592"/>
                </a:lnTo>
                <a:lnTo>
                  <a:pt x="199" y="1584"/>
                </a:lnTo>
                <a:lnTo>
                  <a:pt x="221" y="1568"/>
                </a:lnTo>
                <a:lnTo>
                  <a:pt x="235" y="1544"/>
                </a:lnTo>
                <a:lnTo>
                  <a:pt x="250" y="1520"/>
                </a:lnTo>
                <a:lnTo>
                  <a:pt x="258" y="1496"/>
                </a:lnTo>
                <a:lnTo>
                  <a:pt x="265" y="1472"/>
                </a:lnTo>
                <a:lnTo>
                  <a:pt x="287" y="1456"/>
                </a:lnTo>
                <a:lnTo>
                  <a:pt x="294" y="1432"/>
                </a:lnTo>
                <a:lnTo>
                  <a:pt x="324" y="1392"/>
                </a:lnTo>
                <a:lnTo>
                  <a:pt x="339" y="1368"/>
                </a:lnTo>
                <a:lnTo>
                  <a:pt x="353" y="1344"/>
                </a:lnTo>
                <a:lnTo>
                  <a:pt x="375" y="1344"/>
                </a:lnTo>
                <a:lnTo>
                  <a:pt x="398" y="1344"/>
                </a:lnTo>
                <a:lnTo>
                  <a:pt x="420" y="1344"/>
                </a:lnTo>
                <a:lnTo>
                  <a:pt x="442" y="1336"/>
                </a:lnTo>
                <a:lnTo>
                  <a:pt x="471" y="1320"/>
                </a:lnTo>
                <a:lnTo>
                  <a:pt x="486" y="1296"/>
                </a:lnTo>
                <a:lnTo>
                  <a:pt x="516" y="1280"/>
                </a:lnTo>
                <a:lnTo>
                  <a:pt x="538" y="1264"/>
                </a:lnTo>
                <a:lnTo>
                  <a:pt x="552" y="1240"/>
                </a:lnTo>
                <a:lnTo>
                  <a:pt x="589" y="1216"/>
                </a:lnTo>
                <a:lnTo>
                  <a:pt x="611" y="1200"/>
                </a:lnTo>
                <a:lnTo>
                  <a:pt x="633" y="1184"/>
                </a:lnTo>
                <a:lnTo>
                  <a:pt x="656" y="1168"/>
                </a:lnTo>
                <a:lnTo>
                  <a:pt x="678" y="1144"/>
                </a:lnTo>
                <a:lnTo>
                  <a:pt x="700" y="1128"/>
                </a:lnTo>
                <a:lnTo>
                  <a:pt x="722" y="1120"/>
                </a:lnTo>
                <a:lnTo>
                  <a:pt x="744" y="1112"/>
                </a:lnTo>
                <a:lnTo>
                  <a:pt x="766" y="1104"/>
                </a:lnTo>
                <a:lnTo>
                  <a:pt x="781" y="1080"/>
                </a:lnTo>
                <a:lnTo>
                  <a:pt x="803" y="1080"/>
                </a:lnTo>
                <a:lnTo>
                  <a:pt x="825" y="1080"/>
                </a:lnTo>
                <a:lnTo>
                  <a:pt x="847" y="1080"/>
                </a:lnTo>
                <a:lnTo>
                  <a:pt x="855" y="1056"/>
                </a:lnTo>
                <a:lnTo>
                  <a:pt x="877" y="1032"/>
                </a:lnTo>
                <a:lnTo>
                  <a:pt x="899" y="1016"/>
                </a:lnTo>
                <a:lnTo>
                  <a:pt x="921" y="1016"/>
                </a:lnTo>
                <a:lnTo>
                  <a:pt x="943" y="1008"/>
                </a:lnTo>
                <a:lnTo>
                  <a:pt x="973" y="1000"/>
                </a:lnTo>
                <a:lnTo>
                  <a:pt x="980" y="976"/>
                </a:lnTo>
                <a:lnTo>
                  <a:pt x="1002" y="968"/>
                </a:lnTo>
                <a:lnTo>
                  <a:pt x="1024" y="960"/>
                </a:lnTo>
                <a:lnTo>
                  <a:pt x="1061" y="936"/>
                </a:lnTo>
                <a:lnTo>
                  <a:pt x="1076" y="912"/>
                </a:lnTo>
                <a:lnTo>
                  <a:pt x="1098" y="896"/>
                </a:lnTo>
                <a:lnTo>
                  <a:pt x="1120" y="880"/>
                </a:lnTo>
                <a:lnTo>
                  <a:pt x="1135" y="856"/>
                </a:lnTo>
                <a:lnTo>
                  <a:pt x="1149" y="832"/>
                </a:lnTo>
                <a:lnTo>
                  <a:pt x="1179" y="832"/>
                </a:lnTo>
                <a:lnTo>
                  <a:pt x="1201" y="824"/>
                </a:lnTo>
                <a:lnTo>
                  <a:pt x="1238" y="816"/>
                </a:lnTo>
                <a:lnTo>
                  <a:pt x="1267" y="784"/>
                </a:lnTo>
                <a:lnTo>
                  <a:pt x="1290" y="776"/>
                </a:lnTo>
                <a:lnTo>
                  <a:pt x="1304" y="752"/>
                </a:lnTo>
                <a:lnTo>
                  <a:pt x="1326" y="752"/>
                </a:lnTo>
                <a:lnTo>
                  <a:pt x="1341" y="728"/>
                </a:lnTo>
                <a:lnTo>
                  <a:pt x="1371" y="696"/>
                </a:lnTo>
                <a:lnTo>
                  <a:pt x="1400" y="664"/>
                </a:lnTo>
                <a:lnTo>
                  <a:pt x="1422" y="648"/>
                </a:lnTo>
                <a:lnTo>
                  <a:pt x="1444" y="632"/>
                </a:lnTo>
                <a:lnTo>
                  <a:pt x="1489" y="632"/>
                </a:lnTo>
                <a:lnTo>
                  <a:pt x="1511" y="640"/>
                </a:lnTo>
                <a:lnTo>
                  <a:pt x="1533" y="640"/>
                </a:lnTo>
                <a:lnTo>
                  <a:pt x="1562" y="632"/>
                </a:lnTo>
                <a:lnTo>
                  <a:pt x="1584" y="632"/>
                </a:lnTo>
                <a:lnTo>
                  <a:pt x="1621" y="608"/>
                </a:lnTo>
                <a:lnTo>
                  <a:pt x="1651" y="576"/>
                </a:lnTo>
                <a:lnTo>
                  <a:pt x="1680" y="560"/>
                </a:lnTo>
                <a:lnTo>
                  <a:pt x="1710" y="536"/>
                </a:lnTo>
                <a:lnTo>
                  <a:pt x="1732" y="504"/>
                </a:lnTo>
                <a:lnTo>
                  <a:pt x="1747" y="480"/>
                </a:lnTo>
                <a:lnTo>
                  <a:pt x="1769" y="456"/>
                </a:lnTo>
                <a:lnTo>
                  <a:pt x="1798" y="432"/>
                </a:lnTo>
                <a:lnTo>
                  <a:pt x="1842" y="432"/>
                </a:lnTo>
                <a:lnTo>
                  <a:pt x="1865" y="440"/>
                </a:lnTo>
                <a:lnTo>
                  <a:pt x="1887" y="432"/>
                </a:lnTo>
                <a:lnTo>
                  <a:pt x="1909" y="416"/>
                </a:lnTo>
                <a:lnTo>
                  <a:pt x="1924" y="384"/>
                </a:lnTo>
                <a:lnTo>
                  <a:pt x="1946" y="368"/>
                </a:lnTo>
                <a:lnTo>
                  <a:pt x="1968" y="344"/>
                </a:lnTo>
                <a:lnTo>
                  <a:pt x="1983" y="320"/>
                </a:lnTo>
                <a:lnTo>
                  <a:pt x="2005" y="320"/>
                </a:lnTo>
                <a:lnTo>
                  <a:pt x="2034" y="336"/>
                </a:lnTo>
                <a:lnTo>
                  <a:pt x="2041" y="304"/>
                </a:lnTo>
                <a:lnTo>
                  <a:pt x="2049" y="280"/>
                </a:lnTo>
                <a:lnTo>
                  <a:pt x="2064" y="240"/>
                </a:lnTo>
                <a:lnTo>
                  <a:pt x="2078" y="208"/>
                </a:lnTo>
                <a:lnTo>
                  <a:pt x="2093" y="184"/>
                </a:lnTo>
                <a:lnTo>
                  <a:pt x="2100" y="160"/>
                </a:lnTo>
                <a:lnTo>
                  <a:pt x="2123" y="144"/>
                </a:lnTo>
                <a:lnTo>
                  <a:pt x="2145" y="128"/>
                </a:lnTo>
                <a:lnTo>
                  <a:pt x="2167" y="136"/>
                </a:lnTo>
                <a:lnTo>
                  <a:pt x="2196" y="120"/>
                </a:lnTo>
                <a:lnTo>
                  <a:pt x="2218" y="104"/>
                </a:lnTo>
                <a:lnTo>
                  <a:pt x="2255" y="88"/>
                </a:lnTo>
                <a:lnTo>
                  <a:pt x="2285" y="80"/>
                </a:lnTo>
                <a:lnTo>
                  <a:pt x="2307" y="64"/>
                </a:lnTo>
                <a:lnTo>
                  <a:pt x="2329" y="64"/>
                </a:lnTo>
                <a:lnTo>
                  <a:pt x="2351" y="64"/>
                </a:lnTo>
                <a:lnTo>
                  <a:pt x="2373" y="72"/>
                </a:lnTo>
                <a:lnTo>
                  <a:pt x="2410" y="64"/>
                </a:lnTo>
                <a:lnTo>
                  <a:pt x="2447" y="80"/>
                </a:lnTo>
                <a:lnTo>
                  <a:pt x="2476" y="80"/>
                </a:lnTo>
                <a:lnTo>
                  <a:pt x="2499" y="88"/>
                </a:lnTo>
                <a:lnTo>
                  <a:pt x="2528" y="80"/>
                </a:lnTo>
                <a:lnTo>
                  <a:pt x="2572" y="64"/>
                </a:lnTo>
                <a:lnTo>
                  <a:pt x="2602" y="48"/>
                </a:lnTo>
                <a:lnTo>
                  <a:pt x="2639" y="32"/>
                </a:lnTo>
                <a:lnTo>
                  <a:pt x="2661" y="24"/>
                </a:lnTo>
                <a:lnTo>
                  <a:pt x="2683" y="8"/>
                </a:lnTo>
                <a:lnTo>
                  <a:pt x="2712" y="0"/>
                </a:lnTo>
                <a:lnTo>
                  <a:pt x="2742" y="8"/>
                </a:lnTo>
                <a:lnTo>
                  <a:pt x="2764" y="16"/>
                </a:lnTo>
                <a:lnTo>
                  <a:pt x="2786" y="24"/>
                </a:lnTo>
                <a:lnTo>
                  <a:pt x="2808" y="48"/>
                </a:lnTo>
                <a:lnTo>
                  <a:pt x="2838" y="64"/>
                </a:lnTo>
                <a:lnTo>
                  <a:pt x="2867" y="88"/>
                </a:lnTo>
                <a:lnTo>
                  <a:pt x="2874" y="112"/>
                </a:lnTo>
                <a:lnTo>
                  <a:pt x="2919" y="152"/>
                </a:lnTo>
                <a:lnTo>
                  <a:pt x="2941" y="176"/>
                </a:lnTo>
                <a:lnTo>
                  <a:pt x="2956" y="208"/>
                </a:lnTo>
                <a:lnTo>
                  <a:pt x="2985" y="248"/>
                </a:lnTo>
                <a:lnTo>
                  <a:pt x="2992" y="272"/>
                </a:lnTo>
                <a:lnTo>
                  <a:pt x="3000" y="304"/>
                </a:lnTo>
                <a:lnTo>
                  <a:pt x="3007" y="336"/>
                </a:lnTo>
                <a:lnTo>
                  <a:pt x="3007" y="376"/>
                </a:lnTo>
                <a:lnTo>
                  <a:pt x="3015" y="408"/>
                </a:lnTo>
                <a:lnTo>
                  <a:pt x="3022" y="456"/>
                </a:lnTo>
                <a:lnTo>
                  <a:pt x="3037" y="496"/>
                </a:lnTo>
                <a:lnTo>
                  <a:pt x="3037" y="528"/>
                </a:lnTo>
                <a:lnTo>
                  <a:pt x="3066" y="560"/>
                </a:lnTo>
                <a:lnTo>
                  <a:pt x="3088" y="576"/>
                </a:lnTo>
                <a:lnTo>
                  <a:pt x="3125" y="600"/>
                </a:lnTo>
                <a:lnTo>
                  <a:pt x="3155" y="624"/>
                </a:lnTo>
                <a:lnTo>
                  <a:pt x="3184" y="656"/>
                </a:lnTo>
                <a:lnTo>
                  <a:pt x="3199" y="680"/>
                </a:lnTo>
                <a:lnTo>
                  <a:pt x="3206" y="712"/>
                </a:lnTo>
                <a:lnTo>
                  <a:pt x="3214" y="744"/>
                </a:lnTo>
                <a:lnTo>
                  <a:pt x="3214" y="768"/>
                </a:lnTo>
                <a:lnTo>
                  <a:pt x="3221" y="792"/>
                </a:lnTo>
                <a:lnTo>
                  <a:pt x="3221" y="816"/>
                </a:lnTo>
                <a:lnTo>
                  <a:pt x="3214" y="848"/>
                </a:lnTo>
                <a:lnTo>
                  <a:pt x="3221" y="880"/>
                </a:lnTo>
                <a:lnTo>
                  <a:pt x="3221" y="912"/>
                </a:lnTo>
                <a:lnTo>
                  <a:pt x="3221" y="952"/>
                </a:lnTo>
                <a:lnTo>
                  <a:pt x="3221" y="976"/>
                </a:lnTo>
                <a:lnTo>
                  <a:pt x="3221" y="1008"/>
                </a:lnTo>
                <a:lnTo>
                  <a:pt x="3228" y="1040"/>
                </a:lnTo>
                <a:lnTo>
                  <a:pt x="3243" y="1072"/>
                </a:lnTo>
                <a:lnTo>
                  <a:pt x="3243" y="1096"/>
                </a:lnTo>
                <a:lnTo>
                  <a:pt x="3258" y="1136"/>
                </a:lnTo>
                <a:lnTo>
                  <a:pt x="3273" y="1168"/>
                </a:lnTo>
                <a:lnTo>
                  <a:pt x="3273" y="1192"/>
                </a:lnTo>
                <a:lnTo>
                  <a:pt x="3273" y="1194"/>
                </a:lnTo>
                <a:lnTo>
                  <a:pt x="3287" y="1204"/>
                </a:lnTo>
                <a:lnTo>
                  <a:pt x="3324" y="1212"/>
                </a:lnTo>
                <a:lnTo>
                  <a:pt x="3352" y="1218"/>
                </a:lnTo>
                <a:lnTo>
                  <a:pt x="3383" y="1226"/>
                </a:lnTo>
                <a:lnTo>
                  <a:pt x="3420" y="1208"/>
                </a:lnTo>
                <a:lnTo>
                  <a:pt x="3453" y="1226"/>
                </a:lnTo>
                <a:lnTo>
                  <a:pt x="3481" y="1218"/>
                </a:lnTo>
                <a:lnTo>
                  <a:pt x="3499" y="1226"/>
                </a:lnTo>
                <a:lnTo>
                  <a:pt x="3523" y="1230"/>
                </a:lnTo>
                <a:lnTo>
                  <a:pt x="3545" y="1232"/>
                </a:lnTo>
                <a:lnTo>
                  <a:pt x="3556" y="1236"/>
                </a:lnTo>
                <a:lnTo>
                  <a:pt x="3567" y="1234"/>
                </a:lnTo>
                <a:lnTo>
                  <a:pt x="3579" y="1238"/>
                </a:lnTo>
                <a:lnTo>
                  <a:pt x="3579" y="1682"/>
                </a:lnTo>
                <a:lnTo>
                  <a:pt x="0" y="1680"/>
                </a:lnTo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50196" name="Freeform 20"/>
          <p:cNvSpPr>
            <a:spLocks/>
          </p:cNvSpPr>
          <p:nvPr/>
        </p:nvSpPr>
        <p:spPr bwMode="auto">
          <a:xfrm>
            <a:off x="6629400" y="2286000"/>
            <a:ext cx="914400" cy="1905000"/>
          </a:xfrm>
          <a:custGeom>
            <a:avLst/>
            <a:gdLst>
              <a:gd name="T0" fmla="*/ 914400 w 576"/>
              <a:gd name="T1" fmla="*/ 1905000 h 1200"/>
              <a:gd name="T2" fmla="*/ 0 w 576"/>
              <a:gd name="T3" fmla="*/ 1905000 h 1200"/>
              <a:gd name="T4" fmla="*/ 0 w 576"/>
              <a:gd name="T5" fmla="*/ 0 h 1200"/>
              <a:gd name="T6" fmla="*/ 152400 w 576"/>
              <a:gd name="T7" fmla="*/ 76200 h 1200"/>
              <a:gd name="T8" fmla="*/ 304800 w 576"/>
              <a:gd name="T9" fmla="*/ 304800 h 1200"/>
              <a:gd name="T10" fmla="*/ 381000 w 576"/>
              <a:gd name="T11" fmla="*/ 457200 h 1200"/>
              <a:gd name="T12" fmla="*/ 381000 w 576"/>
              <a:gd name="T13" fmla="*/ 685800 h 1200"/>
              <a:gd name="T14" fmla="*/ 457200 w 576"/>
              <a:gd name="T15" fmla="*/ 838200 h 1200"/>
              <a:gd name="T16" fmla="*/ 685800 w 576"/>
              <a:gd name="T17" fmla="*/ 990600 h 1200"/>
              <a:gd name="T18" fmla="*/ 685800 w 576"/>
              <a:gd name="T19" fmla="*/ 1295400 h 1200"/>
              <a:gd name="T20" fmla="*/ 685800 w 576"/>
              <a:gd name="T21" fmla="*/ 1447800 h 1200"/>
              <a:gd name="T22" fmla="*/ 762000 w 576"/>
              <a:gd name="T23" fmla="*/ 1600200 h 1200"/>
              <a:gd name="T24" fmla="*/ 762000 w 576"/>
              <a:gd name="T25" fmla="*/ 1752600 h 1200"/>
              <a:gd name="T26" fmla="*/ 914400 w 576"/>
              <a:gd name="T27" fmla="*/ 1905000 h 120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576"/>
              <a:gd name="T43" fmla="*/ 0 h 1200"/>
              <a:gd name="T44" fmla="*/ 576 w 576"/>
              <a:gd name="T45" fmla="*/ 1200 h 120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576" h="1200">
                <a:moveTo>
                  <a:pt x="576" y="1200"/>
                </a:moveTo>
                <a:lnTo>
                  <a:pt x="0" y="1200"/>
                </a:lnTo>
                <a:lnTo>
                  <a:pt x="0" y="0"/>
                </a:lnTo>
                <a:lnTo>
                  <a:pt x="96" y="48"/>
                </a:lnTo>
                <a:lnTo>
                  <a:pt x="192" y="192"/>
                </a:lnTo>
                <a:lnTo>
                  <a:pt x="240" y="288"/>
                </a:lnTo>
                <a:lnTo>
                  <a:pt x="240" y="432"/>
                </a:lnTo>
                <a:lnTo>
                  <a:pt x="288" y="528"/>
                </a:lnTo>
                <a:lnTo>
                  <a:pt x="432" y="624"/>
                </a:lnTo>
                <a:lnTo>
                  <a:pt x="432" y="816"/>
                </a:lnTo>
                <a:lnTo>
                  <a:pt x="432" y="912"/>
                </a:lnTo>
                <a:lnTo>
                  <a:pt x="480" y="1008"/>
                </a:lnTo>
                <a:lnTo>
                  <a:pt x="480" y="1104"/>
                </a:lnTo>
                <a:lnTo>
                  <a:pt x="576" y="1200"/>
                </a:lnTo>
                <a:close/>
              </a:path>
            </a:pathLst>
          </a:custGeom>
          <a:solidFill>
            <a:srgbClr val="FF0000">
              <a:alpha val="50195"/>
            </a:srgbClr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3560" name="Line 21"/>
          <p:cNvSpPr>
            <a:spLocks noChangeShapeType="1"/>
          </p:cNvSpPr>
          <p:nvPr/>
        </p:nvSpPr>
        <p:spPr bwMode="auto">
          <a:xfrm>
            <a:off x="2209800" y="4191000"/>
            <a:ext cx="5715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Freeform 22" descr="Green marble"/>
          <p:cNvSpPr>
            <a:spLocks/>
          </p:cNvSpPr>
          <p:nvPr/>
        </p:nvSpPr>
        <p:spPr bwMode="auto">
          <a:xfrm>
            <a:off x="2209800" y="4191000"/>
            <a:ext cx="5715000" cy="762000"/>
          </a:xfrm>
          <a:custGeom>
            <a:avLst/>
            <a:gdLst>
              <a:gd name="T0" fmla="*/ 0 w 3600"/>
              <a:gd name="T1" fmla="*/ 762000 h 480"/>
              <a:gd name="T2" fmla="*/ 609600 w 3600"/>
              <a:gd name="T3" fmla="*/ 685800 h 480"/>
              <a:gd name="T4" fmla="*/ 762000 w 3600"/>
              <a:gd name="T5" fmla="*/ 533400 h 480"/>
              <a:gd name="T6" fmla="*/ 990600 w 3600"/>
              <a:gd name="T7" fmla="*/ 457200 h 480"/>
              <a:gd name="T8" fmla="*/ 1295400 w 3600"/>
              <a:gd name="T9" fmla="*/ 457200 h 480"/>
              <a:gd name="T10" fmla="*/ 1676400 w 3600"/>
              <a:gd name="T11" fmla="*/ 381000 h 480"/>
              <a:gd name="T12" fmla="*/ 2133600 w 3600"/>
              <a:gd name="T13" fmla="*/ 304800 h 480"/>
              <a:gd name="T14" fmla="*/ 2743200 w 3600"/>
              <a:gd name="T15" fmla="*/ 152400 h 480"/>
              <a:gd name="T16" fmla="*/ 3200400 w 3600"/>
              <a:gd name="T17" fmla="*/ 152400 h 480"/>
              <a:gd name="T18" fmla="*/ 3733801 w 3600"/>
              <a:gd name="T19" fmla="*/ 76200 h 480"/>
              <a:gd name="T20" fmla="*/ 4343400 w 3600"/>
              <a:gd name="T21" fmla="*/ 76200 h 480"/>
              <a:gd name="T22" fmla="*/ 5105400 w 3600"/>
              <a:gd name="T23" fmla="*/ 0 h 480"/>
              <a:gd name="T24" fmla="*/ 5562600 w 3600"/>
              <a:gd name="T25" fmla="*/ 0 h 480"/>
              <a:gd name="T26" fmla="*/ 5715000 w 3600"/>
              <a:gd name="T27" fmla="*/ 0 h 480"/>
              <a:gd name="T28" fmla="*/ 5715000 w 3600"/>
              <a:gd name="T29" fmla="*/ 762000 h 480"/>
              <a:gd name="T30" fmla="*/ 0 w 3600"/>
              <a:gd name="T31" fmla="*/ 762000 h 48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3600"/>
              <a:gd name="T49" fmla="*/ 0 h 480"/>
              <a:gd name="T50" fmla="*/ 3600 w 3600"/>
              <a:gd name="T51" fmla="*/ 480 h 48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3600" h="480">
                <a:moveTo>
                  <a:pt x="0" y="480"/>
                </a:moveTo>
                <a:lnTo>
                  <a:pt x="384" y="432"/>
                </a:lnTo>
                <a:lnTo>
                  <a:pt x="480" y="336"/>
                </a:lnTo>
                <a:lnTo>
                  <a:pt x="624" y="288"/>
                </a:lnTo>
                <a:lnTo>
                  <a:pt x="816" y="288"/>
                </a:lnTo>
                <a:lnTo>
                  <a:pt x="1056" y="240"/>
                </a:lnTo>
                <a:lnTo>
                  <a:pt x="1344" y="192"/>
                </a:lnTo>
                <a:lnTo>
                  <a:pt x="1728" y="96"/>
                </a:lnTo>
                <a:lnTo>
                  <a:pt x="2016" y="96"/>
                </a:lnTo>
                <a:lnTo>
                  <a:pt x="2352" y="48"/>
                </a:lnTo>
                <a:lnTo>
                  <a:pt x="2736" y="48"/>
                </a:lnTo>
                <a:lnTo>
                  <a:pt x="3216" y="0"/>
                </a:lnTo>
                <a:lnTo>
                  <a:pt x="3504" y="0"/>
                </a:lnTo>
                <a:lnTo>
                  <a:pt x="3600" y="0"/>
                </a:lnTo>
                <a:lnTo>
                  <a:pt x="3600" y="480"/>
                </a:lnTo>
                <a:lnTo>
                  <a:pt x="0" y="480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50199" name="Rectangle 2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smtClean="0">
                <a:solidFill>
                  <a:schemeClr val="folHlink"/>
                </a:solidFill>
              </a:rPr>
              <a:t>Identifying and</a:t>
            </a:r>
            <a:r>
              <a:rPr lang="en-US" smtClean="0"/>
              <a:t> Sizing </a:t>
            </a:r>
            <a:r>
              <a:rPr lang="en-US" sz="2800" smtClean="0">
                <a:solidFill>
                  <a:schemeClr val="folHlink"/>
                </a:solidFill>
              </a:rPr>
              <a:t>Business Problems and</a:t>
            </a:r>
            <a:r>
              <a:rPr lang="en-US" smtClean="0"/>
              <a:t> Opportunities</a:t>
            </a:r>
          </a:p>
        </p:txBody>
      </p:sp>
    </p:spTree>
    <p:extLst>
      <p:ext uri="{BB962C8B-B14F-4D97-AF65-F5344CB8AC3E}">
        <p14:creationId xmlns:p14="http://schemas.microsoft.com/office/powerpoint/2010/main" val="25016669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0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0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animBg="1" autoUpdateAnimBg="0"/>
      <p:bldP spid="50180" grpId="0" animBg="1" autoUpdateAnimBg="0"/>
      <p:bldP spid="50195" grpId="0" animBg="1"/>
      <p:bldP spid="5019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mtClean="0"/>
              <a:t>Language: Accounting vs Business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76250" y="1981200"/>
            <a:ext cx="3333750" cy="3643313"/>
            <a:chOff x="300" y="1248"/>
            <a:chExt cx="2100" cy="2295"/>
          </a:xfrm>
        </p:grpSpPr>
        <p:sp>
          <p:nvSpPr>
            <p:cNvPr id="25611" name="AutoShape 4"/>
            <p:cNvSpPr>
              <a:spLocks noChangeArrowheads="1"/>
            </p:cNvSpPr>
            <p:nvPr/>
          </p:nvSpPr>
          <p:spPr bwMode="auto">
            <a:xfrm>
              <a:off x="300" y="1248"/>
              <a:ext cx="2100" cy="576"/>
            </a:xfrm>
            <a:prstGeom prst="downArrow">
              <a:avLst>
                <a:gd name="adj1" fmla="val 75009"/>
                <a:gd name="adj2" fmla="val 50005"/>
              </a:avLst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400">
                <a:solidFill>
                  <a:srgbClr val="FFFFFF"/>
                </a:solidFill>
                <a:latin typeface="Arial Black" pitchFamily="34" charset="0"/>
              </a:endParaRPr>
            </a:p>
          </p:txBody>
        </p:sp>
        <p:sp>
          <p:nvSpPr>
            <p:cNvPr id="54277" name="Rectangle 5"/>
            <p:cNvSpPr>
              <a:spLocks noChangeArrowheads="1"/>
            </p:cNvSpPr>
            <p:nvPr/>
          </p:nvSpPr>
          <p:spPr bwMode="auto">
            <a:xfrm>
              <a:off x="672" y="1344"/>
              <a:ext cx="15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defRPr/>
              </a:pPr>
              <a:r>
                <a:rPr lang="en-US" sz="16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FuturaLight" charset="0"/>
                </a:rPr>
                <a:t>Traditional Accounting</a:t>
              </a:r>
            </a:p>
          </p:txBody>
        </p:sp>
        <p:sp>
          <p:nvSpPr>
            <p:cNvPr id="25613" name="Rectangle 6"/>
            <p:cNvSpPr>
              <a:spLocks noChangeArrowheads="1"/>
            </p:cNvSpPr>
            <p:nvPr/>
          </p:nvSpPr>
          <p:spPr bwMode="auto">
            <a:xfrm>
              <a:off x="444" y="1895"/>
              <a:ext cx="1749" cy="1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defTabSz="398463">
                <a:tabLst>
                  <a:tab pos="1547813" algn="l"/>
                </a:tabLst>
              </a:pPr>
              <a:r>
                <a:rPr lang="en-US" sz="1600">
                  <a:latin typeface="Futura" charset="0"/>
                </a:rPr>
                <a:t>SALARIES		R371,917</a:t>
              </a:r>
            </a:p>
            <a:p>
              <a:pPr defTabSz="398463">
                <a:tabLst>
                  <a:tab pos="1547813" algn="l"/>
                </a:tabLst>
              </a:pPr>
              <a:endParaRPr lang="en-US" sz="1600">
                <a:latin typeface="Futura" charset="0"/>
              </a:endParaRPr>
            </a:p>
            <a:p>
              <a:pPr defTabSz="398463">
                <a:tabLst>
                  <a:tab pos="1547813" algn="l"/>
                </a:tabLst>
              </a:pPr>
              <a:r>
                <a:rPr lang="en-US" sz="1600">
                  <a:latin typeface="Futura" charset="0"/>
                </a:rPr>
                <a:t>FRINGES		R118,069</a:t>
              </a:r>
            </a:p>
            <a:p>
              <a:pPr defTabSz="398463">
                <a:tabLst>
                  <a:tab pos="1547813" algn="l"/>
                </a:tabLst>
              </a:pPr>
              <a:endParaRPr lang="en-US" sz="1600">
                <a:latin typeface="Futura" charset="0"/>
              </a:endParaRPr>
            </a:p>
            <a:p>
              <a:pPr defTabSz="398463">
                <a:tabLst>
                  <a:tab pos="1547813" algn="l"/>
                </a:tabLst>
              </a:pPr>
              <a:r>
                <a:rPr lang="en-US" sz="1600">
                  <a:latin typeface="Futura" charset="0"/>
                </a:rPr>
                <a:t>SUPPLIES		  R76,745</a:t>
              </a:r>
            </a:p>
            <a:p>
              <a:pPr defTabSz="398463">
                <a:tabLst>
                  <a:tab pos="1547813" algn="l"/>
                </a:tabLst>
              </a:pPr>
              <a:endParaRPr lang="en-US" sz="1600">
                <a:latin typeface="Futura" charset="0"/>
              </a:endParaRPr>
            </a:p>
            <a:p>
              <a:pPr defTabSz="398463">
                <a:tabLst>
                  <a:tab pos="1547813" algn="l"/>
                </a:tabLst>
              </a:pPr>
              <a:r>
                <a:rPr lang="en-US" sz="1600">
                  <a:latin typeface="Futura" charset="0"/>
                </a:rPr>
                <a:t>FIXED COSTS		  R23,614</a:t>
              </a:r>
            </a:p>
          </p:txBody>
        </p:sp>
        <p:sp>
          <p:nvSpPr>
            <p:cNvPr id="54279" name="Rectangle 7"/>
            <p:cNvSpPr>
              <a:spLocks noChangeArrowheads="1"/>
            </p:cNvSpPr>
            <p:nvPr/>
          </p:nvSpPr>
          <p:spPr bwMode="auto">
            <a:xfrm>
              <a:off x="948" y="3312"/>
              <a:ext cx="13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TOTAL R590,345</a:t>
              </a:r>
            </a:p>
          </p:txBody>
        </p:sp>
        <p:sp>
          <p:nvSpPr>
            <p:cNvPr id="25615" name="Line 8"/>
            <p:cNvSpPr>
              <a:spLocks noChangeShapeType="1"/>
            </p:cNvSpPr>
            <p:nvPr/>
          </p:nvSpPr>
          <p:spPr bwMode="auto">
            <a:xfrm>
              <a:off x="444" y="3216"/>
              <a:ext cx="1728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657600" y="2247900"/>
            <a:ext cx="4953000" cy="3390900"/>
            <a:chOff x="2304" y="1416"/>
            <a:chExt cx="3120" cy="2136"/>
          </a:xfrm>
        </p:grpSpPr>
        <p:sp>
          <p:nvSpPr>
            <p:cNvPr id="25606" name="Rectangle 10"/>
            <p:cNvSpPr>
              <a:spLocks noChangeArrowheads="1"/>
            </p:cNvSpPr>
            <p:nvPr/>
          </p:nvSpPr>
          <p:spPr bwMode="auto">
            <a:xfrm>
              <a:off x="3024" y="1416"/>
              <a:ext cx="2345" cy="1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>
                  <a:latin typeface="Futura" charset="0"/>
                </a:rPr>
                <a:t>Process sales order		R144,846</a:t>
              </a:r>
            </a:p>
            <a:p>
              <a:r>
                <a:rPr lang="en-US" sz="1600">
                  <a:latin typeface="Futura" charset="0"/>
                </a:rPr>
                <a:t>Source parts		R136,320</a:t>
              </a:r>
            </a:p>
            <a:p>
              <a:r>
                <a:rPr lang="en-US" sz="1600">
                  <a:latin typeface="Futura" charset="0"/>
                </a:rPr>
                <a:t>Expedite supplier orders	  R72,143</a:t>
              </a:r>
            </a:p>
            <a:p>
              <a:r>
                <a:rPr lang="en-US" sz="1600">
                  <a:latin typeface="Futura" charset="0"/>
                </a:rPr>
                <a:t>Expedite internal process	  R49,945</a:t>
              </a:r>
            </a:p>
            <a:p>
              <a:r>
                <a:rPr lang="en-US" sz="1600">
                  <a:latin typeface="Futura" charset="0"/>
                </a:rPr>
                <a:t>Resolve supplier quality	  R47,599</a:t>
              </a:r>
            </a:p>
            <a:p>
              <a:r>
                <a:rPr lang="en-US" sz="1600">
                  <a:latin typeface="Futura" charset="0"/>
                </a:rPr>
                <a:t>Reissue purchase orders	  R45,235</a:t>
              </a:r>
            </a:p>
            <a:p>
              <a:r>
                <a:rPr lang="en-US" sz="1600">
                  <a:latin typeface="Futura" charset="0"/>
                </a:rPr>
                <a:t>Expedite customer orders	  R27,747</a:t>
              </a:r>
            </a:p>
            <a:p>
              <a:r>
                <a:rPr lang="en-US" sz="1600">
                  <a:latin typeface="Futura" charset="0"/>
                </a:rPr>
                <a:t>Schedule intra-company sales	  R17,768</a:t>
              </a:r>
            </a:p>
            <a:p>
              <a:r>
                <a:rPr lang="en-US" sz="1600">
                  <a:latin typeface="Futura" charset="0"/>
                </a:rPr>
                <a:t>Request engineering change	  R16,704</a:t>
              </a:r>
            </a:p>
            <a:p>
              <a:r>
                <a:rPr lang="en-US" sz="1600">
                  <a:latin typeface="Futura" charset="0"/>
                </a:rPr>
                <a:t>Resolve problems		  R16,648</a:t>
              </a:r>
            </a:p>
            <a:p>
              <a:r>
                <a:rPr lang="en-US" sz="1600">
                  <a:latin typeface="Futura" charset="0"/>
                </a:rPr>
                <a:t>Schedule parts		  R15,390</a:t>
              </a:r>
            </a:p>
          </p:txBody>
        </p:sp>
        <p:sp>
          <p:nvSpPr>
            <p:cNvPr id="54283" name="Rectangle 11"/>
            <p:cNvSpPr>
              <a:spLocks noChangeArrowheads="1"/>
            </p:cNvSpPr>
            <p:nvPr/>
          </p:nvSpPr>
          <p:spPr bwMode="auto">
            <a:xfrm>
              <a:off x="4132" y="3321"/>
              <a:ext cx="12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FuturaLight" charset="0"/>
                </a:rPr>
                <a:t>TOTAL R590,345</a:t>
              </a:r>
            </a:p>
          </p:txBody>
        </p:sp>
        <p:sp>
          <p:nvSpPr>
            <p:cNvPr id="25608" name="AutoShape 12"/>
            <p:cNvSpPr>
              <a:spLocks noChangeArrowheads="1"/>
            </p:cNvSpPr>
            <p:nvPr/>
          </p:nvSpPr>
          <p:spPr bwMode="auto">
            <a:xfrm>
              <a:off x="2304" y="1632"/>
              <a:ext cx="672" cy="1239"/>
            </a:xfrm>
            <a:prstGeom prst="rightArrow">
              <a:avLst>
                <a:gd name="adj1" fmla="val 50000"/>
                <a:gd name="adj2" fmla="val 50005"/>
              </a:avLst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54285" name="Rectangle 13"/>
            <p:cNvSpPr>
              <a:spLocks noChangeArrowheads="1"/>
            </p:cNvSpPr>
            <p:nvPr/>
          </p:nvSpPr>
          <p:spPr bwMode="auto">
            <a:xfrm>
              <a:off x="2304" y="2160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defRPr/>
              </a:pPr>
              <a:r>
                <a:rPr lang="en-US" sz="16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FuturaLight" charset="0"/>
                </a:rPr>
                <a:t>ABC/M</a:t>
              </a:r>
            </a:p>
          </p:txBody>
        </p:sp>
        <p:sp>
          <p:nvSpPr>
            <p:cNvPr id="25610" name="Line 14"/>
            <p:cNvSpPr>
              <a:spLocks noChangeShapeType="1"/>
            </p:cNvSpPr>
            <p:nvPr/>
          </p:nvSpPr>
          <p:spPr bwMode="auto">
            <a:xfrm>
              <a:off x="3264" y="3216"/>
              <a:ext cx="2160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05" name="Rectangle 15"/>
          <p:cNvSpPr>
            <a:spLocks noChangeArrowheads="1"/>
          </p:cNvSpPr>
          <p:nvPr/>
        </p:nvSpPr>
        <p:spPr bwMode="auto">
          <a:xfrm>
            <a:off x="3505200" y="5791200"/>
            <a:ext cx="4572000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 sz="1200" i="1" dirty="0" smtClean="0">
                <a:latin typeface="Times New Roman" pitchFamily="18" charset="0"/>
              </a:rPr>
              <a:t>.</a:t>
            </a:r>
            <a:endParaRPr lang="en-US" sz="1200" i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8573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Cost Accounting Systems</a:t>
            </a:r>
          </a:p>
        </p:txBody>
      </p:sp>
      <p:sp>
        <p:nvSpPr>
          <p:cNvPr id="586755" name="AutoShape 3"/>
          <p:cNvSpPr>
            <a:spLocks noChangeArrowheads="1"/>
          </p:cNvSpPr>
          <p:nvPr/>
        </p:nvSpPr>
        <p:spPr bwMode="auto">
          <a:xfrm>
            <a:off x="1187450" y="1676400"/>
            <a:ext cx="6764338" cy="2011363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800" i="1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Cost accounting</a:t>
            </a:r>
            <a:r>
              <a:rPr lang="en-US" sz="2800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is that part of the cost</a:t>
            </a:r>
          </a:p>
          <a:p>
            <a:pPr algn="ctr">
              <a:defRPr/>
            </a:pPr>
            <a:r>
              <a:rPr lang="en-US" sz="2800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management system that measures</a:t>
            </a:r>
          </a:p>
          <a:p>
            <a:pPr algn="ctr">
              <a:defRPr/>
            </a:pPr>
            <a:r>
              <a:rPr lang="en-US" sz="2800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costs for the purposes of management</a:t>
            </a:r>
          </a:p>
          <a:p>
            <a:pPr algn="ctr">
              <a:defRPr/>
            </a:pPr>
            <a:r>
              <a:rPr lang="en-US" sz="2800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decision making and </a:t>
            </a:r>
            <a:r>
              <a:rPr lang="en-US" sz="2800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reporting</a:t>
            </a:r>
            <a:r>
              <a:rPr lang="en-US" sz="2800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586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6754" grpId="0" animBg="1" autoUpdateAnimBg="0"/>
      <p:bldP spid="586755" grpId="0" animBg="1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>
            <a:normAutofit/>
          </a:bodyPr>
          <a:lstStyle/>
          <a:p>
            <a:pPr eaLnBrk="1" hangingPunct="1">
              <a:defRPr/>
            </a:pPr>
            <a:r>
              <a:rPr lang="en-US" smtClean="0"/>
              <a:t>Language: Accounting vs Operations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76250" y="1981200"/>
            <a:ext cx="3333750" cy="3643313"/>
            <a:chOff x="300" y="1248"/>
            <a:chExt cx="2100" cy="2295"/>
          </a:xfrm>
        </p:grpSpPr>
        <p:sp>
          <p:nvSpPr>
            <p:cNvPr id="26642" name="AutoShape 4"/>
            <p:cNvSpPr>
              <a:spLocks noChangeArrowheads="1"/>
            </p:cNvSpPr>
            <p:nvPr/>
          </p:nvSpPr>
          <p:spPr bwMode="auto">
            <a:xfrm>
              <a:off x="300" y="1248"/>
              <a:ext cx="2100" cy="576"/>
            </a:xfrm>
            <a:prstGeom prst="downArrow">
              <a:avLst>
                <a:gd name="adj1" fmla="val 75009"/>
                <a:gd name="adj2" fmla="val 50005"/>
              </a:avLst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400">
                <a:solidFill>
                  <a:srgbClr val="FFFFFF"/>
                </a:solidFill>
                <a:latin typeface="Arial Black" pitchFamily="34" charset="0"/>
              </a:endParaRPr>
            </a:p>
          </p:txBody>
        </p:sp>
        <p:sp>
          <p:nvSpPr>
            <p:cNvPr id="58373" name="Rectangle 5"/>
            <p:cNvSpPr>
              <a:spLocks noChangeArrowheads="1"/>
            </p:cNvSpPr>
            <p:nvPr/>
          </p:nvSpPr>
          <p:spPr bwMode="auto">
            <a:xfrm>
              <a:off x="672" y="1344"/>
              <a:ext cx="15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defRPr/>
              </a:pPr>
              <a:r>
                <a:rPr lang="en-US" sz="16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FuturaLight" charset="0"/>
                </a:rPr>
                <a:t>Traditional Accounting</a:t>
              </a:r>
            </a:p>
          </p:txBody>
        </p:sp>
        <p:sp>
          <p:nvSpPr>
            <p:cNvPr id="26644" name="Rectangle 6"/>
            <p:cNvSpPr>
              <a:spLocks noChangeArrowheads="1"/>
            </p:cNvSpPr>
            <p:nvPr/>
          </p:nvSpPr>
          <p:spPr bwMode="auto">
            <a:xfrm>
              <a:off x="444" y="1895"/>
              <a:ext cx="1749" cy="1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defTabSz="398463">
                <a:tabLst>
                  <a:tab pos="1547813" algn="l"/>
                </a:tabLst>
              </a:pPr>
              <a:r>
                <a:rPr lang="en-US" sz="1600">
                  <a:latin typeface="Futura" charset="0"/>
                </a:rPr>
                <a:t>SALARIES		R371,917</a:t>
              </a:r>
            </a:p>
            <a:p>
              <a:pPr defTabSz="398463">
                <a:tabLst>
                  <a:tab pos="1547813" algn="l"/>
                </a:tabLst>
              </a:pPr>
              <a:endParaRPr lang="en-US" sz="1600">
                <a:latin typeface="Futura" charset="0"/>
              </a:endParaRPr>
            </a:p>
            <a:p>
              <a:pPr defTabSz="398463">
                <a:tabLst>
                  <a:tab pos="1547813" algn="l"/>
                </a:tabLst>
              </a:pPr>
              <a:r>
                <a:rPr lang="en-US" sz="1600">
                  <a:latin typeface="Futura" charset="0"/>
                </a:rPr>
                <a:t>FRINGES		R118,069</a:t>
              </a:r>
            </a:p>
            <a:p>
              <a:pPr defTabSz="398463">
                <a:tabLst>
                  <a:tab pos="1547813" algn="l"/>
                </a:tabLst>
              </a:pPr>
              <a:endParaRPr lang="en-US" sz="1600">
                <a:latin typeface="Futura" charset="0"/>
              </a:endParaRPr>
            </a:p>
            <a:p>
              <a:pPr defTabSz="398463">
                <a:tabLst>
                  <a:tab pos="1547813" algn="l"/>
                </a:tabLst>
              </a:pPr>
              <a:r>
                <a:rPr lang="en-US" sz="1600">
                  <a:latin typeface="Futura" charset="0"/>
                </a:rPr>
                <a:t>SUPPLIES		  R76,745</a:t>
              </a:r>
            </a:p>
            <a:p>
              <a:pPr defTabSz="398463">
                <a:tabLst>
                  <a:tab pos="1547813" algn="l"/>
                </a:tabLst>
              </a:pPr>
              <a:endParaRPr lang="en-US" sz="1600">
                <a:latin typeface="Futura" charset="0"/>
              </a:endParaRPr>
            </a:p>
            <a:p>
              <a:pPr defTabSz="398463">
                <a:tabLst>
                  <a:tab pos="1547813" algn="l"/>
                </a:tabLst>
              </a:pPr>
              <a:r>
                <a:rPr lang="en-US" sz="1600">
                  <a:latin typeface="Futura" charset="0"/>
                </a:rPr>
                <a:t>FIXED COSTS		  R23,614</a:t>
              </a:r>
            </a:p>
          </p:txBody>
        </p:sp>
        <p:sp>
          <p:nvSpPr>
            <p:cNvPr id="58375" name="Rectangle 7"/>
            <p:cNvSpPr>
              <a:spLocks noChangeArrowheads="1"/>
            </p:cNvSpPr>
            <p:nvPr/>
          </p:nvSpPr>
          <p:spPr bwMode="auto">
            <a:xfrm>
              <a:off x="948" y="3312"/>
              <a:ext cx="13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TOTAL R590,345</a:t>
              </a:r>
            </a:p>
          </p:txBody>
        </p:sp>
        <p:sp>
          <p:nvSpPr>
            <p:cNvPr id="26646" name="Line 8"/>
            <p:cNvSpPr>
              <a:spLocks noChangeShapeType="1"/>
            </p:cNvSpPr>
            <p:nvPr/>
          </p:nvSpPr>
          <p:spPr bwMode="auto">
            <a:xfrm>
              <a:off x="444" y="3216"/>
              <a:ext cx="1728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657600" y="2247900"/>
            <a:ext cx="4953000" cy="3390900"/>
            <a:chOff x="2304" y="1416"/>
            <a:chExt cx="3120" cy="2136"/>
          </a:xfrm>
        </p:grpSpPr>
        <p:sp>
          <p:nvSpPr>
            <p:cNvPr id="26637" name="Rectangle 10"/>
            <p:cNvSpPr>
              <a:spLocks noChangeArrowheads="1"/>
            </p:cNvSpPr>
            <p:nvPr/>
          </p:nvSpPr>
          <p:spPr bwMode="auto">
            <a:xfrm>
              <a:off x="3024" y="1416"/>
              <a:ext cx="2345" cy="1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>
                  <a:solidFill>
                    <a:srgbClr val="C0C0C0"/>
                  </a:solidFill>
                  <a:latin typeface="Futura" charset="0"/>
                </a:rPr>
                <a:t>Process sales order		R144,846</a:t>
              </a:r>
            </a:p>
            <a:p>
              <a:r>
                <a:rPr lang="en-US" sz="1600">
                  <a:solidFill>
                    <a:srgbClr val="C0C0C0"/>
                  </a:solidFill>
                  <a:latin typeface="Futura" charset="0"/>
                </a:rPr>
                <a:t>Source parts		R136,320</a:t>
              </a:r>
            </a:p>
            <a:p>
              <a:r>
                <a:rPr lang="en-US" sz="1600">
                  <a:solidFill>
                    <a:srgbClr val="990000"/>
                  </a:solidFill>
                  <a:latin typeface="Futura" charset="0"/>
                </a:rPr>
                <a:t>Expedite supplier orders	  R72,143</a:t>
              </a:r>
            </a:p>
            <a:p>
              <a:r>
                <a:rPr lang="en-US" sz="1600">
                  <a:solidFill>
                    <a:srgbClr val="C0C0C0"/>
                  </a:solidFill>
                  <a:latin typeface="Futura" charset="0"/>
                </a:rPr>
                <a:t>Expedite internal process	  R49,945</a:t>
              </a:r>
            </a:p>
            <a:p>
              <a:r>
                <a:rPr lang="en-US" sz="1600">
                  <a:solidFill>
                    <a:srgbClr val="990000"/>
                  </a:solidFill>
                  <a:latin typeface="Futura" charset="0"/>
                </a:rPr>
                <a:t>Resolve supplier quality	  R47,599</a:t>
              </a:r>
            </a:p>
            <a:p>
              <a:r>
                <a:rPr lang="en-US" sz="1600">
                  <a:solidFill>
                    <a:srgbClr val="990000"/>
                  </a:solidFill>
                  <a:latin typeface="Futura" charset="0"/>
                </a:rPr>
                <a:t>Reissue purchase orders	  R45,235</a:t>
              </a:r>
            </a:p>
            <a:p>
              <a:r>
                <a:rPr lang="en-US" sz="1600">
                  <a:solidFill>
                    <a:srgbClr val="990000"/>
                  </a:solidFill>
                  <a:latin typeface="Futura" charset="0"/>
                </a:rPr>
                <a:t>Expedite customer orders	  R27,747</a:t>
              </a:r>
            </a:p>
            <a:p>
              <a:r>
                <a:rPr lang="en-US" sz="1600">
                  <a:solidFill>
                    <a:srgbClr val="C0C0C0"/>
                  </a:solidFill>
                  <a:latin typeface="Futura" charset="0"/>
                </a:rPr>
                <a:t>Schedule intra-company sales	  R17,768</a:t>
              </a:r>
            </a:p>
            <a:p>
              <a:r>
                <a:rPr lang="en-US" sz="1600">
                  <a:solidFill>
                    <a:srgbClr val="C0C0C0"/>
                  </a:solidFill>
                  <a:latin typeface="Futura" charset="0"/>
                </a:rPr>
                <a:t>Request engineering change	  R16,704</a:t>
              </a:r>
            </a:p>
            <a:p>
              <a:r>
                <a:rPr lang="en-US" sz="1600">
                  <a:solidFill>
                    <a:srgbClr val="990000"/>
                  </a:solidFill>
                  <a:latin typeface="Futura" charset="0"/>
                </a:rPr>
                <a:t>Resolve problems		  R16,648</a:t>
              </a:r>
            </a:p>
            <a:p>
              <a:r>
                <a:rPr lang="en-US" sz="1600">
                  <a:solidFill>
                    <a:srgbClr val="C0C0C0"/>
                  </a:solidFill>
                  <a:latin typeface="Futura" charset="0"/>
                </a:rPr>
                <a:t>Schedule parts		  R15,390</a:t>
              </a:r>
            </a:p>
          </p:txBody>
        </p:sp>
        <p:sp>
          <p:nvSpPr>
            <p:cNvPr id="58379" name="Rectangle 11"/>
            <p:cNvSpPr>
              <a:spLocks noChangeArrowheads="1"/>
            </p:cNvSpPr>
            <p:nvPr/>
          </p:nvSpPr>
          <p:spPr bwMode="auto">
            <a:xfrm>
              <a:off x="4132" y="3321"/>
              <a:ext cx="12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FuturaLight" charset="0"/>
                </a:rPr>
                <a:t>TOTAL R590,345</a:t>
              </a:r>
            </a:p>
          </p:txBody>
        </p:sp>
        <p:sp>
          <p:nvSpPr>
            <p:cNvPr id="26639" name="AutoShape 12"/>
            <p:cNvSpPr>
              <a:spLocks noChangeArrowheads="1"/>
            </p:cNvSpPr>
            <p:nvPr/>
          </p:nvSpPr>
          <p:spPr bwMode="auto">
            <a:xfrm>
              <a:off x="2304" y="1632"/>
              <a:ext cx="672" cy="1239"/>
            </a:xfrm>
            <a:prstGeom prst="rightArrow">
              <a:avLst>
                <a:gd name="adj1" fmla="val 50000"/>
                <a:gd name="adj2" fmla="val 50005"/>
              </a:avLst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58381" name="Rectangle 13"/>
            <p:cNvSpPr>
              <a:spLocks noChangeArrowheads="1"/>
            </p:cNvSpPr>
            <p:nvPr/>
          </p:nvSpPr>
          <p:spPr bwMode="auto">
            <a:xfrm>
              <a:off x="2304" y="2160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defRPr/>
              </a:pPr>
              <a:r>
                <a:rPr lang="en-US" sz="16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FuturaLight" charset="0"/>
                </a:rPr>
                <a:t>ABC/M</a:t>
              </a:r>
            </a:p>
          </p:txBody>
        </p:sp>
        <p:sp>
          <p:nvSpPr>
            <p:cNvPr id="26641" name="Line 14"/>
            <p:cNvSpPr>
              <a:spLocks noChangeShapeType="1"/>
            </p:cNvSpPr>
            <p:nvPr/>
          </p:nvSpPr>
          <p:spPr bwMode="auto">
            <a:xfrm>
              <a:off x="3264" y="3216"/>
              <a:ext cx="2160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29" name="Rectangle 15"/>
          <p:cNvSpPr>
            <a:spLocks noChangeArrowheads="1"/>
          </p:cNvSpPr>
          <p:nvPr/>
        </p:nvSpPr>
        <p:spPr bwMode="auto">
          <a:xfrm>
            <a:off x="4495800" y="5791200"/>
            <a:ext cx="228600" cy="1524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6630" name="Text Box 16"/>
          <p:cNvSpPr txBox="1">
            <a:spLocks noChangeArrowheads="1"/>
          </p:cNvSpPr>
          <p:nvPr/>
        </p:nvSpPr>
        <p:spPr bwMode="auto">
          <a:xfrm>
            <a:off x="4876800" y="5737225"/>
            <a:ext cx="36941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990000"/>
                </a:solidFill>
                <a:latin typeface="Arial Black" pitchFamily="34" charset="0"/>
              </a:rPr>
              <a:t>“Value Added” Contribution less than 25%</a:t>
            </a: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4495800" y="2286000"/>
            <a:ext cx="4191000" cy="4038600"/>
            <a:chOff x="2832" y="1440"/>
            <a:chExt cx="2640" cy="2544"/>
          </a:xfrm>
        </p:grpSpPr>
        <p:sp>
          <p:nvSpPr>
            <p:cNvPr id="26632" name="Rectangle 18"/>
            <p:cNvSpPr>
              <a:spLocks noChangeArrowheads="1"/>
            </p:cNvSpPr>
            <p:nvPr/>
          </p:nvSpPr>
          <p:spPr bwMode="auto">
            <a:xfrm>
              <a:off x="2832" y="3845"/>
              <a:ext cx="144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6633" name="Text Box 19"/>
            <p:cNvSpPr txBox="1">
              <a:spLocks noChangeArrowheads="1"/>
            </p:cNvSpPr>
            <p:nvPr/>
          </p:nvSpPr>
          <p:spPr bwMode="auto">
            <a:xfrm>
              <a:off x="3072" y="3811"/>
              <a:ext cx="240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>
                  <a:latin typeface="Arial Black" pitchFamily="34" charset="0"/>
                </a:rPr>
                <a:t>Short term improvement opportunities</a:t>
              </a:r>
            </a:p>
          </p:txBody>
        </p:sp>
        <p:sp>
          <p:nvSpPr>
            <p:cNvPr id="26634" name="Rectangle 20"/>
            <p:cNvSpPr>
              <a:spLocks noChangeArrowheads="1"/>
            </p:cNvSpPr>
            <p:nvPr/>
          </p:nvSpPr>
          <p:spPr bwMode="auto">
            <a:xfrm>
              <a:off x="3024" y="2832"/>
              <a:ext cx="2352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6635" name="Rectangle 21"/>
            <p:cNvSpPr>
              <a:spLocks noChangeArrowheads="1"/>
            </p:cNvSpPr>
            <p:nvPr/>
          </p:nvSpPr>
          <p:spPr bwMode="auto">
            <a:xfrm>
              <a:off x="3024" y="1776"/>
              <a:ext cx="2352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6636" name="Rectangle 22"/>
            <p:cNvSpPr>
              <a:spLocks noChangeArrowheads="1"/>
            </p:cNvSpPr>
            <p:nvPr/>
          </p:nvSpPr>
          <p:spPr bwMode="auto">
            <a:xfrm>
              <a:off x="3024" y="1440"/>
              <a:ext cx="2352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</p:spTree>
    <p:extLst>
      <p:ext uri="{BB962C8B-B14F-4D97-AF65-F5344CB8AC3E}">
        <p14:creationId xmlns:p14="http://schemas.microsoft.com/office/powerpoint/2010/main" val="33493424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z="3600" smtClean="0"/>
              <a:t>Activity-Based Costing</a:t>
            </a:r>
            <a:endParaRPr lang="en-US" altLang="en-US" smtClean="0"/>
          </a:p>
        </p:txBody>
      </p:sp>
      <p:sp>
        <p:nvSpPr>
          <p:cNvPr id="7170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1F408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1"/>
                </a:solidFill>
                <a:latin typeface="Times New Roman" panose="02020603050405020304" pitchFamily="18" charset="0"/>
              </a:rPr>
              <a:t>4-</a:t>
            </a:r>
            <a:fld id="{6CBE414D-5B7A-48D5-AB82-1D74E9399A1B}" type="slidenum">
              <a:rPr lang="en-US" altLang="en-US" sz="1600">
                <a:solidFill>
                  <a:schemeClr val="bg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498" name="Oval 2"/>
          <p:cNvSpPr>
            <a:spLocks noChangeArrowheads="1"/>
          </p:cNvSpPr>
          <p:nvPr/>
        </p:nvSpPr>
        <p:spPr bwMode="auto">
          <a:xfrm>
            <a:off x="3852863" y="3429000"/>
            <a:ext cx="1352550" cy="1352550"/>
          </a:xfrm>
          <a:prstGeom prst="ellipse">
            <a:avLst/>
          </a:prstGeom>
          <a:solidFill>
            <a:srgbClr val="6600CC"/>
          </a:solidFill>
          <a:ln w="12700">
            <a:solidFill>
              <a:schemeClr val="bg2"/>
            </a:solidFill>
            <a:round/>
            <a:headEnd/>
            <a:tailEnd type="none" w="med" len="sm"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1F408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800" b="1">
                <a:solidFill>
                  <a:srgbClr val="00FF00"/>
                </a:solidFill>
                <a:latin typeface="Times New Roman" panose="02020603050405020304" pitchFamily="18" charset="0"/>
              </a:rPr>
              <a:t>yes</a:t>
            </a:r>
            <a:endParaRPr lang="en-US" altLang="en-US" sz="4400" b="1">
              <a:solidFill>
                <a:srgbClr val="00FF00"/>
              </a:solidFill>
              <a:latin typeface="Arial Narrow" panose="020B0606020202030204" pitchFamily="34" charset="0"/>
            </a:endParaRPr>
          </a:p>
        </p:txBody>
      </p:sp>
      <p:sp>
        <p:nvSpPr>
          <p:cNvPr id="618499" name="Rectangle 3"/>
          <p:cNvSpPr>
            <a:spLocks noChangeArrowheads="1"/>
          </p:cNvSpPr>
          <p:nvPr/>
        </p:nvSpPr>
        <p:spPr bwMode="auto">
          <a:xfrm>
            <a:off x="376238" y="5257800"/>
            <a:ext cx="8462962" cy="941388"/>
          </a:xfrm>
          <a:prstGeom prst="rect">
            <a:avLst/>
          </a:prstGeom>
          <a:gradFill rotWithShape="0">
            <a:gsLst>
              <a:gs pos="0">
                <a:srgbClr val="6600CC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2075" tIns="46038" rIns="92075" bIns="46038" anchor="ctr" anchorCtr="1"/>
          <a:lstStyle>
            <a:lvl1pPr marL="45720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1F408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bg1"/>
                </a:solidFill>
              </a:rPr>
              <a:t>Activity based costing allocates costs based on the discreet tasks (activities) that drive those costs.</a:t>
            </a:r>
          </a:p>
        </p:txBody>
      </p:sp>
      <p:grpSp>
        <p:nvGrpSpPr>
          <p:cNvPr id="7173" name="Group 4"/>
          <p:cNvGrpSpPr>
            <a:grpSpLocks/>
          </p:cNvGrpSpPr>
          <p:nvPr/>
        </p:nvGrpSpPr>
        <p:grpSpPr bwMode="auto">
          <a:xfrm>
            <a:off x="409575" y="1600200"/>
            <a:ext cx="8240713" cy="1828800"/>
            <a:chOff x="233" y="1008"/>
            <a:chExt cx="5191" cy="1152"/>
          </a:xfrm>
        </p:grpSpPr>
        <p:sp>
          <p:nvSpPr>
            <p:cNvPr id="7177" name="Oval 5"/>
            <p:cNvSpPr>
              <a:spLocks noChangeArrowheads="1"/>
            </p:cNvSpPr>
            <p:nvPr/>
          </p:nvSpPr>
          <p:spPr bwMode="auto">
            <a:xfrm>
              <a:off x="233" y="1008"/>
              <a:ext cx="2312" cy="1152"/>
            </a:xfrm>
            <a:prstGeom prst="ellipse">
              <a:avLst/>
            </a:prstGeom>
            <a:solidFill>
              <a:srgbClr val="CCCC00"/>
            </a:solidFill>
            <a:ln w="12700">
              <a:solidFill>
                <a:schemeClr val="bg2"/>
              </a:solidFill>
              <a:round/>
              <a:headEnd/>
              <a:tailEnd type="none" w="med" len="sm"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A5002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1F4081"/>
                </a:buClr>
                <a:buSzPct val="6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666699"/>
                </a:buClr>
                <a:buSzPct val="7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>
                  <a:latin typeface="Times New Roman" panose="02020603050405020304" pitchFamily="18" charset="0"/>
                </a:rPr>
                <a:t>Is it important to know</a:t>
              </a:r>
              <a:endParaRPr lang="en-US" altLang="en-US" b="1">
                <a:latin typeface="Times New Roman" panose="02020603050405020304" pitchFamily="18" charset="0"/>
              </a:endParaRP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>
                  <a:latin typeface="Times New Roman" panose="02020603050405020304" pitchFamily="18" charset="0"/>
                </a:rPr>
                <a:t>how the work of the</a:t>
              </a:r>
              <a:endParaRPr lang="en-US" altLang="en-US" b="1">
                <a:latin typeface="Times New Roman" panose="02020603050405020304" pitchFamily="18" charset="0"/>
              </a:endParaRP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>
                  <a:latin typeface="Times New Roman" panose="02020603050405020304" pitchFamily="18" charset="0"/>
                </a:rPr>
                <a:t>organization is done?</a:t>
              </a:r>
              <a:endParaRPr lang="en-US" altLang="en-US" b="1">
                <a:latin typeface="Times New Roman" panose="02020603050405020304" pitchFamily="18" charset="0"/>
              </a:endParaRPr>
            </a:p>
          </p:txBody>
        </p:sp>
        <p:sp>
          <p:nvSpPr>
            <p:cNvPr id="7178" name="Oval 6"/>
            <p:cNvSpPr>
              <a:spLocks noChangeArrowheads="1"/>
            </p:cNvSpPr>
            <p:nvPr/>
          </p:nvSpPr>
          <p:spPr bwMode="auto">
            <a:xfrm>
              <a:off x="3112" y="1008"/>
              <a:ext cx="2312" cy="1152"/>
            </a:xfrm>
            <a:prstGeom prst="ellipse">
              <a:avLst/>
            </a:prstGeom>
            <a:solidFill>
              <a:srgbClr val="CCCC00"/>
            </a:solidFill>
            <a:ln w="12700">
              <a:solidFill>
                <a:srgbClr val="993300"/>
              </a:solidFill>
              <a:round/>
              <a:headEnd/>
              <a:tailEnd type="none" w="med" len="sm"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A5002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1F4081"/>
                </a:buClr>
                <a:buSzPct val="6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666699"/>
                </a:buClr>
                <a:buSzPct val="7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1" lang="en-US" altLang="en-US" sz="2400" b="1">
                  <a:latin typeface="Times New Roman" panose="02020603050405020304" pitchFamily="18" charset="0"/>
                </a:rPr>
                <a:t>Do we need costs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1" lang="en-US" altLang="en-US" sz="2400" b="1">
                  <a:latin typeface="Times New Roman" panose="02020603050405020304" pitchFamily="18" charset="0"/>
                </a:rPr>
                <a:t>to provide incentives for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1" lang="en-US" altLang="en-US" sz="2400" b="1">
                  <a:latin typeface="Times New Roman" panose="02020603050405020304" pitchFamily="18" charset="0"/>
                </a:rPr>
                <a:t>Improvements?</a:t>
              </a:r>
              <a:endParaRPr lang="en-US" altLang="en-US" b="1">
                <a:latin typeface="Times New Roman" panose="02020603050405020304" pitchFamily="18" charset="0"/>
              </a:endParaRPr>
            </a:p>
          </p:txBody>
        </p:sp>
      </p:grpSp>
      <p:cxnSp>
        <p:nvCxnSpPr>
          <p:cNvPr id="618504" name="AutoShape 8"/>
          <p:cNvCxnSpPr>
            <a:cxnSpLocks noChangeShapeType="1"/>
            <a:stCxn id="7177" idx="4"/>
            <a:endCxn id="618498" idx="2"/>
          </p:cNvCxnSpPr>
          <p:nvPr/>
        </p:nvCxnSpPr>
        <p:spPr bwMode="auto">
          <a:xfrm rot="16200000" flipH="1">
            <a:off x="2710656" y="2963069"/>
            <a:ext cx="676275" cy="1608138"/>
          </a:xfrm>
          <a:prstGeom prst="bentConnector2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8505" name="AutoShape 9"/>
          <p:cNvCxnSpPr>
            <a:cxnSpLocks noChangeShapeType="1"/>
            <a:stCxn id="7178" idx="4"/>
            <a:endCxn id="618498" idx="6"/>
          </p:cNvCxnSpPr>
          <p:nvPr/>
        </p:nvCxnSpPr>
        <p:spPr bwMode="auto">
          <a:xfrm rot="5400000">
            <a:off x="5672138" y="2962275"/>
            <a:ext cx="676275" cy="1609725"/>
          </a:xfrm>
          <a:prstGeom prst="bentConnector2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866028370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8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8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618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618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8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8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498" grpId="0" animBg="1" autoUpdateAnimBg="0"/>
      <p:bldP spid="618499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4 Steps in the ABC Process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SzPct val="115000"/>
              <a:buFont typeface="Wingdings" panose="05000000000000000000" pitchFamily="2" charset="2"/>
              <a:buChar char=""/>
              <a:defRPr/>
            </a:pPr>
            <a:r>
              <a:rPr lang="en-US" dirty="0">
                <a:solidFill>
                  <a:schemeClr val="folHlink"/>
                </a:solidFill>
              </a:rPr>
              <a:t>Identify</a:t>
            </a:r>
            <a:r>
              <a:rPr lang="en-US" dirty="0"/>
              <a:t> and </a:t>
            </a:r>
            <a:r>
              <a:rPr lang="en-US" dirty="0">
                <a:solidFill>
                  <a:schemeClr val="folHlink"/>
                </a:solidFill>
              </a:rPr>
              <a:t>classify</a:t>
            </a:r>
            <a:r>
              <a:rPr lang="en-US" dirty="0"/>
              <a:t> the activities related to the company’s products or services.</a:t>
            </a:r>
          </a:p>
          <a:p>
            <a:pPr>
              <a:lnSpc>
                <a:spcPct val="90000"/>
              </a:lnSpc>
              <a:buSzPct val="115000"/>
              <a:buFont typeface="Wingdings" panose="05000000000000000000" pitchFamily="2" charset="2"/>
              <a:buChar char=""/>
              <a:defRPr/>
            </a:pPr>
            <a:r>
              <a:rPr lang="en-US" dirty="0">
                <a:solidFill>
                  <a:schemeClr val="folHlink"/>
                </a:solidFill>
              </a:rPr>
              <a:t>Estimate</a:t>
            </a:r>
            <a:r>
              <a:rPr lang="en-US" dirty="0"/>
              <a:t> the costs associated with each activity.</a:t>
            </a:r>
          </a:p>
          <a:p>
            <a:pPr>
              <a:lnSpc>
                <a:spcPct val="90000"/>
              </a:lnSpc>
              <a:buSzPct val="115000"/>
              <a:buFont typeface="Wingdings" panose="05000000000000000000" pitchFamily="2" charset="2"/>
              <a:buChar char=""/>
              <a:defRPr/>
            </a:pPr>
            <a:r>
              <a:rPr lang="en-US" dirty="0">
                <a:solidFill>
                  <a:schemeClr val="folHlink"/>
                </a:solidFill>
              </a:rPr>
              <a:t>Calculate</a:t>
            </a:r>
            <a:r>
              <a:rPr lang="en-US" dirty="0"/>
              <a:t> a cost-driver rate for each activity.</a:t>
            </a:r>
          </a:p>
          <a:p>
            <a:pPr>
              <a:lnSpc>
                <a:spcPct val="90000"/>
              </a:lnSpc>
              <a:buSzPct val="115000"/>
              <a:buFont typeface="Wingdings" panose="05000000000000000000" pitchFamily="2" charset="2"/>
              <a:buChar char=""/>
              <a:defRPr/>
            </a:pPr>
            <a:r>
              <a:rPr lang="en-US" dirty="0">
                <a:solidFill>
                  <a:schemeClr val="folHlink"/>
                </a:solidFill>
              </a:rPr>
              <a:t>Assign </a:t>
            </a:r>
            <a:r>
              <a:rPr lang="en-US" dirty="0"/>
              <a:t>activity costs to products using the cost-driver rate.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9221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dirty="0"/>
              <a:t>Identify and Classify Activities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en-US" sz="4000" dirty="0" smtClean="0"/>
              <a:t>1. UNIT-LEVEL </a:t>
            </a:r>
            <a:r>
              <a:rPr lang="en-US" altLang="en-US" sz="4000" dirty="0"/>
              <a:t>ACTIVITES</a:t>
            </a:r>
          </a:p>
          <a:p>
            <a:pPr algn="ctr">
              <a:lnSpc>
                <a:spcPct val="90000"/>
              </a:lnSpc>
              <a:buNone/>
            </a:pPr>
            <a:r>
              <a:rPr lang="en-US" altLang="en-US" dirty="0"/>
              <a:t>The work efforts that transform resources into individual products and resources</a:t>
            </a:r>
            <a:endParaRPr lang="en-US" altLang="en-US" sz="4000" dirty="0"/>
          </a:p>
          <a:p>
            <a:endParaRPr lang="en-IN" dirty="0"/>
          </a:p>
          <a:p>
            <a:pPr algn="ctr">
              <a:buNone/>
            </a:pPr>
            <a:r>
              <a:rPr lang="en-US" altLang="en-US" sz="4000" dirty="0" smtClean="0"/>
              <a:t>2. BATCH-LEVEL </a:t>
            </a:r>
            <a:r>
              <a:rPr lang="en-US" altLang="en-US" sz="4000" dirty="0"/>
              <a:t>ACTIVITES</a:t>
            </a:r>
          </a:p>
          <a:p>
            <a:pPr algn="ctr">
              <a:buNone/>
            </a:pPr>
            <a:r>
              <a:rPr lang="en-US" altLang="en-US" dirty="0"/>
              <a:t> Manufacturing or service technology that affect multiple units of activity equally </a:t>
            </a:r>
            <a:r>
              <a:rPr lang="en-US" altLang="en-US" dirty="0">
                <a:solidFill>
                  <a:schemeClr val="bg1"/>
                </a:solidFill>
              </a:rPr>
              <a:t>and simultaneously</a:t>
            </a:r>
            <a:endParaRPr lang="en-US" altLang="en-US" sz="40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9842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altLang="en-US" sz="4000" dirty="0" smtClean="0"/>
              <a:t>3.PRODUCT </a:t>
            </a:r>
            <a:r>
              <a:rPr lang="en-US" altLang="en-US" sz="4000" dirty="0"/>
              <a:t>- LEVEL ACTIVITES</a:t>
            </a:r>
          </a:p>
          <a:p>
            <a:pPr algn="ctr">
              <a:buNone/>
            </a:pPr>
            <a:r>
              <a:rPr lang="en-US" altLang="en-US" dirty="0"/>
              <a:t>Support specific products or service </a:t>
            </a:r>
            <a:r>
              <a:rPr lang="en-US" altLang="en-US" dirty="0" smtClean="0"/>
              <a:t>lines</a:t>
            </a:r>
            <a:endParaRPr lang="en-IN" dirty="0" smtClean="0"/>
          </a:p>
          <a:p>
            <a:pPr algn="ctr">
              <a:buNone/>
            </a:pPr>
            <a:r>
              <a:rPr lang="en-US" altLang="en-US" sz="4000" dirty="0" smtClean="0"/>
              <a:t>4.CUSTOMER- </a:t>
            </a:r>
            <a:r>
              <a:rPr lang="en-US" altLang="en-US" sz="4000" dirty="0"/>
              <a:t>LEVEL ACTIVITES</a:t>
            </a:r>
          </a:p>
          <a:p>
            <a:pPr algn="ctr">
              <a:buNone/>
            </a:pPr>
            <a:r>
              <a:rPr lang="en-US" altLang="en-US" dirty="0"/>
              <a:t>Performed to meet the needs of specific customers</a:t>
            </a:r>
            <a:endParaRPr lang="en-US" altLang="en-US" sz="4000" dirty="0"/>
          </a:p>
          <a:p>
            <a:pPr algn="ctr">
              <a:buNone/>
            </a:pPr>
            <a:r>
              <a:rPr lang="en-US" altLang="en-US" sz="4000" dirty="0" smtClean="0"/>
              <a:t>5.FACILITY-LEVEL </a:t>
            </a:r>
            <a:r>
              <a:rPr lang="en-US" altLang="en-US" sz="4000" dirty="0"/>
              <a:t>ACTIVITIES</a:t>
            </a:r>
          </a:p>
          <a:p>
            <a:pPr algn="ctr">
              <a:buNone/>
            </a:pPr>
            <a:r>
              <a:rPr lang="en-US" altLang="en-US" dirty="0"/>
              <a:t>Support all of the organizations processes</a:t>
            </a:r>
            <a:endParaRPr lang="en-US" altLang="en-US" sz="40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4140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COST DRIVER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b="1" u="sng" dirty="0"/>
              <a:t>An appropriate cost driver base </a:t>
            </a:r>
            <a:r>
              <a:rPr lang="en-US" altLang="en-US" b="1" u="sng" dirty="0" smtClean="0"/>
              <a:t>should: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b="1" dirty="0" smtClean="0"/>
              <a:t>Have </a:t>
            </a:r>
            <a:r>
              <a:rPr lang="en-US" altLang="en-US" b="1" dirty="0"/>
              <a:t>a cause-effect relationship with </a:t>
            </a:r>
            <a:r>
              <a:rPr lang="en-US" altLang="en-US" b="1" dirty="0" smtClean="0"/>
              <a:t>the activity and </a:t>
            </a:r>
            <a:r>
              <a:rPr lang="en-US" altLang="en-US" b="1" dirty="0"/>
              <a:t>the use of </a:t>
            </a:r>
            <a:r>
              <a:rPr lang="en-US" altLang="en-US" b="1" dirty="0" smtClean="0"/>
              <a:t>resources </a:t>
            </a:r>
            <a:r>
              <a:rPr lang="en-US" altLang="en-US" b="1" dirty="0"/>
              <a:t>(costs</a:t>
            </a:r>
            <a:r>
              <a:rPr lang="en-US" altLang="en-US" b="1" dirty="0" smtClean="0"/>
              <a:t>). 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b="1" dirty="0"/>
              <a:t>Be feasible to </a:t>
            </a:r>
            <a:r>
              <a:rPr lang="en-US" altLang="en-US" b="1" dirty="0" smtClean="0"/>
              <a:t>measure.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b="1" dirty="0"/>
              <a:t>Predict or explain activities’ use of resources (cost) with reasonable </a:t>
            </a:r>
            <a:r>
              <a:rPr lang="en-US" altLang="en-US" b="1" dirty="0" smtClean="0"/>
              <a:t>accuracy.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b="1" dirty="0"/>
              <a:t>Be based on the practical capacity of the resources to support activities</a:t>
            </a:r>
          </a:p>
          <a:p>
            <a:pPr marL="0" indent="0">
              <a:buNone/>
            </a:pPr>
            <a:endParaRPr lang="en-US" altLang="en-US" b="1" dirty="0"/>
          </a:p>
          <a:p>
            <a:pPr marL="0" indent="0">
              <a:buNone/>
            </a:pPr>
            <a:endParaRPr lang="en-US" altLang="en-US" b="1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7869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1976</Words>
  <Application>Microsoft Office PowerPoint</Application>
  <PresentationFormat>On-screen Show (4:3)</PresentationFormat>
  <Paragraphs>401</Paragraphs>
  <Slides>40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56" baseType="lpstr">
      <vt:lpstr>Arial</vt:lpstr>
      <vt:lpstr>Arial Black</vt:lpstr>
      <vt:lpstr>Arial Narrow</vt:lpstr>
      <vt:lpstr>Calibri</vt:lpstr>
      <vt:lpstr>Calibri Light</vt:lpstr>
      <vt:lpstr>Futura</vt:lpstr>
      <vt:lpstr>FuturaLight</vt:lpstr>
      <vt:lpstr>Monotype Sorts</vt:lpstr>
      <vt:lpstr>Symbol</vt:lpstr>
      <vt:lpstr>Tahoma</vt:lpstr>
      <vt:lpstr>Times New Roman</vt:lpstr>
      <vt:lpstr>TimesNewRomanPS</vt:lpstr>
      <vt:lpstr>Wingdings</vt:lpstr>
      <vt:lpstr>Office Theme</vt:lpstr>
      <vt:lpstr>Worksheet</vt:lpstr>
      <vt:lpstr>Document</vt:lpstr>
      <vt:lpstr>ACTIVITY BASED COSTING</vt:lpstr>
      <vt:lpstr>Cost Management System</vt:lpstr>
      <vt:lpstr>Cost Management System</vt:lpstr>
      <vt:lpstr>Cost Accounting Systems</vt:lpstr>
      <vt:lpstr>Activity-Based Costing</vt:lpstr>
      <vt:lpstr>4 Steps in the ABC Process</vt:lpstr>
      <vt:lpstr>Identify and Classify Activities</vt:lpstr>
      <vt:lpstr>PowerPoint Presentation</vt:lpstr>
      <vt:lpstr>COST DRIVER</vt:lpstr>
      <vt:lpstr>Cost drivers-contd.</vt:lpstr>
      <vt:lpstr>Cost drivers-contd.</vt:lpstr>
      <vt:lpstr>Transaction Drivers</vt:lpstr>
      <vt:lpstr>Duration Drivers</vt:lpstr>
      <vt:lpstr>Intensity Drivers</vt:lpstr>
      <vt:lpstr>PowerPoint Presentation</vt:lpstr>
      <vt:lpstr>Step 4:  Assign Activity Costs to Products</vt:lpstr>
      <vt:lpstr>Product  and Customer Profitability</vt:lpstr>
      <vt:lpstr>When Should a Company Use ABC?</vt:lpstr>
      <vt:lpstr>Problems Implementing ABC</vt:lpstr>
      <vt:lpstr>PowerPoint Presentation</vt:lpstr>
      <vt:lpstr>Traditional   vs.   ABC Costing</vt:lpstr>
      <vt:lpstr>ABC System</vt:lpstr>
      <vt:lpstr>Activity-Based Cost Allocation System</vt:lpstr>
      <vt:lpstr>Activity-Based Management</vt:lpstr>
      <vt:lpstr>Benefits of Activity-Based Costing and Management Systems</vt:lpstr>
      <vt:lpstr>PowerPoint Presentation</vt:lpstr>
      <vt:lpstr>Activity Analysis</vt:lpstr>
      <vt:lpstr>Process</vt:lpstr>
      <vt:lpstr>PowerPoint Presentation</vt:lpstr>
      <vt:lpstr>PowerPoint Presentation</vt:lpstr>
      <vt:lpstr>Cycle Time</vt:lpstr>
      <vt:lpstr>PowerPoint Presentation</vt:lpstr>
      <vt:lpstr>Non-Value-Added Activities</vt:lpstr>
      <vt:lpstr>A Management Tool</vt:lpstr>
      <vt:lpstr>Current Research Issues in ABC and Cost Management</vt:lpstr>
      <vt:lpstr>PowerPoint Presentation</vt:lpstr>
      <vt:lpstr>PowerPoint Presentation</vt:lpstr>
      <vt:lpstr>Identifying and Sizing Business Problems and Opportunities</vt:lpstr>
      <vt:lpstr>Language: Accounting vs Business</vt:lpstr>
      <vt:lpstr>Language: Accounting vs Operations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ACTIVITY BASED COSTING</dc:title>
  <dc:creator>admin</dc:creator>
  <cp:lastModifiedBy>usha jagannathan</cp:lastModifiedBy>
  <cp:revision>22</cp:revision>
  <dcterms:created xsi:type="dcterms:W3CDTF">2012-08-05T14:33:41Z</dcterms:created>
  <dcterms:modified xsi:type="dcterms:W3CDTF">2015-09-20T12:44:28Z</dcterms:modified>
</cp:coreProperties>
</file>