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91"/>
  </p:notesMasterIdLst>
  <p:handoutMasterIdLst>
    <p:handoutMasterId r:id="rId92"/>
  </p:handoutMasterIdLst>
  <p:sldIdLst>
    <p:sldId id="485" r:id="rId2"/>
    <p:sldId id="386" r:id="rId3"/>
    <p:sldId id="387" r:id="rId4"/>
    <p:sldId id="388" r:id="rId5"/>
    <p:sldId id="389" r:id="rId6"/>
    <p:sldId id="390" r:id="rId7"/>
    <p:sldId id="391" r:id="rId8"/>
    <p:sldId id="392" r:id="rId9"/>
    <p:sldId id="393" r:id="rId10"/>
    <p:sldId id="394" r:id="rId11"/>
    <p:sldId id="444" r:id="rId12"/>
    <p:sldId id="395" r:id="rId13"/>
    <p:sldId id="396" r:id="rId14"/>
    <p:sldId id="397" r:id="rId15"/>
    <p:sldId id="398" r:id="rId16"/>
    <p:sldId id="399" r:id="rId17"/>
    <p:sldId id="400" r:id="rId18"/>
    <p:sldId id="401" r:id="rId19"/>
    <p:sldId id="402" r:id="rId20"/>
    <p:sldId id="403" r:id="rId21"/>
    <p:sldId id="404" r:id="rId22"/>
    <p:sldId id="405" r:id="rId23"/>
    <p:sldId id="406" r:id="rId24"/>
    <p:sldId id="407" r:id="rId25"/>
    <p:sldId id="408" r:id="rId26"/>
    <p:sldId id="409" r:id="rId27"/>
    <p:sldId id="410" r:id="rId28"/>
    <p:sldId id="411" r:id="rId29"/>
    <p:sldId id="412" r:id="rId30"/>
    <p:sldId id="413" r:id="rId31"/>
    <p:sldId id="414" r:id="rId32"/>
    <p:sldId id="415" r:id="rId33"/>
    <p:sldId id="416" r:id="rId34"/>
    <p:sldId id="417" r:id="rId35"/>
    <p:sldId id="446" r:id="rId36"/>
    <p:sldId id="447" r:id="rId37"/>
    <p:sldId id="448" r:id="rId38"/>
    <p:sldId id="449" r:id="rId39"/>
    <p:sldId id="450" r:id="rId40"/>
    <p:sldId id="451" r:id="rId41"/>
    <p:sldId id="452" r:id="rId42"/>
    <p:sldId id="454" r:id="rId43"/>
    <p:sldId id="455" r:id="rId44"/>
    <p:sldId id="456" r:id="rId45"/>
    <p:sldId id="457" r:id="rId46"/>
    <p:sldId id="458" r:id="rId47"/>
    <p:sldId id="463" r:id="rId48"/>
    <p:sldId id="464" r:id="rId49"/>
    <p:sldId id="465" r:id="rId50"/>
    <p:sldId id="466" r:id="rId51"/>
    <p:sldId id="467" r:id="rId52"/>
    <p:sldId id="468" r:id="rId53"/>
    <p:sldId id="469" r:id="rId54"/>
    <p:sldId id="487" r:id="rId55"/>
    <p:sldId id="488" r:id="rId56"/>
    <p:sldId id="489" r:id="rId57"/>
    <p:sldId id="490" r:id="rId58"/>
    <p:sldId id="491" r:id="rId59"/>
    <p:sldId id="492" r:id="rId60"/>
    <p:sldId id="493" r:id="rId61"/>
    <p:sldId id="494" r:id="rId62"/>
    <p:sldId id="495" r:id="rId63"/>
    <p:sldId id="496" r:id="rId64"/>
    <p:sldId id="497" r:id="rId65"/>
    <p:sldId id="498" r:id="rId66"/>
    <p:sldId id="499" r:id="rId67"/>
    <p:sldId id="500" r:id="rId68"/>
    <p:sldId id="501" r:id="rId69"/>
    <p:sldId id="502" r:id="rId70"/>
    <p:sldId id="503" r:id="rId71"/>
    <p:sldId id="504" r:id="rId72"/>
    <p:sldId id="505" r:id="rId73"/>
    <p:sldId id="506" r:id="rId74"/>
    <p:sldId id="507" r:id="rId75"/>
    <p:sldId id="508" r:id="rId76"/>
    <p:sldId id="509" r:id="rId77"/>
    <p:sldId id="510" r:id="rId78"/>
    <p:sldId id="511" r:id="rId79"/>
    <p:sldId id="512" r:id="rId80"/>
    <p:sldId id="513" r:id="rId81"/>
    <p:sldId id="514" r:id="rId82"/>
    <p:sldId id="515" r:id="rId83"/>
    <p:sldId id="516" r:id="rId84"/>
    <p:sldId id="517" r:id="rId85"/>
    <p:sldId id="518" r:id="rId86"/>
    <p:sldId id="519" r:id="rId87"/>
    <p:sldId id="523" r:id="rId88"/>
    <p:sldId id="524" r:id="rId89"/>
    <p:sldId id="525" r:id="rId90"/>
  </p:sldIdLst>
  <p:sldSz cx="9144000" cy="6858000" type="screen4x3"/>
  <p:notesSz cx="6761163" cy="994251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55031" autoAdjust="0"/>
  </p:normalViewPr>
  <p:slideViewPr>
    <p:cSldViewPr>
      <p:cViewPr>
        <p:scale>
          <a:sx n="90" d="100"/>
          <a:sy n="90" d="100"/>
        </p:scale>
        <p:origin x="-1600" y="-8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33" Type="http://schemas.openxmlformats.org/officeDocument/2006/relationships/slide" Target="slides/slide32.xml"/><Relationship Id="rId34" Type="http://schemas.openxmlformats.org/officeDocument/2006/relationships/slide" Target="slides/slide33.xml"/><Relationship Id="rId35" Type="http://schemas.openxmlformats.org/officeDocument/2006/relationships/slide" Target="slides/slide34.xml"/><Relationship Id="rId36" Type="http://schemas.openxmlformats.org/officeDocument/2006/relationships/slide" Target="slides/slide35.xml"/><Relationship Id="rId37" Type="http://schemas.openxmlformats.org/officeDocument/2006/relationships/slide" Target="slides/slide36.xml"/><Relationship Id="rId38" Type="http://schemas.openxmlformats.org/officeDocument/2006/relationships/slide" Target="slides/slide37.xml"/><Relationship Id="rId39" Type="http://schemas.openxmlformats.org/officeDocument/2006/relationships/slide" Target="slides/slide38.xml"/><Relationship Id="rId50" Type="http://schemas.openxmlformats.org/officeDocument/2006/relationships/slide" Target="slides/slide49.xml"/><Relationship Id="rId51" Type="http://schemas.openxmlformats.org/officeDocument/2006/relationships/slide" Target="slides/slide50.xml"/><Relationship Id="rId52" Type="http://schemas.openxmlformats.org/officeDocument/2006/relationships/slide" Target="slides/slide51.xml"/><Relationship Id="rId53" Type="http://schemas.openxmlformats.org/officeDocument/2006/relationships/slide" Target="slides/slide52.xml"/><Relationship Id="rId54" Type="http://schemas.openxmlformats.org/officeDocument/2006/relationships/slide" Target="slides/slide53.xml"/><Relationship Id="rId55" Type="http://schemas.openxmlformats.org/officeDocument/2006/relationships/slide" Target="slides/slide54.xml"/><Relationship Id="rId56" Type="http://schemas.openxmlformats.org/officeDocument/2006/relationships/slide" Target="slides/slide55.xml"/><Relationship Id="rId57" Type="http://schemas.openxmlformats.org/officeDocument/2006/relationships/slide" Target="slides/slide56.xml"/><Relationship Id="rId58" Type="http://schemas.openxmlformats.org/officeDocument/2006/relationships/slide" Target="slides/slide57.xml"/><Relationship Id="rId59" Type="http://schemas.openxmlformats.org/officeDocument/2006/relationships/slide" Target="slides/slide58.xml"/><Relationship Id="rId70" Type="http://schemas.openxmlformats.org/officeDocument/2006/relationships/slide" Target="slides/slide69.xml"/><Relationship Id="rId71" Type="http://schemas.openxmlformats.org/officeDocument/2006/relationships/slide" Target="slides/slide70.xml"/><Relationship Id="rId72" Type="http://schemas.openxmlformats.org/officeDocument/2006/relationships/slide" Target="slides/slide71.xml"/><Relationship Id="rId73" Type="http://schemas.openxmlformats.org/officeDocument/2006/relationships/slide" Target="slides/slide72.xml"/><Relationship Id="rId74" Type="http://schemas.openxmlformats.org/officeDocument/2006/relationships/slide" Target="slides/slide73.xml"/><Relationship Id="rId75" Type="http://schemas.openxmlformats.org/officeDocument/2006/relationships/slide" Target="slides/slide74.xml"/><Relationship Id="rId76" Type="http://schemas.openxmlformats.org/officeDocument/2006/relationships/slide" Target="slides/slide75.xml"/><Relationship Id="rId77" Type="http://schemas.openxmlformats.org/officeDocument/2006/relationships/slide" Target="slides/slide76.xml"/><Relationship Id="rId78" Type="http://schemas.openxmlformats.org/officeDocument/2006/relationships/slide" Target="slides/slide77.xml"/><Relationship Id="rId79" Type="http://schemas.openxmlformats.org/officeDocument/2006/relationships/slide" Target="slides/slide78.xml"/><Relationship Id="rId90" Type="http://schemas.openxmlformats.org/officeDocument/2006/relationships/slide" Target="slides/slide89.xml"/><Relationship Id="rId91" Type="http://schemas.openxmlformats.org/officeDocument/2006/relationships/notesMaster" Target="notesMasters/notesMaster1.xml"/><Relationship Id="rId92" Type="http://schemas.openxmlformats.org/officeDocument/2006/relationships/handoutMaster" Target="handoutMasters/handoutMaster1.xml"/><Relationship Id="rId93" Type="http://schemas.openxmlformats.org/officeDocument/2006/relationships/printerSettings" Target="printerSettings/printerSettings1.bin"/><Relationship Id="rId94" Type="http://schemas.openxmlformats.org/officeDocument/2006/relationships/presProps" Target="presProps.xml"/><Relationship Id="rId95" Type="http://schemas.openxmlformats.org/officeDocument/2006/relationships/viewProps" Target="viewProps.xml"/><Relationship Id="rId96" Type="http://schemas.openxmlformats.org/officeDocument/2006/relationships/theme" Target="theme/theme1.xml"/><Relationship Id="rId97" Type="http://schemas.openxmlformats.org/officeDocument/2006/relationships/tableStyles" Target="tableStyles.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40" Type="http://schemas.openxmlformats.org/officeDocument/2006/relationships/slide" Target="slides/slide39.xml"/><Relationship Id="rId41" Type="http://schemas.openxmlformats.org/officeDocument/2006/relationships/slide" Target="slides/slide40.xml"/><Relationship Id="rId42" Type="http://schemas.openxmlformats.org/officeDocument/2006/relationships/slide" Target="slides/slide41.xml"/><Relationship Id="rId43" Type="http://schemas.openxmlformats.org/officeDocument/2006/relationships/slide" Target="slides/slide42.xml"/><Relationship Id="rId44" Type="http://schemas.openxmlformats.org/officeDocument/2006/relationships/slide" Target="slides/slide43.xml"/><Relationship Id="rId45" Type="http://schemas.openxmlformats.org/officeDocument/2006/relationships/slide" Target="slides/slide44.xml"/><Relationship Id="rId46" Type="http://schemas.openxmlformats.org/officeDocument/2006/relationships/slide" Target="slides/slide45.xml"/><Relationship Id="rId47" Type="http://schemas.openxmlformats.org/officeDocument/2006/relationships/slide" Target="slides/slide46.xml"/><Relationship Id="rId48" Type="http://schemas.openxmlformats.org/officeDocument/2006/relationships/slide" Target="slides/slide47.xml"/><Relationship Id="rId49" Type="http://schemas.openxmlformats.org/officeDocument/2006/relationships/slide" Target="slides/slide48.xml"/><Relationship Id="rId60" Type="http://schemas.openxmlformats.org/officeDocument/2006/relationships/slide" Target="slides/slide59.xml"/><Relationship Id="rId61" Type="http://schemas.openxmlformats.org/officeDocument/2006/relationships/slide" Target="slides/slide60.xml"/><Relationship Id="rId62" Type="http://schemas.openxmlformats.org/officeDocument/2006/relationships/slide" Target="slides/slide61.xml"/><Relationship Id="rId63" Type="http://schemas.openxmlformats.org/officeDocument/2006/relationships/slide" Target="slides/slide62.xml"/><Relationship Id="rId64" Type="http://schemas.openxmlformats.org/officeDocument/2006/relationships/slide" Target="slides/slide63.xml"/><Relationship Id="rId65" Type="http://schemas.openxmlformats.org/officeDocument/2006/relationships/slide" Target="slides/slide64.xml"/><Relationship Id="rId66" Type="http://schemas.openxmlformats.org/officeDocument/2006/relationships/slide" Target="slides/slide65.xml"/><Relationship Id="rId67" Type="http://schemas.openxmlformats.org/officeDocument/2006/relationships/slide" Target="slides/slide66.xml"/><Relationship Id="rId68" Type="http://schemas.openxmlformats.org/officeDocument/2006/relationships/slide" Target="slides/slide67.xml"/><Relationship Id="rId69" Type="http://schemas.openxmlformats.org/officeDocument/2006/relationships/slide" Target="slides/slide68.xml"/><Relationship Id="rId80" Type="http://schemas.openxmlformats.org/officeDocument/2006/relationships/slide" Target="slides/slide79.xml"/><Relationship Id="rId81" Type="http://schemas.openxmlformats.org/officeDocument/2006/relationships/slide" Target="slides/slide80.xml"/><Relationship Id="rId82" Type="http://schemas.openxmlformats.org/officeDocument/2006/relationships/slide" Target="slides/slide81.xml"/><Relationship Id="rId83" Type="http://schemas.openxmlformats.org/officeDocument/2006/relationships/slide" Target="slides/slide82.xml"/><Relationship Id="rId84" Type="http://schemas.openxmlformats.org/officeDocument/2006/relationships/slide" Target="slides/slide83.xml"/><Relationship Id="rId85" Type="http://schemas.openxmlformats.org/officeDocument/2006/relationships/slide" Target="slides/slide84.xml"/><Relationship Id="rId86" Type="http://schemas.openxmlformats.org/officeDocument/2006/relationships/slide" Target="slides/slide85.xml"/><Relationship Id="rId87" Type="http://schemas.openxmlformats.org/officeDocument/2006/relationships/slide" Target="slides/slide86.xml"/><Relationship Id="rId88" Type="http://schemas.openxmlformats.org/officeDocument/2006/relationships/slide" Target="slides/slide87.xml"/><Relationship Id="rId89" Type="http://schemas.openxmlformats.org/officeDocument/2006/relationships/slide" Target="slides/slide88.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29837" cy="497126"/>
          </a:xfrm>
          <a:prstGeom prst="rect">
            <a:avLst/>
          </a:prstGeom>
        </p:spPr>
        <p:txBody>
          <a:bodyPr vert="horz" lIns="91440" tIns="45720" rIns="91440" bIns="45720" rtlCol="0"/>
          <a:lstStyle>
            <a:lvl1pPr algn="l">
              <a:defRPr sz="1200"/>
            </a:lvl1pPr>
          </a:lstStyle>
          <a:p>
            <a:endParaRPr lang="en-IN"/>
          </a:p>
        </p:txBody>
      </p:sp>
      <p:sp>
        <p:nvSpPr>
          <p:cNvPr id="3" name="Date Placeholder 2"/>
          <p:cNvSpPr>
            <a:spLocks noGrp="1"/>
          </p:cNvSpPr>
          <p:nvPr>
            <p:ph type="dt" sz="quarter" idx="1"/>
          </p:nvPr>
        </p:nvSpPr>
        <p:spPr>
          <a:xfrm>
            <a:off x="3829761" y="0"/>
            <a:ext cx="2929837" cy="497126"/>
          </a:xfrm>
          <a:prstGeom prst="rect">
            <a:avLst/>
          </a:prstGeom>
        </p:spPr>
        <p:txBody>
          <a:bodyPr vert="horz" lIns="91440" tIns="45720" rIns="91440" bIns="45720" rtlCol="0"/>
          <a:lstStyle>
            <a:lvl1pPr algn="r">
              <a:defRPr sz="1200"/>
            </a:lvl1pPr>
          </a:lstStyle>
          <a:p>
            <a:fld id="{8111E2F2-42AB-4F1A-A99C-078F2952F190}" type="datetimeFigureOut">
              <a:rPr lang="en-US" smtClean="0"/>
              <a:pPr/>
              <a:t>27/02/15</a:t>
            </a:fld>
            <a:endParaRPr lang="en-IN"/>
          </a:p>
        </p:txBody>
      </p:sp>
      <p:sp>
        <p:nvSpPr>
          <p:cNvPr id="4" name="Footer Placeholder 3"/>
          <p:cNvSpPr>
            <a:spLocks noGrp="1"/>
          </p:cNvSpPr>
          <p:nvPr>
            <p:ph type="ftr" sz="quarter" idx="2"/>
          </p:nvPr>
        </p:nvSpPr>
        <p:spPr>
          <a:xfrm>
            <a:off x="0" y="9443662"/>
            <a:ext cx="2929837" cy="497126"/>
          </a:xfrm>
          <a:prstGeom prst="rect">
            <a:avLst/>
          </a:prstGeom>
        </p:spPr>
        <p:txBody>
          <a:bodyPr vert="horz" lIns="91440" tIns="45720" rIns="91440" bIns="45720" rtlCol="0" anchor="b"/>
          <a:lstStyle>
            <a:lvl1pPr algn="l">
              <a:defRPr sz="1200"/>
            </a:lvl1pPr>
          </a:lstStyle>
          <a:p>
            <a:endParaRPr lang="en-IN"/>
          </a:p>
        </p:txBody>
      </p:sp>
      <p:sp>
        <p:nvSpPr>
          <p:cNvPr id="5" name="Slide Number Placeholder 4"/>
          <p:cNvSpPr>
            <a:spLocks noGrp="1"/>
          </p:cNvSpPr>
          <p:nvPr>
            <p:ph type="sldNum" sz="quarter" idx="3"/>
          </p:nvPr>
        </p:nvSpPr>
        <p:spPr>
          <a:xfrm>
            <a:off x="3829761" y="9443662"/>
            <a:ext cx="2929837" cy="497126"/>
          </a:xfrm>
          <a:prstGeom prst="rect">
            <a:avLst/>
          </a:prstGeom>
        </p:spPr>
        <p:txBody>
          <a:bodyPr vert="horz" lIns="91440" tIns="45720" rIns="91440" bIns="45720" rtlCol="0" anchor="b"/>
          <a:lstStyle>
            <a:lvl1pPr algn="r">
              <a:defRPr sz="1200"/>
            </a:lvl1pPr>
          </a:lstStyle>
          <a:p>
            <a:fld id="{189BBDBD-FC84-4CE6-B378-99569E003BF4}" type="slidenum">
              <a:rPr lang="en-IN" smtClean="0"/>
              <a:pPr/>
              <a:t>‹#›</a:t>
            </a:fld>
            <a:endParaRPr lang="en-IN"/>
          </a:p>
        </p:txBody>
      </p:sp>
    </p:spTree>
    <p:extLst>
      <p:ext uri="{BB962C8B-B14F-4D97-AF65-F5344CB8AC3E}">
        <p14:creationId xmlns:p14="http://schemas.microsoft.com/office/powerpoint/2010/main" val="314126167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29837" cy="497126"/>
          </a:xfrm>
          <a:prstGeom prst="rect">
            <a:avLst/>
          </a:prstGeom>
        </p:spPr>
        <p:txBody>
          <a:bodyPr vert="horz" lIns="91440" tIns="45720" rIns="91440" bIns="45720" rtlCol="0"/>
          <a:lstStyle>
            <a:lvl1pPr algn="l">
              <a:defRPr sz="1200"/>
            </a:lvl1pPr>
          </a:lstStyle>
          <a:p>
            <a:endParaRPr lang="en-IN"/>
          </a:p>
        </p:txBody>
      </p:sp>
      <p:sp>
        <p:nvSpPr>
          <p:cNvPr id="3" name="Date Placeholder 2"/>
          <p:cNvSpPr>
            <a:spLocks noGrp="1"/>
          </p:cNvSpPr>
          <p:nvPr>
            <p:ph type="dt" idx="1"/>
          </p:nvPr>
        </p:nvSpPr>
        <p:spPr>
          <a:xfrm>
            <a:off x="3829761" y="0"/>
            <a:ext cx="2929837" cy="497126"/>
          </a:xfrm>
          <a:prstGeom prst="rect">
            <a:avLst/>
          </a:prstGeom>
        </p:spPr>
        <p:txBody>
          <a:bodyPr vert="horz" lIns="91440" tIns="45720" rIns="91440" bIns="45720" rtlCol="0"/>
          <a:lstStyle>
            <a:lvl1pPr algn="r">
              <a:defRPr sz="1200"/>
            </a:lvl1pPr>
          </a:lstStyle>
          <a:p>
            <a:fld id="{396D3A45-B03A-437F-A8B9-AA19038FCF41}" type="datetimeFigureOut">
              <a:rPr lang="en-US" smtClean="0"/>
              <a:pPr/>
              <a:t>27/02/15</a:t>
            </a:fld>
            <a:endParaRPr lang="en-IN"/>
          </a:p>
        </p:txBody>
      </p:sp>
      <p:sp>
        <p:nvSpPr>
          <p:cNvPr id="4" name="Slide Image Placeholder 3"/>
          <p:cNvSpPr>
            <a:spLocks noGrp="1" noRot="1" noChangeAspect="1"/>
          </p:cNvSpPr>
          <p:nvPr>
            <p:ph type="sldImg" idx="2"/>
          </p:nvPr>
        </p:nvSpPr>
        <p:spPr>
          <a:xfrm>
            <a:off x="896938" y="746125"/>
            <a:ext cx="4967287" cy="3727450"/>
          </a:xfrm>
          <a:prstGeom prst="rect">
            <a:avLst/>
          </a:prstGeom>
          <a:noFill/>
          <a:ln w="12700">
            <a:solidFill>
              <a:prstClr val="black"/>
            </a:solidFill>
          </a:ln>
        </p:spPr>
        <p:txBody>
          <a:bodyPr vert="horz" lIns="91440" tIns="45720" rIns="91440" bIns="45720" rtlCol="0" anchor="ctr"/>
          <a:lstStyle/>
          <a:p>
            <a:endParaRPr lang="en-IN"/>
          </a:p>
        </p:txBody>
      </p:sp>
      <p:sp>
        <p:nvSpPr>
          <p:cNvPr id="5" name="Notes Placeholder 4"/>
          <p:cNvSpPr>
            <a:spLocks noGrp="1"/>
          </p:cNvSpPr>
          <p:nvPr>
            <p:ph type="body" sz="quarter" idx="3"/>
          </p:nvPr>
        </p:nvSpPr>
        <p:spPr>
          <a:xfrm>
            <a:off x="676117" y="4722694"/>
            <a:ext cx="5408930" cy="4474131"/>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6" name="Footer Placeholder 5"/>
          <p:cNvSpPr>
            <a:spLocks noGrp="1"/>
          </p:cNvSpPr>
          <p:nvPr>
            <p:ph type="ftr" sz="quarter" idx="4"/>
          </p:nvPr>
        </p:nvSpPr>
        <p:spPr>
          <a:xfrm>
            <a:off x="0" y="9443662"/>
            <a:ext cx="2929837" cy="497126"/>
          </a:xfrm>
          <a:prstGeom prst="rect">
            <a:avLst/>
          </a:prstGeom>
        </p:spPr>
        <p:txBody>
          <a:bodyPr vert="horz" lIns="91440" tIns="45720" rIns="91440" bIns="45720" rtlCol="0" anchor="b"/>
          <a:lstStyle>
            <a:lvl1pPr algn="l">
              <a:defRPr sz="1200"/>
            </a:lvl1pPr>
          </a:lstStyle>
          <a:p>
            <a:endParaRPr lang="en-IN"/>
          </a:p>
        </p:txBody>
      </p:sp>
      <p:sp>
        <p:nvSpPr>
          <p:cNvPr id="7" name="Slide Number Placeholder 6"/>
          <p:cNvSpPr>
            <a:spLocks noGrp="1"/>
          </p:cNvSpPr>
          <p:nvPr>
            <p:ph type="sldNum" sz="quarter" idx="5"/>
          </p:nvPr>
        </p:nvSpPr>
        <p:spPr>
          <a:xfrm>
            <a:off x="3829761" y="9443662"/>
            <a:ext cx="2929837" cy="497126"/>
          </a:xfrm>
          <a:prstGeom prst="rect">
            <a:avLst/>
          </a:prstGeom>
        </p:spPr>
        <p:txBody>
          <a:bodyPr vert="horz" lIns="91440" tIns="45720" rIns="91440" bIns="45720" rtlCol="0" anchor="b"/>
          <a:lstStyle>
            <a:lvl1pPr algn="r">
              <a:defRPr sz="1200"/>
            </a:lvl1pPr>
          </a:lstStyle>
          <a:p>
            <a:fld id="{68EF07D8-59A9-4DFE-982E-3B1BFC2ECE64}" type="slidenum">
              <a:rPr lang="en-IN" smtClean="0"/>
              <a:pPr/>
              <a:t>‹#›</a:t>
            </a:fld>
            <a:endParaRPr lang="en-IN"/>
          </a:p>
        </p:txBody>
      </p:sp>
    </p:spTree>
    <p:extLst>
      <p:ext uri="{BB962C8B-B14F-4D97-AF65-F5344CB8AC3E}">
        <p14:creationId xmlns:p14="http://schemas.microsoft.com/office/powerpoint/2010/main" val="40551474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27/02/15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27/02/15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27/02/15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27/02/15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27/02/15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27/02/15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27/02/15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27/02/15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27/02/15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27/02/15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27/02/15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27/02/15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jpeg"/><Relationship Id="rId3" Type="http://schemas.openxmlformats.org/officeDocument/2006/relationships/image" Target="../media/image2.jpeg"/></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4.jpeg"/><Relationship Id="rId3" Type="http://schemas.openxmlformats.org/officeDocument/2006/relationships/image" Target="../media/image5.jpeg"/></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6.jpeg"/></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7.jpeg"/><Relationship Id="rId3" Type="http://schemas.openxmlformats.org/officeDocument/2006/relationships/image" Target="../media/image8.jpeg"/></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9.jpeg"/><Relationship Id="rId3" Type="http://schemas.openxmlformats.org/officeDocument/2006/relationships/image" Target="../media/image10.jpeg"/></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2.jpeg"/><Relationship Id="rId4" Type="http://schemas.openxmlformats.org/officeDocument/2006/relationships/image" Target="../media/image3.jpeg"/><Relationship Id="rId1" Type="http://schemas.openxmlformats.org/officeDocument/2006/relationships/slideLayout" Target="../slideLayouts/slideLayout7.xml"/><Relationship Id="rId2" Type="http://schemas.openxmlformats.org/officeDocument/2006/relationships/image" Target="../media/image1.jpeg"/></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2286000" y="543580"/>
            <a:ext cx="4343400" cy="523220"/>
          </a:xfrm>
          <a:prstGeom prst="rect">
            <a:avLst/>
          </a:prstGeom>
          <a:noFill/>
        </p:spPr>
        <p:txBody>
          <a:bodyPr wrap="square" rtlCol="0">
            <a:spAutoFit/>
          </a:bodyPr>
          <a:lstStyle/>
          <a:p>
            <a:r>
              <a:rPr lang="en-US" sz="2800" b="1" dirty="0" smtClean="0">
                <a:ln w="50800"/>
                <a:latin typeface="Times New Roman" pitchFamily="18" charset="0"/>
                <a:cs typeface="Times New Roman" pitchFamily="18" charset="0"/>
              </a:rPr>
              <a:t>Wealth Tax Act, 1957</a:t>
            </a:r>
          </a:p>
        </p:txBody>
      </p:sp>
    </p:spTree>
    <p:extLst>
      <p:ext uri="{BB962C8B-B14F-4D97-AF65-F5344CB8AC3E}">
        <p14:creationId xmlns:p14="http://schemas.microsoft.com/office/powerpoint/2010/main" val="3211898727"/>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285852" y="1446676"/>
            <a:ext cx="928694" cy="412003"/>
          </a:xfrm>
          <a:prstGeom prst="rect">
            <a:avLst/>
          </a:prstGeom>
          <a:noFill/>
        </p:spPr>
        <p:txBody>
          <a:bodyPr wrap="square" rtlCol="0">
            <a:spAutoFit/>
          </a:bodyPr>
          <a:lstStyle/>
          <a:p>
            <a:r>
              <a:rPr lang="en-US" sz="2000" b="1" dirty="0" smtClean="0"/>
              <a:t>Mr. X</a:t>
            </a:r>
            <a:endParaRPr lang="en-IN" sz="2000" b="1" dirty="0"/>
          </a:p>
        </p:txBody>
      </p:sp>
      <p:sp>
        <p:nvSpPr>
          <p:cNvPr id="4" name="TextBox 3"/>
          <p:cNvSpPr txBox="1"/>
          <p:nvPr/>
        </p:nvSpPr>
        <p:spPr>
          <a:xfrm>
            <a:off x="6241575" y="1446677"/>
            <a:ext cx="1214446" cy="400110"/>
          </a:xfrm>
          <a:prstGeom prst="rect">
            <a:avLst/>
          </a:prstGeom>
          <a:noFill/>
        </p:spPr>
        <p:txBody>
          <a:bodyPr wrap="square" rtlCol="0">
            <a:spAutoFit/>
          </a:bodyPr>
          <a:lstStyle/>
          <a:p>
            <a:r>
              <a:rPr lang="en-US" sz="2000" b="1" dirty="0" smtClean="0"/>
              <a:t>Mrs. X</a:t>
            </a:r>
            <a:endParaRPr lang="en-IN" sz="2000" b="1" dirty="0"/>
          </a:p>
        </p:txBody>
      </p:sp>
      <p:sp>
        <p:nvSpPr>
          <p:cNvPr id="5" name="TextBox 4"/>
          <p:cNvSpPr txBox="1"/>
          <p:nvPr/>
        </p:nvSpPr>
        <p:spPr>
          <a:xfrm>
            <a:off x="3580428" y="1177550"/>
            <a:ext cx="1071570" cy="400110"/>
          </a:xfrm>
          <a:prstGeom prst="rect">
            <a:avLst/>
          </a:prstGeom>
          <a:noFill/>
        </p:spPr>
        <p:txBody>
          <a:bodyPr wrap="square" rtlCol="0">
            <a:spAutoFit/>
          </a:bodyPr>
          <a:lstStyle/>
          <a:p>
            <a:r>
              <a:rPr lang="en-US" sz="2000" b="1" dirty="0" smtClean="0"/>
              <a:t>Sale of</a:t>
            </a:r>
            <a:endParaRPr lang="en-IN" sz="2000" b="1" dirty="0"/>
          </a:p>
        </p:txBody>
      </p:sp>
      <p:sp>
        <p:nvSpPr>
          <p:cNvPr id="6" name="TextBox 5"/>
          <p:cNvSpPr txBox="1"/>
          <p:nvPr/>
        </p:nvSpPr>
        <p:spPr>
          <a:xfrm>
            <a:off x="3351300" y="1735556"/>
            <a:ext cx="1677900" cy="707886"/>
          </a:xfrm>
          <a:prstGeom prst="rect">
            <a:avLst/>
          </a:prstGeom>
          <a:noFill/>
        </p:spPr>
        <p:txBody>
          <a:bodyPr wrap="square" rtlCol="0">
            <a:spAutoFit/>
          </a:bodyPr>
          <a:lstStyle/>
          <a:p>
            <a:r>
              <a:rPr lang="en-US" sz="2000" b="1" dirty="0" smtClean="0"/>
              <a:t>GOLD</a:t>
            </a:r>
          </a:p>
          <a:p>
            <a:r>
              <a:rPr lang="en-US" sz="2000" b="1" dirty="0" smtClean="0"/>
              <a:t>of Rs. 50,000</a:t>
            </a:r>
            <a:endParaRPr lang="en-IN" sz="2000" b="1" dirty="0"/>
          </a:p>
        </p:txBody>
      </p:sp>
      <p:sp>
        <p:nvSpPr>
          <p:cNvPr id="8" name="TextBox 7"/>
          <p:cNvSpPr txBox="1"/>
          <p:nvPr/>
        </p:nvSpPr>
        <p:spPr>
          <a:xfrm>
            <a:off x="2428860" y="2534872"/>
            <a:ext cx="2428892" cy="707886"/>
          </a:xfrm>
          <a:prstGeom prst="rect">
            <a:avLst/>
          </a:prstGeom>
          <a:noFill/>
        </p:spPr>
        <p:txBody>
          <a:bodyPr wrap="square" rtlCol="0">
            <a:spAutoFit/>
          </a:bodyPr>
          <a:lstStyle/>
          <a:p>
            <a:r>
              <a:rPr lang="en-US" sz="2000" b="1" dirty="0" smtClean="0"/>
              <a:t>( MV </a:t>
            </a:r>
            <a:r>
              <a:rPr lang="en-US" sz="2000" b="1" smtClean="0"/>
              <a:t>of GOLD</a:t>
            </a:r>
            <a:endParaRPr lang="en-US" sz="2000" b="1" dirty="0" smtClean="0"/>
          </a:p>
          <a:p>
            <a:r>
              <a:rPr lang="en-US" sz="2000" b="1" dirty="0" smtClean="0"/>
              <a:t>is Rs. 100000)</a:t>
            </a:r>
            <a:endParaRPr lang="en-IN" sz="2000" b="1" dirty="0"/>
          </a:p>
        </p:txBody>
      </p:sp>
      <p:cxnSp>
        <p:nvCxnSpPr>
          <p:cNvPr id="11" name="Straight Connector 10"/>
          <p:cNvCxnSpPr/>
          <p:nvPr/>
        </p:nvCxnSpPr>
        <p:spPr>
          <a:xfrm>
            <a:off x="2214546" y="1677616"/>
            <a:ext cx="4000528" cy="1588"/>
          </a:xfrm>
          <a:prstGeom prst="line">
            <a:avLst/>
          </a:prstGeom>
        </p:spPr>
        <p:style>
          <a:lnRef idx="2">
            <a:schemeClr val="dk1"/>
          </a:lnRef>
          <a:fillRef idx="0">
            <a:schemeClr val="dk1"/>
          </a:fillRef>
          <a:effectRef idx="1">
            <a:schemeClr val="dk1"/>
          </a:effectRef>
          <a:fontRef idx="minor">
            <a:schemeClr val="tx1"/>
          </a:fontRef>
        </p:style>
      </p:cxnSp>
      <p:sp>
        <p:nvSpPr>
          <p:cNvPr id="25" name="TextBox 24"/>
          <p:cNvSpPr txBox="1"/>
          <p:nvPr/>
        </p:nvSpPr>
        <p:spPr>
          <a:xfrm>
            <a:off x="2669846" y="3611880"/>
            <a:ext cx="3090874" cy="707886"/>
          </a:xfrm>
          <a:prstGeom prst="rect">
            <a:avLst/>
          </a:prstGeom>
          <a:noFill/>
        </p:spPr>
        <p:txBody>
          <a:bodyPr wrap="square" rtlCol="0">
            <a:spAutoFit/>
          </a:bodyPr>
          <a:lstStyle/>
          <a:p>
            <a:r>
              <a:rPr lang="en-US" sz="2000" b="1" dirty="0" smtClean="0"/>
              <a:t>Rs. 50,000 will be clubbed </a:t>
            </a:r>
          </a:p>
          <a:p>
            <a:r>
              <a:rPr lang="en-US" sz="2000" b="1" dirty="0" smtClean="0"/>
              <a:t>in the hands of Mr. X</a:t>
            </a:r>
            <a:endParaRPr lang="en-IN" sz="2000" b="1" dirty="0"/>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4"/>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1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6"/>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8"/>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2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P spid="5" grpId="0"/>
      <p:bldP spid="6" grpId="0"/>
      <p:bldP spid="8" grpId="0"/>
      <p:bldP spid="25"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285852" y="1446676"/>
            <a:ext cx="928694" cy="412003"/>
          </a:xfrm>
          <a:prstGeom prst="rect">
            <a:avLst/>
          </a:prstGeom>
          <a:noFill/>
        </p:spPr>
        <p:txBody>
          <a:bodyPr wrap="square" rtlCol="0">
            <a:spAutoFit/>
          </a:bodyPr>
          <a:lstStyle/>
          <a:p>
            <a:r>
              <a:rPr lang="en-US" sz="2000" b="1" dirty="0" smtClean="0"/>
              <a:t>Mr. X</a:t>
            </a:r>
            <a:endParaRPr lang="en-IN" sz="2000" b="1" dirty="0"/>
          </a:p>
        </p:txBody>
      </p:sp>
      <p:sp>
        <p:nvSpPr>
          <p:cNvPr id="3" name="TextBox 2"/>
          <p:cNvSpPr txBox="1"/>
          <p:nvPr/>
        </p:nvSpPr>
        <p:spPr>
          <a:xfrm>
            <a:off x="6241575" y="1446677"/>
            <a:ext cx="1214446" cy="400110"/>
          </a:xfrm>
          <a:prstGeom prst="rect">
            <a:avLst/>
          </a:prstGeom>
          <a:noFill/>
        </p:spPr>
        <p:txBody>
          <a:bodyPr wrap="square" rtlCol="0">
            <a:spAutoFit/>
          </a:bodyPr>
          <a:lstStyle/>
          <a:p>
            <a:r>
              <a:rPr lang="en-US" sz="2000" b="1" dirty="0" smtClean="0"/>
              <a:t>Mrs. X</a:t>
            </a:r>
            <a:endParaRPr lang="en-IN" sz="2000" b="1" dirty="0"/>
          </a:p>
        </p:txBody>
      </p:sp>
      <p:sp>
        <p:nvSpPr>
          <p:cNvPr id="4" name="TextBox 3"/>
          <p:cNvSpPr txBox="1"/>
          <p:nvPr/>
        </p:nvSpPr>
        <p:spPr>
          <a:xfrm>
            <a:off x="3580428" y="1177550"/>
            <a:ext cx="1071570" cy="400110"/>
          </a:xfrm>
          <a:prstGeom prst="rect">
            <a:avLst/>
          </a:prstGeom>
          <a:noFill/>
        </p:spPr>
        <p:txBody>
          <a:bodyPr wrap="square" rtlCol="0">
            <a:spAutoFit/>
          </a:bodyPr>
          <a:lstStyle/>
          <a:p>
            <a:r>
              <a:rPr lang="en-US" sz="2000" b="1" dirty="0" smtClean="0"/>
              <a:t>Sale of</a:t>
            </a:r>
            <a:endParaRPr lang="en-IN" sz="2000" b="1" dirty="0"/>
          </a:p>
        </p:txBody>
      </p:sp>
      <p:sp>
        <p:nvSpPr>
          <p:cNvPr id="5" name="TextBox 4"/>
          <p:cNvSpPr txBox="1"/>
          <p:nvPr/>
        </p:nvSpPr>
        <p:spPr>
          <a:xfrm>
            <a:off x="3351300" y="1735556"/>
            <a:ext cx="1677900" cy="707886"/>
          </a:xfrm>
          <a:prstGeom prst="rect">
            <a:avLst/>
          </a:prstGeom>
          <a:noFill/>
        </p:spPr>
        <p:txBody>
          <a:bodyPr wrap="square" rtlCol="0">
            <a:spAutoFit/>
          </a:bodyPr>
          <a:lstStyle/>
          <a:p>
            <a:r>
              <a:rPr lang="en-US" sz="2000" b="1" dirty="0" smtClean="0"/>
              <a:t>GOLD</a:t>
            </a:r>
          </a:p>
          <a:p>
            <a:r>
              <a:rPr lang="en-US" sz="2000" b="1" dirty="0" smtClean="0"/>
              <a:t>of Rs</a:t>
            </a:r>
            <a:r>
              <a:rPr lang="en-US" sz="2000" b="1" smtClean="0"/>
              <a:t>. 40,000</a:t>
            </a:r>
            <a:endParaRPr lang="en-IN" sz="2000" b="1" dirty="0"/>
          </a:p>
        </p:txBody>
      </p:sp>
      <p:sp>
        <p:nvSpPr>
          <p:cNvPr id="6" name="TextBox 5"/>
          <p:cNvSpPr txBox="1"/>
          <p:nvPr/>
        </p:nvSpPr>
        <p:spPr>
          <a:xfrm>
            <a:off x="2428860" y="2534872"/>
            <a:ext cx="2428892" cy="707886"/>
          </a:xfrm>
          <a:prstGeom prst="rect">
            <a:avLst/>
          </a:prstGeom>
          <a:noFill/>
        </p:spPr>
        <p:txBody>
          <a:bodyPr wrap="square" rtlCol="0">
            <a:spAutoFit/>
          </a:bodyPr>
          <a:lstStyle/>
          <a:p>
            <a:r>
              <a:rPr lang="en-US" sz="2000" b="1" dirty="0" smtClean="0"/>
              <a:t>( MV </a:t>
            </a:r>
            <a:r>
              <a:rPr lang="en-US" sz="2000" b="1" smtClean="0"/>
              <a:t>of GOLD</a:t>
            </a:r>
            <a:endParaRPr lang="en-US" sz="2000" b="1" dirty="0" smtClean="0"/>
          </a:p>
          <a:p>
            <a:r>
              <a:rPr lang="en-US" sz="2000" b="1" dirty="0" smtClean="0"/>
              <a:t>is Rs. 100000)</a:t>
            </a:r>
            <a:endParaRPr lang="en-IN" sz="2000" b="1" dirty="0"/>
          </a:p>
        </p:txBody>
      </p:sp>
      <p:cxnSp>
        <p:nvCxnSpPr>
          <p:cNvPr id="7" name="Straight Connector 6"/>
          <p:cNvCxnSpPr/>
          <p:nvPr/>
        </p:nvCxnSpPr>
        <p:spPr>
          <a:xfrm>
            <a:off x="2214546" y="1677616"/>
            <a:ext cx="4000528" cy="1588"/>
          </a:xfrm>
          <a:prstGeom prst="line">
            <a:avLst/>
          </a:prstGeom>
        </p:spPr>
        <p:style>
          <a:lnRef idx="2">
            <a:schemeClr val="dk1"/>
          </a:lnRef>
          <a:fillRef idx="0">
            <a:schemeClr val="dk1"/>
          </a:fillRef>
          <a:effectRef idx="1">
            <a:schemeClr val="dk1"/>
          </a:effectRef>
          <a:fontRef idx="minor">
            <a:schemeClr val="tx1"/>
          </a:fontRef>
        </p:style>
      </p:cxnSp>
      <p:sp>
        <p:nvSpPr>
          <p:cNvPr id="8" name="TextBox 7"/>
          <p:cNvSpPr txBox="1"/>
          <p:nvPr/>
        </p:nvSpPr>
        <p:spPr>
          <a:xfrm>
            <a:off x="2669846" y="3611880"/>
            <a:ext cx="3090874" cy="707886"/>
          </a:xfrm>
          <a:prstGeom prst="rect">
            <a:avLst/>
          </a:prstGeom>
          <a:noFill/>
        </p:spPr>
        <p:txBody>
          <a:bodyPr wrap="square" rtlCol="0">
            <a:spAutoFit/>
          </a:bodyPr>
          <a:lstStyle/>
          <a:p>
            <a:r>
              <a:rPr lang="en-US" sz="2000" b="1" dirty="0" smtClean="0"/>
              <a:t>Rs</a:t>
            </a:r>
            <a:r>
              <a:rPr lang="en-US" sz="2000" b="1" smtClean="0"/>
              <a:t>. 60,000 </a:t>
            </a:r>
            <a:r>
              <a:rPr lang="en-US" sz="2000" b="1" dirty="0" smtClean="0"/>
              <a:t>will be clubbed </a:t>
            </a:r>
          </a:p>
          <a:p>
            <a:r>
              <a:rPr lang="en-US" sz="2000" b="1" dirty="0" smtClean="0"/>
              <a:t>in the hands of Mr. X</a:t>
            </a:r>
            <a:endParaRPr lang="en-IN" sz="2000" b="1" dirty="0"/>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5"/>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6"/>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4" grpId="0"/>
      <p:bldP spid="5" grpId="0"/>
      <p:bldP spid="6" grpId="0"/>
      <p:bldP spid="8"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923724" y="1962052"/>
            <a:ext cx="1357322" cy="369332"/>
          </a:xfrm>
          <a:prstGeom prst="rect">
            <a:avLst/>
          </a:prstGeom>
          <a:noFill/>
        </p:spPr>
        <p:txBody>
          <a:bodyPr wrap="square" rtlCol="0">
            <a:spAutoFit/>
          </a:bodyPr>
          <a:lstStyle/>
          <a:p>
            <a:r>
              <a:rPr lang="en-US" b="1" dirty="0" smtClean="0"/>
              <a:t>Individual</a:t>
            </a:r>
            <a:endParaRPr lang="en-IN" b="1" dirty="0"/>
          </a:p>
        </p:txBody>
      </p:sp>
      <p:cxnSp>
        <p:nvCxnSpPr>
          <p:cNvPr id="4" name="Straight Connector 3"/>
          <p:cNvCxnSpPr/>
          <p:nvPr/>
        </p:nvCxnSpPr>
        <p:spPr>
          <a:xfrm>
            <a:off x="2285984" y="2143116"/>
            <a:ext cx="1214446" cy="1588"/>
          </a:xfrm>
          <a:prstGeom prst="line">
            <a:avLst/>
          </a:prstGeom>
        </p:spPr>
        <p:style>
          <a:lnRef idx="2">
            <a:schemeClr val="dk1"/>
          </a:lnRef>
          <a:fillRef idx="0">
            <a:schemeClr val="dk1"/>
          </a:fillRef>
          <a:effectRef idx="1">
            <a:schemeClr val="dk1"/>
          </a:effectRef>
          <a:fontRef idx="minor">
            <a:schemeClr val="tx1"/>
          </a:fontRef>
        </p:style>
      </p:cxnSp>
      <p:sp>
        <p:nvSpPr>
          <p:cNvPr id="5" name="TextBox 4"/>
          <p:cNvSpPr txBox="1"/>
          <p:nvPr/>
        </p:nvSpPr>
        <p:spPr>
          <a:xfrm>
            <a:off x="2357422" y="1643050"/>
            <a:ext cx="1285884" cy="369332"/>
          </a:xfrm>
          <a:prstGeom prst="rect">
            <a:avLst/>
          </a:prstGeom>
          <a:noFill/>
        </p:spPr>
        <p:txBody>
          <a:bodyPr wrap="square" rtlCol="0">
            <a:spAutoFit/>
          </a:bodyPr>
          <a:lstStyle/>
          <a:p>
            <a:r>
              <a:rPr lang="en-US" b="1" dirty="0" smtClean="0"/>
              <a:t>transfer</a:t>
            </a:r>
            <a:endParaRPr lang="en-IN" b="1" dirty="0"/>
          </a:p>
        </p:txBody>
      </p:sp>
      <p:sp>
        <p:nvSpPr>
          <p:cNvPr id="6" name="TextBox 5"/>
          <p:cNvSpPr txBox="1"/>
          <p:nvPr/>
        </p:nvSpPr>
        <p:spPr>
          <a:xfrm>
            <a:off x="2428860" y="2214554"/>
            <a:ext cx="1285884" cy="369332"/>
          </a:xfrm>
          <a:prstGeom prst="rect">
            <a:avLst/>
          </a:prstGeom>
          <a:noFill/>
        </p:spPr>
        <p:txBody>
          <a:bodyPr wrap="square" rtlCol="0">
            <a:spAutoFit/>
          </a:bodyPr>
          <a:lstStyle/>
          <a:p>
            <a:r>
              <a:rPr lang="en-US" b="1" dirty="0" smtClean="0"/>
              <a:t>asset</a:t>
            </a:r>
            <a:endParaRPr lang="en-IN" b="1" dirty="0"/>
          </a:p>
        </p:txBody>
      </p:sp>
      <p:cxnSp>
        <p:nvCxnSpPr>
          <p:cNvPr id="9" name="Straight Connector 8"/>
          <p:cNvCxnSpPr/>
          <p:nvPr/>
        </p:nvCxnSpPr>
        <p:spPr>
          <a:xfrm rot="5400000" flipH="1" flipV="1">
            <a:off x="3464711" y="1250141"/>
            <a:ext cx="928694" cy="857256"/>
          </a:xfrm>
          <a:prstGeom prst="line">
            <a:avLst/>
          </a:prstGeom>
        </p:spPr>
        <p:style>
          <a:lnRef idx="2">
            <a:schemeClr val="dk1"/>
          </a:lnRef>
          <a:fillRef idx="0">
            <a:schemeClr val="dk1"/>
          </a:fillRef>
          <a:effectRef idx="1">
            <a:schemeClr val="dk1"/>
          </a:effectRef>
          <a:fontRef idx="minor">
            <a:schemeClr val="tx1"/>
          </a:fontRef>
        </p:style>
      </p:cxnSp>
      <p:cxnSp>
        <p:nvCxnSpPr>
          <p:cNvPr id="11" name="Straight Connector 10"/>
          <p:cNvCxnSpPr/>
          <p:nvPr/>
        </p:nvCxnSpPr>
        <p:spPr>
          <a:xfrm rot="16200000" flipH="1">
            <a:off x="3464711" y="2178835"/>
            <a:ext cx="928694" cy="857256"/>
          </a:xfrm>
          <a:prstGeom prst="line">
            <a:avLst/>
          </a:prstGeom>
        </p:spPr>
        <p:style>
          <a:lnRef idx="2">
            <a:schemeClr val="dk1"/>
          </a:lnRef>
          <a:fillRef idx="0">
            <a:schemeClr val="dk1"/>
          </a:fillRef>
          <a:effectRef idx="1">
            <a:schemeClr val="dk1"/>
          </a:effectRef>
          <a:fontRef idx="minor">
            <a:schemeClr val="tx1"/>
          </a:fontRef>
        </p:style>
      </p:cxnSp>
      <p:sp>
        <p:nvSpPr>
          <p:cNvPr id="18" name="TextBox 17"/>
          <p:cNvSpPr txBox="1"/>
          <p:nvPr/>
        </p:nvSpPr>
        <p:spPr>
          <a:xfrm>
            <a:off x="4417437" y="714356"/>
            <a:ext cx="1785950" cy="646331"/>
          </a:xfrm>
          <a:prstGeom prst="rect">
            <a:avLst/>
          </a:prstGeom>
          <a:noFill/>
        </p:spPr>
        <p:txBody>
          <a:bodyPr wrap="square" rtlCol="0">
            <a:spAutoFit/>
          </a:bodyPr>
          <a:lstStyle/>
          <a:p>
            <a:r>
              <a:rPr lang="en-US" b="1" dirty="0" smtClean="0"/>
              <a:t>adequate</a:t>
            </a:r>
          </a:p>
          <a:p>
            <a:r>
              <a:rPr lang="en-US" b="1" dirty="0" smtClean="0"/>
              <a:t>Consideration</a:t>
            </a:r>
            <a:endParaRPr lang="en-IN" b="1" dirty="0"/>
          </a:p>
        </p:txBody>
      </p:sp>
      <p:sp>
        <p:nvSpPr>
          <p:cNvPr id="19" name="TextBox 18"/>
          <p:cNvSpPr txBox="1"/>
          <p:nvPr/>
        </p:nvSpPr>
        <p:spPr>
          <a:xfrm>
            <a:off x="4427313" y="2721369"/>
            <a:ext cx="1785950" cy="646331"/>
          </a:xfrm>
          <a:prstGeom prst="rect">
            <a:avLst/>
          </a:prstGeom>
          <a:noFill/>
        </p:spPr>
        <p:txBody>
          <a:bodyPr wrap="square" rtlCol="0">
            <a:spAutoFit/>
          </a:bodyPr>
          <a:lstStyle/>
          <a:p>
            <a:r>
              <a:rPr lang="en-US" b="1" dirty="0" smtClean="0"/>
              <a:t>Inadequate</a:t>
            </a:r>
          </a:p>
          <a:p>
            <a:r>
              <a:rPr lang="en-US" b="1" dirty="0" smtClean="0"/>
              <a:t>Consideration</a:t>
            </a:r>
            <a:endParaRPr lang="en-IN" b="1" dirty="0"/>
          </a:p>
        </p:txBody>
      </p:sp>
      <p:cxnSp>
        <p:nvCxnSpPr>
          <p:cNvPr id="21" name="Straight Arrow Connector 20"/>
          <p:cNvCxnSpPr/>
          <p:nvPr/>
        </p:nvCxnSpPr>
        <p:spPr>
          <a:xfrm>
            <a:off x="6246513" y="1216233"/>
            <a:ext cx="500066" cy="1588"/>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cxnSp>
        <p:nvCxnSpPr>
          <p:cNvPr id="22" name="Straight Arrow Connector 21"/>
          <p:cNvCxnSpPr/>
          <p:nvPr/>
        </p:nvCxnSpPr>
        <p:spPr>
          <a:xfrm>
            <a:off x="6215074" y="2928934"/>
            <a:ext cx="500066" cy="1588"/>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sp>
        <p:nvSpPr>
          <p:cNvPr id="23" name="TextBox 22"/>
          <p:cNvSpPr txBox="1"/>
          <p:nvPr/>
        </p:nvSpPr>
        <p:spPr>
          <a:xfrm>
            <a:off x="6979329" y="995170"/>
            <a:ext cx="1857388" cy="369332"/>
          </a:xfrm>
          <a:prstGeom prst="rect">
            <a:avLst/>
          </a:prstGeom>
          <a:noFill/>
        </p:spPr>
        <p:txBody>
          <a:bodyPr wrap="square" rtlCol="0">
            <a:spAutoFit/>
          </a:bodyPr>
          <a:lstStyle/>
          <a:p>
            <a:r>
              <a:rPr lang="en-US" b="1" dirty="0" smtClean="0"/>
              <a:t>No Clubbing</a:t>
            </a:r>
            <a:endParaRPr lang="en-IN" b="1" dirty="0"/>
          </a:p>
        </p:txBody>
      </p:sp>
      <p:sp>
        <p:nvSpPr>
          <p:cNvPr id="24" name="TextBox 23"/>
          <p:cNvSpPr txBox="1"/>
          <p:nvPr/>
        </p:nvSpPr>
        <p:spPr>
          <a:xfrm>
            <a:off x="6867892" y="2737994"/>
            <a:ext cx="1818908" cy="1477328"/>
          </a:xfrm>
          <a:prstGeom prst="rect">
            <a:avLst/>
          </a:prstGeom>
          <a:noFill/>
        </p:spPr>
        <p:txBody>
          <a:bodyPr wrap="square" rtlCol="0">
            <a:spAutoFit/>
          </a:bodyPr>
          <a:lstStyle/>
          <a:p>
            <a:r>
              <a:rPr lang="en-US" b="1" dirty="0" smtClean="0"/>
              <a:t>then Asset</a:t>
            </a:r>
          </a:p>
          <a:p>
            <a:r>
              <a:rPr lang="en-US" b="1" dirty="0" smtClean="0"/>
              <a:t>belongs to inadequate Portion will be Clubbed  </a:t>
            </a:r>
            <a:endParaRPr lang="en-IN" b="1" dirty="0"/>
          </a:p>
        </p:txBody>
      </p:sp>
      <p:sp>
        <p:nvSpPr>
          <p:cNvPr id="3" name="TextBox 2"/>
          <p:cNvSpPr txBox="1"/>
          <p:nvPr/>
        </p:nvSpPr>
        <p:spPr>
          <a:xfrm>
            <a:off x="5486400" y="5410200"/>
            <a:ext cx="3223959" cy="1200329"/>
          </a:xfrm>
          <a:prstGeom prst="rect">
            <a:avLst/>
          </a:prstGeom>
          <a:noFill/>
        </p:spPr>
        <p:txBody>
          <a:bodyPr wrap="none" rtlCol="0">
            <a:spAutoFit/>
          </a:bodyPr>
          <a:lstStyle/>
          <a:p>
            <a:r>
              <a:rPr lang="en-US">
                <a:solidFill>
                  <a:srgbClr val="FF0000"/>
                </a:solidFill>
              </a:rPr>
              <a:t>PPT PREPARED BY </a:t>
            </a:r>
          </a:p>
          <a:p>
            <a:r>
              <a:rPr lang="en-US">
                <a:solidFill>
                  <a:srgbClr val="FF0000"/>
                </a:solidFill>
              </a:rPr>
              <a:t>AMIT KUMAR: 9891463160</a:t>
            </a:r>
          </a:p>
          <a:p>
            <a:r>
              <a:rPr lang="en-US">
                <a:solidFill>
                  <a:srgbClr val="FF0000"/>
                </a:solidFill>
              </a:rPr>
              <a:t>EMAIL: amit63160@gmail.com</a:t>
            </a:r>
          </a:p>
          <a:p>
            <a:endParaRPr lang="en-US"/>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6"/>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9"/>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11"/>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8"/>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21"/>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23"/>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9"/>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22"/>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2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5" grpId="0"/>
      <p:bldP spid="6" grpId="0"/>
      <p:bldP spid="18" grpId="0"/>
      <p:bldP spid="19" grpId="0"/>
      <p:bldP spid="23" grpId="0"/>
      <p:bldP spid="24"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500166" y="1142984"/>
            <a:ext cx="5643602" cy="400110"/>
          </a:xfrm>
          <a:prstGeom prst="rect">
            <a:avLst/>
          </a:prstGeom>
          <a:noFill/>
        </p:spPr>
        <p:txBody>
          <a:bodyPr wrap="square" rtlCol="0">
            <a:spAutoFit/>
          </a:bodyPr>
          <a:lstStyle/>
          <a:p>
            <a:r>
              <a:rPr lang="en-US" sz="2000" b="1" dirty="0" smtClean="0"/>
              <a:t>If Relationship of H|W Does not exist </a:t>
            </a:r>
            <a:endParaRPr lang="en-IN" sz="2000" b="1" dirty="0"/>
          </a:p>
        </p:txBody>
      </p:sp>
      <p:sp>
        <p:nvSpPr>
          <p:cNvPr id="3" name="TextBox 2"/>
          <p:cNvSpPr txBox="1"/>
          <p:nvPr/>
        </p:nvSpPr>
        <p:spPr>
          <a:xfrm>
            <a:off x="1505104" y="1664613"/>
            <a:ext cx="1285884" cy="400110"/>
          </a:xfrm>
          <a:prstGeom prst="rect">
            <a:avLst/>
          </a:prstGeom>
          <a:noFill/>
        </p:spPr>
        <p:txBody>
          <a:bodyPr wrap="square" rtlCol="0">
            <a:spAutoFit/>
          </a:bodyPr>
          <a:lstStyle/>
          <a:p>
            <a:r>
              <a:rPr lang="en-US" sz="2000" b="1" dirty="0" smtClean="0"/>
              <a:t>either</a:t>
            </a:r>
            <a:endParaRPr lang="en-IN" sz="2000" b="1" dirty="0"/>
          </a:p>
        </p:txBody>
      </p:sp>
      <p:sp>
        <p:nvSpPr>
          <p:cNvPr id="4" name="TextBox 3"/>
          <p:cNvSpPr txBox="1"/>
          <p:nvPr/>
        </p:nvSpPr>
        <p:spPr>
          <a:xfrm>
            <a:off x="2076608" y="2179493"/>
            <a:ext cx="3214710" cy="400110"/>
          </a:xfrm>
          <a:prstGeom prst="rect">
            <a:avLst/>
          </a:prstGeom>
          <a:noFill/>
        </p:spPr>
        <p:txBody>
          <a:bodyPr wrap="square" rtlCol="0">
            <a:spAutoFit/>
          </a:bodyPr>
          <a:lstStyle/>
          <a:p>
            <a:r>
              <a:rPr lang="en-US" sz="2000" b="1" dirty="0" smtClean="0"/>
              <a:t>at the time of transfer or </a:t>
            </a:r>
            <a:endParaRPr lang="en-IN" sz="2000" b="1" dirty="0"/>
          </a:p>
        </p:txBody>
      </p:sp>
      <p:sp>
        <p:nvSpPr>
          <p:cNvPr id="5" name="TextBox 4"/>
          <p:cNvSpPr txBox="1"/>
          <p:nvPr/>
        </p:nvSpPr>
        <p:spPr>
          <a:xfrm>
            <a:off x="2081546" y="2800872"/>
            <a:ext cx="3557254" cy="400110"/>
          </a:xfrm>
          <a:prstGeom prst="rect">
            <a:avLst/>
          </a:prstGeom>
          <a:noFill/>
        </p:spPr>
        <p:txBody>
          <a:bodyPr wrap="square" rtlCol="0">
            <a:spAutoFit/>
          </a:bodyPr>
          <a:lstStyle/>
          <a:p>
            <a:r>
              <a:rPr lang="en-US" sz="2000" b="1" dirty="0" smtClean="0"/>
              <a:t>at the time of Valuation Date</a:t>
            </a:r>
            <a:endParaRPr lang="en-IN" sz="2000" b="1" dirty="0"/>
          </a:p>
        </p:txBody>
      </p:sp>
      <p:cxnSp>
        <p:nvCxnSpPr>
          <p:cNvPr id="7" name="Straight Connector 6"/>
          <p:cNvCxnSpPr/>
          <p:nvPr/>
        </p:nvCxnSpPr>
        <p:spPr>
          <a:xfrm>
            <a:off x="1673165" y="2407305"/>
            <a:ext cx="285752" cy="1588"/>
          </a:xfrm>
          <a:prstGeom prst="line">
            <a:avLst/>
          </a:prstGeom>
        </p:spPr>
        <p:style>
          <a:lnRef idx="2">
            <a:schemeClr val="dk1"/>
          </a:lnRef>
          <a:fillRef idx="0">
            <a:schemeClr val="dk1"/>
          </a:fillRef>
          <a:effectRef idx="1">
            <a:schemeClr val="dk1"/>
          </a:effectRef>
          <a:fontRef idx="minor">
            <a:schemeClr val="tx1"/>
          </a:fontRef>
        </p:style>
      </p:cxnSp>
      <p:cxnSp>
        <p:nvCxnSpPr>
          <p:cNvPr id="8" name="Straight Connector 7"/>
          <p:cNvCxnSpPr/>
          <p:nvPr/>
        </p:nvCxnSpPr>
        <p:spPr>
          <a:xfrm>
            <a:off x="1681230" y="3016997"/>
            <a:ext cx="285752" cy="1588"/>
          </a:xfrm>
          <a:prstGeom prst="line">
            <a:avLst/>
          </a:prstGeom>
        </p:spPr>
        <p:style>
          <a:lnRef idx="2">
            <a:schemeClr val="dk1"/>
          </a:lnRef>
          <a:fillRef idx="0">
            <a:schemeClr val="dk1"/>
          </a:fillRef>
          <a:effectRef idx="1">
            <a:schemeClr val="dk1"/>
          </a:effectRef>
          <a:fontRef idx="minor">
            <a:schemeClr val="tx1"/>
          </a:fontRef>
        </p:style>
      </p:cxnSp>
      <p:sp>
        <p:nvSpPr>
          <p:cNvPr id="9" name="TextBox 8"/>
          <p:cNvSpPr txBox="1"/>
          <p:nvPr/>
        </p:nvSpPr>
        <p:spPr>
          <a:xfrm>
            <a:off x="2096786" y="3349512"/>
            <a:ext cx="1484614" cy="400110"/>
          </a:xfrm>
          <a:prstGeom prst="rect">
            <a:avLst/>
          </a:prstGeom>
          <a:noFill/>
        </p:spPr>
        <p:txBody>
          <a:bodyPr wrap="square" rtlCol="0">
            <a:spAutoFit/>
          </a:bodyPr>
          <a:lstStyle/>
          <a:p>
            <a:r>
              <a:rPr lang="en-US" sz="2000" b="1" dirty="0" smtClean="0"/>
              <a:t>Or both</a:t>
            </a:r>
            <a:endParaRPr lang="en-IN" sz="2000" b="1" dirty="0"/>
          </a:p>
        </p:txBody>
      </p:sp>
      <p:cxnSp>
        <p:nvCxnSpPr>
          <p:cNvPr id="10" name="Straight Connector 9"/>
          <p:cNvCxnSpPr/>
          <p:nvPr/>
        </p:nvCxnSpPr>
        <p:spPr>
          <a:xfrm>
            <a:off x="1696470" y="3565637"/>
            <a:ext cx="285752" cy="1588"/>
          </a:xfrm>
          <a:prstGeom prst="line">
            <a:avLst/>
          </a:prstGeom>
        </p:spPr>
        <p:style>
          <a:lnRef idx="2">
            <a:schemeClr val="dk1"/>
          </a:lnRef>
          <a:fillRef idx="0">
            <a:schemeClr val="dk1"/>
          </a:fillRef>
          <a:effectRef idx="1">
            <a:schemeClr val="dk1"/>
          </a:effectRef>
          <a:fontRef idx="minor">
            <a:schemeClr val="tx1"/>
          </a:fontRef>
        </p:style>
      </p:cxnSp>
      <p:sp>
        <p:nvSpPr>
          <p:cNvPr id="6" name="TextBox 5"/>
          <p:cNvSpPr txBox="1"/>
          <p:nvPr/>
        </p:nvSpPr>
        <p:spPr>
          <a:xfrm>
            <a:off x="5715000" y="5276671"/>
            <a:ext cx="3223959" cy="1200329"/>
          </a:xfrm>
          <a:prstGeom prst="rect">
            <a:avLst/>
          </a:prstGeom>
          <a:noFill/>
        </p:spPr>
        <p:txBody>
          <a:bodyPr wrap="none" rtlCol="0">
            <a:spAutoFit/>
          </a:bodyPr>
          <a:lstStyle/>
          <a:p>
            <a:r>
              <a:rPr lang="en-US">
                <a:solidFill>
                  <a:srgbClr val="FF0000"/>
                </a:solidFill>
              </a:rPr>
              <a:t>PPT PREPARED BY </a:t>
            </a:r>
          </a:p>
          <a:p>
            <a:r>
              <a:rPr lang="en-US">
                <a:solidFill>
                  <a:srgbClr val="FF0000"/>
                </a:solidFill>
              </a:rPr>
              <a:t>AMIT KUMAR: 9891463160</a:t>
            </a:r>
          </a:p>
          <a:p>
            <a:r>
              <a:rPr lang="en-US">
                <a:solidFill>
                  <a:srgbClr val="FF0000"/>
                </a:solidFill>
              </a:rPr>
              <a:t>EMAIL: amit63160@gmail.com</a:t>
            </a:r>
          </a:p>
          <a:p>
            <a:endParaRPr lang="en-US"/>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8"/>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5"/>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0"/>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4" grpId="0"/>
      <p:bldP spid="5" grpId="0"/>
      <p:bldP spid="9"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714348" y="571480"/>
            <a:ext cx="1357322" cy="400110"/>
          </a:xfrm>
          <a:prstGeom prst="rect">
            <a:avLst/>
          </a:prstGeom>
          <a:noFill/>
        </p:spPr>
        <p:txBody>
          <a:bodyPr wrap="square" rtlCol="0">
            <a:spAutoFit/>
          </a:bodyPr>
          <a:lstStyle/>
          <a:p>
            <a:r>
              <a:rPr lang="en-US" sz="2000" b="1" dirty="0" smtClean="0"/>
              <a:t>Example</a:t>
            </a:r>
            <a:endParaRPr lang="en-IN" sz="2000" b="1" dirty="0"/>
          </a:p>
        </p:txBody>
      </p:sp>
      <p:sp>
        <p:nvSpPr>
          <p:cNvPr id="3" name="TextBox 2"/>
          <p:cNvSpPr txBox="1"/>
          <p:nvPr/>
        </p:nvSpPr>
        <p:spPr>
          <a:xfrm>
            <a:off x="4724400" y="4221480"/>
            <a:ext cx="1571636" cy="707886"/>
          </a:xfrm>
          <a:prstGeom prst="rect">
            <a:avLst/>
          </a:prstGeom>
          <a:noFill/>
        </p:spPr>
        <p:txBody>
          <a:bodyPr wrap="square" rtlCol="0">
            <a:spAutoFit/>
          </a:bodyPr>
          <a:lstStyle/>
          <a:p>
            <a:r>
              <a:rPr lang="en-US" sz="2000" b="1" dirty="0" smtClean="0"/>
              <a:t>F- Friend</a:t>
            </a:r>
          </a:p>
          <a:p>
            <a:r>
              <a:rPr lang="en-US" sz="2000" b="1" dirty="0" smtClean="0"/>
              <a:t>W- Wife</a:t>
            </a:r>
            <a:endParaRPr lang="en-IN" sz="2000" b="1" dirty="0"/>
          </a:p>
        </p:txBody>
      </p:sp>
      <p:sp>
        <p:nvSpPr>
          <p:cNvPr id="4" name="TextBox 3"/>
          <p:cNvSpPr txBox="1"/>
          <p:nvPr/>
        </p:nvSpPr>
        <p:spPr>
          <a:xfrm>
            <a:off x="1722104" y="1714488"/>
            <a:ext cx="1143008" cy="707886"/>
          </a:xfrm>
          <a:prstGeom prst="rect">
            <a:avLst/>
          </a:prstGeom>
          <a:noFill/>
        </p:spPr>
        <p:txBody>
          <a:bodyPr wrap="square" rtlCol="0">
            <a:spAutoFit/>
          </a:bodyPr>
          <a:lstStyle/>
          <a:p>
            <a:r>
              <a:rPr lang="en-US" sz="2000" b="1" dirty="0" smtClean="0"/>
              <a:t>Date of Transfer</a:t>
            </a:r>
            <a:endParaRPr lang="en-IN" sz="2000" b="1" dirty="0"/>
          </a:p>
        </p:txBody>
      </p:sp>
      <p:sp>
        <p:nvSpPr>
          <p:cNvPr id="5" name="TextBox 4"/>
          <p:cNvSpPr txBox="1"/>
          <p:nvPr/>
        </p:nvSpPr>
        <p:spPr>
          <a:xfrm>
            <a:off x="3822342" y="1714488"/>
            <a:ext cx="1283058" cy="707886"/>
          </a:xfrm>
          <a:prstGeom prst="rect">
            <a:avLst/>
          </a:prstGeom>
          <a:noFill/>
        </p:spPr>
        <p:txBody>
          <a:bodyPr wrap="square" rtlCol="0">
            <a:spAutoFit/>
          </a:bodyPr>
          <a:lstStyle/>
          <a:p>
            <a:r>
              <a:rPr lang="en-US" sz="2000" b="1" dirty="0" smtClean="0"/>
              <a:t>Valuation</a:t>
            </a:r>
          </a:p>
          <a:p>
            <a:r>
              <a:rPr lang="en-US" sz="2000" b="1" dirty="0" smtClean="0"/>
              <a:t>    Date</a:t>
            </a:r>
            <a:endParaRPr lang="en-IN" sz="2000" b="1" dirty="0"/>
          </a:p>
        </p:txBody>
      </p:sp>
      <p:sp>
        <p:nvSpPr>
          <p:cNvPr id="7" name="TextBox 6"/>
          <p:cNvSpPr txBox="1"/>
          <p:nvPr/>
        </p:nvSpPr>
        <p:spPr>
          <a:xfrm>
            <a:off x="6107182" y="1714488"/>
            <a:ext cx="1357322" cy="707886"/>
          </a:xfrm>
          <a:prstGeom prst="rect">
            <a:avLst/>
          </a:prstGeom>
          <a:noFill/>
        </p:spPr>
        <p:txBody>
          <a:bodyPr wrap="square" rtlCol="0">
            <a:spAutoFit/>
          </a:bodyPr>
          <a:lstStyle/>
          <a:p>
            <a:r>
              <a:rPr lang="en-US" sz="2000" b="1" dirty="0" smtClean="0"/>
              <a:t>Clubbing or not</a:t>
            </a:r>
            <a:endParaRPr lang="en-IN" sz="2000" b="1" dirty="0"/>
          </a:p>
        </p:txBody>
      </p:sp>
      <p:sp>
        <p:nvSpPr>
          <p:cNvPr id="8" name="TextBox 7"/>
          <p:cNvSpPr txBox="1"/>
          <p:nvPr/>
        </p:nvSpPr>
        <p:spPr>
          <a:xfrm>
            <a:off x="2006874" y="2414084"/>
            <a:ext cx="500066" cy="400110"/>
          </a:xfrm>
          <a:prstGeom prst="rect">
            <a:avLst/>
          </a:prstGeom>
          <a:noFill/>
        </p:spPr>
        <p:txBody>
          <a:bodyPr wrap="square" rtlCol="0">
            <a:spAutoFit/>
          </a:bodyPr>
          <a:lstStyle/>
          <a:p>
            <a:r>
              <a:rPr lang="en-US" sz="2000" b="1" dirty="0" smtClean="0"/>
              <a:t>F</a:t>
            </a:r>
            <a:endParaRPr lang="en-IN" sz="2000" b="1" dirty="0"/>
          </a:p>
        </p:txBody>
      </p:sp>
      <p:sp>
        <p:nvSpPr>
          <p:cNvPr id="9" name="TextBox 8"/>
          <p:cNvSpPr txBox="1"/>
          <p:nvPr/>
        </p:nvSpPr>
        <p:spPr>
          <a:xfrm>
            <a:off x="2007856" y="2878690"/>
            <a:ext cx="500066" cy="400110"/>
          </a:xfrm>
          <a:prstGeom prst="rect">
            <a:avLst/>
          </a:prstGeom>
          <a:noFill/>
        </p:spPr>
        <p:txBody>
          <a:bodyPr wrap="square" rtlCol="0">
            <a:spAutoFit/>
          </a:bodyPr>
          <a:lstStyle/>
          <a:p>
            <a:r>
              <a:rPr lang="en-US" sz="2000" b="1" dirty="0" smtClean="0"/>
              <a:t>F</a:t>
            </a:r>
            <a:endParaRPr lang="en-IN" sz="2000" b="1" dirty="0"/>
          </a:p>
        </p:txBody>
      </p:sp>
      <p:sp>
        <p:nvSpPr>
          <p:cNvPr id="10" name="TextBox 9"/>
          <p:cNvSpPr txBox="1"/>
          <p:nvPr/>
        </p:nvSpPr>
        <p:spPr>
          <a:xfrm>
            <a:off x="1936418" y="3314642"/>
            <a:ext cx="500066" cy="400110"/>
          </a:xfrm>
          <a:prstGeom prst="rect">
            <a:avLst/>
          </a:prstGeom>
          <a:noFill/>
        </p:spPr>
        <p:txBody>
          <a:bodyPr wrap="square" rtlCol="0">
            <a:spAutoFit/>
          </a:bodyPr>
          <a:lstStyle/>
          <a:p>
            <a:r>
              <a:rPr lang="en-US" sz="2000" b="1" dirty="0" smtClean="0"/>
              <a:t>W</a:t>
            </a:r>
            <a:endParaRPr lang="en-IN" sz="2000" b="1" dirty="0"/>
          </a:p>
        </p:txBody>
      </p:sp>
      <p:sp>
        <p:nvSpPr>
          <p:cNvPr id="11" name="TextBox 10"/>
          <p:cNvSpPr txBox="1"/>
          <p:nvPr/>
        </p:nvSpPr>
        <p:spPr>
          <a:xfrm>
            <a:off x="1936418" y="3736928"/>
            <a:ext cx="500066" cy="400110"/>
          </a:xfrm>
          <a:prstGeom prst="rect">
            <a:avLst/>
          </a:prstGeom>
          <a:noFill/>
        </p:spPr>
        <p:txBody>
          <a:bodyPr wrap="square" rtlCol="0">
            <a:spAutoFit/>
          </a:bodyPr>
          <a:lstStyle/>
          <a:p>
            <a:r>
              <a:rPr lang="en-US" sz="2000" b="1" dirty="0" smtClean="0"/>
              <a:t>W</a:t>
            </a:r>
            <a:endParaRPr lang="en-IN" sz="2000" b="1" dirty="0"/>
          </a:p>
        </p:txBody>
      </p:sp>
      <p:sp>
        <p:nvSpPr>
          <p:cNvPr id="12" name="TextBox 11"/>
          <p:cNvSpPr txBox="1"/>
          <p:nvPr/>
        </p:nvSpPr>
        <p:spPr>
          <a:xfrm>
            <a:off x="4244762" y="2393058"/>
            <a:ext cx="500066" cy="400110"/>
          </a:xfrm>
          <a:prstGeom prst="rect">
            <a:avLst/>
          </a:prstGeom>
          <a:noFill/>
        </p:spPr>
        <p:txBody>
          <a:bodyPr wrap="square" rtlCol="0">
            <a:spAutoFit/>
          </a:bodyPr>
          <a:lstStyle/>
          <a:p>
            <a:r>
              <a:rPr lang="en-US" sz="2000" b="1" dirty="0" smtClean="0"/>
              <a:t>F</a:t>
            </a:r>
            <a:endParaRPr lang="en-IN" sz="2000" b="1" dirty="0"/>
          </a:p>
        </p:txBody>
      </p:sp>
      <p:sp>
        <p:nvSpPr>
          <p:cNvPr id="13" name="TextBox 12"/>
          <p:cNvSpPr txBox="1"/>
          <p:nvPr/>
        </p:nvSpPr>
        <p:spPr>
          <a:xfrm>
            <a:off x="4182680" y="2889196"/>
            <a:ext cx="500066" cy="400110"/>
          </a:xfrm>
          <a:prstGeom prst="rect">
            <a:avLst/>
          </a:prstGeom>
          <a:noFill/>
        </p:spPr>
        <p:txBody>
          <a:bodyPr wrap="square" rtlCol="0">
            <a:spAutoFit/>
          </a:bodyPr>
          <a:lstStyle/>
          <a:p>
            <a:r>
              <a:rPr lang="en-US" sz="2000" b="1" dirty="0" smtClean="0"/>
              <a:t>W</a:t>
            </a:r>
            <a:endParaRPr lang="en-IN" sz="2000" b="1" dirty="0"/>
          </a:p>
        </p:txBody>
      </p:sp>
      <p:sp>
        <p:nvSpPr>
          <p:cNvPr id="14" name="TextBox 13"/>
          <p:cNvSpPr txBox="1"/>
          <p:nvPr/>
        </p:nvSpPr>
        <p:spPr>
          <a:xfrm>
            <a:off x="4190072" y="3327180"/>
            <a:ext cx="500066" cy="400110"/>
          </a:xfrm>
          <a:prstGeom prst="rect">
            <a:avLst/>
          </a:prstGeom>
          <a:noFill/>
        </p:spPr>
        <p:txBody>
          <a:bodyPr wrap="square" rtlCol="0">
            <a:spAutoFit/>
          </a:bodyPr>
          <a:lstStyle/>
          <a:p>
            <a:r>
              <a:rPr lang="en-US" sz="2000" b="1" dirty="0" smtClean="0"/>
              <a:t>W</a:t>
            </a:r>
            <a:endParaRPr lang="en-IN" sz="2000" b="1" dirty="0"/>
          </a:p>
        </p:txBody>
      </p:sp>
      <p:sp>
        <p:nvSpPr>
          <p:cNvPr id="15" name="TextBox 14"/>
          <p:cNvSpPr txBox="1"/>
          <p:nvPr/>
        </p:nvSpPr>
        <p:spPr>
          <a:xfrm>
            <a:off x="4190072" y="3715902"/>
            <a:ext cx="500066" cy="400110"/>
          </a:xfrm>
          <a:prstGeom prst="rect">
            <a:avLst/>
          </a:prstGeom>
          <a:noFill/>
        </p:spPr>
        <p:txBody>
          <a:bodyPr wrap="square" rtlCol="0">
            <a:spAutoFit/>
          </a:bodyPr>
          <a:lstStyle/>
          <a:p>
            <a:r>
              <a:rPr lang="en-US" sz="2000" b="1" dirty="0" smtClean="0"/>
              <a:t>F</a:t>
            </a:r>
            <a:endParaRPr lang="en-IN" sz="2000" b="1" dirty="0"/>
          </a:p>
        </p:txBody>
      </p:sp>
      <p:sp>
        <p:nvSpPr>
          <p:cNvPr id="16" name="TextBox 15"/>
          <p:cNvSpPr txBox="1"/>
          <p:nvPr/>
        </p:nvSpPr>
        <p:spPr>
          <a:xfrm>
            <a:off x="6353028" y="2393058"/>
            <a:ext cx="500066" cy="400110"/>
          </a:xfrm>
          <a:prstGeom prst="rect">
            <a:avLst/>
          </a:prstGeom>
          <a:noFill/>
        </p:spPr>
        <p:txBody>
          <a:bodyPr wrap="square" rtlCol="0">
            <a:spAutoFit/>
          </a:bodyPr>
          <a:lstStyle/>
          <a:p>
            <a:r>
              <a:rPr lang="en-US" sz="2000" b="1" dirty="0" smtClean="0"/>
              <a:t>No</a:t>
            </a:r>
            <a:endParaRPr lang="en-IN" sz="2000" b="1" dirty="0"/>
          </a:p>
        </p:txBody>
      </p:sp>
      <p:sp>
        <p:nvSpPr>
          <p:cNvPr id="17" name="TextBox 16"/>
          <p:cNvSpPr txBox="1"/>
          <p:nvPr/>
        </p:nvSpPr>
        <p:spPr>
          <a:xfrm>
            <a:off x="6333556" y="2857664"/>
            <a:ext cx="500066" cy="400110"/>
          </a:xfrm>
          <a:prstGeom prst="rect">
            <a:avLst/>
          </a:prstGeom>
          <a:noFill/>
        </p:spPr>
        <p:txBody>
          <a:bodyPr wrap="square" rtlCol="0">
            <a:spAutoFit/>
          </a:bodyPr>
          <a:lstStyle/>
          <a:p>
            <a:r>
              <a:rPr lang="en-US" sz="2000" b="1" dirty="0" smtClean="0"/>
              <a:t>No</a:t>
            </a:r>
            <a:endParaRPr lang="en-IN" sz="2000" b="1" dirty="0"/>
          </a:p>
        </p:txBody>
      </p:sp>
      <p:sp>
        <p:nvSpPr>
          <p:cNvPr id="18" name="TextBox 17"/>
          <p:cNvSpPr txBox="1"/>
          <p:nvPr/>
        </p:nvSpPr>
        <p:spPr>
          <a:xfrm>
            <a:off x="6325182" y="3311414"/>
            <a:ext cx="661432" cy="400110"/>
          </a:xfrm>
          <a:prstGeom prst="rect">
            <a:avLst/>
          </a:prstGeom>
          <a:noFill/>
        </p:spPr>
        <p:txBody>
          <a:bodyPr wrap="square" rtlCol="0">
            <a:spAutoFit/>
          </a:bodyPr>
          <a:lstStyle/>
          <a:p>
            <a:r>
              <a:rPr lang="en-US" sz="2000" b="1" dirty="0" smtClean="0"/>
              <a:t>Yes</a:t>
            </a:r>
            <a:endParaRPr lang="en-IN" sz="2000" b="1" dirty="0"/>
          </a:p>
        </p:txBody>
      </p:sp>
      <p:sp>
        <p:nvSpPr>
          <p:cNvPr id="19" name="TextBox 18"/>
          <p:cNvSpPr txBox="1"/>
          <p:nvPr/>
        </p:nvSpPr>
        <p:spPr>
          <a:xfrm>
            <a:off x="6325182" y="3747434"/>
            <a:ext cx="500066" cy="400110"/>
          </a:xfrm>
          <a:prstGeom prst="rect">
            <a:avLst/>
          </a:prstGeom>
          <a:noFill/>
        </p:spPr>
        <p:txBody>
          <a:bodyPr wrap="square" rtlCol="0">
            <a:spAutoFit/>
          </a:bodyPr>
          <a:lstStyle/>
          <a:p>
            <a:r>
              <a:rPr lang="en-US" sz="2000" b="1" dirty="0" smtClean="0"/>
              <a:t>No</a:t>
            </a:r>
            <a:endParaRPr lang="en-IN" sz="2000" b="1" dirty="0"/>
          </a:p>
        </p:txBody>
      </p:sp>
      <p:sp>
        <p:nvSpPr>
          <p:cNvPr id="22" name="TextBox 21"/>
          <p:cNvSpPr txBox="1"/>
          <p:nvPr/>
        </p:nvSpPr>
        <p:spPr>
          <a:xfrm>
            <a:off x="1722120" y="1219200"/>
            <a:ext cx="1325880" cy="400110"/>
          </a:xfrm>
          <a:prstGeom prst="rect">
            <a:avLst/>
          </a:prstGeom>
          <a:noFill/>
        </p:spPr>
        <p:txBody>
          <a:bodyPr wrap="square" rtlCol="0">
            <a:spAutoFit/>
          </a:bodyPr>
          <a:lstStyle/>
          <a:p>
            <a:r>
              <a:rPr lang="en-US" sz="2000" b="1" smtClean="0"/>
              <a:t>5|3|2014</a:t>
            </a:r>
            <a:endParaRPr lang="en-IN" sz="2000" b="1" dirty="0"/>
          </a:p>
        </p:txBody>
      </p:sp>
      <p:sp>
        <p:nvSpPr>
          <p:cNvPr id="23" name="TextBox 22"/>
          <p:cNvSpPr txBox="1"/>
          <p:nvPr/>
        </p:nvSpPr>
        <p:spPr>
          <a:xfrm>
            <a:off x="3886192" y="1219200"/>
            <a:ext cx="1371608" cy="400110"/>
          </a:xfrm>
          <a:prstGeom prst="rect">
            <a:avLst/>
          </a:prstGeom>
          <a:noFill/>
        </p:spPr>
        <p:txBody>
          <a:bodyPr wrap="square" rtlCol="0">
            <a:spAutoFit/>
          </a:bodyPr>
          <a:lstStyle/>
          <a:p>
            <a:r>
              <a:rPr lang="en-US" sz="2000" b="1" smtClean="0"/>
              <a:t>31|3|2015</a:t>
            </a:r>
            <a:endParaRPr lang="en-IN" sz="2000" b="1" dirty="0"/>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7"/>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22"/>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23"/>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8"/>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2"/>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6"/>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9"/>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13"/>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17"/>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grpId="0" nodeType="clickEffect">
                                  <p:stCondLst>
                                    <p:cond delay="0"/>
                                  </p:stCondLst>
                                  <p:childTnLst>
                                    <p:set>
                                      <p:cBhvr>
                                        <p:cTn id="54" dur="1" fill="hold">
                                          <p:stCondLst>
                                            <p:cond delay="0"/>
                                          </p:stCondLst>
                                        </p:cTn>
                                        <p:tgtEl>
                                          <p:spTgt spid="10"/>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grpId="0" nodeType="clickEffect">
                                  <p:stCondLst>
                                    <p:cond delay="0"/>
                                  </p:stCondLst>
                                  <p:childTnLst>
                                    <p:set>
                                      <p:cBhvr>
                                        <p:cTn id="58" dur="1" fill="hold">
                                          <p:stCondLst>
                                            <p:cond delay="0"/>
                                          </p:stCondLst>
                                        </p:cTn>
                                        <p:tgtEl>
                                          <p:spTgt spid="14"/>
                                        </p:tgtEl>
                                        <p:attrNameLst>
                                          <p:attrName>style.visibility</p:attrName>
                                        </p:attrNameLst>
                                      </p:cBhvr>
                                      <p:to>
                                        <p:strVal val="visible"/>
                                      </p:to>
                                    </p:set>
                                  </p:childTnLst>
                                </p:cTn>
                              </p:par>
                            </p:childTnLst>
                          </p:cTn>
                        </p:par>
                      </p:childTnLst>
                    </p:cTn>
                  </p:par>
                  <p:par>
                    <p:cTn id="59" fill="hold">
                      <p:stCondLst>
                        <p:cond delay="indefinite"/>
                      </p:stCondLst>
                      <p:childTnLst>
                        <p:par>
                          <p:cTn id="60" fill="hold">
                            <p:stCondLst>
                              <p:cond delay="0"/>
                            </p:stCondLst>
                            <p:childTnLst>
                              <p:par>
                                <p:cTn id="61" presetID="1" presetClass="entr" presetSubtype="0" fill="hold" grpId="0" nodeType="clickEffect">
                                  <p:stCondLst>
                                    <p:cond delay="0"/>
                                  </p:stCondLst>
                                  <p:childTnLst>
                                    <p:set>
                                      <p:cBhvr>
                                        <p:cTn id="62" dur="1" fill="hold">
                                          <p:stCondLst>
                                            <p:cond delay="0"/>
                                          </p:stCondLst>
                                        </p:cTn>
                                        <p:tgtEl>
                                          <p:spTgt spid="18"/>
                                        </p:tgtEl>
                                        <p:attrNameLst>
                                          <p:attrName>style.visibility</p:attrName>
                                        </p:attrNameLst>
                                      </p:cBhvr>
                                      <p:to>
                                        <p:strVal val="visible"/>
                                      </p:to>
                                    </p:set>
                                  </p:childTnLst>
                                </p:cTn>
                              </p:par>
                            </p:childTnLst>
                          </p:cTn>
                        </p:par>
                      </p:childTnLst>
                    </p:cTn>
                  </p:par>
                  <p:par>
                    <p:cTn id="63" fill="hold">
                      <p:stCondLst>
                        <p:cond delay="indefinite"/>
                      </p:stCondLst>
                      <p:childTnLst>
                        <p:par>
                          <p:cTn id="64" fill="hold">
                            <p:stCondLst>
                              <p:cond delay="0"/>
                            </p:stCondLst>
                            <p:childTnLst>
                              <p:par>
                                <p:cTn id="65" presetID="1" presetClass="entr" presetSubtype="0" fill="hold" grpId="0" nodeType="clickEffect">
                                  <p:stCondLst>
                                    <p:cond delay="0"/>
                                  </p:stCondLst>
                                  <p:childTnLst>
                                    <p:set>
                                      <p:cBhvr>
                                        <p:cTn id="66" dur="1" fill="hold">
                                          <p:stCondLst>
                                            <p:cond delay="0"/>
                                          </p:stCondLst>
                                        </p:cTn>
                                        <p:tgtEl>
                                          <p:spTgt spid="11"/>
                                        </p:tgtEl>
                                        <p:attrNameLst>
                                          <p:attrName>style.visibility</p:attrName>
                                        </p:attrNameLst>
                                      </p:cBhvr>
                                      <p:to>
                                        <p:strVal val="visible"/>
                                      </p:to>
                                    </p:set>
                                  </p:childTnLst>
                                </p:cTn>
                              </p:par>
                            </p:childTnLst>
                          </p:cTn>
                        </p:par>
                      </p:childTnLst>
                    </p:cTn>
                  </p:par>
                  <p:par>
                    <p:cTn id="67" fill="hold">
                      <p:stCondLst>
                        <p:cond delay="indefinite"/>
                      </p:stCondLst>
                      <p:childTnLst>
                        <p:par>
                          <p:cTn id="68" fill="hold">
                            <p:stCondLst>
                              <p:cond delay="0"/>
                            </p:stCondLst>
                            <p:childTnLst>
                              <p:par>
                                <p:cTn id="69" presetID="1" presetClass="entr" presetSubtype="0" fill="hold" grpId="0" nodeType="clickEffect">
                                  <p:stCondLst>
                                    <p:cond delay="0"/>
                                  </p:stCondLst>
                                  <p:childTnLst>
                                    <p:set>
                                      <p:cBhvr>
                                        <p:cTn id="70" dur="1" fill="hold">
                                          <p:stCondLst>
                                            <p:cond delay="0"/>
                                          </p:stCondLst>
                                        </p:cTn>
                                        <p:tgtEl>
                                          <p:spTgt spid="15"/>
                                        </p:tgtEl>
                                        <p:attrNameLst>
                                          <p:attrName>style.visibility</p:attrName>
                                        </p:attrNameLst>
                                      </p:cBhvr>
                                      <p:to>
                                        <p:strVal val="visible"/>
                                      </p:to>
                                    </p:set>
                                  </p:childTnLst>
                                </p:cTn>
                              </p:par>
                            </p:childTnLst>
                          </p:cTn>
                        </p:par>
                      </p:childTnLst>
                    </p:cTn>
                  </p:par>
                  <p:par>
                    <p:cTn id="71" fill="hold">
                      <p:stCondLst>
                        <p:cond delay="indefinite"/>
                      </p:stCondLst>
                      <p:childTnLst>
                        <p:par>
                          <p:cTn id="72" fill="hold">
                            <p:stCondLst>
                              <p:cond delay="0"/>
                            </p:stCondLst>
                            <p:childTnLst>
                              <p:par>
                                <p:cTn id="73" presetID="1" presetClass="entr" presetSubtype="0" fill="hold" grpId="0" nodeType="clickEffect">
                                  <p:stCondLst>
                                    <p:cond delay="0"/>
                                  </p:stCondLst>
                                  <p:childTnLst>
                                    <p:set>
                                      <p:cBhvr>
                                        <p:cTn id="74" dur="1" fill="hold">
                                          <p:stCondLst>
                                            <p:cond delay="0"/>
                                          </p:stCondLst>
                                        </p:cTn>
                                        <p:tgtEl>
                                          <p:spTgt spid="19"/>
                                        </p:tgtEl>
                                        <p:attrNameLst>
                                          <p:attrName>style.visibility</p:attrName>
                                        </p:attrNameLst>
                                      </p:cBhvr>
                                      <p:to>
                                        <p:strVal val="visible"/>
                                      </p:to>
                                    </p:set>
                                  </p:childTnLst>
                                </p:cTn>
                              </p:par>
                            </p:childTnLst>
                          </p:cTn>
                        </p:par>
                      </p:childTnLst>
                    </p:cTn>
                  </p:par>
                  <p:par>
                    <p:cTn id="75" fill="hold">
                      <p:stCondLst>
                        <p:cond delay="indefinite"/>
                      </p:stCondLst>
                      <p:childTnLst>
                        <p:par>
                          <p:cTn id="76" fill="hold">
                            <p:stCondLst>
                              <p:cond delay="0"/>
                            </p:stCondLst>
                            <p:childTnLst>
                              <p:par>
                                <p:cTn id="77" presetID="1" presetClass="entr" presetSubtype="0" fill="hold" grpId="0" nodeType="clickEffect">
                                  <p:stCondLst>
                                    <p:cond delay="0"/>
                                  </p:stCondLst>
                                  <p:childTnLst>
                                    <p:set>
                                      <p:cBhvr>
                                        <p:cTn id="78"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4" grpId="0"/>
      <p:bldP spid="5" grpId="0"/>
      <p:bldP spid="7" grpId="0"/>
      <p:bldP spid="8" grpId="0"/>
      <p:bldP spid="9" grpId="0"/>
      <p:bldP spid="10" grpId="0"/>
      <p:bldP spid="11" grpId="0"/>
      <p:bldP spid="12" grpId="0"/>
      <p:bldP spid="13" grpId="0"/>
      <p:bldP spid="14" grpId="0"/>
      <p:bldP spid="15" grpId="0"/>
      <p:bldP spid="16" grpId="0"/>
      <p:bldP spid="17" grpId="0"/>
      <p:bldP spid="18" grpId="0"/>
      <p:bldP spid="19" grpId="0"/>
      <p:bldP spid="22" grpId="0"/>
      <p:bldP spid="23"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ounded Rectangle 2"/>
          <p:cNvSpPr/>
          <p:nvPr/>
        </p:nvSpPr>
        <p:spPr>
          <a:xfrm>
            <a:off x="609600" y="1447800"/>
            <a:ext cx="7924800" cy="3886200"/>
          </a:xfrm>
          <a:prstGeom prst="roundRect">
            <a:avLst/>
          </a:prstGeom>
          <a:solidFill>
            <a:schemeClr val="accent4">
              <a:lumMod val="40000"/>
              <a:lumOff val="60000"/>
            </a:schemeClr>
          </a:solidFill>
          <a:ln>
            <a:solidFill>
              <a:srgbClr val="C00000"/>
            </a:solidFill>
          </a:ln>
          <a:effectLst>
            <a:outerShdw blurRad="149987" dist="250190" dir="8460000" algn="ctr">
              <a:srgbClr val="000000">
                <a:alpha val="28000"/>
              </a:srgbClr>
            </a:outerShdw>
          </a:effectLst>
          <a:scene3d>
            <a:camera prst="perspectiveFront"/>
            <a:lightRig rig="contrasting" dir="t">
              <a:rot lat="0" lon="0" rev="1500000"/>
            </a:lightRig>
          </a:scene3d>
          <a:sp3d prstMaterial="metal">
            <a:bevelT w="88900" h="889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400" b="1" u="sng" dirty="0" smtClean="0">
                <a:solidFill>
                  <a:srgbClr val="C00000"/>
                </a:solidFill>
              </a:rPr>
              <a:t>Ques.</a:t>
            </a:r>
          </a:p>
          <a:p>
            <a:pPr algn="ctr"/>
            <a:r>
              <a:rPr lang="en-US" sz="2400" b="1" dirty="0" smtClean="0">
                <a:solidFill>
                  <a:srgbClr val="C00000"/>
                </a:solidFill>
              </a:rPr>
              <a:t>Karan made a gift to </a:t>
            </a:r>
            <a:r>
              <a:rPr lang="en-US" sz="2400" b="1" dirty="0" err="1" smtClean="0">
                <a:solidFill>
                  <a:srgbClr val="C00000"/>
                </a:solidFill>
              </a:rPr>
              <a:t>Sujata</a:t>
            </a:r>
            <a:r>
              <a:rPr lang="en-US" sz="2400" b="1" dirty="0" smtClean="0">
                <a:solidFill>
                  <a:srgbClr val="C00000"/>
                </a:solidFill>
              </a:rPr>
              <a:t> during their engagement which took place on 15</a:t>
            </a:r>
            <a:r>
              <a:rPr lang="en-US" sz="2400" b="1" baseline="30000" dirty="0" smtClean="0">
                <a:solidFill>
                  <a:srgbClr val="C00000"/>
                </a:solidFill>
              </a:rPr>
              <a:t>th</a:t>
            </a:r>
            <a:r>
              <a:rPr lang="en-US" sz="2400" b="1" dirty="0" smtClean="0">
                <a:solidFill>
                  <a:srgbClr val="C00000"/>
                </a:solidFill>
              </a:rPr>
              <a:t> May, 2009. After their marriage which was held on 15</a:t>
            </a:r>
            <a:r>
              <a:rPr lang="en-US" sz="2400" b="1" baseline="30000" dirty="0" smtClean="0">
                <a:solidFill>
                  <a:srgbClr val="C00000"/>
                </a:solidFill>
              </a:rPr>
              <a:t>th</a:t>
            </a:r>
            <a:r>
              <a:rPr lang="en-US" sz="2400" b="1" dirty="0" smtClean="0">
                <a:solidFill>
                  <a:srgbClr val="C00000"/>
                </a:solidFill>
              </a:rPr>
              <a:t> June 2009, they decide to live apart owing to some reasons and they obtained a legal divorce on 15</a:t>
            </a:r>
            <a:r>
              <a:rPr lang="en-US" sz="2400" b="1" baseline="30000" dirty="0" smtClean="0">
                <a:solidFill>
                  <a:srgbClr val="C00000"/>
                </a:solidFill>
              </a:rPr>
              <a:t>th</a:t>
            </a:r>
            <a:r>
              <a:rPr lang="en-US" sz="2400" b="1" dirty="0" smtClean="0">
                <a:solidFill>
                  <a:srgbClr val="C00000"/>
                </a:solidFill>
              </a:rPr>
              <a:t> Sep. 2009. Whether such transferred asset shall be clubbed in the hands of Karan? </a:t>
            </a:r>
            <a:endParaRPr lang="en-IN" sz="2400" b="1" dirty="0">
              <a:solidFill>
                <a:srgbClr val="C00000"/>
              </a:solidFill>
            </a:endParaRPr>
          </a:p>
        </p:txBody>
      </p:sp>
    </p:spTree>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Wave 1"/>
          <p:cNvSpPr/>
          <p:nvPr/>
        </p:nvSpPr>
        <p:spPr>
          <a:xfrm>
            <a:off x="381000" y="457200"/>
            <a:ext cx="2362200" cy="838200"/>
          </a:xfrm>
          <a:prstGeom prst="wave">
            <a:avLst/>
          </a:prstGeom>
          <a:solidFill>
            <a:schemeClr val="accent3">
              <a:lumMod val="60000"/>
              <a:lumOff val="40000"/>
            </a:schemeClr>
          </a:solidFill>
          <a:ln>
            <a:solidFill>
              <a:schemeClr val="accent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000" b="1" i="1" dirty="0" smtClean="0">
                <a:solidFill>
                  <a:schemeClr val="accent2">
                    <a:lumMod val="50000"/>
                  </a:schemeClr>
                </a:solidFill>
              </a:rPr>
              <a:t>Answer</a:t>
            </a:r>
            <a:endParaRPr lang="en-IN" sz="4000" b="1" i="1" dirty="0">
              <a:solidFill>
                <a:schemeClr val="accent2">
                  <a:lumMod val="50000"/>
                </a:schemeClr>
              </a:solidFill>
            </a:endParaRPr>
          </a:p>
        </p:txBody>
      </p:sp>
      <p:sp>
        <p:nvSpPr>
          <p:cNvPr id="3" name="Rounded Rectangle 2"/>
          <p:cNvSpPr/>
          <p:nvPr/>
        </p:nvSpPr>
        <p:spPr>
          <a:xfrm>
            <a:off x="762000" y="1905000"/>
            <a:ext cx="7620000" cy="3048000"/>
          </a:xfrm>
          <a:prstGeom prst="roundRect">
            <a:avLst/>
          </a:prstGeom>
          <a:solidFill>
            <a:schemeClr val="accent3">
              <a:lumMod val="40000"/>
              <a:lumOff val="60000"/>
            </a:schemeClr>
          </a:solidFill>
          <a:ln>
            <a:solidFill>
              <a:schemeClr val="accent2">
                <a:lumMod val="50000"/>
              </a:schemeClr>
            </a:solid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3200" b="1" dirty="0" smtClean="0">
                <a:solidFill>
                  <a:schemeClr val="accent2">
                    <a:lumMod val="50000"/>
                  </a:schemeClr>
                </a:solidFill>
              </a:rPr>
              <a:t>No Clubbing</a:t>
            </a:r>
          </a:p>
          <a:p>
            <a:endParaRPr lang="en-US" sz="1000" b="1" dirty="0" smtClean="0">
              <a:solidFill>
                <a:schemeClr val="accent1">
                  <a:lumMod val="50000"/>
                </a:schemeClr>
              </a:solidFill>
            </a:endParaRPr>
          </a:p>
          <a:p>
            <a:pPr algn="ctr"/>
            <a:r>
              <a:rPr lang="en-US" sz="2600" b="1" dirty="0" smtClean="0">
                <a:solidFill>
                  <a:schemeClr val="accent2">
                    <a:lumMod val="50000"/>
                  </a:schemeClr>
                </a:solidFill>
              </a:rPr>
              <a:t>For the purpose of clubbing, relationship of husband and wife must exist both the time i.e. at the time of transfer as well as Valuation Date.</a:t>
            </a:r>
            <a:endParaRPr lang="en-IN" sz="2600" b="1" dirty="0">
              <a:solidFill>
                <a:schemeClr val="accent2">
                  <a:lumMod val="50000"/>
                </a:schemeClr>
              </a:solidFill>
            </a:endParaRPr>
          </a:p>
        </p:txBody>
      </p:sp>
    </p:spTree>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2428860" y="814312"/>
            <a:ext cx="4413847" cy="400110"/>
          </a:xfrm>
          <a:prstGeom prst="rect">
            <a:avLst/>
          </a:prstGeom>
          <a:noFill/>
        </p:spPr>
        <p:txBody>
          <a:bodyPr wrap="square" rtlCol="0">
            <a:spAutoFit/>
          </a:bodyPr>
          <a:lstStyle/>
          <a:p>
            <a:r>
              <a:rPr lang="en-US" sz="2000" b="1" u="sng" dirty="0" smtClean="0"/>
              <a:t>Asset transferred to Son’s Wife</a:t>
            </a:r>
            <a:endParaRPr lang="en-IN" sz="2000" b="1" u="sng" dirty="0"/>
          </a:p>
        </p:txBody>
      </p:sp>
      <p:sp>
        <p:nvSpPr>
          <p:cNvPr id="7" name="TextBox 6"/>
          <p:cNvSpPr txBox="1"/>
          <p:nvPr/>
        </p:nvSpPr>
        <p:spPr>
          <a:xfrm>
            <a:off x="3326330" y="3653714"/>
            <a:ext cx="1291390" cy="400110"/>
          </a:xfrm>
          <a:prstGeom prst="rect">
            <a:avLst/>
          </a:prstGeom>
          <a:noFill/>
        </p:spPr>
        <p:txBody>
          <a:bodyPr wrap="square" rtlCol="0">
            <a:spAutoFit/>
          </a:bodyPr>
          <a:lstStyle/>
          <a:p>
            <a:r>
              <a:rPr lang="en-US" sz="2000" b="1" dirty="0" smtClean="0"/>
              <a:t>GOLD</a:t>
            </a:r>
            <a:endParaRPr lang="en-IN" sz="2000" b="1" dirty="0"/>
          </a:p>
        </p:txBody>
      </p:sp>
      <p:sp>
        <p:nvSpPr>
          <p:cNvPr id="8" name="TextBox 7"/>
          <p:cNvSpPr txBox="1"/>
          <p:nvPr/>
        </p:nvSpPr>
        <p:spPr>
          <a:xfrm>
            <a:off x="3316023" y="4176904"/>
            <a:ext cx="1071570" cy="400110"/>
          </a:xfrm>
          <a:prstGeom prst="rect">
            <a:avLst/>
          </a:prstGeom>
          <a:noFill/>
        </p:spPr>
        <p:txBody>
          <a:bodyPr wrap="square" rtlCol="0">
            <a:spAutoFit/>
          </a:bodyPr>
          <a:lstStyle/>
          <a:p>
            <a:r>
              <a:rPr lang="en-US" sz="2000" b="1" dirty="0" smtClean="0"/>
              <a:t>Gift</a:t>
            </a:r>
            <a:endParaRPr lang="en-IN" sz="2000" b="1" dirty="0"/>
          </a:p>
        </p:txBody>
      </p:sp>
      <p:cxnSp>
        <p:nvCxnSpPr>
          <p:cNvPr id="9" name="Straight Arrow Connector 8"/>
          <p:cNvCxnSpPr/>
          <p:nvPr/>
        </p:nvCxnSpPr>
        <p:spPr>
          <a:xfrm>
            <a:off x="2286000" y="4114800"/>
            <a:ext cx="3048000" cy="1588"/>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cxnSp>
        <p:nvCxnSpPr>
          <p:cNvPr id="13" name="Shape 12"/>
          <p:cNvCxnSpPr>
            <a:stCxn id="7" idx="0"/>
            <a:endCxn id="23" idx="0"/>
          </p:cNvCxnSpPr>
          <p:nvPr/>
        </p:nvCxnSpPr>
        <p:spPr>
          <a:xfrm rot="16200000" flipH="1" flipV="1">
            <a:off x="2521280" y="2420214"/>
            <a:ext cx="217246" cy="2684245"/>
          </a:xfrm>
          <a:prstGeom prst="curvedConnector3">
            <a:avLst>
              <a:gd name="adj1" fmla="val -617328"/>
            </a:avLst>
          </a:prstGeom>
          <a:ln>
            <a:tailEnd type="arrow"/>
          </a:ln>
        </p:spPr>
        <p:style>
          <a:lnRef idx="2">
            <a:schemeClr val="dk1"/>
          </a:lnRef>
          <a:fillRef idx="0">
            <a:schemeClr val="dk1"/>
          </a:fillRef>
          <a:effectRef idx="1">
            <a:schemeClr val="dk1"/>
          </a:effectRef>
          <a:fontRef idx="minor">
            <a:schemeClr val="tx1"/>
          </a:fontRef>
        </p:style>
      </p:cxnSp>
      <p:sp>
        <p:nvSpPr>
          <p:cNvPr id="14" name="TextBox 13"/>
          <p:cNvSpPr txBox="1"/>
          <p:nvPr/>
        </p:nvSpPr>
        <p:spPr>
          <a:xfrm>
            <a:off x="1371600" y="1752600"/>
            <a:ext cx="2791496" cy="400110"/>
          </a:xfrm>
          <a:prstGeom prst="rect">
            <a:avLst/>
          </a:prstGeom>
          <a:noFill/>
        </p:spPr>
        <p:txBody>
          <a:bodyPr wrap="square" rtlCol="0">
            <a:spAutoFit/>
          </a:bodyPr>
          <a:lstStyle/>
          <a:p>
            <a:r>
              <a:rPr lang="en-US" sz="2000" b="1" dirty="0" smtClean="0"/>
              <a:t>Shall be clubbed in the</a:t>
            </a:r>
            <a:endParaRPr lang="en-IN" b="1" dirty="0"/>
          </a:p>
        </p:txBody>
      </p:sp>
      <p:sp>
        <p:nvSpPr>
          <p:cNvPr id="15" name="TextBox 14"/>
          <p:cNvSpPr txBox="1"/>
          <p:nvPr/>
        </p:nvSpPr>
        <p:spPr>
          <a:xfrm>
            <a:off x="1905000" y="2568714"/>
            <a:ext cx="1600200" cy="707886"/>
          </a:xfrm>
          <a:prstGeom prst="rect">
            <a:avLst/>
          </a:prstGeom>
          <a:noFill/>
        </p:spPr>
        <p:txBody>
          <a:bodyPr wrap="square" rtlCol="0">
            <a:spAutoFit/>
          </a:bodyPr>
          <a:lstStyle/>
          <a:p>
            <a:r>
              <a:rPr lang="en-US" sz="2000" b="1" dirty="0" smtClean="0"/>
              <a:t>hands of Mr. FIL | MIL</a:t>
            </a:r>
            <a:endParaRPr lang="en-IN" sz="2000" b="1" dirty="0"/>
          </a:p>
        </p:txBody>
      </p:sp>
      <p:sp>
        <p:nvSpPr>
          <p:cNvPr id="23" name="TextBox 22"/>
          <p:cNvSpPr txBox="1"/>
          <p:nvPr/>
        </p:nvSpPr>
        <p:spPr>
          <a:xfrm>
            <a:off x="381000" y="3870960"/>
            <a:ext cx="1813560" cy="707886"/>
          </a:xfrm>
          <a:prstGeom prst="rect">
            <a:avLst/>
          </a:prstGeom>
          <a:noFill/>
        </p:spPr>
        <p:txBody>
          <a:bodyPr wrap="square" rtlCol="0">
            <a:spAutoFit/>
          </a:bodyPr>
          <a:lstStyle/>
          <a:p>
            <a:r>
              <a:rPr lang="en-US" sz="2000" b="1" dirty="0" smtClean="0"/>
              <a:t>Father/Mother in law</a:t>
            </a:r>
            <a:endParaRPr lang="en-IN" sz="2000" b="1" dirty="0"/>
          </a:p>
        </p:txBody>
      </p:sp>
      <p:sp>
        <p:nvSpPr>
          <p:cNvPr id="24" name="TextBox 23"/>
          <p:cNvSpPr txBox="1"/>
          <p:nvPr/>
        </p:nvSpPr>
        <p:spPr>
          <a:xfrm>
            <a:off x="5410200" y="3886200"/>
            <a:ext cx="1447800" cy="400110"/>
          </a:xfrm>
          <a:prstGeom prst="rect">
            <a:avLst/>
          </a:prstGeom>
          <a:noFill/>
        </p:spPr>
        <p:txBody>
          <a:bodyPr wrap="square" rtlCol="0">
            <a:spAutoFit/>
          </a:bodyPr>
          <a:lstStyle/>
          <a:p>
            <a:r>
              <a:rPr lang="en-US" sz="2000" b="1" dirty="0" smtClean="0"/>
              <a:t>Son’s wife</a:t>
            </a:r>
            <a:endParaRPr lang="en-IN" sz="2000" b="1" dirty="0"/>
          </a:p>
        </p:txBody>
      </p:sp>
      <p:sp>
        <p:nvSpPr>
          <p:cNvPr id="2" name="TextBox 1"/>
          <p:cNvSpPr txBox="1"/>
          <p:nvPr/>
        </p:nvSpPr>
        <p:spPr>
          <a:xfrm>
            <a:off x="5791200" y="5429071"/>
            <a:ext cx="3223959" cy="1200329"/>
          </a:xfrm>
          <a:prstGeom prst="rect">
            <a:avLst/>
          </a:prstGeom>
          <a:noFill/>
        </p:spPr>
        <p:txBody>
          <a:bodyPr wrap="none" rtlCol="0">
            <a:spAutoFit/>
          </a:bodyPr>
          <a:lstStyle/>
          <a:p>
            <a:r>
              <a:rPr lang="en-US">
                <a:solidFill>
                  <a:srgbClr val="FF0000"/>
                </a:solidFill>
              </a:rPr>
              <a:t>PPT PREPARED BY </a:t>
            </a:r>
          </a:p>
          <a:p>
            <a:r>
              <a:rPr lang="en-US">
                <a:solidFill>
                  <a:srgbClr val="FF0000"/>
                </a:solidFill>
              </a:rPr>
              <a:t>AMIT KUMAR: 9891463160</a:t>
            </a:r>
          </a:p>
          <a:p>
            <a:r>
              <a:rPr lang="en-US">
                <a:solidFill>
                  <a:srgbClr val="FF0000"/>
                </a:solidFill>
              </a:rPr>
              <a:t>EMAIL: amit63160@gmail.com</a:t>
            </a:r>
          </a:p>
          <a:p>
            <a:endParaRPr lang="en-US"/>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4"/>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7"/>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8"/>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13"/>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14"/>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1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7" grpId="0"/>
      <p:bldP spid="8" grpId="0"/>
      <p:bldP spid="14" grpId="0"/>
      <p:bldP spid="15" grpId="0"/>
      <p:bldP spid="23" grpId="0"/>
      <p:bldP spid="24"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000232" y="714356"/>
            <a:ext cx="5572164" cy="400110"/>
          </a:xfrm>
          <a:prstGeom prst="rect">
            <a:avLst/>
          </a:prstGeom>
          <a:noFill/>
        </p:spPr>
        <p:txBody>
          <a:bodyPr wrap="square" rtlCol="0">
            <a:spAutoFit/>
          </a:bodyPr>
          <a:lstStyle/>
          <a:p>
            <a:r>
              <a:rPr lang="en-US" sz="2000" b="1" u="sng" dirty="0" smtClean="0"/>
              <a:t>However No Clubbing in the following Cases</a:t>
            </a:r>
            <a:endParaRPr lang="en-IN" b="1" u="sng" dirty="0"/>
          </a:p>
        </p:txBody>
      </p:sp>
      <p:cxnSp>
        <p:nvCxnSpPr>
          <p:cNvPr id="3" name="Straight Connector 2"/>
          <p:cNvCxnSpPr/>
          <p:nvPr/>
        </p:nvCxnSpPr>
        <p:spPr>
          <a:xfrm rot="10800000" flipV="1">
            <a:off x="2362200" y="1307422"/>
            <a:ext cx="2138362" cy="445178"/>
          </a:xfrm>
          <a:prstGeom prst="line">
            <a:avLst/>
          </a:prstGeom>
        </p:spPr>
        <p:style>
          <a:lnRef idx="2">
            <a:schemeClr val="dk1"/>
          </a:lnRef>
          <a:fillRef idx="0">
            <a:schemeClr val="dk1"/>
          </a:fillRef>
          <a:effectRef idx="1">
            <a:schemeClr val="dk1"/>
          </a:effectRef>
          <a:fontRef idx="minor">
            <a:schemeClr val="tx1"/>
          </a:fontRef>
        </p:style>
      </p:cxnSp>
      <p:cxnSp>
        <p:nvCxnSpPr>
          <p:cNvPr id="4" name="Straight Connector 3"/>
          <p:cNvCxnSpPr/>
          <p:nvPr/>
        </p:nvCxnSpPr>
        <p:spPr>
          <a:xfrm>
            <a:off x="4500562" y="1307423"/>
            <a:ext cx="1976438" cy="445177"/>
          </a:xfrm>
          <a:prstGeom prst="line">
            <a:avLst/>
          </a:prstGeom>
        </p:spPr>
        <p:style>
          <a:lnRef idx="2">
            <a:schemeClr val="dk1"/>
          </a:lnRef>
          <a:fillRef idx="0">
            <a:schemeClr val="dk1"/>
          </a:fillRef>
          <a:effectRef idx="1">
            <a:schemeClr val="dk1"/>
          </a:effectRef>
          <a:fontRef idx="minor">
            <a:schemeClr val="tx1"/>
          </a:fontRef>
        </p:style>
      </p:cxnSp>
      <p:cxnSp>
        <p:nvCxnSpPr>
          <p:cNvPr id="5" name="Straight Arrow Connector 4"/>
          <p:cNvCxnSpPr/>
          <p:nvPr/>
        </p:nvCxnSpPr>
        <p:spPr>
          <a:xfrm rot="5400000">
            <a:off x="2184399" y="1930401"/>
            <a:ext cx="357190" cy="1588"/>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cxnSp>
        <p:nvCxnSpPr>
          <p:cNvPr id="6" name="Straight Arrow Connector 5"/>
          <p:cNvCxnSpPr/>
          <p:nvPr/>
        </p:nvCxnSpPr>
        <p:spPr>
          <a:xfrm rot="5400000">
            <a:off x="6299199" y="1930401"/>
            <a:ext cx="357190" cy="1588"/>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sp>
        <p:nvSpPr>
          <p:cNvPr id="7" name="TextBox 6"/>
          <p:cNvSpPr txBox="1"/>
          <p:nvPr/>
        </p:nvSpPr>
        <p:spPr>
          <a:xfrm>
            <a:off x="1685908" y="2164679"/>
            <a:ext cx="2000264" cy="1015663"/>
          </a:xfrm>
          <a:prstGeom prst="rect">
            <a:avLst/>
          </a:prstGeom>
          <a:noFill/>
        </p:spPr>
        <p:txBody>
          <a:bodyPr wrap="square" rtlCol="0">
            <a:spAutoFit/>
          </a:bodyPr>
          <a:lstStyle/>
          <a:p>
            <a:r>
              <a:rPr lang="en-US" sz="2000" b="1" dirty="0" smtClean="0"/>
              <a:t>If transfer </a:t>
            </a:r>
          </a:p>
          <a:p>
            <a:r>
              <a:rPr lang="en-US" sz="2000" b="1" dirty="0" smtClean="0"/>
              <a:t>is for adequate </a:t>
            </a:r>
          </a:p>
          <a:p>
            <a:r>
              <a:rPr lang="en-US" sz="2000" b="1" dirty="0" smtClean="0"/>
              <a:t>Consideration </a:t>
            </a:r>
            <a:endParaRPr lang="en-IN" sz="2000" b="1" dirty="0"/>
          </a:p>
        </p:txBody>
      </p:sp>
      <p:sp>
        <p:nvSpPr>
          <p:cNvPr id="8" name="TextBox 7"/>
          <p:cNvSpPr txBox="1"/>
          <p:nvPr/>
        </p:nvSpPr>
        <p:spPr>
          <a:xfrm>
            <a:off x="5883941" y="2204864"/>
            <a:ext cx="1714512" cy="1323439"/>
          </a:xfrm>
          <a:prstGeom prst="rect">
            <a:avLst/>
          </a:prstGeom>
          <a:noFill/>
        </p:spPr>
        <p:txBody>
          <a:bodyPr wrap="square" rtlCol="0">
            <a:spAutoFit/>
          </a:bodyPr>
          <a:lstStyle/>
          <a:p>
            <a:r>
              <a:rPr lang="en-US" sz="2000" b="1" dirty="0" smtClean="0"/>
              <a:t>Relationship</a:t>
            </a:r>
          </a:p>
          <a:p>
            <a:r>
              <a:rPr lang="en-US" sz="2000" b="1" dirty="0" smtClean="0"/>
              <a:t>Of </a:t>
            </a:r>
            <a:r>
              <a:rPr lang="en-US" sz="2000" b="1" dirty="0" err="1" smtClean="0"/>
              <a:t>FIL|Sons</a:t>
            </a:r>
            <a:r>
              <a:rPr lang="en-US" sz="2000" b="1" dirty="0" smtClean="0"/>
              <a:t> Wife</a:t>
            </a:r>
          </a:p>
          <a:p>
            <a:r>
              <a:rPr lang="en-US" sz="2000" b="1" dirty="0" smtClean="0"/>
              <a:t>does not exist</a:t>
            </a:r>
            <a:endParaRPr lang="en-IN" sz="2000" b="1" dirty="0"/>
          </a:p>
        </p:txBody>
      </p:sp>
      <p:sp>
        <p:nvSpPr>
          <p:cNvPr id="9" name="TextBox 8"/>
          <p:cNvSpPr txBox="1"/>
          <p:nvPr/>
        </p:nvSpPr>
        <p:spPr>
          <a:xfrm>
            <a:off x="5433750" y="3498209"/>
            <a:ext cx="1071570" cy="400110"/>
          </a:xfrm>
          <a:prstGeom prst="rect">
            <a:avLst/>
          </a:prstGeom>
          <a:noFill/>
        </p:spPr>
        <p:txBody>
          <a:bodyPr wrap="square" rtlCol="0">
            <a:spAutoFit/>
          </a:bodyPr>
          <a:lstStyle/>
          <a:p>
            <a:r>
              <a:rPr lang="en-US" sz="2000" b="1" dirty="0" smtClean="0"/>
              <a:t>either</a:t>
            </a:r>
            <a:endParaRPr lang="en-IN" sz="2000" b="1" dirty="0"/>
          </a:p>
        </p:txBody>
      </p:sp>
      <p:sp>
        <p:nvSpPr>
          <p:cNvPr id="10" name="TextBox 9"/>
          <p:cNvSpPr txBox="1"/>
          <p:nvPr/>
        </p:nvSpPr>
        <p:spPr>
          <a:xfrm>
            <a:off x="5771188" y="3870213"/>
            <a:ext cx="2143140" cy="707886"/>
          </a:xfrm>
          <a:prstGeom prst="rect">
            <a:avLst/>
          </a:prstGeom>
          <a:noFill/>
        </p:spPr>
        <p:txBody>
          <a:bodyPr wrap="square" rtlCol="0">
            <a:spAutoFit/>
          </a:bodyPr>
          <a:lstStyle/>
          <a:p>
            <a:r>
              <a:rPr lang="en-US" sz="2000" b="1" dirty="0" smtClean="0"/>
              <a:t>at the time of </a:t>
            </a:r>
          </a:p>
          <a:p>
            <a:r>
              <a:rPr lang="en-US" sz="2000" b="1" dirty="0" smtClean="0"/>
              <a:t>transfer or</a:t>
            </a:r>
            <a:endParaRPr lang="en-IN" sz="2000" b="1" dirty="0"/>
          </a:p>
        </p:txBody>
      </p:sp>
      <p:sp>
        <p:nvSpPr>
          <p:cNvPr id="11" name="TextBox 10"/>
          <p:cNvSpPr txBox="1"/>
          <p:nvPr/>
        </p:nvSpPr>
        <p:spPr>
          <a:xfrm>
            <a:off x="5782875" y="4717593"/>
            <a:ext cx="2143140" cy="1015663"/>
          </a:xfrm>
          <a:prstGeom prst="rect">
            <a:avLst/>
          </a:prstGeom>
          <a:noFill/>
        </p:spPr>
        <p:txBody>
          <a:bodyPr wrap="square" rtlCol="0">
            <a:spAutoFit/>
          </a:bodyPr>
          <a:lstStyle/>
          <a:p>
            <a:r>
              <a:rPr lang="en-US" sz="2000" b="1" dirty="0" smtClean="0"/>
              <a:t>at the time of </a:t>
            </a:r>
          </a:p>
          <a:p>
            <a:r>
              <a:rPr lang="en-US" sz="2000" b="1" dirty="0" smtClean="0"/>
              <a:t>Valuation </a:t>
            </a:r>
          </a:p>
          <a:p>
            <a:r>
              <a:rPr lang="en-US" sz="2000" b="1" dirty="0" smtClean="0"/>
              <a:t>Date</a:t>
            </a:r>
          </a:p>
        </p:txBody>
      </p:sp>
      <p:cxnSp>
        <p:nvCxnSpPr>
          <p:cNvPr id="12" name="Straight Connector 11"/>
          <p:cNvCxnSpPr/>
          <p:nvPr/>
        </p:nvCxnSpPr>
        <p:spPr>
          <a:xfrm>
            <a:off x="5334000" y="4116461"/>
            <a:ext cx="285752" cy="1588"/>
          </a:xfrm>
          <a:prstGeom prst="line">
            <a:avLst/>
          </a:prstGeom>
        </p:spPr>
        <p:style>
          <a:lnRef idx="2">
            <a:schemeClr val="dk1"/>
          </a:lnRef>
          <a:fillRef idx="0">
            <a:schemeClr val="dk1"/>
          </a:fillRef>
          <a:effectRef idx="1">
            <a:schemeClr val="dk1"/>
          </a:effectRef>
          <a:fontRef idx="minor">
            <a:schemeClr val="tx1"/>
          </a:fontRef>
        </p:style>
      </p:cxnSp>
      <p:cxnSp>
        <p:nvCxnSpPr>
          <p:cNvPr id="13" name="Straight Connector 12"/>
          <p:cNvCxnSpPr/>
          <p:nvPr/>
        </p:nvCxnSpPr>
        <p:spPr>
          <a:xfrm>
            <a:off x="5345687" y="4940467"/>
            <a:ext cx="285752" cy="1588"/>
          </a:xfrm>
          <a:prstGeom prst="line">
            <a:avLst/>
          </a:prstGeom>
        </p:spPr>
        <p:style>
          <a:lnRef idx="2">
            <a:schemeClr val="dk1"/>
          </a:lnRef>
          <a:fillRef idx="0">
            <a:schemeClr val="dk1"/>
          </a:fillRef>
          <a:effectRef idx="1">
            <a:schemeClr val="dk1"/>
          </a:effectRef>
          <a:fontRef idx="minor">
            <a:schemeClr val="tx1"/>
          </a:fontRef>
        </p:style>
      </p:cxnSp>
      <p:pic>
        <p:nvPicPr>
          <p:cNvPr id="14" name="Picture 2" descr="C:\Users\AMIT\Desktop\photos\imagesCA5YW7LJ.jpg"/>
          <p:cNvPicPr>
            <a:picLocks noChangeAspect="1" noChangeArrowheads="1"/>
          </p:cNvPicPr>
          <p:nvPr/>
        </p:nvPicPr>
        <p:blipFill>
          <a:blip r:embed="rId2" cstate="print"/>
          <a:srcRect/>
          <a:stretch>
            <a:fillRect/>
          </a:stretch>
        </p:blipFill>
        <p:spPr bwMode="auto">
          <a:xfrm>
            <a:off x="1190611" y="3556637"/>
            <a:ext cx="1037953" cy="1332642"/>
          </a:xfrm>
          <a:prstGeom prst="rect">
            <a:avLst/>
          </a:prstGeom>
          <a:ln>
            <a:noFill/>
          </a:ln>
          <a:effectLst>
            <a:softEdge rad="112500"/>
          </a:effectLst>
        </p:spPr>
      </p:pic>
      <p:pic>
        <p:nvPicPr>
          <p:cNvPr id="15" name="Picture 3" descr="C:\Users\AMIT\Desktop\photos\imagesCAPG8RNO.jpg"/>
          <p:cNvPicPr>
            <a:picLocks noChangeAspect="1" noChangeArrowheads="1"/>
          </p:cNvPicPr>
          <p:nvPr/>
        </p:nvPicPr>
        <p:blipFill>
          <a:blip r:embed="rId3" cstate="print"/>
          <a:srcRect/>
          <a:stretch>
            <a:fillRect/>
          </a:stretch>
        </p:blipFill>
        <p:spPr bwMode="auto">
          <a:xfrm>
            <a:off x="2257411" y="3571876"/>
            <a:ext cx="1857389" cy="1928826"/>
          </a:xfrm>
          <a:prstGeom prst="rect">
            <a:avLst/>
          </a:prstGeom>
          <a:ln>
            <a:noFill/>
          </a:ln>
          <a:effectLst>
            <a:softEdge rad="112500"/>
          </a:effectLst>
        </p:spPr>
      </p:pic>
      <p:sp>
        <p:nvSpPr>
          <p:cNvPr id="16" name="TextBox 15"/>
          <p:cNvSpPr txBox="1"/>
          <p:nvPr/>
        </p:nvSpPr>
        <p:spPr>
          <a:xfrm>
            <a:off x="5782875" y="5799633"/>
            <a:ext cx="1205862" cy="400110"/>
          </a:xfrm>
          <a:prstGeom prst="rect">
            <a:avLst/>
          </a:prstGeom>
          <a:noFill/>
        </p:spPr>
        <p:txBody>
          <a:bodyPr wrap="square" rtlCol="0">
            <a:spAutoFit/>
          </a:bodyPr>
          <a:lstStyle/>
          <a:p>
            <a:r>
              <a:rPr lang="en-US" sz="2000" b="1" dirty="0" smtClean="0"/>
              <a:t>or both</a:t>
            </a:r>
          </a:p>
        </p:txBody>
      </p:sp>
      <p:cxnSp>
        <p:nvCxnSpPr>
          <p:cNvPr id="17" name="Straight Connector 16"/>
          <p:cNvCxnSpPr/>
          <p:nvPr/>
        </p:nvCxnSpPr>
        <p:spPr>
          <a:xfrm>
            <a:off x="5345687" y="6022507"/>
            <a:ext cx="285752" cy="1588"/>
          </a:xfrm>
          <a:prstGeom prst="line">
            <a:avLst/>
          </a:prstGeom>
        </p:spPr>
        <p:style>
          <a:lnRef idx="2">
            <a:schemeClr val="dk1"/>
          </a:lnRef>
          <a:fillRef idx="0">
            <a:schemeClr val="dk1"/>
          </a:fillRef>
          <a:effectRef idx="1">
            <a:schemeClr val="dk1"/>
          </a:effectRef>
          <a:fontRef idx="minor">
            <a:schemeClr val="tx1"/>
          </a:fontRef>
        </p:style>
      </p:cxnSp>
    </p:spTree>
    <p:extLst>
      <p:ext uri="{BB962C8B-B14F-4D97-AF65-F5344CB8AC3E}">
        <p14:creationId xmlns:p14="http://schemas.microsoft.com/office/powerpoint/2010/main" val="1805859776"/>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4"/>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5"/>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6"/>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7"/>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14"/>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15"/>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8"/>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9"/>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12"/>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10"/>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13"/>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11"/>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nodeType="clickEffect">
                                  <p:stCondLst>
                                    <p:cond delay="0"/>
                                  </p:stCondLst>
                                  <p:childTnLst>
                                    <p:set>
                                      <p:cBhvr>
                                        <p:cTn id="54" dur="1" fill="hold">
                                          <p:stCondLst>
                                            <p:cond delay="0"/>
                                          </p:stCondLst>
                                        </p:cTn>
                                        <p:tgtEl>
                                          <p:spTgt spid="17"/>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grpId="0" nodeType="clickEffect">
                                  <p:stCondLst>
                                    <p:cond delay="0"/>
                                  </p:stCondLst>
                                  <p:childTnLst>
                                    <p:set>
                                      <p:cBhvr>
                                        <p:cTn id="58" dur="1" fill="hold">
                                          <p:stCondLst>
                                            <p:cond delay="0"/>
                                          </p:stCondLst>
                                        </p:cTn>
                                        <p:tgtEl>
                                          <p:spTgt spid="1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7" grpId="0"/>
      <p:bldP spid="8" grpId="0"/>
      <p:bldP spid="9" grpId="0"/>
      <p:bldP spid="10" grpId="0"/>
      <p:bldP spid="11" grpId="0"/>
      <p:bldP spid="16"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016558" y="684975"/>
            <a:ext cx="2357454" cy="400110"/>
          </a:xfrm>
          <a:prstGeom prst="rect">
            <a:avLst/>
          </a:prstGeom>
          <a:noFill/>
        </p:spPr>
        <p:txBody>
          <a:bodyPr wrap="square" rtlCol="0">
            <a:spAutoFit/>
          </a:bodyPr>
          <a:lstStyle/>
          <a:p>
            <a:r>
              <a:rPr lang="en-US" sz="2000" b="1" u="sng" dirty="0" smtClean="0"/>
              <a:t>Indirect Transfer</a:t>
            </a:r>
            <a:endParaRPr lang="en-IN" sz="2000" b="1" u="sng" dirty="0"/>
          </a:p>
        </p:txBody>
      </p:sp>
      <p:sp>
        <p:nvSpPr>
          <p:cNvPr id="6" name="TextBox 5"/>
          <p:cNvSpPr txBox="1"/>
          <p:nvPr/>
        </p:nvSpPr>
        <p:spPr>
          <a:xfrm>
            <a:off x="2373259" y="2899425"/>
            <a:ext cx="1000132" cy="400110"/>
          </a:xfrm>
          <a:prstGeom prst="rect">
            <a:avLst/>
          </a:prstGeom>
          <a:noFill/>
        </p:spPr>
        <p:txBody>
          <a:bodyPr wrap="square" rtlCol="0">
            <a:spAutoFit/>
          </a:bodyPr>
          <a:lstStyle/>
          <a:p>
            <a:r>
              <a:rPr lang="en-US" sz="2000" b="1" dirty="0" smtClean="0"/>
              <a:t>Gift</a:t>
            </a:r>
            <a:endParaRPr lang="en-IN" sz="2000" b="1" dirty="0"/>
          </a:p>
        </p:txBody>
      </p:sp>
      <p:sp>
        <p:nvSpPr>
          <p:cNvPr id="7" name="TextBox 6"/>
          <p:cNvSpPr txBox="1"/>
          <p:nvPr/>
        </p:nvSpPr>
        <p:spPr>
          <a:xfrm>
            <a:off x="5692959" y="2364240"/>
            <a:ext cx="672881" cy="1015663"/>
          </a:xfrm>
          <a:prstGeom prst="rect">
            <a:avLst/>
          </a:prstGeom>
          <a:noFill/>
        </p:spPr>
        <p:txBody>
          <a:bodyPr wrap="square" rtlCol="0">
            <a:spAutoFit/>
          </a:bodyPr>
          <a:lstStyle/>
          <a:p>
            <a:r>
              <a:rPr lang="en-US" sz="2000" b="1" dirty="0" smtClean="0"/>
              <a:t>Gift</a:t>
            </a:r>
          </a:p>
          <a:p>
            <a:r>
              <a:rPr lang="en-US" sz="2000" b="1" dirty="0" smtClean="0"/>
              <a:t>of </a:t>
            </a:r>
          </a:p>
          <a:p>
            <a:r>
              <a:rPr lang="en-US" sz="2000" b="1" dirty="0" smtClean="0"/>
              <a:t>H|P</a:t>
            </a:r>
            <a:endParaRPr lang="en-IN" sz="2000" b="1" dirty="0"/>
          </a:p>
        </p:txBody>
      </p:sp>
      <p:cxnSp>
        <p:nvCxnSpPr>
          <p:cNvPr id="13" name="Straight Arrow Connector 12"/>
          <p:cNvCxnSpPr/>
          <p:nvPr/>
        </p:nvCxnSpPr>
        <p:spPr>
          <a:xfrm>
            <a:off x="6400800" y="2676031"/>
            <a:ext cx="914400" cy="533400"/>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cxnSp>
        <p:nvCxnSpPr>
          <p:cNvPr id="15" name="Curved Connector 14"/>
          <p:cNvCxnSpPr>
            <a:endCxn id="17" idx="0"/>
          </p:cNvCxnSpPr>
          <p:nvPr/>
        </p:nvCxnSpPr>
        <p:spPr>
          <a:xfrm rot="10800000" flipV="1">
            <a:off x="1577340" y="1761631"/>
            <a:ext cx="4442460" cy="1493520"/>
          </a:xfrm>
          <a:prstGeom prst="curvedConnector2">
            <a:avLst/>
          </a:prstGeom>
          <a:ln>
            <a:tailEnd type="arrow"/>
          </a:ln>
        </p:spPr>
        <p:style>
          <a:lnRef idx="2">
            <a:schemeClr val="dk1"/>
          </a:lnRef>
          <a:fillRef idx="0">
            <a:schemeClr val="dk1"/>
          </a:fillRef>
          <a:effectRef idx="1">
            <a:schemeClr val="dk1"/>
          </a:effectRef>
          <a:fontRef idx="minor">
            <a:schemeClr val="tx1"/>
          </a:fontRef>
        </p:style>
      </p:cxnSp>
      <p:sp>
        <p:nvSpPr>
          <p:cNvPr id="16" name="TextBox 15"/>
          <p:cNvSpPr txBox="1"/>
          <p:nvPr/>
        </p:nvSpPr>
        <p:spPr>
          <a:xfrm rot="21078050">
            <a:off x="2788920" y="1533031"/>
            <a:ext cx="2209800" cy="400110"/>
          </a:xfrm>
          <a:prstGeom prst="rect">
            <a:avLst/>
          </a:prstGeom>
          <a:noFill/>
        </p:spPr>
        <p:txBody>
          <a:bodyPr wrap="square" rtlCol="0">
            <a:spAutoFit/>
          </a:bodyPr>
          <a:lstStyle/>
          <a:p>
            <a:r>
              <a:rPr lang="en-US" sz="2000" b="1" dirty="0" smtClean="0"/>
              <a:t>shall be clubbed</a:t>
            </a:r>
            <a:endParaRPr lang="en-IN" sz="2000" b="1" dirty="0"/>
          </a:p>
        </p:txBody>
      </p:sp>
      <p:sp>
        <p:nvSpPr>
          <p:cNvPr id="19" name="Arc 18"/>
          <p:cNvSpPr/>
          <p:nvPr/>
        </p:nvSpPr>
        <p:spPr>
          <a:xfrm rot="19554529">
            <a:off x="2821003" y="3235648"/>
            <a:ext cx="3265164" cy="627598"/>
          </a:xfrm>
          <a:prstGeom prst="arc">
            <a:avLst>
              <a:gd name="adj1" fmla="val 16738467"/>
              <a:gd name="adj2" fmla="val 21343638"/>
            </a:avLst>
          </a:prstGeom>
        </p:spPr>
        <p:style>
          <a:lnRef idx="2">
            <a:schemeClr val="dk1"/>
          </a:lnRef>
          <a:fillRef idx="0">
            <a:schemeClr val="dk1"/>
          </a:fillRef>
          <a:effectRef idx="1">
            <a:schemeClr val="dk1"/>
          </a:effectRef>
          <a:fontRef idx="minor">
            <a:schemeClr val="tx1"/>
          </a:fontRef>
        </p:style>
        <p:txBody>
          <a:bodyPr rtlCol="0" anchor="ctr"/>
          <a:lstStyle/>
          <a:p>
            <a:pPr algn="ctr"/>
            <a:endParaRPr lang="en-IN"/>
          </a:p>
        </p:txBody>
      </p:sp>
      <p:sp>
        <p:nvSpPr>
          <p:cNvPr id="17" name="TextBox 16"/>
          <p:cNvSpPr txBox="1"/>
          <p:nvPr/>
        </p:nvSpPr>
        <p:spPr>
          <a:xfrm>
            <a:off x="1066800" y="3255151"/>
            <a:ext cx="1021080" cy="400110"/>
          </a:xfrm>
          <a:prstGeom prst="rect">
            <a:avLst/>
          </a:prstGeom>
          <a:noFill/>
        </p:spPr>
        <p:txBody>
          <a:bodyPr wrap="square" rtlCol="0">
            <a:spAutoFit/>
          </a:bodyPr>
          <a:lstStyle/>
          <a:p>
            <a:pPr algn="r"/>
            <a:r>
              <a:rPr lang="en-US" sz="2000" b="1" dirty="0" smtClean="0"/>
              <a:t>Mr. X</a:t>
            </a:r>
            <a:endParaRPr lang="en-IN" sz="2000" b="1" dirty="0"/>
          </a:p>
        </p:txBody>
      </p:sp>
      <p:sp>
        <p:nvSpPr>
          <p:cNvPr id="18" name="TextBox 17"/>
          <p:cNvSpPr txBox="1"/>
          <p:nvPr/>
        </p:nvSpPr>
        <p:spPr>
          <a:xfrm>
            <a:off x="3581400" y="3270391"/>
            <a:ext cx="1066800" cy="400110"/>
          </a:xfrm>
          <a:prstGeom prst="rect">
            <a:avLst/>
          </a:prstGeom>
          <a:noFill/>
        </p:spPr>
        <p:txBody>
          <a:bodyPr wrap="square" rtlCol="0">
            <a:spAutoFit/>
          </a:bodyPr>
          <a:lstStyle/>
          <a:p>
            <a:r>
              <a:rPr lang="en-US" sz="2000" b="1" dirty="0" smtClean="0"/>
              <a:t>Friend</a:t>
            </a:r>
            <a:endParaRPr lang="en-IN" sz="2000" b="1" dirty="0"/>
          </a:p>
        </p:txBody>
      </p:sp>
      <p:sp>
        <p:nvSpPr>
          <p:cNvPr id="20" name="TextBox 19"/>
          <p:cNvSpPr txBox="1"/>
          <p:nvPr/>
        </p:nvSpPr>
        <p:spPr>
          <a:xfrm>
            <a:off x="7162800" y="3270391"/>
            <a:ext cx="1447800" cy="400110"/>
          </a:xfrm>
          <a:prstGeom prst="rect">
            <a:avLst/>
          </a:prstGeom>
          <a:noFill/>
        </p:spPr>
        <p:txBody>
          <a:bodyPr wrap="square" rtlCol="0">
            <a:spAutoFit/>
          </a:bodyPr>
          <a:lstStyle/>
          <a:p>
            <a:r>
              <a:rPr lang="en-US" sz="2000" b="1" smtClean="0"/>
              <a:t>Son’s Wife</a:t>
            </a:r>
            <a:endParaRPr lang="en-IN" sz="2000" b="1" dirty="0"/>
          </a:p>
        </p:txBody>
      </p:sp>
      <p:cxnSp>
        <p:nvCxnSpPr>
          <p:cNvPr id="28" name="Straight Arrow Connector 27"/>
          <p:cNvCxnSpPr/>
          <p:nvPr/>
        </p:nvCxnSpPr>
        <p:spPr>
          <a:xfrm>
            <a:off x="2133600" y="3453271"/>
            <a:ext cx="1447800" cy="1588"/>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cxnSp>
        <p:nvCxnSpPr>
          <p:cNvPr id="31" name="Straight Arrow Connector 30"/>
          <p:cNvCxnSpPr/>
          <p:nvPr/>
        </p:nvCxnSpPr>
        <p:spPr>
          <a:xfrm>
            <a:off x="4724400" y="3468511"/>
            <a:ext cx="2286000" cy="1588"/>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sp>
        <p:nvSpPr>
          <p:cNvPr id="37" name="Arc 36"/>
          <p:cNvSpPr/>
          <p:nvPr/>
        </p:nvSpPr>
        <p:spPr>
          <a:xfrm>
            <a:off x="5913120" y="1761631"/>
            <a:ext cx="228600" cy="1295400"/>
          </a:xfrm>
          <a:prstGeom prst="arc">
            <a:avLst/>
          </a:prstGeom>
        </p:spPr>
        <p:style>
          <a:lnRef idx="2">
            <a:schemeClr val="dk1"/>
          </a:lnRef>
          <a:fillRef idx="0">
            <a:schemeClr val="dk1"/>
          </a:fillRef>
          <a:effectRef idx="1">
            <a:schemeClr val="dk1"/>
          </a:effectRef>
          <a:fontRef idx="minor">
            <a:schemeClr val="tx1"/>
          </a:fontRef>
        </p:style>
        <p:txBody>
          <a:bodyPr rtlCol="0" anchor="ctr"/>
          <a:lstStyle/>
          <a:p>
            <a:pPr algn="ctr"/>
            <a:endParaRPr lang="en-IN"/>
          </a:p>
        </p:txBody>
      </p:sp>
      <p:sp>
        <p:nvSpPr>
          <p:cNvPr id="3" name="TextBox 2"/>
          <p:cNvSpPr txBox="1"/>
          <p:nvPr/>
        </p:nvSpPr>
        <p:spPr>
          <a:xfrm>
            <a:off x="5715000" y="5489222"/>
            <a:ext cx="3223959" cy="1200329"/>
          </a:xfrm>
          <a:prstGeom prst="rect">
            <a:avLst/>
          </a:prstGeom>
          <a:noFill/>
        </p:spPr>
        <p:txBody>
          <a:bodyPr wrap="none" rtlCol="0">
            <a:spAutoFit/>
          </a:bodyPr>
          <a:lstStyle/>
          <a:p>
            <a:r>
              <a:rPr lang="en-US">
                <a:solidFill>
                  <a:srgbClr val="FF0000"/>
                </a:solidFill>
              </a:rPr>
              <a:t>PPT PREPARED BY </a:t>
            </a:r>
          </a:p>
          <a:p>
            <a:r>
              <a:rPr lang="en-US">
                <a:solidFill>
                  <a:srgbClr val="FF0000"/>
                </a:solidFill>
              </a:rPr>
              <a:t>AMIT KUMAR: 9891463160</a:t>
            </a:r>
          </a:p>
          <a:p>
            <a:r>
              <a:rPr lang="en-US">
                <a:solidFill>
                  <a:srgbClr val="FF0000"/>
                </a:solidFill>
              </a:rPr>
              <a:t>EMAIL: amit63160@gmail.com</a:t>
            </a:r>
          </a:p>
          <a:p>
            <a:endParaRPr lang="en-US"/>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8"/>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1"/>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20"/>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9"/>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7"/>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13"/>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37"/>
                                        </p:tgtEl>
                                        <p:attrNameLst>
                                          <p:attrName>style.visibility</p:attrName>
                                        </p:attrNameLst>
                                      </p:cBhvr>
                                      <p:to>
                                        <p:strVal val="visible"/>
                                      </p:to>
                                    </p:set>
                                  </p:childTnLst>
                                </p:cTn>
                              </p:par>
                              <p:par>
                                <p:cTn id="39" presetID="1" presetClass="entr" presetSubtype="0" fill="hold" grpId="0" nodeType="withEffect">
                                  <p:stCondLst>
                                    <p:cond delay="0"/>
                                  </p:stCondLst>
                                  <p:childTnLst>
                                    <p:set>
                                      <p:cBhvr>
                                        <p:cTn id="40" dur="1" fill="hold">
                                          <p:stCondLst>
                                            <p:cond delay="0"/>
                                          </p:stCondLst>
                                        </p:cTn>
                                        <p:tgtEl>
                                          <p:spTgt spid="16"/>
                                        </p:tgtEl>
                                        <p:attrNameLst>
                                          <p:attrName>style.visibility</p:attrName>
                                        </p:attrNameLst>
                                      </p:cBhvr>
                                      <p:to>
                                        <p:strVal val="visible"/>
                                      </p:to>
                                    </p:set>
                                  </p:childTnLst>
                                </p:cTn>
                              </p:par>
                              <p:par>
                                <p:cTn id="41" presetID="1" presetClass="entr" presetSubtype="0" fill="hold" nodeType="withEffect">
                                  <p:stCondLst>
                                    <p:cond delay="0"/>
                                  </p:stCondLst>
                                  <p:childTnLst>
                                    <p:set>
                                      <p:cBhvr>
                                        <p:cTn id="42" dur="1" fill="hold">
                                          <p:stCondLst>
                                            <p:cond delay="0"/>
                                          </p:stCondLst>
                                        </p:cTn>
                                        <p:tgtEl>
                                          <p:spTgt spid="15"/>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P spid="16" grpId="0"/>
      <p:bldP spid="19" grpId="0" animBg="1"/>
      <p:bldP spid="17" grpId="0"/>
      <p:bldP spid="18" grpId="0"/>
      <p:bldP spid="20" grpId="0"/>
      <p:bldP spid="37"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743200" y="868680"/>
            <a:ext cx="1981200" cy="400110"/>
          </a:xfrm>
          <a:prstGeom prst="rect">
            <a:avLst/>
          </a:prstGeom>
          <a:noFill/>
        </p:spPr>
        <p:txBody>
          <a:bodyPr wrap="square" rtlCol="0">
            <a:spAutoFit/>
          </a:bodyPr>
          <a:lstStyle/>
          <a:p>
            <a:r>
              <a:rPr lang="en-US" sz="2000" b="1" dirty="0" smtClean="0"/>
              <a:t>Deemed Assets :</a:t>
            </a:r>
            <a:endParaRPr lang="en-IN" sz="2000" b="1" dirty="0"/>
          </a:p>
        </p:txBody>
      </p:sp>
      <p:sp>
        <p:nvSpPr>
          <p:cNvPr id="3" name="TextBox 2"/>
          <p:cNvSpPr txBox="1"/>
          <p:nvPr/>
        </p:nvSpPr>
        <p:spPr>
          <a:xfrm>
            <a:off x="4709160" y="868680"/>
            <a:ext cx="990600" cy="400110"/>
          </a:xfrm>
          <a:prstGeom prst="rect">
            <a:avLst/>
          </a:prstGeom>
          <a:noFill/>
        </p:spPr>
        <p:txBody>
          <a:bodyPr wrap="square" rtlCol="0">
            <a:spAutoFit/>
          </a:bodyPr>
          <a:lstStyle/>
          <a:p>
            <a:r>
              <a:rPr lang="en-US" sz="2000" b="1" u="sng" dirty="0" smtClean="0"/>
              <a:t>Sec. 4</a:t>
            </a:r>
            <a:endParaRPr lang="en-IN" sz="2000" b="1" u="sng" dirty="0"/>
          </a:p>
        </p:txBody>
      </p:sp>
      <p:sp>
        <p:nvSpPr>
          <p:cNvPr id="4" name="TextBox 3"/>
          <p:cNvSpPr txBox="1"/>
          <p:nvPr/>
        </p:nvSpPr>
        <p:spPr>
          <a:xfrm>
            <a:off x="1234440" y="1645920"/>
            <a:ext cx="7604760" cy="400110"/>
          </a:xfrm>
          <a:prstGeom prst="rect">
            <a:avLst/>
          </a:prstGeom>
          <a:noFill/>
        </p:spPr>
        <p:txBody>
          <a:bodyPr wrap="square" rtlCol="0">
            <a:spAutoFit/>
          </a:bodyPr>
          <a:lstStyle/>
          <a:p>
            <a:r>
              <a:rPr lang="en-US" sz="2000" b="1" dirty="0" smtClean="0"/>
              <a:t>i.e. Assets required to be included in the Net Wealth of the </a:t>
            </a:r>
            <a:r>
              <a:rPr lang="en-US" sz="2000" b="1" dirty="0" err="1" smtClean="0"/>
              <a:t>assessee</a:t>
            </a:r>
            <a:r>
              <a:rPr lang="en-US" sz="2000" b="1" dirty="0" smtClean="0"/>
              <a:t>.</a:t>
            </a:r>
            <a:endParaRPr lang="en-IN" sz="2000" b="1" dirty="0"/>
          </a:p>
        </p:txBody>
      </p:sp>
      <p:sp>
        <p:nvSpPr>
          <p:cNvPr id="5" name="TextBox 4"/>
          <p:cNvSpPr txBox="1"/>
          <p:nvPr/>
        </p:nvSpPr>
        <p:spPr>
          <a:xfrm>
            <a:off x="1219200" y="2301240"/>
            <a:ext cx="4876800" cy="400110"/>
          </a:xfrm>
          <a:prstGeom prst="rect">
            <a:avLst/>
          </a:prstGeom>
          <a:noFill/>
        </p:spPr>
        <p:txBody>
          <a:bodyPr wrap="square" rtlCol="0">
            <a:spAutoFit/>
          </a:bodyPr>
          <a:lstStyle/>
          <a:p>
            <a:r>
              <a:rPr lang="en-US" sz="2000" b="1" dirty="0" smtClean="0"/>
              <a:t>ALSO known as clubbing of wealth.</a:t>
            </a:r>
            <a:endParaRPr lang="en-IN" sz="2000" b="1" dirty="0"/>
          </a:p>
        </p:txBody>
      </p:sp>
      <p:cxnSp>
        <p:nvCxnSpPr>
          <p:cNvPr id="7" name="Straight Arrow Connector 6"/>
          <p:cNvCxnSpPr/>
          <p:nvPr/>
        </p:nvCxnSpPr>
        <p:spPr>
          <a:xfrm>
            <a:off x="533400" y="2484120"/>
            <a:ext cx="533400" cy="1588"/>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4"/>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7"/>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4" grpId="0"/>
      <p:bldP spid="5"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752668" y="655921"/>
            <a:ext cx="1214446" cy="1015663"/>
          </a:xfrm>
          <a:prstGeom prst="rect">
            <a:avLst/>
          </a:prstGeom>
          <a:noFill/>
        </p:spPr>
        <p:txBody>
          <a:bodyPr wrap="square" rtlCol="0">
            <a:spAutoFit/>
          </a:bodyPr>
          <a:lstStyle/>
          <a:p>
            <a:r>
              <a:rPr lang="en-US" sz="2000" b="1" dirty="0" smtClean="0"/>
              <a:t>Gift </a:t>
            </a:r>
          </a:p>
          <a:p>
            <a:r>
              <a:rPr lang="en-US" sz="2000" b="1" dirty="0" smtClean="0"/>
              <a:t>from</a:t>
            </a:r>
          </a:p>
          <a:p>
            <a:r>
              <a:rPr lang="en-US" sz="2000" b="1" dirty="0" smtClean="0"/>
              <a:t>Friend</a:t>
            </a:r>
            <a:endParaRPr lang="en-IN" sz="2000" b="1" dirty="0"/>
          </a:p>
        </p:txBody>
      </p:sp>
      <p:sp>
        <p:nvSpPr>
          <p:cNvPr id="3" name="TextBox 2"/>
          <p:cNvSpPr txBox="1"/>
          <p:nvPr/>
        </p:nvSpPr>
        <p:spPr>
          <a:xfrm>
            <a:off x="3744867" y="684233"/>
            <a:ext cx="1357322" cy="707886"/>
          </a:xfrm>
          <a:prstGeom prst="rect">
            <a:avLst/>
          </a:prstGeom>
          <a:noFill/>
        </p:spPr>
        <p:txBody>
          <a:bodyPr wrap="square" rtlCol="0">
            <a:spAutoFit/>
          </a:bodyPr>
          <a:lstStyle/>
          <a:p>
            <a:r>
              <a:rPr lang="en-US" sz="2000" b="1" dirty="0" smtClean="0"/>
              <a:t>Gift from</a:t>
            </a:r>
          </a:p>
          <a:p>
            <a:r>
              <a:rPr lang="en-US" sz="2000" b="1" dirty="0" smtClean="0"/>
              <a:t>Uncle</a:t>
            </a:r>
            <a:endParaRPr lang="en-IN" sz="2000" b="1" dirty="0"/>
          </a:p>
        </p:txBody>
      </p:sp>
      <p:sp>
        <p:nvSpPr>
          <p:cNvPr id="4" name="TextBox 3"/>
          <p:cNvSpPr txBox="1"/>
          <p:nvPr/>
        </p:nvSpPr>
        <p:spPr>
          <a:xfrm>
            <a:off x="5786446" y="727359"/>
            <a:ext cx="1357322" cy="1015663"/>
          </a:xfrm>
          <a:prstGeom prst="rect">
            <a:avLst/>
          </a:prstGeom>
          <a:noFill/>
        </p:spPr>
        <p:txBody>
          <a:bodyPr wrap="square" rtlCol="0">
            <a:spAutoFit/>
          </a:bodyPr>
          <a:lstStyle/>
          <a:p>
            <a:r>
              <a:rPr lang="en-US" sz="2000" b="1" dirty="0" smtClean="0"/>
              <a:t>Gift from</a:t>
            </a:r>
          </a:p>
          <a:p>
            <a:r>
              <a:rPr lang="en-US" sz="2000" b="1" dirty="0" smtClean="0"/>
              <a:t>Any Person</a:t>
            </a:r>
            <a:endParaRPr lang="en-IN" sz="2000" b="1" dirty="0"/>
          </a:p>
        </p:txBody>
      </p:sp>
      <p:sp>
        <p:nvSpPr>
          <p:cNvPr id="5" name="TextBox 4"/>
          <p:cNvSpPr txBox="1"/>
          <p:nvPr/>
        </p:nvSpPr>
        <p:spPr>
          <a:xfrm>
            <a:off x="3643306" y="2244182"/>
            <a:ext cx="1071570" cy="400110"/>
          </a:xfrm>
          <a:prstGeom prst="rect">
            <a:avLst/>
          </a:prstGeom>
          <a:noFill/>
        </p:spPr>
        <p:txBody>
          <a:bodyPr wrap="square" rtlCol="0">
            <a:spAutoFit/>
          </a:bodyPr>
          <a:lstStyle/>
          <a:p>
            <a:pPr algn="r"/>
            <a:r>
              <a:rPr lang="en-US" sz="2000" b="1" dirty="0" smtClean="0"/>
              <a:t>Wealth</a:t>
            </a:r>
            <a:endParaRPr lang="en-IN" sz="2000" b="1" dirty="0"/>
          </a:p>
        </p:txBody>
      </p:sp>
      <p:sp>
        <p:nvSpPr>
          <p:cNvPr id="6" name="TextBox 5"/>
          <p:cNvSpPr txBox="1"/>
          <p:nvPr/>
        </p:nvSpPr>
        <p:spPr>
          <a:xfrm>
            <a:off x="4707167" y="2233880"/>
            <a:ext cx="1988578" cy="400110"/>
          </a:xfrm>
          <a:prstGeom prst="rect">
            <a:avLst/>
          </a:prstGeom>
          <a:noFill/>
        </p:spPr>
        <p:txBody>
          <a:bodyPr wrap="square" rtlCol="0">
            <a:spAutoFit/>
          </a:bodyPr>
          <a:lstStyle/>
          <a:p>
            <a:r>
              <a:rPr lang="en-US" sz="2000" b="1" dirty="0" smtClean="0"/>
              <a:t>of a Minor child</a:t>
            </a:r>
            <a:endParaRPr lang="en-IN" sz="2000" b="1" dirty="0"/>
          </a:p>
        </p:txBody>
      </p:sp>
      <p:sp>
        <p:nvSpPr>
          <p:cNvPr id="7" name="TextBox 6"/>
          <p:cNvSpPr txBox="1"/>
          <p:nvPr/>
        </p:nvSpPr>
        <p:spPr>
          <a:xfrm>
            <a:off x="3779433" y="3139626"/>
            <a:ext cx="2286016" cy="400110"/>
          </a:xfrm>
          <a:prstGeom prst="rect">
            <a:avLst/>
          </a:prstGeom>
          <a:noFill/>
        </p:spPr>
        <p:txBody>
          <a:bodyPr wrap="square" rtlCol="0">
            <a:spAutoFit/>
          </a:bodyPr>
          <a:lstStyle/>
          <a:p>
            <a:r>
              <a:rPr lang="en-US" sz="2000" b="1" dirty="0" smtClean="0"/>
              <a:t>Shall be clubbed</a:t>
            </a:r>
            <a:endParaRPr lang="en-IN" sz="2000" b="1" dirty="0"/>
          </a:p>
        </p:txBody>
      </p:sp>
      <p:sp>
        <p:nvSpPr>
          <p:cNvPr id="8" name="TextBox 7"/>
          <p:cNvSpPr txBox="1"/>
          <p:nvPr/>
        </p:nvSpPr>
        <p:spPr>
          <a:xfrm>
            <a:off x="3850871" y="4080007"/>
            <a:ext cx="2143140" cy="707886"/>
          </a:xfrm>
          <a:prstGeom prst="rect">
            <a:avLst/>
          </a:prstGeom>
          <a:noFill/>
        </p:spPr>
        <p:txBody>
          <a:bodyPr wrap="square" rtlCol="0">
            <a:spAutoFit/>
          </a:bodyPr>
          <a:lstStyle/>
          <a:p>
            <a:r>
              <a:rPr lang="en-US" sz="2000" b="1" dirty="0" smtClean="0"/>
              <a:t>In the hands </a:t>
            </a:r>
          </a:p>
          <a:p>
            <a:r>
              <a:rPr lang="en-US" sz="2000" b="1" dirty="0" smtClean="0"/>
              <a:t>of Parent</a:t>
            </a:r>
            <a:endParaRPr lang="en-IN" sz="2000" b="1" dirty="0"/>
          </a:p>
        </p:txBody>
      </p:sp>
      <p:sp>
        <p:nvSpPr>
          <p:cNvPr id="9" name="TextBox 8"/>
          <p:cNvSpPr txBox="1"/>
          <p:nvPr/>
        </p:nvSpPr>
        <p:spPr>
          <a:xfrm>
            <a:off x="2088295" y="5299391"/>
            <a:ext cx="6643734" cy="400110"/>
          </a:xfrm>
          <a:prstGeom prst="rect">
            <a:avLst/>
          </a:prstGeom>
          <a:noFill/>
        </p:spPr>
        <p:txBody>
          <a:bodyPr wrap="square" rtlCol="0">
            <a:spAutoFit/>
          </a:bodyPr>
          <a:lstStyle/>
          <a:p>
            <a:r>
              <a:rPr lang="en-US" sz="2000" b="1" dirty="0" smtClean="0"/>
              <a:t>whose Net wealth (other than wealth of child) is greater</a:t>
            </a:r>
            <a:endParaRPr lang="en-IN" sz="2000" b="1" dirty="0"/>
          </a:p>
        </p:txBody>
      </p:sp>
      <p:cxnSp>
        <p:nvCxnSpPr>
          <p:cNvPr id="11" name="Straight Arrow Connector 10"/>
          <p:cNvCxnSpPr>
            <a:stCxn id="2" idx="2"/>
          </p:cNvCxnSpPr>
          <p:nvPr/>
        </p:nvCxnSpPr>
        <p:spPr>
          <a:xfrm rot="16200000" flipH="1">
            <a:off x="2837270" y="1194204"/>
            <a:ext cx="471534" cy="1426293"/>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cxnSp>
        <p:nvCxnSpPr>
          <p:cNvPr id="16" name="Straight Arrow Connector 15"/>
          <p:cNvCxnSpPr/>
          <p:nvPr/>
        </p:nvCxnSpPr>
        <p:spPr>
          <a:xfrm rot="16200000" flipH="1">
            <a:off x="3894500" y="1764819"/>
            <a:ext cx="750999" cy="5598"/>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cxnSp>
        <p:nvCxnSpPr>
          <p:cNvPr id="20" name="Straight Arrow Connector 19"/>
          <p:cNvCxnSpPr/>
          <p:nvPr/>
        </p:nvCxnSpPr>
        <p:spPr>
          <a:xfrm rot="10800000" flipV="1">
            <a:off x="4786314" y="1428736"/>
            <a:ext cx="1000132" cy="714380"/>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cxnSp>
        <p:nvCxnSpPr>
          <p:cNvPr id="24" name="Straight Arrow Connector 23"/>
          <p:cNvCxnSpPr/>
          <p:nvPr/>
        </p:nvCxnSpPr>
        <p:spPr>
          <a:xfrm rot="5400000">
            <a:off x="4000496" y="2928934"/>
            <a:ext cx="428628" cy="1588"/>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cxnSp>
        <p:nvCxnSpPr>
          <p:cNvPr id="26" name="Straight Arrow Connector 25"/>
          <p:cNvCxnSpPr/>
          <p:nvPr/>
        </p:nvCxnSpPr>
        <p:spPr>
          <a:xfrm rot="5400000">
            <a:off x="4501356" y="3857628"/>
            <a:ext cx="427834" cy="794"/>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cxnSp>
        <p:nvCxnSpPr>
          <p:cNvPr id="29" name="Straight Arrow Connector 28"/>
          <p:cNvCxnSpPr/>
          <p:nvPr/>
        </p:nvCxnSpPr>
        <p:spPr>
          <a:xfrm rot="5400000">
            <a:off x="4572000" y="5072074"/>
            <a:ext cx="428628" cy="1588"/>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1"/>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6"/>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4"/>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20"/>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24"/>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7"/>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26"/>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8"/>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nodeType="clickEffect">
                                  <p:stCondLst>
                                    <p:cond delay="0"/>
                                  </p:stCondLst>
                                  <p:childTnLst>
                                    <p:set>
                                      <p:cBhvr>
                                        <p:cTn id="54" dur="1" fill="hold">
                                          <p:stCondLst>
                                            <p:cond delay="0"/>
                                          </p:stCondLst>
                                        </p:cTn>
                                        <p:tgtEl>
                                          <p:spTgt spid="29"/>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grpId="0" nodeType="clickEffect">
                                  <p:stCondLst>
                                    <p:cond delay="0"/>
                                  </p:stCondLst>
                                  <p:childTnLst>
                                    <p:set>
                                      <p:cBhvr>
                                        <p:cTn id="58"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4" grpId="0"/>
      <p:bldP spid="5" grpId="0"/>
      <p:bldP spid="6" grpId="0"/>
      <p:bldP spid="7" grpId="0"/>
      <p:bldP spid="8" grpId="0"/>
      <p:bldP spid="9" grpId="0"/>
    </p:bldLst>
  </p:timing>
</p:sld>
</file>

<file path=ppt/slides/slide21.xml><?xml version="1.0" encoding="utf-8"?>
<p:sld xmlns:a="http://schemas.openxmlformats.org/drawingml/2006/main" xmlns:r="http://schemas.openxmlformats.org/officeDocument/2006/relationships" xmlns:p="http://schemas.openxmlformats.org/presentationml/2006/main">
  <p:cSld>
    <p:bg>
      <p:bgPr>
        <a:gradFill>
          <a:gsLst>
            <a:gs pos="0">
              <a:srgbClr val="FC9FCB"/>
            </a:gs>
            <a:gs pos="13000">
              <a:srgbClr val="F8B049"/>
            </a:gs>
            <a:gs pos="21001">
              <a:srgbClr val="F8B049"/>
            </a:gs>
            <a:gs pos="63000">
              <a:srgbClr val="FEE7F2"/>
            </a:gs>
            <a:gs pos="67000">
              <a:srgbClr val="F952A0"/>
            </a:gs>
            <a:gs pos="69000">
              <a:srgbClr val="C50849"/>
            </a:gs>
            <a:gs pos="82001">
              <a:srgbClr val="B43E85"/>
            </a:gs>
            <a:gs pos="100000">
              <a:srgbClr val="F8B049"/>
            </a:gs>
          </a:gsLst>
          <a:lin ang="5400000" scaled="0"/>
        </a:gradFill>
        <a:effectLst/>
      </p:bgPr>
    </p:bg>
    <p:spTree>
      <p:nvGrpSpPr>
        <p:cNvPr id="1" name=""/>
        <p:cNvGrpSpPr/>
        <p:nvPr/>
      </p:nvGrpSpPr>
      <p:grpSpPr>
        <a:xfrm>
          <a:off x="0" y="0"/>
          <a:ext cx="0" cy="0"/>
          <a:chOff x="0" y="0"/>
          <a:chExt cx="0" cy="0"/>
        </a:xfrm>
      </p:grpSpPr>
      <p:sp>
        <p:nvSpPr>
          <p:cNvPr id="2" name="Rounded Rectangle 1"/>
          <p:cNvSpPr/>
          <p:nvPr/>
        </p:nvSpPr>
        <p:spPr>
          <a:xfrm>
            <a:off x="1676400" y="76200"/>
            <a:ext cx="5791200" cy="685800"/>
          </a:xfrm>
          <a:prstGeom prst="roundRect">
            <a:avLst/>
          </a:prstGeom>
          <a:solidFill>
            <a:schemeClr val="accent6">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000" b="1" dirty="0" smtClean="0">
                <a:solidFill>
                  <a:srgbClr val="FFFF00"/>
                </a:solidFill>
              </a:rPr>
              <a:t>Wealth of Minor Child</a:t>
            </a:r>
            <a:endParaRPr lang="en-IN" sz="4000" b="1" dirty="0">
              <a:solidFill>
                <a:srgbClr val="FFFF00"/>
              </a:solidFill>
            </a:endParaRPr>
          </a:p>
        </p:txBody>
      </p:sp>
      <p:sp>
        <p:nvSpPr>
          <p:cNvPr id="3" name="Rounded Rectangle 2"/>
          <p:cNvSpPr/>
          <p:nvPr/>
        </p:nvSpPr>
        <p:spPr>
          <a:xfrm>
            <a:off x="304800" y="1066800"/>
            <a:ext cx="8534400" cy="1295400"/>
          </a:xfrm>
          <a:prstGeom prst="roundRect">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smtClean="0">
                <a:solidFill>
                  <a:srgbClr val="FFFF00"/>
                </a:solidFill>
              </a:rPr>
              <a:t>Asset of minor child shall be clubbed in the Net Wealth of his parents whose Net Wealth is Greater </a:t>
            </a:r>
            <a:r>
              <a:rPr lang="en-US" sz="2000" b="1" dirty="0" smtClean="0">
                <a:solidFill>
                  <a:srgbClr val="FFFF00"/>
                </a:solidFill>
              </a:rPr>
              <a:t>(</a:t>
            </a:r>
            <a:r>
              <a:rPr lang="en-US" b="1" dirty="0" smtClean="0">
                <a:solidFill>
                  <a:srgbClr val="FFFF00"/>
                </a:solidFill>
              </a:rPr>
              <a:t>before including wealth of such Minor Child</a:t>
            </a:r>
            <a:r>
              <a:rPr lang="en-US" sz="2000" b="1" dirty="0" smtClean="0">
                <a:solidFill>
                  <a:srgbClr val="FFFF00"/>
                </a:solidFill>
              </a:rPr>
              <a:t>)</a:t>
            </a:r>
            <a:endParaRPr lang="en-IN" sz="2000" b="1" dirty="0">
              <a:solidFill>
                <a:srgbClr val="FFFF00"/>
              </a:solidFill>
            </a:endParaRPr>
          </a:p>
        </p:txBody>
      </p:sp>
      <p:sp>
        <p:nvSpPr>
          <p:cNvPr id="4" name="Rounded Rectangle 3"/>
          <p:cNvSpPr/>
          <p:nvPr/>
        </p:nvSpPr>
        <p:spPr>
          <a:xfrm>
            <a:off x="381000" y="5791200"/>
            <a:ext cx="8458200" cy="914400"/>
          </a:xfrm>
          <a:prstGeom prst="roundRect">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smtClean="0">
                <a:solidFill>
                  <a:srgbClr val="FFFF00"/>
                </a:solidFill>
              </a:rPr>
              <a:t>Asset of Rs. 1lakh shall be clubbed in the Net Wealth of Mrs. X </a:t>
            </a:r>
            <a:endParaRPr lang="en-IN" sz="2800" b="1" dirty="0">
              <a:solidFill>
                <a:srgbClr val="FFFF00"/>
              </a:solidFill>
            </a:endParaRPr>
          </a:p>
        </p:txBody>
      </p:sp>
      <p:sp>
        <p:nvSpPr>
          <p:cNvPr id="5" name="Rounded Rectangle 4"/>
          <p:cNvSpPr/>
          <p:nvPr/>
        </p:nvSpPr>
        <p:spPr>
          <a:xfrm>
            <a:off x="3276600" y="3581400"/>
            <a:ext cx="2438400" cy="1981200"/>
          </a:xfrm>
          <a:prstGeom prst="roundRect">
            <a:avLst/>
          </a:prstGeom>
          <a:solidFill>
            <a:schemeClr val="accent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b="1" dirty="0" smtClean="0">
                <a:solidFill>
                  <a:srgbClr val="FF0000"/>
                </a:solidFill>
              </a:rPr>
              <a:t>Mrs. X (Mother) </a:t>
            </a:r>
          </a:p>
          <a:p>
            <a:pPr algn="ctr"/>
            <a:r>
              <a:rPr lang="en-US" sz="2800" b="1" dirty="0" smtClean="0">
                <a:solidFill>
                  <a:srgbClr val="FFFF00"/>
                </a:solidFill>
              </a:rPr>
              <a:t>Net Wealth </a:t>
            </a:r>
            <a:r>
              <a:rPr lang="en-US" sz="2800" b="1" dirty="0" smtClean="0">
                <a:solidFill>
                  <a:srgbClr val="FF0000"/>
                </a:solidFill>
              </a:rPr>
              <a:t>60 L</a:t>
            </a:r>
            <a:endParaRPr lang="en-IN" sz="2800" b="1" dirty="0">
              <a:solidFill>
                <a:srgbClr val="FF0000"/>
              </a:solidFill>
            </a:endParaRPr>
          </a:p>
        </p:txBody>
      </p:sp>
      <p:sp>
        <p:nvSpPr>
          <p:cNvPr id="6" name="Rounded Rectangle 5"/>
          <p:cNvSpPr/>
          <p:nvPr/>
        </p:nvSpPr>
        <p:spPr>
          <a:xfrm>
            <a:off x="6172200" y="3581400"/>
            <a:ext cx="2362200" cy="1981200"/>
          </a:xfrm>
          <a:prstGeom prst="roundRect">
            <a:avLst/>
          </a:prstGeom>
          <a:solidFill>
            <a:schemeClr val="accent6">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dirty="0" smtClean="0">
                <a:solidFill>
                  <a:srgbClr val="FFFF00"/>
                </a:solidFill>
              </a:rPr>
              <a:t>Master X </a:t>
            </a:r>
            <a:r>
              <a:rPr lang="en-US" sz="2400" b="1" dirty="0" smtClean="0">
                <a:solidFill>
                  <a:srgbClr val="FFFF00"/>
                </a:solidFill>
              </a:rPr>
              <a:t>(Minor child)</a:t>
            </a:r>
          </a:p>
          <a:p>
            <a:pPr algn="ctr"/>
            <a:r>
              <a:rPr lang="en-US" sz="2800" b="1" dirty="0" smtClean="0">
                <a:solidFill>
                  <a:srgbClr val="FFFF00"/>
                </a:solidFill>
              </a:rPr>
              <a:t>Asset  </a:t>
            </a:r>
            <a:r>
              <a:rPr lang="en-US" sz="2400" b="1" dirty="0" smtClean="0">
                <a:solidFill>
                  <a:srgbClr val="FFFF00"/>
                </a:solidFill>
              </a:rPr>
              <a:t>Rs. 1 L</a:t>
            </a:r>
            <a:endParaRPr lang="en-IN" sz="2400" b="1" dirty="0">
              <a:solidFill>
                <a:srgbClr val="FFFF00"/>
              </a:solidFill>
            </a:endParaRPr>
          </a:p>
        </p:txBody>
      </p:sp>
      <p:sp>
        <p:nvSpPr>
          <p:cNvPr id="7" name="Rounded Rectangle 6"/>
          <p:cNvSpPr/>
          <p:nvPr/>
        </p:nvSpPr>
        <p:spPr>
          <a:xfrm>
            <a:off x="457200" y="3505200"/>
            <a:ext cx="2362200" cy="2057400"/>
          </a:xfrm>
          <a:prstGeom prst="roundRect">
            <a:avLst/>
          </a:prstGeom>
          <a:solidFill>
            <a:schemeClr val="accent6">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b="1" dirty="0" smtClean="0">
                <a:solidFill>
                  <a:srgbClr val="FFFF00"/>
                </a:solidFill>
              </a:rPr>
              <a:t>Mr. X (father) </a:t>
            </a:r>
          </a:p>
          <a:p>
            <a:pPr algn="ctr"/>
            <a:r>
              <a:rPr lang="en-US" sz="2800" b="1" dirty="0" smtClean="0">
                <a:solidFill>
                  <a:srgbClr val="FFFF00"/>
                </a:solidFill>
              </a:rPr>
              <a:t>Net Wealth 40 L</a:t>
            </a:r>
            <a:endParaRPr lang="en-IN" sz="2800" b="1" dirty="0">
              <a:solidFill>
                <a:srgbClr val="FFFF00"/>
              </a:solidFill>
            </a:endParaRPr>
          </a:p>
        </p:txBody>
      </p:sp>
      <p:sp>
        <p:nvSpPr>
          <p:cNvPr id="8" name="Cloud 7"/>
          <p:cNvSpPr/>
          <p:nvPr/>
        </p:nvSpPr>
        <p:spPr>
          <a:xfrm>
            <a:off x="0" y="2514600"/>
            <a:ext cx="2362200" cy="838200"/>
          </a:xfrm>
          <a:prstGeom prst="cloud">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smtClean="0">
                <a:solidFill>
                  <a:srgbClr val="FF0000"/>
                </a:solidFill>
              </a:rPr>
              <a:t>Example</a:t>
            </a:r>
            <a:endParaRPr lang="en-IN" sz="2800" b="1" dirty="0">
              <a:solidFill>
                <a:srgbClr val="FF0000"/>
              </a:solidFill>
            </a:endParaRPr>
          </a:p>
        </p:txBody>
      </p:sp>
      <p:sp>
        <p:nvSpPr>
          <p:cNvPr id="9" name="Comment 5"/>
          <p:cNvSpPr>
            <a:spLocks noRot="1" noChangeAspect="1" noEditPoints="1" noChangeArrowheads="1" noChangeShapeType="1" noTextEdit="1"/>
          </p:cNvSpPr>
          <p:nvPr/>
        </p:nvSpPr>
        <p:spPr bwMode="auto">
          <a:xfrm>
            <a:off x="114353975" y="65311338"/>
            <a:ext cx="0" cy="0"/>
          </a:xfrm>
          <a:custGeom>
            <a:avLst/>
            <a:gdLst>
              <a:gd name="T0" fmla="+- 0 22324 22324"/>
              <a:gd name="T1" fmla="*/ T0 w 1"/>
              <a:gd name="T2" fmla="+- 0 12750 12750"/>
              <a:gd name="T3" fmla="*/ 12750 h 1"/>
              <a:gd name="T4" fmla="+- 0 22324 22324"/>
              <a:gd name="T5" fmla="*/ T4 w 1"/>
              <a:gd name="T6" fmla="+- 0 12750 12750"/>
              <a:gd name="T7" fmla="*/ 12750 h 1"/>
            </a:gdLst>
            <a:ahLst/>
            <a:cxnLst>
              <a:cxn ang="0">
                <a:pos x="T1" y="T3"/>
              </a:cxn>
              <a:cxn ang="0">
                <a:pos x="T5" y="T7"/>
              </a:cxn>
            </a:cxnLst>
            <a:rect l="0" t="0" r="r" b="b"/>
            <a:pathLst>
              <a:path w="1" h="1" extrusionOk="0">
                <a:moveTo>
                  <a:pt x="0" y="0"/>
                </a:moveTo>
                <a:lnTo>
                  <a:pt x="0" y="0"/>
                </a:lnTo>
              </a:path>
            </a:pathLst>
          </a:custGeom>
          <a:noFill/>
          <a:ln w="19050" cap="rnd">
            <a:solidFill>
              <a:srgbClr val="FF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Tree>
    <p:extLst>
      <p:ext uri="{BB962C8B-B14F-4D97-AF65-F5344CB8AC3E}">
        <p14:creationId xmlns:p14="http://schemas.microsoft.com/office/powerpoint/2010/main" val="3741363695"/>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7"/>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5"/>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6"/>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animBg="1"/>
      <p:bldP spid="4" grpId="0" animBg="1"/>
      <p:bldP spid="5" grpId="0" animBg="1"/>
      <p:bldP spid="6" grpId="0" animBg="1"/>
      <p:bldP spid="7" grpId="0" animBg="1"/>
      <p:bldP spid="8" grpId="0" animBg="1"/>
    </p:bldLst>
  </p:timing>
</p:sld>
</file>

<file path=ppt/slides/slide22.xml><?xml version="1.0" encoding="utf-8"?>
<p:sld xmlns:a="http://schemas.openxmlformats.org/drawingml/2006/main" xmlns:r="http://schemas.openxmlformats.org/officeDocument/2006/relationships" xmlns:p="http://schemas.openxmlformats.org/presentationml/2006/main">
  <p:cSld>
    <p:bg>
      <p:bgPr>
        <a:gradFill>
          <a:gsLst>
            <a:gs pos="0">
              <a:srgbClr val="FC9FCB"/>
            </a:gs>
            <a:gs pos="13000">
              <a:srgbClr val="F8B049"/>
            </a:gs>
            <a:gs pos="21001">
              <a:srgbClr val="F8B049"/>
            </a:gs>
            <a:gs pos="63000">
              <a:srgbClr val="FEE7F2"/>
            </a:gs>
            <a:gs pos="67000">
              <a:srgbClr val="F952A0"/>
            </a:gs>
            <a:gs pos="69000">
              <a:srgbClr val="C50849"/>
            </a:gs>
            <a:gs pos="82001">
              <a:srgbClr val="B43E85"/>
            </a:gs>
            <a:gs pos="100000">
              <a:srgbClr val="F8B049"/>
            </a:gs>
          </a:gsLst>
          <a:lin ang="5400000" scaled="0"/>
        </a:gradFill>
        <a:effectLst/>
      </p:bgPr>
    </p:bg>
    <p:spTree>
      <p:nvGrpSpPr>
        <p:cNvPr id="1" name=""/>
        <p:cNvGrpSpPr/>
        <p:nvPr/>
      </p:nvGrpSpPr>
      <p:grpSpPr>
        <a:xfrm>
          <a:off x="0" y="0"/>
          <a:ext cx="0" cy="0"/>
          <a:chOff x="0" y="0"/>
          <a:chExt cx="0" cy="0"/>
        </a:xfrm>
      </p:grpSpPr>
      <p:sp>
        <p:nvSpPr>
          <p:cNvPr id="2" name="Rounded Rectangle 1"/>
          <p:cNvSpPr/>
          <p:nvPr/>
        </p:nvSpPr>
        <p:spPr>
          <a:xfrm>
            <a:off x="228600" y="2514600"/>
            <a:ext cx="8763000" cy="762000"/>
          </a:xfrm>
          <a:prstGeom prst="roundRect">
            <a:avLst/>
          </a:prstGeom>
          <a:gradFill flip="none" rotWithShape="1">
            <a:gsLst>
              <a:gs pos="0">
                <a:schemeClr val="accent6">
                  <a:lumMod val="75000"/>
                  <a:shade val="30000"/>
                  <a:satMod val="115000"/>
                </a:schemeClr>
              </a:gs>
              <a:gs pos="50000">
                <a:schemeClr val="accent6">
                  <a:lumMod val="75000"/>
                  <a:shade val="67500"/>
                  <a:satMod val="115000"/>
                </a:schemeClr>
              </a:gs>
              <a:gs pos="100000">
                <a:schemeClr val="accent6">
                  <a:lumMod val="75000"/>
                  <a:shade val="100000"/>
                  <a:satMod val="115000"/>
                </a:schemeClr>
              </a:gs>
            </a:gsLst>
            <a:lin ang="8100000" scaled="1"/>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smtClean="0">
                <a:solidFill>
                  <a:srgbClr val="FFFF00"/>
                </a:solidFill>
              </a:rPr>
              <a:t>Asset</a:t>
            </a:r>
            <a:r>
              <a:rPr lang="en-US" sz="2800" b="1" dirty="0" smtClean="0">
                <a:solidFill>
                  <a:srgbClr val="002060"/>
                </a:solidFill>
              </a:rPr>
              <a:t> </a:t>
            </a:r>
            <a:r>
              <a:rPr lang="en-US" sz="2800" b="1" dirty="0" smtClean="0">
                <a:solidFill>
                  <a:srgbClr val="FFFF00"/>
                </a:solidFill>
              </a:rPr>
              <a:t>of Master X shall be clubbed in the Net wealth of Mrs. X </a:t>
            </a:r>
            <a:endParaRPr lang="en-IN" sz="2800" b="1" dirty="0">
              <a:solidFill>
                <a:srgbClr val="FFFF00"/>
              </a:solidFill>
            </a:endParaRPr>
          </a:p>
        </p:txBody>
      </p:sp>
      <p:sp>
        <p:nvSpPr>
          <p:cNvPr id="3" name="Rounded Rectangle 2"/>
          <p:cNvSpPr/>
          <p:nvPr/>
        </p:nvSpPr>
        <p:spPr>
          <a:xfrm>
            <a:off x="152400" y="5791200"/>
            <a:ext cx="8763000" cy="762000"/>
          </a:xfrm>
          <a:prstGeom prst="roundRect">
            <a:avLst/>
          </a:prstGeom>
          <a:gradFill flip="none" rotWithShape="1">
            <a:gsLst>
              <a:gs pos="0">
                <a:schemeClr val="accent6">
                  <a:lumMod val="75000"/>
                  <a:shade val="30000"/>
                  <a:satMod val="115000"/>
                </a:schemeClr>
              </a:gs>
              <a:gs pos="50000">
                <a:schemeClr val="accent6">
                  <a:lumMod val="75000"/>
                  <a:shade val="67500"/>
                  <a:satMod val="115000"/>
                </a:schemeClr>
              </a:gs>
              <a:gs pos="100000">
                <a:schemeClr val="accent6">
                  <a:lumMod val="75000"/>
                  <a:shade val="100000"/>
                  <a:satMod val="115000"/>
                </a:schemeClr>
              </a:gs>
            </a:gsLst>
            <a:lin ang="8100000" scaled="1"/>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smtClean="0">
                <a:solidFill>
                  <a:srgbClr val="FFFF00"/>
                </a:solidFill>
              </a:rPr>
              <a:t>Asset of Master X shall be clubbed in the Net wealth of Mrs. X only.</a:t>
            </a:r>
            <a:endParaRPr lang="en-IN" sz="2800" b="1" dirty="0">
              <a:solidFill>
                <a:srgbClr val="FFFF00"/>
              </a:solidFill>
            </a:endParaRPr>
          </a:p>
        </p:txBody>
      </p:sp>
      <p:sp>
        <p:nvSpPr>
          <p:cNvPr id="4" name="Cloud 3"/>
          <p:cNvSpPr/>
          <p:nvPr/>
        </p:nvSpPr>
        <p:spPr>
          <a:xfrm>
            <a:off x="0" y="76200"/>
            <a:ext cx="3581400" cy="685800"/>
          </a:xfrm>
          <a:prstGeom prst="cloud">
            <a:avLst/>
          </a:prstGeom>
          <a:solidFill>
            <a:schemeClr val="accent6">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smtClean="0"/>
              <a:t>First Year</a:t>
            </a:r>
            <a:endParaRPr lang="en-IN" sz="2800" b="1" dirty="0"/>
          </a:p>
        </p:txBody>
      </p:sp>
      <p:sp>
        <p:nvSpPr>
          <p:cNvPr id="5" name="Cloud 4"/>
          <p:cNvSpPr/>
          <p:nvPr/>
        </p:nvSpPr>
        <p:spPr>
          <a:xfrm>
            <a:off x="0" y="3429000"/>
            <a:ext cx="2590800" cy="685800"/>
          </a:xfrm>
          <a:prstGeom prst="cloud">
            <a:avLst/>
          </a:prstGeom>
          <a:solidFill>
            <a:schemeClr val="accent6">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smtClean="0">
                <a:solidFill>
                  <a:schemeClr val="bg1"/>
                </a:solidFill>
              </a:rPr>
              <a:t>Next Year</a:t>
            </a:r>
            <a:endParaRPr lang="en-IN" sz="2800" b="1" dirty="0">
              <a:solidFill>
                <a:schemeClr val="bg1"/>
              </a:solidFill>
            </a:endParaRPr>
          </a:p>
        </p:txBody>
      </p:sp>
      <p:sp>
        <p:nvSpPr>
          <p:cNvPr id="6" name="Rounded Rectangle 5"/>
          <p:cNvSpPr/>
          <p:nvPr/>
        </p:nvSpPr>
        <p:spPr>
          <a:xfrm>
            <a:off x="304800" y="914400"/>
            <a:ext cx="2362200" cy="1371600"/>
          </a:xfrm>
          <a:prstGeom prst="roundRect">
            <a:avLst/>
          </a:prstGeom>
          <a:ln>
            <a:solidFill>
              <a:srgbClr val="C0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3200" b="1" dirty="0" smtClean="0">
                <a:solidFill>
                  <a:srgbClr val="FF0000"/>
                </a:solidFill>
              </a:rPr>
              <a:t>Mr. X </a:t>
            </a:r>
          </a:p>
          <a:p>
            <a:pPr algn="ctr"/>
            <a:r>
              <a:rPr lang="en-US" sz="2800" b="1" dirty="0" smtClean="0">
                <a:solidFill>
                  <a:srgbClr val="FF0000"/>
                </a:solidFill>
              </a:rPr>
              <a:t>Asset</a:t>
            </a:r>
          </a:p>
          <a:p>
            <a:pPr algn="ctr"/>
            <a:r>
              <a:rPr lang="en-US" sz="3200" b="1" dirty="0" smtClean="0">
                <a:solidFill>
                  <a:srgbClr val="FF0000"/>
                </a:solidFill>
              </a:rPr>
              <a:t>40 L</a:t>
            </a:r>
            <a:endParaRPr lang="en-IN" sz="3200" b="1" dirty="0">
              <a:solidFill>
                <a:srgbClr val="FF0000"/>
              </a:solidFill>
            </a:endParaRPr>
          </a:p>
        </p:txBody>
      </p:sp>
      <p:sp>
        <p:nvSpPr>
          <p:cNvPr id="7" name="Rounded Rectangle 6"/>
          <p:cNvSpPr/>
          <p:nvPr/>
        </p:nvSpPr>
        <p:spPr>
          <a:xfrm>
            <a:off x="3352800" y="914400"/>
            <a:ext cx="2362200" cy="1371600"/>
          </a:xfrm>
          <a:prstGeom prst="roundRect">
            <a:avLst/>
          </a:prstGeom>
          <a:ln>
            <a:solidFill>
              <a:srgbClr val="C0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3200" b="1" dirty="0" smtClean="0">
                <a:solidFill>
                  <a:srgbClr val="FF0000"/>
                </a:solidFill>
              </a:rPr>
              <a:t>Mrs. X</a:t>
            </a:r>
          </a:p>
          <a:p>
            <a:pPr algn="ctr"/>
            <a:r>
              <a:rPr lang="en-US" sz="2800" b="1" dirty="0" smtClean="0">
                <a:solidFill>
                  <a:srgbClr val="FF0000"/>
                </a:solidFill>
              </a:rPr>
              <a:t>Asset</a:t>
            </a:r>
          </a:p>
          <a:p>
            <a:pPr algn="ctr"/>
            <a:r>
              <a:rPr lang="en-US" sz="3200" b="1" dirty="0" smtClean="0">
                <a:solidFill>
                  <a:srgbClr val="FF0000"/>
                </a:solidFill>
              </a:rPr>
              <a:t>60 L</a:t>
            </a:r>
            <a:endParaRPr lang="en-IN" sz="3200" b="1" dirty="0">
              <a:solidFill>
                <a:srgbClr val="FF0000"/>
              </a:solidFill>
            </a:endParaRPr>
          </a:p>
        </p:txBody>
      </p:sp>
      <p:sp>
        <p:nvSpPr>
          <p:cNvPr id="8" name="Rounded Rectangle 7"/>
          <p:cNvSpPr/>
          <p:nvPr/>
        </p:nvSpPr>
        <p:spPr>
          <a:xfrm>
            <a:off x="6553200" y="838200"/>
            <a:ext cx="2362200" cy="1447800"/>
          </a:xfrm>
          <a:prstGeom prst="roundRect">
            <a:avLst/>
          </a:prstGeom>
          <a:ln>
            <a:solidFill>
              <a:srgbClr val="C0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3200" b="1" dirty="0" smtClean="0">
                <a:solidFill>
                  <a:srgbClr val="FF0000"/>
                </a:solidFill>
              </a:rPr>
              <a:t>Master X</a:t>
            </a:r>
          </a:p>
          <a:p>
            <a:pPr algn="ctr"/>
            <a:r>
              <a:rPr lang="en-US" sz="2800" b="1" dirty="0" smtClean="0">
                <a:solidFill>
                  <a:srgbClr val="FF0000"/>
                </a:solidFill>
              </a:rPr>
              <a:t>Asset</a:t>
            </a:r>
          </a:p>
          <a:p>
            <a:pPr algn="ctr"/>
            <a:r>
              <a:rPr lang="en-US" sz="3200" b="1" dirty="0" smtClean="0">
                <a:solidFill>
                  <a:srgbClr val="FF0000"/>
                </a:solidFill>
              </a:rPr>
              <a:t>1 L</a:t>
            </a:r>
            <a:endParaRPr lang="en-IN" sz="3200" b="1" dirty="0">
              <a:solidFill>
                <a:srgbClr val="FF0000"/>
              </a:solidFill>
            </a:endParaRPr>
          </a:p>
        </p:txBody>
      </p:sp>
      <p:sp>
        <p:nvSpPr>
          <p:cNvPr id="9" name="Rounded Rectangle 8"/>
          <p:cNvSpPr/>
          <p:nvPr/>
        </p:nvSpPr>
        <p:spPr>
          <a:xfrm>
            <a:off x="228600" y="4267200"/>
            <a:ext cx="2362200" cy="1371600"/>
          </a:xfrm>
          <a:prstGeom prst="roundRect">
            <a:avLst/>
          </a:prstGeom>
          <a:ln>
            <a:solidFill>
              <a:srgbClr val="C0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3200" b="1" dirty="0" smtClean="0">
                <a:solidFill>
                  <a:srgbClr val="FF0000"/>
                </a:solidFill>
              </a:rPr>
              <a:t>Mr. X</a:t>
            </a:r>
          </a:p>
          <a:p>
            <a:pPr algn="ctr"/>
            <a:r>
              <a:rPr lang="en-US" sz="2800" b="1" dirty="0" smtClean="0">
                <a:solidFill>
                  <a:srgbClr val="FF0000"/>
                </a:solidFill>
              </a:rPr>
              <a:t>Net wealth</a:t>
            </a:r>
          </a:p>
          <a:p>
            <a:pPr algn="ctr"/>
            <a:r>
              <a:rPr lang="en-US" sz="3200" b="1" dirty="0" smtClean="0">
                <a:solidFill>
                  <a:srgbClr val="FF0000"/>
                </a:solidFill>
              </a:rPr>
              <a:t>60 L</a:t>
            </a:r>
            <a:endParaRPr lang="en-IN" sz="3200" b="1" dirty="0">
              <a:solidFill>
                <a:srgbClr val="FF0000"/>
              </a:solidFill>
            </a:endParaRPr>
          </a:p>
        </p:txBody>
      </p:sp>
      <p:sp>
        <p:nvSpPr>
          <p:cNvPr id="10" name="Rounded Rectangle 9"/>
          <p:cNvSpPr/>
          <p:nvPr/>
        </p:nvSpPr>
        <p:spPr>
          <a:xfrm>
            <a:off x="3505200" y="4267200"/>
            <a:ext cx="2362200" cy="1371600"/>
          </a:xfrm>
          <a:prstGeom prst="roundRect">
            <a:avLst/>
          </a:prstGeom>
          <a:ln>
            <a:solidFill>
              <a:srgbClr val="C0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3200" b="1" dirty="0" smtClean="0">
                <a:solidFill>
                  <a:srgbClr val="FF0000"/>
                </a:solidFill>
              </a:rPr>
              <a:t>Mrs. X </a:t>
            </a:r>
          </a:p>
          <a:p>
            <a:pPr algn="ctr"/>
            <a:r>
              <a:rPr lang="en-US" sz="2800" b="1" dirty="0" smtClean="0">
                <a:solidFill>
                  <a:srgbClr val="FF0000"/>
                </a:solidFill>
              </a:rPr>
              <a:t>Net wealth</a:t>
            </a:r>
          </a:p>
          <a:p>
            <a:pPr algn="ctr"/>
            <a:r>
              <a:rPr lang="en-US" sz="3200" b="1" dirty="0" smtClean="0">
                <a:solidFill>
                  <a:srgbClr val="FF0000"/>
                </a:solidFill>
              </a:rPr>
              <a:t>40 L</a:t>
            </a:r>
            <a:endParaRPr lang="en-IN" sz="3200" b="1" dirty="0">
              <a:solidFill>
                <a:srgbClr val="FF0000"/>
              </a:solidFill>
            </a:endParaRPr>
          </a:p>
        </p:txBody>
      </p:sp>
      <p:sp>
        <p:nvSpPr>
          <p:cNvPr id="11" name="Rounded Rectangle 10"/>
          <p:cNvSpPr/>
          <p:nvPr/>
        </p:nvSpPr>
        <p:spPr>
          <a:xfrm>
            <a:off x="6477000" y="4267200"/>
            <a:ext cx="2362200" cy="1371600"/>
          </a:xfrm>
          <a:prstGeom prst="roundRect">
            <a:avLst/>
          </a:prstGeom>
          <a:ln>
            <a:solidFill>
              <a:srgbClr val="C0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3200" b="1" dirty="0" smtClean="0">
                <a:solidFill>
                  <a:srgbClr val="FF0000"/>
                </a:solidFill>
              </a:rPr>
              <a:t>Master X </a:t>
            </a:r>
          </a:p>
          <a:p>
            <a:pPr algn="ctr"/>
            <a:r>
              <a:rPr lang="en-US" sz="2800" b="1" dirty="0" smtClean="0">
                <a:solidFill>
                  <a:srgbClr val="FF0000"/>
                </a:solidFill>
              </a:rPr>
              <a:t>Asset</a:t>
            </a:r>
          </a:p>
          <a:p>
            <a:pPr algn="ctr"/>
            <a:r>
              <a:rPr lang="en-US" sz="3200" b="1" dirty="0" smtClean="0">
                <a:solidFill>
                  <a:srgbClr val="FF0000"/>
                </a:solidFill>
              </a:rPr>
              <a:t>1 L</a:t>
            </a:r>
            <a:endParaRPr lang="en-IN" sz="3200" b="1" dirty="0">
              <a:solidFill>
                <a:srgbClr val="FF0000"/>
              </a:solidFill>
            </a:endParaRPr>
          </a:p>
        </p:txBody>
      </p:sp>
    </p:spTree>
    <p:extLst>
      <p:ext uri="{BB962C8B-B14F-4D97-AF65-F5344CB8AC3E}">
        <p14:creationId xmlns:p14="http://schemas.microsoft.com/office/powerpoint/2010/main" val="868501957"/>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8"/>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2"/>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5"/>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9"/>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0"/>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1"/>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animBg="1"/>
      <p:bldP spid="4" grpId="0" animBg="1"/>
      <p:bldP spid="5" grpId="0" animBg="1"/>
      <p:bldP spid="6" grpId="0" animBg="1"/>
      <p:bldP spid="7" grpId="0" animBg="1"/>
      <p:bldP spid="8" grpId="0" animBg="1"/>
      <p:bldP spid="9" grpId="0" animBg="1"/>
      <p:bldP spid="10" grpId="0" animBg="1"/>
      <p:bldP spid="11" grpId="0" animBg="1"/>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071670" y="908918"/>
            <a:ext cx="1571636" cy="400110"/>
          </a:xfrm>
          <a:prstGeom prst="rect">
            <a:avLst/>
          </a:prstGeom>
          <a:noFill/>
        </p:spPr>
        <p:txBody>
          <a:bodyPr wrap="square" rtlCol="0">
            <a:spAutoFit/>
          </a:bodyPr>
          <a:lstStyle/>
          <a:p>
            <a:pPr algn="r"/>
            <a:r>
              <a:rPr lang="en-US" sz="2000" b="1" dirty="0" smtClean="0"/>
              <a:t>Minor child</a:t>
            </a:r>
            <a:endParaRPr lang="en-IN" sz="2000" b="1" dirty="0"/>
          </a:p>
        </p:txBody>
      </p:sp>
      <p:sp>
        <p:nvSpPr>
          <p:cNvPr id="3" name="TextBox 2"/>
          <p:cNvSpPr txBox="1"/>
          <p:nvPr/>
        </p:nvSpPr>
        <p:spPr>
          <a:xfrm>
            <a:off x="3571868" y="908918"/>
            <a:ext cx="3571900" cy="400110"/>
          </a:xfrm>
          <a:prstGeom prst="rect">
            <a:avLst/>
          </a:prstGeom>
          <a:noFill/>
        </p:spPr>
        <p:txBody>
          <a:bodyPr wrap="square" rtlCol="0">
            <a:spAutoFit/>
          </a:bodyPr>
          <a:lstStyle/>
          <a:p>
            <a:r>
              <a:rPr lang="en-US" sz="2000" b="1" dirty="0" smtClean="0"/>
              <a:t>(below the age of 18 years)</a:t>
            </a:r>
            <a:endParaRPr lang="en-IN" sz="2000" b="1" dirty="0"/>
          </a:p>
        </p:txBody>
      </p:sp>
      <p:cxnSp>
        <p:nvCxnSpPr>
          <p:cNvPr id="5" name="Straight Connector 4"/>
          <p:cNvCxnSpPr/>
          <p:nvPr/>
        </p:nvCxnSpPr>
        <p:spPr>
          <a:xfrm rot="10800000" flipV="1">
            <a:off x="1285852" y="1480422"/>
            <a:ext cx="3214710" cy="1285884"/>
          </a:xfrm>
          <a:prstGeom prst="line">
            <a:avLst/>
          </a:prstGeom>
        </p:spPr>
        <p:style>
          <a:lnRef idx="2">
            <a:schemeClr val="dk1"/>
          </a:lnRef>
          <a:fillRef idx="0">
            <a:schemeClr val="dk1"/>
          </a:fillRef>
          <a:effectRef idx="1">
            <a:schemeClr val="dk1"/>
          </a:effectRef>
          <a:fontRef idx="minor">
            <a:schemeClr val="tx1"/>
          </a:fontRef>
        </p:style>
      </p:cxnSp>
      <p:cxnSp>
        <p:nvCxnSpPr>
          <p:cNvPr id="7" name="Straight Connector 6"/>
          <p:cNvCxnSpPr/>
          <p:nvPr/>
        </p:nvCxnSpPr>
        <p:spPr>
          <a:xfrm>
            <a:off x="4500562" y="1480422"/>
            <a:ext cx="3643338" cy="1214446"/>
          </a:xfrm>
          <a:prstGeom prst="line">
            <a:avLst/>
          </a:prstGeom>
        </p:spPr>
        <p:style>
          <a:lnRef idx="2">
            <a:schemeClr val="dk1"/>
          </a:lnRef>
          <a:fillRef idx="0">
            <a:schemeClr val="dk1"/>
          </a:fillRef>
          <a:effectRef idx="1">
            <a:schemeClr val="dk1"/>
          </a:effectRef>
          <a:fontRef idx="minor">
            <a:schemeClr val="tx1"/>
          </a:fontRef>
        </p:style>
      </p:cxnSp>
      <p:cxnSp>
        <p:nvCxnSpPr>
          <p:cNvPr id="9" name="Straight Connector 8"/>
          <p:cNvCxnSpPr/>
          <p:nvPr/>
        </p:nvCxnSpPr>
        <p:spPr>
          <a:xfrm>
            <a:off x="4500562" y="1480422"/>
            <a:ext cx="1500198" cy="1285884"/>
          </a:xfrm>
          <a:prstGeom prst="line">
            <a:avLst/>
          </a:prstGeom>
        </p:spPr>
        <p:style>
          <a:lnRef idx="2">
            <a:schemeClr val="dk1"/>
          </a:lnRef>
          <a:fillRef idx="0">
            <a:schemeClr val="dk1"/>
          </a:fillRef>
          <a:effectRef idx="1">
            <a:schemeClr val="dk1"/>
          </a:effectRef>
          <a:fontRef idx="minor">
            <a:schemeClr val="tx1"/>
          </a:fontRef>
        </p:style>
      </p:cxnSp>
      <p:cxnSp>
        <p:nvCxnSpPr>
          <p:cNvPr id="17" name="Straight Arrow Connector 16"/>
          <p:cNvCxnSpPr/>
          <p:nvPr/>
        </p:nvCxnSpPr>
        <p:spPr>
          <a:xfrm rot="5400000">
            <a:off x="1053238" y="3018672"/>
            <a:ext cx="500066" cy="1588"/>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cxnSp>
        <p:nvCxnSpPr>
          <p:cNvPr id="19" name="Straight Arrow Connector 18"/>
          <p:cNvCxnSpPr/>
          <p:nvPr/>
        </p:nvCxnSpPr>
        <p:spPr>
          <a:xfrm rot="5400000">
            <a:off x="5699177" y="3054391"/>
            <a:ext cx="604754" cy="1588"/>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cxnSp>
        <p:nvCxnSpPr>
          <p:cNvPr id="21" name="Straight Arrow Connector 20"/>
          <p:cNvCxnSpPr/>
          <p:nvPr/>
        </p:nvCxnSpPr>
        <p:spPr>
          <a:xfrm rot="5400000">
            <a:off x="7858942" y="2984338"/>
            <a:ext cx="571504" cy="1588"/>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cxnSp>
        <p:nvCxnSpPr>
          <p:cNvPr id="24" name="Straight Arrow Connector 23"/>
          <p:cNvCxnSpPr/>
          <p:nvPr/>
        </p:nvCxnSpPr>
        <p:spPr>
          <a:xfrm rot="5400000">
            <a:off x="3572662" y="2408322"/>
            <a:ext cx="1857388" cy="1588"/>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sp>
        <p:nvSpPr>
          <p:cNvPr id="27" name="TextBox 26"/>
          <p:cNvSpPr txBox="1"/>
          <p:nvPr/>
        </p:nvSpPr>
        <p:spPr>
          <a:xfrm>
            <a:off x="857224" y="3324312"/>
            <a:ext cx="1571636" cy="1015663"/>
          </a:xfrm>
          <a:prstGeom prst="rect">
            <a:avLst/>
          </a:prstGeom>
          <a:noFill/>
        </p:spPr>
        <p:txBody>
          <a:bodyPr wrap="square" rtlCol="0">
            <a:spAutoFit/>
          </a:bodyPr>
          <a:lstStyle/>
          <a:p>
            <a:r>
              <a:rPr lang="en-US" sz="2000" b="1" dirty="0" smtClean="0"/>
              <a:t>Minor </a:t>
            </a:r>
          </a:p>
          <a:p>
            <a:r>
              <a:rPr lang="en-US" sz="2000" b="1" dirty="0" smtClean="0"/>
              <a:t>Unmarried</a:t>
            </a:r>
          </a:p>
          <a:p>
            <a:r>
              <a:rPr lang="en-US" sz="2000" b="1" dirty="0" smtClean="0"/>
              <a:t>Son</a:t>
            </a:r>
            <a:endParaRPr lang="en-IN" sz="2000" b="1" dirty="0"/>
          </a:p>
        </p:txBody>
      </p:sp>
      <p:sp>
        <p:nvSpPr>
          <p:cNvPr id="28" name="TextBox 27"/>
          <p:cNvSpPr txBox="1"/>
          <p:nvPr/>
        </p:nvSpPr>
        <p:spPr>
          <a:xfrm>
            <a:off x="3927742" y="3347686"/>
            <a:ext cx="1285884" cy="1015663"/>
          </a:xfrm>
          <a:prstGeom prst="rect">
            <a:avLst/>
          </a:prstGeom>
          <a:noFill/>
        </p:spPr>
        <p:txBody>
          <a:bodyPr wrap="square" rtlCol="0">
            <a:spAutoFit/>
          </a:bodyPr>
          <a:lstStyle/>
          <a:p>
            <a:r>
              <a:rPr lang="en-US" sz="2000" b="1" dirty="0" smtClean="0"/>
              <a:t>Minor </a:t>
            </a:r>
          </a:p>
          <a:p>
            <a:r>
              <a:rPr lang="en-US" sz="2000" b="1" dirty="0" smtClean="0"/>
              <a:t>Married</a:t>
            </a:r>
          </a:p>
          <a:p>
            <a:r>
              <a:rPr lang="en-US" sz="2000" b="1" dirty="0" smtClean="0"/>
              <a:t>Son</a:t>
            </a:r>
            <a:endParaRPr lang="en-IN" sz="2000" b="1" dirty="0"/>
          </a:p>
        </p:txBody>
      </p:sp>
      <p:sp>
        <p:nvSpPr>
          <p:cNvPr id="29" name="TextBox 28"/>
          <p:cNvSpPr txBox="1"/>
          <p:nvPr/>
        </p:nvSpPr>
        <p:spPr>
          <a:xfrm>
            <a:off x="5587441" y="3335999"/>
            <a:ext cx="1500198" cy="1015663"/>
          </a:xfrm>
          <a:prstGeom prst="rect">
            <a:avLst/>
          </a:prstGeom>
          <a:noFill/>
        </p:spPr>
        <p:txBody>
          <a:bodyPr wrap="square" rtlCol="0">
            <a:spAutoFit/>
          </a:bodyPr>
          <a:lstStyle/>
          <a:p>
            <a:r>
              <a:rPr lang="en-US" sz="2000" b="1" dirty="0" smtClean="0"/>
              <a:t>Minor </a:t>
            </a:r>
          </a:p>
          <a:p>
            <a:r>
              <a:rPr lang="en-US" sz="2000" b="1" dirty="0" smtClean="0"/>
              <a:t>Unmarried</a:t>
            </a:r>
          </a:p>
          <a:p>
            <a:r>
              <a:rPr lang="en-US" sz="2000" b="1" dirty="0" smtClean="0"/>
              <a:t>daughter</a:t>
            </a:r>
            <a:endParaRPr lang="en-IN" sz="2000" b="1" dirty="0"/>
          </a:p>
        </p:txBody>
      </p:sp>
      <p:sp>
        <p:nvSpPr>
          <p:cNvPr id="30" name="TextBox 29"/>
          <p:cNvSpPr txBox="1"/>
          <p:nvPr/>
        </p:nvSpPr>
        <p:spPr>
          <a:xfrm>
            <a:off x="7552644" y="3297811"/>
            <a:ext cx="1285884" cy="1015663"/>
          </a:xfrm>
          <a:prstGeom prst="rect">
            <a:avLst/>
          </a:prstGeom>
          <a:noFill/>
        </p:spPr>
        <p:txBody>
          <a:bodyPr wrap="square" rtlCol="0">
            <a:spAutoFit/>
          </a:bodyPr>
          <a:lstStyle/>
          <a:p>
            <a:r>
              <a:rPr lang="en-US" sz="2000" b="1" dirty="0" smtClean="0"/>
              <a:t>Minor </a:t>
            </a:r>
          </a:p>
          <a:p>
            <a:r>
              <a:rPr lang="en-US" sz="2000" b="1" dirty="0" smtClean="0"/>
              <a:t>Married</a:t>
            </a:r>
          </a:p>
          <a:p>
            <a:r>
              <a:rPr lang="en-US" sz="2000" b="1" dirty="0" smtClean="0"/>
              <a:t>daughter</a:t>
            </a:r>
            <a:endParaRPr lang="en-IN" sz="2000" b="1" dirty="0"/>
          </a:p>
        </p:txBody>
      </p:sp>
      <p:cxnSp>
        <p:nvCxnSpPr>
          <p:cNvPr id="22" name="Straight Arrow Connector 21"/>
          <p:cNvCxnSpPr/>
          <p:nvPr/>
        </p:nvCxnSpPr>
        <p:spPr>
          <a:xfrm rot="5400000">
            <a:off x="952500" y="4655820"/>
            <a:ext cx="533400" cy="1588"/>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sp>
        <p:nvSpPr>
          <p:cNvPr id="23" name="TextBox 22"/>
          <p:cNvSpPr txBox="1"/>
          <p:nvPr/>
        </p:nvSpPr>
        <p:spPr>
          <a:xfrm>
            <a:off x="762000" y="4983480"/>
            <a:ext cx="1219200" cy="400110"/>
          </a:xfrm>
          <a:prstGeom prst="rect">
            <a:avLst/>
          </a:prstGeom>
          <a:noFill/>
        </p:spPr>
        <p:txBody>
          <a:bodyPr wrap="square" rtlCol="0">
            <a:spAutoFit/>
          </a:bodyPr>
          <a:lstStyle/>
          <a:p>
            <a:r>
              <a:rPr lang="en-US" sz="2000" b="1" dirty="0" smtClean="0"/>
              <a:t>Clubbed</a:t>
            </a:r>
            <a:endParaRPr lang="en-IN" sz="2000" b="1" dirty="0"/>
          </a:p>
        </p:txBody>
      </p:sp>
      <p:cxnSp>
        <p:nvCxnSpPr>
          <p:cNvPr id="25" name="Straight Arrow Connector 24"/>
          <p:cNvCxnSpPr/>
          <p:nvPr/>
        </p:nvCxnSpPr>
        <p:spPr>
          <a:xfrm rot="5400000">
            <a:off x="4076700" y="4701540"/>
            <a:ext cx="533400" cy="1588"/>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sp>
        <p:nvSpPr>
          <p:cNvPr id="26" name="TextBox 25"/>
          <p:cNvSpPr txBox="1"/>
          <p:nvPr/>
        </p:nvSpPr>
        <p:spPr>
          <a:xfrm>
            <a:off x="3886200" y="5044440"/>
            <a:ext cx="1219200" cy="400110"/>
          </a:xfrm>
          <a:prstGeom prst="rect">
            <a:avLst/>
          </a:prstGeom>
          <a:noFill/>
        </p:spPr>
        <p:txBody>
          <a:bodyPr wrap="square" rtlCol="0">
            <a:spAutoFit/>
          </a:bodyPr>
          <a:lstStyle/>
          <a:p>
            <a:r>
              <a:rPr lang="en-US" sz="2000" b="1" dirty="0" smtClean="0"/>
              <a:t>Clubbed</a:t>
            </a:r>
            <a:endParaRPr lang="en-IN" sz="2000" b="1" dirty="0"/>
          </a:p>
        </p:txBody>
      </p:sp>
      <p:cxnSp>
        <p:nvCxnSpPr>
          <p:cNvPr id="31" name="Straight Arrow Connector 30"/>
          <p:cNvCxnSpPr/>
          <p:nvPr/>
        </p:nvCxnSpPr>
        <p:spPr>
          <a:xfrm rot="5400000">
            <a:off x="5905500" y="4701540"/>
            <a:ext cx="533400" cy="1588"/>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sp>
        <p:nvSpPr>
          <p:cNvPr id="32" name="TextBox 31"/>
          <p:cNvSpPr txBox="1"/>
          <p:nvPr/>
        </p:nvSpPr>
        <p:spPr>
          <a:xfrm>
            <a:off x="5715000" y="5044440"/>
            <a:ext cx="1219200" cy="400110"/>
          </a:xfrm>
          <a:prstGeom prst="rect">
            <a:avLst/>
          </a:prstGeom>
          <a:noFill/>
        </p:spPr>
        <p:txBody>
          <a:bodyPr wrap="square" rtlCol="0">
            <a:spAutoFit/>
          </a:bodyPr>
          <a:lstStyle/>
          <a:p>
            <a:r>
              <a:rPr lang="en-US" sz="2000" b="1" dirty="0" smtClean="0"/>
              <a:t>Clubbed</a:t>
            </a:r>
            <a:endParaRPr lang="en-IN" sz="2000" b="1" dirty="0"/>
          </a:p>
        </p:txBody>
      </p:sp>
      <p:cxnSp>
        <p:nvCxnSpPr>
          <p:cNvPr id="33" name="Straight Arrow Connector 32"/>
          <p:cNvCxnSpPr/>
          <p:nvPr/>
        </p:nvCxnSpPr>
        <p:spPr>
          <a:xfrm rot="5400000">
            <a:off x="7810500" y="4701540"/>
            <a:ext cx="533400" cy="1588"/>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sp>
        <p:nvSpPr>
          <p:cNvPr id="34" name="TextBox 33"/>
          <p:cNvSpPr txBox="1"/>
          <p:nvPr/>
        </p:nvSpPr>
        <p:spPr>
          <a:xfrm>
            <a:off x="7620000" y="5044440"/>
            <a:ext cx="1219200" cy="707886"/>
          </a:xfrm>
          <a:prstGeom prst="rect">
            <a:avLst/>
          </a:prstGeom>
          <a:noFill/>
        </p:spPr>
        <p:txBody>
          <a:bodyPr wrap="square" rtlCol="0">
            <a:spAutoFit/>
          </a:bodyPr>
          <a:lstStyle/>
          <a:p>
            <a:r>
              <a:rPr lang="en-US" sz="2000" b="1" dirty="0" smtClean="0"/>
              <a:t>Not to be clubbed</a:t>
            </a:r>
            <a:endParaRPr lang="en-IN" sz="2000" b="1" dirty="0"/>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2"/>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5"/>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9"/>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7"/>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24"/>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9"/>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21"/>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17"/>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27"/>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28"/>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29"/>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grpId="0" nodeType="clickEffect">
                                  <p:stCondLst>
                                    <p:cond delay="0"/>
                                  </p:stCondLst>
                                  <p:childTnLst>
                                    <p:set>
                                      <p:cBhvr>
                                        <p:cTn id="40" dur="1" fill="hold">
                                          <p:stCondLst>
                                            <p:cond delay="0"/>
                                          </p:stCondLst>
                                        </p:cTn>
                                        <p:tgtEl>
                                          <p:spTgt spid="30"/>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nodeType="clickEffect">
                                  <p:stCondLst>
                                    <p:cond delay="0"/>
                                  </p:stCondLst>
                                  <p:childTnLst>
                                    <p:set>
                                      <p:cBhvr>
                                        <p:cTn id="44" dur="1" fill="hold">
                                          <p:stCondLst>
                                            <p:cond delay="0"/>
                                          </p:stCondLst>
                                        </p:cTn>
                                        <p:tgtEl>
                                          <p:spTgt spid="22"/>
                                        </p:tgtEl>
                                        <p:attrNameLst>
                                          <p:attrName>style.visibility</p:attrName>
                                        </p:attrNameLst>
                                      </p:cBhvr>
                                      <p:to>
                                        <p:strVal val="visible"/>
                                      </p:to>
                                    </p:set>
                                  </p:childTnLst>
                                </p:cTn>
                              </p:par>
                            </p:childTnLst>
                          </p:cTn>
                        </p:par>
                      </p:childTnLst>
                    </p:cTn>
                  </p:par>
                  <p:par>
                    <p:cTn id="45" fill="hold">
                      <p:stCondLst>
                        <p:cond delay="indefinite"/>
                      </p:stCondLst>
                      <p:childTnLst>
                        <p:par>
                          <p:cTn id="46" fill="hold">
                            <p:stCondLst>
                              <p:cond delay="0"/>
                            </p:stCondLst>
                            <p:childTnLst>
                              <p:par>
                                <p:cTn id="47" presetID="1" presetClass="entr" presetSubtype="0" fill="hold" grpId="0" nodeType="clickEffect">
                                  <p:stCondLst>
                                    <p:cond delay="0"/>
                                  </p:stCondLst>
                                  <p:childTnLst>
                                    <p:set>
                                      <p:cBhvr>
                                        <p:cTn id="48" dur="1" fill="hold">
                                          <p:stCondLst>
                                            <p:cond delay="0"/>
                                          </p:stCondLst>
                                        </p:cTn>
                                        <p:tgtEl>
                                          <p:spTgt spid="23"/>
                                        </p:tgtEl>
                                        <p:attrNameLst>
                                          <p:attrName>style.visibility</p:attrName>
                                        </p:attrNameLst>
                                      </p:cBhvr>
                                      <p:to>
                                        <p:strVal val="visible"/>
                                      </p:to>
                                    </p:set>
                                  </p:childTnLst>
                                </p:cTn>
                              </p:par>
                            </p:childTnLst>
                          </p:cTn>
                        </p:par>
                      </p:childTnLst>
                    </p:cTn>
                  </p:par>
                  <p:par>
                    <p:cTn id="49" fill="hold">
                      <p:stCondLst>
                        <p:cond delay="indefinite"/>
                      </p:stCondLst>
                      <p:childTnLst>
                        <p:par>
                          <p:cTn id="50" fill="hold">
                            <p:stCondLst>
                              <p:cond delay="0"/>
                            </p:stCondLst>
                            <p:childTnLst>
                              <p:par>
                                <p:cTn id="51" presetID="1" presetClass="entr" presetSubtype="0" fill="hold" nodeType="clickEffect">
                                  <p:stCondLst>
                                    <p:cond delay="0"/>
                                  </p:stCondLst>
                                  <p:childTnLst>
                                    <p:set>
                                      <p:cBhvr>
                                        <p:cTn id="52" dur="1" fill="hold">
                                          <p:stCondLst>
                                            <p:cond delay="0"/>
                                          </p:stCondLst>
                                        </p:cTn>
                                        <p:tgtEl>
                                          <p:spTgt spid="25"/>
                                        </p:tgtEl>
                                        <p:attrNameLst>
                                          <p:attrName>style.visibility</p:attrName>
                                        </p:attrNameLst>
                                      </p:cBhvr>
                                      <p:to>
                                        <p:strVal val="visible"/>
                                      </p:to>
                                    </p:set>
                                  </p:childTnLst>
                                </p:cTn>
                              </p:par>
                            </p:childTnLst>
                          </p:cTn>
                        </p:par>
                      </p:childTnLst>
                    </p:cTn>
                  </p:par>
                  <p:par>
                    <p:cTn id="53" fill="hold">
                      <p:stCondLst>
                        <p:cond delay="indefinite"/>
                      </p:stCondLst>
                      <p:childTnLst>
                        <p:par>
                          <p:cTn id="54" fill="hold">
                            <p:stCondLst>
                              <p:cond delay="0"/>
                            </p:stCondLst>
                            <p:childTnLst>
                              <p:par>
                                <p:cTn id="55" presetID="1" presetClass="entr" presetSubtype="0" fill="hold" grpId="0" nodeType="clickEffect">
                                  <p:stCondLst>
                                    <p:cond delay="0"/>
                                  </p:stCondLst>
                                  <p:childTnLst>
                                    <p:set>
                                      <p:cBhvr>
                                        <p:cTn id="56" dur="1" fill="hold">
                                          <p:stCondLst>
                                            <p:cond delay="0"/>
                                          </p:stCondLst>
                                        </p:cTn>
                                        <p:tgtEl>
                                          <p:spTgt spid="26"/>
                                        </p:tgtEl>
                                        <p:attrNameLst>
                                          <p:attrName>style.visibility</p:attrName>
                                        </p:attrNameLst>
                                      </p:cBhvr>
                                      <p:to>
                                        <p:strVal val="visible"/>
                                      </p:to>
                                    </p:set>
                                  </p:childTnLst>
                                </p:cTn>
                              </p:par>
                            </p:childTnLst>
                          </p:cTn>
                        </p:par>
                      </p:childTnLst>
                    </p:cTn>
                  </p:par>
                  <p:par>
                    <p:cTn id="57" fill="hold">
                      <p:stCondLst>
                        <p:cond delay="indefinite"/>
                      </p:stCondLst>
                      <p:childTnLst>
                        <p:par>
                          <p:cTn id="58" fill="hold">
                            <p:stCondLst>
                              <p:cond delay="0"/>
                            </p:stCondLst>
                            <p:childTnLst>
                              <p:par>
                                <p:cTn id="59" presetID="1" presetClass="entr" presetSubtype="0" fill="hold" nodeType="clickEffect">
                                  <p:stCondLst>
                                    <p:cond delay="0"/>
                                  </p:stCondLst>
                                  <p:childTnLst>
                                    <p:set>
                                      <p:cBhvr>
                                        <p:cTn id="60" dur="1" fill="hold">
                                          <p:stCondLst>
                                            <p:cond delay="0"/>
                                          </p:stCondLst>
                                        </p:cTn>
                                        <p:tgtEl>
                                          <p:spTgt spid="31"/>
                                        </p:tgtEl>
                                        <p:attrNameLst>
                                          <p:attrName>style.visibility</p:attrName>
                                        </p:attrNameLst>
                                      </p:cBhvr>
                                      <p:to>
                                        <p:strVal val="visible"/>
                                      </p:to>
                                    </p:set>
                                  </p:childTnLst>
                                </p:cTn>
                              </p:par>
                            </p:childTnLst>
                          </p:cTn>
                        </p:par>
                      </p:childTnLst>
                    </p:cTn>
                  </p:par>
                  <p:par>
                    <p:cTn id="61" fill="hold">
                      <p:stCondLst>
                        <p:cond delay="indefinite"/>
                      </p:stCondLst>
                      <p:childTnLst>
                        <p:par>
                          <p:cTn id="62" fill="hold">
                            <p:stCondLst>
                              <p:cond delay="0"/>
                            </p:stCondLst>
                            <p:childTnLst>
                              <p:par>
                                <p:cTn id="63" presetID="1" presetClass="entr" presetSubtype="0" fill="hold" grpId="0" nodeType="clickEffect">
                                  <p:stCondLst>
                                    <p:cond delay="0"/>
                                  </p:stCondLst>
                                  <p:childTnLst>
                                    <p:set>
                                      <p:cBhvr>
                                        <p:cTn id="64" dur="1" fill="hold">
                                          <p:stCondLst>
                                            <p:cond delay="0"/>
                                          </p:stCondLst>
                                        </p:cTn>
                                        <p:tgtEl>
                                          <p:spTgt spid="32"/>
                                        </p:tgtEl>
                                        <p:attrNameLst>
                                          <p:attrName>style.visibility</p:attrName>
                                        </p:attrNameLst>
                                      </p:cBhvr>
                                      <p:to>
                                        <p:strVal val="visible"/>
                                      </p:to>
                                    </p:set>
                                  </p:childTnLst>
                                </p:cTn>
                              </p:par>
                            </p:childTnLst>
                          </p:cTn>
                        </p:par>
                      </p:childTnLst>
                    </p:cTn>
                  </p:par>
                  <p:par>
                    <p:cTn id="65" fill="hold">
                      <p:stCondLst>
                        <p:cond delay="indefinite"/>
                      </p:stCondLst>
                      <p:childTnLst>
                        <p:par>
                          <p:cTn id="66" fill="hold">
                            <p:stCondLst>
                              <p:cond delay="0"/>
                            </p:stCondLst>
                            <p:childTnLst>
                              <p:par>
                                <p:cTn id="67" presetID="1" presetClass="entr" presetSubtype="0" fill="hold" nodeType="clickEffect">
                                  <p:stCondLst>
                                    <p:cond delay="0"/>
                                  </p:stCondLst>
                                  <p:childTnLst>
                                    <p:set>
                                      <p:cBhvr>
                                        <p:cTn id="68" dur="1" fill="hold">
                                          <p:stCondLst>
                                            <p:cond delay="0"/>
                                          </p:stCondLst>
                                        </p:cTn>
                                        <p:tgtEl>
                                          <p:spTgt spid="33"/>
                                        </p:tgtEl>
                                        <p:attrNameLst>
                                          <p:attrName>style.visibility</p:attrName>
                                        </p:attrNameLst>
                                      </p:cBhvr>
                                      <p:to>
                                        <p:strVal val="visible"/>
                                      </p:to>
                                    </p:set>
                                  </p:childTnLst>
                                </p:cTn>
                              </p:par>
                            </p:childTnLst>
                          </p:cTn>
                        </p:par>
                      </p:childTnLst>
                    </p:cTn>
                  </p:par>
                  <p:par>
                    <p:cTn id="69" fill="hold">
                      <p:stCondLst>
                        <p:cond delay="indefinite"/>
                      </p:stCondLst>
                      <p:childTnLst>
                        <p:par>
                          <p:cTn id="70" fill="hold">
                            <p:stCondLst>
                              <p:cond delay="0"/>
                            </p:stCondLst>
                            <p:childTnLst>
                              <p:par>
                                <p:cTn id="71" presetID="1" presetClass="entr" presetSubtype="0" fill="hold" grpId="0" nodeType="clickEffect">
                                  <p:stCondLst>
                                    <p:cond delay="0"/>
                                  </p:stCondLst>
                                  <p:childTnLst>
                                    <p:set>
                                      <p:cBhvr>
                                        <p:cTn id="72" dur="1" fill="hold">
                                          <p:stCondLst>
                                            <p:cond delay="0"/>
                                          </p:stCondLst>
                                        </p:cTn>
                                        <p:tgtEl>
                                          <p:spTgt spid="3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27" grpId="0"/>
      <p:bldP spid="28" grpId="0"/>
      <p:bldP spid="29" grpId="0"/>
      <p:bldP spid="30" grpId="0"/>
      <p:bldP spid="23" grpId="0"/>
      <p:bldP spid="26" grpId="0"/>
      <p:bldP spid="32" grpId="0"/>
      <p:bldP spid="34"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054913" y="2156448"/>
            <a:ext cx="1857388" cy="400110"/>
          </a:xfrm>
          <a:prstGeom prst="rect">
            <a:avLst/>
          </a:prstGeom>
          <a:noFill/>
        </p:spPr>
        <p:txBody>
          <a:bodyPr wrap="square" rtlCol="0">
            <a:spAutoFit/>
          </a:bodyPr>
          <a:lstStyle/>
          <a:p>
            <a:r>
              <a:rPr lang="en-US" sz="2000" b="1" dirty="0" smtClean="0"/>
              <a:t>INDIVIDUAL</a:t>
            </a:r>
            <a:endParaRPr lang="en-IN" sz="2000" b="1" dirty="0"/>
          </a:p>
        </p:txBody>
      </p:sp>
      <p:sp>
        <p:nvSpPr>
          <p:cNvPr id="3" name="TextBox 2"/>
          <p:cNvSpPr txBox="1"/>
          <p:nvPr/>
        </p:nvSpPr>
        <p:spPr>
          <a:xfrm>
            <a:off x="6500826" y="2161386"/>
            <a:ext cx="1285884" cy="1015663"/>
          </a:xfrm>
          <a:prstGeom prst="rect">
            <a:avLst/>
          </a:prstGeom>
          <a:noFill/>
        </p:spPr>
        <p:txBody>
          <a:bodyPr wrap="square" rtlCol="0">
            <a:spAutoFit/>
          </a:bodyPr>
          <a:lstStyle/>
          <a:p>
            <a:r>
              <a:rPr lang="en-US" sz="2000" b="1" dirty="0" smtClean="0"/>
              <a:t>Minor </a:t>
            </a:r>
          </a:p>
          <a:p>
            <a:r>
              <a:rPr lang="en-US" sz="2000" b="1" dirty="0" smtClean="0"/>
              <a:t>Married</a:t>
            </a:r>
          </a:p>
          <a:p>
            <a:r>
              <a:rPr lang="en-US" sz="2000" b="1" dirty="0" smtClean="0"/>
              <a:t>daughter</a:t>
            </a:r>
            <a:endParaRPr lang="en-IN" sz="2000" b="1" dirty="0"/>
          </a:p>
        </p:txBody>
      </p:sp>
      <p:cxnSp>
        <p:nvCxnSpPr>
          <p:cNvPr id="5" name="Straight Connector 4"/>
          <p:cNvCxnSpPr/>
          <p:nvPr/>
        </p:nvCxnSpPr>
        <p:spPr>
          <a:xfrm>
            <a:off x="2928926" y="2370762"/>
            <a:ext cx="3357586" cy="1588"/>
          </a:xfrm>
          <a:prstGeom prst="line">
            <a:avLst/>
          </a:prstGeom>
        </p:spPr>
        <p:style>
          <a:lnRef idx="2">
            <a:schemeClr val="dk1"/>
          </a:lnRef>
          <a:fillRef idx="0">
            <a:schemeClr val="dk1"/>
          </a:fillRef>
          <a:effectRef idx="1">
            <a:schemeClr val="dk1"/>
          </a:effectRef>
          <a:fontRef idx="minor">
            <a:schemeClr val="tx1"/>
          </a:fontRef>
        </p:style>
      </p:cxnSp>
      <p:sp>
        <p:nvSpPr>
          <p:cNvPr id="6" name="TextBox 5"/>
          <p:cNvSpPr txBox="1"/>
          <p:nvPr/>
        </p:nvSpPr>
        <p:spPr>
          <a:xfrm>
            <a:off x="3643306" y="2478577"/>
            <a:ext cx="1643074" cy="707886"/>
          </a:xfrm>
          <a:prstGeom prst="rect">
            <a:avLst/>
          </a:prstGeom>
          <a:noFill/>
        </p:spPr>
        <p:txBody>
          <a:bodyPr wrap="square" rtlCol="0">
            <a:spAutoFit/>
          </a:bodyPr>
          <a:lstStyle/>
          <a:p>
            <a:r>
              <a:rPr lang="en-US" sz="2000" b="1" dirty="0" smtClean="0"/>
              <a:t>Transfer </a:t>
            </a:r>
          </a:p>
          <a:p>
            <a:r>
              <a:rPr lang="en-US" sz="2000" b="1" dirty="0" smtClean="0"/>
              <a:t>GOLD</a:t>
            </a:r>
            <a:endParaRPr lang="en-IN" sz="2000" b="1" dirty="0"/>
          </a:p>
        </p:txBody>
      </p:sp>
      <p:pic>
        <p:nvPicPr>
          <p:cNvPr id="6146" name="Picture 2" descr="C:\Users\dell\Desktop\Chetanya_Adib.jpg"/>
          <p:cNvPicPr>
            <a:picLocks noChangeAspect="1" noChangeArrowheads="1"/>
          </p:cNvPicPr>
          <p:nvPr/>
        </p:nvPicPr>
        <p:blipFill>
          <a:blip r:embed="rId2"/>
          <a:srcRect/>
          <a:stretch>
            <a:fillRect/>
          </a:stretch>
        </p:blipFill>
        <p:spPr bwMode="auto">
          <a:xfrm>
            <a:off x="857224" y="727688"/>
            <a:ext cx="1928826" cy="1357322"/>
          </a:xfrm>
          <a:prstGeom prst="rect">
            <a:avLst/>
          </a:prstGeom>
          <a:noFill/>
        </p:spPr>
      </p:pic>
      <p:pic>
        <p:nvPicPr>
          <p:cNvPr id="11" name="Picture 1" descr="C:\Users\AMIT\Desktop\imagesCA1ATW3G.jpg"/>
          <p:cNvPicPr>
            <a:picLocks noChangeAspect="1" noChangeArrowheads="1"/>
          </p:cNvPicPr>
          <p:nvPr/>
        </p:nvPicPr>
        <p:blipFill>
          <a:blip r:embed="rId3" cstate="print"/>
          <a:srcRect/>
          <a:stretch>
            <a:fillRect/>
          </a:stretch>
        </p:blipFill>
        <p:spPr bwMode="auto">
          <a:xfrm>
            <a:off x="6357950" y="656250"/>
            <a:ext cx="1447800" cy="1558290"/>
          </a:xfrm>
          <a:prstGeom prst="rect">
            <a:avLst/>
          </a:prstGeom>
          <a:noFill/>
        </p:spPr>
      </p:pic>
      <p:sp>
        <p:nvSpPr>
          <p:cNvPr id="15" name="TextBox 14"/>
          <p:cNvSpPr txBox="1"/>
          <p:nvPr/>
        </p:nvSpPr>
        <p:spPr>
          <a:xfrm>
            <a:off x="914400" y="3429000"/>
            <a:ext cx="7543800" cy="707886"/>
          </a:xfrm>
          <a:prstGeom prst="rect">
            <a:avLst/>
          </a:prstGeom>
          <a:noFill/>
        </p:spPr>
        <p:txBody>
          <a:bodyPr wrap="square" rtlCol="0">
            <a:spAutoFit/>
          </a:bodyPr>
          <a:lstStyle/>
          <a:p>
            <a:r>
              <a:rPr lang="en-US" sz="2000" b="1" dirty="0" smtClean="0"/>
              <a:t>GOLD shall not be clubbed in the Net wealth of Father but it will be taxable in the hands of Minor Married daughter only.</a:t>
            </a:r>
            <a:endParaRPr lang="en-IN" sz="2000" b="1" dirty="0"/>
          </a:p>
        </p:txBody>
      </p:sp>
      <p:sp>
        <p:nvSpPr>
          <p:cNvPr id="4" name="TextBox 3"/>
          <p:cNvSpPr txBox="1"/>
          <p:nvPr/>
        </p:nvSpPr>
        <p:spPr>
          <a:xfrm>
            <a:off x="5715000" y="5486400"/>
            <a:ext cx="3223959" cy="1200329"/>
          </a:xfrm>
          <a:prstGeom prst="rect">
            <a:avLst/>
          </a:prstGeom>
          <a:noFill/>
        </p:spPr>
        <p:txBody>
          <a:bodyPr wrap="none" rtlCol="0">
            <a:spAutoFit/>
          </a:bodyPr>
          <a:lstStyle/>
          <a:p>
            <a:r>
              <a:rPr lang="en-US">
                <a:solidFill>
                  <a:srgbClr val="FF0000"/>
                </a:solidFill>
              </a:rPr>
              <a:t>PPT PREPARED BY </a:t>
            </a:r>
          </a:p>
          <a:p>
            <a:r>
              <a:rPr lang="en-US">
                <a:solidFill>
                  <a:srgbClr val="FF0000"/>
                </a:solidFill>
              </a:rPr>
              <a:t>AMIT KUMAR: 9891463160</a:t>
            </a:r>
          </a:p>
          <a:p>
            <a:r>
              <a:rPr lang="en-US">
                <a:solidFill>
                  <a:srgbClr val="FF0000"/>
                </a:solidFill>
              </a:rPr>
              <a:t>EMAIL: amit63160@gmail.com</a:t>
            </a:r>
          </a:p>
          <a:p>
            <a:endParaRPr lang="en-US"/>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5"/>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6146"/>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1"/>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5">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6" grpId="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714480" y="1214422"/>
            <a:ext cx="6143668" cy="400110"/>
          </a:xfrm>
          <a:prstGeom prst="rect">
            <a:avLst/>
          </a:prstGeom>
          <a:noFill/>
        </p:spPr>
        <p:txBody>
          <a:bodyPr wrap="square" rtlCol="0">
            <a:spAutoFit/>
          </a:bodyPr>
          <a:lstStyle/>
          <a:p>
            <a:r>
              <a:rPr lang="en-US" sz="2000" b="1" dirty="0" smtClean="0"/>
              <a:t>Where relationship does not Subsist between Parents</a:t>
            </a:r>
            <a:endParaRPr lang="en-IN" sz="2000" b="1" dirty="0"/>
          </a:p>
        </p:txBody>
      </p:sp>
      <p:sp>
        <p:nvSpPr>
          <p:cNvPr id="3" name="TextBox 2"/>
          <p:cNvSpPr txBox="1"/>
          <p:nvPr/>
        </p:nvSpPr>
        <p:spPr>
          <a:xfrm>
            <a:off x="1508760" y="4052766"/>
            <a:ext cx="7053282" cy="707886"/>
          </a:xfrm>
          <a:prstGeom prst="rect">
            <a:avLst/>
          </a:prstGeom>
          <a:noFill/>
        </p:spPr>
        <p:txBody>
          <a:bodyPr wrap="square" rtlCol="0">
            <a:spAutoFit/>
          </a:bodyPr>
          <a:lstStyle/>
          <a:p>
            <a:r>
              <a:rPr lang="en-US" sz="2000" b="1" dirty="0" smtClean="0"/>
              <a:t>Wealth of Minor Child shall be clubbed in the hands of that Parent who maintain minor child during the Previous year</a:t>
            </a:r>
            <a:endParaRPr lang="en-IN" sz="2000" b="1" dirty="0"/>
          </a:p>
        </p:txBody>
      </p:sp>
      <p:cxnSp>
        <p:nvCxnSpPr>
          <p:cNvPr id="5" name="Straight Arrow Connector 4"/>
          <p:cNvCxnSpPr/>
          <p:nvPr/>
        </p:nvCxnSpPr>
        <p:spPr>
          <a:xfrm>
            <a:off x="996973" y="4267080"/>
            <a:ext cx="500066" cy="1588"/>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pic>
        <p:nvPicPr>
          <p:cNvPr id="7170" name="Picture 2" descr="C:\Users\dell\Desktop\folder pik\rishtey9.jpg"/>
          <p:cNvPicPr>
            <a:picLocks noChangeAspect="1" noChangeArrowheads="1"/>
          </p:cNvPicPr>
          <p:nvPr/>
        </p:nvPicPr>
        <p:blipFill>
          <a:blip r:embed="rId2"/>
          <a:srcRect/>
          <a:stretch>
            <a:fillRect/>
          </a:stretch>
        </p:blipFill>
        <p:spPr bwMode="auto">
          <a:xfrm>
            <a:off x="2786050" y="1776570"/>
            <a:ext cx="3643338" cy="2143140"/>
          </a:xfrm>
          <a:prstGeom prst="rect">
            <a:avLst/>
          </a:prstGeom>
          <a:noFill/>
        </p:spPr>
      </p:pic>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717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00034" y="825792"/>
            <a:ext cx="1857388" cy="400110"/>
          </a:xfrm>
          <a:prstGeom prst="rect">
            <a:avLst/>
          </a:prstGeom>
          <a:noFill/>
        </p:spPr>
        <p:txBody>
          <a:bodyPr wrap="square" rtlCol="0">
            <a:spAutoFit/>
          </a:bodyPr>
          <a:lstStyle/>
          <a:p>
            <a:pPr algn="r"/>
            <a:r>
              <a:rPr lang="en-US" sz="2000" b="1" u="sng" dirty="0" smtClean="0"/>
              <a:t>Circumstances</a:t>
            </a:r>
            <a:endParaRPr lang="en-IN" sz="2000" b="1" u="sng" dirty="0"/>
          </a:p>
        </p:txBody>
      </p:sp>
      <p:sp>
        <p:nvSpPr>
          <p:cNvPr id="3" name="TextBox 2"/>
          <p:cNvSpPr txBox="1"/>
          <p:nvPr/>
        </p:nvSpPr>
        <p:spPr>
          <a:xfrm>
            <a:off x="2395610" y="819044"/>
            <a:ext cx="5929354" cy="400110"/>
          </a:xfrm>
          <a:prstGeom prst="rect">
            <a:avLst/>
          </a:prstGeom>
          <a:noFill/>
        </p:spPr>
        <p:txBody>
          <a:bodyPr wrap="square" rtlCol="0">
            <a:spAutoFit/>
          </a:bodyPr>
          <a:lstStyle/>
          <a:p>
            <a:r>
              <a:rPr lang="en-US" sz="2000" b="1" dirty="0" smtClean="0"/>
              <a:t>where Asset of the minor child is not to be clubbed</a:t>
            </a:r>
            <a:endParaRPr lang="en-IN" sz="2000" b="1" dirty="0"/>
          </a:p>
        </p:txBody>
      </p:sp>
      <p:sp>
        <p:nvSpPr>
          <p:cNvPr id="4" name="TextBox 3"/>
          <p:cNvSpPr txBox="1"/>
          <p:nvPr/>
        </p:nvSpPr>
        <p:spPr>
          <a:xfrm>
            <a:off x="642910" y="1500174"/>
            <a:ext cx="8120090" cy="400110"/>
          </a:xfrm>
          <a:prstGeom prst="rect">
            <a:avLst/>
          </a:prstGeom>
          <a:noFill/>
        </p:spPr>
        <p:txBody>
          <a:bodyPr wrap="square" rtlCol="0">
            <a:spAutoFit/>
          </a:bodyPr>
          <a:lstStyle/>
          <a:p>
            <a:r>
              <a:rPr lang="en-US" sz="2000" b="1" dirty="0" smtClean="0"/>
              <a:t>i.e. Asset of minor child will be assessed in the hands of Minor Child only.</a:t>
            </a:r>
            <a:endParaRPr lang="en-IN" sz="2000" b="1" dirty="0"/>
          </a:p>
        </p:txBody>
      </p:sp>
      <p:sp>
        <p:nvSpPr>
          <p:cNvPr id="5" name="TextBox 4"/>
          <p:cNvSpPr txBox="1"/>
          <p:nvPr/>
        </p:nvSpPr>
        <p:spPr>
          <a:xfrm>
            <a:off x="2819400" y="2556450"/>
            <a:ext cx="5072098" cy="400110"/>
          </a:xfrm>
          <a:prstGeom prst="rect">
            <a:avLst/>
          </a:prstGeom>
          <a:noFill/>
        </p:spPr>
        <p:txBody>
          <a:bodyPr wrap="square" rtlCol="0">
            <a:spAutoFit/>
          </a:bodyPr>
          <a:lstStyle/>
          <a:p>
            <a:r>
              <a:rPr lang="en-US" sz="2000" b="1" dirty="0" smtClean="0"/>
              <a:t>ASSET acquired on account of Manual work</a:t>
            </a:r>
            <a:endParaRPr lang="en-IN" sz="2000" b="1" dirty="0"/>
          </a:p>
        </p:txBody>
      </p:sp>
      <p:sp>
        <p:nvSpPr>
          <p:cNvPr id="6" name="TextBox 5"/>
          <p:cNvSpPr txBox="1"/>
          <p:nvPr/>
        </p:nvSpPr>
        <p:spPr>
          <a:xfrm>
            <a:off x="2834640" y="4352266"/>
            <a:ext cx="4553396" cy="1015663"/>
          </a:xfrm>
          <a:prstGeom prst="rect">
            <a:avLst/>
          </a:prstGeom>
          <a:noFill/>
        </p:spPr>
        <p:txBody>
          <a:bodyPr wrap="square" rtlCol="0">
            <a:spAutoFit/>
          </a:bodyPr>
          <a:lstStyle/>
          <a:p>
            <a:r>
              <a:rPr lang="en-US" sz="2000" b="1" dirty="0" smtClean="0"/>
              <a:t>Asset acquired on account of activity involving application of his skill. talent, knowledge experience</a:t>
            </a:r>
            <a:endParaRPr lang="en-IN" sz="2000" b="1" dirty="0"/>
          </a:p>
        </p:txBody>
      </p:sp>
      <p:pic>
        <p:nvPicPr>
          <p:cNvPr id="7" name="Picture 2" descr="C:\Users\AMIT\Desktop\images[4].jpg"/>
          <p:cNvPicPr>
            <a:picLocks noChangeAspect="1" noChangeArrowheads="1"/>
          </p:cNvPicPr>
          <p:nvPr/>
        </p:nvPicPr>
        <p:blipFill>
          <a:blip r:embed="rId2" cstate="print"/>
          <a:srcRect/>
          <a:stretch>
            <a:fillRect/>
          </a:stretch>
        </p:blipFill>
        <p:spPr bwMode="auto">
          <a:xfrm>
            <a:off x="714348" y="2534784"/>
            <a:ext cx="1785950" cy="1571636"/>
          </a:xfrm>
          <a:prstGeom prst="rect">
            <a:avLst/>
          </a:prstGeom>
          <a:noFill/>
        </p:spPr>
      </p:pic>
      <p:pic>
        <p:nvPicPr>
          <p:cNvPr id="8194" name="Picture 2" descr="C:\Users\dell\Desktop\folder pik\faisal-khan-big.jpg"/>
          <p:cNvPicPr>
            <a:picLocks noChangeAspect="1" noChangeArrowheads="1"/>
          </p:cNvPicPr>
          <p:nvPr/>
        </p:nvPicPr>
        <p:blipFill>
          <a:blip r:embed="rId3"/>
          <a:srcRect/>
          <a:stretch>
            <a:fillRect/>
          </a:stretch>
        </p:blipFill>
        <p:spPr bwMode="auto">
          <a:xfrm>
            <a:off x="928662" y="4474931"/>
            <a:ext cx="1571626" cy="1954465"/>
          </a:xfrm>
          <a:prstGeom prst="rect">
            <a:avLst/>
          </a:prstGeom>
          <a:noFill/>
        </p:spPr>
      </p:pic>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4"/>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5"/>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7"/>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6"/>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819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4" grpId="0"/>
      <p:bldP spid="5" grpId="0"/>
      <p:bldP spid="6" grpId="0"/>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621280" y="1147684"/>
            <a:ext cx="4914912" cy="1015663"/>
          </a:xfrm>
          <a:prstGeom prst="rect">
            <a:avLst/>
          </a:prstGeom>
          <a:noFill/>
        </p:spPr>
        <p:txBody>
          <a:bodyPr wrap="square" rtlCol="0">
            <a:spAutoFit/>
          </a:bodyPr>
          <a:lstStyle/>
          <a:p>
            <a:r>
              <a:rPr lang="en-US" sz="2000" b="1" dirty="0" smtClean="0"/>
              <a:t>Where child is Suffering from disability mentions U|S 80 U of Income Tax Act. </a:t>
            </a:r>
            <a:r>
              <a:rPr lang="en-US" sz="2000" b="1" dirty="0" err="1" smtClean="0"/>
              <a:t>i.e</a:t>
            </a:r>
            <a:r>
              <a:rPr lang="en-US" sz="2000" b="1" dirty="0" smtClean="0"/>
              <a:t> Physically handicapped or totally blind etc</a:t>
            </a:r>
            <a:endParaRPr lang="en-IN" sz="2000" b="1" dirty="0"/>
          </a:p>
        </p:txBody>
      </p:sp>
      <p:sp>
        <p:nvSpPr>
          <p:cNvPr id="3" name="TextBox 2"/>
          <p:cNvSpPr txBox="1"/>
          <p:nvPr/>
        </p:nvSpPr>
        <p:spPr>
          <a:xfrm>
            <a:off x="2692718" y="3790890"/>
            <a:ext cx="4929222" cy="400110"/>
          </a:xfrm>
          <a:prstGeom prst="rect">
            <a:avLst/>
          </a:prstGeom>
          <a:noFill/>
        </p:spPr>
        <p:txBody>
          <a:bodyPr wrap="square" rtlCol="0">
            <a:spAutoFit/>
          </a:bodyPr>
          <a:lstStyle/>
          <a:p>
            <a:r>
              <a:rPr lang="en-US" sz="2000" b="1" dirty="0" smtClean="0"/>
              <a:t>Where Parent of Minor child does not alive</a:t>
            </a:r>
            <a:endParaRPr lang="en-IN" sz="2000" b="1" dirty="0"/>
          </a:p>
        </p:txBody>
      </p:sp>
      <p:pic>
        <p:nvPicPr>
          <p:cNvPr id="4" name="Picture 5" descr="C:\Users\AMIT\Desktop\imagesCANDD9HI.jpg"/>
          <p:cNvPicPr>
            <a:picLocks noChangeAspect="1" noChangeArrowheads="1"/>
          </p:cNvPicPr>
          <p:nvPr/>
        </p:nvPicPr>
        <p:blipFill>
          <a:blip r:embed="rId2" cstate="print"/>
          <a:srcRect/>
          <a:stretch>
            <a:fillRect/>
          </a:stretch>
        </p:blipFill>
        <p:spPr bwMode="auto">
          <a:xfrm>
            <a:off x="500034" y="1071546"/>
            <a:ext cx="1676400" cy="1874520"/>
          </a:xfrm>
          <a:prstGeom prst="rect">
            <a:avLst/>
          </a:prstGeom>
          <a:noFill/>
        </p:spPr>
      </p:pic>
      <p:pic>
        <p:nvPicPr>
          <p:cNvPr id="5" name="Picture 6" descr="C:\Users\AMIT\Desktop\imagesCAGGUY06.jpg"/>
          <p:cNvPicPr>
            <a:picLocks noChangeAspect="1" noChangeArrowheads="1"/>
          </p:cNvPicPr>
          <p:nvPr/>
        </p:nvPicPr>
        <p:blipFill>
          <a:blip r:embed="rId3" cstate="print"/>
          <a:srcRect/>
          <a:stretch>
            <a:fillRect/>
          </a:stretch>
        </p:blipFill>
        <p:spPr bwMode="auto">
          <a:xfrm>
            <a:off x="428596" y="3786190"/>
            <a:ext cx="1905000" cy="1752600"/>
          </a:xfrm>
          <a:prstGeom prst="rect">
            <a:avLst/>
          </a:prstGeom>
          <a:noFill/>
        </p:spPr>
      </p:pic>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142976" y="714356"/>
            <a:ext cx="7500990" cy="400110"/>
          </a:xfrm>
          <a:prstGeom prst="rect">
            <a:avLst/>
          </a:prstGeom>
          <a:noFill/>
        </p:spPr>
        <p:txBody>
          <a:bodyPr wrap="square" rtlCol="0">
            <a:spAutoFit/>
          </a:bodyPr>
          <a:lstStyle/>
          <a:p>
            <a:r>
              <a:rPr lang="en-US" sz="2000" b="1" dirty="0" smtClean="0"/>
              <a:t>Conversion of Self-acquired Property into  joint Family Property</a:t>
            </a:r>
            <a:endParaRPr lang="en-IN" sz="2000" b="1" dirty="0"/>
          </a:p>
        </p:txBody>
      </p:sp>
      <p:sp>
        <p:nvSpPr>
          <p:cNvPr id="3" name="TextBox 2"/>
          <p:cNvSpPr txBox="1"/>
          <p:nvPr/>
        </p:nvSpPr>
        <p:spPr>
          <a:xfrm>
            <a:off x="3143240" y="1357298"/>
            <a:ext cx="3071834" cy="400110"/>
          </a:xfrm>
          <a:prstGeom prst="rect">
            <a:avLst/>
          </a:prstGeom>
          <a:noFill/>
        </p:spPr>
        <p:txBody>
          <a:bodyPr wrap="square" rtlCol="0">
            <a:spAutoFit/>
          </a:bodyPr>
          <a:lstStyle/>
          <a:p>
            <a:r>
              <a:rPr lang="en-US" sz="2000" b="1" dirty="0" smtClean="0"/>
              <a:t>Hindu Undivided Family</a:t>
            </a:r>
            <a:endParaRPr lang="en-IN" sz="2000" b="1" dirty="0"/>
          </a:p>
        </p:txBody>
      </p:sp>
      <p:sp>
        <p:nvSpPr>
          <p:cNvPr id="4" name="TextBox 3"/>
          <p:cNvSpPr txBox="1"/>
          <p:nvPr/>
        </p:nvSpPr>
        <p:spPr>
          <a:xfrm>
            <a:off x="1571604" y="1991680"/>
            <a:ext cx="1071570" cy="400110"/>
          </a:xfrm>
          <a:prstGeom prst="rect">
            <a:avLst/>
          </a:prstGeom>
          <a:noFill/>
        </p:spPr>
        <p:txBody>
          <a:bodyPr wrap="square" rtlCol="0">
            <a:spAutoFit/>
          </a:bodyPr>
          <a:lstStyle/>
          <a:p>
            <a:r>
              <a:rPr lang="en-US" sz="2000" b="1" dirty="0" smtClean="0"/>
              <a:t>Mr. X</a:t>
            </a:r>
            <a:endParaRPr lang="en-IN" sz="2000" b="1" dirty="0"/>
          </a:p>
        </p:txBody>
      </p:sp>
      <p:sp>
        <p:nvSpPr>
          <p:cNvPr id="5" name="TextBox 4"/>
          <p:cNvSpPr txBox="1"/>
          <p:nvPr/>
        </p:nvSpPr>
        <p:spPr>
          <a:xfrm>
            <a:off x="1119602" y="2403683"/>
            <a:ext cx="2571768" cy="400110"/>
          </a:xfrm>
          <a:prstGeom prst="rect">
            <a:avLst/>
          </a:prstGeom>
          <a:noFill/>
        </p:spPr>
        <p:txBody>
          <a:bodyPr wrap="square" rtlCol="0">
            <a:spAutoFit/>
          </a:bodyPr>
          <a:lstStyle/>
          <a:p>
            <a:r>
              <a:rPr lang="en-US" sz="2000" b="1" dirty="0" smtClean="0"/>
              <a:t>(Member of HUF)</a:t>
            </a:r>
            <a:endParaRPr lang="en-IN" sz="2000" b="1" dirty="0"/>
          </a:p>
        </p:txBody>
      </p:sp>
      <p:sp>
        <p:nvSpPr>
          <p:cNvPr id="6" name="TextBox 5"/>
          <p:cNvSpPr txBox="1"/>
          <p:nvPr/>
        </p:nvSpPr>
        <p:spPr>
          <a:xfrm>
            <a:off x="1362228" y="3285629"/>
            <a:ext cx="2071702" cy="707886"/>
          </a:xfrm>
          <a:prstGeom prst="rect">
            <a:avLst/>
          </a:prstGeom>
          <a:noFill/>
        </p:spPr>
        <p:txBody>
          <a:bodyPr wrap="square" rtlCol="0">
            <a:spAutoFit/>
          </a:bodyPr>
          <a:lstStyle/>
          <a:p>
            <a:r>
              <a:rPr lang="en-US" sz="2000" b="1" dirty="0" smtClean="0"/>
              <a:t>Self acquired </a:t>
            </a:r>
          </a:p>
          <a:p>
            <a:r>
              <a:rPr lang="en-US" sz="2000" b="1" dirty="0" smtClean="0"/>
              <a:t>   Property</a:t>
            </a:r>
            <a:endParaRPr lang="en-IN" sz="2000" b="1" dirty="0"/>
          </a:p>
        </p:txBody>
      </p:sp>
      <p:sp>
        <p:nvSpPr>
          <p:cNvPr id="7" name="TextBox 6"/>
          <p:cNvSpPr txBox="1"/>
          <p:nvPr/>
        </p:nvSpPr>
        <p:spPr>
          <a:xfrm>
            <a:off x="5753691" y="2036617"/>
            <a:ext cx="1785950" cy="1938992"/>
          </a:xfrm>
          <a:prstGeom prst="rect">
            <a:avLst/>
          </a:prstGeom>
          <a:noFill/>
        </p:spPr>
        <p:txBody>
          <a:bodyPr wrap="square" rtlCol="0">
            <a:spAutoFit/>
          </a:bodyPr>
          <a:lstStyle/>
          <a:p>
            <a:pPr algn="ctr"/>
            <a:r>
              <a:rPr lang="en-US" sz="2000" b="1" dirty="0" smtClean="0"/>
              <a:t>Convert it into Joint family property without adequate consideration</a:t>
            </a:r>
            <a:endParaRPr lang="en-IN" sz="2000" b="1" dirty="0"/>
          </a:p>
        </p:txBody>
      </p:sp>
      <p:sp>
        <p:nvSpPr>
          <p:cNvPr id="8" name="TextBox 7"/>
          <p:cNvSpPr txBox="1"/>
          <p:nvPr/>
        </p:nvSpPr>
        <p:spPr>
          <a:xfrm>
            <a:off x="1571604" y="4357694"/>
            <a:ext cx="6353196" cy="400110"/>
          </a:xfrm>
          <a:prstGeom prst="rect">
            <a:avLst/>
          </a:prstGeom>
          <a:noFill/>
        </p:spPr>
        <p:txBody>
          <a:bodyPr wrap="square" rtlCol="0">
            <a:spAutoFit/>
          </a:bodyPr>
          <a:lstStyle/>
          <a:p>
            <a:r>
              <a:rPr lang="en-US" sz="2000" b="1" dirty="0" smtClean="0"/>
              <a:t>Such Property shall be clubbed in the hands of Mr. X.</a:t>
            </a:r>
            <a:endParaRPr lang="en-IN" sz="2000" b="1" dirty="0"/>
          </a:p>
        </p:txBody>
      </p:sp>
      <p:cxnSp>
        <p:nvCxnSpPr>
          <p:cNvPr id="10" name="Straight Arrow Connector 9"/>
          <p:cNvCxnSpPr/>
          <p:nvPr/>
        </p:nvCxnSpPr>
        <p:spPr>
          <a:xfrm rot="5400000">
            <a:off x="2001026" y="3076748"/>
            <a:ext cx="427834" cy="794"/>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cxnSp>
        <p:nvCxnSpPr>
          <p:cNvPr id="12" name="Straight Arrow Connector 11"/>
          <p:cNvCxnSpPr/>
          <p:nvPr/>
        </p:nvCxnSpPr>
        <p:spPr>
          <a:xfrm>
            <a:off x="3143240" y="3071810"/>
            <a:ext cx="2500330" cy="1588"/>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5"/>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0"/>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6"/>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2"/>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7"/>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4" grpId="0"/>
      <p:bldP spid="5" grpId="0"/>
      <p:bldP spid="6" grpId="0"/>
      <p:bldP spid="7" grpId="0"/>
      <p:bldP spid="8" grpId="0"/>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147863" y="450167"/>
            <a:ext cx="2357454" cy="400110"/>
          </a:xfrm>
          <a:prstGeom prst="rect">
            <a:avLst/>
          </a:prstGeom>
          <a:noFill/>
        </p:spPr>
        <p:txBody>
          <a:bodyPr wrap="square" rtlCol="0">
            <a:spAutoFit/>
          </a:bodyPr>
          <a:lstStyle/>
          <a:p>
            <a:r>
              <a:rPr lang="en-US" sz="2000" b="1" u="sng" dirty="0" smtClean="0"/>
              <a:t>After Partition</a:t>
            </a:r>
            <a:endParaRPr lang="en-IN" sz="2000" b="1" u="sng" dirty="0"/>
          </a:p>
        </p:txBody>
      </p:sp>
      <p:sp>
        <p:nvSpPr>
          <p:cNvPr id="3" name="TextBox 2"/>
          <p:cNvSpPr txBox="1"/>
          <p:nvPr/>
        </p:nvSpPr>
        <p:spPr>
          <a:xfrm>
            <a:off x="3661427" y="1114672"/>
            <a:ext cx="1000132" cy="400110"/>
          </a:xfrm>
          <a:prstGeom prst="rect">
            <a:avLst/>
          </a:prstGeom>
          <a:noFill/>
        </p:spPr>
        <p:txBody>
          <a:bodyPr wrap="square" rtlCol="0">
            <a:spAutoFit/>
          </a:bodyPr>
          <a:lstStyle/>
          <a:p>
            <a:r>
              <a:rPr lang="en-US" sz="2000" b="1" dirty="0" smtClean="0"/>
              <a:t>HUF</a:t>
            </a:r>
            <a:endParaRPr lang="en-IN" sz="2000" b="1" dirty="0"/>
          </a:p>
        </p:txBody>
      </p:sp>
      <p:sp>
        <p:nvSpPr>
          <p:cNvPr id="4" name="TextBox 3"/>
          <p:cNvSpPr txBox="1"/>
          <p:nvPr/>
        </p:nvSpPr>
        <p:spPr>
          <a:xfrm>
            <a:off x="3456989" y="1819176"/>
            <a:ext cx="1285884" cy="400110"/>
          </a:xfrm>
          <a:prstGeom prst="rect">
            <a:avLst/>
          </a:prstGeom>
          <a:noFill/>
        </p:spPr>
        <p:txBody>
          <a:bodyPr wrap="square" rtlCol="0">
            <a:spAutoFit/>
          </a:bodyPr>
          <a:lstStyle/>
          <a:p>
            <a:r>
              <a:rPr lang="en-US" sz="2000" b="1" dirty="0" smtClean="0"/>
              <a:t>Partition</a:t>
            </a:r>
            <a:endParaRPr lang="en-IN" sz="2000" b="1" dirty="0"/>
          </a:p>
        </p:txBody>
      </p:sp>
      <p:cxnSp>
        <p:nvCxnSpPr>
          <p:cNvPr id="5" name="Straight Connector 4"/>
          <p:cNvCxnSpPr/>
          <p:nvPr/>
        </p:nvCxnSpPr>
        <p:spPr>
          <a:xfrm>
            <a:off x="1004723" y="2661618"/>
            <a:ext cx="6643734" cy="1588"/>
          </a:xfrm>
          <a:prstGeom prst="line">
            <a:avLst/>
          </a:prstGeom>
        </p:spPr>
        <p:style>
          <a:lnRef idx="2">
            <a:schemeClr val="dk1"/>
          </a:lnRef>
          <a:fillRef idx="0">
            <a:schemeClr val="dk1"/>
          </a:fillRef>
          <a:effectRef idx="1">
            <a:schemeClr val="dk1"/>
          </a:effectRef>
          <a:fontRef idx="minor">
            <a:schemeClr val="tx1"/>
          </a:fontRef>
        </p:style>
      </p:cxnSp>
      <p:cxnSp>
        <p:nvCxnSpPr>
          <p:cNvPr id="6" name="Straight Arrow Connector 5"/>
          <p:cNvCxnSpPr/>
          <p:nvPr/>
        </p:nvCxnSpPr>
        <p:spPr>
          <a:xfrm rot="5400000">
            <a:off x="791203" y="2875138"/>
            <a:ext cx="428628" cy="1588"/>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cxnSp>
        <p:nvCxnSpPr>
          <p:cNvPr id="7" name="Straight Arrow Connector 6"/>
          <p:cNvCxnSpPr/>
          <p:nvPr/>
        </p:nvCxnSpPr>
        <p:spPr>
          <a:xfrm rot="5400000">
            <a:off x="2243337" y="2875138"/>
            <a:ext cx="428628" cy="1588"/>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cxnSp>
        <p:nvCxnSpPr>
          <p:cNvPr id="8" name="Straight Arrow Connector 7"/>
          <p:cNvCxnSpPr/>
          <p:nvPr/>
        </p:nvCxnSpPr>
        <p:spPr>
          <a:xfrm rot="5400000">
            <a:off x="3826660" y="2875138"/>
            <a:ext cx="428628" cy="1588"/>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cxnSp>
        <p:nvCxnSpPr>
          <p:cNvPr id="9" name="Straight Arrow Connector 8"/>
          <p:cNvCxnSpPr/>
          <p:nvPr/>
        </p:nvCxnSpPr>
        <p:spPr>
          <a:xfrm rot="5400000">
            <a:off x="5719109" y="2875138"/>
            <a:ext cx="428628" cy="1588"/>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sp>
        <p:nvSpPr>
          <p:cNvPr id="10" name="TextBox 9"/>
          <p:cNvSpPr txBox="1"/>
          <p:nvPr/>
        </p:nvSpPr>
        <p:spPr>
          <a:xfrm>
            <a:off x="508279" y="3143248"/>
            <a:ext cx="1067948" cy="402622"/>
          </a:xfrm>
          <a:prstGeom prst="rect">
            <a:avLst/>
          </a:prstGeom>
          <a:noFill/>
        </p:spPr>
        <p:txBody>
          <a:bodyPr wrap="square" rtlCol="0">
            <a:spAutoFit/>
          </a:bodyPr>
          <a:lstStyle/>
          <a:p>
            <a:r>
              <a:rPr lang="en-US" sz="2000" b="1" dirty="0" smtClean="0"/>
              <a:t>Mr. X</a:t>
            </a:r>
            <a:endParaRPr lang="en-IN" sz="2000" b="1" dirty="0"/>
          </a:p>
        </p:txBody>
      </p:sp>
      <p:sp>
        <p:nvSpPr>
          <p:cNvPr id="11" name="TextBox 10"/>
          <p:cNvSpPr txBox="1"/>
          <p:nvPr/>
        </p:nvSpPr>
        <p:spPr>
          <a:xfrm>
            <a:off x="1818853" y="3161684"/>
            <a:ext cx="1235514" cy="400110"/>
          </a:xfrm>
          <a:prstGeom prst="rect">
            <a:avLst/>
          </a:prstGeom>
          <a:noFill/>
        </p:spPr>
        <p:txBody>
          <a:bodyPr wrap="square" rtlCol="0">
            <a:spAutoFit/>
          </a:bodyPr>
          <a:lstStyle/>
          <a:p>
            <a:r>
              <a:rPr lang="en-US" sz="2000" b="1" dirty="0" smtClean="0"/>
              <a:t>Mrs. X</a:t>
            </a:r>
            <a:endParaRPr lang="en-IN" sz="2000" b="1" dirty="0"/>
          </a:p>
        </p:txBody>
      </p:sp>
      <p:sp>
        <p:nvSpPr>
          <p:cNvPr id="12" name="TextBox 11"/>
          <p:cNvSpPr txBox="1"/>
          <p:nvPr/>
        </p:nvSpPr>
        <p:spPr>
          <a:xfrm>
            <a:off x="3362177" y="3161684"/>
            <a:ext cx="1643074" cy="400110"/>
          </a:xfrm>
          <a:prstGeom prst="rect">
            <a:avLst/>
          </a:prstGeom>
          <a:noFill/>
        </p:spPr>
        <p:txBody>
          <a:bodyPr wrap="square" rtlCol="0">
            <a:spAutoFit/>
          </a:bodyPr>
          <a:lstStyle/>
          <a:p>
            <a:r>
              <a:rPr lang="en-US" sz="2000" b="1" dirty="0" smtClean="0"/>
              <a:t>Minor Child</a:t>
            </a:r>
            <a:endParaRPr lang="en-IN" sz="2000" b="1" dirty="0"/>
          </a:p>
        </p:txBody>
      </p:sp>
      <p:sp>
        <p:nvSpPr>
          <p:cNvPr id="13" name="TextBox 12"/>
          <p:cNvSpPr txBox="1"/>
          <p:nvPr/>
        </p:nvSpPr>
        <p:spPr>
          <a:xfrm>
            <a:off x="5247877" y="3161684"/>
            <a:ext cx="1571636" cy="400110"/>
          </a:xfrm>
          <a:prstGeom prst="rect">
            <a:avLst/>
          </a:prstGeom>
          <a:noFill/>
        </p:spPr>
        <p:txBody>
          <a:bodyPr wrap="square" rtlCol="0">
            <a:spAutoFit/>
          </a:bodyPr>
          <a:lstStyle/>
          <a:p>
            <a:r>
              <a:rPr lang="en-US" sz="2000" b="1" dirty="0" smtClean="0"/>
              <a:t>Major Son</a:t>
            </a:r>
            <a:endParaRPr lang="en-IN" sz="2000" b="1" dirty="0"/>
          </a:p>
        </p:txBody>
      </p:sp>
      <p:sp>
        <p:nvSpPr>
          <p:cNvPr id="14" name="TextBox 13"/>
          <p:cNvSpPr txBox="1"/>
          <p:nvPr/>
        </p:nvSpPr>
        <p:spPr>
          <a:xfrm>
            <a:off x="335280" y="3500438"/>
            <a:ext cx="1428760" cy="400110"/>
          </a:xfrm>
          <a:prstGeom prst="rect">
            <a:avLst/>
          </a:prstGeom>
          <a:noFill/>
        </p:spPr>
        <p:txBody>
          <a:bodyPr wrap="square" rtlCol="0">
            <a:spAutoFit/>
          </a:bodyPr>
          <a:lstStyle/>
          <a:p>
            <a:r>
              <a:rPr lang="en-US" sz="2000" b="1" dirty="0" smtClean="0"/>
              <a:t>(Member)</a:t>
            </a:r>
            <a:endParaRPr lang="en-IN" sz="2000" b="1" dirty="0"/>
          </a:p>
        </p:txBody>
      </p:sp>
      <p:sp>
        <p:nvSpPr>
          <p:cNvPr id="15" name="TextBox 14"/>
          <p:cNvSpPr txBox="1"/>
          <p:nvPr/>
        </p:nvSpPr>
        <p:spPr>
          <a:xfrm>
            <a:off x="1692602" y="3490562"/>
            <a:ext cx="1428760" cy="400110"/>
          </a:xfrm>
          <a:prstGeom prst="rect">
            <a:avLst/>
          </a:prstGeom>
          <a:noFill/>
        </p:spPr>
        <p:txBody>
          <a:bodyPr wrap="square" rtlCol="0">
            <a:spAutoFit/>
          </a:bodyPr>
          <a:lstStyle/>
          <a:p>
            <a:r>
              <a:rPr lang="en-US" sz="2000" b="1" dirty="0" smtClean="0"/>
              <a:t>(Member)</a:t>
            </a:r>
            <a:endParaRPr lang="en-IN" sz="2000" b="1" dirty="0"/>
          </a:p>
        </p:txBody>
      </p:sp>
      <p:cxnSp>
        <p:nvCxnSpPr>
          <p:cNvPr id="20" name="Straight Arrow Connector 19"/>
          <p:cNvCxnSpPr/>
          <p:nvPr/>
        </p:nvCxnSpPr>
        <p:spPr>
          <a:xfrm rot="5400000">
            <a:off x="7434937" y="2875138"/>
            <a:ext cx="428628" cy="1588"/>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sp>
        <p:nvSpPr>
          <p:cNvPr id="21" name="TextBox 20"/>
          <p:cNvSpPr txBox="1"/>
          <p:nvPr/>
        </p:nvSpPr>
        <p:spPr>
          <a:xfrm>
            <a:off x="3390489" y="3518874"/>
            <a:ext cx="1428760" cy="400110"/>
          </a:xfrm>
          <a:prstGeom prst="rect">
            <a:avLst/>
          </a:prstGeom>
          <a:noFill/>
        </p:spPr>
        <p:txBody>
          <a:bodyPr wrap="square" rtlCol="0">
            <a:spAutoFit/>
          </a:bodyPr>
          <a:lstStyle/>
          <a:p>
            <a:r>
              <a:rPr lang="en-US" sz="2000" b="1" dirty="0" smtClean="0"/>
              <a:t>(Member)</a:t>
            </a:r>
            <a:endParaRPr lang="en-IN" sz="2000" b="1" dirty="0"/>
          </a:p>
        </p:txBody>
      </p:sp>
      <p:sp>
        <p:nvSpPr>
          <p:cNvPr id="22" name="TextBox 21"/>
          <p:cNvSpPr txBox="1"/>
          <p:nvPr/>
        </p:nvSpPr>
        <p:spPr>
          <a:xfrm>
            <a:off x="5295941" y="3490562"/>
            <a:ext cx="1428760" cy="400110"/>
          </a:xfrm>
          <a:prstGeom prst="rect">
            <a:avLst/>
          </a:prstGeom>
          <a:noFill/>
        </p:spPr>
        <p:txBody>
          <a:bodyPr wrap="square" rtlCol="0">
            <a:spAutoFit/>
          </a:bodyPr>
          <a:lstStyle/>
          <a:p>
            <a:r>
              <a:rPr lang="en-US" sz="2000" b="1" dirty="0" smtClean="0"/>
              <a:t>(Member)</a:t>
            </a:r>
            <a:endParaRPr lang="en-IN" sz="2000" b="1" dirty="0"/>
          </a:p>
        </p:txBody>
      </p:sp>
      <p:sp>
        <p:nvSpPr>
          <p:cNvPr id="27" name="TextBox 26"/>
          <p:cNvSpPr txBox="1"/>
          <p:nvPr/>
        </p:nvSpPr>
        <p:spPr>
          <a:xfrm>
            <a:off x="6831189" y="3149219"/>
            <a:ext cx="1981200" cy="400110"/>
          </a:xfrm>
          <a:prstGeom prst="rect">
            <a:avLst/>
          </a:prstGeom>
          <a:noFill/>
        </p:spPr>
        <p:txBody>
          <a:bodyPr wrap="square" rtlCol="0">
            <a:spAutoFit/>
          </a:bodyPr>
          <a:lstStyle/>
          <a:p>
            <a:r>
              <a:rPr lang="en-US" sz="2000" b="1" smtClean="0"/>
              <a:t>Major Daughter</a:t>
            </a:r>
            <a:endParaRPr lang="en-IN" sz="2000" b="1" dirty="0"/>
          </a:p>
        </p:txBody>
      </p:sp>
      <p:sp>
        <p:nvSpPr>
          <p:cNvPr id="28" name="TextBox 27"/>
          <p:cNvSpPr txBox="1"/>
          <p:nvPr/>
        </p:nvSpPr>
        <p:spPr>
          <a:xfrm>
            <a:off x="6977841" y="3476712"/>
            <a:ext cx="1428760" cy="400110"/>
          </a:xfrm>
          <a:prstGeom prst="rect">
            <a:avLst/>
          </a:prstGeom>
          <a:noFill/>
        </p:spPr>
        <p:txBody>
          <a:bodyPr wrap="square" rtlCol="0">
            <a:spAutoFit/>
          </a:bodyPr>
          <a:lstStyle/>
          <a:p>
            <a:r>
              <a:rPr lang="en-US" sz="2000" b="1" dirty="0" smtClean="0"/>
              <a:t>(Member)</a:t>
            </a:r>
            <a:endParaRPr lang="en-IN" sz="2000" b="1" dirty="0"/>
          </a:p>
        </p:txBody>
      </p:sp>
      <p:sp>
        <p:nvSpPr>
          <p:cNvPr id="29" name="TextBox 28"/>
          <p:cNvSpPr txBox="1"/>
          <p:nvPr/>
        </p:nvSpPr>
        <p:spPr>
          <a:xfrm>
            <a:off x="489843" y="3920506"/>
            <a:ext cx="1000132" cy="707886"/>
          </a:xfrm>
          <a:prstGeom prst="rect">
            <a:avLst/>
          </a:prstGeom>
          <a:noFill/>
        </p:spPr>
        <p:txBody>
          <a:bodyPr wrap="square" rtlCol="0">
            <a:spAutoFit/>
          </a:bodyPr>
          <a:lstStyle/>
          <a:p>
            <a:r>
              <a:rPr lang="en-US" sz="2000" b="1" dirty="0" smtClean="0"/>
              <a:t>Share </a:t>
            </a:r>
          </a:p>
          <a:p>
            <a:r>
              <a:rPr lang="en-US" sz="2000" b="1" smtClean="0"/>
              <a:t>2 lakh</a:t>
            </a:r>
            <a:endParaRPr lang="en-IN" sz="2000" b="1" dirty="0"/>
          </a:p>
        </p:txBody>
      </p:sp>
      <p:sp>
        <p:nvSpPr>
          <p:cNvPr id="30" name="TextBox 29"/>
          <p:cNvSpPr txBox="1"/>
          <p:nvPr/>
        </p:nvSpPr>
        <p:spPr>
          <a:xfrm>
            <a:off x="1852103" y="3940753"/>
            <a:ext cx="1000132" cy="707886"/>
          </a:xfrm>
          <a:prstGeom prst="rect">
            <a:avLst/>
          </a:prstGeom>
          <a:noFill/>
        </p:spPr>
        <p:txBody>
          <a:bodyPr wrap="square" rtlCol="0">
            <a:spAutoFit/>
          </a:bodyPr>
          <a:lstStyle/>
          <a:p>
            <a:r>
              <a:rPr lang="en-US" sz="2000" b="1" dirty="0" smtClean="0"/>
              <a:t>Share </a:t>
            </a:r>
          </a:p>
          <a:p>
            <a:r>
              <a:rPr lang="en-US" sz="2000" b="1" smtClean="0"/>
              <a:t>2 lakh</a:t>
            </a:r>
            <a:endParaRPr lang="en-IN" sz="2000" b="1" dirty="0"/>
          </a:p>
        </p:txBody>
      </p:sp>
      <p:sp>
        <p:nvSpPr>
          <p:cNvPr id="31" name="TextBox 30"/>
          <p:cNvSpPr txBox="1"/>
          <p:nvPr/>
        </p:nvSpPr>
        <p:spPr>
          <a:xfrm>
            <a:off x="3546863" y="3947502"/>
            <a:ext cx="1000132" cy="707886"/>
          </a:xfrm>
          <a:prstGeom prst="rect">
            <a:avLst/>
          </a:prstGeom>
          <a:noFill/>
        </p:spPr>
        <p:txBody>
          <a:bodyPr wrap="square" rtlCol="0">
            <a:spAutoFit/>
          </a:bodyPr>
          <a:lstStyle/>
          <a:p>
            <a:r>
              <a:rPr lang="en-US" sz="2000" b="1" dirty="0" smtClean="0"/>
              <a:t>Share </a:t>
            </a:r>
          </a:p>
          <a:p>
            <a:r>
              <a:rPr lang="en-US" sz="2000" b="1" smtClean="0"/>
              <a:t>2 lakh</a:t>
            </a:r>
            <a:endParaRPr lang="en-IN" sz="2000" b="1" dirty="0"/>
          </a:p>
        </p:txBody>
      </p:sp>
      <p:sp>
        <p:nvSpPr>
          <p:cNvPr id="32" name="TextBox 31"/>
          <p:cNvSpPr txBox="1"/>
          <p:nvPr/>
        </p:nvSpPr>
        <p:spPr>
          <a:xfrm>
            <a:off x="5504001" y="3947502"/>
            <a:ext cx="1000132" cy="707886"/>
          </a:xfrm>
          <a:prstGeom prst="rect">
            <a:avLst/>
          </a:prstGeom>
          <a:noFill/>
        </p:spPr>
        <p:txBody>
          <a:bodyPr wrap="square" rtlCol="0">
            <a:spAutoFit/>
          </a:bodyPr>
          <a:lstStyle/>
          <a:p>
            <a:r>
              <a:rPr lang="en-US" sz="2000" b="1" dirty="0" smtClean="0"/>
              <a:t>Share </a:t>
            </a:r>
          </a:p>
          <a:p>
            <a:r>
              <a:rPr lang="en-US" sz="2000" b="1" smtClean="0"/>
              <a:t>2 lakh</a:t>
            </a:r>
            <a:endParaRPr lang="en-IN" sz="2000" b="1" dirty="0"/>
          </a:p>
        </p:txBody>
      </p:sp>
      <p:sp>
        <p:nvSpPr>
          <p:cNvPr id="33" name="TextBox 32"/>
          <p:cNvSpPr txBox="1"/>
          <p:nvPr/>
        </p:nvSpPr>
        <p:spPr>
          <a:xfrm>
            <a:off x="7193328" y="3935815"/>
            <a:ext cx="1000132" cy="707886"/>
          </a:xfrm>
          <a:prstGeom prst="rect">
            <a:avLst/>
          </a:prstGeom>
          <a:noFill/>
        </p:spPr>
        <p:txBody>
          <a:bodyPr wrap="square" rtlCol="0">
            <a:spAutoFit/>
          </a:bodyPr>
          <a:lstStyle/>
          <a:p>
            <a:r>
              <a:rPr lang="en-US" sz="2000" b="1" dirty="0" smtClean="0"/>
              <a:t>Share </a:t>
            </a:r>
          </a:p>
          <a:p>
            <a:r>
              <a:rPr lang="en-US" sz="2000" b="1" smtClean="0"/>
              <a:t>2lakh</a:t>
            </a:r>
            <a:endParaRPr lang="en-IN" sz="2000" b="1" dirty="0"/>
          </a:p>
        </p:txBody>
      </p:sp>
      <p:cxnSp>
        <p:nvCxnSpPr>
          <p:cNvPr id="38" name="Straight Arrow Connector 37"/>
          <p:cNvCxnSpPr/>
          <p:nvPr/>
        </p:nvCxnSpPr>
        <p:spPr>
          <a:xfrm rot="5400000">
            <a:off x="3896287" y="1665630"/>
            <a:ext cx="285752" cy="1588"/>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cxnSp>
        <p:nvCxnSpPr>
          <p:cNvPr id="39" name="Straight Arrow Connector 38"/>
          <p:cNvCxnSpPr/>
          <p:nvPr/>
        </p:nvCxnSpPr>
        <p:spPr>
          <a:xfrm rot="5400000">
            <a:off x="3896287" y="2401573"/>
            <a:ext cx="285752" cy="1588"/>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sp>
        <p:nvSpPr>
          <p:cNvPr id="40" name="TextBox 39"/>
          <p:cNvSpPr txBox="1"/>
          <p:nvPr/>
        </p:nvSpPr>
        <p:spPr>
          <a:xfrm>
            <a:off x="1647665" y="5214950"/>
            <a:ext cx="1714512" cy="1015663"/>
          </a:xfrm>
          <a:prstGeom prst="rect">
            <a:avLst/>
          </a:prstGeom>
          <a:noFill/>
        </p:spPr>
        <p:txBody>
          <a:bodyPr wrap="square" rtlCol="0">
            <a:spAutoFit/>
          </a:bodyPr>
          <a:lstStyle/>
          <a:p>
            <a:r>
              <a:rPr lang="en-US" sz="2000" b="1" dirty="0" smtClean="0"/>
              <a:t>Clubbed in the hands of Mr. X</a:t>
            </a:r>
            <a:endParaRPr lang="en-IN" sz="2000" b="1" dirty="0"/>
          </a:p>
        </p:txBody>
      </p:sp>
      <p:sp>
        <p:nvSpPr>
          <p:cNvPr id="41" name="TextBox 40"/>
          <p:cNvSpPr txBox="1"/>
          <p:nvPr/>
        </p:nvSpPr>
        <p:spPr>
          <a:xfrm>
            <a:off x="3505053" y="5214950"/>
            <a:ext cx="2571768" cy="1015663"/>
          </a:xfrm>
          <a:prstGeom prst="rect">
            <a:avLst/>
          </a:prstGeom>
          <a:noFill/>
        </p:spPr>
        <p:txBody>
          <a:bodyPr wrap="square" rtlCol="0">
            <a:spAutoFit/>
          </a:bodyPr>
          <a:lstStyle/>
          <a:p>
            <a:r>
              <a:rPr lang="en-US" sz="2000" b="1" dirty="0" smtClean="0"/>
              <a:t>Clubbed in the hands of parents whose income is GREATER</a:t>
            </a:r>
            <a:endParaRPr lang="en-IN" sz="2000" b="1" dirty="0"/>
          </a:p>
        </p:txBody>
      </p:sp>
      <p:cxnSp>
        <p:nvCxnSpPr>
          <p:cNvPr id="42" name="Straight Arrow Connector 41"/>
          <p:cNvCxnSpPr/>
          <p:nvPr/>
        </p:nvCxnSpPr>
        <p:spPr>
          <a:xfrm rot="5400000">
            <a:off x="2148525" y="4928404"/>
            <a:ext cx="428628" cy="1588"/>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cxnSp>
        <p:nvCxnSpPr>
          <p:cNvPr id="43" name="Straight Arrow Connector 42"/>
          <p:cNvCxnSpPr/>
          <p:nvPr/>
        </p:nvCxnSpPr>
        <p:spPr>
          <a:xfrm rot="5400000">
            <a:off x="3791599" y="4928404"/>
            <a:ext cx="428628" cy="1588"/>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9"/>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5"/>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6"/>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7"/>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8"/>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9"/>
                                        </p:tgtEl>
                                        <p:attrNameLst>
                                          <p:attrName>style.visibility</p:attrName>
                                        </p:attrNameLst>
                                      </p:cBhvr>
                                      <p:to>
                                        <p:strVal val="visible"/>
                                      </p:to>
                                    </p:set>
                                  </p:childTnLst>
                                </p:cTn>
                              </p:par>
                              <p:par>
                                <p:cTn id="35" presetID="1" presetClass="entr" presetSubtype="0" fill="hold" nodeType="withEffect">
                                  <p:stCondLst>
                                    <p:cond delay="0"/>
                                  </p:stCondLst>
                                  <p:childTnLst>
                                    <p:set>
                                      <p:cBhvr>
                                        <p:cTn id="36" dur="1" fill="hold">
                                          <p:stCondLst>
                                            <p:cond delay="0"/>
                                          </p:stCondLst>
                                        </p:cTn>
                                        <p:tgtEl>
                                          <p:spTgt spid="20"/>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grpId="0" nodeType="clickEffect">
                                  <p:stCondLst>
                                    <p:cond delay="0"/>
                                  </p:stCondLst>
                                  <p:childTnLst>
                                    <p:set>
                                      <p:cBhvr>
                                        <p:cTn id="40" dur="1" fill="hold">
                                          <p:stCondLst>
                                            <p:cond delay="0"/>
                                          </p:stCondLst>
                                        </p:cTn>
                                        <p:tgtEl>
                                          <p:spTgt spid="10"/>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grpId="0" nodeType="clickEffect">
                                  <p:stCondLst>
                                    <p:cond delay="0"/>
                                  </p:stCondLst>
                                  <p:childTnLst>
                                    <p:set>
                                      <p:cBhvr>
                                        <p:cTn id="44" dur="1" fill="hold">
                                          <p:stCondLst>
                                            <p:cond delay="0"/>
                                          </p:stCondLst>
                                        </p:cTn>
                                        <p:tgtEl>
                                          <p:spTgt spid="11"/>
                                        </p:tgtEl>
                                        <p:attrNameLst>
                                          <p:attrName>style.visibility</p:attrName>
                                        </p:attrNameLst>
                                      </p:cBhvr>
                                      <p:to>
                                        <p:strVal val="visible"/>
                                      </p:to>
                                    </p:set>
                                  </p:childTnLst>
                                </p:cTn>
                              </p:par>
                            </p:childTnLst>
                          </p:cTn>
                        </p:par>
                      </p:childTnLst>
                    </p:cTn>
                  </p:par>
                  <p:par>
                    <p:cTn id="45" fill="hold">
                      <p:stCondLst>
                        <p:cond delay="indefinite"/>
                      </p:stCondLst>
                      <p:childTnLst>
                        <p:par>
                          <p:cTn id="46" fill="hold">
                            <p:stCondLst>
                              <p:cond delay="0"/>
                            </p:stCondLst>
                            <p:childTnLst>
                              <p:par>
                                <p:cTn id="47" presetID="1" presetClass="entr" presetSubtype="0" fill="hold" grpId="0" nodeType="clickEffect">
                                  <p:stCondLst>
                                    <p:cond delay="0"/>
                                  </p:stCondLst>
                                  <p:childTnLst>
                                    <p:set>
                                      <p:cBhvr>
                                        <p:cTn id="48" dur="1" fill="hold">
                                          <p:stCondLst>
                                            <p:cond delay="0"/>
                                          </p:stCondLst>
                                        </p:cTn>
                                        <p:tgtEl>
                                          <p:spTgt spid="12"/>
                                        </p:tgtEl>
                                        <p:attrNameLst>
                                          <p:attrName>style.visibility</p:attrName>
                                        </p:attrNameLst>
                                      </p:cBhvr>
                                      <p:to>
                                        <p:strVal val="visible"/>
                                      </p:to>
                                    </p:set>
                                  </p:childTnLst>
                                </p:cTn>
                              </p:par>
                            </p:childTnLst>
                          </p:cTn>
                        </p:par>
                      </p:childTnLst>
                    </p:cTn>
                  </p:par>
                  <p:par>
                    <p:cTn id="49" fill="hold">
                      <p:stCondLst>
                        <p:cond delay="indefinite"/>
                      </p:stCondLst>
                      <p:childTnLst>
                        <p:par>
                          <p:cTn id="50" fill="hold">
                            <p:stCondLst>
                              <p:cond delay="0"/>
                            </p:stCondLst>
                            <p:childTnLst>
                              <p:par>
                                <p:cTn id="51" presetID="1" presetClass="entr" presetSubtype="0" fill="hold" grpId="0" nodeType="clickEffect">
                                  <p:stCondLst>
                                    <p:cond delay="0"/>
                                  </p:stCondLst>
                                  <p:childTnLst>
                                    <p:set>
                                      <p:cBhvr>
                                        <p:cTn id="52" dur="1" fill="hold">
                                          <p:stCondLst>
                                            <p:cond delay="0"/>
                                          </p:stCondLst>
                                        </p:cTn>
                                        <p:tgtEl>
                                          <p:spTgt spid="13"/>
                                        </p:tgtEl>
                                        <p:attrNameLst>
                                          <p:attrName>style.visibility</p:attrName>
                                        </p:attrNameLst>
                                      </p:cBhvr>
                                      <p:to>
                                        <p:strVal val="visible"/>
                                      </p:to>
                                    </p:set>
                                  </p:childTnLst>
                                </p:cTn>
                              </p:par>
                            </p:childTnLst>
                          </p:cTn>
                        </p:par>
                      </p:childTnLst>
                    </p:cTn>
                  </p:par>
                  <p:par>
                    <p:cTn id="53" fill="hold">
                      <p:stCondLst>
                        <p:cond delay="indefinite"/>
                      </p:stCondLst>
                      <p:childTnLst>
                        <p:par>
                          <p:cTn id="54" fill="hold">
                            <p:stCondLst>
                              <p:cond delay="0"/>
                            </p:stCondLst>
                            <p:childTnLst>
                              <p:par>
                                <p:cTn id="55" presetID="1" presetClass="entr" presetSubtype="0" fill="hold" grpId="0" nodeType="clickEffect">
                                  <p:stCondLst>
                                    <p:cond delay="0"/>
                                  </p:stCondLst>
                                  <p:childTnLst>
                                    <p:set>
                                      <p:cBhvr>
                                        <p:cTn id="56" dur="1" fill="hold">
                                          <p:stCondLst>
                                            <p:cond delay="0"/>
                                          </p:stCondLst>
                                        </p:cTn>
                                        <p:tgtEl>
                                          <p:spTgt spid="27"/>
                                        </p:tgtEl>
                                        <p:attrNameLst>
                                          <p:attrName>style.visibility</p:attrName>
                                        </p:attrNameLst>
                                      </p:cBhvr>
                                      <p:to>
                                        <p:strVal val="visible"/>
                                      </p:to>
                                    </p:set>
                                  </p:childTnLst>
                                </p:cTn>
                              </p:par>
                            </p:childTnLst>
                          </p:cTn>
                        </p:par>
                      </p:childTnLst>
                    </p:cTn>
                  </p:par>
                  <p:par>
                    <p:cTn id="57" fill="hold">
                      <p:stCondLst>
                        <p:cond delay="indefinite"/>
                      </p:stCondLst>
                      <p:childTnLst>
                        <p:par>
                          <p:cTn id="58" fill="hold">
                            <p:stCondLst>
                              <p:cond delay="0"/>
                            </p:stCondLst>
                            <p:childTnLst>
                              <p:par>
                                <p:cTn id="59" presetID="1" presetClass="entr" presetSubtype="0" fill="hold" grpId="0" nodeType="clickEffect">
                                  <p:stCondLst>
                                    <p:cond delay="0"/>
                                  </p:stCondLst>
                                  <p:childTnLst>
                                    <p:set>
                                      <p:cBhvr>
                                        <p:cTn id="60" dur="1" fill="hold">
                                          <p:stCondLst>
                                            <p:cond delay="0"/>
                                          </p:stCondLst>
                                        </p:cTn>
                                        <p:tgtEl>
                                          <p:spTgt spid="14"/>
                                        </p:tgtEl>
                                        <p:attrNameLst>
                                          <p:attrName>style.visibility</p:attrName>
                                        </p:attrNameLst>
                                      </p:cBhvr>
                                      <p:to>
                                        <p:strVal val="visible"/>
                                      </p:to>
                                    </p:set>
                                  </p:childTnLst>
                                </p:cTn>
                              </p:par>
                            </p:childTnLst>
                          </p:cTn>
                        </p:par>
                      </p:childTnLst>
                    </p:cTn>
                  </p:par>
                  <p:par>
                    <p:cTn id="61" fill="hold">
                      <p:stCondLst>
                        <p:cond delay="indefinite"/>
                      </p:stCondLst>
                      <p:childTnLst>
                        <p:par>
                          <p:cTn id="62" fill="hold">
                            <p:stCondLst>
                              <p:cond delay="0"/>
                            </p:stCondLst>
                            <p:childTnLst>
                              <p:par>
                                <p:cTn id="63" presetID="1" presetClass="entr" presetSubtype="0" fill="hold" grpId="0" nodeType="clickEffect">
                                  <p:stCondLst>
                                    <p:cond delay="0"/>
                                  </p:stCondLst>
                                  <p:childTnLst>
                                    <p:set>
                                      <p:cBhvr>
                                        <p:cTn id="64" dur="1" fill="hold">
                                          <p:stCondLst>
                                            <p:cond delay="0"/>
                                          </p:stCondLst>
                                        </p:cTn>
                                        <p:tgtEl>
                                          <p:spTgt spid="15"/>
                                        </p:tgtEl>
                                        <p:attrNameLst>
                                          <p:attrName>style.visibility</p:attrName>
                                        </p:attrNameLst>
                                      </p:cBhvr>
                                      <p:to>
                                        <p:strVal val="visible"/>
                                      </p:to>
                                    </p:set>
                                  </p:childTnLst>
                                </p:cTn>
                              </p:par>
                            </p:childTnLst>
                          </p:cTn>
                        </p:par>
                      </p:childTnLst>
                    </p:cTn>
                  </p:par>
                  <p:par>
                    <p:cTn id="65" fill="hold">
                      <p:stCondLst>
                        <p:cond delay="indefinite"/>
                      </p:stCondLst>
                      <p:childTnLst>
                        <p:par>
                          <p:cTn id="66" fill="hold">
                            <p:stCondLst>
                              <p:cond delay="0"/>
                            </p:stCondLst>
                            <p:childTnLst>
                              <p:par>
                                <p:cTn id="67" presetID="1" presetClass="entr" presetSubtype="0" fill="hold" grpId="0" nodeType="clickEffect">
                                  <p:stCondLst>
                                    <p:cond delay="0"/>
                                  </p:stCondLst>
                                  <p:childTnLst>
                                    <p:set>
                                      <p:cBhvr>
                                        <p:cTn id="68" dur="1" fill="hold">
                                          <p:stCondLst>
                                            <p:cond delay="0"/>
                                          </p:stCondLst>
                                        </p:cTn>
                                        <p:tgtEl>
                                          <p:spTgt spid="21"/>
                                        </p:tgtEl>
                                        <p:attrNameLst>
                                          <p:attrName>style.visibility</p:attrName>
                                        </p:attrNameLst>
                                      </p:cBhvr>
                                      <p:to>
                                        <p:strVal val="visible"/>
                                      </p:to>
                                    </p:set>
                                  </p:childTnLst>
                                </p:cTn>
                              </p:par>
                            </p:childTnLst>
                          </p:cTn>
                        </p:par>
                      </p:childTnLst>
                    </p:cTn>
                  </p:par>
                  <p:par>
                    <p:cTn id="69" fill="hold">
                      <p:stCondLst>
                        <p:cond delay="indefinite"/>
                      </p:stCondLst>
                      <p:childTnLst>
                        <p:par>
                          <p:cTn id="70" fill="hold">
                            <p:stCondLst>
                              <p:cond delay="0"/>
                            </p:stCondLst>
                            <p:childTnLst>
                              <p:par>
                                <p:cTn id="71" presetID="1" presetClass="entr" presetSubtype="0" fill="hold" grpId="0" nodeType="clickEffect">
                                  <p:stCondLst>
                                    <p:cond delay="0"/>
                                  </p:stCondLst>
                                  <p:childTnLst>
                                    <p:set>
                                      <p:cBhvr>
                                        <p:cTn id="72" dur="1" fill="hold">
                                          <p:stCondLst>
                                            <p:cond delay="0"/>
                                          </p:stCondLst>
                                        </p:cTn>
                                        <p:tgtEl>
                                          <p:spTgt spid="22"/>
                                        </p:tgtEl>
                                        <p:attrNameLst>
                                          <p:attrName>style.visibility</p:attrName>
                                        </p:attrNameLst>
                                      </p:cBhvr>
                                      <p:to>
                                        <p:strVal val="visible"/>
                                      </p:to>
                                    </p:set>
                                  </p:childTnLst>
                                </p:cTn>
                              </p:par>
                            </p:childTnLst>
                          </p:cTn>
                        </p:par>
                      </p:childTnLst>
                    </p:cTn>
                  </p:par>
                  <p:par>
                    <p:cTn id="73" fill="hold">
                      <p:stCondLst>
                        <p:cond delay="indefinite"/>
                      </p:stCondLst>
                      <p:childTnLst>
                        <p:par>
                          <p:cTn id="74" fill="hold">
                            <p:stCondLst>
                              <p:cond delay="0"/>
                            </p:stCondLst>
                            <p:childTnLst>
                              <p:par>
                                <p:cTn id="75" presetID="1" presetClass="entr" presetSubtype="0" fill="hold" grpId="0" nodeType="clickEffect">
                                  <p:stCondLst>
                                    <p:cond delay="0"/>
                                  </p:stCondLst>
                                  <p:childTnLst>
                                    <p:set>
                                      <p:cBhvr>
                                        <p:cTn id="76" dur="1" fill="hold">
                                          <p:stCondLst>
                                            <p:cond delay="0"/>
                                          </p:stCondLst>
                                        </p:cTn>
                                        <p:tgtEl>
                                          <p:spTgt spid="28"/>
                                        </p:tgtEl>
                                        <p:attrNameLst>
                                          <p:attrName>style.visibility</p:attrName>
                                        </p:attrNameLst>
                                      </p:cBhvr>
                                      <p:to>
                                        <p:strVal val="visible"/>
                                      </p:to>
                                    </p:set>
                                  </p:childTnLst>
                                </p:cTn>
                              </p:par>
                            </p:childTnLst>
                          </p:cTn>
                        </p:par>
                      </p:childTnLst>
                    </p:cTn>
                  </p:par>
                  <p:par>
                    <p:cTn id="77" fill="hold">
                      <p:stCondLst>
                        <p:cond delay="indefinite"/>
                      </p:stCondLst>
                      <p:childTnLst>
                        <p:par>
                          <p:cTn id="78" fill="hold">
                            <p:stCondLst>
                              <p:cond delay="0"/>
                            </p:stCondLst>
                            <p:childTnLst>
                              <p:par>
                                <p:cTn id="79" presetID="1" presetClass="entr" presetSubtype="0" fill="hold" grpId="0" nodeType="clickEffect">
                                  <p:stCondLst>
                                    <p:cond delay="0"/>
                                  </p:stCondLst>
                                  <p:childTnLst>
                                    <p:set>
                                      <p:cBhvr>
                                        <p:cTn id="80" dur="1" fill="hold">
                                          <p:stCondLst>
                                            <p:cond delay="0"/>
                                          </p:stCondLst>
                                        </p:cTn>
                                        <p:tgtEl>
                                          <p:spTgt spid="29"/>
                                        </p:tgtEl>
                                        <p:attrNameLst>
                                          <p:attrName>style.visibility</p:attrName>
                                        </p:attrNameLst>
                                      </p:cBhvr>
                                      <p:to>
                                        <p:strVal val="visible"/>
                                      </p:to>
                                    </p:set>
                                  </p:childTnLst>
                                </p:cTn>
                              </p:par>
                            </p:childTnLst>
                          </p:cTn>
                        </p:par>
                      </p:childTnLst>
                    </p:cTn>
                  </p:par>
                  <p:par>
                    <p:cTn id="81" fill="hold">
                      <p:stCondLst>
                        <p:cond delay="indefinite"/>
                      </p:stCondLst>
                      <p:childTnLst>
                        <p:par>
                          <p:cTn id="82" fill="hold">
                            <p:stCondLst>
                              <p:cond delay="0"/>
                            </p:stCondLst>
                            <p:childTnLst>
                              <p:par>
                                <p:cTn id="83" presetID="1" presetClass="entr" presetSubtype="0" fill="hold" grpId="0" nodeType="clickEffect">
                                  <p:stCondLst>
                                    <p:cond delay="0"/>
                                  </p:stCondLst>
                                  <p:childTnLst>
                                    <p:set>
                                      <p:cBhvr>
                                        <p:cTn id="84" dur="1" fill="hold">
                                          <p:stCondLst>
                                            <p:cond delay="0"/>
                                          </p:stCondLst>
                                        </p:cTn>
                                        <p:tgtEl>
                                          <p:spTgt spid="30"/>
                                        </p:tgtEl>
                                        <p:attrNameLst>
                                          <p:attrName>style.visibility</p:attrName>
                                        </p:attrNameLst>
                                      </p:cBhvr>
                                      <p:to>
                                        <p:strVal val="visible"/>
                                      </p:to>
                                    </p:set>
                                  </p:childTnLst>
                                </p:cTn>
                              </p:par>
                            </p:childTnLst>
                          </p:cTn>
                        </p:par>
                      </p:childTnLst>
                    </p:cTn>
                  </p:par>
                  <p:par>
                    <p:cTn id="85" fill="hold">
                      <p:stCondLst>
                        <p:cond delay="indefinite"/>
                      </p:stCondLst>
                      <p:childTnLst>
                        <p:par>
                          <p:cTn id="86" fill="hold">
                            <p:stCondLst>
                              <p:cond delay="0"/>
                            </p:stCondLst>
                            <p:childTnLst>
                              <p:par>
                                <p:cTn id="87" presetID="1" presetClass="entr" presetSubtype="0" fill="hold" grpId="0" nodeType="clickEffect">
                                  <p:stCondLst>
                                    <p:cond delay="0"/>
                                  </p:stCondLst>
                                  <p:childTnLst>
                                    <p:set>
                                      <p:cBhvr>
                                        <p:cTn id="88" dur="1" fill="hold">
                                          <p:stCondLst>
                                            <p:cond delay="0"/>
                                          </p:stCondLst>
                                        </p:cTn>
                                        <p:tgtEl>
                                          <p:spTgt spid="31"/>
                                        </p:tgtEl>
                                        <p:attrNameLst>
                                          <p:attrName>style.visibility</p:attrName>
                                        </p:attrNameLst>
                                      </p:cBhvr>
                                      <p:to>
                                        <p:strVal val="visible"/>
                                      </p:to>
                                    </p:set>
                                  </p:childTnLst>
                                </p:cTn>
                              </p:par>
                            </p:childTnLst>
                          </p:cTn>
                        </p:par>
                      </p:childTnLst>
                    </p:cTn>
                  </p:par>
                  <p:par>
                    <p:cTn id="89" fill="hold">
                      <p:stCondLst>
                        <p:cond delay="indefinite"/>
                      </p:stCondLst>
                      <p:childTnLst>
                        <p:par>
                          <p:cTn id="90" fill="hold">
                            <p:stCondLst>
                              <p:cond delay="0"/>
                            </p:stCondLst>
                            <p:childTnLst>
                              <p:par>
                                <p:cTn id="91" presetID="1" presetClass="entr" presetSubtype="0" fill="hold" grpId="0" nodeType="clickEffect">
                                  <p:stCondLst>
                                    <p:cond delay="0"/>
                                  </p:stCondLst>
                                  <p:childTnLst>
                                    <p:set>
                                      <p:cBhvr>
                                        <p:cTn id="92" dur="1" fill="hold">
                                          <p:stCondLst>
                                            <p:cond delay="0"/>
                                          </p:stCondLst>
                                        </p:cTn>
                                        <p:tgtEl>
                                          <p:spTgt spid="32"/>
                                        </p:tgtEl>
                                        <p:attrNameLst>
                                          <p:attrName>style.visibility</p:attrName>
                                        </p:attrNameLst>
                                      </p:cBhvr>
                                      <p:to>
                                        <p:strVal val="visible"/>
                                      </p:to>
                                    </p:set>
                                  </p:childTnLst>
                                </p:cTn>
                              </p:par>
                            </p:childTnLst>
                          </p:cTn>
                        </p:par>
                      </p:childTnLst>
                    </p:cTn>
                  </p:par>
                  <p:par>
                    <p:cTn id="93" fill="hold">
                      <p:stCondLst>
                        <p:cond delay="indefinite"/>
                      </p:stCondLst>
                      <p:childTnLst>
                        <p:par>
                          <p:cTn id="94" fill="hold">
                            <p:stCondLst>
                              <p:cond delay="0"/>
                            </p:stCondLst>
                            <p:childTnLst>
                              <p:par>
                                <p:cTn id="95" presetID="1" presetClass="entr" presetSubtype="0" fill="hold" grpId="0" nodeType="clickEffect">
                                  <p:stCondLst>
                                    <p:cond delay="0"/>
                                  </p:stCondLst>
                                  <p:childTnLst>
                                    <p:set>
                                      <p:cBhvr>
                                        <p:cTn id="96" dur="1" fill="hold">
                                          <p:stCondLst>
                                            <p:cond delay="0"/>
                                          </p:stCondLst>
                                        </p:cTn>
                                        <p:tgtEl>
                                          <p:spTgt spid="33"/>
                                        </p:tgtEl>
                                        <p:attrNameLst>
                                          <p:attrName>style.visibility</p:attrName>
                                        </p:attrNameLst>
                                      </p:cBhvr>
                                      <p:to>
                                        <p:strVal val="visible"/>
                                      </p:to>
                                    </p:set>
                                  </p:childTnLst>
                                </p:cTn>
                              </p:par>
                            </p:childTnLst>
                          </p:cTn>
                        </p:par>
                      </p:childTnLst>
                    </p:cTn>
                  </p:par>
                  <p:par>
                    <p:cTn id="97" fill="hold">
                      <p:stCondLst>
                        <p:cond delay="indefinite"/>
                      </p:stCondLst>
                      <p:childTnLst>
                        <p:par>
                          <p:cTn id="98" fill="hold">
                            <p:stCondLst>
                              <p:cond delay="0"/>
                            </p:stCondLst>
                            <p:childTnLst>
                              <p:par>
                                <p:cTn id="99" presetID="1" presetClass="entr" presetSubtype="0" fill="hold" nodeType="clickEffect">
                                  <p:stCondLst>
                                    <p:cond delay="0"/>
                                  </p:stCondLst>
                                  <p:childTnLst>
                                    <p:set>
                                      <p:cBhvr>
                                        <p:cTn id="100" dur="1" fill="hold">
                                          <p:stCondLst>
                                            <p:cond delay="0"/>
                                          </p:stCondLst>
                                        </p:cTn>
                                        <p:tgtEl>
                                          <p:spTgt spid="42"/>
                                        </p:tgtEl>
                                        <p:attrNameLst>
                                          <p:attrName>style.visibility</p:attrName>
                                        </p:attrNameLst>
                                      </p:cBhvr>
                                      <p:to>
                                        <p:strVal val="visible"/>
                                      </p:to>
                                    </p:set>
                                  </p:childTnLst>
                                </p:cTn>
                              </p:par>
                            </p:childTnLst>
                          </p:cTn>
                        </p:par>
                      </p:childTnLst>
                    </p:cTn>
                  </p:par>
                  <p:par>
                    <p:cTn id="101" fill="hold">
                      <p:stCondLst>
                        <p:cond delay="indefinite"/>
                      </p:stCondLst>
                      <p:childTnLst>
                        <p:par>
                          <p:cTn id="102" fill="hold">
                            <p:stCondLst>
                              <p:cond delay="0"/>
                            </p:stCondLst>
                            <p:childTnLst>
                              <p:par>
                                <p:cTn id="103" presetID="1" presetClass="entr" presetSubtype="0" fill="hold" nodeType="clickEffect">
                                  <p:stCondLst>
                                    <p:cond delay="0"/>
                                  </p:stCondLst>
                                  <p:childTnLst>
                                    <p:set>
                                      <p:cBhvr>
                                        <p:cTn id="104" dur="1" fill="hold">
                                          <p:stCondLst>
                                            <p:cond delay="0"/>
                                          </p:stCondLst>
                                        </p:cTn>
                                        <p:tgtEl>
                                          <p:spTgt spid="43"/>
                                        </p:tgtEl>
                                        <p:attrNameLst>
                                          <p:attrName>style.visibility</p:attrName>
                                        </p:attrNameLst>
                                      </p:cBhvr>
                                      <p:to>
                                        <p:strVal val="visible"/>
                                      </p:to>
                                    </p:set>
                                  </p:childTnLst>
                                </p:cTn>
                              </p:par>
                            </p:childTnLst>
                          </p:cTn>
                        </p:par>
                      </p:childTnLst>
                    </p:cTn>
                  </p:par>
                  <p:par>
                    <p:cTn id="105" fill="hold">
                      <p:stCondLst>
                        <p:cond delay="indefinite"/>
                      </p:stCondLst>
                      <p:childTnLst>
                        <p:par>
                          <p:cTn id="106" fill="hold">
                            <p:stCondLst>
                              <p:cond delay="0"/>
                            </p:stCondLst>
                            <p:childTnLst>
                              <p:par>
                                <p:cTn id="107" presetID="1" presetClass="entr" presetSubtype="0" fill="hold" grpId="0" nodeType="clickEffect">
                                  <p:stCondLst>
                                    <p:cond delay="0"/>
                                  </p:stCondLst>
                                  <p:childTnLst>
                                    <p:set>
                                      <p:cBhvr>
                                        <p:cTn id="108" dur="1" fill="hold">
                                          <p:stCondLst>
                                            <p:cond delay="0"/>
                                          </p:stCondLst>
                                        </p:cTn>
                                        <p:tgtEl>
                                          <p:spTgt spid="40"/>
                                        </p:tgtEl>
                                        <p:attrNameLst>
                                          <p:attrName>style.visibility</p:attrName>
                                        </p:attrNameLst>
                                      </p:cBhvr>
                                      <p:to>
                                        <p:strVal val="visible"/>
                                      </p:to>
                                    </p:set>
                                  </p:childTnLst>
                                </p:cTn>
                              </p:par>
                            </p:childTnLst>
                          </p:cTn>
                        </p:par>
                      </p:childTnLst>
                    </p:cTn>
                  </p:par>
                  <p:par>
                    <p:cTn id="109" fill="hold">
                      <p:stCondLst>
                        <p:cond delay="indefinite"/>
                      </p:stCondLst>
                      <p:childTnLst>
                        <p:par>
                          <p:cTn id="110" fill="hold">
                            <p:stCondLst>
                              <p:cond delay="0"/>
                            </p:stCondLst>
                            <p:childTnLst>
                              <p:par>
                                <p:cTn id="111" presetID="1" presetClass="entr" presetSubtype="0" fill="hold" nodeType="clickEffect">
                                  <p:stCondLst>
                                    <p:cond delay="0"/>
                                  </p:stCondLst>
                                  <p:childTnLst>
                                    <p:set>
                                      <p:cBhvr>
                                        <p:cTn id="112" dur="1" fill="hold">
                                          <p:stCondLst>
                                            <p:cond delay="0"/>
                                          </p:stCondLst>
                                        </p:cTn>
                                        <p:tgtEl>
                                          <p:spTgt spid="41">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4" grpId="0"/>
      <p:bldP spid="10" grpId="0"/>
      <p:bldP spid="11" grpId="0"/>
      <p:bldP spid="12" grpId="0"/>
      <p:bldP spid="13" grpId="0"/>
      <p:bldP spid="14" grpId="0"/>
      <p:bldP spid="15" grpId="0"/>
      <p:bldP spid="21" grpId="0"/>
      <p:bldP spid="22" grpId="0"/>
      <p:bldP spid="27" grpId="0"/>
      <p:bldP spid="28" grpId="0"/>
      <p:bldP spid="29" grpId="0"/>
      <p:bldP spid="30" grpId="0"/>
      <p:bldP spid="31" grpId="0"/>
      <p:bldP spid="32" grpId="0"/>
      <p:bldP spid="33" grpId="0"/>
      <p:bldP spid="40"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575560" y="716280"/>
            <a:ext cx="1066800" cy="400110"/>
          </a:xfrm>
          <a:prstGeom prst="rect">
            <a:avLst/>
          </a:prstGeom>
          <a:noFill/>
        </p:spPr>
        <p:txBody>
          <a:bodyPr wrap="square" rtlCol="0">
            <a:spAutoFit/>
          </a:bodyPr>
          <a:lstStyle/>
          <a:p>
            <a:r>
              <a:rPr lang="en-US" sz="2000" b="1" u="sng" dirty="0" smtClean="0"/>
              <a:t>Mr. X</a:t>
            </a:r>
            <a:endParaRPr lang="en-IN" sz="2000" b="1" u="sng" dirty="0"/>
          </a:p>
        </p:txBody>
      </p:sp>
      <p:sp>
        <p:nvSpPr>
          <p:cNvPr id="3" name="TextBox 2"/>
          <p:cNvSpPr txBox="1"/>
          <p:nvPr/>
        </p:nvSpPr>
        <p:spPr>
          <a:xfrm>
            <a:off x="1127760" y="1325880"/>
            <a:ext cx="1143000" cy="400110"/>
          </a:xfrm>
          <a:prstGeom prst="rect">
            <a:avLst/>
          </a:prstGeom>
          <a:noFill/>
        </p:spPr>
        <p:txBody>
          <a:bodyPr wrap="square" rtlCol="0">
            <a:spAutoFit/>
          </a:bodyPr>
          <a:lstStyle/>
          <a:p>
            <a:r>
              <a:rPr lang="en-US" sz="2000" b="1" dirty="0" smtClean="0"/>
              <a:t>GOLD</a:t>
            </a:r>
            <a:endParaRPr lang="en-IN" sz="2000" b="1" dirty="0"/>
          </a:p>
        </p:txBody>
      </p:sp>
      <p:sp>
        <p:nvSpPr>
          <p:cNvPr id="4" name="TextBox 3"/>
          <p:cNvSpPr txBox="1"/>
          <p:nvPr/>
        </p:nvSpPr>
        <p:spPr>
          <a:xfrm>
            <a:off x="2514600" y="1325880"/>
            <a:ext cx="1143000" cy="400110"/>
          </a:xfrm>
          <a:prstGeom prst="rect">
            <a:avLst/>
          </a:prstGeom>
          <a:noFill/>
        </p:spPr>
        <p:txBody>
          <a:bodyPr wrap="square" rtlCol="0">
            <a:spAutoFit/>
          </a:bodyPr>
          <a:lstStyle/>
          <a:p>
            <a:r>
              <a:rPr lang="en-US" sz="2000" b="1" dirty="0" smtClean="0"/>
              <a:t>30 </a:t>
            </a:r>
            <a:r>
              <a:rPr lang="en-US" sz="2000" b="1" dirty="0" err="1" smtClean="0"/>
              <a:t>Lakh</a:t>
            </a:r>
            <a:endParaRPr lang="en-IN" sz="2000" b="1" dirty="0"/>
          </a:p>
        </p:txBody>
      </p:sp>
      <p:sp>
        <p:nvSpPr>
          <p:cNvPr id="5" name="TextBox 4"/>
          <p:cNvSpPr txBox="1"/>
          <p:nvPr/>
        </p:nvSpPr>
        <p:spPr>
          <a:xfrm>
            <a:off x="1143000" y="1859280"/>
            <a:ext cx="1143000" cy="707886"/>
          </a:xfrm>
          <a:prstGeom prst="rect">
            <a:avLst/>
          </a:prstGeom>
          <a:noFill/>
        </p:spPr>
        <p:txBody>
          <a:bodyPr wrap="square" rtlCol="0">
            <a:spAutoFit/>
          </a:bodyPr>
          <a:lstStyle/>
          <a:p>
            <a:r>
              <a:rPr lang="en-US" sz="2000" b="1" dirty="0" smtClean="0"/>
              <a:t>Motor </a:t>
            </a:r>
          </a:p>
          <a:p>
            <a:r>
              <a:rPr lang="en-US" sz="2000" b="1" dirty="0" smtClean="0"/>
              <a:t>Car</a:t>
            </a:r>
            <a:endParaRPr lang="en-IN" sz="2000" b="1" dirty="0"/>
          </a:p>
        </p:txBody>
      </p:sp>
      <p:sp>
        <p:nvSpPr>
          <p:cNvPr id="6" name="TextBox 5"/>
          <p:cNvSpPr txBox="1"/>
          <p:nvPr/>
        </p:nvSpPr>
        <p:spPr>
          <a:xfrm>
            <a:off x="2529840" y="1859280"/>
            <a:ext cx="1143000" cy="400110"/>
          </a:xfrm>
          <a:prstGeom prst="rect">
            <a:avLst/>
          </a:prstGeom>
          <a:noFill/>
        </p:spPr>
        <p:txBody>
          <a:bodyPr wrap="square" rtlCol="0">
            <a:spAutoFit/>
          </a:bodyPr>
          <a:lstStyle/>
          <a:p>
            <a:r>
              <a:rPr lang="en-US" sz="2000" b="1" dirty="0" smtClean="0"/>
              <a:t>30 </a:t>
            </a:r>
            <a:r>
              <a:rPr lang="en-US" sz="2000" b="1" dirty="0" err="1" smtClean="0"/>
              <a:t>Lakh</a:t>
            </a:r>
            <a:endParaRPr lang="en-IN" sz="2000" b="1" dirty="0"/>
          </a:p>
        </p:txBody>
      </p:sp>
      <p:sp>
        <p:nvSpPr>
          <p:cNvPr id="7" name="TextBox 6"/>
          <p:cNvSpPr txBox="1"/>
          <p:nvPr/>
        </p:nvSpPr>
        <p:spPr>
          <a:xfrm>
            <a:off x="2529840" y="2453640"/>
            <a:ext cx="1143000" cy="400110"/>
          </a:xfrm>
          <a:prstGeom prst="rect">
            <a:avLst/>
          </a:prstGeom>
          <a:noFill/>
        </p:spPr>
        <p:txBody>
          <a:bodyPr wrap="square" rtlCol="0">
            <a:spAutoFit/>
          </a:bodyPr>
          <a:lstStyle/>
          <a:p>
            <a:r>
              <a:rPr lang="en-US" sz="2000" b="1" dirty="0" smtClean="0"/>
              <a:t>60 </a:t>
            </a:r>
            <a:r>
              <a:rPr lang="en-US" sz="2000" b="1" dirty="0" err="1" smtClean="0"/>
              <a:t>Lakh</a:t>
            </a:r>
            <a:endParaRPr lang="en-IN" sz="2000" b="1" dirty="0"/>
          </a:p>
        </p:txBody>
      </p:sp>
      <p:sp>
        <p:nvSpPr>
          <p:cNvPr id="10" name="TextBox 9"/>
          <p:cNvSpPr txBox="1"/>
          <p:nvPr/>
        </p:nvSpPr>
        <p:spPr>
          <a:xfrm>
            <a:off x="1127760" y="3063240"/>
            <a:ext cx="1447800" cy="707886"/>
          </a:xfrm>
          <a:prstGeom prst="rect">
            <a:avLst/>
          </a:prstGeom>
          <a:noFill/>
        </p:spPr>
        <p:txBody>
          <a:bodyPr wrap="square" rtlCol="0">
            <a:spAutoFit/>
          </a:bodyPr>
          <a:lstStyle/>
          <a:p>
            <a:r>
              <a:rPr lang="en-US" sz="2000" b="1" dirty="0" smtClean="0"/>
              <a:t>Basic </a:t>
            </a:r>
          </a:p>
          <a:p>
            <a:r>
              <a:rPr lang="en-US" sz="2000" b="1" dirty="0" smtClean="0"/>
              <a:t>exemption</a:t>
            </a:r>
            <a:endParaRPr lang="en-IN" sz="2000" b="1" dirty="0"/>
          </a:p>
        </p:txBody>
      </p:sp>
      <p:sp>
        <p:nvSpPr>
          <p:cNvPr id="11" name="TextBox 10"/>
          <p:cNvSpPr txBox="1"/>
          <p:nvPr/>
        </p:nvSpPr>
        <p:spPr>
          <a:xfrm>
            <a:off x="2529840" y="3048000"/>
            <a:ext cx="1143000" cy="400110"/>
          </a:xfrm>
          <a:prstGeom prst="rect">
            <a:avLst/>
          </a:prstGeom>
          <a:noFill/>
        </p:spPr>
        <p:txBody>
          <a:bodyPr wrap="square" rtlCol="0">
            <a:spAutoFit/>
          </a:bodyPr>
          <a:lstStyle/>
          <a:p>
            <a:r>
              <a:rPr lang="en-US" sz="2000" b="1" dirty="0" smtClean="0"/>
              <a:t>30 </a:t>
            </a:r>
            <a:r>
              <a:rPr lang="en-US" sz="2000" b="1" dirty="0" err="1" smtClean="0"/>
              <a:t>Lakh</a:t>
            </a:r>
            <a:endParaRPr lang="en-IN" sz="2000" b="1" dirty="0"/>
          </a:p>
        </p:txBody>
      </p:sp>
      <p:sp>
        <p:nvSpPr>
          <p:cNvPr id="12" name="TextBox 11"/>
          <p:cNvSpPr txBox="1"/>
          <p:nvPr/>
        </p:nvSpPr>
        <p:spPr>
          <a:xfrm>
            <a:off x="1127760" y="3947160"/>
            <a:ext cx="1143000" cy="707886"/>
          </a:xfrm>
          <a:prstGeom prst="rect">
            <a:avLst/>
          </a:prstGeom>
          <a:noFill/>
        </p:spPr>
        <p:txBody>
          <a:bodyPr wrap="square" rtlCol="0">
            <a:spAutoFit/>
          </a:bodyPr>
          <a:lstStyle/>
          <a:p>
            <a:r>
              <a:rPr lang="en-US" sz="2000" b="1" dirty="0" smtClean="0"/>
              <a:t>Taxable </a:t>
            </a:r>
          </a:p>
          <a:p>
            <a:r>
              <a:rPr lang="en-US" sz="2000" b="1" dirty="0" smtClean="0"/>
              <a:t>wealth</a:t>
            </a:r>
            <a:endParaRPr lang="en-IN" sz="2000" b="1" dirty="0"/>
          </a:p>
        </p:txBody>
      </p:sp>
      <p:sp>
        <p:nvSpPr>
          <p:cNvPr id="13" name="TextBox 12"/>
          <p:cNvSpPr txBox="1"/>
          <p:nvPr/>
        </p:nvSpPr>
        <p:spPr>
          <a:xfrm>
            <a:off x="2545080" y="3962400"/>
            <a:ext cx="1143000" cy="400110"/>
          </a:xfrm>
          <a:prstGeom prst="rect">
            <a:avLst/>
          </a:prstGeom>
          <a:noFill/>
        </p:spPr>
        <p:txBody>
          <a:bodyPr wrap="square" rtlCol="0">
            <a:spAutoFit/>
          </a:bodyPr>
          <a:lstStyle/>
          <a:p>
            <a:r>
              <a:rPr lang="en-US" sz="2000" b="1" dirty="0" smtClean="0"/>
              <a:t>30 </a:t>
            </a:r>
            <a:r>
              <a:rPr lang="en-US" sz="2000" b="1" dirty="0" err="1" smtClean="0"/>
              <a:t>Lakh</a:t>
            </a:r>
            <a:endParaRPr lang="en-IN" sz="2000" b="1" dirty="0"/>
          </a:p>
        </p:txBody>
      </p:sp>
      <p:sp>
        <p:nvSpPr>
          <p:cNvPr id="17" name="TextBox 16"/>
          <p:cNvSpPr txBox="1"/>
          <p:nvPr/>
        </p:nvSpPr>
        <p:spPr>
          <a:xfrm>
            <a:off x="609600" y="3063240"/>
            <a:ext cx="457200" cy="400110"/>
          </a:xfrm>
          <a:prstGeom prst="rect">
            <a:avLst/>
          </a:prstGeom>
          <a:noFill/>
        </p:spPr>
        <p:txBody>
          <a:bodyPr wrap="square" rtlCol="0">
            <a:spAutoFit/>
          </a:bodyPr>
          <a:lstStyle/>
          <a:p>
            <a:r>
              <a:rPr lang="en-US" sz="2000" b="1" dirty="0" smtClean="0"/>
              <a:t>(-)</a:t>
            </a:r>
            <a:endParaRPr lang="en-IN" sz="2000" b="1" dirty="0"/>
          </a:p>
        </p:txBody>
      </p:sp>
      <p:sp>
        <p:nvSpPr>
          <p:cNvPr id="18" name="TextBox 17"/>
          <p:cNvSpPr txBox="1"/>
          <p:nvPr/>
        </p:nvSpPr>
        <p:spPr>
          <a:xfrm>
            <a:off x="1143000" y="4846320"/>
            <a:ext cx="1295400" cy="707886"/>
          </a:xfrm>
          <a:prstGeom prst="rect">
            <a:avLst/>
          </a:prstGeom>
          <a:noFill/>
        </p:spPr>
        <p:txBody>
          <a:bodyPr wrap="square" rtlCol="0">
            <a:spAutoFit/>
          </a:bodyPr>
          <a:lstStyle/>
          <a:p>
            <a:r>
              <a:rPr lang="en-US" sz="2000" b="1" dirty="0" err="1" smtClean="0"/>
              <a:t>W.Tax</a:t>
            </a:r>
            <a:endParaRPr lang="en-US" sz="2000" b="1" dirty="0" smtClean="0"/>
          </a:p>
          <a:p>
            <a:r>
              <a:rPr lang="en-US" sz="2000" b="1" dirty="0" smtClean="0"/>
              <a:t>Liability</a:t>
            </a:r>
            <a:endParaRPr lang="en-IN" sz="2000" b="1" dirty="0"/>
          </a:p>
        </p:txBody>
      </p:sp>
      <p:sp>
        <p:nvSpPr>
          <p:cNvPr id="19" name="TextBox 18"/>
          <p:cNvSpPr txBox="1"/>
          <p:nvPr/>
        </p:nvSpPr>
        <p:spPr>
          <a:xfrm>
            <a:off x="2560320" y="4937760"/>
            <a:ext cx="2468880" cy="400110"/>
          </a:xfrm>
          <a:prstGeom prst="rect">
            <a:avLst/>
          </a:prstGeom>
          <a:noFill/>
        </p:spPr>
        <p:txBody>
          <a:bodyPr wrap="square" rtlCol="0">
            <a:spAutoFit/>
          </a:bodyPr>
          <a:lstStyle/>
          <a:p>
            <a:r>
              <a:rPr lang="en-US" sz="2000" b="1" dirty="0" smtClean="0"/>
              <a:t>1% of Rs. 30 </a:t>
            </a:r>
            <a:r>
              <a:rPr lang="en-US" sz="2000" b="1" dirty="0" err="1" smtClean="0"/>
              <a:t>Lakh</a:t>
            </a:r>
            <a:endParaRPr lang="en-IN" sz="2000" b="1" dirty="0"/>
          </a:p>
        </p:txBody>
      </p:sp>
      <p:sp>
        <p:nvSpPr>
          <p:cNvPr id="20" name="TextBox 19"/>
          <p:cNvSpPr txBox="1"/>
          <p:nvPr/>
        </p:nvSpPr>
        <p:spPr>
          <a:xfrm>
            <a:off x="2346960" y="5593080"/>
            <a:ext cx="1447800" cy="400110"/>
          </a:xfrm>
          <a:prstGeom prst="rect">
            <a:avLst/>
          </a:prstGeom>
          <a:noFill/>
        </p:spPr>
        <p:txBody>
          <a:bodyPr wrap="square" rtlCol="0">
            <a:spAutoFit/>
          </a:bodyPr>
          <a:lstStyle/>
          <a:p>
            <a:r>
              <a:rPr lang="en-US" sz="2000" b="1" dirty="0" smtClean="0"/>
              <a:t>i.e. 30000</a:t>
            </a:r>
            <a:endParaRPr lang="en-IN" sz="2000" b="1" dirty="0"/>
          </a:p>
        </p:txBody>
      </p:sp>
      <p:cxnSp>
        <p:nvCxnSpPr>
          <p:cNvPr id="26" name="Straight Connector 25"/>
          <p:cNvCxnSpPr/>
          <p:nvPr/>
        </p:nvCxnSpPr>
        <p:spPr>
          <a:xfrm>
            <a:off x="2590800" y="2362200"/>
            <a:ext cx="990600" cy="1588"/>
          </a:xfrm>
          <a:prstGeom prst="line">
            <a:avLst/>
          </a:prstGeom>
        </p:spPr>
        <p:style>
          <a:lnRef idx="2">
            <a:schemeClr val="dk1"/>
          </a:lnRef>
          <a:fillRef idx="0">
            <a:schemeClr val="dk1"/>
          </a:fillRef>
          <a:effectRef idx="1">
            <a:schemeClr val="dk1"/>
          </a:effectRef>
          <a:fontRef idx="minor">
            <a:schemeClr val="tx1"/>
          </a:fontRef>
        </p:style>
      </p:cxnSp>
      <p:cxnSp>
        <p:nvCxnSpPr>
          <p:cNvPr id="27" name="Straight Connector 26"/>
          <p:cNvCxnSpPr/>
          <p:nvPr/>
        </p:nvCxnSpPr>
        <p:spPr>
          <a:xfrm>
            <a:off x="2590800" y="3581400"/>
            <a:ext cx="990600" cy="1588"/>
          </a:xfrm>
          <a:prstGeom prst="line">
            <a:avLst/>
          </a:prstGeom>
        </p:spPr>
        <p:style>
          <a:lnRef idx="2">
            <a:schemeClr val="dk1"/>
          </a:lnRef>
          <a:fillRef idx="0">
            <a:schemeClr val="dk1"/>
          </a:fillRef>
          <a:effectRef idx="1">
            <a:schemeClr val="dk1"/>
          </a:effectRef>
          <a:fontRef idx="minor">
            <a:schemeClr val="tx1"/>
          </a:fontRef>
        </p:style>
      </p:cxnSp>
      <p:cxnSp>
        <p:nvCxnSpPr>
          <p:cNvPr id="28" name="Straight Connector 27"/>
          <p:cNvCxnSpPr/>
          <p:nvPr/>
        </p:nvCxnSpPr>
        <p:spPr>
          <a:xfrm>
            <a:off x="2621280" y="4450080"/>
            <a:ext cx="990600" cy="1588"/>
          </a:xfrm>
          <a:prstGeom prst="line">
            <a:avLst/>
          </a:prstGeom>
        </p:spPr>
        <p:style>
          <a:lnRef idx="2">
            <a:schemeClr val="dk1"/>
          </a:lnRef>
          <a:fillRef idx="0">
            <a:schemeClr val="dk1"/>
          </a:fillRef>
          <a:effectRef idx="1">
            <a:schemeClr val="dk1"/>
          </a:effectRef>
          <a:fontRef idx="minor">
            <a:schemeClr val="tx1"/>
          </a:fontRef>
        </p:style>
      </p:cxn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5"/>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6"/>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26"/>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7"/>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7"/>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0"/>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11"/>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27"/>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13"/>
                                        </p:tgtEl>
                                        <p:attrNameLst>
                                          <p:attrName>style.visibility</p:attrName>
                                        </p:attrNameLst>
                                      </p:cBhvr>
                                      <p:to>
                                        <p:strVal val="visible"/>
                                      </p:to>
                                    </p:set>
                                  </p:childTnLst>
                                </p:cTn>
                              </p:par>
                              <p:par>
                                <p:cTn id="51" presetID="1" presetClass="entr" presetSubtype="0" fill="hold" grpId="0" nodeType="withEffect">
                                  <p:stCondLst>
                                    <p:cond delay="0"/>
                                  </p:stCondLst>
                                  <p:childTnLst>
                                    <p:set>
                                      <p:cBhvr>
                                        <p:cTn id="52" dur="1" fill="hold">
                                          <p:stCondLst>
                                            <p:cond delay="0"/>
                                          </p:stCondLst>
                                        </p:cTn>
                                        <p:tgtEl>
                                          <p:spTgt spid="12"/>
                                        </p:tgtEl>
                                        <p:attrNameLst>
                                          <p:attrName>style.visibility</p:attrName>
                                        </p:attrNameLst>
                                      </p:cBhvr>
                                      <p:to>
                                        <p:strVal val="visible"/>
                                      </p:to>
                                    </p:set>
                                  </p:childTnLst>
                                </p:cTn>
                              </p:par>
                              <p:par>
                                <p:cTn id="53" presetID="1" presetClass="entr" presetSubtype="0" fill="hold" nodeType="withEffect">
                                  <p:stCondLst>
                                    <p:cond delay="0"/>
                                  </p:stCondLst>
                                  <p:childTnLst>
                                    <p:set>
                                      <p:cBhvr>
                                        <p:cTn id="54" dur="1" fill="hold">
                                          <p:stCondLst>
                                            <p:cond delay="0"/>
                                          </p:stCondLst>
                                        </p:cTn>
                                        <p:tgtEl>
                                          <p:spTgt spid="28"/>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grpId="0" nodeType="clickEffect">
                                  <p:stCondLst>
                                    <p:cond delay="0"/>
                                  </p:stCondLst>
                                  <p:childTnLst>
                                    <p:set>
                                      <p:cBhvr>
                                        <p:cTn id="58" dur="1" fill="hold">
                                          <p:stCondLst>
                                            <p:cond delay="0"/>
                                          </p:stCondLst>
                                        </p:cTn>
                                        <p:tgtEl>
                                          <p:spTgt spid="18"/>
                                        </p:tgtEl>
                                        <p:attrNameLst>
                                          <p:attrName>style.visibility</p:attrName>
                                        </p:attrNameLst>
                                      </p:cBhvr>
                                      <p:to>
                                        <p:strVal val="visible"/>
                                      </p:to>
                                    </p:set>
                                  </p:childTnLst>
                                </p:cTn>
                              </p:par>
                            </p:childTnLst>
                          </p:cTn>
                        </p:par>
                      </p:childTnLst>
                    </p:cTn>
                  </p:par>
                  <p:par>
                    <p:cTn id="59" fill="hold">
                      <p:stCondLst>
                        <p:cond delay="indefinite"/>
                      </p:stCondLst>
                      <p:childTnLst>
                        <p:par>
                          <p:cTn id="60" fill="hold">
                            <p:stCondLst>
                              <p:cond delay="0"/>
                            </p:stCondLst>
                            <p:childTnLst>
                              <p:par>
                                <p:cTn id="61" presetID="1" presetClass="entr" presetSubtype="0" fill="hold" grpId="0" nodeType="clickEffect">
                                  <p:stCondLst>
                                    <p:cond delay="0"/>
                                  </p:stCondLst>
                                  <p:childTnLst>
                                    <p:set>
                                      <p:cBhvr>
                                        <p:cTn id="62" dur="1" fill="hold">
                                          <p:stCondLst>
                                            <p:cond delay="0"/>
                                          </p:stCondLst>
                                        </p:cTn>
                                        <p:tgtEl>
                                          <p:spTgt spid="19"/>
                                        </p:tgtEl>
                                        <p:attrNameLst>
                                          <p:attrName>style.visibility</p:attrName>
                                        </p:attrNameLst>
                                      </p:cBhvr>
                                      <p:to>
                                        <p:strVal val="visible"/>
                                      </p:to>
                                    </p:set>
                                  </p:childTnLst>
                                </p:cTn>
                              </p:par>
                            </p:childTnLst>
                          </p:cTn>
                        </p:par>
                      </p:childTnLst>
                    </p:cTn>
                  </p:par>
                  <p:par>
                    <p:cTn id="63" fill="hold">
                      <p:stCondLst>
                        <p:cond delay="indefinite"/>
                      </p:stCondLst>
                      <p:childTnLst>
                        <p:par>
                          <p:cTn id="64" fill="hold">
                            <p:stCondLst>
                              <p:cond delay="0"/>
                            </p:stCondLst>
                            <p:childTnLst>
                              <p:par>
                                <p:cTn id="65" presetID="1" presetClass="entr" presetSubtype="0" fill="hold" grpId="0" nodeType="clickEffect">
                                  <p:stCondLst>
                                    <p:cond delay="0"/>
                                  </p:stCondLst>
                                  <p:childTnLst>
                                    <p:set>
                                      <p:cBhvr>
                                        <p:cTn id="66" dur="1" fill="hold">
                                          <p:stCondLst>
                                            <p:cond delay="0"/>
                                          </p:stCondLst>
                                        </p:cTn>
                                        <p:tgtEl>
                                          <p:spTgt spid="2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4" grpId="0"/>
      <p:bldP spid="5" grpId="0"/>
      <p:bldP spid="6" grpId="0"/>
      <p:bldP spid="7" grpId="0"/>
      <p:bldP spid="10" grpId="0"/>
      <p:bldP spid="11" grpId="0"/>
      <p:bldP spid="12" grpId="0"/>
      <p:bldP spid="13" grpId="0"/>
      <p:bldP spid="17" grpId="0"/>
      <p:bldP spid="18" grpId="0"/>
      <p:bldP spid="19" grpId="0"/>
      <p:bldP spid="20" grpId="0"/>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865120" y="15240"/>
            <a:ext cx="2209800" cy="369332"/>
          </a:xfrm>
          <a:prstGeom prst="rect">
            <a:avLst/>
          </a:prstGeom>
          <a:noFill/>
        </p:spPr>
        <p:txBody>
          <a:bodyPr wrap="square" rtlCol="0">
            <a:spAutoFit/>
          </a:bodyPr>
          <a:lstStyle/>
          <a:p>
            <a:r>
              <a:rPr lang="en-US" b="1" u="sng" dirty="0" smtClean="0"/>
              <a:t>Transfer of Asset</a:t>
            </a:r>
            <a:endParaRPr lang="en-IN" b="1" u="sng" dirty="0"/>
          </a:p>
        </p:txBody>
      </p:sp>
      <p:sp>
        <p:nvSpPr>
          <p:cNvPr id="3" name="Left Brace 2"/>
          <p:cNvSpPr/>
          <p:nvPr/>
        </p:nvSpPr>
        <p:spPr>
          <a:xfrm rot="5400000">
            <a:off x="3169920" y="-1325880"/>
            <a:ext cx="457200" cy="3870960"/>
          </a:xfrm>
          <a:prstGeom prst="leftBrace">
            <a:avLst/>
          </a:prstGeom>
        </p:spPr>
        <p:style>
          <a:lnRef idx="2">
            <a:schemeClr val="dk1"/>
          </a:lnRef>
          <a:fillRef idx="0">
            <a:schemeClr val="dk1"/>
          </a:fillRef>
          <a:effectRef idx="1">
            <a:schemeClr val="dk1"/>
          </a:effectRef>
          <a:fontRef idx="minor">
            <a:schemeClr val="tx1"/>
          </a:fontRef>
        </p:style>
        <p:txBody>
          <a:bodyPr rtlCol="0" anchor="ctr"/>
          <a:lstStyle/>
          <a:p>
            <a:pPr algn="ctr"/>
            <a:endParaRPr lang="en-IN" b="1"/>
          </a:p>
        </p:txBody>
      </p:sp>
      <p:sp>
        <p:nvSpPr>
          <p:cNvPr id="4" name="TextBox 3"/>
          <p:cNvSpPr txBox="1"/>
          <p:nvPr/>
        </p:nvSpPr>
        <p:spPr>
          <a:xfrm>
            <a:off x="929640" y="822960"/>
            <a:ext cx="1524000" cy="646331"/>
          </a:xfrm>
          <a:prstGeom prst="rect">
            <a:avLst/>
          </a:prstGeom>
          <a:noFill/>
        </p:spPr>
        <p:txBody>
          <a:bodyPr wrap="square" rtlCol="0">
            <a:spAutoFit/>
          </a:bodyPr>
          <a:lstStyle/>
          <a:p>
            <a:r>
              <a:rPr lang="en-US" b="1" u="sng" dirty="0" smtClean="0"/>
              <a:t>Revocable </a:t>
            </a:r>
          </a:p>
          <a:p>
            <a:r>
              <a:rPr lang="en-US" b="1" u="sng" dirty="0" smtClean="0"/>
              <a:t>transfer</a:t>
            </a:r>
            <a:endParaRPr lang="en-IN" b="1" u="sng" dirty="0"/>
          </a:p>
        </p:txBody>
      </p:sp>
      <p:sp>
        <p:nvSpPr>
          <p:cNvPr id="5" name="TextBox 4"/>
          <p:cNvSpPr txBox="1"/>
          <p:nvPr/>
        </p:nvSpPr>
        <p:spPr>
          <a:xfrm>
            <a:off x="4632960" y="822960"/>
            <a:ext cx="1524000" cy="646331"/>
          </a:xfrm>
          <a:prstGeom prst="rect">
            <a:avLst/>
          </a:prstGeom>
          <a:noFill/>
        </p:spPr>
        <p:txBody>
          <a:bodyPr wrap="square" rtlCol="0">
            <a:spAutoFit/>
          </a:bodyPr>
          <a:lstStyle/>
          <a:p>
            <a:r>
              <a:rPr lang="en-US" b="1" u="sng" dirty="0" smtClean="0"/>
              <a:t>Irrevocable </a:t>
            </a:r>
          </a:p>
          <a:p>
            <a:r>
              <a:rPr lang="en-US" b="1" u="sng" dirty="0" smtClean="0"/>
              <a:t>transfer</a:t>
            </a:r>
            <a:endParaRPr lang="en-IN" b="1" u="sng" dirty="0"/>
          </a:p>
        </p:txBody>
      </p:sp>
      <p:cxnSp>
        <p:nvCxnSpPr>
          <p:cNvPr id="7" name="Straight Arrow Connector 6"/>
          <p:cNvCxnSpPr/>
          <p:nvPr/>
        </p:nvCxnSpPr>
        <p:spPr>
          <a:xfrm rot="5400000">
            <a:off x="1357154" y="1554480"/>
            <a:ext cx="212566" cy="794"/>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sp>
        <p:nvSpPr>
          <p:cNvPr id="10" name="TextBox 9"/>
          <p:cNvSpPr txBox="1"/>
          <p:nvPr/>
        </p:nvSpPr>
        <p:spPr>
          <a:xfrm>
            <a:off x="304800" y="1645920"/>
            <a:ext cx="2514600" cy="646331"/>
          </a:xfrm>
          <a:prstGeom prst="rect">
            <a:avLst/>
          </a:prstGeom>
          <a:noFill/>
        </p:spPr>
        <p:txBody>
          <a:bodyPr wrap="square" rtlCol="0">
            <a:spAutoFit/>
          </a:bodyPr>
          <a:lstStyle/>
          <a:p>
            <a:r>
              <a:rPr lang="en-US" b="1" dirty="0" smtClean="0"/>
              <a:t>Asset transferred shall be clubbed</a:t>
            </a:r>
            <a:endParaRPr lang="en-IN" b="1" dirty="0"/>
          </a:p>
        </p:txBody>
      </p:sp>
      <p:sp>
        <p:nvSpPr>
          <p:cNvPr id="11" name="TextBox 10"/>
          <p:cNvSpPr txBox="1"/>
          <p:nvPr/>
        </p:nvSpPr>
        <p:spPr>
          <a:xfrm>
            <a:off x="4099560" y="1645920"/>
            <a:ext cx="2514600" cy="646331"/>
          </a:xfrm>
          <a:prstGeom prst="rect">
            <a:avLst/>
          </a:prstGeom>
          <a:noFill/>
        </p:spPr>
        <p:txBody>
          <a:bodyPr wrap="square" rtlCol="0">
            <a:spAutoFit/>
          </a:bodyPr>
          <a:lstStyle/>
          <a:p>
            <a:r>
              <a:rPr lang="en-US" b="1" dirty="0" smtClean="0"/>
              <a:t>Asset transferred shall not be clubbed</a:t>
            </a:r>
            <a:endParaRPr lang="en-IN" b="1" dirty="0"/>
          </a:p>
        </p:txBody>
      </p:sp>
      <p:sp>
        <p:nvSpPr>
          <p:cNvPr id="12" name="TextBox 11"/>
          <p:cNvSpPr txBox="1"/>
          <p:nvPr/>
        </p:nvSpPr>
        <p:spPr>
          <a:xfrm>
            <a:off x="4099560" y="2218789"/>
            <a:ext cx="4709160" cy="923330"/>
          </a:xfrm>
          <a:prstGeom prst="rect">
            <a:avLst/>
          </a:prstGeom>
          <a:noFill/>
        </p:spPr>
        <p:txBody>
          <a:bodyPr wrap="square" rtlCol="0">
            <a:spAutoFit/>
          </a:bodyPr>
          <a:lstStyle/>
          <a:p>
            <a:r>
              <a:rPr lang="en-US" b="1" dirty="0" smtClean="0"/>
              <a:t>However such asset shall be clubbed in the wealth of transferrer as and when the power to revoke arise</a:t>
            </a:r>
            <a:endParaRPr lang="en-IN" b="1" dirty="0"/>
          </a:p>
        </p:txBody>
      </p:sp>
      <p:sp>
        <p:nvSpPr>
          <p:cNvPr id="13" name="TextBox 12"/>
          <p:cNvSpPr txBox="1"/>
          <p:nvPr/>
        </p:nvSpPr>
        <p:spPr>
          <a:xfrm>
            <a:off x="350520" y="3056989"/>
            <a:ext cx="2514600" cy="646331"/>
          </a:xfrm>
          <a:prstGeom prst="rect">
            <a:avLst/>
          </a:prstGeom>
          <a:noFill/>
        </p:spPr>
        <p:txBody>
          <a:bodyPr wrap="square" rtlCol="0">
            <a:spAutoFit/>
          </a:bodyPr>
          <a:lstStyle/>
          <a:p>
            <a:r>
              <a:rPr lang="en-US" b="1" dirty="0" smtClean="0"/>
              <a:t>Which is not a </a:t>
            </a:r>
          </a:p>
          <a:p>
            <a:r>
              <a:rPr lang="en-US" b="1" dirty="0" smtClean="0"/>
              <a:t>Irrevocable transfer</a:t>
            </a:r>
            <a:endParaRPr lang="en-IN" b="1" dirty="0"/>
          </a:p>
        </p:txBody>
      </p:sp>
      <p:sp>
        <p:nvSpPr>
          <p:cNvPr id="14" name="TextBox 13"/>
          <p:cNvSpPr txBox="1"/>
          <p:nvPr/>
        </p:nvSpPr>
        <p:spPr>
          <a:xfrm>
            <a:off x="4084320" y="3087469"/>
            <a:ext cx="2514600" cy="369332"/>
          </a:xfrm>
          <a:prstGeom prst="rect">
            <a:avLst/>
          </a:prstGeom>
          <a:noFill/>
        </p:spPr>
        <p:txBody>
          <a:bodyPr wrap="square" rtlCol="0">
            <a:spAutoFit/>
          </a:bodyPr>
          <a:lstStyle/>
          <a:p>
            <a:r>
              <a:rPr lang="en-US" b="1" dirty="0" smtClean="0"/>
              <a:t>Revocable after 6 years </a:t>
            </a:r>
            <a:endParaRPr lang="en-IN" b="1" dirty="0"/>
          </a:p>
        </p:txBody>
      </p:sp>
      <p:sp>
        <p:nvSpPr>
          <p:cNvPr id="15" name="TextBox 14"/>
          <p:cNvSpPr txBox="1"/>
          <p:nvPr/>
        </p:nvSpPr>
        <p:spPr>
          <a:xfrm>
            <a:off x="4099560" y="3651348"/>
            <a:ext cx="4815840" cy="646331"/>
          </a:xfrm>
          <a:prstGeom prst="rect">
            <a:avLst/>
          </a:prstGeom>
          <a:noFill/>
        </p:spPr>
        <p:txBody>
          <a:bodyPr wrap="square" rtlCol="0">
            <a:spAutoFit/>
          </a:bodyPr>
          <a:lstStyle/>
          <a:p>
            <a:r>
              <a:rPr lang="en-US" b="1" dirty="0" smtClean="0"/>
              <a:t>Not Revocable during life time </a:t>
            </a:r>
            <a:r>
              <a:rPr lang="en-US" b="1" smtClean="0"/>
              <a:t>of transfree </a:t>
            </a:r>
            <a:r>
              <a:rPr lang="en-US" b="1" dirty="0" smtClean="0"/>
              <a:t>or beneficiary  </a:t>
            </a:r>
            <a:endParaRPr lang="en-IN" b="1" dirty="0"/>
          </a:p>
        </p:txBody>
      </p:sp>
      <p:sp>
        <p:nvSpPr>
          <p:cNvPr id="16" name="TextBox 15"/>
          <p:cNvSpPr txBox="1"/>
          <p:nvPr/>
        </p:nvSpPr>
        <p:spPr>
          <a:xfrm>
            <a:off x="5425440" y="3383280"/>
            <a:ext cx="457200" cy="369332"/>
          </a:xfrm>
          <a:prstGeom prst="rect">
            <a:avLst/>
          </a:prstGeom>
          <a:noFill/>
        </p:spPr>
        <p:txBody>
          <a:bodyPr wrap="square" rtlCol="0">
            <a:spAutoFit/>
          </a:bodyPr>
          <a:lstStyle/>
          <a:p>
            <a:r>
              <a:rPr lang="en-US" b="1" dirty="0" smtClean="0"/>
              <a:t>or</a:t>
            </a:r>
            <a:endParaRPr lang="en-IN" b="1" dirty="0"/>
          </a:p>
        </p:txBody>
      </p:sp>
      <p:sp>
        <p:nvSpPr>
          <p:cNvPr id="17" name="TextBox 16"/>
          <p:cNvSpPr txBox="1"/>
          <p:nvPr/>
        </p:nvSpPr>
        <p:spPr>
          <a:xfrm>
            <a:off x="5730240" y="4175760"/>
            <a:ext cx="701040" cy="369332"/>
          </a:xfrm>
          <a:prstGeom prst="rect">
            <a:avLst/>
          </a:prstGeom>
          <a:noFill/>
        </p:spPr>
        <p:txBody>
          <a:bodyPr wrap="square" rtlCol="0">
            <a:spAutoFit/>
          </a:bodyPr>
          <a:lstStyle/>
          <a:p>
            <a:r>
              <a:rPr lang="en-US" b="1" dirty="0" smtClean="0"/>
              <a:t>And</a:t>
            </a:r>
            <a:endParaRPr lang="en-IN" b="1" dirty="0"/>
          </a:p>
        </p:txBody>
      </p:sp>
      <p:sp>
        <p:nvSpPr>
          <p:cNvPr id="18" name="TextBox 17"/>
          <p:cNvSpPr txBox="1"/>
          <p:nvPr/>
        </p:nvSpPr>
        <p:spPr>
          <a:xfrm>
            <a:off x="4084320" y="4480560"/>
            <a:ext cx="4724400" cy="369332"/>
          </a:xfrm>
          <a:prstGeom prst="rect">
            <a:avLst/>
          </a:prstGeom>
          <a:noFill/>
        </p:spPr>
        <p:txBody>
          <a:bodyPr wrap="square" rtlCol="0">
            <a:spAutoFit/>
          </a:bodyPr>
          <a:lstStyle/>
          <a:p>
            <a:r>
              <a:rPr lang="en-US" b="1" dirty="0" smtClean="0"/>
              <a:t>transferor derives no direct or indirect benefit </a:t>
            </a:r>
            <a:endParaRPr lang="en-IN" b="1" dirty="0"/>
          </a:p>
        </p:txBody>
      </p:sp>
      <p:sp>
        <p:nvSpPr>
          <p:cNvPr id="19" name="TextBox 18"/>
          <p:cNvSpPr txBox="1"/>
          <p:nvPr/>
        </p:nvSpPr>
        <p:spPr>
          <a:xfrm>
            <a:off x="5288280" y="4779108"/>
            <a:ext cx="2514600" cy="369332"/>
          </a:xfrm>
          <a:prstGeom prst="rect">
            <a:avLst/>
          </a:prstGeom>
          <a:noFill/>
        </p:spPr>
        <p:txBody>
          <a:bodyPr wrap="square" rtlCol="0">
            <a:spAutoFit/>
          </a:bodyPr>
          <a:lstStyle/>
          <a:p>
            <a:r>
              <a:rPr lang="en-US" b="1" dirty="0" smtClean="0"/>
              <a:t>But does not include</a:t>
            </a:r>
            <a:endParaRPr lang="en-IN" b="1" dirty="0"/>
          </a:p>
        </p:txBody>
      </p:sp>
      <p:cxnSp>
        <p:nvCxnSpPr>
          <p:cNvPr id="21" name="Straight Arrow Connector 20"/>
          <p:cNvCxnSpPr/>
          <p:nvPr/>
        </p:nvCxnSpPr>
        <p:spPr>
          <a:xfrm rot="5400000">
            <a:off x="4999514" y="1568926"/>
            <a:ext cx="212566" cy="794"/>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sp>
        <p:nvSpPr>
          <p:cNvPr id="23" name="TextBox 22"/>
          <p:cNvSpPr txBox="1"/>
          <p:nvPr/>
        </p:nvSpPr>
        <p:spPr>
          <a:xfrm>
            <a:off x="4084320" y="5090160"/>
            <a:ext cx="5059680" cy="923330"/>
          </a:xfrm>
          <a:prstGeom prst="rect">
            <a:avLst/>
          </a:prstGeom>
          <a:noFill/>
        </p:spPr>
        <p:txBody>
          <a:bodyPr wrap="square" rtlCol="0">
            <a:spAutoFit/>
          </a:bodyPr>
          <a:lstStyle/>
          <a:p>
            <a:r>
              <a:rPr lang="en-US" b="1" dirty="0" smtClean="0"/>
              <a:t>Where there is a provision for re-transfer, directly or indirectly of the income or asset to </a:t>
            </a:r>
            <a:r>
              <a:rPr lang="en-US" b="1" smtClean="0"/>
              <a:t>the transferor </a:t>
            </a:r>
            <a:r>
              <a:rPr lang="en-US" b="1" dirty="0" smtClean="0"/>
              <a:t>during the transfer is not revocable</a:t>
            </a:r>
            <a:endParaRPr lang="en-IN" b="1" dirty="0"/>
          </a:p>
        </p:txBody>
      </p:sp>
      <p:sp>
        <p:nvSpPr>
          <p:cNvPr id="24" name="TextBox 23"/>
          <p:cNvSpPr txBox="1"/>
          <p:nvPr/>
        </p:nvSpPr>
        <p:spPr>
          <a:xfrm>
            <a:off x="4084320" y="5958840"/>
            <a:ext cx="4770120" cy="923330"/>
          </a:xfrm>
          <a:prstGeom prst="rect">
            <a:avLst/>
          </a:prstGeom>
          <a:noFill/>
        </p:spPr>
        <p:txBody>
          <a:bodyPr wrap="square" rtlCol="0">
            <a:spAutoFit/>
          </a:bodyPr>
          <a:lstStyle/>
          <a:p>
            <a:r>
              <a:rPr lang="en-US" b="1" dirty="0" smtClean="0"/>
              <a:t>transferor having right to re-assume power directly or indirectly over the whole or any part of income or asset</a:t>
            </a:r>
            <a:endParaRPr lang="en-IN" b="1" dirty="0"/>
          </a:p>
        </p:txBody>
      </p:sp>
      <p:cxnSp>
        <p:nvCxnSpPr>
          <p:cNvPr id="26" name="Straight Arrow Connector 25"/>
          <p:cNvCxnSpPr/>
          <p:nvPr/>
        </p:nvCxnSpPr>
        <p:spPr>
          <a:xfrm>
            <a:off x="76200" y="1798320"/>
            <a:ext cx="228600" cy="1588"/>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cxnSp>
        <p:nvCxnSpPr>
          <p:cNvPr id="27" name="Straight Arrow Connector 26"/>
          <p:cNvCxnSpPr/>
          <p:nvPr/>
        </p:nvCxnSpPr>
        <p:spPr>
          <a:xfrm>
            <a:off x="91440" y="3229292"/>
            <a:ext cx="228600" cy="1588"/>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cxnSp>
        <p:nvCxnSpPr>
          <p:cNvPr id="28" name="Straight Arrow Connector 27"/>
          <p:cNvCxnSpPr/>
          <p:nvPr/>
        </p:nvCxnSpPr>
        <p:spPr>
          <a:xfrm>
            <a:off x="3230880" y="3307080"/>
            <a:ext cx="228600" cy="1588"/>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cxnSp>
        <p:nvCxnSpPr>
          <p:cNvPr id="29" name="Straight Arrow Connector 28"/>
          <p:cNvCxnSpPr/>
          <p:nvPr/>
        </p:nvCxnSpPr>
        <p:spPr>
          <a:xfrm>
            <a:off x="3764280" y="4646612"/>
            <a:ext cx="228600" cy="1588"/>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sp>
        <p:nvSpPr>
          <p:cNvPr id="30" name="TextBox 29"/>
          <p:cNvSpPr txBox="1"/>
          <p:nvPr/>
        </p:nvSpPr>
        <p:spPr>
          <a:xfrm>
            <a:off x="3550920" y="3124200"/>
            <a:ext cx="457200" cy="369332"/>
          </a:xfrm>
          <a:prstGeom prst="rect">
            <a:avLst/>
          </a:prstGeom>
          <a:noFill/>
        </p:spPr>
        <p:txBody>
          <a:bodyPr wrap="square" rtlCol="0">
            <a:spAutoFit/>
          </a:bodyPr>
          <a:lstStyle/>
          <a:p>
            <a:r>
              <a:rPr lang="en-US" b="1" dirty="0" smtClean="0"/>
              <a:t>(</a:t>
            </a:r>
            <a:r>
              <a:rPr lang="en-US" b="1" dirty="0" err="1" smtClean="0"/>
              <a:t>i</a:t>
            </a:r>
            <a:r>
              <a:rPr lang="en-US" b="1" dirty="0" smtClean="0"/>
              <a:t>)</a:t>
            </a:r>
            <a:endParaRPr lang="en-IN" b="1" dirty="0"/>
          </a:p>
        </p:txBody>
      </p:sp>
      <p:sp>
        <p:nvSpPr>
          <p:cNvPr id="31" name="TextBox 30"/>
          <p:cNvSpPr txBox="1"/>
          <p:nvPr/>
        </p:nvSpPr>
        <p:spPr>
          <a:xfrm>
            <a:off x="3550920" y="3627120"/>
            <a:ext cx="548640" cy="369332"/>
          </a:xfrm>
          <a:prstGeom prst="rect">
            <a:avLst/>
          </a:prstGeom>
          <a:noFill/>
        </p:spPr>
        <p:txBody>
          <a:bodyPr wrap="square" rtlCol="0">
            <a:spAutoFit/>
          </a:bodyPr>
          <a:lstStyle/>
          <a:p>
            <a:r>
              <a:rPr lang="en-US" b="1" dirty="0" smtClean="0"/>
              <a:t>(ii)</a:t>
            </a:r>
            <a:endParaRPr lang="en-IN" b="1" dirty="0"/>
          </a:p>
        </p:txBody>
      </p:sp>
      <p:sp>
        <p:nvSpPr>
          <p:cNvPr id="32" name="TextBox 31"/>
          <p:cNvSpPr txBox="1"/>
          <p:nvPr/>
        </p:nvSpPr>
        <p:spPr>
          <a:xfrm>
            <a:off x="3657600" y="5074920"/>
            <a:ext cx="457200" cy="369332"/>
          </a:xfrm>
          <a:prstGeom prst="rect">
            <a:avLst/>
          </a:prstGeom>
          <a:noFill/>
        </p:spPr>
        <p:txBody>
          <a:bodyPr wrap="square" rtlCol="0">
            <a:spAutoFit/>
          </a:bodyPr>
          <a:lstStyle/>
          <a:p>
            <a:r>
              <a:rPr lang="en-US" b="1" dirty="0" smtClean="0"/>
              <a:t>(a)</a:t>
            </a:r>
            <a:endParaRPr lang="en-IN" b="1" dirty="0"/>
          </a:p>
        </p:txBody>
      </p:sp>
      <p:sp>
        <p:nvSpPr>
          <p:cNvPr id="33" name="TextBox 32"/>
          <p:cNvSpPr txBox="1"/>
          <p:nvPr/>
        </p:nvSpPr>
        <p:spPr>
          <a:xfrm>
            <a:off x="3657600" y="5928360"/>
            <a:ext cx="685800" cy="369332"/>
          </a:xfrm>
          <a:prstGeom prst="rect">
            <a:avLst/>
          </a:prstGeom>
          <a:noFill/>
        </p:spPr>
        <p:txBody>
          <a:bodyPr wrap="square" rtlCol="0">
            <a:spAutoFit/>
          </a:bodyPr>
          <a:lstStyle/>
          <a:p>
            <a:r>
              <a:rPr lang="en-US" b="1" dirty="0" smtClean="0"/>
              <a:t>(b)</a:t>
            </a:r>
            <a:endParaRPr lang="en-IN" b="1" dirty="0"/>
          </a:p>
        </p:txBody>
      </p:sp>
      <p:cxnSp>
        <p:nvCxnSpPr>
          <p:cNvPr id="35" name="Straight Connector 34"/>
          <p:cNvCxnSpPr/>
          <p:nvPr/>
        </p:nvCxnSpPr>
        <p:spPr>
          <a:xfrm>
            <a:off x="3855720" y="2392680"/>
            <a:ext cx="76200" cy="1588"/>
          </a:xfrm>
          <a:prstGeom prst="line">
            <a:avLst/>
          </a:prstGeom>
        </p:spPr>
        <p:style>
          <a:lnRef idx="2">
            <a:schemeClr val="dk1"/>
          </a:lnRef>
          <a:fillRef idx="0">
            <a:schemeClr val="dk1"/>
          </a:fillRef>
          <a:effectRef idx="1">
            <a:schemeClr val="dk1"/>
          </a:effectRef>
          <a:fontRef idx="minor">
            <a:schemeClr val="tx1"/>
          </a:fontRef>
        </p:style>
      </p:cxn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5"/>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7"/>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26"/>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0"/>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27"/>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3"/>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1" nodeType="clickEffect">
                                  <p:stCondLst>
                                    <p:cond delay="0"/>
                                  </p:stCondLst>
                                  <p:childTnLst>
                                    <p:set>
                                      <p:cBhvr>
                                        <p:cTn id="42" dur="1" fill="hold">
                                          <p:stCondLst>
                                            <p:cond delay="0"/>
                                          </p:stCondLst>
                                        </p:cTn>
                                        <p:tgtEl>
                                          <p:spTgt spid="5"/>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21"/>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11"/>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nodeType="clickEffect">
                                  <p:stCondLst>
                                    <p:cond delay="0"/>
                                  </p:stCondLst>
                                  <p:childTnLst>
                                    <p:set>
                                      <p:cBhvr>
                                        <p:cTn id="54" dur="1" fill="hold">
                                          <p:stCondLst>
                                            <p:cond delay="0"/>
                                          </p:stCondLst>
                                        </p:cTn>
                                        <p:tgtEl>
                                          <p:spTgt spid="35"/>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grpId="0" nodeType="clickEffect">
                                  <p:stCondLst>
                                    <p:cond delay="0"/>
                                  </p:stCondLst>
                                  <p:childTnLst>
                                    <p:set>
                                      <p:cBhvr>
                                        <p:cTn id="58" dur="1" fill="hold">
                                          <p:stCondLst>
                                            <p:cond delay="0"/>
                                          </p:stCondLst>
                                        </p:cTn>
                                        <p:tgtEl>
                                          <p:spTgt spid="12"/>
                                        </p:tgtEl>
                                        <p:attrNameLst>
                                          <p:attrName>style.visibility</p:attrName>
                                        </p:attrNameLst>
                                      </p:cBhvr>
                                      <p:to>
                                        <p:strVal val="visible"/>
                                      </p:to>
                                    </p:set>
                                  </p:childTnLst>
                                </p:cTn>
                              </p:par>
                            </p:childTnLst>
                          </p:cTn>
                        </p:par>
                      </p:childTnLst>
                    </p:cTn>
                  </p:par>
                  <p:par>
                    <p:cTn id="59" fill="hold">
                      <p:stCondLst>
                        <p:cond delay="indefinite"/>
                      </p:stCondLst>
                      <p:childTnLst>
                        <p:par>
                          <p:cTn id="60" fill="hold">
                            <p:stCondLst>
                              <p:cond delay="0"/>
                            </p:stCondLst>
                            <p:childTnLst>
                              <p:par>
                                <p:cTn id="61" presetID="1" presetClass="entr" presetSubtype="0" fill="hold" nodeType="clickEffect">
                                  <p:stCondLst>
                                    <p:cond delay="0"/>
                                  </p:stCondLst>
                                  <p:childTnLst>
                                    <p:set>
                                      <p:cBhvr>
                                        <p:cTn id="62" dur="1" fill="hold">
                                          <p:stCondLst>
                                            <p:cond delay="0"/>
                                          </p:stCondLst>
                                        </p:cTn>
                                        <p:tgtEl>
                                          <p:spTgt spid="28"/>
                                        </p:tgtEl>
                                        <p:attrNameLst>
                                          <p:attrName>style.visibility</p:attrName>
                                        </p:attrNameLst>
                                      </p:cBhvr>
                                      <p:to>
                                        <p:strVal val="visible"/>
                                      </p:to>
                                    </p:set>
                                  </p:childTnLst>
                                </p:cTn>
                              </p:par>
                            </p:childTnLst>
                          </p:cTn>
                        </p:par>
                      </p:childTnLst>
                    </p:cTn>
                  </p:par>
                  <p:par>
                    <p:cTn id="63" fill="hold">
                      <p:stCondLst>
                        <p:cond delay="indefinite"/>
                      </p:stCondLst>
                      <p:childTnLst>
                        <p:par>
                          <p:cTn id="64" fill="hold">
                            <p:stCondLst>
                              <p:cond delay="0"/>
                            </p:stCondLst>
                            <p:childTnLst>
                              <p:par>
                                <p:cTn id="65" presetID="1" presetClass="entr" presetSubtype="0" fill="hold" grpId="0" nodeType="clickEffect">
                                  <p:stCondLst>
                                    <p:cond delay="0"/>
                                  </p:stCondLst>
                                  <p:childTnLst>
                                    <p:set>
                                      <p:cBhvr>
                                        <p:cTn id="66" dur="1" fill="hold">
                                          <p:stCondLst>
                                            <p:cond delay="0"/>
                                          </p:stCondLst>
                                        </p:cTn>
                                        <p:tgtEl>
                                          <p:spTgt spid="30"/>
                                        </p:tgtEl>
                                        <p:attrNameLst>
                                          <p:attrName>style.visibility</p:attrName>
                                        </p:attrNameLst>
                                      </p:cBhvr>
                                      <p:to>
                                        <p:strVal val="visible"/>
                                      </p:to>
                                    </p:set>
                                  </p:childTnLst>
                                </p:cTn>
                              </p:par>
                            </p:childTnLst>
                          </p:cTn>
                        </p:par>
                      </p:childTnLst>
                    </p:cTn>
                  </p:par>
                  <p:par>
                    <p:cTn id="67" fill="hold">
                      <p:stCondLst>
                        <p:cond delay="indefinite"/>
                      </p:stCondLst>
                      <p:childTnLst>
                        <p:par>
                          <p:cTn id="68" fill="hold">
                            <p:stCondLst>
                              <p:cond delay="0"/>
                            </p:stCondLst>
                            <p:childTnLst>
                              <p:par>
                                <p:cTn id="69" presetID="1" presetClass="entr" presetSubtype="0" fill="hold" grpId="0" nodeType="clickEffect">
                                  <p:stCondLst>
                                    <p:cond delay="0"/>
                                  </p:stCondLst>
                                  <p:childTnLst>
                                    <p:set>
                                      <p:cBhvr>
                                        <p:cTn id="70" dur="1" fill="hold">
                                          <p:stCondLst>
                                            <p:cond delay="0"/>
                                          </p:stCondLst>
                                        </p:cTn>
                                        <p:tgtEl>
                                          <p:spTgt spid="14"/>
                                        </p:tgtEl>
                                        <p:attrNameLst>
                                          <p:attrName>style.visibility</p:attrName>
                                        </p:attrNameLst>
                                      </p:cBhvr>
                                      <p:to>
                                        <p:strVal val="visible"/>
                                      </p:to>
                                    </p:set>
                                  </p:childTnLst>
                                </p:cTn>
                              </p:par>
                            </p:childTnLst>
                          </p:cTn>
                        </p:par>
                      </p:childTnLst>
                    </p:cTn>
                  </p:par>
                  <p:par>
                    <p:cTn id="71" fill="hold">
                      <p:stCondLst>
                        <p:cond delay="indefinite"/>
                      </p:stCondLst>
                      <p:childTnLst>
                        <p:par>
                          <p:cTn id="72" fill="hold">
                            <p:stCondLst>
                              <p:cond delay="0"/>
                            </p:stCondLst>
                            <p:childTnLst>
                              <p:par>
                                <p:cTn id="73" presetID="1" presetClass="entr" presetSubtype="0" fill="hold" grpId="0" nodeType="clickEffect">
                                  <p:stCondLst>
                                    <p:cond delay="0"/>
                                  </p:stCondLst>
                                  <p:childTnLst>
                                    <p:set>
                                      <p:cBhvr>
                                        <p:cTn id="74" dur="1" fill="hold">
                                          <p:stCondLst>
                                            <p:cond delay="0"/>
                                          </p:stCondLst>
                                        </p:cTn>
                                        <p:tgtEl>
                                          <p:spTgt spid="16"/>
                                        </p:tgtEl>
                                        <p:attrNameLst>
                                          <p:attrName>style.visibility</p:attrName>
                                        </p:attrNameLst>
                                      </p:cBhvr>
                                      <p:to>
                                        <p:strVal val="visible"/>
                                      </p:to>
                                    </p:set>
                                  </p:childTnLst>
                                </p:cTn>
                              </p:par>
                            </p:childTnLst>
                          </p:cTn>
                        </p:par>
                      </p:childTnLst>
                    </p:cTn>
                  </p:par>
                  <p:par>
                    <p:cTn id="75" fill="hold">
                      <p:stCondLst>
                        <p:cond delay="indefinite"/>
                      </p:stCondLst>
                      <p:childTnLst>
                        <p:par>
                          <p:cTn id="76" fill="hold">
                            <p:stCondLst>
                              <p:cond delay="0"/>
                            </p:stCondLst>
                            <p:childTnLst>
                              <p:par>
                                <p:cTn id="77" presetID="1" presetClass="entr" presetSubtype="0" fill="hold" grpId="0" nodeType="clickEffect">
                                  <p:stCondLst>
                                    <p:cond delay="0"/>
                                  </p:stCondLst>
                                  <p:childTnLst>
                                    <p:set>
                                      <p:cBhvr>
                                        <p:cTn id="78" dur="1" fill="hold">
                                          <p:stCondLst>
                                            <p:cond delay="0"/>
                                          </p:stCondLst>
                                        </p:cTn>
                                        <p:tgtEl>
                                          <p:spTgt spid="31"/>
                                        </p:tgtEl>
                                        <p:attrNameLst>
                                          <p:attrName>style.visibility</p:attrName>
                                        </p:attrNameLst>
                                      </p:cBhvr>
                                      <p:to>
                                        <p:strVal val="visible"/>
                                      </p:to>
                                    </p:set>
                                  </p:childTnLst>
                                </p:cTn>
                              </p:par>
                            </p:childTnLst>
                          </p:cTn>
                        </p:par>
                      </p:childTnLst>
                    </p:cTn>
                  </p:par>
                  <p:par>
                    <p:cTn id="79" fill="hold">
                      <p:stCondLst>
                        <p:cond delay="indefinite"/>
                      </p:stCondLst>
                      <p:childTnLst>
                        <p:par>
                          <p:cTn id="80" fill="hold">
                            <p:stCondLst>
                              <p:cond delay="0"/>
                            </p:stCondLst>
                            <p:childTnLst>
                              <p:par>
                                <p:cTn id="81" presetID="1" presetClass="entr" presetSubtype="0" fill="hold" grpId="0" nodeType="clickEffect">
                                  <p:stCondLst>
                                    <p:cond delay="0"/>
                                  </p:stCondLst>
                                  <p:childTnLst>
                                    <p:set>
                                      <p:cBhvr>
                                        <p:cTn id="82" dur="1" fill="hold">
                                          <p:stCondLst>
                                            <p:cond delay="0"/>
                                          </p:stCondLst>
                                        </p:cTn>
                                        <p:tgtEl>
                                          <p:spTgt spid="15"/>
                                        </p:tgtEl>
                                        <p:attrNameLst>
                                          <p:attrName>style.visibility</p:attrName>
                                        </p:attrNameLst>
                                      </p:cBhvr>
                                      <p:to>
                                        <p:strVal val="visible"/>
                                      </p:to>
                                    </p:set>
                                  </p:childTnLst>
                                </p:cTn>
                              </p:par>
                            </p:childTnLst>
                          </p:cTn>
                        </p:par>
                      </p:childTnLst>
                    </p:cTn>
                  </p:par>
                  <p:par>
                    <p:cTn id="83" fill="hold">
                      <p:stCondLst>
                        <p:cond delay="indefinite"/>
                      </p:stCondLst>
                      <p:childTnLst>
                        <p:par>
                          <p:cTn id="84" fill="hold">
                            <p:stCondLst>
                              <p:cond delay="0"/>
                            </p:stCondLst>
                            <p:childTnLst>
                              <p:par>
                                <p:cTn id="85" presetID="1" presetClass="entr" presetSubtype="0" fill="hold" grpId="0" nodeType="clickEffect">
                                  <p:stCondLst>
                                    <p:cond delay="0"/>
                                  </p:stCondLst>
                                  <p:childTnLst>
                                    <p:set>
                                      <p:cBhvr>
                                        <p:cTn id="86" dur="1" fill="hold">
                                          <p:stCondLst>
                                            <p:cond delay="0"/>
                                          </p:stCondLst>
                                        </p:cTn>
                                        <p:tgtEl>
                                          <p:spTgt spid="17"/>
                                        </p:tgtEl>
                                        <p:attrNameLst>
                                          <p:attrName>style.visibility</p:attrName>
                                        </p:attrNameLst>
                                      </p:cBhvr>
                                      <p:to>
                                        <p:strVal val="visible"/>
                                      </p:to>
                                    </p:set>
                                  </p:childTnLst>
                                </p:cTn>
                              </p:par>
                            </p:childTnLst>
                          </p:cTn>
                        </p:par>
                      </p:childTnLst>
                    </p:cTn>
                  </p:par>
                  <p:par>
                    <p:cTn id="87" fill="hold">
                      <p:stCondLst>
                        <p:cond delay="indefinite"/>
                      </p:stCondLst>
                      <p:childTnLst>
                        <p:par>
                          <p:cTn id="88" fill="hold">
                            <p:stCondLst>
                              <p:cond delay="0"/>
                            </p:stCondLst>
                            <p:childTnLst>
                              <p:par>
                                <p:cTn id="89" presetID="1" presetClass="entr" presetSubtype="0" fill="hold" nodeType="clickEffect">
                                  <p:stCondLst>
                                    <p:cond delay="0"/>
                                  </p:stCondLst>
                                  <p:childTnLst>
                                    <p:set>
                                      <p:cBhvr>
                                        <p:cTn id="90" dur="1" fill="hold">
                                          <p:stCondLst>
                                            <p:cond delay="0"/>
                                          </p:stCondLst>
                                        </p:cTn>
                                        <p:tgtEl>
                                          <p:spTgt spid="29"/>
                                        </p:tgtEl>
                                        <p:attrNameLst>
                                          <p:attrName>style.visibility</p:attrName>
                                        </p:attrNameLst>
                                      </p:cBhvr>
                                      <p:to>
                                        <p:strVal val="visible"/>
                                      </p:to>
                                    </p:set>
                                  </p:childTnLst>
                                </p:cTn>
                              </p:par>
                            </p:childTnLst>
                          </p:cTn>
                        </p:par>
                      </p:childTnLst>
                    </p:cTn>
                  </p:par>
                  <p:par>
                    <p:cTn id="91" fill="hold">
                      <p:stCondLst>
                        <p:cond delay="indefinite"/>
                      </p:stCondLst>
                      <p:childTnLst>
                        <p:par>
                          <p:cTn id="92" fill="hold">
                            <p:stCondLst>
                              <p:cond delay="0"/>
                            </p:stCondLst>
                            <p:childTnLst>
                              <p:par>
                                <p:cTn id="93" presetID="1" presetClass="entr" presetSubtype="0" fill="hold" grpId="0" nodeType="clickEffect">
                                  <p:stCondLst>
                                    <p:cond delay="0"/>
                                  </p:stCondLst>
                                  <p:childTnLst>
                                    <p:set>
                                      <p:cBhvr>
                                        <p:cTn id="94" dur="1" fill="hold">
                                          <p:stCondLst>
                                            <p:cond delay="0"/>
                                          </p:stCondLst>
                                        </p:cTn>
                                        <p:tgtEl>
                                          <p:spTgt spid="18"/>
                                        </p:tgtEl>
                                        <p:attrNameLst>
                                          <p:attrName>style.visibility</p:attrName>
                                        </p:attrNameLst>
                                      </p:cBhvr>
                                      <p:to>
                                        <p:strVal val="visible"/>
                                      </p:to>
                                    </p:set>
                                  </p:childTnLst>
                                </p:cTn>
                              </p:par>
                            </p:childTnLst>
                          </p:cTn>
                        </p:par>
                      </p:childTnLst>
                    </p:cTn>
                  </p:par>
                  <p:par>
                    <p:cTn id="95" fill="hold">
                      <p:stCondLst>
                        <p:cond delay="indefinite"/>
                      </p:stCondLst>
                      <p:childTnLst>
                        <p:par>
                          <p:cTn id="96" fill="hold">
                            <p:stCondLst>
                              <p:cond delay="0"/>
                            </p:stCondLst>
                            <p:childTnLst>
                              <p:par>
                                <p:cTn id="97" presetID="1" presetClass="entr" presetSubtype="0" fill="hold" grpId="0" nodeType="clickEffect">
                                  <p:stCondLst>
                                    <p:cond delay="0"/>
                                  </p:stCondLst>
                                  <p:childTnLst>
                                    <p:set>
                                      <p:cBhvr>
                                        <p:cTn id="98" dur="1" fill="hold">
                                          <p:stCondLst>
                                            <p:cond delay="0"/>
                                          </p:stCondLst>
                                        </p:cTn>
                                        <p:tgtEl>
                                          <p:spTgt spid="19"/>
                                        </p:tgtEl>
                                        <p:attrNameLst>
                                          <p:attrName>style.visibility</p:attrName>
                                        </p:attrNameLst>
                                      </p:cBhvr>
                                      <p:to>
                                        <p:strVal val="visible"/>
                                      </p:to>
                                    </p:set>
                                  </p:childTnLst>
                                </p:cTn>
                              </p:par>
                            </p:childTnLst>
                          </p:cTn>
                        </p:par>
                      </p:childTnLst>
                    </p:cTn>
                  </p:par>
                  <p:par>
                    <p:cTn id="99" fill="hold">
                      <p:stCondLst>
                        <p:cond delay="indefinite"/>
                      </p:stCondLst>
                      <p:childTnLst>
                        <p:par>
                          <p:cTn id="100" fill="hold">
                            <p:stCondLst>
                              <p:cond delay="0"/>
                            </p:stCondLst>
                            <p:childTnLst>
                              <p:par>
                                <p:cTn id="101" presetID="1" presetClass="entr" presetSubtype="0" fill="hold" grpId="0" nodeType="clickEffect">
                                  <p:stCondLst>
                                    <p:cond delay="0"/>
                                  </p:stCondLst>
                                  <p:childTnLst>
                                    <p:set>
                                      <p:cBhvr>
                                        <p:cTn id="102" dur="1" fill="hold">
                                          <p:stCondLst>
                                            <p:cond delay="0"/>
                                          </p:stCondLst>
                                        </p:cTn>
                                        <p:tgtEl>
                                          <p:spTgt spid="32"/>
                                        </p:tgtEl>
                                        <p:attrNameLst>
                                          <p:attrName>style.visibility</p:attrName>
                                        </p:attrNameLst>
                                      </p:cBhvr>
                                      <p:to>
                                        <p:strVal val="visible"/>
                                      </p:to>
                                    </p:set>
                                  </p:childTnLst>
                                </p:cTn>
                              </p:par>
                            </p:childTnLst>
                          </p:cTn>
                        </p:par>
                      </p:childTnLst>
                    </p:cTn>
                  </p:par>
                  <p:par>
                    <p:cTn id="103" fill="hold">
                      <p:stCondLst>
                        <p:cond delay="indefinite"/>
                      </p:stCondLst>
                      <p:childTnLst>
                        <p:par>
                          <p:cTn id="104" fill="hold">
                            <p:stCondLst>
                              <p:cond delay="0"/>
                            </p:stCondLst>
                            <p:childTnLst>
                              <p:par>
                                <p:cTn id="105" presetID="1" presetClass="entr" presetSubtype="0" fill="hold" grpId="0" nodeType="clickEffect">
                                  <p:stCondLst>
                                    <p:cond delay="0"/>
                                  </p:stCondLst>
                                  <p:childTnLst>
                                    <p:set>
                                      <p:cBhvr>
                                        <p:cTn id="106" dur="1" fill="hold">
                                          <p:stCondLst>
                                            <p:cond delay="0"/>
                                          </p:stCondLst>
                                        </p:cTn>
                                        <p:tgtEl>
                                          <p:spTgt spid="23"/>
                                        </p:tgtEl>
                                        <p:attrNameLst>
                                          <p:attrName>style.visibility</p:attrName>
                                        </p:attrNameLst>
                                      </p:cBhvr>
                                      <p:to>
                                        <p:strVal val="visible"/>
                                      </p:to>
                                    </p:set>
                                  </p:childTnLst>
                                </p:cTn>
                              </p:par>
                            </p:childTnLst>
                          </p:cTn>
                        </p:par>
                      </p:childTnLst>
                    </p:cTn>
                  </p:par>
                  <p:par>
                    <p:cTn id="107" fill="hold">
                      <p:stCondLst>
                        <p:cond delay="indefinite"/>
                      </p:stCondLst>
                      <p:childTnLst>
                        <p:par>
                          <p:cTn id="108" fill="hold">
                            <p:stCondLst>
                              <p:cond delay="0"/>
                            </p:stCondLst>
                            <p:childTnLst>
                              <p:par>
                                <p:cTn id="109" presetID="1" presetClass="entr" presetSubtype="0" fill="hold" grpId="0" nodeType="clickEffect">
                                  <p:stCondLst>
                                    <p:cond delay="0"/>
                                  </p:stCondLst>
                                  <p:childTnLst>
                                    <p:set>
                                      <p:cBhvr>
                                        <p:cTn id="110" dur="1" fill="hold">
                                          <p:stCondLst>
                                            <p:cond delay="0"/>
                                          </p:stCondLst>
                                        </p:cTn>
                                        <p:tgtEl>
                                          <p:spTgt spid="33"/>
                                        </p:tgtEl>
                                        <p:attrNameLst>
                                          <p:attrName>style.visibility</p:attrName>
                                        </p:attrNameLst>
                                      </p:cBhvr>
                                      <p:to>
                                        <p:strVal val="visible"/>
                                      </p:to>
                                    </p:set>
                                  </p:childTnLst>
                                </p:cTn>
                              </p:par>
                            </p:childTnLst>
                          </p:cTn>
                        </p:par>
                      </p:childTnLst>
                    </p:cTn>
                  </p:par>
                  <p:par>
                    <p:cTn id="111" fill="hold">
                      <p:stCondLst>
                        <p:cond delay="indefinite"/>
                      </p:stCondLst>
                      <p:childTnLst>
                        <p:par>
                          <p:cTn id="112" fill="hold">
                            <p:stCondLst>
                              <p:cond delay="0"/>
                            </p:stCondLst>
                            <p:childTnLst>
                              <p:par>
                                <p:cTn id="113" presetID="1" presetClass="entr" presetSubtype="0" fill="hold" grpId="0" nodeType="clickEffect">
                                  <p:stCondLst>
                                    <p:cond delay="0"/>
                                  </p:stCondLst>
                                  <p:childTnLst>
                                    <p:set>
                                      <p:cBhvr>
                                        <p:cTn id="114" dur="1" fill="hold">
                                          <p:stCondLst>
                                            <p:cond delay="0"/>
                                          </p:stCondLst>
                                        </p:cTn>
                                        <p:tgtEl>
                                          <p:spTgt spid="2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animBg="1"/>
      <p:bldP spid="4" grpId="0"/>
      <p:bldP spid="5" grpId="0"/>
      <p:bldP spid="5" grpId="1"/>
      <p:bldP spid="10" grpId="0"/>
      <p:bldP spid="11" grpId="0"/>
      <p:bldP spid="12" grpId="0"/>
      <p:bldP spid="13" grpId="0"/>
      <p:bldP spid="14" grpId="0"/>
      <p:bldP spid="15" grpId="0"/>
      <p:bldP spid="16" grpId="0"/>
      <p:bldP spid="17" grpId="0"/>
      <p:bldP spid="18" grpId="0"/>
      <p:bldP spid="19" grpId="0"/>
      <p:bldP spid="23" grpId="0"/>
      <p:bldP spid="24" grpId="0"/>
      <p:bldP spid="30" grpId="0"/>
      <p:bldP spid="31" grpId="0"/>
      <p:bldP spid="32" grpId="0"/>
      <p:bldP spid="33" grpId="0"/>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295400" y="975360"/>
            <a:ext cx="762000" cy="400110"/>
          </a:xfrm>
          <a:prstGeom prst="rect">
            <a:avLst/>
          </a:prstGeom>
          <a:noFill/>
        </p:spPr>
        <p:txBody>
          <a:bodyPr wrap="square" rtlCol="0">
            <a:spAutoFit/>
          </a:bodyPr>
          <a:lstStyle/>
          <a:p>
            <a:r>
              <a:rPr lang="en-US" sz="2000" b="1" dirty="0" smtClean="0"/>
              <a:t>Q:-</a:t>
            </a:r>
            <a:endParaRPr lang="en-IN" sz="2000" b="1" dirty="0"/>
          </a:p>
        </p:txBody>
      </p:sp>
      <p:sp>
        <p:nvSpPr>
          <p:cNvPr id="3" name="TextBox 2"/>
          <p:cNvSpPr txBox="1"/>
          <p:nvPr/>
        </p:nvSpPr>
        <p:spPr>
          <a:xfrm>
            <a:off x="1752600" y="1661160"/>
            <a:ext cx="1066800" cy="400110"/>
          </a:xfrm>
          <a:prstGeom prst="rect">
            <a:avLst/>
          </a:prstGeom>
          <a:noFill/>
        </p:spPr>
        <p:txBody>
          <a:bodyPr wrap="square" rtlCol="0">
            <a:spAutoFit/>
          </a:bodyPr>
          <a:lstStyle/>
          <a:p>
            <a:r>
              <a:rPr lang="en-US" sz="2000" b="1" dirty="0" smtClean="0"/>
              <a:t>Mr. X</a:t>
            </a:r>
            <a:endParaRPr lang="en-IN" sz="2000" b="1" dirty="0"/>
          </a:p>
        </p:txBody>
      </p:sp>
      <p:sp>
        <p:nvSpPr>
          <p:cNvPr id="4" name="TextBox 3"/>
          <p:cNvSpPr txBox="1"/>
          <p:nvPr/>
        </p:nvSpPr>
        <p:spPr>
          <a:xfrm>
            <a:off x="5791200" y="1661160"/>
            <a:ext cx="1066800" cy="400110"/>
          </a:xfrm>
          <a:prstGeom prst="rect">
            <a:avLst/>
          </a:prstGeom>
          <a:noFill/>
        </p:spPr>
        <p:txBody>
          <a:bodyPr wrap="square" rtlCol="0">
            <a:spAutoFit/>
          </a:bodyPr>
          <a:lstStyle/>
          <a:p>
            <a:r>
              <a:rPr lang="en-US" sz="2000" b="1" dirty="0" smtClean="0"/>
              <a:t>Mr. Y</a:t>
            </a:r>
            <a:endParaRPr lang="en-IN" sz="2000" b="1" dirty="0"/>
          </a:p>
        </p:txBody>
      </p:sp>
      <p:cxnSp>
        <p:nvCxnSpPr>
          <p:cNvPr id="6" name="Straight Connector 5"/>
          <p:cNvCxnSpPr>
            <a:stCxn id="3" idx="3"/>
            <a:endCxn id="4" idx="1"/>
          </p:cNvCxnSpPr>
          <p:nvPr/>
        </p:nvCxnSpPr>
        <p:spPr>
          <a:xfrm>
            <a:off x="2819400" y="1861215"/>
            <a:ext cx="2971800" cy="1588"/>
          </a:xfrm>
          <a:prstGeom prst="line">
            <a:avLst/>
          </a:prstGeom>
        </p:spPr>
        <p:style>
          <a:lnRef idx="2">
            <a:schemeClr val="dk1"/>
          </a:lnRef>
          <a:fillRef idx="0">
            <a:schemeClr val="dk1"/>
          </a:fillRef>
          <a:effectRef idx="1">
            <a:schemeClr val="dk1"/>
          </a:effectRef>
          <a:fontRef idx="minor">
            <a:schemeClr val="tx1"/>
          </a:fontRef>
        </p:style>
      </p:cxnSp>
      <p:sp>
        <p:nvSpPr>
          <p:cNvPr id="8" name="TextBox 7"/>
          <p:cNvSpPr txBox="1"/>
          <p:nvPr/>
        </p:nvSpPr>
        <p:spPr>
          <a:xfrm>
            <a:off x="3429000" y="1356360"/>
            <a:ext cx="1143000" cy="400110"/>
          </a:xfrm>
          <a:prstGeom prst="rect">
            <a:avLst/>
          </a:prstGeom>
          <a:noFill/>
        </p:spPr>
        <p:txBody>
          <a:bodyPr wrap="square" rtlCol="0">
            <a:spAutoFit/>
          </a:bodyPr>
          <a:lstStyle/>
          <a:p>
            <a:r>
              <a:rPr lang="en-US" sz="2000" b="1" dirty="0" smtClean="0"/>
              <a:t>Gift H|P</a:t>
            </a:r>
            <a:endParaRPr lang="en-IN" sz="2000" b="1" dirty="0"/>
          </a:p>
        </p:txBody>
      </p:sp>
      <p:sp>
        <p:nvSpPr>
          <p:cNvPr id="9" name="TextBox 8"/>
          <p:cNvSpPr txBox="1"/>
          <p:nvPr/>
        </p:nvSpPr>
        <p:spPr>
          <a:xfrm>
            <a:off x="3429000" y="1965960"/>
            <a:ext cx="1371600" cy="400110"/>
          </a:xfrm>
          <a:prstGeom prst="rect">
            <a:avLst/>
          </a:prstGeom>
          <a:noFill/>
        </p:spPr>
        <p:txBody>
          <a:bodyPr wrap="square" rtlCol="0">
            <a:spAutoFit/>
          </a:bodyPr>
          <a:lstStyle/>
          <a:p>
            <a:r>
              <a:rPr lang="en-US" sz="2000" b="1" dirty="0" smtClean="0"/>
              <a:t>for 5 years</a:t>
            </a:r>
            <a:endParaRPr lang="en-IN" sz="2000" b="1" dirty="0"/>
          </a:p>
        </p:txBody>
      </p:sp>
      <p:sp>
        <p:nvSpPr>
          <p:cNvPr id="11" name="TextBox 10"/>
          <p:cNvSpPr txBox="1"/>
          <p:nvPr/>
        </p:nvSpPr>
        <p:spPr>
          <a:xfrm>
            <a:off x="1295400" y="2606040"/>
            <a:ext cx="1219200" cy="400110"/>
          </a:xfrm>
          <a:prstGeom prst="rect">
            <a:avLst/>
          </a:prstGeom>
          <a:noFill/>
        </p:spPr>
        <p:txBody>
          <a:bodyPr wrap="square" rtlCol="0">
            <a:spAutoFit/>
          </a:bodyPr>
          <a:lstStyle/>
          <a:p>
            <a:r>
              <a:rPr lang="en-US" sz="2000" b="1" u="sng" dirty="0" smtClean="0"/>
              <a:t>Answer:-</a:t>
            </a:r>
            <a:endParaRPr lang="en-IN" sz="2000" b="1" u="sng" dirty="0"/>
          </a:p>
        </p:txBody>
      </p:sp>
      <p:sp>
        <p:nvSpPr>
          <p:cNvPr id="12" name="TextBox 11"/>
          <p:cNvSpPr txBox="1"/>
          <p:nvPr/>
        </p:nvSpPr>
        <p:spPr>
          <a:xfrm>
            <a:off x="1447800" y="3215640"/>
            <a:ext cx="2316480" cy="400110"/>
          </a:xfrm>
          <a:prstGeom prst="rect">
            <a:avLst/>
          </a:prstGeom>
          <a:noFill/>
        </p:spPr>
        <p:txBody>
          <a:bodyPr wrap="square" rtlCol="0">
            <a:spAutoFit/>
          </a:bodyPr>
          <a:lstStyle/>
          <a:p>
            <a:pPr algn="r"/>
            <a:r>
              <a:rPr lang="en-US" sz="2000" b="1" dirty="0" smtClean="0"/>
              <a:t>Nature of transfer :</a:t>
            </a:r>
            <a:endParaRPr lang="en-IN" sz="2000" b="1" dirty="0"/>
          </a:p>
        </p:txBody>
      </p:sp>
      <p:sp>
        <p:nvSpPr>
          <p:cNvPr id="13" name="TextBox 12"/>
          <p:cNvSpPr txBox="1"/>
          <p:nvPr/>
        </p:nvSpPr>
        <p:spPr>
          <a:xfrm>
            <a:off x="3749040" y="3215640"/>
            <a:ext cx="1463040" cy="400110"/>
          </a:xfrm>
          <a:prstGeom prst="rect">
            <a:avLst/>
          </a:prstGeom>
          <a:noFill/>
        </p:spPr>
        <p:txBody>
          <a:bodyPr wrap="square" rtlCol="0">
            <a:spAutoFit/>
          </a:bodyPr>
          <a:lstStyle/>
          <a:p>
            <a:r>
              <a:rPr lang="en-US" sz="2000" b="1" dirty="0" smtClean="0"/>
              <a:t>Revocable</a:t>
            </a:r>
            <a:endParaRPr lang="en-IN" sz="2000" b="1" dirty="0"/>
          </a:p>
        </p:txBody>
      </p:sp>
      <p:sp>
        <p:nvSpPr>
          <p:cNvPr id="14" name="TextBox 13"/>
          <p:cNvSpPr txBox="1"/>
          <p:nvPr/>
        </p:nvSpPr>
        <p:spPr>
          <a:xfrm>
            <a:off x="1447800" y="3718560"/>
            <a:ext cx="5486400" cy="400110"/>
          </a:xfrm>
          <a:prstGeom prst="rect">
            <a:avLst/>
          </a:prstGeom>
          <a:noFill/>
        </p:spPr>
        <p:txBody>
          <a:bodyPr wrap="square" rtlCol="0">
            <a:spAutoFit/>
          </a:bodyPr>
          <a:lstStyle/>
          <a:p>
            <a:r>
              <a:rPr lang="en-US" sz="2000" b="1" dirty="0" smtClean="0"/>
              <a:t>So H|P shall be clubbed with the wealth of Mr. X</a:t>
            </a:r>
            <a:endParaRPr lang="en-IN" sz="2000" b="1" dirty="0"/>
          </a:p>
        </p:txBody>
      </p:sp>
      <p:sp>
        <p:nvSpPr>
          <p:cNvPr id="5" name="TextBox 4"/>
          <p:cNvSpPr txBox="1"/>
          <p:nvPr/>
        </p:nvSpPr>
        <p:spPr>
          <a:xfrm>
            <a:off x="5791200" y="5410200"/>
            <a:ext cx="3223959" cy="1200329"/>
          </a:xfrm>
          <a:prstGeom prst="rect">
            <a:avLst/>
          </a:prstGeom>
          <a:noFill/>
        </p:spPr>
        <p:txBody>
          <a:bodyPr wrap="none" rtlCol="0">
            <a:spAutoFit/>
          </a:bodyPr>
          <a:lstStyle/>
          <a:p>
            <a:r>
              <a:rPr lang="en-US">
                <a:solidFill>
                  <a:srgbClr val="FF0000"/>
                </a:solidFill>
              </a:rPr>
              <a:t>PPT PREPARED BY </a:t>
            </a:r>
          </a:p>
          <a:p>
            <a:r>
              <a:rPr lang="en-US">
                <a:solidFill>
                  <a:srgbClr val="FF0000"/>
                </a:solidFill>
              </a:rPr>
              <a:t>AMIT KUMAR: 9891463160</a:t>
            </a:r>
          </a:p>
          <a:p>
            <a:r>
              <a:rPr lang="en-US">
                <a:solidFill>
                  <a:srgbClr val="FF0000"/>
                </a:solidFill>
              </a:rPr>
              <a:t>EMAIL: amit63160@gmail.com</a:t>
            </a:r>
          </a:p>
          <a:p>
            <a:endParaRPr lang="en-US"/>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6"/>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8"/>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9"/>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1"/>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2"/>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3"/>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4" grpId="0"/>
      <p:bldP spid="8" grpId="0"/>
      <p:bldP spid="9" grpId="0"/>
      <p:bldP spid="11" grpId="0"/>
      <p:bldP spid="12" grpId="0"/>
      <p:bldP spid="13" grpId="0"/>
      <p:bldP spid="14" grpId="0"/>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295400" y="975360"/>
            <a:ext cx="762000" cy="400110"/>
          </a:xfrm>
          <a:prstGeom prst="rect">
            <a:avLst/>
          </a:prstGeom>
          <a:noFill/>
        </p:spPr>
        <p:txBody>
          <a:bodyPr wrap="square" rtlCol="0">
            <a:spAutoFit/>
          </a:bodyPr>
          <a:lstStyle/>
          <a:p>
            <a:r>
              <a:rPr lang="en-US" sz="2000" b="1" dirty="0" smtClean="0"/>
              <a:t>Q:-</a:t>
            </a:r>
            <a:endParaRPr lang="en-IN" sz="2000" b="1" dirty="0"/>
          </a:p>
        </p:txBody>
      </p:sp>
      <p:sp>
        <p:nvSpPr>
          <p:cNvPr id="3" name="TextBox 2"/>
          <p:cNvSpPr txBox="1"/>
          <p:nvPr/>
        </p:nvSpPr>
        <p:spPr>
          <a:xfrm>
            <a:off x="1752600" y="1661160"/>
            <a:ext cx="1066800" cy="400110"/>
          </a:xfrm>
          <a:prstGeom prst="rect">
            <a:avLst/>
          </a:prstGeom>
          <a:noFill/>
        </p:spPr>
        <p:txBody>
          <a:bodyPr wrap="square" rtlCol="0">
            <a:spAutoFit/>
          </a:bodyPr>
          <a:lstStyle/>
          <a:p>
            <a:r>
              <a:rPr lang="en-US" sz="2000" b="1" dirty="0" smtClean="0"/>
              <a:t>Mr. X</a:t>
            </a:r>
            <a:endParaRPr lang="en-IN" sz="2000" b="1" dirty="0"/>
          </a:p>
        </p:txBody>
      </p:sp>
      <p:sp>
        <p:nvSpPr>
          <p:cNvPr id="4" name="TextBox 3"/>
          <p:cNvSpPr txBox="1"/>
          <p:nvPr/>
        </p:nvSpPr>
        <p:spPr>
          <a:xfrm>
            <a:off x="5791200" y="1661160"/>
            <a:ext cx="1066800" cy="400110"/>
          </a:xfrm>
          <a:prstGeom prst="rect">
            <a:avLst/>
          </a:prstGeom>
          <a:noFill/>
        </p:spPr>
        <p:txBody>
          <a:bodyPr wrap="square" rtlCol="0">
            <a:spAutoFit/>
          </a:bodyPr>
          <a:lstStyle/>
          <a:p>
            <a:r>
              <a:rPr lang="en-US" sz="2000" b="1" dirty="0" smtClean="0"/>
              <a:t>Mr. Y</a:t>
            </a:r>
            <a:endParaRPr lang="en-IN" sz="2000" b="1" dirty="0"/>
          </a:p>
        </p:txBody>
      </p:sp>
      <p:cxnSp>
        <p:nvCxnSpPr>
          <p:cNvPr id="5" name="Straight Connector 4"/>
          <p:cNvCxnSpPr>
            <a:stCxn id="3" idx="3"/>
            <a:endCxn id="4" idx="1"/>
          </p:cNvCxnSpPr>
          <p:nvPr/>
        </p:nvCxnSpPr>
        <p:spPr>
          <a:xfrm>
            <a:off x="2819400" y="1861215"/>
            <a:ext cx="2971800" cy="1588"/>
          </a:xfrm>
          <a:prstGeom prst="line">
            <a:avLst/>
          </a:prstGeom>
        </p:spPr>
        <p:style>
          <a:lnRef idx="2">
            <a:schemeClr val="dk1"/>
          </a:lnRef>
          <a:fillRef idx="0">
            <a:schemeClr val="dk1"/>
          </a:fillRef>
          <a:effectRef idx="1">
            <a:schemeClr val="dk1"/>
          </a:effectRef>
          <a:fontRef idx="minor">
            <a:schemeClr val="tx1"/>
          </a:fontRef>
        </p:style>
      </p:cxnSp>
      <p:sp>
        <p:nvSpPr>
          <p:cNvPr id="6" name="TextBox 5"/>
          <p:cNvSpPr txBox="1"/>
          <p:nvPr/>
        </p:nvSpPr>
        <p:spPr>
          <a:xfrm>
            <a:off x="3429000" y="1356360"/>
            <a:ext cx="1447800" cy="400110"/>
          </a:xfrm>
          <a:prstGeom prst="rect">
            <a:avLst/>
          </a:prstGeom>
          <a:noFill/>
        </p:spPr>
        <p:txBody>
          <a:bodyPr wrap="square" rtlCol="0">
            <a:spAutoFit/>
          </a:bodyPr>
          <a:lstStyle/>
          <a:p>
            <a:r>
              <a:rPr lang="en-US" sz="2000" b="1" dirty="0" smtClean="0"/>
              <a:t>Gift of H|P</a:t>
            </a:r>
            <a:endParaRPr lang="en-IN" sz="2000" b="1" dirty="0"/>
          </a:p>
        </p:txBody>
      </p:sp>
      <p:sp>
        <p:nvSpPr>
          <p:cNvPr id="7" name="TextBox 6"/>
          <p:cNvSpPr txBox="1"/>
          <p:nvPr/>
        </p:nvSpPr>
        <p:spPr>
          <a:xfrm>
            <a:off x="3429000" y="1965960"/>
            <a:ext cx="1371600" cy="400110"/>
          </a:xfrm>
          <a:prstGeom prst="rect">
            <a:avLst/>
          </a:prstGeom>
          <a:noFill/>
        </p:spPr>
        <p:txBody>
          <a:bodyPr wrap="square" rtlCol="0">
            <a:spAutoFit/>
          </a:bodyPr>
          <a:lstStyle/>
          <a:p>
            <a:r>
              <a:rPr lang="en-US" sz="2000" b="1" dirty="0" smtClean="0"/>
              <a:t>for 7 years</a:t>
            </a:r>
            <a:endParaRPr lang="en-IN" sz="2000" b="1" dirty="0"/>
          </a:p>
        </p:txBody>
      </p:sp>
      <p:sp>
        <p:nvSpPr>
          <p:cNvPr id="8" name="TextBox 7"/>
          <p:cNvSpPr txBox="1"/>
          <p:nvPr/>
        </p:nvSpPr>
        <p:spPr>
          <a:xfrm>
            <a:off x="1752600" y="2590800"/>
            <a:ext cx="6629400" cy="707886"/>
          </a:xfrm>
          <a:prstGeom prst="rect">
            <a:avLst/>
          </a:prstGeom>
          <a:noFill/>
        </p:spPr>
        <p:txBody>
          <a:bodyPr wrap="square" rtlCol="0">
            <a:spAutoFit/>
          </a:bodyPr>
          <a:lstStyle/>
          <a:p>
            <a:r>
              <a:rPr lang="en-US" sz="2000" b="1" dirty="0" smtClean="0"/>
              <a:t>The transfer deed also provides that Mr. A can re-transfer the asset within the period of 7 years also</a:t>
            </a:r>
            <a:endParaRPr lang="en-IN" sz="2000" b="1" dirty="0"/>
          </a:p>
        </p:txBody>
      </p:sp>
      <p:sp>
        <p:nvSpPr>
          <p:cNvPr id="9" name="TextBox 8"/>
          <p:cNvSpPr txBox="1"/>
          <p:nvPr/>
        </p:nvSpPr>
        <p:spPr>
          <a:xfrm>
            <a:off x="1295400" y="3486090"/>
            <a:ext cx="1524000" cy="400110"/>
          </a:xfrm>
          <a:prstGeom prst="rect">
            <a:avLst/>
          </a:prstGeom>
          <a:noFill/>
        </p:spPr>
        <p:txBody>
          <a:bodyPr wrap="square" rtlCol="0">
            <a:spAutoFit/>
          </a:bodyPr>
          <a:lstStyle/>
          <a:p>
            <a:r>
              <a:rPr lang="en-US" sz="2000" b="1" u="sng" dirty="0" smtClean="0"/>
              <a:t>Answer</a:t>
            </a:r>
            <a:r>
              <a:rPr lang="en-US" sz="2000" b="1" dirty="0" smtClean="0"/>
              <a:t>:-</a:t>
            </a:r>
            <a:endParaRPr lang="en-IN" sz="2000" b="1" dirty="0"/>
          </a:p>
        </p:txBody>
      </p:sp>
      <p:sp>
        <p:nvSpPr>
          <p:cNvPr id="10" name="TextBox 9"/>
          <p:cNvSpPr txBox="1"/>
          <p:nvPr/>
        </p:nvSpPr>
        <p:spPr>
          <a:xfrm>
            <a:off x="1691640" y="3962400"/>
            <a:ext cx="1188720" cy="400110"/>
          </a:xfrm>
          <a:prstGeom prst="rect">
            <a:avLst/>
          </a:prstGeom>
          <a:noFill/>
        </p:spPr>
        <p:txBody>
          <a:bodyPr wrap="square" rtlCol="0">
            <a:spAutoFit/>
          </a:bodyPr>
          <a:lstStyle/>
          <a:p>
            <a:pPr algn="r"/>
            <a:r>
              <a:rPr lang="en-US" sz="2000" b="1" dirty="0" smtClean="0"/>
              <a:t>Nature :</a:t>
            </a:r>
            <a:endParaRPr lang="en-IN" sz="2000" b="1" dirty="0"/>
          </a:p>
        </p:txBody>
      </p:sp>
      <p:sp>
        <p:nvSpPr>
          <p:cNvPr id="11" name="TextBox 10"/>
          <p:cNvSpPr txBox="1"/>
          <p:nvPr/>
        </p:nvSpPr>
        <p:spPr>
          <a:xfrm>
            <a:off x="2865120" y="3962400"/>
            <a:ext cx="1463040" cy="400110"/>
          </a:xfrm>
          <a:prstGeom prst="rect">
            <a:avLst/>
          </a:prstGeom>
          <a:noFill/>
        </p:spPr>
        <p:txBody>
          <a:bodyPr wrap="square" rtlCol="0">
            <a:spAutoFit/>
          </a:bodyPr>
          <a:lstStyle/>
          <a:p>
            <a:r>
              <a:rPr lang="en-US" sz="2000" b="1" dirty="0" smtClean="0"/>
              <a:t>Revocable</a:t>
            </a:r>
            <a:endParaRPr lang="en-IN" sz="2000" b="1" dirty="0"/>
          </a:p>
        </p:txBody>
      </p:sp>
      <p:sp>
        <p:nvSpPr>
          <p:cNvPr id="12" name="TextBox 11"/>
          <p:cNvSpPr txBox="1"/>
          <p:nvPr/>
        </p:nvSpPr>
        <p:spPr>
          <a:xfrm>
            <a:off x="1767840" y="4450080"/>
            <a:ext cx="5486400" cy="400110"/>
          </a:xfrm>
          <a:prstGeom prst="rect">
            <a:avLst/>
          </a:prstGeom>
          <a:noFill/>
        </p:spPr>
        <p:txBody>
          <a:bodyPr wrap="square" rtlCol="0">
            <a:spAutoFit/>
          </a:bodyPr>
          <a:lstStyle/>
          <a:p>
            <a:r>
              <a:rPr lang="en-US" sz="2000" b="1" dirty="0" smtClean="0"/>
              <a:t>So H|P shall be clubbed with the wealth of Mr. X</a:t>
            </a:r>
            <a:endParaRPr lang="en-IN" sz="2000" b="1" dirty="0"/>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4"/>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6"/>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7"/>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8"/>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9"/>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0"/>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1"/>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4" grpId="0"/>
      <p:bldP spid="6" grpId="0"/>
      <p:bldP spid="7" grpId="0"/>
      <p:bldP spid="8" grpId="0"/>
      <p:bldP spid="9" grpId="0"/>
      <p:bldP spid="10" grpId="0"/>
      <p:bldP spid="11" grpId="0"/>
      <p:bldP spid="12" grpId="0"/>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914400" y="990600"/>
            <a:ext cx="579120" cy="400110"/>
          </a:xfrm>
          <a:prstGeom prst="rect">
            <a:avLst/>
          </a:prstGeom>
          <a:noFill/>
        </p:spPr>
        <p:txBody>
          <a:bodyPr wrap="square" rtlCol="0">
            <a:spAutoFit/>
          </a:bodyPr>
          <a:lstStyle/>
          <a:p>
            <a:r>
              <a:rPr lang="en-US" sz="2000" b="1" dirty="0" smtClean="0"/>
              <a:t>Q:-</a:t>
            </a:r>
            <a:endParaRPr lang="en-IN" sz="2000" b="1" dirty="0"/>
          </a:p>
        </p:txBody>
      </p:sp>
      <p:sp>
        <p:nvSpPr>
          <p:cNvPr id="3" name="TextBox 2"/>
          <p:cNvSpPr txBox="1"/>
          <p:nvPr/>
        </p:nvSpPr>
        <p:spPr>
          <a:xfrm>
            <a:off x="1600200" y="990600"/>
            <a:ext cx="6477000" cy="707886"/>
          </a:xfrm>
          <a:prstGeom prst="rect">
            <a:avLst/>
          </a:prstGeom>
          <a:noFill/>
        </p:spPr>
        <p:txBody>
          <a:bodyPr wrap="square" rtlCol="0">
            <a:spAutoFit/>
          </a:bodyPr>
          <a:lstStyle/>
          <a:p>
            <a:r>
              <a:rPr lang="en-US" sz="2000" b="1" dirty="0" smtClean="0"/>
              <a:t>What will be your answer if deed did not Provide the Provision of such Re-transfer</a:t>
            </a:r>
            <a:endParaRPr lang="en-IN" sz="2000" b="1" dirty="0"/>
          </a:p>
        </p:txBody>
      </p:sp>
      <p:sp>
        <p:nvSpPr>
          <p:cNvPr id="4" name="TextBox 3"/>
          <p:cNvSpPr txBox="1"/>
          <p:nvPr/>
        </p:nvSpPr>
        <p:spPr>
          <a:xfrm>
            <a:off x="914400" y="1935480"/>
            <a:ext cx="1219200" cy="400110"/>
          </a:xfrm>
          <a:prstGeom prst="rect">
            <a:avLst/>
          </a:prstGeom>
          <a:noFill/>
        </p:spPr>
        <p:txBody>
          <a:bodyPr wrap="square" rtlCol="0">
            <a:spAutoFit/>
          </a:bodyPr>
          <a:lstStyle/>
          <a:p>
            <a:r>
              <a:rPr lang="en-US" sz="2000" b="1" u="sng" dirty="0" smtClean="0"/>
              <a:t>Answer</a:t>
            </a:r>
            <a:r>
              <a:rPr lang="en-US" sz="2000" b="1" dirty="0" smtClean="0"/>
              <a:t>:-</a:t>
            </a:r>
            <a:endParaRPr lang="en-IN" sz="2000" b="1" dirty="0"/>
          </a:p>
        </p:txBody>
      </p:sp>
      <p:sp>
        <p:nvSpPr>
          <p:cNvPr id="6" name="TextBox 5"/>
          <p:cNvSpPr txBox="1"/>
          <p:nvPr/>
        </p:nvSpPr>
        <p:spPr>
          <a:xfrm>
            <a:off x="1630680" y="2590800"/>
            <a:ext cx="1234440" cy="400110"/>
          </a:xfrm>
          <a:prstGeom prst="rect">
            <a:avLst/>
          </a:prstGeom>
          <a:noFill/>
        </p:spPr>
        <p:txBody>
          <a:bodyPr wrap="square" rtlCol="0">
            <a:spAutoFit/>
          </a:bodyPr>
          <a:lstStyle/>
          <a:p>
            <a:pPr algn="r"/>
            <a:r>
              <a:rPr lang="en-US" sz="2000" b="1" dirty="0" smtClean="0"/>
              <a:t>Nature :</a:t>
            </a:r>
            <a:endParaRPr lang="en-IN" sz="2000" b="1" dirty="0"/>
          </a:p>
        </p:txBody>
      </p:sp>
      <p:sp>
        <p:nvSpPr>
          <p:cNvPr id="7" name="TextBox 6"/>
          <p:cNvSpPr txBox="1"/>
          <p:nvPr/>
        </p:nvSpPr>
        <p:spPr>
          <a:xfrm>
            <a:off x="2849880" y="2590800"/>
            <a:ext cx="1828800" cy="400110"/>
          </a:xfrm>
          <a:prstGeom prst="rect">
            <a:avLst/>
          </a:prstGeom>
          <a:noFill/>
        </p:spPr>
        <p:txBody>
          <a:bodyPr wrap="square" rtlCol="0">
            <a:spAutoFit/>
          </a:bodyPr>
          <a:lstStyle/>
          <a:p>
            <a:r>
              <a:rPr lang="en-US" sz="2000" b="1" dirty="0" smtClean="0"/>
              <a:t>Irrevocable</a:t>
            </a:r>
            <a:endParaRPr lang="en-IN" sz="2000" b="1" dirty="0"/>
          </a:p>
        </p:txBody>
      </p:sp>
      <p:sp>
        <p:nvSpPr>
          <p:cNvPr id="8" name="TextBox 7"/>
          <p:cNvSpPr txBox="1"/>
          <p:nvPr/>
        </p:nvSpPr>
        <p:spPr>
          <a:xfrm>
            <a:off x="1981200" y="3429000"/>
            <a:ext cx="6096000" cy="400110"/>
          </a:xfrm>
          <a:prstGeom prst="rect">
            <a:avLst/>
          </a:prstGeom>
          <a:noFill/>
        </p:spPr>
        <p:txBody>
          <a:bodyPr wrap="square" rtlCol="0">
            <a:spAutoFit/>
          </a:bodyPr>
          <a:lstStyle/>
          <a:p>
            <a:endParaRPr lang="en-IN" sz="2000" b="1" dirty="0"/>
          </a:p>
        </p:txBody>
      </p:sp>
      <p:sp>
        <p:nvSpPr>
          <p:cNvPr id="9" name="TextBox 8"/>
          <p:cNvSpPr txBox="1"/>
          <p:nvPr/>
        </p:nvSpPr>
        <p:spPr>
          <a:xfrm>
            <a:off x="1752600" y="3169920"/>
            <a:ext cx="7010400" cy="400110"/>
          </a:xfrm>
          <a:prstGeom prst="rect">
            <a:avLst/>
          </a:prstGeom>
          <a:noFill/>
        </p:spPr>
        <p:txBody>
          <a:bodyPr wrap="square" rtlCol="0">
            <a:spAutoFit/>
          </a:bodyPr>
          <a:lstStyle/>
          <a:p>
            <a:r>
              <a:rPr lang="en-US" sz="2000" b="1" dirty="0" smtClean="0"/>
              <a:t>So H|P shall be Taxable in the hands of Mr. Y only for 7 years.</a:t>
            </a:r>
            <a:endParaRPr lang="en-IN" sz="2000" b="1" dirty="0"/>
          </a:p>
        </p:txBody>
      </p:sp>
      <p:sp>
        <p:nvSpPr>
          <p:cNvPr id="10" name="TextBox 9"/>
          <p:cNvSpPr txBox="1"/>
          <p:nvPr/>
        </p:nvSpPr>
        <p:spPr>
          <a:xfrm>
            <a:off x="1752600" y="3703320"/>
            <a:ext cx="6019800" cy="400110"/>
          </a:xfrm>
          <a:prstGeom prst="rect">
            <a:avLst/>
          </a:prstGeom>
          <a:noFill/>
        </p:spPr>
        <p:txBody>
          <a:bodyPr wrap="square" rtlCol="0">
            <a:spAutoFit/>
          </a:bodyPr>
          <a:lstStyle/>
          <a:p>
            <a:r>
              <a:rPr lang="en-US" sz="2000" b="1" dirty="0" smtClean="0"/>
              <a:t>After 7 years it will be clubbed in the wealth of Mr. X</a:t>
            </a:r>
            <a:endParaRPr lang="en-IN" sz="2000" b="1" dirty="0"/>
          </a:p>
        </p:txBody>
      </p:sp>
      <p:cxnSp>
        <p:nvCxnSpPr>
          <p:cNvPr id="12" name="Straight Arrow Connector 11"/>
          <p:cNvCxnSpPr/>
          <p:nvPr/>
        </p:nvCxnSpPr>
        <p:spPr>
          <a:xfrm>
            <a:off x="1295400" y="3886200"/>
            <a:ext cx="274320" cy="1786"/>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sp>
        <p:nvSpPr>
          <p:cNvPr id="5" name="TextBox 4"/>
          <p:cNvSpPr txBox="1"/>
          <p:nvPr/>
        </p:nvSpPr>
        <p:spPr>
          <a:xfrm>
            <a:off x="5791200" y="5410200"/>
            <a:ext cx="3223959" cy="1200329"/>
          </a:xfrm>
          <a:prstGeom prst="rect">
            <a:avLst/>
          </a:prstGeom>
          <a:noFill/>
        </p:spPr>
        <p:txBody>
          <a:bodyPr wrap="none" rtlCol="0">
            <a:spAutoFit/>
          </a:bodyPr>
          <a:lstStyle/>
          <a:p>
            <a:r>
              <a:rPr lang="en-US">
                <a:solidFill>
                  <a:srgbClr val="FF0000"/>
                </a:solidFill>
              </a:rPr>
              <a:t>PPT PREPARED BY </a:t>
            </a:r>
          </a:p>
          <a:p>
            <a:r>
              <a:rPr lang="en-US">
                <a:solidFill>
                  <a:srgbClr val="FF0000"/>
                </a:solidFill>
              </a:rPr>
              <a:t>AMIT KUMAR: 9891463160</a:t>
            </a:r>
          </a:p>
          <a:p>
            <a:r>
              <a:rPr lang="en-US">
                <a:solidFill>
                  <a:srgbClr val="FF0000"/>
                </a:solidFill>
              </a:rPr>
              <a:t>EMAIL: amit63160@gmail.com</a:t>
            </a:r>
          </a:p>
          <a:p>
            <a:endParaRPr lang="en-US"/>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6"/>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7"/>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9"/>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2"/>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4" grpId="0"/>
      <p:bldP spid="6" grpId="0"/>
      <p:bldP spid="7" grpId="0"/>
      <p:bldP spid="9" grpId="0"/>
      <p:bldP spid="10" grpId="0"/>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364039" y="665004"/>
            <a:ext cx="1000132" cy="400110"/>
          </a:xfrm>
          <a:prstGeom prst="rect">
            <a:avLst/>
          </a:prstGeom>
          <a:noFill/>
        </p:spPr>
        <p:txBody>
          <a:bodyPr wrap="square" rtlCol="0">
            <a:spAutoFit/>
          </a:bodyPr>
          <a:lstStyle/>
          <a:p>
            <a:pPr algn="r"/>
            <a:r>
              <a:rPr lang="en-US" sz="2000" b="1" dirty="0" smtClean="0"/>
              <a:t>Mr. X </a:t>
            </a:r>
            <a:endParaRPr lang="en-IN" sz="2000" b="1" dirty="0"/>
          </a:p>
        </p:txBody>
      </p:sp>
      <p:sp>
        <p:nvSpPr>
          <p:cNvPr id="3" name="TextBox 2"/>
          <p:cNvSpPr txBox="1"/>
          <p:nvPr/>
        </p:nvSpPr>
        <p:spPr>
          <a:xfrm>
            <a:off x="6450130" y="645252"/>
            <a:ext cx="1071570" cy="400110"/>
          </a:xfrm>
          <a:prstGeom prst="rect">
            <a:avLst/>
          </a:prstGeom>
          <a:noFill/>
        </p:spPr>
        <p:txBody>
          <a:bodyPr wrap="square" rtlCol="0">
            <a:spAutoFit/>
          </a:bodyPr>
          <a:lstStyle/>
          <a:p>
            <a:r>
              <a:rPr lang="en-US" sz="2000" b="1" dirty="0" smtClean="0"/>
              <a:t>Mr. Y </a:t>
            </a:r>
            <a:endParaRPr lang="en-IN" sz="2000" b="1" dirty="0"/>
          </a:p>
        </p:txBody>
      </p:sp>
      <p:cxnSp>
        <p:nvCxnSpPr>
          <p:cNvPr id="5" name="Straight Connector 4"/>
          <p:cNvCxnSpPr/>
          <p:nvPr/>
        </p:nvCxnSpPr>
        <p:spPr>
          <a:xfrm>
            <a:off x="2500298" y="874380"/>
            <a:ext cx="3786214" cy="1588"/>
          </a:xfrm>
          <a:prstGeom prst="line">
            <a:avLst/>
          </a:prstGeom>
        </p:spPr>
        <p:style>
          <a:lnRef idx="2">
            <a:schemeClr val="dk1"/>
          </a:lnRef>
          <a:fillRef idx="0">
            <a:schemeClr val="dk1"/>
          </a:fillRef>
          <a:effectRef idx="1">
            <a:schemeClr val="dk1"/>
          </a:effectRef>
          <a:fontRef idx="minor">
            <a:schemeClr val="tx1"/>
          </a:fontRef>
        </p:style>
      </p:cxnSp>
      <p:sp>
        <p:nvSpPr>
          <p:cNvPr id="6" name="TextBox 5"/>
          <p:cNvSpPr txBox="1"/>
          <p:nvPr/>
        </p:nvSpPr>
        <p:spPr>
          <a:xfrm>
            <a:off x="3186861" y="302876"/>
            <a:ext cx="2428892" cy="400110"/>
          </a:xfrm>
          <a:prstGeom prst="rect">
            <a:avLst/>
          </a:prstGeom>
          <a:noFill/>
        </p:spPr>
        <p:txBody>
          <a:bodyPr wrap="square" rtlCol="0">
            <a:spAutoFit/>
          </a:bodyPr>
          <a:lstStyle/>
          <a:p>
            <a:r>
              <a:rPr lang="en-US" sz="2000" b="1" dirty="0" smtClean="0"/>
              <a:t>Transfer H|P</a:t>
            </a:r>
            <a:endParaRPr lang="en-IN" sz="2000" b="1" dirty="0"/>
          </a:p>
        </p:txBody>
      </p:sp>
      <p:sp>
        <p:nvSpPr>
          <p:cNvPr id="7" name="TextBox 6"/>
          <p:cNvSpPr txBox="1"/>
          <p:nvPr/>
        </p:nvSpPr>
        <p:spPr>
          <a:xfrm>
            <a:off x="2374047" y="992071"/>
            <a:ext cx="4214842" cy="400110"/>
          </a:xfrm>
          <a:prstGeom prst="rect">
            <a:avLst/>
          </a:prstGeom>
          <a:noFill/>
        </p:spPr>
        <p:txBody>
          <a:bodyPr wrap="square" rtlCol="0">
            <a:spAutoFit/>
          </a:bodyPr>
          <a:lstStyle/>
          <a:p>
            <a:r>
              <a:rPr lang="en-US" sz="2000" b="1" dirty="0" smtClean="0"/>
              <a:t>to Mr. Y for his life time on 15.2.13</a:t>
            </a:r>
            <a:endParaRPr lang="en-IN" sz="2000" b="1" dirty="0"/>
          </a:p>
        </p:txBody>
      </p:sp>
      <p:cxnSp>
        <p:nvCxnSpPr>
          <p:cNvPr id="10" name="Straight Arrow Connector 9"/>
          <p:cNvCxnSpPr/>
          <p:nvPr/>
        </p:nvCxnSpPr>
        <p:spPr>
          <a:xfrm rot="16200000" flipH="1">
            <a:off x="6974391" y="1088694"/>
            <a:ext cx="285752" cy="285752"/>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sp>
        <p:nvSpPr>
          <p:cNvPr id="11" name="TextBox 10"/>
          <p:cNvSpPr txBox="1"/>
          <p:nvPr/>
        </p:nvSpPr>
        <p:spPr>
          <a:xfrm>
            <a:off x="7002703" y="1445884"/>
            <a:ext cx="1285884" cy="707886"/>
          </a:xfrm>
          <a:prstGeom prst="rect">
            <a:avLst/>
          </a:prstGeom>
          <a:noFill/>
        </p:spPr>
        <p:txBody>
          <a:bodyPr wrap="square" rtlCol="0">
            <a:spAutoFit/>
          </a:bodyPr>
          <a:lstStyle/>
          <a:p>
            <a:r>
              <a:rPr lang="en-US" sz="2000" b="1" dirty="0" smtClean="0"/>
              <a:t>died on </a:t>
            </a:r>
          </a:p>
          <a:p>
            <a:r>
              <a:rPr lang="en-US" sz="2000" b="1" dirty="0" smtClean="0"/>
              <a:t>16.1.16 </a:t>
            </a:r>
            <a:endParaRPr lang="en-IN" sz="2000" b="1" dirty="0"/>
          </a:p>
        </p:txBody>
      </p:sp>
      <p:sp>
        <p:nvSpPr>
          <p:cNvPr id="12" name="TextBox 11"/>
          <p:cNvSpPr txBox="1"/>
          <p:nvPr/>
        </p:nvSpPr>
        <p:spPr>
          <a:xfrm>
            <a:off x="863478" y="1673201"/>
            <a:ext cx="6000792" cy="400110"/>
          </a:xfrm>
          <a:prstGeom prst="rect">
            <a:avLst/>
          </a:prstGeom>
          <a:noFill/>
        </p:spPr>
        <p:txBody>
          <a:bodyPr wrap="square" rtlCol="0">
            <a:spAutoFit/>
          </a:bodyPr>
          <a:lstStyle/>
          <a:p>
            <a:r>
              <a:rPr lang="en-US" sz="2000" b="1" dirty="0" smtClean="0"/>
              <a:t>However Mr. X takes actual possession on 20.4.2016</a:t>
            </a:r>
            <a:endParaRPr lang="en-IN" sz="2000" b="1" dirty="0"/>
          </a:p>
        </p:txBody>
      </p:sp>
      <p:sp>
        <p:nvSpPr>
          <p:cNvPr id="13" name="TextBox 12"/>
          <p:cNvSpPr txBox="1"/>
          <p:nvPr/>
        </p:nvSpPr>
        <p:spPr>
          <a:xfrm>
            <a:off x="919569" y="2173267"/>
            <a:ext cx="421551" cy="400110"/>
          </a:xfrm>
          <a:prstGeom prst="rect">
            <a:avLst/>
          </a:prstGeom>
          <a:noFill/>
        </p:spPr>
        <p:txBody>
          <a:bodyPr wrap="square" rtlCol="0">
            <a:spAutoFit/>
          </a:bodyPr>
          <a:lstStyle/>
          <a:p>
            <a:r>
              <a:rPr lang="en-US" sz="2000" b="1" dirty="0" smtClean="0"/>
              <a:t>1.</a:t>
            </a:r>
            <a:endParaRPr lang="en-IN" sz="2000" b="1" dirty="0"/>
          </a:p>
        </p:txBody>
      </p:sp>
      <p:sp>
        <p:nvSpPr>
          <p:cNvPr id="14" name="TextBox 13"/>
          <p:cNvSpPr txBox="1"/>
          <p:nvPr/>
        </p:nvSpPr>
        <p:spPr>
          <a:xfrm>
            <a:off x="1412103" y="2178205"/>
            <a:ext cx="6215106" cy="400110"/>
          </a:xfrm>
          <a:prstGeom prst="rect">
            <a:avLst/>
          </a:prstGeom>
          <a:noFill/>
        </p:spPr>
        <p:txBody>
          <a:bodyPr wrap="square" rtlCol="0">
            <a:spAutoFit/>
          </a:bodyPr>
          <a:lstStyle/>
          <a:p>
            <a:r>
              <a:rPr lang="en-US" sz="2000" b="1" dirty="0" smtClean="0"/>
              <a:t>The building is transferred under Irrevocable transfer</a:t>
            </a:r>
            <a:endParaRPr lang="en-IN" sz="2000" b="1" dirty="0"/>
          </a:p>
        </p:txBody>
      </p:sp>
      <p:sp>
        <p:nvSpPr>
          <p:cNvPr id="15" name="TextBox 14"/>
          <p:cNvSpPr txBox="1"/>
          <p:nvPr/>
        </p:nvSpPr>
        <p:spPr>
          <a:xfrm>
            <a:off x="893249" y="2641542"/>
            <a:ext cx="497292" cy="400110"/>
          </a:xfrm>
          <a:prstGeom prst="rect">
            <a:avLst/>
          </a:prstGeom>
          <a:noFill/>
        </p:spPr>
        <p:txBody>
          <a:bodyPr wrap="square" rtlCol="0">
            <a:spAutoFit/>
          </a:bodyPr>
          <a:lstStyle/>
          <a:p>
            <a:r>
              <a:rPr lang="en-US" sz="2000" b="1" dirty="0" smtClean="0"/>
              <a:t>2.</a:t>
            </a:r>
            <a:endParaRPr lang="en-IN" sz="2000" b="1" dirty="0"/>
          </a:p>
        </p:txBody>
      </p:sp>
      <p:sp>
        <p:nvSpPr>
          <p:cNvPr id="16" name="TextBox 15"/>
          <p:cNvSpPr txBox="1"/>
          <p:nvPr/>
        </p:nvSpPr>
        <p:spPr>
          <a:xfrm>
            <a:off x="1417041" y="2628396"/>
            <a:ext cx="7215238" cy="400110"/>
          </a:xfrm>
          <a:prstGeom prst="rect">
            <a:avLst/>
          </a:prstGeom>
          <a:noFill/>
        </p:spPr>
        <p:txBody>
          <a:bodyPr wrap="square" rtlCol="0">
            <a:spAutoFit/>
          </a:bodyPr>
          <a:lstStyle/>
          <a:p>
            <a:r>
              <a:rPr lang="en-US" sz="2000" b="1" dirty="0" smtClean="0"/>
              <a:t>No clubbing Provision will be applied till the death of Mr. Y</a:t>
            </a:r>
            <a:endParaRPr lang="en-IN" sz="2000" b="1" dirty="0"/>
          </a:p>
        </p:txBody>
      </p:sp>
      <p:sp>
        <p:nvSpPr>
          <p:cNvPr id="17" name="TextBox 16"/>
          <p:cNvSpPr txBox="1"/>
          <p:nvPr/>
        </p:nvSpPr>
        <p:spPr>
          <a:xfrm>
            <a:off x="896023" y="3109817"/>
            <a:ext cx="477891" cy="400110"/>
          </a:xfrm>
          <a:prstGeom prst="rect">
            <a:avLst/>
          </a:prstGeom>
          <a:noFill/>
        </p:spPr>
        <p:txBody>
          <a:bodyPr wrap="square" rtlCol="0">
            <a:spAutoFit/>
          </a:bodyPr>
          <a:lstStyle/>
          <a:p>
            <a:r>
              <a:rPr lang="en-US" sz="2000" b="1" dirty="0" smtClean="0"/>
              <a:t>3.</a:t>
            </a:r>
            <a:endParaRPr lang="en-IN" sz="2000" b="1" dirty="0"/>
          </a:p>
        </p:txBody>
      </p:sp>
      <p:sp>
        <p:nvSpPr>
          <p:cNvPr id="18" name="TextBox 17"/>
          <p:cNvSpPr txBox="1"/>
          <p:nvPr/>
        </p:nvSpPr>
        <p:spPr>
          <a:xfrm>
            <a:off x="1419816" y="3113296"/>
            <a:ext cx="7495584" cy="400110"/>
          </a:xfrm>
          <a:prstGeom prst="rect">
            <a:avLst/>
          </a:prstGeom>
          <a:noFill/>
        </p:spPr>
        <p:txBody>
          <a:bodyPr wrap="square" rtlCol="0">
            <a:spAutoFit/>
          </a:bodyPr>
          <a:lstStyle/>
          <a:p>
            <a:r>
              <a:rPr lang="en-US" sz="2000" b="1" dirty="0" smtClean="0"/>
              <a:t>Building shall be taxable in the hands of Mr. Y </a:t>
            </a:r>
            <a:r>
              <a:rPr lang="en-US" sz="2000" b="1" u="sng" dirty="0" smtClean="0"/>
              <a:t>on </a:t>
            </a:r>
            <a:r>
              <a:rPr lang="en-US" sz="2000" b="1" u="sng" smtClean="0"/>
              <a:t>Valuation Date</a:t>
            </a:r>
            <a:r>
              <a:rPr lang="en-US" sz="2000" b="1" dirty="0" smtClean="0"/>
              <a:t>: </a:t>
            </a:r>
            <a:endParaRPr lang="en-IN" sz="2000" b="1" dirty="0"/>
          </a:p>
        </p:txBody>
      </p:sp>
      <p:sp>
        <p:nvSpPr>
          <p:cNvPr id="19" name="TextBox 18"/>
          <p:cNvSpPr txBox="1"/>
          <p:nvPr/>
        </p:nvSpPr>
        <p:spPr>
          <a:xfrm>
            <a:off x="894634" y="4417668"/>
            <a:ext cx="518854" cy="400110"/>
          </a:xfrm>
          <a:prstGeom prst="rect">
            <a:avLst/>
          </a:prstGeom>
          <a:noFill/>
        </p:spPr>
        <p:txBody>
          <a:bodyPr wrap="square" rtlCol="0">
            <a:spAutoFit/>
          </a:bodyPr>
          <a:lstStyle/>
          <a:p>
            <a:r>
              <a:rPr lang="en-US" sz="2000" b="1" dirty="0" smtClean="0"/>
              <a:t>4.</a:t>
            </a:r>
            <a:endParaRPr lang="en-IN" sz="2000" b="1" dirty="0"/>
          </a:p>
        </p:txBody>
      </p:sp>
      <p:sp>
        <p:nvSpPr>
          <p:cNvPr id="20" name="TextBox 19"/>
          <p:cNvSpPr txBox="1"/>
          <p:nvPr/>
        </p:nvSpPr>
        <p:spPr>
          <a:xfrm>
            <a:off x="1418426" y="4421147"/>
            <a:ext cx="7481734" cy="1015663"/>
          </a:xfrm>
          <a:prstGeom prst="rect">
            <a:avLst/>
          </a:prstGeom>
          <a:noFill/>
        </p:spPr>
        <p:txBody>
          <a:bodyPr wrap="square" rtlCol="0">
            <a:spAutoFit/>
          </a:bodyPr>
          <a:lstStyle/>
          <a:p>
            <a:r>
              <a:rPr lang="en-US" sz="2000" b="1" dirty="0" smtClean="0"/>
              <a:t>Immediate after death (i.e. Power to Revoke arise) Building will be taxable in the hands of Mr. X irrespective of the date of actual possession of the asset</a:t>
            </a:r>
            <a:endParaRPr lang="en-IN" sz="2000" b="1" dirty="0"/>
          </a:p>
        </p:txBody>
      </p:sp>
      <p:sp>
        <p:nvSpPr>
          <p:cNvPr id="21" name="TextBox 20"/>
          <p:cNvSpPr txBox="1"/>
          <p:nvPr/>
        </p:nvSpPr>
        <p:spPr>
          <a:xfrm>
            <a:off x="7467600" y="3489960"/>
            <a:ext cx="1143000" cy="400110"/>
          </a:xfrm>
          <a:prstGeom prst="rect">
            <a:avLst/>
          </a:prstGeom>
          <a:noFill/>
        </p:spPr>
        <p:txBody>
          <a:bodyPr wrap="square" rtlCol="0">
            <a:spAutoFit/>
          </a:bodyPr>
          <a:lstStyle/>
          <a:p>
            <a:r>
              <a:rPr lang="en-US" sz="2000" b="1" dirty="0" smtClean="0"/>
              <a:t>31|3|14</a:t>
            </a:r>
            <a:endParaRPr lang="en-IN" sz="2000" b="1" dirty="0"/>
          </a:p>
        </p:txBody>
      </p:sp>
      <p:sp>
        <p:nvSpPr>
          <p:cNvPr id="22" name="TextBox 21"/>
          <p:cNvSpPr txBox="1"/>
          <p:nvPr/>
        </p:nvSpPr>
        <p:spPr>
          <a:xfrm>
            <a:off x="7482840" y="3855720"/>
            <a:ext cx="1143000" cy="400110"/>
          </a:xfrm>
          <a:prstGeom prst="rect">
            <a:avLst/>
          </a:prstGeom>
          <a:noFill/>
        </p:spPr>
        <p:txBody>
          <a:bodyPr wrap="square" rtlCol="0">
            <a:spAutoFit/>
          </a:bodyPr>
          <a:lstStyle/>
          <a:p>
            <a:r>
              <a:rPr lang="en-US" sz="2000" b="1" dirty="0" smtClean="0"/>
              <a:t>31|3|15</a:t>
            </a:r>
            <a:endParaRPr lang="en-IN" sz="2000" b="1" dirty="0"/>
          </a:p>
        </p:txBody>
      </p:sp>
      <p:sp>
        <p:nvSpPr>
          <p:cNvPr id="24" name="TextBox 23"/>
          <p:cNvSpPr txBox="1"/>
          <p:nvPr/>
        </p:nvSpPr>
        <p:spPr>
          <a:xfrm>
            <a:off x="1432560" y="5695890"/>
            <a:ext cx="7162800" cy="400110"/>
          </a:xfrm>
          <a:prstGeom prst="rect">
            <a:avLst/>
          </a:prstGeom>
          <a:noFill/>
        </p:spPr>
        <p:txBody>
          <a:bodyPr wrap="square" rtlCol="0">
            <a:spAutoFit/>
          </a:bodyPr>
          <a:lstStyle/>
          <a:p>
            <a:r>
              <a:rPr lang="en-US" sz="2000" b="1" dirty="0" smtClean="0"/>
              <a:t>i.e. Taxable in the hands of Mr. X on Valuation Date 31|3|16.</a:t>
            </a:r>
            <a:endParaRPr lang="en-IN" sz="2000" b="1" dirty="0"/>
          </a:p>
        </p:txBody>
      </p:sp>
      <p:sp>
        <p:nvSpPr>
          <p:cNvPr id="113666" name="Comment 2"/>
          <p:cNvSpPr>
            <a:spLocks noRot="1" noChangeAspect="1" noEditPoints="1" noChangeArrowheads="1" noChangeShapeType="1" noTextEdit="1"/>
          </p:cNvSpPr>
          <p:nvPr/>
        </p:nvSpPr>
        <p:spPr bwMode="auto">
          <a:xfrm>
            <a:off x="89561988" y="67114738"/>
            <a:ext cx="0" cy="0"/>
          </a:xfrm>
          <a:custGeom>
            <a:avLst/>
            <a:gdLst>
              <a:gd name="T0" fmla="+- 0 25336 25336"/>
              <a:gd name="T1" fmla="*/ T0 w 1"/>
              <a:gd name="T2" fmla="+- 0 18986 18986"/>
              <a:gd name="T3" fmla="*/ 18986 h 1"/>
              <a:gd name="T4" fmla="+- 0 25336 25336"/>
              <a:gd name="T5" fmla="*/ T4 w 1"/>
              <a:gd name="T6" fmla="+- 0 18986 18986"/>
              <a:gd name="T7" fmla="*/ 18986 h 1"/>
            </a:gdLst>
            <a:ahLst/>
            <a:cxnLst>
              <a:cxn ang="0">
                <a:pos x="T1" y="T3"/>
              </a:cxn>
              <a:cxn ang="0">
                <a:pos x="T5" y="T7"/>
              </a:cxn>
            </a:cxnLst>
            <a:rect l="0" t="0" r="r" b="b"/>
            <a:pathLst>
              <a:path w="1" h="1" extrusionOk="0">
                <a:moveTo>
                  <a:pt x="0" y="0"/>
                </a:moveTo>
                <a:lnTo>
                  <a:pt x="0" y="0"/>
                </a:lnTo>
              </a:path>
            </a:pathLst>
          </a:custGeom>
          <a:noFill/>
          <a:ln w="19050" cap="rnd">
            <a:solidFill>
              <a:srgbClr val="FF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7"/>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0"/>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1"/>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2"/>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3"/>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14">
                                            <p:txEl>
                                              <p:pRg st="0" end="0"/>
                                            </p:txEl>
                                          </p:spTgt>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15"/>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16"/>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grpId="0" nodeType="clickEffect">
                                  <p:stCondLst>
                                    <p:cond delay="0"/>
                                  </p:stCondLst>
                                  <p:childTnLst>
                                    <p:set>
                                      <p:cBhvr>
                                        <p:cTn id="54" dur="1" fill="hold">
                                          <p:stCondLst>
                                            <p:cond delay="0"/>
                                          </p:stCondLst>
                                        </p:cTn>
                                        <p:tgtEl>
                                          <p:spTgt spid="17"/>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grpId="0" nodeType="clickEffect">
                                  <p:stCondLst>
                                    <p:cond delay="0"/>
                                  </p:stCondLst>
                                  <p:childTnLst>
                                    <p:set>
                                      <p:cBhvr>
                                        <p:cTn id="58" dur="1" fill="hold">
                                          <p:stCondLst>
                                            <p:cond delay="0"/>
                                          </p:stCondLst>
                                        </p:cTn>
                                        <p:tgtEl>
                                          <p:spTgt spid="18"/>
                                        </p:tgtEl>
                                        <p:attrNameLst>
                                          <p:attrName>style.visibility</p:attrName>
                                        </p:attrNameLst>
                                      </p:cBhvr>
                                      <p:to>
                                        <p:strVal val="visible"/>
                                      </p:to>
                                    </p:set>
                                  </p:childTnLst>
                                </p:cTn>
                              </p:par>
                            </p:childTnLst>
                          </p:cTn>
                        </p:par>
                      </p:childTnLst>
                    </p:cTn>
                  </p:par>
                  <p:par>
                    <p:cTn id="59" fill="hold">
                      <p:stCondLst>
                        <p:cond delay="indefinite"/>
                      </p:stCondLst>
                      <p:childTnLst>
                        <p:par>
                          <p:cTn id="60" fill="hold">
                            <p:stCondLst>
                              <p:cond delay="0"/>
                            </p:stCondLst>
                            <p:childTnLst>
                              <p:par>
                                <p:cTn id="61" presetID="1" presetClass="entr" presetSubtype="0" fill="hold" grpId="0" nodeType="clickEffect">
                                  <p:stCondLst>
                                    <p:cond delay="0"/>
                                  </p:stCondLst>
                                  <p:childTnLst>
                                    <p:set>
                                      <p:cBhvr>
                                        <p:cTn id="62" dur="1" fill="hold">
                                          <p:stCondLst>
                                            <p:cond delay="0"/>
                                          </p:stCondLst>
                                        </p:cTn>
                                        <p:tgtEl>
                                          <p:spTgt spid="21"/>
                                        </p:tgtEl>
                                        <p:attrNameLst>
                                          <p:attrName>style.visibility</p:attrName>
                                        </p:attrNameLst>
                                      </p:cBhvr>
                                      <p:to>
                                        <p:strVal val="visible"/>
                                      </p:to>
                                    </p:set>
                                  </p:childTnLst>
                                </p:cTn>
                              </p:par>
                            </p:childTnLst>
                          </p:cTn>
                        </p:par>
                      </p:childTnLst>
                    </p:cTn>
                  </p:par>
                  <p:par>
                    <p:cTn id="63" fill="hold">
                      <p:stCondLst>
                        <p:cond delay="indefinite"/>
                      </p:stCondLst>
                      <p:childTnLst>
                        <p:par>
                          <p:cTn id="64" fill="hold">
                            <p:stCondLst>
                              <p:cond delay="0"/>
                            </p:stCondLst>
                            <p:childTnLst>
                              <p:par>
                                <p:cTn id="65" presetID="1" presetClass="entr" presetSubtype="0" fill="hold" grpId="0" nodeType="clickEffect">
                                  <p:stCondLst>
                                    <p:cond delay="0"/>
                                  </p:stCondLst>
                                  <p:childTnLst>
                                    <p:set>
                                      <p:cBhvr>
                                        <p:cTn id="66" dur="1" fill="hold">
                                          <p:stCondLst>
                                            <p:cond delay="0"/>
                                          </p:stCondLst>
                                        </p:cTn>
                                        <p:tgtEl>
                                          <p:spTgt spid="22"/>
                                        </p:tgtEl>
                                        <p:attrNameLst>
                                          <p:attrName>style.visibility</p:attrName>
                                        </p:attrNameLst>
                                      </p:cBhvr>
                                      <p:to>
                                        <p:strVal val="visible"/>
                                      </p:to>
                                    </p:set>
                                  </p:childTnLst>
                                </p:cTn>
                              </p:par>
                            </p:childTnLst>
                          </p:cTn>
                        </p:par>
                      </p:childTnLst>
                    </p:cTn>
                  </p:par>
                  <p:par>
                    <p:cTn id="67" fill="hold">
                      <p:stCondLst>
                        <p:cond delay="indefinite"/>
                      </p:stCondLst>
                      <p:childTnLst>
                        <p:par>
                          <p:cTn id="68" fill="hold">
                            <p:stCondLst>
                              <p:cond delay="0"/>
                            </p:stCondLst>
                            <p:childTnLst>
                              <p:par>
                                <p:cTn id="69" presetID="1" presetClass="entr" presetSubtype="0" fill="hold" grpId="0" nodeType="clickEffect">
                                  <p:stCondLst>
                                    <p:cond delay="0"/>
                                  </p:stCondLst>
                                  <p:childTnLst>
                                    <p:set>
                                      <p:cBhvr>
                                        <p:cTn id="70" dur="1" fill="hold">
                                          <p:stCondLst>
                                            <p:cond delay="0"/>
                                          </p:stCondLst>
                                        </p:cTn>
                                        <p:tgtEl>
                                          <p:spTgt spid="19"/>
                                        </p:tgtEl>
                                        <p:attrNameLst>
                                          <p:attrName>style.visibility</p:attrName>
                                        </p:attrNameLst>
                                      </p:cBhvr>
                                      <p:to>
                                        <p:strVal val="visible"/>
                                      </p:to>
                                    </p:set>
                                  </p:childTnLst>
                                </p:cTn>
                              </p:par>
                            </p:childTnLst>
                          </p:cTn>
                        </p:par>
                      </p:childTnLst>
                    </p:cTn>
                  </p:par>
                  <p:par>
                    <p:cTn id="71" fill="hold">
                      <p:stCondLst>
                        <p:cond delay="indefinite"/>
                      </p:stCondLst>
                      <p:childTnLst>
                        <p:par>
                          <p:cTn id="72" fill="hold">
                            <p:stCondLst>
                              <p:cond delay="0"/>
                            </p:stCondLst>
                            <p:childTnLst>
                              <p:par>
                                <p:cTn id="73" presetID="1" presetClass="entr" presetSubtype="0" fill="hold" grpId="0" nodeType="clickEffect">
                                  <p:stCondLst>
                                    <p:cond delay="0"/>
                                  </p:stCondLst>
                                  <p:childTnLst>
                                    <p:set>
                                      <p:cBhvr>
                                        <p:cTn id="74" dur="1" fill="hold">
                                          <p:stCondLst>
                                            <p:cond delay="0"/>
                                          </p:stCondLst>
                                        </p:cTn>
                                        <p:tgtEl>
                                          <p:spTgt spid="20"/>
                                        </p:tgtEl>
                                        <p:attrNameLst>
                                          <p:attrName>style.visibility</p:attrName>
                                        </p:attrNameLst>
                                      </p:cBhvr>
                                      <p:to>
                                        <p:strVal val="visible"/>
                                      </p:to>
                                    </p:set>
                                  </p:childTnLst>
                                </p:cTn>
                              </p:par>
                            </p:childTnLst>
                          </p:cTn>
                        </p:par>
                      </p:childTnLst>
                    </p:cTn>
                  </p:par>
                  <p:par>
                    <p:cTn id="75" fill="hold">
                      <p:stCondLst>
                        <p:cond delay="indefinite"/>
                      </p:stCondLst>
                      <p:childTnLst>
                        <p:par>
                          <p:cTn id="76" fill="hold">
                            <p:stCondLst>
                              <p:cond delay="0"/>
                            </p:stCondLst>
                            <p:childTnLst>
                              <p:par>
                                <p:cTn id="77" presetID="1" presetClass="entr" presetSubtype="0" fill="hold" grpId="0" nodeType="clickEffect">
                                  <p:stCondLst>
                                    <p:cond delay="0"/>
                                  </p:stCondLst>
                                  <p:childTnLst>
                                    <p:set>
                                      <p:cBhvr>
                                        <p:cTn id="78" dur="1" fill="hold">
                                          <p:stCondLst>
                                            <p:cond delay="0"/>
                                          </p:stCondLst>
                                        </p:cTn>
                                        <p:tgtEl>
                                          <p:spTgt spid="2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6" grpId="0"/>
      <p:bldP spid="7" grpId="0"/>
      <p:bldP spid="11" grpId="0"/>
      <p:bldP spid="12" grpId="0"/>
      <p:bldP spid="13" grpId="0"/>
      <p:bldP spid="15" grpId="0"/>
      <p:bldP spid="16" grpId="0"/>
      <p:bldP spid="17" grpId="0"/>
      <p:bldP spid="18" grpId="0"/>
      <p:bldP spid="19" grpId="0"/>
      <p:bldP spid="20" grpId="0"/>
      <p:bldP spid="21" grpId="0"/>
      <p:bldP spid="22" grpId="0"/>
      <p:bldP spid="24" grpId="0"/>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139440" y="670560"/>
            <a:ext cx="2423160" cy="400110"/>
          </a:xfrm>
          <a:prstGeom prst="rect">
            <a:avLst/>
          </a:prstGeom>
          <a:noFill/>
        </p:spPr>
        <p:txBody>
          <a:bodyPr wrap="square" rtlCol="0">
            <a:spAutoFit/>
          </a:bodyPr>
          <a:lstStyle/>
          <a:p>
            <a:r>
              <a:rPr lang="en-US" sz="2000" b="1" u="sng" dirty="0" smtClean="0"/>
              <a:t>Exemption u|s 5(</a:t>
            </a:r>
            <a:r>
              <a:rPr lang="en-US" sz="2000" b="1" u="sng" dirty="0" err="1" smtClean="0"/>
              <a:t>i</a:t>
            </a:r>
            <a:r>
              <a:rPr lang="en-US" sz="2000" b="1" u="sng" dirty="0" smtClean="0"/>
              <a:t>)</a:t>
            </a:r>
            <a:endParaRPr lang="en-IN" sz="2000" b="1" u="sng" dirty="0"/>
          </a:p>
        </p:txBody>
      </p:sp>
      <p:sp>
        <p:nvSpPr>
          <p:cNvPr id="3" name="TextBox 2"/>
          <p:cNvSpPr txBox="1"/>
          <p:nvPr/>
        </p:nvSpPr>
        <p:spPr>
          <a:xfrm>
            <a:off x="1447800" y="1143000"/>
            <a:ext cx="3505200" cy="400110"/>
          </a:xfrm>
          <a:prstGeom prst="rect">
            <a:avLst/>
          </a:prstGeom>
          <a:noFill/>
        </p:spPr>
        <p:txBody>
          <a:bodyPr wrap="square" rtlCol="0">
            <a:spAutoFit/>
          </a:bodyPr>
          <a:lstStyle/>
          <a:p>
            <a:r>
              <a:rPr lang="en-US" sz="2000" b="1" u="sng" dirty="0" smtClean="0"/>
              <a:t>Property held under trust</a:t>
            </a:r>
            <a:endParaRPr lang="en-IN" sz="2000" b="1" u="sng" dirty="0"/>
          </a:p>
        </p:txBody>
      </p:sp>
      <p:sp>
        <p:nvSpPr>
          <p:cNvPr id="4" name="TextBox 3"/>
          <p:cNvSpPr txBox="1"/>
          <p:nvPr/>
        </p:nvSpPr>
        <p:spPr>
          <a:xfrm>
            <a:off x="1447800" y="2194560"/>
            <a:ext cx="3505200" cy="400110"/>
          </a:xfrm>
          <a:prstGeom prst="rect">
            <a:avLst/>
          </a:prstGeom>
          <a:noFill/>
        </p:spPr>
        <p:txBody>
          <a:bodyPr wrap="square" rtlCol="0">
            <a:spAutoFit/>
          </a:bodyPr>
          <a:lstStyle/>
          <a:p>
            <a:r>
              <a:rPr lang="en-US" sz="2000" b="1" dirty="0" smtClean="0"/>
              <a:t>Any Property held under</a:t>
            </a:r>
            <a:endParaRPr lang="en-IN" sz="2000" b="1" dirty="0"/>
          </a:p>
        </p:txBody>
      </p:sp>
      <p:sp>
        <p:nvSpPr>
          <p:cNvPr id="5" name="TextBox 4"/>
          <p:cNvSpPr txBox="1"/>
          <p:nvPr/>
        </p:nvSpPr>
        <p:spPr>
          <a:xfrm>
            <a:off x="2362200" y="1676400"/>
            <a:ext cx="1066800" cy="400110"/>
          </a:xfrm>
          <a:prstGeom prst="rect">
            <a:avLst/>
          </a:prstGeom>
          <a:noFill/>
        </p:spPr>
        <p:txBody>
          <a:bodyPr wrap="square" rtlCol="0">
            <a:spAutoFit/>
          </a:bodyPr>
          <a:lstStyle/>
          <a:p>
            <a:r>
              <a:rPr lang="en-US" sz="2000" b="1" u="sng" dirty="0" smtClean="0"/>
              <a:t>wealth</a:t>
            </a:r>
            <a:endParaRPr lang="en-IN" sz="2000" b="1" u="sng" dirty="0"/>
          </a:p>
        </p:txBody>
      </p:sp>
      <p:cxnSp>
        <p:nvCxnSpPr>
          <p:cNvPr id="7" name="Straight Arrow Connector 6"/>
          <p:cNvCxnSpPr/>
          <p:nvPr/>
        </p:nvCxnSpPr>
        <p:spPr>
          <a:xfrm flipV="1">
            <a:off x="2057400" y="1981200"/>
            <a:ext cx="304800" cy="228600"/>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sp>
        <p:nvSpPr>
          <p:cNvPr id="9" name="TextBox 8"/>
          <p:cNvSpPr txBox="1"/>
          <p:nvPr/>
        </p:nvSpPr>
        <p:spPr>
          <a:xfrm>
            <a:off x="2590800" y="2743200"/>
            <a:ext cx="1219200" cy="400110"/>
          </a:xfrm>
          <a:prstGeom prst="rect">
            <a:avLst/>
          </a:prstGeom>
          <a:noFill/>
        </p:spPr>
        <p:txBody>
          <a:bodyPr wrap="square" rtlCol="0">
            <a:spAutoFit/>
          </a:bodyPr>
          <a:lstStyle/>
          <a:p>
            <a:r>
              <a:rPr lang="en-US" sz="2000" b="1" dirty="0" smtClean="0"/>
              <a:t>trust or</a:t>
            </a:r>
            <a:endParaRPr lang="en-IN" sz="2000" b="1" dirty="0"/>
          </a:p>
        </p:txBody>
      </p:sp>
      <p:sp>
        <p:nvSpPr>
          <p:cNvPr id="10" name="TextBox 9"/>
          <p:cNvSpPr txBox="1"/>
          <p:nvPr/>
        </p:nvSpPr>
        <p:spPr>
          <a:xfrm>
            <a:off x="2590800" y="3215640"/>
            <a:ext cx="3505200" cy="400110"/>
          </a:xfrm>
          <a:prstGeom prst="rect">
            <a:avLst/>
          </a:prstGeom>
          <a:noFill/>
        </p:spPr>
        <p:txBody>
          <a:bodyPr wrap="square" rtlCol="0">
            <a:spAutoFit/>
          </a:bodyPr>
          <a:lstStyle/>
          <a:p>
            <a:r>
              <a:rPr lang="en-US" sz="2000" b="1" dirty="0" smtClean="0"/>
              <a:t>other Legal obligation</a:t>
            </a:r>
            <a:endParaRPr lang="en-IN" sz="2000" b="1" dirty="0"/>
          </a:p>
        </p:txBody>
      </p:sp>
      <p:sp>
        <p:nvSpPr>
          <p:cNvPr id="11" name="TextBox 10"/>
          <p:cNvSpPr txBox="1"/>
          <p:nvPr/>
        </p:nvSpPr>
        <p:spPr>
          <a:xfrm>
            <a:off x="1447800" y="3688080"/>
            <a:ext cx="3505200" cy="400110"/>
          </a:xfrm>
          <a:prstGeom prst="rect">
            <a:avLst/>
          </a:prstGeom>
          <a:noFill/>
        </p:spPr>
        <p:txBody>
          <a:bodyPr wrap="square" rtlCol="0">
            <a:spAutoFit/>
          </a:bodyPr>
          <a:lstStyle/>
          <a:p>
            <a:r>
              <a:rPr lang="en-US" sz="2000" b="1" dirty="0" smtClean="0"/>
              <a:t>for any Public purpose of a</a:t>
            </a:r>
            <a:endParaRPr lang="en-IN" sz="2000" b="1" dirty="0"/>
          </a:p>
        </p:txBody>
      </p:sp>
      <p:sp>
        <p:nvSpPr>
          <p:cNvPr id="12" name="TextBox 11"/>
          <p:cNvSpPr txBox="1"/>
          <p:nvPr/>
        </p:nvSpPr>
        <p:spPr>
          <a:xfrm>
            <a:off x="2651760" y="4191000"/>
            <a:ext cx="1676400" cy="400110"/>
          </a:xfrm>
          <a:prstGeom prst="rect">
            <a:avLst/>
          </a:prstGeom>
          <a:noFill/>
        </p:spPr>
        <p:txBody>
          <a:bodyPr wrap="square" rtlCol="0">
            <a:spAutoFit/>
          </a:bodyPr>
          <a:lstStyle/>
          <a:p>
            <a:r>
              <a:rPr lang="en-US" sz="2000" b="1" dirty="0" smtClean="0"/>
              <a:t>Charitable or </a:t>
            </a:r>
            <a:endParaRPr lang="en-IN" sz="2000" b="1" dirty="0"/>
          </a:p>
        </p:txBody>
      </p:sp>
      <p:sp>
        <p:nvSpPr>
          <p:cNvPr id="13" name="TextBox 12"/>
          <p:cNvSpPr txBox="1"/>
          <p:nvPr/>
        </p:nvSpPr>
        <p:spPr>
          <a:xfrm>
            <a:off x="2651760" y="4663440"/>
            <a:ext cx="2895600" cy="400110"/>
          </a:xfrm>
          <a:prstGeom prst="rect">
            <a:avLst/>
          </a:prstGeom>
          <a:noFill/>
        </p:spPr>
        <p:txBody>
          <a:bodyPr wrap="square" rtlCol="0">
            <a:spAutoFit/>
          </a:bodyPr>
          <a:lstStyle/>
          <a:p>
            <a:r>
              <a:rPr lang="en-US" sz="2000" b="1" dirty="0" smtClean="0"/>
              <a:t>religious nature </a:t>
            </a:r>
            <a:r>
              <a:rPr lang="en-US" sz="2000" b="1" u="sng" dirty="0" smtClean="0"/>
              <a:t>in India</a:t>
            </a:r>
            <a:endParaRPr lang="en-IN" sz="2000" b="1" u="sng" dirty="0"/>
          </a:p>
        </p:txBody>
      </p:sp>
      <p:cxnSp>
        <p:nvCxnSpPr>
          <p:cNvPr id="15" name="Straight Connector 14"/>
          <p:cNvCxnSpPr/>
          <p:nvPr/>
        </p:nvCxnSpPr>
        <p:spPr>
          <a:xfrm>
            <a:off x="2225040" y="2926080"/>
            <a:ext cx="152400" cy="1588"/>
          </a:xfrm>
          <a:prstGeom prst="line">
            <a:avLst/>
          </a:prstGeom>
        </p:spPr>
        <p:style>
          <a:lnRef idx="2">
            <a:schemeClr val="dk1"/>
          </a:lnRef>
          <a:fillRef idx="0">
            <a:schemeClr val="dk1"/>
          </a:fillRef>
          <a:effectRef idx="1">
            <a:schemeClr val="dk1"/>
          </a:effectRef>
          <a:fontRef idx="minor">
            <a:schemeClr val="tx1"/>
          </a:fontRef>
        </p:style>
      </p:cxnSp>
      <p:cxnSp>
        <p:nvCxnSpPr>
          <p:cNvPr id="16" name="Straight Connector 15"/>
          <p:cNvCxnSpPr/>
          <p:nvPr/>
        </p:nvCxnSpPr>
        <p:spPr>
          <a:xfrm>
            <a:off x="2240280" y="3413760"/>
            <a:ext cx="152400" cy="1588"/>
          </a:xfrm>
          <a:prstGeom prst="line">
            <a:avLst/>
          </a:prstGeom>
        </p:spPr>
        <p:style>
          <a:lnRef idx="2">
            <a:schemeClr val="dk1"/>
          </a:lnRef>
          <a:fillRef idx="0">
            <a:schemeClr val="dk1"/>
          </a:fillRef>
          <a:effectRef idx="1">
            <a:schemeClr val="dk1"/>
          </a:effectRef>
          <a:fontRef idx="minor">
            <a:schemeClr val="tx1"/>
          </a:fontRef>
        </p:style>
      </p:cxnSp>
      <p:sp>
        <p:nvSpPr>
          <p:cNvPr id="17" name="Flowchart: Connector 16"/>
          <p:cNvSpPr/>
          <p:nvPr/>
        </p:nvSpPr>
        <p:spPr>
          <a:xfrm>
            <a:off x="2270760" y="4343400"/>
            <a:ext cx="76200" cy="76200"/>
          </a:xfrm>
          <a:prstGeom prst="flowChartConnector">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sz="2000" b="1"/>
          </a:p>
        </p:txBody>
      </p:sp>
      <p:sp>
        <p:nvSpPr>
          <p:cNvPr id="18" name="Flowchart: Connector 17"/>
          <p:cNvSpPr/>
          <p:nvPr/>
        </p:nvSpPr>
        <p:spPr>
          <a:xfrm>
            <a:off x="2270760" y="4846320"/>
            <a:ext cx="76200" cy="76200"/>
          </a:xfrm>
          <a:prstGeom prst="flowChartConnector">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sz="2000" b="1"/>
          </a:p>
        </p:txBody>
      </p:sp>
      <p:sp>
        <p:nvSpPr>
          <p:cNvPr id="19" name="TextBox 18"/>
          <p:cNvSpPr txBox="1"/>
          <p:nvPr/>
        </p:nvSpPr>
        <p:spPr>
          <a:xfrm>
            <a:off x="2727960" y="5334000"/>
            <a:ext cx="2606040" cy="461665"/>
          </a:xfrm>
          <a:prstGeom prst="rect">
            <a:avLst/>
          </a:prstGeom>
          <a:noFill/>
        </p:spPr>
        <p:txBody>
          <a:bodyPr wrap="square" rtlCol="0">
            <a:spAutoFit/>
          </a:bodyPr>
          <a:lstStyle/>
          <a:p>
            <a:r>
              <a:rPr lang="en-US" sz="2400" b="1" dirty="0" smtClean="0"/>
              <a:t>is Exempt </a:t>
            </a:r>
            <a:r>
              <a:rPr lang="en-US" sz="2400" b="1" dirty="0" err="1" smtClean="0"/>
              <a:t>u|s</a:t>
            </a:r>
            <a:r>
              <a:rPr lang="en-US" sz="2400" b="1" dirty="0" smtClean="0"/>
              <a:t> 5(</a:t>
            </a:r>
            <a:r>
              <a:rPr lang="en-US" sz="2400" b="1" dirty="0" err="1" smtClean="0"/>
              <a:t>i</a:t>
            </a:r>
            <a:r>
              <a:rPr lang="en-US" sz="2400" b="1" dirty="0" smtClean="0"/>
              <a:t>)</a:t>
            </a:r>
            <a:endParaRPr lang="en-IN" sz="2400" b="1" dirty="0"/>
          </a:p>
        </p:txBody>
      </p:sp>
      <p:sp>
        <p:nvSpPr>
          <p:cNvPr id="20" name="Right Arrow 19"/>
          <p:cNvSpPr/>
          <p:nvPr/>
        </p:nvSpPr>
        <p:spPr>
          <a:xfrm>
            <a:off x="1905000" y="5486400"/>
            <a:ext cx="609600" cy="228600"/>
          </a:xfrm>
          <a:prstGeom prst="rightArrow">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sz="2000" b="1"/>
          </a:p>
        </p:txBody>
      </p:sp>
    </p:spTree>
    <p:extLst>
      <p:ext uri="{BB962C8B-B14F-4D97-AF65-F5344CB8AC3E}">
        <p14:creationId xmlns:p14="http://schemas.microsoft.com/office/powerpoint/2010/main" val="2002660212"/>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7"/>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5"/>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5"/>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9"/>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6"/>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0"/>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11"/>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17"/>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12"/>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grpId="0" nodeType="clickEffect">
                                  <p:stCondLst>
                                    <p:cond delay="0"/>
                                  </p:stCondLst>
                                  <p:childTnLst>
                                    <p:set>
                                      <p:cBhvr>
                                        <p:cTn id="54" dur="1" fill="hold">
                                          <p:stCondLst>
                                            <p:cond delay="0"/>
                                          </p:stCondLst>
                                        </p:cTn>
                                        <p:tgtEl>
                                          <p:spTgt spid="18"/>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grpId="0" nodeType="clickEffect">
                                  <p:stCondLst>
                                    <p:cond delay="0"/>
                                  </p:stCondLst>
                                  <p:childTnLst>
                                    <p:set>
                                      <p:cBhvr>
                                        <p:cTn id="58" dur="1" fill="hold">
                                          <p:stCondLst>
                                            <p:cond delay="0"/>
                                          </p:stCondLst>
                                        </p:cTn>
                                        <p:tgtEl>
                                          <p:spTgt spid="13"/>
                                        </p:tgtEl>
                                        <p:attrNameLst>
                                          <p:attrName>style.visibility</p:attrName>
                                        </p:attrNameLst>
                                      </p:cBhvr>
                                      <p:to>
                                        <p:strVal val="visible"/>
                                      </p:to>
                                    </p:set>
                                  </p:childTnLst>
                                </p:cTn>
                              </p:par>
                            </p:childTnLst>
                          </p:cTn>
                        </p:par>
                      </p:childTnLst>
                    </p:cTn>
                  </p:par>
                  <p:par>
                    <p:cTn id="59" fill="hold">
                      <p:stCondLst>
                        <p:cond delay="indefinite"/>
                      </p:stCondLst>
                      <p:childTnLst>
                        <p:par>
                          <p:cTn id="60" fill="hold">
                            <p:stCondLst>
                              <p:cond delay="0"/>
                            </p:stCondLst>
                            <p:childTnLst>
                              <p:par>
                                <p:cTn id="61" presetID="1" presetClass="entr" presetSubtype="0" fill="hold" grpId="0" nodeType="clickEffect">
                                  <p:stCondLst>
                                    <p:cond delay="0"/>
                                  </p:stCondLst>
                                  <p:childTnLst>
                                    <p:set>
                                      <p:cBhvr>
                                        <p:cTn id="62" dur="1" fill="hold">
                                          <p:stCondLst>
                                            <p:cond delay="0"/>
                                          </p:stCondLst>
                                        </p:cTn>
                                        <p:tgtEl>
                                          <p:spTgt spid="20"/>
                                        </p:tgtEl>
                                        <p:attrNameLst>
                                          <p:attrName>style.visibility</p:attrName>
                                        </p:attrNameLst>
                                      </p:cBhvr>
                                      <p:to>
                                        <p:strVal val="visible"/>
                                      </p:to>
                                    </p:set>
                                  </p:childTnLst>
                                </p:cTn>
                              </p:par>
                            </p:childTnLst>
                          </p:cTn>
                        </p:par>
                      </p:childTnLst>
                    </p:cTn>
                  </p:par>
                  <p:par>
                    <p:cTn id="63" fill="hold">
                      <p:stCondLst>
                        <p:cond delay="indefinite"/>
                      </p:stCondLst>
                      <p:childTnLst>
                        <p:par>
                          <p:cTn id="64" fill="hold">
                            <p:stCondLst>
                              <p:cond delay="0"/>
                            </p:stCondLst>
                            <p:childTnLst>
                              <p:par>
                                <p:cTn id="65" presetID="1" presetClass="entr" presetSubtype="0" fill="hold" grpId="0" nodeType="clickEffect">
                                  <p:stCondLst>
                                    <p:cond delay="0"/>
                                  </p:stCondLst>
                                  <p:childTnLst>
                                    <p:set>
                                      <p:cBhvr>
                                        <p:cTn id="66" dur="1" fill="hold">
                                          <p:stCondLst>
                                            <p:cond delay="0"/>
                                          </p:stCondLst>
                                        </p:cTn>
                                        <p:tgtEl>
                                          <p:spTgt spid="1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4" grpId="0"/>
      <p:bldP spid="5" grpId="0"/>
      <p:bldP spid="9" grpId="0"/>
      <p:bldP spid="10" grpId="0"/>
      <p:bldP spid="11" grpId="0"/>
      <p:bldP spid="12" grpId="0"/>
      <p:bldP spid="13" grpId="0"/>
      <p:bldP spid="17" grpId="0" animBg="1"/>
      <p:bldP spid="18" grpId="0" animBg="1"/>
      <p:bldP spid="19" grpId="0"/>
      <p:bldP spid="20" grpId="0" animBg="1"/>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87680" y="1082040"/>
            <a:ext cx="2331720" cy="400110"/>
          </a:xfrm>
          <a:prstGeom prst="rect">
            <a:avLst/>
          </a:prstGeom>
          <a:noFill/>
        </p:spPr>
        <p:txBody>
          <a:bodyPr wrap="square" rtlCol="0">
            <a:spAutoFit/>
          </a:bodyPr>
          <a:lstStyle/>
          <a:p>
            <a:r>
              <a:rPr lang="en-US" sz="2000" b="1" u="sng" dirty="0" smtClean="0"/>
              <a:t>Important to Note</a:t>
            </a:r>
            <a:endParaRPr lang="en-IN" sz="2000" b="1" u="sng" dirty="0"/>
          </a:p>
        </p:txBody>
      </p:sp>
      <p:sp>
        <p:nvSpPr>
          <p:cNvPr id="5" name="TextBox 4"/>
          <p:cNvSpPr txBox="1"/>
          <p:nvPr/>
        </p:nvSpPr>
        <p:spPr>
          <a:xfrm>
            <a:off x="716280" y="1539240"/>
            <a:ext cx="7665720" cy="400110"/>
          </a:xfrm>
          <a:prstGeom prst="rect">
            <a:avLst/>
          </a:prstGeom>
          <a:noFill/>
        </p:spPr>
        <p:txBody>
          <a:bodyPr wrap="square" rtlCol="0">
            <a:spAutoFit/>
          </a:bodyPr>
          <a:lstStyle/>
          <a:p>
            <a:r>
              <a:rPr lang="en-US" sz="2000" b="1" dirty="0" smtClean="0"/>
              <a:t>Exemption is not available in respect of business asset of the trust.</a:t>
            </a:r>
            <a:endParaRPr lang="en-IN" sz="2000" b="1" dirty="0"/>
          </a:p>
        </p:txBody>
      </p:sp>
      <p:sp>
        <p:nvSpPr>
          <p:cNvPr id="6" name="TextBox 5"/>
          <p:cNvSpPr txBox="1"/>
          <p:nvPr/>
        </p:nvSpPr>
        <p:spPr>
          <a:xfrm>
            <a:off x="487680" y="2011680"/>
            <a:ext cx="2133600" cy="400110"/>
          </a:xfrm>
          <a:prstGeom prst="rect">
            <a:avLst/>
          </a:prstGeom>
          <a:noFill/>
        </p:spPr>
        <p:txBody>
          <a:bodyPr wrap="square" rtlCol="0">
            <a:spAutoFit/>
          </a:bodyPr>
          <a:lstStyle/>
          <a:p>
            <a:r>
              <a:rPr lang="en-US" sz="2000" b="1" u="sng" dirty="0" smtClean="0"/>
              <a:t>However</a:t>
            </a:r>
            <a:endParaRPr lang="en-IN" sz="2000" b="1" u="sng" dirty="0"/>
          </a:p>
        </p:txBody>
      </p:sp>
      <p:sp>
        <p:nvSpPr>
          <p:cNvPr id="7" name="TextBox 6"/>
          <p:cNvSpPr txBox="1"/>
          <p:nvPr/>
        </p:nvSpPr>
        <p:spPr>
          <a:xfrm>
            <a:off x="716280" y="2560320"/>
            <a:ext cx="4465320" cy="400110"/>
          </a:xfrm>
          <a:prstGeom prst="rect">
            <a:avLst/>
          </a:prstGeom>
          <a:noFill/>
        </p:spPr>
        <p:txBody>
          <a:bodyPr wrap="square" rtlCol="0">
            <a:spAutoFit/>
          </a:bodyPr>
          <a:lstStyle/>
          <a:p>
            <a:r>
              <a:rPr lang="en-US" sz="2000" b="1" dirty="0" smtClean="0"/>
              <a:t>Business asset will also be exempt if</a:t>
            </a:r>
            <a:endParaRPr lang="en-IN" sz="2000" b="1" dirty="0"/>
          </a:p>
        </p:txBody>
      </p:sp>
      <p:sp>
        <p:nvSpPr>
          <p:cNvPr id="8" name="TextBox 7"/>
          <p:cNvSpPr txBox="1"/>
          <p:nvPr/>
        </p:nvSpPr>
        <p:spPr>
          <a:xfrm>
            <a:off x="716280" y="3154680"/>
            <a:ext cx="8046720" cy="400110"/>
          </a:xfrm>
          <a:prstGeom prst="rect">
            <a:avLst/>
          </a:prstGeom>
          <a:noFill/>
        </p:spPr>
        <p:txBody>
          <a:bodyPr wrap="square" rtlCol="0">
            <a:spAutoFit/>
          </a:bodyPr>
          <a:lstStyle/>
          <a:p>
            <a:r>
              <a:rPr lang="en-US" sz="2000" b="1" dirty="0" smtClean="0"/>
              <a:t>business is incidental to the attainment of the objective of the trust </a:t>
            </a:r>
            <a:r>
              <a:rPr lang="en-US" sz="2000" b="1" u="sng" dirty="0" smtClean="0"/>
              <a:t>and</a:t>
            </a:r>
            <a:endParaRPr lang="en-IN" sz="2000" b="1" u="sng" dirty="0"/>
          </a:p>
        </p:txBody>
      </p:sp>
      <p:sp>
        <p:nvSpPr>
          <p:cNvPr id="9" name="TextBox 8"/>
          <p:cNvSpPr txBox="1"/>
          <p:nvPr/>
        </p:nvSpPr>
        <p:spPr>
          <a:xfrm>
            <a:off x="716280" y="3623548"/>
            <a:ext cx="7818120" cy="707886"/>
          </a:xfrm>
          <a:prstGeom prst="rect">
            <a:avLst/>
          </a:prstGeom>
          <a:noFill/>
        </p:spPr>
        <p:txBody>
          <a:bodyPr wrap="square" rtlCol="0">
            <a:spAutoFit/>
          </a:bodyPr>
          <a:lstStyle/>
          <a:p>
            <a:r>
              <a:rPr lang="en-US" sz="2000" b="1" dirty="0" smtClean="0"/>
              <a:t>Separate books of account are maintained by such trust in respect of Such business</a:t>
            </a:r>
            <a:endParaRPr lang="en-IN" sz="2000" b="1" dirty="0"/>
          </a:p>
        </p:txBody>
      </p:sp>
      <p:cxnSp>
        <p:nvCxnSpPr>
          <p:cNvPr id="10" name="Straight Connector 9"/>
          <p:cNvCxnSpPr/>
          <p:nvPr/>
        </p:nvCxnSpPr>
        <p:spPr>
          <a:xfrm>
            <a:off x="457200" y="3337560"/>
            <a:ext cx="152400" cy="1588"/>
          </a:xfrm>
          <a:prstGeom prst="line">
            <a:avLst/>
          </a:prstGeom>
        </p:spPr>
        <p:style>
          <a:lnRef idx="2">
            <a:schemeClr val="dk1"/>
          </a:lnRef>
          <a:fillRef idx="0">
            <a:schemeClr val="dk1"/>
          </a:fillRef>
          <a:effectRef idx="1">
            <a:schemeClr val="dk1"/>
          </a:effectRef>
          <a:fontRef idx="minor">
            <a:schemeClr val="tx1"/>
          </a:fontRef>
        </p:style>
      </p:cxnSp>
      <p:cxnSp>
        <p:nvCxnSpPr>
          <p:cNvPr id="11" name="Straight Connector 10"/>
          <p:cNvCxnSpPr/>
          <p:nvPr/>
        </p:nvCxnSpPr>
        <p:spPr>
          <a:xfrm>
            <a:off x="472440" y="3825240"/>
            <a:ext cx="152400" cy="1588"/>
          </a:xfrm>
          <a:prstGeom prst="line">
            <a:avLst/>
          </a:prstGeom>
        </p:spPr>
        <p:style>
          <a:lnRef idx="2">
            <a:schemeClr val="dk1"/>
          </a:lnRef>
          <a:fillRef idx="0">
            <a:schemeClr val="dk1"/>
          </a:fillRef>
          <a:effectRef idx="1">
            <a:schemeClr val="dk1"/>
          </a:effectRef>
          <a:fontRef idx="minor">
            <a:schemeClr val="tx1"/>
          </a:fontRef>
        </p:style>
      </p:cxnSp>
      <p:sp>
        <p:nvSpPr>
          <p:cNvPr id="12" name="TextBox 11"/>
          <p:cNvSpPr txBox="1"/>
          <p:nvPr/>
        </p:nvSpPr>
        <p:spPr>
          <a:xfrm>
            <a:off x="487680" y="4389120"/>
            <a:ext cx="3017520" cy="400110"/>
          </a:xfrm>
          <a:prstGeom prst="rect">
            <a:avLst/>
          </a:prstGeom>
          <a:noFill/>
        </p:spPr>
        <p:txBody>
          <a:bodyPr wrap="square" rtlCol="0">
            <a:spAutoFit/>
          </a:bodyPr>
          <a:lstStyle/>
          <a:p>
            <a:r>
              <a:rPr lang="en-US" sz="2000" b="1" u="sng" dirty="0" smtClean="0"/>
              <a:t>Very Important Note :</a:t>
            </a:r>
            <a:endParaRPr lang="en-IN" sz="2000" b="1" u="sng" dirty="0"/>
          </a:p>
        </p:txBody>
      </p:sp>
      <p:sp>
        <p:nvSpPr>
          <p:cNvPr id="14" name="TextBox 13"/>
          <p:cNvSpPr txBox="1"/>
          <p:nvPr/>
        </p:nvSpPr>
        <p:spPr>
          <a:xfrm>
            <a:off x="731520" y="4888468"/>
            <a:ext cx="7345680" cy="707886"/>
          </a:xfrm>
          <a:prstGeom prst="rect">
            <a:avLst/>
          </a:prstGeom>
          <a:noFill/>
        </p:spPr>
        <p:txBody>
          <a:bodyPr wrap="square" rtlCol="0">
            <a:spAutoFit/>
          </a:bodyPr>
          <a:lstStyle/>
          <a:p>
            <a:r>
              <a:rPr lang="en-US" sz="2000" b="1" dirty="0" smtClean="0"/>
              <a:t>Where business assets are not exempt, then trust will be liable to wealth-tax as an Individual </a:t>
            </a:r>
            <a:endParaRPr lang="en-IN" sz="2000" b="1" dirty="0"/>
          </a:p>
        </p:txBody>
      </p:sp>
    </p:spTree>
    <p:extLst>
      <p:ext uri="{BB962C8B-B14F-4D97-AF65-F5344CB8AC3E}">
        <p14:creationId xmlns:p14="http://schemas.microsoft.com/office/powerpoint/2010/main" val="3018972843"/>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7"/>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0"/>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8"/>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1"/>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9">
                                            <p:txEl>
                                              <p:pRg st="0" end="0"/>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12">
                                            <p:txEl>
                                              <p:pRg st="0" end="0"/>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1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6" grpId="0"/>
      <p:bldP spid="7" grpId="0"/>
      <p:bldP spid="8" grpId="0"/>
      <p:bldP spid="14" grpId="0"/>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971800" y="1047690"/>
            <a:ext cx="3124200" cy="400110"/>
          </a:xfrm>
          <a:prstGeom prst="rect">
            <a:avLst/>
          </a:prstGeom>
          <a:noFill/>
        </p:spPr>
        <p:txBody>
          <a:bodyPr wrap="square" rtlCol="0">
            <a:spAutoFit/>
          </a:bodyPr>
          <a:lstStyle/>
          <a:p>
            <a:r>
              <a:rPr lang="en-US" sz="2000" b="1" u="sng" dirty="0" err="1" smtClean="0"/>
              <a:t>Gangabai</a:t>
            </a:r>
            <a:r>
              <a:rPr lang="en-US" sz="2000" b="1" u="sng" dirty="0" smtClean="0"/>
              <a:t> Charities (SC)</a:t>
            </a:r>
            <a:endParaRPr lang="en-IN" sz="2000" b="1" u="sng" dirty="0"/>
          </a:p>
        </p:txBody>
      </p:sp>
      <p:sp>
        <p:nvSpPr>
          <p:cNvPr id="3" name="TextBox 2"/>
          <p:cNvSpPr txBox="1"/>
          <p:nvPr/>
        </p:nvSpPr>
        <p:spPr>
          <a:xfrm>
            <a:off x="457200" y="1584960"/>
            <a:ext cx="8305800" cy="1323439"/>
          </a:xfrm>
          <a:prstGeom prst="rect">
            <a:avLst/>
          </a:prstGeom>
          <a:noFill/>
        </p:spPr>
        <p:txBody>
          <a:bodyPr wrap="square" rtlCol="0">
            <a:spAutoFit/>
          </a:bodyPr>
          <a:lstStyle/>
          <a:p>
            <a:r>
              <a:rPr lang="en-US" sz="2000" b="1" dirty="0" smtClean="0"/>
              <a:t>Where under a trust deed, the purpose for which trust property could be put to use were not confined to charitable or religious use and the property could be used for social, cultural and allied purposes at the discretion of the trust, the assess trust was not entitled to exemption under section 5(</a:t>
            </a:r>
            <a:r>
              <a:rPr lang="en-US" sz="2000" b="1" dirty="0" err="1" smtClean="0"/>
              <a:t>i</a:t>
            </a:r>
            <a:r>
              <a:rPr lang="en-US" sz="2000" b="1" dirty="0" smtClean="0"/>
              <a:t>).</a:t>
            </a:r>
            <a:endParaRPr lang="en-IN" sz="2000" b="1" dirty="0"/>
          </a:p>
        </p:txBody>
      </p:sp>
      <p:sp>
        <p:nvSpPr>
          <p:cNvPr id="4" name="TextBox 3"/>
          <p:cNvSpPr txBox="1"/>
          <p:nvPr/>
        </p:nvSpPr>
        <p:spPr>
          <a:xfrm>
            <a:off x="5638800" y="4971871"/>
            <a:ext cx="3223959" cy="1200329"/>
          </a:xfrm>
          <a:prstGeom prst="rect">
            <a:avLst/>
          </a:prstGeom>
          <a:noFill/>
        </p:spPr>
        <p:txBody>
          <a:bodyPr wrap="none" rtlCol="0">
            <a:spAutoFit/>
          </a:bodyPr>
          <a:lstStyle/>
          <a:p>
            <a:r>
              <a:rPr lang="en-US">
                <a:solidFill>
                  <a:srgbClr val="FF0000"/>
                </a:solidFill>
              </a:rPr>
              <a:t>PPT PREPARED BY </a:t>
            </a:r>
          </a:p>
          <a:p>
            <a:r>
              <a:rPr lang="en-US">
                <a:solidFill>
                  <a:srgbClr val="FF0000"/>
                </a:solidFill>
              </a:rPr>
              <a:t>AMIT KUMAR: 9891463160</a:t>
            </a:r>
          </a:p>
          <a:p>
            <a:r>
              <a:rPr lang="en-US">
                <a:solidFill>
                  <a:srgbClr val="FF0000"/>
                </a:solidFill>
              </a:rPr>
              <a:t>EMAIL: amit63160@gmail.com</a:t>
            </a:r>
          </a:p>
          <a:p>
            <a:endParaRPr lang="en-US"/>
          </a:p>
        </p:txBody>
      </p:sp>
    </p:spTree>
    <p:extLst>
      <p:ext uri="{BB962C8B-B14F-4D97-AF65-F5344CB8AC3E}">
        <p14:creationId xmlns:p14="http://schemas.microsoft.com/office/powerpoint/2010/main" val="2272256932"/>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767840" y="1581090"/>
            <a:ext cx="5166360" cy="400110"/>
          </a:xfrm>
          <a:prstGeom prst="rect">
            <a:avLst/>
          </a:prstGeom>
          <a:noFill/>
        </p:spPr>
        <p:txBody>
          <a:bodyPr wrap="square" rtlCol="0">
            <a:spAutoFit/>
          </a:bodyPr>
          <a:lstStyle/>
          <a:p>
            <a:r>
              <a:rPr lang="en-US" sz="2000" b="1" dirty="0" smtClean="0"/>
              <a:t>Co-</a:t>
            </a:r>
            <a:r>
              <a:rPr lang="en-US" sz="2000" b="1" dirty="0" err="1" smtClean="0"/>
              <a:t>parcenary</a:t>
            </a:r>
            <a:r>
              <a:rPr lang="en-US" sz="2000" b="1" dirty="0" smtClean="0"/>
              <a:t> Interest in the property of HUF</a:t>
            </a:r>
            <a:endParaRPr lang="en-IN" sz="2000" b="1" dirty="0"/>
          </a:p>
        </p:txBody>
      </p:sp>
      <p:sp>
        <p:nvSpPr>
          <p:cNvPr id="3" name="TextBox 2"/>
          <p:cNvSpPr txBox="1"/>
          <p:nvPr/>
        </p:nvSpPr>
        <p:spPr>
          <a:xfrm>
            <a:off x="3657600" y="819090"/>
            <a:ext cx="1143000" cy="400110"/>
          </a:xfrm>
          <a:prstGeom prst="rect">
            <a:avLst/>
          </a:prstGeom>
          <a:noFill/>
        </p:spPr>
        <p:txBody>
          <a:bodyPr wrap="square" rtlCol="0">
            <a:spAutoFit/>
          </a:bodyPr>
          <a:lstStyle/>
          <a:p>
            <a:r>
              <a:rPr lang="en-US" sz="2000" b="1" u="sng" dirty="0" smtClean="0"/>
              <a:t>SHARE</a:t>
            </a:r>
            <a:endParaRPr lang="en-IN" sz="2000" b="1" u="sng" dirty="0"/>
          </a:p>
        </p:txBody>
      </p:sp>
      <p:sp>
        <p:nvSpPr>
          <p:cNvPr id="4" name="TextBox 3"/>
          <p:cNvSpPr txBox="1"/>
          <p:nvPr/>
        </p:nvSpPr>
        <p:spPr>
          <a:xfrm>
            <a:off x="4724400" y="819090"/>
            <a:ext cx="2133600" cy="400110"/>
          </a:xfrm>
          <a:prstGeom prst="rect">
            <a:avLst/>
          </a:prstGeom>
          <a:noFill/>
        </p:spPr>
        <p:txBody>
          <a:bodyPr wrap="square" rtlCol="0">
            <a:spAutoFit/>
          </a:bodyPr>
          <a:lstStyle/>
          <a:p>
            <a:r>
              <a:rPr lang="en-US" sz="2000" b="1" dirty="0" smtClean="0"/>
              <a:t>(i.e. exempt)</a:t>
            </a:r>
            <a:endParaRPr lang="en-IN" sz="2000" b="1" dirty="0"/>
          </a:p>
        </p:txBody>
      </p:sp>
      <p:cxnSp>
        <p:nvCxnSpPr>
          <p:cNvPr id="6" name="Straight Arrow Connector 5"/>
          <p:cNvCxnSpPr/>
          <p:nvPr/>
        </p:nvCxnSpPr>
        <p:spPr>
          <a:xfrm flipV="1">
            <a:off x="3352800" y="1200090"/>
            <a:ext cx="457200" cy="381000"/>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sp>
        <p:nvSpPr>
          <p:cNvPr id="7" name="Flowchart: Process 6"/>
          <p:cNvSpPr/>
          <p:nvPr/>
        </p:nvSpPr>
        <p:spPr>
          <a:xfrm>
            <a:off x="1447800" y="2331720"/>
            <a:ext cx="1524000" cy="1066800"/>
          </a:xfrm>
          <a:prstGeom prst="flowChartProcess">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sz="2000" b="1" dirty="0" smtClean="0"/>
              <a:t>HUF</a:t>
            </a:r>
            <a:endParaRPr lang="en-IN" sz="2000" b="1" dirty="0"/>
          </a:p>
        </p:txBody>
      </p:sp>
      <p:cxnSp>
        <p:nvCxnSpPr>
          <p:cNvPr id="9" name="Straight Arrow Connector 8"/>
          <p:cNvCxnSpPr/>
          <p:nvPr/>
        </p:nvCxnSpPr>
        <p:spPr>
          <a:xfrm>
            <a:off x="2819400" y="2865120"/>
            <a:ext cx="533400" cy="1588"/>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sp>
        <p:nvSpPr>
          <p:cNvPr id="10" name="TextBox 9"/>
          <p:cNvSpPr txBox="1"/>
          <p:nvPr/>
        </p:nvSpPr>
        <p:spPr>
          <a:xfrm>
            <a:off x="3505200" y="2560320"/>
            <a:ext cx="1143000" cy="707886"/>
          </a:xfrm>
          <a:prstGeom prst="rect">
            <a:avLst/>
          </a:prstGeom>
          <a:noFill/>
        </p:spPr>
        <p:txBody>
          <a:bodyPr wrap="square" rtlCol="0">
            <a:spAutoFit/>
          </a:bodyPr>
          <a:lstStyle/>
          <a:p>
            <a:r>
              <a:rPr lang="en-US" sz="2000" b="1" dirty="0" smtClean="0"/>
              <a:t>Itself</a:t>
            </a:r>
          </a:p>
          <a:p>
            <a:r>
              <a:rPr lang="en-US" sz="2000" b="1" dirty="0" smtClean="0"/>
              <a:t>Assessee</a:t>
            </a:r>
            <a:endParaRPr lang="en-IN" sz="2000" b="1" dirty="0"/>
          </a:p>
        </p:txBody>
      </p:sp>
      <p:cxnSp>
        <p:nvCxnSpPr>
          <p:cNvPr id="11" name="Straight Arrow Connector 10"/>
          <p:cNvCxnSpPr/>
          <p:nvPr/>
        </p:nvCxnSpPr>
        <p:spPr>
          <a:xfrm>
            <a:off x="4876800" y="2865120"/>
            <a:ext cx="533400" cy="1588"/>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sp>
        <p:nvSpPr>
          <p:cNvPr id="12" name="TextBox 11"/>
          <p:cNvSpPr txBox="1"/>
          <p:nvPr/>
        </p:nvSpPr>
        <p:spPr>
          <a:xfrm>
            <a:off x="5486400" y="2560320"/>
            <a:ext cx="2057400" cy="707886"/>
          </a:xfrm>
          <a:prstGeom prst="rect">
            <a:avLst/>
          </a:prstGeom>
          <a:noFill/>
        </p:spPr>
        <p:txBody>
          <a:bodyPr wrap="square" rtlCol="0">
            <a:spAutoFit/>
          </a:bodyPr>
          <a:lstStyle/>
          <a:p>
            <a:r>
              <a:rPr lang="en-US" sz="2000" b="1" dirty="0" smtClean="0"/>
              <a:t>Liable to </a:t>
            </a:r>
          </a:p>
          <a:p>
            <a:r>
              <a:rPr lang="en-US" sz="2000" b="1" dirty="0" smtClean="0"/>
              <a:t>Pay wealth Tax</a:t>
            </a:r>
            <a:endParaRPr lang="en-IN" sz="2000" b="1" dirty="0"/>
          </a:p>
        </p:txBody>
      </p:sp>
      <p:cxnSp>
        <p:nvCxnSpPr>
          <p:cNvPr id="16" name="Straight Arrow Connector 15"/>
          <p:cNvCxnSpPr/>
          <p:nvPr/>
        </p:nvCxnSpPr>
        <p:spPr>
          <a:xfrm rot="5400000">
            <a:off x="1943100" y="3694906"/>
            <a:ext cx="533400" cy="1588"/>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sp>
        <p:nvSpPr>
          <p:cNvPr id="17" name="TextBox 16"/>
          <p:cNvSpPr txBox="1"/>
          <p:nvPr/>
        </p:nvSpPr>
        <p:spPr>
          <a:xfrm>
            <a:off x="1295400" y="3961606"/>
            <a:ext cx="2819400" cy="400110"/>
          </a:xfrm>
          <a:prstGeom prst="rect">
            <a:avLst/>
          </a:prstGeom>
          <a:noFill/>
        </p:spPr>
        <p:txBody>
          <a:bodyPr wrap="square" rtlCol="0">
            <a:spAutoFit/>
          </a:bodyPr>
          <a:lstStyle/>
          <a:p>
            <a:r>
              <a:rPr lang="en-US" sz="2000" b="1" dirty="0" smtClean="0"/>
              <a:t>interest to Co-</a:t>
            </a:r>
            <a:r>
              <a:rPr lang="en-US" sz="2000" b="1" dirty="0" err="1" smtClean="0"/>
              <a:t>parcener</a:t>
            </a:r>
            <a:r>
              <a:rPr lang="en-US" sz="2000" b="1" dirty="0" smtClean="0"/>
              <a:t> </a:t>
            </a:r>
            <a:endParaRPr lang="en-IN" sz="2000" b="1" dirty="0"/>
          </a:p>
        </p:txBody>
      </p:sp>
      <p:cxnSp>
        <p:nvCxnSpPr>
          <p:cNvPr id="18" name="Straight Arrow Connector 17"/>
          <p:cNvCxnSpPr/>
          <p:nvPr/>
        </p:nvCxnSpPr>
        <p:spPr>
          <a:xfrm>
            <a:off x="4450080" y="4190206"/>
            <a:ext cx="533400" cy="1588"/>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sp>
        <p:nvSpPr>
          <p:cNvPr id="19" name="TextBox 18"/>
          <p:cNvSpPr txBox="1"/>
          <p:nvPr/>
        </p:nvSpPr>
        <p:spPr>
          <a:xfrm>
            <a:off x="5212080" y="3992086"/>
            <a:ext cx="1950720" cy="400110"/>
          </a:xfrm>
          <a:prstGeom prst="rect">
            <a:avLst/>
          </a:prstGeom>
          <a:noFill/>
        </p:spPr>
        <p:txBody>
          <a:bodyPr wrap="square" rtlCol="0">
            <a:spAutoFit/>
          </a:bodyPr>
          <a:lstStyle/>
          <a:p>
            <a:r>
              <a:rPr lang="en-US" sz="2000" b="1" dirty="0" smtClean="0"/>
              <a:t>exempt u|s 5(ii)</a:t>
            </a:r>
            <a:endParaRPr lang="en-IN" sz="2000" b="1" dirty="0"/>
          </a:p>
        </p:txBody>
      </p:sp>
    </p:spTree>
    <p:extLst>
      <p:ext uri="{BB962C8B-B14F-4D97-AF65-F5344CB8AC3E}">
        <p14:creationId xmlns:p14="http://schemas.microsoft.com/office/powerpoint/2010/main" val="1693007438"/>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7"/>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9"/>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0">
                                            <p:txEl>
                                              <p:pRg st="0" end="0"/>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0">
                                            <p:txEl>
                                              <p:pRg st="0" end="0"/>
                                            </p:txEl>
                                          </p:spTgt>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10">
                                            <p:txEl>
                                              <p:pRg st="1" end="1"/>
                                            </p:txEl>
                                          </p:spTgt>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nodeType="clickEffect">
                                  <p:stCondLst>
                                    <p:cond delay="0"/>
                                  </p:stCondLst>
                                  <p:childTnLst>
                                    <p:set>
                                      <p:cBhvr>
                                        <p:cTn id="40" dur="1" fill="hold">
                                          <p:stCondLst>
                                            <p:cond delay="0"/>
                                          </p:stCondLst>
                                        </p:cTn>
                                        <p:tgtEl>
                                          <p:spTgt spid="11"/>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grpId="0" nodeType="clickEffect">
                                  <p:stCondLst>
                                    <p:cond delay="0"/>
                                  </p:stCondLst>
                                  <p:childTnLst>
                                    <p:set>
                                      <p:cBhvr>
                                        <p:cTn id="44" dur="1" fill="hold">
                                          <p:stCondLst>
                                            <p:cond delay="0"/>
                                          </p:stCondLst>
                                        </p:cTn>
                                        <p:tgtEl>
                                          <p:spTgt spid="12"/>
                                        </p:tgtEl>
                                        <p:attrNameLst>
                                          <p:attrName>style.visibility</p:attrName>
                                        </p:attrNameLst>
                                      </p:cBhvr>
                                      <p:to>
                                        <p:strVal val="visible"/>
                                      </p:to>
                                    </p:set>
                                  </p:childTnLst>
                                </p:cTn>
                              </p:par>
                            </p:childTnLst>
                          </p:cTn>
                        </p:par>
                      </p:childTnLst>
                    </p:cTn>
                  </p:par>
                  <p:par>
                    <p:cTn id="45" fill="hold">
                      <p:stCondLst>
                        <p:cond delay="indefinite"/>
                      </p:stCondLst>
                      <p:childTnLst>
                        <p:par>
                          <p:cTn id="46" fill="hold">
                            <p:stCondLst>
                              <p:cond delay="0"/>
                            </p:stCondLst>
                            <p:childTnLst>
                              <p:par>
                                <p:cTn id="47" presetID="1" presetClass="entr" presetSubtype="0" fill="hold" nodeType="clickEffect">
                                  <p:stCondLst>
                                    <p:cond delay="0"/>
                                  </p:stCondLst>
                                  <p:childTnLst>
                                    <p:set>
                                      <p:cBhvr>
                                        <p:cTn id="48" dur="1" fill="hold">
                                          <p:stCondLst>
                                            <p:cond delay="0"/>
                                          </p:stCondLst>
                                        </p:cTn>
                                        <p:tgtEl>
                                          <p:spTgt spid="16"/>
                                        </p:tgtEl>
                                        <p:attrNameLst>
                                          <p:attrName>style.visibility</p:attrName>
                                        </p:attrNameLst>
                                      </p:cBhvr>
                                      <p:to>
                                        <p:strVal val="visible"/>
                                      </p:to>
                                    </p:set>
                                  </p:childTnLst>
                                </p:cTn>
                              </p:par>
                            </p:childTnLst>
                          </p:cTn>
                        </p:par>
                      </p:childTnLst>
                    </p:cTn>
                  </p:par>
                  <p:par>
                    <p:cTn id="49" fill="hold">
                      <p:stCondLst>
                        <p:cond delay="indefinite"/>
                      </p:stCondLst>
                      <p:childTnLst>
                        <p:par>
                          <p:cTn id="50" fill="hold">
                            <p:stCondLst>
                              <p:cond delay="0"/>
                            </p:stCondLst>
                            <p:childTnLst>
                              <p:par>
                                <p:cTn id="51" presetID="1" presetClass="entr" presetSubtype="0" fill="hold" grpId="0" nodeType="clickEffect">
                                  <p:stCondLst>
                                    <p:cond delay="0"/>
                                  </p:stCondLst>
                                  <p:childTnLst>
                                    <p:set>
                                      <p:cBhvr>
                                        <p:cTn id="52" dur="1" fill="hold">
                                          <p:stCondLst>
                                            <p:cond delay="0"/>
                                          </p:stCondLst>
                                        </p:cTn>
                                        <p:tgtEl>
                                          <p:spTgt spid="17"/>
                                        </p:tgtEl>
                                        <p:attrNameLst>
                                          <p:attrName>style.visibility</p:attrName>
                                        </p:attrNameLst>
                                      </p:cBhvr>
                                      <p:to>
                                        <p:strVal val="visible"/>
                                      </p:to>
                                    </p:set>
                                  </p:childTnLst>
                                </p:cTn>
                              </p:par>
                            </p:childTnLst>
                          </p:cTn>
                        </p:par>
                      </p:childTnLst>
                    </p:cTn>
                  </p:par>
                  <p:par>
                    <p:cTn id="53" fill="hold">
                      <p:stCondLst>
                        <p:cond delay="indefinite"/>
                      </p:stCondLst>
                      <p:childTnLst>
                        <p:par>
                          <p:cTn id="54" fill="hold">
                            <p:stCondLst>
                              <p:cond delay="0"/>
                            </p:stCondLst>
                            <p:childTnLst>
                              <p:par>
                                <p:cTn id="55" presetID="1" presetClass="entr" presetSubtype="0" fill="hold" nodeType="clickEffect">
                                  <p:stCondLst>
                                    <p:cond delay="0"/>
                                  </p:stCondLst>
                                  <p:childTnLst>
                                    <p:set>
                                      <p:cBhvr>
                                        <p:cTn id="56" dur="1" fill="hold">
                                          <p:stCondLst>
                                            <p:cond delay="0"/>
                                          </p:stCondLst>
                                        </p:cTn>
                                        <p:tgtEl>
                                          <p:spTgt spid="18"/>
                                        </p:tgtEl>
                                        <p:attrNameLst>
                                          <p:attrName>style.visibility</p:attrName>
                                        </p:attrNameLst>
                                      </p:cBhvr>
                                      <p:to>
                                        <p:strVal val="visible"/>
                                      </p:to>
                                    </p:set>
                                  </p:childTnLst>
                                </p:cTn>
                              </p:par>
                            </p:childTnLst>
                          </p:cTn>
                        </p:par>
                      </p:childTnLst>
                    </p:cTn>
                  </p:par>
                  <p:par>
                    <p:cTn id="57" fill="hold">
                      <p:stCondLst>
                        <p:cond delay="indefinite"/>
                      </p:stCondLst>
                      <p:childTnLst>
                        <p:par>
                          <p:cTn id="58" fill="hold">
                            <p:stCondLst>
                              <p:cond delay="0"/>
                            </p:stCondLst>
                            <p:childTnLst>
                              <p:par>
                                <p:cTn id="59" presetID="1" presetClass="entr" presetSubtype="0" fill="hold" grpId="0" nodeType="clickEffect">
                                  <p:stCondLst>
                                    <p:cond delay="0"/>
                                  </p:stCondLst>
                                  <p:childTnLst>
                                    <p:set>
                                      <p:cBhvr>
                                        <p:cTn id="60" dur="1" fill="hold">
                                          <p:stCondLst>
                                            <p:cond delay="0"/>
                                          </p:stCondLst>
                                        </p:cTn>
                                        <p:tgtEl>
                                          <p:spTgt spid="1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4" grpId="0"/>
      <p:bldP spid="7" grpId="0" animBg="1"/>
      <p:bldP spid="10" grpId="0" build="allAtOnce"/>
      <p:bldP spid="12" grpId="0"/>
      <p:bldP spid="17" grpId="0"/>
      <p:bldP spid="19" grpId="0"/>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124200" y="640080"/>
            <a:ext cx="2667000" cy="400110"/>
          </a:xfrm>
          <a:prstGeom prst="rect">
            <a:avLst/>
          </a:prstGeom>
          <a:noFill/>
        </p:spPr>
        <p:txBody>
          <a:bodyPr wrap="square" rtlCol="0">
            <a:spAutoFit/>
          </a:bodyPr>
          <a:lstStyle/>
          <a:p>
            <a:r>
              <a:rPr lang="en-US" sz="2000" b="1" u="sng" dirty="0" smtClean="0"/>
              <a:t>Exemption </a:t>
            </a:r>
            <a:r>
              <a:rPr lang="en-US" sz="2000" b="1" u="sng" dirty="0" err="1" smtClean="0"/>
              <a:t>u|s</a:t>
            </a:r>
            <a:r>
              <a:rPr lang="en-US" sz="2000" b="1" u="sng" dirty="0" smtClean="0"/>
              <a:t> 5(iii)</a:t>
            </a:r>
            <a:endParaRPr lang="en-IN" sz="2000" b="1" u="sng" dirty="0"/>
          </a:p>
        </p:txBody>
      </p:sp>
      <p:sp>
        <p:nvSpPr>
          <p:cNvPr id="3" name="TextBox 2"/>
          <p:cNvSpPr txBox="1"/>
          <p:nvPr/>
        </p:nvSpPr>
        <p:spPr>
          <a:xfrm>
            <a:off x="1295400" y="1295400"/>
            <a:ext cx="4495800" cy="400110"/>
          </a:xfrm>
          <a:prstGeom prst="rect">
            <a:avLst/>
          </a:prstGeom>
          <a:noFill/>
        </p:spPr>
        <p:txBody>
          <a:bodyPr wrap="square" rtlCol="0">
            <a:spAutoFit/>
          </a:bodyPr>
          <a:lstStyle/>
          <a:p>
            <a:r>
              <a:rPr lang="en-US" sz="2000" b="1" dirty="0" smtClean="0"/>
              <a:t>One House in the occupation of a Ruler</a:t>
            </a:r>
            <a:endParaRPr lang="en-IN" sz="2000" b="1" dirty="0"/>
          </a:p>
        </p:txBody>
      </p:sp>
      <p:sp>
        <p:nvSpPr>
          <p:cNvPr id="4" name="TextBox 3"/>
          <p:cNvSpPr txBox="1"/>
          <p:nvPr/>
        </p:nvSpPr>
        <p:spPr>
          <a:xfrm>
            <a:off x="1691640" y="1813560"/>
            <a:ext cx="4343400" cy="400110"/>
          </a:xfrm>
          <a:prstGeom prst="rect">
            <a:avLst/>
          </a:prstGeom>
          <a:noFill/>
        </p:spPr>
        <p:txBody>
          <a:bodyPr wrap="square" rtlCol="0">
            <a:spAutoFit/>
          </a:bodyPr>
          <a:lstStyle/>
          <a:p>
            <a:r>
              <a:rPr lang="en-US" sz="2000" b="1" dirty="0" smtClean="0"/>
              <a:t>declared as his official Residence</a:t>
            </a:r>
            <a:endParaRPr lang="en-IN" sz="2000" b="1" dirty="0"/>
          </a:p>
        </p:txBody>
      </p:sp>
      <p:sp>
        <p:nvSpPr>
          <p:cNvPr id="5" name="TextBox 4"/>
          <p:cNvSpPr txBox="1"/>
          <p:nvPr/>
        </p:nvSpPr>
        <p:spPr>
          <a:xfrm>
            <a:off x="1706880" y="2255520"/>
            <a:ext cx="2179320" cy="400110"/>
          </a:xfrm>
          <a:prstGeom prst="rect">
            <a:avLst/>
          </a:prstGeom>
          <a:noFill/>
        </p:spPr>
        <p:txBody>
          <a:bodyPr wrap="square" rtlCol="0">
            <a:spAutoFit/>
          </a:bodyPr>
          <a:lstStyle/>
          <a:p>
            <a:r>
              <a:rPr lang="en-US" sz="2000" b="1" dirty="0" smtClean="0"/>
              <a:t>by Central Govt.</a:t>
            </a:r>
            <a:endParaRPr lang="en-IN" sz="2000" b="1" dirty="0"/>
          </a:p>
        </p:txBody>
      </p:sp>
      <p:sp>
        <p:nvSpPr>
          <p:cNvPr id="6" name="TextBox 5"/>
          <p:cNvSpPr txBox="1"/>
          <p:nvPr/>
        </p:nvSpPr>
        <p:spPr>
          <a:xfrm>
            <a:off x="3108960" y="2712720"/>
            <a:ext cx="2133600" cy="400110"/>
          </a:xfrm>
          <a:prstGeom prst="rect">
            <a:avLst/>
          </a:prstGeom>
          <a:noFill/>
        </p:spPr>
        <p:txBody>
          <a:bodyPr wrap="square" rtlCol="0">
            <a:spAutoFit/>
          </a:bodyPr>
          <a:lstStyle/>
          <a:p>
            <a:r>
              <a:rPr lang="en-US" sz="2000" b="1" dirty="0" smtClean="0"/>
              <a:t>exempt </a:t>
            </a:r>
            <a:r>
              <a:rPr lang="en-US" sz="2000" b="1" dirty="0" err="1" smtClean="0"/>
              <a:t>u|s</a:t>
            </a:r>
            <a:r>
              <a:rPr lang="en-US" sz="2000" b="1" dirty="0" smtClean="0"/>
              <a:t> 5(iii)</a:t>
            </a:r>
            <a:endParaRPr lang="en-IN" sz="2000" b="1" dirty="0"/>
          </a:p>
        </p:txBody>
      </p:sp>
      <p:sp>
        <p:nvSpPr>
          <p:cNvPr id="7" name="TextBox 6"/>
          <p:cNvSpPr txBox="1"/>
          <p:nvPr/>
        </p:nvSpPr>
        <p:spPr>
          <a:xfrm>
            <a:off x="3108960" y="3322320"/>
            <a:ext cx="2667000" cy="400110"/>
          </a:xfrm>
          <a:prstGeom prst="rect">
            <a:avLst/>
          </a:prstGeom>
          <a:noFill/>
        </p:spPr>
        <p:txBody>
          <a:bodyPr wrap="square" rtlCol="0">
            <a:spAutoFit/>
          </a:bodyPr>
          <a:lstStyle/>
          <a:p>
            <a:r>
              <a:rPr lang="en-US" sz="2000" b="1" u="sng" dirty="0" smtClean="0"/>
              <a:t>GAJSINGH (SC)</a:t>
            </a:r>
            <a:endParaRPr lang="en-IN" sz="2000" b="1" u="sng" dirty="0"/>
          </a:p>
        </p:txBody>
      </p:sp>
      <p:sp>
        <p:nvSpPr>
          <p:cNvPr id="8" name="TextBox 7"/>
          <p:cNvSpPr txBox="1"/>
          <p:nvPr/>
        </p:nvSpPr>
        <p:spPr>
          <a:xfrm>
            <a:off x="914400" y="3855720"/>
            <a:ext cx="7620000" cy="1323439"/>
          </a:xfrm>
          <a:prstGeom prst="rect">
            <a:avLst/>
          </a:prstGeom>
          <a:noFill/>
        </p:spPr>
        <p:txBody>
          <a:bodyPr wrap="square" rtlCol="0">
            <a:spAutoFit/>
          </a:bodyPr>
          <a:lstStyle/>
          <a:p>
            <a:pPr algn="just"/>
            <a:r>
              <a:rPr lang="en-US" sz="2000" b="1" dirty="0" smtClean="0"/>
              <a:t>Where the </a:t>
            </a:r>
            <a:r>
              <a:rPr lang="en-US" sz="2000" b="1" dirty="0" err="1" smtClean="0"/>
              <a:t>assessee</a:t>
            </a:r>
            <a:r>
              <a:rPr lang="en-US" sz="2000" b="1" dirty="0" smtClean="0"/>
              <a:t> opted to adopt </a:t>
            </a:r>
            <a:r>
              <a:rPr lang="en-US" sz="2000" b="1" dirty="0" err="1" smtClean="0"/>
              <a:t>Umed</a:t>
            </a:r>
            <a:r>
              <a:rPr lang="en-US" sz="2000" b="1" dirty="0" smtClean="0"/>
              <a:t> </a:t>
            </a:r>
            <a:r>
              <a:rPr lang="en-US" sz="2000" b="1" dirty="0" err="1" smtClean="0"/>
              <a:t>Bhavan</a:t>
            </a:r>
            <a:r>
              <a:rPr lang="en-US" sz="2000" b="1" dirty="0" smtClean="0"/>
              <a:t> Palace as his house for the purpose of exemption under section 5(iii) which is specific for the purpose, he shall not be entitled to seek exemption for another house namely </a:t>
            </a:r>
            <a:r>
              <a:rPr lang="en-US" sz="2000" b="1" dirty="0" err="1" smtClean="0"/>
              <a:t>Sardar</a:t>
            </a:r>
            <a:r>
              <a:rPr lang="en-US" sz="2000" b="1" dirty="0" smtClean="0"/>
              <a:t> </a:t>
            </a:r>
            <a:r>
              <a:rPr lang="en-US" sz="2000" b="1" dirty="0" err="1" smtClean="0"/>
              <a:t>Samand</a:t>
            </a:r>
            <a:r>
              <a:rPr lang="en-US" sz="2000" b="1" dirty="0" smtClean="0"/>
              <a:t> Palace under section 5(vi)</a:t>
            </a:r>
            <a:endParaRPr lang="en-IN" sz="2000" b="1" dirty="0"/>
          </a:p>
        </p:txBody>
      </p:sp>
      <p:cxnSp>
        <p:nvCxnSpPr>
          <p:cNvPr id="10" name="Straight Connector 9"/>
          <p:cNvCxnSpPr/>
          <p:nvPr/>
        </p:nvCxnSpPr>
        <p:spPr>
          <a:xfrm>
            <a:off x="1432560" y="2011680"/>
            <a:ext cx="152400" cy="1588"/>
          </a:xfrm>
          <a:prstGeom prst="line">
            <a:avLst/>
          </a:prstGeom>
        </p:spPr>
        <p:style>
          <a:lnRef idx="2">
            <a:schemeClr val="dk1"/>
          </a:lnRef>
          <a:fillRef idx="0">
            <a:schemeClr val="dk1"/>
          </a:fillRef>
          <a:effectRef idx="1">
            <a:schemeClr val="dk1"/>
          </a:effectRef>
          <a:fontRef idx="minor">
            <a:schemeClr val="tx1"/>
          </a:fontRef>
        </p:style>
      </p:cxnSp>
      <p:cxnSp>
        <p:nvCxnSpPr>
          <p:cNvPr id="11" name="Straight Connector 10"/>
          <p:cNvCxnSpPr/>
          <p:nvPr/>
        </p:nvCxnSpPr>
        <p:spPr>
          <a:xfrm>
            <a:off x="1432560" y="2453640"/>
            <a:ext cx="152400" cy="1588"/>
          </a:xfrm>
          <a:prstGeom prst="line">
            <a:avLst/>
          </a:prstGeom>
        </p:spPr>
        <p:style>
          <a:lnRef idx="2">
            <a:schemeClr val="dk1"/>
          </a:lnRef>
          <a:fillRef idx="0">
            <a:schemeClr val="dk1"/>
          </a:fillRef>
          <a:effectRef idx="1">
            <a:schemeClr val="dk1"/>
          </a:effectRef>
          <a:fontRef idx="minor">
            <a:schemeClr val="tx1"/>
          </a:fontRef>
        </p:style>
      </p:cxnSp>
      <p:cxnSp>
        <p:nvCxnSpPr>
          <p:cNvPr id="13" name="Straight Arrow Connector 12"/>
          <p:cNvCxnSpPr/>
          <p:nvPr/>
        </p:nvCxnSpPr>
        <p:spPr>
          <a:xfrm>
            <a:off x="2423160" y="2926080"/>
            <a:ext cx="457200" cy="1588"/>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spTree>
    <p:extLst>
      <p:ext uri="{BB962C8B-B14F-4D97-AF65-F5344CB8AC3E}">
        <p14:creationId xmlns:p14="http://schemas.microsoft.com/office/powerpoint/2010/main" val="2814497721"/>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1"/>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3"/>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6"/>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7"/>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4" grpId="0"/>
      <p:bldP spid="6" grpId="0"/>
      <p:bldP spid="7" grpId="0"/>
      <p:bldP spid="8"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630680" y="550188"/>
            <a:ext cx="1066800" cy="400110"/>
          </a:xfrm>
          <a:prstGeom prst="rect">
            <a:avLst/>
          </a:prstGeom>
          <a:noFill/>
        </p:spPr>
        <p:txBody>
          <a:bodyPr wrap="square" rtlCol="0">
            <a:spAutoFit/>
          </a:bodyPr>
          <a:lstStyle/>
          <a:p>
            <a:r>
              <a:rPr lang="en-US" sz="2000" b="1" u="sng" dirty="0" smtClean="0"/>
              <a:t>Mr. X</a:t>
            </a:r>
            <a:endParaRPr lang="en-IN" sz="2000" b="1" u="sng" dirty="0"/>
          </a:p>
        </p:txBody>
      </p:sp>
      <p:sp>
        <p:nvSpPr>
          <p:cNvPr id="3" name="TextBox 2"/>
          <p:cNvSpPr txBox="1"/>
          <p:nvPr/>
        </p:nvSpPr>
        <p:spPr>
          <a:xfrm>
            <a:off x="838200" y="1159788"/>
            <a:ext cx="1143000" cy="400110"/>
          </a:xfrm>
          <a:prstGeom prst="rect">
            <a:avLst/>
          </a:prstGeom>
          <a:noFill/>
        </p:spPr>
        <p:txBody>
          <a:bodyPr wrap="square" rtlCol="0">
            <a:spAutoFit/>
          </a:bodyPr>
          <a:lstStyle/>
          <a:p>
            <a:r>
              <a:rPr lang="en-US" sz="2000" b="1" dirty="0" smtClean="0"/>
              <a:t>GOLD</a:t>
            </a:r>
            <a:endParaRPr lang="en-IN" sz="2000" b="1" dirty="0"/>
          </a:p>
        </p:txBody>
      </p:sp>
      <p:sp>
        <p:nvSpPr>
          <p:cNvPr id="4" name="TextBox 3"/>
          <p:cNvSpPr txBox="1"/>
          <p:nvPr/>
        </p:nvSpPr>
        <p:spPr>
          <a:xfrm>
            <a:off x="2225040" y="1159788"/>
            <a:ext cx="1143000" cy="400110"/>
          </a:xfrm>
          <a:prstGeom prst="rect">
            <a:avLst/>
          </a:prstGeom>
          <a:noFill/>
        </p:spPr>
        <p:txBody>
          <a:bodyPr wrap="square" rtlCol="0">
            <a:spAutoFit/>
          </a:bodyPr>
          <a:lstStyle/>
          <a:p>
            <a:r>
              <a:rPr lang="en-US" sz="2000" b="1" dirty="0" smtClean="0"/>
              <a:t>30 </a:t>
            </a:r>
            <a:r>
              <a:rPr lang="en-US" sz="2000" b="1" dirty="0" err="1" smtClean="0"/>
              <a:t>Lakh</a:t>
            </a:r>
            <a:endParaRPr lang="en-IN" sz="2000" b="1" dirty="0"/>
          </a:p>
        </p:txBody>
      </p:sp>
      <p:sp>
        <p:nvSpPr>
          <p:cNvPr id="5" name="TextBox 4"/>
          <p:cNvSpPr txBox="1"/>
          <p:nvPr/>
        </p:nvSpPr>
        <p:spPr>
          <a:xfrm>
            <a:off x="853440" y="1693188"/>
            <a:ext cx="1143000" cy="707886"/>
          </a:xfrm>
          <a:prstGeom prst="rect">
            <a:avLst/>
          </a:prstGeom>
          <a:noFill/>
        </p:spPr>
        <p:txBody>
          <a:bodyPr wrap="square" rtlCol="0">
            <a:spAutoFit/>
          </a:bodyPr>
          <a:lstStyle/>
          <a:p>
            <a:r>
              <a:rPr lang="en-US" sz="2000" b="1" dirty="0" smtClean="0"/>
              <a:t>Motor </a:t>
            </a:r>
          </a:p>
          <a:p>
            <a:r>
              <a:rPr lang="en-US" sz="2000" b="1" dirty="0" smtClean="0"/>
              <a:t>Car</a:t>
            </a:r>
            <a:endParaRPr lang="en-IN" sz="2000" b="1" dirty="0"/>
          </a:p>
        </p:txBody>
      </p:sp>
      <p:sp>
        <p:nvSpPr>
          <p:cNvPr id="6" name="TextBox 5"/>
          <p:cNvSpPr txBox="1"/>
          <p:nvPr/>
        </p:nvSpPr>
        <p:spPr>
          <a:xfrm>
            <a:off x="2240280" y="1693188"/>
            <a:ext cx="1143000" cy="400110"/>
          </a:xfrm>
          <a:prstGeom prst="rect">
            <a:avLst/>
          </a:prstGeom>
          <a:noFill/>
        </p:spPr>
        <p:txBody>
          <a:bodyPr wrap="square" rtlCol="0">
            <a:spAutoFit/>
          </a:bodyPr>
          <a:lstStyle/>
          <a:p>
            <a:r>
              <a:rPr lang="en-US" sz="2000" b="1" dirty="0" smtClean="0"/>
              <a:t>30 </a:t>
            </a:r>
            <a:r>
              <a:rPr lang="en-US" sz="2000" b="1" dirty="0" err="1" smtClean="0"/>
              <a:t>Lakh</a:t>
            </a:r>
            <a:endParaRPr lang="en-IN" sz="2000" b="1" dirty="0"/>
          </a:p>
        </p:txBody>
      </p:sp>
      <p:sp>
        <p:nvSpPr>
          <p:cNvPr id="7" name="TextBox 6"/>
          <p:cNvSpPr txBox="1"/>
          <p:nvPr/>
        </p:nvSpPr>
        <p:spPr>
          <a:xfrm>
            <a:off x="5928360" y="550188"/>
            <a:ext cx="1066800" cy="400110"/>
          </a:xfrm>
          <a:prstGeom prst="rect">
            <a:avLst/>
          </a:prstGeom>
          <a:noFill/>
        </p:spPr>
        <p:txBody>
          <a:bodyPr wrap="square" rtlCol="0">
            <a:spAutoFit/>
          </a:bodyPr>
          <a:lstStyle/>
          <a:p>
            <a:r>
              <a:rPr lang="en-US" sz="2000" b="1" u="sng" dirty="0" smtClean="0"/>
              <a:t>Mrs. X</a:t>
            </a:r>
            <a:endParaRPr lang="en-IN" sz="2000" b="1" u="sng" dirty="0"/>
          </a:p>
        </p:txBody>
      </p:sp>
      <p:cxnSp>
        <p:nvCxnSpPr>
          <p:cNvPr id="9" name="Straight Arrow Connector 8"/>
          <p:cNvCxnSpPr>
            <a:stCxn id="4" idx="3"/>
          </p:cNvCxnSpPr>
          <p:nvPr/>
        </p:nvCxnSpPr>
        <p:spPr>
          <a:xfrm flipV="1">
            <a:off x="3368040" y="877074"/>
            <a:ext cx="2270760" cy="482769"/>
          </a:xfrm>
          <a:prstGeom prst="straightConnector1">
            <a:avLst/>
          </a:prstGeom>
          <a:ln>
            <a:prstDash val="sysDash"/>
            <a:tailEnd type="arrow"/>
          </a:ln>
        </p:spPr>
        <p:style>
          <a:lnRef idx="2">
            <a:schemeClr val="dk1"/>
          </a:lnRef>
          <a:fillRef idx="0">
            <a:schemeClr val="dk1"/>
          </a:fillRef>
          <a:effectRef idx="1">
            <a:schemeClr val="dk1"/>
          </a:effectRef>
          <a:fontRef idx="minor">
            <a:schemeClr val="tx1"/>
          </a:fontRef>
        </p:style>
      </p:cxnSp>
      <p:sp>
        <p:nvSpPr>
          <p:cNvPr id="10" name="TextBox 9"/>
          <p:cNvSpPr txBox="1"/>
          <p:nvPr/>
        </p:nvSpPr>
        <p:spPr>
          <a:xfrm rot="20770678">
            <a:off x="3962400" y="608436"/>
            <a:ext cx="1066800" cy="400110"/>
          </a:xfrm>
          <a:prstGeom prst="rect">
            <a:avLst/>
          </a:prstGeom>
          <a:noFill/>
        </p:spPr>
        <p:txBody>
          <a:bodyPr wrap="square" rtlCol="0">
            <a:spAutoFit/>
          </a:bodyPr>
          <a:lstStyle/>
          <a:p>
            <a:r>
              <a:rPr lang="en-US" sz="2000" b="1" dirty="0" smtClean="0"/>
              <a:t>Gift</a:t>
            </a:r>
            <a:endParaRPr lang="en-IN" sz="2000" b="1" dirty="0"/>
          </a:p>
        </p:txBody>
      </p:sp>
      <p:sp>
        <p:nvSpPr>
          <p:cNvPr id="12" name="TextBox 11"/>
          <p:cNvSpPr txBox="1"/>
          <p:nvPr/>
        </p:nvSpPr>
        <p:spPr>
          <a:xfrm>
            <a:off x="1722120" y="2553474"/>
            <a:ext cx="1066800" cy="400110"/>
          </a:xfrm>
          <a:prstGeom prst="rect">
            <a:avLst/>
          </a:prstGeom>
          <a:noFill/>
        </p:spPr>
        <p:txBody>
          <a:bodyPr wrap="square" rtlCol="0">
            <a:spAutoFit/>
          </a:bodyPr>
          <a:lstStyle/>
          <a:p>
            <a:r>
              <a:rPr lang="en-US" sz="2000" b="1" dirty="0" smtClean="0"/>
              <a:t>Mr. X</a:t>
            </a:r>
            <a:endParaRPr lang="en-IN" sz="2000" b="1" dirty="0"/>
          </a:p>
        </p:txBody>
      </p:sp>
      <p:cxnSp>
        <p:nvCxnSpPr>
          <p:cNvPr id="14" name="Straight Connector 13"/>
          <p:cNvCxnSpPr/>
          <p:nvPr/>
        </p:nvCxnSpPr>
        <p:spPr>
          <a:xfrm>
            <a:off x="929640" y="3041154"/>
            <a:ext cx="2590800" cy="1588"/>
          </a:xfrm>
          <a:prstGeom prst="line">
            <a:avLst/>
          </a:prstGeom>
        </p:spPr>
        <p:style>
          <a:lnRef idx="2">
            <a:schemeClr val="dk1"/>
          </a:lnRef>
          <a:fillRef idx="0">
            <a:schemeClr val="dk1"/>
          </a:fillRef>
          <a:effectRef idx="1">
            <a:schemeClr val="dk1"/>
          </a:effectRef>
          <a:fontRef idx="minor">
            <a:schemeClr val="tx1"/>
          </a:fontRef>
        </p:style>
      </p:cxnSp>
      <p:sp>
        <p:nvSpPr>
          <p:cNvPr id="15" name="TextBox 14"/>
          <p:cNvSpPr txBox="1"/>
          <p:nvPr/>
        </p:nvSpPr>
        <p:spPr>
          <a:xfrm>
            <a:off x="5882640" y="2553474"/>
            <a:ext cx="1066800" cy="400110"/>
          </a:xfrm>
          <a:prstGeom prst="rect">
            <a:avLst/>
          </a:prstGeom>
          <a:noFill/>
        </p:spPr>
        <p:txBody>
          <a:bodyPr wrap="square" rtlCol="0">
            <a:spAutoFit/>
          </a:bodyPr>
          <a:lstStyle/>
          <a:p>
            <a:r>
              <a:rPr lang="en-US" sz="2000" b="1" dirty="0" smtClean="0"/>
              <a:t>Mrs. X</a:t>
            </a:r>
            <a:endParaRPr lang="en-IN" sz="2000" b="1" dirty="0"/>
          </a:p>
        </p:txBody>
      </p:sp>
      <p:cxnSp>
        <p:nvCxnSpPr>
          <p:cNvPr id="20" name="Straight Connector 19"/>
          <p:cNvCxnSpPr/>
          <p:nvPr/>
        </p:nvCxnSpPr>
        <p:spPr>
          <a:xfrm>
            <a:off x="5013960" y="3071634"/>
            <a:ext cx="2590800" cy="1588"/>
          </a:xfrm>
          <a:prstGeom prst="line">
            <a:avLst/>
          </a:prstGeom>
        </p:spPr>
        <p:style>
          <a:lnRef idx="2">
            <a:schemeClr val="dk1"/>
          </a:lnRef>
          <a:fillRef idx="0">
            <a:schemeClr val="dk1"/>
          </a:fillRef>
          <a:effectRef idx="1">
            <a:schemeClr val="dk1"/>
          </a:effectRef>
          <a:fontRef idx="minor">
            <a:schemeClr val="tx1"/>
          </a:fontRef>
        </p:style>
      </p:cxnSp>
      <p:sp>
        <p:nvSpPr>
          <p:cNvPr id="21" name="TextBox 20"/>
          <p:cNvSpPr txBox="1"/>
          <p:nvPr/>
        </p:nvSpPr>
        <p:spPr>
          <a:xfrm>
            <a:off x="883920" y="3262908"/>
            <a:ext cx="1143000" cy="707886"/>
          </a:xfrm>
          <a:prstGeom prst="rect">
            <a:avLst/>
          </a:prstGeom>
          <a:noFill/>
        </p:spPr>
        <p:txBody>
          <a:bodyPr wrap="square" rtlCol="0">
            <a:spAutoFit/>
          </a:bodyPr>
          <a:lstStyle/>
          <a:p>
            <a:r>
              <a:rPr lang="en-US" sz="2000" b="1" dirty="0" smtClean="0"/>
              <a:t>Motor </a:t>
            </a:r>
          </a:p>
          <a:p>
            <a:r>
              <a:rPr lang="en-US" sz="2000" b="1" dirty="0" smtClean="0"/>
              <a:t>Car</a:t>
            </a:r>
            <a:endParaRPr lang="en-IN" sz="2000" b="1" dirty="0"/>
          </a:p>
        </p:txBody>
      </p:sp>
      <p:sp>
        <p:nvSpPr>
          <p:cNvPr id="22" name="TextBox 21"/>
          <p:cNvSpPr txBox="1"/>
          <p:nvPr/>
        </p:nvSpPr>
        <p:spPr>
          <a:xfrm>
            <a:off x="2270760" y="3262908"/>
            <a:ext cx="1143000" cy="400110"/>
          </a:xfrm>
          <a:prstGeom prst="rect">
            <a:avLst/>
          </a:prstGeom>
          <a:noFill/>
        </p:spPr>
        <p:txBody>
          <a:bodyPr wrap="square" rtlCol="0">
            <a:spAutoFit/>
          </a:bodyPr>
          <a:lstStyle/>
          <a:p>
            <a:r>
              <a:rPr lang="en-US" sz="2000" b="1" dirty="0" smtClean="0"/>
              <a:t>30 </a:t>
            </a:r>
            <a:r>
              <a:rPr lang="en-US" sz="2000" b="1" dirty="0" err="1" smtClean="0"/>
              <a:t>Lakh</a:t>
            </a:r>
            <a:endParaRPr lang="en-IN" sz="2000" b="1" dirty="0"/>
          </a:p>
        </p:txBody>
      </p:sp>
      <p:sp>
        <p:nvSpPr>
          <p:cNvPr id="23" name="TextBox 22"/>
          <p:cNvSpPr txBox="1"/>
          <p:nvPr/>
        </p:nvSpPr>
        <p:spPr>
          <a:xfrm>
            <a:off x="5059680" y="3269754"/>
            <a:ext cx="1143000" cy="400110"/>
          </a:xfrm>
          <a:prstGeom prst="rect">
            <a:avLst/>
          </a:prstGeom>
          <a:noFill/>
        </p:spPr>
        <p:txBody>
          <a:bodyPr wrap="square" rtlCol="0">
            <a:spAutoFit/>
          </a:bodyPr>
          <a:lstStyle/>
          <a:p>
            <a:r>
              <a:rPr lang="en-US" sz="2000" b="1" dirty="0" smtClean="0"/>
              <a:t>GOLD</a:t>
            </a:r>
            <a:endParaRPr lang="en-IN" sz="2000" b="1" dirty="0"/>
          </a:p>
        </p:txBody>
      </p:sp>
      <p:sp>
        <p:nvSpPr>
          <p:cNvPr id="24" name="TextBox 23"/>
          <p:cNvSpPr txBox="1"/>
          <p:nvPr/>
        </p:nvSpPr>
        <p:spPr>
          <a:xfrm>
            <a:off x="6446520" y="3269754"/>
            <a:ext cx="1143000" cy="400110"/>
          </a:xfrm>
          <a:prstGeom prst="rect">
            <a:avLst/>
          </a:prstGeom>
          <a:noFill/>
        </p:spPr>
        <p:txBody>
          <a:bodyPr wrap="square" rtlCol="0">
            <a:spAutoFit/>
          </a:bodyPr>
          <a:lstStyle/>
          <a:p>
            <a:r>
              <a:rPr lang="en-US" sz="2000" b="1" dirty="0" smtClean="0"/>
              <a:t>30 </a:t>
            </a:r>
            <a:r>
              <a:rPr lang="en-US" sz="2000" b="1" dirty="0" err="1" smtClean="0"/>
              <a:t>Lakh</a:t>
            </a:r>
            <a:endParaRPr lang="en-IN" sz="2000" b="1" dirty="0"/>
          </a:p>
        </p:txBody>
      </p:sp>
      <p:cxnSp>
        <p:nvCxnSpPr>
          <p:cNvPr id="26" name="Straight Arrow Connector 25"/>
          <p:cNvCxnSpPr/>
          <p:nvPr/>
        </p:nvCxnSpPr>
        <p:spPr>
          <a:xfrm rot="5400000">
            <a:off x="1965960" y="4184154"/>
            <a:ext cx="457200" cy="1588"/>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cxnSp>
        <p:nvCxnSpPr>
          <p:cNvPr id="27" name="Straight Arrow Connector 26"/>
          <p:cNvCxnSpPr/>
          <p:nvPr/>
        </p:nvCxnSpPr>
        <p:spPr>
          <a:xfrm rot="5400000">
            <a:off x="6186646" y="4168914"/>
            <a:ext cx="457200" cy="1588"/>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sp>
        <p:nvSpPr>
          <p:cNvPr id="28" name="TextBox 27"/>
          <p:cNvSpPr txBox="1"/>
          <p:nvPr/>
        </p:nvSpPr>
        <p:spPr>
          <a:xfrm>
            <a:off x="1554480" y="4488954"/>
            <a:ext cx="1874520" cy="707886"/>
          </a:xfrm>
          <a:prstGeom prst="rect">
            <a:avLst/>
          </a:prstGeom>
          <a:noFill/>
        </p:spPr>
        <p:txBody>
          <a:bodyPr wrap="square" rtlCol="0">
            <a:spAutoFit/>
          </a:bodyPr>
          <a:lstStyle/>
          <a:p>
            <a:r>
              <a:rPr lang="en-US" sz="2000" b="1" dirty="0" smtClean="0"/>
              <a:t>Not Liable to</a:t>
            </a:r>
          </a:p>
          <a:p>
            <a:r>
              <a:rPr lang="en-US" sz="2000" b="1" dirty="0" smtClean="0"/>
              <a:t>Wealth-Tax</a:t>
            </a:r>
            <a:endParaRPr lang="en-IN" sz="2000" b="1" dirty="0"/>
          </a:p>
        </p:txBody>
      </p:sp>
      <p:sp>
        <p:nvSpPr>
          <p:cNvPr id="29" name="TextBox 28"/>
          <p:cNvSpPr txBox="1"/>
          <p:nvPr/>
        </p:nvSpPr>
        <p:spPr>
          <a:xfrm>
            <a:off x="5775960" y="4488954"/>
            <a:ext cx="1767840" cy="707886"/>
          </a:xfrm>
          <a:prstGeom prst="rect">
            <a:avLst/>
          </a:prstGeom>
          <a:noFill/>
        </p:spPr>
        <p:txBody>
          <a:bodyPr wrap="square" rtlCol="0">
            <a:spAutoFit/>
          </a:bodyPr>
          <a:lstStyle/>
          <a:p>
            <a:r>
              <a:rPr lang="en-US" sz="2000" b="1" dirty="0" smtClean="0"/>
              <a:t>Not Liable to</a:t>
            </a:r>
          </a:p>
          <a:p>
            <a:r>
              <a:rPr lang="en-US" sz="2000" b="1" dirty="0" smtClean="0"/>
              <a:t>Wealth-Tax</a:t>
            </a:r>
            <a:endParaRPr lang="en-IN" sz="2000" b="1" dirty="0"/>
          </a:p>
        </p:txBody>
      </p:sp>
      <p:sp>
        <p:nvSpPr>
          <p:cNvPr id="30" name="TextBox 29"/>
          <p:cNvSpPr txBox="1"/>
          <p:nvPr/>
        </p:nvSpPr>
        <p:spPr>
          <a:xfrm>
            <a:off x="320040" y="5372874"/>
            <a:ext cx="8305800" cy="400110"/>
          </a:xfrm>
          <a:prstGeom prst="rect">
            <a:avLst/>
          </a:prstGeom>
          <a:noFill/>
        </p:spPr>
        <p:txBody>
          <a:bodyPr wrap="square" rtlCol="0">
            <a:spAutoFit/>
          </a:bodyPr>
          <a:lstStyle/>
          <a:p>
            <a:r>
              <a:rPr lang="en-US" sz="2000" b="1" dirty="0" smtClean="0"/>
              <a:t>To stop-this practice, Section 4 i.e. clubbing of wealth Came into existence</a:t>
            </a:r>
            <a:endParaRPr lang="en-IN" sz="2000" b="1" dirty="0"/>
          </a:p>
        </p:txBody>
      </p:sp>
      <p:sp>
        <p:nvSpPr>
          <p:cNvPr id="31" name="TextBox 30"/>
          <p:cNvSpPr txBox="1"/>
          <p:nvPr/>
        </p:nvSpPr>
        <p:spPr>
          <a:xfrm>
            <a:off x="320040" y="5921514"/>
            <a:ext cx="8610600" cy="707886"/>
          </a:xfrm>
          <a:prstGeom prst="rect">
            <a:avLst/>
          </a:prstGeom>
          <a:noFill/>
        </p:spPr>
        <p:txBody>
          <a:bodyPr wrap="square" rtlCol="0">
            <a:spAutoFit/>
          </a:bodyPr>
          <a:lstStyle/>
          <a:p>
            <a:r>
              <a:rPr lang="en-US" sz="2000" b="1" dirty="0" smtClean="0"/>
              <a:t>Now Asset which is transferred by </a:t>
            </a:r>
            <a:r>
              <a:rPr lang="en-US" sz="2000" b="1" dirty="0" err="1" smtClean="0"/>
              <a:t>Mr</a:t>
            </a:r>
            <a:r>
              <a:rPr lang="en-US" sz="2000" b="1" dirty="0" smtClean="0"/>
              <a:t> X to </a:t>
            </a:r>
            <a:r>
              <a:rPr lang="en-US" sz="2000" b="1" dirty="0" err="1" smtClean="0"/>
              <a:t>Mrs</a:t>
            </a:r>
            <a:r>
              <a:rPr lang="en-US" sz="2000" b="1" dirty="0" smtClean="0"/>
              <a:t> X (i.e. without consideration) shall be included in the net wealth of </a:t>
            </a:r>
            <a:r>
              <a:rPr lang="en-US" sz="2000" b="1" dirty="0" err="1" smtClean="0"/>
              <a:t>Mr.X</a:t>
            </a:r>
            <a:endParaRPr lang="en-IN" sz="2000" b="1" dirty="0"/>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4"/>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5"/>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6"/>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9"/>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10"/>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7"/>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12"/>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14"/>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grpId="0" nodeType="clickEffect">
                                  <p:stCondLst>
                                    <p:cond delay="0"/>
                                  </p:stCondLst>
                                  <p:childTnLst>
                                    <p:set>
                                      <p:cBhvr>
                                        <p:cTn id="40" dur="1" fill="hold">
                                          <p:stCondLst>
                                            <p:cond delay="0"/>
                                          </p:stCondLst>
                                        </p:cTn>
                                        <p:tgtEl>
                                          <p:spTgt spid="21"/>
                                        </p:tgtEl>
                                        <p:attrNameLst>
                                          <p:attrName>style.visibility</p:attrName>
                                        </p:attrNameLst>
                                      </p:cBhvr>
                                      <p:to>
                                        <p:strVal val="visible"/>
                                      </p:to>
                                    </p:set>
                                  </p:childTnLst>
                                </p:cTn>
                              </p:par>
                              <p:par>
                                <p:cTn id="41" presetID="1" presetClass="entr" presetSubtype="0" fill="hold" grpId="0" nodeType="withEffect">
                                  <p:stCondLst>
                                    <p:cond delay="0"/>
                                  </p:stCondLst>
                                  <p:childTnLst>
                                    <p:set>
                                      <p:cBhvr>
                                        <p:cTn id="42" dur="1" fill="hold">
                                          <p:stCondLst>
                                            <p:cond delay="0"/>
                                          </p:stCondLst>
                                        </p:cTn>
                                        <p:tgtEl>
                                          <p:spTgt spid="22"/>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26"/>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28"/>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grpId="0" nodeType="clickEffect">
                                  <p:stCondLst>
                                    <p:cond delay="0"/>
                                  </p:stCondLst>
                                  <p:childTnLst>
                                    <p:set>
                                      <p:cBhvr>
                                        <p:cTn id="54" dur="1" fill="hold">
                                          <p:stCondLst>
                                            <p:cond delay="0"/>
                                          </p:stCondLst>
                                        </p:cTn>
                                        <p:tgtEl>
                                          <p:spTgt spid="15"/>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nodeType="clickEffect">
                                  <p:stCondLst>
                                    <p:cond delay="0"/>
                                  </p:stCondLst>
                                  <p:childTnLst>
                                    <p:set>
                                      <p:cBhvr>
                                        <p:cTn id="58" dur="1" fill="hold">
                                          <p:stCondLst>
                                            <p:cond delay="0"/>
                                          </p:stCondLst>
                                        </p:cTn>
                                        <p:tgtEl>
                                          <p:spTgt spid="20"/>
                                        </p:tgtEl>
                                        <p:attrNameLst>
                                          <p:attrName>style.visibility</p:attrName>
                                        </p:attrNameLst>
                                      </p:cBhvr>
                                      <p:to>
                                        <p:strVal val="visible"/>
                                      </p:to>
                                    </p:set>
                                  </p:childTnLst>
                                </p:cTn>
                              </p:par>
                            </p:childTnLst>
                          </p:cTn>
                        </p:par>
                      </p:childTnLst>
                    </p:cTn>
                  </p:par>
                  <p:par>
                    <p:cTn id="59" fill="hold">
                      <p:stCondLst>
                        <p:cond delay="indefinite"/>
                      </p:stCondLst>
                      <p:childTnLst>
                        <p:par>
                          <p:cTn id="60" fill="hold">
                            <p:stCondLst>
                              <p:cond delay="0"/>
                            </p:stCondLst>
                            <p:childTnLst>
                              <p:par>
                                <p:cTn id="61" presetID="1" presetClass="entr" presetSubtype="0" fill="hold" grpId="0" nodeType="clickEffect">
                                  <p:stCondLst>
                                    <p:cond delay="0"/>
                                  </p:stCondLst>
                                  <p:childTnLst>
                                    <p:set>
                                      <p:cBhvr>
                                        <p:cTn id="62" dur="1" fill="hold">
                                          <p:stCondLst>
                                            <p:cond delay="0"/>
                                          </p:stCondLst>
                                        </p:cTn>
                                        <p:tgtEl>
                                          <p:spTgt spid="23"/>
                                        </p:tgtEl>
                                        <p:attrNameLst>
                                          <p:attrName>style.visibility</p:attrName>
                                        </p:attrNameLst>
                                      </p:cBhvr>
                                      <p:to>
                                        <p:strVal val="visible"/>
                                      </p:to>
                                    </p:set>
                                  </p:childTnLst>
                                </p:cTn>
                              </p:par>
                              <p:par>
                                <p:cTn id="63" presetID="1" presetClass="entr" presetSubtype="0" fill="hold" grpId="0" nodeType="withEffect">
                                  <p:stCondLst>
                                    <p:cond delay="0"/>
                                  </p:stCondLst>
                                  <p:childTnLst>
                                    <p:set>
                                      <p:cBhvr>
                                        <p:cTn id="64" dur="1" fill="hold">
                                          <p:stCondLst>
                                            <p:cond delay="0"/>
                                          </p:stCondLst>
                                        </p:cTn>
                                        <p:tgtEl>
                                          <p:spTgt spid="24"/>
                                        </p:tgtEl>
                                        <p:attrNameLst>
                                          <p:attrName>style.visibility</p:attrName>
                                        </p:attrNameLst>
                                      </p:cBhvr>
                                      <p:to>
                                        <p:strVal val="visible"/>
                                      </p:to>
                                    </p:set>
                                  </p:childTnLst>
                                </p:cTn>
                              </p:par>
                            </p:childTnLst>
                          </p:cTn>
                        </p:par>
                      </p:childTnLst>
                    </p:cTn>
                  </p:par>
                  <p:par>
                    <p:cTn id="65" fill="hold">
                      <p:stCondLst>
                        <p:cond delay="indefinite"/>
                      </p:stCondLst>
                      <p:childTnLst>
                        <p:par>
                          <p:cTn id="66" fill="hold">
                            <p:stCondLst>
                              <p:cond delay="0"/>
                            </p:stCondLst>
                            <p:childTnLst>
                              <p:par>
                                <p:cTn id="67" presetID="1" presetClass="entr" presetSubtype="0" fill="hold" nodeType="clickEffect">
                                  <p:stCondLst>
                                    <p:cond delay="0"/>
                                  </p:stCondLst>
                                  <p:childTnLst>
                                    <p:set>
                                      <p:cBhvr>
                                        <p:cTn id="68" dur="1" fill="hold">
                                          <p:stCondLst>
                                            <p:cond delay="0"/>
                                          </p:stCondLst>
                                        </p:cTn>
                                        <p:tgtEl>
                                          <p:spTgt spid="27"/>
                                        </p:tgtEl>
                                        <p:attrNameLst>
                                          <p:attrName>style.visibility</p:attrName>
                                        </p:attrNameLst>
                                      </p:cBhvr>
                                      <p:to>
                                        <p:strVal val="visible"/>
                                      </p:to>
                                    </p:set>
                                  </p:childTnLst>
                                </p:cTn>
                              </p:par>
                              <p:par>
                                <p:cTn id="69" presetID="1" presetClass="entr" presetSubtype="0" fill="hold" grpId="0" nodeType="withEffect">
                                  <p:stCondLst>
                                    <p:cond delay="0"/>
                                  </p:stCondLst>
                                  <p:childTnLst>
                                    <p:set>
                                      <p:cBhvr>
                                        <p:cTn id="70" dur="1" fill="hold">
                                          <p:stCondLst>
                                            <p:cond delay="0"/>
                                          </p:stCondLst>
                                        </p:cTn>
                                        <p:tgtEl>
                                          <p:spTgt spid="29"/>
                                        </p:tgtEl>
                                        <p:attrNameLst>
                                          <p:attrName>style.visibility</p:attrName>
                                        </p:attrNameLst>
                                      </p:cBhvr>
                                      <p:to>
                                        <p:strVal val="visible"/>
                                      </p:to>
                                    </p:set>
                                  </p:childTnLst>
                                </p:cTn>
                              </p:par>
                            </p:childTnLst>
                          </p:cTn>
                        </p:par>
                      </p:childTnLst>
                    </p:cTn>
                  </p:par>
                  <p:par>
                    <p:cTn id="71" fill="hold">
                      <p:stCondLst>
                        <p:cond delay="indefinite"/>
                      </p:stCondLst>
                      <p:childTnLst>
                        <p:par>
                          <p:cTn id="72" fill="hold">
                            <p:stCondLst>
                              <p:cond delay="0"/>
                            </p:stCondLst>
                            <p:childTnLst>
                              <p:par>
                                <p:cTn id="73" presetID="1" presetClass="entr" presetSubtype="0" fill="hold" grpId="0" nodeType="clickEffect">
                                  <p:stCondLst>
                                    <p:cond delay="0"/>
                                  </p:stCondLst>
                                  <p:childTnLst>
                                    <p:set>
                                      <p:cBhvr>
                                        <p:cTn id="74" dur="1" fill="hold">
                                          <p:stCondLst>
                                            <p:cond delay="0"/>
                                          </p:stCondLst>
                                        </p:cTn>
                                        <p:tgtEl>
                                          <p:spTgt spid="30"/>
                                        </p:tgtEl>
                                        <p:attrNameLst>
                                          <p:attrName>style.visibility</p:attrName>
                                        </p:attrNameLst>
                                      </p:cBhvr>
                                      <p:to>
                                        <p:strVal val="visible"/>
                                      </p:to>
                                    </p:set>
                                  </p:childTnLst>
                                </p:cTn>
                              </p:par>
                            </p:childTnLst>
                          </p:cTn>
                        </p:par>
                      </p:childTnLst>
                    </p:cTn>
                  </p:par>
                  <p:par>
                    <p:cTn id="75" fill="hold">
                      <p:stCondLst>
                        <p:cond delay="indefinite"/>
                      </p:stCondLst>
                      <p:childTnLst>
                        <p:par>
                          <p:cTn id="76" fill="hold">
                            <p:stCondLst>
                              <p:cond delay="0"/>
                            </p:stCondLst>
                            <p:childTnLst>
                              <p:par>
                                <p:cTn id="77" presetID="1" presetClass="entr" presetSubtype="0" fill="hold" grpId="0" nodeType="clickEffect">
                                  <p:stCondLst>
                                    <p:cond delay="0"/>
                                  </p:stCondLst>
                                  <p:childTnLst>
                                    <p:set>
                                      <p:cBhvr>
                                        <p:cTn id="78" dur="1" fill="hold">
                                          <p:stCondLst>
                                            <p:cond delay="0"/>
                                          </p:stCondLst>
                                        </p:cTn>
                                        <p:tgtEl>
                                          <p:spTgt spid="3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4" grpId="0"/>
      <p:bldP spid="5" grpId="0"/>
      <p:bldP spid="6" grpId="0"/>
      <p:bldP spid="7" grpId="0"/>
      <p:bldP spid="10" grpId="0"/>
      <p:bldP spid="12" grpId="0"/>
      <p:bldP spid="15" grpId="0"/>
      <p:bldP spid="21" grpId="0"/>
      <p:bldP spid="22" grpId="0"/>
      <p:bldP spid="23" grpId="0"/>
      <p:bldP spid="24" grpId="0"/>
      <p:bldP spid="28" grpId="0"/>
      <p:bldP spid="29" grpId="0"/>
      <p:bldP spid="30" grpId="0"/>
      <p:bldP spid="31" grpId="0"/>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078480" y="609600"/>
            <a:ext cx="2667000" cy="400110"/>
          </a:xfrm>
          <a:prstGeom prst="rect">
            <a:avLst/>
          </a:prstGeom>
          <a:noFill/>
        </p:spPr>
        <p:txBody>
          <a:bodyPr wrap="square" rtlCol="0">
            <a:spAutoFit/>
          </a:bodyPr>
          <a:lstStyle/>
          <a:p>
            <a:r>
              <a:rPr lang="en-US" sz="2000" b="1" u="sng" dirty="0" smtClean="0"/>
              <a:t>Exemption </a:t>
            </a:r>
            <a:r>
              <a:rPr lang="en-US" sz="2000" b="1" u="sng" dirty="0" err="1" smtClean="0"/>
              <a:t>u|s</a:t>
            </a:r>
            <a:r>
              <a:rPr lang="en-US" sz="2000" b="1" u="sng" dirty="0" smtClean="0"/>
              <a:t> 5(iv)</a:t>
            </a:r>
            <a:endParaRPr lang="en-IN" sz="2000" b="1" u="sng" dirty="0"/>
          </a:p>
        </p:txBody>
      </p:sp>
      <p:sp>
        <p:nvSpPr>
          <p:cNvPr id="3" name="TextBox 2"/>
          <p:cNvSpPr txBox="1"/>
          <p:nvPr/>
        </p:nvSpPr>
        <p:spPr>
          <a:xfrm>
            <a:off x="533400" y="1569720"/>
            <a:ext cx="2514600" cy="400110"/>
          </a:xfrm>
          <a:prstGeom prst="rect">
            <a:avLst/>
          </a:prstGeom>
          <a:noFill/>
        </p:spPr>
        <p:txBody>
          <a:bodyPr wrap="square" rtlCol="0">
            <a:spAutoFit/>
          </a:bodyPr>
          <a:lstStyle/>
          <a:p>
            <a:r>
              <a:rPr lang="en-US" sz="2000" b="1" u="sng" dirty="0" smtClean="0"/>
              <a:t>Heir loom Jewellery </a:t>
            </a:r>
            <a:endParaRPr lang="en-IN" sz="2000" b="1" u="sng" dirty="0"/>
          </a:p>
        </p:txBody>
      </p:sp>
      <p:sp>
        <p:nvSpPr>
          <p:cNvPr id="4" name="TextBox 3"/>
          <p:cNvSpPr txBox="1"/>
          <p:nvPr/>
        </p:nvSpPr>
        <p:spPr>
          <a:xfrm>
            <a:off x="3779520" y="1569720"/>
            <a:ext cx="2667000" cy="400110"/>
          </a:xfrm>
          <a:prstGeom prst="rect">
            <a:avLst/>
          </a:prstGeom>
          <a:noFill/>
        </p:spPr>
        <p:txBody>
          <a:bodyPr wrap="square" rtlCol="0">
            <a:spAutoFit/>
          </a:bodyPr>
          <a:lstStyle/>
          <a:p>
            <a:r>
              <a:rPr lang="en-US" sz="2000" b="1" u="sng" dirty="0" smtClean="0"/>
              <a:t>exemption </a:t>
            </a:r>
            <a:r>
              <a:rPr lang="en-US" sz="2000" b="1" u="sng" dirty="0" err="1" smtClean="0"/>
              <a:t>u|s</a:t>
            </a:r>
            <a:r>
              <a:rPr lang="en-US" sz="2000" b="1" u="sng" dirty="0" smtClean="0"/>
              <a:t> 5(iv)</a:t>
            </a:r>
            <a:endParaRPr lang="en-IN" sz="2000" b="1" u="sng" dirty="0"/>
          </a:p>
        </p:txBody>
      </p:sp>
      <p:sp>
        <p:nvSpPr>
          <p:cNvPr id="6" name="TextBox 5"/>
          <p:cNvSpPr txBox="1"/>
          <p:nvPr/>
        </p:nvSpPr>
        <p:spPr>
          <a:xfrm rot="21003490">
            <a:off x="5059680" y="838200"/>
            <a:ext cx="2667000" cy="400110"/>
          </a:xfrm>
          <a:prstGeom prst="rect">
            <a:avLst/>
          </a:prstGeom>
          <a:noFill/>
        </p:spPr>
        <p:txBody>
          <a:bodyPr wrap="square" rtlCol="0">
            <a:spAutoFit/>
          </a:bodyPr>
          <a:lstStyle/>
          <a:p>
            <a:r>
              <a:rPr lang="en-US" sz="2000" b="1" u="sng" dirty="0" smtClean="0"/>
              <a:t>Recognition of C.G</a:t>
            </a:r>
            <a:endParaRPr lang="en-IN" sz="2000" b="1" u="sng" dirty="0"/>
          </a:p>
        </p:txBody>
      </p:sp>
      <p:sp>
        <p:nvSpPr>
          <p:cNvPr id="7" name="TextBox 6"/>
          <p:cNvSpPr txBox="1"/>
          <p:nvPr/>
        </p:nvSpPr>
        <p:spPr>
          <a:xfrm>
            <a:off x="533400" y="2087880"/>
            <a:ext cx="4114800" cy="400110"/>
          </a:xfrm>
          <a:prstGeom prst="rect">
            <a:avLst/>
          </a:prstGeom>
          <a:noFill/>
        </p:spPr>
        <p:txBody>
          <a:bodyPr wrap="square" rtlCol="0">
            <a:spAutoFit/>
          </a:bodyPr>
          <a:lstStyle/>
          <a:p>
            <a:r>
              <a:rPr lang="en-US" sz="2000" b="1" u="sng" dirty="0" smtClean="0"/>
              <a:t>But subject to certain condition </a:t>
            </a:r>
            <a:endParaRPr lang="en-IN" sz="2000" b="1" u="sng" dirty="0"/>
          </a:p>
        </p:txBody>
      </p:sp>
      <p:sp>
        <p:nvSpPr>
          <p:cNvPr id="8" name="TextBox 7"/>
          <p:cNvSpPr txBox="1"/>
          <p:nvPr/>
        </p:nvSpPr>
        <p:spPr>
          <a:xfrm>
            <a:off x="731520" y="2590800"/>
            <a:ext cx="8183880" cy="1015663"/>
          </a:xfrm>
          <a:prstGeom prst="rect">
            <a:avLst/>
          </a:prstGeom>
          <a:noFill/>
        </p:spPr>
        <p:txBody>
          <a:bodyPr wrap="square" rtlCol="0">
            <a:spAutoFit/>
          </a:bodyPr>
          <a:lstStyle/>
          <a:p>
            <a:r>
              <a:rPr lang="en-US" sz="2000" b="1" dirty="0" smtClean="0"/>
              <a:t>Jewellery shall be permanently kept in India &amp; shall not be removed outside India. </a:t>
            </a:r>
            <a:r>
              <a:rPr lang="en-US" sz="2000" b="1" u="sng" dirty="0" smtClean="0"/>
              <a:t>Except </a:t>
            </a:r>
            <a:r>
              <a:rPr lang="en-US" sz="2000" b="1" dirty="0" smtClean="0"/>
              <a:t>for a purpose and period </a:t>
            </a:r>
            <a:r>
              <a:rPr lang="en-US" sz="2000" b="1" dirty="0" err="1" smtClean="0"/>
              <a:t>approaved</a:t>
            </a:r>
            <a:r>
              <a:rPr lang="en-US" sz="2000" b="1" dirty="0" smtClean="0"/>
              <a:t>  </a:t>
            </a:r>
            <a:r>
              <a:rPr lang="en-US" sz="2000" b="1" smtClean="0"/>
              <a:t>by CBDT</a:t>
            </a:r>
            <a:endParaRPr lang="en-US" sz="2000" b="1" dirty="0" smtClean="0"/>
          </a:p>
          <a:p>
            <a:r>
              <a:rPr lang="en-US" sz="2000" b="1" dirty="0" smtClean="0"/>
              <a:t>E.g. Exhibition</a:t>
            </a:r>
            <a:endParaRPr lang="en-IN" sz="2000" b="1" u="sng" dirty="0"/>
          </a:p>
        </p:txBody>
      </p:sp>
      <p:sp>
        <p:nvSpPr>
          <p:cNvPr id="9" name="TextBox 8"/>
          <p:cNvSpPr txBox="1"/>
          <p:nvPr/>
        </p:nvSpPr>
        <p:spPr>
          <a:xfrm>
            <a:off x="731520" y="3688080"/>
            <a:ext cx="7802880" cy="707886"/>
          </a:xfrm>
          <a:prstGeom prst="rect">
            <a:avLst/>
          </a:prstGeom>
          <a:noFill/>
        </p:spPr>
        <p:txBody>
          <a:bodyPr wrap="square" rtlCol="0">
            <a:spAutoFit/>
          </a:bodyPr>
          <a:lstStyle/>
          <a:p>
            <a:r>
              <a:rPr lang="en-US" sz="2000" b="1" dirty="0" smtClean="0"/>
              <a:t>Reasonable step shall be taken for keeping the Jewellery Substantially in its original shape.</a:t>
            </a:r>
            <a:endParaRPr lang="en-IN" sz="2000" b="1" u="sng" dirty="0"/>
          </a:p>
        </p:txBody>
      </p:sp>
      <p:sp>
        <p:nvSpPr>
          <p:cNvPr id="10" name="TextBox 9"/>
          <p:cNvSpPr txBox="1"/>
          <p:nvPr/>
        </p:nvSpPr>
        <p:spPr>
          <a:xfrm>
            <a:off x="746760" y="4465320"/>
            <a:ext cx="2545080" cy="400110"/>
          </a:xfrm>
          <a:prstGeom prst="rect">
            <a:avLst/>
          </a:prstGeom>
          <a:noFill/>
        </p:spPr>
        <p:txBody>
          <a:bodyPr wrap="square" rtlCol="0">
            <a:spAutoFit/>
          </a:bodyPr>
          <a:lstStyle/>
          <a:p>
            <a:r>
              <a:rPr lang="en-US" sz="2000" b="1" dirty="0" smtClean="0"/>
              <a:t>Reasonable </a:t>
            </a:r>
            <a:r>
              <a:rPr lang="en-US" sz="2000" b="1" dirty="0" err="1" smtClean="0"/>
              <a:t>Facalities</a:t>
            </a:r>
            <a:endParaRPr lang="en-IN" sz="2000" b="1" dirty="0"/>
          </a:p>
        </p:txBody>
      </p:sp>
      <p:sp>
        <p:nvSpPr>
          <p:cNvPr id="11" name="TextBox 10"/>
          <p:cNvSpPr txBox="1"/>
          <p:nvPr/>
        </p:nvSpPr>
        <p:spPr>
          <a:xfrm>
            <a:off x="3886200" y="4465320"/>
            <a:ext cx="2545080" cy="707886"/>
          </a:xfrm>
          <a:prstGeom prst="rect">
            <a:avLst/>
          </a:prstGeom>
          <a:noFill/>
        </p:spPr>
        <p:txBody>
          <a:bodyPr wrap="square" rtlCol="0">
            <a:spAutoFit/>
          </a:bodyPr>
          <a:lstStyle/>
          <a:p>
            <a:r>
              <a:rPr lang="en-US" sz="2000" b="1" dirty="0" smtClean="0"/>
              <a:t>to officer of Govt. </a:t>
            </a:r>
          </a:p>
          <a:p>
            <a:r>
              <a:rPr lang="en-US" sz="2000" b="1" dirty="0" smtClean="0"/>
              <a:t>authorised by CBDT</a:t>
            </a:r>
            <a:endParaRPr lang="en-IN" sz="2000" b="1" dirty="0"/>
          </a:p>
        </p:txBody>
      </p:sp>
      <p:sp>
        <p:nvSpPr>
          <p:cNvPr id="12" name="TextBox 11"/>
          <p:cNvSpPr txBox="1"/>
          <p:nvPr/>
        </p:nvSpPr>
        <p:spPr>
          <a:xfrm>
            <a:off x="792480" y="5273040"/>
            <a:ext cx="5196840" cy="400110"/>
          </a:xfrm>
          <a:prstGeom prst="rect">
            <a:avLst/>
          </a:prstGeom>
          <a:noFill/>
        </p:spPr>
        <p:txBody>
          <a:bodyPr wrap="square" rtlCol="0">
            <a:spAutoFit/>
          </a:bodyPr>
          <a:lstStyle/>
          <a:p>
            <a:r>
              <a:rPr lang="en-US" sz="2000" b="1" dirty="0" smtClean="0"/>
              <a:t>to examine Jewellery as and when necessary</a:t>
            </a:r>
            <a:endParaRPr lang="en-IN" sz="2000" b="1" dirty="0"/>
          </a:p>
        </p:txBody>
      </p:sp>
      <p:sp>
        <p:nvSpPr>
          <p:cNvPr id="13" name="TextBox 12"/>
          <p:cNvSpPr txBox="1"/>
          <p:nvPr/>
        </p:nvSpPr>
        <p:spPr>
          <a:xfrm>
            <a:off x="182880" y="2606040"/>
            <a:ext cx="457200" cy="400110"/>
          </a:xfrm>
          <a:prstGeom prst="rect">
            <a:avLst/>
          </a:prstGeom>
          <a:noFill/>
        </p:spPr>
        <p:txBody>
          <a:bodyPr wrap="square" rtlCol="0">
            <a:spAutoFit/>
          </a:bodyPr>
          <a:lstStyle/>
          <a:p>
            <a:r>
              <a:rPr lang="en-US" sz="2000" b="1" dirty="0" smtClean="0"/>
              <a:t>1.</a:t>
            </a:r>
            <a:endParaRPr lang="en-IN" sz="2000" b="1" dirty="0"/>
          </a:p>
        </p:txBody>
      </p:sp>
      <p:sp>
        <p:nvSpPr>
          <p:cNvPr id="14" name="TextBox 13"/>
          <p:cNvSpPr txBox="1"/>
          <p:nvPr/>
        </p:nvSpPr>
        <p:spPr>
          <a:xfrm>
            <a:off x="198120" y="3703320"/>
            <a:ext cx="457200" cy="400110"/>
          </a:xfrm>
          <a:prstGeom prst="rect">
            <a:avLst/>
          </a:prstGeom>
          <a:noFill/>
        </p:spPr>
        <p:txBody>
          <a:bodyPr wrap="square" rtlCol="0">
            <a:spAutoFit/>
          </a:bodyPr>
          <a:lstStyle/>
          <a:p>
            <a:r>
              <a:rPr lang="en-US" sz="2000" b="1" dirty="0" smtClean="0"/>
              <a:t>2.</a:t>
            </a:r>
            <a:endParaRPr lang="en-IN" sz="2000" b="1" dirty="0"/>
          </a:p>
        </p:txBody>
      </p:sp>
      <p:sp>
        <p:nvSpPr>
          <p:cNvPr id="15" name="TextBox 14"/>
          <p:cNvSpPr txBox="1"/>
          <p:nvPr/>
        </p:nvSpPr>
        <p:spPr>
          <a:xfrm>
            <a:off x="198120" y="4465320"/>
            <a:ext cx="457200" cy="400110"/>
          </a:xfrm>
          <a:prstGeom prst="rect">
            <a:avLst/>
          </a:prstGeom>
          <a:noFill/>
        </p:spPr>
        <p:txBody>
          <a:bodyPr wrap="square" rtlCol="0">
            <a:spAutoFit/>
          </a:bodyPr>
          <a:lstStyle/>
          <a:p>
            <a:r>
              <a:rPr lang="en-US" sz="2000" b="1" dirty="0" smtClean="0"/>
              <a:t>3.</a:t>
            </a:r>
            <a:endParaRPr lang="en-IN" sz="2000" b="1" dirty="0"/>
          </a:p>
        </p:txBody>
      </p:sp>
      <p:cxnSp>
        <p:nvCxnSpPr>
          <p:cNvPr id="19" name="Straight Connector 18"/>
          <p:cNvCxnSpPr>
            <a:stCxn id="3" idx="3"/>
            <a:endCxn id="4" idx="1"/>
          </p:cNvCxnSpPr>
          <p:nvPr/>
        </p:nvCxnSpPr>
        <p:spPr>
          <a:xfrm>
            <a:off x="3048000" y="1769775"/>
            <a:ext cx="731520" cy="1588"/>
          </a:xfrm>
          <a:prstGeom prst="line">
            <a:avLst/>
          </a:prstGeom>
          <a:ln>
            <a:prstDash val="sysDash"/>
          </a:ln>
        </p:spPr>
        <p:style>
          <a:lnRef idx="2">
            <a:schemeClr val="dk1"/>
          </a:lnRef>
          <a:fillRef idx="0">
            <a:schemeClr val="dk1"/>
          </a:fillRef>
          <a:effectRef idx="1">
            <a:schemeClr val="dk1"/>
          </a:effectRef>
          <a:fontRef idx="minor">
            <a:schemeClr val="tx1"/>
          </a:fontRef>
        </p:style>
      </p:cxnSp>
      <p:cxnSp>
        <p:nvCxnSpPr>
          <p:cNvPr id="23" name="Straight Arrow Connector 22"/>
          <p:cNvCxnSpPr/>
          <p:nvPr/>
        </p:nvCxnSpPr>
        <p:spPr>
          <a:xfrm flipV="1">
            <a:off x="4419600" y="1295400"/>
            <a:ext cx="533400" cy="228600"/>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cxnSp>
        <p:nvCxnSpPr>
          <p:cNvPr id="25" name="Straight Arrow Connector 24"/>
          <p:cNvCxnSpPr/>
          <p:nvPr/>
        </p:nvCxnSpPr>
        <p:spPr>
          <a:xfrm>
            <a:off x="3429000" y="4693920"/>
            <a:ext cx="381000" cy="1588"/>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cxnSp>
        <p:nvCxnSpPr>
          <p:cNvPr id="26" name="Straight Arrow Connector 25"/>
          <p:cNvCxnSpPr/>
          <p:nvPr/>
        </p:nvCxnSpPr>
        <p:spPr>
          <a:xfrm>
            <a:off x="228600" y="5486400"/>
            <a:ext cx="533400" cy="1588"/>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spTree>
    <p:extLst>
      <p:ext uri="{BB962C8B-B14F-4D97-AF65-F5344CB8AC3E}">
        <p14:creationId xmlns:p14="http://schemas.microsoft.com/office/powerpoint/2010/main" val="2033290626"/>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3"/>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6"/>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7"/>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3"/>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8"/>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14"/>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9">
                                            <p:txEl>
                                              <p:pRg st="0" end="0"/>
                                            </p:txEl>
                                          </p:spTgt>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15"/>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grpId="0" nodeType="clickEffect">
                                  <p:stCondLst>
                                    <p:cond delay="0"/>
                                  </p:stCondLst>
                                  <p:childTnLst>
                                    <p:set>
                                      <p:cBhvr>
                                        <p:cTn id="54" dur="1" fill="hold">
                                          <p:stCondLst>
                                            <p:cond delay="0"/>
                                          </p:stCondLst>
                                        </p:cTn>
                                        <p:tgtEl>
                                          <p:spTgt spid="10"/>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nodeType="clickEffect">
                                  <p:stCondLst>
                                    <p:cond delay="0"/>
                                  </p:stCondLst>
                                  <p:childTnLst>
                                    <p:set>
                                      <p:cBhvr>
                                        <p:cTn id="58" dur="1" fill="hold">
                                          <p:stCondLst>
                                            <p:cond delay="0"/>
                                          </p:stCondLst>
                                        </p:cTn>
                                        <p:tgtEl>
                                          <p:spTgt spid="25"/>
                                        </p:tgtEl>
                                        <p:attrNameLst>
                                          <p:attrName>style.visibility</p:attrName>
                                        </p:attrNameLst>
                                      </p:cBhvr>
                                      <p:to>
                                        <p:strVal val="visible"/>
                                      </p:to>
                                    </p:set>
                                  </p:childTnLst>
                                </p:cTn>
                              </p:par>
                            </p:childTnLst>
                          </p:cTn>
                        </p:par>
                      </p:childTnLst>
                    </p:cTn>
                  </p:par>
                  <p:par>
                    <p:cTn id="59" fill="hold">
                      <p:stCondLst>
                        <p:cond delay="indefinite"/>
                      </p:stCondLst>
                      <p:childTnLst>
                        <p:par>
                          <p:cTn id="60" fill="hold">
                            <p:stCondLst>
                              <p:cond delay="0"/>
                            </p:stCondLst>
                            <p:childTnLst>
                              <p:par>
                                <p:cTn id="61" presetID="1" presetClass="entr" presetSubtype="0" fill="hold" grpId="0" nodeType="clickEffect">
                                  <p:stCondLst>
                                    <p:cond delay="0"/>
                                  </p:stCondLst>
                                  <p:childTnLst>
                                    <p:set>
                                      <p:cBhvr>
                                        <p:cTn id="62" dur="1" fill="hold">
                                          <p:stCondLst>
                                            <p:cond delay="0"/>
                                          </p:stCondLst>
                                        </p:cTn>
                                        <p:tgtEl>
                                          <p:spTgt spid="11"/>
                                        </p:tgtEl>
                                        <p:attrNameLst>
                                          <p:attrName>style.visibility</p:attrName>
                                        </p:attrNameLst>
                                      </p:cBhvr>
                                      <p:to>
                                        <p:strVal val="visible"/>
                                      </p:to>
                                    </p:set>
                                  </p:childTnLst>
                                </p:cTn>
                              </p:par>
                            </p:childTnLst>
                          </p:cTn>
                        </p:par>
                      </p:childTnLst>
                    </p:cTn>
                  </p:par>
                  <p:par>
                    <p:cTn id="63" fill="hold">
                      <p:stCondLst>
                        <p:cond delay="indefinite"/>
                      </p:stCondLst>
                      <p:childTnLst>
                        <p:par>
                          <p:cTn id="64" fill="hold">
                            <p:stCondLst>
                              <p:cond delay="0"/>
                            </p:stCondLst>
                            <p:childTnLst>
                              <p:par>
                                <p:cTn id="65" presetID="1" presetClass="entr" presetSubtype="0" fill="hold" nodeType="clickEffect">
                                  <p:stCondLst>
                                    <p:cond delay="0"/>
                                  </p:stCondLst>
                                  <p:childTnLst>
                                    <p:set>
                                      <p:cBhvr>
                                        <p:cTn id="66" dur="1" fill="hold">
                                          <p:stCondLst>
                                            <p:cond delay="0"/>
                                          </p:stCondLst>
                                        </p:cTn>
                                        <p:tgtEl>
                                          <p:spTgt spid="26"/>
                                        </p:tgtEl>
                                        <p:attrNameLst>
                                          <p:attrName>style.visibility</p:attrName>
                                        </p:attrNameLst>
                                      </p:cBhvr>
                                      <p:to>
                                        <p:strVal val="visible"/>
                                      </p:to>
                                    </p:set>
                                  </p:childTnLst>
                                </p:cTn>
                              </p:par>
                            </p:childTnLst>
                          </p:cTn>
                        </p:par>
                      </p:childTnLst>
                    </p:cTn>
                  </p:par>
                  <p:par>
                    <p:cTn id="67" fill="hold">
                      <p:stCondLst>
                        <p:cond delay="indefinite"/>
                      </p:stCondLst>
                      <p:childTnLst>
                        <p:par>
                          <p:cTn id="68" fill="hold">
                            <p:stCondLst>
                              <p:cond delay="0"/>
                            </p:stCondLst>
                            <p:childTnLst>
                              <p:par>
                                <p:cTn id="69" presetID="1" presetClass="entr" presetSubtype="0" fill="hold" grpId="0" nodeType="clickEffect">
                                  <p:stCondLst>
                                    <p:cond delay="0"/>
                                  </p:stCondLst>
                                  <p:childTnLst>
                                    <p:set>
                                      <p:cBhvr>
                                        <p:cTn id="70"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6" grpId="0"/>
      <p:bldP spid="7" grpId="0"/>
      <p:bldP spid="8" grpId="0"/>
      <p:bldP spid="10" grpId="0"/>
      <p:bldP spid="11" grpId="0"/>
      <p:bldP spid="12" grpId="0"/>
      <p:bldP spid="13" grpId="0"/>
      <p:bldP spid="14" grpId="0"/>
      <p:bldP spid="15" grpId="0"/>
    </p:bld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057400" y="15240"/>
            <a:ext cx="5638800" cy="400110"/>
          </a:xfrm>
          <a:prstGeom prst="rect">
            <a:avLst/>
          </a:prstGeom>
          <a:noFill/>
        </p:spPr>
        <p:txBody>
          <a:bodyPr wrap="square" rtlCol="0">
            <a:spAutoFit/>
          </a:bodyPr>
          <a:lstStyle/>
          <a:p>
            <a:r>
              <a:rPr lang="en-US" sz="2000" b="1" u="sng" dirty="0" smtClean="0"/>
              <a:t>If any | all of the Condition are not satisfied</a:t>
            </a:r>
            <a:endParaRPr lang="en-IN" sz="2000" b="1" u="sng" dirty="0"/>
          </a:p>
        </p:txBody>
      </p:sp>
      <p:sp>
        <p:nvSpPr>
          <p:cNvPr id="3" name="TextBox 2"/>
          <p:cNvSpPr txBox="1"/>
          <p:nvPr/>
        </p:nvSpPr>
        <p:spPr>
          <a:xfrm>
            <a:off x="152400" y="457200"/>
            <a:ext cx="8763000" cy="707886"/>
          </a:xfrm>
          <a:prstGeom prst="rect">
            <a:avLst/>
          </a:prstGeom>
          <a:noFill/>
        </p:spPr>
        <p:txBody>
          <a:bodyPr wrap="square" rtlCol="0">
            <a:spAutoFit/>
          </a:bodyPr>
          <a:lstStyle/>
          <a:p>
            <a:r>
              <a:rPr lang="en-US" sz="2000" b="1" dirty="0" smtClean="0"/>
              <a:t>Wealth Tax shall be levied </a:t>
            </a:r>
            <a:r>
              <a:rPr lang="en-US" sz="2000" b="1" u="sng" dirty="0" smtClean="0"/>
              <a:t>Retrospectively</a:t>
            </a:r>
            <a:r>
              <a:rPr lang="en-US" sz="2000" b="1" dirty="0" smtClean="0"/>
              <a:t> i.e. exemption shall be withdrawn retrospectively</a:t>
            </a:r>
            <a:endParaRPr lang="en-IN" sz="2000" b="1" dirty="0"/>
          </a:p>
        </p:txBody>
      </p:sp>
      <p:sp>
        <p:nvSpPr>
          <p:cNvPr id="4" name="TextBox 3"/>
          <p:cNvSpPr txBox="1"/>
          <p:nvPr/>
        </p:nvSpPr>
        <p:spPr>
          <a:xfrm>
            <a:off x="914400" y="1143000"/>
            <a:ext cx="1371600" cy="400110"/>
          </a:xfrm>
          <a:prstGeom prst="rect">
            <a:avLst/>
          </a:prstGeom>
          <a:noFill/>
        </p:spPr>
        <p:txBody>
          <a:bodyPr wrap="square" rtlCol="0">
            <a:spAutoFit/>
          </a:bodyPr>
          <a:lstStyle/>
          <a:p>
            <a:r>
              <a:rPr lang="en-US" sz="2000" b="1" u="sng" dirty="0" smtClean="0"/>
              <a:t>Example:</a:t>
            </a:r>
            <a:endParaRPr lang="en-IN" sz="2000" b="1" u="sng" dirty="0"/>
          </a:p>
        </p:txBody>
      </p:sp>
      <p:sp>
        <p:nvSpPr>
          <p:cNvPr id="5" name="TextBox 4"/>
          <p:cNvSpPr txBox="1"/>
          <p:nvPr/>
        </p:nvSpPr>
        <p:spPr>
          <a:xfrm>
            <a:off x="2286000" y="1143000"/>
            <a:ext cx="4419600" cy="400110"/>
          </a:xfrm>
          <a:prstGeom prst="rect">
            <a:avLst/>
          </a:prstGeom>
          <a:noFill/>
        </p:spPr>
        <p:txBody>
          <a:bodyPr wrap="square" rtlCol="0">
            <a:spAutoFit/>
          </a:bodyPr>
          <a:lstStyle/>
          <a:p>
            <a:r>
              <a:rPr lang="en-US" sz="2000" b="1" dirty="0" smtClean="0"/>
              <a:t>Recognition withdrawn on 14.02.2014</a:t>
            </a:r>
            <a:endParaRPr lang="en-IN" sz="2000" b="1" dirty="0"/>
          </a:p>
        </p:txBody>
      </p:sp>
      <p:sp>
        <p:nvSpPr>
          <p:cNvPr id="6" name="TextBox 5"/>
          <p:cNvSpPr txBox="1"/>
          <p:nvPr/>
        </p:nvSpPr>
        <p:spPr>
          <a:xfrm>
            <a:off x="2438400" y="1600200"/>
            <a:ext cx="1981200" cy="400110"/>
          </a:xfrm>
          <a:prstGeom prst="rect">
            <a:avLst/>
          </a:prstGeom>
          <a:noFill/>
        </p:spPr>
        <p:txBody>
          <a:bodyPr wrap="square" rtlCol="0">
            <a:spAutoFit/>
          </a:bodyPr>
          <a:lstStyle/>
          <a:p>
            <a:r>
              <a:rPr lang="en-US" sz="2000" b="1" dirty="0" smtClean="0"/>
              <a:t>FMV </a:t>
            </a:r>
            <a:r>
              <a:rPr lang="en-US" sz="2000" b="1" u="sng" dirty="0" smtClean="0"/>
              <a:t>as on </a:t>
            </a:r>
            <a:endParaRPr lang="en-IN" sz="2000" b="1" u="sng" dirty="0"/>
          </a:p>
        </p:txBody>
      </p:sp>
      <p:sp>
        <p:nvSpPr>
          <p:cNvPr id="7" name="TextBox 6"/>
          <p:cNvSpPr txBox="1"/>
          <p:nvPr/>
        </p:nvSpPr>
        <p:spPr>
          <a:xfrm>
            <a:off x="2438400" y="1996440"/>
            <a:ext cx="1219200" cy="400110"/>
          </a:xfrm>
          <a:prstGeom prst="rect">
            <a:avLst/>
          </a:prstGeom>
          <a:noFill/>
        </p:spPr>
        <p:txBody>
          <a:bodyPr wrap="square" rtlCol="0">
            <a:spAutoFit/>
          </a:bodyPr>
          <a:lstStyle/>
          <a:p>
            <a:r>
              <a:rPr lang="en-US" sz="2000" b="1" dirty="0" smtClean="0"/>
              <a:t>31.3.13</a:t>
            </a:r>
            <a:endParaRPr lang="en-IN" sz="2000" b="1" u="sng" dirty="0"/>
          </a:p>
        </p:txBody>
      </p:sp>
      <p:sp>
        <p:nvSpPr>
          <p:cNvPr id="8" name="TextBox 7"/>
          <p:cNvSpPr txBox="1"/>
          <p:nvPr/>
        </p:nvSpPr>
        <p:spPr>
          <a:xfrm>
            <a:off x="2438400" y="2362200"/>
            <a:ext cx="1219200" cy="400110"/>
          </a:xfrm>
          <a:prstGeom prst="rect">
            <a:avLst/>
          </a:prstGeom>
          <a:noFill/>
        </p:spPr>
        <p:txBody>
          <a:bodyPr wrap="square" rtlCol="0">
            <a:spAutoFit/>
          </a:bodyPr>
          <a:lstStyle/>
          <a:p>
            <a:r>
              <a:rPr lang="en-US" sz="2000" b="1" dirty="0" smtClean="0"/>
              <a:t>31.3.14</a:t>
            </a:r>
            <a:endParaRPr lang="en-IN" sz="2000" b="1" u="sng" dirty="0"/>
          </a:p>
        </p:txBody>
      </p:sp>
      <p:sp>
        <p:nvSpPr>
          <p:cNvPr id="9" name="TextBox 8"/>
          <p:cNvSpPr txBox="1"/>
          <p:nvPr/>
        </p:nvSpPr>
        <p:spPr>
          <a:xfrm>
            <a:off x="2438400" y="2743200"/>
            <a:ext cx="1447800" cy="400110"/>
          </a:xfrm>
          <a:prstGeom prst="rect">
            <a:avLst/>
          </a:prstGeom>
          <a:noFill/>
        </p:spPr>
        <p:txBody>
          <a:bodyPr wrap="square" rtlCol="0">
            <a:spAutoFit/>
          </a:bodyPr>
          <a:lstStyle/>
          <a:p>
            <a:r>
              <a:rPr lang="en-US" sz="2000" b="1" dirty="0" smtClean="0"/>
              <a:t>14.02.2014</a:t>
            </a:r>
            <a:endParaRPr lang="en-IN" sz="2000" b="1" dirty="0"/>
          </a:p>
        </p:txBody>
      </p:sp>
      <p:sp>
        <p:nvSpPr>
          <p:cNvPr id="10" name="TextBox 9"/>
          <p:cNvSpPr txBox="1"/>
          <p:nvPr/>
        </p:nvSpPr>
        <p:spPr>
          <a:xfrm>
            <a:off x="4008120" y="1996440"/>
            <a:ext cx="716280" cy="400110"/>
          </a:xfrm>
          <a:prstGeom prst="rect">
            <a:avLst/>
          </a:prstGeom>
          <a:noFill/>
        </p:spPr>
        <p:txBody>
          <a:bodyPr wrap="square" rtlCol="0">
            <a:spAutoFit/>
          </a:bodyPr>
          <a:lstStyle/>
          <a:p>
            <a:r>
              <a:rPr lang="en-US" sz="2000" b="1" dirty="0" smtClean="0"/>
              <a:t>28 L</a:t>
            </a:r>
            <a:endParaRPr lang="en-IN" sz="2000" b="1" dirty="0"/>
          </a:p>
        </p:txBody>
      </p:sp>
      <p:sp>
        <p:nvSpPr>
          <p:cNvPr id="11" name="TextBox 10"/>
          <p:cNvSpPr txBox="1"/>
          <p:nvPr/>
        </p:nvSpPr>
        <p:spPr>
          <a:xfrm>
            <a:off x="4008120" y="2362200"/>
            <a:ext cx="838200" cy="400110"/>
          </a:xfrm>
          <a:prstGeom prst="rect">
            <a:avLst/>
          </a:prstGeom>
          <a:noFill/>
        </p:spPr>
        <p:txBody>
          <a:bodyPr wrap="square" rtlCol="0">
            <a:spAutoFit/>
          </a:bodyPr>
          <a:lstStyle/>
          <a:p>
            <a:r>
              <a:rPr lang="en-US" sz="2000" b="1" dirty="0" smtClean="0"/>
              <a:t>30 L</a:t>
            </a:r>
            <a:endParaRPr lang="en-IN" sz="2000" b="1" dirty="0"/>
          </a:p>
        </p:txBody>
      </p:sp>
      <p:sp>
        <p:nvSpPr>
          <p:cNvPr id="12" name="TextBox 11"/>
          <p:cNvSpPr txBox="1"/>
          <p:nvPr/>
        </p:nvSpPr>
        <p:spPr>
          <a:xfrm>
            <a:off x="4008120" y="2743200"/>
            <a:ext cx="838200" cy="400110"/>
          </a:xfrm>
          <a:prstGeom prst="rect">
            <a:avLst/>
          </a:prstGeom>
          <a:noFill/>
        </p:spPr>
        <p:txBody>
          <a:bodyPr wrap="square" rtlCol="0">
            <a:spAutoFit/>
          </a:bodyPr>
          <a:lstStyle/>
          <a:p>
            <a:r>
              <a:rPr lang="en-US" sz="2000" b="1" dirty="0" smtClean="0"/>
              <a:t>18 L</a:t>
            </a:r>
            <a:endParaRPr lang="en-IN" sz="2000" b="1" dirty="0"/>
          </a:p>
        </p:txBody>
      </p:sp>
      <p:cxnSp>
        <p:nvCxnSpPr>
          <p:cNvPr id="14" name="Straight Connector 13"/>
          <p:cNvCxnSpPr/>
          <p:nvPr/>
        </p:nvCxnSpPr>
        <p:spPr>
          <a:xfrm>
            <a:off x="838200" y="3154680"/>
            <a:ext cx="7315200" cy="1588"/>
          </a:xfrm>
          <a:prstGeom prst="line">
            <a:avLst/>
          </a:prstGeom>
        </p:spPr>
        <p:style>
          <a:lnRef idx="2">
            <a:schemeClr val="dk1"/>
          </a:lnRef>
          <a:fillRef idx="0">
            <a:schemeClr val="dk1"/>
          </a:fillRef>
          <a:effectRef idx="1">
            <a:schemeClr val="dk1"/>
          </a:effectRef>
          <a:fontRef idx="minor">
            <a:schemeClr val="tx1"/>
          </a:fontRef>
        </p:style>
      </p:cxnSp>
      <p:cxnSp>
        <p:nvCxnSpPr>
          <p:cNvPr id="20" name="Straight Connector 19"/>
          <p:cNvCxnSpPr/>
          <p:nvPr/>
        </p:nvCxnSpPr>
        <p:spPr>
          <a:xfrm rot="5400000">
            <a:off x="572294" y="3421380"/>
            <a:ext cx="532606" cy="794"/>
          </a:xfrm>
          <a:prstGeom prst="line">
            <a:avLst/>
          </a:prstGeom>
        </p:spPr>
        <p:style>
          <a:lnRef idx="2">
            <a:schemeClr val="dk1"/>
          </a:lnRef>
          <a:fillRef idx="0">
            <a:schemeClr val="dk1"/>
          </a:fillRef>
          <a:effectRef idx="1">
            <a:schemeClr val="dk1"/>
          </a:effectRef>
          <a:fontRef idx="minor">
            <a:schemeClr val="tx1"/>
          </a:fontRef>
        </p:style>
      </p:cxnSp>
      <p:cxnSp>
        <p:nvCxnSpPr>
          <p:cNvPr id="23" name="Straight Connector 22"/>
          <p:cNvCxnSpPr/>
          <p:nvPr/>
        </p:nvCxnSpPr>
        <p:spPr>
          <a:xfrm rot="5400000">
            <a:off x="1837214" y="3436620"/>
            <a:ext cx="532606" cy="794"/>
          </a:xfrm>
          <a:prstGeom prst="line">
            <a:avLst/>
          </a:prstGeom>
        </p:spPr>
        <p:style>
          <a:lnRef idx="2">
            <a:schemeClr val="dk1"/>
          </a:lnRef>
          <a:fillRef idx="0">
            <a:schemeClr val="dk1"/>
          </a:fillRef>
          <a:effectRef idx="1">
            <a:schemeClr val="dk1"/>
          </a:effectRef>
          <a:fontRef idx="minor">
            <a:schemeClr val="tx1"/>
          </a:fontRef>
        </p:style>
      </p:cxnSp>
      <p:cxnSp>
        <p:nvCxnSpPr>
          <p:cNvPr id="24" name="Straight Connector 23"/>
          <p:cNvCxnSpPr/>
          <p:nvPr/>
        </p:nvCxnSpPr>
        <p:spPr>
          <a:xfrm rot="5400000">
            <a:off x="3041174" y="3436620"/>
            <a:ext cx="532606" cy="794"/>
          </a:xfrm>
          <a:prstGeom prst="line">
            <a:avLst/>
          </a:prstGeom>
        </p:spPr>
        <p:style>
          <a:lnRef idx="2">
            <a:schemeClr val="dk1"/>
          </a:lnRef>
          <a:fillRef idx="0">
            <a:schemeClr val="dk1"/>
          </a:fillRef>
          <a:effectRef idx="1">
            <a:schemeClr val="dk1"/>
          </a:effectRef>
          <a:fontRef idx="minor">
            <a:schemeClr val="tx1"/>
          </a:fontRef>
        </p:style>
      </p:cxnSp>
      <p:cxnSp>
        <p:nvCxnSpPr>
          <p:cNvPr id="25" name="Straight Connector 24"/>
          <p:cNvCxnSpPr/>
          <p:nvPr/>
        </p:nvCxnSpPr>
        <p:spPr>
          <a:xfrm rot="5400000">
            <a:off x="4290854" y="3436620"/>
            <a:ext cx="532606" cy="794"/>
          </a:xfrm>
          <a:prstGeom prst="line">
            <a:avLst/>
          </a:prstGeom>
        </p:spPr>
        <p:style>
          <a:lnRef idx="2">
            <a:schemeClr val="dk1"/>
          </a:lnRef>
          <a:fillRef idx="0">
            <a:schemeClr val="dk1"/>
          </a:fillRef>
          <a:effectRef idx="1">
            <a:schemeClr val="dk1"/>
          </a:effectRef>
          <a:fontRef idx="minor">
            <a:schemeClr val="tx1"/>
          </a:fontRef>
        </p:style>
      </p:cxnSp>
      <p:cxnSp>
        <p:nvCxnSpPr>
          <p:cNvPr id="26" name="Straight Connector 25"/>
          <p:cNvCxnSpPr/>
          <p:nvPr/>
        </p:nvCxnSpPr>
        <p:spPr>
          <a:xfrm rot="5400000">
            <a:off x="5464334" y="3436620"/>
            <a:ext cx="532606" cy="794"/>
          </a:xfrm>
          <a:prstGeom prst="line">
            <a:avLst/>
          </a:prstGeom>
        </p:spPr>
        <p:style>
          <a:lnRef idx="2">
            <a:schemeClr val="dk1"/>
          </a:lnRef>
          <a:fillRef idx="0">
            <a:schemeClr val="dk1"/>
          </a:fillRef>
          <a:effectRef idx="1">
            <a:schemeClr val="dk1"/>
          </a:effectRef>
          <a:fontRef idx="minor">
            <a:schemeClr val="tx1"/>
          </a:fontRef>
        </p:style>
      </p:cxnSp>
      <p:cxnSp>
        <p:nvCxnSpPr>
          <p:cNvPr id="27" name="Straight Connector 26"/>
          <p:cNvCxnSpPr/>
          <p:nvPr/>
        </p:nvCxnSpPr>
        <p:spPr>
          <a:xfrm rot="5400000">
            <a:off x="6607334" y="3436620"/>
            <a:ext cx="532606" cy="794"/>
          </a:xfrm>
          <a:prstGeom prst="line">
            <a:avLst/>
          </a:prstGeom>
        </p:spPr>
        <p:style>
          <a:lnRef idx="2">
            <a:schemeClr val="dk1"/>
          </a:lnRef>
          <a:fillRef idx="0">
            <a:schemeClr val="dk1"/>
          </a:fillRef>
          <a:effectRef idx="1">
            <a:schemeClr val="dk1"/>
          </a:effectRef>
          <a:fontRef idx="minor">
            <a:schemeClr val="tx1"/>
          </a:fontRef>
        </p:style>
      </p:cxnSp>
      <p:cxnSp>
        <p:nvCxnSpPr>
          <p:cNvPr id="28" name="Straight Connector 27"/>
          <p:cNvCxnSpPr/>
          <p:nvPr/>
        </p:nvCxnSpPr>
        <p:spPr>
          <a:xfrm rot="5400000">
            <a:off x="7887494" y="3421380"/>
            <a:ext cx="532606" cy="794"/>
          </a:xfrm>
          <a:prstGeom prst="line">
            <a:avLst/>
          </a:prstGeom>
        </p:spPr>
        <p:style>
          <a:lnRef idx="2">
            <a:schemeClr val="dk1"/>
          </a:lnRef>
          <a:fillRef idx="0">
            <a:schemeClr val="dk1"/>
          </a:fillRef>
          <a:effectRef idx="1">
            <a:schemeClr val="dk1"/>
          </a:effectRef>
          <a:fontRef idx="minor">
            <a:schemeClr val="tx1"/>
          </a:fontRef>
        </p:style>
      </p:cxnSp>
      <p:sp>
        <p:nvSpPr>
          <p:cNvPr id="30" name="TextBox 29"/>
          <p:cNvSpPr txBox="1"/>
          <p:nvPr/>
        </p:nvSpPr>
        <p:spPr>
          <a:xfrm>
            <a:off x="533400" y="3688080"/>
            <a:ext cx="716280" cy="400110"/>
          </a:xfrm>
          <a:prstGeom prst="rect">
            <a:avLst/>
          </a:prstGeom>
          <a:noFill/>
        </p:spPr>
        <p:txBody>
          <a:bodyPr wrap="square" rtlCol="0">
            <a:spAutoFit/>
          </a:bodyPr>
          <a:lstStyle/>
          <a:p>
            <a:r>
              <a:rPr lang="en-US" sz="2000" b="1" dirty="0" smtClean="0"/>
              <a:t>18 L</a:t>
            </a:r>
            <a:endParaRPr lang="en-IN" sz="2000" b="1" dirty="0"/>
          </a:p>
        </p:txBody>
      </p:sp>
      <p:sp>
        <p:nvSpPr>
          <p:cNvPr id="31" name="TextBox 30"/>
          <p:cNvSpPr txBox="1"/>
          <p:nvPr/>
        </p:nvSpPr>
        <p:spPr>
          <a:xfrm>
            <a:off x="1752600" y="3703320"/>
            <a:ext cx="716280" cy="400110"/>
          </a:xfrm>
          <a:prstGeom prst="rect">
            <a:avLst/>
          </a:prstGeom>
          <a:noFill/>
        </p:spPr>
        <p:txBody>
          <a:bodyPr wrap="square" rtlCol="0">
            <a:spAutoFit/>
          </a:bodyPr>
          <a:lstStyle/>
          <a:p>
            <a:r>
              <a:rPr lang="en-US" sz="2000" b="1" dirty="0" smtClean="0"/>
              <a:t>18 L</a:t>
            </a:r>
            <a:endParaRPr lang="en-IN" sz="2000" b="1" dirty="0"/>
          </a:p>
        </p:txBody>
      </p:sp>
      <p:sp>
        <p:nvSpPr>
          <p:cNvPr id="32" name="TextBox 31"/>
          <p:cNvSpPr txBox="1"/>
          <p:nvPr/>
        </p:nvSpPr>
        <p:spPr>
          <a:xfrm>
            <a:off x="2971800" y="3703320"/>
            <a:ext cx="716280" cy="400110"/>
          </a:xfrm>
          <a:prstGeom prst="rect">
            <a:avLst/>
          </a:prstGeom>
          <a:noFill/>
        </p:spPr>
        <p:txBody>
          <a:bodyPr wrap="square" rtlCol="0">
            <a:spAutoFit/>
          </a:bodyPr>
          <a:lstStyle/>
          <a:p>
            <a:r>
              <a:rPr lang="en-US" sz="2000" b="1" dirty="0" smtClean="0"/>
              <a:t>18 L</a:t>
            </a:r>
            <a:endParaRPr lang="en-IN" sz="2000" b="1" dirty="0"/>
          </a:p>
        </p:txBody>
      </p:sp>
      <p:sp>
        <p:nvSpPr>
          <p:cNvPr id="33" name="TextBox 32"/>
          <p:cNvSpPr txBox="1"/>
          <p:nvPr/>
        </p:nvSpPr>
        <p:spPr>
          <a:xfrm>
            <a:off x="4251960" y="3703320"/>
            <a:ext cx="716280" cy="400110"/>
          </a:xfrm>
          <a:prstGeom prst="rect">
            <a:avLst/>
          </a:prstGeom>
          <a:noFill/>
        </p:spPr>
        <p:txBody>
          <a:bodyPr wrap="square" rtlCol="0">
            <a:spAutoFit/>
          </a:bodyPr>
          <a:lstStyle/>
          <a:p>
            <a:r>
              <a:rPr lang="en-US" sz="2000" b="1" dirty="0" smtClean="0"/>
              <a:t>18 L</a:t>
            </a:r>
            <a:endParaRPr lang="en-IN" sz="2000" b="1" dirty="0"/>
          </a:p>
        </p:txBody>
      </p:sp>
      <p:sp>
        <p:nvSpPr>
          <p:cNvPr id="34" name="TextBox 33"/>
          <p:cNvSpPr txBox="1"/>
          <p:nvPr/>
        </p:nvSpPr>
        <p:spPr>
          <a:xfrm>
            <a:off x="5379720" y="3688080"/>
            <a:ext cx="716280" cy="400110"/>
          </a:xfrm>
          <a:prstGeom prst="rect">
            <a:avLst/>
          </a:prstGeom>
          <a:noFill/>
        </p:spPr>
        <p:txBody>
          <a:bodyPr wrap="square" rtlCol="0">
            <a:spAutoFit/>
          </a:bodyPr>
          <a:lstStyle/>
          <a:p>
            <a:r>
              <a:rPr lang="en-US" sz="2000" b="1" dirty="0" smtClean="0"/>
              <a:t>18 L</a:t>
            </a:r>
            <a:endParaRPr lang="en-IN" sz="2000" b="1" dirty="0"/>
          </a:p>
        </p:txBody>
      </p:sp>
      <p:sp>
        <p:nvSpPr>
          <p:cNvPr id="35" name="TextBox 34"/>
          <p:cNvSpPr txBox="1"/>
          <p:nvPr/>
        </p:nvSpPr>
        <p:spPr>
          <a:xfrm>
            <a:off x="6598920" y="3688080"/>
            <a:ext cx="716280" cy="400110"/>
          </a:xfrm>
          <a:prstGeom prst="rect">
            <a:avLst/>
          </a:prstGeom>
          <a:noFill/>
        </p:spPr>
        <p:txBody>
          <a:bodyPr wrap="square" rtlCol="0">
            <a:spAutoFit/>
          </a:bodyPr>
          <a:lstStyle/>
          <a:p>
            <a:r>
              <a:rPr lang="en-US" sz="2000" b="1" dirty="0" smtClean="0"/>
              <a:t>18 L</a:t>
            </a:r>
            <a:endParaRPr lang="en-IN" sz="2000" b="1" dirty="0"/>
          </a:p>
        </p:txBody>
      </p:sp>
      <p:sp>
        <p:nvSpPr>
          <p:cNvPr id="36" name="TextBox 35"/>
          <p:cNvSpPr txBox="1"/>
          <p:nvPr/>
        </p:nvSpPr>
        <p:spPr>
          <a:xfrm>
            <a:off x="7894320" y="3688080"/>
            <a:ext cx="716280" cy="400110"/>
          </a:xfrm>
          <a:prstGeom prst="rect">
            <a:avLst/>
          </a:prstGeom>
          <a:noFill/>
        </p:spPr>
        <p:txBody>
          <a:bodyPr wrap="square" rtlCol="0">
            <a:spAutoFit/>
          </a:bodyPr>
          <a:lstStyle/>
          <a:p>
            <a:r>
              <a:rPr lang="en-US" sz="2000" b="1" dirty="0" smtClean="0"/>
              <a:t>18 L</a:t>
            </a:r>
            <a:endParaRPr lang="en-IN" sz="2000" b="1" dirty="0"/>
          </a:p>
        </p:txBody>
      </p:sp>
      <p:sp>
        <p:nvSpPr>
          <p:cNvPr id="37" name="Multiply 36"/>
          <p:cNvSpPr/>
          <p:nvPr/>
        </p:nvSpPr>
        <p:spPr>
          <a:xfrm>
            <a:off x="762000" y="4145280"/>
            <a:ext cx="228600" cy="381000"/>
          </a:xfrm>
          <a:prstGeom prst="mathMultiply">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sz="2000" b="1"/>
          </a:p>
        </p:txBody>
      </p:sp>
      <p:sp>
        <p:nvSpPr>
          <p:cNvPr id="38" name="Multiply 37"/>
          <p:cNvSpPr/>
          <p:nvPr/>
        </p:nvSpPr>
        <p:spPr>
          <a:xfrm>
            <a:off x="2011680" y="4145280"/>
            <a:ext cx="228600" cy="381000"/>
          </a:xfrm>
          <a:prstGeom prst="mathMultiply">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sz="2000" b="1"/>
          </a:p>
        </p:txBody>
      </p:sp>
      <p:sp>
        <p:nvSpPr>
          <p:cNvPr id="39" name="Multiply 38"/>
          <p:cNvSpPr/>
          <p:nvPr/>
        </p:nvSpPr>
        <p:spPr>
          <a:xfrm>
            <a:off x="3200400" y="4145280"/>
            <a:ext cx="228600" cy="381000"/>
          </a:xfrm>
          <a:prstGeom prst="mathMultiply">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sz="2000" b="1"/>
          </a:p>
        </p:txBody>
      </p:sp>
      <p:sp>
        <p:nvSpPr>
          <p:cNvPr id="40" name="Multiply 39"/>
          <p:cNvSpPr/>
          <p:nvPr/>
        </p:nvSpPr>
        <p:spPr>
          <a:xfrm>
            <a:off x="4465320" y="4130040"/>
            <a:ext cx="228600" cy="381000"/>
          </a:xfrm>
          <a:prstGeom prst="mathMultiply">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sz="2000" b="1"/>
          </a:p>
        </p:txBody>
      </p:sp>
      <p:sp>
        <p:nvSpPr>
          <p:cNvPr id="41" name="Multiply 40"/>
          <p:cNvSpPr/>
          <p:nvPr/>
        </p:nvSpPr>
        <p:spPr>
          <a:xfrm>
            <a:off x="5638800" y="4130040"/>
            <a:ext cx="228600" cy="381000"/>
          </a:xfrm>
          <a:prstGeom prst="mathMultiply">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sz="2000" b="1"/>
          </a:p>
        </p:txBody>
      </p:sp>
      <p:sp>
        <p:nvSpPr>
          <p:cNvPr id="42" name="Multiply 41"/>
          <p:cNvSpPr/>
          <p:nvPr/>
        </p:nvSpPr>
        <p:spPr>
          <a:xfrm>
            <a:off x="6797040" y="4114800"/>
            <a:ext cx="228600" cy="381000"/>
          </a:xfrm>
          <a:prstGeom prst="mathMultiply">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sz="2000" b="1"/>
          </a:p>
        </p:txBody>
      </p:sp>
      <p:sp>
        <p:nvSpPr>
          <p:cNvPr id="43" name="Multiply 42"/>
          <p:cNvSpPr/>
          <p:nvPr/>
        </p:nvSpPr>
        <p:spPr>
          <a:xfrm>
            <a:off x="8077200" y="4114800"/>
            <a:ext cx="228600" cy="381000"/>
          </a:xfrm>
          <a:prstGeom prst="mathMultiply">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sz="2000" b="1"/>
          </a:p>
        </p:txBody>
      </p:sp>
      <p:sp>
        <p:nvSpPr>
          <p:cNvPr id="45" name="TextBox 44"/>
          <p:cNvSpPr txBox="1"/>
          <p:nvPr/>
        </p:nvSpPr>
        <p:spPr>
          <a:xfrm>
            <a:off x="533400" y="4648200"/>
            <a:ext cx="716280" cy="400110"/>
          </a:xfrm>
          <a:prstGeom prst="rect">
            <a:avLst/>
          </a:prstGeom>
          <a:noFill/>
        </p:spPr>
        <p:txBody>
          <a:bodyPr wrap="square" rtlCol="0">
            <a:spAutoFit/>
          </a:bodyPr>
          <a:lstStyle/>
          <a:p>
            <a:r>
              <a:rPr lang="en-US" sz="2000" b="1" dirty="0" smtClean="0"/>
              <a:t>Rate</a:t>
            </a:r>
            <a:endParaRPr lang="en-IN" sz="2000" b="1" dirty="0"/>
          </a:p>
        </p:txBody>
      </p:sp>
      <p:sp>
        <p:nvSpPr>
          <p:cNvPr id="46" name="TextBox 45"/>
          <p:cNvSpPr txBox="1"/>
          <p:nvPr/>
        </p:nvSpPr>
        <p:spPr>
          <a:xfrm>
            <a:off x="1752600" y="4663440"/>
            <a:ext cx="716280" cy="400110"/>
          </a:xfrm>
          <a:prstGeom prst="rect">
            <a:avLst/>
          </a:prstGeom>
          <a:noFill/>
        </p:spPr>
        <p:txBody>
          <a:bodyPr wrap="square" rtlCol="0">
            <a:spAutoFit/>
          </a:bodyPr>
          <a:lstStyle/>
          <a:p>
            <a:r>
              <a:rPr lang="en-US" sz="2000" b="1" dirty="0" smtClean="0"/>
              <a:t>Rate</a:t>
            </a:r>
            <a:endParaRPr lang="en-IN" sz="2000" b="1" dirty="0"/>
          </a:p>
        </p:txBody>
      </p:sp>
      <p:sp>
        <p:nvSpPr>
          <p:cNvPr id="47" name="TextBox 46"/>
          <p:cNvSpPr txBox="1"/>
          <p:nvPr/>
        </p:nvSpPr>
        <p:spPr>
          <a:xfrm>
            <a:off x="2971800" y="4663440"/>
            <a:ext cx="716280" cy="400110"/>
          </a:xfrm>
          <a:prstGeom prst="rect">
            <a:avLst/>
          </a:prstGeom>
          <a:noFill/>
        </p:spPr>
        <p:txBody>
          <a:bodyPr wrap="square" rtlCol="0">
            <a:spAutoFit/>
          </a:bodyPr>
          <a:lstStyle/>
          <a:p>
            <a:r>
              <a:rPr lang="en-US" sz="2000" b="1" dirty="0" smtClean="0"/>
              <a:t>Rate</a:t>
            </a:r>
            <a:endParaRPr lang="en-IN" sz="2000" b="1" dirty="0"/>
          </a:p>
        </p:txBody>
      </p:sp>
      <p:sp>
        <p:nvSpPr>
          <p:cNvPr id="48" name="TextBox 47"/>
          <p:cNvSpPr txBox="1"/>
          <p:nvPr/>
        </p:nvSpPr>
        <p:spPr>
          <a:xfrm>
            <a:off x="4251960" y="4663440"/>
            <a:ext cx="716280" cy="400110"/>
          </a:xfrm>
          <a:prstGeom prst="rect">
            <a:avLst/>
          </a:prstGeom>
          <a:noFill/>
        </p:spPr>
        <p:txBody>
          <a:bodyPr wrap="square" rtlCol="0">
            <a:spAutoFit/>
          </a:bodyPr>
          <a:lstStyle/>
          <a:p>
            <a:r>
              <a:rPr lang="en-US" sz="2000" b="1" dirty="0" smtClean="0"/>
              <a:t>Rate</a:t>
            </a:r>
            <a:endParaRPr lang="en-IN" sz="2000" b="1" dirty="0"/>
          </a:p>
        </p:txBody>
      </p:sp>
      <p:sp>
        <p:nvSpPr>
          <p:cNvPr id="49" name="TextBox 48"/>
          <p:cNvSpPr txBox="1"/>
          <p:nvPr/>
        </p:nvSpPr>
        <p:spPr>
          <a:xfrm>
            <a:off x="5379720" y="4648200"/>
            <a:ext cx="716280" cy="400110"/>
          </a:xfrm>
          <a:prstGeom prst="rect">
            <a:avLst/>
          </a:prstGeom>
          <a:noFill/>
        </p:spPr>
        <p:txBody>
          <a:bodyPr wrap="square" rtlCol="0">
            <a:spAutoFit/>
          </a:bodyPr>
          <a:lstStyle/>
          <a:p>
            <a:r>
              <a:rPr lang="en-US" sz="2000" b="1" dirty="0" smtClean="0"/>
              <a:t>Rate</a:t>
            </a:r>
            <a:endParaRPr lang="en-IN" sz="2000" b="1" dirty="0"/>
          </a:p>
        </p:txBody>
      </p:sp>
      <p:sp>
        <p:nvSpPr>
          <p:cNvPr id="50" name="TextBox 49"/>
          <p:cNvSpPr txBox="1"/>
          <p:nvPr/>
        </p:nvSpPr>
        <p:spPr>
          <a:xfrm>
            <a:off x="6598920" y="4648200"/>
            <a:ext cx="716280" cy="400110"/>
          </a:xfrm>
          <a:prstGeom prst="rect">
            <a:avLst/>
          </a:prstGeom>
          <a:noFill/>
        </p:spPr>
        <p:txBody>
          <a:bodyPr wrap="square" rtlCol="0">
            <a:spAutoFit/>
          </a:bodyPr>
          <a:lstStyle/>
          <a:p>
            <a:r>
              <a:rPr lang="en-US" sz="2000" b="1" dirty="0" smtClean="0"/>
              <a:t>Rate</a:t>
            </a:r>
            <a:endParaRPr lang="en-IN" sz="2000" b="1" dirty="0"/>
          </a:p>
        </p:txBody>
      </p:sp>
      <p:sp>
        <p:nvSpPr>
          <p:cNvPr id="51" name="TextBox 50"/>
          <p:cNvSpPr txBox="1"/>
          <p:nvPr/>
        </p:nvSpPr>
        <p:spPr>
          <a:xfrm>
            <a:off x="7894320" y="4648200"/>
            <a:ext cx="716280" cy="400110"/>
          </a:xfrm>
          <a:prstGeom prst="rect">
            <a:avLst/>
          </a:prstGeom>
          <a:noFill/>
        </p:spPr>
        <p:txBody>
          <a:bodyPr wrap="square" rtlCol="0">
            <a:spAutoFit/>
          </a:bodyPr>
          <a:lstStyle/>
          <a:p>
            <a:r>
              <a:rPr lang="en-US" sz="2000" b="1" dirty="0" smtClean="0"/>
              <a:t>Rate</a:t>
            </a:r>
            <a:endParaRPr lang="en-IN" sz="2000" b="1" dirty="0"/>
          </a:p>
        </p:txBody>
      </p:sp>
      <p:cxnSp>
        <p:nvCxnSpPr>
          <p:cNvPr id="57" name="Straight Connector 56"/>
          <p:cNvCxnSpPr/>
          <p:nvPr/>
        </p:nvCxnSpPr>
        <p:spPr>
          <a:xfrm rot="5400000">
            <a:off x="739140" y="5173980"/>
            <a:ext cx="228600" cy="1588"/>
          </a:xfrm>
          <a:prstGeom prst="line">
            <a:avLst/>
          </a:prstGeom>
        </p:spPr>
        <p:style>
          <a:lnRef idx="2">
            <a:schemeClr val="dk1"/>
          </a:lnRef>
          <a:fillRef idx="0">
            <a:schemeClr val="dk1"/>
          </a:fillRef>
          <a:effectRef idx="1">
            <a:schemeClr val="dk1"/>
          </a:effectRef>
          <a:fontRef idx="minor">
            <a:schemeClr val="tx1"/>
          </a:fontRef>
        </p:style>
      </p:cxnSp>
      <p:cxnSp>
        <p:nvCxnSpPr>
          <p:cNvPr id="58" name="Straight Connector 57"/>
          <p:cNvCxnSpPr/>
          <p:nvPr/>
        </p:nvCxnSpPr>
        <p:spPr>
          <a:xfrm>
            <a:off x="868680" y="5286692"/>
            <a:ext cx="7315200" cy="1588"/>
          </a:xfrm>
          <a:prstGeom prst="line">
            <a:avLst/>
          </a:prstGeom>
        </p:spPr>
        <p:style>
          <a:lnRef idx="2">
            <a:schemeClr val="dk1"/>
          </a:lnRef>
          <a:fillRef idx="0">
            <a:schemeClr val="dk1"/>
          </a:fillRef>
          <a:effectRef idx="1">
            <a:schemeClr val="dk1"/>
          </a:effectRef>
          <a:fontRef idx="minor">
            <a:schemeClr val="tx1"/>
          </a:fontRef>
        </p:style>
      </p:cxnSp>
      <p:cxnSp>
        <p:nvCxnSpPr>
          <p:cNvPr id="59" name="Straight Connector 58"/>
          <p:cNvCxnSpPr/>
          <p:nvPr/>
        </p:nvCxnSpPr>
        <p:spPr>
          <a:xfrm rot="5400000">
            <a:off x="8084025" y="5189220"/>
            <a:ext cx="228600" cy="1588"/>
          </a:xfrm>
          <a:prstGeom prst="line">
            <a:avLst/>
          </a:prstGeom>
        </p:spPr>
        <p:style>
          <a:lnRef idx="2">
            <a:schemeClr val="dk1"/>
          </a:lnRef>
          <a:fillRef idx="0">
            <a:schemeClr val="dk1"/>
          </a:fillRef>
          <a:effectRef idx="1">
            <a:schemeClr val="dk1"/>
          </a:effectRef>
          <a:fontRef idx="minor">
            <a:schemeClr val="tx1"/>
          </a:fontRef>
        </p:style>
      </p:cxnSp>
      <p:cxnSp>
        <p:nvCxnSpPr>
          <p:cNvPr id="61" name="Straight Arrow Connector 60"/>
          <p:cNvCxnSpPr/>
          <p:nvPr/>
        </p:nvCxnSpPr>
        <p:spPr>
          <a:xfrm rot="5400000">
            <a:off x="2324100" y="5478780"/>
            <a:ext cx="381000" cy="1588"/>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sp>
        <p:nvSpPr>
          <p:cNvPr id="62" name="TextBox 61"/>
          <p:cNvSpPr txBox="1"/>
          <p:nvPr/>
        </p:nvSpPr>
        <p:spPr>
          <a:xfrm>
            <a:off x="1828800" y="5745480"/>
            <a:ext cx="1447800" cy="400110"/>
          </a:xfrm>
          <a:prstGeom prst="rect">
            <a:avLst/>
          </a:prstGeom>
          <a:noFill/>
        </p:spPr>
        <p:txBody>
          <a:bodyPr wrap="square" rtlCol="0">
            <a:spAutoFit/>
          </a:bodyPr>
          <a:lstStyle/>
          <a:p>
            <a:r>
              <a:rPr lang="en-US" sz="2000" b="1" dirty="0" smtClean="0"/>
              <a:t>Wealth Tax</a:t>
            </a:r>
            <a:endParaRPr lang="en-IN" sz="2000" b="1" dirty="0"/>
          </a:p>
        </p:txBody>
      </p:sp>
      <p:sp>
        <p:nvSpPr>
          <p:cNvPr id="63" name="TextBox 62"/>
          <p:cNvSpPr txBox="1"/>
          <p:nvPr/>
        </p:nvSpPr>
        <p:spPr>
          <a:xfrm>
            <a:off x="4953000" y="5364480"/>
            <a:ext cx="1828800" cy="400110"/>
          </a:xfrm>
          <a:prstGeom prst="rect">
            <a:avLst/>
          </a:prstGeom>
          <a:noFill/>
        </p:spPr>
        <p:txBody>
          <a:bodyPr wrap="square" rtlCol="0">
            <a:spAutoFit/>
          </a:bodyPr>
          <a:lstStyle/>
          <a:p>
            <a:r>
              <a:rPr lang="en-US" sz="2000" b="1" u="sng" dirty="0" smtClean="0"/>
              <a:t>VD : 31.3.13</a:t>
            </a:r>
            <a:endParaRPr lang="en-IN" sz="2000" b="1" u="sng" dirty="0"/>
          </a:p>
        </p:txBody>
      </p:sp>
      <p:sp>
        <p:nvSpPr>
          <p:cNvPr id="64" name="TextBox 63"/>
          <p:cNvSpPr txBox="1"/>
          <p:nvPr/>
        </p:nvSpPr>
        <p:spPr>
          <a:xfrm>
            <a:off x="4876800" y="5715000"/>
            <a:ext cx="792480" cy="400110"/>
          </a:xfrm>
          <a:prstGeom prst="rect">
            <a:avLst/>
          </a:prstGeom>
          <a:noFill/>
        </p:spPr>
        <p:txBody>
          <a:bodyPr wrap="square" rtlCol="0">
            <a:spAutoFit/>
          </a:bodyPr>
          <a:lstStyle/>
          <a:p>
            <a:r>
              <a:rPr lang="en-US" sz="2000" b="1" dirty="0" smtClean="0"/>
              <a:t>FMV</a:t>
            </a:r>
            <a:endParaRPr lang="en-IN" sz="2000" b="1" u="sng" dirty="0"/>
          </a:p>
        </p:txBody>
      </p:sp>
      <p:sp>
        <p:nvSpPr>
          <p:cNvPr id="65" name="TextBox 64"/>
          <p:cNvSpPr txBox="1"/>
          <p:nvPr/>
        </p:nvSpPr>
        <p:spPr>
          <a:xfrm>
            <a:off x="5730240" y="5715000"/>
            <a:ext cx="685800" cy="400110"/>
          </a:xfrm>
          <a:prstGeom prst="rect">
            <a:avLst/>
          </a:prstGeom>
          <a:noFill/>
        </p:spPr>
        <p:txBody>
          <a:bodyPr wrap="square" rtlCol="0">
            <a:spAutoFit/>
          </a:bodyPr>
          <a:lstStyle/>
          <a:p>
            <a:r>
              <a:rPr lang="en-US" sz="2000" b="1" dirty="0" smtClean="0"/>
              <a:t>28 L</a:t>
            </a:r>
            <a:endParaRPr lang="en-IN" sz="2000" b="1" u="sng" dirty="0"/>
          </a:p>
        </p:txBody>
      </p:sp>
      <p:sp>
        <p:nvSpPr>
          <p:cNvPr id="66" name="Multiply 65"/>
          <p:cNvSpPr/>
          <p:nvPr/>
        </p:nvSpPr>
        <p:spPr>
          <a:xfrm>
            <a:off x="5913120" y="6065520"/>
            <a:ext cx="228600" cy="381000"/>
          </a:xfrm>
          <a:prstGeom prst="mathMultiply">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sz="2000" b="1"/>
          </a:p>
        </p:txBody>
      </p:sp>
      <p:sp>
        <p:nvSpPr>
          <p:cNvPr id="67" name="TextBox 66"/>
          <p:cNvSpPr txBox="1"/>
          <p:nvPr/>
        </p:nvSpPr>
        <p:spPr>
          <a:xfrm>
            <a:off x="5730240" y="6431280"/>
            <a:ext cx="685800" cy="400110"/>
          </a:xfrm>
          <a:prstGeom prst="rect">
            <a:avLst/>
          </a:prstGeom>
          <a:noFill/>
        </p:spPr>
        <p:txBody>
          <a:bodyPr wrap="square" rtlCol="0">
            <a:spAutoFit/>
          </a:bodyPr>
          <a:lstStyle/>
          <a:p>
            <a:r>
              <a:rPr lang="en-US" sz="2000" b="1" dirty="0" smtClean="0"/>
              <a:t>14 L</a:t>
            </a:r>
            <a:endParaRPr lang="en-IN" sz="2000" b="1" u="sng" dirty="0"/>
          </a:p>
        </p:txBody>
      </p:sp>
      <p:sp>
        <p:nvSpPr>
          <p:cNvPr id="68" name="Minus 67"/>
          <p:cNvSpPr/>
          <p:nvPr/>
        </p:nvSpPr>
        <p:spPr>
          <a:xfrm>
            <a:off x="5410200" y="6583680"/>
            <a:ext cx="228600" cy="45719"/>
          </a:xfrm>
          <a:prstGeom prst="mathMinus">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sz="2000" b="1"/>
          </a:p>
        </p:txBody>
      </p:sp>
      <p:sp>
        <p:nvSpPr>
          <p:cNvPr id="69" name="Minus 68"/>
          <p:cNvSpPr/>
          <p:nvPr/>
        </p:nvSpPr>
        <p:spPr>
          <a:xfrm>
            <a:off x="5410200" y="6644640"/>
            <a:ext cx="228600" cy="45719"/>
          </a:xfrm>
          <a:prstGeom prst="mathMinus">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sz="2000" b="1"/>
          </a:p>
        </p:txBody>
      </p:sp>
      <p:cxnSp>
        <p:nvCxnSpPr>
          <p:cNvPr id="71" name="Straight Arrow Connector 70"/>
          <p:cNvCxnSpPr/>
          <p:nvPr/>
        </p:nvCxnSpPr>
        <p:spPr>
          <a:xfrm>
            <a:off x="3429000" y="5958840"/>
            <a:ext cx="1752600" cy="457200"/>
          </a:xfrm>
          <a:prstGeom prst="straightConnector1">
            <a:avLst/>
          </a:prstGeom>
          <a:ln>
            <a:headEnd type="arrow"/>
            <a:tailEnd type="arrow"/>
          </a:ln>
        </p:spPr>
        <p:style>
          <a:lnRef idx="2">
            <a:schemeClr val="dk1"/>
          </a:lnRef>
          <a:fillRef idx="0">
            <a:schemeClr val="dk1"/>
          </a:fillRef>
          <a:effectRef idx="1">
            <a:schemeClr val="dk1"/>
          </a:effectRef>
          <a:fontRef idx="minor">
            <a:schemeClr val="tx1"/>
          </a:fontRef>
        </p:style>
      </p:cxnSp>
      <p:cxnSp>
        <p:nvCxnSpPr>
          <p:cNvPr id="72" name="Straight Arrow Connector 71"/>
          <p:cNvCxnSpPr/>
          <p:nvPr/>
        </p:nvCxnSpPr>
        <p:spPr>
          <a:xfrm rot="5400000">
            <a:off x="3696494" y="6300946"/>
            <a:ext cx="381000" cy="1588"/>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sp>
        <p:nvSpPr>
          <p:cNvPr id="73" name="TextBox 72"/>
          <p:cNvSpPr txBox="1"/>
          <p:nvPr/>
        </p:nvSpPr>
        <p:spPr>
          <a:xfrm>
            <a:off x="3048000" y="6492240"/>
            <a:ext cx="1447800" cy="400110"/>
          </a:xfrm>
          <a:prstGeom prst="rect">
            <a:avLst/>
          </a:prstGeom>
          <a:noFill/>
        </p:spPr>
        <p:txBody>
          <a:bodyPr wrap="square" rtlCol="0">
            <a:spAutoFit/>
          </a:bodyPr>
          <a:lstStyle/>
          <a:p>
            <a:r>
              <a:rPr lang="en-US" sz="2000" b="1" dirty="0" err="1" smtClean="0"/>
              <a:t>W.e</a:t>
            </a:r>
            <a:r>
              <a:rPr lang="en-US" sz="2000" b="1" dirty="0" smtClean="0"/>
              <a:t>. is Less</a:t>
            </a:r>
            <a:endParaRPr lang="en-IN" sz="2000" b="1" dirty="0"/>
          </a:p>
        </p:txBody>
      </p:sp>
      <p:sp>
        <p:nvSpPr>
          <p:cNvPr id="60" name="TextBox 59"/>
          <p:cNvSpPr txBox="1"/>
          <p:nvPr/>
        </p:nvSpPr>
        <p:spPr>
          <a:xfrm>
            <a:off x="6477000" y="6080760"/>
            <a:ext cx="762000" cy="400110"/>
          </a:xfrm>
          <a:prstGeom prst="rect">
            <a:avLst/>
          </a:prstGeom>
          <a:noFill/>
        </p:spPr>
        <p:txBody>
          <a:bodyPr wrap="square" rtlCol="0">
            <a:spAutoFit/>
          </a:bodyPr>
          <a:lstStyle/>
          <a:p>
            <a:r>
              <a:rPr lang="en-US" sz="2000" b="1" smtClean="0"/>
              <a:t>50%</a:t>
            </a:r>
            <a:endParaRPr lang="en-IN" sz="2000" b="1" u="sng" dirty="0"/>
          </a:p>
        </p:txBody>
      </p:sp>
    </p:spTree>
    <p:extLst>
      <p:ext uri="{BB962C8B-B14F-4D97-AF65-F5344CB8AC3E}">
        <p14:creationId xmlns:p14="http://schemas.microsoft.com/office/powerpoint/2010/main" val="777707412"/>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5"/>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6"/>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7"/>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0"/>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8"/>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1"/>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9"/>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12"/>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nodeType="clickEffect">
                                  <p:stCondLst>
                                    <p:cond delay="0"/>
                                  </p:stCondLst>
                                  <p:childTnLst>
                                    <p:set>
                                      <p:cBhvr>
                                        <p:cTn id="50" dur="1" fill="hold">
                                          <p:stCondLst>
                                            <p:cond delay="0"/>
                                          </p:stCondLst>
                                        </p:cTn>
                                        <p:tgtEl>
                                          <p:spTgt spid="14"/>
                                        </p:tgtEl>
                                        <p:attrNameLst>
                                          <p:attrName>style.visibility</p:attrName>
                                        </p:attrNameLst>
                                      </p:cBhvr>
                                      <p:to>
                                        <p:strVal val="visible"/>
                                      </p:to>
                                    </p:set>
                                  </p:childTnLst>
                                </p:cTn>
                              </p:par>
                              <p:par>
                                <p:cTn id="51" presetID="1" presetClass="entr" presetSubtype="0" fill="hold" nodeType="withEffect">
                                  <p:stCondLst>
                                    <p:cond delay="0"/>
                                  </p:stCondLst>
                                  <p:childTnLst>
                                    <p:set>
                                      <p:cBhvr>
                                        <p:cTn id="52" dur="1" fill="hold">
                                          <p:stCondLst>
                                            <p:cond delay="0"/>
                                          </p:stCondLst>
                                        </p:cTn>
                                        <p:tgtEl>
                                          <p:spTgt spid="20"/>
                                        </p:tgtEl>
                                        <p:attrNameLst>
                                          <p:attrName>style.visibility</p:attrName>
                                        </p:attrNameLst>
                                      </p:cBhvr>
                                      <p:to>
                                        <p:strVal val="visible"/>
                                      </p:to>
                                    </p:set>
                                  </p:childTnLst>
                                </p:cTn>
                              </p:par>
                              <p:par>
                                <p:cTn id="53" presetID="1" presetClass="entr" presetSubtype="0" fill="hold" nodeType="withEffect">
                                  <p:stCondLst>
                                    <p:cond delay="0"/>
                                  </p:stCondLst>
                                  <p:childTnLst>
                                    <p:set>
                                      <p:cBhvr>
                                        <p:cTn id="54" dur="1" fill="hold">
                                          <p:stCondLst>
                                            <p:cond delay="0"/>
                                          </p:stCondLst>
                                        </p:cTn>
                                        <p:tgtEl>
                                          <p:spTgt spid="23"/>
                                        </p:tgtEl>
                                        <p:attrNameLst>
                                          <p:attrName>style.visibility</p:attrName>
                                        </p:attrNameLst>
                                      </p:cBhvr>
                                      <p:to>
                                        <p:strVal val="visible"/>
                                      </p:to>
                                    </p:set>
                                  </p:childTnLst>
                                </p:cTn>
                              </p:par>
                              <p:par>
                                <p:cTn id="55" presetID="1" presetClass="entr" presetSubtype="0" fill="hold" nodeType="withEffect">
                                  <p:stCondLst>
                                    <p:cond delay="0"/>
                                  </p:stCondLst>
                                  <p:childTnLst>
                                    <p:set>
                                      <p:cBhvr>
                                        <p:cTn id="56" dur="1" fill="hold">
                                          <p:stCondLst>
                                            <p:cond delay="0"/>
                                          </p:stCondLst>
                                        </p:cTn>
                                        <p:tgtEl>
                                          <p:spTgt spid="24"/>
                                        </p:tgtEl>
                                        <p:attrNameLst>
                                          <p:attrName>style.visibility</p:attrName>
                                        </p:attrNameLst>
                                      </p:cBhvr>
                                      <p:to>
                                        <p:strVal val="visible"/>
                                      </p:to>
                                    </p:set>
                                  </p:childTnLst>
                                </p:cTn>
                              </p:par>
                              <p:par>
                                <p:cTn id="57" presetID="1" presetClass="entr" presetSubtype="0" fill="hold" nodeType="withEffect">
                                  <p:stCondLst>
                                    <p:cond delay="0"/>
                                  </p:stCondLst>
                                  <p:childTnLst>
                                    <p:set>
                                      <p:cBhvr>
                                        <p:cTn id="58" dur="1" fill="hold">
                                          <p:stCondLst>
                                            <p:cond delay="0"/>
                                          </p:stCondLst>
                                        </p:cTn>
                                        <p:tgtEl>
                                          <p:spTgt spid="25"/>
                                        </p:tgtEl>
                                        <p:attrNameLst>
                                          <p:attrName>style.visibility</p:attrName>
                                        </p:attrNameLst>
                                      </p:cBhvr>
                                      <p:to>
                                        <p:strVal val="visible"/>
                                      </p:to>
                                    </p:set>
                                  </p:childTnLst>
                                </p:cTn>
                              </p:par>
                              <p:par>
                                <p:cTn id="59" presetID="1" presetClass="entr" presetSubtype="0" fill="hold" nodeType="withEffect">
                                  <p:stCondLst>
                                    <p:cond delay="0"/>
                                  </p:stCondLst>
                                  <p:childTnLst>
                                    <p:set>
                                      <p:cBhvr>
                                        <p:cTn id="60" dur="1" fill="hold">
                                          <p:stCondLst>
                                            <p:cond delay="0"/>
                                          </p:stCondLst>
                                        </p:cTn>
                                        <p:tgtEl>
                                          <p:spTgt spid="26"/>
                                        </p:tgtEl>
                                        <p:attrNameLst>
                                          <p:attrName>style.visibility</p:attrName>
                                        </p:attrNameLst>
                                      </p:cBhvr>
                                      <p:to>
                                        <p:strVal val="visible"/>
                                      </p:to>
                                    </p:set>
                                  </p:childTnLst>
                                </p:cTn>
                              </p:par>
                              <p:par>
                                <p:cTn id="61" presetID="1" presetClass="entr" presetSubtype="0" fill="hold" nodeType="withEffect">
                                  <p:stCondLst>
                                    <p:cond delay="0"/>
                                  </p:stCondLst>
                                  <p:childTnLst>
                                    <p:set>
                                      <p:cBhvr>
                                        <p:cTn id="62" dur="1" fill="hold">
                                          <p:stCondLst>
                                            <p:cond delay="0"/>
                                          </p:stCondLst>
                                        </p:cTn>
                                        <p:tgtEl>
                                          <p:spTgt spid="27"/>
                                        </p:tgtEl>
                                        <p:attrNameLst>
                                          <p:attrName>style.visibility</p:attrName>
                                        </p:attrNameLst>
                                      </p:cBhvr>
                                      <p:to>
                                        <p:strVal val="visible"/>
                                      </p:to>
                                    </p:set>
                                  </p:childTnLst>
                                </p:cTn>
                              </p:par>
                              <p:par>
                                <p:cTn id="63" presetID="1" presetClass="entr" presetSubtype="0" fill="hold" nodeType="withEffect">
                                  <p:stCondLst>
                                    <p:cond delay="0"/>
                                  </p:stCondLst>
                                  <p:childTnLst>
                                    <p:set>
                                      <p:cBhvr>
                                        <p:cTn id="64" dur="1" fill="hold">
                                          <p:stCondLst>
                                            <p:cond delay="0"/>
                                          </p:stCondLst>
                                        </p:cTn>
                                        <p:tgtEl>
                                          <p:spTgt spid="28"/>
                                        </p:tgtEl>
                                        <p:attrNameLst>
                                          <p:attrName>style.visibility</p:attrName>
                                        </p:attrNameLst>
                                      </p:cBhvr>
                                      <p:to>
                                        <p:strVal val="visible"/>
                                      </p:to>
                                    </p:set>
                                  </p:childTnLst>
                                </p:cTn>
                              </p:par>
                            </p:childTnLst>
                          </p:cTn>
                        </p:par>
                      </p:childTnLst>
                    </p:cTn>
                  </p:par>
                  <p:par>
                    <p:cTn id="65" fill="hold">
                      <p:stCondLst>
                        <p:cond delay="indefinite"/>
                      </p:stCondLst>
                      <p:childTnLst>
                        <p:par>
                          <p:cTn id="66" fill="hold">
                            <p:stCondLst>
                              <p:cond delay="0"/>
                            </p:stCondLst>
                            <p:childTnLst>
                              <p:par>
                                <p:cTn id="67" presetID="1" presetClass="entr" presetSubtype="0" fill="hold" grpId="0" nodeType="clickEffect">
                                  <p:stCondLst>
                                    <p:cond delay="0"/>
                                  </p:stCondLst>
                                  <p:childTnLst>
                                    <p:set>
                                      <p:cBhvr>
                                        <p:cTn id="68" dur="1" fill="hold">
                                          <p:stCondLst>
                                            <p:cond delay="0"/>
                                          </p:stCondLst>
                                        </p:cTn>
                                        <p:tgtEl>
                                          <p:spTgt spid="30"/>
                                        </p:tgtEl>
                                        <p:attrNameLst>
                                          <p:attrName>style.visibility</p:attrName>
                                        </p:attrNameLst>
                                      </p:cBhvr>
                                      <p:to>
                                        <p:strVal val="visible"/>
                                      </p:to>
                                    </p:set>
                                  </p:childTnLst>
                                </p:cTn>
                              </p:par>
                              <p:par>
                                <p:cTn id="69" presetID="1" presetClass="entr" presetSubtype="0" fill="hold" grpId="0" nodeType="withEffect">
                                  <p:stCondLst>
                                    <p:cond delay="0"/>
                                  </p:stCondLst>
                                  <p:childTnLst>
                                    <p:set>
                                      <p:cBhvr>
                                        <p:cTn id="70" dur="1" fill="hold">
                                          <p:stCondLst>
                                            <p:cond delay="0"/>
                                          </p:stCondLst>
                                        </p:cTn>
                                        <p:tgtEl>
                                          <p:spTgt spid="31"/>
                                        </p:tgtEl>
                                        <p:attrNameLst>
                                          <p:attrName>style.visibility</p:attrName>
                                        </p:attrNameLst>
                                      </p:cBhvr>
                                      <p:to>
                                        <p:strVal val="visible"/>
                                      </p:to>
                                    </p:set>
                                  </p:childTnLst>
                                </p:cTn>
                              </p:par>
                              <p:par>
                                <p:cTn id="71" presetID="1" presetClass="entr" presetSubtype="0" fill="hold" grpId="0" nodeType="withEffect">
                                  <p:stCondLst>
                                    <p:cond delay="0"/>
                                  </p:stCondLst>
                                  <p:childTnLst>
                                    <p:set>
                                      <p:cBhvr>
                                        <p:cTn id="72" dur="1" fill="hold">
                                          <p:stCondLst>
                                            <p:cond delay="0"/>
                                          </p:stCondLst>
                                        </p:cTn>
                                        <p:tgtEl>
                                          <p:spTgt spid="32"/>
                                        </p:tgtEl>
                                        <p:attrNameLst>
                                          <p:attrName>style.visibility</p:attrName>
                                        </p:attrNameLst>
                                      </p:cBhvr>
                                      <p:to>
                                        <p:strVal val="visible"/>
                                      </p:to>
                                    </p:set>
                                  </p:childTnLst>
                                </p:cTn>
                              </p:par>
                              <p:par>
                                <p:cTn id="73" presetID="1" presetClass="entr" presetSubtype="0" fill="hold" grpId="0" nodeType="withEffect">
                                  <p:stCondLst>
                                    <p:cond delay="0"/>
                                  </p:stCondLst>
                                  <p:childTnLst>
                                    <p:set>
                                      <p:cBhvr>
                                        <p:cTn id="74" dur="1" fill="hold">
                                          <p:stCondLst>
                                            <p:cond delay="0"/>
                                          </p:stCondLst>
                                        </p:cTn>
                                        <p:tgtEl>
                                          <p:spTgt spid="33"/>
                                        </p:tgtEl>
                                        <p:attrNameLst>
                                          <p:attrName>style.visibility</p:attrName>
                                        </p:attrNameLst>
                                      </p:cBhvr>
                                      <p:to>
                                        <p:strVal val="visible"/>
                                      </p:to>
                                    </p:set>
                                  </p:childTnLst>
                                </p:cTn>
                              </p:par>
                              <p:par>
                                <p:cTn id="75" presetID="1" presetClass="entr" presetSubtype="0" fill="hold" grpId="0" nodeType="withEffect">
                                  <p:stCondLst>
                                    <p:cond delay="0"/>
                                  </p:stCondLst>
                                  <p:childTnLst>
                                    <p:set>
                                      <p:cBhvr>
                                        <p:cTn id="76" dur="1" fill="hold">
                                          <p:stCondLst>
                                            <p:cond delay="0"/>
                                          </p:stCondLst>
                                        </p:cTn>
                                        <p:tgtEl>
                                          <p:spTgt spid="34"/>
                                        </p:tgtEl>
                                        <p:attrNameLst>
                                          <p:attrName>style.visibility</p:attrName>
                                        </p:attrNameLst>
                                      </p:cBhvr>
                                      <p:to>
                                        <p:strVal val="visible"/>
                                      </p:to>
                                    </p:set>
                                  </p:childTnLst>
                                </p:cTn>
                              </p:par>
                              <p:par>
                                <p:cTn id="77" presetID="1" presetClass="entr" presetSubtype="0" fill="hold" grpId="0" nodeType="withEffect">
                                  <p:stCondLst>
                                    <p:cond delay="0"/>
                                  </p:stCondLst>
                                  <p:childTnLst>
                                    <p:set>
                                      <p:cBhvr>
                                        <p:cTn id="78" dur="1" fill="hold">
                                          <p:stCondLst>
                                            <p:cond delay="0"/>
                                          </p:stCondLst>
                                        </p:cTn>
                                        <p:tgtEl>
                                          <p:spTgt spid="35"/>
                                        </p:tgtEl>
                                        <p:attrNameLst>
                                          <p:attrName>style.visibility</p:attrName>
                                        </p:attrNameLst>
                                      </p:cBhvr>
                                      <p:to>
                                        <p:strVal val="visible"/>
                                      </p:to>
                                    </p:set>
                                  </p:childTnLst>
                                </p:cTn>
                              </p:par>
                              <p:par>
                                <p:cTn id="79" presetID="1" presetClass="entr" presetSubtype="0" fill="hold" grpId="0" nodeType="withEffect">
                                  <p:stCondLst>
                                    <p:cond delay="0"/>
                                  </p:stCondLst>
                                  <p:childTnLst>
                                    <p:set>
                                      <p:cBhvr>
                                        <p:cTn id="80" dur="1" fill="hold">
                                          <p:stCondLst>
                                            <p:cond delay="0"/>
                                          </p:stCondLst>
                                        </p:cTn>
                                        <p:tgtEl>
                                          <p:spTgt spid="36"/>
                                        </p:tgtEl>
                                        <p:attrNameLst>
                                          <p:attrName>style.visibility</p:attrName>
                                        </p:attrNameLst>
                                      </p:cBhvr>
                                      <p:to>
                                        <p:strVal val="visible"/>
                                      </p:to>
                                    </p:set>
                                  </p:childTnLst>
                                </p:cTn>
                              </p:par>
                            </p:childTnLst>
                          </p:cTn>
                        </p:par>
                      </p:childTnLst>
                    </p:cTn>
                  </p:par>
                  <p:par>
                    <p:cTn id="81" fill="hold">
                      <p:stCondLst>
                        <p:cond delay="indefinite"/>
                      </p:stCondLst>
                      <p:childTnLst>
                        <p:par>
                          <p:cTn id="82" fill="hold">
                            <p:stCondLst>
                              <p:cond delay="0"/>
                            </p:stCondLst>
                            <p:childTnLst>
                              <p:par>
                                <p:cTn id="83" presetID="1" presetClass="entr" presetSubtype="0" fill="hold" grpId="0" nodeType="clickEffect">
                                  <p:stCondLst>
                                    <p:cond delay="0"/>
                                  </p:stCondLst>
                                  <p:childTnLst>
                                    <p:set>
                                      <p:cBhvr>
                                        <p:cTn id="84" dur="1" fill="hold">
                                          <p:stCondLst>
                                            <p:cond delay="0"/>
                                          </p:stCondLst>
                                        </p:cTn>
                                        <p:tgtEl>
                                          <p:spTgt spid="37"/>
                                        </p:tgtEl>
                                        <p:attrNameLst>
                                          <p:attrName>style.visibility</p:attrName>
                                        </p:attrNameLst>
                                      </p:cBhvr>
                                      <p:to>
                                        <p:strVal val="visible"/>
                                      </p:to>
                                    </p:set>
                                  </p:childTnLst>
                                </p:cTn>
                              </p:par>
                              <p:par>
                                <p:cTn id="85" presetID="1" presetClass="entr" presetSubtype="0" fill="hold" grpId="0" nodeType="withEffect">
                                  <p:stCondLst>
                                    <p:cond delay="0"/>
                                  </p:stCondLst>
                                  <p:childTnLst>
                                    <p:set>
                                      <p:cBhvr>
                                        <p:cTn id="86" dur="1" fill="hold">
                                          <p:stCondLst>
                                            <p:cond delay="0"/>
                                          </p:stCondLst>
                                        </p:cTn>
                                        <p:tgtEl>
                                          <p:spTgt spid="38"/>
                                        </p:tgtEl>
                                        <p:attrNameLst>
                                          <p:attrName>style.visibility</p:attrName>
                                        </p:attrNameLst>
                                      </p:cBhvr>
                                      <p:to>
                                        <p:strVal val="visible"/>
                                      </p:to>
                                    </p:set>
                                  </p:childTnLst>
                                </p:cTn>
                              </p:par>
                              <p:par>
                                <p:cTn id="87" presetID="1" presetClass="entr" presetSubtype="0" fill="hold" grpId="0" nodeType="withEffect">
                                  <p:stCondLst>
                                    <p:cond delay="0"/>
                                  </p:stCondLst>
                                  <p:childTnLst>
                                    <p:set>
                                      <p:cBhvr>
                                        <p:cTn id="88" dur="1" fill="hold">
                                          <p:stCondLst>
                                            <p:cond delay="0"/>
                                          </p:stCondLst>
                                        </p:cTn>
                                        <p:tgtEl>
                                          <p:spTgt spid="39"/>
                                        </p:tgtEl>
                                        <p:attrNameLst>
                                          <p:attrName>style.visibility</p:attrName>
                                        </p:attrNameLst>
                                      </p:cBhvr>
                                      <p:to>
                                        <p:strVal val="visible"/>
                                      </p:to>
                                    </p:set>
                                  </p:childTnLst>
                                </p:cTn>
                              </p:par>
                              <p:par>
                                <p:cTn id="89" presetID="1" presetClass="entr" presetSubtype="0" fill="hold" grpId="0" nodeType="withEffect">
                                  <p:stCondLst>
                                    <p:cond delay="0"/>
                                  </p:stCondLst>
                                  <p:childTnLst>
                                    <p:set>
                                      <p:cBhvr>
                                        <p:cTn id="90" dur="1" fill="hold">
                                          <p:stCondLst>
                                            <p:cond delay="0"/>
                                          </p:stCondLst>
                                        </p:cTn>
                                        <p:tgtEl>
                                          <p:spTgt spid="40"/>
                                        </p:tgtEl>
                                        <p:attrNameLst>
                                          <p:attrName>style.visibility</p:attrName>
                                        </p:attrNameLst>
                                      </p:cBhvr>
                                      <p:to>
                                        <p:strVal val="visible"/>
                                      </p:to>
                                    </p:set>
                                  </p:childTnLst>
                                </p:cTn>
                              </p:par>
                              <p:par>
                                <p:cTn id="91" presetID="1" presetClass="entr" presetSubtype="0" fill="hold" grpId="0" nodeType="withEffect">
                                  <p:stCondLst>
                                    <p:cond delay="0"/>
                                  </p:stCondLst>
                                  <p:childTnLst>
                                    <p:set>
                                      <p:cBhvr>
                                        <p:cTn id="92" dur="1" fill="hold">
                                          <p:stCondLst>
                                            <p:cond delay="0"/>
                                          </p:stCondLst>
                                        </p:cTn>
                                        <p:tgtEl>
                                          <p:spTgt spid="41"/>
                                        </p:tgtEl>
                                        <p:attrNameLst>
                                          <p:attrName>style.visibility</p:attrName>
                                        </p:attrNameLst>
                                      </p:cBhvr>
                                      <p:to>
                                        <p:strVal val="visible"/>
                                      </p:to>
                                    </p:set>
                                  </p:childTnLst>
                                </p:cTn>
                              </p:par>
                              <p:par>
                                <p:cTn id="93" presetID="1" presetClass="entr" presetSubtype="0" fill="hold" grpId="0" nodeType="withEffect">
                                  <p:stCondLst>
                                    <p:cond delay="0"/>
                                  </p:stCondLst>
                                  <p:childTnLst>
                                    <p:set>
                                      <p:cBhvr>
                                        <p:cTn id="94" dur="1" fill="hold">
                                          <p:stCondLst>
                                            <p:cond delay="0"/>
                                          </p:stCondLst>
                                        </p:cTn>
                                        <p:tgtEl>
                                          <p:spTgt spid="42"/>
                                        </p:tgtEl>
                                        <p:attrNameLst>
                                          <p:attrName>style.visibility</p:attrName>
                                        </p:attrNameLst>
                                      </p:cBhvr>
                                      <p:to>
                                        <p:strVal val="visible"/>
                                      </p:to>
                                    </p:set>
                                  </p:childTnLst>
                                </p:cTn>
                              </p:par>
                              <p:par>
                                <p:cTn id="95" presetID="1" presetClass="entr" presetSubtype="0" fill="hold" grpId="0" nodeType="withEffect">
                                  <p:stCondLst>
                                    <p:cond delay="0"/>
                                  </p:stCondLst>
                                  <p:childTnLst>
                                    <p:set>
                                      <p:cBhvr>
                                        <p:cTn id="96" dur="1" fill="hold">
                                          <p:stCondLst>
                                            <p:cond delay="0"/>
                                          </p:stCondLst>
                                        </p:cTn>
                                        <p:tgtEl>
                                          <p:spTgt spid="43"/>
                                        </p:tgtEl>
                                        <p:attrNameLst>
                                          <p:attrName>style.visibility</p:attrName>
                                        </p:attrNameLst>
                                      </p:cBhvr>
                                      <p:to>
                                        <p:strVal val="visible"/>
                                      </p:to>
                                    </p:set>
                                  </p:childTnLst>
                                </p:cTn>
                              </p:par>
                            </p:childTnLst>
                          </p:cTn>
                        </p:par>
                      </p:childTnLst>
                    </p:cTn>
                  </p:par>
                  <p:par>
                    <p:cTn id="97" fill="hold">
                      <p:stCondLst>
                        <p:cond delay="indefinite"/>
                      </p:stCondLst>
                      <p:childTnLst>
                        <p:par>
                          <p:cTn id="98" fill="hold">
                            <p:stCondLst>
                              <p:cond delay="0"/>
                            </p:stCondLst>
                            <p:childTnLst>
                              <p:par>
                                <p:cTn id="99" presetID="1" presetClass="entr" presetSubtype="0" fill="hold" grpId="0" nodeType="clickEffect">
                                  <p:stCondLst>
                                    <p:cond delay="0"/>
                                  </p:stCondLst>
                                  <p:childTnLst>
                                    <p:set>
                                      <p:cBhvr>
                                        <p:cTn id="100" dur="1" fill="hold">
                                          <p:stCondLst>
                                            <p:cond delay="0"/>
                                          </p:stCondLst>
                                        </p:cTn>
                                        <p:tgtEl>
                                          <p:spTgt spid="45"/>
                                        </p:tgtEl>
                                        <p:attrNameLst>
                                          <p:attrName>style.visibility</p:attrName>
                                        </p:attrNameLst>
                                      </p:cBhvr>
                                      <p:to>
                                        <p:strVal val="visible"/>
                                      </p:to>
                                    </p:set>
                                  </p:childTnLst>
                                </p:cTn>
                              </p:par>
                              <p:par>
                                <p:cTn id="101" presetID="1" presetClass="entr" presetSubtype="0" fill="hold" grpId="0" nodeType="withEffect">
                                  <p:stCondLst>
                                    <p:cond delay="0"/>
                                  </p:stCondLst>
                                  <p:childTnLst>
                                    <p:set>
                                      <p:cBhvr>
                                        <p:cTn id="102" dur="1" fill="hold">
                                          <p:stCondLst>
                                            <p:cond delay="0"/>
                                          </p:stCondLst>
                                        </p:cTn>
                                        <p:tgtEl>
                                          <p:spTgt spid="46"/>
                                        </p:tgtEl>
                                        <p:attrNameLst>
                                          <p:attrName>style.visibility</p:attrName>
                                        </p:attrNameLst>
                                      </p:cBhvr>
                                      <p:to>
                                        <p:strVal val="visible"/>
                                      </p:to>
                                    </p:set>
                                  </p:childTnLst>
                                </p:cTn>
                              </p:par>
                              <p:par>
                                <p:cTn id="103" presetID="1" presetClass="entr" presetSubtype="0" fill="hold" grpId="0" nodeType="withEffect">
                                  <p:stCondLst>
                                    <p:cond delay="0"/>
                                  </p:stCondLst>
                                  <p:childTnLst>
                                    <p:set>
                                      <p:cBhvr>
                                        <p:cTn id="104" dur="1" fill="hold">
                                          <p:stCondLst>
                                            <p:cond delay="0"/>
                                          </p:stCondLst>
                                        </p:cTn>
                                        <p:tgtEl>
                                          <p:spTgt spid="47"/>
                                        </p:tgtEl>
                                        <p:attrNameLst>
                                          <p:attrName>style.visibility</p:attrName>
                                        </p:attrNameLst>
                                      </p:cBhvr>
                                      <p:to>
                                        <p:strVal val="visible"/>
                                      </p:to>
                                    </p:set>
                                  </p:childTnLst>
                                </p:cTn>
                              </p:par>
                              <p:par>
                                <p:cTn id="105" presetID="1" presetClass="entr" presetSubtype="0" fill="hold" grpId="0" nodeType="withEffect">
                                  <p:stCondLst>
                                    <p:cond delay="0"/>
                                  </p:stCondLst>
                                  <p:childTnLst>
                                    <p:set>
                                      <p:cBhvr>
                                        <p:cTn id="106" dur="1" fill="hold">
                                          <p:stCondLst>
                                            <p:cond delay="0"/>
                                          </p:stCondLst>
                                        </p:cTn>
                                        <p:tgtEl>
                                          <p:spTgt spid="48"/>
                                        </p:tgtEl>
                                        <p:attrNameLst>
                                          <p:attrName>style.visibility</p:attrName>
                                        </p:attrNameLst>
                                      </p:cBhvr>
                                      <p:to>
                                        <p:strVal val="visible"/>
                                      </p:to>
                                    </p:set>
                                  </p:childTnLst>
                                </p:cTn>
                              </p:par>
                              <p:par>
                                <p:cTn id="107" presetID="1" presetClass="entr" presetSubtype="0" fill="hold" grpId="0" nodeType="withEffect">
                                  <p:stCondLst>
                                    <p:cond delay="0"/>
                                  </p:stCondLst>
                                  <p:childTnLst>
                                    <p:set>
                                      <p:cBhvr>
                                        <p:cTn id="108" dur="1" fill="hold">
                                          <p:stCondLst>
                                            <p:cond delay="0"/>
                                          </p:stCondLst>
                                        </p:cTn>
                                        <p:tgtEl>
                                          <p:spTgt spid="49"/>
                                        </p:tgtEl>
                                        <p:attrNameLst>
                                          <p:attrName>style.visibility</p:attrName>
                                        </p:attrNameLst>
                                      </p:cBhvr>
                                      <p:to>
                                        <p:strVal val="visible"/>
                                      </p:to>
                                    </p:set>
                                  </p:childTnLst>
                                </p:cTn>
                              </p:par>
                              <p:par>
                                <p:cTn id="109" presetID="1" presetClass="entr" presetSubtype="0" fill="hold" grpId="0" nodeType="withEffect">
                                  <p:stCondLst>
                                    <p:cond delay="0"/>
                                  </p:stCondLst>
                                  <p:childTnLst>
                                    <p:set>
                                      <p:cBhvr>
                                        <p:cTn id="110" dur="1" fill="hold">
                                          <p:stCondLst>
                                            <p:cond delay="0"/>
                                          </p:stCondLst>
                                        </p:cTn>
                                        <p:tgtEl>
                                          <p:spTgt spid="50"/>
                                        </p:tgtEl>
                                        <p:attrNameLst>
                                          <p:attrName>style.visibility</p:attrName>
                                        </p:attrNameLst>
                                      </p:cBhvr>
                                      <p:to>
                                        <p:strVal val="visible"/>
                                      </p:to>
                                    </p:set>
                                  </p:childTnLst>
                                </p:cTn>
                              </p:par>
                              <p:par>
                                <p:cTn id="111" presetID="1" presetClass="entr" presetSubtype="0" fill="hold" grpId="0" nodeType="withEffect">
                                  <p:stCondLst>
                                    <p:cond delay="0"/>
                                  </p:stCondLst>
                                  <p:childTnLst>
                                    <p:set>
                                      <p:cBhvr>
                                        <p:cTn id="112" dur="1" fill="hold">
                                          <p:stCondLst>
                                            <p:cond delay="0"/>
                                          </p:stCondLst>
                                        </p:cTn>
                                        <p:tgtEl>
                                          <p:spTgt spid="51"/>
                                        </p:tgtEl>
                                        <p:attrNameLst>
                                          <p:attrName>style.visibility</p:attrName>
                                        </p:attrNameLst>
                                      </p:cBhvr>
                                      <p:to>
                                        <p:strVal val="visible"/>
                                      </p:to>
                                    </p:set>
                                  </p:childTnLst>
                                </p:cTn>
                              </p:par>
                            </p:childTnLst>
                          </p:cTn>
                        </p:par>
                      </p:childTnLst>
                    </p:cTn>
                  </p:par>
                  <p:par>
                    <p:cTn id="113" fill="hold">
                      <p:stCondLst>
                        <p:cond delay="indefinite"/>
                      </p:stCondLst>
                      <p:childTnLst>
                        <p:par>
                          <p:cTn id="114" fill="hold">
                            <p:stCondLst>
                              <p:cond delay="0"/>
                            </p:stCondLst>
                            <p:childTnLst>
                              <p:par>
                                <p:cTn id="115" presetID="1" presetClass="entr" presetSubtype="0" fill="hold" nodeType="clickEffect">
                                  <p:stCondLst>
                                    <p:cond delay="0"/>
                                  </p:stCondLst>
                                  <p:childTnLst>
                                    <p:set>
                                      <p:cBhvr>
                                        <p:cTn id="116" dur="1" fill="hold">
                                          <p:stCondLst>
                                            <p:cond delay="0"/>
                                          </p:stCondLst>
                                        </p:cTn>
                                        <p:tgtEl>
                                          <p:spTgt spid="57"/>
                                        </p:tgtEl>
                                        <p:attrNameLst>
                                          <p:attrName>style.visibility</p:attrName>
                                        </p:attrNameLst>
                                      </p:cBhvr>
                                      <p:to>
                                        <p:strVal val="visible"/>
                                      </p:to>
                                    </p:set>
                                  </p:childTnLst>
                                </p:cTn>
                              </p:par>
                              <p:par>
                                <p:cTn id="117" presetID="1" presetClass="entr" presetSubtype="0" fill="hold" nodeType="withEffect">
                                  <p:stCondLst>
                                    <p:cond delay="0"/>
                                  </p:stCondLst>
                                  <p:childTnLst>
                                    <p:set>
                                      <p:cBhvr>
                                        <p:cTn id="118" dur="1" fill="hold">
                                          <p:stCondLst>
                                            <p:cond delay="0"/>
                                          </p:stCondLst>
                                        </p:cTn>
                                        <p:tgtEl>
                                          <p:spTgt spid="58"/>
                                        </p:tgtEl>
                                        <p:attrNameLst>
                                          <p:attrName>style.visibility</p:attrName>
                                        </p:attrNameLst>
                                      </p:cBhvr>
                                      <p:to>
                                        <p:strVal val="visible"/>
                                      </p:to>
                                    </p:set>
                                  </p:childTnLst>
                                </p:cTn>
                              </p:par>
                              <p:par>
                                <p:cTn id="119" presetID="1" presetClass="entr" presetSubtype="0" fill="hold" nodeType="withEffect">
                                  <p:stCondLst>
                                    <p:cond delay="0"/>
                                  </p:stCondLst>
                                  <p:childTnLst>
                                    <p:set>
                                      <p:cBhvr>
                                        <p:cTn id="120" dur="1" fill="hold">
                                          <p:stCondLst>
                                            <p:cond delay="0"/>
                                          </p:stCondLst>
                                        </p:cTn>
                                        <p:tgtEl>
                                          <p:spTgt spid="59"/>
                                        </p:tgtEl>
                                        <p:attrNameLst>
                                          <p:attrName>style.visibility</p:attrName>
                                        </p:attrNameLst>
                                      </p:cBhvr>
                                      <p:to>
                                        <p:strVal val="visible"/>
                                      </p:to>
                                    </p:set>
                                  </p:childTnLst>
                                </p:cTn>
                              </p:par>
                            </p:childTnLst>
                          </p:cTn>
                        </p:par>
                      </p:childTnLst>
                    </p:cTn>
                  </p:par>
                  <p:par>
                    <p:cTn id="121" fill="hold">
                      <p:stCondLst>
                        <p:cond delay="indefinite"/>
                      </p:stCondLst>
                      <p:childTnLst>
                        <p:par>
                          <p:cTn id="122" fill="hold">
                            <p:stCondLst>
                              <p:cond delay="0"/>
                            </p:stCondLst>
                            <p:childTnLst>
                              <p:par>
                                <p:cTn id="123" presetID="1" presetClass="entr" presetSubtype="0" fill="hold" nodeType="clickEffect">
                                  <p:stCondLst>
                                    <p:cond delay="0"/>
                                  </p:stCondLst>
                                  <p:childTnLst>
                                    <p:set>
                                      <p:cBhvr>
                                        <p:cTn id="124" dur="1" fill="hold">
                                          <p:stCondLst>
                                            <p:cond delay="0"/>
                                          </p:stCondLst>
                                        </p:cTn>
                                        <p:tgtEl>
                                          <p:spTgt spid="61"/>
                                        </p:tgtEl>
                                        <p:attrNameLst>
                                          <p:attrName>style.visibility</p:attrName>
                                        </p:attrNameLst>
                                      </p:cBhvr>
                                      <p:to>
                                        <p:strVal val="visible"/>
                                      </p:to>
                                    </p:set>
                                  </p:childTnLst>
                                </p:cTn>
                              </p:par>
                            </p:childTnLst>
                          </p:cTn>
                        </p:par>
                      </p:childTnLst>
                    </p:cTn>
                  </p:par>
                  <p:par>
                    <p:cTn id="125" fill="hold">
                      <p:stCondLst>
                        <p:cond delay="indefinite"/>
                      </p:stCondLst>
                      <p:childTnLst>
                        <p:par>
                          <p:cTn id="126" fill="hold">
                            <p:stCondLst>
                              <p:cond delay="0"/>
                            </p:stCondLst>
                            <p:childTnLst>
                              <p:par>
                                <p:cTn id="127" presetID="1" presetClass="entr" presetSubtype="0" fill="hold" grpId="0" nodeType="clickEffect">
                                  <p:stCondLst>
                                    <p:cond delay="0"/>
                                  </p:stCondLst>
                                  <p:childTnLst>
                                    <p:set>
                                      <p:cBhvr>
                                        <p:cTn id="128" dur="1" fill="hold">
                                          <p:stCondLst>
                                            <p:cond delay="0"/>
                                          </p:stCondLst>
                                        </p:cTn>
                                        <p:tgtEl>
                                          <p:spTgt spid="62"/>
                                        </p:tgtEl>
                                        <p:attrNameLst>
                                          <p:attrName>style.visibility</p:attrName>
                                        </p:attrNameLst>
                                      </p:cBhvr>
                                      <p:to>
                                        <p:strVal val="visible"/>
                                      </p:to>
                                    </p:set>
                                  </p:childTnLst>
                                </p:cTn>
                              </p:par>
                            </p:childTnLst>
                          </p:cTn>
                        </p:par>
                      </p:childTnLst>
                    </p:cTn>
                  </p:par>
                  <p:par>
                    <p:cTn id="129" fill="hold">
                      <p:stCondLst>
                        <p:cond delay="indefinite"/>
                      </p:stCondLst>
                      <p:childTnLst>
                        <p:par>
                          <p:cTn id="130" fill="hold">
                            <p:stCondLst>
                              <p:cond delay="0"/>
                            </p:stCondLst>
                            <p:childTnLst>
                              <p:par>
                                <p:cTn id="131" presetID="1" presetClass="entr" presetSubtype="0" fill="hold" grpId="0" nodeType="clickEffect">
                                  <p:stCondLst>
                                    <p:cond delay="0"/>
                                  </p:stCondLst>
                                  <p:childTnLst>
                                    <p:set>
                                      <p:cBhvr>
                                        <p:cTn id="132" dur="1" fill="hold">
                                          <p:stCondLst>
                                            <p:cond delay="0"/>
                                          </p:stCondLst>
                                        </p:cTn>
                                        <p:tgtEl>
                                          <p:spTgt spid="63"/>
                                        </p:tgtEl>
                                        <p:attrNameLst>
                                          <p:attrName>style.visibility</p:attrName>
                                        </p:attrNameLst>
                                      </p:cBhvr>
                                      <p:to>
                                        <p:strVal val="visible"/>
                                      </p:to>
                                    </p:set>
                                  </p:childTnLst>
                                </p:cTn>
                              </p:par>
                            </p:childTnLst>
                          </p:cTn>
                        </p:par>
                      </p:childTnLst>
                    </p:cTn>
                  </p:par>
                  <p:par>
                    <p:cTn id="133" fill="hold">
                      <p:stCondLst>
                        <p:cond delay="indefinite"/>
                      </p:stCondLst>
                      <p:childTnLst>
                        <p:par>
                          <p:cTn id="134" fill="hold">
                            <p:stCondLst>
                              <p:cond delay="0"/>
                            </p:stCondLst>
                            <p:childTnLst>
                              <p:par>
                                <p:cTn id="135" presetID="1" presetClass="entr" presetSubtype="0" fill="hold" grpId="0" nodeType="clickEffect">
                                  <p:stCondLst>
                                    <p:cond delay="0"/>
                                  </p:stCondLst>
                                  <p:childTnLst>
                                    <p:set>
                                      <p:cBhvr>
                                        <p:cTn id="136" dur="1" fill="hold">
                                          <p:stCondLst>
                                            <p:cond delay="0"/>
                                          </p:stCondLst>
                                        </p:cTn>
                                        <p:tgtEl>
                                          <p:spTgt spid="64"/>
                                        </p:tgtEl>
                                        <p:attrNameLst>
                                          <p:attrName>style.visibility</p:attrName>
                                        </p:attrNameLst>
                                      </p:cBhvr>
                                      <p:to>
                                        <p:strVal val="visible"/>
                                      </p:to>
                                    </p:set>
                                  </p:childTnLst>
                                </p:cTn>
                              </p:par>
                            </p:childTnLst>
                          </p:cTn>
                        </p:par>
                      </p:childTnLst>
                    </p:cTn>
                  </p:par>
                  <p:par>
                    <p:cTn id="137" fill="hold">
                      <p:stCondLst>
                        <p:cond delay="indefinite"/>
                      </p:stCondLst>
                      <p:childTnLst>
                        <p:par>
                          <p:cTn id="138" fill="hold">
                            <p:stCondLst>
                              <p:cond delay="0"/>
                            </p:stCondLst>
                            <p:childTnLst>
                              <p:par>
                                <p:cTn id="139" presetID="1" presetClass="entr" presetSubtype="0" fill="hold" grpId="0" nodeType="clickEffect">
                                  <p:stCondLst>
                                    <p:cond delay="0"/>
                                  </p:stCondLst>
                                  <p:childTnLst>
                                    <p:set>
                                      <p:cBhvr>
                                        <p:cTn id="140" dur="1" fill="hold">
                                          <p:stCondLst>
                                            <p:cond delay="0"/>
                                          </p:stCondLst>
                                        </p:cTn>
                                        <p:tgtEl>
                                          <p:spTgt spid="65"/>
                                        </p:tgtEl>
                                        <p:attrNameLst>
                                          <p:attrName>style.visibility</p:attrName>
                                        </p:attrNameLst>
                                      </p:cBhvr>
                                      <p:to>
                                        <p:strVal val="visible"/>
                                      </p:to>
                                    </p:set>
                                  </p:childTnLst>
                                </p:cTn>
                              </p:par>
                            </p:childTnLst>
                          </p:cTn>
                        </p:par>
                      </p:childTnLst>
                    </p:cTn>
                  </p:par>
                  <p:par>
                    <p:cTn id="141" fill="hold">
                      <p:stCondLst>
                        <p:cond delay="indefinite"/>
                      </p:stCondLst>
                      <p:childTnLst>
                        <p:par>
                          <p:cTn id="142" fill="hold">
                            <p:stCondLst>
                              <p:cond delay="0"/>
                            </p:stCondLst>
                            <p:childTnLst>
                              <p:par>
                                <p:cTn id="143" presetID="1" presetClass="entr" presetSubtype="0" fill="hold" grpId="0" nodeType="clickEffect">
                                  <p:stCondLst>
                                    <p:cond delay="0"/>
                                  </p:stCondLst>
                                  <p:childTnLst>
                                    <p:set>
                                      <p:cBhvr>
                                        <p:cTn id="144" dur="1" fill="hold">
                                          <p:stCondLst>
                                            <p:cond delay="0"/>
                                          </p:stCondLst>
                                        </p:cTn>
                                        <p:tgtEl>
                                          <p:spTgt spid="66"/>
                                        </p:tgtEl>
                                        <p:attrNameLst>
                                          <p:attrName>style.visibility</p:attrName>
                                        </p:attrNameLst>
                                      </p:cBhvr>
                                      <p:to>
                                        <p:strVal val="visible"/>
                                      </p:to>
                                    </p:set>
                                  </p:childTnLst>
                                </p:cTn>
                              </p:par>
                            </p:childTnLst>
                          </p:cTn>
                        </p:par>
                      </p:childTnLst>
                    </p:cTn>
                  </p:par>
                  <p:par>
                    <p:cTn id="145" fill="hold">
                      <p:stCondLst>
                        <p:cond delay="indefinite"/>
                      </p:stCondLst>
                      <p:childTnLst>
                        <p:par>
                          <p:cTn id="146" fill="hold">
                            <p:stCondLst>
                              <p:cond delay="0"/>
                            </p:stCondLst>
                            <p:childTnLst>
                              <p:par>
                                <p:cTn id="147" presetID="1" presetClass="entr" presetSubtype="0" fill="hold" grpId="0" nodeType="clickEffect">
                                  <p:stCondLst>
                                    <p:cond delay="0"/>
                                  </p:stCondLst>
                                  <p:childTnLst>
                                    <p:set>
                                      <p:cBhvr>
                                        <p:cTn id="148" dur="1" fill="hold">
                                          <p:stCondLst>
                                            <p:cond delay="0"/>
                                          </p:stCondLst>
                                        </p:cTn>
                                        <p:tgtEl>
                                          <p:spTgt spid="60"/>
                                        </p:tgtEl>
                                        <p:attrNameLst>
                                          <p:attrName>style.visibility</p:attrName>
                                        </p:attrNameLst>
                                      </p:cBhvr>
                                      <p:to>
                                        <p:strVal val="visible"/>
                                      </p:to>
                                    </p:set>
                                  </p:childTnLst>
                                </p:cTn>
                              </p:par>
                            </p:childTnLst>
                          </p:cTn>
                        </p:par>
                      </p:childTnLst>
                    </p:cTn>
                  </p:par>
                  <p:par>
                    <p:cTn id="149" fill="hold">
                      <p:stCondLst>
                        <p:cond delay="indefinite"/>
                      </p:stCondLst>
                      <p:childTnLst>
                        <p:par>
                          <p:cTn id="150" fill="hold">
                            <p:stCondLst>
                              <p:cond delay="0"/>
                            </p:stCondLst>
                            <p:childTnLst>
                              <p:par>
                                <p:cTn id="151" presetID="1" presetClass="entr" presetSubtype="0" fill="hold" grpId="0" nodeType="clickEffect">
                                  <p:stCondLst>
                                    <p:cond delay="0"/>
                                  </p:stCondLst>
                                  <p:childTnLst>
                                    <p:set>
                                      <p:cBhvr>
                                        <p:cTn id="152" dur="1" fill="hold">
                                          <p:stCondLst>
                                            <p:cond delay="0"/>
                                          </p:stCondLst>
                                        </p:cTn>
                                        <p:tgtEl>
                                          <p:spTgt spid="67"/>
                                        </p:tgtEl>
                                        <p:attrNameLst>
                                          <p:attrName>style.visibility</p:attrName>
                                        </p:attrNameLst>
                                      </p:cBhvr>
                                      <p:to>
                                        <p:strVal val="visible"/>
                                      </p:to>
                                    </p:set>
                                  </p:childTnLst>
                                </p:cTn>
                              </p:par>
                              <p:par>
                                <p:cTn id="153" presetID="1" presetClass="entr" presetSubtype="0" fill="hold" grpId="0" nodeType="withEffect">
                                  <p:stCondLst>
                                    <p:cond delay="0"/>
                                  </p:stCondLst>
                                  <p:childTnLst>
                                    <p:set>
                                      <p:cBhvr>
                                        <p:cTn id="154" dur="1" fill="hold">
                                          <p:stCondLst>
                                            <p:cond delay="0"/>
                                          </p:stCondLst>
                                        </p:cTn>
                                        <p:tgtEl>
                                          <p:spTgt spid="68"/>
                                        </p:tgtEl>
                                        <p:attrNameLst>
                                          <p:attrName>style.visibility</p:attrName>
                                        </p:attrNameLst>
                                      </p:cBhvr>
                                      <p:to>
                                        <p:strVal val="visible"/>
                                      </p:to>
                                    </p:set>
                                  </p:childTnLst>
                                </p:cTn>
                              </p:par>
                              <p:par>
                                <p:cTn id="155" presetID="1" presetClass="entr" presetSubtype="0" fill="hold" grpId="0" nodeType="withEffect">
                                  <p:stCondLst>
                                    <p:cond delay="0"/>
                                  </p:stCondLst>
                                  <p:childTnLst>
                                    <p:set>
                                      <p:cBhvr>
                                        <p:cTn id="156" dur="1" fill="hold">
                                          <p:stCondLst>
                                            <p:cond delay="0"/>
                                          </p:stCondLst>
                                        </p:cTn>
                                        <p:tgtEl>
                                          <p:spTgt spid="69"/>
                                        </p:tgtEl>
                                        <p:attrNameLst>
                                          <p:attrName>style.visibility</p:attrName>
                                        </p:attrNameLst>
                                      </p:cBhvr>
                                      <p:to>
                                        <p:strVal val="visible"/>
                                      </p:to>
                                    </p:set>
                                  </p:childTnLst>
                                </p:cTn>
                              </p:par>
                            </p:childTnLst>
                          </p:cTn>
                        </p:par>
                      </p:childTnLst>
                    </p:cTn>
                  </p:par>
                  <p:par>
                    <p:cTn id="157" fill="hold">
                      <p:stCondLst>
                        <p:cond delay="indefinite"/>
                      </p:stCondLst>
                      <p:childTnLst>
                        <p:par>
                          <p:cTn id="158" fill="hold">
                            <p:stCondLst>
                              <p:cond delay="0"/>
                            </p:stCondLst>
                            <p:childTnLst>
                              <p:par>
                                <p:cTn id="159" presetID="1" presetClass="entr" presetSubtype="0" fill="hold" nodeType="clickEffect">
                                  <p:stCondLst>
                                    <p:cond delay="0"/>
                                  </p:stCondLst>
                                  <p:childTnLst>
                                    <p:set>
                                      <p:cBhvr>
                                        <p:cTn id="160" dur="1" fill="hold">
                                          <p:stCondLst>
                                            <p:cond delay="0"/>
                                          </p:stCondLst>
                                        </p:cTn>
                                        <p:tgtEl>
                                          <p:spTgt spid="71"/>
                                        </p:tgtEl>
                                        <p:attrNameLst>
                                          <p:attrName>style.visibility</p:attrName>
                                        </p:attrNameLst>
                                      </p:cBhvr>
                                      <p:to>
                                        <p:strVal val="visible"/>
                                      </p:to>
                                    </p:set>
                                  </p:childTnLst>
                                </p:cTn>
                              </p:par>
                            </p:childTnLst>
                          </p:cTn>
                        </p:par>
                      </p:childTnLst>
                    </p:cTn>
                  </p:par>
                  <p:par>
                    <p:cTn id="161" fill="hold">
                      <p:stCondLst>
                        <p:cond delay="indefinite"/>
                      </p:stCondLst>
                      <p:childTnLst>
                        <p:par>
                          <p:cTn id="162" fill="hold">
                            <p:stCondLst>
                              <p:cond delay="0"/>
                            </p:stCondLst>
                            <p:childTnLst>
                              <p:par>
                                <p:cTn id="163" presetID="1" presetClass="entr" presetSubtype="0" fill="hold" nodeType="clickEffect">
                                  <p:stCondLst>
                                    <p:cond delay="0"/>
                                  </p:stCondLst>
                                  <p:childTnLst>
                                    <p:set>
                                      <p:cBhvr>
                                        <p:cTn id="164" dur="1" fill="hold">
                                          <p:stCondLst>
                                            <p:cond delay="0"/>
                                          </p:stCondLst>
                                        </p:cTn>
                                        <p:tgtEl>
                                          <p:spTgt spid="72"/>
                                        </p:tgtEl>
                                        <p:attrNameLst>
                                          <p:attrName>style.visibility</p:attrName>
                                        </p:attrNameLst>
                                      </p:cBhvr>
                                      <p:to>
                                        <p:strVal val="visible"/>
                                      </p:to>
                                    </p:set>
                                  </p:childTnLst>
                                </p:cTn>
                              </p:par>
                            </p:childTnLst>
                          </p:cTn>
                        </p:par>
                      </p:childTnLst>
                    </p:cTn>
                  </p:par>
                  <p:par>
                    <p:cTn id="165" fill="hold">
                      <p:stCondLst>
                        <p:cond delay="indefinite"/>
                      </p:stCondLst>
                      <p:childTnLst>
                        <p:par>
                          <p:cTn id="166" fill="hold">
                            <p:stCondLst>
                              <p:cond delay="0"/>
                            </p:stCondLst>
                            <p:childTnLst>
                              <p:par>
                                <p:cTn id="167" presetID="1" presetClass="entr" presetSubtype="0" fill="hold" grpId="0" nodeType="clickEffect">
                                  <p:stCondLst>
                                    <p:cond delay="0"/>
                                  </p:stCondLst>
                                  <p:childTnLst>
                                    <p:set>
                                      <p:cBhvr>
                                        <p:cTn id="168" dur="1" fill="hold">
                                          <p:stCondLst>
                                            <p:cond delay="0"/>
                                          </p:stCondLst>
                                        </p:cTn>
                                        <p:tgtEl>
                                          <p:spTgt spid="7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4" grpId="0"/>
      <p:bldP spid="5" grpId="0"/>
      <p:bldP spid="6" grpId="0"/>
      <p:bldP spid="7" grpId="0"/>
      <p:bldP spid="8" grpId="0"/>
      <p:bldP spid="9" grpId="0"/>
      <p:bldP spid="10" grpId="0"/>
      <p:bldP spid="11" grpId="0"/>
      <p:bldP spid="12" grpId="0"/>
      <p:bldP spid="30" grpId="0"/>
      <p:bldP spid="31" grpId="0"/>
      <p:bldP spid="32" grpId="0"/>
      <p:bldP spid="33" grpId="0"/>
      <p:bldP spid="34" grpId="0"/>
      <p:bldP spid="35" grpId="0"/>
      <p:bldP spid="36" grpId="0"/>
      <p:bldP spid="37" grpId="0" animBg="1"/>
      <p:bldP spid="38" grpId="0" animBg="1"/>
      <p:bldP spid="39" grpId="0" animBg="1"/>
      <p:bldP spid="40" grpId="0" animBg="1"/>
      <p:bldP spid="41" grpId="0" animBg="1"/>
      <p:bldP spid="42" grpId="0" animBg="1"/>
      <p:bldP spid="43" grpId="0" animBg="1"/>
      <p:bldP spid="45" grpId="0"/>
      <p:bldP spid="46" grpId="0"/>
      <p:bldP spid="47" grpId="0"/>
      <p:bldP spid="48" grpId="0"/>
      <p:bldP spid="49" grpId="0"/>
      <p:bldP spid="50" grpId="0"/>
      <p:bldP spid="51" grpId="0"/>
      <p:bldP spid="62" grpId="0"/>
      <p:bldP spid="63" grpId="0"/>
      <p:bldP spid="64" grpId="0"/>
      <p:bldP spid="65" grpId="0"/>
      <p:bldP spid="66" grpId="0" animBg="1"/>
      <p:bldP spid="67" grpId="0"/>
      <p:bldP spid="68" grpId="0" animBg="1"/>
      <p:bldP spid="69" grpId="0" animBg="1"/>
      <p:bldP spid="73" grpId="0"/>
      <p:bldP spid="60" grpId="0"/>
    </p:bld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337560" y="152400"/>
            <a:ext cx="2631440" cy="400110"/>
          </a:xfrm>
          <a:prstGeom prst="rect">
            <a:avLst/>
          </a:prstGeom>
          <a:noFill/>
        </p:spPr>
        <p:txBody>
          <a:bodyPr wrap="square" rtlCol="0">
            <a:spAutoFit/>
          </a:bodyPr>
          <a:lstStyle/>
          <a:p>
            <a:r>
              <a:rPr lang="en-US" sz="2000" b="1" u="sng" dirty="0" smtClean="0"/>
              <a:t>Exemption </a:t>
            </a:r>
            <a:r>
              <a:rPr lang="en-US" sz="2000" b="1" u="sng" dirty="0" err="1" smtClean="0"/>
              <a:t>u|s</a:t>
            </a:r>
            <a:r>
              <a:rPr lang="en-US" sz="2000" b="1" u="sng" dirty="0" smtClean="0"/>
              <a:t> 5(v)</a:t>
            </a:r>
            <a:endParaRPr lang="en-IN" sz="2000" b="1" u="sng" dirty="0"/>
          </a:p>
        </p:txBody>
      </p:sp>
      <p:sp>
        <p:nvSpPr>
          <p:cNvPr id="3" name="TextBox 2"/>
          <p:cNvSpPr txBox="1"/>
          <p:nvPr/>
        </p:nvSpPr>
        <p:spPr>
          <a:xfrm>
            <a:off x="2697479" y="609600"/>
            <a:ext cx="3405393" cy="400110"/>
          </a:xfrm>
          <a:prstGeom prst="rect">
            <a:avLst/>
          </a:prstGeom>
          <a:noFill/>
        </p:spPr>
        <p:txBody>
          <a:bodyPr wrap="square" rtlCol="0">
            <a:spAutoFit/>
          </a:bodyPr>
          <a:lstStyle/>
          <a:p>
            <a:r>
              <a:rPr lang="en-US" sz="2000" b="1" dirty="0" smtClean="0"/>
              <a:t>This Section is </a:t>
            </a:r>
            <a:r>
              <a:rPr lang="en-US" sz="2000" b="1" u="sng" dirty="0" smtClean="0"/>
              <a:t>applicable to</a:t>
            </a:r>
            <a:endParaRPr lang="en-IN" sz="2000" b="1" u="sng" dirty="0"/>
          </a:p>
        </p:txBody>
      </p:sp>
      <p:sp>
        <p:nvSpPr>
          <p:cNvPr id="4" name="TextBox 3"/>
          <p:cNvSpPr txBox="1"/>
          <p:nvPr/>
        </p:nvSpPr>
        <p:spPr>
          <a:xfrm>
            <a:off x="3474720" y="1143000"/>
            <a:ext cx="2167068" cy="400110"/>
          </a:xfrm>
          <a:prstGeom prst="rect">
            <a:avLst/>
          </a:prstGeom>
          <a:noFill/>
        </p:spPr>
        <p:txBody>
          <a:bodyPr wrap="square" rtlCol="0">
            <a:spAutoFit/>
          </a:bodyPr>
          <a:lstStyle/>
          <a:p>
            <a:r>
              <a:rPr lang="en-US" sz="2000" b="1" dirty="0" smtClean="0"/>
              <a:t>INDIVIDUAL</a:t>
            </a:r>
            <a:endParaRPr lang="en-IN" sz="2000" b="1" dirty="0"/>
          </a:p>
        </p:txBody>
      </p:sp>
      <p:cxnSp>
        <p:nvCxnSpPr>
          <p:cNvPr id="6" name="Straight Arrow Connector 5"/>
          <p:cNvCxnSpPr/>
          <p:nvPr/>
        </p:nvCxnSpPr>
        <p:spPr>
          <a:xfrm rot="16200000" flipH="1">
            <a:off x="3970021" y="1775460"/>
            <a:ext cx="411481" cy="2"/>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sp>
        <p:nvSpPr>
          <p:cNvPr id="8" name="TextBox 7"/>
          <p:cNvSpPr txBox="1"/>
          <p:nvPr/>
        </p:nvSpPr>
        <p:spPr>
          <a:xfrm>
            <a:off x="4312919" y="1524000"/>
            <a:ext cx="1160929" cy="400110"/>
          </a:xfrm>
          <a:prstGeom prst="rect">
            <a:avLst/>
          </a:prstGeom>
          <a:noFill/>
        </p:spPr>
        <p:txBody>
          <a:bodyPr wrap="square" rtlCol="0">
            <a:spAutoFit/>
          </a:bodyPr>
          <a:lstStyle/>
          <a:p>
            <a:r>
              <a:rPr lang="en-US" sz="2000" b="1" dirty="0" smtClean="0"/>
              <a:t>Either</a:t>
            </a:r>
            <a:endParaRPr lang="en-IN" sz="2000" b="1" dirty="0"/>
          </a:p>
        </p:txBody>
      </p:sp>
      <p:sp>
        <p:nvSpPr>
          <p:cNvPr id="9" name="TextBox 8"/>
          <p:cNvSpPr txBox="1"/>
          <p:nvPr/>
        </p:nvSpPr>
        <p:spPr>
          <a:xfrm>
            <a:off x="1722120" y="2316480"/>
            <a:ext cx="1315720" cy="1015663"/>
          </a:xfrm>
          <a:prstGeom prst="rect">
            <a:avLst/>
          </a:prstGeom>
          <a:noFill/>
        </p:spPr>
        <p:txBody>
          <a:bodyPr wrap="square" rtlCol="0">
            <a:spAutoFit/>
          </a:bodyPr>
          <a:lstStyle/>
          <a:p>
            <a:r>
              <a:rPr lang="en-US" sz="2000" b="1" dirty="0" smtClean="0"/>
              <a:t>Citizen </a:t>
            </a:r>
          </a:p>
          <a:p>
            <a:r>
              <a:rPr lang="en-US" sz="2000" b="1" dirty="0" smtClean="0"/>
              <a:t>  of </a:t>
            </a:r>
          </a:p>
          <a:p>
            <a:r>
              <a:rPr lang="en-US" sz="2000" b="1" dirty="0" smtClean="0"/>
              <a:t>India</a:t>
            </a:r>
            <a:endParaRPr lang="en-IN" sz="2000" b="1" dirty="0"/>
          </a:p>
        </p:txBody>
      </p:sp>
      <p:sp>
        <p:nvSpPr>
          <p:cNvPr id="10" name="TextBox 9"/>
          <p:cNvSpPr txBox="1"/>
          <p:nvPr/>
        </p:nvSpPr>
        <p:spPr>
          <a:xfrm>
            <a:off x="5379720" y="2316480"/>
            <a:ext cx="1702696" cy="1015663"/>
          </a:xfrm>
          <a:prstGeom prst="rect">
            <a:avLst/>
          </a:prstGeom>
          <a:noFill/>
        </p:spPr>
        <p:txBody>
          <a:bodyPr wrap="square" rtlCol="0">
            <a:spAutoFit/>
          </a:bodyPr>
          <a:lstStyle/>
          <a:p>
            <a:r>
              <a:rPr lang="en-US" sz="2000" b="1" dirty="0" smtClean="0"/>
              <a:t>Person of </a:t>
            </a:r>
            <a:r>
              <a:rPr lang="en-US" sz="2000" b="1" dirty="0" err="1" smtClean="0"/>
              <a:t>indian</a:t>
            </a:r>
            <a:r>
              <a:rPr lang="en-US" sz="2000" b="1" dirty="0" smtClean="0"/>
              <a:t> origin </a:t>
            </a:r>
          </a:p>
          <a:p>
            <a:endParaRPr lang="en-IN" sz="2000" b="1" dirty="0"/>
          </a:p>
        </p:txBody>
      </p:sp>
      <p:sp>
        <p:nvSpPr>
          <p:cNvPr id="11" name="TextBox 10"/>
          <p:cNvSpPr txBox="1"/>
          <p:nvPr/>
        </p:nvSpPr>
        <p:spPr>
          <a:xfrm>
            <a:off x="2636519" y="3764280"/>
            <a:ext cx="3992881" cy="400110"/>
          </a:xfrm>
          <a:prstGeom prst="rect">
            <a:avLst/>
          </a:prstGeom>
          <a:noFill/>
        </p:spPr>
        <p:txBody>
          <a:bodyPr wrap="square" rtlCol="0">
            <a:spAutoFit/>
          </a:bodyPr>
          <a:lstStyle/>
          <a:p>
            <a:r>
              <a:rPr lang="en-US" sz="2000" b="1" dirty="0" smtClean="0"/>
              <a:t>Returning to India  (Permanently)</a:t>
            </a:r>
            <a:endParaRPr lang="en-IN" sz="2000" b="1" dirty="0"/>
          </a:p>
        </p:txBody>
      </p:sp>
      <p:sp>
        <p:nvSpPr>
          <p:cNvPr id="14" name="TextBox 13"/>
          <p:cNvSpPr txBox="1"/>
          <p:nvPr/>
        </p:nvSpPr>
        <p:spPr>
          <a:xfrm>
            <a:off x="960120" y="4206240"/>
            <a:ext cx="3947160" cy="400110"/>
          </a:xfrm>
          <a:prstGeom prst="rect">
            <a:avLst/>
          </a:prstGeom>
          <a:noFill/>
        </p:spPr>
        <p:txBody>
          <a:bodyPr wrap="square" rtlCol="0">
            <a:spAutoFit/>
          </a:bodyPr>
          <a:lstStyle/>
          <a:p>
            <a:r>
              <a:rPr lang="en-US" sz="2000" b="1" dirty="0" smtClean="0"/>
              <a:t>Money + Asset brought along with</a:t>
            </a:r>
            <a:endParaRPr lang="en-IN" sz="2000" b="1" dirty="0"/>
          </a:p>
        </p:txBody>
      </p:sp>
      <p:sp>
        <p:nvSpPr>
          <p:cNvPr id="15" name="TextBox 14"/>
          <p:cNvSpPr txBox="1"/>
          <p:nvPr/>
        </p:nvSpPr>
        <p:spPr>
          <a:xfrm>
            <a:off x="960120" y="4678680"/>
            <a:ext cx="7879080" cy="400110"/>
          </a:xfrm>
          <a:prstGeom prst="rect">
            <a:avLst/>
          </a:prstGeom>
          <a:noFill/>
        </p:spPr>
        <p:txBody>
          <a:bodyPr wrap="square" rtlCol="0">
            <a:spAutoFit/>
          </a:bodyPr>
          <a:lstStyle/>
          <a:p>
            <a:r>
              <a:rPr lang="en-US" sz="2000" b="1" dirty="0" smtClean="0"/>
              <a:t>Asset Purchase – within one year immediate Preceding date of Return</a:t>
            </a:r>
            <a:endParaRPr lang="en-IN" sz="2000" b="1" dirty="0"/>
          </a:p>
        </p:txBody>
      </p:sp>
      <p:sp>
        <p:nvSpPr>
          <p:cNvPr id="16" name="TextBox 15"/>
          <p:cNvSpPr txBox="1"/>
          <p:nvPr/>
        </p:nvSpPr>
        <p:spPr>
          <a:xfrm>
            <a:off x="944880" y="5151120"/>
            <a:ext cx="6903720" cy="400110"/>
          </a:xfrm>
          <a:prstGeom prst="rect">
            <a:avLst/>
          </a:prstGeom>
          <a:noFill/>
        </p:spPr>
        <p:txBody>
          <a:bodyPr wrap="square" rtlCol="0">
            <a:spAutoFit/>
          </a:bodyPr>
          <a:lstStyle/>
          <a:p>
            <a:r>
              <a:rPr lang="en-US" sz="2000" b="1" dirty="0" smtClean="0"/>
              <a:t>Asset Purchase – Any time on or after date of Return</a:t>
            </a:r>
            <a:endParaRPr lang="en-IN" sz="2000" b="1" dirty="0"/>
          </a:p>
        </p:txBody>
      </p:sp>
      <p:sp>
        <p:nvSpPr>
          <p:cNvPr id="17" name="Down Arrow 16"/>
          <p:cNvSpPr/>
          <p:nvPr/>
        </p:nvSpPr>
        <p:spPr>
          <a:xfrm>
            <a:off x="3886199" y="5608320"/>
            <a:ext cx="154791" cy="304800"/>
          </a:xfrm>
          <a:prstGeom prst="downArrow">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sz="2000" b="1"/>
          </a:p>
        </p:txBody>
      </p:sp>
      <p:sp>
        <p:nvSpPr>
          <p:cNvPr id="18" name="TextBox 17"/>
          <p:cNvSpPr txBox="1"/>
          <p:nvPr/>
        </p:nvSpPr>
        <p:spPr>
          <a:xfrm>
            <a:off x="2606040" y="5943600"/>
            <a:ext cx="2804160" cy="400110"/>
          </a:xfrm>
          <a:prstGeom prst="rect">
            <a:avLst/>
          </a:prstGeom>
          <a:noFill/>
        </p:spPr>
        <p:txBody>
          <a:bodyPr wrap="square" rtlCol="0">
            <a:spAutoFit/>
          </a:bodyPr>
          <a:lstStyle/>
          <a:p>
            <a:r>
              <a:rPr lang="en-US" sz="2000" b="1" dirty="0" smtClean="0"/>
              <a:t>Shall be exempt </a:t>
            </a:r>
            <a:r>
              <a:rPr lang="en-US" sz="2000" b="1" dirty="0" err="1" smtClean="0"/>
              <a:t>u|s</a:t>
            </a:r>
            <a:r>
              <a:rPr lang="en-US" sz="2000" b="1" dirty="0" smtClean="0"/>
              <a:t> 5(v)</a:t>
            </a:r>
            <a:endParaRPr lang="en-IN" sz="2000" b="1" dirty="0"/>
          </a:p>
        </p:txBody>
      </p:sp>
      <p:sp>
        <p:nvSpPr>
          <p:cNvPr id="22" name="TextBox 21"/>
          <p:cNvSpPr txBox="1"/>
          <p:nvPr/>
        </p:nvSpPr>
        <p:spPr>
          <a:xfrm>
            <a:off x="2606040" y="6416040"/>
            <a:ext cx="2804160" cy="400110"/>
          </a:xfrm>
          <a:prstGeom prst="rect">
            <a:avLst/>
          </a:prstGeom>
          <a:noFill/>
        </p:spPr>
        <p:txBody>
          <a:bodyPr wrap="square" rtlCol="0">
            <a:spAutoFit/>
          </a:bodyPr>
          <a:lstStyle/>
          <a:p>
            <a:r>
              <a:rPr lang="en-US" sz="2000" b="1" dirty="0" smtClean="0"/>
              <a:t>for 7 Successive A|Y</a:t>
            </a:r>
            <a:endParaRPr lang="en-IN" sz="2000" b="1" dirty="0"/>
          </a:p>
        </p:txBody>
      </p:sp>
      <p:cxnSp>
        <p:nvCxnSpPr>
          <p:cNvPr id="24" name="Straight Connector 23"/>
          <p:cNvCxnSpPr/>
          <p:nvPr/>
        </p:nvCxnSpPr>
        <p:spPr>
          <a:xfrm>
            <a:off x="2286000" y="1981200"/>
            <a:ext cx="3810000" cy="1588"/>
          </a:xfrm>
          <a:prstGeom prst="line">
            <a:avLst/>
          </a:prstGeom>
        </p:spPr>
        <p:style>
          <a:lnRef idx="2">
            <a:schemeClr val="dk1"/>
          </a:lnRef>
          <a:fillRef idx="0">
            <a:schemeClr val="dk1"/>
          </a:fillRef>
          <a:effectRef idx="1">
            <a:schemeClr val="dk1"/>
          </a:effectRef>
          <a:fontRef idx="minor">
            <a:schemeClr val="tx1"/>
          </a:fontRef>
        </p:style>
      </p:cxnSp>
      <p:cxnSp>
        <p:nvCxnSpPr>
          <p:cNvPr id="26" name="Straight Arrow Connector 25"/>
          <p:cNvCxnSpPr/>
          <p:nvPr/>
        </p:nvCxnSpPr>
        <p:spPr>
          <a:xfrm rot="16200000" flipH="1">
            <a:off x="2133600" y="2133600"/>
            <a:ext cx="304802" cy="2"/>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cxnSp>
        <p:nvCxnSpPr>
          <p:cNvPr id="28" name="Straight Arrow Connector 27"/>
          <p:cNvCxnSpPr/>
          <p:nvPr/>
        </p:nvCxnSpPr>
        <p:spPr>
          <a:xfrm rot="16200000" flipH="1">
            <a:off x="5943600" y="2133600"/>
            <a:ext cx="304802" cy="2"/>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cxnSp>
        <p:nvCxnSpPr>
          <p:cNvPr id="29" name="Straight Connector 28"/>
          <p:cNvCxnSpPr/>
          <p:nvPr/>
        </p:nvCxnSpPr>
        <p:spPr>
          <a:xfrm>
            <a:off x="2286000" y="3550920"/>
            <a:ext cx="3810000" cy="1588"/>
          </a:xfrm>
          <a:prstGeom prst="line">
            <a:avLst/>
          </a:prstGeom>
        </p:spPr>
        <p:style>
          <a:lnRef idx="2">
            <a:schemeClr val="dk1"/>
          </a:lnRef>
          <a:fillRef idx="0">
            <a:schemeClr val="dk1"/>
          </a:fillRef>
          <a:effectRef idx="1">
            <a:schemeClr val="dk1"/>
          </a:effectRef>
          <a:fontRef idx="minor">
            <a:schemeClr val="tx1"/>
          </a:fontRef>
        </p:style>
      </p:cxnSp>
      <p:cxnSp>
        <p:nvCxnSpPr>
          <p:cNvPr id="34" name="Straight Connector 33"/>
          <p:cNvCxnSpPr/>
          <p:nvPr/>
        </p:nvCxnSpPr>
        <p:spPr>
          <a:xfrm rot="5400000">
            <a:off x="2170906" y="3421380"/>
            <a:ext cx="228600" cy="1588"/>
          </a:xfrm>
          <a:prstGeom prst="line">
            <a:avLst/>
          </a:prstGeom>
        </p:spPr>
        <p:style>
          <a:lnRef idx="2">
            <a:schemeClr val="dk1"/>
          </a:lnRef>
          <a:fillRef idx="0">
            <a:schemeClr val="dk1"/>
          </a:fillRef>
          <a:effectRef idx="1">
            <a:schemeClr val="dk1"/>
          </a:effectRef>
          <a:fontRef idx="minor">
            <a:schemeClr val="tx1"/>
          </a:fontRef>
        </p:style>
      </p:cxnSp>
      <p:cxnSp>
        <p:nvCxnSpPr>
          <p:cNvPr id="35" name="Straight Connector 34"/>
          <p:cNvCxnSpPr/>
          <p:nvPr/>
        </p:nvCxnSpPr>
        <p:spPr>
          <a:xfrm rot="5400000">
            <a:off x="5889466" y="3359626"/>
            <a:ext cx="381000" cy="1588"/>
          </a:xfrm>
          <a:prstGeom prst="line">
            <a:avLst/>
          </a:prstGeom>
        </p:spPr>
        <p:style>
          <a:lnRef idx="2">
            <a:schemeClr val="dk1"/>
          </a:lnRef>
          <a:fillRef idx="0">
            <a:schemeClr val="dk1"/>
          </a:fillRef>
          <a:effectRef idx="1">
            <a:schemeClr val="dk1"/>
          </a:effectRef>
          <a:fontRef idx="minor">
            <a:schemeClr val="tx1"/>
          </a:fontRef>
        </p:style>
      </p:cxnSp>
      <p:sp>
        <p:nvSpPr>
          <p:cNvPr id="37" name="TextBox 36"/>
          <p:cNvSpPr txBox="1"/>
          <p:nvPr/>
        </p:nvSpPr>
        <p:spPr>
          <a:xfrm>
            <a:off x="441960" y="4206240"/>
            <a:ext cx="381000" cy="400110"/>
          </a:xfrm>
          <a:prstGeom prst="rect">
            <a:avLst/>
          </a:prstGeom>
          <a:noFill/>
        </p:spPr>
        <p:txBody>
          <a:bodyPr wrap="square" rtlCol="0">
            <a:spAutoFit/>
          </a:bodyPr>
          <a:lstStyle/>
          <a:p>
            <a:r>
              <a:rPr lang="en-US" sz="2000" b="1" dirty="0" smtClean="0"/>
              <a:t>1</a:t>
            </a:r>
            <a:endParaRPr lang="en-IN" sz="2000" b="1" dirty="0"/>
          </a:p>
        </p:txBody>
      </p:sp>
      <p:sp>
        <p:nvSpPr>
          <p:cNvPr id="38" name="TextBox 37"/>
          <p:cNvSpPr txBox="1"/>
          <p:nvPr/>
        </p:nvSpPr>
        <p:spPr>
          <a:xfrm>
            <a:off x="441960" y="4678680"/>
            <a:ext cx="381000" cy="400110"/>
          </a:xfrm>
          <a:prstGeom prst="rect">
            <a:avLst/>
          </a:prstGeom>
          <a:noFill/>
        </p:spPr>
        <p:txBody>
          <a:bodyPr wrap="square" rtlCol="0">
            <a:spAutoFit/>
          </a:bodyPr>
          <a:lstStyle/>
          <a:p>
            <a:r>
              <a:rPr lang="en-US" sz="2000" b="1" dirty="0" smtClean="0"/>
              <a:t>2</a:t>
            </a:r>
            <a:endParaRPr lang="en-IN" sz="2000" b="1" dirty="0"/>
          </a:p>
        </p:txBody>
      </p:sp>
      <p:sp>
        <p:nvSpPr>
          <p:cNvPr id="39" name="TextBox 38"/>
          <p:cNvSpPr txBox="1"/>
          <p:nvPr/>
        </p:nvSpPr>
        <p:spPr>
          <a:xfrm>
            <a:off x="441960" y="5135880"/>
            <a:ext cx="381000" cy="400110"/>
          </a:xfrm>
          <a:prstGeom prst="rect">
            <a:avLst/>
          </a:prstGeom>
          <a:noFill/>
        </p:spPr>
        <p:txBody>
          <a:bodyPr wrap="square" rtlCol="0">
            <a:spAutoFit/>
          </a:bodyPr>
          <a:lstStyle/>
          <a:p>
            <a:r>
              <a:rPr lang="en-US" sz="2000" b="1" dirty="0" smtClean="0"/>
              <a:t>3</a:t>
            </a:r>
            <a:endParaRPr lang="en-IN" sz="2000" b="1" dirty="0"/>
          </a:p>
        </p:txBody>
      </p:sp>
      <p:cxnSp>
        <p:nvCxnSpPr>
          <p:cNvPr id="42" name="Straight Arrow Connector 41"/>
          <p:cNvCxnSpPr/>
          <p:nvPr/>
        </p:nvCxnSpPr>
        <p:spPr>
          <a:xfrm rot="16200000" flipH="1">
            <a:off x="4000502" y="3589019"/>
            <a:ext cx="380996" cy="1"/>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sp>
        <p:nvSpPr>
          <p:cNvPr id="43" name="TextBox 42"/>
          <p:cNvSpPr txBox="1"/>
          <p:nvPr/>
        </p:nvSpPr>
        <p:spPr>
          <a:xfrm>
            <a:off x="3901440" y="2438400"/>
            <a:ext cx="533400" cy="400110"/>
          </a:xfrm>
          <a:prstGeom prst="rect">
            <a:avLst/>
          </a:prstGeom>
          <a:noFill/>
        </p:spPr>
        <p:txBody>
          <a:bodyPr wrap="square" rtlCol="0">
            <a:spAutoFit/>
          </a:bodyPr>
          <a:lstStyle/>
          <a:p>
            <a:r>
              <a:rPr lang="en-US" sz="2000" b="1" dirty="0" smtClean="0"/>
              <a:t>or</a:t>
            </a:r>
            <a:endParaRPr lang="en-IN" sz="2000" b="1" dirty="0"/>
          </a:p>
        </p:txBody>
      </p:sp>
      <p:sp>
        <p:nvSpPr>
          <p:cNvPr id="5" name="TextBox 4"/>
          <p:cNvSpPr txBox="1"/>
          <p:nvPr/>
        </p:nvSpPr>
        <p:spPr>
          <a:xfrm>
            <a:off x="8350191" y="2512855"/>
            <a:ext cx="184666" cy="369332"/>
          </a:xfrm>
          <a:prstGeom prst="rect">
            <a:avLst/>
          </a:prstGeom>
          <a:noFill/>
        </p:spPr>
        <p:txBody>
          <a:bodyPr wrap="none" rtlCol="0">
            <a:spAutoFit/>
          </a:bodyPr>
          <a:lstStyle/>
          <a:p>
            <a:endParaRPr lang="en-US" dirty="0"/>
          </a:p>
        </p:txBody>
      </p:sp>
    </p:spTree>
    <p:extLst>
      <p:ext uri="{BB962C8B-B14F-4D97-AF65-F5344CB8AC3E}">
        <p14:creationId xmlns:p14="http://schemas.microsoft.com/office/powerpoint/2010/main" val="1481485400"/>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8"/>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6"/>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24"/>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26"/>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28"/>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9"/>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43"/>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nodeType="clickEffect">
                                  <p:stCondLst>
                                    <p:cond delay="0"/>
                                  </p:stCondLst>
                                  <p:childTnLst>
                                    <p:set>
                                      <p:cBhvr>
                                        <p:cTn id="40" dur="1" fill="hold">
                                          <p:stCondLst>
                                            <p:cond delay="0"/>
                                          </p:stCondLst>
                                        </p:cTn>
                                        <p:tgtEl>
                                          <p:spTgt spid="10">
                                            <p:txEl>
                                              <p:pRg st="0" end="0"/>
                                            </p:txEl>
                                          </p:spTgt>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nodeType="clickEffect">
                                  <p:stCondLst>
                                    <p:cond delay="0"/>
                                  </p:stCondLst>
                                  <p:childTnLst>
                                    <p:set>
                                      <p:cBhvr>
                                        <p:cTn id="44" dur="1" fill="hold">
                                          <p:stCondLst>
                                            <p:cond delay="0"/>
                                          </p:stCondLst>
                                        </p:cTn>
                                        <p:tgtEl>
                                          <p:spTgt spid="34"/>
                                        </p:tgtEl>
                                        <p:attrNameLst>
                                          <p:attrName>style.visibility</p:attrName>
                                        </p:attrNameLst>
                                      </p:cBhvr>
                                      <p:to>
                                        <p:strVal val="visible"/>
                                      </p:to>
                                    </p:set>
                                  </p:childTnLst>
                                </p:cTn>
                              </p:par>
                              <p:par>
                                <p:cTn id="45" presetID="1" presetClass="entr" presetSubtype="0" fill="hold" nodeType="withEffect">
                                  <p:stCondLst>
                                    <p:cond delay="0"/>
                                  </p:stCondLst>
                                  <p:childTnLst>
                                    <p:set>
                                      <p:cBhvr>
                                        <p:cTn id="46" dur="1" fill="hold">
                                          <p:stCondLst>
                                            <p:cond delay="0"/>
                                          </p:stCondLst>
                                        </p:cTn>
                                        <p:tgtEl>
                                          <p:spTgt spid="29"/>
                                        </p:tgtEl>
                                        <p:attrNameLst>
                                          <p:attrName>style.visibility</p:attrName>
                                        </p:attrNameLst>
                                      </p:cBhvr>
                                      <p:to>
                                        <p:strVal val="visible"/>
                                      </p:to>
                                    </p:set>
                                  </p:childTnLst>
                                </p:cTn>
                              </p:par>
                              <p:par>
                                <p:cTn id="47" presetID="1" presetClass="entr" presetSubtype="0" fill="hold" nodeType="withEffect">
                                  <p:stCondLst>
                                    <p:cond delay="0"/>
                                  </p:stCondLst>
                                  <p:childTnLst>
                                    <p:set>
                                      <p:cBhvr>
                                        <p:cTn id="48" dur="1" fill="hold">
                                          <p:stCondLst>
                                            <p:cond delay="0"/>
                                          </p:stCondLst>
                                        </p:cTn>
                                        <p:tgtEl>
                                          <p:spTgt spid="42"/>
                                        </p:tgtEl>
                                        <p:attrNameLst>
                                          <p:attrName>style.visibility</p:attrName>
                                        </p:attrNameLst>
                                      </p:cBhvr>
                                      <p:to>
                                        <p:strVal val="visible"/>
                                      </p:to>
                                    </p:set>
                                  </p:childTnLst>
                                </p:cTn>
                              </p:par>
                              <p:par>
                                <p:cTn id="49" presetID="1" presetClass="entr" presetSubtype="0" fill="hold" nodeType="withEffect">
                                  <p:stCondLst>
                                    <p:cond delay="0"/>
                                  </p:stCondLst>
                                  <p:childTnLst>
                                    <p:set>
                                      <p:cBhvr>
                                        <p:cTn id="50" dur="1" fill="hold">
                                          <p:stCondLst>
                                            <p:cond delay="0"/>
                                          </p:stCondLst>
                                        </p:cTn>
                                        <p:tgtEl>
                                          <p:spTgt spid="35"/>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grpId="0" nodeType="clickEffect">
                                  <p:stCondLst>
                                    <p:cond delay="0"/>
                                  </p:stCondLst>
                                  <p:childTnLst>
                                    <p:set>
                                      <p:cBhvr>
                                        <p:cTn id="54" dur="1" fill="hold">
                                          <p:stCondLst>
                                            <p:cond delay="0"/>
                                          </p:stCondLst>
                                        </p:cTn>
                                        <p:tgtEl>
                                          <p:spTgt spid="11"/>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grpId="0" nodeType="clickEffect">
                                  <p:stCondLst>
                                    <p:cond delay="0"/>
                                  </p:stCondLst>
                                  <p:childTnLst>
                                    <p:set>
                                      <p:cBhvr>
                                        <p:cTn id="58" dur="1" fill="hold">
                                          <p:stCondLst>
                                            <p:cond delay="0"/>
                                          </p:stCondLst>
                                        </p:cTn>
                                        <p:tgtEl>
                                          <p:spTgt spid="37"/>
                                        </p:tgtEl>
                                        <p:attrNameLst>
                                          <p:attrName>style.visibility</p:attrName>
                                        </p:attrNameLst>
                                      </p:cBhvr>
                                      <p:to>
                                        <p:strVal val="visible"/>
                                      </p:to>
                                    </p:set>
                                  </p:childTnLst>
                                </p:cTn>
                              </p:par>
                            </p:childTnLst>
                          </p:cTn>
                        </p:par>
                      </p:childTnLst>
                    </p:cTn>
                  </p:par>
                  <p:par>
                    <p:cTn id="59" fill="hold">
                      <p:stCondLst>
                        <p:cond delay="indefinite"/>
                      </p:stCondLst>
                      <p:childTnLst>
                        <p:par>
                          <p:cTn id="60" fill="hold">
                            <p:stCondLst>
                              <p:cond delay="0"/>
                            </p:stCondLst>
                            <p:childTnLst>
                              <p:par>
                                <p:cTn id="61" presetID="1" presetClass="entr" presetSubtype="0" fill="hold" grpId="0" nodeType="clickEffect">
                                  <p:stCondLst>
                                    <p:cond delay="0"/>
                                  </p:stCondLst>
                                  <p:childTnLst>
                                    <p:set>
                                      <p:cBhvr>
                                        <p:cTn id="62" dur="1" fill="hold">
                                          <p:stCondLst>
                                            <p:cond delay="0"/>
                                          </p:stCondLst>
                                        </p:cTn>
                                        <p:tgtEl>
                                          <p:spTgt spid="14"/>
                                        </p:tgtEl>
                                        <p:attrNameLst>
                                          <p:attrName>style.visibility</p:attrName>
                                        </p:attrNameLst>
                                      </p:cBhvr>
                                      <p:to>
                                        <p:strVal val="visible"/>
                                      </p:to>
                                    </p:set>
                                  </p:childTnLst>
                                </p:cTn>
                              </p:par>
                            </p:childTnLst>
                          </p:cTn>
                        </p:par>
                      </p:childTnLst>
                    </p:cTn>
                  </p:par>
                  <p:par>
                    <p:cTn id="63" fill="hold">
                      <p:stCondLst>
                        <p:cond delay="indefinite"/>
                      </p:stCondLst>
                      <p:childTnLst>
                        <p:par>
                          <p:cTn id="64" fill="hold">
                            <p:stCondLst>
                              <p:cond delay="0"/>
                            </p:stCondLst>
                            <p:childTnLst>
                              <p:par>
                                <p:cTn id="65" presetID="1" presetClass="entr" presetSubtype="0" fill="hold" grpId="0" nodeType="clickEffect">
                                  <p:stCondLst>
                                    <p:cond delay="0"/>
                                  </p:stCondLst>
                                  <p:childTnLst>
                                    <p:set>
                                      <p:cBhvr>
                                        <p:cTn id="66" dur="1" fill="hold">
                                          <p:stCondLst>
                                            <p:cond delay="0"/>
                                          </p:stCondLst>
                                        </p:cTn>
                                        <p:tgtEl>
                                          <p:spTgt spid="38"/>
                                        </p:tgtEl>
                                        <p:attrNameLst>
                                          <p:attrName>style.visibility</p:attrName>
                                        </p:attrNameLst>
                                      </p:cBhvr>
                                      <p:to>
                                        <p:strVal val="visible"/>
                                      </p:to>
                                    </p:set>
                                  </p:childTnLst>
                                </p:cTn>
                              </p:par>
                            </p:childTnLst>
                          </p:cTn>
                        </p:par>
                      </p:childTnLst>
                    </p:cTn>
                  </p:par>
                  <p:par>
                    <p:cTn id="67" fill="hold">
                      <p:stCondLst>
                        <p:cond delay="indefinite"/>
                      </p:stCondLst>
                      <p:childTnLst>
                        <p:par>
                          <p:cTn id="68" fill="hold">
                            <p:stCondLst>
                              <p:cond delay="0"/>
                            </p:stCondLst>
                            <p:childTnLst>
                              <p:par>
                                <p:cTn id="69" presetID="1" presetClass="entr" presetSubtype="0" fill="hold" grpId="0" nodeType="clickEffect">
                                  <p:stCondLst>
                                    <p:cond delay="0"/>
                                  </p:stCondLst>
                                  <p:childTnLst>
                                    <p:set>
                                      <p:cBhvr>
                                        <p:cTn id="70" dur="1" fill="hold">
                                          <p:stCondLst>
                                            <p:cond delay="0"/>
                                          </p:stCondLst>
                                        </p:cTn>
                                        <p:tgtEl>
                                          <p:spTgt spid="15"/>
                                        </p:tgtEl>
                                        <p:attrNameLst>
                                          <p:attrName>style.visibility</p:attrName>
                                        </p:attrNameLst>
                                      </p:cBhvr>
                                      <p:to>
                                        <p:strVal val="visible"/>
                                      </p:to>
                                    </p:set>
                                  </p:childTnLst>
                                </p:cTn>
                              </p:par>
                            </p:childTnLst>
                          </p:cTn>
                        </p:par>
                      </p:childTnLst>
                    </p:cTn>
                  </p:par>
                  <p:par>
                    <p:cTn id="71" fill="hold">
                      <p:stCondLst>
                        <p:cond delay="indefinite"/>
                      </p:stCondLst>
                      <p:childTnLst>
                        <p:par>
                          <p:cTn id="72" fill="hold">
                            <p:stCondLst>
                              <p:cond delay="0"/>
                            </p:stCondLst>
                            <p:childTnLst>
                              <p:par>
                                <p:cTn id="73" presetID="1" presetClass="entr" presetSubtype="0" fill="hold" grpId="0" nodeType="clickEffect">
                                  <p:stCondLst>
                                    <p:cond delay="0"/>
                                  </p:stCondLst>
                                  <p:childTnLst>
                                    <p:set>
                                      <p:cBhvr>
                                        <p:cTn id="74" dur="1" fill="hold">
                                          <p:stCondLst>
                                            <p:cond delay="0"/>
                                          </p:stCondLst>
                                        </p:cTn>
                                        <p:tgtEl>
                                          <p:spTgt spid="39"/>
                                        </p:tgtEl>
                                        <p:attrNameLst>
                                          <p:attrName>style.visibility</p:attrName>
                                        </p:attrNameLst>
                                      </p:cBhvr>
                                      <p:to>
                                        <p:strVal val="visible"/>
                                      </p:to>
                                    </p:set>
                                  </p:childTnLst>
                                </p:cTn>
                              </p:par>
                            </p:childTnLst>
                          </p:cTn>
                        </p:par>
                      </p:childTnLst>
                    </p:cTn>
                  </p:par>
                  <p:par>
                    <p:cTn id="75" fill="hold">
                      <p:stCondLst>
                        <p:cond delay="indefinite"/>
                      </p:stCondLst>
                      <p:childTnLst>
                        <p:par>
                          <p:cTn id="76" fill="hold">
                            <p:stCondLst>
                              <p:cond delay="0"/>
                            </p:stCondLst>
                            <p:childTnLst>
                              <p:par>
                                <p:cTn id="77" presetID="1" presetClass="entr" presetSubtype="0" fill="hold" grpId="0" nodeType="clickEffect">
                                  <p:stCondLst>
                                    <p:cond delay="0"/>
                                  </p:stCondLst>
                                  <p:childTnLst>
                                    <p:set>
                                      <p:cBhvr>
                                        <p:cTn id="78" dur="1" fill="hold">
                                          <p:stCondLst>
                                            <p:cond delay="0"/>
                                          </p:stCondLst>
                                        </p:cTn>
                                        <p:tgtEl>
                                          <p:spTgt spid="16"/>
                                        </p:tgtEl>
                                        <p:attrNameLst>
                                          <p:attrName>style.visibility</p:attrName>
                                        </p:attrNameLst>
                                      </p:cBhvr>
                                      <p:to>
                                        <p:strVal val="visible"/>
                                      </p:to>
                                    </p:set>
                                  </p:childTnLst>
                                </p:cTn>
                              </p:par>
                            </p:childTnLst>
                          </p:cTn>
                        </p:par>
                      </p:childTnLst>
                    </p:cTn>
                  </p:par>
                  <p:par>
                    <p:cTn id="79" fill="hold">
                      <p:stCondLst>
                        <p:cond delay="indefinite"/>
                      </p:stCondLst>
                      <p:childTnLst>
                        <p:par>
                          <p:cTn id="80" fill="hold">
                            <p:stCondLst>
                              <p:cond delay="0"/>
                            </p:stCondLst>
                            <p:childTnLst>
                              <p:par>
                                <p:cTn id="81" presetID="1" presetClass="entr" presetSubtype="0" fill="hold" grpId="0" nodeType="clickEffect">
                                  <p:stCondLst>
                                    <p:cond delay="0"/>
                                  </p:stCondLst>
                                  <p:childTnLst>
                                    <p:set>
                                      <p:cBhvr>
                                        <p:cTn id="82" dur="1" fill="hold">
                                          <p:stCondLst>
                                            <p:cond delay="0"/>
                                          </p:stCondLst>
                                        </p:cTn>
                                        <p:tgtEl>
                                          <p:spTgt spid="17"/>
                                        </p:tgtEl>
                                        <p:attrNameLst>
                                          <p:attrName>style.visibility</p:attrName>
                                        </p:attrNameLst>
                                      </p:cBhvr>
                                      <p:to>
                                        <p:strVal val="visible"/>
                                      </p:to>
                                    </p:set>
                                  </p:childTnLst>
                                </p:cTn>
                              </p:par>
                            </p:childTnLst>
                          </p:cTn>
                        </p:par>
                      </p:childTnLst>
                    </p:cTn>
                  </p:par>
                  <p:par>
                    <p:cTn id="83" fill="hold">
                      <p:stCondLst>
                        <p:cond delay="indefinite"/>
                      </p:stCondLst>
                      <p:childTnLst>
                        <p:par>
                          <p:cTn id="84" fill="hold">
                            <p:stCondLst>
                              <p:cond delay="0"/>
                            </p:stCondLst>
                            <p:childTnLst>
                              <p:par>
                                <p:cTn id="85" presetID="1" presetClass="entr" presetSubtype="0" fill="hold" grpId="0" nodeType="clickEffect">
                                  <p:stCondLst>
                                    <p:cond delay="0"/>
                                  </p:stCondLst>
                                  <p:childTnLst>
                                    <p:set>
                                      <p:cBhvr>
                                        <p:cTn id="86" dur="1" fill="hold">
                                          <p:stCondLst>
                                            <p:cond delay="0"/>
                                          </p:stCondLst>
                                        </p:cTn>
                                        <p:tgtEl>
                                          <p:spTgt spid="18"/>
                                        </p:tgtEl>
                                        <p:attrNameLst>
                                          <p:attrName>style.visibility</p:attrName>
                                        </p:attrNameLst>
                                      </p:cBhvr>
                                      <p:to>
                                        <p:strVal val="visible"/>
                                      </p:to>
                                    </p:set>
                                  </p:childTnLst>
                                </p:cTn>
                              </p:par>
                            </p:childTnLst>
                          </p:cTn>
                        </p:par>
                      </p:childTnLst>
                    </p:cTn>
                  </p:par>
                  <p:par>
                    <p:cTn id="87" fill="hold">
                      <p:stCondLst>
                        <p:cond delay="indefinite"/>
                      </p:stCondLst>
                      <p:childTnLst>
                        <p:par>
                          <p:cTn id="88" fill="hold">
                            <p:stCondLst>
                              <p:cond delay="0"/>
                            </p:stCondLst>
                            <p:childTnLst>
                              <p:par>
                                <p:cTn id="89" presetID="1" presetClass="entr" presetSubtype="0" fill="hold" grpId="0" nodeType="clickEffect">
                                  <p:stCondLst>
                                    <p:cond delay="0"/>
                                  </p:stCondLst>
                                  <p:childTnLst>
                                    <p:set>
                                      <p:cBhvr>
                                        <p:cTn id="90" dur="1" fill="hold">
                                          <p:stCondLst>
                                            <p:cond delay="0"/>
                                          </p:stCondLst>
                                        </p:cTn>
                                        <p:tgtEl>
                                          <p:spTgt spid="22"/>
                                        </p:tgtEl>
                                        <p:attrNameLst>
                                          <p:attrName>style.visibility</p:attrName>
                                        </p:attrNameLst>
                                      </p:cBhvr>
                                      <p:to>
                                        <p:strVal val="visible"/>
                                      </p:to>
                                    </p:set>
                                  </p:childTnLst>
                                </p:cTn>
                              </p:par>
                            </p:childTnLst>
                          </p:cTn>
                        </p:par>
                      </p:childTnLst>
                    </p:cTn>
                  </p:par>
                  <p:par>
                    <p:cTn id="91" fill="hold">
                      <p:stCondLst>
                        <p:cond delay="indefinite"/>
                      </p:stCondLst>
                      <p:childTnLst>
                        <p:par>
                          <p:cTn id="92" fill="hold">
                            <p:stCondLst>
                              <p:cond delay="0"/>
                            </p:stCondLst>
                            <p:childTnLst>
                              <p:par>
                                <p:cTn id="93" presetID="1" presetClass="entr" presetSubtype="0" fill="hold" grpId="0" nodeType="clickEffect">
                                  <p:stCondLst>
                                    <p:cond delay="0"/>
                                  </p:stCondLst>
                                  <p:childTnLst>
                                    <p:set>
                                      <p:cBhvr>
                                        <p:cTn id="94" dur="1" fill="hold">
                                          <p:stCondLst>
                                            <p:cond delay="0"/>
                                          </p:stCondLst>
                                        </p:cTn>
                                        <p:tgtEl>
                                          <p:spTgt spid="10">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8" grpId="0"/>
      <p:bldP spid="9" grpId="0"/>
      <p:bldP spid="10" grpId="0" build="allAtOnce"/>
      <p:bldP spid="11" grpId="0"/>
      <p:bldP spid="14" grpId="0"/>
      <p:bldP spid="15" grpId="0"/>
      <p:bldP spid="16" grpId="0"/>
      <p:bldP spid="17" grpId="0" animBg="1"/>
      <p:bldP spid="18" grpId="0"/>
      <p:bldP spid="22" grpId="0"/>
      <p:bldP spid="37" grpId="0"/>
      <p:bldP spid="38" grpId="0"/>
      <p:bldP spid="39" grpId="0"/>
      <p:bldP spid="43" grpId="0"/>
    </p:bld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657600" y="152400"/>
            <a:ext cx="914400" cy="400110"/>
          </a:xfrm>
          <a:prstGeom prst="rect">
            <a:avLst/>
          </a:prstGeom>
          <a:noFill/>
        </p:spPr>
        <p:txBody>
          <a:bodyPr wrap="square" rtlCol="0">
            <a:spAutoFit/>
          </a:bodyPr>
          <a:lstStyle/>
          <a:p>
            <a:r>
              <a:rPr lang="en-US" sz="2000" b="1" u="sng" dirty="0" err="1" smtClean="0"/>
              <a:t>Mr</a:t>
            </a:r>
            <a:r>
              <a:rPr lang="en-US" sz="2000" b="1" u="sng" dirty="0" smtClean="0"/>
              <a:t> X</a:t>
            </a:r>
            <a:endParaRPr lang="en-IN" sz="2000" b="1" u="sng" dirty="0"/>
          </a:p>
        </p:txBody>
      </p:sp>
      <p:cxnSp>
        <p:nvCxnSpPr>
          <p:cNvPr id="4" name="Straight Arrow Connector 3"/>
          <p:cNvCxnSpPr/>
          <p:nvPr/>
        </p:nvCxnSpPr>
        <p:spPr>
          <a:xfrm rot="5400000">
            <a:off x="3582194" y="1142206"/>
            <a:ext cx="1066800" cy="1588"/>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sp>
        <p:nvSpPr>
          <p:cNvPr id="5" name="TextBox 4"/>
          <p:cNvSpPr txBox="1"/>
          <p:nvPr/>
        </p:nvSpPr>
        <p:spPr>
          <a:xfrm>
            <a:off x="4267200" y="609600"/>
            <a:ext cx="990600" cy="1015663"/>
          </a:xfrm>
          <a:prstGeom prst="rect">
            <a:avLst/>
          </a:prstGeom>
          <a:noFill/>
        </p:spPr>
        <p:txBody>
          <a:bodyPr wrap="square" rtlCol="0">
            <a:spAutoFit/>
          </a:bodyPr>
          <a:lstStyle/>
          <a:p>
            <a:r>
              <a:rPr lang="en-US" sz="2000" b="1" dirty="0" smtClean="0"/>
              <a:t>Money </a:t>
            </a:r>
          </a:p>
          <a:p>
            <a:r>
              <a:rPr lang="en-US" sz="2000" b="1" dirty="0" smtClean="0"/>
              <a:t>and |or Asset</a:t>
            </a:r>
            <a:endParaRPr lang="en-IN" sz="2000" b="1" dirty="0"/>
          </a:p>
        </p:txBody>
      </p:sp>
      <p:sp>
        <p:nvSpPr>
          <p:cNvPr id="6" name="TextBox 5"/>
          <p:cNvSpPr txBox="1"/>
          <p:nvPr/>
        </p:nvSpPr>
        <p:spPr>
          <a:xfrm>
            <a:off x="5699760" y="685800"/>
            <a:ext cx="1066800" cy="707886"/>
          </a:xfrm>
          <a:prstGeom prst="rect">
            <a:avLst/>
          </a:prstGeom>
          <a:noFill/>
        </p:spPr>
        <p:txBody>
          <a:bodyPr wrap="square" rtlCol="0">
            <a:spAutoFit/>
          </a:bodyPr>
          <a:lstStyle/>
          <a:p>
            <a:r>
              <a:rPr lang="en-US" sz="2000" b="1" dirty="0" smtClean="0"/>
              <a:t>exempt u|s 5(v)</a:t>
            </a:r>
            <a:endParaRPr lang="en-IN" sz="2000" b="1" dirty="0"/>
          </a:p>
        </p:txBody>
      </p:sp>
      <p:sp>
        <p:nvSpPr>
          <p:cNvPr id="7" name="TextBox 6"/>
          <p:cNvSpPr txBox="1"/>
          <p:nvPr/>
        </p:nvSpPr>
        <p:spPr>
          <a:xfrm>
            <a:off x="259080" y="2011680"/>
            <a:ext cx="1569720" cy="400110"/>
          </a:xfrm>
          <a:prstGeom prst="rect">
            <a:avLst/>
          </a:prstGeom>
          <a:noFill/>
        </p:spPr>
        <p:txBody>
          <a:bodyPr wrap="square" rtlCol="0">
            <a:spAutoFit/>
          </a:bodyPr>
          <a:lstStyle/>
          <a:p>
            <a:r>
              <a:rPr lang="en-US" sz="2000" b="1" smtClean="0"/>
              <a:t>11-2-2014</a:t>
            </a:r>
            <a:endParaRPr lang="en-IN" sz="2000" b="1" dirty="0"/>
          </a:p>
        </p:txBody>
      </p:sp>
      <p:cxnSp>
        <p:nvCxnSpPr>
          <p:cNvPr id="9" name="Straight Connector 8"/>
          <p:cNvCxnSpPr/>
          <p:nvPr/>
        </p:nvCxnSpPr>
        <p:spPr>
          <a:xfrm rot="5400000">
            <a:off x="343694" y="2628900"/>
            <a:ext cx="380206" cy="794"/>
          </a:xfrm>
          <a:prstGeom prst="line">
            <a:avLst/>
          </a:prstGeom>
        </p:spPr>
        <p:style>
          <a:lnRef idx="2">
            <a:schemeClr val="dk1"/>
          </a:lnRef>
          <a:fillRef idx="0">
            <a:schemeClr val="dk1"/>
          </a:fillRef>
          <a:effectRef idx="1">
            <a:schemeClr val="dk1"/>
          </a:effectRef>
          <a:fontRef idx="minor">
            <a:schemeClr val="tx1"/>
          </a:fontRef>
        </p:style>
      </p:cxnSp>
      <p:cxnSp>
        <p:nvCxnSpPr>
          <p:cNvPr id="13" name="Straight Connector 12"/>
          <p:cNvCxnSpPr/>
          <p:nvPr/>
        </p:nvCxnSpPr>
        <p:spPr>
          <a:xfrm>
            <a:off x="533400" y="2621280"/>
            <a:ext cx="2819400" cy="1588"/>
          </a:xfrm>
          <a:prstGeom prst="line">
            <a:avLst/>
          </a:prstGeom>
        </p:spPr>
        <p:style>
          <a:lnRef idx="2">
            <a:schemeClr val="dk1"/>
          </a:lnRef>
          <a:fillRef idx="0">
            <a:schemeClr val="dk1"/>
          </a:fillRef>
          <a:effectRef idx="1">
            <a:schemeClr val="dk1"/>
          </a:effectRef>
          <a:fontRef idx="minor">
            <a:schemeClr val="tx1"/>
          </a:fontRef>
        </p:style>
      </p:cxnSp>
      <p:sp>
        <p:nvSpPr>
          <p:cNvPr id="14" name="TextBox 13"/>
          <p:cNvSpPr txBox="1"/>
          <p:nvPr/>
        </p:nvSpPr>
        <p:spPr>
          <a:xfrm>
            <a:off x="3429000" y="2377440"/>
            <a:ext cx="1752600" cy="400110"/>
          </a:xfrm>
          <a:prstGeom prst="rect">
            <a:avLst/>
          </a:prstGeom>
          <a:noFill/>
        </p:spPr>
        <p:txBody>
          <a:bodyPr wrap="square" rtlCol="0">
            <a:spAutoFit/>
          </a:bodyPr>
          <a:lstStyle/>
          <a:p>
            <a:r>
              <a:rPr lang="en-US" sz="2000" b="1" smtClean="0"/>
              <a:t>on 10-2-2015</a:t>
            </a:r>
            <a:endParaRPr lang="en-IN" sz="2000" b="1" dirty="0"/>
          </a:p>
        </p:txBody>
      </p:sp>
      <p:sp>
        <p:nvSpPr>
          <p:cNvPr id="15" name="TextBox 14"/>
          <p:cNvSpPr txBox="1"/>
          <p:nvPr/>
        </p:nvSpPr>
        <p:spPr>
          <a:xfrm>
            <a:off x="3429000" y="1767840"/>
            <a:ext cx="1676400" cy="707886"/>
          </a:xfrm>
          <a:prstGeom prst="rect">
            <a:avLst/>
          </a:prstGeom>
          <a:noFill/>
        </p:spPr>
        <p:txBody>
          <a:bodyPr wrap="square" rtlCol="0">
            <a:spAutoFit/>
          </a:bodyPr>
          <a:lstStyle/>
          <a:p>
            <a:r>
              <a:rPr lang="en-US" sz="2000" b="1" u="sng" dirty="0" smtClean="0"/>
              <a:t>Returned to India</a:t>
            </a:r>
            <a:endParaRPr lang="en-IN" sz="2000" b="1" u="sng" dirty="0"/>
          </a:p>
        </p:txBody>
      </p:sp>
      <p:cxnSp>
        <p:nvCxnSpPr>
          <p:cNvPr id="19" name="Straight Connector 18"/>
          <p:cNvCxnSpPr/>
          <p:nvPr/>
        </p:nvCxnSpPr>
        <p:spPr>
          <a:xfrm>
            <a:off x="4191000" y="2971800"/>
            <a:ext cx="3886200" cy="1588"/>
          </a:xfrm>
          <a:prstGeom prst="line">
            <a:avLst/>
          </a:prstGeom>
        </p:spPr>
        <p:style>
          <a:lnRef idx="2">
            <a:schemeClr val="dk1"/>
          </a:lnRef>
          <a:fillRef idx="0">
            <a:schemeClr val="dk1"/>
          </a:fillRef>
          <a:effectRef idx="1">
            <a:schemeClr val="dk1"/>
          </a:effectRef>
          <a:fontRef idx="minor">
            <a:schemeClr val="tx1"/>
          </a:fontRef>
        </p:style>
      </p:cxnSp>
      <p:sp>
        <p:nvSpPr>
          <p:cNvPr id="20" name="TextBox 19"/>
          <p:cNvSpPr txBox="1"/>
          <p:nvPr/>
        </p:nvSpPr>
        <p:spPr>
          <a:xfrm>
            <a:off x="5334000" y="1889760"/>
            <a:ext cx="3352800" cy="1015663"/>
          </a:xfrm>
          <a:prstGeom prst="rect">
            <a:avLst/>
          </a:prstGeom>
          <a:noFill/>
        </p:spPr>
        <p:txBody>
          <a:bodyPr wrap="square" rtlCol="0">
            <a:spAutoFit/>
          </a:bodyPr>
          <a:lstStyle/>
          <a:p>
            <a:r>
              <a:rPr lang="en-US" sz="2000" b="1" dirty="0" smtClean="0"/>
              <a:t>Money brought from abroad </a:t>
            </a:r>
          </a:p>
          <a:p>
            <a:r>
              <a:rPr lang="en-US" sz="2000" b="1" dirty="0" smtClean="0"/>
              <a:t>	and | or</a:t>
            </a:r>
          </a:p>
          <a:p>
            <a:r>
              <a:rPr lang="en-US" sz="2000" b="1" dirty="0" smtClean="0"/>
              <a:t>              NRE A|C</a:t>
            </a:r>
            <a:endParaRPr lang="en-IN" sz="2000" b="1" dirty="0"/>
          </a:p>
        </p:txBody>
      </p:sp>
      <p:sp>
        <p:nvSpPr>
          <p:cNvPr id="21" name="TextBox 20"/>
          <p:cNvSpPr txBox="1"/>
          <p:nvPr/>
        </p:nvSpPr>
        <p:spPr>
          <a:xfrm>
            <a:off x="457200" y="762000"/>
            <a:ext cx="3352800" cy="1015663"/>
          </a:xfrm>
          <a:prstGeom prst="rect">
            <a:avLst/>
          </a:prstGeom>
          <a:noFill/>
        </p:spPr>
        <p:txBody>
          <a:bodyPr wrap="square" rtlCol="0">
            <a:spAutoFit/>
          </a:bodyPr>
          <a:lstStyle/>
          <a:p>
            <a:r>
              <a:rPr lang="en-US" sz="2000" b="1" dirty="0" smtClean="0"/>
              <a:t>Money </a:t>
            </a:r>
            <a:r>
              <a:rPr lang="en-US" sz="2000" b="1" dirty="0" err="1" smtClean="0"/>
              <a:t>Sended</a:t>
            </a:r>
            <a:r>
              <a:rPr lang="en-US" sz="2000" b="1" dirty="0" smtClean="0"/>
              <a:t> from abroad </a:t>
            </a:r>
          </a:p>
          <a:p>
            <a:r>
              <a:rPr lang="en-US" sz="2000" b="1" dirty="0" smtClean="0"/>
              <a:t>	and | or</a:t>
            </a:r>
          </a:p>
          <a:p>
            <a:r>
              <a:rPr lang="en-US" sz="2000" b="1" dirty="0" smtClean="0"/>
              <a:t>              NRE A|C</a:t>
            </a:r>
            <a:endParaRPr lang="en-IN" sz="2000" b="1" dirty="0"/>
          </a:p>
        </p:txBody>
      </p:sp>
      <p:sp>
        <p:nvSpPr>
          <p:cNvPr id="22" name="TextBox 21"/>
          <p:cNvSpPr txBox="1"/>
          <p:nvPr/>
        </p:nvSpPr>
        <p:spPr>
          <a:xfrm>
            <a:off x="4724400" y="3048000"/>
            <a:ext cx="838200" cy="400110"/>
          </a:xfrm>
          <a:prstGeom prst="rect">
            <a:avLst/>
          </a:prstGeom>
          <a:noFill/>
        </p:spPr>
        <p:txBody>
          <a:bodyPr wrap="square" rtlCol="0">
            <a:spAutoFit/>
          </a:bodyPr>
          <a:lstStyle/>
          <a:p>
            <a:r>
              <a:rPr lang="en-US" sz="2000" b="1" dirty="0" smtClean="0"/>
              <a:t>Asset </a:t>
            </a:r>
            <a:endParaRPr lang="en-IN" sz="2000" b="1" dirty="0"/>
          </a:p>
        </p:txBody>
      </p:sp>
      <p:sp>
        <p:nvSpPr>
          <p:cNvPr id="23" name="TextBox 22"/>
          <p:cNvSpPr txBox="1"/>
          <p:nvPr/>
        </p:nvSpPr>
        <p:spPr>
          <a:xfrm>
            <a:off x="4251960" y="3535680"/>
            <a:ext cx="1828800" cy="400110"/>
          </a:xfrm>
          <a:prstGeom prst="rect">
            <a:avLst/>
          </a:prstGeom>
          <a:noFill/>
        </p:spPr>
        <p:txBody>
          <a:bodyPr wrap="square" rtlCol="0">
            <a:spAutoFit/>
          </a:bodyPr>
          <a:lstStyle/>
          <a:p>
            <a:r>
              <a:rPr lang="en-US" sz="2000" b="1" dirty="0" smtClean="0"/>
              <a:t>exempt u|s 5(v)</a:t>
            </a:r>
            <a:endParaRPr lang="en-IN" sz="2000" b="1" dirty="0"/>
          </a:p>
        </p:txBody>
      </p:sp>
      <p:sp>
        <p:nvSpPr>
          <p:cNvPr id="24" name="TextBox 23"/>
          <p:cNvSpPr txBox="1"/>
          <p:nvPr/>
        </p:nvSpPr>
        <p:spPr>
          <a:xfrm>
            <a:off x="1722120" y="2926080"/>
            <a:ext cx="838200" cy="400110"/>
          </a:xfrm>
          <a:prstGeom prst="rect">
            <a:avLst/>
          </a:prstGeom>
          <a:noFill/>
        </p:spPr>
        <p:txBody>
          <a:bodyPr wrap="square" rtlCol="0">
            <a:spAutoFit/>
          </a:bodyPr>
          <a:lstStyle/>
          <a:p>
            <a:r>
              <a:rPr lang="en-US" sz="2000" b="1" dirty="0" smtClean="0"/>
              <a:t>Asset </a:t>
            </a:r>
            <a:endParaRPr lang="en-IN" sz="2000" b="1" dirty="0"/>
          </a:p>
        </p:txBody>
      </p:sp>
      <p:sp>
        <p:nvSpPr>
          <p:cNvPr id="25" name="TextBox 24"/>
          <p:cNvSpPr txBox="1"/>
          <p:nvPr/>
        </p:nvSpPr>
        <p:spPr>
          <a:xfrm>
            <a:off x="1569720" y="3368040"/>
            <a:ext cx="1249680" cy="707886"/>
          </a:xfrm>
          <a:prstGeom prst="rect">
            <a:avLst/>
          </a:prstGeom>
          <a:noFill/>
        </p:spPr>
        <p:txBody>
          <a:bodyPr wrap="square" rtlCol="0">
            <a:spAutoFit/>
          </a:bodyPr>
          <a:lstStyle/>
          <a:p>
            <a:r>
              <a:rPr lang="en-US" sz="2000" b="1" dirty="0" smtClean="0"/>
              <a:t>exempt </a:t>
            </a:r>
          </a:p>
          <a:p>
            <a:r>
              <a:rPr lang="en-US" sz="2000" b="1" dirty="0" smtClean="0"/>
              <a:t>u|s 5(v)</a:t>
            </a:r>
            <a:endParaRPr lang="en-IN" sz="2000" b="1" dirty="0"/>
          </a:p>
        </p:txBody>
      </p:sp>
      <p:sp>
        <p:nvSpPr>
          <p:cNvPr id="26" name="TextBox 25"/>
          <p:cNvSpPr txBox="1"/>
          <p:nvPr/>
        </p:nvSpPr>
        <p:spPr>
          <a:xfrm>
            <a:off x="106680" y="4084320"/>
            <a:ext cx="533400" cy="400110"/>
          </a:xfrm>
          <a:prstGeom prst="rect">
            <a:avLst/>
          </a:prstGeom>
          <a:noFill/>
        </p:spPr>
        <p:txBody>
          <a:bodyPr wrap="square" rtlCol="0">
            <a:spAutoFit/>
          </a:bodyPr>
          <a:lstStyle/>
          <a:p>
            <a:r>
              <a:rPr lang="en-US" sz="2000" b="1" dirty="0" smtClean="0"/>
              <a:t>(</a:t>
            </a:r>
            <a:r>
              <a:rPr lang="en-US" sz="2000" b="1" dirty="0" err="1" smtClean="0"/>
              <a:t>i</a:t>
            </a:r>
            <a:r>
              <a:rPr lang="en-US" sz="2000" b="1" dirty="0" smtClean="0"/>
              <a:t>)</a:t>
            </a:r>
            <a:endParaRPr lang="en-IN" sz="2000" b="1" dirty="0"/>
          </a:p>
        </p:txBody>
      </p:sp>
      <p:sp>
        <p:nvSpPr>
          <p:cNvPr id="27" name="TextBox 26"/>
          <p:cNvSpPr txBox="1"/>
          <p:nvPr/>
        </p:nvSpPr>
        <p:spPr>
          <a:xfrm>
            <a:off x="640080" y="4114800"/>
            <a:ext cx="2941320" cy="400110"/>
          </a:xfrm>
          <a:prstGeom prst="rect">
            <a:avLst/>
          </a:prstGeom>
          <a:noFill/>
        </p:spPr>
        <p:txBody>
          <a:bodyPr wrap="square" rtlCol="0">
            <a:spAutoFit/>
          </a:bodyPr>
          <a:lstStyle/>
          <a:p>
            <a:r>
              <a:rPr lang="en-US" sz="2000" b="1" dirty="0" smtClean="0"/>
              <a:t>Money </a:t>
            </a:r>
            <a:r>
              <a:rPr lang="en-US" sz="2000" b="1" dirty="0" err="1" smtClean="0"/>
              <a:t>and|or</a:t>
            </a:r>
            <a:r>
              <a:rPr lang="en-US" sz="2000" b="1" dirty="0" smtClean="0"/>
              <a:t> asset and</a:t>
            </a:r>
            <a:endParaRPr lang="en-IN" sz="2000" b="1" dirty="0"/>
          </a:p>
        </p:txBody>
      </p:sp>
      <p:sp>
        <p:nvSpPr>
          <p:cNvPr id="28" name="TextBox 27"/>
          <p:cNvSpPr txBox="1"/>
          <p:nvPr/>
        </p:nvSpPr>
        <p:spPr>
          <a:xfrm>
            <a:off x="106680" y="4556760"/>
            <a:ext cx="533400" cy="400110"/>
          </a:xfrm>
          <a:prstGeom prst="rect">
            <a:avLst/>
          </a:prstGeom>
          <a:noFill/>
        </p:spPr>
        <p:txBody>
          <a:bodyPr wrap="square" rtlCol="0">
            <a:spAutoFit/>
          </a:bodyPr>
          <a:lstStyle/>
          <a:p>
            <a:r>
              <a:rPr lang="en-US" sz="2000" b="1" dirty="0" smtClean="0"/>
              <a:t>(ii)</a:t>
            </a:r>
            <a:endParaRPr lang="en-IN" sz="2000" b="1" dirty="0"/>
          </a:p>
        </p:txBody>
      </p:sp>
      <p:sp>
        <p:nvSpPr>
          <p:cNvPr id="29" name="TextBox 28"/>
          <p:cNvSpPr txBox="1"/>
          <p:nvPr/>
        </p:nvSpPr>
        <p:spPr>
          <a:xfrm>
            <a:off x="640080" y="4587240"/>
            <a:ext cx="4541520" cy="400110"/>
          </a:xfrm>
          <a:prstGeom prst="rect">
            <a:avLst/>
          </a:prstGeom>
          <a:noFill/>
        </p:spPr>
        <p:txBody>
          <a:bodyPr wrap="square" rtlCol="0">
            <a:spAutoFit/>
          </a:bodyPr>
          <a:lstStyle/>
          <a:p>
            <a:r>
              <a:rPr lang="en-US" sz="2000" b="1" dirty="0" smtClean="0"/>
              <a:t>Assets acquired within 1 year Prior and</a:t>
            </a:r>
            <a:endParaRPr lang="en-IN" sz="2000" b="1" dirty="0"/>
          </a:p>
        </p:txBody>
      </p:sp>
      <p:sp>
        <p:nvSpPr>
          <p:cNvPr id="30" name="TextBox 29"/>
          <p:cNvSpPr txBox="1"/>
          <p:nvPr/>
        </p:nvSpPr>
        <p:spPr>
          <a:xfrm>
            <a:off x="106680" y="5059680"/>
            <a:ext cx="579120" cy="400110"/>
          </a:xfrm>
          <a:prstGeom prst="rect">
            <a:avLst/>
          </a:prstGeom>
          <a:noFill/>
        </p:spPr>
        <p:txBody>
          <a:bodyPr wrap="square" rtlCol="0">
            <a:spAutoFit/>
          </a:bodyPr>
          <a:lstStyle/>
          <a:p>
            <a:r>
              <a:rPr lang="en-US" sz="2000" b="1" dirty="0" smtClean="0"/>
              <a:t>(iii)</a:t>
            </a:r>
            <a:endParaRPr lang="en-IN" sz="2000" b="1" dirty="0"/>
          </a:p>
        </p:txBody>
      </p:sp>
      <p:sp>
        <p:nvSpPr>
          <p:cNvPr id="31" name="TextBox 30"/>
          <p:cNvSpPr txBox="1"/>
          <p:nvPr/>
        </p:nvSpPr>
        <p:spPr>
          <a:xfrm>
            <a:off x="640080" y="5090160"/>
            <a:ext cx="4998720" cy="707886"/>
          </a:xfrm>
          <a:prstGeom prst="rect">
            <a:avLst/>
          </a:prstGeom>
          <a:noFill/>
        </p:spPr>
        <p:txBody>
          <a:bodyPr wrap="square" rtlCol="0">
            <a:spAutoFit/>
          </a:bodyPr>
          <a:lstStyle/>
          <a:p>
            <a:r>
              <a:rPr lang="en-US" sz="2000" b="1" dirty="0" smtClean="0"/>
              <a:t>Assets acquired on or after the date of Return</a:t>
            </a:r>
            <a:endParaRPr lang="en-IN" sz="2000" b="1" dirty="0"/>
          </a:p>
        </p:txBody>
      </p:sp>
      <p:sp>
        <p:nvSpPr>
          <p:cNvPr id="32" name="TextBox 31"/>
          <p:cNvSpPr txBox="1"/>
          <p:nvPr/>
        </p:nvSpPr>
        <p:spPr>
          <a:xfrm>
            <a:off x="121920" y="5806440"/>
            <a:ext cx="2468880" cy="400110"/>
          </a:xfrm>
          <a:prstGeom prst="rect">
            <a:avLst/>
          </a:prstGeom>
          <a:noFill/>
        </p:spPr>
        <p:txBody>
          <a:bodyPr wrap="square" rtlCol="0">
            <a:spAutoFit/>
          </a:bodyPr>
          <a:lstStyle/>
          <a:p>
            <a:r>
              <a:rPr lang="en-US" sz="2000" b="1" dirty="0" smtClean="0"/>
              <a:t>are exempt u|s 5(v)</a:t>
            </a:r>
            <a:endParaRPr lang="en-IN" sz="2000" b="1" dirty="0"/>
          </a:p>
        </p:txBody>
      </p:sp>
      <p:sp>
        <p:nvSpPr>
          <p:cNvPr id="33" name="TextBox 32"/>
          <p:cNvSpPr txBox="1"/>
          <p:nvPr/>
        </p:nvSpPr>
        <p:spPr>
          <a:xfrm>
            <a:off x="2438400" y="5806440"/>
            <a:ext cx="4556760" cy="400110"/>
          </a:xfrm>
          <a:prstGeom prst="rect">
            <a:avLst/>
          </a:prstGeom>
          <a:noFill/>
        </p:spPr>
        <p:txBody>
          <a:bodyPr wrap="square" rtlCol="0">
            <a:spAutoFit/>
          </a:bodyPr>
          <a:lstStyle/>
          <a:p>
            <a:r>
              <a:rPr lang="en-US" sz="2000" b="1" dirty="0" smtClean="0"/>
              <a:t>for </a:t>
            </a:r>
            <a:r>
              <a:rPr lang="en-US" sz="2000" b="1" u="sng" dirty="0" smtClean="0"/>
              <a:t>SEVEN</a:t>
            </a:r>
            <a:r>
              <a:rPr lang="en-US" sz="2000" b="1" dirty="0" smtClean="0"/>
              <a:t> Successive Assessment years</a:t>
            </a:r>
            <a:endParaRPr lang="en-IN" sz="2000" b="1" dirty="0"/>
          </a:p>
        </p:txBody>
      </p:sp>
      <p:sp>
        <p:nvSpPr>
          <p:cNvPr id="34" name="TextBox 33"/>
          <p:cNvSpPr txBox="1"/>
          <p:nvPr/>
        </p:nvSpPr>
        <p:spPr>
          <a:xfrm>
            <a:off x="121920" y="6248400"/>
            <a:ext cx="9022080" cy="400110"/>
          </a:xfrm>
          <a:prstGeom prst="rect">
            <a:avLst/>
          </a:prstGeom>
          <a:noFill/>
        </p:spPr>
        <p:txBody>
          <a:bodyPr wrap="square" rtlCol="0">
            <a:spAutoFit/>
          </a:bodyPr>
          <a:lstStyle/>
          <a:p>
            <a:r>
              <a:rPr lang="en-US" sz="2000" b="1" dirty="0" smtClean="0"/>
              <a:t>Commencing with the </a:t>
            </a:r>
            <a:r>
              <a:rPr lang="en-US" sz="2000" b="1" dirty="0" err="1" smtClean="0"/>
              <a:t>A|y</a:t>
            </a:r>
            <a:r>
              <a:rPr lang="en-US" sz="2000" b="1" dirty="0" smtClean="0"/>
              <a:t> next following the date on which he Returned to India</a:t>
            </a:r>
            <a:endParaRPr lang="en-IN" sz="2000" b="1" dirty="0"/>
          </a:p>
        </p:txBody>
      </p:sp>
      <p:sp>
        <p:nvSpPr>
          <p:cNvPr id="35" name="TextBox 34"/>
          <p:cNvSpPr txBox="1"/>
          <p:nvPr/>
        </p:nvSpPr>
        <p:spPr>
          <a:xfrm>
            <a:off x="6431280" y="3154680"/>
            <a:ext cx="914400" cy="400110"/>
          </a:xfrm>
          <a:prstGeom prst="rect">
            <a:avLst/>
          </a:prstGeom>
          <a:noFill/>
        </p:spPr>
        <p:txBody>
          <a:bodyPr wrap="square" rtlCol="0">
            <a:spAutoFit/>
          </a:bodyPr>
          <a:lstStyle/>
          <a:p>
            <a:r>
              <a:rPr lang="en-US" sz="2000" b="1" u="sng" dirty="0" smtClean="0"/>
              <a:t>V D</a:t>
            </a:r>
            <a:endParaRPr lang="en-IN" sz="2000" b="1" u="sng" dirty="0"/>
          </a:p>
        </p:txBody>
      </p:sp>
      <p:cxnSp>
        <p:nvCxnSpPr>
          <p:cNvPr id="37" name="Straight Connector 36"/>
          <p:cNvCxnSpPr/>
          <p:nvPr/>
        </p:nvCxnSpPr>
        <p:spPr>
          <a:xfrm>
            <a:off x="6446520" y="3108960"/>
            <a:ext cx="1828800" cy="1588"/>
          </a:xfrm>
          <a:prstGeom prst="line">
            <a:avLst/>
          </a:prstGeom>
        </p:spPr>
        <p:style>
          <a:lnRef idx="2">
            <a:schemeClr val="dk1"/>
          </a:lnRef>
          <a:fillRef idx="0">
            <a:schemeClr val="dk1"/>
          </a:fillRef>
          <a:effectRef idx="1">
            <a:schemeClr val="dk1"/>
          </a:effectRef>
          <a:fontRef idx="minor">
            <a:schemeClr val="tx1"/>
          </a:fontRef>
        </p:style>
      </p:cxnSp>
      <p:cxnSp>
        <p:nvCxnSpPr>
          <p:cNvPr id="39" name="Straight Connector 38"/>
          <p:cNvCxnSpPr/>
          <p:nvPr/>
        </p:nvCxnSpPr>
        <p:spPr>
          <a:xfrm rot="5400000">
            <a:off x="5113814" y="4442460"/>
            <a:ext cx="2666206" cy="794"/>
          </a:xfrm>
          <a:prstGeom prst="line">
            <a:avLst/>
          </a:prstGeom>
        </p:spPr>
        <p:style>
          <a:lnRef idx="2">
            <a:schemeClr val="dk1"/>
          </a:lnRef>
          <a:fillRef idx="0">
            <a:schemeClr val="dk1"/>
          </a:fillRef>
          <a:effectRef idx="1">
            <a:schemeClr val="dk1"/>
          </a:effectRef>
          <a:fontRef idx="minor">
            <a:schemeClr val="tx1"/>
          </a:fontRef>
        </p:style>
      </p:cxnSp>
      <p:cxnSp>
        <p:nvCxnSpPr>
          <p:cNvPr id="41" name="Straight Connector 40"/>
          <p:cNvCxnSpPr/>
          <p:nvPr/>
        </p:nvCxnSpPr>
        <p:spPr>
          <a:xfrm>
            <a:off x="6446520" y="5760720"/>
            <a:ext cx="1905000" cy="15240"/>
          </a:xfrm>
          <a:prstGeom prst="line">
            <a:avLst/>
          </a:prstGeom>
        </p:spPr>
        <p:style>
          <a:lnRef idx="2">
            <a:schemeClr val="dk1"/>
          </a:lnRef>
          <a:fillRef idx="0">
            <a:schemeClr val="dk1"/>
          </a:fillRef>
          <a:effectRef idx="1">
            <a:schemeClr val="dk1"/>
          </a:effectRef>
          <a:fontRef idx="minor">
            <a:schemeClr val="tx1"/>
          </a:fontRef>
        </p:style>
      </p:cxnSp>
      <p:sp>
        <p:nvSpPr>
          <p:cNvPr id="43" name="TextBox 42"/>
          <p:cNvSpPr txBox="1"/>
          <p:nvPr/>
        </p:nvSpPr>
        <p:spPr>
          <a:xfrm>
            <a:off x="6431280" y="3429000"/>
            <a:ext cx="1143000" cy="400110"/>
          </a:xfrm>
          <a:prstGeom prst="rect">
            <a:avLst/>
          </a:prstGeom>
          <a:noFill/>
        </p:spPr>
        <p:txBody>
          <a:bodyPr wrap="square" rtlCol="0">
            <a:spAutoFit/>
          </a:bodyPr>
          <a:lstStyle/>
          <a:p>
            <a:r>
              <a:rPr lang="en-US" sz="2000" b="1" smtClean="0"/>
              <a:t>31|3|15</a:t>
            </a:r>
            <a:endParaRPr lang="en-IN" sz="2000" b="1" dirty="0"/>
          </a:p>
        </p:txBody>
      </p:sp>
      <p:sp>
        <p:nvSpPr>
          <p:cNvPr id="44" name="TextBox 43"/>
          <p:cNvSpPr txBox="1"/>
          <p:nvPr/>
        </p:nvSpPr>
        <p:spPr>
          <a:xfrm>
            <a:off x="6446520" y="3794760"/>
            <a:ext cx="1143000" cy="400110"/>
          </a:xfrm>
          <a:prstGeom prst="rect">
            <a:avLst/>
          </a:prstGeom>
          <a:noFill/>
        </p:spPr>
        <p:txBody>
          <a:bodyPr wrap="square" rtlCol="0">
            <a:spAutoFit/>
          </a:bodyPr>
          <a:lstStyle/>
          <a:p>
            <a:r>
              <a:rPr lang="en-US" sz="2000" b="1" smtClean="0"/>
              <a:t>31|3|16</a:t>
            </a:r>
            <a:endParaRPr lang="en-IN" sz="2000" b="1" dirty="0"/>
          </a:p>
        </p:txBody>
      </p:sp>
      <p:sp>
        <p:nvSpPr>
          <p:cNvPr id="45" name="TextBox 44"/>
          <p:cNvSpPr txBox="1"/>
          <p:nvPr/>
        </p:nvSpPr>
        <p:spPr>
          <a:xfrm>
            <a:off x="6446520" y="4130040"/>
            <a:ext cx="1143000" cy="400110"/>
          </a:xfrm>
          <a:prstGeom prst="rect">
            <a:avLst/>
          </a:prstGeom>
          <a:noFill/>
        </p:spPr>
        <p:txBody>
          <a:bodyPr wrap="square" rtlCol="0">
            <a:spAutoFit/>
          </a:bodyPr>
          <a:lstStyle/>
          <a:p>
            <a:r>
              <a:rPr lang="en-US" sz="2000" b="1" smtClean="0"/>
              <a:t>31|3|17</a:t>
            </a:r>
            <a:endParaRPr lang="en-IN" sz="2000" b="1" dirty="0"/>
          </a:p>
        </p:txBody>
      </p:sp>
      <p:sp>
        <p:nvSpPr>
          <p:cNvPr id="46" name="TextBox 45"/>
          <p:cNvSpPr txBox="1"/>
          <p:nvPr/>
        </p:nvSpPr>
        <p:spPr>
          <a:xfrm>
            <a:off x="6446520" y="4450080"/>
            <a:ext cx="1143000" cy="400110"/>
          </a:xfrm>
          <a:prstGeom prst="rect">
            <a:avLst/>
          </a:prstGeom>
          <a:noFill/>
        </p:spPr>
        <p:txBody>
          <a:bodyPr wrap="square" rtlCol="0">
            <a:spAutoFit/>
          </a:bodyPr>
          <a:lstStyle/>
          <a:p>
            <a:r>
              <a:rPr lang="en-US" sz="2000" b="1" smtClean="0"/>
              <a:t>31|3|18</a:t>
            </a:r>
            <a:endParaRPr lang="en-IN" sz="2000" b="1" dirty="0"/>
          </a:p>
        </p:txBody>
      </p:sp>
      <p:sp>
        <p:nvSpPr>
          <p:cNvPr id="47" name="TextBox 46"/>
          <p:cNvSpPr txBox="1"/>
          <p:nvPr/>
        </p:nvSpPr>
        <p:spPr>
          <a:xfrm>
            <a:off x="6446520" y="4770120"/>
            <a:ext cx="1143000" cy="400110"/>
          </a:xfrm>
          <a:prstGeom prst="rect">
            <a:avLst/>
          </a:prstGeom>
          <a:noFill/>
        </p:spPr>
        <p:txBody>
          <a:bodyPr wrap="square" rtlCol="0">
            <a:spAutoFit/>
          </a:bodyPr>
          <a:lstStyle/>
          <a:p>
            <a:r>
              <a:rPr lang="en-US" sz="2000" b="1" smtClean="0"/>
              <a:t>31|3|19</a:t>
            </a:r>
            <a:endParaRPr lang="en-IN" sz="2000" b="1" dirty="0"/>
          </a:p>
        </p:txBody>
      </p:sp>
      <p:sp>
        <p:nvSpPr>
          <p:cNvPr id="48" name="TextBox 47"/>
          <p:cNvSpPr txBox="1"/>
          <p:nvPr/>
        </p:nvSpPr>
        <p:spPr>
          <a:xfrm>
            <a:off x="7391400" y="3413760"/>
            <a:ext cx="1600200" cy="400110"/>
          </a:xfrm>
          <a:prstGeom prst="rect">
            <a:avLst/>
          </a:prstGeom>
          <a:noFill/>
        </p:spPr>
        <p:txBody>
          <a:bodyPr wrap="square" rtlCol="0">
            <a:spAutoFit/>
          </a:bodyPr>
          <a:lstStyle/>
          <a:p>
            <a:r>
              <a:rPr lang="en-US" sz="2000" b="1" dirty="0" smtClean="0"/>
              <a:t>(</a:t>
            </a:r>
            <a:r>
              <a:rPr lang="en-US" sz="2000" b="1" smtClean="0"/>
              <a:t>A|Y  15-16)</a:t>
            </a:r>
            <a:endParaRPr lang="en-IN" sz="2000" b="1" dirty="0"/>
          </a:p>
        </p:txBody>
      </p:sp>
      <p:sp>
        <p:nvSpPr>
          <p:cNvPr id="49" name="TextBox 48"/>
          <p:cNvSpPr txBox="1"/>
          <p:nvPr/>
        </p:nvSpPr>
        <p:spPr>
          <a:xfrm>
            <a:off x="6446520" y="5090160"/>
            <a:ext cx="1143000" cy="400110"/>
          </a:xfrm>
          <a:prstGeom prst="rect">
            <a:avLst/>
          </a:prstGeom>
          <a:noFill/>
        </p:spPr>
        <p:txBody>
          <a:bodyPr wrap="square" rtlCol="0">
            <a:spAutoFit/>
          </a:bodyPr>
          <a:lstStyle/>
          <a:p>
            <a:r>
              <a:rPr lang="en-US" sz="2000" b="1" smtClean="0"/>
              <a:t>31|3|20</a:t>
            </a:r>
            <a:endParaRPr lang="en-IN" sz="2000" b="1" dirty="0"/>
          </a:p>
        </p:txBody>
      </p:sp>
      <p:sp>
        <p:nvSpPr>
          <p:cNvPr id="51" name="TextBox 50"/>
          <p:cNvSpPr txBox="1"/>
          <p:nvPr/>
        </p:nvSpPr>
        <p:spPr>
          <a:xfrm>
            <a:off x="6446520" y="5394960"/>
            <a:ext cx="1371600" cy="400110"/>
          </a:xfrm>
          <a:prstGeom prst="rect">
            <a:avLst/>
          </a:prstGeom>
          <a:noFill/>
        </p:spPr>
        <p:txBody>
          <a:bodyPr wrap="square" rtlCol="0">
            <a:spAutoFit/>
          </a:bodyPr>
          <a:lstStyle/>
          <a:p>
            <a:r>
              <a:rPr lang="en-US" sz="2000" b="1" smtClean="0"/>
              <a:t>31|3|2021</a:t>
            </a:r>
            <a:endParaRPr lang="en-IN" sz="2000" b="1" dirty="0"/>
          </a:p>
        </p:txBody>
      </p:sp>
      <p:cxnSp>
        <p:nvCxnSpPr>
          <p:cNvPr id="54" name="Straight Connector 53"/>
          <p:cNvCxnSpPr/>
          <p:nvPr/>
        </p:nvCxnSpPr>
        <p:spPr>
          <a:xfrm rot="5400000">
            <a:off x="4077494" y="2856706"/>
            <a:ext cx="227806" cy="794"/>
          </a:xfrm>
          <a:prstGeom prst="line">
            <a:avLst/>
          </a:prstGeom>
        </p:spPr>
        <p:style>
          <a:lnRef idx="2">
            <a:schemeClr val="dk1"/>
          </a:lnRef>
          <a:fillRef idx="0">
            <a:schemeClr val="dk1"/>
          </a:fillRef>
          <a:effectRef idx="1">
            <a:schemeClr val="dk1"/>
          </a:effectRef>
          <a:fontRef idx="minor">
            <a:schemeClr val="tx1"/>
          </a:fontRef>
        </p:style>
      </p:cxnSp>
      <p:cxnSp>
        <p:nvCxnSpPr>
          <p:cNvPr id="58" name="Straight Arrow Connector 57"/>
          <p:cNvCxnSpPr/>
          <p:nvPr/>
        </p:nvCxnSpPr>
        <p:spPr>
          <a:xfrm rot="16200000" flipH="1">
            <a:off x="1969770" y="2785110"/>
            <a:ext cx="335280" cy="7620"/>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cxnSp>
        <p:nvCxnSpPr>
          <p:cNvPr id="60" name="Straight Arrow Connector 59"/>
          <p:cNvCxnSpPr/>
          <p:nvPr/>
        </p:nvCxnSpPr>
        <p:spPr>
          <a:xfrm rot="5400000" flipH="1" flipV="1">
            <a:off x="4914900" y="2476500"/>
            <a:ext cx="762000" cy="533400"/>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cxnSp>
        <p:nvCxnSpPr>
          <p:cNvPr id="66" name="Straight Arrow Connector 65"/>
          <p:cNvCxnSpPr/>
          <p:nvPr/>
        </p:nvCxnSpPr>
        <p:spPr>
          <a:xfrm rot="5400000">
            <a:off x="4838700" y="3543300"/>
            <a:ext cx="228600" cy="1588"/>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cxnSp>
        <p:nvCxnSpPr>
          <p:cNvPr id="69" name="Straight Arrow Connector 68"/>
          <p:cNvCxnSpPr/>
          <p:nvPr/>
        </p:nvCxnSpPr>
        <p:spPr>
          <a:xfrm>
            <a:off x="5257800" y="990600"/>
            <a:ext cx="457200" cy="1588"/>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cxnSp>
        <p:nvCxnSpPr>
          <p:cNvPr id="71" name="Straight Arrow Connector 70"/>
          <p:cNvCxnSpPr/>
          <p:nvPr/>
        </p:nvCxnSpPr>
        <p:spPr>
          <a:xfrm rot="5400000" flipH="1" flipV="1">
            <a:off x="1341120" y="2362200"/>
            <a:ext cx="1219200" cy="1588"/>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cxnSp>
        <p:nvCxnSpPr>
          <p:cNvPr id="77" name="Straight Arrow Connector 76"/>
          <p:cNvCxnSpPr/>
          <p:nvPr/>
        </p:nvCxnSpPr>
        <p:spPr>
          <a:xfrm rot="5400000">
            <a:off x="1974374" y="3374866"/>
            <a:ext cx="228600" cy="1588"/>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spTree>
    <p:extLst>
      <p:ext uri="{BB962C8B-B14F-4D97-AF65-F5344CB8AC3E}">
        <p14:creationId xmlns:p14="http://schemas.microsoft.com/office/powerpoint/2010/main" val="699929558"/>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4"/>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5"/>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3"/>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9"/>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7"/>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58"/>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24"/>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71"/>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21"/>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nodeType="clickEffect">
                                  <p:stCondLst>
                                    <p:cond delay="0"/>
                                  </p:stCondLst>
                                  <p:childTnLst>
                                    <p:set>
                                      <p:cBhvr>
                                        <p:cTn id="54" dur="1" fill="hold">
                                          <p:stCondLst>
                                            <p:cond delay="0"/>
                                          </p:stCondLst>
                                        </p:cTn>
                                        <p:tgtEl>
                                          <p:spTgt spid="54"/>
                                        </p:tgtEl>
                                        <p:attrNameLst>
                                          <p:attrName>style.visibility</p:attrName>
                                        </p:attrNameLst>
                                      </p:cBhvr>
                                      <p:to>
                                        <p:strVal val="visible"/>
                                      </p:to>
                                    </p:set>
                                  </p:childTnLst>
                                </p:cTn>
                              </p:par>
                              <p:par>
                                <p:cTn id="55" presetID="1" presetClass="entr" presetSubtype="0" fill="hold" nodeType="withEffect">
                                  <p:stCondLst>
                                    <p:cond delay="0"/>
                                  </p:stCondLst>
                                  <p:childTnLst>
                                    <p:set>
                                      <p:cBhvr>
                                        <p:cTn id="56" dur="1" fill="hold">
                                          <p:stCondLst>
                                            <p:cond delay="0"/>
                                          </p:stCondLst>
                                        </p:cTn>
                                        <p:tgtEl>
                                          <p:spTgt spid="19"/>
                                        </p:tgtEl>
                                        <p:attrNameLst>
                                          <p:attrName>style.visibility</p:attrName>
                                        </p:attrNameLst>
                                      </p:cBhvr>
                                      <p:to>
                                        <p:strVal val="visible"/>
                                      </p:to>
                                    </p:set>
                                  </p:childTnLst>
                                </p:cTn>
                              </p:par>
                            </p:childTnLst>
                          </p:cTn>
                        </p:par>
                      </p:childTnLst>
                    </p:cTn>
                  </p:par>
                  <p:par>
                    <p:cTn id="57" fill="hold">
                      <p:stCondLst>
                        <p:cond delay="indefinite"/>
                      </p:stCondLst>
                      <p:childTnLst>
                        <p:par>
                          <p:cTn id="58" fill="hold">
                            <p:stCondLst>
                              <p:cond delay="0"/>
                            </p:stCondLst>
                            <p:childTnLst>
                              <p:par>
                                <p:cTn id="59" presetID="1" presetClass="entr" presetSubtype="0" fill="hold" grpId="0" nodeType="clickEffect">
                                  <p:stCondLst>
                                    <p:cond delay="0"/>
                                  </p:stCondLst>
                                  <p:childTnLst>
                                    <p:set>
                                      <p:cBhvr>
                                        <p:cTn id="60" dur="1" fill="hold">
                                          <p:stCondLst>
                                            <p:cond delay="0"/>
                                          </p:stCondLst>
                                        </p:cTn>
                                        <p:tgtEl>
                                          <p:spTgt spid="22"/>
                                        </p:tgtEl>
                                        <p:attrNameLst>
                                          <p:attrName>style.visibility</p:attrName>
                                        </p:attrNameLst>
                                      </p:cBhvr>
                                      <p:to>
                                        <p:strVal val="visible"/>
                                      </p:to>
                                    </p:set>
                                  </p:childTnLst>
                                </p:cTn>
                              </p:par>
                            </p:childTnLst>
                          </p:cTn>
                        </p:par>
                      </p:childTnLst>
                    </p:cTn>
                  </p:par>
                  <p:par>
                    <p:cTn id="61" fill="hold">
                      <p:stCondLst>
                        <p:cond delay="indefinite"/>
                      </p:stCondLst>
                      <p:childTnLst>
                        <p:par>
                          <p:cTn id="62" fill="hold">
                            <p:stCondLst>
                              <p:cond delay="0"/>
                            </p:stCondLst>
                            <p:childTnLst>
                              <p:par>
                                <p:cTn id="63" presetID="1" presetClass="entr" presetSubtype="0" fill="hold" nodeType="clickEffect">
                                  <p:stCondLst>
                                    <p:cond delay="0"/>
                                  </p:stCondLst>
                                  <p:childTnLst>
                                    <p:set>
                                      <p:cBhvr>
                                        <p:cTn id="64" dur="1" fill="hold">
                                          <p:stCondLst>
                                            <p:cond delay="0"/>
                                          </p:stCondLst>
                                        </p:cTn>
                                        <p:tgtEl>
                                          <p:spTgt spid="60"/>
                                        </p:tgtEl>
                                        <p:attrNameLst>
                                          <p:attrName>style.visibility</p:attrName>
                                        </p:attrNameLst>
                                      </p:cBhvr>
                                      <p:to>
                                        <p:strVal val="visible"/>
                                      </p:to>
                                    </p:set>
                                  </p:childTnLst>
                                </p:cTn>
                              </p:par>
                            </p:childTnLst>
                          </p:cTn>
                        </p:par>
                      </p:childTnLst>
                    </p:cTn>
                  </p:par>
                  <p:par>
                    <p:cTn id="65" fill="hold">
                      <p:stCondLst>
                        <p:cond delay="indefinite"/>
                      </p:stCondLst>
                      <p:childTnLst>
                        <p:par>
                          <p:cTn id="66" fill="hold">
                            <p:stCondLst>
                              <p:cond delay="0"/>
                            </p:stCondLst>
                            <p:childTnLst>
                              <p:par>
                                <p:cTn id="67" presetID="1" presetClass="entr" presetSubtype="0" fill="hold" grpId="0" nodeType="clickEffect">
                                  <p:stCondLst>
                                    <p:cond delay="0"/>
                                  </p:stCondLst>
                                  <p:childTnLst>
                                    <p:set>
                                      <p:cBhvr>
                                        <p:cTn id="68" dur="1" fill="hold">
                                          <p:stCondLst>
                                            <p:cond delay="0"/>
                                          </p:stCondLst>
                                        </p:cTn>
                                        <p:tgtEl>
                                          <p:spTgt spid="20"/>
                                        </p:tgtEl>
                                        <p:attrNameLst>
                                          <p:attrName>style.visibility</p:attrName>
                                        </p:attrNameLst>
                                      </p:cBhvr>
                                      <p:to>
                                        <p:strVal val="visible"/>
                                      </p:to>
                                    </p:set>
                                  </p:childTnLst>
                                </p:cTn>
                              </p:par>
                            </p:childTnLst>
                          </p:cTn>
                        </p:par>
                      </p:childTnLst>
                    </p:cTn>
                  </p:par>
                  <p:par>
                    <p:cTn id="69" fill="hold">
                      <p:stCondLst>
                        <p:cond delay="indefinite"/>
                      </p:stCondLst>
                      <p:childTnLst>
                        <p:par>
                          <p:cTn id="70" fill="hold">
                            <p:stCondLst>
                              <p:cond delay="0"/>
                            </p:stCondLst>
                            <p:childTnLst>
                              <p:par>
                                <p:cTn id="71" presetID="1" presetClass="entr" presetSubtype="0" fill="hold" grpId="0" nodeType="clickEffect">
                                  <p:stCondLst>
                                    <p:cond delay="0"/>
                                  </p:stCondLst>
                                  <p:childTnLst>
                                    <p:set>
                                      <p:cBhvr>
                                        <p:cTn id="72" dur="1" fill="hold">
                                          <p:stCondLst>
                                            <p:cond delay="0"/>
                                          </p:stCondLst>
                                        </p:cTn>
                                        <p:tgtEl>
                                          <p:spTgt spid="26"/>
                                        </p:tgtEl>
                                        <p:attrNameLst>
                                          <p:attrName>style.visibility</p:attrName>
                                        </p:attrNameLst>
                                      </p:cBhvr>
                                      <p:to>
                                        <p:strVal val="visible"/>
                                      </p:to>
                                    </p:set>
                                  </p:childTnLst>
                                </p:cTn>
                              </p:par>
                            </p:childTnLst>
                          </p:cTn>
                        </p:par>
                      </p:childTnLst>
                    </p:cTn>
                  </p:par>
                  <p:par>
                    <p:cTn id="73" fill="hold">
                      <p:stCondLst>
                        <p:cond delay="indefinite"/>
                      </p:stCondLst>
                      <p:childTnLst>
                        <p:par>
                          <p:cTn id="74" fill="hold">
                            <p:stCondLst>
                              <p:cond delay="0"/>
                            </p:stCondLst>
                            <p:childTnLst>
                              <p:par>
                                <p:cTn id="75" presetID="1" presetClass="entr" presetSubtype="0" fill="hold" grpId="0" nodeType="clickEffect">
                                  <p:stCondLst>
                                    <p:cond delay="0"/>
                                  </p:stCondLst>
                                  <p:childTnLst>
                                    <p:set>
                                      <p:cBhvr>
                                        <p:cTn id="76" dur="1" fill="hold">
                                          <p:stCondLst>
                                            <p:cond delay="0"/>
                                          </p:stCondLst>
                                        </p:cTn>
                                        <p:tgtEl>
                                          <p:spTgt spid="27"/>
                                        </p:tgtEl>
                                        <p:attrNameLst>
                                          <p:attrName>style.visibility</p:attrName>
                                        </p:attrNameLst>
                                      </p:cBhvr>
                                      <p:to>
                                        <p:strVal val="visible"/>
                                      </p:to>
                                    </p:set>
                                  </p:childTnLst>
                                </p:cTn>
                              </p:par>
                            </p:childTnLst>
                          </p:cTn>
                        </p:par>
                      </p:childTnLst>
                    </p:cTn>
                  </p:par>
                  <p:par>
                    <p:cTn id="77" fill="hold">
                      <p:stCondLst>
                        <p:cond delay="indefinite"/>
                      </p:stCondLst>
                      <p:childTnLst>
                        <p:par>
                          <p:cTn id="78" fill="hold">
                            <p:stCondLst>
                              <p:cond delay="0"/>
                            </p:stCondLst>
                            <p:childTnLst>
                              <p:par>
                                <p:cTn id="79" presetID="1" presetClass="entr" presetSubtype="0" fill="hold" nodeType="clickEffect">
                                  <p:stCondLst>
                                    <p:cond delay="0"/>
                                  </p:stCondLst>
                                  <p:childTnLst>
                                    <p:set>
                                      <p:cBhvr>
                                        <p:cTn id="80" dur="1" fill="hold">
                                          <p:stCondLst>
                                            <p:cond delay="0"/>
                                          </p:stCondLst>
                                        </p:cTn>
                                        <p:tgtEl>
                                          <p:spTgt spid="69"/>
                                        </p:tgtEl>
                                        <p:attrNameLst>
                                          <p:attrName>style.visibility</p:attrName>
                                        </p:attrNameLst>
                                      </p:cBhvr>
                                      <p:to>
                                        <p:strVal val="visible"/>
                                      </p:to>
                                    </p:set>
                                  </p:childTnLst>
                                </p:cTn>
                              </p:par>
                            </p:childTnLst>
                          </p:cTn>
                        </p:par>
                      </p:childTnLst>
                    </p:cTn>
                  </p:par>
                  <p:par>
                    <p:cTn id="81" fill="hold">
                      <p:stCondLst>
                        <p:cond delay="indefinite"/>
                      </p:stCondLst>
                      <p:childTnLst>
                        <p:par>
                          <p:cTn id="82" fill="hold">
                            <p:stCondLst>
                              <p:cond delay="0"/>
                            </p:stCondLst>
                            <p:childTnLst>
                              <p:par>
                                <p:cTn id="83" presetID="1" presetClass="entr" presetSubtype="0" fill="hold" grpId="0" nodeType="clickEffect">
                                  <p:stCondLst>
                                    <p:cond delay="0"/>
                                  </p:stCondLst>
                                  <p:childTnLst>
                                    <p:set>
                                      <p:cBhvr>
                                        <p:cTn id="84" dur="1" fill="hold">
                                          <p:stCondLst>
                                            <p:cond delay="0"/>
                                          </p:stCondLst>
                                        </p:cTn>
                                        <p:tgtEl>
                                          <p:spTgt spid="6"/>
                                        </p:tgtEl>
                                        <p:attrNameLst>
                                          <p:attrName>style.visibility</p:attrName>
                                        </p:attrNameLst>
                                      </p:cBhvr>
                                      <p:to>
                                        <p:strVal val="visible"/>
                                      </p:to>
                                    </p:set>
                                  </p:childTnLst>
                                </p:cTn>
                              </p:par>
                            </p:childTnLst>
                          </p:cTn>
                        </p:par>
                      </p:childTnLst>
                    </p:cTn>
                  </p:par>
                  <p:par>
                    <p:cTn id="85" fill="hold">
                      <p:stCondLst>
                        <p:cond delay="indefinite"/>
                      </p:stCondLst>
                      <p:childTnLst>
                        <p:par>
                          <p:cTn id="86" fill="hold">
                            <p:stCondLst>
                              <p:cond delay="0"/>
                            </p:stCondLst>
                            <p:childTnLst>
                              <p:par>
                                <p:cTn id="87" presetID="1" presetClass="entr" presetSubtype="0" fill="hold" grpId="0" nodeType="clickEffect">
                                  <p:stCondLst>
                                    <p:cond delay="0"/>
                                  </p:stCondLst>
                                  <p:childTnLst>
                                    <p:set>
                                      <p:cBhvr>
                                        <p:cTn id="88" dur="1" fill="hold">
                                          <p:stCondLst>
                                            <p:cond delay="0"/>
                                          </p:stCondLst>
                                        </p:cTn>
                                        <p:tgtEl>
                                          <p:spTgt spid="28"/>
                                        </p:tgtEl>
                                        <p:attrNameLst>
                                          <p:attrName>style.visibility</p:attrName>
                                        </p:attrNameLst>
                                      </p:cBhvr>
                                      <p:to>
                                        <p:strVal val="visible"/>
                                      </p:to>
                                    </p:set>
                                  </p:childTnLst>
                                </p:cTn>
                              </p:par>
                            </p:childTnLst>
                          </p:cTn>
                        </p:par>
                      </p:childTnLst>
                    </p:cTn>
                  </p:par>
                  <p:par>
                    <p:cTn id="89" fill="hold">
                      <p:stCondLst>
                        <p:cond delay="indefinite"/>
                      </p:stCondLst>
                      <p:childTnLst>
                        <p:par>
                          <p:cTn id="90" fill="hold">
                            <p:stCondLst>
                              <p:cond delay="0"/>
                            </p:stCondLst>
                            <p:childTnLst>
                              <p:par>
                                <p:cTn id="91" presetID="1" presetClass="entr" presetSubtype="0" fill="hold" grpId="0" nodeType="clickEffect">
                                  <p:stCondLst>
                                    <p:cond delay="0"/>
                                  </p:stCondLst>
                                  <p:childTnLst>
                                    <p:set>
                                      <p:cBhvr>
                                        <p:cTn id="92" dur="1" fill="hold">
                                          <p:stCondLst>
                                            <p:cond delay="0"/>
                                          </p:stCondLst>
                                        </p:cTn>
                                        <p:tgtEl>
                                          <p:spTgt spid="29"/>
                                        </p:tgtEl>
                                        <p:attrNameLst>
                                          <p:attrName>style.visibility</p:attrName>
                                        </p:attrNameLst>
                                      </p:cBhvr>
                                      <p:to>
                                        <p:strVal val="visible"/>
                                      </p:to>
                                    </p:set>
                                  </p:childTnLst>
                                </p:cTn>
                              </p:par>
                            </p:childTnLst>
                          </p:cTn>
                        </p:par>
                      </p:childTnLst>
                    </p:cTn>
                  </p:par>
                  <p:par>
                    <p:cTn id="93" fill="hold">
                      <p:stCondLst>
                        <p:cond delay="indefinite"/>
                      </p:stCondLst>
                      <p:childTnLst>
                        <p:par>
                          <p:cTn id="94" fill="hold">
                            <p:stCondLst>
                              <p:cond delay="0"/>
                            </p:stCondLst>
                            <p:childTnLst>
                              <p:par>
                                <p:cTn id="95" presetID="1" presetClass="entr" presetSubtype="0" fill="hold" nodeType="clickEffect">
                                  <p:stCondLst>
                                    <p:cond delay="0"/>
                                  </p:stCondLst>
                                  <p:childTnLst>
                                    <p:set>
                                      <p:cBhvr>
                                        <p:cTn id="96" dur="1" fill="hold">
                                          <p:stCondLst>
                                            <p:cond delay="0"/>
                                          </p:stCondLst>
                                        </p:cTn>
                                        <p:tgtEl>
                                          <p:spTgt spid="77"/>
                                        </p:tgtEl>
                                        <p:attrNameLst>
                                          <p:attrName>style.visibility</p:attrName>
                                        </p:attrNameLst>
                                      </p:cBhvr>
                                      <p:to>
                                        <p:strVal val="visible"/>
                                      </p:to>
                                    </p:set>
                                  </p:childTnLst>
                                </p:cTn>
                              </p:par>
                            </p:childTnLst>
                          </p:cTn>
                        </p:par>
                      </p:childTnLst>
                    </p:cTn>
                  </p:par>
                  <p:par>
                    <p:cTn id="97" fill="hold">
                      <p:stCondLst>
                        <p:cond delay="indefinite"/>
                      </p:stCondLst>
                      <p:childTnLst>
                        <p:par>
                          <p:cTn id="98" fill="hold">
                            <p:stCondLst>
                              <p:cond delay="0"/>
                            </p:stCondLst>
                            <p:childTnLst>
                              <p:par>
                                <p:cTn id="99" presetID="1" presetClass="entr" presetSubtype="0" fill="hold" grpId="0" nodeType="clickEffect">
                                  <p:stCondLst>
                                    <p:cond delay="0"/>
                                  </p:stCondLst>
                                  <p:childTnLst>
                                    <p:set>
                                      <p:cBhvr>
                                        <p:cTn id="100" dur="1" fill="hold">
                                          <p:stCondLst>
                                            <p:cond delay="0"/>
                                          </p:stCondLst>
                                        </p:cTn>
                                        <p:tgtEl>
                                          <p:spTgt spid="25"/>
                                        </p:tgtEl>
                                        <p:attrNameLst>
                                          <p:attrName>style.visibility</p:attrName>
                                        </p:attrNameLst>
                                      </p:cBhvr>
                                      <p:to>
                                        <p:strVal val="visible"/>
                                      </p:to>
                                    </p:set>
                                  </p:childTnLst>
                                </p:cTn>
                              </p:par>
                            </p:childTnLst>
                          </p:cTn>
                        </p:par>
                      </p:childTnLst>
                    </p:cTn>
                  </p:par>
                  <p:par>
                    <p:cTn id="101" fill="hold">
                      <p:stCondLst>
                        <p:cond delay="indefinite"/>
                      </p:stCondLst>
                      <p:childTnLst>
                        <p:par>
                          <p:cTn id="102" fill="hold">
                            <p:stCondLst>
                              <p:cond delay="0"/>
                            </p:stCondLst>
                            <p:childTnLst>
                              <p:par>
                                <p:cTn id="103" presetID="1" presetClass="entr" presetSubtype="0" fill="hold" grpId="0" nodeType="clickEffect">
                                  <p:stCondLst>
                                    <p:cond delay="0"/>
                                  </p:stCondLst>
                                  <p:childTnLst>
                                    <p:set>
                                      <p:cBhvr>
                                        <p:cTn id="104" dur="1" fill="hold">
                                          <p:stCondLst>
                                            <p:cond delay="0"/>
                                          </p:stCondLst>
                                        </p:cTn>
                                        <p:tgtEl>
                                          <p:spTgt spid="30"/>
                                        </p:tgtEl>
                                        <p:attrNameLst>
                                          <p:attrName>style.visibility</p:attrName>
                                        </p:attrNameLst>
                                      </p:cBhvr>
                                      <p:to>
                                        <p:strVal val="visible"/>
                                      </p:to>
                                    </p:set>
                                  </p:childTnLst>
                                </p:cTn>
                              </p:par>
                            </p:childTnLst>
                          </p:cTn>
                        </p:par>
                      </p:childTnLst>
                    </p:cTn>
                  </p:par>
                  <p:par>
                    <p:cTn id="105" fill="hold">
                      <p:stCondLst>
                        <p:cond delay="indefinite"/>
                      </p:stCondLst>
                      <p:childTnLst>
                        <p:par>
                          <p:cTn id="106" fill="hold">
                            <p:stCondLst>
                              <p:cond delay="0"/>
                            </p:stCondLst>
                            <p:childTnLst>
                              <p:par>
                                <p:cTn id="107" presetID="1" presetClass="entr" presetSubtype="0" fill="hold" grpId="0" nodeType="clickEffect">
                                  <p:stCondLst>
                                    <p:cond delay="0"/>
                                  </p:stCondLst>
                                  <p:childTnLst>
                                    <p:set>
                                      <p:cBhvr>
                                        <p:cTn id="108" dur="1" fill="hold">
                                          <p:stCondLst>
                                            <p:cond delay="0"/>
                                          </p:stCondLst>
                                        </p:cTn>
                                        <p:tgtEl>
                                          <p:spTgt spid="31"/>
                                        </p:tgtEl>
                                        <p:attrNameLst>
                                          <p:attrName>style.visibility</p:attrName>
                                        </p:attrNameLst>
                                      </p:cBhvr>
                                      <p:to>
                                        <p:strVal val="visible"/>
                                      </p:to>
                                    </p:set>
                                  </p:childTnLst>
                                </p:cTn>
                              </p:par>
                            </p:childTnLst>
                          </p:cTn>
                        </p:par>
                      </p:childTnLst>
                    </p:cTn>
                  </p:par>
                  <p:par>
                    <p:cTn id="109" fill="hold">
                      <p:stCondLst>
                        <p:cond delay="indefinite"/>
                      </p:stCondLst>
                      <p:childTnLst>
                        <p:par>
                          <p:cTn id="110" fill="hold">
                            <p:stCondLst>
                              <p:cond delay="0"/>
                            </p:stCondLst>
                            <p:childTnLst>
                              <p:par>
                                <p:cTn id="111" presetID="1" presetClass="entr" presetSubtype="0" fill="hold" nodeType="clickEffect">
                                  <p:stCondLst>
                                    <p:cond delay="0"/>
                                  </p:stCondLst>
                                  <p:childTnLst>
                                    <p:set>
                                      <p:cBhvr>
                                        <p:cTn id="112" dur="1" fill="hold">
                                          <p:stCondLst>
                                            <p:cond delay="0"/>
                                          </p:stCondLst>
                                        </p:cTn>
                                        <p:tgtEl>
                                          <p:spTgt spid="66"/>
                                        </p:tgtEl>
                                        <p:attrNameLst>
                                          <p:attrName>style.visibility</p:attrName>
                                        </p:attrNameLst>
                                      </p:cBhvr>
                                      <p:to>
                                        <p:strVal val="visible"/>
                                      </p:to>
                                    </p:set>
                                  </p:childTnLst>
                                </p:cTn>
                              </p:par>
                            </p:childTnLst>
                          </p:cTn>
                        </p:par>
                      </p:childTnLst>
                    </p:cTn>
                  </p:par>
                  <p:par>
                    <p:cTn id="113" fill="hold">
                      <p:stCondLst>
                        <p:cond delay="indefinite"/>
                      </p:stCondLst>
                      <p:childTnLst>
                        <p:par>
                          <p:cTn id="114" fill="hold">
                            <p:stCondLst>
                              <p:cond delay="0"/>
                            </p:stCondLst>
                            <p:childTnLst>
                              <p:par>
                                <p:cTn id="115" presetID="1" presetClass="entr" presetSubtype="0" fill="hold" grpId="0" nodeType="clickEffect">
                                  <p:stCondLst>
                                    <p:cond delay="0"/>
                                  </p:stCondLst>
                                  <p:childTnLst>
                                    <p:set>
                                      <p:cBhvr>
                                        <p:cTn id="116" dur="1" fill="hold">
                                          <p:stCondLst>
                                            <p:cond delay="0"/>
                                          </p:stCondLst>
                                        </p:cTn>
                                        <p:tgtEl>
                                          <p:spTgt spid="23"/>
                                        </p:tgtEl>
                                        <p:attrNameLst>
                                          <p:attrName>style.visibility</p:attrName>
                                        </p:attrNameLst>
                                      </p:cBhvr>
                                      <p:to>
                                        <p:strVal val="visible"/>
                                      </p:to>
                                    </p:set>
                                  </p:childTnLst>
                                </p:cTn>
                              </p:par>
                            </p:childTnLst>
                          </p:cTn>
                        </p:par>
                      </p:childTnLst>
                    </p:cTn>
                  </p:par>
                  <p:par>
                    <p:cTn id="117" fill="hold">
                      <p:stCondLst>
                        <p:cond delay="indefinite"/>
                      </p:stCondLst>
                      <p:childTnLst>
                        <p:par>
                          <p:cTn id="118" fill="hold">
                            <p:stCondLst>
                              <p:cond delay="0"/>
                            </p:stCondLst>
                            <p:childTnLst>
                              <p:par>
                                <p:cTn id="119" presetID="1" presetClass="entr" presetSubtype="0" fill="hold" grpId="0" nodeType="clickEffect">
                                  <p:stCondLst>
                                    <p:cond delay="0"/>
                                  </p:stCondLst>
                                  <p:childTnLst>
                                    <p:set>
                                      <p:cBhvr>
                                        <p:cTn id="120" dur="1" fill="hold">
                                          <p:stCondLst>
                                            <p:cond delay="0"/>
                                          </p:stCondLst>
                                        </p:cTn>
                                        <p:tgtEl>
                                          <p:spTgt spid="32"/>
                                        </p:tgtEl>
                                        <p:attrNameLst>
                                          <p:attrName>style.visibility</p:attrName>
                                        </p:attrNameLst>
                                      </p:cBhvr>
                                      <p:to>
                                        <p:strVal val="visible"/>
                                      </p:to>
                                    </p:set>
                                  </p:childTnLst>
                                </p:cTn>
                              </p:par>
                            </p:childTnLst>
                          </p:cTn>
                        </p:par>
                      </p:childTnLst>
                    </p:cTn>
                  </p:par>
                  <p:par>
                    <p:cTn id="121" fill="hold">
                      <p:stCondLst>
                        <p:cond delay="indefinite"/>
                      </p:stCondLst>
                      <p:childTnLst>
                        <p:par>
                          <p:cTn id="122" fill="hold">
                            <p:stCondLst>
                              <p:cond delay="0"/>
                            </p:stCondLst>
                            <p:childTnLst>
                              <p:par>
                                <p:cTn id="123" presetID="1" presetClass="entr" presetSubtype="0" fill="hold" grpId="0" nodeType="clickEffect">
                                  <p:stCondLst>
                                    <p:cond delay="0"/>
                                  </p:stCondLst>
                                  <p:childTnLst>
                                    <p:set>
                                      <p:cBhvr>
                                        <p:cTn id="124" dur="1" fill="hold">
                                          <p:stCondLst>
                                            <p:cond delay="0"/>
                                          </p:stCondLst>
                                        </p:cTn>
                                        <p:tgtEl>
                                          <p:spTgt spid="33"/>
                                        </p:tgtEl>
                                        <p:attrNameLst>
                                          <p:attrName>style.visibility</p:attrName>
                                        </p:attrNameLst>
                                      </p:cBhvr>
                                      <p:to>
                                        <p:strVal val="visible"/>
                                      </p:to>
                                    </p:set>
                                  </p:childTnLst>
                                </p:cTn>
                              </p:par>
                            </p:childTnLst>
                          </p:cTn>
                        </p:par>
                      </p:childTnLst>
                    </p:cTn>
                  </p:par>
                  <p:par>
                    <p:cTn id="125" fill="hold">
                      <p:stCondLst>
                        <p:cond delay="indefinite"/>
                      </p:stCondLst>
                      <p:childTnLst>
                        <p:par>
                          <p:cTn id="126" fill="hold">
                            <p:stCondLst>
                              <p:cond delay="0"/>
                            </p:stCondLst>
                            <p:childTnLst>
                              <p:par>
                                <p:cTn id="127" presetID="1" presetClass="entr" presetSubtype="0" fill="hold" grpId="0" nodeType="clickEffect">
                                  <p:stCondLst>
                                    <p:cond delay="0"/>
                                  </p:stCondLst>
                                  <p:childTnLst>
                                    <p:set>
                                      <p:cBhvr>
                                        <p:cTn id="128" dur="1" fill="hold">
                                          <p:stCondLst>
                                            <p:cond delay="0"/>
                                          </p:stCondLst>
                                        </p:cTn>
                                        <p:tgtEl>
                                          <p:spTgt spid="34"/>
                                        </p:tgtEl>
                                        <p:attrNameLst>
                                          <p:attrName>style.visibility</p:attrName>
                                        </p:attrNameLst>
                                      </p:cBhvr>
                                      <p:to>
                                        <p:strVal val="visible"/>
                                      </p:to>
                                    </p:set>
                                  </p:childTnLst>
                                </p:cTn>
                              </p:par>
                            </p:childTnLst>
                          </p:cTn>
                        </p:par>
                      </p:childTnLst>
                    </p:cTn>
                  </p:par>
                  <p:par>
                    <p:cTn id="129" fill="hold">
                      <p:stCondLst>
                        <p:cond delay="indefinite"/>
                      </p:stCondLst>
                      <p:childTnLst>
                        <p:par>
                          <p:cTn id="130" fill="hold">
                            <p:stCondLst>
                              <p:cond delay="0"/>
                            </p:stCondLst>
                            <p:childTnLst>
                              <p:par>
                                <p:cTn id="131" presetID="1" presetClass="entr" presetSubtype="0" fill="hold" nodeType="clickEffect">
                                  <p:stCondLst>
                                    <p:cond delay="0"/>
                                  </p:stCondLst>
                                  <p:childTnLst>
                                    <p:set>
                                      <p:cBhvr>
                                        <p:cTn id="132" dur="1" fill="hold">
                                          <p:stCondLst>
                                            <p:cond delay="0"/>
                                          </p:stCondLst>
                                        </p:cTn>
                                        <p:tgtEl>
                                          <p:spTgt spid="37"/>
                                        </p:tgtEl>
                                        <p:attrNameLst>
                                          <p:attrName>style.visibility</p:attrName>
                                        </p:attrNameLst>
                                      </p:cBhvr>
                                      <p:to>
                                        <p:strVal val="visible"/>
                                      </p:to>
                                    </p:set>
                                  </p:childTnLst>
                                </p:cTn>
                              </p:par>
                              <p:par>
                                <p:cTn id="133" presetID="1" presetClass="entr" presetSubtype="0" fill="hold" nodeType="withEffect">
                                  <p:stCondLst>
                                    <p:cond delay="0"/>
                                  </p:stCondLst>
                                  <p:childTnLst>
                                    <p:set>
                                      <p:cBhvr>
                                        <p:cTn id="134" dur="1" fill="hold">
                                          <p:stCondLst>
                                            <p:cond delay="0"/>
                                          </p:stCondLst>
                                        </p:cTn>
                                        <p:tgtEl>
                                          <p:spTgt spid="39"/>
                                        </p:tgtEl>
                                        <p:attrNameLst>
                                          <p:attrName>style.visibility</p:attrName>
                                        </p:attrNameLst>
                                      </p:cBhvr>
                                      <p:to>
                                        <p:strVal val="visible"/>
                                      </p:to>
                                    </p:set>
                                  </p:childTnLst>
                                </p:cTn>
                              </p:par>
                              <p:par>
                                <p:cTn id="135" presetID="1" presetClass="entr" presetSubtype="0" fill="hold" nodeType="withEffect">
                                  <p:stCondLst>
                                    <p:cond delay="0"/>
                                  </p:stCondLst>
                                  <p:childTnLst>
                                    <p:set>
                                      <p:cBhvr>
                                        <p:cTn id="136" dur="1" fill="hold">
                                          <p:stCondLst>
                                            <p:cond delay="0"/>
                                          </p:stCondLst>
                                        </p:cTn>
                                        <p:tgtEl>
                                          <p:spTgt spid="41"/>
                                        </p:tgtEl>
                                        <p:attrNameLst>
                                          <p:attrName>style.visibility</p:attrName>
                                        </p:attrNameLst>
                                      </p:cBhvr>
                                      <p:to>
                                        <p:strVal val="visible"/>
                                      </p:to>
                                    </p:set>
                                  </p:childTnLst>
                                </p:cTn>
                              </p:par>
                            </p:childTnLst>
                          </p:cTn>
                        </p:par>
                      </p:childTnLst>
                    </p:cTn>
                  </p:par>
                  <p:par>
                    <p:cTn id="137" fill="hold">
                      <p:stCondLst>
                        <p:cond delay="indefinite"/>
                      </p:stCondLst>
                      <p:childTnLst>
                        <p:par>
                          <p:cTn id="138" fill="hold">
                            <p:stCondLst>
                              <p:cond delay="0"/>
                            </p:stCondLst>
                            <p:childTnLst>
                              <p:par>
                                <p:cTn id="139" presetID="1" presetClass="entr" presetSubtype="0" fill="hold" grpId="0" nodeType="clickEffect">
                                  <p:stCondLst>
                                    <p:cond delay="0"/>
                                  </p:stCondLst>
                                  <p:childTnLst>
                                    <p:set>
                                      <p:cBhvr>
                                        <p:cTn id="140" dur="1" fill="hold">
                                          <p:stCondLst>
                                            <p:cond delay="0"/>
                                          </p:stCondLst>
                                        </p:cTn>
                                        <p:tgtEl>
                                          <p:spTgt spid="35"/>
                                        </p:tgtEl>
                                        <p:attrNameLst>
                                          <p:attrName>style.visibility</p:attrName>
                                        </p:attrNameLst>
                                      </p:cBhvr>
                                      <p:to>
                                        <p:strVal val="visible"/>
                                      </p:to>
                                    </p:set>
                                  </p:childTnLst>
                                </p:cTn>
                              </p:par>
                            </p:childTnLst>
                          </p:cTn>
                        </p:par>
                      </p:childTnLst>
                    </p:cTn>
                  </p:par>
                  <p:par>
                    <p:cTn id="141" fill="hold">
                      <p:stCondLst>
                        <p:cond delay="indefinite"/>
                      </p:stCondLst>
                      <p:childTnLst>
                        <p:par>
                          <p:cTn id="142" fill="hold">
                            <p:stCondLst>
                              <p:cond delay="0"/>
                            </p:stCondLst>
                            <p:childTnLst>
                              <p:par>
                                <p:cTn id="143" presetID="1" presetClass="entr" presetSubtype="0" fill="hold" grpId="0" nodeType="clickEffect">
                                  <p:stCondLst>
                                    <p:cond delay="0"/>
                                  </p:stCondLst>
                                  <p:childTnLst>
                                    <p:set>
                                      <p:cBhvr>
                                        <p:cTn id="144" dur="1" fill="hold">
                                          <p:stCondLst>
                                            <p:cond delay="0"/>
                                          </p:stCondLst>
                                        </p:cTn>
                                        <p:tgtEl>
                                          <p:spTgt spid="43"/>
                                        </p:tgtEl>
                                        <p:attrNameLst>
                                          <p:attrName>style.visibility</p:attrName>
                                        </p:attrNameLst>
                                      </p:cBhvr>
                                      <p:to>
                                        <p:strVal val="visible"/>
                                      </p:to>
                                    </p:set>
                                  </p:childTnLst>
                                </p:cTn>
                              </p:par>
                              <p:par>
                                <p:cTn id="145" presetID="1" presetClass="entr" presetSubtype="0" fill="hold" grpId="0" nodeType="withEffect">
                                  <p:stCondLst>
                                    <p:cond delay="0"/>
                                  </p:stCondLst>
                                  <p:childTnLst>
                                    <p:set>
                                      <p:cBhvr>
                                        <p:cTn id="146" dur="1" fill="hold">
                                          <p:stCondLst>
                                            <p:cond delay="0"/>
                                          </p:stCondLst>
                                        </p:cTn>
                                        <p:tgtEl>
                                          <p:spTgt spid="48"/>
                                        </p:tgtEl>
                                        <p:attrNameLst>
                                          <p:attrName>style.visibility</p:attrName>
                                        </p:attrNameLst>
                                      </p:cBhvr>
                                      <p:to>
                                        <p:strVal val="visible"/>
                                      </p:to>
                                    </p:set>
                                  </p:childTnLst>
                                </p:cTn>
                              </p:par>
                            </p:childTnLst>
                          </p:cTn>
                        </p:par>
                      </p:childTnLst>
                    </p:cTn>
                  </p:par>
                  <p:par>
                    <p:cTn id="147" fill="hold">
                      <p:stCondLst>
                        <p:cond delay="indefinite"/>
                      </p:stCondLst>
                      <p:childTnLst>
                        <p:par>
                          <p:cTn id="148" fill="hold">
                            <p:stCondLst>
                              <p:cond delay="0"/>
                            </p:stCondLst>
                            <p:childTnLst>
                              <p:par>
                                <p:cTn id="149" presetID="1" presetClass="entr" presetSubtype="0" fill="hold" grpId="0" nodeType="clickEffect">
                                  <p:stCondLst>
                                    <p:cond delay="0"/>
                                  </p:stCondLst>
                                  <p:childTnLst>
                                    <p:set>
                                      <p:cBhvr>
                                        <p:cTn id="150" dur="1" fill="hold">
                                          <p:stCondLst>
                                            <p:cond delay="0"/>
                                          </p:stCondLst>
                                        </p:cTn>
                                        <p:tgtEl>
                                          <p:spTgt spid="44"/>
                                        </p:tgtEl>
                                        <p:attrNameLst>
                                          <p:attrName>style.visibility</p:attrName>
                                        </p:attrNameLst>
                                      </p:cBhvr>
                                      <p:to>
                                        <p:strVal val="visible"/>
                                      </p:to>
                                    </p:set>
                                  </p:childTnLst>
                                </p:cTn>
                              </p:par>
                            </p:childTnLst>
                          </p:cTn>
                        </p:par>
                      </p:childTnLst>
                    </p:cTn>
                  </p:par>
                  <p:par>
                    <p:cTn id="151" fill="hold">
                      <p:stCondLst>
                        <p:cond delay="indefinite"/>
                      </p:stCondLst>
                      <p:childTnLst>
                        <p:par>
                          <p:cTn id="152" fill="hold">
                            <p:stCondLst>
                              <p:cond delay="0"/>
                            </p:stCondLst>
                            <p:childTnLst>
                              <p:par>
                                <p:cTn id="153" presetID="1" presetClass="entr" presetSubtype="0" fill="hold" grpId="0" nodeType="clickEffect">
                                  <p:stCondLst>
                                    <p:cond delay="0"/>
                                  </p:stCondLst>
                                  <p:childTnLst>
                                    <p:set>
                                      <p:cBhvr>
                                        <p:cTn id="154" dur="1" fill="hold">
                                          <p:stCondLst>
                                            <p:cond delay="0"/>
                                          </p:stCondLst>
                                        </p:cTn>
                                        <p:tgtEl>
                                          <p:spTgt spid="45"/>
                                        </p:tgtEl>
                                        <p:attrNameLst>
                                          <p:attrName>style.visibility</p:attrName>
                                        </p:attrNameLst>
                                      </p:cBhvr>
                                      <p:to>
                                        <p:strVal val="visible"/>
                                      </p:to>
                                    </p:set>
                                  </p:childTnLst>
                                </p:cTn>
                              </p:par>
                            </p:childTnLst>
                          </p:cTn>
                        </p:par>
                      </p:childTnLst>
                    </p:cTn>
                  </p:par>
                  <p:par>
                    <p:cTn id="155" fill="hold">
                      <p:stCondLst>
                        <p:cond delay="indefinite"/>
                      </p:stCondLst>
                      <p:childTnLst>
                        <p:par>
                          <p:cTn id="156" fill="hold">
                            <p:stCondLst>
                              <p:cond delay="0"/>
                            </p:stCondLst>
                            <p:childTnLst>
                              <p:par>
                                <p:cTn id="157" presetID="1" presetClass="entr" presetSubtype="0" fill="hold" grpId="0" nodeType="clickEffect">
                                  <p:stCondLst>
                                    <p:cond delay="0"/>
                                  </p:stCondLst>
                                  <p:childTnLst>
                                    <p:set>
                                      <p:cBhvr>
                                        <p:cTn id="158" dur="1" fill="hold">
                                          <p:stCondLst>
                                            <p:cond delay="0"/>
                                          </p:stCondLst>
                                        </p:cTn>
                                        <p:tgtEl>
                                          <p:spTgt spid="46"/>
                                        </p:tgtEl>
                                        <p:attrNameLst>
                                          <p:attrName>style.visibility</p:attrName>
                                        </p:attrNameLst>
                                      </p:cBhvr>
                                      <p:to>
                                        <p:strVal val="visible"/>
                                      </p:to>
                                    </p:set>
                                  </p:childTnLst>
                                </p:cTn>
                              </p:par>
                            </p:childTnLst>
                          </p:cTn>
                        </p:par>
                      </p:childTnLst>
                    </p:cTn>
                  </p:par>
                  <p:par>
                    <p:cTn id="159" fill="hold">
                      <p:stCondLst>
                        <p:cond delay="indefinite"/>
                      </p:stCondLst>
                      <p:childTnLst>
                        <p:par>
                          <p:cTn id="160" fill="hold">
                            <p:stCondLst>
                              <p:cond delay="0"/>
                            </p:stCondLst>
                            <p:childTnLst>
                              <p:par>
                                <p:cTn id="161" presetID="1" presetClass="entr" presetSubtype="0" fill="hold" grpId="0" nodeType="clickEffect">
                                  <p:stCondLst>
                                    <p:cond delay="0"/>
                                  </p:stCondLst>
                                  <p:childTnLst>
                                    <p:set>
                                      <p:cBhvr>
                                        <p:cTn id="162" dur="1" fill="hold">
                                          <p:stCondLst>
                                            <p:cond delay="0"/>
                                          </p:stCondLst>
                                        </p:cTn>
                                        <p:tgtEl>
                                          <p:spTgt spid="47"/>
                                        </p:tgtEl>
                                        <p:attrNameLst>
                                          <p:attrName>style.visibility</p:attrName>
                                        </p:attrNameLst>
                                      </p:cBhvr>
                                      <p:to>
                                        <p:strVal val="visible"/>
                                      </p:to>
                                    </p:set>
                                  </p:childTnLst>
                                </p:cTn>
                              </p:par>
                            </p:childTnLst>
                          </p:cTn>
                        </p:par>
                      </p:childTnLst>
                    </p:cTn>
                  </p:par>
                  <p:par>
                    <p:cTn id="163" fill="hold">
                      <p:stCondLst>
                        <p:cond delay="indefinite"/>
                      </p:stCondLst>
                      <p:childTnLst>
                        <p:par>
                          <p:cTn id="164" fill="hold">
                            <p:stCondLst>
                              <p:cond delay="0"/>
                            </p:stCondLst>
                            <p:childTnLst>
                              <p:par>
                                <p:cTn id="165" presetID="1" presetClass="entr" presetSubtype="0" fill="hold" grpId="0" nodeType="clickEffect">
                                  <p:stCondLst>
                                    <p:cond delay="0"/>
                                  </p:stCondLst>
                                  <p:childTnLst>
                                    <p:set>
                                      <p:cBhvr>
                                        <p:cTn id="166" dur="1" fill="hold">
                                          <p:stCondLst>
                                            <p:cond delay="0"/>
                                          </p:stCondLst>
                                        </p:cTn>
                                        <p:tgtEl>
                                          <p:spTgt spid="49"/>
                                        </p:tgtEl>
                                        <p:attrNameLst>
                                          <p:attrName>style.visibility</p:attrName>
                                        </p:attrNameLst>
                                      </p:cBhvr>
                                      <p:to>
                                        <p:strVal val="visible"/>
                                      </p:to>
                                    </p:set>
                                  </p:childTnLst>
                                </p:cTn>
                              </p:par>
                            </p:childTnLst>
                          </p:cTn>
                        </p:par>
                      </p:childTnLst>
                    </p:cTn>
                  </p:par>
                  <p:par>
                    <p:cTn id="167" fill="hold">
                      <p:stCondLst>
                        <p:cond delay="indefinite"/>
                      </p:stCondLst>
                      <p:childTnLst>
                        <p:par>
                          <p:cTn id="168" fill="hold">
                            <p:stCondLst>
                              <p:cond delay="0"/>
                            </p:stCondLst>
                            <p:childTnLst>
                              <p:par>
                                <p:cTn id="169" presetID="1" presetClass="entr" presetSubtype="0" fill="hold" grpId="0" nodeType="clickEffect">
                                  <p:stCondLst>
                                    <p:cond delay="0"/>
                                  </p:stCondLst>
                                  <p:childTnLst>
                                    <p:set>
                                      <p:cBhvr>
                                        <p:cTn id="170" dur="1" fill="hold">
                                          <p:stCondLst>
                                            <p:cond delay="0"/>
                                          </p:stCondLst>
                                        </p:cTn>
                                        <p:tgtEl>
                                          <p:spTgt spid="5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5" grpId="0"/>
      <p:bldP spid="6" grpId="0"/>
      <p:bldP spid="7" grpId="0"/>
      <p:bldP spid="14" grpId="0"/>
      <p:bldP spid="15" grpId="0"/>
      <p:bldP spid="20" grpId="0"/>
      <p:bldP spid="21" grpId="0"/>
      <p:bldP spid="22" grpId="0"/>
      <p:bldP spid="23" grpId="0"/>
      <p:bldP spid="24" grpId="0"/>
      <p:bldP spid="25" grpId="0"/>
      <p:bldP spid="26" grpId="0"/>
      <p:bldP spid="27" grpId="0"/>
      <p:bldP spid="28" grpId="0"/>
      <p:bldP spid="29" grpId="0"/>
      <p:bldP spid="30" grpId="0"/>
      <p:bldP spid="31" grpId="0"/>
      <p:bldP spid="32" grpId="0"/>
      <p:bldP spid="33" grpId="0"/>
      <p:bldP spid="34" grpId="0"/>
      <p:bldP spid="35" grpId="0"/>
      <p:bldP spid="43" grpId="0"/>
      <p:bldP spid="44" grpId="0"/>
      <p:bldP spid="45" grpId="0"/>
      <p:bldP spid="46" grpId="0"/>
      <p:bldP spid="47" grpId="0"/>
      <p:bldP spid="48" grpId="0"/>
      <p:bldP spid="49" grpId="0"/>
      <p:bldP spid="51" grpId="0"/>
    </p:bld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962400" y="236100"/>
            <a:ext cx="914400" cy="400110"/>
          </a:xfrm>
          <a:prstGeom prst="rect">
            <a:avLst/>
          </a:prstGeom>
          <a:noFill/>
        </p:spPr>
        <p:txBody>
          <a:bodyPr wrap="square" rtlCol="0">
            <a:spAutoFit/>
          </a:bodyPr>
          <a:lstStyle/>
          <a:p>
            <a:r>
              <a:rPr lang="en-US" sz="2000" b="1" u="sng" dirty="0" err="1" smtClean="0">
                <a:latin typeface="Times New Roman" pitchFamily="18" charset="0"/>
                <a:cs typeface="Times New Roman" pitchFamily="18" charset="0"/>
              </a:rPr>
              <a:t>Mr</a:t>
            </a:r>
            <a:r>
              <a:rPr lang="en-US" sz="2000" b="1" u="sng" dirty="0" smtClean="0">
                <a:latin typeface="Times New Roman" pitchFamily="18" charset="0"/>
                <a:cs typeface="Times New Roman" pitchFamily="18" charset="0"/>
              </a:rPr>
              <a:t> X</a:t>
            </a:r>
            <a:endParaRPr lang="en-IN" sz="2000" b="1" u="sng" dirty="0">
              <a:latin typeface="Times New Roman" pitchFamily="18" charset="0"/>
              <a:cs typeface="Times New Roman" pitchFamily="18" charset="0"/>
            </a:endParaRPr>
          </a:p>
        </p:txBody>
      </p:sp>
      <p:cxnSp>
        <p:nvCxnSpPr>
          <p:cNvPr id="3" name="Straight Arrow Connector 2"/>
          <p:cNvCxnSpPr/>
          <p:nvPr/>
        </p:nvCxnSpPr>
        <p:spPr>
          <a:xfrm rot="16200000" flipH="1">
            <a:off x="4320540" y="735270"/>
            <a:ext cx="731520" cy="533400"/>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sp>
        <p:nvSpPr>
          <p:cNvPr id="4" name="TextBox 3"/>
          <p:cNvSpPr txBox="1"/>
          <p:nvPr/>
        </p:nvSpPr>
        <p:spPr>
          <a:xfrm>
            <a:off x="487680" y="1352490"/>
            <a:ext cx="1569720" cy="400110"/>
          </a:xfrm>
          <a:prstGeom prst="rect">
            <a:avLst/>
          </a:prstGeom>
          <a:noFill/>
        </p:spPr>
        <p:txBody>
          <a:bodyPr wrap="square" rtlCol="0">
            <a:spAutoFit/>
          </a:bodyPr>
          <a:lstStyle/>
          <a:p>
            <a:r>
              <a:rPr lang="en-US" sz="2000" b="1" smtClean="0">
                <a:latin typeface="Times New Roman" pitchFamily="18" charset="0"/>
                <a:cs typeface="Times New Roman" pitchFamily="18" charset="0"/>
              </a:rPr>
              <a:t>11-2-2014</a:t>
            </a:r>
            <a:endParaRPr lang="en-IN" sz="2000" b="1" dirty="0">
              <a:latin typeface="Times New Roman" pitchFamily="18" charset="0"/>
              <a:cs typeface="Times New Roman" pitchFamily="18" charset="0"/>
            </a:endParaRPr>
          </a:p>
        </p:txBody>
      </p:sp>
      <p:sp>
        <p:nvSpPr>
          <p:cNvPr id="7" name="TextBox 6"/>
          <p:cNvSpPr txBox="1"/>
          <p:nvPr/>
        </p:nvSpPr>
        <p:spPr>
          <a:xfrm>
            <a:off x="4328160" y="1824930"/>
            <a:ext cx="1752600" cy="400110"/>
          </a:xfrm>
          <a:prstGeom prst="rect">
            <a:avLst/>
          </a:prstGeom>
          <a:noFill/>
        </p:spPr>
        <p:txBody>
          <a:bodyPr wrap="square" rtlCol="0">
            <a:spAutoFit/>
          </a:bodyPr>
          <a:lstStyle/>
          <a:p>
            <a:r>
              <a:rPr lang="en-US" sz="2000" b="1" dirty="0" smtClean="0">
                <a:latin typeface="Times New Roman" pitchFamily="18" charset="0"/>
                <a:cs typeface="Times New Roman" pitchFamily="18" charset="0"/>
              </a:rPr>
              <a:t>on 10-2-2014</a:t>
            </a:r>
            <a:endParaRPr lang="en-IN" sz="2000" b="1" dirty="0">
              <a:latin typeface="Times New Roman" pitchFamily="18" charset="0"/>
              <a:cs typeface="Times New Roman" pitchFamily="18" charset="0"/>
            </a:endParaRPr>
          </a:p>
        </p:txBody>
      </p:sp>
      <p:sp>
        <p:nvSpPr>
          <p:cNvPr id="8" name="TextBox 7"/>
          <p:cNvSpPr txBox="1"/>
          <p:nvPr/>
        </p:nvSpPr>
        <p:spPr>
          <a:xfrm>
            <a:off x="4114800" y="1367730"/>
            <a:ext cx="2133600" cy="400110"/>
          </a:xfrm>
          <a:prstGeom prst="rect">
            <a:avLst/>
          </a:prstGeom>
          <a:noFill/>
        </p:spPr>
        <p:txBody>
          <a:bodyPr wrap="square" rtlCol="0">
            <a:spAutoFit/>
          </a:bodyPr>
          <a:lstStyle/>
          <a:p>
            <a:r>
              <a:rPr lang="en-US" sz="2000" b="1" u="sng" dirty="0" smtClean="0">
                <a:latin typeface="Times New Roman" pitchFamily="18" charset="0"/>
                <a:cs typeface="Times New Roman" pitchFamily="18" charset="0"/>
              </a:rPr>
              <a:t>Returned to India</a:t>
            </a:r>
            <a:endParaRPr lang="en-IN" sz="2000" b="1" u="sng" dirty="0">
              <a:latin typeface="Times New Roman" pitchFamily="18" charset="0"/>
              <a:cs typeface="Times New Roman" pitchFamily="18" charset="0"/>
            </a:endParaRPr>
          </a:p>
        </p:txBody>
      </p:sp>
      <p:cxnSp>
        <p:nvCxnSpPr>
          <p:cNvPr id="16" name="Straight Arrow Connector 15"/>
          <p:cNvCxnSpPr/>
          <p:nvPr/>
        </p:nvCxnSpPr>
        <p:spPr>
          <a:xfrm rot="5400000">
            <a:off x="2095500" y="2244030"/>
            <a:ext cx="381000" cy="1588"/>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cxnSp>
        <p:nvCxnSpPr>
          <p:cNvPr id="17" name="Straight Arrow Connector 16"/>
          <p:cNvCxnSpPr/>
          <p:nvPr/>
        </p:nvCxnSpPr>
        <p:spPr>
          <a:xfrm rot="5400000">
            <a:off x="3451860" y="2244030"/>
            <a:ext cx="381000" cy="1588"/>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cxnSp>
        <p:nvCxnSpPr>
          <p:cNvPr id="18" name="Straight Arrow Connector 17"/>
          <p:cNvCxnSpPr/>
          <p:nvPr/>
        </p:nvCxnSpPr>
        <p:spPr>
          <a:xfrm rot="5400000">
            <a:off x="6973094" y="2227996"/>
            <a:ext cx="381000" cy="1588"/>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cxnSp>
        <p:nvCxnSpPr>
          <p:cNvPr id="20" name="Straight Arrow Connector 19"/>
          <p:cNvCxnSpPr/>
          <p:nvPr/>
        </p:nvCxnSpPr>
        <p:spPr>
          <a:xfrm rot="5400000">
            <a:off x="480854" y="2227996"/>
            <a:ext cx="381000" cy="1588"/>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cxnSp>
        <p:nvCxnSpPr>
          <p:cNvPr id="23" name="Straight Connector 22"/>
          <p:cNvCxnSpPr/>
          <p:nvPr/>
        </p:nvCxnSpPr>
        <p:spPr>
          <a:xfrm>
            <a:off x="228600" y="2038290"/>
            <a:ext cx="3962400" cy="1588"/>
          </a:xfrm>
          <a:prstGeom prst="line">
            <a:avLst/>
          </a:prstGeom>
        </p:spPr>
        <p:style>
          <a:lnRef idx="2">
            <a:schemeClr val="dk1"/>
          </a:lnRef>
          <a:fillRef idx="0">
            <a:schemeClr val="dk1"/>
          </a:fillRef>
          <a:effectRef idx="1">
            <a:schemeClr val="dk1"/>
          </a:effectRef>
          <a:fontRef idx="minor">
            <a:schemeClr val="tx1"/>
          </a:fontRef>
        </p:style>
      </p:cxnSp>
      <p:sp>
        <p:nvSpPr>
          <p:cNvPr id="24" name="TextBox 23"/>
          <p:cNvSpPr txBox="1"/>
          <p:nvPr/>
        </p:nvSpPr>
        <p:spPr>
          <a:xfrm>
            <a:off x="304800" y="2465010"/>
            <a:ext cx="1295400" cy="400110"/>
          </a:xfrm>
          <a:prstGeom prst="rect">
            <a:avLst/>
          </a:prstGeom>
          <a:noFill/>
        </p:spPr>
        <p:txBody>
          <a:bodyPr wrap="square" rtlCol="0">
            <a:spAutoFit/>
          </a:bodyPr>
          <a:lstStyle/>
          <a:p>
            <a:r>
              <a:rPr lang="en-US" sz="2000" b="1" u="sng" dirty="0" smtClean="0">
                <a:latin typeface="Times New Roman" pitchFamily="18" charset="0"/>
                <a:cs typeface="Times New Roman" pitchFamily="18" charset="0"/>
              </a:rPr>
              <a:t>Asset 3</a:t>
            </a:r>
            <a:endParaRPr lang="en-IN" sz="2000" b="1" u="sng" dirty="0">
              <a:latin typeface="Times New Roman" pitchFamily="18" charset="0"/>
              <a:cs typeface="Times New Roman" pitchFamily="18" charset="0"/>
            </a:endParaRPr>
          </a:p>
        </p:txBody>
      </p:sp>
      <p:sp>
        <p:nvSpPr>
          <p:cNvPr id="25" name="TextBox 24"/>
          <p:cNvSpPr txBox="1"/>
          <p:nvPr/>
        </p:nvSpPr>
        <p:spPr>
          <a:xfrm>
            <a:off x="289560" y="2800290"/>
            <a:ext cx="1386840" cy="400110"/>
          </a:xfrm>
          <a:prstGeom prst="rect">
            <a:avLst/>
          </a:prstGeom>
          <a:noFill/>
        </p:spPr>
        <p:txBody>
          <a:bodyPr wrap="square" rtlCol="0">
            <a:spAutoFit/>
          </a:bodyPr>
          <a:lstStyle/>
          <a:p>
            <a:r>
              <a:rPr lang="en-US" sz="2000" b="1" smtClean="0">
                <a:latin typeface="Times New Roman" pitchFamily="18" charset="0"/>
                <a:cs typeface="Times New Roman" pitchFamily="18" charset="0"/>
              </a:rPr>
              <a:t>10-1-2014</a:t>
            </a:r>
            <a:endParaRPr lang="en-IN" sz="2000" b="1" dirty="0">
              <a:latin typeface="Times New Roman" pitchFamily="18" charset="0"/>
              <a:cs typeface="Times New Roman" pitchFamily="18" charset="0"/>
            </a:endParaRPr>
          </a:p>
        </p:txBody>
      </p:sp>
      <p:sp>
        <p:nvSpPr>
          <p:cNvPr id="28" name="TextBox 27"/>
          <p:cNvSpPr txBox="1"/>
          <p:nvPr/>
        </p:nvSpPr>
        <p:spPr>
          <a:xfrm>
            <a:off x="1767840" y="2465010"/>
            <a:ext cx="1295400" cy="400110"/>
          </a:xfrm>
          <a:prstGeom prst="rect">
            <a:avLst/>
          </a:prstGeom>
          <a:noFill/>
        </p:spPr>
        <p:txBody>
          <a:bodyPr wrap="square" rtlCol="0">
            <a:spAutoFit/>
          </a:bodyPr>
          <a:lstStyle/>
          <a:p>
            <a:r>
              <a:rPr lang="en-US" sz="2000" b="1" u="sng" dirty="0" smtClean="0">
                <a:latin typeface="Times New Roman" pitchFamily="18" charset="0"/>
                <a:cs typeface="Times New Roman" pitchFamily="18" charset="0"/>
              </a:rPr>
              <a:t>Asset 2</a:t>
            </a:r>
            <a:endParaRPr lang="en-IN" sz="2000" b="1" u="sng" dirty="0">
              <a:latin typeface="Times New Roman" pitchFamily="18" charset="0"/>
              <a:cs typeface="Times New Roman" pitchFamily="18" charset="0"/>
            </a:endParaRPr>
          </a:p>
        </p:txBody>
      </p:sp>
      <p:sp>
        <p:nvSpPr>
          <p:cNvPr id="29" name="TextBox 28"/>
          <p:cNvSpPr txBox="1"/>
          <p:nvPr/>
        </p:nvSpPr>
        <p:spPr>
          <a:xfrm>
            <a:off x="3078480" y="2800290"/>
            <a:ext cx="1386840" cy="400110"/>
          </a:xfrm>
          <a:prstGeom prst="rect">
            <a:avLst/>
          </a:prstGeom>
          <a:noFill/>
        </p:spPr>
        <p:txBody>
          <a:bodyPr wrap="square" rtlCol="0">
            <a:spAutoFit/>
          </a:bodyPr>
          <a:lstStyle/>
          <a:p>
            <a:r>
              <a:rPr lang="en-US" sz="2000" b="1" smtClean="0">
                <a:latin typeface="Times New Roman" pitchFamily="18" charset="0"/>
                <a:cs typeface="Times New Roman" pitchFamily="18" charset="0"/>
              </a:rPr>
              <a:t>20-4-2014</a:t>
            </a:r>
            <a:endParaRPr lang="en-IN" sz="2000" b="1" dirty="0">
              <a:latin typeface="Times New Roman" pitchFamily="18" charset="0"/>
              <a:cs typeface="Times New Roman" pitchFamily="18" charset="0"/>
            </a:endParaRPr>
          </a:p>
        </p:txBody>
      </p:sp>
      <p:sp>
        <p:nvSpPr>
          <p:cNvPr id="30" name="TextBox 29"/>
          <p:cNvSpPr txBox="1"/>
          <p:nvPr/>
        </p:nvSpPr>
        <p:spPr>
          <a:xfrm>
            <a:off x="6812280" y="2465010"/>
            <a:ext cx="1295400" cy="400110"/>
          </a:xfrm>
          <a:prstGeom prst="rect">
            <a:avLst/>
          </a:prstGeom>
          <a:noFill/>
        </p:spPr>
        <p:txBody>
          <a:bodyPr wrap="square" rtlCol="0">
            <a:spAutoFit/>
          </a:bodyPr>
          <a:lstStyle/>
          <a:p>
            <a:r>
              <a:rPr lang="en-US" sz="2000" b="1" u="sng" dirty="0" smtClean="0">
                <a:latin typeface="Times New Roman" pitchFamily="18" charset="0"/>
                <a:cs typeface="Times New Roman" pitchFamily="18" charset="0"/>
              </a:rPr>
              <a:t>Asset 4</a:t>
            </a:r>
            <a:endParaRPr lang="en-IN" sz="2000" b="1" u="sng" dirty="0">
              <a:latin typeface="Times New Roman" pitchFamily="18" charset="0"/>
              <a:cs typeface="Times New Roman" pitchFamily="18" charset="0"/>
            </a:endParaRPr>
          </a:p>
        </p:txBody>
      </p:sp>
      <p:sp>
        <p:nvSpPr>
          <p:cNvPr id="31" name="TextBox 30"/>
          <p:cNvSpPr txBox="1"/>
          <p:nvPr/>
        </p:nvSpPr>
        <p:spPr>
          <a:xfrm>
            <a:off x="6797040" y="2800290"/>
            <a:ext cx="1569720" cy="400110"/>
          </a:xfrm>
          <a:prstGeom prst="rect">
            <a:avLst/>
          </a:prstGeom>
          <a:noFill/>
        </p:spPr>
        <p:txBody>
          <a:bodyPr wrap="square" rtlCol="0">
            <a:spAutoFit/>
          </a:bodyPr>
          <a:lstStyle/>
          <a:p>
            <a:r>
              <a:rPr lang="en-US" sz="2000" b="1" smtClean="0">
                <a:latin typeface="Times New Roman" pitchFamily="18" charset="0"/>
                <a:cs typeface="Times New Roman" pitchFamily="18" charset="0"/>
              </a:rPr>
              <a:t>16-2-2018</a:t>
            </a:r>
            <a:endParaRPr lang="en-IN" sz="2000" b="1" dirty="0">
              <a:latin typeface="Times New Roman" pitchFamily="18" charset="0"/>
              <a:cs typeface="Times New Roman" pitchFamily="18" charset="0"/>
            </a:endParaRPr>
          </a:p>
        </p:txBody>
      </p:sp>
      <p:sp>
        <p:nvSpPr>
          <p:cNvPr id="33" name="TextBox 32"/>
          <p:cNvSpPr txBox="1"/>
          <p:nvPr/>
        </p:nvSpPr>
        <p:spPr>
          <a:xfrm>
            <a:off x="1143000" y="3303210"/>
            <a:ext cx="914400" cy="400110"/>
          </a:xfrm>
          <a:prstGeom prst="rect">
            <a:avLst/>
          </a:prstGeom>
          <a:noFill/>
        </p:spPr>
        <p:txBody>
          <a:bodyPr wrap="square" rtlCol="0">
            <a:spAutoFit/>
          </a:bodyPr>
          <a:lstStyle/>
          <a:p>
            <a:r>
              <a:rPr lang="en-US" sz="2000" b="1" u="sng" dirty="0" smtClean="0">
                <a:latin typeface="Times New Roman" pitchFamily="18" charset="0"/>
                <a:cs typeface="Times New Roman" pitchFamily="18" charset="0"/>
              </a:rPr>
              <a:t>V D</a:t>
            </a:r>
            <a:endParaRPr lang="en-IN" sz="2000" b="1" u="sng" dirty="0">
              <a:latin typeface="Times New Roman" pitchFamily="18" charset="0"/>
              <a:cs typeface="Times New Roman" pitchFamily="18" charset="0"/>
            </a:endParaRPr>
          </a:p>
        </p:txBody>
      </p:sp>
      <p:sp>
        <p:nvSpPr>
          <p:cNvPr id="34" name="TextBox 33"/>
          <p:cNvSpPr txBox="1"/>
          <p:nvPr/>
        </p:nvSpPr>
        <p:spPr>
          <a:xfrm>
            <a:off x="1143000" y="3836610"/>
            <a:ext cx="1143000" cy="400110"/>
          </a:xfrm>
          <a:prstGeom prst="rect">
            <a:avLst/>
          </a:prstGeom>
          <a:noFill/>
        </p:spPr>
        <p:txBody>
          <a:bodyPr wrap="square" rtlCol="0">
            <a:spAutoFit/>
          </a:bodyPr>
          <a:lstStyle/>
          <a:p>
            <a:r>
              <a:rPr lang="en-US" sz="2000" b="1" smtClean="0">
                <a:latin typeface="Times New Roman" pitchFamily="18" charset="0"/>
                <a:cs typeface="Times New Roman" pitchFamily="18" charset="0"/>
              </a:rPr>
              <a:t>31|3|14</a:t>
            </a:r>
            <a:endParaRPr lang="en-IN" sz="2000" b="1" dirty="0">
              <a:latin typeface="Times New Roman" pitchFamily="18" charset="0"/>
              <a:cs typeface="Times New Roman" pitchFamily="18" charset="0"/>
            </a:endParaRPr>
          </a:p>
        </p:txBody>
      </p:sp>
      <p:sp>
        <p:nvSpPr>
          <p:cNvPr id="35" name="TextBox 34"/>
          <p:cNvSpPr txBox="1"/>
          <p:nvPr/>
        </p:nvSpPr>
        <p:spPr>
          <a:xfrm>
            <a:off x="1158240" y="4202370"/>
            <a:ext cx="1143000" cy="400110"/>
          </a:xfrm>
          <a:prstGeom prst="rect">
            <a:avLst/>
          </a:prstGeom>
          <a:noFill/>
        </p:spPr>
        <p:txBody>
          <a:bodyPr wrap="square" rtlCol="0">
            <a:spAutoFit/>
          </a:bodyPr>
          <a:lstStyle/>
          <a:p>
            <a:r>
              <a:rPr lang="en-US" sz="2000" b="1" smtClean="0">
                <a:latin typeface="Times New Roman" pitchFamily="18" charset="0"/>
                <a:cs typeface="Times New Roman" pitchFamily="18" charset="0"/>
              </a:rPr>
              <a:t>31|3|15</a:t>
            </a:r>
            <a:endParaRPr lang="en-IN" sz="2000" b="1" dirty="0">
              <a:latin typeface="Times New Roman" pitchFamily="18" charset="0"/>
              <a:cs typeface="Times New Roman" pitchFamily="18" charset="0"/>
            </a:endParaRPr>
          </a:p>
        </p:txBody>
      </p:sp>
      <p:sp>
        <p:nvSpPr>
          <p:cNvPr id="36" name="TextBox 35"/>
          <p:cNvSpPr txBox="1"/>
          <p:nvPr/>
        </p:nvSpPr>
        <p:spPr>
          <a:xfrm>
            <a:off x="1158240" y="4537650"/>
            <a:ext cx="1143000" cy="400110"/>
          </a:xfrm>
          <a:prstGeom prst="rect">
            <a:avLst/>
          </a:prstGeom>
          <a:noFill/>
        </p:spPr>
        <p:txBody>
          <a:bodyPr wrap="square" rtlCol="0">
            <a:spAutoFit/>
          </a:bodyPr>
          <a:lstStyle/>
          <a:p>
            <a:r>
              <a:rPr lang="en-US" sz="2000" b="1" smtClean="0">
                <a:latin typeface="Times New Roman" pitchFamily="18" charset="0"/>
                <a:cs typeface="Times New Roman" pitchFamily="18" charset="0"/>
              </a:rPr>
              <a:t>31|3|16</a:t>
            </a:r>
            <a:endParaRPr lang="en-IN" sz="2000" b="1" dirty="0">
              <a:latin typeface="Times New Roman" pitchFamily="18" charset="0"/>
              <a:cs typeface="Times New Roman" pitchFamily="18" charset="0"/>
            </a:endParaRPr>
          </a:p>
        </p:txBody>
      </p:sp>
      <p:sp>
        <p:nvSpPr>
          <p:cNvPr id="37" name="TextBox 36"/>
          <p:cNvSpPr txBox="1"/>
          <p:nvPr/>
        </p:nvSpPr>
        <p:spPr>
          <a:xfrm>
            <a:off x="1158240" y="4857690"/>
            <a:ext cx="1143000" cy="400110"/>
          </a:xfrm>
          <a:prstGeom prst="rect">
            <a:avLst/>
          </a:prstGeom>
          <a:noFill/>
        </p:spPr>
        <p:txBody>
          <a:bodyPr wrap="square" rtlCol="0">
            <a:spAutoFit/>
          </a:bodyPr>
          <a:lstStyle/>
          <a:p>
            <a:r>
              <a:rPr lang="en-US" sz="2000" b="1" smtClean="0">
                <a:latin typeface="Times New Roman" pitchFamily="18" charset="0"/>
                <a:cs typeface="Times New Roman" pitchFamily="18" charset="0"/>
              </a:rPr>
              <a:t>31|3|17</a:t>
            </a:r>
            <a:endParaRPr lang="en-IN" sz="2000" b="1" dirty="0">
              <a:latin typeface="Times New Roman" pitchFamily="18" charset="0"/>
              <a:cs typeface="Times New Roman" pitchFamily="18" charset="0"/>
            </a:endParaRPr>
          </a:p>
        </p:txBody>
      </p:sp>
      <p:sp>
        <p:nvSpPr>
          <p:cNvPr id="38" name="TextBox 37"/>
          <p:cNvSpPr txBox="1"/>
          <p:nvPr/>
        </p:nvSpPr>
        <p:spPr>
          <a:xfrm>
            <a:off x="1158240" y="5177730"/>
            <a:ext cx="1143000" cy="400110"/>
          </a:xfrm>
          <a:prstGeom prst="rect">
            <a:avLst/>
          </a:prstGeom>
          <a:noFill/>
        </p:spPr>
        <p:txBody>
          <a:bodyPr wrap="square" rtlCol="0">
            <a:spAutoFit/>
          </a:bodyPr>
          <a:lstStyle/>
          <a:p>
            <a:r>
              <a:rPr lang="en-US" sz="2000" b="1" smtClean="0">
                <a:latin typeface="Times New Roman" pitchFamily="18" charset="0"/>
                <a:cs typeface="Times New Roman" pitchFamily="18" charset="0"/>
              </a:rPr>
              <a:t>31|3|18</a:t>
            </a:r>
            <a:endParaRPr lang="en-IN" sz="2000" b="1" dirty="0">
              <a:latin typeface="Times New Roman" pitchFamily="18" charset="0"/>
              <a:cs typeface="Times New Roman" pitchFamily="18" charset="0"/>
            </a:endParaRPr>
          </a:p>
        </p:txBody>
      </p:sp>
      <p:sp>
        <p:nvSpPr>
          <p:cNvPr id="39" name="TextBox 38"/>
          <p:cNvSpPr txBox="1"/>
          <p:nvPr/>
        </p:nvSpPr>
        <p:spPr>
          <a:xfrm>
            <a:off x="1158240" y="5497770"/>
            <a:ext cx="1143000" cy="400110"/>
          </a:xfrm>
          <a:prstGeom prst="rect">
            <a:avLst/>
          </a:prstGeom>
          <a:noFill/>
        </p:spPr>
        <p:txBody>
          <a:bodyPr wrap="square" rtlCol="0">
            <a:spAutoFit/>
          </a:bodyPr>
          <a:lstStyle/>
          <a:p>
            <a:r>
              <a:rPr lang="en-US" sz="2000" b="1" smtClean="0">
                <a:latin typeface="Times New Roman" pitchFamily="18" charset="0"/>
                <a:cs typeface="Times New Roman" pitchFamily="18" charset="0"/>
              </a:rPr>
              <a:t>31|3|19</a:t>
            </a:r>
            <a:endParaRPr lang="en-IN" sz="2000" b="1" dirty="0">
              <a:latin typeface="Times New Roman" pitchFamily="18" charset="0"/>
              <a:cs typeface="Times New Roman" pitchFamily="18" charset="0"/>
            </a:endParaRPr>
          </a:p>
        </p:txBody>
      </p:sp>
      <p:sp>
        <p:nvSpPr>
          <p:cNvPr id="40" name="TextBox 39"/>
          <p:cNvSpPr txBox="1"/>
          <p:nvPr/>
        </p:nvSpPr>
        <p:spPr>
          <a:xfrm>
            <a:off x="1158240" y="5802570"/>
            <a:ext cx="1143000" cy="400110"/>
          </a:xfrm>
          <a:prstGeom prst="rect">
            <a:avLst/>
          </a:prstGeom>
          <a:noFill/>
        </p:spPr>
        <p:txBody>
          <a:bodyPr wrap="square" rtlCol="0">
            <a:spAutoFit/>
          </a:bodyPr>
          <a:lstStyle/>
          <a:p>
            <a:r>
              <a:rPr lang="en-US" sz="2000" b="1" smtClean="0">
                <a:latin typeface="Times New Roman" pitchFamily="18" charset="0"/>
                <a:cs typeface="Times New Roman" pitchFamily="18" charset="0"/>
              </a:rPr>
              <a:t>31|3|20</a:t>
            </a:r>
            <a:endParaRPr lang="en-IN" sz="2000" b="1" dirty="0">
              <a:latin typeface="Times New Roman" pitchFamily="18" charset="0"/>
              <a:cs typeface="Times New Roman" pitchFamily="18" charset="0"/>
            </a:endParaRPr>
          </a:p>
        </p:txBody>
      </p:sp>
      <p:sp>
        <p:nvSpPr>
          <p:cNvPr id="41" name="TextBox 40"/>
          <p:cNvSpPr txBox="1"/>
          <p:nvPr/>
        </p:nvSpPr>
        <p:spPr>
          <a:xfrm>
            <a:off x="1158240" y="6153090"/>
            <a:ext cx="1143000" cy="400110"/>
          </a:xfrm>
          <a:prstGeom prst="rect">
            <a:avLst/>
          </a:prstGeom>
          <a:noFill/>
        </p:spPr>
        <p:txBody>
          <a:bodyPr wrap="square" rtlCol="0">
            <a:spAutoFit/>
          </a:bodyPr>
          <a:lstStyle/>
          <a:p>
            <a:r>
              <a:rPr lang="en-US" sz="2000" b="1" smtClean="0">
                <a:latin typeface="Times New Roman" pitchFamily="18" charset="0"/>
                <a:cs typeface="Times New Roman" pitchFamily="18" charset="0"/>
              </a:rPr>
              <a:t>31|3|21</a:t>
            </a:r>
            <a:endParaRPr lang="en-IN" sz="2000" b="1" dirty="0">
              <a:latin typeface="Times New Roman" pitchFamily="18" charset="0"/>
              <a:cs typeface="Times New Roman" pitchFamily="18" charset="0"/>
            </a:endParaRPr>
          </a:p>
        </p:txBody>
      </p:sp>
      <p:sp>
        <p:nvSpPr>
          <p:cNvPr id="43" name="TextBox 42"/>
          <p:cNvSpPr txBox="1"/>
          <p:nvPr/>
        </p:nvSpPr>
        <p:spPr>
          <a:xfrm>
            <a:off x="2407920" y="3333690"/>
            <a:ext cx="1295400" cy="400110"/>
          </a:xfrm>
          <a:prstGeom prst="rect">
            <a:avLst/>
          </a:prstGeom>
          <a:noFill/>
        </p:spPr>
        <p:txBody>
          <a:bodyPr wrap="square" rtlCol="0">
            <a:spAutoFit/>
          </a:bodyPr>
          <a:lstStyle/>
          <a:p>
            <a:r>
              <a:rPr lang="en-US" sz="2000" b="1" u="sng" dirty="0" smtClean="0">
                <a:latin typeface="Times New Roman" pitchFamily="18" charset="0"/>
                <a:cs typeface="Times New Roman" pitchFamily="18" charset="0"/>
              </a:rPr>
              <a:t>Asset 1</a:t>
            </a:r>
            <a:endParaRPr lang="en-IN" sz="2000" b="1" u="sng" dirty="0">
              <a:latin typeface="Times New Roman" pitchFamily="18" charset="0"/>
              <a:cs typeface="Times New Roman" pitchFamily="18" charset="0"/>
            </a:endParaRPr>
          </a:p>
        </p:txBody>
      </p:sp>
      <p:sp>
        <p:nvSpPr>
          <p:cNvPr id="44" name="TextBox 43"/>
          <p:cNvSpPr txBox="1"/>
          <p:nvPr/>
        </p:nvSpPr>
        <p:spPr>
          <a:xfrm>
            <a:off x="5410200" y="3333690"/>
            <a:ext cx="1295400" cy="400110"/>
          </a:xfrm>
          <a:prstGeom prst="rect">
            <a:avLst/>
          </a:prstGeom>
          <a:noFill/>
        </p:spPr>
        <p:txBody>
          <a:bodyPr wrap="square" rtlCol="0">
            <a:spAutoFit/>
          </a:bodyPr>
          <a:lstStyle/>
          <a:p>
            <a:r>
              <a:rPr lang="en-US" sz="2000" b="1" u="sng" dirty="0" smtClean="0">
                <a:latin typeface="Times New Roman" pitchFamily="18" charset="0"/>
                <a:cs typeface="Times New Roman" pitchFamily="18" charset="0"/>
              </a:rPr>
              <a:t>Asset 3</a:t>
            </a:r>
            <a:endParaRPr lang="en-IN" sz="2000" b="1" u="sng" dirty="0">
              <a:latin typeface="Times New Roman" pitchFamily="18" charset="0"/>
              <a:cs typeface="Times New Roman" pitchFamily="18" charset="0"/>
            </a:endParaRPr>
          </a:p>
        </p:txBody>
      </p:sp>
      <p:sp>
        <p:nvSpPr>
          <p:cNvPr id="45" name="TextBox 44"/>
          <p:cNvSpPr txBox="1"/>
          <p:nvPr/>
        </p:nvSpPr>
        <p:spPr>
          <a:xfrm>
            <a:off x="7010400" y="3333690"/>
            <a:ext cx="1295400" cy="400110"/>
          </a:xfrm>
          <a:prstGeom prst="rect">
            <a:avLst/>
          </a:prstGeom>
          <a:noFill/>
        </p:spPr>
        <p:txBody>
          <a:bodyPr wrap="square" rtlCol="0">
            <a:spAutoFit/>
          </a:bodyPr>
          <a:lstStyle/>
          <a:p>
            <a:r>
              <a:rPr lang="en-US" sz="2000" b="1" u="sng" dirty="0" smtClean="0">
                <a:latin typeface="Times New Roman" pitchFamily="18" charset="0"/>
                <a:cs typeface="Times New Roman" pitchFamily="18" charset="0"/>
              </a:rPr>
              <a:t>Asset 4</a:t>
            </a:r>
            <a:endParaRPr lang="en-IN" sz="2000" b="1" u="sng" dirty="0">
              <a:latin typeface="Times New Roman" pitchFamily="18" charset="0"/>
              <a:cs typeface="Times New Roman" pitchFamily="18" charset="0"/>
            </a:endParaRPr>
          </a:p>
        </p:txBody>
      </p:sp>
      <p:sp>
        <p:nvSpPr>
          <p:cNvPr id="47" name="TextBox 46"/>
          <p:cNvSpPr txBox="1"/>
          <p:nvPr/>
        </p:nvSpPr>
        <p:spPr>
          <a:xfrm>
            <a:off x="5364480" y="3836610"/>
            <a:ext cx="1295400" cy="400110"/>
          </a:xfrm>
          <a:prstGeom prst="rect">
            <a:avLst/>
          </a:prstGeom>
          <a:noFill/>
        </p:spPr>
        <p:txBody>
          <a:bodyPr wrap="square" rtlCol="0">
            <a:spAutoFit/>
          </a:bodyPr>
          <a:lstStyle/>
          <a:p>
            <a:r>
              <a:rPr lang="en-US" sz="2000" b="1" dirty="0" smtClean="0">
                <a:latin typeface="Times New Roman" pitchFamily="18" charset="0"/>
                <a:cs typeface="Times New Roman" pitchFamily="18" charset="0"/>
              </a:rPr>
              <a:t>Taxable</a:t>
            </a:r>
            <a:endParaRPr lang="en-IN" sz="2000" b="1" dirty="0">
              <a:latin typeface="Times New Roman" pitchFamily="18" charset="0"/>
              <a:cs typeface="Times New Roman" pitchFamily="18" charset="0"/>
            </a:endParaRPr>
          </a:p>
        </p:txBody>
      </p:sp>
      <p:sp>
        <p:nvSpPr>
          <p:cNvPr id="49" name="TextBox 48"/>
          <p:cNvSpPr txBox="1"/>
          <p:nvPr/>
        </p:nvSpPr>
        <p:spPr>
          <a:xfrm>
            <a:off x="5379720" y="4202370"/>
            <a:ext cx="1295400" cy="400110"/>
          </a:xfrm>
          <a:prstGeom prst="rect">
            <a:avLst/>
          </a:prstGeom>
          <a:noFill/>
        </p:spPr>
        <p:txBody>
          <a:bodyPr wrap="square" rtlCol="0">
            <a:spAutoFit/>
          </a:bodyPr>
          <a:lstStyle/>
          <a:p>
            <a:r>
              <a:rPr lang="en-US" sz="2000" b="1" dirty="0" smtClean="0">
                <a:latin typeface="Times New Roman" pitchFamily="18" charset="0"/>
                <a:cs typeface="Times New Roman" pitchFamily="18" charset="0"/>
              </a:rPr>
              <a:t>Taxable</a:t>
            </a:r>
            <a:endParaRPr lang="en-IN" sz="2000" b="1" dirty="0">
              <a:latin typeface="Times New Roman" pitchFamily="18" charset="0"/>
              <a:cs typeface="Times New Roman" pitchFamily="18" charset="0"/>
            </a:endParaRPr>
          </a:p>
        </p:txBody>
      </p:sp>
      <p:sp>
        <p:nvSpPr>
          <p:cNvPr id="51" name="TextBox 50"/>
          <p:cNvSpPr txBox="1"/>
          <p:nvPr/>
        </p:nvSpPr>
        <p:spPr>
          <a:xfrm>
            <a:off x="5394960" y="4568130"/>
            <a:ext cx="1295400" cy="400110"/>
          </a:xfrm>
          <a:prstGeom prst="rect">
            <a:avLst/>
          </a:prstGeom>
          <a:noFill/>
        </p:spPr>
        <p:txBody>
          <a:bodyPr wrap="square" rtlCol="0">
            <a:spAutoFit/>
          </a:bodyPr>
          <a:lstStyle/>
          <a:p>
            <a:r>
              <a:rPr lang="en-US" sz="2000" b="1" dirty="0" smtClean="0">
                <a:latin typeface="Times New Roman" pitchFamily="18" charset="0"/>
                <a:cs typeface="Times New Roman" pitchFamily="18" charset="0"/>
              </a:rPr>
              <a:t>Taxable</a:t>
            </a:r>
            <a:endParaRPr lang="en-IN" sz="2000" b="1" dirty="0">
              <a:latin typeface="Times New Roman" pitchFamily="18" charset="0"/>
              <a:cs typeface="Times New Roman" pitchFamily="18" charset="0"/>
            </a:endParaRPr>
          </a:p>
        </p:txBody>
      </p:sp>
      <p:sp>
        <p:nvSpPr>
          <p:cNvPr id="52" name="TextBox 51"/>
          <p:cNvSpPr txBox="1"/>
          <p:nvPr/>
        </p:nvSpPr>
        <p:spPr>
          <a:xfrm>
            <a:off x="2392680" y="4202370"/>
            <a:ext cx="1143000" cy="400110"/>
          </a:xfrm>
          <a:prstGeom prst="rect">
            <a:avLst/>
          </a:prstGeom>
          <a:noFill/>
        </p:spPr>
        <p:txBody>
          <a:bodyPr wrap="square" rtlCol="0">
            <a:spAutoFit/>
          </a:bodyPr>
          <a:lstStyle/>
          <a:p>
            <a:r>
              <a:rPr lang="en-US" sz="2000" b="1" dirty="0" smtClean="0">
                <a:latin typeface="Times New Roman" pitchFamily="18" charset="0"/>
                <a:cs typeface="Times New Roman" pitchFamily="18" charset="0"/>
              </a:rPr>
              <a:t>Exempt</a:t>
            </a:r>
            <a:endParaRPr lang="en-IN" sz="2000" b="1" dirty="0">
              <a:latin typeface="Times New Roman" pitchFamily="18" charset="0"/>
              <a:cs typeface="Times New Roman" pitchFamily="18" charset="0"/>
            </a:endParaRPr>
          </a:p>
        </p:txBody>
      </p:sp>
      <p:sp>
        <p:nvSpPr>
          <p:cNvPr id="53" name="TextBox 52"/>
          <p:cNvSpPr txBox="1"/>
          <p:nvPr/>
        </p:nvSpPr>
        <p:spPr>
          <a:xfrm>
            <a:off x="2636520" y="4629090"/>
            <a:ext cx="350520" cy="400110"/>
          </a:xfrm>
          <a:prstGeom prst="rect">
            <a:avLst/>
          </a:prstGeom>
          <a:noFill/>
        </p:spPr>
        <p:txBody>
          <a:bodyPr wrap="square" rtlCol="0">
            <a:spAutoFit/>
          </a:bodyPr>
          <a:lstStyle/>
          <a:p>
            <a:r>
              <a:rPr lang="en-US" sz="2000" b="1" dirty="0" smtClean="0">
                <a:latin typeface="Times New Roman" pitchFamily="18" charset="0"/>
                <a:cs typeface="Times New Roman" pitchFamily="18" charset="0"/>
              </a:rPr>
              <a:t>”</a:t>
            </a:r>
            <a:endParaRPr lang="en-IN" sz="2000" b="1" dirty="0">
              <a:latin typeface="Times New Roman" pitchFamily="18" charset="0"/>
              <a:cs typeface="Times New Roman" pitchFamily="18" charset="0"/>
            </a:endParaRPr>
          </a:p>
        </p:txBody>
      </p:sp>
      <p:sp>
        <p:nvSpPr>
          <p:cNvPr id="55" name="TextBox 54"/>
          <p:cNvSpPr txBox="1"/>
          <p:nvPr/>
        </p:nvSpPr>
        <p:spPr>
          <a:xfrm>
            <a:off x="2636520" y="4933890"/>
            <a:ext cx="350520" cy="400110"/>
          </a:xfrm>
          <a:prstGeom prst="rect">
            <a:avLst/>
          </a:prstGeom>
          <a:noFill/>
        </p:spPr>
        <p:txBody>
          <a:bodyPr wrap="square" rtlCol="0">
            <a:spAutoFit/>
          </a:bodyPr>
          <a:lstStyle/>
          <a:p>
            <a:r>
              <a:rPr lang="en-US" sz="2000" b="1" dirty="0" smtClean="0">
                <a:latin typeface="Times New Roman" pitchFamily="18" charset="0"/>
                <a:cs typeface="Times New Roman" pitchFamily="18" charset="0"/>
              </a:rPr>
              <a:t>”</a:t>
            </a:r>
            <a:endParaRPr lang="en-IN" sz="2000" b="1" dirty="0">
              <a:latin typeface="Times New Roman" pitchFamily="18" charset="0"/>
              <a:cs typeface="Times New Roman" pitchFamily="18" charset="0"/>
            </a:endParaRPr>
          </a:p>
        </p:txBody>
      </p:sp>
      <p:sp>
        <p:nvSpPr>
          <p:cNvPr id="57" name="TextBox 56"/>
          <p:cNvSpPr txBox="1"/>
          <p:nvPr/>
        </p:nvSpPr>
        <p:spPr>
          <a:xfrm>
            <a:off x="2636520" y="5269170"/>
            <a:ext cx="350520" cy="400110"/>
          </a:xfrm>
          <a:prstGeom prst="rect">
            <a:avLst/>
          </a:prstGeom>
          <a:noFill/>
        </p:spPr>
        <p:txBody>
          <a:bodyPr wrap="square" rtlCol="0">
            <a:spAutoFit/>
          </a:bodyPr>
          <a:lstStyle/>
          <a:p>
            <a:r>
              <a:rPr lang="en-US" sz="2000" b="1" dirty="0" smtClean="0">
                <a:latin typeface="Times New Roman" pitchFamily="18" charset="0"/>
                <a:cs typeface="Times New Roman" pitchFamily="18" charset="0"/>
              </a:rPr>
              <a:t>”</a:t>
            </a:r>
            <a:endParaRPr lang="en-IN" sz="2000" b="1" dirty="0">
              <a:latin typeface="Times New Roman" pitchFamily="18" charset="0"/>
              <a:cs typeface="Times New Roman" pitchFamily="18" charset="0"/>
            </a:endParaRPr>
          </a:p>
        </p:txBody>
      </p:sp>
      <p:sp>
        <p:nvSpPr>
          <p:cNvPr id="59" name="TextBox 58"/>
          <p:cNvSpPr txBox="1"/>
          <p:nvPr/>
        </p:nvSpPr>
        <p:spPr>
          <a:xfrm>
            <a:off x="2636520" y="5573970"/>
            <a:ext cx="350520" cy="400110"/>
          </a:xfrm>
          <a:prstGeom prst="rect">
            <a:avLst/>
          </a:prstGeom>
          <a:noFill/>
        </p:spPr>
        <p:txBody>
          <a:bodyPr wrap="square" rtlCol="0">
            <a:spAutoFit/>
          </a:bodyPr>
          <a:lstStyle/>
          <a:p>
            <a:r>
              <a:rPr lang="en-US" sz="2000" b="1" dirty="0" smtClean="0">
                <a:latin typeface="Times New Roman" pitchFamily="18" charset="0"/>
                <a:cs typeface="Times New Roman" pitchFamily="18" charset="0"/>
              </a:rPr>
              <a:t>”</a:t>
            </a:r>
            <a:endParaRPr lang="en-IN" sz="2000" b="1" dirty="0">
              <a:latin typeface="Times New Roman" pitchFamily="18" charset="0"/>
              <a:cs typeface="Times New Roman" pitchFamily="18" charset="0"/>
            </a:endParaRPr>
          </a:p>
        </p:txBody>
      </p:sp>
      <p:sp>
        <p:nvSpPr>
          <p:cNvPr id="61" name="TextBox 60"/>
          <p:cNvSpPr txBox="1"/>
          <p:nvPr/>
        </p:nvSpPr>
        <p:spPr>
          <a:xfrm>
            <a:off x="2636520" y="5909250"/>
            <a:ext cx="350520" cy="400110"/>
          </a:xfrm>
          <a:prstGeom prst="rect">
            <a:avLst/>
          </a:prstGeom>
          <a:noFill/>
        </p:spPr>
        <p:txBody>
          <a:bodyPr wrap="square" rtlCol="0">
            <a:spAutoFit/>
          </a:bodyPr>
          <a:lstStyle/>
          <a:p>
            <a:r>
              <a:rPr lang="en-US" sz="2000" b="1" dirty="0" smtClean="0">
                <a:latin typeface="Times New Roman" pitchFamily="18" charset="0"/>
                <a:cs typeface="Times New Roman" pitchFamily="18" charset="0"/>
              </a:rPr>
              <a:t>”</a:t>
            </a:r>
            <a:endParaRPr lang="en-IN" sz="2000" b="1" dirty="0">
              <a:latin typeface="Times New Roman" pitchFamily="18" charset="0"/>
              <a:cs typeface="Times New Roman" pitchFamily="18" charset="0"/>
            </a:endParaRPr>
          </a:p>
        </p:txBody>
      </p:sp>
      <p:sp>
        <p:nvSpPr>
          <p:cNvPr id="63" name="TextBox 62"/>
          <p:cNvSpPr txBox="1"/>
          <p:nvPr/>
        </p:nvSpPr>
        <p:spPr>
          <a:xfrm>
            <a:off x="2636520" y="6229290"/>
            <a:ext cx="350520" cy="400110"/>
          </a:xfrm>
          <a:prstGeom prst="rect">
            <a:avLst/>
          </a:prstGeom>
          <a:noFill/>
        </p:spPr>
        <p:txBody>
          <a:bodyPr wrap="square" rtlCol="0">
            <a:spAutoFit/>
          </a:bodyPr>
          <a:lstStyle/>
          <a:p>
            <a:r>
              <a:rPr lang="en-US" sz="2000" b="1" dirty="0" smtClean="0">
                <a:latin typeface="Times New Roman" pitchFamily="18" charset="0"/>
                <a:cs typeface="Times New Roman" pitchFamily="18" charset="0"/>
              </a:rPr>
              <a:t>”</a:t>
            </a:r>
            <a:endParaRPr lang="en-IN" sz="2000" b="1" dirty="0">
              <a:latin typeface="Times New Roman" pitchFamily="18" charset="0"/>
              <a:cs typeface="Times New Roman" pitchFamily="18" charset="0"/>
            </a:endParaRPr>
          </a:p>
        </p:txBody>
      </p:sp>
      <p:sp>
        <p:nvSpPr>
          <p:cNvPr id="69" name="TextBox 68"/>
          <p:cNvSpPr txBox="1"/>
          <p:nvPr/>
        </p:nvSpPr>
        <p:spPr>
          <a:xfrm>
            <a:off x="6979920" y="5208210"/>
            <a:ext cx="1143000" cy="400110"/>
          </a:xfrm>
          <a:prstGeom prst="rect">
            <a:avLst/>
          </a:prstGeom>
          <a:noFill/>
        </p:spPr>
        <p:txBody>
          <a:bodyPr wrap="square" rtlCol="0">
            <a:spAutoFit/>
          </a:bodyPr>
          <a:lstStyle/>
          <a:p>
            <a:r>
              <a:rPr lang="en-US" sz="2000" b="1" dirty="0" smtClean="0">
                <a:latin typeface="Times New Roman" pitchFamily="18" charset="0"/>
                <a:cs typeface="Times New Roman" pitchFamily="18" charset="0"/>
              </a:rPr>
              <a:t>Exempt</a:t>
            </a:r>
            <a:endParaRPr lang="en-IN" sz="2000" b="1" dirty="0">
              <a:latin typeface="Times New Roman" pitchFamily="18" charset="0"/>
              <a:cs typeface="Times New Roman" pitchFamily="18" charset="0"/>
            </a:endParaRPr>
          </a:p>
        </p:txBody>
      </p:sp>
      <p:sp>
        <p:nvSpPr>
          <p:cNvPr id="70" name="TextBox 69"/>
          <p:cNvSpPr txBox="1"/>
          <p:nvPr/>
        </p:nvSpPr>
        <p:spPr>
          <a:xfrm>
            <a:off x="6979920" y="5513010"/>
            <a:ext cx="1143000" cy="400110"/>
          </a:xfrm>
          <a:prstGeom prst="rect">
            <a:avLst/>
          </a:prstGeom>
          <a:noFill/>
        </p:spPr>
        <p:txBody>
          <a:bodyPr wrap="square" rtlCol="0">
            <a:spAutoFit/>
          </a:bodyPr>
          <a:lstStyle/>
          <a:p>
            <a:r>
              <a:rPr lang="en-US" sz="2000" b="1" dirty="0" smtClean="0">
                <a:latin typeface="Times New Roman" pitchFamily="18" charset="0"/>
                <a:cs typeface="Times New Roman" pitchFamily="18" charset="0"/>
              </a:rPr>
              <a:t>Exempt</a:t>
            </a:r>
            <a:endParaRPr lang="en-IN" sz="2000" b="1" dirty="0">
              <a:latin typeface="Times New Roman" pitchFamily="18" charset="0"/>
              <a:cs typeface="Times New Roman" pitchFamily="18" charset="0"/>
            </a:endParaRPr>
          </a:p>
        </p:txBody>
      </p:sp>
      <p:sp>
        <p:nvSpPr>
          <p:cNvPr id="71" name="TextBox 70"/>
          <p:cNvSpPr txBox="1"/>
          <p:nvPr/>
        </p:nvSpPr>
        <p:spPr>
          <a:xfrm>
            <a:off x="6979920" y="5848290"/>
            <a:ext cx="1143000" cy="400110"/>
          </a:xfrm>
          <a:prstGeom prst="rect">
            <a:avLst/>
          </a:prstGeom>
          <a:noFill/>
        </p:spPr>
        <p:txBody>
          <a:bodyPr wrap="square" rtlCol="0">
            <a:spAutoFit/>
          </a:bodyPr>
          <a:lstStyle/>
          <a:p>
            <a:r>
              <a:rPr lang="en-US" sz="2000" b="1" dirty="0" smtClean="0">
                <a:latin typeface="Times New Roman" pitchFamily="18" charset="0"/>
                <a:cs typeface="Times New Roman" pitchFamily="18" charset="0"/>
              </a:rPr>
              <a:t>Exempt</a:t>
            </a:r>
            <a:endParaRPr lang="en-IN" sz="2000" b="1" dirty="0">
              <a:latin typeface="Times New Roman" pitchFamily="18" charset="0"/>
              <a:cs typeface="Times New Roman" pitchFamily="18" charset="0"/>
            </a:endParaRPr>
          </a:p>
        </p:txBody>
      </p:sp>
      <p:sp>
        <p:nvSpPr>
          <p:cNvPr id="72" name="TextBox 71"/>
          <p:cNvSpPr txBox="1"/>
          <p:nvPr/>
        </p:nvSpPr>
        <p:spPr>
          <a:xfrm>
            <a:off x="6979920" y="6168330"/>
            <a:ext cx="1143000" cy="400110"/>
          </a:xfrm>
          <a:prstGeom prst="rect">
            <a:avLst/>
          </a:prstGeom>
          <a:noFill/>
        </p:spPr>
        <p:txBody>
          <a:bodyPr wrap="square" rtlCol="0">
            <a:spAutoFit/>
          </a:bodyPr>
          <a:lstStyle/>
          <a:p>
            <a:r>
              <a:rPr lang="en-US" sz="2000" b="1" dirty="0" smtClean="0">
                <a:latin typeface="Times New Roman" pitchFamily="18" charset="0"/>
                <a:cs typeface="Times New Roman" pitchFamily="18" charset="0"/>
              </a:rPr>
              <a:t>Exempt</a:t>
            </a:r>
            <a:endParaRPr lang="en-IN" sz="2000" b="1" dirty="0">
              <a:latin typeface="Times New Roman" pitchFamily="18" charset="0"/>
              <a:cs typeface="Times New Roman" pitchFamily="18" charset="0"/>
            </a:endParaRPr>
          </a:p>
        </p:txBody>
      </p:sp>
      <p:cxnSp>
        <p:nvCxnSpPr>
          <p:cNvPr id="74" name="Straight Connector 73"/>
          <p:cNvCxnSpPr/>
          <p:nvPr/>
        </p:nvCxnSpPr>
        <p:spPr>
          <a:xfrm>
            <a:off x="7208520" y="4034730"/>
            <a:ext cx="304800" cy="1588"/>
          </a:xfrm>
          <a:prstGeom prst="line">
            <a:avLst/>
          </a:prstGeom>
        </p:spPr>
        <p:style>
          <a:lnRef idx="1">
            <a:schemeClr val="dk1"/>
          </a:lnRef>
          <a:fillRef idx="0">
            <a:schemeClr val="dk1"/>
          </a:fillRef>
          <a:effectRef idx="0">
            <a:schemeClr val="dk1"/>
          </a:effectRef>
          <a:fontRef idx="minor">
            <a:schemeClr val="tx1"/>
          </a:fontRef>
        </p:style>
      </p:cxnSp>
      <p:cxnSp>
        <p:nvCxnSpPr>
          <p:cNvPr id="75" name="Straight Connector 74"/>
          <p:cNvCxnSpPr/>
          <p:nvPr/>
        </p:nvCxnSpPr>
        <p:spPr>
          <a:xfrm>
            <a:off x="7223760" y="4400490"/>
            <a:ext cx="304800" cy="1588"/>
          </a:xfrm>
          <a:prstGeom prst="line">
            <a:avLst/>
          </a:prstGeom>
        </p:spPr>
        <p:style>
          <a:lnRef idx="1">
            <a:schemeClr val="dk1"/>
          </a:lnRef>
          <a:fillRef idx="0">
            <a:schemeClr val="dk1"/>
          </a:fillRef>
          <a:effectRef idx="0">
            <a:schemeClr val="dk1"/>
          </a:effectRef>
          <a:fontRef idx="minor">
            <a:schemeClr val="tx1"/>
          </a:fontRef>
        </p:style>
      </p:cxnSp>
      <p:cxnSp>
        <p:nvCxnSpPr>
          <p:cNvPr id="76" name="Straight Connector 75"/>
          <p:cNvCxnSpPr/>
          <p:nvPr/>
        </p:nvCxnSpPr>
        <p:spPr>
          <a:xfrm>
            <a:off x="7223760" y="4751010"/>
            <a:ext cx="304800" cy="1588"/>
          </a:xfrm>
          <a:prstGeom prst="line">
            <a:avLst/>
          </a:prstGeom>
        </p:spPr>
        <p:style>
          <a:lnRef idx="1">
            <a:schemeClr val="dk1"/>
          </a:lnRef>
          <a:fillRef idx="0">
            <a:schemeClr val="dk1"/>
          </a:fillRef>
          <a:effectRef idx="0">
            <a:schemeClr val="dk1"/>
          </a:effectRef>
          <a:fontRef idx="minor">
            <a:schemeClr val="tx1"/>
          </a:fontRef>
        </p:style>
      </p:cxnSp>
      <p:cxnSp>
        <p:nvCxnSpPr>
          <p:cNvPr id="77" name="Straight Connector 76"/>
          <p:cNvCxnSpPr/>
          <p:nvPr/>
        </p:nvCxnSpPr>
        <p:spPr>
          <a:xfrm>
            <a:off x="7239000" y="5055810"/>
            <a:ext cx="304800" cy="1588"/>
          </a:xfrm>
          <a:prstGeom prst="line">
            <a:avLst/>
          </a:prstGeom>
        </p:spPr>
        <p:style>
          <a:lnRef idx="1">
            <a:schemeClr val="dk1"/>
          </a:lnRef>
          <a:fillRef idx="0">
            <a:schemeClr val="dk1"/>
          </a:fillRef>
          <a:effectRef idx="0">
            <a:schemeClr val="dk1"/>
          </a:effectRef>
          <a:fontRef idx="minor">
            <a:schemeClr val="tx1"/>
          </a:fontRef>
        </p:style>
      </p:cxnSp>
      <p:cxnSp>
        <p:nvCxnSpPr>
          <p:cNvPr id="78" name="Straight Connector 77"/>
          <p:cNvCxnSpPr/>
          <p:nvPr/>
        </p:nvCxnSpPr>
        <p:spPr>
          <a:xfrm>
            <a:off x="2606040" y="4019490"/>
            <a:ext cx="304800" cy="1588"/>
          </a:xfrm>
          <a:prstGeom prst="line">
            <a:avLst/>
          </a:prstGeom>
        </p:spPr>
        <p:style>
          <a:lnRef idx="1">
            <a:schemeClr val="dk1"/>
          </a:lnRef>
          <a:fillRef idx="0">
            <a:schemeClr val="dk1"/>
          </a:fillRef>
          <a:effectRef idx="0">
            <a:schemeClr val="dk1"/>
          </a:effectRef>
          <a:fontRef idx="minor">
            <a:schemeClr val="tx1"/>
          </a:fontRef>
        </p:style>
      </p:cxnSp>
      <p:cxnSp>
        <p:nvCxnSpPr>
          <p:cNvPr id="80" name="Straight Connector 79"/>
          <p:cNvCxnSpPr>
            <a:stCxn id="7" idx="3"/>
          </p:cNvCxnSpPr>
          <p:nvPr/>
        </p:nvCxnSpPr>
        <p:spPr>
          <a:xfrm>
            <a:off x="6080760" y="2024985"/>
            <a:ext cx="2072640" cy="13305"/>
          </a:xfrm>
          <a:prstGeom prst="line">
            <a:avLst/>
          </a:prstGeom>
        </p:spPr>
        <p:style>
          <a:lnRef idx="2">
            <a:schemeClr val="dk1"/>
          </a:lnRef>
          <a:fillRef idx="0">
            <a:schemeClr val="dk1"/>
          </a:fillRef>
          <a:effectRef idx="1">
            <a:schemeClr val="dk1"/>
          </a:effectRef>
          <a:fontRef idx="minor">
            <a:schemeClr val="tx1"/>
          </a:fontRef>
        </p:style>
      </p:cxnSp>
      <p:sp>
        <p:nvSpPr>
          <p:cNvPr id="64" name="TextBox 63"/>
          <p:cNvSpPr txBox="1"/>
          <p:nvPr/>
        </p:nvSpPr>
        <p:spPr>
          <a:xfrm>
            <a:off x="5410200" y="4872930"/>
            <a:ext cx="1295400" cy="400110"/>
          </a:xfrm>
          <a:prstGeom prst="rect">
            <a:avLst/>
          </a:prstGeom>
          <a:noFill/>
        </p:spPr>
        <p:txBody>
          <a:bodyPr wrap="square" rtlCol="0">
            <a:spAutoFit/>
          </a:bodyPr>
          <a:lstStyle/>
          <a:p>
            <a:r>
              <a:rPr lang="en-US" sz="2000" b="1" dirty="0" smtClean="0">
                <a:latin typeface="Times New Roman" pitchFamily="18" charset="0"/>
                <a:cs typeface="Times New Roman" pitchFamily="18" charset="0"/>
              </a:rPr>
              <a:t>Taxable</a:t>
            </a:r>
            <a:endParaRPr lang="en-IN" sz="2000" b="1" dirty="0">
              <a:latin typeface="Times New Roman" pitchFamily="18" charset="0"/>
              <a:cs typeface="Times New Roman" pitchFamily="18" charset="0"/>
            </a:endParaRPr>
          </a:p>
        </p:txBody>
      </p:sp>
      <p:sp>
        <p:nvSpPr>
          <p:cNvPr id="65" name="TextBox 64"/>
          <p:cNvSpPr txBox="1"/>
          <p:nvPr/>
        </p:nvSpPr>
        <p:spPr>
          <a:xfrm>
            <a:off x="5410200" y="5192970"/>
            <a:ext cx="1295400" cy="400110"/>
          </a:xfrm>
          <a:prstGeom prst="rect">
            <a:avLst/>
          </a:prstGeom>
          <a:noFill/>
        </p:spPr>
        <p:txBody>
          <a:bodyPr wrap="square" rtlCol="0">
            <a:spAutoFit/>
          </a:bodyPr>
          <a:lstStyle/>
          <a:p>
            <a:r>
              <a:rPr lang="en-US" sz="2000" b="1" dirty="0" smtClean="0">
                <a:latin typeface="Times New Roman" pitchFamily="18" charset="0"/>
                <a:cs typeface="Times New Roman" pitchFamily="18" charset="0"/>
              </a:rPr>
              <a:t>Taxable</a:t>
            </a:r>
            <a:endParaRPr lang="en-IN" sz="2000" b="1" dirty="0">
              <a:latin typeface="Times New Roman" pitchFamily="18" charset="0"/>
              <a:cs typeface="Times New Roman" pitchFamily="18" charset="0"/>
            </a:endParaRPr>
          </a:p>
        </p:txBody>
      </p:sp>
      <p:sp>
        <p:nvSpPr>
          <p:cNvPr id="66" name="TextBox 65"/>
          <p:cNvSpPr txBox="1"/>
          <p:nvPr/>
        </p:nvSpPr>
        <p:spPr>
          <a:xfrm>
            <a:off x="5410200" y="5482530"/>
            <a:ext cx="1295400" cy="400110"/>
          </a:xfrm>
          <a:prstGeom prst="rect">
            <a:avLst/>
          </a:prstGeom>
          <a:noFill/>
        </p:spPr>
        <p:txBody>
          <a:bodyPr wrap="square" rtlCol="0">
            <a:spAutoFit/>
          </a:bodyPr>
          <a:lstStyle/>
          <a:p>
            <a:r>
              <a:rPr lang="en-US" sz="2000" b="1" dirty="0" smtClean="0">
                <a:latin typeface="Times New Roman" pitchFamily="18" charset="0"/>
                <a:cs typeface="Times New Roman" pitchFamily="18" charset="0"/>
              </a:rPr>
              <a:t>Taxable</a:t>
            </a:r>
            <a:endParaRPr lang="en-IN" sz="2000" b="1" dirty="0">
              <a:latin typeface="Times New Roman" pitchFamily="18" charset="0"/>
              <a:cs typeface="Times New Roman" pitchFamily="18" charset="0"/>
            </a:endParaRPr>
          </a:p>
        </p:txBody>
      </p:sp>
      <p:sp>
        <p:nvSpPr>
          <p:cNvPr id="67" name="TextBox 66"/>
          <p:cNvSpPr txBox="1"/>
          <p:nvPr/>
        </p:nvSpPr>
        <p:spPr>
          <a:xfrm>
            <a:off x="5410200" y="5817810"/>
            <a:ext cx="1295400" cy="400110"/>
          </a:xfrm>
          <a:prstGeom prst="rect">
            <a:avLst/>
          </a:prstGeom>
          <a:noFill/>
        </p:spPr>
        <p:txBody>
          <a:bodyPr wrap="square" rtlCol="0">
            <a:spAutoFit/>
          </a:bodyPr>
          <a:lstStyle/>
          <a:p>
            <a:r>
              <a:rPr lang="en-US" sz="2000" b="1" dirty="0" smtClean="0">
                <a:latin typeface="Times New Roman" pitchFamily="18" charset="0"/>
                <a:cs typeface="Times New Roman" pitchFamily="18" charset="0"/>
              </a:rPr>
              <a:t>Taxable</a:t>
            </a:r>
            <a:endParaRPr lang="en-IN" sz="2000" b="1" dirty="0">
              <a:latin typeface="Times New Roman" pitchFamily="18" charset="0"/>
              <a:cs typeface="Times New Roman" pitchFamily="18" charset="0"/>
            </a:endParaRPr>
          </a:p>
        </p:txBody>
      </p:sp>
      <p:sp>
        <p:nvSpPr>
          <p:cNvPr id="68" name="TextBox 67"/>
          <p:cNvSpPr txBox="1"/>
          <p:nvPr/>
        </p:nvSpPr>
        <p:spPr>
          <a:xfrm>
            <a:off x="5410200" y="6137850"/>
            <a:ext cx="1295400" cy="400110"/>
          </a:xfrm>
          <a:prstGeom prst="rect">
            <a:avLst/>
          </a:prstGeom>
          <a:noFill/>
        </p:spPr>
        <p:txBody>
          <a:bodyPr wrap="square" rtlCol="0">
            <a:spAutoFit/>
          </a:bodyPr>
          <a:lstStyle/>
          <a:p>
            <a:r>
              <a:rPr lang="en-US" sz="2000" b="1" dirty="0" smtClean="0">
                <a:latin typeface="Times New Roman" pitchFamily="18" charset="0"/>
                <a:cs typeface="Times New Roman" pitchFamily="18" charset="0"/>
              </a:rPr>
              <a:t>Taxable</a:t>
            </a:r>
            <a:endParaRPr lang="en-IN" sz="2000" b="1" dirty="0">
              <a:latin typeface="Times New Roman" pitchFamily="18" charset="0"/>
              <a:cs typeface="Times New Roman" pitchFamily="18" charset="0"/>
            </a:endParaRPr>
          </a:p>
        </p:txBody>
      </p:sp>
      <p:sp>
        <p:nvSpPr>
          <p:cNvPr id="73" name="TextBox 72"/>
          <p:cNvSpPr txBox="1"/>
          <p:nvPr/>
        </p:nvSpPr>
        <p:spPr>
          <a:xfrm>
            <a:off x="3825240" y="3348930"/>
            <a:ext cx="1295400" cy="400110"/>
          </a:xfrm>
          <a:prstGeom prst="rect">
            <a:avLst/>
          </a:prstGeom>
          <a:noFill/>
        </p:spPr>
        <p:txBody>
          <a:bodyPr wrap="square" rtlCol="0">
            <a:spAutoFit/>
          </a:bodyPr>
          <a:lstStyle/>
          <a:p>
            <a:r>
              <a:rPr lang="en-US" sz="2000" b="1" u="sng" dirty="0" smtClean="0">
                <a:latin typeface="Times New Roman" pitchFamily="18" charset="0"/>
                <a:cs typeface="Times New Roman" pitchFamily="18" charset="0"/>
              </a:rPr>
              <a:t>Asset 2</a:t>
            </a:r>
            <a:endParaRPr lang="en-IN" sz="2000" b="1" u="sng" dirty="0">
              <a:latin typeface="Times New Roman" pitchFamily="18" charset="0"/>
              <a:cs typeface="Times New Roman" pitchFamily="18" charset="0"/>
            </a:endParaRPr>
          </a:p>
        </p:txBody>
      </p:sp>
      <p:sp>
        <p:nvSpPr>
          <p:cNvPr id="79" name="TextBox 78"/>
          <p:cNvSpPr txBox="1"/>
          <p:nvPr/>
        </p:nvSpPr>
        <p:spPr>
          <a:xfrm>
            <a:off x="3794760" y="3851850"/>
            <a:ext cx="1295400" cy="400110"/>
          </a:xfrm>
          <a:prstGeom prst="rect">
            <a:avLst/>
          </a:prstGeom>
          <a:noFill/>
        </p:spPr>
        <p:txBody>
          <a:bodyPr wrap="square" rtlCol="0">
            <a:spAutoFit/>
          </a:bodyPr>
          <a:lstStyle/>
          <a:p>
            <a:r>
              <a:rPr lang="en-US" sz="2000" b="1" dirty="0" smtClean="0">
                <a:latin typeface="Times New Roman" pitchFamily="18" charset="0"/>
                <a:cs typeface="Times New Roman" pitchFamily="18" charset="0"/>
              </a:rPr>
              <a:t>Taxable</a:t>
            </a:r>
            <a:endParaRPr lang="en-IN" sz="2000" b="1" dirty="0">
              <a:latin typeface="Times New Roman" pitchFamily="18" charset="0"/>
              <a:cs typeface="Times New Roman" pitchFamily="18" charset="0"/>
            </a:endParaRPr>
          </a:p>
        </p:txBody>
      </p:sp>
      <p:sp>
        <p:nvSpPr>
          <p:cNvPr id="81" name="TextBox 80"/>
          <p:cNvSpPr txBox="1"/>
          <p:nvPr/>
        </p:nvSpPr>
        <p:spPr>
          <a:xfrm>
            <a:off x="3810000" y="4217610"/>
            <a:ext cx="1295400" cy="400110"/>
          </a:xfrm>
          <a:prstGeom prst="rect">
            <a:avLst/>
          </a:prstGeom>
          <a:noFill/>
        </p:spPr>
        <p:txBody>
          <a:bodyPr wrap="square" rtlCol="0">
            <a:spAutoFit/>
          </a:bodyPr>
          <a:lstStyle/>
          <a:p>
            <a:r>
              <a:rPr lang="en-US" sz="2000" b="1" dirty="0" smtClean="0">
                <a:latin typeface="Times New Roman" pitchFamily="18" charset="0"/>
                <a:cs typeface="Times New Roman" pitchFamily="18" charset="0"/>
              </a:rPr>
              <a:t>Exempt</a:t>
            </a:r>
            <a:endParaRPr lang="en-IN" sz="2000" b="1" dirty="0">
              <a:latin typeface="Times New Roman" pitchFamily="18" charset="0"/>
              <a:cs typeface="Times New Roman" pitchFamily="18" charset="0"/>
            </a:endParaRPr>
          </a:p>
        </p:txBody>
      </p:sp>
      <p:sp>
        <p:nvSpPr>
          <p:cNvPr id="82" name="TextBox 81"/>
          <p:cNvSpPr txBox="1"/>
          <p:nvPr/>
        </p:nvSpPr>
        <p:spPr>
          <a:xfrm>
            <a:off x="3825240" y="4583370"/>
            <a:ext cx="1143000" cy="400110"/>
          </a:xfrm>
          <a:prstGeom prst="rect">
            <a:avLst/>
          </a:prstGeom>
          <a:noFill/>
        </p:spPr>
        <p:txBody>
          <a:bodyPr wrap="square" rtlCol="0">
            <a:spAutoFit/>
          </a:bodyPr>
          <a:lstStyle/>
          <a:p>
            <a:r>
              <a:rPr lang="en-US" sz="2000" b="1" dirty="0" smtClean="0">
                <a:latin typeface="Times New Roman" pitchFamily="18" charset="0"/>
                <a:cs typeface="Times New Roman" pitchFamily="18" charset="0"/>
              </a:rPr>
              <a:t>Exempt</a:t>
            </a:r>
            <a:endParaRPr lang="en-IN" sz="2000" b="1" dirty="0">
              <a:latin typeface="Times New Roman" pitchFamily="18" charset="0"/>
              <a:cs typeface="Times New Roman" pitchFamily="18" charset="0"/>
            </a:endParaRPr>
          </a:p>
        </p:txBody>
      </p:sp>
      <p:sp>
        <p:nvSpPr>
          <p:cNvPr id="83" name="TextBox 82"/>
          <p:cNvSpPr txBox="1"/>
          <p:nvPr/>
        </p:nvSpPr>
        <p:spPr>
          <a:xfrm>
            <a:off x="3825240" y="4888170"/>
            <a:ext cx="1143000" cy="400110"/>
          </a:xfrm>
          <a:prstGeom prst="rect">
            <a:avLst/>
          </a:prstGeom>
          <a:noFill/>
        </p:spPr>
        <p:txBody>
          <a:bodyPr wrap="square" rtlCol="0">
            <a:spAutoFit/>
          </a:bodyPr>
          <a:lstStyle/>
          <a:p>
            <a:r>
              <a:rPr lang="en-US" sz="2000" b="1" dirty="0" smtClean="0">
                <a:latin typeface="Times New Roman" pitchFamily="18" charset="0"/>
                <a:cs typeface="Times New Roman" pitchFamily="18" charset="0"/>
              </a:rPr>
              <a:t>Exempt</a:t>
            </a:r>
            <a:endParaRPr lang="en-IN" sz="2000" b="1" dirty="0">
              <a:latin typeface="Times New Roman" pitchFamily="18" charset="0"/>
              <a:cs typeface="Times New Roman" pitchFamily="18" charset="0"/>
            </a:endParaRPr>
          </a:p>
        </p:txBody>
      </p:sp>
      <p:sp>
        <p:nvSpPr>
          <p:cNvPr id="84" name="TextBox 83"/>
          <p:cNvSpPr txBox="1"/>
          <p:nvPr/>
        </p:nvSpPr>
        <p:spPr>
          <a:xfrm>
            <a:off x="3825240" y="5223450"/>
            <a:ext cx="1143000" cy="400110"/>
          </a:xfrm>
          <a:prstGeom prst="rect">
            <a:avLst/>
          </a:prstGeom>
          <a:noFill/>
        </p:spPr>
        <p:txBody>
          <a:bodyPr wrap="square" rtlCol="0">
            <a:spAutoFit/>
          </a:bodyPr>
          <a:lstStyle/>
          <a:p>
            <a:r>
              <a:rPr lang="en-US" sz="2000" b="1" dirty="0" smtClean="0">
                <a:latin typeface="Times New Roman" pitchFamily="18" charset="0"/>
                <a:cs typeface="Times New Roman" pitchFamily="18" charset="0"/>
              </a:rPr>
              <a:t>Exempt</a:t>
            </a:r>
            <a:endParaRPr lang="en-IN" sz="2000" b="1" dirty="0">
              <a:latin typeface="Times New Roman" pitchFamily="18" charset="0"/>
              <a:cs typeface="Times New Roman" pitchFamily="18" charset="0"/>
            </a:endParaRPr>
          </a:p>
        </p:txBody>
      </p:sp>
      <p:sp>
        <p:nvSpPr>
          <p:cNvPr id="85" name="TextBox 84"/>
          <p:cNvSpPr txBox="1"/>
          <p:nvPr/>
        </p:nvSpPr>
        <p:spPr>
          <a:xfrm>
            <a:off x="3825240" y="5528250"/>
            <a:ext cx="1143000" cy="400110"/>
          </a:xfrm>
          <a:prstGeom prst="rect">
            <a:avLst/>
          </a:prstGeom>
          <a:noFill/>
        </p:spPr>
        <p:txBody>
          <a:bodyPr wrap="square" rtlCol="0">
            <a:spAutoFit/>
          </a:bodyPr>
          <a:lstStyle/>
          <a:p>
            <a:r>
              <a:rPr lang="en-US" sz="2000" b="1" dirty="0" smtClean="0">
                <a:latin typeface="Times New Roman" pitchFamily="18" charset="0"/>
                <a:cs typeface="Times New Roman" pitchFamily="18" charset="0"/>
              </a:rPr>
              <a:t>Exempt</a:t>
            </a:r>
            <a:endParaRPr lang="en-IN" sz="2000" b="1" dirty="0">
              <a:latin typeface="Times New Roman" pitchFamily="18" charset="0"/>
              <a:cs typeface="Times New Roman" pitchFamily="18" charset="0"/>
            </a:endParaRPr>
          </a:p>
        </p:txBody>
      </p:sp>
      <p:sp>
        <p:nvSpPr>
          <p:cNvPr id="86" name="TextBox 85"/>
          <p:cNvSpPr txBox="1"/>
          <p:nvPr/>
        </p:nvSpPr>
        <p:spPr>
          <a:xfrm>
            <a:off x="3825240" y="5863530"/>
            <a:ext cx="1143000" cy="400110"/>
          </a:xfrm>
          <a:prstGeom prst="rect">
            <a:avLst/>
          </a:prstGeom>
          <a:noFill/>
        </p:spPr>
        <p:txBody>
          <a:bodyPr wrap="square" rtlCol="0">
            <a:spAutoFit/>
          </a:bodyPr>
          <a:lstStyle/>
          <a:p>
            <a:r>
              <a:rPr lang="en-US" sz="2000" b="1" dirty="0" smtClean="0">
                <a:latin typeface="Times New Roman" pitchFamily="18" charset="0"/>
                <a:cs typeface="Times New Roman" pitchFamily="18" charset="0"/>
              </a:rPr>
              <a:t>Exempt</a:t>
            </a:r>
            <a:endParaRPr lang="en-IN" sz="2000" b="1" dirty="0">
              <a:latin typeface="Times New Roman" pitchFamily="18" charset="0"/>
              <a:cs typeface="Times New Roman" pitchFamily="18" charset="0"/>
            </a:endParaRPr>
          </a:p>
        </p:txBody>
      </p:sp>
      <p:sp>
        <p:nvSpPr>
          <p:cNvPr id="87" name="TextBox 86"/>
          <p:cNvSpPr txBox="1"/>
          <p:nvPr/>
        </p:nvSpPr>
        <p:spPr>
          <a:xfrm>
            <a:off x="3825240" y="6183570"/>
            <a:ext cx="1143000" cy="400110"/>
          </a:xfrm>
          <a:prstGeom prst="rect">
            <a:avLst/>
          </a:prstGeom>
          <a:noFill/>
        </p:spPr>
        <p:txBody>
          <a:bodyPr wrap="square" rtlCol="0">
            <a:spAutoFit/>
          </a:bodyPr>
          <a:lstStyle/>
          <a:p>
            <a:r>
              <a:rPr lang="en-US" sz="2000" b="1" dirty="0" smtClean="0">
                <a:latin typeface="Times New Roman" pitchFamily="18" charset="0"/>
                <a:cs typeface="Times New Roman" pitchFamily="18" charset="0"/>
              </a:rPr>
              <a:t>Exempt</a:t>
            </a:r>
            <a:endParaRPr lang="en-IN" sz="2000" b="1" dirty="0">
              <a:latin typeface="Times New Roman" pitchFamily="18" charset="0"/>
              <a:cs typeface="Times New Roman" pitchFamily="18" charset="0"/>
            </a:endParaRPr>
          </a:p>
        </p:txBody>
      </p:sp>
      <p:sp>
        <p:nvSpPr>
          <p:cNvPr id="88" name="TextBox 87"/>
          <p:cNvSpPr txBox="1"/>
          <p:nvPr/>
        </p:nvSpPr>
        <p:spPr>
          <a:xfrm>
            <a:off x="3215640" y="2465010"/>
            <a:ext cx="1295400" cy="400110"/>
          </a:xfrm>
          <a:prstGeom prst="rect">
            <a:avLst/>
          </a:prstGeom>
          <a:noFill/>
        </p:spPr>
        <p:txBody>
          <a:bodyPr wrap="square" rtlCol="0">
            <a:spAutoFit/>
          </a:bodyPr>
          <a:lstStyle/>
          <a:p>
            <a:r>
              <a:rPr lang="en-US" sz="2000" b="1" u="sng" dirty="0" smtClean="0">
                <a:latin typeface="Times New Roman" pitchFamily="18" charset="0"/>
                <a:cs typeface="Times New Roman" pitchFamily="18" charset="0"/>
              </a:rPr>
              <a:t>Asset 1</a:t>
            </a:r>
            <a:endParaRPr lang="en-IN" sz="2000" b="1" u="sng" dirty="0">
              <a:latin typeface="Times New Roman" pitchFamily="18" charset="0"/>
              <a:cs typeface="Times New Roman" pitchFamily="18" charset="0"/>
            </a:endParaRPr>
          </a:p>
        </p:txBody>
      </p:sp>
      <p:sp>
        <p:nvSpPr>
          <p:cNvPr id="92" name="TextBox 91"/>
          <p:cNvSpPr txBox="1"/>
          <p:nvPr/>
        </p:nvSpPr>
        <p:spPr>
          <a:xfrm>
            <a:off x="1600200" y="2800290"/>
            <a:ext cx="1371600" cy="400110"/>
          </a:xfrm>
          <a:prstGeom prst="rect">
            <a:avLst/>
          </a:prstGeom>
          <a:noFill/>
        </p:spPr>
        <p:txBody>
          <a:bodyPr wrap="square" rtlCol="0">
            <a:spAutoFit/>
          </a:bodyPr>
          <a:lstStyle/>
          <a:p>
            <a:r>
              <a:rPr lang="en-US" sz="2000" b="1" smtClean="0">
                <a:latin typeface="Times New Roman" pitchFamily="18" charset="0"/>
                <a:cs typeface="Times New Roman" pitchFamily="18" charset="0"/>
              </a:rPr>
              <a:t>15-2-2014</a:t>
            </a:r>
            <a:endParaRPr lang="en-IN" sz="2000" b="1" dirty="0">
              <a:latin typeface="Times New Roman" pitchFamily="18" charset="0"/>
              <a:cs typeface="Times New Roman" pitchFamily="18" charset="0"/>
            </a:endParaRPr>
          </a:p>
        </p:txBody>
      </p:sp>
      <p:sp>
        <p:nvSpPr>
          <p:cNvPr id="93" name="Up-Down Arrow 92"/>
          <p:cNvSpPr/>
          <p:nvPr/>
        </p:nvSpPr>
        <p:spPr>
          <a:xfrm>
            <a:off x="990600" y="1779210"/>
            <a:ext cx="152400" cy="533400"/>
          </a:xfrm>
          <a:prstGeom prst="upDownArrow">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sz="2000" b="1">
              <a:latin typeface="Times New Roman" pitchFamily="18" charset="0"/>
              <a:cs typeface="Times New Roman" pitchFamily="18" charset="0"/>
            </a:endParaRPr>
          </a:p>
        </p:txBody>
      </p:sp>
    </p:spTree>
    <p:extLst>
      <p:ext uri="{BB962C8B-B14F-4D97-AF65-F5344CB8AC3E}">
        <p14:creationId xmlns:p14="http://schemas.microsoft.com/office/powerpoint/2010/main" val="1880380629"/>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7"/>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3"/>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93"/>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4"/>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17"/>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88"/>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grpId="0" nodeType="clickEffect">
                                  <p:stCondLst>
                                    <p:cond delay="0"/>
                                  </p:stCondLst>
                                  <p:childTnLst>
                                    <p:set>
                                      <p:cBhvr>
                                        <p:cTn id="40" dur="1" fill="hold">
                                          <p:stCondLst>
                                            <p:cond delay="0"/>
                                          </p:stCondLst>
                                        </p:cTn>
                                        <p:tgtEl>
                                          <p:spTgt spid="29"/>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grpId="0" nodeType="clickEffect">
                                  <p:stCondLst>
                                    <p:cond delay="0"/>
                                  </p:stCondLst>
                                  <p:childTnLst>
                                    <p:set>
                                      <p:cBhvr>
                                        <p:cTn id="44" dur="1" fill="hold">
                                          <p:stCondLst>
                                            <p:cond delay="0"/>
                                          </p:stCondLst>
                                        </p:cTn>
                                        <p:tgtEl>
                                          <p:spTgt spid="33"/>
                                        </p:tgtEl>
                                        <p:attrNameLst>
                                          <p:attrName>style.visibility</p:attrName>
                                        </p:attrNameLst>
                                      </p:cBhvr>
                                      <p:to>
                                        <p:strVal val="visible"/>
                                      </p:to>
                                    </p:set>
                                  </p:childTnLst>
                                </p:cTn>
                              </p:par>
                            </p:childTnLst>
                          </p:cTn>
                        </p:par>
                      </p:childTnLst>
                    </p:cTn>
                  </p:par>
                  <p:par>
                    <p:cTn id="45" fill="hold">
                      <p:stCondLst>
                        <p:cond delay="indefinite"/>
                      </p:stCondLst>
                      <p:childTnLst>
                        <p:par>
                          <p:cTn id="46" fill="hold">
                            <p:stCondLst>
                              <p:cond delay="0"/>
                            </p:stCondLst>
                            <p:childTnLst>
                              <p:par>
                                <p:cTn id="47" presetID="1" presetClass="entr" presetSubtype="0" fill="hold" grpId="0" nodeType="clickEffect">
                                  <p:stCondLst>
                                    <p:cond delay="0"/>
                                  </p:stCondLst>
                                  <p:childTnLst>
                                    <p:set>
                                      <p:cBhvr>
                                        <p:cTn id="48" dur="1" fill="hold">
                                          <p:stCondLst>
                                            <p:cond delay="0"/>
                                          </p:stCondLst>
                                        </p:cTn>
                                        <p:tgtEl>
                                          <p:spTgt spid="34"/>
                                        </p:tgtEl>
                                        <p:attrNameLst>
                                          <p:attrName>style.visibility</p:attrName>
                                        </p:attrNameLst>
                                      </p:cBhvr>
                                      <p:to>
                                        <p:strVal val="visible"/>
                                      </p:to>
                                    </p:set>
                                  </p:childTnLst>
                                </p:cTn>
                              </p:par>
                            </p:childTnLst>
                          </p:cTn>
                        </p:par>
                      </p:childTnLst>
                    </p:cTn>
                  </p:par>
                  <p:par>
                    <p:cTn id="49" fill="hold">
                      <p:stCondLst>
                        <p:cond delay="indefinite"/>
                      </p:stCondLst>
                      <p:childTnLst>
                        <p:par>
                          <p:cTn id="50" fill="hold">
                            <p:stCondLst>
                              <p:cond delay="0"/>
                            </p:stCondLst>
                            <p:childTnLst>
                              <p:par>
                                <p:cTn id="51" presetID="1" presetClass="entr" presetSubtype="0" fill="hold" grpId="0" nodeType="clickEffect">
                                  <p:stCondLst>
                                    <p:cond delay="0"/>
                                  </p:stCondLst>
                                  <p:childTnLst>
                                    <p:set>
                                      <p:cBhvr>
                                        <p:cTn id="52" dur="1" fill="hold">
                                          <p:stCondLst>
                                            <p:cond delay="0"/>
                                          </p:stCondLst>
                                        </p:cTn>
                                        <p:tgtEl>
                                          <p:spTgt spid="43"/>
                                        </p:tgtEl>
                                        <p:attrNameLst>
                                          <p:attrName>style.visibility</p:attrName>
                                        </p:attrNameLst>
                                      </p:cBhvr>
                                      <p:to>
                                        <p:strVal val="visible"/>
                                      </p:to>
                                    </p:set>
                                  </p:childTnLst>
                                </p:cTn>
                              </p:par>
                            </p:childTnLst>
                          </p:cTn>
                        </p:par>
                      </p:childTnLst>
                    </p:cTn>
                  </p:par>
                  <p:par>
                    <p:cTn id="53" fill="hold">
                      <p:stCondLst>
                        <p:cond delay="indefinite"/>
                      </p:stCondLst>
                      <p:childTnLst>
                        <p:par>
                          <p:cTn id="54" fill="hold">
                            <p:stCondLst>
                              <p:cond delay="0"/>
                            </p:stCondLst>
                            <p:childTnLst>
                              <p:par>
                                <p:cTn id="55" presetID="1" presetClass="entr" presetSubtype="0" fill="hold" nodeType="clickEffect">
                                  <p:stCondLst>
                                    <p:cond delay="0"/>
                                  </p:stCondLst>
                                  <p:childTnLst>
                                    <p:set>
                                      <p:cBhvr>
                                        <p:cTn id="56" dur="1" fill="hold">
                                          <p:stCondLst>
                                            <p:cond delay="0"/>
                                          </p:stCondLst>
                                        </p:cTn>
                                        <p:tgtEl>
                                          <p:spTgt spid="78"/>
                                        </p:tgtEl>
                                        <p:attrNameLst>
                                          <p:attrName>style.visibility</p:attrName>
                                        </p:attrNameLst>
                                      </p:cBhvr>
                                      <p:to>
                                        <p:strVal val="visible"/>
                                      </p:to>
                                    </p:set>
                                  </p:childTnLst>
                                </p:cTn>
                              </p:par>
                            </p:childTnLst>
                          </p:cTn>
                        </p:par>
                      </p:childTnLst>
                    </p:cTn>
                  </p:par>
                  <p:par>
                    <p:cTn id="57" fill="hold">
                      <p:stCondLst>
                        <p:cond delay="indefinite"/>
                      </p:stCondLst>
                      <p:childTnLst>
                        <p:par>
                          <p:cTn id="58" fill="hold">
                            <p:stCondLst>
                              <p:cond delay="0"/>
                            </p:stCondLst>
                            <p:childTnLst>
                              <p:par>
                                <p:cTn id="59" presetID="1" presetClass="entr" presetSubtype="0" fill="hold" grpId="0" nodeType="clickEffect">
                                  <p:stCondLst>
                                    <p:cond delay="0"/>
                                  </p:stCondLst>
                                  <p:childTnLst>
                                    <p:set>
                                      <p:cBhvr>
                                        <p:cTn id="60" dur="1" fill="hold">
                                          <p:stCondLst>
                                            <p:cond delay="0"/>
                                          </p:stCondLst>
                                        </p:cTn>
                                        <p:tgtEl>
                                          <p:spTgt spid="35"/>
                                        </p:tgtEl>
                                        <p:attrNameLst>
                                          <p:attrName>style.visibility</p:attrName>
                                        </p:attrNameLst>
                                      </p:cBhvr>
                                      <p:to>
                                        <p:strVal val="visible"/>
                                      </p:to>
                                    </p:set>
                                  </p:childTnLst>
                                </p:cTn>
                              </p:par>
                            </p:childTnLst>
                          </p:cTn>
                        </p:par>
                      </p:childTnLst>
                    </p:cTn>
                  </p:par>
                  <p:par>
                    <p:cTn id="61" fill="hold">
                      <p:stCondLst>
                        <p:cond delay="indefinite"/>
                      </p:stCondLst>
                      <p:childTnLst>
                        <p:par>
                          <p:cTn id="62" fill="hold">
                            <p:stCondLst>
                              <p:cond delay="0"/>
                            </p:stCondLst>
                            <p:childTnLst>
                              <p:par>
                                <p:cTn id="63" presetID="1" presetClass="entr" presetSubtype="0" fill="hold" grpId="0" nodeType="clickEffect">
                                  <p:stCondLst>
                                    <p:cond delay="0"/>
                                  </p:stCondLst>
                                  <p:childTnLst>
                                    <p:set>
                                      <p:cBhvr>
                                        <p:cTn id="64" dur="1" fill="hold">
                                          <p:stCondLst>
                                            <p:cond delay="0"/>
                                          </p:stCondLst>
                                        </p:cTn>
                                        <p:tgtEl>
                                          <p:spTgt spid="52"/>
                                        </p:tgtEl>
                                        <p:attrNameLst>
                                          <p:attrName>style.visibility</p:attrName>
                                        </p:attrNameLst>
                                      </p:cBhvr>
                                      <p:to>
                                        <p:strVal val="visible"/>
                                      </p:to>
                                    </p:set>
                                  </p:childTnLst>
                                </p:cTn>
                              </p:par>
                            </p:childTnLst>
                          </p:cTn>
                        </p:par>
                      </p:childTnLst>
                    </p:cTn>
                  </p:par>
                  <p:par>
                    <p:cTn id="65" fill="hold">
                      <p:stCondLst>
                        <p:cond delay="indefinite"/>
                      </p:stCondLst>
                      <p:childTnLst>
                        <p:par>
                          <p:cTn id="66" fill="hold">
                            <p:stCondLst>
                              <p:cond delay="0"/>
                            </p:stCondLst>
                            <p:childTnLst>
                              <p:par>
                                <p:cTn id="67" presetID="1" presetClass="entr" presetSubtype="0" fill="hold" grpId="0" nodeType="clickEffect">
                                  <p:stCondLst>
                                    <p:cond delay="0"/>
                                  </p:stCondLst>
                                  <p:childTnLst>
                                    <p:set>
                                      <p:cBhvr>
                                        <p:cTn id="68" dur="1" fill="hold">
                                          <p:stCondLst>
                                            <p:cond delay="0"/>
                                          </p:stCondLst>
                                        </p:cTn>
                                        <p:tgtEl>
                                          <p:spTgt spid="36"/>
                                        </p:tgtEl>
                                        <p:attrNameLst>
                                          <p:attrName>style.visibility</p:attrName>
                                        </p:attrNameLst>
                                      </p:cBhvr>
                                      <p:to>
                                        <p:strVal val="visible"/>
                                      </p:to>
                                    </p:set>
                                  </p:childTnLst>
                                </p:cTn>
                              </p:par>
                            </p:childTnLst>
                          </p:cTn>
                        </p:par>
                      </p:childTnLst>
                    </p:cTn>
                  </p:par>
                  <p:par>
                    <p:cTn id="69" fill="hold">
                      <p:stCondLst>
                        <p:cond delay="indefinite"/>
                      </p:stCondLst>
                      <p:childTnLst>
                        <p:par>
                          <p:cTn id="70" fill="hold">
                            <p:stCondLst>
                              <p:cond delay="0"/>
                            </p:stCondLst>
                            <p:childTnLst>
                              <p:par>
                                <p:cTn id="71" presetID="1" presetClass="entr" presetSubtype="0" fill="hold" grpId="0" nodeType="clickEffect">
                                  <p:stCondLst>
                                    <p:cond delay="0"/>
                                  </p:stCondLst>
                                  <p:childTnLst>
                                    <p:set>
                                      <p:cBhvr>
                                        <p:cTn id="72" dur="1" fill="hold">
                                          <p:stCondLst>
                                            <p:cond delay="0"/>
                                          </p:stCondLst>
                                        </p:cTn>
                                        <p:tgtEl>
                                          <p:spTgt spid="53"/>
                                        </p:tgtEl>
                                        <p:attrNameLst>
                                          <p:attrName>style.visibility</p:attrName>
                                        </p:attrNameLst>
                                      </p:cBhvr>
                                      <p:to>
                                        <p:strVal val="visible"/>
                                      </p:to>
                                    </p:set>
                                  </p:childTnLst>
                                </p:cTn>
                              </p:par>
                            </p:childTnLst>
                          </p:cTn>
                        </p:par>
                      </p:childTnLst>
                    </p:cTn>
                  </p:par>
                  <p:par>
                    <p:cTn id="73" fill="hold">
                      <p:stCondLst>
                        <p:cond delay="indefinite"/>
                      </p:stCondLst>
                      <p:childTnLst>
                        <p:par>
                          <p:cTn id="74" fill="hold">
                            <p:stCondLst>
                              <p:cond delay="0"/>
                            </p:stCondLst>
                            <p:childTnLst>
                              <p:par>
                                <p:cTn id="75" presetID="1" presetClass="entr" presetSubtype="0" fill="hold" grpId="0" nodeType="clickEffect">
                                  <p:stCondLst>
                                    <p:cond delay="0"/>
                                  </p:stCondLst>
                                  <p:childTnLst>
                                    <p:set>
                                      <p:cBhvr>
                                        <p:cTn id="76" dur="1" fill="hold">
                                          <p:stCondLst>
                                            <p:cond delay="0"/>
                                          </p:stCondLst>
                                        </p:cTn>
                                        <p:tgtEl>
                                          <p:spTgt spid="37"/>
                                        </p:tgtEl>
                                        <p:attrNameLst>
                                          <p:attrName>style.visibility</p:attrName>
                                        </p:attrNameLst>
                                      </p:cBhvr>
                                      <p:to>
                                        <p:strVal val="visible"/>
                                      </p:to>
                                    </p:set>
                                  </p:childTnLst>
                                </p:cTn>
                              </p:par>
                            </p:childTnLst>
                          </p:cTn>
                        </p:par>
                      </p:childTnLst>
                    </p:cTn>
                  </p:par>
                  <p:par>
                    <p:cTn id="77" fill="hold">
                      <p:stCondLst>
                        <p:cond delay="indefinite"/>
                      </p:stCondLst>
                      <p:childTnLst>
                        <p:par>
                          <p:cTn id="78" fill="hold">
                            <p:stCondLst>
                              <p:cond delay="0"/>
                            </p:stCondLst>
                            <p:childTnLst>
                              <p:par>
                                <p:cTn id="79" presetID="1" presetClass="entr" presetSubtype="0" fill="hold" grpId="0" nodeType="clickEffect">
                                  <p:stCondLst>
                                    <p:cond delay="0"/>
                                  </p:stCondLst>
                                  <p:childTnLst>
                                    <p:set>
                                      <p:cBhvr>
                                        <p:cTn id="80" dur="1" fill="hold">
                                          <p:stCondLst>
                                            <p:cond delay="0"/>
                                          </p:stCondLst>
                                        </p:cTn>
                                        <p:tgtEl>
                                          <p:spTgt spid="55"/>
                                        </p:tgtEl>
                                        <p:attrNameLst>
                                          <p:attrName>style.visibility</p:attrName>
                                        </p:attrNameLst>
                                      </p:cBhvr>
                                      <p:to>
                                        <p:strVal val="visible"/>
                                      </p:to>
                                    </p:set>
                                  </p:childTnLst>
                                </p:cTn>
                              </p:par>
                            </p:childTnLst>
                          </p:cTn>
                        </p:par>
                      </p:childTnLst>
                    </p:cTn>
                  </p:par>
                  <p:par>
                    <p:cTn id="81" fill="hold">
                      <p:stCondLst>
                        <p:cond delay="indefinite"/>
                      </p:stCondLst>
                      <p:childTnLst>
                        <p:par>
                          <p:cTn id="82" fill="hold">
                            <p:stCondLst>
                              <p:cond delay="0"/>
                            </p:stCondLst>
                            <p:childTnLst>
                              <p:par>
                                <p:cTn id="83" presetID="1" presetClass="entr" presetSubtype="0" fill="hold" grpId="0" nodeType="clickEffect">
                                  <p:stCondLst>
                                    <p:cond delay="0"/>
                                  </p:stCondLst>
                                  <p:childTnLst>
                                    <p:set>
                                      <p:cBhvr>
                                        <p:cTn id="84" dur="1" fill="hold">
                                          <p:stCondLst>
                                            <p:cond delay="0"/>
                                          </p:stCondLst>
                                        </p:cTn>
                                        <p:tgtEl>
                                          <p:spTgt spid="38"/>
                                        </p:tgtEl>
                                        <p:attrNameLst>
                                          <p:attrName>style.visibility</p:attrName>
                                        </p:attrNameLst>
                                      </p:cBhvr>
                                      <p:to>
                                        <p:strVal val="visible"/>
                                      </p:to>
                                    </p:set>
                                  </p:childTnLst>
                                </p:cTn>
                              </p:par>
                            </p:childTnLst>
                          </p:cTn>
                        </p:par>
                      </p:childTnLst>
                    </p:cTn>
                  </p:par>
                  <p:par>
                    <p:cTn id="85" fill="hold">
                      <p:stCondLst>
                        <p:cond delay="indefinite"/>
                      </p:stCondLst>
                      <p:childTnLst>
                        <p:par>
                          <p:cTn id="86" fill="hold">
                            <p:stCondLst>
                              <p:cond delay="0"/>
                            </p:stCondLst>
                            <p:childTnLst>
                              <p:par>
                                <p:cTn id="87" presetID="1" presetClass="entr" presetSubtype="0" fill="hold" grpId="0" nodeType="clickEffect">
                                  <p:stCondLst>
                                    <p:cond delay="0"/>
                                  </p:stCondLst>
                                  <p:childTnLst>
                                    <p:set>
                                      <p:cBhvr>
                                        <p:cTn id="88" dur="1" fill="hold">
                                          <p:stCondLst>
                                            <p:cond delay="0"/>
                                          </p:stCondLst>
                                        </p:cTn>
                                        <p:tgtEl>
                                          <p:spTgt spid="57"/>
                                        </p:tgtEl>
                                        <p:attrNameLst>
                                          <p:attrName>style.visibility</p:attrName>
                                        </p:attrNameLst>
                                      </p:cBhvr>
                                      <p:to>
                                        <p:strVal val="visible"/>
                                      </p:to>
                                    </p:set>
                                  </p:childTnLst>
                                </p:cTn>
                              </p:par>
                            </p:childTnLst>
                          </p:cTn>
                        </p:par>
                      </p:childTnLst>
                    </p:cTn>
                  </p:par>
                  <p:par>
                    <p:cTn id="89" fill="hold">
                      <p:stCondLst>
                        <p:cond delay="indefinite"/>
                      </p:stCondLst>
                      <p:childTnLst>
                        <p:par>
                          <p:cTn id="90" fill="hold">
                            <p:stCondLst>
                              <p:cond delay="0"/>
                            </p:stCondLst>
                            <p:childTnLst>
                              <p:par>
                                <p:cTn id="91" presetID="1" presetClass="entr" presetSubtype="0" fill="hold" grpId="0" nodeType="clickEffect">
                                  <p:stCondLst>
                                    <p:cond delay="0"/>
                                  </p:stCondLst>
                                  <p:childTnLst>
                                    <p:set>
                                      <p:cBhvr>
                                        <p:cTn id="92" dur="1" fill="hold">
                                          <p:stCondLst>
                                            <p:cond delay="0"/>
                                          </p:stCondLst>
                                        </p:cTn>
                                        <p:tgtEl>
                                          <p:spTgt spid="39"/>
                                        </p:tgtEl>
                                        <p:attrNameLst>
                                          <p:attrName>style.visibility</p:attrName>
                                        </p:attrNameLst>
                                      </p:cBhvr>
                                      <p:to>
                                        <p:strVal val="visible"/>
                                      </p:to>
                                    </p:set>
                                  </p:childTnLst>
                                </p:cTn>
                              </p:par>
                            </p:childTnLst>
                          </p:cTn>
                        </p:par>
                      </p:childTnLst>
                    </p:cTn>
                  </p:par>
                  <p:par>
                    <p:cTn id="93" fill="hold">
                      <p:stCondLst>
                        <p:cond delay="indefinite"/>
                      </p:stCondLst>
                      <p:childTnLst>
                        <p:par>
                          <p:cTn id="94" fill="hold">
                            <p:stCondLst>
                              <p:cond delay="0"/>
                            </p:stCondLst>
                            <p:childTnLst>
                              <p:par>
                                <p:cTn id="95" presetID="1" presetClass="entr" presetSubtype="0" fill="hold" grpId="0" nodeType="clickEffect">
                                  <p:stCondLst>
                                    <p:cond delay="0"/>
                                  </p:stCondLst>
                                  <p:childTnLst>
                                    <p:set>
                                      <p:cBhvr>
                                        <p:cTn id="96" dur="1" fill="hold">
                                          <p:stCondLst>
                                            <p:cond delay="0"/>
                                          </p:stCondLst>
                                        </p:cTn>
                                        <p:tgtEl>
                                          <p:spTgt spid="59"/>
                                        </p:tgtEl>
                                        <p:attrNameLst>
                                          <p:attrName>style.visibility</p:attrName>
                                        </p:attrNameLst>
                                      </p:cBhvr>
                                      <p:to>
                                        <p:strVal val="visible"/>
                                      </p:to>
                                    </p:set>
                                  </p:childTnLst>
                                </p:cTn>
                              </p:par>
                            </p:childTnLst>
                          </p:cTn>
                        </p:par>
                      </p:childTnLst>
                    </p:cTn>
                  </p:par>
                  <p:par>
                    <p:cTn id="97" fill="hold">
                      <p:stCondLst>
                        <p:cond delay="indefinite"/>
                      </p:stCondLst>
                      <p:childTnLst>
                        <p:par>
                          <p:cTn id="98" fill="hold">
                            <p:stCondLst>
                              <p:cond delay="0"/>
                            </p:stCondLst>
                            <p:childTnLst>
                              <p:par>
                                <p:cTn id="99" presetID="1" presetClass="entr" presetSubtype="0" fill="hold" grpId="0" nodeType="clickEffect">
                                  <p:stCondLst>
                                    <p:cond delay="0"/>
                                  </p:stCondLst>
                                  <p:childTnLst>
                                    <p:set>
                                      <p:cBhvr>
                                        <p:cTn id="100" dur="1" fill="hold">
                                          <p:stCondLst>
                                            <p:cond delay="0"/>
                                          </p:stCondLst>
                                        </p:cTn>
                                        <p:tgtEl>
                                          <p:spTgt spid="40"/>
                                        </p:tgtEl>
                                        <p:attrNameLst>
                                          <p:attrName>style.visibility</p:attrName>
                                        </p:attrNameLst>
                                      </p:cBhvr>
                                      <p:to>
                                        <p:strVal val="visible"/>
                                      </p:to>
                                    </p:set>
                                  </p:childTnLst>
                                </p:cTn>
                              </p:par>
                            </p:childTnLst>
                          </p:cTn>
                        </p:par>
                      </p:childTnLst>
                    </p:cTn>
                  </p:par>
                  <p:par>
                    <p:cTn id="101" fill="hold">
                      <p:stCondLst>
                        <p:cond delay="indefinite"/>
                      </p:stCondLst>
                      <p:childTnLst>
                        <p:par>
                          <p:cTn id="102" fill="hold">
                            <p:stCondLst>
                              <p:cond delay="0"/>
                            </p:stCondLst>
                            <p:childTnLst>
                              <p:par>
                                <p:cTn id="103" presetID="1" presetClass="entr" presetSubtype="0" fill="hold" grpId="0" nodeType="clickEffect">
                                  <p:stCondLst>
                                    <p:cond delay="0"/>
                                  </p:stCondLst>
                                  <p:childTnLst>
                                    <p:set>
                                      <p:cBhvr>
                                        <p:cTn id="104" dur="1" fill="hold">
                                          <p:stCondLst>
                                            <p:cond delay="0"/>
                                          </p:stCondLst>
                                        </p:cTn>
                                        <p:tgtEl>
                                          <p:spTgt spid="61"/>
                                        </p:tgtEl>
                                        <p:attrNameLst>
                                          <p:attrName>style.visibility</p:attrName>
                                        </p:attrNameLst>
                                      </p:cBhvr>
                                      <p:to>
                                        <p:strVal val="visible"/>
                                      </p:to>
                                    </p:set>
                                  </p:childTnLst>
                                </p:cTn>
                              </p:par>
                            </p:childTnLst>
                          </p:cTn>
                        </p:par>
                      </p:childTnLst>
                    </p:cTn>
                  </p:par>
                  <p:par>
                    <p:cTn id="105" fill="hold">
                      <p:stCondLst>
                        <p:cond delay="indefinite"/>
                      </p:stCondLst>
                      <p:childTnLst>
                        <p:par>
                          <p:cTn id="106" fill="hold">
                            <p:stCondLst>
                              <p:cond delay="0"/>
                            </p:stCondLst>
                            <p:childTnLst>
                              <p:par>
                                <p:cTn id="107" presetID="1" presetClass="entr" presetSubtype="0" fill="hold" grpId="0" nodeType="clickEffect">
                                  <p:stCondLst>
                                    <p:cond delay="0"/>
                                  </p:stCondLst>
                                  <p:childTnLst>
                                    <p:set>
                                      <p:cBhvr>
                                        <p:cTn id="108" dur="1" fill="hold">
                                          <p:stCondLst>
                                            <p:cond delay="0"/>
                                          </p:stCondLst>
                                        </p:cTn>
                                        <p:tgtEl>
                                          <p:spTgt spid="41"/>
                                        </p:tgtEl>
                                        <p:attrNameLst>
                                          <p:attrName>style.visibility</p:attrName>
                                        </p:attrNameLst>
                                      </p:cBhvr>
                                      <p:to>
                                        <p:strVal val="visible"/>
                                      </p:to>
                                    </p:set>
                                  </p:childTnLst>
                                </p:cTn>
                              </p:par>
                            </p:childTnLst>
                          </p:cTn>
                        </p:par>
                      </p:childTnLst>
                    </p:cTn>
                  </p:par>
                  <p:par>
                    <p:cTn id="109" fill="hold">
                      <p:stCondLst>
                        <p:cond delay="indefinite"/>
                      </p:stCondLst>
                      <p:childTnLst>
                        <p:par>
                          <p:cTn id="110" fill="hold">
                            <p:stCondLst>
                              <p:cond delay="0"/>
                            </p:stCondLst>
                            <p:childTnLst>
                              <p:par>
                                <p:cTn id="111" presetID="1" presetClass="entr" presetSubtype="0" fill="hold" grpId="0" nodeType="clickEffect">
                                  <p:stCondLst>
                                    <p:cond delay="0"/>
                                  </p:stCondLst>
                                  <p:childTnLst>
                                    <p:set>
                                      <p:cBhvr>
                                        <p:cTn id="112" dur="1" fill="hold">
                                          <p:stCondLst>
                                            <p:cond delay="0"/>
                                          </p:stCondLst>
                                        </p:cTn>
                                        <p:tgtEl>
                                          <p:spTgt spid="63"/>
                                        </p:tgtEl>
                                        <p:attrNameLst>
                                          <p:attrName>style.visibility</p:attrName>
                                        </p:attrNameLst>
                                      </p:cBhvr>
                                      <p:to>
                                        <p:strVal val="visible"/>
                                      </p:to>
                                    </p:set>
                                  </p:childTnLst>
                                </p:cTn>
                              </p:par>
                            </p:childTnLst>
                          </p:cTn>
                        </p:par>
                      </p:childTnLst>
                    </p:cTn>
                  </p:par>
                  <p:par>
                    <p:cTn id="113" fill="hold">
                      <p:stCondLst>
                        <p:cond delay="indefinite"/>
                      </p:stCondLst>
                      <p:childTnLst>
                        <p:par>
                          <p:cTn id="114" fill="hold">
                            <p:stCondLst>
                              <p:cond delay="0"/>
                            </p:stCondLst>
                            <p:childTnLst>
                              <p:par>
                                <p:cTn id="115" presetID="1" presetClass="entr" presetSubtype="0" fill="hold" grpId="0" nodeType="clickEffect">
                                  <p:stCondLst>
                                    <p:cond delay="0"/>
                                  </p:stCondLst>
                                  <p:childTnLst>
                                    <p:set>
                                      <p:cBhvr>
                                        <p:cTn id="116" dur="1" fill="hold">
                                          <p:stCondLst>
                                            <p:cond delay="0"/>
                                          </p:stCondLst>
                                        </p:cTn>
                                        <p:tgtEl>
                                          <p:spTgt spid="28"/>
                                        </p:tgtEl>
                                        <p:attrNameLst>
                                          <p:attrName>style.visibility</p:attrName>
                                        </p:attrNameLst>
                                      </p:cBhvr>
                                      <p:to>
                                        <p:strVal val="visible"/>
                                      </p:to>
                                    </p:set>
                                  </p:childTnLst>
                                </p:cTn>
                              </p:par>
                              <p:par>
                                <p:cTn id="117" presetID="1" presetClass="entr" presetSubtype="0" fill="hold" grpId="0" nodeType="withEffect">
                                  <p:stCondLst>
                                    <p:cond delay="0"/>
                                  </p:stCondLst>
                                  <p:childTnLst>
                                    <p:set>
                                      <p:cBhvr>
                                        <p:cTn id="118" dur="1" fill="hold">
                                          <p:stCondLst>
                                            <p:cond delay="0"/>
                                          </p:stCondLst>
                                        </p:cTn>
                                        <p:tgtEl>
                                          <p:spTgt spid="92"/>
                                        </p:tgtEl>
                                        <p:attrNameLst>
                                          <p:attrName>style.visibility</p:attrName>
                                        </p:attrNameLst>
                                      </p:cBhvr>
                                      <p:to>
                                        <p:strVal val="visible"/>
                                      </p:to>
                                    </p:set>
                                  </p:childTnLst>
                                </p:cTn>
                              </p:par>
                            </p:childTnLst>
                          </p:cTn>
                        </p:par>
                      </p:childTnLst>
                    </p:cTn>
                  </p:par>
                  <p:par>
                    <p:cTn id="119" fill="hold">
                      <p:stCondLst>
                        <p:cond delay="indefinite"/>
                      </p:stCondLst>
                      <p:childTnLst>
                        <p:par>
                          <p:cTn id="120" fill="hold">
                            <p:stCondLst>
                              <p:cond delay="0"/>
                            </p:stCondLst>
                            <p:childTnLst>
                              <p:par>
                                <p:cTn id="121" presetID="1" presetClass="entr" presetSubtype="0" fill="hold" grpId="0" nodeType="clickEffect">
                                  <p:stCondLst>
                                    <p:cond delay="0"/>
                                  </p:stCondLst>
                                  <p:childTnLst>
                                    <p:set>
                                      <p:cBhvr>
                                        <p:cTn id="122" dur="1" fill="hold">
                                          <p:stCondLst>
                                            <p:cond delay="0"/>
                                          </p:stCondLst>
                                        </p:cTn>
                                        <p:tgtEl>
                                          <p:spTgt spid="73"/>
                                        </p:tgtEl>
                                        <p:attrNameLst>
                                          <p:attrName>style.visibility</p:attrName>
                                        </p:attrNameLst>
                                      </p:cBhvr>
                                      <p:to>
                                        <p:strVal val="visible"/>
                                      </p:to>
                                    </p:set>
                                  </p:childTnLst>
                                </p:cTn>
                              </p:par>
                            </p:childTnLst>
                          </p:cTn>
                        </p:par>
                      </p:childTnLst>
                    </p:cTn>
                  </p:par>
                  <p:par>
                    <p:cTn id="123" fill="hold">
                      <p:stCondLst>
                        <p:cond delay="indefinite"/>
                      </p:stCondLst>
                      <p:childTnLst>
                        <p:par>
                          <p:cTn id="124" fill="hold">
                            <p:stCondLst>
                              <p:cond delay="0"/>
                            </p:stCondLst>
                            <p:childTnLst>
                              <p:par>
                                <p:cTn id="125" presetID="1" presetClass="entr" presetSubtype="0" fill="hold" grpId="0" nodeType="clickEffect">
                                  <p:stCondLst>
                                    <p:cond delay="0"/>
                                  </p:stCondLst>
                                  <p:childTnLst>
                                    <p:set>
                                      <p:cBhvr>
                                        <p:cTn id="126" dur="1" fill="hold">
                                          <p:stCondLst>
                                            <p:cond delay="0"/>
                                          </p:stCondLst>
                                        </p:cTn>
                                        <p:tgtEl>
                                          <p:spTgt spid="79"/>
                                        </p:tgtEl>
                                        <p:attrNameLst>
                                          <p:attrName>style.visibility</p:attrName>
                                        </p:attrNameLst>
                                      </p:cBhvr>
                                      <p:to>
                                        <p:strVal val="visible"/>
                                      </p:to>
                                    </p:set>
                                  </p:childTnLst>
                                </p:cTn>
                              </p:par>
                            </p:childTnLst>
                          </p:cTn>
                        </p:par>
                      </p:childTnLst>
                    </p:cTn>
                  </p:par>
                  <p:par>
                    <p:cTn id="127" fill="hold">
                      <p:stCondLst>
                        <p:cond delay="indefinite"/>
                      </p:stCondLst>
                      <p:childTnLst>
                        <p:par>
                          <p:cTn id="128" fill="hold">
                            <p:stCondLst>
                              <p:cond delay="0"/>
                            </p:stCondLst>
                            <p:childTnLst>
                              <p:par>
                                <p:cTn id="129" presetID="1" presetClass="entr" presetSubtype="0" fill="hold" grpId="0" nodeType="clickEffect">
                                  <p:stCondLst>
                                    <p:cond delay="0"/>
                                  </p:stCondLst>
                                  <p:childTnLst>
                                    <p:set>
                                      <p:cBhvr>
                                        <p:cTn id="130" dur="1" fill="hold">
                                          <p:stCondLst>
                                            <p:cond delay="0"/>
                                          </p:stCondLst>
                                        </p:cTn>
                                        <p:tgtEl>
                                          <p:spTgt spid="81"/>
                                        </p:tgtEl>
                                        <p:attrNameLst>
                                          <p:attrName>style.visibility</p:attrName>
                                        </p:attrNameLst>
                                      </p:cBhvr>
                                      <p:to>
                                        <p:strVal val="visible"/>
                                      </p:to>
                                    </p:set>
                                  </p:childTnLst>
                                </p:cTn>
                              </p:par>
                              <p:par>
                                <p:cTn id="131" presetID="1" presetClass="entr" presetSubtype="0" fill="hold" grpId="0" nodeType="withEffect">
                                  <p:stCondLst>
                                    <p:cond delay="0"/>
                                  </p:stCondLst>
                                  <p:childTnLst>
                                    <p:set>
                                      <p:cBhvr>
                                        <p:cTn id="132" dur="1" fill="hold">
                                          <p:stCondLst>
                                            <p:cond delay="0"/>
                                          </p:stCondLst>
                                        </p:cTn>
                                        <p:tgtEl>
                                          <p:spTgt spid="82"/>
                                        </p:tgtEl>
                                        <p:attrNameLst>
                                          <p:attrName>style.visibility</p:attrName>
                                        </p:attrNameLst>
                                      </p:cBhvr>
                                      <p:to>
                                        <p:strVal val="visible"/>
                                      </p:to>
                                    </p:set>
                                  </p:childTnLst>
                                </p:cTn>
                              </p:par>
                              <p:par>
                                <p:cTn id="133" presetID="1" presetClass="entr" presetSubtype="0" fill="hold" grpId="0" nodeType="withEffect">
                                  <p:stCondLst>
                                    <p:cond delay="0"/>
                                  </p:stCondLst>
                                  <p:childTnLst>
                                    <p:set>
                                      <p:cBhvr>
                                        <p:cTn id="134" dur="1" fill="hold">
                                          <p:stCondLst>
                                            <p:cond delay="0"/>
                                          </p:stCondLst>
                                        </p:cTn>
                                        <p:tgtEl>
                                          <p:spTgt spid="83"/>
                                        </p:tgtEl>
                                        <p:attrNameLst>
                                          <p:attrName>style.visibility</p:attrName>
                                        </p:attrNameLst>
                                      </p:cBhvr>
                                      <p:to>
                                        <p:strVal val="visible"/>
                                      </p:to>
                                    </p:set>
                                  </p:childTnLst>
                                </p:cTn>
                              </p:par>
                              <p:par>
                                <p:cTn id="135" presetID="1" presetClass="entr" presetSubtype="0" fill="hold" grpId="0" nodeType="withEffect">
                                  <p:stCondLst>
                                    <p:cond delay="0"/>
                                  </p:stCondLst>
                                  <p:childTnLst>
                                    <p:set>
                                      <p:cBhvr>
                                        <p:cTn id="136" dur="1" fill="hold">
                                          <p:stCondLst>
                                            <p:cond delay="0"/>
                                          </p:stCondLst>
                                        </p:cTn>
                                        <p:tgtEl>
                                          <p:spTgt spid="84"/>
                                        </p:tgtEl>
                                        <p:attrNameLst>
                                          <p:attrName>style.visibility</p:attrName>
                                        </p:attrNameLst>
                                      </p:cBhvr>
                                      <p:to>
                                        <p:strVal val="visible"/>
                                      </p:to>
                                    </p:set>
                                  </p:childTnLst>
                                </p:cTn>
                              </p:par>
                              <p:par>
                                <p:cTn id="137" presetID="1" presetClass="entr" presetSubtype="0" fill="hold" grpId="0" nodeType="withEffect">
                                  <p:stCondLst>
                                    <p:cond delay="0"/>
                                  </p:stCondLst>
                                  <p:childTnLst>
                                    <p:set>
                                      <p:cBhvr>
                                        <p:cTn id="138" dur="1" fill="hold">
                                          <p:stCondLst>
                                            <p:cond delay="0"/>
                                          </p:stCondLst>
                                        </p:cTn>
                                        <p:tgtEl>
                                          <p:spTgt spid="85"/>
                                        </p:tgtEl>
                                        <p:attrNameLst>
                                          <p:attrName>style.visibility</p:attrName>
                                        </p:attrNameLst>
                                      </p:cBhvr>
                                      <p:to>
                                        <p:strVal val="visible"/>
                                      </p:to>
                                    </p:set>
                                  </p:childTnLst>
                                </p:cTn>
                              </p:par>
                              <p:par>
                                <p:cTn id="139" presetID="1" presetClass="entr" presetSubtype="0" fill="hold" grpId="0" nodeType="withEffect">
                                  <p:stCondLst>
                                    <p:cond delay="0"/>
                                  </p:stCondLst>
                                  <p:childTnLst>
                                    <p:set>
                                      <p:cBhvr>
                                        <p:cTn id="140" dur="1" fill="hold">
                                          <p:stCondLst>
                                            <p:cond delay="0"/>
                                          </p:stCondLst>
                                        </p:cTn>
                                        <p:tgtEl>
                                          <p:spTgt spid="86"/>
                                        </p:tgtEl>
                                        <p:attrNameLst>
                                          <p:attrName>style.visibility</p:attrName>
                                        </p:attrNameLst>
                                      </p:cBhvr>
                                      <p:to>
                                        <p:strVal val="visible"/>
                                      </p:to>
                                    </p:set>
                                  </p:childTnLst>
                                </p:cTn>
                              </p:par>
                              <p:par>
                                <p:cTn id="141" presetID="1" presetClass="entr" presetSubtype="0" fill="hold" grpId="0" nodeType="withEffect">
                                  <p:stCondLst>
                                    <p:cond delay="0"/>
                                  </p:stCondLst>
                                  <p:childTnLst>
                                    <p:set>
                                      <p:cBhvr>
                                        <p:cTn id="142" dur="1" fill="hold">
                                          <p:stCondLst>
                                            <p:cond delay="0"/>
                                          </p:stCondLst>
                                        </p:cTn>
                                        <p:tgtEl>
                                          <p:spTgt spid="87"/>
                                        </p:tgtEl>
                                        <p:attrNameLst>
                                          <p:attrName>style.visibility</p:attrName>
                                        </p:attrNameLst>
                                      </p:cBhvr>
                                      <p:to>
                                        <p:strVal val="visible"/>
                                      </p:to>
                                    </p:set>
                                  </p:childTnLst>
                                </p:cTn>
                              </p:par>
                            </p:childTnLst>
                          </p:cTn>
                        </p:par>
                      </p:childTnLst>
                    </p:cTn>
                  </p:par>
                  <p:par>
                    <p:cTn id="143" fill="hold">
                      <p:stCondLst>
                        <p:cond delay="indefinite"/>
                      </p:stCondLst>
                      <p:childTnLst>
                        <p:par>
                          <p:cTn id="144" fill="hold">
                            <p:stCondLst>
                              <p:cond delay="0"/>
                            </p:stCondLst>
                            <p:childTnLst>
                              <p:par>
                                <p:cTn id="145" presetID="1" presetClass="entr" presetSubtype="0" fill="hold" nodeType="clickEffect">
                                  <p:stCondLst>
                                    <p:cond delay="0"/>
                                  </p:stCondLst>
                                  <p:childTnLst>
                                    <p:set>
                                      <p:cBhvr>
                                        <p:cTn id="146" dur="1" fill="hold">
                                          <p:stCondLst>
                                            <p:cond delay="0"/>
                                          </p:stCondLst>
                                        </p:cTn>
                                        <p:tgtEl>
                                          <p:spTgt spid="20"/>
                                        </p:tgtEl>
                                        <p:attrNameLst>
                                          <p:attrName>style.visibility</p:attrName>
                                        </p:attrNameLst>
                                      </p:cBhvr>
                                      <p:to>
                                        <p:strVal val="visible"/>
                                      </p:to>
                                    </p:set>
                                  </p:childTnLst>
                                </p:cTn>
                              </p:par>
                            </p:childTnLst>
                          </p:cTn>
                        </p:par>
                      </p:childTnLst>
                    </p:cTn>
                  </p:par>
                  <p:par>
                    <p:cTn id="147" fill="hold">
                      <p:stCondLst>
                        <p:cond delay="indefinite"/>
                      </p:stCondLst>
                      <p:childTnLst>
                        <p:par>
                          <p:cTn id="148" fill="hold">
                            <p:stCondLst>
                              <p:cond delay="0"/>
                            </p:stCondLst>
                            <p:childTnLst>
                              <p:par>
                                <p:cTn id="149" presetID="1" presetClass="entr" presetSubtype="0" fill="hold" grpId="0" nodeType="clickEffect">
                                  <p:stCondLst>
                                    <p:cond delay="0"/>
                                  </p:stCondLst>
                                  <p:childTnLst>
                                    <p:set>
                                      <p:cBhvr>
                                        <p:cTn id="150" dur="1" fill="hold">
                                          <p:stCondLst>
                                            <p:cond delay="0"/>
                                          </p:stCondLst>
                                        </p:cTn>
                                        <p:tgtEl>
                                          <p:spTgt spid="24"/>
                                        </p:tgtEl>
                                        <p:attrNameLst>
                                          <p:attrName>style.visibility</p:attrName>
                                        </p:attrNameLst>
                                      </p:cBhvr>
                                      <p:to>
                                        <p:strVal val="visible"/>
                                      </p:to>
                                    </p:set>
                                  </p:childTnLst>
                                </p:cTn>
                              </p:par>
                              <p:par>
                                <p:cTn id="151" presetID="1" presetClass="entr" presetSubtype="0" fill="hold" grpId="0" nodeType="withEffect">
                                  <p:stCondLst>
                                    <p:cond delay="0"/>
                                  </p:stCondLst>
                                  <p:childTnLst>
                                    <p:set>
                                      <p:cBhvr>
                                        <p:cTn id="152" dur="1" fill="hold">
                                          <p:stCondLst>
                                            <p:cond delay="0"/>
                                          </p:stCondLst>
                                        </p:cTn>
                                        <p:tgtEl>
                                          <p:spTgt spid="25"/>
                                        </p:tgtEl>
                                        <p:attrNameLst>
                                          <p:attrName>style.visibility</p:attrName>
                                        </p:attrNameLst>
                                      </p:cBhvr>
                                      <p:to>
                                        <p:strVal val="visible"/>
                                      </p:to>
                                    </p:set>
                                  </p:childTnLst>
                                </p:cTn>
                              </p:par>
                            </p:childTnLst>
                          </p:cTn>
                        </p:par>
                      </p:childTnLst>
                    </p:cTn>
                  </p:par>
                  <p:par>
                    <p:cTn id="153" fill="hold">
                      <p:stCondLst>
                        <p:cond delay="indefinite"/>
                      </p:stCondLst>
                      <p:childTnLst>
                        <p:par>
                          <p:cTn id="154" fill="hold">
                            <p:stCondLst>
                              <p:cond delay="0"/>
                            </p:stCondLst>
                            <p:childTnLst>
                              <p:par>
                                <p:cTn id="155" presetID="1" presetClass="entr" presetSubtype="0" fill="hold" nodeType="clickEffect">
                                  <p:stCondLst>
                                    <p:cond delay="0"/>
                                  </p:stCondLst>
                                  <p:childTnLst>
                                    <p:set>
                                      <p:cBhvr>
                                        <p:cTn id="156" dur="1" fill="hold">
                                          <p:stCondLst>
                                            <p:cond delay="0"/>
                                          </p:stCondLst>
                                        </p:cTn>
                                        <p:tgtEl>
                                          <p:spTgt spid="16"/>
                                        </p:tgtEl>
                                        <p:attrNameLst>
                                          <p:attrName>style.visibility</p:attrName>
                                        </p:attrNameLst>
                                      </p:cBhvr>
                                      <p:to>
                                        <p:strVal val="visible"/>
                                      </p:to>
                                    </p:set>
                                  </p:childTnLst>
                                </p:cTn>
                              </p:par>
                            </p:childTnLst>
                          </p:cTn>
                        </p:par>
                      </p:childTnLst>
                    </p:cTn>
                  </p:par>
                  <p:par>
                    <p:cTn id="157" fill="hold">
                      <p:stCondLst>
                        <p:cond delay="indefinite"/>
                      </p:stCondLst>
                      <p:childTnLst>
                        <p:par>
                          <p:cTn id="158" fill="hold">
                            <p:stCondLst>
                              <p:cond delay="0"/>
                            </p:stCondLst>
                            <p:childTnLst>
                              <p:par>
                                <p:cTn id="159" presetID="1" presetClass="entr" presetSubtype="0" fill="hold" grpId="0" nodeType="clickEffect">
                                  <p:stCondLst>
                                    <p:cond delay="0"/>
                                  </p:stCondLst>
                                  <p:childTnLst>
                                    <p:set>
                                      <p:cBhvr>
                                        <p:cTn id="160" dur="1" fill="hold">
                                          <p:stCondLst>
                                            <p:cond delay="0"/>
                                          </p:stCondLst>
                                        </p:cTn>
                                        <p:tgtEl>
                                          <p:spTgt spid="44"/>
                                        </p:tgtEl>
                                        <p:attrNameLst>
                                          <p:attrName>style.visibility</p:attrName>
                                        </p:attrNameLst>
                                      </p:cBhvr>
                                      <p:to>
                                        <p:strVal val="visible"/>
                                      </p:to>
                                    </p:set>
                                  </p:childTnLst>
                                </p:cTn>
                              </p:par>
                            </p:childTnLst>
                          </p:cTn>
                        </p:par>
                      </p:childTnLst>
                    </p:cTn>
                  </p:par>
                  <p:par>
                    <p:cTn id="161" fill="hold">
                      <p:stCondLst>
                        <p:cond delay="indefinite"/>
                      </p:stCondLst>
                      <p:childTnLst>
                        <p:par>
                          <p:cTn id="162" fill="hold">
                            <p:stCondLst>
                              <p:cond delay="0"/>
                            </p:stCondLst>
                            <p:childTnLst>
                              <p:par>
                                <p:cTn id="163" presetID="1" presetClass="entr" presetSubtype="0" fill="hold" grpId="0" nodeType="clickEffect">
                                  <p:stCondLst>
                                    <p:cond delay="0"/>
                                  </p:stCondLst>
                                  <p:childTnLst>
                                    <p:set>
                                      <p:cBhvr>
                                        <p:cTn id="164" dur="1" fill="hold">
                                          <p:stCondLst>
                                            <p:cond delay="0"/>
                                          </p:stCondLst>
                                        </p:cTn>
                                        <p:tgtEl>
                                          <p:spTgt spid="51"/>
                                        </p:tgtEl>
                                        <p:attrNameLst>
                                          <p:attrName>style.visibility</p:attrName>
                                        </p:attrNameLst>
                                      </p:cBhvr>
                                      <p:to>
                                        <p:strVal val="visible"/>
                                      </p:to>
                                    </p:set>
                                  </p:childTnLst>
                                </p:cTn>
                              </p:par>
                              <p:par>
                                <p:cTn id="165" presetID="1" presetClass="entr" presetSubtype="0" fill="hold" grpId="0" nodeType="withEffect">
                                  <p:stCondLst>
                                    <p:cond delay="0"/>
                                  </p:stCondLst>
                                  <p:childTnLst>
                                    <p:set>
                                      <p:cBhvr>
                                        <p:cTn id="166" dur="1" fill="hold">
                                          <p:stCondLst>
                                            <p:cond delay="0"/>
                                          </p:stCondLst>
                                        </p:cTn>
                                        <p:tgtEl>
                                          <p:spTgt spid="47"/>
                                        </p:tgtEl>
                                        <p:attrNameLst>
                                          <p:attrName>style.visibility</p:attrName>
                                        </p:attrNameLst>
                                      </p:cBhvr>
                                      <p:to>
                                        <p:strVal val="visible"/>
                                      </p:to>
                                    </p:set>
                                  </p:childTnLst>
                                </p:cTn>
                              </p:par>
                              <p:par>
                                <p:cTn id="167" presetID="1" presetClass="entr" presetSubtype="0" fill="hold" grpId="0" nodeType="withEffect">
                                  <p:stCondLst>
                                    <p:cond delay="0"/>
                                  </p:stCondLst>
                                  <p:childTnLst>
                                    <p:set>
                                      <p:cBhvr>
                                        <p:cTn id="168" dur="1" fill="hold">
                                          <p:stCondLst>
                                            <p:cond delay="0"/>
                                          </p:stCondLst>
                                        </p:cTn>
                                        <p:tgtEl>
                                          <p:spTgt spid="49"/>
                                        </p:tgtEl>
                                        <p:attrNameLst>
                                          <p:attrName>style.visibility</p:attrName>
                                        </p:attrNameLst>
                                      </p:cBhvr>
                                      <p:to>
                                        <p:strVal val="visible"/>
                                      </p:to>
                                    </p:set>
                                  </p:childTnLst>
                                </p:cTn>
                              </p:par>
                              <p:par>
                                <p:cTn id="169" presetID="1" presetClass="entr" presetSubtype="0" fill="hold" grpId="0" nodeType="withEffect">
                                  <p:stCondLst>
                                    <p:cond delay="0"/>
                                  </p:stCondLst>
                                  <p:childTnLst>
                                    <p:set>
                                      <p:cBhvr>
                                        <p:cTn id="170" dur="1" fill="hold">
                                          <p:stCondLst>
                                            <p:cond delay="0"/>
                                          </p:stCondLst>
                                        </p:cTn>
                                        <p:tgtEl>
                                          <p:spTgt spid="64"/>
                                        </p:tgtEl>
                                        <p:attrNameLst>
                                          <p:attrName>style.visibility</p:attrName>
                                        </p:attrNameLst>
                                      </p:cBhvr>
                                      <p:to>
                                        <p:strVal val="visible"/>
                                      </p:to>
                                    </p:set>
                                  </p:childTnLst>
                                </p:cTn>
                              </p:par>
                              <p:par>
                                <p:cTn id="171" presetID="1" presetClass="entr" presetSubtype="0" fill="hold" grpId="0" nodeType="withEffect">
                                  <p:stCondLst>
                                    <p:cond delay="0"/>
                                  </p:stCondLst>
                                  <p:childTnLst>
                                    <p:set>
                                      <p:cBhvr>
                                        <p:cTn id="172" dur="1" fill="hold">
                                          <p:stCondLst>
                                            <p:cond delay="0"/>
                                          </p:stCondLst>
                                        </p:cTn>
                                        <p:tgtEl>
                                          <p:spTgt spid="65"/>
                                        </p:tgtEl>
                                        <p:attrNameLst>
                                          <p:attrName>style.visibility</p:attrName>
                                        </p:attrNameLst>
                                      </p:cBhvr>
                                      <p:to>
                                        <p:strVal val="visible"/>
                                      </p:to>
                                    </p:set>
                                  </p:childTnLst>
                                </p:cTn>
                              </p:par>
                              <p:par>
                                <p:cTn id="173" presetID="1" presetClass="entr" presetSubtype="0" fill="hold" grpId="0" nodeType="withEffect">
                                  <p:stCondLst>
                                    <p:cond delay="0"/>
                                  </p:stCondLst>
                                  <p:childTnLst>
                                    <p:set>
                                      <p:cBhvr>
                                        <p:cTn id="174" dur="1" fill="hold">
                                          <p:stCondLst>
                                            <p:cond delay="0"/>
                                          </p:stCondLst>
                                        </p:cTn>
                                        <p:tgtEl>
                                          <p:spTgt spid="66"/>
                                        </p:tgtEl>
                                        <p:attrNameLst>
                                          <p:attrName>style.visibility</p:attrName>
                                        </p:attrNameLst>
                                      </p:cBhvr>
                                      <p:to>
                                        <p:strVal val="visible"/>
                                      </p:to>
                                    </p:set>
                                  </p:childTnLst>
                                </p:cTn>
                              </p:par>
                              <p:par>
                                <p:cTn id="175" presetID="1" presetClass="entr" presetSubtype="0" fill="hold" grpId="0" nodeType="withEffect">
                                  <p:stCondLst>
                                    <p:cond delay="0"/>
                                  </p:stCondLst>
                                  <p:childTnLst>
                                    <p:set>
                                      <p:cBhvr>
                                        <p:cTn id="176" dur="1" fill="hold">
                                          <p:stCondLst>
                                            <p:cond delay="0"/>
                                          </p:stCondLst>
                                        </p:cTn>
                                        <p:tgtEl>
                                          <p:spTgt spid="67"/>
                                        </p:tgtEl>
                                        <p:attrNameLst>
                                          <p:attrName>style.visibility</p:attrName>
                                        </p:attrNameLst>
                                      </p:cBhvr>
                                      <p:to>
                                        <p:strVal val="visible"/>
                                      </p:to>
                                    </p:set>
                                  </p:childTnLst>
                                </p:cTn>
                              </p:par>
                              <p:par>
                                <p:cTn id="177" presetID="1" presetClass="entr" presetSubtype="0" fill="hold" grpId="0" nodeType="withEffect">
                                  <p:stCondLst>
                                    <p:cond delay="0"/>
                                  </p:stCondLst>
                                  <p:childTnLst>
                                    <p:set>
                                      <p:cBhvr>
                                        <p:cTn id="178" dur="1" fill="hold">
                                          <p:stCondLst>
                                            <p:cond delay="0"/>
                                          </p:stCondLst>
                                        </p:cTn>
                                        <p:tgtEl>
                                          <p:spTgt spid="68"/>
                                        </p:tgtEl>
                                        <p:attrNameLst>
                                          <p:attrName>style.visibility</p:attrName>
                                        </p:attrNameLst>
                                      </p:cBhvr>
                                      <p:to>
                                        <p:strVal val="visible"/>
                                      </p:to>
                                    </p:set>
                                  </p:childTnLst>
                                </p:cTn>
                              </p:par>
                              <p:par>
                                <p:cTn id="179" presetID="1" presetClass="entr" presetSubtype="0" fill="hold" grpId="1" nodeType="withEffect">
                                  <p:stCondLst>
                                    <p:cond delay="0"/>
                                  </p:stCondLst>
                                  <p:childTnLst>
                                    <p:set>
                                      <p:cBhvr>
                                        <p:cTn id="180" dur="1" fill="hold">
                                          <p:stCondLst>
                                            <p:cond delay="0"/>
                                          </p:stCondLst>
                                        </p:cTn>
                                        <p:tgtEl>
                                          <p:spTgt spid="44"/>
                                        </p:tgtEl>
                                        <p:attrNameLst>
                                          <p:attrName>style.visibility</p:attrName>
                                        </p:attrNameLst>
                                      </p:cBhvr>
                                      <p:to>
                                        <p:strVal val="visible"/>
                                      </p:to>
                                    </p:set>
                                  </p:childTnLst>
                                </p:cTn>
                              </p:par>
                            </p:childTnLst>
                          </p:cTn>
                        </p:par>
                      </p:childTnLst>
                    </p:cTn>
                  </p:par>
                  <p:par>
                    <p:cTn id="181" fill="hold">
                      <p:stCondLst>
                        <p:cond delay="indefinite"/>
                      </p:stCondLst>
                      <p:childTnLst>
                        <p:par>
                          <p:cTn id="182" fill="hold">
                            <p:stCondLst>
                              <p:cond delay="0"/>
                            </p:stCondLst>
                            <p:childTnLst>
                              <p:par>
                                <p:cTn id="183" presetID="1" presetClass="entr" presetSubtype="0" fill="hold" nodeType="clickEffect">
                                  <p:stCondLst>
                                    <p:cond delay="0"/>
                                  </p:stCondLst>
                                  <p:childTnLst>
                                    <p:set>
                                      <p:cBhvr>
                                        <p:cTn id="184" dur="1" fill="hold">
                                          <p:stCondLst>
                                            <p:cond delay="0"/>
                                          </p:stCondLst>
                                        </p:cTn>
                                        <p:tgtEl>
                                          <p:spTgt spid="80"/>
                                        </p:tgtEl>
                                        <p:attrNameLst>
                                          <p:attrName>style.visibility</p:attrName>
                                        </p:attrNameLst>
                                      </p:cBhvr>
                                      <p:to>
                                        <p:strVal val="visible"/>
                                      </p:to>
                                    </p:set>
                                  </p:childTnLst>
                                </p:cTn>
                              </p:par>
                              <p:par>
                                <p:cTn id="185" presetID="1" presetClass="entr" presetSubtype="0" fill="hold" nodeType="withEffect">
                                  <p:stCondLst>
                                    <p:cond delay="0"/>
                                  </p:stCondLst>
                                  <p:childTnLst>
                                    <p:set>
                                      <p:cBhvr>
                                        <p:cTn id="186" dur="1" fill="hold">
                                          <p:stCondLst>
                                            <p:cond delay="0"/>
                                          </p:stCondLst>
                                        </p:cTn>
                                        <p:tgtEl>
                                          <p:spTgt spid="18"/>
                                        </p:tgtEl>
                                        <p:attrNameLst>
                                          <p:attrName>style.visibility</p:attrName>
                                        </p:attrNameLst>
                                      </p:cBhvr>
                                      <p:to>
                                        <p:strVal val="visible"/>
                                      </p:to>
                                    </p:set>
                                  </p:childTnLst>
                                </p:cTn>
                              </p:par>
                            </p:childTnLst>
                          </p:cTn>
                        </p:par>
                      </p:childTnLst>
                    </p:cTn>
                  </p:par>
                  <p:par>
                    <p:cTn id="187" fill="hold">
                      <p:stCondLst>
                        <p:cond delay="indefinite"/>
                      </p:stCondLst>
                      <p:childTnLst>
                        <p:par>
                          <p:cTn id="188" fill="hold">
                            <p:stCondLst>
                              <p:cond delay="0"/>
                            </p:stCondLst>
                            <p:childTnLst>
                              <p:par>
                                <p:cTn id="189" presetID="1" presetClass="entr" presetSubtype="0" fill="hold" nodeType="clickEffect">
                                  <p:stCondLst>
                                    <p:cond delay="0"/>
                                  </p:stCondLst>
                                  <p:childTnLst>
                                    <p:set>
                                      <p:cBhvr>
                                        <p:cTn id="190" dur="1" fill="hold">
                                          <p:stCondLst>
                                            <p:cond delay="0"/>
                                          </p:stCondLst>
                                        </p:cTn>
                                        <p:tgtEl>
                                          <p:spTgt spid="18"/>
                                        </p:tgtEl>
                                        <p:attrNameLst>
                                          <p:attrName>style.visibility</p:attrName>
                                        </p:attrNameLst>
                                      </p:cBhvr>
                                      <p:to>
                                        <p:strVal val="visible"/>
                                      </p:to>
                                    </p:set>
                                  </p:childTnLst>
                                </p:cTn>
                              </p:par>
                            </p:childTnLst>
                          </p:cTn>
                        </p:par>
                      </p:childTnLst>
                    </p:cTn>
                  </p:par>
                  <p:par>
                    <p:cTn id="191" fill="hold">
                      <p:stCondLst>
                        <p:cond delay="indefinite"/>
                      </p:stCondLst>
                      <p:childTnLst>
                        <p:par>
                          <p:cTn id="192" fill="hold">
                            <p:stCondLst>
                              <p:cond delay="0"/>
                            </p:stCondLst>
                            <p:childTnLst>
                              <p:par>
                                <p:cTn id="193" presetID="1" presetClass="entr" presetSubtype="0" fill="hold" grpId="0" nodeType="clickEffect">
                                  <p:stCondLst>
                                    <p:cond delay="0"/>
                                  </p:stCondLst>
                                  <p:childTnLst>
                                    <p:set>
                                      <p:cBhvr>
                                        <p:cTn id="194" dur="1" fill="hold">
                                          <p:stCondLst>
                                            <p:cond delay="0"/>
                                          </p:stCondLst>
                                        </p:cTn>
                                        <p:tgtEl>
                                          <p:spTgt spid="31"/>
                                        </p:tgtEl>
                                        <p:attrNameLst>
                                          <p:attrName>style.visibility</p:attrName>
                                        </p:attrNameLst>
                                      </p:cBhvr>
                                      <p:to>
                                        <p:strVal val="visible"/>
                                      </p:to>
                                    </p:set>
                                  </p:childTnLst>
                                </p:cTn>
                              </p:par>
                              <p:par>
                                <p:cTn id="195" presetID="1" presetClass="entr" presetSubtype="0" fill="hold" grpId="0" nodeType="withEffect">
                                  <p:stCondLst>
                                    <p:cond delay="0"/>
                                  </p:stCondLst>
                                  <p:childTnLst>
                                    <p:set>
                                      <p:cBhvr>
                                        <p:cTn id="196" dur="1" fill="hold">
                                          <p:stCondLst>
                                            <p:cond delay="0"/>
                                          </p:stCondLst>
                                        </p:cTn>
                                        <p:tgtEl>
                                          <p:spTgt spid="30"/>
                                        </p:tgtEl>
                                        <p:attrNameLst>
                                          <p:attrName>style.visibility</p:attrName>
                                        </p:attrNameLst>
                                      </p:cBhvr>
                                      <p:to>
                                        <p:strVal val="visible"/>
                                      </p:to>
                                    </p:set>
                                  </p:childTnLst>
                                </p:cTn>
                              </p:par>
                            </p:childTnLst>
                          </p:cTn>
                        </p:par>
                      </p:childTnLst>
                    </p:cTn>
                  </p:par>
                  <p:par>
                    <p:cTn id="197" fill="hold">
                      <p:stCondLst>
                        <p:cond delay="indefinite"/>
                      </p:stCondLst>
                      <p:childTnLst>
                        <p:par>
                          <p:cTn id="198" fill="hold">
                            <p:stCondLst>
                              <p:cond delay="0"/>
                            </p:stCondLst>
                            <p:childTnLst>
                              <p:par>
                                <p:cTn id="199" presetID="1" presetClass="entr" presetSubtype="0" fill="hold" grpId="0" nodeType="clickEffect">
                                  <p:stCondLst>
                                    <p:cond delay="0"/>
                                  </p:stCondLst>
                                  <p:childTnLst>
                                    <p:set>
                                      <p:cBhvr>
                                        <p:cTn id="200" dur="1" fill="hold">
                                          <p:stCondLst>
                                            <p:cond delay="0"/>
                                          </p:stCondLst>
                                        </p:cTn>
                                        <p:tgtEl>
                                          <p:spTgt spid="45"/>
                                        </p:tgtEl>
                                        <p:attrNameLst>
                                          <p:attrName>style.visibility</p:attrName>
                                        </p:attrNameLst>
                                      </p:cBhvr>
                                      <p:to>
                                        <p:strVal val="visible"/>
                                      </p:to>
                                    </p:set>
                                  </p:childTnLst>
                                </p:cTn>
                              </p:par>
                            </p:childTnLst>
                          </p:cTn>
                        </p:par>
                      </p:childTnLst>
                    </p:cTn>
                  </p:par>
                  <p:par>
                    <p:cTn id="201" fill="hold">
                      <p:stCondLst>
                        <p:cond delay="indefinite"/>
                      </p:stCondLst>
                      <p:childTnLst>
                        <p:par>
                          <p:cTn id="202" fill="hold">
                            <p:stCondLst>
                              <p:cond delay="0"/>
                            </p:stCondLst>
                            <p:childTnLst>
                              <p:par>
                                <p:cTn id="203" presetID="1" presetClass="entr" presetSubtype="0" fill="hold" nodeType="clickEffect">
                                  <p:stCondLst>
                                    <p:cond delay="0"/>
                                  </p:stCondLst>
                                  <p:childTnLst>
                                    <p:set>
                                      <p:cBhvr>
                                        <p:cTn id="204" dur="1" fill="hold">
                                          <p:stCondLst>
                                            <p:cond delay="0"/>
                                          </p:stCondLst>
                                        </p:cTn>
                                        <p:tgtEl>
                                          <p:spTgt spid="74"/>
                                        </p:tgtEl>
                                        <p:attrNameLst>
                                          <p:attrName>style.visibility</p:attrName>
                                        </p:attrNameLst>
                                      </p:cBhvr>
                                      <p:to>
                                        <p:strVal val="visible"/>
                                      </p:to>
                                    </p:set>
                                  </p:childTnLst>
                                </p:cTn>
                              </p:par>
                            </p:childTnLst>
                          </p:cTn>
                        </p:par>
                      </p:childTnLst>
                    </p:cTn>
                  </p:par>
                  <p:par>
                    <p:cTn id="205" fill="hold">
                      <p:stCondLst>
                        <p:cond delay="indefinite"/>
                      </p:stCondLst>
                      <p:childTnLst>
                        <p:par>
                          <p:cTn id="206" fill="hold">
                            <p:stCondLst>
                              <p:cond delay="0"/>
                            </p:stCondLst>
                            <p:childTnLst>
                              <p:par>
                                <p:cTn id="207" presetID="1" presetClass="entr" presetSubtype="0" fill="hold" nodeType="clickEffect">
                                  <p:stCondLst>
                                    <p:cond delay="0"/>
                                  </p:stCondLst>
                                  <p:childTnLst>
                                    <p:set>
                                      <p:cBhvr>
                                        <p:cTn id="208" dur="1" fill="hold">
                                          <p:stCondLst>
                                            <p:cond delay="0"/>
                                          </p:stCondLst>
                                        </p:cTn>
                                        <p:tgtEl>
                                          <p:spTgt spid="75"/>
                                        </p:tgtEl>
                                        <p:attrNameLst>
                                          <p:attrName>style.visibility</p:attrName>
                                        </p:attrNameLst>
                                      </p:cBhvr>
                                      <p:to>
                                        <p:strVal val="visible"/>
                                      </p:to>
                                    </p:set>
                                  </p:childTnLst>
                                </p:cTn>
                              </p:par>
                            </p:childTnLst>
                          </p:cTn>
                        </p:par>
                      </p:childTnLst>
                    </p:cTn>
                  </p:par>
                  <p:par>
                    <p:cTn id="209" fill="hold">
                      <p:stCondLst>
                        <p:cond delay="indefinite"/>
                      </p:stCondLst>
                      <p:childTnLst>
                        <p:par>
                          <p:cTn id="210" fill="hold">
                            <p:stCondLst>
                              <p:cond delay="0"/>
                            </p:stCondLst>
                            <p:childTnLst>
                              <p:par>
                                <p:cTn id="211" presetID="1" presetClass="entr" presetSubtype="0" fill="hold" nodeType="clickEffect">
                                  <p:stCondLst>
                                    <p:cond delay="0"/>
                                  </p:stCondLst>
                                  <p:childTnLst>
                                    <p:set>
                                      <p:cBhvr>
                                        <p:cTn id="212" dur="1" fill="hold">
                                          <p:stCondLst>
                                            <p:cond delay="0"/>
                                          </p:stCondLst>
                                        </p:cTn>
                                        <p:tgtEl>
                                          <p:spTgt spid="76"/>
                                        </p:tgtEl>
                                        <p:attrNameLst>
                                          <p:attrName>style.visibility</p:attrName>
                                        </p:attrNameLst>
                                      </p:cBhvr>
                                      <p:to>
                                        <p:strVal val="visible"/>
                                      </p:to>
                                    </p:set>
                                  </p:childTnLst>
                                </p:cTn>
                              </p:par>
                            </p:childTnLst>
                          </p:cTn>
                        </p:par>
                      </p:childTnLst>
                    </p:cTn>
                  </p:par>
                  <p:par>
                    <p:cTn id="213" fill="hold">
                      <p:stCondLst>
                        <p:cond delay="indefinite"/>
                      </p:stCondLst>
                      <p:childTnLst>
                        <p:par>
                          <p:cTn id="214" fill="hold">
                            <p:stCondLst>
                              <p:cond delay="0"/>
                            </p:stCondLst>
                            <p:childTnLst>
                              <p:par>
                                <p:cTn id="215" presetID="1" presetClass="entr" presetSubtype="0" fill="hold" nodeType="clickEffect">
                                  <p:stCondLst>
                                    <p:cond delay="0"/>
                                  </p:stCondLst>
                                  <p:childTnLst>
                                    <p:set>
                                      <p:cBhvr>
                                        <p:cTn id="216" dur="1" fill="hold">
                                          <p:stCondLst>
                                            <p:cond delay="0"/>
                                          </p:stCondLst>
                                        </p:cTn>
                                        <p:tgtEl>
                                          <p:spTgt spid="77"/>
                                        </p:tgtEl>
                                        <p:attrNameLst>
                                          <p:attrName>style.visibility</p:attrName>
                                        </p:attrNameLst>
                                      </p:cBhvr>
                                      <p:to>
                                        <p:strVal val="visible"/>
                                      </p:to>
                                    </p:set>
                                  </p:childTnLst>
                                </p:cTn>
                              </p:par>
                            </p:childTnLst>
                          </p:cTn>
                        </p:par>
                      </p:childTnLst>
                    </p:cTn>
                  </p:par>
                  <p:par>
                    <p:cTn id="217" fill="hold">
                      <p:stCondLst>
                        <p:cond delay="indefinite"/>
                      </p:stCondLst>
                      <p:childTnLst>
                        <p:par>
                          <p:cTn id="218" fill="hold">
                            <p:stCondLst>
                              <p:cond delay="0"/>
                            </p:stCondLst>
                            <p:childTnLst>
                              <p:par>
                                <p:cTn id="219" presetID="1" presetClass="entr" presetSubtype="0" fill="hold" grpId="0" nodeType="clickEffect">
                                  <p:stCondLst>
                                    <p:cond delay="0"/>
                                  </p:stCondLst>
                                  <p:childTnLst>
                                    <p:set>
                                      <p:cBhvr>
                                        <p:cTn id="220" dur="1" fill="hold">
                                          <p:stCondLst>
                                            <p:cond delay="0"/>
                                          </p:stCondLst>
                                        </p:cTn>
                                        <p:tgtEl>
                                          <p:spTgt spid="69"/>
                                        </p:tgtEl>
                                        <p:attrNameLst>
                                          <p:attrName>style.visibility</p:attrName>
                                        </p:attrNameLst>
                                      </p:cBhvr>
                                      <p:to>
                                        <p:strVal val="visible"/>
                                      </p:to>
                                    </p:set>
                                  </p:childTnLst>
                                </p:cTn>
                              </p:par>
                              <p:par>
                                <p:cTn id="221" presetID="1" presetClass="entr" presetSubtype="0" fill="hold" grpId="0" nodeType="withEffect">
                                  <p:stCondLst>
                                    <p:cond delay="0"/>
                                  </p:stCondLst>
                                  <p:childTnLst>
                                    <p:set>
                                      <p:cBhvr>
                                        <p:cTn id="222" dur="1" fill="hold">
                                          <p:stCondLst>
                                            <p:cond delay="0"/>
                                          </p:stCondLst>
                                        </p:cTn>
                                        <p:tgtEl>
                                          <p:spTgt spid="70"/>
                                        </p:tgtEl>
                                        <p:attrNameLst>
                                          <p:attrName>style.visibility</p:attrName>
                                        </p:attrNameLst>
                                      </p:cBhvr>
                                      <p:to>
                                        <p:strVal val="visible"/>
                                      </p:to>
                                    </p:set>
                                  </p:childTnLst>
                                </p:cTn>
                              </p:par>
                              <p:par>
                                <p:cTn id="223" presetID="1" presetClass="entr" presetSubtype="0" fill="hold" grpId="0" nodeType="withEffect">
                                  <p:stCondLst>
                                    <p:cond delay="0"/>
                                  </p:stCondLst>
                                  <p:childTnLst>
                                    <p:set>
                                      <p:cBhvr>
                                        <p:cTn id="224" dur="1" fill="hold">
                                          <p:stCondLst>
                                            <p:cond delay="0"/>
                                          </p:stCondLst>
                                        </p:cTn>
                                        <p:tgtEl>
                                          <p:spTgt spid="71"/>
                                        </p:tgtEl>
                                        <p:attrNameLst>
                                          <p:attrName>style.visibility</p:attrName>
                                        </p:attrNameLst>
                                      </p:cBhvr>
                                      <p:to>
                                        <p:strVal val="visible"/>
                                      </p:to>
                                    </p:set>
                                  </p:childTnLst>
                                </p:cTn>
                              </p:par>
                              <p:par>
                                <p:cTn id="225" presetID="1" presetClass="entr" presetSubtype="0" fill="hold" grpId="0" nodeType="withEffect">
                                  <p:stCondLst>
                                    <p:cond delay="0"/>
                                  </p:stCondLst>
                                  <p:childTnLst>
                                    <p:set>
                                      <p:cBhvr>
                                        <p:cTn id="226" dur="1" fill="hold">
                                          <p:stCondLst>
                                            <p:cond delay="0"/>
                                          </p:stCondLst>
                                        </p:cTn>
                                        <p:tgtEl>
                                          <p:spTgt spid="7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p:bldP spid="7" grpId="0"/>
      <p:bldP spid="8" grpId="0"/>
      <p:bldP spid="24" grpId="0"/>
      <p:bldP spid="25" grpId="0"/>
      <p:bldP spid="28" grpId="0"/>
      <p:bldP spid="29" grpId="0"/>
      <p:bldP spid="30" grpId="0"/>
      <p:bldP spid="31" grpId="0"/>
      <p:bldP spid="33" grpId="0"/>
      <p:bldP spid="34" grpId="0"/>
      <p:bldP spid="35" grpId="0"/>
      <p:bldP spid="36" grpId="0"/>
      <p:bldP spid="37" grpId="0"/>
      <p:bldP spid="38" grpId="0"/>
      <p:bldP spid="39" grpId="0"/>
      <p:bldP spid="40" grpId="0"/>
      <p:bldP spid="41" grpId="0"/>
      <p:bldP spid="43" grpId="0"/>
      <p:bldP spid="44" grpId="0"/>
      <p:bldP spid="44" grpId="1"/>
      <p:bldP spid="45" grpId="0"/>
      <p:bldP spid="47" grpId="0"/>
      <p:bldP spid="49" grpId="0"/>
      <p:bldP spid="51" grpId="0"/>
      <p:bldP spid="52" grpId="0"/>
      <p:bldP spid="53" grpId="0"/>
      <p:bldP spid="55" grpId="0"/>
      <p:bldP spid="57" grpId="0"/>
      <p:bldP spid="59" grpId="0"/>
      <p:bldP spid="61" grpId="0"/>
      <p:bldP spid="63" grpId="0"/>
      <p:bldP spid="69" grpId="0"/>
      <p:bldP spid="70" grpId="0"/>
      <p:bldP spid="71" grpId="0"/>
      <p:bldP spid="72" grpId="0"/>
      <p:bldP spid="64" grpId="0"/>
      <p:bldP spid="65" grpId="0"/>
      <p:bldP spid="66" grpId="0"/>
      <p:bldP spid="67" grpId="0"/>
      <p:bldP spid="68" grpId="0"/>
      <p:bldP spid="73" grpId="0"/>
      <p:bldP spid="79" grpId="0"/>
      <p:bldP spid="81" grpId="0"/>
      <p:bldP spid="82" grpId="0"/>
      <p:bldP spid="83" grpId="0"/>
      <p:bldP spid="84" grpId="0"/>
      <p:bldP spid="85" grpId="0"/>
      <p:bldP spid="86" grpId="0"/>
      <p:bldP spid="87" grpId="0"/>
      <p:bldP spid="88" grpId="0"/>
      <p:bldP spid="92" grpId="0"/>
      <p:bldP spid="93" grpId="0" animBg="1"/>
    </p:bld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96240" y="731520"/>
            <a:ext cx="1965960" cy="400110"/>
          </a:xfrm>
          <a:prstGeom prst="rect">
            <a:avLst/>
          </a:prstGeom>
          <a:noFill/>
        </p:spPr>
        <p:txBody>
          <a:bodyPr wrap="square" rtlCol="0">
            <a:spAutoFit/>
          </a:bodyPr>
          <a:lstStyle/>
          <a:p>
            <a:r>
              <a:rPr lang="en-US" sz="2000" b="1" u="sng" dirty="0" smtClean="0"/>
              <a:t>Important Note:</a:t>
            </a:r>
            <a:endParaRPr lang="en-IN" sz="2000" b="1" u="sng" dirty="0"/>
          </a:p>
        </p:txBody>
      </p:sp>
      <p:sp>
        <p:nvSpPr>
          <p:cNvPr id="3" name="TextBox 2"/>
          <p:cNvSpPr txBox="1"/>
          <p:nvPr/>
        </p:nvSpPr>
        <p:spPr>
          <a:xfrm>
            <a:off x="899160" y="1295400"/>
            <a:ext cx="7787640" cy="1015663"/>
          </a:xfrm>
          <a:prstGeom prst="rect">
            <a:avLst/>
          </a:prstGeom>
          <a:noFill/>
        </p:spPr>
        <p:txBody>
          <a:bodyPr wrap="square" rtlCol="0">
            <a:spAutoFit/>
          </a:bodyPr>
          <a:lstStyle/>
          <a:p>
            <a:r>
              <a:rPr lang="en-US" sz="2000" b="1" dirty="0" smtClean="0"/>
              <a:t>Money Standing to the Credit of NRE A|C as on the date of Return to India and shall be deemed to be Moneys brought by him into India on that date &amp; therefore exempt u|s 5(v).</a:t>
            </a:r>
            <a:endParaRPr lang="en-IN" sz="2000" b="1" dirty="0"/>
          </a:p>
        </p:txBody>
      </p:sp>
      <p:sp>
        <p:nvSpPr>
          <p:cNvPr id="4" name="TextBox 3"/>
          <p:cNvSpPr txBox="1"/>
          <p:nvPr/>
        </p:nvSpPr>
        <p:spPr>
          <a:xfrm>
            <a:off x="381000" y="1310640"/>
            <a:ext cx="381000" cy="400110"/>
          </a:xfrm>
          <a:prstGeom prst="rect">
            <a:avLst/>
          </a:prstGeom>
          <a:noFill/>
        </p:spPr>
        <p:txBody>
          <a:bodyPr wrap="square" rtlCol="0">
            <a:spAutoFit/>
          </a:bodyPr>
          <a:lstStyle/>
          <a:p>
            <a:r>
              <a:rPr lang="en-US" sz="2000" b="1" dirty="0" smtClean="0"/>
              <a:t>1.</a:t>
            </a:r>
            <a:endParaRPr lang="en-IN" sz="2000" b="1" dirty="0"/>
          </a:p>
        </p:txBody>
      </p:sp>
      <p:sp>
        <p:nvSpPr>
          <p:cNvPr id="5" name="TextBox 4"/>
          <p:cNvSpPr txBox="1"/>
          <p:nvPr/>
        </p:nvSpPr>
        <p:spPr>
          <a:xfrm>
            <a:off x="3307080" y="2758440"/>
            <a:ext cx="3093720" cy="400110"/>
          </a:xfrm>
          <a:prstGeom prst="rect">
            <a:avLst/>
          </a:prstGeom>
          <a:noFill/>
        </p:spPr>
        <p:txBody>
          <a:bodyPr wrap="square" rtlCol="0">
            <a:spAutoFit/>
          </a:bodyPr>
          <a:lstStyle/>
          <a:p>
            <a:r>
              <a:rPr lang="en-US" sz="2000" b="1" u="sng" dirty="0" smtClean="0"/>
              <a:t>Person of Indian Origin</a:t>
            </a:r>
            <a:endParaRPr lang="en-IN" sz="2000" b="1" u="sng" dirty="0"/>
          </a:p>
        </p:txBody>
      </p:sp>
      <p:sp>
        <p:nvSpPr>
          <p:cNvPr id="6" name="TextBox 5"/>
          <p:cNvSpPr txBox="1"/>
          <p:nvPr/>
        </p:nvSpPr>
        <p:spPr>
          <a:xfrm>
            <a:off x="914400" y="3429000"/>
            <a:ext cx="7620000" cy="707886"/>
          </a:xfrm>
          <a:prstGeom prst="rect">
            <a:avLst/>
          </a:prstGeom>
          <a:noFill/>
        </p:spPr>
        <p:txBody>
          <a:bodyPr wrap="square" rtlCol="0">
            <a:spAutoFit/>
          </a:bodyPr>
          <a:lstStyle/>
          <a:p>
            <a:r>
              <a:rPr lang="en-US" sz="2000" b="1" dirty="0" smtClean="0"/>
              <a:t>A person shall be deemed to to Indian Origin if he, or either of his parents or any of his grandparents, was born in Undivided India</a:t>
            </a:r>
            <a:endParaRPr lang="en-IN" sz="2000" b="1" dirty="0"/>
          </a:p>
        </p:txBody>
      </p:sp>
      <p:sp>
        <p:nvSpPr>
          <p:cNvPr id="7" name="TextBox 6"/>
          <p:cNvSpPr txBox="1"/>
          <p:nvPr/>
        </p:nvSpPr>
        <p:spPr>
          <a:xfrm>
            <a:off x="960120" y="4328160"/>
            <a:ext cx="6126480" cy="400110"/>
          </a:xfrm>
          <a:prstGeom prst="rect">
            <a:avLst/>
          </a:prstGeom>
          <a:noFill/>
        </p:spPr>
        <p:txBody>
          <a:bodyPr wrap="square" rtlCol="0">
            <a:spAutoFit/>
          </a:bodyPr>
          <a:lstStyle/>
          <a:p>
            <a:r>
              <a:rPr lang="en-US" sz="2000" b="1" dirty="0" smtClean="0"/>
              <a:t>grandparents include maternal grandparents also.</a:t>
            </a:r>
            <a:endParaRPr lang="en-IN" sz="2000" b="1" dirty="0"/>
          </a:p>
        </p:txBody>
      </p:sp>
      <p:sp>
        <p:nvSpPr>
          <p:cNvPr id="8" name="TextBox 7"/>
          <p:cNvSpPr txBox="1"/>
          <p:nvPr/>
        </p:nvSpPr>
        <p:spPr>
          <a:xfrm>
            <a:off x="563880" y="4389120"/>
            <a:ext cx="228600" cy="400110"/>
          </a:xfrm>
          <a:prstGeom prst="rect">
            <a:avLst/>
          </a:prstGeom>
          <a:noFill/>
        </p:spPr>
        <p:txBody>
          <a:bodyPr wrap="square" rtlCol="0">
            <a:spAutoFit/>
          </a:bodyPr>
          <a:lstStyle/>
          <a:p>
            <a:r>
              <a:rPr lang="en-US" sz="2000" b="1" dirty="0" smtClean="0"/>
              <a:t>*</a:t>
            </a:r>
            <a:endParaRPr lang="en-IN" sz="2000" b="1" dirty="0"/>
          </a:p>
        </p:txBody>
      </p:sp>
    </p:spTree>
    <p:extLst>
      <p:ext uri="{BB962C8B-B14F-4D97-AF65-F5344CB8AC3E}">
        <p14:creationId xmlns:p14="http://schemas.microsoft.com/office/powerpoint/2010/main" val="1243387759"/>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5"/>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8"/>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4" grpId="0"/>
      <p:bldP spid="5" grpId="0"/>
      <p:bldP spid="7" grpId="0"/>
      <p:bldP spid="8" grpId="0"/>
    </p:bld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382738" y="500042"/>
            <a:ext cx="2903773" cy="400110"/>
          </a:xfrm>
          <a:prstGeom prst="rect">
            <a:avLst/>
          </a:prstGeom>
          <a:noFill/>
        </p:spPr>
        <p:txBody>
          <a:bodyPr wrap="square" rtlCol="0">
            <a:spAutoFit/>
          </a:bodyPr>
          <a:lstStyle/>
          <a:p>
            <a:r>
              <a:rPr lang="en-US" sz="2000" b="1" dirty="0" smtClean="0">
                <a:latin typeface="Times New Roman" pitchFamily="18" charset="0"/>
                <a:cs typeface="Times New Roman" pitchFamily="18" charset="0"/>
              </a:rPr>
              <a:t>K.O.MATHEWS</a:t>
            </a:r>
            <a:endParaRPr lang="en-IN" sz="2000" b="1" dirty="0">
              <a:latin typeface="Times New Roman" pitchFamily="18" charset="0"/>
              <a:cs typeface="Times New Roman" pitchFamily="18" charset="0"/>
            </a:endParaRPr>
          </a:p>
        </p:txBody>
      </p:sp>
      <p:sp>
        <p:nvSpPr>
          <p:cNvPr id="4" name="TextBox 3"/>
          <p:cNvSpPr txBox="1"/>
          <p:nvPr/>
        </p:nvSpPr>
        <p:spPr>
          <a:xfrm>
            <a:off x="2912301" y="1142984"/>
            <a:ext cx="4452452" cy="400110"/>
          </a:xfrm>
          <a:prstGeom prst="rect">
            <a:avLst/>
          </a:prstGeom>
          <a:noFill/>
        </p:spPr>
        <p:txBody>
          <a:bodyPr wrap="square" rtlCol="0">
            <a:spAutoFit/>
          </a:bodyPr>
          <a:lstStyle/>
          <a:p>
            <a:r>
              <a:rPr lang="en-US" sz="2000" b="1" dirty="0" smtClean="0">
                <a:latin typeface="Times New Roman" pitchFamily="18" charset="0"/>
                <a:cs typeface="Times New Roman" pitchFamily="18" charset="0"/>
              </a:rPr>
              <a:t>(KERALA HIGH COURT)</a:t>
            </a:r>
            <a:endParaRPr lang="en-IN" sz="2000" b="1" dirty="0">
              <a:latin typeface="Times New Roman" pitchFamily="18" charset="0"/>
              <a:cs typeface="Times New Roman" pitchFamily="18" charset="0"/>
            </a:endParaRPr>
          </a:p>
        </p:txBody>
      </p:sp>
      <p:sp>
        <p:nvSpPr>
          <p:cNvPr id="5" name="TextBox 4"/>
          <p:cNvSpPr txBox="1"/>
          <p:nvPr/>
        </p:nvSpPr>
        <p:spPr>
          <a:xfrm>
            <a:off x="928662" y="1958430"/>
            <a:ext cx="7500990" cy="1323439"/>
          </a:xfrm>
          <a:prstGeom prst="rect">
            <a:avLst/>
          </a:prstGeom>
          <a:noFill/>
        </p:spPr>
        <p:txBody>
          <a:bodyPr wrap="square" rtlCol="0">
            <a:spAutoFit/>
          </a:bodyPr>
          <a:lstStyle/>
          <a:p>
            <a:r>
              <a:rPr lang="en-US" sz="2000" b="1" dirty="0" smtClean="0">
                <a:latin typeface="Times New Roman" pitchFamily="18" charset="0"/>
                <a:cs typeface="Times New Roman" pitchFamily="18" charset="0"/>
              </a:rPr>
              <a:t>Even if the </a:t>
            </a:r>
            <a:r>
              <a:rPr lang="en-US" sz="2000" b="1" dirty="0" err="1" smtClean="0">
                <a:latin typeface="Times New Roman" pitchFamily="18" charset="0"/>
                <a:cs typeface="Times New Roman" pitchFamily="18" charset="0"/>
              </a:rPr>
              <a:t>assessee</a:t>
            </a:r>
            <a:r>
              <a:rPr lang="en-US" sz="2000" b="1" dirty="0" smtClean="0">
                <a:latin typeface="Times New Roman" pitchFamily="18" charset="0"/>
                <a:cs typeface="Times New Roman" pitchFamily="18" charset="0"/>
              </a:rPr>
              <a:t> has converted assets, which were brought by him from outside India, into money, and has used that money for acquisition if other asset, the asset which is acquired with the sale consideration of original asset, is also eligible for exemption.</a:t>
            </a:r>
            <a:endParaRPr lang="en-IN" sz="2000" b="1" dirty="0">
              <a:latin typeface="Times New Roman" pitchFamily="18" charset="0"/>
              <a:cs typeface="Times New Roman" pitchFamily="18" charset="0"/>
            </a:endParaRPr>
          </a:p>
        </p:txBody>
      </p:sp>
      <p:sp>
        <p:nvSpPr>
          <p:cNvPr id="3" name="TextBox 2"/>
          <p:cNvSpPr txBox="1"/>
          <p:nvPr/>
        </p:nvSpPr>
        <p:spPr>
          <a:xfrm>
            <a:off x="5310441" y="5410200"/>
            <a:ext cx="3223959" cy="1200329"/>
          </a:xfrm>
          <a:prstGeom prst="rect">
            <a:avLst/>
          </a:prstGeom>
          <a:noFill/>
        </p:spPr>
        <p:txBody>
          <a:bodyPr wrap="none" rtlCol="0">
            <a:spAutoFit/>
          </a:bodyPr>
          <a:lstStyle/>
          <a:p>
            <a:r>
              <a:rPr lang="en-US">
                <a:solidFill>
                  <a:srgbClr val="FF0000"/>
                </a:solidFill>
              </a:rPr>
              <a:t>PPT PREPARED BY </a:t>
            </a:r>
          </a:p>
          <a:p>
            <a:r>
              <a:rPr lang="en-US">
                <a:solidFill>
                  <a:srgbClr val="FF0000"/>
                </a:solidFill>
              </a:rPr>
              <a:t>AMIT KUMAR: 9891463160</a:t>
            </a:r>
          </a:p>
          <a:p>
            <a:r>
              <a:rPr lang="en-US">
                <a:solidFill>
                  <a:srgbClr val="FF0000"/>
                </a:solidFill>
              </a:rPr>
              <a:t>EMAIL: amit63160@gmail.com</a:t>
            </a:r>
          </a:p>
          <a:p>
            <a:endParaRPr lang="en-US"/>
          </a:p>
        </p:txBody>
      </p:sp>
    </p:spTree>
    <p:extLst>
      <p:ext uri="{BB962C8B-B14F-4D97-AF65-F5344CB8AC3E}">
        <p14:creationId xmlns:p14="http://schemas.microsoft.com/office/powerpoint/2010/main" val="2347343778"/>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p:bldP spid="5" grpId="0"/>
    </p:bld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Flowchart: Alternate Process 7"/>
          <p:cNvSpPr/>
          <p:nvPr/>
        </p:nvSpPr>
        <p:spPr>
          <a:xfrm>
            <a:off x="1600200" y="228600"/>
            <a:ext cx="6858000" cy="838200"/>
          </a:xfrm>
          <a:prstGeom prst="flowChartAlternateProcess">
            <a:avLst/>
          </a:prstGeom>
          <a:solidFill>
            <a:schemeClr val="accent5">
              <a:lumMod val="60000"/>
              <a:lumOff val="40000"/>
            </a:schemeClr>
          </a:solidFill>
          <a:ln>
            <a:solidFill>
              <a:schemeClr val="accent5">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000" b="1" cap="all" dirty="0">
                <a:ln w="0"/>
                <a:solidFill>
                  <a:schemeClr val="accent5">
                    <a:lumMod val="50000"/>
                  </a:schemeClr>
                </a:solidFill>
                <a:effectLst>
                  <a:reflection blurRad="12700" stA="50000" endPos="50000" dist="5000" dir="5400000" sy="-100000" rotWithShape="0"/>
                </a:effectLst>
              </a:rPr>
              <a:t>Exemption U/S 5(vi)</a:t>
            </a:r>
            <a:endParaRPr lang="en-US" sz="4000" b="1"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endParaRPr>
          </a:p>
        </p:txBody>
      </p:sp>
      <p:sp>
        <p:nvSpPr>
          <p:cNvPr id="9" name="Cloud 8"/>
          <p:cNvSpPr/>
          <p:nvPr/>
        </p:nvSpPr>
        <p:spPr>
          <a:xfrm>
            <a:off x="228600" y="1143000"/>
            <a:ext cx="2209800" cy="914400"/>
          </a:xfrm>
          <a:prstGeom prst="cloud">
            <a:avLst/>
          </a:prstGeom>
          <a:solidFill>
            <a:schemeClr val="accent5">
              <a:lumMod val="75000"/>
            </a:schemeClr>
          </a:solidFill>
          <a:ln>
            <a:solidFill>
              <a:schemeClr val="accent5">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smtClean="0">
                <a:solidFill>
                  <a:schemeClr val="bg1"/>
                </a:solidFill>
              </a:rPr>
              <a:t>Important Points</a:t>
            </a:r>
            <a:endParaRPr lang="en-IN" sz="2400" dirty="0">
              <a:solidFill>
                <a:schemeClr val="bg1"/>
              </a:solidFill>
            </a:endParaRPr>
          </a:p>
        </p:txBody>
      </p:sp>
      <p:sp>
        <p:nvSpPr>
          <p:cNvPr id="12" name="Flowchart: Process 11"/>
          <p:cNvSpPr/>
          <p:nvPr/>
        </p:nvSpPr>
        <p:spPr>
          <a:xfrm>
            <a:off x="228600" y="2209800"/>
            <a:ext cx="8686800" cy="762000"/>
          </a:xfrm>
          <a:prstGeom prst="flowChartProcess">
            <a:avLst/>
          </a:prstGeom>
          <a:solidFill>
            <a:schemeClr val="accent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smtClean="0">
                <a:solidFill>
                  <a:schemeClr val="accent4">
                    <a:lumMod val="50000"/>
                  </a:schemeClr>
                </a:solidFill>
              </a:rPr>
              <a:t>This Exemption is available only to Individual &amp; HUF.</a:t>
            </a:r>
            <a:endParaRPr lang="en-IN" sz="2800" b="1" dirty="0">
              <a:solidFill>
                <a:schemeClr val="accent4">
                  <a:lumMod val="50000"/>
                </a:schemeClr>
              </a:solidFill>
            </a:endParaRPr>
          </a:p>
        </p:txBody>
      </p:sp>
      <p:sp>
        <p:nvSpPr>
          <p:cNvPr id="13" name="Flowchart: Process 12"/>
          <p:cNvSpPr/>
          <p:nvPr/>
        </p:nvSpPr>
        <p:spPr>
          <a:xfrm>
            <a:off x="228600" y="5410200"/>
            <a:ext cx="8686800" cy="838200"/>
          </a:xfrm>
          <a:prstGeom prst="flowChartProcess">
            <a:avLst/>
          </a:prstGeom>
          <a:solidFill>
            <a:schemeClr val="accent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smtClean="0">
                <a:solidFill>
                  <a:schemeClr val="accent4">
                    <a:lumMod val="50000"/>
                  </a:schemeClr>
                </a:solidFill>
              </a:rPr>
              <a:t>If area of plot of land exceed 500 Sq. meters then such land will not be allowed for exemption.</a:t>
            </a:r>
            <a:endParaRPr lang="en-IN" sz="2800" b="1" dirty="0">
              <a:solidFill>
                <a:schemeClr val="accent4">
                  <a:lumMod val="50000"/>
                </a:schemeClr>
              </a:solidFill>
            </a:endParaRPr>
          </a:p>
        </p:txBody>
      </p:sp>
      <p:sp>
        <p:nvSpPr>
          <p:cNvPr id="14" name="Flowchart: Process 13"/>
          <p:cNvSpPr/>
          <p:nvPr/>
        </p:nvSpPr>
        <p:spPr>
          <a:xfrm>
            <a:off x="228600" y="3276600"/>
            <a:ext cx="8686800" cy="1828800"/>
          </a:xfrm>
          <a:prstGeom prst="flowChartProcess">
            <a:avLst/>
          </a:prstGeom>
          <a:solidFill>
            <a:schemeClr val="accent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smtClean="0">
                <a:solidFill>
                  <a:schemeClr val="accent4">
                    <a:lumMod val="50000"/>
                  </a:schemeClr>
                </a:solidFill>
              </a:rPr>
              <a:t>Exemption is </a:t>
            </a:r>
            <a:r>
              <a:rPr lang="en-US" sz="2800" b="1" dirty="0" smtClean="0">
                <a:solidFill>
                  <a:srgbClr val="FFFF00"/>
                </a:solidFill>
              </a:rPr>
              <a:t>in respect</a:t>
            </a:r>
            <a:r>
              <a:rPr lang="en-US" sz="2800" b="1" dirty="0" smtClean="0">
                <a:solidFill>
                  <a:schemeClr val="accent4">
                    <a:lumMod val="50000"/>
                  </a:schemeClr>
                </a:solidFill>
              </a:rPr>
              <a:t> of </a:t>
            </a:r>
          </a:p>
          <a:p>
            <a:pPr algn="ctr"/>
            <a:r>
              <a:rPr lang="en-US" sz="2800" b="1" dirty="0" smtClean="0">
                <a:solidFill>
                  <a:schemeClr val="accent4">
                    <a:lumMod val="50000"/>
                  </a:schemeClr>
                </a:solidFill>
              </a:rPr>
              <a:t>One house / part of house</a:t>
            </a:r>
          </a:p>
          <a:p>
            <a:pPr algn="ctr"/>
            <a:r>
              <a:rPr lang="en-US" sz="2800" b="1" dirty="0" smtClean="0">
                <a:solidFill>
                  <a:schemeClr val="accent4">
                    <a:lumMod val="50000"/>
                  </a:schemeClr>
                </a:solidFill>
              </a:rPr>
              <a:t>OR</a:t>
            </a:r>
          </a:p>
          <a:p>
            <a:pPr algn="ctr"/>
            <a:r>
              <a:rPr lang="en-US" sz="2800" b="1" dirty="0" smtClean="0">
                <a:solidFill>
                  <a:schemeClr val="accent4">
                    <a:lumMod val="50000"/>
                  </a:schemeClr>
                </a:solidFill>
              </a:rPr>
              <a:t>Plot of land of 500 Sq. meters or less </a:t>
            </a:r>
            <a:endParaRPr lang="en-IN" sz="2800" b="1" dirty="0">
              <a:solidFill>
                <a:schemeClr val="accent4">
                  <a:lumMod val="50000"/>
                </a:schemeClr>
              </a:solidFill>
            </a:endParaRPr>
          </a:p>
        </p:txBody>
      </p:sp>
      <p:sp>
        <p:nvSpPr>
          <p:cNvPr id="17" name="Right Arrow 16"/>
          <p:cNvSpPr/>
          <p:nvPr/>
        </p:nvSpPr>
        <p:spPr>
          <a:xfrm>
            <a:off x="1219200" y="3810000"/>
            <a:ext cx="445008" cy="1524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18" name="Right Arrow 17"/>
          <p:cNvSpPr/>
          <p:nvPr/>
        </p:nvSpPr>
        <p:spPr>
          <a:xfrm>
            <a:off x="1219200" y="4724400"/>
            <a:ext cx="445008" cy="1524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1026" name="Comment 2"/>
          <p:cNvSpPr>
            <a:spLocks noRot="1" noChangeAspect="1" noEditPoints="1" noChangeArrowheads="1" noChangeShapeType="1" noTextEdit="1"/>
          </p:cNvSpPr>
          <p:nvPr/>
        </p:nvSpPr>
        <p:spPr bwMode="auto">
          <a:xfrm>
            <a:off x="8172450" y="411163"/>
            <a:ext cx="11113" cy="1587"/>
          </a:xfrm>
          <a:custGeom>
            <a:avLst/>
            <a:gdLst>
              <a:gd name="T0" fmla="+- 0 22701 22701"/>
              <a:gd name="T1" fmla="*/ T0 w 33"/>
              <a:gd name="T2" fmla="+- 0 1143 1143"/>
              <a:gd name="T3" fmla="*/ 1143 h 1"/>
              <a:gd name="T4" fmla="+- 0 22712 22701"/>
              <a:gd name="T5" fmla="*/ T4 w 33"/>
              <a:gd name="T6" fmla="+- 0 1143 1143"/>
              <a:gd name="T7" fmla="*/ 1143 h 1"/>
              <a:gd name="T8" fmla="+- 0 22722 22701"/>
              <a:gd name="T9" fmla="*/ T8 w 33"/>
              <a:gd name="T10" fmla="+- 0 1143 1143"/>
              <a:gd name="T11" fmla="*/ 1143 h 1"/>
              <a:gd name="T12" fmla="+- 0 22733 22701"/>
              <a:gd name="T13" fmla="*/ T12 w 33"/>
              <a:gd name="T14" fmla="+- 0 1143 1143"/>
              <a:gd name="T15" fmla="*/ 1143 h 1"/>
            </a:gdLst>
            <a:ahLst/>
            <a:cxnLst>
              <a:cxn ang="0">
                <a:pos x="T1" y="T3"/>
              </a:cxn>
              <a:cxn ang="0">
                <a:pos x="T5" y="T7"/>
              </a:cxn>
              <a:cxn ang="0">
                <a:pos x="T9" y="T11"/>
              </a:cxn>
              <a:cxn ang="0">
                <a:pos x="T13" y="T15"/>
              </a:cxn>
            </a:cxnLst>
            <a:rect l="0" t="0" r="r" b="b"/>
            <a:pathLst>
              <a:path w="33" h="1" extrusionOk="0">
                <a:moveTo>
                  <a:pt x="0" y="0"/>
                </a:moveTo>
                <a:cubicBezTo>
                  <a:pt x="11" y="0"/>
                  <a:pt x="21" y="0"/>
                  <a:pt x="32" y="0"/>
                </a:cubicBezTo>
              </a:path>
            </a:pathLst>
          </a:custGeom>
          <a:noFill/>
          <a:ln w="19050" cap="rnd">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028" name="Comment 4"/>
          <p:cNvSpPr>
            <a:spLocks noRot="1" noChangeAspect="1" noEditPoints="1" noChangeArrowheads="1" noChangeShapeType="1" noTextEdit="1"/>
          </p:cNvSpPr>
          <p:nvPr/>
        </p:nvSpPr>
        <p:spPr bwMode="auto">
          <a:xfrm>
            <a:off x="7704138" y="1165225"/>
            <a:ext cx="11112" cy="23813"/>
          </a:xfrm>
          <a:custGeom>
            <a:avLst/>
            <a:gdLst>
              <a:gd name="T0" fmla="+- 0 21400 21400"/>
              <a:gd name="T1" fmla="*/ T0 w 32"/>
              <a:gd name="T2" fmla="+- 0 3302 3238"/>
              <a:gd name="T3" fmla="*/ 3302 h 65"/>
              <a:gd name="T4" fmla="+- 0 21400 21400"/>
              <a:gd name="T5" fmla="*/ T4 w 32"/>
              <a:gd name="T6" fmla="+- 0 3266 3238"/>
              <a:gd name="T7" fmla="*/ 3266 h 65"/>
              <a:gd name="T8" fmla="+- 0 21403 21400"/>
              <a:gd name="T9" fmla="*/ T8 w 32"/>
              <a:gd name="T10" fmla="+- 0 3252 3238"/>
              <a:gd name="T11" fmla="*/ 3252 h 65"/>
              <a:gd name="T12" fmla="+- 0 21431 21400"/>
              <a:gd name="T13" fmla="*/ T12 w 32"/>
              <a:gd name="T14" fmla="+- 0 3238 3238"/>
              <a:gd name="T15" fmla="*/ 3238 h 65"/>
            </a:gdLst>
            <a:ahLst/>
            <a:cxnLst>
              <a:cxn ang="0">
                <a:pos x="T1" y="T3"/>
              </a:cxn>
              <a:cxn ang="0">
                <a:pos x="T5" y="T7"/>
              </a:cxn>
              <a:cxn ang="0">
                <a:pos x="T9" y="T11"/>
              </a:cxn>
              <a:cxn ang="0">
                <a:pos x="T13" y="T15"/>
              </a:cxn>
            </a:cxnLst>
            <a:rect l="0" t="0" r="r" b="b"/>
            <a:pathLst>
              <a:path w="32" h="65" extrusionOk="0">
                <a:moveTo>
                  <a:pt x="0" y="64"/>
                </a:moveTo>
                <a:cubicBezTo>
                  <a:pt x="0" y="28"/>
                  <a:pt x="3" y="14"/>
                  <a:pt x="31" y="0"/>
                </a:cubicBezTo>
              </a:path>
            </a:pathLst>
          </a:custGeom>
          <a:noFill/>
          <a:ln w="19050" cap="rnd">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Tree>
    <p:extLst>
      <p:ext uri="{BB962C8B-B14F-4D97-AF65-F5344CB8AC3E}">
        <p14:creationId xmlns:p14="http://schemas.microsoft.com/office/powerpoint/2010/main" val="74267731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7"/>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8"/>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14"/>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9" grpId="0" animBg="1"/>
      <p:bldP spid="12" grpId="0" animBg="1"/>
      <p:bldP spid="13" grpId="0" animBg="1"/>
      <p:bldP spid="14" grpId="0" animBg="1"/>
      <p:bldP spid="17" grpId="0" animBg="1"/>
      <p:bldP spid="18" grpId="0" animBg="1"/>
    </p:bld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124200" y="167640"/>
            <a:ext cx="2590800" cy="400110"/>
          </a:xfrm>
          <a:prstGeom prst="rect">
            <a:avLst/>
          </a:prstGeom>
          <a:noFill/>
        </p:spPr>
        <p:txBody>
          <a:bodyPr wrap="square" rtlCol="0">
            <a:spAutoFit/>
          </a:bodyPr>
          <a:lstStyle/>
          <a:p>
            <a:r>
              <a:rPr lang="en-US" sz="2000" b="1" u="sng" dirty="0" smtClean="0"/>
              <a:t>Exemption u|s 5(vi)</a:t>
            </a:r>
            <a:endParaRPr lang="en-IN" sz="2000" b="1" u="sng" dirty="0"/>
          </a:p>
        </p:txBody>
      </p:sp>
      <p:sp>
        <p:nvSpPr>
          <p:cNvPr id="3" name="TextBox 2"/>
          <p:cNvSpPr txBox="1"/>
          <p:nvPr/>
        </p:nvSpPr>
        <p:spPr>
          <a:xfrm>
            <a:off x="350520" y="1478280"/>
            <a:ext cx="533400" cy="400110"/>
          </a:xfrm>
          <a:prstGeom prst="rect">
            <a:avLst/>
          </a:prstGeom>
          <a:noFill/>
        </p:spPr>
        <p:txBody>
          <a:bodyPr wrap="square" rtlCol="0">
            <a:spAutoFit/>
          </a:bodyPr>
          <a:lstStyle/>
          <a:p>
            <a:r>
              <a:rPr lang="en-US" sz="2000" b="1" dirty="0" smtClean="0"/>
              <a:t>(</a:t>
            </a:r>
            <a:r>
              <a:rPr lang="en-US" sz="2000" b="1" dirty="0" err="1" smtClean="0"/>
              <a:t>i</a:t>
            </a:r>
            <a:r>
              <a:rPr lang="en-US" sz="2000" b="1" dirty="0" smtClean="0"/>
              <a:t>)</a:t>
            </a:r>
            <a:endParaRPr lang="en-IN" sz="2000" b="1" dirty="0"/>
          </a:p>
        </p:txBody>
      </p:sp>
      <p:sp>
        <p:nvSpPr>
          <p:cNvPr id="5" name="TextBox 4"/>
          <p:cNvSpPr txBox="1"/>
          <p:nvPr/>
        </p:nvSpPr>
        <p:spPr>
          <a:xfrm>
            <a:off x="960120" y="1493520"/>
            <a:ext cx="2057400" cy="400110"/>
          </a:xfrm>
          <a:prstGeom prst="rect">
            <a:avLst/>
          </a:prstGeom>
          <a:noFill/>
        </p:spPr>
        <p:txBody>
          <a:bodyPr wrap="square" rtlCol="0">
            <a:spAutoFit/>
          </a:bodyPr>
          <a:lstStyle/>
          <a:p>
            <a:r>
              <a:rPr lang="en-US" sz="2000" b="1" dirty="0" smtClean="0"/>
              <a:t>One House or</a:t>
            </a:r>
            <a:endParaRPr lang="en-IN" sz="2000" b="1" dirty="0"/>
          </a:p>
        </p:txBody>
      </p:sp>
      <p:sp>
        <p:nvSpPr>
          <p:cNvPr id="6" name="TextBox 5"/>
          <p:cNvSpPr txBox="1"/>
          <p:nvPr/>
        </p:nvSpPr>
        <p:spPr>
          <a:xfrm>
            <a:off x="365760" y="1920240"/>
            <a:ext cx="533400" cy="400110"/>
          </a:xfrm>
          <a:prstGeom prst="rect">
            <a:avLst/>
          </a:prstGeom>
          <a:noFill/>
        </p:spPr>
        <p:txBody>
          <a:bodyPr wrap="square" rtlCol="0">
            <a:spAutoFit/>
          </a:bodyPr>
          <a:lstStyle/>
          <a:p>
            <a:r>
              <a:rPr lang="en-US" sz="2000" b="1" dirty="0" smtClean="0"/>
              <a:t>(ii)</a:t>
            </a:r>
            <a:endParaRPr lang="en-IN" sz="2000" b="1" dirty="0"/>
          </a:p>
        </p:txBody>
      </p:sp>
      <p:sp>
        <p:nvSpPr>
          <p:cNvPr id="7" name="TextBox 6"/>
          <p:cNvSpPr txBox="1"/>
          <p:nvPr/>
        </p:nvSpPr>
        <p:spPr>
          <a:xfrm>
            <a:off x="975360" y="1935480"/>
            <a:ext cx="2453640" cy="400110"/>
          </a:xfrm>
          <a:prstGeom prst="rect">
            <a:avLst/>
          </a:prstGeom>
          <a:noFill/>
        </p:spPr>
        <p:txBody>
          <a:bodyPr wrap="square" rtlCol="0">
            <a:spAutoFit/>
          </a:bodyPr>
          <a:lstStyle/>
          <a:p>
            <a:r>
              <a:rPr lang="en-US" sz="2000" b="1" dirty="0" smtClean="0"/>
              <a:t>Part of a House or </a:t>
            </a:r>
            <a:endParaRPr lang="en-IN" sz="2000" b="1" dirty="0"/>
          </a:p>
        </p:txBody>
      </p:sp>
      <p:sp>
        <p:nvSpPr>
          <p:cNvPr id="8" name="TextBox 7"/>
          <p:cNvSpPr txBox="1"/>
          <p:nvPr/>
        </p:nvSpPr>
        <p:spPr>
          <a:xfrm>
            <a:off x="365760" y="2392680"/>
            <a:ext cx="624840" cy="400110"/>
          </a:xfrm>
          <a:prstGeom prst="rect">
            <a:avLst/>
          </a:prstGeom>
          <a:noFill/>
        </p:spPr>
        <p:txBody>
          <a:bodyPr wrap="square" rtlCol="0">
            <a:spAutoFit/>
          </a:bodyPr>
          <a:lstStyle/>
          <a:p>
            <a:r>
              <a:rPr lang="en-US" sz="2000" b="1" dirty="0" smtClean="0"/>
              <a:t>(iii)</a:t>
            </a:r>
            <a:endParaRPr lang="en-IN" sz="2000" b="1" dirty="0"/>
          </a:p>
        </p:txBody>
      </p:sp>
      <p:sp>
        <p:nvSpPr>
          <p:cNvPr id="9" name="TextBox 8"/>
          <p:cNvSpPr txBox="1"/>
          <p:nvPr/>
        </p:nvSpPr>
        <p:spPr>
          <a:xfrm>
            <a:off x="975360" y="2407920"/>
            <a:ext cx="4663440" cy="400110"/>
          </a:xfrm>
          <a:prstGeom prst="rect">
            <a:avLst/>
          </a:prstGeom>
          <a:noFill/>
        </p:spPr>
        <p:txBody>
          <a:bodyPr wrap="square" rtlCol="0">
            <a:spAutoFit/>
          </a:bodyPr>
          <a:lstStyle/>
          <a:p>
            <a:r>
              <a:rPr lang="en-US" sz="2000" b="1" dirty="0" smtClean="0"/>
              <a:t>Plot of land not exceeding 500 Sq.meter</a:t>
            </a:r>
            <a:endParaRPr lang="en-IN" sz="2000" b="1" dirty="0"/>
          </a:p>
        </p:txBody>
      </p:sp>
      <p:sp>
        <p:nvSpPr>
          <p:cNvPr id="10" name="TextBox 9"/>
          <p:cNvSpPr txBox="1"/>
          <p:nvPr/>
        </p:nvSpPr>
        <p:spPr>
          <a:xfrm>
            <a:off x="1645920" y="701040"/>
            <a:ext cx="7315200" cy="707886"/>
          </a:xfrm>
          <a:prstGeom prst="rect">
            <a:avLst/>
          </a:prstGeom>
          <a:noFill/>
        </p:spPr>
        <p:txBody>
          <a:bodyPr wrap="square" rtlCol="0">
            <a:spAutoFit/>
          </a:bodyPr>
          <a:lstStyle/>
          <a:p>
            <a:r>
              <a:rPr lang="en-US" sz="2000" b="1" dirty="0" smtClean="0"/>
              <a:t>whether Residential or Commercial or Farm House | Guest House or Self occupied or Let out etc. </a:t>
            </a:r>
            <a:endParaRPr lang="en-IN" sz="2000" b="1" dirty="0"/>
          </a:p>
        </p:txBody>
      </p:sp>
      <p:cxnSp>
        <p:nvCxnSpPr>
          <p:cNvPr id="12" name="Straight Arrow Connector 11"/>
          <p:cNvCxnSpPr/>
          <p:nvPr/>
        </p:nvCxnSpPr>
        <p:spPr>
          <a:xfrm rot="5400000" flipH="1" flipV="1">
            <a:off x="1219200" y="1082040"/>
            <a:ext cx="381000" cy="381000"/>
          </a:xfrm>
          <a:prstGeom prst="straightConnector1">
            <a:avLst/>
          </a:prstGeom>
          <a:ln>
            <a:prstDash val="sysDash"/>
            <a:tailEnd type="arrow"/>
          </a:ln>
        </p:spPr>
        <p:style>
          <a:lnRef idx="2">
            <a:schemeClr val="dk1"/>
          </a:lnRef>
          <a:fillRef idx="0">
            <a:schemeClr val="dk1"/>
          </a:fillRef>
          <a:effectRef idx="1">
            <a:schemeClr val="dk1"/>
          </a:effectRef>
          <a:fontRef idx="minor">
            <a:schemeClr val="tx1"/>
          </a:fontRef>
        </p:style>
      </p:cxnSp>
      <p:sp>
        <p:nvSpPr>
          <p:cNvPr id="15" name="Cloud 14"/>
          <p:cNvSpPr/>
          <p:nvPr/>
        </p:nvSpPr>
        <p:spPr>
          <a:xfrm>
            <a:off x="5760720" y="1432560"/>
            <a:ext cx="3048000" cy="1676400"/>
          </a:xfrm>
          <a:prstGeom prst="cloud">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b="1" dirty="0" smtClean="0">
              <a:solidFill>
                <a:schemeClr val="tx1"/>
              </a:solidFill>
            </a:endParaRPr>
          </a:p>
          <a:p>
            <a:pPr algn="ctr"/>
            <a:r>
              <a:rPr lang="en-US" sz="2000" b="1" dirty="0" smtClean="0">
                <a:solidFill>
                  <a:schemeClr val="tx1"/>
                </a:solidFill>
              </a:rPr>
              <a:t>Exemption U|S 5(vi)</a:t>
            </a:r>
          </a:p>
          <a:p>
            <a:pPr algn="ctr"/>
            <a:r>
              <a:rPr lang="en-US" sz="2000" b="1" dirty="0" smtClean="0">
                <a:solidFill>
                  <a:schemeClr val="tx1"/>
                </a:solidFill>
              </a:rPr>
              <a:t>Not available </a:t>
            </a:r>
          </a:p>
          <a:p>
            <a:pPr algn="ctr"/>
            <a:r>
              <a:rPr lang="en-US" sz="2000" b="1" dirty="0" smtClean="0">
                <a:solidFill>
                  <a:schemeClr val="tx1"/>
                </a:solidFill>
              </a:rPr>
              <a:t>to </a:t>
            </a:r>
            <a:r>
              <a:rPr lang="en-US" sz="2000" b="1" u="sng" dirty="0" smtClean="0">
                <a:solidFill>
                  <a:schemeClr val="tx1"/>
                </a:solidFill>
              </a:rPr>
              <a:t>COMPANY</a:t>
            </a:r>
          </a:p>
          <a:p>
            <a:pPr algn="ctr"/>
            <a:endParaRPr lang="en-US" sz="2000" b="1" dirty="0" smtClean="0">
              <a:solidFill>
                <a:schemeClr val="tx1"/>
              </a:solidFill>
            </a:endParaRPr>
          </a:p>
        </p:txBody>
      </p:sp>
      <p:cxnSp>
        <p:nvCxnSpPr>
          <p:cNvPr id="22" name="Straight Connector 21"/>
          <p:cNvCxnSpPr/>
          <p:nvPr/>
        </p:nvCxnSpPr>
        <p:spPr>
          <a:xfrm>
            <a:off x="6537960" y="2225040"/>
            <a:ext cx="1219200" cy="1588"/>
          </a:xfrm>
          <a:prstGeom prst="line">
            <a:avLst/>
          </a:prstGeom>
        </p:spPr>
        <p:style>
          <a:lnRef idx="1">
            <a:schemeClr val="dk1"/>
          </a:lnRef>
          <a:fillRef idx="0">
            <a:schemeClr val="dk1"/>
          </a:fillRef>
          <a:effectRef idx="0">
            <a:schemeClr val="dk1"/>
          </a:effectRef>
          <a:fontRef idx="minor">
            <a:schemeClr val="tx1"/>
          </a:fontRef>
        </p:style>
      </p:cxnSp>
      <p:sp>
        <p:nvSpPr>
          <p:cNvPr id="23" name="TextBox 22"/>
          <p:cNvSpPr txBox="1"/>
          <p:nvPr/>
        </p:nvSpPr>
        <p:spPr>
          <a:xfrm>
            <a:off x="899160" y="2880360"/>
            <a:ext cx="2286000" cy="400110"/>
          </a:xfrm>
          <a:prstGeom prst="rect">
            <a:avLst/>
          </a:prstGeom>
          <a:noFill/>
        </p:spPr>
        <p:txBody>
          <a:bodyPr wrap="square" rtlCol="0">
            <a:spAutoFit/>
          </a:bodyPr>
          <a:lstStyle/>
          <a:p>
            <a:pPr algn="r"/>
            <a:r>
              <a:rPr lang="en-US" sz="2000" b="1" dirty="0" smtClean="0"/>
              <a:t>is exempt u|s 5(vi)</a:t>
            </a:r>
            <a:endParaRPr lang="en-IN" sz="2000" b="1" dirty="0"/>
          </a:p>
        </p:txBody>
      </p:sp>
      <p:sp>
        <p:nvSpPr>
          <p:cNvPr id="24" name="TextBox 23"/>
          <p:cNvSpPr txBox="1"/>
          <p:nvPr/>
        </p:nvSpPr>
        <p:spPr>
          <a:xfrm>
            <a:off x="3139440" y="2880360"/>
            <a:ext cx="3352800" cy="400110"/>
          </a:xfrm>
          <a:prstGeom prst="rect">
            <a:avLst/>
          </a:prstGeom>
          <a:noFill/>
        </p:spPr>
        <p:txBody>
          <a:bodyPr wrap="square" rtlCol="0">
            <a:spAutoFit/>
          </a:bodyPr>
          <a:lstStyle/>
          <a:p>
            <a:r>
              <a:rPr lang="en-US" sz="2000" b="1" dirty="0" smtClean="0"/>
              <a:t>to Individual or HUF only.</a:t>
            </a:r>
            <a:endParaRPr lang="en-IN" sz="2000" b="1" dirty="0"/>
          </a:p>
        </p:txBody>
      </p:sp>
      <p:sp>
        <p:nvSpPr>
          <p:cNvPr id="25" name="TextBox 24"/>
          <p:cNvSpPr txBox="1"/>
          <p:nvPr/>
        </p:nvSpPr>
        <p:spPr>
          <a:xfrm>
            <a:off x="914400" y="3337560"/>
            <a:ext cx="2362200" cy="400110"/>
          </a:xfrm>
          <a:prstGeom prst="rect">
            <a:avLst/>
          </a:prstGeom>
          <a:noFill/>
        </p:spPr>
        <p:txBody>
          <a:bodyPr wrap="square" rtlCol="0">
            <a:spAutoFit/>
          </a:bodyPr>
          <a:lstStyle/>
          <a:p>
            <a:r>
              <a:rPr lang="en-US" sz="2000" b="1" u="sng" dirty="0" smtClean="0"/>
              <a:t>Important Note:</a:t>
            </a:r>
            <a:endParaRPr lang="en-IN" sz="2000" b="1" u="sng" dirty="0"/>
          </a:p>
        </p:txBody>
      </p:sp>
      <p:sp>
        <p:nvSpPr>
          <p:cNvPr id="26" name="TextBox 25"/>
          <p:cNvSpPr txBox="1"/>
          <p:nvPr/>
        </p:nvSpPr>
        <p:spPr>
          <a:xfrm>
            <a:off x="1188720" y="3779520"/>
            <a:ext cx="6934200" cy="707886"/>
          </a:xfrm>
          <a:prstGeom prst="rect">
            <a:avLst/>
          </a:prstGeom>
          <a:noFill/>
        </p:spPr>
        <p:txBody>
          <a:bodyPr wrap="square" rtlCol="0">
            <a:spAutoFit/>
          </a:bodyPr>
          <a:lstStyle/>
          <a:p>
            <a:r>
              <a:rPr lang="en-US" sz="2000" b="1" dirty="0" smtClean="0"/>
              <a:t>Any House | Plot of Land if Not an asset as per sec. 2(ea), then no question of claiming exemption.</a:t>
            </a:r>
            <a:endParaRPr lang="en-IN" sz="2000" b="1" dirty="0"/>
          </a:p>
        </p:txBody>
      </p:sp>
      <p:sp>
        <p:nvSpPr>
          <p:cNvPr id="27" name="TextBox 26"/>
          <p:cNvSpPr txBox="1"/>
          <p:nvPr/>
        </p:nvSpPr>
        <p:spPr>
          <a:xfrm>
            <a:off x="960120" y="4434840"/>
            <a:ext cx="685800" cy="400110"/>
          </a:xfrm>
          <a:prstGeom prst="rect">
            <a:avLst/>
          </a:prstGeom>
          <a:noFill/>
        </p:spPr>
        <p:txBody>
          <a:bodyPr wrap="square" rtlCol="0">
            <a:spAutoFit/>
          </a:bodyPr>
          <a:lstStyle/>
          <a:p>
            <a:r>
              <a:rPr lang="en-US" sz="2000" b="1" u="sng" dirty="0" smtClean="0"/>
              <a:t>E.g.</a:t>
            </a:r>
            <a:endParaRPr lang="en-IN" sz="2000" b="1" u="sng" dirty="0"/>
          </a:p>
        </p:txBody>
      </p:sp>
      <p:sp>
        <p:nvSpPr>
          <p:cNvPr id="28" name="TextBox 27"/>
          <p:cNvSpPr txBox="1"/>
          <p:nvPr/>
        </p:nvSpPr>
        <p:spPr>
          <a:xfrm>
            <a:off x="1173480" y="4846320"/>
            <a:ext cx="6934200" cy="707886"/>
          </a:xfrm>
          <a:prstGeom prst="rect">
            <a:avLst/>
          </a:prstGeom>
          <a:noFill/>
        </p:spPr>
        <p:txBody>
          <a:bodyPr wrap="square" rtlCol="0">
            <a:spAutoFit/>
          </a:bodyPr>
          <a:lstStyle/>
          <a:p>
            <a:r>
              <a:rPr lang="en-US" sz="2000" b="1" dirty="0" smtClean="0"/>
              <a:t>R|H let out 300 DAYS or more is not an asset &amp; therefore no question of claiming exemption u|s 5(vi)</a:t>
            </a:r>
            <a:endParaRPr lang="en-IN" sz="2000" b="1" dirty="0"/>
          </a:p>
        </p:txBody>
      </p:sp>
      <p:sp>
        <p:nvSpPr>
          <p:cNvPr id="29" name="TextBox 28"/>
          <p:cNvSpPr txBox="1"/>
          <p:nvPr/>
        </p:nvSpPr>
        <p:spPr>
          <a:xfrm>
            <a:off x="914400" y="5516880"/>
            <a:ext cx="914400" cy="400110"/>
          </a:xfrm>
          <a:prstGeom prst="rect">
            <a:avLst/>
          </a:prstGeom>
          <a:noFill/>
        </p:spPr>
        <p:txBody>
          <a:bodyPr wrap="square" rtlCol="0">
            <a:spAutoFit/>
          </a:bodyPr>
          <a:lstStyle/>
          <a:p>
            <a:r>
              <a:rPr lang="en-US" sz="2000" b="1" u="sng" dirty="0" smtClean="0"/>
              <a:t>Note:</a:t>
            </a:r>
            <a:endParaRPr lang="en-IN" sz="2000" b="1" u="sng" dirty="0"/>
          </a:p>
        </p:txBody>
      </p:sp>
      <p:sp>
        <p:nvSpPr>
          <p:cNvPr id="30" name="TextBox 29"/>
          <p:cNvSpPr txBox="1"/>
          <p:nvPr/>
        </p:nvSpPr>
        <p:spPr>
          <a:xfrm>
            <a:off x="1173480" y="5958840"/>
            <a:ext cx="6934200" cy="707886"/>
          </a:xfrm>
          <a:prstGeom prst="rect">
            <a:avLst/>
          </a:prstGeom>
          <a:noFill/>
        </p:spPr>
        <p:txBody>
          <a:bodyPr wrap="square" rtlCol="0">
            <a:spAutoFit/>
          </a:bodyPr>
          <a:lstStyle/>
          <a:p>
            <a:r>
              <a:rPr lang="en-US" sz="2000" b="1" dirty="0" smtClean="0"/>
              <a:t>If Plot of Land is mort than 500 Sq.meter then Exemption u|s 5(vi) Cannot be claimed in respect of Such asset.</a:t>
            </a:r>
            <a:endParaRPr lang="en-IN" sz="2000" b="1" dirty="0"/>
          </a:p>
        </p:txBody>
      </p:sp>
    </p:spTree>
    <p:extLst>
      <p:ext uri="{BB962C8B-B14F-4D97-AF65-F5344CB8AC3E}">
        <p14:creationId xmlns:p14="http://schemas.microsoft.com/office/powerpoint/2010/main" val="1088839282"/>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6"/>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7"/>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8"/>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9"/>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23"/>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24"/>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12"/>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10"/>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15"/>
                                        </p:tgtEl>
                                        <p:attrNameLst>
                                          <p:attrName>style.visibility</p:attrName>
                                        </p:attrNameLst>
                                      </p:cBhvr>
                                      <p:to>
                                        <p:strVal val="visible"/>
                                      </p:to>
                                    </p:set>
                                  </p:childTnLst>
                                </p:cTn>
                              </p:par>
                              <p:par>
                                <p:cTn id="51" presetID="1" presetClass="entr" presetSubtype="0" fill="hold" nodeType="withEffect">
                                  <p:stCondLst>
                                    <p:cond delay="0"/>
                                  </p:stCondLst>
                                  <p:childTnLst>
                                    <p:set>
                                      <p:cBhvr>
                                        <p:cTn id="52" dur="1" fill="hold">
                                          <p:stCondLst>
                                            <p:cond delay="0"/>
                                          </p:stCondLst>
                                        </p:cTn>
                                        <p:tgtEl>
                                          <p:spTgt spid="22"/>
                                        </p:tgtEl>
                                        <p:attrNameLst>
                                          <p:attrName>style.visibility</p:attrName>
                                        </p:attrNameLst>
                                      </p:cBhvr>
                                      <p:to>
                                        <p:strVal val="visible"/>
                                      </p:to>
                                    </p:set>
                                  </p:childTnLst>
                                </p:cTn>
                              </p:par>
                            </p:childTnLst>
                          </p:cTn>
                        </p:par>
                      </p:childTnLst>
                    </p:cTn>
                  </p:par>
                  <p:par>
                    <p:cTn id="53" fill="hold">
                      <p:stCondLst>
                        <p:cond delay="indefinite"/>
                      </p:stCondLst>
                      <p:childTnLst>
                        <p:par>
                          <p:cTn id="54" fill="hold">
                            <p:stCondLst>
                              <p:cond delay="0"/>
                            </p:stCondLst>
                            <p:childTnLst>
                              <p:par>
                                <p:cTn id="55" presetID="1" presetClass="entr" presetSubtype="0" fill="hold" grpId="0" nodeType="clickEffect">
                                  <p:stCondLst>
                                    <p:cond delay="0"/>
                                  </p:stCondLst>
                                  <p:childTnLst>
                                    <p:set>
                                      <p:cBhvr>
                                        <p:cTn id="56" dur="1" fill="hold">
                                          <p:stCondLst>
                                            <p:cond delay="0"/>
                                          </p:stCondLst>
                                        </p:cTn>
                                        <p:tgtEl>
                                          <p:spTgt spid="25"/>
                                        </p:tgtEl>
                                        <p:attrNameLst>
                                          <p:attrName>style.visibility</p:attrName>
                                        </p:attrNameLst>
                                      </p:cBhvr>
                                      <p:to>
                                        <p:strVal val="visible"/>
                                      </p:to>
                                    </p:set>
                                  </p:childTnLst>
                                </p:cTn>
                              </p:par>
                            </p:childTnLst>
                          </p:cTn>
                        </p:par>
                      </p:childTnLst>
                    </p:cTn>
                  </p:par>
                  <p:par>
                    <p:cTn id="57" fill="hold">
                      <p:stCondLst>
                        <p:cond delay="indefinite"/>
                      </p:stCondLst>
                      <p:childTnLst>
                        <p:par>
                          <p:cTn id="58" fill="hold">
                            <p:stCondLst>
                              <p:cond delay="0"/>
                            </p:stCondLst>
                            <p:childTnLst>
                              <p:par>
                                <p:cTn id="59" presetID="1" presetClass="entr" presetSubtype="0" fill="hold" nodeType="clickEffect">
                                  <p:stCondLst>
                                    <p:cond delay="0"/>
                                  </p:stCondLst>
                                  <p:childTnLst>
                                    <p:set>
                                      <p:cBhvr>
                                        <p:cTn id="60" dur="1" fill="hold">
                                          <p:stCondLst>
                                            <p:cond delay="0"/>
                                          </p:stCondLst>
                                        </p:cTn>
                                        <p:tgtEl>
                                          <p:spTgt spid="26">
                                            <p:txEl>
                                              <p:pRg st="0" end="0"/>
                                            </p:txEl>
                                          </p:spTgt>
                                        </p:tgtEl>
                                        <p:attrNameLst>
                                          <p:attrName>style.visibility</p:attrName>
                                        </p:attrNameLst>
                                      </p:cBhvr>
                                      <p:to>
                                        <p:strVal val="visible"/>
                                      </p:to>
                                    </p:set>
                                  </p:childTnLst>
                                </p:cTn>
                              </p:par>
                            </p:childTnLst>
                          </p:cTn>
                        </p:par>
                      </p:childTnLst>
                    </p:cTn>
                  </p:par>
                  <p:par>
                    <p:cTn id="61" fill="hold">
                      <p:stCondLst>
                        <p:cond delay="indefinite"/>
                      </p:stCondLst>
                      <p:childTnLst>
                        <p:par>
                          <p:cTn id="62" fill="hold">
                            <p:stCondLst>
                              <p:cond delay="0"/>
                            </p:stCondLst>
                            <p:childTnLst>
                              <p:par>
                                <p:cTn id="63" presetID="1" presetClass="entr" presetSubtype="0" fill="hold" grpId="0" nodeType="clickEffect">
                                  <p:stCondLst>
                                    <p:cond delay="0"/>
                                  </p:stCondLst>
                                  <p:childTnLst>
                                    <p:set>
                                      <p:cBhvr>
                                        <p:cTn id="64" dur="1" fill="hold">
                                          <p:stCondLst>
                                            <p:cond delay="0"/>
                                          </p:stCondLst>
                                        </p:cTn>
                                        <p:tgtEl>
                                          <p:spTgt spid="27"/>
                                        </p:tgtEl>
                                        <p:attrNameLst>
                                          <p:attrName>style.visibility</p:attrName>
                                        </p:attrNameLst>
                                      </p:cBhvr>
                                      <p:to>
                                        <p:strVal val="visible"/>
                                      </p:to>
                                    </p:set>
                                  </p:childTnLst>
                                </p:cTn>
                              </p:par>
                            </p:childTnLst>
                          </p:cTn>
                        </p:par>
                      </p:childTnLst>
                    </p:cTn>
                  </p:par>
                  <p:par>
                    <p:cTn id="65" fill="hold">
                      <p:stCondLst>
                        <p:cond delay="indefinite"/>
                      </p:stCondLst>
                      <p:childTnLst>
                        <p:par>
                          <p:cTn id="66" fill="hold">
                            <p:stCondLst>
                              <p:cond delay="0"/>
                            </p:stCondLst>
                            <p:childTnLst>
                              <p:par>
                                <p:cTn id="67" presetID="1" presetClass="entr" presetSubtype="0" fill="hold" grpId="0" nodeType="clickEffect">
                                  <p:stCondLst>
                                    <p:cond delay="0"/>
                                  </p:stCondLst>
                                  <p:childTnLst>
                                    <p:set>
                                      <p:cBhvr>
                                        <p:cTn id="68" dur="1" fill="hold">
                                          <p:stCondLst>
                                            <p:cond delay="0"/>
                                          </p:stCondLst>
                                        </p:cTn>
                                        <p:tgtEl>
                                          <p:spTgt spid="28"/>
                                        </p:tgtEl>
                                        <p:attrNameLst>
                                          <p:attrName>style.visibility</p:attrName>
                                        </p:attrNameLst>
                                      </p:cBhvr>
                                      <p:to>
                                        <p:strVal val="visible"/>
                                      </p:to>
                                    </p:set>
                                  </p:childTnLst>
                                </p:cTn>
                              </p:par>
                            </p:childTnLst>
                          </p:cTn>
                        </p:par>
                      </p:childTnLst>
                    </p:cTn>
                  </p:par>
                  <p:par>
                    <p:cTn id="69" fill="hold">
                      <p:stCondLst>
                        <p:cond delay="indefinite"/>
                      </p:stCondLst>
                      <p:childTnLst>
                        <p:par>
                          <p:cTn id="70" fill="hold">
                            <p:stCondLst>
                              <p:cond delay="0"/>
                            </p:stCondLst>
                            <p:childTnLst>
                              <p:par>
                                <p:cTn id="71" presetID="1" presetClass="entr" presetSubtype="0" fill="hold" grpId="0" nodeType="clickEffect">
                                  <p:stCondLst>
                                    <p:cond delay="0"/>
                                  </p:stCondLst>
                                  <p:childTnLst>
                                    <p:set>
                                      <p:cBhvr>
                                        <p:cTn id="72" dur="1" fill="hold">
                                          <p:stCondLst>
                                            <p:cond delay="0"/>
                                          </p:stCondLst>
                                        </p:cTn>
                                        <p:tgtEl>
                                          <p:spTgt spid="29"/>
                                        </p:tgtEl>
                                        <p:attrNameLst>
                                          <p:attrName>style.visibility</p:attrName>
                                        </p:attrNameLst>
                                      </p:cBhvr>
                                      <p:to>
                                        <p:strVal val="visible"/>
                                      </p:to>
                                    </p:set>
                                  </p:childTnLst>
                                </p:cTn>
                              </p:par>
                            </p:childTnLst>
                          </p:cTn>
                        </p:par>
                      </p:childTnLst>
                    </p:cTn>
                  </p:par>
                  <p:par>
                    <p:cTn id="73" fill="hold">
                      <p:stCondLst>
                        <p:cond delay="indefinite"/>
                      </p:stCondLst>
                      <p:childTnLst>
                        <p:par>
                          <p:cTn id="74" fill="hold">
                            <p:stCondLst>
                              <p:cond delay="0"/>
                            </p:stCondLst>
                            <p:childTnLst>
                              <p:par>
                                <p:cTn id="75" presetID="1" presetClass="entr" presetSubtype="0" fill="hold" grpId="0" nodeType="clickEffect">
                                  <p:stCondLst>
                                    <p:cond delay="0"/>
                                  </p:stCondLst>
                                  <p:childTnLst>
                                    <p:set>
                                      <p:cBhvr>
                                        <p:cTn id="76" dur="1" fill="hold">
                                          <p:stCondLst>
                                            <p:cond delay="0"/>
                                          </p:stCondLst>
                                        </p:cTn>
                                        <p:tgtEl>
                                          <p:spTgt spid="3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5" grpId="0"/>
      <p:bldP spid="6" grpId="0"/>
      <p:bldP spid="7" grpId="0"/>
      <p:bldP spid="8" grpId="0"/>
      <p:bldP spid="9" grpId="0"/>
      <p:bldP spid="10" grpId="0"/>
      <p:bldP spid="15" grpId="0" animBg="1"/>
      <p:bldP spid="23" grpId="0"/>
      <p:bldP spid="24" grpId="0"/>
      <p:bldP spid="25" grpId="0"/>
      <p:bldP spid="27" grpId="0"/>
      <p:bldP spid="28" grpId="0"/>
      <p:bldP spid="29" grpId="0"/>
      <p:bldP spid="30" grpId="0"/>
    </p:bld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762000" y="1505188"/>
            <a:ext cx="1676400" cy="400110"/>
          </a:xfrm>
          <a:prstGeom prst="rect">
            <a:avLst/>
          </a:prstGeom>
          <a:noFill/>
        </p:spPr>
        <p:txBody>
          <a:bodyPr wrap="square" rtlCol="0">
            <a:spAutoFit/>
          </a:bodyPr>
          <a:lstStyle/>
          <a:p>
            <a:r>
              <a:rPr lang="en-US" sz="2000" b="1" dirty="0" smtClean="0">
                <a:latin typeface="Times New Roman" pitchFamily="18" charset="0"/>
                <a:cs typeface="Times New Roman" pitchFamily="18" charset="0"/>
              </a:rPr>
              <a:t>HOUSE A</a:t>
            </a:r>
            <a:endParaRPr lang="en-IN" sz="2000" b="1" dirty="0">
              <a:latin typeface="Times New Roman" pitchFamily="18" charset="0"/>
              <a:cs typeface="Times New Roman" pitchFamily="18" charset="0"/>
            </a:endParaRPr>
          </a:p>
        </p:txBody>
      </p:sp>
      <p:sp>
        <p:nvSpPr>
          <p:cNvPr id="6" name="TextBox 5"/>
          <p:cNvSpPr txBox="1"/>
          <p:nvPr/>
        </p:nvSpPr>
        <p:spPr>
          <a:xfrm>
            <a:off x="6050280" y="1505188"/>
            <a:ext cx="1676400" cy="400110"/>
          </a:xfrm>
          <a:prstGeom prst="rect">
            <a:avLst/>
          </a:prstGeom>
          <a:noFill/>
        </p:spPr>
        <p:txBody>
          <a:bodyPr wrap="square" rtlCol="0">
            <a:spAutoFit/>
          </a:bodyPr>
          <a:lstStyle/>
          <a:p>
            <a:r>
              <a:rPr lang="en-US" sz="2000" b="1" dirty="0" smtClean="0">
                <a:latin typeface="Times New Roman" pitchFamily="18" charset="0"/>
                <a:cs typeface="Times New Roman" pitchFamily="18" charset="0"/>
              </a:rPr>
              <a:t>200 LAKHS</a:t>
            </a:r>
            <a:endParaRPr lang="en-IN" sz="2000" b="1" dirty="0">
              <a:latin typeface="Times New Roman" pitchFamily="18" charset="0"/>
              <a:cs typeface="Times New Roman" pitchFamily="18" charset="0"/>
            </a:endParaRPr>
          </a:p>
        </p:txBody>
      </p:sp>
      <p:sp>
        <p:nvSpPr>
          <p:cNvPr id="7" name="TextBox 6"/>
          <p:cNvSpPr txBox="1"/>
          <p:nvPr/>
        </p:nvSpPr>
        <p:spPr>
          <a:xfrm>
            <a:off x="762000" y="2084308"/>
            <a:ext cx="2057400" cy="400110"/>
          </a:xfrm>
          <a:prstGeom prst="rect">
            <a:avLst/>
          </a:prstGeom>
          <a:noFill/>
        </p:spPr>
        <p:txBody>
          <a:bodyPr wrap="square" rtlCol="0">
            <a:spAutoFit/>
          </a:bodyPr>
          <a:lstStyle/>
          <a:p>
            <a:r>
              <a:rPr lang="en-US" sz="2000" b="1" dirty="0" smtClean="0">
                <a:latin typeface="Times New Roman" pitchFamily="18" charset="0"/>
                <a:cs typeface="Times New Roman" pitchFamily="18" charset="0"/>
              </a:rPr>
              <a:t>HOUSE B	</a:t>
            </a:r>
            <a:endParaRPr lang="en-IN" sz="2000" b="1" dirty="0">
              <a:latin typeface="Times New Roman" pitchFamily="18" charset="0"/>
              <a:cs typeface="Times New Roman" pitchFamily="18" charset="0"/>
            </a:endParaRPr>
          </a:p>
        </p:txBody>
      </p:sp>
      <p:sp>
        <p:nvSpPr>
          <p:cNvPr id="8" name="TextBox 7"/>
          <p:cNvSpPr txBox="1"/>
          <p:nvPr/>
        </p:nvSpPr>
        <p:spPr>
          <a:xfrm>
            <a:off x="6050280" y="2084308"/>
            <a:ext cx="1676400" cy="400110"/>
          </a:xfrm>
          <a:prstGeom prst="rect">
            <a:avLst/>
          </a:prstGeom>
          <a:noFill/>
        </p:spPr>
        <p:txBody>
          <a:bodyPr wrap="square" rtlCol="0">
            <a:spAutoFit/>
          </a:bodyPr>
          <a:lstStyle/>
          <a:p>
            <a:r>
              <a:rPr lang="en-US" sz="2000" b="1" dirty="0" smtClean="0">
                <a:latin typeface="Times New Roman" pitchFamily="18" charset="0"/>
                <a:cs typeface="Times New Roman" pitchFamily="18" charset="0"/>
              </a:rPr>
              <a:t>250 LAKHS</a:t>
            </a:r>
            <a:endParaRPr lang="en-IN" sz="2000" b="1" dirty="0">
              <a:latin typeface="Times New Roman" pitchFamily="18" charset="0"/>
              <a:cs typeface="Times New Roman" pitchFamily="18" charset="0"/>
            </a:endParaRPr>
          </a:p>
        </p:txBody>
      </p:sp>
      <p:sp>
        <p:nvSpPr>
          <p:cNvPr id="9" name="TextBox 8"/>
          <p:cNvSpPr txBox="1"/>
          <p:nvPr/>
        </p:nvSpPr>
        <p:spPr>
          <a:xfrm>
            <a:off x="762000" y="2617708"/>
            <a:ext cx="4419600" cy="400110"/>
          </a:xfrm>
          <a:prstGeom prst="rect">
            <a:avLst/>
          </a:prstGeom>
          <a:noFill/>
        </p:spPr>
        <p:txBody>
          <a:bodyPr wrap="square" rtlCol="0">
            <a:spAutoFit/>
          </a:bodyPr>
          <a:lstStyle/>
          <a:p>
            <a:r>
              <a:rPr lang="en-US" sz="2000" b="1" dirty="0" smtClean="0">
                <a:latin typeface="Times New Roman" pitchFamily="18" charset="0"/>
                <a:cs typeface="Times New Roman" pitchFamily="18" charset="0"/>
              </a:rPr>
              <a:t>PLOT OF LAND (SQ. METER 500)</a:t>
            </a:r>
            <a:endParaRPr lang="en-IN" sz="2000" b="1" dirty="0">
              <a:latin typeface="Times New Roman" pitchFamily="18" charset="0"/>
              <a:cs typeface="Times New Roman" pitchFamily="18" charset="0"/>
            </a:endParaRPr>
          </a:p>
        </p:txBody>
      </p:sp>
      <p:sp>
        <p:nvSpPr>
          <p:cNvPr id="10" name="TextBox 9"/>
          <p:cNvSpPr txBox="1"/>
          <p:nvPr/>
        </p:nvSpPr>
        <p:spPr>
          <a:xfrm>
            <a:off x="6050280" y="2617708"/>
            <a:ext cx="1676400" cy="400110"/>
          </a:xfrm>
          <a:prstGeom prst="rect">
            <a:avLst/>
          </a:prstGeom>
          <a:noFill/>
        </p:spPr>
        <p:txBody>
          <a:bodyPr wrap="square" rtlCol="0">
            <a:spAutoFit/>
          </a:bodyPr>
          <a:lstStyle/>
          <a:p>
            <a:r>
              <a:rPr lang="en-US" sz="2000" b="1" dirty="0" smtClean="0">
                <a:latin typeface="Times New Roman" pitchFamily="18" charset="0"/>
                <a:cs typeface="Times New Roman" pitchFamily="18" charset="0"/>
              </a:rPr>
              <a:t>300 LAKHS</a:t>
            </a:r>
            <a:endParaRPr lang="en-IN" sz="2000" b="1" dirty="0">
              <a:latin typeface="Times New Roman" pitchFamily="18" charset="0"/>
              <a:cs typeface="Times New Roman" pitchFamily="18" charset="0"/>
            </a:endParaRPr>
          </a:p>
        </p:txBody>
      </p:sp>
      <p:sp>
        <p:nvSpPr>
          <p:cNvPr id="12" name="TextBox 11"/>
          <p:cNvSpPr txBox="1"/>
          <p:nvPr/>
        </p:nvSpPr>
        <p:spPr>
          <a:xfrm>
            <a:off x="2392680" y="4251960"/>
            <a:ext cx="3429000" cy="400110"/>
          </a:xfrm>
          <a:prstGeom prst="rect">
            <a:avLst/>
          </a:prstGeom>
          <a:noFill/>
        </p:spPr>
        <p:txBody>
          <a:bodyPr wrap="square" rtlCol="0">
            <a:spAutoFit/>
          </a:bodyPr>
          <a:lstStyle/>
          <a:p>
            <a:r>
              <a:rPr lang="en-US" sz="2000" b="1" dirty="0" smtClean="0">
                <a:latin typeface="Times New Roman" pitchFamily="18" charset="0"/>
                <a:cs typeface="Times New Roman" pitchFamily="18" charset="0"/>
              </a:rPr>
              <a:t>Plot of Land 300 </a:t>
            </a:r>
            <a:r>
              <a:rPr lang="en-US" sz="2000" b="1" dirty="0" err="1" smtClean="0">
                <a:latin typeface="Times New Roman" pitchFamily="18" charset="0"/>
                <a:cs typeface="Times New Roman" pitchFamily="18" charset="0"/>
              </a:rPr>
              <a:t>lakhs</a:t>
            </a:r>
            <a:endParaRPr lang="en-IN" sz="2000" b="1" dirty="0">
              <a:latin typeface="Times New Roman" pitchFamily="18" charset="0"/>
              <a:cs typeface="Times New Roman" pitchFamily="18" charset="0"/>
            </a:endParaRPr>
          </a:p>
        </p:txBody>
      </p:sp>
      <p:sp>
        <p:nvSpPr>
          <p:cNvPr id="13" name="TextBox 12"/>
          <p:cNvSpPr txBox="1"/>
          <p:nvPr/>
        </p:nvSpPr>
        <p:spPr>
          <a:xfrm>
            <a:off x="1295400" y="3749040"/>
            <a:ext cx="1600200" cy="400110"/>
          </a:xfrm>
          <a:prstGeom prst="rect">
            <a:avLst/>
          </a:prstGeom>
          <a:noFill/>
        </p:spPr>
        <p:txBody>
          <a:bodyPr wrap="square" rtlCol="0">
            <a:spAutoFit/>
          </a:bodyPr>
          <a:lstStyle/>
          <a:p>
            <a:r>
              <a:rPr lang="en-US" sz="2000" b="1" u="sng" dirty="0" smtClean="0">
                <a:latin typeface="Times New Roman" pitchFamily="18" charset="0"/>
                <a:cs typeface="Times New Roman" pitchFamily="18" charset="0"/>
              </a:rPr>
              <a:t>Answer:-</a:t>
            </a:r>
            <a:endParaRPr lang="en-IN" sz="2000" b="1" u="sng" dirty="0">
              <a:latin typeface="Times New Roman" pitchFamily="18" charset="0"/>
              <a:cs typeface="Times New Roman" pitchFamily="18" charset="0"/>
            </a:endParaRPr>
          </a:p>
        </p:txBody>
      </p:sp>
      <p:sp>
        <p:nvSpPr>
          <p:cNvPr id="14" name="TextBox 13"/>
          <p:cNvSpPr txBox="1"/>
          <p:nvPr/>
        </p:nvSpPr>
        <p:spPr>
          <a:xfrm>
            <a:off x="2438400" y="819090"/>
            <a:ext cx="4191000" cy="400110"/>
          </a:xfrm>
          <a:prstGeom prst="rect">
            <a:avLst/>
          </a:prstGeom>
          <a:noFill/>
        </p:spPr>
        <p:txBody>
          <a:bodyPr wrap="square" rtlCol="0">
            <a:spAutoFit/>
          </a:bodyPr>
          <a:lstStyle/>
          <a:p>
            <a:r>
              <a:rPr lang="en-US" sz="2000" b="1" dirty="0" smtClean="0">
                <a:latin typeface="Times New Roman" pitchFamily="18" charset="0"/>
                <a:cs typeface="Times New Roman" pitchFamily="18" charset="0"/>
              </a:rPr>
              <a:t>Mr. X have the following property:</a:t>
            </a:r>
            <a:endParaRPr lang="en-IN" sz="2000" dirty="0"/>
          </a:p>
        </p:txBody>
      </p:sp>
    </p:spTree>
    <p:extLst>
      <p:ext uri="{BB962C8B-B14F-4D97-AF65-F5344CB8AC3E}">
        <p14:creationId xmlns:p14="http://schemas.microsoft.com/office/powerpoint/2010/main" val="4120815455"/>
      </p:ext>
    </p:extLst>
  </p:cSld>
  <p:clrMapOvr>
    <a:masterClrMapping/>
  </p:clrMapOvr>
  <p:transition xmlns:p14="http://schemas.microsoft.com/office/powerpoint/2010/main"/>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7"/>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8"/>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9"/>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0"/>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3"/>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P spid="8" grpId="0"/>
      <p:bldP spid="9" grpId="0"/>
      <p:bldP spid="10" grpId="0"/>
      <p:bldP spid="12" grpId="0"/>
      <p:bldP spid="13" grpId="0"/>
      <p:bldP spid="14"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159601" y="1807489"/>
            <a:ext cx="1785950" cy="400110"/>
          </a:xfrm>
          <a:prstGeom prst="rect">
            <a:avLst/>
          </a:prstGeom>
          <a:noFill/>
        </p:spPr>
        <p:txBody>
          <a:bodyPr wrap="square" rtlCol="0">
            <a:spAutoFit/>
          </a:bodyPr>
          <a:lstStyle/>
          <a:p>
            <a:r>
              <a:rPr lang="en-US" sz="2000" b="1" dirty="0" smtClean="0"/>
              <a:t>INDIVIDUAL</a:t>
            </a:r>
            <a:endParaRPr lang="en-IN" sz="2000" b="1" dirty="0"/>
          </a:p>
        </p:txBody>
      </p:sp>
      <p:sp>
        <p:nvSpPr>
          <p:cNvPr id="22" name="TextBox 21"/>
          <p:cNvSpPr txBox="1"/>
          <p:nvPr/>
        </p:nvSpPr>
        <p:spPr>
          <a:xfrm>
            <a:off x="6691766" y="830731"/>
            <a:ext cx="1071570" cy="400110"/>
          </a:xfrm>
          <a:prstGeom prst="rect">
            <a:avLst/>
          </a:prstGeom>
          <a:noFill/>
        </p:spPr>
        <p:txBody>
          <a:bodyPr wrap="square" rtlCol="0">
            <a:spAutoFit/>
          </a:bodyPr>
          <a:lstStyle/>
          <a:p>
            <a:r>
              <a:rPr lang="en-US" sz="2000" b="1" dirty="0" smtClean="0"/>
              <a:t>Spouse</a:t>
            </a:r>
            <a:endParaRPr lang="en-IN" sz="2000" b="1" dirty="0"/>
          </a:p>
        </p:txBody>
      </p:sp>
      <p:sp>
        <p:nvSpPr>
          <p:cNvPr id="23" name="TextBox 22"/>
          <p:cNvSpPr txBox="1"/>
          <p:nvPr/>
        </p:nvSpPr>
        <p:spPr>
          <a:xfrm>
            <a:off x="6753328" y="1764363"/>
            <a:ext cx="1500198" cy="400110"/>
          </a:xfrm>
          <a:prstGeom prst="rect">
            <a:avLst/>
          </a:prstGeom>
          <a:noFill/>
        </p:spPr>
        <p:txBody>
          <a:bodyPr wrap="square" rtlCol="0">
            <a:spAutoFit/>
          </a:bodyPr>
          <a:lstStyle/>
          <a:p>
            <a:r>
              <a:rPr lang="en-US" sz="2000" b="1" dirty="0" smtClean="0"/>
              <a:t>Son’s wife</a:t>
            </a:r>
            <a:endParaRPr lang="en-IN" sz="2000" b="1" dirty="0"/>
          </a:p>
        </p:txBody>
      </p:sp>
      <p:sp>
        <p:nvSpPr>
          <p:cNvPr id="24" name="TextBox 23"/>
          <p:cNvSpPr txBox="1"/>
          <p:nvPr/>
        </p:nvSpPr>
        <p:spPr>
          <a:xfrm>
            <a:off x="6769953" y="2593307"/>
            <a:ext cx="1500198" cy="707886"/>
          </a:xfrm>
          <a:prstGeom prst="rect">
            <a:avLst/>
          </a:prstGeom>
          <a:noFill/>
        </p:spPr>
        <p:txBody>
          <a:bodyPr wrap="square" rtlCol="0">
            <a:spAutoFit/>
          </a:bodyPr>
          <a:lstStyle/>
          <a:p>
            <a:r>
              <a:rPr lang="en-US" sz="2000" b="1" dirty="0" smtClean="0"/>
              <a:t>Any other </a:t>
            </a:r>
          </a:p>
          <a:p>
            <a:r>
              <a:rPr lang="en-US" sz="2000" b="1" dirty="0" smtClean="0"/>
              <a:t>Person </a:t>
            </a:r>
            <a:endParaRPr lang="en-IN" sz="2000" b="1" dirty="0"/>
          </a:p>
        </p:txBody>
      </p:sp>
      <p:sp>
        <p:nvSpPr>
          <p:cNvPr id="25" name="TextBox 24"/>
          <p:cNvSpPr txBox="1"/>
          <p:nvPr/>
        </p:nvSpPr>
        <p:spPr>
          <a:xfrm>
            <a:off x="6362888" y="3488751"/>
            <a:ext cx="1857388" cy="400110"/>
          </a:xfrm>
          <a:prstGeom prst="rect">
            <a:avLst/>
          </a:prstGeom>
          <a:noFill/>
        </p:spPr>
        <p:txBody>
          <a:bodyPr wrap="square" rtlCol="0">
            <a:spAutoFit/>
          </a:bodyPr>
          <a:lstStyle/>
          <a:p>
            <a:r>
              <a:rPr lang="en-US" sz="2000" b="1" dirty="0" smtClean="0"/>
              <a:t>for the benefit</a:t>
            </a:r>
            <a:endParaRPr lang="en-IN" sz="2000" b="1" dirty="0"/>
          </a:p>
        </p:txBody>
      </p:sp>
      <p:cxnSp>
        <p:nvCxnSpPr>
          <p:cNvPr id="27" name="Straight Connector 26"/>
          <p:cNvCxnSpPr/>
          <p:nvPr/>
        </p:nvCxnSpPr>
        <p:spPr>
          <a:xfrm>
            <a:off x="8215338" y="3714752"/>
            <a:ext cx="428628" cy="1588"/>
          </a:xfrm>
          <a:prstGeom prst="line">
            <a:avLst/>
          </a:prstGeom>
        </p:spPr>
        <p:style>
          <a:lnRef idx="2">
            <a:schemeClr val="dk1"/>
          </a:lnRef>
          <a:fillRef idx="0">
            <a:schemeClr val="dk1"/>
          </a:fillRef>
          <a:effectRef idx="1">
            <a:schemeClr val="dk1"/>
          </a:effectRef>
          <a:fontRef idx="minor">
            <a:schemeClr val="tx1"/>
          </a:fontRef>
        </p:style>
      </p:cxnSp>
      <p:cxnSp>
        <p:nvCxnSpPr>
          <p:cNvPr id="31" name="Straight Connector 30"/>
          <p:cNvCxnSpPr/>
          <p:nvPr/>
        </p:nvCxnSpPr>
        <p:spPr>
          <a:xfrm rot="5400000" flipH="1" flipV="1">
            <a:off x="7321569" y="2393149"/>
            <a:ext cx="2644000" cy="794"/>
          </a:xfrm>
          <a:prstGeom prst="line">
            <a:avLst/>
          </a:prstGeom>
        </p:spPr>
        <p:style>
          <a:lnRef idx="2">
            <a:schemeClr val="dk1"/>
          </a:lnRef>
          <a:fillRef idx="0">
            <a:schemeClr val="dk1"/>
          </a:fillRef>
          <a:effectRef idx="1">
            <a:schemeClr val="dk1"/>
          </a:effectRef>
          <a:fontRef idx="minor">
            <a:schemeClr val="tx1"/>
          </a:fontRef>
        </p:style>
      </p:cxnSp>
      <p:cxnSp>
        <p:nvCxnSpPr>
          <p:cNvPr id="36" name="Straight Arrow Connector 35"/>
          <p:cNvCxnSpPr/>
          <p:nvPr/>
        </p:nvCxnSpPr>
        <p:spPr>
          <a:xfrm rot="10800000">
            <a:off x="8001024" y="1056732"/>
            <a:ext cx="642942" cy="1588"/>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sp>
        <p:nvSpPr>
          <p:cNvPr id="48" name="TextBox 47"/>
          <p:cNvSpPr txBox="1"/>
          <p:nvPr/>
        </p:nvSpPr>
        <p:spPr>
          <a:xfrm>
            <a:off x="3428992" y="2143116"/>
            <a:ext cx="2143140" cy="1015663"/>
          </a:xfrm>
          <a:prstGeom prst="rect">
            <a:avLst/>
          </a:prstGeom>
          <a:noFill/>
        </p:spPr>
        <p:txBody>
          <a:bodyPr wrap="square" rtlCol="0">
            <a:spAutoFit/>
          </a:bodyPr>
          <a:lstStyle/>
          <a:p>
            <a:r>
              <a:rPr lang="en-US" sz="2000" b="1" dirty="0" smtClean="0"/>
              <a:t>Asset transferred without adequate consideration</a:t>
            </a:r>
            <a:endParaRPr lang="en-IN" sz="2000" b="1" dirty="0"/>
          </a:p>
        </p:txBody>
      </p:sp>
      <p:sp>
        <p:nvSpPr>
          <p:cNvPr id="52" name="TextBox 51"/>
          <p:cNvSpPr txBox="1"/>
          <p:nvPr/>
        </p:nvSpPr>
        <p:spPr>
          <a:xfrm>
            <a:off x="2426205" y="3786439"/>
            <a:ext cx="2143140" cy="400110"/>
          </a:xfrm>
          <a:prstGeom prst="rect">
            <a:avLst/>
          </a:prstGeom>
          <a:noFill/>
        </p:spPr>
        <p:txBody>
          <a:bodyPr wrap="square" rtlCol="0">
            <a:spAutoFit/>
          </a:bodyPr>
          <a:lstStyle/>
          <a:p>
            <a:r>
              <a:rPr lang="en-US" sz="2000" b="1" dirty="0" smtClean="0"/>
              <a:t>Clubbed</a:t>
            </a:r>
            <a:endParaRPr lang="en-IN" sz="2000" b="1" dirty="0"/>
          </a:p>
        </p:txBody>
      </p:sp>
      <p:cxnSp>
        <p:nvCxnSpPr>
          <p:cNvPr id="18" name="Straight Arrow Connector 17"/>
          <p:cNvCxnSpPr/>
          <p:nvPr/>
        </p:nvCxnSpPr>
        <p:spPr>
          <a:xfrm rot="10800000">
            <a:off x="8018274" y="1987251"/>
            <a:ext cx="642942" cy="1588"/>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cxnSp>
        <p:nvCxnSpPr>
          <p:cNvPr id="34" name="Straight Connector 33"/>
          <p:cNvCxnSpPr/>
          <p:nvPr/>
        </p:nvCxnSpPr>
        <p:spPr>
          <a:xfrm rot="5400000">
            <a:off x="4098766" y="3413760"/>
            <a:ext cx="457994" cy="794"/>
          </a:xfrm>
          <a:prstGeom prst="line">
            <a:avLst/>
          </a:prstGeom>
        </p:spPr>
        <p:style>
          <a:lnRef idx="2">
            <a:schemeClr val="dk1"/>
          </a:lnRef>
          <a:fillRef idx="0">
            <a:schemeClr val="dk1"/>
          </a:fillRef>
          <a:effectRef idx="1">
            <a:schemeClr val="dk1"/>
          </a:effectRef>
          <a:fontRef idx="minor">
            <a:schemeClr val="tx1"/>
          </a:fontRef>
        </p:style>
      </p:cxnSp>
      <p:cxnSp>
        <p:nvCxnSpPr>
          <p:cNvPr id="37" name="Straight Connector 36"/>
          <p:cNvCxnSpPr/>
          <p:nvPr/>
        </p:nvCxnSpPr>
        <p:spPr>
          <a:xfrm rot="10800000" flipV="1">
            <a:off x="1981200" y="3643948"/>
            <a:ext cx="2346960" cy="13652"/>
          </a:xfrm>
          <a:prstGeom prst="line">
            <a:avLst/>
          </a:prstGeom>
        </p:spPr>
        <p:style>
          <a:lnRef idx="2">
            <a:schemeClr val="dk1"/>
          </a:lnRef>
          <a:fillRef idx="0">
            <a:schemeClr val="dk1"/>
          </a:fillRef>
          <a:effectRef idx="1">
            <a:schemeClr val="dk1"/>
          </a:effectRef>
          <a:fontRef idx="minor">
            <a:schemeClr val="tx1"/>
          </a:fontRef>
        </p:style>
      </p:cxnSp>
      <p:cxnSp>
        <p:nvCxnSpPr>
          <p:cNvPr id="41" name="Straight Arrow Connector 40"/>
          <p:cNvCxnSpPr/>
          <p:nvPr/>
        </p:nvCxnSpPr>
        <p:spPr>
          <a:xfrm rot="5400000" flipH="1" flipV="1">
            <a:off x="1295400" y="2971800"/>
            <a:ext cx="1371600" cy="1588"/>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cxnSp>
        <p:nvCxnSpPr>
          <p:cNvPr id="44" name="Straight Arrow Connector 43"/>
          <p:cNvCxnSpPr/>
          <p:nvPr/>
        </p:nvCxnSpPr>
        <p:spPr>
          <a:xfrm flipV="1">
            <a:off x="5410200" y="1143000"/>
            <a:ext cx="1219200" cy="838200"/>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cxnSp>
        <p:nvCxnSpPr>
          <p:cNvPr id="46" name="Straight Arrow Connector 45"/>
          <p:cNvCxnSpPr>
            <a:endCxn id="24" idx="1"/>
          </p:cNvCxnSpPr>
          <p:nvPr/>
        </p:nvCxnSpPr>
        <p:spPr>
          <a:xfrm>
            <a:off x="5410200" y="1981200"/>
            <a:ext cx="1359753" cy="966050"/>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cxnSp>
        <p:nvCxnSpPr>
          <p:cNvPr id="53" name="Straight Arrow Connector 52"/>
          <p:cNvCxnSpPr>
            <a:stCxn id="2" idx="3"/>
            <a:endCxn id="23" idx="1"/>
          </p:cNvCxnSpPr>
          <p:nvPr/>
        </p:nvCxnSpPr>
        <p:spPr>
          <a:xfrm flipV="1">
            <a:off x="2945551" y="1964418"/>
            <a:ext cx="3807777" cy="43126"/>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2"/>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53"/>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23"/>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46"/>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24"/>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25"/>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27"/>
                                        </p:tgtEl>
                                        <p:attrNameLst>
                                          <p:attrName>style.visibility</p:attrName>
                                        </p:attrNameLst>
                                      </p:cBhvr>
                                      <p:to>
                                        <p:strVal val="visible"/>
                                      </p:to>
                                    </p:set>
                                  </p:childTnLst>
                                </p:cTn>
                              </p:par>
                              <p:par>
                                <p:cTn id="43" presetID="1" presetClass="entr" presetSubtype="0" fill="hold" nodeType="withEffect">
                                  <p:stCondLst>
                                    <p:cond delay="0"/>
                                  </p:stCondLst>
                                  <p:childTnLst>
                                    <p:set>
                                      <p:cBhvr>
                                        <p:cTn id="44" dur="1" fill="hold">
                                          <p:stCondLst>
                                            <p:cond delay="0"/>
                                          </p:stCondLst>
                                        </p:cTn>
                                        <p:tgtEl>
                                          <p:spTgt spid="31"/>
                                        </p:tgtEl>
                                        <p:attrNameLst>
                                          <p:attrName>style.visibility</p:attrName>
                                        </p:attrNameLst>
                                      </p:cBhvr>
                                      <p:to>
                                        <p:strVal val="visible"/>
                                      </p:to>
                                    </p:set>
                                  </p:childTnLst>
                                </p:cTn>
                              </p:par>
                              <p:par>
                                <p:cTn id="45" presetID="1" presetClass="entr" presetSubtype="0" fill="hold" nodeType="withEffect">
                                  <p:stCondLst>
                                    <p:cond delay="0"/>
                                  </p:stCondLst>
                                  <p:childTnLst>
                                    <p:set>
                                      <p:cBhvr>
                                        <p:cTn id="46" dur="1" fill="hold">
                                          <p:stCondLst>
                                            <p:cond delay="0"/>
                                          </p:stCondLst>
                                        </p:cTn>
                                        <p:tgtEl>
                                          <p:spTgt spid="18"/>
                                        </p:tgtEl>
                                        <p:attrNameLst>
                                          <p:attrName>style.visibility</p:attrName>
                                        </p:attrNameLst>
                                      </p:cBhvr>
                                      <p:to>
                                        <p:strVal val="visible"/>
                                      </p:to>
                                    </p:set>
                                  </p:childTnLst>
                                </p:cTn>
                              </p:par>
                              <p:par>
                                <p:cTn id="47" presetID="1" presetClass="entr" presetSubtype="0" fill="hold" nodeType="withEffect">
                                  <p:stCondLst>
                                    <p:cond delay="0"/>
                                  </p:stCondLst>
                                  <p:childTnLst>
                                    <p:set>
                                      <p:cBhvr>
                                        <p:cTn id="48" dur="1" fill="hold">
                                          <p:stCondLst>
                                            <p:cond delay="0"/>
                                          </p:stCondLst>
                                        </p:cTn>
                                        <p:tgtEl>
                                          <p:spTgt spid="36"/>
                                        </p:tgtEl>
                                        <p:attrNameLst>
                                          <p:attrName>style.visibility</p:attrName>
                                        </p:attrNameLst>
                                      </p:cBhvr>
                                      <p:to>
                                        <p:strVal val="visible"/>
                                      </p:to>
                                    </p:set>
                                  </p:childTnLst>
                                </p:cTn>
                              </p:par>
                            </p:childTnLst>
                          </p:cTn>
                        </p:par>
                      </p:childTnLst>
                    </p:cTn>
                  </p:par>
                  <p:par>
                    <p:cTn id="49" fill="hold">
                      <p:stCondLst>
                        <p:cond delay="indefinite"/>
                      </p:stCondLst>
                      <p:childTnLst>
                        <p:par>
                          <p:cTn id="50" fill="hold">
                            <p:stCondLst>
                              <p:cond delay="0"/>
                            </p:stCondLst>
                            <p:childTnLst>
                              <p:par>
                                <p:cTn id="51" presetID="1" presetClass="entr" presetSubtype="0" fill="hold" grpId="0" nodeType="clickEffect">
                                  <p:stCondLst>
                                    <p:cond delay="0"/>
                                  </p:stCondLst>
                                  <p:childTnLst>
                                    <p:set>
                                      <p:cBhvr>
                                        <p:cTn id="52" dur="1" fill="hold">
                                          <p:stCondLst>
                                            <p:cond delay="0"/>
                                          </p:stCondLst>
                                        </p:cTn>
                                        <p:tgtEl>
                                          <p:spTgt spid="48"/>
                                        </p:tgtEl>
                                        <p:attrNameLst>
                                          <p:attrName>style.visibility</p:attrName>
                                        </p:attrNameLst>
                                      </p:cBhvr>
                                      <p:to>
                                        <p:strVal val="visible"/>
                                      </p:to>
                                    </p:set>
                                  </p:childTnLst>
                                </p:cTn>
                              </p:par>
                            </p:childTnLst>
                          </p:cTn>
                        </p:par>
                      </p:childTnLst>
                    </p:cTn>
                  </p:par>
                  <p:par>
                    <p:cTn id="53" fill="hold">
                      <p:stCondLst>
                        <p:cond delay="indefinite"/>
                      </p:stCondLst>
                      <p:childTnLst>
                        <p:par>
                          <p:cTn id="54" fill="hold">
                            <p:stCondLst>
                              <p:cond delay="0"/>
                            </p:stCondLst>
                            <p:childTnLst>
                              <p:par>
                                <p:cTn id="55" presetID="1" presetClass="entr" presetSubtype="0" fill="hold" nodeType="clickEffect">
                                  <p:stCondLst>
                                    <p:cond delay="0"/>
                                  </p:stCondLst>
                                  <p:childTnLst>
                                    <p:set>
                                      <p:cBhvr>
                                        <p:cTn id="56" dur="1" fill="hold">
                                          <p:stCondLst>
                                            <p:cond delay="0"/>
                                          </p:stCondLst>
                                        </p:cTn>
                                        <p:tgtEl>
                                          <p:spTgt spid="34"/>
                                        </p:tgtEl>
                                        <p:attrNameLst>
                                          <p:attrName>style.visibility</p:attrName>
                                        </p:attrNameLst>
                                      </p:cBhvr>
                                      <p:to>
                                        <p:strVal val="visible"/>
                                      </p:to>
                                    </p:set>
                                  </p:childTnLst>
                                </p:cTn>
                              </p:par>
                              <p:par>
                                <p:cTn id="57" presetID="1" presetClass="entr" presetSubtype="0" fill="hold" nodeType="withEffect">
                                  <p:stCondLst>
                                    <p:cond delay="0"/>
                                  </p:stCondLst>
                                  <p:childTnLst>
                                    <p:set>
                                      <p:cBhvr>
                                        <p:cTn id="58" dur="1" fill="hold">
                                          <p:stCondLst>
                                            <p:cond delay="0"/>
                                          </p:stCondLst>
                                        </p:cTn>
                                        <p:tgtEl>
                                          <p:spTgt spid="37"/>
                                        </p:tgtEl>
                                        <p:attrNameLst>
                                          <p:attrName>style.visibility</p:attrName>
                                        </p:attrNameLst>
                                      </p:cBhvr>
                                      <p:to>
                                        <p:strVal val="visible"/>
                                      </p:to>
                                    </p:set>
                                  </p:childTnLst>
                                </p:cTn>
                              </p:par>
                              <p:par>
                                <p:cTn id="59" presetID="1" presetClass="entr" presetSubtype="0" fill="hold" nodeType="withEffect">
                                  <p:stCondLst>
                                    <p:cond delay="0"/>
                                  </p:stCondLst>
                                  <p:childTnLst>
                                    <p:set>
                                      <p:cBhvr>
                                        <p:cTn id="60" dur="1" fill="hold">
                                          <p:stCondLst>
                                            <p:cond delay="0"/>
                                          </p:stCondLst>
                                        </p:cTn>
                                        <p:tgtEl>
                                          <p:spTgt spid="41"/>
                                        </p:tgtEl>
                                        <p:attrNameLst>
                                          <p:attrName>style.visibility</p:attrName>
                                        </p:attrNameLst>
                                      </p:cBhvr>
                                      <p:to>
                                        <p:strVal val="visible"/>
                                      </p:to>
                                    </p:set>
                                  </p:childTnLst>
                                </p:cTn>
                              </p:par>
                              <p:par>
                                <p:cTn id="61" presetID="1" presetClass="entr" presetSubtype="0" fill="hold" grpId="0" nodeType="withEffect">
                                  <p:stCondLst>
                                    <p:cond delay="0"/>
                                  </p:stCondLst>
                                  <p:childTnLst>
                                    <p:set>
                                      <p:cBhvr>
                                        <p:cTn id="62" dur="1" fill="hold">
                                          <p:stCondLst>
                                            <p:cond delay="0"/>
                                          </p:stCondLst>
                                        </p:cTn>
                                        <p:tgtEl>
                                          <p:spTgt spid="5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22" grpId="0"/>
      <p:bldP spid="23" grpId="0"/>
      <p:bldP spid="24" grpId="0"/>
      <p:bldP spid="25" grpId="0"/>
      <p:bldP spid="48" grpId="0"/>
      <p:bldP spid="52" grpId="0"/>
    </p:bld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762000" y="1505188"/>
            <a:ext cx="1676400" cy="400110"/>
          </a:xfrm>
          <a:prstGeom prst="rect">
            <a:avLst/>
          </a:prstGeom>
          <a:noFill/>
        </p:spPr>
        <p:txBody>
          <a:bodyPr wrap="square" rtlCol="0">
            <a:spAutoFit/>
          </a:bodyPr>
          <a:lstStyle/>
          <a:p>
            <a:r>
              <a:rPr lang="en-US" sz="2000" b="1" dirty="0" smtClean="0">
                <a:latin typeface="Times New Roman" pitchFamily="18" charset="0"/>
                <a:cs typeface="Times New Roman" pitchFamily="18" charset="0"/>
              </a:rPr>
              <a:t>HOUSE A</a:t>
            </a:r>
            <a:endParaRPr lang="en-IN" sz="2000" b="1" dirty="0">
              <a:latin typeface="Times New Roman" pitchFamily="18" charset="0"/>
              <a:cs typeface="Times New Roman" pitchFamily="18" charset="0"/>
            </a:endParaRPr>
          </a:p>
        </p:txBody>
      </p:sp>
      <p:sp>
        <p:nvSpPr>
          <p:cNvPr id="3" name="TextBox 2"/>
          <p:cNvSpPr txBox="1"/>
          <p:nvPr/>
        </p:nvSpPr>
        <p:spPr>
          <a:xfrm>
            <a:off x="6050280" y="1505188"/>
            <a:ext cx="1676400" cy="400110"/>
          </a:xfrm>
          <a:prstGeom prst="rect">
            <a:avLst/>
          </a:prstGeom>
          <a:noFill/>
        </p:spPr>
        <p:txBody>
          <a:bodyPr wrap="square" rtlCol="0">
            <a:spAutoFit/>
          </a:bodyPr>
          <a:lstStyle/>
          <a:p>
            <a:r>
              <a:rPr lang="en-US" sz="2000" b="1" dirty="0" smtClean="0">
                <a:latin typeface="Times New Roman" pitchFamily="18" charset="0"/>
                <a:cs typeface="Times New Roman" pitchFamily="18" charset="0"/>
              </a:rPr>
              <a:t>200 </a:t>
            </a:r>
            <a:r>
              <a:rPr lang="en-US" sz="2000" b="1" dirty="0" err="1" smtClean="0">
                <a:latin typeface="Times New Roman" pitchFamily="18" charset="0"/>
                <a:cs typeface="Times New Roman" pitchFamily="18" charset="0"/>
              </a:rPr>
              <a:t>lakhs</a:t>
            </a:r>
            <a:endParaRPr lang="en-IN" sz="2000" b="1" dirty="0">
              <a:latin typeface="Times New Roman" pitchFamily="18" charset="0"/>
              <a:cs typeface="Times New Roman" pitchFamily="18" charset="0"/>
            </a:endParaRPr>
          </a:p>
        </p:txBody>
      </p:sp>
      <p:sp>
        <p:nvSpPr>
          <p:cNvPr id="4" name="TextBox 3"/>
          <p:cNvSpPr txBox="1"/>
          <p:nvPr/>
        </p:nvSpPr>
        <p:spPr>
          <a:xfrm>
            <a:off x="762000" y="2084308"/>
            <a:ext cx="2057400" cy="400110"/>
          </a:xfrm>
          <a:prstGeom prst="rect">
            <a:avLst/>
          </a:prstGeom>
          <a:noFill/>
        </p:spPr>
        <p:txBody>
          <a:bodyPr wrap="square" rtlCol="0">
            <a:spAutoFit/>
          </a:bodyPr>
          <a:lstStyle/>
          <a:p>
            <a:r>
              <a:rPr lang="en-US" sz="2000" b="1" dirty="0" smtClean="0">
                <a:latin typeface="Times New Roman" pitchFamily="18" charset="0"/>
                <a:cs typeface="Times New Roman" pitchFamily="18" charset="0"/>
              </a:rPr>
              <a:t>HOUSE B	</a:t>
            </a:r>
            <a:endParaRPr lang="en-IN" sz="2000" b="1" dirty="0">
              <a:latin typeface="Times New Roman" pitchFamily="18" charset="0"/>
              <a:cs typeface="Times New Roman" pitchFamily="18" charset="0"/>
            </a:endParaRPr>
          </a:p>
        </p:txBody>
      </p:sp>
      <p:sp>
        <p:nvSpPr>
          <p:cNvPr id="5" name="TextBox 4"/>
          <p:cNvSpPr txBox="1"/>
          <p:nvPr/>
        </p:nvSpPr>
        <p:spPr>
          <a:xfrm>
            <a:off x="6050280" y="2084308"/>
            <a:ext cx="1676400" cy="400110"/>
          </a:xfrm>
          <a:prstGeom prst="rect">
            <a:avLst/>
          </a:prstGeom>
          <a:noFill/>
        </p:spPr>
        <p:txBody>
          <a:bodyPr wrap="square" rtlCol="0">
            <a:spAutoFit/>
          </a:bodyPr>
          <a:lstStyle/>
          <a:p>
            <a:r>
              <a:rPr lang="en-US" sz="2000" b="1" dirty="0" smtClean="0">
                <a:latin typeface="Times New Roman" pitchFamily="18" charset="0"/>
                <a:cs typeface="Times New Roman" pitchFamily="18" charset="0"/>
              </a:rPr>
              <a:t>250 </a:t>
            </a:r>
            <a:r>
              <a:rPr lang="en-US" sz="2000" b="1" dirty="0" err="1" smtClean="0">
                <a:latin typeface="Times New Roman" pitchFamily="18" charset="0"/>
                <a:cs typeface="Times New Roman" pitchFamily="18" charset="0"/>
              </a:rPr>
              <a:t>lakhs</a:t>
            </a:r>
            <a:endParaRPr lang="en-IN" sz="2000" b="1" dirty="0">
              <a:latin typeface="Times New Roman" pitchFamily="18" charset="0"/>
              <a:cs typeface="Times New Roman" pitchFamily="18" charset="0"/>
            </a:endParaRPr>
          </a:p>
        </p:txBody>
      </p:sp>
      <p:sp>
        <p:nvSpPr>
          <p:cNvPr id="6" name="TextBox 5"/>
          <p:cNvSpPr txBox="1"/>
          <p:nvPr/>
        </p:nvSpPr>
        <p:spPr>
          <a:xfrm>
            <a:off x="762000" y="3212068"/>
            <a:ext cx="4419600" cy="400110"/>
          </a:xfrm>
          <a:prstGeom prst="rect">
            <a:avLst/>
          </a:prstGeom>
          <a:noFill/>
        </p:spPr>
        <p:txBody>
          <a:bodyPr wrap="square" rtlCol="0">
            <a:spAutoFit/>
          </a:bodyPr>
          <a:lstStyle/>
          <a:p>
            <a:r>
              <a:rPr lang="en-US" sz="2000" b="1" dirty="0" smtClean="0">
                <a:latin typeface="Times New Roman" pitchFamily="18" charset="0"/>
                <a:cs typeface="Times New Roman" pitchFamily="18" charset="0"/>
              </a:rPr>
              <a:t>Plot of land (400Sq. METER)</a:t>
            </a:r>
            <a:endParaRPr lang="en-IN" sz="2000" b="1" dirty="0">
              <a:latin typeface="Times New Roman" pitchFamily="18" charset="0"/>
              <a:cs typeface="Times New Roman" pitchFamily="18" charset="0"/>
            </a:endParaRPr>
          </a:p>
        </p:txBody>
      </p:sp>
      <p:sp>
        <p:nvSpPr>
          <p:cNvPr id="7" name="TextBox 6"/>
          <p:cNvSpPr txBox="1"/>
          <p:nvPr/>
        </p:nvSpPr>
        <p:spPr>
          <a:xfrm>
            <a:off x="6050280" y="3212068"/>
            <a:ext cx="1676400" cy="400110"/>
          </a:xfrm>
          <a:prstGeom prst="rect">
            <a:avLst/>
          </a:prstGeom>
          <a:noFill/>
        </p:spPr>
        <p:txBody>
          <a:bodyPr wrap="square" rtlCol="0">
            <a:spAutoFit/>
          </a:bodyPr>
          <a:lstStyle/>
          <a:p>
            <a:r>
              <a:rPr lang="en-US" sz="2000" b="1" dirty="0" smtClean="0">
                <a:latin typeface="Times New Roman" pitchFamily="18" charset="0"/>
                <a:cs typeface="Times New Roman" pitchFamily="18" charset="0"/>
              </a:rPr>
              <a:t>250 </a:t>
            </a:r>
            <a:r>
              <a:rPr lang="en-US" sz="2000" b="1" dirty="0" err="1" smtClean="0">
                <a:latin typeface="Times New Roman" pitchFamily="18" charset="0"/>
                <a:cs typeface="Times New Roman" pitchFamily="18" charset="0"/>
              </a:rPr>
              <a:t>lakhs</a:t>
            </a:r>
            <a:endParaRPr lang="en-IN" sz="2000" b="1" dirty="0">
              <a:latin typeface="Times New Roman" pitchFamily="18" charset="0"/>
              <a:cs typeface="Times New Roman" pitchFamily="18" charset="0"/>
            </a:endParaRPr>
          </a:p>
        </p:txBody>
      </p:sp>
      <p:sp>
        <p:nvSpPr>
          <p:cNvPr id="8" name="TextBox 7"/>
          <p:cNvSpPr txBox="1"/>
          <p:nvPr/>
        </p:nvSpPr>
        <p:spPr>
          <a:xfrm>
            <a:off x="2392680" y="4495800"/>
            <a:ext cx="3429000" cy="400110"/>
          </a:xfrm>
          <a:prstGeom prst="rect">
            <a:avLst/>
          </a:prstGeom>
          <a:noFill/>
        </p:spPr>
        <p:txBody>
          <a:bodyPr wrap="square" rtlCol="0">
            <a:spAutoFit/>
          </a:bodyPr>
          <a:lstStyle/>
          <a:p>
            <a:r>
              <a:rPr lang="en-US" sz="2000" b="1" dirty="0" smtClean="0">
                <a:latin typeface="Times New Roman" pitchFamily="18" charset="0"/>
                <a:cs typeface="Times New Roman" pitchFamily="18" charset="0"/>
              </a:rPr>
              <a:t>House C 300 </a:t>
            </a:r>
            <a:r>
              <a:rPr lang="en-US" sz="2000" b="1" dirty="0" err="1" smtClean="0">
                <a:latin typeface="Times New Roman" pitchFamily="18" charset="0"/>
                <a:cs typeface="Times New Roman" pitchFamily="18" charset="0"/>
              </a:rPr>
              <a:t>lakhs</a:t>
            </a:r>
            <a:endParaRPr lang="en-IN" sz="2000" b="1" dirty="0">
              <a:latin typeface="Times New Roman" pitchFamily="18" charset="0"/>
              <a:cs typeface="Times New Roman" pitchFamily="18" charset="0"/>
            </a:endParaRPr>
          </a:p>
        </p:txBody>
      </p:sp>
      <p:sp>
        <p:nvSpPr>
          <p:cNvPr id="9" name="TextBox 8"/>
          <p:cNvSpPr txBox="1"/>
          <p:nvPr/>
        </p:nvSpPr>
        <p:spPr>
          <a:xfrm>
            <a:off x="1295400" y="3931920"/>
            <a:ext cx="1600200" cy="400110"/>
          </a:xfrm>
          <a:prstGeom prst="rect">
            <a:avLst/>
          </a:prstGeom>
          <a:noFill/>
        </p:spPr>
        <p:txBody>
          <a:bodyPr wrap="square" rtlCol="0">
            <a:spAutoFit/>
          </a:bodyPr>
          <a:lstStyle/>
          <a:p>
            <a:r>
              <a:rPr lang="en-US" sz="2000" b="1" u="sng" dirty="0" smtClean="0">
                <a:latin typeface="Times New Roman" pitchFamily="18" charset="0"/>
                <a:cs typeface="Times New Roman" pitchFamily="18" charset="0"/>
              </a:rPr>
              <a:t>Answer:-</a:t>
            </a:r>
            <a:endParaRPr lang="en-IN" sz="2000" b="1" u="sng" dirty="0">
              <a:latin typeface="Times New Roman" pitchFamily="18" charset="0"/>
              <a:cs typeface="Times New Roman" pitchFamily="18" charset="0"/>
            </a:endParaRPr>
          </a:p>
        </p:txBody>
      </p:sp>
      <p:sp>
        <p:nvSpPr>
          <p:cNvPr id="10" name="TextBox 9"/>
          <p:cNvSpPr txBox="1"/>
          <p:nvPr/>
        </p:nvSpPr>
        <p:spPr>
          <a:xfrm>
            <a:off x="2133600" y="819090"/>
            <a:ext cx="4191000" cy="400110"/>
          </a:xfrm>
          <a:prstGeom prst="rect">
            <a:avLst/>
          </a:prstGeom>
          <a:noFill/>
        </p:spPr>
        <p:txBody>
          <a:bodyPr wrap="square" rtlCol="0">
            <a:spAutoFit/>
          </a:bodyPr>
          <a:lstStyle/>
          <a:p>
            <a:r>
              <a:rPr lang="en-US" sz="2000" b="1" dirty="0" smtClean="0">
                <a:latin typeface="Times New Roman" pitchFamily="18" charset="0"/>
                <a:cs typeface="Times New Roman" pitchFamily="18" charset="0"/>
              </a:rPr>
              <a:t>Mr. X have the following property:</a:t>
            </a:r>
            <a:endParaRPr lang="en-IN" sz="2000" dirty="0"/>
          </a:p>
        </p:txBody>
      </p:sp>
      <p:sp>
        <p:nvSpPr>
          <p:cNvPr id="11" name="TextBox 10"/>
          <p:cNvSpPr txBox="1"/>
          <p:nvPr/>
        </p:nvSpPr>
        <p:spPr>
          <a:xfrm>
            <a:off x="762000" y="2602468"/>
            <a:ext cx="1676400" cy="400110"/>
          </a:xfrm>
          <a:prstGeom prst="rect">
            <a:avLst/>
          </a:prstGeom>
          <a:noFill/>
        </p:spPr>
        <p:txBody>
          <a:bodyPr wrap="square" rtlCol="0">
            <a:spAutoFit/>
          </a:bodyPr>
          <a:lstStyle/>
          <a:p>
            <a:r>
              <a:rPr lang="en-US" sz="2000" b="1" dirty="0" smtClean="0">
                <a:latin typeface="Times New Roman" pitchFamily="18" charset="0"/>
                <a:cs typeface="Times New Roman" pitchFamily="18" charset="0"/>
              </a:rPr>
              <a:t>HOUSE C</a:t>
            </a:r>
            <a:endParaRPr lang="en-IN" sz="2000" b="1" dirty="0">
              <a:latin typeface="Times New Roman" pitchFamily="18" charset="0"/>
              <a:cs typeface="Times New Roman" pitchFamily="18" charset="0"/>
            </a:endParaRPr>
          </a:p>
        </p:txBody>
      </p:sp>
      <p:sp>
        <p:nvSpPr>
          <p:cNvPr id="12" name="TextBox 11"/>
          <p:cNvSpPr txBox="1"/>
          <p:nvPr/>
        </p:nvSpPr>
        <p:spPr>
          <a:xfrm>
            <a:off x="6050280" y="2602468"/>
            <a:ext cx="1676400" cy="400110"/>
          </a:xfrm>
          <a:prstGeom prst="rect">
            <a:avLst/>
          </a:prstGeom>
          <a:noFill/>
        </p:spPr>
        <p:txBody>
          <a:bodyPr wrap="square" rtlCol="0">
            <a:spAutoFit/>
          </a:bodyPr>
          <a:lstStyle/>
          <a:p>
            <a:r>
              <a:rPr lang="en-US" sz="2000" b="1" dirty="0" smtClean="0">
                <a:latin typeface="Times New Roman" pitchFamily="18" charset="0"/>
                <a:cs typeface="Times New Roman" pitchFamily="18" charset="0"/>
              </a:rPr>
              <a:t>300 </a:t>
            </a:r>
            <a:r>
              <a:rPr lang="en-US" sz="2000" b="1" dirty="0" err="1" smtClean="0">
                <a:latin typeface="Times New Roman" pitchFamily="18" charset="0"/>
                <a:cs typeface="Times New Roman" pitchFamily="18" charset="0"/>
              </a:rPr>
              <a:t>lakhs</a:t>
            </a:r>
            <a:endParaRPr lang="en-IN" sz="2000" b="1" dirty="0">
              <a:latin typeface="Times New Roman" pitchFamily="18" charset="0"/>
              <a:cs typeface="Times New Roman" pitchFamily="18" charset="0"/>
            </a:endParaRPr>
          </a:p>
        </p:txBody>
      </p:sp>
    </p:spTree>
    <p:extLst>
      <p:ext uri="{BB962C8B-B14F-4D97-AF65-F5344CB8AC3E}">
        <p14:creationId xmlns:p14="http://schemas.microsoft.com/office/powerpoint/2010/main" val="3683865000"/>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5"/>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1">
                                            <p:txEl>
                                              <p:pRg st="0" end="0"/>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2"/>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7"/>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9">
                                            <p:txEl>
                                              <p:pRg st="0" end="0"/>
                                            </p:txEl>
                                          </p:spTgt>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P spid="5" grpId="0"/>
      <p:bldP spid="7" grpId="0"/>
      <p:bldP spid="8" grpId="0"/>
      <p:bldP spid="10" grpId="0"/>
      <p:bldP spid="12" grpId="0"/>
    </p:bld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762000" y="1505188"/>
            <a:ext cx="3124200" cy="400110"/>
          </a:xfrm>
          <a:prstGeom prst="rect">
            <a:avLst/>
          </a:prstGeom>
          <a:noFill/>
        </p:spPr>
        <p:txBody>
          <a:bodyPr wrap="square" rtlCol="0">
            <a:spAutoFit/>
          </a:bodyPr>
          <a:lstStyle/>
          <a:p>
            <a:r>
              <a:rPr lang="en-US" sz="2000" b="1" dirty="0" smtClean="0">
                <a:latin typeface="Times New Roman" pitchFamily="18" charset="0"/>
                <a:cs typeface="Times New Roman" pitchFamily="18" charset="0"/>
              </a:rPr>
              <a:t>HOUSE A (self-occupied)</a:t>
            </a:r>
            <a:endParaRPr lang="en-IN" sz="2000" b="1" dirty="0">
              <a:latin typeface="Times New Roman" pitchFamily="18" charset="0"/>
              <a:cs typeface="Times New Roman" pitchFamily="18" charset="0"/>
            </a:endParaRPr>
          </a:p>
        </p:txBody>
      </p:sp>
      <p:sp>
        <p:nvSpPr>
          <p:cNvPr id="3" name="TextBox 2"/>
          <p:cNvSpPr txBox="1"/>
          <p:nvPr/>
        </p:nvSpPr>
        <p:spPr>
          <a:xfrm>
            <a:off x="6050280" y="1505188"/>
            <a:ext cx="1676400" cy="400110"/>
          </a:xfrm>
          <a:prstGeom prst="rect">
            <a:avLst/>
          </a:prstGeom>
          <a:noFill/>
        </p:spPr>
        <p:txBody>
          <a:bodyPr wrap="square" rtlCol="0">
            <a:spAutoFit/>
          </a:bodyPr>
          <a:lstStyle/>
          <a:p>
            <a:r>
              <a:rPr lang="en-US" sz="2000" b="1" dirty="0" smtClean="0">
                <a:latin typeface="Times New Roman" pitchFamily="18" charset="0"/>
                <a:cs typeface="Times New Roman" pitchFamily="18" charset="0"/>
              </a:rPr>
              <a:t>20 </a:t>
            </a:r>
            <a:r>
              <a:rPr lang="en-US" sz="2000" b="1" dirty="0" err="1" smtClean="0">
                <a:latin typeface="Times New Roman" pitchFamily="18" charset="0"/>
                <a:cs typeface="Times New Roman" pitchFamily="18" charset="0"/>
              </a:rPr>
              <a:t>lakhs</a:t>
            </a:r>
            <a:endParaRPr lang="en-IN" sz="2000" b="1" dirty="0">
              <a:latin typeface="Times New Roman" pitchFamily="18" charset="0"/>
              <a:cs typeface="Times New Roman" pitchFamily="18" charset="0"/>
            </a:endParaRPr>
          </a:p>
        </p:txBody>
      </p:sp>
      <p:sp>
        <p:nvSpPr>
          <p:cNvPr id="5" name="TextBox 4"/>
          <p:cNvSpPr txBox="1"/>
          <p:nvPr/>
        </p:nvSpPr>
        <p:spPr>
          <a:xfrm>
            <a:off x="6050280" y="2084308"/>
            <a:ext cx="1676400" cy="400110"/>
          </a:xfrm>
          <a:prstGeom prst="rect">
            <a:avLst/>
          </a:prstGeom>
          <a:noFill/>
        </p:spPr>
        <p:txBody>
          <a:bodyPr wrap="square" rtlCol="0">
            <a:spAutoFit/>
          </a:bodyPr>
          <a:lstStyle/>
          <a:p>
            <a:r>
              <a:rPr lang="en-US" sz="2000" b="1" dirty="0" smtClean="0">
                <a:latin typeface="Times New Roman" pitchFamily="18" charset="0"/>
                <a:cs typeface="Times New Roman" pitchFamily="18" charset="0"/>
              </a:rPr>
              <a:t>70 </a:t>
            </a:r>
            <a:r>
              <a:rPr lang="en-US" sz="2000" b="1" dirty="0" err="1" smtClean="0">
                <a:latin typeface="Times New Roman" pitchFamily="18" charset="0"/>
                <a:cs typeface="Times New Roman" pitchFamily="18" charset="0"/>
              </a:rPr>
              <a:t>lakhs</a:t>
            </a:r>
            <a:endParaRPr lang="en-IN" sz="2000" b="1" dirty="0">
              <a:latin typeface="Times New Roman" pitchFamily="18" charset="0"/>
              <a:cs typeface="Times New Roman" pitchFamily="18" charset="0"/>
            </a:endParaRPr>
          </a:p>
        </p:txBody>
      </p:sp>
      <p:sp>
        <p:nvSpPr>
          <p:cNvPr id="6" name="TextBox 5"/>
          <p:cNvSpPr txBox="1"/>
          <p:nvPr/>
        </p:nvSpPr>
        <p:spPr>
          <a:xfrm>
            <a:off x="762000" y="2617708"/>
            <a:ext cx="4419600" cy="400110"/>
          </a:xfrm>
          <a:prstGeom prst="rect">
            <a:avLst/>
          </a:prstGeom>
          <a:noFill/>
        </p:spPr>
        <p:txBody>
          <a:bodyPr wrap="square" rtlCol="0">
            <a:spAutoFit/>
          </a:bodyPr>
          <a:lstStyle/>
          <a:p>
            <a:r>
              <a:rPr lang="en-US" sz="2000" b="1" dirty="0" smtClean="0">
                <a:latin typeface="Times New Roman" pitchFamily="18" charset="0"/>
                <a:cs typeface="Times New Roman" pitchFamily="18" charset="0"/>
              </a:rPr>
              <a:t>HOUSE  C (let-out for 200 days)	</a:t>
            </a:r>
            <a:endParaRPr lang="en-IN" sz="2000" b="1" dirty="0">
              <a:latin typeface="Times New Roman" pitchFamily="18" charset="0"/>
              <a:cs typeface="Times New Roman" pitchFamily="18" charset="0"/>
            </a:endParaRPr>
          </a:p>
        </p:txBody>
      </p:sp>
      <p:sp>
        <p:nvSpPr>
          <p:cNvPr id="7" name="TextBox 6"/>
          <p:cNvSpPr txBox="1"/>
          <p:nvPr/>
        </p:nvSpPr>
        <p:spPr>
          <a:xfrm>
            <a:off x="6050280" y="2617708"/>
            <a:ext cx="1676400" cy="400110"/>
          </a:xfrm>
          <a:prstGeom prst="rect">
            <a:avLst/>
          </a:prstGeom>
          <a:noFill/>
        </p:spPr>
        <p:txBody>
          <a:bodyPr wrap="square" rtlCol="0">
            <a:spAutoFit/>
          </a:bodyPr>
          <a:lstStyle/>
          <a:p>
            <a:r>
              <a:rPr lang="en-US" sz="2000" b="1" dirty="0" smtClean="0">
                <a:latin typeface="Times New Roman" pitchFamily="18" charset="0"/>
                <a:cs typeface="Times New Roman" pitchFamily="18" charset="0"/>
              </a:rPr>
              <a:t>40 </a:t>
            </a:r>
            <a:r>
              <a:rPr lang="en-US" sz="2000" b="1" dirty="0" err="1" smtClean="0">
                <a:latin typeface="Times New Roman" pitchFamily="18" charset="0"/>
                <a:cs typeface="Times New Roman" pitchFamily="18" charset="0"/>
              </a:rPr>
              <a:t>lakhs</a:t>
            </a:r>
            <a:endParaRPr lang="en-IN" sz="2000" b="1" dirty="0">
              <a:latin typeface="Times New Roman" pitchFamily="18" charset="0"/>
              <a:cs typeface="Times New Roman" pitchFamily="18" charset="0"/>
            </a:endParaRPr>
          </a:p>
        </p:txBody>
      </p:sp>
      <p:sp>
        <p:nvSpPr>
          <p:cNvPr id="8" name="TextBox 7"/>
          <p:cNvSpPr txBox="1"/>
          <p:nvPr/>
        </p:nvSpPr>
        <p:spPr>
          <a:xfrm>
            <a:off x="2392680" y="4251960"/>
            <a:ext cx="2407920" cy="400110"/>
          </a:xfrm>
          <a:prstGeom prst="rect">
            <a:avLst/>
          </a:prstGeom>
          <a:noFill/>
        </p:spPr>
        <p:txBody>
          <a:bodyPr wrap="square" rtlCol="0">
            <a:spAutoFit/>
          </a:bodyPr>
          <a:lstStyle/>
          <a:p>
            <a:r>
              <a:rPr lang="en-US" sz="2000" b="1" dirty="0" smtClean="0">
                <a:latin typeface="Times New Roman" pitchFamily="18" charset="0"/>
                <a:cs typeface="Times New Roman" pitchFamily="18" charset="0"/>
              </a:rPr>
              <a:t>House C 40 </a:t>
            </a:r>
            <a:r>
              <a:rPr lang="en-US" sz="2000" b="1" dirty="0" err="1" smtClean="0">
                <a:latin typeface="Times New Roman" pitchFamily="18" charset="0"/>
                <a:cs typeface="Times New Roman" pitchFamily="18" charset="0"/>
              </a:rPr>
              <a:t>lakhs</a:t>
            </a:r>
            <a:endParaRPr lang="en-IN" sz="2000" b="1" dirty="0">
              <a:latin typeface="Times New Roman" pitchFamily="18" charset="0"/>
              <a:cs typeface="Times New Roman" pitchFamily="18" charset="0"/>
            </a:endParaRPr>
          </a:p>
        </p:txBody>
      </p:sp>
      <p:sp>
        <p:nvSpPr>
          <p:cNvPr id="9" name="TextBox 8"/>
          <p:cNvSpPr txBox="1"/>
          <p:nvPr/>
        </p:nvSpPr>
        <p:spPr>
          <a:xfrm>
            <a:off x="1295400" y="3749040"/>
            <a:ext cx="1600200" cy="400110"/>
          </a:xfrm>
          <a:prstGeom prst="rect">
            <a:avLst/>
          </a:prstGeom>
          <a:noFill/>
        </p:spPr>
        <p:txBody>
          <a:bodyPr wrap="square" rtlCol="0">
            <a:spAutoFit/>
          </a:bodyPr>
          <a:lstStyle/>
          <a:p>
            <a:r>
              <a:rPr lang="en-US" sz="2000" b="1" u="sng" dirty="0" smtClean="0">
                <a:latin typeface="Times New Roman" pitchFamily="18" charset="0"/>
                <a:cs typeface="Times New Roman" pitchFamily="18" charset="0"/>
              </a:rPr>
              <a:t>Answer:-</a:t>
            </a:r>
            <a:endParaRPr lang="en-IN" sz="2000" b="1" u="sng" dirty="0">
              <a:latin typeface="Times New Roman" pitchFamily="18" charset="0"/>
              <a:cs typeface="Times New Roman" pitchFamily="18" charset="0"/>
            </a:endParaRPr>
          </a:p>
        </p:txBody>
      </p:sp>
      <p:sp>
        <p:nvSpPr>
          <p:cNvPr id="10" name="TextBox 9"/>
          <p:cNvSpPr txBox="1"/>
          <p:nvPr/>
        </p:nvSpPr>
        <p:spPr>
          <a:xfrm>
            <a:off x="2286000" y="819090"/>
            <a:ext cx="4191000" cy="400110"/>
          </a:xfrm>
          <a:prstGeom prst="rect">
            <a:avLst/>
          </a:prstGeom>
          <a:noFill/>
        </p:spPr>
        <p:txBody>
          <a:bodyPr wrap="square" rtlCol="0">
            <a:spAutoFit/>
          </a:bodyPr>
          <a:lstStyle/>
          <a:p>
            <a:r>
              <a:rPr lang="en-US" sz="2000" b="1" dirty="0" smtClean="0">
                <a:latin typeface="Times New Roman" pitchFamily="18" charset="0"/>
                <a:cs typeface="Times New Roman" pitchFamily="18" charset="0"/>
              </a:rPr>
              <a:t>Mr. X have the following property:</a:t>
            </a:r>
            <a:endParaRPr lang="en-IN" sz="2000" b="1" dirty="0">
              <a:latin typeface="Times New Roman" pitchFamily="18" charset="0"/>
              <a:cs typeface="Times New Roman" pitchFamily="18" charset="0"/>
            </a:endParaRPr>
          </a:p>
        </p:txBody>
      </p:sp>
      <p:sp>
        <p:nvSpPr>
          <p:cNvPr id="11" name="TextBox 10"/>
          <p:cNvSpPr txBox="1"/>
          <p:nvPr/>
        </p:nvSpPr>
        <p:spPr>
          <a:xfrm>
            <a:off x="762000" y="2023348"/>
            <a:ext cx="3657600" cy="400110"/>
          </a:xfrm>
          <a:prstGeom prst="rect">
            <a:avLst/>
          </a:prstGeom>
          <a:noFill/>
        </p:spPr>
        <p:txBody>
          <a:bodyPr wrap="square" rtlCol="0">
            <a:spAutoFit/>
          </a:bodyPr>
          <a:lstStyle/>
          <a:p>
            <a:r>
              <a:rPr lang="en-US" sz="2000" b="1" dirty="0" smtClean="0">
                <a:latin typeface="Times New Roman" pitchFamily="18" charset="0"/>
                <a:cs typeface="Times New Roman" pitchFamily="18" charset="0"/>
              </a:rPr>
              <a:t>HOUSE  B (stock-in-trade)</a:t>
            </a:r>
            <a:endParaRPr lang="en-IN" sz="2000" b="1" dirty="0">
              <a:latin typeface="Times New Roman" pitchFamily="18" charset="0"/>
              <a:cs typeface="Times New Roman" pitchFamily="18" charset="0"/>
            </a:endParaRPr>
          </a:p>
        </p:txBody>
      </p:sp>
      <p:sp>
        <p:nvSpPr>
          <p:cNvPr id="4" name="TextBox 3"/>
          <p:cNvSpPr txBox="1"/>
          <p:nvPr/>
        </p:nvSpPr>
        <p:spPr>
          <a:xfrm>
            <a:off x="5630333" y="5178778"/>
            <a:ext cx="3223959" cy="1200329"/>
          </a:xfrm>
          <a:prstGeom prst="rect">
            <a:avLst/>
          </a:prstGeom>
          <a:noFill/>
        </p:spPr>
        <p:txBody>
          <a:bodyPr wrap="none" rtlCol="0">
            <a:spAutoFit/>
          </a:bodyPr>
          <a:lstStyle/>
          <a:p>
            <a:r>
              <a:rPr lang="en-US">
                <a:solidFill>
                  <a:srgbClr val="FF0000"/>
                </a:solidFill>
              </a:rPr>
              <a:t>PPT PREPARED BY </a:t>
            </a:r>
          </a:p>
          <a:p>
            <a:r>
              <a:rPr lang="en-US">
                <a:solidFill>
                  <a:srgbClr val="FF0000"/>
                </a:solidFill>
              </a:rPr>
              <a:t>AMIT KUMAR: 9891463160</a:t>
            </a:r>
          </a:p>
          <a:p>
            <a:r>
              <a:rPr lang="en-US">
                <a:solidFill>
                  <a:srgbClr val="FF0000"/>
                </a:solidFill>
              </a:rPr>
              <a:t>EMAIL: amit63160@gmail.com</a:t>
            </a:r>
          </a:p>
          <a:p>
            <a:endParaRPr lang="en-US"/>
          </a:p>
        </p:txBody>
      </p:sp>
    </p:spTree>
    <p:extLst>
      <p:ext uri="{BB962C8B-B14F-4D97-AF65-F5344CB8AC3E}">
        <p14:creationId xmlns:p14="http://schemas.microsoft.com/office/powerpoint/2010/main" val="1400794789"/>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1"/>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5"/>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6"/>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7"/>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9"/>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5" grpId="0"/>
      <p:bldP spid="6" grpId="0"/>
      <p:bldP spid="7" grpId="0"/>
      <p:bldP spid="8" grpId="0"/>
      <p:bldP spid="9" grpId="0"/>
      <p:bldP spid="10" grpId="0"/>
      <p:bldP spid="11" grpId="0"/>
    </p:bld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762000" y="1505188"/>
            <a:ext cx="1676400" cy="400110"/>
          </a:xfrm>
          <a:prstGeom prst="rect">
            <a:avLst/>
          </a:prstGeom>
          <a:noFill/>
        </p:spPr>
        <p:txBody>
          <a:bodyPr wrap="square" rtlCol="0">
            <a:spAutoFit/>
          </a:bodyPr>
          <a:lstStyle/>
          <a:p>
            <a:r>
              <a:rPr lang="en-US" sz="2000" b="1" dirty="0" smtClean="0">
                <a:latin typeface="Times New Roman" pitchFamily="18" charset="0"/>
                <a:cs typeface="Times New Roman" pitchFamily="18" charset="0"/>
              </a:rPr>
              <a:t>HOUSE A</a:t>
            </a:r>
            <a:endParaRPr lang="en-IN" sz="2000" b="1" dirty="0">
              <a:latin typeface="Times New Roman" pitchFamily="18" charset="0"/>
              <a:cs typeface="Times New Roman" pitchFamily="18" charset="0"/>
            </a:endParaRPr>
          </a:p>
        </p:txBody>
      </p:sp>
      <p:sp>
        <p:nvSpPr>
          <p:cNvPr id="3" name="TextBox 2"/>
          <p:cNvSpPr txBox="1"/>
          <p:nvPr/>
        </p:nvSpPr>
        <p:spPr>
          <a:xfrm>
            <a:off x="6050280" y="1505188"/>
            <a:ext cx="1676400" cy="400110"/>
          </a:xfrm>
          <a:prstGeom prst="rect">
            <a:avLst/>
          </a:prstGeom>
          <a:noFill/>
        </p:spPr>
        <p:txBody>
          <a:bodyPr wrap="square" rtlCol="0">
            <a:spAutoFit/>
          </a:bodyPr>
          <a:lstStyle/>
          <a:p>
            <a:r>
              <a:rPr lang="en-US" sz="2000" b="1" dirty="0" smtClean="0">
                <a:latin typeface="Times New Roman" pitchFamily="18" charset="0"/>
                <a:cs typeface="Times New Roman" pitchFamily="18" charset="0"/>
              </a:rPr>
              <a:t>50 </a:t>
            </a:r>
            <a:r>
              <a:rPr lang="en-US" sz="2000" b="1" dirty="0" err="1" smtClean="0">
                <a:latin typeface="Times New Roman" pitchFamily="18" charset="0"/>
                <a:cs typeface="Times New Roman" pitchFamily="18" charset="0"/>
              </a:rPr>
              <a:t>lakhs</a:t>
            </a:r>
            <a:endParaRPr lang="en-IN" sz="2000" b="1" dirty="0">
              <a:latin typeface="Times New Roman" pitchFamily="18" charset="0"/>
              <a:cs typeface="Times New Roman" pitchFamily="18" charset="0"/>
            </a:endParaRPr>
          </a:p>
        </p:txBody>
      </p:sp>
      <p:sp>
        <p:nvSpPr>
          <p:cNvPr id="4" name="TextBox 3"/>
          <p:cNvSpPr txBox="1"/>
          <p:nvPr/>
        </p:nvSpPr>
        <p:spPr>
          <a:xfrm>
            <a:off x="762000" y="2084308"/>
            <a:ext cx="2057400" cy="400110"/>
          </a:xfrm>
          <a:prstGeom prst="rect">
            <a:avLst/>
          </a:prstGeom>
          <a:noFill/>
        </p:spPr>
        <p:txBody>
          <a:bodyPr wrap="square" rtlCol="0">
            <a:spAutoFit/>
          </a:bodyPr>
          <a:lstStyle/>
          <a:p>
            <a:r>
              <a:rPr lang="en-US" sz="2000" b="1" dirty="0" smtClean="0">
                <a:latin typeface="Times New Roman" pitchFamily="18" charset="0"/>
                <a:cs typeface="Times New Roman" pitchFamily="18" charset="0"/>
              </a:rPr>
              <a:t>HOUSE B	</a:t>
            </a:r>
            <a:endParaRPr lang="en-IN" sz="2000" b="1" dirty="0">
              <a:latin typeface="Times New Roman" pitchFamily="18" charset="0"/>
              <a:cs typeface="Times New Roman" pitchFamily="18" charset="0"/>
            </a:endParaRPr>
          </a:p>
        </p:txBody>
      </p:sp>
      <p:sp>
        <p:nvSpPr>
          <p:cNvPr id="5" name="TextBox 4"/>
          <p:cNvSpPr txBox="1"/>
          <p:nvPr/>
        </p:nvSpPr>
        <p:spPr>
          <a:xfrm>
            <a:off x="6050280" y="2084308"/>
            <a:ext cx="1676400" cy="400110"/>
          </a:xfrm>
          <a:prstGeom prst="rect">
            <a:avLst/>
          </a:prstGeom>
          <a:noFill/>
        </p:spPr>
        <p:txBody>
          <a:bodyPr wrap="square" rtlCol="0">
            <a:spAutoFit/>
          </a:bodyPr>
          <a:lstStyle/>
          <a:p>
            <a:r>
              <a:rPr lang="en-US" sz="2000" b="1" dirty="0" smtClean="0">
                <a:latin typeface="Times New Roman" pitchFamily="18" charset="0"/>
                <a:cs typeface="Times New Roman" pitchFamily="18" charset="0"/>
              </a:rPr>
              <a:t>70 </a:t>
            </a:r>
            <a:r>
              <a:rPr lang="en-US" sz="2000" b="1" dirty="0" err="1" smtClean="0">
                <a:latin typeface="Times New Roman" pitchFamily="18" charset="0"/>
                <a:cs typeface="Times New Roman" pitchFamily="18" charset="0"/>
              </a:rPr>
              <a:t>lakhs</a:t>
            </a:r>
            <a:endParaRPr lang="en-IN" sz="2000" b="1" dirty="0">
              <a:latin typeface="Times New Roman" pitchFamily="18" charset="0"/>
              <a:cs typeface="Times New Roman" pitchFamily="18" charset="0"/>
            </a:endParaRPr>
          </a:p>
        </p:txBody>
      </p:sp>
      <p:sp>
        <p:nvSpPr>
          <p:cNvPr id="6" name="TextBox 5"/>
          <p:cNvSpPr txBox="1"/>
          <p:nvPr/>
        </p:nvSpPr>
        <p:spPr>
          <a:xfrm>
            <a:off x="762000" y="3212068"/>
            <a:ext cx="4419600" cy="400110"/>
          </a:xfrm>
          <a:prstGeom prst="rect">
            <a:avLst/>
          </a:prstGeom>
          <a:noFill/>
        </p:spPr>
        <p:txBody>
          <a:bodyPr wrap="square" rtlCol="0">
            <a:spAutoFit/>
          </a:bodyPr>
          <a:lstStyle/>
          <a:p>
            <a:r>
              <a:rPr lang="en-US" sz="2000" b="1" dirty="0" smtClean="0">
                <a:latin typeface="Times New Roman" pitchFamily="18" charset="0"/>
                <a:cs typeface="Times New Roman" pitchFamily="18" charset="0"/>
              </a:rPr>
              <a:t>Plot of land (600Sq. METER)</a:t>
            </a:r>
            <a:endParaRPr lang="en-IN" sz="2000" b="1" dirty="0">
              <a:latin typeface="Times New Roman" pitchFamily="18" charset="0"/>
              <a:cs typeface="Times New Roman" pitchFamily="18" charset="0"/>
            </a:endParaRPr>
          </a:p>
        </p:txBody>
      </p:sp>
      <p:sp>
        <p:nvSpPr>
          <p:cNvPr id="7" name="TextBox 6"/>
          <p:cNvSpPr txBox="1"/>
          <p:nvPr/>
        </p:nvSpPr>
        <p:spPr>
          <a:xfrm>
            <a:off x="6050280" y="3212068"/>
            <a:ext cx="1676400" cy="400110"/>
          </a:xfrm>
          <a:prstGeom prst="rect">
            <a:avLst/>
          </a:prstGeom>
          <a:noFill/>
        </p:spPr>
        <p:txBody>
          <a:bodyPr wrap="square" rtlCol="0">
            <a:spAutoFit/>
          </a:bodyPr>
          <a:lstStyle/>
          <a:p>
            <a:r>
              <a:rPr lang="en-US" sz="2000" b="1" dirty="0" smtClean="0">
                <a:latin typeface="Times New Roman" pitchFamily="18" charset="0"/>
                <a:cs typeface="Times New Roman" pitchFamily="18" charset="0"/>
              </a:rPr>
              <a:t>400 </a:t>
            </a:r>
            <a:r>
              <a:rPr lang="en-US" sz="2000" b="1" dirty="0" err="1" smtClean="0">
                <a:latin typeface="Times New Roman" pitchFamily="18" charset="0"/>
                <a:cs typeface="Times New Roman" pitchFamily="18" charset="0"/>
              </a:rPr>
              <a:t>lakhs</a:t>
            </a:r>
            <a:endParaRPr lang="en-IN" sz="2000" b="1" dirty="0">
              <a:latin typeface="Times New Roman" pitchFamily="18" charset="0"/>
              <a:cs typeface="Times New Roman" pitchFamily="18" charset="0"/>
            </a:endParaRPr>
          </a:p>
        </p:txBody>
      </p:sp>
      <p:sp>
        <p:nvSpPr>
          <p:cNvPr id="8" name="TextBox 7"/>
          <p:cNvSpPr txBox="1"/>
          <p:nvPr/>
        </p:nvSpPr>
        <p:spPr>
          <a:xfrm>
            <a:off x="2392680" y="4907280"/>
            <a:ext cx="4693920" cy="400110"/>
          </a:xfrm>
          <a:prstGeom prst="rect">
            <a:avLst/>
          </a:prstGeom>
          <a:noFill/>
        </p:spPr>
        <p:txBody>
          <a:bodyPr wrap="square" rtlCol="0">
            <a:spAutoFit/>
          </a:bodyPr>
          <a:lstStyle/>
          <a:p>
            <a:r>
              <a:rPr lang="en-US" sz="2000" b="1" dirty="0" smtClean="0">
                <a:latin typeface="Times New Roman" pitchFamily="18" charset="0"/>
                <a:cs typeface="Times New Roman" pitchFamily="18" charset="0"/>
              </a:rPr>
              <a:t>Plot of Land (300Sq. Meter) 200 </a:t>
            </a:r>
            <a:r>
              <a:rPr lang="en-US" sz="2000" b="1" dirty="0" err="1" smtClean="0">
                <a:latin typeface="Times New Roman" pitchFamily="18" charset="0"/>
                <a:cs typeface="Times New Roman" pitchFamily="18" charset="0"/>
              </a:rPr>
              <a:t>lakhs</a:t>
            </a:r>
            <a:endParaRPr lang="en-IN" sz="2000" b="1" dirty="0">
              <a:latin typeface="Times New Roman" pitchFamily="18" charset="0"/>
              <a:cs typeface="Times New Roman" pitchFamily="18" charset="0"/>
            </a:endParaRPr>
          </a:p>
        </p:txBody>
      </p:sp>
      <p:sp>
        <p:nvSpPr>
          <p:cNvPr id="9" name="TextBox 8"/>
          <p:cNvSpPr txBox="1"/>
          <p:nvPr/>
        </p:nvSpPr>
        <p:spPr>
          <a:xfrm>
            <a:off x="1295400" y="4343400"/>
            <a:ext cx="1600200" cy="400110"/>
          </a:xfrm>
          <a:prstGeom prst="rect">
            <a:avLst/>
          </a:prstGeom>
          <a:noFill/>
        </p:spPr>
        <p:txBody>
          <a:bodyPr wrap="square" rtlCol="0">
            <a:spAutoFit/>
          </a:bodyPr>
          <a:lstStyle/>
          <a:p>
            <a:r>
              <a:rPr lang="en-US" sz="2000" b="1" u="sng" dirty="0" smtClean="0">
                <a:latin typeface="Times New Roman" pitchFamily="18" charset="0"/>
                <a:cs typeface="Times New Roman" pitchFamily="18" charset="0"/>
              </a:rPr>
              <a:t>Answer:-</a:t>
            </a:r>
            <a:endParaRPr lang="en-IN" sz="2000" b="1" u="sng" dirty="0">
              <a:latin typeface="Times New Roman" pitchFamily="18" charset="0"/>
              <a:cs typeface="Times New Roman" pitchFamily="18" charset="0"/>
            </a:endParaRPr>
          </a:p>
        </p:txBody>
      </p:sp>
      <p:sp>
        <p:nvSpPr>
          <p:cNvPr id="10" name="TextBox 9"/>
          <p:cNvSpPr txBox="1"/>
          <p:nvPr/>
        </p:nvSpPr>
        <p:spPr>
          <a:xfrm>
            <a:off x="2133600" y="819090"/>
            <a:ext cx="4191000" cy="400110"/>
          </a:xfrm>
          <a:prstGeom prst="rect">
            <a:avLst/>
          </a:prstGeom>
          <a:noFill/>
        </p:spPr>
        <p:txBody>
          <a:bodyPr wrap="square" rtlCol="0">
            <a:spAutoFit/>
          </a:bodyPr>
          <a:lstStyle/>
          <a:p>
            <a:r>
              <a:rPr lang="en-US" sz="2000" b="1" dirty="0" smtClean="0">
                <a:latin typeface="Times New Roman" pitchFamily="18" charset="0"/>
                <a:cs typeface="Times New Roman" pitchFamily="18" charset="0"/>
              </a:rPr>
              <a:t>Mr. X have the following property:</a:t>
            </a:r>
            <a:endParaRPr lang="en-IN" sz="2000" dirty="0">
              <a:latin typeface="Times New Roman" pitchFamily="18" charset="0"/>
              <a:cs typeface="Times New Roman" pitchFamily="18" charset="0"/>
            </a:endParaRPr>
          </a:p>
        </p:txBody>
      </p:sp>
      <p:sp>
        <p:nvSpPr>
          <p:cNvPr id="11" name="TextBox 10"/>
          <p:cNvSpPr txBox="1"/>
          <p:nvPr/>
        </p:nvSpPr>
        <p:spPr>
          <a:xfrm>
            <a:off x="762000" y="2617708"/>
            <a:ext cx="1676400" cy="400110"/>
          </a:xfrm>
          <a:prstGeom prst="rect">
            <a:avLst/>
          </a:prstGeom>
          <a:noFill/>
        </p:spPr>
        <p:txBody>
          <a:bodyPr wrap="square" rtlCol="0">
            <a:spAutoFit/>
          </a:bodyPr>
          <a:lstStyle/>
          <a:p>
            <a:r>
              <a:rPr lang="en-US" sz="2000" b="1" dirty="0" smtClean="0">
                <a:latin typeface="Times New Roman" pitchFamily="18" charset="0"/>
                <a:cs typeface="Times New Roman" pitchFamily="18" charset="0"/>
              </a:rPr>
              <a:t>HOUSE C</a:t>
            </a:r>
            <a:endParaRPr lang="en-IN" sz="2000" b="1" dirty="0">
              <a:latin typeface="Times New Roman" pitchFamily="18" charset="0"/>
              <a:cs typeface="Times New Roman" pitchFamily="18" charset="0"/>
            </a:endParaRPr>
          </a:p>
        </p:txBody>
      </p:sp>
      <p:sp>
        <p:nvSpPr>
          <p:cNvPr id="12" name="TextBox 11"/>
          <p:cNvSpPr txBox="1"/>
          <p:nvPr/>
        </p:nvSpPr>
        <p:spPr>
          <a:xfrm>
            <a:off x="6050280" y="2617708"/>
            <a:ext cx="1676400" cy="400110"/>
          </a:xfrm>
          <a:prstGeom prst="rect">
            <a:avLst/>
          </a:prstGeom>
          <a:noFill/>
        </p:spPr>
        <p:txBody>
          <a:bodyPr wrap="square" rtlCol="0">
            <a:spAutoFit/>
          </a:bodyPr>
          <a:lstStyle/>
          <a:p>
            <a:r>
              <a:rPr lang="en-US" sz="2000" b="1" dirty="0" smtClean="0">
                <a:latin typeface="Times New Roman" pitchFamily="18" charset="0"/>
                <a:cs typeface="Times New Roman" pitchFamily="18" charset="0"/>
              </a:rPr>
              <a:t>90 </a:t>
            </a:r>
            <a:r>
              <a:rPr lang="en-US" sz="2000" b="1" dirty="0" err="1" smtClean="0">
                <a:latin typeface="Times New Roman" pitchFamily="18" charset="0"/>
                <a:cs typeface="Times New Roman" pitchFamily="18" charset="0"/>
              </a:rPr>
              <a:t>lakhs</a:t>
            </a:r>
            <a:endParaRPr lang="en-IN" sz="2000" b="1" dirty="0">
              <a:latin typeface="Times New Roman" pitchFamily="18" charset="0"/>
              <a:cs typeface="Times New Roman" pitchFamily="18" charset="0"/>
            </a:endParaRPr>
          </a:p>
        </p:txBody>
      </p:sp>
      <p:sp>
        <p:nvSpPr>
          <p:cNvPr id="13" name="TextBox 12"/>
          <p:cNvSpPr txBox="1"/>
          <p:nvPr/>
        </p:nvSpPr>
        <p:spPr>
          <a:xfrm>
            <a:off x="762000" y="3745468"/>
            <a:ext cx="4419600" cy="400110"/>
          </a:xfrm>
          <a:prstGeom prst="rect">
            <a:avLst/>
          </a:prstGeom>
          <a:noFill/>
        </p:spPr>
        <p:txBody>
          <a:bodyPr wrap="square" rtlCol="0">
            <a:spAutoFit/>
          </a:bodyPr>
          <a:lstStyle/>
          <a:p>
            <a:r>
              <a:rPr lang="en-US" sz="2000" b="1" dirty="0" smtClean="0">
                <a:latin typeface="Times New Roman" pitchFamily="18" charset="0"/>
                <a:cs typeface="Times New Roman" pitchFamily="18" charset="0"/>
              </a:rPr>
              <a:t>Plot of land (300Sq. METER)</a:t>
            </a:r>
            <a:endParaRPr lang="en-IN" sz="2000" b="1" dirty="0">
              <a:latin typeface="Times New Roman" pitchFamily="18" charset="0"/>
              <a:cs typeface="Times New Roman" pitchFamily="18" charset="0"/>
            </a:endParaRPr>
          </a:p>
        </p:txBody>
      </p:sp>
      <p:sp>
        <p:nvSpPr>
          <p:cNvPr id="14" name="TextBox 13"/>
          <p:cNvSpPr txBox="1"/>
          <p:nvPr/>
        </p:nvSpPr>
        <p:spPr>
          <a:xfrm>
            <a:off x="6050280" y="3745468"/>
            <a:ext cx="1676400" cy="400110"/>
          </a:xfrm>
          <a:prstGeom prst="rect">
            <a:avLst/>
          </a:prstGeom>
          <a:noFill/>
        </p:spPr>
        <p:txBody>
          <a:bodyPr wrap="square" rtlCol="0">
            <a:spAutoFit/>
          </a:bodyPr>
          <a:lstStyle/>
          <a:p>
            <a:r>
              <a:rPr lang="en-US" sz="2000" b="1" dirty="0" smtClean="0">
                <a:latin typeface="Times New Roman" pitchFamily="18" charset="0"/>
                <a:cs typeface="Times New Roman" pitchFamily="18" charset="0"/>
              </a:rPr>
              <a:t>200 </a:t>
            </a:r>
            <a:r>
              <a:rPr lang="en-US" sz="2000" b="1" dirty="0" err="1" smtClean="0">
                <a:latin typeface="Times New Roman" pitchFamily="18" charset="0"/>
                <a:cs typeface="Times New Roman" pitchFamily="18" charset="0"/>
              </a:rPr>
              <a:t>lakhs</a:t>
            </a:r>
            <a:endParaRPr lang="en-IN" sz="2000" b="1" dirty="0">
              <a:latin typeface="Times New Roman" pitchFamily="18" charset="0"/>
              <a:cs typeface="Times New Roman" pitchFamily="18" charset="0"/>
            </a:endParaRPr>
          </a:p>
        </p:txBody>
      </p:sp>
    </p:spTree>
    <p:extLst>
      <p:ext uri="{BB962C8B-B14F-4D97-AF65-F5344CB8AC3E}">
        <p14:creationId xmlns:p14="http://schemas.microsoft.com/office/powerpoint/2010/main" val="1951691007"/>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5"/>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1"/>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2"/>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7"/>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13"/>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14"/>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9"/>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grpId="0" nodeType="clickEffect">
                                  <p:stCondLst>
                                    <p:cond delay="0"/>
                                  </p:stCondLst>
                                  <p:childTnLst>
                                    <p:set>
                                      <p:cBhvr>
                                        <p:cTn id="54"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4" grpId="0"/>
      <p:bldP spid="5" grpId="0"/>
      <p:bldP spid="7" grpId="0"/>
      <p:bldP spid="8" grpId="0"/>
      <p:bldP spid="9" grpId="0"/>
      <p:bldP spid="10" grpId="0"/>
      <p:bldP spid="11" grpId="0"/>
      <p:bldP spid="12" grpId="0"/>
      <p:bldP spid="13" grpId="0"/>
      <p:bldP spid="14" grpId="0"/>
    </p:bld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762000" y="1505188"/>
            <a:ext cx="1676400" cy="400110"/>
          </a:xfrm>
          <a:prstGeom prst="rect">
            <a:avLst/>
          </a:prstGeom>
          <a:noFill/>
        </p:spPr>
        <p:txBody>
          <a:bodyPr wrap="square" rtlCol="0">
            <a:spAutoFit/>
          </a:bodyPr>
          <a:lstStyle/>
          <a:p>
            <a:r>
              <a:rPr lang="en-US" sz="2000" b="1" dirty="0" smtClean="0">
                <a:latin typeface="Times New Roman" pitchFamily="18" charset="0"/>
                <a:cs typeface="Times New Roman" pitchFamily="18" charset="0"/>
              </a:rPr>
              <a:t>HOUSE A</a:t>
            </a:r>
            <a:endParaRPr lang="en-IN" sz="2000" b="1" dirty="0">
              <a:latin typeface="Times New Roman" pitchFamily="18" charset="0"/>
              <a:cs typeface="Times New Roman" pitchFamily="18" charset="0"/>
            </a:endParaRPr>
          </a:p>
        </p:txBody>
      </p:sp>
      <p:sp>
        <p:nvSpPr>
          <p:cNvPr id="3" name="TextBox 2"/>
          <p:cNvSpPr txBox="1"/>
          <p:nvPr/>
        </p:nvSpPr>
        <p:spPr>
          <a:xfrm>
            <a:off x="6050280" y="1505188"/>
            <a:ext cx="1676400" cy="400110"/>
          </a:xfrm>
          <a:prstGeom prst="rect">
            <a:avLst/>
          </a:prstGeom>
          <a:noFill/>
        </p:spPr>
        <p:txBody>
          <a:bodyPr wrap="square" rtlCol="0">
            <a:spAutoFit/>
          </a:bodyPr>
          <a:lstStyle/>
          <a:p>
            <a:r>
              <a:rPr lang="en-US" sz="2000" b="1" dirty="0" smtClean="0">
                <a:latin typeface="Times New Roman" pitchFamily="18" charset="0"/>
                <a:cs typeface="Times New Roman" pitchFamily="18" charset="0"/>
              </a:rPr>
              <a:t>50 </a:t>
            </a:r>
            <a:r>
              <a:rPr lang="en-US" sz="2000" b="1" dirty="0" err="1" smtClean="0">
                <a:latin typeface="Times New Roman" pitchFamily="18" charset="0"/>
                <a:cs typeface="Times New Roman" pitchFamily="18" charset="0"/>
              </a:rPr>
              <a:t>lakhs</a:t>
            </a:r>
            <a:endParaRPr lang="en-IN" sz="2000" b="1" dirty="0">
              <a:latin typeface="Times New Roman" pitchFamily="18" charset="0"/>
              <a:cs typeface="Times New Roman" pitchFamily="18" charset="0"/>
            </a:endParaRPr>
          </a:p>
        </p:txBody>
      </p:sp>
      <p:sp>
        <p:nvSpPr>
          <p:cNvPr id="4" name="TextBox 3"/>
          <p:cNvSpPr txBox="1"/>
          <p:nvPr/>
        </p:nvSpPr>
        <p:spPr>
          <a:xfrm>
            <a:off x="762000" y="2084308"/>
            <a:ext cx="2057400" cy="400110"/>
          </a:xfrm>
          <a:prstGeom prst="rect">
            <a:avLst/>
          </a:prstGeom>
          <a:noFill/>
        </p:spPr>
        <p:txBody>
          <a:bodyPr wrap="square" rtlCol="0">
            <a:spAutoFit/>
          </a:bodyPr>
          <a:lstStyle/>
          <a:p>
            <a:r>
              <a:rPr lang="en-US" sz="2000" b="1" dirty="0" smtClean="0">
                <a:latin typeface="Times New Roman" pitchFamily="18" charset="0"/>
                <a:cs typeface="Times New Roman" pitchFamily="18" charset="0"/>
              </a:rPr>
              <a:t>HOUSE B	</a:t>
            </a:r>
            <a:endParaRPr lang="en-IN" sz="2000" b="1" dirty="0">
              <a:latin typeface="Times New Roman" pitchFamily="18" charset="0"/>
              <a:cs typeface="Times New Roman" pitchFamily="18" charset="0"/>
            </a:endParaRPr>
          </a:p>
        </p:txBody>
      </p:sp>
      <p:sp>
        <p:nvSpPr>
          <p:cNvPr id="5" name="TextBox 4"/>
          <p:cNvSpPr txBox="1"/>
          <p:nvPr/>
        </p:nvSpPr>
        <p:spPr>
          <a:xfrm>
            <a:off x="6050280" y="2084308"/>
            <a:ext cx="1676400" cy="400110"/>
          </a:xfrm>
          <a:prstGeom prst="rect">
            <a:avLst/>
          </a:prstGeom>
          <a:noFill/>
        </p:spPr>
        <p:txBody>
          <a:bodyPr wrap="square" rtlCol="0">
            <a:spAutoFit/>
          </a:bodyPr>
          <a:lstStyle/>
          <a:p>
            <a:r>
              <a:rPr lang="en-US" sz="2000" b="1" dirty="0" smtClean="0">
                <a:latin typeface="Times New Roman" pitchFamily="18" charset="0"/>
                <a:cs typeface="Times New Roman" pitchFamily="18" charset="0"/>
              </a:rPr>
              <a:t>70 </a:t>
            </a:r>
            <a:r>
              <a:rPr lang="en-US" sz="2000" b="1" dirty="0" err="1" smtClean="0">
                <a:latin typeface="Times New Roman" pitchFamily="18" charset="0"/>
                <a:cs typeface="Times New Roman" pitchFamily="18" charset="0"/>
              </a:rPr>
              <a:t>lakhs</a:t>
            </a:r>
            <a:endParaRPr lang="en-IN" sz="2000" b="1" dirty="0">
              <a:latin typeface="Times New Roman" pitchFamily="18" charset="0"/>
              <a:cs typeface="Times New Roman" pitchFamily="18" charset="0"/>
            </a:endParaRPr>
          </a:p>
        </p:txBody>
      </p:sp>
      <p:sp>
        <p:nvSpPr>
          <p:cNvPr id="6" name="TextBox 5"/>
          <p:cNvSpPr txBox="1"/>
          <p:nvPr/>
        </p:nvSpPr>
        <p:spPr>
          <a:xfrm>
            <a:off x="762000" y="3749040"/>
            <a:ext cx="4419600" cy="400110"/>
          </a:xfrm>
          <a:prstGeom prst="rect">
            <a:avLst/>
          </a:prstGeom>
          <a:noFill/>
        </p:spPr>
        <p:txBody>
          <a:bodyPr wrap="square" rtlCol="0">
            <a:spAutoFit/>
          </a:bodyPr>
          <a:lstStyle/>
          <a:p>
            <a:r>
              <a:rPr lang="en-US" sz="2000" b="1" dirty="0" smtClean="0">
                <a:latin typeface="Times New Roman" pitchFamily="18" charset="0"/>
                <a:cs typeface="Times New Roman" pitchFamily="18" charset="0"/>
              </a:rPr>
              <a:t>Plot of land (600Sq. METER)</a:t>
            </a:r>
            <a:endParaRPr lang="en-IN" sz="2000" b="1" dirty="0">
              <a:latin typeface="Times New Roman" pitchFamily="18" charset="0"/>
              <a:cs typeface="Times New Roman" pitchFamily="18" charset="0"/>
            </a:endParaRPr>
          </a:p>
        </p:txBody>
      </p:sp>
      <p:sp>
        <p:nvSpPr>
          <p:cNvPr id="7" name="TextBox 6"/>
          <p:cNvSpPr txBox="1"/>
          <p:nvPr/>
        </p:nvSpPr>
        <p:spPr>
          <a:xfrm>
            <a:off x="6050280" y="3749040"/>
            <a:ext cx="1676400" cy="400110"/>
          </a:xfrm>
          <a:prstGeom prst="rect">
            <a:avLst/>
          </a:prstGeom>
          <a:noFill/>
        </p:spPr>
        <p:txBody>
          <a:bodyPr wrap="square" rtlCol="0">
            <a:spAutoFit/>
          </a:bodyPr>
          <a:lstStyle/>
          <a:p>
            <a:r>
              <a:rPr lang="en-US" sz="2000" b="1" dirty="0" smtClean="0">
                <a:latin typeface="Times New Roman" pitchFamily="18" charset="0"/>
                <a:cs typeface="Times New Roman" pitchFamily="18" charset="0"/>
              </a:rPr>
              <a:t>400 </a:t>
            </a:r>
            <a:r>
              <a:rPr lang="en-US" sz="2000" b="1" dirty="0" err="1" smtClean="0">
                <a:latin typeface="Times New Roman" pitchFamily="18" charset="0"/>
                <a:cs typeface="Times New Roman" pitchFamily="18" charset="0"/>
              </a:rPr>
              <a:t>lakhs</a:t>
            </a:r>
            <a:endParaRPr lang="en-IN" sz="2000" b="1" dirty="0">
              <a:latin typeface="Times New Roman" pitchFamily="18" charset="0"/>
              <a:cs typeface="Times New Roman" pitchFamily="18" charset="0"/>
            </a:endParaRPr>
          </a:p>
        </p:txBody>
      </p:sp>
      <p:sp>
        <p:nvSpPr>
          <p:cNvPr id="8" name="TextBox 7"/>
          <p:cNvSpPr txBox="1"/>
          <p:nvPr/>
        </p:nvSpPr>
        <p:spPr>
          <a:xfrm>
            <a:off x="2392680" y="5505212"/>
            <a:ext cx="2865120" cy="400110"/>
          </a:xfrm>
          <a:prstGeom prst="rect">
            <a:avLst/>
          </a:prstGeom>
          <a:noFill/>
        </p:spPr>
        <p:txBody>
          <a:bodyPr wrap="square" rtlCol="0">
            <a:spAutoFit/>
          </a:bodyPr>
          <a:lstStyle/>
          <a:p>
            <a:r>
              <a:rPr lang="en-US" sz="2000" b="1" dirty="0" smtClean="0"/>
              <a:t>Farm House 300 </a:t>
            </a:r>
            <a:r>
              <a:rPr lang="en-US" sz="2000" b="1" dirty="0" err="1" smtClean="0"/>
              <a:t>lakhs</a:t>
            </a:r>
            <a:endParaRPr lang="en-IN" sz="2000" b="1" dirty="0">
              <a:latin typeface="Times New Roman" pitchFamily="18" charset="0"/>
              <a:cs typeface="Times New Roman" pitchFamily="18" charset="0"/>
            </a:endParaRPr>
          </a:p>
        </p:txBody>
      </p:sp>
      <p:sp>
        <p:nvSpPr>
          <p:cNvPr id="9" name="TextBox 8"/>
          <p:cNvSpPr txBox="1"/>
          <p:nvPr/>
        </p:nvSpPr>
        <p:spPr>
          <a:xfrm>
            <a:off x="1295400" y="4941332"/>
            <a:ext cx="1600200" cy="400110"/>
          </a:xfrm>
          <a:prstGeom prst="rect">
            <a:avLst/>
          </a:prstGeom>
          <a:noFill/>
        </p:spPr>
        <p:txBody>
          <a:bodyPr wrap="square" rtlCol="0">
            <a:spAutoFit/>
          </a:bodyPr>
          <a:lstStyle/>
          <a:p>
            <a:r>
              <a:rPr lang="en-US" sz="2000" b="1" u="sng" dirty="0" smtClean="0">
                <a:latin typeface="Times New Roman" pitchFamily="18" charset="0"/>
                <a:cs typeface="Times New Roman" pitchFamily="18" charset="0"/>
              </a:rPr>
              <a:t>Answer:-</a:t>
            </a:r>
            <a:endParaRPr lang="en-IN" sz="2000" b="1" u="sng" dirty="0">
              <a:latin typeface="Times New Roman" pitchFamily="18" charset="0"/>
              <a:cs typeface="Times New Roman" pitchFamily="18" charset="0"/>
            </a:endParaRPr>
          </a:p>
        </p:txBody>
      </p:sp>
      <p:sp>
        <p:nvSpPr>
          <p:cNvPr id="10" name="TextBox 9"/>
          <p:cNvSpPr txBox="1"/>
          <p:nvPr/>
        </p:nvSpPr>
        <p:spPr>
          <a:xfrm>
            <a:off x="2133600" y="742890"/>
            <a:ext cx="4191000" cy="400110"/>
          </a:xfrm>
          <a:prstGeom prst="rect">
            <a:avLst/>
          </a:prstGeom>
          <a:noFill/>
        </p:spPr>
        <p:txBody>
          <a:bodyPr wrap="square" rtlCol="0">
            <a:spAutoFit/>
          </a:bodyPr>
          <a:lstStyle/>
          <a:p>
            <a:r>
              <a:rPr lang="en-US" sz="2000" b="1" dirty="0" smtClean="0">
                <a:latin typeface="Times New Roman" pitchFamily="18" charset="0"/>
                <a:cs typeface="Times New Roman" pitchFamily="18" charset="0"/>
              </a:rPr>
              <a:t>Mr. X have the following property:</a:t>
            </a:r>
            <a:endParaRPr lang="en-IN" sz="2000" dirty="0">
              <a:latin typeface="Times New Roman" pitchFamily="18" charset="0"/>
              <a:cs typeface="Times New Roman" pitchFamily="18" charset="0"/>
            </a:endParaRPr>
          </a:p>
        </p:txBody>
      </p:sp>
      <p:sp>
        <p:nvSpPr>
          <p:cNvPr id="11" name="TextBox 10"/>
          <p:cNvSpPr txBox="1"/>
          <p:nvPr/>
        </p:nvSpPr>
        <p:spPr>
          <a:xfrm>
            <a:off x="762000" y="2617708"/>
            <a:ext cx="1676400" cy="400110"/>
          </a:xfrm>
          <a:prstGeom prst="rect">
            <a:avLst/>
          </a:prstGeom>
          <a:noFill/>
        </p:spPr>
        <p:txBody>
          <a:bodyPr wrap="square" rtlCol="0">
            <a:spAutoFit/>
          </a:bodyPr>
          <a:lstStyle/>
          <a:p>
            <a:r>
              <a:rPr lang="en-US" sz="2000" b="1" dirty="0" smtClean="0">
                <a:latin typeface="Times New Roman" pitchFamily="18" charset="0"/>
                <a:cs typeface="Times New Roman" pitchFamily="18" charset="0"/>
              </a:rPr>
              <a:t>HOUSE C</a:t>
            </a:r>
            <a:endParaRPr lang="en-IN" sz="2000" b="1" dirty="0">
              <a:latin typeface="Times New Roman" pitchFamily="18" charset="0"/>
              <a:cs typeface="Times New Roman" pitchFamily="18" charset="0"/>
            </a:endParaRPr>
          </a:p>
        </p:txBody>
      </p:sp>
      <p:sp>
        <p:nvSpPr>
          <p:cNvPr id="12" name="TextBox 11"/>
          <p:cNvSpPr txBox="1"/>
          <p:nvPr/>
        </p:nvSpPr>
        <p:spPr>
          <a:xfrm>
            <a:off x="6050280" y="2617708"/>
            <a:ext cx="1676400" cy="400110"/>
          </a:xfrm>
          <a:prstGeom prst="rect">
            <a:avLst/>
          </a:prstGeom>
          <a:noFill/>
        </p:spPr>
        <p:txBody>
          <a:bodyPr wrap="square" rtlCol="0">
            <a:spAutoFit/>
          </a:bodyPr>
          <a:lstStyle/>
          <a:p>
            <a:r>
              <a:rPr lang="en-US" sz="2000" b="1" dirty="0" smtClean="0">
                <a:latin typeface="Times New Roman" pitchFamily="18" charset="0"/>
                <a:cs typeface="Times New Roman" pitchFamily="18" charset="0"/>
              </a:rPr>
              <a:t>90 </a:t>
            </a:r>
            <a:r>
              <a:rPr lang="en-US" sz="2000" b="1" dirty="0" err="1" smtClean="0">
                <a:latin typeface="Times New Roman" pitchFamily="18" charset="0"/>
                <a:cs typeface="Times New Roman" pitchFamily="18" charset="0"/>
              </a:rPr>
              <a:t>lakhs</a:t>
            </a:r>
            <a:endParaRPr lang="en-IN" sz="2000" b="1" dirty="0">
              <a:latin typeface="Times New Roman" pitchFamily="18" charset="0"/>
              <a:cs typeface="Times New Roman" pitchFamily="18" charset="0"/>
            </a:endParaRPr>
          </a:p>
        </p:txBody>
      </p:sp>
      <p:sp>
        <p:nvSpPr>
          <p:cNvPr id="13" name="TextBox 12"/>
          <p:cNvSpPr txBox="1"/>
          <p:nvPr/>
        </p:nvSpPr>
        <p:spPr>
          <a:xfrm>
            <a:off x="762000" y="4343400"/>
            <a:ext cx="4419600" cy="400110"/>
          </a:xfrm>
          <a:prstGeom prst="rect">
            <a:avLst/>
          </a:prstGeom>
          <a:noFill/>
        </p:spPr>
        <p:txBody>
          <a:bodyPr wrap="square" rtlCol="0">
            <a:spAutoFit/>
          </a:bodyPr>
          <a:lstStyle/>
          <a:p>
            <a:r>
              <a:rPr lang="en-US" sz="2000" b="1" dirty="0" smtClean="0">
                <a:latin typeface="Times New Roman" pitchFamily="18" charset="0"/>
                <a:cs typeface="Times New Roman" pitchFamily="18" charset="0"/>
              </a:rPr>
              <a:t>Plot of land (300Sq. METER)</a:t>
            </a:r>
            <a:endParaRPr lang="en-IN" sz="2000" b="1" dirty="0">
              <a:latin typeface="Times New Roman" pitchFamily="18" charset="0"/>
              <a:cs typeface="Times New Roman" pitchFamily="18" charset="0"/>
            </a:endParaRPr>
          </a:p>
        </p:txBody>
      </p:sp>
      <p:sp>
        <p:nvSpPr>
          <p:cNvPr id="14" name="TextBox 13"/>
          <p:cNvSpPr txBox="1"/>
          <p:nvPr/>
        </p:nvSpPr>
        <p:spPr>
          <a:xfrm>
            <a:off x="6050280" y="4343400"/>
            <a:ext cx="1676400" cy="400110"/>
          </a:xfrm>
          <a:prstGeom prst="rect">
            <a:avLst/>
          </a:prstGeom>
          <a:noFill/>
        </p:spPr>
        <p:txBody>
          <a:bodyPr wrap="square" rtlCol="0">
            <a:spAutoFit/>
          </a:bodyPr>
          <a:lstStyle/>
          <a:p>
            <a:r>
              <a:rPr lang="en-US" sz="2000" b="1" dirty="0" smtClean="0">
                <a:latin typeface="Times New Roman" pitchFamily="18" charset="0"/>
                <a:cs typeface="Times New Roman" pitchFamily="18" charset="0"/>
              </a:rPr>
              <a:t>200 </a:t>
            </a:r>
            <a:r>
              <a:rPr lang="en-US" sz="2000" b="1" dirty="0" err="1" smtClean="0">
                <a:latin typeface="Times New Roman" pitchFamily="18" charset="0"/>
                <a:cs typeface="Times New Roman" pitchFamily="18" charset="0"/>
              </a:rPr>
              <a:t>lakhs</a:t>
            </a:r>
            <a:endParaRPr lang="en-IN" sz="2000" b="1" dirty="0">
              <a:latin typeface="Times New Roman" pitchFamily="18" charset="0"/>
              <a:cs typeface="Times New Roman" pitchFamily="18" charset="0"/>
            </a:endParaRPr>
          </a:p>
        </p:txBody>
      </p:sp>
      <p:sp>
        <p:nvSpPr>
          <p:cNvPr id="15" name="TextBox 14"/>
          <p:cNvSpPr txBox="1"/>
          <p:nvPr/>
        </p:nvSpPr>
        <p:spPr>
          <a:xfrm>
            <a:off x="762000" y="3185160"/>
            <a:ext cx="4419600" cy="400110"/>
          </a:xfrm>
          <a:prstGeom prst="rect">
            <a:avLst/>
          </a:prstGeom>
          <a:noFill/>
        </p:spPr>
        <p:txBody>
          <a:bodyPr wrap="square" rtlCol="0">
            <a:spAutoFit/>
          </a:bodyPr>
          <a:lstStyle/>
          <a:p>
            <a:r>
              <a:rPr lang="en-US" sz="2000" b="1" dirty="0" smtClean="0">
                <a:latin typeface="Times New Roman" pitchFamily="18" charset="0"/>
                <a:cs typeface="Times New Roman" pitchFamily="18" charset="0"/>
              </a:rPr>
              <a:t>Farm House (20km from local limits)</a:t>
            </a:r>
            <a:endParaRPr lang="en-IN" sz="2000" b="1" dirty="0">
              <a:latin typeface="Times New Roman" pitchFamily="18" charset="0"/>
              <a:cs typeface="Times New Roman" pitchFamily="18" charset="0"/>
            </a:endParaRPr>
          </a:p>
        </p:txBody>
      </p:sp>
      <p:sp>
        <p:nvSpPr>
          <p:cNvPr id="16" name="TextBox 15"/>
          <p:cNvSpPr txBox="1"/>
          <p:nvPr/>
        </p:nvSpPr>
        <p:spPr>
          <a:xfrm>
            <a:off x="6050280" y="3185160"/>
            <a:ext cx="1493520" cy="400110"/>
          </a:xfrm>
          <a:prstGeom prst="rect">
            <a:avLst/>
          </a:prstGeom>
          <a:noFill/>
        </p:spPr>
        <p:txBody>
          <a:bodyPr wrap="square" rtlCol="0">
            <a:spAutoFit/>
          </a:bodyPr>
          <a:lstStyle/>
          <a:p>
            <a:r>
              <a:rPr lang="en-US" sz="2000" b="1" dirty="0" smtClean="0">
                <a:latin typeface="Times New Roman" pitchFamily="18" charset="0"/>
                <a:cs typeface="Times New Roman" pitchFamily="18" charset="0"/>
              </a:rPr>
              <a:t>300 </a:t>
            </a:r>
            <a:r>
              <a:rPr lang="en-US" sz="2000" b="1" dirty="0" err="1" smtClean="0">
                <a:latin typeface="Times New Roman" pitchFamily="18" charset="0"/>
                <a:cs typeface="Times New Roman" pitchFamily="18" charset="0"/>
              </a:rPr>
              <a:t>lakhs</a:t>
            </a:r>
            <a:endParaRPr lang="en-IN" sz="2000" b="1" dirty="0">
              <a:latin typeface="Times New Roman" pitchFamily="18" charset="0"/>
              <a:cs typeface="Times New Roman" pitchFamily="18" charset="0"/>
            </a:endParaRPr>
          </a:p>
        </p:txBody>
      </p:sp>
    </p:spTree>
    <p:extLst>
      <p:ext uri="{BB962C8B-B14F-4D97-AF65-F5344CB8AC3E}">
        <p14:creationId xmlns:p14="http://schemas.microsoft.com/office/powerpoint/2010/main" val="1001981742"/>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5"/>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1"/>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2"/>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5"/>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6"/>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6"/>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7"/>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13"/>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grpId="0" nodeType="clickEffect">
                                  <p:stCondLst>
                                    <p:cond delay="0"/>
                                  </p:stCondLst>
                                  <p:childTnLst>
                                    <p:set>
                                      <p:cBhvr>
                                        <p:cTn id="54" dur="1" fill="hold">
                                          <p:stCondLst>
                                            <p:cond delay="0"/>
                                          </p:stCondLst>
                                        </p:cTn>
                                        <p:tgtEl>
                                          <p:spTgt spid="14"/>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grpId="0" nodeType="clickEffect">
                                  <p:stCondLst>
                                    <p:cond delay="0"/>
                                  </p:stCondLst>
                                  <p:childTnLst>
                                    <p:set>
                                      <p:cBhvr>
                                        <p:cTn id="58" dur="1" fill="hold">
                                          <p:stCondLst>
                                            <p:cond delay="0"/>
                                          </p:stCondLst>
                                        </p:cTn>
                                        <p:tgtEl>
                                          <p:spTgt spid="9"/>
                                        </p:tgtEl>
                                        <p:attrNameLst>
                                          <p:attrName>style.visibility</p:attrName>
                                        </p:attrNameLst>
                                      </p:cBhvr>
                                      <p:to>
                                        <p:strVal val="visible"/>
                                      </p:to>
                                    </p:set>
                                  </p:childTnLst>
                                </p:cTn>
                              </p:par>
                            </p:childTnLst>
                          </p:cTn>
                        </p:par>
                      </p:childTnLst>
                    </p:cTn>
                  </p:par>
                  <p:par>
                    <p:cTn id="59" fill="hold">
                      <p:stCondLst>
                        <p:cond delay="indefinite"/>
                      </p:stCondLst>
                      <p:childTnLst>
                        <p:par>
                          <p:cTn id="60" fill="hold">
                            <p:stCondLst>
                              <p:cond delay="0"/>
                            </p:stCondLst>
                            <p:childTnLst>
                              <p:par>
                                <p:cTn id="61" presetID="1" presetClass="entr" presetSubtype="0" fill="hold" grpId="0" nodeType="clickEffect">
                                  <p:stCondLst>
                                    <p:cond delay="0"/>
                                  </p:stCondLst>
                                  <p:childTnLst>
                                    <p:set>
                                      <p:cBhvr>
                                        <p:cTn id="62"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4" grpId="0"/>
      <p:bldP spid="5" grpId="0"/>
      <p:bldP spid="6" grpId="0"/>
      <p:bldP spid="7" grpId="0"/>
      <p:bldP spid="8" grpId="0"/>
      <p:bldP spid="9" grpId="0"/>
      <p:bldP spid="10" grpId="0"/>
      <p:bldP spid="11" grpId="0"/>
      <p:bldP spid="12" grpId="0"/>
      <p:bldP spid="13" grpId="0"/>
      <p:bldP spid="14" grpId="0"/>
      <p:bldP spid="15" grpId="0"/>
      <p:bldP spid="16" grpId="0"/>
    </p:bld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971800" y="15240"/>
            <a:ext cx="4038600" cy="369332"/>
          </a:xfrm>
          <a:prstGeom prst="rect">
            <a:avLst/>
          </a:prstGeom>
          <a:noFill/>
        </p:spPr>
        <p:txBody>
          <a:bodyPr wrap="square" rtlCol="0">
            <a:spAutoFit/>
          </a:bodyPr>
          <a:lstStyle/>
          <a:p>
            <a:r>
              <a:rPr lang="en-US" b="1" u="sng" dirty="0" smtClean="0"/>
              <a:t>Valuation of House Property</a:t>
            </a:r>
            <a:endParaRPr lang="en-IN" b="1" u="sng" dirty="0"/>
          </a:p>
        </p:txBody>
      </p:sp>
      <p:sp>
        <p:nvSpPr>
          <p:cNvPr id="3" name="Left Brace 2"/>
          <p:cNvSpPr/>
          <p:nvPr/>
        </p:nvSpPr>
        <p:spPr>
          <a:xfrm rot="5400000">
            <a:off x="3893820" y="-2461260"/>
            <a:ext cx="365760" cy="6019800"/>
          </a:xfrm>
          <a:prstGeom prst="leftBrace">
            <a:avLst/>
          </a:prstGeom>
        </p:spPr>
        <p:style>
          <a:lnRef idx="2">
            <a:schemeClr val="dk1"/>
          </a:lnRef>
          <a:fillRef idx="0">
            <a:schemeClr val="dk1"/>
          </a:fillRef>
          <a:effectRef idx="1">
            <a:schemeClr val="dk1"/>
          </a:effectRef>
          <a:fontRef idx="minor">
            <a:schemeClr val="tx1"/>
          </a:fontRef>
        </p:style>
        <p:txBody>
          <a:bodyPr rtlCol="0" anchor="ctr"/>
          <a:lstStyle/>
          <a:p>
            <a:pPr algn="ctr"/>
            <a:endParaRPr lang="en-IN" b="1"/>
          </a:p>
        </p:txBody>
      </p:sp>
      <p:sp>
        <p:nvSpPr>
          <p:cNvPr id="4" name="TextBox 3"/>
          <p:cNvSpPr txBox="1"/>
          <p:nvPr/>
        </p:nvSpPr>
        <p:spPr>
          <a:xfrm>
            <a:off x="45720" y="746760"/>
            <a:ext cx="3002280" cy="646331"/>
          </a:xfrm>
          <a:prstGeom prst="rect">
            <a:avLst/>
          </a:prstGeom>
          <a:noFill/>
        </p:spPr>
        <p:txBody>
          <a:bodyPr wrap="square" rtlCol="0">
            <a:spAutoFit/>
          </a:bodyPr>
          <a:lstStyle/>
          <a:p>
            <a:r>
              <a:rPr lang="en-US" b="1" u="sng" dirty="0" smtClean="0"/>
              <a:t>Property Constructed on Free hold Land</a:t>
            </a:r>
            <a:endParaRPr lang="en-IN" b="1" u="sng" dirty="0"/>
          </a:p>
        </p:txBody>
      </p:sp>
      <p:cxnSp>
        <p:nvCxnSpPr>
          <p:cNvPr id="8" name="Straight Arrow Connector 7"/>
          <p:cNvCxnSpPr/>
          <p:nvPr/>
        </p:nvCxnSpPr>
        <p:spPr>
          <a:xfrm rot="5400000">
            <a:off x="808514" y="1660366"/>
            <a:ext cx="456406" cy="794"/>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sp>
        <p:nvSpPr>
          <p:cNvPr id="10" name="TextBox 9"/>
          <p:cNvSpPr txBox="1"/>
          <p:nvPr/>
        </p:nvSpPr>
        <p:spPr>
          <a:xfrm>
            <a:off x="274320" y="1905000"/>
            <a:ext cx="1752600" cy="369332"/>
          </a:xfrm>
          <a:prstGeom prst="rect">
            <a:avLst/>
          </a:prstGeom>
          <a:noFill/>
        </p:spPr>
        <p:txBody>
          <a:bodyPr wrap="square" rtlCol="0">
            <a:spAutoFit/>
          </a:bodyPr>
          <a:lstStyle/>
          <a:p>
            <a:r>
              <a:rPr lang="en-US" b="1" dirty="0" smtClean="0"/>
              <a:t>NMR </a:t>
            </a:r>
            <a:r>
              <a:rPr lang="en-IN" b="1" dirty="0" smtClean="0"/>
              <a:t>× 12.5</a:t>
            </a:r>
            <a:endParaRPr lang="en-IN" b="1" dirty="0"/>
          </a:p>
        </p:txBody>
      </p:sp>
      <p:sp>
        <p:nvSpPr>
          <p:cNvPr id="11" name="TextBox 10"/>
          <p:cNvSpPr txBox="1"/>
          <p:nvPr/>
        </p:nvSpPr>
        <p:spPr>
          <a:xfrm>
            <a:off x="594360" y="2240280"/>
            <a:ext cx="853440" cy="369332"/>
          </a:xfrm>
          <a:prstGeom prst="rect">
            <a:avLst/>
          </a:prstGeom>
          <a:noFill/>
        </p:spPr>
        <p:txBody>
          <a:bodyPr wrap="square" rtlCol="0">
            <a:spAutoFit/>
          </a:bodyPr>
          <a:lstStyle/>
          <a:p>
            <a:r>
              <a:rPr lang="en-US" b="1" dirty="0" smtClean="0"/>
              <a:t>OR </a:t>
            </a:r>
            <a:endParaRPr lang="en-IN" b="1" dirty="0"/>
          </a:p>
        </p:txBody>
      </p:sp>
      <p:sp>
        <p:nvSpPr>
          <p:cNvPr id="12" name="TextBox 11"/>
          <p:cNvSpPr txBox="1"/>
          <p:nvPr/>
        </p:nvSpPr>
        <p:spPr>
          <a:xfrm>
            <a:off x="15240" y="2575560"/>
            <a:ext cx="2423160" cy="646331"/>
          </a:xfrm>
          <a:prstGeom prst="rect">
            <a:avLst/>
          </a:prstGeom>
          <a:noFill/>
        </p:spPr>
        <p:txBody>
          <a:bodyPr wrap="square" rtlCol="0">
            <a:spAutoFit/>
          </a:bodyPr>
          <a:lstStyle/>
          <a:p>
            <a:r>
              <a:rPr lang="en-US" b="1" dirty="0" smtClean="0"/>
              <a:t>Cost of Construction + </a:t>
            </a:r>
          </a:p>
          <a:p>
            <a:r>
              <a:rPr lang="en-US" b="1" dirty="0" smtClean="0"/>
              <a:t>Cost of Improvement</a:t>
            </a:r>
            <a:endParaRPr lang="en-IN" b="1" dirty="0"/>
          </a:p>
        </p:txBody>
      </p:sp>
      <p:sp>
        <p:nvSpPr>
          <p:cNvPr id="13" name="TextBox 12"/>
          <p:cNvSpPr txBox="1"/>
          <p:nvPr/>
        </p:nvSpPr>
        <p:spPr>
          <a:xfrm>
            <a:off x="2316480" y="2575560"/>
            <a:ext cx="1569720" cy="923330"/>
          </a:xfrm>
          <a:prstGeom prst="rect">
            <a:avLst/>
          </a:prstGeom>
          <a:noFill/>
        </p:spPr>
        <p:txBody>
          <a:bodyPr wrap="square" rtlCol="0">
            <a:spAutoFit/>
          </a:bodyPr>
          <a:lstStyle/>
          <a:p>
            <a:r>
              <a:rPr lang="en-US" b="1" dirty="0" smtClean="0"/>
              <a:t>(If Property </a:t>
            </a:r>
          </a:p>
          <a:p>
            <a:r>
              <a:rPr lang="en-US" b="1" dirty="0" smtClean="0"/>
              <a:t>acquired after 31.3.1974)</a:t>
            </a:r>
            <a:endParaRPr lang="en-IN" b="1" dirty="0"/>
          </a:p>
        </p:txBody>
      </p:sp>
      <p:sp>
        <p:nvSpPr>
          <p:cNvPr id="14" name="TextBox 13"/>
          <p:cNvSpPr txBox="1"/>
          <p:nvPr/>
        </p:nvSpPr>
        <p:spPr>
          <a:xfrm>
            <a:off x="243840" y="3230880"/>
            <a:ext cx="1889760" cy="369332"/>
          </a:xfrm>
          <a:prstGeom prst="rect">
            <a:avLst/>
          </a:prstGeom>
          <a:noFill/>
        </p:spPr>
        <p:txBody>
          <a:bodyPr wrap="square" rtlCol="0">
            <a:spAutoFit/>
          </a:bodyPr>
          <a:lstStyle/>
          <a:p>
            <a:r>
              <a:rPr lang="en-US" b="1" dirty="0" err="1" smtClean="0"/>
              <a:t>w.e</a:t>
            </a:r>
            <a:r>
              <a:rPr lang="en-US" b="1" dirty="0" smtClean="0"/>
              <a:t>. is Higher</a:t>
            </a:r>
            <a:endParaRPr lang="en-IN" b="1" dirty="0"/>
          </a:p>
        </p:txBody>
      </p:sp>
      <p:sp>
        <p:nvSpPr>
          <p:cNvPr id="15" name="TextBox 14"/>
          <p:cNvSpPr txBox="1"/>
          <p:nvPr/>
        </p:nvSpPr>
        <p:spPr>
          <a:xfrm>
            <a:off x="624840" y="3718560"/>
            <a:ext cx="914400" cy="369332"/>
          </a:xfrm>
          <a:prstGeom prst="rect">
            <a:avLst/>
          </a:prstGeom>
          <a:noFill/>
        </p:spPr>
        <p:txBody>
          <a:bodyPr wrap="square" rtlCol="0">
            <a:spAutoFit/>
          </a:bodyPr>
          <a:lstStyle/>
          <a:p>
            <a:r>
              <a:rPr lang="en-US" b="1" dirty="0" smtClean="0"/>
              <a:t>ADD</a:t>
            </a:r>
            <a:endParaRPr lang="en-IN" b="1" dirty="0"/>
          </a:p>
        </p:txBody>
      </p:sp>
      <p:sp>
        <p:nvSpPr>
          <p:cNvPr id="16" name="TextBox 15"/>
          <p:cNvSpPr txBox="1"/>
          <p:nvPr/>
        </p:nvSpPr>
        <p:spPr>
          <a:xfrm>
            <a:off x="60960" y="4099560"/>
            <a:ext cx="2362200" cy="369332"/>
          </a:xfrm>
          <a:prstGeom prst="rect">
            <a:avLst/>
          </a:prstGeom>
          <a:noFill/>
        </p:spPr>
        <p:txBody>
          <a:bodyPr wrap="square" rtlCol="0">
            <a:spAutoFit/>
          </a:bodyPr>
          <a:lstStyle/>
          <a:p>
            <a:r>
              <a:rPr lang="en-US" b="1" dirty="0" smtClean="0"/>
              <a:t>Value of </a:t>
            </a:r>
            <a:r>
              <a:rPr lang="en-US" b="1" dirty="0" err="1" smtClean="0"/>
              <a:t>unbuilt</a:t>
            </a:r>
            <a:r>
              <a:rPr lang="en-US" b="1" dirty="0" smtClean="0"/>
              <a:t> area </a:t>
            </a:r>
            <a:endParaRPr lang="en-IN" b="1" dirty="0"/>
          </a:p>
        </p:txBody>
      </p:sp>
      <p:sp>
        <p:nvSpPr>
          <p:cNvPr id="17" name="TextBox 16"/>
          <p:cNvSpPr txBox="1"/>
          <p:nvPr/>
        </p:nvSpPr>
        <p:spPr>
          <a:xfrm>
            <a:off x="60960" y="5135880"/>
            <a:ext cx="2529840" cy="646331"/>
          </a:xfrm>
          <a:prstGeom prst="rect">
            <a:avLst/>
          </a:prstGeom>
          <a:noFill/>
        </p:spPr>
        <p:txBody>
          <a:bodyPr wrap="square" rtlCol="0">
            <a:spAutoFit/>
          </a:bodyPr>
          <a:lstStyle/>
          <a:p>
            <a:r>
              <a:rPr lang="en-US" b="1" dirty="0" smtClean="0"/>
              <a:t>Value of Immovable </a:t>
            </a:r>
          </a:p>
          <a:p>
            <a:r>
              <a:rPr lang="en-US" b="1" dirty="0" smtClean="0"/>
              <a:t>Property</a:t>
            </a:r>
            <a:endParaRPr lang="en-IN" b="1" dirty="0"/>
          </a:p>
        </p:txBody>
      </p:sp>
      <p:sp>
        <p:nvSpPr>
          <p:cNvPr id="19" name="TextBox 18"/>
          <p:cNvSpPr txBox="1"/>
          <p:nvPr/>
        </p:nvSpPr>
        <p:spPr>
          <a:xfrm>
            <a:off x="4038600" y="731520"/>
            <a:ext cx="4724400" cy="369332"/>
          </a:xfrm>
          <a:prstGeom prst="rect">
            <a:avLst/>
          </a:prstGeom>
          <a:noFill/>
        </p:spPr>
        <p:txBody>
          <a:bodyPr wrap="square" rtlCol="0">
            <a:spAutoFit/>
          </a:bodyPr>
          <a:lstStyle/>
          <a:p>
            <a:r>
              <a:rPr lang="en-US" b="1" u="sng" dirty="0" smtClean="0"/>
              <a:t>Property Constructed on Leased hold law</a:t>
            </a:r>
            <a:endParaRPr lang="en-IN" b="1" u="sng" dirty="0"/>
          </a:p>
        </p:txBody>
      </p:sp>
      <p:cxnSp>
        <p:nvCxnSpPr>
          <p:cNvPr id="21" name="Straight Connector 20"/>
          <p:cNvCxnSpPr/>
          <p:nvPr/>
        </p:nvCxnSpPr>
        <p:spPr>
          <a:xfrm rot="5400000">
            <a:off x="7040086" y="1234440"/>
            <a:ext cx="214154" cy="794"/>
          </a:xfrm>
          <a:prstGeom prst="line">
            <a:avLst/>
          </a:prstGeom>
        </p:spPr>
        <p:style>
          <a:lnRef idx="2">
            <a:schemeClr val="dk1"/>
          </a:lnRef>
          <a:fillRef idx="0">
            <a:schemeClr val="dk1"/>
          </a:fillRef>
          <a:effectRef idx="1">
            <a:schemeClr val="dk1"/>
          </a:effectRef>
          <a:fontRef idx="minor">
            <a:schemeClr val="tx1"/>
          </a:fontRef>
        </p:style>
      </p:cxnSp>
      <p:cxnSp>
        <p:nvCxnSpPr>
          <p:cNvPr id="23" name="Straight Connector 22"/>
          <p:cNvCxnSpPr/>
          <p:nvPr/>
        </p:nvCxnSpPr>
        <p:spPr>
          <a:xfrm flipV="1">
            <a:off x="4556760" y="1325880"/>
            <a:ext cx="3124200" cy="15240"/>
          </a:xfrm>
          <a:prstGeom prst="line">
            <a:avLst/>
          </a:prstGeom>
        </p:spPr>
        <p:style>
          <a:lnRef idx="2">
            <a:schemeClr val="dk1"/>
          </a:lnRef>
          <a:fillRef idx="0">
            <a:schemeClr val="dk1"/>
          </a:fillRef>
          <a:effectRef idx="1">
            <a:schemeClr val="dk1"/>
          </a:effectRef>
          <a:fontRef idx="minor">
            <a:schemeClr val="tx1"/>
          </a:fontRef>
        </p:style>
      </p:cxnSp>
      <p:cxnSp>
        <p:nvCxnSpPr>
          <p:cNvPr id="25" name="Straight Arrow Connector 24"/>
          <p:cNvCxnSpPr/>
          <p:nvPr/>
        </p:nvCxnSpPr>
        <p:spPr>
          <a:xfrm rot="5400000">
            <a:off x="4405154" y="1492726"/>
            <a:ext cx="304800" cy="1588"/>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cxnSp>
        <p:nvCxnSpPr>
          <p:cNvPr id="26" name="Straight Arrow Connector 25"/>
          <p:cNvCxnSpPr/>
          <p:nvPr/>
        </p:nvCxnSpPr>
        <p:spPr>
          <a:xfrm rot="5400000">
            <a:off x="7529354" y="1477486"/>
            <a:ext cx="304800" cy="1588"/>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sp>
        <p:nvSpPr>
          <p:cNvPr id="27" name="TextBox 26"/>
          <p:cNvSpPr txBox="1"/>
          <p:nvPr/>
        </p:nvSpPr>
        <p:spPr>
          <a:xfrm>
            <a:off x="3931920" y="1630680"/>
            <a:ext cx="2057400" cy="923330"/>
          </a:xfrm>
          <a:prstGeom prst="rect">
            <a:avLst/>
          </a:prstGeom>
          <a:noFill/>
        </p:spPr>
        <p:txBody>
          <a:bodyPr wrap="square" rtlCol="0">
            <a:spAutoFit/>
          </a:bodyPr>
          <a:lstStyle/>
          <a:p>
            <a:r>
              <a:rPr lang="en-US" b="1" dirty="0" smtClean="0"/>
              <a:t>Unexpired </a:t>
            </a:r>
            <a:r>
              <a:rPr lang="en-US" b="1" dirty="0" err="1" smtClean="0"/>
              <a:t>Priod</a:t>
            </a:r>
            <a:r>
              <a:rPr lang="en-US" b="1" dirty="0" smtClean="0"/>
              <a:t> </a:t>
            </a:r>
          </a:p>
          <a:p>
            <a:r>
              <a:rPr lang="en-US" b="1" dirty="0" smtClean="0"/>
              <a:t>Of lease is </a:t>
            </a:r>
          </a:p>
          <a:p>
            <a:r>
              <a:rPr lang="en-US" b="1" dirty="0" smtClean="0"/>
              <a:t>50 Years or More</a:t>
            </a:r>
            <a:endParaRPr lang="en-IN" b="1" dirty="0"/>
          </a:p>
        </p:txBody>
      </p:sp>
      <p:cxnSp>
        <p:nvCxnSpPr>
          <p:cNvPr id="28" name="Straight Arrow Connector 27"/>
          <p:cNvCxnSpPr/>
          <p:nvPr/>
        </p:nvCxnSpPr>
        <p:spPr>
          <a:xfrm rot="5400000">
            <a:off x="4381897" y="2735183"/>
            <a:ext cx="381000" cy="794"/>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sp>
        <p:nvSpPr>
          <p:cNvPr id="30" name="TextBox 29"/>
          <p:cNvSpPr txBox="1"/>
          <p:nvPr/>
        </p:nvSpPr>
        <p:spPr>
          <a:xfrm>
            <a:off x="3886200" y="2941320"/>
            <a:ext cx="1752600" cy="369332"/>
          </a:xfrm>
          <a:prstGeom prst="rect">
            <a:avLst/>
          </a:prstGeom>
          <a:noFill/>
        </p:spPr>
        <p:txBody>
          <a:bodyPr wrap="square" rtlCol="0">
            <a:spAutoFit/>
          </a:bodyPr>
          <a:lstStyle/>
          <a:p>
            <a:r>
              <a:rPr lang="en-US" b="1" dirty="0" smtClean="0"/>
              <a:t>NMR </a:t>
            </a:r>
            <a:r>
              <a:rPr lang="en-IN" b="1" dirty="0" smtClean="0"/>
              <a:t>× 10</a:t>
            </a:r>
            <a:endParaRPr lang="en-IN" b="1" dirty="0"/>
          </a:p>
        </p:txBody>
      </p:sp>
      <p:sp>
        <p:nvSpPr>
          <p:cNvPr id="31" name="TextBox 30"/>
          <p:cNvSpPr txBox="1"/>
          <p:nvPr/>
        </p:nvSpPr>
        <p:spPr>
          <a:xfrm>
            <a:off x="4236720" y="3322320"/>
            <a:ext cx="533400" cy="369332"/>
          </a:xfrm>
          <a:prstGeom prst="rect">
            <a:avLst/>
          </a:prstGeom>
          <a:noFill/>
        </p:spPr>
        <p:txBody>
          <a:bodyPr wrap="square" rtlCol="0">
            <a:spAutoFit/>
          </a:bodyPr>
          <a:lstStyle/>
          <a:p>
            <a:r>
              <a:rPr lang="en-US" b="1" dirty="0" smtClean="0"/>
              <a:t>OR </a:t>
            </a:r>
            <a:endParaRPr lang="en-IN" b="1" dirty="0"/>
          </a:p>
        </p:txBody>
      </p:sp>
      <p:sp>
        <p:nvSpPr>
          <p:cNvPr id="32" name="TextBox 31"/>
          <p:cNvSpPr txBox="1"/>
          <p:nvPr/>
        </p:nvSpPr>
        <p:spPr>
          <a:xfrm>
            <a:off x="3810000" y="3627120"/>
            <a:ext cx="1447800" cy="369332"/>
          </a:xfrm>
          <a:prstGeom prst="rect">
            <a:avLst/>
          </a:prstGeom>
          <a:noFill/>
        </p:spPr>
        <p:txBody>
          <a:bodyPr wrap="square" rtlCol="0">
            <a:spAutoFit/>
          </a:bodyPr>
          <a:lstStyle/>
          <a:p>
            <a:r>
              <a:rPr lang="en-US" b="1" dirty="0" smtClean="0"/>
              <a:t>COA + COI</a:t>
            </a:r>
          </a:p>
        </p:txBody>
      </p:sp>
      <p:sp>
        <p:nvSpPr>
          <p:cNvPr id="33" name="TextBox 32"/>
          <p:cNvSpPr txBox="1"/>
          <p:nvPr/>
        </p:nvSpPr>
        <p:spPr>
          <a:xfrm>
            <a:off x="3794760" y="3947160"/>
            <a:ext cx="1691640" cy="369332"/>
          </a:xfrm>
          <a:prstGeom prst="rect">
            <a:avLst/>
          </a:prstGeom>
          <a:noFill/>
        </p:spPr>
        <p:txBody>
          <a:bodyPr wrap="square" rtlCol="0">
            <a:spAutoFit/>
          </a:bodyPr>
          <a:lstStyle/>
          <a:p>
            <a:r>
              <a:rPr lang="en-US" b="1" dirty="0" err="1" smtClean="0"/>
              <a:t>w.e</a:t>
            </a:r>
            <a:r>
              <a:rPr lang="en-US" b="1" dirty="0" smtClean="0"/>
              <a:t>. is Higher</a:t>
            </a:r>
            <a:endParaRPr lang="en-IN" b="1" dirty="0"/>
          </a:p>
        </p:txBody>
      </p:sp>
      <p:sp>
        <p:nvSpPr>
          <p:cNvPr id="34" name="TextBox 33"/>
          <p:cNvSpPr txBox="1"/>
          <p:nvPr/>
        </p:nvSpPr>
        <p:spPr>
          <a:xfrm>
            <a:off x="4114800" y="4297680"/>
            <a:ext cx="914400" cy="369332"/>
          </a:xfrm>
          <a:prstGeom prst="rect">
            <a:avLst/>
          </a:prstGeom>
          <a:noFill/>
        </p:spPr>
        <p:txBody>
          <a:bodyPr wrap="square" rtlCol="0">
            <a:spAutoFit/>
          </a:bodyPr>
          <a:lstStyle/>
          <a:p>
            <a:r>
              <a:rPr lang="en-US" b="1" dirty="0" smtClean="0"/>
              <a:t>ADD</a:t>
            </a:r>
            <a:endParaRPr lang="en-IN" b="1" dirty="0"/>
          </a:p>
        </p:txBody>
      </p:sp>
      <p:sp>
        <p:nvSpPr>
          <p:cNvPr id="35" name="TextBox 34"/>
          <p:cNvSpPr txBox="1"/>
          <p:nvPr/>
        </p:nvSpPr>
        <p:spPr>
          <a:xfrm>
            <a:off x="3505200" y="4724400"/>
            <a:ext cx="2362200" cy="369332"/>
          </a:xfrm>
          <a:prstGeom prst="rect">
            <a:avLst/>
          </a:prstGeom>
          <a:noFill/>
        </p:spPr>
        <p:txBody>
          <a:bodyPr wrap="square" rtlCol="0">
            <a:spAutoFit/>
          </a:bodyPr>
          <a:lstStyle/>
          <a:p>
            <a:r>
              <a:rPr lang="en-US" b="1" dirty="0" smtClean="0"/>
              <a:t>Value of </a:t>
            </a:r>
            <a:r>
              <a:rPr lang="en-US" b="1" dirty="0" err="1" smtClean="0"/>
              <a:t>unbuilt</a:t>
            </a:r>
            <a:r>
              <a:rPr lang="en-US" b="1" dirty="0" smtClean="0"/>
              <a:t> area </a:t>
            </a:r>
            <a:endParaRPr lang="en-IN" b="1" dirty="0"/>
          </a:p>
        </p:txBody>
      </p:sp>
      <p:sp>
        <p:nvSpPr>
          <p:cNvPr id="36" name="TextBox 35"/>
          <p:cNvSpPr txBox="1"/>
          <p:nvPr/>
        </p:nvSpPr>
        <p:spPr>
          <a:xfrm>
            <a:off x="4114800" y="4968240"/>
            <a:ext cx="914400" cy="369332"/>
          </a:xfrm>
          <a:prstGeom prst="rect">
            <a:avLst/>
          </a:prstGeom>
          <a:noFill/>
        </p:spPr>
        <p:txBody>
          <a:bodyPr wrap="square" rtlCol="0">
            <a:spAutoFit/>
          </a:bodyPr>
          <a:lstStyle/>
          <a:p>
            <a:r>
              <a:rPr lang="en-US" b="1" dirty="0" smtClean="0"/>
              <a:t>Less</a:t>
            </a:r>
            <a:endParaRPr lang="en-IN" b="1" dirty="0"/>
          </a:p>
        </p:txBody>
      </p:sp>
      <p:sp>
        <p:nvSpPr>
          <p:cNvPr id="37" name="TextBox 36"/>
          <p:cNvSpPr txBox="1"/>
          <p:nvPr/>
        </p:nvSpPr>
        <p:spPr>
          <a:xfrm>
            <a:off x="3489960" y="5257800"/>
            <a:ext cx="2484120" cy="646331"/>
          </a:xfrm>
          <a:prstGeom prst="rect">
            <a:avLst/>
          </a:prstGeom>
          <a:noFill/>
        </p:spPr>
        <p:txBody>
          <a:bodyPr wrap="square" rtlCol="0">
            <a:spAutoFit/>
          </a:bodyPr>
          <a:lstStyle/>
          <a:p>
            <a:r>
              <a:rPr lang="en-US" b="1" dirty="0" smtClean="0"/>
              <a:t>Adjustment for the </a:t>
            </a:r>
          </a:p>
          <a:p>
            <a:r>
              <a:rPr lang="en-US" b="1" dirty="0" smtClean="0"/>
              <a:t>unearned Increase</a:t>
            </a:r>
            <a:endParaRPr lang="en-IN" b="1" dirty="0"/>
          </a:p>
        </p:txBody>
      </p:sp>
      <p:sp>
        <p:nvSpPr>
          <p:cNvPr id="39" name="Minus 38"/>
          <p:cNvSpPr/>
          <p:nvPr/>
        </p:nvSpPr>
        <p:spPr>
          <a:xfrm>
            <a:off x="838200" y="4739640"/>
            <a:ext cx="304800" cy="45719"/>
          </a:xfrm>
          <a:prstGeom prst="mathMinus">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b="1"/>
          </a:p>
        </p:txBody>
      </p:sp>
      <p:sp>
        <p:nvSpPr>
          <p:cNvPr id="41" name="Minus 40"/>
          <p:cNvSpPr/>
          <p:nvPr/>
        </p:nvSpPr>
        <p:spPr>
          <a:xfrm>
            <a:off x="838200" y="4831080"/>
            <a:ext cx="304800" cy="45719"/>
          </a:xfrm>
          <a:prstGeom prst="mathMinus">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b="1"/>
          </a:p>
        </p:txBody>
      </p:sp>
      <p:sp>
        <p:nvSpPr>
          <p:cNvPr id="42" name="Minus 41"/>
          <p:cNvSpPr/>
          <p:nvPr/>
        </p:nvSpPr>
        <p:spPr>
          <a:xfrm>
            <a:off x="4267200" y="5943600"/>
            <a:ext cx="304800" cy="45719"/>
          </a:xfrm>
          <a:prstGeom prst="mathMinus">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b="1"/>
          </a:p>
        </p:txBody>
      </p:sp>
      <p:sp>
        <p:nvSpPr>
          <p:cNvPr id="43" name="Minus 42"/>
          <p:cNvSpPr/>
          <p:nvPr/>
        </p:nvSpPr>
        <p:spPr>
          <a:xfrm>
            <a:off x="4267200" y="6035040"/>
            <a:ext cx="304800" cy="45719"/>
          </a:xfrm>
          <a:prstGeom prst="mathMinus">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b="1"/>
          </a:p>
        </p:txBody>
      </p:sp>
      <p:sp>
        <p:nvSpPr>
          <p:cNvPr id="44" name="TextBox 43"/>
          <p:cNvSpPr txBox="1"/>
          <p:nvPr/>
        </p:nvSpPr>
        <p:spPr>
          <a:xfrm>
            <a:off x="3459480" y="6111240"/>
            <a:ext cx="2560320" cy="646331"/>
          </a:xfrm>
          <a:prstGeom prst="rect">
            <a:avLst/>
          </a:prstGeom>
          <a:noFill/>
        </p:spPr>
        <p:txBody>
          <a:bodyPr wrap="square" rtlCol="0">
            <a:spAutoFit/>
          </a:bodyPr>
          <a:lstStyle/>
          <a:p>
            <a:r>
              <a:rPr lang="en-US" b="1" dirty="0" smtClean="0"/>
              <a:t>Value of Immovable </a:t>
            </a:r>
          </a:p>
          <a:p>
            <a:r>
              <a:rPr lang="en-US" b="1" dirty="0" smtClean="0"/>
              <a:t>Property</a:t>
            </a:r>
            <a:endParaRPr lang="en-IN" b="1" dirty="0"/>
          </a:p>
        </p:txBody>
      </p:sp>
      <p:sp>
        <p:nvSpPr>
          <p:cNvPr id="47" name="TextBox 46"/>
          <p:cNvSpPr txBox="1"/>
          <p:nvPr/>
        </p:nvSpPr>
        <p:spPr>
          <a:xfrm>
            <a:off x="6629400" y="1630680"/>
            <a:ext cx="2057400" cy="1200329"/>
          </a:xfrm>
          <a:prstGeom prst="rect">
            <a:avLst/>
          </a:prstGeom>
          <a:noFill/>
        </p:spPr>
        <p:txBody>
          <a:bodyPr wrap="square" rtlCol="0">
            <a:spAutoFit/>
          </a:bodyPr>
          <a:lstStyle/>
          <a:p>
            <a:r>
              <a:rPr lang="en-US" b="1" dirty="0" smtClean="0"/>
              <a:t>Unexpired </a:t>
            </a:r>
            <a:r>
              <a:rPr lang="en-US" b="1" dirty="0" err="1" smtClean="0"/>
              <a:t>Priod</a:t>
            </a:r>
            <a:r>
              <a:rPr lang="en-US" b="1" dirty="0" smtClean="0"/>
              <a:t> </a:t>
            </a:r>
          </a:p>
          <a:p>
            <a:r>
              <a:rPr lang="en-US" b="1" dirty="0" smtClean="0"/>
              <a:t>Of lease is less than 50 years but more than 15 years</a:t>
            </a:r>
          </a:p>
        </p:txBody>
      </p:sp>
      <p:cxnSp>
        <p:nvCxnSpPr>
          <p:cNvPr id="48" name="Straight Arrow Connector 47"/>
          <p:cNvCxnSpPr/>
          <p:nvPr/>
        </p:nvCxnSpPr>
        <p:spPr>
          <a:xfrm rot="5400000">
            <a:off x="7399417" y="2963783"/>
            <a:ext cx="289560" cy="794"/>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sp>
        <p:nvSpPr>
          <p:cNvPr id="49" name="TextBox 48"/>
          <p:cNvSpPr txBox="1"/>
          <p:nvPr/>
        </p:nvSpPr>
        <p:spPr>
          <a:xfrm>
            <a:off x="6903720" y="3124200"/>
            <a:ext cx="1447800" cy="369332"/>
          </a:xfrm>
          <a:prstGeom prst="rect">
            <a:avLst/>
          </a:prstGeom>
          <a:noFill/>
        </p:spPr>
        <p:txBody>
          <a:bodyPr wrap="square" rtlCol="0">
            <a:spAutoFit/>
          </a:bodyPr>
          <a:lstStyle/>
          <a:p>
            <a:r>
              <a:rPr lang="en-US" b="1" dirty="0" smtClean="0"/>
              <a:t>NMR </a:t>
            </a:r>
            <a:r>
              <a:rPr lang="en-IN" b="1" dirty="0" smtClean="0"/>
              <a:t>× 8</a:t>
            </a:r>
            <a:endParaRPr lang="en-IN" b="1" dirty="0"/>
          </a:p>
        </p:txBody>
      </p:sp>
      <p:sp>
        <p:nvSpPr>
          <p:cNvPr id="50" name="TextBox 49"/>
          <p:cNvSpPr txBox="1"/>
          <p:nvPr/>
        </p:nvSpPr>
        <p:spPr>
          <a:xfrm>
            <a:off x="7223760" y="3444240"/>
            <a:ext cx="533400" cy="369332"/>
          </a:xfrm>
          <a:prstGeom prst="rect">
            <a:avLst/>
          </a:prstGeom>
          <a:noFill/>
        </p:spPr>
        <p:txBody>
          <a:bodyPr wrap="square" rtlCol="0">
            <a:spAutoFit/>
          </a:bodyPr>
          <a:lstStyle/>
          <a:p>
            <a:r>
              <a:rPr lang="en-US" b="1" dirty="0" smtClean="0"/>
              <a:t>OR </a:t>
            </a:r>
            <a:endParaRPr lang="en-IN" b="1" dirty="0"/>
          </a:p>
        </p:txBody>
      </p:sp>
      <p:sp>
        <p:nvSpPr>
          <p:cNvPr id="51" name="TextBox 50"/>
          <p:cNvSpPr txBox="1"/>
          <p:nvPr/>
        </p:nvSpPr>
        <p:spPr>
          <a:xfrm>
            <a:off x="6797040" y="3749040"/>
            <a:ext cx="1447800" cy="369332"/>
          </a:xfrm>
          <a:prstGeom prst="rect">
            <a:avLst/>
          </a:prstGeom>
          <a:noFill/>
        </p:spPr>
        <p:txBody>
          <a:bodyPr wrap="square" rtlCol="0">
            <a:spAutoFit/>
          </a:bodyPr>
          <a:lstStyle/>
          <a:p>
            <a:r>
              <a:rPr lang="en-US" b="1" dirty="0" smtClean="0"/>
              <a:t>COA + COI</a:t>
            </a:r>
          </a:p>
        </p:txBody>
      </p:sp>
      <p:sp>
        <p:nvSpPr>
          <p:cNvPr id="52" name="TextBox 51"/>
          <p:cNvSpPr txBox="1"/>
          <p:nvPr/>
        </p:nvSpPr>
        <p:spPr>
          <a:xfrm>
            <a:off x="6781800" y="4069080"/>
            <a:ext cx="1691640" cy="369332"/>
          </a:xfrm>
          <a:prstGeom prst="rect">
            <a:avLst/>
          </a:prstGeom>
          <a:noFill/>
        </p:spPr>
        <p:txBody>
          <a:bodyPr wrap="square" rtlCol="0">
            <a:spAutoFit/>
          </a:bodyPr>
          <a:lstStyle/>
          <a:p>
            <a:r>
              <a:rPr lang="en-US" b="1" dirty="0" err="1" smtClean="0"/>
              <a:t>w.e</a:t>
            </a:r>
            <a:r>
              <a:rPr lang="en-US" b="1" dirty="0" smtClean="0"/>
              <a:t>. is Higher</a:t>
            </a:r>
            <a:endParaRPr lang="en-IN" b="1" dirty="0"/>
          </a:p>
        </p:txBody>
      </p:sp>
      <p:sp>
        <p:nvSpPr>
          <p:cNvPr id="53" name="TextBox 52"/>
          <p:cNvSpPr txBox="1"/>
          <p:nvPr/>
        </p:nvSpPr>
        <p:spPr>
          <a:xfrm>
            <a:off x="7101840" y="4419600"/>
            <a:ext cx="914400" cy="369332"/>
          </a:xfrm>
          <a:prstGeom prst="rect">
            <a:avLst/>
          </a:prstGeom>
          <a:noFill/>
        </p:spPr>
        <p:txBody>
          <a:bodyPr wrap="square" rtlCol="0">
            <a:spAutoFit/>
          </a:bodyPr>
          <a:lstStyle/>
          <a:p>
            <a:r>
              <a:rPr lang="en-US" b="1" dirty="0" smtClean="0"/>
              <a:t>ADD</a:t>
            </a:r>
            <a:endParaRPr lang="en-IN" b="1" dirty="0"/>
          </a:p>
        </p:txBody>
      </p:sp>
      <p:sp>
        <p:nvSpPr>
          <p:cNvPr id="54" name="TextBox 53"/>
          <p:cNvSpPr txBox="1"/>
          <p:nvPr/>
        </p:nvSpPr>
        <p:spPr>
          <a:xfrm>
            <a:off x="6492240" y="4739640"/>
            <a:ext cx="2362200" cy="369332"/>
          </a:xfrm>
          <a:prstGeom prst="rect">
            <a:avLst/>
          </a:prstGeom>
          <a:noFill/>
        </p:spPr>
        <p:txBody>
          <a:bodyPr wrap="square" rtlCol="0">
            <a:spAutoFit/>
          </a:bodyPr>
          <a:lstStyle/>
          <a:p>
            <a:r>
              <a:rPr lang="en-US" b="1" dirty="0" smtClean="0"/>
              <a:t>Value of </a:t>
            </a:r>
            <a:r>
              <a:rPr lang="en-US" b="1" dirty="0" err="1" smtClean="0"/>
              <a:t>unbuilt</a:t>
            </a:r>
            <a:r>
              <a:rPr lang="en-US" b="1" dirty="0" smtClean="0"/>
              <a:t> area </a:t>
            </a:r>
            <a:endParaRPr lang="en-IN" b="1" dirty="0"/>
          </a:p>
        </p:txBody>
      </p:sp>
      <p:sp>
        <p:nvSpPr>
          <p:cNvPr id="55" name="TextBox 54"/>
          <p:cNvSpPr txBox="1"/>
          <p:nvPr/>
        </p:nvSpPr>
        <p:spPr>
          <a:xfrm>
            <a:off x="7101840" y="5090160"/>
            <a:ext cx="914400" cy="369332"/>
          </a:xfrm>
          <a:prstGeom prst="rect">
            <a:avLst/>
          </a:prstGeom>
          <a:noFill/>
        </p:spPr>
        <p:txBody>
          <a:bodyPr wrap="square" rtlCol="0">
            <a:spAutoFit/>
          </a:bodyPr>
          <a:lstStyle/>
          <a:p>
            <a:r>
              <a:rPr lang="en-US" b="1" dirty="0" smtClean="0"/>
              <a:t>Less</a:t>
            </a:r>
            <a:endParaRPr lang="en-IN" b="1" dirty="0"/>
          </a:p>
        </p:txBody>
      </p:sp>
      <p:sp>
        <p:nvSpPr>
          <p:cNvPr id="56" name="Minus 55"/>
          <p:cNvSpPr/>
          <p:nvPr/>
        </p:nvSpPr>
        <p:spPr>
          <a:xfrm>
            <a:off x="7254240" y="6065520"/>
            <a:ext cx="304800" cy="45719"/>
          </a:xfrm>
          <a:prstGeom prst="mathMinus">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b="1"/>
          </a:p>
        </p:txBody>
      </p:sp>
      <p:sp>
        <p:nvSpPr>
          <p:cNvPr id="57" name="Minus 56"/>
          <p:cNvSpPr/>
          <p:nvPr/>
        </p:nvSpPr>
        <p:spPr>
          <a:xfrm>
            <a:off x="7254240" y="6156960"/>
            <a:ext cx="304800" cy="45719"/>
          </a:xfrm>
          <a:prstGeom prst="mathMinus">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b="1"/>
          </a:p>
        </p:txBody>
      </p:sp>
      <p:sp>
        <p:nvSpPr>
          <p:cNvPr id="58" name="TextBox 57"/>
          <p:cNvSpPr txBox="1"/>
          <p:nvPr/>
        </p:nvSpPr>
        <p:spPr>
          <a:xfrm>
            <a:off x="6492240" y="6233160"/>
            <a:ext cx="2346960" cy="646331"/>
          </a:xfrm>
          <a:prstGeom prst="rect">
            <a:avLst/>
          </a:prstGeom>
          <a:noFill/>
        </p:spPr>
        <p:txBody>
          <a:bodyPr wrap="square" rtlCol="0">
            <a:spAutoFit/>
          </a:bodyPr>
          <a:lstStyle/>
          <a:p>
            <a:r>
              <a:rPr lang="en-US" b="1" dirty="0" smtClean="0"/>
              <a:t>Value of Immovable </a:t>
            </a:r>
          </a:p>
          <a:p>
            <a:r>
              <a:rPr lang="en-US" b="1" dirty="0" smtClean="0"/>
              <a:t>Property</a:t>
            </a:r>
            <a:endParaRPr lang="en-IN" b="1" dirty="0"/>
          </a:p>
        </p:txBody>
      </p:sp>
      <p:sp>
        <p:nvSpPr>
          <p:cNvPr id="62" name="TextBox 61"/>
          <p:cNvSpPr txBox="1"/>
          <p:nvPr/>
        </p:nvSpPr>
        <p:spPr>
          <a:xfrm>
            <a:off x="6477000" y="5379720"/>
            <a:ext cx="2362200" cy="646331"/>
          </a:xfrm>
          <a:prstGeom prst="rect">
            <a:avLst/>
          </a:prstGeom>
          <a:noFill/>
        </p:spPr>
        <p:txBody>
          <a:bodyPr wrap="square" rtlCol="0">
            <a:spAutoFit/>
          </a:bodyPr>
          <a:lstStyle/>
          <a:p>
            <a:r>
              <a:rPr lang="en-US" b="1" dirty="0" smtClean="0"/>
              <a:t>Adjustment for the </a:t>
            </a:r>
          </a:p>
          <a:p>
            <a:r>
              <a:rPr lang="en-US" b="1" dirty="0" smtClean="0"/>
              <a:t>unearned Increase</a:t>
            </a:r>
            <a:endParaRPr lang="en-IN" b="1" dirty="0"/>
          </a:p>
        </p:txBody>
      </p:sp>
    </p:spTree>
    <p:extLst>
      <p:ext uri="{BB962C8B-B14F-4D97-AF65-F5344CB8AC3E}">
        <p14:creationId xmlns:p14="http://schemas.microsoft.com/office/powerpoint/2010/main" val="3998698171"/>
      </p:ext>
    </p:extLst>
  </p:cSld>
  <p:clrMapOvr>
    <a:masterClrMapping/>
  </p:clrMapOvr>
  <p:timing>
    <p:tnLst>
      <p:par>
        <p:cTn xmlns:p14="http://schemas.microsoft.com/office/powerpoint/2010/mai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429000" y="533400"/>
            <a:ext cx="1905000" cy="400110"/>
          </a:xfrm>
          <a:prstGeom prst="rect">
            <a:avLst/>
          </a:prstGeom>
          <a:noFill/>
        </p:spPr>
        <p:txBody>
          <a:bodyPr wrap="square" rtlCol="0">
            <a:spAutoFit/>
          </a:bodyPr>
          <a:lstStyle/>
          <a:p>
            <a:r>
              <a:rPr lang="en-US" sz="2000" b="1" u="sng" dirty="0" smtClean="0"/>
              <a:t>Value of House</a:t>
            </a:r>
            <a:endParaRPr lang="en-IN" sz="2000" b="1" u="sng" dirty="0"/>
          </a:p>
        </p:txBody>
      </p:sp>
      <p:sp>
        <p:nvSpPr>
          <p:cNvPr id="3" name="TextBox 2"/>
          <p:cNvSpPr txBox="1"/>
          <p:nvPr/>
        </p:nvSpPr>
        <p:spPr>
          <a:xfrm>
            <a:off x="1143000" y="1352490"/>
            <a:ext cx="1905000" cy="400110"/>
          </a:xfrm>
          <a:prstGeom prst="rect">
            <a:avLst/>
          </a:prstGeom>
          <a:noFill/>
        </p:spPr>
        <p:txBody>
          <a:bodyPr wrap="square" rtlCol="0">
            <a:spAutoFit/>
          </a:bodyPr>
          <a:lstStyle/>
          <a:p>
            <a:r>
              <a:rPr lang="en-US" sz="2000" b="1" dirty="0" smtClean="0"/>
              <a:t>Freehold Land</a:t>
            </a:r>
            <a:endParaRPr lang="en-IN" sz="2000" b="1" dirty="0"/>
          </a:p>
        </p:txBody>
      </p:sp>
      <p:sp>
        <p:nvSpPr>
          <p:cNvPr id="4" name="Rectangle 3"/>
          <p:cNvSpPr/>
          <p:nvPr/>
        </p:nvSpPr>
        <p:spPr>
          <a:xfrm>
            <a:off x="5867400" y="1371600"/>
            <a:ext cx="304800" cy="400110"/>
          </a:xfrm>
          <a:prstGeom prst="rect">
            <a:avLst/>
          </a:prstGeom>
        </p:spPr>
        <p:txBody>
          <a:bodyPr wrap="square">
            <a:spAutoFit/>
          </a:bodyPr>
          <a:lstStyle/>
          <a:p>
            <a:r>
              <a:rPr lang="en-IN" sz="2000" b="1" dirty="0" smtClean="0"/>
              <a:t>×</a:t>
            </a:r>
            <a:endParaRPr lang="en-IN" sz="2000" b="1" dirty="0"/>
          </a:p>
        </p:txBody>
      </p:sp>
      <p:sp>
        <p:nvSpPr>
          <p:cNvPr id="5" name="TextBox 4"/>
          <p:cNvSpPr txBox="1"/>
          <p:nvPr/>
        </p:nvSpPr>
        <p:spPr>
          <a:xfrm>
            <a:off x="4968240" y="1371600"/>
            <a:ext cx="822960" cy="400110"/>
          </a:xfrm>
          <a:prstGeom prst="rect">
            <a:avLst/>
          </a:prstGeom>
          <a:noFill/>
        </p:spPr>
        <p:txBody>
          <a:bodyPr wrap="square" rtlCol="0">
            <a:spAutoFit/>
          </a:bodyPr>
          <a:lstStyle/>
          <a:p>
            <a:r>
              <a:rPr lang="en-US" sz="2000" b="1" dirty="0" smtClean="0"/>
              <a:t>NMR</a:t>
            </a:r>
            <a:endParaRPr lang="en-IN" sz="2000" b="1" dirty="0"/>
          </a:p>
        </p:txBody>
      </p:sp>
      <p:sp>
        <p:nvSpPr>
          <p:cNvPr id="6" name="TextBox 5"/>
          <p:cNvSpPr txBox="1"/>
          <p:nvPr/>
        </p:nvSpPr>
        <p:spPr>
          <a:xfrm>
            <a:off x="6233160" y="1371600"/>
            <a:ext cx="701040" cy="400110"/>
          </a:xfrm>
          <a:prstGeom prst="rect">
            <a:avLst/>
          </a:prstGeom>
          <a:noFill/>
        </p:spPr>
        <p:txBody>
          <a:bodyPr wrap="square" rtlCol="0">
            <a:spAutoFit/>
          </a:bodyPr>
          <a:lstStyle/>
          <a:p>
            <a:r>
              <a:rPr lang="en-US" sz="2000" b="1" dirty="0" smtClean="0"/>
              <a:t>12.5</a:t>
            </a:r>
            <a:endParaRPr lang="en-IN" sz="2000" b="1" dirty="0"/>
          </a:p>
        </p:txBody>
      </p:sp>
      <p:sp>
        <p:nvSpPr>
          <p:cNvPr id="7" name="TextBox 6"/>
          <p:cNvSpPr txBox="1"/>
          <p:nvPr/>
        </p:nvSpPr>
        <p:spPr>
          <a:xfrm>
            <a:off x="1143000" y="2034420"/>
            <a:ext cx="1447800" cy="400110"/>
          </a:xfrm>
          <a:prstGeom prst="rect">
            <a:avLst/>
          </a:prstGeom>
          <a:noFill/>
        </p:spPr>
        <p:txBody>
          <a:bodyPr wrap="square" rtlCol="0">
            <a:spAutoFit/>
          </a:bodyPr>
          <a:lstStyle/>
          <a:p>
            <a:r>
              <a:rPr lang="en-US" sz="2000" b="1" u="sng" dirty="0" smtClean="0"/>
              <a:t>Lease hold</a:t>
            </a:r>
            <a:endParaRPr lang="en-IN" sz="2000" b="1" u="sng" dirty="0"/>
          </a:p>
        </p:txBody>
      </p:sp>
      <p:sp>
        <p:nvSpPr>
          <p:cNvPr id="8" name="Rectangle 7"/>
          <p:cNvSpPr/>
          <p:nvPr/>
        </p:nvSpPr>
        <p:spPr>
          <a:xfrm>
            <a:off x="5867400" y="2602170"/>
            <a:ext cx="304800" cy="400110"/>
          </a:xfrm>
          <a:prstGeom prst="rect">
            <a:avLst/>
          </a:prstGeom>
        </p:spPr>
        <p:txBody>
          <a:bodyPr wrap="square">
            <a:spAutoFit/>
          </a:bodyPr>
          <a:lstStyle/>
          <a:p>
            <a:r>
              <a:rPr lang="en-IN" sz="2000" b="1" dirty="0" smtClean="0"/>
              <a:t>×</a:t>
            </a:r>
            <a:endParaRPr lang="en-IN" sz="2000" b="1" dirty="0"/>
          </a:p>
        </p:txBody>
      </p:sp>
      <p:sp>
        <p:nvSpPr>
          <p:cNvPr id="9" name="TextBox 8"/>
          <p:cNvSpPr txBox="1"/>
          <p:nvPr/>
        </p:nvSpPr>
        <p:spPr>
          <a:xfrm>
            <a:off x="4968240" y="2602170"/>
            <a:ext cx="822960" cy="400110"/>
          </a:xfrm>
          <a:prstGeom prst="rect">
            <a:avLst/>
          </a:prstGeom>
          <a:noFill/>
        </p:spPr>
        <p:txBody>
          <a:bodyPr wrap="square" rtlCol="0">
            <a:spAutoFit/>
          </a:bodyPr>
          <a:lstStyle/>
          <a:p>
            <a:r>
              <a:rPr lang="en-US" sz="2000" b="1" dirty="0" smtClean="0"/>
              <a:t>NMR</a:t>
            </a:r>
            <a:endParaRPr lang="en-IN" sz="2000" b="1" dirty="0"/>
          </a:p>
        </p:txBody>
      </p:sp>
      <p:sp>
        <p:nvSpPr>
          <p:cNvPr id="10" name="TextBox 9"/>
          <p:cNvSpPr txBox="1"/>
          <p:nvPr/>
        </p:nvSpPr>
        <p:spPr>
          <a:xfrm>
            <a:off x="6233160" y="2602170"/>
            <a:ext cx="548640" cy="400110"/>
          </a:xfrm>
          <a:prstGeom prst="rect">
            <a:avLst/>
          </a:prstGeom>
          <a:noFill/>
        </p:spPr>
        <p:txBody>
          <a:bodyPr wrap="square" rtlCol="0">
            <a:spAutoFit/>
          </a:bodyPr>
          <a:lstStyle/>
          <a:p>
            <a:r>
              <a:rPr lang="en-US" sz="2000" b="1" dirty="0" smtClean="0"/>
              <a:t>10</a:t>
            </a:r>
            <a:endParaRPr lang="en-IN" sz="2000" b="1" dirty="0"/>
          </a:p>
        </p:txBody>
      </p:sp>
      <p:sp>
        <p:nvSpPr>
          <p:cNvPr id="11" name="TextBox 10"/>
          <p:cNvSpPr txBox="1"/>
          <p:nvPr/>
        </p:nvSpPr>
        <p:spPr>
          <a:xfrm>
            <a:off x="1478280" y="2522100"/>
            <a:ext cx="2331720" cy="707886"/>
          </a:xfrm>
          <a:prstGeom prst="rect">
            <a:avLst/>
          </a:prstGeom>
          <a:noFill/>
        </p:spPr>
        <p:txBody>
          <a:bodyPr wrap="square" rtlCol="0">
            <a:spAutoFit/>
          </a:bodyPr>
          <a:lstStyle/>
          <a:p>
            <a:r>
              <a:rPr lang="en-US" sz="2000" b="1" dirty="0" smtClean="0"/>
              <a:t>Unexpired period is 50 years or More</a:t>
            </a:r>
            <a:endParaRPr lang="en-IN" sz="2000" b="1" dirty="0"/>
          </a:p>
        </p:txBody>
      </p:sp>
      <p:sp>
        <p:nvSpPr>
          <p:cNvPr id="12" name="Rectangle 11"/>
          <p:cNvSpPr/>
          <p:nvPr/>
        </p:nvSpPr>
        <p:spPr>
          <a:xfrm>
            <a:off x="5882640" y="3867984"/>
            <a:ext cx="304800" cy="400110"/>
          </a:xfrm>
          <a:prstGeom prst="rect">
            <a:avLst/>
          </a:prstGeom>
        </p:spPr>
        <p:txBody>
          <a:bodyPr wrap="square">
            <a:spAutoFit/>
          </a:bodyPr>
          <a:lstStyle/>
          <a:p>
            <a:r>
              <a:rPr lang="en-IN" sz="2000" b="1" dirty="0" smtClean="0"/>
              <a:t>×</a:t>
            </a:r>
            <a:endParaRPr lang="en-IN" sz="2000" b="1" dirty="0"/>
          </a:p>
        </p:txBody>
      </p:sp>
      <p:sp>
        <p:nvSpPr>
          <p:cNvPr id="13" name="TextBox 12"/>
          <p:cNvSpPr txBox="1"/>
          <p:nvPr/>
        </p:nvSpPr>
        <p:spPr>
          <a:xfrm>
            <a:off x="4983480" y="3867984"/>
            <a:ext cx="822960" cy="400110"/>
          </a:xfrm>
          <a:prstGeom prst="rect">
            <a:avLst/>
          </a:prstGeom>
          <a:noFill/>
        </p:spPr>
        <p:txBody>
          <a:bodyPr wrap="square" rtlCol="0">
            <a:spAutoFit/>
          </a:bodyPr>
          <a:lstStyle/>
          <a:p>
            <a:r>
              <a:rPr lang="en-US" sz="2000" b="1" dirty="0" smtClean="0"/>
              <a:t>NMR</a:t>
            </a:r>
            <a:endParaRPr lang="en-IN" sz="2000" b="1" dirty="0"/>
          </a:p>
        </p:txBody>
      </p:sp>
      <p:sp>
        <p:nvSpPr>
          <p:cNvPr id="14" name="TextBox 13"/>
          <p:cNvSpPr txBox="1"/>
          <p:nvPr/>
        </p:nvSpPr>
        <p:spPr>
          <a:xfrm>
            <a:off x="6248400" y="3867984"/>
            <a:ext cx="381000" cy="400110"/>
          </a:xfrm>
          <a:prstGeom prst="rect">
            <a:avLst/>
          </a:prstGeom>
          <a:noFill/>
        </p:spPr>
        <p:txBody>
          <a:bodyPr wrap="square" rtlCol="0">
            <a:spAutoFit/>
          </a:bodyPr>
          <a:lstStyle/>
          <a:p>
            <a:r>
              <a:rPr lang="en-US" sz="2000" b="1" dirty="0" smtClean="0"/>
              <a:t>8</a:t>
            </a:r>
            <a:endParaRPr lang="en-IN" sz="2000" b="1" dirty="0"/>
          </a:p>
        </p:txBody>
      </p:sp>
      <p:sp>
        <p:nvSpPr>
          <p:cNvPr id="15" name="TextBox 14"/>
          <p:cNvSpPr txBox="1"/>
          <p:nvPr/>
        </p:nvSpPr>
        <p:spPr>
          <a:xfrm>
            <a:off x="1493520" y="3559314"/>
            <a:ext cx="2773680" cy="1015663"/>
          </a:xfrm>
          <a:prstGeom prst="rect">
            <a:avLst/>
          </a:prstGeom>
          <a:noFill/>
        </p:spPr>
        <p:txBody>
          <a:bodyPr wrap="square" rtlCol="0">
            <a:spAutoFit/>
          </a:bodyPr>
          <a:lstStyle/>
          <a:p>
            <a:r>
              <a:rPr lang="en-US" sz="2000" b="1" dirty="0" smtClean="0"/>
              <a:t>Unexpired period is Less than 50 years but more than 15 years</a:t>
            </a:r>
            <a:endParaRPr lang="en-IN" sz="2000" b="1" dirty="0"/>
          </a:p>
        </p:txBody>
      </p:sp>
      <p:sp>
        <p:nvSpPr>
          <p:cNvPr id="16" name="TextBox 15"/>
          <p:cNvSpPr txBox="1"/>
          <p:nvPr/>
        </p:nvSpPr>
        <p:spPr>
          <a:xfrm>
            <a:off x="4983480" y="5251847"/>
            <a:ext cx="3017520" cy="400110"/>
          </a:xfrm>
          <a:prstGeom prst="rect">
            <a:avLst/>
          </a:prstGeom>
          <a:noFill/>
        </p:spPr>
        <p:txBody>
          <a:bodyPr wrap="square" rtlCol="0">
            <a:spAutoFit/>
          </a:bodyPr>
          <a:lstStyle/>
          <a:p>
            <a:r>
              <a:rPr lang="en-US" sz="2000" b="1" dirty="0" smtClean="0"/>
              <a:t>Rule 8 i.e. Market Value</a:t>
            </a:r>
            <a:endParaRPr lang="en-IN" sz="2000" b="1" dirty="0"/>
          </a:p>
        </p:txBody>
      </p:sp>
      <p:sp>
        <p:nvSpPr>
          <p:cNvPr id="17" name="TextBox 16"/>
          <p:cNvSpPr txBox="1"/>
          <p:nvPr/>
        </p:nvSpPr>
        <p:spPr>
          <a:xfrm>
            <a:off x="1493520" y="4943177"/>
            <a:ext cx="2392680" cy="707886"/>
          </a:xfrm>
          <a:prstGeom prst="rect">
            <a:avLst/>
          </a:prstGeom>
          <a:noFill/>
        </p:spPr>
        <p:txBody>
          <a:bodyPr wrap="square" rtlCol="0">
            <a:spAutoFit/>
          </a:bodyPr>
          <a:lstStyle/>
          <a:p>
            <a:r>
              <a:rPr lang="en-US" sz="2000" b="1" dirty="0" smtClean="0"/>
              <a:t>Unexpired period is </a:t>
            </a:r>
          </a:p>
          <a:p>
            <a:r>
              <a:rPr lang="en-US" sz="2000" b="1" dirty="0" smtClean="0"/>
              <a:t>15 years or Less</a:t>
            </a:r>
            <a:endParaRPr lang="en-IN" sz="2000" b="1" dirty="0"/>
          </a:p>
        </p:txBody>
      </p:sp>
      <p:cxnSp>
        <p:nvCxnSpPr>
          <p:cNvPr id="18" name="Straight Connector 17"/>
          <p:cNvCxnSpPr/>
          <p:nvPr/>
        </p:nvCxnSpPr>
        <p:spPr>
          <a:xfrm>
            <a:off x="1249680" y="2711132"/>
            <a:ext cx="152400" cy="1588"/>
          </a:xfrm>
          <a:prstGeom prst="line">
            <a:avLst/>
          </a:prstGeom>
        </p:spPr>
        <p:style>
          <a:lnRef idx="2">
            <a:schemeClr val="dk1"/>
          </a:lnRef>
          <a:fillRef idx="0">
            <a:schemeClr val="dk1"/>
          </a:fillRef>
          <a:effectRef idx="1">
            <a:schemeClr val="dk1"/>
          </a:effectRef>
          <a:fontRef idx="minor">
            <a:schemeClr val="tx1"/>
          </a:fontRef>
        </p:style>
      </p:cxnSp>
      <p:cxnSp>
        <p:nvCxnSpPr>
          <p:cNvPr id="19" name="Straight Connector 18"/>
          <p:cNvCxnSpPr/>
          <p:nvPr/>
        </p:nvCxnSpPr>
        <p:spPr>
          <a:xfrm>
            <a:off x="1249680" y="3762692"/>
            <a:ext cx="152400" cy="1588"/>
          </a:xfrm>
          <a:prstGeom prst="line">
            <a:avLst/>
          </a:prstGeom>
        </p:spPr>
        <p:style>
          <a:lnRef idx="2">
            <a:schemeClr val="dk1"/>
          </a:lnRef>
          <a:fillRef idx="0">
            <a:schemeClr val="dk1"/>
          </a:fillRef>
          <a:effectRef idx="1">
            <a:schemeClr val="dk1"/>
          </a:effectRef>
          <a:fontRef idx="minor">
            <a:schemeClr val="tx1"/>
          </a:fontRef>
        </p:style>
      </p:cxnSp>
      <p:cxnSp>
        <p:nvCxnSpPr>
          <p:cNvPr id="20" name="Straight Connector 19"/>
          <p:cNvCxnSpPr/>
          <p:nvPr/>
        </p:nvCxnSpPr>
        <p:spPr>
          <a:xfrm>
            <a:off x="1264920" y="5134292"/>
            <a:ext cx="152400" cy="1588"/>
          </a:xfrm>
          <a:prstGeom prst="line">
            <a:avLst/>
          </a:prstGeom>
        </p:spPr>
        <p:style>
          <a:lnRef idx="2">
            <a:schemeClr val="dk1"/>
          </a:lnRef>
          <a:fillRef idx="0">
            <a:schemeClr val="dk1"/>
          </a:fillRef>
          <a:effectRef idx="1">
            <a:schemeClr val="dk1"/>
          </a:effectRef>
          <a:fontRef idx="minor">
            <a:schemeClr val="tx1"/>
          </a:fontRef>
        </p:style>
      </p:cxnSp>
    </p:spTree>
    <p:extLst>
      <p:ext uri="{BB962C8B-B14F-4D97-AF65-F5344CB8AC3E}">
        <p14:creationId xmlns:p14="http://schemas.microsoft.com/office/powerpoint/2010/main" val="1919398124"/>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6"/>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1" nodeType="clickEffect">
                                  <p:stCondLst>
                                    <p:cond delay="0"/>
                                  </p:stCondLst>
                                  <p:childTnLst>
                                    <p:set>
                                      <p:cBhvr>
                                        <p:cTn id="26" dur="1" fill="hold">
                                          <p:stCondLst>
                                            <p:cond delay="0"/>
                                          </p:stCondLst>
                                        </p:cTn>
                                        <p:tgtEl>
                                          <p:spTgt spid="6"/>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7"/>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8"/>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11">
                                            <p:txEl>
                                              <p:pRg st="0" end="0"/>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19"/>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15"/>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nodeType="clickEffect">
                                  <p:stCondLst>
                                    <p:cond delay="0"/>
                                  </p:stCondLst>
                                  <p:childTnLst>
                                    <p:set>
                                      <p:cBhvr>
                                        <p:cTn id="50" dur="1" fill="hold">
                                          <p:stCondLst>
                                            <p:cond delay="0"/>
                                          </p:stCondLst>
                                        </p:cTn>
                                        <p:tgtEl>
                                          <p:spTgt spid="20"/>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grpId="0" nodeType="clickEffect">
                                  <p:stCondLst>
                                    <p:cond delay="0"/>
                                  </p:stCondLst>
                                  <p:childTnLst>
                                    <p:set>
                                      <p:cBhvr>
                                        <p:cTn id="54" dur="1" fill="hold">
                                          <p:stCondLst>
                                            <p:cond delay="0"/>
                                          </p:stCondLst>
                                        </p:cTn>
                                        <p:tgtEl>
                                          <p:spTgt spid="17"/>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grpId="0" nodeType="clickEffect">
                                  <p:stCondLst>
                                    <p:cond delay="0"/>
                                  </p:stCondLst>
                                  <p:childTnLst>
                                    <p:set>
                                      <p:cBhvr>
                                        <p:cTn id="58" dur="1" fill="hold">
                                          <p:stCondLst>
                                            <p:cond delay="0"/>
                                          </p:stCondLst>
                                        </p:cTn>
                                        <p:tgtEl>
                                          <p:spTgt spid="9"/>
                                        </p:tgtEl>
                                        <p:attrNameLst>
                                          <p:attrName>style.visibility</p:attrName>
                                        </p:attrNameLst>
                                      </p:cBhvr>
                                      <p:to>
                                        <p:strVal val="visible"/>
                                      </p:to>
                                    </p:set>
                                  </p:childTnLst>
                                </p:cTn>
                              </p:par>
                            </p:childTnLst>
                          </p:cTn>
                        </p:par>
                      </p:childTnLst>
                    </p:cTn>
                  </p:par>
                  <p:par>
                    <p:cTn id="59" fill="hold">
                      <p:stCondLst>
                        <p:cond delay="indefinite"/>
                      </p:stCondLst>
                      <p:childTnLst>
                        <p:par>
                          <p:cTn id="60" fill="hold">
                            <p:stCondLst>
                              <p:cond delay="0"/>
                            </p:stCondLst>
                            <p:childTnLst>
                              <p:par>
                                <p:cTn id="61" presetID="1" presetClass="entr" presetSubtype="0" fill="hold" grpId="0" nodeType="clickEffect">
                                  <p:stCondLst>
                                    <p:cond delay="0"/>
                                  </p:stCondLst>
                                  <p:childTnLst>
                                    <p:set>
                                      <p:cBhvr>
                                        <p:cTn id="62" dur="1" fill="hold">
                                          <p:stCondLst>
                                            <p:cond delay="0"/>
                                          </p:stCondLst>
                                        </p:cTn>
                                        <p:tgtEl>
                                          <p:spTgt spid="8"/>
                                        </p:tgtEl>
                                        <p:attrNameLst>
                                          <p:attrName>style.visibility</p:attrName>
                                        </p:attrNameLst>
                                      </p:cBhvr>
                                      <p:to>
                                        <p:strVal val="visible"/>
                                      </p:to>
                                    </p:set>
                                  </p:childTnLst>
                                </p:cTn>
                              </p:par>
                            </p:childTnLst>
                          </p:cTn>
                        </p:par>
                      </p:childTnLst>
                    </p:cTn>
                  </p:par>
                  <p:par>
                    <p:cTn id="63" fill="hold">
                      <p:stCondLst>
                        <p:cond delay="indefinite"/>
                      </p:stCondLst>
                      <p:childTnLst>
                        <p:par>
                          <p:cTn id="64" fill="hold">
                            <p:stCondLst>
                              <p:cond delay="0"/>
                            </p:stCondLst>
                            <p:childTnLst>
                              <p:par>
                                <p:cTn id="65" presetID="1" presetClass="entr" presetSubtype="0" fill="hold" grpId="0" nodeType="clickEffect">
                                  <p:stCondLst>
                                    <p:cond delay="0"/>
                                  </p:stCondLst>
                                  <p:childTnLst>
                                    <p:set>
                                      <p:cBhvr>
                                        <p:cTn id="66" dur="1" fill="hold">
                                          <p:stCondLst>
                                            <p:cond delay="0"/>
                                          </p:stCondLst>
                                        </p:cTn>
                                        <p:tgtEl>
                                          <p:spTgt spid="10"/>
                                        </p:tgtEl>
                                        <p:attrNameLst>
                                          <p:attrName>style.visibility</p:attrName>
                                        </p:attrNameLst>
                                      </p:cBhvr>
                                      <p:to>
                                        <p:strVal val="visible"/>
                                      </p:to>
                                    </p:set>
                                  </p:childTnLst>
                                </p:cTn>
                              </p:par>
                            </p:childTnLst>
                          </p:cTn>
                        </p:par>
                      </p:childTnLst>
                    </p:cTn>
                  </p:par>
                  <p:par>
                    <p:cTn id="67" fill="hold">
                      <p:stCondLst>
                        <p:cond delay="indefinite"/>
                      </p:stCondLst>
                      <p:childTnLst>
                        <p:par>
                          <p:cTn id="68" fill="hold">
                            <p:stCondLst>
                              <p:cond delay="0"/>
                            </p:stCondLst>
                            <p:childTnLst>
                              <p:par>
                                <p:cTn id="69" presetID="1" presetClass="entr" presetSubtype="0" fill="hold" grpId="0" nodeType="clickEffect">
                                  <p:stCondLst>
                                    <p:cond delay="0"/>
                                  </p:stCondLst>
                                  <p:childTnLst>
                                    <p:set>
                                      <p:cBhvr>
                                        <p:cTn id="70" dur="1" fill="hold">
                                          <p:stCondLst>
                                            <p:cond delay="0"/>
                                          </p:stCondLst>
                                        </p:cTn>
                                        <p:tgtEl>
                                          <p:spTgt spid="13"/>
                                        </p:tgtEl>
                                        <p:attrNameLst>
                                          <p:attrName>style.visibility</p:attrName>
                                        </p:attrNameLst>
                                      </p:cBhvr>
                                      <p:to>
                                        <p:strVal val="visible"/>
                                      </p:to>
                                    </p:set>
                                  </p:childTnLst>
                                </p:cTn>
                              </p:par>
                            </p:childTnLst>
                          </p:cTn>
                        </p:par>
                      </p:childTnLst>
                    </p:cTn>
                  </p:par>
                  <p:par>
                    <p:cTn id="71" fill="hold">
                      <p:stCondLst>
                        <p:cond delay="indefinite"/>
                      </p:stCondLst>
                      <p:childTnLst>
                        <p:par>
                          <p:cTn id="72" fill="hold">
                            <p:stCondLst>
                              <p:cond delay="0"/>
                            </p:stCondLst>
                            <p:childTnLst>
                              <p:par>
                                <p:cTn id="73" presetID="1" presetClass="entr" presetSubtype="0" fill="hold" grpId="0" nodeType="clickEffect">
                                  <p:stCondLst>
                                    <p:cond delay="0"/>
                                  </p:stCondLst>
                                  <p:childTnLst>
                                    <p:set>
                                      <p:cBhvr>
                                        <p:cTn id="74" dur="1" fill="hold">
                                          <p:stCondLst>
                                            <p:cond delay="0"/>
                                          </p:stCondLst>
                                        </p:cTn>
                                        <p:tgtEl>
                                          <p:spTgt spid="12"/>
                                        </p:tgtEl>
                                        <p:attrNameLst>
                                          <p:attrName>style.visibility</p:attrName>
                                        </p:attrNameLst>
                                      </p:cBhvr>
                                      <p:to>
                                        <p:strVal val="visible"/>
                                      </p:to>
                                    </p:set>
                                  </p:childTnLst>
                                </p:cTn>
                              </p:par>
                            </p:childTnLst>
                          </p:cTn>
                        </p:par>
                      </p:childTnLst>
                    </p:cTn>
                  </p:par>
                  <p:par>
                    <p:cTn id="75" fill="hold">
                      <p:stCondLst>
                        <p:cond delay="indefinite"/>
                      </p:stCondLst>
                      <p:childTnLst>
                        <p:par>
                          <p:cTn id="76" fill="hold">
                            <p:stCondLst>
                              <p:cond delay="0"/>
                            </p:stCondLst>
                            <p:childTnLst>
                              <p:par>
                                <p:cTn id="77" presetID="1" presetClass="entr" presetSubtype="0" fill="hold" grpId="0" nodeType="clickEffect">
                                  <p:stCondLst>
                                    <p:cond delay="0"/>
                                  </p:stCondLst>
                                  <p:childTnLst>
                                    <p:set>
                                      <p:cBhvr>
                                        <p:cTn id="78" dur="1" fill="hold">
                                          <p:stCondLst>
                                            <p:cond delay="0"/>
                                          </p:stCondLst>
                                        </p:cTn>
                                        <p:tgtEl>
                                          <p:spTgt spid="14"/>
                                        </p:tgtEl>
                                        <p:attrNameLst>
                                          <p:attrName>style.visibility</p:attrName>
                                        </p:attrNameLst>
                                      </p:cBhvr>
                                      <p:to>
                                        <p:strVal val="visible"/>
                                      </p:to>
                                    </p:set>
                                  </p:childTnLst>
                                </p:cTn>
                              </p:par>
                            </p:childTnLst>
                          </p:cTn>
                        </p:par>
                      </p:childTnLst>
                    </p:cTn>
                  </p:par>
                  <p:par>
                    <p:cTn id="79" fill="hold">
                      <p:stCondLst>
                        <p:cond delay="indefinite"/>
                      </p:stCondLst>
                      <p:childTnLst>
                        <p:par>
                          <p:cTn id="80" fill="hold">
                            <p:stCondLst>
                              <p:cond delay="0"/>
                            </p:stCondLst>
                            <p:childTnLst>
                              <p:par>
                                <p:cTn id="81" presetID="1" presetClass="entr" presetSubtype="0" fill="hold" grpId="0" nodeType="clickEffect">
                                  <p:stCondLst>
                                    <p:cond delay="0"/>
                                  </p:stCondLst>
                                  <p:childTnLst>
                                    <p:set>
                                      <p:cBhvr>
                                        <p:cTn id="82" dur="1" fill="hold">
                                          <p:stCondLst>
                                            <p:cond delay="0"/>
                                          </p:stCondLst>
                                        </p:cTn>
                                        <p:tgtEl>
                                          <p:spTgt spid="1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4" grpId="0"/>
      <p:bldP spid="5" grpId="0"/>
      <p:bldP spid="6" grpId="0"/>
      <p:bldP spid="6" grpId="1"/>
      <p:bldP spid="7" grpId="0"/>
      <p:bldP spid="8" grpId="0"/>
      <p:bldP spid="9" grpId="0"/>
      <p:bldP spid="10" grpId="0"/>
      <p:bldP spid="12" grpId="0"/>
      <p:bldP spid="13" grpId="0"/>
      <p:bldP spid="14" grpId="0"/>
      <p:bldP spid="15" grpId="0"/>
      <p:bldP spid="16" grpId="0"/>
      <p:bldP spid="17" grpId="0"/>
    </p:bld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950720" y="1082040"/>
            <a:ext cx="2057400" cy="400110"/>
          </a:xfrm>
          <a:prstGeom prst="rect">
            <a:avLst/>
          </a:prstGeom>
          <a:noFill/>
        </p:spPr>
        <p:txBody>
          <a:bodyPr wrap="square" rtlCol="0">
            <a:spAutoFit/>
          </a:bodyPr>
          <a:lstStyle/>
          <a:p>
            <a:r>
              <a:rPr lang="en-US" sz="2000" b="1" dirty="0" smtClean="0"/>
              <a:t>Value of House</a:t>
            </a:r>
            <a:endParaRPr lang="en-IN" sz="2000" b="1" dirty="0"/>
          </a:p>
        </p:txBody>
      </p:sp>
      <p:sp>
        <p:nvSpPr>
          <p:cNvPr id="3" name="TextBox 2"/>
          <p:cNvSpPr txBox="1"/>
          <p:nvPr/>
        </p:nvSpPr>
        <p:spPr>
          <a:xfrm>
            <a:off x="5547360" y="1082040"/>
            <a:ext cx="777240" cy="400110"/>
          </a:xfrm>
          <a:prstGeom prst="rect">
            <a:avLst/>
          </a:prstGeom>
          <a:noFill/>
        </p:spPr>
        <p:txBody>
          <a:bodyPr wrap="square" rtlCol="0">
            <a:spAutoFit/>
          </a:bodyPr>
          <a:lstStyle/>
          <a:p>
            <a:r>
              <a:rPr lang="en-US" sz="2000" b="1" dirty="0" smtClean="0"/>
              <a:t>XXX</a:t>
            </a:r>
            <a:endParaRPr lang="en-IN" sz="2000" b="1" dirty="0"/>
          </a:p>
        </p:txBody>
      </p:sp>
      <p:sp>
        <p:nvSpPr>
          <p:cNvPr id="4" name="TextBox 3"/>
          <p:cNvSpPr txBox="1"/>
          <p:nvPr/>
        </p:nvSpPr>
        <p:spPr>
          <a:xfrm>
            <a:off x="1173480" y="1752600"/>
            <a:ext cx="762000" cy="400110"/>
          </a:xfrm>
          <a:prstGeom prst="rect">
            <a:avLst/>
          </a:prstGeom>
          <a:noFill/>
        </p:spPr>
        <p:txBody>
          <a:bodyPr wrap="square" rtlCol="0">
            <a:spAutoFit/>
          </a:bodyPr>
          <a:lstStyle/>
          <a:p>
            <a:r>
              <a:rPr lang="en-US" sz="2000" b="1" dirty="0" smtClean="0"/>
              <a:t>Add:</a:t>
            </a:r>
            <a:endParaRPr lang="en-IN" sz="2000" b="1" dirty="0"/>
          </a:p>
        </p:txBody>
      </p:sp>
      <p:sp>
        <p:nvSpPr>
          <p:cNvPr id="5" name="TextBox 4"/>
          <p:cNvSpPr txBox="1"/>
          <p:nvPr/>
        </p:nvSpPr>
        <p:spPr>
          <a:xfrm>
            <a:off x="1955304" y="1700808"/>
            <a:ext cx="2472680" cy="707886"/>
          </a:xfrm>
          <a:prstGeom prst="rect">
            <a:avLst/>
          </a:prstGeom>
          <a:noFill/>
        </p:spPr>
        <p:txBody>
          <a:bodyPr wrap="square" rtlCol="0">
            <a:spAutoFit/>
          </a:bodyPr>
          <a:lstStyle/>
          <a:p>
            <a:r>
              <a:rPr lang="en-US" sz="2000" b="1" dirty="0" smtClean="0"/>
              <a:t> Adjustment of </a:t>
            </a:r>
            <a:r>
              <a:rPr lang="en-US" sz="2000" b="1" dirty="0" err="1" smtClean="0"/>
              <a:t>unbuilt</a:t>
            </a:r>
            <a:r>
              <a:rPr lang="en-US" sz="2000" b="1" dirty="0" smtClean="0"/>
              <a:t> area</a:t>
            </a:r>
            <a:endParaRPr lang="en-IN" sz="2000" b="1" dirty="0"/>
          </a:p>
        </p:txBody>
      </p:sp>
      <p:sp>
        <p:nvSpPr>
          <p:cNvPr id="6" name="TextBox 5"/>
          <p:cNvSpPr txBox="1"/>
          <p:nvPr/>
        </p:nvSpPr>
        <p:spPr>
          <a:xfrm>
            <a:off x="5562600" y="1798320"/>
            <a:ext cx="777240" cy="400110"/>
          </a:xfrm>
          <a:prstGeom prst="rect">
            <a:avLst/>
          </a:prstGeom>
          <a:noFill/>
        </p:spPr>
        <p:txBody>
          <a:bodyPr wrap="square" rtlCol="0">
            <a:spAutoFit/>
          </a:bodyPr>
          <a:lstStyle/>
          <a:p>
            <a:r>
              <a:rPr lang="en-US" sz="2000" b="1" dirty="0" smtClean="0"/>
              <a:t>XXX</a:t>
            </a:r>
            <a:endParaRPr lang="en-IN" sz="2000" b="1" dirty="0"/>
          </a:p>
        </p:txBody>
      </p:sp>
      <p:sp>
        <p:nvSpPr>
          <p:cNvPr id="7" name="TextBox 6"/>
          <p:cNvSpPr txBox="1"/>
          <p:nvPr/>
        </p:nvSpPr>
        <p:spPr>
          <a:xfrm>
            <a:off x="1173480" y="2773680"/>
            <a:ext cx="762000" cy="400110"/>
          </a:xfrm>
          <a:prstGeom prst="rect">
            <a:avLst/>
          </a:prstGeom>
          <a:noFill/>
        </p:spPr>
        <p:txBody>
          <a:bodyPr wrap="square" rtlCol="0">
            <a:spAutoFit/>
          </a:bodyPr>
          <a:lstStyle/>
          <a:p>
            <a:r>
              <a:rPr lang="en-US" sz="2000" b="1" dirty="0" smtClean="0"/>
              <a:t>Less:</a:t>
            </a:r>
            <a:endParaRPr lang="en-IN" sz="2000" b="1" dirty="0"/>
          </a:p>
        </p:txBody>
      </p:sp>
      <p:sp>
        <p:nvSpPr>
          <p:cNvPr id="8" name="TextBox 7"/>
          <p:cNvSpPr txBox="1"/>
          <p:nvPr/>
        </p:nvSpPr>
        <p:spPr>
          <a:xfrm>
            <a:off x="2057400" y="2773680"/>
            <a:ext cx="1280160" cy="707886"/>
          </a:xfrm>
          <a:prstGeom prst="rect">
            <a:avLst/>
          </a:prstGeom>
          <a:noFill/>
        </p:spPr>
        <p:txBody>
          <a:bodyPr wrap="square" rtlCol="0">
            <a:spAutoFit/>
          </a:bodyPr>
          <a:lstStyle/>
          <a:p>
            <a:r>
              <a:rPr lang="en-US" sz="2000" b="1" dirty="0" smtClean="0"/>
              <a:t>Unearned </a:t>
            </a:r>
          </a:p>
          <a:p>
            <a:r>
              <a:rPr lang="en-US" sz="2000" b="1" dirty="0" smtClean="0"/>
              <a:t>Increase</a:t>
            </a:r>
            <a:endParaRPr lang="en-IN" sz="2000" b="1" dirty="0"/>
          </a:p>
        </p:txBody>
      </p:sp>
      <p:sp>
        <p:nvSpPr>
          <p:cNvPr id="9" name="TextBox 8"/>
          <p:cNvSpPr txBox="1"/>
          <p:nvPr/>
        </p:nvSpPr>
        <p:spPr>
          <a:xfrm>
            <a:off x="5562600" y="2788920"/>
            <a:ext cx="777240" cy="400110"/>
          </a:xfrm>
          <a:prstGeom prst="rect">
            <a:avLst/>
          </a:prstGeom>
          <a:noFill/>
        </p:spPr>
        <p:txBody>
          <a:bodyPr wrap="square" rtlCol="0">
            <a:spAutoFit/>
          </a:bodyPr>
          <a:lstStyle/>
          <a:p>
            <a:r>
              <a:rPr lang="en-US" sz="2000" b="1" dirty="0" smtClean="0"/>
              <a:t>XXX</a:t>
            </a:r>
            <a:endParaRPr lang="en-IN" sz="2000" b="1" dirty="0"/>
          </a:p>
        </p:txBody>
      </p:sp>
      <p:sp>
        <p:nvSpPr>
          <p:cNvPr id="10" name="TextBox 9"/>
          <p:cNvSpPr txBox="1"/>
          <p:nvPr/>
        </p:nvSpPr>
        <p:spPr>
          <a:xfrm>
            <a:off x="1965960" y="3733800"/>
            <a:ext cx="2057400" cy="400110"/>
          </a:xfrm>
          <a:prstGeom prst="rect">
            <a:avLst/>
          </a:prstGeom>
          <a:noFill/>
        </p:spPr>
        <p:txBody>
          <a:bodyPr wrap="square" rtlCol="0">
            <a:spAutoFit/>
          </a:bodyPr>
          <a:lstStyle/>
          <a:p>
            <a:r>
              <a:rPr lang="en-US" sz="2000" b="1" dirty="0" smtClean="0"/>
              <a:t>Value of House</a:t>
            </a:r>
            <a:endParaRPr lang="en-IN" sz="2000" b="1" dirty="0"/>
          </a:p>
        </p:txBody>
      </p:sp>
      <p:sp>
        <p:nvSpPr>
          <p:cNvPr id="11" name="TextBox 10"/>
          <p:cNvSpPr txBox="1"/>
          <p:nvPr/>
        </p:nvSpPr>
        <p:spPr>
          <a:xfrm>
            <a:off x="5562600" y="3733800"/>
            <a:ext cx="777240" cy="400110"/>
          </a:xfrm>
          <a:prstGeom prst="rect">
            <a:avLst/>
          </a:prstGeom>
          <a:noFill/>
        </p:spPr>
        <p:txBody>
          <a:bodyPr wrap="square" rtlCol="0">
            <a:spAutoFit/>
          </a:bodyPr>
          <a:lstStyle/>
          <a:p>
            <a:r>
              <a:rPr lang="en-US" sz="2000" b="1" dirty="0" smtClean="0"/>
              <a:t>XXX</a:t>
            </a:r>
            <a:endParaRPr lang="en-IN" sz="2000" b="1" dirty="0"/>
          </a:p>
        </p:txBody>
      </p:sp>
      <p:cxnSp>
        <p:nvCxnSpPr>
          <p:cNvPr id="13" name="Straight Connector 12"/>
          <p:cNvCxnSpPr/>
          <p:nvPr/>
        </p:nvCxnSpPr>
        <p:spPr>
          <a:xfrm>
            <a:off x="5455920" y="3733800"/>
            <a:ext cx="914400" cy="1588"/>
          </a:xfrm>
          <a:prstGeom prst="line">
            <a:avLst/>
          </a:prstGeom>
        </p:spPr>
        <p:style>
          <a:lnRef idx="2">
            <a:schemeClr val="dk1"/>
          </a:lnRef>
          <a:fillRef idx="0">
            <a:schemeClr val="dk1"/>
          </a:fillRef>
          <a:effectRef idx="1">
            <a:schemeClr val="dk1"/>
          </a:effectRef>
          <a:fontRef idx="minor">
            <a:schemeClr val="tx1"/>
          </a:fontRef>
        </p:style>
      </p:cxnSp>
      <p:cxnSp>
        <p:nvCxnSpPr>
          <p:cNvPr id="15" name="Straight Connector 14"/>
          <p:cNvCxnSpPr/>
          <p:nvPr/>
        </p:nvCxnSpPr>
        <p:spPr>
          <a:xfrm>
            <a:off x="5486400" y="4189412"/>
            <a:ext cx="914400" cy="1588"/>
          </a:xfrm>
          <a:prstGeom prst="line">
            <a:avLst/>
          </a:prstGeom>
        </p:spPr>
        <p:style>
          <a:lnRef idx="2">
            <a:schemeClr val="dk1"/>
          </a:lnRef>
          <a:fillRef idx="0">
            <a:schemeClr val="dk1"/>
          </a:fillRef>
          <a:effectRef idx="1">
            <a:schemeClr val="dk1"/>
          </a:effectRef>
          <a:fontRef idx="minor">
            <a:schemeClr val="tx1"/>
          </a:fontRef>
        </p:style>
      </p:cxnSp>
      <p:sp>
        <p:nvSpPr>
          <p:cNvPr id="12" name="TextBox 11"/>
          <p:cNvSpPr txBox="1"/>
          <p:nvPr/>
        </p:nvSpPr>
        <p:spPr>
          <a:xfrm>
            <a:off x="5791200" y="5429071"/>
            <a:ext cx="3223959" cy="1200329"/>
          </a:xfrm>
          <a:prstGeom prst="rect">
            <a:avLst/>
          </a:prstGeom>
          <a:noFill/>
        </p:spPr>
        <p:txBody>
          <a:bodyPr wrap="none" rtlCol="0">
            <a:spAutoFit/>
          </a:bodyPr>
          <a:lstStyle/>
          <a:p>
            <a:r>
              <a:rPr lang="en-US">
                <a:solidFill>
                  <a:srgbClr val="FF0000"/>
                </a:solidFill>
              </a:rPr>
              <a:t>PPT PREPARED BY </a:t>
            </a:r>
          </a:p>
          <a:p>
            <a:r>
              <a:rPr lang="en-US">
                <a:solidFill>
                  <a:srgbClr val="FF0000"/>
                </a:solidFill>
              </a:rPr>
              <a:t>AMIT KUMAR: 9891463160</a:t>
            </a:r>
          </a:p>
          <a:p>
            <a:r>
              <a:rPr lang="en-US">
                <a:solidFill>
                  <a:srgbClr val="FF0000"/>
                </a:solidFill>
              </a:rPr>
              <a:t>EMAIL: amit63160@gmail.com</a:t>
            </a:r>
          </a:p>
          <a:p>
            <a:endParaRPr lang="en-US"/>
          </a:p>
        </p:txBody>
      </p:sp>
    </p:spTree>
    <p:extLst>
      <p:ext uri="{BB962C8B-B14F-4D97-AF65-F5344CB8AC3E}">
        <p14:creationId xmlns:p14="http://schemas.microsoft.com/office/powerpoint/2010/main" val="388485640"/>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2"/>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4"/>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5"/>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6"/>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7"/>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8"/>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9"/>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10"/>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11"/>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13"/>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1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4" grpId="0"/>
      <p:bldP spid="5" grpId="0"/>
      <p:bldP spid="6" grpId="0"/>
      <p:bldP spid="7" grpId="0"/>
      <p:bldP spid="8" grpId="0"/>
      <p:bldP spid="9" grpId="0"/>
      <p:bldP spid="10" grpId="0"/>
      <p:bldP spid="11" grpId="0"/>
    </p:bld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667000" y="609600"/>
            <a:ext cx="3048000" cy="400110"/>
          </a:xfrm>
          <a:prstGeom prst="rect">
            <a:avLst/>
          </a:prstGeom>
          <a:noFill/>
        </p:spPr>
        <p:txBody>
          <a:bodyPr wrap="square" rtlCol="0">
            <a:spAutoFit/>
          </a:bodyPr>
          <a:lstStyle/>
          <a:p>
            <a:r>
              <a:rPr lang="en-US" sz="2000" b="1" u="sng" dirty="0" smtClean="0"/>
              <a:t>Value of House Property</a:t>
            </a:r>
            <a:endParaRPr lang="en-IN" sz="2000" b="1" u="sng" dirty="0"/>
          </a:p>
        </p:txBody>
      </p:sp>
      <p:sp>
        <p:nvSpPr>
          <p:cNvPr id="3" name="TextBox 2"/>
          <p:cNvSpPr txBox="1"/>
          <p:nvPr/>
        </p:nvSpPr>
        <p:spPr>
          <a:xfrm>
            <a:off x="579120" y="1169610"/>
            <a:ext cx="838200" cy="400110"/>
          </a:xfrm>
          <a:prstGeom prst="rect">
            <a:avLst/>
          </a:prstGeom>
          <a:noFill/>
        </p:spPr>
        <p:txBody>
          <a:bodyPr wrap="square" rtlCol="0">
            <a:spAutoFit/>
          </a:bodyPr>
          <a:lstStyle/>
          <a:p>
            <a:r>
              <a:rPr lang="en-US" sz="2000" b="1" dirty="0" smtClean="0"/>
              <a:t>NMR</a:t>
            </a:r>
            <a:endParaRPr lang="en-IN" sz="2000" b="1" dirty="0"/>
          </a:p>
        </p:txBody>
      </p:sp>
      <p:sp>
        <p:nvSpPr>
          <p:cNvPr id="4" name="Multiply 3"/>
          <p:cNvSpPr/>
          <p:nvPr/>
        </p:nvSpPr>
        <p:spPr>
          <a:xfrm>
            <a:off x="1508760" y="1230570"/>
            <a:ext cx="152400" cy="304800"/>
          </a:xfrm>
          <a:prstGeom prst="mathMultiply">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sz="2000" b="1"/>
          </a:p>
        </p:txBody>
      </p:sp>
      <p:sp>
        <p:nvSpPr>
          <p:cNvPr id="5" name="TextBox 4"/>
          <p:cNvSpPr txBox="1"/>
          <p:nvPr/>
        </p:nvSpPr>
        <p:spPr>
          <a:xfrm>
            <a:off x="1813560" y="1169610"/>
            <a:ext cx="2286000" cy="400110"/>
          </a:xfrm>
          <a:prstGeom prst="rect">
            <a:avLst/>
          </a:prstGeom>
          <a:noFill/>
        </p:spPr>
        <p:txBody>
          <a:bodyPr wrap="square" rtlCol="0">
            <a:spAutoFit/>
          </a:bodyPr>
          <a:lstStyle/>
          <a:p>
            <a:r>
              <a:rPr lang="en-US" sz="2000" b="1" dirty="0" smtClean="0"/>
              <a:t>Capitalised factor</a:t>
            </a:r>
            <a:endParaRPr lang="en-IN" sz="2000" b="1" dirty="0"/>
          </a:p>
        </p:txBody>
      </p:sp>
      <p:sp>
        <p:nvSpPr>
          <p:cNvPr id="6" name="TextBox 5"/>
          <p:cNvSpPr txBox="1"/>
          <p:nvPr/>
        </p:nvSpPr>
        <p:spPr>
          <a:xfrm>
            <a:off x="1524000" y="1661160"/>
            <a:ext cx="533400" cy="400110"/>
          </a:xfrm>
          <a:prstGeom prst="rect">
            <a:avLst/>
          </a:prstGeom>
          <a:noFill/>
        </p:spPr>
        <p:txBody>
          <a:bodyPr wrap="square" rtlCol="0">
            <a:spAutoFit/>
          </a:bodyPr>
          <a:lstStyle/>
          <a:p>
            <a:r>
              <a:rPr lang="en-US" sz="2000" b="1" dirty="0" smtClean="0"/>
              <a:t>or</a:t>
            </a:r>
            <a:endParaRPr lang="en-IN" sz="2000" b="1" dirty="0"/>
          </a:p>
        </p:txBody>
      </p:sp>
      <p:sp>
        <p:nvSpPr>
          <p:cNvPr id="7" name="TextBox 6"/>
          <p:cNvSpPr txBox="1"/>
          <p:nvPr/>
        </p:nvSpPr>
        <p:spPr>
          <a:xfrm>
            <a:off x="594360" y="2084010"/>
            <a:ext cx="838200" cy="400110"/>
          </a:xfrm>
          <a:prstGeom prst="rect">
            <a:avLst/>
          </a:prstGeom>
          <a:noFill/>
        </p:spPr>
        <p:txBody>
          <a:bodyPr wrap="square" rtlCol="0">
            <a:spAutoFit/>
          </a:bodyPr>
          <a:lstStyle/>
          <a:p>
            <a:r>
              <a:rPr lang="en-US" sz="2000" b="1" dirty="0" smtClean="0"/>
              <a:t>COA</a:t>
            </a:r>
            <a:endParaRPr lang="en-IN" sz="2000" b="1" dirty="0"/>
          </a:p>
        </p:txBody>
      </p:sp>
      <p:sp>
        <p:nvSpPr>
          <p:cNvPr id="8" name="Plus 7"/>
          <p:cNvSpPr/>
          <p:nvPr/>
        </p:nvSpPr>
        <p:spPr>
          <a:xfrm>
            <a:off x="1524000" y="2179320"/>
            <a:ext cx="152400" cy="228600"/>
          </a:xfrm>
          <a:prstGeom prst="mathPlus">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sz="2000" b="1"/>
          </a:p>
        </p:txBody>
      </p:sp>
      <p:sp>
        <p:nvSpPr>
          <p:cNvPr id="9" name="TextBox 8"/>
          <p:cNvSpPr txBox="1"/>
          <p:nvPr/>
        </p:nvSpPr>
        <p:spPr>
          <a:xfrm>
            <a:off x="1813560" y="2084010"/>
            <a:ext cx="716280" cy="400110"/>
          </a:xfrm>
          <a:prstGeom prst="rect">
            <a:avLst/>
          </a:prstGeom>
          <a:noFill/>
        </p:spPr>
        <p:txBody>
          <a:bodyPr wrap="square" rtlCol="0">
            <a:spAutoFit/>
          </a:bodyPr>
          <a:lstStyle/>
          <a:p>
            <a:r>
              <a:rPr lang="en-US" sz="2000" b="1" dirty="0" smtClean="0"/>
              <a:t>COI</a:t>
            </a:r>
            <a:endParaRPr lang="en-IN" sz="2000" b="1" dirty="0"/>
          </a:p>
        </p:txBody>
      </p:sp>
      <p:sp>
        <p:nvSpPr>
          <p:cNvPr id="10" name="TextBox 9"/>
          <p:cNvSpPr txBox="1"/>
          <p:nvPr/>
        </p:nvSpPr>
        <p:spPr>
          <a:xfrm>
            <a:off x="1828800" y="2876490"/>
            <a:ext cx="1859280" cy="400110"/>
          </a:xfrm>
          <a:prstGeom prst="rect">
            <a:avLst/>
          </a:prstGeom>
          <a:noFill/>
        </p:spPr>
        <p:txBody>
          <a:bodyPr wrap="square" rtlCol="0">
            <a:spAutoFit/>
          </a:bodyPr>
          <a:lstStyle/>
          <a:p>
            <a:r>
              <a:rPr lang="en-US" sz="2000" b="1" dirty="0" smtClean="0"/>
              <a:t>W.e. is Higher</a:t>
            </a:r>
            <a:endParaRPr lang="en-IN" sz="2000" b="1" dirty="0"/>
          </a:p>
        </p:txBody>
      </p:sp>
      <p:sp>
        <p:nvSpPr>
          <p:cNvPr id="11" name="TextBox 10"/>
          <p:cNvSpPr txBox="1"/>
          <p:nvPr/>
        </p:nvSpPr>
        <p:spPr>
          <a:xfrm>
            <a:off x="2545080" y="2072640"/>
            <a:ext cx="3505200" cy="707886"/>
          </a:xfrm>
          <a:prstGeom prst="rect">
            <a:avLst/>
          </a:prstGeom>
          <a:noFill/>
        </p:spPr>
        <p:txBody>
          <a:bodyPr wrap="square" rtlCol="0">
            <a:spAutoFit/>
          </a:bodyPr>
          <a:lstStyle/>
          <a:p>
            <a:r>
              <a:rPr lang="en-US" sz="2000" b="1" dirty="0" smtClean="0"/>
              <a:t>(If Property </a:t>
            </a:r>
            <a:r>
              <a:rPr lang="en-US" sz="2000" b="1" dirty="0" err="1" smtClean="0"/>
              <a:t>acq</a:t>
            </a:r>
            <a:r>
              <a:rPr lang="en-US" sz="2000" b="1" dirty="0" smtClean="0"/>
              <a:t>.</a:t>
            </a:r>
          </a:p>
          <a:p>
            <a:r>
              <a:rPr lang="en-US" sz="2000" b="1" dirty="0" smtClean="0"/>
              <a:t>	after 31.3.1974)</a:t>
            </a:r>
            <a:endParaRPr lang="en-IN" sz="2000" b="1" dirty="0"/>
          </a:p>
        </p:txBody>
      </p:sp>
      <p:sp>
        <p:nvSpPr>
          <p:cNvPr id="12" name="TextBox 11"/>
          <p:cNvSpPr txBox="1"/>
          <p:nvPr/>
        </p:nvSpPr>
        <p:spPr>
          <a:xfrm>
            <a:off x="7025640" y="2084010"/>
            <a:ext cx="822960" cy="400110"/>
          </a:xfrm>
          <a:prstGeom prst="rect">
            <a:avLst/>
          </a:prstGeom>
          <a:noFill/>
        </p:spPr>
        <p:txBody>
          <a:bodyPr wrap="square" rtlCol="0">
            <a:spAutoFit/>
          </a:bodyPr>
          <a:lstStyle/>
          <a:p>
            <a:r>
              <a:rPr lang="en-US" sz="2000" b="1" dirty="0" smtClean="0"/>
              <a:t>XXX</a:t>
            </a:r>
            <a:endParaRPr lang="en-IN" sz="2000" b="1" dirty="0"/>
          </a:p>
        </p:txBody>
      </p:sp>
      <p:sp>
        <p:nvSpPr>
          <p:cNvPr id="13" name="TextBox 12"/>
          <p:cNvSpPr txBox="1"/>
          <p:nvPr/>
        </p:nvSpPr>
        <p:spPr>
          <a:xfrm>
            <a:off x="304800" y="3352800"/>
            <a:ext cx="762000" cy="400110"/>
          </a:xfrm>
          <a:prstGeom prst="rect">
            <a:avLst/>
          </a:prstGeom>
          <a:noFill/>
        </p:spPr>
        <p:txBody>
          <a:bodyPr wrap="square" rtlCol="0">
            <a:spAutoFit/>
          </a:bodyPr>
          <a:lstStyle/>
          <a:p>
            <a:r>
              <a:rPr lang="en-US" sz="2000" b="1" dirty="0" smtClean="0"/>
              <a:t>Add:</a:t>
            </a:r>
            <a:endParaRPr lang="en-IN" sz="2000" b="1" dirty="0"/>
          </a:p>
        </p:txBody>
      </p:sp>
      <p:sp>
        <p:nvSpPr>
          <p:cNvPr id="14" name="TextBox 13"/>
          <p:cNvSpPr txBox="1"/>
          <p:nvPr/>
        </p:nvSpPr>
        <p:spPr>
          <a:xfrm>
            <a:off x="1173480" y="3352800"/>
            <a:ext cx="3520440" cy="400110"/>
          </a:xfrm>
          <a:prstGeom prst="rect">
            <a:avLst/>
          </a:prstGeom>
          <a:noFill/>
        </p:spPr>
        <p:txBody>
          <a:bodyPr wrap="square" rtlCol="0">
            <a:spAutoFit/>
          </a:bodyPr>
          <a:lstStyle/>
          <a:p>
            <a:r>
              <a:rPr lang="en-US" sz="2000" b="1" dirty="0" smtClean="0"/>
              <a:t>Adjustment for </a:t>
            </a:r>
            <a:r>
              <a:rPr lang="en-US" sz="2000" b="1" dirty="0" err="1" smtClean="0"/>
              <a:t>Unbuilt</a:t>
            </a:r>
            <a:r>
              <a:rPr lang="en-US" sz="2000" b="1" dirty="0" smtClean="0"/>
              <a:t> area</a:t>
            </a:r>
            <a:endParaRPr lang="en-IN" sz="2000" b="1" dirty="0"/>
          </a:p>
        </p:txBody>
      </p:sp>
      <p:sp>
        <p:nvSpPr>
          <p:cNvPr id="15" name="TextBox 14"/>
          <p:cNvSpPr txBox="1"/>
          <p:nvPr/>
        </p:nvSpPr>
        <p:spPr>
          <a:xfrm>
            <a:off x="7025640" y="3322320"/>
            <a:ext cx="822960" cy="400110"/>
          </a:xfrm>
          <a:prstGeom prst="rect">
            <a:avLst/>
          </a:prstGeom>
          <a:noFill/>
        </p:spPr>
        <p:txBody>
          <a:bodyPr wrap="square" rtlCol="0">
            <a:spAutoFit/>
          </a:bodyPr>
          <a:lstStyle/>
          <a:p>
            <a:r>
              <a:rPr lang="en-US" sz="2000" b="1" dirty="0" smtClean="0"/>
              <a:t>XXX</a:t>
            </a:r>
            <a:endParaRPr lang="en-IN" sz="2000" b="1" dirty="0"/>
          </a:p>
        </p:txBody>
      </p:sp>
      <p:sp>
        <p:nvSpPr>
          <p:cNvPr id="16" name="TextBox 15"/>
          <p:cNvSpPr txBox="1"/>
          <p:nvPr/>
        </p:nvSpPr>
        <p:spPr>
          <a:xfrm>
            <a:off x="304800" y="4019490"/>
            <a:ext cx="762000" cy="400110"/>
          </a:xfrm>
          <a:prstGeom prst="rect">
            <a:avLst/>
          </a:prstGeom>
          <a:noFill/>
        </p:spPr>
        <p:txBody>
          <a:bodyPr wrap="square" rtlCol="0">
            <a:spAutoFit/>
          </a:bodyPr>
          <a:lstStyle/>
          <a:p>
            <a:r>
              <a:rPr lang="en-US" sz="2000" b="1" dirty="0" smtClean="0"/>
              <a:t>Less:</a:t>
            </a:r>
            <a:endParaRPr lang="en-IN" sz="2000" b="1" dirty="0"/>
          </a:p>
        </p:txBody>
      </p:sp>
      <p:sp>
        <p:nvSpPr>
          <p:cNvPr id="17" name="TextBox 16"/>
          <p:cNvSpPr txBox="1"/>
          <p:nvPr/>
        </p:nvSpPr>
        <p:spPr>
          <a:xfrm>
            <a:off x="1173480" y="4019490"/>
            <a:ext cx="4084320" cy="400110"/>
          </a:xfrm>
          <a:prstGeom prst="rect">
            <a:avLst/>
          </a:prstGeom>
          <a:noFill/>
        </p:spPr>
        <p:txBody>
          <a:bodyPr wrap="square" rtlCol="0">
            <a:spAutoFit/>
          </a:bodyPr>
          <a:lstStyle/>
          <a:p>
            <a:r>
              <a:rPr lang="en-US" sz="2000" b="1" dirty="0" smtClean="0"/>
              <a:t>Adjustment for Unearned Increase</a:t>
            </a:r>
            <a:endParaRPr lang="en-IN" sz="2000" b="1" dirty="0"/>
          </a:p>
        </p:txBody>
      </p:sp>
      <p:sp>
        <p:nvSpPr>
          <p:cNvPr id="18" name="TextBox 17"/>
          <p:cNvSpPr txBox="1"/>
          <p:nvPr/>
        </p:nvSpPr>
        <p:spPr>
          <a:xfrm>
            <a:off x="1173480" y="4476690"/>
            <a:ext cx="5227320" cy="707886"/>
          </a:xfrm>
          <a:prstGeom prst="rect">
            <a:avLst/>
          </a:prstGeom>
          <a:noFill/>
        </p:spPr>
        <p:txBody>
          <a:bodyPr wrap="square" rtlCol="0">
            <a:spAutoFit/>
          </a:bodyPr>
          <a:lstStyle/>
          <a:p>
            <a:r>
              <a:rPr lang="en-US" sz="2000" b="1" dirty="0" smtClean="0"/>
              <a:t>(This deduction will not be allowed in case of Property is on </a:t>
            </a:r>
            <a:r>
              <a:rPr lang="en-US" sz="2000" b="1" smtClean="0"/>
              <a:t>Freehold Land)</a:t>
            </a:r>
            <a:endParaRPr lang="en-IN" sz="2000" b="1" dirty="0"/>
          </a:p>
        </p:txBody>
      </p:sp>
      <p:sp>
        <p:nvSpPr>
          <p:cNvPr id="19" name="TextBox 18"/>
          <p:cNvSpPr txBox="1"/>
          <p:nvPr/>
        </p:nvSpPr>
        <p:spPr>
          <a:xfrm>
            <a:off x="7025640" y="4751010"/>
            <a:ext cx="822960" cy="400110"/>
          </a:xfrm>
          <a:prstGeom prst="rect">
            <a:avLst/>
          </a:prstGeom>
          <a:noFill/>
        </p:spPr>
        <p:txBody>
          <a:bodyPr wrap="square" rtlCol="0">
            <a:spAutoFit/>
          </a:bodyPr>
          <a:lstStyle/>
          <a:p>
            <a:r>
              <a:rPr lang="en-US" sz="2000" b="1" dirty="0" smtClean="0"/>
              <a:t>XXX</a:t>
            </a:r>
            <a:endParaRPr lang="en-IN" sz="2000" b="1" dirty="0"/>
          </a:p>
        </p:txBody>
      </p:sp>
      <p:sp>
        <p:nvSpPr>
          <p:cNvPr id="20" name="TextBox 19"/>
          <p:cNvSpPr txBox="1"/>
          <p:nvPr/>
        </p:nvSpPr>
        <p:spPr>
          <a:xfrm>
            <a:off x="2362200" y="5406330"/>
            <a:ext cx="3048000" cy="400110"/>
          </a:xfrm>
          <a:prstGeom prst="rect">
            <a:avLst/>
          </a:prstGeom>
          <a:noFill/>
        </p:spPr>
        <p:txBody>
          <a:bodyPr wrap="square" rtlCol="0">
            <a:spAutoFit/>
          </a:bodyPr>
          <a:lstStyle/>
          <a:p>
            <a:r>
              <a:rPr lang="en-US" sz="2000" b="1" dirty="0" smtClean="0"/>
              <a:t>Value of House Property</a:t>
            </a:r>
            <a:endParaRPr lang="en-IN" sz="2000" b="1" dirty="0"/>
          </a:p>
        </p:txBody>
      </p:sp>
      <p:sp>
        <p:nvSpPr>
          <p:cNvPr id="21" name="TextBox 20"/>
          <p:cNvSpPr txBox="1"/>
          <p:nvPr/>
        </p:nvSpPr>
        <p:spPr>
          <a:xfrm>
            <a:off x="7025640" y="5394960"/>
            <a:ext cx="822960" cy="400110"/>
          </a:xfrm>
          <a:prstGeom prst="rect">
            <a:avLst/>
          </a:prstGeom>
          <a:noFill/>
        </p:spPr>
        <p:txBody>
          <a:bodyPr wrap="square" rtlCol="0">
            <a:spAutoFit/>
          </a:bodyPr>
          <a:lstStyle/>
          <a:p>
            <a:r>
              <a:rPr lang="en-US" sz="2000" b="1" dirty="0" smtClean="0"/>
              <a:t>XXX</a:t>
            </a:r>
            <a:endParaRPr lang="en-IN" sz="2000" b="1" dirty="0"/>
          </a:p>
        </p:txBody>
      </p:sp>
      <p:cxnSp>
        <p:nvCxnSpPr>
          <p:cNvPr id="23" name="Straight Connector 22"/>
          <p:cNvCxnSpPr/>
          <p:nvPr/>
        </p:nvCxnSpPr>
        <p:spPr>
          <a:xfrm>
            <a:off x="6934200" y="5394960"/>
            <a:ext cx="914400" cy="1588"/>
          </a:xfrm>
          <a:prstGeom prst="line">
            <a:avLst/>
          </a:prstGeom>
        </p:spPr>
        <p:style>
          <a:lnRef idx="2">
            <a:schemeClr val="dk1"/>
          </a:lnRef>
          <a:fillRef idx="0">
            <a:schemeClr val="dk1"/>
          </a:fillRef>
          <a:effectRef idx="1">
            <a:schemeClr val="dk1"/>
          </a:effectRef>
          <a:fontRef idx="minor">
            <a:schemeClr val="tx1"/>
          </a:fontRef>
        </p:style>
      </p:cxnSp>
      <p:cxnSp>
        <p:nvCxnSpPr>
          <p:cNvPr id="24" name="Straight Connector 23"/>
          <p:cNvCxnSpPr/>
          <p:nvPr/>
        </p:nvCxnSpPr>
        <p:spPr>
          <a:xfrm>
            <a:off x="6949440" y="5791200"/>
            <a:ext cx="914400" cy="1588"/>
          </a:xfrm>
          <a:prstGeom prst="line">
            <a:avLst/>
          </a:prstGeom>
        </p:spPr>
        <p:style>
          <a:lnRef idx="2">
            <a:schemeClr val="dk1"/>
          </a:lnRef>
          <a:fillRef idx="0">
            <a:schemeClr val="dk1"/>
          </a:fillRef>
          <a:effectRef idx="1">
            <a:schemeClr val="dk1"/>
          </a:effectRef>
          <a:fontRef idx="minor">
            <a:schemeClr val="tx1"/>
          </a:fontRef>
        </p:style>
      </p:cxnSp>
    </p:spTree>
    <p:extLst>
      <p:ext uri="{BB962C8B-B14F-4D97-AF65-F5344CB8AC3E}">
        <p14:creationId xmlns:p14="http://schemas.microsoft.com/office/powerpoint/2010/main" val="4046538356"/>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5"/>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6"/>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7"/>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8"/>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9"/>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0"/>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12"/>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11"/>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13"/>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grpId="0" nodeType="clickEffect">
                                  <p:stCondLst>
                                    <p:cond delay="0"/>
                                  </p:stCondLst>
                                  <p:childTnLst>
                                    <p:set>
                                      <p:cBhvr>
                                        <p:cTn id="54" dur="1" fill="hold">
                                          <p:stCondLst>
                                            <p:cond delay="0"/>
                                          </p:stCondLst>
                                        </p:cTn>
                                        <p:tgtEl>
                                          <p:spTgt spid="14"/>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grpId="0" nodeType="clickEffect">
                                  <p:stCondLst>
                                    <p:cond delay="0"/>
                                  </p:stCondLst>
                                  <p:childTnLst>
                                    <p:set>
                                      <p:cBhvr>
                                        <p:cTn id="58" dur="1" fill="hold">
                                          <p:stCondLst>
                                            <p:cond delay="0"/>
                                          </p:stCondLst>
                                        </p:cTn>
                                        <p:tgtEl>
                                          <p:spTgt spid="15"/>
                                        </p:tgtEl>
                                        <p:attrNameLst>
                                          <p:attrName>style.visibility</p:attrName>
                                        </p:attrNameLst>
                                      </p:cBhvr>
                                      <p:to>
                                        <p:strVal val="visible"/>
                                      </p:to>
                                    </p:set>
                                  </p:childTnLst>
                                </p:cTn>
                              </p:par>
                            </p:childTnLst>
                          </p:cTn>
                        </p:par>
                      </p:childTnLst>
                    </p:cTn>
                  </p:par>
                  <p:par>
                    <p:cTn id="59" fill="hold">
                      <p:stCondLst>
                        <p:cond delay="indefinite"/>
                      </p:stCondLst>
                      <p:childTnLst>
                        <p:par>
                          <p:cTn id="60" fill="hold">
                            <p:stCondLst>
                              <p:cond delay="0"/>
                            </p:stCondLst>
                            <p:childTnLst>
                              <p:par>
                                <p:cTn id="61" presetID="1" presetClass="entr" presetSubtype="0" fill="hold" grpId="0" nodeType="clickEffect">
                                  <p:stCondLst>
                                    <p:cond delay="0"/>
                                  </p:stCondLst>
                                  <p:childTnLst>
                                    <p:set>
                                      <p:cBhvr>
                                        <p:cTn id="62" dur="1" fill="hold">
                                          <p:stCondLst>
                                            <p:cond delay="0"/>
                                          </p:stCondLst>
                                        </p:cTn>
                                        <p:tgtEl>
                                          <p:spTgt spid="16"/>
                                        </p:tgtEl>
                                        <p:attrNameLst>
                                          <p:attrName>style.visibility</p:attrName>
                                        </p:attrNameLst>
                                      </p:cBhvr>
                                      <p:to>
                                        <p:strVal val="visible"/>
                                      </p:to>
                                    </p:set>
                                  </p:childTnLst>
                                </p:cTn>
                              </p:par>
                            </p:childTnLst>
                          </p:cTn>
                        </p:par>
                      </p:childTnLst>
                    </p:cTn>
                  </p:par>
                  <p:par>
                    <p:cTn id="63" fill="hold">
                      <p:stCondLst>
                        <p:cond delay="indefinite"/>
                      </p:stCondLst>
                      <p:childTnLst>
                        <p:par>
                          <p:cTn id="64" fill="hold">
                            <p:stCondLst>
                              <p:cond delay="0"/>
                            </p:stCondLst>
                            <p:childTnLst>
                              <p:par>
                                <p:cTn id="65" presetID="1" presetClass="entr" presetSubtype="0" fill="hold" grpId="0" nodeType="clickEffect">
                                  <p:stCondLst>
                                    <p:cond delay="0"/>
                                  </p:stCondLst>
                                  <p:childTnLst>
                                    <p:set>
                                      <p:cBhvr>
                                        <p:cTn id="66" dur="1" fill="hold">
                                          <p:stCondLst>
                                            <p:cond delay="0"/>
                                          </p:stCondLst>
                                        </p:cTn>
                                        <p:tgtEl>
                                          <p:spTgt spid="17"/>
                                        </p:tgtEl>
                                        <p:attrNameLst>
                                          <p:attrName>style.visibility</p:attrName>
                                        </p:attrNameLst>
                                      </p:cBhvr>
                                      <p:to>
                                        <p:strVal val="visible"/>
                                      </p:to>
                                    </p:set>
                                  </p:childTnLst>
                                </p:cTn>
                              </p:par>
                            </p:childTnLst>
                          </p:cTn>
                        </p:par>
                      </p:childTnLst>
                    </p:cTn>
                  </p:par>
                  <p:par>
                    <p:cTn id="67" fill="hold">
                      <p:stCondLst>
                        <p:cond delay="indefinite"/>
                      </p:stCondLst>
                      <p:childTnLst>
                        <p:par>
                          <p:cTn id="68" fill="hold">
                            <p:stCondLst>
                              <p:cond delay="0"/>
                            </p:stCondLst>
                            <p:childTnLst>
                              <p:par>
                                <p:cTn id="69" presetID="1" presetClass="entr" presetSubtype="0" fill="hold" grpId="0" nodeType="clickEffect">
                                  <p:stCondLst>
                                    <p:cond delay="0"/>
                                  </p:stCondLst>
                                  <p:childTnLst>
                                    <p:set>
                                      <p:cBhvr>
                                        <p:cTn id="70" dur="1" fill="hold">
                                          <p:stCondLst>
                                            <p:cond delay="0"/>
                                          </p:stCondLst>
                                        </p:cTn>
                                        <p:tgtEl>
                                          <p:spTgt spid="18"/>
                                        </p:tgtEl>
                                        <p:attrNameLst>
                                          <p:attrName>style.visibility</p:attrName>
                                        </p:attrNameLst>
                                      </p:cBhvr>
                                      <p:to>
                                        <p:strVal val="visible"/>
                                      </p:to>
                                    </p:set>
                                  </p:childTnLst>
                                </p:cTn>
                              </p:par>
                            </p:childTnLst>
                          </p:cTn>
                        </p:par>
                      </p:childTnLst>
                    </p:cTn>
                  </p:par>
                  <p:par>
                    <p:cTn id="71" fill="hold">
                      <p:stCondLst>
                        <p:cond delay="indefinite"/>
                      </p:stCondLst>
                      <p:childTnLst>
                        <p:par>
                          <p:cTn id="72" fill="hold">
                            <p:stCondLst>
                              <p:cond delay="0"/>
                            </p:stCondLst>
                            <p:childTnLst>
                              <p:par>
                                <p:cTn id="73" presetID="1" presetClass="entr" presetSubtype="0" fill="hold" grpId="0" nodeType="clickEffect">
                                  <p:stCondLst>
                                    <p:cond delay="0"/>
                                  </p:stCondLst>
                                  <p:childTnLst>
                                    <p:set>
                                      <p:cBhvr>
                                        <p:cTn id="74" dur="1" fill="hold">
                                          <p:stCondLst>
                                            <p:cond delay="0"/>
                                          </p:stCondLst>
                                        </p:cTn>
                                        <p:tgtEl>
                                          <p:spTgt spid="19"/>
                                        </p:tgtEl>
                                        <p:attrNameLst>
                                          <p:attrName>style.visibility</p:attrName>
                                        </p:attrNameLst>
                                      </p:cBhvr>
                                      <p:to>
                                        <p:strVal val="visible"/>
                                      </p:to>
                                    </p:set>
                                  </p:childTnLst>
                                </p:cTn>
                              </p:par>
                            </p:childTnLst>
                          </p:cTn>
                        </p:par>
                      </p:childTnLst>
                    </p:cTn>
                  </p:par>
                  <p:par>
                    <p:cTn id="75" fill="hold">
                      <p:stCondLst>
                        <p:cond delay="indefinite"/>
                      </p:stCondLst>
                      <p:childTnLst>
                        <p:par>
                          <p:cTn id="76" fill="hold">
                            <p:stCondLst>
                              <p:cond delay="0"/>
                            </p:stCondLst>
                            <p:childTnLst>
                              <p:par>
                                <p:cTn id="77" presetID="1" presetClass="entr" presetSubtype="0" fill="hold" grpId="0" nodeType="clickEffect">
                                  <p:stCondLst>
                                    <p:cond delay="0"/>
                                  </p:stCondLst>
                                  <p:childTnLst>
                                    <p:set>
                                      <p:cBhvr>
                                        <p:cTn id="78" dur="1" fill="hold">
                                          <p:stCondLst>
                                            <p:cond delay="0"/>
                                          </p:stCondLst>
                                        </p:cTn>
                                        <p:tgtEl>
                                          <p:spTgt spid="20"/>
                                        </p:tgtEl>
                                        <p:attrNameLst>
                                          <p:attrName>style.visibility</p:attrName>
                                        </p:attrNameLst>
                                      </p:cBhvr>
                                      <p:to>
                                        <p:strVal val="visible"/>
                                      </p:to>
                                    </p:set>
                                  </p:childTnLst>
                                </p:cTn>
                              </p:par>
                            </p:childTnLst>
                          </p:cTn>
                        </p:par>
                      </p:childTnLst>
                    </p:cTn>
                  </p:par>
                  <p:par>
                    <p:cTn id="79" fill="hold">
                      <p:stCondLst>
                        <p:cond delay="indefinite"/>
                      </p:stCondLst>
                      <p:childTnLst>
                        <p:par>
                          <p:cTn id="80" fill="hold">
                            <p:stCondLst>
                              <p:cond delay="0"/>
                            </p:stCondLst>
                            <p:childTnLst>
                              <p:par>
                                <p:cTn id="81" presetID="1" presetClass="entr" presetSubtype="0" fill="hold" nodeType="clickEffect">
                                  <p:stCondLst>
                                    <p:cond delay="0"/>
                                  </p:stCondLst>
                                  <p:childTnLst>
                                    <p:set>
                                      <p:cBhvr>
                                        <p:cTn id="82" dur="1" fill="hold">
                                          <p:stCondLst>
                                            <p:cond delay="0"/>
                                          </p:stCondLst>
                                        </p:cTn>
                                        <p:tgtEl>
                                          <p:spTgt spid="23"/>
                                        </p:tgtEl>
                                        <p:attrNameLst>
                                          <p:attrName>style.visibility</p:attrName>
                                        </p:attrNameLst>
                                      </p:cBhvr>
                                      <p:to>
                                        <p:strVal val="visible"/>
                                      </p:to>
                                    </p:set>
                                  </p:childTnLst>
                                </p:cTn>
                              </p:par>
                              <p:par>
                                <p:cTn id="83" presetID="1" presetClass="entr" presetSubtype="0" fill="hold" nodeType="withEffect">
                                  <p:stCondLst>
                                    <p:cond delay="0"/>
                                  </p:stCondLst>
                                  <p:childTnLst>
                                    <p:set>
                                      <p:cBhvr>
                                        <p:cTn id="84" dur="1" fill="hold">
                                          <p:stCondLst>
                                            <p:cond delay="0"/>
                                          </p:stCondLst>
                                        </p:cTn>
                                        <p:tgtEl>
                                          <p:spTgt spid="24"/>
                                        </p:tgtEl>
                                        <p:attrNameLst>
                                          <p:attrName>style.visibility</p:attrName>
                                        </p:attrNameLst>
                                      </p:cBhvr>
                                      <p:to>
                                        <p:strVal val="visible"/>
                                      </p:to>
                                    </p:set>
                                  </p:childTnLst>
                                </p:cTn>
                              </p:par>
                              <p:par>
                                <p:cTn id="85" presetID="1" presetClass="entr" presetSubtype="0" fill="hold" grpId="0" nodeType="withEffect">
                                  <p:stCondLst>
                                    <p:cond delay="0"/>
                                  </p:stCondLst>
                                  <p:childTnLst>
                                    <p:set>
                                      <p:cBhvr>
                                        <p:cTn id="86" dur="1" fill="hold">
                                          <p:stCondLst>
                                            <p:cond delay="0"/>
                                          </p:stCondLst>
                                        </p:cTn>
                                        <p:tgtEl>
                                          <p:spTgt spid="2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4" grpId="0" animBg="1"/>
      <p:bldP spid="5" grpId="0"/>
      <p:bldP spid="6" grpId="0"/>
      <p:bldP spid="7" grpId="0"/>
      <p:bldP spid="8" grpId="0" animBg="1"/>
      <p:bldP spid="9" grpId="0"/>
      <p:bldP spid="10" grpId="0"/>
      <p:bldP spid="11" grpId="0"/>
      <p:bldP spid="12" grpId="0"/>
      <p:bldP spid="13" grpId="0"/>
      <p:bldP spid="14" grpId="0"/>
      <p:bldP spid="15" grpId="0"/>
      <p:bldP spid="16" grpId="0"/>
      <p:bldP spid="17" grpId="0"/>
      <p:bldP spid="18" grpId="0"/>
      <p:bldP spid="19" grpId="0"/>
      <p:bldP spid="20" grpId="0"/>
      <p:bldP spid="21" grpId="0"/>
    </p:bld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903340" y="4173860"/>
            <a:ext cx="1188720" cy="461665"/>
          </a:xfrm>
          <a:prstGeom prst="rect">
            <a:avLst/>
          </a:prstGeom>
          <a:noFill/>
        </p:spPr>
        <p:txBody>
          <a:bodyPr wrap="square" rtlCol="0">
            <a:spAutoFit/>
          </a:bodyPr>
          <a:lstStyle/>
          <a:p>
            <a:r>
              <a:rPr lang="en-US" sz="2400" b="1" dirty="0" smtClean="0"/>
              <a:t>NMR</a:t>
            </a:r>
            <a:endParaRPr lang="en-IN" sz="2400" b="1" dirty="0"/>
          </a:p>
        </p:txBody>
      </p:sp>
      <p:sp>
        <p:nvSpPr>
          <p:cNvPr id="3" name="TextBox 2"/>
          <p:cNvSpPr txBox="1"/>
          <p:nvPr/>
        </p:nvSpPr>
        <p:spPr>
          <a:xfrm>
            <a:off x="3916680" y="2758440"/>
            <a:ext cx="1188720" cy="461665"/>
          </a:xfrm>
          <a:prstGeom prst="rect">
            <a:avLst/>
          </a:prstGeom>
          <a:noFill/>
        </p:spPr>
        <p:txBody>
          <a:bodyPr wrap="square" rtlCol="0">
            <a:spAutoFit/>
          </a:bodyPr>
          <a:lstStyle/>
          <a:p>
            <a:r>
              <a:rPr lang="en-US" sz="2400" b="1" dirty="0" smtClean="0"/>
              <a:t>GMR</a:t>
            </a:r>
            <a:endParaRPr lang="en-IN" sz="2400" b="1" dirty="0"/>
          </a:p>
        </p:txBody>
      </p:sp>
      <p:sp>
        <p:nvSpPr>
          <p:cNvPr id="4" name="TextBox 3"/>
          <p:cNvSpPr txBox="1"/>
          <p:nvPr/>
        </p:nvSpPr>
        <p:spPr>
          <a:xfrm>
            <a:off x="2316480" y="1178226"/>
            <a:ext cx="4663440" cy="461665"/>
          </a:xfrm>
          <a:prstGeom prst="rect">
            <a:avLst/>
          </a:prstGeom>
          <a:noFill/>
        </p:spPr>
        <p:txBody>
          <a:bodyPr wrap="square" rtlCol="0">
            <a:spAutoFit/>
          </a:bodyPr>
          <a:lstStyle/>
          <a:p>
            <a:r>
              <a:rPr lang="en-US" sz="2400" b="1" dirty="0" smtClean="0"/>
              <a:t>Actual Rent Received|Receivable</a:t>
            </a:r>
            <a:endParaRPr lang="en-IN" sz="2400" b="1" dirty="0"/>
          </a:p>
        </p:txBody>
      </p:sp>
      <p:cxnSp>
        <p:nvCxnSpPr>
          <p:cNvPr id="11" name="Straight Arrow Connector 10"/>
          <p:cNvCxnSpPr/>
          <p:nvPr/>
        </p:nvCxnSpPr>
        <p:spPr>
          <a:xfrm rot="5400000">
            <a:off x="3893339" y="2178835"/>
            <a:ext cx="928694" cy="1588"/>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cxnSp>
        <p:nvCxnSpPr>
          <p:cNvPr id="12" name="Straight Arrow Connector 11"/>
          <p:cNvCxnSpPr/>
          <p:nvPr/>
        </p:nvCxnSpPr>
        <p:spPr>
          <a:xfrm rot="5400000">
            <a:off x="3894133" y="3693479"/>
            <a:ext cx="928694" cy="1588"/>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spTree>
    <p:extLst>
      <p:ext uri="{BB962C8B-B14F-4D97-AF65-F5344CB8AC3E}">
        <p14:creationId xmlns:p14="http://schemas.microsoft.com/office/powerpoint/2010/main" val="2456803656"/>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2"/>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4" grpId="0"/>
    </p:bld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02920" y="499050"/>
            <a:ext cx="3505200" cy="400110"/>
          </a:xfrm>
          <a:prstGeom prst="rect">
            <a:avLst/>
          </a:prstGeom>
          <a:noFill/>
        </p:spPr>
        <p:txBody>
          <a:bodyPr wrap="square" rtlCol="0">
            <a:spAutoFit/>
          </a:bodyPr>
          <a:lstStyle/>
          <a:p>
            <a:r>
              <a:rPr lang="en-US" sz="2000" b="1" u="sng" dirty="0" smtClean="0"/>
              <a:t>Determination of Actual Rent</a:t>
            </a:r>
            <a:endParaRPr lang="en-IN" sz="2000" b="1" u="sng" dirty="0"/>
          </a:p>
        </p:txBody>
      </p:sp>
      <p:sp>
        <p:nvSpPr>
          <p:cNvPr id="3" name="TextBox 2"/>
          <p:cNvSpPr txBox="1"/>
          <p:nvPr/>
        </p:nvSpPr>
        <p:spPr>
          <a:xfrm>
            <a:off x="502920" y="895290"/>
            <a:ext cx="4587240" cy="400110"/>
          </a:xfrm>
          <a:prstGeom prst="rect">
            <a:avLst/>
          </a:prstGeom>
          <a:noFill/>
        </p:spPr>
        <p:txBody>
          <a:bodyPr wrap="square" rtlCol="0">
            <a:spAutoFit/>
          </a:bodyPr>
          <a:lstStyle/>
          <a:p>
            <a:r>
              <a:rPr lang="en-US" sz="2000" b="1" dirty="0" smtClean="0"/>
              <a:t>Actual rent shall be calculated as under:</a:t>
            </a:r>
            <a:endParaRPr lang="en-IN" sz="2000" b="1" dirty="0"/>
          </a:p>
        </p:txBody>
      </p:sp>
      <p:sp>
        <p:nvSpPr>
          <p:cNvPr id="4" name="TextBox 3"/>
          <p:cNvSpPr txBox="1"/>
          <p:nvPr/>
        </p:nvSpPr>
        <p:spPr>
          <a:xfrm>
            <a:off x="502920" y="1428690"/>
            <a:ext cx="4069080" cy="400110"/>
          </a:xfrm>
          <a:prstGeom prst="rect">
            <a:avLst/>
          </a:prstGeom>
          <a:noFill/>
        </p:spPr>
        <p:txBody>
          <a:bodyPr wrap="square" rtlCol="0">
            <a:spAutoFit/>
          </a:bodyPr>
          <a:lstStyle/>
          <a:p>
            <a:r>
              <a:rPr lang="en-US" sz="2000" b="1" dirty="0" smtClean="0"/>
              <a:t>Actual rent received or receivable</a:t>
            </a:r>
            <a:endParaRPr lang="en-IN" sz="2000" b="1" dirty="0"/>
          </a:p>
        </p:txBody>
      </p:sp>
      <p:sp>
        <p:nvSpPr>
          <p:cNvPr id="5" name="TextBox 4"/>
          <p:cNvSpPr txBox="1"/>
          <p:nvPr/>
        </p:nvSpPr>
        <p:spPr>
          <a:xfrm>
            <a:off x="60960" y="1916370"/>
            <a:ext cx="762000" cy="400110"/>
          </a:xfrm>
          <a:prstGeom prst="rect">
            <a:avLst/>
          </a:prstGeom>
          <a:noFill/>
        </p:spPr>
        <p:txBody>
          <a:bodyPr wrap="square" rtlCol="0">
            <a:spAutoFit/>
          </a:bodyPr>
          <a:lstStyle/>
          <a:p>
            <a:r>
              <a:rPr lang="en-US" sz="2000" b="1" dirty="0" smtClean="0"/>
              <a:t>Add:</a:t>
            </a:r>
            <a:endParaRPr lang="en-IN" sz="2000" b="1" dirty="0"/>
          </a:p>
        </p:txBody>
      </p:sp>
      <p:sp>
        <p:nvSpPr>
          <p:cNvPr id="6" name="TextBox 5"/>
          <p:cNvSpPr txBox="1"/>
          <p:nvPr/>
        </p:nvSpPr>
        <p:spPr>
          <a:xfrm>
            <a:off x="45720" y="2388810"/>
            <a:ext cx="502920" cy="400110"/>
          </a:xfrm>
          <a:prstGeom prst="rect">
            <a:avLst/>
          </a:prstGeom>
          <a:noFill/>
        </p:spPr>
        <p:txBody>
          <a:bodyPr wrap="square" rtlCol="0">
            <a:spAutoFit/>
          </a:bodyPr>
          <a:lstStyle/>
          <a:p>
            <a:r>
              <a:rPr lang="en-US" sz="2000" b="1" dirty="0" smtClean="0"/>
              <a:t>(a)</a:t>
            </a:r>
            <a:endParaRPr lang="en-IN" sz="2000" b="1" dirty="0"/>
          </a:p>
        </p:txBody>
      </p:sp>
      <p:sp>
        <p:nvSpPr>
          <p:cNvPr id="7" name="TextBox 6"/>
          <p:cNvSpPr txBox="1"/>
          <p:nvPr/>
        </p:nvSpPr>
        <p:spPr>
          <a:xfrm>
            <a:off x="655320" y="2404050"/>
            <a:ext cx="7269480" cy="400110"/>
          </a:xfrm>
          <a:prstGeom prst="rect">
            <a:avLst/>
          </a:prstGeom>
          <a:noFill/>
        </p:spPr>
        <p:txBody>
          <a:bodyPr wrap="square" rtlCol="0">
            <a:spAutoFit/>
          </a:bodyPr>
          <a:lstStyle/>
          <a:p>
            <a:r>
              <a:rPr lang="en-US" sz="2000" b="1" dirty="0" smtClean="0"/>
              <a:t>Taxes in respect of the property agreed to be borne by the tenant.</a:t>
            </a:r>
            <a:endParaRPr lang="en-IN" sz="2000" b="1" dirty="0"/>
          </a:p>
        </p:txBody>
      </p:sp>
      <p:sp>
        <p:nvSpPr>
          <p:cNvPr id="8" name="TextBox 7"/>
          <p:cNvSpPr txBox="1"/>
          <p:nvPr/>
        </p:nvSpPr>
        <p:spPr>
          <a:xfrm>
            <a:off x="8107680" y="1428690"/>
            <a:ext cx="975360" cy="400110"/>
          </a:xfrm>
          <a:prstGeom prst="rect">
            <a:avLst/>
          </a:prstGeom>
          <a:noFill/>
        </p:spPr>
        <p:txBody>
          <a:bodyPr wrap="square" rtlCol="0">
            <a:spAutoFit/>
          </a:bodyPr>
          <a:lstStyle/>
          <a:p>
            <a:r>
              <a:rPr lang="en-US" sz="2000" b="1" dirty="0" smtClean="0"/>
              <a:t>XXXX</a:t>
            </a:r>
            <a:endParaRPr lang="en-IN" sz="2000" b="1" dirty="0"/>
          </a:p>
        </p:txBody>
      </p:sp>
      <p:sp>
        <p:nvSpPr>
          <p:cNvPr id="9" name="TextBox 8"/>
          <p:cNvSpPr txBox="1"/>
          <p:nvPr/>
        </p:nvSpPr>
        <p:spPr>
          <a:xfrm>
            <a:off x="8077200" y="2419290"/>
            <a:ext cx="975360" cy="400110"/>
          </a:xfrm>
          <a:prstGeom prst="rect">
            <a:avLst/>
          </a:prstGeom>
          <a:noFill/>
        </p:spPr>
        <p:txBody>
          <a:bodyPr wrap="square" rtlCol="0">
            <a:spAutoFit/>
          </a:bodyPr>
          <a:lstStyle/>
          <a:p>
            <a:r>
              <a:rPr lang="en-US" sz="2000" b="1" dirty="0" smtClean="0"/>
              <a:t>XXXX</a:t>
            </a:r>
            <a:endParaRPr lang="en-IN" sz="2000" b="1" dirty="0"/>
          </a:p>
        </p:txBody>
      </p:sp>
      <p:sp>
        <p:nvSpPr>
          <p:cNvPr id="10" name="TextBox 9"/>
          <p:cNvSpPr txBox="1"/>
          <p:nvPr/>
        </p:nvSpPr>
        <p:spPr>
          <a:xfrm>
            <a:off x="45720" y="3098244"/>
            <a:ext cx="502920" cy="400110"/>
          </a:xfrm>
          <a:prstGeom prst="rect">
            <a:avLst/>
          </a:prstGeom>
          <a:noFill/>
        </p:spPr>
        <p:txBody>
          <a:bodyPr wrap="square" rtlCol="0">
            <a:spAutoFit/>
          </a:bodyPr>
          <a:lstStyle/>
          <a:p>
            <a:r>
              <a:rPr lang="en-US" sz="2000" b="1" dirty="0" smtClean="0"/>
              <a:t>(b)</a:t>
            </a:r>
            <a:endParaRPr lang="en-IN" sz="2000" b="1" dirty="0"/>
          </a:p>
        </p:txBody>
      </p:sp>
      <p:sp>
        <p:nvSpPr>
          <p:cNvPr id="11" name="TextBox 10"/>
          <p:cNvSpPr txBox="1"/>
          <p:nvPr/>
        </p:nvSpPr>
        <p:spPr>
          <a:xfrm>
            <a:off x="655320" y="3113484"/>
            <a:ext cx="7345680" cy="707886"/>
          </a:xfrm>
          <a:prstGeom prst="rect">
            <a:avLst/>
          </a:prstGeom>
          <a:noFill/>
        </p:spPr>
        <p:txBody>
          <a:bodyPr wrap="square" rtlCol="0">
            <a:spAutoFit/>
          </a:bodyPr>
          <a:lstStyle/>
          <a:p>
            <a:r>
              <a:rPr lang="en-US" sz="2000" b="1" dirty="0" smtClean="0"/>
              <a:t>1/9</a:t>
            </a:r>
            <a:r>
              <a:rPr lang="en-US" sz="2000" b="1" baseline="30000" dirty="0" smtClean="0"/>
              <a:t>th</a:t>
            </a:r>
            <a:r>
              <a:rPr lang="en-US" sz="2000" b="1" dirty="0" smtClean="0"/>
              <a:t> of actual rent received or receivable where the repairs are to be borne by the tenant.</a:t>
            </a:r>
            <a:endParaRPr lang="en-IN" sz="2000" b="1" dirty="0"/>
          </a:p>
        </p:txBody>
      </p:sp>
      <p:sp>
        <p:nvSpPr>
          <p:cNvPr id="12" name="TextBox 11"/>
          <p:cNvSpPr txBox="1"/>
          <p:nvPr/>
        </p:nvSpPr>
        <p:spPr>
          <a:xfrm>
            <a:off x="8077200" y="3128724"/>
            <a:ext cx="975360" cy="400110"/>
          </a:xfrm>
          <a:prstGeom prst="rect">
            <a:avLst/>
          </a:prstGeom>
          <a:noFill/>
        </p:spPr>
        <p:txBody>
          <a:bodyPr wrap="square" rtlCol="0">
            <a:spAutoFit/>
          </a:bodyPr>
          <a:lstStyle/>
          <a:p>
            <a:r>
              <a:rPr lang="en-US" sz="2000" b="1" dirty="0" smtClean="0"/>
              <a:t>XXXX</a:t>
            </a:r>
            <a:endParaRPr lang="en-IN" sz="2000" b="1" dirty="0"/>
          </a:p>
        </p:txBody>
      </p:sp>
      <p:sp>
        <p:nvSpPr>
          <p:cNvPr id="13" name="TextBox 12"/>
          <p:cNvSpPr txBox="1"/>
          <p:nvPr/>
        </p:nvSpPr>
        <p:spPr>
          <a:xfrm>
            <a:off x="45720" y="3951684"/>
            <a:ext cx="502920" cy="400110"/>
          </a:xfrm>
          <a:prstGeom prst="rect">
            <a:avLst/>
          </a:prstGeom>
          <a:noFill/>
        </p:spPr>
        <p:txBody>
          <a:bodyPr wrap="square" rtlCol="0">
            <a:spAutoFit/>
          </a:bodyPr>
          <a:lstStyle/>
          <a:p>
            <a:r>
              <a:rPr lang="en-US" sz="2000" b="1" dirty="0" smtClean="0"/>
              <a:t>(c)</a:t>
            </a:r>
            <a:endParaRPr lang="en-IN" sz="2000" b="1" dirty="0"/>
          </a:p>
        </p:txBody>
      </p:sp>
      <p:sp>
        <p:nvSpPr>
          <p:cNvPr id="14" name="TextBox 13"/>
          <p:cNvSpPr txBox="1"/>
          <p:nvPr/>
        </p:nvSpPr>
        <p:spPr>
          <a:xfrm>
            <a:off x="655320" y="3966924"/>
            <a:ext cx="7345680" cy="1015663"/>
          </a:xfrm>
          <a:prstGeom prst="rect">
            <a:avLst/>
          </a:prstGeom>
          <a:noFill/>
        </p:spPr>
        <p:txBody>
          <a:bodyPr wrap="square" rtlCol="0">
            <a:spAutoFit/>
          </a:bodyPr>
          <a:lstStyle/>
          <a:p>
            <a:r>
              <a:rPr lang="en-US" sz="2000" b="1" dirty="0" smtClean="0"/>
              <a:t>15</a:t>
            </a:r>
            <a:r>
              <a:rPr lang="en-US" sz="2000" b="1" smtClean="0"/>
              <a:t>% p.a. interest </a:t>
            </a:r>
            <a:r>
              <a:rPr lang="en-US" sz="2000" b="1" dirty="0" smtClean="0"/>
              <a:t>on the deposit received from the tenant reduced by interest actually paid by the </a:t>
            </a:r>
            <a:r>
              <a:rPr lang="en-US" sz="2000" b="1" dirty="0" err="1" smtClean="0"/>
              <a:t>assessee</a:t>
            </a:r>
            <a:r>
              <a:rPr lang="en-US" sz="2000" b="1" dirty="0" smtClean="0"/>
              <a:t> to the tenant in respect of the deposit.</a:t>
            </a:r>
            <a:endParaRPr lang="en-IN" sz="2000" b="1" dirty="0"/>
          </a:p>
        </p:txBody>
      </p:sp>
      <p:sp>
        <p:nvSpPr>
          <p:cNvPr id="15" name="TextBox 14"/>
          <p:cNvSpPr txBox="1"/>
          <p:nvPr/>
        </p:nvSpPr>
        <p:spPr>
          <a:xfrm>
            <a:off x="8077200" y="3982164"/>
            <a:ext cx="975360" cy="400110"/>
          </a:xfrm>
          <a:prstGeom prst="rect">
            <a:avLst/>
          </a:prstGeom>
          <a:noFill/>
        </p:spPr>
        <p:txBody>
          <a:bodyPr wrap="square" rtlCol="0">
            <a:spAutoFit/>
          </a:bodyPr>
          <a:lstStyle/>
          <a:p>
            <a:r>
              <a:rPr lang="en-US" sz="2000" b="1" dirty="0" smtClean="0"/>
              <a:t>XXXX</a:t>
            </a:r>
            <a:endParaRPr lang="en-IN" sz="2000" b="1" dirty="0"/>
          </a:p>
        </p:txBody>
      </p:sp>
      <p:sp>
        <p:nvSpPr>
          <p:cNvPr id="16" name="TextBox 15"/>
          <p:cNvSpPr txBox="1"/>
          <p:nvPr/>
        </p:nvSpPr>
        <p:spPr>
          <a:xfrm>
            <a:off x="45720" y="5045987"/>
            <a:ext cx="502920" cy="400110"/>
          </a:xfrm>
          <a:prstGeom prst="rect">
            <a:avLst/>
          </a:prstGeom>
          <a:noFill/>
        </p:spPr>
        <p:txBody>
          <a:bodyPr wrap="square" rtlCol="0">
            <a:spAutoFit/>
          </a:bodyPr>
          <a:lstStyle/>
          <a:p>
            <a:r>
              <a:rPr lang="en-US" sz="2000" b="1" dirty="0" smtClean="0"/>
              <a:t>(d)</a:t>
            </a:r>
            <a:endParaRPr lang="en-IN" sz="2000" b="1" dirty="0"/>
          </a:p>
        </p:txBody>
      </p:sp>
      <p:sp>
        <p:nvSpPr>
          <p:cNvPr id="17" name="TextBox 16"/>
          <p:cNvSpPr txBox="1"/>
          <p:nvPr/>
        </p:nvSpPr>
        <p:spPr>
          <a:xfrm>
            <a:off x="655320" y="5061227"/>
            <a:ext cx="7345680" cy="707886"/>
          </a:xfrm>
          <a:prstGeom prst="rect">
            <a:avLst/>
          </a:prstGeom>
          <a:noFill/>
        </p:spPr>
        <p:txBody>
          <a:bodyPr wrap="square" rtlCol="0">
            <a:spAutoFit/>
          </a:bodyPr>
          <a:lstStyle/>
          <a:p>
            <a:r>
              <a:rPr lang="en-US" sz="2000" b="1" dirty="0" smtClean="0"/>
              <a:t>Lease premium or Non-refundable deposit received for leasing out the property</a:t>
            </a:r>
            <a:endParaRPr lang="en-IN" sz="2000" b="1" dirty="0"/>
          </a:p>
        </p:txBody>
      </p:sp>
      <p:sp>
        <p:nvSpPr>
          <p:cNvPr id="18" name="TextBox 17"/>
          <p:cNvSpPr txBox="1"/>
          <p:nvPr/>
        </p:nvSpPr>
        <p:spPr>
          <a:xfrm>
            <a:off x="8077200" y="5076467"/>
            <a:ext cx="975360" cy="400110"/>
          </a:xfrm>
          <a:prstGeom prst="rect">
            <a:avLst/>
          </a:prstGeom>
          <a:noFill/>
        </p:spPr>
        <p:txBody>
          <a:bodyPr wrap="square" rtlCol="0">
            <a:spAutoFit/>
          </a:bodyPr>
          <a:lstStyle/>
          <a:p>
            <a:r>
              <a:rPr lang="en-US" sz="2000" b="1" dirty="0" smtClean="0"/>
              <a:t>XXXX</a:t>
            </a:r>
            <a:endParaRPr lang="en-IN" sz="2000" b="1" dirty="0"/>
          </a:p>
        </p:txBody>
      </p:sp>
      <p:cxnSp>
        <p:nvCxnSpPr>
          <p:cNvPr id="20" name="Straight Connector 19"/>
          <p:cNvCxnSpPr/>
          <p:nvPr/>
        </p:nvCxnSpPr>
        <p:spPr>
          <a:xfrm>
            <a:off x="685800" y="5817810"/>
            <a:ext cx="7010400" cy="1588"/>
          </a:xfrm>
          <a:prstGeom prst="line">
            <a:avLst/>
          </a:prstGeom>
        </p:spPr>
        <p:style>
          <a:lnRef idx="2">
            <a:schemeClr val="dk1"/>
          </a:lnRef>
          <a:fillRef idx="0">
            <a:schemeClr val="dk1"/>
          </a:fillRef>
          <a:effectRef idx="1">
            <a:schemeClr val="dk1"/>
          </a:effectRef>
          <a:fontRef idx="minor">
            <a:schemeClr val="tx1"/>
          </a:fontRef>
        </p:style>
      </p:cxnSp>
      <p:sp>
        <p:nvSpPr>
          <p:cNvPr id="21" name="TextBox 20"/>
          <p:cNvSpPr txBox="1"/>
          <p:nvPr/>
        </p:nvSpPr>
        <p:spPr>
          <a:xfrm>
            <a:off x="2849880" y="5878770"/>
            <a:ext cx="3169920" cy="400110"/>
          </a:xfrm>
          <a:prstGeom prst="rect">
            <a:avLst/>
          </a:prstGeom>
          <a:noFill/>
        </p:spPr>
        <p:txBody>
          <a:bodyPr wrap="square" rtlCol="0">
            <a:spAutoFit/>
          </a:bodyPr>
          <a:lstStyle/>
          <a:p>
            <a:r>
              <a:rPr lang="en-US" sz="2000" b="1" dirty="0" smtClean="0"/>
              <a:t>Number of years of lease</a:t>
            </a:r>
            <a:endParaRPr lang="en-IN" sz="2000" b="1" dirty="0"/>
          </a:p>
        </p:txBody>
      </p:sp>
      <p:cxnSp>
        <p:nvCxnSpPr>
          <p:cNvPr id="22" name="Straight Arrow Connector 21"/>
          <p:cNvCxnSpPr/>
          <p:nvPr/>
        </p:nvCxnSpPr>
        <p:spPr>
          <a:xfrm flipV="1">
            <a:off x="1000100" y="2285992"/>
            <a:ext cx="214314" cy="142876"/>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sp>
        <p:nvSpPr>
          <p:cNvPr id="23" name="TextBox 22"/>
          <p:cNvSpPr txBox="1"/>
          <p:nvPr/>
        </p:nvSpPr>
        <p:spPr>
          <a:xfrm>
            <a:off x="1214414" y="2069716"/>
            <a:ext cx="2143140" cy="400110"/>
          </a:xfrm>
          <a:prstGeom prst="rect">
            <a:avLst/>
          </a:prstGeom>
          <a:noFill/>
        </p:spPr>
        <p:txBody>
          <a:bodyPr wrap="square" rtlCol="0">
            <a:spAutoFit/>
          </a:bodyPr>
          <a:lstStyle/>
          <a:p>
            <a:r>
              <a:rPr lang="en-US" sz="2000" b="1" smtClean="0"/>
              <a:t>Municipal Taxes</a:t>
            </a:r>
            <a:endParaRPr lang="en-IN" sz="2000" b="1"/>
          </a:p>
        </p:txBody>
      </p:sp>
    </p:spTree>
    <p:extLst>
      <p:ext uri="{BB962C8B-B14F-4D97-AF65-F5344CB8AC3E}">
        <p14:creationId xmlns:p14="http://schemas.microsoft.com/office/powerpoint/2010/main" val="822773518"/>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8"/>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5"/>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6"/>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7"/>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9"/>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22"/>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23"/>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10"/>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11"/>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grpId="0" nodeType="clickEffect">
                                  <p:stCondLst>
                                    <p:cond delay="0"/>
                                  </p:stCondLst>
                                  <p:childTnLst>
                                    <p:set>
                                      <p:cBhvr>
                                        <p:cTn id="54" dur="1" fill="hold">
                                          <p:stCondLst>
                                            <p:cond delay="0"/>
                                          </p:stCondLst>
                                        </p:cTn>
                                        <p:tgtEl>
                                          <p:spTgt spid="12"/>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grpId="0" nodeType="clickEffect">
                                  <p:stCondLst>
                                    <p:cond delay="0"/>
                                  </p:stCondLst>
                                  <p:childTnLst>
                                    <p:set>
                                      <p:cBhvr>
                                        <p:cTn id="58" dur="1" fill="hold">
                                          <p:stCondLst>
                                            <p:cond delay="0"/>
                                          </p:stCondLst>
                                        </p:cTn>
                                        <p:tgtEl>
                                          <p:spTgt spid="13"/>
                                        </p:tgtEl>
                                        <p:attrNameLst>
                                          <p:attrName>style.visibility</p:attrName>
                                        </p:attrNameLst>
                                      </p:cBhvr>
                                      <p:to>
                                        <p:strVal val="visible"/>
                                      </p:to>
                                    </p:set>
                                  </p:childTnLst>
                                </p:cTn>
                              </p:par>
                            </p:childTnLst>
                          </p:cTn>
                        </p:par>
                      </p:childTnLst>
                    </p:cTn>
                  </p:par>
                  <p:par>
                    <p:cTn id="59" fill="hold">
                      <p:stCondLst>
                        <p:cond delay="indefinite"/>
                      </p:stCondLst>
                      <p:childTnLst>
                        <p:par>
                          <p:cTn id="60" fill="hold">
                            <p:stCondLst>
                              <p:cond delay="0"/>
                            </p:stCondLst>
                            <p:childTnLst>
                              <p:par>
                                <p:cTn id="61" presetID="1" presetClass="entr" presetSubtype="0" fill="hold" grpId="0" nodeType="clickEffect">
                                  <p:stCondLst>
                                    <p:cond delay="0"/>
                                  </p:stCondLst>
                                  <p:childTnLst>
                                    <p:set>
                                      <p:cBhvr>
                                        <p:cTn id="62" dur="1" fill="hold">
                                          <p:stCondLst>
                                            <p:cond delay="0"/>
                                          </p:stCondLst>
                                        </p:cTn>
                                        <p:tgtEl>
                                          <p:spTgt spid="14"/>
                                        </p:tgtEl>
                                        <p:attrNameLst>
                                          <p:attrName>style.visibility</p:attrName>
                                        </p:attrNameLst>
                                      </p:cBhvr>
                                      <p:to>
                                        <p:strVal val="visible"/>
                                      </p:to>
                                    </p:set>
                                  </p:childTnLst>
                                </p:cTn>
                              </p:par>
                            </p:childTnLst>
                          </p:cTn>
                        </p:par>
                      </p:childTnLst>
                    </p:cTn>
                  </p:par>
                  <p:par>
                    <p:cTn id="63" fill="hold">
                      <p:stCondLst>
                        <p:cond delay="indefinite"/>
                      </p:stCondLst>
                      <p:childTnLst>
                        <p:par>
                          <p:cTn id="64" fill="hold">
                            <p:stCondLst>
                              <p:cond delay="0"/>
                            </p:stCondLst>
                            <p:childTnLst>
                              <p:par>
                                <p:cTn id="65" presetID="1" presetClass="entr" presetSubtype="0" fill="hold" grpId="0" nodeType="clickEffect">
                                  <p:stCondLst>
                                    <p:cond delay="0"/>
                                  </p:stCondLst>
                                  <p:childTnLst>
                                    <p:set>
                                      <p:cBhvr>
                                        <p:cTn id="66" dur="1" fill="hold">
                                          <p:stCondLst>
                                            <p:cond delay="0"/>
                                          </p:stCondLst>
                                        </p:cTn>
                                        <p:tgtEl>
                                          <p:spTgt spid="15"/>
                                        </p:tgtEl>
                                        <p:attrNameLst>
                                          <p:attrName>style.visibility</p:attrName>
                                        </p:attrNameLst>
                                      </p:cBhvr>
                                      <p:to>
                                        <p:strVal val="visible"/>
                                      </p:to>
                                    </p:set>
                                  </p:childTnLst>
                                </p:cTn>
                              </p:par>
                            </p:childTnLst>
                          </p:cTn>
                        </p:par>
                      </p:childTnLst>
                    </p:cTn>
                  </p:par>
                  <p:par>
                    <p:cTn id="67" fill="hold">
                      <p:stCondLst>
                        <p:cond delay="indefinite"/>
                      </p:stCondLst>
                      <p:childTnLst>
                        <p:par>
                          <p:cTn id="68" fill="hold">
                            <p:stCondLst>
                              <p:cond delay="0"/>
                            </p:stCondLst>
                            <p:childTnLst>
                              <p:par>
                                <p:cTn id="69" presetID="1" presetClass="entr" presetSubtype="0" fill="hold" grpId="0" nodeType="clickEffect">
                                  <p:stCondLst>
                                    <p:cond delay="0"/>
                                  </p:stCondLst>
                                  <p:childTnLst>
                                    <p:set>
                                      <p:cBhvr>
                                        <p:cTn id="70" dur="1" fill="hold">
                                          <p:stCondLst>
                                            <p:cond delay="0"/>
                                          </p:stCondLst>
                                        </p:cTn>
                                        <p:tgtEl>
                                          <p:spTgt spid="16"/>
                                        </p:tgtEl>
                                        <p:attrNameLst>
                                          <p:attrName>style.visibility</p:attrName>
                                        </p:attrNameLst>
                                      </p:cBhvr>
                                      <p:to>
                                        <p:strVal val="visible"/>
                                      </p:to>
                                    </p:set>
                                  </p:childTnLst>
                                </p:cTn>
                              </p:par>
                            </p:childTnLst>
                          </p:cTn>
                        </p:par>
                      </p:childTnLst>
                    </p:cTn>
                  </p:par>
                  <p:par>
                    <p:cTn id="71" fill="hold">
                      <p:stCondLst>
                        <p:cond delay="indefinite"/>
                      </p:stCondLst>
                      <p:childTnLst>
                        <p:par>
                          <p:cTn id="72" fill="hold">
                            <p:stCondLst>
                              <p:cond delay="0"/>
                            </p:stCondLst>
                            <p:childTnLst>
                              <p:par>
                                <p:cTn id="73" presetID="1" presetClass="entr" presetSubtype="0" fill="hold" grpId="0" nodeType="clickEffect">
                                  <p:stCondLst>
                                    <p:cond delay="0"/>
                                  </p:stCondLst>
                                  <p:childTnLst>
                                    <p:set>
                                      <p:cBhvr>
                                        <p:cTn id="74" dur="1" fill="hold">
                                          <p:stCondLst>
                                            <p:cond delay="0"/>
                                          </p:stCondLst>
                                        </p:cTn>
                                        <p:tgtEl>
                                          <p:spTgt spid="17"/>
                                        </p:tgtEl>
                                        <p:attrNameLst>
                                          <p:attrName>style.visibility</p:attrName>
                                        </p:attrNameLst>
                                      </p:cBhvr>
                                      <p:to>
                                        <p:strVal val="visible"/>
                                      </p:to>
                                    </p:set>
                                  </p:childTnLst>
                                </p:cTn>
                              </p:par>
                            </p:childTnLst>
                          </p:cTn>
                        </p:par>
                      </p:childTnLst>
                    </p:cTn>
                  </p:par>
                  <p:par>
                    <p:cTn id="75" fill="hold">
                      <p:stCondLst>
                        <p:cond delay="indefinite"/>
                      </p:stCondLst>
                      <p:childTnLst>
                        <p:par>
                          <p:cTn id="76" fill="hold">
                            <p:stCondLst>
                              <p:cond delay="0"/>
                            </p:stCondLst>
                            <p:childTnLst>
                              <p:par>
                                <p:cTn id="77" presetID="1" presetClass="entr" presetSubtype="0" fill="hold" nodeType="clickEffect">
                                  <p:stCondLst>
                                    <p:cond delay="0"/>
                                  </p:stCondLst>
                                  <p:childTnLst>
                                    <p:set>
                                      <p:cBhvr>
                                        <p:cTn id="78" dur="1" fill="hold">
                                          <p:stCondLst>
                                            <p:cond delay="0"/>
                                          </p:stCondLst>
                                        </p:cTn>
                                        <p:tgtEl>
                                          <p:spTgt spid="20"/>
                                        </p:tgtEl>
                                        <p:attrNameLst>
                                          <p:attrName>style.visibility</p:attrName>
                                        </p:attrNameLst>
                                      </p:cBhvr>
                                      <p:to>
                                        <p:strVal val="visible"/>
                                      </p:to>
                                    </p:set>
                                  </p:childTnLst>
                                </p:cTn>
                              </p:par>
                            </p:childTnLst>
                          </p:cTn>
                        </p:par>
                      </p:childTnLst>
                    </p:cTn>
                  </p:par>
                  <p:par>
                    <p:cTn id="79" fill="hold">
                      <p:stCondLst>
                        <p:cond delay="indefinite"/>
                      </p:stCondLst>
                      <p:childTnLst>
                        <p:par>
                          <p:cTn id="80" fill="hold">
                            <p:stCondLst>
                              <p:cond delay="0"/>
                            </p:stCondLst>
                            <p:childTnLst>
                              <p:par>
                                <p:cTn id="81" presetID="1" presetClass="entr" presetSubtype="0" fill="hold" grpId="0" nodeType="clickEffect">
                                  <p:stCondLst>
                                    <p:cond delay="0"/>
                                  </p:stCondLst>
                                  <p:childTnLst>
                                    <p:set>
                                      <p:cBhvr>
                                        <p:cTn id="82" dur="1" fill="hold">
                                          <p:stCondLst>
                                            <p:cond delay="0"/>
                                          </p:stCondLst>
                                        </p:cTn>
                                        <p:tgtEl>
                                          <p:spTgt spid="21"/>
                                        </p:tgtEl>
                                        <p:attrNameLst>
                                          <p:attrName>style.visibility</p:attrName>
                                        </p:attrNameLst>
                                      </p:cBhvr>
                                      <p:to>
                                        <p:strVal val="visible"/>
                                      </p:to>
                                    </p:set>
                                  </p:childTnLst>
                                </p:cTn>
                              </p:par>
                            </p:childTnLst>
                          </p:cTn>
                        </p:par>
                      </p:childTnLst>
                    </p:cTn>
                  </p:par>
                  <p:par>
                    <p:cTn id="83" fill="hold">
                      <p:stCondLst>
                        <p:cond delay="indefinite"/>
                      </p:stCondLst>
                      <p:childTnLst>
                        <p:par>
                          <p:cTn id="84" fill="hold">
                            <p:stCondLst>
                              <p:cond delay="0"/>
                            </p:stCondLst>
                            <p:childTnLst>
                              <p:par>
                                <p:cTn id="85" presetID="1" presetClass="entr" presetSubtype="0" fill="hold" grpId="0" nodeType="clickEffect">
                                  <p:stCondLst>
                                    <p:cond delay="0"/>
                                  </p:stCondLst>
                                  <p:childTnLst>
                                    <p:set>
                                      <p:cBhvr>
                                        <p:cTn id="86" dur="1" fill="hold">
                                          <p:stCondLst>
                                            <p:cond delay="0"/>
                                          </p:stCondLst>
                                        </p:cTn>
                                        <p:tgtEl>
                                          <p:spTgt spid="1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4" grpId="0"/>
      <p:bldP spid="5" grpId="0"/>
      <p:bldP spid="6" grpId="0"/>
      <p:bldP spid="7" grpId="0"/>
      <p:bldP spid="8" grpId="0"/>
      <p:bldP spid="9" grpId="0"/>
      <p:bldP spid="10" grpId="0"/>
      <p:bldP spid="11" grpId="0"/>
      <p:bldP spid="12" grpId="0"/>
      <p:bldP spid="13" grpId="0"/>
      <p:bldP spid="14" grpId="0"/>
      <p:bldP spid="15" grpId="0"/>
      <p:bldP spid="16" grpId="0"/>
      <p:bldP spid="17" grpId="0"/>
      <p:bldP spid="18" grpId="0"/>
      <p:bldP spid="21" grpId="0"/>
      <p:bldP spid="23"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728000" y="1595735"/>
            <a:ext cx="4038560" cy="461665"/>
          </a:xfrm>
          <a:prstGeom prst="rect">
            <a:avLst/>
          </a:prstGeom>
          <a:noFill/>
        </p:spPr>
        <p:txBody>
          <a:bodyPr wrap="square" rtlCol="0">
            <a:spAutoFit/>
          </a:bodyPr>
          <a:lstStyle/>
          <a:p>
            <a:r>
              <a:rPr lang="en-US" sz="2400" b="1" u="sng" dirty="0" smtClean="0"/>
              <a:t>Wealth of a minor child</a:t>
            </a:r>
            <a:endParaRPr lang="en-IN" sz="2400" b="1" u="sng" dirty="0"/>
          </a:p>
        </p:txBody>
      </p:sp>
      <p:sp>
        <p:nvSpPr>
          <p:cNvPr id="4" name="TextBox 3"/>
          <p:cNvSpPr txBox="1"/>
          <p:nvPr/>
        </p:nvSpPr>
        <p:spPr>
          <a:xfrm>
            <a:off x="2068714" y="2682240"/>
            <a:ext cx="4743566" cy="1200329"/>
          </a:xfrm>
          <a:prstGeom prst="rect">
            <a:avLst/>
          </a:prstGeom>
          <a:noFill/>
        </p:spPr>
        <p:txBody>
          <a:bodyPr wrap="square" rtlCol="0">
            <a:spAutoFit/>
          </a:bodyPr>
          <a:lstStyle/>
          <a:p>
            <a:pPr algn="ctr"/>
            <a:r>
              <a:rPr lang="en-US" sz="2400" b="1" dirty="0" smtClean="0"/>
              <a:t>Clubbed </a:t>
            </a:r>
          </a:p>
          <a:p>
            <a:pPr algn="ctr"/>
            <a:r>
              <a:rPr lang="en-US" sz="2400" b="1" dirty="0" smtClean="0"/>
              <a:t>in the</a:t>
            </a:r>
          </a:p>
          <a:p>
            <a:pPr algn="ctr"/>
            <a:r>
              <a:rPr lang="en-US" sz="2400" b="1" dirty="0" smtClean="0"/>
              <a:t> hands of  Parent</a:t>
            </a:r>
            <a:endParaRPr lang="en-IN" sz="2400" b="1" dirty="0"/>
          </a:p>
        </p:txBody>
      </p:sp>
      <p:cxnSp>
        <p:nvCxnSpPr>
          <p:cNvPr id="6" name="Straight Arrow Connector 5"/>
          <p:cNvCxnSpPr/>
          <p:nvPr/>
        </p:nvCxnSpPr>
        <p:spPr>
          <a:xfrm rot="5400000">
            <a:off x="4085114" y="2361406"/>
            <a:ext cx="609600" cy="1588"/>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sp>
        <p:nvSpPr>
          <p:cNvPr id="3" name="TextBox 2"/>
          <p:cNvSpPr txBox="1"/>
          <p:nvPr/>
        </p:nvSpPr>
        <p:spPr>
          <a:xfrm>
            <a:off x="6019800" y="152400"/>
            <a:ext cx="2963334" cy="923330"/>
          </a:xfrm>
          <a:prstGeom prst="rect">
            <a:avLst/>
          </a:prstGeom>
          <a:noFill/>
        </p:spPr>
        <p:txBody>
          <a:bodyPr wrap="none" rtlCol="0">
            <a:spAutoFit/>
          </a:bodyPr>
          <a:lstStyle/>
          <a:p>
            <a:r>
              <a:rPr lang="en-US">
                <a:solidFill>
                  <a:srgbClr val="FF0000"/>
                </a:solidFill>
              </a:rPr>
              <a:t>PPT PREPARED BY </a:t>
            </a:r>
          </a:p>
          <a:p>
            <a:r>
              <a:rPr lang="en-US">
                <a:solidFill>
                  <a:srgbClr val="FF0000"/>
                </a:solidFill>
              </a:rPr>
              <a:t>AMIT KUMAR: 9891463160</a:t>
            </a:r>
          </a:p>
          <a:p>
            <a:endParaRPr lang="en-US"/>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p:bld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 y="762000"/>
            <a:ext cx="502920" cy="400110"/>
          </a:xfrm>
          <a:prstGeom prst="rect">
            <a:avLst/>
          </a:prstGeom>
          <a:noFill/>
        </p:spPr>
        <p:txBody>
          <a:bodyPr wrap="square" rtlCol="0">
            <a:spAutoFit/>
          </a:bodyPr>
          <a:lstStyle/>
          <a:p>
            <a:r>
              <a:rPr lang="en-US" sz="2000" b="1" dirty="0" smtClean="0"/>
              <a:t>(e)</a:t>
            </a:r>
            <a:endParaRPr lang="en-IN" sz="2000" b="1" dirty="0"/>
          </a:p>
        </p:txBody>
      </p:sp>
      <p:sp>
        <p:nvSpPr>
          <p:cNvPr id="3" name="TextBox 2"/>
          <p:cNvSpPr txBox="1"/>
          <p:nvPr/>
        </p:nvSpPr>
        <p:spPr>
          <a:xfrm>
            <a:off x="655320" y="777240"/>
            <a:ext cx="7345680" cy="707886"/>
          </a:xfrm>
          <a:prstGeom prst="rect">
            <a:avLst/>
          </a:prstGeom>
          <a:noFill/>
        </p:spPr>
        <p:txBody>
          <a:bodyPr wrap="square" rtlCol="0">
            <a:spAutoFit/>
          </a:bodyPr>
          <a:lstStyle/>
          <a:p>
            <a:r>
              <a:rPr lang="en-US" sz="2000" b="1" dirty="0" smtClean="0"/>
              <a:t>Value of any perquisite or benefit received by the </a:t>
            </a:r>
            <a:r>
              <a:rPr lang="en-US" sz="2000" b="1" dirty="0" err="1" smtClean="0"/>
              <a:t>assessee</a:t>
            </a:r>
            <a:r>
              <a:rPr lang="en-US" sz="2000" b="1" dirty="0" smtClean="0"/>
              <a:t> for leasing out the property or for modification in items of lease.</a:t>
            </a:r>
            <a:endParaRPr lang="en-IN" sz="2000" b="1" dirty="0"/>
          </a:p>
        </p:txBody>
      </p:sp>
      <p:sp>
        <p:nvSpPr>
          <p:cNvPr id="4" name="TextBox 3"/>
          <p:cNvSpPr txBox="1"/>
          <p:nvPr/>
        </p:nvSpPr>
        <p:spPr>
          <a:xfrm>
            <a:off x="8077200" y="792480"/>
            <a:ext cx="975360" cy="400110"/>
          </a:xfrm>
          <a:prstGeom prst="rect">
            <a:avLst/>
          </a:prstGeom>
          <a:noFill/>
        </p:spPr>
        <p:txBody>
          <a:bodyPr wrap="square" rtlCol="0">
            <a:spAutoFit/>
          </a:bodyPr>
          <a:lstStyle/>
          <a:p>
            <a:r>
              <a:rPr lang="en-US" sz="2000" b="1" dirty="0" smtClean="0"/>
              <a:t>XXXX</a:t>
            </a:r>
            <a:endParaRPr lang="en-IN" sz="2000" b="1" dirty="0"/>
          </a:p>
        </p:txBody>
      </p:sp>
      <p:sp>
        <p:nvSpPr>
          <p:cNvPr id="5" name="TextBox 4"/>
          <p:cNvSpPr txBox="1"/>
          <p:nvPr/>
        </p:nvSpPr>
        <p:spPr>
          <a:xfrm>
            <a:off x="45720" y="1569720"/>
            <a:ext cx="502920" cy="400110"/>
          </a:xfrm>
          <a:prstGeom prst="rect">
            <a:avLst/>
          </a:prstGeom>
          <a:noFill/>
        </p:spPr>
        <p:txBody>
          <a:bodyPr wrap="square" rtlCol="0">
            <a:spAutoFit/>
          </a:bodyPr>
          <a:lstStyle/>
          <a:p>
            <a:r>
              <a:rPr lang="en-US" sz="2000" b="1" dirty="0" smtClean="0"/>
              <a:t>(f)</a:t>
            </a:r>
            <a:endParaRPr lang="en-IN" sz="2000" b="1" dirty="0"/>
          </a:p>
        </p:txBody>
      </p:sp>
      <p:sp>
        <p:nvSpPr>
          <p:cNvPr id="6" name="TextBox 5"/>
          <p:cNvSpPr txBox="1"/>
          <p:nvPr/>
        </p:nvSpPr>
        <p:spPr>
          <a:xfrm>
            <a:off x="655320" y="1584960"/>
            <a:ext cx="5974080" cy="400110"/>
          </a:xfrm>
          <a:prstGeom prst="rect">
            <a:avLst/>
          </a:prstGeom>
          <a:noFill/>
        </p:spPr>
        <p:txBody>
          <a:bodyPr wrap="square" rtlCol="0">
            <a:spAutoFit/>
          </a:bodyPr>
          <a:lstStyle/>
          <a:p>
            <a:r>
              <a:rPr lang="en-US" sz="2000" b="1" dirty="0" smtClean="0"/>
              <a:t>Any obligation of the owner met by the tenant.</a:t>
            </a:r>
            <a:endParaRPr lang="en-IN" sz="2000" b="1" dirty="0"/>
          </a:p>
        </p:txBody>
      </p:sp>
      <p:sp>
        <p:nvSpPr>
          <p:cNvPr id="7" name="TextBox 6"/>
          <p:cNvSpPr txBox="1"/>
          <p:nvPr/>
        </p:nvSpPr>
        <p:spPr>
          <a:xfrm>
            <a:off x="8077200" y="1600200"/>
            <a:ext cx="975360" cy="400110"/>
          </a:xfrm>
          <a:prstGeom prst="rect">
            <a:avLst/>
          </a:prstGeom>
          <a:noFill/>
        </p:spPr>
        <p:txBody>
          <a:bodyPr wrap="square" rtlCol="0">
            <a:spAutoFit/>
          </a:bodyPr>
          <a:lstStyle/>
          <a:p>
            <a:r>
              <a:rPr lang="en-US" sz="2000" b="1" dirty="0" smtClean="0"/>
              <a:t>XXXX</a:t>
            </a:r>
            <a:endParaRPr lang="en-IN" sz="2000" b="1" dirty="0"/>
          </a:p>
        </p:txBody>
      </p:sp>
      <p:sp>
        <p:nvSpPr>
          <p:cNvPr id="8" name="TextBox 7"/>
          <p:cNvSpPr txBox="1"/>
          <p:nvPr/>
        </p:nvSpPr>
        <p:spPr>
          <a:xfrm>
            <a:off x="3154680" y="2179320"/>
            <a:ext cx="1630680" cy="400110"/>
          </a:xfrm>
          <a:prstGeom prst="rect">
            <a:avLst/>
          </a:prstGeom>
          <a:noFill/>
        </p:spPr>
        <p:txBody>
          <a:bodyPr wrap="square" rtlCol="0">
            <a:spAutoFit/>
          </a:bodyPr>
          <a:lstStyle/>
          <a:p>
            <a:r>
              <a:rPr lang="en-US" sz="2000" b="1" dirty="0" smtClean="0"/>
              <a:t>Actual Rent</a:t>
            </a:r>
            <a:endParaRPr lang="en-IN" sz="2000" b="1" dirty="0"/>
          </a:p>
        </p:txBody>
      </p:sp>
      <p:sp>
        <p:nvSpPr>
          <p:cNvPr id="9" name="TextBox 8"/>
          <p:cNvSpPr txBox="1"/>
          <p:nvPr/>
        </p:nvSpPr>
        <p:spPr>
          <a:xfrm>
            <a:off x="8077200" y="2194560"/>
            <a:ext cx="975360" cy="400110"/>
          </a:xfrm>
          <a:prstGeom prst="rect">
            <a:avLst/>
          </a:prstGeom>
          <a:noFill/>
        </p:spPr>
        <p:txBody>
          <a:bodyPr wrap="square" rtlCol="0">
            <a:spAutoFit/>
          </a:bodyPr>
          <a:lstStyle/>
          <a:p>
            <a:r>
              <a:rPr lang="en-US" sz="2000" b="1" dirty="0" smtClean="0"/>
              <a:t>XXXX</a:t>
            </a:r>
            <a:endParaRPr lang="en-IN" sz="2000" b="1" dirty="0"/>
          </a:p>
        </p:txBody>
      </p:sp>
      <p:cxnSp>
        <p:nvCxnSpPr>
          <p:cNvPr id="11" name="Straight Connector 10"/>
          <p:cNvCxnSpPr/>
          <p:nvPr/>
        </p:nvCxnSpPr>
        <p:spPr>
          <a:xfrm>
            <a:off x="8031480" y="2194560"/>
            <a:ext cx="990600" cy="1588"/>
          </a:xfrm>
          <a:prstGeom prst="line">
            <a:avLst/>
          </a:prstGeom>
        </p:spPr>
        <p:style>
          <a:lnRef idx="2">
            <a:schemeClr val="dk1"/>
          </a:lnRef>
          <a:fillRef idx="0">
            <a:schemeClr val="dk1"/>
          </a:fillRef>
          <a:effectRef idx="1">
            <a:schemeClr val="dk1"/>
          </a:effectRef>
          <a:fontRef idx="minor">
            <a:schemeClr val="tx1"/>
          </a:fontRef>
        </p:style>
      </p:cxnSp>
      <p:cxnSp>
        <p:nvCxnSpPr>
          <p:cNvPr id="14" name="Straight Connector 13"/>
          <p:cNvCxnSpPr/>
          <p:nvPr/>
        </p:nvCxnSpPr>
        <p:spPr>
          <a:xfrm>
            <a:off x="8046720" y="2590800"/>
            <a:ext cx="990600" cy="1588"/>
          </a:xfrm>
          <a:prstGeom prst="line">
            <a:avLst/>
          </a:prstGeom>
        </p:spPr>
        <p:style>
          <a:lnRef idx="2">
            <a:schemeClr val="dk1"/>
          </a:lnRef>
          <a:fillRef idx="0">
            <a:schemeClr val="dk1"/>
          </a:fillRef>
          <a:effectRef idx="1">
            <a:schemeClr val="dk1"/>
          </a:effectRef>
          <a:fontRef idx="minor">
            <a:schemeClr val="tx1"/>
          </a:fontRef>
        </p:style>
      </p:cxnSp>
      <p:sp>
        <p:nvSpPr>
          <p:cNvPr id="15" name="TextBox 14"/>
          <p:cNvSpPr txBox="1"/>
          <p:nvPr/>
        </p:nvSpPr>
        <p:spPr>
          <a:xfrm>
            <a:off x="30480" y="3135570"/>
            <a:ext cx="944880" cy="400110"/>
          </a:xfrm>
          <a:prstGeom prst="rect">
            <a:avLst/>
          </a:prstGeom>
          <a:noFill/>
        </p:spPr>
        <p:txBody>
          <a:bodyPr wrap="square" rtlCol="0">
            <a:spAutoFit/>
          </a:bodyPr>
          <a:lstStyle/>
          <a:p>
            <a:r>
              <a:rPr lang="en-US" sz="2000" b="1" u="sng" dirty="0" smtClean="0"/>
              <a:t>Note 1</a:t>
            </a:r>
            <a:endParaRPr lang="en-IN" sz="2000" b="1" u="sng" dirty="0"/>
          </a:p>
        </p:txBody>
      </p:sp>
      <p:sp>
        <p:nvSpPr>
          <p:cNvPr id="16" name="TextBox 15"/>
          <p:cNvSpPr txBox="1"/>
          <p:nvPr/>
        </p:nvSpPr>
        <p:spPr>
          <a:xfrm>
            <a:off x="1127760" y="3150810"/>
            <a:ext cx="7376160" cy="707886"/>
          </a:xfrm>
          <a:prstGeom prst="rect">
            <a:avLst/>
          </a:prstGeom>
          <a:noFill/>
        </p:spPr>
        <p:txBody>
          <a:bodyPr wrap="square" rtlCol="0">
            <a:spAutoFit/>
          </a:bodyPr>
          <a:lstStyle/>
          <a:p>
            <a:r>
              <a:rPr lang="en-US" sz="2000" b="1" dirty="0" smtClean="0"/>
              <a:t>No interest shall be added if the deposit is advance rent for three </a:t>
            </a:r>
          </a:p>
          <a:p>
            <a:r>
              <a:rPr lang="en-US" sz="2000" b="1" dirty="0" smtClean="0"/>
              <a:t>months or less.</a:t>
            </a:r>
            <a:endParaRPr lang="en-IN" sz="2000" b="1" dirty="0"/>
          </a:p>
        </p:txBody>
      </p:sp>
      <p:sp>
        <p:nvSpPr>
          <p:cNvPr id="17" name="TextBox 16"/>
          <p:cNvSpPr txBox="1"/>
          <p:nvPr/>
        </p:nvSpPr>
        <p:spPr>
          <a:xfrm>
            <a:off x="30480" y="3943290"/>
            <a:ext cx="944880" cy="400110"/>
          </a:xfrm>
          <a:prstGeom prst="rect">
            <a:avLst/>
          </a:prstGeom>
          <a:noFill/>
        </p:spPr>
        <p:txBody>
          <a:bodyPr wrap="square" rtlCol="0">
            <a:spAutoFit/>
          </a:bodyPr>
          <a:lstStyle/>
          <a:p>
            <a:r>
              <a:rPr lang="en-US" sz="2000" b="1" u="sng" dirty="0" smtClean="0"/>
              <a:t>Note 2</a:t>
            </a:r>
            <a:endParaRPr lang="en-IN" sz="2000" b="1" u="sng" dirty="0"/>
          </a:p>
        </p:txBody>
      </p:sp>
      <p:sp>
        <p:nvSpPr>
          <p:cNvPr id="18" name="TextBox 17"/>
          <p:cNvSpPr txBox="1"/>
          <p:nvPr/>
        </p:nvSpPr>
        <p:spPr>
          <a:xfrm>
            <a:off x="1127760" y="3958530"/>
            <a:ext cx="7528560" cy="707886"/>
          </a:xfrm>
          <a:prstGeom prst="rect">
            <a:avLst/>
          </a:prstGeom>
          <a:noFill/>
        </p:spPr>
        <p:txBody>
          <a:bodyPr wrap="square" rtlCol="0">
            <a:spAutoFit/>
          </a:bodyPr>
          <a:lstStyle/>
          <a:p>
            <a:r>
              <a:rPr lang="en-US" sz="2000" b="1" dirty="0" smtClean="0"/>
              <a:t>Interest shall be computed on the monthly outstanding balance and part of the month shall be ignored.</a:t>
            </a:r>
            <a:endParaRPr lang="en-IN" sz="2000" b="1" dirty="0"/>
          </a:p>
        </p:txBody>
      </p:sp>
      <p:sp>
        <p:nvSpPr>
          <p:cNvPr id="19" name="TextBox 18"/>
          <p:cNvSpPr txBox="1"/>
          <p:nvPr/>
        </p:nvSpPr>
        <p:spPr>
          <a:xfrm>
            <a:off x="30480" y="4846320"/>
            <a:ext cx="944880" cy="400110"/>
          </a:xfrm>
          <a:prstGeom prst="rect">
            <a:avLst/>
          </a:prstGeom>
          <a:noFill/>
        </p:spPr>
        <p:txBody>
          <a:bodyPr wrap="square" rtlCol="0">
            <a:spAutoFit/>
          </a:bodyPr>
          <a:lstStyle/>
          <a:p>
            <a:r>
              <a:rPr lang="en-US" sz="2000" b="1" u="sng" dirty="0" smtClean="0"/>
              <a:t>Note 3</a:t>
            </a:r>
            <a:endParaRPr lang="en-IN" sz="2000" b="1" u="sng" dirty="0"/>
          </a:p>
        </p:txBody>
      </p:sp>
      <p:sp>
        <p:nvSpPr>
          <p:cNvPr id="20" name="TextBox 19"/>
          <p:cNvSpPr txBox="1"/>
          <p:nvPr/>
        </p:nvSpPr>
        <p:spPr>
          <a:xfrm>
            <a:off x="1127760" y="4861560"/>
            <a:ext cx="8016240" cy="1323439"/>
          </a:xfrm>
          <a:prstGeom prst="rect">
            <a:avLst/>
          </a:prstGeom>
          <a:noFill/>
        </p:spPr>
        <p:txBody>
          <a:bodyPr wrap="square" rtlCol="0">
            <a:spAutoFit/>
          </a:bodyPr>
          <a:lstStyle/>
          <a:p>
            <a:r>
              <a:rPr lang="en-US" sz="2000" b="1" dirty="0" smtClean="0"/>
              <a:t>If property is let out for part of the year and payments referred to in (I), (iv), (v) and (vi) are made for the entire year, then for computing Actual Rent, these payments shall also be taken proportionately for part of the year for which property is let out.</a:t>
            </a:r>
            <a:endParaRPr lang="en-IN" sz="2000" b="1" dirty="0"/>
          </a:p>
        </p:txBody>
      </p:sp>
      <p:cxnSp>
        <p:nvCxnSpPr>
          <p:cNvPr id="22" name="Straight Connector 21"/>
          <p:cNvCxnSpPr/>
          <p:nvPr/>
        </p:nvCxnSpPr>
        <p:spPr>
          <a:xfrm>
            <a:off x="381000" y="2819400"/>
            <a:ext cx="8382000" cy="1588"/>
          </a:xfrm>
          <a:prstGeom prst="line">
            <a:avLst/>
          </a:prstGeom>
        </p:spPr>
        <p:style>
          <a:lnRef idx="2">
            <a:schemeClr val="dk1"/>
          </a:lnRef>
          <a:fillRef idx="0">
            <a:schemeClr val="dk1"/>
          </a:fillRef>
          <a:effectRef idx="1">
            <a:schemeClr val="dk1"/>
          </a:effectRef>
          <a:fontRef idx="minor">
            <a:schemeClr val="tx1"/>
          </a:fontRef>
        </p:style>
      </p:cxnSp>
    </p:spTree>
    <p:extLst>
      <p:ext uri="{BB962C8B-B14F-4D97-AF65-F5344CB8AC3E}">
        <p14:creationId xmlns:p14="http://schemas.microsoft.com/office/powerpoint/2010/main" val="2633086252"/>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5"/>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6"/>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7"/>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1"/>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14"/>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9"/>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8"/>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nodeType="clickEffect">
                                  <p:stCondLst>
                                    <p:cond delay="0"/>
                                  </p:stCondLst>
                                  <p:childTnLst>
                                    <p:set>
                                      <p:cBhvr>
                                        <p:cTn id="40" dur="1" fill="hold">
                                          <p:stCondLst>
                                            <p:cond delay="0"/>
                                          </p:stCondLst>
                                        </p:cTn>
                                        <p:tgtEl>
                                          <p:spTgt spid="22"/>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grpId="0" nodeType="clickEffect">
                                  <p:stCondLst>
                                    <p:cond delay="0"/>
                                  </p:stCondLst>
                                  <p:childTnLst>
                                    <p:set>
                                      <p:cBhvr>
                                        <p:cTn id="44" dur="1" fill="hold">
                                          <p:stCondLst>
                                            <p:cond delay="0"/>
                                          </p:stCondLst>
                                        </p:cTn>
                                        <p:tgtEl>
                                          <p:spTgt spid="15"/>
                                        </p:tgtEl>
                                        <p:attrNameLst>
                                          <p:attrName>style.visibility</p:attrName>
                                        </p:attrNameLst>
                                      </p:cBhvr>
                                      <p:to>
                                        <p:strVal val="visible"/>
                                      </p:to>
                                    </p:set>
                                  </p:childTnLst>
                                </p:cTn>
                              </p:par>
                            </p:childTnLst>
                          </p:cTn>
                        </p:par>
                      </p:childTnLst>
                    </p:cTn>
                  </p:par>
                  <p:par>
                    <p:cTn id="45" fill="hold">
                      <p:stCondLst>
                        <p:cond delay="indefinite"/>
                      </p:stCondLst>
                      <p:childTnLst>
                        <p:par>
                          <p:cTn id="46" fill="hold">
                            <p:stCondLst>
                              <p:cond delay="0"/>
                            </p:stCondLst>
                            <p:childTnLst>
                              <p:par>
                                <p:cTn id="47" presetID="1" presetClass="entr" presetSubtype="0" fill="hold" grpId="0" nodeType="clickEffect">
                                  <p:stCondLst>
                                    <p:cond delay="0"/>
                                  </p:stCondLst>
                                  <p:childTnLst>
                                    <p:set>
                                      <p:cBhvr>
                                        <p:cTn id="48" dur="1" fill="hold">
                                          <p:stCondLst>
                                            <p:cond delay="0"/>
                                          </p:stCondLst>
                                        </p:cTn>
                                        <p:tgtEl>
                                          <p:spTgt spid="16"/>
                                        </p:tgtEl>
                                        <p:attrNameLst>
                                          <p:attrName>style.visibility</p:attrName>
                                        </p:attrNameLst>
                                      </p:cBhvr>
                                      <p:to>
                                        <p:strVal val="visible"/>
                                      </p:to>
                                    </p:set>
                                  </p:childTnLst>
                                </p:cTn>
                              </p:par>
                            </p:childTnLst>
                          </p:cTn>
                        </p:par>
                      </p:childTnLst>
                    </p:cTn>
                  </p:par>
                  <p:par>
                    <p:cTn id="49" fill="hold">
                      <p:stCondLst>
                        <p:cond delay="indefinite"/>
                      </p:stCondLst>
                      <p:childTnLst>
                        <p:par>
                          <p:cTn id="50" fill="hold">
                            <p:stCondLst>
                              <p:cond delay="0"/>
                            </p:stCondLst>
                            <p:childTnLst>
                              <p:par>
                                <p:cTn id="51" presetID="1" presetClass="entr" presetSubtype="0" fill="hold" grpId="0" nodeType="clickEffect">
                                  <p:stCondLst>
                                    <p:cond delay="0"/>
                                  </p:stCondLst>
                                  <p:childTnLst>
                                    <p:set>
                                      <p:cBhvr>
                                        <p:cTn id="52" dur="1" fill="hold">
                                          <p:stCondLst>
                                            <p:cond delay="0"/>
                                          </p:stCondLst>
                                        </p:cTn>
                                        <p:tgtEl>
                                          <p:spTgt spid="17"/>
                                        </p:tgtEl>
                                        <p:attrNameLst>
                                          <p:attrName>style.visibility</p:attrName>
                                        </p:attrNameLst>
                                      </p:cBhvr>
                                      <p:to>
                                        <p:strVal val="visible"/>
                                      </p:to>
                                    </p:set>
                                  </p:childTnLst>
                                </p:cTn>
                              </p:par>
                            </p:childTnLst>
                          </p:cTn>
                        </p:par>
                      </p:childTnLst>
                    </p:cTn>
                  </p:par>
                  <p:par>
                    <p:cTn id="53" fill="hold">
                      <p:stCondLst>
                        <p:cond delay="indefinite"/>
                      </p:stCondLst>
                      <p:childTnLst>
                        <p:par>
                          <p:cTn id="54" fill="hold">
                            <p:stCondLst>
                              <p:cond delay="0"/>
                            </p:stCondLst>
                            <p:childTnLst>
                              <p:par>
                                <p:cTn id="55" presetID="1" presetClass="entr" presetSubtype="0" fill="hold" grpId="0" nodeType="clickEffect">
                                  <p:stCondLst>
                                    <p:cond delay="0"/>
                                  </p:stCondLst>
                                  <p:childTnLst>
                                    <p:set>
                                      <p:cBhvr>
                                        <p:cTn id="56" dur="1" fill="hold">
                                          <p:stCondLst>
                                            <p:cond delay="0"/>
                                          </p:stCondLst>
                                        </p:cTn>
                                        <p:tgtEl>
                                          <p:spTgt spid="18"/>
                                        </p:tgtEl>
                                        <p:attrNameLst>
                                          <p:attrName>style.visibility</p:attrName>
                                        </p:attrNameLst>
                                      </p:cBhvr>
                                      <p:to>
                                        <p:strVal val="visible"/>
                                      </p:to>
                                    </p:set>
                                  </p:childTnLst>
                                </p:cTn>
                              </p:par>
                            </p:childTnLst>
                          </p:cTn>
                        </p:par>
                      </p:childTnLst>
                    </p:cTn>
                  </p:par>
                  <p:par>
                    <p:cTn id="57" fill="hold">
                      <p:stCondLst>
                        <p:cond delay="indefinite"/>
                      </p:stCondLst>
                      <p:childTnLst>
                        <p:par>
                          <p:cTn id="58" fill="hold">
                            <p:stCondLst>
                              <p:cond delay="0"/>
                            </p:stCondLst>
                            <p:childTnLst>
                              <p:par>
                                <p:cTn id="59" presetID="1" presetClass="entr" presetSubtype="0" fill="hold" grpId="0" nodeType="clickEffect">
                                  <p:stCondLst>
                                    <p:cond delay="0"/>
                                  </p:stCondLst>
                                  <p:childTnLst>
                                    <p:set>
                                      <p:cBhvr>
                                        <p:cTn id="60" dur="1" fill="hold">
                                          <p:stCondLst>
                                            <p:cond delay="0"/>
                                          </p:stCondLst>
                                        </p:cTn>
                                        <p:tgtEl>
                                          <p:spTgt spid="19"/>
                                        </p:tgtEl>
                                        <p:attrNameLst>
                                          <p:attrName>style.visibility</p:attrName>
                                        </p:attrNameLst>
                                      </p:cBhvr>
                                      <p:to>
                                        <p:strVal val="visible"/>
                                      </p:to>
                                    </p:set>
                                  </p:childTnLst>
                                </p:cTn>
                              </p:par>
                            </p:childTnLst>
                          </p:cTn>
                        </p:par>
                      </p:childTnLst>
                    </p:cTn>
                  </p:par>
                  <p:par>
                    <p:cTn id="61" fill="hold">
                      <p:stCondLst>
                        <p:cond delay="indefinite"/>
                      </p:stCondLst>
                      <p:childTnLst>
                        <p:par>
                          <p:cTn id="62" fill="hold">
                            <p:stCondLst>
                              <p:cond delay="0"/>
                            </p:stCondLst>
                            <p:childTnLst>
                              <p:par>
                                <p:cTn id="63" presetID="1" presetClass="entr" presetSubtype="0" fill="hold" nodeType="clickEffect">
                                  <p:stCondLst>
                                    <p:cond delay="0"/>
                                  </p:stCondLst>
                                  <p:childTnLst>
                                    <p:set>
                                      <p:cBhvr>
                                        <p:cTn id="64" dur="1" fill="hold">
                                          <p:stCondLst>
                                            <p:cond delay="0"/>
                                          </p:stCondLst>
                                        </p:cTn>
                                        <p:tgtEl>
                                          <p:spTgt spid="20">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4" grpId="0"/>
      <p:bldP spid="5" grpId="0"/>
      <p:bldP spid="6" grpId="0"/>
      <p:bldP spid="7" grpId="0"/>
      <p:bldP spid="8" grpId="0"/>
      <p:bldP spid="9" grpId="0"/>
      <p:bldP spid="15" grpId="0"/>
      <p:bldP spid="16" grpId="0"/>
      <p:bldP spid="17" grpId="0"/>
      <p:bldP spid="18" grpId="0"/>
      <p:bldP spid="19" grpId="0"/>
    </p:bld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838200" y="1371600"/>
            <a:ext cx="1219200" cy="400110"/>
          </a:xfrm>
          <a:prstGeom prst="rect">
            <a:avLst/>
          </a:prstGeom>
          <a:noFill/>
        </p:spPr>
        <p:txBody>
          <a:bodyPr wrap="square" rtlCol="0">
            <a:spAutoFit/>
          </a:bodyPr>
          <a:lstStyle/>
          <a:p>
            <a:r>
              <a:rPr lang="en-US" sz="2000" b="1" u="sng" dirty="0" smtClean="0"/>
              <a:t>Example</a:t>
            </a:r>
            <a:endParaRPr lang="en-IN" b="1" u="sng" dirty="0"/>
          </a:p>
        </p:txBody>
      </p:sp>
      <p:sp>
        <p:nvSpPr>
          <p:cNvPr id="3" name="TextBox 2"/>
          <p:cNvSpPr txBox="1"/>
          <p:nvPr/>
        </p:nvSpPr>
        <p:spPr>
          <a:xfrm>
            <a:off x="1371600" y="1905000"/>
            <a:ext cx="3962400" cy="400110"/>
          </a:xfrm>
          <a:prstGeom prst="rect">
            <a:avLst/>
          </a:prstGeom>
          <a:noFill/>
        </p:spPr>
        <p:txBody>
          <a:bodyPr wrap="square" rtlCol="0">
            <a:spAutoFit/>
          </a:bodyPr>
          <a:lstStyle/>
          <a:p>
            <a:r>
              <a:rPr lang="en-US" sz="2000" b="1" dirty="0" smtClean="0"/>
              <a:t>Actual Rent is 10000 p.m. for 9M</a:t>
            </a:r>
            <a:endParaRPr lang="en-IN" sz="2000" b="1" dirty="0"/>
          </a:p>
        </p:txBody>
      </p:sp>
      <p:sp>
        <p:nvSpPr>
          <p:cNvPr id="7" name="TextBox 6"/>
          <p:cNvSpPr txBox="1"/>
          <p:nvPr/>
        </p:nvSpPr>
        <p:spPr>
          <a:xfrm>
            <a:off x="5852160" y="1920240"/>
            <a:ext cx="304800" cy="400110"/>
          </a:xfrm>
          <a:prstGeom prst="rect">
            <a:avLst/>
          </a:prstGeom>
          <a:noFill/>
        </p:spPr>
        <p:txBody>
          <a:bodyPr wrap="square" rtlCol="0">
            <a:spAutoFit/>
          </a:bodyPr>
          <a:lstStyle/>
          <a:p>
            <a:r>
              <a:rPr lang="en-US" sz="2000" b="1" dirty="0" smtClean="0"/>
              <a:t>=</a:t>
            </a:r>
            <a:endParaRPr lang="en-IN" b="1" dirty="0"/>
          </a:p>
        </p:txBody>
      </p:sp>
      <p:sp>
        <p:nvSpPr>
          <p:cNvPr id="8" name="TextBox 7"/>
          <p:cNvSpPr txBox="1"/>
          <p:nvPr/>
        </p:nvSpPr>
        <p:spPr>
          <a:xfrm>
            <a:off x="6416040" y="1920240"/>
            <a:ext cx="1097280" cy="400110"/>
          </a:xfrm>
          <a:prstGeom prst="rect">
            <a:avLst/>
          </a:prstGeom>
          <a:noFill/>
        </p:spPr>
        <p:txBody>
          <a:bodyPr wrap="square" rtlCol="0">
            <a:spAutoFit/>
          </a:bodyPr>
          <a:lstStyle/>
          <a:p>
            <a:r>
              <a:rPr lang="en-US" sz="2000" b="1" dirty="0" smtClean="0"/>
              <a:t>90000</a:t>
            </a:r>
            <a:endParaRPr lang="en-IN" b="1" dirty="0"/>
          </a:p>
        </p:txBody>
      </p:sp>
      <p:sp>
        <p:nvSpPr>
          <p:cNvPr id="9" name="TextBox 8"/>
          <p:cNvSpPr txBox="1"/>
          <p:nvPr/>
        </p:nvSpPr>
        <p:spPr>
          <a:xfrm>
            <a:off x="502920" y="2404050"/>
            <a:ext cx="762000" cy="400110"/>
          </a:xfrm>
          <a:prstGeom prst="rect">
            <a:avLst/>
          </a:prstGeom>
          <a:noFill/>
        </p:spPr>
        <p:txBody>
          <a:bodyPr wrap="square" rtlCol="0">
            <a:spAutoFit/>
          </a:bodyPr>
          <a:lstStyle/>
          <a:p>
            <a:r>
              <a:rPr lang="en-US" sz="2000" b="1" dirty="0" smtClean="0"/>
              <a:t>Add:</a:t>
            </a:r>
            <a:endParaRPr lang="en-IN" sz="2000" b="1" dirty="0"/>
          </a:p>
        </p:txBody>
      </p:sp>
      <p:sp>
        <p:nvSpPr>
          <p:cNvPr id="10" name="TextBox 9"/>
          <p:cNvSpPr txBox="1"/>
          <p:nvPr/>
        </p:nvSpPr>
        <p:spPr>
          <a:xfrm>
            <a:off x="1371600" y="2404050"/>
            <a:ext cx="1905000" cy="400110"/>
          </a:xfrm>
          <a:prstGeom prst="rect">
            <a:avLst/>
          </a:prstGeom>
          <a:noFill/>
        </p:spPr>
        <p:txBody>
          <a:bodyPr wrap="square" rtlCol="0">
            <a:spAutoFit/>
          </a:bodyPr>
          <a:lstStyle/>
          <a:p>
            <a:r>
              <a:rPr lang="en-US" sz="2000" b="1" dirty="0" smtClean="0"/>
              <a:t>1/9 of Rs. 90000</a:t>
            </a:r>
            <a:endParaRPr lang="en-IN" sz="2000" b="1" dirty="0"/>
          </a:p>
        </p:txBody>
      </p:sp>
      <p:sp>
        <p:nvSpPr>
          <p:cNvPr id="12" name="TextBox 11"/>
          <p:cNvSpPr txBox="1"/>
          <p:nvPr/>
        </p:nvSpPr>
        <p:spPr>
          <a:xfrm>
            <a:off x="3307080" y="2423160"/>
            <a:ext cx="2667000" cy="707886"/>
          </a:xfrm>
          <a:prstGeom prst="rect">
            <a:avLst/>
          </a:prstGeom>
          <a:noFill/>
        </p:spPr>
        <p:txBody>
          <a:bodyPr wrap="square" rtlCol="0">
            <a:spAutoFit/>
          </a:bodyPr>
          <a:lstStyle/>
          <a:p>
            <a:r>
              <a:rPr lang="en-US" sz="2000" b="1" dirty="0" smtClean="0"/>
              <a:t>(Actual amount of </a:t>
            </a:r>
          </a:p>
          <a:p>
            <a:r>
              <a:rPr lang="en-US" sz="2000" b="1" dirty="0" smtClean="0"/>
              <a:t>Repair is not relevant)</a:t>
            </a:r>
            <a:endParaRPr lang="en-IN" sz="2000" b="1" dirty="0"/>
          </a:p>
        </p:txBody>
      </p:sp>
      <p:sp>
        <p:nvSpPr>
          <p:cNvPr id="13" name="TextBox 12"/>
          <p:cNvSpPr txBox="1"/>
          <p:nvPr/>
        </p:nvSpPr>
        <p:spPr>
          <a:xfrm>
            <a:off x="5836920" y="2453640"/>
            <a:ext cx="304800" cy="400110"/>
          </a:xfrm>
          <a:prstGeom prst="rect">
            <a:avLst/>
          </a:prstGeom>
          <a:noFill/>
        </p:spPr>
        <p:txBody>
          <a:bodyPr wrap="square" rtlCol="0">
            <a:spAutoFit/>
          </a:bodyPr>
          <a:lstStyle/>
          <a:p>
            <a:r>
              <a:rPr lang="en-US" sz="2000" b="1" dirty="0" smtClean="0"/>
              <a:t>=</a:t>
            </a:r>
            <a:endParaRPr lang="en-IN" b="1" dirty="0"/>
          </a:p>
        </p:txBody>
      </p:sp>
      <p:sp>
        <p:nvSpPr>
          <p:cNvPr id="14" name="TextBox 13"/>
          <p:cNvSpPr txBox="1"/>
          <p:nvPr/>
        </p:nvSpPr>
        <p:spPr>
          <a:xfrm>
            <a:off x="6400800" y="2453640"/>
            <a:ext cx="1097280" cy="400110"/>
          </a:xfrm>
          <a:prstGeom prst="rect">
            <a:avLst/>
          </a:prstGeom>
          <a:noFill/>
        </p:spPr>
        <p:txBody>
          <a:bodyPr wrap="square" rtlCol="0">
            <a:spAutoFit/>
          </a:bodyPr>
          <a:lstStyle/>
          <a:p>
            <a:r>
              <a:rPr lang="en-US" sz="2000" b="1" dirty="0" smtClean="0"/>
              <a:t>10000</a:t>
            </a:r>
            <a:endParaRPr lang="en-IN" b="1" dirty="0"/>
          </a:p>
        </p:txBody>
      </p:sp>
      <p:sp>
        <p:nvSpPr>
          <p:cNvPr id="15" name="TextBox 14"/>
          <p:cNvSpPr txBox="1"/>
          <p:nvPr/>
        </p:nvSpPr>
        <p:spPr>
          <a:xfrm>
            <a:off x="1417320" y="3486090"/>
            <a:ext cx="4907280" cy="400110"/>
          </a:xfrm>
          <a:prstGeom prst="rect">
            <a:avLst/>
          </a:prstGeom>
          <a:noFill/>
        </p:spPr>
        <p:txBody>
          <a:bodyPr wrap="square" rtlCol="0">
            <a:spAutoFit/>
          </a:bodyPr>
          <a:lstStyle/>
          <a:p>
            <a:r>
              <a:rPr lang="en-US" sz="2000" b="1" dirty="0" smtClean="0"/>
              <a:t>Repair of Rs. 5000 will be borne by tenant</a:t>
            </a:r>
            <a:endParaRPr lang="en-IN" sz="2000" b="1" dirty="0"/>
          </a:p>
        </p:txBody>
      </p:sp>
      <p:sp>
        <p:nvSpPr>
          <p:cNvPr id="4" name="TextBox 3"/>
          <p:cNvSpPr txBox="1"/>
          <p:nvPr/>
        </p:nvSpPr>
        <p:spPr>
          <a:xfrm>
            <a:off x="5178778" y="5319889"/>
            <a:ext cx="3223959" cy="1200329"/>
          </a:xfrm>
          <a:prstGeom prst="rect">
            <a:avLst/>
          </a:prstGeom>
          <a:noFill/>
        </p:spPr>
        <p:txBody>
          <a:bodyPr wrap="none" rtlCol="0">
            <a:spAutoFit/>
          </a:bodyPr>
          <a:lstStyle/>
          <a:p>
            <a:r>
              <a:rPr lang="en-US">
                <a:solidFill>
                  <a:srgbClr val="FF0000"/>
                </a:solidFill>
              </a:rPr>
              <a:t>PPT PREPARED BY </a:t>
            </a:r>
          </a:p>
          <a:p>
            <a:r>
              <a:rPr lang="en-US">
                <a:solidFill>
                  <a:srgbClr val="FF0000"/>
                </a:solidFill>
              </a:rPr>
              <a:t>AMIT KUMAR: 9891463160</a:t>
            </a:r>
          </a:p>
          <a:p>
            <a:r>
              <a:rPr lang="en-US">
                <a:solidFill>
                  <a:srgbClr val="FF0000"/>
                </a:solidFill>
              </a:rPr>
              <a:t>EMAIL: amit63160@gmail.com</a:t>
            </a:r>
          </a:p>
          <a:p>
            <a:endParaRPr lang="en-US"/>
          </a:p>
        </p:txBody>
      </p:sp>
    </p:spTree>
    <p:extLst>
      <p:ext uri="{BB962C8B-B14F-4D97-AF65-F5344CB8AC3E}">
        <p14:creationId xmlns:p14="http://schemas.microsoft.com/office/powerpoint/2010/main" val="3144204336"/>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8"/>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9"/>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0"/>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2"/>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3"/>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4"/>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1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7" grpId="0"/>
      <p:bldP spid="8" grpId="0"/>
      <p:bldP spid="9" grpId="0"/>
      <p:bldP spid="10" grpId="0"/>
      <p:bldP spid="12" grpId="0"/>
      <p:bldP spid="13" grpId="0"/>
      <p:bldP spid="14" grpId="0"/>
      <p:bldP spid="15" grpId="0"/>
    </p:bld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Rectangle 14"/>
          <p:cNvSpPr/>
          <p:nvPr/>
        </p:nvSpPr>
        <p:spPr>
          <a:xfrm>
            <a:off x="2331720" y="2209800"/>
            <a:ext cx="330540" cy="400110"/>
          </a:xfrm>
          <a:prstGeom prst="rect">
            <a:avLst/>
          </a:prstGeom>
        </p:spPr>
        <p:txBody>
          <a:bodyPr wrap="none">
            <a:spAutoFit/>
          </a:bodyPr>
          <a:lstStyle/>
          <a:p>
            <a:r>
              <a:rPr lang="en-IN" sz="2000" b="1" dirty="0" smtClean="0"/>
              <a:t>×</a:t>
            </a:r>
            <a:endParaRPr lang="en-IN" sz="2000" b="1" dirty="0"/>
          </a:p>
        </p:txBody>
      </p:sp>
      <p:sp>
        <p:nvSpPr>
          <p:cNvPr id="16" name="TextBox 15"/>
          <p:cNvSpPr txBox="1"/>
          <p:nvPr/>
        </p:nvSpPr>
        <p:spPr>
          <a:xfrm>
            <a:off x="822960" y="1005840"/>
            <a:ext cx="7787640" cy="400110"/>
          </a:xfrm>
          <a:prstGeom prst="rect">
            <a:avLst/>
          </a:prstGeom>
          <a:noFill/>
        </p:spPr>
        <p:txBody>
          <a:bodyPr wrap="square" rtlCol="0">
            <a:spAutoFit/>
          </a:bodyPr>
          <a:lstStyle/>
          <a:p>
            <a:r>
              <a:rPr lang="en-US" sz="2000" b="1" dirty="0" smtClean="0"/>
              <a:t>Owner Received Rs. 40000 as advance Security which is Refundable </a:t>
            </a:r>
            <a:endParaRPr lang="en-IN" sz="2000" b="1" dirty="0"/>
          </a:p>
        </p:txBody>
      </p:sp>
      <p:sp>
        <p:nvSpPr>
          <p:cNvPr id="17" name="TextBox 16"/>
          <p:cNvSpPr txBox="1"/>
          <p:nvPr/>
        </p:nvSpPr>
        <p:spPr>
          <a:xfrm>
            <a:off x="838199" y="1493520"/>
            <a:ext cx="6400801" cy="400110"/>
          </a:xfrm>
          <a:prstGeom prst="rect">
            <a:avLst/>
          </a:prstGeom>
          <a:noFill/>
        </p:spPr>
        <p:txBody>
          <a:bodyPr wrap="square" rtlCol="0">
            <a:spAutoFit/>
          </a:bodyPr>
          <a:lstStyle/>
          <a:p>
            <a:r>
              <a:rPr lang="en-US" sz="2000" b="1" dirty="0" smtClean="0"/>
              <a:t>(Suppose Property is Let out for Rs. 10000 p.m. for 12M)</a:t>
            </a:r>
            <a:endParaRPr lang="en-IN" sz="2000" b="1" dirty="0"/>
          </a:p>
        </p:txBody>
      </p:sp>
      <p:sp>
        <p:nvSpPr>
          <p:cNvPr id="18" name="TextBox 17"/>
          <p:cNvSpPr txBox="1"/>
          <p:nvPr/>
        </p:nvSpPr>
        <p:spPr>
          <a:xfrm>
            <a:off x="457200" y="2194560"/>
            <a:ext cx="838200" cy="400110"/>
          </a:xfrm>
          <a:prstGeom prst="rect">
            <a:avLst/>
          </a:prstGeom>
          <a:noFill/>
        </p:spPr>
        <p:txBody>
          <a:bodyPr wrap="square" rtlCol="0">
            <a:spAutoFit/>
          </a:bodyPr>
          <a:lstStyle/>
          <a:p>
            <a:r>
              <a:rPr lang="en-US" sz="2000" b="1" u="sng" dirty="0" err="1" smtClean="0"/>
              <a:t>Ans</a:t>
            </a:r>
            <a:r>
              <a:rPr lang="en-US" sz="2000" b="1" u="sng" dirty="0" smtClean="0"/>
              <a:t>:-</a:t>
            </a:r>
            <a:endParaRPr lang="en-IN" sz="2000" b="1" u="sng" dirty="0"/>
          </a:p>
        </p:txBody>
      </p:sp>
      <p:sp>
        <p:nvSpPr>
          <p:cNvPr id="19" name="TextBox 18"/>
          <p:cNvSpPr txBox="1"/>
          <p:nvPr/>
        </p:nvSpPr>
        <p:spPr>
          <a:xfrm>
            <a:off x="3505200" y="2179320"/>
            <a:ext cx="304800" cy="400110"/>
          </a:xfrm>
          <a:prstGeom prst="rect">
            <a:avLst/>
          </a:prstGeom>
          <a:noFill/>
        </p:spPr>
        <p:txBody>
          <a:bodyPr wrap="square" rtlCol="0">
            <a:spAutoFit/>
          </a:bodyPr>
          <a:lstStyle/>
          <a:p>
            <a:r>
              <a:rPr lang="en-US" sz="2000" b="1" dirty="0" smtClean="0"/>
              <a:t>=</a:t>
            </a:r>
            <a:endParaRPr lang="en-IN" sz="2000" b="1" dirty="0"/>
          </a:p>
        </p:txBody>
      </p:sp>
      <p:sp>
        <p:nvSpPr>
          <p:cNvPr id="20" name="TextBox 19"/>
          <p:cNvSpPr txBox="1"/>
          <p:nvPr/>
        </p:nvSpPr>
        <p:spPr>
          <a:xfrm>
            <a:off x="4069080" y="2179320"/>
            <a:ext cx="2407920" cy="400110"/>
          </a:xfrm>
          <a:prstGeom prst="rect">
            <a:avLst/>
          </a:prstGeom>
          <a:noFill/>
        </p:spPr>
        <p:txBody>
          <a:bodyPr wrap="square" rtlCol="0">
            <a:spAutoFit/>
          </a:bodyPr>
          <a:lstStyle/>
          <a:p>
            <a:r>
              <a:rPr lang="en-US" sz="2000" b="1" dirty="0" smtClean="0"/>
              <a:t>6000 will be added</a:t>
            </a:r>
            <a:endParaRPr lang="en-IN" sz="2000" b="1" dirty="0"/>
          </a:p>
        </p:txBody>
      </p:sp>
      <p:sp>
        <p:nvSpPr>
          <p:cNvPr id="21" name="TextBox 20"/>
          <p:cNvSpPr txBox="1"/>
          <p:nvPr/>
        </p:nvSpPr>
        <p:spPr>
          <a:xfrm>
            <a:off x="1142999" y="2891730"/>
            <a:ext cx="6598921" cy="400110"/>
          </a:xfrm>
          <a:prstGeom prst="rect">
            <a:avLst/>
          </a:prstGeom>
          <a:noFill/>
        </p:spPr>
        <p:txBody>
          <a:bodyPr wrap="square" rtlCol="0">
            <a:spAutoFit/>
          </a:bodyPr>
          <a:lstStyle/>
          <a:p>
            <a:r>
              <a:rPr lang="en-US" sz="2000" b="1" dirty="0" smtClean="0"/>
              <a:t>what will be your answer if Rs. 30000 Received as Advance</a:t>
            </a:r>
            <a:endParaRPr lang="en-IN" sz="2000" b="1" dirty="0"/>
          </a:p>
        </p:txBody>
      </p:sp>
      <p:sp>
        <p:nvSpPr>
          <p:cNvPr id="22" name="TextBox 21"/>
          <p:cNvSpPr txBox="1"/>
          <p:nvPr/>
        </p:nvSpPr>
        <p:spPr>
          <a:xfrm>
            <a:off x="472440" y="2876490"/>
            <a:ext cx="533400" cy="400110"/>
          </a:xfrm>
          <a:prstGeom prst="rect">
            <a:avLst/>
          </a:prstGeom>
          <a:noFill/>
        </p:spPr>
        <p:txBody>
          <a:bodyPr wrap="square" rtlCol="0">
            <a:spAutoFit/>
          </a:bodyPr>
          <a:lstStyle/>
          <a:p>
            <a:r>
              <a:rPr lang="en-US" sz="2000" b="1" dirty="0" smtClean="0"/>
              <a:t>(a)</a:t>
            </a:r>
            <a:endParaRPr lang="en-IN" sz="2000" b="1" dirty="0"/>
          </a:p>
        </p:txBody>
      </p:sp>
      <p:sp>
        <p:nvSpPr>
          <p:cNvPr id="23" name="TextBox 22"/>
          <p:cNvSpPr txBox="1"/>
          <p:nvPr/>
        </p:nvSpPr>
        <p:spPr>
          <a:xfrm>
            <a:off x="457200" y="3532108"/>
            <a:ext cx="838200" cy="400110"/>
          </a:xfrm>
          <a:prstGeom prst="rect">
            <a:avLst/>
          </a:prstGeom>
          <a:noFill/>
        </p:spPr>
        <p:txBody>
          <a:bodyPr wrap="square" rtlCol="0">
            <a:spAutoFit/>
          </a:bodyPr>
          <a:lstStyle/>
          <a:p>
            <a:r>
              <a:rPr lang="en-US" sz="2000" b="1" u="sng" dirty="0" err="1" smtClean="0"/>
              <a:t>Ans</a:t>
            </a:r>
            <a:r>
              <a:rPr lang="en-US" sz="2000" b="1" u="sng" dirty="0" smtClean="0"/>
              <a:t>:-</a:t>
            </a:r>
            <a:endParaRPr lang="en-IN" sz="2000" b="1" u="sng" dirty="0"/>
          </a:p>
        </p:txBody>
      </p:sp>
      <p:sp>
        <p:nvSpPr>
          <p:cNvPr id="24" name="TextBox 23"/>
          <p:cNvSpPr txBox="1"/>
          <p:nvPr/>
        </p:nvSpPr>
        <p:spPr>
          <a:xfrm>
            <a:off x="1371600" y="3535680"/>
            <a:ext cx="2743200" cy="400110"/>
          </a:xfrm>
          <a:prstGeom prst="rect">
            <a:avLst/>
          </a:prstGeom>
          <a:noFill/>
        </p:spPr>
        <p:txBody>
          <a:bodyPr wrap="square" rtlCol="0">
            <a:spAutoFit/>
          </a:bodyPr>
          <a:lstStyle/>
          <a:p>
            <a:r>
              <a:rPr lang="en-US" sz="2000" b="1" dirty="0" smtClean="0"/>
              <a:t>Nothing will be added.</a:t>
            </a:r>
            <a:endParaRPr lang="en-IN" sz="2000" b="1" dirty="0"/>
          </a:p>
        </p:txBody>
      </p:sp>
      <p:sp>
        <p:nvSpPr>
          <p:cNvPr id="25" name="TextBox 24"/>
          <p:cNvSpPr txBox="1"/>
          <p:nvPr/>
        </p:nvSpPr>
        <p:spPr>
          <a:xfrm>
            <a:off x="1432560" y="2209800"/>
            <a:ext cx="853440" cy="400110"/>
          </a:xfrm>
          <a:prstGeom prst="rect">
            <a:avLst/>
          </a:prstGeom>
          <a:noFill/>
        </p:spPr>
        <p:txBody>
          <a:bodyPr wrap="square" rtlCol="0">
            <a:spAutoFit/>
          </a:bodyPr>
          <a:lstStyle/>
          <a:p>
            <a:r>
              <a:rPr lang="en-US" sz="2000" b="1" dirty="0" smtClean="0"/>
              <a:t>40000</a:t>
            </a:r>
            <a:endParaRPr lang="en-IN" sz="2000" b="1" dirty="0"/>
          </a:p>
        </p:txBody>
      </p:sp>
      <p:sp>
        <p:nvSpPr>
          <p:cNvPr id="26" name="TextBox 25"/>
          <p:cNvSpPr txBox="1"/>
          <p:nvPr/>
        </p:nvSpPr>
        <p:spPr>
          <a:xfrm>
            <a:off x="2697480" y="2209800"/>
            <a:ext cx="701040" cy="400110"/>
          </a:xfrm>
          <a:prstGeom prst="rect">
            <a:avLst/>
          </a:prstGeom>
          <a:noFill/>
        </p:spPr>
        <p:txBody>
          <a:bodyPr wrap="square" rtlCol="0">
            <a:spAutoFit/>
          </a:bodyPr>
          <a:lstStyle/>
          <a:p>
            <a:r>
              <a:rPr lang="en-US" sz="2000" b="1" dirty="0" smtClean="0"/>
              <a:t>15%</a:t>
            </a:r>
            <a:endParaRPr lang="en-IN" sz="2000" b="1" dirty="0"/>
          </a:p>
        </p:txBody>
      </p:sp>
    </p:spTree>
    <p:extLst>
      <p:ext uri="{BB962C8B-B14F-4D97-AF65-F5344CB8AC3E}">
        <p14:creationId xmlns:p14="http://schemas.microsoft.com/office/powerpoint/2010/main" val="1439014564"/>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5"/>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5"/>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26"/>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9"/>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20"/>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22"/>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21"/>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23"/>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2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p:bldP spid="16" grpId="0"/>
      <p:bldP spid="17" grpId="0"/>
      <p:bldP spid="18" grpId="0"/>
      <p:bldP spid="19" grpId="0"/>
      <p:bldP spid="20" grpId="0"/>
      <p:bldP spid="21" grpId="0"/>
      <p:bldP spid="22" grpId="0"/>
      <p:bldP spid="23" grpId="0"/>
      <p:bldP spid="24" grpId="0"/>
      <p:bldP spid="25" grpId="0"/>
      <p:bldP spid="26" grpId="0"/>
    </p:bld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142999" y="819090"/>
            <a:ext cx="6598921" cy="707886"/>
          </a:xfrm>
          <a:prstGeom prst="rect">
            <a:avLst/>
          </a:prstGeom>
          <a:noFill/>
        </p:spPr>
        <p:txBody>
          <a:bodyPr wrap="square" rtlCol="0">
            <a:spAutoFit/>
          </a:bodyPr>
          <a:lstStyle/>
          <a:p>
            <a:r>
              <a:rPr lang="en-US" sz="2000" b="1" dirty="0" smtClean="0"/>
              <a:t>what will be your answer if owner received Rs. 50000 but paying interest @ 6% P.a.</a:t>
            </a:r>
            <a:endParaRPr lang="en-IN" sz="2000" b="1" dirty="0"/>
          </a:p>
        </p:txBody>
      </p:sp>
      <p:sp>
        <p:nvSpPr>
          <p:cNvPr id="3" name="TextBox 2"/>
          <p:cNvSpPr txBox="1"/>
          <p:nvPr/>
        </p:nvSpPr>
        <p:spPr>
          <a:xfrm>
            <a:off x="472440" y="803850"/>
            <a:ext cx="533400" cy="400110"/>
          </a:xfrm>
          <a:prstGeom prst="rect">
            <a:avLst/>
          </a:prstGeom>
          <a:noFill/>
        </p:spPr>
        <p:txBody>
          <a:bodyPr wrap="square" rtlCol="0">
            <a:spAutoFit/>
          </a:bodyPr>
          <a:lstStyle/>
          <a:p>
            <a:r>
              <a:rPr lang="en-US" sz="2000" b="1" dirty="0" smtClean="0"/>
              <a:t>(b)</a:t>
            </a:r>
            <a:endParaRPr lang="en-IN" sz="2000" b="1" dirty="0"/>
          </a:p>
        </p:txBody>
      </p:sp>
      <p:sp>
        <p:nvSpPr>
          <p:cNvPr id="4" name="TextBox 3"/>
          <p:cNvSpPr txBox="1"/>
          <p:nvPr/>
        </p:nvSpPr>
        <p:spPr>
          <a:xfrm>
            <a:off x="457200" y="1859280"/>
            <a:ext cx="838200" cy="400110"/>
          </a:xfrm>
          <a:prstGeom prst="rect">
            <a:avLst/>
          </a:prstGeom>
          <a:noFill/>
        </p:spPr>
        <p:txBody>
          <a:bodyPr wrap="square" rtlCol="0">
            <a:spAutoFit/>
          </a:bodyPr>
          <a:lstStyle/>
          <a:p>
            <a:r>
              <a:rPr lang="en-US" sz="2000" b="1" u="sng" dirty="0" err="1" smtClean="0"/>
              <a:t>Ans</a:t>
            </a:r>
            <a:r>
              <a:rPr lang="en-US" sz="2000" b="1" u="sng" dirty="0" smtClean="0"/>
              <a:t>:-</a:t>
            </a:r>
            <a:endParaRPr lang="en-IN" sz="2000" b="1" u="sng" dirty="0"/>
          </a:p>
        </p:txBody>
      </p:sp>
      <p:sp>
        <p:nvSpPr>
          <p:cNvPr id="6" name="TextBox 5"/>
          <p:cNvSpPr txBox="1"/>
          <p:nvPr/>
        </p:nvSpPr>
        <p:spPr>
          <a:xfrm>
            <a:off x="3688080" y="1844040"/>
            <a:ext cx="304800" cy="400110"/>
          </a:xfrm>
          <a:prstGeom prst="rect">
            <a:avLst/>
          </a:prstGeom>
          <a:noFill/>
        </p:spPr>
        <p:txBody>
          <a:bodyPr wrap="square" rtlCol="0">
            <a:spAutoFit/>
          </a:bodyPr>
          <a:lstStyle/>
          <a:p>
            <a:r>
              <a:rPr lang="en-US" sz="2000" b="1" dirty="0" smtClean="0"/>
              <a:t>=</a:t>
            </a:r>
            <a:endParaRPr lang="en-IN" sz="2000" b="1" dirty="0"/>
          </a:p>
        </p:txBody>
      </p:sp>
      <p:sp>
        <p:nvSpPr>
          <p:cNvPr id="7" name="TextBox 6"/>
          <p:cNvSpPr txBox="1"/>
          <p:nvPr/>
        </p:nvSpPr>
        <p:spPr>
          <a:xfrm>
            <a:off x="4251960" y="1844040"/>
            <a:ext cx="807720" cy="400110"/>
          </a:xfrm>
          <a:prstGeom prst="rect">
            <a:avLst/>
          </a:prstGeom>
          <a:noFill/>
        </p:spPr>
        <p:txBody>
          <a:bodyPr wrap="square" rtlCol="0">
            <a:spAutoFit/>
          </a:bodyPr>
          <a:lstStyle/>
          <a:p>
            <a:r>
              <a:rPr lang="en-US" sz="2000" b="1" dirty="0" smtClean="0"/>
              <a:t>7500</a:t>
            </a:r>
            <a:endParaRPr lang="en-IN" sz="2000" b="1" dirty="0"/>
          </a:p>
        </p:txBody>
      </p:sp>
      <p:sp>
        <p:nvSpPr>
          <p:cNvPr id="9" name="TextBox 8"/>
          <p:cNvSpPr txBox="1"/>
          <p:nvPr/>
        </p:nvSpPr>
        <p:spPr>
          <a:xfrm>
            <a:off x="3688080" y="2480250"/>
            <a:ext cx="304800" cy="400110"/>
          </a:xfrm>
          <a:prstGeom prst="rect">
            <a:avLst/>
          </a:prstGeom>
          <a:noFill/>
        </p:spPr>
        <p:txBody>
          <a:bodyPr wrap="square" rtlCol="0">
            <a:spAutoFit/>
          </a:bodyPr>
          <a:lstStyle/>
          <a:p>
            <a:r>
              <a:rPr lang="en-US" sz="2000" b="1" dirty="0" smtClean="0"/>
              <a:t>=</a:t>
            </a:r>
            <a:endParaRPr lang="en-IN" sz="2000" b="1" dirty="0"/>
          </a:p>
        </p:txBody>
      </p:sp>
      <p:sp>
        <p:nvSpPr>
          <p:cNvPr id="10" name="TextBox 9"/>
          <p:cNvSpPr txBox="1"/>
          <p:nvPr/>
        </p:nvSpPr>
        <p:spPr>
          <a:xfrm>
            <a:off x="4251960" y="2480250"/>
            <a:ext cx="807720" cy="400110"/>
          </a:xfrm>
          <a:prstGeom prst="rect">
            <a:avLst/>
          </a:prstGeom>
          <a:noFill/>
        </p:spPr>
        <p:txBody>
          <a:bodyPr wrap="square" rtlCol="0">
            <a:spAutoFit/>
          </a:bodyPr>
          <a:lstStyle/>
          <a:p>
            <a:r>
              <a:rPr lang="en-US" sz="2000" b="1" dirty="0" smtClean="0"/>
              <a:t>3000</a:t>
            </a:r>
            <a:endParaRPr lang="en-IN" sz="2000" b="1" dirty="0"/>
          </a:p>
        </p:txBody>
      </p:sp>
      <p:sp>
        <p:nvSpPr>
          <p:cNvPr id="11" name="TextBox 10"/>
          <p:cNvSpPr txBox="1"/>
          <p:nvPr/>
        </p:nvSpPr>
        <p:spPr>
          <a:xfrm>
            <a:off x="6080760" y="2484120"/>
            <a:ext cx="807720" cy="400110"/>
          </a:xfrm>
          <a:prstGeom prst="rect">
            <a:avLst/>
          </a:prstGeom>
          <a:noFill/>
        </p:spPr>
        <p:txBody>
          <a:bodyPr wrap="square" rtlCol="0">
            <a:spAutoFit/>
          </a:bodyPr>
          <a:lstStyle/>
          <a:p>
            <a:r>
              <a:rPr lang="en-US" sz="2000" b="1" dirty="0" smtClean="0"/>
              <a:t>4500</a:t>
            </a:r>
            <a:endParaRPr lang="en-IN" sz="2000" b="1" dirty="0"/>
          </a:p>
        </p:txBody>
      </p:sp>
      <p:sp>
        <p:nvSpPr>
          <p:cNvPr id="12" name="TextBox 11"/>
          <p:cNvSpPr txBox="1"/>
          <p:nvPr/>
        </p:nvSpPr>
        <p:spPr>
          <a:xfrm>
            <a:off x="1447800" y="3581400"/>
            <a:ext cx="3124200" cy="400110"/>
          </a:xfrm>
          <a:prstGeom prst="rect">
            <a:avLst/>
          </a:prstGeom>
          <a:noFill/>
        </p:spPr>
        <p:txBody>
          <a:bodyPr wrap="square" rtlCol="0">
            <a:spAutoFit/>
          </a:bodyPr>
          <a:lstStyle/>
          <a:p>
            <a:r>
              <a:rPr lang="en-US" sz="2000" b="1" dirty="0" smtClean="0"/>
              <a:t>So Rs. 4500 will be added.</a:t>
            </a:r>
            <a:endParaRPr lang="en-IN" sz="2000" b="1" dirty="0"/>
          </a:p>
        </p:txBody>
      </p:sp>
      <p:cxnSp>
        <p:nvCxnSpPr>
          <p:cNvPr id="14" name="Straight Connector 13"/>
          <p:cNvCxnSpPr/>
          <p:nvPr/>
        </p:nvCxnSpPr>
        <p:spPr>
          <a:xfrm>
            <a:off x="4206240" y="2895600"/>
            <a:ext cx="838200" cy="1588"/>
          </a:xfrm>
          <a:prstGeom prst="line">
            <a:avLst/>
          </a:prstGeom>
        </p:spPr>
        <p:style>
          <a:lnRef idx="2">
            <a:schemeClr val="dk1"/>
          </a:lnRef>
          <a:fillRef idx="0">
            <a:schemeClr val="dk1"/>
          </a:fillRef>
          <a:effectRef idx="1">
            <a:schemeClr val="dk1"/>
          </a:effectRef>
          <a:fontRef idx="minor">
            <a:schemeClr val="tx1"/>
          </a:fontRef>
        </p:style>
      </p:cxnSp>
      <p:sp>
        <p:nvSpPr>
          <p:cNvPr id="15" name="Minus 14"/>
          <p:cNvSpPr/>
          <p:nvPr/>
        </p:nvSpPr>
        <p:spPr>
          <a:xfrm flipV="1">
            <a:off x="1143000" y="2682241"/>
            <a:ext cx="152400" cy="45719"/>
          </a:xfrm>
          <a:prstGeom prst="mathMinus">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sz="2000"/>
          </a:p>
        </p:txBody>
      </p:sp>
      <p:sp>
        <p:nvSpPr>
          <p:cNvPr id="20" name="Rectangle 19"/>
          <p:cNvSpPr/>
          <p:nvPr/>
        </p:nvSpPr>
        <p:spPr>
          <a:xfrm>
            <a:off x="2331720" y="1889760"/>
            <a:ext cx="330540" cy="400110"/>
          </a:xfrm>
          <a:prstGeom prst="rect">
            <a:avLst/>
          </a:prstGeom>
        </p:spPr>
        <p:txBody>
          <a:bodyPr wrap="none">
            <a:spAutoFit/>
          </a:bodyPr>
          <a:lstStyle/>
          <a:p>
            <a:r>
              <a:rPr lang="en-IN" sz="2000" b="1" dirty="0" smtClean="0"/>
              <a:t>×</a:t>
            </a:r>
            <a:endParaRPr lang="en-IN" sz="2000" b="1" dirty="0"/>
          </a:p>
        </p:txBody>
      </p:sp>
      <p:sp>
        <p:nvSpPr>
          <p:cNvPr id="21" name="TextBox 20"/>
          <p:cNvSpPr txBox="1"/>
          <p:nvPr/>
        </p:nvSpPr>
        <p:spPr>
          <a:xfrm>
            <a:off x="1432560" y="1889760"/>
            <a:ext cx="853440" cy="400110"/>
          </a:xfrm>
          <a:prstGeom prst="rect">
            <a:avLst/>
          </a:prstGeom>
          <a:noFill/>
        </p:spPr>
        <p:txBody>
          <a:bodyPr wrap="square" rtlCol="0">
            <a:spAutoFit/>
          </a:bodyPr>
          <a:lstStyle/>
          <a:p>
            <a:r>
              <a:rPr lang="en-US" sz="2000" b="1" dirty="0" smtClean="0"/>
              <a:t>50000</a:t>
            </a:r>
            <a:endParaRPr lang="en-IN" sz="2000" b="1" dirty="0"/>
          </a:p>
        </p:txBody>
      </p:sp>
      <p:sp>
        <p:nvSpPr>
          <p:cNvPr id="22" name="TextBox 21"/>
          <p:cNvSpPr txBox="1"/>
          <p:nvPr/>
        </p:nvSpPr>
        <p:spPr>
          <a:xfrm>
            <a:off x="2697480" y="1889760"/>
            <a:ext cx="701040" cy="400110"/>
          </a:xfrm>
          <a:prstGeom prst="rect">
            <a:avLst/>
          </a:prstGeom>
          <a:noFill/>
        </p:spPr>
        <p:txBody>
          <a:bodyPr wrap="square" rtlCol="0">
            <a:spAutoFit/>
          </a:bodyPr>
          <a:lstStyle/>
          <a:p>
            <a:r>
              <a:rPr lang="en-US" sz="2000" b="1" dirty="0" smtClean="0"/>
              <a:t>15%</a:t>
            </a:r>
            <a:endParaRPr lang="en-IN" sz="2000" b="1" dirty="0"/>
          </a:p>
        </p:txBody>
      </p:sp>
      <p:sp>
        <p:nvSpPr>
          <p:cNvPr id="23" name="Rectangle 22"/>
          <p:cNvSpPr/>
          <p:nvPr/>
        </p:nvSpPr>
        <p:spPr>
          <a:xfrm>
            <a:off x="2316480" y="2484120"/>
            <a:ext cx="330540" cy="400110"/>
          </a:xfrm>
          <a:prstGeom prst="rect">
            <a:avLst/>
          </a:prstGeom>
        </p:spPr>
        <p:txBody>
          <a:bodyPr wrap="none">
            <a:spAutoFit/>
          </a:bodyPr>
          <a:lstStyle/>
          <a:p>
            <a:r>
              <a:rPr lang="en-IN" sz="2000" b="1" dirty="0" smtClean="0"/>
              <a:t>×</a:t>
            </a:r>
            <a:endParaRPr lang="en-IN" sz="2000" b="1" dirty="0"/>
          </a:p>
        </p:txBody>
      </p:sp>
      <p:sp>
        <p:nvSpPr>
          <p:cNvPr id="24" name="TextBox 23"/>
          <p:cNvSpPr txBox="1"/>
          <p:nvPr/>
        </p:nvSpPr>
        <p:spPr>
          <a:xfrm>
            <a:off x="1417320" y="2484120"/>
            <a:ext cx="853440" cy="400110"/>
          </a:xfrm>
          <a:prstGeom prst="rect">
            <a:avLst/>
          </a:prstGeom>
          <a:noFill/>
        </p:spPr>
        <p:txBody>
          <a:bodyPr wrap="square" rtlCol="0">
            <a:spAutoFit/>
          </a:bodyPr>
          <a:lstStyle/>
          <a:p>
            <a:r>
              <a:rPr lang="en-US" sz="2000" b="1" dirty="0" smtClean="0"/>
              <a:t>50000</a:t>
            </a:r>
            <a:endParaRPr lang="en-IN" sz="2000" b="1" dirty="0"/>
          </a:p>
        </p:txBody>
      </p:sp>
      <p:sp>
        <p:nvSpPr>
          <p:cNvPr id="25" name="TextBox 24"/>
          <p:cNvSpPr txBox="1"/>
          <p:nvPr/>
        </p:nvSpPr>
        <p:spPr>
          <a:xfrm>
            <a:off x="2682240" y="2484120"/>
            <a:ext cx="701040" cy="400110"/>
          </a:xfrm>
          <a:prstGeom prst="rect">
            <a:avLst/>
          </a:prstGeom>
          <a:noFill/>
        </p:spPr>
        <p:txBody>
          <a:bodyPr wrap="square" rtlCol="0">
            <a:spAutoFit/>
          </a:bodyPr>
          <a:lstStyle/>
          <a:p>
            <a:r>
              <a:rPr lang="en-US" sz="2000" b="1" dirty="0" smtClean="0"/>
              <a:t>6%</a:t>
            </a:r>
            <a:endParaRPr lang="en-IN" sz="2000" b="1" dirty="0"/>
          </a:p>
        </p:txBody>
      </p:sp>
      <p:sp>
        <p:nvSpPr>
          <p:cNvPr id="5" name="Rectangle 4"/>
          <p:cNvSpPr/>
          <p:nvPr/>
        </p:nvSpPr>
        <p:spPr>
          <a:xfrm>
            <a:off x="304800" y="5477470"/>
            <a:ext cx="4572000" cy="923330"/>
          </a:xfrm>
          <a:prstGeom prst="rect">
            <a:avLst/>
          </a:prstGeom>
        </p:spPr>
        <p:txBody>
          <a:bodyPr>
            <a:spAutoFit/>
          </a:bodyPr>
          <a:lstStyle/>
          <a:p>
            <a:r>
              <a:rPr lang="en-US">
                <a:solidFill>
                  <a:srgbClr val="FF0000"/>
                </a:solidFill>
              </a:rPr>
              <a:t>PPT PREPARED BY </a:t>
            </a:r>
          </a:p>
          <a:p>
            <a:r>
              <a:rPr lang="en-US">
                <a:solidFill>
                  <a:srgbClr val="FF0000"/>
                </a:solidFill>
              </a:rPr>
              <a:t>AMIT KUMAR: 9891463160</a:t>
            </a:r>
          </a:p>
          <a:p>
            <a:r>
              <a:rPr lang="en-US">
                <a:solidFill>
                  <a:srgbClr val="FF0000"/>
                </a:solidFill>
              </a:rPr>
              <a:t>EMAIL: amit63160@gmail.com</a:t>
            </a:r>
          </a:p>
        </p:txBody>
      </p:sp>
    </p:spTree>
    <p:extLst>
      <p:ext uri="{BB962C8B-B14F-4D97-AF65-F5344CB8AC3E}">
        <p14:creationId xmlns:p14="http://schemas.microsoft.com/office/powerpoint/2010/main" val="3362158322"/>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1"/>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20"/>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22"/>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6"/>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7"/>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5"/>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24"/>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23"/>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25"/>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grpId="0" nodeType="clickEffect">
                                  <p:stCondLst>
                                    <p:cond delay="0"/>
                                  </p:stCondLst>
                                  <p:childTnLst>
                                    <p:set>
                                      <p:cBhvr>
                                        <p:cTn id="54" dur="1" fill="hold">
                                          <p:stCondLst>
                                            <p:cond delay="0"/>
                                          </p:stCondLst>
                                        </p:cTn>
                                        <p:tgtEl>
                                          <p:spTgt spid="9"/>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grpId="0" nodeType="clickEffect">
                                  <p:stCondLst>
                                    <p:cond delay="0"/>
                                  </p:stCondLst>
                                  <p:childTnLst>
                                    <p:set>
                                      <p:cBhvr>
                                        <p:cTn id="58" dur="1" fill="hold">
                                          <p:stCondLst>
                                            <p:cond delay="0"/>
                                          </p:stCondLst>
                                        </p:cTn>
                                        <p:tgtEl>
                                          <p:spTgt spid="10"/>
                                        </p:tgtEl>
                                        <p:attrNameLst>
                                          <p:attrName>style.visibility</p:attrName>
                                        </p:attrNameLst>
                                      </p:cBhvr>
                                      <p:to>
                                        <p:strVal val="visible"/>
                                      </p:to>
                                    </p:set>
                                  </p:childTnLst>
                                </p:cTn>
                              </p:par>
                            </p:childTnLst>
                          </p:cTn>
                        </p:par>
                      </p:childTnLst>
                    </p:cTn>
                  </p:par>
                  <p:par>
                    <p:cTn id="59" fill="hold">
                      <p:stCondLst>
                        <p:cond delay="indefinite"/>
                      </p:stCondLst>
                      <p:childTnLst>
                        <p:par>
                          <p:cTn id="60" fill="hold">
                            <p:stCondLst>
                              <p:cond delay="0"/>
                            </p:stCondLst>
                            <p:childTnLst>
                              <p:par>
                                <p:cTn id="61" presetID="1" presetClass="entr" presetSubtype="0" fill="hold" nodeType="clickEffect">
                                  <p:stCondLst>
                                    <p:cond delay="0"/>
                                  </p:stCondLst>
                                  <p:childTnLst>
                                    <p:set>
                                      <p:cBhvr>
                                        <p:cTn id="62" dur="1" fill="hold">
                                          <p:stCondLst>
                                            <p:cond delay="0"/>
                                          </p:stCondLst>
                                        </p:cTn>
                                        <p:tgtEl>
                                          <p:spTgt spid="14"/>
                                        </p:tgtEl>
                                        <p:attrNameLst>
                                          <p:attrName>style.visibility</p:attrName>
                                        </p:attrNameLst>
                                      </p:cBhvr>
                                      <p:to>
                                        <p:strVal val="visible"/>
                                      </p:to>
                                    </p:set>
                                  </p:childTnLst>
                                </p:cTn>
                              </p:par>
                            </p:childTnLst>
                          </p:cTn>
                        </p:par>
                      </p:childTnLst>
                    </p:cTn>
                  </p:par>
                  <p:par>
                    <p:cTn id="63" fill="hold">
                      <p:stCondLst>
                        <p:cond delay="indefinite"/>
                      </p:stCondLst>
                      <p:childTnLst>
                        <p:par>
                          <p:cTn id="64" fill="hold">
                            <p:stCondLst>
                              <p:cond delay="0"/>
                            </p:stCondLst>
                            <p:childTnLst>
                              <p:par>
                                <p:cTn id="65" presetID="1" presetClass="entr" presetSubtype="0" fill="hold" grpId="0" nodeType="clickEffect">
                                  <p:stCondLst>
                                    <p:cond delay="0"/>
                                  </p:stCondLst>
                                  <p:childTnLst>
                                    <p:set>
                                      <p:cBhvr>
                                        <p:cTn id="66" dur="1" fill="hold">
                                          <p:stCondLst>
                                            <p:cond delay="0"/>
                                          </p:stCondLst>
                                        </p:cTn>
                                        <p:tgtEl>
                                          <p:spTgt spid="11"/>
                                        </p:tgtEl>
                                        <p:attrNameLst>
                                          <p:attrName>style.visibility</p:attrName>
                                        </p:attrNameLst>
                                      </p:cBhvr>
                                      <p:to>
                                        <p:strVal val="visible"/>
                                      </p:to>
                                    </p:set>
                                  </p:childTnLst>
                                </p:cTn>
                              </p:par>
                            </p:childTnLst>
                          </p:cTn>
                        </p:par>
                      </p:childTnLst>
                    </p:cTn>
                  </p:par>
                  <p:par>
                    <p:cTn id="67" fill="hold">
                      <p:stCondLst>
                        <p:cond delay="indefinite"/>
                      </p:stCondLst>
                      <p:childTnLst>
                        <p:par>
                          <p:cTn id="68" fill="hold">
                            <p:stCondLst>
                              <p:cond delay="0"/>
                            </p:stCondLst>
                            <p:childTnLst>
                              <p:par>
                                <p:cTn id="69" presetID="1" presetClass="entr" presetSubtype="0" fill="hold" grpId="0" nodeType="clickEffect">
                                  <p:stCondLst>
                                    <p:cond delay="0"/>
                                  </p:stCondLst>
                                  <p:childTnLst>
                                    <p:set>
                                      <p:cBhvr>
                                        <p:cTn id="70"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4" grpId="0"/>
      <p:bldP spid="6" grpId="0"/>
      <p:bldP spid="7" grpId="0"/>
      <p:bldP spid="9" grpId="0"/>
      <p:bldP spid="10" grpId="0"/>
      <p:bldP spid="11" grpId="0"/>
      <p:bldP spid="12" grpId="0"/>
      <p:bldP spid="15" grpId="0" animBg="1"/>
      <p:bldP spid="20" grpId="0"/>
      <p:bldP spid="21" grpId="0"/>
      <p:bldP spid="22" grpId="0"/>
      <p:bldP spid="23" grpId="0"/>
      <p:bldP spid="24" grpId="0"/>
      <p:bldP spid="25" grpId="0"/>
    </p:bld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661160" y="975360"/>
            <a:ext cx="1920240" cy="400110"/>
          </a:xfrm>
          <a:prstGeom prst="rect">
            <a:avLst/>
          </a:prstGeom>
          <a:noFill/>
        </p:spPr>
        <p:txBody>
          <a:bodyPr wrap="square" rtlCol="0">
            <a:spAutoFit/>
          </a:bodyPr>
          <a:lstStyle/>
          <a:p>
            <a:r>
              <a:rPr lang="en-US" sz="2000" b="1" u="sng" dirty="0" smtClean="0"/>
              <a:t>Lease Premium</a:t>
            </a:r>
            <a:endParaRPr lang="en-IN" sz="2000" b="1" u="sng" dirty="0"/>
          </a:p>
        </p:txBody>
      </p:sp>
      <p:cxnSp>
        <p:nvCxnSpPr>
          <p:cNvPr id="4" name="Straight Connector 3"/>
          <p:cNvCxnSpPr/>
          <p:nvPr/>
        </p:nvCxnSpPr>
        <p:spPr>
          <a:xfrm>
            <a:off x="3794760" y="1173480"/>
            <a:ext cx="304800" cy="1588"/>
          </a:xfrm>
          <a:prstGeom prst="line">
            <a:avLst/>
          </a:prstGeom>
        </p:spPr>
        <p:style>
          <a:lnRef idx="2">
            <a:schemeClr val="dk1"/>
          </a:lnRef>
          <a:fillRef idx="0">
            <a:schemeClr val="dk1"/>
          </a:fillRef>
          <a:effectRef idx="1">
            <a:schemeClr val="dk1"/>
          </a:effectRef>
          <a:fontRef idx="minor">
            <a:schemeClr val="tx1"/>
          </a:fontRef>
        </p:style>
      </p:cxnSp>
      <p:sp>
        <p:nvSpPr>
          <p:cNvPr id="5" name="TextBox 4"/>
          <p:cNvSpPr txBox="1"/>
          <p:nvPr/>
        </p:nvSpPr>
        <p:spPr>
          <a:xfrm>
            <a:off x="4297680" y="975360"/>
            <a:ext cx="2545080" cy="400110"/>
          </a:xfrm>
          <a:prstGeom prst="rect">
            <a:avLst/>
          </a:prstGeom>
          <a:noFill/>
        </p:spPr>
        <p:txBody>
          <a:bodyPr wrap="square" rtlCol="0">
            <a:spAutoFit/>
          </a:bodyPr>
          <a:lstStyle/>
          <a:p>
            <a:r>
              <a:rPr lang="en-US" sz="2000" b="1" dirty="0" smtClean="0"/>
              <a:t>i.e. </a:t>
            </a:r>
            <a:r>
              <a:rPr lang="en-US" sz="2000" b="1" u="sng" dirty="0" smtClean="0"/>
              <a:t>Non-Refundable</a:t>
            </a:r>
            <a:endParaRPr lang="en-IN" sz="2000" b="1" dirty="0"/>
          </a:p>
        </p:txBody>
      </p:sp>
      <p:sp>
        <p:nvSpPr>
          <p:cNvPr id="6" name="TextBox 5"/>
          <p:cNvSpPr txBox="1"/>
          <p:nvPr/>
        </p:nvSpPr>
        <p:spPr>
          <a:xfrm>
            <a:off x="1371600" y="1737360"/>
            <a:ext cx="5181600" cy="400110"/>
          </a:xfrm>
          <a:prstGeom prst="rect">
            <a:avLst/>
          </a:prstGeom>
          <a:noFill/>
        </p:spPr>
        <p:txBody>
          <a:bodyPr wrap="square" rtlCol="0">
            <a:spAutoFit/>
          </a:bodyPr>
          <a:lstStyle/>
          <a:p>
            <a:r>
              <a:rPr lang="en-US" sz="2000" b="1" dirty="0" err="1" smtClean="0"/>
              <a:t>Mr</a:t>
            </a:r>
            <a:r>
              <a:rPr lang="en-US" sz="2000" b="1" dirty="0" smtClean="0"/>
              <a:t> X Received lease premium of Rs. 300000</a:t>
            </a:r>
            <a:endParaRPr lang="en-IN" sz="2000" b="1" dirty="0"/>
          </a:p>
        </p:txBody>
      </p:sp>
      <p:sp>
        <p:nvSpPr>
          <p:cNvPr id="7" name="TextBox 6"/>
          <p:cNvSpPr txBox="1"/>
          <p:nvPr/>
        </p:nvSpPr>
        <p:spPr>
          <a:xfrm>
            <a:off x="1371600" y="2270760"/>
            <a:ext cx="4343400" cy="400110"/>
          </a:xfrm>
          <a:prstGeom prst="rect">
            <a:avLst/>
          </a:prstGeom>
          <a:noFill/>
        </p:spPr>
        <p:txBody>
          <a:bodyPr wrap="square" rtlCol="0">
            <a:spAutoFit/>
          </a:bodyPr>
          <a:lstStyle/>
          <a:p>
            <a:r>
              <a:rPr lang="en-US" sz="2000" b="1" dirty="0" smtClean="0"/>
              <a:t>for leasing out the property 5 years. </a:t>
            </a:r>
            <a:endParaRPr lang="en-IN" sz="2000" b="1" dirty="0"/>
          </a:p>
        </p:txBody>
      </p:sp>
      <p:sp>
        <p:nvSpPr>
          <p:cNvPr id="8" name="TextBox 7"/>
          <p:cNvSpPr txBox="1"/>
          <p:nvPr/>
        </p:nvSpPr>
        <p:spPr>
          <a:xfrm>
            <a:off x="1371600" y="2910840"/>
            <a:ext cx="2286000" cy="400110"/>
          </a:xfrm>
          <a:prstGeom prst="rect">
            <a:avLst/>
          </a:prstGeom>
          <a:noFill/>
        </p:spPr>
        <p:txBody>
          <a:bodyPr wrap="square" rtlCol="0">
            <a:spAutoFit/>
          </a:bodyPr>
          <a:lstStyle/>
          <a:p>
            <a:r>
              <a:rPr lang="en-US" sz="2000" b="1" u="sng" dirty="0" smtClean="0"/>
              <a:t>Amount to added</a:t>
            </a:r>
            <a:endParaRPr lang="en-IN" sz="2000" b="1" u="sng" dirty="0"/>
          </a:p>
        </p:txBody>
      </p:sp>
      <p:sp>
        <p:nvSpPr>
          <p:cNvPr id="9" name="TextBox 8"/>
          <p:cNvSpPr txBox="1"/>
          <p:nvPr/>
        </p:nvSpPr>
        <p:spPr>
          <a:xfrm>
            <a:off x="1737360" y="3413760"/>
            <a:ext cx="1920240" cy="400110"/>
          </a:xfrm>
          <a:prstGeom prst="rect">
            <a:avLst/>
          </a:prstGeom>
          <a:noFill/>
        </p:spPr>
        <p:txBody>
          <a:bodyPr wrap="square" rtlCol="0">
            <a:spAutoFit/>
          </a:bodyPr>
          <a:lstStyle/>
          <a:p>
            <a:r>
              <a:rPr lang="en-US" sz="2000" b="1" dirty="0" smtClean="0"/>
              <a:t>Lease Premium</a:t>
            </a:r>
            <a:endParaRPr lang="en-IN" sz="2000" b="1" dirty="0"/>
          </a:p>
        </p:txBody>
      </p:sp>
      <p:sp>
        <p:nvSpPr>
          <p:cNvPr id="10" name="TextBox 9"/>
          <p:cNvSpPr txBox="1"/>
          <p:nvPr/>
        </p:nvSpPr>
        <p:spPr>
          <a:xfrm>
            <a:off x="1737360" y="3947160"/>
            <a:ext cx="1844040" cy="707886"/>
          </a:xfrm>
          <a:prstGeom prst="rect">
            <a:avLst/>
          </a:prstGeom>
          <a:noFill/>
        </p:spPr>
        <p:txBody>
          <a:bodyPr wrap="square" rtlCol="0">
            <a:spAutoFit/>
          </a:bodyPr>
          <a:lstStyle/>
          <a:p>
            <a:r>
              <a:rPr lang="en-US" sz="2000" b="1" dirty="0" smtClean="0"/>
              <a:t>No. of years of</a:t>
            </a:r>
          </a:p>
          <a:p>
            <a:r>
              <a:rPr lang="en-US" sz="2000" b="1" dirty="0" smtClean="0"/>
              <a:t>       Lease</a:t>
            </a:r>
            <a:endParaRPr lang="en-IN" sz="2000" b="1" dirty="0"/>
          </a:p>
        </p:txBody>
      </p:sp>
      <p:sp>
        <p:nvSpPr>
          <p:cNvPr id="11" name="TextBox 10"/>
          <p:cNvSpPr txBox="1"/>
          <p:nvPr/>
        </p:nvSpPr>
        <p:spPr>
          <a:xfrm>
            <a:off x="4373880" y="3413760"/>
            <a:ext cx="1112520" cy="400110"/>
          </a:xfrm>
          <a:prstGeom prst="rect">
            <a:avLst/>
          </a:prstGeom>
          <a:noFill/>
        </p:spPr>
        <p:txBody>
          <a:bodyPr wrap="square" rtlCol="0">
            <a:spAutoFit/>
          </a:bodyPr>
          <a:lstStyle/>
          <a:p>
            <a:r>
              <a:rPr lang="en-US" sz="2000" b="1" dirty="0" smtClean="0"/>
              <a:t>300000</a:t>
            </a:r>
            <a:endParaRPr lang="en-IN" sz="2000" b="1" dirty="0"/>
          </a:p>
        </p:txBody>
      </p:sp>
      <p:sp>
        <p:nvSpPr>
          <p:cNvPr id="12" name="TextBox 11"/>
          <p:cNvSpPr txBox="1"/>
          <p:nvPr/>
        </p:nvSpPr>
        <p:spPr>
          <a:xfrm>
            <a:off x="4602480" y="3947160"/>
            <a:ext cx="579120" cy="400110"/>
          </a:xfrm>
          <a:prstGeom prst="rect">
            <a:avLst/>
          </a:prstGeom>
          <a:noFill/>
        </p:spPr>
        <p:txBody>
          <a:bodyPr wrap="square" rtlCol="0">
            <a:spAutoFit/>
          </a:bodyPr>
          <a:lstStyle/>
          <a:p>
            <a:r>
              <a:rPr lang="en-US" sz="2000" b="1" dirty="0" smtClean="0"/>
              <a:t>5</a:t>
            </a:r>
            <a:endParaRPr lang="en-IN" sz="2000" b="1" dirty="0"/>
          </a:p>
        </p:txBody>
      </p:sp>
      <p:sp>
        <p:nvSpPr>
          <p:cNvPr id="13" name="TextBox 12"/>
          <p:cNvSpPr txBox="1"/>
          <p:nvPr/>
        </p:nvSpPr>
        <p:spPr>
          <a:xfrm>
            <a:off x="3764280" y="3653730"/>
            <a:ext cx="304800" cy="400110"/>
          </a:xfrm>
          <a:prstGeom prst="rect">
            <a:avLst/>
          </a:prstGeom>
          <a:noFill/>
        </p:spPr>
        <p:txBody>
          <a:bodyPr wrap="square" rtlCol="0">
            <a:spAutoFit/>
          </a:bodyPr>
          <a:lstStyle/>
          <a:p>
            <a:r>
              <a:rPr lang="en-US" sz="2000" b="1" dirty="0" smtClean="0"/>
              <a:t>=</a:t>
            </a:r>
            <a:endParaRPr lang="en-IN" sz="2000" b="1" dirty="0"/>
          </a:p>
        </p:txBody>
      </p:sp>
      <p:sp>
        <p:nvSpPr>
          <p:cNvPr id="14" name="TextBox 13"/>
          <p:cNvSpPr txBox="1"/>
          <p:nvPr/>
        </p:nvSpPr>
        <p:spPr>
          <a:xfrm>
            <a:off x="5715000" y="3638490"/>
            <a:ext cx="304800" cy="400110"/>
          </a:xfrm>
          <a:prstGeom prst="rect">
            <a:avLst/>
          </a:prstGeom>
          <a:noFill/>
        </p:spPr>
        <p:txBody>
          <a:bodyPr wrap="square" rtlCol="0">
            <a:spAutoFit/>
          </a:bodyPr>
          <a:lstStyle/>
          <a:p>
            <a:r>
              <a:rPr lang="en-US" sz="2000" b="1" dirty="0" smtClean="0"/>
              <a:t>=</a:t>
            </a:r>
            <a:endParaRPr lang="en-IN" sz="2000" b="1" dirty="0"/>
          </a:p>
        </p:txBody>
      </p:sp>
      <p:sp>
        <p:nvSpPr>
          <p:cNvPr id="15" name="TextBox 14"/>
          <p:cNvSpPr txBox="1"/>
          <p:nvPr/>
        </p:nvSpPr>
        <p:spPr>
          <a:xfrm>
            <a:off x="6309360" y="3627120"/>
            <a:ext cx="1112520" cy="400110"/>
          </a:xfrm>
          <a:prstGeom prst="rect">
            <a:avLst/>
          </a:prstGeom>
          <a:noFill/>
        </p:spPr>
        <p:txBody>
          <a:bodyPr wrap="square" rtlCol="0">
            <a:spAutoFit/>
          </a:bodyPr>
          <a:lstStyle/>
          <a:p>
            <a:r>
              <a:rPr lang="en-US" sz="2000" b="1" dirty="0" smtClean="0"/>
              <a:t>60000</a:t>
            </a:r>
            <a:endParaRPr lang="en-IN" sz="2000" b="1" dirty="0"/>
          </a:p>
        </p:txBody>
      </p:sp>
      <p:cxnSp>
        <p:nvCxnSpPr>
          <p:cNvPr id="17" name="Straight Connector 16"/>
          <p:cNvCxnSpPr/>
          <p:nvPr/>
        </p:nvCxnSpPr>
        <p:spPr>
          <a:xfrm>
            <a:off x="1859280" y="3870960"/>
            <a:ext cx="1722120" cy="1588"/>
          </a:xfrm>
          <a:prstGeom prst="line">
            <a:avLst/>
          </a:prstGeom>
        </p:spPr>
        <p:style>
          <a:lnRef idx="2">
            <a:schemeClr val="dk1"/>
          </a:lnRef>
          <a:fillRef idx="0">
            <a:schemeClr val="dk1"/>
          </a:fillRef>
          <a:effectRef idx="1">
            <a:schemeClr val="dk1"/>
          </a:effectRef>
          <a:fontRef idx="minor">
            <a:schemeClr val="tx1"/>
          </a:fontRef>
        </p:style>
      </p:cxnSp>
      <p:cxnSp>
        <p:nvCxnSpPr>
          <p:cNvPr id="21" name="Straight Connector 20"/>
          <p:cNvCxnSpPr/>
          <p:nvPr/>
        </p:nvCxnSpPr>
        <p:spPr>
          <a:xfrm>
            <a:off x="4267200" y="3870960"/>
            <a:ext cx="1219200" cy="1588"/>
          </a:xfrm>
          <a:prstGeom prst="line">
            <a:avLst/>
          </a:prstGeom>
        </p:spPr>
        <p:style>
          <a:lnRef idx="2">
            <a:schemeClr val="dk1"/>
          </a:lnRef>
          <a:fillRef idx="0">
            <a:schemeClr val="dk1"/>
          </a:fillRef>
          <a:effectRef idx="1">
            <a:schemeClr val="dk1"/>
          </a:effectRef>
          <a:fontRef idx="minor">
            <a:schemeClr val="tx1"/>
          </a:fontRef>
        </p:style>
      </p:cxnSp>
    </p:spTree>
    <p:extLst>
      <p:ext uri="{BB962C8B-B14F-4D97-AF65-F5344CB8AC3E}">
        <p14:creationId xmlns:p14="http://schemas.microsoft.com/office/powerpoint/2010/main" val="3994549555"/>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6"/>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7"/>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8"/>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9"/>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17"/>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10"/>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3"/>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11"/>
                                        </p:tgtEl>
                                        <p:attrNameLst>
                                          <p:attrName>style.visibility</p:attrName>
                                        </p:attrNameLst>
                                      </p:cBhvr>
                                      <p:to>
                                        <p:strVal val="visible"/>
                                      </p:to>
                                    </p:set>
                                  </p:childTnLst>
                                </p:cTn>
                              </p:par>
                              <p:par>
                                <p:cTn id="43" presetID="1" presetClass="entr" presetSubtype="0" fill="hold" nodeType="withEffect">
                                  <p:stCondLst>
                                    <p:cond delay="0"/>
                                  </p:stCondLst>
                                  <p:childTnLst>
                                    <p:set>
                                      <p:cBhvr>
                                        <p:cTn id="44" dur="1" fill="hold">
                                          <p:stCondLst>
                                            <p:cond delay="0"/>
                                          </p:stCondLst>
                                        </p:cTn>
                                        <p:tgtEl>
                                          <p:spTgt spid="21"/>
                                        </p:tgtEl>
                                        <p:attrNameLst>
                                          <p:attrName>style.visibility</p:attrName>
                                        </p:attrNameLst>
                                      </p:cBhvr>
                                      <p:to>
                                        <p:strVal val="visible"/>
                                      </p:to>
                                    </p:set>
                                  </p:childTnLst>
                                </p:cTn>
                              </p:par>
                              <p:par>
                                <p:cTn id="45" presetID="1" presetClass="entr" presetSubtype="0" fill="hold" grpId="0" nodeType="withEffect">
                                  <p:stCondLst>
                                    <p:cond delay="0"/>
                                  </p:stCondLst>
                                  <p:childTnLst>
                                    <p:set>
                                      <p:cBhvr>
                                        <p:cTn id="46" dur="1" fill="hold">
                                          <p:stCondLst>
                                            <p:cond delay="0"/>
                                          </p:stCondLst>
                                        </p:cTn>
                                        <p:tgtEl>
                                          <p:spTgt spid="12"/>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14"/>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grpId="0" nodeType="clickEffect">
                                  <p:stCondLst>
                                    <p:cond delay="0"/>
                                  </p:stCondLst>
                                  <p:childTnLst>
                                    <p:set>
                                      <p:cBhvr>
                                        <p:cTn id="54" dur="1" fill="hold">
                                          <p:stCondLst>
                                            <p:cond delay="0"/>
                                          </p:stCondLst>
                                        </p:cTn>
                                        <p:tgtEl>
                                          <p:spTgt spid="1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5" grpId="0"/>
      <p:bldP spid="6" grpId="0"/>
      <p:bldP spid="7" grpId="0"/>
      <p:bldP spid="8" grpId="0"/>
      <p:bldP spid="9" grpId="0"/>
      <p:bldP spid="10" grpId="0"/>
      <p:bldP spid="11" grpId="0"/>
      <p:bldP spid="12" grpId="0"/>
      <p:bldP spid="13" grpId="0"/>
      <p:bldP spid="14" grpId="0"/>
      <p:bldP spid="15" grpId="0"/>
    </p:bld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188720" y="712410"/>
            <a:ext cx="4069080" cy="400110"/>
          </a:xfrm>
          <a:prstGeom prst="rect">
            <a:avLst/>
          </a:prstGeom>
          <a:noFill/>
        </p:spPr>
        <p:txBody>
          <a:bodyPr wrap="square" rtlCol="0">
            <a:spAutoFit/>
          </a:bodyPr>
          <a:lstStyle/>
          <a:p>
            <a:r>
              <a:rPr lang="en-US" sz="2000" b="1" dirty="0" smtClean="0"/>
              <a:t>Actual rent Received | Receivable</a:t>
            </a:r>
            <a:endParaRPr lang="en-IN" sz="2000" b="1" dirty="0"/>
          </a:p>
        </p:txBody>
      </p:sp>
      <p:sp>
        <p:nvSpPr>
          <p:cNvPr id="3" name="TextBox 2"/>
          <p:cNvSpPr txBox="1"/>
          <p:nvPr/>
        </p:nvSpPr>
        <p:spPr>
          <a:xfrm>
            <a:off x="6248400" y="712410"/>
            <a:ext cx="838200" cy="400110"/>
          </a:xfrm>
          <a:prstGeom prst="rect">
            <a:avLst/>
          </a:prstGeom>
          <a:noFill/>
        </p:spPr>
        <p:txBody>
          <a:bodyPr wrap="square" rtlCol="0">
            <a:spAutoFit/>
          </a:bodyPr>
          <a:lstStyle/>
          <a:p>
            <a:r>
              <a:rPr lang="en-US" sz="2000" b="1" dirty="0" smtClean="0"/>
              <a:t>XXX</a:t>
            </a:r>
            <a:endParaRPr lang="en-IN" sz="2000" b="1" dirty="0"/>
          </a:p>
        </p:txBody>
      </p:sp>
      <p:sp>
        <p:nvSpPr>
          <p:cNvPr id="4" name="TextBox 3"/>
          <p:cNvSpPr txBox="1"/>
          <p:nvPr/>
        </p:nvSpPr>
        <p:spPr>
          <a:xfrm>
            <a:off x="2758440" y="1158240"/>
            <a:ext cx="670560" cy="400110"/>
          </a:xfrm>
          <a:prstGeom prst="rect">
            <a:avLst/>
          </a:prstGeom>
          <a:noFill/>
        </p:spPr>
        <p:txBody>
          <a:bodyPr wrap="square" rtlCol="0">
            <a:spAutoFit/>
          </a:bodyPr>
          <a:lstStyle/>
          <a:p>
            <a:r>
              <a:rPr lang="en-US" sz="2000" b="1" dirty="0" smtClean="0"/>
              <a:t>OR</a:t>
            </a:r>
            <a:endParaRPr lang="en-IN" sz="2000" b="1" dirty="0"/>
          </a:p>
        </p:txBody>
      </p:sp>
      <p:sp>
        <p:nvSpPr>
          <p:cNvPr id="5" name="TextBox 4"/>
          <p:cNvSpPr txBox="1"/>
          <p:nvPr/>
        </p:nvSpPr>
        <p:spPr>
          <a:xfrm>
            <a:off x="2133600" y="1661160"/>
            <a:ext cx="2057400" cy="400110"/>
          </a:xfrm>
          <a:prstGeom prst="rect">
            <a:avLst/>
          </a:prstGeom>
          <a:noFill/>
        </p:spPr>
        <p:txBody>
          <a:bodyPr wrap="square" rtlCol="0">
            <a:spAutoFit/>
          </a:bodyPr>
          <a:lstStyle/>
          <a:p>
            <a:r>
              <a:rPr lang="en-US" sz="2000" b="1" dirty="0" smtClean="0"/>
              <a:t>Municipal Value</a:t>
            </a:r>
            <a:endParaRPr lang="en-IN" sz="2000" b="1" dirty="0"/>
          </a:p>
        </p:txBody>
      </p:sp>
      <p:sp>
        <p:nvSpPr>
          <p:cNvPr id="6" name="TextBox 5"/>
          <p:cNvSpPr txBox="1"/>
          <p:nvPr/>
        </p:nvSpPr>
        <p:spPr>
          <a:xfrm>
            <a:off x="3048000" y="2266890"/>
            <a:ext cx="1752600" cy="400110"/>
          </a:xfrm>
          <a:prstGeom prst="rect">
            <a:avLst/>
          </a:prstGeom>
          <a:noFill/>
        </p:spPr>
        <p:txBody>
          <a:bodyPr wrap="square" rtlCol="0">
            <a:spAutoFit/>
          </a:bodyPr>
          <a:lstStyle/>
          <a:p>
            <a:r>
              <a:rPr lang="en-US" sz="2000" b="1" dirty="0" smtClean="0"/>
              <a:t>W.e. is Higher</a:t>
            </a:r>
            <a:endParaRPr lang="en-IN" sz="2000" b="1" dirty="0"/>
          </a:p>
        </p:txBody>
      </p:sp>
      <p:cxnSp>
        <p:nvCxnSpPr>
          <p:cNvPr id="8" name="Straight Arrow Connector 7"/>
          <p:cNvCxnSpPr/>
          <p:nvPr/>
        </p:nvCxnSpPr>
        <p:spPr>
          <a:xfrm rot="5400000">
            <a:off x="3657600" y="3032760"/>
            <a:ext cx="609600" cy="1588"/>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sp>
        <p:nvSpPr>
          <p:cNvPr id="9" name="TextBox 8"/>
          <p:cNvSpPr txBox="1"/>
          <p:nvPr/>
        </p:nvSpPr>
        <p:spPr>
          <a:xfrm>
            <a:off x="6248400" y="1657290"/>
            <a:ext cx="838200" cy="400110"/>
          </a:xfrm>
          <a:prstGeom prst="rect">
            <a:avLst/>
          </a:prstGeom>
          <a:noFill/>
        </p:spPr>
        <p:txBody>
          <a:bodyPr wrap="square" rtlCol="0">
            <a:spAutoFit/>
          </a:bodyPr>
          <a:lstStyle/>
          <a:p>
            <a:r>
              <a:rPr lang="en-US" sz="2000" b="1" u="sng" dirty="0" smtClean="0"/>
              <a:t>XXX</a:t>
            </a:r>
            <a:endParaRPr lang="en-IN" sz="2000" b="1" u="sng" dirty="0"/>
          </a:p>
        </p:txBody>
      </p:sp>
      <p:sp>
        <p:nvSpPr>
          <p:cNvPr id="10" name="TextBox 9"/>
          <p:cNvSpPr txBox="1"/>
          <p:nvPr/>
        </p:nvSpPr>
        <p:spPr>
          <a:xfrm>
            <a:off x="6248400" y="3653730"/>
            <a:ext cx="838200" cy="400110"/>
          </a:xfrm>
          <a:prstGeom prst="rect">
            <a:avLst/>
          </a:prstGeom>
          <a:noFill/>
        </p:spPr>
        <p:txBody>
          <a:bodyPr wrap="square" rtlCol="0">
            <a:spAutoFit/>
          </a:bodyPr>
          <a:lstStyle/>
          <a:p>
            <a:r>
              <a:rPr lang="en-US" sz="2000" b="1" dirty="0" smtClean="0"/>
              <a:t>XXX</a:t>
            </a:r>
            <a:endParaRPr lang="en-IN" sz="2000" b="1" dirty="0"/>
          </a:p>
        </p:txBody>
      </p:sp>
      <p:sp>
        <p:nvSpPr>
          <p:cNvPr id="11" name="TextBox 10"/>
          <p:cNvSpPr txBox="1"/>
          <p:nvPr/>
        </p:nvSpPr>
        <p:spPr>
          <a:xfrm>
            <a:off x="2133600" y="3653730"/>
            <a:ext cx="838200" cy="400110"/>
          </a:xfrm>
          <a:prstGeom prst="rect">
            <a:avLst/>
          </a:prstGeom>
          <a:noFill/>
        </p:spPr>
        <p:txBody>
          <a:bodyPr wrap="square" rtlCol="0">
            <a:spAutoFit/>
          </a:bodyPr>
          <a:lstStyle/>
          <a:p>
            <a:r>
              <a:rPr lang="en-US" sz="2000" b="1" dirty="0" smtClean="0"/>
              <a:t>GMR</a:t>
            </a:r>
            <a:endParaRPr lang="en-IN" sz="2000" b="1" dirty="0"/>
          </a:p>
        </p:txBody>
      </p:sp>
    </p:spTree>
    <p:extLst>
      <p:ext uri="{BB962C8B-B14F-4D97-AF65-F5344CB8AC3E}">
        <p14:creationId xmlns:p14="http://schemas.microsoft.com/office/powerpoint/2010/main" val="4114622775"/>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2"/>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4"/>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5"/>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9"/>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6"/>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8"/>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11"/>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4" grpId="0"/>
      <p:bldP spid="5" grpId="0"/>
      <p:bldP spid="6" grpId="0"/>
      <p:bldP spid="9" grpId="0"/>
      <p:bldP spid="10" grpId="0"/>
      <p:bldP spid="11" grpId="0"/>
    </p:bld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493520" y="350520"/>
            <a:ext cx="6400800" cy="400110"/>
          </a:xfrm>
          <a:prstGeom prst="rect">
            <a:avLst/>
          </a:prstGeom>
          <a:noFill/>
        </p:spPr>
        <p:txBody>
          <a:bodyPr wrap="square" rtlCol="0">
            <a:spAutoFit/>
          </a:bodyPr>
          <a:lstStyle/>
          <a:p>
            <a:r>
              <a:rPr lang="en-US" sz="2000" b="1" u="sng" dirty="0" smtClean="0"/>
              <a:t>Determination of GROSS MAINTAINABLE RENT</a:t>
            </a:r>
            <a:endParaRPr lang="en-IN" sz="2000" b="1" u="sng" dirty="0"/>
          </a:p>
        </p:txBody>
      </p:sp>
      <p:sp>
        <p:nvSpPr>
          <p:cNvPr id="4" name="TextBox 3"/>
          <p:cNvSpPr txBox="1"/>
          <p:nvPr/>
        </p:nvSpPr>
        <p:spPr>
          <a:xfrm>
            <a:off x="2895600" y="762000"/>
            <a:ext cx="3352800" cy="400110"/>
          </a:xfrm>
          <a:prstGeom prst="rect">
            <a:avLst/>
          </a:prstGeom>
          <a:noFill/>
        </p:spPr>
        <p:txBody>
          <a:bodyPr wrap="square" rtlCol="0">
            <a:spAutoFit/>
          </a:bodyPr>
          <a:lstStyle/>
          <a:p>
            <a:r>
              <a:rPr lang="en-US" sz="2000" b="1" dirty="0" smtClean="0"/>
              <a:t>Gross Maintainable Rent is</a:t>
            </a:r>
            <a:endParaRPr lang="en-IN" sz="2000" b="1" dirty="0"/>
          </a:p>
        </p:txBody>
      </p:sp>
      <p:cxnSp>
        <p:nvCxnSpPr>
          <p:cNvPr id="6" name="Straight Connector 5"/>
          <p:cNvCxnSpPr>
            <a:stCxn id="4" idx="2"/>
            <a:endCxn id="16" idx="0"/>
          </p:cNvCxnSpPr>
          <p:nvPr/>
        </p:nvCxnSpPr>
        <p:spPr>
          <a:xfrm rot="5400000">
            <a:off x="3105210" y="571500"/>
            <a:ext cx="876180" cy="2057400"/>
          </a:xfrm>
          <a:prstGeom prst="line">
            <a:avLst/>
          </a:prstGeom>
        </p:spPr>
        <p:style>
          <a:lnRef idx="2">
            <a:schemeClr val="dk1"/>
          </a:lnRef>
          <a:fillRef idx="0">
            <a:schemeClr val="dk1"/>
          </a:fillRef>
          <a:effectRef idx="1">
            <a:schemeClr val="dk1"/>
          </a:effectRef>
          <a:fontRef idx="minor">
            <a:schemeClr val="tx1"/>
          </a:fontRef>
        </p:style>
      </p:cxnSp>
      <p:cxnSp>
        <p:nvCxnSpPr>
          <p:cNvPr id="11" name="Straight Connector 10"/>
          <p:cNvCxnSpPr>
            <a:stCxn id="4" idx="2"/>
            <a:endCxn id="17" idx="0"/>
          </p:cNvCxnSpPr>
          <p:nvPr/>
        </p:nvCxnSpPr>
        <p:spPr>
          <a:xfrm rot="16200000" flipH="1">
            <a:off x="5391210" y="342900"/>
            <a:ext cx="876180" cy="2514600"/>
          </a:xfrm>
          <a:prstGeom prst="line">
            <a:avLst/>
          </a:prstGeom>
        </p:spPr>
        <p:style>
          <a:lnRef idx="2">
            <a:schemeClr val="dk1"/>
          </a:lnRef>
          <a:fillRef idx="0">
            <a:schemeClr val="dk1"/>
          </a:fillRef>
          <a:effectRef idx="1">
            <a:schemeClr val="dk1"/>
          </a:effectRef>
          <a:fontRef idx="minor">
            <a:schemeClr val="tx1"/>
          </a:fontRef>
        </p:style>
      </p:cxnSp>
      <p:sp>
        <p:nvSpPr>
          <p:cNvPr id="16" name="TextBox 15"/>
          <p:cNvSpPr txBox="1"/>
          <p:nvPr/>
        </p:nvSpPr>
        <p:spPr>
          <a:xfrm>
            <a:off x="685800" y="2038290"/>
            <a:ext cx="3657600" cy="400110"/>
          </a:xfrm>
          <a:prstGeom prst="rect">
            <a:avLst/>
          </a:prstGeom>
          <a:noFill/>
        </p:spPr>
        <p:txBody>
          <a:bodyPr wrap="square" rtlCol="0">
            <a:spAutoFit/>
          </a:bodyPr>
          <a:lstStyle/>
          <a:p>
            <a:r>
              <a:rPr lang="en-US" sz="2000" b="1" dirty="0" smtClean="0"/>
              <a:t>Where property is not Let Out</a:t>
            </a:r>
            <a:endParaRPr lang="en-IN" sz="2000" b="1" dirty="0"/>
          </a:p>
        </p:txBody>
      </p:sp>
      <p:sp>
        <p:nvSpPr>
          <p:cNvPr id="17" name="TextBox 16"/>
          <p:cNvSpPr txBox="1"/>
          <p:nvPr/>
        </p:nvSpPr>
        <p:spPr>
          <a:xfrm>
            <a:off x="5410200" y="2038290"/>
            <a:ext cx="3352800" cy="400110"/>
          </a:xfrm>
          <a:prstGeom prst="rect">
            <a:avLst/>
          </a:prstGeom>
          <a:noFill/>
        </p:spPr>
        <p:txBody>
          <a:bodyPr wrap="square" rtlCol="0">
            <a:spAutoFit/>
          </a:bodyPr>
          <a:lstStyle/>
          <a:p>
            <a:r>
              <a:rPr lang="en-US" sz="2000" b="1" dirty="0" smtClean="0"/>
              <a:t>Where property is Let Out</a:t>
            </a:r>
            <a:endParaRPr lang="en-IN" sz="2000" b="1" dirty="0"/>
          </a:p>
        </p:txBody>
      </p:sp>
      <p:cxnSp>
        <p:nvCxnSpPr>
          <p:cNvPr id="19" name="Straight Connector 18"/>
          <p:cNvCxnSpPr>
            <a:stCxn id="16" idx="2"/>
          </p:cNvCxnSpPr>
          <p:nvPr/>
        </p:nvCxnSpPr>
        <p:spPr>
          <a:xfrm rot="5400000">
            <a:off x="1485900" y="2400300"/>
            <a:ext cx="990600" cy="1066800"/>
          </a:xfrm>
          <a:prstGeom prst="line">
            <a:avLst/>
          </a:prstGeom>
        </p:spPr>
        <p:style>
          <a:lnRef idx="2">
            <a:schemeClr val="dk1"/>
          </a:lnRef>
          <a:fillRef idx="0">
            <a:schemeClr val="dk1"/>
          </a:fillRef>
          <a:effectRef idx="1">
            <a:schemeClr val="dk1"/>
          </a:effectRef>
          <a:fontRef idx="minor">
            <a:schemeClr val="tx1"/>
          </a:fontRef>
        </p:style>
      </p:cxnSp>
      <p:cxnSp>
        <p:nvCxnSpPr>
          <p:cNvPr id="21" name="Straight Connector 20"/>
          <p:cNvCxnSpPr>
            <a:stCxn id="16" idx="2"/>
          </p:cNvCxnSpPr>
          <p:nvPr/>
        </p:nvCxnSpPr>
        <p:spPr>
          <a:xfrm rot="16200000" flipH="1">
            <a:off x="2590800" y="2362200"/>
            <a:ext cx="914400" cy="1066800"/>
          </a:xfrm>
          <a:prstGeom prst="line">
            <a:avLst/>
          </a:prstGeom>
        </p:spPr>
        <p:style>
          <a:lnRef idx="2">
            <a:schemeClr val="dk1"/>
          </a:lnRef>
          <a:fillRef idx="0">
            <a:schemeClr val="dk1"/>
          </a:fillRef>
          <a:effectRef idx="1">
            <a:schemeClr val="dk1"/>
          </a:effectRef>
          <a:fontRef idx="minor">
            <a:schemeClr val="tx1"/>
          </a:fontRef>
        </p:style>
      </p:cxnSp>
      <p:sp>
        <p:nvSpPr>
          <p:cNvPr id="27" name="TextBox 26"/>
          <p:cNvSpPr txBox="1"/>
          <p:nvPr/>
        </p:nvSpPr>
        <p:spPr>
          <a:xfrm>
            <a:off x="15240" y="3368040"/>
            <a:ext cx="2438400" cy="1015663"/>
          </a:xfrm>
          <a:prstGeom prst="rect">
            <a:avLst/>
          </a:prstGeom>
          <a:noFill/>
        </p:spPr>
        <p:txBody>
          <a:bodyPr wrap="square" rtlCol="0">
            <a:spAutoFit/>
          </a:bodyPr>
          <a:lstStyle/>
          <a:p>
            <a:r>
              <a:rPr lang="en-US" sz="2000" b="1" dirty="0" smtClean="0"/>
              <a:t>If the property falls</a:t>
            </a:r>
          </a:p>
          <a:p>
            <a:r>
              <a:rPr lang="en-US" sz="2000" b="1" dirty="0" smtClean="0"/>
              <a:t>in the jurisdiction of Any Local </a:t>
            </a:r>
            <a:r>
              <a:rPr lang="en-US" sz="2000" b="1" smtClean="0"/>
              <a:t>authority, </a:t>
            </a:r>
            <a:endParaRPr lang="en-IN" sz="2000" b="1" dirty="0"/>
          </a:p>
        </p:txBody>
      </p:sp>
      <p:sp>
        <p:nvSpPr>
          <p:cNvPr id="28" name="TextBox 27"/>
          <p:cNvSpPr txBox="1"/>
          <p:nvPr/>
        </p:nvSpPr>
        <p:spPr>
          <a:xfrm>
            <a:off x="2636520" y="3368040"/>
            <a:ext cx="2438400" cy="1323439"/>
          </a:xfrm>
          <a:prstGeom prst="rect">
            <a:avLst/>
          </a:prstGeom>
          <a:noFill/>
        </p:spPr>
        <p:txBody>
          <a:bodyPr wrap="square" rtlCol="0">
            <a:spAutoFit/>
          </a:bodyPr>
          <a:lstStyle/>
          <a:p>
            <a:r>
              <a:rPr lang="en-US" sz="2000" b="1" dirty="0" smtClean="0"/>
              <a:t>If the property does not fall in the jurisdiction of Any </a:t>
            </a:r>
            <a:r>
              <a:rPr lang="en-US" sz="2000" b="1" smtClean="0"/>
              <a:t>Local authority,</a:t>
            </a:r>
          </a:p>
        </p:txBody>
      </p:sp>
      <p:cxnSp>
        <p:nvCxnSpPr>
          <p:cNvPr id="29" name="Straight Connector 28"/>
          <p:cNvCxnSpPr/>
          <p:nvPr/>
        </p:nvCxnSpPr>
        <p:spPr>
          <a:xfrm rot="5400000">
            <a:off x="6172200" y="2438400"/>
            <a:ext cx="990600" cy="990600"/>
          </a:xfrm>
          <a:prstGeom prst="line">
            <a:avLst/>
          </a:prstGeom>
        </p:spPr>
        <p:style>
          <a:lnRef idx="2">
            <a:schemeClr val="dk1"/>
          </a:lnRef>
          <a:fillRef idx="0">
            <a:schemeClr val="dk1"/>
          </a:fillRef>
          <a:effectRef idx="1">
            <a:schemeClr val="dk1"/>
          </a:effectRef>
          <a:fontRef idx="minor">
            <a:schemeClr val="tx1"/>
          </a:fontRef>
        </p:style>
      </p:cxnSp>
      <p:cxnSp>
        <p:nvCxnSpPr>
          <p:cNvPr id="30" name="Straight Connector 29"/>
          <p:cNvCxnSpPr/>
          <p:nvPr/>
        </p:nvCxnSpPr>
        <p:spPr>
          <a:xfrm>
            <a:off x="7162800" y="2438400"/>
            <a:ext cx="990600" cy="914400"/>
          </a:xfrm>
          <a:prstGeom prst="line">
            <a:avLst/>
          </a:prstGeom>
        </p:spPr>
        <p:style>
          <a:lnRef idx="2">
            <a:schemeClr val="dk1"/>
          </a:lnRef>
          <a:fillRef idx="0">
            <a:schemeClr val="dk1"/>
          </a:fillRef>
          <a:effectRef idx="1">
            <a:schemeClr val="dk1"/>
          </a:effectRef>
          <a:fontRef idx="minor">
            <a:schemeClr val="tx1"/>
          </a:fontRef>
        </p:style>
      </p:cxnSp>
      <p:sp>
        <p:nvSpPr>
          <p:cNvPr id="31" name="TextBox 30"/>
          <p:cNvSpPr txBox="1"/>
          <p:nvPr/>
        </p:nvSpPr>
        <p:spPr>
          <a:xfrm>
            <a:off x="5135880" y="3444240"/>
            <a:ext cx="1859280" cy="400110"/>
          </a:xfrm>
          <a:prstGeom prst="rect">
            <a:avLst/>
          </a:prstGeom>
          <a:noFill/>
        </p:spPr>
        <p:txBody>
          <a:bodyPr wrap="square" rtlCol="0">
            <a:spAutoFit/>
          </a:bodyPr>
          <a:lstStyle/>
          <a:p>
            <a:r>
              <a:rPr lang="en-US" sz="2000" b="1" dirty="0" smtClean="0"/>
              <a:t>Annual Rent</a:t>
            </a:r>
            <a:endParaRPr lang="en-IN" sz="2000" b="1" dirty="0"/>
          </a:p>
        </p:txBody>
      </p:sp>
      <p:sp>
        <p:nvSpPr>
          <p:cNvPr id="32" name="TextBox 31"/>
          <p:cNvSpPr txBox="1"/>
          <p:nvPr/>
        </p:nvSpPr>
        <p:spPr>
          <a:xfrm>
            <a:off x="6995160" y="3429000"/>
            <a:ext cx="1965960" cy="1015663"/>
          </a:xfrm>
          <a:prstGeom prst="rect">
            <a:avLst/>
          </a:prstGeom>
          <a:noFill/>
        </p:spPr>
        <p:txBody>
          <a:bodyPr wrap="square" rtlCol="0">
            <a:spAutoFit/>
          </a:bodyPr>
          <a:lstStyle/>
          <a:p>
            <a:r>
              <a:rPr lang="en-US" sz="2000" b="1" dirty="0" smtClean="0"/>
              <a:t>Annual Value as </a:t>
            </a:r>
            <a:endParaRPr lang="en-IN" sz="2000" b="1" dirty="0" smtClean="0"/>
          </a:p>
          <a:p>
            <a:r>
              <a:rPr lang="en-US" sz="2000" b="1" dirty="0" smtClean="0"/>
              <a:t>assessed by the </a:t>
            </a:r>
          </a:p>
          <a:p>
            <a:r>
              <a:rPr lang="en-US" sz="2000" b="1" dirty="0" smtClean="0"/>
              <a:t>Local Authority</a:t>
            </a:r>
          </a:p>
        </p:txBody>
      </p:sp>
      <p:cxnSp>
        <p:nvCxnSpPr>
          <p:cNvPr id="22" name="Straight Connector 21"/>
          <p:cNvCxnSpPr/>
          <p:nvPr/>
        </p:nvCxnSpPr>
        <p:spPr>
          <a:xfrm rot="5400000">
            <a:off x="5532120" y="4495800"/>
            <a:ext cx="1066800" cy="1588"/>
          </a:xfrm>
          <a:prstGeom prst="line">
            <a:avLst/>
          </a:prstGeom>
        </p:spPr>
        <p:style>
          <a:lnRef idx="2">
            <a:schemeClr val="dk1"/>
          </a:lnRef>
          <a:fillRef idx="0">
            <a:schemeClr val="dk1"/>
          </a:fillRef>
          <a:effectRef idx="1">
            <a:schemeClr val="dk1"/>
          </a:effectRef>
          <a:fontRef idx="minor">
            <a:schemeClr val="tx1"/>
          </a:fontRef>
        </p:style>
      </p:cxnSp>
      <p:cxnSp>
        <p:nvCxnSpPr>
          <p:cNvPr id="24" name="Straight Connector 23"/>
          <p:cNvCxnSpPr/>
          <p:nvPr/>
        </p:nvCxnSpPr>
        <p:spPr>
          <a:xfrm>
            <a:off x="6065520" y="5029200"/>
            <a:ext cx="2057400" cy="1588"/>
          </a:xfrm>
          <a:prstGeom prst="line">
            <a:avLst/>
          </a:prstGeom>
        </p:spPr>
        <p:style>
          <a:lnRef idx="2">
            <a:schemeClr val="dk1"/>
          </a:lnRef>
          <a:fillRef idx="0">
            <a:schemeClr val="dk1"/>
          </a:fillRef>
          <a:effectRef idx="1">
            <a:schemeClr val="dk1"/>
          </a:effectRef>
          <a:fontRef idx="minor">
            <a:schemeClr val="tx1"/>
          </a:fontRef>
        </p:style>
      </p:cxnSp>
      <p:cxnSp>
        <p:nvCxnSpPr>
          <p:cNvPr id="26" name="Straight Connector 25"/>
          <p:cNvCxnSpPr/>
          <p:nvPr/>
        </p:nvCxnSpPr>
        <p:spPr>
          <a:xfrm rot="5400000" flipH="1" flipV="1">
            <a:off x="7894320" y="4800600"/>
            <a:ext cx="457200" cy="1588"/>
          </a:xfrm>
          <a:prstGeom prst="line">
            <a:avLst/>
          </a:prstGeom>
        </p:spPr>
        <p:style>
          <a:lnRef idx="2">
            <a:schemeClr val="dk1"/>
          </a:lnRef>
          <a:fillRef idx="0">
            <a:schemeClr val="dk1"/>
          </a:fillRef>
          <a:effectRef idx="1">
            <a:schemeClr val="dk1"/>
          </a:effectRef>
          <a:fontRef idx="minor">
            <a:schemeClr val="tx1"/>
          </a:fontRef>
        </p:style>
      </p:cxnSp>
      <p:cxnSp>
        <p:nvCxnSpPr>
          <p:cNvPr id="34" name="Straight Arrow Connector 33"/>
          <p:cNvCxnSpPr/>
          <p:nvPr/>
        </p:nvCxnSpPr>
        <p:spPr>
          <a:xfrm rot="5400000">
            <a:off x="6827520" y="5257800"/>
            <a:ext cx="457200" cy="1588"/>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sp>
        <p:nvSpPr>
          <p:cNvPr id="35" name="TextBox 34"/>
          <p:cNvSpPr txBox="1"/>
          <p:nvPr/>
        </p:nvSpPr>
        <p:spPr>
          <a:xfrm>
            <a:off x="6156960" y="5486400"/>
            <a:ext cx="1752600" cy="400110"/>
          </a:xfrm>
          <a:prstGeom prst="rect">
            <a:avLst/>
          </a:prstGeom>
          <a:noFill/>
        </p:spPr>
        <p:txBody>
          <a:bodyPr wrap="square" rtlCol="0">
            <a:spAutoFit/>
          </a:bodyPr>
          <a:lstStyle/>
          <a:p>
            <a:r>
              <a:rPr lang="en-US" sz="2000" b="1" dirty="0" smtClean="0"/>
              <a:t>W.e. is Higher</a:t>
            </a:r>
            <a:endParaRPr lang="en-IN" sz="2000" b="1" dirty="0"/>
          </a:p>
        </p:txBody>
      </p:sp>
      <p:cxnSp>
        <p:nvCxnSpPr>
          <p:cNvPr id="25" name="Straight Arrow Connector 24"/>
          <p:cNvCxnSpPr/>
          <p:nvPr/>
        </p:nvCxnSpPr>
        <p:spPr>
          <a:xfrm rot="5400000" flipH="1" flipV="1">
            <a:off x="7200900" y="1790700"/>
            <a:ext cx="381000" cy="152400"/>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sp>
        <p:nvSpPr>
          <p:cNvPr id="33" name="TextBox 32"/>
          <p:cNvSpPr txBox="1"/>
          <p:nvPr/>
        </p:nvSpPr>
        <p:spPr>
          <a:xfrm>
            <a:off x="6858000" y="914400"/>
            <a:ext cx="2286000" cy="707886"/>
          </a:xfrm>
          <a:prstGeom prst="rect">
            <a:avLst/>
          </a:prstGeom>
          <a:noFill/>
        </p:spPr>
        <p:txBody>
          <a:bodyPr wrap="square" rtlCol="0">
            <a:spAutoFit/>
          </a:bodyPr>
          <a:lstStyle/>
          <a:p>
            <a:r>
              <a:rPr lang="en-US" sz="2000" b="1" smtClean="0"/>
              <a:t>Whether full year or part of  the year</a:t>
            </a:r>
            <a:endParaRPr lang="en-IN" sz="2000" b="1"/>
          </a:p>
        </p:txBody>
      </p:sp>
      <p:cxnSp>
        <p:nvCxnSpPr>
          <p:cNvPr id="38" name="Straight Connector 37"/>
          <p:cNvCxnSpPr/>
          <p:nvPr/>
        </p:nvCxnSpPr>
        <p:spPr>
          <a:xfrm rot="5400000">
            <a:off x="1296194" y="4601186"/>
            <a:ext cx="2437606" cy="794"/>
          </a:xfrm>
          <a:prstGeom prst="line">
            <a:avLst/>
          </a:prstGeom>
        </p:spPr>
        <p:style>
          <a:lnRef idx="2">
            <a:schemeClr val="dk1"/>
          </a:lnRef>
          <a:fillRef idx="0">
            <a:schemeClr val="dk1"/>
          </a:fillRef>
          <a:effectRef idx="1">
            <a:schemeClr val="dk1"/>
          </a:effectRef>
          <a:fontRef idx="minor">
            <a:schemeClr val="tx1"/>
          </a:fontRef>
        </p:style>
      </p:cxnSp>
      <p:cxnSp>
        <p:nvCxnSpPr>
          <p:cNvPr id="40" name="Straight Arrow Connector 39"/>
          <p:cNvCxnSpPr/>
          <p:nvPr/>
        </p:nvCxnSpPr>
        <p:spPr>
          <a:xfrm rot="5400000">
            <a:off x="3429794" y="4829786"/>
            <a:ext cx="304800" cy="1588"/>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sp>
        <p:nvSpPr>
          <p:cNvPr id="41" name="TextBox 40"/>
          <p:cNvSpPr txBox="1"/>
          <p:nvPr/>
        </p:nvSpPr>
        <p:spPr>
          <a:xfrm>
            <a:off x="2652010" y="4982980"/>
            <a:ext cx="2377190" cy="400110"/>
          </a:xfrm>
          <a:prstGeom prst="rect">
            <a:avLst/>
          </a:prstGeom>
          <a:noFill/>
        </p:spPr>
        <p:txBody>
          <a:bodyPr wrap="square" rtlCol="0">
            <a:spAutoFit/>
          </a:bodyPr>
          <a:lstStyle/>
          <a:p>
            <a:r>
              <a:rPr lang="en-US" sz="2000" b="1" smtClean="0"/>
              <a:t> Fair Market Rent</a:t>
            </a:r>
            <a:endParaRPr lang="en-IN" sz="2000" b="1" smtClean="0"/>
          </a:p>
        </p:txBody>
      </p:sp>
      <p:cxnSp>
        <p:nvCxnSpPr>
          <p:cNvPr id="43" name="Straight Arrow Connector 42"/>
          <p:cNvCxnSpPr/>
          <p:nvPr/>
        </p:nvCxnSpPr>
        <p:spPr>
          <a:xfrm rot="5400000">
            <a:off x="1027906" y="4609306"/>
            <a:ext cx="381000" cy="1588"/>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sp>
        <p:nvSpPr>
          <p:cNvPr id="44" name="TextBox 43"/>
          <p:cNvSpPr txBox="1"/>
          <p:nvPr/>
        </p:nvSpPr>
        <p:spPr>
          <a:xfrm>
            <a:off x="137410" y="4800600"/>
            <a:ext cx="2286000" cy="1015663"/>
          </a:xfrm>
          <a:prstGeom prst="rect">
            <a:avLst/>
          </a:prstGeom>
          <a:noFill/>
        </p:spPr>
        <p:txBody>
          <a:bodyPr wrap="square" rtlCol="0">
            <a:spAutoFit/>
          </a:bodyPr>
          <a:lstStyle/>
          <a:p>
            <a:r>
              <a:rPr lang="en-US" sz="2000" b="1" smtClean="0"/>
              <a:t>The annual value as assessed by the Local authority.</a:t>
            </a:r>
            <a:endParaRPr lang="en-IN" sz="2000" b="1"/>
          </a:p>
        </p:txBody>
      </p:sp>
    </p:spTree>
    <p:extLst>
      <p:ext uri="{BB962C8B-B14F-4D97-AF65-F5344CB8AC3E}">
        <p14:creationId xmlns:p14="http://schemas.microsoft.com/office/powerpoint/2010/main" val="2547545027"/>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1"/>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6"/>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7"/>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25"/>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33"/>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19"/>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21"/>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27"/>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43"/>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44"/>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nodeType="clickEffect">
                                  <p:stCondLst>
                                    <p:cond delay="0"/>
                                  </p:stCondLst>
                                  <p:childTnLst>
                                    <p:set>
                                      <p:cBhvr>
                                        <p:cTn id="50" dur="1" fill="hold">
                                          <p:stCondLst>
                                            <p:cond delay="0"/>
                                          </p:stCondLst>
                                        </p:cTn>
                                        <p:tgtEl>
                                          <p:spTgt spid="38"/>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grpId="0" nodeType="clickEffect">
                                  <p:stCondLst>
                                    <p:cond delay="0"/>
                                  </p:stCondLst>
                                  <p:childTnLst>
                                    <p:set>
                                      <p:cBhvr>
                                        <p:cTn id="54" dur="1" fill="hold">
                                          <p:stCondLst>
                                            <p:cond delay="0"/>
                                          </p:stCondLst>
                                        </p:cTn>
                                        <p:tgtEl>
                                          <p:spTgt spid="28"/>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nodeType="clickEffect">
                                  <p:stCondLst>
                                    <p:cond delay="0"/>
                                  </p:stCondLst>
                                  <p:childTnLst>
                                    <p:set>
                                      <p:cBhvr>
                                        <p:cTn id="58" dur="1" fill="hold">
                                          <p:stCondLst>
                                            <p:cond delay="0"/>
                                          </p:stCondLst>
                                        </p:cTn>
                                        <p:tgtEl>
                                          <p:spTgt spid="40"/>
                                        </p:tgtEl>
                                        <p:attrNameLst>
                                          <p:attrName>style.visibility</p:attrName>
                                        </p:attrNameLst>
                                      </p:cBhvr>
                                      <p:to>
                                        <p:strVal val="visible"/>
                                      </p:to>
                                    </p:set>
                                  </p:childTnLst>
                                </p:cTn>
                              </p:par>
                            </p:childTnLst>
                          </p:cTn>
                        </p:par>
                      </p:childTnLst>
                    </p:cTn>
                  </p:par>
                  <p:par>
                    <p:cTn id="59" fill="hold">
                      <p:stCondLst>
                        <p:cond delay="indefinite"/>
                      </p:stCondLst>
                      <p:childTnLst>
                        <p:par>
                          <p:cTn id="60" fill="hold">
                            <p:stCondLst>
                              <p:cond delay="0"/>
                            </p:stCondLst>
                            <p:childTnLst>
                              <p:par>
                                <p:cTn id="61" presetID="1" presetClass="entr" presetSubtype="0" fill="hold" grpId="0" nodeType="clickEffect">
                                  <p:stCondLst>
                                    <p:cond delay="0"/>
                                  </p:stCondLst>
                                  <p:childTnLst>
                                    <p:set>
                                      <p:cBhvr>
                                        <p:cTn id="62" dur="1" fill="hold">
                                          <p:stCondLst>
                                            <p:cond delay="0"/>
                                          </p:stCondLst>
                                        </p:cTn>
                                        <p:tgtEl>
                                          <p:spTgt spid="41"/>
                                        </p:tgtEl>
                                        <p:attrNameLst>
                                          <p:attrName>style.visibility</p:attrName>
                                        </p:attrNameLst>
                                      </p:cBhvr>
                                      <p:to>
                                        <p:strVal val="visible"/>
                                      </p:to>
                                    </p:set>
                                  </p:childTnLst>
                                </p:cTn>
                              </p:par>
                            </p:childTnLst>
                          </p:cTn>
                        </p:par>
                      </p:childTnLst>
                    </p:cTn>
                  </p:par>
                  <p:par>
                    <p:cTn id="63" fill="hold">
                      <p:stCondLst>
                        <p:cond delay="indefinite"/>
                      </p:stCondLst>
                      <p:childTnLst>
                        <p:par>
                          <p:cTn id="64" fill="hold">
                            <p:stCondLst>
                              <p:cond delay="0"/>
                            </p:stCondLst>
                            <p:childTnLst>
                              <p:par>
                                <p:cTn id="65" presetID="1" presetClass="entr" presetSubtype="0" fill="hold" nodeType="clickEffect">
                                  <p:stCondLst>
                                    <p:cond delay="0"/>
                                  </p:stCondLst>
                                  <p:childTnLst>
                                    <p:set>
                                      <p:cBhvr>
                                        <p:cTn id="66" dur="1" fill="hold">
                                          <p:stCondLst>
                                            <p:cond delay="0"/>
                                          </p:stCondLst>
                                        </p:cTn>
                                        <p:tgtEl>
                                          <p:spTgt spid="29"/>
                                        </p:tgtEl>
                                        <p:attrNameLst>
                                          <p:attrName>style.visibility</p:attrName>
                                        </p:attrNameLst>
                                      </p:cBhvr>
                                      <p:to>
                                        <p:strVal val="visible"/>
                                      </p:to>
                                    </p:set>
                                  </p:childTnLst>
                                </p:cTn>
                              </p:par>
                              <p:par>
                                <p:cTn id="67" presetID="1" presetClass="entr" presetSubtype="0" fill="hold" nodeType="withEffect">
                                  <p:stCondLst>
                                    <p:cond delay="0"/>
                                  </p:stCondLst>
                                  <p:childTnLst>
                                    <p:set>
                                      <p:cBhvr>
                                        <p:cTn id="68" dur="1" fill="hold">
                                          <p:stCondLst>
                                            <p:cond delay="0"/>
                                          </p:stCondLst>
                                        </p:cTn>
                                        <p:tgtEl>
                                          <p:spTgt spid="30"/>
                                        </p:tgtEl>
                                        <p:attrNameLst>
                                          <p:attrName>style.visibility</p:attrName>
                                        </p:attrNameLst>
                                      </p:cBhvr>
                                      <p:to>
                                        <p:strVal val="visible"/>
                                      </p:to>
                                    </p:set>
                                  </p:childTnLst>
                                </p:cTn>
                              </p:par>
                            </p:childTnLst>
                          </p:cTn>
                        </p:par>
                      </p:childTnLst>
                    </p:cTn>
                  </p:par>
                  <p:par>
                    <p:cTn id="69" fill="hold">
                      <p:stCondLst>
                        <p:cond delay="indefinite"/>
                      </p:stCondLst>
                      <p:childTnLst>
                        <p:par>
                          <p:cTn id="70" fill="hold">
                            <p:stCondLst>
                              <p:cond delay="0"/>
                            </p:stCondLst>
                            <p:childTnLst>
                              <p:par>
                                <p:cTn id="71" presetID="1" presetClass="entr" presetSubtype="0" fill="hold" grpId="0" nodeType="clickEffect">
                                  <p:stCondLst>
                                    <p:cond delay="0"/>
                                  </p:stCondLst>
                                  <p:childTnLst>
                                    <p:set>
                                      <p:cBhvr>
                                        <p:cTn id="72" dur="1" fill="hold">
                                          <p:stCondLst>
                                            <p:cond delay="0"/>
                                          </p:stCondLst>
                                        </p:cTn>
                                        <p:tgtEl>
                                          <p:spTgt spid="31"/>
                                        </p:tgtEl>
                                        <p:attrNameLst>
                                          <p:attrName>style.visibility</p:attrName>
                                        </p:attrNameLst>
                                      </p:cBhvr>
                                      <p:to>
                                        <p:strVal val="visible"/>
                                      </p:to>
                                    </p:set>
                                  </p:childTnLst>
                                </p:cTn>
                              </p:par>
                              <p:par>
                                <p:cTn id="73" presetID="1" presetClass="entr" presetSubtype="0" fill="hold" grpId="0" nodeType="withEffect">
                                  <p:stCondLst>
                                    <p:cond delay="0"/>
                                  </p:stCondLst>
                                  <p:childTnLst>
                                    <p:set>
                                      <p:cBhvr>
                                        <p:cTn id="74" dur="1" fill="hold">
                                          <p:stCondLst>
                                            <p:cond delay="0"/>
                                          </p:stCondLst>
                                        </p:cTn>
                                        <p:tgtEl>
                                          <p:spTgt spid="32"/>
                                        </p:tgtEl>
                                        <p:attrNameLst>
                                          <p:attrName>style.visibility</p:attrName>
                                        </p:attrNameLst>
                                      </p:cBhvr>
                                      <p:to>
                                        <p:strVal val="visible"/>
                                      </p:to>
                                    </p:set>
                                  </p:childTnLst>
                                </p:cTn>
                              </p:par>
                            </p:childTnLst>
                          </p:cTn>
                        </p:par>
                      </p:childTnLst>
                    </p:cTn>
                  </p:par>
                  <p:par>
                    <p:cTn id="75" fill="hold">
                      <p:stCondLst>
                        <p:cond delay="indefinite"/>
                      </p:stCondLst>
                      <p:childTnLst>
                        <p:par>
                          <p:cTn id="76" fill="hold">
                            <p:stCondLst>
                              <p:cond delay="0"/>
                            </p:stCondLst>
                            <p:childTnLst>
                              <p:par>
                                <p:cTn id="77" presetID="1" presetClass="entr" presetSubtype="0" fill="hold" nodeType="clickEffect">
                                  <p:stCondLst>
                                    <p:cond delay="0"/>
                                  </p:stCondLst>
                                  <p:childTnLst>
                                    <p:set>
                                      <p:cBhvr>
                                        <p:cTn id="78" dur="1" fill="hold">
                                          <p:stCondLst>
                                            <p:cond delay="0"/>
                                          </p:stCondLst>
                                        </p:cTn>
                                        <p:tgtEl>
                                          <p:spTgt spid="22"/>
                                        </p:tgtEl>
                                        <p:attrNameLst>
                                          <p:attrName>style.visibility</p:attrName>
                                        </p:attrNameLst>
                                      </p:cBhvr>
                                      <p:to>
                                        <p:strVal val="visible"/>
                                      </p:to>
                                    </p:set>
                                  </p:childTnLst>
                                </p:cTn>
                              </p:par>
                              <p:par>
                                <p:cTn id="79" presetID="1" presetClass="entr" presetSubtype="0" fill="hold" nodeType="withEffect">
                                  <p:stCondLst>
                                    <p:cond delay="0"/>
                                  </p:stCondLst>
                                  <p:childTnLst>
                                    <p:set>
                                      <p:cBhvr>
                                        <p:cTn id="80" dur="1" fill="hold">
                                          <p:stCondLst>
                                            <p:cond delay="0"/>
                                          </p:stCondLst>
                                        </p:cTn>
                                        <p:tgtEl>
                                          <p:spTgt spid="24"/>
                                        </p:tgtEl>
                                        <p:attrNameLst>
                                          <p:attrName>style.visibility</p:attrName>
                                        </p:attrNameLst>
                                      </p:cBhvr>
                                      <p:to>
                                        <p:strVal val="visible"/>
                                      </p:to>
                                    </p:set>
                                  </p:childTnLst>
                                </p:cTn>
                              </p:par>
                              <p:par>
                                <p:cTn id="81" presetID="1" presetClass="entr" presetSubtype="0" fill="hold" nodeType="withEffect">
                                  <p:stCondLst>
                                    <p:cond delay="0"/>
                                  </p:stCondLst>
                                  <p:childTnLst>
                                    <p:set>
                                      <p:cBhvr>
                                        <p:cTn id="82" dur="1" fill="hold">
                                          <p:stCondLst>
                                            <p:cond delay="0"/>
                                          </p:stCondLst>
                                        </p:cTn>
                                        <p:tgtEl>
                                          <p:spTgt spid="26"/>
                                        </p:tgtEl>
                                        <p:attrNameLst>
                                          <p:attrName>style.visibility</p:attrName>
                                        </p:attrNameLst>
                                      </p:cBhvr>
                                      <p:to>
                                        <p:strVal val="visible"/>
                                      </p:to>
                                    </p:set>
                                  </p:childTnLst>
                                </p:cTn>
                              </p:par>
                              <p:par>
                                <p:cTn id="83" presetID="1" presetClass="entr" presetSubtype="0" fill="hold" nodeType="withEffect">
                                  <p:stCondLst>
                                    <p:cond delay="0"/>
                                  </p:stCondLst>
                                  <p:childTnLst>
                                    <p:set>
                                      <p:cBhvr>
                                        <p:cTn id="84" dur="1" fill="hold">
                                          <p:stCondLst>
                                            <p:cond delay="0"/>
                                          </p:stCondLst>
                                        </p:cTn>
                                        <p:tgtEl>
                                          <p:spTgt spid="34"/>
                                        </p:tgtEl>
                                        <p:attrNameLst>
                                          <p:attrName>style.visibility</p:attrName>
                                        </p:attrNameLst>
                                      </p:cBhvr>
                                      <p:to>
                                        <p:strVal val="visible"/>
                                      </p:to>
                                    </p:set>
                                  </p:childTnLst>
                                </p:cTn>
                              </p:par>
                            </p:childTnLst>
                          </p:cTn>
                        </p:par>
                      </p:childTnLst>
                    </p:cTn>
                  </p:par>
                  <p:par>
                    <p:cTn id="85" fill="hold">
                      <p:stCondLst>
                        <p:cond delay="indefinite"/>
                      </p:stCondLst>
                      <p:childTnLst>
                        <p:par>
                          <p:cTn id="86" fill="hold">
                            <p:stCondLst>
                              <p:cond delay="0"/>
                            </p:stCondLst>
                            <p:childTnLst>
                              <p:par>
                                <p:cTn id="87" presetID="1" presetClass="entr" presetSubtype="0" fill="hold" grpId="0" nodeType="clickEffect">
                                  <p:stCondLst>
                                    <p:cond delay="0"/>
                                  </p:stCondLst>
                                  <p:childTnLst>
                                    <p:set>
                                      <p:cBhvr>
                                        <p:cTn id="88" dur="1" fill="hold">
                                          <p:stCondLst>
                                            <p:cond delay="0"/>
                                          </p:stCondLst>
                                        </p:cTn>
                                        <p:tgtEl>
                                          <p:spTgt spid="3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p:bldP spid="16" grpId="0"/>
      <p:bldP spid="17" grpId="0"/>
      <p:bldP spid="27" grpId="0"/>
      <p:bldP spid="28" grpId="0"/>
      <p:bldP spid="31" grpId="0"/>
      <p:bldP spid="32" grpId="0"/>
      <p:bldP spid="35" grpId="0"/>
      <p:bldP spid="33" grpId="0"/>
      <p:bldP spid="41" grpId="0"/>
      <p:bldP spid="44" grpId="0"/>
    </p:bld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838200" y="853440"/>
            <a:ext cx="7924800" cy="400110"/>
          </a:xfrm>
          <a:prstGeom prst="rect">
            <a:avLst/>
          </a:prstGeom>
          <a:noFill/>
        </p:spPr>
        <p:txBody>
          <a:bodyPr wrap="square" rtlCol="0">
            <a:spAutoFit/>
          </a:bodyPr>
          <a:lstStyle/>
          <a:p>
            <a:r>
              <a:rPr lang="en-US" sz="2000" b="1" u="sng" dirty="0" smtClean="0"/>
              <a:t>Compute the NET MAINTABLE RENT of the immovable property:</a:t>
            </a:r>
            <a:endParaRPr lang="en-IN" sz="2000" b="1" u="sng" dirty="0"/>
          </a:p>
        </p:txBody>
      </p:sp>
      <p:sp>
        <p:nvSpPr>
          <p:cNvPr id="4" name="TextBox 3"/>
          <p:cNvSpPr txBox="1"/>
          <p:nvPr/>
        </p:nvSpPr>
        <p:spPr>
          <a:xfrm>
            <a:off x="533400" y="1767840"/>
            <a:ext cx="2819400" cy="400110"/>
          </a:xfrm>
          <a:prstGeom prst="rect">
            <a:avLst/>
          </a:prstGeom>
          <a:noFill/>
        </p:spPr>
        <p:txBody>
          <a:bodyPr wrap="square" rtlCol="0">
            <a:spAutoFit/>
          </a:bodyPr>
          <a:lstStyle/>
          <a:p>
            <a:r>
              <a:rPr lang="en-US" sz="2000" b="1" dirty="0" smtClean="0"/>
              <a:t>Gross maintainable rent</a:t>
            </a:r>
            <a:endParaRPr lang="en-IN" sz="2000" b="1" dirty="0"/>
          </a:p>
        </p:txBody>
      </p:sp>
      <p:sp>
        <p:nvSpPr>
          <p:cNvPr id="5" name="TextBox 4"/>
          <p:cNvSpPr txBox="1"/>
          <p:nvPr/>
        </p:nvSpPr>
        <p:spPr>
          <a:xfrm>
            <a:off x="6827520" y="1767840"/>
            <a:ext cx="838200" cy="400110"/>
          </a:xfrm>
          <a:prstGeom prst="rect">
            <a:avLst/>
          </a:prstGeom>
          <a:noFill/>
        </p:spPr>
        <p:txBody>
          <a:bodyPr wrap="square" rtlCol="0">
            <a:spAutoFit/>
          </a:bodyPr>
          <a:lstStyle/>
          <a:p>
            <a:r>
              <a:rPr lang="en-US" sz="2000" b="1" dirty="0" smtClean="0"/>
              <a:t>XXX</a:t>
            </a:r>
            <a:endParaRPr lang="en-IN" sz="2000" b="1" dirty="0"/>
          </a:p>
        </p:txBody>
      </p:sp>
      <p:sp>
        <p:nvSpPr>
          <p:cNvPr id="6" name="TextBox 5"/>
          <p:cNvSpPr txBox="1"/>
          <p:nvPr/>
        </p:nvSpPr>
        <p:spPr>
          <a:xfrm>
            <a:off x="518160" y="2316480"/>
            <a:ext cx="777240" cy="400110"/>
          </a:xfrm>
          <a:prstGeom prst="rect">
            <a:avLst/>
          </a:prstGeom>
          <a:noFill/>
        </p:spPr>
        <p:txBody>
          <a:bodyPr wrap="square" rtlCol="0">
            <a:spAutoFit/>
          </a:bodyPr>
          <a:lstStyle/>
          <a:p>
            <a:r>
              <a:rPr lang="en-US" sz="2000" b="1" dirty="0" smtClean="0"/>
              <a:t>Less:</a:t>
            </a:r>
            <a:endParaRPr lang="en-IN" sz="2000" b="1" dirty="0"/>
          </a:p>
        </p:txBody>
      </p:sp>
      <p:sp>
        <p:nvSpPr>
          <p:cNvPr id="7" name="TextBox 6"/>
          <p:cNvSpPr txBox="1"/>
          <p:nvPr/>
        </p:nvSpPr>
        <p:spPr>
          <a:xfrm>
            <a:off x="1295400" y="2316480"/>
            <a:ext cx="1828800" cy="400110"/>
          </a:xfrm>
          <a:prstGeom prst="rect">
            <a:avLst/>
          </a:prstGeom>
          <a:noFill/>
        </p:spPr>
        <p:txBody>
          <a:bodyPr wrap="square" rtlCol="0">
            <a:spAutoFit/>
          </a:bodyPr>
          <a:lstStyle/>
          <a:p>
            <a:r>
              <a:rPr lang="en-US" sz="2000" b="1" dirty="0" smtClean="0"/>
              <a:t>15% of GMR</a:t>
            </a:r>
            <a:endParaRPr lang="en-IN" sz="2000" b="1" dirty="0"/>
          </a:p>
        </p:txBody>
      </p:sp>
      <p:sp>
        <p:nvSpPr>
          <p:cNvPr id="8" name="TextBox 7"/>
          <p:cNvSpPr txBox="1"/>
          <p:nvPr/>
        </p:nvSpPr>
        <p:spPr>
          <a:xfrm>
            <a:off x="518160" y="2880360"/>
            <a:ext cx="777240" cy="400110"/>
          </a:xfrm>
          <a:prstGeom prst="rect">
            <a:avLst/>
          </a:prstGeom>
          <a:noFill/>
        </p:spPr>
        <p:txBody>
          <a:bodyPr wrap="square" rtlCol="0">
            <a:spAutoFit/>
          </a:bodyPr>
          <a:lstStyle/>
          <a:p>
            <a:r>
              <a:rPr lang="en-US" sz="2000" b="1" dirty="0" smtClean="0"/>
              <a:t>Less:</a:t>
            </a:r>
            <a:endParaRPr lang="en-IN" sz="2000" b="1" dirty="0"/>
          </a:p>
        </p:txBody>
      </p:sp>
      <p:sp>
        <p:nvSpPr>
          <p:cNvPr id="9" name="TextBox 8"/>
          <p:cNvSpPr txBox="1"/>
          <p:nvPr/>
        </p:nvSpPr>
        <p:spPr>
          <a:xfrm>
            <a:off x="1371600" y="2880360"/>
            <a:ext cx="2286000" cy="400110"/>
          </a:xfrm>
          <a:prstGeom prst="rect">
            <a:avLst/>
          </a:prstGeom>
          <a:noFill/>
        </p:spPr>
        <p:txBody>
          <a:bodyPr wrap="square" rtlCol="0">
            <a:spAutoFit/>
          </a:bodyPr>
          <a:lstStyle/>
          <a:p>
            <a:r>
              <a:rPr lang="en-US" sz="2000" b="1" dirty="0" smtClean="0"/>
              <a:t>Municipal taxes</a:t>
            </a:r>
            <a:endParaRPr lang="en-IN" sz="2000" b="1" dirty="0"/>
          </a:p>
        </p:txBody>
      </p:sp>
      <p:sp>
        <p:nvSpPr>
          <p:cNvPr id="10" name="TextBox 9"/>
          <p:cNvSpPr txBox="1"/>
          <p:nvPr/>
        </p:nvSpPr>
        <p:spPr>
          <a:xfrm>
            <a:off x="1371600" y="3444240"/>
            <a:ext cx="2743200" cy="400110"/>
          </a:xfrm>
          <a:prstGeom prst="rect">
            <a:avLst/>
          </a:prstGeom>
          <a:noFill/>
        </p:spPr>
        <p:txBody>
          <a:bodyPr wrap="square" rtlCol="0">
            <a:spAutoFit/>
          </a:bodyPr>
          <a:lstStyle/>
          <a:p>
            <a:r>
              <a:rPr lang="en-US" sz="2000" b="1" dirty="0" smtClean="0"/>
              <a:t>Net Maintainable rent</a:t>
            </a:r>
            <a:endParaRPr lang="en-IN" sz="2000" b="1" dirty="0"/>
          </a:p>
        </p:txBody>
      </p:sp>
      <p:sp>
        <p:nvSpPr>
          <p:cNvPr id="11" name="TextBox 10"/>
          <p:cNvSpPr txBox="1"/>
          <p:nvPr/>
        </p:nvSpPr>
        <p:spPr>
          <a:xfrm>
            <a:off x="4632960" y="2316480"/>
            <a:ext cx="777240" cy="400110"/>
          </a:xfrm>
          <a:prstGeom prst="rect">
            <a:avLst/>
          </a:prstGeom>
          <a:noFill/>
        </p:spPr>
        <p:txBody>
          <a:bodyPr wrap="square" rtlCol="0">
            <a:spAutoFit/>
          </a:bodyPr>
          <a:lstStyle/>
          <a:p>
            <a:r>
              <a:rPr lang="en-US" sz="2000" b="1" dirty="0" smtClean="0"/>
              <a:t>XXX</a:t>
            </a:r>
            <a:endParaRPr lang="en-IN" sz="2000" b="1" dirty="0"/>
          </a:p>
        </p:txBody>
      </p:sp>
      <p:sp>
        <p:nvSpPr>
          <p:cNvPr id="12" name="TextBox 11"/>
          <p:cNvSpPr txBox="1"/>
          <p:nvPr/>
        </p:nvSpPr>
        <p:spPr>
          <a:xfrm>
            <a:off x="6827520" y="2880360"/>
            <a:ext cx="838200" cy="400110"/>
          </a:xfrm>
          <a:prstGeom prst="rect">
            <a:avLst/>
          </a:prstGeom>
          <a:noFill/>
        </p:spPr>
        <p:txBody>
          <a:bodyPr wrap="square" rtlCol="0">
            <a:spAutoFit/>
          </a:bodyPr>
          <a:lstStyle/>
          <a:p>
            <a:r>
              <a:rPr lang="en-US" sz="2000" b="1" u="sng" dirty="0" smtClean="0"/>
              <a:t>XXX</a:t>
            </a:r>
            <a:endParaRPr lang="en-IN" sz="2000" b="1" u="sng" dirty="0"/>
          </a:p>
        </p:txBody>
      </p:sp>
      <p:sp>
        <p:nvSpPr>
          <p:cNvPr id="13" name="TextBox 12"/>
          <p:cNvSpPr txBox="1"/>
          <p:nvPr/>
        </p:nvSpPr>
        <p:spPr>
          <a:xfrm>
            <a:off x="6827520" y="3444240"/>
            <a:ext cx="838200" cy="400110"/>
          </a:xfrm>
          <a:prstGeom prst="rect">
            <a:avLst/>
          </a:prstGeom>
          <a:noFill/>
        </p:spPr>
        <p:txBody>
          <a:bodyPr wrap="square" rtlCol="0">
            <a:spAutoFit/>
          </a:bodyPr>
          <a:lstStyle/>
          <a:p>
            <a:r>
              <a:rPr lang="en-US" sz="2000" b="1" u="sng" dirty="0" smtClean="0"/>
              <a:t>XXX</a:t>
            </a:r>
            <a:endParaRPr lang="en-IN" sz="2000" b="1" u="sng" dirty="0"/>
          </a:p>
        </p:txBody>
      </p:sp>
      <p:sp>
        <p:nvSpPr>
          <p:cNvPr id="14" name="TextBox 13"/>
          <p:cNvSpPr txBox="1"/>
          <p:nvPr/>
        </p:nvSpPr>
        <p:spPr>
          <a:xfrm>
            <a:off x="4632960" y="2880360"/>
            <a:ext cx="838200" cy="400110"/>
          </a:xfrm>
          <a:prstGeom prst="rect">
            <a:avLst/>
          </a:prstGeom>
          <a:noFill/>
        </p:spPr>
        <p:txBody>
          <a:bodyPr wrap="square" rtlCol="0">
            <a:spAutoFit/>
          </a:bodyPr>
          <a:lstStyle/>
          <a:p>
            <a:r>
              <a:rPr lang="en-US" sz="2000" b="1" u="sng" dirty="0" smtClean="0"/>
              <a:t>XXX</a:t>
            </a:r>
            <a:endParaRPr lang="en-IN" sz="2000" b="1" u="sng" dirty="0"/>
          </a:p>
        </p:txBody>
      </p:sp>
    </p:spTree>
    <p:extLst>
      <p:ext uri="{BB962C8B-B14F-4D97-AF65-F5344CB8AC3E}">
        <p14:creationId xmlns:p14="http://schemas.microsoft.com/office/powerpoint/2010/main" val="4039245751"/>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5"/>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7"/>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1"/>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8"/>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9"/>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4"/>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2"/>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0"/>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1" nodeType="clickEffect">
                                  <p:stCondLst>
                                    <p:cond delay="0"/>
                                  </p:stCondLst>
                                  <p:childTnLst>
                                    <p:set>
                                      <p:cBhvr>
                                        <p:cTn id="42" dur="1" fill="hold">
                                          <p:stCondLst>
                                            <p:cond delay="0"/>
                                          </p:stCondLst>
                                        </p:cTn>
                                        <p:tgtEl>
                                          <p:spTgt spid="12"/>
                                        </p:tgtEl>
                                        <p:attrNameLst>
                                          <p:attrName>style.visibility</p:attrName>
                                        </p:attrNameLst>
                                      </p:cBhvr>
                                      <p:to>
                                        <p:strVal val="visible"/>
                                      </p:to>
                                    </p:set>
                                  </p:childTnLst>
                                </p:cTn>
                              </p:par>
                              <p:par>
                                <p:cTn id="43" presetID="1" presetClass="entr" presetSubtype="0" fill="hold" grpId="0" nodeType="withEffect">
                                  <p:stCondLst>
                                    <p:cond delay="0"/>
                                  </p:stCondLst>
                                  <p:childTnLst>
                                    <p:set>
                                      <p:cBhvr>
                                        <p:cTn id="44" dur="1" fill="hold">
                                          <p:stCondLst>
                                            <p:cond delay="0"/>
                                          </p:stCondLst>
                                        </p:cTn>
                                        <p:tgtEl>
                                          <p:spTgt spid="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P spid="5" grpId="0"/>
      <p:bldP spid="6" grpId="0"/>
      <p:bldP spid="7" grpId="0"/>
      <p:bldP spid="8" grpId="0"/>
      <p:bldP spid="9" grpId="0"/>
      <p:bldP spid="10" grpId="0"/>
      <p:bldP spid="11" grpId="0"/>
      <p:bldP spid="12" grpId="0"/>
      <p:bldP spid="12" grpId="1"/>
      <p:bldP spid="13" grpId="0"/>
      <p:bldP spid="14" grpId="0"/>
    </p:bld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676400" y="899160"/>
            <a:ext cx="5364480" cy="400110"/>
          </a:xfrm>
          <a:prstGeom prst="rect">
            <a:avLst/>
          </a:prstGeom>
          <a:noFill/>
        </p:spPr>
        <p:txBody>
          <a:bodyPr wrap="square" rtlCol="0">
            <a:spAutoFit/>
          </a:bodyPr>
          <a:lstStyle/>
          <a:p>
            <a:r>
              <a:rPr lang="en-US" sz="2000" b="1" dirty="0" smtClean="0"/>
              <a:t>However if Property is acquired after 31|3|1974</a:t>
            </a:r>
            <a:endParaRPr lang="en-IN" sz="2000" b="1" dirty="0"/>
          </a:p>
        </p:txBody>
      </p:sp>
      <p:sp>
        <p:nvSpPr>
          <p:cNvPr id="3" name="Down Arrow 2"/>
          <p:cNvSpPr/>
          <p:nvPr/>
        </p:nvSpPr>
        <p:spPr>
          <a:xfrm>
            <a:off x="4069080" y="1447800"/>
            <a:ext cx="320040" cy="487680"/>
          </a:xfrm>
          <a:prstGeom prst="downArrow">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sz="2000" b="1"/>
          </a:p>
        </p:txBody>
      </p:sp>
      <p:sp>
        <p:nvSpPr>
          <p:cNvPr id="4" name="TextBox 3"/>
          <p:cNvSpPr txBox="1"/>
          <p:nvPr/>
        </p:nvSpPr>
        <p:spPr>
          <a:xfrm>
            <a:off x="1371600" y="2164080"/>
            <a:ext cx="1219200" cy="707886"/>
          </a:xfrm>
          <a:prstGeom prst="rect">
            <a:avLst/>
          </a:prstGeom>
          <a:noFill/>
        </p:spPr>
        <p:txBody>
          <a:bodyPr wrap="square" rtlCol="0">
            <a:spAutoFit/>
          </a:bodyPr>
          <a:lstStyle/>
          <a:p>
            <a:r>
              <a:rPr lang="en-US" sz="2000" b="1" dirty="0" smtClean="0"/>
              <a:t>Value of </a:t>
            </a:r>
          </a:p>
          <a:p>
            <a:r>
              <a:rPr lang="en-US" sz="2000" b="1" dirty="0" smtClean="0"/>
              <a:t>  House</a:t>
            </a:r>
            <a:endParaRPr lang="en-IN" sz="2000" b="1" dirty="0"/>
          </a:p>
        </p:txBody>
      </p:sp>
      <p:sp>
        <p:nvSpPr>
          <p:cNvPr id="5" name="TextBox 4"/>
          <p:cNvSpPr txBox="1"/>
          <p:nvPr/>
        </p:nvSpPr>
        <p:spPr>
          <a:xfrm>
            <a:off x="2727960" y="2316480"/>
            <a:ext cx="304800" cy="400110"/>
          </a:xfrm>
          <a:prstGeom prst="rect">
            <a:avLst/>
          </a:prstGeom>
          <a:noFill/>
        </p:spPr>
        <p:txBody>
          <a:bodyPr wrap="square" rtlCol="0">
            <a:spAutoFit/>
          </a:bodyPr>
          <a:lstStyle/>
          <a:p>
            <a:r>
              <a:rPr lang="en-US" sz="2000" b="1" dirty="0" smtClean="0"/>
              <a:t>=</a:t>
            </a:r>
            <a:endParaRPr lang="en-IN" sz="2000" b="1" dirty="0"/>
          </a:p>
        </p:txBody>
      </p:sp>
      <p:sp>
        <p:nvSpPr>
          <p:cNvPr id="6" name="TextBox 5"/>
          <p:cNvSpPr txBox="1"/>
          <p:nvPr/>
        </p:nvSpPr>
        <p:spPr>
          <a:xfrm>
            <a:off x="3322320" y="2331720"/>
            <a:ext cx="1828800" cy="400110"/>
          </a:xfrm>
          <a:prstGeom prst="rect">
            <a:avLst/>
          </a:prstGeom>
          <a:noFill/>
        </p:spPr>
        <p:txBody>
          <a:bodyPr wrap="square" rtlCol="0">
            <a:spAutoFit/>
          </a:bodyPr>
          <a:lstStyle/>
          <a:p>
            <a:r>
              <a:rPr lang="en-US" sz="2000" b="1" dirty="0" smtClean="0"/>
              <a:t>Value as above</a:t>
            </a:r>
            <a:endParaRPr lang="en-IN" sz="2000" b="1" dirty="0"/>
          </a:p>
        </p:txBody>
      </p:sp>
      <p:sp>
        <p:nvSpPr>
          <p:cNvPr id="7" name="TextBox 6"/>
          <p:cNvSpPr txBox="1"/>
          <p:nvPr/>
        </p:nvSpPr>
        <p:spPr>
          <a:xfrm>
            <a:off x="3764280" y="2693610"/>
            <a:ext cx="670560" cy="400110"/>
          </a:xfrm>
          <a:prstGeom prst="rect">
            <a:avLst/>
          </a:prstGeom>
          <a:noFill/>
        </p:spPr>
        <p:txBody>
          <a:bodyPr wrap="square" rtlCol="0">
            <a:spAutoFit/>
          </a:bodyPr>
          <a:lstStyle/>
          <a:p>
            <a:r>
              <a:rPr lang="en-US" sz="2000" b="1" dirty="0" smtClean="0"/>
              <a:t>or</a:t>
            </a:r>
            <a:endParaRPr lang="en-IN" sz="2000" b="1" dirty="0"/>
          </a:p>
        </p:txBody>
      </p:sp>
      <p:sp>
        <p:nvSpPr>
          <p:cNvPr id="8" name="TextBox 7"/>
          <p:cNvSpPr txBox="1"/>
          <p:nvPr/>
        </p:nvSpPr>
        <p:spPr>
          <a:xfrm>
            <a:off x="3307080" y="3181290"/>
            <a:ext cx="2362200" cy="400110"/>
          </a:xfrm>
          <a:prstGeom prst="rect">
            <a:avLst/>
          </a:prstGeom>
          <a:noFill/>
        </p:spPr>
        <p:txBody>
          <a:bodyPr wrap="square" rtlCol="0">
            <a:spAutoFit/>
          </a:bodyPr>
          <a:lstStyle/>
          <a:p>
            <a:r>
              <a:rPr lang="en-US" sz="2000" b="1" dirty="0" smtClean="0"/>
              <a:t>Cost of Acquisition</a:t>
            </a:r>
            <a:endParaRPr lang="en-IN" sz="2000" b="1" dirty="0"/>
          </a:p>
        </p:txBody>
      </p:sp>
      <p:sp>
        <p:nvSpPr>
          <p:cNvPr id="9" name="Plus 8"/>
          <p:cNvSpPr/>
          <p:nvPr/>
        </p:nvSpPr>
        <p:spPr>
          <a:xfrm>
            <a:off x="5775960" y="3276600"/>
            <a:ext cx="152400" cy="228600"/>
          </a:xfrm>
          <a:prstGeom prst="mathPlus">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sz="2000" b="1"/>
          </a:p>
        </p:txBody>
      </p:sp>
      <p:sp>
        <p:nvSpPr>
          <p:cNvPr id="10" name="TextBox 9"/>
          <p:cNvSpPr txBox="1"/>
          <p:nvPr/>
        </p:nvSpPr>
        <p:spPr>
          <a:xfrm>
            <a:off x="6080760" y="3181290"/>
            <a:ext cx="2606040" cy="400110"/>
          </a:xfrm>
          <a:prstGeom prst="rect">
            <a:avLst/>
          </a:prstGeom>
          <a:noFill/>
        </p:spPr>
        <p:txBody>
          <a:bodyPr wrap="square" rtlCol="0">
            <a:spAutoFit/>
          </a:bodyPr>
          <a:lstStyle/>
          <a:p>
            <a:r>
              <a:rPr lang="en-US" sz="2000" b="1" dirty="0" smtClean="0"/>
              <a:t>Cost of Improvement</a:t>
            </a:r>
            <a:endParaRPr lang="en-IN" sz="2000" b="1" dirty="0"/>
          </a:p>
        </p:txBody>
      </p:sp>
      <p:sp>
        <p:nvSpPr>
          <p:cNvPr id="11" name="TextBox 10"/>
          <p:cNvSpPr txBox="1"/>
          <p:nvPr/>
        </p:nvSpPr>
        <p:spPr>
          <a:xfrm>
            <a:off x="3352800" y="3668970"/>
            <a:ext cx="1859280" cy="400110"/>
          </a:xfrm>
          <a:prstGeom prst="rect">
            <a:avLst/>
          </a:prstGeom>
          <a:noFill/>
        </p:spPr>
        <p:txBody>
          <a:bodyPr wrap="square" rtlCol="0">
            <a:spAutoFit/>
          </a:bodyPr>
          <a:lstStyle/>
          <a:p>
            <a:r>
              <a:rPr lang="en-US" sz="2000" b="1" dirty="0" smtClean="0"/>
              <a:t>W.e. is Higher</a:t>
            </a:r>
            <a:endParaRPr lang="en-IN" sz="2000" b="1" dirty="0"/>
          </a:p>
        </p:txBody>
      </p:sp>
    </p:spTree>
    <p:extLst>
      <p:ext uri="{BB962C8B-B14F-4D97-AF65-F5344CB8AC3E}">
        <p14:creationId xmlns:p14="http://schemas.microsoft.com/office/powerpoint/2010/main" val="3483600703"/>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5"/>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6"/>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7"/>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8"/>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9"/>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10"/>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animBg="1"/>
      <p:bldP spid="4" grpId="0"/>
      <p:bldP spid="5" grpId="0"/>
      <p:bldP spid="6" grpId="0"/>
      <p:bldP spid="7" grpId="0"/>
      <p:bldP spid="8" grpId="0"/>
      <p:bldP spid="9" grpId="0" animBg="1"/>
      <p:bldP spid="10" grpId="0"/>
      <p:bldP spid="11" grpId="0"/>
    </p:bld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667000" y="609600"/>
            <a:ext cx="3048000" cy="400110"/>
          </a:xfrm>
          <a:prstGeom prst="rect">
            <a:avLst/>
          </a:prstGeom>
          <a:noFill/>
        </p:spPr>
        <p:txBody>
          <a:bodyPr wrap="square" rtlCol="0">
            <a:spAutoFit/>
          </a:bodyPr>
          <a:lstStyle/>
          <a:p>
            <a:r>
              <a:rPr lang="en-US" sz="2000" b="1" u="sng" dirty="0" smtClean="0"/>
              <a:t>Value of House Property</a:t>
            </a:r>
            <a:endParaRPr lang="en-IN" sz="2000" b="1" u="sng" dirty="0"/>
          </a:p>
        </p:txBody>
      </p:sp>
      <p:sp>
        <p:nvSpPr>
          <p:cNvPr id="3" name="TextBox 2"/>
          <p:cNvSpPr txBox="1"/>
          <p:nvPr/>
        </p:nvSpPr>
        <p:spPr>
          <a:xfrm>
            <a:off x="579120" y="1169610"/>
            <a:ext cx="838200" cy="400110"/>
          </a:xfrm>
          <a:prstGeom prst="rect">
            <a:avLst/>
          </a:prstGeom>
          <a:noFill/>
        </p:spPr>
        <p:txBody>
          <a:bodyPr wrap="square" rtlCol="0">
            <a:spAutoFit/>
          </a:bodyPr>
          <a:lstStyle/>
          <a:p>
            <a:r>
              <a:rPr lang="en-US" sz="2000" b="1" dirty="0" smtClean="0"/>
              <a:t>NMR</a:t>
            </a:r>
            <a:endParaRPr lang="en-IN" sz="2000" b="1" dirty="0"/>
          </a:p>
        </p:txBody>
      </p:sp>
      <p:sp>
        <p:nvSpPr>
          <p:cNvPr id="4" name="Multiply 3"/>
          <p:cNvSpPr/>
          <p:nvPr/>
        </p:nvSpPr>
        <p:spPr>
          <a:xfrm>
            <a:off x="1508760" y="1230570"/>
            <a:ext cx="152400" cy="304800"/>
          </a:xfrm>
          <a:prstGeom prst="mathMultiply">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sz="2000" b="1"/>
          </a:p>
        </p:txBody>
      </p:sp>
      <p:sp>
        <p:nvSpPr>
          <p:cNvPr id="5" name="TextBox 4"/>
          <p:cNvSpPr txBox="1"/>
          <p:nvPr/>
        </p:nvSpPr>
        <p:spPr>
          <a:xfrm>
            <a:off x="1813560" y="1169610"/>
            <a:ext cx="2286000" cy="400110"/>
          </a:xfrm>
          <a:prstGeom prst="rect">
            <a:avLst/>
          </a:prstGeom>
          <a:noFill/>
        </p:spPr>
        <p:txBody>
          <a:bodyPr wrap="square" rtlCol="0">
            <a:spAutoFit/>
          </a:bodyPr>
          <a:lstStyle/>
          <a:p>
            <a:r>
              <a:rPr lang="en-US" sz="2000" b="1" dirty="0" smtClean="0"/>
              <a:t>Capitalised factor</a:t>
            </a:r>
            <a:endParaRPr lang="en-IN" sz="2000" b="1" dirty="0"/>
          </a:p>
        </p:txBody>
      </p:sp>
      <p:sp>
        <p:nvSpPr>
          <p:cNvPr id="6" name="TextBox 5"/>
          <p:cNvSpPr txBox="1"/>
          <p:nvPr/>
        </p:nvSpPr>
        <p:spPr>
          <a:xfrm>
            <a:off x="1524000" y="1661160"/>
            <a:ext cx="533400" cy="400110"/>
          </a:xfrm>
          <a:prstGeom prst="rect">
            <a:avLst/>
          </a:prstGeom>
          <a:noFill/>
        </p:spPr>
        <p:txBody>
          <a:bodyPr wrap="square" rtlCol="0">
            <a:spAutoFit/>
          </a:bodyPr>
          <a:lstStyle/>
          <a:p>
            <a:r>
              <a:rPr lang="en-US" sz="2000" b="1" dirty="0" smtClean="0"/>
              <a:t>or</a:t>
            </a:r>
            <a:endParaRPr lang="en-IN" sz="2000" b="1" dirty="0"/>
          </a:p>
        </p:txBody>
      </p:sp>
      <p:sp>
        <p:nvSpPr>
          <p:cNvPr id="7" name="TextBox 6"/>
          <p:cNvSpPr txBox="1"/>
          <p:nvPr/>
        </p:nvSpPr>
        <p:spPr>
          <a:xfrm>
            <a:off x="594360" y="2084010"/>
            <a:ext cx="838200" cy="400110"/>
          </a:xfrm>
          <a:prstGeom prst="rect">
            <a:avLst/>
          </a:prstGeom>
          <a:noFill/>
        </p:spPr>
        <p:txBody>
          <a:bodyPr wrap="square" rtlCol="0">
            <a:spAutoFit/>
          </a:bodyPr>
          <a:lstStyle/>
          <a:p>
            <a:r>
              <a:rPr lang="en-US" sz="2000" b="1" dirty="0" smtClean="0"/>
              <a:t>COA</a:t>
            </a:r>
            <a:endParaRPr lang="en-IN" sz="2000" b="1" dirty="0"/>
          </a:p>
        </p:txBody>
      </p:sp>
      <p:sp>
        <p:nvSpPr>
          <p:cNvPr id="8" name="Plus 7"/>
          <p:cNvSpPr/>
          <p:nvPr/>
        </p:nvSpPr>
        <p:spPr>
          <a:xfrm>
            <a:off x="1524000" y="2179320"/>
            <a:ext cx="152400" cy="228600"/>
          </a:xfrm>
          <a:prstGeom prst="mathPlus">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sz="2000" b="1"/>
          </a:p>
        </p:txBody>
      </p:sp>
      <p:sp>
        <p:nvSpPr>
          <p:cNvPr id="9" name="TextBox 8"/>
          <p:cNvSpPr txBox="1"/>
          <p:nvPr/>
        </p:nvSpPr>
        <p:spPr>
          <a:xfrm>
            <a:off x="1813560" y="2084010"/>
            <a:ext cx="716280" cy="400110"/>
          </a:xfrm>
          <a:prstGeom prst="rect">
            <a:avLst/>
          </a:prstGeom>
          <a:noFill/>
        </p:spPr>
        <p:txBody>
          <a:bodyPr wrap="square" rtlCol="0">
            <a:spAutoFit/>
          </a:bodyPr>
          <a:lstStyle/>
          <a:p>
            <a:r>
              <a:rPr lang="en-US" sz="2000" b="1" dirty="0" smtClean="0"/>
              <a:t>COI</a:t>
            </a:r>
            <a:endParaRPr lang="en-IN" sz="2000" b="1" dirty="0"/>
          </a:p>
        </p:txBody>
      </p:sp>
      <p:sp>
        <p:nvSpPr>
          <p:cNvPr id="10" name="TextBox 9"/>
          <p:cNvSpPr txBox="1"/>
          <p:nvPr/>
        </p:nvSpPr>
        <p:spPr>
          <a:xfrm>
            <a:off x="1828800" y="2876490"/>
            <a:ext cx="1859280" cy="400110"/>
          </a:xfrm>
          <a:prstGeom prst="rect">
            <a:avLst/>
          </a:prstGeom>
          <a:noFill/>
        </p:spPr>
        <p:txBody>
          <a:bodyPr wrap="square" rtlCol="0">
            <a:spAutoFit/>
          </a:bodyPr>
          <a:lstStyle/>
          <a:p>
            <a:r>
              <a:rPr lang="en-US" sz="2000" b="1" dirty="0" smtClean="0"/>
              <a:t>W.e. is Higher</a:t>
            </a:r>
            <a:endParaRPr lang="en-IN" sz="2000" b="1" dirty="0"/>
          </a:p>
        </p:txBody>
      </p:sp>
      <p:sp>
        <p:nvSpPr>
          <p:cNvPr id="11" name="TextBox 10"/>
          <p:cNvSpPr txBox="1"/>
          <p:nvPr/>
        </p:nvSpPr>
        <p:spPr>
          <a:xfrm>
            <a:off x="2545080" y="2072640"/>
            <a:ext cx="3505200" cy="707886"/>
          </a:xfrm>
          <a:prstGeom prst="rect">
            <a:avLst/>
          </a:prstGeom>
          <a:noFill/>
        </p:spPr>
        <p:txBody>
          <a:bodyPr wrap="square" rtlCol="0">
            <a:spAutoFit/>
          </a:bodyPr>
          <a:lstStyle/>
          <a:p>
            <a:r>
              <a:rPr lang="en-US" sz="2000" b="1" dirty="0" smtClean="0"/>
              <a:t>(If Property </a:t>
            </a:r>
            <a:r>
              <a:rPr lang="en-US" sz="2000" b="1" dirty="0" err="1" smtClean="0"/>
              <a:t>acq</a:t>
            </a:r>
            <a:r>
              <a:rPr lang="en-US" sz="2000" b="1" dirty="0" smtClean="0"/>
              <a:t>.</a:t>
            </a:r>
          </a:p>
          <a:p>
            <a:r>
              <a:rPr lang="en-US" sz="2000" b="1" dirty="0" smtClean="0"/>
              <a:t>	after 31.3.1974)</a:t>
            </a:r>
            <a:endParaRPr lang="en-IN" sz="2000" b="1" dirty="0"/>
          </a:p>
        </p:txBody>
      </p:sp>
      <p:sp>
        <p:nvSpPr>
          <p:cNvPr id="12" name="TextBox 11"/>
          <p:cNvSpPr txBox="1"/>
          <p:nvPr/>
        </p:nvSpPr>
        <p:spPr>
          <a:xfrm>
            <a:off x="7025640" y="2084010"/>
            <a:ext cx="822960" cy="400110"/>
          </a:xfrm>
          <a:prstGeom prst="rect">
            <a:avLst/>
          </a:prstGeom>
          <a:noFill/>
        </p:spPr>
        <p:txBody>
          <a:bodyPr wrap="square" rtlCol="0">
            <a:spAutoFit/>
          </a:bodyPr>
          <a:lstStyle/>
          <a:p>
            <a:r>
              <a:rPr lang="en-US" sz="2000" b="1" dirty="0" smtClean="0"/>
              <a:t>XXX</a:t>
            </a:r>
            <a:endParaRPr lang="en-IN" sz="2000" b="1" dirty="0"/>
          </a:p>
        </p:txBody>
      </p:sp>
      <p:sp>
        <p:nvSpPr>
          <p:cNvPr id="13" name="TextBox 12"/>
          <p:cNvSpPr txBox="1"/>
          <p:nvPr/>
        </p:nvSpPr>
        <p:spPr>
          <a:xfrm>
            <a:off x="304800" y="3352800"/>
            <a:ext cx="762000" cy="400110"/>
          </a:xfrm>
          <a:prstGeom prst="rect">
            <a:avLst/>
          </a:prstGeom>
          <a:noFill/>
        </p:spPr>
        <p:txBody>
          <a:bodyPr wrap="square" rtlCol="0">
            <a:spAutoFit/>
          </a:bodyPr>
          <a:lstStyle/>
          <a:p>
            <a:r>
              <a:rPr lang="en-US" sz="2000" b="1" dirty="0" smtClean="0"/>
              <a:t>Add:</a:t>
            </a:r>
            <a:endParaRPr lang="en-IN" sz="2000" b="1" dirty="0"/>
          </a:p>
        </p:txBody>
      </p:sp>
      <p:sp>
        <p:nvSpPr>
          <p:cNvPr id="14" name="TextBox 13"/>
          <p:cNvSpPr txBox="1"/>
          <p:nvPr/>
        </p:nvSpPr>
        <p:spPr>
          <a:xfrm>
            <a:off x="1173480" y="3352800"/>
            <a:ext cx="3520440" cy="400110"/>
          </a:xfrm>
          <a:prstGeom prst="rect">
            <a:avLst/>
          </a:prstGeom>
          <a:noFill/>
        </p:spPr>
        <p:txBody>
          <a:bodyPr wrap="square" rtlCol="0">
            <a:spAutoFit/>
          </a:bodyPr>
          <a:lstStyle/>
          <a:p>
            <a:r>
              <a:rPr lang="en-US" sz="2000" b="1" dirty="0" smtClean="0"/>
              <a:t>Adjustment for </a:t>
            </a:r>
            <a:r>
              <a:rPr lang="en-US" sz="2000" b="1" dirty="0" err="1" smtClean="0"/>
              <a:t>Unbuilt</a:t>
            </a:r>
            <a:r>
              <a:rPr lang="en-US" sz="2000" b="1" dirty="0" smtClean="0"/>
              <a:t> area</a:t>
            </a:r>
            <a:endParaRPr lang="en-IN" sz="2000" b="1" dirty="0"/>
          </a:p>
        </p:txBody>
      </p:sp>
      <p:sp>
        <p:nvSpPr>
          <p:cNvPr id="15" name="TextBox 14"/>
          <p:cNvSpPr txBox="1"/>
          <p:nvPr/>
        </p:nvSpPr>
        <p:spPr>
          <a:xfrm>
            <a:off x="7025640" y="3322320"/>
            <a:ext cx="822960" cy="400110"/>
          </a:xfrm>
          <a:prstGeom prst="rect">
            <a:avLst/>
          </a:prstGeom>
          <a:noFill/>
        </p:spPr>
        <p:txBody>
          <a:bodyPr wrap="square" rtlCol="0">
            <a:spAutoFit/>
          </a:bodyPr>
          <a:lstStyle/>
          <a:p>
            <a:r>
              <a:rPr lang="en-US" sz="2000" b="1" dirty="0" smtClean="0"/>
              <a:t>XXX</a:t>
            </a:r>
            <a:endParaRPr lang="en-IN" sz="2000" b="1" dirty="0"/>
          </a:p>
        </p:txBody>
      </p:sp>
      <p:sp>
        <p:nvSpPr>
          <p:cNvPr id="16" name="TextBox 15"/>
          <p:cNvSpPr txBox="1"/>
          <p:nvPr/>
        </p:nvSpPr>
        <p:spPr>
          <a:xfrm>
            <a:off x="304800" y="4019490"/>
            <a:ext cx="762000" cy="400110"/>
          </a:xfrm>
          <a:prstGeom prst="rect">
            <a:avLst/>
          </a:prstGeom>
          <a:noFill/>
        </p:spPr>
        <p:txBody>
          <a:bodyPr wrap="square" rtlCol="0">
            <a:spAutoFit/>
          </a:bodyPr>
          <a:lstStyle/>
          <a:p>
            <a:r>
              <a:rPr lang="en-US" sz="2000" b="1" dirty="0" smtClean="0"/>
              <a:t>Less:</a:t>
            </a:r>
            <a:endParaRPr lang="en-IN" sz="2000" b="1" dirty="0"/>
          </a:p>
        </p:txBody>
      </p:sp>
      <p:sp>
        <p:nvSpPr>
          <p:cNvPr id="17" name="TextBox 16"/>
          <p:cNvSpPr txBox="1"/>
          <p:nvPr/>
        </p:nvSpPr>
        <p:spPr>
          <a:xfrm>
            <a:off x="1173480" y="4019490"/>
            <a:ext cx="4084320" cy="400110"/>
          </a:xfrm>
          <a:prstGeom prst="rect">
            <a:avLst/>
          </a:prstGeom>
          <a:noFill/>
        </p:spPr>
        <p:txBody>
          <a:bodyPr wrap="square" rtlCol="0">
            <a:spAutoFit/>
          </a:bodyPr>
          <a:lstStyle/>
          <a:p>
            <a:r>
              <a:rPr lang="en-US" sz="2000" b="1" dirty="0" smtClean="0"/>
              <a:t>Adjustment for Unearned Increase</a:t>
            </a:r>
            <a:endParaRPr lang="en-IN" sz="2000" b="1" dirty="0"/>
          </a:p>
        </p:txBody>
      </p:sp>
      <p:sp>
        <p:nvSpPr>
          <p:cNvPr id="18" name="TextBox 17"/>
          <p:cNvSpPr txBox="1"/>
          <p:nvPr/>
        </p:nvSpPr>
        <p:spPr>
          <a:xfrm>
            <a:off x="1173480" y="4476690"/>
            <a:ext cx="5227320" cy="707886"/>
          </a:xfrm>
          <a:prstGeom prst="rect">
            <a:avLst/>
          </a:prstGeom>
          <a:noFill/>
        </p:spPr>
        <p:txBody>
          <a:bodyPr wrap="square" rtlCol="0">
            <a:spAutoFit/>
          </a:bodyPr>
          <a:lstStyle/>
          <a:p>
            <a:r>
              <a:rPr lang="en-US" sz="2000" b="1" dirty="0" smtClean="0"/>
              <a:t>(This deduction will not be allowed in case of Property is on </a:t>
            </a:r>
            <a:r>
              <a:rPr lang="en-US" sz="2000" b="1" smtClean="0"/>
              <a:t>Freehold Land)</a:t>
            </a:r>
            <a:endParaRPr lang="en-IN" sz="2000" b="1" dirty="0"/>
          </a:p>
        </p:txBody>
      </p:sp>
      <p:sp>
        <p:nvSpPr>
          <p:cNvPr id="19" name="TextBox 18"/>
          <p:cNvSpPr txBox="1"/>
          <p:nvPr/>
        </p:nvSpPr>
        <p:spPr>
          <a:xfrm>
            <a:off x="7025640" y="4751010"/>
            <a:ext cx="822960" cy="400110"/>
          </a:xfrm>
          <a:prstGeom prst="rect">
            <a:avLst/>
          </a:prstGeom>
          <a:noFill/>
        </p:spPr>
        <p:txBody>
          <a:bodyPr wrap="square" rtlCol="0">
            <a:spAutoFit/>
          </a:bodyPr>
          <a:lstStyle/>
          <a:p>
            <a:r>
              <a:rPr lang="en-US" sz="2000" b="1" dirty="0" smtClean="0"/>
              <a:t>XXX</a:t>
            </a:r>
            <a:endParaRPr lang="en-IN" sz="2000" b="1" dirty="0"/>
          </a:p>
        </p:txBody>
      </p:sp>
      <p:sp>
        <p:nvSpPr>
          <p:cNvPr id="20" name="TextBox 19"/>
          <p:cNvSpPr txBox="1"/>
          <p:nvPr/>
        </p:nvSpPr>
        <p:spPr>
          <a:xfrm>
            <a:off x="2362200" y="5406330"/>
            <a:ext cx="3048000" cy="400110"/>
          </a:xfrm>
          <a:prstGeom prst="rect">
            <a:avLst/>
          </a:prstGeom>
          <a:noFill/>
        </p:spPr>
        <p:txBody>
          <a:bodyPr wrap="square" rtlCol="0">
            <a:spAutoFit/>
          </a:bodyPr>
          <a:lstStyle/>
          <a:p>
            <a:r>
              <a:rPr lang="en-US" sz="2000" b="1" dirty="0" smtClean="0"/>
              <a:t>Value of House Property</a:t>
            </a:r>
            <a:endParaRPr lang="en-IN" sz="2000" b="1" dirty="0"/>
          </a:p>
        </p:txBody>
      </p:sp>
      <p:sp>
        <p:nvSpPr>
          <p:cNvPr id="21" name="TextBox 20"/>
          <p:cNvSpPr txBox="1"/>
          <p:nvPr/>
        </p:nvSpPr>
        <p:spPr>
          <a:xfrm>
            <a:off x="7025640" y="5394960"/>
            <a:ext cx="822960" cy="400110"/>
          </a:xfrm>
          <a:prstGeom prst="rect">
            <a:avLst/>
          </a:prstGeom>
          <a:noFill/>
        </p:spPr>
        <p:txBody>
          <a:bodyPr wrap="square" rtlCol="0">
            <a:spAutoFit/>
          </a:bodyPr>
          <a:lstStyle/>
          <a:p>
            <a:r>
              <a:rPr lang="en-US" sz="2000" b="1" dirty="0" smtClean="0"/>
              <a:t>XXX</a:t>
            </a:r>
            <a:endParaRPr lang="en-IN" sz="2000" b="1" dirty="0"/>
          </a:p>
        </p:txBody>
      </p:sp>
      <p:cxnSp>
        <p:nvCxnSpPr>
          <p:cNvPr id="23" name="Straight Connector 22"/>
          <p:cNvCxnSpPr/>
          <p:nvPr/>
        </p:nvCxnSpPr>
        <p:spPr>
          <a:xfrm>
            <a:off x="6934200" y="5394960"/>
            <a:ext cx="914400" cy="1588"/>
          </a:xfrm>
          <a:prstGeom prst="line">
            <a:avLst/>
          </a:prstGeom>
        </p:spPr>
        <p:style>
          <a:lnRef idx="2">
            <a:schemeClr val="dk1"/>
          </a:lnRef>
          <a:fillRef idx="0">
            <a:schemeClr val="dk1"/>
          </a:fillRef>
          <a:effectRef idx="1">
            <a:schemeClr val="dk1"/>
          </a:effectRef>
          <a:fontRef idx="minor">
            <a:schemeClr val="tx1"/>
          </a:fontRef>
        </p:style>
      </p:cxnSp>
      <p:cxnSp>
        <p:nvCxnSpPr>
          <p:cNvPr id="24" name="Straight Connector 23"/>
          <p:cNvCxnSpPr/>
          <p:nvPr/>
        </p:nvCxnSpPr>
        <p:spPr>
          <a:xfrm>
            <a:off x="6949440" y="5791200"/>
            <a:ext cx="914400" cy="1588"/>
          </a:xfrm>
          <a:prstGeom prst="line">
            <a:avLst/>
          </a:prstGeom>
        </p:spPr>
        <p:style>
          <a:lnRef idx="2">
            <a:schemeClr val="dk1"/>
          </a:lnRef>
          <a:fillRef idx="0">
            <a:schemeClr val="dk1"/>
          </a:fillRef>
          <a:effectRef idx="1">
            <a:schemeClr val="dk1"/>
          </a:effectRef>
          <a:fontRef idx="minor">
            <a:schemeClr val="tx1"/>
          </a:fontRef>
        </p:style>
      </p:cxnSp>
    </p:spTree>
    <p:extLst>
      <p:ext uri="{BB962C8B-B14F-4D97-AF65-F5344CB8AC3E}">
        <p14:creationId xmlns:p14="http://schemas.microsoft.com/office/powerpoint/2010/main" val="1013961938"/>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4"/>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6"/>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7"/>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8"/>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9"/>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10"/>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12"/>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11"/>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grpId="0" nodeType="clickEffect">
                                  <p:stCondLst>
                                    <p:cond delay="0"/>
                                  </p:stCondLst>
                                  <p:childTnLst>
                                    <p:set>
                                      <p:cBhvr>
                                        <p:cTn id="40" dur="1" fill="hold">
                                          <p:stCondLst>
                                            <p:cond delay="0"/>
                                          </p:stCondLst>
                                        </p:cTn>
                                        <p:tgtEl>
                                          <p:spTgt spid="13"/>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grpId="0" nodeType="clickEffect">
                                  <p:stCondLst>
                                    <p:cond delay="0"/>
                                  </p:stCondLst>
                                  <p:childTnLst>
                                    <p:set>
                                      <p:cBhvr>
                                        <p:cTn id="44" dur="1" fill="hold">
                                          <p:stCondLst>
                                            <p:cond delay="0"/>
                                          </p:stCondLst>
                                        </p:cTn>
                                        <p:tgtEl>
                                          <p:spTgt spid="14"/>
                                        </p:tgtEl>
                                        <p:attrNameLst>
                                          <p:attrName>style.visibility</p:attrName>
                                        </p:attrNameLst>
                                      </p:cBhvr>
                                      <p:to>
                                        <p:strVal val="visible"/>
                                      </p:to>
                                    </p:set>
                                  </p:childTnLst>
                                </p:cTn>
                              </p:par>
                            </p:childTnLst>
                          </p:cTn>
                        </p:par>
                      </p:childTnLst>
                    </p:cTn>
                  </p:par>
                  <p:par>
                    <p:cTn id="45" fill="hold">
                      <p:stCondLst>
                        <p:cond delay="indefinite"/>
                      </p:stCondLst>
                      <p:childTnLst>
                        <p:par>
                          <p:cTn id="46" fill="hold">
                            <p:stCondLst>
                              <p:cond delay="0"/>
                            </p:stCondLst>
                            <p:childTnLst>
                              <p:par>
                                <p:cTn id="47" presetID="1" presetClass="entr" presetSubtype="0" fill="hold" grpId="0" nodeType="clickEffect">
                                  <p:stCondLst>
                                    <p:cond delay="0"/>
                                  </p:stCondLst>
                                  <p:childTnLst>
                                    <p:set>
                                      <p:cBhvr>
                                        <p:cTn id="48" dur="1" fill="hold">
                                          <p:stCondLst>
                                            <p:cond delay="0"/>
                                          </p:stCondLst>
                                        </p:cTn>
                                        <p:tgtEl>
                                          <p:spTgt spid="15"/>
                                        </p:tgtEl>
                                        <p:attrNameLst>
                                          <p:attrName>style.visibility</p:attrName>
                                        </p:attrNameLst>
                                      </p:cBhvr>
                                      <p:to>
                                        <p:strVal val="visible"/>
                                      </p:to>
                                    </p:set>
                                  </p:childTnLst>
                                </p:cTn>
                              </p:par>
                            </p:childTnLst>
                          </p:cTn>
                        </p:par>
                      </p:childTnLst>
                    </p:cTn>
                  </p:par>
                  <p:par>
                    <p:cTn id="49" fill="hold">
                      <p:stCondLst>
                        <p:cond delay="indefinite"/>
                      </p:stCondLst>
                      <p:childTnLst>
                        <p:par>
                          <p:cTn id="50" fill="hold">
                            <p:stCondLst>
                              <p:cond delay="0"/>
                            </p:stCondLst>
                            <p:childTnLst>
                              <p:par>
                                <p:cTn id="51" presetID="1" presetClass="entr" presetSubtype="0" fill="hold" grpId="0" nodeType="clickEffect">
                                  <p:stCondLst>
                                    <p:cond delay="0"/>
                                  </p:stCondLst>
                                  <p:childTnLst>
                                    <p:set>
                                      <p:cBhvr>
                                        <p:cTn id="52" dur="1" fill="hold">
                                          <p:stCondLst>
                                            <p:cond delay="0"/>
                                          </p:stCondLst>
                                        </p:cTn>
                                        <p:tgtEl>
                                          <p:spTgt spid="16"/>
                                        </p:tgtEl>
                                        <p:attrNameLst>
                                          <p:attrName>style.visibility</p:attrName>
                                        </p:attrNameLst>
                                      </p:cBhvr>
                                      <p:to>
                                        <p:strVal val="visible"/>
                                      </p:to>
                                    </p:set>
                                  </p:childTnLst>
                                </p:cTn>
                              </p:par>
                            </p:childTnLst>
                          </p:cTn>
                        </p:par>
                      </p:childTnLst>
                    </p:cTn>
                  </p:par>
                  <p:par>
                    <p:cTn id="53" fill="hold">
                      <p:stCondLst>
                        <p:cond delay="indefinite"/>
                      </p:stCondLst>
                      <p:childTnLst>
                        <p:par>
                          <p:cTn id="54" fill="hold">
                            <p:stCondLst>
                              <p:cond delay="0"/>
                            </p:stCondLst>
                            <p:childTnLst>
                              <p:par>
                                <p:cTn id="55" presetID="1" presetClass="entr" presetSubtype="0" fill="hold" grpId="0" nodeType="clickEffect">
                                  <p:stCondLst>
                                    <p:cond delay="0"/>
                                  </p:stCondLst>
                                  <p:childTnLst>
                                    <p:set>
                                      <p:cBhvr>
                                        <p:cTn id="56" dur="1" fill="hold">
                                          <p:stCondLst>
                                            <p:cond delay="0"/>
                                          </p:stCondLst>
                                        </p:cTn>
                                        <p:tgtEl>
                                          <p:spTgt spid="17"/>
                                        </p:tgtEl>
                                        <p:attrNameLst>
                                          <p:attrName>style.visibility</p:attrName>
                                        </p:attrNameLst>
                                      </p:cBhvr>
                                      <p:to>
                                        <p:strVal val="visible"/>
                                      </p:to>
                                    </p:set>
                                  </p:childTnLst>
                                </p:cTn>
                              </p:par>
                            </p:childTnLst>
                          </p:cTn>
                        </p:par>
                      </p:childTnLst>
                    </p:cTn>
                  </p:par>
                  <p:par>
                    <p:cTn id="57" fill="hold">
                      <p:stCondLst>
                        <p:cond delay="indefinite"/>
                      </p:stCondLst>
                      <p:childTnLst>
                        <p:par>
                          <p:cTn id="58" fill="hold">
                            <p:stCondLst>
                              <p:cond delay="0"/>
                            </p:stCondLst>
                            <p:childTnLst>
                              <p:par>
                                <p:cTn id="59" presetID="1" presetClass="entr" presetSubtype="0" fill="hold" grpId="0" nodeType="clickEffect">
                                  <p:stCondLst>
                                    <p:cond delay="0"/>
                                  </p:stCondLst>
                                  <p:childTnLst>
                                    <p:set>
                                      <p:cBhvr>
                                        <p:cTn id="60" dur="1" fill="hold">
                                          <p:stCondLst>
                                            <p:cond delay="0"/>
                                          </p:stCondLst>
                                        </p:cTn>
                                        <p:tgtEl>
                                          <p:spTgt spid="18"/>
                                        </p:tgtEl>
                                        <p:attrNameLst>
                                          <p:attrName>style.visibility</p:attrName>
                                        </p:attrNameLst>
                                      </p:cBhvr>
                                      <p:to>
                                        <p:strVal val="visible"/>
                                      </p:to>
                                    </p:set>
                                  </p:childTnLst>
                                </p:cTn>
                              </p:par>
                            </p:childTnLst>
                          </p:cTn>
                        </p:par>
                      </p:childTnLst>
                    </p:cTn>
                  </p:par>
                  <p:par>
                    <p:cTn id="61" fill="hold">
                      <p:stCondLst>
                        <p:cond delay="indefinite"/>
                      </p:stCondLst>
                      <p:childTnLst>
                        <p:par>
                          <p:cTn id="62" fill="hold">
                            <p:stCondLst>
                              <p:cond delay="0"/>
                            </p:stCondLst>
                            <p:childTnLst>
                              <p:par>
                                <p:cTn id="63" presetID="1" presetClass="entr" presetSubtype="0" fill="hold" grpId="0" nodeType="clickEffect">
                                  <p:stCondLst>
                                    <p:cond delay="0"/>
                                  </p:stCondLst>
                                  <p:childTnLst>
                                    <p:set>
                                      <p:cBhvr>
                                        <p:cTn id="64" dur="1" fill="hold">
                                          <p:stCondLst>
                                            <p:cond delay="0"/>
                                          </p:stCondLst>
                                        </p:cTn>
                                        <p:tgtEl>
                                          <p:spTgt spid="19"/>
                                        </p:tgtEl>
                                        <p:attrNameLst>
                                          <p:attrName>style.visibility</p:attrName>
                                        </p:attrNameLst>
                                      </p:cBhvr>
                                      <p:to>
                                        <p:strVal val="visible"/>
                                      </p:to>
                                    </p:set>
                                  </p:childTnLst>
                                </p:cTn>
                              </p:par>
                            </p:childTnLst>
                          </p:cTn>
                        </p:par>
                      </p:childTnLst>
                    </p:cTn>
                  </p:par>
                  <p:par>
                    <p:cTn id="65" fill="hold">
                      <p:stCondLst>
                        <p:cond delay="indefinite"/>
                      </p:stCondLst>
                      <p:childTnLst>
                        <p:par>
                          <p:cTn id="66" fill="hold">
                            <p:stCondLst>
                              <p:cond delay="0"/>
                            </p:stCondLst>
                            <p:childTnLst>
                              <p:par>
                                <p:cTn id="67" presetID="1" presetClass="entr" presetSubtype="0" fill="hold" grpId="0" nodeType="clickEffect">
                                  <p:stCondLst>
                                    <p:cond delay="0"/>
                                  </p:stCondLst>
                                  <p:childTnLst>
                                    <p:set>
                                      <p:cBhvr>
                                        <p:cTn id="68" dur="1" fill="hold">
                                          <p:stCondLst>
                                            <p:cond delay="0"/>
                                          </p:stCondLst>
                                        </p:cTn>
                                        <p:tgtEl>
                                          <p:spTgt spid="20"/>
                                        </p:tgtEl>
                                        <p:attrNameLst>
                                          <p:attrName>style.visibility</p:attrName>
                                        </p:attrNameLst>
                                      </p:cBhvr>
                                      <p:to>
                                        <p:strVal val="visible"/>
                                      </p:to>
                                    </p:set>
                                  </p:childTnLst>
                                </p:cTn>
                              </p:par>
                            </p:childTnLst>
                          </p:cTn>
                        </p:par>
                      </p:childTnLst>
                    </p:cTn>
                  </p:par>
                  <p:par>
                    <p:cTn id="69" fill="hold">
                      <p:stCondLst>
                        <p:cond delay="indefinite"/>
                      </p:stCondLst>
                      <p:childTnLst>
                        <p:par>
                          <p:cTn id="70" fill="hold">
                            <p:stCondLst>
                              <p:cond delay="0"/>
                            </p:stCondLst>
                            <p:childTnLst>
                              <p:par>
                                <p:cTn id="71" presetID="1" presetClass="entr" presetSubtype="0" fill="hold" nodeType="clickEffect">
                                  <p:stCondLst>
                                    <p:cond delay="0"/>
                                  </p:stCondLst>
                                  <p:childTnLst>
                                    <p:set>
                                      <p:cBhvr>
                                        <p:cTn id="72" dur="1" fill="hold">
                                          <p:stCondLst>
                                            <p:cond delay="0"/>
                                          </p:stCondLst>
                                        </p:cTn>
                                        <p:tgtEl>
                                          <p:spTgt spid="23"/>
                                        </p:tgtEl>
                                        <p:attrNameLst>
                                          <p:attrName>style.visibility</p:attrName>
                                        </p:attrNameLst>
                                      </p:cBhvr>
                                      <p:to>
                                        <p:strVal val="visible"/>
                                      </p:to>
                                    </p:set>
                                  </p:childTnLst>
                                </p:cTn>
                              </p:par>
                              <p:par>
                                <p:cTn id="73" presetID="1" presetClass="entr" presetSubtype="0" fill="hold" nodeType="withEffect">
                                  <p:stCondLst>
                                    <p:cond delay="0"/>
                                  </p:stCondLst>
                                  <p:childTnLst>
                                    <p:set>
                                      <p:cBhvr>
                                        <p:cTn id="74" dur="1" fill="hold">
                                          <p:stCondLst>
                                            <p:cond delay="0"/>
                                          </p:stCondLst>
                                        </p:cTn>
                                        <p:tgtEl>
                                          <p:spTgt spid="24"/>
                                        </p:tgtEl>
                                        <p:attrNameLst>
                                          <p:attrName>style.visibility</p:attrName>
                                        </p:attrNameLst>
                                      </p:cBhvr>
                                      <p:to>
                                        <p:strVal val="visible"/>
                                      </p:to>
                                    </p:set>
                                  </p:childTnLst>
                                </p:cTn>
                              </p:par>
                              <p:par>
                                <p:cTn id="75" presetID="1" presetClass="entr" presetSubtype="0" fill="hold" grpId="0" nodeType="withEffect">
                                  <p:stCondLst>
                                    <p:cond delay="0"/>
                                  </p:stCondLst>
                                  <p:childTnLst>
                                    <p:set>
                                      <p:cBhvr>
                                        <p:cTn id="76" dur="1" fill="hold">
                                          <p:stCondLst>
                                            <p:cond delay="0"/>
                                          </p:stCondLst>
                                        </p:cTn>
                                        <p:tgtEl>
                                          <p:spTgt spid="2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4" grpId="0" animBg="1"/>
      <p:bldP spid="5" grpId="0"/>
      <p:bldP spid="6" grpId="0"/>
      <p:bldP spid="7" grpId="0"/>
      <p:bldP spid="8" grpId="0" animBg="1"/>
      <p:bldP spid="9" grpId="0"/>
      <p:bldP spid="10" grpId="0"/>
      <p:bldP spid="11" grpId="0"/>
      <p:bldP spid="12" grpId="0"/>
      <p:bldP spid="13" grpId="0"/>
      <p:bldP spid="14" grpId="0"/>
      <p:bldP spid="15" grpId="0"/>
      <p:bldP spid="16" grpId="0"/>
      <p:bldP spid="17" grpId="0"/>
      <p:bldP spid="18" grpId="0"/>
      <p:bldP spid="19" grpId="0"/>
      <p:bldP spid="20" grpId="0"/>
      <p:bldP spid="21"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581260" y="514290"/>
            <a:ext cx="3743340" cy="400110"/>
          </a:xfrm>
          <a:prstGeom prst="rect">
            <a:avLst/>
          </a:prstGeom>
          <a:noFill/>
        </p:spPr>
        <p:txBody>
          <a:bodyPr wrap="square" rtlCol="0">
            <a:spAutoFit/>
          </a:bodyPr>
          <a:lstStyle/>
          <a:p>
            <a:r>
              <a:rPr lang="en-US" sz="2000" b="1" u="sng" dirty="0" smtClean="0"/>
              <a:t>Asset transferred to the Spouse </a:t>
            </a:r>
            <a:endParaRPr lang="en-IN" sz="2000" b="1" u="sng" dirty="0"/>
          </a:p>
        </p:txBody>
      </p:sp>
      <p:sp>
        <p:nvSpPr>
          <p:cNvPr id="9" name="TextBox 8"/>
          <p:cNvSpPr txBox="1"/>
          <p:nvPr/>
        </p:nvSpPr>
        <p:spPr>
          <a:xfrm>
            <a:off x="4115654" y="2111514"/>
            <a:ext cx="761146" cy="400110"/>
          </a:xfrm>
          <a:prstGeom prst="rect">
            <a:avLst/>
          </a:prstGeom>
          <a:noFill/>
        </p:spPr>
        <p:txBody>
          <a:bodyPr wrap="square" rtlCol="0">
            <a:spAutoFit/>
          </a:bodyPr>
          <a:lstStyle/>
          <a:p>
            <a:r>
              <a:rPr lang="en-US" sz="2000" b="1" dirty="0" smtClean="0"/>
              <a:t>H|P</a:t>
            </a:r>
            <a:endParaRPr lang="en-IN" sz="2000" b="1" dirty="0"/>
          </a:p>
        </p:txBody>
      </p:sp>
      <p:sp>
        <p:nvSpPr>
          <p:cNvPr id="10" name="TextBox 9"/>
          <p:cNvSpPr txBox="1"/>
          <p:nvPr/>
        </p:nvSpPr>
        <p:spPr>
          <a:xfrm>
            <a:off x="3383280" y="1482804"/>
            <a:ext cx="1071570" cy="400110"/>
          </a:xfrm>
          <a:prstGeom prst="rect">
            <a:avLst/>
          </a:prstGeom>
          <a:noFill/>
        </p:spPr>
        <p:txBody>
          <a:bodyPr wrap="square" rtlCol="0">
            <a:spAutoFit/>
          </a:bodyPr>
          <a:lstStyle/>
          <a:p>
            <a:r>
              <a:rPr lang="en-US" sz="2000" b="1" smtClean="0"/>
              <a:t>transfer </a:t>
            </a:r>
            <a:endParaRPr lang="en-IN" sz="2000" b="1" dirty="0"/>
          </a:p>
        </p:txBody>
      </p:sp>
      <p:cxnSp>
        <p:nvCxnSpPr>
          <p:cNvPr id="34" name="Straight Arrow Connector 33"/>
          <p:cNvCxnSpPr/>
          <p:nvPr/>
        </p:nvCxnSpPr>
        <p:spPr>
          <a:xfrm>
            <a:off x="2621280" y="1959114"/>
            <a:ext cx="3643338" cy="1588"/>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sp>
        <p:nvSpPr>
          <p:cNvPr id="92" name="TextBox 91"/>
          <p:cNvSpPr txBox="1"/>
          <p:nvPr/>
        </p:nvSpPr>
        <p:spPr>
          <a:xfrm>
            <a:off x="2087880" y="3102114"/>
            <a:ext cx="2886092" cy="707886"/>
          </a:xfrm>
          <a:prstGeom prst="rect">
            <a:avLst/>
          </a:prstGeom>
          <a:noFill/>
        </p:spPr>
        <p:txBody>
          <a:bodyPr wrap="square" rtlCol="0">
            <a:spAutoFit/>
          </a:bodyPr>
          <a:lstStyle/>
          <a:p>
            <a:r>
              <a:rPr lang="en-US" sz="2000" b="1" smtClean="0"/>
              <a:t>H/P Shall </a:t>
            </a:r>
            <a:r>
              <a:rPr lang="en-US" sz="2000" b="1" dirty="0" smtClean="0"/>
              <a:t>be clubbed in the hands of </a:t>
            </a:r>
            <a:r>
              <a:rPr lang="en-US" sz="2000" b="1" dirty="0" err="1" smtClean="0"/>
              <a:t>Mr.X</a:t>
            </a:r>
            <a:endParaRPr lang="en-IN" b="1" dirty="0"/>
          </a:p>
        </p:txBody>
      </p:sp>
      <p:sp>
        <p:nvSpPr>
          <p:cNvPr id="21" name="TextBox 20"/>
          <p:cNvSpPr txBox="1"/>
          <p:nvPr/>
        </p:nvSpPr>
        <p:spPr>
          <a:xfrm>
            <a:off x="1752600" y="1760994"/>
            <a:ext cx="990600" cy="400110"/>
          </a:xfrm>
          <a:prstGeom prst="rect">
            <a:avLst/>
          </a:prstGeom>
          <a:noFill/>
        </p:spPr>
        <p:txBody>
          <a:bodyPr wrap="square" rtlCol="0">
            <a:spAutoFit/>
          </a:bodyPr>
          <a:lstStyle/>
          <a:p>
            <a:r>
              <a:rPr lang="en-US" sz="2000" b="1" dirty="0" smtClean="0"/>
              <a:t>Mr. X</a:t>
            </a:r>
            <a:endParaRPr lang="en-IN" sz="2000" b="1" dirty="0"/>
          </a:p>
        </p:txBody>
      </p:sp>
      <p:sp>
        <p:nvSpPr>
          <p:cNvPr id="3" name="TextBox 2"/>
          <p:cNvSpPr txBox="1"/>
          <p:nvPr/>
        </p:nvSpPr>
        <p:spPr>
          <a:xfrm>
            <a:off x="6419327" y="1760994"/>
            <a:ext cx="953857" cy="400110"/>
          </a:xfrm>
          <a:prstGeom prst="rect">
            <a:avLst/>
          </a:prstGeom>
          <a:noFill/>
        </p:spPr>
        <p:txBody>
          <a:bodyPr wrap="none" rtlCol="0">
            <a:spAutoFit/>
          </a:bodyPr>
          <a:lstStyle/>
          <a:p>
            <a:r>
              <a:rPr lang="en-US" sz="2000" b="1" dirty="0" smtClean="0"/>
              <a:t>Mrs. X</a:t>
            </a:r>
            <a:endParaRPr lang="en-US" sz="2000" b="1" dirty="0"/>
          </a:p>
        </p:txBody>
      </p:sp>
      <p:cxnSp>
        <p:nvCxnSpPr>
          <p:cNvPr id="11" name="Straight Connector 10"/>
          <p:cNvCxnSpPr/>
          <p:nvPr/>
        </p:nvCxnSpPr>
        <p:spPr>
          <a:xfrm rot="5400000">
            <a:off x="4207094" y="2797314"/>
            <a:ext cx="457994" cy="794"/>
          </a:xfrm>
          <a:prstGeom prst="line">
            <a:avLst/>
          </a:prstGeom>
        </p:spPr>
        <p:style>
          <a:lnRef idx="2">
            <a:schemeClr val="dk1"/>
          </a:lnRef>
          <a:fillRef idx="0">
            <a:schemeClr val="dk1"/>
          </a:fillRef>
          <a:effectRef idx="1">
            <a:schemeClr val="dk1"/>
          </a:effectRef>
          <a:fontRef idx="minor">
            <a:schemeClr val="tx1"/>
          </a:fontRef>
        </p:style>
      </p:cxnSp>
      <p:cxnSp>
        <p:nvCxnSpPr>
          <p:cNvPr id="12" name="Straight Connector 11"/>
          <p:cNvCxnSpPr/>
          <p:nvPr/>
        </p:nvCxnSpPr>
        <p:spPr>
          <a:xfrm rot="10800000">
            <a:off x="2164080" y="3025914"/>
            <a:ext cx="2286000" cy="794"/>
          </a:xfrm>
          <a:prstGeom prst="line">
            <a:avLst/>
          </a:prstGeom>
        </p:spPr>
        <p:style>
          <a:lnRef idx="2">
            <a:schemeClr val="dk1"/>
          </a:lnRef>
          <a:fillRef idx="0">
            <a:schemeClr val="dk1"/>
          </a:fillRef>
          <a:effectRef idx="1">
            <a:schemeClr val="dk1"/>
          </a:effectRef>
          <a:fontRef idx="minor">
            <a:schemeClr val="tx1"/>
          </a:fontRef>
        </p:style>
      </p:cxnSp>
      <p:cxnSp>
        <p:nvCxnSpPr>
          <p:cNvPr id="20" name="Straight Arrow Connector 19"/>
          <p:cNvCxnSpPr/>
          <p:nvPr/>
        </p:nvCxnSpPr>
        <p:spPr>
          <a:xfrm rot="5400000" flipH="1" flipV="1">
            <a:off x="1760220" y="2606814"/>
            <a:ext cx="838200" cy="1588"/>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sp>
        <p:nvSpPr>
          <p:cNvPr id="22" name="TextBox 21"/>
          <p:cNvSpPr txBox="1"/>
          <p:nvPr/>
        </p:nvSpPr>
        <p:spPr>
          <a:xfrm>
            <a:off x="4328160" y="1501914"/>
            <a:ext cx="838200" cy="400110"/>
          </a:xfrm>
          <a:prstGeom prst="rect">
            <a:avLst/>
          </a:prstGeom>
          <a:noFill/>
        </p:spPr>
        <p:txBody>
          <a:bodyPr wrap="square" rtlCol="0">
            <a:spAutoFit/>
          </a:bodyPr>
          <a:lstStyle/>
          <a:p>
            <a:r>
              <a:rPr lang="en-US" sz="2000" b="1" smtClean="0"/>
              <a:t>(Gift)</a:t>
            </a:r>
            <a:endParaRPr lang="en-IN" sz="2000" b="1" dirty="0"/>
          </a:p>
        </p:txBody>
      </p:sp>
      <p:sp>
        <p:nvSpPr>
          <p:cNvPr id="4" name="TextBox 3"/>
          <p:cNvSpPr txBox="1"/>
          <p:nvPr/>
        </p:nvSpPr>
        <p:spPr>
          <a:xfrm>
            <a:off x="5791200" y="5505271"/>
            <a:ext cx="3223959" cy="1200329"/>
          </a:xfrm>
          <a:prstGeom prst="rect">
            <a:avLst/>
          </a:prstGeom>
          <a:noFill/>
        </p:spPr>
        <p:txBody>
          <a:bodyPr wrap="none" rtlCol="0">
            <a:spAutoFit/>
          </a:bodyPr>
          <a:lstStyle/>
          <a:p>
            <a:r>
              <a:rPr lang="en-US">
                <a:solidFill>
                  <a:srgbClr val="FF0000"/>
                </a:solidFill>
              </a:rPr>
              <a:t>PPT PREPARED BY </a:t>
            </a:r>
          </a:p>
          <a:p>
            <a:r>
              <a:rPr lang="en-US">
                <a:solidFill>
                  <a:srgbClr val="FF0000"/>
                </a:solidFill>
              </a:rPr>
              <a:t>AMIT KUMAR: 9891463160</a:t>
            </a:r>
          </a:p>
          <a:p>
            <a:r>
              <a:rPr lang="en-US">
                <a:solidFill>
                  <a:srgbClr val="FF0000"/>
                </a:solidFill>
              </a:rPr>
              <a:t>EMAIL: amit63160@gmail.com</a:t>
            </a:r>
          </a:p>
          <a:p>
            <a:endParaRPr lang="en-US"/>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0"/>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22"/>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9"/>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1"/>
                                        </p:tgtEl>
                                        <p:attrNameLst>
                                          <p:attrName>style.visibility</p:attrName>
                                        </p:attrNameLst>
                                      </p:cBhvr>
                                      <p:to>
                                        <p:strVal val="visible"/>
                                      </p:to>
                                    </p:set>
                                  </p:childTnLst>
                                </p:cTn>
                              </p:par>
                              <p:par>
                                <p:cTn id="35" presetID="1" presetClass="entr" presetSubtype="0" fill="hold" nodeType="withEffect">
                                  <p:stCondLst>
                                    <p:cond delay="0"/>
                                  </p:stCondLst>
                                  <p:childTnLst>
                                    <p:set>
                                      <p:cBhvr>
                                        <p:cTn id="36" dur="1" fill="hold">
                                          <p:stCondLst>
                                            <p:cond delay="0"/>
                                          </p:stCondLst>
                                        </p:cTn>
                                        <p:tgtEl>
                                          <p:spTgt spid="12"/>
                                        </p:tgtEl>
                                        <p:attrNameLst>
                                          <p:attrName>style.visibility</p:attrName>
                                        </p:attrNameLst>
                                      </p:cBhvr>
                                      <p:to>
                                        <p:strVal val="visible"/>
                                      </p:to>
                                    </p:set>
                                  </p:childTnLst>
                                </p:cTn>
                              </p:par>
                              <p:par>
                                <p:cTn id="37" presetID="1" presetClass="entr" presetSubtype="0" fill="hold" nodeType="withEffect">
                                  <p:stCondLst>
                                    <p:cond delay="0"/>
                                  </p:stCondLst>
                                  <p:childTnLst>
                                    <p:set>
                                      <p:cBhvr>
                                        <p:cTn id="38" dur="1" fill="hold">
                                          <p:stCondLst>
                                            <p:cond delay="0"/>
                                          </p:stCondLst>
                                        </p:cTn>
                                        <p:tgtEl>
                                          <p:spTgt spid="20"/>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9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9" grpId="0"/>
      <p:bldP spid="10" grpId="0"/>
      <p:bldP spid="92" grpId="0"/>
      <p:bldP spid="21" grpId="0"/>
      <p:bldP spid="3" grpId="0"/>
      <p:bldP spid="22" grpId="0"/>
    </p:bld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819400" y="685800"/>
            <a:ext cx="3276600" cy="400110"/>
          </a:xfrm>
          <a:prstGeom prst="rect">
            <a:avLst/>
          </a:prstGeom>
          <a:noFill/>
        </p:spPr>
        <p:txBody>
          <a:bodyPr wrap="square" rtlCol="0">
            <a:spAutoFit/>
          </a:bodyPr>
          <a:lstStyle/>
          <a:p>
            <a:r>
              <a:rPr lang="en-US" sz="2000" b="1" u="sng" smtClean="0"/>
              <a:t>Adjustment of Unbuilt Area</a:t>
            </a:r>
            <a:endParaRPr lang="en-IN" sz="2000" b="1" u="sng"/>
          </a:p>
        </p:txBody>
      </p:sp>
    </p:spTree>
    <p:extLst>
      <p:ext uri="{BB962C8B-B14F-4D97-AF65-F5344CB8AC3E}">
        <p14:creationId xmlns:p14="http://schemas.microsoft.com/office/powerpoint/2010/main" val="1494279562"/>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609600" y="243840"/>
            <a:ext cx="1295400" cy="400110"/>
          </a:xfrm>
          <a:prstGeom prst="rect">
            <a:avLst/>
          </a:prstGeom>
          <a:noFill/>
        </p:spPr>
        <p:txBody>
          <a:bodyPr wrap="square" rtlCol="0">
            <a:spAutoFit/>
          </a:bodyPr>
          <a:lstStyle/>
          <a:p>
            <a:r>
              <a:rPr lang="en-US" sz="2000" b="1" u="sng" dirty="0" smtClean="0"/>
              <a:t>Example:</a:t>
            </a:r>
            <a:endParaRPr lang="en-IN" sz="2000" b="1" u="sng" dirty="0"/>
          </a:p>
        </p:txBody>
      </p:sp>
      <p:sp>
        <p:nvSpPr>
          <p:cNvPr id="3" name="TextBox 2"/>
          <p:cNvSpPr txBox="1"/>
          <p:nvPr/>
        </p:nvSpPr>
        <p:spPr>
          <a:xfrm>
            <a:off x="1767840" y="822960"/>
            <a:ext cx="4404360" cy="400110"/>
          </a:xfrm>
          <a:prstGeom prst="rect">
            <a:avLst/>
          </a:prstGeom>
          <a:noFill/>
        </p:spPr>
        <p:txBody>
          <a:bodyPr wrap="square" rtlCol="0">
            <a:spAutoFit/>
          </a:bodyPr>
          <a:lstStyle/>
          <a:p>
            <a:r>
              <a:rPr lang="en-US" sz="2000" b="1" u="sng" dirty="0" smtClean="0"/>
              <a:t>Mr. X </a:t>
            </a:r>
            <a:r>
              <a:rPr lang="en-US" sz="2000" b="1" dirty="0" smtClean="0"/>
              <a:t>owns a Plot of Land in Delhi</a:t>
            </a:r>
            <a:endParaRPr lang="en-IN" sz="2000" b="1" dirty="0"/>
          </a:p>
        </p:txBody>
      </p:sp>
      <p:sp>
        <p:nvSpPr>
          <p:cNvPr id="4" name="TextBox 3"/>
          <p:cNvSpPr txBox="1"/>
          <p:nvPr/>
        </p:nvSpPr>
        <p:spPr>
          <a:xfrm>
            <a:off x="1767840" y="1310640"/>
            <a:ext cx="3566160" cy="400110"/>
          </a:xfrm>
          <a:prstGeom prst="rect">
            <a:avLst/>
          </a:prstGeom>
          <a:noFill/>
        </p:spPr>
        <p:txBody>
          <a:bodyPr wrap="square" rtlCol="0">
            <a:spAutoFit/>
          </a:bodyPr>
          <a:lstStyle/>
          <a:p>
            <a:r>
              <a:rPr lang="en-US" sz="2000" b="1" dirty="0" smtClean="0"/>
              <a:t>Total area is 600 Sq. </a:t>
            </a:r>
            <a:r>
              <a:rPr lang="en-US" sz="2000" b="1" dirty="0" err="1" smtClean="0"/>
              <a:t>mtr</a:t>
            </a:r>
            <a:r>
              <a:rPr lang="en-US" sz="2000" b="1" dirty="0" smtClean="0"/>
              <a:t>.</a:t>
            </a:r>
            <a:endParaRPr lang="en-IN" sz="2000" b="1" dirty="0"/>
          </a:p>
        </p:txBody>
      </p:sp>
      <p:sp>
        <p:nvSpPr>
          <p:cNvPr id="5" name="TextBox 4"/>
          <p:cNvSpPr txBox="1"/>
          <p:nvPr/>
        </p:nvSpPr>
        <p:spPr>
          <a:xfrm>
            <a:off x="1798320" y="1828800"/>
            <a:ext cx="1935480" cy="1015663"/>
          </a:xfrm>
          <a:prstGeom prst="rect">
            <a:avLst/>
          </a:prstGeom>
          <a:noFill/>
        </p:spPr>
        <p:txBody>
          <a:bodyPr wrap="square" rtlCol="0">
            <a:spAutoFit/>
          </a:bodyPr>
          <a:lstStyle/>
          <a:p>
            <a:r>
              <a:rPr lang="en-US" sz="2000" b="1" dirty="0" smtClean="0"/>
              <a:t>Building </a:t>
            </a:r>
          </a:p>
          <a:p>
            <a:r>
              <a:rPr lang="en-US" sz="2000" b="1" dirty="0" smtClean="0"/>
              <a:t>Constructed   :   on</a:t>
            </a:r>
            <a:endParaRPr lang="en-IN" sz="2000" b="1" dirty="0"/>
          </a:p>
        </p:txBody>
      </p:sp>
      <p:sp>
        <p:nvSpPr>
          <p:cNvPr id="6" name="TextBox 5"/>
          <p:cNvSpPr txBox="1"/>
          <p:nvPr/>
        </p:nvSpPr>
        <p:spPr>
          <a:xfrm>
            <a:off x="3688080" y="2133600"/>
            <a:ext cx="2164080" cy="400110"/>
          </a:xfrm>
          <a:prstGeom prst="rect">
            <a:avLst/>
          </a:prstGeom>
          <a:noFill/>
        </p:spPr>
        <p:txBody>
          <a:bodyPr wrap="square" rtlCol="0">
            <a:spAutoFit/>
          </a:bodyPr>
          <a:lstStyle/>
          <a:p>
            <a:r>
              <a:rPr lang="en-US" sz="2000" b="1" dirty="0" smtClean="0"/>
              <a:t>1/3</a:t>
            </a:r>
            <a:r>
              <a:rPr lang="en-US" sz="2000" b="1" baseline="30000" dirty="0" smtClean="0"/>
              <a:t>rd</a:t>
            </a:r>
            <a:r>
              <a:rPr lang="en-US" sz="2000" b="1" dirty="0" smtClean="0"/>
              <a:t> of the Plot.</a:t>
            </a:r>
            <a:endParaRPr lang="en-IN" sz="2000" b="1" dirty="0"/>
          </a:p>
        </p:txBody>
      </p:sp>
      <p:sp>
        <p:nvSpPr>
          <p:cNvPr id="7" name="TextBox 6"/>
          <p:cNvSpPr txBox="1"/>
          <p:nvPr/>
        </p:nvSpPr>
        <p:spPr>
          <a:xfrm>
            <a:off x="853440" y="2971800"/>
            <a:ext cx="685800" cy="400110"/>
          </a:xfrm>
          <a:prstGeom prst="rect">
            <a:avLst/>
          </a:prstGeom>
          <a:noFill/>
        </p:spPr>
        <p:txBody>
          <a:bodyPr wrap="square" rtlCol="0">
            <a:spAutoFit/>
          </a:bodyPr>
          <a:lstStyle/>
          <a:p>
            <a:r>
              <a:rPr lang="en-US" sz="2000" b="1" u="sng" dirty="0" smtClean="0"/>
              <a:t>Sol:</a:t>
            </a:r>
            <a:endParaRPr lang="en-IN" sz="2000" b="1" u="sng" dirty="0"/>
          </a:p>
        </p:txBody>
      </p:sp>
      <p:sp>
        <p:nvSpPr>
          <p:cNvPr id="8" name="TextBox 7"/>
          <p:cNvSpPr txBox="1"/>
          <p:nvPr/>
        </p:nvSpPr>
        <p:spPr>
          <a:xfrm>
            <a:off x="1813560" y="2971800"/>
            <a:ext cx="2148840" cy="400110"/>
          </a:xfrm>
          <a:prstGeom prst="rect">
            <a:avLst/>
          </a:prstGeom>
          <a:noFill/>
        </p:spPr>
        <p:txBody>
          <a:bodyPr wrap="square" rtlCol="0">
            <a:spAutoFit/>
          </a:bodyPr>
          <a:lstStyle/>
          <a:p>
            <a:r>
              <a:rPr lang="en-US" sz="2000" b="1" dirty="0" smtClean="0"/>
              <a:t>Aggregate area :</a:t>
            </a:r>
            <a:endParaRPr lang="en-IN" sz="2000" b="1" dirty="0"/>
          </a:p>
        </p:txBody>
      </p:sp>
      <p:sp>
        <p:nvSpPr>
          <p:cNvPr id="9" name="TextBox 8"/>
          <p:cNvSpPr txBox="1"/>
          <p:nvPr/>
        </p:nvSpPr>
        <p:spPr>
          <a:xfrm>
            <a:off x="3962400" y="2971800"/>
            <a:ext cx="1676400" cy="400110"/>
          </a:xfrm>
          <a:prstGeom prst="rect">
            <a:avLst/>
          </a:prstGeom>
          <a:noFill/>
        </p:spPr>
        <p:txBody>
          <a:bodyPr wrap="square" rtlCol="0">
            <a:spAutoFit/>
          </a:bodyPr>
          <a:lstStyle/>
          <a:p>
            <a:r>
              <a:rPr lang="en-US" sz="2000" b="1" dirty="0" smtClean="0"/>
              <a:t>600 sq. </a:t>
            </a:r>
            <a:r>
              <a:rPr lang="en-US" sz="2000" b="1" dirty="0" err="1" smtClean="0"/>
              <a:t>mtr</a:t>
            </a:r>
            <a:r>
              <a:rPr lang="en-US" sz="2000" b="1" dirty="0" smtClean="0"/>
              <a:t>.</a:t>
            </a:r>
            <a:endParaRPr lang="en-IN" sz="2000" b="1" dirty="0"/>
          </a:p>
        </p:txBody>
      </p:sp>
      <p:sp>
        <p:nvSpPr>
          <p:cNvPr id="10" name="TextBox 9"/>
          <p:cNvSpPr txBox="1"/>
          <p:nvPr/>
        </p:nvSpPr>
        <p:spPr>
          <a:xfrm>
            <a:off x="1813560" y="3398520"/>
            <a:ext cx="1920240" cy="400110"/>
          </a:xfrm>
          <a:prstGeom prst="rect">
            <a:avLst/>
          </a:prstGeom>
          <a:noFill/>
        </p:spPr>
        <p:txBody>
          <a:bodyPr wrap="square" rtlCol="0">
            <a:spAutoFit/>
          </a:bodyPr>
          <a:lstStyle/>
          <a:p>
            <a:r>
              <a:rPr lang="en-US" sz="2000" b="1" dirty="0" smtClean="0"/>
              <a:t>Specified area :</a:t>
            </a:r>
            <a:endParaRPr lang="en-IN" sz="2000" b="1" dirty="0"/>
          </a:p>
        </p:txBody>
      </p:sp>
      <p:sp>
        <p:nvSpPr>
          <p:cNvPr id="11" name="TextBox 10"/>
          <p:cNvSpPr txBox="1"/>
          <p:nvPr/>
        </p:nvSpPr>
        <p:spPr>
          <a:xfrm>
            <a:off x="3962400" y="3398520"/>
            <a:ext cx="2362200" cy="400110"/>
          </a:xfrm>
          <a:prstGeom prst="rect">
            <a:avLst/>
          </a:prstGeom>
          <a:noFill/>
        </p:spPr>
        <p:txBody>
          <a:bodyPr wrap="square" rtlCol="0">
            <a:spAutoFit/>
          </a:bodyPr>
          <a:lstStyle/>
          <a:p>
            <a:r>
              <a:rPr lang="en-US" sz="2000" b="1" dirty="0" smtClean="0"/>
              <a:t>60% of 600 sq. </a:t>
            </a:r>
            <a:r>
              <a:rPr lang="en-US" sz="2000" b="1" dirty="0" err="1" smtClean="0"/>
              <a:t>mtr</a:t>
            </a:r>
            <a:r>
              <a:rPr lang="en-US" sz="2000" b="1" dirty="0" smtClean="0"/>
              <a:t>.</a:t>
            </a:r>
            <a:endParaRPr lang="en-IN" sz="2000" b="1" dirty="0"/>
          </a:p>
        </p:txBody>
      </p:sp>
      <p:sp>
        <p:nvSpPr>
          <p:cNvPr id="12" name="TextBox 11"/>
          <p:cNvSpPr txBox="1"/>
          <p:nvPr/>
        </p:nvSpPr>
        <p:spPr>
          <a:xfrm>
            <a:off x="6477000" y="3429000"/>
            <a:ext cx="304800" cy="400110"/>
          </a:xfrm>
          <a:prstGeom prst="rect">
            <a:avLst/>
          </a:prstGeom>
          <a:noFill/>
        </p:spPr>
        <p:txBody>
          <a:bodyPr wrap="square" rtlCol="0">
            <a:spAutoFit/>
          </a:bodyPr>
          <a:lstStyle/>
          <a:p>
            <a:r>
              <a:rPr lang="en-US" sz="2000" b="1" dirty="0" smtClean="0"/>
              <a:t>=</a:t>
            </a:r>
            <a:endParaRPr lang="en-IN" sz="2000" b="1" dirty="0"/>
          </a:p>
        </p:txBody>
      </p:sp>
      <p:sp>
        <p:nvSpPr>
          <p:cNvPr id="13" name="TextBox 12"/>
          <p:cNvSpPr txBox="1"/>
          <p:nvPr/>
        </p:nvSpPr>
        <p:spPr>
          <a:xfrm>
            <a:off x="6964680" y="3429000"/>
            <a:ext cx="1295400" cy="400110"/>
          </a:xfrm>
          <a:prstGeom prst="rect">
            <a:avLst/>
          </a:prstGeom>
          <a:noFill/>
        </p:spPr>
        <p:txBody>
          <a:bodyPr wrap="square" rtlCol="0">
            <a:spAutoFit/>
          </a:bodyPr>
          <a:lstStyle/>
          <a:p>
            <a:r>
              <a:rPr lang="en-US" sz="2000" b="1" dirty="0" smtClean="0"/>
              <a:t>360 </a:t>
            </a:r>
            <a:r>
              <a:rPr lang="en-US" sz="2000" b="1" dirty="0" err="1" smtClean="0"/>
              <a:t>mtr</a:t>
            </a:r>
            <a:r>
              <a:rPr lang="en-US" sz="2000" b="1" dirty="0" smtClean="0"/>
              <a:t>.</a:t>
            </a:r>
            <a:endParaRPr lang="en-IN" sz="2000" b="1" dirty="0"/>
          </a:p>
        </p:txBody>
      </p:sp>
      <p:sp>
        <p:nvSpPr>
          <p:cNvPr id="14" name="TextBox 13"/>
          <p:cNvSpPr txBox="1"/>
          <p:nvPr/>
        </p:nvSpPr>
        <p:spPr>
          <a:xfrm>
            <a:off x="1813560" y="4181018"/>
            <a:ext cx="1783080" cy="400110"/>
          </a:xfrm>
          <a:prstGeom prst="rect">
            <a:avLst/>
          </a:prstGeom>
          <a:noFill/>
        </p:spPr>
        <p:txBody>
          <a:bodyPr wrap="square" rtlCol="0">
            <a:spAutoFit/>
          </a:bodyPr>
          <a:lstStyle/>
          <a:p>
            <a:r>
              <a:rPr lang="en-US" sz="2000" b="1" dirty="0" err="1" smtClean="0"/>
              <a:t>Unbuilt</a:t>
            </a:r>
            <a:r>
              <a:rPr lang="en-US" sz="2000" b="1" dirty="0" smtClean="0"/>
              <a:t> area :</a:t>
            </a:r>
            <a:endParaRPr lang="en-IN" sz="2000" b="1" dirty="0"/>
          </a:p>
        </p:txBody>
      </p:sp>
      <p:sp>
        <p:nvSpPr>
          <p:cNvPr id="15" name="TextBox 14"/>
          <p:cNvSpPr txBox="1"/>
          <p:nvPr/>
        </p:nvSpPr>
        <p:spPr>
          <a:xfrm>
            <a:off x="3962400" y="3810000"/>
            <a:ext cx="1478280" cy="400110"/>
          </a:xfrm>
          <a:prstGeom prst="rect">
            <a:avLst/>
          </a:prstGeom>
          <a:noFill/>
        </p:spPr>
        <p:txBody>
          <a:bodyPr wrap="square" rtlCol="0">
            <a:spAutoFit/>
          </a:bodyPr>
          <a:lstStyle/>
          <a:p>
            <a:r>
              <a:rPr lang="en-US" sz="2000" b="1" dirty="0" smtClean="0"/>
              <a:t>600 sq. </a:t>
            </a:r>
            <a:r>
              <a:rPr lang="en-US" sz="2000" b="1" dirty="0" err="1" smtClean="0"/>
              <a:t>mtr</a:t>
            </a:r>
            <a:r>
              <a:rPr lang="en-US" sz="2000" b="1" dirty="0" smtClean="0"/>
              <a:t>.</a:t>
            </a:r>
            <a:endParaRPr lang="en-IN" sz="2000" b="1" dirty="0"/>
          </a:p>
        </p:txBody>
      </p:sp>
      <p:sp>
        <p:nvSpPr>
          <p:cNvPr id="16" name="TextBox 15"/>
          <p:cNvSpPr txBox="1"/>
          <p:nvPr/>
        </p:nvSpPr>
        <p:spPr>
          <a:xfrm>
            <a:off x="3962400" y="4191000"/>
            <a:ext cx="1478280" cy="400110"/>
          </a:xfrm>
          <a:prstGeom prst="rect">
            <a:avLst/>
          </a:prstGeom>
          <a:noFill/>
        </p:spPr>
        <p:txBody>
          <a:bodyPr wrap="square" rtlCol="0">
            <a:spAutoFit/>
          </a:bodyPr>
          <a:lstStyle/>
          <a:p>
            <a:r>
              <a:rPr lang="en-US" sz="2000" b="1" dirty="0" smtClean="0"/>
              <a:t>200 sq. </a:t>
            </a:r>
            <a:r>
              <a:rPr lang="en-US" sz="2000" b="1" dirty="0" err="1" smtClean="0"/>
              <a:t>mtr</a:t>
            </a:r>
            <a:r>
              <a:rPr lang="en-US" sz="2000" b="1" dirty="0" smtClean="0"/>
              <a:t>.</a:t>
            </a:r>
            <a:endParaRPr lang="en-IN" sz="2000" b="1" dirty="0"/>
          </a:p>
        </p:txBody>
      </p:sp>
      <p:sp>
        <p:nvSpPr>
          <p:cNvPr id="17" name="TextBox 16"/>
          <p:cNvSpPr txBox="1"/>
          <p:nvPr/>
        </p:nvSpPr>
        <p:spPr>
          <a:xfrm>
            <a:off x="3429000" y="4175760"/>
            <a:ext cx="518160" cy="400110"/>
          </a:xfrm>
          <a:prstGeom prst="rect">
            <a:avLst/>
          </a:prstGeom>
          <a:noFill/>
        </p:spPr>
        <p:txBody>
          <a:bodyPr wrap="square" rtlCol="0">
            <a:spAutoFit/>
          </a:bodyPr>
          <a:lstStyle/>
          <a:p>
            <a:r>
              <a:rPr lang="en-US" sz="2000" b="1" dirty="0" smtClean="0"/>
              <a:t>(-)</a:t>
            </a:r>
            <a:endParaRPr lang="en-IN" sz="2000" b="1" dirty="0"/>
          </a:p>
        </p:txBody>
      </p:sp>
      <p:sp>
        <p:nvSpPr>
          <p:cNvPr id="18" name="TextBox 17"/>
          <p:cNvSpPr txBox="1"/>
          <p:nvPr/>
        </p:nvSpPr>
        <p:spPr>
          <a:xfrm>
            <a:off x="6477000" y="4236720"/>
            <a:ext cx="304800" cy="400110"/>
          </a:xfrm>
          <a:prstGeom prst="rect">
            <a:avLst/>
          </a:prstGeom>
          <a:noFill/>
        </p:spPr>
        <p:txBody>
          <a:bodyPr wrap="square" rtlCol="0">
            <a:spAutoFit/>
          </a:bodyPr>
          <a:lstStyle/>
          <a:p>
            <a:r>
              <a:rPr lang="en-US" sz="2000" b="1" dirty="0" smtClean="0"/>
              <a:t>=</a:t>
            </a:r>
            <a:endParaRPr lang="en-IN" sz="2000" b="1" dirty="0"/>
          </a:p>
        </p:txBody>
      </p:sp>
      <p:sp>
        <p:nvSpPr>
          <p:cNvPr id="19" name="TextBox 18"/>
          <p:cNvSpPr txBox="1"/>
          <p:nvPr/>
        </p:nvSpPr>
        <p:spPr>
          <a:xfrm>
            <a:off x="6964680" y="4236720"/>
            <a:ext cx="1295400" cy="400110"/>
          </a:xfrm>
          <a:prstGeom prst="rect">
            <a:avLst/>
          </a:prstGeom>
          <a:noFill/>
        </p:spPr>
        <p:txBody>
          <a:bodyPr wrap="square" rtlCol="0">
            <a:spAutoFit/>
          </a:bodyPr>
          <a:lstStyle/>
          <a:p>
            <a:r>
              <a:rPr lang="en-US" sz="2000" b="1" dirty="0" smtClean="0"/>
              <a:t>400 </a:t>
            </a:r>
            <a:r>
              <a:rPr lang="en-US" sz="2000" b="1" dirty="0" err="1" smtClean="0"/>
              <a:t>mtr</a:t>
            </a:r>
            <a:r>
              <a:rPr lang="en-US" sz="2000" b="1" dirty="0" smtClean="0"/>
              <a:t>.</a:t>
            </a:r>
            <a:endParaRPr lang="en-IN" sz="2000" b="1" dirty="0"/>
          </a:p>
        </p:txBody>
      </p:sp>
      <p:sp>
        <p:nvSpPr>
          <p:cNvPr id="22" name="TextBox 21"/>
          <p:cNvSpPr txBox="1"/>
          <p:nvPr/>
        </p:nvSpPr>
        <p:spPr>
          <a:xfrm>
            <a:off x="929640" y="4846320"/>
            <a:ext cx="5852160" cy="400110"/>
          </a:xfrm>
          <a:prstGeom prst="rect">
            <a:avLst/>
          </a:prstGeom>
          <a:noFill/>
        </p:spPr>
        <p:txBody>
          <a:bodyPr wrap="square" rtlCol="0">
            <a:spAutoFit/>
          </a:bodyPr>
          <a:lstStyle/>
          <a:p>
            <a:r>
              <a:rPr lang="en-US" sz="2000" b="1" dirty="0" smtClean="0"/>
              <a:t>Difference between </a:t>
            </a:r>
            <a:r>
              <a:rPr lang="en-US" sz="2000" b="1" dirty="0" err="1" smtClean="0"/>
              <a:t>unbuilt</a:t>
            </a:r>
            <a:r>
              <a:rPr lang="en-US" sz="2000" b="1" dirty="0" smtClean="0"/>
              <a:t> area &amp; Specified area</a:t>
            </a:r>
            <a:endParaRPr lang="en-IN" sz="2000" b="1" dirty="0"/>
          </a:p>
        </p:txBody>
      </p:sp>
      <p:sp>
        <p:nvSpPr>
          <p:cNvPr id="23" name="TextBox 22"/>
          <p:cNvSpPr txBox="1"/>
          <p:nvPr/>
        </p:nvSpPr>
        <p:spPr>
          <a:xfrm>
            <a:off x="4053840" y="5212080"/>
            <a:ext cx="960120" cy="400110"/>
          </a:xfrm>
          <a:prstGeom prst="rect">
            <a:avLst/>
          </a:prstGeom>
          <a:noFill/>
        </p:spPr>
        <p:txBody>
          <a:bodyPr wrap="square" rtlCol="0">
            <a:spAutoFit/>
          </a:bodyPr>
          <a:lstStyle/>
          <a:p>
            <a:r>
              <a:rPr lang="en-US" sz="2000" b="1" dirty="0" smtClean="0"/>
              <a:t>400 sq. </a:t>
            </a:r>
            <a:endParaRPr lang="en-IN" sz="2000" b="1" dirty="0"/>
          </a:p>
        </p:txBody>
      </p:sp>
      <p:sp>
        <p:nvSpPr>
          <p:cNvPr id="24" name="TextBox 23"/>
          <p:cNvSpPr txBox="1"/>
          <p:nvPr/>
        </p:nvSpPr>
        <p:spPr>
          <a:xfrm>
            <a:off x="4053840" y="5593080"/>
            <a:ext cx="1188720" cy="400110"/>
          </a:xfrm>
          <a:prstGeom prst="rect">
            <a:avLst/>
          </a:prstGeom>
          <a:noFill/>
        </p:spPr>
        <p:txBody>
          <a:bodyPr wrap="square" rtlCol="0">
            <a:spAutoFit/>
          </a:bodyPr>
          <a:lstStyle/>
          <a:p>
            <a:r>
              <a:rPr lang="en-US" sz="2000" b="1" dirty="0" smtClean="0"/>
              <a:t>360 sq.</a:t>
            </a:r>
            <a:endParaRPr lang="en-IN" sz="2000" b="1" dirty="0"/>
          </a:p>
        </p:txBody>
      </p:sp>
      <p:sp>
        <p:nvSpPr>
          <p:cNvPr id="25" name="TextBox 24"/>
          <p:cNvSpPr txBox="1"/>
          <p:nvPr/>
        </p:nvSpPr>
        <p:spPr>
          <a:xfrm>
            <a:off x="3779520" y="5577840"/>
            <a:ext cx="259080" cy="400110"/>
          </a:xfrm>
          <a:prstGeom prst="rect">
            <a:avLst/>
          </a:prstGeom>
          <a:noFill/>
        </p:spPr>
        <p:txBody>
          <a:bodyPr wrap="square" rtlCol="0">
            <a:spAutoFit/>
          </a:bodyPr>
          <a:lstStyle/>
          <a:p>
            <a:r>
              <a:rPr lang="en-US" sz="2000" b="1" dirty="0" smtClean="0"/>
              <a:t>-</a:t>
            </a:r>
            <a:endParaRPr lang="en-IN" sz="2000" b="1" dirty="0"/>
          </a:p>
        </p:txBody>
      </p:sp>
      <p:sp>
        <p:nvSpPr>
          <p:cNvPr id="26" name="TextBox 25"/>
          <p:cNvSpPr txBox="1"/>
          <p:nvPr/>
        </p:nvSpPr>
        <p:spPr>
          <a:xfrm>
            <a:off x="3794760" y="5181600"/>
            <a:ext cx="259080" cy="400110"/>
          </a:xfrm>
          <a:prstGeom prst="rect">
            <a:avLst/>
          </a:prstGeom>
          <a:noFill/>
        </p:spPr>
        <p:txBody>
          <a:bodyPr wrap="square" rtlCol="0">
            <a:spAutoFit/>
          </a:bodyPr>
          <a:lstStyle/>
          <a:p>
            <a:r>
              <a:rPr lang="en-US" sz="2000" b="1" dirty="0" smtClean="0"/>
              <a:t>=</a:t>
            </a:r>
            <a:endParaRPr lang="en-IN" sz="2000" b="1" dirty="0"/>
          </a:p>
        </p:txBody>
      </p:sp>
      <p:sp>
        <p:nvSpPr>
          <p:cNvPr id="28" name="TextBox 27"/>
          <p:cNvSpPr txBox="1"/>
          <p:nvPr/>
        </p:nvSpPr>
        <p:spPr>
          <a:xfrm>
            <a:off x="6949440" y="5577840"/>
            <a:ext cx="1539240" cy="400110"/>
          </a:xfrm>
          <a:prstGeom prst="rect">
            <a:avLst/>
          </a:prstGeom>
          <a:noFill/>
        </p:spPr>
        <p:txBody>
          <a:bodyPr wrap="square" rtlCol="0">
            <a:spAutoFit/>
          </a:bodyPr>
          <a:lstStyle/>
          <a:p>
            <a:r>
              <a:rPr lang="en-US" sz="2000" b="1" dirty="0" smtClean="0"/>
              <a:t>40 sq. </a:t>
            </a:r>
            <a:r>
              <a:rPr lang="en-US" sz="2000" b="1" dirty="0" err="1" smtClean="0"/>
              <a:t>mtr</a:t>
            </a:r>
            <a:r>
              <a:rPr lang="en-US" sz="2000" b="1" dirty="0" smtClean="0"/>
              <a:t>.</a:t>
            </a:r>
            <a:endParaRPr lang="en-IN" sz="2000" b="1" dirty="0"/>
          </a:p>
        </p:txBody>
      </p:sp>
      <p:cxnSp>
        <p:nvCxnSpPr>
          <p:cNvPr id="40" name="Straight Connector 39"/>
          <p:cNvCxnSpPr/>
          <p:nvPr/>
        </p:nvCxnSpPr>
        <p:spPr>
          <a:xfrm>
            <a:off x="4038600" y="4663440"/>
            <a:ext cx="1371600" cy="1588"/>
          </a:xfrm>
          <a:prstGeom prst="line">
            <a:avLst/>
          </a:prstGeom>
        </p:spPr>
        <p:style>
          <a:lnRef idx="2">
            <a:schemeClr val="dk1"/>
          </a:lnRef>
          <a:fillRef idx="0">
            <a:schemeClr val="dk1"/>
          </a:fillRef>
          <a:effectRef idx="1">
            <a:schemeClr val="dk1"/>
          </a:effectRef>
          <a:fontRef idx="minor">
            <a:schemeClr val="tx1"/>
          </a:fontRef>
        </p:style>
      </p:cxnSp>
      <p:cxnSp>
        <p:nvCxnSpPr>
          <p:cNvPr id="41" name="Straight Connector 40"/>
          <p:cNvCxnSpPr/>
          <p:nvPr/>
        </p:nvCxnSpPr>
        <p:spPr>
          <a:xfrm>
            <a:off x="3962400" y="6096000"/>
            <a:ext cx="1371600" cy="1588"/>
          </a:xfrm>
          <a:prstGeom prst="line">
            <a:avLst/>
          </a:prstGeom>
        </p:spPr>
        <p:style>
          <a:lnRef idx="2">
            <a:schemeClr val="dk1"/>
          </a:lnRef>
          <a:fillRef idx="0">
            <a:schemeClr val="dk1"/>
          </a:fillRef>
          <a:effectRef idx="1">
            <a:schemeClr val="dk1"/>
          </a:effectRef>
          <a:fontRef idx="minor">
            <a:schemeClr val="tx1"/>
          </a:fontRef>
        </p:style>
      </p:cxnSp>
    </p:spTree>
    <p:extLst>
      <p:ext uri="{BB962C8B-B14F-4D97-AF65-F5344CB8AC3E}">
        <p14:creationId xmlns:p14="http://schemas.microsoft.com/office/powerpoint/2010/main" val="2793234647"/>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5"/>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6"/>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7"/>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9"/>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8"/>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10"/>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11"/>
                                        </p:tgtEl>
                                        <p:attrNameLst>
                                          <p:attrName>style.visibility</p:attrName>
                                        </p:attrNameLst>
                                      </p:cBhvr>
                                      <p:to>
                                        <p:strVal val="visible"/>
                                      </p:to>
                                    </p:set>
                                  </p:childTnLst>
                                </p:cTn>
                              </p:par>
                              <p:par>
                                <p:cTn id="39" presetID="1" presetClass="entr" presetSubtype="0" fill="hold" grpId="0" nodeType="withEffect">
                                  <p:stCondLst>
                                    <p:cond delay="0"/>
                                  </p:stCondLst>
                                  <p:childTnLst>
                                    <p:set>
                                      <p:cBhvr>
                                        <p:cTn id="40" dur="1" fill="hold">
                                          <p:stCondLst>
                                            <p:cond delay="0"/>
                                          </p:stCondLst>
                                        </p:cTn>
                                        <p:tgtEl>
                                          <p:spTgt spid="12"/>
                                        </p:tgtEl>
                                        <p:attrNameLst>
                                          <p:attrName>style.visibility</p:attrName>
                                        </p:attrNameLst>
                                      </p:cBhvr>
                                      <p:to>
                                        <p:strVal val="visible"/>
                                      </p:to>
                                    </p:set>
                                  </p:childTnLst>
                                </p:cTn>
                              </p:par>
                              <p:par>
                                <p:cTn id="41" presetID="1" presetClass="entr" presetSubtype="0" fill="hold" grpId="0" nodeType="withEffect">
                                  <p:stCondLst>
                                    <p:cond delay="0"/>
                                  </p:stCondLst>
                                  <p:childTnLst>
                                    <p:set>
                                      <p:cBhvr>
                                        <p:cTn id="42" dur="1" fill="hold">
                                          <p:stCondLst>
                                            <p:cond delay="0"/>
                                          </p:stCondLst>
                                        </p:cTn>
                                        <p:tgtEl>
                                          <p:spTgt spid="13"/>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15"/>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14"/>
                                        </p:tgtEl>
                                        <p:attrNameLst>
                                          <p:attrName>style.visibility</p:attrName>
                                        </p:attrNameLst>
                                      </p:cBhvr>
                                      <p:to>
                                        <p:strVal val="visible"/>
                                      </p:to>
                                    </p:set>
                                  </p:childTnLst>
                                </p:cTn>
                              </p:par>
                              <p:par>
                                <p:cTn id="51" presetID="1" presetClass="entr" presetSubtype="0" fill="hold" grpId="0" nodeType="withEffect">
                                  <p:stCondLst>
                                    <p:cond delay="0"/>
                                  </p:stCondLst>
                                  <p:childTnLst>
                                    <p:set>
                                      <p:cBhvr>
                                        <p:cTn id="52" dur="1" fill="hold">
                                          <p:stCondLst>
                                            <p:cond delay="0"/>
                                          </p:stCondLst>
                                        </p:cTn>
                                        <p:tgtEl>
                                          <p:spTgt spid="17"/>
                                        </p:tgtEl>
                                        <p:attrNameLst>
                                          <p:attrName>style.visibility</p:attrName>
                                        </p:attrNameLst>
                                      </p:cBhvr>
                                      <p:to>
                                        <p:strVal val="visible"/>
                                      </p:to>
                                    </p:set>
                                  </p:childTnLst>
                                </p:cTn>
                              </p:par>
                              <p:par>
                                <p:cTn id="53" presetID="1" presetClass="entr" presetSubtype="0" fill="hold" grpId="0" nodeType="withEffect">
                                  <p:stCondLst>
                                    <p:cond delay="0"/>
                                  </p:stCondLst>
                                  <p:childTnLst>
                                    <p:set>
                                      <p:cBhvr>
                                        <p:cTn id="54" dur="1" fill="hold">
                                          <p:stCondLst>
                                            <p:cond delay="0"/>
                                          </p:stCondLst>
                                        </p:cTn>
                                        <p:tgtEl>
                                          <p:spTgt spid="16"/>
                                        </p:tgtEl>
                                        <p:attrNameLst>
                                          <p:attrName>style.visibility</p:attrName>
                                        </p:attrNameLst>
                                      </p:cBhvr>
                                      <p:to>
                                        <p:strVal val="visible"/>
                                      </p:to>
                                    </p:set>
                                  </p:childTnLst>
                                </p:cTn>
                              </p:par>
                              <p:par>
                                <p:cTn id="55" presetID="1" presetClass="entr" presetSubtype="0" fill="hold" nodeType="withEffect">
                                  <p:stCondLst>
                                    <p:cond delay="0"/>
                                  </p:stCondLst>
                                  <p:childTnLst>
                                    <p:set>
                                      <p:cBhvr>
                                        <p:cTn id="56" dur="1" fill="hold">
                                          <p:stCondLst>
                                            <p:cond delay="0"/>
                                          </p:stCondLst>
                                        </p:cTn>
                                        <p:tgtEl>
                                          <p:spTgt spid="40"/>
                                        </p:tgtEl>
                                        <p:attrNameLst>
                                          <p:attrName>style.visibility</p:attrName>
                                        </p:attrNameLst>
                                      </p:cBhvr>
                                      <p:to>
                                        <p:strVal val="visible"/>
                                      </p:to>
                                    </p:set>
                                  </p:childTnLst>
                                </p:cTn>
                              </p:par>
                              <p:par>
                                <p:cTn id="57" presetID="1" presetClass="entr" presetSubtype="0" fill="hold" grpId="0" nodeType="withEffect">
                                  <p:stCondLst>
                                    <p:cond delay="0"/>
                                  </p:stCondLst>
                                  <p:childTnLst>
                                    <p:set>
                                      <p:cBhvr>
                                        <p:cTn id="58" dur="1" fill="hold">
                                          <p:stCondLst>
                                            <p:cond delay="0"/>
                                          </p:stCondLst>
                                        </p:cTn>
                                        <p:tgtEl>
                                          <p:spTgt spid="18"/>
                                        </p:tgtEl>
                                        <p:attrNameLst>
                                          <p:attrName>style.visibility</p:attrName>
                                        </p:attrNameLst>
                                      </p:cBhvr>
                                      <p:to>
                                        <p:strVal val="visible"/>
                                      </p:to>
                                    </p:set>
                                  </p:childTnLst>
                                </p:cTn>
                              </p:par>
                              <p:par>
                                <p:cTn id="59" presetID="1" presetClass="entr" presetSubtype="0" fill="hold" grpId="0" nodeType="withEffect">
                                  <p:stCondLst>
                                    <p:cond delay="0"/>
                                  </p:stCondLst>
                                  <p:childTnLst>
                                    <p:set>
                                      <p:cBhvr>
                                        <p:cTn id="60" dur="1" fill="hold">
                                          <p:stCondLst>
                                            <p:cond delay="0"/>
                                          </p:stCondLst>
                                        </p:cTn>
                                        <p:tgtEl>
                                          <p:spTgt spid="19"/>
                                        </p:tgtEl>
                                        <p:attrNameLst>
                                          <p:attrName>style.visibility</p:attrName>
                                        </p:attrNameLst>
                                      </p:cBhvr>
                                      <p:to>
                                        <p:strVal val="visible"/>
                                      </p:to>
                                    </p:set>
                                  </p:childTnLst>
                                </p:cTn>
                              </p:par>
                            </p:childTnLst>
                          </p:cTn>
                        </p:par>
                      </p:childTnLst>
                    </p:cTn>
                  </p:par>
                  <p:par>
                    <p:cTn id="61" fill="hold">
                      <p:stCondLst>
                        <p:cond delay="indefinite"/>
                      </p:stCondLst>
                      <p:childTnLst>
                        <p:par>
                          <p:cTn id="62" fill="hold">
                            <p:stCondLst>
                              <p:cond delay="0"/>
                            </p:stCondLst>
                            <p:childTnLst>
                              <p:par>
                                <p:cTn id="63" presetID="1" presetClass="entr" presetSubtype="0" fill="hold" grpId="0" nodeType="clickEffect">
                                  <p:stCondLst>
                                    <p:cond delay="0"/>
                                  </p:stCondLst>
                                  <p:childTnLst>
                                    <p:set>
                                      <p:cBhvr>
                                        <p:cTn id="64" dur="1" fill="hold">
                                          <p:stCondLst>
                                            <p:cond delay="0"/>
                                          </p:stCondLst>
                                        </p:cTn>
                                        <p:tgtEl>
                                          <p:spTgt spid="22"/>
                                        </p:tgtEl>
                                        <p:attrNameLst>
                                          <p:attrName>style.visibility</p:attrName>
                                        </p:attrNameLst>
                                      </p:cBhvr>
                                      <p:to>
                                        <p:strVal val="visible"/>
                                      </p:to>
                                    </p:set>
                                  </p:childTnLst>
                                </p:cTn>
                              </p:par>
                            </p:childTnLst>
                          </p:cTn>
                        </p:par>
                      </p:childTnLst>
                    </p:cTn>
                  </p:par>
                  <p:par>
                    <p:cTn id="65" fill="hold">
                      <p:stCondLst>
                        <p:cond delay="indefinite"/>
                      </p:stCondLst>
                      <p:childTnLst>
                        <p:par>
                          <p:cTn id="66" fill="hold">
                            <p:stCondLst>
                              <p:cond delay="0"/>
                            </p:stCondLst>
                            <p:childTnLst>
                              <p:par>
                                <p:cTn id="67" presetID="1" presetClass="entr" presetSubtype="0" fill="hold" grpId="0" nodeType="clickEffect">
                                  <p:stCondLst>
                                    <p:cond delay="0"/>
                                  </p:stCondLst>
                                  <p:childTnLst>
                                    <p:set>
                                      <p:cBhvr>
                                        <p:cTn id="68" dur="1" fill="hold">
                                          <p:stCondLst>
                                            <p:cond delay="0"/>
                                          </p:stCondLst>
                                        </p:cTn>
                                        <p:tgtEl>
                                          <p:spTgt spid="23"/>
                                        </p:tgtEl>
                                        <p:attrNameLst>
                                          <p:attrName>style.visibility</p:attrName>
                                        </p:attrNameLst>
                                      </p:cBhvr>
                                      <p:to>
                                        <p:strVal val="visible"/>
                                      </p:to>
                                    </p:set>
                                  </p:childTnLst>
                                </p:cTn>
                              </p:par>
                              <p:par>
                                <p:cTn id="69" presetID="1" presetClass="entr" presetSubtype="0" fill="hold" grpId="0" nodeType="withEffect">
                                  <p:stCondLst>
                                    <p:cond delay="0"/>
                                  </p:stCondLst>
                                  <p:childTnLst>
                                    <p:set>
                                      <p:cBhvr>
                                        <p:cTn id="70" dur="1" fill="hold">
                                          <p:stCondLst>
                                            <p:cond delay="0"/>
                                          </p:stCondLst>
                                        </p:cTn>
                                        <p:tgtEl>
                                          <p:spTgt spid="26"/>
                                        </p:tgtEl>
                                        <p:attrNameLst>
                                          <p:attrName>style.visibility</p:attrName>
                                        </p:attrNameLst>
                                      </p:cBhvr>
                                      <p:to>
                                        <p:strVal val="visible"/>
                                      </p:to>
                                    </p:set>
                                  </p:childTnLst>
                                </p:cTn>
                              </p:par>
                            </p:childTnLst>
                          </p:cTn>
                        </p:par>
                      </p:childTnLst>
                    </p:cTn>
                  </p:par>
                  <p:par>
                    <p:cTn id="71" fill="hold">
                      <p:stCondLst>
                        <p:cond delay="indefinite"/>
                      </p:stCondLst>
                      <p:childTnLst>
                        <p:par>
                          <p:cTn id="72" fill="hold">
                            <p:stCondLst>
                              <p:cond delay="0"/>
                            </p:stCondLst>
                            <p:childTnLst>
                              <p:par>
                                <p:cTn id="73" presetID="1" presetClass="entr" presetSubtype="0" fill="hold" grpId="0" nodeType="clickEffect">
                                  <p:stCondLst>
                                    <p:cond delay="0"/>
                                  </p:stCondLst>
                                  <p:childTnLst>
                                    <p:set>
                                      <p:cBhvr>
                                        <p:cTn id="74" dur="1" fill="hold">
                                          <p:stCondLst>
                                            <p:cond delay="0"/>
                                          </p:stCondLst>
                                        </p:cTn>
                                        <p:tgtEl>
                                          <p:spTgt spid="25"/>
                                        </p:tgtEl>
                                        <p:attrNameLst>
                                          <p:attrName>style.visibility</p:attrName>
                                        </p:attrNameLst>
                                      </p:cBhvr>
                                      <p:to>
                                        <p:strVal val="visible"/>
                                      </p:to>
                                    </p:set>
                                  </p:childTnLst>
                                </p:cTn>
                              </p:par>
                              <p:par>
                                <p:cTn id="75" presetID="1" presetClass="entr" presetSubtype="0" fill="hold" grpId="0" nodeType="withEffect">
                                  <p:stCondLst>
                                    <p:cond delay="0"/>
                                  </p:stCondLst>
                                  <p:childTnLst>
                                    <p:set>
                                      <p:cBhvr>
                                        <p:cTn id="76" dur="1" fill="hold">
                                          <p:stCondLst>
                                            <p:cond delay="0"/>
                                          </p:stCondLst>
                                        </p:cTn>
                                        <p:tgtEl>
                                          <p:spTgt spid="24"/>
                                        </p:tgtEl>
                                        <p:attrNameLst>
                                          <p:attrName>style.visibility</p:attrName>
                                        </p:attrNameLst>
                                      </p:cBhvr>
                                      <p:to>
                                        <p:strVal val="visible"/>
                                      </p:to>
                                    </p:set>
                                  </p:childTnLst>
                                </p:cTn>
                              </p:par>
                              <p:par>
                                <p:cTn id="77" presetID="1" presetClass="entr" presetSubtype="0" fill="hold" nodeType="withEffect">
                                  <p:stCondLst>
                                    <p:cond delay="0"/>
                                  </p:stCondLst>
                                  <p:childTnLst>
                                    <p:set>
                                      <p:cBhvr>
                                        <p:cTn id="78" dur="1" fill="hold">
                                          <p:stCondLst>
                                            <p:cond delay="0"/>
                                          </p:stCondLst>
                                        </p:cTn>
                                        <p:tgtEl>
                                          <p:spTgt spid="41"/>
                                        </p:tgtEl>
                                        <p:attrNameLst>
                                          <p:attrName>style.visibility</p:attrName>
                                        </p:attrNameLst>
                                      </p:cBhvr>
                                      <p:to>
                                        <p:strVal val="visible"/>
                                      </p:to>
                                    </p:set>
                                  </p:childTnLst>
                                </p:cTn>
                              </p:par>
                            </p:childTnLst>
                          </p:cTn>
                        </p:par>
                      </p:childTnLst>
                    </p:cTn>
                  </p:par>
                  <p:par>
                    <p:cTn id="79" fill="hold">
                      <p:stCondLst>
                        <p:cond delay="indefinite"/>
                      </p:stCondLst>
                      <p:childTnLst>
                        <p:par>
                          <p:cTn id="80" fill="hold">
                            <p:stCondLst>
                              <p:cond delay="0"/>
                            </p:stCondLst>
                            <p:childTnLst>
                              <p:par>
                                <p:cTn id="81" presetID="1" presetClass="entr" presetSubtype="0" fill="hold" grpId="0" nodeType="clickEffect">
                                  <p:stCondLst>
                                    <p:cond delay="0"/>
                                  </p:stCondLst>
                                  <p:childTnLst>
                                    <p:set>
                                      <p:cBhvr>
                                        <p:cTn id="82" dur="1" fill="hold">
                                          <p:stCondLst>
                                            <p:cond delay="0"/>
                                          </p:stCondLst>
                                        </p:cTn>
                                        <p:tgtEl>
                                          <p:spTgt spid="2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4" grpId="0"/>
      <p:bldP spid="5" grpId="0"/>
      <p:bldP spid="6" grpId="0"/>
      <p:bldP spid="7" grpId="0"/>
      <p:bldP spid="8" grpId="0"/>
      <p:bldP spid="9" grpId="0"/>
      <p:bldP spid="10" grpId="0"/>
      <p:bldP spid="11" grpId="0"/>
      <p:bldP spid="12" grpId="0"/>
      <p:bldP spid="13" grpId="0"/>
      <p:bldP spid="14" grpId="0"/>
      <p:bldP spid="15" grpId="0"/>
      <p:bldP spid="16" grpId="0"/>
      <p:bldP spid="17" grpId="0"/>
      <p:bldP spid="18" grpId="0"/>
      <p:bldP spid="19" grpId="0"/>
      <p:bldP spid="22" grpId="0"/>
      <p:bldP spid="23" grpId="0"/>
      <p:bldP spid="24" grpId="0"/>
      <p:bldP spid="25" grpId="0"/>
      <p:bldP spid="26" grpId="0"/>
      <p:bldP spid="28" grpId="0"/>
    </p:bld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929640" y="1219200"/>
            <a:ext cx="2804160" cy="400110"/>
          </a:xfrm>
          <a:prstGeom prst="rect">
            <a:avLst/>
          </a:prstGeom>
          <a:noFill/>
        </p:spPr>
        <p:txBody>
          <a:bodyPr wrap="square" rtlCol="0">
            <a:spAutoFit/>
          </a:bodyPr>
          <a:lstStyle/>
          <a:p>
            <a:r>
              <a:rPr lang="en-US" sz="2000" b="1" u="sng" dirty="0" smtClean="0"/>
              <a:t>Percentage of default</a:t>
            </a:r>
            <a:r>
              <a:rPr lang="en-US" sz="2000" b="1" dirty="0" smtClean="0"/>
              <a:t>  :</a:t>
            </a:r>
            <a:endParaRPr lang="en-IN" sz="2000" b="1" u="sng" dirty="0"/>
          </a:p>
        </p:txBody>
      </p:sp>
      <p:sp>
        <p:nvSpPr>
          <p:cNvPr id="3" name="TextBox 2"/>
          <p:cNvSpPr txBox="1"/>
          <p:nvPr/>
        </p:nvSpPr>
        <p:spPr>
          <a:xfrm>
            <a:off x="3794760" y="1219200"/>
            <a:ext cx="2804160" cy="400110"/>
          </a:xfrm>
          <a:prstGeom prst="rect">
            <a:avLst/>
          </a:prstGeom>
          <a:noFill/>
        </p:spPr>
        <p:txBody>
          <a:bodyPr wrap="square" rtlCol="0">
            <a:spAutoFit/>
          </a:bodyPr>
          <a:lstStyle/>
          <a:p>
            <a:r>
              <a:rPr lang="en-US" sz="2000" b="1" dirty="0" smtClean="0"/>
              <a:t>400 sq.mtr – 360 </a:t>
            </a:r>
            <a:r>
              <a:rPr lang="en-US" sz="2000" b="1" dirty="0" err="1" smtClean="0"/>
              <a:t>mtr</a:t>
            </a:r>
            <a:endParaRPr lang="en-IN" sz="2000" b="1" dirty="0"/>
          </a:p>
        </p:txBody>
      </p:sp>
      <p:cxnSp>
        <p:nvCxnSpPr>
          <p:cNvPr id="4" name="Straight Connector 3"/>
          <p:cNvCxnSpPr/>
          <p:nvPr/>
        </p:nvCxnSpPr>
        <p:spPr>
          <a:xfrm>
            <a:off x="3855720" y="1691640"/>
            <a:ext cx="2514600" cy="1588"/>
          </a:xfrm>
          <a:prstGeom prst="line">
            <a:avLst/>
          </a:prstGeom>
        </p:spPr>
        <p:style>
          <a:lnRef idx="2">
            <a:schemeClr val="dk1"/>
          </a:lnRef>
          <a:fillRef idx="0">
            <a:schemeClr val="dk1"/>
          </a:fillRef>
          <a:effectRef idx="1">
            <a:schemeClr val="dk1"/>
          </a:effectRef>
          <a:fontRef idx="minor">
            <a:schemeClr val="tx1"/>
          </a:fontRef>
        </p:style>
      </p:cxnSp>
      <p:sp>
        <p:nvSpPr>
          <p:cNvPr id="5" name="TextBox 4"/>
          <p:cNvSpPr txBox="1"/>
          <p:nvPr/>
        </p:nvSpPr>
        <p:spPr>
          <a:xfrm>
            <a:off x="4251960" y="1737360"/>
            <a:ext cx="1478280" cy="400110"/>
          </a:xfrm>
          <a:prstGeom prst="rect">
            <a:avLst/>
          </a:prstGeom>
          <a:noFill/>
        </p:spPr>
        <p:txBody>
          <a:bodyPr wrap="square" rtlCol="0">
            <a:spAutoFit/>
          </a:bodyPr>
          <a:lstStyle/>
          <a:p>
            <a:r>
              <a:rPr lang="en-US" sz="2000" b="1" dirty="0" smtClean="0"/>
              <a:t>600 sq. </a:t>
            </a:r>
            <a:r>
              <a:rPr lang="en-US" sz="2000" b="1" dirty="0" err="1" smtClean="0"/>
              <a:t>mtr</a:t>
            </a:r>
            <a:r>
              <a:rPr lang="en-US" sz="2000" b="1" dirty="0" smtClean="0"/>
              <a:t>.</a:t>
            </a:r>
            <a:endParaRPr lang="en-IN" sz="2000" b="1" dirty="0"/>
          </a:p>
        </p:txBody>
      </p:sp>
      <p:sp>
        <p:nvSpPr>
          <p:cNvPr id="6" name="Rectangle 5"/>
          <p:cNvSpPr/>
          <p:nvPr/>
        </p:nvSpPr>
        <p:spPr>
          <a:xfrm>
            <a:off x="6416040" y="1463040"/>
            <a:ext cx="330540" cy="400110"/>
          </a:xfrm>
          <a:prstGeom prst="rect">
            <a:avLst/>
          </a:prstGeom>
        </p:spPr>
        <p:txBody>
          <a:bodyPr wrap="none">
            <a:spAutoFit/>
          </a:bodyPr>
          <a:lstStyle/>
          <a:p>
            <a:r>
              <a:rPr lang="en-IN" sz="2000" b="1" dirty="0" smtClean="0"/>
              <a:t>×</a:t>
            </a:r>
            <a:endParaRPr lang="en-IN" sz="2000" b="1" dirty="0"/>
          </a:p>
        </p:txBody>
      </p:sp>
      <p:sp>
        <p:nvSpPr>
          <p:cNvPr id="7" name="Rectangle 6"/>
          <p:cNvSpPr/>
          <p:nvPr/>
        </p:nvSpPr>
        <p:spPr>
          <a:xfrm>
            <a:off x="6800968" y="1463040"/>
            <a:ext cx="773312" cy="400110"/>
          </a:xfrm>
          <a:prstGeom prst="rect">
            <a:avLst/>
          </a:prstGeom>
        </p:spPr>
        <p:txBody>
          <a:bodyPr wrap="square">
            <a:spAutoFit/>
          </a:bodyPr>
          <a:lstStyle/>
          <a:p>
            <a:r>
              <a:rPr lang="en-US" sz="2000" b="1" dirty="0" smtClean="0"/>
              <a:t>100</a:t>
            </a:r>
            <a:endParaRPr lang="en-IN" sz="2000" b="1" dirty="0"/>
          </a:p>
        </p:txBody>
      </p:sp>
      <p:sp>
        <p:nvSpPr>
          <p:cNvPr id="8" name="Rectangle 7"/>
          <p:cNvSpPr/>
          <p:nvPr/>
        </p:nvSpPr>
        <p:spPr>
          <a:xfrm>
            <a:off x="3779520" y="2206228"/>
            <a:ext cx="330540" cy="400110"/>
          </a:xfrm>
          <a:prstGeom prst="rect">
            <a:avLst/>
          </a:prstGeom>
        </p:spPr>
        <p:txBody>
          <a:bodyPr wrap="none">
            <a:spAutoFit/>
          </a:bodyPr>
          <a:lstStyle/>
          <a:p>
            <a:r>
              <a:rPr lang="en-US" sz="2000" b="1" dirty="0" smtClean="0"/>
              <a:t>=</a:t>
            </a:r>
            <a:endParaRPr lang="en-IN" sz="2000" b="1" dirty="0"/>
          </a:p>
        </p:txBody>
      </p:sp>
      <p:sp>
        <p:nvSpPr>
          <p:cNvPr id="9" name="Rectangle 8"/>
          <p:cNvSpPr/>
          <p:nvPr/>
        </p:nvSpPr>
        <p:spPr>
          <a:xfrm>
            <a:off x="4164448" y="2206228"/>
            <a:ext cx="986672" cy="400110"/>
          </a:xfrm>
          <a:prstGeom prst="rect">
            <a:avLst/>
          </a:prstGeom>
        </p:spPr>
        <p:txBody>
          <a:bodyPr wrap="square">
            <a:spAutoFit/>
          </a:bodyPr>
          <a:lstStyle/>
          <a:p>
            <a:r>
              <a:rPr lang="en-US" sz="2000" b="1" dirty="0" smtClean="0"/>
              <a:t>6.67 %</a:t>
            </a:r>
            <a:endParaRPr lang="en-IN" sz="2000" b="1" dirty="0"/>
          </a:p>
        </p:txBody>
      </p:sp>
      <p:sp>
        <p:nvSpPr>
          <p:cNvPr id="10" name="TextBox 9"/>
          <p:cNvSpPr txBox="1"/>
          <p:nvPr/>
        </p:nvSpPr>
        <p:spPr>
          <a:xfrm>
            <a:off x="441960" y="2849880"/>
            <a:ext cx="4434840" cy="1015663"/>
          </a:xfrm>
          <a:prstGeom prst="rect">
            <a:avLst/>
          </a:prstGeom>
          <a:noFill/>
        </p:spPr>
        <p:txBody>
          <a:bodyPr wrap="square" rtlCol="0">
            <a:spAutoFit/>
          </a:bodyPr>
          <a:lstStyle/>
          <a:p>
            <a:r>
              <a:rPr lang="en-US" sz="2000" b="1" dirty="0" smtClean="0"/>
              <a:t>So Difference between </a:t>
            </a:r>
            <a:r>
              <a:rPr lang="en-US" sz="2000" b="1" dirty="0" err="1" smtClean="0"/>
              <a:t>unbuilt</a:t>
            </a:r>
            <a:r>
              <a:rPr lang="en-US" sz="2000" b="1" dirty="0" smtClean="0"/>
              <a:t> area &amp; specified area exceeds 5% but does not exceed 10% of the aggregate area</a:t>
            </a:r>
            <a:endParaRPr lang="en-IN" sz="2000" b="1" dirty="0"/>
          </a:p>
        </p:txBody>
      </p:sp>
      <p:sp>
        <p:nvSpPr>
          <p:cNvPr id="11" name="TextBox 10"/>
          <p:cNvSpPr txBox="1"/>
          <p:nvPr/>
        </p:nvSpPr>
        <p:spPr>
          <a:xfrm>
            <a:off x="5821680" y="2849880"/>
            <a:ext cx="3124200" cy="707886"/>
          </a:xfrm>
          <a:prstGeom prst="rect">
            <a:avLst/>
          </a:prstGeom>
          <a:noFill/>
        </p:spPr>
        <p:txBody>
          <a:bodyPr wrap="square" rtlCol="0">
            <a:spAutoFit/>
          </a:bodyPr>
          <a:lstStyle/>
          <a:p>
            <a:r>
              <a:rPr lang="en-US" sz="2000" b="1" dirty="0" smtClean="0"/>
              <a:t>So 20% of the Capitalised Value shall be added.</a:t>
            </a:r>
            <a:endParaRPr lang="en-IN" sz="2000" b="1" dirty="0"/>
          </a:p>
        </p:txBody>
      </p:sp>
      <p:cxnSp>
        <p:nvCxnSpPr>
          <p:cNvPr id="14" name="Straight Arrow Connector 13"/>
          <p:cNvCxnSpPr/>
          <p:nvPr/>
        </p:nvCxnSpPr>
        <p:spPr>
          <a:xfrm>
            <a:off x="5105400" y="3352800"/>
            <a:ext cx="457200" cy="1588"/>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spTree>
    <p:extLst>
      <p:ext uri="{BB962C8B-B14F-4D97-AF65-F5344CB8AC3E}">
        <p14:creationId xmlns:p14="http://schemas.microsoft.com/office/powerpoint/2010/main" val="3729615667"/>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5"/>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6"/>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7"/>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8"/>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9"/>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0"/>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14"/>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5" grpId="0"/>
      <p:bldP spid="6" grpId="0"/>
      <p:bldP spid="7" grpId="0"/>
      <p:bldP spid="8" grpId="0"/>
      <p:bldP spid="9" grpId="0"/>
      <p:bldP spid="10" grpId="0"/>
      <p:bldP spid="11" grpId="0"/>
    </p:bldLst>
  </p:timing>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609600" y="243840"/>
            <a:ext cx="1295400" cy="400110"/>
          </a:xfrm>
          <a:prstGeom prst="rect">
            <a:avLst/>
          </a:prstGeom>
          <a:noFill/>
        </p:spPr>
        <p:txBody>
          <a:bodyPr wrap="square" rtlCol="0">
            <a:spAutoFit/>
          </a:bodyPr>
          <a:lstStyle/>
          <a:p>
            <a:r>
              <a:rPr lang="en-US" sz="2000" b="1" u="sng" dirty="0" smtClean="0"/>
              <a:t>Example:</a:t>
            </a:r>
            <a:endParaRPr lang="en-IN" sz="2000" b="1" u="sng" dirty="0"/>
          </a:p>
        </p:txBody>
      </p:sp>
      <p:sp>
        <p:nvSpPr>
          <p:cNvPr id="3" name="TextBox 2"/>
          <p:cNvSpPr txBox="1"/>
          <p:nvPr/>
        </p:nvSpPr>
        <p:spPr>
          <a:xfrm>
            <a:off x="1828800" y="822960"/>
            <a:ext cx="4404360" cy="400110"/>
          </a:xfrm>
          <a:prstGeom prst="rect">
            <a:avLst/>
          </a:prstGeom>
          <a:noFill/>
        </p:spPr>
        <p:txBody>
          <a:bodyPr wrap="square" rtlCol="0">
            <a:spAutoFit/>
          </a:bodyPr>
          <a:lstStyle/>
          <a:p>
            <a:r>
              <a:rPr lang="en-US" sz="2000" b="1" u="sng" dirty="0" smtClean="0"/>
              <a:t>Mr. X </a:t>
            </a:r>
            <a:r>
              <a:rPr lang="en-US" sz="2000" b="1" dirty="0" smtClean="0"/>
              <a:t>owns a Plot of Land in Delhi</a:t>
            </a:r>
            <a:endParaRPr lang="en-IN" sz="2000" b="1" dirty="0"/>
          </a:p>
        </p:txBody>
      </p:sp>
      <p:sp>
        <p:nvSpPr>
          <p:cNvPr id="4" name="TextBox 3"/>
          <p:cNvSpPr txBox="1"/>
          <p:nvPr/>
        </p:nvSpPr>
        <p:spPr>
          <a:xfrm>
            <a:off x="1828800" y="1310640"/>
            <a:ext cx="3566160" cy="400110"/>
          </a:xfrm>
          <a:prstGeom prst="rect">
            <a:avLst/>
          </a:prstGeom>
          <a:noFill/>
        </p:spPr>
        <p:txBody>
          <a:bodyPr wrap="square" rtlCol="0">
            <a:spAutoFit/>
          </a:bodyPr>
          <a:lstStyle/>
          <a:p>
            <a:r>
              <a:rPr lang="en-US" sz="2000" b="1" dirty="0" smtClean="0"/>
              <a:t>Total area is 600 Sq. </a:t>
            </a:r>
            <a:r>
              <a:rPr lang="en-US" sz="2000" b="1" dirty="0" err="1" smtClean="0"/>
              <a:t>mtr</a:t>
            </a:r>
            <a:r>
              <a:rPr lang="en-US" sz="2000" b="1" dirty="0" smtClean="0"/>
              <a:t>.</a:t>
            </a:r>
            <a:endParaRPr lang="en-IN" sz="2000" b="1" dirty="0"/>
          </a:p>
        </p:txBody>
      </p:sp>
      <p:sp>
        <p:nvSpPr>
          <p:cNvPr id="5" name="TextBox 4"/>
          <p:cNvSpPr txBox="1"/>
          <p:nvPr/>
        </p:nvSpPr>
        <p:spPr>
          <a:xfrm>
            <a:off x="1158240" y="1760101"/>
            <a:ext cx="624840" cy="400110"/>
          </a:xfrm>
          <a:prstGeom prst="rect">
            <a:avLst/>
          </a:prstGeom>
          <a:noFill/>
        </p:spPr>
        <p:txBody>
          <a:bodyPr wrap="square" rtlCol="0">
            <a:spAutoFit/>
          </a:bodyPr>
          <a:lstStyle/>
          <a:p>
            <a:r>
              <a:rPr lang="en-US" sz="2000" b="1" dirty="0" smtClean="0"/>
              <a:t>(a)</a:t>
            </a:r>
            <a:endParaRPr lang="en-IN" sz="2000" b="1" dirty="0"/>
          </a:p>
        </p:txBody>
      </p:sp>
      <p:sp>
        <p:nvSpPr>
          <p:cNvPr id="6" name="TextBox 5"/>
          <p:cNvSpPr txBox="1"/>
          <p:nvPr/>
        </p:nvSpPr>
        <p:spPr>
          <a:xfrm>
            <a:off x="1859280" y="1779210"/>
            <a:ext cx="5989320" cy="400110"/>
          </a:xfrm>
          <a:prstGeom prst="rect">
            <a:avLst/>
          </a:prstGeom>
          <a:noFill/>
        </p:spPr>
        <p:txBody>
          <a:bodyPr wrap="square" rtlCol="0">
            <a:spAutoFit/>
          </a:bodyPr>
          <a:lstStyle/>
          <a:p>
            <a:r>
              <a:rPr lang="en-US" sz="2000" b="1" dirty="0" smtClean="0"/>
              <a:t>Building is constructed on 30% of the area of the plot</a:t>
            </a:r>
          </a:p>
        </p:txBody>
      </p:sp>
      <p:sp>
        <p:nvSpPr>
          <p:cNvPr id="7" name="TextBox 6"/>
          <p:cNvSpPr txBox="1"/>
          <p:nvPr/>
        </p:nvSpPr>
        <p:spPr>
          <a:xfrm>
            <a:off x="1158240" y="2232541"/>
            <a:ext cx="624840" cy="400110"/>
          </a:xfrm>
          <a:prstGeom prst="rect">
            <a:avLst/>
          </a:prstGeom>
          <a:noFill/>
        </p:spPr>
        <p:txBody>
          <a:bodyPr wrap="square" rtlCol="0">
            <a:spAutoFit/>
          </a:bodyPr>
          <a:lstStyle/>
          <a:p>
            <a:r>
              <a:rPr lang="en-US" sz="2000" b="1" dirty="0" smtClean="0"/>
              <a:t>(b)</a:t>
            </a:r>
            <a:endParaRPr lang="en-IN" sz="2000" b="1" dirty="0"/>
          </a:p>
        </p:txBody>
      </p:sp>
      <p:sp>
        <p:nvSpPr>
          <p:cNvPr id="8" name="TextBox 7"/>
          <p:cNvSpPr txBox="1"/>
          <p:nvPr/>
        </p:nvSpPr>
        <p:spPr>
          <a:xfrm>
            <a:off x="1859280" y="2251650"/>
            <a:ext cx="5989320" cy="400110"/>
          </a:xfrm>
          <a:prstGeom prst="rect">
            <a:avLst/>
          </a:prstGeom>
          <a:noFill/>
        </p:spPr>
        <p:txBody>
          <a:bodyPr wrap="square" rtlCol="0">
            <a:spAutoFit/>
          </a:bodyPr>
          <a:lstStyle/>
          <a:p>
            <a:r>
              <a:rPr lang="en-US" sz="2000" b="1" dirty="0" smtClean="0"/>
              <a:t>Building is constructed on 25% of the area of the plot</a:t>
            </a:r>
          </a:p>
        </p:txBody>
      </p:sp>
      <p:sp>
        <p:nvSpPr>
          <p:cNvPr id="9" name="TextBox 8"/>
          <p:cNvSpPr txBox="1"/>
          <p:nvPr/>
        </p:nvSpPr>
        <p:spPr>
          <a:xfrm>
            <a:off x="1158240" y="2750701"/>
            <a:ext cx="624840" cy="400110"/>
          </a:xfrm>
          <a:prstGeom prst="rect">
            <a:avLst/>
          </a:prstGeom>
          <a:noFill/>
        </p:spPr>
        <p:txBody>
          <a:bodyPr wrap="square" rtlCol="0">
            <a:spAutoFit/>
          </a:bodyPr>
          <a:lstStyle/>
          <a:p>
            <a:r>
              <a:rPr lang="en-US" sz="2000" b="1" dirty="0" smtClean="0"/>
              <a:t>(c)</a:t>
            </a:r>
            <a:endParaRPr lang="en-IN" sz="2000" b="1" dirty="0"/>
          </a:p>
        </p:txBody>
      </p:sp>
      <p:sp>
        <p:nvSpPr>
          <p:cNvPr id="10" name="TextBox 9"/>
          <p:cNvSpPr txBox="1"/>
          <p:nvPr/>
        </p:nvSpPr>
        <p:spPr>
          <a:xfrm>
            <a:off x="1859280" y="2769810"/>
            <a:ext cx="5989320" cy="400110"/>
          </a:xfrm>
          <a:prstGeom prst="rect">
            <a:avLst/>
          </a:prstGeom>
          <a:noFill/>
        </p:spPr>
        <p:txBody>
          <a:bodyPr wrap="square" rtlCol="0">
            <a:spAutoFit/>
          </a:bodyPr>
          <a:lstStyle/>
          <a:p>
            <a:r>
              <a:rPr lang="en-US" sz="2000" b="1" dirty="0" smtClean="0"/>
              <a:t>Building is constructed on 20% of the area of the plot</a:t>
            </a:r>
          </a:p>
        </p:txBody>
      </p:sp>
      <p:sp>
        <p:nvSpPr>
          <p:cNvPr id="11" name="TextBox 10"/>
          <p:cNvSpPr txBox="1"/>
          <p:nvPr/>
        </p:nvSpPr>
        <p:spPr>
          <a:xfrm>
            <a:off x="1158240" y="3223141"/>
            <a:ext cx="624840" cy="400110"/>
          </a:xfrm>
          <a:prstGeom prst="rect">
            <a:avLst/>
          </a:prstGeom>
          <a:noFill/>
        </p:spPr>
        <p:txBody>
          <a:bodyPr wrap="square" rtlCol="0">
            <a:spAutoFit/>
          </a:bodyPr>
          <a:lstStyle/>
          <a:p>
            <a:r>
              <a:rPr lang="en-US" sz="2000" b="1" dirty="0" smtClean="0"/>
              <a:t>(d)</a:t>
            </a:r>
            <a:endParaRPr lang="en-IN" sz="2000" b="1" dirty="0"/>
          </a:p>
        </p:txBody>
      </p:sp>
      <p:sp>
        <p:nvSpPr>
          <p:cNvPr id="12" name="TextBox 11"/>
          <p:cNvSpPr txBox="1"/>
          <p:nvPr/>
        </p:nvSpPr>
        <p:spPr>
          <a:xfrm>
            <a:off x="1859280" y="3242250"/>
            <a:ext cx="5989320" cy="400110"/>
          </a:xfrm>
          <a:prstGeom prst="rect">
            <a:avLst/>
          </a:prstGeom>
          <a:noFill/>
        </p:spPr>
        <p:txBody>
          <a:bodyPr wrap="square" rtlCol="0">
            <a:spAutoFit/>
          </a:bodyPr>
          <a:lstStyle/>
          <a:p>
            <a:r>
              <a:rPr lang="en-US" sz="2000" b="1" dirty="0" smtClean="0"/>
              <a:t>Building is constructed on 15% of the area of the plot</a:t>
            </a:r>
          </a:p>
        </p:txBody>
      </p:sp>
      <p:sp>
        <p:nvSpPr>
          <p:cNvPr id="13" name="TextBox 12"/>
          <p:cNvSpPr txBox="1"/>
          <p:nvPr/>
        </p:nvSpPr>
        <p:spPr>
          <a:xfrm>
            <a:off x="1158240" y="3710821"/>
            <a:ext cx="624840" cy="400110"/>
          </a:xfrm>
          <a:prstGeom prst="rect">
            <a:avLst/>
          </a:prstGeom>
          <a:noFill/>
        </p:spPr>
        <p:txBody>
          <a:bodyPr wrap="square" rtlCol="0">
            <a:spAutoFit/>
          </a:bodyPr>
          <a:lstStyle/>
          <a:p>
            <a:r>
              <a:rPr lang="en-US" sz="2000" b="1" dirty="0" smtClean="0"/>
              <a:t>(e)</a:t>
            </a:r>
            <a:endParaRPr lang="en-IN" sz="2000" b="1" dirty="0"/>
          </a:p>
        </p:txBody>
      </p:sp>
      <p:sp>
        <p:nvSpPr>
          <p:cNvPr id="14" name="TextBox 13"/>
          <p:cNvSpPr txBox="1"/>
          <p:nvPr/>
        </p:nvSpPr>
        <p:spPr>
          <a:xfrm>
            <a:off x="1859280" y="3729930"/>
            <a:ext cx="5989320" cy="400110"/>
          </a:xfrm>
          <a:prstGeom prst="rect">
            <a:avLst/>
          </a:prstGeom>
          <a:noFill/>
        </p:spPr>
        <p:txBody>
          <a:bodyPr wrap="square" rtlCol="0">
            <a:spAutoFit/>
          </a:bodyPr>
          <a:lstStyle/>
          <a:p>
            <a:r>
              <a:rPr lang="en-US" sz="2000" b="1" dirty="0" smtClean="0"/>
              <a:t>Building is constructed on 50% of the area of the plot</a:t>
            </a:r>
          </a:p>
        </p:txBody>
      </p:sp>
    </p:spTree>
    <p:extLst>
      <p:ext uri="{BB962C8B-B14F-4D97-AF65-F5344CB8AC3E}">
        <p14:creationId xmlns:p14="http://schemas.microsoft.com/office/powerpoint/2010/main" val="3125298776"/>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5"/>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6"/>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7"/>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8"/>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9"/>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0"/>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11"/>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12"/>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13"/>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grpId="0" nodeType="clickEffect">
                                  <p:stCondLst>
                                    <p:cond delay="0"/>
                                  </p:stCondLst>
                                  <p:childTnLst>
                                    <p:set>
                                      <p:cBhvr>
                                        <p:cTn id="54" dur="1" fill="hold">
                                          <p:stCondLst>
                                            <p:cond delay="0"/>
                                          </p:stCondLst>
                                        </p:cTn>
                                        <p:tgtEl>
                                          <p:spTgt spid="1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4" grpId="0"/>
      <p:bldP spid="5" grpId="0"/>
      <p:bldP spid="6" grpId="0"/>
      <p:bldP spid="7" grpId="0"/>
      <p:bldP spid="8" grpId="0"/>
      <p:bldP spid="9" grpId="0"/>
      <p:bldP spid="10" grpId="0"/>
      <p:bldP spid="11" grpId="0"/>
      <p:bldP spid="12" grpId="0"/>
      <p:bldP spid="13" grpId="0"/>
      <p:bldP spid="14" grpId="0"/>
    </p:bldLst>
  </p:timing>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 name="TextBox 27"/>
          <p:cNvSpPr txBox="1"/>
          <p:nvPr/>
        </p:nvSpPr>
        <p:spPr>
          <a:xfrm>
            <a:off x="3246120" y="594360"/>
            <a:ext cx="2545080" cy="400110"/>
          </a:xfrm>
          <a:prstGeom prst="rect">
            <a:avLst/>
          </a:prstGeom>
          <a:noFill/>
        </p:spPr>
        <p:txBody>
          <a:bodyPr wrap="square" rtlCol="0">
            <a:spAutoFit/>
          </a:bodyPr>
          <a:lstStyle/>
          <a:p>
            <a:r>
              <a:rPr lang="en-US" sz="2000" b="1" u="sng" dirty="0" smtClean="0"/>
              <a:t>Unearned Increase</a:t>
            </a:r>
            <a:endParaRPr lang="en-IN" sz="2000" b="1" u="sng" dirty="0"/>
          </a:p>
        </p:txBody>
      </p:sp>
      <p:sp>
        <p:nvSpPr>
          <p:cNvPr id="29" name="TextBox 28"/>
          <p:cNvSpPr txBox="1"/>
          <p:nvPr/>
        </p:nvSpPr>
        <p:spPr>
          <a:xfrm>
            <a:off x="1219200" y="1295400"/>
            <a:ext cx="6781800" cy="707886"/>
          </a:xfrm>
          <a:prstGeom prst="rect">
            <a:avLst/>
          </a:prstGeom>
          <a:noFill/>
        </p:spPr>
        <p:txBody>
          <a:bodyPr wrap="square" rtlCol="0">
            <a:spAutoFit/>
          </a:bodyPr>
          <a:lstStyle/>
          <a:p>
            <a:r>
              <a:rPr lang="en-US" sz="2000" b="1" dirty="0" smtClean="0"/>
              <a:t>Adjustment on unearned Increase is not applicable where land is free-hold land.</a:t>
            </a:r>
            <a:endParaRPr lang="en-IN" sz="2000" b="1" dirty="0"/>
          </a:p>
        </p:txBody>
      </p:sp>
    </p:spTree>
    <p:extLst>
      <p:ext uri="{BB962C8B-B14F-4D97-AF65-F5344CB8AC3E}">
        <p14:creationId xmlns:p14="http://schemas.microsoft.com/office/powerpoint/2010/main" val="2031738277"/>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 grpId="0"/>
      <p:bldP spid="29" grpId="0"/>
    </p:bldLst>
  </p:timing>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905000" y="807720"/>
            <a:ext cx="5486400" cy="400110"/>
          </a:xfrm>
          <a:prstGeom prst="rect">
            <a:avLst/>
          </a:prstGeom>
          <a:noFill/>
        </p:spPr>
        <p:txBody>
          <a:bodyPr wrap="square" rtlCol="0">
            <a:spAutoFit/>
          </a:bodyPr>
          <a:lstStyle/>
          <a:p>
            <a:r>
              <a:rPr lang="en-US" sz="2000" b="1" u="sng" dirty="0" smtClean="0"/>
              <a:t>Unearned Increase (In case of Lease hold Land)</a:t>
            </a:r>
            <a:endParaRPr lang="en-IN" sz="2000" b="1" u="sng" dirty="0"/>
          </a:p>
        </p:txBody>
      </p:sp>
      <p:sp>
        <p:nvSpPr>
          <p:cNvPr id="3" name="TextBox 2"/>
          <p:cNvSpPr txBox="1"/>
          <p:nvPr/>
        </p:nvSpPr>
        <p:spPr>
          <a:xfrm>
            <a:off x="579120" y="1432560"/>
            <a:ext cx="1143000" cy="400110"/>
          </a:xfrm>
          <a:prstGeom prst="rect">
            <a:avLst/>
          </a:prstGeom>
          <a:noFill/>
        </p:spPr>
        <p:txBody>
          <a:bodyPr wrap="square" rtlCol="0">
            <a:spAutoFit/>
          </a:bodyPr>
          <a:lstStyle/>
          <a:p>
            <a:r>
              <a:rPr lang="en-US" sz="2000" b="1" u="sng" dirty="0" smtClean="0"/>
              <a:t>Means</a:t>
            </a:r>
            <a:r>
              <a:rPr lang="en-US" sz="2000" b="1" dirty="0" smtClean="0"/>
              <a:t>:</a:t>
            </a:r>
            <a:endParaRPr lang="en-IN" sz="2000" b="1" dirty="0"/>
          </a:p>
        </p:txBody>
      </p:sp>
      <p:sp>
        <p:nvSpPr>
          <p:cNvPr id="4" name="TextBox 3"/>
          <p:cNvSpPr txBox="1"/>
          <p:nvPr/>
        </p:nvSpPr>
        <p:spPr>
          <a:xfrm>
            <a:off x="1066800" y="2118360"/>
            <a:ext cx="7162800" cy="1015663"/>
          </a:xfrm>
          <a:prstGeom prst="rect">
            <a:avLst/>
          </a:prstGeom>
          <a:noFill/>
        </p:spPr>
        <p:txBody>
          <a:bodyPr wrap="square" rtlCol="0">
            <a:spAutoFit/>
          </a:bodyPr>
          <a:lstStyle/>
          <a:p>
            <a:r>
              <a:rPr lang="en-US" sz="2000" b="1" dirty="0" smtClean="0"/>
              <a:t>Difference between the Value of such Land as on the Valuation Date as determined by </a:t>
            </a:r>
            <a:r>
              <a:rPr lang="en-US" sz="2000" b="1" dirty="0" err="1" smtClean="0"/>
              <a:t>Govt</a:t>
            </a:r>
            <a:r>
              <a:rPr lang="en-US" sz="2000" b="1" dirty="0" smtClean="0"/>
              <a:t> .or Such Local authority for the purpose of calculating such increase </a:t>
            </a:r>
            <a:r>
              <a:rPr lang="en-US" sz="2000" b="1" u="sng" dirty="0" smtClean="0"/>
              <a:t>and</a:t>
            </a:r>
            <a:endParaRPr lang="en-IN" sz="2000" b="1" u="sng" dirty="0"/>
          </a:p>
        </p:txBody>
      </p:sp>
      <p:sp>
        <p:nvSpPr>
          <p:cNvPr id="5" name="TextBox 4"/>
          <p:cNvSpPr txBox="1"/>
          <p:nvPr/>
        </p:nvSpPr>
        <p:spPr>
          <a:xfrm>
            <a:off x="1066800" y="3481030"/>
            <a:ext cx="7315200" cy="707886"/>
          </a:xfrm>
          <a:prstGeom prst="rect">
            <a:avLst/>
          </a:prstGeom>
          <a:noFill/>
        </p:spPr>
        <p:txBody>
          <a:bodyPr wrap="square" rtlCol="0">
            <a:spAutoFit/>
          </a:bodyPr>
          <a:lstStyle/>
          <a:p>
            <a:r>
              <a:rPr lang="en-US" sz="2000" b="1" dirty="0" smtClean="0"/>
              <a:t>the amount of premium paid or payable to the Govt. or Such authority for the lease of the Land.</a:t>
            </a:r>
            <a:endParaRPr lang="en-IN" sz="2000" b="1" u="sng" dirty="0"/>
          </a:p>
        </p:txBody>
      </p:sp>
    </p:spTree>
    <p:extLst>
      <p:ext uri="{BB962C8B-B14F-4D97-AF65-F5344CB8AC3E}">
        <p14:creationId xmlns:p14="http://schemas.microsoft.com/office/powerpoint/2010/main" val="2754350918"/>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4" grpId="0"/>
      <p:bldP spid="5" grpId="0"/>
    </p:bldLst>
  </p:timing>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981200" y="731520"/>
            <a:ext cx="5562600" cy="400110"/>
          </a:xfrm>
          <a:prstGeom prst="rect">
            <a:avLst/>
          </a:prstGeom>
          <a:noFill/>
        </p:spPr>
        <p:txBody>
          <a:bodyPr wrap="square" rtlCol="0">
            <a:spAutoFit/>
          </a:bodyPr>
          <a:lstStyle/>
          <a:p>
            <a:r>
              <a:rPr lang="en-US" sz="2000" b="1" u="sng" dirty="0" smtClean="0"/>
              <a:t>How Much to be deducted as unearned Increase</a:t>
            </a:r>
            <a:endParaRPr lang="en-IN" sz="2000" b="1" u="sng" dirty="0"/>
          </a:p>
        </p:txBody>
      </p:sp>
      <p:sp>
        <p:nvSpPr>
          <p:cNvPr id="3" name="TextBox 2"/>
          <p:cNvSpPr txBox="1"/>
          <p:nvPr/>
        </p:nvSpPr>
        <p:spPr>
          <a:xfrm>
            <a:off x="914400" y="1524000"/>
            <a:ext cx="2667000" cy="707886"/>
          </a:xfrm>
          <a:prstGeom prst="rect">
            <a:avLst/>
          </a:prstGeom>
          <a:noFill/>
        </p:spPr>
        <p:txBody>
          <a:bodyPr wrap="square" rtlCol="0">
            <a:spAutoFit/>
          </a:bodyPr>
          <a:lstStyle/>
          <a:p>
            <a:r>
              <a:rPr lang="en-US" sz="2000" b="1" dirty="0" smtClean="0"/>
              <a:t>Amount Payable to </a:t>
            </a:r>
          </a:p>
          <a:p>
            <a:r>
              <a:rPr lang="en-US" sz="2000" b="1" dirty="0" smtClean="0"/>
              <a:t>  Govt.|Local authority</a:t>
            </a:r>
            <a:endParaRPr lang="en-IN" sz="2000" b="1" dirty="0"/>
          </a:p>
        </p:txBody>
      </p:sp>
      <p:sp>
        <p:nvSpPr>
          <p:cNvPr id="5" name="TextBox 4"/>
          <p:cNvSpPr txBox="1"/>
          <p:nvPr/>
        </p:nvSpPr>
        <p:spPr>
          <a:xfrm>
            <a:off x="3764280" y="1600200"/>
            <a:ext cx="304800" cy="400110"/>
          </a:xfrm>
          <a:prstGeom prst="rect">
            <a:avLst/>
          </a:prstGeom>
          <a:noFill/>
        </p:spPr>
        <p:txBody>
          <a:bodyPr wrap="square" rtlCol="0">
            <a:spAutoFit/>
          </a:bodyPr>
          <a:lstStyle/>
          <a:p>
            <a:r>
              <a:rPr lang="en-US" sz="2000" b="1" dirty="0" smtClean="0"/>
              <a:t>=</a:t>
            </a:r>
            <a:endParaRPr lang="en-IN" sz="2000" b="1" dirty="0"/>
          </a:p>
        </p:txBody>
      </p:sp>
      <p:sp>
        <p:nvSpPr>
          <p:cNvPr id="7" name="TextBox 6"/>
          <p:cNvSpPr txBox="1"/>
          <p:nvPr/>
        </p:nvSpPr>
        <p:spPr>
          <a:xfrm>
            <a:off x="4724400" y="1524000"/>
            <a:ext cx="2667000" cy="707886"/>
          </a:xfrm>
          <a:prstGeom prst="rect">
            <a:avLst/>
          </a:prstGeom>
          <a:noFill/>
        </p:spPr>
        <p:txBody>
          <a:bodyPr wrap="square" rtlCol="0">
            <a:spAutoFit/>
          </a:bodyPr>
          <a:lstStyle/>
          <a:p>
            <a:r>
              <a:rPr lang="en-US" sz="2000" b="1" dirty="0" smtClean="0"/>
              <a:t>Specified % of Unearned Increase</a:t>
            </a:r>
            <a:endParaRPr lang="en-IN" sz="2000" b="1" dirty="0"/>
          </a:p>
        </p:txBody>
      </p:sp>
      <p:sp>
        <p:nvSpPr>
          <p:cNvPr id="8" name="TextBox 7"/>
          <p:cNvSpPr txBox="1"/>
          <p:nvPr/>
        </p:nvSpPr>
        <p:spPr>
          <a:xfrm>
            <a:off x="3794760" y="2586930"/>
            <a:ext cx="670560" cy="400110"/>
          </a:xfrm>
          <a:prstGeom prst="rect">
            <a:avLst/>
          </a:prstGeom>
          <a:noFill/>
        </p:spPr>
        <p:txBody>
          <a:bodyPr wrap="square" rtlCol="0">
            <a:spAutoFit/>
          </a:bodyPr>
          <a:lstStyle/>
          <a:p>
            <a:r>
              <a:rPr lang="en-US" sz="2000" b="1" dirty="0" smtClean="0"/>
              <a:t>or</a:t>
            </a:r>
            <a:endParaRPr lang="en-IN" sz="2000" b="1" dirty="0"/>
          </a:p>
        </p:txBody>
      </p:sp>
      <p:sp>
        <p:nvSpPr>
          <p:cNvPr id="9" name="TextBox 8"/>
          <p:cNvSpPr txBox="1"/>
          <p:nvPr/>
        </p:nvSpPr>
        <p:spPr>
          <a:xfrm>
            <a:off x="2575560" y="3352800"/>
            <a:ext cx="3444240" cy="400110"/>
          </a:xfrm>
          <a:prstGeom prst="rect">
            <a:avLst/>
          </a:prstGeom>
          <a:noFill/>
        </p:spPr>
        <p:txBody>
          <a:bodyPr wrap="square" rtlCol="0">
            <a:spAutoFit/>
          </a:bodyPr>
          <a:lstStyle/>
          <a:p>
            <a:r>
              <a:rPr lang="en-US" sz="2000" b="1" dirty="0" smtClean="0"/>
              <a:t>50% of the Capatilised Value</a:t>
            </a:r>
            <a:endParaRPr lang="en-IN" sz="2000" b="1" dirty="0"/>
          </a:p>
        </p:txBody>
      </p:sp>
      <p:sp>
        <p:nvSpPr>
          <p:cNvPr id="10" name="TextBox 9"/>
          <p:cNvSpPr txBox="1"/>
          <p:nvPr/>
        </p:nvSpPr>
        <p:spPr>
          <a:xfrm>
            <a:off x="3307080" y="3821370"/>
            <a:ext cx="1859280" cy="400110"/>
          </a:xfrm>
          <a:prstGeom prst="rect">
            <a:avLst/>
          </a:prstGeom>
          <a:noFill/>
        </p:spPr>
        <p:txBody>
          <a:bodyPr wrap="square" rtlCol="0">
            <a:spAutoFit/>
          </a:bodyPr>
          <a:lstStyle/>
          <a:p>
            <a:r>
              <a:rPr lang="en-US" sz="2000" b="1" dirty="0" smtClean="0"/>
              <a:t>W.e. is Less</a:t>
            </a:r>
            <a:endParaRPr lang="en-IN" sz="2000" b="1" dirty="0"/>
          </a:p>
        </p:txBody>
      </p:sp>
    </p:spTree>
    <p:extLst>
      <p:ext uri="{BB962C8B-B14F-4D97-AF65-F5344CB8AC3E}">
        <p14:creationId xmlns:p14="http://schemas.microsoft.com/office/powerpoint/2010/main" val="3473511601"/>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7"/>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8"/>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9"/>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5" grpId="0"/>
      <p:bldP spid="7" grpId="0"/>
      <p:bldP spid="8" grpId="0"/>
      <p:bldP spid="9" grpId="0"/>
      <p:bldP spid="10" grpId="0"/>
    </p:bldLst>
  </p:timing>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087880" y="274320"/>
            <a:ext cx="5638800" cy="400110"/>
          </a:xfrm>
          <a:prstGeom prst="rect">
            <a:avLst/>
          </a:prstGeom>
          <a:noFill/>
        </p:spPr>
        <p:txBody>
          <a:bodyPr wrap="square" rtlCol="0">
            <a:spAutoFit/>
          </a:bodyPr>
          <a:lstStyle/>
          <a:p>
            <a:r>
              <a:rPr lang="en-US" sz="2000" b="1" u="sng" dirty="0" smtClean="0"/>
              <a:t>Valuation of Self-occupied Residential House</a:t>
            </a:r>
            <a:endParaRPr lang="en-IN" sz="2000" b="1" u="sng" dirty="0"/>
          </a:p>
        </p:txBody>
      </p:sp>
      <p:cxnSp>
        <p:nvCxnSpPr>
          <p:cNvPr id="4" name="Straight Connector 3"/>
          <p:cNvCxnSpPr/>
          <p:nvPr/>
        </p:nvCxnSpPr>
        <p:spPr>
          <a:xfrm>
            <a:off x="1051560" y="899160"/>
            <a:ext cx="6705600" cy="1588"/>
          </a:xfrm>
          <a:prstGeom prst="line">
            <a:avLst/>
          </a:prstGeom>
        </p:spPr>
        <p:style>
          <a:lnRef idx="2">
            <a:schemeClr val="dk1"/>
          </a:lnRef>
          <a:fillRef idx="0">
            <a:schemeClr val="dk1"/>
          </a:fillRef>
          <a:effectRef idx="1">
            <a:schemeClr val="dk1"/>
          </a:effectRef>
          <a:fontRef idx="minor">
            <a:schemeClr val="tx1"/>
          </a:fontRef>
        </p:style>
      </p:cxnSp>
      <p:cxnSp>
        <p:nvCxnSpPr>
          <p:cNvPr id="6" name="Straight Arrow Connector 5"/>
          <p:cNvCxnSpPr/>
          <p:nvPr/>
        </p:nvCxnSpPr>
        <p:spPr>
          <a:xfrm rot="5400000">
            <a:off x="861060" y="1089660"/>
            <a:ext cx="381000" cy="1588"/>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cxnSp>
        <p:nvCxnSpPr>
          <p:cNvPr id="7" name="Straight Arrow Connector 6"/>
          <p:cNvCxnSpPr/>
          <p:nvPr/>
        </p:nvCxnSpPr>
        <p:spPr>
          <a:xfrm rot="5400000">
            <a:off x="7550626" y="1089660"/>
            <a:ext cx="381000" cy="1588"/>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sp>
        <p:nvSpPr>
          <p:cNvPr id="8" name="TextBox 7"/>
          <p:cNvSpPr txBox="1"/>
          <p:nvPr/>
        </p:nvSpPr>
        <p:spPr>
          <a:xfrm>
            <a:off x="30480" y="1310640"/>
            <a:ext cx="2712720" cy="1323439"/>
          </a:xfrm>
          <a:prstGeom prst="rect">
            <a:avLst/>
          </a:prstGeom>
          <a:noFill/>
        </p:spPr>
        <p:txBody>
          <a:bodyPr wrap="square" rtlCol="0">
            <a:spAutoFit/>
          </a:bodyPr>
          <a:lstStyle/>
          <a:p>
            <a:r>
              <a:rPr lang="en-US" sz="2000" b="1" dirty="0" smtClean="0"/>
              <a:t>Where </a:t>
            </a:r>
            <a:r>
              <a:rPr lang="en-US" sz="2000" b="1" dirty="0" err="1" smtClean="0"/>
              <a:t>Assessee</a:t>
            </a:r>
            <a:r>
              <a:rPr lang="en-US" sz="2000" b="1" dirty="0" smtClean="0"/>
              <a:t> became </a:t>
            </a:r>
          </a:p>
          <a:p>
            <a:r>
              <a:rPr lang="en-US" sz="2000" b="1" dirty="0" smtClean="0"/>
              <a:t>the owner of House</a:t>
            </a:r>
          </a:p>
          <a:p>
            <a:r>
              <a:rPr lang="en-US" sz="2000" b="1" dirty="0" smtClean="0"/>
              <a:t>PRIOR to 1.4.1971</a:t>
            </a:r>
            <a:endParaRPr lang="en-IN" sz="2000" b="1" dirty="0"/>
          </a:p>
        </p:txBody>
      </p:sp>
      <p:sp>
        <p:nvSpPr>
          <p:cNvPr id="9" name="TextBox 8"/>
          <p:cNvSpPr txBox="1"/>
          <p:nvPr/>
        </p:nvSpPr>
        <p:spPr>
          <a:xfrm>
            <a:off x="2910840" y="1310640"/>
            <a:ext cx="3108960" cy="1323439"/>
          </a:xfrm>
          <a:prstGeom prst="rect">
            <a:avLst/>
          </a:prstGeom>
          <a:noFill/>
        </p:spPr>
        <p:txBody>
          <a:bodyPr wrap="square" rtlCol="0">
            <a:spAutoFit/>
          </a:bodyPr>
          <a:lstStyle/>
          <a:p>
            <a:r>
              <a:rPr lang="en-US" sz="2000" b="1" dirty="0" smtClean="0"/>
              <a:t>Where </a:t>
            </a:r>
            <a:r>
              <a:rPr lang="en-US" sz="2000" b="1" dirty="0" err="1" smtClean="0"/>
              <a:t>assessee</a:t>
            </a:r>
            <a:r>
              <a:rPr lang="en-US" sz="2000" b="1" dirty="0" smtClean="0"/>
              <a:t> became </a:t>
            </a:r>
          </a:p>
          <a:p>
            <a:r>
              <a:rPr lang="en-US" sz="2000" b="1" dirty="0" smtClean="0"/>
              <a:t>the owner of House After 31.3.1971 but </a:t>
            </a:r>
          </a:p>
          <a:p>
            <a:r>
              <a:rPr lang="en-US" sz="2000" b="1" dirty="0" smtClean="0"/>
              <a:t>PRIOR to 1.4.1974</a:t>
            </a:r>
            <a:endParaRPr lang="en-IN" sz="2000" b="1" dirty="0"/>
          </a:p>
        </p:txBody>
      </p:sp>
      <p:sp>
        <p:nvSpPr>
          <p:cNvPr id="10" name="TextBox 9"/>
          <p:cNvSpPr txBox="1"/>
          <p:nvPr/>
        </p:nvSpPr>
        <p:spPr>
          <a:xfrm>
            <a:off x="6477000" y="1310640"/>
            <a:ext cx="2590800" cy="1015663"/>
          </a:xfrm>
          <a:prstGeom prst="rect">
            <a:avLst/>
          </a:prstGeom>
          <a:noFill/>
        </p:spPr>
        <p:txBody>
          <a:bodyPr wrap="square" rtlCol="0">
            <a:spAutoFit/>
          </a:bodyPr>
          <a:lstStyle/>
          <a:p>
            <a:r>
              <a:rPr lang="en-US" sz="2000" b="1" dirty="0" smtClean="0"/>
              <a:t>Where </a:t>
            </a:r>
            <a:r>
              <a:rPr lang="en-US" sz="2000" b="1" dirty="0" err="1" smtClean="0"/>
              <a:t>Assessee</a:t>
            </a:r>
            <a:r>
              <a:rPr lang="en-US" sz="2000" b="1" dirty="0" smtClean="0"/>
              <a:t> became the owner of House After 31.3.1974</a:t>
            </a:r>
            <a:endParaRPr lang="en-IN" sz="2000" b="1" dirty="0"/>
          </a:p>
        </p:txBody>
      </p:sp>
      <p:cxnSp>
        <p:nvCxnSpPr>
          <p:cNvPr id="11" name="Straight Arrow Connector 10"/>
          <p:cNvCxnSpPr/>
          <p:nvPr/>
        </p:nvCxnSpPr>
        <p:spPr>
          <a:xfrm rot="5400000">
            <a:off x="4151709" y="997823"/>
            <a:ext cx="534194" cy="1588"/>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sp>
        <p:nvSpPr>
          <p:cNvPr id="19" name="TextBox 18"/>
          <p:cNvSpPr txBox="1"/>
          <p:nvPr/>
        </p:nvSpPr>
        <p:spPr>
          <a:xfrm>
            <a:off x="30480" y="2978110"/>
            <a:ext cx="2514600" cy="400110"/>
          </a:xfrm>
          <a:prstGeom prst="rect">
            <a:avLst/>
          </a:prstGeom>
          <a:noFill/>
        </p:spPr>
        <p:txBody>
          <a:bodyPr wrap="square" rtlCol="0">
            <a:spAutoFit/>
          </a:bodyPr>
          <a:lstStyle/>
          <a:p>
            <a:r>
              <a:rPr lang="en-US" sz="2000" b="1" dirty="0" smtClean="0"/>
              <a:t>Value as on 31.3.1971</a:t>
            </a:r>
            <a:endParaRPr lang="en-IN" sz="2000" b="1" dirty="0"/>
          </a:p>
        </p:txBody>
      </p:sp>
      <p:sp>
        <p:nvSpPr>
          <p:cNvPr id="22" name="TextBox 21"/>
          <p:cNvSpPr txBox="1"/>
          <p:nvPr/>
        </p:nvSpPr>
        <p:spPr>
          <a:xfrm>
            <a:off x="30480" y="3907750"/>
            <a:ext cx="2514600" cy="400110"/>
          </a:xfrm>
          <a:prstGeom prst="rect">
            <a:avLst/>
          </a:prstGeom>
          <a:noFill/>
        </p:spPr>
        <p:txBody>
          <a:bodyPr wrap="square" rtlCol="0">
            <a:spAutoFit/>
          </a:bodyPr>
          <a:lstStyle/>
          <a:p>
            <a:r>
              <a:rPr lang="en-US" sz="2000" b="1" dirty="0" smtClean="0"/>
              <a:t>Value as on 31|3|14</a:t>
            </a:r>
            <a:endParaRPr lang="en-IN" sz="2000" b="1" dirty="0"/>
          </a:p>
        </p:txBody>
      </p:sp>
      <p:sp>
        <p:nvSpPr>
          <p:cNvPr id="23" name="TextBox 22"/>
          <p:cNvSpPr txBox="1"/>
          <p:nvPr/>
        </p:nvSpPr>
        <p:spPr>
          <a:xfrm>
            <a:off x="30480" y="4355068"/>
            <a:ext cx="2514600" cy="707886"/>
          </a:xfrm>
          <a:prstGeom prst="rect">
            <a:avLst/>
          </a:prstGeom>
          <a:noFill/>
        </p:spPr>
        <p:txBody>
          <a:bodyPr wrap="square" rtlCol="0">
            <a:spAutoFit/>
          </a:bodyPr>
          <a:lstStyle/>
          <a:p>
            <a:r>
              <a:rPr lang="en-US" sz="2000" b="1" dirty="0" smtClean="0"/>
              <a:t>W.e. is beneficial to the </a:t>
            </a:r>
            <a:r>
              <a:rPr lang="en-US" sz="2000" b="1" dirty="0" err="1" smtClean="0"/>
              <a:t>assessee</a:t>
            </a:r>
            <a:endParaRPr lang="en-IN" sz="2000" b="1" dirty="0"/>
          </a:p>
        </p:txBody>
      </p:sp>
      <p:sp>
        <p:nvSpPr>
          <p:cNvPr id="24" name="TextBox 23"/>
          <p:cNvSpPr txBox="1"/>
          <p:nvPr/>
        </p:nvSpPr>
        <p:spPr>
          <a:xfrm>
            <a:off x="2971800" y="2944951"/>
            <a:ext cx="3352800" cy="1015663"/>
          </a:xfrm>
          <a:prstGeom prst="rect">
            <a:avLst/>
          </a:prstGeom>
          <a:noFill/>
        </p:spPr>
        <p:txBody>
          <a:bodyPr wrap="square" rtlCol="0">
            <a:spAutoFit/>
          </a:bodyPr>
          <a:lstStyle/>
          <a:p>
            <a:r>
              <a:rPr lang="en-US" sz="2000" b="1" dirty="0" smtClean="0"/>
              <a:t>Value as Valuation Date next following the date on which </a:t>
            </a:r>
            <a:r>
              <a:rPr lang="en-US" sz="2000" b="1" dirty="0" err="1" smtClean="0"/>
              <a:t>assessee</a:t>
            </a:r>
            <a:r>
              <a:rPr lang="en-US" sz="2000" b="1" dirty="0" smtClean="0"/>
              <a:t> became the owner</a:t>
            </a:r>
            <a:endParaRPr lang="en-IN" sz="2000" b="1" dirty="0"/>
          </a:p>
        </p:txBody>
      </p:sp>
      <p:sp>
        <p:nvSpPr>
          <p:cNvPr id="25" name="TextBox 24"/>
          <p:cNvSpPr txBox="1"/>
          <p:nvPr/>
        </p:nvSpPr>
        <p:spPr>
          <a:xfrm>
            <a:off x="6507480" y="2944951"/>
            <a:ext cx="2514600" cy="1631216"/>
          </a:xfrm>
          <a:prstGeom prst="rect">
            <a:avLst/>
          </a:prstGeom>
          <a:noFill/>
        </p:spPr>
        <p:txBody>
          <a:bodyPr wrap="square" rtlCol="0">
            <a:spAutoFit/>
          </a:bodyPr>
          <a:lstStyle/>
          <a:p>
            <a:r>
              <a:rPr lang="en-US" sz="2000" b="1" dirty="0" smtClean="0"/>
              <a:t>Value as Valuation Date Next following the date on which </a:t>
            </a:r>
            <a:r>
              <a:rPr lang="en-US" sz="2000" b="1" dirty="0" err="1" smtClean="0"/>
              <a:t>assessee</a:t>
            </a:r>
            <a:r>
              <a:rPr lang="en-US" sz="2000" b="1" dirty="0" smtClean="0"/>
              <a:t> became the owner</a:t>
            </a:r>
            <a:endParaRPr lang="en-IN" sz="2000" b="1" dirty="0"/>
          </a:p>
        </p:txBody>
      </p:sp>
      <p:sp>
        <p:nvSpPr>
          <p:cNvPr id="26" name="TextBox 25"/>
          <p:cNvSpPr txBox="1"/>
          <p:nvPr/>
        </p:nvSpPr>
        <p:spPr>
          <a:xfrm>
            <a:off x="3048000" y="4380190"/>
            <a:ext cx="2514600" cy="400110"/>
          </a:xfrm>
          <a:prstGeom prst="rect">
            <a:avLst/>
          </a:prstGeom>
          <a:noFill/>
        </p:spPr>
        <p:txBody>
          <a:bodyPr wrap="square" rtlCol="0">
            <a:spAutoFit/>
          </a:bodyPr>
          <a:lstStyle/>
          <a:p>
            <a:r>
              <a:rPr lang="en-US" sz="2000" b="1" dirty="0" smtClean="0"/>
              <a:t>Value as on 31|3|14</a:t>
            </a:r>
            <a:endParaRPr lang="en-IN" sz="2000" b="1" dirty="0"/>
          </a:p>
        </p:txBody>
      </p:sp>
      <p:sp>
        <p:nvSpPr>
          <p:cNvPr id="27" name="TextBox 26"/>
          <p:cNvSpPr txBox="1"/>
          <p:nvPr/>
        </p:nvSpPr>
        <p:spPr>
          <a:xfrm>
            <a:off x="3048000" y="4736068"/>
            <a:ext cx="2514600" cy="707886"/>
          </a:xfrm>
          <a:prstGeom prst="rect">
            <a:avLst/>
          </a:prstGeom>
          <a:noFill/>
        </p:spPr>
        <p:txBody>
          <a:bodyPr wrap="square" rtlCol="0">
            <a:spAutoFit/>
          </a:bodyPr>
          <a:lstStyle/>
          <a:p>
            <a:r>
              <a:rPr lang="en-US" sz="2000" b="1" dirty="0" smtClean="0"/>
              <a:t>W.e. is beneficial to the </a:t>
            </a:r>
            <a:r>
              <a:rPr lang="en-US" sz="2000" b="1" dirty="0" err="1" smtClean="0"/>
              <a:t>assessee</a:t>
            </a:r>
            <a:endParaRPr lang="en-IN" sz="2000" b="1" dirty="0"/>
          </a:p>
        </p:txBody>
      </p:sp>
      <p:sp>
        <p:nvSpPr>
          <p:cNvPr id="28" name="TextBox 27"/>
          <p:cNvSpPr txBox="1"/>
          <p:nvPr/>
        </p:nvSpPr>
        <p:spPr>
          <a:xfrm>
            <a:off x="6492240" y="4928830"/>
            <a:ext cx="2514600" cy="400110"/>
          </a:xfrm>
          <a:prstGeom prst="rect">
            <a:avLst/>
          </a:prstGeom>
          <a:noFill/>
        </p:spPr>
        <p:txBody>
          <a:bodyPr wrap="square" rtlCol="0">
            <a:spAutoFit/>
          </a:bodyPr>
          <a:lstStyle/>
          <a:p>
            <a:r>
              <a:rPr lang="en-US" sz="2000" b="1" dirty="0" smtClean="0"/>
              <a:t>Value as on 31|3|14</a:t>
            </a:r>
            <a:endParaRPr lang="en-IN" sz="2000" b="1" dirty="0"/>
          </a:p>
        </p:txBody>
      </p:sp>
      <p:sp>
        <p:nvSpPr>
          <p:cNvPr id="29" name="TextBox 28"/>
          <p:cNvSpPr txBox="1"/>
          <p:nvPr/>
        </p:nvSpPr>
        <p:spPr>
          <a:xfrm>
            <a:off x="6492240" y="5376148"/>
            <a:ext cx="2514600" cy="707886"/>
          </a:xfrm>
          <a:prstGeom prst="rect">
            <a:avLst/>
          </a:prstGeom>
          <a:noFill/>
        </p:spPr>
        <p:txBody>
          <a:bodyPr wrap="square" rtlCol="0">
            <a:spAutoFit/>
          </a:bodyPr>
          <a:lstStyle/>
          <a:p>
            <a:r>
              <a:rPr lang="en-US" sz="2000" b="1" dirty="0" smtClean="0"/>
              <a:t>W.e. is beneficial to the </a:t>
            </a:r>
            <a:r>
              <a:rPr lang="en-US" sz="2000" b="1" dirty="0" err="1" smtClean="0"/>
              <a:t>assessee</a:t>
            </a:r>
            <a:endParaRPr lang="en-IN" sz="2000" b="1" dirty="0"/>
          </a:p>
        </p:txBody>
      </p:sp>
      <p:sp>
        <p:nvSpPr>
          <p:cNvPr id="30" name="TextBox 29"/>
          <p:cNvSpPr txBox="1"/>
          <p:nvPr/>
        </p:nvSpPr>
        <p:spPr>
          <a:xfrm>
            <a:off x="762000" y="3429000"/>
            <a:ext cx="533400" cy="400110"/>
          </a:xfrm>
          <a:prstGeom prst="rect">
            <a:avLst/>
          </a:prstGeom>
          <a:noFill/>
        </p:spPr>
        <p:txBody>
          <a:bodyPr wrap="square" rtlCol="0">
            <a:spAutoFit/>
          </a:bodyPr>
          <a:lstStyle/>
          <a:p>
            <a:r>
              <a:rPr lang="en-US" sz="2000" b="1" dirty="0" smtClean="0"/>
              <a:t>or</a:t>
            </a:r>
            <a:endParaRPr lang="en-IN" sz="2000" b="1" dirty="0"/>
          </a:p>
        </p:txBody>
      </p:sp>
      <p:sp>
        <p:nvSpPr>
          <p:cNvPr id="31" name="TextBox 30"/>
          <p:cNvSpPr txBox="1"/>
          <p:nvPr/>
        </p:nvSpPr>
        <p:spPr>
          <a:xfrm>
            <a:off x="4084320" y="3947160"/>
            <a:ext cx="533400" cy="400110"/>
          </a:xfrm>
          <a:prstGeom prst="rect">
            <a:avLst/>
          </a:prstGeom>
          <a:noFill/>
        </p:spPr>
        <p:txBody>
          <a:bodyPr wrap="square" rtlCol="0">
            <a:spAutoFit/>
          </a:bodyPr>
          <a:lstStyle/>
          <a:p>
            <a:r>
              <a:rPr lang="en-US" sz="2000" b="1" dirty="0" smtClean="0"/>
              <a:t>or</a:t>
            </a:r>
            <a:endParaRPr lang="en-IN" sz="2000" b="1" dirty="0"/>
          </a:p>
        </p:txBody>
      </p:sp>
      <p:sp>
        <p:nvSpPr>
          <p:cNvPr id="32" name="TextBox 31"/>
          <p:cNvSpPr txBox="1"/>
          <p:nvPr/>
        </p:nvSpPr>
        <p:spPr>
          <a:xfrm>
            <a:off x="7315200" y="4480560"/>
            <a:ext cx="533400" cy="400110"/>
          </a:xfrm>
          <a:prstGeom prst="rect">
            <a:avLst/>
          </a:prstGeom>
          <a:noFill/>
        </p:spPr>
        <p:txBody>
          <a:bodyPr wrap="square" rtlCol="0">
            <a:spAutoFit/>
          </a:bodyPr>
          <a:lstStyle/>
          <a:p>
            <a:r>
              <a:rPr lang="en-US" sz="2000" b="1" dirty="0" smtClean="0"/>
              <a:t>or</a:t>
            </a:r>
            <a:endParaRPr lang="en-IN" sz="2000" b="1" dirty="0"/>
          </a:p>
        </p:txBody>
      </p:sp>
      <p:cxnSp>
        <p:nvCxnSpPr>
          <p:cNvPr id="33" name="Straight Arrow Connector 32"/>
          <p:cNvCxnSpPr/>
          <p:nvPr/>
        </p:nvCxnSpPr>
        <p:spPr>
          <a:xfrm rot="5400000">
            <a:off x="913606" y="2819400"/>
            <a:ext cx="305594" cy="794"/>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cxnSp>
        <p:nvCxnSpPr>
          <p:cNvPr id="43" name="Straight Arrow Connector 42"/>
          <p:cNvCxnSpPr/>
          <p:nvPr/>
        </p:nvCxnSpPr>
        <p:spPr>
          <a:xfrm rot="5400000">
            <a:off x="4267994" y="2803366"/>
            <a:ext cx="304800" cy="1588"/>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cxnSp>
        <p:nvCxnSpPr>
          <p:cNvPr id="44" name="Straight Arrow Connector 43"/>
          <p:cNvCxnSpPr>
            <a:stCxn id="10" idx="2"/>
          </p:cNvCxnSpPr>
          <p:nvPr/>
        </p:nvCxnSpPr>
        <p:spPr>
          <a:xfrm rot="5400000">
            <a:off x="7449652" y="2649051"/>
            <a:ext cx="645497" cy="1588"/>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spTree>
    <p:extLst>
      <p:ext uri="{BB962C8B-B14F-4D97-AF65-F5344CB8AC3E}">
        <p14:creationId xmlns:p14="http://schemas.microsoft.com/office/powerpoint/2010/main" val="1822932467"/>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6"/>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1"/>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7"/>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8"/>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33"/>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19"/>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30"/>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22"/>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grpId="0" nodeType="clickEffect">
                                  <p:stCondLst>
                                    <p:cond delay="0"/>
                                  </p:stCondLst>
                                  <p:childTnLst>
                                    <p:set>
                                      <p:cBhvr>
                                        <p:cTn id="40" dur="1" fill="hold">
                                          <p:stCondLst>
                                            <p:cond delay="0"/>
                                          </p:stCondLst>
                                        </p:cTn>
                                        <p:tgtEl>
                                          <p:spTgt spid="23"/>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grpId="0" nodeType="clickEffect">
                                  <p:stCondLst>
                                    <p:cond delay="0"/>
                                  </p:stCondLst>
                                  <p:childTnLst>
                                    <p:set>
                                      <p:cBhvr>
                                        <p:cTn id="44" dur="1" fill="hold">
                                          <p:stCondLst>
                                            <p:cond delay="0"/>
                                          </p:stCondLst>
                                        </p:cTn>
                                        <p:tgtEl>
                                          <p:spTgt spid="9"/>
                                        </p:tgtEl>
                                        <p:attrNameLst>
                                          <p:attrName>style.visibility</p:attrName>
                                        </p:attrNameLst>
                                      </p:cBhvr>
                                      <p:to>
                                        <p:strVal val="visible"/>
                                      </p:to>
                                    </p:set>
                                  </p:childTnLst>
                                </p:cTn>
                              </p:par>
                            </p:childTnLst>
                          </p:cTn>
                        </p:par>
                      </p:childTnLst>
                    </p:cTn>
                  </p:par>
                  <p:par>
                    <p:cTn id="45" fill="hold">
                      <p:stCondLst>
                        <p:cond delay="indefinite"/>
                      </p:stCondLst>
                      <p:childTnLst>
                        <p:par>
                          <p:cTn id="46" fill="hold">
                            <p:stCondLst>
                              <p:cond delay="0"/>
                            </p:stCondLst>
                            <p:childTnLst>
                              <p:par>
                                <p:cTn id="47" presetID="1" presetClass="entr" presetSubtype="0" fill="hold" nodeType="clickEffect">
                                  <p:stCondLst>
                                    <p:cond delay="0"/>
                                  </p:stCondLst>
                                  <p:childTnLst>
                                    <p:set>
                                      <p:cBhvr>
                                        <p:cTn id="48" dur="1" fill="hold">
                                          <p:stCondLst>
                                            <p:cond delay="0"/>
                                          </p:stCondLst>
                                        </p:cTn>
                                        <p:tgtEl>
                                          <p:spTgt spid="43"/>
                                        </p:tgtEl>
                                        <p:attrNameLst>
                                          <p:attrName>style.visibility</p:attrName>
                                        </p:attrNameLst>
                                      </p:cBhvr>
                                      <p:to>
                                        <p:strVal val="visible"/>
                                      </p:to>
                                    </p:set>
                                  </p:childTnLst>
                                </p:cTn>
                              </p:par>
                            </p:childTnLst>
                          </p:cTn>
                        </p:par>
                      </p:childTnLst>
                    </p:cTn>
                  </p:par>
                  <p:par>
                    <p:cTn id="49" fill="hold">
                      <p:stCondLst>
                        <p:cond delay="indefinite"/>
                      </p:stCondLst>
                      <p:childTnLst>
                        <p:par>
                          <p:cTn id="50" fill="hold">
                            <p:stCondLst>
                              <p:cond delay="0"/>
                            </p:stCondLst>
                            <p:childTnLst>
                              <p:par>
                                <p:cTn id="51" presetID="1" presetClass="entr" presetSubtype="0" fill="hold" grpId="0" nodeType="clickEffect">
                                  <p:stCondLst>
                                    <p:cond delay="0"/>
                                  </p:stCondLst>
                                  <p:childTnLst>
                                    <p:set>
                                      <p:cBhvr>
                                        <p:cTn id="52" dur="1" fill="hold">
                                          <p:stCondLst>
                                            <p:cond delay="0"/>
                                          </p:stCondLst>
                                        </p:cTn>
                                        <p:tgtEl>
                                          <p:spTgt spid="24"/>
                                        </p:tgtEl>
                                        <p:attrNameLst>
                                          <p:attrName>style.visibility</p:attrName>
                                        </p:attrNameLst>
                                      </p:cBhvr>
                                      <p:to>
                                        <p:strVal val="visible"/>
                                      </p:to>
                                    </p:set>
                                  </p:childTnLst>
                                </p:cTn>
                              </p:par>
                            </p:childTnLst>
                          </p:cTn>
                        </p:par>
                      </p:childTnLst>
                    </p:cTn>
                  </p:par>
                  <p:par>
                    <p:cTn id="53" fill="hold">
                      <p:stCondLst>
                        <p:cond delay="indefinite"/>
                      </p:stCondLst>
                      <p:childTnLst>
                        <p:par>
                          <p:cTn id="54" fill="hold">
                            <p:stCondLst>
                              <p:cond delay="0"/>
                            </p:stCondLst>
                            <p:childTnLst>
                              <p:par>
                                <p:cTn id="55" presetID="1" presetClass="entr" presetSubtype="0" fill="hold" grpId="0" nodeType="clickEffect">
                                  <p:stCondLst>
                                    <p:cond delay="0"/>
                                  </p:stCondLst>
                                  <p:childTnLst>
                                    <p:set>
                                      <p:cBhvr>
                                        <p:cTn id="56" dur="1" fill="hold">
                                          <p:stCondLst>
                                            <p:cond delay="0"/>
                                          </p:stCondLst>
                                        </p:cTn>
                                        <p:tgtEl>
                                          <p:spTgt spid="31"/>
                                        </p:tgtEl>
                                        <p:attrNameLst>
                                          <p:attrName>style.visibility</p:attrName>
                                        </p:attrNameLst>
                                      </p:cBhvr>
                                      <p:to>
                                        <p:strVal val="visible"/>
                                      </p:to>
                                    </p:set>
                                  </p:childTnLst>
                                </p:cTn>
                              </p:par>
                            </p:childTnLst>
                          </p:cTn>
                        </p:par>
                      </p:childTnLst>
                    </p:cTn>
                  </p:par>
                  <p:par>
                    <p:cTn id="57" fill="hold">
                      <p:stCondLst>
                        <p:cond delay="indefinite"/>
                      </p:stCondLst>
                      <p:childTnLst>
                        <p:par>
                          <p:cTn id="58" fill="hold">
                            <p:stCondLst>
                              <p:cond delay="0"/>
                            </p:stCondLst>
                            <p:childTnLst>
                              <p:par>
                                <p:cTn id="59" presetID="1" presetClass="entr" presetSubtype="0" fill="hold" grpId="0" nodeType="clickEffect">
                                  <p:stCondLst>
                                    <p:cond delay="0"/>
                                  </p:stCondLst>
                                  <p:childTnLst>
                                    <p:set>
                                      <p:cBhvr>
                                        <p:cTn id="60" dur="1" fill="hold">
                                          <p:stCondLst>
                                            <p:cond delay="0"/>
                                          </p:stCondLst>
                                        </p:cTn>
                                        <p:tgtEl>
                                          <p:spTgt spid="26"/>
                                        </p:tgtEl>
                                        <p:attrNameLst>
                                          <p:attrName>style.visibility</p:attrName>
                                        </p:attrNameLst>
                                      </p:cBhvr>
                                      <p:to>
                                        <p:strVal val="visible"/>
                                      </p:to>
                                    </p:set>
                                  </p:childTnLst>
                                </p:cTn>
                              </p:par>
                            </p:childTnLst>
                          </p:cTn>
                        </p:par>
                      </p:childTnLst>
                    </p:cTn>
                  </p:par>
                  <p:par>
                    <p:cTn id="61" fill="hold">
                      <p:stCondLst>
                        <p:cond delay="indefinite"/>
                      </p:stCondLst>
                      <p:childTnLst>
                        <p:par>
                          <p:cTn id="62" fill="hold">
                            <p:stCondLst>
                              <p:cond delay="0"/>
                            </p:stCondLst>
                            <p:childTnLst>
                              <p:par>
                                <p:cTn id="63" presetID="1" presetClass="entr" presetSubtype="0" fill="hold" grpId="0" nodeType="clickEffect">
                                  <p:stCondLst>
                                    <p:cond delay="0"/>
                                  </p:stCondLst>
                                  <p:childTnLst>
                                    <p:set>
                                      <p:cBhvr>
                                        <p:cTn id="64" dur="1" fill="hold">
                                          <p:stCondLst>
                                            <p:cond delay="0"/>
                                          </p:stCondLst>
                                        </p:cTn>
                                        <p:tgtEl>
                                          <p:spTgt spid="27"/>
                                        </p:tgtEl>
                                        <p:attrNameLst>
                                          <p:attrName>style.visibility</p:attrName>
                                        </p:attrNameLst>
                                      </p:cBhvr>
                                      <p:to>
                                        <p:strVal val="visible"/>
                                      </p:to>
                                    </p:set>
                                  </p:childTnLst>
                                </p:cTn>
                              </p:par>
                            </p:childTnLst>
                          </p:cTn>
                        </p:par>
                      </p:childTnLst>
                    </p:cTn>
                  </p:par>
                  <p:par>
                    <p:cTn id="65" fill="hold">
                      <p:stCondLst>
                        <p:cond delay="indefinite"/>
                      </p:stCondLst>
                      <p:childTnLst>
                        <p:par>
                          <p:cTn id="66" fill="hold">
                            <p:stCondLst>
                              <p:cond delay="0"/>
                            </p:stCondLst>
                            <p:childTnLst>
                              <p:par>
                                <p:cTn id="67" presetID="1" presetClass="entr" presetSubtype="0" fill="hold" grpId="0" nodeType="clickEffect">
                                  <p:stCondLst>
                                    <p:cond delay="0"/>
                                  </p:stCondLst>
                                  <p:childTnLst>
                                    <p:set>
                                      <p:cBhvr>
                                        <p:cTn id="68" dur="1" fill="hold">
                                          <p:stCondLst>
                                            <p:cond delay="0"/>
                                          </p:stCondLst>
                                        </p:cTn>
                                        <p:tgtEl>
                                          <p:spTgt spid="10"/>
                                        </p:tgtEl>
                                        <p:attrNameLst>
                                          <p:attrName>style.visibility</p:attrName>
                                        </p:attrNameLst>
                                      </p:cBhvr>
                                      <p:to>
                                        <p:strVal val="visible"/>
                                      </p:to>
                                    </p:set>
                                  </p:childTnLst>
                                </p:cTn>
                              </p:par>
                            </p:childTnLst>
                          </p:cTn>
                        </p:par>
                      </p:childTnLst>
                    </p:cTn>
                  </p:par>
                  <p:par>
                    <p:cTn id="69" fill="hold">
                      <p:stCondLst>
                        <p:cond delay="indefinite"/>
                      </p:stCondLst>
                      <p:childTnLst>
                        <p:par>
                          <p:cTn id="70" fill="hold">
                            <p:stCondLst>
                              <p:cond delay="0"/>
                            </p:stCondLst>
                            <p:childTnLst>
                              <p:par>
                                <p:cTn id="71" presetID="1" presetClass="entr" presetSubtype="0" fill="hold" nodeType="clickEffect">
                                  <p:stCondLst>
                                    <p:cond delay="0"/>
                                  </p:stCondLst>
                                  <p:childTnLst>
                                    <p:set>
                                      <p:cBhvr>
                                        <p:cTn id="72" dur="1" fill="hold">
                                          <p:stCondLst>
                                            <p:cond delay="0"/>
                                          </p:stCondLst>
                                        </p:cTn>
                                        <p:tgtEl>
                                          <p:spTgt spid="44"/>
                                        </p:tgtEl>
                                        <p:attrNameLst>
                                          <p:attrName>style.visibility</p:attrName>
                                        </p:attrNameLst>
                                      </p:cBhvr>
                                      <p:to>
                                        <p:strVal val="visible"/>
                                      </p:to>
                                    </p:set>
                                  </p:childTnLst>
                                </p:cTn>
                              </p:par>
                            </p:childTnLst>
                          </p:cTn>
                        </p:par>
                      </p:childTnLst>
                    </p:cTn>
                  </p:par>
                  <p:par>
                    <p:cTn id="73" fill="hold">
                      <p:stCondLst>
                        <p:cond delay="indefinite"/>
                      </p:stCondLst>
                      <p:childTnLst>
                        <p:par>
                          <p:cTn id="74" fill="hold">
                            <p:stCondLst>
                              <p:cond delay="0"/>
                            </p:stCondLst>
                            <p:childTnLst>
                              <p:par>
                                <p:cTn id="75" presetID="1" presetClass="entr" presetSubtype="0" fill="hold" grpId="0" nodeType="clickEffect">
                                  <p:stCondLst>
                                    <p:cond delay="0"/>
                                  </p:stCondLst>
                                  <p:childTnLst>
                                    <p:set>
                                      <p:cBhvr>
                                        <p:cTn id="76" dur="1" fill="hold">
                                          <p:stCondLst>
                                            <p:cond delay="0"/>
                                          </p:stCondLst>
                                        </p:cTn>
                                        <p:tgtEl>
                                          <p:spTgt spid="25"/>
                                        </p:tgtEl>
                                        <p:attrNameLst>
                                          <p:attrName>style.visibility</p:attrName>
                                        </p:attrNameLst>
                                      </p:cBhvr>
                                      <p:to>
                                        <p:strVal val="visible"/>
                                      </p:to>
                                    </p:set>
                                  </p:childTnLst>
                                </p:cTn>
                              </p:par>
                            </p:childTnLst>
                          </p:cTn>
                        </p:par>
                      </p:childTnLst>
                    </p:cTn>
                  </p:par>
                  <p:par>
                    <p:cTn id="77" fill="hold">
                      <p:stCondLst>
                        <p:cond delay="indefinite"/>
                      </p:stCondLst>
                      <p:childTnLst>
                        <p:par>
                          <p:cTn id="78" fill="hold">
                            <p:stCondLst>
                              <p:cond delay="0"/>
                            </p:stCondLst>
                            <p:childTnLst>
                              <p:par>
                                <p:cTn id="79" presetID="1" presetClass="entr" presetSubtype="0" fill="hold" grpId="0" nodeType="clickEffect">
                                  <p:stCondLst>
                                    <p:cond delay="0"/>
                                  </p:stCondLst>
                                  <p:childTnLst>
                                    <p:set>
                                      <p:cBhvr>
                                        <p:cTn id="80" dur="1" fill="hold">
                                          <p:stCondLst>
                                            <p:cond delay="0"/>
                                          </p:stCondLst>
                                        </p:cTn>
                                        <p:tgtEl>
                                          <p:spTgt spid="32"/>
                                        </p:tgtEl>
                                        <p:attrNameLst>
                                          <p:attrName>style.visibility</p:attrName>
                                        </p:attrNameLst>
                                      </p:cBhvr>
                                      <p:to>
                                        <p:strVal val="visible"/>
                                      </p:to>
                                    </p:set>
                                  </p:childTnLst>
                                </p:cTn>
                              </p:par>
                            </p:childTnLst>
                          </p:cTn>
                        </p:par>
                      </p:childTnLst>
                    </p:cTn>
                  </p:par>
                  <p:par>
                    <p:cTn id="81" fill="hold">
                      <p:stCondLst>
                        <p:cond delay="indefinite"/>
                      </p:stCondLst>
                      <p:childTnLst>
                        <p:par>
                          <p:cTn id="82" fill="hold">
                            <p:stCondLst>
                              <p:cond delay="0"/>
                            </p:stCondLst>
                            <p:childTnLst>
                              <p:par>
                                <p:cTn id="83" presetID="1" presetClass="entr" presetSubtype="0" fill="hold" grpId="0" nodeType="clickEffect">
                                  <p:stCondLst>
                                    <p:cond delay="0"/>
                                  </p:stCondLst>
                                  <p:childTnLst>
                                    <p:set>
                                      <p:cBhvr>
                                        <p:cTn id="84" dur="1" fill="hold">
                                          <p:stCondLst>
                                            <p:cond delay="0"/>
                                          </p:stCondLst>
                                        </p:cTn>
                                        <p:tgtEl>
                                          <p:spTgt spid="28"/>
                                        </p:tgtEl>
                                        <p:attrNameLst>
                                          <p:attrName>style.visibility</p:attrName>
                                        </p:attrNameLst>
                                      </p:cBhvr>
                                      <p:to>
                                        <p:strVal val="visible"/>
                                      </p:to>
                                    </p:set>
                                  </p:childTnLst>
                                </p:cTn>
                              </p:par>
                            </p:childTnLst>
                          </p:cTn>
                        </p:par>
                      </p:childTnLst>
                    </p:cTn>
                  </p:par>
                  <p:par>
                    <p:cTn id="85" fill="hold">
                      <p:stCondLst>
                        <p:cond delay="indefinite"/>
                      </p:stCondLst>
                      <p:childTnLst>
                        <p:par>
                          <p:cTn id="86" fill="hold">
                            <p:stCondLst>
                              <p:cond delay="0"/>
                            </p:stCondLst>
                            <p:childTnLst>
                              <p:par>
                                <p:cTn id="87" presetID="1" presetClass="entr" presetSubtype="0" fill="hold" grpId="0" nodeType="clickEffect">
                                  <p:stCondLst>
                                    <p:cond delay="0"/>
                                  </p:stCondLst>
                                  <p:childTnLst>
                                    <p:set>
                                      <p:cBhvr>
                                        <p:cTn id="88" dur="1" fill="hold">
                                          <p:stCondLst>
                                            <p:cond delay="0"/>
                                          </p:stCondLst>
                                        </p:cTn>
                                        <p:tgtEl>
                                          <p:spTgt spid="2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8" grpId="0"/>
      <p:bldP spid="9" grpId="0"/>
      <p:bldP spid="10" grpId="0"/>
      <p:bldP spid="19" grpId="0"/>
      <p:bldP spid="22" grpId="0"/>
      <p:bldP spid="23" grpId="0"/>
      <p:bldP spid="24" grpId="0"/>
      <p:bldP spid="25" grpId="0"/>
      <p:bldP spid="26" grpId="0"/>
      <p:bldP spid="27" grpId="0"/>
      <p:bldP spid="28" grpId="0"/>
      <p:bldP spid="29" grpId="0"/>
      <p:bldP spid="30" grpId="0"/>
      <p:bldP spid="31" grpId="0"/>
      <p:bldP spid="32" grpId="0"/>
    </p:bldLst>
  </p:timing>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320040" y="344567"/>
            <a:ext cx="1066800" cy="400110"/>
          </a:xfrm>
          <a:prstGeom prst="rect">
            <a:avLst/>
          </a:prstGeom>
          <a:noFill/>
        </p:spPr>
        <p:txBody>
          <a:bodyPr wrap="square" rtlCol="0">
            <a:spAutoFit/>
          </a:bodyPr>
          <a:lstStyle/>
          <a:p>
            <a:r>
              <a:rPr lang="en-US" sz="2000" b="1" u="sng" dirty="0" smtClean="0"/>
              <a:t>Value </a:t>
            </a:r>
            <a:r>
              <a:rPr lang="en-US" sz="2000" b="1" dirty="0" smtClean="0"/>
              <a:t>:</a:t>
            </a:r>
            <a:endParaRPr lang="en-IN" sz="2000" b="1" dirty="0"/>
          </a:p>
        </p:txBody>
      </p:sp>
      <p:sp>
        <p:nvSpPr>
          <p:cNvPr id="4" name="TextBox 3"/>
          <p:cNvSpPr txBox="1"/>
          <p:nvPr/>
        </p:nvSpPr>
        <p:spPr>
          <a:xfrm>
            <a:off x="1524000" y="359807"/>
            <a:ext cx="4724400" cy="400110"/>
          </a:xfrm>
          <a:prstGeom prst="rect">
            <a:avLst/>
          </a:prstGeom>
          <a:noFill/>
        </p:spPr>
        <p:txBody>
          <a:bodyPr wrap="square" rtlCol="0">
            <a:spAutoFit/>
          </a:bodyPr>
          <a:lstStyle/>
          <a:p>
            <a:r>
              <a:rPr lang="en-US" sz="2000" b="1" dirty="0" smtClean="0"/>
              <a:t>As property is acquired after 31|3|1974</a:t>
            </a:r>
            <a:endParaRPr lang="en-IN" sz="2000" b="1" dirty="0"/>
          </a:p>
        </p:txBody>
      </p:sp>
      <p:sp>
        <p:nvSpPr>
          <p:cNvPr id="5" name="TextBox 4"/>
          <p:cNvSpPr txBox="1"/>
          <p:nvPr/>
        </p:nvSpPr>
        <p:spPr>
          <a:xfrm>
            <a:off x="1524000" y="823210"/>
            <a:ext cx="838200" cy="400110"/>
          </a:xfrm>
          <a:prstGeom prst="rect">
            <a:avLst/>
          </a:prstGeom>
          <a:noFill/>
        </p:spPr>
        <p:txBody>
          <a:bodyPr wrap="square" rtlCol="0">
            <a:spAutoFit/>
          </a:bodyPr>
          <a:lstStyle/>
          <a:p>
            <a:r>
              <a:rPr lang="en-US" sz="2000" b="1" dirty="0" smtClean="0"/>
              <a:t>NMR</a:t>
            </a:r>
            <a:endParaRPr lang="en-IN" sz="2000" b="1" dirty="0"/>
          </a:p>
        </p:txBody>
      </p:sp>
      <p:sp>
        <p:nvSpPr>
          <p:cNvPr id="6" name="TextBox 5"/>
          <p:cNvSpPr txBox="1"/>
          <p:nvPr/>
        </p:nvSpPr>
        <p:spPr>
          <a:xfrm>
            <a:off x="2895600" y="1198007"/>
            <a:ext cx="533400" cy="400110"/>
          </a:xfrm>
          <a:prstGeom prst="rect">
            <a:avLst/>
          </a:prstGeom>
          <a:noFill/>
        </p:spPr>
        <p:txBody>
          <a:bodyPr wrap="square" rtlCol="0">
            <a:spAutoFit/>
          </a:bodyPr>
          <a:lstStyle/>
          <a:p>
            <a:r>
              <a:rPr lang="en-US" sz="2000" b="1" dirty="0" smtClean="0"/>
              <a:t>or</a:t>
            </a:r>
            <a:endParaRPr lang="en-IN" sz="2000" b="1" dirty="0"/>
          </a:p>
        </p:txBody>
      </p:sp>
      <p:sp>
        <p:nvSpPr>
          <p:cNvPr id="7" name="TextBox 6"/>
          <p:cNvSpPr txBox="1"/>
          <p:nvPr/>
        </p:nvSpPr>
        <p:spPr>
          <a:xfrm>
            <a:off x="1524000" y="1605617"/>
            <a:ext cx="2362200" cy="400110"/>
          </a:xfrm>
          <a:prstGeom prst="rect">
            <a:avLst/>
          </a:prstGeom>
          <a:noFill/>
        </p:spPr>
        <p:txBody>
          <a:bodyPr wrap="square" rtlCol="0">
            <a:spAutoFit/>
          </a:bodyPr>
          <a:lstStyle/>
          <a:p>
            <a:r>
              <a:rPr lang="en-US" sz="2000" b="1" dirty="0" smtClean="0"/>
              <a:t>Cost of Acquisition</a:t>
            </a:r>
            <a:endParaRPr lang="en-IN" sz="2000" b="1" dirty="0"/>
          </a:p>
        </p:txBody>
      </p:sp>
      <p:sp>
        <p:nvSpPr>
          <p:cNvPr id="9" name="Plus 8"/>
          <p:cNvSpPr/>
          <p:nvPr/>
        </p:nvSpPr>
        <p:spPr>
          <a:xfrm>
            <a:off x="3992880" y="1700927"/>
            <a:ext cx="152400" cy="228600"/>
          </a:xfrm>
          <a:prstGeom prst="mathPlus">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10" name="TextBox 9"/>
          <p:cNvSpPr txBox="1"/>
          <p:nvPr/>
        </p:nvSpPr>
        <p:spPr>
          <a:xfrm>
            <a:off x="4297680" y="1605617"/>
            <a:ext cx="2606040" cy="400110"/>
          </a:xfrm>
          <a:prstGeom prst="rect">
            <a:avLst/>
          </a:prstGeom>
          <a:noFill/>
        </p:spPr>
        <p:txBody>
          <a:bodyPr wrap="square" rtlCol="0">
            <a:spAutoFit/>
          </a:bodyPr>
          <a:lstStyle/>
          <a:p>
            <a:r>
              <a:rPr lang="en-US" sz="2000" b="1" dirty="0" smtClean="0"/>
              <a:t>Cost of Improvement</a:t>
            </a:r>
            <a:endParaRPr lang="en-IN" sz="2000" b="1" dirty="0"/>
          </a:p>
        </p:txBody>
      </p:sp>
      <p:sp>
        <p:nvSpPr>
          <p:cNvPr id="11" name="Multiply 10"/>
          <p:cNvSpPr/>
          <p:nvPr/>
        </p:nvSpPr>
        <p:spPr>
          <a:xfrm>
            <a:off x="2453640" y="877967"/>
            <a:ext cx="152400" cy="304800"/>
          </a:xfrm>
          <a:prstGeom prst="mathMultiply">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12" name="TextBox 11"/>
          <p:cNvSpPr txBox="1"/>
          <p:nvPr/>
        </p:nvSpPr>
        <p:spPr>
          <a:xfrm>
            <a:off x="2758440" y="817007"/>
            <a:ext cx="2286000" cy="400110"/>
          </a:xfrm>
          <a:prstGeom prst="rect">
            <a:avLst/>
          </a:prstGeom>
          <a:noFill/>
        </p:spPr>
        <p:txBody>
          <a:bodyPr wrap="square" rtlCol="0">
            <a:spAutoFit/>
          </a:bodyPr>
          <a:lstStyle/>
          <a:p>
            <a:r>
              <a:rPr lang="en-US" sz="2000" b="1" dirty="0" smtClean="0"/>
              <a:t>Capitalised factor</a:t>
            </a:r>
            <a:endParaRPr lang="en-IN" sz="2000" b="1" dirty="0"/>
          </a:p>
        </p:txBody>
      </p:sp>
      <p:sp>
        <p:nvSpPr>
          <p:cNvPr id="14" name="Minus 13"/>
          <p:cNvSpPr/>
          <p:nvPr/>
        </p:nvSpPr>
        <p:spPr>
          <a:xfrm>
            <a:off x="1143000" y="938927"/>
            <a:ext cx="228600" cy="76200"/>
          </a:xfrm>
          <a:prstGeom prst="mathMinus">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15" name="Minus 14"/>
          <p:cNvSpPr/>
          <p:nvPr/>
        </p:nvSpPr>
        <p:spPr>
          <a:xfrm>
            <a:off x="1143000" y="1015127"/>
            <a:ext cx="228600" cy="76200"/>
          </a:xfrm>
          <a:prstGeom prst="mathMinus">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16" name="TextBox 15"/>
          <p:cNvSpPr txBox="1"/>
          <p:nvPr/>
        </p:nvSpPr>
        <p:spPr>
          <a:xfrm>
            <a:off x="3200400" y="2093297"/>
            <a:ext cx="1859280" cy="400110"/>
          </a:xfrm>
          <a:prstGeom prst="rect">
            <a:avLst/>
          </a:prstGeom>
          <a:noFill/>
        </p:spPr>
        <p:txBody>
          <a:bodyPr wrap="square" rtlCol="0">
            <a:spAutoFit/>
          </a:bodyPr>
          <a:lstStyle/>
          <a:p>
            <a:r>
              <a:rPr lang="en-US" sz="2000" b="1" dirty="0" smtClean="0"/>
              <a:t>W.e. is Higher</a:t>
            </a:r>
            <a:endParaRPr lang="en-IN" sz="2000" b="1" dirty="0"/>
          </a:p>
        </p:txBody>
      </p:sp>
      <p:sp>
        <p:nvSpPr>
          <p:cNvPr id="17" name="Down Arrow 16"/>
          <p:cNvSpPr/>
          <p:nvPr/>
        </p:nvSpPr>
        <p:spPr>
          <a:xfrm>
            <a:off x="3962400" y="2554367"/>
            <a:ext cx="228600" cy="381000"/>
          </a:xfrm>
          <a:prstGeom prst="downArrow">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18" name="TextBox 17"/>
          <p:cNvSpPr txBox="1"/>
          <p:nvPr/>
        </p:nvSpPr>
        <p:spPr>
          <a:xfrm>
            <a:off x="3368040" y="2977217"/>
            <a:ext cx="1524000" cy="400110"/>
          </a:xfrm>
          <a:prstGeom prst="rect">
            <a:avLst/>
          </a:prstGeom>
          <a:noFill/>
        </p:spPr>
        <p:txBody>
          <a:bodyPr wrap="square" rtlCol="0">
            <a:spAutoFit/>
          </a:bodyPr>
          <a:lstStyle/>
          <a:p>
            <a:r>
              <a:rPr lang="en-US" sz="2000" b="1" u="sng" dirty="0" smtClean="0"/>
              <a:t>Exception</a:t>
            </a:r>
            <a:endParaRPr lang="en-IN" sz="2000" b="1" u="sng" dirty="0"/>
          </a:p>
        </p:txBody>
      </p:sp>
      <p:sp>
        <p:nvSpPr>
          <p:cNvPr id="19" name="TextBox 18"/>
          <p:cNvSpPr txBox="1"/>
          <p:nvPr/>
        </p:nvSpPr>
        <p:spPr>
          <a:xfrm>
            <a:off x="365760" y="3316367"/>
            <a:ext cx="2209800" cy="400110"/>
          </a:xfrm>
          <a:prstGeom prst="rect">
            <a:avLst/>
          </a:prstGeom>
          <a:noFill/>
        </p:spPr>
        <p:txBody>
          <a:bodyPr wrap="square" rtlCol="0">
            <a:spAutoFit/>
          </a:bodyPr>
          <a:lstStyle/>
          <a:p>
            <a:r>
              <a:rPr lang="en-US" sz="2000" b="1" dirty="0" smtClean="0"/>
              <a:t>Value of one H|P</a:t>
            </a:r>
            <a:endParaRPr lang="en-IN" sz="2000" b="1" dirty="0"/>
          </a:p>
        </p:txBody>
      </p:sp>
      <p:sp>
        <p:nvSpPr>
          <p:cNvPr id="20" name="TextBox 19"/>
          <p:cNvSpPr txBox="1"/>
          <p:nvPr/>
        </p:nvSpPr>
        <p:spPr>
          <a:xfrm>
            <a:off x="868680" y="3743087"/>
            <a:ext cx="3749040" cy="400110"/>
          </a:xfrm>
          <a:prstGeom prst="rect">
            <a:avLst/>
          </a:prstGeom>
          <a:noFill/>
        </p:spPr>
        <p:txBody>
          <a:bodyPr wrap="square" rtlCol="0">
            <a:spAutoFit/>
          </a:bodyPr>
          <a:lstStyle/>
          <a:p>
            <a:r>
              <a:rPr lang="en-US" sz="2000" b="1" dirty="0" smtClean="0"/>
              <a:t>acquired after 31-3-1974 </a:t>
            </a:r>
            <a:endParaRPr lang="en-IN" sz="2000" b="1" dirty="0"/>
          </a:p>
        </p:txBody>
      </p:sp>
      <p:sp>
        <p:nvSpPr>
          <p:cNvPr id="21" name="TextBox 20"/>
          <p:cNvSpPr txBox="1"/>
          <p:nvPr/>
        </p:nvSpPr>
        <p:spPr>
          <a:xfrm>
            <a:off x="868680" y="4181177"/>
            <a:ext cx="5120640" cy="400110"/>
          </a:xfrm>
          <a:prstGeom prst="rect">
            <a:avLst/>
          </a:prstGeom>
          <a:noFill/>
        </p:spPr>
        <p:txBody>
          <a:bodyPr wrap="square" rtlCol="0">
            <a:spAutoFit/>
          </a:bodyPr>
          <a:lstStyle/>
          <a:p>
            <a:r>
              <a:rPr lang="en-US" sz="2000" b="1" dirty="0" smtClean="0"/>
              <a:t>used exclusively for own residential purposes</a:t>
            </a:r>
            <a:endParaRPr lang="en-IN" sz="2000" b="1" dirty="0"/>
          </a:p>
        </p:txBody>
      </p:sp>
      <p:sp>
        <p:nvSpPr>
          <p:cNvPr id="22" name="TextBox 21"/>
          <p:cNvSpPr txBox="1"/>
          <p:nvPr/>
        </p:nvSpPr>
        <p:spPr>
          <a:xfrm>
            <a:off x="868680" y="4623137"/>
            <a:ext cx="8046720" cy="707886"/>
          </a:xfrm>
          <a:prstGeom prst="rect">
            <a:avLst/>
          </a:prstGeom>
          <a:noFill/>
        </p:spPr>
        <p:txBody>
          <a:bodyPr wrap="square" rtlCol="0">
            <a:spAutoFit/>
          </a:bodyPr>
          <a:lstStyle/>
          <a:p>
            <a:r>
              <a:rPr lang="en-US" sz="2000" b="1" dirty="0" smtClean="0"/>
              <a:t>throughout the period of 12 months immediately prior to the relevant valuation date</a:t>
            </a:r>
            <a:endParaRPr lang="en-IN" sz="2000" b="1" dirty="0"/>
          </a:p>
        </p:txBody>
      </p:sp>
      <p:sp>
        <p:nvSpPr>
          <p:cNvPr id="24" name="TextBox 23"/>
          <p:cNvSpPr txBox="1"/>
          <p:nvPr/>
        </p:nvSpPr>
        <p:spPr>
          <a:xfrm>
            <a:off x="76200" y="5389007"/>
            <a:ext cx="2819400" cy="400110"/>
          </a:xfrm>
          <a:prstGeom prst="rect">
            <a:avLst/>
          </a:prstGeom>
          <a:noFill/>
        </p:spPr>
        <p:txBody>
          <a:bodyPr wrap="square" rtlCol="0">
            <a:spAutoFit/>
          </a:bodyPr>
          <a:lstStyle/>
          <a:p>
            <a:r>
              <a:rPr lang="en-US" sz="2000" b="1" dirty="0" smtClean="0"/>
              <a:t>then Cost of Acquisition</a:t>
            </a:r>
            <a:endParaRPr lang="en-IN" sz="2000" b="1" dirty="0"/>
          </a:p>
        </p:txBody>
      </p:sp>
      <p:sp>
        <p:nvSpPr>
          <p:cNvPr id="25" name="Plus 24"/>
          <p:cNvSpPr/>
          <p:nvPr/>
        </p:nvSpPr>
        <p:spPr>
          <a:xfrm>
            <a:off x="3063240" y="5484317"/>
            <a:ext cx="152400" cy="228600"/>
          </a:xfrm>
          <a:prstGeom prst="mathPlus">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26" name="TextBox 25"/>
          <p:cNvSpPr txBox="1"/>
          <p:nvPr/>
        </p:nvSpPr>
        <p:spPr>
          <a:xfrm>
            <a:off x="3413760" y="5389007"/>
            <a:ext cx="4511040" cy="400110"/>
          </a:xfrm>
          <a:prstGeom prst="rect">
            <a:avLst/>
          </a:prstGeom>
          <a:noFill/>
        </p:spPr>
        <p:txBody>
          <a:bodyPr wrap="square" rtlCol="0">
            <a:spAutoFit/>
          </a:bodyPr>
          <a:lstStyle/>
          <a:p>
            <a:r>
              <a:rPr lang="en-US" sz="2000" b="1" dirty="0" smtClean="0"/>
              <a:t>Cost of Improvement shall not be taken</a:t>
            </a:r>
            <a:endParaRPr lang="en-IN" sz="2000" b="1" dirty="0"/>
          </a:p>
        </p:txBody>
      </p:sp>
      <p:sp>
        <p:nvSpPr>
          <p:cNvPr id="27" name="TextBox 26"/>
          <p:cNvSpPr txBox="1"/>
          <p:nvPr/>
        </p:nvSpPr>
        <p:spPr>
          <a:xfrm>
            <a:off x="6461760" y="5689937"/>
            <a:ext cx="2590800" cy="1015663"/>
          </a:xfrm>
          <a:prstGeom prst="rect">
            <a:avLst/>
          </a:prstGeom>
          <a:noFill/>
        </p:spPr>
        <p:txBody>
          <a:bodyPr wrap="square" rtlCol="0">
            <a:spAutoFit/>
          </a:bodyPr>
          <a:lstStyle/>
          <a:p>
            <a:r>
              <a:rPr lang="en-US" sz="2000" b="1" dirty="0" smtClean="0"/>
              <a:t>(i.e. Value </a:t>
            </a:r>
          </a:p>
          <a:p>
            <a:r>
              <a:rPr lang="en-US" sz="2000" b="1" dirty="0" smtClean="0"/>
              <a:t>= NMR </a:t>
            </a:r>
            <a:r>
              <a:rPr lang="en-IN" sz="2000" b="1" dirty="0" smtClean="0"/>
              <a:t>×</a:t>
            </a:r>
            <a:r>
              <a:rPr lang="en-US" sz="2000" b="1" dirty="0" smtClean="0"/>
              <a:t> Capitalised</a:t>
            </a:r>
          </a:p>
          <a:p>
            <a:r>
              <a:rPr lang="en-US" sz="2000" b="1" dirty="0" smtClean="0"/>
              <a:t>                 factor) </a:t>
            </a:r>
            <a:endParaRPr lang="en-IN" sz="2000" b="1" dirty="0"/>
          </a:p>
        </p:txBody>
      </p:sp>
      <p:cxnSp>
        <p:nvCxnSpPr>
          <p:cNvPr id="30" name="Straight Connector 29"/>
          <p:cNvCxnSpPr/>
          <p:nvPr/>
        </p:nvCxnSpPr>
        <p:spPr>
          <a:xfrm>
            <a:off x="609600" y="3956447"/>
            <a:ext cx="152400" cy="1588"/>
          </a:xfrm>
          <a:prstGeom prst="line">
            <a:avLst/>
          </a:prstGeom>
        </p:spPr>
        <p:style>
          <a:lnRef idx="2">
            <a:schemeClr val="dk1"/>
          </a:lnRef>
          <a:fillRef idx="0">
            <a:schemeClr val="dk1"/>
          </a:fillRef>
          <a:effectRef idx="1">
            <a:schemeClr val="dk1"/>
          </a:effectRef>
          <a:fontRef idx="minor">
            <a:schemeClr val="tx1"/>
          </a:fontRef>
        </p:style>
      </p:cxnSp>
      <p:cxnSp>
        <p:nvCxnSpPr>
          <p:cNvPr id="32" name="Straight Connector 31"/>
          <p:cNvCxnSpPr/>
          <p:nvPr/>
        </p:nvCxnSpPr>
        <p:spPr>
          <a:xfrm>
            <a:off x="609600" y="4428887"/>
            <a:ext cx="152400" cy="1588"/>
          </a:xfrm>
          <a:prstGeom prst="line">
            <a:avLst/>
          </a:prstGeom>
        </p:spPr>
        <p:style>
          <a:lnRef idx="2">
            <a:schemeClr val="dk1"/>
          </a:lnRef>
          <a:fillRef idx="0">
            <a:schemeClr val="dk1"/>
          </a:fillRef>
          <a:effectRef idx="1">
            <a:schemeClr val="dk1"/>
          </a:effectRef>
          <a:fontRef idx="minor">
            <a:schemeClr val="tx1"/>
          </a:fontRef>
        </p:style>
      </p:cxnSp>
      <p:cxnSp>
        <p:nvCxnSpPr>
          <p:cNvPr id="33" name="Straight Connector 32"/>
          <p:cNvCxnSpPr/>
          <p:nvPr/>
        </p:nvCxnSpPr>
        <p:spPr>
          <a:xfrm>
            <a:off x="609600" y="4825127"/>
            <a:ext cx="152400" cy="1588"/>
          </a:xfrm>
          <a:prstGeom prst="line">
            <a:avLst/>
          </a:prstGeom>
        </p:spPr>
        <p:style>
          <a:lnRef idx="2">
            <a:schemeClr val="dk1"/>
          </a:lnRef>
          <a:fillRef idx="0">
            <a:schemeClr val="dk1"/>
          </a:fillRef>
          <a:effectRef idx="1">
            <a:schemeClr val="dk1"/>
          </a:effectRef>
          <a:fontRef idx="minor">
            <a:schemeClr val="tx1"/>
          </a:fontRef>
        </p:style>
      </p:cxnSp>
    </p:spTree>
    <p:extLst>
      <p:ext uri="{BB962C8B-B14F-4D97-AF65-F5344CB8AC3E}">
        <p14:creationId xmlns:p14="http://schemas.microsoft.com/office/powerpoint/2010/main" val="4157938362"/>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4"/>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5"/>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5"/>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11"/>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12"/>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6"/>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7"/>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grpId="0" nodeType="clickEffect">
                                  <p:stCondLst>
                                    <p:cond delay="0"/>
                                  </p:stCondLst>
                                  <p:childTnLst>
                                    <p:set>
                                      <p:cBhvr>
                                        <p:cTn id="40" dur="1" fill="hold">
                                          <p:stCondLst>
                                            <p:cond delay="0"/>
                                          </p:stCondLst>
                                        </p:cTn>
                                        <p:tgtEl>
                                          <p:spTgt spid="9"/>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grpId="0" nodeType="clickEffect">
                                  <p:stCondLst>
                                    <p:cond delay="0"/>
                                  </p:stCondLst>
                                  <p:childTnLst>
                                    <p:set>
                                      <p:cBhvr>
                                        <p:cTn id="44" dur="1" fill="hold">
                                          <p:stCondLst>
                                            <p:cond delay="0"/>
                                          </p:stCondLst>
                                        </p:cTn>
                                        <p:tgtEl>
                                          <p:spTgt spid="10"/>
                                        </p:tgtEl>
                                        <p:attrNameLst>
                                          <p:attrName>style.visibility</p:attrName>
                                        </p:attrNameLst>
                                      </p:cBhvr>
                                      <p:to>
                                        <p:strVal val="visible"/>
                                      </p:to>
                                    </p:set>
                                  </p:childTnLst>
                                </p:cTn>
                              </p:par>
                            </p:childTnLst>
                          </p:cTn>
                        </p:par>
                      </p:childTnLst>
                    </p:cTn>
                  </p:par>
                  <p:par>
                    <p:cTn id="45" fill="hold">
                      <p:stCondLst>
                        <p:cond delay="indefinite"/>
                      </p:stCondLst>
                      <p:childTnLst>
                        <p:par>
                          <p:cTn id="46" fill="hold">
                            <p:stCondLst>
                              <p:cond delay="0"/>
                            </p:stCondLst>
                            <p:childTnLst>
                              <p:par>
                                <p:cTn id="47" presetID="1" presetClass="entr" presetSubtype="0" fill="hold" grpId="0" nodeType="clickEffect">
                                  <p:stCondLst>
                                    <p:cond delay="0"/>
                                  </p:stCondLst>
                                  <p:childTnLst>
                                    <p:set>
                                      <p:cBhvr>
                                        <p:cTn id="48" dur="1" fill="hold">
                                          <p:stCondLst>
                                            <p:cond delay="0"/>
                                          </p:stCondLst>
                                        </p:cTn>
                                        <p:tgtEl>
                                          <p:spTgt spid="16"/>
                                        </p:tgtEl>
                                        <p:attrNameLst>
                                          <p:attrName>style.visibility</p:attrName>
                                        </p:attrNameLst>
                                      </p:cBhvr>
                                      <p:to>
                                        <p:strVal val="visible"/>
                                      </p:to>
                                    </p:set>
                                  </p:childTnLst>
                                </p:cTn>
                              </p:par>
                            </p:childTnLst>
                          </p:cTn>
                        </p:par>
                      </p:childTnLst>
                    </p:cTn>
                  </p:par>
                  <p:par>
                    <p:cTn id="49" fill="hold">
                      <p:stCondLst>
                        <p:cond delay="indefinite"/>
                      </p:stCondLst>
                      <p:childTnLst>
                        <p:par>
                          <p:cTn id="50" fill="hold">
                            <p:stCondLst>
                              <p:cond delay="0"/>
                            </p:stCondLst>
                            <p:childTnLst>
                              <p:par>
                                <p:cTn id="51" presetID="1" presetClass="entr" presetSubtype="0" fill="hold" grpId="0" nodeType="clickEffect">
                                  <p:stCondLst>
                                    <p:cond delay="0"/>
                                  </p:stCondLst>
                                  <p:childTnLst>
                                    <p:set>
                                      <p:cBhvr>
                                        <p:cTn id="52" dur="1" fill="hold">
                                          <p:stCondLst>
                                            <p:cond delay="0"/>
                                          </p:stCondLst>
                                        </p:cTn>
                                        <p:tgtEl>
                                          <p:spTgt spid="17"/>
                                        </p:tgtEl>
                                        <p:attrNameLst>
                                          <p:attrName>style.visibility</p:attrName>
                                        </p:attrNameLst>
                                      </p:cBhvr>
                                      <p:to>
                                        <p:strVal val="visible"/>
                                      </p:to>
                                    </p:set>
                                  </p:childTnLst>
                                </p:cTn>
                              </p:par>
                            </p:childTnLst>
                          </p:cTn>
                        </p:par>
                      </p:childTnLst>
                    </p:cTn>
                  </p:par>
                  <p:par>
                    <p:cTn id="53" fill="hold">
                      <p:stCondLst>
                        <p:cond delay="indefinite"/>
                      </p:stCondLst>
                      <p:childTnLst>
                        <p:par>
                          <p:cTn id="54" fill="hold">
                            <p:stCondLst>
                              <p:cond delay="0"/>
                            </p:stCondLst>
                            <p:childTnLst>
                              <p:par>
                                <p:cTn id="55" presetID="1" presetClass="entr" presetSubtype="0" fill="hold" grpId="0" nodeType="clickEffect">
                                  <p:stCondLst>
                                    <p:cond delay="0"/>
                                  </p:stCondLst>
                                  <p:childTnLst>
                                    <p:set>
                                      <p:cBhvr>
                                        <p:cTn id="56" dur="1" fill="hold">
                                          <p:stCondLst>
                                            <p:cond delay="0"/>
                                          </p:stCondLst>
                                        </p:cTn>
                                        <p:tgtEl>
                                          <p:spTgt spid="18"/>
                                        </p:tgtEl>
                                        <p:attrNameLst>
                                          <p:attrName>style.visibility</p:attrName>
                                        </p:attrNameLst>
                                      </p:cBhvr>
                                      <p:to>
                                        <p:strVal val="visible"/>
                                      </p:to>
                                    </p:set>
                                  </p:childTnLst>
                                </p:cTn>
                              </p:par>
                            </p:childTnLst>
                          </p:cTn>
                        </p:par>
                      </p:childTnLst>
                    </p:cTn>
                  </p:par>
                  <p:par>
                    <p:cTn id="57" fill="hold">
                      <p:stCondLst>
                        <p:cond delay="indefinite"/>
                      </p:stCondLst>
                      <p:childTnLst>
                        <p:par>
                          <p:cTn id="58" fill="hold">
                            <p:stCondLst>
                              <p:cond delay="0"/>
                            </p:stCondLst>
                            <p:childTnLst>
                              <p:par>
                                <p:cTn id="59" presetID="1" presetClass="entr" presetSubtype="0" fill="hold" grpId="0" nodeType="clickEffect">
                                  <p:stCondLst>
                                    <p:cond delay="0"/>
                                  </p:stCondLst>
                                  <p:childTnLst>
                                    <p:set>
                                      <p:cBhvr>
                                        <p:cTn id="60" dur="1" fill="hold">
                                          <p:stCondLst>
                                            <p:cond delay="0"/>
                                          </p:stCondLst>
                                        </p:cTn>
                                        <p:tgtEl>
                                          <p:spTgt spid="19"/>
                                        </p:tgtEl>
                                        <p:attrNameLst>
                                          <p:attrName>style.visibility</p:attrName>
                                        </p:attrNameLst>
                                      </p:cBhvr>
                                      <p:to>
                                        <p:strVal val="visible"/>
                                      </p:to>
                                    </p:set>
                                  </p:childTnLst>
                                </p:cTn>
                              </p:par>
                            </p:childTnLst>
                          </p:cTn>
                        </p:par>
                      </p:childTnLst>
                    </p:cTn>
                  </p:par>
                  <p:par>
                    <p:cTn id="61" fill="hold">
                      <p:stCondLst>
                        <p:cond delay="indefinite"/>
                      </p:stCondLst>
                      <p:childTnLst>
                        <p:par>
                          <p:cTn id="62" fill="hold">
                            <p:stCondLst>
                              <p:cond delay="0"/>
                            </p:stCondLst>
                            <p:childTnLst>
                              <p:par>
                                <p:cTn id="63" presetID="1" presetClass="entr" presetSubtype="0" fill="hold" grpId="0" nodeType="clickEffect">
                                  <p:stCondLst>
                                    <p:cond delay="0"/>
                                  </p:stCondLst>
                                  <p:childTnLst>
                                    <p:set>
                                      <p:cBhvr>
                                        <p:cTn id="64" dur="1" fill="hold">
                                          <p:stCondLst>
                                            <p:cond delay="0"/>
                                          </p:stCondLst>
                                        </p:cTn>
                                        <p:tgtEl>
                                          <p:spTgt spid="20"/>
                                        </p:tgtEl>
                                        <p:attrNameLst>
                                          <p:attrName>style.visibility</p:attrName>
                                        </p:attrNameLst>
                                      </p:cBhvr>
                                      <p:to>
                                        <p:strVal val="visible"/>
                                      </p:to>
                                    </p:set>
                                  </p:childTnLst>
                                </p:cTn>
                              </p:par>
                              <p:par>
                                <p:cTn id="65" presetID="1" presetClass="entr" presetSubtype="0" fill="hold" nodeType="withEffect">
                                  <p:stCondLst>
                                    <p:cond delay="0"/>
                                  </p:stCondLst>
                                  <p:childTnLst>
                                    <p:set>
                                      <p:cBhvr>
                                        <p:cTn id="66" dur="1" fill="hold">
                                          <p:stCondLst>
                                            <p:cond delay="0"/>
                                          </p:stCondLst>
                                        </p:cTn>
                                        <p:tgtEl>
                                          <p:spTgt spid="30"/>
                                        </p:tgtEl>
                                        <p:attrNameLst>
                                          <p:attrName>style.visibility</p:attrName>
                                        </p:attrNameLst>
                                      </p:cBhvr>
                                      <p:to>
                                        <p:strVal val="visible"/>
                                      </p:to>
                                    </p:set>
                                  </p:childTnLst>
                                </p:cTn>
                              </p:par>
                            </p:childTnLst>
                          </p:cTn>
                        </p:par>
                      </p:childTnLst>
                    </p:cTn>
                  </p:par>
                  <p:par>
                    <p:cTn id="67" fill="hold">
                      <p:stCondLst>
                        <p:cond delay="indefinite"/>
                      </p:stCondLst>
                      <p:childTnLst>
                        <p:par>
                          <p:cTn id="68" fill="hold">
                            <p:stCondLst>
                              <p:cond delay="0"/>
                            </p:stCondLst>
                            <p:childTnLst>
                              <p:par>
                                <p:cTn id="69" presetID="1" presetClass="entr" presetSubtype="0" fill="hold" grpId="1" nodeType="clickEffect">
                                  <p:stCondLst>
                                    <p:cond delay="0"/>
                                  </p:stCondLst>
                                  <p:childTnLst>
                                    <p:set>
                                      <p:cBhvr>
                                        <p:cTn id="70" dur="1" fill="hold">
                                          <p:stCondLst>
                                            <p:cond delay="0"/>
                                          </p:stCondLst>
                                        </p:cTn>
                                        <p:tgtEl>
                                          <p:spTgt spid="20"/>
                                        </p:tgtEl>
                                        <p:attrNameLst>
                                          <p:attrName>style.visibility</p:attrName>
                                        </p:attrNameLst>
                                      </p:cBhvr>
                                      <p:to>
                                        <p:strVal val="visible"/>
                                      </p:to>
                                    </p:set>
                                  </p:childTnLst>
                                </p:cTn>
                              </p:par>
                              <p:par>
                                <p:cTn id="71" presetID="1" presetClass="entr" presetSubtype="0" fill="hold" nodeType="withEffect">
                                  <p:stCondLst>
                                    <p:cond delay="0"/>
                                  </p:stCondLst>
                                  <p:childTnLst>
                                    <p:set>
                                      <p:cBhvr>
                                        <p:cTn id="72" dur="1" fill="hold">
                                          <p:stCondLst>
                                            <p:cond delay="0"/>
                                          </p:stCondLst>
                                        </p:cTn>
                                        <p:tgtEl>
                                          <p:spTgt spid="32"/>
                                        </p:tgtEl>
                                        <p:attrNameLst>
                                          <p:attrName>style.visibility</p:attrName>
                                        </p:attrNameLst>
                                      </p:cBhvr>
                                      <p:to>
                                        <p:strVal val="visible"/>
                                      </p:to>
                                    </p:set>
                                  </p:childTnLst>
                                </p:cTn>
                              </p:par>
                              <p:par>
                                <p:cTn id="73" presetID="1" presetClass="entr" presetSubtype="0" fill="hold" grpId="0" nodeType="withEffect">
                                  <p:stCondLst>
                                    <p:cond delay="0"/>
                                  </p:stCondLst>
                                  <p:childTnLst>
                                    <p:set>
                                      <p:cBhvr>
                                        <p:cTn id="74" dur="1" fill="hold">
                                          <p:stCondLst>
                                            <p:cond delay="0"/>
                                          </p:stCondLst>
                                        </p:cTn>
                                        <p:tgtEl>
                                          <p:spTgt spid="21"/>
                                        </p:tgtEl>
                                        <p:attrNameLst>
                                          <p:attrName>style.visibility</p:attrName>
                                        </p:attrNameLst>
                                      </p:cBhvr>
                                      <p:to>
                                        <p:strVal val="visible"/>
                                      </p:to>
                                    </p:set>
                                  </p:childTnLst>
                                </p:cTn>
                              </p:par>
                            </p:childTnLst>
                          </p:cTn>
                        </p:par>
                      </p:childTnLst>
                    </p:cTn>
                  </p:par>
                  <p:par>
                    <p:cTn id="75" fill="hold">
                      <p:stCondLst>
                        <p:cond delay="indefinite"/>
                      </p:stCondLst>
                      <p:childTnLst>
                        <p:par>
                          <p:cTn id="76" fill="hold">
                            <p:stCondLst>
                              <p:cond delay="0"/>
                            </p:stCondLst>
                            <p:childTnLst>
                              <p:par>
                                <p:cTn id="77" presetID="1" presetClass="entr" presetSubtype="0" fill="hold" grpId="0" nodeType="clickEffect">
                                  <p:stCondLst>
                                    <p:cond delay="0"/>
                                  </p:stCondLst>
                                  <p:childTnLst>
                                    <p:set>
                                      <p:cBhvr>
                                        <p:cTn id="78" dur="1" fill="hold">
                                          <p:stCondLst>
                                            <p:cond delay="0"/>
                                          </p:stCondLst>
                                        </p:cTn>
                                        <p:tgtEl>
                                          <p:spTgt spid="22"/>
                                        </p:tgtEl>
                                        <p:attrNameLst>
                                          <p:attrName>style.visibility</p:attrName>
                                        </p:attrNameLst>
                                      </p:cBhvr>
                                      <p:to>
                                        <p:strVal val="visible"/>
                                      </p:to>
                                    </p:set>
                                  </p:childTnLst>
                                </p:cTn>
                              </p:par>
                              <p:par>
                                <p:cTn id="79" presetID="1" presetClass="entr" presetSubtype="0" fill="hold" nodeType="withEffect">
                                  <p:stCondLst>
                                    <p:cond delay="0"/>
                                  </p:stCondLst>
                                  <p:childTnLst>
                                    <p:set>
                                      <p:cBhvr>
                                        <p:cTn id="80" dur="1" fill="hold">
                                          <p:stCondLst>
                                            <p:cond delay="0"/>
                                          </p:stCondLst>
                                        </p:cTn>
                                        <p:tgtEl>
                                          <p:spTgt spid="33"/>
                                        </p:tgtEl>
                                        <p:attrNameLst>
                                          <p:attrName>style.visibility</p:attrName>
                                        </p:attrNameLst>
                                      </p:cBhvr>
                                      <p:to>
                                        <p:strVal val="visible"/>
                                      </p:to>
                                    </p:set>
                                  </p:childTnLst>
                                </p:cTn>
                              </p:par>
                            </p:childTnLst>
                          </p:cTn>
                        </p:par>
                      </p:childTnLst>
                    </p:cTn>
                  </p:par>
                  <p:par>
                    <p:cTn id="81" fill="hold">
                      <p:stCondLst>
                        <p:cond delay="indefinite"/>
                      </p:stCondLst>
                      <p:childTnLst>
                        <p:par>
                          <p:cTn id="82" fill="hold">
                            <p:stCondLst>
                              <p:cond delay="0"/>
                            </p:stCondLst>
                            <p:childTnLst>
                              <p:par>
                                <p:cTn id="83" presetID="1" presetClass="entr" presetSubtype="0" fill="hold" grpId="0" nodeType="clickEffect">
                                  <p:stCondLst>
                                    <p:cond delay="0"/>
                                  </p:stCondLst>
                                  <p:childTnLst>
                                    <p:set>
                                      <p:cBhvr>
                                        <p:cTn id="84" dur="1" fill="hold">
                                          <p:stCondLst>
                                            <p:cond delay="0"/>
                                          </p:stCondLst>
                                        </p:cTn>
                                        <p:tgtEl>
                                          <p:spTgt spid="24"/>
                                        </p:tgtEl>
                                        <p:attrNameLst>
                                          <p:attrName>style.visibility</p:attrName>
                                        </p:attrNameLst>
                                      </p:cBhvr>
                                      <p:to>
                                        <p:strVal val="visible"/>
                                      </p:to>
                                    </p:set>
                                  </p:childTnLst>
                                </p:cTn>
                              </p:par>
                            </p:childTnLst>
                          </p:cTn>
                        </p:par>
                      </p:childTnLst>
                    </p:cTn>
                  </p:par>
                  <p:par>
                    <p:cTn id="85" fill="hold">
                      <p:stCondLst>
                        <p:cond delay="indefinite"/>
                      </p:stCondLst>
                      <p:childTnLst>
                        <p:par>
                          <p:cTn id="86" fill="hold">
                            <p:stCondLst>
                              <p:cond delay="0"/>
                            </p:stCondLst>
                            <p:childTnLst>
                              <p:par>
                                <p:cTn id="87" presetID="1" presetClass="entr" presetSubtype="0" fill="hold" grpId="0" nodeType="clickEffect">
                                  <p:stCondLst>
                                    <p:cond delay="0"/>
                                  </p:stCondLst>
                                  <p:childTnLst>
                                    <p:set>
                                      <p:cBhvr>
                                        <p:cTn id="88" dur="1" fill="hold">
                                          <p:stCondLst>
                                            <p:cond delay="0"/>
                                          </p:stCondLst>
                                        </p:cTn>
                                        <p:tgtEl>
                                          <p:spTgt spid="25"/>
                                        </p:tgtEl>
                                        <p:attrNameLst>
                                          <p:attrName>style.visibility</p:attrName>
                                        </p:attrNameLst>
                                      </p:cBhvr>
                                      <p:to>
                                        <p:strVal val="visible"/>
                                      </p:to>
                                    </p:set>
                                  </p:childTnLst>
                                </p:cTn>
                              </p:par>
                            </p:childTnLst>
                          </p:cTn>
                        </p:par>
                      </p:childTnLst>
                    </p:cTn>
                  </p:par>
                  <p:par>
                    <p:cTn id="89" fill="hold">
                      <p:stCondLst>
                        <p:cond delay="indefinite"/>
                      </p:stCondLst>
                      <p:childTnLst>
                        <p:par>
                          <p:cTn id="90" fill="hold">
                            <p:stCondLst>
                              <p:cond delay="0"/>
                            </p:stCondLst>
                            <p:childTnLst>
                              <p:par>
                                <p:cTn id="91" presetID="1" presetClass="entr" presetSubtype="0" fill="hold" grpId="0" nodeType="clickEffect">
                                  <p:stCondLst>
                                    <p:cond delay="0"/>
                                  </p:stCondLst>
                                  <p:childTnLst>
                                    <p:set>
                                      <p:cBhvr>
                                        <p:cTn id="92" dur="1" fill="hold">
                                          <p:stCondLst>
                                            <p:cond delay="0"/>
                                          </p:stCondLst>
                                        </p:cTn>
                                        <p:tgtEl>
                                          <p:spTgt spid="26"/>
                                        </p:tgtEl>
                                        <p:attrNameLst>
                                          <p:attrName>style.visibility</p:attrName>
                                        </p:attrNameLst>
                                      </p:cBhvr>
                                      <p:to>
                                        <p:strVal val="visible"/>
                                      </p:to>
                                    </p:set>
                                  </p:childTnLst>
                                </p:cTn>
                              </p:par>
                            </p:childTnLst>
                          </p:cTn>
                        </p:par>
                      </p:childTnLst>
                    </p:cTn>
                  </p:par>
                  <p:par>
                    <p:cTn id="93" fill="hold">
                      <p:stCondLst>
                        <p:cond delay="indefinite"/>
                      </p:stCondLst>
                      <p:childTnLst>
                        <p:par>
                          <p:cTn id="94" fill="hold">
                            <p:stCondLst>
                              <p:cond delay="0"/>
                            </p:stCondLst>
                            <p:childTnLst>
                              <p:par>
                                <p:cTn id="95" presetID="1" presetClass="entr" presetSubtype="0" fill="hold" grpId="0" nodeType="clickEffect">
                                  <p:stCondLst>
                                    <p:cond delay="0"/>
                                  </p:stCondLst>
                                  <p:childTnLst>
                                    <p:set>
                                      <p:cBhvr>
                                        <p:cTn id="96" dur="1" fill="hold">
                                          <p:stCondLst>
                                            <p:cond delay="0"/>
                                          </p:stCondLst>
                                        </p:cTn>
                                        <p:tgtEl>
                                          <p:spTgt spid="2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P spid="5" grpId="0"/>
      <p:bldP spid="6" grpId="0"/>
      <p:bldP spid="7" grpId="0"/>
      <p:bldP spid="9" grpId="0" animBg="1"/>
      <p:bldP spid="10" grpId="0"/>
      <p:bldP spid="11" grpId="0" animBg="1"/>
      <p:bldP spid="12" grpId="0"/>
      <p:bldP spid="14" grpId="0" animBg="1"/>
      <p:bldP spid="15" grpId="0" animBg="1"/>
      <p:bldP spid="16" grpId="0"/>
      <p:bldP spid="17" grpId="0" animBg="1"/>
      <p:bldP spid="18" grpId="0"/>
      <p:bldP spid="19" grpId="0"/>
      <p:bldP spid="20" grpId="0"/>
      <p:bldP spid="20" grpId="1"/>
      <p:bldP spid="21" grpId="0"/>
      <p:bldP spid="22" grpId="0"/>
      <p:bldP spid="24" grpId="0"/>
      <p:bldP spid="25" grpId="0" animBg="1"/>
      <p:bldP spid="26" grpId="0"/>
      <p:bldP spid="27" grpId="0"/>
    </p:bldLst>
  </p:timing>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206240" y="457200"/>
            <a:ext cx="533400" cy="400110"/>
          </a:xfrm>
          <a:prstGeom prst="rect">
            <a:avLst/>
          </a:prstGeom>
          <a:noFill/>
        </p:spPr>
        <p:txBody>
          <a:bodyPr wrap="square" rtlCol="0">
            <a:spAutoFit/>
          </a:bodyPr>
          <a:lstStyle/>
          <a:p>
            <a:r>
              <a:rPr lang="en-US" sz="2000" b="1" u="sng" dirty="0" smtClean="0"/>
              <a:t>IF</a:t>
            </a:r>
            <a:endParaRPr lang="en-IN" sz="2000" b="1" u="sng" dirty="0"/>
          </a:p>
        </p:txBody>
      </p:sp>
      <p:sp>
        <p:nvSpPr>
          <p:cNvPr id="3" name="Left Brace 2"/>
          <p:cNvSpPr/>
          <p:nvPr/>
        </p:nvSpPr>
        <p:spPr>
          <a:xfrm rot="5400000">
            <a:off x="4122420" y="-1546860"/>
            <a:ext cx="624840" cy="5516880"/>
          </a:xfrm>
          <a:prstGeom prst="leftBrace">
            <a:avLst/>
          </a:prstGeom>
        </p:spPr>
        <p:style>
          <a:lnRef idx="2">
            <a:schemeClr val="dk1"/>
          </a:lnRef>
          <a:fillRef idx="0">
            <a:schemeClr val="dk1"/>
          </a:fillRef>
          <a:effectRef idx="1">
            <a:schemeClr val="dk1"/>
          </a:effectRef>
          <a:fontRef idx="minor">
            <a:schemeClr val="tx1"/>
          </a:fontRef>
        </p:style>
        <p:txBody>
          <a:bodyPr rtlCol="0" anchor="ctr"/>
          <a:lstStyle/>
          <a:p>
            <a:pPr algn="ctr"/>
            <a:endParaRPr lang="en-IN"/>
          </a:p>
        </p:txBody>
      </p:sp>
      <p:sp>
        <p:nvSpPr>
          <p:cNvPr id="4" name="TextBox 3"/>
          <p:cNvSpPr txBox="1"/>
          <p:nvPr/>
        </p:nvSpPr>
        <p:spPr>
          <a:xfrm>
            <a:off x="304800" y="1539240"/>
            <a:ext cx="2667000" cy="400110"/>
          </a:xfrm>
          <a:prstGeom prst="rect">
            <a:avLst/>
          </a:prstGeom>
          <a:noFill/>
        </p:spPr>
        <p:txBody>
          <a:bodyPr wrap="square" rtlCol="0">
            <a:spAutoFit/>
          </a:bodyPr>
          <a:lstStyle/>
          <a:p>
            <a:r>
              <a:rPr lang="en-US" sz="2000" b="1" u="sng" dirty="0" smtClean="0"/>
              <a:t>House is Situated at</a:t>
            </a:r>
            <a:endParaRPr lang="en-IN" sz="2000" b="1" u="sng" dirty="0"/>
          </a:p>
        </p:txBody>
      </p:sp>
      <p:sp>
        <p:nvSpPr>
          <p:cNvPr id="5" name="TextBox 4"/>
          <p:cNvSpPr txBox="1"/>
          <p:nvPr/>
        </p:nvSpPr>
        <p:spPr>
          <a:xfrm>
            <a:off x="304800" y="2556450"/>
            <a:ext cx="2667000" cy="707886"/>
          </a:xfrm>
          <a:prstGeom prst="rect">
            <a:avLst/>
          </a:prstGeom>
          <a:noFill/>
        </p:spPr>
        <p:txBody>
          <a:bodyPr wrap="square" rtlCol="0">
            <a:spAutoFit/>
          </a:bodyPr>
          <a:lstStyle/>
          <a:p>
            <a:r>
              <a:rPr lang="en-US" sz="2000" b="1" dirty="0" smtClean="0"/>
              <a:t>Delhi, Chennai, Calcutta, Mumbai</a:t>
            </a:r>
            <a:endParaRPr lang="en-IN" sz="2000" b="1" dirty="0"/>
          </a:p>
        </p:txBody>
      </p:sp>
      <p:sp>
        <p:nvSpPr>
          <p:cNvPr id="6" name="TextBox 5"/>
          <p:cNvSpPr txBox="1"/>
          <p:nvPr/>
        </p:nvSpPr>
        <p:spPr>
          <a:xfrm>
            <a:off x="213360" y="3668970"/>
            <a:ext cx="1539240" cy="400110"/>
          </a:xfrm>
          <a:prstGeom prst="rect">
            <a:avLst/>
          </a:prstGeom>
          <a:noFill/>
        </p:spPr>
        <p:txBody>
          <a:bodyPr wrap="square" rtlCol="0">
            <a:spAutoFit/>
          </a:bodyPr>
          <a:lstStyle/>
          <a:p>
            <a:r>
              <a:rPr lang="en-US" sz="2000" b="1" dirty="0" smtClean="0"/>
              <a:t>Cost of </a:t>
            </a:r>
            <a:r>
              <a:rPr lang="en-US" sz="2000" b="1" dirty="0" err="1" smtClean="0"/>
              <a:t>Acq</a:t>
            </a:r>
            <a:r>
              <a:rPr lang="en-US" sz="2000" b="1" dirty="0" smtClean="0"/>
              <a:t>.</a:t>
            </a:r>
            <a:endParaRPr lang="en-IN" sz="2000" b="1" dirty="0"/>
          </a:p>
        </p:txBody>
      </p:sp>
      <p:sp>
        <p:nvSpPr>
          <p:cNvPr id="7" name="Plus 6"/>
          <p:cNvSpPr/>
          <p:nvPr/>
        </p:nvSpPr>
        <p:spPr>
          <a:xfrm>
            <a:off x="1859280" y="3764280"/>
            <a:ext cx="152400" cy="228600"/>
          </a:xfrm>
          <a:prstGeom prst="mathPlus">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8" name="TextBox 7"/>
          <p:cNvSpPr txBox="1"/>
          <p:nvPr/>
        </p:nvSpPr>
        <p:spPr>
          <a:xfrm>
            <a:off x="2194560" y="3668970"/>
            <a:ext cx="1737360" cy="707886"/>
          </a:xfrm>
          <a:prstGeom prst="rect">
            <a:avLst/>
          </a:prstGeom>
          <a:noFill/>
        </p:spPr>
        <p:txBody>
          <a:bodyPr wrap="square" rtlCol="0">
            <a:spAutoFit/>
          </a:bodyPr>
          <a:lstStyle/>
          <a:p>
            <a:r>
              <a:rPr lang="en-US" sz="2000" b="1" dirty="0" smtClean="0"/>
              <a:t>Cost of </a:t>
            </a:r>
          </a:p>
          <a:p>
            <a:r>
              <a:rPr lang="en-US" sz="2000" b="1" dirty="0" smtClean="0"/>
              <a:t>Improvement</a:t>
            </a:r>
            <a:endParaRPr lang="en-IN" sz="2000" b="1" dirty="0"/>
          </a:p>
        </p:txBody>
      </p:sp>
      <p:sp>
        <p:nvSpPr>
          <p:cNvPr id="9" name="TextBox 8"/>
          <p:cNvSpPr txBox="1"/>
          <p:nvPr/>
        </p:nvSpPr>
        <p:spPr>
          <a:xfrm>
            <a:off x="304800" y="4434840"/>
            <a:ext cx="2209800" cy="707886"/>
          </a:xfrm>
          <a:prstGeom prst="rect">
            <a:avLst/>
          </a:prstGeom>
          <a:noFill/>
        </p:spPr>
        <p:txBody>
          <a:bodyPr wrap="square" rtlCol="0">
            <a:spAutoFit/>
          </a:bodyPr>
          <a:lstStyle/>
          <a:p>
            <a:r>
              <a:rPr lang="en-US" sz="2000" b="1" dirty="0" smtClean="0"/>
              <a:t>does not exceed</a:t>
            </a:r>
          </a:p>
          <a:p>
            <a:r>
              <a:rPr lang="en-US" sz="2000" b="1" dirty="0" smtClean="0"/>
              <a:t>Rs. 50,00,000</a:t>
            </a:r>
            <a:endParaRPr lang="en-IN" sz="2000" b="1" dirty="0"/>
          </a:p>
        </p:txBody>
      </p:sp>
      <p:sp>
        <p:nvSpPr>
          <p:cNvPr id="10" name="TextBox 9"/>
          <p:cNvSpPr txBox="1"/>
          <p:nvPr/>
        </p:nvSpPr>
        <p:spPr>
          <a:xfrm>
            <a:off x="6096000" y="1539240"/>
            <a:ext cx="2667000" cy="707886"/>
          </a:xfrm>
          <a:prstGeom prst="rect">
            <a:avLst/>
          </a:prstGeom>
          <a:noFill/>
        </p:spPr>
        <p:txBody>
          <a:bodyPr wrap="square" rtlCol="0">
            <a:spAutoFit/>
          </a:bodyPr>
          <a:lstStyle/>
          <a:p>
            <a:r>
              <a:rPr lang="en-US" sz="2000" b="1" u="sng" dirty="0" smtClean="0"/>
              <a:t>House is Situated at</a:t>
            </a:r>
          </a:p>
          <a:p>
            <a:r>
              <a:rPr lang="en-US" sz="2000" b="1" u="sng" dirty="0" smtClean="0"/>
              <a:t>any other city</a:t>
            </a:r>
            <a:endParaRPr lang="en-IN" sz="2000" b="1" u="sng" dirty="0"/>
          </a:p>
        </p:txBody>
      </p:sp>
      <p:cxnSp>
        <p:nvCxnSpPr>
          <p:cNvPr id="12" name="Straight Arrow Connector 11"/>
          <p:cNvCxnSpPr/>
          <p:nvPr/>
        </p:nvCxnSpPr>
        <p:spPr>
          <a:xfrm rot="5400000">
            <a:off x="7011194" y="2545080"/>
            <a:ext cx="456406" cy="794"/>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sp>
        <p:nvSpPr>
          <p:cNvPr id="13" name="TextBox 12"/>
          <p:cNvSpPr txBox="1"/>
          <p:nvPr/>
        </p:nvSpPr>
        <p:spPr>
          <a:xfrm>
            <a:off x="5349240" y="2849880"/>
            <a:ext cx="1539240" cy="400110"/>
          </a:xfrm>
          <a:prstGeom prst="rect">
            <a:avLst/>
          </a:prstGeom>
          <a:noFill/>
        </p:spPr>
        <p:txBody>
          <a:bodyPr wrap="square" rtlCol="0">
            <a:spAutoFit/>
          </a:bodyPr>
          <a:lstStyle/>
          <a:p>
            <a:r>
              <a:rPr lang="en-US" sz="2000" b="1" dirty="0" smtClean="0"/>
              <a:t>Cost of </a:t>
            </a:r>
            <a:r>
              <a:rPr lang="en-US" sz="2000" b="1" dirty="0" err="1" smtClean="0"/>
              <a:t>Acq</a:t>
            </a:r>
            <a:r>
              <a:rPr lang="en-US" sz="2000" b="1" dirty="0" smtClean="0"/>
              <a:t>.</a:t>
            </a:r>
            <a:endParaRPr lang="en-IN" sz="2000" b="1" dirty="0"/>
          </a:p>
        </p:txBody>
      </p:sp>
      <p:sp>
        <p:nvSpPr>
          <p:cNvPr id="14" name="Plus 13"/>
          <p:cNvSpPr/>
          <p:nvPr/>
        </p:nvSpPr>
        <p:spPr>
          <a:xfrm>
            <a:off x="6995160" y="2945190"/>
            <a:ext cx="152400" cy="228600"/>
          </a:xfrm>
          <a:prstGeom prst="mathPlus">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15" name="TextBox 14"/>
          <p:cNvSpPr txBox="1"/>
          <p:nvPr/>
        </p:nvSpPr>
        <p:spPr>
          <a:xfrm>
            <a:off x="7330440" y="2849880"/>
            <a:ext cx="1737360" cy="707886"/>
          </a:xfrm>
          <a:prstGeom prst="rect">
            <a:avLst/>
          </a:prstGeom>
          <a:noFill/>
        </p:spPr>
        <p:txBody>
          <a:bodyPr wrap="square" rtlCol="0">
            <a:spAutoFit/>
          </a:bodyPr>
          <a:lstStyle/>
          <a:p>
            <a:r>
              <a:rPr lang="en-US" sz="2000" b="1" dirty="0" smtClean="0"/>
              <a:t>Cost of </a:t>
            </a:r>
          </a:p>
          <a:p>
            <a:r>
              <a:rPr lang="en-US" sz="2000" b="1" dirty="0" smtClean="0"/>
              <a:t>Improvement</a:t>
            </a:r>
            <a:endParaRPr lang="en-IN" sz="2000" b="1" dirty="0"/>
          </a:p>
        </p:txBody>
      </p:sp>
      <p:sp>
        <p:nvSpPr>
          <p:cNvPr id="16" name="TextBox 15"/>
          <p:cNvSpPr txBox="1"/>
          <p:nvPr/>
        </p:nvSpPr>
        <p:spPr>
          <a:xfrm>
            <a:off x="6309360" y="3615750"/>
            <a:ext cx="2209800" cy="707886"/>
          </a:xfrm>
          <a:prstGeom prst="rect">
            <a:avLst/>
          </a:prstGeom>
          <a:noFill/>
        </p:spPr>
        <p:txBody>
          <a:bodyPr wrap="square" rtlCol="0">
            <a:spAutoFit/>
          </a:bodyPr>
          <a:lstStyle/>
          <a:p>
            <a:r>
              <a:rPr lang="en-US" sz="2000" b="1" dirty="0" smtClean="0"/>
              <a:t>does not exceed</a:t>
            </a:r>
          </a:p>
          <a:p>
            <a:r>
              <a:rPr lang="en-US" sz="2000" b="1" dirty="0" smtClean="0"/>
              <a:t>Rs. 25 </a:t>
            </a:r>
            <a:r>
              <a:rPr lang="en-US" sz="2000" b="1" dirty="0" err="1" smtClean="0"/>
              <a:t>Lakh</a:t>
            </a:r>
            <a:endParaRPr lang="en-IN" sz="2000" b="1" dirty="0"/>
          </a:p>
        </p:txBody>
      </p:sp>
      <p:cxnSp>
        <p:nvCxnSpPr>
          <p:cNvPr id="18" name="Straight Arrow Connector 17"/>
          <p:cNvCxnSpPr/>
          <p:nvPr/>
        </p:nvCxnSpPr>
        <p:spPr>
          <a:xfrm rot="5400000">
            <a:off x="1105297" y="3497183"/>
            <a:ext cx="381000" cy="794"/>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spTree>
    <p:extLst>
      <p:ext uri="{BB962C8B-B14F-4D97-AF65-F5344CB8AC3E}">
        <p14:creationId xmlns:p14="http://schemas.microsoft.com/office/powerpoint/2010/main" val="1002149783"/>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5"/>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8"/>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6"/>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7"/>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8"/>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9"/>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10"/>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12"/>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13"/>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grpId="0" nodeType="clickEffect">
                                  <p:stCondLst>
                                    <p:cond delay="0"/>
                                  </p:stCondLst>
                                  <p:childTnLst>
                                    <p:set>
                                      <p:cBhvr>
                                        <p:cTn id="54" dur="1" fill="hold">
                                          <p:stCondLst>
                                            <p:cond delay="0"/>
                                          </p:stCondLst>
                                        </p:cTn>
                                        <p:tgtEl>
                                          <p:spTgt spid="14"/>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grpId="0" nodeType="clickEffect">
                                  <p:stCondLst>
                                    <p:cond delay="0"/>
                                  </p:stCondLst>
                                  <p:childTnLst>
                                    <p:set>
                                      <p:cBhvr>
                                        <p:cTn id="58" dur="1" fill="hold">
                                          <p:stCondLst>
                                            <p:cond delay="0"/>
                                          </p:stCondLst>
                                        </p:cTn>
                                        <p:tgtEl>
                                          <p:spTgt spid="15"/>
                                        </p:tgtEl>
                                        <p:attrNameLst>
                                          <p:attrName>style.visibility</p:attrName>
                                        </p:attrNameLst>
                                      </p:cBhvr>
                                      <p:to>
                                        <p:strVal val="visible"/>
                                      </p:to>
                                    </p:set>
                                  </p:childTnLst>
                                </p:cTn>
                              </p:par>
                            </p:childTnLst>
                          </p:cTn>
                        </p:par>
                      </p:childTnLst>
                    </p:cTn>
                  </p:par>
                  <p:par>
                    <p:cTn id="59" fill="hold">
                      <p:stCondLst>
                        <p:cond delay="indefinite"/>
                      </p:stCondLst>
                      <p:childTnLst>
                        <p:par>
                          <p:cTn id="60" fill="hold">
                            <p:stCondLst>
                              <p:cond delay="0"/>
                            </p:stCondLst>
                            <p:childTnLst>
                              <p:par>
                                <p:cTn id="61" presetID="1" presetClass="entr" presetSubtype="0" fill="hold" grpId="0" nodeType="clickEffect">
                                  <p:stCondLst>
                                    <p:cond delay="0"/>
                                  </p:stCondLst>
                                  <p:childTnLst>
                                    <p:set>
                                      <p:cBhvr>
                                        <p:cTn id="62" dur="1" fill="hold">
                                          <p:stCondLst>
                                            <p:cond delay="0"/>
                                          </p:stCondLst>
                                        </p:cTn>
                                        <p:tgtEl>
                                          <p:spTgt spid="1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animBg="1"/>
      <p:bldP spid="4" grpId="0"/>
      <p:bldP spid="5" grpId="0"/>
      <p:bldP spid="6" grpId="0"/>
      <p:bldP spid="7" grpId="0" animBg="1"/>
      <p:bldP spid="8" grpId="0"/>
      <p:bldP spid="9" grpId="0"/>
      <p:bldP spid="10" grpId="0"/>
      <p:bldP spid="13" grpId="0"/>
      <p:bldP spid="14" grpId="0" animBg="1"/>
      <p:bldP spid="15" grpId="0"/>
      <p:bldP spid="16"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000232" y="714356"/>
            <a:ext cx="5572164" cy="400110"/>
          </a:xfrm>
          <a:prstGeom prst="rect">
            <a:avLst/>
          </a:prstGeom>
          <a:noFill/>
        </p:spPr>
        <p:txBody>
          <a:bodyPr wrap="square" rtlCol="0">
            <a:spAutoFit/>
          </a:bodyPr>
          <a:lstStyle/>
          <a:p>
            <a:r>
              <a:rPr lang="en-US" sz="2000" b="1" u="sng" dirty="0" smtClean="0"/>
              <a:t>However No Clubbing in the following Cases</a:t>
            </a:r>
            <a:endParaRPr lang="en-IN" b="1" u="sng" dirty="0"/>
          </a:p>
        </p:txBody>
      </p:sp>
      <p:cxnSp>
        <p:nvCxnSpPr>
          <p:cNvPr id="4" name="Straight Arrow Connector 3"/>
          <p:cNvCxnSpPr/>
          <p:nvPr/>
        </p:nvCxnSpPr>
        <p:spPr>
          <a:xfrm rot="5400000">
            <a:off x="4089353" y="1718632"/>
            <a:ext cx="857256" cy="1588"/>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cxnSp>
        <p:nvCxnSpPr>
          <p:cNvPr id="11" name="Straight Connector 10"/>
          <p:cNvCxnSpPr/>
          <p:nvPr/>
        </p:nvCxnSpPr>
        <p:spPr>
          <a:xfrm rot="10800000" flipV="1">
            <a:off x="1571604" y="1307422"/>
            <a:ext cx="2928958" cy="478503"/>
          </a:xfrm>
          <a:prstGeom prst="line">
            <a:avLst/>
          </a:prstGeom>
        </p:spPr>
        <p:style>
          <a:lnRef idx="2">
            <a:schemeClr val="dk1"/>
          </a:lnRef>
          <a:fillRef idx="0">
            <a:schemeClr val="dk1"/>
          </a:fillRef>
          <a:effectRef idx="1">
            <a:schemeClr val="dk1"/>
          </a:effectRef>
          <a:fontRef idx="minor">
            <a:schemeClr val="tx1"/>
          </a:fontRef>
        </p:style>
      </p:cxnSp>
      <p:cxnSp>
        <p:nvCxnSpPr>
          <p:cNvPr id="13" name="Straight Connector 12"/>
          <p:cNvCxnSpPr/>
          <p:nvPr/>
        </p:nvCxnSpPr>
        <p:spPr>
          <a:xfrm>
            <a:off x="4500562" y="1307423"/>
            <a:ext cx="2857520" cy="478503"/>
          </a:xfrm>
          <a:prstGeom prst="line">
            <a:avLst/>
          </a:prstGeom>
        </p:spPr>
        <p:style>
          <a:lnRef idx="2">
            <a:schemeClr val="dk1"/>
          </a:lnRef>
          <a:fillRef idx="0">
            <a:schemeClr val="dk1"/>
          </a:fillRef>
          <a:effectRef idx="1">
            <a:schemeClr val="dk1"/>
          </a:effectRef>
          <a:fontRef idx="minor">
            <a:schemeClr val="tx1"/>
          </a:fontRef>
        </p:style>
      </p:cxnSp>
      <p:cxnSp>
        <p:nvCxnSpPr>
          <p:cNvPr id="22" name="Straight Arrow Connector 21"/>
          <p:cNvCxnSpPr/>
          <p:nvPr/>
        </p:nvCxnSpPr>
        <p:spPr>
          <a:xfrm rot="5400000">
            <a:off x="1397947" y="1964521"/>
            <a:ext cx="357190" cy="1588"/>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cxnSp>
        <p:nvCxnSpPr>
          <p:cNvPr id="23" name="Straight Arrow Connector 22"/>
          <p:cNvCxnSpPr/>
          <p:nvPr/>
        </p:nvCxnSpPr>
        <p:spPr>
          <a:xfrm rot="5400000">
            <a:off x="7180281" y="1963727"/>
            <a:ext cx="357190" cy="1588"/>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sp>
        <p:nvSpPr>
          <p:cNvPr id="24" name="TextBox 23"/>
          <p:cNvSpPr txBox="1"/>
          <p:nvPr/>
        </p:nvSpPr>
        <p:spPr>
          <a:xfrm>
            <a:off x="857224" y="2164679"/>
            <a:ext cx="2000264" cy="1015663"/>
          </a:xfrm>
          <a:prstGeom prst="rect">
            <a:avLst/>
          </a:prstGeom>
          <a:noFill/>
        </p:spPr>
        <p:txBody>
          <a:bodyPr wrap="square" rtlCol="0">
            <a:spAutoFit/>
          </a:bodyPr>
          <a:lstStyle/>
          <a:p>
            <a:r>
              <a:rPr lang="en-US" sz="2000" b="1" dirty="0" smtClean="0"/>
              <a:t>If transfer </a:t>
            </a:r>
          </a:p>
          <a:p>
            <a:r>
              <a:rPr lang="en-US" sz="2000" b="1" dirty="0" smtClean="0"/>
              <a:t>is for adequate </a:t>
            </a:r>
          </a:p>
          <a:p>
            <a:r>
              <a:rPr lang="en-US" sz="2000" b="1" dirty="0" smtClean="0"/>
              <a:t>Consideration </a:t>
            </a:r>
            <a:endParaRPr lang="en-IN" sz="2000" b="1" dirty="0"/>
          </a:p>
        </p:txBody>
      </p:sp>
      <p:sp>
        <p:nvSpPr>
          <p:cNvPr id="25" name="TextBox 24"/>
          <p:cNvSpPr txBox="1"/>
          <p:nvPr/>
        </p:nvSpPr>
        <p:spPr>
          <a:xfrm>
            <a:off x="3714744" y="2169617"/>
            <a:ext cx="2571768" cy="1015663"/>
          </a:xfrm>
          <a:prstGeom prst="rect">
            <a:avLst/>
          </a:prstGeom>
          <a:noFill/>
        </p:spPr>
        <p:txBody>
          <a:bodyPr wrap="square" rtlCol="0">
            <a:spAutoFit/>
          </a:bodyPr>
          <a:lstStyle/>
          <a:p>
            <a:r>
              <a:rPr lang="en-US" sz="2000" b="1" dirty="0" smtClean="0"/>
              <a:t>If transfer is </a:t>
            </a:r>
          </a:p>
          <a:p>
            <a:r>
              <a:rPr lang="en-US" sz="2000" b="1" dirty="0" smtClean="0"/>
              <a:t>under an agreement</a:t>
            </a:r>
          </a:p>
          <a:p>
            <a:r>
              <a:rPr lang="en-US" sz="2000" b="1" dirty="0" smtClean="0"/>
              <a:t> to live apart</a:t>
            </a:r>
            <a:endParaRPr lang="en-IN" sz="2000" b="1" dirty="0"/>
          </a:p>
        </p:txBody>
      </p:sp>
      <p:sp>
        <p:nvSpPr>
          <p:cNvPr id="26" name="TextBox 25"/>
          <p:cNvSpPr txBox="1"/>
          <p:nvPr/>
        </p:nvSpPr>
        <p:spPr>
          <a:xfrm>
            <a:off x="6896204" y="2157930"/>
            <a:ext cx="1714512" cy="1015663"/>
          </a:xfrm>
          <a:prstGeom prst="rect">
            <a:avLst/>
          </a:prstGeom>
          <a:noFill/>
        </p:spPr>
        <p:txBody>
          <a:bodyPr wrap="square" rtlCol="0">
            <a:spAutoFit/>
          </a:bodyPr>
          <a:lstStyle/>
          <a:p>
            <a:r>
              <a:rPr lang="en-US" sz="2000" b="1" dirty="0" smtClean="0"/>
              <a:t>Relationship</a:t>
            </a:r>
          </a:p>
          <a:p>
            <a:r>
              <a:rPr lang="en-US" sz="2000" b="1" dirty="0" smtClean="0"/>
              <a:t>of H|W </a:t>
            </a:r>
          </a:p>
          <a:p>
            <a:r>
              <a:rPr lang="en-US" sz="2000" b="1" dirty="0" smtClean="0"/>
              <a:t>does not exist</a:t>
            </a:r>
            <a:endParaRPr lang="en-IN" sz="2000" b="1" dirty="0"/>
          </a:p>
        </p:txBody>
      </p:sp>
      <p:sp>
        <p:nvSpPr>
          <p:cNvPr id="27" name="TextBox 26"/>
          <p:cNvSpPr txBox="1"/>
          <p:nvPr/>
        </p:nvSpPr>
        <p:spPr>
          <a:xfrm>
            <a:off x="6446013" y="3272626"/>
            <a:ext cx="1071570" cy="400110"/>
          </a:xfrm>
          <a:prstGeom prst="rect">
            <a:avLst/>
          </a:prstGeom>
          <a:noFill/>
        </p:spPr>
        <p:txBody>
          <a:bodyPr wrap="square" rtlCol="0">
            <a:spAutoFit/>
          </a:bodyPr>
          <a:lstStyle/>
          <a:p>
            <a:r>
              <a:rPr lang="en-US" sz="2000" b="1" dirty="0" smtClean="0"/>
              <a:t>either</a:t>
            </a:r>
            <a:endParaRPr lang="en-IN" sz="2000" b="1" dirty="0"/>
          </a:p>
        </p:txBody>
      </p:sp>
      <p:sp>
        <p:nvSpPr>
          <p:cNvPr id="28" name="TextBox 27"/>
          <p:cNvSpPr txBox="1"/>
          <p:nvPr/>
        </p:nvSpPr>
        <p:spPr>
          <a:xfrm>
            <a:off x="6783451" y="3644630"/>
            <a:ext cx="1750949" cy="707886"/>
          </a:xfrm>
          <a:prstGeom prst="rect">
            <a:avLst/>
          </a:prstGeom>
          <a:noFill/>
        </p:spPr>
        <p:txBody>
          <a:bodyPr wrap="square" rtlCol="0">
            <a:spAutoFit/>
          </a:bodyPr>
          <a:lstStyle/>
          <a:p>
            <a:r>
              <a:rPr lang="en-US" sz="2000" b="1" dirty="0" smtClean="0"/>
              <a:t>at the time of </a:t>
            </a:r>
          </a:p>
          <a:p>
            <a:r>
              <a:rPr lang="en-US" sz="2000" b="1" smtClean="0"/>
              <a:t>transfer or</a:t>
            </a:r>
            <a:endParaRPr lang="en-IN" sz="2000" b="1" dirty="0"/>
          </a:p>
        </p:txBody>
      </p:sp>
      <p:sp>
        <p:nvSpPr>
          <p:cNvPr id="29" name="TextBox 28"/>
          <p:cNvSpPr txBox="1"/>
          <p:nvPr/>
        </p:nvSpPr>
        <p:spPr>
          <a:xfrm>
            <a:off x="6795138" y="4492010"/>
            <a:ext cx="2143140" cy="1015663"/>
          </a:xfrm>
          <a:prstGeom prst="rect">
            <a:avLst/>
          </a:prstGeom>
          <a:noFill/>
        </p:spPr>
        <p:txBody>
          <a:bodyPr wrap="square" rtlCol="0">
            <a:spAutoFit/>
          </a:bodyPr>
          <a:lstStyle/>
          <a:p>
            <a:r>
              <a:rPr lang="en-US" sz="2000" b="1" dirty="0" smtClean="0"/>
              <a:t>at the time of </a:t>
            </a:r>
          </a:p>
          <a:p>
            <a:r>
              <a:rPr lang="en-US" sz="2000" b="1" dirty="0" smtClean="0"/>
              <a:t>Valuation </a:t>
            </a:r>
          </a:p>
          <a:p>
            <a:r>
              <a:rPr lang="en-US" sz="2000" b="1" dirty="0" smtClean="0"/>
              <a:t>Date.</a:t>
            </a:r>
          </a:p>
        </p:txBody>
      </p:sp>
      <p:cxnSp>
        <p:nvCxnSpPr>
          <p:cNvPr id="34" name="Straight Connector 33"/>
          <p:cNvCxnSpPr/>
          <p:nvPr/>
        </p:nvCxnSpPr>
        <p:spPr>
          <a:xfrm>
            <a:off x="6346263" y="3890878"/>
            <a:ext cx="285752" cy="1588"/>
          </a:xfrm>
          <a:prstGeom prst="line">
            <a:avLst/>
          </a:prstGeom>
        </p:spPr>
        <p:style>
          <a:lnRef idx="2">
            <a:schemeClr val="dk1"/>
          </a:lnRef>
          <a:fillRef idx="0">
            <a:schemeClr val="dk1"/>
          </a:fillRef>
          <a:effectRef idx="1">
            <a:schemeClr val="dk1"/>
          </a:effectRef>
          <a:fontRef idx="minor">
            <a:schemeClr val="tx1"/>
          </a:fontRef>
        </p:style>
      </p:cxnSp>
      <p:cxnSp>
        <p:nvCxnSpPr>
          <p:cNvPr id="35" name="Straight Connector 34"/>
          <p:cNvCxnSpPr/>
          <p:nvPr/>
        </p:nvCxnSpPr>
        <p:spPr>
          <a:xfrm>
            <a:off x="6357950" y="4714884"/>
            <a:ext cx="285752" cy="1588"/>
          </a:xfrm>
          <a:prstGeom prst="line">
            <a:avLst/>
          </a:prstGeom>
        </p:spPr>
        <p:style>
          <a:lnRef idx="2">
            <a:schemeClr val="dk1"/>
          </a:lnRef>
          <a:fillRef idx="0">
            <a:schemeClr val="dk1"/>
          </a:fillRef>
          <a:effectRef idx="1">
            <a:schemeClr val="dk1"/>
          </a:effectRef>
          <a:fontRef idx="minor">
            <a:schemeClr val="tx1"/>
          </a:fontRef>
        </p:style>
      </p:cxnSp>
      <p:pic>
        <p:nvPicPr>
          <p:cNvPr id="16" name="Picture 2" descr="C:\Users\AMIT\Desktop\photos\imagesCA5YW7LJ.jpg"/>
          <p:cNvPicPr>
            <a:picLocks noChangeAspect="1" noChangeArrowheads="1"/>
          </p:cNvPicPr>
          <p:nvPr/>
        </p:nvPicPr>
        <p:blipFill>
          <a:blip r:embed="rId2" cstate="print"/>
          <a:srcRect/>
          <a:stretch>
            <a:fillRect/>
          </a:stretch>
        </p:blipFill>
        <p:spPr bwMode="auto">
          <a:xfrm>
            <a:off x="361927" y="3556637"/>
            <a:ext cx="1037953" cy="1332642"/>
          </a:xfrm>
          <a:prstGeom prst="rect">
            <a:avLst/>
          </a:prstGeom>
          <a:ln>
            <a:noFill/>
          </a:ln>
          <a:effectLst>
            <a:softEdge rad="112500"/>
          </a:effectLst>
        </p:spPr>
      </p:pic>
      <p:pic>
        <p:nvPicPr>
          <p:cNvPr id="17" name="Picture 3" descr="C:\Users\AMIT\Desktop\photos\imagesCAPG8RNO.jpg"/>
          <p:cNvPicPr>
            <a:picLocks noChangeAspect="1" noChangeArrowheads="1"/>
          </p:cNvPicPr>
          <p:nvPr/>
        </p:nvPicPr>
        <p:blipFill>
          <a:blip r:embed="rId3" cstate="print"/>
          <a:srcRect/>
          <a:stretch>
            <a:fillRect/>
          </a:stretch>
        </p:blipFill>
        <p:spPr bwMode="auto">
          <a:xfrm>
            <a:off x="1428727" y="3571876"/>
            <a:ext cx="1857389" cy="1928826"/>
          </a:xfrm>
          <a:prstGeom prst="rect">
            <a:avLst/>
          </a:prstGeom>
          <a:ln>
            <a:noFill/>
          </a:ln>
          <a:effectLst>
            <a:softEdge rad="112500"/>
          </a:effectLst>
        </p:spPr>
      </p:pic>
      <p:pic>
        <p:nvPicPr>
          <p:cNvPr id="2050" name="Picture 2" descr="C:\Users\dell\Desktop\folder pik\Husband-Wife-Fight.jpg"/>
          <p:cNvPicPr>
            <a:picLocks noChangeAspect="1" noChangeArrowheads="1"/>
          </p:cNvPicPr>
          <p:nvPr/>
        </p:nvPicPr>
        <p:blipFill>
          <a:blip r:embed="rId4"/>
          <a:srcRect/>
          <a:stretch>
            <a:fillRect/>
          </a:stretch>
        </p:blipFill>
        <p:spPr bwMode="auto">
          <a:xfrm>
            <a:off x="3786182" y="3357562"/>
            <a:ext cx="2000264" cy="2786082"/>
          </a:xfrm>
          <a:prstGeom prst="rect">
            <a:avLst/>
          </a:prstGeom>
          <a:noFill/>
          <a:effectLst/>
        </p:spPr>
      </p:pic>
      <p:sp>
        <p:nvSpPr>
          <p:cNvPr id="19" name="TextBox 18"/>
          <p:cNvSpPr txBox="1"/>
          <p:nvPr/>
        </p:nvSpPr>
        <p:spPr>
          <a:xfrm>
            <a:off x="6807508" y="5644217"/>
            <a:ext cx="1041092" cy="400110"/>
          </a:xfrm>
          <a:prstGeom prst="rect">
            <a:avLst/>
          </a:prstGeom>
          <a:noFill/>
        </p:spPr>
        <p:txBody>
          <a:bodyPr wrap="square" rtlCol="0">
            <a:spAutoFit/>
          </a:bodyPr>
          <a:lstStyle/>
          <a:p>
            <a:r>
              <a:rPr lang="en-US" sz="2000" b="1" smtClean="0"/>
              <a:t>or Both</a:t>
            </a:r>
            <a:endParaRPr lang="en-US" sz="2000" b="1" dirty="0" smtClean="0"/>
          </a:p>
        </p:txBody>
      </p:sp>
      <p:cxnSp>
        <p:nvCxnSpPr>
          <p:cNvPr id="20" name="Straight Connector 19"/>
          <p:cNvCxnSpPr/>
          <p:nvPr/>
        </p:nvCxnSpPr>
        <p:spPr>
          <a:xfrm>
            <a:off x="6370320" y="5867091"/>
            <a:ext cx="285752" cy="1588"/>
          </a:xfrm>
          <a:prstGeom prst="line">
            <a:avLst/>
          </a:prstGeom>
        </p:spPr>
        <p:style>
          <a:lnRef idx="2">
            <a:schemeClr val="dk1"/>
          </a:lnRef>
          <a:fillRef idx="0">
            <a:schemeClr val="dk1"/>
          </a:fillRef>
          <a:effectRef idx="1">
            <a:schemeClr val="dk1"/>
          </a:effectRef>
          <a:fontRef idx="minor">
            <a:schemeClr val="tx1"/>
          </a:fontRef>
        </p:style>
      </p:cxn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3"/>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1"/>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22"/>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4"/>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2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24"/>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6"/>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17"/>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25"/>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2050"/>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grpId="0" nodeType="clickEffect">
                                  <p:stCondLst>
                                    <p:cond delay="0"/>
                                  </p:stCondLst>
                                  <p:childTnLst>
                                    <p:set>
                                      <p:cBhvr>
                                        <p:cTn id="40" dur="1" fill="hold">
                                          <p:stCondLst>
                                            <p:cond delay="0"/>
                                          </p:stCondLst>
                                        </p:cTn>
                                        <p:tgtEl>
                                          <p:spTgt spid="26"/>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grpId="0" nodeType="clickEffect">
                                  <p:stCondLst>
                                    <p:cond delay="0"/>
                                  </p:stCondLst>
                                  <p:childTnLst>
                                    <p:set>
                                      <p:cBhvr>
                                        <p:cTn id="44" dur="1" fill="hold">
                                          <p:stCondLst>
                                            <p:cond delay="0"/>
                                          </p:stCondLst>
                                        </p:cTn>
                                        <p:tgtEl>
                                          <p:spTgt spid="27"/>
                                        </p:tgtEl>
                                        <p:attrNameLst>
                                          <p:attrName>style.visibility</p:attrName>
                                        </p:attrNameLst>
                                      </p:cBhvr>
                                      <p:to>
                                        <p:strVal val="visible"/>
                                      </p:to>
                                    </p:set>
                                  </p:childTnLst>
                                </p:cTn>
                              </p:par>
                            </p:childTnLst>
                          </p:cTn>
                        </p:par>
                      </p:childTnLst>
                    </p:cTn>
                  </p:par>
                  <p:par>
                    <p:cTn id="45" fill="hold">
                      <p:stCondLst>
                        <p:cond delay="indefinite"/>
                      </p:stCondLst>
                      <p:childTnLst>
                        <p:par>
                          <p:cTn id="46" fill="hold">
                            <p:stCondLst>
                              <p:cond delay="0"/>
                            </p:stCondLst>
                            <p:childTnLst>
                              <p:par>
                                <p:cTn id="47" presetID="1" presetClass="entr" presetSubtype="0" fill="hold" nodeType="clickEffect">
                                  <p:stCondLst>
                                    <p:cond delay="0"/>
                                  </p:stCondLst>
                                  <p:childTnLst>
                                    <p:set>
                                      <p:cBhvr>
                                        <p:cTn id="48" dur="1" fill="hold">
                                          <p:stCondLst>
                                            <p:cond delay="0"/>
                                          </p:stCondLst>
                                        </p:cTn>
                                        <p:tgtEl>
                                          <p:spTgt spid="34"/>
                                        </p:tgtEl>
                                        <p:attrNameLst>
                                          <p:attrName>style.visibility</p:attrName>
                                        </p:attrNameLst>
                                      </p:cBhvr>
                                      <p:to>
                                        <p:strVal val="visible"/>
                                      </p:to>
                                    </p:set>
                                  </p:childTnLst>
                                </p:cTn>
                              </p:par>
                              <p:par>
                                <p:cTn id="49" presetID="1" presetClass="entr" presetSubtype="0" fill="hold" grpId="0" nodeType="withEffect">
                                  <p:stCondLst>
                                    <p:cond delay="0"/>
                                  </p:stCondLst>
                                  <p:childTnLst>
                                    <p:set>
                                      <p:cBhvr>
                                        <p:cTn id="50" dur="1" fill="hold">
                                          <p:stCondLst>
                                            <p:cond delay="0"/>
                                          </p:stCondLst>
                                        </p:cTn>
                                        <p:tgtEl>
                                          <p:spTgt spid="28"/>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nodeType="clickEffect">
                                  <p:stCondLst>
                                    <p:cond delay="0"/>
                                  </p:stCondLst>
                                  <p:childTnLst>
                                    <p:set>
                                      <p:cBhvr>
                                        <p:cTn id="54" dur="1" fill="hold">
                                          <p:stCondLst>
                                            <p:cond delay="0"/>
                                          </p:stCondLst>
                                        </p:cTn>
                                        <p:tgtEl>
                                          <p:spTgt spid="35"/>
                                        </p:tgtEl>
                                        <p:attrNameLst>
                                          <p:attrName>style.visibility</p:attrName>
                                        </p:attrNameLst>
                                      </p:cBhvr>
                                      <p:to>
                                        <p:strVal val="visible"/>
                                      </p:to>
                                    </p:set>
                                  </p:childTnLst>
                                </p:cTn>
                              </p:par>
                              <p:par>
                                <p:cTn id="55" presetID="1" presetClass="entr" presetSubtype="0" fill="hold" grpId="0" nodeType="withEffect">
                                  <p:stCondLst>
                                    <p:cond delay="0"/>
                                  </p:stCondLst>
                                  <p:childTnLst>
                                    <p:set>
                                      <p:cBhvr>
                                        <p:cTn id="56" dur="1" fill="hold">
                                          <p:stCondLst>
                                            <p:cond delay="0"/>
                                          </p:stCondLst>
                                        </p:cTn>
                                        <p:tgtEl>
                                          <p:spTgt spid="29"/>
                                        </p:tgtEl>
                                        <p:attrNameLst>
                                          <p:attrName>style.visibility</p:attrName>
                                        </p:attrNameLst>
                                      </p:cBhvr>
                                      <p:to>
                                        <p:strVal val="visible"/>
                                      </p:to>
                                    </p:set>
                                  </p:childTnLst>
                                </p:cTn>
                              </p:par>
                            </p:childTnLst>
                          </p:cTn>
                        </p:par>
                      </p:childTnLst>
                    </p:cTn>
                  </p:par>
                  <p:par>
                    <p:cTn id="57" fill="hold">
                      <p:stCondLst>
                        <p:cond delay="indefinite"/>
                      </p:stCondLst>
                      <p:childTnLst>
                        <p:par>
                          <p:cTn id="58" fill="hold">
                            <p:stCondLst>
                              <p:cond delay="0"/>
                            </p:stCondLst>
                            <p:childTnLst>
                              <p:par>
                                <p:cTn id="59" presetID="1" presetClass="entr" presetSubtype="0" fill="hold" nodeType="clickEffect">
                                  <p:stCondLst>
                                    <p:cond delay="0"/>
                                  </p:stCondLst>
                                  <p:childTnLst>
                                    <p:set>
                                      <p:cBhvr>
                                        <p:cTn id="60" dur="1" fill="hold">
                                          <p:stCondLst>
                                            <p:cond delay="0"/>
                                          </p:stCondLst>
                                        </p:cTn>
                                        <p:tgtEl>
                                          <p:spTgt spid="20"/>
                                        </p:tgtEl>
                                        <p:attrNameLst>
                                          <p:attrName>style.visibility</p:attrName>
                                        </p:attrNameLst>
                                      </p:cBhvr>
                                      <p:to>
                                        <p:strVal val="visible"/>
                                      </p:to>
                                    </p:set>
                                  </p:childTnLst>
                                </p:cTn>
                              </p:par>
                              <p:par>
                                <p:cTn id="61" presetID="1" presetClass="entr" presetSubtype="0" fill="hold" grpId="0" nodeType="withEffect">
                                  <p:stCondLst>
                                    <p:cond delay="0"/>
                                  </p:stCondLst>
                                  <p:childTnLst>
                                    <p:set>
                                      <p:cBhvr>
                                        <p:cTn id="62" dur="1" fill="hold">
                                          <p:stCondLst>
                                            <p:cond delay="0"/>
                                          </p:stCondLst>
                                        </p:cTn>
                                        <p:tgtEl>
                                          <p:spTgt spid="1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24" grpId="0"/>
      <p:bldP spid="25" grpId="0"/>
      <p:bldP spid="26" grpId="0"/>
      <p:bldP spid="27" grpId="0"/>
      <p:bldP spid="28" grpId="0"/>
      <p:bldP spid="29" grpId="0"/>
      <p:bldP spid="19" grpId="0"/>
    </p:bldLst>
  </p:timing>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838200" y="594360"/>
            <a:ext cx="5562600" cy="400110"/>
          </a:xfrm>
          <a:prstGeom prst="rect">
            <a:avLst/>
          </a:prstGeom>
          <a:noFill/>
        </p:spPr>
        <p:txBody>
          <a:bodyPr wrap="square" rtlCol="0">
            <a:spAutoFit/>
          </a:bodyPr>
          <a:lstStyle/>
          <a:p>
            <a:r>
              <a:rPr lang="en-US" sz="2000" b="1" dirty="0" smtClean="0"/>
              <a:t>Where </a:t>
            </a:r>
            <a:r>
              <a:rPr lang="en-US" sz="2000" b="1" dirty="0" err="1" smtClean="0"/>
              <a:t>assessee</a:t>
            </a:r>
            <a:r>
              <a:rPr lang="en-US" sz="2000" b="1" dirty="0" smtClean="0"/>
              <a:t> owns more than one house</a:t>
            </a:r>
            <a:endParaRPr lang="en-IN" sz="2000" b="1" dirty="0"/>
          </a:p>
        </p:txBody>
      </p:sp>
      <p:sp>
        <p:nvSpPr>
          <p:cNvPr id="3" name="TextBox 2"/>
          <p:cNvSpPr txBox="1"/>
          <p:nvPr/>
        </p:nvSpPr>
        <p:spPr>
          <a:xfrm>
            <a:off x="1356360" y="1143000"/>
            <a:ext cx="4511040" cy="400110"/>
          </a:xfrm>
          <a:prstGeom prst="rect">
            <a:avLst/>
          </a:prstGeom>
          <a:noFill/>
        </p:spPr>
        <p:txBody>
          <a:bodyPr wrap="square" rtlCol="0">
            <a:spAutoFit/>
          </a:bodyPr>
          <a:lstStyle/>
          <a:p>
            <a:r>
              <a:rPr lang="en-US" sz="2000" b="1" dirty="0" smtClean="0"/>
              <a:t>exclusively for his residential purposes</a:t>
            </a:r>
            <a:endParaRPr lang="en-IN" sz="2000" b="1" dirty="0"/>
          </a:p>
        </p:txBody>
      </p:sp>
      <p:sp>
        <p:nvSpPr>
          <p:cNvPr id="4" name="TextBox 3"/>
          <p:cNvSpPr txBox="1"/>
          <p:nvPr/>
        </p:nvSpPr>
        <p:spPr>
          <a:xfrm>
            <a:off x="1356360" y="1600200"/>
            <a:ext cx="4206240" cy="400110"/>
          </a:xfrm>
          <a:prstGeom prst="rect">
            <a:avLst/>
          </a:prstGeom>
          <a:noFill/>
        </p:spPr>
        <p:txBody>
          <a:bodyPr wrap="square" rtlCol="0">
            <a:spAutoFit/>
          </a:bodyPr>
          <a:lstStyle/>
          <a:p>
            <a:r>
              <a:rPr lang="en-US" sz="2000" b="1" dirty="0" smtClean="0"/>
              <a:t>throughout the period of 12 Months</a:t>
            </a:r>
            <a:endParaRPr lang="en-IN" sz="2000" b="1" dirty="0"/>
          </a:p>
        </p:txBody>
      </p:sp>
      <p:sp>
        <p:nvSpPr>
          <p:cNvPr id="5" name="TextBox 4"/>
          <p:cNvSpPr txBox="1"/>
          <p:nvPr/>
        </p:nvSpPr>
        <p:spPr>
          <a:xfrm>
            <a:off x="1356360" y="2042160"/>
            <a:ext cx="4968240" cy="400110"/>
          </a:xfrm>
          <a:prstGeom prst="rect">
            <a:avLst/>
          </a:prstGeom>
          <a:noFill/>
        </p:spPr>
        <p:txBody>
          <a:bodyPr wrap="square" rtlCol="0">
            <a:spAutoFit/>
          </a:bodyPr>
          <a:lstStyle/>
          <a:p>
            <a:r>
              <a:rPr lang="en-US" sz="2000" b="1" dirty="0" smtClean="0"/>
              <a:t>Immediately </a:t>
            </a:r>
            <a:r>
              <a:rPr lang="en-US" sz="2000" b="1" dirty="0" err="1" smtClean="0"/>
              <a:t>Preceeding</a:t>
            </a:r>
            <a:r>
              <a:rPr lang="en-US" sz="2000" b="1" dirty="0" smtClean="0"/>
              <a:t> the Valuation date</a:t>
            </a:r>
            <a:endParaRPr lang="en-IN" sz="2000" b="1" dirty="0"/>
          </a:p>
        </p:txBody>
      </p:sp>
      <p:sp>
        <p:nvSpPr>
          <p:cNvPr id="6" name="Down Arrow 5"/>
          <p:cNvSpPr/>
          <p:nvPr/>
        </p:nvSpPr>
        <p:spPr>
          <a:xfrm>
            <a:off x="3352800" y="2590800"/>
            <a:ext cx="304800" cy="381000"/>
          </a:xfrm>
          <a:prstGeom prst="downArrow">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7" name="TextBox 6"/>
          <p:cNvSpPr txBox="1"/>
          <p:nvPr/>
        </p:nvSpPr>
        <p:spPr>
          <a:xfrm>
            <a:off x="1356360" y="3028890"/>
            <a:ext cx="6797040" cy="707886"/>
          </a:xfrm>
          <a:prstGeom prst="rect">
            <a:avLst/>
          </a:prstGeom>
          <a:noFill/>
        </p:spPr>
        <p:txBody>
          <a:bodyPr wrap="square" rtlCol="0">
            <a:spAutoFit/>
          </a:bodyPr>
          <a:lstStyle/>
          <a:p>
            <a:r>
              <a:rPr lang="en-US" sz="2000" b="1" dirty="0" smtClean="0"/>
              <a:t>then value of one House at the option of the </a:t>
            </a:r>
            <a:r>
              <a:rPr lang="en-US" sz="2000" b="1" dirty="0" err="1" smtClean="0"/>
              <a:t>assessee</a:t>
            </a:r>
            <a:r>
              <a:rPr lang="en-US" sz="2000" b="1" dirty="0" smtClean="0"/>
              <a:t> shall be done in the manner computed above</a:t>
            </a:r>
            <a:endParaRPr lang="en-IN" sz="2000" b="1" dirty="0"/>
          </a:p>
        </p:txBody>
      </p:sp>
      <p:sp>
        <p:nvSpPr>
          <p:cNvPr id="8" name="TextBox 7"/>
          <p:cNvSpPr txBox="1"/>
          <p:nvPr/>
        </p:nvSpPr>
        <p:spPr>
          <a:xfrm>
            <a:off x="1371600" y="4191000"/>
            <a:ext cx="6797040" cy="400110"/>
          </a:xfrm>
          <a:prstGeom prst="rect">
            <a:avLst/>
          </a:prstGeom>
          <a:noFill/>
        </p:spPr>
        <p:txBody>
          <a:bodyPr wrap="square" rtlCol="0">
            <a:spAutoFit/>
          </a:bodyPr>
          <a:lstStyle/>
          <a:p>
            <a:r>
              <a:rPr lang="en-US" sz="2000" b="1" dirty="0" smtClean="0"/>
              <a:t>the other </a:t>
            </a:r>
            <a:r>
              <a:rPr lang="en-US" sz="2000" b="1" dirty="0" err="1" smtClean="0"/>
              <a:t>house|houses</a:t>
            </a:r>
            <a:r>
              <a:rPr lang="en-US" sz="2000" b="1" dirty="0" smtClean="0"/>
              <a:t> shall be valued as if these were Let.</a:t>
            </a:r>
            <a:endParaRPr lang="en-IN" sz="2000" b="1" dirty="0"/>
          </a:p>
        </p:txBody>
      </p:sp>
      <p:sp>
        <p:nvSpPr>
          <p:cNvPr id="9" name="TextBox 8"/>
          <p:cNvSpPr txBox="1"/>
          <p:nvPr/>
        </p:nvSpPr>
        <p:spPr>
          <a:xfrm>
            <a:off x="1371600" y="4861560"/>
            <a:ext cx="7086600" cy="400110"/>
          </a:xfrm>
          <a:prstGeom prst="rect">
            <a:avLst/>
          </a:prstGeom>
          <a:noFill/>
        </p:spPr>
        <p:txBody>
          <a:bodyPr wrap="square" rtlCol="0">
            <a:spAutoFit/>
          </a:bodyPr>
          <a:lstStyle/>
          <a:p>
            <a:r>
              <a:rPr lang="en-US" sz="2000" b="1" dirty="0" smtClean="0"/>
              <a:t>However Such option can be changed from year to year</a:t>
            </a:r>
            <a:endParaRPr lang="en-IN" sz="2000" b="1" dirty="0"/>
          </a:p>
        </p:txBody>
      </p:sp>
      <p:sp>
        <p:nvSpPr>
          <p:cNvPr id="10" name="TextBox 9"/>
          <p:cNvSpPr txBox="1"/>
          <p:nvPr/>
        </p:nvSpPr>
        <p:spPr>
          <a:xfrm>
            <a:off x="396240" y="4861560"/>
            <a:ext cx="838200" cy="400110"/>
          </a:xfrm>
          <a:prstGeom prst="rect">
            <a:avLst/>
          </a:prstGeom>
          <a:noFill/>
        </p:spPr>
        <p:txBody>
          <a:bodyPr wrap="square" rtlCol="0">
            <a:spAutoFit/>
          </a:bodyPr>
          <a:lstStyle/>
          <a:p>
            <a:r>
              <a:rPr lang="en-US" sz="2000" b="1" u="sng" dirty="0" smtClean="0"/>
              <a:t>Note</a:t>
            </a:r>
            <a:r>
              <a:rPr lang="en-US" dirty="0" smtClean="0"/>
              <a:t> </a:t>
            </a:r>
            <a:r>
              <a:rPr lang="en-US" sz="2000" b="1" dirty="0" smtClean="0"/>
              <a:t>:</a:t>
            </a:r>
            <a:endParaRPr lang="en-IN" sz="2000" b="1" dirty="0"/>
          </a:p>
        </p:txBody>
      </p:sp>
      <p:sp>
        <p:nvSpPr>
          <p:cNvPr id="12" name="TextBox 11"/>
          <p:cNvSpPr txBox="1"/>
          <p:nvPr/>
        </p:nvSpPr>
        <p:spPr>
          <a:xfrm>
            <a:off x="3352800" y="3810000"/>
            <a:ext cx="381000" cy="400110"/>
          </a:xfrm>
          <a:prstGeom prst="rect">
            <a:avLst/>
          </a:prstGeom>
          <a:noFill/>
        </p:spPr>
        <p:txBody>
          <a:bodyPr wrap="square" rtlCol="0">
            <a:spAutoFit/>
          </a:bodyPr>
          <a:lstStyle/>
          <a:p>
            <a:r>
              <a:rPr lang="en-US" sz="2000" b="1" dirty="0" smtClean="0"/>
              <a:t>&amp;</a:t>
            </a:r>
            <a:endParaRPr lang="en-IN" sz="2000" b="1" dirty="0"/>
          </a:p>
        </p:txBody>
      </p:sp>
      <p:cxnSp>
        <p:nvCxnSpPr>
          <p:cNvPr id="13" name="Straight Connector 12"/>
          <p:cNvCxnSpPr/>
          <p:nvPr/>
        </p:nvCxnSpPr>
        <p:spPr>
          <a:xfrm>
            <a:off x="1051560" y="1356360"/>
            <a:ext cx="152400" cy="1588"/>
          </a:xfrm>
          <a:prstGeom prst="line">
            <a:avLst/>
          </a:prstGeom>
        </p:spPr>
        <p:style>
          <a:lnRef idx="2">
            <a:schemeClr val="dk1"/>
          </a:lnRef>
          <a:fillRef idx="0">
            <a:schemeClr val="dk1"/>
          </a:fillRef>
          <a:effectRef idx="1">
            <a:schemeClr val="dk1"/>
          </a:effectRef>
          <a:fontRef idx="minor">
            <a:schemeClr val="tx1"/>
          </a:fontRef>
        </p:style>
      </p:cxnSp>
      <p:cxnSp>
        <p:nvCxnSpPr>
          <p:cNvPr id="14" name="Straight Connector 13"/>
          <p:cNvCxnSpPr/>
          <p:nvPr/>
        </p:nvCxnSpPr>
        <p:spPr>
          <a:xfrm>
            <a:off x="1051560" y="1798320"/>
            <a:ext cx="152400" cy="1588"/>
          </a:xfrm>
          <a:prstGeom prst="line">
            <a:avLst/>
          </a:prstGeom>
        </p:spPr>
        <p:style>
          <a:lnRef idx="2">
            <a:schemeClr val="dk1"/>
          </a:lnRef>
          <a:fillRef idx="0">
            <a:schemeClr val="dk1"/>
          </a:fillRef>
          <a:effectRef idx="1">
            <a:schemeClr val="dk1"/>
          </a:effectRef>
          <a:fontRef idx="minor">
            <a:schemeClr val="tx1"/>
          </a:fontRef>
        </p:style>
      </p:cxnSp>
      <p:cxnSp>
        <p:nvCxnSpPr>
          <p:cNvPr id="15" name="Straight Connector 14"/>
          <p:cNvCxnSpPr/>
          <p:nvPr/>
        </p:nvCxnSpPr>
        <p:spPr>
          <a:xfrm>
            <a:off x="1051560" y="2240280"/>
            <a:ext cx="152400" cy="1588"/>
          </a:xfrm>
          <a:prstGeom prst="line">
            <a:avLst/>
          </a:prstGeom>
        </p:spPr>
        <p:style>
          <a:lnRef idx="2">
            <a:schemeClr val="dk1"/>
          </a:lnRef>
          <a:fillRef idx="0">
            <a:schemeClr val="dk1"/>
          </a:fillRef>
          <a:effectRef idx="1">
            <a:schemeClr val="dk1"/>
          </a:effectRef>
          <a:fontRef idx="minor">
            <a:schemeClr val="tx1"/>
          </a:fontRef>
        </p:style>
      </p:cxnSp>
      <p:cxnSp>
        <p:nvCxnSpPr>
          <p:cNvPr id="16" name="Straight Connector 15"/>
          <p:cNvCxnSpPr/>
          <p:nvPr/>
        </p:nvCxnSpPr>
        <p:spPr>
          <a:xfrm>
            <a:off x="1066800" y="3230880"/>
            <a:ext cx="152400" cy="1588"/>
          </a:xfrm>
          <a:prstGeom prst="line">
            <a:avLst/>
          </a:prstGeom>
        </p:spPr>
        <p:style>
          <a:lnRef idx="2">
            <a:schemeClr val="dk1"/>
          </a:lnRef>
          <a:fillRef idx="0">
            <a:schemeClr val="dk1"/>
          </a:fillRef>
          <a:effectRef idx="1">
            <a:schemeClr val="dk1"/>
          </a:effectRef>
          <a:fontRef idx="minor">
            <a:schemeClr val="tx1"/>
          </a:fontRef>
        </p:style>
      </p:cxnSp>
      <p:cxnSp>
        <p:nvCxnSpPr>
          <p:cNvPr id="17" name="Straight Connector 16"/>
          <p:cNvCxnSpPr/>
          <p:nvPr/>
        </p:nvCxnSpPr>
        <p:spPr>
          <a:xfrm>
            <a:off x="1066800" y="4402772"/>
            <a:ext cx="152400" cy="1588"/>
          </a:xfrm>
          <a:prstGeom prst="line">
            <a:avLst/>
          </a:prstGeom>
        </p:spPr>
        <p:style>
          <a:lnRef idx="2">
            <a:schemeClr val="dk1"/>
          </a:lnRef>
          <a:fillRef idx="0">
            <a:schemeClr val="dk1"/>
          </a:fillRef>
          <a:effectRef idx="1">
            <a:schemeClr val="dk1"/>
          </a:effectRef>
          <a:fontRef idx="minor">
            <a:schemeClr val="tx1"/>
          </a:fontRef>
        </p:style>
      </p:cxnSp>
    </p:spTree>
    <p:extLst>
      <p:ext uri="{BB962C8B-B14F-4D97-AF65-F5344CB8AC3E}">
        <p14:creationId xmlns:p14="http://schemas.microsoft.com/office/powerpoint/2010/main" val="1963705865"/>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3"/>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14"/>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4"/>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5"/>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15"/>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6"/>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7"/>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16"/>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2"/>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8"/>
                                        </p:tgtEl>
                                        <p:attrNameLst>
                                          <p:attrName>style.visibility</p:attrName>
                                        </p:attrNameLst>
                                      </p:cBhvr>
                                      <p:to>
                                        <p:strVal val="visible"/>
                                      </p:to>
                                    </p:set>
                                  </p:childTnLst>
                                </p:cTn>
                              </p:par>
                              <p:par>
                                <p:cTn id="43" presetID="1" presetClass="entr" presetSubtype="0" fill="hold" nodeType="withEffect">
                                  <p:stCondLst>
                                    <p:cond delay="0"/>
                                  </p:stCondLst>
                                  <p:childTnLst>
                                    <p:set>
                                      <p:cBhvr>
                                        <p:cTn id="44" dur="1" fill="hold">
                                          <p:stCondLst>
                                            <p:cond delay="0"/>
                                          </p:stCondLst>
                                        </p:cTn>
                                        <p:tgtEl>
                                          <p:spTgt spid="17"/>
                                        </p:tgtEl>
                                        <p:attrNameLst>
                                          <p:attrName>style.visibility</p:attrName>
                                        </p:attrNameLst>
                                      </p:cBhvr>
                                      <p:to>
                                        <p:strVal val="visible"/>
                                      </p:to>
                                    </p:set>
                                  </p:childTnLst>
                                </p:cTn>
                              </p:par>
                            </p:childTnLst>
                          </p:cTn>
                        </p:par>
                      </p:childTnLst>
                    </p:cTn>
                  </p:par>
                  <p:par>
                    <p:cTn id="45" fill="hold">
                      <p:stCondLst>
                        <p:cond delay="indefinite"/>
                      </p:stCondLst>
                      <p:childTnLst>
                        <p:par>
                          <p:cTn id="46" fill="hold">
                            <p:stCondLst>
                              <p:cond delay="0"/>
                            </p:stCondLst>
                            <p:childTnLst>
                              <p:par>
                                <p:cTn id="47" presetID="1" presetClass="entr" presetSubtype="0" fill="hold" grpId="0" nodeType="clickEffect">
                                  <p:stCondLst>
                                    <p:cond delay="0"/>
                                  </p:stCondLst>
                                  <p:childTnLst>
                                    <p:set>
                                      <p:cBhvr>
                                        <p:cTn id="48" dur="1" fill="hold">
                                          <p:stCondLst>
                                            <p:cond delay="0"/>
                                          </p:stCondLst>
                                        </p:cTn>
                                        <p:tgtEl>
                                          <p:spTgt spid="10"/>
                                        </p:tgtEl>
                                        <p:attrNameLst>
                                          <p:attrName>style.visibility</p:attrName>
                                        </p:attrNameLst>
                                      </p:cBhvr>
                                      <p:to>
                                        <p:strVal val="visible"/>
                                      </p:to>
                                    </p:set>
                                  </p:childTnLst>
                                </p:cTn>
                              </p:par>
                            </p:childTnLst>
                          </p:cTn>
                        </p:par>
                      </p:childTnLst>
                    </p:cTn>
                  </p:par>
                  <p:par>
                    <p:cTn id="49" fill="hold">
                      <p:stCondLst>
                        <p:cond delay="indefinite"/>
                      </p:stCondLst>
                      <p:childTnLst>
                        <p:par>
                          <p:cTn id="50" fill="hold">
                            <p:stCondLst>
                              <p:cond delay="0"/>
                            </p:stCondLst>
                            <p:childTnLst>
                              <p:par>
                                <p:cTn id="51" presetID="1" presetClass="entr" presetSubtype="0" fill="hold" grpId="0" nodeType="clickEffect">
                                  <p:stCondLst>
                                    <p:cond delay="0"/>
                                  </p:stCondLst>
                                  <p:childTnLst>
                                    <p:set>
                                      <p:cBhvr>
                                        <p:cTn id="52"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4" grpId="0"/>
      <p:bldP spid="5" grpId="0"/>
      <p:bldP spid="6" grpId="0" animBg="1"/>
      <p:bldP spid="7" grpId="0"/>
      <p:bldP spid="8" grpId="0"/>
      <p:bldP spid="9" grpId="0"/>
      <p:bldP spid="10" grpId="0"/>
      <p:bldP spid="12" grpId="0"/>
    </p:bldLst>
  </p:timing>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35280" y="426720"/>
            <a:ext cx="1371600" cy="400110"/>
          </a:xfrm>
          <a:prstGeom prst="rect">
            <a:avLst/>
          </a:prstGeom>
          <a:noFill/>
        </p:spPr>
        <p:txBody>
          <a:bodyPr wrap="square" rtlCol="0">
            <a:spAutoFit/>
          </a:bodyPr>
          <a:lstStyle/>
          <a:p>
            <a:r>
              <a:rPr lang="en-US" sz="2000" b="1" u="sng" dirty="0" smtClean="0"/>
              <a:t>Example:</a:t>
            </a:r>
            <a:endParaRPr lang="en-IN" b="1" u="sng" dirty="0"/>
          </a:p>
        </p:txBody>
      </p:sp>
      <p:sp>
        <p:nvSpPr>
          <p:cNvPr id="3" name="TextBox 2"/>
          <p:cNvSpPr txBox="1"/>
          <p:nvPr/>
        </p:nvSpPr>
        <p:spPr>
          <a:xfrm>
            <a:off x="838200" y="990600"/>
            <a:ext cx="7924800" cy="400110"/>
          </a:xfrm>
          <a:prstGeom prst="rect">
            <a:avLst/>
          </a:prstGeom>
          <a:noFill/>
        </p:spPr>
        <p:txBody>
          <a:bodyPr wrap="square" rtlCol="0">
            <a:spAutoFit/>
          </a:bodyPr>
          <a:lstStyle/>
          <a:p>
            <a:r>
              <a:rPr lang="en-US" sz="2000" b="1" dirty="0" smtClean="0"/>
              <a:t>R has three houses: The particulars of these houses are given as under:</a:t>
            </a:r>
            <a:endParaRPr lang="en-IN" sz="2000" b="1" dirty="0"/>
          </a:p>
        </p:txBody>
      </p:sp>
      <p:cxnSp>
        <p:nvCxnSpPr>
          <p:cNvPr id="5" name="Straight Connector 4"/>
          <p:cNvCxnSpPr/>
          <p:nvPr/>
        </p:nvCxnSpPr>
        <p:spPr>
          <a:xfrm>
            <a:off x="152400" y="1569720"/>
            <a:ext cx="8823960" cy="1588"/>
          </a:xfrm>
          <a:prstGeom prst="line">
            <a:avLst/>
          </a:prstGeom>
        </p:spPr>
        <p:style>
          <a:lnRef idx="2">
            <a:schemeClr val="dk1"/>
          </a:lnRef>
          <a:fillRef idx="0">
            <a:schemeClr val="dk1"/>
          </a:fillRef>
          <a:effectRef idx="1">
            <a:schemeClr val="dk1"/>
          </a:effectRef>
          <a:fontRef idx="minor">
            <a:schemeClr val="tx1"/>
          </a:fontRef>
        </p:style>
      </p:cxnSp>
      <p:cxnSp>
        <p:nvCxnSpPr>
          <p:cNvPr id="7" name="Straight Connector 6"/>
          <p:cNvCxnSpPr/>
          <p:nvPr/>
        </p:nvCxnSpPr>
        <p:spPr>
          <a:xfrm>
            <a:off x="167640" y="2695892"/>
            <a:ext cx="8823960" cy="1588"/>
          </a:xfrm>
          <a:prstGeom prst="line">
            <a:avLst/>
          </a:prstGeom>
        </p:spPr>
        <p:style>
          <a:lnRef idx="2">
            <a:schemeClr val="dk1"/>
          </a:lnRef>
          <a:fillRef idx="0">
            <a:schemeClr val="dk1"/>
          </a:fillRef>
          <a:effectRef idx="1">
            <a:schemeClr val="dk1"/>
          </a:effectRef>
          <a:fontRef idx="minor">
            <a:schemeClr val="tx1"/>
          </a:fontRef>
        </p:style>
      </p:cxnSp>
      <p:sp>
        <p:nvSpPr>
          <p:cNvPr id="8" name="TextBox 7"/>
          <p:cNvSpPr txBox="1"/>
          <p:nvPr/>
        </p:nvSpPr>
        <p:spPr>
          <a:xfrm>
            <a:off x="60960" y="1630680"/>
            <a:ext cx="990600" cy="400110"/>
          </a:xfrm>
          <a:prstGeom prst="rect">
            <a:avLst/>
          </a:prstGeom>
          <a:noFill/>
        </p:spPr>
        <p:txBody>
          <a:bodyPr wrap="square" rtlCol="0">
            <a:spAutoFit/>
          </a:bodyPr>
          <a:lstStyle/>
          <a:p>
            <a:r>
              <a:rPr lang="en-US" sz="2000" b="1" dirty="0" smtClean="0"/>
              <a:t>House</a:t>
            </a:r>
            <a:endParaRPr lang="en-IN" b="1" dirty="0"/>
          </a:p>
        </p:txBody>
      </p:sp>
      <p:sp>
        <p:nvSpPr>
          <p:cNvPr id="9" name="TextBox 8"/>
          <p:cNvSpPr txBox="1"/>
          <p:nvPr/>
        </p:nvSpPr>
        <p:spPr>
          <a:xfrm>
            <a:off x="1143000" y="1630680"/>
            <a:ext cx="1371600" cy="707886"/>
          </a:xfrm>
          <a:prstGeom prst="rect">
            <a:avLst/>
          </a:prstGeom>
          <a:noFill/>
        </p:spPr>
        <p:txBody>
          <a:bodyPr wrap="square" rtlCol="0">
            <a:spAutoFit/>
          </a:bodyPr>
          <a:lstStyle/>
          <a:p>
            <a:r>
              <a:rPr lang="en-US" sz="2000" b="1" dirty="0" smtClean="0"/>
              <a:t>Date of </a:t>
            </a:r>
          </a:p>
          <a:p>
            <a:r>
              <a:rPr lang="en-US" sz="2000" b="1" dirty="0" smtClean="0"/>
              <a:t>acquisition</a:t>
            </a:r>
            <a:endParaRPr lang="en-IN" b="1" dirty="0"/>
          </a:p>
        </p:txBody>
      </p:sp>
      <p:sp>
        <p:nvSpPr>
          <p:cNvPr id="10" name="TextBox 9"/>
          <p:cNvSpPr txBox="1"/>
          <p:nvPr/>
        </p:nvSpPr>
        <p:spPr>
          <a:xfrm>
            <a:off x="2560320" y="1630680"/>
            <a:ext cx="1219200" cy="400110"/>
          </a:xfrm>
          <a:prstGeom prst="rect">
            <a:avLst/>
          </a:prstGeom>
          <a:noFill/>
        </p:spPr>
        <p:txBody>
          <a:bodyPr wrap="square" rtlCol="0">
            <a:spAutoFit/>
          </a:bodyPr>
          <a:lstStyle/>
          <a:p>
            <a:r>
              <a:rPr lang="en-US" sz="2000" b="1" dirty="0" smtClean="0"/>
              <a:t>Location</a:t>
            </a:r>
            <a:endParaRPr lang="en-IN" b="1" dirty="0"/>
          </a:p>
        </p:txBody>
      </p:sp>
      <p:sp>
        <p:nvSpPr>
          <p:cNvPr id="11" name="TextBox 10"/>
          <p:cNvSpPr txBox="1"/>
          <p:nvPr/>
        </p:nvSpPr>
        <p:spPr>
          <a:xfrm>
            <a:off x="4099560" y="1630680"/>
            <a:ext cx="1371600" cy="707886"/>
          </a:xfrm>
          <a:prstGeom prst="rect">
            <a:avLst/>
          </a:prstGeom>
          <a:noFill/>
        </p:spPr>
        <p:txBody>
          <a:bodyPr wrap="square" rtlCol="0">
            <a:spAutoFit/>
          </a:bodyPr>
          <a:lstStyle/>
          <a:p>
            <a:r>
              <a:rPr lang="en-US" sz="2000" b="1" dirty="0" smtClean="0"/>
              <a:t>Nature of</a:t>
            </a:r>
          </a:p>
          <a:p>
            <a:r>
              <a:rPr lang="en-US" sz="2000" b="1" dirty="0" smtClean="0"/>
              <a:t>      use</a:t>
            </a:r>
            <a:endParaRPr lang="en-IN" b="1" dirty="0"/>
          </a:p>
        </p:txBody>
      </p:sp>
      <p:sp>
        <p:nvSpPr>
          <p:cNvPr id="12" name="TextBox 11"/>
          <p:cNvSpPr txBox="1"/>
          <p:nvPr/>
        </p:nvSpPr>
        <p:spPr>
          <a:xfrm>
            <a:off x="5867400" y="1630680"/>
            <a:ext cx="1706880" cy="1015663"/>
          </a:xfrm>
          <a:prstGeom prst="rect">
            <a:avLst/>
          </a:prstGeom>
          <a:noFill/>
        </p:spPr>
        <p:txBody>
          <a:bodyPr wrap="square" rtlCol="0">
            <a:spAutoFit/>
          </a:bodyPr>
          <a:lstStyle/>
          <a:p>
            <a:r>
              <a:rPr lang="en-US" sz="2000" b="1" dirty="0" smtClean="0"/>
              <a:t>Valuation on</a:t>
            </a:r>
          </a:p>
          <a:p>
            <a:r>
              <a:rPr lang="en-US" sz="2000" b="1" dirty="0" smtClean="0"/>
              <a:t>      the basis </a:t>
            </a:r>
          </a:p>
          <a:p>
            <a:r>
              <a:rPr lang="en-US" sz="2000" b="1" dirty="0" smtClean="0"/>
              <a:t>      of NMR</a:t>
            </a:r>
            <a:endParaRPr lang="en-IN" b="1" dirty="0"/>
          </a:p>
        </p:txBody>
      </p:sp>
      <p:sp>
        <p:nvSpPr>
          <p:cNvPr id="13" name="TextBox 12"/>
          <p:cNvSpPr txBox="1"/>
          <p:nvPr/>
        </p:nvSpPr>
        <p:spPr>
          <a:xfrm>
            <a:off x="7711440" y="1630680"/>
            <a:ext cx="1371600" cy="1015663"/>
          </a:xfrm>
          <a:prstGeom prst="rect">
            <a:avLst/>
          </a:prstGeom>
          <a:noFill/>
        </p:spPr>
        <p:txBody>
          <a:bodyPr wrap="square" rtlCol="0">
            <a:spAutoFit/>
          </a:bodyPr>
          <a:lstStyle/>
          <a:p>
            <a:r>
              <a:rPr lang="en-US" sz="2000" b="1" dirty="0" smtClean="0"/>
              <a:t>Cost of </a:t>
            </a:r>
            <a:r>
              <a:rPr lang="en-US" sz="2000" b="1" dirty="0" err="1" smtClean="0"/>
              <a:t>acq</a:t>
            </a:r>
            <a:r>
              <a:rPr lang="en-US" sz="2000" b="1" dirty="0" smtClean="0"/>
              <a:t>. and </a:t>
            </a:r>
            <a:r>
              <a:rPr lang="en-US" sz="2000" b="1" dirty="0" err="1" smtClean="0"/>
              <a:t>impr</a:t>
            </a:r>
            <a:r>
              <a:rPr lang="en-US" sz="2000" b="1" dirty="0" smtClean="0"/>
              <a:t>.</a:t>
            </a:r>
            <a:endParaRPr lang="en-IN" b="1" dirty="0"/>
          </a:p>
        </p:txBody>
      </p:sp>
      <p:sp>
        <p:nvSpPr>
          <p:cNvPr id="14" name="TextBox 13"/>
          <p:cNvSpPr txBox="1"/>
          <p:nvPr/>
        </p:nvSpPr>
        <p:spPr>
          <a:xfrm>
            <a:off x="182880" y="2876490"/>
            <a:ext cx="472440" cy="400110"/>
          </a:xfrm>
          <a:prstGeom prst="rect">
            <a:avLst/>
          </a:prstGeom>
          <a:noFill/>
        </p:spPr>
        <p:txBody>
          <a:bodyPr wrap="square" rtlCol="0">
            <a:spAutoFit/>
          </a:bodyPr>
          <a:lstStyle/>
          <a:p>
            <a:r>
              <a:rPr lang="en-US" sz="2000" b="1" dirty="0" smtClean="0"/>
              <a:t>1</a:t>
            </a:r>
            <a:endParaRPr lang="en-IN" b="1" dirty="0"/>
          </a:p>
        </p:txBody>
      </p:sp>
      <p:sp>
        <p:nvSpPr>
          <p:cNvPr id="15" name="TextBox 14"/>
          <p:cNvSpPr txBox="1"/>
          <p:nvPr/>
        </p:nvSpPr>
        <p:spPr>
          <a:xfrm>
            <a:off x="1143000" y="2880360"/>
            <a:ext cx="1143000" cy="400110"/>
          </a:xfrm>
          <a:prstGeom prst="rect">
            <a:avLst/>
          </a:prstGeom>
          <a:noFill/>
        </p:spPr>
        <p:txBody>
          <a:bodyPr wrap="square" rtlCol="0">
            <a:spAutoFit/>
          </a:bodyPr>
          <a:lstStyle/>
          <a:p>
            <a:r>
              <a:rPr lang="en-US" sz="2000" b="1" dirty="0" smtClean="0"/>
              <a:t>1-5-1976</a:t>
            </a:r>
            <a:endParaRPr lang="en-IN" b="1" dirty="0"/>
          </a:p>
        </p:txBody>
      </p:sp>
      <p:sp>
        <p:nvSpPr>
          <p:cNvPr id="16" name="TextBox 15"/>
          <p:cNvSpPr txBox="1"/>
          <p:nvPr/>
        </p:nvSpPr>
        <p:spPr>
          <a:xfrm>
            <a:off x="2560320" y="2880360"/>
            <a:ext cx="1143000" cy="400110"/>
          </a:xfrm>
          <a:prstGeom prst="rect">
            <a:avLst/>
          </a:prstGeom>
          <a:noFill/>
        </p:spPr>
        <p:txBody>
          <a:bodyPr wrap="square" rtlCol="0">
            <a:spAutoFit/>
          </a:bodyPr>
          <a:lstStyle/>
          <a:p>
            <a:r>
              <a:rPr lang="en-US" sz="2000" b="1" dirty="0" smtClean="0"/>
              <a:t>Mumbai</a:t>
            </a:r>
            <a:endParaRPr lang="en-IN" b="1" dirty="0"/>
          </a:p>
        </p:txBody>
      </p:sp>
      <p:sp>
        <p:nvSpPr>
          <p:cNvPr id="17" name="TextBox 16"/>
          <p:cNvSpPr txBox="1"/>
          <p:nvPr/>
        </p:nvSpPr>
        <p:spPr>
          <a:xfrm>
            <a:off x="4130040" y="2895600"/>
            <a:ext cx="1798320" cy="400110"/>
          </a:xfrm>
          <a:prstGeom prst="rect">
            <a:avLst/>
          </a:prstGeom>
          <a:noFill/>
        </p:spPr>
        <p:txBody>
          <a:bodyPr wrap="square" rtlCol="0">
            <a:spAutoFit/>
          </a:bodyPr>
          <a:lstStyle/>
          <a:p>
            <a:r>
              <a:rPr lang="en-US" sz="2000" b="1" dirty="0" smtClean="0"/>
              <a:t>Own residence</a:t>
            </a:r>
            <a:endParaRPr lang="en-IN" b="1" dirty="0"/>
          </a:p>
        </p:txBody>
      </p:sp>
      <p:sp>
        <p:nvSpPr>
          <p:cNvPr id="18" name="TextBox 17"/>
          <p:cNvSpPr txBox="1"/>
          <p:nvPr/>
        </p:nvSpPr>
        <p:spPr>
          <a:xfrm>
            <a:off x="6035040" y="2895600"/>
            <a:ext cx="1127760" cy="400110"/>
          </a:xfrm>
          <a:prstGeom prst="rect">
            <a:avLst/>
          </a:prstGeom>
          <a:noFill/>
        </p:spPr>
        <p:txBody>
          <a:bodyPr wrap="square" rtlCol="0">
            <a:spAutoFit/>
          </a:bodyPr>
          <a:lstStyle/>
          <a:p>
            <a:r>
              <a:rPr lang="en-US" sz="2000" b="1" dirty="0" smtClean="0"/>
              <a:t>10 </a:t>
            </a:r>
            <a:r>
              <a:rPr lang="en-US" sz="2000" b="1" dirty="0" err="1" smtClean="0"/>
              <a:t>lakhs</a:t>
            </a:r>
            <a:endParaRPr lang="en-IN" b="1" dirty="0"/>
          </a:p>
        </p:txBody>
      </p:sp>
      <p:sp>
        <p:nvSpPr>
          <p:cNvPr id="19" name="TextBox 18"/>
          <p:cNvSpPr txBox="1"/>
          <p:nvPr/>
        </p:nvSpPr>
        <p:spPr>
          <a:xfrm>
            <a:off x="7680960" y="2895600"/>
            <a:ext cx="1127760" cy="400110"/>
          </a:xfrm>
          <a:prstGeom prst="rect">
            <a:avLst/>
          </a:prstGeom>
          <a:noFill/>
        </p:spPr>
        <p:txBody>
          <a:bodyPr wrap="square" rtlCol="0">
            <a:spAutoFit/>
          </a:bodyPr>
          <a:lstStyle/>
          <a:p>
            <a:r>
              <a:rPr lang="en-US" sz="2000" b="1" dirty="0" smtClean="0"/>
              <a:t>32 </a:t>
            </a:r>
            <a:r>
              <a:rPr lang="en-US" sz="2000" b="1" dirty="0" err="1" smtClean="0"/>
              <a:t>lakhs</a:t>
            </a:r>
            <a:endParaRPr lang="en-IN" b="1" dirty="0"/>
          </a:p>
        </p:txBody>
      </p:sp>
      <p:sp>
        <p:nvSpPr>
          <p:cNvPr id="20" name="TextBox 19"/>
          <p:cNvSpPr txBox="1"/>
          <p:nvPr/>
        </p:nvSpPr>
        <p:spPr>
          <a:xfrm>
            <a:off x="182880" y="3425130"/>
            <a:ext cx="472440" cy="400110"/>
          </a:xfrm>
          <a:prstGeom prst="rect">
            <a:avLst/>
          </a:prstGeom>
          <a:noFill/>
        </p:spPr>
        <p:txBody>
          <a:bodyPr wrap="square" rtlCol="0">
            <a:spAutoFit/>
          </a:bodyPr>
          <a:lstStyle/>
          <a:p>
            <a:r>
              <a:rPr lang="en-US" sz="2000" b="1" dirty="0" smtClean="0"/>
              <a:t>2</a:t>
            </a:r>
            <a:endParaRPr lang="en-IN" b="1" dirty="0"/>
          </a:p>
        </p:txBody>
      </p:sp>
      <p:sp>
        <p:nvSpPr>
          <p:cNvPr id="21" name="TextBox 20"/>
          <p:cNvSpPr txBox="1"/>
          <p:nvPr/>
        </p:nvSpPr>
        <p:spPr>
          <a:xfrm>
            <a:off x="1143000" y="3429000"/>
            <a:ext cx="1143000" cy="400110"/>
          </a:xfrm>
          <a:prstGeom prst="rect">
            <a:avLst/>
          </a:prstGeom>
          <a:noFill/>
        </p:spPr>
        <p:txBody>
          <a:bodyPr wrap="square" rtlCol="0">
            <a:spAutoFit/>
          </a:bodyPr>
          <a:lstStyle/>
          <a:p>
            <a:r>
              <a:rPr lang="en-US" sz="2000" b="1" dirty="0" smtClean="0"/>
              <a:t>1-6-1989</a:t>
            </a:r>
            <a:endParaRPr lang="en-IN" b="1" dirty="0"/>
          </a:p>
        </p:txBody>
      </p:sp>
      <p:sp>
        <p:nvSpPr>
          <p:cNvPr id="22" name="TextBox 21"/>
          <p:cNvSpPr txBox="1"/>
          <p:nvPr/>
        </p:nvSpPr>
        <p:spPr>
          <a:xfrm>
            <a:off x="2560320" y="3429000"/>
            <a:ext cx="1554480" cy="400110"/>
          </a:xfrm>
          <a:prstGeom prst="rect">
            <a:avLst/>
          </a:prstGeom>
          <a:noFill/>
        </p:spPr>
        <p:txBody>
          <a:bodyPr wrap="square" rtlCol="0">
            <a:spAutoFit/>
          </a:bodyPr>
          <a:lstStyle/>
          <a:p>
            <a:r>
              <a:rPr lang="en-US" sz="2000" b="1" dirty="0" err="1" smtClean="0"/>
              <a:t>Ahmedabad</a:t>
            </a:r>
            <a:endParaRPr lang="en-IN" b="1" dirty="0"/>
          </a:p>
        </p:txBody>
      </p:sp>
      <p:sp>
        <p:nvSpPr>
          <p:cNvPr id="23" name="TextBox 22"/>
          <p:cNvSpPr txBox="1"/>
          <p:nvPr/>
        </p:nvSpPr>
        <p:spPr>
          <a:xfrm>
            <a:off x="4130040" y="3444240"/>
            <a:ext cx="1798320" cy="400110"/>
          </a:xfrm>
          <a:prstGeom prst="rect">
            <a:avLst/>
          </a:prstGeom>
          <a:noFill/>
        </p:spPr>
        <p:txBody>
          <a:bodyPr wrap="square" rtlCol="0">
            <a:spAutoFit/>
          </a:bodyPr>
          <a:lstStyle/>
          <a:p>
            <a:r>
              <a:rPr lang="en-US" sz="2000" b="1" dirty="0" smtClean="0"/>
              <a:t>Own residence</a:t>
            </a:r>
            <a:endParaRPr lang="en-IN" b="1" dirty="0"/>
          </a:p>
        </p:txBody>
      </p:sp>
      <p:sp>
        <p:nvSpPr>
          <p:cNvPr id="24" name="TextBox 23"/>
          <p:cNvSpPr txBox="1"/>
          <p:nvPr/>
        </p:nvSpPr>
        <p:spPr>
          <a:xfrm>
            <a:off x="6035040" y="3444240"/>
            <a:ext cx="1127760" cy="400110"/>
          </a:xfrm>
          <a:prstGeom prst="rect">
            <a:avLst/>
          </a:prstGeom>
          <a:noFill/>
        </p:spPr>
        <p:txBody>
          <a:bodyPr wrap="square" rtlCol="0">
            <a:spAutoFit/>
          </a:bodyPr>
          <a:lstStyle/>
          <a:p>
            <a:r>
              <a:rPr lang="en-US" sz="2000" b="1" dirty="0" smtClean="0"/>
              <a:t>6 </a:t>
            </a:r>
            <a:r>
              <a:rPr lang="en-US" sz="2000" b="1" dirty="0" err="1" smtClean="0"/>
              <a:t>lakhs</a:t>
            </a:r>
            <a:endParaRPr lang="en-IN" b="1" dirty="0"/>
          </a:p>
        </p:txBody>
      </p:sp>
      <p:sp>
        <p:nvSpPr>
          <p:cNvPr id="25" name="TextBox 24"/>
          <p:cNvSpPr txBox="1"/>
          <p:nvPr/>
        </p:nvSpPr>
        <p:spPr>
          <a:xfrm>
            <a:off x="7680960" y="3444240"/>
            <a:ext cx="1127760" cy="400110"/>
          </a:xfrm>
          <a:prstGeom prst="rect">
            <a:avLst/>
          </a:prstGeom>
          <a:noFill/>
        </p:spPr>
        <p:txBody>
          <a:bodyPr wrap="square" rtlCol="0">
            <a:spAutoFit/>
          </a:bodyPr>
          <a:lstStyle/>
          <a:p>
            <a:r>
              <a:rPr lang="en-US" sz="2000" b="1" dirty="0" smtClean="0"/>
              <a:t>22 </a:t>
            </a:r>
            <a:r>
              <a:rPr lang="en-US" sz="2000" b="1" dirty="0" err="1" smtClean="0"/>
              <a:t>lakhs</a:t>
            </a:r>
            <a:endParaRPr lang="en-IN" b="1" dirty="0"/>
          </a:p>
        </p:txBody>
      </p:sp>
      <p:sp>
        <p:nvSpPr>
          <p:cNvPr id="26" name="TextBox 25"/>
          <p:cNvSpPr txBox="1"/>
          <p:nvPr/>
        </p:nvSpPr>
        <p:spPr>
          <a:xfrm>
            <a:off x="182880" y="3928050"/>
            <a:ext cx="472440" cy="400110"/>
          </a:xfrm>
          <a:prstGeom prst="rect">
            <a:avLst/>
          </a:prstGeom>
          <a:noFill/>
        </p:spPr>
        <p:txBody>
          <a:bodyPr wrap="square" rtlCol="0">
            <a:spAutoFit/>
          </a:bodyPr>
          <a:lstStyle/>
          <a:p>
            <a:r>
              <a:rPr lang="en-US" sz="2000" b="1" dirty="0" smtClean="0"/>
              <a:t>3</a:t>
            </a:r>
            <a:endParaRPr lang="en-IN" b="1" dirty="0"/>
          </a:p>
        </p:txBody>
      </p:sp>
      <p:sp>
        <p:nvSpPr>
          <p:cNvPr id="27" name="TextBox 26"/>
          <p:cNvSpPr txBox="1"/>
          <p:nvPr/>
        </p:nvSpPr>
        <p:spPr>
          <a:xfrm>
            <a:off x="1143000" y="3931920"/>
            <a:ext cx="1295400" cy="400110"/>
          </a:xfrm>
          <a:prstGeom prst="rect">
            <a:avLst/>
          </a:prstGeom>
          <a:noFill/>
        </p:spPr>
        <p:txBody>
          <a:bodyPr wrap="square" rtlCol="0">
            <a:spAutoFit/>
          </a:bodyPr>
          <a:lstStyle/>
          <a:p>
            <a:r>
              <a:rPr lang="en-US" sz="2000" b="1" dirty="0" smtClean="0"/>
              <a:t>1-10-1990</a:t>
            </a:r>
            <a:endParaRPr lang="en-IN" b="1" dirty="0"/>
          </a:p>
        </p:txBody>
      </p:sp>
      <p:sp>
        <p:nvSpPr>
          <p:cNvPr id="28" name="TextBox 27"/>
          <p:cNvSpPr txBox="1"/>
          <p:nvPr/>
        </p:nvSpPr>
        <p:spPr>
          <a:xfrm>
            <a:off x="2560320" y="3931920"/>
            <a:ext cx="1554480" cy="400110"/>
          </a:xfrm>
          <a:prstGeom prst="rect">
            <a:avLst/>
          </a:prstGeom>
          <a:noFill/>
        </p:spPr>
        <p:txBody>
          <a:bodyPr wrap="square" rtlCol="0">
            <a:spAutoFit/>
          </a:bodyPr>
          <a:lstStyle/>
          <a:p>
            <a:r>
              <a:rPr lang="en-US" sz="2000" b="1" dirty="0" smtClean="0"/>
              <a:t>Kolkata</a:t>
            </a:r>
            <a:endParaRPr lang="en-IN" b="1" dirty="0"/>
          </a:p>
        </p:txBody>
      </p:sp>
      <p:sp>
        <p:nvSpPr>
          <p:cNvPr id="29" name="TextBox 28"/>
          <p:cNvSpPr txBox="1"/>
          <p:nvPr/>
        </p:nvSpPr>
        <p:spPr>
          <a:xfrm>
            <a:off x="4130040" y="3947160"/>
            <a:ext cx="1203960" cy="400110"/>
          </a:xfrm>
          <a:prstGeom prst="rect">
            <a:avLst/>
          </a:prstGeom>
          <a:noFill/>
        </p:spPr>
        <p:txBody>
          <a:bodyPr wrap="square" rtlCol="0">
            <a:spAutoFit/>
          </a:bodyPr>
          <a:lstStyle/>
          <a:p>
            <a:r>
              <a:rPr lang="en-US" sz="2000" b="1" dirty="0" smtClean="0"/>
              <a:t>Let out</a:t>
            </a:r>
            <a:endParaRPr lang="en-IN" b="1" dirty="0"/>
          </a:p>
        </p:txBody>
      </p:sp>
      <p:sp>
        <p:nvSpPr>
          <p:cNvPr id="30" name="TextBox 29"/>
          <p:cNvSpPr txBox="1"/>
          <p:nvPr/>
        </p:nvSpPr>
        <p:spPr>
          <a:xfrm>
            <a:off x="6035040" y="3947160"/>
            <a:ext cx="1127760" cy="400110"/>
          </a:xfrm>
          <a:prstGeom prst="rect">
            <a:avLst/>
          </a:prstGeom>
          <a:noFill/>
        </p:spPr>
        <p:txBody>
          <a:bodyPr wrap="square" rtlCol="0">
            <a:spAutoFit/>
          </a:bodyPr>
          <a:lstStyle/>
          <a:p>
            <a:r>
              <a:rPr lang="en-US" sz="2000" b="1" dirty="0" smtClean="0"/>
              <a:t>15 </a:t>
            </a:r>
            <a:r>
              <a:rPr lang="en-US" sz="2000" b="1" dirty="0" err="1" smtClean="0"/>
              <a:t>lakhs</a:t>
            </a:r>
            <a:endParaRPr lang="en-IN" b="1" dirty="0"/>
          </a:p>
        </p:txBody>
      </p:sp>
      <p:sp>
        <p:nvSpPr>
          <p:cNvPr id="31" name="TextBox 30"/>
          <p:cNvSpPr txBox="1"/>
          <p:nvPr/>
        </p:nvSpPr>
        <p:spPr>
          <a:xfrm>
            <a:off x="7680960" y="3947160"/>
            <a:ext cx="1127760" cy="400110"/>
          </a:xfrm>
          <a:prstGeom prst="rect">
            <a:avLst/>
          </a:prstGeom>
          <a:noFill/>
        </p:spPr>
        <p:txBody>
          <a:bodyPr wrap="square" rtlCol="0">
            <a:spAutoFit/>
          </a:bodyPr>
          <a:lstStyle/>
          <a:p>
            <a:r>
              <a:rPr lang="en-US" sz="2000" b="1" dirty="0" smtClean="0"/>
              <a:t>40 </a:t>
            </a:r>
            <a:r>
              <a:rPr lang="en-US" sz="2000" b="1" dirty="0" err="1" smtClean="0"/>
              <a:t>lakhs</a:t>
            </a:r>
            <a:endParaRPr lang="en-IN" b="1" dirty="0"/>
          </a:p>
        </p:txBody>
      </p:sp>
      <p:cxnSp>
        <p:nvCxnSpPr>
          <p:cNvPr id="32" name="Straight Connector 31"/>
          <p:cNvCxnSpPr/>
          <p:nvPr/>
        </p:nvCxnSpPr>
        <p:spPr>
          <a:xfrm>
            <a:off x="182880" y="4418012"/>
            <a:ext cx="8823960" cy="1588"/>
          </a:xfrm>
          <a:prstGeom prst="line">
            <a:avLst/>
          </a:prstGeom>
        </p:spPr>
        <p:style>
          <a:lnRef idx="2">
            <a:schemeClr val="dk1"/>
          </a:lnRef>
          <a:fillRef idx="0">
            <a:schemeClr val="dk1"/>
          </a:fillRef>
          <a:effectRef idx="1">
            <a:schemeClr val="dk1"/>
          </a:effectRef>
          <a:fontRef idx="minor">
            <a:schemeClr val="tx1"/>
          </a:fontRef>
        </p:style>
      </p:cxnSp>
      <p:sp>
        <p:nvSpPr>
          <p:cNvPr id="33" name="TextBox 32"/>
          <p:cNvSpPr txBox="1"/>
          <p:nvPr/>
        </p:nvSpPr>
        <p:spPr>
          <a:xfrm>
            <a:off x="182880" y="4629090"/>
            <a:ext cx="7924800" cy="400110"/>
          </a:xfrm>
          <a:prstGeom prst="rect">
            <a:avLst/>
          </a:prstGeom>
          <a:noFill/>
        </p:spPr>
        <p:txBody>
          <a:bodyPr wrap="square" rtlCol="0">
            <a:spAutoFit/>
          </a:bodyPr>
          <a:lstStyle/>
          <a:p>
            <a:r>
              <a:rPr lang="en-US" sz="2000" b="1" dirty="0" smtClean="0"/>
              <a:t>Compute the value of each house for wealth tax purposes.</a:t>
            </a:r>
            <a:endParaRPr lang="en-IN" sz="2000" b="1" dirty="0"/>
          </a:p>
        </p:txBody>
      </p:sp>
      <p:sp>
        <p:nvSpPr>
          <p:cNvPr id="14339" name="Comment 3"/>
          <p:cNvSpPr>
            <a:spLocks noRot="1" noChangeAspect="1" noEditPoints="1" noChangeArrowheads="1" noChangeShapeType="1" noTextEdit="1"/>
          </p:cNvSpPr>
          <p:nvPr/>
        </p:nvSpPr>
        <p:spPr bwMode="auto">
          <a:xfrm>
            <a:off x="61391800" y="48712438"/>
            <a:ext cx="0" cy="0"/>
          </a:xfrm>
          <a:custGeom>
            <a:avLst/>
            <a:gdLst>
              <a:gd name="T0" fmla="+- 0 17367 17367"/>
              <a:gd name="T1" fmla="*/ T0 w 1"/>
              <a:gd name="T2" fmla="+- 0 13780 13780"/>
              <a:gd name="T3" fmla="*/ 13780 h 1"/>
              <a:gd name="T4" fmla="+- 0 17367 17367"/>
              <a:gd name="T5" fmla="*/ T4 w 1"/>
              <a:gd name="T6" fmla="+- 0 13780 13780"/>
              <a:gd name="T7" fmla="*/ 13780 h 1"/>
            </a:gdLst>
            <a:ahLst/>
            <a:cxnLst>
              <a:cxn ang="0">
                <a:pos x="T1" y="T3"/>
              </a:cxn>
              <a:cxn ang="0">
                <a:pos x="T5" y="T7"/>
              </a:cxn>
            </a:cxnLst>
            <a:rect l="0" t="0" r="r" b="b"/>
            <a:pathLst>
              <a:path w="1" h="1" extrusionOk="0">
                <a:moveTo>
                  <a:pt x="0" y="0"/>
                </a:moveTo>
                <a:lnTo>
                  <a:pt x="0" y="0"/>
                </a:lnTo>
              </a:path>
            </a:pathLst>
          </a:custGeom>
          <a:noFill/>
          <a:ln w="19050" cap="rnd">
            <a:solidFill>
              <a:srgbClr val="FF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4343" name="Comment 7"/>
          <p:cNvSpPr>
            <a:spLocks noRot="1" noChangeAspect="1" noEditPoints="1" noChangeArrowheads="1" noChangeShapeType="1" noTextEdit="1"/>
          </p:cNvSpPr>
          <p:nvPr/>
        </p:nvSpPr>
        <p:spPr bwMode="auto">
          <a:xfrm>
            <a:off x="1165225" y="4754563"/>
            <a:ext cx="1588" cy="12700"/>
          </a:xfrm>
          <a:custGeom>
            <a:avLst/>
            <a:gdLst>
              <a:gd name="T0" fmla="+- 0 3238 3238"/>
              <a:gd name="T1" fmla="*/ T0 w 1"/>
              <a:gd name="T2" fmla="+- 0 13240 13208"/>
              <a:gd name="T3" fmla="*/ 13240 h 33"/>
              <a:gd name="T4" fmla="+- 0 3238 3238"/>
              <a:gd name="T5" fmla="*/ T4 w 1"/>
              <a:gd name="T6" fmla="+- 0 13229 13208"/>
              <a:gd name="T7" fmla="*/ 13229 h 33"/>
              <a:gd name="T8" fmla="+- 0 3238 3238"/>
              <a:gd name="T9" fmla="*/ T8 w 1"/>
              <a:gd name="T10" fmla="+- 0 13219 13208"/>
              <a:gd name="T11" fmla="*/ 13219 h 33"/>
              <a:gd name="T12" fmla="+- 0 3238 3238"/>
              <a:gd name="T13" fmla="*/ T12 w 1"/>
              <a:gd name="T14" fmla="+- 0 13208 13208"/>
              <a:gd name="T15" fmla="*/ 13208 h 33"/>
            </a:gdLst>
            <a:ahLst/>
            <a:cxnLst>
              <a:cxn ang="0">
                <a:pos x="T1" y="T3"/>
              </a:cxn>
              <a:cxn ang="0">
                <a:pos x="T5" y="T7"/>
              </a:cxn>
              <a:cxn ang="0">
                <a:pos x="T9" y="T11"/>
              </a:cxn>
              <a:cxn ang="0">
                <a:pos x="T13" y="T15"/>
              </a:cxn>
            </a:cxnLst>
            <a:rect l="0" t="0" r="r" b="b"/>
            <a:pathLst>
              <a:path w="1" h="33" extrusionOk="0">
                <a:moveTo>
                  <a:pt x="0" y="32"/>
                </a:moveTo>
                <a:cubicBezTo>
                  <a:pt x="0" y="21"/>
                  <a:pt x="0" y="11"/>
                  <a:pt x="0" y="0"/>
                </a:cubicBezTo>
              </a:path>
            </a:pathLst>
          </a:custGeom>
          <a:noFill/>
          <a:ln w="19050" cap="rnd">
            <a:solidFill>
              <a:srgbClr val="FF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Tree>
    <p:extLst>
      <p:ext uri="{BB962C8B-B14F-4D97-AF65-F5344CB8AC3E}">
        <p14:creationId xmlns:p14="http://schemas.microsoft.com/office/powerpoint/2010/main" val="2282827235"/>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8"/>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9"/>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0"/>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1"/>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2"/>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3"/>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7"/>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14"/>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15"/>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grpId="0" nodeType="clickEffect">
                                  <p:stCondLst>
                                    <p:cond delay="0"/>
                                  </p:stCondLst>
                                  <p:childTnLst>
                                    <p:set>
                                      <p:cBhvr>
                                        <p:cTn id="54" dur="1" fill="hold">
                                          <p:stCondLst>
                                            <p:cond delay="0"/>
                                          </p:stCondLst>
                                        </p:cTn>
                                        <p:tgtEl>
                                          <p:spTgt spid="16"/>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grpId="0" nodeType="clickEffect">
                                  <p:stCondLst>
                                    <p:cond delay="0"/>
                                  </p:stCondLst>
                                  <p:childTnLst>
                                    <p:set>
                                      <p:cBhvr>
                                        <p:cTn id="58" dur="1" fill="hold">
                                          <p:stCondLst>
                                            <p:cond delay="0"/>
                                          </p:stCondLst>
                                        </p:cTn>
                                        <p:tgtEl>
                                          <p:spTgt spid="17"/>
                                        </p:tgtEl>
                                        <p:attrNameLst>
                                          <p:attrName>style.visibility</p:attrName>
                                        </p:attrNameLst>
                                      </p:cBhvr>
                                      <p:to>
                                        <p:strVal val="visible"/>
                                      </p:to>
                                    </p:set>
                                  </p:childTnLst>
                                </p:cTn>
                              </p:par>
                            </p:childTnLst>
                          </p:cTn>
                        </p:par>
                      </p:childTnLst>
                    </p:cTn>
                  </p:par>
                  <p:par>
                    <p:cTn id="59" fill="hold">
                      <p:stCondLst>
                        <p:cond delay="indefinite"/>
                      </p:stCondLst>
                      <p:childTnLst>
                        <p:par>
                          <p:cTn id="60" fill="hold">
                            <p:stCondLst>
                              <p:cond delay="0"/>
                            </p:stCondLst>
                            <p:childTnLst>
                              <p:par>
                                <p:cTn id="61" presetID="1" presetClass="entr" presetSubtype="0" fill="hold" grpId="0" nodeType="clickEffect">
                                  <p:stCondLst>
                                    <p:cond delay="0"/>
                                  </p:stCondLst>
                                  <p:childTnLst>
                                    <p:set>
                                      <p:cBhvr>
                                        <p:cTn id="62" dur="1" fill="hold">
                                          <p:stCondLst>
                                            <p:cond delay="0"/>
                                          </p:stCondLst>
                                        </p:cTn>
                                        <p:tgtEl>
                                          <p:spTgt spid="18"/>
                                        </p:tgtEl>
                                        <p:attrNameLst>
                                          <p:attrName>style.visibility</p:attrName>
                                        </p:attrNameLst>
                                      </p:cBhvr>
                                      <p:to>
                                        <p:strVal val="visible"/>
                                      </p:to>
                                    </p:set>
                                  </p:childTnLst>
                                </p:cTn>
                              </p:par>
                            </p:childTnLst>
                          </p:cTn>
                        </p:par>
                      </p:childTnLst>
                    </p:cTn>
                  </p:par>
                  <p:par>
                    <p:cTn id="63" fill="hold">
                      <p:stCondLst>
                        <p:cond delay="indefinite"/>
                      </p:stCondLst>
                      <p:childTnLst>
                        <p:par>
                          <p:cTn id="64" fill="hold">
                            <p:stCondLst>
                              <p:cond delay="0"/>
                            </p:stCondLst>
                            <p:childTnLst>
                              <p:par>
                                <p:cTn id="65" presetID="1" presetClass="entr" presetSubtype="0" fill="hold" grpId="0" nodeType="clickEffect">
                                  <p:stCondLst>
                                    <p:cond delay="0"/>
                                  </p:stCondLst>
                                  <p:childTnLst>
                                    <p:set>
                                      <p:cBhvr>
                                        <p:cTn id="66" dur="1" fill="hold">
                                          <p:stCondLst>
                                            <p:cond delay="0"/>
                                          </p:stCondLst>
                                        </p:cTn>
                                        <p:tgtEl>
                                          <p:spTgt spid="19"/>
                                        </p:tgtEl>
                                        <p:attrNameLst>
                                          <p:attrName>style.visibility</p:attrName>
                                        </p:attrNameLst>
                                      </p:cBhvr>
                                      <p:to>
                                        <p:strVal val="visible"/>
                                      </p:to>
                                    </p:set>
                                  </p:childTnLst>
                                </p:cTn>
                              </p:par>
                            </p:childTnLst>
                          </p:cTn>
                        </p:par>
                      </p:childTnLst>
                    </p:cTn>
                  </p:par>
                  <p:par>
                    <p:cTn id="67" fill="hold">
                      <p:stCondLst>
                        <p:cond delay="indefinite"/>
                      </p:stCondLst>
                      <p:childTnLst>
                        <p:par>
                          <p:cTn id="68" fill="hold">
                            <p:stCondLst>
                              <p:cond delay="0"/>
                            </p:stCondLst>
                            <p:childTnLst>
                              <p:par>
                                <p:cTn id="69" presetID="1" presetClass="entr" presetSubtype="0" fill="hold" grpId="0" nodeType="clickEffect">
                                  <p:stCondLst>
                                    <p:cond delay="0"/>
                                  </p:stCondLst>
                                  <p:childTnLst>
                                    <p:set>
                                      <p:cBhvr>
                                        <p:cTn id="70" dur="1" fill="hold">
                                          <p:stCondLst>
                                            <p:cond delay="0"/>
                                          </p:stCondLst>
                                        </p:cTn>
                                        <p:tgtEl>
                                          <p:spTgt spid="20"/>
                                        </p:tgtEl>
                                        <p:attrNameLst>
                                          <p:attrName>style.visibility</p:attrName>
                                        </p:attrNameLst>
                                      </p:cBhvr>
                                      <p:to>
                                        <p:strVal val="visible"/>
                                      </p:to>
                                    </p:set>
                                  </p:childTnLst>
                                </p:cTn>
                              </p:par>
                            </p:childTnLst>
                          </p:cTn>
                        </p:par>
                      </p:childTnLst>
                    </p:cTn>
                  </p:par>
                  <p:par>
                    <p:cTn id="71" fill="hold">
                      <p:stCondLst>
                        <p:cond delay="indefinite"/>
                      </p:stCondLst>
                      <p:childTnLst>
                        <p:par>
                          <p:cTn id="72" fill="hold">
                            <p:stCondLst>
                              <p:cond delay="0"/>
                            </p:stCondLst>
                            <p:childTnLst>
                              <p:par>
                                <p:cTn id="73" presetID="1" presetClass="entr" presetSubtype="0" fill="hold" grpId="0" nodeType="clickEffect">
                                  <p:stCondLst>
                                    <p:cond delay="0"/>
                                  </p:stCondLst>
                                  <p:childTnLst>
                                    <p:set>
                                      <p:cBhvr>
                                        <p:cTn id="74" dur="1" fill="hold">
                                          <p:stCondLst>
                                            <p:cond delay="0"/>
                                          </p:stCondLst>
                                        </p:cTn>
                                        <p:tgtEl>
                                          <p:spTgt spid="21"/>
                                        </p:tgtEl>
                                        <p:attrNameLst>
                                          <p:attrName>style.visibility</p:attrName>
                                        </p:attrNameLst>
                                      </p:cBhvr>
                                      <p:to>
                                        <p:strVal val="visible"/>
                                      </p:to>
                                    </p:set>
                                  </p:childTnLst>
                                </p:cTn>
                              </p:par>
                            </p:childTnLst>
                          </p:cTn>
                        </p:par>
                      </p:childTnLst>
                    </p:cTn>
                  </p:par>
                  <p:par>
                    <p:cTn id="75" fill="hold">
                      <p:stCondLst>
                        <p:cond delay="indefinite"/>
                      </p:stCondLst>
                      <p:childTnLst>
                        <p:par>
                          <p:cTn id="76" fill="hold">
                            <p:stCondLst>
                              <p:cond delay="0"/>
                            </p:stCondLst>
                            <p:childTnLst>
                              <p:par>
                                <p:cTn id="77" presetID="1" presetClass="entr" presetSubtype="0" fill="hold" grpId="0" nodeType="clickEffect">
                                  <p:stCondLst>
                                    <p:cond delay="0"/>
                                  </p:stCondLst>
                                  <p:childTnLst>
                                    <p:set>
                                      <p:cBhvr>
                                        <p:cTn id="78" dur="1" fill="hold">
                                          <p:stCondLst>
                                            <p:cond delay="0"/>
                                          </p:stCondLst>
                                        </p:cTn>
                                        <p:tgtEl>
                                          <p:spTgt spid="22"/>
                                        </p:tgtEl>
                                        <p:attrNameLst>
                                          <p:attrName>style.visibility</p:attrName>
                                        </p:attrNameLst>
                                      </p:cBhvr>
                                      <p:to>
                                        <p:strVal val="visible"/>
                                      </p:to>
                                    </p:set>
                                  </p:childTnLst>
                                </p:cTn>
                              </p:par>
                            </p:childTnLst>
                          </p:cTn>
                        </p:par>
                      </p:childTnLst>
                    </p:cTn>
                  </p:par>
                  <p:par>
                    <p:cTn id="79" fill="hold">
                      <p:stCondLst>
                        <p:cond delay="indefinite"/>
                      </p:stCondLst>
                      <p:childTnLst>
                        <p:par>
                          <p:cTn id="80" fill="hold">
                            <p:stCondLst>
                              <p:cond delay="0"/>
                            </p:stCondLst>
                            <p:childTnLst>
                              <p:par>
                                <p:cTn id="81" presetID="1" presetClass="entr" presetSubtype="0" fill="hold" grpId="0" nodeType="clickEffect">
                                  <p:stCondLst>
                                    <p:cond delay="0"/>
                                  </p:stCondLst>
                                  <p:childTnLst>
                                    <p:set>
                                      <p:cBhvr>
                                        <p:cTn id="82" dur="1" fill="hold">
                                          <p:stCondLst>
                                            <p:cond delay="0"/>
                                          </p:stCondLst>
                                        </p:cTn>
                                        <p:tgtEl>
                                          <p:spTgt spid="23"/>
                                        </p:tgtEl>
                                        <p:attrNameLst>
                                          <p:attrName>style.visibility</p:attrName>
                                        </p:attrNameLst>
                                      </p:cBhvr>
                                      <p:to>
                                        <p:strVal val="visible"/>
                                      </p:to>
                                    </p:set>
                                  </p:childTnLst>
                                </p:cTn>
                              </p:par>
                            </p:childTnLst>
                          </p:cTn>
                        </p:par>
                      </p:childTnLst>
                    </p:cTn>
                  </p:par>
                  <p:par>
                    <p:cTn id="83" fill="hold">
                      <p:stCondLst>
                        <p:cond delay="indefinite"/>
                      </p:stCondLst>
                      <p:childTnLst>
                        <p:par>
                          <p:cTn id="84" fill="hold">
                            <p:stCondLst>
                              <p:cond delay="0"/>
                            </p:stCondLst>
                            <p:childTnLst>
                              <p:par>
                                <p:cTn id="85" presetID="1" presetClass="entr" presetSubtype="0" fill="hold" grpId="0" nodeType="clickEffect">
                                  <p:stCondLst>
                                    <p:cond delay="0"/>
                                  </p:stCondLst>
                                  <p:childTnLst>
                                    <p:set>
                                      <p:cBhvr>
                                        <p:cTn id="86" dur="1" fill="hold">
                                          <p:stCondLst>
                                            <p:cond delay="0"/>
                                          </p:stCondLst>
                                        </p:cTn>
                                        <p:tgtEl>
                                          <p:spTgt spid="24"/>
                                        </p:tgtEl>
                                        <p:attrNameLst>
                                          <p:attrName>style.visibility</p:attrName>
                                        </p:attrNameLst>
                                      </p:cBhvr>
                                      <p:to>
                                        <p:strVal val="visible"/>
                                      </p:to>
                                    </p:set>
                                  </p:childTnLst>
                                </p:cTn>
                              </p:par>
                            </p:childTnLst>
                          </p:cTn>
                        </p:par>
                      </p:childTnLst>
                    </p:cTn>
                  </p:par>
                  <p:par>
                    <p:cTn id="87" fill="hold">
                      <p:stCondLst>
                        <p:cond delay="indefinite"/>
                      </p:stCondLst>
                      <p:childTnLst>
                        <p:par>
                          <p:cTn id="88" fill="hold">
                            <p:stCondLst>
                              <p:cond delay="0"/>
                            </p:stCondLst>
                            <p:childTnLst>
                              <p:par>
                                <p:cTn id="89" presetID="1" presetClass="entr" presetSubtype="0" fill="hold" grpId="0" nodeType="clickEffect">
                                  <p:stCondLst>
                                    <p:cond delay="0"/>
                                  </p:stCondLst>
                                  <p:childTnLst>
                                    <p:set>
                                      <p:cBhvr>
                                        <p:cTn id="90" dur="1" fill="hold">
                                          <p:stCondLst>
                                            <p:cond delay="0"/>
                                          </p:stCondLst>
                                        </p:cTn>
                                        <p:tgtEl>
                                          <p:spTgt spid="25"/>
                                        </p:tgtEl>
                                        <p:attrNameLst>
                                          <p:attrName>style.visibility</p:attrName>
                                        </p:attrNameLst>
                                      </p:cBhvr>
                                      <p:to>
                                        <p:strVal val="visible"/>
                                      </p:to>
                                    </p:set>
                                  </p:childTnLst>
                                </p:cTn>
                              </p:par>
                            </p:childTnLst>
                          </p:cTn>
                        </p:par>
                      </p:childTnLst>
                    </p:cTn>
                  </p:par>
                  <p:par>
                    <p:cTn id="91" fill="hold">
                      <p:stCondLst>
                        <p:cond delay="indefinite"/>
                      </p:stCondLst>
                      <p:childTnLst>
                        <p:par>
                          <p:cTn id="92" fill="hold">
                            <p:stCondLst>
                              <p:cond delay="0"/>
                            </p:stCondLst>
                            <p:childTnLst>
                              <p:par>
                                <p:cTn id="93" presetID="1" presetClass="entr" presetSubtype="0" fill="hold" grpId="0" nodeType="clickEffect">
                                  <p:stCondLst>
                                    <p:cond delay="0"/>
                                  </p:stCondLst>
                                  <p:childTnLst>
                                    <p:set>
                                      <p:cBhvr>
                                        <p:cTn id="94" dur="1" fill="hold">
                                          <p:stCondLst>
                                            <p:cond delay="0"/>
                                          </p:stCondLst>
                                        </p:cTn>
                                        <p:tgtEl>
                                          <p:spTgt spid="26"/>
                                        </p:tgtEl>
                                        <p:attrNameLst>
                                          <p:attrName>style.visibility</p:attrName>
                                        </p:attrNameLst>
                                      </p:cBhvr>
                                      <p:to>
                                        <p:strVal val="visible"/>
                                      </p:to>
                                    </p:set>
                                  </p:childTnLst>
                                </p:cTn>
                              </p:par>
                            </p:childTnLst>
                          </p:cTn>
                        </p:par>
                      </p:childTnLst>
                    </p:cTn>
                  </p:par>
                  <p:par>
                    <p:cTn id="95" fill="hold">
                      <p:stCondLst>
                        <p:cond delay="indefinite"/>
                      </p:stCondLst>
                      <p:childTnLst>
                        <p:par>
                          <p:cTn id="96" fill="hold">
                            <p:stCondLst>
                              <p:cond delay="0"/>
                            </p:stCondLst>
                            <p:childTnLst>
                              <p:par>
                                <p:cTn id="97" presetID="1" presetClass="entr" presetSubtype="0" fill="hold" grpId="0" nodeType="clickEffect">
                                  <p:stCondLst>
                                    <p:cond delay="0"/>
                                  </p:stCondLst>
                                  <p:childTnLst>
                                    <p:set>
                                      <p:cBhvr>
                                        <p:cTn id="98" dur="1" fill="hold">
                                          <p:stCondLst>
                                            <p:cond delay="0"/>
                                          </p:stCondLst>
                                        </p:cTn>
                                        <p:tgtEl>
                                          <p:spTgt spid="27"/>
                                        </p:tgtEl>
                                        <p:attrNameLst>
                                          <p:attrName>style.visibility</p:attrName>
                                        </p:attrNameLst>
                                      </p:cBhvr>
                                      <p:to>
                                        <p:strVal val="visible"/>
                                      </p:to>
                                    </p:set>
                                  </p:childTnLst>
                                </p:cTn>
                              </p:par>
                            </p:childTnLst>
                          </p:cTn>
                        </p:par>
                      </p:childTnLst>
                    </p:cTn>
                  </p:par>
                  <p:par>
                    <p:cTn id="99" fill="hold">
                      <p:stCondLst>
                        <p:cond delay="indefinite"/>
                      </p:stCondLst>
                      <p:childTnLst>
                        <p:par>
                          <p:cTn id="100" fill="hold">
                            <p:stCondLst>
                              <p:cond delay="0"/>
                            </p:stCondLst>
                            <p:childTnLst>
                              <p:par>
                                <p:cTn id="101" presetID="1" presetClass="entr" presetSubtype="0" fill="hold" grpId="0" nodeType="clickEffect">
                                  <p:stCondLst>
                                    <p:cond delay="0"/>
                                  </p:stCondLst>
                                  <p:childTnLst>
                                    <p:set>
                                      <p:cBhvr>
                                        <p:cTn id="102" dur="1" fill="hold">
                                          <p:stCondLst>
                                            <p:cond delay="0"/>
                                          </p:stCondLst>
                                        </p:cTn>
                                        <p:tgtEl>
                                          <p:spTgt spid="28"/>
                                        </p:tgtEl>
                                        <p:attrNameLst>
                                          <p:attrName>style.visibility</p:attrName>
                                        </p:attrNameLst>
                                      </p:cBhvr>
                                      <p:to>
                                        <p:strVal val="visible"/>
                                      </p:to>
                                    </p:set>
                                  </p:childTnLst>
                                </p:cTn>
                              </p:par>
                            </p:childTnLst>
                          </p:cTn>
                        </p:par>
                      </p:childTnLst>
                    </p:cTn>
                  </p:par>
                  <p:par>
                    <p:cTn id="103" fill="hold">
                      <p:stCondLst>
                        <p:cond delay="indefinite"/>
                      </p:stCondLst>
                      <p:childTnLst>
                        <p:par>
                          <p:cTn id="104" fill="hold">
                            <p:stCondLst>
                              <p:cond delay="0"/>
                            </p:stCondLst>
                            <p:childTnLst>
                              <p:par>
                                <p:cTn id="105" presetID="1" presetClass="entr" presetSubtype="0" fill="hold" grpId="0" nodeType="clickEffect">
                                  <p:stCondLst>
                                    <p:cond delay="0"/>
                                  </p:stCondLst>
                                  <p:childTnLst>
                                    <p:set>
                                      <p:cBhvr>
                                        <p:cTn id="106" dur="1" fill="hold">
                                          <p:stCondLst>
                                            <p:cond delay="0"/>
                                          </p:stCondLst>
                                        </p:cTn>
                                        <p:tgtEl>
                                          <p:spTgt spid="29"/>
                                        </p:tgtEl>
                                        <p:attrNameLst>
                                          <p:attrName>style.visibility</p:attrName>
                                        </p:attrNameLst>
                                      </p:cBhvr>
                                      <p:to>
                                        <p:strVal val="visible"/>
                                      </p:to>
                                    </p:set>
                                  </p:childTnLst>
                                </p:cTn>
                              </p:par>
                            </p:childTnLst>
                          </p:cTn>
                        </p:par>
                      </p:childTnLst>
                    </p:cTn>
                  </p:par>
                  <p:par>
                    <p:cTn id="107" fill="hold">
                      <p:stCondLst>
                        <p:cond delay="indefinite"/>
                      </p:stCondLst>
                      <p:childTnLst>
                        <p:par>
                          <p:cTn id="108" fill="hold">
                            <p:stCondLst>
                              <p:cond delay="0"/>
                            </p:stCondLst>
                            <p:childTnLst>
                              <p:par>
                                <p:cTn id="109" presetID="1" presetClass="entr" presetSubtype="0" fill="hold" grpId="0" nodeType="clickEffect">
                                  <p:stCondLst>
                                    <p:cond delay="0"/>
                                  </p:stCondLst>
                                  <p:childTnLst>
                                    <p:set>
                                      <p:cBhvr>
                                        <p:cTn id="110" dur="1" fill="hold">
                                          <p:stCondLst>
                                            <p:cond delay="0"/>
                                          </p:stCondLst>
                                        </p:cTn>
                                        <p:tgtEl>
                                          <p:spTgt spid="30"/>
                                        </p:tgtEl>
                                        <p:attrNameLst>
                                          <p:attrName>style.visibility</p:attrName>
                                        </p:attrNameLst>
                                      </p:cBhvr>
                                      <p:to>
                                        <p:strVal val="visible"/>
                                      </p:to>
                                    </p:set>
                                  </p:childTnLst>
                                </p:cTn>
                              </p:par>
                            </p:childTnLst>
                          </p:cTn>
                        </p:par>
                      </p:childTnLst>
                    </p:cTn>
                  </p:par>
                  <p:par>
                    <p:cTn id="111" fill="hold">
                      <p:stCondLst>
                        <p:cond delay="indefinite"/>
                      </p:stCondLst>
                      <p:childTnLst>
                        <p:par>
                          <p:cTn id="112" fill="hold">
                            <p:stCondLst>
                              <p:cond delay="0"/>
                            </p:stCondLst>
                            <p:childTnLst>
                              <p:par>
                                <p:cTn id="113" presetID="1" presetClass="entr" presetSubtype="0" fill="hold" grpId="0" nodeType="clickEffect">
                                  <p:stCondLst>
                                    <p:cond delay="0"/>
                                  </p:stCondLst>
                                  <p:childTnLst>
                                    <p:set>
                                      <p:cBhvr>
                                        <p:cTn id="114" dur="1" fill="hold">
                                          <p:stCondLst>
                                            <p:cond delay="0"/>
                                          </p:stCondLst>
                                        </p:cTn>
                                        <p:tgtEl>
                                          <p:spTgt spid="31"/>
                                        </p:tgtEl>
                                        <p:attrNameLst>
                                          <p:attrName>style.visibility</p:attrName>
                                        </p:attrNameLst>
                                      </p:cBhvr>
                                      <p:to>
                                        <p:strVal val="visible"/>
                                      </p:to>
                                    </p:set>
                                  </p:childTnLst>
                                </p:cTn>
                              </p:par>
                            </p:childTnLst>
                          </p:cTn>
                        </p:par>
                      </p:childTnLst>
                    </p:cTn>
                  </p:par>
                  <p:par>
                    <p:cTn id="115" fill="hold">
                      <p:stCondLst>
                        <p:cond delay="indefinite"/>
                      </p:stCondLst>
                      <p:childTnLst>
                        <p:par>
                          <p:cTn id="116" fill="hold">
                            <p:stCondLst>
                              <p:cond delay="0"/>
                            </p:stCondLst>
                            <p:childTnLst>
                              <p:par>
                                <p:cTn id="117" presetID="1" presetClass="entr" presetSubtype="0" fill="hold" nodeType="clickEffect">
                                  <p:stCondLst>
                                    <p:cond delay="0"/>
                                  </p:stCondLst>
                                  <p:childTnLst>
                                    <p:set>
                                      <p:cBhvr>
                                        <p:cTn id="118" dur="1" fill="hold">
                                          <p:stCondLst>
                                            <p:cond delay="0"/>
                                          </p:stCondLst>
                                        </p:cTn>
                                        <p:tgtEl>
                                          <p:spTgt spid="32"/>
                                        </p:tgtEl>
                                        <p:attrNameLst>
                                          <p:attrName>style.visibility</p:attrName>
                                        </p:attrNameLst>
                                      </p:cBhvr>
                                      <p:to>
                                        <p:strVal val="visible"/>
                                      </p:to>
                                    </p:set>
                                  </p:childTnLst>
                                </p:cTn>
                              </p:par>
                            </p:childTnLst>
                          </p:cTn>
                        </p:par>
                      </p:childTnLst>
                    </p:cTn>
                  </p:par>
                  <p:par>
                    <p:cTn id="119" fill="hold">
                      <p:stCondLst>
                        <p:cond delay="indefinite"/>
                      </p:stCondLst>
                      <p:childTnLst>
                        <p:par>
                          <p:cTn id="120" fill="hold">
                            <p:stCondLst>
                              <p:cond delay="0"/>
                            </p:stCondLst>
                            <p:childTnLst>
                              <p:par>
                                <p:cTn id="121" presetID="1" presetClass="entr" presetSubtype="0" fill="hold" grpId="0" nodeType="clickEffect">
                                  <p:stCondLst>
                                    <p:cond delay="0"/>
                                  </p:stCondLst>
                                  <p:childTnLst>
                                    <p:set>
                                      <p:cBhvr>
                                        <p:cTn id="122" dur="1" fill="hold">
                                          <p:stCondLst>
                                            <p:cond delay="0"/>
                                          </p:stCondLst>
                                        </p:cTn>
                                        <p:tgtEl>
                                          <p:spTgt spid="3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8" grpId="0"/>
      <p:bldP spid="9" grpId="0"/>
      <p:bldP spid="10" grpId="0"/>
      <p:bldP spid="11" grpId="0"/>
      <p:bldP spid="12" grpId="0"/>
      <p:bldP spid="13" grpId="0"/>
      <p:bldP spid="14" grpId="0"/>
      <p:bldP spid="15" grpId="0"/>
      <p:bldP spid="16" grpId="0"/>
      <p:bldP spid="17" grpId="0"/>
      <p:bldP spid="18" grpId="0"/>
      <p:bldP spid="19" grpId="0"/>
      <p:bldP spid="20" grpId="0"/>
      <p:bldP spid="21" grpId="0"/>
      <p:bldP spid="22" grpId="0"/>
      <p:bldP spid="23" grpId="0"/>
      <p:bldP spid="24" grpId="0"/>
      <p:bldP spid="25" grpId="0"/>
      <p:bldP spid="26" grpId="0"/>
      <p:bldP spid="27" grpId="0"/>
      <p:bldP spid="28" grpId="0"/>
      <p:bldP spid="29" grpId="0"/>
      <p:bldP spid="30" grpId="0"/>
      <p:bldP spid="31" grpId="0"/>
      <p:bldP spid="33" grpId="0"/>
    </p:bldLst>
  </p:timing>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06680" y="396240"/>
            <a:ext cx="1371600" cy="400110"/>
          </a:xfrm>
          <a:prstGeom prst="rect">
            <a:avLst/>
          </a:prstGeom>
          <a:noFill/>
        </p:spPr>
        <p:txBody>
          <a:bodyPr wrap="square" rtlCol="0">
            <a:spAutoFit/>
          </a:bodyPr>
          <a:lstStyle/>
          <a:p>
            <a:r>
              <a:rPr lang="en-US" sz="2000" b="1" u="sng" dirty="0" smtClean="0"/>
              <a:t>Example:</a:t>
            </a:r>
            <a:endParaRPr lang="en-IN" b="1" u="sng" dirty="0"/>
          </a:p>
        </p:txBody>
      </p:sp>
      <p:sp>
        <p:nvSpPr>
          <p:cNvPr id="3" name="TextBox 2"/>
          <p:cNvSpPr txBox="1"/>
          <p:nvPr/>
        </p:nvSpPr>
        <p:spPr>
          <a:xfrm>
            <a:off x="1158240" y="853440"/>
            <a:ext cx="5943600" cy="400110"/>
          </a:xfrm>
          <a:prstGeom prst="rect">
            <a:avLst/>
          </a:prstGeom>
          <a:noFill/>
        </p:spPr>
        <p:txBody>
          <a:bodyPr wrap="square" rtlCol="0">
            <a:spAutoFit/>
          </a:bodyPr>
          <a:lstStyle/>
          <a:p>
            <a:r>
              <a:rPr lang="en-US" sz="2000" b="1" dirty="0" smtClean="0"/>
              <a:t>An </a:t>
            </a:r>
            <a:r>
              <a:rPr lang="en-US" sz="2000" b="1" dirty="0" err="1" smtClean="0"/>
              <a:t>assessee</a:t>
            </a:r>
            <a:r>
              <a:rPr lang="en-US" sz="2000" b="1" dirty="0" smtClean="0"/>
              <a:t> owns following Houses as on 31-3-2013:</a:t>
            </a:r>
            <a:endParaRPr lang="en-IN" sz="2000" b="1" dirty="0"/>
          </a:p>
        </p:txBody>
      </p:sp>
      <p:sp>
        <p:nvSpPr>
          <p:cNvPr id="6" name="TextBox 5"/>
          <p:cNvSpPr txBox="1"/>
          <p:nvPr/>
        </p:nvSpPr>
        <p:spPr>
          <a:xfrm>
            <a:off x="0" y="1417320"/>
            <a:ext cx="1005840" cy="400110"/>
          </a:xfrm>
          <a:prstGeom prst="rect">
            <a:avLst/>
          </a:prstGeom>
          <a:noFill/>
        </p:spPr>
        <p:txBody>
          <a:bodyPr wrap="square" rtlCol="0">
            <a:spAutoFit/>
          </a:bodyPr>
          <a:lstStyle/>
          <a:p>
            <a:r>
              <a:rPr lang="en-US" sz="2000" b="1" u="sng" dirty="0" smtClean="0"/>
              <a:t>House</a:t>
            </a:r>
            <a:endParaRPr lang="en-IN" b="1" u="sng" dirty="0"/>
          </a:p>
        </p:txBody>
      </p:sp>
      <p:sp>
        <p:nvSpPr>
          <p:cNvPr id="7" name="TextBox 6"/>
          <p:cNvSpPr txBox="1"/>
          <p:nvPr/>
        </p:nvSpPr>
        <p:spPr>
          <a:xfrm>
            <a:off x="1066800" y="1417320"/>
            <a:ext cx="1615440" cy="400110"/>
          </a:xfrm>
          <a:prstGeom prst="rect">
            <a:avLst/>
          </a:prstGeom>
          <a:noFill/>
        </p:spPr>
        <p:txBody>
          <a:bodyPr wrap="square" rtlCol="0">
            <a:spAutoFit/>
          </a:bodyPr>
          <a:lstStyle/>
          <a:p>
            <a:r>
              <a:rPr lang="en-US" sz="2000" b="1" u="sng" dirty="0" smtClean="0"/>
              <a:t>Acquired on</a:t>
            </a:r>
            <a:endParaRPr lang="en-IN" b="1" u="sng" dirty="0"/>
          </a:p>
        </p:txBody>
      </p:sp>
      <p:sp>
        <p:nvSpPr>
          <p:cNvPr id="8" name="TextBox 7"/>
          <p:cNvSpPr txBox="1"/>
          <p:nvPr/>
        </p:nvSpPr>
        <p:spPr>
          <a:xfrm>
            <a:off x="2773680" y="1417320"/>
            <a:ext cx="868680" cy="400110"/>
          </a:xfrm>
          <a:prstGeom prst="rect">
            <a:avLst/>
          </a:prstGeom>
          <a:noFill/>
        </p:spPr>
        <p:txBody>
          <a:bodyPr wrap="square" rtlCol="0">
            <a:spAutoFit/>
          </a:bodyPr>
          <a:lstStyle/>
          <a:p>
            <a:r>
              <a:rPr lang="en-US" sz="2000" b="1" u="sng" dirty="0" smtClean="0"/>
              <a:t>Place</a:t>
            </a:r>
            <a:endParaRPr lang="en-IN" b="1" u="sng" dirty="0"/>
          </a:p>
        </p:txBody>
      </p:sp>
      <p:sp>
        <p:nvSpPr>
          <p:cNvPr id="9" name="TextBox 8"/>
          <p:cNvSpPr txBox="1"/>
          <p:nvPr/>
        </p:nvSpPr>
        <p:spPr>
          <a:xfrm>
            <a:off x="4251960" y="1417320"/>
            <a:ext cx="1082040" cy="400110"/>
          </a:xfrm>
          <a:prstGeom prst="rect">
            <a:avLst/>
          </a:prstGeom>
          <a:noFill/>
        </p:spPr>
        <p:txBody>
          <a:bodyPr wrap="square" rtlCol="0">
            <a:spAutoFit/>
          </a:bodyPr>
          <a:lstStyle/>
          <a:p>
            <a:r>
              <a:rPr lang="en-US" sz="2000" b="1" u="sng" dirty="0" smtClean="0"/>
              <a:t>Nature</a:t>
            </a:r>
            <a:endParaRPr lang="en-IN" b="1" u="sng" dirty="0"/>
          </a:p>
        </p:txBody>
      </p:sp>
      <p:sp>
        <p:nvSpPr>
          <p:cNvPr id="10" name="TextBox 9"/>
          <p:cNvSpPr txBox="1"/>
          <p:nvPr/>
        </p:nvSpPr>
        <p:spPr>
          <a:xfrm>
            <a:off x="5410200" y="1417320"/>
            <a:ext cx="1447800" cy="400110"/>
          </a:xfrm>
          <a:prstGeom prst="rect">
            <a:avLst/>
          </a:prstGeom>
          <a:noFill/>
        </p:spPr>
        <p:txBody>
          <a:bodyPr wrap="square" rtlCol="0">
            <a:spAutoFit/>
          </a:bodyPr>
          <a:lstStyle/>
          <a:p>
            <a:r>
              <a:rPr lang="en-US" sz="2000" b="1" u="sng" dirty="0" smtClean="0"/>
              <a:t>COA+COI</a:t>
            </a:r>
            <a:endParaRPr lang="en-IN" b="1" u="sng" dirty="0"/>
          </a:p>
        </p:txBody>
      </p:sp>
      <p:sp>
        <p:nvSpPr>
          <p:cNvPr id="11" name="TextBox 10"/>
          <p:cNvSpPr txBox="1"/>
          <p:nvPr/>
        </p:nvSpPr>
        <p:spPr>
          <a:xfrm>
            <a:off x="7010400" y="1417320"/>
            <a:ext cx="2072640" cy="400110"/>
          </a:xfrm>
          <a:prstGeom prst="rect">
            <a:avLst/>
          </a:prstGeom>
          <a:noFill/>
        </p:spPr>
        <p:txBody>
          <a:bodyPr wrap="square" rtlCol="0">
            <a:spAutoFit/>
          </a:bodyPr>
          <a:lstStyle/>
          <a:p>
            <a:r>
              <a:rPr lang="en-US" sz="2000" b="1" u="sng" dirty="0" smtClean="0"/>
              <a:t>NMR </a:t>
            </a:r>
            <a:r>
              <a:rPr lang="en-IN" sz="2000" b="1" u="sng" dirty="0" smtClean="0"/>
              <a:t>× 12.5/10/8</a:t>
            </a:r>
            <a:endParaRPr lang="en-IN" b="1" u="sng" dirty="0"/>
          </a:p>
        </p:txBody>
      </p:sp>
      <p:sp>
        <p:nvSpPr>
          <p:cNvPr id="12" name="TextBox 11"/>
          <p:cNvSpPr txBox="1"/>
          <p:nvPr/>
        </p:nvSpPr>
        <p:spPr>
          <a:xfrm>
            <a:off x="228600" y="1870650"/>
            <a:ext cx="472440" cy="400110"/>
          </a:xfrm>
          <a:prstGeom prst="rect">
            <a:avLst/>
          </a:prstGeom>
          <a:noFill/>
        </p:spPr>
        <p:txBody>
          <a:bodyPr wrap="square" rtlCol="0">
            <a:spAutoFit/>
          </a:bodyPr>
          <a:lstStyle/>
          <a:p>
            <a:r>
              <a:rPr lang="en-US" sz="2000" b="1" dirty="0" smtClean="0"/>
              <a:t>A</a:t>
            </a:r>
            <a:endParaRPr lang="en-IN" b="1" dirty="0"/>
          </a:p>
        </p:txBody>
      </p:sp>
      <p:sp>
        <p:nvSpPr>
          <p:cNvPr id="13" name="TextBox 12"/>
          <p:cNvSpPr txBox="1"/>
          <p:nvPr/>
        </p:nvSpPr>
        <p:spPr>
          <a:xfrm>
            <a:off x="1127760" y="1874520"/>
            <a:ext cx="1143000" cy="400110"/>
          </a:xfrm>
          <a:prstGeom prst="rect">
            <a:avLst/>
          </a:prstGeom>
          <a:noFill/>
        </p:spPr>
        <p:txBody>
          <a:bodyPr wrap="square" rtlCol="0">
            <a:spAutoFit/>
          </a:bodyPr>
          <a:lstStyle/>
          <a:p>
            <a:r>
              <a:rPr lang="en-US" sz="2000" b="1" dirty="0" smtClean="0"/>
              <a:t>1.1.1973</a:t>
            </a:r>
            <a:endParaRPr lang="en-IN" b="1" dirty="0"/>
          </a:p>
        </p:txBody>
      </p:sp>
      <p:sp>
        <p:nvSpPr>
          <p:cNvPr id="14" name="TextBox 13"/>
          <p:cNvSpPr txBox="1"/>
          <p:nvPr/>
        </p:nvSpPr>
        <p:spPr>
          <a:xfrm>
            <a:off x="2758440" y="1874520"/>
            <a:ext cx="899160" cy="400110"/>
          </a:xfrm>
          <a:prstGeom prst="rect">
            <a:avLst/>
          </a:prstGeom>
          <a:noFill/>
        </p:spPr>
        <p:txBody>
          <a:bodyPr wrap="square" rtlCol="0">
            <a:spAutoFit/>
          </a:bodyPr>
          <a:lstStyle/>
          <a:p>
            <a:r>
              <a:rPr lang="en-US" sz="2000" b="1" dirty="0" smtClean="0"/>
              <a:t>Delhi</a:t>
            </a:r>
            <a:endParaRPr lang="en-IN" b="1" dirty="0"/>
          </a:p>
        </p:txBody>
      </p:sp>
      <p:sp>
        <p:nvSpPr>
          <p:cNvPr id="15" name="TextBox 14"/>
          <p:cNvSpPr txBox="1"/>
          <p:nvPr/>
        </p:nvSpPr>
        <p:spPr>
          <a:xfrm>
            <a:off x="4236720" y="1889760"/>
            <a:ext cx="1249680" cy="400110"/>
          </a:xfrm>
          <a:prstGeom prst="rect">
            <a:avLst/>
          </a:prstGeom>
          <a:noFill/>
        </p:spPr>
        <p:txBody>
          <a:bodyPr wrap="square" rtlCol="0">
            <a:spAutoFit/>
          </a:bodyPr>
          <a:lstStyle/>
          <a:p>
            <a:r>
              <a:rPr lang="en-US" sz="2000" b="1" dirty="0" smtClean="0"/>
              <a:t>Own Res.</a:t>
            </a:r>
            <a:endParaRPr lang="en-IN" b="1" dirty="0"/>
          </a:p>
        </p:txBody>
      </p:sp>
      <p:sp>
        <p:nvSpPr>
          <p:cNvPr id="16" name="TextBox 15"/>
          <p:cNvSpPr txBox="1"/>
          <p:nvPr/>
        </p:nvSpPr>
        <p:spPr>
          <a:xfrm>
            <a:off x="5669280" y="1889760"/>
            <a:ext cx="1127760" cy="400110"/>
          </a:xfrm>
          <a:prstGeom prst="rect">
            <a:avLst/>
          </a:prstGeom>
          <a:noFill/>
        </p:spPr>
        <p:txBody>
          <a:bodyPr wrap="square" rtlCol="0">
            <a:spAutoFit/>
          </a:bodyPr>
          <a:lstStyle/>
          <a:p>
            <a:r>
              <a:rPr lang="en-US" sz="2000" b="1" dirty="0" smtClean="0"/>
              <a:t>60 </a:t>
            </a:r>
            <a:r>
              <a:rPr lang="en-US" sz="2000" b="1" dirty="0" err="1" smtClean="0"/>
              <a:t>lakhs</a:t>
            </a:r>
            <a:endParaRPr lang="en-IN" b="1" dirty="0"/>
          </a:p>
        </p:txBody>
      </p:sp>
      <p:sp>
        <p:nvSpPr>
          <p:cNvPr id="17" name="TextBox 16"/>
          <p:cNvSpPr txBox="1"/>
          <p:nvPr/>
        </p:nvSpPr>
        <p:spPr>
          <a:xfrm>
            <a:off x="7574280" y="1889760"/>
            <a:ext cx="1127760" cy="400110"/>
          </a:xfrm>
          <a:prstGeom prst="rect">
            <a:avLst/>
          </a:prstGeom>
          <a:noFill/>
        </p:spPr>
        <p:txBody>
          <a:bodyPr wrap="square" rtlCol="0">
            <a:spAutoFit/>
          </a:bodyPr>
          <a:lstStyle/>
          <a:p>
            <a:r>
              <a:rPr lang="en-US" sz="2000" b="1" dirty="0" smtClean="0"/>
              <a:t>7 </a:t>
            </a:r>
            <a:r>
              <a:rPr lang="en-US" sz="2000" b="1" dirty="0" err="1" smtClean="0"/>
              <a:t>lakhs</a:t>
            </a:r>
            <a:r>
              <a:rPr lang="en-US" sz="2000" b="1" dirty="0" smtClean="0"/>
              <a:t>.</a:t>
            </a:r>
            <a:endParaRPr lang="en-IN" b="1" dirty="0"/>
          </a:p>
        </p:txBody>
      </p:sp>
      <p:sp>
        <p:nvSpPr>
          <p:cNvPr id="18" name="TextBox 17"/>
          <p:cNvSpPr txBox="1"/>
          <p:nvPr/>
        </p:nvSpPr>
        <p:spPr>
          <a:xfrm>
            <a:off x="228600" y="2358330"/>
            <a:ext cx="472440" cy="400110"/>
          </a:xfrm>
          <a:prstGeom prst="rect">
            <a:avLst/>
          </a:prstGeom>
          <a:noFill/>
        </p:spPr>
        <p:txBody>
          <a:bodyPr wrap="square" rtlCol="0">
            <a:spAutoFit/>
          </a:bodyPr>
          <a:lstStyle/>
          <a:p>
            <a:r>
              <a:rPr lang="en-US" sz="2000" b="1" dirty="0" smtClean="0"/>
              <a:t>B</a:t>
            </a:r>
            <a:endParaRPr lang="en-IN" b="1" dirty="0"/>
          </a:p>
        </p:txBody>
      </p:sp>
      <p:sp>
        <p:nvSpPr>
          <p:cNvPr id="19" name="TextBox 18"/>
          <p:cNvSpPr txBox="1"/>
          <p:nvPr/>
        </p:nvSpPr>
        <p:spPr>
          <a:xfrm>
            <a:off x="1127760" y="2362200"/>
            <a:ext cx="1143000" cy="400110"/>
          </a:xfrm>
          <a:prstGeom prst="rect">
            <a:avLst/>
          </a:prstGeom>
          <a:noFill/>
        </p:spPr>
        <p:txBody>
          <a:bodyPr wrap="square" rtlCol="0">
            <a:spAutoFit/>
          </a:bodyPr>
          <a:lstStyle/>
          <a:p>
            <a:r>
              <a:rPr lang="en-US" sz="2000" b="1" dirty="0" smtClean="0"/>
              <a:t>1.1.1976</a:t>
            </a:r>
            <a:endParaRPr lang="en-IN" b="1" dirty="0"/>
          </a:p>
        </p:txBody>
      </p:sp>
      <p:sp>
        <p:nvSpPr>
          <p:cNvPr id="20" name="TextBox 19"/>
          <p:cNvSpPr txBox="1"/>
          <p:nvPr/>
        </p:nvSpPr>
        <p:spPr>
          <a:xfrm>
            <a:off x="2758440" y="2362200"/>
            <a:ext cx="1188720" cy="400110"/>
          </a:xfrm>
          <a:prstGeom prst="rect">
            <a:avLst/>
          </a:prstGeom>
          <a:noFill/>
        </p:spPr>
        <p:txBody>
          <a:bodyPr wrap="square" rtlCol="0">
            <a:spAutoFit/>
          </a:bodyPr>
          <a:lstStyle/>
          <a:p>
            <a:r>
              <a:rPr lang="en-US" sz="2000" b="1" dirty="0" smtClean="0"/>
              <a:t>Bombay</a:t>
            </a:r>
            <a:endParaRPr lang="en-IN" b="1" dirty="0"/>
          </a:p>
        </p:txBody>
      </p:sp>
      <p:sp>
        <p:nvSpPr>
          <p:cNvPr id="21" name="TextBox 20"/>
          <p:cNvSpPr txBox="1"/>
          <p:nvPr/>
        </p:nvSpPr>
        <p:spPr>
          <a:xfrm>
            <a:off x="4236720" y="2377440"/>
            <a:ext cx="1249680" cy="400110"/>
          </a:xfrm>
          <a:prstGeom prst="rect">
            <a:avLst/>
          </a:prstGeom>
          <a:noFill/>
        </p:spPr>
        <p:txBody>
          <a:bodyPr wrap="square" rtlCol="0">
            <a:spAutoFit/>
          </a:bodyPr>
          <a:lstStyle/>
          <a:p>
            <a:r>
              <a:rPr lang="en-US" sz="2000" b="1" dirty="0" smtClean="0"/>
              <a:t>Own Res.</a:t>
            </a:r>
            <a:endParaRPr lang="en-IN" b="1" dirty="0"/>
          </a:p>
        </p:txBody>
      </p:sp>
      <p:sp>
        <p:nvSpPr>
          <p:cNvPr id="22" name="TextBox 21"/>
          <p:cNvSpPr txBox="1"/>
          <p:nvPr/>
        </p:nvSpPr>
        <p:spPr>
          <a:xfrm>
            <a:off x="5669280" y="2377440"/>
            <a:ext cx="1127760" cy="400110"/>
          </a:xfrm>
          <a:prstGeom prst="rect">
            <a:avLst/>
          </a:prstGeom>
          <a:noFill/>
        </p:spPr>
        <p:txBody>
          <a:bodyPr wrap="square" rtlCol="0">
            <a:spAutoFit/>
          </a:bodyPr>
          <a:lstStyle/>
          <a:p>
            <a:r>
              <a:rPr lang="en-US" sz="2000" b="1" dirty="0" smtClean="0"/>
              <a:t>70 </a:t>
            </a:r>
            <a:r>
              <a:rPr lang="en-US" sz="2000" b="1" dirty="0" err="1" smtClean="0"/>
              <a:t>lakhs</a:t>
            </a:r>
            <a:endParaRPr lang="en-IN" b="1" dirty="0"/>
          </a:p>
        </p:txBody>
      </p:sp>
      <p:sp>
        <p:nvSpPr>
          <p:cNvPr id="23" name="TextBox 22"/>
          <p:cNvSpPr txBox="1"/>
          <p:nvPr/>
        </p:nvSpPr>
        <p:spPr>
          <a:xfrm>
            <a:off x="7574280" y="2377440"/>
            <a:ext cx="1188720" cy="400110"/>
          </a:xfrm>
          <a:prstGeom prst="rect">
            <a:avLst/>
          </a:prstGeom>
          <a:noFill/>
        </p:spPr>
        <p:txBody>
          <a:bodyPr wrap="square" rtlCol="0">
            <a:spAutoFit/>
          </a:bodyPr>
          <a:lstStyle/>
          <a:p>
            <a:r>
              <a:rPr lang="en-US" sz="2000" b="1" dirty="0" smtClean="0"/>
              <a:t>10 </a:t>
            </a:r>
            <a:r>
              <a:rPr lang="en-US" sz="2000" b="1" dirty="0" err="1" smtClean="0"/>
              <a:t>lakhs</a:t>
            </a:r>
            <a:r>
              <a:rPr lang="en-US" sz="2000" b="1" dirty="0" smtClean="0"/>
              <a:t>.</a:t>
            </a:r>
            <a:endParaRPr lang="en-IN" b="1" dirty="0"/>
          </a:p>
        </p:txBody>
      </p:sp>
      <p:sp>
        <p:nvSpPr>
          <p:cNvPr id="24" name="TextBox 23"/>
          <p:cNvSpPr txBox="1"/>
          <p:nvPr/>
        </p:nvSpPr>
        <p:spPr>
          <a:xfrm>
            <a:off x="228600" y="2846010"/>
            <a:ext cx="472440" cy="400110"/>
          </a:xfrm>
          <a:prstGeom prst="rect">
            <a:avLst/>
          </a:prstGeom>
          <a:noFill/>
        </p:spPr>
        <p:txBody>
          <a:bodyPr wrap="square" rtlCol="0">
            <a:spAutoFit/>
          </a:bodyPr>
          <a:lstStyle/>
          <a:p>
            <a:r>
              <a:rPr lang="en-US" sz="2000" b="1" dirty="0" smtClean="0"/>
              <a:t>C</a:t>
            </a:r>
            <a:endParaRPr lang="en-IN" b="1" dirty="0"/>
          </a:p>
        </p:txBody>
      </p:sp>
      <p:sp>
        <p:nvSpPr>
          <p:cNvPr id="25" name="TextBox 24"/>
          <p:cNvSpPr txBox="1"/>
          <p:nvPr/>
        </p:nvSpPr>
        <p:spPr>
          <a:xfrm>
            <a:off x="1127760" y="2849880"/>
            <a:ext cx="1295400" cy="400110"/>
          </a:xfrm>
          <a:prstGeom prst="rect">
            <a:avLst/>
          </a:prstGeom>
          <a:noFill/>
        </p:spPr>
        <p:txBody>
          <a:bodyPr wrap="square" rtlCol="0">
            <a:spAutoFit/>
          </a:bodyPr>
          <a:lstStyle/>
          <a:p>
            <a:r>
              <a:rPr lang="en-US" sz="2000" b="1" dirty="0" smtClean="0"/>
              <a:t>1.1.1979</a:t>
            </a:r>
            <a:endParaRPr lang="en-IN" b="1" dirty="0"/>
          </a:p>
        </p:txBody>
      </p:sp>
      <p:sp>
        <p:nvSpPr>
          <p:cNvPr id="26" name="TextBox 25"/>
          <p:cNvSpPr txBox="1"/>
          <p:nvPr/>
        </p:nvSpPr>
        <p:spPr>
          <a:xfrm>
            <a:off x="2758440" y="2849880"/>
            <a:ext cx="1188720" cy="400110"/>
          </a:xfrm>
          <a:prstGeom prst="rect">
            <a:avLst/>
          </a:prstGeom>
          <a:noFill/>
        </p:spPr>
        <p:txBody>
          <a:bodyPr wrap="square" rtlCol="0">
            <a:spAutoFit/>
          </a:bodyPr>
          <a:lstStyle/>
          <a:p>
            <a:r>
              <a:rPr lang="en-US" sz="2000" b="1" dirty="0" smtClean="0"/>
              <a:t>Calcutta</a:t>
            </a:r>
            <a:endParaRPr lang="en-IN" b="1" dirty="0"/>
          </a:p>
        </p:txBody>
      </p:sp>
      <p:sp>
        <p:nvSpPr>
          <p:cNvPr id="27" name="TextBox 26"/>
          <p:cNvSpPr txBox="1"/>
          <p:nvPr/>
        </p:nvSpPr>
        <p:spPr>
          <a:xfrm>
            <a:off x="4236720" y="2865120"/>
            <a:ext cx="1203960" cy="400110"/>
          </a:xfrm>
          <a:prstGeom prst="rect">
            <a:avLst/>
          </a:prstGeom>
          <a:noFill/>
        </p:spPr>
        <p:txBody>
          <a:bodyPr wrap="square" rtlCol="0">
            <a:spAutoFit/>
          </a:bodyPr>
          <a:lstStyle/>
          <a:p>
            <a:r>
              <a:rPr lang="en-US" sz="2000" b="1" dirty="0" smtClean="0"/>
              <a:t>Let out</a:t>
            </a:r>
            <a:endParaRPr lang="en-IN" b="1" dirty="0"/>
          </a:p>
        </p:txBody>
      </p:sp>
      <p:sp>
        <p:nvSpPr>
          <p:cNvPr id="28" name="TextBox 27"/>
          <p:cNvSpPr txBox="1"/>
          <p:nvPr/>
        </p:nvSpPr>
        <p:spPr>
          <a:xfrm>
            <a:off x="5669280" y="2865120"/>
            <a:ext cx="1127760" cy="400110"/>
          </a:xfrm>
          <a:prstGeom prst="rect">
            <a:avLst/>
          </a:prstGeom>
          <a:noFill/>
        </p:spPr>
        <p:txBody>
          <a:bodyPr wrap="square" rtlCol="0">
            <a:spAutoFit/>
          </a:bodyPr>
          <a:lstStyle/>
          <a:p>
            <a:r>
              <a:rPr lang="en-US" sz="2000" b="1" dirty="0" smtClean="0"/>
              <a:t>40 </a:t>
            </a:r>
            <a:r>
              <a:rPr lang="en-US" sz="2000" b="1" dirty="0" err="1" smtClean="0"/>
              <a:t>lakhs</a:t>
            </a:r>
            <a:endParaRPr lang="en-IN" b="1" dirty="0"/>
          </a:p>
        </p:txBody>
      </p:sp>
      <p:sp>
        <p:nvSpPr>
          <p:cNvPr id="29" name="TextBox 28"/>
          <p:cNvSpPr txBox="1"/>
          <p:nvPr/>
        </p:nvSpPr>
        <p:spPr>
          <a:xfrm>
            <a:off x="7574280" y="2865120"/>
            <a:ext cx="1188720" cy="400110"/>
          </a:xfrm>
          <a:prstGeom prst="rect">
            <a:avLst/>
          </a:prstGeom>
          <a:noFill/>
        </p:spPr>
        <p:txBody>
          <a:bodyPr wrap="square" rtlCol="0">
            <a:spAutoFit/>
          </a:bodyPr>
          <a:lstStyle/>
          <a:p>
            <a:r>
              <a:rPr lang="en-US" sz="2000" b="1" dirty="0" smtClean="0"/>
              <a:t>12 </a:t>
            </a:r>
            <a:r>
              <a:rPr lang="en-US" sz="2000" b="1" dirty="0" err="1" smtClean="0"/>
              <a:t>lakhs</a:t>
            </a:r>
            <a:r>
              <a:rPr lang="en-US" sz="2000" b="1" dirty="0" smtClean="0"/>
              <a:t>.</a:t>
            </a:r>
            <a:endParaRPr lang="en-IN" b="1" dirty="0"/>
          </a:p>
        </p:txBody>
      </p:sp>
      <p:sp>
        <p:nvSpPr>
          <p:cNvPr id="31" name="TextBox 30"/>
          <p:cNvSpPr txBox="1"/>
          <p:nvPr/>
        </p:nvSpPr>
        <p:spPr>
          <a:xfrm>
            <a:off x="487680" y="5939730"/>
            <a:ext cx="8199120" cy="400110"/>
          </a:xfrm>
          <a:prstGeom prst="rect">
            <a:avLst/>
          </a:prstGeom>
          <a:noFill/>
        </p:spPr>
        <p:txBody>
          <a:bodyPr wrap="square" rtlCol="0">
            <a:spAutoFit/>
          </a:bodyPr>
          <a:lstStyle/>
          <a:p>
            <a:r>
              <a:rPr lang="en-US" sz="2000" b="1" dirty="0" smtClean="0"/>
              <a:t>Determine the value of each house to be included in wealth of the </a:t>
            </a:r>
            <a:r>
              <a:rPr lang="en-US" sz="2000" b="1" dirty="0" err="1" smtClean="0"/>
              <a:t>assessee</a:t>
            </a:r>
            <a:r>
              <a:rPr lang="en-US" sz="2000" b="1" dirty="0" smtClean="0"/>
              <a:t>.</a:t>
            </a:r>
            <a:endParaRPr lang="en-IN" sz="2000" b="1" dirty="0"/>
          </a:p>
        </p:txBody>
      </p:sp>
      <p:sp>
        <p:nvSpPr>
          <p:cNvPr id="30" name="TextBox 29"/>
          <p:cNvSpPr txBox="1"/>
          <p:nvPr/>
        </p:nvSpPr>
        <p:spPr>
          <a:xfrm>
            <a:off x="228600" y="3348930"/>
            <a:ext cx="472440" cy="400110"/>
          </a:xfrm>
          <a:prstGeom prst="rect">
            <a:avLst/>
          </a:prstGeom>
          <a:noFill/>
        </p:spPr>
        <p:txBody>
          <a:bodyPr wrap="square" rtlCol="0">
            <a:spAutoFit/>
          </a:bodyPr>
          <a:lstStyle/>
          <a:p>
            <a:r>
              <a:rPr lang="en-US" sz="2000" b="1" dirty="0" smtClean="0"/>
              <a:t>D</a:t>
            </a:r>
            <a:endParaRPr lang="en-IN" b="1" dirty="0"/>
          </a:p>
        </p:txBody>
      </p:sp>
      <p:sp>
        <p:nvSpPr>
          <p:cNvPr id="32" name="TextBox 31"/>
          <p:cNvSpPr txBox="1"/>
          <p:nvPr/>
        </p:nvSpPr>
        <p:spPr>
          <a:xfrm>
            <a:off x="1127760" y="3352800"/>
            <a:ext cx="1295400" cy="400110"/>
          </a:xfrm>
          <a:prstGeom prst="rect">
            <a:avLst/>
          </a:prstGeom>
          <a:noFill/>
        </p:spPr>
        <p:txBody>
          <a:bodyPr wrap="square" rtlCol="0">
            <a:spAutoFit/>
          </a:bodyPr>
          <a:lstStyle/>
          <a:p>
            <a:r>
              <a:rPr lang="en-US" sz="2000" b="1" dirty="0" smtClean="0"/>
              <a:t>1.1.1969</a:t>
            </a:r>
            <a:endParaRPr lang="en-IN" b="1" dirty="0"/>
          </a:p>
        </p:txBody>
      </p:sp>
      <p:sp>
        <p:nvSpPr>
          <p:cNvPr id="33" name="TextBox 32"/>
          <p:cNvSpPr txBox="1"/>
          <p:nvPr/>
        </p:nvSpPr>
        <p:spPr>
          <a:xfrm>
            <a:off x="2743200" y="3398520"/>
            <a:ext cx="1402080" cy="369332"/>
          </a:xfrm>
          <a:prstGeom prst="rect">
            <a:avLst/>
          </a:prstGeom>
          <a:noFill/>
        </p:spPr>
        <p:txBody>
          <a:bodyPr wrap="square" rtlCol="0">
            <a:spAutoFit/>
          </a:bodyPr>
          <a:lstStyle/>
          <a:p>
            <a:r>
              <a:rPr lang="en-US" b="1" dirty="0" smtClean="0"/>
              <a:t>Ahmadabad</a:t>
            </a:r>
            <a:endParaRPr lang="en-IN" b="1" dirty="0"/>
          </a:p>
        </p:txBody>
      </p:sp>
      <p:sp>
        <p:nvSpPr>
          <p:cNvPr id="34" name="TextBox 33"/>
          <p:cNvSpPr txBox="1"/>
          <p:nvPr/>
        </p:nvSpPr>
        <p:spPr>
          <a:xfrm>
            <a:off x="4236720" y="3368040"/>
            <a:ext cx="1325880" cy="400110"/>
          </a:xfrm>
          <a:prstGeom prst="rect">
            <a:avLst/>
          </a:prstGeom>
          <a:noFill/>
        </p:spPr>
        <p:txBody>
          <a:bodyPr wrap="square" rtlCol="0">
            <a:spAutoFit/>
          </a:bodyPr>
          <a:lstStyle/>
          <a:p>
            <a:r>
              <a:rPr lang="en-US" sz="2000" b="1" dirty="0" smtClean="0"/>
              <a:t>Own Res.</a:t>
            </a:r>
            <a:endParaRPr lang="en-IN" b="1" dirty="0"/>
          </a:p>
        </p:txBody>
      </p:sp>
      <p:sp>
        <p:nvSpPr>
          <p:cNvPr id="35" name="TextBox 34"/>
          <p:cNvSpPr txBox="1"/>
          <p:nvPr/>
        </p:nvSpPr>
        <p:spPr>
          <a:xfrm>
            <a:off x="5669280" y="3368040"/>
            <a:ext cx="1127760" cy="400110"/>
          </a:xfrm>
          <a:prstGeom prst="rect">
            <a:avLst/>
          </a:prstGeom>
          <a:noFill/>
        </p:spPr>
        <p:txBody>
          <a:bodyPr wrap="square" rtlCol="0">
            <a:spAutoFit/>
          </a:bodyPr>
          <a:lstStyle/>
          <a:p>
            <a:r>
              <a:rPr lang="en-US" sz="2000" b="1" dirty="0" smtClean="0"/>
              <a:t>30 </a:t>
            </a:r>
            <a:r>
              <a:rPr lang="en-US" sz="2000" b="1" dirty="0" err="1" smtClean="0"/>
              <a:t>lakhs</a:t>
            </a:r>
            <a:endParaRPr lang="en-IN" b="1" dirty="0"/>
          </a:p>
        </p:txBody>
      </p:sp>
      <p:sp>
        <p:nvSpPr>
          <p:cNvPr id="36" name="TextBox 35"/>
          <p:cNvSpPr txBox="1"/>
          <p:nvPr/>
        </p:nvSpPr>
        <p:spPr>
          <a:xfrm>
            <a:off x="7574280" y="3368040"/>
            <a:ext cx="1188720" cy="400110"/>
          </a:xfrm>
          <a:prstGeom prst="rect">
            <a:avLst/>
          </a:prstGeom>
          <a:noFill/>
        </p:spPr>
        <p:txBody>
          <a:bodyPr wrap="square" rtlCol="0">
            <a:spAutoFit/>
          </a:bodyPr>
          <a:lstStyle/>
          <a:p>
            <a:r>
              <a:rPr lang="en-US" sz="2000" b="1" dirty="0" smtClean="0"/>
              <a:t>11 </a:t>
            </a:r>
            <a:r>
              <a:rPr lang="en-US" sz="2000" b="1" dirty="0" err="1" smtClean="0"/>
              <a:t>lakhs</a:t>
            </a:r>
            <a:r>
              <a:rPr lang="en-US" sz="2000" b="1" dirty="0" smtClean="0"/>
              <a:t>.</a:t>
            </a:r>
            <a:endParaRPr lang="en-IN" b="1" dirty="0"/>
          </a:p>
        </p:txBody>
      </p:sp>
      <p:sp>
        <p:nvSpPr>
          <p:cNvPr id="37" name="TextBox 36"/>
          <p:cNvSpPr txBox="1"/>
          <p:nvPr/>
        </p:nvSpPr>
        <p:spPr>
          <a:xfrm>
            <a:off x="228600" y="3802260"/>
            <a:ext cx="472440" cy="400110"/>
          </a:xfrm>
          <a:prstGeom prst="rect">
            <a:avLst/>
          </a:prstGeom>
          <a:noFill/>
        </p:spPr>
        <p:txBody>
          <a:bodyPr wrap="square" rtlCol="0">
            <a:spAutoFit/>
          </a:bodyPr>
          <a:lstStyle/>
          <a:p>
            <a:r>
              <a:rPr lang="en-US" sz="2000" b="1" dirty="0" smtClean="0"/>
              <a:t>E</a:t>
            </a:r>
            <a:endParaRPr lang="en-IN" b="1" dirty="0"/>
          </a:p>
        </p:txBody>
      </p:sp>
      <p:sp>
        <p:nvSpPr>
          <p:cNvPr id="38" name="TextBox 37"/>
          <p:cNvSpPr txBox="1"/>
          <p:nvPr/>
        </p:nvSpPr>
        <p:spPr>
          <a:xfrm>
            <a:off x="1127760" y="3806130"/>
            <a:ext cx="1295400" cy="400110"/>
          </a:xfrm>
          <a:prstGeom prst="rect">
            <a:avLst/>
          </a:prstGeom>
          <a:noFill/>
        </p:spPr>
        <p:txBody>
          <a:bodyPr wrap="square" rtlCol="0">
            <a:spAutoFit/>
          </a:bodyPr>
          <a:lstStyle/>
          <a:p>
            <a:r>
              <a:rPr lang="en-US" sz="2000" b="1" dirty="0" smtClean="0"/>
              <a:t>1.1.1982</a:t>
            </a:r>
            <a:endParaRPr lang="en-IN" b="1" dirty="0"/>
          </a:p>
        </p:txBody>
      </p:sp>
      <p:sp>
        <p:nvSpPr>
          <p:cNvPr id="39" name="TextBox 38"/>
          <p:cNvSpPr txBox="1"/>
          <p:nvPr/>
        </p:nvSpPr>
        <p:spPr>
          <a:xfrm>
            <a:off x="2743200" y="3851850"/>
            <a:ext cx="1402080" cy="369332"/>
          </a:xfrm>
          <a:prstGeom prst="rect">
            <a:avLst/>
          </a:prstGeom>
          <a:noFill/>
        </p:spPr>
        <p:txBody>
          <a:bodyPr wrap="square" rtlCol="0">
            <a:spAutoFit/>
          </a:bodyPr>
          <a:lstStyle/>
          <a:p>
            <a:r>
              <a:rPr lang="en-US" b="1" dirty="0" smtClean="0"/>
              <a:t>Madras</a:t>
            </a:r>
            <a:endParaRPr lang="en-IN" b="1" dirty="0"/>
          </a:p>
        </p:txBody>
      </p:sp>
      <p:sp>
        <p:nvSpPr>
          <p:cNvPr id="40" name="TextBox 39"/>
          <p:cNvSpPr txBox="1"/>
          <p:nvPr/>
        </p:nvSpPr>
        <p:spPr>
          <a:xfrm>
            <a:off x="4236720" y="3821370"/>
            <a:ext cx="1325880" cy="400110"/>
          </a:xfrm>
          <a:prstGeom prst="rect">
            <a:avLst/>
          </a:prstGeom>
          <a:noFill/>
        </p:spPr>
        <p:txBody>
          <a:bodyPr wrap="square" rtlCol="0">
            <a:spAutoFit/>
          </a:bodyPr>
          <a:lstStyle/>
          <a:p>
            <a:r>
              <a:rPr lang="en-US" sz="2000" b="1" dirty="0" smtClean="0"/>
              <a:t>Own Res.</a:t>
            </a:r>
            <a:endParaRPr lang="en-IN" b="1" dirty="0"/>
          </a:p>
        </p:txBody>
      </p:sp>
      <p:sp>
        <p:nvSpPr>
          <p:cNvPr id="41" name="TextBox 40"/>
          <p:cNvSpPr txBox="1"/>
          <p:nvPr/>
        </p:nvSpPr>
        <p:spPr>
          <a:xfrm>
            <a:off x="5669280" y="3821370"/>
            <a:ext cx="1127760" cy="400110"/>
          </a:xfrm>
          <a:prstGeom prst="rect">
            <a:avLst/>
          </a:prstGeom>
          <a:noFill/>
        </p:spPr>
        <p:txBody>
          <a:bodyPr wrap="square" rtlCol="0">
            <a:spAutoFit/>
          </a:bodyPr>
          <a:lstStyle/>
          <a:p>
            <a:r>
              <a:rPr lang="en-US" sz="2000" b="1" dirty="0" smtClean="0"/>
              <a:t>45 </a:t>
            </a:r>
            <a:r>
              <a:rPr lang="en-US" sz="2000" b="1" dirty="0" err="1" smtClean="0"/>
              <a:t>lakhs</a:t>
            </a:r>
            <a:endParaRPr lang="en-IN" b="1" dirty="0"/>
          </a:p>
        </p:txBody>
      </p:sp>
      <p:sp>
        <p:nvSpPr>
          <p:cNvPr id="42" name="TextBox 41"/>
          <p:cNvSpPr txBox="1"/>
          <p:nvPr/>
        </p:nvSpPr>
        <p:spPr>
          <a:xfrm>
            <a:off x="7574280" y="3821370"/>
            <a:ext cx="1188720" cy="400110"/>
          </a:xfrm>
          <a:prstGeom prst="rect">
            <a:avLst/>
          </a:prstGeom>
          <a:noFill/>
        </p:spPr>
        <p:txBody>
          <a:bodyPr wrap="square" rtlCol="0">
            <a:spAutoFit/>
          </a:bodyPr>
          <a:lstStyle/>
          <a:p>
            <a:r>
              <a:rPr lang="en-US" sz="2000" b="1" dirty="0" smtClean="0"/>
              <a:t>14 </a:t>
            </a:r>
            <a:r>
              <a:rPr lang="en-US" sz="2000" b="1" dirty="0" err="1" smtClean="0"/>
              <a:t>lakhs</a:t>
            </a:r>
            <a:r>
              <a:rPr lang="en-US" sz="2000" b="1" dirty="0" smtClean="0"/>
              <a:t>.</a:t>
            </a:r>
            <a:endParaRPr lang="en-IN" b="1" dirty="0"/>
          </a:p>
        </p:txBody>
      </p:sp>
      <p:sp>
        <p:nvSpPr>
          <p:cNvPr id="43" name="TextBox 42"/>
          <p:cNvSpPr txBox="1"/>
          <p:nvPr/>
        </p:nvSpPr>
        <p:spPr>
          <a:xfrm>
            <a:off x="228600" y="4274700"/>
            <a:ext cx="472440" cy="400110"/>
          </a:xfrm>
          <a:prstGeom prst="rect">
            <a:avLst/>
          </a:prstGeom>
          <a:noFill/>
        </p:spPr>
        <p:txBody>
          <a:bodyPr wrap="square" rtlCol="0">
            <a:spAutoFit/>
          </a:bodyPr>
          <a:lstStyle/>
          <a:p>
            <a:r>
              <a:rPr lang="en-US" sz="2000" b="1" dirty="0" smtClean="0"/>
              <a:t>F</a:t>
            </a:r>
            <a:endParaRPr lang="en-IN" b="1" dirty="0"/>
          </a:p>
        </p:txBody>
      </p:sp>
      <p:sp>
        <p:nvSpPr>
          <p:cNvPr id="44" name="TextBox 43"/>
          <p:cNvSpPr txBox="1"/>
          <p:nvPr/>
        </p:nvSpPr>
        <p:spPr>
          <a:xfrm>
            <a:off x="1127760" y="4278570"/>
            <a:ext cx="1295400" cy="400110"/>
          </a:xfrm>
          <a:prstGeom prst="rect">
            <a:avLst/>
          </a:prstGeom>
          <a:noFill/>
        </p:spPr>
        <p:txBody>
          <a:bodyPr wrap="square" rtlCol="0">
            <a:spAutoFit/>
          </a:bodyPr>
          <a:lstStyle/>
          <a:p>
            <a:r>
              <a:rPr lang="en-US" sz="2000" b="1" dirty="0" smtClean="0"/>
              <a:t>1.1.1984</a:t>
            </a:r>
            <a:endParaRPr lang="en-IN" b="1" dirty="0"/>
          </a:p>
        </p:txBody>
      </p:sp>
      <p:sp>
        <p:nvSpPr>
          <p:cNvPr id="45" name="TextBox 44"/>
          <p:cNvSpPr txBox="1"/>
          <p:nvPr/>
        </p:nvSpPr>
        <p:spPr>
          <a:xfrm>
            <a:off x="2743200" y="4324290"/>
            <a:ext cx="1402080" cy="369332"/>
          </a:xfrm>
          <a:prstGeom prst="rect">
            <a:avLst/>
          </a:prstGeom>
          <a:noFill/>
        </p:spPr>
        <p:txBody>
          <a:bodyPr wrap="square" rtlCol="0">
            <a:spAutoFit/>
          </a:bodyPr>
          <a:lstStyle/>
          <a:p>
            <a:r>
              <a:rPr lang="en-US" b="1" dirty="0" smtClean="0"/>
              <a:t>Cochin</a:t>
            </a:r>
            <a:endParaRPr lang="en-IN" b="1" dirty="0"/>
          </a:p>
        </p:txBody>
      </p:sp>
      <p:sp>
        <p:nvSpPr>
          <p:cNvPr id="46" name="TextBox 45"/>
          <p:cNvSpPr txBox="1"/>
          <p:nvPr/>
        </p:nvSpPr>
        <p:spPr>
          <a:xfrm>
            <a:off x="4236720" y="4293810"/>
            <a:ext cx="1325880" cy="400110"/>
          </a:xfrm>
          <a:prstGeom prst="rect">
            <a:avLst/>
          </a:prstGeom>
          <a:noFill/>
        </p:spPr>
        <p:txBody>
          <a:bodyPr wrap="square" rtlCol="0">
            <a:spAutoFit/>
          </a:bodyPr>
          <a:lstStyle/>
          <a:p>
            <a:r>
              <a:rPr lang="en-US" sz="2000" b="1" dirty="0" smtClean="0"/>
              <a:t>Own Res.</a:t>
            </a:r>
            <a:endParaRPr lang="en-IN" b="1" dirty="0"/>
          </a:p>
        </p:txBody>
      </p:sp>
      <p:sp>
        <p:nvSpPr>
          <p:cNvPr id="47" name="TextBox 46"/>
          <p:cNvSpPr txBox="1"/>
          <p:nvPr/>
        </p:nvSpPr>
        <p:spPr>
          <a:xfrm>
            <a:off x="5669280" y="4293810"/>
            <a:ext cx="1127760" cy="400110"/>
          </a:xfrm>
          <a:prstGeom prst="rect">
            <a:avLst/>
          </a:prstGeom>
          <a:noFill/>
        </p:spPr>
        <p:txBody>
          <a:bodyPr wrap="square" rtlCol="0">
            <a:spAutoFit/>
          </a:bodyPr>
          <a:lstStyle/>
          <a:p>
            <a:r>
              <a:rPr lang="en-US" sz="2000" b="1" dirty="0" smtClean="0"/>
              <a:t>20 </a:t>
            </a:r>
            <a:r>
              <a:rPr lang="en-US" sz="2000" b="1" dirty="0" err="1" smtClean="0"/>
              <a:t>lakhs</a:t>
            </a:r>
            <a:endParaRPr lang="en-IN" b="1" dirty="0"/>
          </a:p>
        </p:txBody>
      </p:sp>
      <p:sp>
        <p:nvSpPr>
          <p:cNvPr id="48" name="TextBox 47"/>
          <p:cNvSpPr txBox="1"/>
          <p:nvPr/>
        </p:nvSpPr>
        <p:spPr>
          <a:xfrm>
            <a:off x="7574280" y="4293810"/>
            <a:ext cx="1188720" cy="400110"/>
          </a:xfrm>
          <a:prstGeom prst="rect">
            <a:avLst/>
          </a:prstGeom>
          <a:noFill/>
        </p:spPr>
        <p:txBody>
          <a:bodyPr wrap="square" rtlCol="0">
            <a:spAutoFit/>
          </a:bodyPr>
          <a:lstStyle/>
          <a:p>
            <a:r>
              <a:rPr lang="en-US" sz="2000" b="1" dirty="0" smtClean="0"/>
              <a:t>12 </a:t>
            </a:r>
            <a:r>
              <a:rPr lang="en-US" sz="2000" b="1" dirty="0" err="1" smtClean="0"/>
              <a:t>lakhs</a:t>
            </a:r>
            <a:r>
              <a:rPr lang="en-US" sz="2000" b="1" dirty="0" smtClean="0"/>
              <a:t>.</a:t>
            </a:r>
            <a:endParaRPr lang="en-IN" b="1" dirty="0"/>
          </a:p>
        </p:txBody>
      </p:sp>
      <p:sp>
        <p:nvSpPr>
          <p:cNvPr id="49" name="TextBox 48"/>
          <p:cNvSpPr txBox="1"/>
          <p:nvPr/>
        </p:nvSpPr>
        <p:spPr>
          <a:xfrm>
            <a:off x="228600" y="4762380"/>
            <a:ext cx="472440" cy="400110"/>
          </a:xfrm>
          <a:prstGeom prst="rect">
            <a:avLst/>
          </a:prstGeom>
          <a:noFill/>
        </p:spPr>
        <p:txBody>
          <a:bodyPr wrap="square" rtlCol="0">
            <a:spAutoFit/>
          </a:bodyPr>
          <a:lstStyle/>
          <a:p>
            <a:r>
              <a:rPr lang="en-US" sz="2000" b="1" dirty="0" smtClean="0"/>
              <a:t>G</a:t>
            </a:r>
            <a:endParaRPr lang="en-IN" b="1" dirty="0"/>
          </a:p>
        </p:txBody>
      </p:sp>
      <p:sp>
        <p:nvSpPr>
          <p:cNvPr id="50" name="TextBox 49"/>
          <p:cNvSpPr txBox="1"/>
          <p:nvPr/>
        </p:nvSpPr>
        <p:spPr>
          <a:xfrm>
            <a:off x="1127760" y="4766250"/>
            <a:ext cx="1295400" cy="400110"/>
          </a:xfrm>
          <a:prstGeom prst="rect">
            <a:avLst/>
          </a:prstGeom>
          <a:noFill/>
        </p:spPr>
        <p:txBody>
          <a:bodyPr wrap="square" rtlCol="0">
            <a:spAutoFit/>
          </a:bodyPr>
          <a:lstStyle/>
          <a:p>
            <a:r>
              <a:rPr lang="en-US" sz="2000" b="1" dirty="0" smtClean="0"/>
              <a:t>1.1.1989</a:t>
            </a:r>
            <a:endParaRPr lang="en-IN" b="1" dirty="0"/>
          </a:p>
        </p:txBody>
      </p:sp>
      <p:sp>
        <p:nvSpPr>
          <p:cNvPr id="51" name="TextBox 50"/>
          <p:cNvSpPr txBox="1"/>
          <p:nvPr/>
        </p:nvSpPr>
        <p:spPr>
          <a:xfrm>
            <a:off x="2743200" y="4811970"/>
            <a:ext cx="1295400" cy="369332"/>
          </a:xfrm>
          <a:prstGeom prst="rect">
            <a:avLst/>
          </a:prstGeom>
          <a:noFill/>
        </p:spPr>
        <p:txBody>
          <a:bodyPr wrap="square" rtlCol="0">
            <a:spAutoFit/>
          </a:bodyPr>
          <a:lstStyle/>
          <a:p>
            <a:r>
              <a:rPr lang="en-US" b="1" dirty="0" smtClean="0"/>
              <a:t>Bangalore</a:t>
            </a:r>
            <a:endParaRPr lang="en-IN" b="1" dirty="0"/>
          </a:p>
        </p:txBody>
      </p:sp>
      <p:sp>
        <p:nvSpPr>
          <p:cNvPr id="52" name="TextBox 51"/>
          <p:cNvSpPr txBox="1"/>
          <p:nvPr/>
        </p:nvSpPr>
        <p:spPr>
          <a:xfrm>
            <a:off x="4236720" y="4781490"/>
            <a:ext cx="1173480" cy="415350"/>
          </a:xfrm>
          <a:prstGeom prst="rect">
            <a:avLst/>
          </a:prstGeom>
          <a:noFill/>
        </p:spPr>
        <p:txBody>
          <a:bodyPr wrap="square" rtlCol="0">
            <a:spAutoFit/>
          </a:bodyPr>
          <a:lstStyle/>
          <a:p>
            <a:r>
              <a:rPr lang="en-US" sz="2000" b="1" dirty="0" smtClean="0"/>
              <a:t>Let Out</a:t>
            </a:r>
            <a:endParaRPr lang="en-IN" b="1" dirty="0"/>
          </a:p>
        </p:txBody>
      </p:sp>
      <p:sp>
        <p:nvSpPr>
          <p:cNvPr id="53" name="TextBox 52"/>
          <p:cNvSpPr txBox="1"/>
          <p:nvPr/>
        </p:nvSpPr>
        <p:spPr>
          <a:xfrm>
            <a:off x="5669280" y="4781490"/>
            <a:ext cx="1127760" cy="400110"/>
          </a:xfrm>
          <a:prstGeom prst="rect">
            <a:avLst/>
          </a:prstGeom>
          <a:noFill/>
        </p:spPr>
        <p:txBody>
          <a:bodyPr wrap="square" rtlCol="0">
            <a:spAutoFit/>
          </a:bodyPr>
          <a:lstStyle/>
          <a:p>
            <a:r>
              <a:rPr lang="en-US" sz="2000" b="1" dirty="0" smtClean="0"/>
              <a:t>20 </a:t>
            </a:r>
            <a:r>
              <a:rPr lang="en-US" sz="2000" b="1" dirty="0" err="1" smtClean="0"/>
              <a:t>lakhs</a:t>
            </a:r>
            <a:endParaRPr lang="en-IN" b="1" dirty="0"/>
          </a:p>
        </p:txBody>
      </p:sp>
      <p:sp>
        <p:nvSpPr>
          <p:cNvPr id="54" name="TextBox 53"/>
          <p:cNvSpPr txBox="1"/>
          <p:nvPr/>
        </p:nvSpPr>
        <p:spPr>
          <a:xfrm>
            <a:off x="7574280" y="4781490"/>
            <a:ext cx="1188720" cy="400110"/>
          </a:xfrm>
          <a:prstGeom prst="rect">
            <a:avLst/>
          </a:prstGeom>
          <a:noFill/>
        </p:spPr>
        <p:txBody>
          <a:bodyPr wrap="square" rtlCol="0">
            <a:spAutoFit/>
          </a:bodyPr>
          <a:lstStyle/>
          <a:p>
            <a:r>
              <a:rPr lang="en-US" sz="2000" b="1" dirty="0" smtClean="0"/>
              <a:t>5 </a:t>
            </a:r>
            <a:r>
              <a:rPr lang="en-US" sz="2000" b="1" dirty="0" err="1" smtClean="0"/>
              <a:t>lakhs</a:t>
            </a:r>
            <a:r>
              <a:rPr lang="en-US" sz="2000" b="1" dirty="0" smtClean="0"/>
              <a:t>.</a:t>
            </a:r>
            <a:endParaRPr lang="en-IN" b="1" dirty="0"/>
          </a:p>
        </p:txBody>
      </p:sp>
      <p:sp>
        <p:nvSpPr>
          <p:cNvPr id="55" name="TextBox 54"/>
          <p:cNvSpPr txBox="1"/>
          <p:nvPr/>
        </p:nvSpPr>
        <p:spPr>
          <a:xfrm>
            <a:off x="228600" y="5265300"/>
            <a:ext cx="472440" cy="400110"/>
          </a:xfrm>
          <a:prstGeom prst="rect">
            <a:avLst/>
          </a:prstGeom>
          <a:noFill/>
        </p:spPr>
        <p:txBody>
          <a:bodyPr wrap="square" rtlCol="0">
            <a:spAutoFit/>
          </a:bodyPr>
          <a:lstStyle/>
          <a:p>
            <a:r>
              <a:rPr lang="en-US" sz="2000" b="1" dirty="0" smtClean="0"/>
              <a:t>H</a:t>
            </a:r>
            <a:endParaRPr lang="en-IN" b="1" dirty="0"/>
          </a:p>
        </p:txBody>
      </p:sp>
      <p:sp>
        <p:nvSpPr>
          <p:cNvPr id="56" name="TextBox 55"/>
          <p:cNvSpPr txBox="1"/>
          <p:nvPr/>
        </p:nvSpPr>
        <p:spPr>
          <a:xfrm>
            <a:off x="1127760" y="5269170"/>
            <a:ext cx="1295400" cy="400110"/>
          </a:xfrm>
          <a:prstGeom prst="rect">
            <a:avLst/>
          </a:prstGeom>
          <a:noFill/>
        </p:spPr>
        <p:txBody>
          <a:bodyPr wrap="square" rtlCol="0">
            <a:spAutoFit/>
          </a:bodyPr>
          <a:lstStyle/>
          <a:p>
            <a:r>
              <a:rPr lang="en-US" sz="2000" b="1" dirty="0" smtClean="0"/>
              <a:t>1.1.1990</a:t>
            </a:r>
            <a:endParaRPr lang="en-IN" b="1" dirty="0"/>
          </a:p>
        </p:txBody>
      </p:sp>
      <p:sp>
        <p:nvSpPr>
          <p:cNvPr id="57" name="TextBox 56"/>
          <p:cNvSpPr txBox="1"/>
          <p:nvPr/>
        </p:nvSpPr>
        <p:spPr>
          <a:xfrm>
            <a:off x="2743200" y="5314890"/>
            <a:ext cx="1295400" cy="369332"/>
          </a:xfrm>
          <a:prstGeom prst="rect">
            <a:avLst/>
          </a:prstGeom>
          <a:noFill/>
        </p:spPr>
        <p:txBody>
          <a:bodyPr wrap="square" rtlCol="0">
            <a:spAutoFit/>
          </a:bodyPr>
          <a:lstStyle/>
          <a:p>
            <a:r>
              <a:rPr lang="en-US" b="1" dirty="0" err="1" smtClean="0"/>
              <a:t>Jalandhar</a:t>
            </a:r>
            <a:endParaRPr lang="en-IN" b="1" dirty="0"/>
          </a:p>
        </p:txBody>
      </p:sp>
      <p:sp>
        <p:nvSpPr>
          <p:cNvPr id="58" name="TextBox 57"/>
          <p:cNvSpPr txBox="1"/>
          <p:nvPr/>
        </p:nvSpPr>
        <p:spPr>
          <a:xfrm>
            <a:off x="4236720" y="5284410"/>
            <a:ext cx="1325880" cy="400110"/>
          </a:xfrm>
          <a:prstGeom prst="rect">
            <a:avLst/>
          </a:prstGeom>
          <a:noFill/>
        </p:spPr>
        <p:txBody>
          <a:bodyPr wrap="square" rtlCol="0">
            <a:spAutoFit/>
          </a:bodyPr>
          <a:lstStyle/>
          <a:p>
            <a:r>
              <a:rPr lang="en-US" sz="2000" b="1" dirty="0" smtClean="0"/>
              <a:t>Own Res.</a:t>
            </a:r>
            <a:endParaRPr lang="en-IN" b="1" dirty="0"/>
          </a:p>
        </p:txBody>
      </p:sp>
      <p:sp>
        <p:nvSpPr>
          <p:cNvPr id="59" name="TextBox 58"/>
          <p:cNvSpPr txBox="1"/>
          <p:nvPr/>
        </p:nvSpPr>
        <p:spPr>
          <a:xfrm>
            <a:off x="5669280" y="5284410"/>
            <a:ext cx="1127760" cy="400110"/>
          </a:xfrm>
          <a:prstGeom prst="rect">
            <a:avLst/>
          </a:prstGeom>
          <a:noFill/>
        </p:spPr>
        <p:txBody>
          <a:bodyPr wrap="square" rtlCol="0">
            <a:spAutoFit/>
          </a:bodyPr>
          <a:lstStyle/>
          <a:p>
            <a:r>
              <a:rPr lang="en-US" sz="2000" b="1" dirty="0" smtClean="0"/>
              <a:t>30 </a:t>
            </a:r>
            <a:r>
              <a:rPr lang="en-US" sz="2000" b="1" dirty="0" err="1" smtClean="0"/>
              <a:t>lakhs</a:t>
            </a:r>
            <a:endParaRPr lang="en-IN" b="1" dirty="0"/>
          </a:p>
        </p:txBody>
      </p:sp>
      <p:sp>
        <p:nvSpPr>
          <p:cNvPr id="60" name="TextBox 59"/>
          <p:cNvSpPr txBox="1"/>
          <p:nvPr/>
        </p:nvSpPr>
        <p:spPr>
          <a:xfrm>
            <a:off x="7574280" y="5284410"/>
            <a:ext cx="1188720" cy="400110"/>
          </a:xfrm>
          <a:prstGeom prst="rect">
            <a:avLst/>
          </a:prstGeom>
          <a:noFill/>
        </p:spPr>
        <p:txBody>
          <a:bodyPr wrap="square" rtlCol="0">
            <a:spAutoFit/>
          </a:bodyPr>
          <a:lstStyle/>
          <a:p>
            <a:r>
              <a:rPr lang="en-US" sz="2000" b="1" dirty="0" smtClean="0"/>
              <a:t>7 </a:t>
            </a:r>
            <a:r>
              <a:rPr lang="en-US" sz="2000" b="1" dirty="0" err="1" smtClean="0"/>
              <a:t>lakhs</a:t>
            </a:r>
            <a:r>
              <a:rPr lang="en-US" sz="2000" b="1" dirty="0" smtClean="0"/>
              <a:t>.</a:t>
            </a:r>
            <a:endParaRPr lang="en-IN" b="1" dirty="0"/>
          </a:p>
        </p:txBody>
      </p:sp>
    </p:spTree>
    <p:extLst>
      <p:ext uri="{BB962C8B-B14F-4D97-AF65-F5344CB8AC3E}">
        <p14:creationId xmlns:p14="http://schemas.microsoft.com/office/powerpoint/2010/main" val="946149768"/>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7"/>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8"/>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9"/>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0"/>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1"/>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2"/>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13"/>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14"/>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15"/>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grpId="0" nodeType="clickEffect">
                                  <p:stCondLst>
                                    <p:cond delay="0"/>
                                  </p:stCondLst>
                                  <p:childTnLst>
                                    <p:set>
                                      <p:cBhvr>
                                        <p:cTn id="54" dur="1" fill="hold">
                                          <p:stCondLst>
                                            <p:cond delay="0"/>
                                          </p:stCondLst>
                                        </p:cTn>
                                        <p:tgtEl>
                                          <p:spTgt spid="16"/>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grpId="0" nodeType="clickEffect">
                                  <p:stCondLst>
                                    <p:cond delay="0"/>
                                  </p:stCondLst>
                                  <p:childTnLst>
                                    <p:set>
                                      <p:cBhvr>
                                        <p:cTn id="58" dur="1" fill="hold">
                                          <p:stCondLst>
                                            <p:cond delay="0"/>
                                          </p:stCondLst>
                                        </p:cTn>
                                        <p:tgtEl>
                                          <p:spTgt spid="17"/>
                                        </p:tgtEl>
                                        <p:attrNameLst>
                                          <p:attrName>style.visibility</p:attrName>
                                        </p:attrNameLst>
                                      </p:cBhvr>
                                      <p:to>
                                        <p:strVal val="visible"/>
                                      </p:to>
                                    </p:set>
                                  </p:childTnLst>
                                </p:cTn>
                              </p:par>
                            </p:childTnLst>
                          </p:cTn>
                        </p:par>
                      </p:childTnLst>
                    </p:cTn>
                  </p:par>
                  <p:par>
                    <p:cTn id="59" fill="hold">
                      <p:stCondLst>
                        <p:cond delay="indefinite"/>
                      </p:stCondLst>
                      <p:childTnLst>
                        <p:par>
                          <p:cTn id="60" fill="hold">
                            <p:stCondLst>
                              <p:cond delay="0"/>
                            </p:stCondLst>
                            <p:childTnLst>
                              <p:par>
                                <p:cTn id="61" presetID="1" presetClass="entr" presetSubtype="0" fill="hold" grpId="0" nodeType="clickEffect">
                                  <p:stCondLst>
                                    <p:cond delay="0"/>
                                  </p:stCondLst>
                                  <p:childTnLst>
                                    <p:set>
                                      <p:cBhvr>
                                        <p:cTn id="62" dur="1" fill="hold">
                                          <p:stCondLst>
                                            <p:cond delay="0"/>
                                          </p:stCondLst>
                                        </p:cTn>
                                        <p:tgtEl>
                                          <p:spTgt spid="18"/>
                                        </p:tgtEl>
                                        <p:attrNameLst>
                                          <p:attrName>style.visibility</p:attrName>
                                        </p:attrNameLst>
                                      </p:cBhvr>
                                      <p:to>
                                        <p:strVal val="visible"/>
                                      </p:to>
                                    </p:set>
                                  </p:childTnLst>
                                </p:cTn>
                              </p:par>
                            </p:childTnLst>
                          </p:cTn>
                        </p:par>
                      </p:childTnLst>
                    </p:cTn>
                  </p:par>
                  <p:par>
                    <p:cTn id="63" fill="hold">
                      <p:stCondLst>
                        <p:cond delay="indefinite"/>
                      </p:stCondLst>
                      <p:childTnLst>
                        <p:par>
                          <p:cTn id="64" fill="hold">
                            <p:stCondLst>
                              <p:cond delay="0"/>
                            </p:stCondLst>
                            <p:childTnLst>
                              <p:par>
                                <p:cTn id="65" presetID="1" presetClass="entr" presetSubtype="0" fill="hold" grpId="0" nodeType="clickEffect">
                                  <p:stCondLst>
                                    <p:cond delay="0"/>
                                  </p:stCondLst>
                                  <p:childTnLst>
                                    <p:set>
                                      <p:cBhvr>
                                        <p:cTn id="66" dur="1" fill="hold">
                                          <p:stCondLst>
                                            <p:cond delay="0"/>
                                          </p:stCondLst>
                                        </p:cTn>
                                        <p:tgtEl>
                                          <p:spTgt spid="19"/>
                                        </p:tgtEl>
                                        <p:attrNameLst>
                                          <p:attrName>style.visibility</p:attrName>
                                        </p:attrNameLst>
                                      </p:cBhvr>
                                      <p:to>
                                        <p:strVal val="visible"/>
                                      </p:to>
                                    </p:set>
                                  </p:childTnLst>
                                </p:cTn>
                              </p:par>
                            </p:childTnLst>
                          </p:cTn>
                        </p:par>
                      </p:childTnLst>
                    </p:cTn>
                  </p:par>
                  <p:par>
                    <p:cTn id="67" fill="hold">
                      <p:stCondLst>
                        <p:cond delay="indefinite"/>
                      </p:stCondLst>
                      <p:childTnLst>
                        <p:par>
                          <p:cTn id="68" fill="hold">
                            <p:stCondLst>
                              <p:cond delay="0"/>
                            </p:stCondLst>
                            <p:childTnLst>
                              <p:par>
                                <p:cTn id="69" presetID="1" presetClass="entr" presetSubtype="0" fill="hold" grpId="0" nodeType="clickEffect">
                                  <p:stCondLst>
                                    <p:cond delay="0"/>
                                  </p:stCondLst>
                                  <p:childTnLst>
                                    <p:set>
                                      <p:cBhvr>
                                        <p:cTn id="70" dur="1" fill="hold">
                                          <p:stCondLst>
                                            <p:cond delay="0"/>
                                          </p:stCondLst>
                                        </p:cTn>
                                        <p:tgtEl>
                                          <p:spTgt spid="20"/>
                                        </p:tgtEl>
                                        <p:attrNameLst>
                                          <p:attrName>style.visibility</p:attrName>
                                        </p:attrNameLst>
                                      </p:cBhvr>
                                      <p:to>
                                        <p:strVal val="visible"/>
                                      </p:to>
                                    </p:set>
                                  </p:childTnLst>
                                </p:cTn>
                              </p:par>
                            </p:childTnLst>
                          </p:cTn>
                        </p:par>
                      </p:childTnLst>
                    </p:cTn>
                  </p:par>
                  <p:par>
                    <p:cTn id="71" fill="hold">
                      <p:stCondLst>
                        <p:cond delay="indefinite"/>
                      </p:stCondLst>
                      <p:childTnLst>
                        <p:par>
                          <p:cTn id="72" fill="hold">
                            <p:stCondLst>
                              <p:cond delay="0"/>
                            </p:stCondLst>
                            <p:childTnLst>
                              <p:par>
                                <p:cTn id="73" presetID="1" presetClass="entr" presetSubtype="0" fill="hold" grpId="0" nodeType="clickEffect">
                                  <p:stCondLst>
                                    <p:cond delay="0"/>
                                  </p:stCondLst>
                                  <p:childTnLst>
                                    <p:set>
                                      <p:cBhvr>
                                        <p:cTn id="74" dur="1" fill="hold">
                                          <p:stCondLst>
                                            <p:cond delay="0"/>
                                          </p:stCondLst>
                                        </p:cTn>
                                        <p:tgtEl>
                                          <p:spTgt spid="21"/>
                                        </p:tgtEl>
                                        <p:attrNameLst>
                                          <p:attrName>style.visibility</p:attrName>
                                        </p:attrNameLst>
                                      </p:cBhvr>
                                      <p:to>
                                        <p:strVal val="visible"/>
                                      </p:to>
                                    </p:set>
                                  </p:childTnLst>
                                </p:cTn>
                              </p:par>
                            </p:childTnLst>
                          </p:cTn>
                        </p:par>
                      </p:childTnLst>
                    </p:cTn>
                  </p:par>
                  <p:par>
                    <p:cTn id="75" fill="hold">
                      <p:stCondLst>
                        <p:cond delay="indefinite"/>
                      </p:stCondLst>
                      <p:childTnLst>
                        <p:par>
                          <p:cTn id="76" fill="hold">
                            <p:stCondLst>
                              <p:cond delay="0"/>
                            </p:stCondLst>
                            <p:childTnLst>
                              <p:par>
                                <p:cTn id="77" presetID="1" presetClass="entr" presetSubtype="0" fill="hold" grpId="0" nodeType="clickEffect">
                                  <p:stCondLst>
                                    <p:cond delay="0"/>
                                  </p:stCondLst>
                                  <p:childTnLst>
                                    <p:set>
                                      <p:cBhvr>
                                        <p:cTn id="78" dur="1" fill="hold">
                                          <p:stCondLst>
                                            <p:cond delay="0"/>
                                          </p:stCondLst>
                                        </p:cTn>
                                        <p:tgtEl>
                                          <p:spTgt spid="22"/>
                                        </p:tgtEl>
                                        <p:attrNameLst>
                                          <p:attrName>style.visibility</p:attrName>
                                        </p:attrNameLst>
                                      </p:cBhvr>
                                      <p:to>
                                        <p:strVal val="visible"/>
                                      </p:to>
                                    </p:set>
                                  </p:childTnLst>
                                </p:cTn>
                              </p:par>
                            </p:childTnLst>
                          </p:cTn>
                        </p:par>
                      </p:childTnLst>
                    </p:cTn>
                  </p:par>
                  <p:par>
                    <p:cTn id="79" fill="hold">
                      <p:stCondLst>
                        <p:cond delay="indefinite"/>
                      </p:stCondLst>
                      <p:childTnLst>
                        <p:par>
                          <p:cTn id="80" fill="hold">
                            <p:stCondLst>
                              <p:cond delay="0"/>
                            </p:stCondLst>
                            <p:childTnLst>
                              <p:par>
                                <p:cTn id="81" presetID="1" presetClass="entr" presetSubtype="0" fill="hold" grpId="0" nodeType="clickEffect">
                                  <p:stCondLst>
                                    <p:cond delay="0"/>
                                  </p:stCondLst>
                                  <p:childTnLst>
                                    <p:set>
                                      <p:cBhvr>
                                        <p:cTn id="82" dur="1" fill="hold">
                                          <p:stCondLst>
                                            <p:cond delay="0"/>
                                          </p:stCondLst>
                                        </p:cTn>
                                        <p:tgtEl>
                                          <p:spTgt spid="23"/>
                                        </p:tgtEl>
                                        <p:attrNameLst>
                                          <p:attrName>style.visibility</p:attrName>
                                        </p:attrNameLst>
                                      </p:cBhvr>
                                      <p:to>
                                        <p:strVal val="visible"/>
                                      </p:to>
                                    </p:set>
                                  </p:childTnLst>
                                </p:cTn>
                              </p:par>
                            </p:childTnLst>
                          </p:cTn>
                        </p:par>
                      </p:childTnLst>
                    </p:cTn>
                  </p:par>
                  <p:par>
                    <p:cTn id="83" fill="hold">
                      <p:stCondLst>
                        <p:cond delay="indefinite"/>
                      </p:stCondLst>
                      <p:childTnLst>
                        <p:par>
                          <p:cTn id="84" fill="hold">
                            <p:stCondLst>
                              <p:cond delay="0"/>
                            </p:stCondLst>
                            <p:childTnLst>
                              <p:par>
                                <p:cTn id="85" presetID="1" presetClass="entr" presetSubtype="0" fill="hold" grpId="0" nodeType="clickEffect">
                                  <p:stCondLst>
                                    <p:cond delay="0"/>
                                  </p:stCondLst>
                                  <p:childTnLst>
                                    <p:set>
                                      <p:cBhvr>
                                        <p:cTn id="86" dur="1" fill="hold">
                                          <p:stCondLst>
                                            <p:cond delay="0"/>
                                          </p:stCondLst>
                                        </p:cTn>
                                        <p:tgtEl>
                                          <p:spTgt spid="24"/>
                                        </p:tgtEl>
                                        <p:attrNameLst>
                                          <p:attrName>style.visibility</p:attrName>
                                        </p:attrNameLst>
                                      </p:cBhvr>
                                      <p:to>
                                        <p:strVal val="visible"/>
                                      </p:to>
                                    </p:set>
                                  </p:childTnLst>
                                </p:cTn>
                              </p:par>
                            </p:childTnLst>
                          </p:cTn>
                        </p:par>
                      </p:childTnLst>
                    </p:cTn>
                  </p:par>
                  <p:par>
                    <p:cTn id="87" fill="hold">
                      <p:stCondLst>
                        <p:cond delay="indefinite"/>
                      </p:stCondLst>
                      <p:childTnLst>
                        <p:par>
                          <p:cTn id="88" fill="hold">
                            <p:stCondLst>
                              <p:cond delay="0"/>
                            </p:stCondLst>
                            <p:childTnLst>
                              <p:par>
                                <p:cTn id="89" presetID="1" presetClass="entr" presetSubtype="0" fill="hold" grpId="0" nodeType="clickEffect">
                                  <p:stCondLst>
                                    <p:cond delay="0"/>
                                  </p:stCondLst>
                                  <p:childTnLst>
                                    <p:set>
                                      <p:cBhvr>
                                        <p:cTn id="90" dur="1" fill="hold">
                                          <p:stCondLst>
                                            <p:cond delay="0"/>
                                          </p:stCondLst>
                                        </p:cTn>
                                        <p:tgtEl>
                                          <p:spTgt spid="25"/>
                                        </p:tgtEl>
                                        <p:attrNameLst>
                                          <p:attrName>style.visibility</p:attrName>
                                        </p:attrNameLst>
                                      </p:cBhvr>
                                      <p:to>
                                        <p:strVal val="visible"/>
                                      </p:to>
                                    </p:set>
                                  </p:childTnLst>
                                </p:cTn>
                              </p:par>
                            </p:childTnLst>
                          </p:cTn>
                        </p:par>
                      </p:childTnLst>
                    </p:cTn>
                  </p:par>
                  <p:par>
                    <p:cTn id="91" fill="hold">
                      <p:stCondLst>
                        <p:cond delay="indefinite"/>
                      </p:stCondLst>
                      <p:childTnLst>
                        <p:par>
                          <p:cTn id="92" fill="hold">
                            <p:stCondLst>
                              <p:cond delay="0"/>
                            </p:stCondLst>
                            <p:childTnLst>
                              <p:par>
                                <p:cTn id="93" presetID="1" presetClass="entr" presetSubtype="0" fill="hold" grpId="0" nodeType="clickEffect">
                                  <p:stCondLst>
                                    <p:cond delay="0"/>
                                  </p:stCondLst>
                                  <p:childTnLst>
                                    <p:set>
                                      <p:cBhvr>
                                        <p:cTn id="94" dur="1" fill="hold">
                                          <p:stCondLst>
                                            <p:cond delay="0"/>
                                          </p:stCondLst>
                                        </p:cTn>
                                        <p:tgtEl>
                                          <p:spTgt spid="26"/>
                                        </p:tgtEl>
                                        <p:attrNameLst>
                                          <p:attrName>style.visibility</p:attrName>
                                        </p:attrNameLst>
                                      </p:cBhvr>
                                      <p:to>
                                        <p:strVal val="visible"/>
                                      </p:to>
                                    </p:set>
                                  </p:childTnLst>
                                </p:cTn>
                              </p:par>
                            </p:childTnLst>
                          </p:cTn>
                        </p:par>
                      </p:childTnLst>
                    </p:cTn>
                  </p:par>
                  <p:par>
                    <p:cTn id="95" fill="hold">
                      <p:stCondLst>
                        <p:cond delay="indefinite"/>
                      </p:stCondLst>
                      <p:childTnLst>
                        <p:par>
                          <p:cTn id="96" fill="hold">
                            <p:stCondLst>
                              <p:cond delay="0"/>
                            </p:stCondLst>
                            <p:childTnLst>
                              <p:par>
                                <p:cTn id="97" presetID="1" presetClass="entr" presetSubtype="0" fill="hold" grpId="0" nodeType="clickEffect">
                                  <p:stCondLst>
                                    <p:cond delay="0"/>
                                  </p:stCondLst>
                                  <p:childTnLst>
                                    <p:set>
                                      <p:cBhvr>
                                        <p:cTn id="98" dur="1" fill="hold">
                                          <p:stCondLst>
                                            <p:cond delay="0"/>
                                          </p:stCondLst>
                                        </p:cTn>
                                        <p:tgtEl>
                                          <p:spTgt spid="27"/>
                                        </p:tgtEl>
                                        <p:attrNameLst>
                                          <p:attrName>style.visibility</p:attrName>
                                        </p:attrNameLst>
                                      </p:cBhvr>
                                      <p:to>
                                        <p:strVal val="visible"/>
                                      </p:to>
                                    </p:set>
                                  </p:childTnLst>
                                </p:cTn>
                              </p:par>
                            </p:childTnLst>
                          </p:cTn>
                        </p:par>
                      </p:childTnLst>
                    </p:cTn>
                  </p:par>
                  <p:par>
                    <p:cTn id="99" fill="hold">
                      <p:stCondLst>
                        <p:cond delay="indefinite"/>
                      </p:stCondLst>
                      <p:childTnLst>
                        <p:par>
                          <p:cTn id="100" fill="hold">
                            <p:stCondLst>
                              <p:cond delay="0"/>
                            </p:stCondLst>
                            <p:childTnLst>
                              <p:par>
                                <p:cTn id="101" presetID="1" presetClass="entr" presetSubtype="0" fill="hold" grpId="0" nodeType="clickEffect">
                                  <p:stCondLst>
                                    <p:cond delay="0"/>
                                  </p:stCondLst>
                                  <p:childTnLst>
                                    <p:set>
                                      <p:cBhvr>
                                        <p:cTn id="102" dur="1" fill="hold">
                                          <p:stCondLst>
                                            <p:cond delay="0"/>
                                          </p:stCondLst>
                                        </p:cTn>
                                        <p:tgtEl>
                                          <p:spTgt spid="28"/>
                                        </p:tgtEl>
                                        <p:attrNameLst>
                                          <p:attrName>style.visibility</p:attrName>
                                        </p:attrNameLst>
                                      </p:cBhvr>
                                      <p:to>
                                        <p:strVal val="visible"/>
                                      </p:to>
                                    </p:set>
                                  </p:childTnLst>
                                </p:cTn>
                              </p:par>
                            </p:childTnLst>
                          </p:cTn>
                        </p:par>
                      </p:childTnLst>
                    </p:cTn>
                  </p:par>
                  <p:par>
                    <p:cTn id="103" fill="hold">
                      <p:stCondLst>
                        <p:cond delay="indefinite"/>
                      </p:stCondLst>
                      <p:childTnLst>
                        <p:par>
                          <p:cTn id="104" fill="hold">
                            <p:stCondLst>
                              <p:cond delay="0"/>
                            </p:stCondLst>
                            <p:childTnLst>
                              <p:par>
                                <p:cTn id="105" presetID="1" presetClass="entr" presetSubtype="0" fill="hold" grpId="0" nodeType="clickEffect">
                                  <p:stCondLst>
                                    <p:cond delay="0"/>
                                  </p:stCondLst>
                                  <p:childTnLst>
                                    <p:set>
                                      <p:cBhvr>
                                        <p:cTn id="106" dur="1" fill="hold">
                                          <p:stCondLst>
                                            <p:cond delay="0"/>
                                          </p:stCondLst>
                                        </p:cTn>
                                        <p:tgtEl>
                                          <p:spTgt spid="29"/>
                                        </p:tgtEl>
                                        <p:attrNameLst>
                                          <p:attrName>style.visibility</p:attrName>
                                        </p:attrNameLst>
                                      </p:cBhvr>
                                      <p:to>
                                        <p:strVal val="visible"/>
                                      </p:to>
                                    </p:set>
                                  </p:childTnLst>
                                </p:cTn>
                              </p:par>
                            </p:childTnLst>
                          </p:cTn>
                        </p:par>
                      </p:childTnLst>
                    </p:cTn>
                  </p:par>
                  <p:par>
                    <p:cTn id="107" fill="hold">
                      <p:stCondLst>
                        <p:cond delay="indefinite"/>
                      </p:stCondLst>
                      <p:childTnLst>
                        <p:par>
                          <p:cTn id="108" fill="hold">
                            <p:stCondLst>
                              <p:cond delay="0"/>
                            </p:stCondLst>
                            <p:childTnLst>
                              <p:par>
                                <p:cTn id="109" presetID="1" presetClass="entr" presetSubtype="0" fill="hold" grpId="0" nodeType="clickEffect">
                                  <p:stCondLst>
                                    <p:cond delay="0"/>
                                  </p:stCondLst>
                                  <p:childTnLst>
                                    <p:set>
                                      <p:cBhvr>
                                        <p:cTn id="110" dur="1" fill="hold">
                                          <p:stCondLst>
                                            <p:cond delay="0"/>
                                          </p:stCondLst>
                                        </p:cTn>
                                        <p:tgtEl>
                                          <p:spTgt spid="30"/>
                                        </p:tgtEl>
                                        <p:attrNameLst>
                                          <p:attrName>style.visibility</p:attrName>
                                        </p:attrNameLst>
                                      </p:cBhvr>
                                      <p:to>
                                        <p:strVal val="visible"/>
                                      </p:to>
                                    </p:set>
                                  </p:childTnLst>
                                </p:cTn>
                              </p:par>
                            </p:childTnLst>
                          </p:cTn>
                        </p:par>
                      </p:childTnLst>
                    </p:cTn>
                  </p:par>
                  <p:par>
                    <p:cTn id="111" fill="hold">
                      <p:stCondLst>
                        <p:cond delay="indefinite"/>
                      </p:stCondLst>
                      <p:childTnLst>
                        <p:par>
                          <p:cTn id="112" fill="hold">
                            <p:stCondLst>
                              <p:cond delay="0"/>
                            </p:stCondLst>
                            <p:childTnLst>
                              <p:par>
                                <p:cTn id="113" presetID="1" presetClass="entr" presetSubtype="0" fill="hold" grpId="0" nodeType="clickEffect">
                                  <p:stCondLst>
                                    <p:cond delay="0"/>
                                  </p:stCondLst>
                                  <p:childTnLst>
                                    <p:set>
                                      <p:cBhvr>
                                        <p:cTn id="114" dur="1" fill="hold">
                                          <p:stCondLst>
                                            <p:cond delay="0"/>
                                          </p:stCondLst>
                                        </p:cTn>
                                        <p:tgtEl>
                                          <p:spTgt spid="32"/>
                                        </p:tgtEl>
                                        <p:attrNameLst>
                                          <p:attrName>style.visibility</p:attrName>
                                        </p:attrNameLst>
                                      </p:cBhvr>
                                      <p:to>
                                        <p:strVal val="visible"/>
                                      </p:to>
                                    </p:set>
                                  </p:childTnLst>
                                </p:cTn>
                              </p:par>
                            </p:childTnLst>
                          </p:cTn>
                        </p:par>
                      </p:childTnLst>
                    </p:cTn>
                  </p:par>
                  <p:par>
                    <p:cTn id="115" fill="hold">
                      <p:stCondLst>
                        <p:cond delay="indefinite"/>
                      </p:stCondLst>
                      <p:childTnLst>
                        <p:par>
                          <p:cTn id="116" fill="hold">
                            <p:stCondLst>
                              <p:cond delay="0"/>
                            </p:stCondLst>
                            <p:childTnLst>
                              <p:par>
                                <p:cTn id="117" presetID="1" presetClass="entr" presetSubtype="0" fill="hold" grpId="0" nodeType="clickEffect">
                                  <p:stCondLst>
                                    <p:cond delay="0"/>
                                  </p:stCondLst>
                                  <p:childTnLst>
                                    <p:set>
                                      <p:cBhvr>
                                        <p:cTn id="118" dur="1" fill="hold">
                                          <p:stCondLst>
                                            <p:cond delay="0"/>
                                          </p:stCondLst>
                                        </p:cTn>
                                        <p:tgtEl>
                                          <p:spTgt spid="33"/>
                                        </p:tgtEl>
                                        <p:attrNameLst>
                                          <p:attrName>style.visibility</p:attrName>
                                        </p:attrNameLst>
                                      </p:cBhvr>
                                      <p:to>
                                        <p:strVal val="visible"/>
                                      </p:to>
                                    </p:set>
                                  </p:childTnLst>
                                </p:cTn>
                              </p:par>
                            </p:childTnLst>
                          </p:cTn>
                        </p:par>
                      </p:childTnLst>
                    </p:cTn>
                  </p:par>
                  <p:par>
                    <p:cTn id="119" fill="hold">
                      <p:stCondLst>
                        <p:cond delay="indefinite"/>
                      </p:stCondLst>
                      <p:childTnLst>
                        <p:par>
                          <p:cTn id="120" fill="hold">
                            <p:stCondLst>
                              <p:cond delay="0"/>
                            </p:stCondLst>
                            <p:childTnLst>
                              <p:par>
                                <p:cTn id="121" presetID="1" presetClass="entr" presetSubtype="0" fill="hold" grpId="0" nodeType="clickEffect">
                                  <p:stCondLst>
                                    <p:cond delay="0"/>
                                  </p:stCondLst>
                                  <p:childTnLst>
                                    <p:set>
                                      <p:cBhvr>
                                        <p:cTn id="122" dur="1" fill="hold">
                                          <p:stCondLst>
                                            <p:cond delay="0"/>
                                          </p:stCondLst>
                                        </p:cTn>
                                        <p:tgtEl>
                                          <p:spTgt spid="34"/>
                                        </p:tgtEl>
                                        <p:attrNameLst>
                                          <p:attrName>style.visibility</p:attrName>
                                        </p:attrNameLst>
                                      </p:cBhvr>
                                      <p:to>
                                        <p:strVal val="visible"/>
                                      </p:to>
                                    </p:set>
                                  </p:childTnLst>
                                </p:cTn>
                              </p:par>
                            </p:childTnLst>
                          </p:cTn>
                        </p:par>
                      </p:childTnLst>
                    </p:cTn>
                  </p:par>
                  <p:par>
                    <p:cTn id="123" fill="hold">
                      <p:stCondLst>
                        <p:cond delay="indefinite"/>
                      </p:stCondLst>
                      <p:childTnLst>
                        <p:par>
                          <p:cTn id="124" fill="hold">
                            <p:stCondLst>
                              <p:cond delay="0"/>
                            </p:stCondLst>
                            <p:childTnLst>
                              <p:par>
                                <p:cTn id="125" presetID="1" presetClass="entr" presetSubtype="0" fill="hold" grpId="0" nodeType="clickEffect">
                                  <p:stCondLst>
                                    <p:cond delay="0"/>
                                  </p:stCondLst>
                                  <p:childTnLst>
                                    <p:set>
                                      <p:cBhvr>
                                        <p:cTn id="126" dur="1" fill="hold">
                                          <p:stCondLst>
                                            <p:cond delay="0"/>
                                          </p:stCondLst>
                                        </p:cTn>
                                        <p:tgtEl>
                                          <p:spTgt spid="35"/>
                                        </p:tgtEl>
                                        <p:attrNameLst>
                                          <p:attrName>style.visibility</p:attrName>
                                        </p:attrNameLst>
                                      </p:cBhvr>
                                      <p:to>
                                        <p:strVal val="visible"/>
                                      </p:to>
                                    </p:set>
                                  </p:childTnLst>
                                </p:cTn>
                              </p:par>
                            </p:childTnLst>
                          </p:cTn>
                        </p:par>
                      </p:childTnLst>
                    </p:cTn>
                  </p:par>
                  <p:par>
                    <p:cTn id="127" fill="hold">
                      <p:stCondLst>
                        <p:cond delay="indefinite"/>
                      </p:stCondLst>
                      <p:childTnLst>
                        <p:par>
                          <p:cTn id="128" fill="hold">
                            <p:stCondLst>
                              <p:cond delay="0"/>
                            </p:stCondLst>
                            <p:childTnLst>
                              <p:par>
                                <p:cTn id="129" presetID="1" presetClass="entr" presetSubtype="0" fill="hold" grpId="0" nodeType="clickEffect">
                                  <p:stCondLst>
                                    <p:cond delay="0"/>
                                  </p:stCondLst>
                                  <p:childTnLst>
                                    <p:set>
                                      <p:cBhvr>
                                        <p:cTn id="130" dur="1" fill="hold">
                                          <p:stCondLst>
                                            <p:cond delay="0"/>
                                          </p:stCondLst>
                                        </p:cTn>
                                        <p:tgtEl>
                                          <p:spTgt spid="36"/>
                                        </p:tgtEl>
                                        <p:attrNameLst>
                                          <p:attrName>style.visibility</p:attrName>
                                        </p:attrNameLst>
                                      </p:cBhvr>
                                      <p:to>
                                        <p:strVal val="visible"/>
                                      </p:to>
                                    </p:set>
                                  </p:childTnLst>
                                </p:cTn>
                              </p:par>
                            </p:childTnLst>
                          </p:cTn>
                        </p:par>
                      </p:childTnLst>
                    </p:cTn>
                  </p:par>
                  <p:par>
                    <p:cTn id="131" fill="hold">
                      <p:stCondLst>
                        <p:cond delay="indefinite"/>
                      </p:stCondLst>
                      <p:childTnLst>
                        <p:par>
                          <p:cTn id="132" fill="hold">
                            <p:stCondLst>
                              <p:cond delay="0"/>
                            </p:stCondLst>
                            <p:childTnLst>
                              <p:par>
                                <p:cTn id="133" presetID="1" presetClass="entr" presetSubtype="0" fill="hold" grpId="0" nodeType="clickEffect">
                                  <p:stCondLst>
                                    <p:cond delay="0"/>
                                  </p:stCondLst>
                                  <p:childTnLst>
                                    <p:set>
                                      <p:cBhvr>
                                        <p:cTn id="134" dur="1" fill="hold">
                                          <p:stCondLst>
                                            <p:cond delay="0"/>
                                          </p:stCondLst>
                                        </p:cTn>
                                        <p:tgtEl>
                                          <p:spTgt spid="37"/>
                                        </p:tgtEl>
                                        <p:attrNameLst>
                                          <p:attrName>style.visibility</p:attrName>
                                        </p:attrNameLst>
                                      </p:cBhvr>
                                      <p:to>
                                        <p:strVal val="visible"/>
                                      </p:to>
                                    </p:set>
                                  </p:childTnLst>
                                </p:cTn>
                              </p:par>
                            </p:childTnLst>
                          </p:cTn>
                        </p:par>
                      </p:childTnLst>
                    </p:cTn>
                  </p:par>
                  <p:par>
                    <p:cTn id="135" fill="hold">
                      <p:stCondLst>
                        <p:cond delay="indefinite"/>
                      </p:stCondLst>
                      <p:childTnLst>
                        <p:par>
                          <p:cTn id="136" fill="hold">
                            <p:stCondLst>
                              <p:cond delay="0"/>
                            </p:stCondLst>
                            <p:childTnLst>
                              <p:par>
                                <p:cTn id="137" presetID="1" presetClass="entr" presetSubtype="0" fill="hold" grpId="0" nodeType="clickEffect">
                                  <p:stCondLst>
                                    <p:cond delay="0"/>
                                  </p:stCondLst>
                                  <p:childTnLst>
                                    <p:set>
                                      <p:cBhvr>
                                        <p:cTn id="138" dur="1" fill="hold">
                                          <p:stCondLst>
                                            <p:cond delay="0"/>
                                          </p:stCondLst>
                                        </p:cTn>
                                        <p:tgtEl>
                                          <p:spTgt spid="38"/>
                                        </p:tgtEl>
                                        <p:attrNameLst>
                                          <p:attrName>style.visibility</p:attrName>
                                        </p:attrNameLst>
                                      </p:cBhvr>
                                      <p:to>
                                        <p:strVal val="visible"/>
                                      </p:to>
                                    </p:set>
                                  </p:childTnLst>
                                </p:cTn>
                              </p:par>
                            </p:childTnLst>
                          </p:cTn>
                        </p:par>
                      </p:childTnLst>
                    </p:cTn>
                  </p:par>
                  <p:par>
                    <p:cTn id="139" fill="hold">
                      <p:stCondLst>
                        <p:cond delay="indefinite"/>
                      </p:stCondLst>
                      <p:childTnLst>
                        <p:par>
                          <p:cTn id="140" fill="hold">
                            <p:stCondLst>
                              <p:cond delay="0"/>
                            </p:stCondLst>
                            <p:childTnLst>
                              <p:par>
                                <p:cTn id="141" presetID="1" presetClass="entr" presetSubtype="0" fill="hold" grpId="0" nodeType="clickEffect">
                                  <p:stCondLst>
                                    <p:cond delay="0"/>
                                  </p:stCondLst>
                                  <p:childTnLst>
                                    <p:set>
                                      <p:cBhvr>
                                        <p:cTn id="142" dur="1" fill="hold">
                                          <p:stCondLst>
                                            <p:cond delay="0"/>
                                          </p:stCondLst>
                                        </p:cTn>
                                        <p:tgtEl>
                                          <p:spTgt spid="39"/>
                                        </p:tgtEl>
                                        <p:attrNameLst>
                                          <p:attrName>style.visibility</p:attrName>
                                        </p:attrNameLst>
                                      </p:cBhvr>
                                      <p:to>
                                        <p:strVal val="visible"/>
                                      </p:to>
                                    </p:set>
                                  </p:childTnLst>
                                </p:cTn>
                              </p:par>
                            </p:childTnLst>
                          </p:cTn>
                        </p:par>
                      </p:childTnLst>
                    </p:cTn>
                  </p:par>
                  <p:par>
                    <p:cTn id="143" fill="hold">
                      <p:stCondLst>
                        <p:cond delay="indefinite"/>
                      </p:stCondLst>
                      <p:childTnLst>
                        <p:par>
                          <p:cTn id="144" fill="hold">
                            <p:stCondLst>
                              <p:cond delay="0"/>
                            </p:stCondLst>
                            <p:childTnLst>
                              <p:par>
                                <p:cTn id="145" presetID="1" presetClass="entr" presetSubtype="0" fill="hold" grpId="0" nodeType="clickEffect">
                                  <p:stCondLst>
                                    <p:cond delay="0"/>
                                  </p:stCondLst>
                                  <p:childTnLst>
                                    <p:set>
                                      <p:cBhvr>
                                        <p:cTn id="146" dur="1" fill="hold">
                                          <p:stCondLst>
                                            <p:cond delay="0"/>
                                          </p:stCondLst>
                                        </p:cTn>
                                        <p:tgtEl>
                                          <p:spTgt spid="40"/>
                                        </p:tgtEl>
                                        <p:attrNameLst>
                                          <p:attrName>style.visibility</p:attrName>
                                        </p:attrNameLst>
                                      </p:cBhvr>
                                      <p:to>
                                        <p:strVal val="visible"/>
                                      </p:to>
                                    </p:set>
                                  </p:childTnLst>
                                </p:cTn>
                              </p:par>
                            </p:childTnLst>
                          </p:cTn>
                        </p:par>
                      </p:childTnLst>
                    </p:cTn>
                  </p:par>
                  <p:par>
                    <p:cTn id="147" fill="hold">
                      <p:stCondLst>
                        <p:cond delay="indefinite"/>
                      </p:stCondLst>
                      <p:childTnLst>
                        <p:par>
                          <p:cTn id="148" fill="hold">
                            <p:stCondLst>
                              <p:cond delay="0"/>
                            </p:stCondLst>
                            <p:childTnLst>
                              <p:par>
                                <p:cTn id="149" presetID="1" presetClass="entr" presetSubtype="0" fill="hold" grpId="0" nodeType="clickEffect">
                                  <p:stCondLst>
                                    <p:cond delay="0"/>
                                  </p:stCondLst>
                                  <p:childTnLst>
                                    <p:set>
                                      <p:cBhvr>
                                        <p:cTn id="150" dur="1" fill="hold">
                                          <p:stCondLst>
                                            <p:cond delay="0"/>
                                          </p:stCondLst>
                                        </p:cTn>
                                        <p:tgtEl>
                                          <p:spTgt spid="41"/>
                                        </p:tgtEl>
                                        <p:attrNameLst>
                                          <p:attrName>style.visibility</p:attrName>
                                        </p:attrNameLst>
                                      </p:cBhvr>
                                      <p:to>
                                        <p:strVal val="visible"/>
                                      </p:to>
                                    </p:set>
                                  </p:childTnLst>
                                </p:cTn>
                              </p:par>
                            </p:childTnLst>
                          </p:cTn>
                        </p:par>
                      </p:childTnLst>
                    </p:cTn>
                  </p:par>
                  <p:par>
                    <p:cTn id="151" fill="hold">
                      <p:stCondLst>
                        <p:cond delay="indefinite"/>
                      </p:stCondLst>
                      <p:childTnLst>
                        <p:par>
                          <p:cTn id="152" fill="hold">
                            <p:stCondLst>
                              <p:cond delay="0"/>
                            </p:stCondLst>
                            <p:childTnLst>
                              <p:par>
                                <p:cTn id="153" presetID="1" presetClass="entr" presetSubtype="0" fill="hold" grpId="0" nodeType="clickEffect">
                                  <p:stCondLst>
                                    <p:cond delay="0"/>
                                  </p:stCondLst>
                                  <p:childTnLst>
                                    <p:set>
                                      <p:cBhvr>
                                        <p:cTn id="154" dur="1" fill="hold">
                                          <p:stCondLst>
                                            <p:cond delay="0"/>
                                          </p:stCondLst>
                                        </p:cTn>
                                        <p:tgtEl>
                                          <p:spTgt spid="42"/>
                                        </p:tgtEl>
                                        <p:attrNameLst>
                                          <p:attrName>style.visibility</p:attrName>
                                        </p:attrNameLst>
                                      </p:cBhvr>
                                      <p:to>
                                        <p:strVal val="visible"/>
                                      </p:to>
                                    </p:set>
                                  </p:childTnLst>
                                </p:cTn>
                              </p:par>
                            </p:childTnLst>
                          </p:cTn>
                        </p:par>
                      </p:childTnLst>
                    </p:cTn>
                  </p:par>
                  <p:par>
                    <p:cTn id="155" fill="hold">
                      <p:stCondLst>
                        <p:cond delay="indefinite"/>
                      </p:stCondLst>
                      <p:childTnLst>
                        <p:par>
                          <p:cTn id="156" fill="hold">
                            <p:stCondLst>
                              <p:cond delay="0"/>
                            </p:stCondLst>
                            <p:childTnLst>
                              <p:par>
                                <p:cTn id="157" presetID="1" presetClass="entr" presetSubtype="0" fill="hold" grpId="0" nodeType="clickEffect">
                                  <p:stCondLst>
                                    <p:cond delay="0"/>
                                  </p:stCondLst>
                                  <p:childTnLst>
                                    <p:set>
                                      <p:cBhvr>
                                        <p:cTn id="158" dur="1" fill="hold">
                                          <p:stCondLst>
                                            <p:cond delay="0"/>
                                          </p:stCondLst>
                                        </p:cTn>
                                        <p:tgtEl>
                                          <p:spTgt spid="43"/>
                                        </p:tgtEl>
                                        <p:attrNameLst>
                                          <p:attrName>style.visibility</p:attrName>
                                        </p:attrNameLst>
                                      </p:cBhvr>
                                      <p:to>
                                        <p:strVal val="visible"/>
                                      </p:to>
                                    </p:set>
                                  </p:childTnLst>
                                </p:cTn>
                              </p:par>
                            </p:childTnLst>
                          </p:cTn>
                        </p:par>
                      </p:childTnLst>
                    </p:cTn>
                  </p:par>
                  <p:par>
                    <p:cTn id="159" fill="hold">
                      <p:stCondLst>
                        <p:cond delay="indefinite"/>
                      </p:stCondLst>
                      <p:childTnLst>
                        <p:par>
                          <p:cTn id="160" fill="hold">
                            <p:stCondLst>
                              <p:cond delay="0"/>
                            </p:stCondLst>
                            <p:childTnLst>
                              <p:par>
                                <p:cTn id="161" presetID="1" presetClass="entr" presetSubtype="0" fill="hold" grpId="0" nodeType="clickEffect">
                                  <p:stCondLst>
                                    <p:cond delay="0"/>
                                  </p:stCondLst>
                                  <p:childTnLst>
                                    <p:set>
                                      <p:cBhvr>
                                        <p:cTn id="162" dur="1" fill="hold">
                                          <p:stCondLst>
                                            <p:cond delay="0"/>
                                          </p:stCondLst>
                                        </p:cTn>
                                        <p:tgtEl>
                                          <p:spTgt spid="44"/>
                                        </p:tgtEl>
                                        <p:attrNameLst>
                                          <p:attrName>style.visibility</p:attrName>
                                        </p:attrNameLst>
                                      </p:cBhvr>
                                      <p:to>
                                        <p:strVal val="visible"/>
                                      </p:to>
                                    </p:set>
                                  </p:childTnLst>
                                </p:cTn>
                              </p:par>
                            </p:childTnLst>
                          </p:cTn>
                        </p:par>
                      </p:childTnLst>
                    </p:cTn>
                  </p:par>
                  <p:par>
                    <p:cTn id="163" fill="hold">
                      <p:stCondLst>
                        <p:cond delay="indefinite"/>
                      </p:stCondLst>
                      <p:childTnLst>
                        <p:par>
                          <p:cTn id="164" fill="hold">
                            <p:stCondLst>
                              <p:cond delay="0"/>
                            </p:stCondLst>
                            <p:childTnLst>
                              <p:par>
                                <p:cTn id="165" presetID="1" presetClass="entr" presetSubtype="0" fill="hold" grpId="0" nodeType="clickEffect">
                                  <p:stCondLst>
                                    <p:cond delay="0"/>
                                  </p:stCondLst>
                                  <p:childTnLst>
                                    <p:set>
                                      <p:cBhvr>
                                        <p:cTn id="166" dur="1" fill="hold">
                                          <p:stCondLst>
                                            <p:cond delay="0"/>
                                          </p:stCondLst>
                                        </p:cTn>
                                        <p:tgtEl>
                                          <p:spTgt spid="45"/>
                                        </p:tgtEl>
                                        <p:attrNameLst>
                                          <p:attrName>style.visibility</p:attrName>
                                        </p:attrNameLst>
                                      </p:cBhvr>
                                      <p:to>
                                        <p:strVal val="visible"/>
                                      </p:to>
                                    </p:set>
                                  </p:childTnLst>
                                </p:cTn>
                              </p:par>
                            </p:childTnLst>
                          </p:cTn>
                        </p:par>
                      </p:childTnLst>
                    </p:cTn>
                  </p:par>
                  <p:par>
                    <p:cTn id="167" fill="hold">
                      <p:stCondLst>
                        <p:cond delay="indefinite"/>
                      </p:stCondLst>
                      <p:childTnLst>
                        <p:par>
                          <p:cTn id="168" fill="hold">
                            <p:stCondLst>
                              <p:cond delay="0"/>
                            </p:stCondLst>
                            <p:childTnLst>
                              <p:par>
                                <p:cTn id="169" presetID="1" presetClass="entr" presetSubtype="0" fill="hold" grpId="0" nodeType="clickEffect">
                                  <p:stCondLst>
                                    <p:cond delay="0"/>
                                  </p:stCondLst>
                                  <p:childTnLst>
                                    <p:set>
                                      <p:cBhvr>
                                        <p:cTn id="170" dur="1" fill="hold">
                                          <p:stCondLst>
                                            <p:cond delay="0"/>
                                          </p:stCondLst>
                                        </p:cTn>
                                        <p:tgtEl>
                                          <p:spTgt spid="46"/>
                                        </p:tgtEl>
                                        <p:attrNameLst>
                                          <p:attrName>style.visibility</p:attrName>
                                        </p:attrNameLst>
                                      </p:cBhvr>
                                      <p:to>
                                        <p:strVal val="visible"/>
                                      </p:to>
                                    </p:set>
                                  </p:childTnLst>
                                </p:cTn>
                              </p:par>
                            </p:childTnLst>
                          </p:cTn>
                        </p:par>
                      </p:childTnLst>
                    </p:cTn>
                  </p:par>
                  <p:par>
                    <p:cTn id="171" fill="hold">
                      <p:stCondLst>
                        <p:cond delay="indefinite"/>
                      </p:stCondLst>
                      <p:childTnLst>
                        <p:par>
                          <p:cTn id="172" fill="hold">
                            <p:stCondLst>
                              <p:cond delay="0"/>
                            </p:stCondLst>
                            <p:childTnLst>
                              <p:par>
                                <p:cTn id="173" presetID="1" presetClass="entr" presetSubtype="0" fill="hold" grpId="0" nodeType="clickEffect">
                                  <p:stCondLst>
                                    <p:cond delay="0"/>
                                  </p:stCondLst>
                                  <p:childTnLst>
                                    <p:set>
                                      <p:cBhvr>
                                        <p:cTn id="174" dur="1" fill="hold">
                                          <p:stCondLst>
                                            <p:cond delay="0"/>
                                          </p:stCondLst>
                                        </p:cTn>
                                        <p:tgtEl>
                                          <p:spTgt spid="47"/>
                                        </p:tgtEl>
                                        <p:attrNameLst>
                                          <p:attrName>style.visibility</p:attrName>
                                        </p:attrNameLst>
                                      </p:cBhvr>
                                      <p:to>
                                        <p:strVal val="visible"/>
                                      </p:to>
                                    </p:set>
                                  </p:childTnLst>
                                </p:cTn>
                              </p:par>
                            </p:childTnLst>
                          </p:cTn>
                        </p:par>
                      </p:childTnLst>
                    </p:cTn>
                  </p:par>
                  <p:par>
                    <p:cTn id="175" fill="hold">
                      <p:stCondLst>
                        <p:cond delay="indefinite"/>
                      </p:stCondLst>
                      <p:childTnLst>
                        <p:par>
                          <p:cTn id="176" fill="hold">
                            <p:stCondLst>
                              <p:cond delay="0"/>
                            </p:stCondLst>
                            <p:childTnLst>
                              <p:par>
                                <p:cTn id="177" presetID="1" presetClass="entr" presetSubtype="0" fill="hold" grpId="0" nodeType="clickEffect">
                                  <p:stCondLst>
                                    <p:cond delay="0"/>
                                  </p:stCondLst>
                                  <p:childTnLst>
                                    <p:set>
                                      <p:cBhvr>
                                        <p:cTn id="178" dur="1" fill="hold">
                                          <p:stCondLst>
                                            <p:cond delay="0"/>
                                          </p:stCondLst>
                                        </p:cTn>
                                        <p:tgtEl>
                                          <p:spTgt spid="48"/>
                                        </p:tgtEl>
                                        <p:attrNameLst>
                                          <p:attrName>style.visibility</p:attrName>
                                        </p:attrNameLst>
                                      </p:cBhvr>
                                      <p:to>
                                        <p:strVal val="visible"/>
                                      </p:to>
                                    </p:set>
                                  </p:childTnLst>
                                </p:cTn>
                              </p:par>
                            </p:childTnLst>
                          </p:cTn>
                        </p:par>
                      </p:childTnLst>
                    </p:cTn>
                  </p:par>
                  <p:par>
                    <p:cTn id="179" fill="hold">
                      <p:stCondLst>
                        <p:cond delay="indefinite"/>
                      </p:stCondLst>
                      <p:childTnLst>
                        <p:par>
                          <p:cTn id="180" fill="hold">
                            <p:stCondLst>
                              <p:cond delay="0"/>
                            </p:stCondLst>
                            <p:childTnLst>
                              <p:par>
                                <p:cTn id="181" presetID="1" presetClass="entr" presetSubtype="0" fill="hold" grpId="0" nodeType="clickEffect">
                                  <p:stCondLst>
                                    <p:cond delay="0"/>
                                  </p:stCondLst>
                                  <p:childTnLst>
                                    <p:set>
                                      <p:cBhvr>
                                        <p:cTn id="182" dur="1" fill="hold">
                                          <p:stCondLst>
                                            <p:cond delay="0"/>
                                          </p:stCondLst>
                                        </p:cTn>
                                        <p:tgtEl>
                                          <p:spTgt spid="49"/>
                                        </p:tgtEl>
                                        <p:attrNameLst>
                                          <p:attrName>style.visibility</p:attrName>
                                        </p:attrNameLst>
                                      </p:cBhvr>
                                      <p:to>
                                        <p:strVal val="visible"/>
                                      </p:to>
                                    </p:set>
                                  </p:childTnLst>
                                </p:cTn>
                              </p:par>
                            </p:childTnLst>
                          </p:cTn>
                        </p:par>
                      </p:childTnLst>
                    </p:cTn>
                  </p:par>
                  <p:par>
                    <p:cTn id="183" fill="hold">
                      <p:stCondLst>
                        <p:cond delay="indefinite"/>
                      </p:stCondLst>
                      <p:childTnLst>
                        <p:par>
                          <p:cTn id="184" fill="hold">
                            <p:stCondLst>
                              <p:cond delay="0"/>
                            </p:stCondLst>
                            <p:childTnLst>
                              <p:par>
                                <p:cTn id="185" presetID="1" presetClass="entr" presetSubtype="0" fill="hold" grpId="0" nodeType="clickEffect">
                                  <p:stCondLst>
                                    <p:cond delay="0"/>
                                  </p:stCondLst>
                                  <p:childTnLst>
                                    <p:set>
                                      <p:cBhvr>
                                        <p:cTn id="186" dur="1" fill="hold">
                                          <p:stCondLst>
                                            <p:cond delay="0"/>
                                          </p:stCondLst>
                                        </p:cTn>
                                        <p:tgtEl>
                                          <p:spTgt spid="50"/>
                                        </p:tgtEl>
                                        <p:attrNameLst>
                                          <p:attrName>style.visibility</p:attrName>
                                        </p:attrNameLst>
                                      </p:cBhvr>
                                      <p:to>
                                        <p:strVal val="visible"/>
                                      </p:to>
                                    </p:set>
                                  </p:childTnLst>
                                </p:cTn>
                              </p:par>
                            </p:childTnLst>
                          </p:cTn>
                        </p:par>
                      </p:childTnLst>
                    </p:cTn>
                  </p:par>
                  <p:par>
                    <p:cTn id="187" fill="hold">
                      <p:stCondLst>
                        <p:cond delay="indefinite"/>
                      </p:stCondLst>
                      <p:childTnLst>
                        <p:par>
                          <p:cTn id="188" fill="hold">
                            <p:stCondLst>
                              <p:cond delay="0"/>
                            </p:stCondLst>
                            <p:childTnLst>
                              <p:par>
                                <p:cTn id="189" presetID="1" presetClass="entr" presetSubtype="0" fill="hold" grpId="0" nodeType="clickEffect">
                                  <p:stCondLst>
                                    <p:cond delay="0"/>
                                  </p:stCondLst>
                                  <p:childTnLst>
                                    <p:set>
                                      <p:cBhvr>
                                        <p:cTn id="190" dur="1" fill="hold">
                                          <p:stCondLst>
                                            <p:cond delay="0"/>
                                          </p:stCondLst>
                                        </p:cTn>
                                        <p:tgtEl>
                                          <p:spTgt spid="51"/>
                                        </p:tgtEl>
                                        <p:attrNameLst>
                                          <p:attrName>style.visibility</p:attrName>
                                        </p:attrNameLst>
                                      </p:cBhvr>
                                      <p:to>
                                        <p:strVal val="visible"/>
                                      </p:to>
                                    </p:set>
                                  </p:childTnLst>
                                </p:cTn>
                              </p:par>
                            </p:childTnLst>
                          </p:cTn>
                        </p:par>
                      </p:childTnLst>
                    </p:cTn>
                  </p:par>
                  <p:par>
                    <p:cTn id="191" fill="hold">
                      <p:stCondLst>
                        <p:cond delay="indefinite"/>
                      </p:stCondLst>
                      <p:childTnLst>
                        <p:par>
                          <p:cTn id="192" fill="hold">
                            <p:stCondLst>
                              <p:cond delay="0"/>
                            </p:stCondLst>
                            <p:childTnLst>
                              <p:par>
                                <p:cTn id="193" presetID="1" presetClass="entr" presetSubtype="0" fill="hold" grpId="0" nodeType="clickEffect">
                                  <p:stCondLst>
                                    <p:cond delay="0"/>
                                  </p:stCondLst>
                                  <p:childTnLst>
                                    <p:set>
                                      <p:cBhvr>
                                        <p:cTn id="194" dur="1" fill="hold">
                                          <p:stCondLst>
                                            <p:cond delay="0"/>
                                          </p:stCondLst>
                                        </p:cTn>
                                        <p:tgtEl>
                                          <p:spTgt spid="52"/>
                                        </p:tgtEl>
                                        <p:attrNameLst>
                                          <p:attrName>style.visibility</p:attrName>
                                        </p:attrNameLst>
                                      </p:cBhvr>
                                      <p:to>
                                        <p:strVal val="visible"/>
                                      </p:to>
                                    </p:set>
                                  </p:childTnLst>
                                </p:cTn>
                              </p:par>
                            </p:childTnLst>
                          </p:cTn>
                        </p:par>
                      </p:childTnLst>
                    </p:cTn>
                  </p:par>
                  <p:par>
                    <p:cTn id="195" fill="hold">
                      <p:stCondLst>
                        <p:cond delay="indefinite"/>
                      </p:stCondLst>
                      <p:childTnLst>
                        <p:par>
                          <p:cTn id="196" fill="hold">
                            <p:stCondLst>
                              <p:cond delay="0"/>
                            </p:stCondLst>
                            <p:childTnLst>
                              <p:par>
                                <p:cTn id="197" presetID="1" presetClass="entr" presetSubtype="0" fill="hold" grpId="0" nodeType="clickEffect">
                                  <p:stCondLst>
                                    <p:cond delay="0"/>
                                  </p:stCondLst>
                                  <p:childTnLst>
                                    <p:set>
                                      <p:cBhvr>
                                        <p:cTn id="198" dur="1" fill="hold">
                                          <p:stCondLst>
                                            <p:cond delay="0"/>
                                          </p:stCondLst>
                                        </p:cTn>
                                        <p:tgtEl>
                                          <p:spTgt spid="53"/>
                                        </p:tgtEl>
                                        <p:attrNameLst>
                                          <p:attrName>style.visibility</p:attrName>
                                        </p:attrNameLst>
                                      </p:cBhvr>
                                      <p:to>
                                        <p:strVal val="visible"/>
                                      </p:to>
                                    </p:set>
                                  </p:childTnLst>
                                </p:cTn>
                              </p:par>
                            </p:childTnLst>
                          </p:cTn>
                        </p:par>
                      </p:childTnLst>
                    </p:cTn>
                  </p:par>
                  <p:par>
                    <p:cTn id="199" fill="hold">
                      <p:stCondLst>
                        <p:cond delay="indefinite"/>
                      </p:stCondLst>
                      <p:childTnLst>
                        <p:par>
                          <p:cTn id="200" fill="hold">
                            <p:stCondLst>
                              <p:cond delay="0"/>
                            </p:stCondLst>
                            <p:childTnLst>
                              <p:par>
                                <p:cTn id="201" presetID="1" presetClass="entr" presetSubtype="0" fill="hold" grpId="0" nodeType="clickEffect">
                                  <p:stCondLst>
                                    <p:cond delay="0"/>
                                  </p:stCondLst>
                                  <p:childTnLst>
                                    <p:set>
                                      <p:cBhvr>
                                        <p:cTn id="202" dur="1" fill="hold">
                                          <p:stCondLst>
                                            <p:cond delay="0"/>
                                          </p:stCondLst>
                                        </p:cTn>
                                        <p:tgtEl>
                                          <p:spTgt spid="54"/>
                                        </p:tgtEl>
                                        <p:attrNameLst>
                                          <p:attrName>style.visibility</p:attrName>
                                        </p:attrNameLst>
                                      </p:cBhvr>
                                      <p:to>
                                        <p:strVal val="visible"/>
                                      </p:to>
                                    </p:set>
                                  </p:childTnLst>
                                </p:cTn>
                              </p:par>
                            </p:childTnLst>
                          </p:cTn>
                        </p:par>
                      </p:childTnLst>
                    </p:cTn>
                  </p:par>
                  <p:par>
                    <p:cTn id="203" fill="hold">
                      <p:stCondLst>
                        <p:cond delay="indefinite"/>
                      </p:stCondLst>
                      <p:childTnLst>
                        <p:par>
                          <p:cTn id="204" fill="hold">
                            <p:stCondLst>
                              <p:cond delay="0"/>
                            </p:stCondLst>
                            <p:childTnLst>
                              <p:par>
                                <p:cTn id="205" presetID="1" presetClass="entr" presetSubtype="0" fill="hold" grpId="0" nodeType="clickEffect">
                                  <p:stCondLst>
                                    <p:cond delay="0"/>
                                  </p:stCondLst>
                                  <p:childTnLst>
                                    <p:set>
                                      <p:cBhvr>
                                        <p:cTn id="206" dur="1" fill="hold">
                                          <p:stCondLst>
                                            <p:cond delay="0"/>
                                          </p:stCondLst>
                                        </p:cTn>
                                        <p:tgtEl>
                                          <p:spTgt spid="55"/>
                                        </p:tgtEl>
                                        <p:attrNameLst>
                                          <p:attrName>style.visibility</p:attrName>
                                        </p:attrNameLst>
                                      </p:cBhvr>
                                      <p:to>
                                        <p:strVal val="visible"/>
                                      </p:to>
                                    </p:set>
                                  </p:childTnLst>
                                </p:cTn>
                              </p:par>
                            </p:childTnLst>
                          </p:cTn>
                        </p:par>
                      </p:childTnLst>
                    </p:cTn>
                  </p:par>
                  <p:par>
                    <p:cTn id="207" fill="hold">
                      <p:stCondLst>
                        <p:cond delay="indefinite"/>
                      </p:stCondLst>
                      <p:childTnLst>
                        <p:par>
                          <p:cTn id="208" fill="hold">
                            <p:stCondLst>
                              <p:cond delay="0"/>
                            </p:stCondLst>
                            <p:childTnLst>
                              <p:par>
                                <p:cTn id="209" presetID="1" presetClass="entr" presetSubtype="0" fill="hold" grpId="0" nodeType="clickEffect">
                                  <p:stCondLst>
                                    <p:cond delay="0"/>
                                  </p:stCondLst>
                                  <p:childTnLst>
                                    <p:set>
                                      <p:cBhvr>
                                        <p:cTn id="210" dur="1" fill="hold">
                                          <p:stCondLst>
                                            <p:cond delay="0"/>
                                          </p:stCondLst>
                                        </p:cTn>
                                        <p:tgtEl>
                                          <p:spTgt spid="56"/>
                                        </p:tgtEl>
                                        <p:attrNameLst>
                                          <p:attrName>style.visibility</p:attrName>
                                        </p:attrNameLst>
                                      </p:cBhvr>
                                      <p:to>
                                        <p:strVal val="visible"/>
                                      </p:to>
                                    </p:set>
                                  </p:childTnLst>
                                </p:cTn>
                              </p:par>
                            </p:childTnLst>
                          </p:cTn>
                        </p:par>
                      </p:childTnLst>
                    </p:cTn>
                  </p:par>
                  <p:par>
                    <p:cTn id="211" fill="hold">
                      <p:stCondLst>
                        <p:cond delay="indefinite"/>
                      </p:stCondLst>
                      <p:childTnLst>
                        <p:par>
                          <p:cTn id="212" fill="hold">
                            <p:stCondLst>
                              <p:cond delay="0"/>
                            </p:stCondLst>
                            <p:childTnLst>
                              <p:par>
                                <p:cTn id="213" presetID="1" presetClass="entr" presetSubtype="0" fill="hold" grpId="0" nodeType="clickEffect">
                                  <p:stCondLst>
                                    <p:cond delay="0"/>
                                  </p:stCondLst>
                                  <p:childTnLst>
                                    <p:set>
                                      <p:cBhvr>
                                        <p:cTn id="214" dur="1" fill="hold">
                                          <p:stCondLst>
                                            <p:cond delay="0"/>
                                          </p:stCondLst>
                                        </p:cTn>
                                        <p:tgtEl>
                                          <p:spTgt spid="57"/>
                                        </p:tgtEl>
                                        <p:attrNameLst>
                                          <p:attrName>style.visibility</p:attrName>
                                        </p:attrNameLst>
                                      </p:cBhvr>
                                      <p:to>
                                        <p:strVal val="visible"/>
                                      </p:to>
                                    </p:set>
                                  </p:childTnLst>
                                </p:cTn>
                              </p:par>
                            </p:childTnLst>
                          </p:cTn>
                        </p:par>
                      </p:childTnLst>
                    </p:cTn>
                  </p:par>
                  <p:par>
                    <p:cTn id="215" fill="hold">
                      <p:stCondLst>
                        <p:cond delay="indefinite"/>
                      </p:stCondLst>
                      <p:childTnLst>
                        <p:par>
                          <p:cTn id="216" fill="hold">
                            <p:stCondLst>
                              <p:cond delay="0"/>
                            </p:stCondLst>
                            <p:childTnLst>
                              <p:par>
                                <p:cTn id="217" presetID="1" presetClass="entr" presetSubtype="0" fill="hold" grpId="0" nodeType="clickEffect">
                                  <p:stCondLst>
                                    <p:cond delay="0"/>
                                  </p:stCondLst>
                                  <p:childTnLst>
                                    <p:set>
                                      <p:cBhvr>
                                        <p:cTn id="218" dur="1" fill="hold">
                                          <p:stCondLst>
                                            <p:cond delay="0"/>
                                          </p:stCondLst>
                                        </p:cTn>
                                        <p:tgtEl>
                                          <p:spTgt spid="58"/>
                                        </p:tgtEl>
                                        <p:attrNameLst>
                                          <p:attrName>style.visibility</p:attrName>
                                        </p:attrNameLst>
                                      </p:cBhvr>
                                      <p:to>
                                        <p:strVal val="visible"/>
                                      </p:to>
                                    </p:set>
                                  </p:childTnLst>
                                </p:cTn>
                              </p:par>
                            </p:childTnLst>
                          </p:cTn>
                        </p:par>
                      </p:childTnLst>
                    </p:cTn>
                  </p:par>
                  <p:par>
                    <p:cTn id="219" fill="hold">
                      <p:stCondLst>
                        <p:cond delay="indefinite"/>
                      </p:stCondLst>
                      <p:childTnLst>
                        <p:par>
                          <p:cTn id="220" fill="hold">
                            <p:stCondLst>
                              <p:cond delay="0"/>
                            </p:stCondLst>
                            <p:childTnLst>
                              <p:par>
                                <p:cTn id="221" presetID="1" presetClass="entr" presetSubtype="0" fill="hold" grpId="0" nodeType="clickEffect">
                                  <p:stCondLst>
                                    <p:cond delay="0"/>
                                  </p:stCondLst>
                                  <p:childTnLst>
                                    <p:set>
                                      <p:cBhvr>
                                        <p:cTn id="222" dur="1" fill="hold">
                                          <p:stCondLst>
                                            <p:cond delay="0"/>
                                          </p:stCondLst>
                                        </p:cTn>
                                        <p:tgtEl>
                                          <p:spTgt spid="59"/>
                                        </p:tgtEl>
                                        <p:attrNameLst>
                                          <p:attrName>style.visibility</p:attrName>
                                        </p:attrNameLst>
                                      </p:cBhvr>
                                      <p:to>
                                        <p:strVal val="visible"/>
                                      </p:to>
                                    </p:set>
                                  </p:childTnLst>
                                </p:cTn>
                              </p:par>
                            </p:childTnLst>
                          </p:cTn>
                        </p:par>
                      </p:childTnLst>
                    </p:cTn>
                  </p:par>
                  <p:par>
                    <p:cTn id="223" fill="hold">
                      <p:stCondLst>
                        <p:cond delay="indefinite"/>
                      </p:stCondLst>
                      <p:childTnLst>
                        <p:par>
                          <p:cTn id="224" fill="hold">
                            <p:stCondLst>
                              <p:cond delay="0"/>
                            </p:stCondLst>
                            <p:childTnLst>
                              <p:par>
                                <p:cTn id="225" presetID="1" presetClass="entr" presetSubtype="0" fill="hold" grpId="0" nodeType="clickEffect">
                                  <p:stCondLst>
                                    <p:cond delay="0"/>
                                  </p:stCondLst>
                                  <p:childTnLst>
                                    <p:set>
                                      <p:cBhvr>
                                        <p:cTn id="226" dur="1" fill="hold">
                                          <p:stCondLst>
                                            <p:cond delay="0"/>
                                          </p:stCondLst>
                                        </p:cTn>
                                        <p:tgtEl>
                                          <p:spTgt spid="60"/>
                                        </p:tgtEl>
                                        <p:attrNameLst>
                                          <p:attrName>style.visibility</p:attrName>
                                        </p:attrNameLst>
                                      </p:cBhvr>
                                      <p:to>
                                        <p:strVal val="visible"/>
                                      </p:to>
                                    </p:set>
                                  </p:childTnLst>
                                </p:cTn>
                              </p:par>
                            </p:childTnLst>
                          </p:cTn>
                        </p:par>
                      </p:childTnLst>
                    </p:cTn>
                  </p:par>
                  <p:par>
                    <p:cTn id="227" fill="hold">
                      <p:stCondLst>
                        <p:cond delay="indefinite"/>
                      </p:stCondLst>
                      <p:childTnLst>
                        <p:par>
                          <p:cTn id="228" fill="hold">
                            <p:stCondLst>
                              <p:cond delay="0"/>
                            </p:stCondLst>
                            <p:childTnLst>
                              <p:par>
                                <p:cTn id="229" presetID="1" presetClass="entr" presetSubtype="0" fill="hold" grpId="0" nodeType="clickEffect">
                                  <p:stCondLst>
                                    <p:cond delay="0"/>
                                  </p:stCondLst>
                                  <p:childTnLst>
                                    <p:set>
                                      <p:cBhvr>
                                        <p:cTn id="230" dur="1" fill="hold">
                                          <p:stCondLst>
                                            <p:cond delay="0"/>
                                          </p:stCondLst>
                                        </p:cTn>
                                        <p:tgtEl>
                                          <p:spTgt spid="3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6" grpId="0"/>
      <p:bldP spid="7" grpId="0"/>
      <p:bldP spid="8" grpId="0"/>
      <p:bldP spid="9" grpId="0"/>
      <p:bldP spid="10" grpId="0"/>
      <p:bldP spid="11" grpId="0"/>
      <p:bldP spid="12" grpId="0"/>
      <p:bldP spid="13" grpId="0"/>
      <p:bldP spid="14" grpId="0"/>
      <p:bldP spid="15" grpId="0"/>
      <p:bldP spid="16" grpId="0"/>
      <p:bldP spid="17" grpId="0"/>
      <p:bldP spid="18" grpId="0"/>
      <p:bldP spid="19" grpId="0"/>
      <p:bldP spid="20" grpId="0"/>
      <p:bldP spid="21" grpId="0"/>
      <p:bldP spid="22" grpId="0"/>
      <p:bldP spid="23" grpId="0"/>
      <p:bldP spid="24" grpId="0"/>
      <p:bldP spid="25" grpId="0"/>
      <p:bldP spid="26" grpId="0"/>
      <p:bldP spid="27" grpId="0"/>
      <p:bldP spid="28" grpId="0"/>
      <p:bldP spid="29" grpId="0"/>
      <p:bldP spid="31" grpId="0"/>
      <p:bldP spid="30" grpId="0"/>
      <p:bldP spid="32" grpId="0"/>
      <p:bldP spid="33" grpId="0"/>
      <p:bldP spid="34" grpId="0"/>
      <p:bldP spid="35" grpId="0"/>
      <p:bldP spid="36" grpId="0"/>
      <p:bldP spid="37" grpId="0"/>
      <p:bldP spid="38" grpId="0"/>
      <p:bldP spid="39" grpId="0"/>
      <p:bldP spid="40" grpId="0"/>
      <p:bldP spid="41" grpId="0"/>
      <p:bldP spid="42" grpId="0"/>
      <p:bldP spid="43" grpId="0"/>
      <p:bldP spid="44" grpId="0"/>
      <p:bldP spid="45" grpId="0"/>
      <p:bldP spid="46" grpId="0"/>
      <p:bldP spid="47" grpId="0"/>
      <p:bldP spid="48" grpId="0"/>
      <p:bldP spid="49" grpId="0"/>
      <p:bldP spid="50" grpId="0"/>
      <p:bldP spid="51" grpId="0"/>
      <p:bldP spid="52" grpId="0"/>
      <p:bldP spid="53" grpId="0"/>
      <p:bldP spid="54" grpId="0"/>
      <p:bldP spid="55" grpId="0"/>
      <p:bldP spid="56" grpId="0"/>
      <p:bldP spid="57" grpId="0"/>
      <p:bldP spid="58" grpId="0"/>
      <p:bldP spid="59" grpId="0"/>
      <p:bldP spid="60" grpId="0"/>
    </p:bldLst>
  </p:timing>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499360" y="609600"/>
            <a:ext cx="4053840" cy="400110"/>
          </a:xfrm>
          <a:prstGeom prst="rect">
            <a:avLst/>
          </a:prstGeom>
          <a:noFill/>
        </p:spPr>
        <p:txBody>
          <a:bodyPr wrap="square" rtlCol="0">
            <a:spAutoFit/>
          </a:bodyPr>
          <a:lstStyle/>
          <a:p>
            <a:r>
              <a:rPr lang="en-US" sz="2000" b="1" u="sng" dirty="0" smtClean="0"/>
              <a:t>Valuation of Jewellery [Rule 18]</a:t>
            </a:r>
            <a:endParaRPr lang="en-IN" sz="2000" b="1" u="sng" dirty="0"/>
          </a:p>
        </p:txBody>
      </p:sp>
      <p:sp>
        <p:nvSpPr>
          <p:cNvPr id="3" name="TextBox 2"/>
          <p:cNvSpPr txBox="1"/>
          <p:nvPr/>
        </p:nvSpPr>
        <p:spPr>
          <a:xfrm>
            <a:off x="1508760" y="1295400"/>
            <a:ext cx="3962400" cy="400110"/>
          </a:xfrm>
          <a:prstGeom prst="rect">
            <a:avLst/>
          </a:prstGeom>
          <a:noFill/>
        </p:spPr>
        <p:txBody>
          <a:bodyPr wrap="square" rtlCol="0">
            <a:spAutoFit/>
          </a:bodyPr>
          <a:lstStyle/>
          <a:p>
            <a:r>
              <a:rPr lang="en-US" sz="2000" b="1" dirty="0" smtClean="0"/>
              <a:t>The Value of Jewellery shall be </a:t>
            </a:r>
            <a:endParaRPr lang="en-IN" sz="2000" b="1" dirty="0"/>
          </a:p>
        </p:txBody>
      </p:sp>
      <p:sp>
        <p:nvSpPr>
          <p:cNvPr id="4" name="TextBox 3"/>
          <p:cNvSpPr txBox="1"/>
          <p:nvPr/>
        </p:nvSpPr>
        <p:spPr>
          <a:xfrm>
            <a:off x="1524000" y="1828800"/>
            <a:ext cx="5166360" cy="400110"/>
          </a:xfrm>
          <a:prstGeom prst="rect">
            <a:avLst/>
          </a:prstGeom>
          <a:noFill/>
        </p:spPr>
        <p:txBody>
          <a:bodyPr wrap="square" rtlCol="0">
            <a:spAutoFit/>
          </a:bodyPr>
          <a:lstStyle/>
          <a:p>
            <a:r>
              <a:rPr lang="en-US" sz="2000" b="1" dirty="0" smtClean="0"/>
              <a:t>estimated to be the price which it would fetch </a:t>
            </a:r>
            <a:endParaRPr lang="en-IN" sz="2000" b="1" dirty="0"/>
          </a:p>
        </p:txBody>
      </p:sp>
      <p:sp>
        <p:nvSpPr>
          <p:cNvPr id="5" name="TextBox 4"/>
          <p:cNvSpPr txBox="1"/>
          <p:nvPr/>
        </p:nvSpPr>
        <p:spPr>
          <a:xfrm>
            <a:off x="1539240" y="2346960"/>
            <a:ext cx="6766560" cy="400110"/>
          </a:xfrm>
          <a:prstGeom prst="rect">
            <a:avLst/>
          </a:prstGeom>
          <a:noFill/>
        </p:spPr>
        <p:txBody>
          <a:bodyPr wrap="square" rtlCol="0">
            <a:spAutoFit/>
          </a:bodyPr>
          <a:lstStyle/>
          <a:p>
            <a:r>
              <a:rPr lang="en-US" sz="2000" b="1" dirty="0" smtClean="0"/>
              <a:t>if Sold in the open Market (i.e. FMV) on the Valuation date </a:t>
            </a:r>
            <a:endParaRPr lang="en-IN" sz="2000" b="1" dirty="0"/>
          </a:p>
        </p:txBody>
      </p:sp>
      <p:cxnSp>
        <p:nvCxnSpPr>
          <p:cNvPr id="7" name="Straight Connector 6"/>
          <p:cNvCxnSpPr/>
          <p:nvPr/>
        </p:nvCxnSpPr>
        <p:spPr>
          <a:xfrm>
            <a:off x="1219200" y="2042160"/>
            <a:ext cx="152400" cy="1588"/>
          </a:xfrm>
          <a:prstGeom prst="line">
            <a:avLst/>
          </a:prstGeom>
        </p:spPr>
        <p:style>
          <a:lnRef idx="2">
            <a:schemeClr val="dk1"/>
          </a:lnRef>
          <a:fillRef idx="0">
            <a:schemeClr val="dk1"/>
          </a:fillRef>
          <a:effectRef idx="1">
            <a:schemeClr val="dk1"/>
          </a:effectRef>
          <a:fontRef idx="minor">
            <a:schemeClr val="tx1"/>
          </a:fontRef>
        </p:style>
      </p:cxnSp>
      <p:cxnSp>
        <p:nvCxnSpPr>
          <p:cNvPr id="8" name="Straight Connector 7"/>
          <p:cNvCxnSpPr/>
          <p:nvPr/>
        </p:nvCxnSpPr>
        <p:spPr>
          <a:xfrm>
            <a:off x="1219200" y="2545080"/>
            <a:ext cx="152400" cy="1588"/>
          </a:xfrm>
          <a:prstGeom prst="line">
            <a:avLst/>
          </a:prstGeom>
        </p:spPr>
        <p:style>
          <a:lnRef idx="2">
            <a:schemeClr val="dk1"/>
          </a:lnRef>
          <a:fillRef idx="0">
            <a:schemeClr val="dk1"/>
          </a:fillRef>
          <a:effectRef idx="1">
            <a:schemeClr val="dk1"/>
          </a:effectRef>
          <a:fontRef idx="minor">
            <a:schemeClr val="tx1"/>
          </a:fontRef>
        </p:style>
      </p:cxnSp>
    </p:spTree>
    <p:extLst>
      <p:ext uri="{BB962C8B-B14F-4D97-AF65-F5344CB8AC3E}">
        <p14:creationId xmlns:p14="http://schemas.microsoft.com/office/powerpoint/2010/main" val="2362271954"/>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8"/>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4" grpId="0"/>
      <p:bldP spid="5" grpId="0"/>
    </p:bldLst>
  </p:timing>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623196" y="359509"/>
            <a:ext cx="3520440" cy="369332"/>
          </a:xfrm>
          <a:prstGeom prst="rect">
            <a:avLst/>
          </a:prstGeom>
          <a:noFill/>
        </p:spPr>
        <p:txBody>
          <a:bodyPr wrap="square" rtlCol="0">
            <a:spAutoFit/>
          </a:bodyPr>
          <a:lstStyle/>
          <a:p>
            <a:r>
              <a:rPr lang="en-US" b="1" u="sng" dirty="0" smtClean="0"/>
              <a:t>Valuation of Jewellery [Rule 18]</a:t>
            </a:r>
            <a:endParaRPr lang="en-IN" b="1" u="sng" dirty="0"/>
          </a:p>
        </p:txBody>
      </p:sp>
      <p:sp>
        <p:nvSpPr>
          <p:cNvPr id="3" name="Left Brace 2"/>
          <p:cNvSpPr/>
          <p:nvPr/>
        </p:nvSpPr>
        <p:spPr>
          <a:xfrm rot="5400000">
            <a:off x="3992880" y="-1621691"/>
            <a:ext cx="502920" cy="5257800"/>
          </a:xfrm>
          <a:prstGeom prst="leftBrace">
            <a:avLst/>
          </a:prstGeom>
        </p:spPr>
        <p:style>
          <a:lnRef idx="2">
            <a:schemeClr val="dk1"/>
          </a:lnRef>
          <a:fillRef idx="0">
            <a:schemeClr val="dk1"/>
          </a:fillRef>
          <a:effectRef idx="1">
            <a:schemeClr val="dk1"/>
          </a:effectRef>
          <a:fontRef idx="minor">
            <a:schemeClr val="tx1"/>
          </a:fontRef>
        </p:style>
        <p:txBody>
          <a:bodyPr rtlCol="0" anchor="ctr"/>
          <a:lstStyle/>
          <a:p>
            <a:pPr algn="ctr"/>
            <a:endParaRPr lang="en-IN" b="1"/>
          </a:p>
        </p:txBody>
      </p:sp>
      <p:sp>
        <p:nvSpPr>
          <p:cNvPr id="4" name="TextBox 3"/>
          <p:cNvSpPr txBox="1"/>
          <p:nvPr/>
        </p:nvSpPr>
        <p:spPr>
          <a:xfrm>
            <a:off x="457200" y="1289149"/>
            <a:ext cx="3672840" cy="646331"/>
          </a:xfrm>
          <a:prstGeom prst="rect">
            <a:avLst/>
          </a:prstGeom>
          <a:noFill/>
        </p:spPr>
        <p:txBody>
          <a:bodyPr wrap="square" rtlCol="0">
            <a:spAutoFit/>
          </a:bodyPr>
          <a:lstStyle/>
          <a:p>
            <a:r>
              <a:rPr lang="en-US" b="1" dirty="0" smtClean="0"/>
              <a:t>Value estimated by </a:t>
            </a:r>
            <a:r>
              <a:rPr lang="en-US" b="1" dirty="0" err="1" smtClean="0"/>
              <a:t>assessee</a:t>
            </a:r>
            <a:r>
              <a:rPr lang="en-US" b="1" dirty="0" smtClean="0"/>
              <a:t> &amp; </a:t>
            </a:r>
            <a:r>
              <a:rPr lang="en-US" b="1" smtClean="0"/>
              <a:t>FMV does not exceed </a:t>
            </a:r>
            <a:r>
              <a:rPr lang="en-US" b="1" dirty="0" smtClean="0"/>
              <a:t>Rs. 5,00,000</a:t>
            </a:r>
            <a:endParaRPr lang="en-IN" b="1" dirty="0"/>
          </a:p>
        </p:txBody>
      </p:sp>
      <p:sp>
        <p:nvSpPr>
          <p:cNvPr id="5" name="TextBox 4"/>
          <p:cNvSpPr txBox="1"/>
          <p:nvPr/>
        </p:nvSpPr>
        <p:spPr>
          <a:xfrm>
            <a:off x="5425440" y="1289149"/>
            <a:ext cx="3352800" cy="646331"/>
          </a:xfrm>
          <a:prstGeom prst="rect">
            <a:avLst/>
          </a:prstGeom>
          <a:noFill/>
        </p:spPr>
        <p:txBody>
          <a:bodyPr wrap="square" rtlCol="0">
            <a:spAutoFit/>
          </a:bodyPr>
          <a:lstStyle/>
          <a:p>
            <a:r>
              <a:rPr lang="en-US" b="1" dirty="0" smtClean="0"/>
              <a:t>Value estimated by </a:t>
            </a:r>
            <a:r>
              <a:rPr lang="en-US" b="1" dirty="0" err="1" smtClean="0"/>
              <a:t>assessee</a:t>
            </a:r>
            <a:r>
              <a:rPr lang="en-US" b="1" dirty="0" smtClean="0"/>
              <a:t> &amp; </a:t>
            </a:r>
            <a:r>
              <a:rPr lang="en-US" b="1" smtClean="0"/>
              <a:t>FMV exceed 5,00,000</a:t>
            </a:r>
            <a:endParaRPr lang="en-IN" b="1" dirty="0"/>
          </a:p>
        </p:txBody>
      </p:sp>
      <p:sp>
        <p:nvSpPr>
          <p:cNvPr id="9" name="TextBox 8"/>
          <p:cNvSpPr txBox="1"/>
          <p:nvPr/>
        </p:nvSpPr>
        <p:spPr>
          <a:xfrm>
            <a:off x="457200" y="2212537"/>
            <a:ext cx="4084320" cy="923330"/>
          </a:xfrm>
          <a:prstGeom prst="rect">
            <a:avLst/>
          </a:prstGeom>
          <a:noFill/>
        </p:spPr>
        <p:txBody>
          <a:bodyPr wrap="square" rtlCol="0">
            <a:spAutoFit/>
          </a:bodyPr>
          <a:lstStyle/>
          <a:p>
            <a:r>
              <a:rPr lang="en-US" b="1" dirty="0" smtClean="0"/>
              <a:t>Statement in FORM No</a:t>
            </a:r>
            <a:r>
              <a:rPr lang="en-US" b="1" smtClean="0"/>
              <a:t>. O-8A </a:t>
            </a:r>
            <a:r>
              <a:rPr lang="en-US" b="1" dirty="0" smtClean="0"/>
              <a:t>along</a:t>
            </a:r>
          </a:p>
          <a:p>
            <a:r>
              <a:rPr lang="en-US" b="1" dirty="0" smtClean="0"/>
              <a:t> with Return of Net Wealth…. to be submitted by </a:t>
            </a:r>
            <a:r>
              <a:rPr lang="en-US" b="1" dirty="0" err="1" smtClean="0"/>
              <a:t>Assessee</a:t>
            </a:r>
            <a:r>
              <a:rPr lang="en-US" b="1" dirty="0" smtClean="0"/>
              <a:t> </a:t>
            </a:r>
            <a:endParaRPr lang="en-IN" b="1" dirty="0"/>
          </a:p>
        </p:txBody>
      </p:sp>
      <p:sp>
        <p:nvSpPr>
          <p:cNvPr id="10" name="TextBox 9"/>
          <p:cNvSpPr txBox="1"/>
          <p:nvPr/>
        </p:nvSpPr>
        <p:spPr>
          <a:xfrm>
            <a:off x="457200" y="3148429"/>
            <a:ext cx="1752600" cy="369332"/>
          </a:xfrm>
          <a:prstGeom prst="rect">
            <a:avLst/>
          </a:prstGeom>
          <a:noFill/>
        </p:spPr>
        <p:txBody>
          <a:bodyPr wrap="square" rtlCol="0">
            <a:spAutoFit/>
          </a:bodyPr>
          <a:lstStyle/>
          <a:p>
            <a:r>
              <a:rPr lang="en-US" b="1" u="sng" dirty="0" smtClean="0"/>
              <a:t>HOWEVER</a:t>
            </a:r>
            <a:endParaRPr lang="en-IN" b="1" u="sng" dirty="0"/>
          </a:p>
        </p:txBody>
      </p:sp>
      <p:sp>
        <p:nvSpPr>
          <p:cNvPr id="11" name="TextBox 10"/>
          <p:cNvSpPr txBox="1"/>
          <p:nvPr/>
        </p:nvSpPr>
        <p:spPr>
          <a:xfrm>
            <a:off x="457200" y="3544669"/>
            <a:ext cx="3550920" cy="369332"/>
          </a:xfrm>
          <a:prstGeom prst="rect">
            <a:avLst/>
          </a:prstGeom>
          <a:noFill/>
        </p:spPr>
        <p:txBody>
          <a:bodyPr wrap="square" rtlCol="0">
            <a:spAutoFit/>
          </a:bodyPr>
          <a:lstStyle/>
          <a:p>
            <a:r>
              <a:rPr lang="en-US" b="1" dirty="0" smtClean="0"/>
              <a:t>if AO is of </a:t>
            </a:r>
            <a:r>
              <a:rPr lang="en-US" b="1" smtClean="0"/>
              <a:t>the openion </a:t>
            </a:r>
            <a:r>
              <a:rPr lang="en-US" b="1" dirty="0" smtClean="0"/>
              <a:t>that</a:t>
            </a:r>
            <a:endParaRPr lang="en-IN" b="1" dirty="0"/>
          </a:p>
        </p:txBody>
      </p:sp>
      <p:sp>
        <p:nvSpPr>
          <p:cNvPr id="12" name="TextBox 11"/>
          <p:cNvSpPr txBox="1"/>
          <p:nvPr/>
        </p:nvSpPr>
        <p:spPr>
          <a:xfrm>
            <a:off x="457200" y="3925669"/>
            <a:ext cx="3215640" cy="646331"/>
          </a:xfrm>
          <a:prstGeom prst="rect">
            <a:avLst/>
          </a:prstGeom>
          <a:noFill/>
        </p:spPr>
        <p:txBody>
          <a:bodyPr wrap="square" rtlCol="0">
            <a:spAutoFit/>
          </a:bodyPr>
          <a:lstStyle/>
          <a:p>
            <a:r>
              <a:rPr lang="en-US" b="1" dirty="0" smtClean="0"/>
              <a:t>FMV exceeds the Value declared by the </a:t>
            </a:r>
            <a:r>
              <a:rPr lang="en-US" b="1" dirty="0" err="1" smtClean="0"/>
              <a:t>assessee</a:t>
            </a:r>
            <a:endParaRPr lang="en-IN" b="1" dirty="0"/>
          </a:p>
        </p:txBody>
      </p:sp>
      <p:sp>
        <p:nvSpPr>
          <p:cNvPr id="13" name="TextBox 12"/>
          <p:cNvSpPr txBox="1"/>
          <p:nvPr/>
        </p:nvSpPr>
        <p:spPr>
          <a:xfrm>
            <a:off x="457200" y="4611469"/>
            <a:ext cx="1752600" cy="369332"/>
          </a:xfrm>
          <a:prstGeom prst="rect">
            <a:avLst/>
          </a:prstGeom>
          <a:noFill/>
        </p:spPr>
        <p:txBody>
          <a:bodyPr wrap="square" rtlCol="0">
            <a:spAutoFit/>
          </a:bodyPr>
          <a:lstStyle/>
          <a:p>
            <a:r>
              <a:rPr lang="en-US" b="1" dirty="0" smtClean="0"/>
              <a:t>by More than</a:t>
            </a:r>
            <a:endParaRPr lang="en-IN" b="1" dirty="0"/>
          </a:p>
        </p:txBody>
      </p:sp>
      <p:sp>
        <p:nvSpPr>
          <p:cNvPr id="14" name="TextBox 13"/>
          <p:cNvSpPr txBox="1"/>
          <p:nvPr/>
        </p:nvSpPr>
        <p:spPr>
          <a:xfrm>
            <a:off x="883920" y="4977229"/>
            <a:ext cx="3215640" cy="369332"/>
          </a:xfrm>
          <a:prstGeom prst="rect">
            <a:avLst/>
          </a:prstGeom>
          <a:noFill/>
        </p:spPr>
        <p:txBody>
          <a:bodyPr wrap="square" rtlCol="0">
            <a:spAutoFit/>
          </a:bodyPr>
          <a:lstStyle/>
          <a:p>
            <a:r>
              <a:rPr lang="en-US" b="1" dirty="0" smtClean="0"/>
              <a:t>1/3</a:t>
            </a:r>
            <a:r>
              <a:rPr lang="en-US" b="1" baseline="30000" dirty="0" smtClean="0"/>
              <a:t>rd</a:t>
            </a:r>
            <a:r>
              <a:rPr lang="en-US" b="1" dirty="0" smtClean="0"/>
              <a:t> of Returned Value or</a:t>
            </a:r>
            <a:endParaRPr lang="en-IN" b="1" dirty="0"/>
          </a:p>
        </p:txBody>
      </p:sp>
      <p:sp>
        <p:nvSpPr>
          <p:cNvPr id="15" name="TextBox 14"/>
          <p:cNvSpPr txBox="1"/>
          <p:nvPr/>
        </p:nvSpPr>
        <p:spPr>
          <a:xfrm>
            <a:off x="883920" y="5388709"/>
            <a:ext cx="1264920" cy="369332"/>
          </a:xfrm>
          <a:prstGeom prst="rect">
            <a:avLst/>
          </a:prstGeom>
          <a:noFill/>
        </p:spPr>
        <p:txBody>
          <a:bodyPr wrap="square" rtlCol="0">
            <a:spAutoFit/>
          </a:bodyPr>
          <a:lstStyle/>
          <a:p>
            <a:r>
              <a:rPr lang="en-US" b="1" dirty="0" smtClean="0"/>
              <a:t>Rs. 50000</a:t>
            </a:r>
            <a:endParaRPr lang="en-IN" b="1" dirty="0"/>
          </a:p>
        </p:txBody>
      </p:sp>
      <p:sp>
        <p:nvSpPr>
          <p:cNvPr id="16" name="Flowchart: Connector 15"/>
          <p:cNvSpPr/>
          <p:nvPr/>
        </p:nvSpPr>
        <p:spPr>
          <a:xfrm>
            <a:off x="701040" y="5114389"/>
            <a:ext cx="45719" cy="76200"/>
          </a:xfrm>
          <a:prstGeom prst="flowChartConnector">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b="1"/>
          </a:p>
        </p:txBody>
      </p:sp>
      <p:sp>
        <p:nvSpPr>
          <p:cNvPr id="17" name="Flowchart: Connector 16"/>
          <p:cNvSpPr/>
          <p:nvPr/>
        </p:nvSpPr>
        <p:spPr>
          <a:xfrm>
            <a:off x="701040" y="5525869"/>
            <a:ext cx="45719" cy="76200"/>
          </a:xfrm>
          <a:prstGeom prst="flowChartConnector">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b="1"/>
          </a:p>
        </p:txBody>
      </p:sp>
      <p:sp>
        <p:nvSpPr>
          <p:cNvPr id="18" name="TextBox 17"/>
          <p:cNvSpPr txBox="1"/>
          <p:nvPr/>
        </p:nvSpPr>
        <p:spPr>
          <a:xfrm>
            <a:off x="4846320" y="2212537"/>
            <a:ext cx="4267200" cy="923330"/>
          </a:xfrm>
          <a:prstGeom prst="rect">
            <a:avLst/>
          </a:prstGeom>
          <a:noFill/>
        </p:spPr>
        <p:txBody>
          <a:bodyPr wrap="square" rtlCol="0">
            <a:spAutoFit/>
          </a:bodyPr>
          <a:lstStyle/>
          <a:p>
            <a:r>
              <a:rPr lang="en-US" b="1" dirty="0" smtClean="0"/>
              <a:t>Report of Registered valuer in </a:t>
            </a:r>
            <a:r>
              <a:rPr lang="en-US" b="1" smtClean="0"/>
              <a:t>form O-8 </a:t>
            </a:r>
            <a:r>
              <a:rPr lang="en-US" b="1" dirty="0" smtClean="0"/>
              <a:t>along with Return of Net Wealth…to be submitted by </a:t>
            </a:r>
            <a:r>
              <a:rPr lang="en-US" b="1" dirty="0" err="1" smtClean="0"/>
              <a:t>Assessee</a:t>
            </a:r>
            <a:r>
              <a:rPr lang="en-US" b="1" dirty="0" smtClean="0"/>
              <a:t>.</a:t>
            </a:r>
            <a:endParaRPr lang="en-IN" b="1" dirty="0"/>
          </a:p>
        </p:txBody>
      </p:sp>
      <p:sp>
        <p:nvSpPr>
          <p:cNvPr id="19" name="TextBox 18"/>
          <p:cNvSpPr txBox="1"/>
          <p:nvPr/>
        </p:nvSpPr>
        <p:spPr>
          <a:xfrm>
            <a:off x="4892040" y="3148429"/>
            <a:ext cx="1752600" cy="369332"/>
          </a:xfrm>
          <a:prstGeom prst="rect">
            <a:avLst/>
          </a:prstGeom>
          <a:noFill/>
        </p:spPr>
        <p:txBody>
          <a:bodyPr wrap="square" rtlCol="0">
            <a:spAutoFit/>
          </a:bodyPr>
          <a:lstStyle/>
          <a:p>
            <a:r>
              <a:rPr lang="en-US" b="1" u="sng" dirty="0" smtClean="0"/>
              <a:t>HOWEVER</a:t>
            </a:r>
            <a:endParaRPr lang="en-IN" b="1" u="sng" dirty="0"/>
          </a:p>
        </p:txBody>
      </p:sp>
      <p:sp>
        <p:nvSpPr>
          <p:cNvPr id="20" name="TextBox 19"/>
          <p:cNvSpPr txBox="1"/>
          <p:nvPr/>
        </p:nvSpPr>
        <p:spPr>
          <a:xfrm>
            <a:off x="4892040" y="3544669"/>
            <a:ext cx="3535680" cy="369332"/>
          </a:xfrm>
          <a:prstGeom prst="rect">
            <a:avLst/>
          </a:prstGeom>
          <a:noFill/>
        </p:spPr>
        <p:txBody>
          <a:bodyPr wrap="square" rtlCol="0">
            <a:spAutoFit/>
          </a:bodyPr>
          <a:lstStyle/>
          <a:p>
            <a:r>
              <a:rPr lang="en-US" b="1" dirty="0" smtClean="0"/>
              <a:t>if AO is of </a:t>
            </a:r>
            <a:r>
              <a:rPr lang="en-US" b="1" smtClean="0"/>
              <a:t>the openion </a:t>
            </a:r>
            <a:r>
              <a:rPr lang="en-US" b="1" dirty="0" smtClean="0"/>
              <a:t>that</a:t>
            </a:r>
            <a:endParaRPr lang="en-IN" b="1" dirty="0"/>
          </a:p>
        </p:txBody>
      </p:sp>
      <p:sp>
        <p:nvSpPr>
          <p:cNvPr id="21" name="TextBox 20"/>
          <p:cNvSpPr txBox="1"/>
          <p:nvPr/>
        </p:nvSpPr>
        <p:spPr>
          <a:xfrm>
            <a:off x="4892040" y="3925669"/>
            <a:ext cx="3215640" cy="646331"/>
          </a:xfrm>
          <a:prstGeom prst="rect">
            <a:avLst/>
          </a:prstGeom>
          <a:noFill/>
        </p:spPr>
        <p:txBody>
          <a:bodyPr wrap="square" rtlCol="0">
            <a:spAutoFit/>
          </a:bodyPr>
          <a:lstStyle/>
          <a:p>
            <a:r>
              <a:rPr lang="en-US" b="1" dirty="0" smtClean="0"/>
              <a:t>FMV exceeds the Value declared by the </a:t>
            </a:r>
            <a:r>
              <a:rPr lang="en-US" b="1" dirty="0" err="1" smtClean="0"/>
              <a:t>assessee</a:t>
            </a:r>
            <a:endParaRPr lang="en-IN" b="1" dirty="0"/>
          </a:p>
        </p:txBody>
      </p:sp>
      <p:sp>
        <p:nvSpPr>
          <p:cNvPr id="22" name="TextBox 21"/>
          <p:cNvSpPr txBox="1"/>
          <p:nvPr/>
        </p:nvSpPr>
        <p:spPr>
          <a:xfrm>
            <a:off x="4892040" y="4611469"/>
            <a:ext cx="4221480" cy="646331"/>
          </a:xfrm>
          <a:prstGeom prst="rect">
            <a:avLst/>
          </a:prstGeom>
          <a:noFill/>
        </p:spPr>
        <p:txBody>
          <a:bodyPr wrap="square" rtlCol="0">
            <a:spAutoFit/>
          </a:bodyPr>
          <a:lstStyle/>
          <a:p>
            <a:r>
              <a:rPr lang="en-US" b="1" dirty="0" smtClean="0"/>
              <a:t>then A.O may refer the valuation of such Jewellery to valuation officer</a:t>
            </a:r>
            <a:endParaRPr lang="en-IN" b="1" dirty="0"/>
          </a:p>
        </p:txBody>
      </p:sp>
      <p:sp>
        <p:nvSpPr>
          <p:cNvPr id="28" name="TextBox 27"/>
          <p:cNvSpPr txBox="1"/>
          <p:nvPr/>
        </p:nvSpPr>
        <p:spPr>
          <a:xfrm>
            <a:off x="4892040" y="5251549"/>
            <a:ext cx="4221480" cy="646331"/>
          </a:xfrm>
          <a:prstGeom prst="rect">
            <a:avLst/>
          </a:prstGeom>
          <a:noFill/>
        </p:spPr>
        <p:txBody>
          <a:bodyPr wrap="square" rtlCol="0">
            <a:spAutoFit/>
          </a:bodyPr>
          <a:lstStyle/>
          <a:p>
            <a:r>
              <a:rPr lang="en-US" b="1" dirty="0" smtClean="0"/>
              <a:t>and value of </a:t>
            </a:r>
            <a:r>
              <a:rPr lang="en-US" b="1" dirty="0" err="1" smtClean="0"/>
              <a:t>jewellery</a:t>
            </a:r>
            <a:r>
              <a:rPr lang="en-US" b="1" dirty="0" smtClean="0"/>
              <a:t> in such case, shall be FMV as decided by Valuation Officer</a:t>
            </a:r>
            <a:endParaRPr lang="en-IN" b="1" dirty="0"/>
          </a:p>
        </p:txBody>
      </p:sp>
      <p:cxnSp>
        <p:nvCxnSpPr>
          <p:cNvPr id="30" name="Straight Arrow Connector 29"/>
          <p:cNvCxnSpPr/>
          <p:nvPr/>
        </p:nvCxnSpPr>
        <p:spPr>
          <a:xfrm>
            <a:off x="91440" y="2416909"/>
            <a:ext cx="304800" cy="1588"/>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cxnSp>
        <p:nvCxnSpPr>
          <p:cNvPr id="31" name="Straight Arrow Connector 30"/>
          <p:cNvCxnSpPr/>
          <p:nvPr/>
        </p:nvCxnSpPr>
        <p:spPr>
          <a:xfrm>
            <a:off x="106680" y="4139029"/>
            <a:ext cx="304800" cy="1588"/>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cxnSp>
        <p:nvCxnSpPr>
          <p:cNvPr id="32" name="Straight Arrow Connector 31"/>
          <p:cNvCxnSpPr/>
          <p:nvPr/>
        </p:nvCxnSpPr>
        <p:spPr>
          <a:xfrm>
            <a:off x="106680" y="4809589"/>
            <a:ext cx="304800" cy="1588"/>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cxnSp>
        <p:nvCxnSpPr>
          <p:cNvPr id="33" name="Straight Arrow Connector 32"/>
          <p:cNvCxnSpPr/>
          <p:nvPr/>
        </p:nvCxnSpPr>
        <p:spPr>
          <a:xfrm>
            <a:off x="121920" y="5952589"/>
            <a:ext cx="304800" cy="1588"/>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cxnSp>
        <p:nvCxnSpPr>
          <p:cNvPr id="34" name="Straight Arrow Connector 33"/>
          <p:cNvCxnSpPr/>
          <p:nvPr/>
        </p:nvCxnSpPr>
        <p:spPr>
          <a:xfrm>
            <a:off x="4572000" y="2416909"/>
            <a:ext cx="304800" cy="1588"/>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cxnSp>
        <p:nvCxnSpPr>
          <p:cNvPr id="35" name="Straight Arrow Connector 34"/>
          <p:cNvCxnSpPr/>
          <p:nvPr/>
        </p:nvCxnSpPr>
        <p:spPr>
          <a:xfrm>
            <a:off x="4495800" y="4108549"/>
            <a:ext cx="304800" cy="1588"/>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cxnSp>
        <p:nvCxnSpPr>
          <p:cNvPr id="36" name="Straight Arrow Connector 35"/>
          <p:cNvCxnSpPr/>
          <p:nvPr/>
        </p:nvCxnSpPr>
        <p:spPr>
          <a:xfrm>
            <a:off x="4511040" y="4809589"/>
            <a:ext cx="304800" cy="1588"/>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cxnSp>
        <p:nvCxnSpPr>
          <p:cNvPr id="37" name="Straight Arrow Connector 36"/>
          <p:cNvCxnSpPr/>
          <p:nvPr/>
        </p:nvCxnSpPr>
        <p:spPr>
          <a:xfrm>
            <a:off x="4526280" y="5449669"/>
            <a:ext cx="304800" cy="1588"/>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cxnSp>
        <p:nvCxnSpPr>
          <p:cNvPr id="42" name="Straight Arrow Connector 41"/>
          <p:cNvCxnSpPr/>
          <p:nvPr/>
        </p:nvCxnSpPr>
        <p:spPr>
          <a:xfrm rot="5400000">
            <a:off x="1455420" y="2089249"/>
            <a:ext cx="228600" cy="1588"/>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cxnSp>
        <p:nvCxnSpPr>
          <p:cNvPr id="43" name="Straight Arrow Connector 42"/>
          <p:cNvCxnSpPr/>
          <p:nvPr/>
        </p:nvCxnSpPr>
        <p:spPr>
          <a:xfrm rot="5400000">
            <a:off x="6819106" y="2104489"/>
            <a:ext cx="228600" cy="1588"/>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sp>
        <p:nvSpPr>
          <p:cNvPr id="38" name="TextBox 37"/>
          <p:cNvSpPr txBox="1"/>
          <p:nvPr/>
        </p:nvSpPr>
        <p:spPr>
          <a:xfrm>
            <a:off x="472440" y="5754469"/>
            <a:ext cx="3764280" cy="646331"/>
          </a:xfrm>
          <a:prstGeom prst="rect">
            <a:avLst/>
          </a:prstGeom>
          <a:noFill/>
        </p:spPr>
        <p:txBody>
          <a:bodyPr wrap="square" rtlCol="0">
            <a:spAutoFit/>
          </a:bodyPr>
          <a:lstStyle/>
          <a:p>
            <a:r>
              <a:rPr lang="en-US" b="1" dirty="0" smtClean="0"/>
              <a:t>then A.O may refer the </a:t>
            </a:r>
            <a:r>
              <a:rPr lang="en-US" b="1" smtClean="0"/>
              <a:t>valuation of</a:t>
            </a:r>
          </a:p>
          <a:p>
            <a:r>
              <a:rPr lang="en-US" b="1" smtClean="0"/>
              <a:t> </a:t>
            </a:r>
            <a:r>
              <a:rPr lang="en-US" b="1" dirty="0" smtClean="0"/>
              <a:t>such Jewellery to valuation officer</a:t>
            </a:r>
            <a:endParaRPr lang="en-IN" b="1" dirty="0"/>
          </a:p>
        </p:txBody>
      </p:sp>
    </p:spTree>
    <p:extLst>
      <p:ext uri="{BB962C8B-B14F-4D97-AF65-F5344CB8AC3E}">
        <p14:creationId xmlns:p14="http://schemas.microsoft.com/office/powerpoint/2010/main" val="2703946654"/>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5"/>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42"/>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0"/>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9"/>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0"/>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1"/>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31"/>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12"/>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nodeType="clickEffect">
                                  <p:stCondLst>
                                    <p:cond delay="0"/>
                                  </p:stCondLst>
                                  <p:childTnLst>
                                    <p:set>
                                      <p:cBhvr>
                                        <p:cTn id="50" dur="1" fill="hold">
                                          <p:stCondLst>
                                            <p:cond delay="0"/>
                                          </p:stCondLst>
                                        </p:cTn>
                                        <p:tgtEl>
                                          <p:spTgt spid="32"/>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grpId="0" nodeType="clickEffect">
                                  <p:stCondLst>
                                    <p:cond delay="0"/>
                                  </p:stCondLst>
                                  <p:childTnLst>
                                    <p:set>
                                      <p:cBhvr>
                                        <p:cTn id="54" dur="1" fill="hold">
                                          <p:stCondLst>
                                            <p:cond delay="0"/>
                                          </p:stCondLst>
                                        </p:cTn>
                                        <p:tgtEl>
                                          <p:spTgt spid="13"/>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grpId="0" nodeType="clickEffect">
                                  <p:stCondLst>
                                    <p:cond delay="0"/>
                                  </p:stCondLst>
                                  <p:childTnLst>
                                    <p:set>
                                      <p:cBhvr>
                                        <p:cTn id="58" dur="1" fill="hold">
                                          <p:stCondLst>
                                            <p:cond delay="0"/>
                                          </p:stCondLst>
                                        </p:cTn>
                                        <p:tgtEl>
                                          <p:spTgt spid="16"/>
                                        </p:tgtEl>
                                        <p:attrNameLst>
                                          <p:attrName>style.visibility</p:attrName>
                                        </p:attrNameLst>
                                      </p:cBhvr>
                                      <p:to>
                                        <p:strVal val="visible"/>
                                      </p:to>
                                    </p:set>
                                  </p:childTnLst>
                                </p:cTn>
                              </p:par>
                            </p:childTnLst>
                          </p:cTn>
                        </p:par>
                      </p:childTnLst>
                    </p:cTn>
                  </p:par>
                  <p:par>
                    <p:cTn id="59" fill="hold">
                      <p:stCondLst>
                        <p:cond delay="indefinite"/>
                      </p:stCondLst>
                      <p:childTnLst>
                        <p:par>
                          <p:cTn id="60" fill="hold">
                            <p:stCondLst>
                              <p:cond delay="0"/>
                            </p:stCondLst>
                            <p:childTnLst>
                              <p:par>
                                <p:cTn id="61" presetID="1" presetClass="entr" presetSubtype="0" fill="hold" grpId="0" nodeType="clickEffect">
                                  <p:stCondLst>
                                    <p:cond delay="0"/>
                                  </p:stCondLst>
                                  <p:childTnLst>
                                    <p:set>
                                      <p:cBhvr>
                                        <p:cTn id="62" dur="1" fill="hold">
                                          <p:stCondLst>
                                            <p:cond delay="0"/>
                                          </p:stCondLst>
                                        </p:cTn>
                                        <p:tgtEl>
                                          <p:spTgt spid="14"/>
                                        </p:tgtEl>
                                        <p:attrNameLst>
                                          <p:attrName>style.visibility</p:attrName>
                                        </p:attrNameLst>
                                      </p:cBhvr>
                                      <p:to>
                                        <p:strVal val="visible"/>
                                      </p:to>
                                    </p:set>
                                  </p:childTnLst>
                                </p:cTn>
                              </p:par>
                            </p:childTnLst>
                          </p:cTn>
                        </p:par>
                      </p:childTnLst>
                    </p:cTn>
                  </p:par>
                  <p:par>
                    <p:cTn id="63" fill="hold">
                      <p:stCondLst>
                        <p:cond delay="indefinite"/>
                      </p:stCondLst>
                      <p:childTnLst>
                        <p:par>
                          <p:cTn id="64" fill="hold">
                            <p:stCondLst>
                              <p:cond delay="0"/>
                            </p:stCondLst>
                            <p:childTnLst>
                              <p:par>
                                <p:cTn id="65" presetID="1" presetClass="entr" presetSubtype="0" fill="hold" grpId="0" nodeType="clickEffect">
                                  <p:stCondLst>
                                    <p:cond delay="0"/>
                                  </p:stCondLst>
                                  <p:childTnLst>
                                    <p:set>
                                      <p:cBhvr>
                                        <p:cTn id="66" dur="1" fill="hold">
                                          <p:stCondLst>
                                            <p:cond delay="0"/>
                                          </p:stCondLst>
                                        </p:cTn>
                                        <p:tgtEl>
                                          <p:spTgt spid="17"/>
                                        </p:tgtEl>
                                        <p:attrNameLst>
                                          <p:attrName>style.visibility</p:attrName>
                                        </p:attrNameLst>
                                      </p:cBhvr>
                                      <p:to>
                                        <p:strVal val="visible"/>
                                      </p:to>
                                    </p:set>
                                  </p:childTnLst>
                                </p:cTn>
                              </p:par>
                            </p:childTnLst>
                          </p:cTn>
                        </p:par>
                      </p:childTnLst>
                    </p:cTn>
                  </p:par>
                  <p:par>
                    <p:cTn id="67" fill="hold">
                      <p:stCondLst>
                        <p:cond delay="indefinite"/>
                      </p:stCondLst>
                      <p:childTnLst>
                        <p:par>
                          <p:cTn id="68" fill="hold">
                            <p:stCondLst>
                              <p:cond delay="0"/>
                            </p:stCondLst>
                            <p:childTnLst>
                              <p:par>
                                <p:cTn id="69" presetID="1" presetClass="entr" presetSubtype="0" fill="hold" grpId="0" nodeType="clickEffect">
                                  <p:stCondLst>
                                    <p:cond delay="0"/>
                                  </p:stCondLst>
                                  <p:childTnLst>
                                    <p:set>
                                      <p:cBhvr>
                                        <p:cTn id="70" dur="1" fill="hold">
                                          <p:stCondLst>
                                            <p:cond delay="0"/>
                                          </p:stCondLst>
                                        </p:cTn>
                                        <p:tgtEl>
                                          <p:spTgt spid="15"/>
                                        </p:tgtEl>
                                        <p:attrNameLst>
                                          <p:attrName>style.visibility</p:attrName>
                                        </p:attrNameLst>
                                      </p:cBhvr>
                                      <p:to>
                                        <p:strVal val="visible"/>
                                      </p:to>
                                    </p:set>
                                  </p:childTnLst>
                                </p:cTn>
                              </p:par>
                            </p:childTnLst>
                          </p:cTn>
                        </p:par>
                      </p:childTnLst>
                    </p:cTn>
                  </p:par>
                  <p:par>
                    <p:cTn id="71" fill="hold">
                      <p:stCondLst>
                        <p:cond delay="indefinite"/>
                      </p:stCondLst>
                      <p:childTnLst>
                        <p:par>
                          <p:cTn id="72" fill="hold">
                            <p:stCondLst>
                              <p:cond delay="0"/>
                            </p:stCondLst>
                            <p:childTnLst>
                              <p:par>
                                <p:cTn id="73" presetID="1" presetClass="entr" presetSubtype="0" fill="hold" nodeType="clickEffect">
                                  <p:stCondLst>
                                    <p:cond delay="0"/>
                                  </p:stCondLst>
                                  <p:childTnLst>
                                    <p:set>
                                      <p:cBhvr>
                                        <p:cTn id="74" dur="1" fill="hold">
                                          <p:stCondLst>
                                            <p:cond delay="0"/>
                                          </p:stCondLst>
                                        </p:cTn>
                                        <p:tgtEl>
                                          <p:spTgt spid="33"/>
                                        </p:tgtEl>
                                        <p:attrNameLst>
                                          <p:attrName>style.visibility</p:attrName>
                                        </p:attrNameLst>
                                      </p:cBhvr>
                                      <p:to>
                                        <p:strVal val="visible"/>
                                      </p:to>
                                    </p:set>
                                  </p:childTnLst>
                                </p:cTn>
                              </p:par>
                            </p:childTnLst>
                          </p:cTn>
                        </p:par>
                      </p:childTnLst>
                    </p:cTn>
                  </p:par>
                  <p:par>
                    <p:cTn id="75" fill="hold">
                      <p:stCondLst>
                        <p:cond delay="indefinite"/>
                      </p:stCondLst>
                      <p:childTnLst>
                        <p:par>
                          <p:cTn id="76" fill="hold">
                            <p:stCondLst>
                              <p:cond delay="0"/>
                            </p:stCondLst>
                            <p:childTnLst>
                              <p:par>
                                <p:cTn id="77" presetID="1" presetClass="entr" presetSubtype="0" fill="hold" grpId="0" nodeType="clickEffect">
                                  <p:stCondLst>
                                    <p:cond delay="0"/>
                                  </p:stCondLst>
                                  <p:childTnLst>
                                    <p:set>
                                      <p:cBhvr>
                                        <p:cTn id="78" dur="1" fill="hold">
                                          <p:stCondLst>
                                            <p:cond delay="0"/>
                                          </p:stCondLst>
                                        </p:cTn>
                                        <p:tgtEl>
                                          <p:spTgt spid="38"/>
                                        </p:tgtEl>
                                        <p:attrNameLst>
                                          <p:attrName>style.visibility</p:attrName>
                                        </p:attrNameLst>
                                      </p:cBhvr>
                                      <p:to>
                                        <p:strVal val="visible"/>
                                      </p:to>
                                    </p:set>
                                  </p:childTnLst>
                                </p:cTn>
                              </p:par>
                            </p:childTnLst>
                          </p:cTn>
                        </p:par>
                      </p:childTnLst>
                    </p:cTn>
                  </p:par>
                  <p:par>
                    <p:cTn id="79" fill="hold">
                      <p:stCondLst>
                        <p:cond delay="indefinite"/>
                      </p:stCondLst>
                      <p:childTnLst>
                        <p:par>
                          <p:cTn id="80" fill="hold">
                            <p:stCondLst>
                              <p:cond delay="0"/>
                            </p:stCondLst>
                            <p:childTnLst>
                              <p:par>
                                <p:cTn id="81" presetID="1" presetClass="entr" presetSubtype="0" fill="hold" nodeType="clickEffect">
                                  <p:stCondLst>
                                    <p:cond delay="0"/>
                                  </p:stCondLst>
                                  <p:childTnLst>
                                    <p:set>
                                      <p:cBhvr>
                                        <p:cTn id="82" dur="1" fill="hold">
                                          <p:stCondLst>
                                            <p:cond delay="0"/>
                                          </p:stCondLst>
                                        </p:cTn>
                                        <p:tgtEl>
                                          <p:spTgt spid="43"/>
                                        </p:tgtEl>
                                        <p:attrNameLst>
                                          <p:attrName>style.visibility</p:attrName>
                                        </p:attrNameLst>
                                      </p:cBhvr>
                                      <p:to>
                                        <p:strVal val="visible"/>
                                      </p:to>
                                    </p:set>
                                  </p:childTnLst>
                                </p:cTn>
                              </p:par>
                            </p:childTnLst>
                          </p:cTn>
                        </p:par>
                      </p:childTnLst>
                    </p:cTn>
                  </p:par>
                  <p:par>
                    <p:cTn id="83" fill="hold">
                      <p:stCondLst>
                        <p:cond delay="indefinite"/>
                      </p:stCondLst>
                      <p:childTnLst>
                        <p:par>
                          <p:cTn id="84" fill="hold">
                            <p:stCondLst>
                              <p:cond delay="0"/>
                            </p:stCondLst>
                            <p:childTnLst>
                              <p:par>
                                <p:cTn id="85" presetID="1" presetClass="entr" presetSubtype="0" fill="hold" nodeType="clickEffect">
                                  <p:stCondLst>
                                    <p:cond delay="0"/>
                                  </p:stCondLst>
                                  <p:childTnLst>
                                    <p:set>
                                      <p:cBhvr>
                                        <p:cTn id="86" dur="1" fill="hold">
                                          <p:stCondLst>
                                            <p:cond delay="0"/>
                                          </p:stCondLst>
                                        </p:cTn>
                                        <p:tgtEl>
                                          <p:spTgt spid="34"/>
                                        </p:tgtEl>
                                        <p:attrNameLst>
                                          <p:attrName>style.visibility</p:attrName>
                                        </p:attrNameLst>
                                      </p:cBhvr>
                                      <p:to>
                                        <p:strVal val="visible"/>
                                      </p:to>
                                    </p:set>
                                  </p:childTnLst>
                                </p:cTn>
                              </p:par>
                            </p:childTnLst>
                          </p:cTn>
                        </p:par>
                      </p:childTnLst>
                    </p:cTn>
                  </p:par>
                  <p:par>
                    <p:cTn id="87" fill="hold">
                      <p:stCondLst>
                        <p:cond delay="indefinite"/>
                      </p:stCondLst>
                      <p:childTnLst>
                        <p:par>
                          <p:cTn id="88" fill="hold">
                            <p:stCondLst>
                              <p:cond delay="0"/>
                            </p:stCondLst>
                            <p:childTnLst>
                              <p:par>
                                <p:cTn id="89" presetID="1" presetClass="entr" presetSubtype="0" fill="hold" grpId="0" nodeType="clickEffect">
                                  <p:stCondLst>
                                    <p:cond delay="0"/>
                                  </p:stCondLst>
                                  <p:childTnLst>
                                    <p:set>
                                      <p:cBhvr>
                                        <p:cTn id="90" dur="1" fill="hold">
                                          <p:stCondLst>
                                            <p:cond delay="0"/>
                                          </p:stCondLst>
                                        </p:cTn>
                                        <p:tgtEl>
                                          <p:spTgt spid="18"/>
                                        </p:tgtEl>
                                        <p:attrNameLst>
                                          <p:attrName>style.visibility</p:attrName>
                                        </p:attrNameLst>
                                      </p:cBhvr>
                                      <p:to>
                                        <p:strVal val="visible"/>
                                      </p:to>
                                    </p:set>
                                  </p:childTnLst>
                                </p:cTn>
                              </p:par>
                            </p:childTnLst>
                          </p:cTn>
                        </p:par>
                      </p:childTnLst>
                    </p:cTn>
                  </p:par>
                  <p:par>
                    <p:cTn id="91" fill="hold">
                      <p:stCondLst>
                        <p:cond delay="indefinite"/>
                      </p:stCondLst>
                      <p:childTnLst>
                        <p:par>
                          <p:cTn id="92" fill="hold">
                            <p:stCondLst>
                              <p:cond delay="0"/>
                            </p:stCondLst>
                            <p:childTnLst>
                              <p:par>
                                <p:cTn id="93" presetID="1" presetClass="entr" presetSubtype="0" fill="hold" grpId="0" nodeType="clickEffect">
                                  <p:stCondLst>
                                    <p:cond delay="0"/>
                                  </p:stCondLst>
                                  <p:childTnLst>
                                    <p:set>
                                      <p:cBhvr>
                                        <p:cTn id="94" dur="1" fill="hold">
                                          <p:stCondLst>
                                            <p:cond delay="0"/>
                                          </p:stCondLst>
                                        </p:cTn>
                                        <p:tgtEl>
                                          <p:spTgt spid="19"/>
                                        </p:tgtEl>
                                        <p:attrNameLst>
                                          <p:attrName>style.visibility</p:attrName>
                                        </p:attrNameLst>
                                      </p:cBhvr>
                                      <p:to>
                                        <p:strVal val="visible"/>
                                      </p:to>
                                    </p:set>
                                  </p:childTnLst>
                                </p:cTn>
                              </p:par>
                            </p:childTnLst>
                          </p:cTn>
                        </p:par>
                      </p:childTnLst>
                    </p:cTn>
                  </p:par>
                  <p:par>
                    <p:cTn id="95" fill="hold">
                      <p:stCondLst>
                        <p:cond delay="indefinite"/>
                      </p:stCondLst>
                      <p:childTnLst>
                        <p:par>
                          <p:cTn id="96" fill="hold">
                            <p:stCondLst>
                              <p:cond delay="0"/>
                            </p:stCondLst>
                            <p:childTnLst>
                              <p:par>
                                <p:cTn id="97" presetID="1" presetClass="entr" presetSubtype="0" fill="hold" grpId="0" nodeType="clickEffect">
                                  <p:stCondLst>
                                    <p:cond delay="0"/>
                                  </p:stCondLst>
                                  <p:childTnLst>
                                    <p:set>
                                      <p:cBhvr>
                                        <p:cTn id="98" dur="1" fill="hold">
                                          <p:stCondLst>
                                            <p:cond delay="0"/>
                                          </p:stCondLst>
                                        </p:cTn>
                                        <p:tgtEl>
                                          <p:spTgt spid="20"/>
                                        </p:tgtEl>
                                        <p:attrNameLst>
                                          <p:attrName>style.visibility</p:attrName>
                                        </p:attrNameLst>
                                      </p:cBhvr>
                                      <p:to>
                                        <p:strVal val="visible"/>
                                      </p:to>
                                    </p:set>
                                  </p:childTnLst>
                                </p:cTn>
                              </p:par>
                            </p:childTnLst>
                          </p:cTn>
                        </p:par>
                      </p:childTnLst>
                    </p:cTn>
                  </p:par>
                  <p:par>
                    <p:cTn id="99" fill="hold">
                      <p:stCondLst>
                        <p:cond delay="indefinite"/>
                      </p:stCondLst>
                      <p:childTnLst>
                        <p:par>
                          <p:cTn id="100" fill="hold">
                            <p:stCondLst>
                              <p:cond delay="0"/>
                            </p:stCondLst>
                            <p:childTnLst>
                              <p:par>
                                <p:cTn id="101" presetID="1" presetClass="entr" presetSubtype="0" fill="hold" nodeType="clickEffect">
                                  <p:stCondLst>
                                    <p:cond delay="0"/>
                                  </p:stCondLst>
                                  <p:childTnLst>
                                    <p:set>
                                      <p:cBhvr>
                                        <p:cTn id="102" dur="1" fill="hold">
                                          <p:stCondLst>
                                            <p:cond delay="0"/>
                                          </p:stCondLst>
                                        </p:cTn>
                                        <p:tgtEl>
                                          <p:spTgt spid="35"/>
                                        </p:tgtEl>
                                        <p:attrNameLst>
                                          <p:attrName>style.visibility</p:attrName>
                                        </p:attrNameLst>
                                      </p:cBhvr>
                                      <p:to>
                                        <p:strVal val="visible"/>
                                      </p:to>
                                    </p:set>
                                  </p:childTnLst>
                                </p:cTn>
                              </p:par>
                            </p:childTnLst>
                          </p:cTn>
                        </p:par>
                      </p:childTnLst>
                    </p:cTn>
                  </p:par>
                  <p:par>
                    <p:cTn id="103" fill="hold">
                      <p:stCondLst>
                        <p:cond delay="indefinite"/>
                      </p:stCondLst>
                      <p:childTnLst>
                        <p:par>
                          <p:cTn id="104" fill="hold">
                            <p:stCondLst>
                              <p:cond delay="0"/>
                            </p:stCondLst>
                            <p:childTnLst>
                              <p:par>
                                <p:cTn id="105" presetID="1" presetClass="entr" presetSubtype="0" fill="hold" grpId="0" nodeType="clickEffect">
                                  <p:stCondLst>
                                    <p:cond delay="0"/>
                                  </p:stCondLst>
                                  <p:childTnLst>
                                    <p:set>
                                      <p:cBhvr>
                                        <p:cTn id="106" dur="1" fill="hold">
                                          <p:stCondLst>
                                            <p:cond delay="0"/>
                                          </p:stCondLst>
                                        </p:cTn>
                                        <p:tgtEl>
                                          <p:spTgt spid="21"/>
                                        </p:tgtEl>
                                        <p:attrNameLst>
                                          <p:attrName>style.visibility</p:attrName>
                                        </p:attrNameLst>
                                      </p:cBhvr>
                                      <p:to>
                                        <p:strVal val="visible"/>
                                      </p:to>
                                    </p:set>
                                  </p:childTnLst>
                                </p:cTn>
                              </p:par>
                            </p:childTnLst>
                          </p:cTn>
                        </p:par>
                      </p:childTnLst>
                    </p:cTn>
                  </p:par>
                  <p:par>
                    <p:cTn id="107" fill="hold">
                      <p:stCondLst>
                        <p:cond delay="indefinite"/>
                      </p:stCondLst>
                      <p:childTnLst>
                        <p:par>
                          <p:cTn id="108" fill="hold">
                            <p:stCondLst>
                              <p:cond delay="0"/>
                            </p:stCondLst>
                            <p:childTnLst>
                              <p:par>
                                <p:cTn id="109" presetID="1" presetClass="entr" presetSubtype="0" fill="hold" nodeType="clickEffect">
                                  <p:stCondLst>
                                    <p:cond delay="0"/>
                                  </p:stCondLst>
                                  <p:childTnLst>
                                    <p:set>
                                      <p:cBhvr>
                                        <p:cTn id="110" dur="1" fill="hold">
                                          <p:stCondLst>
                                            <p:cond delay="0"/>
                                          </p:stCondLst>
                                        </p:cTn>
                                        <p:tgtEl>
                                          <p:spTgt spid="36"/>
                                        </p:tgtEl>
                                        <p:attrNameLst>
                                          <p:attrName>style.visibility</p:attrName>
                                        </p:attrNameLst>
                                      </p:cBhvr>
                                      <p:to>
                                        <p:strVal val="visible"/>
                                      </p:to>
                                    </p:set>
                                  </p:childTnLst>
                                </p:cTn>
                              </p:par>
                            </p:childTnLst>
                          </p:cTn>
                        </p:par>
                      </p:childTnLst>
                    </p:cTn>
                  </p:par>
                  <p:par>
                    <p:cTn id="111" fill="hold">
                      <p:stCondLst>
                        <p:cond delay="indefinite"/>
                      </p:stCondLst>
                      <p:childTnLst>
                        <p:par>
                          <p:cTn id="112" fill="hold">
                            <p:stCondLst>
                              <p:cond delay="0"/>
                            </p:stCondLst>
                            <p:childTnLst>
                              <p:par>
                                <p:cTn id="113" presetID="1" presetClass="entr" presetSubtype="0" fill="hold" grpId="0" nodeType="clickEffect">
                                  <p:stCondLst>
                                    <p:cond delay="0"/>
                                  </p:stCondLst>
                                  <p:childTnLst>
                                    <p:set>
                                      <p:cBhvr>
                                        <p:cTn id="114" dur="1" fill="hold">
                                          <p:stCondLst>
                                            <p:cond delay="0"/>
                                          </p:stCondLst>
                                        </p:cTn>
                                        <p:tgtEl>
                                          <p:spTgt spid="22"/>
                                        </p:tgtEl>
                                        <p:attrNameLst>
                                          <p:attrName>style.visibility</p:attrName>
                                        </p:attrNameLst>
                                      </p:cBhvr>
                                      <p:to>
                                        <p:strVal val="visible"/>
                                      </p:to>
                                    </p:set>
                                  </p:childTnLst>
                                </p:cTn>
                              </p:par>
                            </p:childTnLst>
                          </p:cTn>
                        </p:par>
                      </p:childTnLst>
                    </p:cTn>
                  </p:par>
                  <p:par>
                    <p:cTn id="115" fill="hold">
                      <p:stCondLst>
                        <p:cond delay="indefinite"/>
                      </p:stCondLst>
                      <p:childTnLst>
                        <p:par>
                          <p:cTn id="116" fill="hold">
                            <p:stCondLst>
                              <p:cond delay="0"/>
                            </p:stCondLst>
                            <p:childTnLst>
                              <p:par>
                                <p:cTn id="117" presetID="1" presetClass="entr" presetSubtype="0" fill="hold" nodeType="clickEffect">
                                  <p:stCondLst>
                                    <p:cond delay="0"/>
                                  </p:stCondLst>
                                  <p:childTnLst>
                                    <p:set>
                                      <p:cBhvr>
                                        <p:cTn id="118" dur="1" fill="hold">
                                          <p:stCondLst>
                                            <p:cond delay="0"/>
                                          </p:stCondLst>
                                        </p:cTn>
                                        <p:tgtEl>
                                          <p:spTgt spid="37"/>
                                        </p:tgtEl>
                                        <p:attrNameLst>
                                          <p:attrName>style.visibility</p:attrName>
                                        </p:attrNameLst>
                                      </p:cBhvr>
                                      <p:to>
                                        <p:strVal val="visible"/>
                                      </p:to>
                                    </p:set>
                                  </p:childTnLst>
                                </p:cTn>
                              </p:par>
                            </p:childTnLst>
                          </p:cTn>
                        </p:par>
                      </p:childTnLst>
                    </p:cTn>
                  </p:par>
                  <p:par>
                    <p:cTn id="119" fill="hold">
                      <p:stCondLst>
                        <p:cond delay="indefinite"/>
                      </p:stCondLst>
                      <p:childTnLst>
                        <p:par>
                          <p:cTn id="120" fill="hold">
                            <p:stCondLst>
                              <p:cond delay="0"/>
                            </p:stCondLst>
                            <p:childTnLst>
                              <p:par>
                                <p:cTn id="121" presetID="1" presetClass="entr" presetSubtype="0" fill="hold" grpId="0" nodeType="clickEffect">
                                  <p:stCondLst>
                                    <p:cond delay="0"/>
                                  </p:stCondLst>
                                  <p:childTnLst>
                                    <p:set>
                                      <p:cBhvr>
                                        <p:cTn id="122" dur="1" fill="hold">
                                          <p:stCondLst>
                                            <p:cond delay="0"/>
                                          </p:stCondLst>
                                        </p:cTn>
                                        <p:tgtEl>
                                          <p:spTgt spid="2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animBg="1"/>
      <p:bldP spid="4" grpId="0"/>
      <p:bldP spid="5" grpId="0"/>
      <p:bldP spid="9" grpId="0"/>
      <p:bldP spid="10" grpId="0"/>
      <p:bldP spid="11" grpId="0"/>
      <p:bldP spid="12" grpId="0"/>
      <p:bldP spid="13" grpId="0"/>
      <p:bldP spid="14" grpId="0"/>
      <p:bldP spid="15" grpId="0"/>
      <p:bldP spid="16" grpId="0" animBg="1"/>
      <p:bldP spid="17" grpId="0" animBg="1"/>
      <p:bldP spid="18" grpId="0"/>
      <p:bldP spid="19" grpId="0"/>
      <p:bldP spid="20" grpId="0"/>
      <p:bldP spid="21" grpId="0"/>
      <p:bldP spid="22" grpId="0"/>
      <p:bldP spid="28" grpId="0"/>
      <p:bldP spid="38" grpId="0"/>
    </p:bldLst>
  </p:timing>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295400" y="807720"/>
            <a:ext cx="1219200" cy="400110"/>
          </a:xfrm>
          <a:prstGeom prst="rect">
            <a:avLst/>
          </a:prstGeom>
          <a:noFill/>
        </p:spPr>
        <p:txBody>
          <a:bodyPr wrap="square" rtlCol="0">
            <a:spAutoFit/>
          </a:bodyPr>
          <a:lstStyle/>
          <a:p>
            <a:r>
              <a:rPr lang="en-US" sz="2000" b="1" u="sng" dirty="0" smtClean="0"/>
              <a:t>Example</a:t>
            </a:r>
            <a:endParaRPr lang="en-IN" sz="2000" b="1" u="sng" dirty="0"/>
          </a:p>
        </p:txBody>
      </p:sp>
      <p:sp>
        <p:nvSpPr>
          <p:cNvPr id="3" name="TextBox 2"/>
          <p:cNvSpPr txBox="1"/>
          <p:nvPr/>
        </p:nvSpPr>
        <p:spPr>
          <a:xfrm>
            <a:off x="2529840" y="822960"/>
            <a:ext cx="4876800" cy="400110"/>
          </a:xfrm>
          <a:prstGeom prst="rect">
            <a:avLst/>
          </a:prstGeom>
          <a:noFill/>
        </p:spPr>
        <p:txBody>
          <a:bodyPr wrap="square" rtlCol="0">
            <a:spAutoFit/>
          </a:bodyPr>
          <a:lstStyle/>
          <a:p>
            <a:r>
              <a:rPr lang="en-US" sz="2000" b="1" dirty="0" smtClean="0"/>
              <a:t>(Where FMV Does not exceed Rs. 5,00,000)</a:t>
            </a:r>
            <a:endParaRPr lang="en-IN" sz="2000" b="1" dirty="0"/>
          </a:p>
        </p:txBody>
      </p:sp>
      <p:sp>
        <p:nvSpPr>
          <p:cNvPr id="4" name="TextBox 3"/>
          <p:cNvSpPr txBox="1"/>
          <p:nvPr/>
        </p:nvSpPr>
        <p:spPr>
          <a:xfrm>
            <a:off x="914400" y="1371600"/>
            <a:ext cx="2209800" cy="707886"/>
          </a:xfrm>
          <a:prstGeom prst="rect">
            <a:avLst/>
          </a:prstGeom>
          <a:noFill/>
        </p:spPr>
        <p:txBody>
          <a:bodyPr wrap="square" rtlCol="0">
            <a:spAutoFit/>
          </a:bodyPr>
          <a:lstStyle/>
          <a:p>
            <a:r>
              <a:rPr lang="en-US" sz="2000" b="1" u="sng" dirty="0" smtClean="0"/>
              <a:t>Value Declared </a:t>
            </a:r>
          </a:p>
          <a:p>
            <a:r>
              <a:rPr lang="en-US" sz="2000" b="1" u="sng" dirty="0" smtClean="0"/>
              <a:t>by </a:t>
            </a:r>
            <a:r>
              <a:rPr lang="en-US" sz="2000" b="1" u="sng" dirty="0" err="1" smtClean="0"/>
              <a:t>Assessee</a:t>
            </a:r>
            <a:endParaRPr lang="en-IN" sz="2000" b="1" u="sng" dirty="0"/>
          </a:p>
        </p:txBody>
      </p:sp>
      <p:sp>
        <p:nvSpPr>
          <p:cNvPr id="5" name="TextBox 4"/>
          <p:cNvSpPr txBox="1"/>
          <p:nvPr/>
        </p:nvSpPr>
        <p:spPr>
          <a:xfrm>
            <a:off x="3764280" y="1371600"/>
            <a:ext cx="1569720" cy="707886"/>
          </a:xfrm>
          <a:prstGeom prst="rect">
            <a:avLst/>
          </a:prstGeom>
          <a:noFill/>
        </p:spPr>
        <p:txBody>
          <a:bodyPr wrap="square" rtlCol="0">
            <a:spAutoFit/>
          </a:bodyPr>
          <a:lstStyle/>
          <a:p>
            <a:r>
              <a:rPr lang="en-US" sz="2000" b="1" u="sng" dirty="0" smtClean="0"/>
              <a:t>AO’s</a:t>
            </a:r>
          </a:p>
          <a:p>
            <a:r>
              <a:rPr lang="en-US" sz="2000" b="1" u="sng" dirty="0" err="1" smtClean="0"/>
              <a:t>openion</a:t>
            </a:r>
            <a:endParaRPr lang="en-IN" sz="2000" b="1" u="sng" dirty="0"/>
          </a:p>
        </p:txBody>
      </p:sp>
      <p:sp>
        <p:nvSpPr>
          <p:cNvPr id="6" name="TextBox 5"/>
          <p:cNvSpPr txBox="1"/>
          <p:nvPr/>
        </p:nvSpPr>
        <p:spPr>
          <a:xfrm>
            <a:off x="6370320" y="1371600"/>
            <a:ext cx="2087880" cy="707886"/>
          </a:xfrm>
          <a:prstGeom prst="rect">
            <a:avLst/>
          </a:prstGeom>
          <a:noFill/>
        </p:spPr>
        <p:txBody>
          <a:bodyPr wrap="square" rtlCol="0">
            <a:spAutoFit/>
          </a:bodyPr>
          <a:lstStyle/>
          <a:p>
            <a:r>
              <a:rPr lang="en-US" sz="2000" b="1" u="sng" dirty="0" smtClean="0"/>
              <a:t>AO can refer</a:t>
            </a:r>
          </a:p>
          <a:p>
            <a:r>
              <a:rPr lang="en-US" sz="2000" b="1" u="sng" dirty="0" smtClean="0"/>
              <a:t>or not</a:t>
            </a:r>
            <a:endParaRPr lang="en-IN" sz="2000" b="1" u="sng" dirty="0"/>
          </a:p>
        </p:txBody>
      </p:sp>
      <p:sp>
        <p:nvSpPr>
          <p:cNvPr id="7" name="TextBox 6"/>
          <p:cNvSpPr txBox="1"/>
          <p:nvPr/>
        </p:nvSpPr>
        <p:spPr>
          <a:xfrm>
            <a:off x="914400" y="2133600"/>
            <a:ext cx="1219200" cy="400110"/>
          </a:xfrm>
          <a:prstGeom prst="rect">
            <a:avLst/>
          </a:prstGeom>
          <a:noFill/>
        </p:spPr>
        <p:txBody>
          <a:bodyPr wrap="square" rtlCol="0">
            <a:spAutoFit/>
          </a:bodyPr>
          <a:lstStyle/>
          <a:p>
            <a:r>
              <a:rPr lang="en-US" sz="2000" b="1" dirty="0" smtClean="0"/>
              <a:t>300000</a:t>
            </a:r>
            <a:endParaRPr lang="en-IN" sz="2000" b="1" dirty="0"/>
          </a:p>
        </p:txBody>
      </p:sp>
      <p:sp>
        <p:nvSpPr>
          <p:cNvPr id="8" name="TextBox 7"/>
          <p:cNvSpPr txBox="1"/>
          <p:nvPr/>
        </p:nvSpPr>
        <p:spPr>
          <a:xfrm>
            <a:off x="929640" y="2590800"/>
            <a:ext cx="1219200" cy="400110"/>
          </a:xfrm>
          <a:prstGeom prst="rect">
            <a:avLst/>
          </a:prstGeom>
          <a:noFill/>
        </p:spPr>
        <p:txBody>
          <a:bodyPr wrap="square" rtlCol="0">
            <a:spAutoFit/>
          </a:bodyPr>
          <a:lstStyle/>
          <a:p>
            <a:r>
              <a:rPr lang="en-US" sz="2000" b="1" dirty="0" smtClean="0"/>
              <a:t>240000</a:t>
            </a:r>
            <a:endParaRPr lang="en-IN" sz="2000" b="1" dirty="0"/>
          </a:p>
        </p:txBody>
      </p:sp>
      <p:sp>
        <p:nvSpPr>
          <p:cNvPr id="9" name="TextBox 8"/>
          <p:cNvSpPr txBox="1"/>
          <p:nvPr/>
        </p:nvSpPr>
        <p:spPr>
          <a:xfrm>
            <a:off x="928255" y="3048000"/>
            <a:ext cx="1219200" cy="400110"/>
          </a:xfrm>
          <a:prstGeom prst="rect">
            <a:avLst/>
          </a:prstGeom>
          <a:noFill/>
        </p:spPr>
        <p:txBody>
          <a:bodyPr wrap="square" rtlCol="0">
            <a:spAutoFit/>
          </a:bodyPr>
          <a:lstStyle/>
          <a:p>
            <a:r>
              <a:rPr lang="en-US" sz="2000" b="1" dirty="0" smtClean="0"/>
              <a:t>120000</a:t>
            </a:r>
            <a:endParaRPr lang="en-IN" sz="2000" b="1" dirty="0"/>
          </a:p>
        </p:txBody>
      </p:sp>
      <p:sp>
        <p:nvSpPr>
          <p:cNvPr id="10" name="TextBox 9"/>
          <p:cNvSpPr txBox="1"/>
          <p:nvPr/>
        </p:nvSpPr>
        <p:spPr>
          <a:xfrm>
            <a:off x="3764280" y="2133600"/>
            <a:ext cx="1219200" cy="400110"/>
          </a:xfrm>
          <a:prstGeom prst="rect">
            <a:avLst/>
          </a:prstGeom>
          <a:noFill/>
        </p:spPr>
        <p:txBody>
          <a:bodyPr wrap="square" rtlCol="0">
            <a:spAutoFit/>
          </a:bodyPr>
          <a:lstStyle/>
          <a:p>
            <a:r>
              <a:rPr lang="en-US" sz="2000" b="1" dirty="0" smtClean="0"/>
              <a:t>340000</a:t>
            </a:r>
            <a:endParaRPr lang="en-IN" sz="2000" b="1" dirty="0"/>
          </a:p>
        </p:txBody>
      </p:sp>
      <p:sp>
        <p:nvSpPr>
          <p:cNvPr id="11" name="TextBox 10"/>
          <p:cNvSpPr txBox="1"/>
          <p:nvPr/>
        </p:nvSpPr>
        <p:spPr>
          <a:xfrm>
            <a:off x="3779520" y="2590800"/>
            <a:ext cx="1219200" cy="400110"/>
          </a:xfrm>
          <a:prstGeom prst="rect">
            <a:avLst/>
          </a:prstGeom>
          <a:noFill/>
        </p:spPr>
        <p:txBody>
          <a:bodyPr wrap="square" rtlCol="0">
            <a:spAutoFit/>
          </a:bodyPr>
          <a:lstStyle/>
          <a:p>
            <a:r>
              <a:rPr lang="en-US" sz="2000" b="1" dirty="0" smtClean="0"/>
              <a:t>300000</a:t>
            </a:r>
            <a:endParaRPr lang="en-IN" sz="2000" b="1" dirty="0"/>
          </a:p>
        </p:txBody>
      </p:sp>
      <p:sp>
        <p:nvSpPr>
          <p:cNvPr id="12" name="TextBox 11"/>
          <p:cNvSpPr txBox="1"/>
          <p:nvPr/>
        </p:nvSpPr>
        <p:spPr>
          <a:xfrm>
            <a:off x="3778135" y="3048000"/>
            <a:ext cx="1219200" cy="400110"/>
          </a:xfrm>
          <a:prstGeom prst="rect">
            <a:avLst/>
          </a:prstGeom>
          <a:noFill/>
        </p:spPr>
        <p:txBody>
          <a:bodyPr wrap="square" rtlCol="0">
            <a:spAutoFit/>
          </a:bodyPr>
          <a:lstStyle/>
          <a:p>
            <a:r>
              <a:rPr lang="en-US" sz="2000" b="1" dirty="0" smtClean="0"/>
              <a:t>170000</a:t>
            </a:r>
            <a:endParaRPr lang="en-IN" sz="2000" b="1" dirty="0"/>
          </a:p>
        </p:txBody>
      </p:sp>
    </p:spTree>
    <p:extLst>
      <p:ext uri="{BB962C8B-B14F-4D97-AF65-F5344CB8AC3E}">
        <p14:creationId xmlns:p14="http://schemas.microsoft.com/office/powerpoint/2010/main" val="2956392903"/>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5"/>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6"/>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7"/>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0"/>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8"/>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1"/>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9"/>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4" grpId="0"/>
      <p:bldP spid="5" grpId="0"/>
      <p:bldP spid="6" grpId="0"/>
      <p:bldP spid="7" grpId="0"/>
      <p:bldP spid="8" grpId="0"/>
      <p:bldP spid="9" grpId="0"/>
      <p:bldP spid="10" grpId="0"/>
      <p:bldP spid="11" grpId="0"/>
      <p:bldP spid="12" grpId="0"/>
    </p:bldLst>
  </p:timing>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295400" y="807720"/>
            <a:ext cx="1219200" cy="400110"/>
          </a:xfrm>
          <a:prstGeom prst="rect">
            <a:avLst/>
          </a:prstGeom>
          <a:noFill/>
        </p:spPr>
        <p:txBody>
          <a:bodyPr wrap="square" rtlCol="0">
            <a:spAutoFit/>
          </a:bodyPr>
          <a:lstStyle/>
          <a:p>
            <a:r>
              <a:rPr lang="en-US" sz="2000" b="1" u="sng" dirty="0" smtClean="0"/>
              <a:t>Example</a:t>
            </a:r>
            <a:endParaRPr lang="en-IN" sz="2000" b="1" u="sng" dirty="0"/>
          </a:p>
        </p:txBody>
      </p:sp>
      <p:sp>
        <p:nvSpPr>
          <p:cNvPr id="3" name="TextBox 2"/>
          <p:cNvSpPr txBox="1"/>
          <p:nvPr/>
        </p:nvSpPr>
        <p:spPr>
          <a:xfrm>
            <a:off x="2529840" y="822960"/>
            <a:ext cx="4876800" cy="400110"/>
          </a:xfrm>
          <a:prstGeom prst="rect">
            <a:avLst/>
          </a:prstGeom>
          <a:noFill/>
        </p:spPr>
        <p:txBody>
          <a:bodyPr wrap="square" rtlCol="0">
            <a:spAutoFit/>
          </a:bodyPr>
          <a:lstStyle/>
          <a:p>
            <a:r>
              <a:rPr lang="en-US" sz="2000" b="1" dirty="0" smtClean="0"/>
              <a:t>(Where FMV exceeds Rs. 5,00,000)</a:t>
            </a:r>
            <a:endParaRPr lang="en-IN" sz="2000" b="1" dirty="0"/>
          </a:p>
        </p:txBody>
      </p:sp>
      <p:sp>
        <p:nvSpPr>
          <p:cNvPr id="4" name="TextBox 3"/>
          <p:cNvSpPr txBox="1"/>
          <p:nvPr/>
        </p:nvSpPr>
        <p:spPr>
          <a:xfrm>
            <a:off x="914400" y="1645920"/>
            <a:ext cx="2209800" cy="707886"/>
          </a:xfrm>
          <a:prstGeom prst="rect">
            <a:avLst/>
          </a:prstGeom>
          <a:noFill/>
        </p:spPr>
        <p:txBody>
          <a:bodyPr wrap="square" rtlCol="0">
            <a:spAutoFit/>
          </a:bodyPr>
          <a:lstStyle/>
          <a:p>
            <a:r>
              <a:rPr lang="en-US" sz="2000" b="1" u="sng" dirty="0" smtClean="0"/>
              <a:t>Value Declared </a:t>
            </a:r>
          </a:p>
          <a:p>
            <a:r>
              <a:rPr lang="en-US" sz="2000" b="1" u="sng" dirty="0" smtClean="0"/>
              <a:t>by </a:t>
            </a:r>
            <a:r>
              <a:rPr lang="en-US" sz="2000" b="1" u="sng" dirty="0" err="1" smtClean="0"/>
              <a:t>Assessee</a:t>
            </a:r>
            <a:endParaRPr lang="en-IN" sz="2000" b="1" u="sng" dirty="0"/>
          </a:p>
        </p:txBody>
      </p:sp>
      <p:sp>
        <p:nvSpPr>
          <p:cNvPr id="5" name="TextBox 4"/>
          <p:cNvSpPr txBox="1"/>
          <p:nvPr/>
        </p:nvSpPr>
        <p:spPr>
          <a:xfrm>
            <a:off x="3764280" y="1645920"/>
            <a:ext cx="1569720" cy="707886"/>
          </a:xfrm>
          <a:prstGeom prst="rect">
            <a:avLst/>
          </a:prstGeom>
          <a:noFill/>
        </p:spPr>
        <p:txBody>
          <a:bodyPr wrap="square" rtlCol="0">
            <a:spAutoFit/>
          </a:bodyPr>
          <a:lstStyle/>
          <a:p>
            <a:r>
              <a:rPr lang="en-US" sz="2000" b="1" u="sng" dirty="0" smtClean="0"/>
              <a:t>AO’s</a:t>
            </a:r>
          </a:p>
          <a:p>
            <a:r>
              <a:rPr lang="en-US" sz="2000" b="1" u="sng" dirty="0" err="1" smtClean="0"/>
              <a:t>openion</a:t>
            </a:r>
            <a:endParaRPr lang="en-IN" sz="2000" b="1" u="sng" dirty="0"/>
          </a:p>
        </p:txBody>
      </p:sp>
      <p:sp>
        <p:nvSpPr>
          <p:cNvPr id="6" name="TextBox 5"/>
          <p:cNvSpPr txBox="1"/>
          <p:nvPr/>
        </p:nvSpPr>
        <p:spPr>
          <a:xfrm>
            <a:off x="6370320" y="1645920"/>
            <a:ext cx="2087880" cy="707886"/>
          </a:xfrm>
          <a:prstGeom prst="rect">
            <a:avLst/>
          </a:prstGeom>
          <a:noFill/>
        </p:spPr>
        <p:txBody>
          <a:bodyPr wrap="square" rtlCol="0">
            <a:spAutoFit/>
          </a:bodyPr>
          <a:lstStyle/>
          <a:p>
            <a:r>
              <a:rPr lang="en-US" sz="2000" b="1" u="sng" dirty="0" smtClean="0"/>
              <a:t>AO can refer</a:t>
            </a:r>
          </a:p>
          <a:p>
            <a:r>
              <a:rPr lang="en-US" sz="2000" b="1" u="sng" dirty="0" smtClean="0"/>
              <a:t>or not</a:t>
            </a:r>
            <a:endParaRPr lang="en-IN" sz="2000" b="1" u="sng" dirty="0"/>
          </a:p>
        </p:txBody>
      </p:sp>
      <p:sp>
        <p:nvSpPr>
          <p:cNvPr id="7" name="TextBox 6"/>
          <p:cNvSpPr txBox="1"/>
          <p:nvPr/>
        </p:nvSpPr>
        <p:spPr>
          <a:xfrm>
            <a:off x="914400" y="2606040"/>
            <a:ext cx="1219200" cy="400110"/>
          </a:xfrm>
          <a:prstGeom prst="rect">
            <a:avLst/>
          </a:prstGeom>
          <a:noFill/>
        </p:spPr>
        <p:txBody>
          <a:bodyPr wrap="square" rtlCol="0">
            <a:spAutoFit/>
          </a:bodyPr>
          <a:lstStyle/>
          <a:p>
            <a:r>
              <a:rPr lang="en-US" sz="2000" b="1" smtClean="0"/>
              <a:t>23,00,000</a:t>
            </a:r>
            <a:endParaRPr lang="en-IN" sz="2000" b="1" dirty="0"/>
          </a:p>
        </p:txBody>
      </p:sp>
      <p:sp>
        <p:nvSpPr>
          <p:cNvPr id="8" name="TextBox 7"/>
          <p:cNvSpPr txBox="1"/>
          <p:nvPr/>
        </p:nvSpPr>
        <p:spPr>
          <a:xfrm>
            <a:off x="3764280" y="2606040"/>
            <a:ext cx="1219200" cy="400110"/>
          </a:xfrm>
          <a:prstGeom prst="rect">
            <a:avLst/>
          </a:prstGeom>
          <a:noFill/>
        </p:spPr>
        <p:txBody>
          <a:bodyPr wrap="square" rtlCol="0">
            <a:spAutoFit/>
          </a:bodyPr>
          <a:lstStyle/>
          <a:p>
            <a:r>
              <a:rPr lang="en-US" sz="2000" b="1" dirty="0" smtClean="0"/>
              <a:t>23,20,000</a:t>
            </a:r>
            <a:endParaRPr lang="en-IN" sz="2000" b="1" dirty="0"/>
          </a:p>
        </p:txBody>
      </p:sp>
    </p:spTree>
    <p:extLst>
      <p:ext uri="{BB962C8B-B14F-4D97-AF65-F5344CB8AC3E}">
        <p14:creationId xmlns:p14="http://schemas.microsoft.com/office/powerpoint/2010/main" val="2547252803"/>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5"/>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6"/>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7"/>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4" grpId="0"/>
      <p:bldP spid="5" grpId="0"/>
      <p:bldP spid="6" grpId="0"/>
      <p:bldP spid="7" grpId="0"/>
      <p:bldP spid="8" grpId="0"/>
    </p:bldLst>
  </p:timing>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514600" y="683025"/>
            <a:ext cx="4800600" cy="400110"/>
          </a:xfrm>
          <a:prstGeom prst="rect">
            <a:avLst/>
          </a:prstGeom>
          <a:noFill/>
        </p:spPr>
        <p:txBody>
          <a:bodyPr wrap="square" rtlCol="0">
            <a:spAutoFit/>
          </a:bodyPr>
          <a:lstStyle/>
          <a:p>
            <a:r>
              <a:rPr lang="en-US" sz="2000" b="1" u="sng" dirty="0" smtClean="0"/>
              <a:t>Global Valuation of Business Assets</a:t>
            </a:r>
            <a:endParaRPr lang="en-IN" sz="2000" b="1" u="sng" dirty="0"/>
          </a:p>
        </p:txBody>
      </p:sp>
      <p:sp>
        <p:nvSpPr>
          <p:cNvPr id="3" name="TextBox 2"/>
          <p:cNvSpPr txBox="1"/>
          <p:nvPr/>
        </p:nvSpPr>
        <p:spPr>
          <a:xfrm>
            <a:off x="228600" y="1371600"/>
            <a:ext cx="457200" cy="400110"/>
          </a:xfrm>
          <a:prstGeom prst="rect">
            <a:avLst/>
          </a:prstGeom>
          <a:noFill/>
        </p:spPr>
        <p:txBody>
          <a:bodyPr wrap="square" rtlCol="0">
            <a:spAutoFit/>
          </a:bodyPr>
          <a:lstStyle/>
          <a:p>
            <a:r>
              <a:rPr lang="en-US" sz="2000" b="1" dirty="0" smtClean="0"/>
              <a:t>1.</a:t>
            </a:r>
            <a:endParaRPr lang="en-IN" sz="2000" b="1" dirty="0"/>
          </a:p>
        </p:txBody>
      </p:sp>
      <p:sp>
        <p:nvSpPr>
          <p:cNvPr id="4" name="TextBox 3"/>
          <p:cNvSpPr txBox="1"/>
          <p:nvPr/>
        </p:nvSpPr>
        <p:spPr>
          <a:xfrm>
            <a:off x="762000" y="1371600"/>
            <a:ext cx="3124200" cy="400110"/>
          </a:xfrm>
          <a:prstGeom prst="rect">
            <a:avLst/>
          </a:prstGeom>
          <a:noFill/>
        </p:spPr>
        <p:txBody>
          <a:bodyPr wrap="square" rtlCol="0">
            <a:spAutoFit/>
          </a:bodyPr>
          <a:lstStyle/>
          <a:p>
            <a:r>
              <a:rPr lang="en-US" sz="2000" b="1" dirty="0" smtClean="0"/>
              <a:t>Applicable to all </a:t>
            </a:r>
            <a:r>
              <a:rPr lang="en-US" sz="2000" b="1" dirty="0" err="1" smtClean="0"/>
              <a:t>assessees</a:t>
            </a:r>
            <a:endParaRPr lang="en-IN" sz="2000" b="1" dirty="0"/>
          </a:p>
        </p:txBody>
      </p:sp>
      <p:sp>
        <p:nvSpPr>
          <p:cNvPr id="5" name="TextBox 4"/>
          <p:cNvSpPr txBox="1"/>
          <p:nvPr/>
        </p:nvSpPr>
        <p:spPr>
          <a:xfrm>
            <a:off x="3787140" y="1352550"/>
            <a:ext cx="4572000" cy="400110"/>
          </a:xfrm>
          <a:prstGeom prst="rect">
            <a:avLst/>
          </a:prstGeom>
          <a:noFill/>
        </p:spPr>
        <p:txBody>
          <a:bodyPr wrap="square" rtlCol="0">
            <a:spAutoFit/>
          </a:bodyPr>
          <a:lstStyle/>
          <a:p>
            <a:r>
              <a:rPr lang="en-US" sz="2000" b="1" dirty="0" smtClean="0"/>
              <a:t>(i.e. INDIVIDUAL| HUF</a:t>
            </a:r>
            <a:r>
              <a:rPr lang="en-US" sz="2000" b="1" smtClean="0"/>
              <a:t>| Company)</a:t>
            </a:r>
            <a:endParaRPr lang="en-IN" sz="2000" b="1" dirty="0"/>
          </a:p>
        </p:txBody>
      </p:sp>
      <p:sp>
        <p:nvSpPr>
          <p:cNvPr id="6" name="TextBox 5"/>
          <p:cNvSpPr txBox="1"/>
          <p:nvPr/>
        </p:nvSpPr>
        <p:spPr>
          <a:xfrm>
            <a:off x="228600" y="1981200"/>
            <a:ext cx="457200" cy="400110"/>
          </a:xfrm>
          <a:prstGeom prst="rect">
            <a:avLst/>
          </a:prstGeom>
          <a:noFill/>
        </p:spPr>
        <p:txBody>
          <a:bodyPr wrap="square" rtlCol="0">
            <a:spAutoFit/>
          </a:bodyPr>
          <a:lstStyle/>
          <a:p>
            <a:r>
              <a:rPr lang="en-US" sz="2000" b="1" dirty="0" smtClean="0"/>
              <a:t>2.</a:t>
            </a:r>
            <a:endParaRPr lang="en-IN" sz="2000" b="1" dirty="0"/>
          </a:p>
        </p:txBody>
      </p:sp>
      <p:sp>
        <p:nvSpPr>
          <p:cNvPr id="7" name="TextBox 6"/>
          <p:cNvSpPr txBox="1"/>
          <p:nvPr/>
        </p:nvSpPr>
        <p:spPr>
          <a:xfrm>
            <a:off x="762000" y="1981200"/>
            <a:ext cx="8382000" cy="400110"/>
          </a:xfrm>
          <a:prstGeom prst="rect">
            <a:avLst/>
          </a:prstGeom>
          <a:noFill/>
        </p:spPr>
        <p:txBody>
          <a:bodyPr wrap="square" rtlCol="0">
            <a:spAutoFit/>
          </a:bodyPr>
          <a:lstStyle/>
          <a:p>
            <a:r>
              <a:rPr lang="en-US" sz="2000" b="1" dirty="0" smtClean="0"/>
              <a:t>Who are carrying on business </a:t>
            </a:r>
            <a:r>
              <a:rPr lang="en-US" sz="2000" b="1" u="sng" dirty="0" smtClean="0"/>
              <a:t>and</a:t>
            </a:r>
            <a:r>
              <a:rPr lang="en-US" sz="2000" b="1" dirty="0" smtClean="0"/>
              <a:t> maintaining books of account regularly.</a:t>
            </a:r>
            <a:endParaRPr lang="en-IN" sz="2000" b="1" dirty="0"/>
          </a:p>
        </p:txBody>
      </p:sp>
      <p:sp>
        <p:nvSpPr>
          <p:cNvPr id="8" name="TextBox 7"/>
          <p:cNvSpPr txBox="1"/>
          <p:nvPr/>
        </p:nvSpPr>
        <p:spPr>
          <a:xfrm>
            <a:off x="228600" y="2514600"/>
            <a:ext cx="457200" cy="400110"/>
          </a:xfrm>
          <a:prstGeom prst="rect">
            <a:avLst/>
          </a:prstGeom>
          <a:noFill/>
        </p:spPr>
        <p:txBody>
          <a:bodyPr wrap="square" rtlCol="0">
            <a:spAutoFit/>
          </a:bodyPr>
          <a:lstStyle/>
          <a:p>
            <a:r>
              <a:rPr lang="en-US" sz="2000" b="1" dirty="0" smtClean="0"/>
              <a:t>3.</a:t>
            </a:r>
            <a:endParaRPr lang="en-IN" sz="2000" b="1" dirty="0"/>
          </a:p>
        </p:txBody>
      </p:sp>
      <p:sp>
        <p:nvSpPr>
          <p:cNvPr id="9" name="TextBox 8"/>
          <p:cNvSpPr txBox="1"/>
          <p:nvPr/>
        </p:nvSpPr>
        <p:spPr>
          <a:xfrm>
            <a:off x="762000" y="2514600"/>
            <a:ext cx="2209800" cy="400110"/>
          </a:xfrm>
          <a:prstGeom prst="rect">
            <a:avLst/>
          </a:prstGeom>
          <a:noFill/>
        </p:spPr>
        <p:txBody>
          <a:bodyPr wrap="square" rtlCol="0">
            <a:spAutoFit/>
          </a:bodyPr>
          <a:lstStyle/>
          <a:p>
            <a:r>
              <a:rPr lang="en-US" sz="2000" b="1" dirty="0" smtClean="0"/>
              <a:t>Asset of Business</a:t>
            </a:r>
            <a:endParaRPr lang="en-IN" sz="2000" b="1" dirty="0"/>
          </a:p>
        </p:txBody>
      </p:sp>
      <p:sp>
        <p:nvSpPr>
          <p:cNvPr id="10" name="TextBox 9"/>
          <p:cNvSpPr txBox="1"/>
          <p:nvPr/>
        </p:nvSpPr>
        <p:spPr>
          <a:xfrm>
            <a:off x="3848100" y="2514600"/>
            <a:ext cx="2895600" cy="400110"/>
          </a:xfrm>
          <a:prstGeom prst="rect">
            <a:avLst/>
          </a:prstGeom>
          <a:noFill/>
        </p:spPr>
        <p:txBody>
          <a:bodyPr wrap="square" rtlCol="0">
            <a:spAutoFit/>
          </a:bodyPr>
          <a:lstStyle/>
          <a:p>
            <a:r>
              <a:rPr lang="en-US" sz="2000" b="1" dirty="0" smtClean="0"/>
              <a:t>Valued  as per Sec. 14</a:t>
            </a:r>
            <a:endParaRPr lang="en-IN" sz="2000" b="1" dirty="0"/>
          </a:p>
        </p:txBody>
      </p:sp>
      <p:sp>
        <p:nvSpPr>
          <p:cNvPr id="11" name="TextBox 10"/>
          <p:cNvSpPr txBox="1"/>
          <p:nvPr/>
        </p:nvSpPr>
        <p:spPr>
          <a:xfrm>
            <a:off x="762000" y="3009900"/>
            <a:ext cx="1600200" cy="400110"/>
          </a:xfrm>
          <a:prstGeom prst="rect">
            <a:avLst/>
          </a:prstGeom>
          <a:noFill/>
        </p:spPr>
        <p:txBody>
          <a:bodyPr wrap="square" rtlCol="0">
            <a:spAutoFit/>
          </a:bodyPr>
          <a:lstStyle/>
          <a:p>
            <a:r>
              <a:rPr lang="en-US" sz="2000" b="1" dirty="0" smtClean="0"/>
              <a:t>other assets</a:t>
            </a:r>
            <a:endParaRPr lang="en-IN" sz="2000" b="1" dirty="0"/>
          </a:p>
        </p:txBody>
      </p:sp>
      <p:sp>
        <p:nvSpPr>
          <p:cNvPr id="12" name="TextBox 11"/>
          <p:cNvSpPr txBox="1"/>
          <p:nvPr/>
        </p:nvSpPr>
        <p:spPr>
          <a:xfrm>
            <a:off x="3848100" y="3009900"/>
            <a:ext cx="1752600" cy="400110"/>
          </a:xfrm>
          <a:prstGeom prst="rect">
            <a:avLst/>
          </a:prstGeom>
          <a:noFill/>
        </p:spPr>
        <p:txBody>
          <a:bodyPr wrap="square" rtlCol="0">
            <a:spAutoFit/>
          </a:bodyPr>
          <a:lstStyle/>
          <a:p>
            <a:r>
              <a:rPr lang="en-US" sz="2000" b="1" dirty="0" smtClean="0"/>
              <a:t>Schedule. III</a:t>
            </a:r>
            <a:endParaRPr lang="en-IN" sz="2000" b="1" dirty="0"/>
          </a:p>
        </p:txBody>
      </p:sp>
      <p:cxnSp>
        <p:nvCxnSpPr>
          <p:cNvPr id="14" name="Straight Arrow Connector 13"/>
          <p:cNvCxnSpPr/>
          <p:nvPr/>
        </p:nvCxnSpPr>
        <p:spPr>
          <a:xfrm>
            <a:off x="3124200" y="3200400"/>
            <a:ext cx="457200" cy="1588"/>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cxnSp>
        <p:nvCxnSpPr>
          <p:cNvPr id="15" name="Straight Arrow Connector 14"/>
          <p:cNvCxnSpPr/>
          <p:nvPr/>
        </p:nvCxnSpPr>
        <p:spPr>
          <a:xfrm>
            <a:off x="3124200" y="2705100"/>
            <a:ext cx="457200" cy="1588"/>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spTree>
    <p:extLst>
      <p:ext uri="{BB962C8B-B14F-4D97-AF65-F5344CB8AC3E}">
        <p14:creationId xmlns:p14="http://schemas.microsoft.com/office/powerpoint/2010/main" val="3246946768"/>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5"/>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6"/>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7"/>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8"/>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9"/>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15"/>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10"/>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11"/>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nodeType="clickEffect">
                                  <p:stCondLst>
                                    <p:cond delay="0"/>
                                  </p:stCondLst>
                                  <p:childTnLst>
                                    <p:set>
                                      <p:cBhvr>
                                        <p:cTn id="50" dur="1" fill="hold">
                                          <p:stCondLst>
                                            <p:cond delay="0"/>
                                          </p:stCondLst>
                                        </p:cTn>
                                        <p:tgtEl>
                                          <p:spTgt spid="14"/>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grpId="0" nodeType="clickEffect">
                                  <p:stCondLst>
                                    <p:cond delay="0"/>
                                  </p:stCondLst>
                                  <p:childTnLst>
                                    <p:set>
                                      <p:cBhvr>
                                        <p:cTn id="54"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4" grpId="0"/>
      <p:bldP spid="5" grpId="0"/>
      <p:bldP spid="6" grpId="0"/>
      <p:bldP spid="7" grpId="0"/>
      <p:bldP spid="8" grpId="0"/>
      <p:bldP spid="9" grpId="0"/>
      <p:bldP spid="10" grpId="0"/>
      <p:bldP spid="11" grpId="0"/>
      <p:bldP spid="12" grpId="0"/>
    </p:bldLst>
  </p:timing>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082040" y="822960"/>
            <a:ext cx="3566160" cy="400110"/>
          </a:xfrm>
          <a:prstGeom prst="rect">
            <a:avLst/>
          </a:prstGeom>
          <a:noFill/>
        </p:spPr>
        <p:txBody>
          <a:bodyPr wrap="square" rtlCol="0">
            <a:spAutoFit/>
          </a:bodyPr>
          <a:lstStyle/>
          <a:p>
            <a:r>
              <a:rPr lang="en-US" sz="2000" b="1" u="sng" dirty="0" smtClean="0"/>
              <a:t>Determine the value of Asset</a:t>
            </a:r>
            <a:endParaRPr lang="en-IN" sz="2000" b="1" u="sng" dirty="0"/>
          </a:p>
        </p:txBody>
      </p:sp>
      <p:sp>
        <p:nvSpPr>
          <p:cNvPr id="3" name="TextBox 2"/>
          <p:cNvSpPr txBox="1"/>
          <p:nvPr/>
        </p:nvSpPr>
        <p:spPr>
          <a:xfrm>
            <a:off x="396240" y="1341120"/>
            <a:ext cx="594360" cy="400110"/>
          </a:xfrm>
          <a:prstGeom prst="rect">
            <a:avLst/>
          </a:prstGeom>
          <a:noFill/>
        </p:spPr>
        <p:txBody>
          <a:bodyPr wrap="square" rtlCol="0">
            <a:spAutoFit/>
          </a:bodyPr>
          <a:lstStyle/>
          <a:p>
            <a:r>
              <a:rPr lang="en-US" sz="2000" b="1" dirty="0" smtClean="0"/>
              <a:t>(1.)</a:t>
            </a:r>
            <a:endParaRPr lang="en-IN" sz="2000" b="1" dirty="0"/>
          </a:p>
        </p:txBody>
      </p:sp>
      <p:sp>
        <p:nvSpPr>
          <p:cNvPr id="4" name="TextBox 3"/>
          <p:cNvSpPr txBox="1"/>
          <p:nvPr/>
        </p:nvSpPr>
        <p:spPr>
          <a:xfrm>
            <a:off x="1066800" y="1371600"/>
            <a:ext cx="2133600" cy="400110"/>
          </a:xfrm>
          <a:prstGeom prst="rect">
            <a:avLst/>
          </a:prstGeom>
          <a:noFill/>
        </p:spPr>
        <p:txBody>
          <a:bodyPr wrap="square" rtlCol="0">
            <a:spAutoFit/>
          </a:bodyPr>
          <a:lstStyle/>
          <a:p>
            <a:r>
              <a:rPr lang="en-US" sz="2000" b="1" dirty="0" smtClean="0"/>
              <a:t>Depreciable Asset</a:t>
            </a:r>
            <a:endParaRPr lang="en-IN" sz="2000" b="1" dirty="0"/>
          </a:p>
        </p:txBody>
      </p:sp>
      <p:sp>
        <p:nvSpPr>
          <p:cNvPr id="6" name="TextBox 5"/>
          <p:cNvSpPr txBox="1"/>
          <p:nvPr/>
        </p:nvSpPr>
        <p:spPr>
          <a:xfrm>
            <a:off x="5105400" y="1371600"/>
            <a:ext cx="3352800" cy="400110"/>
          </a:xfrm>
          <a:prstGeom prst="rect">
            <a:avLst/>
          </a:prstGeom>
          <a:noFill/>
        </p:spPr>
        <p:txBody>
          <a:bodyPr wrap="square" rtlCol="0">
            <a:spAutoFit/>
          </a:bodyPr>
          <a:lstStyle/>
          <a:p>
            <a:r>
              <a:rPr lang="en-US" sz="2000" b="1" dirty="0" smtClean="0"/>
              <a:t>WDV as </a:t>
            </a:r>
            <a:r>
              <a:rPr lang="en-US" sz="2000" b="1" smtClean="0"/>
              <a:t>per IncomeTax </a:t>
            </a:r>
            <a:r>
              <a:rPr lang="en-US" sz="2000" b="1" dirty="0" smtClean="0"/>
              <a:t>Act</a:t>
            </a:r>
            <a:endParaRPr lang="en-IN" sz="2000" b="1" dirty="0"/>
          </a:p>
        </p:txBody>
      </p:sp>
      <p:sp>
        <p:nvSpPr>
          <p:cNvPr id="7" name="TextBox 6"/>
          <p:cNvSpPr txBox="1"/>
          <p:nvPr/>
        </p:nvSpPr>
        <p:spPr>
          <a:xfrm>
            <a:off x="396240" y="1981200"/>
            <a:ext cx="594360" cy="400110"/>
          </a:xfrm>
          <a:prstGeom prst="rect">
            <a:avLst/>
          </a:prstGeom>
          <a:noFill/>
        </p:spPr>
        <p:txBody>
          <a:bodyPr wrap="square" rtlCol="0">
            <a:spAutoFit/>
          </a:bodyPr>
          <a:lstStyle/>
          <a:p>
            <a:r>
              <a:rPr lang="en-US" sz="2000" b="1" dirty="0" smtClean="0"/>
              <a:t>(2.)</a:t>
            </a:r>
            <a:endParaRPr lang="en-IN" sz="2000" b="1" dirty="0"/>
          </a:p>
        </p:txBody>
      </p:sp>
      <p:sp>
        <p:nvSpPr>
          <p:cNvPr id="8" name="TextBox 7"/>
          <p:cNvSpPr txBox="1"/>
          <p:nvPr/>
        </p:nvSpPr>
        <p:spPr>
          <a:xfrm>
            <a:off x="1066800" y="2011680"/>
            <a:ext cx="2971800" cy="400110"/>
          </a:xfrm>
          <a:prstGeom prst="rect">
            <a:avLst/>
          </a:prstGeom>
          <a:noFill/>
        </p:spPr>
        <p:txBody>
          <a:bodyPr wrap="square" rtlCol="0">
            <a:spAutoFit/>
          </a:bodyPr>
          <a:lstStyle/>
          <a:p>
            <a:r>
              <a:rPr lang="en-US" sz="2000" b="1" dirty="0" smtClean="0"/>
              <a:t>Non-Depreciable Asset</a:t>
            </a:r>
            <a:endParaRPr lang="en-IN" sz="2000" b="1" dirty="0"/>
          </a:p>
        </p:txBody>
      </p:sp>
      <p:sp>
        <p:nvSpPr>
          <p:cNvPr id="9" name="TextBox 8"/>
          <p:cNvSpPr txBox="1"/>
          <p:nvPr/>
        </p:nvSpPr>
        <p:spPr>
          <a:xfrm>
            <a:off x="5105400" y="2011680"/>
            <a:ext cx="1524000" cy="400110"/>
          </a:xfrm>
          <a:prstGeom prst="rect">
            <a:avLst/>
          </a:prstGeom>
          <a:noFill/>
        </p:spPr>
        <p:txBody>
          <a:bodyPr wrap="square" rtlCol="0">
            <a:spAutoFit/>
          </a:bodyPr>
          <a:lstStyle/>
          <a:p>
            <a:r>
              <a:rPr lang="en-US" sz="2000" b="1" dirty="0" smtClean="0"/>
              <a:t>Book Value</a:t>
            </a:r>
            <a:endParaRPr lang="en-IN" sz="2000" b="1" dirty="0"/>
          </a:p>
        </p:txBody>
      </p:sp>
      <p:sp>
        <p:nvSpPr>
          <p:cNvPr id="10" name="TextBox 9"/>
          <p:cNvSpPr txBox="1"/>
          <p:nvPr/>
        </p:nvSpPr>
        <p:spPr>
          <a:xfrm>
            <a:off x="396240" y="2636520"/>
            <a:ext cx="594360" cy="400110"/>
          </a:xfrm>
          <a:prstGeom prst="rect">
            <a:avLst/>
          </a:prstGeom>
          <a:noFill/>
        </p:spPr>
        <p:txBody>
          <a:bodyPr wrap="square" rtlCol="0">
            <a:spAutoFit/>
          </a:bodyPr>
          <a:lstStyle/>
          <a:p>
            <a:r>
              <a:rPr lang="en-US" sz="2000" b="1" dirty="0" smtClean="0"/>
              <a:t>(3.)</a:t>
            </a:r>
            <a:endParaRPr lang="en-IN" sz="2000" b="1" dirty="0"/>
          </a:p>
        </p:txBody>
      </p:sp>
      <p:sp>
        <p:nvSpPr>
          <p:cNvPr id="11" name="TextBox 10"/>
          <p:cNvSpPr txBox="1"/>
          <p:nvPr/>
        </p:nvSpPr>
        <p:spPr>
          <a:xfrm>
            <a:off x="1066800" y="2667000"/>
            <a:ext cx="2590800" cy="1323439"/>
          </a:xfrm>
          <a:prstGeom prst="rect">
            <a:avLst/>
          </a:prstGeom>
          <a:noFill/>
        </p:spPr>
        <p:txBody>
          <a:bodyPr wrap="square" rtlCol="0">
            <a:spAutoFit/>
          </a:bodyPr>
          <a:lstStyle/>
          <a:p>
            <a:r>
              <a:rPr lang="en-US" sz="2000" b="1" u="sng" dirty="0" smtClean="0"/>
              <a:t>Urban Land</a:t>
            </a:r>
            <a:r>
              <a:rPr lang="en-US" sz="2000" b="1" dirty="0" smtClean="0"/>
              <a:t> held as Stock-in-trade after 10 years from the date of its acquisition </a:t>
            </a:r>
            <a:endParaRPr lang="en-IN" sz="2000" b="1" u="sng" dirty="0"/>
          </a:p>
        </p:txBody>
      </p:sp>
      <p:sp>
        <p:nvSpPr>
          <p:cNvPr id="12" name="TextBox 11"/>
          <p:cNvSpPr txBox="1"/>
          <p:nvPr/>
        </p:nvSpPr>
        <p:spPr>
          <a:xfrm>
            <a:off x="5105400" y="2667000"/>
            <a:ext cx="2667000" cy="707886"/>
          </a:xfrm>
          <a:prstGeom prst="rect">
            <a:avLst/>
          </a:prstGeom>
          <a:noFill/>
        </p:spPr>
        <p:txBody>
          <a:bodyPr wrap="square" rtlCol="0">
            <a:spAutoFit/>
          </a:bodyPr>
          <a:lstStyle/>
          <a:p>
            <a:r>
              <a:rPr lang="en-US" sz="2000" b="1" dirty="0" smtClean="0"/>
              <a:t>Value adopted </a:t>
            </a:r>
            <a:r>
              <a:rPr lang="en-US" sz="2000" b="1" smtClean="0"/>
              <a:t>for IncomeTax </a:t>
            </a:r>
            <a:r>
              <a:rPr lang="en-US" sz="2000" b="1" dirty="0" smtClean="0"/>
              <a:t>Purposes</a:t>
            </a:r>
            <a:endParaRPr lang="en-IN" sz="2000" b="1" dirty="0"/>
          </a:p>
        </p:txBody>
      </p:sp>
      <p:sp>
        <p:nvSpPr>
          <p:cNvPr id="153602" name="Comment 2"/>
          <p:cNvSpPr>
            <a:spLocks noRot="1" noChangeAspect="1" noEditPoints="1" noChangeArrowheads="1" noChangeShapeType="1" noTextEdit="1"/>
          </p:cNvSpPr>
          <p:nvPr/>
        </p:nvSpPr>
        <p:spPr bwMode="auto">
          <a:xfrm>
            <a:off x="5005388" y="1382713"/>
            <a:ext cx="206375" cy="184150"/>
          </a:xfrm>
          <a:custGeom>
            <a:avLst/>
            <a:gdLst>
              <a:gd name="T0" fmla="+- 0 13906 13906"/>
              <a:gd name="T1" fmla="*/ T0 w 573"/>
              <a:gd name="T2" fmla="+- 0 4286 3842"/>
              <a:gd name="T3" fmla="*/ 4286 h 509"/>
              <a:gd name="T4" fmla="+- 0 13940 13906"/>
              <a:gd name="T5" fmla="*/ T4 w 573"/>
              <a:gd name="T6" fmla="+- 0 4218 3842"/>
              <a:gd name="T7" fmla="*/ 4218 h 509"/>
              <a:gd name="T8" fmla="+- 0 13921 13906"/>
              <a:gd name="T9" fmla="*/ T8 w 573"/>
              <a:gd name="T10" fmla="+- 0 4326 3842"/>
              <a:gd name="T11" fmla="*/ 4326 h 509"/>
              <a:gd name="T12" fmla="+- 0 13970 13906"/>
              <a:gd name="T13" fmla="*/ T12 w 573"/>
              <a:gd name="T14" fmla="+- 0 4350 3842"/>
              <a:gd name="T15" fmla="*/ 4350 h 509"/>
              <a:gd name="T16" fmla="+- 0 14016 13906"/>
              <a:gd name="T17" fmla="*/ T16 w 573"/>
              <a:gd name="T18" fmla="+- 0 4373 3842"/>
              <a:gd name="T19" fmla="*/ 4373 h 509"/>
              <a:gd name="T20" fmla="+- 0 14110 13906"/>
              <a:gd name="T21" fmla="*/ T20 w 573"/>
              <a:gd name="T22" fmla="+- 0 4216 3842"/>
              <a:gd name="T23" fmla="*/ 4216 h 509"/>
              <a:gd name="T24" fmla="+- 0 14129 13906"/>
              <a:gd name="T25" fmla="*/ T24 w 573"/>
              <a:gd name="T26" fmla="+- 0 4191 3842"/>
              <a:gd name="T27" fmla="*/ 4191 h 509"/>
              <a:gd name="T28" fmla="+- 0 14209 13906"/>
              <a:gd name="T29" fmla="*/ T28 w 573"/>
              <a:gd name="T30" fmla="+- 0 4083 3842"/>
              <a:gd name="T31" fmla="*/ 4083 h 509"/>
              <a:gd name="T32" fmla="+- 0 14253 13906"/>
              <a:gd name="T33" fmla="*/ T32 w 573"/>
              <a:gd name="T34" fmla="+- 0 4029 3842"/>
              <a:gd name="T35" fmla="*/ 4029 h 509"/>
              <a:gd name="T36" fmla="+- 0 14351 13906"/>
              <a:gd name="T37" fmla="*/ T36 w 573"/>
              <a:gd name="T38" fmla="+- 0 3937 3842"/>
              <a:gd name="T39" fmla="*/ 3937 h 509"/>
              <a:gd name="T40" fmla="+- 0 14395 13906"/>
              <a:gd name="T41" fmla="*/ T40 w 573"/>
              <a:gd name="T42" fmla="+- 0 3896 3842"/>
              <a:gd name="T43" fmla="*/ 3896 h 509"/>
              <a:gd name="T44" fmla="+- 0 14452 13906"/>
              <a:gd name="T45" fmla="*/ T44 w 573"/>
              <a:gd name="T46" fmla="+- 0 3795 3842"/>
              <a:gd name="T47" fmla="*/ 3795 h 509"/>
              <a:gd name="T48" fmla="+- 0 14478 13906"/>
              <a:gd name="T49" fmla="*/ T48 w 573"/>
              <a:gd name="T50" fmla="+- 0 3874 3842"/>
              <a:gd name="T51" fmla="*/ 3874 h 509"/>
            </a:gdLst>
            <a:ahLst/>
            <a:cxnLst>
              <a:cxn ang="0">
                <a:pos x="T1" y="T3"/>
              </a:cxn>
              <a:cxn ang="0">
                <a:pos x="T5" y="T7"/>
              </a:cxn>
              <a:cxn ang="0">
                <a:pos x="T9" y="T11"/>
              </a:cxn>
              <a:cxn ang="0">
                <a:pos x="T13" y="T15"/>
              </a:cxn>
              <a:cxn ang="0">
                <a:pos x="T17" y="T19"/>
              </a:cxn>
              <a:cxn ang="0">
                <a:pos x="T21" y="T23"/>
              </a:cxn>
              <a:cxn ang="0">
                <a:pos x="T25" y="T27"/>
              </a:cxn>
              <a:cxn ang="0">
                <a:pos x="T29" y="T31"/>
              </a:cxn>
              <a:cxn ang="0">
                <a:pos x="T33" y="T35"/>
              </a:cxn>
              <a:cxn ang="0">
                <a:pos x="T37" y="T39"/>
              </a:cxn>
              <a:cxn ang="0">
                <a:pos x="T41" y="T43"/>
              </a:cxn>
              <a:cxn ang="0">
                <a:pos x="T45" y="T47"/>
              </a:cxn>
              <a:cxn ang="0">
                <a:pos x="T49" y="T51"/>
              </a:cxn>
            </a:cxnLst>
            <a:rect l="0" t="0" r="r" b="b"/>
            <a:pathLst>
              <a:path w="573" h="509" extrusionOk="0">
                <a:moveTo>
                  <a:pt x="0" y="444"/>
                </a:moveTo>
                <a:cubicBezTo>
                  <a:pt x="34" y="376"/>
                  <a:pt x="15" y="484"/>
                  <a:pt x="64" y="508"/>
                </a:cubicBezTo>
                <a:cubicBezTo>
                  <a:pt x="110" y="531"/>
                  <a:pt x="204" y="374"/>
                  <a:pt x="223" y="349"/>
                </a:cubicBezTo>
                <a:cubicBezTo>
                  <a:pt x="303" y="241"/>
                  <a:pt x="347" y="187"/>
                  <a:pt x="445" y="95"/>
                </a:cubicBezTo>
                <a:cubicBezTo>
                  <a:pt x="489" y="54"/>
                  <a:pt x="546" y="-47"/>
                  <a:pt x="572" y="32"/>
                </a:cubicBezTo>
              </a:path>
            </a:pathLst>
          </a:custGeom>
          <a:noFill/>
          <a:ln w="19050" cap="rnd">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53603" name="Comment 3"/>
          <p:cNvSpPr>
            <a:spLocks noRot="1" noChangeAspect="1" noEditPoints="1" noChangeArrowheads="1" noChangeShapeType="1" noTextEdit="1"/>
          </p:cNvSpPr>
          <p:nvPr/>
        </p:nvSpPr>
        <p:spPr bwMode="auto">
          <a:xfrm>
            <a:off x="4926013" y="2103438"/>
            <a:ext cx="217487" cy="182562"/>
          </a:xfrm>
          <a:custGeom>
            <a:avLst/>
            <a:gdLst>
              <a:gd name="T0" fmla="+- 0 13716 13684"/>
              <a:gd name="T1" fmla="*/ T0 w 605"/>
              <a:gd name="T2" fmla="+- 0 6286 5842"/>
              <a:gd name="T3" fmla="*/ 6286 h 509"/>
              <a:gd name="T4" fmla="+- 0 13684 13684"/>
              <a:gd name="T5" fmla="*/ T4 w 605"/>
              <a:gd name="T6" fmla="+- 0 6286 5842"/>
              <a:gd name="T7" fmla="*/ 6286 h 509"/>
              <a:gd name="T8" fmla="+- 0 13674 13684"/>
              <a:gd name="T9" fmla="*/ T8 w 605"/>
              <a:gd name="T10" fmla="+- 0 6286 5842"/>
              <a:gd name="T11" fmla="*/ 6286 h 509"/>
              <a:gd name="T12" fmla="+- 0 13684 13684"/>
              <a:gd name="T13" fmla="*/ T12 w 605"/>
              <a:gd name="T14" fmla="+- 0 6255 5842"/>
              <a:gd name="T15" fmla="*/ 6255 h 509"/>
              <a:gd name="T16" fmla="+- 0 13730 13684"/>
              <a:gd name="T17" fmla="*/ T16 w 605"/>
              <a:gd name="T18" fmla="+- 0 6270 5842"/>
              <a:gd name="T19" fmla="*/ 6270 h 509"/>
              <a:gd name="T20" fmla="+- 0 13722 13684"/>
              <a:gd name="T21" fmla="*/ T20 w 605"/>
              <a:gd name="T22" fmla="+- 0 6324 5842"/>
              <a:gd name="T23" fmla="*/ 6324 h 509"/>
              <a:gd name="T24" fmla="+- 0 13780 13684"/>
              <a:gd name="T25" fmla="*/ T24 w 605"/>
              <a:gd name="T26" fmla="+- 0 6350 5842"/>
              <a:gd name="T27" fmla="*/ 6350 h 509"/>
              <a:gd name="T28" fmla="+- 0 13851 13684"/>
              <a:gd name="T29" fmla="*/ T28 w 605"/>
              <a:gd name="T30" fmla="+- 0 6382 5842"/>
              <a:gd name="T31" fmla="*/ 6382 h 509"/>
              <a:gd name="T32" fmla="+- 0 13899 13684"/>
              <a:gd name="T33" fmla="*/ T32 w 605"/>
              <a:gd name="T34" fmla="+- 0 6264 5842"/>
              <a:gd name="T35" fmla="*/ 6264 h 509"/>
              <a:gd name="T36" fmla="+- 0 13938 13684"/>
              <a:gd name="T37" fmla="*/ T36 w 605"/>
              <a:gd name="T38" fmla="+- 0 6223 5842"/>
              <a:gd name="T39" fmla="*/ 6223 h 509"/>
              <a:gd name="T40" fmla="+- 0 14027 13684"/>
              <a:gd name="T41" fmla="*/ T40 w 605"/>
              <a:gd name="T42" fmla="+- 0 6130 5842"/>
              <a:gd name="T43" fmla="*/ 6130 h 509"/>
              <a:gd name="T44" fmla="+- 0 14100 13684"/>
              <a:gd name="T45" fmla="*/ T44 w 605"/>
              <a:gd name="T46" fmla="+- 0 6029 5842"/>
              <a:gd name="T47" fmla="*/ 6029 h 509"/>
              <a:gd name="T48" fmla="+- 0 14192 13684"/>
              <a:gd name="T49" fmla="*/ T48 w 605"/>
              <a:gd name="T50" fmla="+- 0 5937 5842"/>
              <a:gd name="T51" fmla="*/ 5937 h 509"/>
              <a:gd name="T52" fmla="+- 0 14236 13684"/>
              <a:gd name="T53" fmla="*/ T52 w 605"/>
              <a:gd name="T54" fmla="+- 0 5894 5842"/>
              <a:gd name="T55" fmla="*/ 5894 h 509"/>
              <a:gd name="T56" fmla="+- 0 14265 13684"/>
              <a:gd name="T57" fmla="*/ T56 w 605"/>
              <a:gd name="T58" fmla="+- 0 5829 5842"/>
              <a:gd name="T59" fmla="*/ 5829 h 509"/>
              <a:gd name="T60" fmla="+- 0 14288 13684"/>
              <a:gd name="T61" fmla="*/ T60 w 605"/>
              <a:gd name="T62" fmla="+- 0 5874 5842"/>
              <a:gd name="T63" fmla="*/ 5874 h 509"/>
            </a:gdLst>
            <a:ahLst/>
            <a:cxnLst>
              <a:cxn ang="0">
                <a:pos x="T1" y="T3"/>
              </a:cxn>
              <a:cxn ang="0">
                <a:pos x="T5" y="T7"/>
              </a:cxn>
              <a:cxn ang="0">
                <a:pos x="T9" y="T11"/>
              </a:cxn>
              <a:cxn ang="0">
                <a:pos x="T13" y="T15"/>
              </a:cxn>
              <a:cxn ang="0">
                <a:pos x="T17" y="T19"/>
              </a:cxn>
              <a:cxn ang="0">
                <a:pos x="T21" y="T23"/>
              </a:cxn>
              <a:cxn ang="0">
                <a:pos x="T25" y="T27"/>
              </a:cxn>
              <a:cxn ang="0">
                <a:pos x="T29" y="T31"/>
              </a:cxn>
              <a:cxn ang="0">
                <a:pos x="T33" y="T35"/>
              </a:cxn>
              <a:cxn ang="0">
                <a:pos x="T37" y="T39"/>
              </a:cxn>
              <a:cxn ang="0">
                <a:pos x="T41" y="T43"/>
              </a:cxn>
              <a:cxn ang="0">
                <a:pos x="T45" y="T47"/>
              </a:cxn>
              <a:cxn ang="0">
                <a:pos x="T49" y="T51"/>
              </a:cxn>
              <a:cxn ang="0">
                <a:pos x="T53" y="T55"/>
              </a:cxn>
              <a:cxn ang="0">
                <a:pos x="T57" y="T59"/>
              </a:cxn>
              <a:cxn ang="0">
                <a:pos x="T61" y="T63"/>
              </a:cxn>
            </a:cxnLst>
            <a:rect l="0" t="0" r="r" b="b"/>
            <a:pathLst>
              <a:path w="605" h="509" extrusionOk="0">
                <a:moveTo>
                  <a:pt x="32" y="444"/>
                </a:moveTo>
                <a:cubicBezTo>
                  <a:pt x="0" y="444"/>
                  <a:pt x="-10" y="444"/>
                  <a:pt x="0" y="413"/>
                </a:cubicBezTo>
                <a:cubicBezTo>
                  <a:pt x="46" y="428"/>
                  <a:pt x="38" y="482"/>
                  <a:pt x="96" y="508"/>
                </a:cubicBezTo>
                <a:cubicBezTo>
                  <a:pt x="167" y="540"/>
                  <a:pt x="215" y="422"/>
                  <a:pt x="254" y="381"/>
                </a:cubicBezTo>
                <a:cubicBezTo>
                  <a:pt x="343" y="288"/>
                  <a:pt x="416" y="187"/>
                  <a:pt x="508" y="95"/>
                </a:cubicBezTo>
                <a:cubicBezTo>
                  <a:pt x="552" y="52"/>
                  <a:pt x="581" y="-13"/>
                  <a:pt x="604" y="32"/>
                </a:cubicBezTo>
              </a:path>
            </a:pathLst>
          </a:custGeom>
          <a:noFill/>
          <a:ln w="19050" cap="rnd">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53604" name="Comment 4"/>
          <p:cNvSpPr>
            <a:spLocks noRot="1" noChangeAspect="1" noEditPoints="1" noChangeArrowheads="1" noChangeShapeType="1" noTextEdit="1"/>
          </p:cNvSpPr>
          <p:nvPr/>
        </p:nvSpPr>
        <p:spPr bwMode="auto">
          <a:xfrm>
            <a:off x="4949825" y="2767013"/>
            <a:ext cx="217488" cy="125412"/>
          </a:xfrm>
          <a:custGeom>
            <a:avLst/>
            <a:gdLst>
              <a:gd name="T0" fmla="+- 0 13748 13748"/>
              <a:gd name="T1" fmla="*/ T0 w 604"/>
              <a:gd name="T2" fmla="+- 0 7938 7684"/>
              <a:gd name="T3" fmla="*/ 7938 h 350"/>
              <a:gd name="T4" fmla="+- 0 13750 13748"/>
              <a:gd name="T5" fmla="*/ T4 w 604"/>
              <a:gd name="T6" fmla="+- 0 7943 7684"/>
              <a:gd name="T7" fmla="*/ 7943 h 350"/>
              <a:gd name="T8" fmla="+- 0 13775 13748"/>
              <a:gd name="T9" fmla="*/ T8 w 604"/>
              <a:gd name="T10" fmla="+- 0 8029 7684"/>
              <a:gd name="T11" fmla="*/ 8029 h 350"/>
              <a:gd name="T12" fmla="+- 0 13780 13748"/>
              <a:gd name="T13" fmla="*/ T12 w 604"/>
              <a:gd name="T14" fmla="+- 0 8033 7684"/>
              <a:gd name="T15" fmla="*/ 8033 h 350"/>
              <a:gd name="T16" fmla="+- 0 13808 13748"/>
              <a:gd name="T17" fmla="*/ T16 w 604"/>
              <a:gd name="T18" fmla="+- 0 8056 7684"/>
              <a:gd name="T19" fmla="*/ 8056 h 350"/>
              <a:gd name="T20" fmla="+- 0 13948 13748"/>
              <a:gd name="T21" fmla="*/ T20 w 604"/>
              <a:gd name="T22" fmla="+- 0 7956 7684"/>
              <a:gd name="T23" fmla="*/ 7956 h 350"/>
              <a:gd name="T24" fmla="+- 0 13970 13748"/>
              <a:gd name="T25" fmla="*/ T24 w 604"/>
              <a:gd name="T26" fmla="+- 0 7938 7684"/>
              <a:gd name="T27" fmla="*/ 7938 h 350"/>
              <a:gd name="T28" fmla="+- 0 14064 13748"/>
              <a:gd name="T29" fmla="*/ T28 w 604"/>
              <a:gd name="T30" fmla="+- 0 7861 7684"/>
              <a:gd name="T31" fmla="*/ 7861 h 350"/>
              <a:gd name="T32" fmla="+- 0 14147 13748"/>
              <a:gd name="T33" fmla="*/ T32 w 604"/>
              <a:gd name="T34" fmla="+- 0 7802 7684"/>
              <a:gd name="T35" fmla="*/ 7802 h 350"/>
              <a:gd name="T36" fmla="+- 0 14256 13748"/>
              <a:gd name="T37" fmla="*/ T36 w 604"/>
              <a:gd name="T38" fmla="+- 0 7747 7684"/>
              <a:gd name="T39" fmla="*/ 7747 h 350"/>
              <a:gd name="T40" fmla="+- 0 14322 13748"/>
              <a:gd name="T41" fmla="*/ T40 w 604"/>
              <a:gd name="T42" fmla="+- 0 7714 7684"/>
              <a:gd name="T43" fmla="*/ 7714 h 350"/>
              <a:gd name="T44" fmla="+- 0 14331 13748"/>
              <a:gd name="T45" fmla="*/ T44 w 604"/>
              <a:gd name="T46" fmla="+- 0 7676 7684"/>
              <a:gd name="T47" fmla="*/ 7676 h 350"/>
              <a:gd name="T48" fmla="+- 0 14351 13748"/>
              <a:gd name="T49" fmla="*/ T48 w 604"/>
              <a:gd name="T50" fmla="+- 0 7715 7684"/>
              <a:gd name="T51" fmla="*/ 7715 h 350"/>
            </a:gdLst>
            <a:ahLst/>
            <a:cxnLst>
              <a:cxn ang="0">
                <a:pos x="T1" y="T3"/>
              </a:cxn>
              <a:cxn ang="0">
                <a:pos x="T5" y="T7"/>
              </a:cxn>
              <a:cxn ang="0">
                <a:pos x="T9" y="T11"/>
              </a:cxn>
              <a:cxn ang="0">
                <a:pos x="T13" y="T15"/>
              </a:cxn>
              <a:cxn ang="0">
                <a:pos x="T17" y="T19"/>
              </a:cxn>
              <a:cxn ang="0">
                <a:pos x="T21" y="T23"/>
              </a:cxn>
              <a:cxn ang="0">
                <a:pos x="T25" y="T27"/>
              </a:cxn>
              <a:cxn ang="0">
                <a:pos x="T29" y="T31"/>
              </a:cxn>
              <a:cxn ang="0">
                <a:pos x="T33" y="T35"/>
              </a:cxn>
              <a:cxn ang="0">
                <a:pos x="T37" y="T39"/>
              </a:cxn>
              <a:cxn ang="0">
                <a:pos x="T41" y="T43"/>
              </a:cxn>
              <a:cxn ang="0">
                <a:pos x="T45" y="T47"/>
              </a:cxn>
              <a:cxn ang="0">
                <a:pos x="T49" y="T51"/>
              </a:cxn>
            </a:cxnLst>
            <a:rect l="0" t="0" r="r" b="b"/>
            <a:pathLst>
              <a:path w="604" h="350" extrusionOk="0">
                <a:moveTo>
                  <a:pt x="0" y="254"/>
                </a:moveTo>
                <a:cubicBezTo>
                  <a:pt x="2" y="259"/>
                  <a:pt x="27" y="345"/>
                  <a:pt x="32" y="349"/>
                </a:cubicBezTo>
                <a:cubicBezTo>
                  <a:pt x="60" y="372"/>
                  <a:pt x="200" y="272"/>
                  <a:pt x="222" y="254"/>
                </a:cubicBezTo>
                <a:cubicBezTo>
                  <a:pt x="316" y="177"/>
                  <a:pt x="399" y="118"/>
                  <a:pt x="508" y="63"/>
                </a:cubicBezTo>
                <a:cubicBezTo>
                  <a:pt x="574" y="30"/>
                  <a:pt x="583" y="-8"/>
                  <a:pt x="603" y="31"/>
                </a:cubicBezTo>
              </a:path>
            </a:pathLst>
          </a:custGeom>
          <a:noFill/>
          <a:ln w="19050" cap="rnd">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 name="TextBox 4"/>
          <p:cNvSpPr txBox="1"/>
          <p:nvPr/>
        </p:nvSpPr>
        <p:spPr>
          <a:xfrm>
            <a:off x="5715000" y="5477470"/>
            <a:ext cx="3223959" cy="923330"/>
          </a:xfrm>
          <a:prstGeom prst="rect">
            <a:avLst/>
          </a:prstGeom>
          <a:noFill/>
        </p:spPr>
        <p:txBody>
          <a:bodyPr wrap="none" rtlCol="0">
            <a:spAutoFit/>
          </a:bodyPr>
          <a:lstStyle/>
          <a:p>
            <a:r>
              <a:rPr lang="en-US">
                <a:solidFill>
                  <a:srgbClr val="FF0000"/>
                </a:solidFill>
              </a:rPr>
              <a:t>PPT PREPARED BY </a:t>
            </a:r>
          </a:p>
          <a:p>
            <a:r>
              <a:rPr lang="en-US">
                <a:solidFill>
                  <a:srgbClr val="FF0000"/>
                </a:solidFill>
              </a:rPr>
              <a:t>AMIT KUMAR: 9891463160</a:t>
            </a:r>
          </a:p>
          <a:p>
            <a:r>
              <a:rPr lang="en-US">
                <a:solidFill>
                  <a:srgbClr val="FF0000"/>
                </a:solidFill>
              </a:rPr>
              <a:t>EMAIL: amit63160@gmail.com</a:t>
            </a:r>
          </a:p>
        </p:txBody>
      </p:sp>
    </p:spTree>
    <p:extLst>
      <p:ext uri="{BB962C8B-B14F-4D97-AF65-F5344CB8AC3E}">
        <p14:creationId xmlns:p14="http://schemas.microsoft.com/office/powerpoint/2010/main" val="3342885418"/>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6"/>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7"/>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8"/>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9"/>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0"/>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1"/>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4" grpId="0"/>
      <p:bldP spid="6" grpId="0"/>
      <p:bldP spid="7" grpId="0"/>
      <p:bldP spid="8" grpId="0"/>
      <p:bldP spid="9" grpId="0"/>
      <p:bldP spid="10" grpId="0"/>
      <p:bldP spid="11" grpId="0"/>
      <p:bldP spid="12" grpId="0"/>
    </p:bldLst>
  </p:timing>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270760" y="198120"/>
            <a:ext cx="1310640" cy="400110"/>
          </a:xfrm>
          <a:prstGeom prst="rect">
            <a:avLst/>
          </a:prstGeom>
          <a:noFill/>
        </p:spPr>
        <p:txBody>
          <a:bodyPr wrap="square" rtlCol="0">
            <a:spAutoFit/>
          </a:bodyPr>
          <a:lstStyle/>
          <a:p>
            <a:r>
              <a:rPr lang="en-US" sz="2000" b="1" u="sng" dirty="0" smtClean="0"/>
              <a:t>Example:</a:t>
            </a:r>
            <a:endParaRPr lang="en-IN" sz="2000" b="1" u="sng" dirty="0"/>
          </a:p>
        </p:txBody>
      </p:sp>
      <p:sp>
        <p:nvSpPr>
          <p:cNvPr id="3" name="TextBox 2"/>
          <p:cNvSpPr txBox="1"/>
          <p:nvPr/>
        </p:nvSpPr>
        <p:spPr>
          <a:xfrm>
            <a:off x="3566160" y="213360"/>
            <a:ext cx="3718560" cy="396240"/>
          </a:xfrm>
          <a:prstGeom prst="rect">
            <a:avLst/>
          </a:prstGeom>
          <a:noFill/>
        </p:spPr>
        <p:txBody>
          <a:bodyPr wrap="square" rtlCol="0">
            <a:spAutoFit/>
          </a:bodyPr>
          <a:lstStyle/>
          <a:p>
            <a:r>
              <a:rPr lang="en-US" sz="2000" b="1" u="sng" dirty="0" smtClean="0"/>
              <a:t>Motor Car used for business </a:t>
            </a:r>
            <a:endParaRPr lang="en-IN" sz="2000" b="1" u="sng" dirty="0"/>
          </a:p>
        </p:txBody>
      </p:sp>
      <p:sp>
        <p:nvSpPr>
          <p:cNvPr id="4" name="TextBox 3"/>
          <p:cNvSpPr txBox="1"/>
          <p:nvPr/>
        </p:nvSpPr>
        <p:spPr>
          <a:xfrm>
            <a:off x="1402080" y="701040"/>
            <a:ext cx="1752600" cy="707886"/>
          </a:xfrm>
          <a:prstGeom prst="rect">
            <a:avLst/>
          </a:prstGeom>
          <a:noFill/>
        </p:spPr>
        <p:txBody>
          <a:bodyPr wrap="square" rtlCol="0">
            <a:spAutoFit/>
          </a:bodyPr>
          <a:lstStyle/>
          <a:p>
            <a:r>
              <a:rPr lang="en-US" sz="2000" b="1" u="sng" dirty="0" smtClean="0"/>
              <a:t>Schedule </a:t>
            </a:r>
            <a:r>
              <a:rPr lang="en-US" sz="2000" b="1" u="sng" dirty="0" smtClean="0">
                <a:latin typeface="Calibri" pitchFamily="34" charset="0"/>
                <a:cs typeface="Calibri" pitchFamily="34" charset="0"/>
              </a:rPr>
              <a:t>III</a:t>
            </a:r>
          </a:p>
          <a:p>
            <a:r>
              <a:rPr lang="en-US" sz="2000" b="1" dirty="0" smtClean="0"/>
              <a:t>     </a:t>
            </a:r>
            <a:r>
              <a:rPr lang="en-US" sz="2000" b="1" u="sng" dirty="0" smtClean="0"/>
              <a:t>Value</a:t>
            </a:r>
            <a:endParaRPr lang="en-IN" sz="2000" b="1" u="sng" dirty="0"/>
          </a:p>
        </p:txBody>
      </p:sp>
      <p:sp>
        <p:nvSpPr>
          <p:cNvPr id="5" name="TextBox 4"/>
          <p:cNvSpPr txBox="1"/>
          <p:nvPr/>
        </p:nvSpPr>
        <p:spPr>
          <a:xfrm>
            <a:off x="4450080" y="701040"/>
            <a:ext cx="1036320" cy="411480"/>
          </a:xfrm>
          <a:prstGeom prst="rect">
            <a:avLst/>
          </a:prstGeom>
          <a:noFill/>
        </p:spPr>
        <p:txBody>
          <a:bodyPr wrap="square" rtlCol="0">
            <a:spAutoFit/>
          </a:bodyPr>
          <a:lstStyle/>
          <a:p>
            <a:r>
              <a:rPr lang="en-US" sz="2000" b="1" u="sng" dirty="0" smtClean="0"/>
              <a:t>WDV</a:t>
            </a:r>
            <a:endParaRPr lang="en-IN" sz="2000" b="1" u="sng" dirty="0"/>
          </a:p>
        </p:txBody>
      </p:sp>
      <p:sp>
        <p:nvSpPr>
          <p:cNvPr id="6" name="TextBox 5"/>
          <p:cNvSpPr txBox="1"/>
          <p:nvPr/>
        </p:nvSpPr>
        <p:spPr>
          <a:xfrm>
            <a:off x="7178040" y="701040"/>
            <a:ext cx="1173480" cy="411480"/>
          </a:xfrm>
          <a:prstGeom prst="rect">
            <a:avLst/>
          </a:prstGeom>
          <a:noFill/>
        </p:spPr>
        <p:txBody>
          <a:bodyPr wrap="square" rtlCol="0">
            <a:spAutoFit/>
          </a:bodyPr>
          <a:lstStyle/>
          <a:p>
            <a:r>
              <a:rPr lang="en-US" sz="2000" b="1" u="sng" dirty="0" smtClean="0"/>
              <a:t>Value</a:t>
            </a:r>
            <a:endParaRPr lang="en-IN" sz="2000" b="1" u="sng" dirty="0"/>
          </a:p>
        </p:txBody>
      </p:sp>
      <p:sp>
        <p:nvSpPr>
          <p:cNvPr id="7" name="TextBox 6"/>
          <p:cNvSpPr txBox="1"/>
          <p:nvPr/>
        </p:nvSpPr>
        <p:spPr>
          <a:xfrm>
            <a:off x="457200" y="1428690"/>
            <a:ext cx="594360" cy="400110"/>
          </a:xfrm>
          <a:prstGeom prst="rect">
            <a:avLst/>
          </a:prstGeom>
          <a:noFill/>
        </p:spPr>
        <p:txBody>
          <a:bodyPr wrap="square" rtlCol="0">
            <a:spAutoFit/>
          </a:bodyPr>
          <a:lstStyle/>
          <a:p>
            <a:r>
              <a:rPr lang="en-US" sz="2000" b="1" dirty="0" smtClean="0"/>
              <a:t>(1.)</a:t>
            </a:r>
            <a:endParaRPr lang="en-IN" sz="2000" b="1" dirty="0"/>
          </a:p>
        </p:txBody>
      </p:sp>
      <p:sp>
        <p:nvSpPr>
          <p:cNvPr id="8" name="TextBox 7"/>
          <p:cNvSpPr txBox="1"/>
          <p:nvPr/>
        </p:nvSpPr>
        <p:spPr>
          <a:xfrm>
            <a:off x="1402080" y="1456194"/>
            <a:ext cx="1752600" cy="400110"/>
          </a:xfrm>
          <a:prstGeom prst="rect">
            <a:avLst/>
          </a:prstGeom>
          <a:noFill/>
        </p:spPr>
        <p:txBody>
          <a:bodyPr wrap="square" rtlCol="0">
            <a:spAutoFit/>
          </a:bodyPr>
          <a:lstStyle/>
          <a:p>
            <a:r>
              <a:rPr lang="en-US" sz="2000" b="1" dirty="0" smtClean="0"/>
              <a:t>15 </a:t>
            </a:r>
            <a:r>
              <a:rPr lang="en-US" sz="2000" b="1" dirty="0" err="1" smtClean="0"/>
              <a:t>Lakh</a:t>
            </a:r>
            <a:r>
              <a:rPr lang="en-US" sz="2000" b="1" dirty="0" smtClean="0"/>
              <a:t>	</a:t>
            </a:r>
            <a:endParaRPr lang="en-IN" sz="2000" b="1" dirty="0"/>
          </a:p>
        </p:txBody>
      </p:sp>
      <p:sp>
        <p:nvSpPr>
          <p:cNvPr id="9" name="TextBox 8"/>
          <p:cNvSpPr txBox="1"/>
          <p:nvPr/>
        </p:nvSpPr>
        <p:spPr>
          <a:xfrm>
            <a:off x="3886200" y="1456194"/>
            <a:ext cx="2819400" cy="707886"/>
          </a:xfrm>
          <a:prstGeom prst="rect">
            <a:avLst/>
          </a:prstGeom>
          <a:noFill/>
        </p:spPr>
        <p:txBody>
          <a:bodyPr wrap="square" rtlCol="0">
            <a:spAutoFit/>
          </a:bodyPr>
          <a:lstStyle/>
          <a:p>
            <a:r>
              <a:rPr lang="en-US" sz="2000" b="1" dirty="0" smtClean="0"/>
              <a:t>10 </a:t>
            </a:r>
            <a:r>
              <a:rPr lang="en-US" sz="2000" b="1" dirty="0" err="1" smtClean="0"/>
              <a:t>Lakh</a:t>
            </a:r>
            <a:r>
              <a:rPr lang="en-US" sz="2000" b="1" dirty="0" smtClean="0"/>
              <a:t> + 20% of </a:t>
            </a:r>
          </a:p>
          <a:p>
            <a:r>
              <a:rPr lang="en-US" sz="2000" b="1" dirty="0" smtClean="0"/>
              <a:t>                   Rs. 10 </a:t>
            </a:r>
            <a:r>
              <a:rPr lang="en-US" sz="2000" b="1" dirty="0" err="1" smtClean="0"/>
              <a:t>Lakh</a:t>
            </a:r>
            <a:r>
              <a:rPr lang="en-US" sz="2000" b="1" dirty="0" smtClean="0"/>
              <a:t>             </a:t>
            </a:r>
            <a:endParaRPr lang="en-IN" sz="2000" b="1" dirty="0"/>
          </a:p>
        </p:txBody>
      </p:sp>
      <p:sp>
        <p:nvSpPr>
          <p:cNvPr id="10" name="TextBox 9"/>
          <p:cNvSpPr txBox="1"/>
          <p:nvPr/>
        </p:nvSpPr>
        <p:spPr>
          <a:xfrm>
            <a:off x="7178040" y="1456194"/>
            <a:ext cx="1173480" cy="411480"/>
          </a:xfrm>
          <a:prstGeom prst="rect">
            <a:avLst/>
          </a:prstGeom>
          <a:noFill/>
        </p:spPr>
        <p:txBody>
          <a:bodyPr wrap="square" rtlCol="0">
            <a:spAutoFit/>
          </a:bodyPr>
          <a:lstStyle/>
          <a:p>
            <a:r>
              <a:rPr lang="en-US" sz="2000" b="1" dirty="0" smtClean="0"/>
              <a:t>15 </a:t>
            </a:r>
            <a:r>
              <a:rPr lang="en-US" sz="2000" b="1" dirty="0" err="1" smtClean="0"/>
              <a:t>Lakh</a:t>
            </a:r>
            <a:endParaRPr lang="en-IN" sz="2000" b="1" dirty="0"/>
          </a:p>
        </p:txBody>
      </p:sp>
      <p:sp>
        <p:nvSpPr>
          <p:cNvPr id="11" name="TextBox 10"/>
          <p:cNvSpPr txBox="1"/>
          <p:nvPr/>
        </p:nvSpPr>
        <p:spPr>
          <a:xfrm>
            <a:off x="4343400" y="2164080"/>
            <a:ext cx="1676400" cy="400110"/>
          </a:xfrm>
          <a:prstGeom prst="rect">
            <a:avLst/>
          </a:prstGeom>
          <a:noFill/>
        </p:spPr>
        <p:txBody>
          <a:bodyPr wrap="square" rtlCol="0">
            <a:spAutoFit/>
          </a:bodyPr>
          <a:lstStyle/>
          <a:p>
            <a:r>
              <a:rPr lang="en-US" sz="2000" b="1" dirty="0" smtClean="0"/>
              <a:t>i.e. 12 </a:t>
            </a:r>
            <a:r>
              <a:rPr lang="en-US" sz="2000" b="1" dirty="0" err="1" smtClean="0"/>
              <a:t>Lakh</a:t>
            </a:r>
            <a:endParaRPr lang="en-US" sz="2000" b="1" dirty="0" smtClean="0"/>
          </a:p>
        </p:txBody>
      </p:sp>
      <p:sp>
        <p:nvSpPr>
          <p:cNvPr id="12" name="TextBox 11"/>
          <p:cNvSpPr txBox="1"/>
          <p:nvPr/>
        </p:nvSpPr>
        <p:spPr>
          <a:xfrm>
            <a:off x="457200" y="2617410"/>
            <a:ext cx="594360" cy="400110"/>
          </a:xfrm>
          <a:prstGeom prst="rect">
            <a:avLst/>
          </a:prstGeom>
          <a:noFill/>
        </p:spPr>
        <p:txBody>
          <a:bodyPr wrap="square" rtlCol="0">
            <a:spAutoFit/>
          </a:bodyPr>
          <a:lstStyle/>
          <a:p>
            <a:r>
              <a:rPr lang="en-US" sz="2000" b="1" dirty="0" smtClean="0"/>
              <a:t>(2.)</a:t>
            </a:r>
            <a:endParaRPr lang="en-IN" sz="2000" b="1" dirty="0"/>
          </a:p>
        </p:txBody>
      </p:sp>
      <p:sp>
        <p:nvSpPr>
          <p:cNvPr id="13" name="TextBox 12"/>
          <p:cNvSpPr txBox="1"/>
          <p:nvPr/>
        </p:nvSpPr>
        <p:spPr>
          <a:xfrm>
            <a:off x="1402080" y="2644914"/>
            <a:ext cx="1752600" cy="400110"/>
          </a:xfrm>
          <a:prstGeom prst="rect">
            <a:avLst/>
          </a:prstGeom>
          <a:noFill/>
        </p:spPr>
        <p:txBody>
          <a:bodyPr wrap="square" rtlCol="0">
            <a:spAutoFit/>
          </a:bodyPr>
          <a:lstStyle/>
          <a:p>
            <a:r>
              <a:rPr lang="en-US" sz="2000" b="1" dirty="0" smtClean="0"/>
              <a:t>11 </a:t>
            </a:r>
            <a:r>
              <a:rPr lang="en-US" sz="2000" b="1" dirty="0" err="1" smtClean="0"/>
              <a:t>Lakh</a:t>
            </a:r>
            <a:r>
              <a:rPr lang="en-US" sz="2000" b="1" dirty="0" smtClean="0"/>
              <a:t>	</a:t>
            </a:r>
            <a:endParaRPr lang="en-IN" sz="2000" b="1" dirty="0"/>
          </a:p>
        </p:txBody>
      </p:sp>
      <p:sp>
        <p:nvSpPr>
          <p:cNvPr id="14" name="TextBox 13"/>
          <p:cNvSpPr txBox="1"/>
          <p:nvPr/>
        </p:nvSpPr>
        <p:spPr>
          <a:xfrm>
            <a:off x="3886200" y="2644914"/>
            <a:ext cx="2819400" cy="707886"/>
          </a:xfrm>
          <a:prstGeom prst="rect">
            <a:avLst/>
          </a:prstGeom>
          <a:noFill/>
        </p:spPr>
        <p:txBody>
          <a:bodyPr wrap="square" rtlCol="0">
            <a:spAutoFit/>
          </a:bodyPr>
          <a:lstStyle/>
          <a:p>
            <a:r>
              <a:rPr lang="en-US" sz="2000" b="1" dirty="0" smtClean="0"/>
              <a:t>10 </a:t>
            </a:r>
            <a:r>
              <a:rPr lang="en-US" sz="2000" b="1" dirty="0" err="1" smtClean="0"/>
              <a:t>Lakh</a:t>
            </a:r>
            <a:r>
              <a:rPr lang="en-US" sz="2000" b="1" dirty="0" smtClean="0"/>
              <a:t> + 20% of </a:t>
            </a:r>
          </a:p>
          <a:p>
            <a:r>
              <a:rPr lang="en-US" sz="2000" b="1" dirty="0" smtClean="0"/>
              <a:t>                   Rs. 10 </a:t>
            </a:r>
            <a:r>
              <a:rPr lang="en-US" sz="2000" b="1" dirty="0" err="1" smtClean="0"/>
              <a:t>Lakh</a:t>
            </a:r>
            <a:r>
              <a:rPr lang="en-US" sz="2000" b="1" dirty="0" smtClean="0"/>
              <a:t>             </a:t>
            </a:r>
            <a:endParaRPr lang="en-IN" sz="2000" b="1" dirty="0"/>
          </a:p>
        </p:txBody>
      </p:sp>
      <p:sp>
        <p:nvSpPr>
          <p:cNvPr id="15" name="TextBox 14"/>
          <p:cNvSpPr txBox="1"/>
          <p:nvPr/>
        </p:nvSpPr>
        <p:spPr>
          <a:xfrm>
            <a:off x="7178040" y="2644914"/>
            <a:ext cx="1173480" cy="411480"/>
          </a:xfrm>
          <a:prstGeom prst="rect">
            <a:avLst/>
          </a:prstGeom>
          <a:noFill/>
        </p:spPr>
        <p:txBody>
          <a:bodyPr wrap="square" rtlCol="0">
            <a:spAutoFit/>
          </a:bodyPr>
          <a:lstStyle/>
          <a:p>
            <a:r>
              <a:rPr lang="en-US" sz="2000" b="1" dirty="0" smtClean="0"/>
              <a:t>10 </a:t>
            </a:r>
            <a:r>
              <a:rPr lang="en-US" sz="2000" b="1" dirty="0" err="1" smtClean="0"/>
              <a:t>Lakh</a:t>
            </a:r>
            <a:endParaRPr lang="en-IN" sz="2000" b="1" dirty="0"/>
          </a:p>
        </p:txBody>
      </p:sp>
      <p:sp>
        <p:nvSpPr>
          <p:cNvPr id="16" name="TextBox 15"/>
          <p:cNvSpPr txBox="1"/>
          <p:nvPr/>
        </p:nvSpPr>
        <p:spPr>
          <a:xfrm>
            <a:off x="4343400" y="3352800"/>
            <a:ext cx="1676400" cy="400110"/>
          </a:xfrm>
          <a:prstGeom prst="rect">
            <a:avLst/>
          </a:prstGeom>
          <a:noFill/>
        </p:spPr>
        <p:txBody>
          <a:bodyPr wrap="square" rtlCol="0">
            <a:spAutoFit/>
          </a:bodyPr>
          <a:lstStyle/>
          <a:p>
            <a:r>
              <a:rPr lang="en-US" sz="2000" b="1" dirty="0" smtClean="0"/>
              <a:t>i.e. 12 </a:t>
            </a:r>
            <a:r>
              <a:rPr lang="en-US" sz="2000" b="1" dirty="0" err="1" smtClean="0"/>
              <a:t>Lakh</a:t>
            </a:r>
            <a:endParaRPr lang="en-US" sz="2000" b="1" dirty="0" smtClean="0"/>
          </a:p>
        </p:txBody>
      </p:sp>
      <p:sp>
        <p:nvSpPr>
          <p:cNvPr id="17" name="TextBox 16"/>
          <p:cNvSpPr txBox="1"/>
          <p:nvPr/>
        </p:nvSpPr>
        <p:spPr>
          <a:xfrm>
            <a:off x="457200" y="3806130"/>
            <a:ext cx="594360" cy="400110"/>
          </a:xfrm>
          <a:prstGeom prst="rect">
            <a:avLst/>
          </a:prstGeom>
          <a:noFill/>
        </p:spPr>
        <p:txBody>
          <a:bodyPr wrap="square" rtlCol="0">
            <a:spAutoFit/>
          </a:bodyPr>
          <a:lstStyle/>
          <a:p>
            <a:r>
              <a:rPr lang="en-US" sz="2000" b="1" dirty="0" smtClean="0"/>
              <a:t>(3.)</a:t>
            </a:r>
            <a:endParaRPr lang="en-IN" sz="2000" b="1" dirty="0"/>
          </a:p>
        </p:txBody>
      </p:sp>
      <p:sp>
        <p:nvSpPr>
          <p:cNvPr id="18" name="TextBox 17"/>
          <p:cNvSpPr txBox="1"/>
          <p:nvPr/>
        </p:nvSpPr>
        <p:spPr>
          <a:xfrm>
            <a:off x="1402080" y="3833634"/>
            <a:ext cx="1752600" cy="400110"/>
          </a:xfrm>
          <a:prstGeom prst="rect">
            <a:avLst/>
          </a:prstGeom>
          <a:noFill/>
        </p:spPr>
        <p:txBody>
          <a:bodyPr wrap="square" rtlCol="0">
            <a:spAutoFit/>
          </a:bodyPr>
          <a:lstStyle/>
          <a:p>
            <a:r>
              <a:rPr lang="en-US" sz="2000" b="1" dirty="0" smtClean="0"/>
              <a:t>12 </a:t>
            </a:r>
            <a:r>
              <a:rPr lang="en-US" sz="2000" b="1" dirty="0" err="1" smtClean="0"/>
              <a:t>Lakh</a:t>
            </a:r>
            <a:r>
              <a:rPr lang="en-US" sz="2000" b="1" dirty="0" smtClean="0"/>
              <a:t>	</a:t>
            </a:r>
            <a:endParaRPr lang="en-IN" sz="2000" b="1" dirty="0"/>
          </a:p>
        </p:txBody>
      </p:sp>
      <p:sp>
        <p:nvSpPr>
          <p:cNvPr id="19" name="TextBox 18"/>
          <p:cNvSpPr txBox="1"/>
          <p:nvPr/>
        </p:nvSpPr>
        <p:spPr>
          <a:xfrm>
            <a:off x="3886200" y="3833634"/>
            <a:ext cx="2819400" cy="707886"/>
          </a:xfrm>
          <a:prstGeom prst="rect">
            <a:avLst/>
          </a:prstGeom>
          <a:noFill/>
        </p:spPr>
        <p:txBody>
          <a:bodyPr wrap="square" rtlCol="0">
            <a:spAutoFit/>
          </a:bodyPr>
          <a:lstStyle/>
          <a:p>
            <a:r>
              <a:rPr lang="en-US" sz="2000" b="1" dirty="0" smtClean="0"/>
              <a:t>10 </a:t>
            </a:r>
            <a:r>
              <a:rPr lang="en-US" sz="2000" b="1" dirty="0" err="1" smtClean="0"/>
              <a:t>Lakh</a:t>
            </a:r>
            <a:r>
              <a:rPr lang="en-US" sz="2000" b="1" dirty="0" smtClean="0"/>
              <a:t> + 20% of </a:t>
            </a:r>
          </a:p>
          <a:p>
            <a:r>
              <a:rPr lang="en-US" sz="2000" b="1" dirty="0" smtClean="0"/>
              <a:t>                   Rs. 10 </a:t>
            </a:r>
            <a:r>
              <a:rPr lang="en-US" sz="2000" b="1" dirty="0" err="1" smtClean="0"/>
              <a:t>Lakh</a:t>
            </a:r>
            <a:r>
              <a:rPr lang="en-US" sz="2000" b="1" dirty="0" smtClean="0"/>
              <a:t>             </a:t>
            </a:r>
            <a:endParaRPr lang="en-IN" sz="2000" b="1" dirty="0"/>
          </a:p>
        </p:txBody>
      </p:sp>
      <p:sp>
        <p:nvSpPr>
          <p:cNvPr id="20" name="TextBox 19"/>
          <p:cNvSpPr txBox="1"/>
          <p:nvPr/>
        </p:nvSpPr>
        <p:spPr>
          <a:xfrm>
            <a:off x="7178040" y="3833634"/>
            <a:ext cx="1173480" cy="411480"/>
          </a:xfrm>
          <a:prstGeom prst="rect">
            <a:avLst/>
          </a:prstGeom>
          <a:noFill/>
        </p:spPr>
        <p:txBody>
          <a:bodyPr wrap="square" rtlCol="0">
            <a:spAutoFit/>
          </a:bodyPr>
          <a:lstStyle/>
          <a:p>
            <a:r>
              <a:rPr lang="en-US" sz="2000" b="1" dirty="0" smtClean="0"/>
              <a:t>10 </a:t>
            </a:r>
            <a:r>
              <a:rPr lang="en-US" sz="2000" b="1" dirty="0" err="1" smtClean="0"/>
              <a:t>Lakh</a:t>
            </a:r>
            <a:endParaRPr lang="en-IN" sz="2000" b="1" dirty="0"/>
          </a:p>
        </p:txBody>
      </p:sp>
      <p:sp>
        <p:nvSpPr>
          <p:cNvPr id="25" name="TextBox 24"/>
          <p:cNvSpPr txBox="1"/>
          <p:nvPr/>
        </p:nvSpPr>
        <p:spPr>
          <a:xfrm>
            <a:off x="381000" y="4541520"/>
            <a:ext cx="1173480" cy="411480"/>
          </a:xfrm>
          <a:prstGeom prst="rect">
            <a:avLst/>
          </a:prstGeom>
          <a:noFill/>
        </p:spPr>
        <p:txBody>
          <a:bodyPr wrap="square" rtlCol="0">
            <a:spAutoFit/>
          </a:bodyPr>
          <a:lstStyle/>
          <a:p>
            <a:r>
              <a:rPr lang="en-US" sz="2000" b="1" u="sng" dirty="0" smtClean="0"/>
              <a:t>CRUX</a:t>
            </a:r>
            <a:endParaRPr lang="en-IN" sz="2000" b="1" u="sng" dirty="0"/>
          </a:p>
        </p:txBody>
      </p:sp>
      <p:sp>
        <p:nvSpPr>
          <p:cNvPr id="26" name="TextBox 25"/>
          <p:cNvSpPr txBox="1"/>
          <p:nvPr/>
        </p:nvSpPr>
        <p:spPr>
          <a:xfrm>
            <a:off x="1478280" y="4937760"/>
            <a:ext cx="2514600" cy="400110"/>
          </a:xfrm>
          <a:prstGeom prst="rect">
            <a:avLst/>
          </a:prstGeom>
          <a:noFill/>
        </p:spPr>
        <p:txBody>
          <a:bodyPr wrap="square" rtlCol="0">
            <a:spAutoFit/>
          </a:bodyPr>
          <a:lstStyle/>
          <a:p>
            <a:r>
              <a:rPr lang="en-US" sz="2000" b="1" dirty="0" smtClean="0"/>
              <a:t>If Schedule </a:t>
            </a:r>
            <a:r>
              <a:rPr lang="en-US" sz="2000" b="1" dirty="0" smtClean="0">
                <a:latin typeface="Calibri" pitchFamily="34" charset="0"/>
                <a:cs typeface="Calibri" pitchFamily="34" charset="0"/>
              </a:rPr>
              <a:t>III</a:t>
            </a:r>
            <a:r>
              <a:rPr lang="en-US" sz="2000" b="1" dirty="0" smtClean="0">
                <a:cs typeface="Calibri" pitchFamily="34" charset="0"/>
              </a:rPr>
              <a:t> Value</a:t>
            </a:r>
            <a:r>
              <a:rPr lang="en-US" sz="2000" dirty="0" smtClean="0"/>
              <a:t> </a:t>
            </a:r>
            <a:endParaRPr lang="en-IN" sz="2000" dirty="0"/>
          </a:p>
        </p:txBody>
      </p:sp>
      <p:sp>
        <p:nvSpPr>
          <p:cNvPr id="28" name="Cloud 27"/>
          <p:cNvSpPr/>
          <p:nvPr/>
        </p:nvSpPr>
        <p:spPr>
          <a:xfrm>
            <a:off x="3840480" y="4907280"/>
            <a:ext cx="1676400" cy="457200"/>
          </a:xfrm>
          <a:prstGeom prst="cloud">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b="1" dirty="0" smtClean="0">
              <a:solidFill>
                <a:schemeClr val="tx1"/>
              </a:solidFill>
            </a:endParaRPr>
          </a:p>
          <a:p>
            <a:pPr algn="ctr"/>
            <a:r>
              <a:rPr lang="en-US" sz="2000" b="1" dirty="0" smtClean="0">
                <a:solidFill>
                  <a:schemeClr val="tx1"/>
                </a:solidFill>
              </a:rPr>
              <a:t>Exceeds</a:t>
            </a:r>
            <a:endParaRPr lang="en-US" sz="2000" b="1" u="sng" dirty="0" smtClean="0">
              <a:solidFill>
                <a:schemeClr val="tx1"/>
              </a:solidFill>
            </a:endParaRPr>
          </a:p>
          <a:p>
            <a:pPr algn="ctr"/>
            <a:endParaRPr lang="en-US" sz="2000" b="1" dirty="0" smtClean="0">
              <a:solidFill>
                <a:schemeClr val="tx1"/>
              </a:solidFill>
            </a:endParaRPr>
          </a:p>
        </p:txBody>
      </p:sp>
      <p:sp>
        <p:nvSpPr>
          <p:cNvPr id="29" name="Rectangle 28"/>
          <p:cNvSpPr/>
          <p:nvPr/>
        </p:nvSpPr>
        <p:spPr>
          <a:xfrm>
            <a:off x="5821680" y="4785360"/>
            <a:ext cx="2286000" cy="1295400"/>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sz="2000" b="1" dirty="0" err="1" smtClean="0"/>
              <a:t>WDV|Book</a:t>
            </a:r>
            <a:r>
              <a:rPr lang="en-US" sz="2000" b="1" dirty="0" smtClean="0"/>
              <a:t> Value| Closing Stock</a:t>
            </a:r>
          </a:p>
          <a:p>
            <a:pPr algn="ctr"/>
            <a:r>
              <a:rPr lang="en-US" sz="2000" b="1" dirty="0" smtClean="0"/>
              <a:t>+</a:t>
            </a:r>
          </a:p>
          <a:p>
            <a:pPr algn="ctr"/>
            <a:r>
              <a:rPr lang="en-US" sz="2000" b="1" dirty="0" smtClean="0"/>
              <a:t>20% of above</a:t>
            </a:r>
            <a:endParaRPr lang="en-IN" sz="2000" b="1" dirty="0"/>
          </a:p>
        </p:txBody>
      </p:sp>
      <p:sp>
        <p:nvSpPr>
          <p:cNvPr id="31" name="TextBox 30"/>
          <p:cNvSpPr txBox="1"/>
          <p:nvPr/>
        </p:nvSpPr>
        <p:spPr>
          <a:xfrm>
            <a:off x="289560" y="5791200"/>
            <a:ext cx="5425440" cy="400110"/>
          </a:xfrm>
          <a:prstGeom prst="rect">
            <a:avLst/>
          </a:prstGeom>
          <a:noFill/>
        </p:spPr>
        <p:txBody>
          <a:bodyPr wrap="square" rtlCol="0">
            <a:spAutoFit/>
          </a:bodyPr>
          <a:lstStyle/>
          <a:p>
            <a:r>
              <a:rPr lang="en-US" sz="2000" b="1" dirty="0" smtClean="0"/>
              <a:t>then Schedule III Value will be taken as value</a:t>
            </a:r>
            <a:endParaRPr lang="en-IN" sz="2000" b="1" dirty="0"/>
          </a:p>
        </p:txBody>
      </p:sp>
      <p:sp>
        <p:nvSpPr>
          <p:cNvPr id="32" name="TextBox 31"/>
          <p:cNvSpPr txBox="1"/>
          <p:nvPr/>
        </p:nvSpPr>
        <p:spPr>
          <a:xfrm>
            <a:off x="289560" y="6263640"/>
            <a:ext cx="5425440" cy="400110"/>
          </a:xfrm>
          <a:prstGeom prst="rect">
            <a:avLst/>
          </a:prstGeom>
          <a:noFill/>
        </p:spPr>
        <p:txBody>
          <a:bodyPr wrap="square" rtlCol="0">
            <a:spAutoFit/>
          </a:bodyPr>
          <a:lstStyle/>
          <a:p>
            <a:r>
              <a:rPr lang="en-US" sz="2000" b="1" dirty="0" smtClean="0"/>
              <a:t>Otherwise Book value will be taken as value</a:t>
            </a:r>
            <a:endParaRPr lang="en-IN" sz="2000" b="1" dirty="0"/>
          </a:p>
        </p:txBody>
      </p:sp>
      <p:sp>
        <p:nvSpPr>
          <p:cNvPr id="154626" name="Comment 2"/>
          <p:cNvSpPr>
            <a:spLocks noRot="1" noChangeAspect="1" noEditPoints="1" noChangeArrowheads="1" noChangeShapeType="1" noTextEdit="1"/>
          </p:cNvSpPr>
          <p:nvPr/>
        </p:nvSpPr>
        <p:spPr bwMode="auto">
          <a:xfrm>
            <a:off x="6811963" y="307975"/>
            <a:ext cx="857250" cy="184150"/>
          </a:xfrm>
          <a:custGeom>
            <a:avLst/>
            <a:gdLst>
              <a:gd name="T0" fmla="+- 0 18923 18923"/>
              <a:gd name="T1" fmla="*/ T0 w 2382"/>
              <a:gd name="T2" fmla="+- 0 1206 857"/>
              <a:gd name="T3" fmla="*/ 1206 h 509"/>
              <a:gd name="T4" fmla="+- 0 19145 18923"/>
              <a:gd name="T5" fmla="*/ T4 w 2382"/>
              <a:gd name="T6" fmla="+- 0 1175 857"/>
              <a:gd name="T7" fmla="*/ 1175 h 509"/>
              <a:gd name="T8" fmla="+- 0 19368 18923"/>
              <a:gd name="T9" fmla="*/ T8 w 2382"/>
              <a:gd name="T10" fmla="+- 0 1143 857"/>
              <a:gd name="T11" fmla="*/ 1143 h 509"/>
              <a:gd name="T12" fmla="+- 0 19368 18923"/>
              <a:gd name="T13" fmla="*/ T12 w 2382"/>
              <a:gd name="T14" fmla="+- 0 1175 857"/>
              <a:gd name="T15" fmla="*/ 1175 h 509"/>
              <a:gd name="T16" fmla="+- 0 19780 18923"/>
              <a:gd name="T17" fmla="*/ T16 w 2382"/>
              <a:gd name="T18" fmla="+- 0 857 857"/>
              <a:gd name="T19" fmla="*/ 857 h 509"/>
              <a:gd name="T20" fmla="+- 0 19748 18923"/>
              <a:gd name="T21" fmla="*/ T20 w 2382"/>
              <a:gd name="T22" fmla="+- 0 857 857"/>
              <a:gd name="T23" fmla="*/ 857 h 509"/>
              <a:gd name="T24" fmla="+- 0 19685 18923"/>
              <a:gd name="T25" fmla="*/ T24 w 2382"/>
              <a:gd name="T26" fmla="+- 0 1016 857"/>
              <a:gd name="T27" fmla="*/ 1016 h 509"/>
              <a:gd name="T28" fmla="+- 0 19622 18923"/>
              <a:gd name="T29" fmla="*/ T28 w 2382"/>
              <a:gd name="T30" fmla="+- 0 1270 857"/>
              <a:gd name="T31" fmla="*/ 1270 h 509"/>
              <a:gd name="T32" fmla="+- 0 19622 18923"/>
              <a:gd name="T33" fmla="*/ T32 w 2382"/>
              <a:gd name="T34" fmla="+- 0 1365 857"/>
              <a:gd name="T35" fmla="*/ 1365 h 509"/>
              <a:gd name="T36" fmla="+- 0 19748 18923"/>
              <a:gd name="T37" fmla="*/ T36 w 2382"/>
              <a:gd name="T38" fmla="+- 0 952 857"/>
              <a:gd name="T39" fmla="*/ 952 h 509"/>
              <a:gd name="T40" fmla="+- 0 19748 18923"/>
              <a:gd name="T41" fmla="*/ T40 w 2382"/>
              <a:gd name="T42" fmla="+- 0 921 857"/>
              <a:gd name="T43" fmla="*/ 921 h 509"/>
              <a:gd name="T44" fmla="+- 0 19812 18923"/>
              <a:gd name="T45" fmla="*/ T44 w 2382"/>
              <a:gd name="T46" fmla="+- 0 984 857"/>
              <a:gd name="T47" fmla="*/ 984 h 509"/>
              <a:gd name="T48" fmla="+- 0 19907 18923"/>
              <a:gd name="T49" fmla="*/ T48 w 2382"/>
              <a:gd name="T50" fmla="+- 0 1111 857"/>
              <a:gd name="T51" fmla="*/ 1111 h 509"/>
              <a:gd name="T52" fmla="+- 0 19971 18923"/>
              <a:gd name="T53" fmla="*/ T52 w 2382"/>
              <a:gd name="T54" fmla="+- 0 1270 857"/>
              <a:gd name="T55" fmla="*/ 1270 h 509"/>
              <a:gd name="T56" fmla="+- 0 19971 18923"/>
              <a:gd name="T57" fmla="*/ T56 w 2382"/>
              <a:gd name="T58" fmla="+- 0 1238 857"/>
              <a:gd name="T59" fmla="*/ 1238 h 509"/>
              <a:gd name="T60" fmla="+- 0 19653 18923"/>
              <a:gd name="T61" fmla="*/ T60 w 2382"/>
              <a:gd name="T62" fmla="+- 0 1175 857"/>
              <a:gd name="T63" fmla="*/ 1175 h 509"/>
              <a:gd name="T64" fmla="+- 0 19780 18923"/>
              <a:gd name="T65" fmla="*/ T64 w 2382"/>
              <a:gd name="T66" fmla="+- 0 1111 857"/>
              <a:gd name="T67" fmla="*/ 1111 h 509"/>
              <a:gd name="T68" fmla="+- 0 19971 18923"/>
              <a:gd name="T69" fmla="*/ T68 w 2382"/>
              <a:gd name="T70" fmla="+- 0 1111 857"/>
              <a:gd name="T71" fmla="*/ 1111 h 509"/>
              <a:gd name="T72" fmla="+- 0 20193 18923"/>
              <a:gd name="T73" fmla="*/ T72 w 2382"/>
              <a:gd name="T74" fmla="+- 0 984 857"/>
              <a:gd name="T75" fmla="*/ 984 h 509"/>
              <a:gd name="T76" fmla="+- 0 20193 18923"/>
              <a:gd name="T77" fmla="*/ T76 w 2382"/>
              <a:gd name="T78" fmla="+- 0 952 857"/>
              <a:gd name="T79" fmla="*/ 952 h 509"/>
              <a:gd name="T80" fmla="+- 0 20130 18923"/>
              <a:gd name="T81" fmla="*/ T80 w 2382"/>
              <a:gd name="T82" fmla="+- 0 1016 857"/>
              <a:gd name="T83" fmla="*/ 1016 h 509"/>
              <a:gd name="T84" fmla="+- 0 20193 18923"/>
              <a:gd name="T85" fmla="*/ T84 w 2382"/>
              <a:gd name="T86" fmla="+- 0 1111 857"/>
              <a:gd name="T87" fmla="*/ 1111 h 509"/>
              <a:gd name="T88" fmla="+- 0 20288 18923"/>
              <a:gd name="T89" fmla="*/ T88 w 2382"/>
              <a:gd name="T90" fmla="+- 0 1206 857"/>
              <a:gd name="T91" fmla="*/ 1206 h 509"/>
              <a:gd name="T92" fmla="+- 0 20225 18923"/>
              <a:gd name="T93" fmla="*/ T92 w 2382"/>
              <a:gd name="T94" fmla="+- 0 1238 857"/>
              <a:gd name="T95" fmla="*/ 1238 h 509"/>
              <a:gd name="T96" fmla="+- 0 20130 18923"/>
              <a:gd name="T97" fmla="*/ T96 w 2382"/>
              <a:gd name="T98" fmla="+- 0 1270 857"/>
              <a:gd name="T99" fmla="*/ 1270 h 509"/>
              <a:gd name="T100" fmla="+- 0 20510 18923"/>
              <a:gd name="T101" fmla="*/ T100 w 2382"/>
              <a:gd name="T102" fmla="+- 0 1016 857"/>
              <a:gd name="T103" fmla="*/ 1016 h 509"/>
              <a:gd name="T104" fmla="+- 0 20415 18923"/>
              <a:gd name="T105" fmla="*/ T104 w 2382"/>
              <a:gd name="T106" fmla="+- 0 1016 857"/>
              <a:gd name="T107" fmla="*/ 1016 h 509"/>
              <a:gd name="T108" fmla="+- 0 20574 18923"/>
              <a:gd name="T109" fmla="*/ T108 w 2382"/>
              <a:gd name="T110" fmla="+- 0 1111 857"/>
              <a:gd name="T111" fmla="*/ 1111 h 509"/>
              <a:gd name="T112" fmla="+- 0 20638 18923"/>
              <a:gd name="T113" fmla="*/ T112 w 2382"/>
              <a:gd name="T114" fmla="+- 0 1206 857"/>
              <a:gd name="T115" fmla="*/ 1206 h 509"/>
              <a:gd name="T116" fmla="+- 0 20447 18923"/>
              <a:gd name="T117" fmla="*/ T116 w 2382"/>
              <a:gd name="T118" fmla="+- 0 1270 857"/>
              <a:gd name="T119" fmla="*/ 1270 h 509"/>
              <a:gd name="T120" fmla="+- 0 20415 18923"/>
              <a:gd name="T121" fmla="*/ T120 w 2382"/>
              <a:gd name="T122" fmla="+- 0 1238 857"/>
              <a:gd name="T123" fmla="*/ 1238 h 509"/>
              <a:gd name="T124" fmla="+- 0 20764 18923"/>
              <a:gd name="T125" fmla="*/ T124 w 2382"/>
              <a:gd name="T126" fmla="+- 0 1080 857"/>
              <a:gd name="T127" fmla="*/ 1080 h 509"/>
              <a:gd name="T128" fmla="+- 0 20860 18923"/>
              <a:gd name="T129" fmla="*/ T128 w 2382"/>
              <a:gd name="T130" fmla="+- 0 1048 857"/>
              <a:gd name="T131" fmla="*/ 1048 h 509"/>
              <a:gd name="T132" fmla="+- 0 20764 18923"/>
              <a:gd name="T133" fmla="*/ T132 w 2382"/>
              <a:gd name="T134" fmla="+- 0 984 857"/>
              <a:gd name="T135" fmla="*/ 984 h 509"/>
              <a:gd name="T136" fmla="+- 0 20796 18923"/>
              <a:gd name="T137" fmla="*/ T136 w 2382"/>
              <a:gd name="T138" fmla="+- 0 1080 857"/>
              <a:gd name="T139" fmla="*/ 1080 h 509"/>
              <a:gd name="T140" fmla="+- 0 20955 18923"/>
              <a:gd name="T141" fmla="*/ T140 w 2382"/>
              <a:gd name="T142" fmla="+- 0 1143 857"/>
              <a:gd name="T143" fmla="*/ 1143 h 509"/>
              <a:gd name="T144" fmla="+- 0 21114 18923"/>
              <a:gd name="T145" fmla="*/ T144 w 2382"/>
              <a:gd name="T146" fmla="+- 0 889 857"/>
              <a:gd name="T147" fmla="*/ 889 h 509"/>
              <a:gd name="T148" fmla="+- 0 21114 18923"/>
              <a:gd name="T149" fmla="*/ T148 w 2382"/>
              <a:gd name="T150" fmla="+- 0 857 857"/>
              <a:gd name="T151" fmla="*/ 857 h 509"/>
              <a:gd name="T152" fmla="+- 0 21146 18923"/>
              <a:gd name="T153" fmla="*/ T152 w 2382"/>
              <a:gd name="T154" fmla="+- 0 1016 857"/>
              <a:gd name="T155" fmla="*/ 1016 h 509"/>
              <a:gd name="T156" fmla="+- 0 21177 18923"/>
              <a:gd name="T157" fmla="*/ T156 w 2382"/>
              <a:gd name="T158" fmla="+- 0 1143 857"/>
              <a:gd name="T159" fmla="*/ 1143 h 509"/>
              <a:gd name="T160" fmla="+- 0 20987 18923"/>
              <a:gd name="T161" fmla="*/ T160 w 2382"/>
              <a:gd name="T162" fmla="+- 0 1048 857"/>
              <a:gd name="T163" fmla="*/ 1048 h 509"/>
              <a:gd name="T164" fmla="+- 0 21146 18923"/>
              <a:gd name="T165" fmla="*/ T164 w 2382"/>
              <a:gd name="T166" fmla="+- 0 984 857"/>
              <a:gd name="T167" fmla="*/ 984 h 509"/>
              <a:gd name="T168" fmla="+- 0 21304 18923"/>
              <a:gd name="T169" fmla="*/ T168 w 2382"/>
              <a:gd name="T170" fmla="+- 0 1016 857"/>
              <a:gd name="T171" fmla="*/ 1016 h 509"/>
            </a:gdLst>
            <a:ahLst/>
            <a:cxnLst>
              <a:cxn ang="0">
                <a:pos x="T1" y="T3"/>
              </a:cxn>
              <a:cxn ang="0">
                <a:pos x="T5" y="T7"/>
              </a:cxn>
              <a:cxn ang="0">
                <a:pos x="T9" y="T11"/>
              </a:cxn>
              <a:cxn ang="0">
                <a:pos x="T13" y="T15"/>
              </a:cxn>
              <a:cxn ang="0">
                <a:pos x="T17" y="T19"/>
              </a:cxn>
              <a:cxn ang="0">
                <a:pos x="T21" y="T23"/>
              </a:cxn>
              <a:cxn ang="0">
                <a:pos x="T25" y="T27"/>
              </a:cxn>
              <a:cxn ang="0">
                <a:pos x="T29" y="T31"/>
              </a:cxn>
              <a:cxn ang="0">
                <a:pos x="T33" y="T35"/>
              </a:cxn>
              <a:cxn ang="0">
                <a:pos x="T37" y="T39"/>
              </a:cxn>
              <a:cxn ang="0">
                <a:pos x="T41" y="T43"/>
              </a:cxn>
              <a:cxn ang="0">
                <a:pos x="T45" y="T47"/>
              </a:cxn>
              <a:cxn ang="0">
                <a:pos x="T49" y="T51"/>
              </a:cxn>
              <a:cxn ang="0">
                <a:pos x="T53" y="T55"/>
              </a:cxn>
              <a:cxn ang="0">
                <a:pos x="T57" y="T59"/>
              </a:cxn>
              <a:cxn ang="0">
                <a:pos x="T61" y="T63"/>
              </a:cxn>
              <a:cxn ang="0">
                <a:pos x="T65" y="T67"/>
              </a:cxn>
              <a:cxn ang="0">
                <a:pos x="T69" y="T71"/>
              </a:cxn>
              <a:cxn ang="0">
                <a:pos x="T73" y="T75"/>
              </a:cxn>
              <a:cxn ang="0">
                <a:pos x="T77" y="T79"/>
              </a:cxn>
              <a:cxn ang="0">
                <a:pos x="T81" y="T83"/>
              </a:cxn>
              <a:cxn ang="0">
                <a:pos x="T85" y="T87"/>
              </a:cxn>
              <a:cxn ang="0">
                <a:pos x="T89" y="T91"/>
              </a:cxn>
              <a:cxn ang="0">
                <a:pos x="T93" y="T95"/>
              </a:cxn>
              <a:cxn ang="0">
                <a:pos x="T97" y="T99"/>
              </a:cxn>
              <a:cxn ang="0">
                <a:pos x="T101" y="T103"/>
              </a:cxn>
              <a:cxn ang="0">
                <a:pos x="T105" y="T107"/>
              </a:cxn>
              <a:cxn ang="0">
                <a:pos x="T109" y="T111"/>
              </a:cxn>
              <a:cxn ang="0">
                <a:pos x="T113" y="T115"/>
              </a:cxn>
              <a:cxn ang="0">
                <a:pos x="T117" y="T119"/>
              </a:cxn>
              <a:cxn ang="0">
                <a:pos x="T121" y="T123"/>
              </a:cxn>
              <a:cxn ang="0">
                <a:pos x="T125" y="T127"/>
              </a:cxn>
              <a:cxn ang="0">
                <a:pos x="T129" y="T131"/>
              </a:cxn>
              <a:cxn ang="0">
                <a:pos x="T133" y="T135"/>
              </a:cxn>
              <a:cxn ang="0">
                <a:pos x="T137" y="T139"/>
              </a:cxn>
              <a:cxn ang="0">
                <a:pos x="T141" y="T143"/>
              </a:cxn>
              <a:cxn ang="0">
                <a:pos x="T145" y="T147"/>
              </a:cxn>
              <a:cxn ang="0">
                <a:pos x="T149" y="T151"/>
              </a:cxn>
              <a:cxn ang="0">
                <a:pos x="T153" y="T155"/>
              </a:cxn>
              <a:cxn ang="0">
                <a:pos x="T157" y="T159"/>
              </a:cxn>
              <a:cxn ang="0">
                <a:pos x="T161" y="T163"/>
              </a:cxn>
              <a:cxn ang="0">
                <a:pos x="T165" y="T167"/>
              </a:cxn>
              <a:cxn ang="0">
                <a:pos x="T169" y="T171"/>
              </a:cxn>
            </a:cxnLst>
            <a:rect l="0" t="0" r="r" b="b"/>
            <a:pathLst>
              <a:path w="2382" h="509" extrusionOk="0">
                <a:moveTo>
                  <a:pt x="0" y="349"/>
                </a:moveTo>
                <a:cubicBezTo>
                  <a:pt x="82" y="349"/>
                  <a:pt x="145" y="330"/>
                  <a:pt x="222" y="318"/>
                </a:cubicBezTo>
                <a:cubicBezTo>
                  <a:pt x="305" y="305"/>
                  <a:pt x="373" y="308"/>
                  <a:pt x="445" y="286"/>
                </a:cubicBezTo>
                <a:cubicBezTo>
                  <a:pt x="500" y="269"/>
                  <a:pt x="474" y="308"/>
                  <a:pt x="445" y="318"/>
                </a:cubicBezTo>
              </a:path>
              <a:path w="2382" h="509" extrusionOk="0">
                <a:moveTo>
                  <a:pt x="857" y="0"/>
                </a:moveTo>
                <a:cubicBezTo>
                  <a:pt x="846" y="0"/>
                  <a:pt x="836" y="0"/>
                  <a:pt x="825" y="0"/>
                </a:cubicBezTo>
                <a:cubicBezTo>
                  <a:pt x="825" y="79"/>
                  <a:pt x="780" y="82"/>
                  <a:pt x="762" y="159"/>
                </a:cubicBezTo>
                <a:cubicBezTo>
                  <a:pt x="743" y="242"/>
                  <a:pt x="716" y="326"/>
                  <a:pt x="699" y="413"/>
                </a:cubicBezTo>
                <a:cubicBezTo>
                  <a:pt x="699" y="455"/>
                  <a:pt x="699" y="476"/>
                  <a:pt x="699" y="508"/>
                </a:cubicBezTo>
              </a:path>
              <a:path w="2382" h="509" extrusionOk="0">
                <a:moveTo>
                  <a:pt x="825" y="95"/>
                </a:moveTo>
                <a:cubicBezTo>
                  <a:pt x="825" y="85"/>
                  <a:pt x="825" y="74"/>
                  <a:pt x="825" y="64"/>
                </a:cubicBezTo>
                <a:cubicBezTo>
                  <a:pt x="877" y="77"/>
                  <a:pt x="876" y="75"/>
                  <a:pt x="889" y="127"/>
                </a:cubicBezTo>
                <a:cubicBezTo>
                  <a:pt x="971" y="148"/>
                  <a:pt x="938" y="185"/>
                  <a:pt x="984" y="254"/>
                </a:cubicBezTo>
                <a:cubicBezTo>
                  <a:pt x="1017" y="304"/>
                  <a:pt x="988" y="415"/>
                  <a:pt x="1048" y="413"/>
                </a:cubicBezTo>
                <a:cubicBezTo>
                  <a:pt x="1048" y="402"/>
                  <a:pt x="1048" y="392"/>
                  <a:pt x="1048" y="381"/>
                </a:cubicBezTo>
              </a:path>
              <a:path w="2382" h="509" extrusionOk="0">
                <a:moveTo>
                  <a:pt x="730" y="318"/>
                </a:moveTo>
                <a:cubicBezTo>
                  <a:pt x="767" y="306"/>
                  <a:pt x="804" y="265"/>
                  <a:pt x="857" y="254"/>
                </a:cubicBezTo>
                <a:cubicBezTo>
                  <a:pt x="940" y="237"/>
                  <a:pt x="964" y="254"/>
                  <a:pt x="1048" y="254"/>
                </a:cubicBezTo>
              </a:path>
              <a:path w="2382" h="509" extrusionOk="0">
                <a:moveTo>
                  <a:pt x="1270" y="127"/>
                </a:moveTo>
                <a:cubicBezTo>
                  <a:pt x="1270" y="116"/>
                  <a:pt x="1270" y="106"/>
                  <a:pt x="1270" y="95"/>
                </a:cubicBezTo>
                <a:cubicBezTo>
                  <a:pt x="1235" y="107"/>
                  <a:pt x="1212" y="118"/>
                  <a:pt x="1207" y="159"/>
                </a:cubicBezTo>
                <a:cubicBezTo>
                  <a:pt x="1198" y="232"/>
                  <a:pt x="1222" y="212"/>
                  <a:pt x="1270" y="254"/>
                </a:cubicBezTo>
                <a:cubicBezTo>
                  <a:pt x="1298" y="279"/>
                  <a:pt x="1355" y="344"/>
                  <a:pt x="1365" y="349"/>
                </a:cubicBezTo>
                <a:cubicBezTo>
                  <a:pt x="1396" y="364"/>
                  <a:pt x="1370" y="375"/>
                  <a:pt x="1302" y="381"/>
                </a:cubicBezTo>
                <a:cubicBezTo>
                  <a:pt x="1234" y="387"/>
                  <a:pt x="1255" y="396"/>
                  <a:pt x="1207" y="413"/>
                </a:cubicBezTo>
              </a:path>
              <a:path w="2382" h="509" extrusionOk="0">
                <a:moveTo>
                  <a:pt x="1587" y="159"/>
                </a:moveTo>
                <a:cubicBezTo>
                  <a:pt x="1532" y="117"/>
                  <a:pt x="1548" y="117"/>
                  <a:pt x="1492" y="159"/>
                </a:cubicBezTo>
                <a:cubicBezTo>
                  <a:pt x="1534" y="190"/>
                  <a:pt x="1602" y="235"/>
                  <a:pt x="1651" y="254"/>
                </a:cubicBezTo>
                <a:cubicBezTo>
                  <a:pt x="1669" y="261"/>
                  <a:pt x="1765" y="304"/>
                  <a:pt x="1715" y="349"/>
                </a:cubicBezTo>
                <a:cubicBezTo>
                  <a:pt x="1678" y="382"/>
                  <a:pt x="1570" y="408"/>
                  <a:pt x="1524" y="413"/>
                </a:cubicBezTo>
                <a:cubicBezTo>
                  <a:pt x="1477" y="418"/>
                  <a:pt x="1449" y="403"/>
                  <a:pt x="1492" y="381"/>
                </a:cubicBezTo>
              </a:path>
              <a:path w="2382" h="509" extrusionOk="0">
                <a:moveTo>
                  <a:pt x="1841" y="223"/>
                </a:moveTo>
                <a:cubicBezTo>
                  <a:pt x="1857" y="175"/>
                  <a:pt x="1880" y="191"/>
                  <a:pt x="1937" y="191"/>
                </a:cubicBezTo>
                <a:cubicBezTo>
                  <a:pt x="1921" y="127"/>
                  <a:pt x="1906" y="127"/>
                  <a:pt x="1841" y="127"/>
                </a:cubicBezTo>
                <a:cubicBezTo>
                  <a:pt x="1804" y="204"/>
                  <a:pt x="1851" y="181"/>
                  <a:pt x="1873" y="223"/>
                </a:cubicBezTo>
                <a:cubicBezTo>
                  <a:pt x="1913" y="300"/>
                  <a:pt x="1935" y="286"/>
                  <a:pt x="2032" y="286"/>
                </a:cubicBezTo>
              </a:path>
              <a:path w="2382" h="509" extrusionOk="0">
                <a:moveTo>
                  <a:pt x="2191" y="32"/>
                </a:moveTo>
                <a:cubicBezTo>
                  <a:pt x="2191" y="21"/>
                  <a:pt x="2191" y="11"/>
                  <a:pt x="2191" y="0"/>
                </a:cubicBezTo>
                <a:cubicBezTo>
                  <a:pt x="2191" y="69"/>
                  <a:pt x="2211" y="105"/>
                  <a:pt x="2223" y="159"/>
                </a:cubicBezTo>
                <a:cubicBezTo>
                  <a:pt x="2251" y="291"/>
                  <a:pt x="2140" y="194"/>
                  <a:pt x="2254" y="286"/>
                </a:cubicBezTo>
              </a:path>
              <a:path w="2382" h="509" extrusionOk="0">
                <a:moveTo>
                  <a:pt x="2064" y="191"/>
                </a:moveTo>
                <a:cubicBezTo>
                  <a:pt x="2077" y="152"/>
                  <a:pt x="2167" y="136"/>
                  <a:pt x="2223" y="127"/>
                </a:cubicBezTo>
                <a:cubicBezTo>
                  <a:pt x="2290" y="116"/>
                  <a:pt x="2356" y="121"/>
                  <a:pt x="2381" y="159"/>
                </a:cubicBezTo>
              </a:path>
            </a:pathLst>
          </a:custGeom>
          <a:noFill/>
          <a:ln w="19050" cap="rnd">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54627" name="Comment 3"/>
          <p:cNvSpPr>
            <a:spLocks noRot="1" noChangeAspect="1" noEditPoints="1" noChangeArrowheads="1" noChangeShapeType="1" noTextEdit="1"/>
          </p:cNvSpPr>
          <p:nvPr/>
        </p:nvSpPr>
        <p:spPr bwMode="auto">
          <a:xfrm>
            <a:off x="4914900" y="1428750"/>
            <a:ext cx="103188" cy="411163"/>
          </a:xfrm>
          <a:custGeom>
            <a:avLst/>
            <a:gdLst>
              <a:gd name="T0" fmla="+- 0 13906 13652"/>
              <a:gd name="T1" fmla="*/ T0 w 287"/>
              <a:gd name="T2" fmla="+- 0 4032 3969"/>
              <a:gd name="T3" fmla="*/ 4032 h 1144"/>
              <a:gd name="T4" fmla="+- 0 13906 13652"/>
              <a:gd name="T5" fmla="*/ T4 w 287"/>
              <a:gd name="T6" fmla="+- 0 4000 3969"/>
              <a:gd name="T7" fmla="*/ 4000 h 1144"/>
              <a:gd name="T8" fmla="+- 0 13906 13652"/>
              <a:gd name="T9" fmla="*/ T8 w 287"/>
              <a:gd name="T10" fmla="+- 0 3989 3969"/>
              <a:gd name="T11" fmla="*/ 3989 h 1144"/>
              <a:gd name="T12" fmla="+- 0 13938 13652"/>
              <a:gd name="T13" fmla="*/ T12 w 287"/>
              <a:gd name="T14" fmla="+- 0 4000 3969"/>
              <a:gd name="T15" fmla="*/ 4000 h 1144"/>
              <a:gd name="T16" fmla="+- 0 13868 13652"/>
              <a:gd name="T17" fmla="*/ T16 w 287"/>
              <a:gd name="T18" fmla="+- 0 3949 3969"/>
              <a:gd name="T19" fmla="*/ 3949 h 1144"/>
              <a:gd name="T20" fmla="+- 0 13879 13652"/>
              <a:gd name="T21" fmla="*/ T20 w 287"/>
              <a:gd name="T22" fmla="+- 0 3978 3969"/>
              <a:gd name="T23" fmla="*/ 3978 h 1144"/>
              <a:gd name="T24" fmla="+- 0 13811 13652"/>
              <a:gd name="T25" fmla="*/ T24 w 287"/>
              <a:gd name="T26" fmla="+- 0 4000 3969"/>
              <a:gd name="T27" fmla="*/ 4000 h 1144"/>
              <a:gd name="T28" fmla="+- 0 13778 13652"/>
              <a:gd name="T29" fmla="*/ T28 w 287"/>
              <a:gd name="T30" fmla="+- 0 4011 3969"/>
              <a:gd name="T31" fmla="*/ 4011 h 1144"/>
              <a:gd name="T32" fmla="+- 0 13703 13652"/>
              <a:gd name="T33" fmla="*/ T32 w 287"/>
              <a:gd name="T34" fmla="+- 0 4026 3969"/>
              <a:gd name="T35" fmla="*/ 4026 h 1144"/>
              <a:gd name="T36" fmla="+- 0 13684 13652"/>
              <a:gd name="T37" fmla="*/ T36 w 287"/>
              <a:gd name="T38" fmla="+- 0 4064 3969"/>
              <a:gd name="T39" fmla="*/ 4064 h 1144"/>
              <a:gd name="T40" fmla="+- 0 13638 13652"/>
              <a:gd name="T41" fmla="*/ T40 w 287"/>
              <a:gd name="T42" fmla="+- 0 4157 3969"/>
              <a:gd name="T43" fmla="*/ 4157 h 1144"/>
              <a:gd name="T44" fmla="+- 0 13685 13652"/>
              <a:gd name="T45" fmla="*/ T44 w 287"/>
              <a:gd name="T46" fmla="+- 0 4346 3969"/>
              <a:gd name="T47" fmla="*/ 4346 h 1144"/>
              <a:gd name="T48" fmla="+- 0 13652 13652"/>
              <a:gd name="T49" fmla="*/ T48 w 287"/>
              <a:gd name="T50" fmla="+- 0 4445 3969"/>
              <a:gd name="T51" fmla="*/ 4445 h 1144"/>
              <a:gd name="T52" fmla="+- 0 13598 13652"/>
              <a:gd name="T53" fmla="*/ T52 w 287"/>
              <a:gd name="T54" fmla="+- 0 4605 3969"/>
              <a:gd name="T55" fmla="*/ 4605 h 1144"/>
              <a:gd name="T56" fmla="+- 0 13652 13652"/>
              <a:gd name="T57" fmla="*/ T56 w 287"/>
              <a:gd name="T58" fmla="+- 0 4878 3969"/>
              <a:gd name="T59" fmla="*/ 4878 h 1144"/>
              <a:gd name="T60" fmla="+- 0 13652 13652"/>
              <a:gd name="T61" fmla="*/ T60 w 287"/>
              <a:gd name="T62" fmla="+- 0 5048 3969"/>
              <a:gd name="T63" fmla="*/ 5048 h 1144"/>
              <a:gd name="T64" fmla="+- 0 13697 13652"/>
              <a:gd name="T65" fmla="*/ T64 w 287"/>
              <a:gd name="T66" fmla="+- 0 5063 3969"/>
              <a:gd name="T67" fmla="*/ 5063 h 1144"/>
              <a:gd name="T68" fmla="+- 0 13684 13652"/>
              <a:gd name="T69" fmla="*/ T68 w 287"/>
              <a:gd name="T70" fmla="+- 0 5057 3969"/>
              <a:gd name="T71" fmla="*/ 5057 h 1144"/>
              <a:gd name="T72" fmla="+- 0 13684 13652"/>
              <a:gd name="T73" fmla="*/ T72 w 287"/>
              <a:gd name="T74" fmla="+- 0 5112 3969"/>
              <a:gd name="T75" fmla="*/ 5112 h 1144"/>
              <a:gd name="T76" fmla="+- 0 13758 13652"/>
              <a:gd name="T77" fmla="*/ T76 w 287"/>
              <a:gd name="T78" fmla="+- 0 5112 3969"/>
              <a:gd name="T79" fmla="*/ 5112 h 1144"/>
              <a:gd name="T80" fmla="+- 0 13832 13652"/>
              <a:gd name="T81" fmla="*/ T80 w 287"/>
              <a:gd name="T82" fmla="+- 0 5112 3969"/>
              <a:gd name="T83" fmla="*/ 5112 h 1144"/>
              <a:gd name="T84" fmla="+- 0 13906 13652"/>
              <a:gd name="T85" fmla="*/ T84 w 287"/>
              <a:gd name="T86" fmla="+- 0 5112 3969"/>
              <a:gd name="T87" fmla="*/ 5112 h 1144"/>
            </a:gdLst>
            <a:ahLst/>
            <a:cxnLst>
              <a:cxn ang="0">
                <a:pos x="T1" y="T3"/>
              </a:cxn>
              <a:cxn ang="0">
                <a:pos x="T5" y="T7"/>
              </a:cxn>
              <a:cxn ang="0">
                <a:pos x="T9" y="T11"/>
              </a:cxn>
              <a:cxn ang="0">
                <a:pos x="T13" y="T15"/>
              </a:cxn>
              <a:cxn ang="0">
                <a:pos x="T17" y="T19"/>
              </a:cxn>
              <a:cxn ang="0">
                <a:pos x="T21" y="T23"/>
              </a:cxn>
              <a:cxn ang="0">
                <a:pos x="T25" y="T27"/>
              </a:cxn>
              <a:cxn ang="0">
                <a:pos x="T29" y="T31"/>
              </a:cxn>
              <a:cxn ang="0">
                <a:pos x="T33" y="T35"/>
              </a:cxn>
              <a:cxn ang="0">
                <a:pos x="T37" y="T39"/>
              </a:cxn>
              <a:cxn ang="0">
                <a:pos x="T41" y="T43"/>
              </a:cxn>
              <a:cxn ang="0">
                <a:pos x="T45" y="T47"/>
              </a:cxn>
              <a:cxn ang="0">
                <a:pos x="T49" y="T51"/>
              </a:cxn>
              <a:cxn ang="0">
                <a:pos x="T53" y="T55"/>
              </a:cxn>
              <a:cxn ang="0">
                <a:pos x="T57" y="T59"/>
              </a:cxn>
              <a:cxn ang="0">
                <a:pos x="T61" y="T63"/>
              </a:cxn>
              <a:cxn ang="0">
                <a:pos x="T65" y="T67"/>
              </a:cxn>
              <a:cxn ang="0">
                <a:pos x="T69" y="T71"/>
              </a:cxn>
              <a:cxn ang="0">
                <a:pos x="T73" y="T75"/>
              </a:cxn>
              <a:cxn ang="0">
                <a:pos x="T77" y="T79"/>
              </a:cxn>
              <a:cxn ang="0">
                <a:pos x="T81" y="T83"/>
              </a:cxn>
              <a:cxn ang="0">
                <a:pos x="T85" y="T87"/>
              </a:cxn>
            </a:cxnLst>
            <a:rect l="0" t="0" r="r" b="b"/>
            <a:pathLst>
              <a:path w="287" h="1144" extrusionOk="0">
                <a:moveTo>
                  <a:pt x="254" y="63"/>
                </a:moveTo>
                <a:cubicBezTo>
                  <a:pt x="254" y="31"/>
                  <a:pt x="254" y="20"/>
                  <a:pt x="286" y="31"/>
                </a:cubicBezTo>
                <a:cubicBezTo>
                  <a:pt x="216" y="-20"/>
                  <a:pt x="227" y="9"/>
                  <a:pt x="159" y="31"/>
                </a:cubicBezTo>
                <a:cubicBezTo>
                  <a:pt x="126" y="42"/>
                  <a:pt x="51" y="57"/>
                  <a:pt x="32" y="95"/>
                </a:cubicBezTo>
                <a:cubicBezTo>
                  <a:pt x="-14" y="188"/>
                  <a:pt x="33" y="377"/>
                  <a:pt x="0" y="476"/>
                </a:cubicBezTo>
                <a:cubicBezTo>
                  <a:pt x="-54" y="636"/>
                  <a:pt x="0" y="909"/>
                  <a:pt x="0" y="1079"/>
                </a:cubicBezTo>
                <a:cubicBezTo>
                  <a:pt x="45" y="1094"/>
                  <a:pt x="32" y="1088"/>
                  <a:pt x="32" y="1143"/>
                </a:cubicBezTo>
                <a:cubicBezTo>
                  <a:pt x="106" y="1143"/>
                  <a:pt x="180" y="1143"/>
                  <a:pt x="254" y="1143"/>
                </a:cubicBezTo>
              </a:path>
            </a:pathLst>
          </a:custGeom>
          <a:noFill/>
          <a:ln w="19050" cap="rnd">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54628" name="Comment 4"/>
          <p:cNvSpPr>
            <a:spLocks noRot="1" noChangeAspect="1" noEditPoints="1" noChangeArrowheads="1" noChangeShapeType="1" noTextEdit="1"/>
          </p:cNvSpPr>
          <p:nvPr/>
        </p:nvSpPr>
        <p:spPr bwMode="auto">
          <a:xfrm>
            <a:off x="6376988" y="1804988"/>
            <a:ext cx="149225" cy="344487"/>
          </a:xfrm>
          <a:custGeom>
            <a:avLst/>
            <a:gdLst>
              <a:gd name="T0" fmla="+- 0 17748 17716"/>
              <a:gd name="T1" fmla="*/ T0 w 414"/>
              <a:gd name="T2" fmla="+- 0 5016 5016"/>
              <a:gd name="T3" fmla="*/ 5016 h 954"/>
              <a:gd name="T4" fmla="+- 0 17662 17716"/>
              <a:gd name="T5" fmla="*/ T4 w 414"/>
              <a:gd name="T6" fmla="+- 0 5016 5016"/>
              <a:gd name="T7" fmla="*/ 5016 h 954"/>
              <a:gd name="T8" fmla="+- 0 17797 17716"/>
              <a:gd name="T9" fmla="*/ T8 w 414"/>
              <a:gd name="T10" fmla="+- 0 5016 5016"/>
              <a:gd name="T11" fmla="*/ 5016 h 954"/>
              <a:gd name="T12" fmla="+- 0 17812 17716"/>
              <a:gd name="T13" fmla="*/ T12 w 414"/>
              <a:gd name="T14" fmla="+- 0 5016 5016"/>
              <a:gd name="T15" fmla="*/ 5016 h 954"/>
              <a:gd name="T16" fmla="+- 0 17907 17716"/>
              <a:gd name="T17" fmla="*/ T16 w 414"/>
              <a:gd name="T18" fmla="+- 0 5016 5016"/>
              <a:gd name="T19" fmla="*/ 5016 h 954"/>
              <a:gd name="T20" fmla="+- 0 18003 17716"/>
              <a:gd name="T21" fmla="*/ T20 w 414"/>
              <a:gd name="T22" fmla="+- 0 5016 5016"/>
              <a:gd name="T23" fmla="*/ 5016 h 954"/>
              <a:gd name="T24" fmla="+- 0 18098 17716"/>
              <a:gd name="T25" fmla="*/ T24 w 414"/>
              <a:gd name="T26" fmla="+- 0 5016 5016"/>
              <a:gd name="T27" fmla="*/ 5016 h 954"/>
              <a:gd name="T28" fmla="+- 0 18098 17716"/>
              <a:gd name="T29" fmla="*/ T28 w 414"/>
              <a:gd name="T30" fmla="+- 0 5299 5016"/>
              <a:gd name="T31" fmla="*/ 5299 h 954"/>
              <a:gd name="T32" fmla="+- 0 18045 17716"/>
              <a:gd name="T33" fmla="*/ T32 w 414"/>
              <a:gd name="T34" fmla="+- 0 5650 5016"/>
              <a:gd name="T35" fmla="*/ 5650 h 954"/>
              <a:gd name="T36" fmla="+- 0 18129 17716"/>
              <a:gd name="T37" fmla="*/ T36 w 414"/>
              <a:gd name="T38" fmla="+- 0 5906 5016"/>
              <a:gd name="T39" fmla="*/ 5906 h 954"/>
              <a:gd name="T40" fmla="+- 0 18129 17716"/>
              <a:gd name="T41" fmla="*/ T40 w 414"/>
              <a:gd name="T42" fmla="+- 0 5937 5016"/>
              <a:gd name="T43" fmla="*/ 5937 h 954"/>
              <a:gd name="T44" fmla="+- 0 18129 17716"/>
              <a:gd name="T45" fmla="*/ T44 w 414"/>
              <a:gd name="T46" fmla="+- 0 5948 5016"/>
              <a:gd name="T47" fmla="*/ 5948 h 954"/>
              <a:gd name="T48" fmla="+- 0 18129 17716"/>
              <a:gd name="T49" fmla="*/ T48 w 414"/>
              <a:gd name="T50" fmla="+- 0 5969 5016"/>
              <a:gd name="T51" fmla="*/ 5969 h 954"/>
              <a:gd name="T52" fmla="+- 0 17992 17716"/>
              <a:gd name="T53" fmla="*/ T52 w 414"/>
              <a:gd name="T54" fmla="+- 0 5969 5016"/>
              <a:gd name="T55" fmla="*/ 5969 h 954"/>
              <a:gd name="T56" fmla="+- 0 17913 17716"/>
              <a:gd name="T57" fmla="*/ T56 w 414"/>
              <a:gd name="T58" fmla="+- 0 5959 5016"/>
              <a:gd name="T59" fmla="*/ 5959 h 954"/>
              <a:gd name="T60" fmla="+- 0 17780 17716"/>
              <a:gd name="T61" fmla="*/ T60 w 414"/>
              <a:gd name="T62" fmla="+- 0 5906 5016"/>
              <a:gd name="T63" fmla="*/ 5906 h 954"/>
            </a:gdLst>
            <a:ahLst/>
            <a:cxnLst>
              <a:cxn ang="0">
                <a:pos x="T1" y="T3"/>
              </a:cxn>
              <a:cxn ang="0">
                <a:pos x="T5" y="T7"/>
              </a:cxn>
              <a:cxn ang="0">
                <a:pos x="T9" y="T11"/>
              </a:cxn>
              <a:cxn ang="0">
                <a:pos x="T13" y="T15"/>
              </a:cxn>
              <a:cxn ang="0">
                <a:pos x="T17" y="T19"/>
              </a:cxn>
              <a:cxn ang="0">
                <a:pos x="T21" y="T23"/>
              </a:cxn>
              <a:cxn ang="0">
                <a:pos x="T25" y="T27"/>
              </a:cxn>
              <a:cxn ang="0">
                <a:pos x="T29" y="T31"/>
              </a:cxn>
              <a:cxn ang="0">
                <a:pos x="T33" y="T35"/>
              </a:cxn>
              <a:cxn ang="0">
                <a:pos x="T37" y="T39"/>
              </a:cxn>
              <a:cxn ang="0">
                <a:pos x="T41" y="T43"/>
              </a:cxn>
              <a:cxn ang="0">
                <a:pos x="T45" y="T47"/>
              </a:cxn>
              <a:cxn ang="0">
                <a:pos x="T49" y="T51"/>
              </a:cxn>
              <a:cxn ang="0">
                <a:pos x="T53" y="T55"/>
              </a:cxn>
              <a:cxn ang="0">
                <a:pos x="T57" y="T59"/>
              </a:cxn>
              <a:cxn ang="0">
                <a:pos x="T61" y="T63"/>
              </a:cxn>
            </a:cxnLst>
            <a:rect l="0" t="0" r="r" b="b"/>
            <a:pathLst>
              <a:path w="414" h="954" extrusionOk="0">
                <a:moveTo>
                  <a:pt x="32" y="0"/>
                </a:moveTo>
                <a:cubicBezTo>
                  <a:pt x="-54" y="0"/>
                  <a:pt x="81" y="0"/>
                  <a:pt x="96" y="0"/>
                </a:cubicBezTo>
                <a:cubicBezTo>
                  <a:pt x="191" y="0"/>
                  <a:pt x="287" y="0"/>
                  <a:pt x="382" y="0"/>
                </a:cubicBezTo>
                <a:cubicBezTo>
                  <a:pt x="382" y="283"/>
                  <a:pt x="329" y="634"/>
                  <a:pt x="413" y="890"/>
                </a:cubicBezTo>
                <a:cubicBezTo>
                  <a:pt x="413" y="921"/>
                  <a:pt x="413" y="932"/>
                  <a:pt x="413" y="953"/>
                </a:cubicBezTo>
                <a:cubicBezTo>
                  <a:pt x="276" y="953"/>
                  <a:pt x="197" y="943"/>
                  <a:pt x="64" y="890"/>
                </a:cubicBezTo>
              </a:path>
            </a:pathLst>
          </a:custGeom>
          <a:noFill/>
          <a:ln w="19050" cap="rnd">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54629" name="Comment 5"/>
          <p:cNvSpPr>
            <a:spLocks noRot="1" noChangeAspect="1" noEditPoints="1" noChangeArrowheads="1" noChangeShapeType="1" noTextEdit="1"/>
          </p:cNvSpPr>
          <p:nvPr/>
        </p:nvSpPr>
        <p:spPr bwMode="auto">
          <a:xfrm>
            <a:off x="4560888" y="4583113"/>
            <a:ext cx="57150" cy="160337"/>
          </a:xfrm>
          <a:custGeom>
            <a:avLst/>
            <a:gdLst>
              <a:gd name="T0" fmla="+- 0 12668 12668"/>
              <a:gd name="T1" fmla="*/ T0 w 160"/>
              <a:gd name="T2" fmla="+- 0 12795 12732"/>
              <a:gd name="T3" fmla="*/ 12795 h 445"/>
              <a:gd name="T4" fmla="+- 0 12668 12668"/>
              <a:gd name="T5" fmla="*/ T4 w 160"/>
              <a:gd name="T6" fmla="+- 0 12732 12732"/>
              <a:gd name="T7" fmla="*/ 12732 h 445"/>
              <a:gd name="T8" fmla="+- 0 12668 12668"/>
              <a:gd name="T9" fmla="*/ T8 w 160"/>
              <a:gd name="T10" fmla="+- 0 13176 12732"/>
              <a:gd name="T11" fmla="*/ 13176 h 445"/>
              <a:gd name="T12" fmla="+- 0 12827 12668"/>
              <a:gd name="T13" fmla="*/ T12 w 160"/>
              <a:gd name="T14" fmla="+- 0 13081 12732"/>
              <a:gd name="T15" fmla="*/ 13081 h 445"/>
              <a:gd name="T16" fmla="+- 0 12827 12668"/>
              <a:gd name="T17" fmla="*/ T16 w 160"/>
              <a:gd name="T18" fmla="+- 0 12986 12732"/>
              <a:gd name="T19" fmla="*/ 12986 h 445"/>
            </a:gdLst>
            <a:ahLst/>
            <a:cxnLst>
              <a:cxn ang="0">
                <a:pos x="T1" y="T3"/>
              </a:cxn>
              <a:cxn ang="0">
                <a:pos x="T5" y="T7"/>
              </a:cxn>
              <a:cxn ang="0">
                <a:pos x="T9" y="T11"/>
              </a:cxn>
              <a:cxn ang="0">
                <a:pos x="T13" y="T15"/>
              </a:cxn>
              <a:cxn ang="0">
                <a:pos x="T17" y="T19"/>
              </a:cxn>
            </a:cxnLst>
            <a:rect l="0" t="0" r="r" b="b"/>
            <a:pathLst>
              <a:path w="160" h="445" extrusionOk="0">
                <a:moveTo>
                  <a:pt x="0" y="63"/>
                </a:moveTo>
                <a:cubicBezTo>
                  <a:pt x="0" y="32"/>
                  <a:pt x="0" y="21"/>
                  <a:pt x="0" y="0"/>
                </a:cubicBezTo>
                <a:cubicBezTo>
                  <a:pt x="0" y="148"/>
                  <a:pt x="0" y="296"/>
                  <a:pt x="0" y="444"/>
                </a:cubicBezTo>
              </a:path>
              <a:path w="160" h="445" extrusionOk="0">
                <a:moveTo>
                  <a:pt x="159" y="349"/>
                </a:moveTo>
                <a:cubicBezTo>
                  <a:pt x="117" y="349"/>
                  <a:pt x="151" y="309"/>
                  <a:pt x="159" y="254"/>
                </a:cubicBezTo>
              </a:path>
            </a:pathLst>
          </a:custGeom>
          <a:noFill/>
          <a:ln w="19050" cap="rnd">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54630" name="Comment 6"/>
          <p:cNvSpPr>
            <a:spLocks noRot="1" noChangeAspect="1" noEditPoints="1" noChangeArrowheads="1" noChangeShapeType="1" noTextEdit="1"/>
          </p:cNvSpPr>
          <p:nvPr/>
        </p:nvSpPr>
        <p:spPr bwMode="auto">
          <a:xfrm>
            <a:off x="4721225" y="4595813"/>
            <a:ext cx="971550" cy="182562"/>
          </a:xfrm>
          <a:custGeom>
            <a:avLst/>
            <a:gdLst>
              <a:gd name="T0" fmla="+- 0 13144 13113"/>
              <a:gd name="T1" fmla="*/ T0 w 2700"/>
              <a:gd name="T2" fmla="+- 0 12986 12764"/>
              <a:gd name="T3" fmla="*/ 12986 h 509"/>
              <a:gd name="T4" fmla="+- 0 13208 13113"/>
              <a:gd name="T5" fmla="*/ T4 w 2700"/>
              <a:gd name="T6" fmla="+- 0 12859 12764"/>
              <a:gd name="T7" fmla="*/ 12859 h 509"/>
              <a:gd name="T8" fmla="+- 0 13208 13113"/>
              <a:gd name="T9" fmla="*/ T8 w 2700"/>
              <a:gd name="T10" fmla="+- 0 12827 12764"/>
              <a:gd name="T11" fmla="*/ 12827 h 509"/>
              <a:gd name="T12" fmla="+- 0 13113 13113"/>
              <a:gd name="T13" fmla="*/ T12 w 2700"/>
              <a:gd name="T14" fmla="+- 0 12954 12764"/>
              <a:gd name="T15" fmla="*/ 12954 h 509"/>
              <a:gd name="T16" fmla="+- 0 13144 13113"/>
              <a:gd name="T17" fmla="*/ T16 w 2700"/>
              <a:gd name="T18" fmla="+- 0 13081 12764"/>
              <a:gd name="T19" fmla="*/ 13081 h 509"/>
              <a:gd name="T20" fmla="+- 0 13303 13113"/>
              <a:gd name="T21" fmla="*/ T20 w 2700"/>
              <a:gd name="T22" fmla="+- 0 13081 12764"/>
              <a:gd name="T23" fmla="*/ 13081 h 509"/>
              <a:gd name="T24" fmla="+- 0 13462 13113"/>
              <a:gd name="T25" fmla="*/ T24 w 2700"/>
              <a:gd name="T26" fmla="+- 0 12986 12764"/>
              <a:gd name="T27" fmla="*/ 12986 h 509"/>
              <a:gd name="T28" fmla="+- 0 13526 13113"/>
              <a:gd name="T29" fmla="*/ T28 w 2700"/>
              <a:gd name="T30" fmla="+- 0 12954 12764"/>
              <a:gd name="T31" fmla="*/ 12954 h 509"/>
              <a:gd name="T32" fmla="+- 0 13780 13113"/>
              <a:gd name="T33" fmla="*/ T32 w 2700"/>
              <a:gd name="T34" fmla="+- 0 12764 12764"/>
              <a:gd name="T35" fmla="*/ 12764 h 509"/>
              <a:gd name="T36" fmla="+- 0 13811 13113"/>
              <a:gd name="T37" fmla="*/ T36 w 2700"/>
              <a:gd name="T38" fmla="+- 0 12764 12764"/>
              <a:gd name="T39" fmla="*/ 12764 h 509"/>
              <a:gd name="T40" fmla="+- 0 13843 13113"/>
              <a:gd name="T41" fmla="*/ T40 w 2700"/>
              <a:gd name="T42" fmla="+- 0 12954 12764"/>
              <a:gd name="T43" fmla="*/ 12954 h 509"/>
              <a:gd name="T44" fmla="+- 0 13843 13113"/>
              <a:gd name="T45" fmla="*/ T44 w 2700"/>
              <a:gd name="T46" fmla="+- 0 13081 12764"/>
              <a:gd name="T47" fmla="*/ 13081 h 509"/>
              <a:gd name="T48" fmla="+- 0 14034 13113"/>
              <a:gd name="T49" fmla="*/ T48 w 2700"/>
              <a:gd name="T50" fmla="+- 0 12859 12764"/>
              <a:gd name="T51" fmla="*/ 12859 h 509"/>
              <a:gd name="T52" fmla="+- 0 14065 13113"/>
              <a:gd name="T53" fmla="*/ T52 w 2700"/>
              <a:gd name="T54" fmla="+- 0 12764 12764"/>
              <a:gd name="T55" fmla="*/ 12764 h 509"/>
              <a:gd name="T56" fmla="+- 0 14129 13113"/>
              <a:gd name="T57" fmla="*/ T56 w 2700"/>
              <a:gd name="T58" fmla="+- 0 12764 12764"/>
              <a:gd name="T59" fmla="*/ 12764 h 509"/>
              <a:gd name="T60" fmla="+- 0 14097 13113"/>
              <a:gd name="T61" fmla="*/ T60 w 2700"/>
              <a:gd name="T62" fmla="+- 0 12954 12764"/>
              <a:gd name="T63" fmla="*/ 12954 h 509"/>
              <a:gd name="T64" fmla="+- 0 14034 13113"/>
              <a:gd name="T65" fmla="*/ T64 w 2700"/>
              <a:gd name="T66" fmla="+- 0 13113 12764"/>
              <a:gd name="T67" fmla="*/ 13113 h 509"/>
              <a:gd name="T68" fmla="+- 0 14034 13113"/>
              <a:gd name="T69" fmla="*/ T68 w 2700"/>
              <a:gd name="T70" fmla="+- 0 13176 12764"/>
              <a:gd name="T71" fmla="*/ 13176 h 509"/>
              <a:gd name="T72" fmla="+- 0 14192 13113"/>
              <a:gd name="T73" fmla="*/ T72 w 2700"/>
              <a:gd name="T74" fmla="+- 0 13144 12764"/>
              <a:gd name="T75" fmla="*/ 13144 h 509"/>
              <a:gd name="T76" fmla="+- 0 14351 13113"/>
              <a:gd name="T77" fmla="*/ T76 w 2700"/>
              <a:gd name="T78" fmla="+- 0 13081 12764"/>
              <a:gd name="T79" fmla="*/ 13081 h 509"/>
              <a:gd name="T80" fmla="+- 0 14542 13113"/>
              <a:gd name="T81" fmla="*/ T80 w 2700"/>
              <a:gd name="T82" fmla="+- 0 12827 12764"/>
              <a:gd name="T83" fmla="*/ 12827 h 509"/>
              <a:gd name="T84" fmla="+- 0 14542 13113"/>
              <a:gd name="T85" fmla="*/ T84 w 2700"/>
              <a:gd name="T86" fmla="+- 0 12795 12764"/>
              <a:gd name="T87" fmla="*/ 12795 h 509"/>
              <a:gd name="T88" fmla="+- 0 14573 13113"/>
              <a:gd name="T89" fmla="*/ T88 w 2700"/>
              <a:gd name="T90" fmla="+- 0 12986 12764"/>
              <a:gd name="T91" fmla="*/ 12986 h 509"/>
              <a:gd name="T92" fmla="+- 0 14605 13113"/>
              <a:gd name="T93" fmla="*/ T92 w 2700"/>
              <a:gd name="T94" fmla="+- 0 13144 12764"/>
              <a:gd name="T95" fmla="*/ 13144 h 509"/>
              <a:gd name="T96" fmla="+- 0 14668 13113"/>
              <a:gd name="T97" fmla="*/ T96 w 2700"/>
              <a:gd name="T98" fmla="+- 0 13144 12764"/>
              <a:gd name="T99" fmla="*/ 13144 h 509"/>
              <a:gd name="T100" fmla="+- 0 14827 13113"/>
              <a:gd name="T101" fmla="*/ T100 w 2700"/>
              <a:gd name="T102" fmla="+- 0 12954 12764"/>
              <a:gd name="T103" fmla="*/ 12954 h 509"/>
              <a:gd name="T104" fmla="+- 0 14764 13113"/>
              <a:gd name="T105" fmla="*/ T104 w 2700"/>
              <a:gd name="T106" fmla="+- 0 12954 12764"/>
              <a:gd name="T107" fmla="*/ 12954 h 509"/>
              <a:gd name="T108" fmla="+- 0 14732 13113"/>
              <a:gd name="T109" fmla="*/ T108 w 2700"/>
              <a:gd name="T110" fmla="+- 0 13049 12764"/>
              <a:gd name="T111" fmla="*/ 13049 h 509"/>
              <a:gd name="T112" fmla="+- 0 14827 13113"/>
              <a:gd name="T113" fmla="*/ T112 w 2700"/>
              <a:gd name="T114" fmla="+- 0 13081 12764"/>
              <a:gd name="T115" fmla="*/ 13081 h 509"/>
              <a:gd name="T116" fmla="+- 0 14891 13113"/>
              <a:gd name="T117" fmla="*/ T116 w 2700"/>
              <a:gd name="T118" fmla="+- 0 13113 12764"/>
              <a:gd name="T119" fmla="*/ 13113 h 509"/>
              <a:gd name="T120" fmla="+- 0 14986 13113"/>
              <a:gd name="T121" fmla="*/ T120 w 2700"/>
              <a:gd name="T122" fmla="+- 0 13176 12764"/>
              <a:gd name="T123" fmla="*/ 13176 h 509"/>
              <a:gd name="T124" fmla="+- 0 15081 13113"/>
              <a:gd name="T125" fmla="*/ T124 w 2700"/>
              <a:gd name="T126" fmla="+- 0 13113 12764"/>
              <a:gd name="T127" fmla="*/ 13113 h 509"/>
              <a:gd name="T128" fmla="+- 0 15145 13113"/>
              <a:gd name="T129" fmla="*/ T128 w 2700"/>
              <a:gd name="T130" fmla="+- 0 12890 12764"/>
              <a:gd name="T131" fmla="*/ 12890 h 509"/>
              <a:gd name="T132" fmla="+- 0 15145 13113"/>
              <a:gd name="T133" fmla="*/ T132 w 2700"/>
              <a:gd name="T134" fmla="+- 0 12859 12764"/>
              <a:gd name="T135" fmla="*/ 12859 h 509"/>
              <a:gd name="T136" fmla="+- 0 15113 13113"/>
              <a:gd name="T137" fmla="*/ T136 w 2700"/>
              <a:gd name="T138" fmla="+- 0 13018 12764"/>
              <a:gd name="T139" fmla="*/ 13018 h 509"/>
              <a:gd name="T140" fmla="+- 0 15113 13113"/>
              <a:gd name="T141" fmla="*/ T140 w 2700"/>
              <a:gd name="T142" fmla="+- 0 13272 12764"/>
              <a:gd name="T143" fmla="*/ 13272 h 509"/>
              <a:gd name="T144" fmla="+- 0 15272 13113"/>
              <a:gd name="T145" fmla="*/ T144 w 2700"/>
              <a:gd name="T146" fmla="+- 0 13081 12764"/>
              <a:gd name="T147" fmla="*/ 13081 h 509"/>
              <a:gd name="T148" fmla="+- 0 15335 13113"/>
              <a:gd name="T149" fmla="*/ T148 w 2700"/>
              <a:gd name="T150" fmla="+- 0 12922 12764"/>
              <a:gd name="T151" fmla="*/ 12922 h 509"/>
              <a:gd name="T152" fmla="+- 0 15304 13113"/>
              <a:gd name="T153" fmla="*/ T152 w 2700"/>
              <a:gd name="T154" fmla="+- 0 13081 12764"/>
              <a:gd name="T155" fmla="*/ 13081 h 509"/>
              <a:gd name="T156" fmla="+- 0 15430 13113"/>
              <a:gd name="T157" fmla="*/ T156 w 2700"/>
              <a:gd name="T158" fmla="+- 0 13176 12764"/>
              <a:gd name="T159" fmla="*/ 13176 h 509"/>
              <a:gd name="T160" fmla="+- 0 15558 13113"/>
              <a:gd name="T161" fmla="*/ T160 w 2700"/>
              <a:gd name="T162" fmla="+- 0 12827 12764"/>
              <a:gd name="T163" fmla="*/ 12827 h 509"/>
              <a:gd name="T164" fmla="+- 0 15526 13113"/>
              <a:gd name="T165" fmla="*/ T164 w 2700"/>
              <a:gd name="T166" fmla="+- 0 12954 12764"/>
              <a:gd name="T167" fmla="*/ 12954 h 509"/>
              <a:gd name="T168" fmla="+- 0 15526 13113"/>
              <a:gd name="T169" fmla="*/ T168 w 2700"/>
              <a:gd name="T170" fmla="+- 0 13113 12764"/>
              <a:gd name="T171" fmla="*/ 13113 h 509"/>
              <a:gd name="T172" fmla="+- 0 15621 13113"/>
              <a:gd name="T173" fmla="*/ T172 w 2700"/>
              <a:gd name="T174" fmla="+- 0 13049 12764"/>
              <a:gd name="T175" fmla="*/ 13049 h 509"/>
              <a:gd name="T176" fmla="+- 0 15748 13113"/>
              <a:gd name="T177" fmla="*/ T176 w 2700"/>
              <a:gd name="T178" fmla="+- 0 13113 12764"/>
              <a:gd name="T179" fmla="*/ 13113 h 509"/>
              <a:gd name="T180" fmla="+- 0 15812 13113"/>
              <a:gd name="T181" fmla="*/ T180 w 2700"/>
              <a:gd name="T182" fmla="+- 0 13208 12764"/>
              <a:gd name="T183" fmla="*/ 13208 h 509"/>
              <a:gd name="T184" fmla="+- 0 15748 13113"/>
              <a:gd name="T185" fmla="*/ T184 w 2700"/>
              <a:gd name="T186" fmla="+- 0 13272 12764"/>
              <a:gd name="T187" fmla="*/ 13272 h 509"/>
            </a:gdLst>
            <a:ahLst/>
            <a:cxnLst>
              <a:cxn ang="0">
                <a:pos x="T1" y="T3"/>
              </a:cxn>
              <a:cxn ang="0">
                <a:pos x="T5" y="T7"/>
              </a:cxn>
              <a:cxn ang="0">
                <a:pos x="T9" y="T11"/>
              </a:cxn>
              <a:cxn ang="0">
                <a:pos x="T13" y="T15"/>
              </a:cxn>
              <a:cxn ang="0">
                <a:pos x="T17" y="T19"/>
              </a:cxn>
              <a:cxn ang="0">
                <a:pos x="T21" y="T23"/>
              </a:cxn>
              <a:cxn ang="0">
                <a:pos x="T25" y="T27"/>
              </a:cxn>
              <a:cxn ang="0">
                <a:pos x="T29" y="T31"/>
              </a:cxn>
              <a:cxn ang="0">
                <a:pos x="T33" y="T35"/>
              </a:cxn>
              <a:cxn ang="0">
                <a:pos x="T37" y="T39"/>
              </a:cxn>
              <a:cxn ang="0">
                <a:pos x="T41" y="T43"/>
              </a:cxn>
              <a:cxn ang="0">
                <a:pos x="T45" y="T47"/>
              </a:cxn>
              <a:cxn ang="0">
                <a:pos x="T49" y="T51"/>
              </a:cxn>
              <a:cxn ang="0">
                <a:pos x="T53" y="T55"/>
              </a:cxn>
              <a:cxn ang="0">
                <a:pos x="T57" y="T59"/>
              </a:cxn>
              <a:cxn ang="0">
                <a:pos x="T61" y="T63"/>
              </a:cxn>
              <a:cxn ang="0">
                <a:pos x="T65" y="T67"/>
              </a:cxn>
              <a:cxn ang="0">
                <a:pos x="T69" y="T71"/>
              </a:cxn>
              <a:cxn ang="0">
                <a:pos x="T73" y="T75"/>
              </a:cxn>
              <a:cxn ang="0">
                <a:pos x="T77" y="T79"/>
              </a:cxn>
              <a:cxn ang="0">
                <a:pos x="T81" y="T83"/>
              </a:cxn>
              <a:cxn ang="0">
                <a:pos x="T85" y="T87"/>
              </a:cxn>
              <a:cxn ang="0">
                <a:pos x="T89" y="T91"/>
              </a:cxn>
              <a:cxn ang="0">
                <a:pos x="T93" y="T95"/>
              </a:cxn>
              <a:cxn ang="0">
                <a:pos x="T97" y="T99"/>
              </a:cxn>
              <a:cxn ang="0">
                <a:pos x="T101" y="T103"/>
              </a:cxn>
              <a:cxn ang="0">
                <a:pos x="T105" y="T107"/>
              </a:cxn>
              <a:cxn ang="0">
                <a:pos x="T109" y="T111"/>
              </a:cxn>
              <a:cxn ang="0">
                <a:pos x="T113" y="T115"/>
              </a:cxn>
              <a:cxn ang="0">
                <a:pos x="T117" y="T119"/>
              </a:cxn>
              <a:cxn ang="0">
                <a:pos x="T121" y="T123"/>
              </a:cxn>
              <a:cxn ang="0">
                <a:pos x="T125" y="T127"/>
              </a:cxn>
              <a:cxn ang="0">
                <a:pos x="T129" y="T131"/>
              </a:cxn>
              <a:cxn ang="0">
                <a:pos x="T133" y="T135"/>
              </a:cxn>
              <a:cxn ang="0">
                <a:pos x="T137" y="T139"/>
              </a:cxn>
              <a:cxn ang="0">
                <a:pos x="T141" y="T143"/>
              </a:cxn>
              <a:cxn ang="0">
                <a:pos x="T145" y="T147"/>
              </a:cxn>
              <a:cxn ang="0">
                <a:pos x="T149" y="T151"/>
              </a:cxn>
              <a:cxn ang="0">
                <a:pos x="T153" y="T155"/>
              </a:cxn>
              <a:cxn ang="0">
                <a:pos x="T157" y="T159"/>
              </a:cxn>
              <a:cxn ang="0">
                <a:pos x="T161" y="T163"/>
              </a:cxn>
              <a:cxn ang="0">
                <a:pos x="T165" y="T167"/>
              </a:cxn>
              <a:cxn ang="0">
                <a:pos x="T169" y="T171"/>
              </a:cxn>
              <a:cxn ang="0">
                <a:pos x="T173" y="T175"/>
              </a:cxn>
              <a:cxn ang="0">
                <a:pos x="T177" y="T179"/>
              </a:cxn>
              <a:cxn ang="0">
                <a:pos x="T181" y="T183"/>
              </a:cxn>
              <a:cxn ang="0">
                <a:pos x="T185" y="T187"/>
              </a:cxn>
            </a:cxnLst>
            <a:rect l="0" t="0" r="r" b="b"/>
            <a:pathLst>
              <a:path w="2700" h="509" extrusionOk="0">
                <a:moveTo>
                  <a:pt x="31" y="222"/>
                </a:moveTo>
                <a:cubicBezTo>
                  <a:pt x="79" y="174"/>
                  <a:pt x="95" y="163"/>
                  <a:pt x="95" y="95"/>
                </a:cubicBezTo>
                <a:cubicBezTo>
                  <a:pt x="95" y="84"/>
                  <a:pt x="95" y="74"/>
                  <a:pt x="95" y="63"/>
                </a:cubicBezTo>
                <a:cubicBezTo>
                  <a:pt x="33" y="79"/>
                  <a:pt x="17" y="122"/>
                  <a:pt x="0" y="190"/>
                </a:cubicBezTo>
                <a:cubicBezTo>
                  <a:pt x="-10" y="231"/>
                  <a:pt x="13" y="290"/>
                  <a:pt x="31" y="317"/>
                </a:cubicBezTo>
                <a:cubicBezTo>
                  <a:pt x="75" y="383"/>
                  <a:pt x="146" y="351"/>
                  <a:pt x="190" y="317"/>
                </a:cubicBezTo>
              </a:path>
              <a:path w="2700" h="509" extrusionOk="0">
                <a:moveTo>
                  <a:pt x="349" y="222"/>
                </a:moveTo>
                <a:cubicBezTo>
                  <a:pt x="365" y="174"/>
                  <a:pt x="467" y="190"/>
                  <a:pt x="413" y="190"/>
                </a:cubicBezTo>
              </a:path>
              <a:path w="2700" h="509" extrusionOk="0">
                <a:moveTo>
                  <a:pt x="667" y="0"/>
                </a:moveTo>
                <a:cubicBezTo>
                  <a:pt x="677" y="0"/>
                  <a:pt x="688" y="0"/>
                  <a:pt x="698" y="0"/>
                </a:cubicBezTo>
                <a:cubicBezTo>
                  <a:pt x="698" y="74"/>
                  <a:pt x="714" y="120"/>
                  <a:pt x="730" y="190"/>
                </a:cubicBezTo>
                <a:cubicBezTo>
                  <a:pt x="739" y="229"/>
                  <a:pt x="730" y="277"/>
                  <a:pt x="730" y="317"/>
                </a:cubicBezTo>
              </a:path>
              <a:path w="2700" h="509" extrusionOk="0">
                <a:moveTo>
                  <a:pt x="921" y="95"/>
                </a:moveTo>
                <a:cubicBezTo>
                  <a:pt x="921" y="56"/>
                  <a:pt x="930" y="11"/>
                  <a:pt x="952" y="0"/>
                </a:cubicBezTo>
                <a:cubicBezTo>
                  <a:pt x="984" y="0"/>
                  <a:pt x="995" y="0"/>
                  <a:pt x="1016" y="0"/>
                </a:cubicBezTo>
                <a:cubicBezTo>
                  <a:pt x="1016" y="71"/>
                  <a:pt x="1024" y="125"/>
                  <a:pt x="984" y="190"/>
                </a:cubicBezTo>
                <a:cubicBezTo>
                  <a:pt x="955" y="237"/>
                  <a:pt x="927" y="294"/>
                  <a:pt x="921" y="349"/>
                </a:cubicBezTo>
                <a:cubicBezTo>
                  <a:pt x="921" y="380"/>
                  <a:pt x="921" y="391"/>
                  <a:pt x="921" y="412"/>
                </a:cubicBezTo>
                <a:cubicBezTo>
                  <a:pt x="972" y="412"/>
                  <a:pt x="1038" y="404"/>
                  <a:pt x="1079" y="380"/>
                </a:cubicBezTo>
                <a:cubicBezTo>
                  <a:pt x="1131" y="349"/>
                  <a:pt x="1176" y="341"/>
                  <a:pt x="1238" y="317"/>
                </a:cubicBezTo>
              </a:path>
              <a:path w="2700" h="509" extrusionOk="0">
                <a:moveTo>
                  <a:pt x="1429" y="63"/>
                </a:moveTo>
                <a:cubicBezTo>
                  <a:pt x="1429" y="52"/>
                  <a:pt x="1429" y="42"/>
                  <a:pt x="1429" y="31"/>
                </a:cubicBezTo>
                <a:cubicBezTo>
                  <a:pt x="1473" y="91"/>
                  <a:pt x="1460" y="144"/>
                  <a:pt x="1460" y="222"/>
                </a:cubicBezTo>
                <a:cubicBezTo>
                  <a:pt x="1460" y="291"/>
                  <a:pt x="1477" y="323"/>
                  <a:pt x="1492" y="380"/>
                </a:cubicBezTo>
                <a:cubicBezTo>
                  <a:pt x="1524" y="380"/>
                  <a:pt x="1534" y="380"/>
                  <a:pt x="1555" y="380"/>
                </a:cubicBezTo>
              </a:path>
              <a:path w="2700" h="509" extrusionOk="0">
                <a:moveTo>
                  <a:pt x="1714" y="190"/>
                </a:moveTo>
                <a:cubicBezTo>
                  <a:pt x="1683" y="190"/>
                  <a:pt x="1672" y="190"/>
                  <a:pt x="1651" y="190"/>
                </a:cubicBezTo>
                <a:cubicBezTo>
                  <a:pt x="1635" y="238"/>
                  <a:pt x="1619" y="217"/>
                  <a:pt x="1619" y="285"/>
                </a:cubicBezTo>
                <a:cubicBezTo>
                  <a:pt x="1649" y="295"/>
                  <a:pt x="1678" y="297"/>
                  <a:pt x="1714" y="317"/>
                </a:cubicBezTo>
                <a:cubicBezTo>
                  <a:pt x="1743" y="346"/>
                  <a:pt x="1749" y="357"/>
                  <a:pt x="1778" y="349"/>
                </a:cubicBezTo>
                <a:cubicBezTo>
                  <a:pt x="1790" y="396"/>
                  <a:pt x="1813" y="433"/>
                  <a:pt x="1873" y="412"/>
                </a:cubicBezTo>
                <a:cubicBezTo>
                  <a:pt x="1929" y="384"/>
                  <a:pt x="1944" y="380"/>
                  <a:pt x="1968" y="349"/>
                </a:cubicBezTo>
              </a:path>
              <a:path w="2700" h="509" extrusionOk="0">
                <a:moveTo>
                  <a:pt x="2032" y="126"/>
                </a:moveTo>
                <a:cubicBezTo>
                  <a:pt x="2032" y="116"/>
                  <a:pt x="2032" y="105"/>
                  <a:pt x="2032" y="95"/>
                </a:cubicBezTo>
                <a:cubicBezTo>
                  <a:pt x="2015" y="160"/>
                  <a:pt x="2000" y="176"/>
                  <a:pt x="2000" y="254"/>
                </a:cubicBezTo>
                <a:cubicBezTo>
                  <a:pt x="2000" y="339"/>
                  <a:pt x="2000" y="423"/>
                  <a:pt x="2000" y="508"/>
                </a:cubicBezTo>
              </a:path>
              <a:path w="2700" h="509" extrusionOk="0">
                <a:moveTo>
                  <a:pt x="2159" y="317"/>
                </a:moveTo>
                <a:cubicBezTo>
                  <a:pt x="2190" y="266"/>
                  <a:pt x="2208" y="215"/>
                  <a:pt x="2222" y="158"/>
                </a:cubicBezTo>
                <a:cubicBezTo>
                  <a:pt x="2183" y="212"/>
                  <a:pt x="2191" y="246"/>
                  <a:pt x="2191" y="317"/>
                </a:cubicBezTo>
                <a:cubicBezTo>
                  <a:pt x="2191" y="417"/>
                  <a:pt x="2238" y="444"/>
                  <a:pt x="2317" y="412"/>
                </a:cubicBezTo>
              </a:path>
              <a:path w="2700" h="509" extrusionOk="0">
                <a:moveTo>
                  <a:pt x="2445" y="63"/>
                </a:moveTo>
                <a:cubicBezTo>
                  <a:pt x="2432" y="102"/>
                  <a:pt x="2437" y="134"/>
                  <a:pt x="2413" y="190"/>
                </a:cubicBezTo>
                <a:cubicBezTo>
                  <a:pt x="2383" y="261"/>
                  <a:pt x="2362" y="282"/>
                  <a:pt x="2413" y="349"/>
                </a:cubicBezTo>
                <a:cubicBezTo>
                  <a:pt x="2423" y="320"/>
                  <a:pt x="2467" y="299"/>
                  <a:pt x="2508" y="285"/>
                </a:cubicBezTo>
                <a:cubicBezTo>
                  <a:pt x="2579" y="261"/>
                  <a:pt x="2585" y="327"/>
                  <a:pt x="2635" y="349"/>
                </a:cubicBezTo>
                <a:cubicBezTo>
                  <a:pt x="2694" y="375"/>
                  <a:pt x="2699" y="372"/>
                  <a:pt x="2699" y="444"/>
                </a:cubicBezTo>
                <a:cubicBezTo>
                  <a:pt x="2699" y="489"/>
                  <a:pt x="2687" y="506"/>
                  <a:pt x="2635" y="508"/>
                </a:cubicBezTo>
              </a:path>
            </a:pathLst>
          </a:custGeom>
          <a:noFill/>
          <a:ln w="19050" cap="rnd">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54631" name="Comment 7"/>
          <p:cNvSpPr>
            <a:spLocks noRot="1" noChangeAspect="1" noEditPoints="1" noChangeArrowheads="1" noChangeShapeType="1" noTextEdit="1"/>
          </p:cNvSpPr>
          <p:nvPr/>
        </p:nvSpPr>
        <p:spPr bwMode="auto">
          <a:xfrm>
            <a:off x="5967413" y="3921125"/>
            <a:ext cx="1587" cy="22225"/>
          </a:xfrm>
          <a:custGeom>
            <a:avLst/>
            <a:gdLst>
              <a:gd name="T0" fmla="+- 0 16574 16574"/>
              <a:gd name="T1" fmla="*/ T0 w 1"/>
              <a:gd name="T2" fmla="+- 0 10922 10890"/>
              <a:gd name="T3" fmla="*/ 10922 h 65"/>
              <a:gd name="T4" fmla="+- 0 16574 16574"/>
              <a:gd name="T5" fmla="*/ T4 w 1"/>
              <a:gd name="T6" fmla="+- 0 10837 10890"/>
              <a:gd name="T7" fmla="*/ 10837 h 65"/>
              <a:gd name="T8" fmla="+- 0 16574 16574"/>
              <a:gd name="T9" fmla="*/ T8 w 1"/>
              <a:gd name="T10" fmla="+- 0 10943 10890"/>
              <a:gd name="T11" fmla="*/ 10943 h 65"/>
              <a:gd name="T12" fmla="+- 0 16574 16574"/>
              <a:gd name="T13" fmla="*/ T12 w 1"/>
              <a:gd name="T14" fmla="+- 0 10954 10890"/>
              <a:gd name="T15" fmla="*/ 10954 h 65"/>
            </a:gdLst>
            <a:ahLst/>
            <a:cxnLst>
              <a:cxn ang="0">
                <a:pos x="T1" y="T3"/>
              </a:cxn>
              <a:cxn ang="0">
                <a:pos x="T5" y="T7"/>
              </a:cxn>
              <a:cxn ang="0">
                <a:pos x="T9" y="T11"/>
              </a:cxn>
              <a:cxn ang="0">
                <a:pos x="T13" y="T15"/>
              </a:cxn>
            </a:cxnLst>
            <a:rect l="0" t="0" r="r" b="b"/>
            <a:pathLst>
              <a:path w="1" h="65" extrusionOk="0">
                <a:moveTo>
                  <a:pt x="0" y="32"/>
                </a:moveTo>
                <a:cubicBezTo>
                  <a:pt x="0" y="-53"/>
                  <a:pt x="0" y="53"/>
                  <a:pt x="0" y="64"/>
                </a:cubicBezTo>
              </a:path>
            </a:pathLst>
          </a:custGeom>
          <a:noFill/>
          <a:ln w="19050" cap="rnd">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Tree>
    <p:extLst>
      <p:ext uri="{BB962C8B-B14F-4D97-AF65-F5344CB8AC3E}">
        <p14:creationId xmlns:p14="http://schemas.microsoft.com/office/powerpoint/2010/main" val="1046234683"/>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5"/>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6"/>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7"/>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8"/>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9"/>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1"/>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10"/>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12"/>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13"/>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grpId="0" nodeType="clickEffect">
                                  <p:stCondLst>
                                    <p:cond delay="0"/>
                                  </p:stCondLst>
                                  <p:childTnLst>
                                    <p:set>
                                      <p:cBhvr>
                                        <p:cTn id="54" dur="1" fill="hold">
                                          <p:stCondLst>
                                            <p:cond delay="0"/>
                                          </p:stCondLst>
                                        </p:cTn>
                                        <p:tgtEl>
                                          <p:spTgt spid="14"/>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grpId="0" nodeType="clickEffect">
                                  <p:stCondLst>
                                    <p:cond delay="0"/>
                                  </p:stCondLst>
                                  <p:childTnLst>
                                    <p:set>
                                      <p:cBhvr>
                                        <p:cTn id="58" dur="1" fill="hold">
                                          <p:stCondLst>
                                            <p:cond delay="0"/>
                                          </p:stCondLst>
                                        </p:cTn>
                                        <p:tgtEl>
                                          <p:spTgt spid="16"/>
                                        </p:tgtEl>
                                        <p:attrNameLst>
                                          <p:attrName>style.visibility</p:attrName>
                                        </p:attrNameLst>
                                      </p:cBhvr>
                                      <p:to>
                                        <p:strVal val="visible"/>
                                      </p:to>
                                    </p:set>
                                  </p:childTnLst>
                                </p:cTn>
                              </p:par>
                            </p:childTnLst>
                          </p:cTn>
                        </p:par>
                      </p:childTnLst>
                    </p:cTn>
                  </p:par>
                  <p:par>
                    <p:cTn id="59" fill="hold">
                      <p:stCondLst>
                        <p:cond delay="indefinite"/>
                      </p:stCondLst>
                      <p:childTnLst>
                        <p:par>
                          <p:cTn id="60" fill="hold">
                            <p:stCondLst>
                              <p:cond delay="0"/>
                            </p:stCondLst>
                            <p:childTnLst>
                              <p:par>
                                <p:cTn id="61" presetID="1" presetClass="entr" presetSubtype="0" fill="hold" grpId="0" nodeType="clickEffect">
                                  <p:stCondLst>
                                    <p:cond delay="0"/>
                                  </p:stCondLst>
                                  <p:childTnLst>
                                    <p:set>
                                      <p:cBhvr>
                                        <p:cTn id="62" dur="1" fill="hold">
                                          <p:stCondLst>
                                            <p:cond delay="0"/>
                                          </p:stCondLst>
                                        </p:cTn>
                                        <p:tgtEl>
                                          <p:spTgt spid="15"/>
                                        </p:tgtEl>
                                        <p:attrNameLst>
                                          <p:attrName>style.visibility</p:attrName>
                                        </p:attrNameLst>
                                      </p:cBhvr>
                                      <p:to>
                                        <p:strVal val="visible"/>
                                      </p:to>
                                    </p:set>
                                  </p:childTnLst>
                                </p:cTn>
                              </p:par>
                            </p:childTnLst>
                          </p:cTn>
                        </p:par>
                      </p:childTnLst>
                    </p:cTn>
                  </p:par>
                  <p:par>
                    <p:cTn id="63" fill="hold">
                      <p:stCondLst>
                        <p:cond delay="indefinite"/>
                      </p:stCondLst>
                      <p:childTnLst>
                        <p:par>
                          <p:cTn id="64" fill="hold">
                            <p:stCondLst>
                              <p:cond delay="0"/>
                            </p:stCondLst>
                            <p:childTnLst>
                              <p:par>
                                <p:cTn id="65" presetID="1" presetClass="entr" presetSubtype="0" fill="hold" grpId="0" nodeType="clickEffect">
                                  <p:stCondLst>
                                    <p:cond delay="0"/>
                                  </p:stCondLst>
                                  <p:childTnLst>
                                    <p:set>
                                      <p:cBhvr>
                                        <p:cTn id="66" dur="1" fill="hold">
                                          <p:stCondLst>
                                            <p:cond delay="0"/>
                                          </p:stCondLst>
                                        </p:cTn>
                                        <p:tgtEl>
                                          <p:spTgt spid="17"/>
                                        </p:tgtEl>
                                        <p:attrNameLst>
                                          <p:attrName>style.visibility</p:attrName>
                                        </p:attrNameLst>
                                      </p:cBhvr>
                                      <p:to>
                                        <p:strVal val="visible"/>
                                      </p:to>
                                    </p:set>
                                  </p:childTnLst>
                                </p:cTn>
                              </p:par>
                            </p:childTnLst>
                          </p:cTn>
                        </p:par>
                      </p:childTnLst>
                    </p:cTn>
                  </p:par>
                  <p:par>
                    <p:cTn id="67" fill="hold">
                      <p:stCondLst>
                        <p:cond delay="indefinite"/>
                      </p:stCondLst>
                      <p:childTnLst>
                        <p:par>
                          <p:cTn id="68" fill="hold">
                            <p:stCondLst>
                              <p:cond delay="0"/>
                            </p:stCondLst>
                            <p:childTnLst>
                              <p:par>
                                <p:cTn id="69" presetID="1" presetClass="entr" presetSubtype="0" fill="hold" grpId="0" nodeType="clickEffect">
                                  <p:stCondLst>
                                    <p:cond delay="0"/>
                                  </p:stCondLst>
                                  <p:childTnLst>
                                    <p:set>
                                      <p:cBhvr>
                                        <p:cTn id="70" dur="1" fill="hold">
                                          <p:stCondLst>
                                            <p:cond delay="0"/>
                                          </p:stCondLst>
                                        </p:cTn>
                                        <p:tgtEl>
                                          <p:spTgt spid="18"/>
                                        </p:tgtEl>
                                        <p:attrNameLst>
                                          <p:attrName>style.visibility</p:attrName>
                                        </p:attrNameLst>
                                      </p:cBhvr>
                                      <p:to>
                                        <p:strVal val="visible"/>
                                      </p:to>
                                    </p:set>
                                  </p:childTnLst>
                                </p:cTn>
                              </p:par>
                            </p:childTnLst>
                          </p:cTn>
                        </p:par>
                      </p:childTnLst>
                    </p:cTn>
                  </p:par>
                  <p:par>
                    <p:cTn id="71" fill="hold">
                      <p:stCondLst>
                        <p:cond delay="indefinite"/>
                      </p:stCondLst>
                      <p:childTnLst>
                        <p:par>
                          <p:cTn id="72" fill="hold">
                            <p:stCondLst>
                              <p:cond delay="0"/>
                            </p:stCondLst>
                            <p:childTnLst>
                              <p:par>
                                <p:cTn id="73" presetID="1" presetClass="entr" presetSubtype="0" fill="hold" grpId="0" nodeType="clickEffect">
                                  <p:stCondLst>
                                    <p:cond delay="0"/>
                                  </p:stCondLst>
                                  <p:childTnLst>
                                    <p:set>
                                      <p:cBhvr>
                                        <p:cTn id="74" dur="1" fill="hold">
                                          <p:stCondLst>
                                            <p:cond delay="0"/>
                                          </p:stCondLst>
                                        </p:cTn>
                                        <p:tgtEl>
                                          <p:spTgt spid="19"/>
                                        </p:tgtEl>
                                        <p:attrNameLst>
                                          <p:attrName>style.visibility</p:attrName>
                                        </p:attrNameLst>
                                      </p:cBhvr>
                                      <p:to>
                                        <p:strVal val="visible"/>
                                      </p:to>
                                    </p:set>
                                  </p:childTnLst>
                                </p:cTn>
                              </p:par>
                            </p:childTnLst>
                          </p:cTn>
                        </p:par>
                      </p:childTnLst>
                    </p:cTn>
                  </p:par>
                  <p:par>
                    <p:cTn id="75" fill="hold">
                      <p:stCondLst>
                        <p:cond delay="indefinite"/>
                      </p:stCondLst>
                      <p:childTnLst>
                        <p:par>
                          <p:cTn id="76" fill="hold">
                            <p:stCondLst>
                              <p:cond delay="0"/>
                            </p:stCondLst>
                            <p:childTnLst>
                              <p:par>
                                <p:cTn id="77" presetID="1" presetClass="entr" presetSubtype="0" fill="hold" grpId="0" nodeType="clickEffect">
                                  <p:stCondLst>
                                    <p:cond delay="0"/>
                                  </p:stCondLst>
                                  <p:childTnLst>
                                    <p:set>
                                      <p:cBhvr>
                                        <p:cTn id="78" dur="1" fill="hold">
                                          <p:stCondLst>
                                            <p:cond delay="0"/>
                                          </p:stCondLst>
                                        </p:cTn>
                                        <p:tgtEl>
                                          <p:spTgt spid="20"/>
                                        </p:tgtEl>
                                        <p:attrNameLst>
                                          <p:attrName>style.visibility</p:attrName>
                                        </p:attrNameLst>
                                      </p:cBhvr>
                                      <p:to>
                                        <p:strVal val="visible"/>
                                      </p:to>
                                    </p:set>
                                  </p:childTnLst>
                                </p:cTn>
                              </p:par>
                            </p:childTnLst>
                          </p:cTn>
                        </p:par>
                      </p:childTnLst>
                    </p:cTn>
                  </p:par>
                  <p:par>
                    <p:cTn id="79" fill="hold">
                      <p:stCondLst>
                        <p:cond delay="indefinite"/>
                      </p:stCondLst>
                      <p:childTnLst>
                        <p:par>
                          <p:cTn id="80" fill="hold">
                            <p:stCondLst>
                              <p:cond delay="0"/>
                            </p:stCondLst>
                            <p:childTnLst>
                              <p:par>
                                <p:cTn id="81" presetID="1" presetClass="entr" presetSubtype="0" fill="hold" grpId="0" nodeType="clickEffect">
                                  <p:stCondLst>
                                    <p:cond delay="0"/>
                                  </p:stCondLst>
                                  <p:childTnLst>
                                    <p:set>
                                      <p:cBhvr>
                                        <p:cTn id="82" dur="1" fill="hold">
                                          <p:stCondLst>
                                            <p:cond delay="0"/>
                                          </p:stCondLst>
                                        </p:cTn>
                                        <p:tgtEl>
                                          <p:spTgt spid="25"/>
                                        </p:tgtEl>
                                        <p:attrNameLst>
                                          <p:attrName>style.visibility</p:attrName>
                                        </p:attrNameLst>
                                      </p:cBhvr>
                                      <p:to>
                                        <p:strVal val="visible"/>
                                      </p:to>
                                    </p:set>
                                  </p:childTnLst>
                                </p:cTn>
                              </p:par>
                            </p:childTnLst>
                          </p:cTn>
                        </p:par>
                      </p:childTnLst>
                    </p:cTn>
                  </p:par>
                  <p:par>
                    <p:cTn id="83" fill="hold">
                      <p:stCondLst>
                        <p:cond delay="indefinite"/>
                      </p:stCondLst>
                      <p:childTnLst>
                        <p:par>
                          <p:cTn id="84" fill="hold">
                            <p:stCondLst>
                              <p:cond delay="0"/>
                            </p:stCondLst>
                            <p:childTnLst>
                              <p:par>
                                <p:cTn id="85" presetID="1" presetClass="entr" presetSubtype="0" fill="hold" grpId="0" nodeType="clickEffect">
                                  <p:stCondLst>
                                    <p:cond delay="0"/>
                                  </p:stCondLst>
                                  <p:childTnLst>
                                    <p:set>
                                      <p:cBhvr>
                                        <p:cTn id="86" dur="1" fill="hold">
                                          <p:stCondLst>
                                            <p:cond delay="0"/>
                                          </p:stCondLst>
                                        </p:cTn>
                                        <p:tgtEl>
                                          <p:spTgt spid="26"/>
                                        </p:tgtEl>
                                        <p:attrNameLst>
                                          <p:attrName>style.visibility</p:attrName>
                                        </p:attrNameLst>
                                      </p:cBhvr>
                                      <p:to>
                                        <p:strVal val="visible"/>
                                      </p:to>
                                    </p:set>
                                  </p:childTnLst>
                                </p:cTn>
                              </p:par>
                            </p:childTnLst>
                          </p:cTn>
                        </p:par>
                      </p:childTnLst>
                    </p:cTn>
                  </p:par>
                  <p:par>
                    <p:cTn id="87" fill="hold">
                      <p:stCondLst>
                        <p:cond delay="indefinite"/>
                      </p:stCondLst>
                      <p:childTnLst>
                        <p:par>
                          <p:cTn id="88" fill="hold">
                            <p:stCondLst>
                              <p:cond delay="0"/>
                            </p:stCondLst>
                            <p:childTnLst>
                              <p:par>
                                <p:cTn id="89" presetID="1" presetClass="entr" presetSubtype="0" fill="hold" grpId="0" nodeType="clickEffect">
                                  <p:stCondLst>
                                    <p:cond delay="0"/>
                                  </p:stCondLst>
                                  <p:childTnLst>
                                    <p:set>
                                      <p:cBhvr>
                                        <p:cTn id="90" dur="1" fill="hold">
                                          <p:stCondLst>
                                            <p:cond delay="0"/>
                                          </p:stCondLst>
                                        </p:cTn>
                                        <p:tgtEl>
                                          <p:spTgt spid="28"/>
                                        </p:tgtEl>
                                        <p:attrNameLst>
                                          <p:attrName>style.visibility</p:attrName>
                                        </p:attrNameLst>
                                      </p:cBhvr>
                                      <p:to>
                                        <p:strVal val="visible"/>
                                      </p:to>
                                    </p:set>
                                  </p:childTnLst>
                                </p:cTn>
                              </p:par>
                            </p:childTnLst>
                          </p:cTn>
                        </p:par>
                      </p:childTnLst>
                    </p:cTn>
                  </p:par>
                  <p:par>
                    <p:cTn id="91" fill="hold">
                      <p:stCondLst>
                        <p:cond delay="indefinite"/>
                      </p:stCondLst>
                      <p:childTnLst>
                        <p:par>
                          <p:cTn id="92" fill="hold">
                            <p:stCondLst>
                              <p:cond delay="0"/>
                            </p:stCondLst>
                            <p:childTnLst>
                              <p:par>
                                <p:cTn id="93" presetID="1" presetClass="entr" presetSubtype="0" fill="hold" grpId="0" nodeType="clickEffect">
                                  <p:stCondLst>
                                    <p:cond delay="0"/>
                                  </p:stCondLst>
                                  <p:childTnLst>
                                    <p:set>
                                      <p:cBhvr>
                                        <p:cTn id="94" dur="1" fill="hold">
                                          <p:stCondLst>
                                            <p:cond delay="0"/>
                                          </p:stCondLst>
                                        </p:cTn>
                                        <p:tgtEl>
                                          <p:spTgt spid="31"/>
                                        </p:tgtEl>
                                        <p:attrNameLst>
                                          <p:attrName>style.visibility</p:attrName>
                                        </p:attrNameLst>
                                      </p:cBhvr>
                                      <p:to>
                                        <p:strVal val="visible"/>
                                      </p:to>
                                    </p:set>
                                  </p:childTnLst>
                                </p:cTn>
                              </p:par>
                            </p:childTnLst>
                          </p:cTn>
                        </p:par>
                      </p:childTnLst>
                    </p:cTn>
                  </p:par>
                  <p:par>
                    <p:cTn id="95" fill="hold">
                      <p:stCondLst>
                        <p:cond delay="indefinite"/>
                      </p:stCondLst>
                      <p:childTnLst>
                        <p:par>
                          <p:cTn id="96" fill="hold">
                            <p:stCondLst>
                              <p:cond delay="0"/>
                            </p:stCondLst>
                            <p:childTnLst>
                              <p:par>
                                <p:cTn id="97" presetID="1" presetClass="entr" presetSubtype="0" fill="hold" grpId="0" nodeType="clickEffect">
                                  <p:stCondLst>
                                    <p:cond delay="0"/>
                                  </p:stCondLst>
                                  <p:childTnLst>
                                    <p:set>
                                      <p:cBhvr>
                                        <p:cTn id="98" dur="1" fill="hold">
                                          <p:stCondLst>
                                            <p:cond delay="0"/>
                                          </p:stCondLst>
                                        </p:cTn>
                                        <p:tgtEl>
                                          <p:spTgt spid="32"/>
                                        </p:tgtEl>
                                        <p:attrNameLst>
                                          <p:attrName>style.visibility</p:attrName>
                                        </p:attrNameLst>
                                      </p:cBhvr>
                                      <p:to>
                                        <p:strVal val="visible"/>
                                      </p:to>
                                    </p:set>
                                  </p:childTnLst>
                                </p:cTn>
                              </p:par>
                            </p:childTnLst>
                          </p:cTn>
                        </p:par>
                      </p:childTnLst>
                    </p:cTn>
                  </p:par>
                  <p:par>
                    <p:cTn id="99" fill="hold">
                      <p:stCondLst>
                        <p:cond delay="indefinite"/>
                      </p:stCondLst>
                      <p:childTnLst>
                        <p:par>
                          <p:cTn id="100" fill="hold">
                            <p:stCondLst>
                              <p:cond delay="0"/>
                            </p:stCondLst>
                            <p:childTnLst>
                              <p:par>
                                <p:cTn id="101" presetID="1" presetClass="entr" presetSubtype="0" fill="hold" grpId="0" nodeType="clickEffect">
                                  <p:stCondLst>
                                    <p:cond delay="0"/>
                                  </p:stCondLst>
                                  <p:childTnLst>
                                    <p:set>
                                      <p:cBhvr>
                                        <p:cTn id="102" dur="1" fill="hold">
                                          <p:stCondLst>
                                            <p:cond delay="0"/>
                                          </p:stCondLst>
                                        </p:cTn>
                                        <p:tgtEl>
                                          <p:spTgt spid="2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4" grpId="0"/>
      <p:bldP spid="5" grpId="0"/>
      <p:bldP spid="6" grpId="0"/>
      <p:bldP spid="7" grpId="0"/>
      <p:bldP spid="8" grpId="0"/>
      <p:bldP spid="9" grpId="0"/>
      <p:bldP spid="10" grpId="0"/>
      <p:bldP spid="11" grpId="0"/>
      <p:bldP spid="12" grpId="0"/>
      <p:bldP spid="13" grpId="0"/>
      <p:bldP spid="14" grpId="0"/>
      <p:bldP spid="15" grpId="0"/>
      <p:bldP spid="16" grpId="0"/>
      <p:bldP spid="17" grpId="0"/>
      <p:bldP spid="18" grpId="0"/>
      <p:bldP spid="19" grpId="0"/>
      <p:bldP spid="20" grpId="0"/>
      <p:bldP spid="25" grpId="0"/>
      <p:bldP spid="26" grpId="0"/>
      <p:bldP spid="28" grpId="0" animBg="1"/>
      <p:bldP spid="29" grpId="0" animBg="1"/>
      <p:bldP spid="31" grpId="0"/>
      <p:bldP spid="32"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214414" y="571480"/>
            <a:ext cx="7286676" cy="707886"/>
          </a:xfrm>
          <a:prstGeom prst="rect">
            <a:avLst/>
          </a:prstGeom>
          <a:noFill/>
        </p:spPr>
        <p:txBody>
          <a:bodyPr wrap="square" rtlCol="0">
            <a:spAutoFit/>
          </a:bodyPr>
          <a:lstStyle/>
          <a:p>
            <a:r>
              <a:rPr lang="en-US" sz="2000" b="1" dirty="0" smtClean="0"/>
              <a:t>If transfer is for adequate Consideration i.e. Sale with proper Consideration</a:t>
            </a:r>
            <a:endParaRPr lang="en-IN" sz="2000" b="1" dirty="0"/>
          </a:p>
        </p:txBody>
      </p:sp>
      <p:sp>
        <p:nvSpPr>
          <p:cNvPr id="3" name="TextBox 2"/>
          <p:cNvSpPr txBox="1"/>
          <p:nvPr/>
        </p:nvSpPr>
        <p:spPr>
          <a:xfrm>
            <a:off x="1285852" y="1912176"/>
            <a:ext cx="928694" cy="412003"/>
          </a:xfrm>
          <a:prstGeom prst="rect">
            <a:avLst/>
          </a:prstGeom>
          <a:noFill/>
        </p:spPr>
        <p:txBody>
          <a:bodyPr wrap="square" rtlCol="0">
            <a:spAutoFit/>
          </a:bodyPr>
          <a:lstStyle/>
          <a:p>
            <a:r>
              <a:rPr lang="en-US" sz="2000" b="1" dirty="0" smtClean="0"/>
              <a:t>Mr. X</a:t>
            </a:r>
            <a:endParaRPr lang="en-IN" sz="2000" b="1" dirty="0"/>
          </a:p>
        </p:txBody>
      </p:sp>
      <p:sp>
        <p:nvSpPr>
          <p:cNvPr id="5" name="TextBox 4"/>
          <p:cNvSpPr txBox="1"/>
          <p:nvPr/>
        </p:nvSpPr>
        <p:spPr>
          <a:xfrm>
            <a:off x="6241575" y="1912177"/>
            <a:ext cx="1214446" cy="400110"/>
          </a:xfrm>
          <a:prstGeom prst="rect">
            <a:avLst/>
          </a:prstGeom>
          <a:noFill/>
        </p:spPr>
        <p:txBody>
          <a:bodyPr wrap="square" rtlCol="0">
            <a:spAutoFit/>
          </a:bodyPr>
          <a:lstStyle/>
          <a:p>
            <a:r>
              <a:rPr lang="en-US" sz="2000" b="1" dirty="0" smtClean="0"/>
              <a:t>Mrs. X</a:t>
            </a:r>
            <a:endParaRPr lang="en-IN" sz="2000" b="1" dirty="0"/>
          </a:p>
        </p:txBody>
      </p:sp>
      <p:sp>
        <p:nvSpPr>
          <p:cNvPr id="6" name="TextBox 5"/>
          <p:cNvSpPr txBox="1"/>
          <p:nvPr/>
        </p:nvSpPr>
        <p:spPr>
          <a:xfrm>
            <a:off x="3580428" y="1643050"/>
            <a:ext cx="1071570" cy="400110"/>
          </a:xfrm>
          <a:prstGeom prst="rect">
            <a:avLst/>
          </a:prstGeom>
          <a:noFill/>
        </p:spPr>
        <p:txBody>
          <a:bodyPr wrap="square" rtlCol="0">
            <a:spAutoFit/>
          </a:bodyPr>
          <a:lstStyle/>
          <a:p>
            <a:r>
              <a:rPr lang="en-US" sz="2000" b="1" dirty="0" smtClean="0"/>
              <a:t>Sale of</a:t>
            </a:r>
            <a:endParaRPr lang="en-IN" sz="2000" b="1" dirty="0"/>
          </a:p>
        </p:txBody>
      </p:sp>
      <p:sp>
        <p:nvSpPr>
          <p:cNvPr id="7" name="TextBox 6"/>
          <p:cNvSpPr txBox="1"/>
          <p:nvPr/>
        </p:nvSpPr>
        <p:spPr>
          <a:xfrm>
            <a:off x="3351300" y="2201056"/>
            <a:ext cx="1677900" cy="707886"/>
          </a:xfrm>
          <a:prstGeom prst="rect">
            <a:avLst/>
          </a:prstGeom>
          <a:noFill/>
        </p:spPr>
        <p:txBody>
          <a:bodyPr wrap="square" rtlCol="0">
            <a:spAutoFit/>
          </a:bodyPr>
          <a:lstStyle/>
          <a:p>
            <a:r>
              <a:rPr lang="en-US" sz="2000" b="1" dirty="0" smtClean="0"/>
              <a:t>GOLD</a:t>
            </a:r>
          </a:p>
          <a:p>
            <a:r>
              <a:rPr lang="en-US" sz="2000" b="1" dirty="0" smtClean="0"/>
              <a:t>of Rs. 100000</a:t>
            </a:r>
            <a:endParaRPr lang="en-IN" sz="2000" b="1" dirty="0"/>
          </a:p>
        </p:txBody>
      </p:sp>
      <p:sp>
        <p:nvSpPr>
          <p:cNvPr id="9" name="TextBox 8"/>
          <p:cNvSpPr txBox="1"/>
          <p:nvPr/>
        </p:nvSpPr>
        <p:spPr>
          <a:xfrm>
            <a:off x="2428860" y="3000372"/>
            <a:ext cx="3286140" cy="707886"/>
          </a:xfrm>
          <a:prstGeom prst="rect">
            <a:avLst/>
          </a:prstGeom>
          <a:noFill/>
        </p:spPr>
        <p:txBody>
          <a:bodyPr wrap="square" rtlCol="0">
            <a:spAutoFit/>
          </a:bodyPr>
          <a:lstStyle/>
          <a:p>
            <a:r>
              <a:rPr lang="en-US" sz="2000" b="1" dirty="0" smtClean="0"/>
              <a:t>( MV of GOLD </a:t>
            </a:r>
          </a:p>
          <a:p>
            <a:r>
              <a:rPr lang="en-US" sz="2000" b="1" dirty="0" smtClean="0"/>
              <a:t>is Rs. 100000)</a:t>
            </a:r>
            <a:endParaRPr lang="en-IN" sz="2000" b="1" dirty="0"/>
          </a:p>
        </p:txBody>
      </p:sp>
      <p:cxnSp>
        <p:nvCxnSpPr>
          <p:cNvPr id="15" name="Straight Connector 14"/>
          <p:cNvCxnSpPr/>
          <p:nvPr/>
        </p:nvCxnSpPr>
        <p:spPr>
          <a:xfrm>
            <a:off x="2214546" y="2143116"/>
            <a:ext cx="4000528" cy="1588"/>
          </a:xfrm>
          <a:prstGeom prst="line">
            <a:avLst/>
          </a:prstGeom>
        </p:spPr>
        <p:style>
          <a:lnRef idx="2">
            <a:schemeClr val="dk1"/>
          </a:lnRef>
          <a:fillRef idx="0">
            <a:schemeClr val="dk1"/>
          </a:fillRef>
          <a:effectRef idx="1">
            <a:schemeClr val="dk1"/>
          </a:effectRef>
          <a:fontRef idx="minor">
            <a:schemeClr val="tx1"/>
          </a:fontRef>
        </p:style>
      </p:cxnSp>
      <p:cxnSp>
        <p:nvCxnSpPr>
          <p:cNvPr id="17" name="Straight Arrow Connector 16"/>
          <p:cNvCxnSpPr/>
          <p:nvPr/>
        </p:nvCxnSpPr>
        <p:spPr>
          <a:xfrm>
            <a:off x="1432560" y="4175760"/>
            <a:ext cx="533400" cy="1588"/>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sp>
        <p:nvSpPr>
          <p:cNvPr id="18" name="TextBox 17"/>
          <p:cNvSpPr txBox="1"/>
          <p:nvPr/>
        </p:nvSpPr>
        <p:spPr>
          <a:xfrm>
            <a:off x="2164080" y="3962400"/>
            <a:ext cx="4724400" cy="400110"/>
          </a:xfrm>
          <a:prstGeom prst="rect">
            <a:avLst/>
          </a:prstGeom>
          <a:noFill/>
        </p:spPr>
        <p:txBody>
          <a:bodyPr wrap="square" rtlCol="0">
            <a:spAutoFit/>
          </a:bodyPr>
          <a:lstStyle/>
          <a:p>
            <a:r>
              <a:rPr lang="en-US" sz="2000" b="1" dirty="0" smtClean="0"/>
              <a:t>will not be clubbed in the wealth of Mr. X</a:t>
            </a:r>
            <a:endParaRPr lang="en-IN" sz="2000" b="1" dirty="0"/>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5"/>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6"/>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7"/>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9"/>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17"/>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1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5" grpId="0"/>
      <p:bldP spid="6" grpId="0"/>
      <p:bldP spid="7" grpId="0"/>
      <p:bldP spid="9" grpId="0"/>
      <p:bldP spid="18"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Custom 1">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6009</TotalTime>
  <Words>5415</Words>
  <Application>Microsoft Macintosh PowerPoint</Application>
  <PresentationFormat>On-screen Show (4:3)</PresentationFormat>
  <Paragraphs>1240</Paragraphs>
  <Slides>89</Slides>
  <Notes>0</Notes>
  <HiddenSlides>0</HiddenSlides>
  <MMClips>0</MMClips>
  <ScaleCrop>false</ScaleCrop>
  <HeadingPairs>
    <vt:vector size="4" baseType="variant">
      <vt:variant>
        <vt:lpstr>Theme</vt:lpstr>
      </vt:variant>
      <vt:variant>
        <vt:i4>1</vt:i4>
      </vt:variant>
      <vt:variant>
        <vt:lpstr>Slide Titles</vt:lpstr>
      </vt:variant>
      <vt:variant>
        <vt:i4>89</vt:i4>
      </vt:variant>
    </vt:vector>
  </HeadingPairs>
  <TitlesOfParts>
    <vt:vector size="90"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dell</dc:creator>
  <cp:lastModifiedBy>Amit soni</cp:lastModifiedBy>
  <cp:revision>468</cp:revision>
  <dcterms:created xsi:type="dcterms:W3CDTF">2006-08-16T00:00:00Z</dcterms:created>
  <dcterms:modified xsi:type="dcterms:W3CDTF">2015-02-27T03:10:30Z</dcterms:modified>
</cp:coreProperties>
</file>