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1"/>
  </p:notesMasterIdLst>
  <p:handoutMasterIdLst>
    <p:handoutMasterId r:id="rId92"/>
  </p:handoutMasterIdLst>
  <p:sldIdLst>
    <p:sldId id="485" r:id="rId2"/>
    <p:sldId id="386" r:id="rId3"/>
    <p:sldId id="387" r:id="rId4"/>
    <p:sldId id="388" r:id="rId5"/>
    <p:sldId id="389" r:id="rId6"/>
    <p:sldId id="390" r:id="rId7"/>
    <p:sldId id="391" r:id="rId8"/>
    <p:sldId id="392" r:id="rId9"/>
    <p:sldId id="393" r:id="rId10"/>
    <p:sldId id="394" r:id="rId11"/>
    <p:sldId id="444" r:id="rId12"/>
    <p:sldId id="395" r:id="rId13"/>
    <p:sldId id="396" r:id="rId14"/>
    <p:sldId id="397" r:id="rId15"/>
    <p:sldId id="398"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 id="414" r:id="rId32"/>
    <p:sldId id="415" r:id="rId33"/>
    <p:sldId id="416" r:id="rId34"/>
    <p:sldId id="417" r:id="rId35"/>
    <p:sldId id="446" r:id="rId36"/>
    <p:sldId id="447" r:id="rId37"/>
    <p:sldId id="448" r:id="rId38"/>
    <p:sldId id="449" r:id="rId39"/>
    <p:sldId id="450" r:id="rId40"/>
    <p:sldId id="451" r:id="rId41"/>
    <p:sldId id="452" r:id="rId42"/>
    <p:sldId id="454" r:id="rId43"/>
    <p:sldId id="455" r:id="rId44"/>
    <p:sldId id="456" r:id="rId45"/>
    <p:sldId id="457" r:id="rId46"/>
    <p:sldId id="458" r:id="rId47"/>
    <p:sldId id="463" r:id="rId48"/>
    <p:sldId id="464" r:id="rId49"/>
    <p:sldId id="465" r:id="rId50"/>
    <p:sldId id="466" r:id="rId51"/>
    <p:sldId id="467" r:id="rId52"/>
    <p:sldId id="468" r:id="rId53"/>
    <p:sldId id="469" r:id="rId54"/>
    <p:sldId id="487" r:id="rId55"/>
    <p:sldId id="488" r:id="rId56"/>
    <p:sldId id="489" r:id="rId57"/>
    <p:sldId id="490" r:id="rId58"/>
    <p:sldId id="491" r:id="rId59"/>
    <p:sldId id="492" r:id="rId60"/>
    <p:sldId id="493" r:id="rId61"/>
    <p:sldId id="494" r:id="rId62"/>
    <p:sldId id="495" r:id="rId63"/>
    <p:sldId id="496" r:id="rId64"/>
    <p:sldId id="497" r:id="rId65"/>
    <p:sldId id="498" r:id="rId66"/>
    <p:sldId id="499" r:id="rId67"/>
    <p:sldId id="500" r:id="rId68"/>
    <p:sldId id="501" r:id="rId69"/>
    <p:sldId id="502" r:id="rId70"/>
    <p:sldId id="503" r:id="rId71"/>
    <p:sldId id="504" r:id="rId72"/>
    <p:sldId id="505" r:id="rId73"/>
    <p:sldId id="506" r:id="rId74"/>
    <p:sldId id="507" r:id="rId75"/>
    <p:sldId id="508" r:id="rId76"/>
    <p:sldId id="509" r:id="rId77"/>
    <p:sldId id="510" r:id="rId78"/>
    <p:sldId id="511" r:id="rId79"/>
    <p:sldId id="512" r:id="rId80"/>
    <p:sldId id="513" r:id="rId81"/>
    <p:sldId id="514" r:id="rId82"/>
    <p:sldId id="515" r:id="rId83"/>
    <p:sldId id="516" r:id="rId84"/>
    <p:sldId id="517" r:id="rId85"/>
    <p:sldId id="518" r:id="rId86"/>
    <p:sldId id="519" r:id="rId87"/>
    <p:sldId id="523" r:id="rId88"/>
    <p:sldId id="524" r:id="rId89"/>
    <p:sldId id="525" r:id="rId90"/>
  </p:sldIdLst>
  <p:sldSz cx="9144000" cy="6858000" type="screen4x3"/>
  <p:notesSz cx="67611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5031" autoAdjust="0"/>
  </p:normalViewPr>
  <p:slideViewPr>
    <p:cSldViewPr>
      <p:cViewPr>
        <p:scale>
          <a:sx n="90" d="100"/>
          <a:sy n="90" d="100"/>
        </p:scale>
        <p:origin x="-1600"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slide" Target="slides/slide89.xml"/><Relationship Id="rId91" Type="http://schemas.openxmlformats.org/officeDocument/2006/relationships/notesMaster" Target="notesMasters/notesMaster1.xml"/><Relationship Id="rId92" Type="http://schemas.openxmlformats.org/officeDocument/2006/relationships/handoutMaster" Target="handoutMasters/handoutMaster1.xml"/><Relationship Id="rId93" Type="http://schemas.openxmlformats.org/officeDocument/2006/relationships/printerSettings" Target="printerSettings/printerSettings1.bin"/><Relationship Id="rId94" Type="http://schemas.openxmlformats.org/officeDocument/2006/relationships/presProps" Target="presProps.xml"/><Relationship Id="rId95" Type="http://schemas.openxmlformats.org/officeDocument/2006/relationships/viewProps" Target="viewProps.xml"/><Relationship Id="rId96" Type="http://schemas.openxmlformats.org/officeDocument/2006/relationships/theme" Target="theme/theme1.xml"/><Relationship Id="rId9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29761" y="0"/>
            <a:ext cx="2929837" cy="497126"/>
          </a:xfrm>
          <a:prstGeom prst="rect">
            <a:avLst/>
          </a:prstGeom>
        </p:spPr>
        <p:txBody>
          <a:bodyPr vert="horz" lIns="91440" tIns="45720" rIns="91440" bIns="45720" rtlCol="0"/>
          <a:lstStyle>
            <a:lvl1pPr algn="r">
              <a:defRPr sz="1200"/>
            </a:lvl1pPr>
          </a:lstStyle>
          <a:p>
            <a:fld id="{8111E2F2-42AB-4F1A-A99C-078F2952F190}" type="datetimeFigureOut">
              <a:rPr lang="en-US" smtClean="0"/>
              <a:pPr/>
              <a:t>27/02/15</a:t>
            </a:fld>
            <a:endParaRPr lang="en-IN"/>
          </a:p>
        </p:txBody>
      </p:sp>
      <p:sp>
        <p:nvSpPr>
          <p:cNvPr id="4" name="Footer Placeholder 3"/>
          <p:cNvSpPr>
            <a:spLocks noGrp="1"/>
          </p:cNvSpPr>
          <p:nvPr>
            <p:ph type="ftr" sz="quarter" idx="2"/>
          </p:nvPr>
        </p:nvSpPr>
        <p:spPr>
          <a:xfrm>
            <a:off x="0" y="9443662"/>
            <a:ext cx="2929837" cy="497126"/>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29761" y="9443662"/>
            <a:ext cx="2929837" cy="497126"/>
          </a:xfrm>
          <a:prstGeom prst="rect">
            <a:avLst/>
          </a:prstGeom>
        </p:spPr>
        <p:txBody>
          <a:bodyPr vert="horz" lIns="91440" tIns="45720" rIns="91440" bIns="45720" rtlCol="0" anchor="b"/>
          <a:lstStyle>
            <a:lvl1pPr algn="r">
              <a:defRPr sz="1200"/>
            </a:lvl1pPr>
          </a:lstStyle>
          <a:p>
            <a:fld id="{189BBDBD-FC84-4CE6-B378-99569E003BF4}" type="slidenum">
              <a:rPr lang="en-IN" smtClean="0"/>
              <a:pPr/>
              <a:t>‹#›</a:t>
            </a:fld>
            <a:endParaRPr lang="en-IN"/>
          </a:p>
        </p:txBody>
      </p:sp>
    </p:spTree>
    <p:extLst>
      <p:ext uri="{BB962C8B-B14F-4D97-AF65-F5344CB8AC3E}">
        <p14:creationId xmlns:p14="http://schemas.microsoft.com/office/powerpoint/2010/main" val="3141261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9837" cy="497126"/>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29761" y="0"/>
            <a:ext cx="2929837" cy="497126"/>
          </a:xfrm>
          <a:prstGeom prst="rect">
            <a:avLst/>
          </a:prstGeom>
        </p:spPr>
        <p:txBody>
          <a:bodyPr vert="horz" lIns="91440" tIns="45720" rIns="91440" bIns="45720" rtlCol="0"/>
          <a:lstStyle>
            <a:lvl1pPr algn="r">
              <a:defRPr sz="1200"/>
            </a:lvl1pPr>
          </a:lstStyle>
          <a:p>
            <a:fld id="{396D3A45-B03A-437F-A8B9-AA19038FCF41}" type="datetimeFigureOut">
              <a:rPr lang="en-US" smtClean="0"/>
              <a:pPr/>
              <a:t>27/02/15</a:t>
            </a:fld>
            <a:endParaRPr lang="en-IN"/>
          </a:p>
        </p:txBody>
      </p:sp>
      <p:sp>
        <p:nvSpPr>
          <p:cNvPr id="4" name="Slide Image Placeholder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6117" y="4722694"/>
            <a:ext cx="5408930" cy="447413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43662"/>
            <a:ext cx="2929837" cy="497126"/>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29761" y="9443662"/>
            <a:ext cx="2929837" cy="497126"/>
          </a:xfrm>
          <a:prstGeom prst="rect">
            <a:avLst/>
          </a:prstGeom>
        </p:spPr>
        <p:txBody>
          <a:bodyPr vert="horz" lIns="91440" tIns="45720" rIns="91440" bIns="45720" rtlCol="0" anchor="b"/>
          <a:lstStyle>
            <a:lvl1pPr algn="r">
              <a:defRPr sz="1200"/>
            </a:lvl1pPr>
          </a:lstStyle>
          <a:p>
            <a:fld id="{68EF07D8-59A9-4DFE-982E-3B1BFC2ECE64}" type="slidenum">
              <a:rPr lang="en-IN" smtClean="0"/>
              <a:pPr/>
              <a:t>‹#›</a:t>
            </a:fld>
            <a:endParaRPr lang="en-IN"/>
          </a:p>
        </p:txBody>
      </p:sp>
    </p:spTree>
    <p:extLst>
      <p:ext uri="{BB962C8B-B14F-4D97-AF65-F5344CB8AC3E}">
        <p14:creationId xmlns:p14="http://schemas.microsoft.com/office/powerpoint/2010/main" val="405514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27/02/15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27/02/15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27/02/15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27/02/15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27/02/15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27/02/15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27/02/15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27/02/15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jpeg"/><Relationship Id="rId3" Type="http://schemas.openxmlformats.org/officeDocument/2006/relationships/image" Target="../media/image2.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jpeg"/><Relationship Id="rId3" Type="http://schemas.openxmlformats.org/officeDocument/2006/relationships/image" Target="../media/image5.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 Id="rId3" Type="http://schemas.openxmlformats.org/officeDocument/2006/relationships/image" Target="../media/image8.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jpeg"/><Relationship Id="rId3" Type="http://schemas.openxmlformats.org/officeDocument/2006/relationships/image" Target="../media/image10.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7.xml"/><Relationship Id="rId2" Type="http://schemas.openxmlformats.org/officeDocument/2006/relationships/image" Target="../media/image1.jpe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0" y="543580"/>
            <a:ext cx="4343400" cy="523220"/>
          </a:xfrm>
          <a:prstGeom prst="rect">
            <a:avLst/>
          </a:prstGeom>
          <a:noFill/>
        </p:spPr>
        <p:txBody>
          <a:bodyPr wrap="square" rtlCol="0">
            <a:spAutoFit/>
          </a:bodyPr>
          <a:lstStyle/>
          <a:p>
            <a:r>
              <a:rPr lang="en-US" sz="2800" b="1" dirty="0" smtClean="0">
                <a:ln w="50800"/>
                <a:latin typeface="Times New Roman" pitchFamily="18" charset="0"/>
                <a:cs typeface="Times New Roman" pitchFamily="18" charset="0"/>
              </a:rPr>
              <a:t>Wealth Tax Act, 1957</a:t>
            </a:r>
          </a:p>
        </p:txBody>
      </p:sp>
    </p:spTree>
    <p:extLst>
      <p:ext uri="{BB962C8B-B14F-4D97-AF65-F5344CB8AC3E}">
        <p14:creationId xmlns:p14="http://schemas.microsoft.com/office/powerpoint/2010/main" val="32118987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85852" y="1446676"/>
            <a:ext cx="928694" cy="412003"/>
          </a:xfrm>
          <a:prstGeom prst="rect">
            <a:avLst/>
          </a:prstGeom>
          <a:noFill/>
        </p:spPr>
        <p:txBody>
          <a:bodyPr wrap="square" rtlCol="0">
            <a:spAutoFit/>
          </a:bodyPr>
          <a:lstStyle/>
          <a:p>
            <a:r>
              <a:rPr lang="en-US" sz="2000" b="1" dirty="0" smtClean="0"/>
              <a:t>Mr. X</a:t>
            </a:r>
            <a:endParaRPr lang="en-IN" sz="2000" b="1" dirty="0"/>
          </a:p>
        </p:txBody>
      </p:sp>
      <p:sp>
        <p:nvSpPr>
          <p:cNvPr id="4" name="TextBox 3"/>
          <p:cNvSpPr txBox="1"/>
          <p:nvPr/>
        </p:nvSpPr>
        <p:spPr>
          <a:xfrm>
            <a:off x="6241575" y="1446677"/>
            <a:ext cx="1214446" cy="400110"/>
          </a:xfrm>
          <a:prstGeom prst="rect">
            <a:avLst/>
          </a:prstGeom>
          <a:noFill/>
        </p:spPr>
        <p:txBody>
          <a:bodyPr wrap="square" rtlCol="0">
            <a:spAutoFit/>
          </a:bodyPr>
          <a:lstStyle/>
          <a:p>
            <a:r>
              <a:rPr lang="en-US" sz="2000" b="1" dirty="0" smtClean="0"/>
              <a:t>Mrs. X</a:t>
            </a:r>
            <a:endParaRPr lang="en-IN" sz="2000" b="1" dirty="0"/>
          </a:p>
        </p:txBody>
      </p:sp>
      <p:sp>
        <p:nvSpPr>
          <p:cNvPr id="5" name="TextBox 4"/>
          <p:cNvSpPr txBox="1"/>
          <p:nvPr/>
        </p:nvSpPr>
        <p:spPr>
          <a:xfrm>
            <a:off x="3580428" y="1177550"/>
            <a:ext cx="1071570" cy="400110"/>
          </a:xfrm>
          <a:prstGeom prst="rect">
            <a:avLst/>
          </a:prstGeom>
          <a:noFill/>
        </p:spPr>
        <p:txBody>
          <a:bodyPr wrap="square" rtlCol="0">
            <a:spAutoFit/>
          </a:bodyPr>
          <a:lstStyle/>
          <a:p>
            <a:r>
              <a:rPr lang="en-US" sz="2000" b="1" dirty="0" smtClean="0"/>
              <a:t>Sale of</a:t>
            </a:r>
            <a:endParaRPr lang="en-IN" sz="2000" b="1" dirty="0"/>
          </a:p>
        </p:txBody>
      </p:sp>
      <p:sp>
        <p:nvSpPr>
          <p:cNvPr id="6" name="TextBox 5"/>
          <p:cNvSpPr txBox="1"/>
          <p:nvPr/>
        </p:nvSpPr>
        <p:spPr>
          <a:xfrm>
            <a:off x="3351300" y="1735556"/>
            <a:ext cx="1677900" cy="707886"/>
          </a:xfrm>
          <a:prstGeom prst="rect">
            <a:avLst/>
          </a:prstGeom>
          <a:noFill/>
        </p:spPr>
        <p:txBody>
          <a:bodyPr wrap="square" rtlCol="0">
            <a:spAutoFit/>
          </a:bodyPr>
          <a:lstStyle/>
          <a:p>
            <a:r>
              <a:rPr lang="en-US" sz="2000" b="1" dirty="0" smtClean="0"/>
              <a:t>GOLD</a:t>
            </a:r>
          </a:p>
          <a:p>
            <a:r>
              <a:rPr lang="en-US" sz="2000" b="1" dirty="0" smtClean="0"/>
              <a:t>of Rs. 50,000</a:t>
            </a:r>
            <a:endParaRPr lang="en-IN" sz="2000" b="1" dirty="0"/>
          </a:p>
        </p:txBody>
      </p:sp>
      <p:sp>
        <p:nvSpPr>
          <p:cNvPr id="8" name="TextBox 7"/>
          <p:cNvSpPr txBox="1"/>
          <p:nvPr/>
        </p:nvSpPr>
        <p:spPr>
          <a:xfrm>
            <a:off x="2428860" y="2534872"/>
            <a:ext cx="2428892" cy="707886"/>
          </a:xfrm>
          <a:prstGeom prst="rect">
            <a:avLst/>
          </a:prstGeom>
          <a:noFill/>
        </p:spPr>
        <p:txBody>
          <a:bodyPr wrap="square" rtlCol="0">
            <a:spAutoFit/>
          </a:bodyPr>
          <a:lstStyle/>
          <a:p>
            <a:r>
              <a:rPr lang="en-US" sz="2000" b="1" dirty="0" smtClean="0"/>
              <a:t>( MV </a:t>
            </a:r>
            <a:r>
              <a:rPr lang="en-US" sz="2000" b="1" smtClean="0"/>
              <a:t>of GOLD</a:t>
            </a:r>
            <a:endParaRPr lang="en-US" sz="2000" b="1" dirty="0" smtClean="0"/>
          </a:p>
          <a:p>
            <a:r>
              <a:rPr lang="en-US" sz="2000" b="1" dirty="0" smtClean="0"/>
              <a:t>is Rs. 100000)</a:t>
            </a:r>
            <a:endParaRPr lang="en-IN" sz="2000" b="1" dirty="0"/>
          </a:p>
        </p:txBody>
      </p:sp>
      <p:cxnSp>
        <p:nvCxnSpPr>
          <p:cNvPr id="11" name="Straight Connector 10"/>
          <p:cNvCxnSpPr/>
          <p:nvPr/>
        </p:nvCxnSpPr>
        <p:spPr>
          <a:xfrm>
            <a:off x="2214546" y="1677616"/>
            <a:ext cx="4000528" cy="1588"/>
          </a:xfrm>
          <a:prstGeom prst="line">
            <a:avLst/>
          </a:prstGeom>
        </p:spPr>
        <p:style>
          <a:lnRef idx="2">
            <a:schemeClr val="dk1"/>
          </a:lnRef>
          <a:fillRef idx="0">
            <a:schemeClr val="dk1"/>
          </a:fillRef>
          <a:effectRef idx="1">
            <a:schemeClr val="dk1"/>
          </a:effectRef>
          <a:fontRef idx="minor">
            <a:schemeClr val="tx1"/>
          </a:fontRef>
        </p:style>
      </p:cxnSp>
      <p:sp>
        <p:nvSpPr>
          <p:cNvPr id="25" name="TextBox 24"/>
          <p:cNvSpPr txBox="1"/>
          <p:nvPr/>
        </p:nvSpPr>
        <p:spPr>
          <a:xfrm>
            <a:off x="2669846" y="3611880"/>
            <a:ext cx="3090874" cy="707886"/>
          </a:xfrm>
          <a:prstGeom prst="rect">
            <a:avLst/>
          </a:prstGeom>
          <a:noFill/>
        </p:spPr>
        <p:txBody>
          <a:bodyPr wrap="square" rtlCol="0">
            <a:spAutoFit/>
          </a:bodyPr>
          <a:lstStyle/>
          <a:p>
            <a:r>
              <a:rPr lang="en-US" sz="2000" b="1" dirty="0" smtClean="0"/>
              <a:t>Rs. 50,000 will be clubbed </a:t>
            </a:r>
          </a:p>
          <a:p>
            <a:r>
              <a:rPr lang="en-US" sz="2000" b="1" dirty="0" smtClean="0"/>
              <a:t>in the hands of Mr. X</a:t>
            </a:r>
            <a:endParaRPr lang="en-IN" sz="2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p:bldP spid="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85852" y="1446676"/>
            <a:ext cx="928694" cy="412003"/>
          </a:xfrm>
          <a:prstGeom prst="rect">
            <a:avLst/>
          </a:prstGeom>
          <a:noFill/>
        </p:spPr>
        <p:txBody>
          <a:bodyPr wrap="square" rtlCol="0">
            <a:spAutoFit/>
          </a:bodyPr>
          <a:lstStyle/>
          <a:p>
            <a:r>
              <a:rPr lang="en-US" sz="2000" b="1" dirty="0" smtClean="0"/>
              <a:t>Mr. X</a:t>
            </a:r>
            <a:endParaRPr lang="en-IN" sz="2000" b="1" dirty="0"/>
          </a:p>
        </p:txBody>
      </p:sp>
      <p:sp>
        <p:nvSpPr>
          <p:cNvPr id="3" name="TextBox 2"/>
          <p:cNvSpPr txBox="1"/>
          <p:nvPr/>
        </p:nvSpPr>
        <p:spPr>
          <a:xfrm>
            <a:off x="6241575" y="1446677"/>
            <a:ext cx="1214446" cy="400110"/>
          </a:xfrm>
          <a:prstGeom prst="rect">
            <a:avLst/>
          </a:prstGeom>
          <a:noFill/>
        </p:spPr>
        <p:txBody>
          <a:bodyPr wrap="square" rtlCol="0">
            <a:spAutoFit/>
          </a:bodyPr>
          <a:lstStyle/>
          <a:p>
            <a:r>
              <a:rPr lang="en-US" sz="2000" b="1" dirty="0" smtClean="0"/>
              <a:t>Mrs. X</a:t>
            </a:r>
            <a:endParaRPr lang="en-IN" sz="2000" b="1" dirty="0"/>
          </a:p>
        </p:txBody>
      </p:sp>
      <p:sp>
        <p:nvSpPr>
          <p:cNvPr id="4" name="TextBox 3"/>
          <p:cNvSpPr txBox="1"/>
          <p:nvPr/>
        </p:nvSpPr>
        <p:spPr>
          <a:xfrm>
            <a:off x="3580428" y="1177550"/>
            <a:ext cx="1071570" cy="400110"/>
          </a:xfrm>
          <a:prstGeom prst="rect">
            <a:avLst/>
          </a:prstGeom>
          <a:noFill/>
        </p:spPr>
        <p:txBody>
          <a:bodyPr wrap="square" rtlCol="0">
            <a:spAutoFit/>
          </a:bodyPr>
          <a:lstStyle/>
          <a:p>
            <a:r>
              <a:rPr lang="en-US" sz="2000" b="1" dirty="0" smtClean="0"/>
              <a:t>Sale of</a:t>
            </a:r>
            <a:endParaRPr lang="en-IN" sz="2000" b="1" dirty="0"/>
          </a:p>
        </p:txBody>
      </p:sp>
      <p:sp>
        <p:nvSpPr>
          <p:cNvPr id="5" name="TextBox 4"/>
          <p:cNvSpPr txBox="1"/>
          <p:nvPr/>
        </p:nvSpPr>
        <p:spPr>
          <a:xfrm>
            <a:off x="3351300" y="1735556"/>
            <a:ext cx="1677900" cy="707886"/>
          </a:xfrm>
          <a:prstGeom prst="rect">
            <a:avLst/>
          </a:prstGeom>
          <a:noFill/>
        </p:spPr>
        <p:txBody>
          <a:bodyPr wrap="square" rtlCol="0">
            <a:spAutoFit/>
          </a:bodyPr>
          <a:lstStyle/>
          <a:p>
            <a:r>
              <a:rPr lang="en-US" sz="2000" b="1" dirty="0" smtClean="0"/>
              <a:t>GOLD</a:t>
            </a:r>
          </a:p>
          <a:p>
            <a:r>
              <a:rPr lang="en-US" sz="2000" b="1" dirty="0" smtClean="0"/>
              <a:t>of Rs</a:t>
            </a:r>
            <a:r>
              <a:rPr lang="en-US" sz="2000" b="1" smtClean="0"/>
              <a:t>. 40,000</a:t>
            </a:r>
            <a:endParaRPr lang="en-IN" sz="2000" b="1" dirty="0"/>
          </a:p>
        </p:txBody>
      </p:sp>
      <p:sp>
        <p:nvSpPr>
          <p:cNvPr id="6" name="TextBox 5"/>
          <p:cNvSpPr txBox="1"/>
          <p:nvPr/>
        </p:nvSpPr>
        <p:spPr>
          <a:xfrm>
            <a:off x="2428860" y="2534872"/>
            <a:ext cx="2428892" cy="707886"/>
          </a:xfrm>
          <a:prstGeom prst="rect">
            <a:avLst/>
          </a:prstGeom>
          <a:noFill/>
        </p:spPr>
        <p:txBody>
          <a:bodyPr wrap="square" rtlCol="0">
            <a:spAutoFit/>
          </a:bodyPr>
          <a:lstStyle/>
          <a:p>
            <a:r>
              <a:rPr lang="en-US" sz="2000" b="1" dirty="0" smtClean="0"/>
              <a:t>( MV </a:t>
            </a:r>
            <a:r>
              <a:rPr lang="en-US" sz="2000" b="1" smtClean="0"/>
              <a:t>of GOLD</a:t>
            </a:r>
            <a:endParaRPr lang="en-US" sz="2000" b="1" dirty="0" smtClean="0"/>
          </a:p>
          <a:p>
            <a:r>
              <a:rPr lang="en-US" sz="2000" b="1" dirty="0" smtClean="0"/>
              <a:t>is Rs. 100000)</a:t>
            </a:r>
            <a:endParaRPr lang="en-IN" sz="2000" b="1" dirty="0"/>
          </a:p>
        </p:txBody>
      </p:sp>
      <p:cxnSp>
        <p:nvCxnSpPr>
          <p:cNvPr id="7" name="Straight Connector 6"/>
          <p:cNvCxnSpPr/>
          <p:nvPr/>
        </p:nvCxnSpPr>
        <p:spPr>
          <a:xfrm>
            <a:off x="2214546" y="1677616"/>
            <a:ext cx="4000528" cy="1588"/>
          </a:xfrm>
          <a:prstGeom prst="line">
            <a:avLst/>
          </a:prstGeom>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2669846" y="3611880"/>
            <a:ext cx="3090874" cy="707886"/>
          </a:xfrm>
          <a:prstGeom prst="rect">
            <a:avLst/>
          </a:prstGeom>
          <a:noFill/>
        </p:spPr>
        <p:txBody>
          <a:bodyPr wrap="square" rtlCol="0">
            <a:spAutoFit/>
          </a:bodyPr>
          <a:lstStyle/>
          <a:p>
            <a:r>
              <a:rPr lang="en-US" sz="2000" b="1" dirty="0" smtClean="0"/>
              <a:t>Rs</a:t>
            </a:r>
            <a:r>
              <a:rPr lang="en-US" sz="2000" b="1" smtClean="0"/>
              <a:t>. 60,000 </a:t>
            </a:r>
            <a:r>
              <a:rPr lang="en-US" sz="2000" b="1" dirty="0" smtClean="0"/>
              <a:t>will be clubbed </a:t>
            </a:r>
          </a:p>
          <a:p>
            <a:r>
              <a:rPr lang="en-US" sz="2000" b="1" dirty="0" smtClean="0"/>
              <a:t>in the hands of Mr. X</a:t>
            </a:r>
            <a:endParaRPr lang="en-IN" sz="2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3724" y="1962052"/>
            <a:ext cx="1357322" cy="369332"/>
          </a:xfrm>
          <a:prstGeom prst="rect">
            <a:avLst/>
          </a:prstGeom>
          <a:noFill/>
        </p:spPr>
        <p:txBody>
          <a:bodyPr wrap="square" rtlCol="0">
            <a:spAutoFit/>
          </a:bodyPr>
          <a:lstStyle/>
          <a:p>
            <a:r>
              <a:rPr lang="en-US" b="1" dirty="0" smtClean="0"/>
              <a:t>Individual</a:t>
            </a:r>
            <a:endParaRPr lang="en-IN" b="1" dirty="0"/>
          </a:p>
        </p:txBody>
      </p:sp>
      <p:cxnSp>
        <p:nvCxnSpPr>
          <p:cNvPr id="4" name="Straight Connector 3"/>
          <p:cNvCxnSpPr/>
          <p:nvPr/>
        </p:nvCxnSpPr>
        <p:spPr>
          <a:xfrm>
            <a:off x="2285984" y="2143116"/>
            <a:ext cx="1214446" cy="1588"/>
          </a:xfrm>
          <a:prstGeom prst="line">
            <a:avLst/>
          </a:prstGeom>
        </p:spPr>
        <p:style>
          <a:lnRef idx="2">
            <a:schemeClr val="dk1"/>
          </a:lnRef>
          <a:fillRef idx="0">
            <a:schemeClr val="dk1"/>
          </a:fillRef>
          <a:effectRef idx="1">
            <a:schemeClr val="dk1"/>
          </a:effectRef>
          <a:fontRef idx="minor">
            <a:schemeClr val="tx1"/>
          </a:fontRef>
        </p:style>
      </p:cxnSp>
      <p:sp>
        <p:nvSpPr>
          <p:cNvPr id="5" name="TextBox 4"/>
          <p:cNvSpPr txBox="1"/>
          <p:nvPr/>
        </p:nvSpPr>
        <p:spPr>
          <a:xfrm>
            <a:off x="2357422" y="1643050"/>
            <a:ext cx="1285884" cy="369332"/>
          </a:xfrm>
          <a:prstGeom prst="rect">
            <a:avLst/>
          </a:prstGeom>
          <a:noFill/>
        </p:spPr>
        <p:txBody>
          <a:bodyPr wrap="square" rtlCol="0">
            <a:spAutoFit/>
          </a:bodyPr>
          <a:lstStyle/>
          <a:p>
            <a:r>
              <a:rPr lang="en-US" b="1" dirty="0" smtClean="0"/>
              <a:t>transfer</a:t>
            </a:r>
            <a:endParaRPr lang="en-IN" b="1" dirty="0"/>
          </a:p>
        </p:txBody>
      </p:sp>
      <p:sp>
        <p:nvSpPr>
          <p:cNvPr id="6" name="TextBox 5"/>
          <p:cNvSpPr txBox="1"/>
          <p:nvPr/>
        </p:nvSpPr>
        <p:spPr>
          <a:xfrm>
            <a:off x="2428860" y="2214554"/>
            <a:ext cx="1285884" cy="369332"/>
          </a:xfrm>
          <a:prstGeom prst="rect">
            <a:avLst/>
          </a:prstGeom>
          <a:noFill/>
        </p:spPr>
        <p:txBody>
          <a:bodyPr wrap="square" rtlCol="0">
            <a:spAutoFit/>
          </a:bodyPr>
          <a:lstStyle/>
          <a:p>
            <a:r>
              <a:rPr lang="en-US" b="1" dirty="0" smtClean="0"/>
              <a:t>asset</a:t>
            </a:r>
            <a:endParaRPr lang="en-IN" b="1" dirty="0"/>
          </a:p>
        </p:txBody>
      </p:sp>
      <p:cxnSp>
        <p:nvCxnSpPr>
          <p:cNvPr id="9" name="Straight Connector 8"/>
          <p:cNvCxnSpPr/>
          <p:nvPr/>
        </p:nvCxnSpPr>
        <p:spPr>
          <a:xfrm rot="5400000" flipH="1" flipV="1">
            <a:off x="3464711" y="1250141"/>
            <a:ext cx="928694" cy="857256"/>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6200000" flipH="1">
            <a:off x="3464711" y="2178835"/>
            <a:ext cx="928694" cy="857256"/>
          </a:xfrm>
          <a:prstGeom prst="line">
            <a:avLst/>
          </a:prstGeom>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4417437" y="714356"/>
            <a:ext cx="1785950" cy="646331"/>
          </a:xfrm>
          <a:prstGeom prst="rect">
            <a:avLst/>
          </a:prstGeom>
          <a:noFill/>
        </p:spPr>
        <p:txBody>
          <a:bodyPr wrap="square" rtlCol="0">
            <a:spAutoFit/>
          </a:bodyPr>
          <a:lstStyle/>
          <a:p>
            <a:r>
              <a:rPr lang="en-US" b="1" dirty="0" smtClean="0"/>
              <a:t>adequate</a:t>
            </a:r>
          </a:p>
          <a:p>
            <a:r>
              <a:rPr lang="en-US" b="1" dirty="0" smtClean="0"/>
              <a:t>Consideration</a:t>
            </a:r>
            <a:endParaRPr lang="en-IN" b="1" dirty="0"/>
          </a:p>
        </p:txBody>
      </p:sp>
      <p:sp>
        <p:nvSpPr>
          <p:cNvPr id="19" name="TextBox 18"/>
          <p:cNvSpPr txBox="1"/>
          <p:nvPr/>
        </p:nvSpPr>
        <p:spPr>
          <a:xfrm>
            <a:off x="4427313" y="2721369"/>
            <a:ext cx="1785950" cy="646331"/>
          </a:xfrm>
          <a:prstGeom prst="rect">
            <a:avLst/>
          </a:prstGeom>
          <a:noFill/>
        </p:spPr>
        <p:txBody>
          <a:bodyPr wrap="square" rtlCol="0">
            <a:spAutoFit/>
          </a:bodyPr>
          <a:lstStyle/>
          <a:p>
            <a:r>
              <a:rPr lang="en-US" b="1" dirty="0" smtClean="0"/>
              <a:t>Inadequate</a:t>
            </a:r>
          </a:p>
          <a:p>
            <a:r>
              <a:rPr lang="en-US" b="1" dirty="0" smtClean="0"/>
              <a:t>Consideration</a:t>
            </a:r>
            <a:endParaRPr lang="en-IN" b="1" dirty="0"/>
          </a:p>
        </p:txBody>
      </p:sp>
      <p:cxnSp>
        <p:nvCxnSpPr>
          <p:cNvPr id="21" name="Straight Arrow Connector 20"/>
          <p:cNvCxnSpPr/>
          <p:nvPr/>
        </p:nvCxnSpPr>
        <p:spPr>
          <a:xfrm>
            <a:off x="6246513" y="1216233"/>
            <a:ext cx="50006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a:off x="6215074" y="2928934"/>
            <a:ext cx="50006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6979329" y="995170"/>
            <a:ext cx="1857388" cy="369332"/>
          </a:xfrm>
          <a:prstGeom prst="rect">
            <a:avLst/>
          </a:prstGeom>
          <a:noFill/>
        </p:spPr>
        <p:txBody>
          <a:bodyPr wrap="square" rtlCol="0">
            <a:spAutoFit/>
          </a:bodyPr>
          <a:lstStyle/>
          <a:p>
            <a:r>
              <a:rPr lang="en-US" b="1" dirty="0" smtClean="0"/>
              <a:t>No Clubbing</a:t>
            </a:r>
            <a:endParaRPr lang="en-IN" b="1" dirty="0"/>
          </a:p>
        </p:txBody>
      </p:sp>
      <p:sp>
        <p:nvSpPr>
          <p:cNvPr id="24" name="TextBox 23"/>
          <p:cNvSpPr txBox="1"/>
          <p:nvPr/>
        </p:nvSpPr>
        <p:spPr>
          <a:xfrm>
            <a:off x="6867892" y="2737994"/>
            <a:ext cx="1818908" cy="1477328"/>
          </a:xfrm>
          <a:prstGeom prst="rect">
            <a:avLst/>
          </a:prstGeom>
          <a:noFill/>
        </p:spPr>
        <p:txBody>
          <a:bodyPr wrap="square" rtlCol="0">
            <a:spAutoFit/>
          </a:bodyPr>
          <a:lstStyle/>
          <a:p>
            <a:r>
              <a:rPr lang="en-US" b="1" dirty="0" smtClean="0"/>
              <a:t>then Asset</a:t>
            </a:r>
          </a:p>
          <a:p>
            <a:r>
              <a:rPr lang="en-US" b="1" dirty="0" smtClean="0"/>
              <a:t>belongs to inadequate Portion will be Clubbed  </a:t>
            </a:r>
            <a:endParaRPr lang="en-IN" b="1" dirty="0"/>
          </a:p>
        </p:txBody>
      </p:sp>
      <p:sp>
        <p:nvSpPr>
          <p:cNvPr id="3" name="TextBox 2"/>
          <p:cNvSpPr txBox="1"/>
          <p:nvPr/>
        </p:nvSpPr>
        <p:spPr>
          <a:xfrm>
            <a:off x="5486400" y="5410200"/>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18" grpId="0"/>
      <p:bldP spid="19" grpId="0"/>
      <p:bldP spid="23" grpId="0"/>
      <p:bldP spid="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66" y="1142984"/>
            <a:ext cx="5643602" cy="400110"/>
          </a:xfrm>
          <a:prstGeom prst="rect">
            <a:avLst/>
          </a:prstGeom>
          <a:noFill/>
        </p:spPr>
        <p:txBody>
          <a:bodyPr wrap="square" rtlCol="0">
            <a:spAutoFit/>
          </a:bodyPr>
          <a:lstStyle/>
          <a:p>
            <a:r>
              <a:rPr lang="en-US" sz="2000" b="1" dirty="0" smtClean="0"/>
              <a:t>If Relationship of H|W Does not exist </a:t>
            </a:r>
            <a:endParaRPr lang="en-IN" sz="2000" b="1" dirty="0"/>
          </a:p>
        </p:txBody>
      </p:sp>
      <p:sp>
        <p:nvSpPr>
          <p:cNvPr id="3" name="TextBox 2"/>
          <p:cNvSpPr txBox="1"/>
          <p:nvPr/>
        </p:nvSpPr>
        <p:spPr>
          <a:xfrm>
            <a:off x="1505104" y="1664613"/>
            <a:ext cx="1285884" cy="400110"/>
          </a:xfrm>
          <a:prstGeom prst="rect">
            <a:avLst/>
          </a:prstGeom>
          <a:noFill/>
        </p:spPr>
        <p:txBody>
          <a:bodyPr wrap="square" rtlCol="0">
            <a:spAutoFit/>
          </a:bodyPr>
          <a:lstStyle/>
          <a:p>
            <a:r>
              <a:rPr lang="en-US" sz="2000" b="1" dirty="0" smtClean="0"/>
              <a:t>either</a:t>
            </a:r>
            <a:endParaRPr lang="en-IN" sz="2000" b="1" dirty="0"/>
          </a:p>
        </p:txBody>
      </p:sp>
      <p:sp>
        <p:nvSpPr>
          <p:cNvPr id="4" name="TextBox 3"/>
          <p:cNvSpPr txBox="1"/>
          <p:nvPr/>
        </p:nvSpPr>
        <p:spPr>
          <a:xfrm>
            <a:off x="2076608" y="2179493"/>
            <a:ext cx="3214710" cy="400110"/>
          </a:xfrm>
          <a:prstGeom prst="rect">
            <a:avLst/>
          </a:prstGeom>
          <a:noFill/>
        </p:spPr>
        <p:txBody>
          <a:bodyPr wrap="square" rtlCol="0">
            <a:spAutoFit/>
          </a:bodyPr>
          <a:lstStyle/>
          <a:p>
            <a:r>
              <a:rPr lang="en-US" sz="2000" b="1" dirty="0" smtClean="0"/>
              <a:t>at the time of transfer or </a:t>
            </a:r>
            <a:endParaRPr lang="en-IN" sz="2000" b="1" dirty="0"/>
          </a:p>
        </p:txBody>
      </p:sp>
      <p:sp>
        <p:nvSpPr>
          <p:cNvPr id="5" name="TextBox 4"/>
          <p:cNvSpPr txBox="1"/>
          <p:nvPr/>
        </p:nvSpPr>
        <p:spPr>
          <a:xfrm>
            <a:off x="2081546" y="2800872"/>
            <a:ext cx="3557254" cy="400110"/>
          </a:xfrm>
          <a:prstGeom prst="rect">
            <a:avLst/>
          </a:prstGeom>
          <a:noFill/>
        </p:spPr>
        <p:txBody>
          <a:bodyPr wrap="square" rtlCol="0">
            <a:spAutoFit/>
          </a:bodyPr>
          <a:lstStyle/>
          <a:p>
            <a:r>
              <a:rPr lang="en-US" sz="2000" b="1" dirty="0" smtClean="0"/>
              <a:t>at the time of Valuation Date</a:t>
            </a:r>
            <a:endParaRPr lang="en-IN" sz="2000" b="1" dirty="0"/>
          </a:p>
        </p:txBody>
      </p:sp>
      <p:cxnSp>
        <p:nvCxnSpPr>
          <p:cNvPr id="7" name="Straight Connector 6"/>
          <p:cNvCxnSpPr/>
          <p:nvPr/>
        </p:nvCxnSpPr>
        <p:spPr>
          <a:xfrm>
            <a:off x="1673165" y="2407305"/>
            <a:ext cx="285752" cy="1588"/>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a:off x="1681230" y="3016997"/>
            <a:ext cx="285752" cy="1588"/>
          </a:xfrm>
          <a:prstGeom prst="line">
            <a:avLst/>
          </a:prstGeom>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2096786" y="3349512"/>
            <a:ext cx="1484614" cy="400110"/>
          </a:xfrm>
          <a:prstGeom prst="rect">
            <a:avLst/>
          </a:prstGeom>
          <a:noFill/>
        </p:spPr>
        <p:txBody>
          <a:bodyPr wrap="square" rtlCol="0">
            <a:spAutoFit/>
          </a:bodyPr>
          <a:lstStyle/>
          <a:p>
            <a:r>
              <a:rPr lang="en-US" sz="2000" b="1" dirty="0" smtClean="0"/>
              <a:t>Or both</a:t>
            </a:r>
            <a:endParaRPr lang="en-IN" sz="2000" b="1" dirty="0"/>
          </a:p>
        </p:txBody>
      </p:sp>
      <p:cxnSp>
        <p:nvCxnSpPr>
          <p:cNvPr id="10" name="Straight Connector 9"/>
          <p:cNvCxnSpPr/>
          <p:nvPr/>
        </p:nvCxnSpPr>
        <p:spPr>
          <a:xfrm>
            <a:off x="1696470" y="3565637"/>
            <a:ext cx="285752" cy="1588"/>
          </a:xfrm>
          <a:prstGeom prst="line">
            <a:avLst/>
          </a:prstGeom>
        </p:spPr>
        <p:style>
          <a:lnRef idx="2">
            <a:schemeClr val="dk1"/>
          </a:lnRef>
          <a:fillRef idx="0">
            <a:schemeClr val="dk1"/>
          </a:fillRef>
          <a:effectRef idx="1">
            <a:schemeClr val="dk1"/>
          </a:effectRef>
          <a:fontRef idx="minor">
            <a:schemeClr val="tx1"/>
          </a:fontRef>
        </p:style>
      </p:cxnSp>
      <p:sp>
        <p:nvSpPr>
          <p:cNvPr id="6" name="TextBox 5"/>
          <p:cNvSpPr txBox="1"/>
          <p:nvPr/>
        </p:nvSpPr>
        <p:spPr>
          <a:xfrm>
            <a:off x="5715000" y="5276671"/>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571480"/>
            <a:ext cx="1357322" cy="400110"/>
          </a:xfrm>
          <a:prstGeom prst="rect">
            <a:avLst/>
          </a:prstGeom>
          <a:noFill/>
        </p:spPr>
        <p:txBody>
          <a:bodyPr wrap="square" rtlCol="0">
            <a:spAutoFit/>
          </a:bodyPr>
          <a:lstStyle/>
          <a:p>
            <a:r>
              <a:rPr lang="en-US" sz="2000" b="1" dirty="0" smtClean="0"/>
              <a:t>Example</a:t>
            </a:r>
            <a:endParaRPr lang="en-IN" sz="2000" b="1" dirty="0"/>
          </a:p>
        </p:txBody>
      </p:sp>
      <p:sp>
        <p:nvSpPr>
          <p:cNvPr id="3" name="TextBox 2"/>
          <p:cNvSpPr txBox="1"/>
          <p:nvPr/>
        </p:nvSpPr>
        <p:spPr>
          <a:xfrm>
            <a:off x="4724400" y="4221480"/>
            <a:ext cx="1571636" cy="707886"/>
          </a:xfrm>
          <a:prstGeom prst="rect">
            <a:avLst/>
          </a:prstGeom>
          <a:noFill/>
        </p:spPr>
        <p:txBody>
          <a:bodyPr wrap="square" rtlCol="0">
            <a:spAutoFit/>
          </a:bodyPr>
          <a:lstStyle/>
          <a:p>
            <a:r>
              <a:rPr lang="en-US" sz="2000" b="1" dirty="0" smtClean="0"/>
              <a:t>F- Friend</a:t>
            </a:r>
          </a:p>
          <a:p>
            <a:r>
              <a:rPr lang="en-US" sz="2000" b="1" dirty="0" smtClean="0"/>
              <a:t>W- Wife</a:t>
            </a:r>
            <a:endParaRPr lang="en-IN" sz="2000" b="1" dirty="0"/>
          </a:p>
        </p:txBody>
      </p:sp>
      <p:sp>
        <p:nvSpPr>
          <p:cNvPr id="4" name="TextBox 3"/>
          <p:cNvSpPr txBox="1"/>
          <p:nvPr/>
        </p:nvSpPr>
        <p:spPr>
          <a:xfrm>
            <a:off x="1722104" y="1714488"/>
            <a:ext cx="1143008" cy="707886"/>
          </a:xfrm>
          <a:prstGeom prst="rect">
            <a:avLst/>
          </a:prstGeom>
          <a:noFill/>
        </p:spPr>
        <p:txBody>
          <a:bodyPr wrap="square" rtlCol="0">
            <a:spAutoFit/>
          </a:bodyPr>
          <a:lstStyle/>
          <a:p>
            <a:r>
              <a:rPr lang="en-US" sz="2000" b="1" dirty="0" smtClean="0"/>
              <a:t>Date of Transfer</a:t>
            </a:r>
            <a:endParaRPr lang="en-IN" sz="2000" b="1" dirty="0"/>
          </a:p>
        </p:txBody>
      </p:sp>
      <p:sp>
        <p:nvSpPr>
          <p:cNvPr id="5" name="TextBox 4"/>
          <p:cNvSpPr txBox="1"/>
          <p:nvPr/>
        </p:nvSpPr>
        <p:spPr>
          <a:xfrm>
            <a:off x="3822342" y="1714488"/>
            <a:ext cx="1283058" cy="707886"/>
          </a:xfrm>
          <a:prstGeom prst="rect">
            <a:avLst/>
          </a:prstGeom>
          <a:noFill/>
        </p:spPr>
        <p:txBody>
          <a:bodyPr wrap="square" rtlCol="0">
            <a:spAutoFit/>
          </a:bodyPr>
          <a:lstStyle/>
          <a:p>
            <a:r>
              <a:rPr lang="en-US" sz="2000" b="1" dirty="0" smtClean="0"/>
              <a:t>Valuation</a:t>
            </a:r>
          </a:p>
          <a:p>
            <a:r>
              <a:rPr lang="en-US" sz="2000" b="1" dirty="0" smtClean="0"/>
              <a:t>    Date</a:t>
            </a:r>
            <a:endParaRPr lang="en-IN" sz="2000" b="1" dirty="0"/>
          </a:p>
        </p:txBody>
      </p:sp>
      <p:sp>
        <p:nvSpPr>
          <p:cNvPr id="7" name="TextBox 6"/>
          <p:cNvSpPr txBox="1"/>
          <p:nvPr/>
        </p:nvSpPr>
        <p:spPr>
          <a:xfrm>
            <a:off x="6107182" y="1714488"/>
            <a:ext cx="1357322" cy="707886"/>
          </a:xfrm>
          <a:prstGeom prst="rect">
            <a:avLst/>
          </a:prstGeom>
          <a:noFill/>
        </p:spPr>
        <p:txBody>
          <a:bodyPr wrap="square" rtlCol="0">
            <a:spAutoFit/>
          </a:bodyPr>
          <a:lstStyle/>
          <a:p>
            <a:r>
              <a:rPr lang="en-US" sz="2000" b="1" dirty="0" smtClean="0"/>
              <a:t>Clubbing or not</a:t>
            </a:r>
            <a:endParaRPr lang="en-IN" sz="2000" b="1" dirty="0"/>
          </a:p>
        </p:txBody>
      </p:sp>
      <p:sp>
        <p:nvSpPr>
          <p:cNvPr id="8" name="TextBox 7"/>
          <p:cNvSpPr txBox="1"/>
          <p:nvPr/>
        </p:nvSpPr>
        <p:spPr>
          <a:xfrm>
            <a:off x="2006874" y="2414084"/>
            <a:ext cx="500066" cy="400110"/>
          </a:xfrm>
          <a:prstGeom prst="rect">
            <a:avLst/>
          </a:prstGeom>
          <a:noFill/>
        </p:spPr>
        <p:txBody>
          <a:bodyPr wrap="square" rtlCol="0">
            <a:spAutoFit/>
          </a:bodyPr>
          <a:lstStyle/>
          <a:p>
            <a:r>
              <a:rPr lang="en-US" sz="2000" b="1" dirty="0" smtClean="0"/>
              <a:t>F</a:t>
            </a:r>
            <a:endParaRPr lang="en-IN" sz="2000" b="1" dirty="0"/>
          </a:p>
        </p:txBody>
      </p:sp>
      <p:sp>
        <p:nvSpPr>
          <p:cNvPr id="9" name="TextBox 8"/>
          <p:cNvSpPr txBox="1"/>
          <p:nvPr/>
        </p:nvSpPr>
        <p:spPr>
          <a:xfrm>
            <a:off x="2007856" y="2878690"/>
            <a:ext cx="500066" cy="400110"/>
          </a:xfrm>
          <a:prstGeom prst="rect">
            <a:avLst/>
          </a:prstGeom>
          <a:noFill/>
        </p:spPr>
        <p:txBody>
          <a:bodyPr wrap="square" rtlCol="0">
            <a:spAutoFit/>
          </a:bodyPr>
          <a:lstStyle/>
          <a:p>
            <a:r>
              <a:rPr lang="en-US" sz="2000" b="1" dirty="0" smtClean="0"/>
              <a:t>F</a:t>
            </a:r>
            <a:endParaRPr lang="en-IN" sz="2000" b="1" dirty="0"/>
          </a:p>
        </p:txBody>
      </p:sp>
      <p:sp>
        <p:nvSpPr>
          <p:cNvPr id="10" name="TextBox 9"/>
          <p:cNvSpPr txBox="1"/>
          <p:nvPr/>
        </p:nvSpPr>
        <p:spPr>
          <a:xfrm>
            <a:off x="1936418" y="3314642"/>
            <a:ext cx="500066" cy="400110"/>
          </a:xfrm>
          <a:prstGeom prst="rect">
            <a:avLst/>
          </a:prstGeom>
          <a:noFill/>
        </p:spPr>
        <p:txBody>
          <a:bodyPr wrap="square" rtlCol="0">
            <a:spAutoFit/>
          </a:bodyPr>
          <a:lstStyle/>
          <a:p>
            <a:r>
              <a:rPr lang="en-US" sz="2000" b="1" dirty="0" smtClean="0"/>
              <a:t>W</a:t>
            </a:r>
            <a:endParaRPr lang="en-IN" sz="2000" b="1" dirty="0"/>
          </a:p>
        </p:txBody>
      </p:sp>
      <p:sp>
        <p:nvSpPr>
          <p:cNvPr id="11" name="TextBox 10"/>
          <p:cNvSpPr txBox="1"/>
          <p:nvPr/>
        </p:nvSpPr>
        <p:spPr>
          <a:xfrm>
            <a:off x="1936418" y="3736928"/>
            <a:ext cx="500066" cy="400110"/>
          </a:xfrm>
          <a:prstGeom prst="rect">
            <a:avLst/>
          </a:prstGeom>
          <a:noFill/>
        </p:spPr>
        <p:txBody>
          <a:bodyPr wrap="square" rtlCol="0">
            <a:spAutoFit/>
          </a:bodyPr>
          <a:lstStyle/>
          <a:p>
            <a:r>
              <a:rPr lang="en-US" sz="2000" b="1" dirty="0" smtClean="0"/>
              <a:t>W</a:t>
            </a:r>
            <a:endParaRPr lang="en-IN" sz="2000" b="1" dirty="0"/>
          </a:p>
        </p:txBody>
      </p:sp>
      <p:sp>
        <p:nvSpPr>
          <p:cNvPr id="12" name="TextBox 11"/>
          <p:cNvSpPr txBox="1"/>
          <p:nvPr/>
        </p:nvSpPr>
        <p:spPr>
          <a:xfrm>
            <a:off x="4244762" y="2393058"/>
            <a:ext cx="500066" cy="400110"/>
          </a:xfrm>
          <a:prstGeom prst="rect">
            <a:avLst/>
          </a:prstGeom>
          <a:noFill/>
        </p:spPr>
        <p:txBody>
          <a:bodyPr wrap="square" rtlCol="0">
            <a:spAutoFit/>
          </a:bodyPr>
          <a:lstStyle/>
          <a:p>
            <a:r>
              <a:rPr lang="en-US" sz="2000" b="1" dirty="0" smtClean="0"/>
              <a:t>F</a:t>
            </a:r>
            <a:endParaRPr lang="en-IN" sz="2000" b="1" dirty="0"/>
          </a:p>
        </p:txBody>
      </p:sp>
      <p:sp>
        <p:nvSpPr>
          <p:cNvPr id="13" name="TextBox 12"/>
          <p:cNvSpPr txBox="1"/>
          <p:nvPr/>
        </p:nvSpPr>
        <p:spPr>
          <a:xfrm>
            <a:off x="4182680" y="2889196"/>
            <a:ext cx="500066" cy="400110"/>
          </a:xfrm>
          <a:prstGeom prst="rect">
            <a:avLst/>
          </a:prstGeom>
          <a:noFill/>
        </p:spPr>
        <p:txBody>
          <a:bodyPr wrap="square" rtlCol="0">
            <a:spAutoFit/>
          </a:bodyPr>
          <a:lstStyle/>
          <a:p>
            <a:r>
              <a:rPr lang="en-US" sz="2000" b="1" dirty="0" smtClean="0"/>
              <a:t>W</a:t>
            </a:r>
            <a:endParaRPr lang="en-IN" sz="2000" b="1" dirty="0"/>
          </a:p>
        </p:txBody>
      </p:sp>
      <p:sp>
        <p:nvSpPr>
          <p:cNvPr id="14" name="TextBox 13"/>
          <p:cNvSpPr txBox="1"/>
          <p:nvPr/>
        </p:nvSpPr>
        <p:spPr>
          <a:xfrm>
            <a:off x="4190072" y="3327180"/>
            <a:ext cx="500066" cy="400110"/>
          </a:xfrm>
          <a:prstGeom prst="rect">
            <a:avLst/>
          </a:prstGeom>
          <a:noFill/>
        </p:spPr>
        <p:txBody>
          <a:bodyPr wrap="square" rtlCol="0">
            <a:spAutoFit/>
          </a:bodyPr>
          <a:lstStyle/>
          <a:p>
            <a:r>
              <a:rPr lang="en-US" sz="2000" b="1" dirty="0" smtClean="0"/>
              <a:t>W</a:t>
            </a:r>
            <a:endParaRPr lang="en-IN" sz="2000" b="1" dirty="0"/>
          </a:p>
        </p:txBody>
      </p:sp>
      <p:sp>
        <p:nvSpPr>
          <p:cNvPr id="15" name="TextBox 14"/>
          <p:cNvSpPr txBox="1"/>
          <p:nvPr/>
        </p:nvSpPr>
        <p:spPr>
          <a:xfrm>
            <a:off x="4190072" y="3715902"/>
            <a:ext cx="500066" cy="400110"/>
          </a:xfrm>
          <a:prstGeom prst="rect">
            <a:avLst/>
          </a:prstGeom>
          <a:noFill/>
        </p:spPr>
        <p:txBody>
          <a:bodyPr wrap="square" rtlCol="0">
            <a:spAutoFit/>
          </a:bodyPr>
          <a:lstStyle/>
          <a:p>
            <a:r>
              <a:rPr lang="en-US" sz="2000" b="1" dirty="0" smtClean="0"/>
              <a:t>F</a:t>
            </a:r>
            <a:endParaRPr lang="en-IN" sz="2000" b="1" dirty="0"/>
          </a:p>
        </p:txBody>
      </p:sp>
      <p:sp>
        <p:nvSpPr>
          <p:cNvPr id="16" name="TextBox 15"/>
          <p:cNvSpPr txBox="1"/>
          <p:nvPr/>
        </p:nvSpPr>
        <p:spPr>
          <a:xfrm>
            <a:off x="6353028" y="2393058"/>
            <a:ext cx="500066" cy="400110"/>
          </a:xfrm>
          <a:prstGeom prst="rect">
            <a:avLst/>
          </a:prstGeom>
          <a:noFill/>
        </p:spPr>
        <p:txBody>
          <a:bodyPr wrap="square" rtlCol="0">
            <a:spAutoFit/>
          </a:bodyPr>
          <a:lstStyle/>
          <a:p>
            <a:r>
              <a:rPr lang="en-US" sz="2000" b="1" dirty="0" smtClean="0"/>
              <a:t>No</a:t>
            </a:r>
            <a:endParaRPr lang="en-IN" sz="2000" b="1" dirty="0"/>
          </a:p>
        </p:txBody>
      </p:sp>
      <p:sp>
        <p:nvSpPr>
          <p:cNvPr id="17" name="TextBox 16"/>
          <p:cNvSpPr txBox="1"/>
          <p:nvPr/>
        </p:nvSpPr>
        <p:spPr>
          <a:xfrm>
            <a:off x="6333556" y="2857664"/>
            <a:ext cx="500066" cy="400110"/>
          </a:xfrm>
          <a:prstGeom prst="rect">
            <a:avLst/>
          </a:prstGeom>
          <a:noFill/>
        </p:spPr>
        <p:txBody>
          <a:bodyPr wrap="square" rtlCol="0">
            <a:spAutoFit/>
          </a:bodyPr>
          <a:lstStyle/>
          <a:p>
            <a:r>
              <a:rPr lang="en-US" sz="2000" b="1" dirty="0" smtClean="0"/>
              <a:t>No</a:t>
            </a:r>
            <a:endParaRPr lang="en-IN" sz="2000" b="1" dirty="0"/>
          </a:p>
        </p:txBody>
      </p:sp>
      <p:sp>
        <p:nvSpPr>
          <p:cNvPr id="18" name="TextBox 17"/>
          <p:cNvSpPr txBox="1"/>
          <p:nvPr/>
        </p:nvSpPr>
        <p:spPr>
          <a:xfrm>
            <a:off x="6325182" y="3311414"/>
            <a:ext cx="661432" cy="400110"/>
          </a:xfrm>
          <a:prstGeom prst="rect">
            <a:avLst/>
          </a:prstGeom>
          <a:noFill/>
        </p:spPr>
        <p:txBody>
          <a:bodyPr wrap="square" rtlCol="0">
            <a:spAutoFit/>
          </a:bodyPr>
          <a:lstStyle/>
          <a:p>
            <a:r>
              <a:rPr lang="en-US" sz="2000" b="1" dirty="0" smtClean="0"/>
              <a:t>Yes</a:t>
            </a:r>
            <a:endParaRPr lang="en-IN" sz="2000" b="1" dirty="0"/>
          </a:p>
        </p:txBody>
      </p:sp>
      <p:sp>
        <p:nvSpPr>
          <p:cNvPr id="19" name="TextBox 18"/>
          <p:cNvSpPr txBox="1"/>
          <p:nvPr/>
        </p:nvSpPr>
        <p:spPr>
          <a:xfrm>
            <a:off x="6325182" y="3747434"/>
            <a:ext cx="500066" cy="400110"/>
          </a:xfrm>
          <a:prstGeom prst="rect">
            <a:avLst/>
          </a:prstGeom>
          <a:noFill/>
        </p:spPr>
        <p:txBody>
          <a:bodyPr wrap="square" rtlCol="0">
            <a:spAutoFit/>
          </a:bodyPr>
          <a:lstStyle/>
          <a:p>
            <a:r>
              <a:rPr lang="en-US" sz="2000" b="1" dirty="0" smtClean="0"/>
              <a:t>No</a:t>
            </a:r>
            <a:endParaRPr lang="en-IN" sz="2000" b="1" dirty="0"/>
          </a:p>
        </p:txBody>
      </p:sp>
      <p:sp>
        <p:nvSpPr>
          <p:cNvPr id="22" name="TextBox 21"/>
          <p:cNvSpPr txBox="1"/>
          <p:nvPr/>
        </p:nvSpPr>
        <p:spPr>
          <a:xfrm>
            <a:off x="1722120" y="1219200"/>
            <a:ext cx="1325880" cy="400110"/>
          </a:xfrm>
          <a:prstGeom prst="rect">
            <a:avLst/>
          </a:prstGeom>
          <a:noFill/>
        </p:spPr>
        <p:txBody>
          <a:bodyPr wrap="square" rtlCol="0">
            <a:spAutoFit/>
          </a:bodyPr>
          <a:lstStyle/>
          <a:p>
            <a:r>
              <a:rPr lang="en-US" sz="2000" b="1" smtClean="0"/>
              <a:t>5|3|2014</a:t>
            </a:r>
            <a:endParaRPr lang="en-IN" sz="2000" b="1" dirty="0"/>
          </a:p>
        </p:txBody>
      </p:sp>
      <p:sp>
        <p:nvSpPr>
          <p:cNvPr id="23" name="TextBox 22"/>
          <p:cNvSpPr txBox="1"/>
          <p:nvPr/>
        </p:nvSpPr>
        <p:spPr>
          <a:xfrm>
            <a:off x="3886192" y="1219200"/>
            <a:ext cx="1371608" cy="400110"/>
          </a:xfrm>
          <a:prstGeom prst="rect">
            <a:avLst/>
          </a:prstGeom>
          <a:noFill/>
        </p:spPr>
        <p:txBody>
          <a:bodyPr wrap="square" rtlCol="0">
            <a:spAutoFit/>
          </a:bodyPr>
          <a:lstStyle/>
          <a:p>
            <a:r>
              <a:rPr lang="en-US" sz="2000" b="1" smtClean="0"/>
              <a:t>31|3|2015</a:t>
            </a:r>
            <a:endParaRPr lang="en-IN" sz="2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P spid="9" grpId="0"/>
      <p:bldP spid="10" grpId="0"/>
      <p:bldP spid="11" grpId="0"/>
      <p:bldP spid="12" grpId="0"/>
      <p:bldP spid="13" grpId="0"/>
      <p:bldP spid="14" grpId="0"/>
      <p:bldP spid="15" grpId="0"/>
      <p:bldP spid="16" grpId="0"/>
      <p:bldP spid="17" grpId="0"/>
      <p:bldP spid="18" grpId="0"/>
      <p:bldP spid="19" grpId="0"/>
      <p:bldP spid="22" grpId="0"/>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09600" y="1447800"/>
            <a:ext cx="7924800" cy="3886200"/>
          </a:xfrm>
          <a:prstGeom prst="roundRect">
            <a:avLst/>
          </a:prstGeom>
          <a:solidFill>
            <a:schemeClr val="accent4">
              <a:lumMod val="40000"/>
              <a:lumOff val="60000"/>
            </a:schemeClr>
          </a:solidFill>
          <a:ln>
            <a:solidFill>
              <a:srgbClr val="C00000"/>
            </a:solidFill>
          </a:ln>
          <a:effectLst>
            <a:outerShdw blurRad="149987" dist="250190" dir="8460000" algn="ctr">
              <a:srgbClr val="000000">
                <a:alpha val="28000"/>
              </a:srgbClr>
            </a:outerShdw>
          </a:effectLst>
          <a:scene3d>
            <a:camera prst="perspectiveFront"/>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u="sng" dirty="0" smtClean="0">
                <a:solidFill>
                  <a:srgbClr val="C00000"/>
                </a:solidFill>
              </a:rPr>
              <a:t>Ques.</a:t>
            </a:r>
          </a:p>
          <a:p>
            <a:pPr algn="ctr"/>
            <a:r>
              <a:rPr lang="en-US" sz="2400" b="1" dirty="0" smtClean="0">
                <a:solidFill>
                  <a:srgbClr val="C00000"/>
                </a:solidFill>
              </a:rPr>
              <a:t>Karan made a gift to </a:t>
            </a:r>
            <a:r>
              <a:rPr lang="en-US" sz="2400" b="1" dirty="0" err="1" smtClean="0">
                <a:solidFill>
                  <a:srgbClr val="C00000"/>
                </a:solidFill>
              </a:rPr>
              <a:t>Sujata</a:t>
            </a:r>
            <a:r>
              <a:rPr lang="en-US" sz="2400" b="1" dirty="0" smtClean="0">
                <a:solidFill>
                  <a:srgbClr val="C00000"/>
                </a:solidFill>
              </a:rPr>
              <a:t> during their engagement which took place on 15</a:t>
            </a:r>
            <a:r>
              <a:rPr lang="en-US" sz="2400" b="1" baseline="30000" dirty="0" smtClean="0">
                <a:solidFill>
                  <a:srgbClr val="C00000"/>
                </a:solidFill>
              </a:rPr>
              <a:t>th</a:t>
            </a:r>
            <a:r>
              <a:rPr lang="en-US" sz="2400" b="1" dirty="0" smtClean="0">
                <a:solidFill>
                  <a:srgbClr val="C00000"/>
                </a:solidFill>
              </a:rPr>
              <a:t> May, 2009. After their marriage which was held on 15</a:t>
            </a:r>
            <a:r>
              <a:rPr lang="en-US" sz="2400" b="1" baseline="30000" dirty="0" smtClean="0">
                <a:solidFill>
                  <a:srgbClr val="C00000"/>
                </a:solidFill>
              </a:rPr>
              <a:t>th</a:t>
            </a:r>
            <a:r>
              <a:rPr lang="en-US" sz="2400" b="1" dirty="0" smtClean="0">
                <a:solidFill>
                  <a:srgbClr val="C00000"/>
                </a:solidFill>
              </a:rPr>
              <a:t> June 2009, they decide to live apart owing to some reasons and they obtained a legal divorce on 15</a:t>
            </a:r>
            <a:r>
              <a:rPr lang="en-US" sz="2400" b="1" baseline="30000" dirty="0" smtClean="0">
                <a:solidFill>
                  <a:srgbClr val="C00000"/>
                </a:solidFill>
              </a:rPr>
              <a:t>th</a:t>
            </a:r>
            <a:r>
              <a:rPr lang="en-US" sz="2400" b="1" dirty="0" smtClean="0">
                <a:solidFill>
                  <a:srgbClr val="C00000"/>
                </a:solidFill>
              </a:rPr>
              <a:t> Sep. 2009. Whether such transferred asset shall be clubbed in the hands of Karan? </a:t>
            </a:r>
            <a:endParaRPr lang="en-IN" sz="2400" b="1" dirty="0">
              <a:solidFill>
                <a:srgbClr val="C00000"/>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ave 1"/>
          <p:cNvSpPr/>
          <p:nvPr/>
        </p:nvSpPr>
        <p:spPr>
          <a:xfrm>
            <a:off x="381000" y="457200"/>
            <a:ext cx="2362200" cy="838200"/>
          </a:xfrm>
          <a:prstGeom prst="wave">
            <a:avLst/>
          </a:prstGeom>
          <a:solidFill>
            <a:schemeClr val="accent3">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i="1" dirty="0" smtClean="0">
                <a:solidFill>
                  <a:schemeClr val="accent2">
                    <a:lumMod val="50000"/>
                  </a:schemeClr>
                </a:solidFill>
              </a:rPr>
              <a:t>Answer</a:t>
            </a:r>
            <a:endParaRPr lang="en-IN" sz="4000" b="1" i="1" dirty="0">
              <a:solidFill>
                <a:schemeClr val="accent2">
                  <a:lumMod val="50000"/>
                </a:schemeClr>
              </a:solidFill>
            </a:endParaRPr>
          </a:p>
        </p:txBody>
      </p:sp>
      <p:sp>
        <p:nvSpPr>
          <p:cNvPr id="3" name="Rounded Rectangle 2"/>
          <p:cNvSpPr/>
          <p:nvPr/>
        </p:nvSpPr>
        <p:spPr>
          <a:xfrm>
            <a:off x="762000" y="1905000"/>
            <a:ext cx="7620000" cy="3048000"/>
          </a:xfrm>
          <a:prstGeom prst="roundRect">
            <a:avLst/>
          </a:prstGeom>
          <a:solidFill>
            <a:schemeClr val="accent3">
              <a:lumMod val="40000"/>
              <a:lumOff val="60000"/>
            </a:schemeClr>
          </a:solidFill>
          <a:ln>
            <a:solidFill>
              <a:schemeClr val="accent2">
                <a:lumMod val="5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smtClean="0">
                <a:solidFill>
                  <a:schemeClr val="accent2">
                    <a:lumMod val="50000"/>
                  </a:schemeClr>
                </a:solidFill>
              </a:rPr>
              <a:t>No Clubbing</a:t>
            </a:r>
          </a:p>
          <a:p>
            <a:endParaRPr lang="en-US" sz="1000" b="1" dirty="0" smtClean="0">
              <a:solidFill>
                <a:schemeClr val="accent1">
                  <a:lumMod val="50000"/>
                </a:schemeClr>
              </a:solidFill>
            </a:endParaRPr>
          </a:p>
          <a:p>
            <a:pPr algn="ctr"/>
            <a:r>
              <a:rPr lang="en-US" sz="2600" b="1" dirty="0" smtClean="0">
                <a:solidFill>
                  <a:schemeClr val="accent2">
                    <a:lumMod val="50000"/>
                  </a:schemeClr>
                </a:solidFill>
              </a:rPr>
              <a:t>For the purpose of clubbing, relationship of husband and wife must exist both the time i.e. at the time of transfer as well as Valuation Date.</a:t>
            </a:r>
            <a:endParaRPr lang="en-IN" sz="2600" b="1" dirty="0">
              <a:solidFill>
                <a:schemeClr val="accent2">
                  <a:lumMod val="50000"/>
                </a:schemeClr>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8860" y="814312"/>
            <a:ext cx="4413847" cy="400110"/>
          </a:xfrm>
          <a:prstGeom prst="rect">
            <a:avLst/>
          </a:prstGeom>
          <a:noFill/>
        </p:spPr>
        <p:txBody>
          <a:bodyPr wrap="square" rtlCol="0">
            <a:spAutoFit/>
          </a:bodyPr>
          <a:lstStyle/>
          <a:p>
            <a:r>
              <a:rPr lang="en-US" sz="2000" b="1" u="sng" dirty="0" smtClean="0"/>
              <a:t>Asset transferred to Son’s Wife</a:t>
            </a:r>
            <a:endParaRPr lang="en-IN" sz="2000" b="1" u="sng" dirty="0"/>
          </a:p>
        </p:txBody>
      </p:sp>
      <p:sp>
        <p:nvSpPr>
          <p:cNvPr id="7" name="TextBox 6"/>
          <p:cNvSpPr txBox="1"/>
          <p:nvPr/>
        </p:nvSpPr>
        <p:spPr>
          <a:xfrm>
            <a:off x="3326330" y="3653714"/>
            <a:ext cx="1291390" cy="400110"/>
          </a:xfrm>
          <a:prstGeom prst="rect">
            <a:avLst/>
          </a:prstGeom>
          <a:noFill/>
        </p:spPr>
        <p:txBody>
          <a:bodyPr wrap="square" rtlCol="0">
            <a:spAutoFit/>
          </a:bodyPr>
          <a:lstStyle/>
          <a:p>
            <a:r>
              <a:rPr lang="en-US" sz="2000" b="1" dirty="0" smtClean="0"/>
              <a:t>GOLD</a:t>
            </a:r>
            <a:endParaRPr lang="en-IN" sz="2000" b="1" dirty="0"/>
          </a:p>
        </p:txBody>
      </p:sp>
      <p:sp>
        <p:nvSpPr>
          <p:cNvPr id="8" name="TextBox 7"/>
          <p:cNvSpPr txBox="1"/>
          <p:nvPr/>
        </p:nvSpPr>
        <p:spPr>
          <a:xfrm>
            <a:off x="3316023" y="4176904"/>
            <a:ext cx="1071570" cy="400110"/>
          </a:xfrm>
          <a:prstGeom prst="rect">
            <a:avLst/>
          </a:prstGeom>
          <a:noFill/>
        </p:spPr>
        <p:txBody>
          <a:bodyPr wrap="square" rtlCol="0">
            <a:spAutoFit/>
          </a:bodyPr>
          <a:lstStyle/>
          <a:p>
            <a:r>
              <a:rPr lang="en-US" sz="2000" b="1" dirty="0" smtClean="0"/>
              <a:t>Gift</a:t>
            </a:r>
            <a:endParaRPr lang="en-IN" sz="2000" b="1" dirty="0"/>
          </a:p>
        </p:txBody>
      </p:sp>
      <p:cxnSp>
        <p:nvCxnSpPr>
          <p:cNvPr id="9" name="Straight Arrow Connector 8"/>
          <p:cNvCxnSpPr/>
          <p:nvPr/>
        </p:nvCxnSpPr>
        <p:spPr>
          <a:xfrm>
            <a:off x="2286000" y="4114800"/>
            <a:ext cx="3048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hape 12"/>
          <p:cNvCxnSpPr>
            <a:stCxn id="7" idx="0"/>
            <a:endCxn id="23" idx="0"/>
          </p:cNvCxnSpPr>
          <p:nvPr/>
        </p:nvCxnSpPr>
        <p:spPr>
          <a:xfrm rot="16200000" flipH="1" flipV="1">
            <a:off x="2521280" y="2420214"/>
            <a:ext cx="217246" cy="2684245"/>
          </a:xfrm>
          <a:prstGeom prst="curvedConnector3">
            <a:avLst>
              <a:gd name="adj1" fmla="val -617328"/>
            </a:avLst>
          </a:prstGeom>
          <a:ln>
            <a:tailEnd type="arrow"/>
          </a:ln>
        </p:spPr>
        <p:style>
          <a:lnRef idx="2">
            <a:schemeClr val="dk1"/>
          </a:lnRef>
          <a:fillRef idx="0">
            <a:schemeClr val="dk1"/>
          </a:fillRef>
          <a:effectRef idx="1">
            <a:schemeClr val="dk1"/>
          </a:effectRef>
          <a:fontRef idx="minor">
            <a:schemeClr val="tx1"/>
          </a:fontRef>
        </p:style>
      </p:cxnSp>
      <p:sp>
        <p:nvSpPr>
          <p:cNvPr id="14" name="TextBox 13"/>
          <p:cNvSpPr txBox="1"/>
          <p:nvPr/>
        </p:nvSpPr>
        <p:spPr>
          <a:xfrm>
            <a:off x="1371600" y="1752600"/>
            <a:ext cx="2791496" cy="400110"/>
          </a:xfrm>
          <a:prstGeom prst="rect">
            <a:avLst/>
          </a:prstGeom>
          <a:noFill/>
        </p:spPr>
        <p:txBody>
          <a:bodyPr wrap="square" rtlCol="0">
            <a:spAutoFit/>
          </a:bodyPr>
          <a:lstStyle/>
          <a:p>
            <a:r>
              <a:rPr lang="en-US" sz="2000" b="1" dirty="0" smtClean="0"/>
              <a:t>Shall be clubbed in the</a:t>
            </a:r>
            <a:endParaRPr lang="en-IN" b="1" dirty="0"/>
          </a:p>
        </p:txBody>
      </p:sp>
      <p:sp>
        <p:nvSpPr>
          <p:cNvPr id="15" name="TextBox 14"/>
          <p:cNvSpPr txBox="1"/>
          <p:nvPr/>
        </p:nvSpPr>
        <p:spPr>
          <a:xfrm>
            <a:off x="1905000" y="2568714"/>
            <a:ext cx="1600200" cy="707886"/>
          </a:xfrm>
          <a:prstGeom prst="rect">
            <a:avLst/>
          </a:prstGeom>
          <a:noFill/>
        </p:spPr>
        <p:txBody>
          <a:bodyPr wrap="square" rtlCol="0">
            <a:spAutoFit/>
          </a:bodyPr>
          <a:lstStyle/>
          <a:p>
            <a:r>
              <a:rPr lang="en-US" sz="2000" b="1" dirty="0" smtClean="0"/>
              <a:t>hands of Mr. FIL | MIL</a:t>
            </a:r>
            <a:endParaRPr lang="en-IN" sz="2000" b="1" dirty="0"/>
          </a:p>
        </p:txBody>
      </p:sp>
      <p:sp>
        <p:nvSpPr>
          <p:cNvPr id="23" name="TextBox 22"/>
          <p:cNvSpPr txBox="1"/>
          <p:nvPr/>
        </p:nvSpPr>
        <p:spPr>
          <a:xfrm>
            <a:off x="381000" y="3870960"/>
            <a:ext cx="1813560" cy="707886"/>
          </a:xfrm>
          <a:prstGeom prst="rect">
            <a:avLst/>
          </a:prstGeom>
          <a:noFill/>
        </p:spPr>
        <p:txBody>
          <a:bodyPr wrap="square" rtlCol="0">
            <a:spAutoFit/>
          </a:bodyPr>
          <a:lstStyle/>
          <a:p>
            <a:r>
              <a:rPr lang="en-US" sz="2000" b="1" dirty="0" smtClean="0"/>
              <a:t>Father/Mother in law</a:t>
            </a:r>
            <a:endParaRPr lang="en-IN" sz="2000" b="1" dirty="0"/>
          </a:p>
        </p:txBody>
      </p:sp>
      <p:sp>
        <p:nvSpPr>
          <p:cNvPr id="24" name="TextBox 23"/>
          <p:cNvSpPr txBox="1"/>
          <p:nvPr/>
        </p:nvSpPr>
        <p:spPr>
          <a:xfrm>
            <a:off x="5410200" y="3886200"/>
            <a:ext cx="1447800" cy="400110"/>
          </a:xfrm>
          <a:prstGeom prst="rect">
            <a:avLst/>
          </a:prstGeom>
          <a:noFill/>
        </p:spPr>
        <p:txBody>
          <a:bodyPr wrap="square" rtlCol="0">
            <a:spAutoFit/>
          </a:bodyPr>
          <a:lstStyle/>
          <a:p>
            <a:r>
              <a:rPr lang="en-US" sz="2000" b="1" dirty="0" smtClean="0"/>
              <a:t>Son’s wife</a:t>
            </a:r>
            <a:endParaRPr lang="en-IN" sz="2000" b="1" dirty="0"/>
          </a:p>
        </p:txBody>
      </p:sp>
      <p:sp>
        <p:nvSpPr>
          <p:cNvPr id="2" name="TextBox 1"/>
          <p:cNvSpPr txBox="1"/>
          <p:nvPr/>
        </p:nvSpPr>
        <p:spPr>
          <a:xfrm>
            <a:off x="5791200" y="5429071"/>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14" grpId="0"/>
      <p:bldP spid="15" grpId="0"/>
      <p:bldP spid="23"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32" y="714356"/>
            <a:ext cx="5572164" cy="400110"/>
          </a:xfrm>
          <a:prstGeom prst="rect">
            <a:avLst/>
          </a:prstGeom>
          <a:noFill/>
        </p:spPr>
        <p:txBody>
          <a:bodyPr wrap="square" rtlCol="0">
            <a:spAutoFit/>
          </a:bodyPr>
          <a:lstStyle/>
          <a:p>
            <a:r>
              <a:rPr lang="en-US" sz="2000" b="1" u="sng" dirty="0" smtClean="0"/>
              <a:t>However No Clubbing in the following Cases</a:t>
            </a:r>
            <a:endParaRPr lang="en-IN" b="1" u="sng" dirty="0"/>
          </a:p>
        </p:txBody>
      </p:sp>
      <p:cxnSp>
        <p:nvCxnSpPr>
          <p:cNvPr id="3" name="Straight Connector 2"/>
          <p:cNvCxnSpPr/>
          <p:nvPr/>
        </p:nvCxnSpPr>
        <p:spPr>
          <a:xfrm rot="10800000" flipV="1">
            <a:off x="2362200" y="1307422"/>
            <a:ext cx="2138362" cy="445178"/>
          </a:xfrm>
          <a:prstGeom prst="line">
            <a:avLst/>
          </a:prstGeom>
        </p:spPr>
        <p:style>
          <a:lnRef idx="2">
            <a:schemeClr val="dk1"/>
          </a:lnRef>
          <a:fillRef idx="0">
            <a:schemeClr val="dk1"/>
          </a:fillRef>
          <a:effectRef idx="1">
            <a:schemeClr val="dk1"/>
          </a:effectRef>
          <a:fontRef idx="minor">
            <a:schemeClr val="tx1"/>
          </a:fontRef>
        </p:style>
      </p:cxnSp>
      <p:cxnSp>
        <p:nvCxnSpPr>
          <p:cNvPr id="4" name="Straight Connector 3"/>
          <p:cNvCxnSpPr/>
          <p:nvPr/>
        </p:nvCxnSpPr>
        <p:spPr>
          <a:xfrm>
            <a:off x="4500562" y="1307423"/>
            <a:ext cx="1976438" cy="445177"/>
          </a:xfrm>
          <a:prstGeom prst="line">
            <a:avLst/>
          </a:prstGeom>
        </p:spPr>
        <p:style>
          <a:lnRef idx="2">
            <a:schemeClr val="dk1"/>
          </a:lnRef>
          <a:fillRef idx="0">
            <a:schemeClr val="dk1"/>
          </a:fillRef>
          <a:effectRef idx="1">
            <a:schemeClr val="dk1"/>
          </a:effectRef>
          <a:fontRef idx="minor">
            <a:schemeClr val="tx1"/>
          </a:fontRef>
        </p:style>
      </p:cxnSp>
      <p:cxnSp>
        <p:nvCxnSpPr>
          <p:cNvPr id="5" name="Straight Arrow Connector 4"/>
          <p:cNvCxnSpPr/>
          <p:nvPr/>
        </p:nvCxnSpPr>
        <p:spPr>
          <a:xfrm rot="5400000">
            <a:off x="2184399" y="1930401"/>
            <a:ext cx="3571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 name="Straight Arrow Connector 5"/>
          <p:cNvCxnSpPr/>
          <p:nvPr/>
        </p:nvCxnSpPr>
        <p:spPr>
          <a:xfrm rot="5400000">
            <a:off x="6299199" y="1930401"/>
            <a:ext cx="3571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TextBox 6"/>
          <p:cNvSpPr txBox="1"/>
          <p:nvPr/>
        </p:nvSpPr>
        <p:spPr>
          <a:xfrm>
            <a:off x="1685908" y="2164679"/>
            <a:ext cx="2000264" cy="1015663"/>
          </a:xfrm>
          <a:prstGeom prst="rect">
            <a:avLst/>
          </a:prstGeom>
          <a:noFill/>
        </p:spPr>
        <p:txBody>
          <a:bodyPr wrap="square" rtlCol="0">
            <a:spAutoFit/>
          </a:bodyPr>
          <a:lstStyle/>
          <a:p>
            <a:r>
              <a:rPr lang="en-US" sz="2000" b="1" dirty="0" smtClean="0"/>
              <a:t>If transfer </a:t>
            </a:r>
          </a:p>
          <a:p>
            <a:r>
              <a:rPr lang="en-US" sz="2000" b="1" dirty="0" smtClean="0"/>
              <a:t>is for adequate </a:t>
            </a:r>
          </a:p>
          <a:p>
            <a:r>
              <a:rPr lang="en-US" sz="2000" b="1" dirty="0" smtClean="0"/>
              <a:t>Consideration </a:t>
            </a:r>
            <a:endParaRPr lang="en-IN" sz="2000" b="1" dirty="0"/>
          </a:p>
        </p:txBody>
      </p:sp>
      <p:sp>
        <p:nvSpPr>
          <p:cNvPr id="8" name="TextBox 7"/>
          <p:cNvSpPr txBox="1"/>
          <p:nvPr/>
        </p:nvSpPr>
        <p:spPr>
          <a:xfrm>
            <a:off x="5883941" y="2204864"/>
            <a:ext cx="1714512" cy="1323439"/>
          </a:xfrm>
          <a:prstGeom prst="rect">
            <a:avLst/>
          </a:prstGeom>
          <a:noFill/>
        </p:spPr>
        <p:txBody>
          <a:bodyPr wrap="square" rtlCol="0">
            <a:spAutoFit/>
          </a:bodyPr>
          <a:lstStyle/>
          <a:p>
            <a:r>
              <a:rPr lang="en-US" sz="2000" b="1" dirty="0" smtClean="0"/>
              <a:t>Relationship</a:t>
            </a:r>
          </a:p>
          <a:p>
            <a:r>
              <a:rPr lang="en-US" sz="2000" b="1" dirty="0" smtClean="0"/>
              <a:t>Of </a:t>
            </a:r>
            <a:r>
              <a:rPr lang="en-US" sz="2000" b="1" dirty="0" err="1" smtClean="0"/>
              <a:t>FIL|Sons</a:t>
            </a:r>
            <a:r>
              <a:rPr lang="en-US" sz="2000" b="1" dirty="0" smtClean="0"/>
              <a:t> Wife</a:t>
            </a:r>
          </a:p>
          <a:p>
            <a:r>
              <a:rPr lang="en-US" sz="2000" b="1" dirty="0" smtClean="0"/>
              <a:t>does not exist</a:t>
            </a:r>
            <a:endParaRPr lang="en-IN" sz="2000" b="1" dirty="0"/>
          </a:p>
        </p:txBody>
      </p:sp>
      <p:sp>
        <p:nvSpPr>
          <p:cNvPr id="9" name="TextBox 8"/>
          <p:cNvSpPr txBox="1"/>
          <p:nvPr/>
        </p:nvSpPr>
        <p:spPr>
          <a:xfrm>
            <a:off x="5433750" y="3498209"/>
            <a:ext cx="1071570" cy="400110"/>
          </a:xfrm>
          <a:prstGeom prst="rect">
            <a:avLst/>
          </a:prstGeom>
          <a:noFill/>
        </p:spPr>
        <p:txBody>
          <a:bodyPr wrap="square" rtlCol="0">
            <a:spAutoFit/>
          </a:bodyPr>
          <a:lstStyle/>
          <a:p>
            <a:r>
              <a:rPr lang="en-US" sz="2000" b="1" dirty="0" smtClean="0"/>
              <a:t>either</a:t>
            </a:r>
            <a:endParaRPr lang="en-IN" sz="2000" b="1" dirty="0"/>
          </a:p>
        </p:txBody>
      </p:sp>
      <p:sp>
        <p:nvSpPr>
          <p:cNvPr id="10" name="TextBox 9"/>
          <p:cNvSpPr txBox="1"/>
          <p:nvPr/>
        </p:nvSpPr>
        <p:spPr>
          <a:xfrm>
            <a:off x="5771188" y="3870213"/>
            <a:ext cx="2143140" cy="707886"/>
          </a:xfrm>
          <a:prstGeom prst="rect">
            <a:avLst/>
          </a:prstGeom>
          <a:noFill/>
        </p:spPr>
        <p:txBody>
          <a:bodyPr wrap="square" rtlCol="0">
            <a:spAutoFit/>
          </a:bodyPr>
          <a:lstStyle/>
          <a:p>
            <a:r>
              <a:rPr lang="en-US" sz="2000" b="1" dirty="0" smtClean="0"/>
              <a:t>at the time of </a:t>
            </a:r>
          </a:p>
          <a:p>
            <a:r>
              <a:rPr lang="en-US" sz="2000" b="1" dirty="0" smtClean="0"/>
              <a:t>transfer or</a:t>
            </a:r>
            <a:endParaRPr lang="en-IN" sz="2000" b="1" dirty="0"/>
          </a:p>
        </p:txBody>
      </p:sp>
      <p:sp>
        <p:nvSpPr>
          <p:cNvPr id="11" name="TextBox 10"/>
          <p:cNvSpPr txBox="1"/>
          <p:nvPr/>
        </p:nvSpPr>
        <p:spPr>
          <a:xfrm>
            <a:off x="5782875" y="4717593"/>
            <a:ext cx="2143140" cy="1015663"/>
          </a:xfrm>
          <a:prstGeom prst="rect">
            <a:avLst/>
          </a:prstGeom>
          <a:noFill/>
        </p:spPr>
        <p:txBody>
          <a:bodyPr wrap="square" rtlCol="0">
            <a:spAutoFit/>
          </a:bodyPr>
          <a:lstStyle/>
          <a:p>
            <a:r>
              <a:rPr lang="en-US" sz="2000" b="1" dirty="0" smtClean="0"/>
              <a:t>at the time of </a:t>
            </a:r>
          </a:p>
          <a:p>
            <a:r>
              <a:rPr lang="en-US" sz="2000" b="1" dirty="0" smtClean="0"/>
              <a:t>Valuation </a:t>
            </a:r>
          </a:p>
          <a:p>
            <a:r>
              <a:rPr lang="en-US" sz="2000" b="1" dirty="0" smtClean="0"/>
              <a:t>Date</a:t>
            </a:r>
          </a:p>
        </p:txBody>
      </p:sp>
      <p:cxnSp>
        <p:nvCxnSpPr>
          <p:cNvPr id="12" name="Straight Connector 11"/>
          <p:cNvCxnSpPr/>
          <p:nvPr/>
        </p:nvCxnSpPr>
        <p:spPr>
          <a:xfrm>
            <a:off x="5334000" y="4116461"/>
            <a:ext cx="285752" cy="1588"/>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5345687" y="4940467"/>
            <a:ext cx="285752" cy="1588"/>
          </a:xfrm>
          <a:prstGeom prst="line">
            <a:avLst/>
          </a:prstGeom>
        </p:spPr>
        <p:style>
          <a:lnRef idx="2">
            <a:schemeClr val="dk1"/>
          </a:lnRef>
          <a:fillRef idx="0">
            <a:schemeClr val="dk1"/>
          </a:fillRef>
          <a:effectRef idx="1">
            <a:schemeClr val="dk1"/>
          </a:effectRef>
          <a:fontRef idx="minor">
            <a:schemeClr val="tx1"/>
          </a:fontRef>
        </p:style>
      </p:cxnSp>
      <p:pic>
        <p:nvPicPr>
          <p:cNvPr id="14" name="Picture 2" descr="C:\Users\AMIT\Desktop\photos\imagesCA5YW7LJ.jpg"/>
          <p:cNvPicPr>
            <a:picLocks noChangeAspect="1" noChangeArrowheads="1"/>
          </p:cNvPicPr>
          <p:nvPr/>
        </p:nvPicPr>
        <p:blipFill>
          <a:blip r:embed="rId2" cstate="print"/>
          <a:srcRect/>
          <a:stretch>
            <a:fillRect/>
          </a:stretch>
        </p:blipFill>
        <p:spPr bwMode="auto">
          <a:xfrm>
            <a:off x="1190611" y="3556637"/>
            <a:ext cx="1037953" cy="1332642"/>
          </a:xfrm>
          <a:prstGeom prst="rect">
            <a:avLst/>
          </a:prstGeom>
          <a:ln>
            <a:noFill/>
          </a:ln>
          <a:effectLst>
            <a:softEdge rad="112500"/>
          </a:effectLst>
        </p:spPr>
      </p:pic>
      <p:pic>
        <p:nvPicPr>
          <p:cNvPr id="15" name="Picture 3" descr="C:\Users\AMIT\Desktop\photos\imagesCAPG8RNO.jpg"/>
          <p:cNvPicPr>
            <a:picLocks noChangeAspect="1" noChangeArrowheads="1"/>
          </p:cNvPicPr>
          <p:nvPr/>
        </p:nvPicPr>
        <p:blipFill>
          <a:blip r:embed="rId3" cstate="print"/>
          <a:srcRect/>
          <a:stretch>
            <a:fillRect/>
          </a:stretch>
        </p:blipFill>
        <p:spPr bwMode="auto">
          <a:xfrm>
            <a:off x="2257411" y="3571876"/>
            <a:ext cx="1857389" cy="1928826"/>
          </a:xfrm>
          <a:prstGeom prst="rect">
            <a:avLst/>
          </a:prstGeom>
          <a:ln>
            <a:noFill/>
          </a:ln>
          <a:effectLst>
            <a:softEdge rad="112500"/>
          </a:effectLst>
        </p:spPr>
      </p:pic>
      <p:sp>
        <p:nvSpPr>
          <p:cNvPr id="16" name="TextBox 15"/>
          <p:cNvSpPr txBox="1"/>
          <p:nvPr/>
        </p:nvSpPr>
        <p:spPr>
          <a:xfrm>
            <a:off x="5782875" y="5799633"/>
            <a:ext cx="1205862" cy="400110"/>
          </a:xfrm>
          <a:prstGeom prst="rect">
            <a:avLst/>
          </a:prstGeom>
          <a:noFill/>
        </p:spPr>
        <p:txBody>
          <a:bodyPr wrap="square" rtlCol="0">
            <a:spAutoFit/>
          </a:bodyPr>
          <a:lstStyle/>
          <a:p>
            <a:r>
              <a:rPr lang="en-US" sz="2000" b="1" dirty="0" smtClean="0"/>
              <a:t>or both</a:t>
            </a:r>
          </a:p>
        </p:txBody>
      </p:sp>
      <p:cxnSp>
        <p:nvCxnSpPr>
          <p:cNvPr id="17" name="Straight Connector 16"/>
          <p:cNvCxnSpPr/>
          <p:nvPr/>
        </p:nvCxnSpPr>
        <p:spPr>
          <a:xfrm>
            <a:off x="5345687" y="6022507"/>
            <a:ext cx="285752"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058597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8" grpId="0"/>
      <p:bldP spid="9" grpId="0"/>
      <p:bldP spid="10" grpId="0"/>
      <p:bldP spid="11"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16558" y="684975"/>
            <a:ext cx="2357454" cy="400110"/>
          </a:xfrm>
          <a:prstGeom prst="rect">
            <a:avLst/>
          </a:prstGeom>
          <a:noFill/>
        </p:spPr>
        <p:txBody>
          <a:bodyPr wrap="square" rtlCol="0">
            <a:spAutoFit/>
          </a:bodyPr>
          <a:lstStyle/>
          <a:p>
            <a:r>
              <a:rPr lang="en-US" sz="2000" b="1" u="sng" dirty="0" smtClean="0"/>
              <a:t>Indirect Transfer</a:t>
            </a:r>
            <a:endParaRPr lang="en-IN" sz="2000" b="1" u="sng" dirty="0"/>
          </a:p>
        </p:txBody>
      </p:sp>
      <p:sp>
        <p:nvSpPr>
          <p:cNvPr id="6" name="TextBox 5"/>
          <p:cNvSpPr txBox="1"/>
          <p:nvPr/>
        </p:nvSpPr>
        <p:spPr>
          <a:xfrm>
            <a:off x="2373259" y="2899425"/>
            <a:ext cx="1000132" cy="400110"/>
          </a:xfrm>
          <a:prstGeom prst="rect">
            <a:avLst/>
          </a:prstGeom>
          <a:noFill/>
        </p:spPr>
        <p:txBody>
          <a:bodyPr wrap="square" rtlCol="0">
            <a:spAutoFit/>
          </a:bodyPr>
          <a:lstStyle/>
          <a:p>
            <a:r>
              <a:rPr lang="en-US" sz="2000" b="1" dirty="0" smtClean="0"/>
              <a:t>Gift</a:t>
            </a:r>
            <a:endParaRPr lang="en-IN" sz="2000" b="1" dirty="0"/>
          </a:p>
        </p:txBody>
      </p:sp>
      <p:sp>
        <p:nvSpPr>
          <p:cNvPr id="7" name="TextBox 6"/>
          <p:cNvSpPr txBox="1"/>
          <p:nvPr/>
        </p:nvSpPr>
        <p:spPr>
          <a:xfrm>
            <a:off x="5692959" y="2364240"/>
            <a:ext cx="672881" cy="1015663"/>
          </a:xfrm>
          <a:prstGeom prst="rect">
            <a:avLst/>
          </a:prstGeom>
          <a:noFill/>
        </p:spPr>
        <p:txBody>
          <a:bodyPr wrap="square" rtlCol="0">
            <a:spAutoFit/>
          </a:bodyPr>
          <a:lstStyle/>
          <a:p>
            <a:r>
              <a:rPr lang="en-US" sz="2000" b="1" dirty="0" smtClean="0"/>
              <a:t>Gift</a:t>
            </a:r>
          </a:p>
          <a:p>
            <a:r>
              <a:rPr lang="en-US" sz="2000" b="1" dirty="0" smtClean="0"/>
              <a:t>of </a:t>
            </a:r>
          </a:p>
          <a:p>
            <a:r>
              <a:rPr lang="en-US" sz="2000" b="1" dirty="0" smtClean="0"/>
              <a:t>H|P</a:t>
            </a:r>
            <a:endParaRPr lang="en-IN" sz="2000" b="1" dirty="0"/>
          </a:p>
        </p:txBody>
      </p:sp>
      <p:cxnSp>
        <p:nvCxnSpPr>
          <p:cNvPr id="13" name="Straight Arrow Connector 12"/>
          <p:cNvCxnSpPr/>
          <p:nvPr/>
        </p:nvCxnSpPr>
        <p:spPr>
          <a:xfrm>
            <a:off x="6400800" y="2676031"/>
            <a:ext cx="914400" cy="533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Curved Connector 14"/>
          <p:cNvCxnSpPr>
            <a:endCxn id="17" idx="0"/>
          </p:cNvCxnSpPr>
          <p:nvPr/>
        </p:nvCxnSpPr>
        <p:spPr>
          <a:xfrm rot="10800000" flipV="1">
            <a:off x="1577340" y="1761631"/>
            <a:ext cx="4442460" cy="1493520"/>
          </a:xfrm>
          <a:prstGeom prst="curvedConnector2">
            <a:avLst/>
          </a:prstGeom>
          <a:ln>
            <a:tailEnd type="arrow"/>
          </a:ln>
        </p:spPr>
        <p:style>
          <a:lnRef idx="2">
            <a:schemeClr val="dk1"/>
          </a:lnRef>
          <a:fillRef idx="0">
            <a:schemeClr val="dk1"/>
          </a:fillRef>
          <a:effectRef idx="1">
            <a:schemeClr val="dk1"/>
          </a:effectRef>
          <a:fontRef idx="minor">
            <a:schemeClr val="tx1"/>
          </a:fontRef>
        </p:style>
      </p:cxnSp>
      <p:sp>
        <p:nvSpPr>
          <p:cNvPr id="16" name="TextBox 15"/>
          <p:cNvSpPr txBox="1"/>
          <p:nvPr/>
        </p:nvSpPr>
        <p:spPr>
          <a:xfrm rot="21078050">
            <a:off x="2788920" y="1533031"/>
            <a:ext cx="2209800" cy="400110"/>
          </a:xfrm>
          <a:prstGeom prst="rect">
            <a:avLst/>
          </a:prstGeom>
          <a:noFill/>
        </p:spPr>
        <p:txBody>
          <a:bodyPr wrap="square" rtlCol="0">
            <a:spAutoFit/>
          </a:bodyPr>
          <a:lstStyle/>
          <a:p>
            <a:r>
              <a:rPr lang="en-US" sz="2000" b="1" dirty="0" smtClean="0"/>
              <a:t>shall be clubbed</a:t>
            </a:r>
            <a:endParaRPr lang="en-IN" sz="2000" b="1" dirty="0"/>
          </a:p>
        </p:txBody>
      </p:sp>
      <p:sp>
        <p:nvSpPr>
          <p:cNvPr id="19" name="Arc 18"/>
          <p:cNvSpPr/>
          <p:nvPr/>
        </p:nvSpPr>
        <p:spPr>
          <a:xfrm rot="19554529">
            <a:off x="2821003" y="3235648"/>
            <a:ext cx="3265164" cy="627598"/>
          </a:xfrm>
          <a:prstGeom prst="arc">
            <a:avLst>
              <a:gd name="adj1" fmla="val 16738467"/>
              <a:gd name="adj2" fmla="val 21343638"/>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IN"/>
          </a:p>
        </p:txBody>
      </p:sp>
      <p:sp>
        <p:nvSpPr>
          <p:cNvPr id="17" name="TextBox 16"/>
          <p:cNvSpPr txBox="1"/>
          <p:nvPr/>
        </p:nvSpPr>
        <p:spPr>
          <a:xfrm>
            <a:off x="1066800" y="3255151"/>
            <a:ext cx="1021080" cy="400110"/>
          </a:xfrm>
          <a:prstGeom prst="rect">
            <a:avLst/>
          </a:prstGeom>
          <a:noFill/>
        </p:spPr>
        <p:txBody>
          <a:bodyPr wrap="square" rtlCol="0">
            <a:spAutoFit/>
          </a:bodyPr>
          <a:lstStyle/>
          <a:p>
            <a:pPr algn="r"/>
            <a:r>
              <a:rPr lang="en-US" sz="2000" b="1" dirty="0" smtClean="0"/>
              <a:t>Mr. X</a:t>
            </a:r>
            <a:endParaRPr lang="en-IN" sz="2000" b="1" dirty="0"/>
          </a:p>
        </p:txBody>
      </p:sp>
      <p:sp>
        <p:nvSpPr>
          <p:cNvPr id="18" name="TextBox 17"/>
          <p:cNvSpPr txBox="1"/>
          <p:nvPr/>
        </p:nvSpPr>
        <p:spPr>
          <a:xfrm>
            <a:off x="3581400" y="3270391"/>
            <a:ext cx="1066800" cy="400110"/>
          </a:xfrm>
          <a:prstGeom prst="rect">
            <a:avLst/>
          </a:prstGeom>
          <a:noFill/>
        </p:spPr>
        <p:txBody>
          <a:bodyPr wrap="square" rtlCol="0">
            <a:spAutoFit/>
          </a:bodyPr>
          <a:lstStyle/>
          <a:p>
            <a:r>
              <a:rPr lang="en-US" sz="2000" b="1" dirty="0" smtClean="0"/>
              <a:t>Friend</a:t>
            </a:r>
            <a:endParaRPr lang="en-IN" sz="2000" b="1" dirty="0"/>
          </a:p>
        </p:txBody>
      </p:sp>
      <p:sp>
        <p:nvSpPr>
          <p:cNvPr id="20" name="TextBox 19"/>
          <p:cNvSpPr txBox="1"/>
          <p:nvPr/>
        </p:nvSpPr>
        <p:spPr>
          <a:xfrm>
            <a:off x="7162800" y="3270391"/>
            <a:ext cx="1447800" cy="400110"/>
          </a:xfrm>
          <a:prstGeom prst="rect">
            <a:avLst/>
          </a:prstGeom>
          <a:noFill/>
        </p:spPr>
        <p:txBody>
          <a:bodyPr wrap="square" rtlCol="0">
            <a:spAutoFit/>
          </a:bodyPr>
          <a:lstStyle/>
          <a:p>
            <a:r>
              <a:rPr lang="en-US" sz="2000" b="1" smtClean="0"/>
              <a:t>Son’s Wife</a:t>
            </a:r>
            <a:endParaRPr lang="en-IN" sz="2000" b="1" dirty="0"/>
          </a:p>
        </p:txBody>
      </p:sp>
      <p:cxnSp>
        <p:nvCxnSpPr>
          <p:cNvPr id="28" name="Straight Arrow Connector 27"/>
          <p:cNvCxnSpPr/>
          <p:nvPr/>
        </p:nvCxnSpPr>
        <p:spPr>
          <a:xfrm>
            <a:off x="2133600" y="3453271"/>
            <a:ext cx="1447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Straight Arrow Connector 30"/>
          <p:cNvCxnSpPr/>
          <p:nvPr/>
        </p:nvCxnSpPr>
        <p:spPr>
          <a:xfrm>
            <a:off x="4724400" y="3468511"/>
            <a:ext cx="2286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7" name="Arc 36"/>
          <p:cNvSpPr/>
          <p:nvPr/>
        </p:nvSpPr>
        <p:spPr>
          <a:xfrm>
            <a:off x="5913120" y="1761631"/>
            <a:ext cx="228600" cy="1295400"/>
          </a:xfrm>
          <a:prstGeom prst="arc">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IN"/>
          </a:p>
        </p:txBody>
      </p:sp>
      <p:sp>
        <p:nvSpPr>
          <p:cNvPr id="3" name="TextBox 2"/>
          <p:cNvSpPr txBox="1"/>
          <p:nvPr/>
        </p:nvSpPr>
        <p:spPr>
          <a:xfrm>
            <a:off x="5715000" y="5489222"/>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16" grpId="0"/>
      <p:bldP spid="19" grpId="0" animBg="1"/>
      <p:bldP spid="17" grpId="0"/>
      <p:bldP spid="18" grpId="0"/>
      <p:bldP spid="20" grpId="0"/>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868680"/>
            <a:ext cx="1981200" cy="400110"/>
          </a:xfrm>
          <a:prstGeom prst="rect">
            <a:avLst/>
          </a:prstGeom>
          <a:noFill/>
        </p:spPr>
        <p:txBody>
          <a:bodyPr wrap="square" rtlCol="0">
            <a:spAutoFit/>
          </a:bodyPr>
          <a:lstStyle/>
          <a:p>
            <a:r>
              <a:rPr lang="en-US" sz="2000" b="1" dirty="0" smtClean="0"/>
              <a:t>Deemed Assets :</a:t>
            </a:r>
            <a:endParaRPr lang="en-IN" sz="2000" b="1" dirty="0"/>
          </a:p>
        </p:txBody>
      </p:sp>
      <p:sp>
        <p:nvSpPr>
          <p:cNvPr id="3" name="TextBox 2"/>
          <p:cNvSpPr txBox="1"/>
          <p:nvPr/>
        </p:nvSpPr>
        <p:spPr>
          <a:xfrm>
            <a:off x="4709160" y="868680"/>
            <a:ext cx="990600" cy="400110"/>
          </a:xfrm>
          <a:prstGeom prst="rect">
            <a:avLst/>
          </a:prstGeom>
          <a:noFill/>
        </p:spPr>
        <p:txBody>
          <a:bodyPr wrap="square" rtlCol="0">
            <a:spAutoFit/>
          </a:bodyPr>
          <a:lstStyle/>
          <a:p>
            <a:r>
              <a:rPr lang="en-US" sz="2000" b="1" u="sng" dirty="0" smtClean="0"/>
              <a:t>Sec. 4</a:t>
            </a:r>
            <a:endParaRPr lang="en-IN" sz="2000" b="1" u="sng" dirty="0"/>
          </a:p>
        </p:txBody>
      </p:sp>
      <p:sp>
        <p:nvSpPr>
          <p:cNvPr id="4" name="TextBox 3"/>
          <p:cNvSpPr txBox="1"/>
          <p:nvPr/>
        </p:nvSpPr>
        <p:spPr>
          <a:xfrm>
            <a:off x="1234440" y="1645920"/>
            <a:ext cx="7604760" cy="400110"/>
          </a:xfrm>
          <a:prstGeom prst="rect">
            <a:avLst/>
          </a:prstGeom>
          <a:noFill/>
        </p:spPr>
        <p:txBody>
          <a:bodyPr wrap="square" rtlCol="0">
            <a:spAutoFit/>
          </a:bodyPr>
          <a:lstStyle/>
          <a:p>
            <a:r>
              <a:rPr lang="en-US" sz="2000" b="1" dirty="0" smtClean="0"/>
              <a:t>i.e. Assets required to be included in the Net Wealth of the </a:t>
            </a:r>
            <a:r>
              <a:rPr lang="en-US" sz="2000" b="1" dirty="0" err="1" smtClean="0"/>
              <a:t>assessee</a:t>
            </a:r>
            <a:r>
              <a:rPr lang="en-US" sz="2000" b="1" dirty="0" smtClean="0"/>
              <a:t>.</a:t>
            </a:r>
            <a:endParaRPr lang="en-IN" sz="2000" b="1" dirty="0"/>
          </a:p>
        </p:txBody>
      </p:sp>
      <p:sp>
        <p:nvSpPr>
          <p:cNvPr id="5" name="TextBox 4"/>
          <p:cNvSpPr txBox="1"/>
          <p:nvPr/>
        </p:nvSpPr>
        <p:spPr>
          <a:xfrm>
            <a:off x="1219200" y="2301240"/>
            <a:ext cx="4876800" cy="400110"/>
          </a:xfrm>
          <a:prstGeom prst="rect">
            <a:avLst/>
          </a:prstGeom>
          <a:noFill/>
        </p:spPr>
        <p:txBody>
          <a:bodyPr wrap="square" rtlCol="0">
            <a:spAutoFit/>
          </a:bodyPr>
          <a:lstStyle/>
          <a:p>
            <a:r>
              <a:rPr lang="en-US" sz="2000" b="1" dirty="0" smtClean="0"/>
              <a:t>ALSO known as clubbing of wealth.</a:t>
            </a:r>
            <a:endParaRPr lang="en-IN" sz="2000" b="1" dirty="0"/>
          </a:p>
        </p:txBody>
      </p:sp>
      <p:cxnSp>
        <p:nvCxnSpPr>
          <p:cNvPr id="7" name="Straight Arrow Connector 6"/>
          <p:cNvCxnSpPr/>
          <p:nvPr/>
        </p:nvCxnSpPr>
        <p:spPr>
          <a:xfrm>
            <a:off x="533400" y="248412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68" y="655921"/>
            <a:ext cx="1214446" cy="1015663"/>
          </a:xfrm>
          <a:prstGeom prst="rect">
            <a:avLst/>
          </a:prstGeom>
          <a:noFill/>
        </p:spPr>
        <p:txBody>
          <a:bodyPr wrap="square" rtlCol="0">
            <a:spAutoFit/>
          </a:bodyPr>
          <a:lstStyle/>
          <a:p>
            <a:r>
              <a:rPr lang="en-US" sz="2000" b="1" dirty="0" smtClean="0"/>
              <a:t>Gift </a:t>
            </a:r>
          </a:p>
          <a:p>
            <a:r>
              <a:rPr lang="en-US" sz="2000" b="1" dirty="0" smtClean="0"/>
              <a:t>from</a:t>
            </a:r>
          </a:p>
          <a:p>
            <a:r>
              <a:rPr lang="en-US" sz="2000" b="1" dirty="0" smtClean="0"/>
              <a:t>Friend</a:t>
            </a:r>
            <a:endParaRPr lang="en-IN" sz="2000" b="1" dirty="0"/>
          </a:p>
        </p:txBody>
      </p:sp>
      <p:sp>
        <p:nvSpPr>
          <p:cNvPr id="3" name="TextBox 2"/>
          <p:cNvSpPr txBox="1"/>
          <p:nvPr/>
        </p:nvSpPr>
        <p:spPr>
          <a:xfrm>
            <a:off x="3744867" y="684233"/>
            <a:ext cx="1357322" cy="707886"/>
          </a:xfrm>
          <a:prstGeom prst="rect">
            <a:avLst/>
          </a:prstGeom>
          <a:noFill/>
        </p:spPr>
        <p:txBody>
          <a:bodyPr wrap="square" rtlCol="0">
            <a:spAutoFit/>
          </a:bodyPr>
          <a:lstStyle/>
          <a:p>
            <a:r>
              <a:rPr lang="en-US" sz="2000" b="1" dirty="0" smtClean="0"/>
              <a:t>Gift from</a:t>
            </a:r>
          </a:p>
          <a:p>
            <a:r>
              <a:rPr lang="en-US" sz="2000" b="1" dirty="0" smtClean="0"/>
              <a:t>Uncle</a:t>
            </a:r>
            <a:endParaRPr lang="en-IN" sz="2000" b="1" dirty="0"/>
          </a:p>
        </p:txBody>
      </p:sp>
      <p:sp>
        <p:nvSpPr>
          <p:cNvPr id="4" name="TextBox 3"/>
          <p:cNvSpPr txBox="1"/>
          <p:nvPr/>
        </p:nvSpPr>
        <p:spPr>
          <a:xfrm>
            <a:off x="5786446" y="727359"/>
            <a:ext cx="1357322" cy="1015663"/>
          </a:xfrm>
          <a:prstGeom prst="rect">
            <a:avLst/>
          </a:prstGeom>
          <a:noFill/>
        </p:spPr>
        <p:txBody>
          <a:bodyPr wrap="square" rtlCol="0">
            <a:spAutoFit/>
          </a:bodyPr>
          <a:lstStyle/>
          <a:p>
            <a:r>
              <a:rPr lang="en-US" sz="2000" b="1" dirty="0" smtClean="0"/>
              <a:t>Gift from</a:t>
            </a:r>
          </a:p>
          <a:p>
            <a:r>
              <a:rPr lang="en-US" sz="2000" b="1" dirty="0" smtClean="0"/>
              <a:t>Any Person</a:t>
            </a:r>
            <a:endParaRPr lang="en-IN" sz="2000" b="1" dirty="0"/>
          </a:p>
        </p:txBody>
      </p:sp>
      <p:sp>
        <p:nvSpPr>
          <p:cNvPr id="5" name="TextBox 4"/>
          <p:cNvSpPr txBox="1"/>
          <p:nvPr/>
        </p:nvSpPr>
        <p:spPr>
          <a:xfrm>
            <a:off x="3643306" y="2244182"/>
            <a:ext cx="1071570" cy="400110"/>
          </a:xfrm>
          <a:prstGeom prst="rect">
            <a:avLst/>
          </a:prstGeom>
          <a:noFill/>
        </p:spPr>
        <p:txBody>
          <a:bodyPr wrap="square" rtlCol="0">
            <a:spAutoFit/>
          </a:bodyPr>
          <a:lstStyle/>
          <a:p>
            <a:pPr algn="r"/>
            <a:r>
              <a:rPr lang="en-US" sz="2000" b="1" dirty="0" smtClean="0"/>
              <a:t>Wealth</a:t>
            </a:r>
            <a:endParaRPr lang="en-IN" sz="2000" b="1" dirty="0"/>
          </a:p>
        </p:txBody>
      </p:sp>
      <p:sp>
        <p:nvSpPr>
          <p:cNvPr id="6" name="TextBox 5"/>
          <p:cNvSpPr txBox="1"/>
          <p:nvPr/>
        </p:nvSpPr>
        <p:spPr>
          <a:xfrm>
            <a:off x="4707167" y="2233880"/>
            <a:ext cx="1988578" cy="400110"/>
          </a:xfrm>
          <a:prstGeom prst="rect">
            <a:avLst/>
          </a:prstGeom>
          <a:noFill/>
        </p:spPr>
        <p:txBody>
          <a:bodyPr wrap="square" rtlCol="0">
            <a:spAutoFit/>
          </a:bodyPr>
          <a:lstStyle/>
          <a:p>
            <a:r>
              <a:rPr lang="en-US" sz="2000" b="1" dirty="0" smtClean="0"/>
              <a:t>of a Minor child</a:t>
            </a:r>
            <a:endParaRPr lang="en-IN" sz="2000" b="1" dirty="0"/>
          </a:p>
        </p:txBody>
      </p:sp>
      <p:sp>
        <p:nvSpPr>
          <p:cNvPr id="7" name="TextBox 6"/>
          <p:cNvSpPr txBox="1"/>
          <p:nvPr/>
        </p:nvSpPr>
        <p:spPr>
          <a:xfrm>
            <a:off x="3779433" y="3139626"/>
            <a:ext cx="2286016" cy="400110"/>
          </a:xfrm>
          <a:prstGeom prst="rect">
            <a:avLst/>
          </a:prstGeom>
          <a:noFill/>
        </p:spPr>
        <p:txBody>
          <a:bodyPr wrap="square" rtlCol="0">
            <a:spAutoFit/>
          </a:bodyPr>
          <a:lstStyle/>
          <a:p>
            <a:r>
              <a:rPr lang="en-US" sz="2000" b="1" dirty="0" smtClean="0"/>
              <a:t>Shall be clubbed</a:t>
            </a:r>
            <a:endParaRPr lang="en-IN" sz="2000" b="1" dirty="0"/>
          </a:p>
        </p:txBody>
      </p:sp>
      <p:sp>
        <p:nvSpPr>
          <p:cNvPr id="8" name="TextBox 7"/>
          <p:cNvSpPr txBox="1"/>
          <p:nvPr/>
        </p:nvSpPr>
        <p:spPr>
          <a:xfrm>
            <a:off x="3850871" y="4080007"/>
            <a:ext cx="2143140" cy="707886"/>
          </a:xfrm>
          <a:prstGeom prst="rect">
            <a:avLst/>
          </a:prstGeom>
          <a:noFill/>
        </p:spPr>
        <p:txBody>
          <a:bodyPr wrap="square" rtlCol="0">
            <a:spAutoFit/>
          </a:bodyPr>
          <a:lstStyle/>
          <a:p>
            <a:r>
              <a:rPr lang="en-US" sz="2000" b="1" dirty="0" smtClean="0"/>
              <a:t>In the hands </a:t>
            </a:r>
          </a:p>
          <a:p>
            <a:r>
              <a:rPr lang="en-US" sz="2000" b="1" dirty="0" smtClean="0"/>
              <a:t>of Parent</a:t>
            </a:r>
            <a:endParaRPr lang="en-IN" sz="2000" b="1" dirty="0"/>
          </a:p>
        </p:txBody>
      </p:sp>
      <p:sp>
        <p:nvSpPr>
          <p:cNvPr id="9" name="TextBox 8"/>
          <p:cNvSpPr txBox="1"/>
          <p:nvPr/>
        </p:nvSpPr>
        <p:spPr>
          <a:xfrm>
            <a:off x="2088295" y="5299391"/>
            <a:ext cx="6643734" cy="400110"/>
          </a:xfrm>
          <a:prstGeom prst="rect">
            <a:avLst/>
          </a:prstGeom>
          <a:noFill/>
        </p:spPr>
        <p:txBody>
          <a:bodyPr wrap="square" rtlCol="0">
            <a:spAutoFit/>
          </a:bodyPr>
          <a:lstStyle/>
          <a:p>
            <a:r>
              <a:rPr lang="en-US" sz="2000" b="1" dirty="0" smtClean="0"/>
              <a:t>whose Net wealth (other than wealth of child) is greater</a:t>
            </a:r>
            <a:endParaRPr lang="en-IN" sz="2000" b="1" dirty="0"/>
          </a:p>
        </p:txBody>
      </p:sp>
      <p:cxnSp>
        <p:nvCxnSpPr>
          <p:cNvPr id="11" name="Straight Arrow Connector 10"/>
          <p:cNvCxnSpPr>
            <a:stCxn id="2" idx="2"/>
          </p:cNvCxnSpPr>
          <p:nvPr/>
        </p:nvCxnSpPr>
        <p:spPr>
          <a:xfrm rot="16200000" flipH="1">
            <a:off x="2837270" y="1194204"/>
            <a:ext cx="471534" cy="142629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p:nvPr/>
        </p:nvCxnSpPr>
        <p:spPr>
          <a:xfrm rot="16200000" flipH="1">
            <a:off x="3894500" y="1764819"/>
            <a:ext cx="750999" cy="559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rot="10800000" flipV="1">
            <a:off x="4786314" y="1428736"/>
            <a:ext cx="1000132" cy="7143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rot="5400000">
            <a:off x="4000496" y="2928934"/>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rot="5400000">
            <a:off x="4501356" y="3857628"/>
            <a:ext cx="42783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rot="5400000">
            <a:off x="4572000" y="5072074"/>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2" name="Rounded Rectangle 1"/>
          <p:cNvSpPr/>
          <p:nvPr/>
        </p:nvSpPr>
        <p:spPr>
          <a:xfrm>
            <a:off x="1676400" y="76200"/>
            <a:ext cx="5791200" cy="6858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FFFF00"/>
                </a:solidFill>
              </a:rPr>
              <a:t>Wealth of Minor Child</a:t>
            </a:r>
            <a:endParaRPr lang="en-IN" sz="4000" b="1" dirty="0">
              <a:solidFill>
                <a:srgbClr val="FFFF00"/>
              </a:solidFill>
            </a:endParaRPr>
          </a:p>
        </p:txBody>
      </p:sp>
      <p:sp>
        <p:nvSpPr>
          <p:cNvPr id="3" name="Rounded Rectangle 2"/>
          <p:cNvSpPr/>
          <p:nvPr/>
        </p:nvSpPr>
        <p:spPr>
          <a:xfrm>
            <a:off x="304800" y="1066800"/>
            <a:ext cx="8534400" cy="1295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rPr>
              <a:t>Asset of minor child shall be clubbed in the Net Wealth of his parents whose Net Wealth is Greater </a:t>
            </a:r>
            <a:r>
              <a:rPr lang="en-US" sz="2000" b="1" dirty="0" smtClean="0">
                <a:solidFill>
                  <a:srgbClr val="FFFF00"/>
                </a:solidFill>
              </a:rPr>
              <a:t>(</a:t>
            </a:r>
            <a:r>
              <a:rPr lang="en-US" b="1" dirty="0" smtClean="0">
                <a:solidFill>
                  <a:srgbClr val="FFFF00"/>
                </a:solidFill>
              </a:rPr>
              <a:t>before including wealth of such Minor Child</a:t>
            </a:r>
            <a:r>
              <a:rPr lang="en-US" sz="2000" b="1" dirty="0" smtClean="0">
                <a:solidFill>
                  <a:srgbClr val="FFFF00"/>
                </a:solidFill>
              </a:rPr>
              <a:t>)</a:t>
            </a:r>
            <a:endParaRPr lang="en-IN" sz="2000" b="1" dirty="0">
              <a:solidFill>
                <a:srgbClr val="FFFF00"/>
              </a:solidFill>
            </a:endParaRPr>
          </a:p>
        </p:txBody>
      </p:sp>
      <p:sp>
        <p:nvSpPr>
          <p:cNvPr id="4" name="Rounded Rectangle 3"/>
          <p:cNvSpPr/>
          <p:nvPr/>
        </p:nvSpPr>
        <p:spPr>
          <a:xfrm>
            <a:off x="381000" y="5791200"/>
            <a:ext cx="8458200" cy="91440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rPr>
              <a:t>Asset of Rs. 1lakh shall be clubbed in the Net Wealth of Mrs. X </a:t>
            </a:r>
            <a:endParaRPr lang="en-IN" sz="2800" b="1" dirty="0">
              <a:solidFill>
                <a:srgbClr val="FFFF00"/>
              </a:solidFill>
            </a:endParaRPr>
          </a:p>
        </p:txBody>
      </p:sp>
      <p:sp>
        <p:nvSpPr>
          <p:cNvPr id="5" name="Rounded Rectangle 4"/>
          <p:cNvSpPr/>
          <p:nvPr/>
        </p:nvSpPr>
        <p:spPr>
          <a:xfrm>
            <a:off x="3276600" y="3581400"/>
            <a:ext cx="2438400" cy="198120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0000"/>
                </a:solidFill>
              </a:rPr>
              <a:t>Mrs. X (Mother) </a:t>
            </a:r>
          </a:p>
          <a:p>
            <a:pPr algn="ctr"/>
            <a:r>
              <a:rPr lang="en-US" sz="2800" b="1" dirty="0" smtClean="0">
                <a:solidFill>
                  <a:srgbClr val="FFFF00"/>
                </a:solidFill>
              </a:rPr>
              <a:t>Net Wealth </a:t>
            </a:r>
            <a:r>
              <a:rPr lang="en-US" sz="2800" b="1" dirty="0" smtClean="0">
                <a:solidFill>
                  <a:srgbClr val="FF0000"/>
                </a:solidFill>
              </a:rPr>
              <a:t>60 L</a:t>
            </a:r>
            <a:endParaRPr lang="en-IN" sz="2800" b="1" dirty="0">
              <a:solidFill>
                <a:srgbClr val="FF0000"/>
              </a:solidFill>
            </a:endParaRPr>
          </a:p>
        </p:txBody>
      </p:sp>
      <p:sp>
        <p:nvSpPr>
          <p:cNvPr id="6" name="Rounded Rectangle 5"/>
          <p:cNvSpPr/>
          <p:nvPr/>
        </p:nvSpPr>
        <p:spPr>
          <a:xfrm>
            <a:off x="6172200" y="3581400"/>
            <a:ext cx="2362200" cy="19812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FF00"/>
                </a:solidFill>
              </a:rPr>
              <a:t>Master X </a:t>
            </a:r>
            <a:r>
              <a:rPr lang="en-US" sz="2400" b="1" dirty="0" smtClean="0">
                <a:solidFill>
                  <a:srgbClr val="FFFF00"/>
                </a:solidFill>
              </a:rPr>
              <a:t>(Minor child)</a:t>
            </a:r>
          </a:p>
          <a:p>
            <a:pPr algn="ctr"/>
            <a:r>
              <a:rPr lang="en-US" sz="2800" b="1" dirty="0" smtClean="0">
                <a:solidFill>
                  <a:srgbClr val="FFFF00"/>
                </a:solidFill>
              </a:rPr>
              <a:t>Asset  </a:t>
            </a:r>
            <a:r>
              <a:rPr lang="en-US" sz="2400" b="1" dirty="0" smtClean="0">
                <a:solidFill>
                  <a:srgbClr val="FFFF00"/>
                </a:solidFill>
              </a:rPr>
              <a:t>Rs. 1 L</a:t>
            </a:r>
            <a:endParaRPr lang="en-IN" sz="2400" b="1" dirty="0">
              <a:solidFill>
                <a:srgbClr val="FFFF00"/>
              </a:solidFill>
            </a:endParaRPr>
          </a:p>
        </p:txBody>
      </p:sp>
      <p:sp>
        <p:nvSpPr>
          <p:cNvPr id="7" name="Rounded Rectangle 6"/>
          <p:cNvSpPr/>
          <p:nvPr/>
        </p:nvSpPr>
        <p:spPr>
          <a:xfrm>
            <a:off x="457200" y="3505200"/>
            <a:ext cx="2362200" cy="2057400"/>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rgbClr val="FFFF00"/>
                </a:solidFill>
              </a:rPr>
              <a:t>Mr. X (father) </a:t>
            </a:r>
          </a:p>
          <a:p>
            <a:pPr algn="ctr"/>
            <a:r>
              <a:rPr lang="en-US" sz="2800" b="1" dirty="0" smtClean="0">
                <a:solidFill>
                  <a:srgbClr val="FFFF00"/>
                </a:solidFill>
              </a:rPr>
              <a:t>Net Wealth 40 L</a:t>
            </a:r>
            <a:endParaRPr lang="en-IN" sz="2800" b="1" dirty="0">
              <a:solidFill>
                <a:srgbClr val="FFFF00"/>
              </a:solidFill>
            </a:endParaRPr>
          </a:p>
        </p:txBody>
      </p:sp>
      <p:sp>
        <p:nvSpPr>
          <p:cNvPr id="8" name="Cloud 7"/>
          <p:cNvSpPr/>
          <p:nvPr/>
        </p:nvSpPr>
        <p:spPr>
          <a:xfrm>
            <a:off x="0" y="2514600"/>
            <a:ext cx="2362200" cy="838200"/>
          </a:xfrm>
          <a:prstGeom prst="cloud">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Example</a:t>
            </a:r>
            <a:endParaRPr lang="en-IN" sz="2800" b="1" dirty="0">
              <a:solidFill>
                <a:srgbClr val="FF0000"/>
              </a:solidFill>
            </a:endParaRPr>
          </a:p>
        </p:txBody>
      </p:sp>
      <p:sp>
        <p:nvSpPr>
          <p:cNvPr id="9" name="Comment 5"/>
          <p:cNvSpPr>
            <a:spLocks noRot="1" noChangeAspect="1" noEditPoints="1" noChangeArrowheads="1" noChangeShapeType="1" noTextEdit="1"/>
          </p:cNvSpPr>
          <p:nvPr/>
        </p:nvSpPr>
        <p:spPr bwMode="auto">
          <a:xfrm>
            <a:off x="114353975" y="65311338"/>
            <a:ext cx="0" cy="0"/>
          </a:xfrm>
          <a:custGeom>
            <a:avLst/>
            <a:gdLst>
              <a:gd name="T0" fmla="+- 0 22324 22324"/>
              <a:gd name="T1" fmla="*/ T0 w 1"/>
              <a:gd name="T2" fmla="+- 0 12750 12750"/>
              <a:gd name="T3" fmla="*/ 12750 h 1"/>
              <a:gd name="T4" fmla="+- 0 22324 22324"/>
              <a:gd name="T5" fmla="*/ T4 w 1"/>
              <a:gd name="T6" fmla="+- 0 12750 12750"/>
              <a:gd name="T7" fmla="*/ 12750 h 1"/>
            </a:gdLst>
            <a:ahLst/>
            <a:cxnLst>
              <a:cxn ang="0">
                <a:pos x="T1" y="T3"/>
              </a:cxn>
              <a:cxn ang="0">
                <a:pos x="T5" y="T7"/>
              </a:cxn>
            </a:cxnLst>
            <a:rect l="0" t="0" r="r" b="b"/>
            <a:pathLst>
              <a:path w="1" h="1" extrusionOk="0">
                <a:moveTo>
                  <a:pt x="0" y="0"/>
                </a:moveTo>
                <a:lnTo>
                  <a:pt x="0" y="0"/>
                </a:lnTo>
              </a:path>
            </a:pathLst>
          </a:custGeom>
          <a:noFill/>
          <a:ln w="19050" cap="rnd">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7413636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effectLst/>
      </p:bgPr>
    </p:bg>
    <p:spTree>
      <p:nvGrpSpPr>
        <p:cNvPr id="1" name=""/>
        <p:cNvGrpSpPr/>
        <p:nvPr/>
      </p:nvGrpSpPr>
      <p:grpSpPr>
        <a:xfrm>
          <a:off x="0" y="0"/>
          <a:ext cx="0" cy="0"/>
          <a:chOff x="0" y="0"/>
          <a:chExt cx="0" cy="0"/>
        </a:xfrm>
      </p:grpSpPr>
      <p:sp>
        <p:nvSpPr>
          <p:cNvPr id="2" name="Rounded Rectangle 1"/>
          <p:cNvSpPr/>
          <p:nvPr/>
        </p:nvSpPr>
        <p:spPr>
          <a:xfrm>
            <a:off x="228600" y="2514600"/>
            <a:ext cx="8763000" cy="762000"/>
          </a:xfrm>
          <a:prstGeom prst="round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rPr>
              <a:t>Asset</a:t>
            </a:r>
            <a:r>
              <a:rPr lang="en-US" sz="2800" b="1" dirty="0" smtClean="0">
                <a:solidFill>
                  <a:srgbClr val="002060"/>
                </a:solidFill>
              </a:rPr>
              <a:t> </a:t>
            </a:r>
            <a:r>
              <a:rPr lang="en-US" sz="2800" b="1" dirty="0" smtClean="0">
                <a:solidFill>
                  <a:srgbClr val="FFFF00"/>
                </a:solidFill>
              </a:rPr>
              <a:t>of Master X shall be clubbed in the Net wealth of Mrs. X </a:t>
            </a:r>
            <a:endParaRPr lang="en-IN" sz="2800" b="1" dirty="0">
              <a:solidFill>
                <a:srgbClr val="FFFF00"/>
              </a:solidFill>
            </a:endParaRPr>
          </a:p>
        </p:txBody>
      </p:sp>
      <p:sp>
        <p:nvSpPr>
          <p:cNvPr id="3" name="Rounded Rectangle 2"/>
          <p:cNvSpPr/>
          <p:nvPr/>
        </p:nvSpPr>
        <p:spPr>
          <a:xfrm>
            <a:off x="152400" y="5791200"/>
            <a:ext cx="8763000" cy="762000"/>
          </a:xfrm>
          <a:prstGeom prst="roundRect">
            <a:avLst/>
          </a:prstGeom>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FF00"/>
                </a:solidFill>
              </a:rPr>
              <a:t>Asset of Master X shall be clubbed in the Net wealth of Mrs. X only.</a:t>
            </a:r>
            <a:endParaRPr lang="en-IN" sz="2800" b="1" dirty="0">
              <a:solidFill>
                <a:srgbClr val="FFFF00"/>
              </a:solidFill>
            </a:endParaRPr>
          </a:p>
        </p:txBody>
      </p:sp>
      <p:sp>
        <p:nvSpPr>
          <p:cNvPr id="4" name="Cloud 3"/>
          <p:cNvSpPr/>
          <p:nvPr/>
        </p:nvSpPr>
        <p:spPr>
          <a:xfrm>
            <a:off x="0" y="76200"/>
            <a:ext cx="3581400" cy="685800"/>
          </a:xfrm>
          <a:prstGeom prst="cloud">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First Year</a:t>
            </a:r>
            <a:endParaRPr lang="en-IN" sz="2800" b="1" dirty="0"/>
          </a:p>
        </p:txBody>
      </p:sp>
      <p:sp>
        <p:nvSpPr>
          <p:cNvPr id="5" name="Cloud 4"/>
          <p:cNvSpPr/>
          <p:nvPr/>
        </p:nvSpPr>
        <p:spPr>
          <a:xfrm>
            <a:off x="0" y="3429000"/>
            <a:ext cx="2590800" cy="685800"/>
          </a:xfrm>
          <a:prstGeom prst="cloud">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bg1"/>
                </a:solidFill>
              </a:rPr>
              <a:t>Next Year</a:t>
            </a:r>
            <a:endParaRPr lang="en-IN" sz="2800" b="1" dirty="0">
              <a:solidFill>
                <a:schemeClr val="bg1"/>
              </a:solidFill>
            </a:endParaRPr>
          </a:p>
        </p:txBody>
      </p:sp>
      <p:sp>
        <p:nvSpPr>
          <p:cNvPr id="6" name="Rounded Rectangle 5"/>
          <p:cNvSpPr/>
          <p:nvPr/>
        </p:nvSpPr>
        <p:spPr>
          <a:xfrm>
            <a:off x="304800" y="914400"/>
            <a:ext cx="2362200" cy="1371600"/>
          </a:xfrm>
          <a:prstGeom prst="roundRect">
            <a:avLst/>
          </a:prstGeom>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rgbClr val="FF0000"/>
                </a:solidFill>
              </a:rPr>
              <a:t>Mr. X </a:t>
            </a:r>
          </a:p>
          <a:p>
            <a:pPr algn="ctr"/>
            <a:r>
              <a:rPr lang="en-US" sz="2800" b="1" dirty="0" smtClean="0">
                <a:solidFill>
                  <a:srgbClr val="FF0000"/>
                </a:solidFill>
              </a:rPr>
              <a:t>Asset</a:t>
            </a:r>
          </a:p>
          <a:p>
            <a:pPr algn="ctr"/>
            <a:r>
              <a:rPr lang="en-US" sz="3200" b="1" dirty="0" smtClean="0">
                <a:solidFill>
                  <a:srgbClr val="FF0000"/>
                </a:solidFill>
              </a:rPr>
              <a:t>40 L</a:t>
            </a:r>
            <a:endParaRPr lang="en-IN" sz="3200" b="1" dirty="0">
              <a:solidFill>
                <a:srgbClr val="FF0000"/>
              </a:solidFill>
            </a:endParaRPr>
          </a:p>
        </p:txBody>
      </p:sp>
      <p:sp>
        <p:nvSpPr>
          <p:cNvPr id="7" name="Rounded Rectangle 6"/>
          <p:cNvSpPr/>
          <p:nvPr/>
        </p:nvSpPr>
        <p:spPr>
          <a:xfrm>
            <a:off x="3352800" y="914400"/>
            <a:ext cx="2362200" cy="1371600"/>
          </a:xfrm>
          <a:prstGeom prst="roundRect">
            <a:avLst/>
          </a:prstGeom>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rgbClr val="FF0000"/>
                </a:solidFill>
              </a:rPr>
              <a:t>Mrs. X</a:t>
            </a:r>
          </a:p>
          <a:p>
            <a:pPr algn="ctr"/>
            <a:r>
              <a:rPr lang="en-US" sz="2800" b="1" dirty="0" smtClean="0">
                <a:solidFill>
                  <a:srgbClr val="FF0000"/>
                </a:solidFill>
              </a:rPr>
              <a:t>Asset</a:t>
            </a:r>
          </a:p>
          <a:p>
            <a:pPr algn="ctr"/>
            <a:r>
              <a:rPr lang="en-US" sz="3200" b="1" dirty="0" smtClean="0">
                <a:solidFill>
                  <a:srgbClr val="FF0000"/>
                </a:solidFill>
              </a:rPr>
              <a:t>60 L</a:t>
            </a:r>
            <a:endParaRPr lang="en-IN" sz="3200" b="1" dirty="0">
              <a:solidFill>
                <a:srgbClr val="FF0000"/>
              </a:solidFill>
            </a:endParaRPr>
          </a:p>
        </p:txBody>
      </p:sp>
      <p:sp>
        <p:nvSpPr>
          <p:cNvPr id="8" name="Rounded Rectangle 7"/>
          <p:cNvSpPr/>
          <p:nvPr/>
        </p:nvSpPr>
        <p:spPr>
          <a:xfrm>
            <a:off x="6553200" y="838200"/>
            <a:ext cx="2362200" cy="1447800"/>
          </a:xfrm>
          <a:prstGeom prst="roundRect">
            <a:avLst/>
          </a:prstGeom>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rgbClr val="FF0000"/>
                </a:solidFill>
              </a:rPr>
              <a:t>Master X</a:t>
            </a:r>
          </a:p>
          <a:p>
            <a:pPr algn="ctr"/>
            <a:r>
              <a:rPr lang="en-US" sz="2800" b="1" dirty="0" smtClean="0">
                <a:solidFill>
                  <a:srgbClr val="FF0000"/>
                </a:solidFill>
              </a:rPr>
              <a:t>Asset</a:t>
            </a:r>
          </a:p>
          <a:p>
            <a:pPr algn="ctr"/>
            <a:r>
              <a:rPr lang="en-US" sz="3200" b="1" dirty="0" smtClean="0">
                <a:solidFill>
                  <a:srgbClr val="FF0000"/>
                </a:solidFill>
              </a:rPr>
              <a:t>1 L</a:t>
            </a:r>
            <a:endParaRPr lang="en-IN" sz="3200" b="1" dirty="0">
              <a:solidFill>
                <a:srgbClr val="FF0000"/>
              </a:solidFill>
            </a:endParaRPr>
          </a:p>
        </p:txBody>
      </p:sp>
      <p:sp>
        <p:nvSpPr>
          <p:cNvPr id="9" name="Rounded Rectangle 8"/>
          <p:cNvSpPr/>
          <p:nvPr/>
        </p:nvSpPr>
        <p:spPr>
          <a:xfrm>
            <a:off x="228600" y="4267200"/>
            <a:ext cx="2362200" cy="1371600"/>
          </a:xfrm>
          <a:prstGeom prst="roundRect">
            <a:avLst/>
          </a:prstGeom>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rgbClr val="FF0000"/>
                </a:solidFill>
              </a:rPr>
              <a:t>Mr. X</a:t>
            </a:r>
          </a:p>
          <a:p>
            <a:pPr algn="ctr"/>
            <a:r>
              <a:rPr lang="en-US" sz="2800" b="1" dirty="0" smtClean="0">
                <a:solidFill>
                  <a:srgbClr val="FF0000"/>
                </a:solidFill>
              </a:rPr>
              <a:t>Net wealth</a:t>
            </a:r>
          </a:p>
          <a:p>
            <a:pPr algn="ctr"/>
            <a:r>
              <a:rPr lang="en-US" sz="3200" b="1" dirty="0" smtClean="0">
                <a:solidFill>
                  <a:srgbClr val="FF0000"/>
                </a:solidFill>
              </a:rPr>
              <a:t>60 L</a:t>
            </a:r>
            <a:endParaRPr lang="en-IN" sz="3200" b="1" dirty="0">
              <a:solidFill>
                <a:srgbClr val="FF0000"/>
              </a:solidFill>
            </a:endParaRPr>
          </a:p>
        </p:txBody>
      </p:sp>
      <p:sp>
        <p:nvSpPr>
          <p:cNvPr id="10" name="Rounded Rectangle 9"/>
          <p:cNvSpPr/>
          <p:nvPr/>
        </p:nvSpPr>
        <p:spPr>
          <a:xfrm>
            <a:off x="3505200" y="4267200"/>
            <a:ext cx="2362200" cy="1371600"/>
          </a:xfrm>
          <a:prstGeom prst="roundRect">
            <a:avLst/>
          </a:prstGeom>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rgbClr val="FF0000"/>
                </a:solidFill>
              </a:rPr>
              <a:t>Mrs. X </a:t>
            </a:r>
          </a:p>
          <a:p>
            <a:pPr algn="ctr"/>
            <a:r>
              <a:rPr lang="en-US" sz="2800" b="1" dirty="0" smtClean="0">
                <a:solidFill>
                  <a:srgbClr val="FF0000"/>
                </a:solidFill>
              </a:rPr>
              <a:t>Net wealth</a:t>
            </a:r>
          </a:p>
          <a:p>
            <a:pPr algn="ctr"/>
            <a:r>
              <a:rPr lang="en-US" sz="3200" b="1" dirty="0" smtClean="0">
                <a:solidFill>
                  <a:srgbClr val="FF0000"/>
                </a:solidFill>
              </a:rPr>
              <a:t>40 L</a:t>
            </a:r>
            <a:endParaRPr lang="en-IN" sz="3200" b="1" dirty="0">
              <a:solidFill>
                <a:srgbClr val="FF0000"/>
              </a:solidFill>
            </a:endParaRPr>
          </a:p>
        </p:txBody>
      </p:sp>
      <p:sp>
        <p:nvSpPr>
          <p:cNvPr id="11" name="Rounded Rectangle 10"/>
          <p:cNvSpPr/>
          <p:nvPr/>
        </p:nvSpPr>
        <p:spPr>
          <a:xfrm>
            <a:off x="6477000" y="4267200"/>
            <a:ext cx="2362200" cy="1371600"/>
          </a:xfrm>
          <a:prstGeom prst="roundRect">
            <a:avLst/>
          </a:prstGeom>
          <a:l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solidFill>
                  <a:srgbClr val="FF0000"/>
                </a:solidFill>
              </a:rPr>
              <a:t>Master X </a:t>
            </a:r>
          </a:p>
          <a:p>
            <a:pPr algn="ctr"/>
            <a:r>
              <a:rPr lang="en-US" sz="2800" b="1" dirty="0" smtClean="0">
                <a:solidFill>
                  <a:srgbClr val="FF0000"/>
                </a:solidFill>
              </a:rPr>
              <a:t>Asset</a:t>
            </a:r>
          </a:p>
          <a:p>
            <a:pPr algn="ctr"/>
            <a:r>
              <a:rPr lang="en-US" sz="3200" b="1" dirty="0" smtClean="0">
                <a:solidFill>
                  <a:srgbClr val="FF0000"/>
                </a:solidFill>
              </a:rPr>
              <a:t>1 L</a:t>
            </a:r>
            <a:endParaRPr lang="en-IN" sz="3200" b="1" dirty="0">
              <a:solidFill>
                <a:srgbClr val="FF0000"/>
              </a:solidFill>
            </a:endParaRPr>
          </a:p>
        </p:txBody>
      </p:sp>
    </p:spTree>
    <p:extLst>
      <p:ext uri="{BB962C8B-B14F-4D97-AF65-F5344CB8AC3E}">
        <p14:creationId xmlns:p14="http://schemas.microsoft.com/office/powerpoint/2010/main" val="8685019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1670" y="908918"/>
            <a:ext cx="1571636" cy="400110"/>
          </a:xfrm>
          <a:prstGeom prst="rect">
            <a:avLst/>
          </a:prstGeom>
          <a:noFill/>
        </p:spPr>
        <p:txBody>
          <a:bodyPr wrap="square" rtlCol="0">
            <a:spAutoFit/>
          </a:bodyPr>
          <a:lstStyle/>
          <a:p>
            <a:pPr algn="r"/>
            <a:r>
              <a:rPr lang="en-US" sz="2000" b="1" dirty="0" smtClean="0"/>
              <a:t>Minor child</a:t>
            </a:r>
            <a:endParaRPr lang="en-IN" sz="2000" b="1" dirty="0"/>
          </a:p>
        </p:txBody>
      </p:sp>
      <p:sp>
        <p:nvSpPr>
          <p:cNvPr id="3" name="TextBox 2"/>
          <p:cNvSpPr txBox="1"/>
          <p:nvPr/>
        </p:nvSpPr>
        <p:spPr>
          <a:xfrm>
            <a:off x="3571868" y="908918"/>
            <a:ext cx="3571900" cy="400110"/>
          </a:xfrm>
          <a:prstGeom prst="rect">
            <a:avLst/>
          </a:prstGeom>
          <a:noFill/>
        </p:spPr>
        <p:txBody>
          <a:bodyPr wrap="square" rtlCol="0">
            <a:spAutoFit/>
          </a:bodyPr>
          <a:lstStyle/>
          <a:p>
            <a:r>
              <a:rPr lang="en-US" sz="2000" b="1" dirty="0" smtClean="0"/>
              <a:t>(below the age of 18 years)</a:t>
            </a:r>
            <a:endParaRPr lang="en-IN" sz="2000" b="1" dirty="0"/>
          </a:p>
        </p:txBody>
      </p:sp>
      <p:cxnSp>
        <p:nvCxnSpPr>
          <p:cNvPr id="5" name="Straight Connector 4"/>
          <p:cNvCxnSpPr/>
          <p:nvPr/>
        </p:nvCxnSpPr>
        <p:spPr>
          <a:xfrm rot="10800000" flipV="1">
            <a:off x="1285852" y="1480422"/>
            <a:ext cx="3214710" cy="1285884"/>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a:off x="4500562" y="1480422"/>
            <a:ext cx="3643338" cy="1214446"/>
          </a:xfrm>
          <a:prstGeom prst="line">
            <a:avLst/>
          </a:prstGeom>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4500562" y="1480422"/>
            <a:ext cx="1500198" cy="1285884"/>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rot="5400000">
            <a:off x="1053238" y="3018672"/>
            <a:ext cx="50006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Straight Arrow Connector 18"/>
          <p:cNvCxnSpPr/>
          <p:nvPr/>
        </p:nvCxnSpPr>
        <p:spPr>
          <a:xfrm rot="5400000">
            <a:off x="5699177" y="3054391"/>
            <a:ext cx="60475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Straight Arrow Connector 20"/>
          <p:cNvCxnSpPr/>
          <p:nvPr/>
        </p:nvCxnSpPr>
        <p:spPr>
          <a:xfrm rot="5400000">
            <a:off x="7858942" y="2984338"/>
            <a:ext cx="57150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rot="5400000">
            <a:off x="3572662" y="2408322"/>
            <a:ext cx="185738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TextBox 26"/>
          <p:cNvSpPr txBox="1"/>
          <p:nvPr/>
        </p:nvSpPr>
        <p:spPr>
          <a:xfrm>
            <a:off x="857224" y="3324312"/>
            <a:ext cx="1571636" cy="1015663"/>
          </a:xfrm>
          <a:prstGeom prst="rect">
            <a:avLst/>
          </a:prstGeom>
          <a:noFill/>
        </p:spPr>
        <p:txBody>
          <a:bodyPr wrap="square" rtlCol="0">
            <a:spAutoFit/>
          </a:bodyPr>
          <a:lstStyle/>
          <a:p>
            <a:r>
              <a:rPr lang="en-US" sz="2000" b="1" dirty="0" smtClean="0"/>
              <a:t>Minor </a:t>
            </a:r>
          </a:p>
          <a:p>
            <a:r>
              <a:rPr lang="en-US" sz="2000" b="1" dirty="0" smtClean="0"/>
              <a:t>Unmarried</a:t>
            </a:r>
          </a:p>
          <a:p>
            <a:r>
              <a:rPr lang="en-US" sz="2000" b="1" dirty="0" smtClean="0"/>
              <a:t>Son</a:t>
            </a:r>
            <a:endParaRPr lang="en-IN" sz="2000" b="1" dirty="0"/>
          </a:p>
        </p:txBody>
      </p:sp>
      <p:sp>
        <p:nvSpPr>
          <p:cNvPr id="28" name="TextBox 27"/>
          <p:cNvSpPr txBox="1"/>
          <p:nvPr/>
        </p:nvSpPr>
        <p:spPr>
          <a:xfrm>
            <a:off x="3927742" y="3347686"/>
            <a:ext cx="1285884" cy="1015663"/>
          </a:xfrm>
          <a:prstGeom prst="rect">
            <a:avLst/>
          </a:prstGeom>
          <a:noFill/>
        </p:spPr>
        <p:txBody>
          <a:bodyPr wrap="square" rtlCol="0">
            <a:spAutoFit/>
          </a:bodyPr>
          <a:lstStyle/>
          <a:p>
            <a:r>
              <a:rPr lang="en-US" sz="2000" b="1" dirty="0" smtClean="0"/>
              <a:t>Minor </a:t>
            </a:r>
          </a:p>
          <a:p>
            <a:r>
              <a:rPr lang="en-US" sz="2000" b="1" dirty="0" smtClean="0"/>
              <a:t>Married</a:t>
            </a:r>
          </a:p>
          <a:p>
            <a:r>
              <a:rPr lang="en-US" sz="2000" b="1" dirty="0" smtClean="0"/>
              <a:t>Son</a:t>
            </a:r>
            <a:endParaRPr lang="en-IN" sz="2000" b="1" dirty="0"/>
          </a:p>
        </p:txBody>
      </p:sp>
      <p:sp>
        <p:nvSpPr>
          <p:cNvPr id="29" name="TextBox 28"/>
          <p:cNvSpPr txBox="1"/>
          <p:nvPr/>
        </p:nvSpPr>
        <p:spPr>
          <a:xfrm>
            <a:off x="5587441" y="3335999"/>
            <a:ext cx="1500198" cy="1015663"/>
          </a:xfrm>
          <a:prstGeom prst="rect">
            <a:avLst/>
          </a:prstGeom>
          <a:noFill/>
        </p:spPr>
        <p:txBody>
          <a:bodyPr wrap="square" rtlCol="0">
            <a:spAutoFit/>
          </a:bodyPr>
          <a:lstStyle/>
          <a:p>
            <a:r>
              <a:rPr lang="en-US" sz="2000" b="1" dirty="0" smtClean="0"/>
              <a:t>Minor </a:t>
            </a:r>
          </a:p>
          <a:p>
            <a:r>
              <a:rPr lang="en-US" sz="2000" b="1" dirty="0" smtClean="0"/>
              <a:t>Unmarried</a:t>
            </a:r>
          </a:p>
          <a:p>
            <a:r>
              <a:rPr lang="en-US" sz="2000" b="1" dirty="0" smtClean="0"/>
              <a:t>daughter</a:t>
            </a:r>
            <a:endParaRPr lang="en-IN" sz="2000" b="1" dirty="0"/>
          </a:p>
        </p:txBody>
      </p:sp>
      <p:sp>
        <p:nvSpPr>
          <p:cNvPr id="30" name="TextBox 29"/>
          <p:cNvSpPr txBox="1"/>
          <p:nvPr/>
        </p:nvSpPr>
        <p:spPr>
          <a:xfrm>
            <a:off x="7552644" y="3297811"/>
            <a:ext cx="1285884" cy="1015663"/>
          </a:xfrm>
          <a:prstGeom prst="rect">
            <a:avLst/>
          </a:prstGeom>
          <a:noFill/>
        </p:spPr>
        <p:txBody>
          <a:bodyPr wrap="square" rtlCol="0">
            <a:spAutoFit/>
          </a:bodyPr>
          <a:lstStyle/>
          <a:p>
            <a:r>
              <a:rPr lang="en-US" sz="2000" b="1" dirty="0" smtClean="0"/>
              <a:t>Minor </a:t>
            </a:r>
          </a:p>
          <a:p>
            <a:r>
              <a:rPr lang="en-US" sz="2000" b="1" dirty="0" smtClean="0"/>
              <a:t>Married</a:t>
            </a:r>
          </a:p>
          <a:p>
            <a:r>
              <a:rPr lang="en-US" sz="2000" b="1" dirty="0" smtClean="0"/>
              <a:t>daughter</a:t>
            </a:r>
            <a:endParaRPr lang="en-IN" sz="2000" b="1" dirty="0"/>
          </a:p>
        </p:txBody>
      </p:sp>
      <p:cxnSp>
        <p:nvCxnSpPr>
          <p:cNvPr id="22" name="Straight Arrow Connector 21"/>
          <p:cNvCxnSpPr/>
          <p:nvPr/>
        </p:nvCxnSpPr>
        <p:spPr>
          <a:xfrm rot="5400000">
            <a:off x="952500" y="465582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762000" y="4983480"/>
            <a:ext cx="1219200" cy="400110"/>
          </a:xfrm>
          <a:prstGeom prst="rect">
            <a:avLst/>
          </a:prstGeom>
          <a:noFill/>
        </p:spPr>
        <p:txBody>
          <a:bodyPr wrap="square" rtlCol="0">
            <a:spAutoFit/>
          </a:bodyPr>
          <a:lstStyle/>
          <a:p>
            <a:r>
              <a:rPr lang="en-US" sz="2000" b="1" dirty="0" smtClean="0"/>
              <a:t>Clubbed</a:t>
            </a:r>
            <a:endParaRPr lang="en-IN" sz="2000" b="1" dirty="0"/>
          </a:p>
        </p:txBody>
      </p:sp>
      <p:cxnSp>
        <p:nvCxnSpPr>
          <p:cNvPr id="25" name="Straight Arrow Connector 24"/>
          <p:cNvCxnSpPr/>
          <p:nvPr/>
        </p:nvCxnSpPr>
        <p:spPr>
          <a:xfrm rot="5400000">
            <a:off x="4076700" y="470154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3886200" y="5044440"/>
            <a:ext cx="1219200" cy="400110"/>
          </a:xfrm>
          <a:prstGeom prst="rect">
            <a:avLst/>
          </a:prstGeom>
          <a:noFill/>
        </p:spPr>
        <p:txBody>
          <a:bodyPr wrap="square" rtlCol="0">
            <a:spAutoFit/>
          </a:bodyPr>
          <a:lstStyle/>
          <a:p>
            <a:r>
              <a:rPr lang="en-US" sz="2000" b="1" dirty="0" smtClean="0"/>
              <a:t>Clubbed</a:t>
            </a:r>
            <a:endParaRPr lang="en-IN" sz="2000" b="1" dirty="0"/>
          </a:p>
        </p:txBody>
      </p:sp>
      <p:cxnSp>
        <p:nvCxnSpPr>
          <p:cNvPr id="31" name="Straight Arrow Connector 30"/>
          <p:cNvCxnSpPr/>
          <p:nvPr/>
        </p:nvCxnSpPr>
        <p:spPr>
          <a:xfrm rot="5400000">
            <a:off x="5905500" y="470154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2" name="TextBox 31"/>
          <p:cNvSpPr txBox="1"/>
          <p:nvPr/>
        </p:nvSpPr>
        <p:spPr>
          <a:xfrm>
            <a:off x="5715000" y="5044440"/>
            <a:ext cx="1219200" cy="400110"/>
          </a:xfrm>
          <a:prstGeom prst="rect">
            <a:avLst/>
          </a:prstGeom>
          <a:noFill/>
        </p:spPr>
        <p:txBody>
          <a:bodyPr wrap="square" rtlCol="0">
            <a:spAutoFit/>
          </a:bodyPr>
          <a:lstStyle/>
          <a:p>
            <a:r>
              <a:rPr lang="en-US" sz="2000" b="1" dirty="0" smtClean="0"/>
              <a:t>Clubbed</a:t>
            </a:r>
            <a:endParaRPr lang="en-IN" sz="2000" b="1" dirty="0"/>
          </a:p>
        </p:txBody>
      </p:sp>
      <p:cxnSp>
        <p:nvCxnSpPr>
          <p:cNvPr id="33" name="Straight Arrow Connector 32"/>
          <p:cNvCxnSpPr/>
          <p:nvPr/>
        </p:nvCxnSpPr>
        <p:spPr>
          <a:xfrm rot="5400000">
            <a:off x="7810500" y="470154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4" name="TextBox 33"/>
          <p:cNvSpPr txBox="1"/>
          <p:nvPr/>
        </p:nvSpPr>
        <p:spPr>
          <a:xfrm>
            <a:off x="7620000" y="5044440"/>
            <a:ext cx="1219200" cy="707886"/>
          </a:xfrm>
          <a:prstGeom prst="rect">
            <a:avLst/>
          </a:prstGeom>
          <a:noFill/>
        </p:spPr>
        <p:txBody>
          <a:bodyPr wrap="square" rtlCol="0">
            <a:spAutoFit/>
          </a:bodyPr>
          <a:lstStyle/>
          <a:p>
            <a:r>
              <a:rPr lang="en-US" sz="2000" b="1" dirty="0" smtClean="0"/>
              <a:t>Not to be clubbed</a:t>
            </a:r>
            <a:endParaRPr lang="en-IN" sz="2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7" grpId="0"/>
      <p:bldP spid="28" grpId="0"/>
      <p:bldP spid="29" grpId="0"/>
      <p:bldP spid="30" grpId="0"/>
      <p:bldP spid="23" grpId="0"/>
      <p:bldP spid="26" grpId="0"/>
      <p:bldP spid="32" grpId="0"/>
      <p:bldP spid="3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54913" y="2156448"/>
            <a:ext cx="1857388" cy="400110"/>
          </a:xfrm>
          <a:prstGeom prst="rect">
            <a:avLst/>
          </a:prstGeom>
          <a:noFill/>
        </p:spPr>
        <p:txBody>
          <a:bodyPr wrap="square" rtlCol="0">
            <a:spAutoFit/>
          </a:bodyPr>
          <a:lstStyle/>
          <a:p>
            <a:r>
              <a:rPr lang="en-US" sz="2000" b="1" dirty="0" smtClean="0"/>
              <a:t>INDIVIDUAL</a:t>
            </a:r>
            <a:endParaRPr lang="en-IN" sz="2000" b="1" dirty="0"/>
          </a:p>
        </p:txBody>
      </p:sp>
      <p:sp>
        <p:nvSpPr>
          <p:cNvPr id="3" name="TextBox 2"/>
          <p:cNvSpPr txBox="1"/>
          <p:nvPr/>
        </p:nvSpPr>
        <p:spPr>
          <a:xfrm>
            <a:off x="6500826" y="2161386"/>
            <a:ext cx="1285884" cy="1015663"/>
          </a:xfrm>
          <a:prstGeom prst="rect">
            <a:avLst/>
          </a:prstGeom>
          <a:noFill/>
        </p:spPr>
        <p:txBody>
          <a:bodyPr wrap="square" rtlCol="0">
            <a:spAutoFit/>
          </a:bodyPr>
          <a:lstStyle/>
          <a:p>
            <a:r>
              <a:rPr lang="en-US" sz="2000" b="1" dirty="0" smtClean="0"/>
              <a:t>Minor </a:t>
            </a:r>
          </a:p>
          <a:p>
            <a:r>
              <a:rPr lang="en-US" sz="2000" b="1" dirty="0" smtClean="0"/>
              <a:t>Married</a:t>
            </a:r>
          </a:p>
          <a:p>
            <a:r>
              <a:rPr lang="en-US" sz="2000" b="1" dirty="0" smtClean="0"/>
              <a:t>daughter</a:t>
            </a:r>
            <a:endParaRPr lang="en-IN" sz="2000" b="1" dirty="0"/>
          </a:p>
        </p:txBody>
      </p:sp>
      <p:cxnSp>
        <p:nvCxnSpPr>
          <p:cNvPr id="5" name="Straight Connector 4"/>
          <p:cNvCxnSpPr/>
          <p:nvPr/>
        </p:nvCxnSpPr>
        <p:spPr>
          <a:xfrm>
            <a:off x="2928926" y="2370762"/>
            <a:ext cx="3357586" cy="1588"/>
          </a:xfrm>
          <a:prstGeom prst="line">
            <a:avLst/>
          </a:prstGeom>
        </p:spPr>
        <p:style>
          <a:lnRef idx="2">
            <a:schemeClr val="dk1"/>
          </a:lnRef>
          <a:fillRef idx="0">
            <a:schemeClr val="dk1"/>
          </a:fillRef>
          <a:effectRef idx="1">
            <a:schemeClr val="dk1"/>
          </a:effectRef>
          <a:fontRef idx="minor">
            <a:schemeClr val="tx1"/>
          </a:fontRef>
        </p:style>
      </p:cxnSp>
      <p:sp>
        <p:nvSpPr>
          <p:cNvPr id="6" name="TextBox 5"/>
          <p:cNvSpPr txBox="1"/>
          <p:nvPr/>
        </p:nvSpPr>
        <p:spPr>
          <a:xfrm>
            <a:off x="3643306" y="2478577"/>
            <a:ext cx="1643074" cy="707886"/>
          </a:xfrm>
          <a:prstGeom prst="rect">
            <a:avLst/>
          </a:prstGeom>
          <a:noFill/>
        </p:spPr>
        <p:txBody>
          <a:bodyPr wrap="square" rtlCol="0">
            <a:spAutoFit/>
          </a:bodyPr>
          <a:lstStyle/>
          <a:p>
            <a:r>
              <a:rPr lang="en-US" sz="2000" b="1" dirty="0" smtClean="0"/>
              <a:t>Transfer </a:t>
            </a:r>
          </a:p>
          <a:p>
            <a:r>
              <a:rPr lang="en-US" sz="2000" b="1" dirty="0" smtClean="0"/>
              <a:t>GOLD</a:t>
            </a:r>
            <a:endParaRPr lang="en-IN" sz="2000" b="1" dirty="0"/>
          </a:p>
        </p:txBody>
      </p:sp>
      <p:pic>
        <p:nvPicPr>
          <p:cNvPr id="6146" name="Picture 2" descr="C:\Users\dell\Desktop\Chetanya_Adib.jpg"/>
          <p:cNvPicPr>
            <a:picLocks noChangeAspect="1" noChangeArrowheads="1"/>
          </p:cNvPicPr>
          <p:nvPr/>
        </p:nvPicPr>
        <p:blipFill>
          <a:blip r:embed="rId2"/>
          <a:srcRect/>
          <a:stretch>
            <a:fillRect/>
          </a:stretch>
        </p:blipFill>
        <p:spPr bwMode="auto">
          <a:xfrm>
            <a:off x="857224" y="727688"/>
            <a:ext cx="1928826" cy="1357322"/>
          </a:xfrm>
          <a:prstGeom prst="rect">
            <a:avLst/>
          </a:prstGeom>
          <a:noFill/>
        </p:spPr>
      </p:pic>
      <p:pic>
        <p:nvPicPr>
          <p:cNvPr id="11" name="Picture 1" descr="C:\Users\AMIT\Desktop\imagesCA1ATW3G.jpg"/>
          <p:cNvPicPr>
            <a:picLocks noChangeAspect="1" noChangeArrowheads="1"/>
          </p:cNvPicPr>
          <p:nvPr/>
        </p:nvPicPr>
        <p:blipFill>
          <a:blip r:embed="rId3" cstate="print"/>
          <a:srcRect/>
          <a:stretch>
            <a:fillRect/>
          </a:stretch>
        </p:blipFill>
        <p:spPr bwMode="auto">
          <a:xfrm>
            <a:off x="6357950" y="656250"/>
            <a:ext cx="1447800" cy="1558290"/>
          </a:xfrm>
          <a:prstGeom prst="rect">
            <a:avLst/>
          </a:prstGeom>
          <a:noFill/>
        </p:spPr>
      </p:pic>
      <p:sp>
        <p:nvSpPr>
          <p:cNvPr id="15" name="TextBox 14"/>
          <p:cNvSpPr txBox="1"/>
          <p:nvPr/>
        </p:nvSpPr>
        <p:spPr>
          <a:xfrm>
            <a:off x="914400" y="3429000"/>
            <a:ext cx="7543800" cy="707886"/>
          </a:xfrm>
          <a:prstGeom prst="rect">
            <a:avLst/>
          </a:prstGeom>
          <a:noFill/>
        </p:spPr>
        <p:txBody>
          <a:bodyPr wrap="square" rtlCol="0">
            <a:spAutoFit/>
          </a:bodyPr>
          <a:lstStyle/>
          <a:p>
            <a:r>
              <a:rPr lang="en-US" sz="2000" b="1" dirty="0" smtClean="0"/>
              <a:t>GOLD shall not be clubbed in the Net wealth of Father but it will be taxable in the hands of Minor Married daughter only.</a:t>
            </a:r>
            <a:endParaRPr lang="en-IN" sz="2000" b="1" dirty="0"/>
          </a:p>
        </p:txBody>
      </p:sp>
      <p:sp>
        <p:nvSpPr>
          <p:cNvPr id="4" name="TextBox 3"/>
          <p:cNvSpPr txBox="1"/>
          <p:nvPr/>
        </p:nvSpPr>
        <p:spPr>
          <a:xfrm>
            <a:off x="5715000" y="5486400"/>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480" y="1214422"/>
            <a:ext cx="6143668" cy="400110"/>
          </a:xfrm>
          <a:prstGeom prst="rect">
            <a:avLst/>
          </a:prstGeom>
          <a:noFill/>
        </p:spPr>
        <p:txBody>
          <a:bodyPr wrap="square" rtlCol="0">
            <a:spAutoFit/>
          </a:bodyPr>
          <a:lstStyle/>
          <a:p>
            <a:r>
              <a:rPr lang="en-US" sz="2000" b="1" dirty="0" smtClean="0"/>
              <a:t>Where relationship does not Subsist between Parents</a:t>
            </a:r>
            <a:endParaRPr lang="en-IN" sz="2000" b="1" dirty="0"/>
          </a:p>
        </p:txBody>
      </p:sp>
      <p:sp>
        <p:nvSpPr>
          <p:cNvPr id="3" name="TextBox 2"/>
          <p:cNvSpPr txBox="1"/>
          <p:nvPr/>
        </p:nvSpPr>
        <p:spPr>
          <a:xfrm>
            <a:off x="1508760" y="4052766"/>
            <a:ext cx="7053282" cy="707886"/>
          </a:xfrm>
          <a:prstGeom prst="rect">
            <a:avLst/>
          </a:prstGeom>
          <a:noFill/>
        </p:spPr>
        <p:txBody>
          <a:bodyPr wrap="square" rtlCol="0">
            <a:spAutoFit/>
          </a:bodyPr>
          <a:lstStyle/>
          <a:p>
            <a:r>
              <a:rPr lang="en-US" sz="2000" b="1" dirty="0" smtClean="0"/>
              <a:t>Wealth of Minor Child shall be clubbed in the hands of that Parent who maintain minor child during the Previous year</a:t>
            </a:r>
            <a:endParaRPr lang="en-IN" sz="2000" b="1" dirty="0"/>
          </a:p>
        </p:txBody>
      </p:sp>
      <p:cxnSp>
        <p:nvCxnSpPr>
          <p:cNvPr id="5" name="Straight Arrow Connector 4"/>
          <p:cNvCxnSpPr/>
          <p:nvPr/>
        </p:nvCxnSpPr>
        <p:spPr>
          <a:xfrm>
            <a:off x="996973" y="4267080"/>
            <a:ext cx="50006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7170" name="Picture 2" descr="C:\Users\dell\Desktop\folder pik\rishtey9.jpg"/>
          <p:cNvPicPr>
            <a:picLocks noChangeAspect="1" noChangeArrowheads="1"/>
          </p:cNvPicPr>
          <p:nvPr/>
        </p:nvPicPr>
        <p:blipFill>
          <a:blip r:embed="rId2"/>
          <a:srcRect/>
          <a:stretch>
            <a:fillRect/>
          </a:stretch>
        </p:blipFill>
        <p:spPr bwMode="auto">
          <a:xfrm>
            <a:off x="2786050" y="1776570"/>
            <a:ext cx="3643338" cy="2143140"/>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825792"/>
            <a:ext cx="1857388" cy="400110"/>
          </a:xfrm>
          <a:prstGeom prst="rect">
            <a:avLst/>
          </a:prstGeom>
          <a:noFill/>
        </p:spPr>
        <p:txBody>
          <a:bodyPr wrap="square" rtlCol="0">
            <a:spAutoFit/>
          </a:bodyPr>
          <a:lstStyle/>
          <a:p>
            <a:pPr algn="r"/>
            <a:r>
              <a:rPr lang="en-US" sz="2000" b="1" u="sng" dirty="0" smtClean="0"/>
              <a:t>Circumstances</a:t>
            </a:r>
            <a:endParaRPr lang="en-IN" sz="2000" b="1" u="sng" dirty="0"/>
          </a:p>
        </p:txBody>
      </p:sp>
      <p:sp>
        <p:nvSpPr>
          <p:cNvPr id="3" name="TextBox 2"/>
          <p:cNvSpPr txBox="1"/>
          <p:nvPr/>
        </p:nvSpPr>
        <p:spPr>
          <a:xfrm>
            <a:off x="2395610" y="819044"/>
            <a:ext cx="5929354" cy="400110"/>
          </a:xfrm>
          <a:prstGeom prst="rect">
            <a:avLst/>
          </a:prstGeom>
          <a:noFill/>
        </p:spPr>
        <p:txBody>
          <a:bodyPr wrap="square" rtlCol="0">
            <a:spAutoFit/>
          </a:bodyPr>
          <a:lstStyle/>
          <a:p>
            <a:r>
              <a:rPr lang="en-US" sz="2000" b="1" dirty="0" smtClean="0"/>
              <a:t>where Asset of the minor child is not to be clubbed</a:t>
            </a:r>
            <a:endParaRPr lang="en-IN" sz="2000" b="1" dirty="0"/>
          </a:p>
        </p:txBody>
      </p:sp>
      <p:sp>
        <p:nvSpPr>
          <p:cNvPr id="4" name="TextBox 3"/>
          <p:cNvSpPr txBox="1"/>
          <p:nvPr/>
        </p:nvSpPr>
        <p:spPr>
          <a:xfrm>
            <a:off x="642910" y="1500174"/>
            <a:ext cx="8120090" cy="400110"/>
          </a:xfrm>
          <a:prstGeom prst="rect">
            <a:avLst/>
          </a:prstGeom>
          <a:noFill/>
        </p:spPr>
        <p:txBody>
          <a:bodyPr wrap="square" rtlCol="0">
            <a:spAutoFit/>
          </a:bodyPr>
          <a:lstStyle/>
          <a:p>
            <a:r>
              <a:rPr lang="en-US" sz="2000" b="1" dirty="0" smtClean="0"/>
              <a:t>i.e. Asset of minor child will be assessed in the hands of Minor Child only.</a:t>
            </a:r>
            <a:endParaRPr lang="en-IN" sz="2000" b="1" dirty="0"/>
          </a:p>
        </p:txBody>
      </p:sp>
      <p:sp>
        <p:nvSpPr>
          <p:cNvPr id="5" name="TextBox 4"/>
          <p:cNvSpPr txBox="1"/>
          <p:nvPr/>
        </p:nvSpPr>
        <p:spPr>
          <a:xfrm>
            <a:off x="2819400" y="2556450"/>
            <a:ext cx="5072098" cy="400110"/>
          </a:xfrm>
          <a:prstGeom prst="rect">
            <a:avLst/>
          </a:prstGeom>
          <a:noFill/>
        </p:spPr>
        <p:txBody>
          <a:bodyPr wrap="square" rtlCol="0">
            <a:spAutoFit/>
          </a:bodyPr>
          <a:lstStyle/>
          <a:p>
            <a:r>
              <a:rPr lang="en-US" sz="2000" b="1" dirty="0" smtClean="0"/>
              <a:t>ASSET acquired on account of Manual work</a:t>
            </a:r>
            <a:endParaRPr lang="en-IN" sz="2000" b="1" dirty="0"/>
          </a:p>
        </p:txBody>
      </p:sp>
      <p:sp>
        <p:nvSpPr>
          <p:cNvPr id="6" name="TextBox 5"/>
          <p:cNvSpPr txBox="1"/>
          <p:nvPr/>
        </p:nvSpPr>
        <p:spPr>
          <a:xfrm>
            <a:off x="2834640" y="4352266"/>
            <a:ext cx="4553396" cy="1015663"/>
          </a:xfrm>
          <a:prstGeom prst="rect">
            <a:avLst/>
          </a:prstGeom>
          <a:noFill/>
        </p:spPr>
        <p:txBody>
          <a:bodyPr wrap="square" rtlCol="0">
            <a:spAutoFit/>
          </a:bodyPr>
          <a:lstStyle/>
          <a:p>
            <a:r>
              <a:rPr lang="en-US" sz="2000" b="1" dirty="0" smtClean="0"/>
              <a:t>Asset acquired on account of activity involving application of his skill. talent, knowledge experience</a:t>
            </a:r>
            <a:endParaRPr lang="en-IN" sz="2000" b="1" dirty="0"/>
          </a:p>
        </p:txBody>
      </p:sp>
      <p:pic>
        <p:nvPicPr>
          <p:cNvPr id="7" name="Picture 2" descr="C:\Users\AMIT\Desktop\images[4].jpg"/>
          <p:cNvPicPr>
            <a:picLocks noChangeAspect="1" noChangeArrowheads="1"/>
          </p:cNvPicPr>
          <p:nvPr/>
        </p:nvPicPr>
        <p:blipFill>
          <a:blip r:embed="rId2" cstate="print"/>
          <a:srcRect/>
          <a:stretch>
            <a:fillRect/>
          </a:stretch>
        </p:blipFill>
        <p:spPr bwMode="auto">
          <a:xfrm>
            <a:off x="714348" y="2534784"/>
            <a:ext cx="1785950" cy="1571636"/>
          </a:xfrm>
          <a:prstGeom prst="rect">
            <a:avLst/>
          </a:prstGeom>
          <a:noFill/>
        </p:spPr>
      </p:pic>
      <p:pic>
        <p:nvPicPr>
          <p:cNvPr id="8194" name="Picture 2" descr="C:\Users\dell\Desktop\folder pik\faisal-khan-big.jpg"/>
          <p:cNvPicPr>
            <a:picLocks noChangeAspect="1" noChangeArrowheads="1"/>
          </p:cNvPicPr>
          <p:nvPr/>
        </p:nvPicPr>
        <p:blipFill>
          <a:blip r:embed="rId3"/>
          <a:srcRect/>
          <a:stretch>
            <a:fillRect/>
          </a:stretch>
        </p:blipFill>
        <p:spPr bwMode="auto">
          <a:xfrm>
            <a:off x="928662" y="4474931"/>
            <a:ext cx="1571626" cy="1954465"/>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1280" y="1147684"/>
            <a:ext cx="4914912" cy="1015663"/>
          </a:xfrm>
          <a:prstGeom prst="rect">
            <a:avLst/>
          </a:prstGeom>
          <a:noFill/>
        </p:spPr>
        <p:txBody>
          <a:bodyPr wrap="square" rtlCol="0">
            <a:spAutoFit/>
          </a:bodyPr>
          <a:lstStyle/>
          <a:p>
            <a:r>
              <a:rPr lang="en-US" sz="2000" b="1" dirty="0" smtClean="0"/>
              <a:t>Where child is Suffering from disability mentions U|S 80 U of Income Tax Act. </a:t>
            </a:r>
            <a:r>
              <a:rPr lang="en-US" sz="2000" b="1" dirty="0" err="1" smtClean="0"/>
              <a:t>i.e</a:t>
            </a:r>
            <a:r>
              <a:rPr lang="en-US" sz="2000" b="1" dirty="0" smtClean="0"/>
              <a:t> Physically handicapped or totally blind etc</a:t>
            </a:r>
            <a:endParaRPr lang="en-IN" sz="2000" b="1" dirty="0"/>
          </a:p>
        </p:txBody>
      </p:sp>
      <p:sp>
        <p:nvSpPr>
          <p:cNvPr id="3" name="TextBox 2"/>
          <p:cNvSpPr txBox="1"/>
          <p:nvPr/>
        </p:nvSpPr>
        <p:spPr>
          <a:xfrm>
            <a:off x="2692718" y="3790890"/>
            <a:ext cx="4929222" cy="400110"/>
          </a:xfrm>
          <a:prstGeom prst="rect">
            <a:avLst/>
          </a:prstGeom>
          <a:noFill/>
        </p:spPr>
        <p:txBody>
          <a:bodyPr wrap="square" rtlCol="0">
            <a:spAutoFit/>
          </a:bodyPr>
          <a:lstStyle/>
          <a:p>
            <a:r>
              <a:rPr lang="en-US" sz="2000" b="1" dirty="0" smtClean="0"/>
              <a:t>Where Parent of Minor child does not alive</a:t>
            </a:r>
            <a:endParaRPr lang="en-IN" sz="2000" b="1" dirty="0"/>
          </a:p>
        </p:txBody>
      </p:sp>
      <p:pic>
        <p:nvPicPr>
          <p:cNvPr id="4" name="Picture 5" descr="C:\Users\AMIT\Desktop\imagesCANDD9HI.jpg"/>
          <p:cNvPicPr>
            <a:picLocks noChangeAspect="1" noChangeArrowheads="1"/>
          </p:cNvPicPr>
          <p:nvPr/>
        </p:nvPicPr>
        <p:blipFill>
          <a:blip r:embed="rId2" cstate="print"/>
          <a:srcRect/>
          <a:stretch>
            <a:fillRect/>
          </a:stretch>
        </p:blipFill>
        <p:spPr bwMode="auto">
          <a:xfrm>
            <a:off x="500034" y="1071546"/>
            <a:ext cx="1676400" cy="1874520"/>
          </a:xfrm>
          <a:prstGeom prst="rect">
            <a:avLst/>
          </a:prstGeom>
          <a:noFill/>
        </p:spPr>
      </p:pic>
      <p:pic>
        <p:nvPicPr>
          <p:cNvPr id="5" name="Picture 6" descr="C:\Users\AMIT\Desktop\imagesCAGGUY06.jpg"/>
          <p:cNvPicPr>
            <a:picLocks noChangeAspect="1" noChangeArrowheads="1"/>
          </p:cNvPicPr>
          <p:nvPr/>
        </p:nvPicPr>
        <p:blipFill>
          <a:blip r:embed="rId3" cstate="print"/>
          <a:srcRect/>
          <a:stretch>
            <a:fillRect/>
          </a:stretch>
        </p:blipFill>
        <p:spPr bwMode="auto">
          <a:xfrm>
            <a:off x="428596" y="3786190"/>
            <a:ext cx="1905000" cy="1752600"/>
          </a:xfrm>
          <a:prstGeom prst="rect">
            <a:avLst/>
          </a:prstGeom>
          <a:noFill/>
        </p:spPr>
      </p:pic>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76" y="714356"/>
            <a:ext cx="7500990" cy="400110"/>
          </a:xfrm>
          <a:prstGeom prst="rect">
            <a:avLst/>
          </a:prstGeom>
          <a:noFill/>
        </p:spPr>
        <p:txBody>
          <a:bodyPr wrap="square" rtlCol="0">
            <a:spAutoFit/>
          </a:bodyPr>
          <a:lstStyle/>
          <a:p>
            <a:r>
              <a:rPr lang="en-US" sz="2000" b="1" dirty="0" smtClean="0"/>
              <a:t>Conversion of Self-acquired Property into  joint Family Property</a:t>
            </a:r>
            <a:endParaRPr lang="en-IN" sz="2000" b="1" dirty="0"/>
          </a:p>
        </p:txBody>
      </p:sp>
      <p:sp>
        <p:nvSpPr>
          <p:cNvPr id="3" name="TextBox 2"/>
          <p:cNvSpPr txBox="1"/>
          <p:nvPr/>
        </p:nvSpPr>
        <p:spPr>
          <a:xfrm>
            <a:off x="3143240" y="1357298"/>
            <a:ext cx="3071834" cy="400110"/>
          </a:xfrm>
          <a:prstGeom prst="rect">
            <a:avLst/>
          </a:prstGeom>
          <a:noFill/>
        </p:spPr>
        <p:txBody>
          <a:bodyPr wrap="square" rtlCol="0">
            <a:spAutoFit/>
          </a:bodyPr>
          <a:lstStyle/>
          <a:p>
            <a:r>
              <a:rPr lang="en-US" sz="2000" b="1" dirty="0" smtClean="0"/>
              <a:t>Hindu Undivided Family</a:t>
            </a:r>
            <a:endParaRPr lang="en-IN" sz="2000" b="1" dirty="0"/>
          </a:p>
        </p:txBody>
      </p:sp>
      <p:sp>
        <p:nvSpPr>
          <p:cNvPr id="4" name="TextBox 3"/>
          <p:cNvSpPr txBox="1"/>
          <p:nvPr/>
        </p:nvSpPr>
        <p:spPr>
          <a:xfrm>
            <a:off x="1571604" y="1991680"/>
            <a:ext cx="1071570" cy="400110"/>
          </a:xfrm>
          <a:prstGeom prst="rect">
            <a:avLst/>
          </a:prstGeom>
          <a:noFill/>
        </p:spPr>
        <p:txBody>
          <a:bodyPr wrap="square" rtlCol="0">
            <a:spAutoFit/>
          </a:bodyPr>
          <a:lstStyle/>
          <a:p>
            <a:r>
              <a:rPr lang="en-US" sz="2000" b="1" dirty="0" smtClean="0"/>
              <a:t>Mr. X</a:t>
            </a:r>
            <a:endParaRPr lang="en-IN" sz="2000" b="1" dirty="0"/>
          </a:p>
        </p:txBody>
      </p:sp>
      <p:sp>
        <p:nvSpPr>
          <p:cNvPr id="5" name="TextBox 4"/>
          <p:cNvSpPr txBox="1"/>
          <p:nvPr/>
        </p:nvSpPr>
        <p:spPr>
          <a:xfrm>
            <a:off x="1119602" y="2403683"/>
            <a:ext cx="2571768" cy="400110"/>
          </a:xfrm>
          <a:prstGeom prst="rect">
            <a:avLst/>
          </a:prstGeom>
          <a:noFill/>
        </p:spPr>
        <p:txBody>
          <a:bodyPr wrap="square" rtlCol="0">
            <a:spAutoFit/>
          </a:bodyPr>
          <a:lstStyle/>
          <a:p>
            <a:r>
              <a:rPr lang="en-US" sz="2000" b="1" dirty="0" smtClean="0"/>
              <a:t>(Member of HUF)</a:t>
            </a:r>
            <a:endParaRPr lang="en-IN" sz="2000" b="1" dirty="0"/>
          </a:p>
        </p:txBody>
      </p:sp>
      <p:sp>
        <p:nvSpPr>
          <p:cNvPr id="6" name="TextBox 5"/>
          <p:cNvSpPr txBox="1"/>
          <p:nvPr/>
        </p:nvSpPr>
        <p:spPr>
          <a:xfrm>
            <a:off x="1362228" y="3285629"/>
            <a:ext cx="2071702" cy="707886"/>
          </a:xfrm>
          <a:prstGeom prst="rect">
            <a:avLst/>
          </a:prstGeom>
          <a:noFill/>
        </p:spPr>
        <p:txBody>
          <a:bodyPr wrap="square" rtlCol="0">
            <a:spAutoFit/>
          </a:bodyPr>
          <a:lstStyle/>
          <a:p>
            <a:r>
              <a:rPr lang="en-US" sz="2000" b="1" dirty="0" smtClean="0"/>
              <a:t>Self acquired </a:t>
            </a:r>
          </a:p>
          <a:p>
            <a:r>
              <a:rPr lang="en-US" sz="2000" b="1" dirty="0" smtClean="0"/>
              <a:t>   Property</a:t>
            </a:r>
            <a:endParaRPr lang="en-IN" sz="2000" b="1" dirty="0"/>
          </a:p>
        </p:txBody>
      </p:sp>
      <p:sp>
        <p:nvSpPr>
          <p:cNvPr id="7" name="TextBox 6"/>
          <p:cNvSpPr txBox="1"/>
          <p:nvPr/>
        </p:nvSpPr>
        <p:spPr>
          <a:xfrm>
            <a:off x="5753691" y="2036617"/>
            <a:ext cx="1785950" cy="1938992"/>
          </a:xfrm>
          <a:prstGeom prst="rect">
            <a:avLst/>
          </a:prstGeom>
          <a:noFill/>
        </p:spPr>
        <p:txBody>
          <a:bodyPr wrap="square" rtlCol="0">
            <a:spAutoFit/>
          </a:bodyPr>
          <a:lstStyle/>
          <a:p>
            <a:pPr algn="ctr"/>
            <a:r>
              <a:rPr lang="en-US" sz="2000" b="1" dirty="0" smtClean="0"/>
              <a:t>Convert it into Joint family property without adequate consideration</a:t>
            </a:r>
            <a:endParaRPr lang="en-IN" sz="2000" b="1" dirty="0"/>
          </a:p>
        </p:txBody>
      </p:sp>
      <p:sp>
        <p:nvSpPr>
          <p:cNvPr id="8" name="TextBox 7"/>
          <p:cNvSpPr txBox="1"/>
          <p:nvPr/>
        </p:nvSpPr>
        <p:spPr>
          <a:xfrm>
            <a:off x="1571604" y="4357694"/>
            <a:ext cx="6353196" cy="400110"/>
          </a:xfrm>
          <a:prstGeom prst="rect">
            <a:avLst/>
          </a:prstGeom>
          <a:noFill/>
        </p:spPr>
        <p:txBody>
          <a:bodyPr wrap="square" rtlCol="0">
            <a:spAutoFit/>
          </a:bodyPr>
          <a:lstStyle/>
          <a:p>
            <a:r>
              <a:rPr lang="en-US" sz="2000" b="1" dirty="0" smtClean="0"/>
              <a:t>Such Property shall be clubbed in the hands of Mr. X.</a:t>
            </a:r>
            <a:endParaRPr lang="en-IN" sz="2000" b="1" dirty="0"/>
          </a:p>
        </p:txBody>
      </p:sp>
      <p:cxnSp>
        <p:nvCxnSpPr>
          <p:cNvPr id="10" name="Straight Arrow Connector 9"/>
          <p:cNvCxnSpPr/>
          <p:nvPr/>
        </p:nvCxnSpPr>
        <p:spPr>
          <a:xfrm rot="5400000">
            <a:off x="2001026" y="3076748"/>
            <a:ext cx="42783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p:nvPr/>
        </p:nvCxnSpPr>
        <p:spPr>
          <a:xfrm>
            <a:off x="3143240" y="3071810"/>
            <a:ext cx="250033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7863" y="450167"/>
            <a:ext cx="2357454" cy="400110"/>
          </a:xfrm>
          <a:prstGeom prst="rect">
            <a:avLst/>
          </a:prstGeom>
          <a:noFill/>
        </p:spPr>
        <p:txBody>
          <a:bodyPr wrap="square" rtlCol="0">
            <a:spAutoFit/>
          </a:bodyPr>
          <a:lstStyle/>
          <a:p>
            <a:r>
              <a:rPr lang="en-US" sz="2000" b="1" u="sng" dirty="0" smtClean="0"/>
              <a:t>After Partition</a:t>
            </a:r>
            <a:endParaRPr lang="en-IN" sz="2000" b="1" u="sng" dirty="0"/>
          </a:p>
        </p:txBody>
      </p:sp>
      <p:sp>
        <p:nvSpPr>
          <p:cNvPr id="3" name="TextBox 2"/>
          <p:cNvSpPr txBox="1"/>
          <p:nvPr/>
        </p:nvSpPr>
        <p:spPr>
          <a:xfrm>
            <a:off x="3661427" y="1114672"/>
            <a:ext cx="1000132" cy="400110"/>
          </a:xfrm>
          <a:prstGeom prst="rect">
            <a:avLst/>
          </a:prstGeom>
          <a:noFill/>
        </p:spPr>
        <p:txBody>
          <a:bodyPr wrap="square" rtlCol="0">
            <a:spAutoFit/>
          </a:bodyPr>
          <a:lstStyle/>
          <a:p>
            <a:r>
              <a:rPr lang="en-US" sz="2000" b="1" dirty="0" smtClean="0"/>
              <a:t>HUF</a:t>
            </a:r>
            <a:endParaRPr lang="en-IN" sz="2000" b="1" dirty="0"/>
          </a:p>
        </p:txBody>
      </p:sp>
      <p:sp>
        <p:nvSpPr>
          <p:cNvPr id="4" name="TextBox 3"/>
          <p:cNvSpPr txBox="1"/>
          <p:nvPr/>
        </p:nvSpPr>
        <p:spPr>
          <a:xfrm>
            <a:off x="3456989" y="1819176"/>
            <a:ext cx="1285884" cy="400110"/>
          </a:xfrm>
          <a:prstGeom prst="rect">
            <a:avLst/>
          </a:prstGeom>
          <a:noFill/>
        </p:spPr>
        <p:txBody>
          <a:bodyPr wrap="square" rtlCol="0">
            <a:spAutoFit/>
          </a:bodyPr>
          <a:lstStyle/>
          <a:p>
            <a:r>
              <a:rPr lang="en-US" sz="2000" b="1" dirty="0" smtClean="0"/>
              <a:t>Partition</a:t>
            </a:r>
            <a:endParaRPr lang="en-IN" sz="2000" b="1" dirty="0"/>
          </a:p>
        </p:txBody>
      </p:sp>
      <p:cxnSp>
        <p:nvCxnSpPr>
          <p:cNvPr id="5" name="Straight Connector 4"/>
          <p:cNvCxnSpPr/>
          <p:nvPr/>
        </p:nvCxnSpPr>
        <p:spPr>
          <a:xfrm>
            <a:off x="1004723" y="2661618"/>
            <a:ext cx="6643734" cy="1588"/>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Arrow Connector 5"/>
          <p:cNvCxnSpPr/>
          <p:nvPr/>
        </p:nvCxnSpPr>
        <p:spPr>
          <a:xfrm rot="5400000">
            <a:off x="791203" y="2875138"/>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rot="5400000">
            <a:off x="2243337" y="2875138"/>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Straight Arrow Connector 7"/>
          <p:cNvCxnSpPr/>
          <p:nvPr/>
        </p:nvCxnSpPr>
        <p:spPr>
          <a:xfrm rot="5400000">
            <a:off x="3826660" y="2875138"/>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rot="5400000">
            <a:off x="5719109" y="2875138"/>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508279" y="3143248"/>
            <a:ext cx="1067948" cy="402622"/>
          </a:xfrm>
          <a:prstGeom prst="rect">
            <a:avLst/>
          </a:prstGeom>
          <a:noFill/>
        </p:spPr>
        <p:txBody>
          <a:bodyPr wrap="square" rtlCol="0">
            <a:spAutoFit/>
          </a:bodyPr>
          <a:lstStyle/>
          <a:p>
            <a:r>
              <a:rPr lang="en-US" sz="2000" b="1" dirty="0" smtClean="0"/>
              <a:t>Mr. X</a:t>
            </a:r>
            <a:endParaRPr lang="en-IN" sz="2000" b="1" dirty="0"/>
          </a:p>
        </p:txBody>
      </p:sp>
      <p:sp>
        <p:nvSpPr>
          <p:cNvPr id="11" name="TextBox 10"/>
          <p:cNvSpPr txBox="1"/>
          <p:nvPr/>
        </p:nvSpPr>
        <p:spPr>
          <a:xfrm>
            <a:off x="1818853" y="3161684"/>
            <a:ext cx="1235514" cy="400110"/>
          </a:xfrm>
          <a:prstGeom prst="rect">
            <a:avLst/>
          </a:prstGeom>
          <a:noFill/>
        </p:spPr>
        <p:txBody>
          <a:bodyPr wrap="square" rtlCol="0">
            <a:spAutoFit/>
          </a:bodyPr>
          <a:lstStyle/>
          <a:p>
            <a:r>
              <a:rPr lang="en-US" sz="2000" b="1" dirty="0" smtClean="0"/>
              <a:t>Mrs. X</a:t>
            </a:r>
            <a:endParaRPr lang="en-IN" sz="2000" b="1" dirty="0"/>
          </a:p>
        </p:txBody>
      </p:sp>
      <p:sp>
        <p:nvSpPr>
          <p:cNvPr id="12" name="TextBox 11"/>
          <p:cNvSpPr txBox="1"/>
          <p:nvPr/>
        </p:nvSpPr>
        <p:spPr>
          <a:xfrm>
            <a:off x="3362177" y="3161684"/>
            <a:ext cx="1643074" cy="400110"/>
          </a:xfrm>
          <a:prstGeom prst="rect">
            <a:avLst/>
          </a:prstGeom>
          <a:noFill/>
        </p:spPr>
        <p:txBody>
          <a:bodyPr wrap="square" rtlCol="0">
            <a:spAutoFit/>
          </a:bodyPr>
          <a:lstStyle/>
          <a:p>
            <a:r>
              <a:rPr lang="en-US" sz="2000" b="1" dirty="0" smtClean="0"/>
              <a:t>Minor Child</a:t>
            </a:r>
            <a:endParaRPr lang="en-IN" sz="2000" b="1" dirty="0"/>
          </a:p>
        </p:txBody>
      </p:sp>
      <p:sp>
        <p:nvSpPr>
          <p:cNvPr id="13" name="TextBox 12"/>
          <p:cNvSpPr txBox="1"/>
          <p:nvPr/>
        </p:nvSpPr>
        <p:spPr>
          <a:xfrm>
            <a:off x="5247877" y="3161684"/>
            <a:ext cx="1571636" cy="400110"/>
          </a:xfrm>
          <a:prstGeom prst="rect">
            <a:avLst/>
          </a:prstGeom>
          <a:noFill/>
        </p:spPr>
        <p:txBody>
          <a:bodyPr wrap="square" rtlCol="0">
            <a:spAutoFit/>
          </a:bodyPr>
          <a:lstStyle/>
          <a:p>
            <a:r>
              <a:rPr lang="en-US" sz="2000" b="1" dirty="0" smtClean="0"/>
              <a:t>Major Son</a:t>
            </a:r>
            <a:endParaRPr lang="en-IN" sz="2000" b="1" dirty="0"/>
          </a:p>
        </p:txBody>
      </p:sp>
      <p:sp>
        <p:nvSpPr>
          <p:cNvPr id="14" name="TextBox 13"/>
          <p:cNvSpPr txBox="1"/>
          <p:nvPr/>
        </p:nvSpPr>
        <p:spPr>
          <a:xfrm>
            <a:off x="335280" y="3500438"/>
            <a:ext cx="1428760" cy="400110"/>
          </a:xfrm>
          <a:prstGeom prst="rect">
            <a:avLst/>
          </a:prstGeom>
          <a:noFill/>
        </p:spPr>
        <p:txBody>
          <a:bodyPr wrap="square" rtlCol="0">
            <a:spAutoFit/>
          </a:bodyPr>
          <a:lstStyle/>
          <a:p>
            <a:r>
              <a:rPr lang="en-US" sz="2000" b="1" dirty="0" smtClean="0"/>
              <a:t>(Member)</a:t>
            </a:r>
            <a:endParaRPr lang="en-IN" sz="2000" b="1" dirty="0"/>
          </a:p>
        </p:txBody>
      </p:sp>
      <p:sp>
        <p:nvSpPr>
          <p:cNvPr id="15" name="TextBox 14"/>
          <p:cNvSpPr txBox="1"/>
          <p:nvPr/>
        </p:nvSpPr>
        <p:spPr>
          <a:xfrm>
            <a:off x="1692602" y="3490562"/>
            <a:ext cx="1428760" cy="400110"/>
          </a:xfrm>
          <a:prstGeom prst="rect">
            <a:avLst/>
          </a:prstGeom>
          <a:noFill/>
        </p:spPr>
        <p:txBody>
          <a:bodyPr wrap="square" rtlCol="0">
            <a:spAutoFit/>
          </a:bodyPr>
          <a:lstStyle/>
          <a:p>
            <a:r>
              <a:rPr lang="en-US" sz="2000" b="1" dirty="0" smtClean="0"/>
              <a:t>(Member)</a:t>
            </a:r>
            <a:endParaRPr lang="en-IN" sz="2000" b="1" dirty="0"/>
          </a:p>
        </p:txBody>
      </p:sp>
      <p:cxnSp>
        <p:nvCxnSpPr>
          <p:cNvPr id="20" name="Straight Arrow Connector 19"/>
          <p:cNvCxnSpPr/>
          <p:nvPr/>
        </p:nvCxnSpPr>
        <p:spPr>
          <a:xfrm rot="5400000">
            <a:off x="7434937" y="2875138"/>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1" name="TextBox 20"/>
          <p:cNvSpPr txBox="1"/>
          <p:nvPr/>
        </p:nvSpPr>
        <p:spPr>
          <a:xfrm>
            <a:off x="3390489" y="3518874"/>
            <a:ext cx="1428760" cy="400110"/>
          </a:xfrm>
          <a:prstGeom prst="rect">
            <a:avLst/>
          </a:prstGeom>
          <a:noFill/>
        </p:spPr>
        <p:txBody>
          <a:bodyPr wrap="square" rtlCol="0">
            <a:spAutoFit/>
          </a:bodyPr>
          <a:lstStyle/>
          <a:p>
            <a:r>
              <a:rPr lang="en-US" sz="2000" b="1" dirty="0" smtClean="0"/>
              <a:t>(Member)</a:t>
            </a:r>
            <a:endParaRPr lang="en-IN" sz="2000" b="1" dirty="0"/>
          </a:p>
        </p:txBody>
      </p:sp>
      <p:sp>
        <p:nvSpPr>
          <p:cNvPr id="22" name="TextBox 21"/>
          <p:cNvSpPr txBox="1"/>
          <p:nvPr/>
        </p:nvSpPr>
        <p:spPr>
          <a:xfrm>
            <a:off x="5295941" y="3490562"/>
            <a:ext cx="1428760" cy="400110"/>
          </a:xfrm>
          <a:prstGeom prst="rect">
            <a:avLst/>
          </a:prstGeom>
          <a:noFill/>
        </p:spPr>
        <p:txBody>
          <a:bodyPr wrap="square" rtlCol="0">
            <a:spAutoFit/>
          </a:bodyPr>
          <a:lstStyle/>
          <a:p>
            <a:r>
              <a:rPr lang="en-US" sz="2000" b="1" dirty="0" smtClean="0"/>
              <a:t>(Member)</a:t>
            </a:r>
            <a:endParaRPr lang="en-IN" sz="2000" b="1" dirty="0"/>
          </a:p>
        </p:txBody>
      </p:sp>
      <p:sp>
        <p:nvSpPr>
          <p:cNvPr id="27" name="TextBox 26"/>
          <p:cNvSpPr txBox="1"/>
          <p:nvPr/>
        </p:nvSpPr>
        <p:spPr>
          <a:xfrm>
            <a:off x="6831189" y="3149219"/>
            <a:ext cx="1981200" cy="400110"/>
          </a:xfrm>
          <a:prstGeom prst="rect">
            <a:avLst/>
          </a:prstGeom>
          <a:noFill/>
        </p:spPr>
        <p:txBody>
          <a:bodyPr wrap="square" rtlCol="0">
            <a:spAutoFit/>
          </a:bodyPr>
          <a:lstStyle/>
          <a:p>
            <a:r>
              <a:rPr lang="en-US" sz="2000" b="1" smtClean="0"/>
              <a:t>Major Daughter</a:t>
            </a:r>
            <a:endParaRPr lang="en-IN" sz="2000" b="1" dirty="0"/>
          </a:p>
        </p:txBody>
      </p:sp>
      <p:sp>
        <p:nvSpPr>
          <p:cNvPr id="28" name="TextBox 27"/>
          <p:cNvSpPr txBox="1"/>
          <p:nvPr/>
        </p:nvSpPr>
        <p:spPr>
          <a:xfrm>
            <a:off x="6977841" y="3476712"/>
            <a:ext cx="1428760" cy="400110"/>
          </a:xfrm>
          <a:prstGeom prst="rect">
            <a:avLst/>
          </a:prstGeom>
          <a:noFill/>
        </p:spPr>
        <p:txBody>
          <a:bodyPr wrap="square" rtlCol="0">
            <a:spAutoFit/>
          </a:bodyPr>
          <a:lstStyle/>
          <a:p>
            <a:r>
              <a:rPr lang="en-US" sz="2000" b="1" dirty="0" smtClean="0"/>
              <a:t>(Member)</a:t>
            </a:r>
            <a:endParaRPr lang="en-IN" sz="2000" b="1" dirty="0"/>
          </a:p>
        </p:txBody>
      </p:sp>
      <p:sp>
        <p:nvSpPr>
          <p:cNvPr id="29" name="TextBox 28"/>
          <p:cNvSpPr txBox="1"/>
          <p:nvPr/>
        </p:nvSpPr>
        <p:spPr>
          <a:xfrm>
            <a:off x="489843" y="3920506"/>
            <a:ext cx="1000132" cy="707886"/>
          </a:xfrm>
          <a:prstGeom prst="rect">
            <a:avLst/>
          </a:prstGeom>
          <a:noFill/>
        </p:spPr>
        <p:txBody>
          <a:bodyPr wrap="square" rtlCol="0">
            <a:spAutoFit/>
          </a:bodyPr>
          <a:lstStyle/>
          <a:p>
            <a:r>
              <a:rPr lang="en-US" sz="2000" b="1" dirty="0" smtClean="0"/>
              <a:t>Share </a:t>
            </a:r>
          </a:p>
          <a:p>
            <a:r>
              <a:rPr lang="en-US" sz="2000" b="1" smtClean="0"/>
              <a:t>2 lakh</a:t>
            </a:r>
            <a:endParaRPr lang="en-IN" sz="2000" b="1" dirty="0"/>
          </a:p>
        </p:txBody>
      </p:sp>
      <p:sp>
        <p:nvSpPr>
          <p:cNvPr id="30" name="TextBox 29"/>
          <p:cNvSpPr txBox="1"/>
          <p:nvPr/>
        </p:nvSpPr>
        <p:spPr>
          <a:xfrm>
            <a:off x="1852103" y="3940753"/>
            <a:ext cx="1000132" cy="707886"/>
          </a:xfrm>
          <a:prstGeom prst="rect">
            <a:avLst/>
          </a:prstGeom>
          <a:noFill/>
        </p:spPr>
        <p:txBody>
          <a:bodyPr wrap="square" rtlCol="0">
            <a:spAutoFit/>
          </a:bodyPr>
          <a:lstStyle/>
          <a:p>
            <a:r>
              <a:rPr lang="en-US" sz="2000" b="1" dirty="0" smtClean="0"/>
              <a:t>Share </a:t>
            </a:r>
          </a:p>
          <a:p>
            <a:r>
              <a:rPr lang="en-US" sz="2000" b="1" smtClean="0"/>
              <a:t>2 lakh</a:t>
            </a:r>
            <a:endParaRPr lang="en-IN" sz="2000" b="1" dirty="0"/>
          </a:p>
        </p:txBody>
      </p:sp>
      <p:sp>
        <p:nvSpPr>
          <p:cNvPr id="31" name="TextBox 30"/>
          <p:cNvSpPr txBox="1"/>
          <p:nvPr/>
        </p:nvSpPr>
        <p:spPr>
          <a:xfrm>
            <a:off x="3546863" y="3947502"/>
            <a:ext cx="1000132" cy="707886"/>
          </a:xfrm>
          <a:prstGeom prst="rect">
            <a:avLst/>
          </a:prstGeom>
          <a:noFill/>
        </p:spPr>
        <p:txBody>
          <a:bodyPr wrap="square" rtlCol="0">
            <a:spAutoFit/>
          </a:bodyPr>
          <a:lstStyle/>
          <a:p>
            <a:r>
              <a:rPr lang="en-US" sz="2000" b="1" dirty="0" smtClean="0"/>
              <a:t>Share </a:t>
            </a:r>
          </a:p>
          <a:p>
            <a:r>
              <a:rPr lang="en-US" sz="2000" b="1" smtClean="0"/>
              <a:t>2 lakh</a:t>
            </a:r>
            <a:endParaRPr lang="en-IN" sz="2000" b="1" dirty="0"/>
          </a:p>
        </p:txBody>
      </p:sp>
      <p:sp>
        <p:nvSpPr>
          <p:cNvPr id="32" name="TextBox 31"/>
          <p:cNvSpPr txBox="1"/>
          <p:nvPr/>
        </p:nvSpPr>
        <p:spPr>
          <a:xfrm>
            <a:off x="5504001" y="3947502"/>
            <a:ext cx="1000132" cy="707886"/>
          </a:xfrm>
          <a:prstGeom prst="rect">
            <a:avLst/>
          </a:prstGeom>
          <a:noFill/>
        </p:spPr>
        <p:txBody>
          <a:bodyPr wrap="square" rtlCol="0">
            <a:spAutoFit/>
          </a:bodyPr>
          <a:lstStyle/>
          <a:p>
            <a:r>
              <a:rPr lang="en-US" sz="2000" b="1" dirty="0" smtClean="0"/>
              <a:t>Share </a:t>
            </a:r>
          </a:p>
          <a:p>
            <a:r>
              <a:rPr lang="en-US" sz="2000" b="1" smtClean="0"/>
              <a:t>2 lakh</a:t>
            </a:r>
            <a:endParaRPr lang="en-IN" sz="2000" b="1" dirty="0"/>
          </a:p>
        </p:txBody>
      </p:sp>
      <p:sp>
        <p:nvSpPr>
          <p:cNvPr id="33" name="TextBox 32"/>
          <p:cNvSpPr txBox="1"/>
          <p:nvPr/>
        </p:nvSpPr>
        <p:spPr>
          <a:xfrm>
            <a:off x="7193328" y="3935815"/>
            <a:ext cx="1000132" cy="707886"/>
          </a:xfrm>
          <a:prstGeom prst="rect">
            <a:avLst/>
          </a:prstGeom>
          <a:noFill/>
        </p:spPr>
        <p:txBody>
          <a:bodyPr wrap="square" rtlCol="0">
            <a:spAutoFit/>
          </a:bodyPr>
          <a:lstStyle/>
          <a:p>
            <a:r>
              <a:rPr lang="en-US" sz="2000" b="1" dirty="0" smtClean="0"/>
              <a:t>Share </a:t>
            </a:r>
          </a:p>
          <a:p>
            <a:r>
              <a:rPr lang="en-US" sz="2000" b="1" smtClean="0"/>
              <a:t>2lakh</a:t>
            </a:r>
            <a:endParaRPr lang="en-IN" sz="2000" b="1" dirty="0"/>
          </a:p>
        </p:txBody>
      </p:sp>
      <p:cxnSp>
        <p:nvCxnSpPr>
          <p:cNvPr id="38" name="Straight Arrow Connector 37"/>
          <p:cNvCxnSpPr/>
          <p:nvPr/>
        </p:nvCxnSpPr>
        <p:spPr>
          <a:xfrm rot="5400000">
            <a:off x="3896287" y="1665630"/>
            <a:ext cx="28575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9" name="Straight Arrow Connector 38"/>
          <p:cNvCxnSpPr/>
          <p:nvPr/>
        </p:nvCxnSpPr>
        <p:spPr>
          <a:xfrm rot="5400000">
            <a:off x="3896287" y="2401573"/>
            <a:ext cx="28575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0" name="TextBox 39"/>
          <p:cNvSpPr txBox="1"/>
          <p:nvPr/>
        </p:nvSpPr>
        <p:spPr>
          <a:xfrm>
            <a:off x="1647665" y="5214950"/>
            <a:ext cx="1714512" cy="1015663"/>
          </a:xfrm>
          <a:prstGeom prst="rect">
            <a:avLst/>
          </a:prstGeom>
          <a:noFill/>
        </p:spPr>
        <p:txBody>
          <a:bodyPr wrap="square" rtlCol="0">
            <a:spAutoFit/>
          </a:bodyPr>
          <a:lstStyle/>
          <a:p>
            <a:r>
              <a:rPr lang="en-US" sz="2000" b="1" dirty="0" smtClean="0"/>
              <a:t>Clubbed in the hands of Mr. X</a:t>
            </a:r>
            <a:endParaRPr lang="en-IN" sz="2000" b="1" dirty="0"/>
          </a:p>
        </p:txBody>
      </p:sp>
      <p:sp>
        <p:nvSpPr>
          <p:cNvPr id="41" name="TextBox 40"/>
          <p:cNvSpPr txBox="1"/>
          <p:nvPr/>
        </p:nvSpPr>
        <p:spPr>
          <a:xfrm>
            <a:off x="3505053" y="5214950"/>
            <a:ext cx="2571768" cy="1015663"/>
          </a:xfrm>
          <a:prstGeom prst="rect">
            <a:avLst/>
          </a:prstGeom>
          <a:noFill/>
        </p:spPr>
        <p:txBody>
          <a:bodyPr wrap="square" rtlCol="0">
            <a:spAutoFit/>
          </a:bodyPr>
          <a:lstStyle/>
          <a:p>
            <a:r>
              <a:rPr lang="en-US" sz="2000" b="1" dirty="0" smtClean="0"/>
              <a:t>Clubbed in the hands of parents whose income is GREATER</a:t>
            </a:r>
            <a:endParaRPr lang="en-IN" sz="2000" b="1" dirty="0"/>
          </a:p>
        </p:txBody>
      </p:sp>
      <p:cxnSp>
        <p:nvCxnSpPr>
          <p:cNvPr id="42" name="Straight Arrow Connector 41"/>
          <p:cNvCxnSpPr/>
          <p:nvPr/>
        </p:nvCxnSpPr>
        <p:spPr>
          <a:xfrm rot="5400000">
            <a:off x="2148525" y="4928404"/>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rot="5400000">
            <a:off x="3791599" y="4928404"/>
            <a:ext cx="42862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5"/>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2"/>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42"/>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43"/>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0"/>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4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0" grpId="0"/>
      <p:bldP spid="11" grpId="0"/>
      <p:bldP spid="12" grpId="0"/>
      <p:bldP spid="13" grpId="0"/>
      <p:bldP spid="14" grpId="0"/>
      <p:bldP spid="15" grpId="0"/>
      <p:bldP spid="21" grpId="0"/>
      <p:bldP spid="22" grpId="0"/>
      <p:bldP spid="27" grpId="0"/>
      <p:bldP spid="28" grpId="0"/>
      <p:bldP spid="29" grpId="0"/>
      <p:bldP spid="30" grpId="0"/>
      <p:bldP spid="31" grpId="0"/>
      <p:bldP spid="32" grpId="0"/>
      <p:bldP spid="33" grpId="0"/>
      <p:bldP spid="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75560" y="716280"/>
            <a:ext cx="1066800" cy="400110"/>
          </a:xfrm>
          <a:prstGeom prst="rect">
            <a:avLst/>
          </a:prstGeom>
          <a:noFill/>
        </p:spPr>
        <p:txBody>
          <a:bodyPr wrap="square" rtlCol="0">
            <a:spAutoFit/>
          </a:bodyPr>
          <a:lstStyle/>
          <a:p>
            <a:r>
              <a:rPr lang="en-US" sz="2000" b="1" u="sng" dirty="0" smtClean="0"/>
              <a:t>Mr. X</a:t>
            </a:r>
            <a:endParaRPr lang="en-IN" sz="2000" b="1" u="sng" dirty="0"/>
          </a:p>
        </p:txBody>
      </p:sp>
      <p:sp>
        <p:nvSpPr>
          <p:cNvPr id="3" name="TextBox 2"/>
          <p:cNvSpPr txBox="1"/>
          <p:nvPr/>
        </p:nvSpPr>
        <p:spPr>
          <a:xfrm>
            <a:off x="1127760" y="1325880"/>
            <a:ext cx="1143000" cy="400110"/>
          </a:xfrm>
          <a:prstGeom prst="rect">
            <a:avLst/>
          </a:prstGeom>
          <a:noFill/>
        </p:spPr>
        <p:txBody>
          <a:bodyPr wrap="square" rtlCol="0">
            <a:spAutoFit/>
          </a:bodyPr>
          <a:lstStyle/>
          <a:p>
            <a:r>
              <a:rPr lang="en-US" sz="2000" b="1" dirty="0" smtClean="0"/>
              <a:t>GOLD</a:t>
            </a:r>
            <a:endParaRPr lang="en-IN" sz="2000" b="1" dirty="0"/>
          </a:p>
        </p:txBody>
      </p:sp>
      <p:sp>
        <p:nvSpPr>
          <p:cNvPr id="4" name="TextBox 3"/>
          <p:cNvSpPr txBox="1"/>
          <p:nvPr/>
        </p:nvSpPr>
        <p:spPr>
          <a:xfrm>
            <a:off x="2514600" y="1325880"/>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sp>
        <p:nvSpPr>
          <p:cNvPr id="5" name="TextBox 4"/>
          <p:cNvSpPr txBox="1"/>
          <p:nvPr/>
        </p:nvSpPr>
        <p:spPr>
          <a:xfrm>
            <a:off x="1143000" y="1859280"/>
            <a:ext cx="1143000" cy="707886"/>
          </a:xfrm>
          <a:prstGeom prst="rect">
            <a:avLst/>
          </a:prstGeom>
          <a:noFill/>
        </p:spPr>
        <p:txBody>
          <a:bodyPr wrap="square" rtlCol="0">
            <a:spAutoFit/>
          </a:bodyPr>
          <a:lstStyle/>
          <a:p>
            <a:r>
              <a:rPr lang="en-US" sz="2000" b="1" dirty="0" smtClean="0"/>
              <a:t>Motor </a:t>
            </a:r>
          </a:p>
          <a:p>
            <a:r>
              <a:rPr lang="en-US" sz="2000" b="1" dirty="0" smtClean="0"/>
              <a:t>Car</a:t>
            </a:r>
            <a:endParaRPr lang="en-IN" sz="2000" b="1" dirty="0"/>
          </a:p>
        </p:txBody>
      </p:sp>
      <p:sp>
        <p:nvSpPr>
          <p:cNvPr id="6" name="TextBox 5"/>
          <p:cNvSpPr txBox="1"/>
          <p:nvPr/>
        </p:nvSpPr>
        <p:spPr>
          <a:xfrm>
            <a:off x="2529840" y="1859280"/>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sp>
        <p:nvSpPr>
          <p:cNvPr id="7" name="TextBox 6"/>
          <p:cNvSpPr txBox="1"/>
          <p:nvPr/>
        </p:nvSpPr>
        <p:spPr>
          <a:xfrm>
            <a:off x="2529840" y="2453640"/>
            <a:ext cx="1143000" cy="400110"/>
          </a:xfrm>
          <a:prstGeom prst="rect">
            <a:avLst/>
          </a:prstGeom>
          <a:noFill/>
        </p:spPr>
        <p:txBody>
          <a:bodyPr wrap="square" rtlCol="0">
            <a:spAutoFit/>
          </a:bodyPr>
          <a:lstStyle/>
          <a:p>
            <a:r>
              <a:rPr lang="en-US" sz="2000" b="1" dirty="0" smtClean="0"/>
              <a:t>60 </a:t>
            </a:r>
            <a:r>
              <a:rPr lang="en-US" sz="2000" b="1" dirty="0" err="1" smtClean="0"/>
              <a:t>Lakh</a:t>
            </a:r>
            <a:endParaRPr lang="en-IN" sz="2000" b="1" dirty="0"/>
          </a:p>
        </p:txBody>
      </p:sp>
      <p:sp>
        <p:nvSpPr>
          <p:cNvPr id="10" name="TextBox 9"/>
          <p:cNvSpPr txBox="1"/>
          <p:nvPr/>
        </p:nvSpPr>
        <p:spPr>
          <a:xfrm>
            <a:off x="1127760" y="3063240"/>
            <a:ext cx="1447800" cy="707886"/>
          </a:xfrm>
          <a:prstGeom prst="rect">
            <a:avLst/>
          </a:prstGeom>
          <a:noFill/>
        </p:spPr>
        <p:txBody>
          <a:bodyPr wrap="square" rtlCol="0">
            <a:spAutoFit/>
          </a:bodyPr>
          <a:lstStyle/>
          <a:p>
            <a:r>
              <a:rPr lang="en-US" sz="2000" b="1" dirty="0" smtClean="0"/>
              <a:t>Basic </a:t>
            </a:r>
          </a:p>
          <a:p>
            <a:r>
              <a:rPr lang="en-US" sz="2000" b="1" dirty="0" smtClean="0"/>
              <a:t>exemption</a:t>
            </a:r>
            <a:endParaRPr lang="en-IN" sz="2000" b="1" dirty="0"/>
          </a:p>
        </p:txBody>
      </p:sp>
      <p:sp>
        <p:nvSpPr>
          <p:cNvPr id="11" name="TextBox 10"/>
          <p:cNvSpPr txBox="1"/>
          <p:nvPr/>
        </p:nvSpPr>
        <p:spPr>
          <a:xfrm>
            <a:off x="2529840" y="3048000"/>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sp>
        <p:nvSpPr>
          <p:cNvPr id="12" name="TextBox 11"/>
          <p:cNvSpPr txBox="1"/>
          <p:nvPr/>
        </p:nvSpPr>
        <p:spPr>
          <a:xfrm>
            <a:off x="1127760" y="3947160"/>
            <a:ext cx="1143000" cy="707886"/>
          </a:xfrm>
          <a:prstGeom prst="rect">
            <a:avLst/>
          </a:prstGeom>
          <a:noFill/>
        </p:spPr>
        <p:txBody>
          <a:bodyPr wrap="square" rtlCol="0">
            <a:spAutoFit/>
          </a:bodyPr>
          <a:lstStyle/>
          <a:p>
            <a:r>
              <a:rPr lang="en-US" sz="2000" b="1" dirty="0" smtClean="0"/>
              <a:t>Taxable </a:t>
            </a:r>
          </a:p>
          <a:p>
            <a:r>
              <a:rPr lang="en-US" sz="2000" b="1" dirty="0" smtClean="0"/>
              <a:t>wealth</a:t>
            </a:r>
            <a:endParaRPr lang="en-IN" sz="2000" b="1" dirty="0"/>
          </a:p>
        </p:txBody>
      </p:sp>
      <p:sp>
        <p:nvSpPr>
          <p:cNvPr id="13" name="TextBox 12"/>
          <p:cNvSpPr txBox="1"/>
          <p:nvPr/>
        </p:nvSpPr>
        <p:spPr>
          <a:xfrm>
            <a:off x="2545080" y="3962400"/>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sp>
        <p:nvSpPr>
          <p:cNvPr id="17" name="TextBox 16"/>
          <p:cNvSpPr txBox="1"/>
          <p:nvPr/>
        </p:nvSpPr>
        <p:spPr>
          <a:xfrm>
            <a:off x="609600" y="3063240"/>
            <a:ext cx="457200" cy="400110"/>
          </a:xfrm>
          <a:prstGeom prst="rect">
            <a:avLst/>
          </a:prstGeom>
          <a:noFill/>
        </p:spPr>
        <p:txBody>
          <a:bodyPr wrap="square" rtlCol="0">
            <a:spAutoFit/>
          </a:bodyPr>
          <a:lstStyle/>
          <a:p>
            <a:r>
              <a:rPr lang="en-US" sz="2000" b="1" dirty="0" smtClean="0"/>
              <a:t>(-)</a:t>
            </a:r>
            <a:endParaRPr lang="en-IN" sz="2000" b="1" dirty="0"/>
          </a:p>
        </p:txBody>
      </p:sp>
      <p:sp>
        <p:nvSpPr>
          <p:cNvPr id="18" name="TextBox 17"/>
          <p:cNvSpPr txBox="1"/>
          <p:nvPr/>
        </p:nvSpPr>
        <p:spPr>
          <a:xfrm>
            <a:off x="1143000" y="4846320"/>
            <a:ext cx="1295400" cy="707886"/>
          </a:xfrm>
          <a:prstGeom prst="rect">
            <a:avLst/>
          </a:prstGeom>
          <a:noFill/>
        </p:spPr>
        <p:txBody>
          <a:bodyPr wrap="square" rtlCol="0">
            <a:spAutoFit/>
          </a:bodyPr>
          <a:lstStyle/>
          <a:p>
            <a:r>
              <a:rPr lang="en-US" sz="2000" b="1" dirty="0" err="1" smtClean="0"/>
              <a:t>W.Tax</a:t>
            </a:r>
            <a:endParaRPr lang="en-US" sz="2000" b="1" dirty="0" smtClean="0"/>
          </a:p>
          <a:p>
            <a:r>
              <a:rPr lang="en-US" sz="2000" b="1" dirty="0" smtClean="0"/>
              <a:t>Liability</a:t>
            </a:r>
            <a:endParaRPr lang="en-IN" sz="2000" b="1" dirty="0"/>
          </a:p>
        </p:txBody>
      </p:sp>
      <p:sp>
        <p:nvSpPr>
          <p:cNvPr id="19" name="TextBox 18"/>
          <p:cNvSpPr txBox="1"/>
          <p:nvPr/>
        </p:nvSpPr>
        <p:spPr>
          <a:xfrm>
            <a:off x="2560320" y="4937760"/>
            <a:ext cx="2468880" cy="400110"/>
          </a:xfrm>
          <a:prstGeom prst="rect">
            <a:avLst/>
          </a:prstGeom>
          <a:noFill/>
        </p:spPr>
        <p:txBody>
          <a:bodyPr wrap="square" rtlCol="0">
            <a:spAutoFit/>
          </a:bodyPr>
          <a:lstStyle/>
          <a:p>
            <a:r>
              <a:rPr lang="en-US" sz="2000" b="1" dirty="0" smtClean="0"/>
              <a:t>1% of Rs. 30 </a:t>
            </a:r>
            <a:r>
              <a:rPr lang="en-US" sz="2000" b="1" dirty="0" err="1" smtClean="0"/>
              <a:t>Lakh</a:t>
            </a:r>
            <a:endParaRPr lang="en-IN" sz="2000" b="1" dirty="0"/>
          </a:p>
        </p:txBody>
      </p:sp>
      <p:sp>
        <p:nvSpPr>
          <p:cNvPr id="20" name="TextBox 19"/>
          <p:cNvSpPr txBox="1"/>
          <p:nvPr/>
        </p:nvSpPr>
        <p:spPr>
          <a:xfrm>
            <a:off x="2346960" y="5593080"/>
            <a:ext cx="1447800" cy="400110"/>
          </a:xfrm>
          <a:prstGeom prst="rect">
            <a:avLst/>
          </a:prstGeom>
          <a:noFill/>
        </p:spPr>
        <p:txBody>
          <a:bodyPr wrap="square" rtlCol="0">
            <a:spAutoFit/>
          </a:bodyPr>
          <a:lstStyle/>
          <a:p>
            <a:r>
              <a:rPr lang="en-US" sz="2000" b="1" dirty="0" smtClean="0"/>
              <a:t>i.e. 30000</a:t>
            </a:r>
            <a:endParaRPr lang="en-IN" sz="2000" b="1" dirty="0"/>
          </a:p>
        </p:txBody>
      </p:sp>
      <p:cxnSp>
        <p:nvCxnSpPr>
          <p:cNvPr id="26" name="Straight Connector 25"/>
          <p:cNvCxnSpPr/>
          <p:nvPr/>
        </p:nvCxnSpPr>
        <p:spPr>
          <a:xfrm>
            <a:off x="2590800" y="2362200"/>
            <a:ext cx="990600" cy="1588"/>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a:off x="2590800" y="3581400"/>
            <a:ext cx="990600" cy="1588"/>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a:xfrm>
            <a:off x="2621280" y="4450080"/>
            <a:ext cx="9906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0" grpId="0"/>
      <p:bldP spid="11" grpId="0"/>
      <p:bldP spid="12" grpId="0"/>
      <p:bldP spid="13" grpId="0"/>
      <p:bldP spid="17" grpId="0"/>
      <p:bldP spid="18" grpId="0"/>
      <p:bldP spid="19" grpId="0"/>
      <p:bldP spid="2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65120" y="15240"/>
            <a:ext cx="2209800" cy="369332"/>
          </a:xfrm>
          <a:prstGeom prst="rect">
            <a:avLst/>
          </a:prstGeom>
          <a:noFill/>
        </p:spPr>
        <p:txBody>
          <a:bodyPr wrap="square" rtlCol="0">
            <a:spAutoFit/>
          </a:bodyPr>
          <a:lstStyle/>
          <a:p>
            <a:r>
              <a:rPr lang="en-US" b="1" u="sng" dirty="0" smtClean="0"/>
              <a:t>Transfer of Asset</a:t>
            </a:r>
            <a:endParaRPr lang="en-IN" b="1" u="sng" dirty="0"/>
          </a:p>
        </p:txBody>
      </p:sp>
      <p:sp>
        <p:nvSpPr>
          <p:cNvPr id="3" name="Left Brace 2"/>
          <p:cNvSpPr/>
          <p:nvPr/>
        </p:nvSpPr>
        <p:spPr>
          <a:xfrm rot="5400000">
            <a:off x="3169920" y="-1325880"/>
            <a:ext cx="457200" cy="387096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IN" b="1"/>
          </a:p>
        </p:txBody>
      </p:sp>
      <p:sp>
        <p:nvSpPr>
          <p:cNvPr id="4" name="TextBox 3"/>
          <p:cNvSpPr txBox="1"/>
          <p:nvPr/>
        </p:nvSpPr>
        <p:spPr>
          <a:xfrm>
            <a:off x="929640" y="822960"/>
            <a:ext cx="1524000" cy="646331"/>
          </a:xfrm>
          <a:prstGeom prst="rect">
            <a:avLst/>
          </a:prstGeom>
          <a:noFill/>
        </p:spPr>
        <p:txBody>
          <a:bodyPr wrap="square" rtlCol="0">
            <a:spAutoFit/>
          </a:bodyPr>
          <a:lstStyle/>
          <a:p>
            <a:r>
              <a:rPr lang="en-US" b="1" u="sng" dirty="0" smtClean="0"/>
              <a:t>Revocable </a:t>
            </a:r>
          </a:p>
          <a:p>
            <a:r>
              <a:rPr lang="en-US" b="1" u="sng" dirty="0" smtClean="0"/>
              <a:t>transfer</a:t>
            </a:r>
            <a:endParaRPr lang="en-IN" b="1" u="sng" dirty="0"/>
          </a:p>
        </p:txBody>
      </p:sp>
      <p:sp>
        <p:nvSpPr>
          <p:cNvPr id="5" name="TextBox 4"/>
          <p:cNvSpPr txBox="1"/>
          <p:nvPr/>
        </p:nvSpPr>
        <p:spPr>
          <a:xfrm>
            <a:off x="4632960" y="822960"/>
            <a:ext cx="1524000" cy="646331"/>
          </a:xfrm>
          <a:prstGeom prst="rect">
            <a:avLst/>
          </a:prstGeom>
          <a:noFill/>
        </p:spPr>
        <p:txBody>
          <a:bodyPr wrap="square" rtlCol="0">
            <a:spAutoFit/>
          </a:bodyPr>
          <a:lstStyle/>
          <a:p>
            <a:r>
              <a:rPr lang="en-US" b="1" u="sng" dirty="0" smtClean="0"/>
              <a:t>Irrevocable </a:t>
            </a:r>
          </a:p>
          <a:p>
            <a:r>
              <a:rPr lang="en-US" b="1" u="sng" dirty="0" smtClean="0"/>
              <a:t>transfer</a:t>
            </a:r>
            <a:endParaRPr lang="en-IN" b="1" u="sng" dirty="0"/>
          </a:p>
        </p:txBody>
      </p:sp>
      <p:cxnSp>
        <p:nvCxnSpPr>
          <p:cNvPr id="7" name="Straight Arrow Connector 6"/>
          <p:cNvCxnSpPr/>
          <p:nvPr/>
        </p:nvCxnSpPr>
        <p:spPr>
          <a:xfrm rot="5400000">
            <a:off x="1357154" y="1554480"/>
            <a:ext cx="212566"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304800" y="1645920"/>
            <a:ext cx="2514600" cy="646331"/>
          </a:xfrm>
          <a:prstGeom prst="rect">
            <a:avLst/>
          </a:prstGeom>
          <a:noFill/>
        </p:spPr>
        <p:txBody>
          <a:bodyPr wrap="square" rtlCol="0">
            <a:spAutoFit/>
          </a:bodyPr>
          <a:lstStyle/>
          <a:p>
            <a:r>
              <a:rPr lang="en-US" b="1" dirty="0" smtClean="0"/>
              <a:t>Asset transferred shall be clubbed</a:t>
            </a:r>
            <a:endParaRPr lang="en-IN" b="1" dirty="0"/>
          </a:p>
        </p:txBody>
      </p:sp>
      <p:sp>
        <p:nvSpPr>
          <p:cNvPr id="11" name="TextBox 10"/>
          <p:cNvSpPr txBox="1"/>
          <p:nvPr/>
        </p:nvSpPr>
        <p:spPr>
          <a:xfrm>
            <a:off x="4099560" y="1645920"/>
            <a:ext cx="2514600" cy="646331"/>
          </a:xfrm>
          <a:prstGeom prst="rect">
            <a:avLst/>
          </a:prstGeom>
          <a:noFill/>
        </p:spPr>
        <p:txBody>
          <a:bodyPr wrap="square" rtlCol="0">
            <a:spAutoFit/>
          </a:bodyPr>
          <a:lstStyle/>
          <a:p>
            <a:r>
              <a:rPr lang="en-US" b="1" dirty="0" smtClean="0"/>
              <a:t>Asset transferred shall not be clubbed</a:t>
            </a:r>
            <a:endParaRPr lang="en-IN" b="1" dirty="0"/>
          </a:p>
        </p:txBody>
      </p:sp>
      <p:sp>
        <p:nvSpPr>
          <p:cNvPr id="12" name="TextBox 11"/>
          <p:cNvSpPr txBox="1"/>
          <p:nvPr/>
        </p:nvSpPr>
        <p:spPr>
          <a:xfrm>
            <a:off x="4099560" y="2218789"/>
            <a:ext cx="4709160" cy="923330"/>
          </a:xfrm>
          <a:prstGeom prst="rect">
            <a:avLst/>
          </a:prstGeom>
          <a:noFill/>
        </p:spPr>
        <p:txBody>
          <a:bodyPr wrap="square" rtlCol="0">
            <a:spAutoFit/>
          </a:bodyPr>
          <a:lstStyle/>
          <a:p>
            <a:r>
              <a:rPr lang="en-US" b="1" dirty="0" smtClean="0"/>
              <a:t>However such asset shall be clubbed in the wealth of transferrer as and when the power to revoke arise</a:t>
            </a:r>
            <a:endParaRPr lang="en-IN" b="1" dirty="0"/>
          </a:p>
        </p:txBody>
      </p:sp>
      <p:sp>
        <p:nvSpPr>
          <p:cNvPr id="13" name="TextBox 12"/>
          <p:cNvSpPr txBox="1"/>
          <p:nvPr/>
        </p:nvSpPr>
        <p:spPr>
          <a:xfrm>
            <a:off x="350520" y="3056989"/>
            <a:ext cx="2514600" cy="646331"/>
          </a:xfrm>
          <a:prstGeom prst="rect">
            <a:avLst/>
          </a:prstGeom>
          <a:noFill/>
        </p:spPr>
        <p:txBody>
          <a:bodyPr wrap="square" rtlCol="0">
            <a:spAutoFit/>
          </a:bodyPr>
          <a:lstStyle/>
          <a:p>
            <a:r>
              <a:rPr lang="en-US" b="1" dirty="0" smtClean="0"/>
              <a:t>Which is not a </a:t>
            </a:r>
          </a:p>
          <a:p>
            <a:r>
              <a:rPr lang="en-US" b="1" dirty="0" smtClean="0"/>
              <a:t>Irrevocable transfer</a:t>
            </a:r>
            <a:endParaRPr lang="en-IN" b="1" dirty="0"/>
          </a:p>
        </p:txBody>
      </p:sp>
      <p:sp>
        <p:nvSpPr>
          <p:cNvPr id="14" name="TextBox 13"/>
          <p:cNvSpPr txBox="1"/>
          <p:nvPr/>
        </p:nvSpPr>
        <p:spPr>
          <a:xfrm>
            <a:off x="4084320" y="3087469"/>
            <a:ext cx="2514600" cy="369332"/>
          </a:xfrm>
          <a:prstGeom prst="rect">
            <a:avLst/>
          </a:prstGeom>
          <a:noFill/>
        </p:spPr>
        <p:txBody>
          <a:bodyPr wrap="square" rtlCol="0">
            <a:spAutoFit/>
          </a:bodyPr>
          <a:lstStyle/>
          <a:p>
            <a:r>
              <a:rPr lang="en-US" b="1" dirty="0" smtClean="0"/>
              <a:t>Revocable after 6 years </a:t>
            </a:r>
            <a:endParaRPr lang="en-IN" b="1" dirty="0"/>
          </a:p>
        </p:txBody>
      </p:sp>
      <p:sp>
        <p:nvSpPr>
          <p:cNvPr id="15" name="TextBox 14"/>
          <p:cNvSpPr txBox="1"/>
          <p:nvPr/>
        </p:nvSpPr>
        <p:spPr>
          <a:xfrm>
            <a:off x="4099560" y="3651348"/>
            <a:ext cx="4815840" cy="646331"/>
          </a:xfrm>
          <a:prstGeom prst="rect">
            <a:avLst/>
          </a:prstGeom>
          <a:noFill/>
        </p:spPr>
        <p:txBody>
          <a:bodyPr wrap="square" rtlCol="0">
            <a:spAutoFit/>
          </a:bodyPr>
          <a:lstStyle/>
          <a:p>
            <a:r>
              <a:rPr lang="en-US" b="1" dirty="0" smtClean="0"/>
              <a:t>Not Revocable during life time </a:t>
            </a:r>
            <a:r>
              <a:rPr lang="en-US" b="1" smtClean="0"/>
              <a:t>of transfree </a:t>
            </a:r>
            <a:r>
              <a:rPr lang="en-US" b="1" dirty="0" smtClean="0"/>
              <a:t>or beneficiary  </a:t>
            </a:r>
            <a:endParaRPr lang="en-IN" b="1" dirty="0"/>
          </a:p>
        </p:txBody>
      </p:sp>
      <p:sp>
        <p:nvSpPr>
          <p:cNvPr id="16" name="TextBox 15"/>
          <p:cNvSpPr txBox="1"/>
          <p:nvPr/>
        </p:nvSpPr>
        <p:spPr>
          <a:xfrm>
            <a:off x="5425440" y="3383280"/>
            <a:ext cx="457200" cy="369332"/>
          </a:xfrm>
          <a:prstGeom prst="rect">
            <a:avLst/>
          </a:prstGeom>
          <a:noFill/>
        </p:spPr>
        <p:txBody>
          <a:bodyPr wrap="square" rtlCol="0">
            <a:spAutoFit/>
          </a:bodyPr>
          <a:lstStyle/>
          <a:p>
            <a:r>
              <a:rPr lang="en-US" b="1" dirty="0" smtClean="0"/>
              <a:t>or</a:t>
            </a:r>
            <a:endParaRPr lang="en-IN" b="1" dirty="0"/>
          </a:p>
        </p:txBody>
      </p:sp>
      <p:sp>
        <p:nvSpPr>
          <p:cNvPr id="17" name="TextBox 16"/>
          <p:cNvSpPr txBox="1"/>
          <p:nvPr/>
        </p:nvSpPr>
        <p:spPr>
          <a:xfrm>
            <a:off x="5730240" y="4175760"/>
            <a:ext cx="701040" cy="369332"/>
          </a:xfrm>
          <a:prstGeom prst="rect">
            <a:avLst/>
          </a:prstGeom>
          <a:noFill/>
        </p:spPr>
        <p:txBody>
          <a:bodyPr wrap="square" rtlCol="0">
            <a:spAutoFit/>
          </a:bodyPr>
          <a:lstStyle/>
          <a:p>
            <a:r>
              <a:rPr lang="en-US" b="1" dirty="0" smtClean="0"/>
              <a:t>And</a:t>
            </a:r>
            <a:endParaRPr lang="en-IN" b="1" dirty="0"/>
          </a:p>
        </p:txBody>
      </p:sp>
      <p:sp>
        <p:nvSpPr>
          <p:cNvPr id="18" name="TextBox 17"/>
          <p:cNvSpPr txBox="1"/>
          <p:nvPr/>
        </p:nvSpPr>
        <p:spPr>
          <a:xfrm>
            <a:off x="4084320" y="4480560"/>
            <a:ext cx="4724400" cy="369332"/>
          </a:xfrm>
          <a:prstGeom prst="rect">
            <a:avLst/>
          </a:prstGeom>
          <a:noFill/>
        </p:spPr>
        <p:txBody>
          <a:bodyPr wrap="square" rtlCol="0">
            <a:spAutoFit/>
          </a:bodyPr>
          <a:lstStyle/>
          <a:p>
            <a:r>
              <a:rPr lang="en-US" b="1" dirty="0" smtClean="0"/>
              <a:t>transferor derives no direct or indirect benefit </a:t>
            </a:r>
            <a:endParaRPr lang="en-IN" b="1" dirty="0"/>
          </a:p>
        </p:txBody>
      </p:sp>
      <p:sp>
        <p:nvSpPr>
          <p:cNvPr id="19" name="TextBox 18"/>
          <p:cNvSpPr txBox="1"/>
          <p:nvPr/>
        </p:nvSpPr>
        <p:spPr>
          <a:xfrm>
            <a:off x="5288280" y="4779108"/>
            <a:ext cx="2514600" cy="369332"/>
          </a:xfrm>
          <a:prstGeom prst="rect">
            <a:avLst/>
          </a:prstGeom>
          <a:noFill/>
        </p:spPr>
        <p:txBody>
          <a:bodyPr wrap="square" rtlCol="0">
            <a:spAutoFit/>
          </a:bodyPr>
          <a:lstStyle/>
          <a:p>
            <a:r>
              <a:rPr lang="en-US" b="1" dirty="0" smtClean="0"/>
              <a:t>But does not include</a:t>
            </a:r>
            <a:endParaRPr lang="en-IN" b="1" dirty="0"/>
          </a:p>
        </p:txBody>
      </p:sp>
      <p:cxnSp>
        <p:nvCxnSpPr>
          <p:cNvPr id="21" name="Straight Arrow Connector 20"/>
          <p:cNvCxnSpPr/>
          <p:nvPr/>
        </p:nvCxnSpPr>
        <p:spPr>
          <a:xfrm rot="5400000">
            <a:off x="4999514" y="1568926"/>
            <a:ext cx="212566"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4084320" y="5090160"/>
            <a:ext cx="5059680" cy="923330"/>
          </a:xfrm>
          <a:prstGeom prst="rect">
            <a:avLst/>
          </a:prstGeom>
          <a:noFill/>
        </p:spPr>
        <p:txBody>
          <a:bodyPr wrap="square" rtlCol="0">
            <a:spAutoFit/>
          </a:bodyPr>
          <a:lstStyle/>
          <a:p>
            <a:r>
              <a:rPr lang="en-US" b="1" dirty="0" smtClean="0"/>
              <a:t>Where there is a provision for re-transfer, directly or indirectly of the income or asset to </a:t>
            </a:r>
            <a:r>
              <a:rPr lang="en-US" b="1" smtClean="0"/>
              <a:t>the transferor </a:t>
            </a:r>
            <a:r>
              <a:rPr lang="en-US" b="1" dirty="0" smtClean="0"/>
              <a:t>during the transfer is not revocable</a:t>
            </a:r>
            <a:endParaRPr lang="en-IN" b="1" dirty="0"/>
          </a:p>
        </p:txBody>
      </p:sp>
      <p:sp>
        <p:nvSpPr>
          <p:cNvPr id="24" name="TextBox 23"/>
          <p:cNvSpPr txBox="1"/>
          <p:nvPr/>
        </p:nvSpPr>
        <p:spPr>
          <a:xfrm>
            <a:off x="4084320" y="5958840"/>
            <a:ext cx="4770120" cy="923330"/>
          </a:xfrm>
          <a:prstGeom prst="rect">
            <a:avLst/>
          </a:prstGeom>
          <a:noFill/>
        </p:spPr>
        <p:txBody>
          <a:bodyPr wrap="square" rtlCol="0">
            <a:spAutoFit/>
          </a:bodyPr>
          <a:lstStyle/>
          <a:p>
            <a:r>
              <a:rPr lang="en-US" b="1" dirty="0" smtClean="0"/>
              <a:t>transferor having right to re-assume power directly or indirectly over the whole or any part of income or asset</a:t>
            </a:r>
            <a:endParaRPr lang="en-IN" b="1" dirty="0"/>
          </a:p>
        </p:txBody>
      </p:sp>
      <p:cxnSp>
        <p:nvCxnSpPr>
          <p:cNvPr id="26" name="Straight Arrow Connector 25"/>
          <p:cNvCxnSpPr/>
          <p:nvPr/>
        </p:nvCxnSpPr>
        <p:spPr>
          <a:xfrm>
            <a:off x="76200" y="179832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Straight Arrow Connector 26"/>
          <p:cNvCxnSpPr/>
          <p:nvPr/>
        </p:nvCxnSpPr>
        <p:spPr>
          <a:xfrm>
            <a:off x="91440" y="3229292"/>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a:xfrm>
            <a:off x="3230880" y="330708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Straight Arrow Connector 28"/>
          <p:cNvCxnSpPr/>
          <p:nvPr/>
        </p:nvCxnSpPr>
        <p:spPr>
          <a:xfrm>
            <a:off x="3764280" y="4646612"/>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0" name="TextBox 29"/>
          <p:cNvSpPr txBox="1"/>
          <p:nvPr/>
        </p:nvSpPr>
        <p:spPr>
          <a:xfrm>
            <a:off x="3550920" y="3124200"/>
            <a:ext cx="457200" cy="369332"/>
          </a:xfrm>
          <a:prstGeom prst="rect">
            <a:avLst/>
          </a:prstGeom>
          <a:noFill/>
        </p:spPr>
        <p:txBody>
          <a:bodyPr wrap="square" rtlCol="0">
            <a:spAutoFit/>
          </a:bodyPr>
          <a:lstStyle/>
          <a:p>
            <a:r>
              <a:rPr lang="en-US" b="1" dirty="0" smtClean="0"/>
              <a:t>(</a:t>
            </a:r>
            <a:r>
              <a:rPr lang="en-US" b="1" dirty="0" err="1" smtClean="0"/>
              <a:t>i</a:t>
            </a:r>
            <a:r>
              <a:rPr lang="en-US" b="1" dirty="0" smtClean="0"/>
              <a:t>)</a:t>
            </a:r>
            <a:endParaRPr lang="en-IN" b="1" dirty="0"/>
          </a:p>
        </p:txBody>
      </p:sp>
      <p:sp>
        <p:nvSpPr>
          <p:cNvPr id="31" name="TextBox 30"/>
          <p:cNvSpPr txBox="1"/>
          <p:nvPr/>
        </p:nvSpPr>
        <p:spPr>
          <a:xfrm>
            <a:off x="3550920" y="3627120"/>
            <a:ext cx="548640" cy="369332"/>
          </a:xfrm>
          <a:prstGeom prst="rect">
            <a:avLst/>
          </a:prstGeom>
          <a:noFill/>
        </p:spPr>
        <p:txBody>
          <a:bodyPr wrap="square" rtlCol="0">
            <a:spAutoFit/>
          </a:bodyPr>
          <a:lstStyle/>
          <a:p>
            <a:r>
              <a:rPr lang="en-US" b="1" dirty="0" smtClean="0"/>
              <a:t>(ii)</a:t>
            </a:r>
            <a:endParaRPr lang="en-IN" b="1" dirty="0"/>
          </a:p>
        </p:txBody>
      </p:sp>
      <p:sp>
        <p:nvSpPr>
          <p:cNvPr id="32" name="TextBox 31"/>
          <p:cNvSpPr txBox="1"/>
          <p:nvPr/>
        </p:nvSpPr>
        <p:spPr>
          <a:xfrm>
            <a:off x="3657600" y="5074920"/>
            <a:ext cx="457200" cy="369332"/>
          </a:xfrm>
          <a:prstGeom prst="rect">
            <a:avLst/>
          </a:prstGeom>
          <a:noFill/>
        </p:spPr>
        <p:txBody>
          <a:bodyPr wrap="square" rtlCol="0">
            <a:spAutoFit/>
          </a:bodyPr>
          <a:lstStyle/>
          <a:p>
            <a:r>
              <a:rPr lang="en-US" b="1" dirty="0" smtClean="0"/>
              <a:t>(a)</a:t>
            </a:r>
            <a:endParaRPr lang="en-IN" b="1" dirty="0"/>
          </a:p>
        </p:txBody>
      </p:sp>
      <p:sp>
        <p:nvSpPr>
          <p:cNvPr id="33" name="TextBox 32"/>
          <p:cNvSpPr txBox="1"/>
          <p:nvPr/>
        </p:nvSpPr>
        <p:spPr>
          <a:xfrm>
            <a:off x="3657600" y="5928360"/>
            <a:ext cx="685800" cy="369332"/>
          </a:xfrm>
          <a:prstGeom prst="rect">
            <a:avLst/>
          </a:prstGeom>
          <a:noFill/>
        </p:spPr>
        <p:txBody>
          <a:bodyPr wrap="square" rtlCol="0">
            <a:spAutoFit/>
          </a:bodyPr>
          <a:lstStyle/>
          <a:p>
            <a:r>
              <a:rPr lang="en-US" b="1" dirty="0" smtClean="0"/>
              <a:t>(b)</a:t>
            </a:r>
            <a:endParaRPr lang="en-IN" b="1" dirty="0"/>
          </a:p>
        </p:txBody>
      </p:sp>
      <p:cxnSp>
        <p:nvCxnSpPr>
          <p:cNvPr id="35" name="Straight Connector 34"/>
          <p:cNvCxnSpPr/>
          <p:nvPr/>
        </p:nvCxnSpPr>
        <p:spPr>
          <a:xfrm>
            <a:off x="3855720" y="2392680"/>
            <a:ext cx="76200"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1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2"/>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3"/>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3"/>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p:bldP spid="5" grpId="1"/>
      <p:bldP spid="10" grpId="0"/>
      <p:bldP spid="11" grpId="0"/>
      <p:bldP spid="12" grpId="0"/>
      <p:bldP spid="13" grpId="0"/>
      <p:bldP spid="14" grpId="0"/>
      <p:bldP spid="15" grpId="0"/>
      <p:bldP spid="16" grpId="0"/>
      <p:bldP spid="17" grpId="0"/>
      <p:bldP spid="18" grpId="0"/>
      <p:bldP spid="19" grpId="0"/>
      <p:bldP spid="23" grpId="0"/>
      <p:bldP spid="24" grpId="0"/>
      <p:bldP spid="30" grpId="0"/>
      <p:bldP spid="31" grpId="0"/>
      <p:bldP spid="32" grpId="0"/>
      <p:bldP spid="3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975360"/>
            <a:ext cx="762000" cy="400110"/>
          </a:xfrm>
          <a:prstGeom prst="rect">
            <a:avLst/>
          </a:prstGeom>
          <a:noFill/>
        </p:spPr>
        <p:txBody>
          <a:bodyPr wrap="square" rtlCol="0">
            <a:spAutoFit/>
          </a:bodyPr>
          <a:lstStyle/>
          <a:p>
            <a:r>
              <a:rPr lang="en-US" sz="2000" b="1" dirty="0" smtClean="0"/>
              <a:t>Q:-</a:t>
            </a:r>
            <a:endParaRPr lang="en-IN" sz="2000" b="1" dirty="0"/>
          </a:p>
        </p:txBody>
      </p:sp>
      <p:sp>
        <p:nvSpPr>
          <p:cNvPr id="3" name="TextBox 2"/>
          <p:cNvSpPr txBox="1"/>
          <p:nvPr/>
        </p:nvSpPr>
        <p:spPr>
          <a:xfrm>
            <a:off x="1752600" y="1661160"/>
            <a:ext cx="1066800" cy="400110"/>
          </a:xfrm>
          <a:prstGeom prst="rect">
            <a:avLst/>
          </a:prstGeom>
          <a:noFill/>
        </p:spPr>
        <p:txBody>
          <a:bodyPr wrap="square" rtlCol="0">
            <a:spAutoFit/>
          </a:bodyPr>
          <a:lstStyle/>
          <a:p>
            <a:r>
              <a:rPr lang="en-US" sz="2000" b="1" dirty="0" smtClean="0"/>
              <a:t>Mr. X</a:t>
            </a:r>
            <a:endParaRPr lang="en-IN" sz="2000" b="1" dirty="0"/>
          </a:p>
        </p:txBody>
      </p:sp>
      <p:sp>
        <p:nvSpPr>
          <p:cNvPr id="4" name="TextBox 3"/>
          <p:cNvSpPr txBox="1"/>
          <p:nvPr/>
        </p:nvSpPr>
        <p:spPr>
          <a:xfrm>
            <a:off x="5791200" y="1661160"/>
            <a:ext cx="1066800" cy="400110"/>
          </a:xfrm>
          <a:prstGeom prst="rect">
            <a:avLst/>
          </a:prstGeom>
          <a:noFill/>
        </p:spPr>
        <p:txBody>
          <a:bodyPr wrap="square" rtlCol="0">
            <a:spAutoFit/>
          </a:bodyPr>
          <a:lstStyle/>
          <a:p>
            <a:r>
              <a:rPr lang="en-US" sz="2000" b="1" dirty="0" smtClean="0"/>
              <a:t>Mr. Y</a:t>
            </a:r>
            <a:endParaRPr lang="en-IN" sz="2000" b="1" dirty="0"/>
          </a:p>
        </p:txBody>
      </p:sp>
      <p:cxnSp>
        <p:nvCxnSpPr>
          <p:cNvPr id="6" name="Straight Connector 5"/>
          <p:cNvCxnSpPr>
            <a:stCxn id="3" idx="3"/>
            <a:endCxn id="4" idx="1"/>
          </p:cNvCxnSpPr>
          <p:nvPr/>
        </p:nvCxnSpPr>
        <p:spPr>
          <a:xfrm>
            <a:off x="2819400" y="1861215"/>
            <a:ext cx="2971800" cy="1588"/>
          </a:xfrm>
          <a:prstGeom prst="line">
            <a:avLst/>
          </a:prstGeom>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3429000" y="1356360"/>
            <a:ext cx="1143000" cy="400110"/>
          </a:xfrm>
          <a:prstGeom prst="rect">
            <a:avLst/>
          </a:prstGeom>
          <a:noFill/>
        </p:spPr>
        <p:txBody>
          <a:bodyPr wrap="square" rtlCol="0">
            <a:spAutoFit/>
          </a:bodyPr>
          <a:lstStyle/>
          <a:p>
            <a:r>
              <a:rPr lang="en-US" sz="2000" b="1" dirty="0" smtClean="0"/>
              <a:t>Gift H|P</a:t>
            </a:r>
            <a:endParaRPr lang="en-IN" sz="2000" b="1" dirty="0"/>
          </a:p>
        </p:txBody>
      </p:sp>
      <p:sp>
        <p:nvSpPr>
          <p:cNvPr id="9" name="TextBox 8"/>
          <p:cNvSpPr txBox="1"/>
          <p:nvPr/>
        </p:nvSpPr>
        <p:spPr>
          <a:xfrm>
            <a:off x="3429000" y="1965960"/>
            <a:ext cx="1371600" cy="400110"/>
          </a:xfrm>
          <a:prstGeom prst="rect">
            <a:avLst/>
          </a:prstGeom>
          <a:noFill/>
        </p:spPr>
        <p:txBody>
          <a:bodyPr wrap="square" rtlCol="0">
            <a:spAutoFit/>
          </a:bodyPr>
          <a:lstStyle/>
          <a:p>
            <a:r>
              <a:rPr lang="en-US" sz="2000" b="1" dirty="0" smtClean="0"/>
              <a:t>for 5 years</a:t>
            </a:r>
            <a:endParaRPr lang="en-IN" sz="2000" b="1" dirty="0"/>
          </a:p>
        </p:txBody>
      </p:sp>
      <p:sp>
        <p:nvSpPr>
          <p:cNvPr id="11" name="TextBox 10"/>
          <p:cNvSpPr txBox="1"/>
          <p:nvPr/>
        </p:nvSpPr>
        <p:spPr>
          <a:xfrm>
            <a:off x="1295400" y="2606040"/>
            <a:ext cx="1219200" cy="400110"/>
          </a:xfrm>
          <a:prstGeom prst="rect">
            <a:avLst/>
          </a:prstGeom>
          <a:noFill/>
        </p:spPr>
        <p:txBody>
          <a:bodyPr wrap="square" rtlCol="0">
            <a:spAutoFit/>
          </a:bodyPr>
          <a:lstStyle/>
          <a:p>
            <a:r>
              <a:rPr lang="en-US" sz="2000" b="1" u="sng" dirty="0" smtClean="0"/>
              <a:t>Answer:-</a:t>
            </a:r>
            <a:endParaRPr lang="en-IN" sz="2000" b="1" u="sng" dirty="0"/>
          </a:p>
        </p:txBody>
      </p:sp>
      <p:sp>
        <p:nvSpPr>
          <p:cNvPr id="12" name="TextBox 11"/>
          <p:cNvSpPr txBox="1"/>
          <p:nvPr/>
        </p:nvSpPr>
        <p:spPr>
          <a:xfrm>
            <a:off x="1447800" y="3215640"/>
            <a:ext cx="2316480" cy="400110"/>
          </a:xfrm>
          <a:prstGeom prst="rect">
            <a:avLst/>
          </a:prstGeom>
          <a:noFill/>
        </p:spPr>
        <p:txBody>
          <a:bodyPr wrap="square" rtlCol="0">
            <a:spAutoFit/>
          </a:bodyPr>
          <a:lstStyle/>
          <a:p>
            <a:pPr algn="r"/>
            <a:r>
              <a:rPr lang="en-US" sz="2000" b="1" dirty="0" smtClean="0"/>
              <a:t>Nature of transfer :</a:t>
            </a:r>
            <a:endParaRPr lang="en-IN" sz="2000" b="1" dirty="0"/>
          </a:p>
        </p:txBody>
      </p:sp>
      <p:sp>
        <p:nvSpPr>
          <p:cNvPr id="13" name="TextBox 12"/>
          <p:cNvSpPr txBox="1"/>
          <p:nvPr/>
        </p:nvSpPr>
        <p:spPr>
          <a:xfrm>
            <a:off x="3749040" y="3215640"/>
            <a:ext cx="1463040" cy="400110"/>
          </a:xfrm>
          <a:prstGeom prst="rect">
            <a:avLst/>
          </a:prstGeom>
          <a:noFill/>
        </p:spPr>
        <p:txBody>
          <a:bodyPr wrap="square" rtlCol="0">
            <a:spAutoFit/>
          </a:bodyPr>
          <a:lstStyle/>
          <a:p>
            <a:r>
              <a:rPr lang="en-US" sz="2000" b="1" dirty="0" smtClean="0"/>
              <a:t>Revocable</a:t>
            </a:r>
            <a:endParaRPr lang="en-IN" sz="2000" b="1" dirty="0"/>
          </a:p>
        </p:txBody>
      </p:sp>
      <p:sp>
        <p:nvSpPr>
          <p:cNvPr id="14" name="TextBox 13"/>
          <p:cNvSpPr txBox="1"/>
          <p:nvPr/>
        </p:nvSpPr>
        <p:spPr>
          <a:xfrm>
            <a:off x="1447800" y="3718560"/>
            <a:ext cx="5486400" cy="400110"/>
          </a:xfrm>
          <a:prstGeom prst="rect">
            <a:avLst/>
          </a:prstGeom>
          <a:noFill/>
        </p:spPr>
        <p:txBody>
          <a:bodyPr wrap="square" rtlCol="0">
            <a:spAutoFit/>
          </a:bodyPr>
          <a:lstStyle/>
          <a:p>
            <a:r>
              <a:rPr lang="en-US" sz="2000" b="1" dirty="0" smtClean="0"/>
              <a:t>So H|P shall be clubbed with the wealth of Mr. X</a:t>
            </a:r>
            <a:endParaRPr lang="en-IN" sz="2000" b="1" dirty="0"/>
          </a:p>
        </p:txBody>
      </p:sp>
      <p:sp>
        <p:nvSpPr>
          <p:cNvPr id="5" name="TextBox 4"/>
          <p:cNvSpPr txBox="1"/>
          <p:nvPr/>
        </p:nvSpPr>
        <p:spPr>
          <a:xfrm>
            <a:off x="5791200" y="5410200"/>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8" grpId="0"/>
      <p:bldP spid="9" grpId="0"/>
      <p:bldP spid="11" grpId="0"/>
      <p:bldP spid="12"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975360"/>
            <a:ext cx="762000" cy="400110"/>
          </a:xfrm>
          <a:prstGeom prst="rect">
            <a:avLst/>
          </a:prstGeom>
          <a:noFill/>
        </p:spPr>
        <p:txBody>
          <a:bodyPr wrap="square" rtlCol="0">
            <a:spAutoFit/>
          </a:bodyPr>
          <a:lstStyle/>
          <a:p>
            <a:r>
              <a:rPr lang="en-US" sz="2000" b="1" dirty="0" smtClean="0"/>
              <a:t>Q:-</a:t>
            </a:r>
            <a:endParaRPr lang="en-IN" sz="2000" b="1" dirty="0"/>
          </a:p>
        </p:txBody>
      </p:sp>
      <p:sp>
        <p:nvSpPr>
          <p:cNvPr id="3" name="TextBox 2"/>
          <p:cNvSpPr txBox="1"/>
          <p:nvPr/>
        </p:nvSpPr>
        <p:spPr>
          <a:xfrm>
            <a:off x="1752600" y="1661160"/>
            <a:ext cx="1066800" cy="400110"/>
          </a:xfrm>
          <a:prstGeom prst="rect">
            <a:avLst/>
          </a:prstGeom>
          <a:noFill/>
        </p:spPr>
        <p:txBody>
          <a:bodyPr wrap="square" rtlCol="0">
            <a:spAutoFit/>
          </a:bodyPr>
          <a:lstStyle/>
          <a:p>
            <a:r>
              <a:rPr lang="en-US" sz="2000" b="1" dirty="0" smtClean="0"/>
              <a:t>Mr. X</a:t>
            </a:r>
            <a:endParaRPr lang="en-IN" sz="2000" b="1" dirty="0"/>
          </a:p>
        </p:txBody>
      </p:sp>
      <p:sp>
        <p:nvSpPr>
          <p:cNvPr id="4" name="TextBox 3"/>
          <p:cNvSpPr txBox="1"/>
          <p:nvPr/>
        </p:nvSpPr>
        <p:spPr>
          <a:xfrm>
            <a:off x="5791200" y="1661160"/>
            <a:ext cx="1066800" cy="400110"/>
          </a:xfrm>
          <a:prstGeom prst="rect">
            <a:avLst/>
          </a:prstGeom>
          <a:noFill/>
        </p:spPr>
        <p:txBody>
          <a:bodyPr wrap="square" rtlCol="0">
            <a:spAutoFit/>
          </a:bodyPr>
          <a:lstStyle/>
          <a:p>
            <a:r>
              <a:rPr lang="en-US" sz="2000" b="1" dirty="0" smtClean="0"/>
              <a:t>Mr. Y</a:t>
            </a:r>
            <a:endParaRPr lang="en-IN" sz="2000" b="1" dirty="0"/>
          </a:p>
        </p:txBody>
      </p:sp>
      <p:cxnSp>
        <p:nvCxnSpPr>
          <p:cNvPr id="5" name="Straight Connector 4"/>
          <p:cNvCxnSpPr>
            <a:stCxn id="3" idx="3"/>
            <a:endCxn id="4" idx="1"/>
          </p:cNvCxnSpPr>
          <p:nvPr/>
        </p:nvCxnSpPr>
        <p:spPr>
          <a:xfrm>
            <a:off x="2819400" y="1861215"/>
            <a:ext cx="2971800" cy="1588"/>
          </a:xfrm>
          <a:prstGeom prst="line">
            <a:avLst/>
          </a:prstGeom>
        </p:spPr>
        <p:style>
          <a:lnRef idx="2">
            <a:schemeClr val="dk1"/>
          </a:lnRef>
          <a:fillRef idx="0">
            <a:schemeClr val="dk1"/>
          </a:fillRef>
          <a:effectRef idx="1">
            <a:schemeClr val="dk1"/>
          </a:effectRef>
          <a:fontRef idx="minor">
            <a:schemeClr val="tx1"/>
          </a:fontRef>
        </p:style>
      </p:cxnSp>
      <p:sp>
        <p:nvSpPr>
          <p:cNvPr id="6" name="TextBox 5"/>
          <p:cNvSpPr txBox="1"/>
          <p:nvPr/>
        </p:nvSpPr>
        <p:spPr>
          <a:xfrm>
            <a:off x="3429000" y="1356360"/>
            <a:ext cx="1447800" cy="400110"/>
          </a:xfrm>
          <a:prstGeom prst="rect">
            <a:avLst/>
          </a:prstGeom>
          <a:noFill/>
        </p:spPr>
        <p:txBody>
          <a:bodyPr wrap="square" rtlCol="0">
            <a:spAutoFit/>
          </a:bodyPr>
          <a:lstStyle/>
          <a:p>
            <a:r>
              <a:rPr lang="en-US" sz="2000" b="1" dirty="0" smtClean="0"/>
              <a:t>Gift of H|P</a:t>
            </a:r>
            <a:endParaRPr lang="en-IN" sz="2000" b="1" dirty="0"/>
          </a:p>
        </p:txBody>
      </p:sp>
      <p:sp>
        <p:nvSpPr>
          <p:cNvPr id="7" name="TextBox 6"/>
          <p:cNvSpPr txBox="1"/>
          <p:nvPr/>
        </p:nvSpPr>
        <p:spPr>
          <a:xfrm>
            <a:off x="3429000" y="1965960"/>
            <a:ext cx="1371600" cy="400110"/>
          </a:xfrm>
          <a:prstGeom prst="rect">
            <a:avLst/>
          </a:prstGeom>
          <a:noFill/>
        </p:spPr>
        <p:txBody>
          <a:bodyPr wrap="square" rtlCol="0">
            <a:spAutoFit/>
          </a:bodyPr>
          <a:lstStyle/>
          <a:p>
            <a:r>
              <a:rPr lang="en-US" sz="2000" b="1" dirty="0" smtClean="0"/>
              <a:t>for 7 years</a:t>
            </a:r>
            <a:endParaRPr lang="en-IN" sz="2000" b="1" dirty="0"/>
          </a:p>
        </p:txBody>
      </p:sp>
      <p:sp>
        <p:nvSpPr>
          <p:cNvPr id="8" name="TextBox 7"/>
          <p:cNvSpPr txBox="1"/>
          <p:nvPr/>
        </p:nvSpPr>
        <p:spPr>
          <a:xfrm>
            <a:off x="1752600" y="2590800"/>
            <a:ext cx="6629400" cy="707886"/>
          </a:xfrm>
          <a:prstGeom prst="rect">
            <a:avLst/>
          </a:prstGeom>
          <a:noFill/>
        </p:spPr>
        <p:txBody>
          <a:bodyPr wrap="square" rtlCol="0">
            <a:spAutoFit/>
          </a:bodyPr>
          <a:lstStyle/>
          <a:p>
            <a:r>
              <a:rPr lang="en-US" sz="2000" b="1" dirty="0" smtClean="0"/>
              <a:t>The transfer deed also provides that Mr. A can re-transfer the asset within the period of 7 years also</a:t>
            </a:r>
            <a:endParaRPr lang="en-IN" sz="2000" b="1" dirty="0"/>
          </a:p>
        </p:txBody>
      </p:sp>
      <p:sp>
        <p:nvSpPr>
          <p:cNvPr id="9" name="TextBox 8"/>
          <p:cNvSpPr txBox="1"/>
          <p:nvPr/>
        </p:nvSpPr>
        <p:spPr>
          <a:xfrm>
            <a:off x="1295400" y="3486090"/>
            <a:ext cx="1524000" cy="400110"/>
          </a:xfrm>
          <a:prstGeom prst="rect">
            <a:avLst/>
          </a:prstGeom>
          <a:noFill/>
        </p:spPr>
        <p:txBody>
          <a:bodyPr wrap="square" rtlCol="0">
            <a:spAutoFit/>
          </a:bodyPr>
          <a:lstStyle/>
          <a:p>
            <a:r>
              <a:rPr lang="en-US" sz="2000" b="1" u="sng" dirty="0" smtClean="0"/>
              <a:t>Answer</a:t>
            </a:r>
            <a:r>
              <a:rPr lang="en-US" sz="2000" b="1" dirty="0" smtClean="0"/>
              <a:t>:-</a:t>
            </a:r>
            <a:endParaRPr lang="en-IN" sz="2000" b="1" dirty="0"/>
          </a:p>
        </p:txBody>
      </p:sp>
      <p:sp>
        <p:nvSpPr>
          <p:cNvPr id="10" name="TextBox 9"/>
          <p:cNvSpPr txBox="1"/>
          <p:nvPr/>
        </p:nvSpPr>
        <p:spPr>
          <a:xfrm>
            <a:off x="1691640" y="3962400"/>
            <a:ext cx="1188720" cy="400110"/>
          </a:xfrm>
          <a:prstGeom prst="rect">
            <a:avLst/>
          </a:prstGeom>
          <a:noFill/>
        </p:spPr>
        <p:txBody>
          <a:bodyPr wrap="square" rtlCol="0">
            <a:spAutoFit/>
          </a:bodyPr>
          <a:lstStyle/>
          <a:p>
            <a:pPr algn="r"/>
            <a:r>
              <a:rPr lang="en-US" sz="2000" b="1" dirty="0" smtClean="0"/>
              <a:t>Nature :</a:t>
            </a:r>
            <a:endParaRPr lang="en-IN" sz="2000" b="1" dirty="0"/>
          </a:p>
        </p:txBody>
      </p:sp>
      <p:sp>
        <p:nvSpPr>
          <p:cNvPr id="11" name="TextBox 10"/>
          <p:cNvSpPr txBox="1"/>
          <p:nvPr/>
        </p:nvSpPr>
        <p:spPr>
          <a:xfrm>
            <a:off x="2865120" y="3962400"/>
            <a:ext cx="1463040" cy="400110"/>
          </a:xfrm>
          <a:prstGeom prst="rect">
            <a:avLst/>
          </a:prstGeom>
          <a:noFill/>
        </p:spPr>
        <p:txBody>
          <a:bodyPr wrap="square" rtlCol="0">
            <a:spAutoFit/>
          </a:bodyPr>
          <a:lstStyle/>
          <a:p>
            <a:r>
              <a:rPr lang="en-US" sz="2000" b="1" dirty="0" smtClean="0"/>
              <a:t>Revocable</a:t>
            </a:r>
            <a:endParaRPr lang="en-IN" sz="2000" b="1" dirty="0"/>
          </a:p>
        </p:txBody>
      </p:sp>
      <p:sp>
        <p:nvSpPr>
          <p:cNvPr id="12" name="TextBox 11"/>
          <p:cNvSpPr txBox="1"/>
          <p:nvPr/>
        </p:nvSpPr>
        <p:spPr>
          <a:xfrm>
            <a:off x="1767840" y="4450080"/>
            <a:ext cx="5486400" cy="400110"/>
          </a:xfrm>
          <a:prstGeom prst="rect">
            <a:avLst/>
          </a:prstGeom>
          <a:noFill/>
        </p:spPr>
        <p:txBody>
          <a:bodyPr wrap="square" rtlCol="0">
            <a:spAutoFit/>
          </a:bodyPr>
          <a:lstStyle/>
          <a:p>
            <a:r>
              <a:rPr lang="en-US" sz="2000" b="1" dirty="0" smtClean="0"/>
              <a:t>So H|P shall be clubbed with the wealth of Mr. X</a:t>
            </a:r>
            <a:endParaRPr lang="en-IN" sz="2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P spid="9" grpId="0"/>
      <p:bldP spid="10" grpId="0"/>
      <p:bldP spid="11" grpId="0"/>
      <p:bldP spid="1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90600"/>
            <a:ext cx="579120" cy="400110"/>
          </a:xfrm>
          <a:prstGeom prst="rect">
            <a:avLst/>
          </a:prstGeom>
          <a:noFill/>
        </p:spPr>
        <p:txBody>
          <a:bodyPr wrap="square" rtlCol="0">
            <a:spAutoFit/>
          </a:bodyPr>
          <a:lstStyle/>
          <a:p>
            <a:r>
              <a:rPr lang="en-US" sz="2000" b="1" dirty="0" smtClean="0"/>
              <a:t>Q:-</a:t>
            </a:r>
            <a:endParaRPr lang="en-IN" sz="2000" b="1" dirty="0"/>
          </a:p>
        </p:txBody>
      </p:sp>
      <p:sp>
        <p:nvSpPr>
          <p:cNvPr id="3" name="TextBox 2"/>
          <p:cNvSpPr txBox="1"/>
          <p:nvPr/>
        </p:nvSpPr>
        <p:spPr>
          <a:xfrm>
            <a:off x="1600200" y="990600"/>
            <a:ext cx="6477000" cy="707886"/>
          </a:xfrm>
          <a:prstGeom prst="rect">
            <a:avLst/>
          </a:prstGeom>
          <a:noFill/>
        </p:spPr>
        <p:txBody>
          <a:bodyPr wrap="square" rtlCol="0">
            <a:spAutoFit/>
          </a:bodyPr>
          <a:lstStyle/>
          <a:p>
            <a:r>
              <a:rPr lang="en-US" sz="2000" b="1" dirty="0" smtClean="0"/>
              <a:t>What will be your answer if deed did not Provide the Provision of such Re-transfer</a:t>
            </a:r>
            <a:endParaRPr lang="en-IN" sz="2000" b="1" dirty="0"/>
          </a:p>
        </p:txBody>
      </p:sp>
      <p:sp>
        <p:nvSpPr>
          <p:cNvPr id="4" name="TextBox 3"/>
          <p:cNvSpPr txBox="1"/>
          <p:nvPr/>
        </p:nvSpPr>
        <p:spPr>
          <a:xfrm>
            <a:off x="914400" y="1935480"/>
            <a:ext cx="1219200" cy="400110"/>
          </a:xfrm>
          <a:prstGeom prst="rect">
            <a:avLst/>
          </a:prstGeom>
          <a:noFill/>
        </p:spPr>
        <p:txBody>
          <a:bodyPr wrap="square" rtlCol="0">
            <a:spAutoFit/>
          </a:bodyPr>
          <a:lstStyle/>
          <a:p>
            <a:r>
              <a:rPr lang="en-US" sz="2000" b="1" u="sng" dirty="0" smtClean="0"/>
              <a:t>Answer</a:t>
            </a:r>
            <a:r>
              <a:rPr lang="en-US" sz="2000" b="1" dirty="0" smtClean="0"/>
              <a:t>:-</a:t>
            </a:r>
            <a:endParaRPr lang="en-IN" sz="2000" b="1" dirty="0"/>
          </a:p>
        </p:txBody>
      </p:sp>
      <p:sp>
        <p:nvSpPr>
          <p:cNvPr id="6" name="TextBox 5"/>
          <p:cNvSpPr txBox="1"/>
          <p:nvPr/>
        </p:nvSpPr>
        <p:spPr>
          <a:xfrm>
            <a:off x="1630680" y="2590800"/>
            <a:ext cx="1234440" cy="400110"/>
          </a:xfrm>
          <a:prstGeom prst="rect">
            <a:avLst/>
          </a:prstGeom>
          <a:noFill/>
        </p:spPr>
        <p:txBody>
          <a:bodyPr wrap="square" rtlCol="0">
            <a:spAutoFit/>
          </a:bodyPr>
          <a:lstStyle/>
          <a:p>
            <a:pPr algn="r"/>
            <a:r>
              <a:rPr lang="en-US" sz="2000" b="1" dirty="0" smtClean="0"/>
              <a:t>Nature :</a:t>
            </a:r>
            <a:endParaRPr lang="en-IN" sz="2000" b="1" dirty="0"/>
          </a:p>
        </p:txBody>
      </p:sp>
      <p:sp>
        <p:nvSpPr>
          <p:cNvPr id="7" name="TextBox 6"/>
          <p:cNvSpPr txBox="1"/>
          <p:nvPr/>
        </p:nvSpPr>
        <p:spPr>
          <a:xfrm>
            <a:off x="2849880" y="2590800"/>
            <a:ext cx="1828800" cy="400110"/>
          </a:xfrm>
          <a:prstGeom prst="rect">
            <a:avLst/>
          </a:prstGeom>
          <a:noFill/>
        </p:spPr>
        <p:txBody>
          <a:bodyPr wrap="square" rtlCol="0">
            <a:spAutoFit/>
          </a:bodyPr>
          <a:lstStyle/>
          <a:p>
            <a:r>
              <a:rPr lang="en-US" sz="2000" b="1" dirty="0" smtClean="0"/>
              <a:t>Irrevocable</a:t>
            </a:r>
            <a:endParaRPr lang="en-IN" sz="2000" b="1" dirty="0"/>
          </a:p>
        </p:txBody>
      </p:sp>
      <p:sp>
        <p:nvSpPr>
          <p:cNvPr id="8" name="TextBox 7"/>
          <p:cNvSpPr txBox="1"/>
          <p:nvPr/>
        </p:nvSpPr>
        <p:spPr>
          <a:xfrm>
            <a:off x="1981200" y="3429000"/>
            <a:ext cx="6096000" cy="400110"/>
          </a:xfrm>
          <a:prstGeom prst="rect">
            <a:avLst/>
          </a:prstGeom>
          <a:noFill/>
        </p:spPr>
        <p:txBody>
          <a:bodyPr wrap="square" rtlCol="0">
            <a:spAutoFit/>
          </a:bodyPr>
          <a:lstStyle/>
          <a:p>
            <a:endParaRPr lang="en-IN" sz="2000" b="1" dirty="0"/>
          </a:p>
        </p:txBody>
      </p:sp>
      <p:sp>
        <p:nvSpPr>
          <p:cNvPr id="9" name="TextBox 8"/>
          <p:cNvSpPr txBox="1"/>
          <p:nvPr/>
        </p:nvSpPr>
        <p:spPr>
          <a:xfrm>
            <a:off x="1752600" y="3169920"/>
            <a:ext cx="7010400" cy="400110"/>
          </a:xfrm>
          <a:prstGeom prst="rect">
            <a:avLst/>
          </a:prstGeom>
          <a:noFill/>
        </p:spPr>
        <p:txBody>
          <a:bodyPr wrap="square" rtlCol="0">
            <a:spAutoFit/>
          </a:bodyPr>
          <a:lstStyle/>
          <a:p>
            <a:r>
              <a:rPr lang="en-US" sz="2000" b="1" dirty="0" smtClean="0"/>
              <a:t>So H|P shall be Taxable in the hands of Mr. Y only for 7 years.</a:t>
            </a:r>
            <a:endParaRPr lang="en-IN" sz="2000" b="1" dirty="0"/>
          </a:p>
        </p:txBody>
      </p:sp>
      <p:sp>
        <p:nvSpPr>
          <p:cNvPr id="10" name="TextBox 9"/>
          <p:cNvSpPr txBox="1"/>
          <p:nvPr/>
        </p:nvSpPr>
        <p:spPr>
          <a:xfrm>
            <a:off x="1752600" y="3703320"/>
            <a:ext cx="6019800" cy="400110"/>
          </a:xfrm>
          <a:prstGeom prst="rect">
            <a:avLst/>
          </a:prstGeom>
          <a:noFill/>
        </p:spPr>
        <p:txBody>
          <a:bodyPr wrap="square" rtlCol="0">
            <a:spAutoFit/>
          </a:bodyPr>
          <a:lstStyle/>
          <a:p>
            <a:r>
              <a:rPr lang="en-US" sz="2000" b="1" dirty="0" smtClean="0"/>
              <a:t>After 7 years it will be clubbed in the wealth of Mr. X</a:t>
            </a:r>
            <a:endParaRPr lang="en-IN" sz="2000" b="1" dirty="0"/>
          </a:p>
        </p:txBody>
      </p:sp>
      <p:cxnSp>
        <p:nvCxnSpPr>
          <p:cNvPr id="12" name="Straight Arrow Connector 11"/>
          <p:cNvCxnSpPr/>
          <p:nvPr/>
        </p:nvCxnSpPr>
        <p:spPr>
          <a:xfrm>
            <a:off x="1295400" y="3886200"/>
            <a:ext cx="274320" cy="17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 name="TextBox 4"/>
          <p:cNvSpPr txBox="1"/>
          <p:nvPr/>
        </p:nvSpPr>
        <p:spPr>
          <a:xfrm>
            <a:off x="5791200" y="5410200"/>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9" grpId="0"/>
      <p:bldP spid="1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4039" y="665004"/>
            <a:ext cx="1000132" cy="400110"/>
          </a:xfrm>
          <a:prstGeom prst="rect">
            <a:avLst/>
          </a:prstGeom>
          <a:noFill/>
        </p:spPr>
        <p:txBody>
          <a:bodyPr wrap="square" rtlCol="0">
            <a:spAutoFit/>
          </a:bodyPr>
          <a:lstStyle/>
          <a:p>
            <a:pPr algn="r"/>
            <a:r>
              <a:rPr lang="en-US" sz="2000" b="1" dirty="0" smtClean="0"/>
              <a:t>Mr. X </a:t>
            </a:r>
            <a:endParaRPr lang="en-IN" sz="2000" b="1" dirty="0"/>
          </a:p>
        </p:txBody>
      </p:sp>
      <p:sp>
        <p:nvSpPr>
          <p:cNvPr id="3" name="TextBox 2"/>
          <p:cNvSpPr txBox="1"/>
          <p:nvPr/>
        </p:nvSpPr>
        <p:spPr>
          <a:xfrm>
            <a:off x="6450130" y="645252"/>
            <a:ext cx="1071570" cy="400110"/>
          </a:xfrm>
          <a:prstGeom prst="rect">
            <a:avLst/>
          </a:prstGeom>
          <a:noFill/>
        </p:spPr>
        <p:txBody>
          <a:bodyPr wrap="square" rtlCol="0">
            <a:spAutoFit/>
          </a:bodyPr>
          <a:lstStyle/>
          <a:p>
            <a:r>
              <a:rPr lang="en-US" sz="2000" b="1" dirty="0" smtClean="0"/>
              <a:t>Mr. Y </a:t>
            </a:r>
            <a:endParaRPr lang="en-IN" sz="2000" b="1" dirty="0"/>
          </a:p>
        </p:txBody>
      </p:sp>
      <p:cxnSp>
        <p:nvCxnSpPr>
          <p:cNvPr id="5" name="Straight Connector 4"/>
          <p:cNvCxnSpPr/>
          <p:nvPr/>
        </p:nvCxnSpPr>
        <p:spPr>
          <a:xfrm>
            <a:off x="2500298" y="874380"/>
            <a:ext cx="3786214" cy="1588"/>
          </a:xfrm>
          <a:prstGeom prst="line">
            <a:avLst/>
          </a:prstGeom>
        </p:spPr>
        <p:style>
          <a:lnRef idx="2">
            <a:schemeClr val="dk1"/>
          </a:lnRef>
          <a:fillRef idx="0">
            <a:schemeClr val="dk1"/>
          </a:fillRef>
          <a:effectRef idx="1">
            <a:schemeClr val="dk1"/>
          </a:effectRef>
          <a:fontRef idx="minor">
            <a:schemeClr val="tx1"/>
          </a:fontRef>
        </p:style>
      </p:cxnSp>
      <p:sp>
        <p:nvSpPr>
          <p:cNvPr id="6" name="TextBox 5"/>
          <p:cNvSpPr txBox="1"/>
          <p:nvPr/>
        </p:nvSpPr>
        <p:spPr>
          <a:xfrm>
            <a:off x="3186861" y="302876"/>
            <a:ext cx="2428892" cy="400110"/>
          </a:xfrm>
          <a:prstGeom prst="rect">
            <a:avLst/>
          </a:prstGeom>
          <a:noFill/>
        </p:spPr>
        <p:txBody>
          <a:bodyPr wrap="square" rtlCol="0">
            <a:spAutoFit/>
          </a:bodyPr>
          <a:lstStyle/>
          <a:p>
            <a:r>
              <a:rPr lang="en-US" sz="2000" b="1" dirty="0" smtClean="0"/>
              <a:t>Transfer H|P</a:t>
            </a:r>
            <a:endParaRPr lang="en-IN" sz="2000" b="1" dirty="0"/>
          </a:p>
        </p:txBody>
      </p:sp>
      <p:sp>
        <p:nvSpPr>
          <p:cNvPr id="7" name="TextBox 6"/>
          <p:cNvSpPr txBox="1"/>
          <p:nvPr/>
        </p:nvSpPr>
        <p:spPr>
          <a:xfrm>
            <a:off x="2374047" y="992071"/>
            <a:ext cx="4214842" cy="400110"/>
          </a:xfrm>
          <a:prstGeom prst="rect">
            <a:avLst/>
          </a:prstGeom>
          <a:noFill/>
        </p:spPr>
        <p:txBody>
          <a:bodyPr wrap="square" rtlCol="0">
            <a:spAutoFit/>
          </a:bodyPr>
          <a:lstStyle/>
          <a:p>
            <a:r>
              <a:rPr lang="en-US" sz="2000" b="1" dirty="0" smtClean="0"/>
              <a:t>to Mr. Y for his life time on 15.2.13</a:t>
            </a:r>
            <a:endParaRPr lang="en-IN" sz="2000" b="1" dirty="0"/>
          </a:p>
        </p:txBody>
      </p:sp>
      <p:cxnSp>
        <p:nvCxnSpPr>
          <p:cNvPr id="10" name="Straight Arrow Connector 9"/>
          <p:cNvCxnSpPr/>
          <p:nvPr/>
        </p:nvCxnSpPr>
        <p:spPr>
          <a:xfrm rot="16200000" flipH="1">
            <a:off x="6974391" y="1088694"/>
            <a:ext cx="285752" cy="2857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7002703" y="1445884"/>
            <a:ext cx="1285884" cy="707886"/>
          </a:xfrm>
          <a:prstGeom prst="rect">
            <a:avLst/>
          </a:prstGeom>
          <a:noFill/>
        </p:spPr>
        <p:txBody>
          <a:bodyPr wrap="square" rtlCol="0">
            <a:spAutoFit/>
          </a:bodyPr>
          <a:lstStyle/>
          <a:p>
            <a:r>
              <a:rPr lang="en-US" sz="2000" b="1" dirty="0" smtClean="0"/>
              <a:t>died on </a:t>
            </a:r>
          </a:p>
          <a:p>
            <a:r>
              <a:rPr lang="en-US" sz="2000" b="1" dirty="0" smtClean="0"/>
              <a:t>16.1.16 </a:t>
            </a:r>
            <a:endParaRPr lang="en-IN" sz="2000" b="1" dirty="0"/>
          </a:p>
        </p:txBody>
      </p:sp>
      <p:sp>
        <p:nvSpPr>
          <p:cNvPr id="12" name="TextBox 11"/>
          <p:cNvSpPr txBox="1"/>
          <p:nvPr/>
        </p:nvSpPr>
        <p:spPr>
          <a:xfrm>
            <a:off x="863478" y="1673201"/>
            <a:ext cx="6000792" cy="400110"/>
          </a:xfrm>
          <a:prstGeom prst="rect">
            <a:avLst/>
          </a:prstGeom>
          <a:noFill/>
        </p:spPr>
        <p:txBody>
          <a:bodyPr wrap="square" rtlCol="0">
            <a:spAutoFit/>
          </a:bodyPr>
          <a:lstStyle/>
          <a:p>
            <a:r>
              <a:rPr lang="en-US" sz="2000" b="1" dirty="0" smtClean="0"/>
              <a:t>However Mr. X takes actual possession on 20.4.2016</a:t>
            </a:r>
            <a:endParaRPr lang="en-IN" sz="2000" b="1" dirty="0"/>
          </a:p>
        </p:txBody>
      </p:sp>
      <p:sp>
        <p:nvSpPr>
          <p:cNvPr id="13" name="TextBox 12"/>
          <p:cNvSpPr txBox="1"/>
          <p:nvPr/>
        </p:nvSpPr>
        <p:spPr>
          <a:xfrm>
            <a:off x="919569" y="2173267"/>
            <a:ext cx="421551" cy="400110"/>
          </a:xfrm>
          <a:prstGeom prst="rect">
            <a:avLst/>
          </a:prstGeom>
          <a:noFill/>
        </p:spPr>
        <p:txBody>
          <a:bodyPr wrap="square" rtlCol="0">
            <a:spAutoFit/>
          </a:bodyPr>
          <a:lstStyle/>
          <a:p>
            <a:r>
              <a:rPr lang="en-US" sz="2000" b="1" dirty="0" smtClean="0"/>
              <a:t>1.</a:t>
            </a:r>
            <a:endParaRPr lang="en-IN" sz="2000" b="1" dirty="0"/>
          </a:p>
        </p:txBody>
      </p:sp>
      <p:sp>
        <p:nvSpPr>
          <p:cNvPr id="14" name="TextBox 13"/>
          <p:cNvSpPr txBox="1"/>
          <p:nvPr/>
        </p:nvSpPr>
        <p:spPr>
          <a:xfrm>
            <a:off x="1412103" y="2178205"/>
            <a:ext cx="6215106" cy="400110"/>
          </a:xfrm>
          <a:prstGeom prst="rect">
            <a:avLst/>
          </a:prstGeom>
          <a:noFill/>
        </p:spPr>
        <p:txBody>
          <a:bodyPr wrap="square" rtlCol="0">
            <a:spAutoFit/>
          </a:bodyPr>
          <a:lstStyle/>
          <a:p>
            <a:r>
              <a:rPr lang="en-US" sz="2000" b="1" dirty="0" smtClean="0"/>
              <a:t>The building is transferred under Irrevocable transfer</a:t>
            </a:r>
            <a:endParaRPr lang="en-IN" sz="2000" b="1" dirty="0"/>
          </a:p>
        </p:txBody>
      </p:sp>
      <p:sp>
        <p:nvSpPr>
          <p:cNvPr id="15" name="TextBox 14"/>
          <p:cNvSpPr txBox="1"/>
          <p:nvPr/>
        </p:nvSpPr>
        <p:spPr>
          <a:xfrm>
            <a:off x="893249" y="2641542"/>
            <a:ext cx="497292" cy="400110"/>
          </a:xfrm>
          <a:prstGeom prst="rect">
            <a:avLst/>
          </a:prstGeom>
          <a:noFill/>
        </p:spPr>
        <p:txBody>
          <a:bodyPr wrap="square" rtlCol="0">
            <a:spAutoFit/>
          </a:bodyPr>
          <a:lstStyle/>
          <a:p>
            <a:r>
              <a:rPr lang="en-US" sz="2000" b="1" dirty="0" smtClean="0"/>
              <a:t>2.</a:t>
            </a:r>
            <a:endParaRPr lang="en-IN" sz="2000" b="1" dirty="0"/>
          </a:p>
        </p:txBody>
      </p:sp>
      <p:sp>
        <p:nvSpPr>
          <p:cNvPr id="16" name="TextBox 15"/>
          <p:cNvSpPr txBox="1"/>
          <p:nvPr/>
        </p:nvSpPr>
        <p:spPr>
          <a:xfrm>
            <a:off x="1417041" y="2628396"/>
            <a:ext cx="7215238" cy="400110"/>
          </a:xfrm>
          <a:prstGeom prst="rect">
            <a:avLst/>
          </a:prstGeom>
          <a:noFill/>
        </p:spPr>
        <p:txBody>
          <a:bodyPr wrap="square" rtlCol="0">
            <a:spAutoFit/>
          </a:bodyPr>
          <a:lstStyle/>
          <a:p>
            <a:r>
              <a:rPr lang="en-US" sz="2000" b="1" dirty="0" smtClean="0"/>
              <a:t>No clubbing Provision will be applied till the death of Mr. Y</a:t>
            </a:r>
            <a:endParaRPr lang="en-IN" sz="2000" b="1" dirty="0"/>
          </a:p>
        </p:txBody>
      </p:sp>
      <p:sp>
        <p:nvSpPr>
          <p:cNvPr id="17" name="TextBox 16"/>
          <p:cNvSpPr txBox="1"/>
          <p:nvPr/>
        </p:nvSpPr>
        <p:spPr>
          <a:xfrm>
            <a:off x="896023" y="3109817"/>
            <a:ext cx="477891" cy="400110"/>
          </a:xfrm>
          <a:prstGeom prst="rect">
            <a:avLst/>
          </a:prstGeom>
          <a:noFill/>
        </p:spPr>
        <p:txBody>
          <a:bodyPr wrap="square" rtlCol="0">
            <a:spAutoFit/>
          </a:bodyPr>
          <a:lstStyle/>
          <a:p>
            <a:r>
              <a:rPr lang="en-US" sz="2000" b="1" dirty="0" smtClean="0"/>
              <a:t>3.</a:t>
            </a:r>
            <a:endParaRPr lang="en-IN" sz="2000" b="1" dirty="0"/>
          </a:p>
        </p:txBody>
      </p:sp>
      <p:sp>
        <p:nvSpPr>
          <p:cNvPr id="18" name="TextBox 17"/>
          <p:cNvSpPr txBox="1"/>
          <p:nvPr/>
        </p:nvSpPr>
        <p:spPr>
          <a:xfrm>
            <a:off x="1419816" y="3113296"/>
            <a:ext cx="7495584" cy="400110"/>
          </a:xfrm>
          <a:prstGeom prst="rect">
            <a:avLst/>
          </a:prstGeom>
          <a:noFill/>
        </p:spPr>
        <p:txBody>
          <a:bodyPr wrap="square" rtlCol="0">
            <a:spAutoFit/>
          </a:bodyPr>
          <a:lstStyle/>
          <a:p>
            <a:r>
              <a:rPr lang="en-US" sz="2000" b="1" dirty="0" smtClean="0"/>
              <a:t>Building shall be taxable in the hands of Mr. Y </a:t>
            </a:r>
            <a:r>
              <a:rPr lang="en-US" sz="2000" b="1" u="sng" dirty="0" smtClean="0"/>
              <a:t>on </a:t>
            </a:r>
            <a:r>
              <a:rPr lang="en-US" sz="2000" b="1" u="sng" smtClean="0"/>
              <a:t>Valuation Date</a:t>
            </a:r>
            <a:r>
              <a:rPr lang="en-US" sz="2000" b="1" dirty="0" smtClean="0"/>
              <a:t>: </a:t>
            </a:r>
            <a:endParaRPr lang="en-IN" sz="2000" b="1" dirty="0"/>
          </a:p>
        </p:txBody>
      </p:sp>
      <p:sp>
        <p:nvSpPr>
          <p:cNvPr id="19" name="TextBox 18"/>
          <p:cNvSpPr txBox="1"/>
          <p:nvPr/>
        </p:nvSpPr>
        <p:spPr>
          <a:xfrm>
            <a:off x="894634" y="4417668"/>
            <a:ext cx="518854" cy="400110"/>
          </a:xfrm>
          <a:prstGeom prst="rect">
            <a:avLst/>
          </a:prstGeom>
          <a:noFill/>
        </p:spPr>
        <p:txBody>
          <a:bodyPr wrap="square" rtlCol="0">
            <a:spAutoFit/>
          </a:bodyPr>
          <a:lstStyle/>
          <a:p>
            <a:r>
              <a:rPr lang="en-US" sz="2000" b="1" dirty="0" smtClean="0"/>
              <a:t>4.</a:t>
            </a:r>
            <a:endParaRPr lang="en-IN" sz="2000" b="1" dirty="0"/>
          </a:p>
        </p:txBody>
      </p:sp>
      <p:sp>
        <p:nvSpPr>
          <p:cNvPr id="20" name="TextBox 19"/>
          <p:cNvSpPr txBox="1"/>
          <p:nvPr/>
        </p:nvSpPr>
        <p:spPr>
          <a:xfrm>
            <a:off x="1418426" y="4421147"/>
            <a:ext cx="7481734" cy="1015663"/>
          </a:xfrm>
          <a:prstGeom prst="rect">
            <a:avLst/>
          </a:prstGeom>
          <a:noFill/>
        </p:spPr>
        <p:txBody>
          <a:bodyPr wrap="square" rtlCol="0">
            <a:spAutoFit/>
          </a:bodyPr>
          <a:lstStyle/>
          <a:p>
            <a:r>
              <a:rPr lang="en-US" sz="2000" b="1" dirty="0" smtClean="0"/>
              <a:t>Immediate after death (i.e. Power to Revoke arise) Building will be taxable in the hands of Mr. X irrespective of the date of actual possession of the asset</a:t>
            </a:r>
            <a:endParaRPr lang="en-IN" sz="2000" b="1" dirty="0"/>
          </a:p>
        </p:txBody>
      </p:sp>
      <p:sp>
        <p:nvSpPr>
          <p:cNvPr id="21" name="TextBox 20"/>
          <p:cNvSpPr txBox="1"/>
          <p:nvPr/>
        </p:nvSpPr>
        <p:spPr>
          <a:xfrm>
            <a:off x="7467600" y="3489960"/>
            <a:ext cx="1143000" cy="400110"/>
          </a:xfrm>
          <a:prstGeom prst="rect">
            <a:avLst/>
          </a:prstGeom>
          <a:noFill/>
        </p:spPr>
        <p:txBody>
          <a:bodyPr wrap="square" rtlCol="0">
            <a:spAutoFit/>
          </a:bodyPr>
          <a:lstStyle/>
          <a:p>
            <a:r>
              <a:rPr lang="en-US" sz="2000" b="1" dirty="0" smtClean="0"/>
              <a:t>31|3|14</a:t>
            </a:r>
            <a:endParaRPr lang="en-IN" sz="2000" b="1" dirty="0"/>
          </a:p>
        </p:txBody>
      </p:sp>
      <p:sp>
        <p:nvSpPr>
          <p:cNvPr id="22" name="TextBox 21"/>
          <p:cNvSpPr txBox="1"/>
          <p:nvPr/>
        </p:nvSpPr>
        <p:spPr>
          <a:xfrm>
            <a:off x="7482840" y="3855720"/>
            <a:ext cx="1143000" cy="400110"/>
          </a:xfrm>
          <a:prstGeom prst="rect">
            <a:avLst/>
          </a:prstGeom>
          <a:noFill/>
        </p:spPr>
        <p:txBody>
          <a:bodyPr wrap="square" rtlCol="0">
            <a:spAutoFit/>
          </a:bodyPr>
          <a:lstStyle/>
          <a:p>
            <a:r>
              <a:rPr lang="en-US" sz="2000" b="1" dirty="0" smtClean="0"/>
              <a:t>31|3|15</a:t>
            </a:r>
            <a:endParaRPr lang="en-IN" sz="2000" b="1" dirty="0"/>
          </a:p>
        </p:txBody>
      </p:sp>
      <p:sp>
        <p:nvSpPr>
          <p:cNvPr id="24" name="TextBox 23"/>
          <p:cNvSpPr txBox="1"/>
          <p:nvPr/>
        </p:nvSpPr>
        <p:spPr>
          <a:xfrm>
            <a:off x="1432560" y="5695890"/>
            <a:ext cx="7162800" cy="400110"/>
          </a:xfrm>
          <a:prstGeom prst="rect">
            <a:avLst/>
          </a:prstGeom>
          <a:noFill/>
        </p:spPr>
        <p:txBody>
          <a:bodyPr wrap="square" rtlCol="0">
            <a:spAutoFit/>
          </a:bodyPr>
          <a:lstStyle/>
          <a:p>
            <a:r>
              <a:rPr lang="en-US" sz="2000" b="1" dirty="0" smtClean="0"/>
              <a:t>i.e. Taxable in the hands of Mr. X on Valuation Date 31|3|16.</a:t>
            </a:r>
            <a:endParaRPr lang="en-IN" sz="2000" b="1" dirty="0"/>
          </a:p>
        </p:txBody>
      </p:sp>
      <p:sp>
        <p:nvSpPr>
          <p:cNvPr id="113666" name="Comment 2"/>
          <p:cNvSpPr>
            <a:spLocks noRot="1" noChangeAspect="1" noEditPoints="1" noChangeArrowheads="1" noChangeShapeType="1" noTextEdit="1"/>
          </p:cNvSpPr>
          <p:nvPr/>
        </p:nvSpPr>
        <p:spPr bwMode="auto">
          <a:xfrm>
            <a:off x="89561988" y="67114738"/>
            <a:ext cx="0" cy="0"/>
          </a:xfrm>
          <a:custGeom>
            <a:avLst/>
            <a:gdLst>
              <a:gd name="T0" fmla="+- 0 25336 25336"/>
              <a:gd name="T1" fmla="*/ T0 w 1"/>
              <a:gd name="T2" fmla="+- 0 18986 18986"/>
              <a:gd name="T3" fmla="*/ 18986 h 1"/>
              <a:gd name="T4" fmla="+- 0 25336 25336"/>
              <a:gd name="T5" fmla="*/ T4 w 1"/>
              <a:gd name="T6" fmla="+- 0 18986 18986"/>
              <a:gd name="T7" fmla="*/ 18986 h 1"/>
            </a:gdLst>
            <a:ahLst/>
            <a:cxnLst>
              <a:cxn ang="0">
                <a:pos x="T1" y="T3"/>
              </a:cxn>
              <a:cxn ang="0">
                <a:pos x="T5" y="T7"/>
              </a:cxn>
            </a:cxnLst>
            <a:rect l="0" t="0" r="r" b="b"/>
            <a:pathLst>
              <a:path w="1" h="1" extrusionOk="0">
                <a:moveTo>
                  <a:pt x="0" y="0"/>
                </a:moveTo>
                <a:lnTo>
                  <a:pt x="0" y="0"/>
                </a:lnTo>
              </a:path>
            </a:pathLst>
          </a:custGeom>
          <a:noFill/>
          <a:ln w="19050" cap="rnd">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11" grpId="0"/>
      <p:bldP spid="12" grpId="0"/>
      <p:bldP spid="13" grpId="0"/>
      <p:bldP spid="15" grpId="0"/>
      <p:bldP spid="16" grpId="0"/>
      <p:bldP spid="17" grpId="0"/>
      <p:bldP spid="18" grpId="0"/>
      <p:bldP spid="19" grpId="0"/>
      <p:bldP spid="20" grpId="0"/>
      <p:bldP spid="21" grpId="0"/>
      <p:bldP spid="22" grpId="0"/>
      <p:bldP spid="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39440" y="670560"/>
            <a:ext cx="2423160" cy="400110"/>
          </a:xfrm>
          <a:prstGeom prst="rect">
            <a:avLst/>
          </a:prstGeom>
          <a:noFill/>
        </p:spPr>
        <p:txBody>
          <a:bodyPr wrap="square" rtlCol="0">
            <a:spAutoFit/>
          </a:bodyPr>
          <a:lstStyle/>
          <a:p>
            <a:r>
              <a:rPr lang="en-US" sz="2000" b="1" u="sng" dirty="0" smtClean="0"/>
              <a:t>Exemption u|s 5(</a:t>
            </a:r>
            <a:r>
              <a:rPr lang="en-US" sz="2000" b="1" u="sng" dirty="0" err="1" smtClean="0"/>
              <a:t>i</a:t>
            </a:r>
            <a:r>
              <a:rPr lang="en-US" sz="2000" b="1" u="sng" dirty="0" smtClean="0"/>
              <a:t>)</a:t>
            </a:r>
            <a:endParaRPr lang="en-IN" sz="2000" b="1" u="sng" dirty="0"/>
          </a:p>
        </p:txBody>
      </p:sp>
      <p:sp>
        <p:nvSpPr>
          <p:cNvPr id="3" name="TextBox 2"/>
          <p:cNvSpPr txBox="1"/>
          <p:nvPr/>
        </p:nvSpPr>
        <p:spPr>
          <a:xfrm>
            <a:off x="1447800" y="1143000"/>
            <a:ext cx="3505200" cy="400110"/>
          </a:xfrm>
          <a:prstGeom prst="rect">
            <a:avLst/>
          </a:prstGeom>
          <a:noFill/>
        </p:spPr>
        <p:txBody>
          <a:bodyPr wrap="square" rtlCol="0">
            <a:spAutoFit/>
          </a:bodyPr>
          <a:lstStyle/>
          <a:p>
            <a:r>
              <a:rPr lang="en-US" sz="2000" b="1" u="sng" dirty="0" smtClean="0"/>
              <a:t>Property held under trust</a:t>
            </a:r>
            <a:endParaRPr lang="en-IN" sz="2000" b="1" u="sng" dirty="0"/>
          </a:p>
        </p:txBody>
      </p:sp>
      <p:sp>
        <p:nvSpPr>
          <p:cNvPr id="4" name="TextBox 3"/>
          <p:cNvSpPr txBox="1"/>
          <p:nvPr/>
        </p:nvSpPr>
        <p:spPr>
          <a:xfrm>
            <a:off x="1447800" y="2194560"/>
            <a:ext cx="3505200" cy="400110"/>
          </a:xfrm>
          <a:prstGeom prst="rect">
            <a:avLst/>
          </a:prstGeom>
          <a:noFill/>
        </p:spPr>
        <p:txBody>
          <a:bodyPr wrap="square" rtlCol="0">
            <a:spAutoFit/>
          </a:bodyPr>
          <a:lstStyle/>
          <a:p>
            <a:r>
              <a:rPr lang="en-US" sz="2000" b="1" dirty="0" smtClean="0"/>
              <a:t>Any Property held under</a:t>
            </a:r>
            <a:endParaRPr lang="en-IN" sz="2000" b="1" dirty="0"/>
          </a:p>
        </p:txBody>
      </p:sp>
      <p:sp>
        <p:nvSpPr>
          <p:cNvPr id="5" name="TextBox 4"/>
          <p:cNvSpPr txBox="1"/>
          <p:nvPr/>
        </p:nvSpPr>
        <p:spPr>
          <a:xfrm>
            <a:off x="2362200" y="1676400"/>
            <a:ext cx="1066800" cy="400110"/>
          </a:xfrm>
          <a:prstGeom prst="rect">
            <a:avLst/>
          </a:prstGeom>
          <a:noFill/>
        </p:spPr>
        <p:txBody>
          <a:bodyPr wrap="square" rtlCol="0">
            <a:spAutoFit/>
          </a:bodyPr>
          <a:lstStyle/>
          <a:p>
            <a:r>
              <a:rPr lang="en-US" sz="2000" b="1" u="sng" dirty="0" smtClean="0"/>
              <a:t>wealth</a:t>
            </a:r>
            <a:endParaRPr lang="en-IN" sz="2000" b="1" u="sng" dirty="0"/>
          </a:p>
        </p:txBody>
      </p:sp>
      <p:cxnSp>
        <p:nvCxnSpPr>
          <p:cNvPr id="7" name="Straight Arrow Connector 6"/>
          <p:cNvCxnSpPr/>
          <p:nvPr/>
        </p:nvCxnSpPr>
        <p:spPr>
          <a:xfrm flipV="1">
            <a:off x="2057400" y="1981200"/>
            <a:ext cx="3048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2590800" y="2743200"/>
            <a:ext cx="1219200" cy="400110"/>
          </a:xfrm>
          <a:prstGeom prst="rect">
            <a:avLst/>
          </a:prstGeom>
          <a:noFill/>
        </p:spPr>
        <p:txBody>
          <a:bodyPr wrap="square" rtlCol="0">
            <a:spAutoFit/>
          </a:bodyPr>
          <a:lstStyle/>
          <a:p>
            <a:r>
              <a:rPr lang="en-US" sz="2000" b="1" dirty="0" smtClean="0"/>
              <a:t>trust or</a:t>
            </a:r>
            <a:endParaRPr lang="en-IN" sz="2000" b="1" dirty="0"/>
          </a:p>
        </p:txBody>
      </p:sp>
      <p:sp>
        <p:nvSpPr>
          <p:cNvPr id="10" name="TextBox 9"/>
          <p:cNvSpPr txBox="1"/>
          <p:nvPr/>
        </p:nvSpPr>
        <p:spPr>
          <a:xfrm>
            <a:off x="2590800" y="3215640"/>
            <a:ext cx="3505200" cy="400110"/>
          </a:xfrm>
          <a:prstGeom prst="rect">
            <a:avLst/>
          </a:prstGeom>
          <a:noFill/>
        </p:spPr>
        <p:txBody>
          <a:bodyPr wrap="square" rtlCol="0">
            <a:spAutoFit/>
          </a:bodyPr>
          <a:lstStyle/>
          <a:p>
            <a:r>
              <a:rPr lang="en-US" sz="2000" b="1" dirty="0" smtClean="0"/>
              <a:t>other Legal obligation</a:t>
            </a:r>
            <a:endParaRPr lang="en-IN" sz="2000" b="1" dirty="0"/>
          </a:p>
        </p:txBody>
      </p:sp>
      <p:sp>
        <p:nvSpPr>
          <p:cNvPr id="11" name="TextBox 10"/>
          <p:cNvSpPr txBox="1"/>
          <p:nvPr/>
        </p:nvSpPr>
        <p:spPr>
          <a:xfrm>
            <a:off x="1447800" y="3688080"/>
            <a:ext cx="3505200" cy="400110"/>
          </a:xfrm>
          <a:prstGeom prst="rect">
            <a:avLst/>
          </a:prstGeom>
          <a:noFill/>
        </p:spPr>
        <p:txBody>
          <a:bodyPr wrap="square" rtlCol="0">
            <a:spAutoFit/>
          </a:bodyPr>
          <a:lstStyle/>
          <a:p>
            <a:r>
              <a:rPr lang="en-US" sz="2000" b="1" dirty="0" smtClean="0"/>
              <a:t>for any Public purpose of a</a:t>
            </a:r>
            <a:endParaRPr lang="en-IN" sz="2000" b="1" dirty="0"/>
          </a:p>
        </p:txBody>
      </p:sp>
      <p:sp>
        <p:nvSpPr>
          <p:cNvPr id="12" name="TextBox 11"/>
          <p:cNvSpPr txBox="1"/>
          <p:nvPr/>
        </p:nvSpPr>
        <p:spPr>
          <a:xfrm>
            <a:off x="2651760" y="4191000"/>
            <a:ext cx="1676400" cy="400110"/>
          </a:xfrm>
          <a:prstGeom prst="rect">
            <a:avLst/>
          </a:prstGeom>
          <a:noFill/>
        </p:spPr>
        <p:txBody>
          <a:bodyPr wrap="square" rtlCol="0">
            <a:spAutoFit/>
          </a:bodyPr>
          <a:lstStyle/>
          <a:p>
            <a:r>
              <a:rPr lang="en-US" sz="2000" b="1" dirty="0" smtClean="0"/>
              <a:t>Charitable or </a:t>
            </a:r>
            <a:endParaRPr lang="en-IN" sz="2000" b="1" dirty="0"/>
          </a:p>
        </p:txBody>
      </p:sp>
      <p:sp>
        <p:nvSpPr>
          <p:cNvPr id="13" name="TextBox 12"/>
          <p:cNvSpPr txBox="1"/>
          <p:nvPr/>
        </p:nvSpPr>
        <p:spPr>
          <a:xfrm>
            <a:off x="2651760" y="4663440"/>
            <a:ext cx="2895600" cy="400110"/>
          </a:xfrm>
          <a:prstGeom prst="rect">
            <a:avLst/>
          </a:prstGeom>
          <a:noFill/>
        </p:spPr>
        <p:txBody>
          <a:bodyPr wrap="square" rtlCol="0">
            <a:spAutoFit/>
          </a:bodyPr>
          <a:lstStyle/>
          <a:p>
            <a:r>
              <a:rPr lang="en-US" sz="2000" b="1" dirty="0" smtClean="0"/>
              <a:t>religious nature </a:t>
            </a:r>
            <a:r>
              <a:rPr lang="en-US" sz="2000" b="1" u="sng" dirty="0" smtClean="0"/>
              <a:t>in India</a:t>
            </a:r>
            <a:endParaRPr lang="en-IN" sz="2000" b="1" u="sng" dirty="0"/>
          </a:p>
        </p:txBody>
      </p:sp>
      <p:cxnSp>
        <p:nvCxnSpPr>
          <p:cNvPr id="15" name="Straight Connector 14"/>
          <p:cNvCxnSpPr/>
          <p:nvPr/>
        </p:nvCxnSpPr>
        <p:spPr>
          <a:xfrm>
            <a:off x="2225040" y="292608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2240280" y="3413760"/>
            <a:ext cx="152400" cy="1588"/>
          </a:xfrm>
          <a:prstGeom prst="line">
            <a:avLst/>
          </a:prstGeom>
        </p:spPr>
        <p:style>
          <a:lnRef idx="2">
            <a:schemeClr val="dk1"/>
          </a:lnRef>
          <a:fillRef idx="0">
            <a:schemeClr val="dk1"/>
          </a:fillRef>
          <a:effectRef idx="1">
            <a:schemeClr val="dk1"/>
          </a:effectRef>
          <a:fontRef idx="minor">
            <a:schemeClr val="tx1"/>
          </a:fontRef>
        </p:style>
      </p:cxnSp>
      <p:sp>
        <p:nvSpPr>
          <p:cNvPr id="17" name="Flowchart: Connector 16"/>
          <p:cNvSpPr/>
          <p:nvPr/>
        </p:nvSpPr>
        <p:spPr>
          <a:xfrm>
            <a:off x="2270760" y="4343400"/>
            <a:ext cx="76200" cy="7620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18" name="Flowchart: Connector 17"/>
          <p:cNvSpPr/>
          <p:nvPr/>
        </p:nvSpPr>
        <p:spPr>
          <a:xfrm>
            <a:off x="2270760" y="4846320"/>
            <a:ext cx="76200" cy="7620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19" name="TextBox 18"/>
          <p:cNvSpPr txBox="1"/>
          <p:nvPr/>
        </p:nvSpPr>
        <p:spPr>
          <a:xfrm>
            <a:off x="2727960" y="5334000"/>
            <a:ext cx="2606040" cy="461665"/>
          </a:xfrm>
          <a:prstGeom prst="rect">
            <a:avLst/>
          </a:prstGeom>
          <a:noFill/>
        </p:spPr>
        <p:txBody>
          <a:bodyPr wrap="square" rtlCol="0">
            <a:spAutoFit/>
          </a:bodyPr>
          <a:lstStyle/>
          <a:p>
            <a:r>
              <a:rPr lang="en-US" sz="2400" b="1" dirty="0" smtClean="0"/>
              <a:t>is Exempt </a:t>
            </a:r>
            <a:r>
              <a:rPr lang="en-US" sz="2400" b="1" dirty="0" err="1" smtClean="0"/>
              <a:t>u|s</a:t>
            </a:r>
            <a:r>
              <a:rPr lang="en-US" sz="2400" b="1" dirty="0" smtClean="0"/>
              <a:t> 5(</a:t>
            </a:r>
            <a:r>
              <a:rPr lang="en-US" sz="2400" b="1" dirty="0" err="1" smtClean="0"/>
              <a:t>i</a:t>
            </a:r>
            <a:r>
              <a:rPr lang="en-US" sz="2400" b="1" dirty="0" smtClean="0"/>
              <a:t>)</a:t>
            </a:r>
            <a:endParaRPr lang="en-IN" sz="2400" b="1" dirty="0"/>
          </a:p>
        </p:txBody>
      </p:sp>
      <p:sp>
        <p:nvSpPr>
          <p:cNvPr id="20" name="Right Arrow 19"/>
          <p:cNvSpPr/>
          <p:nvPr/>
        </p:nvSpPr>
        <p:spPr>
          <a:xfrm>
            <a:off x="1905000" y="5486400"/>
            <a:ext cx="609600" cy="2286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Tree>
    <p:extLst>
      <p:ext uri="{BB962C8B-B14F-4D97-AF65-F5344CB8AC3E}">
        <p14:creationId xmlns:p14="http://schemas.microsoft.com/office/powerpoint/2010/main" val="20026602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9" grpId="0"/>
      <p:bldP spid="10" grpId="0"/>
      <p:bldP spid="11" grpId="0"/>
      <p:bldP spid="12" grpId="0"/>
      <p:bldP spid="13" grpId="0"/>
      <p:bldP spid="17" grpId="0" animBg="1"/>
      <p:bldP spid="18" grpId="0" animBg="1"/>
      <p:bldP spid="19" grpId="0"/>
      <p:bldP spid="2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7680" y="1082040"/>
            <a:ext cx="2331720" cy="400110"/>
          </a:xfrm>
          <a:prstGeom prst="rect">
            <a:avLst/>
          </a:prstGeom>
          <a:noFill/>
        </p:spPr>
        <p:txBody>
          <a:bodyPr wrap="square" rtlCol="0">
            <a:spAutoFit/>
          </a:bodyPr>
          <a:lstStyle/>
          <a:p>
            <a:r>
              <a:rPr lang="en-US" sz="2000" b="1" u="sng" dirty="0" smtClean="0"/>
              <a:t>Important to Note</a:t>
            </a:r>
            <a:endParaRPr lang="en-IN" sz="2000" b="1" u="sng" dirty="0"/>
          </a:p>
        </p:txBody>
      </p:sp>
      <p:sp>
        <p:nvSpPr>
          <p:cNvPr id="5" name="TextBox 4"/>
          <p:cNvSpPr txBox="1"/>
          <p:nvPr/>
        </p:nvSpPr>
        <p:spPr>
          <a:xfrm>
            <a:off x="716280" y="1539240"/>
            <a:ext cx="7665720" cy="400110"/>
          </a:xfrm>
          <a:prstGeom prst="rect">
            <a:avLst/>
          </a:prstGeom>
          <a:noFill/>
        </p:spPr>
        <p:txBody>
          <a:bodyPr wrap="square" rtlCol="0">
            <a:spAutoFit/>
          </a:bodyPr>
          <a:lstStyle/>
          <a:p>
            <a:r>
              <a:rPr lang="en-US" sz="2000" b="1" dirty="0" smtClean="0"/>
              <a:t>Exemption is not available in respect of business asset of the trust.</a:t>
            </a:r>
            <a:endParaRPr lang="en-IN" sz="2000" b="1" dirty="0"/>
          </a:p>
        </p:txBody>
      </p:sp>
      <p:sp>
        <p:nvSpPr>
          <p:cNvPr id="6" name="TextBox 5"/>
          <p:cNvSpPr txBox="1"/>
          <p:nvPr/>
        </p:nvSpPr>
        <p:spPr>
          <a:xfrm>
            <a:off x="487680" y="2011680"/>
            <a:ext cx="2133600" cy="400110"/>
          </a:xfrm>
          <a:prstGeom prst="rect">
            <a:avLst/>
          </a:prstGeom>
          <a:noFill/>
        </p:spPr>
        <p:txBody>
          <a:bodyPr wrap="square" rtlCol="0">
            <a:spAutoFit/>
          </a:bodyPr>
          <a:lstStyle/>
          <a:p>
            <a:r>
              <a:rPr lang="en-US" sz="2000" b="1" u="sng" dirty="0" smtClean="0"/>
              <a:t>However</a:t>
            </a:r>
            <a:endParaRPr lang="en-IN" sz="2000" b="1" u="sng" dirty="0"/>
          </a:p>
        </p:txBody>
      </p:sp>
      <p:sp>
        <p:nvSpPr>
          <p:cNvPr id="7" name="TextBox 6"/>
          <p:cNvSpPr txBox="1"/>
          <p:nvPr/>
        </p:nvSpPr>
        <p:spPr>
          <a:xfrm>
            <a:off x="716280" y="2560320"/>
            <a:ext cx="4465320" cy="400110"/>
          </a:xfrm>
          <a:prstGeom prst="rect">
            <a:avLst/>
          </a:prstGeom>
          <a:noFill/>
        </p:spPr>
        <p:txBody>
          <a:bodyPr wrap="square" rtlCol="0">
            <a:spAutoFit/>
          </a:bodyPr>
          <a:lstStyle/>
          <a:p>
            <a:r>
              <a:rPr lang="en-US" sz="2000" b="1" dirty="0" smtClean="0"/>
              <a:t>Business asset will also be exempt if</a:t>
            </a:r>
            <a:endParaRPr lang="en-IN" sz="2000" b="1" dirty="0"/>
          </a:p>
        </p:txBody>
      </p:sp>
      <p:sp>
        <p:nvSpPr>
          <p:cNvPr id="8" name="TextBox 7"/>
          <p:cNvSpPr txBox="1"/>
          <p:nvPr/>
        </p:nvSpPr>
        <p:spPr>
          <a:xfrm>
            <a:off x="716280" y="3154680"/>
            <a:ext cx="8046720" cy="400110"/>
          </a:xfrm>
          <a:prstGeom prst="rect">
            <a:avLst/>
          </a:prstGeom>
          <a:noFill/>
        </p:spPr>
        <p:txBody>
          <a:bodyPr wrap="square" rtlCol="0">
            <a:spAutoFit/>
          </a:bodyPr>
          <a:lstStyle/>
          <a:p>
            <a:r>
              <a:rPr lang="en-US" sz="2000" b="1" dirty="0" smtClean="0"/>
              <a:t>business is incidental to the attainment of the objective of the trust </a:t>
            </a:r>
            <a:r>
              <a:rPr lang="en-US" sz="2000" b="1" u="sng" dirty="0" smtClean="0"/>
              <a:t>and</a:t>
            </a:r>
            <a:endParaRPr lang="en-IN" sz="2000" b="1" u="sng" dirty="0"/>
          </a:p>
        </p:txBody>
      </p:sp>
      <p:sp>
        <p:nvSpPr>
          <p:cNvPr id="9" name="TextBox 8"/>
          <p:cNvSpPr txBox="1"/>
          <p:nvPr/>
        </p:nvSpPr>
        <p:spPr>
          <a:xfrm>
            <a:off x="716280" y="3623548"/>
            <a:ext cx="7818120" cy="707886"/>
          </a:xfrm>
          <a:prstGeom prst="rect">
            <a:avLst/>
          </a:prstGeom>
          <a:noFill/>
        </p:spPr>
        <p:txBody>
          <a:bodyPr wrap="square" rtlCol="0">
            <a:spAutoFit/>
          </a:bodyPr>
          <a:lstStyle/>
          <a:p>
            <a:r>
              <a:rPr lang="en-US" sz="2000" b="1" dirty="0" smtClean="0"/>
              <a:t>Separate books of account are maintained by such trust in respect of Such business</a:t>
            </a:r>
            <a:endParaRPr lang="en-IN" sz="2000" b="1" dirty="0"/>
          </a:p>
        </p:txBody>
      </p:sp>
      <p:cxnSp>
        <p:nvCxnSpPr>
          <p:cNvPr id="10" name="Straight Connector 9"/>
          <p:cNvCxnSpPr/>
          <p:nvPr/>
        </p:nvCxnSpPr>
        <p:spPr>
          <a:xfrm>
            <a:off x="457200" y="333756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472440" y="3825240"/>
            <a:ext cx="152400" cy="1588"/>
          </a:xfrm>
          <a:prstGeom prst="line">
            <a:avLst/>
          </a:prstGeom>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487680" y="4389120"/>
            <a:ext cx="3017520" cy="400110"/>
          </a:xfrm>
          <a:prstGeom prst="rect">
            <a:avLst/>
          </a:prstGeom>
          <a:noFill/>
        </p:spPr>
        <p:txBody>
          <a:bodyPr wrap="square" rtlCol="0">
            <a:spAutoFit/>
          </a:bodyPr>
          <a:lstStyle/>
          <a:p>
            <a:r>
              <a:rPr lang="en-US" sz="2000" b="1" u="sng" dirty="0" smtClean="0"/>
              <a:t>Very Important Note :</a:t>
            </a:r>
            <a:endParaRPr lang="en-IN" sz="2000" b="1" u="sng" dirty="0"/>
          </a:p>
        </p:txBody>
      </p:sp>
      <p:sp>
        <p:nvSpPr>
          <p:cNvPr id="14" name="TextBox 13"/>
          <p:cNvSpPr txBox="1"/>
          <p:nvPr/>
        </p:nvSpPr>
        <p:spPr>
          <a:xfrm>
            <a:off x="731520" y="4888468"/>
            <a:ext cx="7345680" cy="707886"/>
          </a:xfrm>
          <a:prstGeom prst="rect">
            <a:avLst/>
          </a:prstGeom>
          <a:noFill/>
        </p:spPr>
        <p:txBody>
          <a:bodyPr wrap="square" rtlCol="0">
            <a:spAutoFit/>
          </a:bodyPr>
          <a:lstStyle/>
          <a:p>
            <a:r>
              <a:rPr lang="en-US" sz="2000" b="1" dirty="0" smtClean="0"/>
              <a:t>Where business assets are not exempt, then trust will be liable to wealth-tax as an Individual </a:t>
            </a:r>
            <a:endParaRPr lang="en-IN" sz="2000" b="1" dirty="0"/>
          </a:p>
        </p:txBody>
      </p:sp>
    </p:spTree>
    <p:extLst>
      <p:ext uri="{BB962C8B-B14F-4D97-AF65-F5344CB8AC3E}">
        <p14:creationId xmlns:p14="http://schemas.microsoft.com/office/powerpoint/2010/main" val="30189728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1047690"/>
            <a:ext cx="3124200" cy="400110"/>
          </a:xfrm>
          <a:prstGeom prst="rect">
            <a:avLst/>
          </a:prstGeom>
          <a:noFill/>
        </p:spPr>
        <p:txBody>
          <a:bodyPr wrap="square" rtlCol="0">
            <a:spAutoFit/>
          </a:bodyPr>
          <a:lstStyle/>
          <a:p>
            <a:r>
              <a:rPr lang="en-US" sz="2000" b="1" u="sng" dirty="0" err="1" smtClean="0"/>
              <a:t>Gangabai</a:t>
            </a:r>
            <a:r>
              <a:rPr lang="en-US" sz="2000" b="1" u="sng" dirty="0" smtClean="0"/>
              <a:t> Charities (SC)</a:t>
            </a:r>
            <a:endParaRPr lang="en-IN" sz="2000" b="1" u="sng" dirty="0"/>
          </a:p>
        </p:txBody>
      </p:sp>
      <p:sp>
        <p:nvSpPr>
          <p:cNvPr id="3" name="TextBox 2"/>
          <p:cNvSpPr txBox="1"/>
          <p:nvPr/>
        </p:nvSpPr>
        <p:spPr>
          <a:xfrm>
            <a:off x="457200" y="1584960"/>
            <a:ext cx="8305800" cy="1323439"/>
          </a:xfrm>
          <a:prstGeom prst="rect">
            <a:avLst/>
          </a:prstGeom>
          <a:noFill/>
        </p:spPr>
        <p:txBody>
          <a:bodyPr wrap="square" rtlCol="0">
            <a:spAutoFit/>
          </a:bodyPr>
          <a:lstStyle/>
          <a:p>
            <a:r>
              <a:rPr lang="en-US" sz="2000" b="1" dirty="0" smtClean="0"/>
              <a:t>Where under a trust deed, the purpose for which trust property could be put to use were not confined to charitable or religious use and the property could be used for social, cultural and allied purposes at the discretion of the trust, the assess trust was not entitled to exemption under section 5(</a:t>
            </a:r>
            <a:r>
              <a:rPr lang="en-US" sz="2000" b="1" dirty="0" err="1" smtClean="0"/>
              <a:t>i</a:t>
            </a:r>
            <a:r>
              <a:rPr lang="en-US" sz="2000" b="1" dirty="0" smtClean="0"/>
              <a:t>).</a:t>
            </a:r>
            <a:endParaRPr lang="en-IN" sz="2000" b="1" dirty="0"/>
          </a:p>
        </p:txBody>
      </p:sp>
      <p:sp>
        <p:nvSpPr>
          <p:cNvPr id="4" name="TextBox 3"/>
          <p:cNvSpPr txBox="1"/>
          <p:nvPr/>
        </p:nvSpPr>
        <p:spPr>
          <a:xfrm>
            <a:off x="5638800" y="4971871"/>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extLst>
      <p:ext uri="{BB962C8B-B14F-4D97-AF65-F5344CB8AC3E}">
        <p14:creationId xmlns:p14="http://schemas.microsoft.com/office/powerpoint/2010/main" val="22722569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7840" y="1581090"/>
            <a:ext cx="5166360" cy="400110"/>
          </a:xfrm>
          <a:prstGeom prst="rect">
            <a:avLst/>
          </a:prstGeom>
          <a:noFill/>
        </p:spPr>
        <p:txBody>
          <a:bodyPr wrap="square" rtlCol="0">
            <a:spAutoFit/>
          </a:bodyPr>
          <a:lstStyle/>
          <a:p>
            <a:r>
              <a:rPr lang="en-US" sz="2000" b="1" dirty="0" smtClean="0"/>
              <a:t>Co-</a:t>
            </a:r>
            <a:r>
              <a:rPr lang="en-US" sz="2000" b="1" dirty="0" err="1" smtClean="0"/>
              <a:t>parcenary</a:t>
            </a:r>
            <a:r>
              <a:rPr lang="en-US" sz="2000" b="1" dirty="0" smtClean="0"/>
              <a:t> Interest in the property of HUF</a:t>
            </a:r>
            <a:endParaRPr lang="en-IN" sz="2000" b="1" dirty="0"/>
          </a:p>
        </p:txBody>
      </p:sp>
      <p:sp>
        <p:nvSpPr>
          <p:cNvPr id="3" name="TextBox 2"/>
          <p:cNvSpPr txBox="1"/>
          <p:nvPr/>
        </p:nvSpPr>
        <p:spPr>
          <a:xfrm>
            <a:off x="3657600" y="819090"/>
            <a:ext cx="1143000" cy="400110"/>
          </a:xfrm>
          <a:prstGeom prst="rect">
            <a:avLst/>
          </a:prstGeom>
          <a:noFill/>
        </p:spPr>
        <p:txBody>
          <a:bodyPr wrap="square" rtlCol="0">
            <a:spAutoFit/>
          </a:bodyPr>
          <a:lstStyle/>
          <a:p>
            <a:r>
              <a:rPr lang="en-US" sz="2000" b="1" u="sng" dirty="0" smtClean="0"/>
              <a:t>SHARE</a:t>
            </a:r>
            <a:endParaRPr lang="en-IN" sz="2000" b="1" u="sng" dirty="0"/>
          </a:p>
        </p:txBody>
      </p:sp>
      <p:sp>
        <p:nvSpPr>
          <p:cNvPr id="4" name="TextBox 3"/>
          <p:cNvSpPr txBox="1"/>
          <p:nvPr/>
        </p:nvSpPr>
        <p:spPr>
          <a:xfrm>
            <a:off x="4724400" y="819090"/>
            <a:ext cx="2133600" cy="400110"/>
          </a:xfrm>
          <a:prstGeom prst="rect">
            <a:avLst/>
          </a:prstGeom>
          <a:noFill/>
        </p:spPr>
        <p:txBody>
          <a:bodyPr wrap="square" rtlCol="0">
            <a:spAutoFit/>
          </a:bodyPr>
          <a:lstStyle/>
          <a:p>
            <a:r>
              <a:rPr lang="en-US" sz="2000" b="1" dirty="0" smtClean="0"/>
              <a:t>(i.e. exempt)</a:t>
            </a:r>
            <a:endParaRPr lang="en-IN" sz="2000" b="1" dirty="0"/>
          </a:p>
        </p:txBody>
      </p:sp>
      <p:cxnSp>
        <p:nvCxnSpPr>
          <p:cNvPr id="6" name="Straight Arrow Connector 5"/>
          <p:cNvCxnSpPr/>
          <p:nvPr/>
        </p:nvCxnSpPr>
        <p:spPr>
          <a:xfrm flipV="1">
            <a:off x="3352800" y="1200090"/>
            <a:ext cx="457200" cy="3810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 name="Flowchart: Process 6"/>
          <p:cNvSpPr/>
          <p:nvPr/>
        </p:nvSpPr>
        <p:spPr>
          <a:xfrm>
            <a:off x="1447800" y="2331720"/>
            <a:ext cx="1524000" cy="10668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smtClean="0"/>
              <a:t>HUF</a:t>
            </a:r>
            <a:endParaRPr lang="en-IN" sz="2000" b="1" dirty="0"/>
          </a:p>
        </p:txBody>
      </p:sp>
      <p:cxnSp>
        <p:nvCxnSpPr>
          <p:cNvPr id="9" name="Straight Arrow Connector 8"/>
          <p:cNvCxnSpPr/>
          <p:nvPr/>
        </p:nvCxnSpPr>
        <p:spPr>
          <a:xfrm>
            <a:off x="2819400" y="286512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a:off x="3505200" y="2560320"/>
            <a:ext cx="1143000" cy="707886"/>
          </a:xfrm>
          <a:prstGeom prst="rect">
            <a:avLst/>
          </a:prstGeom>
          <a:noFill/>
        </p:spPr>
        <p:txBody>
          <a:bodyPr wrap="square" rtlCol="0">
            <a:spAutoFit/>
          </a:bodyPr>
          <a:lstStyle/>
          <a:p>
            <a:r>
              <a:rPr lang="en-US" sz="2000" b="1" dirty="0" smtClean="0"/>
              <a:t>Itself</a:t>
            </a:r>
          </a:p>
          <a:p>
            <a:r>
              <a:rPr lang="en-US" sz="2000" b="1" dirty="0" smtClean="0"/>
              <a:t>Assessee</a:t>
            </a:r>
            <a:endParaRPr lang="en-IN" sz="2000" b="1" dirty="0"/>
          </a:p>
        </p:txBody>
      </p:sp>
      <p:cxnSp>
        <p:nvCxnSpPr>
          <p:cNvPr id="11" name="Straight Arrow Connector 10"/>
          <p:cNvCxnSpPr/>
          <p:nvPr/>
        </p:nvCxnSpPr>
        <p:spPr>
          <a:xfrm>
            <a:off x="4876800" y="286512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5486400" y="2560320"/>
            <a:ext cx="2057400" cy="707886"/>
          </a:xfrm>
          <a:prstGeom prst="rect">
            <a:avLst/>
          </a:prstGeom>
          <a:noFill/>
        </p:spPr>
        <p:txBody>
          <a:bodyPr wrap="square" rtlCol="0">
            <a:spAutoFit/>
          </a:bodyPr>
          <a:lstStyle/>
          <a:p>
            <a:r>
              <a:rPr lang="en-US" sz="2000" b="1" dirty="0" smtClean="0"/>
              <a:t>Liable to </a:t>
            </a:r>
          </a:p>
          <a:p>
            <a:r>
              <a:rPr lang="en-US" sz="2000" b="1" dirty="0" smtClean="0"/>
              <a:t>Pay wealth Tax</a:t>
            </a:r>
            <a:endParaRPr lang="en-IN" sz="2000" b="1" dirty="0"/>
          </a:p>
        </p:txBody>
      </p:sp>
      <p:cxnSp>
        <p:nvCxnSpPr>
          <p:cNvPr id="16" name="Straight Arrow Connector 15"/>
          <p:cNvCxnSpPr/>
          <p:nvPr/>
        </p:nvCxnSpPr>
        <p:spPr>
          <a:xfrm rot="5400000">
            <a:off x="1943100" y="3694906"/>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7" name="TextBox 16"/>
          <p:cNvSpPr txBox="1"/>
          <p:nvPr/>
        </p:nvSpPr>
        <p:spPr>
          <a:xfrm>
            <a:off x="1295400" y="3961606"/>
            <a:ext cx="2819400" cy="400110"/>
          </a:xfrm>
          <a:prstGeom prst="rect">
            <a:avLst/>
          </a:prstGeom>
          <a:noFill/>
        </p:spPr>
        <p:txBody>
          <a:bodyPr wrap="square" rtlCol="0">
            <a:spAutoFit/>
          </a:bodyPr>
          <a:lstStyle/>
          <a:p>
            <a:r>
              <a:rPr lang="en-US" sz="2000" b="1" dirty="0" smtClean="0"/>
              <a:t>interest to Co-</a:t>
            </a:r>
            <a:r>
              <a:rPr lang="en-US" sz="2000" b="1" dirty="0" err="1" smtClean="0"/>
              <a:t>parcener</a:t>
            </a:r>
            <a:r>
              <a:rPr lang="en-US" sz="2000" b="1" dirty="0" smtClean="0"/>
              <a:t> </a:t>
            </a:r>
            <a:endParaRPr lang="en-IN" sz="2000" b="1" dirty="0"/>
          </a:p>
        </p:txBody>
      </p:sp>
      <p:cxnSp>
        <p:nvCxnSpPr>
          <p:cNvPr id="18" name="Straight Arrow Connector 17"/>
          <p:cNvCxnSpPr/>
          <p:nvPr/>
        </p:nvCxnSpPr>
        <p:spPr>
          <a:xfrm>
            <a:off x="4450080" y="4190206"/>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 name="TextBox 18"/>
          <p:cNvSpPr txBox="1"/>
          <p:nvPr/>
        </p:nvSpPr>
        <p:spPr>
          <a:xfrm>
            <a:off x="5212080" y="3992086"/>
            <a:ext cx="1950720" cy="400110"/>
          </a:xfrm>
          <a:prstGeom prst="rect">
            <a:avLst/>
          </a:prstGeom>
          <a:noFill/>
        </p:spPr>
        <p:txBody>
          <a:bodyPr wrap="square" rtlCol="0">
            <a:spAutoFit/>
          </a:bodyPr>
          <a:lstStyle/>
          <a:p>
            <a:r>
              <a:rPr lang="en-US" sz="2000" b="1" dirty="0" smtClean="0"/>
              <a:t>exempt u|s 5(ii)</a:t>
            </a:r>
            <a:endParaRPr lang="en-IN" sz="2000" b="1" dirty="0"/>
          </a:p>
        </p:txBody>
      </p:sp>
    </p:spTree>
    <p:extLst>
      <p:ext uri="{BB962C8B-B14F-4D97-AF65-F5344CB8AC3E}">
        <p14:creationId xmlns:p14="http://schemas.microsoft.com/office/powerpoint/2010/main" val="1693007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7" grpId="0" animBg="1"/>
      <p:bldP spid="10" grpId="0" build="allAtOnce"/>
      <p:bldP spid="12" grpId="0"/>
      <p:bldP spid="17"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640080"/>
            <a:ext cx="2667000" cy="400110"/>
          </a:xfrm>
          <a:prstGeom prst="rect">
            <a:avLst/>
          </a:prstGeom>
          <a:noFill/>
        </p:spPr>
        <p:txBody>
          <a:bodyPr wrap="square" rtlCol="0">
            <a:spAutoFit/>
          </a:bodyPr>
          <a:lstStyle/>
          <a:p>
            <a:r>
              <a:rPr lang="en-US" sz="2000" b="1" u="sng" dirty="0" smtClean="0"/>
              <a:t>Exemption </a:t>
            </a:r>
            <a:r>
              <a:rPr lang="en-US" sz="2000" b="1" u="sng" dirty="0" err="1" smtClean="0"/>
              <a:t>u|s</a:t>
            </a:r>
            <a:r>
              <a:rPr lang="en-US" sz="2000" b="1" u="sng" dirty="0" smtClean="0"/>
              <a:t> 5(iii)</a:t>
            </a:r>
            <a:endParaRPr lang="en-IN" sz="2000" b="1" u="sng" dirty="0"/>
          </a:p>
        </p:txBody>
      </p:sp>
      <p:sp>
        <p:nvSpPr>
          <p:cNvPr id="3" name="TextBox 2"/>
          <p:cNvSpPr txBox="1"/>
          <p:nvPr/>
        </p:nvSpPr>
        <p:spPr>
          <a:xfrm>
            <a:off x="1295400" y="1295400"/>
            <a:ext cx="4495800" cy="400110"/>
          </a:xfrm>
          <a:prstGeom prst="rect">
            <a:avLst/>
          </a:prstGeom>
          <a:noFill/>
        </p:spPr>
        <p:txBody>
          <a:bodyPr wrap="square" rtlCol="0">
            <a:spAutoFit/>
          </a:bodyPr>
          <a:lstStyle/>
          <a:p>
            <a:r>
              <a:rPr lang="en-US" sz="2000" b="1" dirty="0" smtClean="0"/>
              <a:t>One House in the occupation of a Ruler</a:t>
            </a:r>
            <a:endParaRPr lang="en-IN" sz="2000" b="1" dirty="0"/>
          </a:p>
        </p:txBody>
      </p:sp>
      <p:sp>
        <p:nvSpPr>
          <p:cNvPr id="4" name="TextBox 3"/>
          <p:cNvSpPr txBox="1"/>
          <p:nvPr/>
        </p:nvSpPr>
        <p:spPr>
          <a:xfrm>
            <a:off x="1691640" y="1813560"/>
            <a:ext cx="4343400" cy="400110"/>
          </a:xfrm>
          <a:prstGeom prst="rect">
            <a:avLst/>
          </a:prstGeom>
          <a:noFill/>
        </p:spPr>
        <p:txBody>
          <a:bodyPr wrap="square" rtlCol="0">
            <a:spAutoFit/>
          </a:bodyPr>
          <a:lstStyle/>
          <a:p>
            <a:r>
              <a:rPr lang="en-US" sz="2000" b="1" dirty="0" smtClean="0"/>
              <a:t>declared as his official Residence</a:t>
            </a:r>
            <a:endParaRPr lang="en-IN" sz="2000" b="1" dirty="0"/>
          </a:p>
        </p:txBody>
      </p:sp>
      <p:sp>
        <p:nvSpPr>
          <p:cNvPr id="5" name="TextBox 4"/>
          <p:cNvSpPr txBox="1"/>
          <p:nvPr/>
        </p:nvSpPr>
        <p:spPr>
          <a:xfrm>
            <a:off x="1706880" y="2255520"/>
            <a:ext cx="2179320" cy="400110"/>
          </a:xfrm>
          <a:prstGeom prst="rect">
            <a:avLst/>
          </a:prstGeom>
          <a:noFill/>
        </p:spPr>
        <p:txBody>
          <a:bodyPr wrap="square" rtlCol="0">
            <a:spAutoFit/>
          </a:bodyPr>
          <a:lstStyle/>
          <a:p>
            <a:r>
              <a:rPr lang="en-US" sz="2000" b="1" dirty="0" smtClean="0"/>
              <a:t>by Central Govt.</a:t>
            </a:r>
            <a:endParaRPr lang="en-IN" sz="2000" b="1" dirty="0"/>
          </a:p>
        </p:txBody>
      </p:sp>
      <p:sp>
        <p:nvSpPr>
          <p:cNvPr id="6" name="TextBox 5"/>
          <p:cNvSpPr txBox="1"/>
          <p:nvPr/>
        </p:nvSpPr>
        <p:spPr>
          <a:xfrm>
            <a:off x="3108960" y="2712720"/>
            <a:ext cx="2133600" cy="400110"/>
          </a:xfrm>
          <a:prstGeom prst="rect">
            <a:avLst/>
          </a:prstGeom>
          <a:noFill/>
        </p:spPr>
        <p:txBody>
          <a:bodyPr wrap="square" rtlCol="0">
            <a:spAutoFit/>
          </a:bodyPr>
          <a:lstStyle/>
          <a:p>
            <a:r>
              <a:rPr lang="en-US" sz="2000" b="1" dirty="0" smtClean="0"/>
              <a:t>exempt </a:t>
            </a:r>
            <a:r>
              <a:rPr lang="en-US" sz="2000" b="1" dirty="0" err="1" smtClean="0"/>
              <a:t>u|s</a:t>
            </a:r>
            <a:r>
              <a:rPr lang="en-US" sz="2000" b="1" dirty="0" smtClean="0"/>
              <a:t> 5(iii)</a:t>
            </a:r>
            <a:endParaRPr lang="en-IN" sz="2000" b="1" dirty="0"/>
          </a:p>
        </p:txBody>
      </p:sp>
      <p:sp>
        <p:nvSpPr>
          <p:cNvPr id="7" name="TextBox 6"/>
          <p:cNvSpPr txBox="1"/>
          <p:nvPr/>
        </p:nvSpPr>
        <p:spPr>
          <a:xfrm>
            <a:off x="3108960" y="3322320"/>
            <a:ext cx="2667000" cy="400110"/>
          </a:xfrm>
          <a:prstGeom prst="rect">
            <a:avLst/>
          </a:prstGeom>
          <a:noFill/>
        </p:spPr>
        <p:txBody>
          <a:bodyPr wrap="square" rtlCol="0">
            <a:spAutoFit/>
          </a:bodyPr>
          <a:lstStyle/>
          <a:p>
            <a:r>
              <a:rPr lang="en-US" sz="2000" b="1" u="sng" dirty="0" smtClean="0"/>
              <a:t>GAJSINGH (SC)</a:t>
            </a:r>
            <a:endParaRPr lang="en-IN" sz="2000" b="1" u="sng" dirty="0"/>
          </a:p>
        </p:txBody>
      </p:sp>
      <p:sp>
        <p:nvSpPr>
          <p:cNvPr id="8" name="TextBox 7"/>
          <p:cNvSpPr txBox="1"/>
          <p:nvPr/>
        </p:nvSpPr>
        <p:spPr>
          <a:xfrm>
            <a:off x="914400" y="3855720"/>
            <a:ext cx="7620000" cy="1323439"/>
          </a:xfrm>
          <a:prstGeom prst="rect">
            <a:avLst/>
          </a:prstGeom>
          <a:noFill/>
        </p:spPr>
        <p:txBody>
          <a:bodyPr wrap="square" rtlCol="0">
            <a:spAutoFit/>
          </a:bodyPr>
          <a:lstStyle/>
          <a:p>
            <a:pPr algn="just"/>
            <a:r>
              <a:rPr lang="en-US" sz="2000" b="1" dirty="0" smtClean="0"/>
              <a:t>Where the </a:t>
            </a:r>
            <a:r>
              <a:rPr lang="en-US" sz="2000" b="1" dirty="0" err="1" smtClean="0"/>
              <a:t>assessee</a:t>
            </a:r>
            <a:r>
              <a:rPr lang="en-US" sz="2000" b="1" dirty="0" smtClean="0"/>
              <a:t> opted to adopt </a:t>
            </a:r>
            <a:r>
              <a:rPr lang="en-US" sz="2000" b="1" dirty="0" err="1" smtClean="0"/>
              <a:t>Umed</a:t>
            </a:r>
            <a:r>
              <a:rPr lang="en-US" sz="2000" b="1" dirty="0" smtClean="0"/>
              <a:t> </a:t>
            </a:r>
            <a:r>
              <a:rPr lang="en-US" sz="2000" b="1" dirty="0" err="1" smtClean="0"/>
              <a:t>Bhavan</a:t>
            </a:r>
            <a:r>
              <a:rPr lang="en-US" sz="2000" b="1" dirty="0" smtClean="0"/>
              <a:t> Palace as his house for the purpose of exemption under section 5(iii) which is specific for the purpose, he shall not be entitled to seek exemption for another house namely </a:t>
            </a:r>
            <a:r>
              <a:rPr lang="en-US" sz="2000" b="1" dirty="0" err="1" smtClean="0"/>
              <a:t>Sardar</a:t>
            </a:r>
            <a:r>
              <a:rPr lang="en-US" sz="2000" b="1" dirty="0" smtClean="0"/>
              <a:t> </a:t>
            </a:r>
            <a:r>
              <a:rPr lang="en-US" sz="2000" b="1" dirty="0" err="1" smtClean="0"/>
              <a:t>Samand</a:t>
            </a:r>
            <a:r>
              <a:rPr lang="en-US" sz="2000" b="1" dirty="0" smtClean="0"/>
              <a:t> Palace under section 5(vi)</a:t>
            </a:r>
            <a:endParaRPr lang="en-IN" sz="2000" b="1" dirty="0"/>
          </a:p>
        </p:txBody>
      </p:sp>
      <p:cxnSp>
        <p:nvCxnSpPr>
          <p:cNvPr id="10" name="Straight Connector 9"/>
          <p:cNvCxnSpPr/>
          <p:nvPr/>
        </p:nvCxnSpPr>
        <p:spPr>
          <a:xfrm>
            <a:off x="1432560" y="201168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1432560" y="245364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Arrow Connector 12"/>
          <p:cNvCxnSpPr/>
          <p:nvPr/>
        </p:nvCxnSpPr>
        <p:spPr>
          <a:xfrm>
            <a:off x="2423160" y="2926080"/>
            <a:ext cx="4572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144977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30680" y="550188"/>
            <a:ext cx="1066800" cy="400110"/>
          </a:xfrm>
          <a:prstGeom prst="rect">
            <a:avLst/>
          </a:prstGeom>
          <a:noFill/>
        </p:spPr>
        <p:txBody>
          <a:bodyPr wrap="square" rtlCol="0">
            <a:spAutoFit/>
          </a:bodyPr>
          <a:lstStyle/>
          <a:p>
            <a:r>
              <a:rPr lang="en-US" sz="2000" b="1" u="sng" dirty="0" smtClean="0"/>
              <a:t>Mr. X</a:t>
            </a:r>
            <a:endParaRPr lang="en-IN" sz="2000" b="1" u="sng" dirty="0"/>
          </a:p>
        </p:txBody>
      </p:sp>
      <p:sp>
        <p:nvSpPr>
          <p:cNvPr id="3" name="TextBox 2"/>
          <p:cNvSpPr txBox="1"/>
          <p:nvPr/>
        </p:nvSpPr>
        <p:spPr>
          <a:xfrm>
            <a:off x="838200" y="1159788"/>
            <a:ext cx="1143000" cy="400110"/>
          </a:xfrm>
          <a:prstGeom prst="rect">
            <a:avLst/>
          </a:prstGeom>
          <a:noFill/>
        </p:spPr>
        <p:txBody>
          <a:bodyPr wrap="square" rtlCol="0">
            <a:spAutoFit/>
          </a:bodyPr>
          <a:lstStyle/>
          <a:p>
            <a:r>
              <a:rPr lang="en-US" sz="2000" b="1" dirty="0" smtClean="0"/>
              <a:t>GOLD</a:t>
            </a:r>
            <a:endParaRPr lang="en-IN" sz="2000" b="1" dirty="0"/>
          </a:p>
        </p:txBody>
      </p:sp>
      <p:sp>
        <p:nvSpPr>
          <p:cNvPr id="4" name="TextBox 3"/>
          <p:cNvSpPr txBox="1"/>
          <p:nvPr/>
        </p:nvSpPr>
        <p:spPr>
          <a:xfrm>
            <a:off x="2225040" y="1159788"/>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sp>
        <p:nvSpPr>
          <p:cNvPr id="5" name="TextBox 4"/>
          <p:cNvSpPr txBox="1"/>
          <p:nvPr/>
        </p:nvSpPr>
        <p:spPr>
          <a:xfrm>
            <a:off x="853440" y="1693188"/>
            <a:ext cx="1143000" cy="707886"/>
          </a:xfrm>
          <a:prstGeom prst="rect">
            <a:avLst/>
          </a:prstGeom>
          <a:noFill/>
        </p:spPr>
        <p:txBody>
          <a:bodyPr wrap="square" rtlCol="0">
            <a:spAutoFit/>
          </a:bodyPr>
          <a:lstStyle/>
          <a:p>
            <a:r>
              <a:rPr lang="en-US" sz="2000" b="1" dirty="0" smtClean="0"/>
              <a:t>Motor </a:t>
            </a:r>
          </a:p>
          <a:p>
            <a:r>
              <a:rPr lang="en-US" sz="2000" b="1" dirty="0" smtClean="0"/>
              <a:t>Car</a:t>
            </a:r>
            <a:endParaRPr lang="en-IN" sz="2000" b="1" dirty="0"/>
          </a:p>
        </p:txBody>
      </p:sp>
      <p:sp>
        <p:nvSpPr>
          <p:cNvPr id="6" name="TextBox 5"/>
          <p:cNvSpPr txBox="1"/>
          <p:nvPr/>
        </p:nvSpPr>
        <p:spPr>
          <a:xfrm>
            <a:off x="2240280" y="1693188"/>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sp>
        <p:nvSpPr>
          <p:cNvPr id="7" name="TextBox 6"/>
          <p:cNvSpPr txBox="1"/>
          <p:nvPr/>
        </p:nvSpPr>
        <p:spPr>
          <a:xfrm>
            <a:off x="5928360" y="550188"/>
            <a:ext cx="1066800" cy="400110"/>
          </a:xfrm>
          <a:prstGeom prst="rect">
            <a:avLst/>
          </a:prstGeom>
          <a:noFill/>
        </p:spPr>
        <p:txBody>
          <a:bodyPr wrap="square" rtlCol="0">
            <a:spAutoFit/>
          </a:bodyPr>
          <a:lstStyle/>
          <a:p>
            <a:r>
              <a:rPr lang="en-US" sz="2000" b="1" u="sng" dirty="0" smtClean="0"/>
              <a:t>Mrs. X</a:t>
            </a:r>
            <a:endParaRPr lang="en-IN" sz="2000" b="1" u="sng" dirty="0"/>
          </a:p>
        </p:txBody>
      </p:sp>
      <p:cxnSp>
        <p:nvCxnSpPr>
          <p:cNvPr id="9" name="Straight Arrow Connector 8"/>
          <p:cNvCxnSpPr>
            <a:stCxn id="4" idx="3"/>
          </p:cNvCxnSpPr>
          <p:nvPr/>
        </p:nvCxnSpPr>
        <p:spPr>
          <a:xfrm flipV="1">
            <a:off x="3368040" y="877074"/>
            <a:ext cx="2270760" cy="482769"/>
          </a:xfrm>
          <a:prstGeom prst="straightConnector1">
            <a:avLst/>
          </a:prstGeom>
          <a:ln>
            <a:prstDash val="sysDash"/>
            <a:tailEnd type="arrow"/>
          </a:ln>
        </p:spPr>
        <p:style>
          <a:lnRef idx="2">
            <a:schemeClr val="dk1"/>
          </a:lnRef>
          <a:fillRef idx="0">
            <a:schemeClr val="dk1"/>
          </a:fillRef>
          <a:effectRef idx="1">
            <a:schemeClr val="dk1"/>
          </a:effectRef>
          <a:fontRef idx="minor">
            <a:schemeClr val="tx1"/>
          </a:fontRef>
        </p:style>
      </p:cxnSp>
      <p:sp>
        <p:nvSpPr>
          <p:cNvPr id="10" name="TextBox 9"/>
          <p:cNvSpPr txBox="1"/>
          <p:nvPr/>
        </p:nvSpPr>
        <p:spPr>
          <a:xfrm rot="20770678">
            <a:off x="3962400" y="608436"/>
            <a:ext cx="1066800" cy="400110"/>
          </a:xfrm>
          <a:prstGeom prst="rect">
            <a:avLst/>
          </a:prstGeom>
          <a:noFill/>
        </p:spPr>
        <p:txBody>
          <a:bodyPr wrap="square" rtlCol="0">
            <a:spAutoFit/>
          </a:bodyPr>
          <a:lstStyle/>
          <a:p>
            <a:r>
              <a:rPr lang="en-US" sz="2000" b="1" dirty="0" smtClean="0"/>
              <a:t>Gift</a:t>
            </a:r>
            <a:endParaRPr lang="en-IN" sz="2000" b="1" dirty="0"/>
          </a:p>
        </p:txBody>
      </p:sp>
      <p:sp>
        <p:nvSpPr>
          <p:cNvPr id="12" name="TextBox 11"/>
          <p:cNvSpPr txBox="1"/>
          <p:nvPr/>
        </p:nvSpPr>
        <p:spPr>
          <a:xfrm>
            <a:off x="1722120" y="2553474"/>
            <a:ext cx="1066800" cy="400110"/>
          </a:xfrm>
          <a:prstGeom prst="rect">
            <a:avLst/>
          </a:prstGeom>
          <a:noFill/>
        </p:spPr>
        <p:txBody>
          <a:bodyPr wrap="square" rtlCol="0">
            <a:spAutoFit/>
          </a:bodyPr>
          <a:lstStyle/>
          <a:p>
            <a:r>
              <a:rPr lang="en-US" sz="2000" b="1" dirty="0" smtClean="0"/>
              <a:t>Mr. X</a:t>
            </a:r>
            <a:endParaRPr lang="en-IN" sz="2000" b="1" dirty="0"/>
          </a:p>
        </p:txBody>
      </p:sp>
      <p:cxnSp>
        <p:nvCxnSpPr>
          <p:cNvPr id="14" name="Straight Connector 13"/>
          <p:cNvCxnSpPr/>
          <p:nvPr/>
        </p:nvCxnSpPr>
        <p:spPr>
          <a:xfrm>
            <a:off x="929640" y="3041154"/>
            <a:ext cx="2590800" cy="1588"/>
          </a:xfrm>
          <a:prstGeom prst="line">
            <a:avLst/>
          </a:prstGeom>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5882640" y="2553474"/>
            <a:ext cx="1066800" cy="400110"/>
          </a:xfrm>
          <a:prstGeom prst="rect">
            <a:avLst/>
          </a:prstGeom>
          <a:noFill/>
        </p:spPr>
        <p:txBody>
          <a:bodyPr wrap="square" rtlCol="0">
            <a:spAutoFit/>
          </a:bodyPr>
          <a:lstStyle/>
          <a:p>
            <a:r>
              <a:rPr lang="en-US" sz="2000" b="1" dirty="0" smtClean="0"/>
              <a:t>Mrs. X</a:t>
            </a:r>
            <a:endParaRPr lang="en-IN" sz="2000" b="1" dirty="0"/>
          </a:p>
        </p:txBody>
      </p:sp>
      <p:cxnSp>
        <p:nvCxnSpPr>
          <p:cNvPr id="20" name="Straight Connector 19"/>
          <p:cNvCxnSpPr/>
          <p:nvPr/>
        </p:nvCxnSpPr>
        <p:spPr>
          <a:xfrm>
            <a:off x="5013960" y="3071634"/>
            <a:ext cx="2590800" cy="1588"/>
          </a:xfrm>
          <a:prstGeom prst="line">
            <a:avLst/>
          </a:prstGeom>
        </p:spPr>
        <p:style>
          <a:lnRef idx="2">
            <a:schemeClr val="dk1"/>
          </a:lnRef>
          <a:fillRef idx="0">
            <a:schemeClr val="dk1"/>
          </a:fillRef>
          <a:effectRef idx="1">
            <a:schemeClr val="dk1"/>
          </a:effectRef>
          <a:fontRef idx="minor">
            <a:schemeClr val="tx1"/>
          </a:fontRef>
        </p:style>
      </p:cxnSp>
      <p:sp>
        <p:nvSpPr>
          <p:cNvPr id="21" name="TextBox 20"/>
          <p:cNvSpPr txBox="1"/>
          <p:nvPr/>
        </p:nvSpPr>
        <p:spPr>
          <a:xfrm>
            <a:off x="883920" y="3262908"/>
            <a:ext cx="1143000" cy="707886"/>
          </a:xfrm>
          <a:prstGeom prst="rect">
            <a:avLst/>
          </a:prstGeom>
          <a:noFill/>
        </p:spPr>
        <p:txBody>
          <a:bodyPr wrap="square" rtlCol="0">
            <a:spAutoFit/>
          </a:bodyPr>
          <a:lstStyle/>
          <a:p>
            <a:r>
              <a:rPr lang="en-US" sz="2000" b="1" dirty="0" smtClean="0"/>
              <a:t>Motor </a:t>
            </a:r>
          </a:p>
          <a:p>
            <a:r>
              <a:rPr lang="en-US" sz="2000" b="1" dirty="0" smtClean="0"/>
              <a:t>Car</a:t>
            </a:r>
            <a:endParaRPr lang="en-IN" sz="2000" b="1" dirty="0"/>
          </a:p>
        </p:txBody>
      </p:sp>
      <p:sp>
        <p:nvSpPr>
          <p:cNvPr id="22" name="TextBox 21"/>
          <p:cNvSpPr txBox="1"/>
          <p:nvPr/>
        </p:nvSpPr>
        <p:spPr>
          <a:xfrm>
            <a:off x="2270760" y="3262908"/>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sp>
        <p:nvSpPr>
          <p:cNvPr id="23" name="TextBox 22"/>
          <p:cNvSpPr txBox="1"/>
          <p:nvPr/>
        </p:nvSpPr>
        <p:spPr>
          <a:xfrm>
            <a:off x="5059680" y="3269754"/>
            <a:ext cx="1143000" cy="400110"/>
          </a:xfrm>
          <a:prstGeom prst="rect">
            <a:avLst/>
          </a:prstGeom>
          <a:noFill/>
        </p:spPr>
        <p:txBody>
          <a:bodyPr wrap="square" rtlCol="0">
            <a:spAutoFit/>
          </a:bodyPr>
          <a:lstStyle/>
          <a:p>
            <a:r>
              <a:rPr lang="en-US" sz="2000" b="1" dirty="0" smtClean="0"/>
              <a:t>GOLD</a:t>
            </a:r>
            <a:endParaRPr lang="en-IN" sz="2000" b="1" dirty="0"/>
          </a:p>
        </p:txBody>
      </p:sp>
      <p:sp>
        <p:nvSpPr>
          <p:cNvPr id="24" name="TextBox 23"/>
          <p:cNvSpPr txBox="1"/>
          <p:nvPr/>
        </p:nvSpPr>
        <p:spPr>
          <a:xfrm>
            <a:off x="6446520" y="3269754"/>
            <a:ext cx="1143000" cy="400110"/>
          </a:xfrm>
          <a:prstGeom prst="rect">
            <a:avLst/>
          </a:prstGeom>
          <a:noFill/>
        </p:spPr>
        <p:txBody>
          <a:bodyPr wrap="square" rtlCol="0">
            <a:spAutoFit/>
          </a:bodyPr>
          <a:lstStyle/>
          <a:p>
            <a:r>
              <a:rPr lang="en-US" sz="2000" b="1" dirty="0" smtClean="0"/>
              <a:t>30 </a:t>
            </a:r>
            <a:r>
              <a:rPr lang="en-US" sz="2000" b="1" dirty="0" err="1" smtClean="0"/>
              <a:t>Lakh</a:t>
            </a:r>
            <a:endParaRPr lang="en-IN" sz="2000" b="1" dirty="0"/>
          </a:p>
        </p:txBody>
      </p:sp>
      <p:cxnSp>
        <p:nvCxnSpPr>
          <p:cNvPr id="26" name="Straight Arrow Connector 25"/>
          <p:cNvCxnSpPr/>
          <p:nvPr/>
        </p:nvCxnSpPr>
        <p:spPr>
          <a:xfrm rot="5400000">
            <a:off x="1965960" y="4184154"/>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Straight Arrow Connector 26"/>
          <p:cNvCxnSpPr/>
          <p:nvPr/>
        </p:nvCxnSpPr>
        <p:spPr>
          <a:xfrm rot="5400000">
            <a:off x="6186646" y="4168914"/>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8" name="TextBox 27"/>
          <p:cNvSpPr txBox="1"/>
          <p:nvPr/>
        </p:nvSpPr>
        <p:spPr>
          <a:xfrm>
            <a:off x="1554480" y="4488954"/>
            <a:ext cx="1874520" cy="707886"/>
          </a:xfrm>
          <a:prstGeom prst="rect">
            <a:avLst/>
          </a:prstGeom>
          <a:noFill/>
        </p:spPr>
        <p:txBody>
          <a:bodyPr wrap="square" rtlCol="0">
            <a:spAutoFit/>
          </a:bodyPr>
          <a:lstStyle/>
          <a:p>
            <a:r>
              <a:rPr lang="en-US" sz="2000" b="1" dirty="0" smtClean="0"/>
              <a:t>Not Liable to</a:t>
            </a:r>
          </a:p>
          <a:p>
            <a:r>
              <a:rPr lang="en-US" sz="2000" b="1" dirty="0" smtClean="0"/>
              <a:t>Wealth-Tax</a:t>
            </a:r>
            <a:endParaRPr lang="en-IN" sz="2000" b="1" dirty="0"/>
          </a:p>
        </p:txBody>
      </p:sp>
      <p:sp>
        <p:nvSpPr>
          <p:cNvPr id="29" name="TextBox 28"/>
          <p:cNvSpPr txBox="1"/>
          <p:nvPr/>
        </p:nvSpPr>
        <p:spPr>
          <a:xfrm>
            <a:off x="5775960" y="4488954"/>
            <a:ext cx="1767840" cy="707886"/>
          </a:xfrm>
          <a:prstGeom prst="rect">
            <a:avLst/>
          </a:prstGeom>
          <a:noFill/>
        </p:spPr>
        <p:txBody>
          <a:bodyPr wrap="square" rtlCol="0">
            <a:spAutoFit/>
          </a:bodyPr>
          <a:lstStyle/>
          <a:p>
            <a:r>
              <a:rPr lang="en-US" sz="2000" b="1" dirty="0" smtClean="0"/>
              <a:t>Not Liable to</a:t>
            </a:r>
          </a:p>
          <a:p>
            <a:r>
              <a:rPr lang="en-US" sz="2000" b="1" dirty="0" smtClean="0"/>
              <a:t>Wealth-Tax</a:t>
            </a:r>
            <a:endParaRPr lang="en-IN" sz="2000" b="1" dirty="0"/>
          </a:p>
        </p:txBody>
      </p:sp>
      <p:sp>
        <p:nvSpPr>
          <p:cNvPr id="30" name="TextBox 29"/>
          <p:cNvSpPr txBox="1"/>
          <p:nvPr/>
        </p:nvSpPr>
        <p:spPr>
          <a:xfrm>
            <a:off x="320040" y="5372874"/>
            <a:ext cx="8305800" cy="400110"/>
          </a:xfrm>
          <a:prstGeom prst="rect">
            <a:avLst/>
          </a:prstGeom>
          <a:noFill/>
        </p:spPr>
        <p:txBody>
          <a:bodyPr wrap="square" rtlCol="0">
            <a:spAutoFit/>
          </a:bodyPr>
          <a:lstStyle/>
          <a:p>
            <a:r>
              <a:rPr lang="en-US" sz="2000" b="1" dirty="0" smtClean="0"/>
              <a:t>To stop-this practice, Section 4 i.e. clubbing of wealth Came into existence</a:t>
            </a:r>
            <a:endParaRPr lang="en-IN" sz="2000" b="1" dirty="0"/>
          </a:p>
        </p:txBody>
      </p:sp>
      <p:sp>
        <p:nvSpPr>
          <p:cNvPr id="31" name="TextBox 30"/>
          <p:cNvSpPr txBox="1"/>
          <p:nvPr/>
        </p:nvSpPr>
        <p:spPr>
          <a:xfrm>
            <a:off x="320040" y="5921514"/>
            <a:ext cx="8610600" cy="707886"/>
          </a:xfrm>
          <a:prstGeom prst="rect">
            <a:avLst/>
          </a:prstGeom>
          <a:noFill/>
        </p:spPr>
        <p:txBody>
          <a:bodyPr wrap="square" rtlCol="0">
            <a:spAutoFit/>
          </a:bodyPr>
          <a:lstStyle/>
          <a:p>
            <a:r>
              <a:rPr lang="en-US" sz="2000" b="1" dirty="0" smtClean="0"/>
              <a:t>Now Asset which is transferred by </a:t>
            </a:r>
            <a:r>
              <a:rPr lang="en-US" sz="2000" b="1" dirty="0" err="1" smtClean="0"/>
              <a:t>Mr</a:t>
            </a:r>
            <a:r>
              <a:rPr lang="en-US" sz="2000" b="1" dirty="0" smtClean="0"/>
              <a:t> X to </a:t>
            </a:r>
            <a:r>
              <a:rPr lang="en-US" sz="2000" b="1" dirty="0" err="1" smtClean="0"/>
              <a:t>Mrs</a:t>
            </a:r>
            <a:r>
              <a:rPr lang="en-US" sz="2000" b="1" dirty="0" smtClean="0"/>
              <a:t> X (i.e. without consideration) shall be included in the net wealth of </a:t>
            </a:r>
            <a:r>
              <a:rPr lang="en-US" sz="2000" b="1" dirty="0" err="1" smtClean="0"/>
              <a:t>Mr.X</a:t>
            </a:r>
            <a:endParaRPr lang="en-IN" sz="2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0" grpId="0"/>
      <p:bldP spid="12" grpId="0"/>
      <p:bldP spid="15" grpId="0"/>
      <p:bldP spid="21" grpId="0"/>
      <p:bldP spid="22" grpId="0"/>
      <p:bldP spid="23" grpId="0"/>
      <p:bldP spid="24" grpId="0"/>
      <p:bldP spid="28" grpId="0"/>
      <p:bldP spid="29" grpId="0"/>
      <p:bldP spid="30" grpId="0"/>
      <p:bldP spid="31"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78480" y="609600"/>
            <a:ext cx="2667000" cy="400110"/>
          </a:xfrm>
          <a:prstGeom prst="rect">
            <a:avLst/>
          </a:prstGeom>
          <a:noFill/>
        </p:spPr>
        <p:txBody>
          <a:bodyPr wrap="square" rtlCol="0">
            <a:spAutoFit/>
          </a:bodyPr>
          <a:lstStyle/>
          <a:p>
            <a:r>
              <a:rPr lang="en-US" sz="2000" b="1" u="sng" dirty="0" smtClean="0"/>
              <a:t>Exemption </a:t>
            </a:r>
            <a:r>
              <a:rPr lang="en-US" sz="2000" b="1" u="sng" dirty="0" err="1" smtClean="0"/>
              <a:t>u|s</a:t>
            </a:r>
            <a:r>
              <a:rPr lang="en-US" sz="2000" b="1" u="sng" dirty="0" smtClean="0"/>
              <a:t> 5(iv)</a:t>
            </a:r>
            <a:endParaRPr lang="en-IN" sz="2000" b="1" u="sng" dirty="0"/>
          </a:p>
        </p:txBody>
      </p:sp>
      <p:sp>
        <p:nvSpPr>
          <p:cNvPr id="3" name="TextBox 2"/>
          <p:cNvSpPr txBox="1"/>
          <p:nvPr/>
        </p:nvSpPr>
        <p:spPr>
          <a:xfrm>
            <a:off x="533400" y="1569720"/>
            <a:ext cx="2514600" cy="400110"/>
          </a:xfrm>
          <a:prstGeom prst="rect">
            <a:avLst/>
          </a:prstGeom>
          <a:noFill/>
        </p:spPr>
        <p:txBody>
          <a:bodyPr wrap="square" rtlCol="0">
            <a:spAutoFit/>
          </a:bodyPr>
          <a:lstStyle/>
          <a:p>
            <a:r>
              <a:rPr lang="en-US" sz="2000" b="1" u="sng" dirty="0" smtClean="0"/>
              <a:t>Heir loom Jewellery </a:t>
            </a:r>
            <a:endParaRPr lang="en-IN" sz="2000" b="1" u="sng" dirty="0"/>
          </a:p>
        </p:txBody>
      </p:sp>
      <p:sp>
        <p:nvSpPr>
          <p:cNvPr id="4" name="TextBox 3"/>
          <p:cNvSpPr txBox="1"/>
          <p:nvPr/>
        </p:nvSpPr>
        <p:spPr>
          <a:xfrm>
            <a:off x="3779520" y="1569720"/>
            <a:ext cx="2667000" cy="400110"/>
          </a:xfrm>
          <a:prstGeom prst="rect">
            <a:avLst/>
          </a:prstGeom>
          <a:noFill/>
        </p:spPr>
        <p:txBody>
          <a:bodyPr wrap="square" rtlCol="0">
            <a:spAutoFit/>
          </a:bodyPr>
          <a:lstStyle/>
          <a:p>
            <a:r>
              <a:rPr lang="en-US" sz="2000" b="1" u="sng" dirty="0" smtClean="0"/>
              <a:t>exemption </a:t>
            </a:r>
            <a:r>
              <a:rPr lang="en-US" sz="2000" b="1" u="sng" dirty="0" err="1" smtClean="0"/>
              <a:t>u|s</a:t>
            </a:r>
            <a:r>
              <a:rPr lang="en-US" sz="2000" b="1" u="sng" dirty="0" smtClean="0"/>
              <a:t> 5(iv)</a:t>
            </a:r>
            <a:endParaRPr lang="en-IN" sz="2000" b="1" u="sng" dirty="0"/>
          </a:p>
        </p:txBody>
      </p:sp>
      <p:sp>
        <p:nvSpPr>
          <p:cNvPr id="6" name="TextBox 5"/>
          <p:cNvSpPr txBox="1"/>
          <p:nvPr/>
        </p:nvSpPr>
        <p:spPr>
          <a:xfrm rot="21003490">
            <a:off x="5059680" y="838200"/>
            <a:ext cx="2667000" cy="400110"/>
          </a:xfrm>
          <a:prstGeom prst="rect">
            <a:avLst/>
          </a:prstGeom>
          <a:noFill/>
        </p:spPr>
        <p:txBody>
          <a:bodyPr wrap="square" rtlCol="0">
            <a:spAutoFit/>
          </a:bodyPr>
          <a:lstStyle/>
          <a:p>
            <a:r>
              <a:rPr lang="en-US" sz="2000" b="1" u="sng" dirty="0" smtClean="0"/>
              <a:t>Recognition of C.G</a:t>
            </a:r>
            <a:endParaRPr lang="en-IN" sz="2000" b="1" u="sng" dirty="0"/>
          </a:p>
        </p:txBody>
      </p:sp>
      <p:sp>
        <p:nvSpPr>
          <p:cNvPr id="7" name="TextBox 6"/>
          <p:cNvSpPr txBox="1"/>
          <p:nvPr/>
        </p:nvSpPr>
        <p:spPr>
          <a:xfrm>
            <a:off x="533400" y="2087880"/>
            <a:ext cx="4114800" cy="400110"/>
          </a:xfrm>
          <a:prstGeom prst="rect">
            <a:avLst/>
          </a:prstGeom>
          <a:noFill/>
        </p:spPr>
        <p:txBody>
          <a:bodyPr wrap="square" rtlCol="0">
            <a:spAutoFit/>
          </a:bodyPr>
          <a:lstStyle/>
          <a:p>
            <a:r>
              <a:rPr lang="en-US" sz="2000" b="1" u="sng" dirty="0" smtClean="0"/>
              <a:t>But subject to certain condition </a:t>
            </a:r>
            <a:endParaRPr lang="en-IN" sz="2000" b="1" u="sng" dirty="0"/>
          </a:p>
        </p:txBody>
      </p:sp>
      <p:sp>
        <p:nvSpPr>
          <p:cNvPr id="8" name="TextBox 7"/>
          <p:cNvSpPr txBox="1"/>
          <p:nvPr/>
        </p:nvSpPr>
        <p:spPr>
          <a:xfrm>
            <a:off x="731520" y="2590800"/>
            <a:ext cx="8183880" cy="1015663"/>
          </a:xfrm>
          <a:prstGeom prst="rect">
            <a:avLst/>
          </a:prstGeom>
          <a:noFill/>
        </p:spPr>
        <p:txBody>
          <a:bodyPr wrap="square" rtlCol="0">
            <a:spAutoFit/>
          </a:bodyPr>
          <a:lstStyle/>
          <a:p>
            <a:r>
              <a:rPr lang="en-US" sz="2000" b="1" dirty="0" smtClean="0"/>
              <a:t>Jewellery shall be permanently kept in India &amp; shall not be removed outside India. </a:t>
            </a:r>
            <a:r>
              <a:rPr lang="en-US" sz="2000" b="1" u="sng" dirty="0" smtClean="0"/>
              <a:t>Except </a:t>
            </a:r>
            <a:r>
              <a:rPr lang="en-US" sz="2000" b="1" dirty="0" smtClean="0"/>
              <a:t>for a purpose and period </a:t>
            </a:r>
            <a:r>
              <a:rPr lang="en-US" sz="2000" b="1" dirty="0" err="1" smtClean="0"/>
              <a:t>approaved</a:t>
            </a:r>
            <a:r>
              <a:rPr lang="en-US" sz="2000" b="1" dirty="0" smtClean="0"/>
              <a:t>  </a:t>
            </a:r>
            <a:r>
              <a:rPr lang="en-US" sz="2000" b="1" smtClean="0"/>
              <a:t>by CBDT</a:t>
            </a:r>
            <a:endParaRPr lang="en-US" sz="2000" b="1" dirty="0" smtClean="0"/>
          </a:p>
          <a:p>
            <a:r>
              <a:rPr lang="en-US" sz="2000" b="1" dirty="0" smtClean="0"/>
              <a:t>E.g. Exhibition</a:t>
            </a:r>
            <a:endParaRPr lang="en-IN" sz="2000" b="1" u="sng" dirty="0"/>
          </a:p>
        </p:txBody>
      </p:sp>
      <p:sp>
        <p:nvSpPr>
          <p:cNvPr id="9" name="TextBox 8"/>
          <p:cNvSpPr txBox="1"/>
          <p:nvPr/>
        </p:nvSpPr>
        <p:spPr>
          <a:xfrm>
            <a:off x="731520" y="3688080"/>
            <a:ext cx="7802880" cy="707886"/>
          </a:xfrm>
          <a:prstGeom prst="rect">
            <a:avLst/>
          </a:prstGeom>
          <a:noFill/>
        </p:spPr>
        <p:txBody>
          <a:bodyPr wrap="square" rtlCol="0">
            <a:spAutoFit/>
          </a:bodyPr>
          <a:lstStyle/>
          <a:p>
            <a:r>
              <a:rPr lang="en-US" sz="2000" b="1" dirty="0" smtClean="0"/>
              <a:t>Reasonable step shall be taken for keeping the Jewellery Substantially in its original shape.</a:t>
            </a:r>
            <a:endParaRPr lang="en-IN" sz="2000" b="1" u="sng" dirty="0"/>
          </a:p>
        </p:txBody>
      </p:sp>
      <p:sp>
        <p:nvSpPr>
          <p:cNvPr id="10" name="TextBox 9"/>
          <p:cNvSpPr txBox="1"/>
          <p:nvPr/>
        </p:nvSpPr>
        <p:spPr>
          <a:xfrm>
            <a:off x="746760" y="4465320"/>
            <a:ext cx="2545080" cy="400110"/>
          </a:xfrm>
          <a:prstGeom prst="rect">
            <a:avLst/>
          </a:prstGeom>
          <a:noFill/>
        </p:spPr>
        <p:txBody>
          <a:bodyPr wrap="square" rtlCol="0">
            <a:spAutoFit/>
          </a:bodyPr>
          <a:lstStyle/>
          <a:p>
            <a:r>
              <a:rPr lang="en-US" sz="2000" b="1" dirty="0" smtClean="0"/>
              <a:t>Reasonable </a:t>
            </a:r>
            <a:r>
              <a:rPr lang="en-US" sz="2000" b="1" dirty="0" err="1" smtClean="0"/>
              <a:t>Facalities</a:t>
            </a:r>
            <a:endParaRPr lang="en-IN" sz="2000" b="1" dirty="0"/>
          </a:p>
        </p:txBody>
      </p:sp>
      <p:sp>
        <p:nvSpPr>
          <p:cNvPr id="11" name="TextBox 10"/>
          <p:cNvSpPr txBox="1"/>
          <p:nvPr/>
        </p:nvSpPr>
        <p:spPr>
          <a:xfrm>
            <a:off x="3886200" y="4465320"/>
            <a:ext cx="2545080" cy="707886"/>
          </a:xfrm>
          <a:prstGeom prst="rect">
            <a:avLst/>
          </a:prstGeom>
          <a:noFill/>
        </p:spPr>
        <p:txBody>
          <a:bodyPr wrap="square" rtlCol="0">
            <a:spAutoFit/>
          </a:bodyPr>
          <a:lstStyle/>
          <a:p>
            <a:r>
              <a:rPr lang="en-US" sz="2000" b="1" dirty="0" smtClean="0"/>
              <a:t>to officer of Govt. </a:t>
            </a:r>
          </a:p>
          <a:p>
            <a:r>
              <a:rPr lang="en-US" sz="2000" b="1" dirty="0" smtClean="0"/>
              <a:t>authorised by CBDT</a:t>
            </a:r>
            <a:endParaRPr lang="en-IN" sz="2000" b="1" dirty="0"/>
          </a:p>
        </p:txBody>
      </p:sp>
      <p:sp>
        <p:nvSpPr>
          <p:cNvPr id="12" name="TextBox 11"/>
          <p:cNvSpPr txBox="1"/>
          <p:nvPr/>
        </p:nvSpPr>
        <p:spPr>
          <a:xfrm>
            <a:off x="792480" y="5273040"/>
            <a:ext cx="5196840" cy="400110"/>
          </a:xfrm>
          <a:prstGeom prst="rect">
            <a:avLst/>
          </a:prstGeom>
          <a:noFill/>
        </p:spPr>
        <p:txBody>
          <a:bodyPr wrap="square" rtlCol="0">
            <a:spAutoFit/>
          </a:bodyPr>
          <a:lstStyle/>
          <a:p>
            <a:r>
              <a:rPr lang="en-US" sz="2000" b="1" dirty="0" smtClean="0"/>
              <a:t>to examine Jewellery as and when necessary</a:t>
            </a:r>
            <a:endParaRPr lang="en-IN" sz="2000" b="1" dirty="0"/>
          </a:p>
        </p:txBody>
      </p:sp>
      <p:sp>
        <p:nvSpPr>
          <p:cNvPr id="13" name="TextBox 12"/>
          <p:cNvSpPr txBox="1"/>
          <p:nvPr/>
        </p:nvSpPr>
        <p:spPr>
          <a:xfrm>
            <a:off x="182880" y="2606040"/>
            <a:ext cx="457200" cy="400110"/>
          </a:xfrm>
          <a:prstGeom prst="rect">
            <a:avLst/>
          </a:prstGeom>
          <a:noFill/>
        </p:spPr>
        <p:txBody>
          <a:bodyPr wrap="square" rtlCol="0">
            <a:spAutoFit/>
          </a:bodyPr>
          <a:lstStyle/>
          <a:p>
            <a:r>
              <a:rPr lang="en-US" sz="2000" b="1" dirty="0" smtClean="0"/>
              <a:t>1.</a:t>
            </a:r>
            <a:endParaRPr lang="en-IN" sz="2000" b="1" dirty="0"/>
          </a:p>
        </p:txBody>
      </p:sp>
      <p:sp>
        <p:nvSpPr>
          <p:cNvPr id="14" name="TextBox 13"/>
          <p:cNvSpPr txBox="1"/>
          <p:nvPr/>
        </p:nvSpPr>
        <p:spPr>
          <a:xfrm>
            <a:off x="198120" y="3703320"/>
            <a:ext cx="457200" cy="400110"/>
          </a:xfrm>
          <a:prstGeom prst="rect">
            <a:avLst/>
          </a:prstGeom>
          <a:noFill/>
        </p:spPr>
        <p:txBody>
          <a:bodyPr wrap="square" rtlCol="0">
            <a:spAutoFit/>
          </a:bodyPr>
          <a:lstStyle/>
          <a:p>
            <a:r>
              <a:rPr lang="en-US" sz="2000" b="1" dirty="0" smtClean="0"/>
              <a:t>2.</a:t>
            </a:r>
            <a:endParaRPr lang="en-IN" sz="2000" b="1" dirty="0"/>
          </a:p>
        </p:txBody>
      </p:sp>
      <p:sp>
        <p:nvSpPr>
          <p:cNvPr id="15" name="TextBox 14"/>
          <p:cNvSpPr txBox="1"/>
          <p:nvPr/>
        </p:nvSpPr>
        <p:spPr>
          <a:xfrm>
            <a:off x="198120" y="4465320"/>
            <a:ext cx="457200" cy="400110"/>
          </a:xfrm>
          <a:prstGeom prst="rect">
            <a:avLst/>
          </a:prstGeom>
          <a:noFill/>
        </p:spPr>
        <p:txBody>
          <a:bodyPr wrap="square" rtlCol="0">
            <a:spAutoFit/>
          </a:bodyPr>
          <a:lstStyle/>
          <a:p>
            <a:r>
              <a:rPr lang="en-US" sz="2000" b="1" dirty="0" smtClean="0"/>
              <a:t>3.</a:t>
            </a:r>
            <a:endParaRPr lang="en-IN" sz="2000" b="1" dirty="0"/>
          </a:p>
        </p:txBody>
      </p:sp>
      <p:cxnSp>
        <p:nvCxnSpPr>
          <p:cNvPr id="19" name="Straight Connector 18"/>
          <p:cNvCxnSpPr>
            <a:stCxn id="3" idx="3"/>
            <a:endCxn id="4" idx="1"/>
          </p:cNvCxnSpPr>
          <p:nvPr/>
        </p:nvCxnSpPr>
        <p:spPr>
          <a:xfrm>
            <a:off x="3048000" y="1769775"/>
            <a:ext cx="731520" cy="1588"/>
          </a:xfrm>
          <a:prstGeom prst="line">
            <a:avLst/>
          </a:prstGeom>
          <a:ln>
            <a:prstDash val="sysDash"/>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flipV="1">
            <a:off x="4419600" y="1295400"/>
            <a:ext cx="5334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a:off x="3429000" y="469392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a:off x="228600" y="548640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0332906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8" grpId="0"/>
      <p:bldP spid="10" grpId="0"/>
      <p:bldP spid="11" grpId="0"/>
      <p:bldP spid="12" grpId="0"/>
      <p:bldP spid="13" grpId="0"/>
      <p:bldP spid="14" grpId="0"/>
      <p:bldP spid="1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7400" y="15240"/>
            <a:ext cx="5638800" cy="400110"/>
          </a:xfrm>
          <a:prstGeom prst="rect">
            <a:avLst/>
          </a:prstGeom>
          <a:noFill/>
        </p:spPr>
        <p:txBody>
          <a:bodyPr wrap="square" rtlCol="0">
            <a:spAutoFit/>
          </a:bodyPr>
          <a:lstStyle/>
          <a:p>
            <a:r>
              <a:rPr lang="en-US" sz="2000" b="1" u="sng" dirty="0" smtClean="0"/>
              <a:t>If any | all of the Condition are not satisfied</a:t>
            </a:r>
            <a:endParaRPr lang="en-IN" sz="2000" b="1" u="sng" dirty="0"/>
          </a:p>
        </p:txBody>
      </p:sp>
      <p:sp>
        <p:nvSpPr>
          <p:cNvPr id="3" name="TextBox 2"/>
          <p:cNvSpPr txBox="1"/>
          <p:nvPr/>
        </p:nvSpPr>
        <p:spPr>
          <a:xfrm>
            <a:off x="152400" y="457200"/>
            <a:ext cx="8763000" cy="707886"/>
          </a:xfrm>
          <a:prstGeom prst="rect">
            <a:avLst/>
          </a:prstGeom>
          <a:noFill/>
        </p:spPr>
        <p:txBody>
          <a:bodyPr wrap="square" rtlCol="0">
            <a:spAutoFit/>
          </a:bodyPr>
          <a:lstStyle/>
          <a:p>
            <a:r>
              <a:rPr lang="en-US" sz="2000" b="1" dirty="0" smtClean="0"/>
              <a:t>Wealth Tax shall be levied </a:t>
            </a:r>
            <a:r>
              <a:rPr lang="en-US" sz="2000" b="1" u="sng" dirty="0" smtClean="0"/>
              <a:t>Retrospectively</a:t>
            </a:r>
            <a:r>
              <a:rPr lang="en-US" sz="2000" b="1" dirty="0" smtClean="0"/>
              <a:t> i.e. exemption shall be withdrawn retrospectively</a:t>
            </a:r>
            <a:endParaRPr lang="en-IN" sz="2000" b="1" dirty="0"/>
          </a:p>
        </p:txBody>
      </p:sp>
      <p:sp>
        <p:nvSpPr>
          <p:cNvPr id="4" name="TextBox 3"/>
          <p:cNvSpPr txBox="1"/>
          <p:nvPr/>
        </p:nvSpPr>
        <p:spPr>
          <a:xfrm>
            <a:off x="914400" y="1143000"/>
            <a:ext cx="1371600" cy="400110"/>
          </a:xfrm>
          <a:prstGeom prst="rect">
            <a:avLst/>
          </a:prstGeom>
          <a:noFill/>
        </p:spPr>
        <p:txBody>
          <a:bodyPr wrap="square" rtlCol="0">
            <a:spAutoFit/>
          </a:bodyPr>
          <a:lstStyle/>
          <a:p>
            <a:r>
              <a:rPr lang="en-US" sz="2000" b="1" u="sng" dirty="0" smtClean="0"/>
              <a:t>Example:</a:t>
            </a:r>
            <a:endParaRPr lang="en-IN" sz="2000" b="1" u="sng" dirty="0"/>
          </a:p>
        </p:txBody>
      </p:sp>
      <p:sp>
        <p:nvSpPr>
          <p:cNvPr id="5" name="TextBox 4"/>
          <p:cNvSpPr txBox="1"/>
          <p:nvPr/>
        </p:nvSpPr>
        <p:spPr>
          <a:xfrm>
            <a:off x="2286000" y="1143000"/>
            <a:ext cx="4419600" cy="400110"/>
          </a:xfrm>
          <a:prstGeom prst="rect">
            <a:avLst/>
          </a:prstGeom>
          <a:noFill/>
        </p:spPr>
        <p:txBody>
          <a:bodyPr wrap="square" rtlCol="0">
            <a:spAutoFit/>
          </a:bodyPr>
          <a:lstStyle/>
          <a:p>
            <a:r>
              <a:rPr lang="en-US" sz="2000" b="1" dirty="0" smtClean="0"/>
              <a:t>Recognition withdrawn on 14.02.2014</a:t>
            </a:r>
            <a:endParaRPr lang="en-IN" sz="2000" b="1" dirty="0"/>
          </a:p>
        </p:txBody>
      </p:sp>
      <p:sp>
        <p:nvSpPr>
          <p:cNvPr id="6" name="TextBox 5"/>
          <p:cNvSpPr txBox="1"/>
          <p:nvPr/>
        </p:nvSpPr>
        <p:spPr>
          <a:xfrm>
            <a:off x="2438400" y="1600200"/>
            <a:ext cx="1981200" cy="400110"/>
          </a:xfrm>
          <a:prstGeom prst="rect">
            <a:avLst/>
          </a:prstGeom>
          <a:noFill/>
        </p:spPr>
        <p:txBody>
          <a:bodyPr wrap="square" rtlCol="0">
            <a:spAutoFit/>
          </a:bodyPr>
          <a:lstStyle/>
          <a:p>
            <a:r>
              <a:rPr lang="en-US" sz="2000" b="1" dirty="0" smtClean="0"/>
              <a:t>FMV </a:t>
            </a:r>
            <a:r>
              <a:rPr lang="en-US" sz="2000" b="1" u="sng" dirty="0" smtClean="0"/>
              <a:t>as on </a:t>
            </a:r>
            <a:endParaRPr lang="en-IN" sz="2000" b="1" u="sng" dirty="0"/>
          </a:p>
        </p:txBody>
      </p:sp>
      <p:sp>
        <p:nvSpPr>
          <p:cNvPr id="7" name="TextBox 6"/>
          <p:cNvSpPr txBox="1"/>
          <p:nvPr/>
        </p:nvSpPr>
        <p:spPr>
          <a:xfrm>
            <a:off x="2438400" y="1996440"/>
            <a:ext cx="1219200" cy="400110"/>
          </a:xfrm>
          <a:prstGeom prst="rect">
            <a:avLst/>
          </a:prstGeom>
          <a:noFill/>
        </p:spPr>
        <p:txBody>
          <a:bodyPr wrap="square" rtlCol="0">
            <a:spAutoFit/>
          </a:bodyPr>
          <a:lstStyle/>
          <a:p>
            <a:r>
              <a:rPr lang="en-US" sz="2000" b="1" dirty="0" smtClean="0"/>
              <a:t>31.3.13</a:t>
            </a:r>
            <a:endParaRPr lang="en-IN" sz="2000" b="1" u="sng" dirty="0"/>
          </a:p>
        </p:txBody>
      </p:sp>
      <p:sp>
        <p:nvSpPr>
          <p:cNvPr id="8" name="TextBox 7"/>
          <p:cNvSpPr txBox="1"/>
          <p:nvPr/>
        </p:nvSpPr>
        <p:spPr>
          <a:xfrm>
            <a:off x="2438400" y="2362200"/>
            <a:ext cx="1219200" cy="400110"/>
          </a:xfrm>
          <a:prstGeom prst="rect">
            <a:avLst/>
          </a:prstGeom>
          <a:noFill/>
        </p:spPr>
        <p:txBody>
          <a:bodyPr wrap="square" rtlCol="0">
            <a:spAutoFit/>
          </a:bodyPr>
          <a:lstStyle/>
          <a:p>
            <a:r>
              <a:rPr lang="en-US" sz="2000" b="1" dirty="0" smtClean="0"/>
              <a:t>31.3.14</a:t>
            </a:r>
            <a:endParaRPr lang="en-IN" sz="2000" b="1" u="sng" dirty="0"/>
          </a:p>
        </p:txBody>
      </p:sp>
      <p:sp>
        <p:nvSpPr>
          <p:cNvPr id="9" name="TextBox 8"/>
          <p:cNvSpPr txBox="1"/>
          <p:nvPr/>
        </p:nvSpPr>
        <p:spPr>
          <a:xfrm>
            <a:off x="2438400" y="2743200"/>
            <a:ext cx="1447800" cy="400110"/>
          </a:xfrm>
          <a:prstGeom prst="rect">
            <a:avLst/>
          </a:prstGeom>
          <a:noFill/>
        </p:spPr>
        <p:txBody>
          <a:bodyPr wrap="square" rtlCol="0">
            <a:spAutoFit/>
          </a:bodyPr>
          <a:lstStyle/>
          <a:p>
            <a:r>
              <a:rPr lang="en-US" sz="2000" b="1" dirty="0" smtClean="0"/>
              <a:t>14.02.2014</a:t>
            </a:r>
            <a:endParaRPr lang="en-IN" sz="2000" b="1" dirty="0"/>
          </a:p>
        </p:txBody>
      </p:sp>
      <p:sp>
        <p:nvSpPr>
          <p:cNvPr id="10" name="TextBox 9"/>
          <p:cNvSpPr txBox="1"/>
          <p:nvPr/>
        </p:nvSpPr>
        <p:spPr>
          <a:xfrm>
            <a:off x="4008120" y="1996440"/>
            <a:ext cx="716280" cy="400110"/>
          </a:xfrm>
          <a:prstGeom prst="rect">
            <a:avLst/>
          </a:prstGeom>
          <a:noFill/>
        </p:spPr>
        <p:txBody>
          <a:bodyPr wrap="square" rtlCol="0">
            <a:spAutoFit/>
          </a:bodyPr>
          <a:lstStyle/>
          <a:p>
            <a:r>
              <a:rPr lang="en-US" sz="2000" b="1" dirty="0" smtClean="0"/>
              <a:t>28 L</a:t>
            </a:r>
            <a:endParaRPr lang="en-IN" sz="2000" b="1" dirty="0"/>
          </a:p>
        </p:txBody>
      </p:sp>
      <p:sp>
        <p:nvSpPr>
          <p:cNvPr id="11" name="TextBox 10"/>
          <p:cNvSpPr txBox="1"/>
          <p:nvPr/>
        </p:nvSpPr>
        <p:spPr>
          <a:xfrm>
            <a:off x="4008120" y="2362200"/>
            <a:ext cx="838200" cy="400110"/>
          </a:xfrm>
          <a:prstGeom prst="rect">
            <a:avLst/>
          </a:prstGeom>
          <a:noFill/>
        </p:spPr>
        <p:txBody>
          <a:bodyPr wrap="square" rtlCol="0">
            <a:spAutoFit/>
          </a:bodyPr>
          <a:lstStyle/>
          <a:p>
            <a:r>
              <a:rPr lang="en-US" sz="2000" b="1" dirty="0" smtClean="0"/>
              <a:t>30 L</a:t>
            </a:r>
            <a:endParaRPr lang="en-IN" sz="2000" b="1" dirty="0"/>
          </a:p>
        </p:txBody>
      </p:sp>
      <p:sp>
        <p:nvSpPr>
          <p:cNvPr id="12" name="TextBox 11"/>
          <p:cNvSpPr txBox="1"/>
          <p:nvPr/>
        </p:nvSpPr>
        <p:spPr>
          <a:xfrm>
            <a:off x="4008120" y="2743200"/>
            <a:ext cx="838200" cy="400110"/>
          </a:xfrm>
          <a:prstGeom prst="rect">
            <a:avLst/>
          </a:prstGeom>
          <a:noFill/>
        </p:spPr>
        <p:txBody>
          <a:bodyPr wrap="square" rtlCol="0">
            <a:spAutoFit/>
          </a:bodyPr>
          <a:lstStyle/>
          <a:p>
            <a:r>
              <a:rPr lang="en-US" sz="2000" b="1" dirty="0" smtClean="0"/>
              <a:t>18 L</a:t>
            </a:r>
            <a:endParaRPr lang="en-IN" sz="2000" b="1" dirty="0"/>
          </a:p>
        </p:txBody>
      </p:sp>
      <p:cxnSp>
        <p:nvCxnSpPr>
          <p:cNvPr id="14" name="Straight Connector 13"/>
          <p:cNvCxnSpPr/>
          <p:nvPr/>
        </p:nvCxnSpPr>
        <p:spPr>
          <a:xfrm>
            <a:off x="838200" y="3154680"/>
            <a:ext cx="7315200" cy="1588"/>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rot="5400000">
            <a:off x="572294" y="3421380"/>
            <a:ext cx="532606" cy="794"/>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rot="5400000">
            <a:off x="1837214" y="3436620"/>
            <a:ext cx="532606" cy="794"/>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rot="5400000">
            <a:off x="3041174" y="3436620"/>
            <a:ext cx="532606" cy="794"/>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a:xfrm rot="5400000">
            <a:off x="4290854" y="3436620"/>
            <a:ext cx="532606" cy="794"/>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rot="5400000">
            <a:off x="5464334" y="3436620"/>
            <a:ext cx="532606" cy="794"/>
          </a:xfrm>
          <a:prstGeom prst="line">
            <a:avLst/>
          </a:prstGeom>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a:xfrm rot="5400000">
            <a:off x="6607334" y="3436620"/>
            <a:ext cx="532606" cy="794"/>
          </a:xfrm>
          <a:prstGeom prst="line">
            <a:avLst/>
          </a:prstGeom>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a:xfrm rot="5400000">
            <a:off x="7887494" y="3421380"/>
            <a:ext cx="532606" cy="794"/>
          </a:xfrm>
          <a:prstGeom prst="line">
            <a:avLst/>
          </a:prstGeom>
        </p:spPr>
        <p:style>
          <a:lnRef idx="2">
            <a:schemeClr val="dk1"/>
          </a:lnRef>
          <a:fillRef idx="0">
            <a:schemeClr val="dk1"/>
          </a:fillRef>
          <a:effectRef idx="1">
            <a:schemeClr val="dk1"/>
          </a:effectRef>
          <a:fontRef idx="minor">
            <a:schemeClr val="tx1"/>
          </a:fontRef>
        </p:style>
      </p:cxnSp>
      <p:sp>
        <p:nvSpPr>
          <p:cNvPr id="30" name="TextBox 29"/>
          <p:cNvSpPr txBox="1"/>
          <p:nvPr/>
        </p:nvSpPr>
        <p:spPr>
          <a:xfrm>
            <a:off x="533400" y="3688080"/>
            <a:ext cx="716280" cy="400110"/>
          </a:xfrm>
          <a:prstGeom prst="rect">
            <a:avLst/>
          </a:prstGeom>
          <a:noFill/>
        </p:spPr>
        <p:txBody>
          <a:bodyPr wrap="square" rtlCol="0">
            <a:spAutoFit/>
          </a:bodyPr>
          <a:lstStyle/>
          <a:p>
            <a:r>
              <a:rPr lang="en-US" sz="2000" b="1" dirty="0" smtClean="0"/>
              <a:t>18 L</a:t>
            </a:r>
            <a:endParaRPr lang="en-IN" sz="2000" b="1" dirty="0"/>
          </a:p>
        </p:txBody>
      </p:sp>
      <p:sp>
        <p:nvSpPr>
          <p:cNvPr id="31" name="TextBox 30"/>
          <p:cNvSpPr txBox="1"/>
          <p:nvPr/>
        </p:nvSpPr>
        <p:spPr>
          <a:xfrm>
            <a:off x="1752600" y="3703320"/>
            <a:ext cx="716280" cy="400110"/>
          </a:xfrm>
          <a:prstGeom prst="rect">
            <a:avLst/>
          </a:prstGeom>
          <a:noFill/>
        </p:spPr>
        <p:txBody>
          <a:bodyPr wrap="square" rtlCol="0">
            <a:spAutoFit/>
          </a:bodyPr>
          <a:lstStyle/>
          <a:p>
            <a:r>
              <a:rPr lang="en-US" sz="2000" b="1" dirty="0" smtClean="0"/>
              <a:t>18 L</a:t>
            </a:r>
            <a:endParaRPr lang="en-IN" sz="2000" b="1" dirty="0"/>
          </a:p>
        </p:txBody>
      </p:sp>
      <p:sp>
        <p:nvSpPr>
          <p:cNvPr id="32" name="TextBox 31"/>
          <p:cNvSpPr txBox="1"/>
          <p:nvPr/>
        </p:nvSpPr>
        <p:spPr>
          <a:xfrm>
            <a:off x="2971800" y="3703320"/>
            <a:ext cx="716280" cy="400110"/>
          </a:xfrm>
          <a:prstGeom prst="rect">
            <a:avLst/>
          </a:prstGeom>
          <a:noFill/>
        </p:spPr>
        <p:txBody>
          <a:bodyPr wrap="square" rtlCol="0">
            <a:spAutoFit/>
          </a:bodyPr>
          <a:lstStyle/>
          <a:p>
            <a:r>
              <a:rPr lang="en-US" sz="2000" b="1" dirty="0" smtClean="0"/>
              <a:t>18 L</a:t>
            </a:r>
            <a:endParaRPr lang="en-IN" sz="2000" b="1" dirty="0"/>
          </a:p>
        </p:txBody>
      </p:sp>
      <p:sp>
        <p:nvSpPr>
          <p:cNvPr id="33" name="TextBox 32"/>
          <p:cNvSpPr txBox="1"/>
          <p:nvPr/>
        </p:nvSpPr>
        <p:spPr>
          <a:xfrm>
            <a:off x="4251960" y="3703320"/>
            <a:ext cx="716280" cy="400110"/>
          </a:xfrm>
          <a:prstGeom prst="rect">
            <a:avLst/>
          </a:prstGeom>
          <a:noFill/>
        </p:spPr>
        <p:txBody>
          <a:bodyPr wrap="square" rtlCol="0">
            <a:spAutoFit/>
          </a:bodyPr>
          <a:lstStyle/>
          <a:p>
            <a:r>
              <a:rPr lang="en-US" sz="2000" b="1" dirty="0" smtClean="0"/>
              <a:t>18 L</a:t>
            </a:r>
            <a:endParaRPr lang="en-IN" sz="2000" b="1" dirty="0"/>
          </a:p>
        </p:txBody>
      </p:sp>
      <p:sp>
        <p:nvSpPr>
          <p:cNvPr id="34" name="TextBox 33"/>
          <p:cNvSpPr txBox="1"/>
          <p:nvPr/>
        </p:nvSpPr>
        <p:spPr>
          <a:xfrm>
            <a:off x="5379720" y="3688080"/>
            <a:ext cx="716280" cy="400110"/>
          </a:xfrm>
          <a:prstGeom prst="rect">
            <a:avLst/>
          </a:prstGeom>
          <a:noFill/>
        </p:spPr>
        <p:txBody>
          <a:bodyPr wrap="square" rtlCol="0">
            <a:spAutoFit/>
          </a:bodyPr>
          <a:lstStyle/>
          <a:p>
            <a:r>
              <a:rPr lang="en-US" sz="2000" b="1" dirty="0" smtClean="0"/>
              <a:t>18 L</a:t>
            </a:r>
            <a:endParaRPr lang="en-IN" sz="2000" b="1" dirty="0"/>
          </a:p>
        </p:txBody>
      </p:sp>
      <p:sp>
        <p:nvSpPr>
          <p:cNvPr id="35" name="TextBox 34"/>
          <p:cNvSpPr txBox="1"/>
          <p:nvPr/>
        </p:nvSpPr>
        <p:spPr>
          <a:xfrm>
            <a:off x="6598920" y="3688080"/>
            <a:ext cx="716280" cy="400110"/>
          </a:xfrm>
          <a:prstGeom prst="rect">
            <a:avLst/>
          </a:prstGeom>
          <a:noFill/>
        </p:spPr>
        <p:txBody>
          <a:bodyPr wrap="square" rtlCol="0">
            <a:spAutoFit/>
          </a:bodyPr>
          <a:lstStyle/>
          <a:p>
            <a:r>
              <a:rPr lang="en-US" sz="2000" b="1" dirty="0" smtClean="0"/>
              <a:t>18 L</a:t>
            </a:r>
            <a:endParaRPr lang="en-IN" sz="2000" b="1" dirty="0"/>
          </a:p>
        </p:txBody>
      </p:sp>
      <p:sp>
        <p:nvSpPr>
          <p:cNvPr id="36" name="TextBox 35"/>
          <p:cNvSpPr txBox="1"/>
          <p:nvPr/>
        </p:nvSpPr>
        <p:spPr>
          <a:xfrm>
            <a:off x="7894320" y="3688080"/>
            <a:ext cx="716280" cy="400110"/>
          </a:xfrm>
          <a:prstGeom prst="rect">
            <a:avLst/>
          </a:prstGeom>
          <a:noFill/>
        </p:spPr>
        <p:txBody>
          <a:bodyPr wrap="square" rtlCol="0">
            <a:spAutoFit/>
          </a:bodyPr>
          <a:lstStyle/>
          <a:p>
            <a:r>
              <a:rPr lang="en-US" sz="2000" b="1" dirty="0" smtClean="0"/>
              <a:t>18 L</a:t>
            </a:r>
            <a:endParaRPr lang="en-IN" sz="2000" b="1" dirty="0"/>
          </a:p>
        </p:txBody>
      </p:sp>
      <p:sp>
        <p:nvSpPr>
          <p:cNvPr id="37" name="Multiply 36"/>
          <p:cNvSpPr/>
          <p:nvPr/>
        </p:nvSpPr>
        <p:spPr>
          <a:xfrm>
            <a:off x="762000" y="414528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38" name="Multiply 37"/>
          <p:cNvSpPr/>
          <p:nvPr/>
        </p:nvSpPr>
        <p:spPr>
          <a:xfrm>
            <a:off x="2011680" y="414528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39" name="Multiply 38"/>
          <p:cNvSpPr/>
          <p:nvPr/>
        </p:nvSpPr>
        <p:spPr>
          <a:xfrm>
            <a:off x="3200400" y="414528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40" name="Multiply 39"/>
          <p:cNvSpPr/>
          <p:nvPr/>
        </p:nvSpPr>
        <p:spPr>
          <a:xfrm>
            <a:off x="4465320" y="413004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41" name="Multiply 40"/>
          <p:cNvSpPr/>
          <p:nvPr/>
        </p:nvSpPr>
        <p:spPr>
          <a:xfrm>
            <a:off x="5638800" y="413004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42" name="Multiply 41"/>
          <p:cNvSpPr/>
          <p:nvPr/>
        </p:nvSpPr>
        <p:spPr>
          <a:xfrm>
            <a:off x="6797040" y="411480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43" name="Multiply 42"/>
          <p:cNvSpPr/>
          <p:nvPr/>
        </p:nvSpPr>
        <p:spPr>
          <a:xfrm>
            <a:off x="8077200" y="411480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45" name="TextBox 44"/>
          <p:cNvSpPr txBox="1"/>
          <p:nvPr/>
        </p:nvSpPr>
        <p:spPr>
          <a:xfrm>
            <a:off x="533400" y="4648200"/>
            <a:ext cx="716280" cy="400110"/>
          </a:xfrm>
          <a:prstGeom prst="rect">
            <a:avLst/>
          </a:prstGeom>
          <a:noFill/>
        </p:spPr>
        <p:txBody>
          <a:bodyPr wrap="square" rtlCol="0">
            <a:spAutoFit/>
          </a:bodyPr>
          <a:lstStyle/>
          <a:p>
            <a:r>
              <a:rPr lang="en-US" sz="2000" b="1" dirty="0" smtClean="0"/>
              <a:t>Rate</a:t>
            </a:r>
            <a:endParaRPr lang="en-IN" sz="2000" b="1" dirty="0"/>
          </a:p>
        </p:txBody>
      </p:sp>
      <p:sp>
        <p:nvSpPr>
          <p:cNvPr id="46" name="TextBox 45"/>
          <p:cNvSpPr txBox="1"/>
          <p:nvPr/>
        </p:nvSpPr>
        <p:spPr>
          <a:xfrm>
            <a:off x="1752600" y="4663440"/>
            <a:ext cx="716280" cy="400110"/>
          </a:xfrm>
          <a:prstGeom prst="rect">
            <a:avLst/>
          </a:prstGeom>
          <a:noFill/>
        </p:spPr>
        <p:txBody>
          <a:bodyPr wrap="square" rtlCol="0">
            <a:spAutoFit/>
          </a:bodyPr>
          <a:lstStyle/>
          <a:p>
            <a:r>
              <a:rPr lang="en-US" sz="2000" b="1" dirty="0" smtClean="0"/>
              <a:t>Rate</a:t>
            </a:r>
            <a:endParaRPr lang="en-IN" sz="2000" b="1" dirty="0"/>
          </a:p>
        </p:txBody>
      </p:sp>
      <p:sp>
        <p:nvSpPr>
          <p:cNvPr id="47" name="TextBox 46"/>
          <p:cNvSpPr txBox="1"/>
          <p:nvPr/>
        </p:nvSpPr>
        <p:spPr>
          <a:xfrm>
            <a:off x="2971800" y="4663440"/>
            <a:ext cx="716280" cy="400110"/>
          </a:xfrm>
          <a:prstGeom prst="rect">
            <a:avLst/>
          </a:prstGeom>
          <a:noFill/>
        </p:spPr>
        <p:txBody>
          <a:bodyPr wrap="square" rtlCol="0">
            <a:spAutoFit/>
          </a:bodyPr>
          <a:lstStyle/>
          <a:p>
            <a:r>
              <a:rPr lang="en-US" sz="2000" b="1" dirty="0" smtClean="0"/>
              <a:t>Rate</a:t>
            </a:r>
            <a:endParaRPr lang="en-IN" sz="2000" b="1" dirty="0"/>
          </a:p>
        </p:txBody>
      </p:sp>
      <p:sp>
        <p:nvSpPr>
          <p:cNvPr id="48" name="TextBox 47"/>
          <p:cNvSpPr txBox="1"/>
          <p:nvPr/>
        </p:nvSpPr>
        <p:spPr>
          <a:xfrm>
            <a:off x="4251960" y="4663440"/>
            <a:ext cx="716280" cy="400110"/>
          </a:xfrm>
          <a:prstGeom prst="rect">
            <a:avLst/>
          </a:prstGeom>
          <a:noFill/>
        </p:spPr>
        <p:txBody>
          <a:bodyPr wrap="square" rtlCol="0">
            <a:spAutoFit/>
          </a:bodyPr>
          <a:lstStyle/>
          <a:p>
            <a:r>
              <a:rPr lang="en-US" sz="2000" b="1" dirty="0" smtClean="0"/>
              <a:t>Rate</a:t>
            </a:r>
            <a:endParaRPr lang="en-IN" sz="2000" b="1" dirty="0"/>
          </a:p>
        </p:txBody>
      </p:sp>
      <p:sp>
        <p:nvSpPr>
          <p:cNvPr id="49" name="TextBox 48"/>
          <p:cNvSpPr txBox="1"/>
          <p:nvPr/>
        </p:nvSpPr>
        <p:spPr>
          <a:xfrm>
            <a:off x="5379720" y="4648200"/>
            <a:ext cx="716280" cy="400110"/>
          </a:xfrm>
          <a:prstGeom prst="rect">
            <a:avLst/>
          </a:prstGeom>
          <a:noFill/>
        </p:spPr>
        <p:txBody>
          <a:bodyPr wrap="square" rtlCol="0">
            <a:spAutoFit/>
          </a:bodyPr>
          <a:lstStyle/>
          <a:p>
            <a:r>
              <a:rPr lang="en-US" sz="2000" b="1" dirty="0" smtClean="0"/>
              <a:t>Rate</a:t>
            </a:r>
            <a:endParaRPr lang="en-IN" sz="2000" b="1" dirty="0"/>
          </a:p>
        </p:txBody>
      </p:sp>
      <p:sp>
        <p:nvSpPr>
          <p:cNvPr id="50" name="TextBox 49"/>
          <p:cNvSpPr txBox="1"/>
          <p:nvPr/>
        </p:nvSpPr>
        <p:spPr>
          <a:xfrm>
            <a:off x="6598920" y="4648200"/>
            <a:ext cx="716280" cy="400110"/>
          </a:xfrm>
          <a:prstGeom prst="rect">
            <a:avLst/>
          </a:prstGeom>
          <a:noFill/>
        </p:spPr>
        <p:txBody>
          <a:bodyPr wrap="square" rtlCol="0">
            <a:spAutoFit/>
          </a:bodyPr>
          <a:lstStyle/>
          <a:p>
            <a:r>
              <a:rPr lang="en-US" sz="2000" b="1" dirty="0" smtClean="0"/>
              <a:t>Rate</a:t>
            </a:r>
            <a:endParaRPr lang="en-IN" sz="2000" b="1" dirty="0"/>
          </a:p>
        </p:txBody>
      </p:sp>
      <p:sp>
        <p:nvSpPr>
          <p:cNvPr id="51" name="TextBox 50"/>
          <p:cNvSpPr txBox="1"/>
          <p:nvPr/>
        </p:nvSpPr>
        <p:spPr>
          <a:xfrm>
            <a:off x="7894320" y="4648200"/>
            <a:ext cx="716280" cy="400110"/>
          </a:xfrm>
          <a:prstGeom prst="rect">
            <a:avLst/>
          </a:prstGeom>
          <a:noFill/>
        </p:spPr>
        <p:txBody>
          <a:bodyPr wrap="square" rtlCol="0">
            <a:spAutoFit/>
          </a:bodyPr>
          <a:lstStyle/>
          <a:p>
            <a:r>
              <a:rPr lang="en-US" sz="2000" b="1" dirty="0" smtClean="0"/>
              <a:t>Rate</a:t>
            </a:r>
            <a:endParaRPr lang="en-IN" sz="2000" b="1" dirty="0"/>
          </a:p>
        </p:txBody>
      </p:sp>
      <p:cxnSp>
        <p:nvCxnSpPr>
          <p:cNvPr id="57" name="Straight Connector 56"/>
          <p:cNvCxnSpPr/>
          <p:nvPr/>
        </p:nvCxnSpPr>
        <p:spPr>
          <a:xfrm rot="5400000">
            <a:off x="739140" y="5173980"/>
            <a:ext cx="228600" cy="1588"/>
          </a:xfrm>
          <a:prstGeom prst="line">
            <a:avLst/>
          </a:prstGeom>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a:xfrm>
            <a:off x="868680" y="5286692"/>
            <a:ext cx="7315200" cy="1588"/>
          </a:xfrm>
          <a:prstGeom prst="line">
            <a:avLst/>
          </a:prstGeom>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a:xfrm rot="5400000">
            <a:off x="8084025" y="5189220"/>
            <a:ext cx="228600" cy="1588"/>
          </a:xfrm>
          <a:prstGeom prst="line">
            <a:avLst/>
          </a:prstGeom>
        </p:spPr>
        <p:style>
          <a:lnRef idx="2">
            <a:schemeClr val="dk1"/>
          </a:lnRef>
          <a:fillRef idx="0">
            <a:schemeClr val="dk1"/>
          </a:fillRef>
          <a:effectRef idx="1">
            <a:schemeClr val="dk1"/>
          </a:effectRef>
          <a:fontRef idx="minor">
            <a:schemeClr val="tx1"/>
          </a:fontRef>
        </p:style>
      </p:cxnSp>
      <p:cxnSp>
        <p:nvCxnSpPr>
          <p:cNvPr id="61" name="Straight Arrow Connector 60"/>
          <p:cNvCxnSpPr/>
          <p:nvPr/>
        </p:nvCxnSpPr>
        <p:spPr>
          <a:xfrm rot="5400000">
            <a:off x="2324100" y="547878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2" name="TextBox 61"/>
          <p:cNvSpPr txBox="1"/>
          <p:nvPr/>
        </p:nvSpPr>
        <p:spPr>
          <a:xfrm>
            <a:off x="1828800" y="5745480"/>
            <a:ext cx="1447800" cy="400110"/>
          </a:xfrm>
          <a:prstGeom prst="rect">
            <a:avLst/>
          </a:prstGeom>
          <a:noFill/>
        </p:spPr>
        <p:txBody>
          <a:bodyPr wrap="square" rtlCol="0">
            <a:spAutoFit/>
          </a:bodyPr>
          <a:lstStyle/>
          <a:p>
            <a:r>
              <a:rPr lang="en-US" sz="2000" b="1" dirty="0" smtClean="0"/>
              <a:t>Wealth Tax</a:t>
            </a:r>
            <a:endParaRPr lang="en-IN" sz="2000" b="1" dirty="0"/>
          </a:p>
        </p:txBody>
      </p:sp>
      <p:sp>
        <p:nvSpPr>
          <p:cNvPr id="63" name="TextBox 62"/>
          <p:cNvSpPr txBox="1"/>
          <p:nvPr/>
        </p:nvSpPr>
        <p:spPr>
          <a:xfrm>
            <a:off x="4953000" y="5364480"/>
            <a:ext cx="1828800" cy="400110"/>
          </a:xfrm>
          <a:prstGeom prst="rect">
            <a:avLst/>
          </a:prstGeom>
          <a:noFill/>
        </p:spPr>
        <p:txBody>
          <a:bodyPr wrap="square" rtlCol="0">
            <a:spAutoFit/>
          </a:bodyPr>
          <a:lstStyle/>
          <a:p>
            <a:r>
              <a:rPr lang="en-US" sz="2000" b="1" u="sng" dirty="0" smtClean="0"/>
              <a:t>VD : 31.3.13</a:t>
            </a:r>
            <a:endParaRPr lang="en-IN" sz="2000" b="1" u="sng" dirty="0"/>
          </a:p>
        </p:txBody>
      </p:sp>
      <p:sp>
        <p:nvSpPr>
          <p:cNvPr id="64" name="TextBox 63"/>
          <p:cNvSpPr txBox="1"/>
          <p:nvPr/>
        </p:nvSpPr>
        <p:spPr>
          <a:xfrm>
            <a:off x="4876800" y="5715000"/>
            <a:ext cx="792480" cy="400110"/>
          </a:xfrm>
          <a:prstGeom prst="rect">
            <a:avLst/>
          </a:prstGeom>
          <a:noFill/>
        </p:spPr>
        <p:txBody>
          <a:bodyPr wrap="square" rtlCol="0">
            <a:spAutoFit/>
          </a:bodyPr>
          <a:lstStyle/>
          <a:p>
            <a:r>
              <a:rPr lang="en-US" sz="2000" b="1" dirty="0" smtClean="0"/>
              <a:t>FMV</a:t>
            </a:r>
            <a:endParaRPr lang="en-IN" sz="2000" b="1" u="sng" dirty="0"/>
          </a:p>
        </p:txBody>
      </p:sp>
      <p:sp>
        <p:nvSpPr>
          <p:cNvPr id="65" name="TextBox 64"/>
          <p:cNvSpPr txBox="1"/>
          <p:nvPr/>
        </p:nvSpPr>
        <p:spPr>
          <a:xfrm>
            <a:off x="5730240" y="5715000"/>
            <a:ext cx="685800" cy="400110"/>
          </a:xfrm>
          <a:prstGeom prst="rect">
            <a:avLst/>
          </a:prstGeom>
          <a:noFill/>
        </p:spPr>
        <p:txBody>
          <a:bodyPr wrap="square" rtlCol="0">
            <a:spAutoFit/>
          </a:bodyPr>
          <a:lstStyle/>
          <a:p>
            <a:r>
              <a:rPr lang="en-US" sz="2000" b="1" dirty="0" smtClean="0"/>
              <a:t>28 L</a:t>
            </a:r>
            <a:endParaRPr lang="en-IN" sz="2000" b="1" u="sng" dirty="0"/>
          </a:p>
        </p:txBody>
      </p:sp>
      <p:sp>
        <p:nvSpPr>
          <p:cNvPr id="66" name="Multiply 65"/>
          <p:cNvSpPr/>
          <p:nvPr/>
        </p:nvSpPr>
        <p:spPr>
          <a:xfrm>
            <a:off x="5913120" y="6065520"/>
            <a:ext cx="228600" cy="3810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67" name="TextBox 66"/>
          <p:cNvSpPr txBox="1"/>
          <p:nvPr/>
        </p:nvSpPr>
        <p:spPr>
          <a:xfrm>
            <a:off x="5730240" y="6431280"/>
            <a:ext cx="685800" cy="400110"/>
          </a:xfrm>
          <a:prstGeom prst="rect">
            <a:avLst/>
          </a:prstGeom>
          <a:noFill/>
        </p:spPr>
        <p:txBody>
          <a:bodyPr wrap="square" rtlCol="0">
            <a:spAutoFit/>
          </a:bodyPr>
          <a:lstStyle/>
          <a:p>
            <a:r>
              <a:rPr lang="en-US" sz="2000" b="1" dirty="0" smtClean="0"/>
              <a:t>14 L</a:t>
            </a:r>
            <a:endParaRPr lang="en-IN" sz="2000" b="1" u="sng" dirty="0"/>
          </a:p>
        </p:txBody>
      </p:sp>
      <p:sp>
        <p:nvSpPr>
          <p:cNvPr id="68" name="Minus 67"/>
          <p:cNvSpPr/>
          <p:nvPr/>
        </p:nvSpPr>
        <p:spPr>
          <a:xfrm>
            <a:off x="5410200" y="6583680"/>
            <a:ext cx="2286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69" name="Minus 68"/>
          <p:cNvSpPr/>
          <p:nvPr/>
        </p:nvSpPr>
        <p:spPr>
          <a:xfrm>
            <a:off x="5410200" y="6644640"/>
            <a:ext cx="2286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cxnSp>
        <p:nvCxnSpPr>
          <p:cNvPr id="71" name="Straight Arrow Connector 70"/>
          <p:cNvCxnSpPr/>
          <p:nvPr/>
        </p:nvCxnSpPr>
        <p:spPr>
          <a:xfrm>
            <a:off x="3429000" y="5958840"/>
            <a:ext cx="1752600" cy="45720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72" name="Straight Arrow Connector 71"/>
          <p:cNvCxnSpPr/>
          <p:nvPr/>
        </p:nvCxnSpPr>
        <p:spPr>
          <a:xfrm rot="5400000">
            <a:off x="3696494" y="6300946"/>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73" name="TextBox 72"/>
          <p:cNvSpPr txBox="1"/>
          <p:nvPr/>
        </p:nvSpPr>
        <p:spPr>
          <a:xfrm>
            <a:off x="3048000" y="6492240"/>
            <a:ext cx="1447800" cy="400110"/>
          </a:xfrm>
          <a:prstGeom prst="rect">
            <a:avLst/>
          </a:prstGeom>
          <a:noFill/>
        </p:spPr>
        <p:txBody>
          <a:bodyPr wrap="square" rtlCol="0">
            <a:spAutoFit/>
          </a:bodyPr>
          <a:lstStyle/>
          <a:p>
            <a:r>
              <a:rPr lang="en-US" sz="2000" b="1" dirty="0" err="1" smtClean="0"/>
              <a:t>W.e</a:t>
            </a:r>
            <a:r>
              <a:rPr lang="en-US" sz="2000" b="1" dirty="0" smtClean="0"/>
              <a:t>. is Less</a:t>
            </a:r>
            <a:endParaRPr lang="en-IN" sz="2000" b="1" dirty="0"/>
          </a:p>
        </p:txBody>
      </p:sp>
      <p:sp>
        <p:nvSpPr>
          <p:cNvPr id="60" name="TextBox 59"/>
          <p:cNvSpPr txBox="1"/>
          <p:nvPr/>
        </p:nvSpPr>
        <p:spPr>
          <a:xfrm>
            <a:off x="6477000" y="6080760"/>
            <a:ext cx="762000" cy="400110"/>
          </a:xfrm>
          <a:prstGeom prst="rect">
            <a:avLst/>
          </a:prstGeom>
          <a:noFill/>
        </p:spPr>
        <p:txBody>
          <a:bodyPr wrap="square" rtlCol="0">
            <a:spAutoFit/>
          </a:bodyPr>
          <a:lstStyle/>
          <a:p>
            <a:r>
              <a:rPr lang="en-US" sz="2000" b="1" smtClean="0"/>
              <a:t>50%</a:t>
            </a:r>
            <a:endParaRPr lang="en-IN" sz="2000" b="1" u="sng" dirty="0"/>
          </a:p>
        </p:txBody>
      </p:sp>
    </p:spTree>
    <p:extLst>
      <p:ext uri="{BB962C8B-B14F-4D97-AF65-F5344CB8AC3E}">
        <p14:creationId xmlns:p14="http://schemas.microsoft.com/office/powerpoint/2010/main" val="7777074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5"/>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7"/>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40"/>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1"/>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2"/>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43"/>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5"/>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7"/>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50"/>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51"/>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57"/>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58"/>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59"/>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nodeType="clickEffect">
                                  <p:stCondLst>
                                    <p:cond delay="0"/>
                                  </p:stCondLst>
                                  <p:childTnLst>
                                    <p:set>
                                      <p:cBhvr>
                                        <p:cTn id="124" dur="1" fill="hold">
                                          <p:stCondLst>
                                            <p:cond delay="0"/>
                                          </p:stCondLst>
                                        </p:cTn>
                                        <p:tgtEl>
                                          <p:spTgt spid="6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62"/>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63"/>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6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65"/>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66"/>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60"/>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67"/>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68"/>
                                        </p:tgtEl>
                                        <p:attrNameLst>
                                          <p:attrName>style.visibility</p:attrName>
                                        </p:attrNameLst>
                                      </p:cBhvr>
                                      <p:to>
                                        <p:strVal val="visible"/>
                                      </p:to>
                                    </p:set>
                                  </p:childTnLst>
                                </p:cTn>
                              </p:par>
                              <p:par>
                                <p:cTn id="155" presetID="1" presetClass="entr" presetSubtype="0" fill="hold" grpId="0" nodeType="withEffect">
                                  <p:stCondLst>
                                    <p:cond delay="0"/>
                                  </p:stCondLst>
                                  <p:childTnLst>
                                    <p:set>
                                      <p:cBhvr>
                                        <p:cTn id="156" dur="1" fill="hold">
                                          <p:stCondLst>
                                            <p:cond delay="0"/>
                                          </p:stCondLst>
                                        </p:cTn>
                                        <p:tgtEl>
                                          <p:spTgt spid="69"/>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nodeType="clickEffect">
                                  <p:stCondLst>
                                    <p:cond delay="0"/>
                                  </p:stCondLst>
                                  <p:childTnLst>
                                    <p:set>
                                      <p:cBhvr>
                                        <p:cTn id="160" dur="1" fill="hold">
                                          <p:stCondLst>
                                            <p:cond delay="0"/>
                                          </p:stCondLst>
                                        </p:cTn>
                                        <p:tgtEl>
                                          <p:spTgt spid="71"/>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nodeType="clickEffect">
                                  <p:stCondLst>
                                    <p:cond delay="0"/>
                                  </p:stCondLst>
                                  <p:childTnLst>
                                    <p:set>
                                      <p:cBhvr>
                                        <p:cTn id="164" dur="1" fill="hold">
                                          <p:stCondLst>
                                            <p:cond delay="0"/>
                                          </p:stCondLst>
                                        </p:cTn>
                                        <p:tgtEl>
                                          <p:spTgt spid="72"/>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7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30" grpId="0"/>
      <p:bldP spid="31" grpId="0"/>
      <p:bldP spid="32" grpId="0"/>
      <p:bldP spid="33" grpId="0"/>
      <p:bldP spid="34" grpId="0"/>
      <p:bldP spid="35" grpId="0"/>
      <p:bldP spid="36" grpId="0"/>
      <p:bldP spid="37" grpId="0" animBg="1"/>
      <p:bldP spid="38" grpId="0" animBg="1"/>
      <p:bldP spid="39" grpId="0" animBg="1"/>
      <p:bldP spid="40" grpId="0" animBg="1"/>
      <p:bldP spid="41" grpId="0" animBg="1"/>
      <p:bldP spid="42" grpId="0" animBg="1"/>
      <p:bldP spid="43" grpId="0" animBg="1"/>
      <p:bldP spid="45" grpId="0"/>
      <p:bldP spid="46" grpId="0"/>
      <p:bldP spid="47" grpId="0"/>
      <p:bldP spid="48" grpId="0"/>
      <p:bldP spid="49" grpId="0"/>
      <p:bldP spid="50" grpId="0"/>
      <p:bldP spid="51" grpId="0"/>
      <p:bldP spid="62" grpId="0"/>
      <p:bldP spid="63" grpId="0"/>
      <p:bldP spid="64" grpId="0"/>
      <p:bldP spid="65" grpId="0"/>
      <p:bldP spid="66" grpId="0" animBg="1"/>
      <p:bldP spid="67" grpId="0"/>
      <p:bldP spid="68" grpId="0" animBg="1"/>
      <p:bldP spid="69" grpId="0" animBg="1"/>
      <p:bldP spid="73" grpId="0"/>
      <p:bldP spid="60"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37560" y="152400"/>
            <a:ext cx="2631440" cy="400110"/>
          </a:xfrm>
          <a:prstGeom prst="rect">
            <a:avLst/>
          </a:prstGeom>
          <a:noFill/>
        </p:spPr>
        <p:txBody>
          <a:bodyPr wrap="square" rtlCol="0">
            <a:spAutoFit/>
          </a:bodyPr>
          <a:lstStyle/>
          <a:p>
            <a:r>
              <a:rPr lang="en-US" sz="2000" b="1" u="sng" dirty="0" smtClean="0"/>
              <a:t>Exemption </a:t>
            </a:r>
            <a:r>
              <a:rPr lang="en-US" sz="2000" b="1" u="sng" dirty="0" err="1" smtClean="0"/>
              <a:t>u|s</a:t>
            </a:r>
            <a:r>
              <a:rPr lang="en-US" sz="2000" b="1" u="sng" dirty="0" smtClean="0"/>
              <a:t> 5(v)</a:t>
            </a:r>
            <a:endParaRPr lang="en-IN" sz="2000" b="1" u="sng" dirty="0"/>
          </a:p>
        </p:txBody>
      </p:sp>
      <p:sp>
        <p:nvSpPr>
          <p:cNvPr id="3" name="TextBox 2"/>
          <p:cNvSpPr txBox="1"/>
          <p:nvPr/>
        </p:nvSpPr>
        <p:spPr>
          <a:xfrm>
            <a:off x="2697479" y="609600"/>
            <a:ext cx="3405393" cy="400110"/>
          </a:xfrm>
          <a:prstGeom prst="rect">
            <a:avLst/>
          </a:prstGeom>
          <a:noFill/>
        </p:spPr>
        <p:txBody>
          <a:bodyPr wrap="square" rtlCol="0">
            <a:spAutoFit/>
          </a:bodyPr>
          <a:lstStyle/>
          <a:p>
            <a:r>
              <a:rPr lang="en-US" sz="2000" b="1" dirty="0" smtClean="0"/>
              <a:t>This Section is </a:t>
            </a:r>
            <a:r>
              <a:rPr lang="en-US" sz="2000" b="1" u="sng" dirty="0" smtClean="0"/>
              <a:t>applicable to</a:t>
            </a:r>
            <a:endParaRPr lang="en-IN" sz="2000" b="1" u="sng" dirty="0"/>
          </a:p>
        </p:txBody>
      </p:sp>
      <p:sp>
        <p:nvSpPr>
          <p:cNvPr id="4" name="TextBox 3"/>
          <p:cNvSpPr txBox="1"/>
          <p:nvPr/>
        </p:nvSpPr>
        <p:spPr>
          <a:xfrm>
            <a:off x="3474720" y="1143000"/>
            <a:ext cx="2167068" cy="400110"/>
          </a:xfrm>
          <a:prstGeom prst="rect">
            <a:avLst/>
          </a:prstGeom>
          <a:noFill/>
        </p:spPr>
        <p:txBody>
          <a:bodyPr wrap="square" rtlCol="0">
            <a:spAutoFit/>
          </a:bodyPr>
          <a:lstStyle/>
          <a:p>
            <a:r>
              <a:rPr lang="en-US" sz="2000" b="1" dirty="0" smtClean="0"/>
              <a:t>INDIVIDUAL</a:t>
            </a:r>
            <a:endParaRPr lang="en-IN" sz="2000" b="1" dirty="0"/>
          </a:p>
        </p:txBody>
      </p:sp>
      <p:cxnSp>
        <p:nvCxnSpPr>
          <p:cNvPr id="6" name="Straight Arrow Connector 5"/>
          <p:cNvCxnSpPr/>
          <p:nvPr/>
        </p:nvCxnSpPr>
        <p:spPr>
          <a:xfrm rot="16200000" flipH="1">
            <a:off x="3970021" y="1775460"/>
            <a:ext cx="411481" cy="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4312919" y="1524000"/>
            <a:ext cx="1160929" cy="400110"/>
          </a:xfrm>
          <a:prstGeom prst="rect">
            <a:avLst/>
          </a:prstGeom>
          <a:noFill/>
        </p:spPr>
        <p:txBody>
          <a:bodyPr wrap="square" rtlCol="0">
            <a:spAutoFit/>
          </a:bodyPr>
          <a:lstStyle/>
          <a:p>
            <a:r>
              <a:rPr lang="en-US" sz="2000" b="1" dirty="0" smtClean="0"/>
              <a:t>Either</a:t>
            </a:r>
            <a:endParaRPr lang="en-IN" sz="2000" b="1" dirty="0"/>
          </a:p>
        </p:txBody>
      </p:sp>
      <p:sp>
        <p:nvSpPr>
          <p:cNvPr id="9" name="TextBox 8"/>
          <p:cNvSpPr txBox="1"/>
          <p:nvPr/>
        </p:nvSpPr>
        <p:spPr>
          <a:xfrm>
            <a:off x="1722120" y="2316480"/>
            <a:ext cx="1315720" cy="1015663"/>
          </a:xfrm>
          <a:prstGeom prst="rect">
            <a:avLst/>
          </a:prstGeom>
          <a:noFill/>
        </p:spPr>
        <p:txBody>
          <a:bodyPr wrap="square" rtlCol="0">
            <a:spAutoFit/>
          </a:bodyPr>
          <a:lstStyle/>
          <a:p>
            <a:r>
              <a:rPr lang="en-US" sz="2000" b="1" dirty="0" smtClean="0"/>
              <a:t>Citizen </a:t>
            </a:r>
          </a:p>
          <a:p>
            <a:r>
              <a:rPr lang="en-US" sz="2000" b="1" dirty="0" smtClean="0"/>
              <a:t>  of </a:t>
            </a:r>
          </a:p>
          <a:p>
            <a:r>
              <a:rPr lang="en-US" sz="2000" b="1" dirty="0" smtClean="0"/>
              <a:t>India</a:t>
            </a:r>
            <a:endParaRPr lang="en-IN" sz="2000" b="1" dirty="0"/>
          </a:p>
        </p:txBody>
      </p:sp>
      <p:sp>
        <p:nvSpPr>
          <p:cNvPr id="10" name="TextBox 9"/>
          <p:cNvSpPr txBox="1"/>
          <p:nvPr/>
        </p:nvSpPr>
        <p:spPr>
          <a:xfrm>
            <a:off x="5379720" y="2316480"/>
            <a:ext cx="1702696" cy="1015663"/>
          </a:xfrm>
          <a:prstGeom prst="rect">
            <a:avLst/>
          </a:prstGeom>
          <a:noFill/>
        </p:spPr>
        <p:txBody>
          <a:bodyPr wrap="square" rtlCol="0">
            <a:spAutoFit/>
          </a:bodyPr>
          <a:lstStyle/>
          <a:p>
            <a:r>
              <a:rPr lang="en-US" sz="2000" b="1" dirty="0" smtClean="0"/>
              <a:t>Person of </a:t>
            </a:r>
            <a:r>
              <a:rPr lang="en-US" sz="2000" b="1" dirty="0" err="1" smtClean="0"/>
              <a:t>indian</a:t>
            </a:r>
            <a:r>
              <a:rPr lang="en-US" sz="2000" b="1" dirty="0" smtClean="0"/>
              <a:t> origin </a:t>
            </a:r>
          </a:p>
          <a:p>
            <a:endParaRPr lang="en-IN" sz="2000" b="1" dirty="0"/>
          </a:p>
        </p:txBody>
      </p:sp>
      <p:sp>
        <p:nvSpPr>
          <p:cNvPr id="11" name="TextBox 10"/>
          <p:cNvSpPr txBox="1"/>
          <p:nvPr/>
        </p:nvSpPr>
        <p:spPr>
          <a:xfrm>
            <a:off x="2636519" y="3764280"/>
            <a:ext cx="3992881" cy="400110"/>
          </a:xfrm>
          <a:prstGeom prst="rect">
            <a:avLst/>
          </a:prstGeom>
          <a:noFill/>
        </p:spPr>
        <p:txBody>
          <a:bodyPr wrap="square" rtlCol="0">
            <a:spAutoFit/>
          </a:bodyPr>
          <a:lstStyle/>
          <a:p>
            <a:r>
              <a:rPr lang="en-US" sz="2000" b="1" dirty="0" smtClean="0"/>
              <a:t>Returning to India  (Permanently)</a:t>
            </a:r>
            <a:endParaRPr lang="en-IN" sz="2000" b="1" dirty="0"/>
          </a:p>
        </p:txBody>
      </p:sp>
      <p:sp>
        <p:nvSpPr>
          <p:cNvPr id="14" name="TextBox 13"/>
          <p:cNvSpPr txBox="1"/>
          <p:nvPr/>
        </p:nvSpPr>
        <p:spPr>
          <a:xfrm>
            <a:off x="960120" y="4206240"/>
            <a:ext cx="3947160" cy="400110"/>
          </a:xfrm>
          <a:prstGeom prst="rect">
            <a:avLst/>
          </a:prstGeom>
          <a:noFill/>
        </p:spPr>
        <p:txBody>
          <a:bodyPr wrap="square" rtlCol="0">
            <a:spAutoFit/>
          </a:bodyPr>
          <a:lstStyle/>
          <a:p>
            <a:r>
              <a:rPr lang="en-US" sz="2000" b="1" dirty="0" smtClean="0"/>
              <a:t>Money + Asset brought along with</a:t>
            </a:r>
            <a:endParaRPr lang="en-IN" sz="2000" b="1" dirty="0"/>
          </a:p>
        </p:txBody>
      </p:sp>
      <p:sp>
        <p:nvSpPr>
          <p:cNvPr id="15" name="TextBox 14"/>
          <p:cNvSpPr txBox="1"/>
          <p:nvPr/>
        </p:nvSpPr>
        <p:spPr>
          <a:xfrm>
            <a:off x="960120" y="4678680"/>
            <a:ext cx="7879080" cy="400110"/>
          </a:xfrm>
          <a:prstGeom prst="rect">
            <a:avLst/>
          </a:prstGeom>
          <a:noFill/>
        </p:spPr>
        <p:txBody>
          <a:bodyPr wrap="square" rtlCol="0">
            <a:spAutoFit/>
          </a:bodyPr>
          <a:lstStyle/>
          <a:p>
            <a:r>
              <a:rPr lang="en-US" sz="2000" b="1" dirty="0" smtClean="0"/>
              <a:t>Asset Purchase – within one year immediate Preceding date of Return</a:t>
            </a:r>
            <a:endParaRPr lang="en-IN" sz="2000" b="1" dirty="0"/>
          </a:p>
        </p:txBody>
      </p:sp>
      <p:sp>
        <p:nvSpPr>
          <p:cNvPr id="16" name="TextBox 15"/>
          <p:cNvSpPr txBox="1"/>
          <p:nvPr/>
        </p:nvSpPr>
        <p:spPr>
          <a:xfrm>
            <a:off x="944880" y="5151120"/>
            <a:ext cx="6903720" cy="400110"/>
          </a:xfrm>
          <a:prstGeom prst="rect">
            <a:avLst/>
          </a:prstGeom>
          <a:noFill/>
        </p:spPr>
        <p:txBody>
          <a:bodyPr wrap="square" rtlCol="0">
            <a:spAutoFit/>
          </a:bodyPr>
          <a:lstStyle/>
          <a:p>
            <a:r>
              <a:rPr lang="en-US" sz="2000" b="1" dirty="0" smtClean="0"/>
              <a:t>Asset Purchase – Any time on or after date of Return</a:t>
            </a:r>
            <a:endParaRPr lang="en-IN" sz="2000" b="1" dirty="0"/>
          </a:p>
        </p:txBody>
      </p:sp>
      <p:sp>
        <p:nvSpPr>
          <p:cNvPr id="17" name="Down Arrow 16"/>
          <p:cNvSpPr/>
          <p:nvPr/>
        </p:nvSpPr>
        <p:spPr>
          <a:xfrm>
            <a:off x="3886199" y="5608320"/>
            <a:ext cx="154791" cy="3048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18" name="TextBox 17"/>
          <p:cNvSpPr txBox="1"/>
          <p:nvPr/>
        </p:nvSpPr>
        <p:spPr>
          <a:xfrm>
            <a:off x="2606040" y="5943600"/>
            <a:ext cx="2804160" cy="400110"/>
          </a:xfrm>
          <a:prstGeom prst="rect">
            <a:avLst/>
          </a:prstGeom>
          <a:noFill/>
        </p:spPr>
        <p:txBody>
          <a:bodyPr wrap="square" rtlCol="0">
            <a:spAutoFit/>
          </a:bodyPr>
          <a:lstStyle/>
          <a:p>
            <a:r>
              <a:rPr lang="en-US" sz="2000" b="1" dirty="0" smtClean="0"/>
              <a:t>Shall be exempt </a:t>
            </a:r>
            <a:r>
              <a:rPr lang="en-US" sz="2000" b="1" dirty="0" err="1" smtClean="0"/>
              <a:t>u|s</a:t>
            </a:r>
            <a:r>
              <a:rPr lang="en-US" sz="2000" b="1" dirty="0" smtClean="0"/>
              <a:t> 5(v)</a:t>
            </a:r>
            <a:endParaRPr lang="en-IN" sz="2000" b="1" dirty="0"/>
          </a:p>
        </p:txBody>
      </p:sp>
      <p:sp>
        <p:nvSpPr>
          <p:cNvPr id="22" name="TextBox 21"/>
          <p:cNvSpPr txBox="1"/>
          <p:nvPr/>
        </p:nvSpPr>
        <p:spPr>
          <a:xfrm>
            <a:off x="2606040" y="6416040"/>
            <a:ext cx="2804160" cy="400110"/>
          </a:xfrm>
          <a:prstGeom prst="rect">
            <a:avLst/>
          </a:prstGeom>
          <a:noFill/>
        </p:spPr>
        <p:txBody>
          <a:bodyPr wrap="square" rtlCol="0">
            <a:spAutoFit/>
          </a:bodyPr>
          <a:lstStyle/>
          <a:p>
            <a:r>
              <a:rPr lang="en-US" sz="2000" b="1" dirty="0" smtClean="0"/>
              <a:t>for 7 Successive A|Y</a:t>
            </a:r>
            <a:endParaRPr lang="en-IN" sz="2000" b="1" dirty="0"/>
          </a:p>
        </p:txBody>
      </p:sp>
      <p:cxnSp>
        <p:nvCxnSpPr>
          <p:cNvPr id="24" name="Straight Connector 23"/>
          <p:cNvCxnSpPr/>
          <p:nvPr/>
        </p:nvCxnSpPr>
        <p:spPr>
          <a:xfrm>
            <a:off x="2286000" y="1981200"/>
            <a:ext cx="3810000" cy="1588"/>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rot="16200000" flipH="1">
            <a:off x="2133600" y="2133600"/>
            <a:ext cx="304802" cy="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Straight Arrow Connector 27"/>
          <p:cNvCxnSpPr/>
          <p:nvPr/>
        </p:nvCxnSpPr>
        <p:spPr>
          <a:xfrm rot="16200000" flipH="1">
            <a:off x="5943600" y="2133600"/>
            <a:ext cx="304802" cy="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a:xfrm>
            <a:off x="2286000" y="3550920"/>
            <a:ext cx="3810000" cy="1588"/>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a:xfrm rot="5400000">
            <a:off x="2170906" y="3421380"/>
            <a:ext cx="228600" cy="1588"/>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a:xfrm rot="5400000">
            <a:off x="5889466" y="3359626"/>
            <a:ext cx="381000" cy="1588"/>
          </a:xfrm>
          <a:prstGeom prst="line">
            <a:avLst/>
          </a:prstGeom>
        </p:spPr>
        <p:style>
          <a:lnRef idx="2">
            <a:schemeClr val="dk1"/>
          </a:lnRef>
          <a:fillRef idx="0">
            <a:schemeClr val="dk1"/>
          </a:fillRef>
          <a:effectRef idx="1">
            <a:schemeClr val="dk1"/>
          </a:effectRef>
          <a:fontRef idx="minor">
            <a:schemeClr val="tx1"/>
          </a:fontRef>
        </p:style>
      </p:cxnSp>
      <p:sp>
        <p:nvSpPr>
          <p:cNvPr id="37" name="TextBox 36"/>
          <p:cNvSpPr txBox="1"/>
          <p:nvPr/>
        </p:nvSpPr>
        <p:spPr>
          <a:xfrm>
            <a:off x="441960" y="4206240"/>
            <a:ext cx="381000" cy="400110"/>
          </a:xfrm>
          <a:prstGeom prst="rect">
            <a:avLst/>
          </a:prstGeom>
          <a:noFill/>
        </p:spPr>
        <p:txBody>
          <a:bodyPr wrap="square" rtlCol="0">
            <a:spAutoFit/>
          </a:bodyPr>
          <a:lstStyle/>
          <a:p>
            <a:r>
              <a:rPr lang="en-US" sz="2000" b="1" dirty="0" smtClean="0"/>
              <a:t>1</a:t>
            </a:r>
            <a:endParaRPr lang="en-IN" sz="2000" b="1" dirty="0"/>
          </a:p>
        </p:txBody>
      </p:sp>
      <p:sp>
        <p:nvSpPr>
          <p:cNvPr id="38" name="TextBox 37"/>
          <p:cNvSpPr txBox="1"/>
          <p:nvPr/>
        </p:nvSpPr>
        <p:spPr>
          <a:xfrm>
            <a:off x="441960" y="4678680"/>
            <a:ext cx="381000" cy="400110"/>
          </a:xfrm>
          <a:prstGeom prst="rect">
            <a:avLst/>
          </a:prstGeom>
          <a:noFill/>
        </p:spPr>
        <p:txBody>
          <a:bodyPr wrap="square" rtlCol="0">
            <a:spAutoFit/>
          </a:bodyPr>
          <a:lstStyle/>
          <a:p>
            <a:r>
              <a:rPr lang="en-US" sz="2000" b="1" dirty="0" smtClean="0"/>
              <a:t>2</a:t>
            </a:r>
            <a:endParaRPr lang="en-IN" sz="2000" b="1" dirty="0"/>
          </a:p>
        </p:txBody>
      </p:sp>
      <p:sp>
        <p:nvSpPr>
          <p:cNvPr id="39" name="TextBox 38"/>
          <p:cNvSpPr txBox="1"/>
          <p:nvPr/>
        </p:nvSpPr>
        <p:spPr>
          <a:xfrm>
            <a:off x="441960" y="5135880"/>
            <a:ext cx="381000" cy="400110"/>
          </a:xfrm>
          <a:prstGeom prst="rect">
            <a:avLst/>
          </a:prstGeom>
          <a:noFill/>
        </p:spPr>
        <p:txBody>
          <a:bodyPr wrap="square" rtlCol="0">
            <a:spAutoFit/>
          </a:bodyPr>
          <a:lstStyle/>
          <a:p>
            <a:r>
              <a:rPr lang="en-US" sz="2000" b="1" dirty="0" smtClean="0"/>
              <a:t>3</a:t>
            </a:r>
            <a:endParaRPr lang="en-IN" sz="2000" b="1" dirty="0"/>
          </a:p>
        </p:txBody>
      </p:sp>
      <p:cxnSp>
        <p:nvCxnSpPr>
          <p:cNvPr id="42" name="Straight Arrow Connector 41"/>
          <p:cNvCxnSpPr/>
          <p:nvPr/>
        </p:nvCxnSpPr>
        <p:spPr>
          <a:xfrm rot="16200000" flipH="1">
            <a:off x="4000502" y="3589019"/>
            <a:ext cx="380996"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3" name="TextBox 42"/>
          <p:cNvSpPr txBox="1"/>
          <p:nvPr/>
        </p:nvSpPr>
        <p:spPr>
          <a:xfrm>
            <a:off x="3901440" y="2438400"/>
            <a:ext cx="533400" cy="400110"/>
          </a:xfrm>
          <a:prstGeom prst="rect">
            <a:avLst/>
          </a:prstGeom>
          <a:noFill/>
        </p:spPr>
        <p:txBody>
          <a:bodyPr wrap="square" rtlCol="0">
            <a:spAutoFit/>
          </a:bodyPr>
          <a:lstStyle/>
          <a:p>
            <a:r>
              <a:rPr lang="en-US" sz="2000" b="1" dirty="0" smtClean="0"/>
              <a:t>or</a:t>
            </a:r>
            <a:endParaRPr lang="en-IN" sz="2000" b="1" dirty="0"/>
          </a:p>
        </p:txBody>
      </p:sp>
      <p:sp>
        <p:nvSpPr>
          <p:cNvPr id="5" name="TextBox 4"/>
          <p:cNvSpPr txBox="1"/>
          <p:nvPr/>
        </p:nvSpPr>
        <p:spPr>
          <a:xfrm>
            <a:off x="8350191" y="2512855"/>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814854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2"/>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p:bldP spid="10" grpId="0" build="allAtOnce"/>
      <p:bldP spid="11" grpId="0"/>
      <p:bldP spid="14" grpId="0"/>
      <p:bldP spid="15" grpId="0"/>
      <p:bldP spid="16" grpId="0"/>
      <p:bldP spid="17" grpId="0" animBg="1"/>
      <p:bldP spid="18" grpId="0"/>
      <p:bldP spid="22" grpId="0"/>
      <p:bldP spid="37" grpId="0"/>
      <p:bldP spid="38" grpId="0"/>
      <p:bldP spid="39" grpId="0"/>
      <p:bldP spid="4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600" y="152400"/>
            <a:ext cx="914400" cy="400110"/>
          </a:xfrm>
          <a:prstGeom prst="rect">
            <a:avLst/>
          </a:prstGeom>
          <a:noFill/>
        </p:spPr>
        <p:txBody>
          <a:bodyPr wrap="square" rtlCol="0">
            <a:spAutoFit/>
          </a:bodyPr>
          <a:lstStyle/>
          <a:p>
            <a:r>
              <a:rPr lang="en-US" sz="2000" b="1" u="sng" dirty="0" err="1" smtClean="0"/>
              <a:t>Mr</a:t>
            </a:r>
            <a:r>
              <a:rPr lang="en-US" sz="2000" b="1" u="sng" dirty="0" smtClean="0"/>
              <a:t> X</a:t>
            </a:r>
            <a:endParaRPr lang="en-IN" sz="2000" b="1" u="sng" dirty="0"/>
          </a:p>
        </p:txBody>
      </p:sp>
      <p:cxnSp>
        <p:nvCxnSpPr>
          <p:cNvPr id="4" name="Straight Arrow Connector 3"/>
          <p:cNvCxnSpPr/>
          <p:nvPr/>
        </p:nvCxnSpPr>
        <p:spPr>
          <a:xfrm rot="5400000">
            <a:off x="3582194" y="1142206"/>
            <a:ext cx="1066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 name="TextBox 4"/>
          <p:cNvSpPr txBox="1"/>
          <p:nvPr/>
        </p:nvSpPr>
        <p:spPr>
          <a:xfrm>
            <a:off x="4267200" y="609600"/>
            <a:ext cx="990600" cy="1015663"/>
          </a:xfrm>
          <a:prstGeom prst="rect">
            <a:avLst/>
          </a:prstGeom>
          <a:noFill/>
        </p:spPr>
        <p:txBody>
          <a:bodyPr wrap="square" rtlCol="0">
            <a:spAutoFit/>
          </a:bodyPr>
          <a:lstStyle/>
          <a:p>
            <a:r>
              <a:rPr lang="en-US" sz="2000" b="1" dirty="0" smtClean="0"/>
              <a:t>Money </a:t>
            </a:r>
          </a:p>
          <a:p>
            <a:r>
              <a:rPr lang="en-US" sz="2000" b="1" dirty="0" smtClean="0"/>
              <a:t>and |or Asset</a:t>
            </a:r>
            <a:endParaRPr lang="en-IN" sz="2000" b="1" dirty="0"/>
          </a:p>
        </p:txBody>
      </p:sp>
      <p:sp>
        <p:nvSpPr>
          <p:cNvPr id="6" name="TextBox 5"/>
          <p:cNvSpPr txBox="1"/>
          <p:nvPr/>
        </p:nvSpPr>
        <p:spPr>
          <a:xfrm>
            <a:off x="5699760" y="685800"/>
            <a:ext cx="1066800" cy="707886"/>
          </a:xfrm>
          <a:prstGeom prst="rect">
            <a:avLst/>
          </a:prstGeom>
          <a:noFill/>
        </p:spPr>
        <p:txBody>
          <a:bodyPr wrap="square" rtlCol="0">
            <a:spAutoFit/>
          </a:bodyPr>
          <a:lstStyle/>
          <a:p>
            <a:r>
              <a:rPr lang="en-US" sz="2000" b="1" dirty="0" smtClean="0"/>
              <a:t>exempt u|s 5(v)</a:t>
            </a:r>
            <a:endParaRPr lang="en-IN" sz="2000" b="1" dirty="0"/>
          </a:p>
        </p:txBody>
      </p:sp>
      <p:sp>
        <p:nvSpPr>
          <p:cNvPr id="7" name="TextBox 6"/>
          <p:cNvSpPr txBox="1"/>
          <p:nvPr/>
        </p:nvSpPr>
        <p:spPr>
          <a:xfrm>
            <a:off x="259080" y="2011680"/>
            <a:ext cx="1569720" cy="400110"/>
          </a:xfrm>
          <a:prstGeom prst="rect">
            <a:avLst/>
          </a:prstGeom>
          <a:noFill/>
        </p:spPr>
        <p:txBody>
          <a:bodyPr wrap="square" rtlCol="0">
            <a:spAutoFit/>
          </a:bodyPr>
          <a:lstStyle/>
          <a:p>
            <a:r>
              <a:rPr lang="en-US" sz="2000" b="1" smtClean="0"/>
              <a:t>11-2-2014</a:t>
            </a:r>
            <a:endParaRPr lang="en-IN" sz="2000" b="1" dirty="0"/>
          </a:p>
        </p:txBody>
      </p:sp>
      <p:cxnSp>
        <p:nvCxnSpPr>
          <p:cNvPr id="9" name="Straight Connector 8"/>
          <p:cNvCxnSpPr/>
          <p:nvPr/>
        </p:nvCxnSpPr>
        <p:spPr>
          <a:xfrm rot="5400000">
            <a:off x="343694" y="2628900"/>
            <a:ext cx="380206" cy="794"/>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533400" y="2621280"/>
            <a:ext cx="2819400" cy="1588"/>
          </a:xfrm>
          <a:prstGeom prst="line">
            <a:avLst/>
          </a:prstGeom>
        </p:spPr>
        <p:style>
          <a:lnRef idx="2">
            <a:schemeClr val="dk1"/>
          </a:lnRef>
          <a:fillRef idx="0">
            <a:schemeClr val="dk1"/>
          </a:fillRef>
          <a:effectRef idx="1">
            <a:schemeClr val="dk1"/>
          </a:effectRef>
          <a:fontRef idx="minor">
            <a:schemeClr val="tx1"/>
          </a:fontRef>
        </p:style>
      </p:cxnSp>
      <p:sp>
        <p:nvSpPr>
          <p:cNvPr id="14" name="TextBox 13"/>
          <p:cNvSpPr txBox="1"/>
          <p:nvPr/>
        </p:nvSpPr>
        <p:spPr>
          <a:xfrm>
            <a:off x="3429000" y="2377440"/>
            <a:ext cx="1752600" cy="400110"/>
          </a:xfrm>
          <a:prstGeom prst="rect">
            <a:avLst/>
          </a:prstGeom>
          <a:noFill/>
        </p:spPr>
        <p:txBody>
          <a:bodyPr wrap="square" rtlCol="0">
            <a:spAutoFit/>
          </a:bodyPr>
          <a:lstStyle/>
          <a:p>
            <a:r>
              <a:rPr lang="en-US" sz="2000" b="1" smtClean="0"/>
              <a:t>on 10-2-2015</a:t>
            </a:r>
            <a:endParaRPr lang="en-IN" sz="2000" b="1" dirty="0"/>
          </a:p>
        </p:txBody>
      </p:sp>
      <p:sp>
        <p:nvSpPr>
          <p:cNvPr id="15" name="TextBox 14"/>
          <p:cNvSpPr txBox="1"/>
          <p:nvPr/>
        </p:nvSpPr>
        <p:spPr>
          <a:xfrm>
            <a:off x="3429000" y="1767840"/>
            <a:ext cx="1676400" cy="707886"/>
          </a:xfrm>
          <a:prstGeom prst="rect">
            <a:avLst/>
          </a:prstGeom>
          <a:noFill/>
        </p:spPr>
        <p:txBody>
          <a:bodyPr wrap="square" rtlCol="0">
            <a:spAutoFit/>
          </a:bodyPr>
          <a:lstStyle/>
          <a:p>
            <a:r>
              <a:rPr lang="en-US" sz="2000" b="1" u="sng" dirty="0" smtClean="0"/>
              <a:t>Returned to India</a:t>
            </a:r>
            <a:endParaRPr lang="en-IN" sz="2000" b="1" u="sng" dirty="0"/>
          </a:p>
        </p:txBody>
      </p:sp>
      <p:cxnSp>
        <p:nvCxnSpPr>
          <p:cNvPr id="19" name="Straight Connector 18"/>
          <p:cNvCxnSpPr/>
          <p:nvPr/>
        </p:nvCxnSpPr>
        <p:spPr>
          <a:xfrm>
            <a:off x="4191000" y="2971800"/>
            <a:ext cx="3886200" cy="1588"/>
          </a:xfrm>
          <a:prstGeom prst="line">
            <a:avLst/>
          </a:prstGeom>
        </p:spPr>
        <p:style>
          <a:lnRef idx="2">
            <a:schemeClr val="dk1"/>
          </a:lnRef>
          <a:fillRef idx="0">
            <a:schemeClr val="dk1"/>
          </a:fillRef>
          <a:effectRef idx="1">
            <a:schemeClr val="dk1"/>
          </a:effectRef>
          <a:fontRef idx="minor">
            <a:schemeClr val="tx1"/>
          </a:fontRef>
        </p:style>
      </p:cxnSp>
      <p:sp>
        <p:nvSpPr>
          <p:cNvPr id="20" name="TextBox 19"/>
          <p:cNvSpPr txBox="1"/>
          <p:nvPr/>
        </p:nvSpPr>
        <p:spPr>
          <a:xfrm>
            <a:off x="5334000" y="1889760"/>
            <a:ext cx="3352800" cy="1015663"/>
          </a:xfrm>
          <a:prstGeom prst="rect">
            <a:avLst/>
          </a:prstGeom>
          <a:noFill/>
        </p:spPr>
        <p:txBody>
          <a:bodyPr wrap="square" rtlCol="0">
            <a:spAutoFit/>
          </a:bodyPr>
          <a:lstStyle/>
          <a:p>
            <a:r>
              <a:rPr lang="en-US" sz="2000" b="1" dirty="0" smtClean="0"/>
              <a:t>Money brought from abroad </a:t>
            </a:r>
          </a:p>
          <a:p>
            <a:r>
              <a:rPr lang="en-US" sz="2000" b="1" dirty="0" smtClean="0"/>
              <a:t>	and | or</a:t>
            </a:r>
          </a:p>
          <a:p>
            <a:r>
              <a:rPr lang="en-US" sz="2000" b="1" dirty="0" smtClean="0"/>
              <a:t>              NRE A|C</a:t>
            </a:r>
            <a:endParaRPr lang="en-IN" sz="2000" b="1" dirty="0"/>
          </a:p>
        </p:txBody>
      </p:sp>
      <p:sp>
        <p:nvSpPr>
          <p:cNvPr id="21" name="TextBox 20"/>
          <p:cNvSpPr txBox="1"/>
          <p:nvPr/>
        </p:nvSpPr>
        <p:spPr>
          <a:xfrm>
            <a:off x="457200" y="762000"/>
            <a:ext cx="3352800" cy="1015663"/>
          </a:xfrm>
          <a:prstGeom prst="rect">
            <a:avLst/>
          </a:prstGeom>
          <a:noFill/>
        </p:spPr>
        <p:txBody>
          <a:bodyPr wrap="square" rtlCol="0">
            <a:spAutoFit/>
          </a:bodyPr>
          <a:lstStyle/>
          <a:p>
            <a:r>
              <a:rPr lang="en-US" sz="2000" b="1" dirty="0" smtClean="0"/>
              <a:t>Money </a:t>
            </a:r>
            <a:r>
              <a:rPr lang="en-US" sz="2000" b="1" dirty="0" err="1" smtClean="0"/>
              <a:t>Sended</a:t>
            </a:r>
            <a:r>
              <a:rPr lang="en-US" sz="2000" b="1" dirty="0" smtClean="0"/>
              <a:t> from abroad </a:t>
            </a:r>
          </a:p>
          <a:p>
            <a:r>
              <a:rPr lang="en-US" sz="2000" b="1" dirty="0" smtClean="0"/>
              <a:t>	and | or</a:t>
            </a:r>
          </a:p>
          <a:p>
            <a:r>
              <a:rPr lang="en-US" sz="2000" b="1" dirty="0" smtClean="0"/>
              <a:t>              NRE A|C</a:t>
            </a:r>
            <a:endParaRPr lang="en-IN" sz="2000" b="1" dirty="0"/>
          </a:p>
        </p:txBody>
      </p:sp>
      <p:sp>
        <p:nvSpPr>
          <p:cNvPr id="22" name="TextBox 21"/>
          <p:cNvSpPr txBox="1"/>
          <p:nvPr/>
        </p:nvSpPr>
        <p:spPr>
          <a:xfrm>
            <a:off x="4724400" y="3048000"/>
            <a:ext cx="838200" cy="400110"/>
          </a:xfrm>
          <a:prstGeom prst="rect">
            <a:avLst/>
          </a:prstGeom>
          <a:noFill/>
        </p:spPr>
        <p:txBody>
          <a:bodyPr wrap="square" rtlCol="0">
            <a:spAutoFit/>
          </a:bodyPr>
          <a:lstStyle/>
          <a:p>
            <a:r>
              <a:rPr lang="en-US" sz="2000" b="1" dirty="0" smtClean="0"/>
              <a:t>Asset </a:t>
            </a:r>
            <a:endParaRPr lang="en-IN" sz="2000" b="1" dirty="0"/>
          </a:p>
        </p:txBody>
      </p:sp>
      <p:sp>
        <p:nvSpPr>
          <p:cNvPr id="23" name="TextBox 22"/>
          <p:cNvSpPr txBox="1"/>
          <p:nvPr/>
        </p:nvSpPr>
        <p:spPr>
          <a:xfrm>
            <a:off x="4251960" y="3535680"/>
            <a:ext cx="1828800" cy="400110"/>
          </a:xfrm>
          <a:prstGeom prst="rect">
            <a:avLst/>
          </a:prstGeom>
          <a:noFill/>
        </p:spPr>
        <p:txBody>
          <a:bodyPr wrap="square" rtlCol="0">
            <a:spAutoFit/>
          </a:bodyPr>
          <a:lstStyle/>
          <a:p>
            <a:r>
              <a:rPr lang="en-US" sz="2000" b="1" dirty="0" smtClean="0"/>
              <a:t>exempt u|s 5(v)</a:t>
            </a:r>
            <a:endParaRPr lang="en-IN" sz="2000" b="1" dirty="0"/>
          </a:p>
        </p:txBody>
      </p:sp>
      <p:sp>
        <p:nvSpPr>
          <p:cNvPr id="24" name="TextBox 23"/>
          <p:cNvSpPr txBox="1"/>
          <p:nvPr/>
        </p:nvSpPr>
        <p:spPr>
          <a:xfrm>
            <a:off x="1722120" y="2926080"/>
            <a:ext cx="838200" cy="400110"/>
          </a:xfrm>
          <a:prstGeom prst="rect">
            <a:avLst/>
          </a:prstGeom>
          <a:noFill/>
        </p:spPr>
        <p:txBody>
          <a:bodyPr wrap="square" rtlCol="0">
            <a:spAutoFit/>
          </a:bodyPr>
          <a:lstStyle/>
          <a:p>
            <a:r>
              <a:rPr lang="en-US" sz="2000" b="1" dirty="0" smtClean="0"/>
              <a:t>Asset </a:t>
            </a:r>
            <a:endParaRPr lang="en-IN" sz="2000" b="1" dirty="0"/>
          </a:p>
        </p:txBody>
      </p:sp>
      <p:sp>
        <p:nvSpPr>
          <p:cNvPr id="25" name="TextBox 24"/>
          <p:cNvSpPr txBox="1"/>
          <p:nvPr/>
        </p:nvSpPr>
        <p:spPr>
          <a:xfrm>
            <a:off x="1569720" y="3368040"/>
            <a:ext cx="1249680" cy="707886"/>
          </a:xfrm>
          <a:prstGeom prst="rect">
            <a:avLst/>
          </a:prstGeom>
          <a:noFill/>
        </p:spPr>
        <p:txBody>
          <a:bodyPr wrap="square" rtlCol="0">
            <a:spAutoFit/>
          </a:bodyPr>
          <a:lstStyle/>
          <a:p>
            <a:r>
              <a:rPr lang="en-US" sz="2000" b="1" dirty="0" smtClean="0"/>
              <a:t>exempt </a:t>
            </a:r>
          </a:p>
          <a:p>
            <a:r>
              <a:rPr lang="en-US" sz="2000" b="1" dirty="0" smtClean="0"/>
              <a:t>u|s 5(v)</a:t>
            </a:r>
            <a:endParaRPr lang="en-IN" sz="2000" b="1" dirty="0"/>
          </a:p>
        </p:txBody>
      </p:sp>
      <p:sp>
        <p:nvSpPr>
          <p:cNvPr id="26" name="TextBox 25"/>
          <p:cNvSpPr txBox="1"/>
          <p:nvPr/>
        </p:nvSpPr>
        <p:spPr>
          <a:xfrm>
            <a:off x="106680" y="4084320"/>
            <a:ext cx="533400" cy="400110"/>
          </a:xfrm>
          <a:prstGeom prst="rect">
            <a:avLst/>
          </a:prstGeom>
          <a:noFill/>
        </p:spPr>
        <p:txBody>
          <a:bodyPr wrap="square" rtlCol="0">
            <a:spAutoFit/>
          </a:bodyPr>
          <a:lstStyle/>
          <a:p>
            <a:r>
              <a:rPr lang="en-US" sz="2000" b="1" dirty="0" smtClean="0"/>
              <a:t>(</a:t>
            </a:r>
            <a:r>
              <a:rPr lang="en-US" sz="2000" b="1" dirty="0" err="1" smtClean="0"/>
              <a:t>i</a:t>
            </a:r>
            <a:r>
              <a:rPr lang="en-US" sz="2000" b="1" dirty="0" smtClean="0"/>
              <a:t>)</a:t>
            </a:r>
            <a:endParaRPr lang="en-IN" sz="2000" b="1" dirty="0"/>
          </a:p>
        </p:txBody>
      </p:sp>
      <p:sp>
        <p:nvSpPr>
          <p:cNvPr id="27" name="TextBox 26"/>
          <p:cNvSpPr txBox="1"/>
          <p:nvPr/>
        </p:nvSpPr>
        <p:spPr>
          <a:xfrm>
            <a:off x="640080" y="4114800"/>
            <a:ext cx="2941320" cy="400110"/>
          </a:xfrm>
          <a:prstGeom prst="rect">
            <a:avLst/>
          </a:prstGeom>
          <a:noFill/>
        </p:spPr>
        <p:txBody>
          <a:bodyPr wrap="square" rtlCol="0">
            <a:spAutoFit/>
          </a:bodyPr>
          <a:lstStyle/>
          <a:p>
            <a:r>
              <a:rPr lang="en-US" sz="2000" b="1" dirty="0" smtClean="0"/>
              <a:t>Money </a:t>
            </a:r>
            <a:r>
              <a:rPr lang="en-US" sz="2000" b="1" dirty="0" err="1" smtClean="0"/>
              <a:t>and|or</a:t>
            </a:r>
            <a:r>
              <a:rPr lang="en-US" sz="2000" b="1" dirty="0" smtClean="0"/>
              <a:t> asset and</a:t>
            </a:r>
            <a:endParaRPr lang="en-IN" sz="2000" b="1" dirty="0"/>
          </a:p>
        </p:txBody>
      </p:sp>
      <p:sp>
        <p:nvSpPr>
          <p:cNvPr id="28" name="TextBox 27"/>
          <p:cNvSpPr txBox="1"/>
          <p:nvPr/>
        </p:nvSpPr>
        <p:spPr>
          <a:xfrm>
            <a:off x="106680" y="4556760"/>
            <a:ext cx="533400" cy="400110"/>
          </a:xfrm>
          <a:prstGeom prst="rect">
            <a:avLst/>
          </a:prstGeom>
          <a:noFill/>
        </p:spPr>
        <p:txBody>
          <a:bodyPr wrap="square" rtlCol="0">
            <a:spAutoFit/>
          </a:bodyPr>
          <a:lstStyle/>
          <a:p>
            <a:r>
              <a:rPr lang="en-US" sz="2000" b="1" dirty="0" smtClean="0"/>
              <a:t>(ii)</a:t>
            </a:r>
            <a:endParaRPr lang="en-IN" sz="2000" b="1" dirty="0"/>
          </a:p>
        </p:txBody>
      </p:sp>
      <p:sp>
        <p:nvSpPr>
          <p:cNvPr id="29" name="TextBox 28"/>
          <p:cNvSpPr txBox="1"/>
          <p:nvPr/>
        </p:nvSpPr>
        <p:spPr>
          <a:xfrm>
            <a:off x="640080" y="4587240"/>
            <a:ext cx="4541520" cy="400110"/>
          </a:xfrm>
          <a:prstGeom prst="rect">
            <a:avLst/>
          </a:prstGeom>
          <a:noFill/>
        </p:spPr>
        <p:txBody>
          <a:bodyPr wrap="square" rtlCol="0">
            <a:spAutoFit/>
          </a:bodyPr>
          <a:lstStyle/>
          <a:p>
            <a:r>
              <a:rPr lang="en-US" sz="2000" b="1" dirty="0" smtClean="0"/>
              <a:t>Assets acquired within 1 year Prior and</a:t>
            </a:r>
            <a:endParaRPr lang="en-IN" sz="2000" b="1" dirty="0"/>
          </a:p>
        </p:txBody>
      </p:sp>
      <p:sp>
        <p:nvSpPr>
          <p:cNvPr id="30" name="TextBox 29"/>
          <p:cNvSpPr txBox="1"/>
          <p:nvPr/>
        </p:nvSpPr>
        <p:spPr>
          <a:xfrm>
            <a:off x="106680" y="5059680"/>
            <a:ext cx="579120" cy="400110"/>
          </a:xfrm>
          <a:prstGeom prst="rect">
            <a:avLst/>
          </a:prstGeom>
          <a:noFill/>
        </p:spPr>
        <p:txBody>
          <a:bodyPr wrap="square" rtlCol="0">
            <a:spAutoFit/>
          </a:bodyPr>
          <a:lstStyle/>
          <a:p>
            <a:r>
              <a:rPr lang="en-US" sz="2000" b="1" dirty="0" smtClean="0"/>
              <a:t>(iii)</a:t>
            </a:r>
            <a:endParaRPr lang="en-IN" sz="2000" b="1" dirty="0"/>
          </a:p>
        </p:txBody>
      </p:sp>
      <p:sp>
        <p:nvSpPr>
          <p:cNvPr id="31" name="TextBox 30"/>
          <p:cNvSpPr txBox="1"/>
          <p:nvPr/>
        </p:nvSpPr>
        <p:spPr>
          <a:xfrm>
            <a:off x="640080" y="5090160"/>
            <a:ext cx="4998720" cy="707886"/>
          </a:xfrm>
          <a:prstGeom prst="rect">
            <a:avLst/>
          </a:prstGeom>
          <a:noFill/>
        </p:spPr>
        <p:txBody>
          <a:bodyPr wrap="square" rtlCol="0">
            <a:spAutoFit/>
          </a:bodyPr>
          <a:lstStyle/>
          <a:p>
            <a:r>
              <a:rPr lang="en-US" sz="2000" b="1" dirty="0" smtClean="0"/>
              <a:t>Assets acquired on or after the date of Return</a:t>
            </a:r>
            <a:endParaRPr lang="en-IN" sz="2000" b="1" dirty="0"/>
          </a:p>
        </p:txBody>
      </p:sp>
      <p:sp>
        <p:nvSpPr>
          <p:cNvPr id="32" name="TextBox 31"/>
          <p:cNvSpPr txBox="1"/>
          <p:nvPr/>
        </p:nvSpPr>
        <p:spPr>
          <a:xfrm>
            <a:off x="121920" y="5806440"/>
            <a:ext cx="2468880" cy="400110"/>
          </a:xfrm>
          <a:prstGeom prst="rect">
            <a:avLst/>
          </a:prstGeom>
          <a:noFill/>
        </p:spPr>
        <p:txBody>
          <a:bodyPr wrap="square" rtlCol="0">
            <a:spAutoFit/>
          </a:bodyPr>
          <a:lstStyle/>
          <a:p>
            <a:r>
              <a:rPr lang="en-US" sz="2000" b="1" dirty="0" smtClean="0"/>
              <a:t>are exempt u|s 5(v)</a:t>
            </a:r>
            <a:endParaRPr lang="en-IN" sz="2000" b="1" dirty="0"/>
          </a:p>
        </p:txBody>
      </p:sp>
      <p:sp>
        <p:nvSpPr>
          <p:cNvPr id="33" name="TextBox 32"/>
          <p:cNvSpPr txBox="1"/>
          <p:nvPr/>
        </p:nvSpPr>
        <p:spPr>
          <a:xfrm>
            <a:off x="2438400" y="5806440"/>
            <a:ext cx="4556760" cy="400110"/>
          </a:xfrm>
          <a:prstGeom prst="rect">
            <a:avLst/>
          </a:prstGeom>
          <a:noFill/>
        </p:spPr>
        <p:txBody>
          <a:bodyPr wrap="square" rtlCol="0">
            <a:spAutoFit/>
          </a:bodyPr>
          <a:lstStyle/>
          <a:p>
            <a:r>
              <a:rPr lang="en-US" sz="2000" b="1" dirty="0" smtClean="0"/>
              <a:t>for </a:t>
            </a:r>
            <a:r>
              <a:rPr lang="en-US" sz="2000" b="1" u="sng" dirty="0" smtClean="0"/>
              <a:t>SEVEN</a:t>
            </a:r>
            <a:r>
              <a:rPr lang="en-US" sz="2000" b="1" dirty="0" smtClean="0"/>
              <a:t> Successive Assessment years</a:t>
            </a:r>
            <a:endParaRPr lang="en-IN" sz="2000" b="1" dirty="0"/>
          </a:p>
        </p:txBody>
      </p:sp>
      <p:sp>
        <p:nvSpPr>
          <p:cNvPr id="34" name="TextBox 33"/>
          <p:cNvSpPr txBox="1"/>
          <p:nvPr/>
        </p:nvSpPr>
        <p:spPr>
          <a:xfrm>
            <a:off x="121920" y="6248400"/>
            <a:ext cx="9022080" cy="400110"/>
          </a:xfrm>
          <a:prstGeom prst="rect">
            <a:avLst/>
          </a:prstGeom>
          <a:noFill/>
        </p:spPr>
        <p:txBody>
          <a:bodyPr wrap="square" rtlCol="0">
            <a:spAutoFit/>
          </a:bodyPr>
          <a:lstStyle/>
          <a:p>
            <a:r>
              <a:rPr lang="en-US" sz="2000" b="1" dirty="0" smtClean="0"/>
              <a:t>Commencing with the </a:t>
            </a:r>
            <a:r>
              <a:rPr lang="en-US" sz="2000" b="1" dirty="0" err="1" smtClean="0"/>
              <a:t>A|y</a:t>
            </a:r>
            <a:r>
              <a:rPr lang="en-US" sz="2000" b="1" dirty="0" smtClean="0"/>
              <a:t> next following the date on which he Returned to India</a:t>
            </a:r>
            <a:endParaRPr lang="en-IN" sz="2000" b="1" dirty="0"/>
          </a:p>
        </p:txBody>
      </p:sp>
      <p:sp>
        <p:nvSpPr>
          <p:cNvPr id="35" name="TextBox 34"/>
          <p:cNvSpPr txBox="1"/>
          <p:nvPr/>
        </p:nvSpPr>
        <p:spPr>
          <a:xfrm>
            <a:off x="6431280" y="3154680"/>
            <a:ext cx="914400" cy="400110"/>
          </a:xfrm>
          <a:prstGeom prst="rect">
            <a:avLst/>
          </a:prstGeom>
          <a:noFill/>
        </p:spPr>
        <p:txBody>
          <a:bodyPr wrap="square" rtlCol="0">
            <a:spAutoFit/>
          </a:bodyPr>
          <a:lstStyle/>
          <a:p>
            <a:r>
              <a:rPr lang="en-US" sz="2000" b="1" u="sng" dirty="0" smtClean="0"/>
              <a:t>V D</a:t>
            </a:r>
            <a:endParaRPr lang="en-IN" sz="2000" b="1" u="sng" dirty="0"/>
          </a:p>
        </p:txBody>
      </p:sp>
      <p:cxnSp>
        <p:nvCxnSpPr>
          <p:cNvPr id="37" name="Straight Connector 36"/>
          <p:cNvCxnSpPr/>
          <p:nvPr/>
        </p:nvCxnSpPr>
        <p:spPr>
          <a:xfrm>
            <a:off x="6446520" y="3108960"/>
            <a:ext cx="1828800" cy="1588"/>
          </a:xfrm>
          <a:prstGeom prst="line">
            <a:avLst/>
          </a:prstGeom>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a:xfrm rot="5400000">
            <a:off x="5113814" y="4442460"/>
            <a:ext cx="2666206" cy="794"/>
          </a:xfrm>
          <a:prstGeom prst="line">
            <a:avLst/>
          </a:prstGeom>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a:off x="6446520" y="5760720"/>
            <a:ext cx="1905000" cy="15240"/>
          </a:xfrm>
          <a:prstGeom prst="line">
            <a:avLst/>
          </a:prstGeom>
        </p:spPr>
        <p:style>
          <a:lnRef idx="2">
            <a:schemeClr val="dk1"/>
          </a:lnRef>
          <a:fillRef idx="0">
            <a:schemeClr val="dk1"/>
          </a:fillRef>
          <a:effectRef idx="1">
            <a:schemeClr val="dk1"/>
          </a:effectRef>
          <a:fontRef idx="minor">
            <a:schemeClr val="tx1"/>
          </a:fontRef>
        </p:style>
      </p:cxnSp>
      <p:sp>
        <p:nvSpPr>
          <p:cNvPr id="43" name="TextBox 42"/>
          <p:cNvSpPr txBox="1"/>
          <p:nvPr/>
        </p:nvSpPr>
        <p:spPr>
          <a:xfrm>
            <a:off x="6431280" y="3429000"/>
            <a:ext cx="1143000" cy="400110"/>
          </a:xfrm>
          <a:prstGeom prst="rect">
            <a:avLst/>
          </a:prstGeom>
          <a:noFill/>
        </p:spPr>
        <p:txBody>
          <a:bodyPr wrap="square" rtlCol="0">
            <a:spAutoFit/>
          </a:bodyPr>
          <a:lstStyle/>
          <a:p>
            <a:r>
              <a:rPr lang="en-US" sz="2000" b="1" smtClean="0"/>
              <a:t>31|3|15</a:t>
            </a:r>
            <a:endParaRPr lang="en-IN" sz="2000" b="1" dirty="0"/>
          </a:p>
        </p:txBody>
      </p:sp>
      <p:sp>
        <p:nvSpPr>
          <p:cNvPr id="44" name="TextBox 43"/>
          <p:cNvSpPr txBox="1"/>
          <p:nvPr/>
        </p:nvSpPr>
        <p:spPr>
          <a:xfrm>
            <a:off x="6446520" y="3794760"/>
            <a:ext cx="1143000" cy="400110"/>
          </a:xfrm>
          <a:prstGeom prst="rect">
            <a:avLst/>
          </a:prstGeom>
          <a:noFill/>
        </p:spPr>
        <p:txBody>
          <a:bodyPr wrap="square" rtlCol="0">
            <a:spAutoFit/>
          </a:bodyPr>
          <a:lstStyle/>
          <a:p>
            <a:r>
              <a:rPr lang="en-US" sz="2000" b="1" smtClean="0"/>
              <a:t>31|3|16</a:t>
            </a:r>
            <a:endParaRPr lang="en-IN" sz="2000" b="1" dirty="0"/>
          </a:p>
        </p:txBody>
      </p:sp>
      <p:sp>
        <p:nvSpPr>
          <p:cNvPr id="45" name="TextBox 44"/>
          <p:cNvSpPr txBox="1"/>
          <p:nvPr/>
        </p:nvSpPr>
        <p:spPr>
          <a:xfrm>
            <a:off x="6446520" y="4130040"/>
            <a:ext cx="1143000" cy="400110"/>
          </a:xfrm>
          <a:prstGeom prst="rect">
            <a:avLst/>
          </a:prstGeom>
          <a:noFill/>
        </p:spPr>
        <p:txBody>
          <a:bodyPr wrap="square" rtlCol="0">
            <a:spAutoFit/>
          </a:bodyPr>
          <a:lstStyle/>
          <a:p>
            <a:r>
              <a:rPr lang="en-US" sz="2000" b="1" smtClean="0"/>
              <a:t>31|3|17</a:t>
            </a:r>
            <a:endParaRPr lang="en-IN" sz="2000" b="1" dirty="0"/>
          </a:p>
        </p:txBody>
      </p:sp>
      <p:sp>
        <p:nvSpPr>
          <p:cNvPr id="46" name="TextBox 45"/>
          <p:cNvSpPr txBox="1"/>
          <p:nvPr/>
        </p:nvSpPr>
        <p:spPr>
          <a:xfrm>
            <a:off x="6446520" y="4450080"/>
            <a:ext cx="1143000" cy="400110"/>
          </a:xfrm>
          <a:prstGeom prst="rect">
            <a:avLst/>
          </a:prstGeom>
          <a:noFill/>
        </p:spPr>
        <p:txBody>
          <a:bodyPr wrap="square" rtlCol="0">
            <a:spAutoFit/>
          </a:bodyPr>
          <a:lstStyle/>
          <a:p>
            <a:r>
              <a:rPr lang="en-US" sz="2000" b="1" smtClean="0"/>
              <a:t>31|3|18</a:t>
            </a:r>
            <a:endParaRPr lang="en-IN" sz="2000" b="1" dirty="0"/>
          </a:p>
        </p:txBody>
      </p:sp>
      <p:sp>
        <p:nvSpPr>
          <p:cNvPr id="47" name="TextBox 46"/>
          <p:cNvSpPr txBox="1"/>
          <p:nvPr/>
        </p:nvSpPr>
        <p:spPr>
          <a:xfrm>
            <a:off x="6446520" y="4770120"/>
            <a:ext cx="1143000" cy="400110"/>
          </a:xfrm>
          <a:prstGeom prst="rect">
            <a:avLst/>
          </a:prstGeom>
          <a:noFill/>
        </p:spPr>
        <p:txBody>
          <a:bodyPr wrap="square" rtlCol="0">
            <a:spAutoFit/>
          </a:bodyPr>
          <a:lstStyle/>
          <a:p>
            <a:r>
              <a:rPr lang="en-US" sz="2000" b="1" smtClean="0"/>
              <a:t>31|3|19</a:t>
            </a:r>
            <a:endParaRPr lang="en-IN" sz="2000" b="1" dirty="0"/>
          </a:p>
        </p:txBody>
      </p:sp>
      <p:sp>
        <p:nvSpPr>
          <p:cNvPr id="48" name="TextBox 47"/>
          <p:cNvSpPr txBox="1"/>
          <p:nvPr/>
        </p:nvSpPr>
        <p:spPr>
          <a:xfrm>
            <a:off x="7391400" y="3413760"/>
            <a:ext cx="1600200" cy="400110"/>
          </a:xfrm>
          <a:prstGeom prst="rect">
            <a:avLst/>
          </a:prstGeom>
          <a:noFill/>
        </p:spPr>
        <p:txBody>
          <a:bodyPr wrap="square" rtlCol="0">
            <a:spAutoFit/>
          </a:bodyPr>
          <a:lstStyle/>
          <a:p>
            <a:r>
              <a:rPr lang="en-US" sz="2000" b="1" dirty="0" smtClean="0"/>
              <a:t>(</a:t>
            </a:r>
            <a:r>
              <a:rPr lang="en-US" sz="2000" b="1" smtClean="0"/>
              <a:t>A|Y  15-16)</a:t>
            </a:r>
            <a:endParaRPr lang="en-IN" sz="2000" b="1" dirty="0"/>
          </a:p>
        </p:txBody>
      </p:sp>
      <p:sp>
        <p:nvSpPr>
          <p:cNvPr id="49" name="TextBox 48"/>
          <p:cNvSpPr txBox="1"/>
          <p:nvPr/>
        </p:nvSpPr>
        <p:spPr>
          <a:xfrm>
            <a:off x="6446520" y="5090160"/>
            <a:ext cx="1143000" cy="400110"/>
          </a:xfrm>
          <a:prstGeom prst="rect">
            <a:avLst/>
          </a:prstGeom>
          <a:noFill/>
        </p:spPr>
        <p:txBody>
          <a:bodyPr wrap="square" rtlCol="0">
            <a:spAutoFit/>
          </a:bodyPr>
          <a:lstStyle/>
          <a:p>
            <a:r>
              <a:rPr lang="en-US" sz="2000" b="1" smtClean="0"/>
              <a:t>31|3|20</a:t>
            </a:r>
            <a:endParaRPr lang="en-IN" sz="2000" b="1" dirty="0"/>
          </a:p>
        </p:txBody>
      </p:sp>
      <p:sp>
        <p:nvSpPr>
          <p:cNvPr id="51" name="TextBox 50"/>
          <p:cNvSpPr txBox="1"/>
          <p:nvPr/>
        </p:nvSpPr>
        <p:spPr>
          <a:xfrm>
            <a:off x="6446520" y="5394960"/>
            <a:ext cx="1371600" cy="400110"/>
          </a:xfrm>
          <a:prstGeom prst="rect">
            <a:avLst/>
          </a:prstGeom>
          <a:noFill/>
        </p:spPr>
        <p:txBody>
          <a:bodyPr wrap="square" rtlCol="0">
            <a:spAutoFit/>
          </a:bodyPr>
          <a:lstStyle/>
          <a:p>
            <a:r>
              <a:rPr lang="en-US" sz="2000" b="1" smtClean="0"/>
              <a:t>31|3|2021</a:t>
            </a:r>
            <a:endParaRPr lang="en-IN" sz="2000" b="1" dirty="0"/>
          </a:p>
        </p:txBody>
      </p:sp>
      <p:cxnSp>
        <p:nvCxnSpPr>
          <p:cNvPr id="54" name="Straight Connector 53"/>
          <p:cNvCxnSpPr/>
          <p:nvPr/>
        </p:nvCxnSpPr>
        <p:spPr>
          <a:xfrm rot="5400000">
            <a:off x="4077494" y="2856706"/>
            <a:ext cx="227806" cy="794"/>
          </a:xfrm>
          <a:prstGeom prst="line">
            <a:avLst/>
          </a:prstGeom>
        </p:spPr>
        <p:style>
          <a:lnRef idx="2">
            <a:schemeClr val="dk1"/>
          </a:lnRef>
          <a:fillRef idx="0">
            <a:schemeClr val="dk1"/>
          </a:fillRef>
          <a:effectRef idx="1">
            <a:schemeClr val="dk1"/>
          </a:effectRef>
          <a:fontRef idx="minor">
            <a:schemeClr val="tx1"/>
          </a:fontRef>
        </p:style>
      </p:cxnSp>
      <p:cxnSp>
        <p:nvCxnSpPr>
          <p:cNvPr id="58" name="Straight Arrow Connector 57"/>
          <p:cNvCxnSpPr/>
          <p:nvPr/>
        </p:nvCxnSpPr>
        <p:spPr>
          <a:xfrm rot="16200000" flipH="1">
            <a:off x="1969770" y="2785110"/>
            <a:ext cx="335280" cy="762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0" name="Straight Arrow Connector 59"/>
          <p:cNvCxnSpPr/>
          <p:nvPr/>
        </p:nvCxnSpPr>
        <p:spPr>
          <a:xfrm rot="5400000" flipH="1" flipV="1">
            <a:off x="4914900" y="2476500"/>
            <a:ext cx="762000" cy="533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6" name="Straight Arrow Connector 65"/>
          <p:cNvCxnSpPr/>
          <p:nvPr/>
        </p:nvCxnSpPr>
        <p:spPr>
          <a:xfrm rot="5400000">
            <a:off x="4838700" y="3543300"/>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9" name="Straight Arrow Connector 68"/>
          <p:cNvCxnSpPr/>
          <p:nvPr/>
        </p:nvCxnSpPr>
        <p:spPr>
          <a:xfrm>
            <a:off x="5257800" y="990600"/>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1" name="Straight Arrow Connector 70"/>
          <p:cNvCxnSpPr/>
          <p:nvPr/>
        </p:nvCxnSpPr>
        <p:spPr>
          <a:xfrm rot="5400000" flipH="1" flipV="1">
            <a:off x="1341120" y="2362200"/>
            <a:ext cx="1219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7" name="Straight Arrow Connector 76"/>
          <p:cNvCxnSpPr/>
          <p:nvPr/>
        </p:nvCxnSpPr>
        <p:spPr>
          <a:xfrm rot="5400000">
            <a:off x="1974374" y="3374866"/>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6999295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69"/>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7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2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30"/>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nodeType="clickEffect">
                                  <p:stCondLst>
                                    <p:cond delay="0"/>
                                  </p:stCondLst>
                                  <p:childTnLst>
                                    <p:set>
                                      <p:cBhvr>
                                        <p:cTn id="112" dur="1" fill="hold">
                                          <p:stCondLst>
                                            <p:cond delay="0"/>
                                          </p:stCondLst>
                                        </p:cTn>
                                        <p:tgtEl>
                                          <p:spTgt spid="66"/>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2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32"/>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3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34"/>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37"/>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39"/>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41"/>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35"/>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43"/>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48"/>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44"/>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45"/>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46"/>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47"/>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49"/>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14" grpId="0"/>
      <p:bldP spid="15" grpId="0"/>
      <p:bldP spid="20" grpId="0"/>
      <p:bldP spid="21" grpId="0"/>
      <p:bldP spid="22" grpId="0"/>
      <p:bldP spid="23" grpId="0"/>
      <p:bldP spid="24" grpId="0"/>
      <p:bldP spid="25" grpId="0"/>
      <p:bldP spid="26" grpId="0"/>
      <p:bldP spid="27" grpId="0"/>
      <p:bldP spid="28" grpId="0"/>
      <p:bldP spid="29" grpId="0"/>
      <p:bldP spid="30" grpId="0"/>
      <p:bldP spid="31" grpId="0"/>
      <p:bldP spid="32" grpId="0"/>
      <p:bldP spid="33" grpId="0"/>
      <p:bldP spid="34" grpId="0"/>
      <p:bldP spid="35" grpId="0"/>
      <p:bldP spid="43" grpId="0"/>
      <p:bldP spid="44" grpId="0"/>
      <p:bldP spid="45" grpId="0"/>
      <p:bldP spid="46" grpId="0"/>
      <p:bldP spid="47" grpId="0"/>
      <p:bldP spid="48" grpId="0"/>
      <p:bldP spid="49" grpId="0"/>
      <p:bldP spid="5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62400" y="236100"/>
            <a:ext cx="914400" cy="400110"/>
          </a:xfrm>
          <a:prstGeom prst="rect">
            <a:avLst/>
          </a:prstGeom>
          <a:noFill/>
        </p:spPr>
        <p:txBody>
          <a:bodyPr wrap="square" rtlCol="0">
            <a:spAutoFit/>
          </a:bodyPr>
          <a:lstStyle/>
          <a:p>
            <a:r>
              <a:rPr lang="en-US" sz="2000" b="1" u="sng" dirty="0" err="1" smtClean="0">
                <a:latin typeface="Times New Roman" pitchFamily="18" charset="0"/>
                <a:cs typeface="Times New Roman" pitchFamily="18" charset="0"/>
              </a:rPr>
              <a:t>Mr</a:t>
            </a:r>
            <a:r>
              <a:rPr lang="en-US" sz="2000" b="1" u="sng" dirty="0" smtClean="0">
                <a:latin typeface="Times New Roman" pitchFamily="18" charset="0"/>
                <a:cs typeface="Times New Roman" pitchFamily="18" charset="0"/>
              </a:rPr>
              <a:t> X</a:t>
            </a:r>
            <a:endParaRPr lang="en-IN" sz="2000" b="1" u="sng" dirty="0">
              <a:latin typeface="Times New Roman" pitchFamily="18" charset="0"/>
              <a:cs typeface="Times New Roman" pitchFamily="18" charset="0"/>
            </a:endParaRPr>
          </a:p>
        </p:txBody>
      </p:sp>
      <p:cxnSp>
        <p:nvCxnSpPr>
          <p:cNvPr id="3" name="Straight Arrow Connector 2"/>
          <p:cNvCxnSpPr/>
          <p:nvPr/>
        </p:nvCxnSpPr>
        <p:spPr>
          <a:xfrm rot="16200000" flipH="1">
            <a:off x="4320540" y="735270"/>
            <a:ext cx="731520" cy="533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 name="TextBox 3"/>
          <p:cNvSpPr txBox="1"/>
          <p:nvPr/>
        </p:nvSpPr>
        <p:spPr>
          <a:xfrm>
            <a:off x="487680" y="1352490"/>
            <a:ext cx="156972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11-2-2014</a:t>
            </a:r>
            <a:endParaRPr lang="en-IN" sz="2000" b="1" dirty="0">
              <a:latin typeface="Times New Roman" pitchFamily="18" charset="0"/>
              <a:cs typeface="Times New Roman" pitchFamily="18" charset="0"/>
            </a:endParaRPr>
          </a:p>
        </p:txBody>
      </p:sp>
      <p:sp>
        <p:nvSpPr>
          <p:cNvPr id="7" name="TextBox 6"/>
          <p:cNvSpPr txBox="1"/>
          <p:nvPr/>
        </p:nvSpPr>
        <p:spPr>
          <a:xfrm>
            <a:off x="4328160" y="1824930"/>
            <a:ext cx="1752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on 10-2-2014</a:t>
            </a:r>
            <a:endParaRPr lang="en-IN" sz="2000" b="1" dirty="0">
              <a:latin typeface="Times New Roman" pitchFamily="18" charset="0"/>
              <a:cs typeface="Times New Roman" pitchFamily="18" charset="0"/>
            </a:endParaRPr>
          </a:p>
        </p:txBody>
      </p:sp>
      <p:sp>
        <p:nvSpPr>
          <p:cNvPr id="8" name="TextBox 7"/>
          <p:cNvSpPr txBox="1"/>
          <p:nvPr/>
        </p:nvSpPr>
        <p:spPr>
          <a:xfrm>
            <a:off x="4114800" y="1367730"/>
            <a:ext cx="21336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Returned to India</a:t>
            </a:r>
            <a:endParaRPr lang="en-IN" sz="2000" b="1" u="sng" dirty="0">
              <a:latin typeface="Times New Roman" pitchFamily="18" charset="0"/>
              <a:cs typeface="Times New Roman" pitchFamily="18" charset="0"/>
            </a:endParaRPr>
          </a:p>
        </p:txBody>
      </p:sp>
      <p:cxnSp>
        <p:nvCxnSpPr>
          <p:cNvPr id="16" name="Straight Arrow Connector 15"/>
          <p:cNvCxnSpPr/>
          <p:nvPr/>
        </p:nvCxnSpPr>
        <p:spPr>
          <a:xfrm rot="5400000">
            <a:off x="2095500" y="224403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rot="5400000">
            <a:off x="3451860" y="224403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rot="5400000">
            <a:off x="6973094" y="2227996"/>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rot="5400000">
            <a:off x="480854" y="2227996"/>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a:off x="228600" y="2038290"/>
            <a:ext cx="3962400" cy="1588"/>
          </a:xfrm>
          <a:prstGeom prst="line">
            <a:avLst/>
          </a:prstGeom>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304800" y="246501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3</a:t>
            </a:r>
            <a:endParaRPr lang="en-IN" sz="2000" b="1" u="sng" dirty="0">
              <a:latin typeface="Times New Roman" pitchFamily="18" charset="0"/>
              <a:cs typeface="Times New Roman" pitchFamily="18" charset="0"/>
            </a:endParaRPr>
          </a:p>
        </p:txBody>
      </p:sp>
      <p:sp>
        <p:nvSpPr>
          <p:cNvPr id="25" name="TextBox 24"/>
          <p:cNvSpPr txBox="1"/>
          <p:nvPr/>
        </p:nvSpPr>
        <p:spPr>
          <a:xfrm>
            <a:off x="289560" y="2800290"/>
            <a:ext cx="138684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10-1-2014</a:t>
            </a:r>
            <a:endParaRPr lang="en-IN" sz="2000" b="1" dirty="0">
              <a:latin typeface="Times New Roman" pitchFamily="18" charset="0"/>
              <a:cs typeface="Times New Roman" pitchFamily="18" charset="0"/>
            </a:endParaRPr>
          </a:p>
        </p:txBody>
      </p:sp>
      <p:sp>
        <p:nvSpPr>
          <p:cNvPr id="28" name="TextBox 27"/>
          <p:cNvSpPr txBox="1"/>
          <p:nvPr/>
        </p:nvSpPr>
        <p:spPr>
          <a:xfrm>
            <a:off x="1767840" y="246501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2</a:t>
            </a:r>
            <a:endParaRPr lang="en-IN" sz="2000" b="1" u="sng" dirty="0">
              <a:latin typeface="Times New Roman" pitchFamily="18" charset="0"/>
              <a:cs typeface="Times New Roman" pitchFamily="18" charset="0"/>
            </a:endParaRPr>
          </a:p>
        </p:txBody>
      </p:sp>
      <p:sp>
        <p:nvSpPr>
          <p:cNvPr id="29" name="TextBox 28"/>
          <p:cNvSpPr txBox="1"/>
          <p:nvPr/>
        </p:nvSpPr>
        <p:spPr>
          <a:xfrm>
            <a:off x="3078480" y="2800290"/>
            <a:ext cx="138684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20-4-2014</a:t>
            </a:r>
            <a:endParaRPr lang="en-IN" sz="2000" b="1" dirty="0">
              <a:latin typeface="Times New Roman" pitchFamily="18" charset="0"/>
              <a:cs typeface="Times New Roman" pitchFamily="18" charset="0"/>
            </a:endParaRPr>
          </a:p>
        </p:txBody>
      </p:sp>
      <p:sp>
        <p:nvSpPr>
          <p:cNvPr id="30" name="TextBox 29"/>
          <p:cNvSpPr txBox="1"/>
          <p:nvPr/>
        </p:nvSpPr>
        <p:spPr>
          <a:xfrm>
            <a:off x="6812280" y="246501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4</a:t>
            </a:r>
            <a:endParaRPr lang="en-IN" sz="2000" b="1" u="sng" dirty="0">
              <a:latin typeface="Times New Roman" pitchFamily="18" charset="0"/>
              <a:cs typeface="Times New Roman" pitchFamily="18" charset="0"/>
            </a:endParaRPr>
          </a:p>
        </p:txBody>
      </p:sp>
      <p:sp>
        <p:nvSpPr>
          <p:cNvPr id="31" name="TextBox 30"/>
          <p:cNvSpPr txBox="1"/>
          <p:nvPr/>
        </p:nvSpPr>
        <p:spPr>
          <a:xfrm>
            <a:off x="6797040" y="2800290"/>
            <a:ext cx="156972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16-2-2018</a:t>
            </a:r>
            <a:endParaRPr lang="en-IN" sz="2000" b="1" dirty="0">
              <a:latin typeface="Times New Roman" pitchFamily="18" charset="0"/>
              <a:cs typeface="Times New Roman" pitchFamily="18" charset="0"/>
            </a:endParaRPr>
          </a:p>
        </p:txBody>
      </p:sp>
      <p:sp>
        <p:nvSpPr>
          <p:cNvPr id="33" name="TextBox 32"/>
          <p:cNvSpPr txBox="1"/>
          <p:nvPr/>
        </p:nvSpPr>
        <p:spPr>
          <a:xfrm>
            <a:off x="1143000" y="3303210"/>
            <a:ext cx="914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V D</a:t>
            </a:r>
            <a:endParaRPr lang="en-IN" sz="2000" b="1" u="sng" dirty="0">
              <a:latin typeface="Times New Roman" pitchFamily="18" charset="0"/>
              <a:cs typeface="Times New Roman" pitchFamily="18" charset="0"/>
            </a:endParaRPr>
          </a:p>
        </p:txBody>
      </p:sp>
      <p:sp>
        <p:nvSpPr>
          <p:cNvPr id="34" name="TextBox 33"/>
          <p:cNvSpPr txBox="1"/>
          <p:nvPr/>
        </p:nvSpPr>
        <p:spPr>
          <a:xfrm>
            <a:off x="1143000" y="383661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31|3|14</a:t>
            </a:r>
            <a:endParaRPr lang="en-IN" sz="2000" b="1" dirty="0">
              <a:latin typeface="Times New Roman" pitchFamily="18" charset="0"/>
              <a:cs typeface="Times New Roman" pitchFamily="18" charset="0"/>
            </a:endParaRPr>
          </a:p>
        </p:txBody>
      </p:sp>
      <p:sp>
        <p:nvSpPr>
          <p:cNvPr id="35" name="TextBox 34"/>
          <p:cNvSpPr txBox="1"/>
          <p:nvPr/>
        </p:nvSpPr>
        <p:spPr>
          <a:xfrm>
            <a:off x="1158240" y="420237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31|3|15</a:t>
            </a:r>
            <a:endParaRPr lang="en-IN" sz="2000" b="1" dirty="0">
              <a:latin typeface="Times New Roman" pitchFamily="18" charset="0"/>
              <a:cs typeface="Times New Roman" pitchFamily="18" charset="0"/>
            </a:endParaRPr>
          </a:p>
        </p:txBody>
      </p:sp>
      <p:sp>
        <p:nvSpPr>
          <p:cNvPr id="36" name="TextBox 35"/>
          <p:cNvSpPr txBox="1"/>
          <p:nvPr/>
        </p:nvSpPr>
        <p:spPr>
          <a:xfrm>
            <a:off x="1158240" y="453765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31|3|16</a:t>
            </a:r>
            <a:endParaRPr lang="en-IN" sz="2000" b="1" dirty="0">
              <a:latin typeface="Times New Roman" pitchFamily="18" charset="0"/>
              <a:cs typeface="Times New Roman" pitchFamily="18" charset="0"/>
            </a:endParaRPr>
          </a:p>
        </p:txBody>
      </p:sp>
      <p:sp>
        <p:nvSpPr>
          <p:cNvPr id="37" name="TextBox 36"/>
          <p:cNvSpPr txBox="1"/>
          <p:nvPr/>
        </p:nvSpPr>
        <p:spPr>
          <a:xfrm>
            <a:off x="1158240" y="485769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31|3|17</a:t>
            </a:r>
            <a:endParaRPr lang="en-IN" sz="2000" b="1" dirty="0">
              <a:latin typeface="Times New Roman" pitchFamily="18" charset="0"/>
              <a:cs typeface="Times New Roman" pitchFamily="18" charset="0"/>
            </a:endParaRPr>
          </a:p>
        </p:txBody>
      </p:sp>
      <p:sp>
        <p:nvSpPr>
          <p:cNvPr id="38" name="TextBox 37"/>
          <p:cNvSpPr txBox="1"/>
          <p:nvPr/>
        </p:nvSpPr>
        <p:spPr>
          <a:xfrm>
            <a:off x="1158240" y="517773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31|3|18</a:t>
            </a:r>
            <a:endParaRPr lang="en-IN" sz="2000" b="1" dirty="0">
              <a:latin typeface="Times New Roman" pitchFamily="18" charset="0"/>
              <a:cs typeface="Times New Roman" pitchFamily="18" charset="0"/>
            </a:endParaRPr>
          </a:p>
        </p:txBody>
      </p:sp>
      <p:sp>
        <p:nvSpPr>
          <p:cNvPr id="39" name="TextBox 38"/>
          <p:cNvSpPr txBox="1"/>
          <p:nvPr/>
        </p:nvSpPr>
        <p:spPr>
          <a:xfrm>
            <a:off x="1158240" y="549777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31|3|19</a:t>
            </a:r>
            <a:endParaRPr lang="en-IN" sz="2000" b="1" dirty="0">
              <a:latin typeface="Times New Roman" pitchFamily="18" charset="0"/>
              <a:cs typeface="Times New Roman" pitchFamily="18" charset="0"/>
            </a:endParaRPr>
          </a:p>
        </p:txBody>
      </p:sp>
      <p:sp>
        <p:nvSpPr>
          <p:cNvPr id="40" name="TextBox 39"/>
          <p:cNvSpPr txBox="1"/>
          <p:nvPr/>
        </p:nvSpPr>
        <p:spPr>
          <a:xfrm>
            <a:off x="1158240" y="580257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31|3|20</a:t>
            </a:r>
            <a:endParaRPr lang="en-IN" sz="2000" b="1" dirty="0">
              <a:latin typeface="Times New Roman" pitchFamily="18" charset="0"/>
              <a:cs typeface="Times New Roman" pitchFamily="18" charset="0"/>
            </a:endParaRPr>
          </a:p>
        </p:txBody>
      </p:sp>
      <p:sp>
        <p:nvSpPr>
          <p:cNvPr id="41" name="TextBox 40"/>
          <p:cNvSpPr txBox="1"/>
          <p:nvPr/>
        </p:nvSpPr>
        <p:spPr>
          <a:xfrm>
            <a:off x="1158240" y="6153090"/>
            <a:ext cx="11430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31|3|21</a:t>
            </a:r>
            <a:endParaRPr lang="en-IN" sz="2000" b="1" dirty="0">
              <a:latin typeface="Times New Roman" pitchFamily="18" charset="0"/>
              <a:cs typeface="Times New Roman" pitchFamily="18" charset="0"/>
            </a:endParaRPr>
          </a:p>
        </p:txBody>
      </p:sp>
      <p:sp>
        <p:nvSpPr>
          <p:cNvPr id="43" name="TextBox 42"/>
          <p:cNvSpPr txBox="1"/>
          <p:nvPr/>
        </p:nvSpPr>
        <p:spPr>
          <a:xfrm>
            <a:off x="2407920" y="333369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1</a:t>
            </a:r>
            <a:endParaRPr lang="en-IN" sz="2000" b="1" u="sng" dirty="0">
              <a:latin typeface="Times New Roman" pitchFamily="18" charset="0"/>
              <a:cs typeface="Times New Roman" pitchFamily="18" charset="0"/>
            </a:endParaRPr>
          </a:p>
        </p:txBody>
      </p:sp>
      <p:sp>
        <p:nvSpPr>
          <p:cNvPr id="44" name="TextBox 43"/>
          <p:cNvSpPr txBox="1"/>
          <p:nvPr/>
        </p:nvSpPr>
        <p:spPr>
          <a:xfrm>
            <a:off x="5410200" y="333369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3</a:t>
            </a:r>
            <a:endParaRPr lang="en-IN" sz="2000" b="1" u="sng" dirty="0">
              <a:latin typeface="Times New Roman" pitchFamily="18" charset="0"/>
              <a:cs typeface="Times New Roman" pitchFamily="18" charset="0"/>
            </a:endParaRPr>
          </a:p>
        </p:txBody>
      </p:sp>
      <p:sp>
        <p:nvSpPr>
          <p:cNvPr id="45" name="TextBox 44"/>
          <p:cNvSpPr txBox="1"/>
          <p:nvPr/>
        </p:nvSpPr>
        <p:spPr>
          <a:xfrm>
            <a:off x="7010400" y="333369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4</a:t>
            </a:r>
            <a:endParaRPr lang="en-IN" sz="2000" b="1" u="sng" dirty="0">
              <a:latin typeface="Times New Roman" pitchFamily="18" charset="0"/>
              <a:cs typeface="Times New Roman" pitchFamily="18" charset="0"/>
            </a:endParaRPr>
          </a:p>
        </p:txBody>
      </p:sp>
      <p:sp>
        <p:nvSpPr>
          <p:cNvPr id="47" name="TextBox 46"/>
          <p:cNvSpPr txBox="1"/>
          <p:nvPr/>
        </p:nvSpPr>
        <p:spPr>
          <a:xfrm>
            <a:off x="5364480" y="383661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49" name="TextBox 48"/>
          <p:cNvSpPr txBox="1"/>
          <p:nvPr/>
        </p:nvSpPr>
        <p:spPr>
          <a:xfrm>
            <a:off x="5379720" y="420237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51" name="TextBox 50"/>
          <p:cNvSpPr txBox="1"/>
          <p:nvPr/>
        </p:nvSpPr>
        <p:spPr>
          <a:xfrm>
            <a:off x="5394960" y="456813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52" name="TextBox 51"/>
          <p:cNvSpPr txBox="1"/>
          <p:nvPr/>
        </p:nvSpPr>
        <p:spPr>
          <a:xfrm>
            <a:off x="2392680" y="420237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53" name="TextBox 52"/>
          <p:cNvSpPr txBox="1"/>
          <p:nvPr/>
        </p:nvSpPr>
        <p:spPr>
          <a:xfrm>
            <a:off x="2636520" y="4629090"/>
            <a:ext cx="3505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t>
            </a:r>
            <a:endParaRPr lang="en-IN" sz="2000" b="1" dirty="0">
              <a:latin typeface="Times New Roman" pitchFamily="18" charset="0"/>
              <a:cs typeface="Times New Roman" pitchFamily="18" charset="0"/>
            </a:endParaRPr>
          </a:p>
        </p:txBody>
      </p:sp>
      <p:sp>
        <p:nvSpPr>
          <p:cNvPr id="55" name="TextBox 54"/>
          <p:cNvSpPr txBox="1"/>
          <p:nvPr/>
        </p:nvSpPr>
        <p:spPr>
          <a:xfrm>
            <a:off x="2636520" y="4933890"/>
            <a:ext cx="3505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t>
            </a:r>
            <a:endParaRPr lang="en-IN" sz="2000" b="1" dirty="0">
              <a:latin typeface="Times New Roman" pitchFamily="18" charset="0"/>
              <a:cs typeface="Times New Roman" pitchFamily="18" charset="0"/>
            </a:endParaRPr>
          </a:p>
        </p:txBody>
      </p:sp>
      <p:sp>
        <p:nvSpPr>
          <p:cNvPr id="57" name="TextBox 56"/>
          <p:cNvSpPr txBox="1"/>
          <p:nvPr/>
        </p:nvSpPr>
        <p:spPr>
          <a:xfrm>
            <a:off x="2636520" y="5269170"/>
            <a:ext cx="3505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t>
            </a:r>
            <a:endParaRPr lang="en-IN" sz="2000" b="1" dirty="0">
              <a:latin typeface="Times New Roman" pitchFamily="18" charset="0"/>
              <a:cs typeface="Times New Roman" pitchFamily="18" charset="0"/>
            </a:endParaRPr>
          </a:p>
        </p:txBody>
      </p:sp>
      <p:sp>
        <p:nvSpPr>
          <p:cNvPr id="59" name="TextBox 58"/>
          <p:cNvSpPr txBox="1"/>
          <p:nvPr/>
        </p:nvSpPr>
        <p:spPr>
          <a:xfrm>
            <a:off x="2636520" y="5573970"/>
            <a:ext cx="3505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t>
            </a:r>
            <a:endParaRPr lang="en-IN" sz="2000" b="1" dirty="0">
              <a:latin typeface="Times New Roman" pitchFamily="18" charset="0"/>
              <a:cs typeface="Times New Roman" pitchFamily="18" charset="0"/>
            </a:endParaRPr>
          </a:p>
        </p:txBody>
      </p:sp>
      <p:sp>
        <p:nvSpPr>
          <p:cNvPr id="61" name="TextBox 60"/>
          <p:cNvSpPr txBox="1"/>
          <p:nvPr/>
        </p:nvSpPr>
        <p:spPr>
          <a:xfrm>
            <a:off x="2636520" y="5909250"/>
            <a:ext cx="3505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t>
            </a:r>
            <a:endParaRPr lang="en-IN" sz="2000" b="1" dirty="0">
              <a:latin typeface="Times New Roman" pitchFamily="18" charset="0"/>
              <a:cs typeface="Times New Roman" pitchFamily="18" charset="0"/>
            </a:endParaRPr>
          </a:p>
        </p:txBody>
      </p:sp>
      <p:sp>
        <p:nvSpPr>
          <p:cNvPr id="63" name="TextBox 62"/>
          <p:cNvSpPr txBox="1"/>
          <p:nvPr/>
        </p:nvSpPr>
        <p:spPr>
          <a:xfrm>
            <a:off x="2636520" y="6229290"/>
            <a:ext cx="3505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a:t>
            </a:r>
            <a:endParaRPr lang="en-IN" sz="2000" b="1" dirty="0">
              <a:latin typeface="Times New Roman" pitchFamily="18" charset="0"/>
              <a:cs typeface="Times New Roman" pitchFamily="18" charset="0"/>
            </a:endParaRPr>
          </a:p>
        </p:txBody>
      </p:sp>
      <p:sp>
        <p:nvSpPr>
          <p:cNvPr id="69" name="TextBox 68"/>
          <p:cNvSpPr txBox="1"/>
          <p:nvPr/>
        </p:nvSpPr>
        <p:spPr>
          <a:xfrm>
            <a:off x="6979920" y="520821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70" name="TextBox 69"/>
          <p:cNvSpPr txBox="1"/>
          <p:nvPr/>
        </p:nvSpPr>
        <p:spPr>
          <a:xfrm>
            <a:off x="6979920" y="551301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71" name="TextBox 70"/>
          <p:cNvSpPr txBox="1"/>
          <p:nvPr/>
        </p:nvSpPr>
        <p:spPr>
          <a:xfrm>
            <a:off x="6979920" y="584829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72" name="TextBox 71"/>
          <p:cNvSpPr txBox="1"/>
          <p:nvPr/>
        </p:nvSpPr>
        <p:spPr>
          <a:xfrm>
            <a:off x="6979920" y="616833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cxnSp>
        <p:nvCxnSpPr>
          <p:cNvPr id="74" name="Straight Connector 73"/>
          <p:cNvCxnSpPr/>
          <p:nvPr/>
        </p:nvCxnSpPr>
        <p:spPr>
          <a:xfrm>
            <a:off x="7208520" y="403473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75" name="Straight Connector 74"/>
          <p:cNvCxnSpPr/>
          <p:nvPr/>
        </p:nvCxnSpPr>
        <p:spPr>
          <a:xfrm>
            <a:off x="7223760" y="440049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76" name="Straight Connector 75"/>
          <p:cNvCxnSpPr/>
          <p:nvPr/>
        </p:nvCxnSpPr>
        <p:spPr>
          <a:xfrm>
            <a:off x="7223760" y="475101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77" name="Straight Connector 76"/>
          <p:cNvCxnSpPr/>
          <p:nvPr/>
        </p:nvCxnSpPr>
        <p:spPr>
          <a:xfrm>
            <a:off x="7239000" y="505581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78" name="Straight Connector 77"/>
          <p:cNvCxnSpPr/>
          <p:nvPr/>
        </p:nvCxnSpPr>
        <p:spPr>
          <a:xfrm>
            <a:off x="2606040" y="4019490"/>
            <a:ext cx="304800" cy="1588"/>
          </a:xfrm>
          <a:prstGeom prst="line">
            <a:avLst/>
          </a:prstGeom>
        </p:spPr>
        <p:style>
          <a:lnRef idx="1">
            <a:schemeClr val="dk1"/>
          </a:lnRef>
          <a:fillRef idx="0">
            <a:schemeClr val="dk1"/>
          </a:fillRef>
          <a:effectRef idx="0">
            <a:schemeClr val="dk1"/>
          </a:effectRef>
          <a:fontRef idx="minor">
            <a:schemeClr val="tx1"/>
          </a:fontRef>
        </p:style>
      </p:cxnSp>
      <p:cxnSp>
        <p:nvCxnSpPr>
          <p:cNvPr id="80" name="Straight Connector 79"/>
          <p:cNvCxnSpPr>
            <a:stCxn id="7" idx="3"/>
          </p:cNvCxnSpPr>
          <p:nvPr/>
        </p:nvCxnSpPr>
        <p:spPr>
          <a:xfrm>
            <a:off x="6080760" y="2024985"/>
            <a:ext cx="2072640" cy="13305"/>
          </a:xfrm>
          <a:prstGeom prst="line">
            <a:avLst/>
          </a:prstGeom>
        </p:spPr>
        <p:style>
          <a:lnRef idx="2">
            <a:schemeClr val="dk1"/>
          </a:lnRef>
          <a:fillRef idx="0">
            <a:schemeClr val="dk1"/>
          </a:fillRef>
          <a:effectRef idx="1">
            <a:schemeClr val="dk1"/>
          </a:effectRef>
          <a:fontRef idx="minor">
            <a:schemeClr val="tx1"/>
          </a:fontRef>
        </p:style>
      </p:cxnSp>
      <p:sp>
        <p:nvSpPr>
          <p:cNvPr id="64" name="TextBox 63"/>
          <p:cNvSpPr txBox="1"/>
          <p:nvPr/>
        </p:nvSpPr>
        <p:spPr>
          <a:xfrm>
            <a:off x="5410200" y="487293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65" name="TextBox 64"/>
          <p:cNvSpPr txBox="1"/>
          <p:nvPr/>
        </p:nvSpPr>
        <p:spPr>
          <a:xfrm>
            <a:off x="5410200" y="519297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66" name="TextBox 65"/>
          <p:cNvSpPr txBox="1"/>
          <p:nvPr/>
        </p:nvSpPr>
        <p:spPr>
          <a:xfrm>
            <a:off x="5410200" y="548253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67" name="TextBox 66"/>
          <p:cNvSpPr txBox="1"/>
          <p:nvPr/>
        </p:nvSpPr>
        <p:spPr>
          <a:xfrm>
            <a:off x="5410200" y="581781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68" name="TextBox 67"/>
          <p:cNvSpPr txBox="1"/>
          <p:nvPr/>
        </p:nvSpPr>
        <p:spPr>
          <a:xfrm>
            <a:off x="5410200" y="613785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73" name="TextBox 72"/>
          <p:cNvSpPr txBox="1"/>
          <p:nvPr/>
        </p:nvSpPr>
        <p:spPr>
          <a:xfrm>
            <a:off x="3825240" y="334893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2</a:t>
            </a:r>
            <a:endParaRPr lang="en-IN" sz="2000" b="1" u="sng" dirty="0">
              <a:latin typeface="Times New Roman" pitchFamily="18" charset="0"/>
              <a:cs typeface="Times New Roman" pitchFamily="18" charset="0"/>
            </a:endParaRPr>
          </a:p>
        </p:txBody>
      </p:sp>
      <p:sp>
        <p:nvSpPr>
          <p:cNvPr id="79" name="TextBox 78"/>
          <p:cNvSpPr txBox="1"/>
          <p:nvPr/>
        </p:nvSpPr>
        <p:spPr>
          <a:xfrm>
            <a:off x="3794760" y="385185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Taxable</a:t>
            </a:r>
            <a:endParaRPr lang="en-IN" sz="2000" b="1" dirty="0">
              <a:latin typeface="Times New Roman" pitchFamily="18" charset="0"/>
              <a:cs typeface="Times New Roman" pitchFamily="18" charset="0"/>
            </a:endParaRPr>
          </a:p>
        </p:txBody>
      </p:sp>
      <p:sp>
        <p:nvSpPr>
          <p:cNvPr id="81" name="TextBox 80"/>
          <p:cNvSpPr txBox="1"/>
          <p:nvPr/>
        </p:nvSpPr>
        <p:spPr>
          <a:xfrm>
            <a:off x="3810000" y="4217610"/>
            <a:ext cx="1295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82" name="TextBox 81"/>
          <p:cNvSpPr txBox="1"/>
          <p:nvPr/>
        </p:nvSpPr>
        <p:spPr>
          <a:xfrm>
            <a:off x="3825240" y="458337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83" name="TextBox 82"/>
          <p:cNvSpPr txBox="1"/>
          <p:nvPr/>
        </p:nvSpPr>
        <p:spPr>
          <a:xfrm>
            <a:off x="3825240" y="488817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84" name="TextBox 83"/>
          <p:cNvSpPr txBox="1"/>
          <p:nvPr/>
        </p:nvSpPr>
        <p:spPr>
          <a:xfrm>
            <a:off x="3825240" y="522345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85" name="TextBox 84"/>
          <p:cNvSpPr txBox="1"/>
          <p:nvPr/>
        </p:nvSpPr>
        <p:spPr>
          <a:xfrm>
            <a:off x="3825240" y="552825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86" name="TextBox 85"/>
          <p:cNvSpPr txBox="1"/>
          <p:nvPr/>
        </p:nvSpPr>
        <p:spPr>
          <a:xfrm>
            <a:off x="3825240" y="586353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87" name="TextBox 86"/>
          <p:cNvSpPr txBox="1"/>
          <p:nvPr/>
        </p:nvSpPr>
        <p:spPr>
          <a:xfrm>
            <a:off x="3825240" y="6183570"/>
            <a:ext cx="1143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Exempt</a:t>
            </a:r>
            <a:endParaRPr lang="en-IN" sz="2000" b="1" dirty="0">
              <a:latin typeface="Times New Roman" pitchFamily="18" charset="0"/>
              <a:cs typeface="Times New Roman" pitchFamily="18" charset="0"/>
            </a:endParaRPr>
          </a:p>
        </p:txBody>
      </p:sp>
      <p:sp>
        <p:nvSpPr>
          <p:cNvPr id="88" name="TextBox 87"/>
          <p:cNvSpPr txBox="1"/>
          <p:nvPr/>
        </p:nvSpPr>
        <p:spPr>
          <a:xfrm>
            <a:off x="3215640" y="2465010"/>
            <a:ext cx="12954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Asset 1</a:t>
            </a:r>
            <a:endParaRPr lang="en-IN" sz="2000" b="1" u="sng" dirty="0">
              <a:latin typeface="Times New Roman" pitchFamily="18" charset="0"/>
              <a:cs typeface="Times New Roman" pitchFamily="18" charset="0"/>
            </a:endParaRPr>
          </a:p>
        </p:txBody>
      </p:sp>
      <p:sp>
        <p:nvSpPr>
          <p:cNvPr id="92" name="TextBox 91"/>
          <p:cNvSpPr txBox="1"/>
          <p:nvPr/>
        </p:nvSpPr>
        <p:spPr>
          <a:xfrm>
            <a:off x="1600200" y="2800290"/>
            <a:ext cx="1371600" cy="400110"/>
          </a:xfrm>
          <a:prstGeom prst="rect">
            <a:avLst/>
          </a:prstGeom>
          <a:noFill/>
        </p:spPr>
        <p:txBody>
          <a:bodyPr wrap="square" rtlCol="0">
            <a:spAutoFit/>
          </a:bodyPr>
          <a:lstStyle/>
          <a:p>
            <a:r>
              <a:rPr lang="en-US" sz="2000" b="1" smtClean="0">
                <a:latin typeface="Times New Roman" pitchFamily="18" charset="0"/>
                <a:cs typeface="Times New Roman" pitchFamily="18" charset="0"/>
              </a:rPr>
              <a:t>15-2-2014</a:t>
            </a:r>
            <a:endParaRPr lang="en-IN" sz="2000" b="1" dirty="0">
              <a:latin typeface="Times New Roman" pitchFamily="18" charset="0"/>
              <a:cs typeface="Times New Roman" pitchFamily="18" charset="0"/>
            </a:endParaRPr>
          </a:p>
        </p:txBody>
      </p:sp>
      <p:sp>
        <p:nvSpPr>
          <p:cNvPr id="93" name="Up-Down Arrow 92"/>
          <p:cNvSpPr/>
          <p:nvPr/>
        </p:nvSpPr>
        <p:spPr>
          <a:xfrm>
            <a:off x="990600" y="1779210"/>
            <a:ext cx="152400" cy="533400"/>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latin typeface="Times New Roman" pitchFamily="18" charset="0"/>
              <a:cs typeface="Times New Roman" pitchFamily="18" charset="0"/>
            </a:endParaRPr>
          </a:p>
        </p:txBody>
      </p:sp>
    </p:spTree>
    <p:extLst>
      <p:ext uri="{BB962C8B-B14F-4D97-AF65-F5344CB8AC3E}">
        <p14:creationId xmlns:p14="http://schemas.microsoft.com/office/powerpoint/2010/main" val="18803806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7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9"/>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40"/>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61"/>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3"/>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28"/>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9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73"/>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79"/>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1"/>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2"/>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83"/>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84"/>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85"/>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86"/>
                                        </p:tgtEl>
                                        <p:attrNameLst>
                                          <p:attrName>style.visibility</p:attrName>
                                        </p:attrNameLst>
                                      </p:cBhvr>
                                      <p:to>
                                        <p:strVal val="visible"/>
                                      </p:to>
                                    </p:set>
                                  </p:childTnLst>
                                </p:cTn>
                              </p:par>
                              <p:par>
                                <p:cTn id="141" presetID="1" presetClass="entr" presetSubtype="0" fill="hold" grpId="0" nodeType="withEffect">
                                  <p:stCondLst>
                                    <p:cond delay="0"/>
                                  </p:stCondLst>
                                  <p:childTnLst>
                                    <p:set>
                                      <p:cBhvr>
                                        <p:cTn id="142" dur="1" fill="hold">
                                          <p:stCondLst>
                                            <p:cond delay="0"/>
                                          </p:stCondLst>
                                        </p:cTn>
                                        <p:tgtEl>
                                          <p:spTgt spid="87"/>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stCondLst>
                                    <p:cond delay="0"/>
                                  </p:stCondLst>
                                  <p:childTnLst>
                                    <p:set>
                                      <p:cBhvr>
                                        <p:cTn id="146" dur="1" fill="hold">
                                          <p:stCondLst>
                                            <p:cond delay="0"/>
                                          </p:stCondLst>
                                        </p:cTn>
                                        <p:tgtEl>
                                          <p:spTgt spid="20"/>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24"/>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25"/>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nodeType="clickEffect">
                                  <p:stCondLst>
                                    <p:cond delay="0"/>
                                  </p:stCondLst>
                                  <p:childTnLst>
                                    <p:set>
                                      <p:cBhvr>
                                        <p:cTn id="156" dur="1" fill="hold">
                                          <p:stCondLst>
                                            <p:cond delay="0"/>
                                          </p:stCondLst>
                                        </p:cTn>
                                        <p:tgtEl>
                                          <p:spTgt spid="16"/>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44"/>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51"/>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47"/>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49"/>
                                        </p:tgtEl>
                                        <p:attrNameLst>
                                          <p:attrName>style.visibility</p:attrName>
                                        </p:attrNameLst>
                                      </p:cBhvr>
                                      <p:to>
                                        <p:strVal val="visible"/>
                                      </p:to>
                                    </p:set>
                                  </p:childTnLst>
                                </p:cTn>
                              </p:par>
                              <p:par>
                                <p:cTn id="169" presetID="1" presetClass="entr" presetSubtype="0" fill="hold" grpId="0" nodeType="withEffect">
                                  <p:stCondLst>
                                    <p:cond delay="0"/>
                                  </p:stCondLst>
                                  <p:childTnLst>
                                    <p:set>
                                      <p:cBhvr>
                                        <p:cTn id="170" dur="1" fill="hold">
                                          <p:stCondLst>
                                            <p:cond delay="0"/>
                                          </p:stCondLst>
                                        </p:cTn>
                                        <p:tgtEl>
                                          <p:spTgt spid="64"/>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65"/>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66"/>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67"/>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68"/>
                                        </p:tgtEl>
                                        <p:attrNameLst>
                                          <p:attrName>style.visibility</p:attrName>
                                        </p:attrNameLst>
                                      </p:cBhvr>
                                      <p:to>
                                        <p:strVal val="visible"/>
                                      </p:to>
                                    </p:set>
                                  </p:childTnLst>
                                </p:cTn>
                              </p:par>
                              <p:par>
                                <p:cTn id="179" presetID="1" presetClass="entr" presetSubtype="0" fill="hold" grpId="1" nodeType="withEffect">
                                  <p:stCondLst>
                                    <p:cond delay="0"/>
                                  </p:stCondLst>
                                  <p:childTnLst>
                                    <p:set>
                                      <p:cBhvr>
                                        <p:cTn id="180" dur="1" fill="hold">
                                          <p:stCondLst>
                                            <p:cond delay="0"/>
                                          </p:stCondLst>
                                        </p:cTn>
                                        <p:tgtEl>
                                          <p:spTgt spid="44"/>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nodeType="clickEffect">
                                  <p:stCondLst>
                                    <p:cond delay="0"/>
                                  </p:stCondLst>
                                  <p:childTnLst>
                                    <p:set>
                                      <p:cBhvr>
                                        <p:cTn id="184" dur="1" fill="hold">
                                          <p:stCondLst>
                                            <p:cond delay="0"/>
                                          </p:stCondLst>
                                        </p:cTn>
                                        <p:tgtEl>
                                          <p:spTgt spid="80"/>
                                        </p:tgtEl>
                                        <p:attrNameLst>
                                          <p:attrName>style.visibility</p:attrName>
                                        </p:attrNameLst>
                                      </p:cBhvr>
                                      <p:to>
                                        <p:strVal val="visible"/>
                                      </p:to>
                                    </p:set>
                                  </p:childTnLst>
                                </p:cTn>
                              </p:par>
                              <p:par>
                                <p:cTn id="185" presetID="1" presetClass="entr" presetSubtype="0" fill="hold" nodeType="withEffect">
                                  <p:stCondLst>
                                    <p:cond delay="0"/>
                                  </p:stCondLst>
                                  <p:childTnLst>
                                    <p:set>
                                      <p:cBhvr>
                                        <p:cTn id="186" dur="1" fill="hold">
                                          <p:stCondLst>
                                            <p:cond delay="0"/>
                                          </p:stCondLst>
                                        </p:cTn>
                                        <p:tgtEl>
                                          <p:spTgt spid="18"/>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nodeType="clickEffect">
                                  <p:stCondLst>
                                    <p:cond delay="0"/>
                                  </p:stCondLst>
                                  <p:childTnLst>
                                    <p:set>
                                      <p:cBhvr>
                                        <p:cTn id="190" dur="1" fill="hold">
                                          <p:stCondLst>
                                            <p:cond delay="0"/>
                                          </p:stCondLst>
                                        </p:cTn>
                                        <p:tgtEl>
                                          <p:spTgt spid="18"/>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31"/>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30"/>
                                        </p:tgtEl>
                                        <p:attrNameLst>
                                          <p:attrName>style.visibility</p:attrName>
                                        </p:attrNameLst>
                                      </p:cBhvr>
                                      <p:to>
                                        <p:strVal val="visible"/>
                                      </p:to>
                                    </p:set>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45"/>
                                        </p:tgtEl>
                                        <p:attrNameLst>
                                          <p:attrName>style.visibility</p:attrName>
                                        </p:attrNameLst>
                                      </p:cBhvr>
                                      <p:to>
                                        <p:strVal val="visible"/>
                                      </p:to>
                                    </p:set>
                                  </p:childTnLst>
                                </p:cTn>
                              </p:par>
                            </p:childTnLst>
                          </p:cTn>
                        </p:par>
                      </p:childTnLst>
                    </p:cTn>
                  </p:par>
                  <p:par>
                    <p:cTn id="201" fill="hold">
                      <p:stCondLst>
                        <p:cond delay="indefinite"/>
                      </p:stCondLst>
                      <p:childTnLst>
                        <p:par>
                          <p:cTn id="202" fill="hold">
                            <p:stCondLst>
                              <p:cond delay="0"/>
                            </p:stCondLst>
                            <p:childTnLst>
                              <p:par>
                                <p:cTn id="203" presetID="1" presetClass="entr" presetSubtype="0" fill="hold" nodeType="clickEffect">
                                  <p:stCondLst>
                                    <p:cond delay="0"/>
                                  </p:stCondLst>
                                  <p:childTnLst>
                                    <p:set>
                                      <p:cBhvr>
                                        <p:cTn id="204" dur="1" fill="hold">
                                          <p:stCondLst>
                                            <p:cond delay="0"/>
                                          </p:stCondLst>
                                        </p:cTn>
                                        <p:tgtEl>
                                          <p:spTgt spid="74"/>
                                        </p:tgtEl>
                                        <p:attrNameLst>
                                          <p:attrName>style.visibility</p:attrName>
                                        </p:attrNameLst>
                                      </p:cBhvr>
                                      <p:to>
                                        <p:strVal val="visible"/>
                                      </p:to>
                                    </p:set>
                                  </p:childTnLst>
                                </p:cTn>
                              </p:par>
                            </p:childTnLst>
                          </p:cTn>
                        </p:par>
                      </p:childTnLst>
                    </p:cTn>
                  </p:par>
                  <p:par>
                    <p:cTn id="205" fill="hold">
                      <p:stCondLst>
                        <p:cond delay="indefinite"/>
                      </p:stCondLst>
                      <p:childTnLst>
                        <p:par>
                          <p:cTn id="206" fill="hold">
                            <p:stCondLst>
                              <p:cond delay="0"/>
                            </p:stCondLst>
                            <p:childTnLst>
                              <p:par>
                                <p:cTn id="207" presetID="1" presetClass="entr" presetSubtype="0" fill="hold" nodeType="clickEffect">
                                  <p:stCondLst>
                                    <p:cond delay="0"/>
                                  </p:stCondLst>
                                  <p:childTnLst>
                                    <p:set>
                                      <p:cBhvr>
                                        <p:cTn id="208" dur="1" fill="hold">
                                          <p:stCondLst>
                                            <p:cond delay="0"/>
                                          </p:stCondLst>
                                        </p:cTn>
                                        <p:tgtEl>
                                          <p:spTgt spid="75"/>
                                        </p:tgtEl>
                                        <p:attrNameLst>
                                          <p:attrName>style.visibility</p:attrName>
                                        </p:attrNameLst>
                                      </p:cBhvr>
                                      <p:to>
                                        <p:strVal val="visible"/>
                                      </p:to>
                                    </p:set>
                                  </p:childTnLst>
                                </p:cTn>
                              </p:par>
                            </p:childTnLst>
                          </p:cTn>
                        </p:par>
                      </p:childTnLst>
                    </p:cTn>
                  </p:par>
                  <p:par>
                    <p:cTn id="209" fill="hold">
                      <p:stCondLst>
                        <p:cond delay="indefinite"/>
                      </p:stCondLst>
                      <p:childTnLst>
                        <p:par>
                          <p:cTn id="210" fill="hold">
                            <p:stCondLst>
                              <p:cond delay="0"/>
                            </p:stCondLst>
                            <p:childTnLst>
                              <p:par>
                                <p:cTn id="211" presetID="1" presetClass="entr" presetSubtype="0" fill="hold" nodeType="clickEffect">
                                  <p:stCondLst>
                                    <p:cond delay="0"/>
                                  </p:stCondLst>
                                  <p:childTnLst>
                                    <p:set>
                                      <p:cBhvr>
                                        <p:cTn id="212" dur="1" fill="hold">
                                          <p:stCondLst>
                                            <p:cond delay="0"/>
                                          </p:stCondLst>
                                        </p:cTn>
                                        <p:tgtEl>
                                          <p:spTgt spid="76"/>
                                        </p:tgtEl>
                                        <p:attrNameLst>
                                          <p:attrName>style.visibility</p:attrName>
                                        </p:attrNameLst>
                                      </p:cBhvr>
                                      <p:to>
                                        <p:strVal val="visible"/>
                                      </p:to>
                                    </p:se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nodeType="clickEffect">
                                  <p:stCondLst>
                                    <p:cond delay="0"/>
                                  </p:stCondLst>
                                  <p:childTnLst>
                                    <p:set>
                                      <p:cBhvr>
                                        <p:cTn id="216" dur="1" fill="hold">
                                          <p:stCondLst>
                                            <p:cond delay="0"/>
                                          </p:stCondLst>
                                        </p:cTn>
                                        <p:tgtEl>
                                          <p:spTgt spid="77"/>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69"/>
                                        </p:tgtEl>
                                        <p:attrNameLst>
                                          <p:attrName>style.visibility</p:attrName>
                                        </p:attrNameLst>
                                      </p:cBhvr>
                                      <p:to>
                                        <p:strVal val="visible"/>
                                      </p:to>
                                    </p:set>
                                  </p:childTnLst>
                                </p:cTn>
                              </p:par>
                              <p:par>
                                <p:cTn id="221" presetID="1" presetClass="entr" presetSubtype="0" fill="hold" grpId="0" nodeType="withEffect">
                                  <p:stCondLst>
                                    <p:cond delay="0"/>
                                  </p:stCondLst>
                                  <p:childTnLst>
                                    <p:set>
                                      <p:cBhvr>
                                        <p:cTn id="222" dur="1" fill="hold">
                                          <p:stCondLst>
                                            <p:cond delay="0"/>
                                          </p:stCondLst>
                                        </p:cTn>
                                        <p:tgtEl>
                                          <p:spTgt spid="70"/>
                                        </p:tgtEl>
                                        <p:attrNameLst>
                                          <p:attrName>style.visibility</p:attrName>
                                        </p:attrNameLst>
                                      </p:cBhvr>
                                      <p:to>
                                        <p:strVal val="visible"/>
                                      </p:to>
                                    </p:set>
                                  </p:childTnLst>
                                </p:cTn>
                              </p:par>
                              <p:par>
                                <p:cTn id="223" presetID="1" presetClass="entr" presetSubtype="0" fill="hold" grpId="0" nodeType="withEffect">
                                  <p:stCondLst>
                                    <p:cond delay="0"/>
                                  </p:stCondLst>
                                  <p:childTnLst>
                                    <p:set>
                                      <p:cBhvr>
                                        <p:cTn id="224" dur="1" fill="hold">
                                          <p:stCondLst>
                                            <p:cond delay="0"/>
                                          </p:stCondLst>
                                        </p:cTn>
                                        <p:tgtEl>
                                          <p:spTgt spid="71"/>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8" grpId="0"/>
      <p:bldP spid="24" grpId="0"/>
      <p:bldP spid="25" grpId="0"/>
      <p:bldP spid="28" grpId="0"/>
      <p:bldP spid="29" grpId="0"/>
      <p:bldP spid="30" grpId="0"/>
      <p:bldP spid="31" grpId="0"/>
      <p:bldP spid="33" grpId="0"/>
      <p:bldP spid="34" grpId="0"/>
      <p:bldP spid="35" grpId="0"/>
      <p:bldP spid="36" grpId="0"/>
      <p:bldP spid="37" grpId="0"/>
      <p:bldP spid="38" grpId="0"/>
      <p:bldP spid="39" grpId="0"/>
      <p:bldP spid="40" grpId="0"/>
      <p:bldP spid="41" grpId="0"/>
      <p:bldP spid="43" grpId="0"/>
      <p:bldP spid="44" grpId="0"/>
      <p:bldP spid="44" grpId="1"/>
      <p:bldP spid="45" grpId="0"/>
      <p:bldP spid="47" grpId="0"/>
      <p:bldP spid="49" grpId="0"/>
      <p:bldP spid="51" grpId="0"/>
      <p:bldP spid="52" grpId="0"/>
      <p:bldP spid="53" grpId="0"/>
      <p:bldP spid="55" grpId="0"/>
      <p:bldP spid="57" grpId="0"/>
      <p:bldP spid="59" grpId="0"/>
      <p:bldP spid="61" grpId="0"/>
      <p:bldP spid="63" grpId="0"/>
      <p:bldP spid="69" grpId="0"/>
      <p:bldP spid="70" grpId="0"/>
      <p:bldP spid="71" grpId="0"/>
      <p:bldP spid="72" grpId="0"/>
      <p:bldP spid="64" grpId="0"/>
      <p:bldP spid="65" grpId="0"/>
      <p:bldP spid="66" grpId="0"/>
      <p:bldP spid="67" grpId="0"/>
      <p:bldP spid="68" grpId="0"/>
      <p:bldP spid="73" grpId="0"/>
      <p:bldP spid="79" grpId="0"/>
      <p:bldP spid="81" grpId="0"/>
      <p:bldP spid="82" grpId="0"/>
      <p:bldP spid="83" grpId="0"/>
      <p:bldP spid="84" grpId="0"/>
      <p:bldP spid="85" grpId="0"/>
      <p:bldP spid="86" grpId="0"/>
      <p:bldP spid="87" grpId="0"/>
      <p:bldP spid="88" grpId="0"/>
      <p:bldP spid="92" grpId="0"/>
      <p:bldP spid="9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6240" y="731520"/>
            <a:ext cx="1965960" cy="400110"/>
          </a:xfrm>
          <a:prstGeom prst="rect">
            <a:avLst/>
          </a:prstGeom>
          <a:noFill/>
        </p:spPr>
        <p:txBody>
          <a:bodyPr wrap="square" rtlCol="0">
            <a:spAutoFit/>
          </a:bodyPr>
          <a:lstStyle/>
          <a:p>
            <a:r>
              <a:rPr lang="en-US" sz="2000" b="1" u="sng" dirty="0" smtClean="0"/>
              <a:t>Important Note:</a:t>
            </a:r>
            <a:endParaRPr lang="en-IN" sz="2000" b="1" u="sng" dirty="0"/>
          </a:p>
        </p:txBody>
      </p:sp>
      <p:sp>
        <p:nvSpPr>
          <p:cNvPr id="3" name="TextBox 2"/>
          <p:cNvSpPr txBox="1"/>
          <p:nvPr/>
        </p:nvSpPr>
        <p:spPr>
          <a:xfrm>
            <a:off x="899160" y="1295400"/>
            <a:ext cx="7787640" cy="1015663"/>
          </a:xfrm>
          <a:prstGeom prst="rect">
            <a:avLst/>
          </a:prstGeom>
          <a:noFill/>
        </p:spPr>
        <p:txBody>
          <a:bodyPr wrap="square" rtlCol="0">
            <a:spAutoFit/>
          </a:bodyPr>
          <a:lstStyle/>
          <a:p>
            <a:r>
              <a:rPr lang="en-US" sz="2000" b="1" dirty="0" smtClean="0"/>
              <a:t>Money Standing to the Credit of NRE A|C as on the date of Return to India and shall be deemed to be Moneys brought by him into India on that date &amp; therefore exempt u|s 5(v).</a:t>
            </a:r>
            <a:endParaRPr lang="en-IN" sz="2000" b="1" dirty="0"/>
          </a:p>
        </p:txBody>
      </p:sp>
      <p:sp>
        <p:nvSpPr>
          <p:cNvPr id="4" name="TextBox 3"/>
          <p:cNvSpPr txBox="1"/>
          <p:nvPr/>
        </p:nvSpPr>
        <p:spPr>
          <a:xfrm>
            <a:off x="381000" y="1310640"/>
            <a:ext cx="381000" cy="400110"/>
          </a:xfrm>
          <a:prstGeom prst="rect">
            <a:avLst/>
          </a:prstGeom>
          <a:noFill/>
        </p:spPr>
        <p:txBody>
          <a:bodyPr wrap="square" rtlCol="0">
            <a:spAutoFit/>
          </a:bodyPr>
          <a:lstStyle/>
          <a:p>
            <a:r>
              <a:rPr lang="en-US" sz="2000" b="1" dirty="0" smtClean="0"/>
              <a:t>1.</a:t>
            </a:r>
            <a:endParaRPr lang="en-IN" sz="2000" b="1" dirty="0"/>
          </a:p>
        </p:txBody>
      </p:sp>
      <p:sp>
        <p:nvSpPr>
          <p:cNvPr id="5" name="TextBox 4"/>
          <p:cNvSpPr txBox="1"/>
          <p:nvPr/>
        </p:nvSpPr>
        <p:spPr>
          <a:xfrm>
            <a:off x="3307080" y="2758440"/>
            <a:ext cx="3093720" cy="400110"/>
          </a:xfrm>
          <a:prstGeom prst="rect">
            <a:avLst/>
          </a:prstGeom>
          <a:noFill/>
        </p:spPr>
        <p:txBody>
          <a:bodyPr wrap="square" rtlCol="0">
            <a:spAutoFit/>
          </a:bodyPr>
          <a:lstStyle/>
          <a:p>
            <a:r>
              <a:rPr lang="en-US" sz="2000" b="1" u="sng" dirty="0" smtClean="0"/>
              <a:t>Person of Indian Origin</a:t>
            </a:r>
            <a:endParaRPr lang="en-IN" sz="2000" b="1" u="sng" dirty="0"/>
          </a:p>
        </p:txBody>
      </p:sp>
      <p:sp>
        <p:nvSpPr>
          <p:cNvPr id="6" name="TextBox 5"/>
          <p:cNvSpPr txBox="1"/>
          <p:nvPr/>
        </p:nvSpPr>
        <p:spPr>
          <a:xfrm>
            <a:off x="914400" y="3429000"/>
            <a:ext cx="7620000" cy="707886"/>
          </a:xfrm>
          <a:prstGeom prst="rect">
            <a:avLst/>
          </a:prstGeom>
          <a:noFill/>
        </p:spPr>
        <p:txBody>
          <a:bodyPr wrap="square" rtlCol="0">
            <a:spAutoFit/>
          </a:bodyPr>
          <a:lstStyle/>
          <a:p>
            <a:r>
              <a:rPr lang="en-US" sz="2000" b="1" dirty="0" smtClean="0"/>
              <a:t>A person shall be deemed to to Indian Origin if he, or either of his parents or any of his grandparents, was born in Undivided India</a:t>
            </a:r>
            <a:endParaRPr lang="en-IN" sz="2000" b="1" dirty="0"/>
          </a:p>
        </p:txBody>
      </p:sp>
      <p:sp>
        <p:nvSpPr>
          <p:cNvPr id="7" name="TextBox 6"/>
          <p:cNvSpPr txBox="1"/>
          <p:nvPr/>
        </p:nvSpPr>
        <p:spPr>
          <a:xfrm>
            <a:off x="960120" y="4328160"/>
            <a:ext cx="6126480" cy="400110"/>
          </a:xfrm>
          <a:prstGeom prst="rect">
            <a:avLst/>
          </a:prstGeom>
          <a:noFill/>
        </p:spPr>
        <p:txBody>
          <a:bodyPr wrap="square" rtlCol="0">
            <a:spAutoFit/>
          </a:bodyPr>
          <a:lstStyle/>
          <a:p>
            <a:r>
              <a:rPr lang="en-US" sz="2000" b="1" dirty="0" smtClean="0"/>
              <a:t>grandparents include maternal grandparents also.</a:t>
            </a:r>
            <a:endParaRPr lang="en-IN" sz="2000" b="1" dirty="0"/>
          </a:p>
        </p:txBody>
      </p:sp>
      <p:sp>
        <p:nvSpPr>
          <p:cNvPr id="8" name="TextBox 7"/>
          <p:cNvSpPr txBox="1"/>
          <p:nvPr/>
        </p:nvSpPr>
        <p:spPr>
          <a:xfrm>
            <a:off x="563880" y="4389120"/>
            <a:ext cx="228600" cy="400110"/>
          </a:xfrm>
          <a:prstGeom prst="rect">
            <a:avLst/>
          </a:prstGeom>
          <a:noFill/>
        </p:spPr>
        <p:txBody>
          <a:bodyPr wrap="square" rtlCol="0">
            <a:spAutoFit/>
          </a:bodyPr>
          <a:lstStyle/>
          <a:p>
            <a:r>
              <a:rPr lang="en-US" sz="2000" b="1" dirty="0" smtClean="0"/>
              <a:t>*</a:t>
            </a:r>
            <a:endParaRPr lang="en-IN" sz="2000" b="1" dirty="0"/>
          </a:p>
        </p:txBody>
      </p:sp>
    </p:spTree>
    <p:extLst>
      <p:ext uri="{BB962C8B-B14F-4D97-AF65-F5344CB8AC3E}">
        <p14:creationId xmlns:p14="http://schemas.microsoft.com/office/powerpoint/2010/main" val="124338775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82738" y="500042"/>
            <a:ext cx="2903773"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K.O.MATHEWS</a:t>
            </a:r>
            <a:endParaRPr lang="en-IN" sz="2000" b="1" dirty="0">
              <a:latin typeface="Times New Roman" pitchFamily="18" charset="0"/>
              <a:cs typeface="Times New Roman" pitchFamily="18" charset="0"/>
            </a:endParaRPr>
          </a:p>
        </p:txBody>
      </p:sp>
      <p:sp>
        <p:nvSpPr>
          <p:cNvPr id="4" name="TextBox 3"/>
          <p:cNvSpPr txBox="1"/>
          <p:nvPr/>
        </p:nvSpPr>
        <p:spPr>
          <a:xfrm>
            <a:off x="2912301" y="1142984"/>
            <a:ext cx="4452452"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(KERALA HIGH COURT)</a:t>
            </a:r>
            <a:endParaRPr lang="en-IN" sz="2000" b="1" dirty="0">
              <a:latin typeface="Times New Roman" pitchFamily="18" charset="0"/>
              <a:cs typeface="Times New Roman" pitchFamily="18" charset="0"/>
            </a:endParaRPr>
          </a:p>
        </p:txBody>
      </p:sp>
      <p:sp>
        <p:nvSpPr>
          <p:cNvPr id="5" name="TextBox 4"/>
          <p:cNvSpPr txBox="1"/>
          <p:nvPr/>
        </p:nvSpPr>
        <p:spPr>
          <a:xfrm>
            <a:off x="928662" y="1958430"/>
            <a:ext cx="7500990" cy="1323439"/>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Even if the </a:t>
            </a:r>
            <a:r>
              <a:rPr lang="en-US" sz="2000" b="1" dirty="0" err="1" smtClean="0">
                <a:latin typeface="Times New Roman" pitchFamily="18" charset="0"/>
                <a:cs typeface="Times New Roman" pitchFamily="18" charset="0"/>
              </a:rPr>
              <a:t>assessee</a:t>
            </a:r>
            <a:r>
              <a:rPr lang="en-US" sz="2000" b="1" dirty="0" smtClean="0">
                <a:latin typeface="Times New Roman" pitchFamily="18" charset="0"/>
                <a:cs typeface="Times New Roman" pitchFamily="18" charset="0"/>
              </a:rPr>
              <a:t> has converted assets, which were brought by him from outside India, into money, and has used that money for acquisition if other asset, the asset which is acquired with the sale consideration of original asset, is also eligible for exemption.</a:t>
            </a:r>
            <a:endParaRPr lang="en-IN" sz="2000" b="1" dirty="0">
              <a:latin typeface="Times New Roman" pitchFamily="18" charset="0"/>
              <a:cs typeface="Times New Roman" pitchFamily="18" charset="0"/>
            </a:endParaRPr>
          </a:p>
        </p:txBody>
      </p:sp>
      <p:sp>
        <p:nvSpPr>
          <p:cNvPr id="3" name="TextBox 2"/>
          <p:cNvSpPr txBox="1"/>
          <p:nvPr/>
        </p:nvSpPr>
        <p:spPr>
          <a:xfrm>
            <a:off x="5310441" y="5410200"/>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extLst>
      <p:ext uri="{BB962C8B-B14F-4D97-AF65-F5344CB8AC3E}">
        <p14:creationId xmlns:p14="http://schemas.microsoft.com/office/powerpoint/2010/main" val="23473437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Alternate Process 7"/>
          <p:cNvSpPr/>
          <p:nvPr/>
        </p:nvSpPr>
        <p:spPr>
          <a:xfrm>
            <a:off x="1600200" y="228600"/>
            <a:ext cx="6858000" cy="838200"/>
          </a:xfrm>
          <a:prstGeom prst="flowChartAlternateProcess">
            <a:avLst/>
          </a:prstGeom>
          <a:solidFill>
            <a:schemeClr val="accent5">
              <a:lumMod val="60000"/>
              <a:lumOff val="40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ln w="0"/>
                <a:solidFill>
                  <a:schemeClr val="accent5">
                    <a:lumMod val="50000"/>
                  </a:schemeClr>
                </a:solidFill>
                <a:effectLst>
                  <a:reflection blurRad="12700" stA="50000" endPos="50000" dist="5000" dir="5400000" sy="-100000" rotWithShape="0"/>
                </a:effectLst>
              </a:rPr>
              <a:t>Exemption U/S 5(vi)</a:t>
            </a: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9" name="Cloud 8"/>
          <p:cNvSpPr/>
          <p:nvPr/>
        </p:nvSpPr>
        <p:spPr>
          <a:xfrm>
            <a:off x="228600" y="1143000"/>
            <a:ext cx="2209800" cy="914400"/>
          </a:xfrm>
          <a:prstGeom prst="cloud">
            <a:avLst/>
          </a:prstGeom>
          <a:solidFill>
            <a:schemeClr val="accent5">
              <a:lumMod val="75000"/>
            </a:schemeClr>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Important Points</a:t>
            </a:r>
            <a:endParaRPr lang="en-IN" sz="2400" dirty="0">
              <a:solidFill>
                <a:schemeClr val="bg1"/>
              </a:solidFill>
            </a:endParaRPr>
          </a:p>
        </p:txBody>
      </p:sp>
      <p:sp>
        <p:nvSpPr>
          <p:cNvPr id="12" name="Flowchart: Process 11"/>
          <p:cNvSpPr/>
          <p:nvPr/>
        </p:nvSpPr>
        <p:spPr>
          <a:xfrm>
            <a:off x="228600" y="2209800"/>
            <a:ext cx="8686800" cy="762000"/>
          </a:xfrm>
          <a:prstGeom prst="flowChartProcess">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accent4">
                    <a:lumMod val="50000"/>
                  </a:schemeClr>
                </a:solidFill>
              </a:rPr>
              <a:t>This Exemption is available only to Individual &amp; HUF.</a:t>
            </a:r>
            <a:endParaRPr lang="en-IN" sz="2800" b="1" dirty="0">
              <a:solidFill>
                <a:schemeClr val="accent4">
                  <a:lumMod val="50000"/>
                </a:schemeClr>
              </a:solidFill>
            </a:endParaRPr>
          </a:p>
        </p:txBody>
      </p:sp>
      <p:sp>
        <p:nvSpPr>
          <p:cNvPr id="13" name="Flowchart: Process 12"/>
          <p:cNvSpPr/>
          <p:nvPr/>
        </p:nvSpPr>
        <p:spPr>
          <a:xfrm>
            <a:off x="228600" y="5410200"/>
            <a:ext cx="8686800" cy="838200"/>
          </a:xfrm>
          <a:prstGeom prst="flowChartProcess">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accent4">
                    <a:lumMod val="50000"/>
                  </a:schemeClr>
                </a:solidFill>
              </a:rPr>
              <a:t>If area of plot of land exceed 500 Sq. meters then such land will not be allowed for exemption.</a:t>
            </a:r>
            <a:endParaRPr lang="en-IN" sz="2800" b="1" dirty="0">
              <a:solidFill>
                <a:schemeClr val="accent4">
                  <a:lumMod val="50000"/>
                </a:schemeClr>
              </a:solidFill>
            </a:endParaRPr>
          </a:p>
        </p:txBody>
      </p:sp>
      <p:sp>
        <p:nvSpPr>
          <p:cNvPr id="14" name="Flowchart: Process 13"/>
          <p:cNvSpPr/>
          <p:nvPr/>
        </p:nvSpPr>
        <p:spPr>
          <a:xfrm>
            <a:off x="228600" y="3276600"/>
            <a:ext cx="8686800" cy="1828800"/>
          </a:xfrm>
          <a:prstGeom prst="flowChartProcess">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accent4">
                    <a:lumMod val="50000"/>
                  </a:schemeClr>
                </a:solidFill>
              </a:rPr>
              <a:t>Exemption is </a:t>
            </a:r>
            <a:r>
              <a:rPr lang="en-US" sz="2800" b="1" dirty="0" smtClean="0">
                <a:solidFill>
                  <a:srgbClr val="FFFF00"/>
                </a:solidFill>
              </a:rPr>
              <a:t>in respect</a:t>
            </a:r>
            <a:r>
              <a:rPr lang="en-US" sz="2800" b="1" dirty="0" smtClean="0">
                <a:solidFill>
                  <a:schemeClr val="accent4">
                    <a:lumMod val="50000"/>
                  </a:schemeClr>
                </a:solidFill>
              </a:rPr>
              <a:t> of </a:t>
            </a:r>
          </a:p>
          <a:p>
            <a:pPr algn="ctr"/>
            <a:r>
              <a:rPr lang="en-US" sz="2800" b="1" dirty="0" smtClean="0">
                <a:solidFill>
                  <a:schemeClr val="accent4">
                    <a:lumMod val="50000"/>
                  </a:schemeClr>
                </a:solidFill>
              </a:rPr>
              <a:t>One house / part of house</a:t>
            </a:r>
          </a:p>
          <a:p>
            <a:pPr algn="ctr"/>
            <a:r>
              <a:rPr lang="en-US" sz="2800" b="1" dirty="0" smtClean="0">
                <a:solidFill>
                  <a:schemeClr val="accent4">
                    <a:lumMod val="50000"/>
                  </a:schemeClr>
                </a:solidFill>
              </a:rPr>
              <a:t>OR</a:t>
            </a:r>
          </a:p>
          <a:p>
            <a:pPr algn="ctr"/>
            <a:r>
              <a:rPr lang="en-US" sz="2800" b="1" dirty="0" smtClean="0">
                <a:solidFill>
                  <a:schemeClr val="accent4">
                    <a:lumMod val="50000"/>
                  </a:schemeClr>
                </a:solidFill>
              </a:rPr>
              <a:t>Plot of land of 500 Sq. meters or less </a:t>
            </a:r>
            <a:endParaRPr lang="en-IN" sz="2800" b="1" dirty="0">
              <a:solidFill>
                <a:schemeClr val="accent4">
                  <a:lumMod val="50000"/>
                </a:schemeClr>
              </a:solidFill>
            </a:endParaRPr>
          </a:p>
        </p:txBody>
      </p:sp>
      <p:sp>
        <p:nvSpPr>
          <p:cNvPr id="17" name="Right Arrow 16"/>
          <p:cNvSpPr/>
          <p:nvPr/>
        </p:nvSpPr>
        <p:spPr>
          <a:xfrm>
            <a:off x="1219200" y="3810000"/>
            <a:ext cx="445008"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Right Arrow 17"/>
          <p:cNvSpPr/>
          <p:nvPr/>
        </p:nvSpPr>
        <p:spPr>
          <a:xfrm>
            <a:off x="1219200" y="4724400"/>
            <a:ext cx="445008"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26" name="Comment 2"/>
          <p:cNvSpPr>
            <a:spLocks noRot="1" noChangeAspect="1" noEditPoints="1" noChangeArrowheads="1" noChangeShapeType="1" noTextEdit="1"/>
          </p:cNvSpPr>
          <p:nvPr/>
        </p:nvSpPr>
        <p:spPr bwMode="auto">
          <a:xfrm>
            <a:off x="8172450" y="411163"/>
            <a:ext cx="11113" cy="1587"/>
          </a:xfrm>
          <a:custGeom>
            <a:avLst/>
            <a:gdLst>
              <a:gd name="T0" fmla="+- 0 22701 22701"/>
              <a:gd name="T1" fmla="*/ T0 w 33"/>
              <a:gd name="T2" fmla="+- 0 1143 1143"/>
              <a:gd name="T3" fmla="*/ 1143 h 1"/>
              <a:gd name="T4" fmla="+- 0 22712 22701"/>
              <a:gd name="T5" fmla="*/ T4 w 33"/>
              <a:gd name="T6" fmla="+- 0 1143 1143"/>
              <a:gd name="T7" fmla="*/ 1143 h 1"/>
              <a:gd name="T8" fmla="+- 0 22722 22701"/>
              <a:gd name="T9" fmla="*/ T8 w 33"/>
              <a:gd name="T10" fmla="+- 0 1143 1143"/>
              <a:gd name="T11" fmla="*/ 1143 h 1"/>
              <a:gd name="T12" fmla="+- 0 22733 22701"/>
              <a:gd name="T13" fmla="*/ T12 w 33"/>
              <a:gd name="T14" fmla="+- 0 1143 1143"/>
              <a:gd name="T15" fmla="*/ 1143 h 1"/>
            </a:gdLst>
            <a:ahLst/>
            <a:cxnLst>
              <a:cxn ang="0">
                <a:pos x="T1" y="T3"/>
              </a:cxn>
              <a:cxn ang="0">
                <a:pos x="T5" y="T7"/>
              </a:cxn>
              <a:cxn ang="0">
                <a:pos x="T9" y="T11"/>
              </a:cxn>
              <a:cxn ang="0">
                <a:pos x="T13" y="T15"/>
              </a:cxn>
            </a:cxnLst>
            <a:rect l="0" t="0" r="r" b="b"/>
            <a:pathLst>
              <a:path w="33" h="1" extrusionOk="0">
                <a:moveTo>
                  <a:pt x="0" y="0"/>
                </a:moveTo>
                <a:cubicBezTo>
                  <a:pt x="11" y="0"/>
                  <a:pt x="21" y="0"/>
                  <a:pt x="32" y="0"/>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8" name="Comment 4"/>
          <p:cNvSpPr>
            <a:spLocks noRot="1" noChangeAspect="1" noEditPoints="1" noChangeArrowheads="1" noChangeShapeType="1" noTextEdit="1"/>
          </p:cNvSpPr>
          <p:nvPr/>
        </p:nvSpPr>
        <p:spPr bwMode="auto">
          <a:xfrm>
            <a:off x="7704138" y="1165225"/>
            <a:ext cx="11112" cy="23813"/>
          </a:xfrm>
          <a:custGeom>
            <a:avLst/>
            <a:gdLst>
              <a:gd name="T0" fmla="+- 0 21400 21400"/>
              <a:gd name="T1" fmla="*/ T0 w 32"/>
              <a:gd name="T2" fmla="+- 0 3302 3238"/>
              <a:gd name="T3" fmla="*/ 3302 h 65"/>
              <a:gd name="T4" fmla="+- 0 21400 21400"/>
              <a:gd name="T5" fmla="*/ T4 w 32"/>
              <a:gd name="T6" fmla="+- 0 3266 3238"/>
              <a:gd name="T7" fmla="*/ 3266 h 65"/>
              <a:gd name="T8" fmla="+- 0 21403 21400"/>
              <a:gd name="T9" fmla="*/ T8 w 32"/>
              <a:gd name="T10" fmla="+- 0 3252 3238"/>
              <a:gd name="T11" fmla="*/ 3252 h 65"/>
              <a:gd name="T12" fmla="+- 0 21431 21400"/>
              <a:gd name="T13" fmla="*/ T12 w 32"/>
              <a:gd name="T14" fmla="+- 0 3238 3238"/>
              <a:gd name="T15" fmla="*/ 3238 h 65"/>
            </a:gdLst>
            <a:ahLst/>
            <a:cxnLst>
              <a:cxn ang="0">
                <a:pos x="T1" y="T3"/>
              </a:cxn>
              <a:cxn ang="0">
                <a:pos x="T5" y="T7"/>
              </a:cxn>
              <a:cxn ang="0">
                <a:pos x="T9" y="T11"/>
              </a:cxn>
              <a:cxn ang="0">
                <a:pos x="T13" y="T15"/>
              </a:cxn>
            </a:cxnLst>
            <a:rect l="0" t="0" r="r" b="b"/>
            <a:pathLst>
              <a:path w="32" h="65" extrusionOk="0">
                <a:moveTo>
                  <a:pt x="0" y="64"/>
                </a:moveTo>
                <a:cubicBezTo>
                  <a:pt x="0" y="28"/>
                  <a:pt x="3" y="14"/>
                  <a:pt x="31" y="0"/>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42677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P spid="13" grpId="0" animBg="1"/>
      <p:bldP spid="14" grpId="0" animBg="1"/>
      <p:bldP spid="17" grpId="0" animBg="1"/>
      <p:bldP spid="1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24200" y="167640"/>
            <a:ext cx="2590800" cy="400110"/>
          </a:xfrm>
          <a:prstGeom prst="rect">
            <a:avLst/>
          </a:prstGeom>
          <a:noFill/>
        </p:spPr>
        <p:txBody>
          <a:bodyPr wrap="square" rtlCol="0">
            <a:spAutoFit/>
          </a:bodyPr>
          <a:lstStyle/>
          <a:p>
            <a:r>
              <a:rPr lang="en-US" sz="2000" b="1" u="sng" dirty="0" smtClean="0"/>
              <a:t>Exemption u|s 5(vi)</a:t>
            </a:r>
            <a:endParaRPr lang="en-IN" sz="2000" b="1" u="sng" dirty="0"/>
          </a:p>
        </p:txBody>
      </p:sp>
      <p:sp>
        <p:nvSpPr>
          <p:cNvPr id="3" name="TextBox 2"/>
          <p:cNvSpPr txBox="1"/>
          <p:nvPr/>
        </p:nvSpPr>
        <p:spPr>
          <a:xfrm>
            <a:off x="350520" y="1478280"/>
            <a:ext cx="533400" cy="400110"/>
          </a:xfrm>
          <a:prstGeom prst="rect">
            <a:avLst/>
          </a:prstGeom>
          <a:noFill/>
        </p:spPr>
        <p:txBody>
          <a:bodyPr wrap="square" rtlCol="0">
            <a:spAutoFit/>
          </a:bodyPr>
          <a:lstStyle/>
          <a:p>
            <a:r>
              <a:rPr lang="en-US" sz="2000" b="1" dirty="0" smtClean="0"/>
              <a:t>(</a:t>
            </a:r>
            <a:r>
              <a:rPr lang="en-US" sz="2000" b="1" dirty="0" err="1" smtClean="0"/>
              <a:t>i</a:t>
            </a:r>
            <a:r>
              <a:rPr lang="en-US" sz="2000" b="1" dirty="0" smtClean="0"/>
              <a:t>)</a:t>
            </a:r>
            <a:endParaRPr lang="en-IN" sz="2000" b="1" dirty="0"/>
          </a:p>
        </p:txBody>
      </p:sp>
      <p:sp>
        <p:nvSpPr>
          <p:cNvPr id="5" name="TextBox 4"/>
          <p:cNvSpPr txBox="1"/>
          <p:nvPr/>
        </p:nvSpPr>
        <p:spPr>
          <a:xfrm>
            <a:off x="960120" y="1493520"/>
            <a:ext cx="2057400" cy="400110"/>
          </a:xfrm>
          <a:prstGeom prst="rect">
            <a:avLst/>
          </a:prstGeom>
          <a:noFill/>
        </p:spPr>
        <p:txBody>
          <a:bodyPr wrap="square" rtlCol="0">
            <a:spAutoFit/>
          </a:bodyPr>
          <a:lstStyle/>
          <a:p>
            <a:r>
              <a:rPr lang="en-US" sz="2000" b="1" dirty="0" smtClean="0"/>
              <a:t>One House or</a:t>
            </a:r>
            <a:endParaRPr lang="en-IN" sz="2000" b="1" dirty="0"/>
          </a:p>
        </p:txBody>
      </p:sp>
      <p:sp>
        <p:nvSpPr>
          <p:cNvPr id="6" name="TextBox 5"/>
          <p:cNvSpPr txBox="1"/>
          <p:nvPr/>
        </p:nvSpPr>
        <p:spPr>
          <a:xfrm>
            <a:off x="365760" y="1920240"/>
            <a:ext cx="533400" cy="400110"/>
          </a:xfrm>
          <a:prstGeom prst="rect">
            <a:avLst/>
          </a:prstGeom>
          <a:noFill/>
        </p:spPr>
        <p:txBody>
          <a:bodyPr wrap="square" rtlCol="0">
            <a:spAutoFit/>
          </a:bodyPr>
          <a:lstStyle/>
          <a:p>
            <a:r>
              <a:rPr lang="en-US" sz="2000" b="1" dirty="0" smtClean="0"/>
              <a:t>(ii)</a:t>
            </a:r>
            <a:endParaRPr lang="en-IN" sz="2000" b="1" dirty="0"/>
          </a:p>
        </p:txBody>
      </p:sp>
      <p:sp>
        <p:nvSpPr>
          <p:cNvPr id="7" name="TextBox 6"/>
          <p:cNvSpPr txBox="1"/>
          <p:nvPr/>
        </p:nvSpPr>
        <p:spPr>
          <a:xfrm>
            <a:off x="975360" y="1935480"/>
            <a:ext cx="2453640" cy="400110"/>
          </a:xfrm>
          <a:prstGeom prst="rect">
            <a:avLst/>
          </a:prstGeom>
          <a:noFill/>
        </p:spPr>
        <p:txBody>
          <a:bodyPr wrap="square" rtlCol="0">
            <a:spAutoFit/>
          </a:bodyPr>
          <a:lstStyle/>
          <a:p>
            <a:r>
              <a:rPr lang="en-US" sz="2000" b="1" dirty="0" smtClean="0"/>
              <a:t>Part of a House or </a:t>
            </a:r>
            <a:endParaRPr lang="en-IN" sz="2000" b="1" dirty="0"/>
          </a:p>
        </p:txBody>
      </p:sp>
      <p:sp>
        <p:nvSpPr>
          <p:cNvPr id="8" name="TextBox 7"/>
          <p:cNvSpPr txBox="1"/>
          <p:nvPr/>
        </p:nvSpPr>
        <p:spPr>
          <a:xfrm>
            <a:off x="365760" y="2392680"/>
            <a:ext cx="624840" cy="400110"/>
          </a:xfrm>
          <a:prstGeom prst="rect">
            <a:avLst/>
          </a:prstGeom>
          <a:noFill/>
        </p:spPr>
        <p:txBody>
          <a:bodyPr wrap="square" rtlCol="0">
            <a:spAutoFit/>
          </a:bodyPr>
          <a:lstStyle/>
          <a:p>
            <a:r>
              <a:rPr lang="en-US" sz="2000" b="1" dirty="0" smtClean="0"/>
              <a:t>(iii)</a:t>
            </a:r>
            <a:endParaRPr lang="en-IN" sz="2000" b="1" dirty="0"/>
          </a:p>
        </p:txBody>
      </p:sp>
      <p:sp>
        <p:nvSpPr>
          <p:cNvPr id="9" name="TextBox 8"/>
          <p:cNvSpPr txBox="1"/>
          <p:nvPr/>
        </p:nvSpPr>
        <p:spPr>
          <a:xfrm>
            <a:off x="975360" y="2407920"/>
            <a:ext cx="4663440" cy="400110"/>
          </a:xfrm>
          <a:prstGeom prst="rect">
            <a:avLst/>
          </a:prstGeom>
          <a:noFill/>
        </p:spPr>
        <p:txBody>
          <a:bodyPr wrap="square" rtlCol="0">
            <a:spAutoFit/>
          </a:bodyPr>
          <a:lstStyle/>
          <a:p>
            <a:r>
              <a:rPr lang="en-US" sz="2000" b="1" dirty="0" smtClean="0"/>
              <a:t>Plot of land not exceeding 500 Sq.meter</a:t>
            </a:r>
            <a:endParaRPr lang="en-IN" sz="2000" b="1" dirty="0"/>
          </a:p>
        </p:txBody>
      </p:sp>
      <p:sp>
        <p:nvSpPr>
          <p:cNvPr id="10" name="TextBox 9"/>
          <p:cNvSpPr txBox="1"/>
          <p:nvPr/>
        </p:nvSpPr>
        <p:spPr>
          <a:xfrm>
            <a:off x="1645920" y="701040"/>
            <a:ext cx="7315200" cy="707886"/>
          </a:xfrm>
          <a:prstGeom prst="rect">
            <a:avLst/>
          </a:prstGeom>
          <a:noFill/>
        </p:spPr>
        <p:txBody>
          <a:bodyPr wrap="square" rtlCol="0">
            <a:spAutoFit/>
          </a:bodyPr>
          <a:lstStyle/>
          <a:p>
            <a:r>
              <a:rPr lang="en-US" sz="2000" b="1" dirty="0" smtClean="0"/>
              <a:t>whether Residential or Commercial or Farm House | Guest House or Self occupied or Let out etc. </a:t>
            </a:r>
            <a:endParaRPr lang="en-IN" sz="2000" b="1" dirty="0"/>
          </a:p>
        </p:txBody>
      </p:sp>
      <p:cxnSp>
        <p:nvCxnSpPr>
          <p:cNvPr id="12" name="Straight Arrow Connector 11"/>
          <p:cNvCxnSpPr/>
          <p:nvPr/>
        </p:nvCxnSpPr>
        <p:spPr>
          <a:xfrm rot="5400000" flipH="1" flipV="1">
            <a:off x="1219200" y="1082040"/>
            <a:ext cx="381000" cy="381000"/>
          </a:xfrm>
          <a:prstGeom prst="straightConnector1">
            <a:avLst/>
          </a:prstGeom>
          <a:ln>
            <a:prstDash val="sysDash"/>
            <a:tailEnd type="arrow"/>
          </a:ln>
        </p:spPr>
        <p:style>
          <a:lnRef idx="2">
            <a:schemeClr val="dk1"/>
          </a:lnRef>
          <a:fillRef idx="0">
            <a:schemeClr val="dk1"/>
          </a:fillRef>
          <a:effectRef idx="1">
            <a:schemeClr val="dk1"/>
          </a:effectRef>
          <a:fontRef idx="minor">
            <a:schemeClr val="tx1"/>
          </a:fontRef>
        </p:style>
      </p:cxnSp>
      <p:sp>
        <p:nvSpPr>
          <p:cNvPr id="15" name="Cloud 14"/>
          <p:cNvSpPr/>
          <p:nvPr/>
        </p:nvSpPr>
        <p:spPr>
          <a:xfrm>
            <a:off x="5760720" y="1432560"/>
            <a:ext cx="3048000" cy="1676400"/>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solidFill>
                <a:schemeClr val="tx1"/>
              </a:solidFill>
            </a:endParaRPr>
          </a:p>
          <a:p>
            <a:pPr algn="ctr"/>
            <a:r>
              <a:rPr lang="en-US" sz="2000" b="1" dirty="0" smtClean="0">
                <a:solidFill>
                  <a:schemeClr val="tx1"/>
                </a:solidFill>
              </a:rPr>
              <a:t>Exemption U|S 5(vi)</a:t>
            </a:r>
          </a:p>
          <a:p>
            <a:pPr algn="ctr"/>
            <a:r>
              <a:rPr lang="en-US" sz="2000" b="1" dirty="0" smtClean="0">
                <a:solidFill>
                  <a:schemeClr val="tx1"/>
                </a:solidFill>
              </a:rPr>
              <a:t>Not available </a:t>
            </a:r>
          </a:p>
          <a:p>
            <a:pPr algn="ctr"/>
            <a:r>
              <a:rPr lang="en-US" sz="2000" b="1" dirty="0" smtClean="0">
                <a:solidFill>
                  <a:schemeClr val="tx1"/>
                </a:solidFill>
              </a:rPr>
              <a:t>to </a:t>
            </a:r>
            <a:r>
              <a:rPr lang="en-US" sz="2000" b="1" u="sng" dirty="0" smtClean="0">
                <a:solidFill>
                  <a:schemeClr val="tx1"/>
                </a:solidFill>
              </a:rPr>
              <a:t>COMPANY</a:t>
            </a:r>
          </a:p>
          <a:p>
            <a:pPr algn="ctr"/>
            <a:endParaRPr lang="en-US" sz="2000" b="1" dirty="0" smtClean="0">
              <a:solidFill>
                <a:schemeClr val="tx1"/>
              </a:solidFill>
            </a:endParaRPr>
          </a:p>
        </p:txBody>
      </p:sp>
      <p:cxnSp>
        <p:nvCxnSpPr>
          <p:cNvPr id="22" name="Straight Connector 21"/>
          <p:cNvCxnSpPr/>
          <p:nvPr/>
        </p:nvCxnSpPr>
        <p:spPr>
          <a:xfrm>
            <a:off x="6537960" y="2225040"/>
            <a:ext cx="1219200" cy="1588"/>
          </a:xfrm>
          <a:prstGeom prst="line">
            <a:avLst/>
          </a:prstGeom>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899160" y="2880360"/>
            <a:ext cx="2286000" cy="400110"/>
          </a:xfrm>
          <a:prstGeom prst="rect">
            <a:avLst/>
          </a:prstGeom>
          <a:noFill/>
        </p:spPr>
        <p:txBody>
          <a:bodyPr wrap="square" rtlCol="0">
            <a:spAutoFit/>
          </a:bodyPr>
          <a:lstStyle/>
          <a:p>
            <a:pPr algn="r"/>
            <a:r>
              <a:rPr lang="en-US" sz="2000" b="1" dirty="0" smtClean="0"/>
              <a:t>is exempt u|s 5(vi)</a:t>
            </a:r>
            <a:endParaRPr lang="en-IN" sz="2000" b="1" dirty="0"/>
          </a:p>
        </p:txBody>
      </p:sp>
      <p:sp>
        <p:nvSpPr>
          <p:cNvPr id="24" name="TextBox 23"/>
          <p:cNvSpPr txBox="1"/>
          <p:nvPr/>
        </p:nvSpPr>
        <p:spPr>
          <a:xfrm>
            <a:off x="3139440" y="2880360"/>
            <a:ext cx="3352800" cy="400110"/>
          </a:xfrm>
          <a:prstGeom prst="rect">
            <a:avLst/>
          </a:prstGeom>
          <a:noFill/>
        </p:spPr>
        <p:txBody>
          <a:bodyPr wrap="square" rtlCol="0">
            <a:spAutoFit/>
          </a:bodyPr>
          <a:lstStyle/>
          <a:p>
            <a:r>
              <a:rPr lang="en-US" sz="2000" b="1" dirty="0" smtClean="0"/>
              <a:t>to Individual or HUF only.</a:t>
            </a:r>
            <a:endParaRPr lang="en-IN" sz="2000" b="1" dirty="0"/>
          </a:p>
        </p:txBody>
      </p:sp>
      <p:sp>
        <p:nvSpPr>
          <p:cNvPr id="25" name="TextBox 24"/>
          <p:cNvSpPr txBox="1"/>
          <p:nvPr/>
        </p:nvSpPr>
        <p:spPr>
          <a:xfrm>
            <a:off x="914400" y="3337560"/>
            <a:ext cx="2362200" cy="400110"/>
          </a:xfrm>
          <a:prstGeom prst="rect">
            <a:avLst/>
          </a:prstGeom>
          <a:noFill/>
        </p:spPr>
        <p:txBody>
          <a:bodyPr wrap="square" rtlCol="0">
            <a:spAutoFit/>
          </a:bodyPr>
          <a:lstStyle/>
          <a:p>
            <a:r>
              <a:rPr lang="en-US" sz="2000" b="1" u="sng" dirty="0" smtClean="0"/>
              <a:t>Important Note:</a:t>
            </a:r>
            <a:endParaRPr lang="en-IN" sz="2000" b="1" u="sng" dirty="0"/>
          </a:p>
        </p:txBody>
      </p:sp>
      <p:sp>
        <p:nvSpPr>
          <p:cNvPr id="26" name="TextBox 25"/>
          <p:cNvSpPr txBox="1"/>
          <p:nvPr/>
        </p:nvSpPr>
        <p:spPr>
          <a:xfrm>
            <a:off x="1188720" y="3779520"/>
            <a:ext cx="6934200" cy="707886"/>
          </a:xfrm>
          <a:prstGeom prst="rect">
            <a:avLst/>
          </a:prstGeom>
          <a:noFill/>
        </p:spPr>
        <p:txBody>
          <a:bodyPr wrap="square" rtlCol="0">
            <a:spAutoFit/>
          </a:bodyPr>
          <a:lstStyle/>
          <a:p>
            <a:r>
              <a:rPr lang="en-US" sz="2000" b="1" dirty="0" smtClean="0"/>
              <a:t>Any House | Plot of Land if Not an asset as per sec. 2(ea), then no question of claiming exemption.</a:t>
            </a:r>
            <a:endParaRPr lang="en-IN" sz="2000" b="1" dirty="0"/>
          </a:p>
        </p:txBody>
      </p:sp>
      <p:sp>
        <p:nvSpPr>
          <p:cNvPr id="27" name="TextBox 26"/>
          <p:cNvSpPr txBox="1"/>
          <p:nvPr/>
        </p:nvSpPr>
        <p:spPr>
          <a:xfrm>
            <a:off x="960120" y="4434840"/>
            <a:ext cx="685800" cy="400110"/>
          </a:xfrm>
          <a:prstGeom prst="rect">
            <a:avLst/>
          </a:prstGeom>
          <a:noFill/>
        </p:spPr>
        <p:txBody>
          <a:bodyPr wrap="square" rtlCol="0">
            <a:spAutoFit/>
          </a:bodyPr>
          <a:lstStyle/>
          <a:p>
            <a:r>
              <a:rPr lang="en-US" sz="2000" b="1" u="sng" dirty="0" smtClean="0"/>
              <a:t>E.g.</a:t>
            </a:r>
            <a:endParaRPr lang="en-IN" sz="2000" b="1" u="sng" dirty="0"/>
          </a:p>
        </p:txBody>
      </p:sp>
      <p:sp>
        <p:nvSpPr>
          <p:cNvPr id="28" name="TextBox 27"/>
          <p:cNvSpPr txBox="1"/>
          <p:nvPr/>
        </p:nvSpPr>
        <p:spPr>
          <a:xfrm>
            <a:off x="1173480" y="4846320"/>
            <a:ext cx="6934200" cy="707886"/>
          </a:xfrm>
          <a:prstGeom prst="rect">
            <a:avLst/>
          </a:prstGeom>
          <a:noFill/>
        </p:spPr>
        <p:txBody>
          <a:bodyPr wrap="square" rtlCol="0">
            <a:spAutoFit/>
          </a:bodyPr>
          <a:lstStyle/>
          <a:p>
            <a:r>
              <a:rPr lang="en-US" sz="2000" b="1" dirty="0" smtClean="0"/>
              <a:t>R|H let out 300 DAYS or more is not an asset &amp; therefore no question of claiming exemption u|s 5(vi)</a:t>
            </a:r>
            <a:endParaRPr lang="en-IN" sz="2000" b="1" dirty="0"/>
          </a:p>
        </p:txBody>
      </p:sp>
      <p:sp>
        <p:nvSpPr>
          <p:cNvPr id="29" name="TextBox 28"/>
          <p:cNvSpPr txBox="1"/>
          <p:nvPr/>
        </p:nvSpPr>
        <p:spPr>
          <a:xfrm>
            <a:off x="914400" y="5516880"/>
            <a:ext cx="914400" cy="400110"/>
          </a:xfrm>
          <a:prstGeom prst="rect">
            <a:avLst/>
          </a:prstGeom>
          <a:noFill/>
        </p:spPr>
        <p:txBody>
          <a:bodyPr wrap="square" rtlCol="0">
            <a:spAutoFit/>
          </a:bodyPr>
          <a:lstStyle/>
          <a:p>
            <a:r>
              <a:rPr lang="en-US" sz="2000" b="1" u="sng" dirty="0" smtClean="0"/>
              <a:t>Note:</a:t>
            </a:r>
            <a:endParaRPr lang="en-IN" sz="2000" b="1" u="sng" dirty="0"/>
          </a:p>
        </p:txBody>
      </p:sp>
      <p:sp>
        <p:nvSpPr>
          <p:cNvPr id="30" name="TextBox 29"/>
          <p:cNvSpPr txBox="1"/>
          <p:nvPr/>
        </p:nvSpPr>
        <p:spPr>
          <a:xfrm>
            <a:off x="1173480" y="5958840"/>
            <a:ext cx="6934200" cy="707886"/>
          </a:xfrm>
          <a:prstGeom prst="rect">
            <a:avLst/>
          </a:prstGeom>
          <a:noFill/>
        </p:spPr>
        <p:txBody>
          <a:bodyPr wrap="square" rtlCol="0">
            <a:spAutoFit/>
          </a:bodyPr>
          <a:lstStyle/>
          <a:p>
            <a:r>
              <a:rPr lang="en-US" sz="2000" b="1" dirty="0" smtClean="0"/>
              <a:t>If Plot of Land is mort than 500 Sq.meter then Exemption u|s 5(vi) Cannot be claimed in respect of Such asset.</a:t>
            </a:r>
            <a:endParaRPr lang="en-IN" sz="2000" b="1" dirty="0"/>
          </a:p>
        </p:txBody>
      </p:sp>
    </p:spTree>
    <p:extLst>
      <p:ext uri="{BB962C8B-B14F-4D97-AF65-F5344CB8AC3E}">
        <p14:creationId xmlns:p14="http://schemas.microsoft.com/office/powerpoint/2010/main" val="10888392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9" grpId="0"/>
      <p:bldP spid="10" grpId="0"/>
      <p:bldP spid="15" grpId="0" animBg="1"/>
      <p:bldP spid="23" grpId="0"/>
      <p:bldP spid="24" grpId="0"/>
      <p:bldP spid="25" grpId="0"/>
      <p:bldP spid="27" grpId="0"/>
      <p:bldP spid="28" grpId="0"/>
      <p:bldP spid="29" grpId="0"/>
      <p:bldP spid="3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A</a:t>
            </a:r>
            <a:endParaRPr lang="en-IN" sz="2000" b="1" dirty="0">
              <a:latin typeface="Times New Roman" pitchFamily="18" charset="0"/>
              <a:cs typeface="Times New Roman" pitchFamily="18" charset="0"/>
            </a:endParaRPr>
          </a:p>
        </p:txBody>
      </p:sp>
      <p:sp>
        <p:nvSpPr>
          <p:cNvPr id="6" name="TextBox 5"/>
          <p:cNvSpPr txBox="1"/>
          <p:nvPr/>
        </p:nvSpPr>
        <p:spPr>
          <a:xfrm>
            <a:off x="605028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200 LAKHS</a:t>
            </a:r>
            <a:endParaRPr lang="en-IN" sz="2000" b="1" dirty="0">
              <a:latin typeface="Times New Roman" pitchFamily="18" charset="0"/>
              <a:cs typeface="Times New Roman" pitchFamily="18" charset="0"/>
            </a:endParaRPr>
          </a:p>
        </p:txBody>
      </p:sp>
      <p:sp>
        <p:nvSpPr>
          <p:cNvPr id="7" name="TextBox 6"/>
          <p:cNvSpPr txBox="1"/>
          <p:nvPr/>
        </p:nvSpPr>
        <p:spPr>
          <a:xfrm>
            <a:off x="762000" y="2084308"/>
            <a:ext cx="2057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B	</a:t>
            </a:r>
            <a:endParaRPr lang="en-IN" sz="2000" b="1" dirty="0">
              <a:latin typeface="Times New Roman" pitchFamily="18" charset="0"/>
              <a:cs typeface="Times New Roman" pitchFamily="18" charset="0"/>
            </a:endParaRPr>
          </a:p>
        </p:txBody>
      </p:sp>
      <p:sp>
        <p:nvSpPr>
          <p:cNvPr id="8" name="TextBox 7"/>
          <p:cNvSpPr txBox="1"/>
          <p:nvPr/>
        </p:nvSpPr>
        <p:spPr>
          <a:xfrm>
            <a:off x="6050280" y="20843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250 LAKHS</a:t>
            </a:r>
            <a:endParaRPr lang="en-IN" sz="2000" b="1" dirty="0">
              <a:latin typeface="Times New Roman" pitchFamily="18" charset="0"/>
              <a:cs typeface="Times New Roman" pitchFamily="18" charset="0"/>
            </a:endParaRPr>
          </a:p>
        </p:txBody>
      </p:sp>
      <p:sp>
        <p:nvSpPr>
          <p:cNvPr id="9" name="TextBox 8"/>
          <p:cNvSpPr txBox="1"/>
          <p:nvPr/>
        </p:nvSpPr>
        <p:spPr>
          <a:xfrm>
            <a:off x="762000" y="2617708"/>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(SQ. METER 500)</a:t>
            </a:r>
            <a:endParaRPr lang="en-IN" sz="2000" b="1" dirty="0">
              <a:latin typeface="Times New Roman" pitchFamily="18" charset="0"/>
              <a:cs typeface="Times New Roman" pitchFamily="18" charset="0"/>
            </a:endParaRPr>
          </a:p>
        </p:txBody>
      </p:sp>
      <p:sp>
        <p:nvSpPr>
          <p:cNvPr id="10" name="TextBox 9"/>
          <p:cNvSpPr txBox="1"/>
          <p:nvPr/>
        </p:nvSpPr>
        <p:spPr>
          <a:xfrm>
            <a:off x="6050280" y="26177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300 LAKHS</a:t>
            </a:r>
            <a:endParaRPr lang="en-IN" sz="2000" b="1" dirty="0">
              <a:latin typeface="Times New Roman" pitchFamily="18" charset="0"/>
              <a:cs typeface="Times New Roman" pitchFamily="18" charset="0"/>
            </a:endParaRPr>
          </a:p>
        </p:txBody>
      </p:sp>
      <p:sp>
        <p:nvSpPr>
          <p:cNvPr id="12" name="TextBox 11"/>
          <p:cNvSpPr txBox="1"/>
          <p:nvPr/>
        </p:nvSpPr>
        <p:spPr>
          <a:xfrm>
            <a:off x="2392680" y="4251960"/>
            <a:ext cx="3429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300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13" name="TextBox 12"/>
          <p:cNvSpPr txBox="1"/>
          <p:nvPr/>
        </p:nvSpPr>
        <p:spPr>
          <a:xfrm>
            <a:off x="1295400" y="3749040"/>
            <a:ext cx="16002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Answer:-</a:t>
            </a:r>
            <a:endParaRPr lang="en-IN" sz="2000" b="1" u="sng" dirty="0">
              <a:latin typeface="Times New Roman" pitchFamily="18" charset="0"/>
              <a:cs typeface="Times New Roman" pitchFamily="18" charset="0"/>
            </a:endParaRPr>
          </a:p>
        </p:txBody>
      </p:sp>
      <p:sp>
        <p:nvSpPr>
          <p:cNvPr id="14" name="TextBox 13"/>
          <p:cNvSpPr txBox="1"/>
          <p:nvPr/>
        </p:nvSpPr>
        <p:spPr>
          <a:xfrm>
            <a:off x="2438400" y="819090"/>
            <a:ext cx="4191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Mr. X have the following property:</a:t>
            </a:r>
            <a:endParaRPr lang="en-IN" sz="2000" dirty="0"/>
          </a:p>
        </p:txBody>
      </p:sp>
    </p:spTree>
    <p:extLst>
      <p:ext uri="{BB962C8B-B14F-4D97-AF65-F5344CB8AC3E}">
        <p14:creationId xmlns:p14="http://schemas.microsoft.com/office/powerpoint/2010/main" val="412081545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9601" y="1807489"/>
            <a:ext cx="1785950" cy="400110"/>
          </a:xfrm>
          <a:prstGeom prst="rect">
            <a:avLst/>
          </a:prstGeom>
          <a:noFill/>
        </p:spPr>
        <p:txBody>
          <a:bodyPr wrap="square" rtlCol="0">
            <a:spAutoFit/>
          </a:bodyPr>
          <a:lstStyle/>
          <a:p>
            <a:r>
              <a:rPr lang="en-US" sz="2000" b="1" dirty="0" smtClean="0"/>
              <a:t>INDIVIDUAL</a:t>
            </a:r>
            <a:endParaRPr lang="en-IN" sz="2000" b="1" dirty="0"/>
          </a:p>
        </p:txBody>
      </p:sp>
      <p:sp>
        <p:nvSpPr>
          <p:cNvPr id="22" name="TextBox 21"/>
          <p:cNvSpPr txBox="1"/>
          <p:nvPr/>
        </p:nvSpPr>
        <p:spPr>
          <a:xfrm>
            <a:off x="6691766" y="830731"/>
            <a:ext cx="1071570" cy="400110"/>
          </a:xfrm>
          <a:prstGeom prst="rect">
            <a:avLst/>
          </a:prstGeom>
          <a:noFill/>
        </p:spPr>
        <p:txBody>
          <a:bodyPr wrap="square" rtlCol="0">
            <a:spAutoFit/>
          </a:bodyPr>
          <a:lstStyle/>
          <a:p>
            <a:r>
              <a:rPr lang="en-US" sz="2000" b="1" dirty="0" smtClean="0"/>
              <a:t>Spouse</a:t>
            </a:r>
            <a:endParaRPr lang="en-IN" sz="2000" b="1" dirty="0"/>
          </a:p>
        </p:txBody>
      </p:sp>
      <p:sp>
        <p:nvSpPr>
          <p:cNvPr id="23" name="TextBox 22"/>
          <p:cNvSpPr txBox="1"/>
          <p:nvPr/>
        </p:nvSpPr>
        <p:spPr>
          <a:xfrm>
            <a:off x="6753328" y="1764363"/>
            <a:ext cx="1500198" cy="400110"/>
          </a:xfrm>
          <a:prstGeom prst="rect">
            <a:avLst/>
          </a:prstGeom>
          <a:noFill/>
        </p:spPr>
        <p:txBody>
          <a:bodyPr wrap="square" rtlCol="0">
            <a:spAutoFit/>
          </a:bodyPr>
          <a:lstStyle/>
          <a:p>
            <a:r>
              <a:rPr lang="en-US" sz="2000" b="1" dirty="0" smtClean="0"/>
              <a:t>Son’s wife</a:t>
            </a:r>
            <a:endParaRPr lang="en-IN" sz="2000" b="1" dirty="0"/>
          </a:p>
        </p:txBody>
      </p:sp>
      <p:sp>
        <p:nvSpPr>
          <p:cNvPr id="24" name="TextBox 23"/>
          <p:cNvSpPr txBox="1"/>
          <p:nvPr/>
        </p:nvSpPr>
        <p:spPr>
          <a:xfrm>
            <a:off x="6769953" y="2593307"/>
            <a:ext cx="1500198" cy="707886"/>
          </a:xfrm>
          <a:prstGeom prst="rect">
            <a:avLst/>
          </a:prstGeom>
          <a:noFill/>
        </p:spPr>
        <p:txBody>
          <a:bodyPr wrap="square" rtlCol="0">
            <a:spAutoFit/>
          </a:bodyPr>
          <a:lstStyle/>
          <a:p>
            <a:r>
              <a:rPr lang="en-US" sz="2000" b="1" dirty="0" smtClean="0"/>
              <a:t>Any other </a:t>
            </a:r>
          </a:p>
          <a:p>
            <a:r>
              <a:rPr lang="en-US" sz="2000" b="1" dirty="0" smtClean="0"/>
              <a:t>Person </a:t>
            </a:r>
            <a:endParaRPr lang="en-IN" sz="2000" b="1" dirty="0"/>
          </a:p>
        </p:txBody>
      </p:sp>
      <p:sp>
        <p:nvSpPr>
          <p:cNvPr id="25" name="TextBox 24"/>
          <p:cNvSpPr txBox="1"/>
          <p:nvPr/>
        </p:nvSpPr>
        <p:spPr>
          <a:xfrm>
            <a:off x="6362888" y="3488751"/>
            <a:ext cx="1857388" cy="400110"/>
          </a:xfrm>
          <a:prstGeom prst="rect">
            <a:avLst/>
          </a:prstGeom>
          <a:noFill/>
        </p:spPr>
        <p:txBody>
          <a:bodyPr wrap="square" rtlCol="0">
            <a:spAutoFit/>
          </a:bodyPr>
          <a:lstStyle/>
          <a:p>
            <a:r>
              <a:rPr lang="en-US" sz="2000" b="1" dirty="0" smtClean="0"/>
              <a:t>for the benefit</a:t>
            </a:r>
            <a:endParaRPr lang="en-IN" sz="2000" b="1" dirty="0"/>
          </a:p>
        </p:txBody>
      </p:sp>
      <p:cxnSp>
        <p:nvCxnSpPr>
          <p:cNvPr id="27" name="Straight Connector 26"/>
          <p:cNvCxnSpPr/>
          <p:nvPr/>
        </p:nvCxnSpPr>
        <p:spPr>
          <a:xfrm>
            <a:off x="8215338" y="3714752"/>
            <a:ext cx="428628" cy="1588"/>
          </a:xfrm>
          <a:prstGeom prst="line">
            <a:avLst/>
          </a:prstGeom>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a:xfrm rot="5400000" flipH="1" flipV="1">
            <a:off x="7321569" y="2393149"/>
            <a:ext cx="2644000" cy="794"/>
          </a:xfrm>
          <a:prstGeom prst="line">
            <a:avLst/>
          </a:prstGeom>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rot="10800000">
            <a:off x="8001024" y="1056732"/>
            <a:ext cx="64294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8" name="TextBox 47"/>
          <p:cNvSpPr txBox="1"/>
          <p:nvPr/>
        </p:nvSpPr>
        <p:spPr>
          <a:xfrm>
            <a:off x="3428992" y="2143116"/>
            <a:ext cx="2143140" cy="1015663"/>
          </a:xfrm>
          <a:prstGeom prst="rect">
            <a:avLst/>
          </a:prstGeom>
          <a:noFill/>
        </p:spPr>
        <p:txBody>
          <a:bodyPr wrap="square" rtlCol="0">
            <a:spAutoFit/>
          </a:bodyPr>
          <a:lstStyle/>
          <a:p>
            <a:r>
              <a:rPr lang="en-US" sz="2000" b="1" dirty="0" smtClean="0"/>
              <a:t>Asset transferred without adequate consideration</a:t>
            </a:r>
            <a:endParaRPr lang="en-IN" sz="2000" b="1" dirty="0"/>
          </a:p>
        </p:txBody>
      </p:sp>
      <p:sp>
        <p:nvSpPr>
          <p:cNvPr id="52" name="TextBox 51"/>
          <p:cNvSpPr txBox="1"/>
          <p:nvPr/>
        </p:nvSpPr>
        <p:spPr>
          <a:xfrm>
            <a:off x="2426205" y="3786439"/>
            <a:ext cx="2143140" cy="400110"/>
          </a:xfrm>
          <a:prstGeom prst="rect">
            <a:avLst/>
          </a:prstGeom>
          <a:noFill/>
        </p:spPr>
        <p:txBody>
          <a:bodyPr wrap="square" rtlCol="0">
            <a:spAutoFit/>
          </a:bodyPr>
          <a:lstStyle/>
          <a:p>
            <a:r>
              <a:rPr lang="en-US" sz="2000" b="1" dirty="0" smtClean="0"/>
              <a:t>Clubbed</a:t>
            </a:r>
            <a:endParaRPr lang="en-IN" sz="2000" b="1" dirty="0"/>
          </a:p>
        </p:txBody>
      </p:sp>
      <p:cxnSp>
        <p:nvCxnSpPr>
          <p:cNvPr id="18" name="Straight Arrow Connector 17"/>
          <p:cNvCxnSpPr/>
          <p:nvPr/>
        </p:nvCxnSpPr>
        <p:spPr>
          <a:xfrm rot="10800000">
            <a:off x="8018274" y="1987251"/>
            <a:ext cx="642942"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a:xfrm rot="5400000">
            <a:off x="4098766" y="3413760"/>
            <a:ext cx="457994" cy="794"/>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a:xfrm rot="10800000" flipV="1">
            <a:off x="1981200" y="3643948"/>
            <a:ext cx="2346960" cy="13652"/>
          </a:xfrm>
          <a:prstGeom prst="line">
            <a:avLst/>
          </a:prstGeom>
        </p:spPr>
        <p:style>
          <a:lnRef idx="2">
            <a:schemeClr val="dk1"/>
          </a:lnRef>
          <a:fillRef idx="0">
            <a:schemeClr val="dk1"/>
          </a:fillRef>
          <a:effectRef idx="1">
            <a:schemeClr val="dk1"/>
          </a:effectRef>
          <a:fontRef idx="minor">
            <a:schemeClr val="tx1"/>
          </a:fontRef>
        </p:style>
      </p:cxnSp>
      <p:cxnSp>
        <p:nvCxnSpPr>
          <p:cNvPr id="41" name="Straight Arrow Connector 40"/>
          <p:cNvCxnSpPr/>
          <p:nvPr/>
        </p:nvCxnSpPr>
        <p:spPr>
          <a:xfrm rot="5400000" flipH="1" flipV="1">
            <a:off x="1295400" y="2971800"/>
            <a:ext cx="1371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4" name="Straight Arrow Connector 43"/>
          <p:cNvCxnSpPr/>
          <p:nvPr/>
        </p:nvCxnSpPr>
        <p:spPr>
          <a:xfrm flipV="1">
            <a:off x="5410200" y="1143000"/>
            <a:ext cx="1219200" cy="838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6" name="Straight Arrow Connector 45"/>
          <p:cNvCxnSpPr>
            <a:endCxn id="24" idx="1"/>
          </p:cNvCxnSpPr>
          <p:nvPr/>
        </p:nvCxnSpPr>
        <p:spPr>
          <a:xfrm>
            <a:off x="5410200" y="1981200"/>
            <a:ext cx="1359753" cy="96605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3" name="Straight Arrow Connector 52"/>
          <p:cNvCxnSpPr>
            <a:stCxn id="2" idx="3"/>
            <a:endCxn id="23" idx="1"/>
          </p:cNvCxnSpPr>
          <p:nvPr/>
        </p:nvCxnSpPr>
        <p:spPr>
          <a:xfrm flipV="1">
            <a:off x="2945551" y="1964418"/>
            <a:ext cx="3807777" cy="4312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4"/>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 grpId="0"/>
      <p:bldP spid="23" grpId="0"/>
      <p:bldP spid="24" grpId="0"/>
      <p:bldP spid="25" grpId="0"/>
      <p:bldP spid="48" grpId="0"/>
      <p:bldP spid="5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A</a:t>
            </a:r>
            <a:endParaRPr lang="en-IN" sz="2000" b="1" dirty="0">
              <a:latin typeface="Times New Roman" pitchFamily="18" charset="0"/>
              <a:cs typeface="Times New Roman" pitchFamily="18" charset="0"/>
            </a:endParaRPr>
          </a:p>
        </p:txBody>
      </p:sp>
      <p:sp>
        <p:nvSpPr>
          <p:cNvPr id="3" name="TextBox 2"/>
          <p:cNvSpPr txBox="1"/>
          <p:nvPr/>
        </p:nvSpPr>
        <p:spPr>
          <a:xfrm>
            <a:off x="605028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4" name="TextBox 3"/>
          <p:cNvSpPr txBox="1"/>
          <p:nvPr/>
        </p:nvSpPr>
        <p:spPr>
          <a:xfrm>
            <a:off x="762000" y="2084308"/>
            <a:ext cx="2057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B	</a:t>
            </a:r>
            <a:endParaRPr lang="en-IN" sz="2000" b="1" dirty="0">
              <a:latin typeface="Times New Roman" pitchFamily="18" charset="0"/>
              <a:cs typeface="Times New Roman" pitchFamily="18" charset="0"/>
            </a:endParaRPr>
          </a:p>
        </p:txBody>
      </p:sp>
      <p:sp>
        <p:nvSpPr>
          <p:cNvPr id="5" name="TextBox 4"/>
          <p:cNvSpPr txBox="1"/>
          <p:nvPr/>
        </p:nvSpPr>
        <p:spPr>
          <a:xfrm>
            <a:off x="6050280" y="20843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250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6" name="TextBox 5"/>
          <p:cNvSpPr txBox="1"/>
          <p:nvPr/>
        </p:nvSpPr>
        <p:spPr>
          <a:xfrm>
            <a:off x="762000" y="3212068"/>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(400Sq. METER)</a:t>
            </a:r>
            <a:endParaRPr lang="en-IN" sz="2000" b="1" dirty="0">
              <a:latin typeface="Times New Roman" pitchFamily="18" charset="0"/>
              <a:cs typeface="Times New Roman" pitchFamily="18" charset="0"/>
            </a:endParaRPr>
          </a:p>
        </p:txBody>
      </p:sp>
      <p:sp>
        <p:nvSpPr>
          <p:cNvPr id="7" name="TextBox 6"/>
          <p:cNvSpPr txBox="1"/>
          <p:nvPr/>
        </p:nvSpPr>
        <p:spPr>
          <a:xfrm>
            <a:off x="6050280" y="321206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250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8" name="TextBox 7"/>
          <p:cNvSpPr txBox="1"/>
          <p:nvPr/>
        </p:nvSpPr>
        <p:spPr>
          <a:xfrm>
            <a:off x="2392680" y="4495800"/>
            <a:ext cx="3429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C 300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9" name="TextBox 8"/>
          <p:cNvSpPr txBox="1"/>
          <p:nvPr/>
        </p:nvSpPr>
        <p:spPr>
          <a:xfrm>
            <a:off x="1295400" y="3931920"/>
            <a:ext cx="16002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Answer:-</a:t>
            </a:r>
            <a:endParaRPr lang="en-IN" sz="2000" b="1" u="sng" dirty="0">
              <a:latin typeface="Times New Roman" pitchFamily="18" charset="0"/>
              <a:cs typeface="Times New Roman" pitchFamily="18" charset="0"/>
            </a:endParaRPr>
          </a:p>
        </p:txBody>
      </p:sp>
      <p:sp>
        <p:nvSpPr>
          <p:cNvPr id="10" name="TextBox 9"/>
          <p:cNvSpPr txBox="1"/>
          <p:nvPr/>
        </p:nvSpPr>
        <p:spPr>
          <a:xfrm>
            <a:off x="2133600" y="819090"/>
            <a:ext cx="4191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Mr. X have the following property:</a:t>
            </a:r>
            <a:endParaRPr lang="en-IN" sz="2000" dirty="0"/>
          </a:p>
        </p:txBody>
      </p:sp>
      <p:sp>
        <p:nvSpPr>
          <p:cNvPr id="11" name="TextBox 10"/>
          <p:cNvSpPr txBox="1"/>
          <p:nvPr/>
        </p:nvSpPr>
        <p:spPr>
          <a:xfrm>
            <a:off x="762000" y="260246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C</a:t>
            </a:r>
            <a:endParaRPr lang="en-IN" sz="2000" b="1" dirty="0">
              <a:latin typeface="Times New Roman" pitchFamily="18" charset="0"/>
              <a:cs typeface="Times New Roman" pitchFamily="18" charset="0"/>
            </a:endParaRPr>
          </a:p>
        </p:txBody>
      </p:sp>
      <p:sp>
        <p:nvSpPr>
          <p:cNvPr id="12" name="TextBox 11"/>
          <p:cNvSpPr txBox="1"/>
          <p:nvPr/>
        </p:nvSpPr>
        <p:spPr>
          <a:xfrm>
            <a:off x="6050280" y="260246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300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6838650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P spid="10" grpId="0"/>
      <p:bldP spid="1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505188"/>
            <a:ext cx="31242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A (self-occupied)</a:t>
            </a:r>
            <a:endParaRPr lang="en-IN" sz="2000" b="1" dirty="0">
              <a:latin typeface="Times New Roman" pitchFamily="18" charset="0"/>
              <a:cs typeface="Times New Roman" pitchFamily="18" charset="0"/>
            </a:endParaRPr>
          </a:p>
        </p:txBody>
      </p:sp>
      <p:sp>
        <p:nvSpPr>
          <p:cNvPr id="3" name="TextBox 2"/>
          <p:cNvSpPr txBox="1"/>
          <p:nvPr/>
        </p:nvSpPr>
        <p:spPr>
          <a:xfrm>
            <a:off x="605028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5" name="TextBox 4"/>
          <p:cNvSpPr txBox="1"/>
          <p:nvPr/>
        </p:nvSpPr>
        <p:spPr>
          <a:xfrm>
            <a:off x="6050280" y="20843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70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6" name="TextBox 5"/>
          <p:cNvSpPr txBox="1"/>
          <p:nvPr/>
        </p:nvSpPr>
        <p:spPr>
          <a:xfrm>
            <a:off x="762000" y="2617708"/>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C (let-out for 200 days)	</a:t>
            </a:r>
            <a:endParaRPr lang="en-IN" sz="2000" b="1" dirty="0">
              <a:latin typeface="Times New Roman" pitchFamily="18" charset="0"/>
              <a:cs typeface="Times New Roman" pitchFamily="18" charset="0"/>
            </a:endParaRPr>
          </a:p>
        </p:txBody>
      </p:sp>
      <p:sp>
        <p:nvSpPr>
          <p:cNvPr id="7" name="TextBox 6"/>
          <p:cNvSpPr txBox="1"/>
          <p:nvPr/>
        </p:nvSpPr>
        <p:spPr>
          <a:xfrm>
            <a:off x="6050280" y="26177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40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8" name="TextBox 7"/>
          <p:cNvSpPr txBox="1"/>
          <p:nvPr/>
        </p:nvSpPr>
        <p:spPr>
          <a:xfrm>
            <a:off x="2392680" y="4251960"/>
            <a:ext cx="24079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C 40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9" name="TextBox 8"/>
          <p:cNvSpPr txBox="1"/>
          <p:nvPr/>
        </p:nvSpPr>
        <p:spPr>
          <a:xfrm>
            <a:off x="1295400" y="3749040"/>
            <a:ext cx="16002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Answer:-</a:t>
            </a:r>
            <a:endParaRPr lang="en-IN" sz="2000" b="1" u="sng" dirty="0">
              <a:latin typeface="Times New Roman" pitchFamily="18" charset="0"/>
              <a:cs typeface="Times New Roman" pitchFamily="18" charset="0"/>
            </a:endParaRPr>
          </a:p>
        </p:txBody>
      </p:sp>
      <p:sp>
        <p:nvSpPr>
          <p:cNvPr id="10" name="TextBox 9"/>
          <p:cNvSpPr txBox="1"/>
          <p:nvPr/>
        </p:nvSpPr>
        <p:spPr>
          <a:xfrm>
            <a:off x="2286000" y="819090"/>
            <a:ext cx="4191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Mr. X have the following property:</a:t>
            </a:r>
            <a:endParaRPr lang="en-IN" sz="2000" b="1" dirty="0">
              <a:latin typeface="Times New Roman" pitchFamily="18" charset="0"/>
              <a:cs typeface="Times New Roman" pitchFamily="18" charset="0"/>
            </a:endParaRPr>
          </a:p>
        </p:txBody>
      </p:sp>
      <p:sp>
        <p:nvSpPr>
          <p:cNvPr id="11" name="TextBox 10"/>
          <p:cNvSpPr txBox="1"/>
          <p:nvPr/>
        </p:nvSpPr>
        <p:spPr>
          <a:xfrm>
            <a:off x="762000" y="2023348"/>
            <a:ext cx="3657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B (stock-in-trade)</a:t>
            </a:r>
            <a:endParaRPr lang="en-IN" sz="2000" b="1" dirty="0">
              <a:latin typeface="Times New Roman" pitchFamily="18" charset="0"/>
              <a:cs typeface="Times New Roman" pitchFamily="18" charset="0"/>
            </a:endParaRPr>
          </a:p>
        </p:txBody>
      </p:sp>
      <p:sp>
        <p:nvSpPr>
          <p:cNvPr id="4" name="TextBox 3"/>
          <p:cNvSpPr txBox="1"/>
          <p:nvPr/>
        </p:nvSpPr>
        <p:spPr>
          <a:xfrm>
            <a:off x="5630333" y="5178778"/>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extLst>
      <p:ext uri="{BB962C8B-B14F-4D97-AF65-F5344CB8AC3E}">
        <p14:creationId xmlns:p14="http://schemas.microsoft.com/office/powerpoint/2010/main" val="14007947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9" grpId="0"/>
      <p:bldP spid="10" grpId="0"/>
      <p:bldP spid="11"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A</a:t>
            </a:r>
            <a:endParaRPr lang="en-IN" sz="2000" b="1" dirty="0">
              <a:latin typeface="Times New Roman" pitchFamily="18" charset="0"/>
              <a:cs typeface="Times New Roman" pitchFamily="18" charset="0"/>
            </a:endParaRPr>
          </a:p>
        </p:txBody>
      </p:sp>
      <p:sp>
        <p:nvSpPr>
          <p:cNvPr id="3" name="TextBox 2"/>
          <p:cNvSpPr txBox="1"/>
          <p:nvPr/>
        </p:nvSpPr>
        <p:spPr>
          <a:xfrm>
            <a:off x="605028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50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4" name="TextBox 3"/>
          <p:cNvSpPr txBox="1"/>
          <p:nvPr/>
        </p:nvSpPr>
        <p:spPr>
          <a:xfrm>
            <a:off x="762000" y="2084308"/>
            <a:ext cx="2057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B	</a:t>
            </a:r>
            <a:endParaRPr lang="en-IN" sz="2000" b="1" dirty="0">
              <a:latin typeface="Times New Roman" pitchFamily="18" charset="0"/>
              <a:cs typeface="Times New Roman" pitchFamily="18" charset="0"/>
            </a:endParaRPr>
          </a:p>
        </p:txBody>
      </p:sp>
      <p:sp>
        <p:nvSpPr>
          <p:cNvPr id="5" name="TextBox 4"/>
          <p:cNvSpPr txBox="1"/>
          <p:nvPr/>
        </p:nvSpPr>
        <p:spPr>
          <a:xfrm>
            <a:off x="6050280" y="20843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70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6" name="TextBox 5"/>
          <p:cNvSpPr txBox="1"/>
          <p:nvPr/>
        </p:nvSpPr>
        <p:spPr>
          <a:xfrm>
            <a:off x="762000" y="3212068"/>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(600Sq. METER)</a:t>
            </a:r>
            <a:endParaRPr lang="en-IN" sz="2000" b="1" dirty="0">
              <a:latin typeface="Times New Roman" pitchFamily="18" charset="0"/>
              <a:cs typeface="Times New Roman" pitchFamily="18" charset="0"/>
            </a:endParaRPr>
          </a:p>
        </p:txBody>
      </p:sp>
      <p:sp>
        <p:nvSpPr>
          <p:cNvPr id="7" name="TextBox 6"/>
          <p:cNvSpPr txBox="1"/>
          <p:nvPr/>
        </p:nvSpPr>
        <p:spPr>
          <a:xfrm>
            <a:off x="6050280" y="321206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400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8" name="TextBox 7"/>
          <p:cNvSpPr txBox="1"/>
          <p:nvPr/>
        </p:nvSpPr>
        <p:spPr>
          <a:xfrm>
            <a:off x="2392680" y="4907280"/>
            <a:ext cx="46939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(300Sq. Meter) 200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9" name="TextBox 8"/>
          <p:cNvSpPr txBox="1"/>
          <p:nvPr/>
        </p:nvSpPr>
        <p:spPr>
          <a:xfrm>
            <a:off x="1295400" y="4343400"/>
            <a:ext cx="16002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Answer:-</a:t>
            </a:r>
            <a:endParaRPr lang="en-IN" sz="2000" b="1" u="sng" dirty="0">
              <a:latin typeface="Times New Roman" pitchFamily="18" charset="0"/>
              <a:cs typeface="Times New Roman" pitchFamily="18" charset="0"/>
            </a:endParaRPr>
          </a:p>
        </p:txBody>
      </p:sp>
      <p:sp>
        <p:nvSpPr>
          <p:cNvPr id="10" name="TextBox 9"/>
          <p:cNvSpPr txBox="1"/>
          <p:nvPr/>
        </p:nvSpPr>
        <p:spPr>
          <a:xfrm>
            <a:off x="2133600" y="819090"/>
            <a:ext cx="4191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Mr. X have the following property:</a:t>
            </a:r>
            <a:endParaRPr lang="en-IN" sz="2000" dirty="0">
              <a:latin typeface="Times New Roman" pitchFamily="18" charset="0"/>
              <a:cs typeface="Times New Roman" pitchFamily="18" charset="0"/>
            </a:endParaRPr>
          </a:p>
        </p:txBody>
      </p:sp>
      <p:sp>
        <p:nvSpPr>
          <p:cNvPr id="11" name="TextBox 10"/>
          <p:cNvSpPr txBox="1"/>
          <p:nvPr/>
        </p:nvSpPr>
        <p:spPr>
          <a:xfrm>
            <a:off x="762000" y="26177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C</a:t>
            </a:r>
            <a:endParaRPr lang="en-IN" sz="2000" b="1" dirty="0">
              <a:latin typeface="Times New Roman" pitchFamily="18" charset="0"/>
              <a:cs typeface="Times New Roman" pitchFamily="18" charset="0"/>
            </a:endParaRPr>
          </a:p>
        </p:txBody>
      </p:sp>
      <p:sp>
        <p:nvSpPr>
          <p:cNvPr id="12" name="TextBox 11"/>
          <p:cNvSpPr txBox="1"/>
          <p:nvPr/>
        </p:nvSpPr>
        <p:spPr>
          <a:xfrm>
            <a:off x="6050280" y="26177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90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13" name="TextBox 12"/>
          <p:cNvSpPr txBox="1"/>
          <p:nvPr/>
        </p:nvSpPr>
        <p:spPr>
          <a:xfrm>
            <a:off x="762000" y="3745468"/>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(300Sq. METER)</a:t>
            </a:r>
            <a:endParaRPr lang="en-IN" sz="2000" b="1" dirty="0">
              <a:latin typeface="Times New Roman" pitchFamily="18" charset="0"/>
              <a:cs typeface="Times New Roman" pitchFamily="18" charset="0"/>
            </a:endParaRPr>
          </a:p>
        </p:txBody>
      </p:sp>
      <p:sp>
        <p:nvSpPr>
          <p:cNvPr id="14" name="TextBox 13"/>
          <p:cNvSpPr txBox="1"/>
          <p:nvPr/>
        </p:nvSpPr>
        <p:spPr>
          <a:xfrm>
            <a:off x="6050280" y="374546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9516910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P spid="8" grpId="0"/>
      <p:bldP spid="9" grpId="0"/>
      <p:bldP spid="10" grpId="0"/>
      <p:bldP spid="11" grpId="0"/>
      <p:bldP spid="12" grpId="0"/>
      <p:bldP spid="13" grpId="0"/>
      <p:bldP spid="1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A</a:t>
            </a:r>
            <a:endParaRPr lang="en-IN" sz="2000" b="1" dirty="0">
              <a:latin typeface="Times New Roman" pitchFamily="18" charset="0"/>
              <a:cs typeface="Times New Roman" pitchFamily="18" charset="0"/>
            </a:endParaRPr>
          </a:p>
        </p:txBody>
      </p:sp>
      <p:sp>
        <p:nvSpPr>
          <p:cNvPr id="3" name="TextBox 2"/>
          <p:cNvSpPr txBox="1"/>
          <p:nvPr/>
        </p:nvSpPr>
        <p:spPr>
          <a:xfrm>
            <a:off x="6050280" y="150518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50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4" name="TextBox 3"/>
          <p:cNvSpPr txBox="1"/>
          <p:nvPr/>
        </p:nvSpPr>
        <p:spPr>
          <a:xfrm>
            <a:off x="762000" y="2084308"/>
            <a:ext cx="2057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B	</a:t>
            </a:r>
            <a:endParaRPr lang="en-IN" sz="2000" b="1" dirty="0">
              <a:latin typeface="Times New Roman" pitchFamily="18" charset="0"/>
              <a:cs typeface="Times New Roman" pitchFamily="18" charset="0"/>
            </a:endParaRPr>
          </a:p>
        </p:txBody>
      </p:sp>
      <p:sp>
        <p:nvSpPr>
          <p:cNvPr id="5" name="TextBox 4"/>
          <p:cNvSpPr txBox="1"/>
          <p:nvPr/>
        </p:nvSpPr>
        <p:spPr>
          <a:xfrm>
            <a:off x="6050280" y="20843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70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6" name="TextBox 5"/>
          <p:cNvSpPr txBox="1"/>
          <p:nvPr/>
        </p:nvSpPr>
        <p:spPr>
          <a:xfrm>
            <a:off x="762000" y="3749040"/>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(600Sq. METER)</a:t>
            </a:r>
            <a:endParaRPr lang="en-IN" sz="2000" b="1" dirty="0">
              <a:latin typeface="Times New Roman" pitchFamily="18" charset="0"/>
              <a:cs typeface="Times New Roman" pitchFamily="18" charset="0"/>
            </a:endParaRPr>
          </a:p>
        </p:txBody>
      </p:sp>
      <p:sp>
        <p:nvSpPr>
          <p:cNvPr id="7" name="TextBox 6"/>
          <p:cNvSpPr txBox="1"/>
          <p:nvPr/>
        </p:nvSpPr>
        <p:spPr>
          <a:xfrm>
            <a:off x="6050280" y="3749040"/>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400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8" name="TextBox 7"/>
          <p:cNvSpPr txBox="1"/>
          <p:nvPr/>
        </p:nvSpPr>
        <p:spPr>
          <a:xfrm>
            <a:off x="2392680" y="5505212"/>
            <a:ext cx="2865120" cy="400110"/>
          </a:xfrm>
          <a:prstGeom prst="rect">
            <a:avLst/>
          </a:prstGeom>
          <a:noFill/>
        </p:spPr>
        <p:txBody>
          <a:bodyPr wrap="square" rtlCol="0">
            <a:spAutoFit/>
          </a:bodyPr>
          <a:lstStyle/>
          <a:p>
            <a:r>
              <a:rPr lang="en-US" sz="2000" b="1" dirty="0" smtClean="0"/>
              <a:t>Farm House 300 </a:t>
            </a:r>
            <a:r>
              <a:rPr lang="en-US" sz="2000" b="1" dirty="0" err="1" smtClean="0"/>
              <a:t>lakhs</a:t>
            </a:r>
            <a:endParaRPr lang="en-IN" sz="2000" b="1" dirty="0">
              <a:latin typeface="Times New Roman" pitchFamily="18" charset="0"/>
              <a:cs typeface="Times New Roman" pitchFamily="18" charset="0"/>
            </a:endParaRPr>
          </a:p>
        </p:txBody>
      </p:sp>
      <p:sp>
        <p:nvSpPr>
          <p:cNvPr id="9" name="TextBox 8"/>
          <p:cNvSpPr txBox="1"/>
          <p:nvPr/>
        </p:nvSpPr>
        <p:spPr>
          <a:xfrm>
            <a:off x="1295400" y="4941332"/>
            <a:ext cx="1600200" cy="400110"/>
          </a:xfrm>
          <a:prstGeom prst="rect">
            <a:avLst/>
          </a:prstGeom>
          <a:noFill/>
        </p:spPr>
        <p:txBody>
          <a:bodyPr wrap="square" rtlCol="0">
            <a:spAutoFit/>
          </a:bodyPr>
          <a:lstStyle/>
          <a:p>
            <a:r>
              <a:rPr lang="en-US" sz="2000" b="1" u="sng" dirty="0" smtClean="0">
                <a:latin typeface="Times New Roman" pitchFamily="18" charset="0"/>
                <a:cs typeface="Times New Roman" pitchFamily="18" charset="0"/>
              </a:rPr>
              <a:t>Answer:-</a:t>
            </a:r>
            <a:endParaRPr lang="en-IN" sz="2000" b="1" u="sng" dirty="0">
              <a:latin typeface="Times New Roman" pitchFamily="18" charset="0"/>
              <a:cs typeface="Times New Roman" pitchFamily="18" charset="0"/>
            </a:endParaRPr>
          </a:p>
        </p:txBody>
      </p:sp>
      <p:sp>
        <p:nvSpPr>
          <p:cNvPr id="10" name="TextBox 9"/>
          <p:cNvSpPr txBox="1"/>
          <p:nvPr/>
        </p:nvSpPr>
        <p:spPr>
          <a:xfrm>
            <a:off x="2133600" y="742890"/>
            <a:ext cx="41910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Mr. X have the following property:</a:t>
            </a:r>
            <a:endParaRPr lang="en-IN" sz="2000" dirty="0">
              <a:latin typeface="Times New Roman" pitchFamily="18" charset="0"/>
              <a:cs typeface="Times New Roman" pitchFamily="18" charset="0"/>
            </a:endParaRPr>
          </a:p>
        </p:txBody>
      </p:sp>
      <p:sp>
        <p:nvSpPr>
          <p:cNvPr id="11" name="TextBox 10"/>
          <p:cNvSpPr txBox="1"/>
          <p:nvPr/>
        </p:nvSpPr>
        <p:spPr>
          <a:xfrm>
            <a:off x="762000" y="26177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HOUSE C</a:t>
            </a:r>
            <a:endParaRPr lang="en-IN" sz="2000" b="1" dirty="0">
              <a:latin typeface="Times New Roman" pitchFamily="18" charset="0"/>
              <a:cs typeface="Times New Roman" pitchFamily="18" charset="0"/>
            </a:endParaRPr>
          </a:p>
        </p:txBody>
      </p:sp>
      <p:sp>
        <p:nvSpPr>
          <p:cNvPr id="12" name="TextBox 11"/>
          <p:cNvSpPr txBox="1"/>
          <p:nvPr/>
        </p:nvSpPr>
        <p:spPr>
          <a:xfrm>
            <a:off x="6050280" y="2617708"/>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90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13" name="TextBox 12"/>
          <p:cNvSpPr txBox="1"/>
          <p:nvPr/>
        </p:nvSpPr>
        <p:spPr>
          <a:xfrm>
            <a:off x="762000" y="4343400"/>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Plot of land (300Sq. METER)</a:t>
            </a:r>
            <a:endParaRPr lang="en-IN" sz="2000" b="1" dirty="0">
              <a:latin typeface="Times New Roman" pitchFamily="18" charset="0"/>
              <a:cs typeface="Times New Roman" pitchFamily="18" charset="0"/>
            </a:endParaRPr>
          </a:p>
        </p:txBody>
      </p:sp>
      <p:sp>
        <p:nvSpPr>
          <p:cNvPr id="14" name="TextBox 13"/>
          <p:cNvSpPr txBox="1"/>
          <p:nvPr/>
        </p:nvSpPr>
        <p:spPr>
          <a:xfrm>
            <a:off x="6050280" y="4343400"/>
            <a:ext cx="16764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200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
        <p:nvSpPr>
          <p:cNvPr id="15" name="TextBox 14"/>
          <p:cNvSpPr txBox="1"/>
          <p:nvPr/>
        </p:nvSpPr>
        <p:spPr>
          <a:xfrm>
            <a:off x="762000" y="3185160"/>
            <a:ext cx="441960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Farm House (20km from local limits)</a:t>
            </a:r>
            <a:endParaRPr lang="en-IN" sz="2000" b="1" dirty="0">
              <a:latin typeface="Times New Roman" pitchFamily="18" charset="0"/>
              <a:cs typeface="Times New Roman" pitchFamily="18" charset="0"/>
            </a:endParaRPr>
          </a:p>
        </p:txBody>
      </p:sp>
      <p:sp>
        <p:nvSpPr>
          <p:cNvPr id="16" name="TextBox 15"/>
          <p:cNvSpPr txBox="1"/>
          <p:nvPr/>
        </p:nvSpPr>
        <p:spPr>
          <a:xfrm>
            <a:off x="6050280" y="3185160"/>
            <a:ext cx="1493520"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300 </a:t>
            </a:r>
            <a:r>
              <a:rPr lang="en-US" sz="2000" b="1" dirty="0" err="1" smtClean="0">
                <a:latin typeface="Times New Roman" pitchFamily="18" charset="0"/>
                <a:cs typeface="Times New Roman" pitchFamily="18" charset="0"/>
              </a:rPr>
              <a:t>lakhs</a:t>
            </a:r>
            <a:endParaRPr lang="en-IN"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0019817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1800" y="15240"/>
            <a:ext cx="4038600" cy="369332"/>
          </a:xfrm>
          <a:prstGeom prst="rect">
            <a:avLst/>
          </a:prstGeom>
          <a:noFill/>
        </p:spPr>
        <p:txBody>
          <a:bodyPr wrap="square" rtlCol="0">
            <a:spAutoFit/>
          </a:bodyPr>
          <a:lstStyle/>
          <a:p>
            <a:r>
              <a:rPr lang="en-US" b="1" u="sng" dirty="0" smtClean="0"/>
              <a:t>Valuation of House Property</a:t>
            </a:r>
            <a:endParaRPr lang="en-IN" b="1" u="sng" dirty="0"/>
          </a:p>
        </p:txBody>
      </p:sp>
      <p:sp>
        <p:nvSpPr>
          <p:cNvPr id="3" name="Left Brace 2"/>
          <p:cNvSpPr/>
          <p:nvPr/>
        </p:nvSpPr>
        <p:spPr>
          <a:xfrm rot="5400000">
            <a:off x="3893820" y="-2461260"/>
            <a:ext cx="365760" cy="601980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IN" b="1"/>
          </a:p>
        </p:txBody>
      </p:sp>
      <p:sp>
        <p:nvSpPr>
          <p:cNvPr id="4" name="TextBox 3"/>
          <p:cNvSpPr txBox="1"/>
          <p:nvPr/>
        </p:nvSpPr>
        <p:spPr>
          <a:xfrm>
            <a:off x="45720" y="746760"/>
            <a:ext cx="3002280" cy="646331"/>
          </a:xfrm>
          <a:prstGeom prst="rect">
            <a:avLst/>
          </a:prstGeom>
          <a:noFill/>
        </p:spPr>
        <p:txBody>
          <a:bodyPr wrap="square" rtlCol="0">
            <a:spAutoFit/>
          </a:bodyPr>
          <a:lstStyle/>
          <a:p>
            <a:r>
              <a:rPr lang="en-US" b="1" u="sng" dirty="0" smtClean="0"/>
              <a:t>Property Constructed on Free hold Land</a:t>
            </a:r>
            <a:endParaRPr lang="en-IN" b="1" u="sng" dirty="0"/>
          </a:p>
        </p:txBody>
      </p:sp>
      <p:cxnSp>
        <p:nvCxnSpPr>
          <p:cNvPr id="8" name="Straight Arrow Connector 7"/>
          <p:cNvCxnSpPr/>
          <p:nvPr/>
        </p:nvCxnSpPr>
        <p:spPr>
          <a:xfrm rot="5400000">
            <a:off x="808514" y="1660366"/>
            <a:ext cx="456406" cy="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TextBox 9"/>
          <p:cNvSpPr txBox="1"/>
          <p:nvPr/>
        </p:nvSpPr>
        <p:spPr>
          <a:xfrm>
            <a:off x="274320" y="1905000"/>
            <a:ext cx="1752600" cy="369332"/>
          </a:xfrm>
          <a:prstGeom prst="rect">
            <a:avLst/>
          </a:prstGeom>
          <a:noFill/>
        </p:spPr>
        <p:txBody>
          <a:bodyPr wrap="square" rtlCol="0">
            <a:spAutoFit/>
          </a:bodyPr>
          <a:lstStyle/>
          <a:p>
            <a:r>
              <a:rPr lang="en-US" b="1" dirty="0" smtClean="0"/>
              <a:t>NMR </a:t>
            </a:r>
            <a:r>
              <a:rPr lang="en-IN" b="1" dirty="0" smtClean="0"/>
              <a:t>× 12.5</a:t>
            </a:r>
            <a:endParaRPr lang="en-IN" b="1" dirty="0"/>
          </a:p>
        </p:txBody>
      </p:sp>
      <p:sp>
        <p:nvSpPr>
          <p:cNvPr id="11" name="TextBox 10"/>
          <p:cNvSpPr txBox="1"/>
          <p:nvPr/>
        </p:nvSpPr>
        <p:spPr>
          <a:xfrm>
            <a:off x="594360" y="2240280"/>
            <a:ext cx="853440" cy="369332"/>
          </a:xfrm>
          <a:prstGeom prst="rect">
            <a:avLst/>
          </a:prstGeom>
          <a:noFill/>
        </p:spPr>
        <p:txBody>
          <a:bodyPr wrap="square" rtlCol="0">
            <a:spAutoFit/>
          </a:bodyPr>
          <a:lstStyle/>
          <a:p>
            <a:r>
              <a:rPr lang="en-US" b="1" dirty="0" smtClean="0"/>
              <a:t>OR </a:t>
            </a:r>
            <a:endParaRPr lang="en-IN" b="1" dirty="0"/>
          </a:p>
        </p:txBody>
      </p:sp>
      <p:sp>
        <p:nvSpPr>
          <p:cNvPr id="12" name="TextBox 11"/>
          <p:cNvSpPr txBox="1"/>
          <p:nvPr/>
        </p:nvSpPr>
        <p:spPr>
          <a:xfrm>
            <a:off x="15240" y="2575560"/>
            <a:ext cx="2423160" cy="646331"/>
          </a:xfrm>
          <a:prstGeom prst="rect">
            <a:avLst/>
          </a:prstGeom>
          <a:noFill/>
        </p:spPr>
        <p:txBody>
          <a:bodyPr wrap="square" rtlCol="0">
            <a:spAutoFit/>
          </a:bodyPr>
          <a:lstStyle/>
          <a:p>
            <a:r>
              <a:rPr lang="en-US" b="1" dirty="0" smtClean="0"/>
              <a:t>Cost of Construction + </a:t>
            </a:r>
          </a:p>
          <a:p>
            <a:r>
              <a:rPr lang="en-US" b="1" dirty="0" smtClean="0"/>
              <a:t>Cost of Improvement</a:t>
            </a:r>
            <a:endParaRPr lang="en-IN" b="1" dirty="0"/>
          </a:p>
        </p:txBody>
      </p:sp>
      <p:sp>
        <p:nvSpPr>
          <p:cNvPr id="13" name="TextBox 12"/>
          <p:cNvSpPr txBox="1"/>
          <p:nvPr/>
        </p:nvSpPr>
        <p:spPr>
          <a:xfrm>
            <a:off x="2316480" y="2575560"/>
            <a:ext cx="1569720" cy="923330"/>
          </a:xfrm>
          <a:prstGeom prst="rect">
            <a:avLst/>
          </a:prstGeom>
          <a:noFill/>
        </p:spPr>
        <p:txBody>
          <a:bodyPr wrap="square" rtlCol="0">
            <a:spAutoFit/>
          </a:bodyPr>
          <a:lstStyle/>
          <a:p>
            <a:r>
              <a:rPr lang="en-US" b="1" dirty="0" smtClean="0"/>
              <a:t>(If Property </a:t>
            </a:r>
          </a:p>
          <a:p>
            <a:r>
              <a:rPr lang="en-US" b="1" dirty="0" smtClean="0"/>
              <a:t>acquired after 31.3.1974)</a:t>
            </a:r>
            <a:endParaRPr lang="en-IN" b="1" dirty="0"/>
          </a:p>
        </p:txBody>
      </p:sp>
      <p:sp>
        <p:nvSpPr>
          <p:cNvPr id="14" name="TextBox 13"/>
          <p:cNvSpPr txBox="1"/>
          <p:nvPr/>
        </p:nvSpPr>
        <p:spPr>
          <a:xfrm>
            <a:off x="243840" y="3230880"/>
            <a:ext cx="1889760" cy="369332"/>
          </a:xfrm>
          <a:prstGeom prst="rect">
            <a:avLst/>
          </a:prstGeom>
          <a:noFill/>
        </p:spPr>
        <p:txBody>
          <a:bodyPr wrap="square" rtlCol="0">
            <a:spAutoFit/>
          </a:bodyPr>
          <a:lstStyle/>
          <a:p>
            <a:r>
              <a:rPr lang="en-US" b="1" dirty="0" err="1" smtClean="0"/>
              <a:t>w.e</a:t>
            </a:r>
            <a:r>
              <a:rPr lang="en-US" b="1" dirty="0" smtClean="0"/>
              <a:t>. is Higher</a:t>
            </a:r>
            <a:endParaRPr lang="en-IN" b="1" dirty="0"/>
          </a:p>
        </p:txBody>
      </p:sp>
      <p:sp>
        <p:nvSpPr>
          <p:cNvPr id="15" name="TextBox 14"/>
          <p:cNvSpPr txBox="1"/>
          <p:nvPr/>
        </p:nvSpPr>
        <p:spPr>
          <a:xfrm>
            <a:off x="624840" y="3718560"/>
            <a:ext cx="914400" cy="369332"/>
          </a:xfrm>
          <a:prstGeom prst="rect">
            <a:avLst/>
          </a:prstGeom>
          <a:noFill/>
        </p:spPr>
        <p:txBody>
          <a:bodyPr wrap="square" rtlCol="0">
            <a:spAutoFit/>
          </a:bodyPr>
          <a:lstStyle/>
          <a:p>
            <a:r>
              <a:rPr lang="en-US" b="1" dirty="0" smtClean="0"/>
              <a:t>ADD</a:t>
            </a:r>
            <a:endParaRPr lang="en-IN" b="1" dirty="0"/>
          </a:p>
        </p:txBody>
      </p:sp>
      <p:sp>
        <p:nvSpPr>
          <p:cNvPr id="16" name="TextBox 15"/>
          <p:cNvSpPr txBox="1"/>
          <p:nvPr/>
        </p:nvSpPr>
        <p:spPr>
          <a:xfrm>
            <a:off x="60960" y="4099560"/>
            <a:ext cx="2362200" cy="369332"/>
          </a:xfrm>
          <a:prstGeom prst="rect">
            <a:avLst/>
          </a:prstGeom>
          <a:noFill/>
        </p:spPr>
        <p:txBody>
          <a:bodyPr wrap="square" rtlCol="0">
            <a:spAutoFit/>
          </a:bodyPr>
          <a:lstStyle/>
          <a:p>
            <a:r>
              <a:rPr lang="en-US" b="1" dirty="0" smtClean="0"/>
              <a:t>Value of </a:t>
            </a:r>
            <a:r>
              <a:rPr lang="en-US" b="1" dirty="0" err="1" smtClean="0"/>
              <a:t>unbuilt</a:t>
            </a:r>
            <a:r>
              <a:rPr lang="en-US" b="1" dirty="0" smtClean="0"/>
              <a:t> area </a:t>
            </a:r>
            <a:endParaRPr lang="en-IN" b="1" dirty="0"/>
          </a:p>
        </p:txBody>
      </p:sp>
      <p:sp>
        <p:nvSpPr>
          <p:cNvPr id="17" name="TextBox 16"/>
          <p:cNvSpPr txBox="1"/>
          <p:nvPr/>
        </p:nvSpPr>
        <p:spPr>
          <a:xfrm>
            <a:off x="60960" y="5135880"/>
            <a:ext cx="2529840" cy="646331"/>
          </a:xfrm>
          <a:prstGeom prst="rect">
            <a:avLst/>
          </a:prstGeom>
          <a:noFill/>
        </p:spPr>
        <p:txBody>
          <a:bodyPr wrap="square" rtlCol="0">
            <a:spAutoFit/>
          </a:bodyPr>
          <a:lstStyle/>
          <a:p>
            <a:r>
              <a:rPr lang="en-US" b="1" dirty="0" smtClean="0"/>
              <a:t>Value of Immovable </a:t>
            </a:r>
          </a:p>
          <a:p>
            <a:r>
              <a:rPr lang="en-US" b="1" dirty="0" smtClean="0"/>
              <a:t>Property</a:t>
            </a:r>
            <a:endParaRPr lang="en-IN" b="1" dirty="0"/>
          </a:p>
        </p:txBody>
      </p:sp>
      <p:sp>
        <p:nvSpPr>
          <p:cNvPr id="19" name="TextBox 18"/>
          <p:cNvSpPr txBox="1"/>
          <p:nvPr/>
        </p:nvSpPr>
        <p:spPr>
          <a:xfrm>
            <a:off x="4038600" y="731520"/>
            <a:ext cx="4724400" cy="369332"/>
          </a:xfrm>
          <a:prstGeom prst="rect">
            <a:avLst/>
          </a:prstGeom>
          <a:noFill/>
        </p:spPr>
        <p:txBody>
          <a:bodyPr wrap="square" rtlCol="0">
            <a:spAutoFit/>
          </a:bodyPr>
          <a:lstStyle/>
          <a:p>
            <a:r>
              <a:rPr lang="en-US" b="1" u="sng" dirty="0" smtClean="0"/>
              <a:t>Property Constructed on Leased hold law</a:t>
            </a:r>
            <a:endParaRPr lang="en-IN" b="1" u="sng" dirty="0"/>
          </a:p>
        </p:txBody>
      </p:sp>
      <p:cxnSp>
        <p:nvCxnSpPr>
          <p:cNvPr id="21" name="Straight Connector 20"/>
          <p:cNvCxnSpPr/>
          <p:nvPr/>
        </p:nvCxnSpPr>
        <p:spPr>
          <a:xfrm rot="5400000">
            <a:off x="7040086" y="1234440"/>
            <a:ext cx="214154" cy="794"/>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flipV="1">
            <a:off x="4556760" y="1325880"/>
            <a:ext cx="3124200" cy="15240"/>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Arrow Connector 24"/>
          <p:cNvCxnSpPr/>
          <p:nvPr/>
        </p:nvCxnSpPr>
        <p:spPr>
          <a:xfrm rot="5400000">
            <a:off x="4405154" y="1492726"/>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6" name="Straight Arrow Connector 25"/>
          <p:cNvCxnSpPr/>
          <p:nvPr/>
        </p:nvCxnSpPr>
        <p:spPr>
          <a:xfrm rot="5400000">
            <a:off x="7529354" y="1477486"/>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7" name="TextBox 26"/>
          <p:cNvSpPr txBox="1"/>
          <p:nvPr/>
        </p:nvSpPr>
        <p:spPr>
          <a:xfrm>
            <a:off x="3931920" y="1630680"/>
            <a:ext cx="2057400" cy="923330"/>
          </a:xfrm>
          <a:prstGeom prst="rect">
            <a:avLst/>
          </a:prstGeom>
          <a:noFill/>
        </p:spPr>
        <p:txBody>
          <a:bodyPr wrap="square" rtlCol="0">
            <a:spAutoFit/>
          </a:bodyPr>
          <a:lstStyle/>
          <a:p>
            <a:r>
              <a:rPr lang="en-US" b="1" dirty="0" smtClean="0"/>
              <a:t>Unexpired </a:t>
            </a:r>
            <a:r>
              <a:rPr lang="en-US" b="1" dirty="0" err="1" smtClean="0"/>
              <a:t>Priod</a:t>
            </a:r>
            <a:r>
              <a:rPr lang="en-US" b="1" dirty="0" smtClean="0"/>
              <a:t> </a:t>
            </a:r>
          </a:p>
          <a:p>
            <a:r>
              <a:rPr lang="en-US" b="1" dirty="0" smtClean="0"/>
              <a:t>Of lease is </a:t>
            </a:r>
          </a:p>
          <a:p>
            <a:r>
              <a:rPr lang="en-US" b="1" dirty="0" smtClean="0"/>
              <a:t>50 Years or More</a:t>
            </a:r>
            <a:endParaRPr lang="en-IN" b="1" dirty="0"/>
          </a:p>
        </p:txBody>
      </p:sp>
      <p:cxnSp>
        <p:nvCxnSpPr>
          <p:cNvPr id="28" name="Straight Arrow Connector 27"/>
          <p:cNvCxnSpPr/>
          <p:nvPr/>
        </p:nvCxnSpPr>
        <p:spPr>
          <a:xfrm rot="5400000">
            <a:off x="4381897" y="2735183"/>
            <a:ext cx="381000" cy="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0" name="TextBox 29"/>
          <p:cNvSpPr txBox="1"/>
          <p:nvPr/>
        </p:nvSpPr>
        <p:spPr>
          <a:xfrm>
            <a:off x="3886200" y="2941320"/>
            <a:ext cx="1752600" cy="369332"/>
          </a:xfrm>
          <a:prstGeom prst="rect">
            <a:avLst/>
          </a:prstGeom>
          <a:noFill/>
        </p:spPr>
        <p:txBody>
          <a:bodyPr wrap="square" rtlCol="0">
            <a:spAutoFit/>
          </a:bodyPr>
          <a:lstStyle/>
          <a:p>
            <a:r>
              <a:rPr lang="en-US" b="1" dirty="0" smtClean="0"/>
              <a:t>NMR </a:t>
            </a:r>
            <a:r>
              <a:rPr lang="en-IN" b="1" dirty="0" smtClean="0"/>
              <a:t>× 10</a:t>
            </a:r>
            <a:endParaRPr lang="en-IN" b="1" dirty="0"/>
          </a:p>
        </p:txBody>
      </p:sp>
      <p:sp>
        <p:nvSpPr>
          <p:cNvPr id="31" name="TextBox 30"/>
          <p:cNvSpPr txBox="1"/>
          <p:nvPr/>
        </p:nvSpPr>
        <p:spPr>
          <a:xfrm>
            <a:off x="4236720" y="3322320"/>
            <a:ext cx="533400" cy="369332"/>
          </a:xfrm>
          <a:prstGeom prst="rect">
            <a:avLst/>
          </a:prstGeom>
          <a:noFill/>
        </p:spPr>
        <p:txBody>
          <a:bodyPr wrap="square" rtlCol="0">
            <a:spAutoFit/>
          </a:bodyPr>
          <a:lstStyle/>
          <a:p>
            <a:r>
              <a:rPr lang="en-US" b="1" dirty="0" smtClean="0"/>
              <a:t>OR </a:t>
            </a:r>
            <a:endParaRPr lang="en-IN" b="1" dirty="0"/>
          </a:p>
        </p:txBody>
      </p:sp>
      <p:sp>
        <p:nvSpPr>
          <p:cNvPr id="32" name="TextBox 31"/>
          <p:cNvSpPr txBox="1"/>
          <p:nvPr/>
        </p:nvSpPr>
        <p:spPr>
          <a:xfrm>
            <a:off x="3810000" y="3627120"/>
            <a:ext cx="1447800" cy="369332"/>
          </a:xfrm>
          <a:prstGeom prst="rect">
            <a:avLst/>
          </a:prstGeom>
          <a:noFill/>
        </p:spPr>
        <p:txBody>
          <a:bodyPr wrap="square" rtlCol="0">
            <a:spAutoFit/>
          </a:bodyPr>
          <a:lstStyle/>
          <a:p>
            <a:r>
              <a:rPr lang="en-US" b="1" dirty="0" smtClean="0"/>
              <a:t>COA + COI</a:t>
            </a:r>
          </a:p>
        </p:txBody>
      </p:sp>
      <p:sp>
        <p:nvSpPr>
          <p:cNvPr id="33" name="TextBox 32"/>
          <p:cNvSpPr txBox="1"/>
          <p:nvPr/>
        </p:nvSpPr>
        <p:spPr>
          <a:xfrm>
            <a:off x="3794760" y="3947160"/>
            <a:ext cx="1691640" cy="369332"/>
          </a:xfrm>
          <a:prstGeom prst="rect">
            <a:avLst/>
          </a:prstGeom>
          <a:noFill/>
        </p:spPr>
        <p:txBody>
          <a:bodyPr wrap="square" rtlCol="0">
            <a:spAutoFit/>
          </a:bodyPr>
          <a:lstStyle/>
          <a:p>
            <a:r>
              <a:rPr lang="en-US" b="1" dirty="0" err="1" smtClean="0"/>
              <a:t>w.e</a:t>
            </a:r>
            <a:r>
              <a:rPr lang="en-US" b="1" dirty="0" smtClean="0"/>
              <a:t>. is Higher</a:t>
            </a:r>
            <a:endParaRPr lang="en-IN" b="1" dirty="0"/>
          </a:p>
        </p:txBody>
      </p:sp>
      <p:sp>
        <p:nvSpPr>
          <p:cNvPr id="34" name="TextBox 33"/>
          <p:cNvSpPr txBox="1"/>
          <p:nvPr/>
        </p:nvSpPr>
        <p:spPr>
          <a:xfrm>
            <a:off x="4114800" y="4297680"/>
            <a:ext cx="914400" cy="369332"/>
          </a:xfrm>
          <a:prstGeom prst="rect">
            <a:avLst/>
          </a:prstGeom>
          <a:noFill/>
        </p:spPr>
        <p:txBody>
          <a:bodyPr wrap="square" rtlCol="0">
            <a:spAutoFit/>
          </a:bodyPr>
          <a:lstStyle/>
          <a:p>
            <a:r>
              <a:rPr lang="en-US" b="1" dirty="0" smtClean="0"/>
              <a:t>ADD</a:t>
            </a:r>
            <a:endParaRPr lang="en-IN" b="1" dirty="0"/>
          </a:p>
        </p:txBody>
      </p:sp>
      <p:sp>
        <p:nvSpPr>
          <p:cNvPr id="35" name="TextBox 34"/>
          <p:cNvSpPr txBox="1"/>
          <p:nvPr/>
        </p:nvSpPr>
        <p:spPr>
          <a:xfrm>
            <a:off x="3505200" y="4724400"/>
            <a:ext cx="2362200" cy="369332"/>
          </a:xfrm>
          <a:prstGeom prst="rect">
            <a:avLst/>
          </a:prstGeom>
          <a:noFill/>
        </p:spPr>
        <p:txBody>
          <a:bodyPr wrap="square" rtlCol="0">
            <a:spAutoFit/>
          </a:bodyPr>
          <a:lstStyle/>
          <a:p>
            <a:r>
              <a:rPr lang="en-US" b="1" dirty="0" smtClean="0"/>
              <a:t>Value of </a:t>
            </a:r>
            <a:r>
              <a:rPr lang="en-US" b="1" dirty="0" err="1" smtClean="0"/>
              <a:t>unbuilt</a:t>
            </a:r>
            <a:r>
              <a:rPr lang="en-US" b="1" dirty="0" smtClean="0"/>
              <a:t> area </a:t>
            </a:r>
            <a:endParaRPr lang="en-IN" b="1" dirty="0"/>
          </a:p>
        </p:txBody>
      </p:sp>
      <p:sp>
        <p:nvSpPr>
          <p:cNvPr id="36" name="TextBox 35"/>
          <p:cNvSpPr txBox="1"/>
          <p:nvPr/>
        </p:nvSpPr>
        <p:spPr>
          <a:xfrm>
            <a:off x="4114800" y="4968240"/>
            <a:ext cx="914400" cy="369332"/>
          </a:xfrm>
          <a:prstGeom prst="rect">
            <a:avLst/>
          </a:prstGeom>
          <a:noFill/>
        </p:spPr>
        <p:txBody>
          <a:bodyPr wrap="square" rtlCol="0">
            <a:spAutoFit/>
          </a:bodyPr>
          <a:lstStyle/>
          <a:p>
            <a:r>
              <a:rPr lang="en-US" b="1" dirty="0" smtClean="0"/>
              <a:t>Less</a:t>
            </a:r>
            <a:endParaRPr lang="en-IN" b="1" dirty="0"/>
          </a:p>
        </p:txBody>
      </p:sp>
      <p:sp>
        <p:nvSpPr>
          <p:cNvPr id="37" name="TextBox 36"/>
          <p:cNvSpPr txBox="1"/>
          <p:nvPr/>
        </p:nvSpPr>
        <p:spPr>
          <a:xfrm>
            <a:off x="3489960" y="5257800"/>
            <a:ext cx="2484120" cy="646331"/>
          </a:xfrm>
          <a:prstGeom prst="rect">
            <a:avLst/>
          </a:prstGeom>
          <a:noFill/>
        </p:spPr>
        <p:txBody>
          <a:bodyPr wrap="square" rtlCol="0">
            <a:spAutoFit/>
          </a:bodyPr>
          <a:lstStyle/>
          <a:p>
            <a:r>
              <a:rPr lang="en-US" b="1" dirty="0" smtClean="0"/>
              <a:t>Adjustment for the </a:t>
            </a:r>
          </a:p>
          <a:p>
            <a:r>
              <a:rPr lang="en-US" b="1" dirty="0" smtClean="0"/>
              <a:t>unearned Increase</a:t>
            </a:r>
            <a:endParaRPr lang="en-IN" b="1" dirty="0"/>
          </a:p>
        </p:txBody>
      </p:sp>
      <p:sp>
        <p:nvSpPr>
          <p:cNvPr id="39" name="Minus 38"/>
          <p:cNvSpPr/>
          <p:nvPr/>
        </p:nvSpPr>
        <p:spPr>
          <a:xfrm>
            <a:off x="838200" y="4739640"/>
            <a:ext cx="3048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41" name="Minus 40"/>
          <p:cNvSpPr/>
          <p:nvPr/>
        </p:nvSpPr>
        <p:spPr>
          <a:xfrm>
            <a:off x="838200" y="4831080"/>
            <a:ext cx="3048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42" name="Minus 41"/>
          <p:cNvSpPr/>
          <p:nvPr/>
        </p:nvSpPr>
        <p:spPr>
          <a:xfrm>
            <a:off x="4267200" y="5943600"/>
            <a:ext cx="3048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43" name="Minus 42"/>
          <p:cNvSpPr/>
          <p:nvPr/>
        </p:nvSpPr>
        <p:spPr>
          <a:xfrm>
            <a:off x="4267200" y="6035040"/>
            <a:ext cx="3048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44" name="TextBox 43"/>
          <p:cNvSpPr txBox="1"/>
          <p:nvPr/>
        </p:nvSpPr>
        <p:spPr>
          <a:xfrm>
            <a:off x="3459480" y="6111240"/>
            <a:ext cx="2560320" cy="646331"/>
          </a:xfrm>
          <a:prstGeom prst="rect">
            <a:avLst/>
          </a:prstGeom>
          <a:noFill/>
        </p:spPr>
        <p:txBody>
          <a:bodyPr wrap="square" rtlCol="0">
            <a:spAutoFit/>
          </a:bodyPr>
          <a:lstStyle/>
          <a:p>
            <a:r>
              <a:rPr lang="en-US" b="1" dirty="0" smtClean="0"/>
              <a:t>Value of Immovable </a:t>
            </a:r>
          </a:p>
          <a:p>
            <a:r>
              <a:rPr lang="en-US" b="1" dirty="0" smtClean="0"/>
              <a:t>Property</a:t>
            </a:r>
            <a:endParaRPr lang="en-IN" b="1" dirty="0"/>
          </a:p>
        </p:txBody>
      </p:sp>
      <p:sp>
        <p:nvSpPr>
          <p:cNvPr id="47" name="TextBox 46"/>
          <p:cNvSpPr txBox="1"/>
          <p:nvPr/>
        </p:nvSpPr>
        <p:spPr>
          <a:xfrm>
            <a:off x="6629400" y="1630680"/>
            <a:ext cx="2057400" cy="1200329"/>
          </a:xfrm>
          <a:prstGeom prst="rect">
            <a:avLst/>
          </a:prstGeom>
          <a:noFill/>
        </p:spPr>
        <p:txBody>
          <a:bodyPr wrap="square" rtlCol="0">
            <a:spAutoFit/>
          </a:bodyPr>
          <a:lstStyle/>
          <a:p>
            <a:r>
              <a:rPr lang="en-US" b="1" dirty="0" smtClean="0"/>
              <a:t>Unexpired </a:t>
            </a:r>
            <a:r>
              <a:rPr lang="en-US" b="1" dirty="0" err="1" smtClean="0"/>
              <a:t>Priod</a:t>
            </a:r>
            <a:r>
              <a:rPr lang="en-US" b="1" dirty="0" smtClean="0"/>
              <a:t> </a:t>
            </a:r>
          </a:p>
          <a:p>
            <a:r>
              <a:rPr lang="en-US" b="1" dirty="0" smtClean="0"/>
              <a:t>Of lease is less than 50 years but more than 15 years</a:t>
            </a:r>
          </a:p>
        </p:txBody>
      </p:sp>
      <p:cxnSp>
        <p:nvCxnSpPr>
          <p:cNvPr id="48" name="Straight Arrow Connector 47"/>
          <p:cNvCxnSpPr/>
          <p:nvPr/>
        </p:nvCxnSpPr>
        <p:spPr>
          <a:xfrm rot="5400000">
            <a:off x="7399417" y="2963783"/>
            <a:ext cx="289560" cy="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9" name="TextBox 48"/>
          <p:cNvSpPr txBox="1"/>
          <p:nvPr/>
        </p:nvSpPr>
        <p:spPr>
          <a:xfrm>
            <a:off x="6903720" y="3124200"/>
            <a:ext cx="1447800" cy="369332"/>
          </a:xfrm>
          <a:prstGeom prst="rect">
            <a:avLst/>
          </a:prstGeom>
          <a:noFill/>
        </p:spPr>
        <p:txBody>
          <a:bodyPr wrap="square" rtlCol="0">
            <a:spAutoFit/>
          </a:bodyPr>
          <a:lstStyle/>
          <a:p>
            <a:r>
              <a:rPr lang="en-US" b="1" dirty="0" smtClean="0"/>
              <a:t>NMR </a:t>
            </a:r>
            <a:r>
              <a:rPr lang="en-IN" b="1" dirty="0" smtClean="0"/>
              <a:t>× 8</a:t>
            </a:r>
            <a:endParaRPr lang="en-IN" b="1" dirty="0"/>
          </a:p>
        </p:txBody>
      </p:sp>
      <p:sp>
        <p:nvSpPr>
          <p:cNvPr id="50" name="TextBox 49"/>
          <p:cNvSpPr txBox="1"/>
          <p:nvPr/>
        </p:nvSpPr>
        <p:spPr>
          <a:xfrm>
            <a:off x="7223760" y="3444240"/>
            <a:ext cx="533400" cy="369332"/>
          </a:xfrm>
          <a:prstGeom prst="rect">
            <a:avLst/>
          </a:prstGeom>
          <a:noFill/>
        </p:spPr>
        <p:txBody>
          <a:bodyPr wrap="square" rtlCol="0">
            <a:spAutoFit/>
          </a:bodyPr>
          <a:lstStyle/>
          <a:p>
            <a:r>
              <a:rPr lang="en-US" b="1" dirty="0" smtClean="0"/>
              <a:t>OR </a:t>
            </a:r>
            <a:endParaRPr lang="en-IN" b="1" dirty="0"/>
          </a:p>
        </p:txBody>
      </p:sp>
      <p:sp>
        <p:nvSpPr>
          <p:cNvPr id="51" name="TextBox 50"/>
          <p:cNvSpPr txBox="1"/>
          <p:nvPr/>
        </p:nvSpPr>
        <p:spPr>
          <a:xfrm>
            <a:off x="6797040" y="3749040"/>
            <a:ext cx="1447800" cy="369332"/>
          </a:xfrm>
          <a:prstGeom prst="rect">
            <a:avLst/>
          </a:prstGeom>
          <a:noFill/>
        </p:spPr>
        <p:txBody>
          <a:bodyPr wrap="square" rtlCol="0">
            <a:spAutoFit/>
          </a:bodyPr>
          <a:lstStyle/>
          <a:p>
            <a:r>
              <a:rPr lang="en-US" b="1" dirty="0" smtClean="0"/>
              <a:t>COA + COI</a:t>
            </a:r>
          </a:p>
        </p:txBody>
      </p:sp>
      <p:sp>
        <p:nvSpPr>
          <p:cNvPr id="52" name="TextBox 51"/>
          <p:cNvSpPr txBox="1"/>
          <p:nvPr/>
        </p:nvSpPr>
        <p:spPr>
          <a:xfrm>
            <a:off x="6781800" y="4069080"/>
            <a:ext cx="1691640" cy="369332"/>
          </a:xfrm>
          <a:prstGeom prst="rect">
            <a:avLst/>
          </a:prstGeom>
          <a:noFill/>
        </p:spPr>
        <p:txBody>
          <a:bodyPr wrap="square" rtlCol="0">
            <a:spAutoFit/>
          </a:bodyPr>
          <a:lstStyle/>
          <a:p>
            <a:r>
              <a:rPr lang="en-US" b="1" dirty="0" err="1" smtClean="0"/>
              <a:t>w.e</a:t>
            </a:r>
            <a:r>
              <a:rPr lang="en-US" b="1" dirty="0" smtClean="0"/>
              <a:t>. is Higher</a:t>
            </a:r>
            <a:endParaRPr lang="en-IN" b="1" dirty="0"/>
          </a:p>
        </p:txBody>
      </p:sp>
      <p:sp>
        <p:nvSpPr>
          <p:cNvPr id="53" name="TextBox 52"/>
          <p:cNvSpPr txBox="1"/>
          <p:nvPr/>
        </p:nvSpPr>
        <p:spPr>
          <a:xfrm>
            <a:off x="7101840" y="4419600"/>
            <a:ext cx="914400" cy="369332"/>
          </a:xfrm>
          <a:prstGeom prst="rect">
            <a:avLst/>
          </a:prstGeom>
          <a:noFill/>
        </p:spPr>
        <p:txBody>
          <a:bodyPr wrap="square" rtlCol="0">
            <a:spAutoFit/>
          </a:bodyPr>
          <a:lstStyle/>
          <a:p>
            <a:r>
              <a:rPr lang="en-US" b="1" dirty="0" smtClean="0"/>
              <a:t>ADD</a:t>
            </a:r>
            <a:endParaRPr lang="en-IN" b="1" dirty="0"/>
          </a:p>
        </p:txBody>
      </p:sp>
      <p:sp>
        <p:nvSpPr>
          <p:cNvPr id="54" name="TextBox 53"/>
          <p:cNvSpPr txBox="1"/>
          <p:nvPr/>
        </p:nvSpPr>
        <p:spPr>
          <a:xfrm>
            <a:off x="6492240" y="4739640"/>
            <a:ext cx="2362200" cy="369332"/>
          </a:xfrm>
          <a:prstGeom prst="rect">
            <a:avLst/>
          </a:prstGeom>
          <a:noFill/>
        </p:spPr>
        <p:txBody>
          <a:bodyPr wrap="square" rtlCol="0">
            <a:spAutoFit/>
          </a:bodyPr>
          <a:lstStyle/>
          <a:p>
            <a:r>
              <a:rPr lang="en-US" b="1" dirty="0" smtClean="0"/>
              <a:t>Value of </a:t>
            </a:r>
            <a:r>
              <a:rPr lang="en-US" b="1" dirty="0" err="1" smtClean="0"/>
              <a:t>unbuilt</a:t>
            </a:r>
            <a:r>
              <a:rPr lang="en-US" b="1" dirty="0" smtClean="0"/>
              <a:t> area </a:t>
            </a:r>
            <a:endParaRPr lang="en-IN" b="1" dirty="0"/>
          </a:p>
        </p:txBody>
      </p:sp>
      <p:sp>
        <p:nvSpPr>
          <p:cNvPr id="55" name="TextBox 54"/>
          <p:cNvSpPr txBox="1"/>
          <p:nvPr/>
        </p:nvSpPr>
        <p:spPr>
          <a:xfrm>
            <a:off x="7101840" y="5090160"/>
            <a:ext cx="914400" cy="369332"/>
          </a:xfrm>
          <a:prstGeom prst="rect">
            <a:avLst/>
          </a:prstGeom>
          <a:noFill/>
        </p:spPr>
        <p:txBody>
          <a:bodyPr wrap="square" rtlCol="0">
            <a:spAutoFit/>
          </a:bodyPr>
          <a:lstStyle/>
          <a:p>
            <a:r>
              <a:rPr lang="en-US" b="1" dirty="0" smtClean="0"/>
              <a:t>Less</a:t>
            </a:r>
            <a:endParaRPr lang="en-IN" b="1" dirty="0"/>
          </a:p>
        </p:txBody>
      </p:sp>
      <p:sp>
        <p:nvSpPr>
          <p:cNvPr id="56" name="Minus 55"/>
          <p:cNvSpPr/>
          <p:nvPr/>
        </p:nvSpPr>
        <p:spPr>
          <a:xfrm>
            <a:off x="7254240" y="6065520"/>
            <a:ext cx="3048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57" name="Minus 56"/>
          <p:cNvSpPr/>
          <p:nvPr/>
        </p:nvSpPr>
        <p:spPr>
          <a:xfrm>
            <a:off x="7254240" y="6156960"/>
            <a:ext cx="304800" cy="45719"/>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58" name="TextBox 57"/>
          <p:cNvSpPr txBox="1"/>
          <p:nvPr/>
        </p:nvSpPr>
        <p:spPr>
          <a:xfrm>
            <a:off x="6492240" y="6233160"/>
            <a:ext cx="2346960" cy="646331"/>
          </a:xfrm>
          <a:prstGeom prst="rect">
            <a:avLst/>
          </a:prstGeom>
          <a:noFill/>
        </p:spPr>
        <p:txBody>
          <a:bodyPr wrap="square" rtlCol="0">
            <a:spAutoFit/>
          </a:bodyPr>
          <a:lstStyle/>
          <a:p>
            <a:r>
              <a:rPr lang="en-US" b="1" dirty="0" smtClean="0"/>
              <a:t>Value of Immovable </a:t>
            </a:r>
          </a:p>
          <a:p>
            <a:r>
              <a:rPr lang="en-US" b="1" dirty="0" smtClean="0"/>
              <a:t>Property</a:t>
            </a:r>
            <a:endParaRPr lang="en-IN" b="1" dirty="0"/>
          </a:p>
        </p:txBody>
      </p:sp>
      <p:sp>
        <p:nvSpPr>
          <p:cNvPr id="62" name="TextBox 61"/>
          <p:cNvSpPr txBox="1"/>
          <p:nvPr/>
        </p:nvSpPr>
        <p:spPr>
          <a:xfrm>
            <a:off x="6477000" y="5379720"/>
            <a:ext cx="2362200" cy="646331"/>
          </a:xfrm>
          <a:prstGeom prst="rect">
            <a:avLst/>
          </a:prstGeom>
          <a:noFill/>
        </p:spPr>
        <p:txBody>
          <a:bodyPr wrap="square" rtlCol="0">
            <a:spAutoFit/>
          </a:bodyPr>
          <a:lstStyle/>
          <a:p>
            <a:r>
              <a:rPr lang="en-US" b="1" dirty="0" smtClean="0"/>
              <a:t>Adjustment for the </a:t>
            </a:r>
          </a:p>
          <a:p>
            <a:r>
              <a:rPr lang="en-US" b="1" dirty="0" smtClean="0"/>
              <a:t>unearned Increase</a:t>
            </a:r>
            <a:endParaRPr lang="en-IN" b="1" dirty="0"/>
          </a:p>
        </p:txBody>
      </p:sp>
    </p:spTree>
    <p:extLst>
      <p:ext uri="{BB962C8B-B14F-4D97-AF65-F5344CB8AC3E}">
        <p14:creationId xmlns:p14="http://schemas.microsoft.com/office/powerpoint/2010/main" val="3998698171"/>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29000" y="533400"/>
            <a:ext cx="1905000" cy="400110"/>
          </a:xfrm>
          <a:prstGeom prst="rect">
            <a:avLst/>
          </a:prstGeom>
          <a:noFill/>
        </p:spPr>
        <p:txBody>
          <a:bodyPr wrap="square" rtlCol="0">
            <a:spAutoFit/>
          </a:bodyPr>
          <a:lstStyle/>
          <a:p>
            <a:r>
              <a:rPr lang="en-US" sz="2000" b="1" u="sng" dirty="0" smtClean="0"/>
              <a:t>Value of House</a:t>
            </a:r>
            <a:endParaRPr lang="en-IN" sz="2000" b="1" u="sng" dirty="0"/>
          </a:p>
        </p:txBody>
      </p:sp>
      <p:sp>
        <p:nvSpPr>
          <p:cNvPr id="3" name="TextBox 2"/>
          <p:cNvSpPr txBox="1"/>
          <p:nvPr/>
        </p:nvSpPr>
        <p:spPr>
          <a:xfrm>
            <a:off x="1143000" y="1352490"/>
            <a:ext cx="1905000" cy="400110"/>
          </a:xfrm>
          <a:prstGeom prst="rect">
            <a:avLst/>
          </a:prstGeom>
          <a:noFill/>
        </p:spPr>
        <p:txBody>
          <a:bodyPr wrap="square" rtlCol="0">
            <a:spAutoFit/>
          </a:bodyPr>
          <a:lstStyle/>
          <a:p>
            <a:r>
              <a:rPr lang="en-US" sz="2000" b="1" dirty="0" smtClean="0"/>
              <a:t>Freehold Land</a:t>
            </a:r>
            <a:endParaRPr lang="en-IN" sz="2000" b="1" dirty="0"/>
          </a:p>
        </p:txBody>
      </p:sp>
      <p:sp>
        <p:nvSpPr>
          <p:cNvPr id="4" name="Rectangle 3"/>
          <p:cNvSpPr/>
          <p:nvPr/>
        </p:nvSpPr>
        <p:spPr>
          <a:xfrm>
            <a:off x="5867400" y="1371600"/>
            <a:ext cx="304800" cy="400110"/>
          </a:xfrm>
          <a:prstGeom prst="rect">
            <a:avLst/>
          </a:prstGeom>
        </p:spPr>
        <p:txBody>
          <a:bodyPr wrap="square">
            <a:spAutoFit/>
          </a:bodyPr>
          <a:lstStyle/>
          <a:p>
            <a:r>
              <a:rPr lang="en-IN" sz="2000" b="1" dirty="0" smtClean="0"/>
              <a:t>×</a:t>
            </a:r>
            <a:endParaRPr lang="en-IN" sz="2000" b="1" dirty="0"/>
          </a:p>
        </p:txBody>
      </p:sp>
      <p:sp>
        <p:nvSpPr>
          <p:cNvPr id="5" name="TextBox 4"/>
          <p:cNvSpPr txBox="1"/>
          <p:nvPr/>
        </p:nvSpPr>
        <p:spPr>
          <a:xfrm>
            <a:off x="4968240" y="1371600"/>
            <a:ext cx="822960" cy="400110"/>
          </a:xfrm>
          <a:prstGeom prst="rect">
            <a:avLst/>
          </a:prstGeom>
          <a:noFill/>
        </p:spPr>
        <p:txBody>
          <a:bodyPr wrap="square" rtlCol="0">
            <a:spAutoFit/>
          </a:bodyPr>
          <a:lstStyle/>
          <a:p>
            <a:r>
              <a:rPr lang="en-US" sz="2000" b="1" dirty="0" smtClean="0"/>
              <a:t>NMR</a:t>
            </a:r>
            <a:endParaRPr lang="en-IN" sz="2000" b="1" dirty="0"/>
          </a:p>
        </p:txBody>
      </p:sp>
      <p:sp>
        <p:nvSpPr>
          <p:cNvPr id="6" name="TextBox 5"/>
          <p:cNvSpPr txBox="1"/>
          <p:nvPr/>
        </p:nvSpPr>
        <p:spPr>
          <a:xfrm>
            <a:off x="6233160" y="1371600"/>
            <a:ext cx="701040" cy="400110"/>
          </a:xfrm>
          <a:prstGeom prst="rect">
            <a:avLst/>
          </a:prstGeom>
          <a:noFill/>
        </p:spPr>
        <p:txBody>
          <a:bodyPr wrap="square" rtlCol="0">
            <a:spAutoFit/>
          </a:bodyPr>
          <a:lstStyle/>
          <a:p>
            <a:r>
              <a:rPr lang="en-US" sz="2000" b="1" dirty="0" smtClean="0"/>
              <a:t>12.5</a:t>
            </a:r>
            <a:endParaRPr lang="en-IN" sz="2000" b="1" dirty="0"/>
          </a:p>
        </p:txBody>
      </p:sp>
      <p:sp>
        <p:nvSpPr>
          <p:cNvPr id="7" name="TextBox 6"/>
          <p:cNvSpPr txBox="1"/>
          <p:nvPr/>
        </p:nvSpPr>
        <p:spPr>
          <a:xfrm>
            <a:off x="1143000" y="2034420"/>
            <a:ext cx="1447800" cy="400110"/>
          </a:xfrm>
          <a:prstGeom prst="rect">
            <a:avLst/>
          </a:prstGeom>
          <a:noFill/>
        </p:spPr>
        <p:txBody>
          <a:bodyPr wrap="square" rtlCol="0">
            <a:spAutoFit/>
          </a:bodyPr>
          <a:lstStyle/>
          <a:p>
            <a:r>
              <a:rPr lang="en-US" sz="2000" b="1" u="sng" dirty="0" smtClean="0"/>
              <a:t>Lease hold</a:t>
            </a:r>
            <a:endParaRPr lang="en-IN" sz="2000" b="1" u="sng" dirty="0"/>
          </a:p>
        </p:txBody>
      </p:sp>
      <p:sp>
        <p:nvSpPr>
          <p:cNvPr id="8" name="Rectangle 7"/>
          <p:cNvSpPr/>
          <p:nvPr/>
        </p:nvSpPr>
        <p:spPr>
          <a:xfrm>
            <a:off x="5867400" y="2602170"/>
            <a:ext cx="304800" cy="400110"/>
          </a:xfrm>
          <a:prstGeom prst="rect">
            <a:avLst/>
          </a:prstGeom>
        </p:spPr>
        <p:txBody>
          <a:bodyPr wrap="square">
            <a:spAutoFit/>
          </a:bodyPr>
          <a:lstStyle/>
          <a:p>
            <a:r>
              <a:rPr lang="en-IN" sz="2000" b="1" dirty="0" smtClean="0"/>
              <a:t>×</a:t>
            </a:r>
            <a:endParaRPr lang="en-IN" sz="2000" b="1" dirty="0"/>
          </a:p>
        </p:txBody>
      </p:sp>
      <p:sp>
        <p:nvSpPr>
          <p:cNvPr id="9" name="TextBox 8"/>
          <p:cNvSpPr txBox="1"/>
          <p:nvPr/>
        </p:nvSpPr>
        <p:spPr>
          <a:xfrm>
            <a:off x="4968240" y="2602170"/>
            <a:ext cx="822960" cy="400110"/>
          </a:xfrm>
          <a:prstGeom prst="rect">
            <a:avLst/>
          </a:prstGeom>
          <a:noFill/>
        </p:spPr>
        <p:txBody>
          <a:bodyPr wrap="square" rtlCol="0">
            <a:spAutoFit/>
          </a:bodyPr>
          <a:lstStyle/>
          <a:p>
            <a:r>
              <a:rPr lang="en-US" sz="2000" b="1" dirty="0" smtClean="0"/>
              <a:t>NMR</a:t>
            </a:r>
            <a:endParaRPr lang="en-IN" sz="2000" b="1" dirty="0"/>
          </a:p>
        </p:txBody>
      </p:sp>
      <p:sp>
        <p:nvSpPr>
          <p:cNvPr id="10" name="TextBox 9"/>
          <p:cNvSpPr txBox="1"/>
          <p:nvPr/>
        </p:nvSpPr>
        <p:spPr>
          <a:xfrm>
            <a:off x="6233160" y="2602170"/>
            <a:ext cx="548640" cy="400110"/>
          </a:xfrm>
          <a:prstGeom prst="rect">
            <a:avLst/>
          </a:prstGeom>
          <a:noFill/>
        </p:spPr>
        <p:txBody>
          <a:bodyPr wrap="square" rtlCol="0">
            <a:spAutoFit/>
          </a:bodyPr>
          <a:lstStyle/>
          <a:p>
            <a:r>
              <a:rPr lang="en-US" sz="2000" b="1" dirty="0" smtClean="0"/>
              <a:t>10</a:t>
            </a:r>
            <a:endParaRPr lang="en-IN" sz="2000" b="1" dirty="0"/>
          </a:p>
        </p:txBody>
      </p:sp>
      <p:sp>
        <p:nvSpPr>
          <p:cNvPr id="11" name="TextBox 10"/>
          <p:cNvSpPr txBox="1"/>
          <p:nvPr/>
        </p:nvSpPr>
        <p:spPr>
          <a:xfrm>
            <a:off x="1478280" y="2522100"/>
            <a:ext cx="2331720" cy="707886"/>
          </a:xfrm>
          <a:prstGeom prst="rect">
            <a:avLst/>
          </a:prstGeom>
          <a:noFill/>
        </p:spPr>
        <p:txBody>
          <a:bodyPr wrap="square" rtlCol="0">
            <a:spAutoFit/>
          </a:bodyPr>
          <a:lstStyle/>
          <a:p>
            <a:r>
              <a:rPr lang="en-US" sz="2000" b="1" dirty="0" smtClean="0"/>
              <a:t>Unexpired period is 50 years or More</a:t>
            </a:r>
            <a:endParaRPr lang="en-IN" sz="2000" b="1" dirty="0"/>
          </a:p>
        </p:txBody>
      </p:sp>
      <p:sp>
        <p:nvSpPr>
          <p:cNvPr id="12" name="Rectangle 11"/>
          <p:cNvSpPr/>
          <p:nvPr/>
        </p:nvSpPr>
        <p:spPr>
          <a:xfrm>
            <a:off x="5882640" y="3867984"/>
            <a:ext cx="304800" cy="400110"/>
          </a:xfrm>
          <a:prstGeom prst="rect">
            <a:avLst/>
          </a:prstGeom>
        </p:spPr>
        <p:txBody>
          <a:bodyPr wrap="square">
            <a:spAutoFit/>
          </a:bodyPr>
          <a:lstStyle/>
          <a:p>
            <a:r>
              <a:rPr lang="en-IN" sz="2000" b="1" dirty="0" smtClean="0"/>
              <a:t>×</a:t>
            </a:r>
            <a:endParaRPr lang="en-IN" sz="2000" b="1" dirty="0"/>
          </a:p>
        </p:txBody>
      </p:sp>
      <p:sp>
        <p:nvSpPr>
          <p:cNvPr id="13" name="TextBox 12"/>
          <p:cNvSpPr txBox="1"/>
          <p:nvPr/>
        </p:nvSpPr>
        <p:spPr>
          <a:xfrm>
            <a:off x="4983480" y="3867984"/>
            <a:ext cx="822960" cy="400110"/>
          </a:xfrm>
          <a:prstGeom prst="rect">
            <a:avLst/>
          </a:prstGeom>
          <a:noFill/>
        </p:spPr>
        <p:txBody>
          <a:bodyPr wrap="square" rtlCol="0">
            <a:spAutoFit/>
          </a:bodyPr>
          <a:lstStyle/>
          <a:p>
            <a:r>
              <a:rPr lang="en-US" sz="2000" b="1" dirty="0" smtClean="0"/>
              <a:t>NMR</a:t>
            </a:r>
            <a:endParaRPr lang="en-IN" sz="2000" b="1" dirty="0"/>
          </a:p>
        </p:txBody>
      </p:sp>
      <p:sp>
        <p:nvSpPr>
          <p:cNvPr id="14" name="TextBox 13"/>
          <p:cNvSpPr txBox="1"/>
          <p:nvPr/>
        </p:nvSpPr>
        <p:spPr>
          <a:xfrm>
            <a:off x="6248400" y="3867984"/>
            <a:ext cx="381000" cy="400110"/>
          </a:xfrm>
          <a:prstGeom prst="rect">
            <a:avLst/>
          </a:prstGeom>
          <a:noFill/>
        </p:spPr>
        <p:txBody>
          <a:bodyPr wrap="square" rtlCol="0">
            <a:spAutoFit/>
          </a:bodyPr>
          <a:lstStyle/>
          <a:p>
            <a:r>
              <a:rPr lang="en-US" sz="2000" b="1" dirty="0" smtClean="0"/>
              <a:t>8</a:t>
            </a:r>
            <a:endParaRPr lang="en-IN" sz="2000" b="1" dirty="0"/>
          </a:p>
        </p:txBody>
      </p:sp>
      <p:sp>
        <p:nvSpPr>
          <p:cNvPr id="15" name="TextBox 14"/>
          <p:cNvSpPr txBox="1"/>
          <p:nvPr/>
        </p:nvSpPr>
        <p:spPr>
          <a:xfrm>
            <a:off x="1493520" y="3559314"/>
            <a:ext cx="2773680" cy="1015663"/>
          </a:xfrm>
          <a:prstGeom prst="rect">
            <a:avLst/>
          </a:prstGeom>
          <a:noFill/>
        </p:spPr>
        <p:txBody>
          <a:bodyPr wrap="square" rtlCol="0">
            <a:spAutoFit/>
          </a:bodyPr>
          <a:lstStyle/>
          <a:p>
            <a:r>
              <a:rPr lang="en-US" sz="2000" b="1" dirty="0" smtClean="0"/>
              <a:t>Unexpired period is Less than 50 years but more than 15 years</a:t>
            </a:r>
            <a:endParaRPr lang="en-IN" sz="2000" b="1" dirty="0"/>
          </a:p>
        </p:txBody>
      </p:sp>
      <p:sp>
        <p:nvSpPr>
          <p:cNvPr id="16" name="TextBox 15"/>
          <p:cNvSpPr txBox="1"/>
          <p:nvPr/>
        </p:nvSpPr>
        <p:spPr>
          <a:xfrm>
            <a:off x="4983480" y="5251847"/>
            <a:ext cx="3017520" cy="400110"/>
          </a:xfrm>
          <a:prstGeom prst="rect">
            <a:avLst/>
          </a:prstGeom>
          <a:noFill/>
        </p:spPr>
        <p:txBody>
          <a:bodyPr wrap="square" rtlCol="0">
            <a:spAutoFit/>
          </a:bodyPr>
          <a:lstStyle/>
          <a:p>
            <a:r>
              <a:rPr lang="en-US" sz="2000" b="1" dirty="0" smtClean="0"/>
              <a:t>Rule 8 i.e. Market Value</a:t>
            </a:r>
            <a:endParaRPr lang="en-IN" sz="2000" b="1" dirty="0"/>
          </a:p>
        </p:txBody>
      </p:sp>
      <p:sp>
        <p:nvSpPr>
          <p:cNvPr id="17" name="TextBox 16"/>
          <p:cNvSpPr txBox="1"/>
          <p:nvPr/>
        </p:nvSpPr>
        <p:spPr>
          <a:xfrm>
            <a:off x="1493520" y="4943177"/>
            <a:ext cx="2392680" cy="707886"/>
          </a:xfrm>
          <a:prstGeom prst="rect">
            <a:avLst/>
          </a:prstGeom>
          <a:noFill/>
        </p:spPr>
        <p:txBody>
          <a:bodyPr wrap="square" rtlCol="0">
            <a:spAutoFit/>
          </a:bodyPr>
          <a:lstStyle/>
          <a:p>
            <a:r>
              <a:rPr lang="en-US" sz="2000" b="1" dirty="0" smtClean="0"/>
              <a:t>Unexpired period is </a:t>
            </a:r>
          </a:p>
          <a:p>
            <a:r>
              <a:rPr lang="en-US" sz="2000" b="1" dirty="0" smtClean="0"/>
              <a:t>15 years or Less</a:t>
            </a:r>
            <a:endParaRPr lang="en-IN" sz="2000" b="1" dirty="0"/>
          </a:p>
        </p:txBody>
      </p:sp>
      <p:cxnSp>
        <p:nvCxnSpPr>
          <p:cNvPr id="18" name="Straight Connector 17"/>
          <p:cNvCxnSpPr/>
          <p:nvPr/>
        </p:nvCxnSpPr>
        <p:spPr>
          <a:xfrm>
            <a:off x="1249680" y="2711132"/>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9" name="Straight Connector 18"/>
          <p:cNvCxnSpPr/>
          <p:nvPr/>
        </p:nvCxnSpPr>
        <p:spPr>
          <a:xfrm>
            <a:off x="1249680" y="3762692"/>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Connector 19"/>
          <p:cNvCxnSpPr/>
          <p:nvPr/>
        </p:nvCxnSpPr>
        <p:spPr>
          <a:xfrm>
            <a:off x="1264920" y="5134292"/>
            <a:ext cx="1524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193981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3"/>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6" grpId="1"/>
      <p:bldP spid="7" grpId="0"/>
      <p:bldP spid="8" grpId="0"/>
      <p:bldP spid="9" grpId="0"/>
      <p:bldP spid="10" grpId="0"/>
      <p:bldP spid="12" grpId="0"/>
      <p:bldP spid="13" grpId="0"/>
      <p:bldP spid="14" grpId="0"/>
      <p:bldP spid="15" grpId="0"/>
      <p:bldP spid="16" grpId="0"/>
      <p:bldP spid="1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0720" y="1082040"/>
            <a:ext cx="2057400" cy="400110"/>
          </a:xfrm>
          <a:prstGeom prst="rect">
            <a:avLst/>
          </a:prstGeom>
          <a:noFill/>
        </p:spPr>
        <p:txBody>
          <a:bodyPr wrap="square" rtlCol="0">
            <a:spAutoFit/>
          </a:bodyPr>
          <a:lstStyle/>
          <a:p>
            <a:r>
              <a:rPr lang="en-US" sz="2000" b="1" dirty="0" smtClean="0"/>
              <a:t>Value of House</a:t>
            </a:r>
            <a:endParaRPr lang="en-IN" sz="2000" b="1" dirty="0"/>
          </a:p>
        </p:txBody>
      </p:sp>
      <p:sp>
        <p:nvSpPr>
          <p:cNvPr id="3" name="TextBox 2"/>
          <p:cNvSpPr txBox="1"/>
          <p:nvPr/>
        </p:nvSpPr>
        <p:spPr>
          <a:xfrm>
            <a:off x="5547360" y="1082040"/>
            <a:ext cx="777240" cy="400110"/>
          </a:xfrm>
          <a:prstGeom prst="rect">
            <a:avLst/>
          </a:prstGeom>
          <a:noFill/>
        </p:spPr>
        <p:txBody>
          <a:bodyPr wrap="square" rtlCol="0">
            <a:spAutoFit/>
          </a:bodyPr>
          <a:lstStyle/>
          <a:p>
            <a:r>
              <a:rPr lang="en-US" sz="2000" b="1" dirty="0" smtClean="0"/>
              <a:t>XXX</a:t>
            </a:r>
            <a:endParaRPr lang="en-IN" sz="2000" b="1" dirty="0"/>
          </a:p>
        </p:txBody>
      </p:sp>
      <p:sp>
        <p:nvSpPr>
          <p:cNvPr id="4" name="TextBox 3"/>
          <p:cNvSpPr txBox="1"/>
          <p:nvPr/>
        </p:nvSpPr>
        <p:spPr>
          <a:xfrm>
            <a:off x="1173480" y="1752600"/>
            <a:ext cx="762000" cy="400110"/>
          </a:xfrm>
          <a:prstGeom prst="rect">
            <a:avLst/>
          </a:prstGeom>
          <a:noFill/>
        </p:spPr>
        <p:txBody>
          <a:bodyPr wrap="square" rtlCol="0">
            <a:spAutoFit/>
          </a:bodyPr>
          <a:lstStyle/>
          <a:p>
            <a:r>
              <a:rPr lang="en-US" sz="2000" b="1" dirty="0" smtClean="0"/>
              <a:t>Add:</a:t>
            </a:r>
            <a:endParaRPr lang="en-IN" sz="2000" b="1" dirty="0"/>
          </a:p>
        </p:txBody>
      </p:sp>
      <p:sp>
        <p:nvSpPr>
          <p:cNvPr id="5" name="TextBox 4"/>
          <p:cNvSpPr txBox="1"/>
          <p:nvPr/>
        </p:nvSpPr>
        <p:spPr>
          <a:xfrm>
            <a:off x="1955304" y="1700808"/>
            <a:ext cx="2472680" cy="707886"/>
          </a:xfrm>
          <a:prstGeom prst="rect">
            <a:avLst/>
          </a:prstGeom>
          <a:noFill/>
        </p:spPr>
        <p:txBody>
          <a:bodyPr wrap="square" rtlCol="0">
            <a:spAutoFit/>
          </a:bodyPr>
          <a:lstStyle/>
          <a:p>
            <a:r>
              <a:rPr lang="en-US" sz="2000" b="1" dirty="0" smtClean="0"/>
              <a:t> Adjustment of </a:t>
            </a:r>
            <a:r>
              <a:rPr lang="en-US" sz="2000" b="1" dirty="0" err="1" smtClean="0"/>
              <a:t>unbuilt</a:t>
            </a:r>
            <a:r>
              <a:rPr lang="en-US" sz="2000" b="1" dirty="0" smtClean="0"/>
              <a:t> area</a:t>
            </a:r>
            <a:endParaRPr lang="en-IN" sz="2000" b="1" dirty="0"/>
          </a:p>
        </p:txBody>
      </p:sp>
      <p:sp>
        <p:nvSpPr>
          <p:cNvPr id="6" name="TextBox 5"/>
          <p:cNvSpPr txBox="1"/>
          <p:nvPr/>
        </p:nvSpPr>
        <p:spPr>
          <a:xfrm>
            <a:off x="5562600" y="1798320"/>
            <a:ext cx="777240" cy="400110"/>
          </a:xfrm>
          <a:prstGeom prst="rect">
            <a:avLst/>
          </a:prstGeom>
          <a:noFill/>
        </p:spPr>
        <p:txBody>
          <a:bodyPr wrap="square" rtlCol="0">
            <a:spAutoFit/>
          </a:bodyPr>
          <a:lstStyle/>
          <a:p>
            <a:r>
              <a:rPr lang="en-US" sz="2000" b="1" dirty="0" smtClean="0"/>
              <a:t>XXX</a:t>
            </a:r>
            <a:endParaRPr lang="en-IN" sz="2000" b="1" dirty="0"/>
          </a:p>
        </p:txBody>
      </p:sp>
      <p:sp>
        <p:nvSpPr>
          <p:cNvPr id="7" name="TextBox 6"/>
          <p:cNvSpPr txBox="1"/>
          <p:nvPr/>
        </p:nvSpPr>
        <p:spPr>
          <a:xfrm>
            <a:off x="1173480" y="2773680"/>
            <a:ext cx="762000" cy="400110"/>
          </a:xfrm>
          <a:prstGeom prst="rect">
            <a:avLst/>
          </a:prstGeom>
          <a:noFill/>
        </p:spPr>
        <p:txBody>
          <a:bodyPr wrap="square" rtlCol="0">
            <a:spAutoFit/>
          </a:bodyPr>
          <a:lstStyle/>
          <a:p>
            <a:r>
              <a:rPr lang="en-US" sz="2000" b="1" dirty="0" smtClean="0"/>
              <a:t>Less:</a:t>
            </a:r>
            <a:endParaRPr lang="en-IN" sz="2000" b="1" dirty="0"/>
          </a:p>
        </p:txBody>
      </p:sp>
      <p:sp>
        <p:nvSpPr>
          <p:cNvPr id="8" name="TextBox 7"/>
          <p:cNvSpPr txBox="1"/>
          <p:nvPr/>
        </p:nvSpPr>
        <p:spPr>
          <a:xfrm>
            <a:off x="2057400" y="2773680"/>
            <a:ext cx="1280160" cy="707886"/>
          </a:xfrm>
          <a:prstGeom prst="rect">
            <a:avLst/>
          </a:prstGeom>
          <a:noFill/>
        </p:spPr>
        <p:txBody>
          <a:bodyPr wrap="square" rtlCol="0">
            <a:spAutoFit/>
          </a:bodyPr>
          <a:lstStyle/>
          <a:p>
            <a:r>
              <a:rPr lang="en-US" sz="2000" b="1" dirty="0" smtClean="0"/>
              <a:t>Unearned </a:t>
            </a:r>
          </a:p>
          <a:p>
            <a:r>
              <a:rPr lang="en-US" sz="2000" b="1" dirty="0" smtClean="0"/>
              <a:t>Increase</a:t>
            </a:r>
            <a:endParaRPr lang="en-IN" sz="2000" b="1" dirty="0"/>
          </a:p>
        </p:txBody>
      </p:sp>
      <p:sp>
        <p:nvSpPr>
          <p:cNvPr id="9" name="TextBox 8"/>
          <p:cNvSpPr txBox="1"/>
          <p:nvPr/>
        </p:nvSpPr>
        <p:spPr>
          <a:xfrm>
            <a:off x="5562600" y="2788920"/>
            <a:ext cx="777240" cy="400110"/>
          </a:xfrm>
          <a:prstGeom prst="rect">
            <a:avLst/>
          </a:prstGeom>
          <a:noFill/>
        </p:spPr>
        <p:txBody>
          <a:bodyPr wrap="square" rtlCol="0">
            <a:spAutoFit/>
          </a:bodyPr>
          <a:lstStyle/>
          <a:p>
            <a:r>
              <a:rPr lang="en-US" sz="2000" b="1" dirty="0" smtClean="0"/>
              <a:t>XXX</a:t>
            </a:r>
            <a:endParaRPr lang="en-IN" sz="2000" b="1" dirty="0"/>
          </a:p>
        </p:txBody>
      </p:sp>
      <p:sp>
        <p:nvSpPr>
          <p:cNvPr id="10" name="TextBox 9"/>
          <p:cNvSpPr txBox="1"/>
          <p:nvPr/>
        </p:nvSpPr>
        <p:spPr>
          <a:xfrm>
            <a:off x="1965960" y="3733800"/>
            <a:ext cx="2057400" cy="400110"/>
          </a:xfrm>
          <a:prstGeom prst="rect">
            <a:avLst/>
          </a:prstGeom>
          <a:noFill/>
        </p:spPr>
        <p:txBody>
          <a:bodyPr wrap="square" rtlCol="0">
            <a:spAutoFit/>
          </a:bodyPr>
          <a:lstStyle/>
          <a:p>
            <a:r>
              <a:rPr lang="en-US" sz="2000" b="1" dirty="0" smtClean="0"/>
              <a:t>Value of House</a:t>
            </a:r>
            <a:endParaRPr lang="en-IN" sz="2000" b="1" dirty="0"/>
          </a:p>
        </p:txBody>
      </p:sp>
      <p:sp>
        <p:nvSpPr>
          <p:cNvPr id="11" name="TextBox 10"/>
          <p:cNvSpPr txBox="1"/>
          <p:nvPr/>
        </p:nvSpPr>
        <p:spPr>
          <a:xfrm>
            <a:off x="5562600" y="3733800"/>
            <a:ext cx="777240" cy="400110"/>
          </a:xfrm>
          <a:prstGeom prst="rect">
            <a:avLst/>
          </a:prstGeom>
          <a:noFill/>
        </p:spPr>
        <p:txBody>
          <a:bodyPr wrap="square" rtlCol="0">
            <a:spAutoFit/>
          </a:bodyPr>
          <a:lstStyle/>
          <a:p>
            <a:r>
              <a:rPr lang="en-US" sz="2000" b="1" dirty="0" smtClean="0"/>
              <a:t>XXX</a:t>
            </a:r>
            <a:endParaRPr lang="en-IN" sz="2000" b="1" dirty="0"/>
          </a:p>
        </p:txBody>
      </p:sp>
      <p:cxnSp>
        <p:nvCxnSpPr>
          <p:cNvPr id="13" name="Straight Connector 12"/>
          <p:cNvCxnSpPr/>
          <p:nvPr/>
        </p:nvCxnSpPr>
        <p:spPr>
          <a:xfrm>
            <a:off x="5455920" y="373380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5486400" y="4189412"/>
            <a:ext cx="914400" cy="1588"/>
          </a:xfrm>
          <a:prstGeom prst="line">
            <a:avLst/>
          </a:prstGeom>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5791200" y="5429071"/>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extLst>
      <p:ext uri="{BB962C8B-B14F-4D97-AF65-F5344CB8AC3E}">
        <p14:creationId xmlns:p14="http://schemas.microsoft.com/office/powerpoint/2010/main" val="3884856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609600"/>
            <a:ext cx="3048000" cy="400110"/>
          </a:xfrm>
          <a:prstGeom prst="rect">
            <a:avLst/>
          </a:prstGeom>
          <a:noFill/>
        </p:spPr>
        <p:txBody>
          <a:bodyPr wrap="square" rtlCol="0">
            <a:spAutoFit/>
          </a:bodyPr>
          <a:lstStyle/>
          <a:p>
            <a:r>
              <a:rPr lang="en-US" sz="2000" b="1" u="sng" dirty="0" smtClean="0"/>
              <a:t>Value of House Property</a:t>
            </a:r>
            <a:endParaRPr lang="en-IN" sz="2000" b="1" u="sng" dirty="0"/>
          </a:p>
        </p:txBody>
      </p:sp>
      <p:sp>
        <p:nvSpPr>
          <p:cNvPr id="3" name="TextBox 2"/>
          <p:cNvSpPr txBox="1"/>
          <p:nvPr/>
        </p:nvSpPr>
        <p:spPr>
          <a:xfrm>
            <a:off x="579120" y="1169610"/>
            <a:ext cx="838200" cy="400110"/>
          </a:xfrm>
          <a:prstGeom prst="rect">
            <a:avLst/>
          </a:prstGeom>
          <a:noFill/>
        </p:spPr>
        <p:txBody>
          <a:bodyPr wrap="square" rtlCol="0">
            <a:spAutoFit/>
          </a:bodyPr>
          <a:lstStyle/>
          <a:p>
            <a:r>
              <a:rPr lang="en-US" sz="2000" b="1" dirty="0" smtClean="0"/>
              <a:t>NMR</a:t>
            </a:r>
            <a:endParaRPr lang="en-IN" sz="2000" b="1" dirty="0"/>
          </a:p>
        </p:txBody>
      </p:sp>
      <p:sp>
        <p:nvSpPr>
          <p:cNvPr id="4" name="Multiply 3"/>
          <p:cNvSpPr/>
          <p:nvPr/>
        </p:nvSpPr>
        <p:spPr>
          <a:xfrm>
            <a:off x="1508760" y="1230570"/>
            <a:ext cx="152400" cy="3048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5" name="TextBox 4"/>
          <p:cNvSpPr txBox="1"/>
          <p:nvPr/>
        </p:nvSpPr>
        <p:spPr>
          <a:xfrm>
            <a:off x="1813560" y="1169610"/>
            <a:ext cx="2286000" cy="400110"/>
          </a:xfrm>
          <a:prstGeom prst="rect">
            <a:avLst/>
          </a:prstGeom>
          <a:noFill/>
        </p:spPr>
        <p:txBody>
          <a:bodyPr wrap="square" rtlCol="0">
            <a:spAutoFit/>
          </a:bodyPr>
          <a:lstStyle/>
          <a:p>
            <a:r>
              <a:rPr lang="en-US" sz="2000" b="1" dirty="0" smtClean="0"/>
              <a:t>Capitalised factor</a:t>
            </a:r>
            <a:endParaRPr lang="en-IN" sz="2000" b="1" dirty="0"/>
          </a:p>
        </p:txBody>
      </p:sp>
      <p:sp>
        <p:nvSpPr>
          <p:cNvPr id="6" name="TextBox 5"/>
          <p:cNvSpPr txBox="1"/>
          <p:nvPr/>
        </p:nvSpPr>
        <p:spPr>
          <a:xfrm>
            <a:off x="1524000" y="1661160"/>
            <a:ext cx="533400" cy="400110"/>
          </a:xfrm>
          <a:prstGeom prst="rect">
            <a:avLst/>
          </a:prstGeom>
          <a:noFill/>
        </p:spPr>
        <p:txBody>
          <a:bodyPr wrap="square" rtlCol="0">
            <a:spAutoFit/>
          </a:bodyPr>
          <a:lstStyle/>
          <a:p>
            <a:r>
              <a:rPr lang="en-US" sz="2000" b="1" dirty="0" smtClean="0"/>
              <a:t>or</a:t>
            </a:r>
            <a:endParaRPr lang="en-IN" sz="2000" b="1" dirty="0"/>
          </a:p>
        </p:txBody>
      </p:sp>
      <p:sp>
        <p:nvSpPr>
          <p:cNvPr id="7" name="TextBox 6"/>
          <p:cNvSpPr txBox="1"/>
          <p:nvPr/>
        </p:nvSpPr>
        <p:spPr>
          <a:xfrm>
            <a:off x="594360" y="2084010"/>
            <a:ext cx="838200" cy="400110"/>
          </a:xfrm>
          <a:prstGeom prst="rect">
            <a:avLst/>
          </a:prstGeom>
          <a:noFill/>
        </p:spPr>
        <p:txBody>
          <a:bodyPr wrap="square" rtlCol="0">
            <a:spAutoFit/>
          </a:bodyPr>
          <a:lstStyle/>
          <a:p>
            <a:r>
              <a:rPr lang="en-US" sz="2000" b="1" dirty="0" smtClean="0"/>
              <a:t>COA</a:t>
            </a:r>
            <a:endParaRPr lang="en-IN" sz="2000" b="1" dirty="0"/>
          </a:p>
        </p:txBody>
      </p:sp>
      <p:sp>
        <p:nvSpPr>
          <p:cNvPr id="8" name="Plus 7"/>
          <p:cNvSpPr/>
          <p:nvPr/>
        </p:nvSpPr>
        <p:spPr>
          <a:xfrm>
            <a:off x="1524000" y="2179320"/>
            <a:ext cx="152400" cy="22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9" name="TextBox 8"/>
          <p:cNvSpPr txBox="1"/>
          <p:nvPr/>
        </p:nvSpPr>
        <p:spPr>
          <a:xfrm>
            <a:off x="1813560" y="2084010"/>
            <a:ext cx="716280" cy="400110"/>
          </a:xfrm>
          <a:prstGeom prst="rect">
            <a:avLst/>
          </a:prstGeom>
          <a:noFill/>
        </p:spPr>
        <p:txBody>
          <a:bodyPr wrap="square" rtlCol="0">
            <a:spAutoFit/>
          </a:bodyPr>
          <a:lstStyle/>
          <a:p>
            <a:r>
              <a:rPr lang="en-US" sz="2000" b="1" dirty="0" smtClean="0"/>
              <a:t>COI</a:t>
            </a:r>
            <a:endParaRPr lang="en-IN" sz="2000" b="1" dirty="0"/>
          </a:p>
        </p:txBody>
      </p:sp>
      <p:sp>
        <p:nvSpPr>
          <p:cNvPr id="10" name="TextBox 9"/>
          <p:cNvSpPr txBox="1"/>
          <p:nvPr/>
        </p:nvSpPr>
        <p:spPr>
          <a:xfrm>
            <a:off x="1828800" y="2876490"/>
            <a:ext cx="1859280" cy="400110"/>
          </a:xfrm>
          <a:prstGeom prst="rect">
            <a:avLst/>
          </a:prstGeom>
          <a:noFill/>
        </p:spPr>
        <p:txBody>
          <a:bodyPr wrap="square" rtlCol="0">
            <a:spAutoFit/>
          </a:bodyPr>
          <a:lstStyle/>
          <a:p>
            <a:r>
              <a:rPr lang="en-US" sz="2000" b="1" dirty="0" smtClean="0"/>
              <a:t>W.e. is Higher</a:t>
            </a:r>
            <a:endParaRPr lang="en-IN" sz="2000" b="1" dirty="0"/>
          </a:p>
        </p:txBody>
      </p:sp>
      <p:sp>
        <p:nvSpPr>
          <p:cNvPr id="11" name="TextBox 10"/>
          <p:cNvSpPr txBox="1"/>
          <p:nvPr/>
        </p:nvSpPr>
        <p:spPr>
          <a:xfrm>
            <a:off x="2545080" y="2072640"/>
            <a:ext cx="3505200" cy="707886"/>
          </a:xfrm>
          <a:prstGeom prst="rect">
            <a:avLst/>
          </a:prstGeom>
          <a:noFill/>
        </p:spPr>
        <p:txBody>
          <a:bodyPr wrap="square" rtlCol="0">
            <a:spAutoFit/>
          </a:bodyPr>
          <a:lstStyle/>
          <a:p>
            <a:r>
              <a:rPr lang="en-US" sz="2000" b="1" dirty="0" smtClean="0"/>
              <a:t>(If Property </a:t>
            </a:r>
            <a:r>
              <a:rPr lang="en-US" sz="2000" b="1" dirty="0" err="1" smtClean="0"/>
              <a:t>acq</a:t>
            </a:r>
            <a:r>
              <a:rPr lang="en-US" sz="2000" b="1" dirty="0" smtClean="0"/>
              <a:t>.</a:t>
            </a:r>
          </a:p>
          <a:p>
            <a:r>
              <a:rPr lang="en-US" sz="2000" b="1" dirty="0" smtClean="0"/>
              <a:t>	after 31.3.1974)</a:t>
            </a:r>
            <a:endParaRPr lang="en-IN" sz="2000" b="1" dirty="0"/>
          </a:p>
        </p:txBody>
      </p:sp>
      <p:sp>
        <p:nvSpPr>
          <p:cNvPr id="12" name="TextBox 11"/>
          <p:cNvSpPr txBox="1"/>
          <p:nvPr/>
        </p:nvSpPr>
        <p:spPr>
          <a:xfrm>
            <a:off x="7025640" y="2084010"/>
            <a:ext cx="822960" cy="400110"/>
          </a:xfrm>
          <a:prstGeom prst="rect">
            <a:avLst/>
          </a:prstGeom>
          <a:noFill/>
        </p:spPr>
        <p:txBody>
          <a:bodyPr wrap="square" rtlCol="0">
            <a:spAutoFit/>
          </a:bodyPr>
          <a:lstStyle/>
          <a:p>
            <a:r>
              <a:rPr lang="en-US" sz="2000" b="1" dirty="0" smtClean="0"/>
              <a:t>XXX</a:t>
            </a:r>
            <a:endParaRPr lang="en-IN" sz="2000" b="1" dirty="0"/>
          </a:p>
        </p:txBody>
      </p:sp>
      <p:sp>
        <p:nvSpPr>
          <p:cNvPr id="13" name="TextBox 12"/>
          <p:cNvSpPr txBox="1"/>
          <p:nvPr/>
        </p:nvSpPr>
        <p:spPr>
          <a:xfrm>
            <a:off x="304800" y="3352800"/>
            <a:ext cx="762000" cy="400110"/>
          </a:xfrm>
          <a:prstGeom prst="rect">
            <a:avLst/>
          </a:prstGeom>
          <a:noFill/>
        </p:spPr>
        <p:txBody>
          <a:bodyPr wrap="square" rtlCol="0">
            <a:spAutoFit/>
          </a:bodyPr>
          <a:lstStyle/>
          <a:p>
            <a:r>
              <a:rPr lang="en-US" sz="2000" b="1" dirty="0" smtClean="0"/>
              <a:t>Add:</a:t>
            </a:r>
            <a:endParaRPr lang="en-IN" sz="2000" b="1" dirty="0"/>
          </a:p>
        </p:txBody>
      </p:sp>
      <p:sp>
        <p:nvSpPr>
          <p:cNvPr id="14" name="TextBox 13"/>
          <p:cNvSpPr txBox="1"/>
          <p:nvPr/>
        </p:nvSpPr>
        <p:spPr>
          <a:xfrm>
            <a:off x="1173480" y="3352800"/>
            <a:ext cx="3520440" cy="400110"/>
          </a:xfrm>
          <a:prstGeom prst="rect">
            <a:avLst/>
          </a:prstGeom>
          <a:noFill/>
        </p:spPr>
        <p:txBody>
          <a:bodyPr wrap="square" rtlCol="0">
            <a:spAutoFit/>
          </a:bodyPr>
          <a:lstStyle/>
          <a:p>
            <a:r>
              <a:rPr lang="en-US" sz="2000" b="1" dirty="0" smtClean="0"/>
              <a:t>Adjustment for </a:t>
            </a:r>
            <a:r>
              <a:rPr lang="en-US" sz="2000" b="1" dirty="0" err="1" smtClean="0"/>
              <a:t>Unbuilt</a:t>
            </a:r>
            <a:r>
              <a:rPr lang="en-US" sz="2000" b="1" dirty="0" smtClean="0"/>
              <a:t> area</a:t>
            </a:r>
            <a:endParaRPr lang="en-IN" sz="2000" b="1" dirty="0"/>
          </a:p>
        </p:txBody>
      </p:sp>
      <p:sp>
        <p:nvSpPr>
          <p:cNvPr id="15" name="TextBox 14"/>
          <p:cNvSpPr txBox="1"/>
          <p:nvPr/>
        </p:nvSpPr>
        <p:spPr>
          <a:xfrm>
            <a:off x="7025640" y="3322320"/>
            <a:ext cx="822960" cy="400110"/>
          </a:xfrm>
          <a:prstGeom prst="rect">
            <a:avLst/>
          </a:prstGeom>
          <a:noFill/>
        </p:spPr>
        <p:txBody>
          <a:bodyPr wrap="square" rtlCol="0">
            <a:spAutoFit/>
          </a:bodyPr>
          <a:lstStyle/>
          <a:p>
            <a:r>
              <a:rPr lang="en-US" sz="2000" b="1" dirty="0" smtClean="0"/>
              <a:t>XXX</a:t>
            </a:r>
            <a:endParaRPr lang="en-IN" sz="2000" b="1" dirty="0"/>
          </a:p>
        </p:txBody>
      </p:sp>
      <p:sp>
        <p:nvSpPr>
          <p:cNvPr id="16" name="TextBox 15"/>
          <p:cNvSpPr txBox="1"/>
          <p:nvPr/>
        </p:nvSpPr>
        <p:spPr>
          <a:xfrm>
            <a:off x="304800" y="4019490"/>
            <a:ext cx="762000" cy="400110"/>
          </a:xfrm>
          <a:prstGeom prst="rect">
            <a:avLst/>
          </a:prstGeom>
          <a:noFill/>
        </p:spPr>
        <p:txBody>
          <a:bodyPr wrap="square" rtlCol="0">
            <a:spAutoFit/>
          </a:bodyPr>
          <a:lstStyle/>
          <a:p>
            <a:r>
              <a:rPr lang="en-US" sz="2000" b="1" dirty="0" smtClean="0"/>
              <a:t>Less:</a:t>
            </a:r>
            <a:endParaRPr lang="en-IN" sz="2000" b="1" dirty="0"/>
          </a:p>
        </p:txBody>
      </p:sp>
      <p:sp>
        <p:nvSpPr>
          <p:cNvPr id="17" name="TextBox 16"/>
          <p:cNvSpPr txBox="1"/>
          <p:nvPr/>
        </p:nvSpPr>
        <p:spPr>
          <a:xfrm>
            <a:off x="1173480" y="4019490"/>
            <a:ext cx="4084320" cy="400110"/>
          </a:xfrm>
          <a:prstGeom prst="rect">
            <a:avLst/>
          </a:prstGeom>
          <a:noFill/>
        </p:spPr>
        <p:txBody>
          <a:bodyPr wrap="square" rtlCol="0">
            <a:spAutoFit/>
          </a:bodyPr>
          <a:lstStyle/>
          <a:p>
            <a:r>
              <a:rPr lang="en-US" sz="2000" b="1" dirty="0" smtClean="0"/>
              <a:t>Adjustment for Unearned Increase</a:t>
            </a:r>
            <a:endParaRPr lang="en-IN" sz="2000" b="1" dirty="0"/>
          </a:p>
        </p:txBody>
      </p:sp>
      <p:sp>
        <p:nvSpPr>
          <p:cNvPr id="18" name="TextBox 17"/>
          <p:cNvSpPr txBox="1"/>
          <p:nvPr/>
        </p:nvSpPr>
        <p:spPr>
          <a:xfrm>
            <a:off x="1173480" y="4476690"/>
            <a:ext cx="5227320" cy="707886"/>
          </a:xfrm>
          <a:prstGeom prst="rect">
            <a:avLst/>
          </a:prstGeom>
          <a:noFill/>
        </p:spPr>
        <p:txBody>
          <a:bodyPr wrap="square" rtlCol="0">
            <a:spAutoFit/>
          </a:bodyPr>
          <a:lstStyle/>
          <a:p>
            <a:r>
              <a:rPr lang="en-US" sz="2000" b="1" dirty="0" smtClean="0"/>
              <a:t>(This deduction will not be allowed in case of Property is on </a:t>
            </a:r>
            <a:r>
              <a:rPr lang="en-US" sz="2000" b="1" smtClean="0"/>
              <a:t>Freehold Land)</a:t>
            </a:r>
            <a:endParaRPr lang="en-IN" sz="2000" b="1" dirty="0"/>
          </a:p>
        </p:txBody>
      </p:sp>
      <p:sp>
        <p:nvSpPr>
          <p:cNvPr id="19" name="TextBox 18"/>
          <p:cNvSpPr txBox="1"/>
          <p:nvPr/>
        </p:nvSpPr>
        <p:spPr>
          <a:xfrm>
            <a:off x="7025640" y="4751010"/>
            <a:ext cx="822960" cy="400110"/>
          </a:xfrm>
          <a:prstGeom prst="rect">
            <a:avLst/>
          </a:prstGeom>
          <a:noFill/>
        </p:spPr>
        <p:txBody>
          <a:bodyPr wrap="square" rtlCol="0">
            <a:spAutoFit/>
          </a:bodyPr>
          <a:lstStyle/>
          <a:p>
            <a:r>
              <a:rPr lang="en-US" sz="2000" b="1" dirty="0" smtClean="0"/>
              <a:t>XXX</a:t>
            </a:r>
            <a:endParaRPr lang="en-IN" sz="2000" b="1" dirty="0"/>
          </a:p>
        </p:txBody>
      </p:sp>
      <p:sp>
        <p:nvSpPr>
          <p:cNvPr id="20" name="TextBox 19"/>
          <p:cNvSpPr txBox="1"/>
          <p:nvPr/>
        </p:nvSpPr>
        <p:spPr>
          <a:xfrm>
            <a:off x="2362200" y="5406330"/>
            <a:ext cx="3048000" cy="400110"/>
          </a:xfrm>
          <a:prstGeom prst="rect">
            <a:avLst/>
          </a:prstGeom>
          <a:noFill/>
        </p:spPr>
        <p:txBody>
          <a:bodyPr wrap="square" rtlCol="0">
            <a:spAutoFit/>
          </a:bodyPr>
          <a:lstStyle/>
          <a:p>
            <a:r>
              <a:rPr lang="en-US" sz="2000" b="1" dirty="0" smtClean="0"/>
              <a:t>Value of House Property</a:t>
            </a:r>
            <a:endParaRPr lang="en-IN" sz="2000" b="1" dirty="0"/>
          </a:p>
        </p:txBody>
      </p:sp>
      <p:sp>
        <p:nvSpPr>
          <p:cNvPr id="21" name="TextBox 20"/>
          <p:cNvSpPr txBox="1"/>
          <p:nvPr/>
        </p:nvSpPr>
        <p:spPr>
          <a:xfrm>
            <a:off x="7025640" y="5394960"/>
            <a:ext cx="822960" cy="400110"/>
          </a:xfrm>
          <a:prstGeom prst="rect">
            <a:avLst/>
          </a:prstGeom>
          <a:noFill/>
        </p:spPr>
        <p:txBody>
          <a:bodyPr wrap="square" rtlCol="0">
            <a:spAutoFit/>
          </a:bodyPr>
          <a:lstStyle/>
          <a:p>
            <a:r>
              <a:rPr lang="en-US" sz="2000" b="1" dirty="0" smtClean="0"/>
              <a:t>XXX</a:t>
            </a:r>
            <a:endParaRPr lang="en-IN" sz="2000" b="1" dirty="0"/>
          </a:p>
        </p:txBody>
      </p:sp>
      <p:cxnSp>
        <p:nvCxnSpPr>
          <p:cNvPr id="23" name="Straight Connector 22"/>
          <p:cNvCxnSpPr/>
          <p:nvPr/>
        </p:nvCxnSpPr>
        <p:spPr>
          <a:xfrm>
            <a:off x="6934200" y="539496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6949440" y="5791200"/>
            <a:ext cx="9144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0465383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4"/>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p:bldP spid="6" grpId="0"/>
      <p:bldP spid="7" grpId="0"/>
      <p:bldP spid="8" grpId="0" animBg="1"/>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03340" y="4173860"/>
            <a:ext cx="1188720" cy="461665"/>
          </a:xfrm>
          <a:prstGeom prst="rect">
            <a:avLst/>
          </a:prstGeom>
          <a:noFill/>
        </p:spPr>
        <p:txBody>
          <a:bodyPr wrap="square" rtlCol="0">
            <a:spAutoFit/>
          </a:bodyPr>
          <a:lstStyle/>
          <a:p>
            <a:r>
              <a:rPr lang="en-US" sz="2400" b="1" dirty="0" smtClean="0"/>
              <a:t>NMR</a:t>
            </a:r>
            <a:endParaRPr lang="en-IN" sz="2400" b="1" dirty="0"/>
          </a:p>
        </p:txBody>
      </p:sp>
      <p:sp>
        <p:nvSpPr>
          <p:cNvPr id="3" name="TextBox 2"/>
          <p:cNvSpPr txBox="1"/>
          <p:nvPr/>
        </p:nvSpPr>
        <p:spPr>
          <a:xfrm>
            <a:off x="3916680" y="2758440"/>
            <a:ext cx="1188720" cy="461665"/>
          </a:xfrm>
          <a:prstGeom prst="rect">
            <a:avLst/>
          </a:prstGeom>
          <a:noFill/>
        </p:spPr>
        <p:txBody>
          <a:bodyPr wrap="square" rtlCol="0">
            <a:spAutoFit/>
          </a:bodyPr>
          <a:lstStyle/>
          <a:p>
            <a:r>
              <a:rPr lang="en-US" sz="2400" b="1" dirty="0" smtClean="0"/>
              <a:t>GMR</a:t>
            </a:r>
            <a:endParaRPr lang="en-IN" sz="2400" b="1" dirty="0"/>
          </a:p>
        </p:txBody>
      </p:sp>
      <p:sp>
        <p:nvSpPr>
          <p:cNvPr id="4" name="TextBox 3"/>
          <p:cNvSpPr txBox="1"/>
          <p:nvPr/>
        </p:nvSpPr>
        <p:spPr>
          <a:xfrm>
            <a:off x="2316480" y="1178226"/>
            <a:ext cx="4663440" cy="461665"/>
          </a:xfrm>
          <a:prstGeom prst="rect">
            <a:avLst/>
          </a:prstGeom>
          <a:noFill/>
        </p:spPr>
        <p:txBody>
          <a:bodyPr wrap="square" rtlCol="0">
            <a:spAutoFit/>
          </a:bodyPr>
          <a:lstStyle/>
          <a:p>
            <a:r>
              <a:rPr lang="en-US" sz="2400" b="1" dirty="0" smtClean="0"/>
              <a:t>Actual Rent Received|Receivable</a:t>
            </a:r>
            <a:endParaRPr lang="en-IN" sz="2400" b="1" dirty="0"/>
          </a:p>
        </p:txBody>
      </p:sp>
      <p:cxnSp>
        <p:nvCxnSpPr>
          <p:cNvPr id="11" name="Straight Arrow Connector 10"/>
          <p:cNvCxnSpPr/>
          <p:nvPr/>
        </p:nvCxnSpPr>
        <p:spPr>
          <a:xfrm rot="5400000">
            <a:off x="3893339" y="2178835"/>
            <a:ext cx="928694"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rot="5400000">
            <a:off x="3894133" y="3693479"/>
            <a:ext cx="928694"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568036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2920" y="499050"/>
            <a:ext cx="3505200" cy="400110"/>
          </a:xfrm>
          <a:prstGeom prst="rect">
            <a:avLst/>
          </a:prstGeom>
          <a:noFill/>
        </p:spPr>
        <p:txBody>
          <a:bodyPr wrap="square" rtlCol="0">
            <a:spAutoFit/>
          </a:bodyPr>
          <a:lstStyle/>
          <a:p>
            <a:r>
              <a:rPr lang="en-US" sz="2000" b="1" u="sng" dirty="0" smtClean="0"/>
              <a:t>Determination of Actual Rent</a:t>
            </a:r>
            <a:endParaRPr lang="en-IN" sz="2000" b="1" u="sng" dirty="0"/>
          </a:p>
        </p:txBody>
      </p:sp>
      <p:sp>
        <p:nvSpPr>
          <p:cNvPr id="3" name="TextBox 2"/>
          <p:cNvSpPr txBox="1"/>
          <p:nvPr/>
        </p:nvSpPr>
        <p:spPr>
          <a:xfrm>
            <a:off x="502920" y="895290"/>
            <a:ext cx="4587240" cy="400110"/>
          </a:xfrm>
          <a:prstGeom prst="rect">
            <a:avLst/>
          </a:prstGeom>
          <a:noFill/>
        </p:spPr>
        <p:txBody>
          <a:bodyPr wrap="square" rtlCol="0">
            <a:spAutoFit/>
          </a:bodyPr>
          <a:lstStyle/>
          <a:p>
            <a:r>
              <a:rPr lang="en-US" sz="2000" b="1" dirty="0" smtClean="0"/>
              <a:t>Actual rent shall be calculated as under:</a:t>
            </a:r>
            <a:endParaRPr lang="en-IN" sz="2000" b="1" dirty="0"/>
          </a:p>
        </p:txBody>
      </p:sp>
      <p:sp>
        <p:nvSpPr>
          <p:cNvPr id="4" name="TextBox 3"/>
          <p:cNvSpPr txBox="1"/>
          <p:nvPr/>
        </p:nvSpPr>
        <p:spPr>
          <a:xfrm>
            <a:off x="502920" y="1428690"/>
            <a:ext cx="4069080" cy="400110"/>
          </a:xfrm>
          <a:prstGeom prst="rect">
            <a:avLst/>
          </a:prstGeom>
          <a:noFill/>
        </p:spPr>
        <p:txBody>
          <a:bodyPr wrap="square" rtlCol="0">
            <a:spAutoFit/>
          </a:bodyPr>
          <a:lstStyle/>
          <a:p>
            <a:r>
              <a:rPr lang="en-US" sz="2000" b="1" dirty="0" smtClean="0"/>
              <a:t>Actual rent received or receivable</a:t>
            </a:r>
            <a:endParaRPr lang="en-IN" sz="2000" b="1" dirty="0"/>
          </a:p>
        </p:txBody>
      </p:sp>
      <p:sp>
        <p:nvSpPr>
          <p:cNvPr id="5" name="TextBox 4"/>
          <p:cNvSpPr txBox="1"/>
          <p:nvPr/>
        </p:nvSpPr>
        <p:spPr>
          <a:xfrm>
            <a:off x="60960" y="1916370"/>
            <a:ext cx="762000" cy="400110"/>
          </a:xfrm>
          <a:prstGeom prst="rect">
            <a:avLst/>
          </a:prstGeom>
          <a:noFill/>
        </p:spPr>
        <p:txBody>
          <a:bodyPr wrap="square" rtlCol="0">
            <a:spAutoFit/>
          </a:bodyPr>
          <a:lstStyle/>
          <a:p>
            <a:r>
              <a:rPr lang="en-US" sz="2000" b="1" dirty="0" smtClean="0"/>
              <a:t>Add:</a:t>
            </a:r>
            <a:endParaRPr lang="en-IN" sz="2000" b="1" dirty="0"/>
          </a:p>
        </p:txBody>
      </p:sp>
      <p:sp>
        <p:nvSpPr>
          <p:cNvPr id="6" name="TextBox 5"/>
          <p:cNvSpPr txBox="1"/>
          <p:nvPr/>
        </p:nvSpPr>
        <p:spPr>
          <a:xfrm>
            <a:off x="45720" y="2388810"/>
            <a:ext cx="502920" cy="400110"/>
          </a:xfrm>
          <a:prstGeom prst="rect">
            <a:avLst/>
          </a:prstGeom>
          <a:noFill/>
        </p:spPr>
        <p:txBody>
          <a:bodyPr wrap="square" rtlCol="0">
            <a:spAutoFit/>
          </a:bodyPr>
          <a:lstStyle/>
          <a:p>
            <a:r>
              <a:rPr lang="en-US" sz="2000" b="1" dirty="0" smtClean="0"/>
              <a:t>(a)</a:t>
            </a:r>
            <a:endParaRPr lang="en-IN" sz="2000" b="1" dirty="0"/>
          </a:p>
        </p:txBody>
      </p:sp>
      <p:sp>
        <p:nvSpPr>
          <p:cNvPr id="7" name="TextBox 6"/>
          <p:cNvSpPr txBox="1"/>
          <p:nvPr/>
        </p:nvSpPr>
        <p:spPr>
          <a:xfrm>
            <a:off x="655320" y="2404050"/>
            <a:ext cx="7269480" cy="400110"/>
          </a:xfrm>
          <a:prstGeom prst="rect">
            <a:avLst/>
          </a:prstGeom>
          <a:noFill/>
        </p:spPr>
        <p:txBody>
          <a:bodyPr wrap="square" rtlCol="0">
            <a:spAutoFit/>
          </a:bodyPr>
          <a:lstStyle/>
          <a:p>
            <a:r>
              <a:rPr lang="en-US" sz="2000" b="1" dirty="0" smtClean="0"/>
              <a:t>Taxes in respect of the property agreed to be borne by the tenant.</a:t>
            </a:r>
            <a:endParaRPr lang="en-IN" sz="2000" b="1" dirty="0"/>
          </a:p>
        </p:txBody>
      </p:sp>
      <p:sp>
        <p:nvSpPr>
          <p:cNvPr id="8" name="TextBox 7"/>
          <p:cNvSpPr txBox="1"/>
          <p:nvPr/>
        </p:nvSpPr>
        <p:spPr>
          <a:xfrm>
            <a:off x="8107680" y="1428690"/>
            <a:ext cx="975360" cy="400110"/>
          </a:xfrm>
          <a:prstGeom prst="rect">
            <a:avLst/>
          </a:prstGeom>
          <a:noFill/>
        </p:spPr>
        <p:txBody>
          <a:bodyPr wrap="square" rtlCol="0">
            <a:spAutoFit/>
          </a:bodyPr>
          <a:lstStyle/>
          <a:p>
            <a:r>
              <a:rPr lang="en-US" sz="2000" b="1" dirty="0" smtClean="0"/>
              <a:t>XXXX</a:t>
            </a:r>
            <a:endParaRPr lang="en-IN" sz="2000" b="1" dirty="0"/>
          </a:p>
        </p:txBody>
      </p:sp>
      <p:sp>
        <p:nvSpPr>
          <p:cNvPr id="9" name="TextBox 8"/>
          <p:cNvSpPr txBox="1"/>
          <p:nvPr/>
        </p:nvSpPr>
        <p:spPr>
          <a:xfrm>
            <a:off x="8077200" y="2419290"/>
            <a:ext cx="975360" cy="400110"/>
          </a:xfrm>
          <a:prstGeom prst="rect">
            <a:avLst/>
          </a:prstGeom>
          <a:noFill/>
        </p:spPr>
        <p:txBody>
          <a:bodyPr wrap="square" rtlCol="0">
            <a:spAutoFit/>
          </a:bodyPr>
          <a:lstStyle/>
          <a:p>
            <a:r>
              <a:rPr lang="en-US" sz="2000" b="1" dirty="0" smtClean="0"/>
              <a:t>XXXX</a:t>
            </a:r>
            <a:endParaRPr lang="en-IN" sz="2000" b="1" dirty="0"/>
          </a:p>
        </p:txBody>
      </p:sp>
      <p:sp>
        <p:nvSpPr>
          <p:cNvPr id="10" name="TextBox 9"/>
          <p:cNvSpPr txBox="1"/>
          <p:nvPr/>
        </p:nvSpPr>
        <p:spPr>
          <a:xfrm>
            <a:off x="45720" y="3098244"/>
            <a:ext cx="502920" cy="400110"/>
          </a:xfrm>
          <a:prstGeom prst="rect">
            <a:avLst/>
          </a:prstGeom>
          <a:noFill/>
        </p:spPr>
        <p:txBody>
          <a:bodyPr wrap="square" rtlCol="0">
            <a:spAutoFit/>
          </a:bodyPr>
          <a:lstStyle/>
          <a:p>
            <a:r>
              <a:rPr lang="en-US" sz="2000" b="1" dirty="0" smtClean="0"/>
              <a:t>(b)</a:t>
            </a:r>
            <a:endParaRPr lang="en-IN" sz="2000" b="1" dirty="0"/>
          </a:p>
        </p:txBody>
      </p:sp>
      <p:sp>
        <p:nvSpPr>
          <p:cNvPr id="11" name="TextBox 10"/>
          <p:cNvSpPr txBox="1"/>
          <p:nvPr/>
        </p:nvSpPr>
        <p:spPr>
          <a:xfrm>
            <a:off x="655320" y="3113484"/>
            <a:ext cx="7345680" cy="707886"/>
          </a:xfrm>
          <a:prstGeom prst="rect">
            <a:avLst/>
          </a:prstGeom>
          <a:noFill/>
        </p:spPr>
        <p:txBody>
          <a:bodyPr wrap="square" rtlCol="0">
            <a:spAutoFit/>
          </a:bodyPr>
          <a:lstStyle/>
          <a:p>
            <a:r>
              <a:rPr lang="en-US" sz="2000" b="1" dirty="0" smtClean="0"/>
              <a:t>1/9</a:t>
            </a:r>
            <a:r>
              <a:rPr lang="en-US" sz="2000" b="1" baseline="30000" dirty="0" smtClean="0"/>
              <a:t>th</a:t>
            </a:r>
            <a:r>
              <a:rPr lang="en-US" sz="2000" b="1" dirty="0" smtClean="0"/>
              <a:t> of actual rent received or receivable where the repairs are to be borne by the tenant.</a:t>
            </a:r>
            <a:endParaRPr lang="en-IN" sz="2000" b="1" dirty="0"/>
          </a:p>
        </p:txBody>
      </p:sp>
      <p:sp>
        <p:nvSpPr>
          <p:cNvPr id="12" name="TextBox 11"/>
          <p:cNvSpPr txBox="1"/>
          <p:nvPr/>
        </p:nvSpPr>
        <p:spPr>
          <a:xfrm>
            <a:off x="8077200" y="3128724"/>
            <a:ext cx="975360" cy="400110"/>
          </a:xfrm>
          <a:prstGeom prst="rect">
            <a:avLst/>
          </a:prstGeom>
          <a:noFill/>
        </p:spPr>
        <p:txBody>
          <a:bodyPr wrap="square" rtlCol="0">
            <a:spAutoFit/>
          </a:bodyPr>
          <a:lstStyle/>
          <a:p>
            <a:r>
              <a:rPr lang="en-US" sz="2000" b="1" dirty="0" smtClean="0"/>
              <a:t>XXXX</a:t>
            </a:r>
            <a:endParaRPr lang="en-IN" sz="2000" b="1" dirty="0"/>
          </a:p>
        </p:txBody>
      </p:sp>
      <p:sp>
        <p:nvSpPr>
          <p:cNvPr id="13" name="TextBox 12"/>
          <p:cNvSpPr txBox="1"/>
          <p:nvPr/>
        </p:nvSpPr>
        <p:spPr>
          <a:xfrm>
            <a:off x="45720" y="3951684"/>
            <a:ext cx="502920" cy="400110"/>
          </a:xfrm>
          <a:prstGeom prst="rect">
            <a:avLst/>
          </a:prstGeom>
          <a:noFill/>
        </p:spPr>
        <p:txBody>
          <a:bodyPr wrap="square" rtlCol="0">
            <a:spAutoFit/>
          </a:bodyPr>
          <a:lstStyle/>
          <a:p>
            <a:r>
              <a:rPr lang="en-US" sz="2000" b="1" dirty="0" smtClean="0"/>
              <a:t>(c)</a:t>
            </a:r>
            <a:endParaRPr lang="en-IN" sz="2000" b="1" dirty="0"/>
          </a:p>
        </p:txBody>
      </p:sp>
      <p:sp>
        <p:nvSpPr>
          <p:cNvPr id="14" name="TextBox 13"/>
          <p:cNvSpPr txBox="1"/>
          <p:nvPr/>
        </p:nvSpPr>
        <p:spPr>
          <a:xfrm>
            <a:off x="655320" y="3966924"/>
            <a:ext cx="7345680" cy="1015663"/>
          </a:xfrm>
          <a:prstGeom prst="rect">
            <a:avLst/>
          </a:prstGeom>
          <a:noFill/>
        </p:spPr>
        <p:txBody>
          <a:bodyPr wrap="square" rtlCol="0">
            <a:spAutoFit/>
          </a:bodyPr>
          <a:lstStyle/>
          <a:p>
            <a:r>
              <a:rPr lang="en-US" sz="2000" b="1" dirty="0" smtClean="0"/>
              <a:t>15</a:t>
            </a:r>
            <a:r>
              <a:rPr lang="en-US" sz="2000" b="1" smtClean="0"/>
              <a:t>% p.a. interest </a:t>
            </a:r>
            <a:r>
              <a:rPr lang="en-US" sz="2000" b="1" dirty="0" smtClean="0"/>
              <a:t>on the deposit received from the tenant reduced by interest actually paid by the </a:t>
            </a:r>
            <a:r>
              <a:rPr lang="en-US" sz="2000" b="1" dirty="0" err="1" smtClean="0"/>
              <a:t>assessee</a:t>
            </a:r>
            <a:r>
              <a:rPr lang="en-US" sz="2000" b="1" dirty="0" smtClean="0"/>
              <a:t> to the tenant in respect of the deposit.</a:t>
            </a:r>
            <a:endParaRPr lang="en-IN" sz="2000" b="1" dirty="0"/>
          </a:p>
        </p:txBody>
      </p:sp>
      <p:sp>
        <p:nvSpPr>
          <p:cNvPr id="15" name="TextBox 14"/>
          <p:cNvSpPr txBox="1"/>
          <p:nvPr/>
        </p:nvSpPr>
        <p:spPr>
          <a:xfrm>
            <a:off x="8077200" y="3982164"/>
            <a:ext cx="975360" cy="400110"/>
          </a:xfrm>
          <a:prstGeom prst="rect">
            <a:avLst/>
          </a:prstGeom>
          <a:noFill/>
        </p:spPr>
        <p:txBody>
          <a:bodyPr wrap="square" rtlCol="0">
            <a:spAutoFit/>
          </a:bodyPr>
          <a:lstStyle/>
          <a:p>
            <a:r>
              <a:rPr lang="en-US" sz="2000" b="1" dirty="0" smtClean="0"/>
              <a:t>XXXX</a:t>
            </a:r>
            <a:endParaRPr lang="en-IN" sz="2000" b="1" dirty="0"/>
          </a:p>
        </p:txBody>
      </p:sp>
      <p:sp>
        <p:nvSpPr>
          <p:cNvPr id="16" name="TextBox 15"/>
          <p:cNvSpPr txBox="1"/>
          <p:nvPr/>
        </p:nvSpPr>
        <p:spPr>
          <a:xfrm>
            <a:off x="45720" y="5045987"/>
            <a:ext cx="502920" cy="400110"/>
          </a:xfrm>
          <a:prstGeom prst="rect">
            <a:avLst/>
          </a:prstGeom>
          <a:noFill/>
        </p:spPr>
        <p:txBody>
          <a:bodyPr wrap="square" rtlCol="0">
            <a:spAutoFit/>
          </a:bodyPr>
          <a:lstStyle/>
          <a:p>
            <a:r>
              <a:rPr lang="en-US" sz="2000" b="1" dirty="0" smtClean="0"/>
              <a:t>(d)</a:t>
            </a:r>
            <a:endParaRPr lang="en-IN" sz="2000" b="1" dirty="0"/>
          </a:p>
        </p:txBody>
      </p:sp>
      <p:sp>
        <p:nvSpPr>
          <p:cNvPr id="17" name="TextBox 16"/>
          <p:cNvSpPr txBox="1"/>
          <p:nvPr/>
        </p:nvSpPr>
        <p:spPr>
          <a:xfrm>
            <a:off x="655320" y="5061227"/>
            <a:ext cx="7345680" cy="707886"/>
          </a:xfrm>
          <a:prstGeom prst="rect">
            <a:avLst/>
          </a:prstGeom>
          <a:noFill/>
        </p:spPr>
        <p:txBody>
          <a:bodyPr wrap="square" rtlCol="0">
            <a:spAutoFit/>
          </a:bodyPr>
          <a:lstStyle/>
          <a:p>
            <a:r>
              <a:rPr lang="en-US" sz="2000" b="1" dirty="0" smtClean="0"/>
              <a:t>Lease premium or Non-refundable deposit received for leasing out the property</a:t>
            </a:r>
            <a:endParaRPr lang="en-IN" sz="2000" b="1" dirty="0"/>
          </a:p>
        </p:txBody>
      </p:sp>
      <p:sp>
        <p:nvSpPr>
          <p:cNvPr id="18" name="TextBox 17"/>
          <p:cNvSpPr txBox="1"/>
          <p:nvPr/>
        </p:nvSpPr>
        <p:spPr>
          <a:xfrm>
            <a:off x="8077200" y="5076467"/>
            <a:ext cx="975360" cy="400110"/>
          </a:xfrm>
          <a:prstGeom prst="rect">
            <a:avLst/>
          </a:prstGeom>
          <a:noFill/>
        </p:spPr>
        <p:txBody>
          <a:bodyPr wrap="square" rtlCol="0">
            <a:spAutoFit/>
          </a:bodyPr>
          <a:lstStyle/>
          <a:p>
            <a:r>
              <a:rPr lang="en-US" sz="2000" b="1" dirty="0" smtClean="0"/>
              <a:t>XXXX</a:t>
            </a:r>
            <a:endParaRPr lang="en-IN" sz="2000" b="1" dirty="0"/>
          </a:p>
        </p:txBody>
      </p:sp>
      <p:cxnSp>
        <p:nvCxnSpPr>
          <p:cNvPr id="20" name="Straight Connector 19"/>
          <p:cNvCxnSpPr/>
          <p:nvPr/>
        </p:nvCxnSpPr>
        <p:spPr>
          <a:xfrm>
            <a:off x="685800" y="5817810"/>
            <a:ext cx="7010400" cy="1588"/>
          </a:xfrm>
          <a:prstGeom prst="line">
            <a:avLst/>
          </a:prstGeom>
        </p:spPr>
        <p:style>
          <a:lnRef idx="2">
            <a:schemeClr val="dk1"/>
          </a:lnRef>
          <a:fillRef idx="0">
            <a:schemeClr val="dk1"/>
          </a:fillRef>
          <a:effectRef idx="1">
            <a:schemeClr val="dk1"/>
          </a:effectRef>
          <a:fontRef idx="minor">
            <a:schemeClr val="tx1"/>
          </a:fontRef>
        </p:style>
      </p:cxnSp>
      <p:sp>
        <p:nvSpPr>
          <p:cNvPr id="21" name="TextBox 20"/>
          <p:cNvSpPr txBox="1"/>
          <p:nvPr/>
        </p:nvSpPr>
        <p:spPr>
          <a:xfrm>
            <a:off x="2849880" y="5878770"/>
            <a:ext cx="3169920" cy="400110"/>
          </a:xfrm>
          <a:prstGeom prst="rect">
            <a:avLst/>
          </a:prstGeom>
          <a:noFill/>
        </p:spPr>
        <p:txBody>
          <a:bodyPr wrap="square" rtlCol="0">
            <a:spAutoFit/>
          </a:bodyPr>
          <a:lstStyle/>
          <a:p>
            <a:r>
              <a:rPr lang="en-US" sz="2000" b="1" dirty="0" smtClean="0"/>
              <a:t>Number of years of lease</a:t>
            </a:r>
            <a:endParaRPr lang="en-IN" sz="2000" b="1" dirty="0"/>
          </a:p>
        </p:txBody>
      </p:sp>
      <p:cxnSp>
        <p:nvCxnSpPr>
          <p:cNvPr id="22" name="Straight Arrow Connector 21"/>
          <p:cNvCxnSpPr/>
          <p:nvPr/>
        </p:nvCxnSpPr>
        <p:spPr>
          <a:xfrm flipV="1">
            <a:off x="1000100" y="2285992"/>
            <a:ext cx="214314" cy="1428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3" name="TextBox 22"/>
          <p:cNvSpPr txBox="1"/>
          <p:nvPr/>
        </p:nvSpPr>
        <p:spPr>
          <a:xfrm>
            <a:off x="1214414" y="2069716"/>
            <a:ext cx="2143140" cy="400110"/>
          </a:xfrm>
          <a:prstGeom prst="rect">
            <a:avLst/>
          </a:prstGeom>
          <a:noFill/>
        </p:spPr>
        <p:txBody>
          <a:bodyPr wrap="square" rtlCol="0">
            <a:spAutoFit/>
          </a:bodyPr>
          <a:lstStyle/>
          <a:p>
            <a:r>
              <a:rPr lang="en-US" sz="2000" b="1" smtClean="0"/>
              <a:t>Municipal Taxes</a:t>
            </a:r>
            <a:endParaRPr lang="en-IN" sz="2000" b="1"/>
          </a:p>
        </p:txBody>
      </p:sp>
    </p:spTree>
    <p:extLst>
      <p:ext uri="{BB962C8B-B14F-4D97-AF65-F5344CB8AC3E}">
        <p14:creationId xmlns:p14="http://schemas.microsoft.com/office/powerpoint/2010/main" val="8227735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21"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28000" y="1595735"/>
            <a:ext cx="4038560" cy="461665"/>
          </a:xfrm>
          <a:prstGeom prst="rect">
            <a:avLst/>
          </a:prstGeom>
          <a:noFill/>
        </p:spPr>
        <p:txBody>
          <a:bodyPr wrap="square" rtlCol="0">
            <a:spAutoFit/>
          </a:bodyPr>
          <a:lstStyle/>
          <a:p>
            <a:r>
              <a:rPr lang="en-US" sz="2400" b="1" u="sng" dirty="0" smtClean="0"/>
              <a:t>Wealth of a minor child</a:t>
            </a:r>
            <a:endParaRPr lang="en-IN" sz="2400" b="1" u="sng" dirty="0"/>
          </a:p>
        </p:txBody>
      </p:sp>
      <p:sp>
        <p:nvSpPr>
          <p:cNvPr id="4" name="TextBox 3"/>
          <p:cNvSpPr txBox="1"/>
          <p:nvPr/>
        </p:nvSpPr>
        <p:spPr>
          <a:xfrm>
            <a:off x="2068714" y="2682240"/>
            <a:ext cx="4743566" cy="1200329"/>
          </a:xfrm>
          <a:prstGeom prst="rect">
            <a:avLst/>
          </a:prstGeom>
          <a:noFill/>
        </p:spPr>
        <p:txBody>
          <a:bodyPr wrap="square" rtlCol="0">
            <a:spAutoFit/>
          </a:bodyPr>
          <a:lstStyle/>
          <a:p>
            <a:pPr algn="ctr"/>
            <a:r>
              <a:rPr lang="en-US" sz="2400" b="1" dirty="0" smtClean="0"/>
              <a:t>Clubbed </a:t>
            </a:r>
          </a:p>
          <a:p>
            <a:pPr algn="ctr"/>
            <a:r>
              <a:rPr lang="en-US" sz="2400" b="1" dirty="0" smtClean="0"/>
              <a:t>in the</a:t>
            </a:r>
          </a:p>
          <a:p>
            <a:pPr algn="ctr"/>
            <a:r>
              <a:rPr lang="en-US" sz="2400" b="1" dirty="0" smtClean="0"/>
              <a:t> hands of  Parent</a:t>
            </a:r>
            <a:endParaRPr lang="en-IN" sz="2400" b="1" dirty="0"/>
          </a:p>
        </p:txBody>
      </p:sp>
      <p:cxnSp>
        <p:nvCxnSpPr>
          <p:cNvPr id="6" name="Straight Arrow Connector 5"/>
          <p:cNvCxnSpPr/>
          <p:nvPr/>
        </p:nvCxnSpPr>
        <p:spPr>
          <a:xfrm rot="5400000">
            <a:off x="4085114" y="2361406"/>
            <a:ext cx="609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 name="TextBox 2"/>
          <p:cNvSpPr txBox="1"/>
          <p:nvPr/>
        </p:nvSpPr>
        <p:spPr>
          <a:xfrm>
            <a:off x="6019800" y="152400"/>
            <a:ext cx="2963334" cy="923330"/>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 y="762000"/>
            <a:ext cx="502920" cy="400110"/>
          </a:xfrm>
          <a:prstGeom prst="rect">
            <a:avLst/>
          </a:prstGeom>
          <a:noFill/>
        </p:spPr>
        <p:txBody>
          <a:bodyPr wrap="square" rtlCol="0">
            <a:spAutoFit/>
          </a:bodyPr>
          <a:lstStyle/>
          <a:p>
            <a:r>
              <a:rPr lang="en-US" sz="2000" b="1" dirty="0" smtClean="0"/>
              <a:t>(e)</a:t>
            </a:r>
            <a:endParaRPr lang="en-IN" sz="2000" b="1" dirty="0"/>
          </a:p>
        </p:txBody>
      </p:sp>
      <p:sp>
        <p:nvSpPr>
          <p:cNvPr id="3" name="TextBox 2"/>
          <p:cNvSpPr txBox="1"/>
          <p:nvPr/>
        </p:nvSpPr>
        <p:spPr>
          <a:xfrm>
            <a:off x="655320" y="777240"/>
            <a:ext cx="7345680" cy="707886"/>
          </a:xfrm>
          <a:prstGeom prst="rect">
            <a:avLst/>
          </a:prstGeom>
          <a:noFill/>
        </p:spPr>
        <p:txBody>
          <a:bodyPr wrap="square" rtlCol="0">
            <a:spAutoFit/>
          </a:bodyPr>
          <a:lstStyle/>
          <a:p>
            <a:r>
              <a:rPr lang="en-US" sz="2000" b="1" dirty="0" smtClean="0"/>
              <a:t>Value of any perquisite or benefit received by the </a:t>
            </a:r>
            <a:r>
              <a:rPr lang="en-US" sz="2000" b="1" dirty="0" err="1" smtClean="0"/>
              <a:t>assessee</a:t>
            </a:r>
            <a:r>
              <a:rPr lang="en-US" sz="2000" b="1" dirty="0" smtClean="0"/>
              <a:t> for leasing out the property or for modification in items of lease.</a:t>
            </a:r>
            <a:endParaRPr lang="en-IN" sz="2000" b="1" dirty="0"/>
          </a:p>
        </p:txBody>
      </p:sp>
      <p:sp>
        <p:nvSpPr>
          <p:cNvPr id="4" name="TextBox 3"/>
          <p:cNvSpPr txBox="1"/>
          <p:nvPr/>
        </p:nvSpPr>
        <p:spPr>
          <a:xfrm>
            <a:off x="8077200" y="792480"/>
            <a:ext cx="975360" cy="400110"/>
          </a:xfrm>
          <a:prstGeom prst="rect">
            <a:avLst/>
          </a:prstGeom>
          <a:noFill/>
        </p:spPr>
        <p:txBody>
          <a:bodyPr wrap="square" rtlCol="0">
            <a:spAutoFit/>
          </a:bodyPr>
          <a:lstStyle/>
          <a:p>
            <a:r>
              <a:rPr lang="en-US" sz="2000" b="1" dirty="0" smtClean="0"/>
              <a:t>XXXX</a:t>
            </a:r>
            <a:endParaRPr lang="en-IN" sz="2000" b="1" dirty="0"/>
          </a:p>
        </p:txBody>
      </p:sp>
      <p:sp>
        <p:nvSpPr>
          <p:cNvPr id="5" name="TextBox 4"/>
          <p:cNvSpPr txBox="1"/>
          <p:nvPr/>
        </p:nvSpPr>
        <p:spPr>
          <a:xfrm>
            <a:off x="45720" y="1569720"/>
            <a:ext cx="502920" cy="400110"/>
          </a:xfrm>
          <a:prstGeom prst="rect">
            <a:avLst/>
          </a:prstGeom>
          <a:noFill/>
        </p:spPr>
        <p:txBody>
          <a:bodyPr wrap="square" rtlCol="0">
            <a:spAutoFit/>
          </a:bodyPr>
          <a:lstStyle/>
          <a:p>
            <a:r>
              <a:rPr lang="en-US" sz="2000" b="1" dirty="0" smtClean="0"/>
              <a:t>(f)</a:t>
            </a:r>
            <a:endParaRPr lang="en-IN" sz="2000" b="1" dirty="0"/>
          </a:p>
        </p:txBody>
      </p:sp>
      <p:sp>
        <p:nvSpPr>
          <p:cNvPr id="6" name="TextBox 5"/>
          <p:cNvSpPr txBox="1"/>
          <p:nvPr/>
        </p:nvSpPr>
        <p:spPr>
          <a:xfrm>
            <a:off x="655320" y="1584960"/>
            <a:ext cx="5974080" cy="400110"/>
          </a:xfrm>
          <a:prstGeom prst="rect">
            <a:avLst/>
          </a:prstGeom>
          <a:noFill/>
        </p:spPr>
        <p:txBody>
          <a:bodyPr wrap="square" rtlCol="0">
            <a:spAutoFit/>
          </a:bodyPr>
          <a:lstStyle/>
          <a:p>
            <a:r>
              <a:rPr lang="en-US" sz="2000" b="1" dirty="0" smtClean="0"/>
              <a:t>Any obligation of the owner met by the tenant.</a:t>
            </a:r>
            <a:endParaRPr lang="en-IN" sz="2000" b="1" dirty="0"/>
          </a:p>
        </p:txBody>
      </p:sp>
      <p:sp>
        <p:nvSpPr>
          <p:cNvPr id="7" name="TextBox 6"/>
          <p:cNvSpPr txBox="1"/>
          <p:nvPr/>
        </p:nvSpPr>
        <p:spPr>
          <a:xfrm>
            <a:off x="8077200" y="1600200"/>
            <a:ext cx="975360" cy="400110"/>
          </a:xfrm>
          <a:prstGeom prst="rect">
            <a:avLst/>
          </a:prstGeom>
          <a:noFill/>
        </p:spPr>
        <p:txBody>
          <a:bodyPr wrap="square" rtlCol="0">
            <a:spAutoFit/>
          </a:bodyPr>
          <a:lstStyle/>
          <a:p>
            <a:r>
              <a:rPr lang="en-US" sz="2000" b="1" dirty="0" smtClean="0"/>
              <a:t>XXXX</a:t>
            </a:r>
            <a:endParaRPr lang="en-IN" sz="2000" b="1" dirty="0"/>
          </a:p>
        </p:txBody>
      </p:sp>
      <p:sp>
        <p:nvSpPr>
          <p:cNvPr id="8" name="TextBox 7"/>
          <p:cNvSpPr txBox="1"/>
          <p:nvPr/>
        </p:nvSpPr>
        <p:spPr>
          <a:xfrm>
            <a:off x="3154680" y="2179320"/>
            <a:ext cx="1630680" cy="400110"/>
          </a:xfrm>
          <a:prstGeom prst="rect">
            <a:avLst/>
          </a:prstGeom>
          <a:noFill/>
        </p:spPr>
        <p:txBody>
          <a:bodyPr wrap="square" rtlCol="0">
            <a:spAutoFit/>
          </a:bodyPr>
          <a:lstStyle/>
          <a:p>
            <a:r>
              <a:rPr lang="en-US" sz="2000" b="1" dirty="0" smtClean="0"/>
              <a:t>Actual Rent</a:t>
            </a:r>
            <a:endParaRPr lang="en-IN" sz="2000" b="1" dirty="0"/>
          </a:p>
        </p:txBody>
      </p:sp>
      <p:sp>
        <p:nvSpPr>
          <p:cNvPr id="9" name="TextBox 8"/>
          <p:cNvSpPr txBox="1"/>
          <p:nvPr/>
        </p:nvSpPr>
        <p:spPr>
          <a:xfrm>
            <a:off x="8077200" y="2194560"/>
            <a:ext cx="975360" cy="400110"/>
          </a:xfrm>
          <a:prstGeom prst="rect">
            <a:avLst/>
          </a:prstGeom>
          <a:noFill/>
        </p:spPr>
        <p:txBody>
          <a:bodyPr wrap="square" rtlCol="0">
            <a:spAutoFit/>
          </a:bodyPr>
          <a:lstStyle/>
          <a:p>
            <a:r>
              <a:rPr lang="en-US" sz="2000" b="1" dirty="0" smtClean="0"/>
              <a:t>XXXX</a:t>
            </a:r>
            <a:endParaRPr lang="en-IN" sz="2000" b="1" dirty="0"/>
          </a:p>
        </p:txBody>
      </p:sp>
      <p:cxnSp>
        <p:nvCxnSpPr>
          <p:cNvPr id="11" name="Straight Connector 10"/>
          <p:cNvCxnSpPr/>
          <p:nvPr/>
        </p:nvCxnSpPr>
        <p:spPr>
          <a:xfrm>
            <a:off x="8031480" y="2194560"/>
            <a:ext cx="990600" cy="1588"/>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a:off x="8046720" y="2590800"/>
            <a:ext cx="990600" cy="1588"/>
          </a:xfrm>
          <a:prstGeom prst="line">
            <a:avLst/>
          </a:prstGeom>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30480" y="3135570"/>
            <a:ext cx="944880" cy="400110"/>
          </a:xfrm>
          <a:prstGeom prst="rect">
            <a:avLst/>
          </a:prstGeom>
          <a:noFill/>
        </p:spPr>
        <p:txBody>
          <a:bodyPr wrap="square" rtlCol="0">
            <a:spAutoFit/>
          </a:bodyPr>
          <a:lstStyle/>
          <a:p>
            <a:r>
              <a:rPr lang="en-US" sz="2000" b="1" u="sng" dirty="0" smtClean="0"/>
              <a:t>Note 1</a:t>
            </a:r>
            <a:endParaRPr lang="en-IN" sz="2000" b="1" u="sng" dirty="0"/>
          </a:p>
        </p:txBody>
      </p:sp>
      <p:sp>
        <p:nvSpPr>
          <p:cNvPr id="16" name="TextBox 15"/>
          <p:cNvSpPr txBox="1"/>
          <p:nvPr/>
        </p:nvSpPr>
        <p:spPr>
          <a:xfrm>
            <a:off x="1127760" y="3150810"/>
            <a:ext cx="7376160" cy="707886"/>
          </a:xfrm>
          <a:prstGeom prst="rect">
            <a:avLst/>
          </a:prstGeom>
          <a:noFill/>
        </p:spPr>
        <p:txBody>
          <a:bodyPr wrap="square" rtlCol="0">
            <a:spAutoFit/>
          </a:bodyPr>
          <a:lstStyle/>
          <a:p>
            <a:r>
              <a:rPr lang="en-US" sz="2000" b="1" dirty="0" smtClean="0"/>
              <a:t>No interest shall be added if the deposit is advance rent for three </a:t>
            </a:r>
          </a:p>
          <a:p>
            <a:r>
              <a:rPr lang="en-US" sz="2000" b="1" dirty="0" smtClean="0"/>
              <a:t>months or less.</a:t>
            </a:r>
            <a:endParaRPr lang="en-IN" sz="2000" b="1" dirty="0"/>
          </a:p>
        </p:txBody>
      </p:sp>
      <p:sp>
        <p:nvSpPr>
          <p:cNvPr id="17" name="TextBox 16"/>
          <p:cNvSpPr txBox="1"/>
          <p:nvPr/>
        </p:nvSpPr>
        <p:spPr>
          <a:xfrm>
            <a:off x="30480" y="3943290"/>
            <a:ext cx="944880" cy="400110"/>
          </a:xfrm>
          <a:prstGeom prst="rect">
            <a:avLst/>
          </a:prstGeom>
          <a:noFill/>
        </p:spPr>
        <p:txBody>
          <a:bodyPr wrap="square" rtlCol="0">
            <a:spAutoFit/>
          </a:bodyPr>
          <a:lstStyle/>
          <a:p>
            <a:r>
              <a:rPr lang="en-US" sz="2000" b="1" u="sng" dirty="0" smtClean="0"/>
              <a:t>Note 2</a:t>
            </a:r>
            <a:endParaRPr lang="en-IN" sz="2000" b="1" u="sng" dirty="0"/>
          </a:p>
        </p:txBody>
      </p:sp>
      <p:sp>
        <p:nvSpPr>
          <p:cNvPr id="18" name="TextBox 17"/>
          <p:cNvSpPr txBox="1"/>
          <p:nvPr/>
        </p:nvSpPr>
        <p:spPr>
          <a:xfrm>
            <a:off x="1127760" y="3958530"/>
            <a:ext cx="7528560" cy="707886"/>
          </a:xfrm>
          <a:prstGeom prst="rect">
            <a:avLst/>
          </a:prstGeom>
          <a:noFill/>
        </p:spPr>
        <p:txBody>
          <a:bodyPr wrap="square" rtlCol="0">
            <a:spAutoFit/>
          </a:bodyPr>
          <a:lstStyle/>
          <a:p>
            <a:r>
              <a:rPr lang="en-US" sz="2000" b="1" dirty="0" smtClean="0"/>
              <a:t>Interest shall be computed on the monthly outstanding balance and part of the month shall be ignored.</a:t>
            </a:r>
            <a:endParaRPr lang="en-IN" sz="2000" b="1" dirty="0"/>
          </a:p>
        </p:txBody>
      </p:sp>
      <p:sp>
        <p:nvSpPr>
          <p:cNvPr id="19" name="TextBox 18"/>
          <p:cNvSpPr txBox="1"/>
          <p:nvPr/>
        </p:nvSpPr>
        <p:spPr>
          <a:xfrm>
            <a:off x="30480" y="4846320"/>
            <a:ext cx="944880" cy="400110"/>
          </a:xfrm>
          <a:prstGeom prst="rect">
            <a:avLst/>
          </a:prstGeom>
          <a:noFill/>
        </p:spPr>
        <p:txBody>
          <a:bodyPr wrap="square" rtlCol="0">
            <a:spAutoFit/>
          </a:bodyPr>
          <a:lstStyle/>
          <a:p>
            <a:r>
              <a:rPr lang="en-US" sz="2000" b="1" u="sng" dirty="0" smtClean="0"/>
              <a:t>Note 3</a:t>
            </a:r>
            <a:endParaRPr lang="en-IN" sz="2000" b="1" u="sng" dirty="0"/>
          </a:p>
        </p:txBody>
      </p:sp>
      <p:sp>
        <p:nvSpPr>
          <p:cNvPr id="20" name="TextBox 19"/>
          <p:cNvSpPr txBox="1"/>
          <p:nvPr/>
        </p:nvSpPr>
        <p:spPr>
          <a:xfrm>
            <a:off x="1127760" y="4861560"/>
            <a:ext cx="8016240" cy="1323439"/>
          </a:xfrm>
          <a:prstGeom prst="rect">
            <a:avLst/>
          </a:prstGeom>
          <a:noFill/>
        </p:spPr>
        <p:txBody>
          <a:bodyPr wrap="square" rtlCol="0">
            <a:spAutoFit/>
          </a:bodyPr>
          <a:lstStyle/>
          <a:p>
            <a:r>
              <a:rPr lang="en-US" sz="2000" b="1" dirty="0" smtClean="0"/>
              <a:t>If property is let out for part of the year and payments referred to in (I), (iv), (v) and (vi) are made for the entire year, then for computing Actual Rent, these payments shall also be taken proportionately for part of the year for which property is let out.</a:t>
            </a:r>
            <a:endParaRPr lang="en-IN" sz="2000" b="1" dirty="0"/>
          </a:p>
        </p:txBody>
      </p:sp>
      <p:cxnSp>
        <p:nvCxnSpPr>
          <p:cNvPr id="22" name="Straight Connector 21"/>
          <p:cNvCxnSpPr/>
          <p:nvPr/>
        </p:nvCxnSpPr>
        <p:spPr>
          <a:xfrm>
            <a:off x="381000" y="2819400"/>
            <a:ext cx="83820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330862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5" grpId="0"/>
      <p:bldP spid="16" grpId="0"/>
      <p:bldP spid="17" grpId="0"/>
      <p:bldP spid="18" grpId="0"/>
      <p:bldP spid="19"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371600"/>
            <a:ext cx="1219200" cy="400110"/>
          </a:xfrm>
          <a:prstGeom prst="rect">
            <a:avLst/>
          </a:prstGeom>
          <a:noFill/>
        </p:spPr>
        <p:txBody>
          <a:bodyPr wrap="square" rtlCol="0">
            <a:spAutoFit/>
          </a:bodyPr>
          <a:lstStyle/>
          <a:p>
            <a:r>
              <a:rPr lang="en-US" sz="2000" b="1" u="sng" dirty="0" smtClean="0"/>
              <a:t>Example</a:t>
            </a:r>
            <a:endParaRPr lang="en-IN" b="1" u="sng" dirty="0"/>
          </a:p>
        </p:txBody>
      </p:sp>
      <p:sp>
        <p:nvSpPr>
          <p:cNvPr id="3" name="TextBox 2"/>
          <p:cNvSpPr txBox="1"/>
          <p:nvPr/>
        </p:nvSpPr>
        <p:spPr>
          <a:xfrm>
            <a:off x="1371600" y="1905000"/>
            <a:ext cx="3962400" cy="400110"/>
          </a:xfrm>
          <a:prstGeom prst="rect">
            <a:avLst/>
          </a:prstGeom>
          <a:noFill/>
        </p:spPr>
        <p:txBody>
          <a:bodyPr wrap="square" rtlCol="0">
            <a:spAutoFit/>
          </a:bodyPr>
          <a:lstStyle/>
          <a:p>
            <a:r>
              <a:rPr lang="en-US" sz="2000" b="1" dirty="0" smtClean="0"/>
              <a:t>Actual Rent is 10000 p.m. for 9M</a:t>
            </a:r>
            <a:endParaRPr lang="en-IN" sz="2000" b="1" dirty="0"/>
          </a:p>
        </p:txBody>
      </p:sp>
      <p:sp>
        <p:nvSpPr>
          <p:cNvPr id="7" name="TextBox 6"/>
          <p:cNvSpPr txBox="1"/>
          <p:nvPr/>
        </p:nvSpPr>
        <p:spPr>
          <a:xfrm>
            <a:off x="5852160" y="1920240"/>
            <a:ext cx="304800" cy="400110"/>
          </a:xfrm>
          <a:prstGeom prst="rect">
            <a:avLst/>
          </a:prstGeom>
          <a:noFill/>
        </p:spPr>
        <p:txBody>
          <a:bodyPr wrap="square" rtlCol="0">
            <a:spAutoFit/>
          </a:bodyPr>
          <a:lstStyle/>
          <a:p>
            <a:r>
              <a:rPr lang="en-US" sz="2000" b="1" dirty="0" smtClean="0"/>
              <a:t>=</a:t>
            </a:r>
            <a:endParaRPr lang="en-IN" b="1" dirty="0"/>
          </a:p>
        </p:txBody>
      </p:sp>
      <p:sp>
        <p:nvSpPr>
          <p:cNvPr id="8" name="TextBox 7"/>
          <p:cNvSpPr txBox="1"/>
          <p:nvPr/>
        </p:nvSpPr>
        <p:spPr>
          <a:xfrm>
            <a:off x="6416040" y="1920240"/>
            <a:ext cx="1097280" cy="400110"/>
          </a:xfrm>
          <a:prstGeom prst="rect">
            <a:avLst/>
          </a:prstGeom>
          <a:noFill/>
        </p:spPr>
        <p:txBody>
          <a:bodyPr wrap="square" rtlCol="0">
            <a:spAutoFit/>
          </a:bodyPr>
          <a:lstStyle/>
          <a:p>
            <a:r>
              <a:rPr lang="en-US" sz="2000" b="1" dirty="0" smtClean="0"/>
              <a:t>90000</a:t>
            </a:r>
            <a:endParaRPr lang="en-IN" b="1" dirty="0"/>
          </a:p>
        </p:txBody>
      </p:sp>
      <p:sp>
        <p:nvSpPr>
          <p:cNvPr id="9" name="TextBox 8"/>
          <p:cNvSpPr txBox="1"/>
          <p:nvPr/>
        </p:nvSpPr>
        <p:spPr>
          <a:xfrm>
            <a:off x="502920" y="2404050"/>
            <a:ext cx="762000" cy="400110"/>
          </a:xfrm>
          <a:prstGeom prst="rect">
            <a:avLst/>
          </a:prstGeom>
          <a:noFill/>
        </p:spPr>
        <p:txBody>
          <a:bodyPr wrap="square" rtlCol="0">
            <a:spAutoFit/>
          </a:bodyPr>
          <a:lstStyle/>
          <a:p>
            <a:r>
              <a:rPr lang="en-US" sz="2000" b="1" dirty="0" smtClean="0"/>
              <a:t>Add:</a:t>
            </a:r>
            <a:endParaRPr lang="en-IN" sz="2000" b="1" dirty="0"/>
          </a:p>
        </p:txBody>
      </p:sp>
      <p:sp>
        <p:nvSpPr>
          <p:cNvPr id="10" name="TextBox 9"/>
          <p:cNvSpPr txBox="1"/>
          <p:nvPr/>
        </p:nvSpPr>
        <p:spPr>
          <a:xfrm>
            <a:off x="1371600" y="2404050"/>
            <a:ext cx="1905000" cy="400110"/>
          </a:xfrm>
          <a:prstGeom prst="rect">
            <a:avLst/>
          </a:prstGeom>
          <a:noFill/>
        </p:spPr>
        <p:txBody>
          <a:bodyPr wrap="square" rtlCol="0">
            <a:spAutoFit/>
          </a:bodyPr>
          <a:lstStyle/>
          <a:p>
            <a:r>
              <a:rPr lang="en-US" sz="2000" b="1" dirty="0" smtClean="0"/>
              <a:t>1/9 of Rs. 90000</a:t>
            </a:r>
            <a:endParaRPr lang="en-IN" sz="2000" b="1" dirty="0"/>
          </a:p>
        </p:txBody>
      </p:sp>
      <p:sp>
        <p:nvSpPr>
          <p:cNvPr id="12" name="TextBox 11"/>
          <p:cNvSpPr txBox="1"/>
          <p:nvPr/>
        </p:nvSpPr>
        <p:spPr>
          <a:xfrm>
            <a:off x="3307080" y="2423160"/>
            <a:ext cx="2667000" cy="707886"/>
          </a:xfrm>
          <a:prstGeom prst="rect">
            <a:avLst/>
          </a:prstGeom>
          <a:noFill/>
        </p:spPr>
        <p:txBody>
          <a:bodyPr wrap="square" rtlCol="0">
            <a:spAutoFit/>
          </a:bodyPr>
          <a:lstStyle/>
          <a:p>
            <a:r>
              <a:rPr lang="en-US" sz="2000" b="1" dirty="0" smtClean="0"/>
              <a:t>(Actual amount of </a:t>
            </a:r>
          </a:p>
          <a:p>
            <a:r>
              <a:rPr lang="en-US" sz="2000" b="1" dirty="0" smtClean="0"/>
              <a:t>Repair is not relevant)</a:t>
            </a:r>
            <a:endParaRPr lang="en-IN" sz="2000" b="1" dirty="0"/>
          </a:p>
        </p:txBody>
      </p:sp>
      <p:sp>
        <p:nvSpPr>
          <p:cNvPr id="13" name="TextBox 12"/>
          <p:cNvSpPr txBox="1"/>
          <p:nvPr/>
        </p:nvSpPr>
        <p:spPr>
          <a:xfrm>
            <a:off x="5836920" y="2453640"/>
            <a:ext cx="304800" cy="400110"/>
          </a:xfrm>
          <a:prstGeom prst="rect">
            <a:avLst/>
          </a:prstGeom>
          <a:noFill/>
        </p:spPr>
        <p:txBody>
          <a:bodyPr wrap="square" rtlCol="0">
            <a:spAutoFit/>
          </a:bodyPr>
          <a:lstStyle/>
          <a:p>
            <a:r>
              <a:rPr lang="en-US" sz="2000" b="1" dirty="0" smtClean="0"/>
              <a:t>=</a:t>
            </a:r>
            <a:endParaRPr lang="en-IN" b="1" dirty="0"/>
          </a:p>
        </p:txBody>
      </p:sp>
      <p:sp>
        <p:nvSpPr>
          <p:cNvPr id="14" name="TextBox 13"/>
          <p:cNvSpPr txBox="1"/>
          <p:nvPr/>
        </p:nvSpPr>
        <p:spPr>
          <a:xfrm>
            <a:off x="6400800" y="2453640"/>
            <a:ext cx="1097280" cy="400110"/>
          </a:xfrm>
          <a:prstGeom prst="rect">
            <a:avLst/>
          </a:prstGeom>
          <a:noFill/>
        </p:spPr>
        <p:txBody>
          <a:bodyPr wrap="square" rtlCol="0">
            <a:spAutoFit/>
          </a:bodyPr>
          <a:lstStyle/>
          <a:p>
            <a:r>
              <a:rPr lang="en-US" sz="2000" b="1" dirty="0" smtClean="0"/>
              <a:t>10000</a:t>
            </a:r>
            <a:endParaRPr lang="en-IN" b="1" dirty="0"/>
          </a:p>
        </p:txBody>
      </p:sp>
      <p:sp>
        <p:nvSpPr>
          <p:cNvPr id="15" name="TextBox 14"/>
          <p:cNvSpPr txBox="1"/>
          <p:nvPr/>
        </p:nvSpPr>
        <p:spPr>
          <a:xfrm>
            <a:off x="1417320" y="3486090"/>
            <a:ext cx="4907280" cy="400110"/>
          </a:xfrm>
          <a:prstGeom prst="rect">
            <a:avLst/>
          </a:prstGeom>
          <a:noFill/>
        </p:spPr>
        <p:txBody>
          <a:bodyPr wrap="square" rtlCol="0">
            <a:spAutoFit/>
          </a:bodyPr>
          <a:lstStyle/>
          <a:p>
            <a:r>
              <a:rPr lang="en-US" sz="2000" b="1" dirty="0" smtClean="0"/>
              <a:t>Repair of Rs. 5000 will be borne by tenant</a:t>
            </a:r>
            <a:endParaRPr lang="en-IN" sz="2000" b="1" dirty="0"/>
          </a:p>
        </p:txBody>
      </p:sp>
      <p:sp>
        <p:nvSpPr>
          <p:cNvPr id="4" name="TextBox 3"/>
          <p:cNvSpPr txBox="1"/>
          <p:nvPr/>
        </p:nvSpPr>
        <p:spPr>
          <a:xfrm>
            <a:off x="5178778" y="5319889"/>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extLst>
      <p:ext uri="{BB962C8B-B14F-4D97-AF65-F5344CB8AC3E}">
        <p14:creationId xmlns:p14="http://schemas.microsoft.com/office/powerpoint/2010/main" val="31442043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7" grpId="0"/>
      <p:bldP spid="8" grpId="0"/>
      <p:bldP spid="9" grpId="0"/>
      <p:bldP spid="10" grpId="0"/>
      <p:bldP spid="12" grpId="0"/>
      <p:bldP spid="13" grpId="0"/>
      <p:bldP spid="14" grpId="0"/>
      <p:bldP spid="1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2331720" y="2209800"/>
            <a:ext cx="330540" cy="400110"/>
          </a:xfrm>
          <a:prstGeom prst="rect">
            <a:avLst/>
          </a:prstGeom>
        </p:spPr>
        <p:txBody>
          <a:bodyPr wrap="none">
            <a:spAutoFit/>
          </a:bodyPr>
          <a:lstStyle/>
          <a:p>
            <a:r>
              <a:rPr lang="en-IN" sz="2000" b="1" dirty="0" smtClean="0"/>
              <a:t>×</a:t>
            </a:r>
            <a:endParaRPr lang="en-IN" sz="2000" b="1" dirty="0"/>
          </a:p>
        </p:txBody>
      </p:sp>
      <p:sp>
        <p:nvSpPr>
          <p:cNvPr id="16" name="TextBox 15"/>
          <p:cNvSpPr txBox="1"/>
          <p:nvPr/>
        </p:nvSpPr>
        <p:spPr>
          <a:xfrm>
            <a:off x="822960" y="1005840"/>
            <a:ext cx="7787640" cy="400110"/>
          </a:xfrm>
          <a:prstGeom prst="rect">
            <a:avLst/>
          </a:prstGeom>
          <a:noFill/>
        </p:spPr>
        <p:txBody>
          <a:bodyPr wrap="square" rtlCol="0">
            <a:spAutoFit/>
          </a:bodyPr>
          <a:lstStyle/>
          <a:p>
            <a:r>
              <a:rPr lang="en-US" sz="2000" b="1" dirty="0" smtClean="0"/>
              <a:t>Owner Received Rs. 40000 as advance Security which is Refundable </a:t>
            </a:r>
            <a:endParaRPr lang="en-IN" sz="2000" b="1" dirty="0"/>
          </a:p>
        </p:txBody>
      </p:sp>
      <p:sp>
        <p:nvSpPr>
          <p:cNvPr id="17" name="TextBox 16"/>
          <p:cNvSpPr txBox="1"/>
          <p:nvPr/>
        </p:nvSpPr>
        <p:spPr>
          <a:xfrm>
            <a:off x="838199" y="1493520"/>
            <a:ext cx="6400801" cy="400110"/>
          </a:xfrm>
          <a:prstGeom prst="rect">
            <a:avLst/>
          </a:prstGeom>
          <a:noFill/>
        </p:spPr>
        <p:txBody>
          <a:bodyPr wrap="square" rtlCol="0">
            <a:spAutoFit/>
          </a:bodyPr>
          <a:lstStyle/>
          <a:p>
            <a:r>
              <a:rPr lang="en-US" sz="2000" b="1" dirty="0" smtClean="0"/>
              <a:t>(Suppose Property is Let out for Rs. 10000 p.m. for 12M)</a:t>
            </a:r>
            <a:endParaRPr lang="en-IN" sz="2000" b="1" dirty="0"/>
          </a:p>
        </p:txBody>
      </p:sp>
      <p:sp>
        <p:nvSpPr>
          <p:cNvPr id="18" name="TextBox 17"/>
          <p:cNvSpPr txBox="1"/>
          <p:nvPr/>
        </p:nvSpPr>
        <p:spPr>
          <a:xfrm>
            <a:off x="457200" y="2194560"/>
            <a:ext cx="838200" cy="400110"/>
          </a:xfrm>
          <a:prstGeom prst="rect">
            <a:avLst/>
          </a:prstGeom>
          <a:noFill/>
        </p:spPr>
        <p:txBody>
          <a:bodyPr wrap="square" rtlCol="0">
            <a:spAutoFit/>
          </a:bodyPr>
          <a:lstStyle/>
          <a:p>
            <a:r>
              <a:rPr lang="en-US" sz="2000" b="1" u="sng" dirty="0" err="1" smtClean="0"/>
              <a:t>Ans</a:t>
            </a:r>
            <a:r>
              <a:rPr lang="en-US" sz="2000" b="1" u="sng" dirty="0" smtClean="0"/>
              <a:t>:-</a:t>
            </a:r>
            <a:endParaRPr lang="en-IN" sz="2000" b="1" u="sng" dirty="0"/>
          </a:p>
        </p:txBody>
      </p:sp>
      <p:sp>
        <p:nvSpPr>
          <p:cNvPr id="19" name="TextBox 18"/>
          <p:cNvSpPr txBox="1"/>
          <p:nvPr/>
        </p:nvSpPr>
        <p:spPr>
          <a:xfrm>
            <a:off x="3505200" y="2179320"/>
            <a:ext cx="304800" cy="400110"/>
          </a:xfrm>
          <a:prstGeom prst="rect">
            <a:avLst/>
          </a:prstGeom>
          <a:noFill/>
        </p:spPr>
        <p:txBody>
          <a:bodyPr wrap="square" rtlCol="0">
            <a:spAutoFit/>
          </a:bodyPr>
          <a:lstStyle/>
          <a:p>
            <a:r>
              <a:rPr lang="en-US" sz="2000" b="1" dirty="0" smtClean="0"/>
              <a:t>=</a:t>
            </a:r>
            <a:endParaRPr lang="en-IN" sz="2000" b="1" dirty="0"/>
          </a:p>
        </p:txBody>
      </p:sp>
      <p:sp>
        <p:nvSpPr>
          <p:cNvPr id="20" name="TextBox 19"/>
          <p:cNvSpPr txBox="1"/>
          <p:nvPr/>
        </p:nvSpPr>
        <p:spPr>
          <a:xfrm>
            <a:off x="4069080" y="2179320"/>
            <a:ext cx="2407920" cy="400110"/>
          </a:xfrm>
          <a:prstGeom prst="rect">
            <a:avLst/>
          </a:prstGeom>
          <a:noFill/>
        </p:spPr>
        <p:txBody>
          <a:bodyPr wrap="square" rtlCol="0">
            <a:spAutoFit/>
          </a:bodyPr>
          <a:lstStyle/>
          <a:p>
            <a:r>
              <a:rPr lang="en-US" sz="2000" b="1" dirty="0" smtClean="0"/>
              <a:t>6000 will be added</a:t>
            </a:r>
            <a:endParaRPr lang="en-IN" sz="2000" b="1" dirty="0"/>
          </a:p>
        </p:txBody>
      </p:sp>
      <p:sp>
        <p:nvSpPr>
          <p:cNvPr id="21" name="TextBox 20"/>
          <p:cNvSpPr txBox="1"/>
          <p:nvPr/>
        </p:nvSpPr>
        <p:spPr>
          <a:xfrm>
            <a:off x="1142999" y="2891730"/>
            <a:ext cx="6598921" cy="400110"/>
          </a:xfrm>
          <a:prstGeom prst="rect">
            <a:avLst/>
          </a:prstGeom>
          <a:noFill/>
        </p:spPr>
        <p:txBody>
          <a:bodyPr wrap="square" rtlCol="0">
            <a:spAutoFit/>
          </a:bodyPr>
          <a:lstStyle/>
          <a:p>
            <a:r>
              <a:rPr lang="en-US" sz="2000" b="1" dirty="0" smtClean="0"/>
              <a:t>what will be your answer if Rs. 30000 Received as Advance</a:t>
            </a:r>
            <a:endParaRPr lang="en-IN" sz="2000" b="1" dirty="0"/>
          </a:p>
        </p:txBody>
      </p:sp>
      <p:sp>
        <p:nvSpPr>
          <p:cNvPr id="22" name="TextBox 21"/>
          <p:cNvSpPr txBox="1"/>
          <p:nvPr/>
        </p:nvSpPr>
        <p:spPr>
          <a:xfrm>
            <a:off x="472440" y="2876490"/>
            <a:ext cx="533400" cy="400110"/>
          </a:xfrm>
          <a:prstGeom prst="rect">
            <a:avLst/>
          </a:prstGeom>
          <a:noFill/>
        </p:spPr>
        <p:txBody>
          <a:bodyPr wrap="square" rtlCol="0">
            <a:spAutoFit/>
          </a:bodyPr>
          <a:lstStyle/>
          <a:p>
            <a:r>
              <a:rPr lang="en-US" sz="2000" b="1" dirty="0" smtClean="0"/>
              <a:t>(a)</a:t>
            </a:r>
            <a:endParaRPr lang="en-IN" sz="2000" b="1" dirty="0"/>
          </a:p>
        </p:txBody>
      </p:sp>
      <p:sp>
        <p:nvSpPr>
          <p:cNvPr id="23" name="TextBox 22"/>
          <p:cNvSpPr txBox="1"/>
          <p:nvPr/>
        </p:nvSpPr>
        <p:spPr>
          <a:xfrm>
            <a:off x="457200" y="3532108"/>
            <a:ext cx="838200" cy="400110"/>
          </a:xfrm>
          <a:prstGeom prst="rect">
            <a:avLst/>
          </a:prstGeom>
          <a:noFill/>
        </p:spPr>
        <p:txBody>
          <a:bodyPr wrap="square" rtlCol="0">
            <a:spAutoFit/>
          </a:bodyPr>
          <a:lstStyle/>
          <a:p>
            <a:r>
              <a:rPr lang="en-US" sz="2000" b="1" u="sng" dirty="0" err="1" smtClean="0"/>
              <a:t>Ans</a:t>
            </a:r>
            <a:r>
              <a:rPr lang="en-US" sz="2000" b="1" u="sng" dirty="0" smtClean="0"/>
              <a:t>:-</a:t>
            </a:r>
            <a:endParaRPr lang="en-IN" sz="2000" b="1" u="sng" dirty="0"/>
          </a:p>
        </p:txBody>
      </p:sp>
      <p:sp>
        <p:nvSpPr>
          <p:cNvPr id="24" name="TextBox 23"/>
          <p:cNvSpPr txBox="1"/>
          <p:nvPr/>
        </p:nvSpPr>
        <p:spPr>
          <a:xfrm>
            <a:off x="1371600" y="3535680"/>
            <a:ext cx="2743200" cy="400110"/>
          </a:xfrm>
          <a:prstGeom prst="rect">
            <a:avLst/>
          </a:prstGeom>
          <a:noFill/>
        </p:spPr>
        <p:txBody>
          <a:bodyPr wrap="square" rtlCol="0">
            <a:spAutoFit/>
          </a:bodyPr>
          <a:lstStyle/>
          <a:p>
            <a:r>
              <a:rPr lang="en-US" sz="2000" b="1" dirty="0" smtClean="0"/>
              <a:t>Nothing will be added.</a:t>
            </a:r>
            <a:endParaRPr lang="en-IN" sz="2000" b="1" dirty="0"/>
          </a:p>
        </p:txBody>
      </p:sp>
      <p:sp>
        <p:nvSpPr>
          <p:cNvPr id="25" name="TextBox 24"/>
          <p:cNvSpPr txBox="1"/>
          <p:nvPr/>
        </p:nvSpPr>
        <p:spPr>
          <a:xfrm>
            <a:off x="1432560" y="2209800"/>
            <a:ext cx="853440" cy="400110"/>
          </a:xfrm>
          <a:prstGeom prst="rect">
            <a:avLst/>
          </a:prstGeom>
          <a:noFill/>
        </p:spPr>
        <p:txBody>
          <a:bodyPr wrap="square" rtlCol="0">
            <a:spAutoFit/>
          </a:bodyPr>
          <a:lstStyle/>
          <a:p>
            <a:r>
              <a:rPr lang="en-US" sz="2000" b="1" dirty="0" smtClean="0"/>
              <a:t>40000</a:t>
            </a:r>
            <a:endParaRPr lang="en-IN" sz="2000" b="1" dirty="0"/>
          </a:p>
        </p:txBody>
      </p:sp>
      <p:sp>
        <p:nvSpPr>
          <p:cNvPr id="26" name="TextBox 25"/>
          <p:cNvSpPr txBox="1"/>
          <p:nvPr/>
        </p:nvSpPr>
        <p:spPr>
          <a:xfrm>
            <a:off x="2697480" y="2209800"/>
            <a:ext cx="701040" cy="400110"/>
          </a:xfrm>
          <a:prstGeom prst="rect">
            <a:avLst/>
          </a:prstGeom>
          <a:noFill/>
        </p:spPr>
        <p:txBody>
          <a:bodyPr wrap="square" rtlCol="0">
            <a:spAutoFit/>
          </a:bodyPr>
          <a:lstStyle/>
          <a:p>
            <a:r>
              <a:rPr lang="en-US" sz="2000" b="1" dirty="0" smtClean="0"/>
              <a:t>15%</a:t>
            </a:r>
            <a:endParaRPr lang="en-IN" sz="2000" b="1" dirty="0"/>
          </a:p>
        </p:txBody>
      </p:sp>
    </p:spTree>
    <p:extLst>
      <p:ext uri="{BB962C8B-B14F-4D97-AF65-F5344CB8AC3E}">
        <p14:creationId xmlns:p14="http://schemas.microsoft.com/office/powerpoint/2010/main" val="14390145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0" grpId="0"/>
      <p:bldP spid="21" grpId="0"/>
      <p:bldP spid="22" grpId="0"/>
      <p:bldP spid="23" grpId="0"/>
      <p:bldP spid="24" grpId="0"/>
      <p:bldP spid="25" grpId="0"/>
      <p:bldP spid="26"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2999" y="819090"/>
            <a:ext cx="6598921" cy="707886"/>
          </a:xfrm>
          <a:prstGeom prst="rect">
            <a:avLst/>
          </a:prstGeom>
          <a:noFill/>
        </p:spPr>
        <p:txBody>
          <a:bodyPr wrap="square" rtlCol="0">
            <a:spAutoFit/>
          </a:bodyPr>
          <a:lstStyle/>
          <a:p>
            <a:r>
              <a:rPr lang="en-US" sz="2000" b="1" dirty="0" smtClean="0"/>
              <a:t>what will be your answer if owner received Rs. 50000 but paying interest @ 6% P.a.</a:t>
            </a:r>
            <a:endParaRPr lang="en-IN" sz="2000" b="1" dirty="0"/>
          </a:p>
        </p:txBody>
      </p:sp>
      <p:sp>
        <p:nvSpPr>
          <p:cNvPr id="3" name="TextBox 2"/>
          <p:cNvSpPr txBox="1"/>
          <p:nvPr/>
        </p:nvSpPr>
        <p:spPr>
          <a:xfrm>
            <a:off x="472440" y="803850"/>
            <a:ext cx="533400" cy="400110"/>
          </a:xfrm>
          <a:prstGeom prst="rect">
            <a:avLst/>
          </a:prstGeom>
          <a:noFill/>
        </p:spPr>
        <p:txBody>
          <a:bodyPr wrap="square" rtlCol="0">
            <a:spAutoFit/>
          </a:bodyPr>
          <a:lstStyle/>
          <a:p>
            <a:r>
              <a:rPr lang="en-US" sz="2000" b="1" dirty="0" smtClean="0"/>
              <a:t>(b)</a:t>
            </a:r>
            <a:endParaRPr lang="en-IN" sz="2000" b="1" dirty="0"/>
          </a:p>
        </p:txBody>
      </p:sp>
      <p:sp>
        <p:nvSpPr>
          <p:cNvPr id="4" name="TextBox 3"/>
          <p:cNvSpPr txBox="1"/>
          <p:nvPr/>
        </p:nvSpPr>
        <p:spPr>
          <a:xfrm>
            <a:off x="457200" y="1859280"/>
            <a:ext cx="838200" cy="400110"/>
          </a:xfrm>
          <a:prstGeom prst="rect">
            <a:avLst/>
          </a:prstGeom>
          <a:noFill/>
        </p:spPr>
        <p:txBody>
          <a:bodyPr wrap="square" rtlCol="0">
            <a:spAutoFit/>
          </a:bodyPr>
          <a:lstStyle/>
          <a:p>
            <a:r>
              <a:rPr lang="en-US" sz="2000" b="1" u="sng" dirty="0" err="1" smtClean="0"/>
              <a:t>Ans</a:t>
            </a:r>
            <a:r>
              <a:rPr lang="en-US" sz="2000" b="1" u="sng" dirty="0" smtClean="0"/>
              <a:t>:-</a:t>
            </a:r>
            <a:endParaRPr lang="en-IN" sz="2000" b="1" u="sng" dirty="0"/>
          </a:p>
        </p:txBody>
      </p:sp>
      <p:sp>
        <p:nvSpPr>
          <p:cNvPr id="6" name="TextBox 5"/>
          <p:cNvSpPr txBox="1"/>
          <p:nvPr/>
        </p:nvSpPr>
        <p:spPr>
          <a:xfrm>
            <a:off x="3688080" y="1844040"/>
            <a:ext cx="304800" cy="400110"/>
          </a:xfrm>
          <a:prstGeom prst="rect">
            <a:avLst/>
          </a:prstGeom>
          <a:noFill/>
        </p:spPr>
        <p:txBody>
          <a:bodyPr wrap="square" rtlCol="0">
            <a:spAutoFit/>
          </a:bodyPr>
          <a:lstStyle/>
          <a:p>
            <a:r>
              <a:rPr lang="en-US" sz="2000" b="1" dirty="0" smtClean="0"/>
              <a:t>=</a:t>
            </a:r>
            <a:endParaRPr lang="en-IN" sz="2000" b="1" dirty="0"/>
          </a:p>
        </p:txBody>
      </p:sp>
      <p:sp>
        <p:nvSpPr>
          <p:cNvPr id="7" name="TextBox 6"/>
          <p:cNvSpPr txBox="1"/>
          <p:nvPr/>
        </p:nvSpPr>
        <p:spPr>
          <a:xfrm>
            <a:off x="4251960" y="1844040"/>
            <a:ext cx="807720" cy="400110"/>
          </a:xfrm>
          <a:prstGeom prst="rect">
            <a:avLst/>
          </a:prstGeom>
          <a:noFill/>
        </p:spPr>
        <p:txBody>
          <a:bodyPr wrap="square" rtlCol="0">
            <a:spAutoFit/>
          </a:bodyPr>
          <a:lstStyle/>
          <a:p>
            <a:r>
              <a:rPr lang="en-US" sz="2000" b="1" dirty="0" smtClean="0"/>
              <a:t>7500</a:t>
            </a:r>
            <a:endParaRPr lang="en-IN" sz="2000" b="1" dirty="0"/>
          </a:p>
        </p:txBody>
      </p:sp>
      <p:sp>
        <p:nvSpPr>
          <p:cNvPr id="9" name="TextBox 8"/>
          <p:cNvSpPr txBox="1"/>
          <p:nvPr/>
        </p:nvSpPr>
        <p:spPr>
          <a:xfrm>
            <a:off x="3688080" y="2480250"/>
            <a:ext cx="304800" cy="400110"/>
          </a:xfrm>
          <a:prstGeom prst="rect">
            <a:avLst/>
          </a:prstGeom>
          <a:noFill/>
        </p:spPr>
        <p:txBody>
          <a:bodyPr wrap="square" rtlCol="0">
            <a:spAutoFit/>
          </a:bodyPr>
          <a:lstStyle/>
          <a:p>
            <a:r>
              <a:rPr lang="en-US" sz="2000" b="1" dirty="0" smtClean="0"/>
              <a:t>=</a:t>
            </a:r>
            <a:endParaRPr lang="en-IN" sz="2000" b="1" dirty="0"/>
          </a:p>
        </p:txBody>
      </p:sp>
      <p:sp>
        <p:nvSpPr>
          <p:cNvPr id="10" name="TextBox 9"/>
          <p:cNvSpPr txBox="1"/>
          <p:nvPr/>
        </p:nvSpPr>
        <p:spPr>
          <a:xfrm>
            <a:off x="4251960" y="2480250"/>
            <a:ext cx="807720" cy="400110"/>
          </a:xfrm>
          <a:prstGeom prst="rect">
            <a:avLst/>
          </a:prstGeom>
          <a:noFill/>
        </p:spPr>
        <p:txBody>
          <a:bodyPr wrap="square" rtlCol="0">
            <a:spAutoFit/>
          </a:bodyPr>
          <a:lstStyle/>
          <a:p>
            <a:r>
              <a:rPr lang="en-US" sz="2000" b="1" dirty="0" smtClean="0"/>
              <a:t>3000</a:t>
            </a:r>
            <a:endParaRPr lang="en-IN" sz="2000" b="1" dirty="0"/>
          </a:p>
        </p:txBody>
      </p:sp>
      <p:sp>
        <p:nvSpPr>
          <p:cNvPr id="11" name="TextBox 10"/>
          <p:cNvSpPr txBox="1"/>
          <p:nvPr/>
        </p:nvSpPr>
        <p:spPr>
          <a:xfrm>
            <a:off x="6080760" y="2484120"/>
            <a:ext cx="807720" cy="400110"/>
          </a:xfrm>
          <a:prstGeom prst="rect">
            <a:avLst/>
          </a:prstGeom>
          <a:noFill/>
        </p:spPr>
        <p:txBody>
          <a:bodyPr wrap="square" rtlCol="0">
            <a:spAutoFit/>
          </a:bodyPr>
          <a:lstStyle/>
          <a:p>
            <a:r>
              <a:rPr lang="en-US" sz="2000" b="1" dirty="0" smtClean="0"/>
              <a:t>4500</a:t>
            </a:r>
            <a:endParaRPr lang="en-IN" sz="2000" b="1" dirty="0"/>
          </a:p>
        </p:txBody>
      </p:sp>
      <p:sp>
        <p:nvSpPr>
          <p:cNvPr id="12" name="TextBox 11"/>
          <p:cNvSpPr txBox="1"/>
          <p:nvPr/>
        </p:nvSpPr>
        <p:spPr>
          <a:xfrm>
            <a:off x="1447800" y="3581400"/>
            <a:ext cx="3124200" cy="400110"/>
          </a:xfrm>
          <a:prstGeom prst="rect">
            <a:avLst/>
          </a:prstGeom>
          <a:noFill/>
        </p:spPr>
        <p:txBody>
          <a:bodyPr wrap="square" rtlCol="0">
            <a:spAutoFit/>
          </a:bodyPr>
          <a:lstStyle/>
          <a:p>
            <a:r>
              <a:rPr lang="en-US" sz="2000" b="1" dirty="0" smtClean="0"/>
              <a:t>So Rs. 4500 will be added.</a:t>
            </a:r>
            <a:endParaRPr lang="en-IN" sz="2000" b="1" dirty="0"/>
          </a:p>
        </p:txBody>
      </p:sp>
      <p:cxnSp>
        <p:nvCxnSpPr>
          <p:cNvPr id="14" name="Straight Connector 13"/>
          <p:cNvCxnSpPr/>
          <p:nvPr/>
        </p:nvCxnSpPr>
        <p:spPr>
          <a:xfrm>
            <a:off x="4206240" y="2895600"/>
            <a:ext cx="838200" cy="1588"/>
          </a:xfrm>
          <a:prstGeom prst="line">
            <a:avLst/>
          </a:prstGeom>
        </p:spPr>
        <p:style>
          <a:lnRef idx="2">
            <a:schemeClr val="dk1"/>
          </a:lnRef>
          <a:fillRef idx="0">
            <a:schemeClr val="dk1"/>
          </a:fillRef>
          <a:effectRef idx="1">
            <a:schemeClr val="dk1"/>
          </a:effectRef>
          <a:fontRef idx="minor">
            <a:schemeClr val="tx1"/>
          </a:fontRef>
        </p:style>
      </p:cxnSp>
      <p:sp>
        <p:nvSpPr>
          <p:cNvPr id="15" name="Minus 14"/>
          <p:cNvSpPr/>
          <p:nvPr/>
        </p:nvSpPr>
        <p:spPr>
          <a:xfrm flipV="1">
            <a:off x="1143000" y="2682241"/>
            <a:ext cx="152400" cy="45719"/>
          </a:xfrm>
          <a:prstGeom prst="mathMinus">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a:p>
        </p:txBody>
      </p:sp>
      <p:sp>
        <p:nvSpPr>
          <p:cNvPr id="20" name="Rectangle 19"/>
          <p:cNvSpPr/>
          <p:nvPr/>
        </p:nvSpPr>
        <p:spPr>
          <a:xfrm>
            <a:off x="2331720" y="1889760"/>
            <a:ext cx="330540" cy="400110"/>
          </a:xfrm>
          <a:prstGeom prst="rect">
            <a:avLst/>
          </a:prstGeom>
        </p:spPr>
        <p:txBody>
          <a:bodyPr wrap="none">
            <a:spAutoFit/>
          </a:bodyPr>
          <a:lstStyle/>
          <a:p>
            <a:r>
              <a:rPr lang="en-IN" sz="2000" b="1" dirty="0" smtClean="0"/>
              <a:t>×</a:t>
            </a:r>
            <a:endParaRPr lang="en-IN" sz="2000" b="1" dirty="0"/>
          </a:p>
        </p:txBody>
      </p:sp>
      <p:sp>
        <p:nvSpPr>
          <p:cNvPr id="21" name="TextBox 20"/>
          <p:cNvSpPr txBox="1"/>
          <p:nvPr/>
        </p:nvSpPr>
        <p:spPr>
          <a:xfrm>
            <a:off x="1432560" y="1889760"/>
            <a:ext cx="853440" cy="400110"/>
          </a:xfrm>
          <a:prstGeom prst="rect">
            <a:avLst/>
          </a:prstGeom>
          <a:noFill/>
        </p:spPr>
        <p:txBody>
          <a:bodyPr wrap="square" rtlCol="0">
            <a:spAutoFit/>
          </a:bodyPr>
          <a:lstStyle/>
          <a:p>
            <a:r>
              <a:rPr lang="en-US" sz="2000" b="1" dirty="0" smtClean="0"/>
              <a:t>50000</a:t>
            </a:r>
            <a:endParaRPr lang="en-IN" sz="2000" b="1" dirty="0"/>
          </a:p>
        </p:txBody>
      </p:sp>
      <p:sp>
        <p:nvSpPr>
          <p:cNvPr id="22" name="TextBox 21"/>
          <p:cNvSpPr txBox="1"/>
          <p:nvPr/>
        </p:nvSpPr>
        <p:spPr>
          <a:xfrm>
            <a:off x="2697480" y="1889760"/>
            <a:ext cx="701040" cy="400110"/>
          </a:xfrm>
          <a:prstGeom prst="rect">
            <a:avLst/>
          </a:prstGeom>
          <a:noFill/>
        </p:spPr>
        <p:txBody>
          <a:bodyPr wrap="square" rtlCol="0">
            <a:spAutoFit/>
          </a:bodyPr>
          <a:lstStyle/>
          <a:p>
            <a:r>
              <a:rPr lang="en-US" sz="2000" b="1" dirty="0" smtClean="0"/>
              <a:t>15%</a:t>
            </a:r>
            <a:endParaRPr lang="en-IN" sz="2000" b="1" dirty="0"/>
          </a:p>
        </p:txBody>
      </p:sp>
      <p:sp>
        <p:nvSpPr>
          <p:cNvPr id="23" name="Rectangle 22"/>
          <p:cNvSpPr/>
          <p:nvPr/>
        </p:nvSpPr>
        <p:spPr>
          <a:xfrm>
            <a:off x="2316480" y="2484120"/>
            <a:ext cx="330540" cy="400110"/>
          </a:xfrm>
          <a:prstGeom prst="rect">
            <a:avLst/>
          </a:prstGeom>
        </p:spPr>
        <p:txBody>
          <a:bodyPr wrap="none">
            <a:spAutoFit/>
          </a:bodyPr>
          <a:lstStyle/>
          <a:p>
            <a:r>
              <a:rPr lang="en-IN" sz="2000" b="1" dirty="0" smtClean="0"/>
              <a:t>×</a:t>
            </a:r>
            <a:endParaRPr lang="en-IN" sz="2000" b="1" dirty="0"/>
          </a:p>
        </p:txBody>
      </p:sp>
      <p:sp>
        <p:nvSpPr>
          <p:cNvPr id="24" name="TextBox 23"/>
          <p:cNvSpPr txBox="1"/>
          <p:nvPr/>
        </p:nvSpPr>
        <p:spPr>
          <a:xfrm>
            <a:off x="1417320" y="2484120"/>
            <a:ext cx="853440" cy="400110"/>
          </a:xfrm>
          <a:prstGeom prst="rect">
            <a:avLst/>
          </a:prstGeom>
          <a:noFill/>
        </p:spPr>
        <p:txBody>
          <a:bodyPr wrap="square" rtlCol="0">
            <a:spAutoFit/>
          </a:bodyPr>
          <a:lstStyle/>
          <a:p>
            <a:r>
              <a:rPr lang="en-US" sz="2000" b="1" dirty="0" smtClean="0"/>
              <a:t>50000</a:t>
            </a:r>
            <a:endParaRPr lang="en-IN" sz="2000" b="1" dirty="0"/>
          </a:p>
        </p:txBody>
      </p:sp>
      <p:sp>
        <p:nvSpPr>
          <p:cNvPr id="25" name="TextBox 24"/>
          <p:cNvSpPr txBox="1"/>
          <p:nvPr/>
        </p:nvSpPr>
        <p:spPr>
          <a:xfrm>
            <a:off x="2682240" y="2484120"/>
            <a:ext cx="701040" cy="400110"/>
          </a:xfrm>
          <a:prstGeom prst="rect">
            <a:avLst/>
          </a:prstGeom>
          <a:noFill/>
        </p:spPr>
        <p:txBody>
          <a:bodyPr wrap="square" rtlCol="0">
            <a:spAutoFit/>
          </a:bodyPr>
          <a:lstStyle/>
          <a:p>
            <a:r>
              <a:rPr lang="en-US" sz="2000" b="1" dirty="0" smtClean="0"/>
              <a:t>6%</a:t>
            </a:r>
            <a:endParaRPr lang="en-IN" sz="2000" b="1" dirty="0"/>
          </a:p>
        </p:txBody>
      </p:sp>
      <p:sp>
        <p:nvSpPr>
          <p:cNvPr id="5" name="Rectangle 4"/>
          <p:cNvSpPr/>
          <p:nvPr/>
        </p:nvSpPr>
        <p:spPr>
          <a:xfrm>
            <a:off x="304800" y="5477470"/>
            <a:ext cx="4572000" cy="923330"/>
          </a:xfrm>
          <a:prstGeom prst="rect">
            <a:avLst/>
          </a:prstGeom>
        </p:spPr>
        <p:txBody>
          <a:bodyPr>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p:txBody>
      </p:sp>
    </p:spTree>
    <p:extLst>
      <p:ext uri="{BB962C8B-B14F-4D97-AF65-F5344CB8AC3E}">
        <p14:creationId xmlns:p14="http://schemas.microsoft.com/office/powerpoint/2010/main" val="33621583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9" grpId="0"/>
      <p:bldP spid="10" grpId="0"/>
      <p:bldP spid="11" grpId="0"/>
      <p:bldP spid="12" grpId="0"/>
      <p:bldP spid="15" grpId="0" animBg="1"/>
      <p:bldP spid="20" grpId="0"/>
      <p:bldP spid="21" grpId="0"/>
      <p:bldP spid="22" grpId="0"/>
      <p:bldP spid="23" grpId="0"/>
      <p:bldP spid="24" grpId="0"/>
      <p:bldP spid="25"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61160" y="975360"/>
            <a:ext cx="1920240" cy="400110"/>
          </a:xfrm>
          <a:prstGeom prst="rect">
            <a:avLst/>
          </a:prstGeom>
          <a:noFill/>
        </p:spPr>
        <p:txBody>
          <a:bodyPr wrap="square" rtlCol="0">
            <a:spAutoFit/>
          </a:bodyPr>
          <a:lstStyle/>
          <a:p>
            <a:r>
              <a:rPr lang="en-US" sz="2000" b="1" u="sng" dirty="0" smtClean="0"/>
              <a:t>Lease Premium</a:t>
            </a:r>
            <a:endParaRPr lang="en-IN" sz="2000" b="1" u="sng" dirty="0"/>
          </a:p>
        </p:txBody>
      </p:sp>
      <p:cxnSp>
        <p:nvCxnSpPr>
          <p:cNvPr id="4" name="Straight Connector 3"/>
          <p:cNvCxnSpPr/>
          <p:nvPr/>
        </p:nvCxnSpPr>
        <p:spPr>
          <a:xfrm>
            <a:off x="3794760" y="1173480"/>
            <a:ext cx="304800" cy="1588"/>
          </a:xfrm>
          <a:prstGeom prst="line">
            <a:avLst/>
          </a:prstGeom>
        </p:spPr>
        <p:style>
          <a:lnRef idx="2">
            <a:schemeClr val="dk1"/>
          </a:lnRef>
          <a:fillRef idx="0">
            <a:schemeClr val="dk1"/>
          </a:fillRef>
          <a:effectRef idx="1">
            <a:schemeClr val="dk1"/>
          </a:effectRef>
          <a:fontRef idx="minor">
            <a:schemeClr val="tx1"/>
          </a:fontRef>
        </p:style>
      </p:cxnSp>
      <p:sp>
        <p:nvSpPr>
          <p:cNvPr id="5" name="TextBox 4"/>
          <p:cNvSpPr txBox="1"/>
          <p:nvPr/>
        </p:nvSpPr>
        <p:spPr>
          <a:xfrm>
            <a:off x="4297680" y="975360"/>
            <a:ext cx="2545080" cy="400110"/>
          </a:xfrm>
          <a:prstGeom prst="rect">
            <a:avLst/>
          </a:prstGeom>
          <a:noFill/>
        </p:spPr>
        <p:txBody>
          <a:bodyPr wrap="square" rtlCol="0">
            <a:spAutoFit/>
          </a:bodyPr>
          <a:lstStyle/>
          <a:p>
            <a:r>
              <a:rPr lang="en-US" sz="2000" b="1" dirty="0" smtClean="0"/>
              <a:t>i.e. </a:t>
            </a:r>
            <a:r>
              <a:rPr lang="en-US" sz="2000" b="1" u="sng" dirty="0" smtClean="0"/>
              <a:t>Non-Refundable</a:t>
            </a:r>
            <a:endParaRPr lang="en-IN" sz="2000" b="1" dirty="0"/>
          </a:p>
        </p:txBody>
      </p:sp>
      <p:sp>
        <p:nvSpPr>
          <p:cNvPr id="6" name="TextBox 5"/>
          <p:cNvSpPr txBox="1"/>
          <p:nvPr/>
        </p:nvSpPr>
        <p:spPr>
          <a:xfrm>
            <a:off x="1371600" y="1737360"/>
            <a:ext cx="5181600" cy="400110"/>
          </a:xfrm>
          <a:prstGeom prst="rect">
            <a:avLst/>
          </a:prstGeom>
          <a:noFill/>
        </p:spPr>
        <p:txBody>
          <a:bodyPr wrap="square" rtlCol="0">
            <a:spAutoFit/>
          </a:bodyPr>
          <a:lstStyle/>
          <a:p>
            <a:r>
              <a:rPr lang="en-US" sz="2000" b="1" dirty="0" err="1" smtClean="0"/>
              <a:t>Mr</a:t>
            </a:r>
            <a:r>
              <a:rPr lang="en-US" sz="2000" b="1" dirty="0" smtClean="0"/>
              <a:t> X Received lease premium of Rs. 300000</a:t>
            </a:r>
            <a:endParaRPr lang="en-IN" sz="2000" b="1" dirty="0"/>
          </a:p>
        </p:txBody>
      </p:sp>
      <p:sp>
        <p:nvSpPr>
          <p:cNvPr id="7" name="TextBox 6"/>
          <p:cNvSpPr txBox="1"/>
          <p:nvPr/>
        </p:nvSpPr>
        <p:spPr>
          <a:xfrm>
            <a:off x="1371600" y="2270760"/>
            <a:ext cx="4343400" cy="400110"/>
          </a:xfrm>
          <a:prstGeom prst="rect">
            <a:avLst/>
          </a:prstGeom>
          <a:noFill/>
        </p:spPr>
        <p:txBody>
          <a:bodyPr wrap="square" rtlCol="0">
            <a:spAutoFit/>
          </a:bodyPr>
          <a:lstStyle/>
          <a:p>
            <a:r>
              <a:rPr lang="en-US" sz="2000" b="1" dirty="0" smtClean="0"/>
              <a:t>for leasing out the property 5 years. </a:t>
            </a:r>
            <a:endParaRPr lang="en-IN" sz="2000" b="1" dirty="0"/>
          </a:p>
        </p:txBody>
      </p:sp>
      <p:sp>
        <p:nvSpPr>
          <p:cNvPr id="8" name="TextBox 7"/>
          <p:cNvSpPr txBox="1"/>
          <p:nvPr/>
        </p:nvSpPr>
        <p:spPr>
          <a:xfrm>
            <a:off x="1371600" y="2910840"/>
            <a:ext cx="2286000" cy="400110"/>
          </a:xfrm>
          <a:prstGeom prst="rect">
            <a:avLst/>
          </a:prstGeom>
          <a:noFill/>
        </p:spPr>
        <p:txBody>
          <a:bodyPr wrap="square" rtlCol="0">
            <a:spAutoFit/>
          </a:bodyPr>
          <a:lstStyle/>
          <a:p>
            <a:r>
              <a:rPr lang="en-US" sz="2000" b="1" u="sng" dirty="0" smtClean="0"/>
              <a:t>Amount to added</a:t>
            </a:r>
            <a:endParaRPr lang="en-IN" sz="2000" b="1" u="sng" dirty="0"/>
          </a:p>
        </p:txBody>
      </p:sp>
      <p:sp>
        <p:nvSpPr>
          <p:cNvPr id="9" name="TextBox 8"/>
          <p:cNvSpPr txBox="1"/>
          <p:nvPr/>
        </p:nvSpPr>
        <p:spPr>
          <a:xfrm>
            <a:off x="1737360" y="3413760"/>
            <a:ext cx="1920240" cy="400110"/>
          </a:xfrm>
          <a:prstGeom prst="rect">
            <a:avLst/>
          </a:prstGeom>
          <a:noFill/>
        </p:spPr>
        <p:txBody>
          <a:bodyPr wrap="square" rtlCol="0">
            <a:spAutoFit/>
          </a:bodyPr>
          <a:lstStyle/>
          <a:p>
            <a:r>
              <a:rPr lang="en-US" sz="2000" b="1" dirty="0" smtClean="0"/>
              <a:t>Lease Premium</a:t>
            </a:r>
            <a:endParaRPr lang="en-IN" sz="2000" b="1" dirty="0"/>
          </a:p>
        </p:txBody>
      </p:sp>
      <p:sp>
        <p:nvSpPr>
          <p:cNvPr id="10" name="TextBox 9"/>
          <p:cNvSpPr txBox="1"/>
          <p:nvPr/>
        </p:nvSpPr>
        <p:spPr>
          <a:xfrm>
            <a:off x="1737360" y="3947160"/>
            <a:ext cx="1844040" cy="707886"/>
          </a:xfrm>
          <a:prstGeom prst="rect">
            <a:avLst/>
          </a:prstGeom>
          <a:noFill/>
        </p:spPr>
        <p:txBody>
          <a:bodyPr wrap="square" rtlCol="0">
            <a:spAutoFit/>
          </a:bodyPr>
          <a:lstStyle/>
          <a:p>
            <a:r>
              <a:rPr lang="en-US" sz="2000" b="1" dirty="0" smtClean="0"/>
              <a:t>No. of years of</a:t>
            </a:r>
          </a:p>
          <a:p>
            <a:r>
              <a:rPr lang="en-US" sz="2000" b="1" dirty="0" smtClean="0"/>
              <a:t>       Lease</a:t>
            </a:r>
            <a:endParaRPr lang="en-IN" sz="2000" b="1" dirty="0"/>
          </a:p>
        </p:txBody>
      </p:sp>
      <p:sp>
        <p:nvSpPr>
          <p:cNvPr id="11" name="TextBox 10"/>
          <p:cNvSpPr txBox="1"/>
          <p:nvPr/>
        </p:nvSpPr>
        <p:spPr>
          <a:xfrm>
            <a:off x="4373880" y="3413760"/>
            <a:ext cx="1112520" cy="400110"/>
          </a:xfrm>
          <a:prstGeom prst="rect">
            <a:avLst/>
          </a:prstGeom>
          <a:noFill/>
        </p:spPr>
        <p:txBody>
          <a:bodyPr wrap="square" rtlCol="0">
            <a:spAutoFit/>
          </a:bodyPr>
          <a:lstStyle/>
          <a:p>
            <a:r>
              <a:rPr lang="en-US" sz="2000" b="1" dirty="0" smtClean="0"/>
              <a:t>300000</a:t>
            </a:r>
            <a:endParaRPr lang="en-IN" sz="2000" b="1" dirty="0"/>
          </a:p>
        </p:txBody>
      </p:sp>
      <p:sp>
        <p:nvSpPr>
          <p:cNvPr id="12" name="TextBox 11"/>
          <p:cNvSpPr txBox="1"/>
          <p:nvPr/>
        </p:nvSpPr>
        <p:spPr>
          <a:xfrm>
            <a:off x="4602480" y="3947160"/>
            <a:ext cx="579120" cy="400110"/>
          </a:xfrm>
          <a:prstGeom prst="rect">
            <a:avLst/>
          </a:prstGeom>
          <a:noFill/>
        </p:spPr>
        <p:txBody>
          <a:bodyPr wrap="square" rtlCol="0">
            <a:spAutoFit/>
          </a:bodyPr>
          <a:lstStyle/>
          <a:p>
            <a:r>
              <a:rPr lang="en-US" sz="2000" b="1" dirty="0" smtClean="0"/>
              <a:t>5</a:t>
            </a:r>
            <a:endParaRPr lang="en-IN" sz="2000" b="1" dirty="0"/>
          </a:p>
        </p:txBody>
      </p:sp>
      <p:sp>
        <p:nvSpPr>
          <p:cNvPr id="13" name="TextBox 12"/>
          <p:cNvSpPr txBox="1"/>
          <p:nvPr/>
        </p:nvSpPr>
        <p:spPr>
          <a:xfrm>
            <a:off x="3764280" y="3653730"/>
            <a:ext cx="304800" cy="400110"/>
          </a:xfrm>
          <a:prstGeom prst="rect">
            <a:avLst/>
          </a:prstGeom>
          <a:noFill/>
        </p:spPr>
        <p:txBody>
          <a:bodyPr wrap="square" rtlCol="0">
            <a:spAutoFit/>
          </a:bodyPr>
          <a:lstStyle/>
          <a:p>
            <a:r>
              <a:rPr lang="en-US" sz="2000" b="1" dirty="0" smtClean="0"/>
              <a:t>=</a:t>
            </a:r>
            <a:endParaRPr lang="en-IN" sz="2000" b="1" dirty="0"/>
          </a:p>
        </p:txBody>
      </p:sp>
      <p:sp>
        <p:nvSpPr>
          <p:cNvPr id="14" name="TextBox 13"/>
          <p:cNvSpPr txBox="1"/>
          <p:nvPr/>
        </p:nvSpPr>
        <p:spPr>
          <a:xfrm>
            <a:off x="5715000" y="3638490"/>
            <a:ext cx="304800" cy="400110"/>
          </a:xfrm>
          <a:prstGeom prst="rect">
            <a:avLst/>
          </a:prstGeom>
          <a:noFill/>
        </p:spPr>
        <p:txBody>
          <a:bodyPr wrap="square" rtlCol="0">
            <a:spAutoFit/>
          </a:bodyPr>
          <a:lstStyle/>
          <a:p>
            <a:r>
              <a:rPr lang="en-US" sz="2000" b="1" dirty="0" smtClean="0"/>
              <a:t>=</a:t>
            </a:r>
            <a:endParaRPr lang="en-IN" sz="2000" b="1" dirty="0"/>
          </a:p>
        </p:txBody>
      </p:sp>
      <p:sp>
        <p:nvSpPr>
          <p:cNvPr id="15" name="TextBox 14"/>
          <p:cNvSpPr txBox="1"/>
          <p:nvPr/>
        </p:nvSpPr>
        <p:spPr>
          <a:xfrm>
            <a:off x="6309360" y="3627120"/>
            <a:ext cx="1112520" cy="400110"/>
          </a:xfrm>
          <a:prstGeom prst="rect">
            <a:avLst/>
          </a:prstGeom>
          <a:noFill/>
        </p:spPr>
        <p:txBody>
          <a:bodyPr wrap="square" rtlCol="0">
            <a:spAutoFit/>
          </a:bodyPr>
          <a:lstStyle/>
          <a:p>
            <a:r>
              <a:rPr lang="en-US" sz="2000" b="1" dirty="0" smtClean="0"/>
              <a:t>60000</a:t>
            </a:r>
            <a:endParaRPr lang="en-IN" sz="2000" b="1" dirty="0"/>
          </a:p>
        </p:txBody>
      </p:sp>
      <p:cxnSp>
        <p:nvCxnSpPr>
          <p:cNvPr id="17" name="Straight Connector 16"/>
          <p:cNvCxnSpPr/>
          <p:nvPr/>
        </p:nvCxnSpPr>
        <p:spPr>
          <a:xfrm>
            <a:off x="1859280" y="3870960"/>
            <a:ext cx="1722120" cy="1588"/>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4267200" y="3870960"/>
            <a:ext cx="12192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945495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P spid="10" grpId="0"/>
      <p:bldP spid="11" grpId="0"/>
      <p:bldP spid="12" grpId="0"/>
      <p:bldP spid="13" grpId="0"/>
      <p:bldP spid="14" grpId="0"/>
      <p:bldP spid="1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88720" y="712410"/>
            <a:ext cx="4069080" cy="400110"/>
          </a:xfrm>
          <a:prstGeom prst="rect">
            <a:avLst/>
          </a:prstGeom>
          <a:noFill/>
        </p:spPr>
        <p:txBody>
          <a:bodyPr wrap="square" rtlCol="0">
            <a:spAutoFit/>
          </a:bodyPr>
          <a:lstStyle/>
          <a:p>
            <a:r>
              <a:rPr lang="en-US" sz="2000" b="1" dirty="0" smtClean="0"/>
              <a:t>Actual rent Received | Receivable</a:t>
            </a:r>
            <a:endParaRPr lang="en-IN" sz="2000" b="1" dirty="0"/>
          </a:p>
        </p:txBody>
      </p:sp>
      <p:sp>
        <p:nvSpPr>
          <p:cNvPr id="3" name="TextBox 2"/>
          <p:cNvSpPr txBox="1"/>
          <p:nvPr/>
        </p:nvSpPr>
        <p:spPr>
          <a:xfrm>
            <a:off x="6248400" y="712410"/>
            <a:ext cx="838200" cy="400110"/>
          </a:xfrm>
          <a:prstGeom prst="rect">
            <a:avLst/>
          </a:prstGeom>
          <a:noFill/>
        </p:spPr>
        <p:txBody>
          <a:bodyPr wrap="square" rtlCol="0">
            <a:spAutoFit/>
          </a:bodyPr>
          <a:lstStyle/>
          <a:p>
            <a:r>
              <a:rPr lang="en-US" sz="2000" b="1" dirty="0" smtClean="0"/>
              <a:t>XXX</a:t>
            </a:r>
            <a:endParaRPr lang="en-IN" sz="2000" b="1" dirty="0"/>
          </a:p>
        </p:txBody>
      </p:sp>
      <p:sp>
        <p:nvSpPr>
          <p:cNvPr id="4" name="TextBox 3"/>
          <p:cNvSpPr txBox="1"/>
          <p:nvPr/>
        </p:nvSpPr>
        <p:spPr>
          <a:xfrm>
            <a:off x="2758440" y="1158240"/>
            <a:ext cx="670560" cy="400110"/>
          </a:xfrm>
          <a:prstGeom prst="rect">
            <a:avLst/>
          </a:prstGeom>
          <a:noFill/>
        </p:spPr>
        <p:txBody>
          <a:bodyPr wrap="square" rtlCol="0">
            <a:spAutoFit/>
          </a:bodyPr>
          <a:lstStyle/>
          <a:p>
            <a:r>
              <a:rPr lang="en-US" sz="2000" b="1" dirty="0" smtClean="0"/>
              <a:t>OR</a:t>
            </a:r>
            <a:endParaRPr lang="en-IN" sz="2000" b="1" dirty="0"/>
          </a:p>
        </p:txBody>
      </p:sp>
      <p:sp>
        <p:nvSpPr>
          <p:cNvPr id="5" name="TextBox 4"/>
          <p:cNvSpPr txBox="1"/>
          <p:nvPr/>
        </p:nvSpPr>
        <p:spPr>
          <a:xfrm>
            <a:off x="2133600" y="1661160"/>
            <a:ext cx="2057400" cy="400110"/>
          </a:xfrm>
          <a:prstGeom prst="rect">
            <a:avLst/>
          </a:prstGeom>
          <a:noFill/>
        </p:spPr>
        <p:txBody>
          <a:bodyPr wrap="square" rtlCol="0">
            <a:spAutoFit/>
          </a:bodyPr>
          <a:lstStyle/>
          <a:p>
            <a:r>
              <a:rPr lang="en-US" sz="2000" b="1" dirty="0" smtClean="0"/>
              <a:t>Municipal Value</a:t>
            </a:r>
            <a:endParaRPr lang="en-IN" sz="2000" b="1" dirty="0"/>
          </a:p>
        </p:txBody>
      </p:sp>
      <p:sp>
        <p:nvSpPr>
          <p:cNvPr id="6" name="TextBox 5"/>
          <p:cNvSpPr txBox="1"/>
          <p:nvPr/>
        </p:nvSpPr>
        <p:spPr>
          <a:xfrm>
            <a:off x="3048000" y="2266890"/>
            <a:ext cx="1752600" cy="400110"/>
          </a:xfrm>
          <a:prstGeom prst="rect">
            <a:avLst/>
          </a:prstGeom>
          <a:noFill/>
        </p:spPr>
        <p:txBody>
          <a:bodyPr wrap="square" rtlCol="0">
            <a:spAutoFit/>
          </a:bodyPr>
          <a:lstStyle/>
          <a:p>
            <a:r>
              <a:rPr lang="en-US" sz="2000" b="1" dirty="0" smtClean="0"/>
              <a:t>W.e. is Higher</a:t>
            </a:r>
            <a:endParaRPr lang="en-IN" sz="2000" b="1" dirty="0"/>
          </a:p>
        </p:txBody>
      </p:sp>
      <p:cxnSp>
        <p:nvCxnSpPr>
          <p:cNvPr id="8" name="Straight Arrow Connector 7"/>
          <p:cNvCxnSpPr/>
          <p:nvPr/>
        </p:nvCxnSpPr>
        <p:spPr>
          <a:xfrm rot="5400000">
            <a:off x="3657600" y="3032760"/>
            <a:ext cx="609600"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9" name="TextBox 8"/>
          <p:cNvSpPr txBox="1"/>
          <p:nvPr/>
        </p:nvSpPr>
        <p:spPr>
          <a:xfrm>
            <a:off x="6248400" y="1657290"/>
            <a:ext cx="838200" cy="400110"/>
          </a:xfrm>
          <a:prstGeom prst="rect">
            <a:avLst/>
          </a:prstGeom>
          <a:noFill/>
        </p:spPr>
        <p:txBody>
          <a:bodyPr wrap="square" rtlCol="0">
            <a:spAutoFit/>
          </a:bodyPr>
          <a:lstStyle/>
          <a:p>
            <a:r>
              <a:rPr lang="en-US" sz="2000" b="1" u="sng" dirty="0" smtClean="0"/>
              <a:t>XXX</a:t>
            </a:r>
            <a:endParaRPr lang="en-IN" sz="2000" b="1" u="sng" dirty="0"/>
          </a:p>
        </p:txBody>
      </p:sp>
      <p:sp>
        <p:nvSpPr>
          <p:cNvPr id="10" name="TextBox 9"/>
          <p:cNvSpPr txBox="1"/>
          <p:nvPr/>
        </p:nvSpPr>
        <p:spPr>
          <a:xfrm>
            <a:off x="6248400" y="3653730"/>
            <a:ext cx="838200" cy="400110"/>
          </a:xfrm>
          <a:prstGeom prst="rect">
            <a:avLst/>
          </a:prstGeom>
          <a:noFill/>
        </p:spPr>
        <p:txBody>
          <a:bodyPr wrap="square" rtlCol="0">
            <a:spAutoFit/>
          </a:bodyPr>
          <a:lstStyle/>
          <a:p>
            <a:r>
              <a:rPr lang="en-US" sz="2000" b="1" dirty="0" smtClean="0"/>
              <a:t>XXX</a:t>
            </a:r>
            <a:endParaRPr lang="en-IN" sz="2000" b="1" dirty="0"/>
          </a:p>
        </p:txBody>
      </p:sp>
      <p:sp>
        <p:nvSpPr>
          <p:cNvPr id="11" name="TextBox 10"/>
          <p:cNvSpPr txBox="1"/>
          <p:nvPr/>
        </p:nvSpPr>
        <p:spPr>
          <a:xfrm>
            <a:off x="2133600" y="3653730"/>
            <a:ext cx="838200" cy="400110"/>
          </a:xfrm>
          <a:prstGeom prst="rect">
            <a:avLst/>
          </a:prstGeom>
          <a:noFill/>
        </p:spPr>
        <p:txBody>
          <a:bodyPr wrap="square" rtlCol="0">
            <a:spAutoFit/>
          </a:bodyPr>
          <a:lstStyle/>
          <a:p>
            <a:r>
              <a:rPr lang="en-US" sz="2000" b="1" dirty="0" smtClean="0"/>
              <a:t>GMR</a:t>
            </a:r>
            <a:endParaRPr lang="en-IN" sz="2000" b="1" dirty="0"/>
          </a:p>
        </p:txBody>
      </p:sp>
    </p:spTree>
    <p:extLst>
      <p:ext uri="{BB962C8B-B14F-4D97-AF65-F5344CB8AC3E}">
        <p14:creationId xmlns:p14="http://schemas.microsoft.com/office/powerpoint/2010/main" val="41146227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9" grpId="0"/>
      <p:bldP spid="10" grpId="0"/>
      <p:bldP spid="11"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93520" y="350520"/>
            <a:ext cx="6400800" cy="400110"/>
          </a:xfrm>
          <a:prstGeom prst="rect">
            <a:avLst/>
          </a:prstGeom>
          <a:noFill/>
        </p:spPr>
        <p:txBody>
          <a:bodyPr wrap="square" rtlCol="0">
            <a:spAutoFit/>
          </a:bodyPr>
          <a:lstStyle/>
          <a:p>
            <a:r>
              <a:rPr lang="en-US" sz="2000" b="1" u="sng" dirty="0" smtClean="0"/>
              <a:t>Determination of GROSS MAINTAINABLE RENT</a:t>
            </a:r>
            <a:endParaRPr lang="en-IN" sz="2000" b="1" u="sng" dirty="0"/>
          </a:p>
        </p:txBody>
      </p:sp>
      <p:sp>
        <p:nvSpPr>
          <p:cNvPr id="4" name="TextBox 3"/>
          <p:cNvSpPr txBox="1"/>
          <p:nvPr/>
        </p:nvSpPr>
        <p:spPr>
          <a:xfrm>
            <a:off x="2895600" y="762000"/>
            <a:ext cx="3352800" cy="400110"/>
          </a:xfrm>
          <a:prstGeom prst="rect">
            <a:avLst/>
          </a:prstGeom>
          <a:noFill/>
        </p:spPr>
        <p:txBody>
          <a:bodyPr wrap="square" rtlCol="0">
            <a:spAutoFit/>
          </a:bodyPr>
          <a:lstStyle/>
          <a:p>
            <a:r>
              <a:rPr lang="en-US" sz="2000" b="1" dirty="0" smtClean="0"/>
              <a:t>Gross Maintainable Rent is</a:t>
            </a:r>
            <a:endParaRPr lang="en-IN" sz="2000" b="1" dirty="0"/>
          </a:p>
        </p:txBody>
      </p:sp>
      <p:cxnSp>
        <p:nvCxnSpPr>
          <p:cNvPr id="6" name="Straight Connector 5"/>
          <p:cNvCxnSpPr>
            <a:stCxn id="4" idx="2"/>
            <a:endCxn id="16" idx="0"/>
          </p:cNvCxnSpPr>
          <p:nvPr/>
        </p:nvCxnSpPr>
        <p:spPr>
          <a:xfrm rot="5400000">
            <a:off x="3105210" y="571500"/>
            <a:ext cx="876180" cy="2057400"/>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a:stCxn id="4" idx="2"/>
            <a:endCxn id="17" idx="0"/>
          </p:cNvCxnSpPr>
          <p:nvPr/>
        </p:nvCxnSpPr>
        <p:spPr>
          <a:xfrm rot="16200000" flipH="1">
            <a:off x="5391210" y="342900"/>
            <a:ext cx="876180" cy="2514600"/>
          </a:xfrm>
          <a:prstGeom prst="line">
            <a:avLst/>
          </a:prstGeom>
        </p:spPr>
        <p:style>
          <a:lnRef idx="2">
            <a:schemeClr val="dk1"/>
          </a:lnRef>
          <a:fillRef idx="0">
            <a:schemeClr val="dk1"/>
          </a:fillRef>
          <a:effectRef idx="1">
            <a:schemeClr val="dk1"/>
          </a:effectRef>
          <a:fontRef idx="minor">
            <a:schemeClr val="tx1"/>
          </a:fontRef>
        </p:style>
      </p:cxnSp>
      <p:sp>
        <p:nvSpPr>
          <p:cNvPr id="16" name="TextBox 15"/>
          <p:cNvSpPr txBox="1"/>
          <p:nvPr/>
        </p:nvSpPr>
        <p:spPr>
          <a:xfrm>
            <a:off x="685800" y="2038290"/>
            <a:ext cx="3657600" cy="400110"/>
          </a:xfrm>
          <a:prstGeom prst="rect">
            <a:avLst/>
          </a:prstGeom>
          <a:noFill/>
        </p:spPr>
        <p:txBody>
          <a:bodyPr wrap="square" rtlCol="0">
            <a:spAutoFit/>
          </a:bodyPr>
          <a:lstStyle/>
          <a:p>
            <a:r>
              <a:rPr lang="en-US" sz="2000" b="1" dirty="0" smtClean="0"/>
              <a:t>Where property is not Let Out</a:t>
            </a:r>
            <a:endParaRPr lang="en-IN" sz="2000" b="1" dirty="0"/>
          </a:p>
        </p:txBody>
      </p:sp>
      <p:sp>
        <p:nvSpPr>
          <p:cNvPr id="17" name="TextBox 16"/>
          <p:cNvSpPr txBox="1"/>
          <p:nvPr/>
        </p:nvSpPr>
        <p:spPr>
          <a:xfrm>
            <a:off x="5410200" y="2038290"/>
            <a:ext cx="3352800" cy="400110"/>
          </a:xfrm>
          <a:prstGeom prst="rect">
            <a:avLst/>
          </a:prstGeom>
          <a:noFill/>
        </p:spPr>
        <p:txBody>
          <a:bodyPr wrap="square" rtlCol="0">
            <a:spAutoFit/>
          </a:bodyPr>
          <a:lstStyle/>
          <a:p>
            <a:r>
              <a:rPr lang="en-US" sz="2000" b="1" dirty="0" smtClean="0"/>
              <a:t>Where property is Let Out</a:t>
            </a:r>
            <a:endParaRPr lang="en-IN" sz="2000" b="1" dirty="0"/>
          </a:p>
        </p:txBody>
      </p:sp>
      <p:cxnSp>
        <p:nvCxnSpPr>
          <p:cNvPr id="19" name="Straight Connector 18"/>
          <p:cNvCxnSpPr>
            <a:stCxn id="16" idx="2"/>
          </p:cNvCxnSpPr>
          <p:nvPr/>
        </p:nvCxnSpPr>
        <p:spPr>
          <a:xfrm rot="5400000">
            <a:off x="1485900" y="2400300"/>
            <a:ext cx="990600" cy="106680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a:stCxn id="16" idx="2"/>
          </p:cNvCxnSpPr>
          <p:nvPr/>
        </p:nvCxnSpPr>
        <p:spPr>
          <a:xfrm rot="16200000" flipH="1">
            <a:off x="2590800" y="2362200"/>
            <a:ext cx="914400" cy="1066800"/>
          </a:xfrm>
          <a:prstGeom prst="line">
            <a:avLst/>
          </a:prstGeom>
        </p:spPr>
        <p:style>
          <a:lnRef idx="2">
            <a:schemeClr val="dk1"/>
          </a:lnRef>
          <a:fillRef idx="0">
            <a:schemeClr val="dk1"/>
          </a:fillRef>
          <a:effectRef idx="1">
            <a:schemeClr val="dk1"/>
          </a:effectRef>
          <a:fontRef idx="minor">
            <a:schemeClr val="tx1"/>
          </a:fontRef>
        </p:style>
      </p:cxnSp>
      <p:sp>
        <p:nvSpPr>
          <p:cNvPr id="27" name="TextBox 26"/>
          <p:cNvSpPr txBox="1"/>
          <p:nvPr/>
        </p:nvSpPr>
        <p:spPr>
          <a:xfrm>
            <a:off x="15240" y="3368040"/>
            <a:ext cx="2438400" cy="1015663"/>
          </a:xfrm>
          <a:prstGeom prst="rect">
            <a:avLst/>
          </a:prstGeom>
          <a:noFill/>
        </p:spPr>
        <p:txBody>
          <a:bodyPr wrap="square" rtlCol="0">
            <a:spAutoFit/>
          </a:bodyPr>
          <a:lstStyle/>
          <a:p>
            <a:r>
              <a:rPr lang="en-US" sz="2000" b="1" dirty="0" smtClean="0"/>
              <a:t>If the property falls</a:t>
            </a:r>
          </a:p>
          <a:p>
            <a:r>
              <a:rPr lang="en-US" sz="2000" b="1" dirty="0" smtClean="0"/>
              <a:t>in the jurisdiction of Any Local </a:t>
            </a:r>
            <a:r>
              <a:rPr lang="en-US" sz="2000" b="1" smtClean="0"/>
              <a:t>authority, </a:t>
            </a:r>
            <a:endParaRPr lang="en-IN" sz="2000" b="1" dirty="0"/>
          </a:p>
        </p:txBody>
      </p:sp>
      <p:sp>
        <p:nvSpPr>
          <p:cNvPr id="28" name="TextBox 27"/>
          <p:cNvSpPr txBox="1"/>
          <p:nvPr/>
        </p:nvSpPr>
        <p:spPr>
          <a:xfrm>
            <a:off x="2636520" y="3368040"/>
            <a:ext cx="2438400" cy="1323439"/>
          </a:xfrm>
          <a:prstGeom prst="rect">
            <a:avLst/>
          </a:prstGeom>
          <a:noFill/>
        </p:spPr>
        <p:txBody>
          <a:bodyPr wrap="square" rtlCol="0">
            <a:spAutoFit/>
          </a:bodyPr>
          <a:lstStyle/>
          <a:p>
            <a:r>
              <a:rPr lang="en-US" sz="2000" b="1" dirty="0" smtClean="0"/>
              <a:t>If the property does not fall in the jurisdiction of Any </a:t>
            </a:r>
            <a:r>
              <a:rPr lang="en-US" sz="2000" b="1" smtClean="0"/>
              <a:t>Local authority,</a:t>
            </a:r>
          </a:p>
        </p:txBody>
      </p:sp>
      <p:cxnSp>
        <p:nvCxnSpPr>
          <p:cNvPr id="29" name="Straight Connector 28"/>
          <p:cNvCxnSpPr/>
          <p:nvPr/>
        </p:nvCxnSpPr>
        <p:spPr>
          <a:xfrm rot="5400000">
            <a:off x="6172200" y="2438400"/>
            <a:ext cx="990600" cy="990600"/>
          </a:xfrm>
          <a:prstGeom prst="line">
            <a:avLst/>
          </a:prstGeom>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a:xfrm>
            <a:off x="7162800" y="2438400"/>
            <a:ext cx="990600" cy="914400"/>
          </a:xfrm>
          <a:prstGeom prst="line">
            <a:avLst/>
          </a:prstGeom>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5135880" y="3444240"/>
            <a:ext cx="1859280" cy="400110"/>
          </a:xfrm>
          <a:prstGeom prst="rect">
            <a:avLst/>
          </a:prstGeom>
          <a:noFill/>
        </p:spPr>
        <p:txBody>
          <a:bodyPr wrap="square" rtlCol="0">
            <a:spAutoFit/>
          </a:bodyPr>
          <a:lstStyle/>
          <a:p>
            <a:r>
              <a:rPr lang="en-US" sz="2000" b="1" dirty="0" smtClean="0"/>
              <a:t>Annual Rent</a:t>
            </a:r>
            <a:endParaRPr lang="en-IN" sz="2000" b="1" dirty="0"/>
          </a:p>
        </p:txBody>
      </p:sp>
      <p:sp>
        <p:nvSpPr>
          <p:cNvPr id="32" name="TextBox 31"/>
          <p:cNvSpPr txBox="1"/>
          <p:nvPr/>
        </p:nvSpPr>
        <p:spPr>
          <a:xfrm>
            <a:off x="6995160" y="3429000"/>
            <a:ext cx="1965960" cy="1015663"/>
          </a:xfrm>
          <a:prstGeom prst="rect">
            <a:avLst/>
          </a:prstGeom>
          <a:noFill/>
        </p:spPr>
        <p:txBody>
          <a:bodyPr wrap="square" rtlCol="0">
            <a:spAutoFit/>
          </a:bodyPr>
          <a:lstStyle/>
          <a:p>
            <a:r>
              <a:rPr lang="en-US" sz="2000" b="1" dirty="0" smtClean="0"/>
              <a:t>Annual Value as </a:t>
            </a:r>
            <a:endParaRPr lang="en-IN" sz="2000" b="1" dirty="0" smtClean="0"/>
          </a:p>
          <a:p>
            <a:r>
              <a:rPr lang="en-US" sz="2000" b="1" dirty="0" smtClean="0"/>
              <a:t>assessed by the </a:t>
            </a:r>
          </a:p>
          <a:p>
            <a:r>
              <a:rPr lang="en-US" sz="2000" b="1" dirty="0" smtClean="0"/>
              <a:t>Local Authority</a:t>
            </a:r>
          </a:p>
        </p:txBody>
      </p:sp>
      <p:cxnSp>
        <p:nvCxnSpPr>
          <p:cNvPr id="22" name="Straight Connector 21"/>
          <p:cNvCxnSpPr/>
          <p:nvPr/>
        </p:nvCxnSpPr>
        <p:spPr>
          <a:xfrm rot="5400000">
            <a:off x="5532120" y="4495800"/>
            <a:ext cx="1066800" cy="1588"/>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6065520" y="5029200"/>
            <a:ext cx="2057400" cy="1588"/>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rot="5400000" flipH="1" flipV="1">
            <a:off x="7894320" y="4800600"/>
            <a:ext cx="457200" cy="1588"/>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rot="5400000">
            <a:off x="6827520" y="5257800"/>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5" name="TextBox 34"/>
          <p:cNvSpPr txBox="1"/>
          <p:nvPr/>
        </p:nvSpPr>
        <p:spPr>
          <a:xfrm>
            <a:off x="6156960" y="5486400"/>
            <a:ext cx="1752600" cy="400110"/>
          </a:xfrm>
          <a:prstGeom prst="rect">
            <a:avLst/>
          </a:prstGeom>
          <a:noFill/>
        </p:spPr>
        <p:txBody>
          <a:bodyPr wrap="square" rtlCol="0">
            <a:spAutoFit/>
          </a:bodyPr>
          <a:lstStyle/>
          <a:p>
            <a:r>
              <a:rPr lang="en-US" sz="2000" b="1" dirty="0" smtClean="0"/>
              <a:t>W.e. is Higher</a:t>
            </a:r>
            <a:endParaRPr lang="en-IN" sz="2000" b="1" dirty="0"/>
          </a:p>
        </p:txBody>
      </p:sp>
      <p:cxnSp>
        <p:nvCxnSpPr>
          <p:cNvPr id="25" name="Straight Arrow Connector 24"/>
          <p:cNvCxnSpPr/>
          <p:nvPr/>
        </p:nvCxnSpPr>
        <p:spPr>
          <a:xfrm rot="5400000" flipH="1" flipV="1">
            <a:off x="7200900" y="1790700"/>
            <a:ext cx="381000" cy="1524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TextBox 32"/>
          <p:cNvSpPr txBox="1"/>
          <p:nvPr/>
        </p:nvSpPr>
        <p:spPr>
          <a:xfrm>
            <a:off x="6858000" y="914400"/>
            <a:ext cx="2286000" cy="707886"/>
          </a:xfrm>
          <a:prstGeom prst="rect">
            <a:avLst/>
          </a:prstGeom>
          <a:noFill/>
        </p:spPr>
        <p:txBody>
          <a:bodyPr wrap="square" rtlCol="0">
            <a:spAutoFit/>
          </a:bodyPr>
          <a:lstStyle/>
          <a:p>
            <a:r>
              <a:rPr lang="en-US" sz="2000" b="1" smtClean="0"/>
              <a:t>Whether full year or part of  the year</a:t>
            </a:r>
            <a:endParaRPr lang="en-IN" sz="2000" b="1"/>
          </a:p>
        </p:txBody>
      </p:sp>
      <p:cxnSp>
        <p:nvCxnSpPr>
          <p:cNvPr id="38" name="Straight Connector 37"/>
          <p:cNvCxnSpPr/>
          <p:nvPr/>
        </p:nvCxnSpPr>
        <p:spPr>
          <a:xfrm rot="5400000">
            <a:off x="1296194" y="4601186"/>
            <a:ext cx="2437606" cy="794"/>
          </a:xfrm>
          <a:prstGeom prst="line">
            <a:avLst/>
          </a:prstGeom>
        </p:spPr>
        <p:style>
          <a:lnRef idx="2">
            <a:schemeClr val="dk1"/>
          </a:lnRef>
          <a:fillRef idx="0">
            <a:schemeClr val="dk1"/>
          </a:fillRef>
          <a:effectRef idx="1">
            <a:schemeClr val="dk1"/>
          </a:effectRef>
          <a:fontRef idx="minor">
            <a:schemeClr val="tx1"/>
          </a:fontRef>
        </p:style>
      </p:cxnSp>
      <p:cxnSp>
        <p:nvCxnSpPr>
          <p:cNvPr id="40" name="Straight Arrow Connector 39"/>
          <p:cNvCxnSpPr/>
          <p:nvPr/>
        </p:nvCxnSpPr>
        <p:spPr>
          <a:xfrm rot="5400000">
            <a:off x="3429794" y="4829786"/>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1" name="TextBox 40"/>
          <p:cNvSpPr txBox="1"/>
          <p:nvPr/>
        </p:nvSpPr>
        <p:spPr>
          <a:xfrm>
            <a:off x="2652010" y="4982980"/>
            <a:ext cx="2377190" cy="400110"/>
          </a:xfrm>
          <a:prstGeom prst="rect">
            <a:avLst/>
          </a:prstGeom>
          <a:noFill/>
        </p:spPr>
        <p:txBody>
          <a:bodyPr wrap="square" rtlCol="0">
            <a:spAutoFit/>
          </a:bodyPr>
          <a:lstStyle/>
          <a:p>
            <a:r>
              <a:rPr lang="en-US" sz="2000" b="1" smtClean="0"/>
              <a:t> Fair Market Rent</a:t>
            </a:r>
            <a:endParaRPr lang="en-IN" sz="2000" b="1" smtClean="0"/>
          </a:p>
        </p:txBody>
      </p:sp>
      <p:cxnSp>
        <p:nvCxnSpPr>
          <p:cNvPr id="43" name="Straight Arrow Connector 42"/>
          <p:cNvCxnSpPr/>
          <p:nvPr/>
        </p:nvCxnSpPr>
        <p:spPr>
          <a:xfrm rot="5400000">
            <a:off x="1027906" y="4609306"/>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4" name="TextBox 43"/>
          <p:cNvSpPr txBox="1"/>
          <p:nvPr/>
        </p:nvSpPr>
        <p:spPr>
          <a:xfrm>
            <a:off x="137410" y="4800600"/>
            <a:ext cx="2286000" cy="1015663"/>
          </a:xfrm>
          <a:prstGeom prst="rect">
            <a:avLst/>
          </a:prstGeom>
          <a:noFill/>
        </p:spPr>
        <p:txBody>
          <a:bodyPr wrap="square" rtlCol="0">
            <a:spAutoFit/>
          </a:bodyPr>
          <a:lstStyle/>
          <a:p>
            <a:r>
              <a:rPr lang="en-US" sz="2000" b="1" smtClean="0"/>
              <a:t>The annual value as assessed by the Local authority.</a:t>
            </a:r>
            <a:endParaRPr lang="en-IN" sz="2000" b="1"/>
          </a:p>
        </p:txBody>
      </p:sp>
    </p:spTree>
    <p:extLst>
      <p:ext uri="{BB962C8B-B14F-4D97-AF65-F5344CB8AC3E}">
        <p14:creationId xmlns:p14="http://schemas.microsoft.com/office/powerpoint/2010/main" val="254754502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24"/>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26"/>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3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6" grpId="0"/>
      <p:bldP spid="17" grpId="0"/>
      <p:bldP spid="27" grpId="0"/>
      <p:bldP spid="28" grpId="0"/>
      <p:bldP spid="31" grpId="0"/>
      <p:bldP spid="32" grpId="0"/>
      <p:bldP spid="35" grpId="0"/>
      <p:bldP spid="33" grpId="0"/>
      <p:bldP spid="41" grpId="0"/>
      <p:bldP spid="4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38200" y="853440"/>
            <a:ext cx="7924800" cy="400110"/>
          </a:xfrm>
          <a:prstGeom prst="rect">
            <a:avLst/>
          </a:prstGeom>
          <a:noFill/>
        </p:spPr>
        <p:txBody>
          <a:bodyPr wrap="square" rtlCol="0">
            <a:spAutoFit/>
          </a:bodyPr>
          <a:lstStyle/>
          <a:p>
            <a:r>
              <a:rPr lang="en-US" sz="2000" b="1" u="sng" dirty="0" smtClean="0"/>
              <a:t>Compute the NET MAINTABLE RENT of the immovable property:</a:t>
            </a:r>
            <a:endParaRPr lang="en-IN" sz="2000" b="1" u="sng" dirty="0"/>
          </a:p>
        </p:txBody>
      </p:sp>
      <p:sp>
        <p:nvSpPr>
          <p:cNvPr id="4" name="TextBox 3"/>
          <p:cNvSpPr txBox="1"/>
          <p:nvPr/>
        </p:nvSpPr>
        <p:spPr>
          <a:xfrm>
            <a:off x="533400" y="1767840"/>
            <a:ext cx="2819400" cy="400110"/>
          </a:xfrm>
          <a:prstGeom prst="rect">
            <a:avLst/>
          </a:prstGeom>
          <a:noFill/>
        </p:spPr>
        <p:txBody>
          <a:bodyPr wrap="square" rtlCol="0">
            <a:spAutoFit/>
          </a:bodyPr>
          <a:lstStyle/>
          <a:p>
            <a:r>
              <a:rPr lang="en-US" sz="2000" b="1" dirty="0" smtClean="0"/>
              <a:t>Gross maintainable rent</a:t>
            </a:r>
            <a:endParaRPr lang="en-IN" sz="2000" b="1" dirty="0"/>
          </a:p>
        </p:txBody>
      </p:sp>
      <p:sp>
        <p:nvSpPr>
          <p:cNvPr id="5" name="TextBox 4"/>
          <p:cNvSpPr txBox="1"/>
          <p:nvPr/>
        </p:nvSpPr>
        <p:spPr>
          <a:xfrm>
            <a:off x="6827520" y="1767840"/>
            <a:ext cx="838200" cy="400110"/>
          </a:xfrm>
          <a:prstGeom prst="rect">
            <a:avLst/>
          </a:prstGeom>
          <a:noFill/>
        </p:spPr>
        <p:txBody>
          <a:bodyPr wrap="square" rtlCol="0">
            <a:spAutoFit/>
          </a:bodyPr>
          <a:lstStyle/>
          <a:p>
            <a:r>
              <a:rPr lang="en-US" sz="2000" b="1" dirty="0" smtClean="0"/>
              <a:t>XXX</a:t>
            </a:r>
            <a:endParaRPr lang="en-IN" sz="2000" b="1" dirty="0"/>
          </a:p>
        </p:txBody>
      </p:sp>
      <p:sp>
        <p:nvSpPr>
          <p:cNvPr id="6" name="TextBox 5"/>
          <p:cNvSpPr txBox="1"/>
          <p:nvPr/>
        </p:nvSpPr>
        <p:spPr>
          <a:xfrm>
            <a:off x="518160" y="2316480"/>
            <a:ext cx="777240" cy="400110"/>
          </a:xfrm>
          <a:prstGeom prst="rect">
            <a:avLst/>
          </a:prstGeom>
          <a:noFill/>
        </p:spPr>
        <p:txBody>
          <a:bodyPr wrap="square" rtlCol="0">
            <a:spAutoFit/>
          </a:bodyPr>
          <a:lstStyle/>
          <a:p>
            <a:r>
              <a:rPr lang="en-US" sz="2000" b="1" dirty="0" smtClean="0"/>
              <a:t>Less:</a:t>
            </a:r>
            <a:endParaRPr lang="en-IN" sz="2000" b="1" dirty="0"/>
          </a:p>
        </p:txBody>
      </p:sp>
      <p:sp>
        <p:nvSpPr>
          <p:cNvPr id="7" name="TextBox 6"/>
          <p:cNvSpPr txBox="1"/>
          <p:nvPr/>
        </p:nvSpPr>
        <p:spPr>
          <a:xfrm>
            <a:off x="1295400" y="2316480"/>
            <a:ext cx="1828800" cy="400110"/>
          </a:xfrm>
          <a:prstGeom prst="rect">
            <a:avLst/>
          </a:prstGeom>
          <a:noFill/>
        </p:spPr>
        <p:txBody>
          <a:bodyPr wrap="square" rtlCol="0">
            <a:spAutoFit/>
          </a:bodyPr>
          <a:lstStyle/>
          <a:p>
            <a:r>
              <a:rPr lang="en-US" sz="2000" b="1" dirty="0" smtClean="0"/>
              <a:t>15% of GMR</a:t>
            </a:r>
            <a:endParaRPr lang="en-IN" sz="2000" b="1" dirty="0"/>
          </a:p>
        </p:txBody>
      </p:sp>
      <p:sp>
        <p:nvSpPr>
          <p:cNvPr id="8" name="TextBox 7"/>
          <p:cNvSpPr txBox="1"/>
          <p:nvPr/>
        </p:nvSpPr>
        <p:spPr>
          <a:xfrm>
            <a:off x="518160" y="2880360"/>
            <a:ext cx="777240" cy="400110"/>
          </a:xfrm>
          <a:prstGeom prst="rect">
            <a:avLst/>
          </a:prstGeom>
          <a:noFill/>
        </p:spPr>
        <p:txBody>
          <a:bodyPr wrap="square" rtlCol="0">
            <a:spAutoFit/>
          </a:bodyPr>
          <a:lstStyle/>
          <a:p>
            <a:r>
              <a:rPr lang="en-US" sz="2000" b="1" dirty="0" smtClean="0"/>
              <a:t>Less:</a:t>
            </a:r>
            <a:endParaRPr lang="en-IN" sz="2000" b="1" dirty="0"/>
          </a:p>
        </p:txBody>
      </p:sp>
      <p:sp>
        <p:nvSpPr>
          <p:cNvPr id="9" name="TextBox 8"/>
          <p:cNvSpPr txBox="1"/>
          <p:nvPr/>
        </p:nvSpPr>
        <p:spPr>
          <a:xfrm>
            <a:off x="1371600" y="2880360"/>
            <a:ext cx="2286000" cy="400110"/>
          </a:xfrm>
          <a:prstGeom prst="rect">
            <a:avLst/>
          </a:prstGeom>
          <a:noFill/>
        </p:spPr>
        <p:txBody>
          <a:bodyPr wrap="square" rtlCol="0">
            <a:spAutoFit/>
          </a:bodyPr>
          <a:lstStyle/>
          <a:p>
            <a:r>
              <a:rPr lang="en-US" sz="2000" b="1" dirty="0" smtClean="0"/>
              <a:t>Municipal taxes</a:t>
            </a:r>
            <a:endParaRPr lang="en-IN" sz="2000" b="1" dirty="0"/>
          </a:p>
        </p:txBody>
      </p:sp>
      <p:sp>
        <p:nvSpPr>
          <p:cNvPr id="10" name="TextBox 9"/>
          <p:cNvSpPr txBox="1"/>
          <p:nvPr/>
        </p:nvSpPr>
        <p:spPr>
          <a:xfrm>
            <a:off x="1371600" y="3444240"/>
            <a:ext cx="2743200" cy="400110"/>
          </a:xfrm>
          <a:prstGeom prst="rect">
            <a:avLst/>
          </a:prstGeom>
          <a:noFill/>
        </p:spPr>
        <p:txBody>
          <a:bodyPr wrap="square" rtlCol="0">
            <a:spAutoFit/>
          </a:bodyPr>
          <a:lstStyle/>
          <a:p>
            <a:r>
              <a:rPr lang="en-US" sz="2000" b="1" dirty="0" smtClean="0"/>
              <a:t>Net Maintainable rent</a:t>
            </a:r>
            <a:endParaRPr lang="en-IN" sz="2000" b="1" dirty="0"/>
          </a:p>
        </p:txBody>
      </p:sp>
      <p:sp>
        <p:nvSpPr>
          <p:cNvPr id="11" name="TextBox 10"/>
          <p:cNvSpPr txBox="1"/>
          <p:nvPr/>
        </p:nvSpPr>
        <p:spPr>
          <a:xfrm>
            <a:off x="4632960" y="2316480"/>
            <a:ext cx="777240" cy="400110"/>
          </a:xfrm>
          <a:prstGeom prst="rect">
            <a:avLst/>
          </a:prstGeom>
          <a:noFill/>
        </p:spPr>
        <p:txBody>
          <a:bodyPr wrap="square" rtlCol="0">
            <a:spAutoFit/>
          </a:bodyPr>
          <a:lstStyle/>
          <a:p>
            <a:r>
              <a:rPr lang="en-US" sz="2000" b="1" dirty="0" smtClean="0"/>
              <a:t>XXX</a:t>
            </a:r>
            <a:endParaRPr lang="en-IN" sz="2000" b="1" dirty="0"/>
          </a:p>
        </p:txBody>
      </p:sp>
      <p:sp>
        <p:nvSpPr>
          <p:cNvPr id="12" name="TextBox 11"/>
          <p:cNvSpPr txBox="1"/>
          <p:nvPr/>
        </p:nvSpPr>
        <p:spPr>
          <a:xfrm>
            <a:off x="6827520" y="2880360"/>
            <a:ext cx="838200" cy="400110"/>
          </a:xfrm>
          <a:prstGeom prst="rect">
            <a:avLst/>
          </a:prstGeom>
          <a:noFill/>
        </p:spPr>
        <p:txBody>
          <a:bodyPr wrap="square" rtlCol="0">
            <a:spAutoFit/>
          </a:bodyPr>
          <a:lstStyle/>
          <a:p>
            <a:r>
              <a:rPr lang="en-US" sz="2000" b="1" u="sng" dirty="0" smtClean="0"/>
              <a:t>XXX</a:t>
            </a:r>
            <a:endParaRPr lang="en-IN" sz="2000" b="1" u="sng" dirty="0"/>
          </a:p>
        </p:txBody>
      </p:sp>
      <p:sp>
        <p:nvSpPr>
          <p:cNvPr id="13" name="TextBox 12"/>
          <p:cNvSpPr txBox="1"/>
          <p:nvPr/>
        </p:nvSpPr>
        <p:spPr>
          <a:xfrm>
            <a:off x="6827520" y="3444240"/>
            <a:ext cx="838200" cy="400110"/>
          </a:xfrm>
          <a:prstGeom prst="rect">
            <a:avLst/>
          </a:prstGeom>
          <a:noFill/>
        </p:spPr>
        <p:txBody>
          <a:bodyPr wrap="square" rtlCol="0">
            <a:spAutoFit/>
          </a:bodyPr>
          <a:lstStyle/>
          <a:p>
            <a:r>
              <a:rPr lang="en-US" sz="2000" b="1" u="sng" dirty="0" smtClean="0"/>
              <a:t>XXX</a:t>
            </a:r>
            <a:endParaRPr lang="en-IN" sz="2000" b="1" u="sng" dirty="0"/>
          </a:p>
        </p:txBody>
      </p:sp>
      <p:sp>
        <p:nvSpPr>
          <p:cNvPr id="14" name="TextBox 13"/>
          <p:cNvSpPr txBox="1"/>
          <p:nvPr/>
        </p:nvSpPr>
        <p:spPr>
          <a:xfrm>
            <a:off x="4632960" y="2880360"/>
            <a:ext cx="838200" cy="400110"/>
          </a:xfrm>
          <a:prstGeom prst="rect">
            <a:avLst/>
          </a:prstGeom>
          <a:noFill/>
        </p:spPr>
        <p:txBody>
          <a:bodyPr wrap="square" rtlCol="0">
            <a:spAutoFit/>
          </a:bodyPr>
          <a:lstStyle/>
          <a:p>
            <a:r>
              <a:rPr lang="en-US" sz="2000" b="1" u="sng" dirty="0" smtClean="0"/>
              <a:t>XXX</a:t>
            </a:r>
            <a:endParaRPr lang="en-IN" sz="2000" b="1" u="sng" dirty="0"/>
          </a:p>
        </p:txBody>
      </p:sp>
    </p:spTree>
    <p:extLst>
      <p:ext uri="{BB962C8B-B14F-4D97-AF65-F5344CB8AC3E}">
        <p14:creationId xmlns:p14="http://schemas.microsoft.com/office/powerpoint/2010/main" val="40392457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2" grpId="1"/>
      <p:bldP spid="13" grpId="0"/>
      <p:bldP spid="14"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76400" y="899160"/>
            <a:ext cx="5364480" cy="400110"/>
          </a:xfrm>
          <a:prstGeom prst="rect">
            <a:avLst/>
          </a:prstGeom>
          <a:noFill/>
        </p:spPr>
        <p:txBody>
          <a:bodyPr wrap="square" rtlCol="0">
            <a:spAutoFit/>
          </a:bodyPr>
          <a:lstStyle/>
          <a:p>
            <a:r>
              <a:rPr lang="en-US" sz="2000" b="1" dirty="0" smtClean="0"/>
              <a:t>However if Property is acquired after 31|3|1974</a:t>
            </a:r>
            <a:endParaRPr lang="en-IN" sz="2000" b="1" dirty="0"/>
          </a:p>
        </p:txBody>
      </p:sp>
      <p:sp>
        <p:nvSpPr>
          <p:cNvPr id="3" name="Down Arrow 2"/>
          <p:cNvSpPr/>
          <p:nvPr/>
        </p:nvSpPr>
        <p:spPr>
          <a:xfrm>
            <a:off x="4069080" y="1447800"/>
            <a:ext cx="320040" cy="48768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4" name="TextBox 3"/>
          <p:cNvSpPr txBox="1"/>
          <p:nvPr/>
        </p:nvSpPr>
        <p:spPr>
          <a:xfrm>
            <a:off x="1371600" y="2164080"/>
            <a:ext cx="1219200" cy="707886"/>
          </a:xfrm>
          <a:prstGeom prst="rect">
            <a:avLst/>
          </a:prstGeom>
          <a:noFill/>
        </p:spPr>
        <p:txBody>
          <a:bodyPr wrap="square" rtlCol="0">
            <a:spAutoFit/>
          </a:bodyPr>
          <a:lstStyle/>
          <a:p>
            <a:r>
              <a:rPr lang="en-US" sz="2000" b="1" dirty="0" smtClean="0"/>
              <a:t>Value of </a:t>
            </a:r>
          </a:p>
          <a:p>
            <a:r>
              <a:rPr lang="en-US" sz="2000" b="1" dirty="0" smtClean="0"/>
              <a:t>  House</a:t>
            </a:r>
            <a:endParaRPr lang="en-IN" sz="2000" b="1" dirty="0"/>
          </a:p>
        </p:txBody>
      </p:sp>
      <p:sp>
        <p:nvSpPr>
          <p:cNvPr id="5" name="TextBox 4"/>
          <p:cNvSpPr txBox="1"/>
          <p:nvPr/>
        </p:nvSpPr>
        <p:spPr>
          <a:xfrm>
            <a:off x="2727960" y="2316480"/>
            <a:ext cx="304800" cy="400110"/>
          </a:xfrm>
          <a:prstGeom prst="rect">
            <a:avLst/>
          </a:prstGeom>
          <a:noFill/>
        </p:spPr>
        <p:txBody>
          <a:bodyPr wrap="square" rtlCol="0">
            <a:spAutoFit/>
          </a:bodyPr>
          <a:lstStyle/>
          <a:p>
            <a:r>
              <a:rPr lang="en-US" sz="2000" b="1" dirty="0" smtClean="0"/>
              <a:t>=</a:t>
            </a:r>
            <a:endParaRPr lang="en-IN" sz="2000" b="1" dirty="0"/>
          </a:p>
        </p:txBody>
      </p:sp>
      <p:sp>
        <p:nvSpPr>
          <p:cNvPr id="6" name="TextBox 5"/>
          <p:cNvSpPr txBox="1"/>
          <p:nvPr/>
        </p:nvSpPr>
        <p:spPr>
          <a:xfrm>
            <a:off x="3322320" y="2331720"/>
            <a:ext cx="1828800" cy="400110"/>
          </a:xfrm>
          <a:prstGeom prst="rect">
            <a:avLst/>
          </a:prstGeom>
          <a:noFill/>
        </p:spPr>
        <p:txBody>
          <a:bodyPr wrap="square" rtlCol="0">
            <a:spAutoFit/>
          </a:bodyPr>
          <a:lstStyle/>
          <a:p>
            <a:r>
              <a:rPr lang="en-US" sz="2000" b="1" dirty="0" smtClean="0"/>
              <a:t>Value as above</a:t>
            </a:r>
            <a:endParaRPr lang="en-IN" sz="2000" b="1" dirty="0"/>
          </a:p>
        </p:txBody>
      </p:sp>
      <p:sp>
        <p:nvSpPr>
          <p:cNvPr id="7" name="TextBox 6"/>
          <p:cNvSpPr txBox="1"/>
          <p:nvPr/>
        </p:nvSpPr>
        <p:spPr>
          <a:xfrm>
            <a:off x="3764280" y="2693610"/>
            <a:ext cx="670560" cy="400110"/>
          </a:xfrm>
          <a:prstGeom prst="rect">
            <a:avLst/>
          </a:prstGeom>
          <a:noFill/>
        </p:spPr>
        <p:txBody>
          <a:bodyPr wrap="square" rtlCol="0">
            <a:spAutoFit/>
          </a:bodyPr>
          <a:lstStyle/>
          <a:p>
            <a:r>
              <a:rPr lang="en-US" sz="2000" b="1" dirty="0" smtClean="0"/>
              <a:t>or</a:t>
            </a:r>
            <a:endParaRPr lang="en-IN" sz="2000" b="1" dirty="0"/>
          </a:p>
        </p:txBody>
      </p:sp>
      <p:sp>
        <p:nvSpPr>
          <p:cNvPr id="8" name="TextBox 7"/>
          <p:cNvSpPr txBox="1"/>
          <p:nvPr/>
        </p:nvSpPr>
        <p:spPr>
          <a:xfrm>
            <a:off x="3307080" y="3181290"/>
            <a:ext cx="2362200" cy="400110"/>
          </a:xfrm>
          <a:prstGeom prst="rect">
            <a:avLst/>
          </a:prstGeom>
          <a:noFill/>
        </p:spPr>
        <p:txBody>
          <a:bodyPr wrap="square" rtlCol="0">
            <a:spAutoFit/>
          </a:bodyPr>
          <a:lstStyle/>
          <a:p>
            <a:r>
              <a:rPr lang="en-US" sz="2000" b="1" dirty="0" smtClean="0"/>
              <a:t>Cost of Acquisition</a:t>
            </a:r>
            <a:endParaRPr lang="en-IN" sz="2000" b="1" dirty="0"/>
          </a:p>
        </p:txBody>
      </p:sp>
      <p:sp>
        <p:nvSpPr>
          <p:cNvPr id="9" name="Plus 8"/>
          <p:cNvSpPr/>
          <p:nvPr/>
        </p:nvSpPr>
        <p:spPr>
          <a:xfrm>
            <a:off x="5775960" y="3276600"/>
            <a:ext cx="152400" cy="22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10" name="TextBox 9"/>
          <p:cNvSpPr txBox="1"/>
          <p:nvPr/>
        </p:nvSpPr>
        <p:spPr>
          <a:xfrm>
            <a:off x="6080760" y="3181290"/>
            <a:ext cx="2606040" cy="400110"/>
          </a:xfrm>
          <a:prstGeom prst="rect">
            <a:avLst/>
          </a:prstGeom>
          <a:noFill/>
        </p:spPr>
        <p:txBody>
          <a:bodyPr wrap="square" rtlCol="0">
            <a:spAutoFit/>
          </a:bodyPr>
          <a:lstStyle/>
          <a:p>
            <a:r>
              <a:rPr lang="en-US" sz="2000" b="1" dirty="0" smtClean="0"/>
              <a:t>Cost of Improvement</a:t>
            </a:r>
            <a:endParaRPr lang="en-IN" sz="2000" b="1" dirty="0"/>
          </a:p>
        </p:txBody>
      </p:sp>
      <p:sp>
        <p:nvSpPr>
          <p:cNvPr id="11" name="TextBox 10"/>
          <p:cNvSpPr txBox="1"/>
          <p:nvPr/>
        </p:nvSpPr>
        <p:spPr>
          <a:xfrm>
            <a:off x="3352800" y="3668970"/>
            <a:ext cx="1859280" cy="400110"/>
          </a:xfrm>
          <a:prstGeom prst="rect">
            <a:avLst/>
          </a:prstGeom>
          <a:noFill/>
        </p:spPr>
        <p:txBody>
          <a:bodyPr wrap="square" rtlCol="0">
            <a:spAutoFit/>
          </a:bodyPr>
          <a:lstStyle/>
          <a:p>
            <a:r>
              <a:rPr lang="en-US" sz="2000" b="1" dirty="0" smtClean="0"/>
              <a:t>W.e. is Higher</a:t>
            </a:r>
            <a:endParaRPr lang="en-IN" sz="2000" b="1" dirty="0"/>
          </a:p>
        </p:txBody>
      </p:sp>
    </p:spTree>
    <p:extLst>
      <p:ext uri="{BB962C8B-B14F-4D97-AF65-F5344CB8AC3E}">
        <p14:creationId xmlns:p14="http://schemas.microsoft.com/office/powerpoint/2010/main" val="34836007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p:bldP spid="6" grpId="0"/>
      <p:bldP spid="7" grpId="0"/>
      <p:bldP spid="8" grpId="0"/>
      <p:bldP spid="9" grpId="0" animBg="1"/>
      <p:bldP spid="10" grpId="0"/>
      <p:bldP spid="11"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67000" y="609600"/>
            <a:ext cx="3048000" cy="400110"/>
          </a:xfrm>
          <a:prstGeom prst="rect">
            <a:avLst/>
          </a:prstGeom>
          <a:noFill/>
        </p:spPr>
        <p:txBody>
          <a:bodyPr wrap="square" rtlCol="0">
            <a:spAutoFit/>
          </a:bodyPr>
          <a:lstStyle/>
          <a:p>
            <a:r>
              <a:rPr lang="en-US" sz="2000" b="1" u="sng" dirty="0" smtClean="0"/>
              <a:t>Value of House Property</a:t>
            </a:r>
            <a:endParaRPr lang="en-IN" sz="2000" b="1" u="sng" dirty="0"/>
          </a:p>
        </p:txBody>
      </p:sp>
      <p:sp>
        <p:nvSpPr>
          <p:cNvPr id="3" name="TextBox 2"/>
          <p:cNvSpPr txBox="1"/>
          <p:nvPr/>
        </p:nvSpPr>
        <p:spPr>
          <a:xfrm>
            <a:off x="579120" y="1169610"/>
            <a:ext cx="838200" cy="400110"/>
          </a:xfrm>
          <a:prstGeom prst="rect">
            <a:avLst/>
          </a:prstGeom>
          <a:noFill/>
        </p:spPr>
        <p:txBody>
          <a:bodyPr wrap="square" rtlCol="0">
            <a:spAutoFit/>
          </a:bodyPr>
          <a:lstStyle/>
          <a:p>
            <a:r>
              <a:rPr lang="en-US" sz="2000" b="1" dirty="0" smtClean="0"/>
              <a:t>NMR</a:t>
            </a:r>
            <a:endParaRPr lang="en-IN" sz="2000" b="1" dirty="0"/>
          </a:p>
        </p:txBody>
      </p:sp>
      <p:sp>
        <p:nvSpPr>
          <p:cNvPr id="4" name="Multiply 3"/>
          <p:cNvSpPr/>
          <p:nvPr/>
        </p:nvSpPr>
        <p:spPr>
          <a:xfrm>
            <a:off x="1508760" y="1230570"/>
            <a:ext cx="152400" cy="3048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5" name="TextBox 4"/>
          <p:cNvSpPr txBox="1"/>
          <p:nvPr/>
        </p:nvSpPr>
        <p:spPr>
          <a:xfrm>
            <a:off x="1813560" y="1169610"/>
            <a:ext cx="2286000" cy="400110"/>
          </a:xfrm>
          <a:prstGeom prst="rect">
            <a:avLst/>
          </a:prstGeom>
          <a:noFill/>
        </p:spPr>
        <p:txBody>
          <a:bodyPr wrap="square" rtlCol="0">
            <a:spAutoFit/>
          </a:bodyPr>
          <a:lstStyle/>
          <a:p>
            <a:r>
              <a:rPr lang="en-US" sz="2000" b="1" dirty="0" smtClean="0"/>
              <a:t>Capitalised factor</a:t>
            </a:r>
            <a:endParaRPr lang="en-IN" sz="2000" b="1" dirty="0"/>
          </a:p>
        </p:txBody>
      </p:sp>
      <p:sp>
        <p:nvSpPr>
          <p:cNvPr id="6" name="TextBox 5"/>
          <p:cNvSpPr txBox="1"/>
          <p:nvPr/>
        </p:nvSpPr>
        <p:spPr>
          <a:xfrm>
            <a:off x="1524000" y="1661160"/>
            <a:ext cx="533400" cy="400110"/>
          </a:xfrm>
          <a:prstGeom prst="rect">
            <a:avLst/>
          </a:prstGeom>
          <a:noFill/>
        </p:spPr>
        <p:txBody>
          <a:bodyPr wrap="square" rtlCol="0">
            <a:spAutoFit/>
          </a:bodyPr>
          <a:lstStyle/>
          <a:p>
            <a:r>
              <a:rPr lang="en-US" sz="2000" b="1" dirty="0" smtClean="0"/>
              <a:t>or</a:t>
            </a:r>
            <a:endParaRPr lang="en-IN" sz="2000" b="1" dirty="0"/>
          </a:p>
        </p:txBody>
      </p:sp>
      <p:sp>
        <p:nvSpPr>
          <p:cNvPr id="7" name="TextBox 6"/>
          <p:cNvSpPr txBox="1"/>
          <p:nvPr/>
        </p:nvSpPr>
        <p:spPr>
          <a:xfrm>
            <a:off x="594360" y="2084010"/>
            <a:ext cx="838200" cy="400110"/>
          </a:xfrm>
          <a:prstGeom prst="rect">
            <a:avLst/>
          </a:prstGeom>
          <a:noFill/>
        </p:spPr>
        <p:txBody>
          <a:bodyPr wrap="square" rtlCol="0">
            <a:spAutoFit/>
          </a:bodyPr>
          <a:lstStyle/>
          <a:p>
            <a:r>
              <a:rPr lang="en-US" sz="2000" b="1" dirty="0" smtClean="0"/>
              <a:t>COA</a:t>
            </a:r>
            <a:endParaRPr lang="en-IN" sz="2000" b="1" dirty="0"/>
          </a:p>
        </p:txBody>
      </p:sp>
      <p:sp>
        <p:nvSpPr>
          <p:cNvPr id="8" name="Plus 7"/>
          <p:cNvSpPr/>
          <p:nvPr/>
        </p:nvSpPr>
        <p:spPr>
          <a:xfrm>
            <a:off x="1524000" y="2179320"/>
            <a:ext cx="152400" cy="22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a:p>
        </p:txBody>
      </p:sp>
      <p:sp>
        <p:nvSpPr>
          <p:cNvPr id="9" name="TextBox 8"/>
          <p:cNvSpPr txBox="1"/>
          <p:nvPr/>
        </p:nvSpPr>
        <p:spPr>
          <a:xfrm>
            <a:off x="1813560" y="2084010"/>
            <a:ext cx="716280" cy="400110"/>
          </a:xfrm>
          <a:prstGeom prst="rect">
            <a:avLst/>
          </a:prstGeom>
          <a:noFill/>
        </p:spPr>
        <p:txBody>
          <a:bodyPr wrap="square" rtlCol="0">
            <a:spAutoFit/>
          </a:bodyPr>
          <a:lstStyle/>
          <a:p>
            <a:r>
              <a:rPr lang="en-US" sz="2000" b="1" dirty="0" smtClean="0"/>
              <a:t>COI</a:t>
            </a:r>
            <a:endParaRPr lang="en-IN" sz="2000" b="1" dirty="0"/>
          </a:p>
        </p:txBody>
      </p:sp>
      <p:sp>
        <p:nvSpPr>
          <p:cNvPr id="10" name="TextBox 9"/>
          <p:cNvSpPr txBox="1"/>
          <p:nvPr/>
        </p:nvSpPr>
        <p:spPr>
          <a:xfrm>
            <a:off x="1828800" y="2876490"/>
            <a:ext cx="1859280" cy="400110"/>
          </a:xfrm>
          <a:prstGeom prst="rect">
            <a:avLst/>
          </a:prstGeom>
          <a:noFill/>
        </p:spPr>
        <p:txBody>
          <a:bodyPr wrap="square" rtlCol="0">
            <a:spAutoFit/>
          </a:bodyPr>
          <a:lstStyle/>
          <a:p>
            <a:r>
              <a:rPr lang="en-US" sz="2000" b="1" dirty="0" smtClean="0"/>
              <a:t>W.e. is Higher</a:t>
            </a:r>
            <a:endParaRPr lang="en-IN" sz="2000" b="1" dirty="0"/>
          </a:p>
        </p:txBody>
      </p:sp>
      <p:sp>
        <p:nvSpPr>
          <p:cNvPr id="11" name="TextBox 10"/>
          <p:cNvSpPr txBox="1"/>
          <p:nvPr/>
        </p:nvSpPr>
        <p:spPr>
          <a:xfrm>
            <a:off x="2545080" y="2072640"/>
            <a:ext cx="3505200" cy="707886"/>
          </a:xfrm>
          <a:prstGeom prst="rect">
            <a:avLst/>
          </a:prstGeom>
          <a:noFill/>
        </p:spPr>
        <p:txBody>
          <a:bodyPr wrap="square" rtlCol="0">
            <a:spAutoFit/>
          </a:bodyPr>
          <a:lstStyle/>
          <a:p>
            <a:r>
              <a:rPr lang="en-US" sz="2000" b="1" dirty="0" smtClean="0"/>
              <a:t>(If Property </a:t>
            </a:r>
            <a:r>
              <a:rPr lang="en-US" sz="2000" b="1" dirty="0" err="1" smtClean="0"/>
              <a:t>acq</a:t>
            </a:r>
            <a:r>
              <a:rPr lang="en-US" sz="2000" b="1" dirty="0" smtClean="0"/>
              <a:t>.</a:t>
            </a:r>
          </a:p>
          <a:p>
            <a:r>
              <a:rPr lang="en-US" sz="2000" b="1" dirty="0" smtClean="0"/>
              <a:t>	after 31.3.1974)</a:t>
            </a:r>
            <a:endParaRPr lang="en-IN" sz="2000" b="1" dirty="0"/>
          </a:p>
        </p:txBody>
      </p:sp>
      <p:sp>
        <p:nvSpPr>
          <p:cNvPr id="12" name="TextBox 11"/>
          <p:cNvSpPr txBox="1"/>
          <p:nvPr/>
        </p:nvSpPr>
        <p:spPr>
          <a:xfrm>
            <a:off x="7025640" y="2084010"/>
            <a:ext cx="822960" cy="400110"/>
          </a:xfrm>
          <a:prstGeom prst="rect">
            <a:avLst/>
          </a:prstGeom>
          <a:noFill/>
        </p:spPr>
        <p:txBody>
          <a:bodyPr wrap="square" rtlCol="0">
            <a:spAutoFit/>
          </a:bodyPr>
          <a:lstStyle/>
          <a:p>
            <a:r>
              <a:rPr lang="en-US" sz="2000" b="1" dirty="0" smtClean="0"/>
              <a:t>XXX</a:t>
            </a:r>
            <a:endParaRPr lang="en-IN" sz="2000" b="1" dirty="0"/>
          </a:p>
        </p:txBody>
      </p:sp>
      <p:sp>
        <p:nvSpPr>
          <p:cNvPr id="13" name="TextBox 12"/>
          <p:cNvSpPr txBox="1"/>
          <p:nvPr/>
        </p:nvSpPr>
        <p:spPr>
          <a:xfrm>
            <a:off x="304800" y="3352800"/>
            <a:ext cx="762000" cy="400110"/>
          </a:xfrm>
          <a:prstGeom prst="rect">
            <a:avLst/>
          </a:prstGeom>
          <a:noFill/>
        </p:spPr>
        <p:txBody>
          <a:bodyPr wrap="square" rtlCol="0">
            <a:spAutoFit/>
          </a:bodyPr>
          <a:lstStyle/>
          <a:p>
            <a:r>
              <a:rPr lang="en-US" sz="2000" b="1" dirty="0" smtClean="0"/>
              <a:t>Add:</a:t>
            </a:r>
            <a:endParaRPr lang="en-IN" sz="2000" b="1" dirty="0"/>
          </a:p>
        </p:txBody>
      </p:sp>
      <p:sp>
        <p:nvSpPr>
          <p:cNvPr id="14" name="TextBox 13"/>
          <p:cNvSpPr txBox="1"/>
          <p:nvPr/>
        </p:nvSpPr>
        <p:spPr>
          <a:xfrm>
            <a:off x="1173480" y="3352800"/>
            <a:ext cx="3520440" cy="400110"/>
          </a:xfrm>
          <a:prstGeom prst="rect">
            <a:avLst/>
          </a:prstGeom>
          <a:noFill/>
        </p:spPr>
        <p:txBody>
          <a:bodyPr wrap="square" rtlCol="0">
            <a:spAutoFit/>
          </a:bodyPr>
          <a:lstStyle/>
          <a:p>
            <a:r>
              <a:rPr lang="en-US" sz="2000" b="1" dirty="0" smtClean="0"/>
              <a:t>Adjustment for </a:t>
            </a:r>
            <a:r>
              <a:rPr lang="en-US" sz="2000" b="1" dirty="0" err="1" smtClean="0"/>
              <a:t>Unbuilt</a:t>
            </a:r>
            <a:r>
              <a:rPr lang="en-US" sz="2000" b="1" dirty="0" smtClean="0"/>
              <a:t> area</a:t>
            </a:r>
            <a:endParaRPr lang="en-IN" sz="2000" b="1" dirty="0"/>
          </a:p>
        </p:txBody>
      </p:sp>
      <p:sp>
        <p:nvSpPr>
          <p:cNvPr id="15" name="TextBox 14"/>
          <p:cNvSpPr txBox="1"/>
          <p:nvPr/>
        </p:nvSpPr>
        <p:spPr>
          <a:xfrm>
            <a:off x="7025640" y="3322320"/>
            <a:ext cx="822960" cy="400110"/>
          </a:xfrm>
          <a:prstGeom prst="rect">
            <a:avLst/>
          </a:prstGeom>
          <a:noFill/>
        </p:spPr>
        <p:txBody>
          <a:bodyPr wrap="square" rtlCol="0">
            <a:spAutoFit/>
          </a:bodyPr>
          <a:lstStyle/>
          <a:p>
            <a:r>
              <a:rPr lang="en-US" sz="2000" b="1" dirty="0" smtClean="0"/>
              <a:t>XXX</a:t>
            </a:r>
            <a:endParaRPr lang="en-IN" sz="2000" b="1" dirty="0"/>
          </a:p>
        </p:txBody>
      </p:sp>
      <p:sp>
        <p:nvSpPr>
          <p:cNvPr id="16" name="TextBox 15"/>
          <p:cNvSpPr txBox="1"/>
          <p:nvPr/>
        </p:nvSpPr>
        <p:spPr>
          <a:xfrm>
            <a:off x="304800" y="4019490"/>
            <a:ext cx="762000" cy="400110"/>
          </a:xfrm>
          <a:prstGeom prst="rect">
            <a:avLst/>
          </a:prstGeom>
          <a:noFill/>
        </p:spPr>
        <p:txBody>
          <a:bodyPr wrap="square" rtlCol="0">
            <a:spAutoFit/>
          </a:bodyPr>
          <a:lstStyle/>
          <a:p>
            <a:r>
              <a:rPr lang="en-US" sz="2000" b="1" dirty="0" smtClean="0"/>
              <a:t>Less:</a:t>
            </a:r>
            <a:endParaRPr lang="en-IN" sz="2000" b="1" dirty="0"/>
          </a:p>
        </p:txBody>
      </p:sp>
      <p:sp>
        <p:nvSpPr>
          <p:cNvPr id="17" name="TextBox 16"/>
          <p:cNvSpPr txBox="1"/>
          <p:nvPr/>
        </p:nvSpPr>
        <p:spPr>
          <a:xfrm>
            <a:off x="1173480" y="4019490"/>
            <a:ext cx="4084320" cy="400110"/>
          </a:xfrm>
          <a:prstGeom prst="rect">
            <a:avLst/>
          </a:prstGeom>
          <a:noFill/>
        </p:spPr>
        <p:txBody>
          <a:bodyPr wrap="square" rtlCol="0">
            <a:spAutoFit/>
          </a:bodyPr>
          <a:lstStyle/>
          <a:p>
            <a:r>
              <a:rPr lang="en-US" sz="2000" b="1" dirty="0" smtClean="0"/>
              <a:t>Adjustment for Unearned Increase</a:t>
            </a:r>
            <a:endParaRPr lang="en-IN" sz="2000" b="1" dirty="0"/>
          </a:p>
        </p:txBody>
      </p:sp>
      <p:sp>
        <p:nvSpPr>
          <p:cNvPr id="18" name="TextBox 17"/>
          <p:cNvSpPr txBox="1"/>
          <p:nvPr/>
        </p:nvSpPr>
        <p:spPr>
          <a:xfrm>
            <a:off x="1173480" y="4476690"/>
            <a:ext cx="5227320" cy="707886"/>
          </a:xfrm>
          <a:prstGeom prst="rect">
            <a:avLst/>
          </a:prstGeom>
          <a:noFill/>
        </p:spPr>
        <p:txBody>
          <a:bodyPr wrap="square" rtlCol="0">
            <a:spAutoFit/>
          </a:bodyPr>
          <a:lstStyle/>
          <a:p>
            <a:r>
              <a:rPr lang="en-US" sz="2000" b="1" dirty="0" smtClean="0"/>
              <a:t>(This deduction will not be allowed in case of Property is on </a:t>
            </a:r>
            <a:r>
              <a:rPr lang="en-US" sz="2000" b="1" smtClean="0"/>
              <a:t>Freehold Land)</a:t>
            </a:r>
            <a:endParaRPr lang="en-IN" sz="2000" b="1" dirty="0"/>
          </a:p>
        </p:txBody>
      </p:sp>
      <p:sp>
        <p:nvSpPr>
          <p:cNvPr id="19" name="TextBox 18"/>
          <p:cNvSpPr txBox="1"/>
          <p:nvPr/>
        </p:nvSpPr>
        <p:spPr>
          <a:xfrm>
            <a:off x="7025640" y="4751010"/>
            <a:ext cx="822960" cy="400110"/>
          </a:xfrm>
          <a:prstGeom prst="rect">
            <a:avLst/>
          </a:prstGeom>
          <a:noFill/>
        </p:spPr>
        <p:txBody>
          <a:bodyPr wrap="square" rtlCol="0">
            <a:spAutoFit/>
          </a:bodyPr>
          <a:lstStyle/>
          <a:p>
            <a:r>
              <a:rPr lang="en-US" sz="2000" b="1" dirty="0" smtClean="0"/>
              <a:t>XXX</a:t>
            </a:r>
            <a:endParaRPr lang="en-IN" sz="2000" b="1" dirty="0"/>
          </a:p>
        </p:txBody>
      </p:sp>
      <p:sp>
        <p:nvSpPr>
          <p:cNvPr id="20" name="TextBox 19"/>
          <p:cNvSpPr txBox="1"/>
          <p:nvPr/>
        </p:nvSpPr>
        <p:spPr>
          <a:xfrm>
            <a:off x="2362200" y="5406330"/>
            <a:ext cx="3048000" cy="400110"/>
          </a:xfrm>
          <a:prstGeom prst="rect">
            <a:avLst/>
          </a:prstGeom>
          <a:noFill/>
        </p:spPr>
        <p:txBody>
          <a:bodyPr wrap="square" rtlCol="0">
            <a:spAutoFit/>
          </a:bodyPr>
          <a:lstStyle/>
          <a:p>
            <a:r>
              <a:rPr lang="en-US" sz="2000" b="1" dirty="0" smtClean="0"/>
              <a:t>Value of House Property</a:t>
            </a:r>
            <a:endParaRPr lang="en-IN" sz="2000" b="1" dirty="0"/>
          </a:p>
        </p:txBody>
      </p:sp>
      <p:sp>
        <p:nvSpPr>
          <p:cNvPr id="21" name="TextBox 20"/>
          <p:cNvSpPr txBox="1"/>
          <p:nvPr/>
        </p:nvSpPr>
        <p:spPr>
          <a:xfrm>
            <a:off x="7025640" y="5394960"/>
            <a:ext cx="822960" cy="400110"/>
          </a:xfrm>
          <a:prstGeom prst="rect">
            <a:avLst/>
          </a:prstGeom>
          <a:noFill/>
        </p:spPr>
        <p:txBody>
          <a:bodyPr wrap="square" rtlCol="0">
            <a:spAutoFit/>
          </a:bodyPr>
          <a:lstStyle/>
          <a:p>
            <a:r>
              <a:rPr lang="en-US" sz="2000" b="1" dirty="0" smtClean="0"/>
              <a:t>XXX</a:t>
            </a:r>
            <a:endParaRPr lang="en-IN" sz="2000" b="1" dirty="0"/>
          </a:p>
        </p:txBody>
      </p:sp>
      <p:cxnSp>
        <p:nvCxnSpPr>
          <p:cNvPr id="23" name="Straight Connector 22"/>
          <p:cNvCxnSpPr/>
          <p:nvPr/>
        </p:nvCxnSpPr>
        <p:spPr>
          <a:xfrm>
            <a:off x="6934200" y="5394960"/>
            <a:ext cx="914400" cy="1588"/>
          </a:xfrm>
          <a:prstGeom prst="line">
            <a:avLst/>
          </a:prstGeom>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a:xfrm>
            <a:off x="6949440" y="5791200"/>
            <a:ext cx="9144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139619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2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p:bldP spid="6" grpId="0"/>
      <p:bldP spid="7" grpId="0"/>
      <p:bldP spid="8" grpId="0" animBg="1"/>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1260" y="514290"/>
            <a:ext cx="3743340" cy="400110"/>
          </a:xfrm>
          <a:prstGeom prst="rect">
            <a:avLst/>
          </a:prstGeom>
          <a:noFill/>
        </p:spPr>
        <p:txBody>
          <a:bodyPr wrap="square" rtlCol="0">
            <a:spAutoFit/>
          </a:bodyPr>
          <a:lstStyle/>
          <a:p>
            <a:r>
              <a:rPr lang="en-US" sz="2000" b="1" u="sng" dirty="0" smtClean="0"/>
              <a:t>Asset transferred to the Spouse </a:t>
            </a:r>
            <a:endParaRPr lang="en-IN" sz="2000" b="1" u="sng" dirty="0"/>
          </a:p>
        </p:txBody>
      </p:sp>
      <p:sp>
        <p:nvSpPr>
          <p:cNvPr id="9" name="TextBox 8"/>
          <p:cNvSpPr txBox="1"/>
          <p:nvPr/>
        </p:nvSpPr>
        <p:spPr>
          <a:xfrm>
            <a:off x="4115654" y="2111514"/>
            <a:ext cx="761146" cy="400110"/>
          </a:xfrm>
          <a:prstGeom prst="rect">
            <a:avLst/>
          </a:prstGeom>
          <a:noFill/>
        </p:spPr>
        <p:txBody>
          <a:bodyPr wrap="square" rtlCol="0">
            <a:spAutoFit/>
          </a:bodyPr>
          <a:lstStyle/>
          <a:p>
            <a:r>
              <a:rPr lang="en-US" sz="2000" b="1" dirty="0" smtClean="0"/>
              <a:t>H|P</a:t>
            </a:r>
            <a:endParaRPr lang="en-IN" sz="2000" b="1" dirty="0"/>
          </a:p>
        </p:txBody>
      </p:sp>
      <p:sp>
        <p:nvSpPr>
          <p:cNvPr id="10" name="TextBox 9"/>
          <p:cNvSpPr txBox="1"/>
          <p:nvPr/>
        </p:nvSpPr>
        <p:spPr>
          <a:xfrm>
            <a:off x="3383280" y="1482804"/>
            <a:ext cx="1071570" cy="400110"/>
          </a:xfrm>
          <a:prstGeom prst="rect">
            <a:avLst/>
          </a:prstGeom>
          <a:noFill/>
        </p:spPr>
        <p:txBody>
          <a:bodyPr wrap="square" rtlCol="0">
            <a:spAutoFit/>
          </a:bodyPr>
          <a:lstStyle/>
          <a:p>
            <a:r>
              <a:rPr lang="en-US" sz="2000" b="1" smtClean="0"/>
              <a:t>transfer </a:t>
            </a:r>
            <a:endParaRPr lang="en-IN" sz="2000" b="1" dirty="0"/>
          </a:p>
        </p:txBody>
      </p:sp>
      <p:cxnSp>
        <p:nvCxnSpPr>
          <p:cNvPr id="34" name="Straight Arrow Connector 33"/>
          <p:cNvCxnSpPr/>
          <p:nvPr/>
        </p:nvCxnSpPr>
        <p:spPr>
          <a:xfrm>
            <a:off x="2621280" y="1959114"/>
            <a:ext cx="3643338"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2" name="TextBox 91"/>
          <p:cNvSpPr txBox="1"/>
          <p:nvPr/>
        </p:nvSpPr>
        <p:spPr>
          <a:xfrm>
            <a:off x="2087880" y="3102114"/>
            <a:ext cx="2886092" cy="707886"/>
          </a:xfrm>
          <a:prstGeom prst="rect">
            <a:avLst/>
          </a:prstGeom>
          <a:noFill/>
        </p:spPr>
        <p:txBody>
          <a:bodyPr wrap="square" rtlCol="0">
            <a:spAutoFit/>
          </a:bodyPr>
          <a:lstStyle/>
          <a:p>
            <a:r>
              <a:rPr lang="en-US" sz="2000" b="1" smtClean="0"/>
              <a:t>H/P Shall </a:t>
            </a:r>
            <a:r>
              <a:rPr lang="en-US" sz="2000" b="1" dirty="0" smtClean="0"/>
              <a:t>be clubbed in the hands of </a:t>
            </a:r>
            <a:r>
              <a:rPr lang="en-US" sz="2000" b="1" dirty="0" err="1" smtClean="0"/>
              <a:t>Mr.X</a:t>
            </a:r>
            <a:endParaRPr lang="en-IN" b="1" dirty="0"/>
          </a:p>
        </p:txBody>
      </p:sp>
      <p:sp>
        <p:nvSpPr>
          <p:cNvPr id="21" name="TextBox 20"/>
          <p:cNvSpPr txBox="1"/>
          <p:nvPr/>
        </p:nvSpPr>
        <p:spPr>
          <a:xfrm>
            <a:off x="1752600" y="1760994"/>
            <a:ext cx="990600" cy="400110"/>
          </a:xfrm>
          <a:prstGeom prst="rect">
            <a:avLst/>
          </a:prstGeom>
          <a:noFill/>
        </p:spPr>
        <p:txBody>
          <a:bodyPr wrap="square" rtlCol="0">
            <a:spAutoFit/>
          </a:bodyPr>
          <a:lstStyle/>
          <a:p>
            <a:r>
              <a:rPr lang="en-US" sz="2000" b="1" dirty="0" smtClean="0"/>
              <a:t>Mr. X</a:t>
            </a:r>
            <a:endParaRPr lang="en-IN" sz="2000" b="1" dirty="0"/>
          </a:p>
        </p:txBody>
      </p:sp>
      <p:sp>
        <p:nvSpPr>
          <p:cNvPr id="3" name="TextBox 2"/>
          <p:cNvSpPr txBox="1"/>
          <p:nvPr/>
        </p:nvSpPr>
        <p:spPr>
          <a:xfrm>
            <a:off x="6419327" y="1760994"/>
            <a:ext cx="953857" cy="400110"/>
          </a:xfrm>
          <a:prstGeom prst="rect">
            <a:avLst/>
          </a:prstGeom>
          <a:noFill/>
        </p:spPr>
        <p:txBody>
          <a:bodyPr wrap="none" rtlCol="0">
            <a:spAutoFit/>
          </a:bodyPr>
          <a:lstStyle/>
          <a:p>
            <a:r>
              <a:rPr lang="en-US" sz="2000" b="1" dirty="0" smtClean="0"/>
              <a:t>Mrs. X</a:t>
            </a:r>
            <a:endParaRPr lang="en-US" sz="2000" b="1" dirty="0"/>
          </a:p>
        </p:txBody>
      </p:sp>
      <p:cxnSp>
        <p:nvCxnSpPr>
          <p:cNvPr id="11" name="Straight Connector 10"/>
          <p:cNvCxnSpPr/>
          <p:nvPr/>
        </p:nvCxnSpPr>
        <p:spPr>
          <a:xfrm rot="5400000">
            <a:off x="4207094" y="2797314"/>
            <a:ext cx="457994" cy="794"/>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rot="10800000">
            <a:off x="2164080" y="3025914"/>
            <a:ext cx="2286000" cy="794"/>
          </a:xfrm>
          <a:prstGeom prst="line">
            <a:avLst/>
          </a:prstGeom>
        </p:spPr>
        <p:style>
          <a:lnRef idx="2">
            <a:schemeClr val="dk1"/>
          </a:lnRef>
          <a:fillRef idx="0">
            <a:schemeClr val="dk1"/>
          </a:fillRef>
          <a:effectRef idx="1">
            <a:schemeClr val="dk1"/>
          </a:effectRef>
          <a:fontRef idx="minor">
            <a:schemeClr val="tx1"/>
          </a:fontRef>
        </p:style>
      </p:cxnSp>
      <p:cxnSp>
        <p:nvCxnSpPr>
          <p:cNvPr id="20" name="Straight Arrow Connector 19"/>
          <p:cNvCxnSpPr/>
          <p:nvPr/>
        </p:nvCxnSpPr>
        <p:spPr>
          <a:xfrm rot="5400000" flipH="1" flipV="1">
            <a:off x="1760220" y="2606814"/>
            <a:ext cx="838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2" name="TextBox 21"/>
          <p:cNvSpPr txBox="1"/>
          <p:nvPr/>
        </p:nvSpPr>
        <p:spPr>
          <a:xfrm>
            <a:off x="4328160" y="1501914"/>
            <a:ext cx="838200" cy="400110"/>
          </a:xfrm>
          <a:prstGeom prst="rect">
            <a:avLst/>
          </a:prstGeom>
          <a:noFill/>
        </p:spPr>
        <p:txBody>
          <a:bodyPr wrap="square" rtlCol="0">
            <a:spAutoFit/>
          </a:bodyPr>
          <a:lstStyle/>
          <a:p>
            <a:r>
              <a:rPr lang="en-US" sz="2000" b="1" smtClean="0"/>
              <a:t>(Gift)</a:t>
            </a:r>
            <a:endParaRPr lang="en-IN" sz="2000" b="1" dirty="0"/>
          </a:p>
        </p:txBody>
      </p:sp>
      <p:sp>
        <p:nvSpPr>
          <p:cNvPr id="4" name="TextBox 3"/>
          <p:cNvSpPr txBox="1"/>
          <p:nvPr/>
        </p:nvSpPr>
        <p:spPr>
          <a:xfrm>
            <a:off x="5791200" y="5505271"/>
            <a:ext cx="3223959" cy="1200329"/>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a:p>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92" grpId="0"/>
      <p:bldP spid="21" grpId="0"/>
      <p:bldP spid="3" grpId="0"/>
      <p:bldP spid="2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9400" y="685800"/>
            <a:ext cx="3276600" cy="400110"/>
          </a:xfrm>
          <a:prstGeom prst="rect">
            <a:avLst/>
          </a:prstGeom>
          <a:noFill/>
        </p:spPr>
        <p:txBody>
          <a:bodyPr wrap="square" rtlCol="0">
            <a:spAutoFit/>
          </a:bodyPr>
          <a:lstStyle/>
          <a:p>
            <a:r>
              <a:rPr lang="en-US" sz="2000" b="1" u="sng" smtClean="0"/>
              <a:t>Adjustment of Unbuilt Area</a:t>
            </a:r>
            <a:endParaRPr lang="en-IN" sz="2000" b="1" u="sng"/>
          </a:p>
        </p:txBody>
      </p:sp>
    </p:spTree>
    <p:extLst>
      <p:ext uri="{BB962C8B-B14F-4D97-AF65-F5344CB8AC3E}">
        <p14:creationId xmlns:p14="http://schemas.microsoft.com/office/powerpoint/2010/main" val="14942795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43840"/>
            <a:ext cx="1295400" cy="400110"/>
          </a:xfrm>
          <a:prstGeom prst="rect">
            <a:avLst/>
          </a:prstGeom>
          <a:noFill/>
        </p:spPr>
        <p:txBody>
          <a:bodyPr wrap="square" rtlCol="0">
            <a:spAutoFit/>
          </a:bodyPr>
          <a:lstStyle/>
          <a:p>
            <a:r>
              <a:rPr lang="en-US" sz="2000" b="1" u="sng" dirty="0" smtClean="0"/>
              <a:t>Example:</a:t>
            </a:r>
            <a:endParaRPr lang="en-IN" sz="2000" b="1" u="sng" dirty="0"/>
          </a:p>
        </p:txBody>
      </p:sp>
      <p:sp>
        <p:nvSpPr>
          <p:cNvPr id="3" name="TextBox 2"/>
          <p:cNvSpPr txBox="1"/>
          <p:nvPr/>
        </p:nvSpPr>
        <p:spPr>
          <a:xfrm>
            <a:off x="1767840" y="822960"/>
            <a:ext cx="4404360" cy="400110"/>
          </a:xfrm>
          <a:prstGeom prst="rect">
            <a:avLst/>
          </a:prstGeom>
          <a:noFill/>
        </p:spPr>
        <p:txBody>
          <a:bodyPr wrap="square" rtlCol="0">
            <a:spAutoFit/>
          </a:bodyPr>
          <a:lstStyle/>
          <a:p>
            <a:r>
              <a:rPr lang="en-US" sz="2000" b="1" u="sng" dirty="0" smtClean="0"/>
              <a:t>Mr. X </a:t>
            </a:r>
            <a:r>
              <a:rPr lang="en-US" sz="2000" b="1" dirty="0" smtClean="0"/>
              <a:t>owns a Plot of Land in Delhi</a:t>
            </a:r>
            <a:endParaRPr lang="en-IN" sz="2000" b="1" dirty="0"/>
          </a:p>
        </p:txBody>
      </p:sp>
      <p:sp>
        <p:nvSpPr>
          <p:cNvPr id="4" name="TextBox 3"/>
          <p:cNvSpPr txBox="1"/>
          <p:nvPr/>
        </p:nvSpPr>
        <p:spPr>
          <a:xfrm>
            <a:off x="1767840" y="1310640"/>
            <a:ext cx="3566160" cy="400110"/>
          </a:xfrm>
          <a:prstGeom prst="rect">
            <a:avLst/>
          </a:prstGeom>
          <a:noFill/>
        </p:spPr>
        <p:txBody>
          <a:bodyPr wrap="square" rtlCol="0">
            <a:spAutoFit/>
          </a:bodyPr>
          <a:lstStyle/>
          <a:p>
            <a:r>
              <a:rPr lang="en-US" sz="2000" b="1" dirty="0" smtClean="0"/>
              <a:t>Total area is 600 Sq. </a:t>
            </a:r>
            <a:r>
              <a:rPr lang="en-US" sz="2000" b="1" dirty="0" err="1" smtClean="0"/>
              <a:t>mtr</a:t>
            </a:r>
            <a:r>
              <a:rPr lang="en-US" sz="2000" b="1" dirty="0" smtClean="0"/>
              <a:t>.</a:t>
            </a:r>
            <a:endParaRPr lang="en-IN" sz="2000" b="1" dirty="0"/>
          </a:p>
        </p:txBody>
      </p:sp>
      <p:sp>
        <p:nvSpPr>
          <p:cNvPr id="5" name="TextBox 4"/>
          <p:cNvSpPr txBox="1"/>
          <p:nvPr/>
        </p:nvSpPr>
        <p:spPr>
          <a:xfrm>
            <a:off x="1798320" y="1828800"/>
            <a:ext cx="1935480" cy="1015663"/>
          </a:xfrm>
          <a:prstGeom prst="rect">
            <a:avLst/>
          </a:prstGeom>
          <a:noFill/>
        </p:spPr>
        <p:txBody>
          <a:bodyPr wrap="square" rtlCol="0">
            <a:spAutoFit/>
          </a:bodyPr>
          <a:lstStyle/>
          <a:p>
            <a:r>
              <a:rPr lang="en-US" sz="2000" b="1" dirty="0" smtClean="0"/>
              <a:t>Building </a:t>
            </a:r>
          </a:p>
          <a:p>
            <a:r>
              <a:rPr lang="en-US" sz="2000" b="1" dirty="0" smtClean="0"/>
              <a:t>Constructed   :   on</a:t>
            </a:r>
            <a:endParaRPr lang="en-IN" sz="2000" b="1" dirty="0"/>
          </a:p>
        </p:txBody>
      </p:sp>
      <p:sp>
        <p:nvSpPr>
          <p:cNvPr id="6" name="TextBox 5"/>
          <p:cNvSpPr txBox="1"/>
          <p:nvPr/>
        </p:nvSpPr>
        <p:spPr>
          <a:xfrm>
            <a:off x="3688080" y="2133600"/>
            <a:ext cx="2164080" cy="400110"/>
          </a:xfrm>
          <a:prstGeom prst="rect">
            <a:avLst/>
          </a:prstGeom>
          <a:noFill/>
        </p:spPr>
        <p:txBody>
          <a:bodyPr wrap="square" rtlCol="0">
            <a:spAutoFit/>
          </a:bodyPr>
          <a:lstStyle/>
          <a:p>
            <a:r>
              <a:rPr lang="en-US" sz="2000" b="1" dirty="0" smtClean="0"/>
              <a:t>1/3</a:t>
            </a:r>
            <a:r>
              <a:rPr lang="en-US" sz="2000" b="1" baseline="30000" dirty="0" smtClean="0"/>
              <a:t>rd</a:t>
            </a:r>
            <a:r>
              <a:rPr lang="en-US" sz="2000" b="1" dirty="0" smtClean="0"/>
              <a:t> of the Plot.</a:t>
            </a:r>
            <a:endParaRPr lang="en-IN" sz="2000" b="1" dirty="0"/>
          </a:p>
        </p:txBody>
      </p:sp>
      <p:sp>
        <p:nvSpPr>
          <p:cNvPr id="7" name="TextBox 6"/>
          <p:cNvSpPr txBox="1"/>
          <p:nvPr/>
        </p:nvSpPr>
        <p:spPr>
          <a:xfrm>
            <a:off x="853440" y="2971800"/>
            <a:ext cx="685800" cy="400110"/>
          </a:xfrm>
          <a:prstGeom prst="rect">
            <a:avLst/>
          </a:prstGeom>
          <a:noFill/>
        </p:spPr>
        <p:txBody>
          <a:bodyPr wrap="square" rtlCol="0">
            <a:spAutoFit/>
          </a:bodyPr>
          <a:lstStyle/>
          <a:p>
            <a:r>
              <a:rPr lang="en-US" sz="2000" b="1" u="sng" dirty="0" smtClean="0"/>
              <a:t>Sol:</a:t>
            </a:r>
            <a:endParaRPr lang="en-IN" sz="2000" b="1" u="sng" dirty="0"/>
          </a:p>
        </p:txBody>
      </p:sp>
      <p:sp>
        <p:nvSpPr>
          <p:cNvPr id="8" name="TextBox 7"/>
          <p:cNvSpPr txBox="1"/>
          <p:nvPr/>
        </p:nvSpPr>
        <p:spPr>
          <a:xfrm>
            <a:off x="1813560" y="2971800"/>
            <a:ext cx="2148840" cy="400110"/>
          </a:xfrm>
          <a:prstGeom prst="rect">
            <a:avLst/>
          </a:prstGeom>
          <a:noFill/>
        </p:spPr>
        <p:txBody>
          <a:bodyPr wrap="square" rtlCol="0">
            <a:spAutoFit/>
          </a:bodyPr>
          <a:lstStyle/>
          <a:p>
            <a:r>
              <a:rPr lang="en-US" sz="2000" b="1" dirty="0" smtClean="0"/>
              <a:t>Aggregate area :</a:t>
            </a:r>
            <a:endParaRPr lang="en-IN" sz="2000" b="1" dirty="0"/>
          </a:p>
        </p:txBody>
      </p:sp>
      <p:sp>
        <p:nvSpPr>
          <p:cNvPr id="9" name="TextBox 8"/>
          <p:cNvSpPr txBox="1"/>
          <p:nvPr/>
        </p:nvSpPr>
        <p:spPr>
          <a:xfrm>
            <a:off x="3962400" y="2971800"/>
            <a:ext cx="1676400" cy="400110"/>
          </a:xfrm>
          <a:prstGeom prst="rect">
            <a:avLst/>
          </a:prstGeom>
          <a:noFill/>
        </p:spPr>
        <p:txBody>
          <a:bodyPr wrap="square" rtlCol="0">
            <a:spAutoFit/>
          </a:bodyPr>
          <a:lstStyle/>
          <a:p>
            <a:r>
              <a:rPr lang="en-US" sz="2000" b="1" dirty="0" smtClean="0"/>
              <a:t>600 sq. </a:t>
            </a:r>
            <a:r>
              <a:rPr lang="en-US" sz="2000" b="1" dirty="0" err="1" smtClean="0"/>
              <a:t>mtr</a:t>
            </a:r>
            <a:r>
              <a:rPr lang="en-US" sz="2000" b="1" dirty="0" smtClean="0"/>
              <a:t>.</a:t>
            </a:r>
            <a:endParaRPr lang="en-IN" sz="2000" b="1" dirty="0"/>
          </a:p>
        </p:txBody>
      </p:sp>
      <p:sp>
        <p:nvSpPr>
          <p:cNvPr id="10" name="TextBox 9"/>
          <p:cNvSpPr txBox="1"/>
          <p:nvPr/>
        </p:nvSpPr>
        <p:spPr>
          <a:xfrm>
            <a:off x="1813560" y="3398520"/>
            <a:ext cx="1920240" cy="400110"/>
          </a:xfrm>
          <a:prstGeom prst="rect">
            <a:avLst/>
          </a:prstGeom>
          <a:noFill/>
        </p:spPr>
        <p:txBody>
          <a:bodyPr wrap="square" rtlCol="0">
            <a:spAutoFit/>
          </a:bodyPr>
          <a:lstStyle/>
          <a:p>
            <a:r>
              <a:rPr lang="en-US" sz="2000" b="1" dirty="0" smtClean="0"/>
              <a:t>Specified area :</a:t>
            </a:r>
            <a:endParaRPr lang="en-IN" sz="2000" b="1" dirty="0"/>
          </a:p>
        </p:txBody>
      </p:sp>
      <p:sp>
        <p:nvSpPr>
          <p:cNvPr id="11" name="TextBox 10"/>
          <p:cNvSpPr txBox="1"/>
          <p:nvPr/>
        </p:nvSpPr>
        <p:spPr>
          <a:xfrm>
            <a:off x="3962400" y="3398520"/>
            <a:ext cx="2362200" cy="400110"/>
          </a:xfrm>
          <a:prstGeom prst="rect">
            <a:avLst/>
          </a:prstGeom>
          <a:noFill/>
        </p:spPr>
        <p:txBody>
          <a:bodyPr wrap="square" rtlCol="0">
            <a:spAutoFit/>
          </a:bodyPr>
          <a:lstStyle/>
          <a:p>
            <a:r>
              <a:rPr lang="en-US" sz="2000" b="1" dirty="0" smtClean="0"/>
              <a:t>60% of 600 sq. </a:t>
            </a:r>
            <a:r>
              <a:rPr lang="en-US" sz="2000" b="1" dirty="0" err="1" smtClean="0"/>
              <a:t>mtr</a:t>
            </a:r>
            <a:r>
              <a:rPr lang="en-US" sz="2000" b="1" dirty="0" smtClean="0"/>
              <a:t>.</a:t>
            </a:r>
            <a:endParaRPr lang="en-IN" sz="2000" b="1" dirty="0"/>
          </a:p>
        </p:txBody>
      </p:sp>
      <p:sp>
        <p:nvSpPr>
          <p:cNvPr id="12" name="TextBox 11"/>
          <p:cNvSpPr txBox="1"/>
          <p:nvPr/>
        </p:nvSpPr>
        <p:spPr>
          <a:xfrm>
            <a:off x="6477000" y="3429000"/>
            <a:ext cx="304800" cy="400110"/>
          </a:xfrm>
          <a:prstGeom prst="rect">
            <a:avLst/>
          </a:prstGeom>
          <a:noFill/>
        </p:spPr>
        <p:txBody>
          <a:bodyPr wrap="square" rtlCol="0">
            <a:spAutoFit/>
          </a:bodyPr>
          <a:lstStyle/>
          <a:p>
            <a:r>
              <a:rPr lang="en-US" sz="2000" b="1" dirty="0" smtClean="0"/>
              <a:t>=</a:t>
            </a:r>
            <a:endParaRPr lang="en-IN" sz="2000" b="1" dirty="0"/>
          </a:p>
        </p:txBody>
      </p:sp>
      <p:sp>
        <p:nvSpPr>
          <p:cNvPr id="13" name="TextBox 12"/>
          <p:cNvSpPr txBox="1"/>
          <p:nvPr/>
        </p:nvSpPr>
        <p:spPr>
          <a:xfrm>
            <a:off x="6964680" y="3429000"/>
            <a:ext cx="1295400" cy="400110"/>
          </a:xfrm>
          <a:prstGeom prst="rect">
            <a:avLst/>
          </a:prstGeom>
          <a:noFill/>
        </p:spPr>
        <p:txBody>
          <a:bodyPr wrap="square" rtlCol="0">
            <a:spAutoFit/>
          </a:bodyPr>
          <a:lstStyle/>
          <a:p>
            <a:r>
              <a:rPr lang="en-US" sz="2000" b="1" dirty="0" smtClean="0"/>
              <a:t>360 </a:t>
            </a:r>
            <a:r>
              <a:rPr lang="en-US" sz="2000" b="1" dirty="0" err="1" smtClean="0"/>
              <a:t>mtr</a:t>
            </a:r>
            <a:r>
              <a:rPr lang="en-US" sz="2000" b="1" dirty="0" smtClean="0"/>
              <a:t>.</a:t>
            </a:r>
            <a:endParaRPr lang="en-IN" sz="2000" b="1" dirty="0"/>
          </a:p>
        </p:txBody>
      </p:sp>
      <p:sp>
        <p:nvSpPr>
          <p:cNvPr id="14" name="TextBox 13"/>
          <p:cNvSpPr txBox="1"/>
          <p:nvPr/>
        </p:nvSpPr>
        <p:spPr>
          <a:xfrm>
            <a:off x="1813560" y="4181018"/>
            <a:ext cx="1783080" cy="400110"/>
          </a:xfrm>
          <a:prstGeom prst="rect">
            <a:avLst/>
          </a:prstGeom>
          <a:noFill/>
        </p:spPr>
        <p:txBody>
          <a:bodyPr wrap="square" rtlCol="0">
            <a:spAutoFit/>
          </a:bodyPr>
          <a:lstStyle/>
          <a:p>
            <a:r>
              <a:rPr lang="en-US" sz="2000" b="1" dirty="0" err="1" smtClean="0"/>
              <a:t>Unbuilt</a:t>
            </a:r>
            <a:r>
              <a:rPr lang="en-US" sz="2000" b="1" dirty="0" smtClean="0"/>
              <a:t> area :</a:t>
            </a:r>
            <a:endParaRPr lang="en-IN" sz="2000" b="1" dirty="0"/>
          </a:p>
        </p:txBody>
      </p:sp>
      <p:sp>
        <p:nvSpPr>
          <p:cNvPr id="15" name="TextBox 14"/>
          <p:cNvSpPr txBox="1"/>
          <p:nvPr/>
        </p:nvSpPr>
        <p:spPr>
          <a:xfrm>
            <a:off x="3962400" y="3810000"/>
            <a:ext cx="1478280" cy="400110"/>
          </a:xfrm>
          <a:prstGeom prst="rect">
            <a:avLst/>
          </a:prstGeom>
          <a:noFill/>
        </p:spPr>
        <p:txBody>
          <a:bodyPr wrap="square" rtlCol="0">
            <a:spAutoFit/>
          </a:bodyPr>
          <a:lstStyle/>
          <a:p>
            <a:r>
              <a:rPr lang="en-US" sz="2000" b="1" dirty="0" smtClean="0"/>
              <a:t>600 sq. </a:t>
            </a:r>
            <a:r>
              <a:rPr lang="en-US" sz="2000" b="1" dirty="0" err="1" smtClean="0"/>
              <a:t>mtr</a:t>
            </a:r>
            <a:r>
              <a:rPr lang="en-US" sz="2000" b="1" dirty="0" smtClean="0"/>
              <a:t>.</a:t>
            </a:r>
            <a:endParaRPr lang="en-IN" sz="2000" b="1" dirty="0"/>
          </a:p>
        </p:txBody>
      </p:sp>
      <p:sp>
        <p:nvSpPr>
          <p:cNvPr id="16" name="TextBox 15"/>
          <p:cNvSpPr txBox="1"/>
          <p:nvPr/>
        </p:nvSpPr>
        <p:spPr>
          <a:xfrm>
            <a:off x="3962400" y="4191000"/>
            <a:ext cx="1478280" cy="400110"/>
          </a:xfrm>
          <a:prstGeom prst="rect">
            <a:avLst/>
          </a:prstGeom>
          <a:noFill/>
        </p:spPr>
        <p:txBody>
          <a:bodyPr wrap="square" rtlCol="0">
            <a:spAutoFit/>
          </a:bodyPr>
          <a:lstStyle/>
          <a:p>
            <a:r>
              <a:rPr lang="en-US" sz="2000" b="1" dirty="0" smtClean="0"/>
              <a:t>200 sq. </a:t>
            </a:r>
            <a:r>
              <a:rPr lang="en-US" sz="2000" b="1" dirty="0" err="1" smtClean="0"/>
              <a:t>mtr</a:t>
            </a:r>
            <a:r>
              <a:rPr lang="en-US" sz="2000" b="1" dirty="0" smtClean="0"/>
              <a:t>.</a:t>
            </a:r>
            <a:endParaRPr lang="en-IN" sz="2000" b="1" dirty="0"/>
          </a:p>
        </p:txBody>
      </p:sp>
      <p:sp>
        <p:nvSpPr>
          <p:cNvPr id="17" name="TextBox 16"/>
          <p:cNvSpPr txBox="1"/>
          <p:nvPr/>
        </p:nvSpPr>
        <p:spPr>
          <a:xfrm>
            <a:off x="3429000" y="4175760"/>
            <a:ext cx="518160" cy="400110"/>
          </a:xfrm>
          <a:prstGeom prst="rect">
            <a:avLst/>
          </a:prstGeom>
          <a:noFill/>
        </p:spPr>
        <p:txBody>
          <a:bodyPr wrap="square" rtlCol="0">
            <a:spAutoFit/>
          </a:bodyPr>
          <a:lstStyle/>
          <a:p>
            <a:r>
              <a:rPr lang="en-US" sz="2000" b="1" dirty="0" smtClean="0"/>
              <a:t>(-)</a:t>
            </a:r>
            <a:endParaRPr lang="en-IN" sz="2000" b="1" dirty="0"/>
          </a:p>
        </p:txBody>
      </p:sp>
      <p:sp>
        <p:nvSpPr>
          <p:cNvPr id="18" name="TextBox 17"/>
          <p:cNvSpPr txBox="1"/>
          <p:nvPr/>
        </p:nvSpPr>
        <p:spPr>
          <a:xfrm>
            <a:off x="6477000" y="4236720"/>
            <a:ext cx="304800" cy="400110"/>
          </a:xfrm>
          <a:prstGeom prst="rect">
            <a:avLst/>
          </a:prstGeom>
          <a:noFill/>
        </p:spPr>
        <p:txBody>
          <a:bodyPr wrap="square" rtlCol="0">
            <a:spAutoFit/>
          </a:bodyPr>
          <a:lstStyle/>
          <a:p>
            <a:r>
              <a:rPr lang="en-US" sz="2000" b="1" dirty="0" smtClean="0"/>
              <a:t>=</a:t>
            </a:r>
            <a:endParaRPr lang="en-IN" sz="2000" b="1" dirty="0"/>
          </a:p>
        </p:txBody>
      </p:sp>
      <p:sp>
        <p:nvSpPr>
          <p:cNvPr id="19" name="TextBox 18"/>
          <p:cNvSpPr txBox="1"/>
          <p:nvPr/>
        </p:nvSpPr>
        <p:spPr>
          <a:xfrm>
            <a:off x="6964680" y="4236720"/>
            <a:ext cx="1295400" cy="400110"/>
          </a:xfrm>
          <a:prstGeom prst="rect">
            <a:avLst/>
          </a:prstGeom>
          <a:noFill/>
        </p:spPr>
        <p:txBody>
          <a:bodyPr wrap="square" rtlCol="0">
            <a:spAutoFit/>
          </a:bodyPr>
          <a:lstStyle/>
          <a:p>
            <a:r>
              <a:rPr lang="en-US" sz="2000" b="1" dirty="0" smtClean="0"/>
              <a:t>400 </a:t>
            </a:r>
            <a:r>
              <a:rPr lang="en-US" sz="2000" b="1" dirty="0" err="1" smtClean="0"/>
              <a:t>mtr</a:t>
            </a:r>
            <a:r>
              <a:rPr lang="en-US" sz="2000" b="1" dirty="0" smtClean="0"/>
              <a:t>.</a:t>
            </a:r>
            <a:endParaRPr lang="en-IN" sz="2000" b="1" dirty="0"/>
          </a:p>
        </p:txBody>
      </p:sp>
      <p:sp>
        <p:nvSpPr>
          <p:cNvPr id="22" name="TextBox 21"/>
          <p:cNvSpPr txBox="1"/>
          <p:nvPr/>
        </p:nvSpPr>
        <p:spPr>
          <a:xfrm>
            <a:off x="929640" y="4846320"/>
            <a:ext cx="5852160" cy="400110"/>
          </a:xfrm>
          <a:prstGeom prst="rect">
            <a:avLst/>
          </a:prstGeom>
          <a:noFill/>
        </p:spPr>
        <p:txBody>
          <a:bodyPr wrap="square" rtlCol="0">
            <a:spAutoFit/>
          </a:bodyPr>
          <a:lstStyle/>
          <a:p>
            <a:r>
              <a:rPr lang="en-US" sz="2000" b="1" dirty="0" smtClean="0"/>
              <a:t>Difference between </a:t>
            </a:r>
            <a:r>
              <a:rPr lang="en-US" sz="2000" b="1" dirty="0" err="1" smtClean="0"/>
              <a:t>unbuilt</a:t>
            </a:r>
            <a:r>
              <a:rPr lang="en-US" sz="2000" b="1" dirty="0" smtClean="0"/>
              <a:t> area &amp; Specified area</a:t>
            </a:r>
            <a:endParaRPr lang="en-IN" sz="2000" b="1" dirty="0"/>
          </a:p>
        </p:txBody>
      </p:sp>
      <p:sp>
        <p:nvSpPr>
          <p:cNvPr id="23" name="TextBox 22"/>
          <p:cNvSpPr txBox="1"/>
          <p:nvPr/>
        </p:nvSpPr>
        <p:spPr>
          <a:xfrm>
            <a:off x="4053840" y="5212080"/>
            <a:ext cx="960120" cy="400110"/>
          </a:xfrm>
          <a:prstGeom prst="rect">
            <a:avLst/>
          </a:prstGeom>
          <a:noFill/>
        </p:spPr>
        <p:txBody>
          <a:bodyPr wrap="square" rtlCol="0">
            <a:spAutoFit/>
          </a:bodyPr>
          <a:lstStyle/>
          <a:p>
            <a:r>
              <a:rPr lang="en-US" sz="2000" b="1" dirty="0" smtClean="0"/>
              <a:t>400 sq. </a:t>
            </a:r>
            <a:endParaRPr lang="en-IN" sz="2000" b="1" dirty="0"/>
          </a:p>
        </p:txBody>
      </p:sp>
      <p:sp>
        <p:nvSpPr>
          <p:cNvPr id="24" name="TextBox 23"/>
          <p:cNvSpPr txBox="1"/>
          <p:nvPr/>
        </p:nvSpPr>
        <p:spPr>
          <a:xfrm>
            <a:off x="4053840" y="5593080"/>
            <a:ext cx="1188720" cy="400110"/>
          </a:xfrm>
          <a:prstGeom prst="rect">
            <a:avLst/>
          </a:prstGeom>
          <a:noFill/>
        </p:spPr>
        <p:txBody>
          <a:bodyPr wrap="square" rtlCol="0">
            <a:spAutoFit/>
          </a:bodyPr>
          <a:lstStyle/>
          <a:p>
            <a:r>
              <a:rPr lang="en-US" sz="2000" b="1" dirty="0" smtClean="0"/>
              <a:t>360 sq.</a:t>
            </a:r>
            <a:endParaRPr lang="en-IN" sz="2000" b="1" dirty="0"/>
          </a:p>
        </p:txBody>
      </p:sp>
      <p:sp>
        <p:nvSpPr>
          <p:cNvPr id="25" name="TextBox 24"/>
          <p:cNvSpPr txBox="1"/>
          <p:nvPr/>
        </p:nvSpPr>
        <p:spPr>
          <a:xfrm>
            <a:off x="3779520" y="5577840"/>
            <a:ext cx="259080" cy="400110"/>
          </a:xfrm>
          <a:prstGeom prst="rect">
            <a:avLst/>
          </a:prstGeom>
          <a:noFill/>
        </p:spPr>
        <p:txBody>
          <a:bodyPr wrap="square" rtlCol="0">
            <a:spAutoFit/>
          </a:bodyPr>
          <a:lstStyle/>
          <a:p>
            <a:r>
              <a:rPr lang="en-US" sz="2000" b="1" dirty="0" smtClean="0"/>
              <a:t>-</a:t>
            </a:r>
            <a:endParaRPr lang="en-IN" sz="2000" b="1" dirty="0"/>
          </a:p>
        </p:txBody>
      </p:sp>
      <p:sp>
        <p:nvSpPr>
          <p:cNvPr id="26" name="TextBox 25"/>
          <p:cNvSpPr txBox="1"/>
          <p:nvPr/>
        </p:nvSpPr>
        <p:spPr>
          <a:xfrm>
            <a:off x="3794760" y="5181600"/>
            <a:ext cx="259080" cy="400110"/>
          </a:xfrm>
          <a:prstGeom prst="rect">
            <a:avLst/>
          </a:prstGeom>
          <a:noFill/>
        </p:spPr>
        <p:txBody>
          <a:bodyPr wrap="square" rtlCol="0">
            <a:spAutoFit/>
          </a:bodyPr>
          <a:lstStyle/>
          <a:p>
            <a:r>
              <a:rPr lang="en-US" sz="2000" b="1" dirty="0" smtClean="0"/>
              <a:t>=</a:t>
            </a:r>
            <a:endParaRPr lang="en-IN" sz="2000" b="1" dirty="0"/>
          </a:p>
        </p:txBody>
      </p:sp>
      <p:sp>
        <p:nvSpPr>
          <p:cNvPr id="28" name="TextBox 27"/>
          <p:cNvSpPr txBox="1"/>
          <p:nvPr/>
        </p:nvSpPr>
        <p:spPr>
          <a:xfrm>
            <a:off x="6949440" y="5577840"/>
            <a:ext cx="1539240" cy="400110"/>
          </a:xfrm>
          <a:prstGeom prst="rect">
            <a:avLst/>
          </a:prstGeom>
          <a:noFill/>
        </p:spPr>
        <p:txBody>
          <a:bodyPr wrap="square" rtlCol="0">
            <a:spAutoFit/>
          </a:bodyPr>
          <a:lstStyle/>
          <a:p>
            <a:r>
              <a:rPr lang="en-US" sz="2000" b="1" dirty="0" smtClean="0"/>
              <a:t>40 sq. </a:t>
            </a:r>
            <a:r>
              <a:rPr lang="en-US" sz="2000" b="1" dirty="0" err="1" smtClean="0"/>
              <a:t>mtr</a:t>
            </a:r>
            <a:r>
              <a:rPr lang="en-US" sz="2000" b="1" dirty="0" smtClean="0"/>
              <a:t>.</a:t>
            </a:r>
            <a:endParaRPr lang="en-IN" sz="2000" b="1" dirty="0"/>
          </a:p>
        </p:txBody>
      </p:sp>
      <p:cxnSp>
        <p:nvCxnSpPr>
          <p:cNvPr id="40" name="Straight Connector 39"/>
          <p:cNvCxnSpPr/>
          <p:nvPr/>
        </p:nvCxnSpPr>
        <p:spPr>
          <a:xfrm>
            <a:off x="4038600" y="4663440"/>
            <a:ext cx="1371600" cy="1588"/>
          </a:xfrm>
          <a:prstGeom prst="line">
            <a:avLst/>
          </a:prstGeom>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a:xfrm>
            <a:off x="3962400" y="6096000"/>
            <a:ext cx="13716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932346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2" grpId="0"/>
      <p:bldP spid="23" grpId="0"/>
      <p:bldP spid="24" grpId="0"/>
      <p:bldP spid="25" grpId="0"/>
      <p:bldP spid="26" grpId="0"/>
      <p:bldP spid="2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9640" y="1219200"/>
            <a:ext cx="2804160" cy="400110"/>
          </a:xfrm>
          <a:prstGeom prst="rect">
            <a:avLst/>
          </a:prstGeom>
          <a:noFill/>
        </p:spPr>
        <p:txBody>
          <a:bodyPr wrap="square" rtlCol="0">
            <a:spAutoFit/>
          </a:bodyPr>
          <a:lstStyle/>
          <a:p>
            <a:r>
              <a:rPr lang="en-US" sz="2000" b="1" u="sng" dirty="0" smtClean="0"/>
              <a:t>Percentage of default</a:t>
            </a:r>
            <a:r>
              <a:rPr lang="en-US" sz="2000" b="1" dirty="0" smtClean="0"/>
              <a:t>  :</a:t>
            </a:r>
            <a:endParaRPr lang="en-IN" sz="2000" b="1" u="sng" dirty="0"/>
          </a:p>
        </p:txBody>
      </p:sp>
      <p:sp>
        <p:nvSpPr>
          <p:cNvPr id="3" name="TextBox 2"/>
          <p:cNvSpPr txBox="1"/>
          <p:nvPr/>
        </p:nvSpPr>
        <p:spPr>
          <a:xfrm>
            <a:off x="3794760" y="1219200"/>
            <a:ext cx="2804160" cy="400110"/>
          </a:xfrm>
          <a:prstGeom prst="rect">
            <a:avLst/>
          </a:prstGeom>
          <a:noFill/>
        </p:spPr>
        <p:txBody>
          <a:bodyPr wrap="square" rtlCol="0">
            <a:spAutoFit/>
          </a:bodyPr>
          <a:lstStyle/>
          <a:p>
            <a:r>
              <a:rPr lang="en-US" sz="2000" b="1" dirty="0" smtClean="0"/>
              <a:t>400 sq.mtr – 360 </a:t>
            </a:r>
            <a:r>
              <a:rPr lang="en-US" sz="2000" b="1" dirty="0" err="1" smtClean="0"/>
              <a:t>mtr</a:t>
            </a:r>
            <a:endParaRPr lang="en-IN" sz="2000" b="1" dirty="0"/>
          </a:p>
        </p:txBody>
      </p:sp>
      <p:cxnSp>
        <p:nvCxnSpPr>
          <p:cNvPr id="4" name="Straight Connector 3"/>
          <p:cNvCxnSpPr/>
          <p:nvPr/>
        </p:nvCxnSpPr>
        <p:spPr>
          <a:xfrm>
            <a:off x="3855720" y="1691640"/>
            <a:ext cx="2514600" cy="1588"/>
          </a:xfrm>
          <a:prstGeom prst="line">
            <a:avLst/>
          </a:prstGeom>
        </p:spPr>
        <p:style>
          <a:lnRef idx="2">
            <a:schemeClr val="dk1"/>
          </a:lnRef>
          <a:fillRef idx="0">
            <a:schemeClr val="dk1"/>
          </a:fillRef>
          <a:effectRef idx="1">
            <a:schemeClr val="dk1"/>
          </a:effectRef>
          <a:fontRef idx="minor">
            <a:schemeClr val="tx1"/>
          </a:fontRef>
        </p:style>
      </p:cxnSp>
      <p:sp>
        <p:nvSpPr>
          <p:cNvPr id="5" name="TextBox 4"/>
          <p:cNvSpPr txBox="1"/>
          <p:nvPr/>
        </p:nvSpPr>
        <p:spPr>
          <a:xfrm>
            <a:off x="4251960" y="1737360"/>
            <a:ext cx="1478280" cy="400110"/>
          </a:xfrm>
          <a:prstGeom prst="rect">
            <a:avLst/>
          </a:prstGeom>
          <a:noFill/>
        </p:spPr>
        <p:txBody>
          <a:bodyPr wrap="square" rtlCol="0">
            <a:spAutoFit/>
          </a:bodyPr>
          <a:lstStyle/>
          <a:p>
            <a:r>
              <a:rPr lang="en-US" sz="2000" b="1" dirty="0" smtClean="0"/>
              <a:t>600 sq. </a:t>
            </a:r>
            <a:r>
              <a:rPr lang="en-US" sz="2000" b="1" dirty="0" err="1" smtClean="0"/>
              <a:t>mtr</a:t>
            </a:r>
            <a:r>
              <a:rPr lang="en-US" sz="2000" b="1" dirty="0" smtClean="0"/>
              <a:t>.</a:t>
            </a:r>
            <a:endParaRPr lang="en-IN" sz="2000" b="1" dirty="0"/>
          </a:p>
        </p:txBody>
      </p:sp>
      <p:sp>
        <p:nvSpPr>
          <p:cNvPr id="6" name="Rectangle 5"/>
          <p:cNvSpPr/>
          <p:nvPr/>
        </p:nvSpPr>
        <p:spPr>
          <a:xfrm>
            <a:off x="6416040" y="1463040"/>
            <a:ext cx="330540" cy="400110"/>
          </a:xfrm>
          <a:prstGeom prst="rect">
            <a:avLst/>
          </a:prstGeom>
        </p:spPr>
        <p:txBody>
          <a:bodyPr wrap="none">
            <a:spAutoFit/>
          </a:bodyPr>
          <a:lstStyle/>
          <a:p>
            <a:r>
              <a:rPr lang="en-IN" sz="2000" b="1" dirty="0" smtClean="0"/>
              <a:t>×</a:t>
            </a:r>
            <a:endParaRPr lang="en-IN" sz="2000" b="1" dirty="0"/>
          </a:p>
        </p:txBody>
      </p:sp>
      <p:sp>
        <p:nvSpPr>
          <p:cNvPr id="7" name="Rectangle 6"/>
          <p:cNvSpPr/>
          <p:nvPr/>
        </p:nvSpPr>
        <p:spPr>
          <a:xfrm>
            <a:off x="6800968" y="1463040"/>
            <a:ext cx="773312" cy="400110"/>
          </a:xfrm>
          <a:prstGeom prst="rect">
            <a:avLst/>
          </a:prstGeom>
        </p:spPr>
        <p:txBody>
          <a:bodyPr wrap="square">
            <a:spAutoFit/>
          </a:bodyPr>
          <a:lstStyle/>
          <a:p>
            <a:r>
              <a:rPr lang="en-US" sz="2000" b="1" dirty="0" smtClean="0"/>
              <a:t>100</a:t>
            </a:r>
            <a:endParaRPr lang="en-IN" sz="2000" b="1" dirty="0"/>
          </a:p>
        </p:txBody>
      </p:sp>
      <p:sp>
        <p:nvSpPr>
          <p:cNvPr id="8" name="Rectangle 7"/>
          <p:cNvSpPr/>
          <p:nvPr/>
        </p:nvSpPr>
        <p:spPr>
          <a:xfrm>
            <a:off x="3779520" y="2206228"/>
            <a:ext cx="330540" cy="400110"/>
          </a:xfrm>
          <a:prstGeom prst="rect">
            <a:avLst/>
          </a:prstGeom>
        </p:spPr>
        <p:txBody>
          <a:bodyPr wrap="none">
            <a:spAutoFit/>
          </a:bodyPr>
          <a:lstStyle/>
          <a:p>
            <a:r>
              <a:rPr lang="en-US" sz="2000" b="1" dirty="0" smtClean="0"/>
              <a:t>=</a:t>
            </a:r>
            <a:endParaRPr lang="en-IN" sz="2000" b="1" dirty="0"/>
          </a:p>
        </p:txBody>
      </p:sp>
      <p:sp>
        <p:nvSpPr>
          <p:cNvPr id="9" name="Rectangle 8"/>
          <p:cNvSpPr/>
          <p:nvPr/>
        </p:nvSpPr>
        <p:spPr>
          <a:xfrm>
            <a:off x="4164448" y="2206228"/>
            <a:ext cx="986672" cy="400110"/>
          </a:xfrm>
          <a:prstGeom prst="rect">
            <a:avLst/>
          </a:prstGeom>
        </p:spPr>
        <p:txBody>
          <a:bodyPr wrap="square">
            <a:spAutoFit/>
          </a:bodyPr>
          <a:lstStyle/>
          <a:p>
            <a:r>
              <a:rPr lang="en-US" sz="2000" b="1" dirty="0" smtClean="0"/>
              <a:t>6.67 %</a:t>
            </a:r>
            <a:endParaRPr lang="en-IN" sz="2000" b="1" dirty="0"/>
          </a:p>
        </p:txBody>
      </p:sp>
      <p:sp>
        <p:nvSpPr>
          <p:cNvPr id="10" name="TextBox 9"/>
          <p:cNvSpPr txBox="1"/>
          <p:nvPr/>
        </p:nvSpPr>
        <p:spPr>
          <a:xfrm>
            <a:off x="441960" y="2849880"/>
            <a:ext cx="4434840" cy="1015663"/>
          </a:xfrm>
          <a:prstGeom prst="rect">
            <a:avLst/>
          </a:prstGeom>
          <a:noFill/>
        </p:spPr>
        <p:txBody>
          <a:bodyPr wrap="square" rtlCol="0">
            <a:spAutoFit/>
          </a:bodyPr>
          <a:lstStyle/>
          <a:p>
            <a:r>
              <a:rPr lang="en-US" sz="2000" b="1" dirty="0" smtClean="0"/>
              <a:t>So Difference between </a:t>
            </a:r>
            <a:r>
              <a:rPr lang="en-US" sz="2000" b="1" dirty="0" err="1" smtClean="0"/>
              <a:t>unbuilt</a:t>
            </a:r>
            <a:r>
              <a:rPr lang="en-US" sz="2000" b="1" dirty="0" smtClean="0"/>
              <a:t> area &amp; specified area exceeds 5% but does not exceed 10% of the aggregate area</a:t>
            </a:r>
            <a:endParaRPr lang="en-IN" sz="2000" b="1" dirty="0"/>
          </a:p>
        </p:txBody>
      </p:sp>
      <p:sp>
        <p:nvSpPr>
          <p:cNvPr id="11" name="TextBox 10"/>
          <p:cNvSpPr txBox="1"/>
          <p:nvPr/>
        </p:nvSpPr>
        <p:spPr>
          <a:xfrm>
            <a:off x="5821680" y="2849880"/>
            <a:ext cx="3124200" cy="707886"/>
          </a:xfrm>
          <a:prstGeom prst="rect">
            <a:avLst/>
          </a:prstGeom>
          <a:noFill/>
        </p:spPr>
        <p:txBody>
          <a:bodyPr wrap="square" rtlCol="0">
            <a:spAutoFit/>
          </a:bodyPr>
          <a:lstStyle/>
          <a:p>
            <a:r>
              <a:rPr lang="en-US" sz="2000" b="1" dirty="0" smtClean="0"/>
              <a:t>So 20% of the Capitalised Value shall be added.</a:t>
            </a:r>
            <a:endParaRPr lang="en-IN" sz="2000" b="1" dirty="0"/>
          </a:p>
        </p:txBody>
      </p:sp>
      <p:cxnSp>
        <p:nvCxnSpPr>
          <p:cNvPr id="14" name="Straight Arrow Connector 13"/>
          <p:cNvCxnSpPr/>
          <p:nvPr/>
        </p:nvCxnSpPr>
        <p:spPr>
          <a:xfrm>
            <a:off x="5105400" y="3352800"/>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296156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8" grpId="0"/>
      <p:bldP spid="9" grpId="0"/>
      <p:bldP spid="10" grpId="0"/>
      <p:bldP spid="11"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43840"/>
            <a:ext cx="1295400" cy="400110"/>
          </a:xfrm>
          <a:prstGeom prst="rect">
            <a:avLst/>
          </a:prstGeom>
          <a:noFill/>
        </p:spPr>
        <p:txBody>
          <a:bodyPr wrap="square" rtlCol="0">
            <a:spAutoFit/>
          </a:bodyPr>
          <a:lstStyle/>
          <a:p>
            <a:r>
              <a:rPr lang="en-US" sz="2000" b="1" u="sng" dirty="0" smtClean="0"/>
              <a:t>Example:</a:t>
            </a:r>
            <a:endParaRPr lang="en-IN" sz="2000" b="1" u="sng" dirty="0"/>
          </a:p>
        </p:txBody>
      </p:sp>
      <p:sp>
        <p:nvSpPr>
          <p:cNvPr id="3" name="TextBox 2"/>
          <p:cNvSpPr txBox="1"/>
          <p:nvPr/>
        </p:nvSpPr>
        <p:spPr>
          <a:xfrm>
            <a:off x="1828800" y="822960"/>
            <a:ext cx="4404360" cy="400110"/>
          </a:xfrm>
          <a:prstGeom prst="rect">
            <a:avLst/>
          </a:prstGeom>
          <a:noFill/>
        </p:spPr>
        <p:txBody>
          <a:bodyPr wrap="square" rtlCol="0">
            <a:spAutoFit/>
          </a:bodyPr>
          <a:lstStyle/>
          <a:p>
            <a:r>
              <a:rPr lang="en-US" sz="2000" b="1" u="sng" dirty="0" smtClean="0"/>
              <a:t>Mr. X </a:t>
            </a:r>
            <a:r>
              <a:rPr lang="en-US" sz="2000" b="1" dirty="0" smtClean="0"/>
              <a:t>owns a Plot of Land in Delhi</a:t>
            </a:r>
            <a:endParaRPr lang="en-IN" sz="2000" b="1" dirty="0"/>
          </a:p>
        </p:txBody>
      </p:sp>
      <p:sp>
        <p:nvSpPr>
          <p:cNvPr id="4" name="TextBox 3"/>
          <p:cNvSpPr txBox="1"/>
          <p:nvPr/>
        </p:nvSpPr>
        <p:spPr>
          <a:xfrm>
            <a:off x="1828800" y="1310640"/>
            <a:ext cx="3566160" cy="400110"/>
          </a:xfrm>
          <a:prstGeom prst="rect">
            <a:avLst/>
          </a:prstGeom>
          <a:noFill/>
        </p:spPr>
        <p:txBody>
          <a:bodyPr wrap="square" rtlCol="0">
            <a:spAutoFit/>
          </a:bodyPr>
          <a:lstStyle/>
          <a:p>
            <a:r>
              <a:rPr lang="en-US" sz="2000" b="1" dirty="0" smtClean="0"/>
              <a:t>Total area is 600 Sq. </a:t>
            </a:r>
            <a:r>
              <a:rPr lang="en-US" sz="2000" b="1" dirty="0" err="1" smtClean="0"/>
              <a:t>mtr</a:t>
            </a:r>
            <a:r>
              <a:rPr lang="en-US" sz="2000" b="1" dirty="0" smtClean="0"/>
              <a:t>.</a:t>
            </a:r>
            <a:endParaRPr lang="en-IN" sz="2000" b="1" dirty="0"/>
          </a:p>
        </p:txBody>
      </p:sp>
      <p:sp>
        <p:nvSpPr>
          <p:cNvPr id="5" name="TextBox 4"/>
          <p:cNvSpPr txBox="1"/>
          <p:nvPr/>
        </p:nvSpPr>
        <p:spPr>
          <a:xfrm>
            <a:off x="1158240" y="1760101"/>
            <a:ext cx="624840" cy="400110"/>
          </a:xfrm>
          <a:prstGeom prst="rect">
            <a:avLst/>
          </a:prstGeom>
          <a:noFill/>
        </p:spPr>
        <p:txBody>
          <a:bodyPr wrap="square" rtlCol="0">
            <a:spAutoFit/>
          </a:bodyPr>
          <a:lstStyle/>
          <a:p>
            <a:r>
              <a:rPr lang="en-US" sz="2000" b="1" dirty="0" smtClean="0"/>
              <a:t>(a)</a:t>
            </a:r>
            <a:endParaRPr lang="en-IN" sz="2000" b="1" dirty="0"/>
          </a:p>
        </p:txBody>
      </p:sp>
      <p:sp>
        <p:nvSpPr>
          <p:cNvPr id="6" name="TextBox 5"/>
          <p:cNvSpPr txBox="1"/>
          <p:nvPr/>
        </p:nvSpPr>
        <p:spPr>
          <a:xfrm>
            <a:off x="1859280" y="1779210"/>
            <a:ext cx="5989320" cy="400110"/>
          </a:xfrm>
          <a:prstGeom prst="rect">
            <a:avLst/>
          </a:prstGeom>
          <a:noFill/>
        </p:spPr>
        <p:txBody>
          <a:bodyPr wrap="square" rtlCol="0">
            <a:spAutoFit/>
          </a:bodyPr>
          <a:lstStyle/>
          <a:p>
            <a:r>
              <a:rPr lang="en-US" sz="2000" b="1" dirty="0" smtClean="0"/>
              <a:t>Building is constructed on 30% of the area of the plot</a:t>
            </a:r>
          </a:p>
        </p:txBody>
      </p:sp>
      <p:sp>
        <p:nvSpPr>
          <p:cNvPr id="7" name="TextBox 6"/>
          <p:cNvSpPr txBox="1"/>
          <p:nvPr/>
        </p:nvSpPr>
        <p:spPr>
          <a:xfrm>
            <a:off x="1158240" y="2232541"/>
            <a:ext cx="624840" cy="400110"/>
          </a:xfrm>
          <a:prstGeom prst="rect">
            <a:avLst/>
          </a:prstGeom>
          <a:noFill/>
        </p:spPr>
        <p:txBody>
          <a:bodyPr wrap="square" rtlCol="0">
            <a:spAutoFit/>
          </a:bodyPr>
          <a:lstStyle/>
          <a:p>
            <a:r>
              <a:rPr lang="en-US" sz="2000" b="1" dirty="0" smtClean="0"/>
              <a:t>(b)</a:t>
            </a:r>
            <a:endParaRPr lang="en-IN" sz="2000" b="1" dirty="0"/>
          </a:p>
        </p:txBody>
      </p:sp>
      <p:sp>
        <p:nvSpPr>
          <p:cNvPr id="8" name="TextBox 7"/>
          <p:cNvSpPr txBox="1"/>
          <p:nvPr/>
        </p:nvSpPr>
        <p:spPr>
          <a:xfrm>
            <a:off x="1859280" y="2251650"/>
            <a:ext cx="5989320" cy="400110"/>
          </a:xfrm>
          <a:prstGeom prst="rect">
            <a:avLst/>
          </a:prstGeom>
          <a:noFill/>
        </p:spPr>
        <p:txBody>
          <a:bodyPr wrap="square" rtlCol="0">
            <a:spAutoFit/>
          </a:bodyPr>
          <a:lstStyle/>
          <a:p>
            <a:r>
              <a:rPr lang="en-US" sz="2000" b="1" dirty="0" smtClean="0"/>
              <a:t>Building is constructed on 25% of the area of the plot</a:t>
            </a:r>
          </a:p>
        </p:txBody>
      </p:sp>
      <p:sp>
        <p:nvSpPr>
          <p:cNvPr id="9" name="TextBox 8"/>
          <p:cNvSpPr txBox="1"/>
          <p:nvPr/>
        </p:nvSpPr>
        <p:spPr>
          <a:xfrm>
            <a:off x="1158240" y="2750701"/>
            <a:ext cx="624840" cy="400110"/>
          </a:xfrm>
          <a:prstGeom prst="rect">
            <a:avLst/>
          </a:prstGeom>
          <a:noFill/>
        </p:spPr>
        <p:txBody>
          <a:bodyPr wrap="square" rtlCol="0">
            <a:spAutoFit/>
          </a:bodyPr>
          <a:lstStyle/>
          <a:p>
            <a:r>
              <a:rPr lang="en-US" sz="2000" b="1" dirty="0" smtClean="0"/>
              <a:t>(c)</a:t>
            </a:r>
            <a:endParaRPr lang="en-IN" sz="2000" b="1" dirty="0"/>
          </a:p>
        </p:txBody>
      </p:sp>
      <p:sp>
        <p:nvSpPr>
          <p:cNvPr id="10" name="TextBox 9"/>
          <p:cNvSpPr txBox="1"/>
          <p:nvPr/>
        </p:nvSpPr>
        <p:spPr>
          <a:xfrm>
            <a:off x="1859280" y="2769810"/>
            <a:ext cx="5989320" cy="400110"/>
          </a:xfrm>
          <a:prstGeom prst="rect">
            <a:avLst/>
          </a:prstGeom>
          <a:noFill/>
        </p:spPr>
        <p:txBody>
          <a:bodyPr wrap="square" rtlCol="0">
            <a:spAutoFit/>
          </a:bodyPr>
          <a:lstStyle/>
          <a:p>
            <a:r>
              <a:rPr lang="en-US" sz="2000" b="1" dirty="0" smtClean="0"/>
              <a:t>Building is constructed on 20% of the area of the plot</a:t>
            </a:r>
          </a:p>
        </p:txBody>
      </p:sp>
      <p:sp>
        <p:nvSpPr>
          <p:cNvPr id="11" name="TextBox 10"/>
          <p:cNvSpPr txBox="1"/>
          <p:nvPr/>
        </p:nvSpPr>
        <p:spPr>
          <a:xfrm>
            <a:off x="1158240" y="3223141"/>
            <a:ext cx="624840" cy="400110"/>
          </a:xfrm>
          <a:prstGeom prst="rect">
            <a:avLst/>
          </a:prstGeom>
          <a:noFill/>
        </p:spPr>
        <p:txBody>
          <a:bodyPr wrap="square" rtlCol="0">
            <a:spAutoFit/>
          </a:bodyPr>
          <a:lstStyle/>
          <a:p>
            <a:r>
              <a:rPr lang="en-US" sz="2000" b="1" dirty="0" smtClean="0"/>
              <a:t>(d)</a:t>
            </a:r>
            <a:endParaRPr lang="en-IN" sz="2000" b="1" dirty="0"/>
          </a:p>
        </p:txBody>
      </p:sp>
      <p:sp>
        <p:nvSpPr>
          <p:cNvPr id="12" name="TextBox 11"/>
          <p:cNvSpPr txBox="1"/>
          <p:nvPr/>
        </p:nvSpPr>
        <p:spPr>
          <a:xfrm>
            <a:off x="1859280" y="3242250"/>
            <a:ext cx="5989320" cy="400110"/>
          </a:xfrm>
          <a:prstGeom prst="rect">
            <a:avLst/>
          </a:prstGeom>
          <a:noFill/>
        </p:spPr>
        <p:txBody>
          <a:bodyPr wrap="square" rtlCol="0">
            <a:spAutoFit/>
          </a:bodyPr>
          <a:lstStyle/>
          <a:p>
            <a:r>
              <a:rPr lang="en-US" sz="2000" b="1" dirty="0" smtClean="0"/>
              <a:t>Building is constructed on 15% of the area of the plot</a:t>
            </a:r>
          </a:p>
        </p:txBody>
      </p:sp>
      <p:sp>
        <p:nvSpPr>
          <p:cNvPr id="13" name="TextBox 12"/>
          <p:cNvSpPr txBox="1"/>
          <p:nvPr/>
        </p:nvSpPr>
        <p:spPr>
          <a:xfrm>
            <a:off x="1158240" y="3710821"/>
            <a:ext cx="624840" cy="400110"/>
          </a:xfrm>
          <a:prstGeom prst="rect">
            <a:avLst/>
          </a:prstGeom>
          <a:noFill/>
        </p:spPr>
        <p:txBody>
          <a:bodyPr wrap="square" rtlCol="0">
            <a:spAutoFit/>
          </a:bodyPr>
          <a:lstStyle/>
          <a:p>
            <a:r>
              <a:rPr lang="en-US" sz="2000" b="1" dirty="0" smtClean="0"/>
              <a:t>(e)</a:t>
            </a:r>
            <a:endParaRPr lang="en-IN" sz="2000" b="1" dirty="0"/>
          </a:p>
        </p:txBody>
      </p:sp>
      <p:sp>
        <p:nvSpPr>
          <p:cNvPr id="14" name="TextBox 13"/>
          <p:cNvSpPr txBox="1"/>
          <p:nvPr/>
        </p:nvSpPr>
        <p:spPr>
          <a:xfrm>
            <a:off x="1859280" y="3729930"/>
            <a:ext cx="5989320" cy="400110"/>
          </a:xfrm>
          <a:prstGeom prst="rect">
            <a:avLst/>
          </a:prstGeom>
          <a:noFill/>
        </p:spPr>
        <p:txBody>
          <a:bodyPr wrap="square" rtlCol="0">
            <a:spAutoFit/>
          </a:bodyPr>
          <a:lstStyle/>
          <a:p>
            <a:r>
              <a:rPr lang="en-US" sz="2000" b="1" dirty="0" smtClean="0"/>
              <a:t>Building is constructed on 50% of the area of the plot</a:t>
            </a:r>
          </a:p>
        </p:txBody>
      </p:sp>
    </p:spTree>
    <p:extLst>
      <p:ext uri="{BB962C8B-B14F-4D97-AF65-F5344CB8AC3E}">
        <p14:creationId xmlns:p14="http://schemas.microsoft.com/office/powerpoint/2010/main" val="31252987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3246120" y="594360"/>
            <a:ext cx="2545080" cy="400110"/>
          </a:xfrm>
          <a:prstGeom prst="rect">
            <a:avLst/>
          </a:prstGeom>
          <a:noFill/>
        </p:spPr>
        <p:txBody>
          <a:bodyPr wrap="square" rtlCol="0">
            <a:spAutoFit/>
          </a:bodyPr>
          <a:lstStyle/>
          <a:p>
            <a:r>
              <a:rPr lang="en-US" sz="2000" b="1" u="sng" dirty="0" smtClean="0"/>
              <a:t>Unearned Increase</a:t>
            </a:r>
            <a:endParaRPr lang="en-IN" sz="2000" b="1" u="sng" dirty="0"/>
          </a:p>
        </p:txBody>
      </p:sp>
      <p:sp>
        <p:nvSpPr>
          <p:cNvPr id="29" name="TextBox 28"/>
          <p:cNvSpPr txBox="1"/>
          <p:nvPr/>
        </p:nvSpPr>
        <p:spPr>
          <a:xfrm>
            <a:off x="1219200" y="1295400"/>
            <a:ext cx="6781800" cy="707886"/>
          </a:xfrm>
          <a:prstGeom prst="rect">
            <a:avLst/>
          </a:prstGeom>
          <a:noFill/>
        </p:spPr>
        <p:txBody>
          <a:bodyPr wrap="square" rtlCol="0">
            <a:spAutoFit/>
          </a:bodyPr>
          <a:lstStyle/>
          <a:p>
            <a:r>
              <a:rPr lang="en-US" sz="2000" b="1" dirty="0" smtClean="0"/>
              <a:t>Adjustment on unearned Increase is not applicable where land is free-hold land.</a:t>
            </a:r>
            <a:endParaRPr lang="en-IN" sz="2000" b="1" dirty="0"/>
          </a:p>
        </p:txBody>
      </p:sp>
    </p:spTree>
    <p:extLst>
      <p:ext uri="{BB962C8B-B14F-4D97-AF65-F5344CB8AC3E}">
        <p14:creationId xmlns:p14="http://schemas.microsoft.com/office/powerpoint/2010/main" val="20317382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000" y="807720"/>
            <a:ext cx="5486400" cy="400110"/>
          </a:xfrm>
          <a:prstGeom prst="rect">
            <a:avLst/>
          </a:prstGeom>
          <a:noFill/>
        </p:spPr>
        <p:txBody>
          <a:bodyPr wrap="square" rtlCol="0">
            <a:spAutoFit/>
          </a:bodyPr>
          <a:lstStyle/>
          <a:p>
            <a:r>
              <a:rPr lang="en-US" sz="2000" b="1" u="sng" dirty="0" smtClean="0"/>
              <a:t>Unearned Increase (In case of Lease hold Land)</a:t>
            </a:r>
            <a:endParaRPr lang="en-IN" sz="2000" b="1" u="sng" dirty="0"/>
          </a:p>
        </p:txBody>
      </p:sp>
      <p:sp>
        <p:nvSpPr>
          <p:cNvPr id="3" name="TextBox 2"/>
          <p:cNvSpPr txBox="1"/>
          <p:nvPr/>
        </p:nvSpPr>
        <p:spPr>
          <a:xfrm>
            <a:off x="579120" y="1432560"/>
            <a:ext cx="1143000" cy="400110"/>
          </a:xfrm>
          <a:prstGeom prst="rect">
            <a:avLst/>
          </a:prstGeom>
          <a:noFill/>
        </p:spPr>
        <p:txBody>
          <a:bodyPr wrap="square" rtlCol="0">
            <a:spAutoFit/>
          </a:bodyPr>
          <a:lstStyle/>
          <a:p>
            <a:r>
              <a:rPr lang="en-US" sz="2000" b="1" u="sng" dirty="0" smtClean="0"/>
              <a:t>Means</a:t>
            </a:r>
            <a:r>
              <a:rPr lang="en-US" sz="2000" b="1" dirty="0" smtClean="0"/>
              <a:t>:</a:t>
            </a:r>
            <a:endParaRPr lang="en-IN" sz="2000" b="1" dirty="0"/>
          </a:p>
        </p:txBody>
      </p:sp>
      <p:sp>
        <p:nvSpPr>
          <p:cNvPr id="4" name="TextBox 3"/>
          <p:cNvSpPr txBox="1"/>
          <p:nvPr/>
        </p:nvSpPr>
        <p:spPr>
          <a:xfrm>
            <a:off x="1066800" y="2118360"/>
            <a:ext cx="7162800" cy="1015663"/>
          </a:xfrm>
          <a:prstGeom prst="rect">
            <a:avLst/>
          </a:prstGeom>
          <a:noFill/>
        </p:spPr>
        <p:txBody>
          <a:bodyPr wrap="square" rtlCol="0">
            <a:spAutoFit/>
          </a:bodyPr>
          <a:lstStyle/>
          <a:p>
            <a:r>
              <a:rPr lang="en-US" sz="2000" b="1" dirty="0" smtClean="0"/>
              <a:t>Difference between the Value of such Land as on the Valuation Date as determined by </a:t>
            </a:r>
            <a:r>
              <a:rPr lang="en-US" sz="2000" b="1" dirty="0" err="1" smtClean="0"/>
              <a:t>Govt</a:t>
            </a:r>
            <a:r>
              <a:rPr lang="en-US" sz="2000" b="1" dirty="0" smtClean="0"/>
              <a:t> .or Such Local authority for the purpose of calculating such increase </a:t>
            </a:r>
            <a:r>
              <a:rPr lang="en-US" sz="2000" b="1" u="sng" dirty="0" smtClean="0"/>
              <a:t>and</a:t>
            </a:r>
            <a:endParaRPr lang="en-IN" sz="2000" b="1" u="sng" dirty="0"/>
          </a:p>
        </p:txBody>
      </p:sp>
      <p:sp>
        <p:nvSpPr>
          <p:cNvPr id="5" name="TextBox 4"/>
          <p:cNvSpPr txBox="1"/>
          <p:nvPr/>
        </p:nvSpPr>
        <p:spPr>
          <a:xfrm>
            <a:off x="1066800" y="3481030"/>
            <a:ext cx="7315200" cy="707886"/>
          </a:xfrm>
          <a:prstGeom prst="rect">
            <a:avLst/>
          </a:prstGeom>
          <a:noFill/>
        </p:spPr>
        <p:txBody>
          <a:bodyPr wrap="square" rtlCol="0">
            <a:spAutoFit/>
          </a:bodyPr>
          <a:lstStyle/>
          <a:p>
            <a:r>
              <a:rPr lang="en-US" sz="2000" b="1" dirty="0" smtClean="0"/>
              <a:t>the amount of premium paid or payable to the Govt. or Such authority for the lease of the Land.</a:t>
            </a:r>
            <a:endParaRPr lang="en-IN" sz="2000" b="1" u="sng" dirty="0"/>
          </a:p>
        </p:txBody>
      </p:sp>
    </p:spTree>
    <p:extLst>
      <p:ext uri="{BB962C8B-B14F-4D97-AF65-F5344CB8AC3E}">
        <p14:creationId xmlns:p14="http://schemas.microsoft.com/office/powerpoint/2010/main" val="27543509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1200" y="731520"/>
            <a:ext cx="5562600" cy="400110"/>
          </a:xfrm>
          <a:prstGeom prst="rect">
            <a:avLst/>
          </a:prstGeom>
          <a:noFill/>
        </p:spPr>
        <p:txBody>
          <a:bodyPr wrap="square" rtlCol="0">
            <a:spAutoFit/>
          </a:bodyPr>
          <a:lstStyle/>
          <a:p>
            <a:r>
              <a:rPr lang="en-US" sz="2000" b="1" u="sng" dirty="0" smtClean="0"/>
              <a:t>How Much to be deducted as unearned Increase</a:t>
            </a:r>
            <a:endParaRPr lang="en-IN" sz="2000" b="1" u="sng" dirty="0"/>
          </a:p>
        </p:txBody>
      </p:sp>
      <p:sp>
        <p:nvSpPr>
          <p:cNvPr id="3" name="TextBox 2"/>
          <p:cNvSpPr txBox="1"/>
          <p:nvPr/>
        </p:nvSpPr>
        <p:spPr>
          <a:xfrm>
            <a:off x="914400" y="1524000"/>
            <a:ext cx="2667000" cy="707886"/>
          </a:xfrm>
          <a:prstGeom prst="rect">
            <a:avLst/>
          </a:prstGeom>
          <a:noFill/>
        </p:spPr>
        <p:txBody>
          <a:bodyPr wrap="square" rtlCol="0">
            <a:spAutoFit/>
          </a:bodyPr>
          <a:lstStyle/>
          <a:p>
            <a:r>
              <a:rPr lang="en-US" sz="2000" b="1" dirty="0" smtClean="0"/>
              <a:t>Amount Payable to </a:t>
            </a:r>
          </a:p>
          <a:p>
            <a:r>
              <a:rPr lang="en-US" sz="2000" b="1" dirty="0" smtClean="0"/>
              <a:t>  Govt.|Local authority</a:t>
            </a:r>
            <a:endParaRPr lang="en-IN" sz="2000" b="1" dirty="0"/>
          </a:p>
        </p:txBody>
      </p:sp>
      <p:sp>
        <p:nvSpPr>
          <p:cNvPr id="5" name="TextBox 4"/>
          <p:cNvSpPr txBox="1"/>
          <p:nvPr/>
        </p:nvSpPr>
        <p:spPr>
          <a:xfrm>
            <a:off x="3764280" y="1600200"/>
            <a:ext cx="304800" cy="400110"/>
          </a:xfrm>
          <a:prstGeom prst="rect">
            <a:avLst/>
          </a:prstGeom>
          <a:noFill/>
        </p:spPr>
        <p:txBody>
          <a:bodyPr wrap="square" rtlCol="0">
            <a:spAutoFit/>
          </a:bodyPr>
          <a:lstStyle/>
          <a:p>
            <a:r>
              <a:rPr lang="en-US" sz="2000" b="1" dirty="0" smtClean="0"/>
              <a:t>=</a:t>
            </a:r>
            <a:endParaRPr lang="en-IN" sz="2000" b="1" dirty="0"/>
          </a:p>
        </p:txBody>
      </p:sp>
      <p:sp>
        <p:nvSpPr>
          <p:cNvPr id="7" name="TextBox 6"/>
          <p:cNvSpPr txBox="1"/>
          <p:nvPr/>
        </p:nvSpPr>
        <p:spPr>
          <a:xfrm>
            <a:off x="4724400" y="1524000"/>
            <a:ext cx="2667000" cy="707886"/>
          </a:xfrm>
          <a:prstGeom prst="rect">
            <a:avLst/>
          </a:prstGeom>
          <a:noFill/>
        </p:spPr>
        <p:txBody>
          <a:bodyPr wrap="square" rtlCol="0">
            <a:spAutoFit/>
          </a:bodyPr>
          <a:lstStyle/>
          <a:p>
            <a:r>
              <a:rPr lang="en-US" sz="2000" b="1" dirty="0" smtClean="0"/>
              <a:t>Specified % of Unearned Increase</a:t>
            </a:r>
            <a:endParaRPr lang="en-IN" sz="2000" b="1" dirty="0"/>
          </a:p>
        </p:txBody>
      </p:sp>
      <p:sp>
        <p:nvSpPr>
          <p:cNvPr id="8" name="TextBox 7"/>
          <p:cNvSpPr txBox="1"/>
          <p:nvPr/>
        </p:nvSpPr>
        <p:spPr>
          <a:xfrm>
            <a:off x="3794760" y="2586930"/>
            <a:ext cx="670560" cy="400110"/>
          </a:xfrm>
          <a:prstGeom prst="rect">
            <a:avLst/>
          </a:prstGeom>
          <a:noFill/>
        </p:spPr>
        <p:txBody>
          <a:bodyPr wrap="square" rtlCol="0">
            <a:spAutoFit/>
          </a:bodyPr>
          <a:lstStyle/>
          <a:p>
            <a:r>
              <a:rPr lang="en-US" sz="2000" b="1" dirty="0" smtClean="0"/>
              <a:t>or</a:t>
            </a:r>
            <a:endParaRPr lang="en-IN" sz="2000" b="1" dirty="0"/>
          </a:p>
        </p:txBody>
      </p:sp>
      <p:sp>
        <p:nvSpPr>
          <p:cNvPr id="9" name="TextBox 8"/>
          <p:cNvSpPr txBox="1"/>
          <p:nvPr/>
        </p:nvSpPr>
        <p:spPr>
          <a:xfrm>
            <a:off x="2575560" y="3352800"/>
            <a:ext cx="3444240" cy="400110"/>
          </a:xfrm>
          <a:prstGeom prst="rect">
            <a:avLst/>
          </a:prstGeom>
          <a:noFill/>
        </p:spPr>
        <p:txBody>
          <a:bodyPr wrap="square" rtlCol="0">
            <a:spAutoFit/>
          </a:bodyPr>
          <a:lstStyle/>
          <a:p>
            <a:r>
              <a:rPr lang="en-US" sz="2000" b="1" dirty="0" smtClean="0"/>
              <a:t>50% of the Capatilised Value</a:t>
            </a:r>
            <a:endParaRPr lang="en-IN" sz="2000" b="1" dirty="0"/>
          </a:p>
        </p:txBody>
      </p:sp>
      <p:sp>
        <p:nvSpPr>
          <p:cNvPr id="10" name="TextBox 9"/>
          <p:cNvSpPr txBox="1"/>
          <p:nvPr/>
        </p:nvSpPr>
        <p:spPr>
          <a:xfrm>
            <a:off x="3307080" y="3821370"/>
            <a:ext cx="1859280" cy="400110"/>
          </a:xfrm>
          <a:prstGeom prst="rect">
            <a:avLst/>
          </a:prstGeom>
          <a:noFill/>
        </p:spPr>
        <p:txBody>
          <a:bodyPr wrap="square" rtlCol="0">
            <a:spAutoFit/>
          </a:bodyPr>
          <a:lstStyle/>
          <a:p>
            <a:r>
              <a:rPr lang="en-US" sz="2000" b="1" dirty="0" smtClean="0"/>
              <a:t>W.e. is Less</a:t>
            </a:r>
            <a:endParaRPr lang="en-IN" sz="2000" b="1" dirty="0"/>
          </a:p>
        </p:txBody>
      </p:sp>
    </p:spTree>
    <p:extLst>
      <p:ext uri="{BB962C8B-B14F-4D97-AF65-F5344CB8AC3E}">
        <p14:creationId xmlns:p14="http://schemas.microsoft.com/office/powerpoint/2010/main" val="347351160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7" grpId="0"/>
      <p:bldP spid="8" grpId="0"/>
      <p:bldP spid="9" grpId="0"/>
      <p:bldP spid="10"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87880" y="274320"/>
            <a:ext cx="5638800" cy="400110"/>
          </a:xfrm>
          <a:prstGeom prst="rect">
            <a:avLst/>
          </a:prstGeom>
          <a:noFill/>
        </p:spPr>
        <p:txBody>
          <a:bodyPr wrap="square" rtlCol="0">
            <a:spAutoFit/>
          </a:bodyPr>
          <a:lstStyle/>
          <a:p>
            <a:r>
              <a:rPr lang="en-US" sz="2000" b="1" u="sng" dirty="0" smtClean="0"/>
              <a:t>Valuation of Self-occupied Residential House</a:t>
            </a:r>
            <a:endParaRPr lang="en-IN" sz="2000" b="1" u="sng" dirty="0"/>
          </a:p>
        </p:txBody>
      </p:sp>
      <p:cxnSp>
        <p:nvCxnSpPr>
          <p:cNvPr id="4" name="Straight Connector 3"/>
          <p:cNvCxnSpPr/>
          <p:nvPr/>
        </p:nvCxnSpPr>
        <p:spPr>
          <a:xfrm>
            <a:off x="1051560" y="899160"/>
            <a:ext cx="6705600" cy="1588"/>
          </a:xfrm>
          <a:prstGeom prst="line">
            <a:avLst/>
          </a:prstGeom>
        </p:spPr>
        <p:style>
          <a:lnRef idx="2">
            <a:schemeClr val="dk1"/>
          </a:lnRef>
          <a:fillRef idx="0">
            <a:schemeClr val="dk1"/>
          </a:fillRef>
          <a:effectRef idx="1">
            <a:schemeClr val="dk1"/>
          </a:effectRef>
          <a:fontRef idx="minor">
            <a:schemeClr val="tx1"/>
          </a:fontRef>
        </p:style>
      </p:cxnSp>
      <p:cxnSp>
        <p:nvCxnSpPr>
          <p:cNvPr id="6" name="Straight Arrow Connector 5"/>
          <p:cNvCxnSpPr/>
          <p:nvPr/>
        </p:nvCxnSpPr>
        <p:spPr>
          <a:xfrm rot="5400000">
            <a:off x="861060" y="108966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rot="5400000">
            <a:off x="7550626" y="1089660"/>
            <a:ext cx="3810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30480" y="1310640"/>
            <a:ext cx="2712720" cy="1323439"/>
          </a:xfrm>
          <a:prstGeom prst="rect">
            <a:avLst/>
          </a:prstGeom>
          <a:noFill/>
        </p:spPr>
        <p:txBody>
          <a:bodyPr wrap="square" rtlCol="0">
            <a:spAutoFit/>
          </a:bodyPr>
          <a:lstStyle/>
          <a:p>
            <a:r>
              <a:rPr lang="en-US" sz="2000" b="1" dirty="0" smtClean="0"/>
              <a:t>Where </a:t>
            </a:r>
            <a:r>
              <a:rPr lang="en-US" sz="2000" b="1" dirty="0" err="1" smtClean="0"/>
              <a:t>Assessee</a:t>
            </a:r>
            <a:r>
              <a:rPr lang="en-US" sz="2000" b="1" dirty="0" smtClean="0"/>
              <a:t> became </a:t>
            </a:r>
          </a:p>
          <a:p>
            <a:r>
              <a:rPr lang="en-US" sz="2000" b="1" dirty="0" smtClean="0"/>
              <a:t>the owner of House</a:t>
            </a:r>
          </a:p>
          <a:p>
            <a:r>
              <a:rPr lang="en-US" sz="2000" b="1" dirty="0" smtClean="0"/>
              <a:t>PRIOR to 1.4.1971</a:t>
            </a:r>
            <a:endParaRPr lang="en-IN" sz="2000" b="1" dirty="0"/>
          </a:p>
        </p:txBody>
      </p:sp>
      <p:sp>
        <p:nvSpPr>
          <p:cNvPr id="9" name="TextBox 8"/>
          <p:cNvSpPr txBox="1"/>
          <p:nvPr/>
        </p:nvSpPr>
        <p:spPr>
          <a:xfrm>
            <a:off x="2910840" y="1310640"/>
            <a:ext cx="3108960" cy="1323439"/>
          </a:xfrm>
          <a:prstGeom prst="rect">
            <a:avLst/>
          </a:prstGeom>
          <a:noFill/>
        </p:spPr>
        <p:txBody>
          <a:bodyPr wrap="square" rtlCol="0">
            <a:spAutoFit/>
          </a:bodyPr>
          <a:lstStyle/>
          <a:p>
            <a:r>
              <a:rPr lang="en-US" sz="2000" b="1" dirty="0" smtClean="0"/>
              <a:t>Where </a:t>
            </a:r>
            <a:r>
              <a:rPr lang="en-US" sz="2000" b="1" dirty="0" err="1" smtClean="0"/>
              <a:t>assessee</a:t>
            </a:r>
            <a:r>
              <a:rPr lang="en-US" sz="2000" b="1" dirty="0" smtClean="0"/>
              <a:t> became </a:t>
            </a:r>
          </a:p>
          <a:p>
            <a:r>
              <a:rPr lang="en-US" sz="2000" b="1" dirty="0" smtClean="0"/>
              <a:t>the owner of House After 31.3.1971 but </a:t>
            </a:r>
          </a:p>
          <a:p>
            <a:r>
              <a:rPr lang="en-US" sz="2000" b="1" dirty="0" smtClean="0"/>
              <a:t>PRIOR to 1.4.1974</a:t>
            </a:r>
            <a:endParaRPr lang="en-IN" sz="2000" b="1" dirty="0"/>
          </a:p>
        </p:txBody>
      </p:sp>
      <p:sp>
        <p:nvSpPr>
          <p:cNvPr id="10" name="TextBox 9"/>
          <p:cNvSpPr txBox="1"/>
          <p:nvPr/>
        </p:nvSpPr>
        <p:spPr>
          <a:xfrm>
            <a:off x="6477000" y="1310640"/>
            <a:ext cx="2590800" cy="1015663"/>
          </a:xfrm>
          <a:prstGeom prst="rect">
            <a:avLst/>
          </a:prstGeom>
          <a:noFill/>
        </p:spPr>
        <p:txBody>
          <a:bodyPr wrap="square" rtlCol="0">
            <a:spAutoFit/>
          </a:bodyPr>
          <a:lstStyle/>
          <a:p>
            <a:r>
              <a:rPr lang="en-US" sz="2000" b="1" dirty="0" smtClean="0"/>
              <a:t>Where </a:t>
            </a:r>
            <a:r>
              <a:rPr lang="en-US" sz="2000" b="1" dirty="0" err="1" smtClean="0"/>
              <a:t>Assessee</a:t>
            </a:r>
            <a:r>
              <a:rPr lang="en-US" sz="2000" b="1" dirty="0" smtClean="0"/>
              <a:t> became the owner of House After 31.3.1974</a:t>
            </a:r>
            <a:endParaRPr lang="en-IN" sz="2000" b="1" dirty="0"/>
          </a:p>
        </p:txBody>
      </p:sp>
      <p:cxnSp>
        <p:nvCxnSpPr>
          <p:cNvPr id="11" name="Straight Arrow Connector 10"/>
          <p:cNvCxnSpPr/>
          <p:nvPr/>
        </p:nvCxnSpPr>
        <p:spPr>
          <a:xfrm rot="5400000">
            <a:off x="4151709" y="997823"/>
            <a:ext cx="534194"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 name="TextBox 18"/>
          <p:cNvSpPr txBox="1"/>
          <p:nvPr/>
        </p:nvSpPr>
        <p:spPr>
          <a:xfrm>
            <a:off x="30480" y="2978110"/>
            <a:ext cx="2514600" cy="400110"/>
          </a:xfrm>
          <a:prstGeom prst="rect">
            <a:avLst/>
          </a:prstGeom>
          <a:noFill/>
        </p:spPr>
        <p:txBody>
          <a:bodyPr wrap="square" rtlCol="0">
            <a:spAutoFit/>
          </a:bodyPr>
          <a:lstStyle/>
          <a:p>
            <a:r>
              <a:rPr lang="en-US" sz="2000" b="1" dirty="0" smtClean="0"/>
              <a:t>Value as on 31.3.1971</a:t>
            </a:r>
            <a:endParaRPr lang="en-IN" sz="2000" b="1" dirty="0"/>
          </a:p>
        </p:txBody>
      </p:sp>
      <p:sp>
        <p:nvSpPr>
          <p:cNvPr id="22" name="TextBox 21"/>
          <p:cNvSpPr txBox="1"/>
          <p:nvPr/>
        </p:nvSpPr>
        <p:spPr>
          <a:xfrm>
            <a:off x="30480" y="3907750"/>
            <a:ext cx="2514600" cy="400110"/>
          </a:xfrm>
          <a:prstGeom prst="rect">
            <a:avLst/>
          </a:prstGeom>
          <a:noFill/>
        </p:spPr>
        <p:txBody>
          <a:bodyPr wrap="square" rtlCol="0">
            <a:spAutoFit/>
          </a:bodyPr>
          <a:lstStyle/>
          <a:p>
            <a:r>
              <a:rPr lang="en-US" sz="2000" b="1" dirty="0" smtClean="0"/>
              <a:t>Value as on 31|3|14</a:t>
            </a:r>
            <a:endParaRPr lang="en-IN" sz="2000" b="1" dirty="0"/>
          </a:p>
        </p:txBody>
      </p:sp>
      <p:sp>
        <p:nvSpPr>
          <p:cNvPr id="23" name="TextBox 22"/>
          <p:cNvSpPr txBox="1"/>
          <p:nvPr/>
        </p:nvSpPr>
        <p:spPr>
          <a:xfrm>
            <a:off x="30480" y="4355068"/>
            <a:ext cx="2514600" cy="707886"/>
          </a:xfrm>
          <a:prstGeom prst="rect">
            <a:avLst/>
          </a:prstGeom>
          <a:noFill/>
        </p:spPr>
        <p:txBody>
          <a:bodyPr wrap="square" rtlCol="0">
            <a:spAutoFit/>
          </a:bodyPr>
          <a:lstStyle/>
          <a:p>
            <a:r>
              <a:rPr lang="en-US" sz="2000" b="1" dirty="0" smtClean="0"/>
              <a:t>W.e. is beneficial to the </a:t>
            </a:r>
            <a:r>
              <a:rPr lang="en-US" sz="2000" b="1" dirty="0" err="1" smtClean="0"/>
              <a:t>assessee</a:t>
            </a:r>
            <a:endParaRPr lang="en-IN" sz="2000" b="1" dirty="0"/>
          </a:p>
        </p:txBody>
      </p:sp>
      <p:sp>
        <p:nvSpPr>
          <p:cNvPr id="24" name="TextBox 23"/>
          <p:cNvSpPr txBox="1"/>
          <p:nvPr/>
        </p:nvSpPr>
        <p:spPr>
          <a:xfrm>
            <a:off x="2971800" y="2944951"/>
            <a:ext cx="3352800" cy="1015663"/>
          </a:xfrm>
          <a:prstGeom prst="rect">
            <a:avLst/>
          </a:prstGeom>
          <a:noFill/>
        </p:spPr>
        <p:txBody>
          <a:bodyPr wrap="square" rtlCol="0">
            <a:spAutoFit/>
          </a:bodyPr>
          <a:lstStyle/>
          <a:p>
            <a:r>
              <a:rPr lang="en-US" sz="2000" b="1" dirty="0" smtClean="0"/>
              <a:t>Value as Valuation Date next following the date on which </a:t>
            </a:r>
            <a:r>
              <a:rPr lang="en-US" sz="2000" b="1" dirty="0" err="1" smtClean="0"/>
              <a:t>assessee</a:t>
            </a:r>
            <a:r>
              <a:rPr lang="en-US" sz="2000" b="1" dirty="0" smtClean="0"/>
              <a:t> became the owner</a:t>
            </a:r>
            <a:endParaRPr lang="en-IN" sz="2000" b="1" dirty="0"/>
          </a:p>
        </p:txBody>
      </p:sp>
      <p:sp>
        <p:nvSpPr>
          <p:cNvPr id="25" name="TextBox 24"/>
          <p:cNvSpPr txBox="1"/>
          <p:nvPr/>
        </p:nvSpPr>
        <p:spPr>
          <a:xfrm>
            <a:off x="6507480" y="2944951"/>
            <a:ext cx="2514600" cy="1631216"/>
          </a:xfrm>
          <a:prstGeom prst="rect">
            <a:avLst/>
          </a:prstGeom>
          <a:noFill/>
        </p:spPr>
        <p:txBody>
          <a:bodyPr wrap="square" rtlCol="0">
            <a:spAutoFit/>
          </a:bodyPr>
          <a:lstStyle/>
          <a:p>
            <a:r>
              <a:rPr lang="en-US" sz="2000" b="1" dirty="0" smtClean="0"/>
              <a:t>Value as Valuation Date Next following the date on which </a:t>
            </a:r>
            <a:r>
              <a:rPr lang="en-US" sz="2000" b="1" dirty="0" err="1" smtClean="0"/>
              <a:t>assessee</a:t>
            </a:r>
            <a:r>
              <a:rPr lang="en-US" sz="2000" b="1" dirty="0" smtClean="0"/>
              <a:t> became the owner</a:t>
            </a:r>
            <a:endParaRPr lang="en-IN" sz="2000" b="1" dirty="0"/>
          </a:p>
        </p:txBody>
      </p:sp>
      <p:sp>
        <p:nvSpPr>
          <p:cNvPr id="26" name="TextBox 25"/>
          <p:cNvSpPr txBox="1"/>
          <p:nvPr/>
        </p:nvSpPr>
        <p:spPr>
          <a:xfrm>
            <a:off x="3048000" y="4380190"/>
            <a:ext cx="2514600" cy="400110"/>
          </a:xfrm>
          <a:prstGeom prst="rect">
            <a:avLst/>
          </a:prstGeom>
          <a:noFill/>
        </p:spPr>
        <p:txBody>
          <a:bodyPr wrap="square" rtlCol="0">
            <a:spAutoFit/>
          </a:bodyPr>
          <a:lstStyle/>
          <a:p>
            <a:r>
              <a:rPr lang="en-US" sz="2000" b="1" dirty="0" smtClean="0"/>
              <a:t>Value as on 31|3|14</a:t>
            </a:r>
            <a:endParaRPr lang="en-IN" sz="2000" b="1" dirty="0"/>
          </a:p>
        </p:txBody>
      </p:sp>
      <p:sp>
        <p:nvSpPr>
          <p:cNvPr id="27" name="TextBox 26"/>
          <p:cNvSpPr txBox="1"/>
          <p:nvPr/>
        </p:nvSpPr>
        <p:spPr>
          <a:xfrm>
            <a:off x="3048000" y="4736068"/>
            <a:ext cx="2514600" cy="707886"/>
          </a:xfrm>
          <a:prstGeom prst="rect">
            <a:avLst/>
          </a:prstGeom>
          <a:noFill/>
        </p:spPr>
        <p:txBody>
          <a:bodyPr wrap="square" rtlCol="0">
            <a:spAutoFit/>
          </a:bodyPr>
          <a:lstStyle/>
          <a:p>
            <a:r>
              <a:rPr lang="en-US" sz="2000" b="1" dirty="0" smtClean="0"/>
              <a:t>W.e. is beneficial to the </a:t>
            </a:r>
            <a:r>
              <a:rPr lang="en-US" sz="2000" b="1" dirty="0" err="1" smtClean="0"/>
              <a:t>assessee</a:t>
            </a:r>
            <a:endParaRPr lang="en-IN" sz="2000" b="1" dirty="0"/>
          </a:p>
        </p:txBody>
      </p:sp>
      <p:sp>
        <p:nvSpPr>
          <p:cNvPr id="28" name="TextBox 27"/>
          <p:cNvSpPr txBox="1"/>
          <p:nvPr/>
        </p:nvSpPr>
        <p:spPr>
          <a:xfrm>
            <a:off x="6492240" y="4928830"/>
            <a:ext cx="2514600" cy="400110"/>
          </a:xfrm>
          <a:prstGeom prst="rect">
            <a:avLst/>
          </a:prstGeom>
          <a:noFill/>
        </p:spPr>
        <p:txBody>
          <a:bodyPr wrap="square" rtlCol="0">
            <a:spAutoFit/>
          </a:bodyPr>
          <a:lstStyle/>
          <a:p>
            <a:r>
              <a:rPr lang="en-US" sz="2000" b="1" dirty="0" smtClean="0"/>
              <a:t>Value as on 31|3|14</a:t>
            </a:r>
            <a:endParaRPr lang="en-IN" sz="2000" b="1" dirty="0"/>
          </a:p>
        </p:txBody>
      </p:sp>
      <p:sp>
        <p:nvSpPr>
          <p:cNvPr id="29" name="TextBox 28"/>
          <p:cNvSpPr txBox="1"/>
          <p:nvPr/>
        </p:nvSpPr>
        <p:spPr>
          <a:xfrm>
            <a:off x="6492240" y="5376148"/>
            <a:ext cx="2514600" cy="707886"/>
          </a:xfrm>
          <a:prstGeom prst="rect">
            <a:avLst/>
          </a:prstGeom>
          <a:noFill/>
        </p:spPr>
        <p:txBody>
          <a:bodyPr wrap="square" rtlCol="0">
            <a:spAutoFit/>
          </a:bodyPr>
          <a:lstStyle/>
          <a:p>
            <a:r>
              <a:rPr lang="en-US" sz="2000" b="1" dirty="0" smtClean="0"/>
              <a:t>W.e. is beneficial to the </a:t>
            </a:r>
            <a:r>
              <a:rPr lang="en-US" sz="2000" b="1" dirty="0" err="1" smtClean="0"/>
              <a:t>assessee</a:t>
            </a:r>
            <a:endParaRPr lang="en-IN" sz="2000" b="1" dirty="0"/>
          </a:p>
        </p:txBody>
      </p:sp>
      <p:sp>
        <p:nvSpPr>
          <p:cNvPr id="30" name="TextBox 29"/>
          <p:cNvSpPr txBox="1"/>
          <p:nvPr/>
        </p:nvSpPr>
        <p:spPr>
          <a:xfrm>
            <a:off x="762000" y="3429000"/>
            <a:ext cx="533400" cy="400110"/>
          </a:xfrm>
          <a:prstGeom prst="rect">
            <a:avLst/>
          </a:prstGeom>
          <a:noFill/>
        </p:spPr>
        <p:txBody>
          <a:bodyPr wrap="square" rtlCol="0">
            <a:spAutoFit/>
          </a:bodyPr>
          <a:lstStyle/>
          <a:p>
            <a:r>
              <a:rPr lang="en-US" sz="2000" b="1" dirty="0" smtClean="0"/>
              <a:t>or</a:t>
            </a:r>
            <a:endParaRPr lang="en-IN" sz="2000" b="1" dirty="0"/>
          </a:p>
        </p:txBody>
      </p:sp>
      <p:sp>
        <p:nvSpPr>
          <p:cNvPr id="31" name="TextBox 30"/>
          <p:cNvSpPr txBox="1"/>
          <p:nvPr/>
        </p:nvSpPr>
        <p:spPr>
          <a:xfrm>
            <a:off x="4084320" y="3947160"/>
            <a:ext cx="533400" cy="400110"/>
          </a:xfrm>
          <a:prstGeom prst="rect">
            <a:avLst/>
          </a:prstGeom>
          <a:noFill/>
        </p:spPr>
        <p:txBody>
          <a:bodyPr wrap="square" rtlCol="0">
            <a:spAutoFit/>
          </a:bodyPr>
          <a:lstStyle/>
          <a:p>
            <a:r>
              <a:rPr lang="en-US" sz="2000" b="1" dirty="0" smtClean="0"/>
              <a:t>or</a:t>
            </a:r>
            <a:endParaRPr lang="en-IN" sz="2000" b="1" dirty="0"/>
          </a:p>
        </p:txBody>
      </p:sp>
      <p:sp>
        <p:nvSpPr>
          <p:cNvPr id="32" name="TextBox 31"/>
          <p:cNvSpPr txBox="1"/>
          <p:nvPr/>
        </p:nvSpPr>
        <p:spPr>
          <a:xfrm>
            <a:off x="7315200" y="4480560"/>
            <a:ext cx="533400" cy="400110"/>
          </a:xfrm>
          <a:prstGeom prst="rect">
            <a:avLst/>
          </a:prstGeom>
          <a:noFill/>
        </p:spPr>
        <p:txBody>
          <a:bodyPr wrap="square" rtlCol="0">
            <a:spAutoFit/>
          </a:bodyPr>
          <a:lstStyle/>
          <a:p>
            <a:r>
              <a:rPr lang="en-US" sz="2000" b="1" dirty="0" smtClean="0"/>
              <a:t>or</a:t>
            </a:r>
            <a:endParaRPr lang="en-IN" sz="2000" b="1" dirty="0"/>
          </a:p>
        </p:txBody>
      </p:sp>
      <p:cxnSp>
        <p:nvCxnSpPr>
          <p:cNvPr id="33" name="Straight Arrow Connector 32"/>
          <p:cNvCxnSpPr/>
          <p:nvPr/>
        </p:nvCxnSpPr>
        <p:spPr>
          <a:xfrm rot="5400000">
            <a:off x="913606" y="2819400"/>
            <a:ext cx="305594"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rot="5400000">
            <a:off x="4267994" y="2803366"/>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4" name="Straight Arrow Connector 43"/>
          <p:cNvCxnSpPr>
            <a:stCxn id="10" idx="2"/>
          </p:cNvCxnSpPr>
          <p:nvPr/>
        </p:nvCxnSpPr>
        <p:spPr>
          <a:xfrm rot="5400000">
            <a:off x="7449652" y="2649051"/>
            <a:ext cx="645497"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229324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4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9" grpId="0"/>
      <p:bldP spid="22" grpId="0"/>
      <p:bldP spid="23" grpId="0"/>
      <p:bldP spid="24" grpId="0"/>
      <p:bldP spid="25" grpId="0"/>
      <p:bldP spid="26" grpId="0"/>
      <p:bldP spid="27" grpId="0"/>
      <p:bldP spid="28" grpId="0"/>
      <p:bldP spid="29" grpId="0"/>
      <p:bldP spid="30" grpId="0"/>
      <p:bldP spid="31" grpId="0"/>
      <p:bldP spid="3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0040" y="344567"/>
            <a:ext cx="1066800" cy="400110"/>
          </a:xfrm>
          <a:prstGeom prst="rect">
            <a:avLst/>
          </a:prstGeom>
          <a:noFill/>
        </p:spPr>
        <p:txBody>
          <a:bodyPr wrap="square" rtlCol="0">
            <a:spAutoFit/>
          </a:bodyPr>
          <a:lstStyle/>
          <a:p>
            <a:r>
              <a:rPr lang="en-US" sz="2000" b="1" u="sng" dirty="0" smtClean="0"/>
              <a:t>Value </a:t>
            </a:r>
            <a:r>
              <a:rPr lang="en-US" sz="2000" b="1" dirty="0" smtClean="0"/>
              <a:t>:</a:t>
            </a:r>
            <a:endParaRPr lang="en-IN" sz="2000" b="1" dirty="0"/>
          </a:p>
        </p:txBody>
      </p:sp>
      <p:sp>
        <p:nvSpPr>
          <p:cNvPr id="4" name="TextBox 3"/>
          <p:cNvSpPr txBox="1"/>
          <p:nvPr/>
        </p:nvSpPr>
        <p:spPr>
          <a:xfrm>
            <a:off x="1524000" y="359807"/>
            <a:ext cx="4724400" cy="400110"/>
          </a:xfrm>
          <a:prstGeom prst="rect">
            <a:avLst/>
          </a:prstGeom>
          <a:noFill/>
        </p:spPr>
        <p:txBody>
          <a:bodyPr wrap="square" rtlCol="0">
            <a:spAutoFit/>
          </a:bodyPr>
          <a:lstStyle/>
          <a:p>
            <a:r>
              <a:rPr lang="en-US" sz="2000" b="1" dirty="0" smtClean="0"/>
              <a:t>As property is acquired after 31|3|1974</a:t>
            </a:r>
            <a:endParaRPr lang="en-IN" sz="2000" b="1" dirty="0"/>
          </a:p>
        </p:txBody>
      </p:sp>
      <p:sp>
        <p:nvSpPr>
          <p:cNvPr id="5" name="TextBox 4"/>
          <p:cNvSpPr txBox="1"/>
          <p:nvPr/>
        </p:nvSpPr>
        <p:spPr>
          <a:xfrm>
            <a:off x="1524000" y="823210"/>
            <a:ext cx="838200" cy="400110"/>
          </a:xfrm>
          <a:prstGeom prst="rect">
            <a:avLst/>
          </a:prstGeom>
          <a:noFill/>
        </p:spPr>
        <p:txBody>
          <a:bodyPr wrap="square" rtlCol="0">
            <a:spAutoFit/>
          </a:bodyPr>
          <a:lstStyle/>
          <a:p>
            <a:r>
              <a:rPr lang="en-US" sz="2000" b="1" dirty="0" smtClean="0"/>
              <a:t>NMR</a:t>
            </a:r>
            <a:endParaRPr lang="en-IN" sz="2000" b="1" dirty="0"/>
          </a:p>
        </p:txBody>
      </p:sp>
      <p:sp>
        <p:nvSpPr>
          <p:cNvPr id="6" name="TextBox 5"/>
          <p:cNvSpPr txBox="1"/>
          <p:nvPr/>
        </p:nvSpPr>
        <p:spPr>
          <a:xfrm>
            <a:off x="2895600" y="1198007"/>
            <a:ext cx="533400" cy="400110"/>
          </a:xfrm>
          <a:prstGeom prst="rect">
            <a:avLst/>
          </a:prstGeom>
          <a:noFill/>
        </p:spPr>
        <p:txBody>
          <a:bodyPr wrap="square" rtlCol="0">
            <a:spAutoFit/>
          </a:bodyPr>
          <a:lstStyle/>
          <a:p>
            <a:r>
              <a:rPr lang="en-US" sz="2000" b="1" dirty="0" smtClean="0"/>
              <a:t>or</a:t>
            </a:r>
            <a:endParaRPr lang="en-IN" sz="2000" b="1" dirty="0"/>
          </a:p>
        </p:txBody>
      </p:sp>
      <p:sp>
        <p:nvSpPr>
          <p:cNvPr id="7" name="TextBox 6"/>
          <p:cNvSpPr txBox="1"/>
          <p:nvPr/>
        </p:nvSpPr>
        <p:spPr>
          <a:xfrm>
            <a:off x="1524000" y="1605617"/>
            <a:ext cx="2362200" cy="400110"/>
          </a:xfrm>
          <a:prstGeom prst="rect">
            <a:avLst/>
          </a:prstGeom>
          <a:noFill/>
        </p:spPr>
        <p:txBody>
          <a:bodyPr wrap="square" rtlCol="0">
            <a:spAutoFit/>
          </a:bodyPr>
          <a:lstStyle/>
          <a:p>
            <a:r>
              <a:rPr lang="en-US" sz="2000" b="1" dirty="0" smtClean="0"/>
              <a:t>Cost of Acquisition</a:t>
            </a:r>
            <a:endParaRPr lang="en-IN" sz="2000" b="1" dirty="0"/>
          </a:p>
        </p:txBody>
      </p:sp>
      <p:sp>
        <p:nvSpPr>
          <p:cNvPr id="9" name="Plus 8"/>
          <p:cNvSpPr/>
          <p:nvPr/>
        </p:nvSpPr>
        <p:spPr>
          <a:xfrm>
            <a:off x="3992880" y="1700927"/>
            <a:ext cx="152400" cy="22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TextBox 9"/>
          <p:cNvSpPr txBox="1"/>
          <p:nvPr/>
        </p:nvSpPr>
        <p:spPr>
          <a:xfrm>
            <a:off x="4297680" y="1605617"/>
            <a:ext cx="2606040" cy="400110"/>
          </a:xfrm>
          <a:prstGeom prst="rect">
            <a:avLst/>
          </a:prstGeom>
          <a:noFill/>
        </p:spPr>
        <p:txBody>
          <a:bodyPr wrap="square" rtlCol="0">
            <a:spAutoFit/>
          </a:bodyPr>
          <a:lstStyle/>
          <a:p>
            <a:r>
              <a:rPr lang="en-US" sz="2000" b="1" dirty="0" smtClean="0"/>
              <a:t>Cost of Improvement</a:t>
            </a:r>
            <a:endParaRPr lang="en-IN" sz="2000" b="1" dirty="0"/>
          </a:p>
        </p:txBody>
      </p:sp>
      <p:sp>
        <p:nvSpPr>
          <p:cNvPr id="11" name="Multiply 10"/>
          <p:cNvSpPr/>
          <p:nvPr/>
        </p:nvSpPr>
        <p:spPr>
          <a:xfrm>
            <a:off x="2453640" y="877967"/>
            <a:ext cx="152400" cy="3048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TextBox 11"/>
          <p:cNvSpPr txBox="1"/>
          <p:nvPr/>
        </p:nvSpPr>
        <p:spPr>
          <a:xfrm>
            <a:off x="2758440" y="817007"/>
            <a:ext cx="2286000" cy="400110"/>
          </a:xfrm>
          <a:prstGeom prst="rect">
            <a:avLst/>
          </a:prstGeom>
          <a:noFill/>
        </p:spPr>
        <p:txBody>
          <a:bodyPr wrap="square" rtlCol="0">
            <a:spAutoFit/>
          </a:bodyPr>
          <a:lstStyle/>
          <a:p>
            <a:r>
              <a:rPr lang="en-US" sz="2000" b="1" dirty="0" smtClean="0"/>
              <a:t>Capitalised factor</a:t>
            </a:r>
            <a:endParaRPr lang="en-IN" sz="2000" b="1" dirty="0"/>
          </a:p>
        </p:txBody>
      </p:sp>
      <p:sp>
        <p:nvSpPr>
          <p:cNvPr id="14" name="Minus 13"/>
          <p:cNvSpPr/>
          <p:nvPr/>
        </p:nvSpPr>
        <p:spPr>
          <a:xfrm>
            <a:off x="1143000" y="938927"/>
            <a:ext cx="228600" cy="76200"/>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Minus 14"/>
          <p:cNvSpPr/>
          <p:nvPr/>
        </p:nvSpPr>
        <p:spPr>
          <a:xfrm>
            <a:off x="1143000" y="1015127"/>
            <a:ext cx="228600" cy="76200"/>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TextBox 15"/>
          <p:cNvSpPr txBox="1"/>
          <p:nvPr/>
        </p:nvSpPr>
        <p:spPr>
          <a:xfrm>
            <a:off x="3200400" y="2093297"/>
            <a:ext cx="1859280" cy="400110"/>
          </a:xfrm>
          <a:prstGeom prst="rect">
            <a:avLst/>
          </a:prstGeom>
          <a:noFill/>
        </p:spPr>
        <p:txBody>
          <a:bodyPr wrap="square" rtlCol="0">
            <a:spAutoFit/>
          </a:bodyPr>
          <a:lstStyle/>
          <a:p>
            <a:r>
              <a:rPr lang="en-US" sz="2000" b="1" dirty="0" smtClean="0"/>
              <a:t>W.e. is Higher</a:t>
            </a:r>
            <a:endParaRPr lang="en-IN" sz="2000" b="1" dirty="0"/>
          </a:p>
        </p:txBody>
      </p:sp>
      <p:sp>
        <p:nvSpPr>
          <p:cNvPr id="17" name="Down Arrow 16"/>
          <p:cNvSpPr/>
          <p:nvPr/>
        </p:nvSpPr>
        <p:spPr>
          <a:xfrm>
            <a:off x="3962400" y="2554367"/>
            <a:ext cx="2286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TextBox 17"/>
          <p:cNvSpPr txBox="1"/>
          <p:nvPr/>
        </p:nvSpPr>
        <p:spPr>
          <a:xfrm>
            <a:off x="3368040" y="2977217"/>
            <a:ext cx="1524000" cy="400110"/>
          </a:xfrm>
          <a:prstGeom prst="rect">
            <a:avLst/>
          </a:prstGeom>
          <a:noFill/>
        </p:spPr>
        <p:txBody>
          <a:bodyPr wrap="square" rtlCol="0">
            <a:spAutoFit/>
          </a:bodyPr>
          <a:lstStyle/>
          <a:p>
            <a:r>
              <a:rPr lang="en-US" sz="2000" b="1" u="sng" dirty="0" smtClean="0"/>
              <a:t>Exception</a:t>
            </a:r>
            <a:endParaRPr lang="en-IN" sz="2000" b="1" u="sng" dirty="0"/>
          </a:p>
        </p:txBody>
      </p:sp>
      <p:sp>
        <p:nvSpPr>
          <p:cNvPr id="19" name="TextBox 18"/>
          <p:cNvSpPr txBox="1"/>
          <p:nvPr/>
        </p:nvSpPr>
        <p:spPr>
          <a:xfrm>
            <a:off x="365760" y="3316367"/>
            <a:ext cx="2209800" cy="400110"/>
          </a:xfrm>
          <a:prstGeom prst="rect">
            <a:avLst/>
          </a:prstGeom>
          <a:noFill/>
        </p:spPr>
        <p:txBody>
          <a:bodyPr wrap="square" rtlCol="0">
            <a:spAutoFit/>
          </a:bodyPr>
          <a:lstStyle/>
          <a:p>
            <a:r>
              <a:rPr lang="en-US" sz="2000" b="1" dirty="0" smtClean="0"/>
              <a:t>Value of one H|P</a:t>
            </a:r>
            <a:endParaRPr lang="en-IN" sz="2000" b="1" dirty="0"/>
          </a:p>
        </p:txBody>
      </p:sp>
      <p:sp>
        <p:nvSpPr>
          <p:cNvPr id="20" name="TextBox 19"/>
          <p:cNvSpPr txBox="1"/>
          <p:nvPr/>
        </p:nvSpPr>
        <p:spPr>
          <a:xfrm>
            <a:off x="868680" y="3743087"/>
            <a:ext cx="3749040" cy="400110"/>
          </a:xfrm>
          <a:prstGeom prst="rect">
            <a:avLst/>
          </a:prstGeom>
          <a:noFill/>
        </p:spPr>
        <p:txBody>
          <a:bodyPr wrap="square" rtlCol="0">
            <a:spAutoFit/>
          </a:bodyPr>
          <a:lstStyle/>
          <a:p>
            <a:r>
              <a:rPr lang="en-US" sz="2000" b="1" dirty="0" smtClean="0"/>
              <a:t>acquired after 31-3-1974 </a:t>
            </a:r>
            <a:endParaRPr lang="en-IN" sz="2000" b="1" dirty="0"/>
          </a:p>
        </p:txBody>
      </p:sp>
      <p:sp>
        <p:nvSpPr>
          <p:cNvPr id="21" name="TextBox 20"/>
          <p:cNvSpPr txBox="1"/>
          <p:nvPr/>
        </p:nvSpPr>
        <p:spPr>
          <a:xfrm>
            <a:off x="868680" y="4181177"/>
            <a:ext cx="5120640" cy="400110"/>
          </a:xfrm>
          <a:prstGeom prst="rect">
            <a:avLst/>
          </a:prstGeom>
          <a:noFill/>
        </p:spPr>
        <p:txBody>
          <a:bodyPr wrap="square" rtlCol="0">
            <a:spAutoFit/>
          </a:bodyPr>
          <a:lstStyle/>
          <a:p>
            <a:r>
              <a:rPr lang="en-US" sz="2000" b="1" dirty="0" smtClean="0"/>
              <a:t>used exclusively for own residential purposes</a:t>
            </a:r>
            <a:endParaRPr lang="en-IN" sz="2000" b="1" dirty="0"/>
          </a:p>
        </p:txBody>
      </p:sp>
      <p:sp>
        <p:nvSpPr>
          <p:cNvPr id="22" name="TextBox 21"/>
          <p:cNvSpPr txBox="1"/>
          <p:nvPr/>
        </p:nvSpPr>
        <p:spPr>
          <a:xfrm>
            <a:off x="868680" y="4623137"/>
            <a:ext cx="8046720" cy="707886"/>
          </a:xfrm>
          <a:prstGeom prst="rect">
            <a:avLst/>
          </a:prstGeom>
          <a:noFill/>
        </p:spPr>
        <p:txBody>
          <a:bodyPr wrap="square" rtlCol="0">
            <a:spAutoFit/>
          </a:bodyPr>
          <a:lstStyle/>
          <a:p>
            <a:r>
              <a:rPr lang="en-US" sz="2000" b="1" dirty="0" smtClean="0"/>
              <a:t>throughout the period of 12 months immediately prior to the relevant valuation date</a:t>
            </a:r>
            <a:endParaRPr lang="en-IN" sz="2000" b="1" dirty="0"/>
          </a:p>
        </p:txBody>
      </p:sp>
      <p:sp>
        <p:nvSpPr>
          <p:cNvPr id="24" name="TextBox 23"/>
          <p:cNvSpPr txBox="1"/>
          <p:nvPr/>
        </p:nvSpPr>
        <p:spPr>
          <a:xfrm>
            <a:off x="76200" y="5389007"/>
            <a:ext cx="2819400" cy="400110"/>
          </a:xfrm>
          <a:prstGeom prst="rect">
            <a:avLst/>
          </a:prstGeom>
          <a:noFill/>
        </p:spPr>
        <p:txBody>
          <a:bodyPr wrap="square" rtlCol="0">
            <a:spAutoFit/>
          </a:bodyPr>
          <a:lstStyle/>
          <a:p>
            <a:r>
              <a:rPr lang="en-US" sz="2000" b="1" dirty="0" smtClean="0"/>
              <a:t>then Cost of Acquisition</a:t>
            </a:r>
            <a:endParaRPr lang="en-IN" sz="2000" b="1" dirty="0"/>
          </a:p>
        </p:txBody>
      </p:sp>
      <p:sp>
        <p:nvSpPr>
          <p:cNvPr id="25" name="Plus 24"/>
          <p:cNvSpPr/>
          <p:nvPr/>
        </p:nvSpPr>
        <p:spPr>
          <a:xfrm>
            <a:off x="3063240" y="5484317"/>
            <a:ext cx="152400" cy="22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TextBox 25"/>
          <p:cNvSpPr txBox="1"/>
          <p:nvPr/>
        </p:nvSpPr>
        <p:spPr>
          <a:xfrm>
            <a:off x="3413760" y="5389007"/>
            <a:ext cx="4511040" cy="400110"/>
          </a:xfrm>
          <a:prstGeom prst="rect">
            <a:avLst/>
          </a:prstGeom>
          <a:noFill/>
        </p:spPr>
        <p:txBody>
          <a:bodyPr wrap="square" rtlCol="0">
            <a:spAutoFit/>
          </a:bodyPr>
          <a:lstStyle/>
          <a:p>
            <a:r>
              <a:rPr lang="en-US" sz="2000" b="1" dirty="0" smtClean="0"/>
              <a:t>Cost of Improvement shall not be taken</a:t>
            </a:r>
            <a:endParaRPr lang="en-IN" sz="2000" b="1" dirty="0"/>
          </a:p>
        </p:txBody>
      </p:sp>
      <p:sp>
        <p:nvSpPr>
          <p:cNvPr id="27" name="TextBox 26"/>
          <p:cNvSpPr txBox="1"/>
          <p:nvPr/>
        </p:nvSpPr>
        <p:spPr>
          <a:xfrm>
            <a:off x="6461760" y="5689937"/>
            <a:ext cx="2590800" cy="1015663"/>
          </a:xfrm>
          <a:prstGeom prst="rect">
            <a:avLst/>
          </a:prstGeom>
          <a:noFill/>
        </p:spPr>
        <p:txBody>
          <a:bodyPr wrap="square" rtlCol="0">
            <a:spAutoFit/>
          </a:bodyPr>
          <a:lstStyle/>
          <a:p>
            <a:r>
              <a:rPr lang="en-US" sz="2000" b="1" dirty="0" smtClean="0"/>
              <a:t>(i.e. Value </a:t>
            </a:r>
          </a:p>
          <a:p>
            <a:r>
              <a:rPr lang="en-US" sz="2000" b="1" dirty="0" smtClean="0"/>
              <a:t>= NMR </a:t>
            </a:r>
            <a:r>
              <a:rPr lang="en-IN" sz="2000" b="1" dirty="0" smtClean="0"/>
              <a:t>×</a:t>
            </a:r>
            <a:r>
              <a:rPr lang="en-US" sz="2000" b="1" dirty="0" smtClean="0"/>
              <a:t> Capitalised</a:t>
            </a:r>
          </a:p>
          <a:p>
            <a:r>
              <a:rPr lang="en-US" sz="2000" b="1" dirty="0" smtClean="0"/>
              <a:t>                 factor) </a:t>
            </a:r>
            <a:endParaRPr lang="en-IN" sz="2000" b="1" dirty="0"/>
          </a:p>
        </p:txBody>
      </p:sp>
      <p:cxnSp>
        <p:nvCxnSpPr>
          <p:cNvPr id="30" name="Straight Connector 29"/>
          <p:cNvCxnSpPr/>
          <p:nvPr/>
        </p:nvCxnSpPr>
        <p:spPr>
          <a:xfrm>
            <a:off x="609600" y="3956447"/>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a:xfrm>
            <a:off x="609600" y="4428887"/>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a:xfrm>
            <a:off x="609600" y="4825127"/>
            <a:ext cx="1524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57938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1"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3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6"/>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9" grpId="0" animBg="1"/>
      <p:bldP spid="10" grpId="0"/>
      <p:bldP spid="11" grpId="0" animBg="1"/>
      <p:bldP spid="12" grpId="0"/>
      <p:bldP spid="14" grpId="0" animBg="1"/>
      <p:bldP spid="15" grpId="0" animBg="1"/>
      <p:bldP spid="16" grpId="0"/>
      <p:bldP spid="17" grpId="0" animBg="1"/>
      <p:bldP spid="18" grpId="0"/>
      <p:bldP spid="19" grpId="0"/>
      <p:bldP spid="20" grpId="0"/>
      <p:bldP spid="20" grpId="1"/>
      <p:bldP spid="21" grpId="0"/>
      <p:bldP spid="22" grpId="0"/>
      <p:bldP spid="24" grpId="0"/>
      <p:bldP spid="25" grpId="0" animBg="1"/>
      <p:bldP spid="26" grpId="0"/>
      <p:bldP spid="27"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06240" y="457200"/>
            <a:ext cx="533400" cy="400110"/>
          </a:xfrm>
          <a:prstGeom prst="rect">
            <a:avLst/>
          </a:prstGeom>
          <a:noFill/>
        </p:spPr>
        <p:txBody>
          <a:bodyPr wrap="square" rtlCol="0">
            <a:spAutoFit/>
          </a:bodyPr>
          <a:lstStyle/>
          <a:p>
            <a:r>
              <a:rPr lang="en-US" sz="2000" b="1" u="sng" dirty="0" smtClean="0"/>
              <a:t>IF</a:t>
            </a:r>
            <a:endParaRPr lang="en-IN" sz="2000" b="1" u="sng" dirty="0"/>
          </a:p>
        </p:txBody>
      </p:sp>
      <p:sp>
        <p:nvSpPr>
          <p:cNvPr id="3" name="Left Brace 2"/>
          <p:cNvSpPr/>
          <p:nvPr/>
        </p:nvSpPr>
        <p:spPr>
          <a:xfrm rot="5400000">
            <a:off x="4122420" y="-1546860"/>
            <a:ext cx="624840" cy="551688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IN"/>
          </a:p>
        </p:txBody>
      </p:sp>
      <p:sp>
        <p:nvSpPr>
          <p:cNvPr id="4" name="TextBox 3"/>
          <p:cNvSpPr txBox="1"/>
          <p:nvPr/>
        </p:nvSpPr>
        <p:spPr>
          <a:xfrm>
            <a:off x="304800" y="1539240"/>
            <a:ext cx="2667000" cy="400110"/>
          </a:xfrm>
          <a:prstGeom prst="rect">
            <a:avLst/>
          </a:prstGeom>
          <a:noFill/>
        </p:spPr>
        <p:txBody>
          <a:bodyPr wrap="square" rtlCol="0">
            <a:spAutoFit/>
          </a:bodyPr>
          <a:lstStyle/>
          <a:p>
            <a:r>
              <a:rPr lang="en-US" sz="2000" b="1" u="sng" dirty="0" smtClean="0"/>
              <a:t>House is Situated at</a:t>
            </a:r>
            <a:endParaRPr lang="en-IN" sz="2000" b="1" u="sng" dirty="0"/>
          </a:p>
        </p:txBody>
      </p:sp>
      <p:sp>
        <p:nvSpPr>
          <p:cNvPr id="5" name="TextBox 4"/>
          <p:cNvSpPr txBox="1"/>
          <p:nvPr/>
        </p:nvSpPr>
        <p:spPr>
          <a:xfrm>
            <a:off x="304800" y="2556450"/>
            <a:ext cx="2667000" cy="707886"/>
          </a:xfrm>
          <a:prstGeom prst="rect">
            <a:avLst/>
          </a:prstGeom>
          <a:noFill/>
        </p:spPr>
        <p:txBody>
          <a:bodyPr wrap="square" rtlCol="0">
            <a:spAutoFit/>
          </a:bodyPr>
          <a:lstStyle/>
          <a:p>
            <a:r>
              <a:rPr lang="en-US" sz="2000" b="1" dirty="0" smtClean="0"/>
              <a:t>Delhi, Chennai, Calcutta, Mumbai</a:t>
            </a:r>
            <a:endParaRPr lang="en-IN" sz="2000" b="1" dirty="0"/>
          </a:p>
        </p:txBody>
      </p:sp>
      <p:sp>
        <p:nvSpPr>
          <p:cNvPr id="6" name="TextBox 5"/>
          <p:cNvSpPr txBox="1"/>
          <p:nvPr/>
        </p:nvSpPr>
        <p:spPr>
          <a:xfrm>
            <a:off x="213360" y="3668970"/>
            <a:ext cx="1539240" cy="400110"/>
          </a:xfrm>
          <a:prstGeom prst="rect">
            <a:avLst/>
          </a:prstGeom>
          <a:noFill/>
        </p:spPr>
        <p:txBody>
          <a:bodyPr wrap="square" rtlCol="0">
            <a:spAutoFit/>
          </a:bodyPr>
          <a:lstStyle/>
          <a:p>
            <a:r>
              <a:rPr lang="en-US" sz="2000" b="1" dirty="0" smtClean="0"/>
              <a:t>Cost of </a:t>
            </a:r>
            <a:r>
              <a:rPr lang="en-US" sz="2000" b="1" dirty="0" err="1" smtClean="0"/>
              <a:t>Acq</a:t>
            </a:r>
            <a:r>
              <a:rPr lang="en-US" sz="2000" b="1" dirty="0" smtClean="0"/>
              <a:t>.</a:t>
            </a:r>
            <a:endParaRPr lang="en-IN" sz="2000" b="1" dirty="0"/>
          </a:p>
        </p:txBody>
      </p:sp>
      <p:sp>
        <p:nvSpPr>
          <p:cNvPr id="7" name="Plus 6"/>
          <p:cNvSpPr/>
          <p:nvPr/>
        </p:nvSpPr>
        <p:spPr>
          <a:xfrm>
            <a:off x="1859280" y="3764280"/>
            <a:ext cx="152400" cy="22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TextBox 7"/>
          <p:cNvSpPr txBox="1"/>
          <p:nvPr/>
        </p:nvSpPr>
        <p:spPr>
          <a:xfrm>
            <a:off x="2194560" y="3668970"/>
            <a:ext cx="1737360" cy="707886"/>
          </a:xfrm>
          <a:prstGeom prst="rect">
            <a:avLst/>
          </a:prstGeom>
          <a:noFill/>
        </p:spPr>
        <p:txBody>
          <a:bodyPr wrap="square" rtlCol="0">
            <a:spAutoFit/>
          </a:bodyPr>
          <a:lstStyle/>
          <a:p>
            <a:r>
              <a:rPr lang="en-US" sz="2000" b="1" dirty="0" smtClean="0"/>
              <a:t>Cost of </a:t>
            </a:r>
          </a:p>
          <a:p>
            <a:r>
              <a:rPr lang="en-US" sz="2000" b="1" dirty="0" smtClean="0"/>
              <a:t>Improvement</a:t>
            </a:r>
            <a:endParaRPr lang="en-IN" sz="2000" b="1" dirty="0"/>
          </a:p>
        </p:txBody>
      </p:sp>
      <p:sp>
        <p:nvSpPr>
          <p:cNvPr id="9" name="TextBox 8"/>
          <p:cNvSpPr txBox="1"/>
          <p:nvPr/>
        </p:nvSpPr>
        <p:spPr>
          <a:xfrm>
            <a:off x="304800" y="4434840"/>
            <a:ext cx="2209800" cy="707886"/>
          </a:xfrm>
          <a:prstGeom prst="rect">
            <a:avLst/>
          </a:prstGeom>
          <a:noFill/>
        </p:spPr>
        <p:txBody>
          <a:bodyPr wrap="square" rtlCol="0">
            <a:spAutoFit/>
          </a:bodyPr>
          <a:lstStyle/>
          <a:p>
            <a:r>
              <a:rPr lang="en-US" sz="2000" b="1" dirty="0" smtClean="0"/>
              <a:t>does not exceed</a:t>
            </a:r>
          </a:p>
          <a:p>
            <a:r>
              <a:rPr lang="en-US" sz="2000" b="1" dirty="0" smtClean="0"/>
              <a:t>Rs. 50,00,000</a:t>
            </a:r>
            <a:endParaRPr lang="en-IN" sz="2000" b="1" dirty="0"/>
          </a:p>
        </p:txBody>
      </p:sp>
      <p:sp>
        <p:nvSpPr>
          <p:cNvPr id="10" name="TextBox 9"/>
          <p:cNvSpPr txBox="1"/>
          <p:nvPr/>
        </p:nvSpPr>
        <p:spPr>
          <a:xfrm>
            <a:off x="6096000" y="1539240"/>
            <a:ext cx="2667000" cy="707886"/>
          </a:xfrm>
          <a:prstGeom prst="rect">
            <a:avLst/>
          </a:prstGeom>
          <a:noFill/>
        </p:spPr>
        <p:txBody>
          <a:bodyPr wrap="square" rtlCol="0">
            <a:spAutoFit/>
          </a:bodyPr>
          <a:lstStyle/>
          <a:p>
            <a:r>
              <a:rPr lang="en-US" sz="2000" b="1" u="sng" dirty="0" smtClean="0"/>
              <a:t>House is Situated at</a:t>
            </a:r>
          </a:p>
          <a:p>
            <a:r>
              <a:rPr lang="en-US" sz="2000" b="1" u="sng" dirty="0" smtClean="0"/>
              <a:t>any other city</a:t>
            </a:r>
            <a:endParaRPr lang="en-IN" sz="2000" b="1" u="sng" dirty="0"/>
          </a:p>
        </p:txBody>
      </p:sp>
      <p:cxnSp>
        <p:nvCxnSpPr>
          <p:cNvPr id="12" name="Straight Arrow Connector 11"/>
          <p:cNvCxnSpPr/>
          <p:nvPr/>
        </p:nvCxnSpPr>
        <p:spPr>
          <a:xfrm rot="5400000">
            <a:off x="7011194" y="2545080"/>
            <a:ext cx="456406"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TextBox 12"/>
          <p:cNvSpPr txBox="1"/>
          <p:nvPr/>
        </p:nvSpPr>
        <p:spPr>
          <a:xfrm>
            <a:off x="5349240" y="2849880"/>
            <a:ext cx="1539240" cy="400110"/>
          </a:xfrm>
          <a:prstGeom prst="rect">
            <a:avLst/>
          </a:prstGeom>
          <a:noFill/>
        </p:spPr>
        <p:txBody>
          <a:bodyPr wrap="square" rtlCol="0">
            <a:spAutoFit/>
          </a:bodyPr>
          <a:lstStyle/>
          <a:p>
            <a:r>
              <a:rPr lang="en-US" sz="2000" b="1" dirty="0" smtClean="0"/>
              <a:t>Cost of </a:t>
            </a:r>
            <a:r>
              <a:rPr lang="en-US" sz="2000" b="1" dirty="0" err="1" smtClean="0"/>
              <a:t>Acq</a:t>
            </a:r>
            <a:r>
              <a:rPr lang="en-US" sz="2000" b="1" dirty="0" smtClean="0"/>
              <a:t>.</a:t>
            </a:r>
            <a:endParaRPr lang="en-IN" sz="2000" b="1" dirty="0"/>
          </a:p>
        </p:txBody>
      </p:sp>
      <p:sp>
        <p:nvSpPr>
          <p:cNvPr id="14" name="Plus 13"/>
          <p:cNvSpPr/>
          <p:nvPr/>
        </p:nvSpPr>
        <p:spPr>
          <a:xfrm>
            <a:off x="6995160" y="2945190"/>
            <a:ext cx="152400" cy="2286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TextBox 14"/>
          <p:cNvSpPr txBox="1"/>
          <p:nvPr/>
        </p:nvSpPr>
        <p:spPr>
          <a:xfrm>
            <a:off x="7330440" y="2849880"/>
            <a:ext cx="1737360" cy="707886"/>
          </a:xfrm>
          <a:prstGeom prst="rect">
            <a:avLst/>
          </a:prstGeom>
          <a:noFill/>
        </p:spPr>
        <p:txBody>
          <a:bodyPr wrap="square" rtlCol="0">
            <a:spAutoFit/>
          </a:bodyPr>
          <a:lstStyle/>
          <a:p>
            <a:r>
              <a:rPr lang="en-US" sz="2000" b="1" dirty="0" smtClean="0"/>
              <a:t>Cost of </a:t>
            </a:r>
          </a:p>
          <a:p>
            <a:r>
              <a:rPr lang="en-US" sz="2000" b="1" dirty="0" smtClean="0"/>
              <a:t>Improvement</a:t>
            </a:r>
            <a:endParaRPr lang="en-IN" sz="2000" b="1" dirty="0"/>
          </a:p>
        </p:txBody>
      </p:sp>
      <p:sp>
        <p:nvSpPr>
          <p:cNvPr id="16" name="TextBox 15"/>
          <p:cNvSpPr txBox="1"/>
          <p:nvPr/>
        </p:nvSpPr>
        <p:spPr>
          <a:xfrm>
            <a:off x="6309360" y="3615750"/>
            <a:ext cx="2209800" cy="707886"/>
          </a:xfrm>
          <a:prstGeom prst="rect">
            <a:avLst/>
          </a:prstGeom>
          <a:noFill/>
        </p:spPr>
        <p:txBody>
          <a:bodyPr wrap="square" rtlCol="0">
            <a:spAutoFit/>
          </a:bodyPr>
          <a:lstStyle/>
          <a:p>
            <a:r>
              <a:rPr lang="en-US" sz="2000" b="1" dirty="0" smtClean="0"/>
              <a:t>does not exceed</a:t>
            </a:r>
          </a:p>
          <a:p>
            <a:r>
              <a:rPr lang="en-US" sz="2000" b="1" dirty="0" smtClean="0"/>
              <a:t>Rs. 25 </a:t>
            </a:r>
            <a:r>
              <a:rPr lang="en-US" sz="2000" b="1" dirty="0" err="1" smtClean="0"/>
              <a:t>Lakh</a:t>
            </a:r>
            <a:endParaRPr lang="en-IN" sz="2000" b="1" dirty="0"/>
          </a:p>
        </p:txBody>
      </p:sp>
      <p:cxnSp>
        <p:nvCxnSpPr>
          <p:cNvPr id="18" name="Straight Arrow Connector 17"/>
          <p:cNvCxnSpPr/>
          <p:nvPr/>
        </p:nvCxnSpPr>
        <p:spPr>
          <a:xfrm rot="5400000">
            <a:off x="1105297" y="3497183"/>
            <a:ext cx="381000" cy="7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021497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p:bldP spid="6" grpId="0"/>
      <p:bldP spid="7" grpId="0" animBg="1"/>
      <p:bldP spid="8" grpId="0"/>
      <p:bldP spid="9" grpId="0"/>
      <p:bldP spid="10" grpId="0"/>
      <p:bldP spid="13" grpId="0"/>
      <p:bldP spid="14" grpId="0" animBg="1"/>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00232" y="714356"/>
            <a:ext cx="5572164" cy="400110"/>
          </a:xfrm>
          <a:prstGeom prst="rect">
            <a:avLst/>
          </a:prstGeom>
          <a:noFill/>
        </p:spPr>
        <p:txBody>
          <a:bodyPr wrap="square" rtlCol="0">
            <a:spAutoFit/>
          </a:bodyPr>
          <a:lstStyle/>
          <a:p>
            <a:r>
              <a:rPr lang="en-US" sz="2000" b="1" u="sng" dirty="0" smtClean="0"/>
              <a:t>However No Clubbing in the following Cases</a:t>
            </a:r>
            <a:endParaRPr lang="en-IN" b="1" u="sng" dirty="0"/>
          </a:p>
        </p:txBody>
      </p:sp>
      <p:cxnSp>
        <p:nvCxnSpPr>
          <p:cNvPr id="4" name="Straight Arrow Connector 3"/>
          <p:cNvCxnSpPr/>
          <p:nvPr/>
        </p:nvCxnSpPr>
        <p:spPr>
          <a:xfrm rot="5400000">
            <a:off x="4089353" y="1718632"/>
            <a:ext cx="857256"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rot="10800000" flipV="1">
            <a:off x="1571604" y="1307422"/>
            <a:ext cx="2928958" cy="478503"/>
          </a:xfrm>
          <a:prstGeom prst="line">
            <a:avLst/>
          </a:prstGeom>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a:xfrm>
            <a:off x="4500562" y="1307423"/>
            <a:ext cx="2857520" cy="478503"/>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rot="5400000">
            <a:off x="1397947" y="1964521"/>
            <a:ext cx="3571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rot="5400000">
            <a:off x="7180281" y="1963727"/>
            <a:ext cx="35719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857224" y="2164679"/>
            <a:ext cx="2000264" cy="1015663"/>
          </a:xfrm>
          <a:prstGeom prst="rect">
            <a:avLst/>
          </a:prstGeom>
          <a:noFill/>
        </p:spPr>
        <p:txBody>
          <a:bodyPr wrap="square" rtlCol="0">
            <a:spAutoFit/>
          </a:bodyPr>
          <a:lstStyle/>
          <a:p>
            <a:r>
              <a:rPr lang="en-US" sz="2000" b="1" dirty="0" smtClean="0"/>
              <a:t>If transfer </a:t>
            </a:r>
          </a:p>
          <a:p>
            <a:r>
              <a:rPr lang="en-US" sz="2000" b="1" dirty="0" smtClean="0"/>
              <a:t>is for adequate </a:t>
            </a:r>
          </a:p>
          <a:p>
            <a:r>
              <a:rPr lang="en-US" sz="2000" b="1" dirty="0" smtClean="0"/>
              <a:t>Consideration </a:t>
            </a:r>
            <a:endParaRPr lang="en-IN" sz="2000" b="1" dirty="0"/>
          </a:p>
        </p:txBody>
      </p:sp>
      <p:sp>
        <p:nvSpPr>
          <p:cNvPr id="25" name="TextBox 24"/>
          <p:cNvSpPr txBox="1"/>
          <p:nvPr/>
        </p:nvSpPr>
        <p:spPr>
          <a:xfrm>
            <a:off x="3714744" y="2169617"/>
            <a:ext cx="2571768" cy="1015663"/>
          </a:xfrm>
          <a:prstGeom prst="rect">
            <a:avLst/>
          </a:prstGeom>
          <a:noFill/>
        </p:spPr>
        <p:txBody>
          <a:bodyPr wrap="square" rtlCol="0">
            <a:spAutoFit/>
          </a:bodyPr>
          <a:lstStyle/>
          <a:p>
            <a:r>
              <a:rPr lang="en-US" sz="2000" b="1" dirty="0" smtClean="0"/>
              <a:t>If transfer is </a:t>
            </a:r>
          </a:p>
          <a:p>
            <a:r>
              <a:rPr lang="en-US" sz="2000" b="1" dirty="0" smtClean="0"/>
              <a:t>under an agreement</a:t>
            </a:r>
          </a:p>
          <a:p>
            <a:r>
              <a:rPr lang="en-US" sz="2000" b="1" dirty="0" smtClean="0"/>
              <a:t> to live apart</a:t>
            </a:r>
            <a:endParaRPr lang="en-IN" sz="2000" b="1" dirty="0"/>
          </a:p>
        </p:txBody>
      </p:sp>
      <p:sp>
        <p:nvSpPr>
          <p:cNvPr id="26" name="TextBox 25"/>
          <p:cNvSpPr txBox="1"/>
          <p:nvPr/>
        </p:nvSpPr>
        <p:spPr>
          <a:xfrm>
            <a:off x="6896204" y="2157930"/>
            <a:ext cx="1714512" cy="1015663"/>
          </a:xfrm>
          <a:prstGeom prst="rect">
            <a:avLst/>
          </a:prstGeom>
          <a:noFill/>
        </p:spPr>
        <p:txBody>
          <a:bodyPr wrap="square" rtlCol="0">
            <a:spAutoFit/>
          </a:bodyPr>
          <a:lstStyle/>
          <a:p>
            <a:r>
              <a:rPr lang="en-US" sz="2000" b="1" dirty="0" smtClean="0"/>
              <a:t>Relationship</a:t>
            </a:r>
          </a:p>
          <a:p>
            <a:r>
              <a:rPr lang="en-US" sz="2000" b="1" dirty="0" smtClean="0"/>
              <a:t>of H|W </a:t>
            </a:r>
          </a:p>
          <a:p>
            <a:r>
              <a:rPr lang="en-US" sz="2000" b="1" dirty="0" smtClean="0"/>
              <a:t>does not exist</a:t>
            </a:r>
            <a:endParaRPr lang="en-IN" sz="2000" b="1" dirty="0"/>
          </a:p>
        </p:txBody>
      </p:sp>
      <p:sp>
        <p:nvSpPr>
          <p:cNvPr id="27" name="TextBox 26"/>
          <p:cNvSpPr txBox="1"/>
          <p:nvPr/>
        </p:nvSpPr>
        <p:spPr>
          <a:xfrm>
            <a:off x="6446013" y="3272626"/>
            <a:ext cx="1071570" cy="400110"/>
          </a:xfrm>
          <a:prstGeom prst="rect">
            <a:avLst/>
          </a:prstGeom>
          <a:noFill/>
        </p:spPr>
        <p:txBody>
          <a:bodyPr wrap="square" rtlCol="0">
            <a:spAutoFit/>
          </a:bodyPr>
          <a:lstStyle/>
          <a:p>
            <a:r>
              <a:rPr lang="en-US" sz="2000" b="1" dirty="0" smtClean="0"/>
              <a:t>either</a:t>
            </a:r>
            <a:endParaRPr lang="en-IN" sz="2000" b="1" dirty="0"/>
          </a:p>
        </p:txBody>
      </p:sp>
      <p:sp>
        <p:nvSpPr>
          <p:cNvPr id="28" name="TextBox 27"/>
          <p:cNvSpPr txBox="1"/>
          <p:nvPr/>
        </p:nvSpPr>
        <p:spPr>
          <a:xfrm>
            <a:off x="6783451" y="3644630"/>
            <a:ext cx="1750949" cy="707886"/>
          </a:xfrm>
          <a:prstGeom prst="rect">
            <a:avLst/>
          </a:prstGeom>
          <a:noFill/>
        </p:spPr>
        <p:txBody>
          <a:bodyPr wrap="square" rtlCol="0">
            <a:spAutoFit/>
          </a:bodyPr>
          <a:lstStyle/>
          <a:p>
            <a:r>
              <a:rPr lang="en-US" sz="2000" b="1" dirty="0" smtClean="0"/>
              <a:t>at the time of </a:t>
            </a:r>
          </a:p>
          <a:p>
            <a:r>
              <a:rPr lang="en-US" sz="2000" b="1" smtClean="0"/>
              <a:t>transfer or</a:t>
            </a:r>
            <a:endParaRPr lang="en-IN" sz="2000" b="1" dirty="0"/>
          </a:p>
        </p:txBody>
      </p:sp>
      <p:sp>
        <p:nvSpPr>
          <p:cNvPr id="29" name="TextBox 28"/>
          <p:cNvSpPr txBox="1"/>
          <p:nvPr/>
        </p:nvSpPr>
        <p:spPr>
          <a:xfrm>
            <a:off x="6795138" y="4492010"/>
            <a:ext cx="2143140" cy="1015663"/>
          </a:xfrm>
          <a:prstGeom prst="rect">
            <a:avLst/>
          </a:prstGeom>
          <a:noFill/>
        </p:spPr>
        <p:txBody>
          <a:bodyPr wrap="square" rtlCol="0">
            <a:spAutoFit/>
          </a:bodyPr>
          <a:lstStyle/>
          <a:p>
            <a:r>
              <a:rPr lang="en-US" sz="2000" b="1" dirty="0" smtClean="0"/>
              <a:t>at the time of </a:t>
            </a:r>
          </a:p>
          <a:p>
            <a:r>
              <a:rPr lang="en-US" sz="2000" b="1" dirty="0" smtClean="0"/>
              <a:t>Valuation </a:t>
            </a:r>
          </a:p>
          <a:p>
            <a:r>
              <a:rPr lang="en-US" sz="2000" b="1" dirty="0" smtClean="0"/>
              <a:t>Date.</a:t>
            </a:r>
          </a:p>
        </p:txBody>
      </p:sp>
      <p:cxnSp>
        <p:nvCxnSpPr>
          <p:cNvPr id="34" name="Straight Connector 33"/>
          <p:cNvCxnSpPr/>
          <p:nvPr/>
        </p:nvCxnSpPr>
        <p:spPr>
          <a:xfrm>
            <a:off x="6346263" y="3890878"/>
            <a:ext cx="285752" cy="1588"/>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a:xfrm>
            <a:off x="6357950" y="4714884"/>
            <a:ext cx="285752" cy="1588"/>
          </a:xfrm>
          <a:prstGeom prst="line">
            <a:avLst/>
          </a:prstGeom>
        </p:spPr>
        <p:style>
          <a:lnRef idx="2">
            <a:schemeClr val="dk1"/>
          </a:lnRef>
          <a:fillRef idx="0">
            <a:schemeClr val="dk1"/>
          </a:fillRef>
          <a:effectRef idx="1">
            <a:schemeClr val="dk1"/>
          </a:effectRef>
          <a:fontRef idx="minor">
            <a:schemeClr val="tx1"/>
          </a:fontRef>
        </p:style>
      </p:cxnSp>
      <p:pic>
        <p:nvPicPr>
          <p:cNvPr id="16" name="Picture 2" descr="C:\Users\AMIT\Desktop\photos\imagesCA5YW7LJ.jpg"/>
          <p:cNvPicPr>
            <a:picLocks noChangeAspect="1" noChangeArrowheads="1"/>
          </p:cNvPicPr>
          <p:nvPr/>
        </p:nvPicPr>
        <p:blipFill>
          <a:blip r:embed="rId2" cstate="print"/>
          <a:srcRect/>
          <a:stretch>
            <a:fillRect/>
          </a:stretch>
        </p:blipFill>
        <p:spPr bwMode="auto">
          <a:xfrm>
            <a:off x="361927" y="3556637"/>
            <a:ext cx="1037953" cy="1332642"/>
          </a:xfrm>
          <a:prstGeom prst="rect">
            <a:avLst/>
          </a:prstGeom>
          <a:ln>
            <a:noFill/>
          </a:ln>
          <a:effectLst>
            <a:softEdge rad="112500"/>
          </a:effectLst>
        </p:spPr>
      </p:pic>
      <p:pic>
        <p:nvPicPr>
          <p:cNvPr id="17" name="Picture 3" descr="C:\Users\AMIT\Desktop\photos\imagesCAPG8RNO.jpg"/>
          <p:cNvPicPr>
            <a:picLocks noChangeAspect="1" noChangeArrowheads="1"/>
          </p:cNvPicPr>
          <p:nvPr/>
        </p:nvPicPr>
        <p:blipFill>
          <a:blip r:embed="rId3" cstate="print"/>
          <a:srcRect/>
          <a:stretch>
            <a:fillRect/>
          </a:stretch>
        </p:blipFill>
        <p:spPr bwMode="auto">
          <a:xfrm>
            <a:off x="1428727" y="3571876"/>
            <a:ext cx="1857389" cy="1928826"/>
          </a:xfrm>
          <a:prstGeom prst="rect">
            <a:avLst/>
          </a:prstGeom>
          <a:ln>
            <a:noFill/>
          </a:ln>
          <a:effectLst>
            <a:softEdge rad="112500"/>
          </a:effectLst>
        </p:spPr>
      </p:pic>
      <p:pic>
        <p:nvPicPr>
          <p:cNvPr id="2050" name="Picture 2" descr="C:\Users\dell\Desktop\folder pik\Husband-Wife-Fight.jpg"/>
          <p:cNvPicPr>
            <a:picLocks noChangeAspect="1" noChangeArrowheads="1"/>
          </p:cNvPicPr>
          <p:nvPr/>
        </p:nvPicPr>
        <p:blipFill>
          <a:blip r:embed="rId4"/>
          <a:srcRect/>
          <a:stretch>
            <a:fillRect/>
          </a:stretch>
        </p:blipFill>
        <p:spPr bwMode="auto">
          <a:xfrm>
            <a:off x="3786182" y="3357562"/>
            <a:ext cx="2000264" cy="2786082"/>
          </a:xfrm>
          <a:prstGeom prst="rect">
            <a:avLst/>
          </a:prstGeom>
          <a:noFill/>
          <a:effectLst/>
        </p:spPr>
      </p:pic>
      <p:sp>
        <p:nvSpPr>
          <p:cNvPr id="19" name="TextBox 18"/>
          <p:cNvSpPr txBox="1"/>
          <p:nvPr/>
        </p:nvSpPr>
        <p:spPr>
          <a:xfrm>
            <a:off x="6807508" y="5644217"/>
            <a:ext cx="1041092" cy="400110"/>
          </a:xfrm>
          <a:prstGeom prst="rect">
            <a:avLst/>
          </a:prstGeom>
          <a:noFill/>
        </p:spPr>
        <p:txBody>
          <a:bodyPr wrap="square" rtlCol="0">
            <a:spAutoFit/>
          </a:bodyPr>
          <a:lstStyle/>
          <a:p>
            <a:r>
              <a:rPr lang="en-US" sz="2000" b="1" smtClean="0"/>
              <a:t>or Both</a:t>
            </a:r>
            <a:endParaRPr lang="en-US" sz="2000" b="1" dirty="0" smtClean="0"/>
          </a:p>
        </p:txBody>
      </p:sp>
      <p:cxnSp>
        <p:nvCxnSpPr>
          <p:cNvPr id="20" name="Straight Connector 19"/>
          <p:cNvCxnSpPr/>
          <p:nvPr/>
        </p:nvCxnSpPr>
        <p:spPr>
          <a:xfrm>
            <a:off x="6370320" y="5867091"/>
            <a:ext cx="285752" cy="15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05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p:bldP spid="25" grpId="0"/>
      <p:bldP spid="26" grpId="0"/>
      <p:bldP spid="27" grpId="0"/>
      <p:bldP spid="28" grpId="0"/>
      <p:bldP spid="29" grpId="0"/>
      <p:bldP spid="19"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594360"/>
            <a:ext cx="5562600" cy="400110"/>
          </a:xfrm>
          <a:prstGeom prst="rect">
            <a:avLst/>
          </a:prstGeom>
          <a:noFill/>
        </p:spPr>
        <p:txBody>
          <a:bodyPr wrap="square" rtlCol="0">
            <a:spAutoFit/>
          </a:bodyPr>
          <a:lstStyle/>
          <a:p>
            <a:r>
              <a:rPr lang="en-US" sz="2000" b="1" dirty="0" smtClean="0"/>
              <a:t>Where </a:t>
            </a:r>
            <a:r>
              <a:rPr lang="en-US" sz="2000" b="1" dirty="0" err="1" smtClean="0"/>
              <a:t>assessee</a:t>
            </a:r>
            <a:r>
              <a:rPr lang="en-US" sz="2000" b="1" dirty="0" smtClean="0"/>
              <a:t> owns more than one house</a:t>
            </a:r>
            <a:endParaRPr lang="en-IN" sz="2000" b="1" dirty="0"/>
          </a:p>
        </p:txBody>
      </p:sp>
      <p:sp>
        <p:nvSpPr>
          <p:cNvPr id="3" name="TextBox 2"/>
          <p:cNvSpPr txBox="1"/>
          <p:nvPr/>
        </p:nvSpPr>
        <p:spPr>
          <a:xfrm>
            <a:off x="1356360" y="1143000"/>
            <a:ext cx="4511040" cy="400110"/>
          </a:xfrm>
          <a:prstGeom prst="rect">
            <a:avLst/>
          </a:prstGeom>
          <a:noFill/>
        </p:spPr>
        <p:txBody>
          <a:bodyPr wrap="square" rtlCol="0">
            <a:spAutoFit/>
          </a:bodyPr>
          <a:lstStyle/>
          <a:p>
            <a:r>
              <a:rPr lang="en-US" sz="2000" b="1" dirty="0" smtClean="0"/>
              <a:t>exclusively for his residential purposes</a:t>
            </a:r>
            <a:endParaRPr lang="en-IN" sz="2000" b="1" dirty="0"/>
          </a:p>
        </p:txBody>
      </p:sp>
      <p:sp>
        <p:nvSpPr>
          <p:cNvPr id="4" name="TextBox 3"/>
          <p:cNvSpPr txBox="1"/>
          <p:nvPr/>
        </p:nvSpPr>
        <p:spPr>
          <a:xfrm>
            <a:off x="1356360" y="1600200"/>
            <a:ext cx="4206240" cy="400110"/>
          </a:xfrm>
          <a:prstGeom prst="rect">
            <a:avLst/>
          </a:prstGeom>
          <a:noFill/>
        </p:spPr>
        <p:txBody>
          <a:bodyPr wrap="square" rtlCol="0">
            <a:spAutoFit/>
          </a:bodyPr>
          <a:lstStyle/>
          <a:p>
            <a:r>
              <a:rPr lang="en-US" sz="2000" b="1" dirty="0" smtClean="0"/>
              <a:t>throughout the period of 12 Months</a:t>
            </a:r>
            <a:endParaRPr lang="en-IN" sz="2000" b="1" dirty="0"/>
          </a:p>
        </p:txBody>
      </p:sp>
      <p:sp>
        <p:nvSpPr>
          <p:cNvPr id="5" name="TextBox 4"/>
          <p:cNvSpPr txBox="1"/>
          <p:nvPr/>
        </p:nvSpPr>
        <p:spPr>
          <a:xfrm>
            <a:off x="1356360" y="2042160"/>
            <a:ext cx="4968240" cy="400110"/>
          </a:xfrm>
          <a:prstGeom prst="rect">
            <a:avLst/>
          </a:prstGeom>
          <a:noFill/>
        </p:spPr>
        <p:txBody>
          <a:bodyPr wrap="square" rtlCol="0">
            <a:spAutoFit/>
          </a:bodyPr>
          <a:lstStyle/>
          <a:p>
            <a:r>
              <a:rPr lang="en-US" sz="2000" b="1" dirty="0" smtClean="0"/>
              <a:t>Immediately </a:t>
            </a:r>
            <a:r>
              <a:rPr lang="en-US" sz="2000" b="1" dirty="0" err="1" smtClean="0"/>
              <a:t>Preceeding</a:t>
            </a:r>
            <a:r>
              <a:rPr lang="en-US" sz="2000" b="1" dirty="0" smtClean="0"/>
              <a:t> the Valuation date</a:t>
            </a:r>
            <a:endParaRPr lang="en-IN" sz="2000" b="1" dirty="0"/>
          </a:p>
        </p:txBody>
      </p:sp>
      <p:sp>
        <p:nvSpPr>
          <p:cNvPr id="6" name="Down Arrow 5"/>
          <p:cNvSpPr/>
          <p:nvPr/>
        </p:nvSpPr>
        <p:spPr>
          <a:xfrm>
            <a:off x="3352800" y="2590800"/>
            <a:ext cx="304800" cy="3810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TextBox 6"/>
          <p:cNvSpPr txBox="1"/>
          <p:nvPr/>
        </p:nvSpPr>
        <p:spPr>
          <a:xfrm>
            <a:off x="1356360" y="3028890"/>
            <a:ext cx="6797040" cy="707886"/>
          </a:xfrm>
          <a:prstGeom prst="rect">
            <a:avLst/>
          </a:prstGeom>
          <a:noFill/>
        </p:spPr>
        <p:txBody>
          <a:bodyPr wrap="square" rtlCol="0">
            <a:spAutoFit/>
          </a:bodyPr>
          <a:lstStyle/>
          <a:p>
            <a:r>
              <a:rPr lang="en-US" sz="2000" b="1" dirty="0" smtClean="0"/>
              <a:t>then value of one House at the option of the </a:t>
            </a:r>
            <a:r>
              <a:rPr lang="en-US" sz="2000" b="1" dirty="0" err="1" smtClean="0"/>
              <a:t>assessee</a:t>
            </a:r>
            <a:r>
              <a:rPr lang="en-US" sz="2000" b="1" dirty="0" smtClean="0"/>
              <a:t> shall be done in the manner computed above</a:t>
            </a:r>
            <a:endParaRPr lang="en-IN" sz="2000" b="1" dirty="0"/>
          </a:p>
        </p:txBody>
      </p:sp>
      <p:sp>
        <p:nvSpPr>
          <p:cNvPr id="8" name="TextBox 7"/>
          <p:cNvSpPr txBox="1"/>
          <p:nvPr/>
        </p:nvSpPr>
        <p:spPr>
          <a:xfrm>
            <a:off x="1371600" y="4191000"/>
            <a:ext cx="6797040" cy="400110"/>
          </a:xfrm>
          <a:prstGeom prst="rect">
            <a:avLst/>
          </a:prstGeom>
          <a:noFill/>
        </p:spPr>
        <p:txBody>
          <a:bodyPr wrap="square" rtlCol="0">
            <a:spAutoFit/>
          </a:bodyPr>
          <a:lstStyle/>
          <a:p>
            <a:r>
              <a:rPr lang="en-US" sz="2000" b="1" dirty="0" smtClean="0"/>
              <a:t>the other </a:t>
            </a:r>
            <a:r>
              <a:rPr lang="en-US" sz="2000" b="1" dirty="0" err="1" smtClean="0"/>
              <a:t>house|houses</a:t>
            </a:r>
            <a:r>
              <a:rPr lang="en-US" sz="2000" b="1" dirty="0" smtClean="0"/>
              <a:t> shall be valued as if these were Let.</a:t>
            </a:r>
            <a:endParaRPr lang="en-IN" sz="2000" b="1" dirty="0"/>
          </a:p>
        </p:txBody>
      </p:sp>
      <p:sp>
        <p:nvSpPr>
          <p:cNvPr id="9" name="TextBox 8"/>
          <p:cNvSpPr txBox="1"/>
          <p:nvPr/>
        </p:nvSpPr>
        <p:spPr>
          <a:xfrm>
            <a:off x="1371600" y="4861560"/>
            <a:ext cx="7086600" cy="400110"/>
          </a:xfrm>
          <a:prstGeom prst="rect">
            <a:avLst/>
          </a:prstGeom>
          <a:noFill/>
        </p:spPr>
        <p:txBody>
          <a:bodyPr wrap="square" rtlCol="0">
            <a:spAutoFit/>
          </a:bodyPr>
          <a:lstStyle/>
          <a:p>
            <a:r>
              <a:rPr lang="en-US" sz="2000" b="1" dirty="0" smtClean="0"/>
              <a:t>However Such option can be changed from year to year</a:t>
            </a:r>
            <a:endParaRPr lang="en-IN" sz="2000" b="1" dirty="0"/>
          </a:p>
        </p:txBody>
      </p:sp>
      <p:sp>
        <p:nvSpPr>
          <p:cNvPr id="10" name="TextBox 9"/>
          <p:cNvSpPr txBox="1"/>
          <p:nvPr/>
        </p:nvSpPr>
        <p:spPr>
          <a:xfrm>
            <a:off x="396240" y="4861560"/>
            <a:ext cx="838200" cy="400110"/>
          </a:xfrm>
          <a:prstGeom prst="rect">
            <a:avLst/>
          </a:prstGeom>
          <a:noFill/>
        </p:spPr>
        <p:txBody>
          <a:bodyPr wrap="square" rtlCol="0">
            <a:spAutoFit/>
          </a:bodyPr>
          <a:lstStyle/>
          <a:p>
            <a:r>
              <a:rPr lang="en-US" sz="2000" b="1" u="sng" dirty="0" smtClean="0"/>
              <a:t>Note</a:t>
            </a:r>
            <a:r>
              <a:rPr lang="en-US" dirty="0" smtClean="0"/>
              <a:t> </a:t>
            </a:r>
            <a:r>
              <a:rPr lang="en-US" sz="2000" b="1" dirty="0" smtClean="0"/>
              <a:t>:</a:t>
            </a:r>
            <a:endParaRPr lang="en-IN" sz="2000" b="1" dirty="0"/>
          </a:p>
        </p:txBody>
      </p:sp>
      <p:sp>
        <p:nvSpPr>
          <p:cNvPr id="12" name="TextBox 11"/>
          <p:cNvSpPr txBox="1"/>
          <p:nvPr/>
        </p:nvSpPr>
        <p:spPr>
          <a:xfrm>
            <a:off x="3352800" y="3810000"/>
            <a:ext cx="381000" cy="400110"/>
          </a:xfrm>
          <a:prstGeom prst="rect">
            <a:avLst/>
          </a:prstGeom>
          <a:noFill/>
        </p:spPr>
        <p:txBody>
          <a:bodyPr wrap="square" rtlCol="0">
            <a:spAutoFit/>
          </a:bodyPr>
          <a:lstStyle/>
          <a:p>
            <a:r>
              <a:rPr lang="en-US" sz="2000" b="1" dirty="0" smtClean="0"/>
              <a:t>&amp;</a:t>
            </a:r>
            <a:endParaRPr lang="en-IN" sz="2000" b="1" dirty="0"/>
          </a:p>
        </p:txBody>
      </p:sp>
      <p:cxnSp>
        <p:nvCxnSpPr>
          <p:cNvPr id="13" name="Straight Connector 12"/>
          <p:cNvCxnSpPr/>
          <p:nvPr/>
        </p:nvCxnSpPr>
        <p:spPr>
          <a:xfrm>
            <a:off x="1051560" y="135636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4" name="Straight Connector 13"/>
          <p:cNvCxnSpPr/>
          <p:nvPr/>
        </p:nvCxnSpPr>
        <p:spPr>
          <a:xfrm>
            <a:off x="1051560" y="179832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5" name="Straight Connector 14"/>
          <p:cNvCxnSpPr/>
          <p:nvPr/>
        </p:nvCxnSpPr>
        <p:spPr>
          <a:xfrm>
            <a:off x="1051560" y="224028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a:xfrm>
            <a:off x="1066800" y="323088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a:xfrm>
            <a:off x="1066800" y="4402772"/>
            <a:ext cx="1524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637058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animBg="1"/>
      <p:bldP spid="7" grpId="0"/>
      <p:bldP spid="8" grpId="0"/>
      <p:bldP spid="9" grpId="0"/>
      <p:bldP spid="10" grpId="0"/>
      <p:bldP spid="12"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 y="426720"/>
            <a:ext cx="1371600" cy="400110"/>
          </a:xfrm>
          <a:prstGeom prst="rect">
            <a:avLst/>
          </a:prstGeom>
          <a:noFill/>
        </p:spPr>
        <p:txBody>
          <a:bodyPr wrap="square" rtlCol="0">
            <a:spAutoFit/>
          </a:bodyPr>
          <a:lstStyle/>
          <a:p>
            <a:r>
              <a:rPr lang="en-US" sz="2000" b="1" u="sng" dirty="0" smtClean="0"/>
              <a:t>Example:</a:t>
            </a:r>
            <a:endParaRPr lang="en-IN" b="1" u="sng" dirty="0"/>
          </a:p>
        </p:txBody>
      </p:sp>
      <p:sp>
        <p:nvSpPr>
          <p:cNvPr id="3" name="TextBox 2"/>
          <p:cNvSpPr txBox="1"/>
          <p:nvPr/>
        </p:nvSpPr>
        <p:spPr>
          <a:xfrm>
            <a:off x="838200" y="990600"/>
            <a:ext cx="7924800" cy="400110"/>
          </a:xfrm>
          <a:prstGeom prst="rect">
            <a:avLst/>
          </a:prstGeom>
          <a:noFill/>
        </p:spPr>
        <p:txBody>
          <a:bodyPr wrap="square" rtlCol="0">
            <a:spAutoFit/>
          </a:bodyPr>
          <a:lstStyle/>
          <a:p>
            <a:r>
              <a:rPr lang="en-US" sz="2000" b="1" dirty="0" smtClean="0"/>
              <a:t>R has three houses: The particulars of these houses are given as under:</a:t>
            </a:r>
            <a:endParaRPr lang="en-IN" sz="2000" b="1" dirty="0"/>
          </a:p>
        </p:txBody>
      </p:sp>
      <p:cxnSp>
        <p:nvCxnSpPr>
          <p:cNvPr id="5" name="Straight Connector 4"/>
          <p:cNvCxnSpPr/>
          <p:nvPr/>
        </p:nvCxnSpPr>
        <p:spPr>
          <a:xfrm>
            <a:off x="152400" y="1569720"/>
            <a:ext cx="8823960" cy="1588"/>
          </a:xfrm>
          <a:prstGeom prst="line">
            <a:avLst/>
          </a:prstGeom>
        </p:spPr>
        <p:style>
          <a:lnRef idx="2">
            <a:schemeClr val="dk1"/>
          </a:lnRef>
          <a:fillRef idx="0">
            <a:schemeClr val="dk1"/>
          </a:fillRef>
          <a:effectRef idx="1">
            <a:schemeClr val="dk1"/>
          </a:effectRef>
          <a:fontRef idx="minor">
            <a:schemeClr val="tx1"/>
          </a:fontRef>
        </p:style>
      </p:cxnSp>
      <p:cxnSp>
        <p:nvCxnSpPr>
          <p:cNvPr id="7" name="Straight Connector 6"/>
          <p:cNvCxnSpPr/>
          <p:nvPr/>
        </p:nvCxnSpPr>
        <p:spPr>
          <a:xfrm>
            <a:off x="167640" y="2695892"/>
            <a:ext cx="8823960" cy="1588"/>
          </a:xfrm>
          <a:prstGeom prst="line">
            <a:avLst/>
          </a:prstGeom>
        </p:spPr>
        <p:style>
          <a:lnRef idx="2">
            <a:schemeClr val="dk1"/>
          </a:lnRef>
          <a:fillRef idx="0">
            <a:schemeClr val="dk1"/>
          </a:fillRef>
          <a:effectRef idx="1">
            <a:schemeClr val="dk1"/>
          </a:effectRef>
          <a:fontRef idx="minor">
            <a:schemeClr val="tx1"/>
          </a:fontRef>
        </p:style>
      </p:cxnSp>
      <p:sp>
        <p:nvSpPr>
          <p:cNvPr id="8" name="TextBox 7"/>
          <p:cNvSpPr txBox="1"/>
          <p:nvPr/>
        </p:nvSpPr>
        <p:spPr>
          <a:xfrm>
            <a:off x="60960" y="1630680"/>
            <a:ext cx="990600" cy="400110"/>
          </a:xfrm>
          <a:prstGeom prst="rect">
            <a:avLst/>
          </a:prstGeom>
          <a:noFill/>
        </p:spPr>
        <p:txBody>
          <a:bodyPr wrap="square" rtlCol="0">
            <a:spAutoFit/>
          </a:bodyPr>
          <a:lstStyle/>
          <a:p>
            <a:r>
              <a:rPr lang="en-US" sz="2000" b="1" dirty="0" smtClean="0"/>
              <a:t>House</a:t>
            </a:r>
            <a:endParaRPr lang="en-IN" b="1" dirty="0"/>
          </a:p>
        </p:txBody>
      </p:sp>
      <p:sp>
        <p:nvSpPr>
          <p:cNvPr id="9" name="TextBox 8"/>
          <p:cNvSpPr txBox="1"/>
          <p:nvPr/>
        </p:nvSpPr>
        <p:spPr>
          <a:xfrm>
            <a:off x="1143000" y="1630680"/>
            <a:ext cx="1371600" cy="707886"/>
          </a:xfrm>
          <a:prstGeom prst="rect">
            <a:avLst/>
          </a:prstGeom>
          <a:noFill/>
        </p:spPr>
        <p:txBody>
          <a:bodyPr wrap="square" rtlCol="0">
            <a:spAutoFit/>
          </a:bodyPr>
          <a:lstStyle/>
          <a:p>
            <a:r>
              <a:rPr lang="en-US" sz="2000" b="1" dirty="0" smtClean="0"/>
              <a:t>Date of </a:t>
            </a:r>
          </a:p>
          <a:p>
            <a:r>
              <a:rPr lang="en-US" sz="2000" b="1" dirty="0" smtClean="0"/>
              <a:t>acquisition</a:t>
            </a:r>
            <a:endParaRPr lang="en-IN" b="1" dirty="0"/>
          </a:p>
        </p:txBody>
      </p:sp>
      <p:sp>
        <p:nvSpPr>
          <p:cNvPr id="10" name="TextBox 9"/>
          <p:cNvSpPr txBox="1"/>
          <p:nvPr/>
        </p:nvSpPr>
        <p:spPr>
          <a:xfrm>
            <a:off x="2560320" y="1630680"/>
            <a:ext cx="1219200" cy="400110"/>
          </a:xfrm>
          <a:prstGeom prst="rect">
            <a:avLst/>
          </a:prstGeom>
          <a:noFill/>
        </p:spPr>
        <p:txBody>
          <a:bodyPr wrap="square" rtlCol="0">
            <a:spAutoFit/>
          </a:bodyPr>
          <a:lstStyle/>
          <a:p>
            <a:r>
              <a:rPr lang="en-US" sz="2000" b="1" dirty="0" smtClean="0"/>
              <a:t>Location</a:t>
            </a:r>
            <a:endParaRPr lang="en-IN" b="1" dirty="0"/>
          </a:p>
        </p:txBody>
      </p:sp>
      <p:sp>
        <p:nvSpPr>
          <p:cNvPr id="11" name="TextBox 10"/>
          <p:cNvSpPr txBox="1"/>
          <p:nvPr/>
        </p:nvSpPr>
        <p:spPr>
          <a:xfrm>
            <a:off x="4099560" y="1630680"/>
            <a:ext cx="1371600" cy="707886"/>
          </a:xfrm>
          <a:prstGeom prst="rect">
            <a:avLst/>
          </a:prstGeom>
          <a:noFill/>
        </p:spPr>
        <p:txBody>
          <a:bodyPr wrap="square" rtlCol="0">
            <a:spAutoFit/>
          </a:bodyPr>
          <a:lstStyle/>
          <a:p>
            <a:r>
              <a:rPr lang="en-US" sz="2000" b="1" dirty="0" smtClean="0"/>
              <a:t>Nature of</a:t>
            </a:r>
          </a:p>
          <a:p>
            <a:r>
              <a:rPr lang="en-US" sz="2000" b="1" dirty="0" smtClean="0"/>
              <a:t>      use</a:t>
            </a:r>
            <a:endParaRPr lang="en-IN" b="1" dirty="0"/>
          </a:p>
        </p:txBody>
      </p:sp>
      <p:sp>
        <p:nvSpPr>
          <p:cNvPr id="12" name="TextBox 11"/>
          <p:cNvSpPr txBox="1"/>
          <p:nvPr/>
        </p:nvSpPr>
        <p:spPr>
          <a:xfrm>
            <a:off x="5867400" y="1630680"/>
            <a:ext cx="1706880" cy="1015663"/>
          </a:xfrm>
          <a:prstGeom prst="rect">
            <a:avLst/>
          </a:prstGeom>
          <a:noFill/>
        </p:spPr>
        <p:txBody>
          <a:bodyPr wrap="square" rtlCol="0">
            <a:spAutoFit/>
          </a:bodyPr>
          <a:lstStyle/>
          <a:p>
            <a:r>
              <a:rPr lang="en-US" sz="2000" b="1" dirty="0" smtClean="0"/>
              <a:t>Valuation on</a:t>
            </a:r>
          </a:p>
          <a:p>
            <a:r>
              <a:rPr lang="en-US" sz="2000" b="1" dirty="0" smtClean="0"/>
              <a:t>      the basis </a:t>
            </a:r>
          </a:p>
          <a:p>
            <a:r>
              <a:rPr lang="en-US" sz="2000" b="1" dirty="0" smtClean="0"/>
              <a:t>      of NMR</a:t>
            </a:r>
            <a:endParaRPr lang="en-IN" b="1" dirty="0"/>
          </a:p>
        </p:txBody>
      </p:sp>
      <p:sp>
        <p:nvSpPr>
          <p:cNvPr id="13" name="TextBox 12"/>
          <p:cNvSpPr txBox="1"/>
          <p:nvPr/>
        </p:nvSpPr>
        <p:spPr>
          <a:xfrm>
            <a:off x="7711440" y="1630680"/>
            <a:ext cx="1371600" cy="1015663"/>
          </a:xfrm>
          <a:prstGeom prst="rect">
            <a:avLst/>
          </a:prstGeom>
          <a:noFill/>
        </p:spPr>
        <p:txBody>
          <a:bodyPr wrap="square" rtlCol="0">
            <a:spAutoFit/>
          </a:bodyPr>
          <a:lstStyle/>
          <a:p>
            <a:r>
              <a:rPr lang="en-US" sz="2000" b="1" dirty="0" smtClean="0"/>
              <a:t>Cost of </a:t>
            </a:r>
            <a:r>
              <a:rPr lang="en-US" sz="2000" b="1" dirty="0" err="1" smtClean="0"/>
              <a:t>acq</a:t>
            </a:r>
            <a:r>
              <a:rPr lang="en-US" sz="2000" b="1" dirty="0" smtClean="0"/>
              <a:t>. and </a:t>
            </a:r>
            <a:r>
              <a:rPr lang="en-US" sz="2000" b="1" dirty="0" err="1" smtClean="0"/>
              <a:t>impr</a:t>
            </a:r>
            <a:r>
              <a:rPr lang="en-US" sz="2000" b="1" dirty="0" smtClean="0"/>
              <a:t>.</a:t>
            </a:r>
            <a:endParaRPr lang="en-IN" b="1" dirty="0"/>
          </a:p>
        </p:txBody>
      </p:sp>
      <p:sp>
        <p:nvSpPr>
          <p:cNvPr id="14" name="TextBox 13"/>
          <p:cNvSpPr txBox="1"/>
          <p:nvPr/>
        </p:nvSpPr>
        <p:spPr>
          <a:xfrm>
            <a:off x="182880" y="2876490"/>
            <a:ext cx="472440" cy="400110"/>
          </a:xfrm>
          <a:prstGeom prst="rect">
            <a:avLst/>
          </a:prstGeom>
          <a:noFill/>
        </p:spPr>
        <p:txBody>
          <a:bodyPr wrap="square" rtlCol="0">
            <a:spAutoFit/>
          </a:bodyPr>
          <a:lstStyle/>
          <a:p>
            <a:r>
              <a:rPr lang="en-US" sz="2000" b="1" dirty="0" smtClean="0"/>
              <a:t>1</a:t>
            </a:r>
            <a:endParaRPr lang="en-IN" b="1" dirty="0"/>
          </a:p>
        </p:txBody>
      </p:sp>
      <p:sp>
        <p:nvSpPr>
          <p:cNvPr id="15" name="TextBox 14"/>
          <p:cNvSpPr txBox="1"/>
          <p:nvPr/>
        </p:nvSpPr>
        <p:spPr>
          <a:xfrm>
            <a:off x="1143000" y="2880360"/>
            <a:ext cx="1143000" cy="400110"/>
          </a:xfrm>
          <a:prstGeom prst="rect">
            <a:avLst/>
          </a:prstGeom>
          <a:noFill/>
        </p:spPr>
        <p:txBody>
          <a:bodyPr wrap="square" rtlCol="0">
            <a:spAutoFit/>
          </a:bodyPr>
          <a:lstStyle/>
          <a:p>
            <a:r>
              <a:rPr lang="en-US" sz="2000" b="1" dirty="0" smtClean="0"/>
              <a:t>1-5-1976</a:t>
            </a:r>
            <a:endParaRPr lang="en-IN" b="1" dirty="0"/>
          </a:p>
        </p:txBody>
      </p:sp>
      <p:sp>
        <p:nvSpPr>
          <p:cNvPr id="16" name="TextBox 15"/>
          <p:cNvSpPr txBox="1"/>
          <p:nvPr/>
        </p:nvSpPr>
        <p:spPr>
          <a:xfrm>
            <a:off x="2560320" y="2880360"/>
            <a:ext cx="1143000" cy="400110"/>
          </a:xfrm>
          <a:prstGeom prst="rect">
            <a:avLst/>
          </a:prstGeom>
          <a:noFill/>
        </p:spPr>
        <p:txBody>
          <a:bodyPr wrap="square" rtlCol="0">
            <a:spAutoFit/>
          </a:bodyPr>
          <a:lstStyle/>
          <a:p>
            <a:r>
              <a:rPr lang="en-US" sz="2000" b="1" dirty="0" smtClean="0"/>
              <a:t>Mumbai</a:t>
            </a:r>
            <a:endParaRPr lang="en-IN" b="1" dirty="0"/>
          </a:p>
        </p:txBody>
      </p:sp>
      <p:sp>
        <p:nvSpPr>
          <p:cNvPr id="17" name="TextBox 16"/>
          <p:cNvSpPr txBox="1"/>
          <p:nvPr/>
        </p:nvSpPr>
        <p:spPr>
          <a:xfrm>
            <a:off x="4130040" y="2895600"/>
            <a:ext cx="1798320" cy="400110"/>
          </a:xfrm>
          <a:prstGeom prst="rect">
            <a:avLst/>
          </a:prstGeom>
          <a:noFill/>
        </p:spPr>
        <p:txBody>
          <a:bodyPr wrap="square" rtlCol="0">
            <a:spAutoFit/>
          </a:bodyPr>
          <a:lstStyle/>
          <a:p>
            <a:r>
              <a:rPr lang="en-US" sz="2000" b="1" dirty="0" smtClean="0"/>
              <a:t>Own residence</a:t>
            </a:r>
            <a:endParaRPr lang="en-IN" b="1" dirty="0"/>
          </a:p>
        </p:txBody>
      </p:sp>
      <p:sp>
        <p:nvSpPr>
          <p:cNvPr id="18" name="TextBox 17"/>
          <p:cNvSpPr txBox="1"/>
          <p:nvPr/>
        </p:nvSpPr>
        <p:spPr>
          <a:xfrm>
            <a:off x="6035040" y="2895600"/>
            <a:ext cx="1127760" cy="400110"/>
          </a:xfrm>
          <a:prstGeom prst="rect">
            <a:avLst/>
          </a:prstGeom>
          <a:noFill/>
        </p:spPr>
        <p:txBody>
          <a:bodyPr wrap="square" rtlCol="0">
            <a:spAutoFit/>
          </a:bodyPr>
          <a:lstStyle/>
          <a:p>
            <a:r>
              <a:rPr lang="en-US" sz="2000" b="1" dirty="0" smtClean="0"/>
              <a:t>10 </a:t>
            </a:r>
            <a:r>
              <a:rPr lang="en-US" sz="2000" b="1" dirty="0" err="1" smtClean="0"/>
              <a:t>lakhs</a:t>
            </a:r>
            <a:endParaRPr lang="en-IN" b="1" dirty="0"/>
          </a:p>
        </p:txBody>
      </p:sp>
      <p:sp>
        <p:nvSpPr>
          <p:cNvPr id="19" name="TextBox 18"/>
          <p:cNvSpPr txBox="1"/>
          <p:nvPr/>
        </p:nvSpPr>
        <p:spPr>
          <a:xfrm>
            <a:off x="7680960" y="2895600"/>
            <a:ext cx="1127760" cy="400110"/>
          </a:xfrm>
          <a:prstGeom prst="rect">
            <a:avLst/>
          </a:prstGeom>
          <a:noFill/>
        </p:spPr>
        <p:txBody>
          <a:bodyPr wrap="square" rtlCol="0">
            <a:spAutoFit/>
          </a:bodyPr>
          <a:lstStyle/>
          <a:p>
            <a:r>
              <a:rPr lang="en-US" sz="2000" b="1" dirty="0" smtClean="0"/>
              <a:t>32 </a:t>
            </a:r>
            <a:r>
              <a:rPr lang="en-US" sz="2000" b="1" dirty="0" err="1" smtClean="0"/>
              <a:t>lakhs</a:t>
            </a:r>
            <a:endParaRPr lang="en-IN" b="1" dirty="0"/>
          </a:p>
        </p:txBody>
      </p:sp>
      <p:sp>
        <p:nvSpPr>
          <p:cNvPr id="20" name="TextBox 19"/>
          <p:cNvSpPr txBox="1"/>
          <p:nvPr/>
        </p:nvSpPr>
        <p:spPr>
          <a:xfrm>
            <a:off x="182880" y="3425130"/>
            <a:ext cx="472440" cy="400110"/>
          </a:xfrm>
          <a:prstGeom prst="rect">
            <a:avLst/>
          </a:prstGeom>
          <a:noFill/>
        </p:spPr>
        <p:txBody>
          <a:bodyPr wrap="square" rtlCol="0">
            <a:spAutoFit/>
          </a:bodyPr>
          <a:lstStyle/>
          <a:p>
            <a:r>
              <a:rPr lang="en-US" sz="2000" b="1" dirty="0" smtClean="0"/>
              <a:t>2</a:t>
            </a:r>
            <a:endParaRPr lang="en-IN" b="1" dirty="0"/>
          </a:p>
        </p:txBody>
      </p:sp>
      <p:sp>
        <p:nvSpPr>
          <p:cNvPr id="21" name="TextBox 20"/>
          <p:cNvSpPr txBox="1"/>
          <p:nvPr/>
        </p:nvSpPr>
        <p:spPr>
          <a:xfrm>
            <a:off x="1143000" y="3429000"/>
            <a:ext cx="1143000" cy="400110"/>
          </a:xfrm>
          <a:prstGeom prst="rect">
            <a:avLst/>
          </a:prstGeom>
          <a:noFill/>
        </p:spPr>
        <p:txBody>
          <a:bodyPr wrap="square" rtlCol="0">
            <a:spAutoFit/>
          </a:bodyPr>
          <a:lstStyle/>
          <a:p>
            <a:r>
              <a:rPr lang="en-US" sz="2000" b="1" dirty="0" smtClean="0"/>
              <a:t>1-6-1989</a:t>
            </a:r>
            <a:endParaRPr lang="en-IN" b="1" dirty="0"/>
          </a:p>
        </p:txBody>
      </p:sp>
      <p:sp>
        <p:nvSpPr>
          <p:cNvPr id="22" name="TextBox 21"/>
          <p:cNvSpPr txBox="1"/>
          <p:nvPr/>
        </p:nvSpPr>
        <p:spPr>
          <a:xfrm>
            <a:off x="2560320" y="3429000"/>
            <a:ext cx="1554480" cy="400110"/>
          </a:xfrm>
          <a:prstGeom prst="rect">
            <a:avLst/>
          </a:prstGeom>
          <a:noFill/>
        </p:spPr>
        <p:txBody>
          <a:bodyPr wrap="square" rtlCol="0">
            <a:spAutoFit/>
          </a:bodyPr>
          <a:lstStyle/>
          <a:p>
            <a:r>
              <a:rPr lang="en-US" sz="2000" b="1" dirty="0" err="1" smtClean="0"/>
              <a:t>Ahmedabad</a:t>
            </a:r>
            <a:endParaRPr lang="en-IN" b="1" dirty="0"/>
          </a:p>
        </p:txBody>
      </p:sp>
      <p:sp>
        <p:nvSpPr>
          <p:cNvPr id="23" name="TextBox 22"/>
          <p:cNvSpPr txBox="1"/>
          <p:nvPr/>
        </p:nvSpPr>
        <p:spPr>
          <a:xfrm>
            <a:off x="4130040" y="3444240"/>
            <a:ext cx="1798320" cy="400110"/>
          </a:xfrm>
          <a:prstGeom prst="rect">
            <a:avLst/>
          </a:prstGeom>
          <a:noFill/>
        </p:spPr>
        <p:txBody>
          <a:bodyPr wrap="square" rtlCol="0">
            <a:spAutoFit/>
          </a:bodyPr>
          <a:lstStyle/>
          <a:p>
            <a:r>
              <a:rPr lang="en-US" sz="2000" b="1" dirty="0" smtClean="0"/>
              <a:t>Own residence</a:t>
            </a:r>
            <a:endParaRPr lang="en-IN" b="1" dirty="0"/>
          </a:p>
        </p:txBody>
      </p:sp>
      <p:sp>
        <p:nvSpPr>
          <p:cNvPr id="24" name="TextBox 23"/>
          <p:cNvSpPr txBox="1"/>
          <p:nvPr/>
        </p:nvSpPr>
        <p:spPr>
          <a:xfrm>
            <a:off x="6035040" y="3444240"/>
            <a:ext cx="1127760" cy="400110"/>
          </a:xfrm>
          <a:prstGeom prst="rect">
            <a:avLst/>
          </a:prstGeom>
          <a:noFill/>
        </p:spPr>
        <p:txBody>
          <a:bodyPr wrap="square" rtlCol="0">
            <a:spAutoFit/>
          </a:bodyPr>
          <a:lstStyle/>
          <a:p>
            <a:r>
              <a:rPr lang="en-US" sz="2000" b="1" dirty="0" smtClean="0"/>
              <a:t>6 </a:t>
            </a:r>
            <a:r>
              <a:rPr lang="en-US" sz="2000" b="1" dirty="0" err="1" smtClean="0"/>
              <a:t>lakhs</a:t>
            </a:r>
            <a:endParaRPr lang="en-IN" b="1" dirty="0"/>
          </a:p>
        </p:txBody>
      </p:sp>
      <p:sp>
        <p:nvSpPr>
          <p:cNvPr id="25" name="TextBox 24"/>
          <p:cNvSpPr txBox="1"/>
          <p:nvPr/>
        </p:nvSpPr>
        <p:spPr>
          <a:xfrm>
            <a:off x="7680960" y="3444240"/>
            <a:ext cx="1127760" cy="400110"/>
          </a:xfrm>
          <a:prstGeom prst="rect">
            <a:avLst/>
          </a:prstGeom>
          <a:noFill/>
        </p:spPr>
        <p:txBody>
          <a:bodyPr wrap="square" rtlCol="0">
            <a:spAutoFit/>
          </a:bodyPr>
          <a:lstStyle/>
          <a:p>
            <a:r>
              <a:rPr lang="en-US" sz="2000" b="1" dirty="0" smtClean="0"/>
              <a:t>22 </a:t>
            </a:r>
            <a:r>
              <a:rPr lang="en-US" sz="2000" b="1" dirty="0" err="1" smtClean="0"/>
              <a:t>lakhs</a:t>
            </a:r>
            <a:endParaRPr lang="en-IN" b="1" dirty="0"/>
          </a:p>
        </p:txBody>
      </p:sp>
      <p:sp>
        <p:nvSpPr>
          <p:cNvPr id="26" name="TextBox 25"/>
          <p:cNvSpPr txBox="1"/>
          <p:nvPr/>
        </p:nvSpPr>
        <p:spPr>
          <a:xfrm>
            <a:off x="182880" y="3928050"/>
            <a:ext cx="472440" cy="400110"/>
          </a:xfrm>
          <a:prstGeom prst="rect">
            <a:avLst/>
          </a:prstGeom>
          <a:noFill/>
        </p:spPr>
        <p:txBody>
          <a:bodyPr wrap="square" rtlCol="0">
            <a:spAutoFit/>
          </a:bodyPr>
          <a:lstStyle/>
          <a:p>
            <a:r>
              <a:rPr lang="en-US" sz="2000" b="1" dirty="0" smtClean="0"/>
              <a:t>3</a:t>
            </a:r>
            <a:endParaRPr lang="en-IN" b="1" dirty="0"/>
          </a:p>
        </p:txBody>
      </p:sp>
      <p:sp>
        <p:nvSpPr>
          <p:cNvPr id="27" name="TextBox 26"/>
          <p:cNvSpPr txBox="1"/>
          <p:nvPr/>
        </p:nvSpPr>
        <p:spPr>
          <a:xfrm>
            <a:off x="1143000" y="3931920"/>
            <a:ext cx="1295400" cy="400110"/>
          </a:xfrm>
          <a:prstGeom prst="rect">
            <a:avLst/>
          </a:prstGeom>
          <a:noFill/>
        </p:spPr>
        <p:txBody>
          <a:bodyPr wrap="square" rtlCol="0">
            <a:spAutoFit/>
          </a:bodyPr>
          <a:lstStyle/>
          <a:p>
            <a:r>
              <a:rPr lang="en-US" sz="2000" b="1" dirty="0" smtClean="0"/>
              <a:t>1-10-1990</a:t>
            </a:r>
            <a:endParaRPr lang="en-IN" b="1" dirty="0"/>
          </a:p>
        </p:txBody>
      </p:sp>
      <p:sp>
        <p:nvSpPr>
          <p:cNvPr id="28" name="TextBox 27"/>
          <p:cNvSpPr txBox="1"/>
          <p:nvPr/>
        </p:nvSpPr>
        <p:spPr>
          <a:xfrm>
            <a:off x="2560320" y="3931920"/>
            <a:ext cx="1554480" cy="400110"/>
          </a:xfrm>
          <a:prstGeom prst="rect">
            <a:avLst/>
          </a:prstGeom>
          <a:noFill/>
        </p:spPr>
        <p:txBody>
          <a:bodyPr wrap="square" rtlCol="0">
            <a:spAutoFit/>
          </a:bodyPr>
          <a:lstStyle/>
          <a:p>
            <a:r>
              <a:rPr lang="en-US" sz="2000" b="1" dirty="0" smtClean="0"/>
              <a:t>Kolkata</a:t>
            </a:r>
            <a:endParaRPr lang="en-IN" b="1" dirty="0"/>
          </a:p>
        </p:txBody>
      </p:sp>
      <p:sp>
        <p:nvSpPr>
          <p:cNvPr id="29" name="TextBox 28"/>
          <p:cNvSpPr txBox="1"/>
          <p:nvPr/>
        </p:nvSpPr>
        <p:spPr>
          <a:xfrm>
            <a:off x="4130040" y="3947160"/>
            <a:ext cx="1203960" cy="400110"/>
          </a:xfrm>
          <a:prstGeom prst="rect">
            <a:avLst/>
          </a:prstGeom>
          <a:noFill/>
        </p:spPr>
        <p:txBody>
          <a:bodyPr wrap="square" rtlCol="0">
            <a:spAutoFit/>
          </a:bodyPr>
          <a:lstStyle/>
          <a:p>
            <a:r>
              <a:rPr lang="en-US" sz="2000" b="1" dirty="0" smtClean="0"/>
              <a:t>Let out</a:t>
            </a:r>
            <a:endParaRPr lang="en-IN" b="1" dirty="0"/>
          </a:p>
        </p:txBody>
      </p:sp>
      <p:sp>
        <p:nvSpPr>
          <p:cNvPr id="30" name="TextBox 29"/>
          <p:cNvSpPr txBox="1"/>
          <p:nvPr/>
        </p:nvSpPr>
        <p:spPr>
          <a:xfrm>
            <a:off x="6035040" y="3947160"/>
            <a:ext cx="1127760" cy="400110"/>
          </a:xfrm>
          <a:prstGeom prst="rect">
            <a:avLst/>
          </a:prstGeom>
          <a:noFill/>
        </p:spPr>
        <p:txBody>
          <a:bodyPr wrap="square" rtlCol="0">
            <a:spAutoFit/>
          </a:bodyPr>
          <a:lstStyle/>
          <a:p>
            <a:r>
              <a:rPr lang="en-US" sz="2000" b="1" dirty="0" smtClean="0"/>
              <a:t>15 </a:t>
            </a:r>
            <a:r>
              <a:rPr lang="en-US" sz="2000" b="1" dirty="0" err="1" smtClean="0"/>
              <a:t>lakhs</a:t>
            </a:r>
            <a:endParaRPr lang="en-IN" b="1" dirty="0"/>
          </a:p>
        </p:txBody>
      </p:sp>
      <p:sp>
        <p:nvSpPr>
          <p:cNvPr id="31" name="TextBox 30"/>
          <p:cNvSpPr txBox="1"/>
          <p:nvPr/>
        </p:nvSpPr>
        <p:spPr>
          <a:xfrm>
            <a:off x="7680960" y="3947160"/>
            <a:ext cx="1127760" cy="400110"/>
          </a:xfrm>
          <a:prstGeom prst="rect">
            <a:avLst/>
          </a:prstGeom>
          <a:noFill/>
        </p:spPr>
        <p:txBody>
          <a:bodyPr wrap="square" rtlCol="0">
            <a:spAutoFit/>
          </a:bodyPr>
          <a:lstStyle/>
          <a:p>
            <a:r>
              <a:rPr lang="en-US" sz="2000" b="1" dirty="0" smtClean="0"/>
              <a:t>40 </a:t>
            </a:r>
            <a:r>
              <a:rPr lang="en-US" sz="2000" b="1" dirty="0" err="1" smtClean="0"/>
              <a:t>lakhs</a:t>
            </a:r>
            <a:endParaRPr lang="en-IN" b="1" dirty="0"/>
          </a:p>
        </p:txBody>
      </p:sp>
      <p:cxnSp>
        <p:nvCxnSpPr>
          <p:cNvPr id="32" name="Straight Connector 31"/>
          <p:cNvCxnSpPr/>
          <p:nvPr/>
        </p:nvCxnSpPr>
        <p:spPr>
          <a:xfrm>
            <a:off x="182880" y="4418012"/>
            <a:ext cx="8823960" cy="1588"/>
          </a:xfrm>
          <a:prstGeom prst="line">
            <a:avLst/>
          </a:prstGeom>
        </p:spPr>
        <p:style>
          <a:lnRef idx="2">
            <a:schemeClr val="dk1"/>
          </a:lnRef>
          <a:fillRef idx="0">
            <a:schemeClr val="dk1"/>
          </a:fillRef>
          <a:effectRef idx="1">
            <a:schemeClr val="dk1"/>
          </a:effectRef>
          <a:fontRef idx="minor">
            <a:schemeClr val="tx1"/>
          </a:fontRef>
        </p:style>
      </p:cxnSp>
      <p:sp>
        <p:nvSpPr>
          <p:cNvPr id="33" name="TextBox 32"/>
          <p:cNvSpPr txBox="1"/>
          <p:nvPr/>
        </p:nvSpPr>
        <p:spPr>
          <a:xfrm>
            <a:off x="182880" y="4629090"/>
            <a:ext cx="7924800" cy="400110"/>
          </a:xfrm>
          <a:prstGeom prst="rect">
            <a:avLst/>
          </a:prstGeom>
          <a:noFill/>
        </p:spPr>
        <p:txBody>
          <a:bodyPr wrap="square" rtlCol="0">
            <a:spAutoFit/>
          </a:bodyPr>
          <a:lstStyle/>
          <a:p>
            <a:r>
              <a:rPr lang="en-US" sz="2000" b="1" dirty="0" smtClean="0"/>
              <a:t>Compute the value of each house for wealth tax purposes.</a:t>
            </a:r>
            <a:endParaRPr lang="en-IN" sz="2000" b="1" dirty="0"/>
          </a:p>
        </p:txBody>
      </p:sp>
      <p:sp>
        <p:nvSpPr>
          <p:cNvPr id="14339" name="Comment 3"/>
          <p:cNvSpPr>
            <a:spLocks noRot="1" noChangeAspect="1" noEditPoints="1" noChangeArrowheads="1" noChangeShapeType="1" noTextEdit="1"/>
          </p:cNvSpPr>
          <p:nvPr/>
        </p:nvSpPr>
        <p:spPr bwMode="auto">
          <a:xfrm>
            <a:off x="61391800" y="48712438"/>
            <a:ext cx="0" cy="0"/>
          </a:xfrm>
          <a:custGeom>
            <a:avLst/>
            <a:gdLst>
              <a:gd name="T0" fmla="+- 0 17367 17367"/>
              <a:gd name="T1" fmla="*/ T0 w 1"/>
              <a:gd name="T2" fmla="+- 0 13780 13780"/>
              <a:gd name="T3" fmla="*/ 13780 h 1"/>
              <a:gd name="T4" fmla="+- 0 17367 17367"/>
              <a:gd name="T5" fmla="*/ T4 w 1"/>
              <a:gd name="T6" fmla="+- 0 13780 13780"/>
              <a:gd name="T7" fmla="*/ 13780 h 1"/>
            </a:gdLst>
            <a:ahLst/>
            <a:cxnLst>
              <a:cxn ang="0">
                <a:pos x="T1" y="T3"/>
              </a:cxn>
              <a:cxn ang="0">
                <a:pos x="T5" y="T7"/>
              </a:cxn>
            </a:cxnLst>
            <a:rect l="0" t="0" r="r" b="b"/>
            <a:pathLst>
              <a:path w="1" h="1" extrusionOk="0">
                <a:moveTo>
                  <a:pt x="0" y="0"/>
                </a:moveTo>
                <a:lnTo>
                  <a:pt x="0" y="0"/>
                </a:lnTo>
              </a:path>
            </a:pathLst>
          </a:custGeom>
          <a:noFill/>
          <a:ln w="19050" cap="rnd">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43" name="Comment 7"/>
          <p:cNvSpPr>
            <a:spLocks noRot="1" noChangeAspect="1" noEditPoints="1" noChangeArrowheads="1" noChangeShapeType="1" noTextEdit="1"/>
          </p:cNvSpPr>
          <p:nvPr/>
        </p:nvSpPr>
        <p:spPr bwMode="auto">
          <a:xfrm>
            <a:off x="1165225" y="4754563"/>
            <a:ext cx="1588" cy="12700"/>
          </a:xfrm>
          <a:custGeom>
            <a:avLst/>
            <a:gdLst>
              <a:gd name="T0" fmla="+- 0 3238 3238"/>
              <a:gd name="T1" fmla="*/ T0 w 1"/>
              <a:gd name="T2" fmla="+- 0 13240 13208"/>
              <a:gd name="T3" fmla="*/ 13240 h 33"/>
              <a:gd name="T4" fmla="+- 0 3238 3238"/>
              <a:gd name="T5" fmla="*/ T4 w 1"/>
              <a:gd name="T6" fmla="+- 0 13229 13208"/>
              <a:gd name="T7" fmla="*/ 13229 h 33"/>
              <a:gd name="T8" fmla="+- 0 3238 3238"/>
              <a:gd name="T9" fmla="*/ T8 w 1"/>
              <a:gd name="T10" fmla="+- 0 13219 13208"/>
              <a:gd name="T11" fmla="*/ 13219 h 33"/>
              <a:gd name="T12" fmla="+- 0 3238 3238"/>
              <a:gd name="T13" fmla="*/ T12 w 1"/>
              <a:gd name="T14" fmla="+- 0 13208 13208"/>
              <a:gd name="T15" fmla="*/ 13208 h 33"/>
            </a:gdLst>
            <a:ahLst/>
            <a:cxnLst>
              <a:cxn ang="0">
                <a:pos x="T1" y="T3"/>
              </a:cxn>
              <a:cxn ang="0">
                <a:pos x="T5" y="T7"/>
              </a:cxn>
              <a:cxn ang="0">
                <a:pos x="T9" y="T11"/>
              </a:cxn>
              <a:cxn ang="0">
                <a:pos x="T13" y="T15"/>
              </a:cxn>
            </a:cxnLst>
            <a:rect l="0" t="0" r="r" b="b"/>
            <a:pathLst>
              <a:path w="1" h="33" extrusionOk="0">
                <a:moveTo>
                  <a:pt x="0" y="32"/>
                </a:moveTo>
                <a:cubicBezTo>
                  <a:pt x="0" y="21"/>
                  <a:pt x="0" y="11"/>
                  <a:pt x="0" y="0"/>
                </a:cubicBezTo>
              </a:path>
            </a:pathLst>
          </a:custGeom>
          <a:noFill/>
          <a:ln w="19050" cap="rnd">
            <a:solidFill>
              <a:srgbClr val="FF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2828272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3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0" grpId="0"/>
      <p:bldP spid="31" grpId="0"/>
      <p:bldP spid="33"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 y="396240"/>
            <a:ext cx="1371600" cy="400110"/>
          </a:xfrm>
          <a:prstGeom prst="rect">
            <a:avLst/>
          </a:prstGeom>
          <a:noFill/>
        </p:spPr>
        <p:txBody>
          <a:bodyPr wrap="square" rtlCol="0">
            <a:spAutoFit/>
          </a:bodyPr>
          <a:lstStyle/>
          <a:p>
            <a:r>
              <a:rPr lang="en-US" sz="2000" b="1" u="sng" dirty="0" smtClean="0"/>
              <a:t>Example:</a:t>
            </a:r>
            <a:endParaRPr lang="en-IN" b="1" u="sng" dirty="0"/>
          </a:p>
        </p:txBody>
      </p:sp>
      <p:sp>
        <p:nvSpPr>
          <p:cNvPr id="3" name="TextBox 2"/>
          <p:cNvSpPr txBox="1"/>
          <p:nvPr/>
        </p:nvSpPr>
        <p:spPr>
          <a:xfrm>
            <a:off x="1158240" y="853440"/>
            <a:ext cx="5943600" cy="400110"/>
          </a:xfrm>
          <a:prstGeom prst="rect">
            <a:avLst/>
          </a:prstGeom>
          <a:noFill/>
        </p:spPr>
        <p:txBody>
          <a:bodyPr wrap="square" rtlCol="0">
            <a:spAutoFit/>
          </a:bodyPr>
          <a:lstStyle/>
          <a:p>
            <a:r>
              <a:rPr lang="en-US" sz="2000" b="1" dirty="0" smtClean="0"/>
              <a:t>An </a:t>
            </a:r>
            <a:r>
              <a:rPr lang="en-US" sz="2000" b="1" dirty="0" err="1" smtClean="0"/>
              <a:t>assessee</a:t>
            </a:r>
            <a:r>
              <a:rPr lang="en-US" sz="2000" b="1" dirty="0" smtClean="0"/>
              <a:t> owns following Houses as on 31-3-2013:</a:t>
            </a:r>
            <a:endParaRPr lang="en-IN" sz="2000" b="1" dirty="0"/>
          </a:p>
        </p:txBody>
      </p:sp>
      <p:sp>
        <p:nvSpPr>
          <p:cNvPr id="6" name="TextBox 5"/>
          <p:cNvSpPr txBox="1"/>
          <p:nvPr/>
        </p:nvSpPr>
        <p:spPr>
          <a:xfrm>
            <a:off x="0" y="1417320"/>
            <a:ext cx="1005840" cy="400110"/>
          </a:xfrm>
          <a:prstGeom prst="rect">
            <a:avLst/>
          </a:prstGeom>
          <a:noFill/>
        </p:spPr>
        <p:txBody>
          <a:bodyPr wrap="square" rtlCol="0">
            <a:spAutoFit/>
          </a:bodyPr>
          <a:lstStyle/>
          <a:p>
            <a:r>
              <a:rPr lang="en-US" sz="2000" b="1" u="sng" dirty="0" smtClean="0"/>
              <a:t>House</a:t>
            </a:r>
            <a:endParaRPr lang="en-IN" b="1" u="sng" dirty="0"/>
          </a:p>
        </p:txBody>
      </p:sp>
      <p:sp>
        <p:nvSpPr>
          <p:cNvPr id="7" name="TextBox 6"/>
          <p:cNvSpPr txBox="1"/>
          <p:nvPr/>
        </p:nvSpPr>
        <p:spPr>
          <a:xfrm>
            <a:off x="1066800" y="1417320"/>
            <a:ext cx="1615440" cy="400110"/>
          </a:xfrm>
          <a:prstGeom prst="rect">
            <a:avLst/>
          </a:prstGeom>
          <a:noFill/>
        </p:spPr>
        <p:txBody>
          <a:bodyPr wrap="square" rtlCol="0">
            <a:spAutoFit/>
          </a:bodyPr>
          <a:lstStyle/>
          <a:p>
            <a:r>
              <a:rPr lang="en-US" sz="2000" b="1" u="sng" dirty="0" smtClean="0"/>
              <a:t>Acquired on</a:t>
            </a:r>
            <a:endParaRPr lang="en-IN" b="1" u="sng" dirty="0"/>
          </a:p>
        </p:txBody>
      </p:sp>
      <p:sp>
        <p:nvSpPr>
          <p:cNvPr id="8" name="TextBox 7"/>
          <p:cNvSpPr txBox="1"/>
          <p:nvPr/>
        </p:nvSpPr>
        <p:spPr>
          <a:xfrm>
            <a:off x="2773680" y="1417320"/>
            <a:ext cx="868680" cy="400110"/>
          </a:xfrm>
          <a:prstGeom prst="rect">
            <a:avLst/>
          </a:prstGeom>
          <a:noFill/>
        </p:spPr>
        <p:txBody>
          <a:bodyPr wrap="square" rtlCol="0">
            <a:spAutoFit/>
          </a:bodyPr>
          <a:lstStyle/>
          <a:p>
            <a:r>
              <a:rPr lang="en-US" sz="2000" b="1" u="sng" dirty="0" smtClean="0"/>
              <a:t>Place</a:t>
            </a:r>
            <a:endParaRPr lang="en-IN" b="1" u="sng" dirty="0"/>
          </a:p>
        </p:txBody>
      </p:sp>
      <p:sp>
        <p:nvSpPr>
          <p:cNvPr id="9" name="TextBox 8"/>
          <p:cNvSpPr txBox="1"/>
          <p:nvPr/>
        </p:nvSpPr>
        <p:spPr>
          <a:xfrm>
            <a:off x="4251960" y="1417320"/>
            <a:ext cx="1082040" cy="400110"/>
          </a:xfrm>
          <a:prstGeom prst="rect">
            <a:avLst/>
          </a:prstGeom>
          <a:noFill/>
        </p:spPr>
        <p:txBody>
          <a:bodyPr wrap="square" rtlCol="0">
            <a:spAutoFit/>
          </a:bodyPr>
          <a:lstStyle/>
          <a:p>
            <a:r>
              <a:rPr lang="en-US" sz="2000" b="1" u="sng" dirty="0" smtClean="0"/>
              <a:t>Nature</a:t>
            </a:r>
            <a:endParaRPr lang="en-IN" b="1" u="sng" dirty="0"/>
          </a:p>
        </p:txBody>
      </p:sp>
      <p:sp>
        <p:nvSpPr>
          <p:cNvPr id="10" name="TextBox 9"/>
          <p:cNvSpPr txBox="1"/>
          <p:nvPr/>
        </p:nvSpPr>
        <p:spPr>
          <a:xfrm>
            <a:off x="5410200" y="1417320"/>
            <a:ext cx="1447800" cy="400110"/>
          </a:xfrm>
          <a:prstGeom prst="rect">
            <a:avLst/>
          </a:prstGeom>
          <a:noFill/>
        </p:spPr>
        <p:txBody>
          <a:bodyPr wrap="square" rtlCol="0">
            <a:spAutoFit/>
          </a:bodyPr>
          <a:lstStyle/>
          <a:p>
            <a:r>
              <a:rPr lang="en-US" sz="2000" b="1" u="sng" dirty="0" smtClean="0"/>
              <a:t>COA+COI</a:t>
            </a:r>
            <a:endParaRPr lang="en-IN" b="1" u="sng" dirty="0"/>
          </a:p>
        </p:txBody>
      </p:sp>
      <p:sp>
        <p:nvSpPr>
          <p:cNvPr id="11" name="TextBox 10"/>
          <p:cNvSpPr txBox="1"/>
          <p:nvPr/>
        </p:nvSpPr>
        <p:spPr>
          <a:xfrm>
            <a:off x="7010400" y="1417320"/>
            <a:ext cx="2072640" cy="400110"/>
          </a:xfrm>
          <a:prstGeom prst="rect">
            <a:avLst/>
          </a:prstGeom>
          <a:noFill/>
        </p:spPr>
        <p:txBody>
          <a:bodyPr wrap="square" rtlCol="0">
            <a:spAutoFit/>
          </a:bodyPr>
          <a:lstStyle/>
          <a:p>
            <a:r>
              <a:rPr lang="en-US" sz="2000" b="1" u="sng" dirty="0" smtClean="0"/>
              <a:t>NMR </a:t>
            </a:r>
            <a:r>
              <a:rPr lang="en-IN" sz="2000" b="1" u="sng" dirty="0" smtClean="0"/>
              <a:t>× 12.5/10/8</a:t>
            </a:r>
            <a:endParaRPr lang="en-IN" b="1" u="sng" dirty="0"/>
          </a:p>
        </p:txBody>
      </p:sp>
      <p:sp>
        <p:nvSpPr>
          <p:cNvPr id="12" name="TextBox 11"/>
          <p:cNvSpPr txBox="1"/>
          <p:nvPr/>
        </p:nvSpPr>
        <p:spPr>
          <a:xfrm>
            <a:off x="228600" y="1870650"/>
            <a:ext cx="472440" cy="400110"/>
          </a:xfrm>
          <a:prstGeom prst="rect">
            <a:avLst/>
          </a:prstGeom>
          <a:noFill/>
        </p:spPr>
        <p:txBody>
          <a:bodyPr wrap="square" rtlCol="0">
            <a:spAutoFit/>
          </a:bodyPr>
          <a:lstStyle/>
          <a:p>
            <a:r>
              <a:rPr lang="en-US" sz="2000" b="1" dirty="0" smtClean="0"/>
              <a:t>A</a:t>
            </a:r>
            <a:endParaRPr lang="en-IN" b="1" dirty="0"/>
          </a:p>
        </p:txBody>
      </p:sp>
      <p:sp>
        <p:nvSpPr>
          <p:cNvPr id="13" name="TextBox 12"/>
          <p:cNvSpPr txBox="1"/>
          <p:nvPr/>
        </p:nvSpPr>
        <p:spPr>
          <a:xfrm>
            <a:off x="1127760" y="1874520"/>
            <a:ext cx="1143000" cy="400110"/>
          </a:xfrm>
          <a:prstGeom prst="rect">
            <a:avLst/>
          </a:prstGeom>
          <a:noFill/>
        </p:spPr>
        <p:txBody>
          <a:bodyPr wrap="square" rtlCol="0">
            <a:spAutoFit/>
          </a:bodyPr>
          <a:lstStyle/>
          <a:p>
            <a:r>
              <a:rPr lang="en-US" sz="2000" b="1" dirty="0" smtClean="0"/>
              <a:t>1.1.1973</a:t>
            </a:r>
            <a:endParaRPr lang="en-IN" b="1" dirty="0"/>
          </a:p>
        </p:txBody>
      </p:sp>
      <p:sp>
        <p:nvSpPr>
          <p:cNvPr id="14" name="TextBox 13"/>
          <p:cNvSpPr txBox="1"/>
          <p:nvPr/>
        </p:nvSpPr>
        <p:spPr>
          <a:xfrm>
            <a:off x="2758440" y="1874520"/>
            <a:ext cx="899160" cy="400110"/>
          </a:xfrm>
          <a:prstGeom prst="rect">
            <a:avLst/>
          </a:prstGeom>
          <a:noFill/>
        </p:spPr>
        <p:txBody>
          <a:bodyPr wrap="square" rtlCol="0">
            <a:spAutoFit/>
          </a:bodyPr>
          <a:lstStyle/>
          <a:p>
            <a:r>
              <a:rPr lang="en-US" sz="2000" b="1" dirty="0" smtClean="0"/>
              <a:t>Delhi</a:t>
            </a:r>
            <a:endParaRPr lang="en-IN" b="1" dirty="0"/>
          </a:p>
        </p:txBody>
      </p:sp>
      <p:sp>
        <p:nvSpPr>
          <p:cNvPr id="15" name="TextBox 14"/>
          <p:cNvSpPr txBox="1"/>
          <p:nvPr/>
        </p:nvSpPr>
        <p:spPr>
          <a:xfrm>
            <a:off x="4236720" y="1889760"/>
            <a:ext cx="1249680" cy="400110"/>
          </a:xfrm>
          <a:prstGeom prst="rect">
            <a:avLst/>
          </a:prstGeom>
          <a:noFill/>
        </p:spPr>
        <p:txBody>
          <a:bodyPr wrap="square" rtlCol="0">
            <a:spAutoFit/>
          </a:bodyPr>
          <a:lstStyle/>
          <a:p>
            <a:r>
              <a:rPr lang="en-US" sz="2000" b="1" dirty="0" smtClean="0"/>
              <a:t>Own Res.</a:t>
            </a:r>
            <a:endParaRPr lang="en-IN" b="1" dirty="0"/>
          </a:p>
        </p:txBody>
      </p:sp>
      <p:sp>
        <p:nvSpPr>
          <p:cNvPr id="16" name="TextBox 15"/>
          <p:cNvSpPr txBox="1"/>
          <p:nvPr/>
        </p:nvSpPr>
        <p:spPr>
          <a:xfrm>
            <a:off x="5669280" y="1889760"/>
            <a:ext cx="1127760" cy="400110"/>
          </a:xfrm>
          <a:prstGeom prst="rect">
            <a:avLst/>
          </a:prstGeom>
          <a:noFill/>
        </p:spPr>
        <p:txBody>
          <a:bodyPr wrap="square" rtlCol="0">
            <a:spAutoFit/>
          </a:bodyPr>
          <a:lstStyle/>
          <a:p>
            <a:r>
              <a:rPr lang="en-US" sz="2000" b="1" dirty="0" smtClean="0"/>
              <a:t>60 </a:t>
            </a:r>
            <a:r>
              <a:rPr lang="en-US" sz="2000" b="1" dirty="0" err="1" smtClean="0"/>
              <a:t>lakhs</a:t>
            </a:r>
            <a:endParaRPr lang="en-IN" b="1" dirty="0"/>
          </a:p>
        </p:txBody>
      </p:sp>
      <p:sp>
        <p:nvSpPr>
          <p:cNvPr id="17" name="TextBox 16"/>
          <p:cNvSpPr txBox="1"/>
          <p:nvPr/>
        </p:nvSpPr>
        <p:spPr>
          <a:xfrm>
            <a:off x="7574280" y="1889760"/>
            <a:ext cx="1127760" cy="400110"/>
          </a:xfrm>
          <a:prstGeom prst="rect">
            <a:avLst/>
          </a:prstGeom>
          <a:noFill/>
        </p:spPr>
        <p:txBody>
          <a:bodyPr wrap="square" rtlCol="0">
            <a:spAutoFit/>
          </a:bodyPr>
          <a:lstStyle/>
          <a:p>
            <a:r>
              <a:rPr lang="en-US" sz="2000" b="1" dirty="0" smtClean="0"/>
              <a:t>7 </a:t>
            </a:r>
            <a:r>
              <a:rPr lang="en-US" sz="2000" b="1" dirty="0" err="1" smtClean="0"/>
              <a:t>lakhs</a:t>
            </a:r>
            <a:r>
              <a:rPr lang="en-US" sz="2000" b="1" dirty="0" smtClean="0"/>
              <a:t>.</a:t>
            </a:r>
            <a:endParaRPr lang="en-IN" b="1" dirty="0"/>
          </a:p>
        </p:txBody>
      </p:sp>
      <p:sp>
        <p:nvSpPr>
          <p:cNvPr id="18" name="TextBox 17"/>
          <p:cNvSpPr txBox="1"/>
          <p:nvPr/>
        </p:nvSpPr>
        <p:spPr>
          <a:xfrm>
            <a:off x="228600" y="2358330"/>
            <a:ext cx="472440" cy="400110"/>
          </a:xfrm>
          <a:prstGeom prst="rect">
            <a:avLst/>
          </a:prstGeom>
          <a:noFill/>
        </p:spPr>
        <p:txBody>
          <a:bodyPr wrap="square" rtlCol="0">
            <a:spAutoFit/>
          </a:bodyPr>
          <a:lstStyle/>
          <a:p>
            <a:r>
              <a:rPr lang="en-US" sz="2000" b="1" dirty="0" smtClean="0"/>
              <a:t>B</a:t>
            </a:r>
            <a:endParaRPr lang="en-IN" b="1" dirty="0"/>
          </a:p>
        </p:txBody>
      </p:sp>
      <p:sp>
        <p:nvSpPr>
          <p:cNvPr id="19" name="TextBox 18"/>
          <p:cNvSpPr txBox="1"/>
          <p:nvPr/>
        </p:nvSpPr>
        <p:spPr>
          <a:xfrm>
            <a:off x="1127760" y="2362200"/>
            <a:ext cx="1143000" cy="400110"/>
          </a:xfrm>
          <a:prstGeom prst="rect">
            <a:avLst/>
          </a:prstGeom>
          <a:noFill/>
        </p:spPr>
        <p:txBody>
          <a:bodyPr wrap="square" rtlCol="0">
            <a:spAutoFit/>
          </a:bodyPr>
          <a:lstStyle/>
          <a:p>
            <a:r>
              <a:rPr lang="en-US" sz="2000" b="1" dirty="0" smtClean="0"/>
              <a:t>1.1.1976</a:t>
            </a:r>
            <a:endParaRPr lang="en-IN" b="1" dirty="0"/>
          </a:p>
        </p:txBody>
      </p:sp>
      <p:sp>
        <p:nvSpPr>
          <p:cNvPr id="20" name="TextBox 19"/>
          <p:cNvSpPr txBox="1"/>
          <p:nvPr/>
        </p:nvSpPr>
        <p:spPr>
          <a:xfrm>
            <a:off x="2758440" y="2362200"/>
            <a:ext cx="1188720" cy="400110"/>
          </a:xfrm>
          <a:prstGeom prst="rect">
            <a:avLst/>
          </a:prstGeom>
          <a:noFill/>
        </p:spPr>
        <p:txBody>
          <a:bodyPr wrap="square" rtlCol="0">
            <a:spAutoFit/>
          </a:bodyPr>
          <a:lstStyle/>
          <a:p>
            <a:r>
              <a:rPr lang="en-US" sz="2000" b="1" dirty="0" smtClean="0"/>
              <a:t>Bombay</a:t>
            </a:r>
            <a:endParaRPr lang="en-IN" b="1" dirty="0"/>
          </a:p>
        </p:txBody>
      </p:sp>
      <p:sp>
        <p:nvSpPr>
          <p:cNvPr id="21" name="TextBox 20"/>
          <p:cNvSpPr txBox="1"/>
          <p:nvPr/>
        </p:nvSpPr>
        <p:spPr>
          <a:xfrm>
            <a:off x="4236720" y="2377440"/>
            <a:ext cx="1249680" cy="400110"/>
          </a:xfrm>
          <a:prstGeom prst="rect">
            <a:avLst/>
          </a:prstGeom>
          <a:noFill/>
        </p:spPr>
        <p:txBody>
          <a:bodyPr wrap="square" rtlCol="0">
            <a:spAutoFit/>
          </a:bodyPr>
          <a:lstStyle/>
          <a:p>
            <a:r>
              <a:rPr lang="en-US" sz="2000" b="1" dirty="0" smtClean="0"/>
              <a:t>Own Res.</a:t>
            </a:r>
            <a:endParaRPr lang="en-IN" b="1" dirty="0"/>
          </a:p>
        </p:txBody>
      </p:sp>
      <p:sp>
        <p:nvSpPr>
          <p:cNvPr id="22" name="TextBox 21"/>
          <p:cNvSpPr txBox="1"/>
          <p:nvPr/>
        </p:nvSpPr>
        <p:spPr>
          <a:xfrm>
            <a:off x="5669280" y="2377440"/>
            <a:ext cx="1127760" cy="400110"/>
          </a:xfrm>
          <a:prstGeom prst="rect">
            <a:avLst/>
          </a:prstGeom>
          <a:noFill/>
        </p:spPr>
        <p:txBody>
          <a:bodyPr wrap="square" rtlCol="0">
            <a:spAutoFit/>
          </a:bodyPr>
          <a:lstStyle/>
          <a:p>
            <a:r>
              <a:rPr lang="en-US" sz="2000" b="1" dirty="0" smtClean="0"/>
              <a:t>70 </a:t>
            </a:r>
            <a:r>
              <a:rPr lang="en-US" sz="2000" b="1" dirty="0" err="1" smtClean="0"/>
              <a:t>lakhs</a:t>
            </a:r>
            <a:endParaRPr lang="en-IN" b="1" dirty="0"/>
          </a:p>
        </p:txBody>
      </p:sp>
      <p:sp>
        <p:nvSpPr>
          <p:cNvPr id="23" name="TextBox 22"/>
          <p:cNvSpPr txBox="1"/>
          <p:nvPr/>
        </p:nvSpPr>
        <p:spPr>
          <a:xfrm>
            <a:off x="7574280" y="2377440"/>
            <a:ext cx="1188720" cy="400110"/>
          </a:xfrm>
          <a:prstGeom prst="rect">
            <a:avLst/>
          </a:prstGeom>
          <a:noFill/>
        </p:spPr>
        <p:txBody>
          <a:bodyPr wrap="square" rtlCol="0">
            <a:spAutoFit/>
          </a:bodyPr>
          <a:lstStyle/>
          <a:p>
            <a:r>
              <a:rPr lang="en-US" sz="2000" b="1" dirty="0" smtClean="0"/>
              <a:t>10 </a:t>
            </a:r>
            <a:r>
              <a:rPr lang="en-US" sz="2000" b="1" dirty="0" err="1" smtClean="0"/>
              <a:t>lakhs</a:t>
            </a:r>
            <a:r>
              <a:rPr lang="en-US" sz="2000" b="1" dirty="0" smtClean="0"/>
              <a:t>.</a:t>
            </a:r>
            <a:endParaRPr lang="en-IN" b="1" dirty="0"/>
          </a:p>
        </p:txBody>
      </p:sp>
      <p:sp>
        <p:nvSpPr>
          <p:cNvPr id="24" name="TextBox 23"/>
          <p:cNvSpPr txBox="1"/>
          <p:nvPr/>
        </p:nvSpPr>
        <p:spPr>
          <a:xfrm>
            <a:off x="228600" y="2846010"/>
            <a:ext cx="472440" cy="400110"/>
          </a:xfrm>
          <a:prstGeom prst="rect">
            <a:avLst/>
          </a:prstGeom>
          <a:noFill/>
        </p:spPr>
        <p:txBody>
          <a:bodyPr wrap="square" rtlCol="0">
            <a:spAutoFit/>
          </a:bodyPr>
          <a:lstStyle/>
          <a:p>
            <a:r>
              <a:rPr lang="en-US" sz="2000" b="1" dirty="0" smtClean="0"/>
              <a:t>C</a:t>
            </a:r>
            <a:endParaRPr lang="en-IN" b="1" dirty="0"/>
          </a:p>
        </p:txBody>
      </p:sp>
      <p:sp>
        <p:nvSpPr>
          <p:cNvPr id="25" name="TextBox 24"/>
          <p:cNvSpPr txBox="1"/>
          <p:nvPr/>
        </p:nvSpPr>
        <p:spPr>
          <a:xfrm>
            <a:off x="1127760" y="2849880"/>
            <a:ext cx="1295400" cy="400110"/>
          </a:xfrm>
          <a:prstGeom prst="rect">
            <a:avLst/>
          </a:prstGeom>
          <a:noFill/>
        </p:spPr>
        <p:txBody>
          <a:bodyPr wrap="square" rtlCol="0">
            <a:spAutoFit/>
          </a:bodyPr>
          <a:lstStyle/>
          <a:p>
            <a:r>
              <a:rPr lang="en-US" sz="2000" b="1" dirty="0" smtClean="0"/>
              <a:t>1.1.1979</a:t>
            </a:r>
            <a:endParaRPr lang="en-IN" b="1" dirty="0"/>
          </a:p>
        </p:txBody>
      </p:sp>
      <p:sp>
        <p:nvSpPr>
          <p:cNvPr id="26" name="TextBox 25"/>
          <p:cNvSpPr txBox="1"/>
          <p:nvPr/>
        </p:nvSpPr>
        <p:spPr>
          <a:xfrm>
            <a:off x="2758440" y="2849880"/>
            <a:ext cx="1188720" cy="400110"/>
          </a:xfrm>
          <a:prstGeom prst="rect">
            <a:avLst/>
          </a:prstGeom>
          <a:noFill/>
        </p:spPr>
        <p:txBody>
          <a:bodyPr wrap="square" rtlCol="0">
            <a:spAutoFit/>
          </a:bodyPr>
          <a:lstStyle/>
          <a:p>
            <a:r>
              <a:rPr lang="en-US" sz="2000" b="1" dirty="0" smtClean="0"/>
              <a:t>Calcutta</a:t>
            </a:r>
            <a:endParaRPr lang="en-IN" b="1" dirty="0"/>
          </a:p>
        </p:txBody>
      </p:sp>
      <p:sp>
        <p:nvSpPr>
          <p:cNvPr id="27" name="TextBox 26"/>
          <p:cNvSpPr txBox="1"/>
          <p:nvPr/>
        </p:nvSpPr>
        <p:spPr>
          <a:xfrm>
            <a:off x="4236720" y="2865120"/>
            <a:ext cx="1203960" cy="400110"/>
          </a:xfrm>
          <a:prstGeom prst="rect">
            <a:avLst/>
          </a:prstGeom>
          <a:noFill/>
        </p:spPr>
        <p:txBody>
          <a:bodyPr wrap="square" rtlCol="0">
            <a:spAutoFit/>
          </a:bodyPr>
          <a:lstStyle/>
          <a:p>
            <a:r>
              <a:rPr lang="en-US" sz="2000" b="1" dirty="0" smtClean="0"/>
              <a:t>Let out</a:t>
            </a:r>
            <a:endParaRPr lang="en-IN" b="1" dirty="0"/>
          </a:p>
        </p:txBody>
      </p:sp>
      <p:sp>
        <p:nvSpPr>
          <p:cNvPr id="28" name="TextBox 27"/>
          <p:cNvSpPr txBox="1"/>
          <p:nvPr/>
        </p:nvSpPr>
        <p:spPr>
          <a:xfrm>
            <a:off x="5669280" y="2865120"/>
            <a:ext cx="1127760" cy="400110"/>
          </a:xfrm>
          <a:prstGeom prst="rect">
            <a:avLst/>
          </a:prstGeom>
          <a:noFill/>
        </p:spPr>
        <p:txBody>
          <a:bodyPr wrap="square" rtlCol="0">
            <a:spAutoFit/>
          </a:bodyPr>
          <a:lstStyle/>
          <a:p>
            <a:r>
              <a:rPr lang="en-US" sz="2000" b="1" dirty="0" smtClean="0"/>
              <a:t>40 </a:t>
            </a:r>
            <a:r>
              <a:rPr lang="en-US" sz="2000" b="1" dirty="0" err="1" smtClean="0"/>
              <a:t>lakhs</a:t>
            </a:r>
            <a:endParaRPr lang="en-IN" b="1" dirty="0"/>
          </a:p>
        </p:txBody>
      </p:sp>
      <p:sp>
        <p:nvSpPr>
          <p:cNvPr id="29" name="TextBox 28"/>
          <p:cNvSpPr txBox="1"/>
          <p:nvPr/>
        </p:nvSpPr>
        <p:spPr>
          <a:xfrm>
            <a:off x="7574280" y="2865120"/>
            <a:ext cx="1188720" cy="400110"/>
          </a:xfrm>
          <a:prstGeom prst="rect">
            <a:avLst/>
          </a:prstGeom>
          <a:noFill/>
        </p:spPr>
        <p:txBody>
          <a:bodyPr wrap="square" rtlCol="0">
            <a:spAutoFit/>
          </a:bodyPr>
          <a:lstStyle/>
          <a:p>
            <a:r>
              <a:rPr lang="en-US" sz="2000" b="1" dirty="0" smtClean="0"/>
              <a:t>12 </a:t>
            </a:r>
            <a:r>
              <a:rPr lang="en-US" sz="2000" b="1" dirty="0" err="1" smtClean="0"/>
              <a:t>lakhs</a:t>
            </a:r>
            <a:r>
              <a:rPr lang="en-US" sz="2000" b="1" dirty="0" smtClean="0"/>
              <a:t>.</a:t>
            </a:r>
            <a:endParaRPr lang="en-IN" b="1" dirty="0"/>
          </a:p>
        </p:txBody>
      </p:sp>
      <p:sp>
        <p:nvSpPr>
          <p:cNvPr id="31" name="TextBox 30"/>
          <p:cNvSpPr txBox="1"/>
          <p:nvPr/>
        </p:nvSpPr>
        <p:spPr>
          <a:xfrm>
            <a:off x="487680" y="5939730"/>
            <a:ext cx="8199120" cy="400110"/>
          </a:xfrm>
          <a:prstGeom prst="rect">
            <a:avLst/>
          </a:prstGeom>
          <a:noFill/>
        </p:spPr>
        <p:txBody>
          <a:bodyPr wrap="square" rtlCol="0">
            <a:spAutoFit/>
          </a:bodyPr>
          <a:lstStyle/>
          <a:p>
            <a:r>
              <a:rPr lang="en-US" sz="2000" b="1" dirty="0" smtClean="0"/>
              <a:t>Determine the value of each house to be included in wealth of the </a:t>
            </a:r>
            <a:r>
              <a:rPr lang="en-US" sz="2000" b="1" dirty="0" err="1" smtClean="0"/>
              <a:t>assessee</a:t>
            </a:r>
            <a:r>
              <a:rPr lang="en-US" sz="2000" b="1" dirty="0" smtClean="0"/>
              <a:t>.</a:t>
            </a:r>
            <a:endParaRPr lang="en-IN" sz="2000" b="1" dirty="0"/>
          </a:p>
        </p:txBody>
      </p:sp>
      <p:sp>
        <p:nvSpPr>
          <p:cNvPr id="30" name="TextBox 29"/>
          <p:cNvSpPr txBox="1"/>
          <p:nvPr/>
        </p:nvSpPr>
        <p:spPr>
          <a:xfrm>
            <a:off x="228600" y="3348930"/>
            <a:ext cx="472440" cy="400110"/>
          </a:xfrm>
          <a:prstGeom prst="rect">
            <a:avLst/>
          </a:prstGeom>
          <a:noFill/>
        </p:spPr>
        <p:txBody>
          <a:bodyPr wrap="square" rtlCol="0">
            <a:spAutoFit/>
          </a:bodyPr>
          <a:lstStyle/>
          <a:p>
            <a:r>
              <a:rPr lang="en-US" sz="2000" b="1" dirty="0" smtClean="0"/>
              <a:t>D</a:t>
            </a:r>
            <a:endParaRPr lang="en-IN" b="1" dirty="0"/>
          </a:p>
        </p:txBody>
      </p:sp>
      <p:sp>
        <p:nvSpPr>
          <p:cNvPr id="32" name="TextBox 31"/>
          <p:cNvSpPr txBox="1"/>
          <p:nvPr/>
        </p:nvSpPr>
        <p:spPr>
          <a:xfrm>
            <a:off x="1127760" y="3352800"/>
            <a:ext cx="1295400" cy="400110"/>
          </a:xfrm>
          <a:prstGeom prst="rect">
            <a:avLst/>
          </a:prstGeom>
          <a:noFill/>
        </p:spPr>
        <p:txBody>
          <a:bodyPr wrap="square" rtlCol="0">
            <a:spAutoFit/>
          </a:bodyPr>
          <a:lstStyle/>
          <a:p>
            <a:r>
              <a:rPr lang="en-US" sz="2000" b="1" dirty="0" smtClean="0"/>
              <a:t>1.1.1969</a:t>
            </a:r>
            <a:endParaRPr lang="en-IN" b="1" dirty="0"/>
          </a:p>
        </p:txBody>
      </p:sp>
      <p:sp>
        <p:nvSpPr>
          <p:cNvPr id="33" name="TextBox 32"/>
          <p:cNvSpPr txBox="1"/>
          <p:nvPr/>
        </p:nvSpPr>
        <p:spPr>
          <a:xfrm>
            <a:off x="2743200" y="3398520"/>
            <a:ext cx="1402080" cy="369332"/>
          </a:xfrm>
          <a:prstGeom prst="rect">
            <a:avLst/>
          </a:prstGeom>
          <a:noFill/>
        </p:spPr>
        <p:txBody>
          <a:bodyPr wrap="square" rtlCol="0">
            <a:spAutoFit/>
          </a:bodyPr>
          <a:lstStyle/>
          <a:p>
            <a:r>
              <a:rPr lang="en-US" b="1" dirty="0" smtClean="0"/>
              <a:t>Ahmadabad</a:t>
            </a:r>
            <a:endParaRPr lang="en-IN" b="1" dirty="0"/>
          </a:p>
        </p:txBody>
      </p:sp>
      <p:sp>
        <p:nvSpPr>
          <p:cNvPr id="34" name="TextBox 33"/>
          <p:cNvSpPr txBox="1"/>
          <p:nvPr/>
        </p:nvSpPr>
        <p:spPr>
          <a:xfrm>
            <a:off x="4236720" y="3368040"/>
            <a:ext cx="1325880" cy="400110"/>
          </a:xfrm>
          <a:prstGeom prst="rect">
            <a:avLst/>
          </a:prstGeom>
          <a:noFill/>
        </p:spPr>
        <p:txBody>
          <a:bodyPr wrap="square" rtlCol="0">
            <a:spAutoFit/>
          </a:bodyPr>
          <a:lstStyle/>
          <a:p>
            <a:r>
              <a:rPr lang="en-US" sz="2000" b="1" dirty="0" smtClean="0"/>
              <a:t>Own Res.</a:t>
            </a:r>
            <a:endParaRPr lang="en-IN" b="1" dirty="0"/>
          </a:p>
        </p:txBody>
      </p:sp>
      <p:sp>
        <p:nvSpPr>
          <p:cNvPr id="35" name="TextBox 34"/>
          <p:cNvSpPr txBox="1"/>
          <p:nvPr/>
        </p:nvSpPr>
        <p:spPr>
          <a:xfrm>
            <a:off x="5669280" y="3368040"/>
            <a:ext cx="1127760" cy="400110"/>
          </a:xfrm>
          <a:prstGeom prst="rect">
            <a:avLst/>
          </a:prstGeom>
          <a:noFill/>
        </p:spPr>
        <p:txBody>
          <a:bodyPr wrap="square" rtlCol="0">
            <a:spAutoFit/>
          </a:bodyPr>
          <a:lstStyle/>
          <a:p>
            <a:r>
              <a:rPr lang="en-US" sz="2000" b="1" dirty="0" smtClean="0"/>
              <a:t>30 </a:t>
            </a:r>
            <a:r>
              <a:rPr lang="en-US" sz="2000" b="1" dirty="0" err="1" smtClean="0"/>
              <a:t>lakhs</a:t>
            </a:r>
            <a:endParaRPr lang="en-IN" b="1" dirty="0"/>
          </a:p>
        </p:txBody>
      </p:sp>
      <p:sp>
        <p:nvSpPr>
          <p:cNvPr id="36" name="TextBox 35"/>
          <p:cNvSpPr txBox="1"/>
          <p:nvPr/>
        </p:nvSpPr>
        <p:spPr>
          <a:xfrm>
            <a:off x="7574280" y="3368040"/>
            <a:ext cx="1188720" cy="400110"/>
          </a:xfrm>
          <a:prstGeom prst="rect">
            <a:avLst/>
          </a:prstGeom>
          <a:noFill/>
        </p:spPr>
        <p:txBody>
          <a:bodyPr wrap="square" rtlCol="0">
            <a:spAutoFit/>
          </a:bodyPr>
          <a:lstStyle/>
          <a:p>
            <a:r>
              <a:rPr lang="en-US" sz="2000" b="1" dirty="0" smtClean="0"/>
              <a:t>11 </a:t>
            </a:r>
            <a:r>
              <a:rPr lang="en-US" sz="2000" b="1" dirty="0" err="1" smtClean="0"/>
              <a:t>lakhs</a:t>
            </a:r>
            <a:r>
              <a:rPr lang="en-US" sz="2000" b="1" dirty="0" smtClean="0"/>
              <a:t>.</a:t>
            </a:r>
            <a:endParaRPr lang="en-IN" b="1" dirty="0"/>
          </a:p>
        </p:txBody>
      </p:sp>
      <p:sp>
        <p:nvSpPr>
          <p:cNvPr id="37" name="TextBox 36"/>
          <p:cNvSpPr txBox="1"/>
          <p:nvPr/>
        </p:nvSpPr>
        <p:spPr>
          <a:xfrm>
            <a:off x="228600" y="3802260"/>
            <a:ext cx="472440" cy="400110"/>
          </a:xfrm>
          <a:prstGeom prst="rect">
            <a:avLst/>
          </a:prstGeom>
          <a:noFill/>
        </p:spPr>
        <p:txBody>
          <a:bodyPr wrap="square" rtlCol="0">
            <a:spAutoFit/>
          </a:bodyPr>
          <a:lstStyle/>
          <a:p>
            <a:r>
              <a:rPr lang="en-US" sz="2000" b="1" dirty="0" smtClean="0"/>
              <a:t>E</a:t>
            </a:r>
            <a:endParaRPr lang="en-IN" b="1" dirty="0"/>
          </a:p>
        </p:txBody>
      </p:sp>
      <p:sp>
        <p:nvSpPr>
          <p:cNvPr id="38" name="TextBox 37"/>
          <p:cNvSpPr txBox="1"/>
          <p:nvPr/>
        </p:nvSpPr>
        <p:spPr>
          <a:xfrm>
            <a:off x="1127760" y="3806130"/>
            <a:ext cx="1295400" cy="400110"/>
          </a:xfrm>
          <a:prstGeom prst="rect">
            <a:avLst/>
          </a:prstGeom>
          <a:noFill/>
        </p:spPr>
        <p:txBody>
          <a:bodyPr wrap="square" rtlCol="0">
            <a:spAutoFit/>
          </a:bodyPr>
          <a:lstStyle/>
          <a:p>
            <a:r>
              <a:rPr lang="en-US" sz="2000" b="1" dirty="0" smtClean="0"/>
              <a:t>1.1.1982</a:t>
            </a:r>
            <a:endParaRPr lang="en-IN" b="1" dirty="0"/>
          </a:p>
        </p:txBody>
      </p:sp>
      <p:sp>
        <p:nvSpPr>
          <p:cNvPr id="39" name="TextBox 38"/>
          <p:cNvSpPr txBox="1"/>
          <p:nvPr/>
        </p:nvSpPr>
        <p:spPr>
          <a:xfrm>
            <a:off x="2743200" y="3851850"/>
            <a:ext cx="1402080" cy="369332"/>
          </a:xfrm>
          <a:prstGeom prst="rect">
            <a:avLst/>
          </a:prstGeom>
          <a:noFill/>
        </p:spPr>
        <p:txBody>
          <a:bodyPr wrap="square" rtlCol="0">
            <a:spAutoFit/>
          </a:bodyPr>
          <a:lstStyle/>
          <a:p>
            <a:r>
              <a:rPr lang="en-US" b="1" dirty="0" smtClean="0"/>
              <a:t>Madras</a:t>
            </a:r>
            <a:endParaRPr lang="en-IN" b="1" dirty="0"/>
          </a:p>
        </p:txBody>
      </p:sp>
      <p:sp>
        <p:nvSpPr>
          <p:cNvPr id="40" name="TextBox 39"/>
          <p:cNvSpPr txBox="1"/>
          <p:nvPr/>
        </p:nvSpPr>
        <p:spPr>
          <a:xfrm>
            <a:off x="4236720" y="3821370"/>
            <a:ext cx="1325880" cy="400110"/>
          </a:xfrm>
          <a:prstGeom prst="rect">
            <a:avLst/>
          </a:prstGeom>
          <a:noFill/>
        </p:spPr>
        <p:txBody>
          <a:bodyPr wrap="square" rtlCol="0">
            <a:spAutoFit/>
          </a:bodyPr>
          <a:lstStyle/>
          <a:p>
            <a:r>
              <a:rPr lang="en-US" sz="2000" b="1" dirty="0" smtClean="0"/>
              <a:t>Own Res.</a:t>
            </a:r>
            <a:endParaRPr lang="en-IN" b="1" dirty="0"/>
          </a:p>
        </p:txBody>
      </p:sp>
      <p:sp>
        <p:nvSpPr>
          <p:cNvPr id="41" name="TextBox 40"/>
          <p:cNvSpPr txBox="1"/>
          <p:nvPr/>
        </p:nvSpPr>
        <p:spPr>
          <a:xfrm>
            <a:off x="5669280" y="3821370"/>
            <a:ext cx="1127760" cy="400110"/>
          </a:xfrm>
          <a:prstGeom prst="rect">
            <a:avLst/>
          </a:prstGeom>
          <a:noFill/>
        </p:spPr>
        <p:txBody>
          <a:bodyPr wrap="square" rtlCol="0">
            <a:spAutoFit/>
          </a:bodyPr>
          <a:lstStyle/>
          <a:p>
            <a:r>
              <a:rPr lang="en-US" sz="2000" b="1" dirty="0" smtClean="0"/>
              <a:t>45 </a:t>
            </a:r>
            <a:r>
              <a:rPr lang="en-US" sz="2000" b="1" dirty="0" err="1" smtClean="0"/>
              <a:t>lakhs</a:t>
            </a:r>
            <a:endParaRPr lang="en-IN" b="1" dirty="0"/>
          </a:p>
        </p:txBody>
      </p:sp>
      <p:sp>
        <p:nvSpPr>
          <p:cNvPr id="42" name="TextBox 41"/>
          <p:cNvSpPr txBox="1"/>
          <p:nvPr/>
        </p:nvSpPr>
        <p:spPr>
          <a:xfrm>
            <a:off x="7574280" y="3821370"/>
            <a:ext cx="1188720" cy="400110"/>
          </a:xfrm>
          <a:prstGeom prst="rect">
            <a:avLst/>
          </a:prstGeom>
          <a:noFill/>
        </p:spPr>
        <p:txBody>
          <a:bodyPr wrap="square" rtlCol="0">
            <a:spAutoFit/>
          </a:bodyPr>
          <a:lstStyle/>
          <a:p>
            <a:r>
              <a:rPr lang="en-US" sz="2000" b="1" dirty="0" smtClean="0"/>
              <a:t>14 </a:t>
            </a:r>
            <a:r>
              <a:rPr lang="en-US" sz="2000" b="1" dirty="0" err="1" smtClean="0"/>
              <a:t>lakhs</a:t>
            </a:r>
            <a:r>
              <a:rPr lang="en-US" sz="2000" b="1" dirty="0" smtClean="0"/>
              <a:t>.</a:t>
            </a:r>
            <a:endParaRPr lang="en-IN" b="1" dirty="0"/>
          </a:p>
        </p:txBody>
      </p:sp>
      <p:sp>
        <p:nvSpPr>
          <p:cNvPr id="43" name="TextBox 42"/>
          <p:cNvSpPr txBox="1"/>
          <p:nvPr/>
        </p:nvSpPr>
        <p:spPr>
          <a:xfrm>
            <a:off x="228600" y="4274700"/>
            <a:ext cx="472440" cy="400110"/>
          </a:xfrm>
          <a:prstGeom prst="rect">
            <a:avLst/>
          </a:prstGeom>
          <a:noFill/>
        </p:spPr>
        <p:txBody>
          <a:bodyPr wrap="square" rtlCol="0">
            <a:spAutoFit/>
          </a:bodyPr>
          <a:lstStyle/>
          <a:p>
            <a:r>
              <a:rPr lang="en-US" sz="2000" b="1" dirty="0" smtClean="0"/>
              <a:t>F</a:t>
            </a:r>
            <a:endParaRPr lang="en-IN" b="1" dirty="0"/>
          </a:p>
        </p:txBody>
      </p:sp>
      <p:sp>
        <p:nvSpPr>
          <p:cNvPr id="44" name="TextBox 43"/>
          <p:cNvSpPr txBox="1"/>
          <p:nvPr/>
        </p:nvSpPr>
        <p:spPr>
          <a:xfrm>
            <a:off x="1127760" y="4278570"/>
            <a:ext cx="1295400" cy="400110"/>
          </a:xfrm>
          <a:prstGeom prst="rect">
            <a:avLst/>
          </a:prstGeom>
          <a:noFill/>
        </p:spPr>
        <p:txBody>
          <a:bodyPr wrap="square" rtlCol="0">
            <a:spAutoFit/>
          </a:bodyPr>
          <a:lstStyle/>
          <a:p>
            <a:r>
              <a:rPr lang="en-US" sz="2000" b="1" dirty="0" smtClean="0"/>
              <a:t>1.1.1984</a:t>
            </a:r>
            <a:endParaRPr lang="en-IN" b="1" dirty="0"/>
          </a:p>
        </p:txBody>
      </p:sp>
      <p:sp>
        <p:nvSpPr>
          <p:cNvPr id="45" name="TextBox 44"/>
          <p:cNvSpPr txBox="1"/>
          <p:nvPr/>
        </p:nvSpPr>
        <p:spPr>
          <a:xfrm>
            <a:off x="2743200" y="4324290"/>
            <a:ext cx="1402080" cy="369332"/>
          </a:xfrm>
          <a:prstGeom prst="rect">
            <a:avLst/>
          </a:prstGeom>
          <a:noFill/>
        </p:spPr>
        <p:txBody>
          <a:bodyPr wrap="square" rtlCol="0">
            <a:spAutoFit/>
          </a:bodyPr>
          <a:lstStyle/>
          <a:p>
            <a:r>
              <a:rPr lang="en-US" b="1" dirty="0" smtClean="0"/>
              <a:t>Cochin</a:t>
            </a:r>
            <a:endParaRPr lang="en-IN" b="1" dirty="0"/>
          </a:p>
        </p:txBody>
      </p:sp>
      <p:sp>
        <p:nvSpPr>
          <p:cNvPr id="46" name="TextBox 45"/>
          <p:cNvSpPr txBox="1"/>
          <p:nvPr/>
        </p:nvSpPr>
        <p:spPr>
          <a:xfrm>
            <a:off x="4236720" y="4293810"/>
            <a:ext cx="1325880" cy="400110"/>
          </a:xfrm>
          <a:prstGeom prst="rect">
            <a:avLst/>
          </a:prstGeom>
          <a:noFill/>
        </p:spPr>
        <p:txBody>
          <a:bodyPr wrap="square" rtlCol="0">
            <a:spAutoFit/>
          </a:bodyPr>
          <a:lstStyle/>
          <a:p>
            <a:r>
              <a:rPr lang="en-US" sz="2000" b="1" dirty="0" smtClean="0"/>
              <a:t>Own Res.</a:t>
            </a:r>
            <a:endParaRPr lang="en-IN" b="1" dirty="0"/>
          </a:p>
        </p:txBody>
      </p:sp>
      <p:sp>
        <p:nvSpPr>
          <p:cNvPr id="47" name="TextBox 46"/>
          <p:cNvSpPr txBox="1"/>
          <p:nvPr/>
        </p:nvSpPr>
        <p:spPr>
          <a:xfrm>
            <a:off x="5669280" y="4293810"/>
            <a:ext cx="1127760" cy="400110"/>
          </a:xfrm>
          <a:prstGeom prst="rect">
            <a:avLst/>
          </a:prstGeom>
          <a:noFill/>
        </p:spPr>
        <p:txBody>
          <a:bodyPr wrap="square" rtlCol="0">
            <a:spAutoFit/>
          </a:bodyPr>
          <a:lstStyle/>
          <a:p>
            <a:r>
              <a:rPr lang="en-US" sz="2000" b="1" dirty="0" smtClean="0"/>
              <a:t>20 </a:t>
            </a:r>
            <a:r>
              <a:rPr lang="en-US" sz="2000" b="1" dirty="0" err="1" smtClean="0"/>
              <a:t>lakhs</a:t>
            </a:r>
            <a:endParaRPr lang="en-IN" b="1" dirty="0"/>
          </a:p>
        </p:txBody>
      </p:sp>
      <p:sp>
        <p:nvSpPr>
          <p:cNvPr id="48" name="TextBox 47"/>
          <p:cNvSpPr txBox="1"/>
          <p:nvPr/>
        </p:nvSpPr>
        <p:spPr>
          <a:xfrm>
            <a:off x="7574280" y="4293810"/>
            <a:ext cx="1188720" cy="400110"/>
          </a:xfrm>
          <a:prstGeom prst="rect">
            <a:avLst/>
          </a:prstGeom>
          <a:noFill/>
        </p:spPr>
        <p:txBody>
          <a:bodyPr wrap="square" rtlCol="0">
            <a:spAutoFit/>
          </a:bodyPr>
          <a:lstStyle/>
          <a:p>
            <a:r>
              <a:rPr lang="en-US" sz="2000" b="1" dirty="0" smtClean="0"/>
              <a:t>12 </a:t>
            </a:r>
            <a:r>
              <a:rPr lang="en-US" sz="2000" b="1" dirty="0" err="1" smtClean="0"/>
              <a:t>lakhs</a:t>
            </a:r>
            <a:r>
              <a:rPr lang="en-US" sz="2000" b="1" dirty="0" smtClean="0"/>
              <a:t>.</a:t>
            </a:r>
            <a:endParaRPr lang="en-IN" b="1" dirty="0"/>
          </a:p>
        </p:txBody>
      </p:sp>
      <p:sp>
        <p:nvSpPr>
          <p:cNvPr id="49" name="TextBox 48"/>
          <p:cNvSpPr txBox="1"/>
          <p:nvPr/>
        </p:nvSpPr>
        <p:spPr>
          <a:xfrm>
            <a:off x="228600" y="4762380"/>
            <a:ext cx="472440" cy="400110"/>
          </a:xfrm>
          <a:prstGeom prst="rect">
            <a:avLst/>
          </a:prstGeom>
          <a:noFill/>
        </p:spPr>
        <p:txBody>
          <a:bodyPr wrap="square" rtlCol="0">
            <a:spAutoFit/>
          </a:bodyPr>
          <a:lstStyle/>
          <a:p>
            <a:r>
              <a:rPr lang="en-US" sz="2000" b="1" dirty="0" smtClean="0"/>
              <a:t>G</a:t>
            </a:r>
            <a:endParaRPr lang="en-IN" b="1" dirty="0"/>
          </a:p>
        </p:txBody>
      </p:sp>
      <p:sp>
        <p:nvSpPr>
          <p:cNvPr id="50" name="TextBox 49"/>
          <p:cNvSpPr txBox="1"/>
          <p:nvPr/>
        </p:nvSpPr>
        <p:spPr>
          <a:xfrm>
            <a:off x="1127760" y="4766250"/>
            <a:ext cx="1295400" cy="400110"/>
          </a:xfrm>
          <a:prstGeom prst="rect">
            <a:avLst/>
          </a:prstGeom>
          <a:noFill/>
        </p:spPr>
        <p:txBody>
          <a:bodyPr wrap="square" rtlCol="0">
            <a:spAutoFit/>
          </a:bodyPr>
          <a:lstStyle/>
          <a:p>
            <a:r>
              <a:rPr lang="en-US" sz="2000" b="1" dirty="0" smtClean="0"/>
              <a:t>1.1.1989</a:t>
            </a:r>
            <a:endParaRPr lang="en-IN" b="1" dirty="0"/>
          </a:p>
        </p:txBody>
      </p:sp>
      <p:sp>
        <p:nvSpPr>
          <p:cNvPr id="51" name="TextBox 50"/>
          <p:cNvSpPr txBox="1"/>
          <p:nvPr/>
        </p:nvSpPr>
        <p:spPr>
          <a:xfrm>
            <a:off x="2743200" y="4811970"/>
            <a:ext cx="1295400" cy="369332"/>
          </a:xfrm>
          <a:prstGeom prst="rect">
            <a:avLst/>
          </a:prstGeom>
          <a:noFill/>
        </p:spPr>
        <p:txBody>
          <a:bodyPr wrap="square" rtlCol="0">
            <a:spAutoFit/>
          </a:bodyPr>
          <a:lstStyle/>
          <a:p>
            <a:r>
              <a:rPr lang="en-US" b="1" dirty="0" smtClean="0"/>
              <a:t>Bangalore</a:t>
            </a:r>
            <a:endParaRPr lang="en-IN" b="1" dirty="0"/>
          </a:p>
        </p:txBody>
      </p:sp>
      <p:sp>
        <p:nvSpPr>
          <p:cNvPr id="52" name="TextBox 51"/>
          <p:cNvSpPr txBox="1"/>
          <p:nvPr/>
        </p:nvSpPr>
        <p:spPr>
          <a:xfrm>
            <a:off x="4236720" y="4781490"/>
            <a:ext cx="1173480" cy="415350"/>
          </a:xfrm>
          <a:prstGeom prst="rect">
            <a:avLst/>
          </a:prstGeom>
          <a:noFill/>
        </p:spPr>
        <p:txBody>
          <a:bodyPr wrap="square" rtlCol="0">
            <a:spAutoFit/>
          </a:bodyPr>
          <a:lstStyle/>
          <a:p>
            <a:r>
              <a:rPr lang="en-US" sz="2000" b="1" dirty="0" smtClean="0"/>
              <a:t>Let Out</a:t>
            </a:r>
            <a:endParaRPr lang="en-IN" b="1" dirty="0"/>
          </a:p>
        </p:txBody>
      </p:sp>
      <p:sp>
        <p:nvSpPr>
          <p:cNvPr id="53" name="TextBox 52"/>
          <p:cNvSpPr txBox="1"/>
          <p:nvPr/>
        </p:nvSpPr>
        <p:spPr>
          <a:xfrm>
            <a:off x="5669280" y="4781490"/>
            <a:ext cx="1127760" cy="400110"/>
          </a:xfrm>
          <a:prstGeom prst="rect">
            <a:avLst/>
          </a:prstGeom>
          <a:noFill/>
        </p:spPr>
        <p:txBody>
          <a:bodyPr wrap="square" rtlCol="0">
            <a:spAutoFit/>
          </a:bodyPr>
          <a:lstStyle/>
          <a:p>
            <a:r>
              <a:rPr lang="en-US" sz="2000" b="1" dirty="0" smtClean="0"/>
              <a:t>20 </a:t>
            </a:r>
            <a:r>
              <a:rPr lang="en-US" sz="2000" b="1" dirty="0" err="1" smtClean="0"/>
              <a:t>lakhs</a:t>
            </a:r>
            <a:endParaRPr lang="en-IN" b="1" dirty="0"/>
          </a:p>
        </p:txBody>
      </p:sp>
      <p:sp>
        <p:nvSpPr>
          <p:cNvPr id="54" name="TextBox 53"/>
          <p:cNvSpPr txBox="1"/>
          <p:nvPr/>
        </p:nvSpPr>
        <p:spPr>
          <a:xfrm>
            <a:off x="7574280" y="4781490"/>
            <a:ext cx="1188720" cy="400110"/>
          </a:xfrm>
          <a:prstGeom prst="rect">
            <a:avLst/>
          </a:prstGeom>
          <a:noFill/>
        </p:spPr>
        <p:txBody>
          <a:bodyPr wrap="square" rtlCol="0">
            <a:spAutoFit/>
          </a:bodyPr>
          <a:lstStyle/>
          <a:p>
            <a:r>
              <a:rPr lang="en-US" sz="2000" b="1" dirty="0" smtClean="0"/>
              <a:t>5 </a:t>
            </a:r>
            <a:r>
              <a:rPr lang="en-US" sz="2000" b="1" dirty="0" err="1" smtClean="0"/>
              <a:t>lakhs</a:t>
            </a:r>
            <a:r>
              <a:rPr lang="en-US" sz="2000" b="1" dirty="0" smtClean="0"/>
              <a:t>.</a:t>
            </a:r>
            <a:endParaRPr lang="en-IN" b="1" dirty="0"/>
          </a:p>
        </p:txBody>
      </p:sp>
      <p:sp>
        <p:nvSpPr>
          <p:cNvPr id="55" name="TextBox 54"/>
          <p:cNvSpPr txBox="1"/>
          <p:nvPr/>
        </p:nvSpPr>
        <p:spPr>
          <a:xfrm>
            <a:off x="228600" y="5265300"/>
            <a:ext cx="472440" cy="400110"/>
          </a:xfrm>
          <a:prstGeom prst="rect">
            <a:avLst/>
          </a:prstGeom>
          <a:noFill/>
        </p:spPr>
        <p:txBody>
          <a:bodyPr wrap="square" rtlCol="0">
            <a:spAutoFit/>
          </a:bodyPr>
          <a:lstStyle/>
          <a:p>
            <a:r>
              <a:rPr lang="en-US" sz="2000" b="1" dirty="0" smtClean="0"/>
              <a:t>H</a:t>
            </a:r>
            <a:endParaRPr lang="en-IN" b="1" dirty="0"/>
          </a:p>
        </p:txBody>
      </p:sp>
      <p:sp>
        <p:nvSpPr>
          <p:cNvPr id="56" name="TextBox 55"/>
          <p:cNvSpPr txBox="1"/>
          <p:nvPr/>
        </p:nvSpPr>
        <p:spPr>
          <a:xfrm>
            <a:off x="1127760" y="5269170"/>
            <a:ext cx="1295400" cy="400110"/>
          </a:xfrm>
          <a:prstGeom prst="rect">
            <a:avLst/>
          </a:prstGeom>
          <a:noFill/>
        </p:spPr>
        <p:txBody>
          <a:bodyPr wrap="square" rtlCol="0">
            <a:spAutoFit/>
          </a:bodyPr>
          <a:lstStyle/>
          <a:p>
            <a:r>
              <a:rPr lang="en-US" sz="2000" b="1" dirty="0" smtClean="0"/>
              <a:t>1.1.1990</a:t>
            </a:r>
            <a:endParaRPr lang="en-IN" b="1" dirty="0"/>
          </a:p>
        </p:txBody>
      </p:sp>
      <p:sp>
        <p:nvSpPr>
          <p:cNvPr id="57" name="TextBox 56"/>
          <p:cNvSpPr txBox="1"/>
          <p:nvPr/>
        </p:nvSpPr>
        <p:spPr>
          <a:xfrm>
            <a:off x="2743200" y="5314890"/>
            <a:ext cx="1295400" cy="369332"/>
          </a:xfrm>
          <a:prstGeom prst="rect">
            <a:avLst/>
          </a:prstGeom>
          <a:noFill/>
        </p:spPr>
        <p:txBody>
          <a:bodyPr wrap="square" rtlCol="0">
            <a:spAutoFit/>
          </a:bodyPr>
          <a:lstStyle/>
          <a:p>
            <a:r>
              <a:rPr lang="en-US" b="1" dirty="0" err="1" smtClean="0"/>
              <a:t>Jalandhar</a:t>
            </a:r>
            <a:endParaRPr lang="en-IN" b="1" dirty="0"/>
          </a:p>
        </p:txBody>
      </p:sp>
      <p:sp>
        <p:nvSpPr>
          <p:cNvPr id="58" name="TextBox 57"/>
          <p:cNvSpPr txBox="1"/>
          <p:nvPr/>
        </p:nvSpPr>
        <p:spPr>
          <a:xfrm>
            <a:off x="4236720" y="5284410"/>
            <a:ext cx="1325880" cy="400110"/>
          </a:xfrm>
          <a:prstGeom prst="rect">
            <a:avLst/>
          </a:prstGeom>
          <a:noFill/>
        </p:spPr>
        <p:txBody>
          <a:bodyPr wrap="square" rtlCol="0">
            <a:spAutoFit/>
          </a:bodyPr>
          <a:lstStyle/>
          <a:p>
            <a:r>
              <a:rPr lang="en-US" sz="2000" b="1" dirty="0" smtClean="0"/>
              <a:t>Own Res.</a:t>
            </a:r>
            <a:endParaRPr lang="en-IN" b="1" dirty="0"/>
          </a:p>
        </p:txBody>
      </p:sp>
      <p:sp>
        <p:nvSpPr>
          <p:cNvPr id="59" name="TextBox 58"/>
          <p:cNvSpPr txBox="1"/>
          <p:nvPr/>
        </p:nvSpPr>
        <p:spPr>
          <a:xfrm>
            <a:off x="5669280" y="5284410"/>
            <a:ext cx="1127760" cy="400110"/>
          </a:xfrm>
          <a:prstGeom prst="rect">
            <a:avLst/>
          </a:prstGeom>
          <a:noFill/>
        </p:spPr>
        <p:txBody>
          <a:bodyPr wrap="square" rtlCol="0">
            <a:spAutoFit/>
          </a:bodyPr>
          <a:lstStyle/>
          <a:p>
            <a:r>
              <a:rPr lang="en-US" sz="2000" b="1" dirty="0" smtClean="0"/>
              <a:t>30 </a:t>
            </a:r>
            <a:r>
              <a:rPr lang="en-US" sz="2000" b="1" dirty="0" err="1" smtClean="0"/>
              <a:t>lakhs</a:t>
            </a:r>
            <a:endParaRPr lang="en-IN" b="1" dirty="0"/>
          </a:p>
        </p:txBody>
      </p:sp>
      <p:sp>
        <p:nvSpPr>
          <p:cNvPr id="60" name="TextBox 59"/>
          <p:cNvSpPr txBox="1"/>
          <p:nvPr/>
        </p:nvSpPr>
        <p:spPr>
          <a:xfrm>
            <a:off x="7574280" y="5284410"/>
            <a:ext cx="1188720" cy="400110"/>
          </a:xfrm>
          <a:prstGeom prst="rect">
            <a:avLst/>
          </a:prstGeom>
          <a:noFill/>
        </p:spPr>
        <p:txBody>
          <a:bodyPr wrap="square" rtlCol="0">
            <a:spAutoFit/>
          </a:bodyPr>
          <a:lstStyle/>
          <a:p>
            <a:r>
              <a:rPr lang="en-US" sz="2000" b="1" dirty="0" smtClean="0"/>
              <a:t>7 </a:t>
            </a:r>
            <a:r>
              <a:rPr lang="en-US" sz="2000" b="1" dirty="0" err="1" smtClean="0"/>
              <a:t>lakhs</a:t>
            </a:r>
            <a:r>
              <a:rPr lang="en-US" sz="2000" b="1" dirty="0" smtClean="0"/>
              <a:t>.</a:t>
            </a:r>
            <a:endParaRPr lang="en-IN" b="1" dirty="0"/>
          </a:p>
        </p:txBody>
      </p:sp>
    </p:spTree>
    <p:extLst>
      <p:ext uri="{BB962C8B-B14F-4D97-AF65-F5344CB8AC3E}">
        <p14:creationId xmlns:p14="http://schemas.microsoft.com/office/powerpoint/2010/main" val="946149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3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33"/>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3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35"/>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3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37"/>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38"/>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39"/>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40"/>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41"/>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42"/>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43"/>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44"/>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45"/>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46"/>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47"/>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48"/>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49"/>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grpId="0" nodeType="clickEffect">
                                  <p:stCondLst>
                                    <p:cond delay="0"/>
                                  </p:stCondLst>
                                  <p:childTnLst>
                                    <p:set>
                                      <p:cBhvr>
                                        <p:cTn id="186" dur="1" fill="hold">
                                          <p:stCondLst>
                                            <p:cond delay="0"/>
                                          </p:stCondLst>
                                        </p:cTn>
                                        <p:tgtEl>
                                          <p:spTgt spid="50"/>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51"/>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52"/>
                                        </p:tgtEl>
                                        <p:attrNameLst>
                                          <p:attrName>style.visibility</p:attrName>
                                        </p:attrNameLst>
                                      </p:cBhvr>
                                      <p:to>
                                        <p:strVal val="visible"/>
                                      </p:to>
                                    </p:set>
                                  </p:childTnLst>
                                </p:cTn>
                              </p:par>
                            </p:childTnLst>
                          </p:cTn>
                        </p:par>
                      </p:childTnLst>
                    </p:cTn>
                  </p:par>
                  <p:par>
                    <p:cTn id="195" fill="hold">
                      <p:stCondLst>
                        <p:cond delay="indefinite"/>
                      </p:stCondLst>
                      <p:childTnLst>
                        <p:par>
                          <p:cTn id="196" fill="hold">
                            <p:stCondLst>
                              <p:cond delay="0"/>
                            </p:stCondLst>
                            <p:childTnLst>
                              <p:par>
                                <p:cTn id="197" presetID="1" presetClass="entr" presetSubtype="0" fill="hold" grpId="0" nodeType="clickEffect">
                                  <p:stCondLst>
                                    <p:cond delay="0"/>
                                  </p:stCondLst>
                                  <p:childTnLst>
                                    <p:set>
                                      <p:cBhvr>
                                        <p:cTn id="198" dur="1" fill="hold">
                                          <p:stCondLst>
                                            <p:cond delay="0"/>
                                          </p:stCondLst>
                                        </p:cTn>
                                        <p:tgtEl>
                                          <p:spTgt spid="53"/>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54"/>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55"/>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ntr" presetSubtype="0" fill="hold" grpId="0" nodeType="clickEffect">
                                  <p:stCondLst>
                                    <p:cond delay="0"/>
                                  </p:stCondLst>
                                  <p:childTnLst>
                                    <p:set>
                                      <p:cBhvr>
                                        <p:cTn id="210" dur="1" fill="hold">
                                          <p:stCondLst>
                                            <p:cond delay="0"/>
                                          </p:stCondLst>
                                        </p:cTn>
                                        <p:tgtEl>
                                          <p:spTgt spid="56"/>
                                        </p:tgtEl>
                                        <p:attrNameLst>
                                          <p:attrName>style.visibility</p:attrName>
                                        </p:attrNameLst>
                                      </p:cBhvr>
                                      <p:to>
                                        <p:strVal val="visible"/>
                                      </p:to>
                                    </p:set>
                                  </p:childTnLst>
                                </p:cTn>
                              </p:par>
                            </p:childTnLst>
                          </p:cTn>
                        </p:par>
                      </p:childTnLst>
                    </p:cTn>
                  </p:par>
                  <p:par>
                    <p:cTn id="211" fill="hold">
                      <p:stCondLst>
                        <p:cond delay="indefinite"/>
                      </p:stCondLst>
                      <p:childTnLst>
                        <p:par>
                          <p:cTn id="212" fill="hold">
                            <p:stCondLst>
                              <p:cond delay="0"/>
                            </p:stCondLst>
                            <p:childTnLst>
                              <p:par>
                                <p:cTn id="213" presetID="1" presetClass="entr" presetSubtype="0" fill="hold" grpId="0" nodeType="clickEffect">
                                  <p:stCondLst>
                                    <p:cond delay="0"/>
                                  </p:stCondLst>
                                  <p:childTnLst>
                                    <p:set>
                                      <p:cBhvr>
                                        <p:cTn id="214" dur="1" fill="hold">
                                          <p:stCondLst>
                                            <p:cond delay="0"/>
                                          </p:stCondLst>
                                        </p:cTn>
                                        <p:tgtEl>
                                          <p:spTgt spid="57"/>
                                        </p:tgtEl>
                                        <p:attrNameLst>
                                          <p:attrName>style.visibility</p:attrName>
                                        </p:attrNameLst>
                                      </p:cBhvr>
                                      <p:to>
                                        <p:strVal val="visible"/>
                                      </p:to>
                                    </p:set>
                                  </p:childTnLst>
                                </p:cTn>
                              </p:par>
                            </p:childTnLst>
                          </p:cTn>
                        </p:par>
                      </p:childTnLst>
                    </p:cTn>
                  </p:par>
                  <p:par>
                    <p:cTn id="215" fill="hold">
                      <p:stCondLst>
                        <p:cond delay="indefinite"/>
                      </p:stCondLst>
                      <p:childTnLst>
                        <p:par>
                          <p:cTn id="216" fill="hold">
                            <p:stCondLst>
                              <p:cond delay="0"/>
                            </p:stCondLst>
                            <p:childTnLst>
                              <p:par>
                                <p:cTn id="217" presetID="1" presetClass="entr" presetSubtype="0" fill="hold" grpId="0" nodeType="clickEffect">
                                  <p:stCondLst>
                                    <p:cond delay="0"/>
                                  </p:stCondLst>
                                  <p:childTnLst>
                                    <p:set>
                                      <p:cBhvr>
                                        <p:cTn id="218" dur="1" fill="hold">
                                          <p:stCondLst>
                                            <p:cond delay="0"/>
                                          </p:stCondLst>
                                        </p:cTn>
                                        <p:tgtEl>
                                          <p:spTgt spid="58"/>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1" presetClass="entr" presetSubtype="0" fill="hold" grpId="0" nodeType="clickEffect">
                                  <p:stCondLst>
                                    <p:cond delay="0"/>
                                  </p:stCondLst>
                                  <p:childTnLst>
                                    <p:set>
                                      <p:cBhvr>
                                        <p:cTn id="222" dur="1" fill="hold">
                                          <p:stCondLst>
                                            <p:cond delay="0"/>
                                          </p:stCondLst>
                                        </p:cTn>
                                        <p:tgtEl>
                                          <p:spTgt spid="59"/>
                                        </p:tgtEl>
                                        <p:attrNameLst>
                                          <p:attrName>style.visibility</p:attrName>
                                        </p:attrNameLst>
                                      </p:cBhvr>
                                      <p:to>
                                        <p:strVal val="visible"/>
                                      </p:to>
                                    </p:set>
                                  </p:childTnLst>
                                </p:cTn>
                              </p:par>
                            </p:childTnLst>
                          </p:cTn>
                        </p:par>
                      </p:childTnLst>
                    </p:cTn>
                  </p:par>
                  <p:par>
                    <p:cTn id="223" fill="hold">
                      <p:stCondLst>
                        <p:cond delay="indefinite"/>
                      </p:stCondLst>
                      <p:childTnLst>
                        <p:par>
                          <p:cTn id="224" fill="hold">
                            <p:stCondLst>
                              <p:cond delay="0"/>
                            </p:stCondLst>
                            <p:childTnLst>
                              <p:par>
                                <p:cTn id="225" presetID="1" presetClass="entr" presetSubtype="0" fill="hold" grpId="0" nodeType="clickEffect">
                                  <p:stCondLst>
                                    <p:cond delay="0"/>
                                  </p:stCondLst>
                                  <p:childTnLst>
                                    <p:set>
                                      <p:cBhvr>
                                        <p:cTn id="226" dur="1" fill="hold">
                                          <p:stCondLst>
                                            <p:cond delay="0"/>
                                          </p:stCondLst>
                                        </p:cTn>
                                        <p:tgtEl>
                                          <p:spTgt spid="60"/>
                                        </p:tgtEl>
                                        <p:attrNameLst>
                                          <p:attrName>style.visibility</p:attrName>
                                        </p:attrNameLst>
                                      </p:cBhvr>
                                      <p:to>
                                        <p:strVal val="visible"/>
                                      </p:to>
                                    </p:set>
                                  </p:childTnLst>
                                </p:cTn>
                              </p:par>
                            </p:childTnLst>
                          </p:cTn>
                        </p:par>
                      </p:childTnLst>
                    </p:cTn>
                  </p:par>
                  <p:par>
                    <p:cTn id="227" fill="hold">
                      <p:stCondLst>
                        <p:cond delay="indefinite"/>
                      </p:stCondLst>
                      <p:childTnLst>
                        <p:par>
                          <p:cTn id="228" fill="hold">
                            <p:stCondLst>
                              <p:cond delay="0"/>
                            </p:stCondLst>
                            <p:childTnLst>
                              <p:par>
                                <p:cTn id="229" presetID="1" presetClass="entr" presetSubtype="0" fill="hold" grpId="0" nodeType="clickEffect">
                                  <p:stCondLst>
                                    <p:cond delay="0"/>
                                  </p:stCondLst>
                                  <p:childTnLst>
                                    <p:set>
                                      <p:cBhvr>
                                        <p:cTn id="230"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4" grpId="0"/>
      <p:bldP spid="25" grpId="0"/>
      <p:bldP spid="26" grpId="0"/>
      <p:bldP spid="27" grpId="0"/>
      <p:bldP spid="28" grpId="0"/>
      <p:bldP spid="29" grpId="0"/>
      <p:bldP spid="31" grpId="0"/>
      <p:bldP spid="30" grpId="0"/>
      <p:bldP spid="32" grpId="0"/>
      <p:bldP spid="33" grpId="0"/>
      <p:bldP spid="34" grpId="0"/>
      <p:bldP spid="35" grpId="0"/>
      <p:bldP spid="36" grpId="0"/>
      <p:bldP spid="37" grpId="0"/>
      <p:bldP spid="38" grpId="0"/>
      <p:bldP spid="39" grpId="0"/>
      <p:bldP spid="40"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9360" y="609600"/>
            <a:ext cx="4053840" cy="400110"/>
          </a:xfrm>
          <a:prstGeom prst="rect">
            <a:avLst/>
          </a:prstGeom>
          <a:noFill/>
        </p:spPr>
        <p:txBody>
          <a:bodyPr wrap="square" rtlCol="0">
            <a:spAutoFit/>
          </a:bodyPr>
          <a:lstStyle/>
          <a:p>
            <a:r>
              <a:rPr lang="en-US" sz="2000" b="1" u="sng" dirty="0" smtClean="0"/>
              <a:t>Valuation of Jewellery [Rule 18]</a:t>
            </a:r>
            <a:endParaRPr lang="en-IN" sz="2000" b="1" u="sng" dirty="0"/>
          </a:p>
        </p:txBody>
      </p:sp>
      <p:sp>
        <p:nvSpPr>
          <p:cNvPr id="3" name="TextBox 2"/>
          <p:cNvSpPr txBox="1"/>
          <p:nvPr/>
        </p:nvSpPr>
        <p:spPr>
          <a:xfrm>
            <a:off x="1508760" y="1295400"/>
            <a:ext cx="3962400" cy="400110"/>
          </a:xfrm>
          <a:prstGeom prst="rect">
            <a:avLst/>
          </a:prstGeom>
          <a:noFill/>
        </p:spPr>
        <p:txBody>
          <a:bodyPr wrap="square" rtlCol="0">
            <a:spAutoFit/>
          </a:bodyPr>
          <a:lstStyle/>
          <a:p>
            <a:r>
              <a:rPr lang="en-US" sz="2000" b="1" dirty="0" smtClean="0"/>
              <a:t>The Value of Jewellery shall be </a:t>
            </a:r>
            <a:endParaRPr lang="en-IN" sz="2000" b="1" dirty="0"/>
          </a:p>
        </p:txBody>
      </p:sp>
      <p:sp>
        <p:nvSpPr>
          <p:cNvPr id="4" name="TextBox 3"/>
          <p:cNvSpPr txBox="1"/>
          <p:nvPr/>
        </p:nvSpPr>
        <p:spPr>
          <a:xfrm>
            <a:off x="1524000" y="1828800"/>
            <a:ext cx="5166360" cy="400110"/>
          </a:xfrm>
          <a:prstGeom prst="rect">
            <a:avLst/>
          </a:prstGeom>
          <a:noFill/>
        </p:spPr>
        <p:txBody>
          <a:bodyPr wrap="square" rtlCol="0">
            <a:spAutoFit/>
          </a:bodyPr>
          <a:lstStyle/>
          <a:p>
            <a:r>
              <a:rPr lang="en-US" sz="2000" b="1" dirty="0" smtClean="0"/>
              <a:t>estimated to be the price which it would fetch </a:t>
            </a:r>
            <a:endParaRPr lang="en-IN" sz="2000" b="1" dirty="0"/>
          </a:p>
        </p:txBody>
      </p:sp>
      <p:sp>
        <p:nvSpPr>
          <p:cNvPr id="5" name="TextBox 4"/>
          <p:cNvSpPr txBox="1"/>
          <p:nvPr/>
        </p:nvSpPr>
        <p:spPr>
          <a:xfrm>
            <a:off x="1539240" y="2346960"/>
            <a:ext cx="6766560" cy="400110"/>
          </a:xfrm>
          <a:prstGeom prst="rect">
            <a:avLst/>
          </a:prstGeom>
          <a:noFill/>
        </p:spPr>
        <p:txBody>
          <a:bodyPr wrap="square" rtlCol="0">
            <a:spAutoFit/>
          </a:bodyPr>
          <a:lstStyle/>
          <a:p>
            <a:r>
              <a:rPr lang="en-US" sz="2000" b="1" dirty="0" smtClean="0"/>
              <a:t>if Sold in the open Market (i.e. FMV) on the Valuation date </a:t>
            </a:r>
            <a:endParaRPr lang="en-IN" sz="2000" b="1" dirty="0"/>
          </a:p>
        </p:txBody>
      </p:sp>
      <p:cxnSp>
        <p:nvCxnSpPr>
          <p:cNvPr id="7" name="Straight Connector 6"/>
          <p:cNvCxnSpPr/>
          <p:nvPr/>
        </p:nvCxnSpPr>
        <p:spPr>
          <a:xfrm>
            <a:off x="1219200" y="2042160"/>
            <a:ext cx="152400" cy="1588"/>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a:off x="1219200" y="2545080"/>
            <a:ext cx="152400" cy="158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3622719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3196" y="359509"/>
            <a:ext cx="3520440" cy="369332"/>
          </a:xfrm>
          <a:prstGeom prst="rect">
            <a:avLst/>
          </a:prstGeom>
          <a:noFill/>
        </p:spPr>
        <p:txBody>
          <a:bodyPr wrap="square" rtlCol="0">
            <a:spAutoFit/>
          </a:bodyPr>
          <a:lstStyle/>
          <a:p>
            <a:r>
              <a:rPr lang="en-US" b="1" u="sng" dirty="0" smtClean="0"/>
              <a:t>Valuation of Jewellery [Rule 18]</a:t>
            </a:r>
            <a:endParaRPr lang="en-IN" b="1" u="sng" dirty="0"/>
          </a:p>
        </p:txBody>
      </p:sp>
      <p:sp>
        <p:nvSpPr>
          <p:cNvPr id="3" name="Left Brace 2"/>
          <p:cNvSpPr/>
          <p:nvPr/>
        </p:nvSpPr>
        <p:spPr>
          <a:xfrm rot="5400000">
            <a:off x="3992880" y="-1621691"/>
            <a:ext cx="502920" cy="525780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IN" b="1"/>
          </a:p>
        </p:txBody>
      </p:sp>
      <p:sp>
        <p:nvSpPr>
          <p:cNvPr id="4" name="TextBox 3"/>
          <p:cNvSpPr txBox="1"/>
          <p:nvPr/>
        </p:nvSpPr>
        <p:spPr>
          <a:xfrm>
            <a:off x="457200" y="1289149"/>
            <a:ext cx="3672840" cy="646331"/>
          </a:xfrm>
          <a:prstGeom prst="rect">
            <a:avLst/>
          </a:prstGeom>
          <a:noFill/>
        </p:spPr>
        <p:txBody>
          <a:bodyPr wrap="square" rtlCol="0">
            <a:spAutoFit/>
          </a:bodyPr>
          <a:lstStyle/>
          <a:p>
            <a:r>
              <a:rPr lang="en-US" b="1" dirty="0" smtClean="0"/>
              <a:t>Value estimated by </a:t>
            </a:r>
            <a:r>
              <a:rPr lang="en-US" b="1" dirty="0" err="1" smtClean="0"/>
              <a:t>assessee</a:t>
            </a:r>
            <a:r>
              <a:rPr lang="en-US" b="1" dirty="0" smtClean="0"/>
              <a:t> &amp; </a:t>
            </a:r>
            <a:r>
              <a:rPr lang="en-US" b="1" smtClean="0"/>
              <a:t>FMV does not exceed </a:t>
            </a:r>
            <a:r>
              <a:rPr lang="en-US" b="1" dirty="0" smtClean="0"/>
              <a:t>Rs. 5,00,000</a:t>
            </a:r>
            <a:endParaRPr lang="en-IN" b="1" dirty="0"/>
          </a:p>
        </p:txBody>
      </p:sp>
      <p:sp>
        <p:nvSpPr>
          <p:cNvPr id="5" name="TextBox 4"/>
          <p:cNvSpPr txBox="1"/>
          <p:nvPr/>
        </p:nvSpPr>
        <p:spPr>
          <a:xfrm>
            <a:off x="5425440" y="1289149"/>
            <a:ext cx="3352800" cy="646331"/>
          </a:xfrm>
          <a:prstGeom prst="rect">
            <a:avLst/>
          </a:prstGeom>
          <a:noFill/>
        </p:spPr>
        <p:txBody>
          <a:bodyPr wrap="square" rtlCol="0">
            <a:spAutoFit/>
          </a:bodyPr>
          <a:lstStyle/>
          <a:p>
            <a:r>
              <a:rPr lang="en-US" b="1" dirty="0" smtClean="0"/>
              <a:t>Value estimated by </a:t>
            </a:r>
            <a:r>
              <a:rPr lang="en-US" b="1" dirty="0" err="1" smtClean="0"/>
              <a:t>assessee</a:t>
            </a:r>
            <a:r>
              <a:rPr lang="en-US" b="1" dirty="0" smtClean="0"/>
              <a:t> &amp; </a:t>
            </a:r>
            <a:r>
              <a:rPr lang="en-US" b="1" smtClean="0"/>
              <a:t>FMV exceed 5,00,000</a:t>
            </a:r>
            <a:endParaRPr lang="en-IN" b="1" dirty="0"/>
          </a:p>
        </p:txBody>
      </p:sp>
      <p:sp>
        <p:nvSpPr>
          <p:cNvPr id="9" name="TextBox 8"/>
          <p:cNvSpPr txBox="1"/>
          <p:nvPr/>
        </p:nvSpPr>
        <p:spPr>
          <a:xfrm>
            <a:off x="457200" y="2212537"/>
            <a:ext cx="4084320" cy="923330"/>
          </a:xfrm>
          <a:prstGeom prst="rect">
            <a:avLst/>
          </a:prstGeom>
          <a:noFill/>
        </p:spPr>
        <p:txBody>
          <a:bodyPr wrap="square" rtlCol="0">
            <a:spAutoFit/>
          </a:bodyPr>
          <a:lstStyle/>
          <a:p>
            <a:r>
              <a:rPr lang="en-US" b="1" dirty="0" smtClean="0"/>
              <a:t>Statement in FORM No</a:t>
            </a:r>
            <a:r>
              <a:rPr lang="en-US" b="1" smtClean="0"/>
              <a:t>. O-8A </a:t>
            </a:r>
            <a:r>
              <a:rPr lang="en-US" b="1" dirty="0" smtClean="0"/>
              <a:t>along</a:t>
            </a:r>
          </a:p>
          <a:p>
            <a:r>
              <a:rPr lang="en-US" b="1" dirty="0" smtClean="0"/>
              <a:t> with Return of Net Wealth…. to be submitted by </a:t>
            </a:r>
            <a:r>
              <a:rPr lang="en-US" b="1" dirty="0" err="1" smtClean="0"/>
              <a:t>Assessee</a:t>
            </a:r>
            <a:r>
              <a:rPr lang="en-US" b="1" dirty="0" smtClean="0"/>
              <a:t> </a:t>
            </a:r>
            <a:endParaRPr lang="en-IN" b="1" dirty="0"/>
          </a:p>
        </p:txBody>
      </p:sp>
      <p:sp>
        <p:nvSpPr>
          <p:cNvPr id="10" name="TextBox 9"/>
          <p:cNvSpPr txBox="1"/>
          <p:nvPr/>
        </p:nvSpPr>
        <p:spPr>
          <a:xfrm>
            <a:off x="457200" y="3148429"/>
            <a:ext cx="1752600" cy="369332"/>
          </a:xfrm>
          <a:prstGeom prst="rect">
            <a:avLst/>
          </a:prstGeom>
          <a:noFill/>
        </p:spPr>
        <p:txBody>
          <a:bodyPr wrap="square" rtlCol="0">
            <a:spAutoFit/>
          </a:bodyPr>
          <a:lstStyle/>
          <a:p>
            <a:r>
              <a:rPr lang="en-US" b="1" u="sng" dirty="0" smtClean="0"/>
              <a:t>HOWEVER</a:t>
            </a:r>
            <a:endParaRPr lang="en-IN" b="1" u="sng" dirty="0"/>
          </a:p>
        </p:txBody>
      </p:sp>
      <p:sp>
        <p:nvSpPr>
          <p:cNvPr id="11" name="TextBox 10"/>
          <p:cNvSpPr txBox="1"/>
          <p:nvPr/>
        </p:nvSpPr>
        <p:spPr>
          <a:xfrm>
            <a:off x="457200" y="3544669"/>
            <a:ext cx="3550920" cy="369332"/>
          </a:xfrm>
          <a:prstGeom prst="rect">
            <a:avLst/>
          </a:prstGeom>
          <a:noFill/>
        </p:spPr>
        <p:txBody>
          <a:bodyPr wrap="square" rtlCol="0">
            <a:spAutoFit/>
          </a:bodyPr>
          <a:lstStyle/>
          <a:p>
            <a:r>
              <a:rPr lang="en-US" b="1" dirty="0" smtClean="0"/>
              <a:t>if AO is of </a:t>
            </a:r>
            <a:r>
              <a:rPr lang="en-US" b="1" smtClean="0"/>
              <a:t>the openion </a:t>
            </a:r>
            <a:r>
              <a:rPr lang="en-US" b="1" dirty="0" smtClean="0"/>
              <a:t>that</a:t>
            </a:r>
            <a:endParaRPr lang="en-IN" b="1" dirty="0"/>
          </a:p>
        </p:txBody>
      </p:sp>
      <p:sp>
        <p:nvSpPr>
          <p:cNvPr id="12" name="TextBox 11"/>
          <p:cNvSpPr txBox="1"/>
          <p:nvPr/>
        </p:nvSpPr>
        <p:spPr>
          <a:xfrm>
            <a:off x="457200" y="3925669"/>
            <a:ext cx="3215640" cy="646331"/>
          </a:xfrm>
          <a:prstGeom prst="rect">
            <a:avLst/>
          </a:prstGeom>
          <a:noFill/>
        </p:spPr>
        <p:txBody>
          <a:bodyPr wrap="square" rtlCol="0">
            <a:spAutoFit/>
          </a:bodyPr>
          <a:lstStyle/>
          <a:p>
            <a:r>
              <a:rPr lang="en-US" b="1" dirty="0" smtClean="0"/>
              <a:t>FMV exceeds the Value declared by the </a:t>
            </a:r>
            <a:r>
              <a:rPr lang="en-US" b="1" dirty="0" err="1" smtClean="0"/>
              <a:t>assessee</a:t>
            </a:r>
            <a:endParaRPr lang="en-IN" b="1" dirty="0"/>
          </a:p>
        </p:txBody>
      </p:sp>
      <p:sp>
        <p:nvSpPr>
          <p:cNvPr id="13" name="TextBox 12"/>
          <p:cNvSpPr txBox="1"/>
          <p:nvPr/>
        </p:nvSpPr>
        <p:spPr>
          <a:xfrm>
            <a:off x="457200" y="4611469"/>
            <a:ext cx="1752600" cy="369332"/>
          </a:xfrm>
          <a:prstGeom prst="rect">
            <a:avLst/>
          </a:prstGeom>
          <a:noFill/>
        </p:spPr>
        <p:txBody>
          <a:bodyPr wrap="square" rtlCol="0">
            <a:spAutoFit/>
          </a:bodyPr>
          <a:lstStyle/>
          <a:p>
            <a:r>
              <a:rPr lang="en-US" b="1" dirty="0" smtClean="0"/>
              <a:t>by More than</a:t>
            </a:r>
            <a:endParaRPr lang="en-IN" b="1" dirty="0"/>
          </a:p>
        </p:txBody>
      </p:sp>
      <p:sp>
        <p:nvSpPr>
          <p:cNvPr id="14" name="TextBox 13"/>
          <p:cNvSpPr txBox="1"/>
          <p:nvPr/>
        </p:nvSpPr>
        <p:spPr>
          <a:xfrm>
            <a:off x="883920" y="4977229"/>
            <a:ext cx="3215640" cy="369332"/>
          </a:xfrm>
          <a:prstGeom prst="rect">
            <a:avLst/>
          </a:prstGeom>
          <a:noFill/>
        </p:spPr>
        <p:txBody>
          <a:bodyPr wrap="square" rtlCol="0">
            <a:spAutoFit/>
          </a:bodyPr>
          <a:lstStyle/>
          <a:p>
            <a:r>
              <a:rPr lang="en-US" b="1" dirty="0" smtClean="0"/>
              <a:t>1/3</a:t>
            </a:r>
            <a:r>
              <a:rPr lang="en-US" b="1" baseline="30000" dirty="0" smtClean="0"/>
              <a:t>rd</a:t>
            </a:r>
            <a:r>
              <a:rPr lang="en-US" b="1" dirty="0" smtClean="0"/>
              <a:t> of Returned Value or</a:t>
            </a:r>
            <a:endParaRPr lang="en-IN" b="1" dirty="0"/>
          </a:p>
        </p:txBody>
      </p:sp>
      <p:sp>
        <p:nvSpPr>
          <p:cNvPr id="15" name="TextBox 14"/>
          <p:cNvSpPr txBox="1"/>
          <p:nvPr/>
        </p:nvSpPr>
        <p:spPr>
          <a:xfrm>
            <a:off x="883920" y="5388709"/>
            <a:ext cx="1264920" cy="369332"/>
          </a:xfrm>
          <a:prstGeom prst="rect">
            <a:avLst/>
          </a:prstGeom>
          <a:noFill/>
        </p:spPr>
        <p:txBody>
          <a:bodyPr wrap="square" rtlCol="0">
            <a:spAutoFit/>
          </a:bodyPr>
          <a:lstStyle/>
          <a:p>
            <a:r>
              <a:rPr lang="en-US" b="1" dirty="0" smtClean="0"/>
              <a:t>Rs. 50000</a:t>
            </a:r>
            <a:endParaRPr lang="en-IN" b="1" dirty="0"/>
          </a:p>
        </p:txBody>
      </p:sp>
      <p:sp>
        <p:nvSpPr>
          <p:cNvPr id="16" name="Flowchart: Connector 15"/>
          <p:cNvSpPr/>
          <p:nvPr/>
        </p:nvSpPr>
        <p:spPr>
          <a:xfrm>
            <a:off x="701040" y="5114389"/>
            <a:ext cx="45719" cy="7620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17" name="Flowchart: Connector 16"/>
          <p:cNvSpPr/>
          <p:nvPr/>
        </p:nvSpPr>
        <p:spPr>
          <a:xfrm>
            <a:off x="701040" y="5525869"/>
            <a:ext cx="45719" cy="7620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a:p>
        </p:txBody>
      </p:sp>
      <p:sp>
        <p:nvSpPr>
          <p:cNvPr id="18" name="TextBox 17"/>
          <p:cNvSpPr txBox="1"/>
          <p:nvPr/>
        </p:nvSpPr>
        <p:spPr>
          <a:xfrm>
            <a:off x="4846320" y="2212537"/>
            <a:ext cx="4267200" cy="923330"/>
          </a:xfrm>
          <a:prstGeom prst="rect">
            <a:avLst/>
          </a:prstGeom>
          <a:noFill/>
        </p:spPr>
        <p:txBody>
          <a:bodyPr wrap="square" rtlCol="0">
            <a:spAutoFit/>
          </a:bodyPr>
          <a:lstStyle/>
          <a:p>
            <a:r>
              <a:rPr lang="en-US" b="1" dirty="0" smtClean="0"/>
              <a:t>Report of Registered valuer in </a:t>
            </a:r>
            <a:r>
              <a:rPr lang="en-US" b="1" smtClean="0"/>
              <a:t>form O-8 </a:t>
            </a:r>
            <a:r>
              <a:rPr lang="en-US" b="1" dirty="0" smtClean="0"/>
              <a:t>along with Return of Net Wealth…to be submitted by </a:t>
            </a:r>
            <a:r>
              <a:rPr lang="en-US" b="1" dirty="0" err="1" smtClean="0"/>
              <a:t>Assessee</a:t>
            </a:r>
            <a:r>
              <a:rPr lang="en-US" b="1" dirty="0" smtClean="0"/>
              <a:t>.</a:t>
            </a:r>
            <a:endParaRPr lang="en-IN" b="1" dirty="0"/>
          </a:p>
        </p:txBody>
      </p:sp>
      <p:sp>
        <p:nvSpPr>
          <p:cNvPr id="19" name="TextBox 18"/>
          <p:cNvSpPr txBox="1"/>
          <p:nvPr/>
        </p:nvSpPr>
        <p:spPr>
          <a:xfrm>
            <a:off x="4892040" y="3148429"/>
            <a:ext cx="1752600" cy="369332"/>
          </a:xfrm>
          <a:prstGeom prst="rect">
            <a:avLst/>
          </a:prstGeom>
          <a:noFill/>
        </p:spPr>
        <p:txBody>
          <a:bodyPr wrap="square" rtlCol="0">
            <a:spAutoFit/>
          </a:bodyPr>
          <a:lstStyle/>
          <a:p>
            <a:r>
              <a:rPr lang="en-US" b="1" u="sng" dirty="0" smtClean="0"/>
              <a:t>HOWEVER</a:t>
            </a:r>
            <a:endParaRPr lang="en-IN" b="1" u="sng" dirty="0"/>
          </a:p>
        </p:txBody>
      </p:sp>
      <p:sp>
        <p:nvSpPr>
          <p:cNvPr id="20" name="TextBox 19"/>
          <p:cNvSpPr txBox="1"/>
          <p:nvPr/>
        </p:nvSpPr>
        <p:spPr>
          <a:xfrm>
            <a:off x="4892040" y="3544669"/>
            <a:ext cx="3535680" cy="369332"/>
          </a:xfrm>
          <a:prstGeom prst="rect">
            <a:avLst/>
          </a:prstGeom>
          <a:noFill/>
        </p:spPr>
        <p:txBody>
          <a:bodyPr wrap="square" rtlCol="0">
            <a:spAutoFit/>
          </a:bodyPr>
          <a:lstStyle/>
          <a:p>
            <a:r>
              <a:rPr lang="en-US" b="1" dirty="0" smtClean="0"/>
              <a:t>if AO is of </a:t>
            </a:r>
            <a:r>
              <a:rPr lang="en-US" b="1" smtClean="0"/>
              <a:t>the openion </a:t>
            </a:r>
            <a:r>
              <a:rPr lang="en-US" b="1" dirty="0" smtClean="0"/>
              <a:t>that</a:t>
            </a:r>
            <a:endParaRPr lang="en-IN" b="1" dirty="0"/>
          </a:p>
        </p:txBody>
      </p:sp>
      <p:sp>
        <p:nvSpPr>
          <p:cNvPr id="21" name="TextBox 20"/>
          <p:cNvSpPr txBox="1"/>
          <p:nvPr/>
        </p:nvSpPr>
        <p:spPr>
          <a:xfrm>
            <a:off x="4892040" y="3925669"/>
            <a:ext cx="3215640" cy="646331"/>
          </a:xfrm>
          <a:prstGeom prst="rect">
            <a:avLst/>
          </a:prstGeom>
          <a:noFill/>
        </p:spPr>
        <p:txBody>
          <a:bodyPr wrap="square" rtlCol="0">
            <a:spAutoFit/>
          </a:bodyPr>
          <a:lstStyle/>
          <a:p>
            <a:r>
              <a:rPr lang="en-US" b="1" dirty="0" smtClean="0"/>
              <a:t>FMV exceeds the Value declared by the </a:t>
            </a:r>
            <a:r>
              <a:rPr lang="en-US" b="1" dirty="0" err="1" smtClean="0"/>
              <a:t>assessee</a:t>
            </a:r>
            <a:endParaRPr lang="en-IN" b="1" dirty="0"/>
          </a:p>
        </p:txBody>
      </p:sp>
      <p:sp>
        <p:nvSpPr>
          <p:cNvPr id="22" name="TextBox 21"/>
          <p:cNvSpPr txBox="1"/>
          <p:nvPr/>
        </p:nvSpPr>
        <p:spPr>
          <a:xfrm>
            <a:off x="4892040" y="4611469"/>
            <a:ext cx="4221480" cy="646331"/>
          </a:xfrm>
          <a:prstGeom prst="rect">
            <a:avLst/>
          </a:prstGeom>
          <a:noFill/>
        </p:spPr>
        <p:txBody>
          <a:bodyPr wrap="square" rtlCol="0">
            <a:spAutoFit/>
          </a:bodyPr>
          <a:lstStyle/>
          <a:p>
            <a:r>
              <a:rPr lang="en-US" b="1" dirty="0" smtClean="0"/>
              <a:t>then A.O may refer the valuation of such Jewellery to valuation officer</a:t>
            </a:r>
            <a:endParaRPr lang="en-IN" b="1" dirty="0"/>
          </a:p>
        </p:txBody>
      </p:sp>
      <p:sp>
        <p:nvSpPr>
          <p:cNvPr id="28" name="TextBox 27"/>
          <p:cNvSpPr txBox="1"/>
          <p:nvPr/>
        </p:nvSpPr>
        <p:spPr>
          <a:xfrm>
            <a:off x="4892040" y="5251549"/>
            <a:ext cx="4221480" cy="646331"/>
          </a:xfrm>
          <a:prstGeom prst="rect">
            <a:avLst/>
          </a:prstGeom>
          <a:noFill/>
        </p:spPr>
        <p:txBody>
          <a:bodyPr wrap="square" rtlCol="0">
            <a:spAutoFit/>
          </a:bodyPr>
          <a:lstStyle/>
          <a:p>
            <a:r>
              <a:rPr lang="en-US" b="1" dirty="0" smtClean="0"/>
              <a:t>and value of </a:t>
            </a:r>
            <a:r>
              <a:rPr lang="en-US" b="1" dirty="0" err="1" smtClean="0"/>
              <a:t>jewellery</a:t>
            </a:r>
            <a:r>
              <a:rPr lang="en-US" b="1" dirty="0" smtClean="0"/>
              <a:t> in such case, shall be FMV as decided by Valuation Officer</a:t>
            </a:r>
            <a:endParaRPr lang="en-IN" b="1" dirty="0"/>
          </a:p>
        </p:txBody>
      </p:sp>
      <p:cxnSp>
        <p:nvCxnSpPr>
          <p:cNvPr id="30" name="Straight Arrow Connector 29"/>
          <p:cNvCxnSpPr/>
          <p:nvPr/>
        </p:nvCxnSpPr>
        <p:spPr>
          <a:xfrm>
            <a:off x="91440" y="241690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Straight Arrow Connector 30"/>
          <p:cNvCxnSpPr/>
          <p:nvPr/>
        </p:nvCxnSpPr>
        <p:spPr>
          <a:xfrm>
            <a:off x="106680" y="413902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a:off x="106680" y="480958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3" name="Straight Arrow Connector 32"/>
          <p:cNvCxnSpPr/>
          <p:nvPr/>
        </p:nvCxnSpPr>
        <p:spPr>
          <a:xfrm>
            <a:off x="121920" y="595258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4" name="Straight Arrow Connector 33"/>
          <p:cNvCxnSpPr/>
          <p:nvPr/>
        </p:nvCxnSpPr>
        <p:spPr>
          <a:xfrm>
            <a:off x="4572000" y="241690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5" name="Straight Arrow Connector 34"/>
          <p:cNvCxnSpPr/>
          <p:nvPr/>
        </p:nvCxnSpPr>
        <p:spPr>
          <a:xfrm>
            <a:off x="4495800" y="410854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a:off x="4511040" y="480958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4526280" y="5449669"/>
            <a:ext cx="3048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2" name="Straight Arrow Connector 41"/>
          <p:cNvCxnSpPr/>
          <p:nvPr/>
        </p:nvCxnSpPr>
        <p:spPr>
          <a:xfrm rot="5400000">
            <a:off x="1455420" y="2089249"/>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3" name="Straight Arrow Connector 42"/>
          <p:cNvCxnSpPr/>
          <p:nvPr/>
        </p:nvCxnSpPr>
        <p:spPr>
          <a:xfrm rot="5400000">
            <a:off x="6819106" y="2104489"/>
            <a:ext cx="2286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472440" y="5754469"/>
            <a:ext cx="3764280" cy="646331"/>
          </a:xfrm>
          <a:prstGeom prst="rect">
            <a:avLst/>
          </a:prstGeom>
          <a:noFill/>
        </p:spPr>
        <p:txBody>
          <a:bodyPr wrap="square" rtlCol="0">
            <a:spAutoFit/>
          </a:bodyPr>
          <a:lstStyle/>
          <a:p>
            <a:r>
              <a:rPr lang="en-US" b="1" dirty="0" smtClean="0"/>
              <a:t>then A.O may refer the </a:t>
            </a:r>
            <a:r>
              <a:rPr lang="en-US" b="1" smtClean="0"/>
              <a:t>valuation of</a:t>
            </a:r>
          </a:p>
          <a:p>
            <a:r>
              <a:rPr lang="en-US" b="1" smtClean="0"/>
              <a:t> </a:t>
            </a:r>
            <a:r>
              <a:rPr lang="en-US" b="1" dirty="0" smtClean="0"/>
              <a:t>such Jewellery to valuation officer</a:t>
            </a:r>
            <a:endParaRPr lang="en-IN" b="1" dirty="0"/>
          </a:p>
        </p:txBody>
      </p:sp>
    </p:spTree>
    <p:extLst>
      <p:ext uri="{BB962C8B-B14F-4D97-AF65-F5344CB8AC3E}">
        <p14:creationId xmlns:p14="http://schemas.microsoft.com/office/powerpoint/2010/main" val="27039466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3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3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1"/>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3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22"/>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3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5" grpId="0"/>
      <p:bldP spid="9" grpId="0"/>
      <p:bldP spid="10" grpId="0"/>
      <p:bldP spid="11" grpId="0"/>
      <p:bldP spid="12" grpId="0"/>
      <p:bldP spid="13" grpId="0"/>
      <p:bldP spid="14" grpId="0"/>
      <p:bldP spid="15" grpId="0"/>
      <p:bldP spid="16" grpId="0" animBg="1"/>
      <p:bldP spid="17" grpId="0" animBg="1"/>
      <p:bldP spid="18" grpId="0"/>
      <p:bldP spid="19" grpId="0"/>
      <p:bldP spid="20" grpId="0"/>
      <p:bldP spid="21" grpId="0"/>
      <p:bldP spid="22" grpId="0"/>
      <p:bldP spid="28" grpId="0"/>
      <p:bldP spid="38"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807720"/>
            <a:ext cx="1219200" cy="400110"/>
          </a:xfrm>
          <a:prstGeom prst="rect">
            <a:avLst/>
          </a:prstGeom>
          <a:noFill/>
        </p:spPr>
        <p:txBody>
          <a:bodyPr wrap="square" rtlCol="0">
            <a:spAutoFit/>
          </a:bodyPr>
          <a:lstStyle/>
          <a:p>
            <a:r>
              <a:rPr lang="en-US" sz="2000" b="1" u="sng" dirty="0" smtClean="0"/>
              <a:t>Example</a:t>
            </a:r>
            <a:endParaRPr lang="en-IN" sz="2000" b="1" u="sng" dirty="0"/>
          </a:p>
        </p:txBody>
      </p:sp>
      <p:sp>
        <p:nvSpPr>
          <p:cNvPr id="3" name="TextBox 2"/>
          <p:cNvSpPr txBox="1"/>
          <p:nvPr/>
        </p:nvSpPr>
        <p:spPr>
          <a:xfrm>
            <a:off x="2529840" y="822960"/>
            <a:ext cx="4876800" cy="400110"/>
          </a:xfrm>
          <a:prstGeom prst="rect">
            <a:avLst/>
          </a:prstGeom>
          <a:noFill/>
        </p:spPr>
        <p:txBody>
          <a:bodyPr wrap="square" rtlCol="0">
            <a:spAutoFit/>
          </a:bodyPr>
          <a:lstStyle/>
          <a:p>
            <a:r>
              <a:rPr lang="en-US" sz="2000" b="1" dirty="0" smtClean="0"/>
              <a:t>(Where FMV Does not exceed Rs. 5,00,000)</a:t>
            </a:r>
            <a:endParaRPr lang="en-IN" sz="2000" b="1" dirty="0"/>
          </a:p>
        </p:txBody>
      </p:sp>
      <p:sp>
        <p:nvSpPr>
          <p:cNvPr id="4" name="TextBox 3"/>
          <p:cNvSpPr txBox="1"/>
          <p:nvPr/>
        </p:nvSpPr>
        <p:spPr>
          <a:xfrm>
            <a:off x="914400" y="1371600"/>
            <a:ext cx="2209800" cy="707886"/>
          </a:xfrm>
          <a:prstGeom prst="rect">
            <a:avLst/>
          </a:prstGeom>
          <a:noFill/>
        </p:spPr>
        <p:txBody>
          <a:bodyPr wrap="square" rtlCol="0">
            <a:spAutoFit/>
          </a:bodyPr>
          <a:lstStyle/>
          <a:p>
            <a:r>
              <a:rPr lang="en-US" sz="2000" b="1" u="sng" dirty="0" smtClean="0"/>
              <a:t>Value Declared </a:t>
            </a:r>
          </a:p>
          <a:p>
            <a:r>
              <a:rPr lang="en-US" sz="2000" b="1" u="sng" dirty="0" smtClean="0"/>
              <a:t>by </a:t>
            </a:r>
            <a:r>
              <a:rPr lang="en-US" sz="2000" b="1" u="sng" dirty="0" err="1" smtClean="0"/>
              <a:t>Assessee</a:t>
            </a:r>
            <a:endParaRPr lang="en-IN" sz="2000" b="1" u="sng" dirty="0"/>
          </a:p>
        </p:txBody>
      </p:sp>
      <p:sp>
        <p:nvSpPr>
          <p:cNvPr id="5" name="TextBox 4"/>
          <p:cNvSpPr txBox="1"/>
          <p:nvPr/>
        </p:nvSpPr>
        <p:spPr>
          <a:xfrm>
            <a:off x="3764280" y="1371600"/>
            <a:ext cx="1569720" cy="707886"/>
          </a:xfrm>
          <a:prstGeom prst="rect">
            <a:avLst/>
          </a:prstGeom>
          <a:noFill/>
        </p:spPr>
        <p:txBody>
          <a:bodyPr wrap="square" rtlCol="0">
            <a:spAutoFit/>
          </a:bodyPr>
          <a:lstStyle/>
          <a:p>
            <a:r>
              <a:rPr lang="en-US" sz="2000" b="1" u="sng" dirty="0" smtClean="0"/>
              <a:t>AO’s</a:t>
            </a:r>
          </a:p>
          <a:p>
            <a:r>
              <a:rPr lang="en-US" sz="2000" b="1" u="sng" dirty="0" err="1" smtClean="0"/>
              <a:t>openion</a:t>
            </a:r>
            <a:endParaRPr lang="en-IN" sz="2000" b="1" u="sng" dirty="0"/>
          </a:p>
        </p:txBody>
      </p:sp>
      <p:sp>
        <p:nvSpPr>
          <p:cNvPr id="6" name="TextBox 5"/>
          <p:cNvSpPr txBox="1"/>
          <p:nvPr/>
        </p:nvSpPr>
        <p:spPr>
          <a:xfrm>
            <a:off x="6370320" y="1371600"/>
            <a:ext cx="2087880" cy="707886"/>
          </a:xfrm>
          <a:prstGeom prst="rect">
            <a:avLst/>
          </a:prstGeom>
          <a:noFill/>
        </p:spPr>
        <p:txBody>
          <a:bodyPr wrap="square" rtlCol="0">
            <a:spAutoFit/>
          </a:bodyPr>
          <a:lstStyle/>
          <a:p>
            <a:r>
              <a:rPr lang="en-US" sz="2000" b="1" u="sng" dirty="0" smtClean="0"/>
              <a:t>AO can refer</a:t>
            </a:r>
          </a:p>
          <a:p>
            <a:r>
              <a:rPr lang="en-US" sz="2000" b="1" u="sng" dirty="0" smtClean="0"/>
              <a:t>or not</a:t>
            </a:r>
            <a:endParaRPr lang="en-IN" sz="2000" b="1" u="sng" dirty="0"/>
          </a:p>
        </p:txBody>
      </p:sp>
      <p:sp>
        <p:nvSpPr>
          <p:cNvPr id="7" name="TextBox 6"/>
          <p:cNvSpPr txBox="1"/>
          <p:nvPr/>
        </p:nvSpPr>
        <p:spPr>
          <a:xfrm>
            <a:off x="914400" y="2133600"/>
            <a:ext cx="1219200" cy="400110"/>
          </a:xfrm>
          <a:prstGeom prst="rect">
            <a:avLst/>
          </a:prstGeom>
          <a:noFill/>
        </p:spPr>
        <p:txBody>
          <a:bodyPr wrap="square" rtlCol="0">
            <a:spAutoFit/>
          </a:bodyPr>
          <a:lstStyle/>
          <a:p>
            <a:r>
              <a:rPr lang="en-US" sz="2000" b="1" dirty="0" smtClean="0"/>
              <a:t>300000</a:t>
            </a:r>
            <a:endParaRPr lang="en-IN" sz="2000" b="1" dirty="0"/>
          </a:p>
        </p:txBody>
      </p:sp>
      <p:sp>
        <p:nvSpPr>
          <p:cNvPr id="8" name="TextBox 7"/>
          <p:cNvSpPr txBox="1"/>
          <p:nvPr/>
        </p:nvSpPr>
        <p:spPr>
          <a:xfrm>
            <a:off x="929640" y="2590800"/>
            <a:ext cx="1219200" cy="400110"/>
          </a:xfrm>
          <a:prstGeom prst="rect">
            <a:avLst/>
          </a:prstGeom>
          <a:noFill/>
        </p:spPr>
        <p:txBody>
          <a:bodyPr wrap="square" rtlCol="0">
            <a:spAutoFit/>
          </a:bodyPr>
          <a:lstStyle/>
          <a:p>
            <a:r>
              <a:rPr lang="en-US" sz="2000" b="1" dirty="0" smtClean="0"/>
              <a:t>240000</a:t>
            </a:r>
            <a:endParaRPr lang="en-IN" sz="2000" b="1" dirty="0"/>
          </a:p>
        </p:txBody>
      </p:sp>
      <p:sp>
        <p:nvSpPr>
          <p:cNvPr id="9" name="TextBox 8"/>
          <p:cNvSpPr txBox="1"/>
          <p:nvPr/>
        </p:nvSpPr>
        <p:spPr>
          <a:xfrm>
            <a:off x="928255" y="3048000"/>
            <a:ext cx="1219200" cy="400110"/>
          </a:xfrm>
          <a:prstGeom prst="rect">
            <a:avLst/>
          </a:prstGeom>
          <a:noFill/>
        </p:spPr>
        <p:txBody>
          <a:bodyPr wrap="square" rtlCol="0">
            <a:spAutoFit/>
          </a:bodyPr>
          <a:lstStyle/>
          <a:p>
            <a:r>
              <a:rPr lang="en-US" sz="2000" b="1" dirty="0" smtClean="0"/>
              <a:t>120000</a:t>
            </a:r>
            <a:endParaRPr lang="en-IN" sz="2000" b="1" dirty="0"/>
          </a:p>
        </p:txBody>
      </p:sp>
      <p:sp>
        <p:nvSpPr>
          <p:cNvPr id="10" name="TextBox 9"/>
          <p:cNvSpPr txBox="1"/>
          <p:nvPr/>
        </p:nvSpPr>
        <p:spPr>
          <a:xfrm>
            <a:off x="3764280" y="2133600"/>
            <a:ext cx="1219200" cy="400110"/>
          </a:xfrm>
          <a:prstGeom prst="rect">
            <a:avLst/>
          </a:prstGeom>
          <a:noFill/>
        </p:spPr>
        <p:txBody>
          <a:bodyPr wrap="square" rtlCol="0">
            <a:spAutoFit/>
          </a:bodyPr>
          <a:lstStyle/>
          <a:p>
            <a:r>
              <a:rPr lang="en-US" sz="2000" b="1" dirty="0" smtClean="0"/>
              <a:t>340000</a:t>
            </a:r>
            <a:endParaRPr lang="en-IN" sz="2000" b="1" dirty="0"/>
          </a:p>
        </p:txBody>
      </p:sp>
      <p:sp>
        <p:nvSpPr>
          <p:cNvPr id="11" name="TextBox 10"/>
          <p:cNvSpPr txBox="1"/>
          <p:nvPr/>
        </p:nvSpPr>
        <p:spPr>
          <a:xfrm>
            <a:off x="3779520" y="2590800"/>
            <a:ext cx="1219200" cy="400110"/>
          </a:xfrm>
          <a:prstGeom prst="rect">
            <a:avLst/>
          </a:prstGeom>
          <a:noFill/>
        </p:spPr>
        <p:txBody>
          <a:bodyPr wrap="square" rtlCol="0">
            <a:spAutoFit/>
          </a:bodyPr>
          <a:lstStyle/>
          <a:p>
            <a:r>
              <a:rPr lang="en-US" sz="2000" b="1" dirty="0" smtClean="0"/>
              <a:t>300000</a:t>
            </a:r>
            <a:endParaRPr lang="en-IN" sz="2000" b="1" dirty="0"/>
          </a:p>
        </p:txBody>
      </p:sp>
      <p:sp>
        <p:nvSpPr>
          <p:cNvPr id="12" name="TextBox 11"/>
          <p:cNvSpPr txBox="1"/>
          <p:nvPr/>
        </p:nvSpPr>
        <p:spPr>
          <a:xfrm>
            <a:off x="3778135" y="3048000"/>
            <a:ext cx="1219200" cy="400110"/>
          </a:xfrm>
          <a:prstGeom prst="rect">
            <a:avLst/>
          </a:prstGeom>
          <a:noFill/>
        </p:spPr>
        <p:txBody>
          <a:bodyPr wrap="square" rtlCol="0">
            <a:spAutoFit/>
          </a:bodyPr>
          <a:lstStyle/>
          <a:p>
            <a:r>
              <a:rPr lang="en-US" sz="2000" b="1" dirty="0" smtClean="0"/>
              <a:t>170000</a:t>
            </a:r>
            <a:endParaRPr lang="en-IN" sz="2000" b="1" dirty="0"/>
          </a:p>
        </p:txBody>
      </p:sp>
    </p:spTree>
    <p:extLst>
      <p:ext uri="{BB962C8B-B14F-4D97-AF65-F5344CB8AC3E}">
        <p14:creationId xmlns:p14="http://schemas.microsoft.com/office/powerpoint/2010/main" val="29563929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807720"/>
            <a:ext cx="1219200" cy="400110"/>
          </a:xfrm>
          <a:prstGeom prst="rect">
            <a:avLst/>
          </a:prstGeom>
          <a:noFill/>
        </p:spPr>
        <p:txBody>
          <a:bodyPr wrap="square" rtlCol="0">
            <a:spAutoFit/>
          </a:bodyPr>
          <a:lstStyle/>
          <a:p>
            <a:r>
              <a:rPr lang="en-US" sz="2000" b="1" u="sng" dirty="0" smtClean="0"/>
              <a:t>Example</a:t>
            </a:r>
            <a:endParaRPr lang="en-IN" sz="2000" b="1" u="sng" dirty="0"/>
          </a:p>
        </p:txBody>
      </p:sp>
      <p:sp>
        <p:nvSpPr>
          <p:cNvPr id="3" name="TextBox 2"/>
          <p:cNvSpPr txBox="1"/>
          <p:nvPr/>
        </p:nvSpPr>
        <p:spPr>
          <a:xfrm>
            <a:off x="2529840" y="822960"/>
            <a:ext cx="4876800" cy="400110"/>
          </a:xfrm>
          <a:prstGeom prst="rect">
            <a:avLst/>
          </a:prstGeom>
          <a:noFill/>
        </p:spPr>
        <p:txBody>
          <a:bodyPr wrap="square" rtlCol="0">
            <a:spAutoFit/>
          </a:bodyPr>
          <a:lstStyle/>
          <a:p>
            <a:r>
              <a:rPr lang="en-US" sz="2000" b="1" dirty="0" smtClean="0"/>
              <a:t>(Where FMV exceeds Rs. 5,00,000)</a:t>
            </a:r>
            <a:endParaRPr lang="en-IN" sz="2000" b="1" dirty="0"/>
          </a:p>
        </p:txBody>
      </p:sp>
      <p:sp>
        <p:nvSpPr>
          <p:cNvPr id="4" name="TextBox 3"/>
          <p:cNvSpPr txBox="1"/>
          <p:nvPr/>
        </p:nvSpPr>
        <p:spPr>
          <a:xfrm>
            <a:off x="914400" y="1645920"/>
            <a:ext cx="2209800" cy="707886"/>
          </a:xfrm>
          <a:prstGeom prst="rect">
            <a:avLst/>
          </a:prstGeom>
          <a:noFill/>
        </p:spPr>
        <p:txBody>
          <a:bodyPr wrap="square" rtlCol="0">
            <a:spAutoFit/>
          </a:bodyPr>
          <a:lstStyle/>
          <a:p>
            <a:r>
              <a:rPr lang="en-US" sz="2000" b="1" u="sng" dirty="0" smtClean="0"/>
              <a:t>Value Declared </a:t>
            </a:r>
          </a:p>
          <a:p>
            <a:r>
              <a:rPr lang="en-US" sz="2000" b="1" u="sng" dirty="0" smtClean="0"/>
              <a:t>by </a:t>
            </a:r>
            <a:r>
              <a:rPr lang="en-US" sz="2000" b="1" u="sng" dirty="0" err="1" smtClean="0"/>
              <a:t>Assessee</a:t>
            </a:r>
            <a:endParaRPr lang="en-IN" sz="2000" b="1" u="sng" dirty="0"/>
          </a:p>
        </p:txBody>
      </p:sp>
      <p:sp>
        <p:nvSpPr>
          <p:cNvPr id="5" name="TextBox 4"/>
          <p:cNvSpPr txBox="1"/>
          <p:nvPr/>
        </p:nvSpPr>
        <p:spPr>
          <a:xfrm>
            <a:off x="3764280" y="1645920"/>
            <a:ext cx="1569720" cy="707886"/>
          </a:xfrm>
          <a:prstGeom prst="rect">
            <a:avLst/>
          </a:prstGeom>
          <a:noFill/>
        </p:spPr>
        <p:txBody>
          <a:bodyPr wrap="square" rtlCol="0">
            <a:spAutoFit/>
          </a:bodyPr>
          <a:lstStyle/>
          <a:p>
            <a:r>
              <a:rPr lang="en-US" sz="2000" b="1" u="sng" dirty="0" smtClean="0"/>
              <a:t>AO’s</a:t>
            </a:r>
          </a:p>
          <a:p>
            <a:r>
              <a:rPr lang="en-US" sz="2000" b="1" u="sng" dirty="0" err="1" smtClean="0"/>
              <a:t>openion</a:t>
            </a:r>
            <a:endParaRPr lang="en-IN" sz="2000" b="1" u="sng" dirty="0"/>
          </a:p>
        </p:txBody>
      </p:sp>
      <p:sp>
        <p:nvSpPr>
          <p:cNvPr id="6" name="TextBox 5"/>
          <p:cNvSpPr txBox="1"/>
          <p:nvPr/>
        </p:nvSpPr>
        <p:spPr>
          <a:xfrm>
            <a:off x="6370320" y="1645920"/>
            <a:ext cx="2087880" cy="707886"/>
          </a:xfrm>
          <a:prstGeom prst="rect">
            <a:avLst/>
          </a:prstGeom>
          <a:noFill/>
        </p:spPr>
        <p:txBody>
          <a:bodyPr wrap="square" rtlCol="0">
            <a:spAutoFit/>
          </a:bodyPr>
          <a:lstStyle/>
          <a:p>
            <a:r>
              <a:rPr lang="en-US" sz="2000" b="1" u="sng" dirty="0" smtClean="0"/>
              <a:t>AO can refer</a:t>
            </a:r>
          </a:p>
          <a:p>
            <a:r>
              <a:rPr lang="en-US" sz="2000" b="1" u="sng" dirty="0" smtClean="0"/>
              <a:t>or not</a:t>
            </a:r>
            <a:endParaRPr lang="en-IN" sz="2000" b="1" u="sng" dirty="0"/>
          </a:p>
        </p:txBody>
      </p:sp>
      <p:sp>
        <p:nvSpPr>
          <p:cNvPr id="7" name="TextBox 6"/>
          <p:cNvSpPr txBox="1"/>
          <p:nvPr/>
        </p:nvSpPr>
        <p:spPr>
          <a:xfrm>
            <a:off x="914400" y="2606040"/>
            <a:ext cx="1219200" cy="400110"/>
          </a:xfrm>
          <a:prstGeom prst="rect">
            <a:avLst/>
          </a:prstGeom>
          <a:noFill/>
        </p:spPr>
        <p:txBody>
          <a:bodyPr wrap="square" rtlCol="0">
            <a:spAutoFit/>
          </a:bodyPr>
          <a:lstStyle/>
          <a:p>
            <a:r>
              <a:rPr lang="en-US" sz="2000" b="1" smtClean="0"/>
              <a:t>23,00,000</a:t>
            </a:r>
            <a:endParaRPr lang="en-IN" sz="2000" b="1" dirty="0"/>
          </a:p>
        </p:txBody>
      </p:sp>
      <p:sp>
        <p:nvSpPr>
          <p:cNvPr id="8" name="TextBox 7"/>
          <p:cNvSpPr txBox="1"/>
          <p:nvPr/>
        </p:nvSpPr>
        <p:spPr>
          <a:xfrm>
            <a:off x="3764280" y="2606040"/>
            <a:ext cx="1219200" cy="400110"/>
          </a:xfrm>
          <a:prstGeom prst="rect">
            <a:avLst/>
          </a:prstGeom>
          <a:noFill/>
        </p:spPr>
        <p:txBody>
          <a:bodyPr wrap="square" rtlCol="0">
            <a:spAutoFit/>
          </a:bodyPr>
          <a:lstStyle/>
          <a:p>
            <a:r>
              <a:rPr lang="en-US" sz="2000" b="1" dirty="0" smtClean="0"/>
              <a:t>23,20,000</a:t>
            </a:r>
            <a:endParaRPr lang="en-IN" sz="2000" b="1" dirty="0"/>
          </a:p>
        </p:txBody>
      </p:sp>
    </p:spTree>
    <p:extLst>
      <p:ext uri="{BB962C8B-B14F-4D97-AF65-F5344CB8AC3E}">
        <p14:creationId xmlns:p14="http://schemas.microsoft.com/office/powerpoint/2010/main" val="25472528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683025"/>
            <a:ext cx="4800600" cy="400110"/>
          </a:xfrm>
          <a:prstGeom prst="rect">
            <a:avLst/>
          </a:prstGeom>
          <a:noFill/>
        </p:spPr>
        <p:txBody>
          <a:bodyPr wrap="square" rtlCol="0">
            <a:spAutoFit/>
          </a:bodyPr>
          <a:lstStyle/>
          <a:p>
            <a:r>
              <a:rPr lang="en-US" sz="2000" b="1" u="sng" dirty="0" smtClean="0"/>
              <a:t>Global Valuation of Business Assets</a:t>
            </a:r>
            <a:endParaRPr lang="en-IN" sz="2000" b="1" u="sng" dirty="0"/>
          </a:p>
        </p:txBody>
      </p:sp>
      <p:sp>
        <p:nvSpPr>
          <p:cNvPr id="3" name="TextBox 2"/>
          <p:cNvSpPr txBox="1"/>
          <p:nvPr/>
        </p:nvSpPr>
        <p:spPr>
          <a:xfrm>
            <a:off x="228600" y="1371600"/>
            <a:ext cx="457200" cy="400110"/>
          </a:xfrm>
          <a:prstGeom prst="rect">
            <a:avLst/>
          </a:prstGeom>
          <a:noFill/>
        </p:spPr>
        <p:txBody>
          <a:bodyPr wrap="square" rtlCol="0">
            <a:spAutoFit/>
          </a:bodyPr>
          <a:lstStyle/>
          <a:p>
            <a:r>
              <a:rPr lang="en-US" sz="2000" b="1" dirty="0" smtClean="0"/>
              <a:t>1.</a:t>
            </a:r>
            <a:endParaRPr lang="en-IN" sz="2000" b="1" dirty="0"/>
          </a:p>
        </p:txBody>
      </p:sp>
      <p:sp>
        <p:nvSpPr>
          <p:cNvPr id="4" name="TextBox 3"/>
          <p:cNvSpPr txBox="1"/>
          <p:nvPr/>
        </p:nvSpPr>
        <p:spPr>
          <a:xfrm>
            <a:off x="762000" y="1371600"/>
            <a:ext cx="3124200" cy="400110"/>
          </a:xfrm>
          <a:prstGeom prst="rect">
            <a:avLst/>
          </a:prstGeom>
          <a:noFill/>
        </p:spPr>
        <p:txBody>
          <a:bodyPr wrap="square" rtlCol="0">
            <a:spAutoFit/>
          </a:bodyPr>
          <a:lstStyle/>
          <a:p>
            <a:r>
              <a:rPr lang="en-US" sz="2000" b="1" dirty="0" smtClean="0"/>
              <a:t>Applicable to all </a:t>
            </a:r>
            <a:r>
              <a:rPr lang="en-US" sz="2000" b="1" dirty="0" err="1" smtClean="0"/>
              <a:t>assessees</a:t>
            </a:r>
            <a:endParaRPr lang="en-IN" sz="2000" b="1" dirty="0"/>
          </a:p>
        </p:txBody>
      </p:sp>
      <p:sp>
        <p:nvSpPr>
          <p:cNvPr id="5" name="TextBox 4"/>
          <p:cNvSpPr txBox="1"/>
          <p:nvPr/>
        </p:nvSpPr>
        <p:spPr>
          <a:xfrm>
            <a:off x="3787140" y="1352550"/>
            <a:ext cx="4572000" cy="400110"/>
          </a:xfrm>
          <a:prstGeom prst="rect">
            <a:avLst/>
          </a:prstGeom>
          <a:noFill/>
        </p:spPr>
        <p:txBody>
          <a:bodyPr wrap="square" rtlCol="0">
            <a:spAutoFit/>
          </a:bodyPr>
          <a:lstStyle/>
          <a:p>
            <a:r>
              <a:rPr lang="en-US" sz="2000" b="1" dirty="0" smtClean="0"/>
              <a:t>(i.e. INDIVIDUAL| HUF</a:t>
            </a:r>
            <a:r>
              <a:rPr lang="en-US" sz="2000" b="1" smtClean="0"/>
              <a:t>| Company)</a:t>
            </a:r>
            <a:endParaRPr lang="en-IN" sz="2000" b="1" dirty="0"/>
          </a:p>
        </p:txBody>
      </p:sp>
      <p:sp>
        <p:nvSpPr>
          <p:cNvPr id="6" name="TextBox 5"/>
          <p:cNvSpPr txBox="1"/>
          <p:nvPr/>
        </p:nvSpPr>
        <p:spPr>
          <a:xfrm>
            <a:off x="228600" y="1981200"/>
            <a:ext cx="457200" cy="400110"/>
          </a:xfrm>
          <a:prstGeom prst="rect">
            <a:avLst/>
          </a:prstGeom>
          <a:noFill/>
        </p:spPr>
        <p:txBody>
          <a:bodyPr wrap="square" rtlCol="0">
            <a:spAutoFit/>
          </a:bodyPr>
          <a:lstStyle/>
          <a:p>
            <a:r>
              <a:rPr lang="en-US" sz="2000" b="1" dirty="0" smtClean="0"/>
              <a:t>2.</a:t>
            </a:r>
            <a:endParaRPr lang="en-IN" sz="2000" b="1" dirty="0"/>
          </a:p>
        </p:txBody>
      </p:sp>
      <p:sp>
        <p:nvSpPr>
          <p:cNvPr id="7" name="TextBox 6"/>
          <p:cNvSpPr txBox="1"/>
          <p:nvPr/>
        </p:nvSpPr>
        <p:spPr>
          <a:xfrm>
            <a:off x="762000" y="1981200"/>
            <a:ext cx="8382000" cy="400110"/>
          </a:xfrm>
          <a:prstGeom prst="rect">
            <a:avLst/>
          </a:prstGeom>
          <a:noFill/>
        </p:spPr>
        <p:txBody>
          <a:bodyPr wrap="square" rtlCol="0">
            <a:spAutoFit/>
          </a:bodyPr>
          <a:lstStyle/>
          <a:p>
            <a:r>
              <a:rPr lang="en-US" sz="2000" b="1" dirty="0" smtClean="0"/>
              <a:t>Who are carrying on business </a:t>
            </a:r>
            <a:r>
              <a:rPr lang="en-US" sz="2000" b="1" u="sng" dirty="0" smtClean="0"/>
              <a:t>and</a:t>
            </a:r>
            <a:r>
              <a:rPr lang="en-US" sz="2000" b="1" dirty="0" smtClean="0"/>
              <a:t> maintaining books of account regularly.</a:t>
            </a:r>
            <a:endParaRPr lang="en-IN" sz="2000" b="1" dirty="0"/>
          </a:p>
        </p:txBody>
      </p:sp>
      <p:sp>
        <p:nvSpPr>
          <p:cNvPr id="8" name="TextBox 7"/>
          <p:cNvSpPr txBox="1"/>
          <p:nvPr/>
        </p:nvSpPr>
        <p:spPr>
          <a:xfrm>
            <a:off x="228600" y="2514600"/>
            <a:ext cx="457200" cy="400110"/>
          </a:xfrm>
          <a:prstGeom prst="rect">
            <a:avLst/>
          </a:prstGeom>
          <a:noFill/>
        </p:spPr>
        <p:txBody>
          <a:bodyPr wrap="square" rtlCol="0">
            <a:spAutoFit/>
          </a:bodyPr>
          <a:lstStyle/>
          <a:p>
            <a:r>
              <a:rPr lang="en-US" sz="2000" b="1" dirty="0" smtClean="0"/>
              <a:t>3.</a:t>
            </a:r>
            <a:endParaRPr lang="en-IN" sz="2000" b="1" dirty="0"/>
          </a:p>
        </p:txBody>
      </p:sp>
      <p:sp>
        <p:nvSpPr>
          <p:cNvPr id="9" name="TextBox 8"/>
          <p:cNvSpPr txBox="1"/>
          <p:nvPr/>
        </p:nvSpPr>
        <p:spPr>
          <a:xfrm>
            <a:off x="762000" y="2514600"/>
            <a:ext cx="2209800" cy="400110"/>
          </a:xfrm>
          <a:prstGeom prst="rect">
            <a:avLst/>
          </a:prstGeom>
          <a:noFill/>
        </p:spPr>
        <p:txBody>
          <a:bodyPr wrap="square" rtlCol="0">
            <a:spAutoFit/>
          </a:bodyPr>
          <a:lstStyle/>
          <a:p>
            <a:r>
              <a:rPr lang="en-US" sz="2000" b="1" dirty="0" smtClean="0"/>
              <a:t>Asset of Business</a:t>
            </a:r>
            <a:endParaRPr lang="en-IN" sz="2000" b="1" dirty="0"/>
          </a:p>
        </p:txBody>
      </p:sp>
      <p:sp>
        <p:nvSpPr>
          <p:cNvPr id="10" name="TextBox 9"/>
          <p:cNvSpPr txBox="1"/>
          <p:nvPr/>
        </p:nvSpPr>
        <p:spPr>
          <a:xfrm>
            <a:off x="3848100" y="2514600"/>
            <a:ext cx="2895600" cy="400110"/>
          </a:xfrm>
          <a:prstGeom prst="rect">
            <a:avLst/>
          </a:prstGeom>
          <a:noFill/>
        </p:spPr>
        <p:txBody>
          <a:bodyPr wrap="square" rtlCol="0">
            <a:spAutoFit/>
          </a:bodyPr>
          <a:lstStyle/>
          <a:p>
            <a:r>
              <a:rPr lang="en-US" sz="2000" b="1" dirty="0" smtClean="0"/>
              <a:t>Valued  as per Sec. 14</a:t>
            </a:r>
            <a:endParaRPr lang="en-IN" sz="2000" b="1" dirty="0"/>
          </a:p>
        </p:txBody>
      </p:sp>
      <p:sp>
        <p:nvSpPr>
          <p:cNvPr id="11" name="TextBox 10"/>
          <p:cNvSpPr txBox="1"/>
          <p:nvPr/>
        </p:nvSpPr>
        <p:spPr>
          <a:xfrm>
            <a:off x="762000" y="3009900"/>
            <a:ext cx="1600200" cy="400110"/>
          </a:xfrm>
          <a:prstGeom prst="rect">
            <a:avLst/>
          </a:prstGeom>
          <a:noFill/>
        </p:spPr>
        <p:txBody>
          <a:bodyPr wrap="square" rtlCol="0">
            <a:spAutoFit/>
          </a:bodyPr>
          <a:lstStyle/>
          <a:p>
            <a:r>
              <a:rPr lang="en-US" sz="2000" b="1" dirty="0" smtClean="0"/>
              <a:t>other assets</a:t>
            </a:r>
            <a:endParaRPr lang="en-IN" sz="2000" b="1" dirty="0"/>
          </a:p>
        </p:txBody>
      </p:sp>
      <p:sp>
        <p:nvSpPr>
          <p:cNvPr id="12" name="TextBox 11"/>
          <p:cNvSpPr txBox="1"/>
          <p:nvPr/>
        </p:nvSpPr>
        <p:spPr>
          <a:xfrm>
            <a:off x="3848100" y="3009900"/>
            <a:ext cx="1752600" cy="400110"/>
          </a:xfrm>
          <a:prstGeom prst="rect">
            <a:avLst/>
          </a:prstGeom>
          <a:noFill/>
        </p:spPr>
        <p:txBody>
          <a:bodyPr wrap="square" rtlCol="0">
            <a:spAutoFit/>
          </a:bodyPr>
          <a:lstStyle/>
          <a:p>
            <a:r>
              <a:rPr lang="en-US" sz="2000" b="1" dirty="0" smtClean="0"/>
              <a:t>Schedule. III</a:t>
            </a:r>
            <a:endParaRPr lang="en-IN" sz="2000" b="1" dirty="0"/>
          </a:p>
        </p:txBody>
      </p:sp>
      <p:cxnSp>
        <p:nvCxnSpPr>
          <p:cNvPr id="14" name="Straight Arrow Connector 13"/>
          <p:cNvCxnSpPr/>
          <p:nvPr/>
        </p:nvCxnSpPr>
        <p:spPr>
          <a:xfrm>
            <a:off x="3124200" y="3200400"/>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a:off x="3124200" y="2705100"/>
            <a:ext cx="4572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46946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82040" y="822960"/>
            <a:ext cx="3566160" cy="400110"/>
          </a:xfrm>
          <a:prstGeom prst="rect">
            <a:avLst/>
          </a:prstGeom>
          <a:noFill/>
        </p:spPr>
        <p:txBody>
          <a:bodyPr wrap="square" rtlCol="0">
            <a:spAutoFit/>
          </a:bodyPr>
          <a:lstStyle/>
          <a:p>
            <a:r>
              <a:rPr lang="en-US" sz="2000" b="1" u="sng" dirty="0" smtClean="0"/>
              <a:t>Determine the value of Asset</a:t>
            </a:r>
            <a:endParaRPr lang="en-IN" sz="2000" b="1" u="sng" dirty="0"/>
          </a:p>
        </p:txBody>
      </p:sp>
      <p:sp>
        <p:nvSpPr>
          <p:cNvPr id="3" name="TextBox 2"/>
          <p:cNvSpPr txBox="1"/>
          <p:nvPr/>
        </p:nvSpPr>
        <p:spPr>
          <a:xfrm>
            <a:off x="396240" y="1341120"/>
            <a:ext cx="594360" cy="400110"/>
          </a:xfrm>
          <a:prstGeom prst="rect">
            <a:avLst/>
          </a:prstGeom>
          <a:noFill/>
        </p:spPr>
        <p:txBody>
          <a:bodyPr wrap="square" rtlCol="0">
            <a:spAutoFit/>
          </a:bodyPr>
          <a:lstStyle/>
          <a:p>
            <a:r>
              <a:rPr lang="en-US" sz="2000" b="1" dirty="0" smtClean="0"/>
              <a:t>(1.)</a:t>
            </a:r>
            <a:endParaRPr lang="en-IN" sz="2000" b="1" dirty="0"/>
          </a:p>
        </p:txBody>
      </p:sp>
      <p:sp>
        <p:nvSpPr>
          <p:cNvPr id="4" name="TextBox 3"/>
          <p:cNvSpPr txBox="1"/>
          <p:nvPr/>
        </p:nvSpPr>
        <p:spPr>
          <a:xfrm>
            <a:off x="1066800" y="1371600"/>
            <a:ext cx="2133600" cy="400110"/>
          </a:xfrm>
          <a:prstGeom prst="rect">
            <a:avLst/>
          </a:prstGeom>
          <a:noFill/>
        </p:spPr>
        <p:txBody>
          <a:bodyPr wrap="square" rtlCol="0">
            <a:spAutoFit/>
          </a:bodyPr>
          <a:lstStyle/>
          <a:p>
            <a:r>
              <a:rPr lang="en-US" sz="2000" b="1" dirty="0" smtClean="0"/>
              <a:t>Depreciable Asset</a:t>
            </a:r>
            <a:endParaRPr lang="en-IN" sz="2000" b="1" dirty="0"/>
          </a:p>
        </p:txBody>
      </p:sp>
      <p:sp>
        <p:nvSpPr>
          <p:cNvPr id="6" name="TextBox 5"/>
          <p:cNvSpPr txBox="1"/>
          <p:nvPr/>
        </p:nvSpPr>
        <p:spPr>
          <a:xfrm>
            <a:off x="5105400" y="1371600"/>
            <a:ext cx="3352800" cy="400110"/>
          </a:xfrm>
          <a:prstGeom prst="rect">
            <a:avLst/>
          </a:prstGeom>
          <a:noFill/>
        </p:spPr>
        <p:txBody>
          <a:bodyPr wrap="square" rtlCol="0">
            <a:spAutoFit/>
          </a:bodyPr>
          <a:lstStyle/>
          <a:p>
            <a:r>
              <a:rPr lang="en-US" sz="2000" b="1" dirty="0" smtClean="0"/>
              <a:t>WDV as </a:t>
            </a:r>
            <a:r>
              <a:rPr lang="en-US" sz="2000" b="1" smtClean="0"/>
              <a:t>per IncomeTax </a:t>
            </a:r>
            <a:r>
              <a:rPr lang="en-US" sz="2000" b="1" dirty="0" smtClean="0"/>
              <a:t>Act</a:t>
            </a:r>
            <a:endParaRPr lang="en-IN" sz="2000" b="1" dirty="0"/>
          </a:p>
        </p:txBody>
      </p:sp>
      <p:sp>
        <p:nvSpPr>
          <p:cNvPr id="7" name="TextBox 6"/>
          <p:cNvSpPr txBox="1"/>
          <p:nvPr/>
        </p:nvSpPr>
        <p:spPr>
          <a:xfrm>
            <a:off x="396240" y="1981200"/>
            <a:ext cx="594360" cy="400110"/>
          </a:xfrm>
          <a:prstGeom prst="rect">
            <a:avLst/>
          </a:prstGeom>
          <a:noFill/>
        </p:spPr>
        <p:txBody>
          <a:bodyPr wrap="square" rtlCol="0">
            <a:spAutoFit/>
          </a:bodyPr>
          <a:lstStyle/>
          <a:p>
            <a:r>
              <a:rPr lang="en-US" sz="2000" b="1" dirty="0" smtClean="0"/>
              <a:t>(2.)</a:t>
            </a:r>
            <a:endParaRPr lang="en-IN" sz="2000" b="1" dirty="0"/>
          </a:p>
        </p:txBody>
      </p:sp>
      <p:sp>
        <p:nvSpPr>
          <p:cNvPr id="8" name="TextBox 7"/>
          <p:cNvSpPr txBox="1"/>
          <p:nvPr/>
        </p:nvSpPr>
        <p:spPr>
          <a:xfrm>
            <a:off x="1066800" y="2011680"/>
            <a:ext cx="2971800" cy="400110"/>
          </a:xfrm>
          <a:prstGeom prst="rect">
            <a:avLst/>
          </a:prstGeom>
          <a:noFill/>
        </p:spPr>
        <p:txBody>
          <a:bodyPr wrap="square" rtlCol="0">
            <a:spAutoFit/>
          </a:bodyPr>
          <a:lstStyle/>
          <a:p>
            <a:r>
              <a:rPr lang="en-US" sz="2000" b="1" dirty="0" smtClean="0"/>
              <a:t>Non-Depreciable Asset</a:t>
            </a:r>
            <a:endParaRPr lang="en-IN" sz="2000" b="1" dirty="0"/>
          </a:p>
        </p:txBody>
      </p:sp>
      <p:sp>
        <p:nvSpPr>
          <p:cNvPr id="9" name="TextBox 8"/>
          <p:cNvSpPr txBox="1"/>
          <p:nvPr/>
        </p:nvSpPr>
        <p:spPr>
          <a:xfrm>
            <a:off x="5105400" y="2011680"/>
            <a:ext cx="1524000" cy="400110"/>
          </a:xfrm>
          <a:prstGeom prst="rect">
            <a:avLst/>
          </a:prstGeom>
          <a:noFill/>
        </p:spPr>
        <p:txBody>
          <a:bodyPr wrap="square" rtlCol="0">
            <a:spAutoFit/>
          </a:bodyPr>
          <a:lstStyle/>
          <a:p>
            <a:r>
              <a:rPr lang="en-US" sz="2000" b="1" dirty="0" smtClean="0"/>
              <a:t>Book Value</a:t>
            </a:r>
            <a:endParaRPr lang="en-IN" sz="2000" b="1" dirty="0"/>
          </a:p>
        </p:txBody>
      </p:sp>
      <p:sp>
        <p:nvSpPr>
          <p:cNvPr id="10" name="TextBox 9"/>
          <p:cNvSpPr txBox="1"/>
          <p:nvPr/>
        </p:nvSpPr>
        <p:spPr>
          <a:xfrm>
            <a:off x="396240" y="2636520"/>
            <a:ext cx="594360" cy="400110"/>
          </a:xfrm>
          <a:prstGeom prst="rect">
            <a:avLst/>
          </a:prstGeom>
          <a:noFill/>
        </p:spPr>
        <p:txBody>
          <a:bodyPr wrap="square" rtlCol="0">
            <a:spAutoFit/>
          </a:bodyPr>
          <a:lstStyle/>
          <a:p>
            <a:r>
              <a:rPr lang="en-US" sz="2000" b="1" dirty="0" smtClean="0"/>
              <a:t>(3.)</a:t>
            </a:r>
            <a:endParaRPr lang="en-IN" sz="2000" b="1" dirty="0"/>
          </a:p>
        </p:txBody>
      </p:sp>
      <p:sp>
        <p:nvSpPr>
          <p:cNvPr id="11" name="TextBox 10"/>
          <p:cNvSpPr txBox="1"/>
          <p:nvPr/>
        </p:nvSpPr>
        <p:spPr>
          <a:xfrm>
            <a:off x="1066800" y="2667000"/>
            <a:ext cx="2590800" cy="1323439"/>
          </a:xfrm>
          <a:prstGeom prst="rect">
            <a:avLst/>
          </a:prstGeom>
          <a:noFill/>
        </p:spPr>
        <p:txBody>
          <a:bodyPr wrap="square" rtlCol="0">
            <a:spAutoFit/>
          </a:bodyPr>
          <a:lstStyle/>
          <a:p>
            <a:r>
              <a:rPr lang="en-US" sz="2000" b="1" u="sng" dirty="0" smtClean="0"/>
              <a:t>Urban Land</a:t>
            </a:r>
            <a:r>
              <a:rPr lang="en-US" sz="2000" b="1" dirty="0" smtClean="0"/>
              <a:t> held as Stock-in-trade after 10 years from the date of its acquisition </a:t>
            </a:r>
            <a:endParaRPr lang="en-IN" sz="2000" b="1" u="sng" dirty="0"/>
          </a:p>
        </p:txBody>
      </p:sp>
      <p:sp>
        <p:nvSpPr>
          <p:cNvPr id="12" name="TextBox 11"/>
          <p:cNvSpPr txBox="1"/>
          <p:nvPr/>
        </p:nvSpPr>
        <p:spPr>
          <a:xfrm>
            <a:off x="5105400" y="2667000"/>
            <a:ext cx="2667000" cy="707886"/>
          </a:xfrm>
          <a:prstGeom prst="rect">
            <a:avLst/>
          </a:prstGeom>
          <a:noFill/>
        </p:spPr>
        <p:txBody>
          <a:bodyPr wrap="square" rtlCol="0">
            <a:spAutoFit/>
          </a:bodyPr>
          <a:lstStyle/>
          <a:p>
            <a:r>
              <a:rPr lang="en-US" sz="2000" b="1" dirty="0" smtClean="0"/>
              <a:t>Value adopted </a:t>
            </a:r>
            <a:r>
              <a:rPr lang="en-US" sz="2000" b="1" smtClean="0"/>
              <a:t>for IncomeTax </a:t>
            </a:r>
            <a:r>
              <a:rPr lang="en-US" sz="2000" b="1" dirty="0" smtClean="0"/>
              <a:t>Purposes</a:t>
            </a:r>
            <a:endParaRPr lang="en-IN" sz="2000" b="1" dirty="0"/>
          </a:p>
        </p:txBody>
      </p:sp>
      <p:sp>
        <p:nvSpPr>
          <p:cNvPr id="153602" name="Comment 2"/>
          <p:cNvSpPr>
            <a:spLocks noRot="1" noChangeAspect="1" noEditPoints="1" noChangeArrowheads="1" noChangeShapeType="1" noTextEdit="1"/>
          </p:cNvSpPr>
          <p:nvPr/>
        </p:nvSpPr>
        <p:spPr bwMode="auto">
          <a:xfrm>
            <a:off x="5005388" y="1382713"/>
            <a:ext cx="206375" cy="184150"/>
          </a:xfrm>
          <a:custGeom>
            <a:avLst/>
            <a:gdLst>
              <a:gd name="T0" fmla="+- 0 13906 13906"/>
              <a:gd name="T1" fmla="*/ T0 w 573"/>
              <a:gd name="T2" fmla="+- 0 4286 3842"/>
              <a:gd name="T3" fmla="*/ 4286 h 509"/>
              <a:gd name="T4" fmla="+- 0 13940 13906"/>
              <a:gd name="T5" fmla="*/ T4 w 573"/>
              <a:gd name="T6" fmla="+- 0 4218 3842"/>
              <a:gd name="T7" fmla="*/ 4218 h 509"/>
              <a:gd name="T8" fmla="+- 0 13921 13906"/>
              <a:gd name="T9" fmla="*/ T8 w 573"/>
              <a:gd name="T10" fmla="+- 0 4326 3842"/>
              <a:gd name="T11" fmla="*/ 4326 h 509"/>
              <a:gd name="T12" fmla="+- 0 13970 13906"/>
              <a:gd name="T13" fmla="*/ T12 w 573"/>
              <a:gd name="T14" fmla="+- 0 4350 3842"/>
              <a:gd name="T15" fmla="*/ 4350 h 509"/>
              <a:gd name="T16" fmla="+- 0 14016 13906"/>
              <a:gd name="T17" fmla="*/ T16 w 573"/>
              <a:gd name="T18" fmla="+- 0 4373 3842"/>
              <a:gd name="T19" fmla="*/ 4373 h 509"/>
              <a:gd name="T20" fmla="+- 0 14110 13906"/>
              <a:gd name="T21" fmla="*/ T20 w 573"/>
              <a:gd name="T22" fmla="+- 0 4216 3842"/>
              <a:gd name="T23" fmla="*/ 4216 h 509"/>
              <a:gd name="T24" fmla="+- 0 14129 13906"/>
              <a:gd name="T25" fmla="*/ T24 w 573"/>
              <a:gd name="T26" fmla="+- 0 4191 3842"/>
              <a:gd name="T27" fmla="*/ 4191 h 509"/>
              <a:gd name="T28" fmla="+- 0 14209 13906"/>
              <a:gd name="T29" fmla="*/ T28 w 573"/>
              <a:gd name="T30" fmla="+- 0 4083 3842"/>
              <a:gd name="T31" fmla="*/ 4083 h 509"/>
              <a:gd name="T32" fmla="+- 0 14253 13906"/>
              <a:gd name="T33" fmla="*/ T32 w 573"/>
              <a:gd name="T34" fmla="+- 0 4029 3842"/>
              <a:gd name="T35" fmla="*/ 4029 h 509"/>
              <a:gd name="T36" fmla="+- 0 14351 13906"/>
              <a:gd name="T37" fmla="*/ T36 w 573"/>
              <a:gd name="T38" fmla="+- 0 3937 3842"/>
              <a:gd name="T39" fmla="*/ 3937 h 509"/>
              <a:gd name="T40" fmla="+- 0 14395 13906"/>
              <a:gd name="T41" fmla="*/ T40 w 573"/>
              <a:gd name="T42" fmla="+- 0 3896 3842"/>
              <a:gd name="T43" fmla="*/ 3896 h 509"/>
              <a:gd name="T44" fmla="+- 0 14452 13906"/>
              <a:gd name="T45" fmla="*/ T44 w 573"/>
              <a:gd name="T46" fmla="+- 0 3795 3842"/>
              <a:gd name="T47" fmla="*/ 3795 h 509"/>
              <a:gd name="T48" fmla="+- 0 14478 13906"/>
              <a:gd name="T49" fmla="*/ T48 w 573"/>
              <a:gd name="T50" fmla="+- 0 3874 3842"/>
              <a:gd name="T51" fmla="*/ 3874 h 50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573" h="509" extrusionOk="0">
                <a:moveTo>
                  <a:pt x="0" y="444"/>
                </a:moveTo>
                <a:cubicBezTo>
                  <a:pt x="34" y="376"/>
                  <a:pt x="15" y="484"/>
                  <a:pt x="64" y="508"/>
                </a:cubicBezTo>
                <a:cubicBezTo>
                  <a:pt x="110" y="531"/>
                  <a:pt x="204" y="374"/>
                  <a:pt x="223" y="349"/>
                </a:cubicBezTo>
                <a:cubicBezTo>
                  <a:pt x="303" y="241"/>
                  <a:pt x="347" y="187"/>
                  <a:pt x="445" y="95"/>
                </a:cubicBezTo>
                <a:cubicBezTo>
                  <a:pt x="489" y="54"/>
                  <a:pt x="546" y="-47"/>
                  <a:pt x="572" y="32"/>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603" name="Comment 3"/>
          <p:cNvSpPr>
            <a:spLocks noRot="1" noChangeAspect="1" noEditPoints="1" noChangeArrowheads="1" noChangeShapeType="1" noTextEdit="1"/>
          </p:cNvSpPr>
          <p:nvPr/>
        </p:nvSpPr>
        <p:spPr bwMode="auto">
          <a:xfrm>
            <a:off x="4926013" y="2103438"/>
            <a:ext cx="217487" cy="182562"/>
          </a:xfrm>
          <a:custGeom>
            <a:avLst/>
            <a:gdLst>
              <a:gd name="T0" fmla="+- 0 13716 13684"/>
              <a:gd name="T1" fmla="*/ T0 w 605"/>
              <a:gd name="T2" fmla="+- 0 6286 5842"/>
              <a:gd name="T3" fmla="*/ 6286 h 509"/>
              <a:gd name="T4" fmla="+- 0 13684 13684"/>
              <a:gd name="T5" fmla="*/ T4 w 605"/>
              <a:gd name="T6" fmla="+- 0 6286 5842"/>
              <a:gd name="T7" fmla="*/ 6286 h 509"/>
              <a:gd name="T8" fmla="+- 0 13674 13684"/>
              <a:gd name="T9" fmla="*/ T8 w 605"/>
              <a:gd name="T10" fmla="+- 0 6286 5842"/>
              <a:gd name="T11" fmla="*/ 6286 h 509"/>
              <a:gd name="T12" fmla="+- 0 13684 13684"/>
              <a:gd name="T13" fmla="*/ T12 w 605"/>
              <a:gd name="T14" fmla="+- 0 6255 5842"/>
              <a:gd name="T15" fmla="*/ 6255 h 509"/>
              <a:gd name="T16" fmla="+- 0 13730 13684"/>
              <a:gd name="T17" fmla="*/ T16 w 605"/>
              <a:gd name="T18" fmla="+- 0 6270 5842"/>
              <a:gd name="T19" fmla="*/ 6270 h 509"/>
              <a:gd name="T20" fmla="+- 0 13722 13684"/>
              <a:gd name="T21" fmla="*/ T20 w 605"/>
              <a:gd name="T22" fmla="+- 0 6324 5842"/>
              <a:gd name="T23" fmla="*/ 6324 h 509"/>
              <a:gd name="T24" fmla="+- 0 13780 13684"/>
              <a:gd name="T25" fmla="*/ T24 w 605"/>
              <a:gd name="T26" fmla="+- 0 6350 5842"/>
              <a:gd name="T27" fmla="*/ 6350 h 509"/>
              <a:gd name="T28" fmla="+- 0 13851 13684"/>
              <a:gd name="T29" fmla="*/ T28 w 605"/>
              <a:gd name="T30" fmla="+- 0 6382 5842"/>
              <a:gd name="T31" fmla="*/ 6382 h 509"/>
              <a:gd name="T32" fmla="+- 0 13899 13684"/>
              <a:gd name="T33" fmla="*/ T32 w 605"/>
              <a:gd name="T34" fmla="+- 0 6264 5842"/>
              <a:gd name="T35" fmla="*/ 6264 h 509"/>
              <a:gd name="T36" fmla="+- 0 13938 13684"/>
              <a:gd name="T37" fmla="*/ T36 w 605"/>
              <a:gd name="T38" fmla="+- 0 6223 5842"/>
              <a:gd name="T39" fmla="*/ 6223 h 509"/>
              <a:gd name="T40" fmla="+- 0 14027 13684"/>
              <a:gd name="T41" fmla="*/ T40 w 605"/>
              <a:gd name="T42" fmla="+- 0 6130 5842"/>
              <a:gd name="T43" fmla="*/ 6130 h 509"/>
              <a:gd name="T44" fmla="+- 0 14100 13684"/>
              <a:gd name="T45" fmla="*/ T44 w 605"/>
              <a:gd name="T46" fmla="+- 0 6029 5842"/>
              <a:gd name="T47" fmla="*/ 6029 h 509"/>
              <a:gd name="T48" fmla="+- 0 14192 13684"/>
              <a:gd name="T49" fmla="*/ T48 w 605"/>
              <a:gd name="T50" fmla="+- 0 5937 5842"/>
              <a:gd name="T51" fmla="*/ 5937 h 509"/>
              <a:gd name="T52" fmla="+- 0 14236 13684"/>
              <a:gd name="T53" fmla="*/ T52 w 605"/>
              <a:gd name="T54" fmla="+- 0 5894 5842"/>
              <a:gd name="T55" fmla="*/ 5894 h 509"/>
              <a:gd name="T56" fmla="+- 0 14265 13684"/>
              <a:gd name="T57" fmla="*/ T56 w 605"/>
              <a:gd name="T58" fmla="+- 0 5829 5842"/>
              <a:gd name="T59" fmla="*/ 5829 h 509"/>
              <a:gd name="T60" fmla="+- 0 14288 13684"/>
              <a:gd name="T61" fmla="*/ T60 w 605"/>
              <a:gd name="T62" fmla="+- 0 5874 5842"/>
              <a:gd name="T63" fmla="*/ 5874 h 50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605" h="509" extrusionOk="0">
                <a:moveTo>
                  <a:pt x="32" y="444"/>
                </a:moveTo>
                <a:cubicBezTo>
                  <a:pt x="0" y="444"/>
                  <a:pt x="-10" y="444"/>
                  <a:pt x="0" y="413"/>
                </a:cubicBezTo>
                <a:cubicBezTo>
                  <a:pt x="46" y="428"/>
                  <a:pt x="38" y="482"/>
                  <a:pt x="96" y="508"/>
                </a:cubicBezTo>
                <a:cubicBezTo>
                  <a:pt x="167" y="540"/>
                  <a:pt x="215" y="422"/>
                  <a:pt x="254" y="381"/>
                </a:cubicBezTo>
                <a:cubicBezTo>
                  <a:pt x="343" y="288"/>
                  <a:pt x="416" y="187"/>
                  <a:pt x="508" y="95"/>
                </a:cubicBezTo>
                <a:cubicBezTo>
                  <a:pt x="552" y="52"/>
                  <a:pt x="581" y="-13"/>
                  <a:pt x="604" y="32"/>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604" name="Comment 4"/>
          <p:cNvSpPr>
            <a:spLocks noRot="1" noChangeAspect="1" noEditPoints="1" noChangeArrowheads="1" noChangeShapeType="1" noTextEdit="1"/>
          </p:cNvSpPr>
          <p:nvPr/>
        </p:nvSpPr>
        <p:spPr bwMode="auto">
          <a:xfrm>
            <a:off x="4949825" y="2767013"/>
            <a:ext cx="217488" cy="125412"/>
          </a:xfrm>
          <a:custGeom>
            <a:avLst/>
            <a:gdLst>
              <a:gd name="T0" fmla="+- 0 13748 13748"/>
              <a:gd name="T1" fmla="*/ T0 w 604"/>
              <a:gd name="T2" fmla="+- 0 7938 7684"/>
              <a:gd name="T3" fmla="*/ 7938 h 350"/>
              <a:gd name="T4" fmla="+- 0 13750 13748"/>
              <a:gd name="T5" fmla="*/ T4 w 604"/>
              <a:gd name="T6" fmla="+- 0 7943 7684"/>
              <a:gd name="T7" fmla="*/ 7943 h 350"/>
              <a:gd name="T8" fmla="+- 0 13775 13748"/>
              <a:gd name="T9" fmla="*/ T8 w 604"/>
              <a:gd name="T10" fmla="+- 0 8029 7684"/>
              <a:gd name="T11" fmla="*/ 8029 h 350"/>
              <a:gd name="T12" fmla="+- 0 13780 13748"/>
              <a:gd name="T13" fmla="*/ T12 w 604"/>
              <a:gd name="T14" fmla="+- 0 8033 7684"/>
              <a:gd name="T15" fmla="*/ 8033 h 350"/>
              <a:gd name="T16" fmla="+- 0 13808 13748"/>
              <a:gd name="T17" fmla="*/ T16 w 604"/>
              <a:gd name="T18" fmla="+- 0 8056 7684"/>
              <a:gd name="T19" fmla="*/ 8056 h 350"/>
              <a:gd name="T20" fmla="+- 0 13948 13748"/>
              <a:gd name="T21" fmla="*/ T20 w 604"/>
              <a:gd name="T22" fmla="+- 0 7956 7684"/>
              <a:gd name="T23" fmla="*/ 7956 h 350"/>
              <a:gd name="T24" fmla="+- 0 13970 13748"/>
              <a:gd name="T25" fmla="*/ T24 w 604"/>
              <a:gd name="T26" fmla="+- 0 7938 7684"/>
              <a:gd name="T27" fmla="*/ 7938 h 350"/>
              <a:gd name="T28" fmla="+- 0 14064 13748"/>
              <a:gd name="T29" fmla="*/ T28 w 604"/>
              <a:gd name="T30" fmla="+- 0 7861 7684"/>
              <a:gd name="T31" fmla="*/ 7861 h 350"/>
              <a:gd name="T32" fmla="+- 0 14147 13748"/>
              <a:gd name="T33" fmla="*/ T32 w 604"/>
              <a:gd name="T34" fmla="+- 0 7802 7684"/>
              <a:gd name="T35" fmla="*/ 7802 h 350"/>
              <a:gd name="T36" fmla="+- 0 14256 13748"/>
              <a:gd name="T37" fmla="*/ T36 w 604"/>
              <a:gd name="T38" fmla="+- 0 7747 7684"/>
              <a:gd name="T39" fmla="*/ 7747 h 350"/>
              <a:gd name="T40" fmla="+- 0 14322 13748"/>
              <a:gd name="T41" fmla="*/ T40 w 604"/>
              <a:gd name="T42" fmla="+- 0 7714 7684"/>
              <a:gd name="T43" fmla="*/ 7714 h 350"/>
              <a:gd name="T44" fmla="+- 0 14331 13748"/>
              <a:gd name="T45" fmla="*/ T44 w 604"/>
              <a:gd name="T46" fmla="+- 0 7676 7684"/>
              <a:gd name="T47" fmla="*/ 7676 h 350"/>
              <a:gd name="T48" fmla="+- 0 14351 13748"/>
              <a:gd name="T49" fmla="*/ T48 w 604"/>
              <a:gd name="T50" fmla="+- 0 7715 7684"/>
              <a:gd name="T51" fmla="*/ 7715 h 350"/>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Lst>
            <a:rect l="0" t="0" r="r" b="b"/>
            <a:pathLst>
              <a:path w="604" h="350" extrusionOk="0">
                <a:moveTo>
                  <a:pt x="0" y="254"/>
                </a:moveTo>
                <a:cubicBezTo>
                  <a:pt x="2" y="259"/>
                  <a:pt x="27" y="345"/>
                  <a:pt x="32" y="349"/>
                </a:cubicBezTo>
                <a:cubicBezTo>
                  <a:pt x="60" y="372"/>
                  <a:pt x="200" y="272"/>
                  <a:pt x="222" y="254"/>
                </a:cubicBezTo>
                <a:cubicBezTo>
                  <a:pt x="316" y="177"/>
                  <a:pt x="399" y="118"/>
                  <a:pt x="508" y="63"/>
                </a:cubicBezTo>
                <a:cubicBezTo>
                  <a:pt x="574" y="30"/>
                  <a:pt x="583" y="-8"/>
                  <a:pt x="603" y="31"/>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p:cNvSpPr txBox="1"/>
          <p:nvPr/>
        </p:nvSpPr>
        <p:spPr>
          <a:xfrm>
            <a:off x="5715000" y="5477470"/>
            <a:ext cx="3223959" cy="923330"/>
          </a:xfrm>
          <a:prstGeom prst="rect">
            <a:avLst/>
          </a:prstGeom>
          <a:noFill/>
        </p:spPr>
        <p:txBody>
          <a:bodyPr wrap="none" rtlCol="0">
            <a:spAutoFit/>
          </a:bodyPr>
          <a:lstStyle/>
          <a:p>
            <a:r>
              <a:rPr lang="en-US">
                <a:solidFill>
                  <a:srgbClr val="FF0000"/>
                </a:solidFill>
              </a:rPr>
              <a:t>PPT PREPARED BY </a:t>
            </a:r>
          </a:p>
          <a:p>
            <a:r>
              <a:rPr lang="en-US">
                <a:solidFill>
                  <a:srgbClr val="FF0000"/>
                </a:solidFill>
              </a:rPr>
              <a:t>AMIT KUMAR: 9891463160</a:t>
            </a:r>
          </a:p>
          <a:p>
            <a:r>
              <a:rPr lang="en-US">
                <a:solidFill>
                  <a:srgbClr val="FF0000"/>
                </a:solidFill>
              </a:rPr>
              <a:t>EMAIL: amit63160@gmail.com</a:t>
            </a:r>
          </a:p>
        </p:txBody>
      </p:sp>
    </p:spTree>
    <p:extLst>
      <p:ext uri="{BB962C8B-B14F-4D97-AF65-F5344CB8AC3E}">
        <p14:creationId xmlns:p14="http://schemas.microsoft.com/office/powerpoint/2010/main" val="3342885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P spid="9" grpId="0"/>
      <p:bldP spid="10" grpId="0"/>
      <p:bldP spid="11" grpId="0"/>
      <p:bldP spid="12"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70760" y="198120"/>
            <a:ext cx="1310640" cy="400110"/>
          </a:xfrm>
          <a:prstGeom prst="rect">
            <a:avLst/>
          </a:prstGeom>
          <a:noFill/>
        </p:spPr>
        <p:txBody>
          <a:bodyPr wrap="square" rtlCol="0">
            <a:spAutoFit/>
          </a:bodyPr>
          <a:lstStyle/>
          <a:p>
            <a:r>
              <a:rPr lang="en-US" sz="2000" b="1" u="sng" dirty="0" smtClean="0"/>
              <a:t>Example:</a:t>
            </a:r>
            <a:endParaRPr lang="en-IN" sz="2000" b="1" u="sng" dirty="0"/>
          </a:p>
        </p:txBody>
      </p:sp>
      <p:sp>
        <p:nvSpPr>
          <p:cNvPr id="3" name="TextBox 2"/>
          <p:cNvSpPr txBox="1"/>
          <p:nvPr/>
        </p:nvSpPr>
        <p:spPr>
          <a:xfrm>
            <a:off x="3566160" y="213360"/>
            <a:ext cx="3718560" cy="396240"/>
          </a:xfrm>
          <a:prstGeom prst="rect">
            <a:avLst/>
          </a:prstGeom>
          <a:noFill/>
        </p:spPr>
        <p:txBody>
          <a:bodyPr wrap="square" rtlCol="0">
            <a:spAutoFit/>
          </a:bodyPr>
          <a:lstStyle/>
          <a:p>
            <a:r>
              <a:rPr lang="en-US" sz="2000" b="1" u="sng" dirty="0" smtClean="0"/>
              <a:t>Motor Car used for business </a:t>
            </a:r>
            <a:endParaRPr lang="en-IN" sz="2000" b="1" u="sng" dirty="0"/>
          </a:p>
        </p:txBody>
      </p:sp>
      <p:sp>
        <p:nvSpPr>
          <p:cNvPr id="4" name="TextBox 3"/>
          <p:cNvSpPr txBox="1"/>
          <p:nvPr/>
        </p:nvSpPr>
        <p:spPr>
          <a:xfrm>
            <a:off x="1402080" y="701040"/>
            <a:ext cx="1752600" cy="707886"/>
          </a:xfrm>
          <a:prstGeom prst="rect">
            <a:avLst/>
          </a:prstGeom>
          <a:noFill/>
        </p:spPr>
        <p:txBody>
          <a:bodyPr wrap="square" rtlCol="0">
            <a:spAutoFit/>
          </a:bodyPr>
          <a:lstStyle/>
          <a:p>
            <a:r>
              <a:rPr lang="en-US" sz="2000" b="1" u="sng" dirty="0" smtClean="0"/>
              <a:t>Schedule </a:t>
            </a:r>
            <a:r>
              <a:rPr lang="en-US" sz="2000" b="1" u="sng" dirty="0" smtClean="0">
                <a:latin typeface="Calibri" pitchFamily="34" charset="0"/>
                <a:cs typeface="Calibri" pitchFamily="34" charset="0"/>
              </a:rPr>
              <a:t>III</a:t>
            </a:r>
          </a:p>
          <a:p>
            <a:r>
              <a:rPr lang="en-US" sz="2000" b="1" dirty="0" smtClean="0"/>
              <a:t>     </a:t>
            </a:r>
            <a:r>
              <a:rPr lang="en-US" sz="2000" b="1" u="sng" dirty="0" smtClean="0"/>
              <a:t>Value</a:t>
            </a:r>
            <a:endParaRPr lang="en-IN" sz="2000" b="1" u="sng" dirty="0"/>
          </a:p>
        </p:txBody>
      </p:sp>
      <p:sp>
        <p:nvSpPr>
          <p:cNvPr id="5" name="TextBox 4"/>
          <p:cNvSpPr txBox="1"/>
          <p:nvPr/>
        </p:nvSpPr>
        <p:spPr>
          <a:xfrm>
            <a:off x="4450080" y="701040"/>
            <a:ext cx="1036320" cy="411480"/>
          </a:xfrm>
          <a:prstGeom prst="rect">
            <a:avLst/>
          </a:prstGeom>
          <a:noFill/>
        </p:spPr>
        <p:txBody>
          <a:bodyPr wrap="square" rtlCol="0">
            <a:spAutoFit/>
          </a:bodyPr>
          <a:lstStyle/>
          <a:p>
            <a:r>
              <a:rPr lang="en-US" sz="2000" b="1" u="sng" dirty="0" smtClean="0"/>
              <a:t>WDV</a:t>
            </a:r>
            <a:endParaRPr lang="en-IN" sz="2000" b="1" u="sng" dirty="0"/>
          </a:p>
        </p:txBody>
      </p:sp>
      <p:sp>
        <p:nvSpPr>
          <p:cNvPr id="6" name="TextBox 5"/>
          <p:cNvSpPr txBox="1"/>
          <p:nvPr/>
        </p:nvSpPr>
        <p:spPr>
          <a:xfrm>
            <a:off x="7178040" y="701040"/>
            <a:ext cx="1173480" cy="411480"/>
          </a:xfrm>
          <a:prstGeom prst="rect">
            <a:avLst/>
          </a:prstGeom>
          <a:noFill/>
        </p:spPr>
        <p:txBody>
          <a:bodyPr wrap="square" rtlCol="0">
            <a:spAutoFit/>
          </a:bodyPr>
          <a:lstStyle/>
          <a:p>
            <a:r>
              <a:rPr lang="en-US" sz="2000" b="1" u="sng" dirty="0" smtClean="0"/>
              <a:t>Value</a:t>
            </a:r>
            <a:endParaRPr lang="en-IN" sz="2000" b="1" u="sng" dirty="0"/>
          </a:p>
        </p:txBody>
      </p:sp>
      <p:sp>
        <p:nvSpPr>
          <p:cNvPr id="7" name="TextBox 6"/>
          <p:cNvSpPr txBox="1"/>
          <p:nvPr/>
        </p:nvSpPr>
        <p:spPr>
          <a:xfrm>
            <a:off x="457200" y="1428690"/>
            <a:ext cx="594360" cy="400110"/>
          </a:xfrm>
          <a:prstGeom prst="rect">
            <a:avLst/>
          </a:prstGeom>
          <a:noFill/>
        </p:spPr>
        <p:txBody>
          <a:bodyPr wrap="square" rtlCol="0">
            <a:spAutoFit/>
          </a:bodyPr>
          <a:lstStyle/>
          <a:p>
            <a:r>
              <a:rPr lang="en-US" sz="2000" b="1" dirty="0" smtClean="0"/>
              <a:t>(1.)</a:t>
            </a:r>
            <a:endParaRPr lang="en-IN" sz="2000" b="1" dirty="0"/>
          </a:p>
        </p:txBody>
      </p:sp>
      <p:sp>
        <p:nvSpPr>
          <p:cNvPr id="8" name="TextBox 7"/>
          <p:cNvSpPr txBox="1"/>
          <p:nvPr/>
        </p:nvSpPr>
        <p:spPr>
          <a:xfrm>
            <a:off x="1402080" y="1456194"/>
            <a:ext cx="1752600" cy="400110"/>
          </a:xfrm>
          <a:prstGeom prst="rect">
            <a:avLst/>
          </a:prstGeom>
          <a:noFill/>
        </p:spPr>
        <p:txBody>
          <a:bodyPr wrap="square" rtlCol="0">
            <a:spAutoFit/>
          </a:bodyPr>
          <a:lstStyle/>
          <a:p>
            <a:r>
              <a:rPr lang="en-US" sz="2000" b="1" dirty="0" smtClean="0"/>
              <a:t>15 </a:t>
            </a:r>
            <a:r>
              <a:rPr lang="en-US" sz="2000" b="1" dirty="0" err="1" smtClean="0"/>
              <a:t>Lakh</a:t>
            </a:r>
            <a:r>
              <a:rPr lang="en-US" sz="2000" b="1" dirty="0" smtClean="0"/>
              <a:t>	</a:t>
            </a:r>
            <a:endParaRPr lang="en-IN" sz="2000" b="1" dirty="0"/>
          </a:p>
        </p:txBody>
      </p:sp>
      <p:sp>
        <p:nvSpPr>
          <p:cNvPr id="9" name="TextBox 8"/>
          <p:cNvSpPr txBox="1"/>
          <p:nvPr/>
        </p:nvSpPr>
        <p:spPr>
          <a:xfrm>
            <a:off x="3886200" y="1456194"/>
            <a:ext cx="2819400" cy="707886"/>
          </a:xfrm>
          <a:prstGeom prst="rect">
            <a:avLst/>
          </a:prstGeom>
          <a:noFill/>
        </p:spPr>
        <p:txBody>
          <a:bodyPr wrap="square" rtlCol="0">
            <a:spAutoFit/>
          </a:bodyPr>
          <a:lstStyle/>
          <a:p>
            <a:r>
              <a:rPr lang="en-US" sz="2000" b="1" dirty="0" smtClean="0"/>
              <a:t>10 </a:t>
            </a:r>
            <a:r>
              <a:rPr lang="en-US" sz="2000" b="1" dirty="0" err="1" smtClean="0"/>
              <a:t>Lakh</a:t>
            </a:r>
            <a:r>
              <a:rPr lang="en-US" sz="2000" b="1" dirty="0" smtClean="0"/>
              <a:t> + 20% of </a:t>
            </a:r>
          </a:p>
          <a:p>
            <a:r>
              <a:rPr lang="en-US" sz="2000" b="1" dirty="0" smtClean="0"/>
              <a:t>                   Rs. 10 </a:t>
            </a:r>
            <a:r>
              <a:rPr lang="en-US" sz="2000" b="1" dirty="0" err="1" smtClean="0"/>
              <a:t>Lakh</a:t>
            </a:r>
            <a:r>
              <a:rPr lang="en-US" sz="2000" b="1" dirty="0" smtClean="0"/>
              <a:t>             </a:t>
            </a:r>
            <a:endParaRPr lang="en-IN" sz="2000" b="1" dirty="0"/>
          </a:p>
        </p:txBody>
      </p:sp>
      <p:sp>
        <p:nvSpPr>
          <p:cNvPr id="10" name="TextBox 9"/>
          <p:cNvSpPr txBox="1"/>
          <p:nvPr/>
        </p:nvSpPr>
        <p:spPr>
          <a:xfrm>
            <a:off x="7178040" y="1456194"/>
            <a:ext cx="1173480" cy="411480"/>
          </a:xfrm>
          <a:prstGeom prst="rect">
            <a:avLst/>
          </a:prstGeom>
          <a:noFill/>
        </p:spPr>
        <p:txBody>
          <a:bodyPr wrap="square" rtlCol="0">
            <a:spAutoFit/>
          </a:bodyPr>
          <a:lstStyle/>
          <a:p>
            <a:r>
              <a:rPr lang="en-US" sz="2000" b="1" dirty="0" smtClean="0"/>
              <a:t>15 </a:t>
            </a:r>
            <a:r>
              <a:rPr lang="en-US" sz="2000" b="1" dirty="0" err="1" smtClean="0"/>
              <a:t>Lakh</a:t>
            </a:r>
            <a:endParaRPr lang="en-IN" sz="2000" b="1" dirty="0"/>
          </a:p>
        </p:txBody>
      </p:sp>
      <p:sp>
        <p:nvSpPr>
          <p:cNvPr id="11" name="TextBox 10"/>
          <p:cNvSpPr txBox="1"/>
          <p:nvPr/>
        </p:nvSpPr>
        <p:spPr>
          <a:xfrm>
            <a:off x="4343400" y="2164080"/>
            <a:ext cx="1676400" cy="400110"/>
          </a:xfrm>
          <a:prstGeom prst="rect">
            <a:avLst/>
          </a:prstGeom>
          <a:noFill/>
        </p:spPr>
        <p:txBody>
          <a:bodyPr wrap="square" rtlCol="0">
            <a:spAutoFit/>
          </a:bodyPr>
          <a:lstStyle/>
          <a:p>
            <a:r>
              <a:rPr lang="en-US" sz="2000" b="1" dirty="0" smtClean="0"/>
              <a:t>i.e. 12 </a:t>
            </a:r>
            <a:r>
              <a:rPr lang="en-US" sz="2000" b="1" dirty="0" err="1" smtClean="0"/>
              <a:t>Lakh</a:t>
            </a:r>
            <a:endParaRPr lang="en-US" sz="2000" b="1" dirty="0" smtClean="0"/>
          </a:p>
        </p:txBody>
      </p:sp>
      <p:sp>
        <p:nvSpPr>
          <p:cNvPr id="12" name="TextBox 11"/>
          <p:cNvSpPr txBox="1"/>
          <p:nvPr/>
        </p:nvSpPr>
        <p:spPr>
          <a:xfrm>
            <a:off x="457200" y="2617410"/>
            <a:ext cx="594360" cy="400110"/>
          </a:xfrm>
          <a:prstGeom prst="rect">
            <a:avLst/>
          </a:prstGeom>
          <a:noFill/>
        </p:spPr>
        <p:txBody>
          <a:bodyPr wrap="square" rtlCol="0">
            <a:spAutoFit/>
          </a:bodyPr>
          <a:lstStyle/>
          <a:p>
            <a:r>
              <a:rPr lang="en-US" sz="2000" b="1" dirty="0" smtClean="0"/>
              <a:t>(2.)</a:t>
            </a:r>
            <a:endParaRPr lang="en-IN" sz="2000" b="1" dirty="0"/>
          </a:p>
        </p:txBody>
      </p:sp>
      <p:sp>
        <p:nvSpPr>
          <p:cNvPr id="13" name="TextBox 12"/>
          <p:cNvSpPr txBox="1"/>
          <p:nvPr/>
        </p:nvSpPr>
        <p:spPr>
          <a:xfrm>
            <a:off x="1402080" y="2644914"/>
            <a:ext cx="1752600" cy="400110"/>
          </a:xfrm>
          <a:prstGeom prst="rect">
            <a:avLst/>
          </a:prstGeom>
          <a:noFill/>
        </p:spPr>
        <p:txBody>
          <a:bodyPr wrap="square" rtlCol="0">
            <a:spAutoFit/>
          </a:bodyPr>
          <a:lstStyle/>
          <a:p>
            <a:r>
              <a:rPr lang="en-US" sz="2000" b="1" dirty="0" smtClean="0"/>
              <a:t>11 </a:t>
            </a:r>
            <a:r>
              <a:rPr lang="en-US" sz="2000" b="1" dirty="0" err="1" smtClean="0"/>
              <a:t>Lakh</a:t>
            </a:r>
            <a:r>
              <a:rPr lang="en-US" sz="2000" b="1" dirty="0" smtClean="0"/>
              <a:t>	</a:t>
            </a:r>
            <a:endParaRPr lang="en-IN" sz="2000" b="1" dirty="0"/>
          </a:p>
        </p:txBody>
      </p:sp>
      <p:sp>
        <p:nvSpPr>
          <p:cNvPr id="14" name="TextBox 13"/>
          <p:cNvSpPr txBox="1"/>
          <p:nvPr/>
        </p:nvSpPr>
        <p:spPr>
          <a:xfrm>
            <a:off x="3886200" y="2644914"/>
            <a:ext cx="2819400" cy="707886"/>
          </a:xfrm>
          <a:prstGeom prst="rect">
            <a:avLst/>
          </a:prstGeom>
          <a:noFill/>
        </p:spPr>
        <p:txBody>
          <a:bodyPr wrap="square" rtlCol="0">
            <a:spAutoFit/>
          </a:bodyPr>
          <a:lstStyle/>
          <a:p>
            <a:r>
              <a:rPr lang="en-US" sz="2000" b="1" dirty="0" smtClean="0"/>
              <a:t>10 </a:t>
            </a:r>
            <a:r>
              <a:rPr lang="en-US" sz="2000" b="1" dirty="0" err="1" smtClean="0"/>
              <a:t>Lakh</a:t>
            </a:r>
            <a:r>
              <a:rPr lang="en-US" sz="2000" b="1" dirty="0" smtClean="0"/>
              <a:t> + 20% of </a:t>
            </a:r>
          </a:p>
          <a:p>
            <a:r>
              <a:rPr lang="en-US" sz="2000" b="1" dirty="0" smtClean="0"/>
              <a:t>                   Rs. 10 </a:t>
            </a:r>
            <a:r>
              <a:rPr lang="en-US" sz="2000" b="1" dirty="0" err="1" smtClean="0"/>
              <a:t>Lakh</a:t>
            </a:r>
            <a:r>
              <a:rPr lang="en-US" sz="2000" b="1" dirty="0" smtClean="0"/>
              <a:t>             </a:t>
            </a:r>
            <a:endParaRPr lang="en-IN" sz="2000" b="1" dirty="0"/>
          </a:p>
        </p:txBody>
      </p:sp>
      <p:sp>
        <p:nvSpPr>
          <p:cNvPr id="15" name="TextBox 14"/>
          <p:cNvSpPr txBox="1"/>
          <p:nvPr/>
        </p:nvSpPr>
        <p:spPr>
          <a:xfrm>
            <a:off x="7178040" y="2644914"/>
            <a:ext cx="1173480" cy="411480"/>
          </a:xfrm>
          <a:prstGeom prst="rect">
            <a:avLst/>
          </a:prstGeom>
          <a:noFill/>
        </p:spPr>
        <p:txBody>
          <a:bodyPr wrap="square" rtlCol="0">
            <a:spAutoFit/>
          </a:bodyPr>
          <a:lstStyle/>
          <a:p>
            <a:r>
              <a:rPr lang="en-US" sz="2000" b="1" dirty="0" smtClean="0"/>
              <a:t>10 </a:t>
            </a:r>
            <a:r>
              <a:rPr lang="en-US" sz="2000" b="1" dirty="0" err="1" smtClean="0"/>
              <a:t>Lakh</a:t>
            </a:r>
            <a:endParaRPr lang="en-IN" sz="2000" b="1" dirty="0"/>
          </a:p>
        </p:txBody>
      </p:sp>
      <p:sp>
        <p:nvSpPr>
          <p:cNvPr id="16" name="TextBox 15"/>
          <p:cNvSpPr txBox="1"/>
          <p:nvPr/>
        </p:nvSpPr>
        <p:spPr>
          <a:xfrm>
            <a:off x="4343400" y="3352800"/>
            <a:ext cx="1676400" cy="400110"/>
          </a:xfrm>
          <a:prstGeom prst="rect">
            <a:avLst/>
          </a:prstGeom>
          <a:noFill/>
        </p:spPr>
        <p:txBody>
          <a:bodyPr wrap="square" rtlCol="0">
            <a:spAutoFit/>
          </a:bodyPr>
          <a:lstStyle/>
          <a:p>
            <a:r>
              <a:rPr lang="en-US" sz="2000" b="1" dirty="0" smtClean="0"/>
              <a:t>i.e. 12 </a:t>
            </a:r>
            <a:r>
              <a:rPr lang="en-US" sz="2000" b="1" dirty="0" err="1" smtClean="0"/>
              <a:t>Lakh</a:t>
            </a:r>
            <a:endParaRPr lang="en-US" sz="2000" b="1" dirty="0" smtClean="0"/>
          </a:p>
        </p:txBody>
      </p:sp>
      <p:sp>
        <p:nvSpPr>
          <p:cNvPr id="17" name="TextBox 16"/>
          <p:cNvSpPr txBox="1"/>
          <p:nvPr/>
        </p:nvSpPr>
        <p:spPr>
          <a:xfrm>
            <a:off x="457200" y="3806130"/>
            <a:ext cx="594360" cy="400110"/>
          </a:xfrm>
          <a:prstGeom prst="rect">
            <a:avLst/>
          </a:prstGeom>
          <a:noFill/>
        </p:spPr>
        <p:txBody>
          <a:bodyPr wrap="square" rtlCol="0">
            <a:spAutoFit/>
          </a:bodyPr>
          <a:lstStyle/>
          <a:p>
            <a:r>
              <a:rPr lang="en-US" sz="2000" b="1" dirty="0" smtClean="0"/>
              <a:t>(3.)</a:t>
            </a:r>
            <a:endParaRPr lang="en-IN" sz="2000" b="1" dirty="0"/>
          </a:p>
        </p:txBody>
      </p:sp>
      <p:sp>
        <p:nvSpPr>
          <p:cNvPr id="18" name="TextBox 17"/>
          <p:cNvSpPr txBox="1"/>
          <p:nvPr/>
        </p:nvSpPr>
        <p:spPr>
          <a:xfrm>
            <a:off x="1402080" y="3833634"/>
            <a:ext cx="1752600" cy="400110"/>
          </a:xfrm>
          <a:prstGeom prst="rect">
            <a:avLst/>
          </a:prstGeom>
          <a:noFill/>
        </p:spPr>
        <p:txBody>
          <a:bodyPr wrap="square" rtlCol="0">
            <a:spAutoFit/>
          </a:bodyPr>
          <a:lstStyle/>
          <a:p>
            <a:r>
              <a:rPr lang="en-US" sz="2000" b="1" dirty="0" smtClean="0"/>
              <a:t>12 </a:t>
            </a:r>
            <a:r>
              <a:rPr lang="en-US" sz="2000" b="1" dirty="0" err="1" smtClean="0"/>
              <a:t>Lakh</a:t>
            </a:r>
            <a:r>
              <a:rPr lang="en-US" sz="2000" b="1" dirty="0" smtClean="0"/>
              <a:t>	</a:t>
            </a:r>
            <a:endParaRPr lang="en-IN" sz="2000" b="1" dirty="0"/>
          </a:p>
        </p:txBody>
      </p:sp>
      <p:sp>
        <p:nvSpPr>
          <p:cNvPr id="19" name="TextBox 18"/>
          <p:cNvSpPr txBox="1"/>
          <p:nvPr/>
        </p:nvSpPr>
        <p:spPr>
          <a:xfrm>
            <a:off x="3886200" y="3833634"/>
            <a:ext cx="2819400" cy="707886"/>
          </a:xfrm>
          <a:prstGeom prst="rect">
            <a:avLst/>
          </a:prstGeom>
          <a:noFill/>
        </p:spPr>
        <p:txBody>
          <a:bodyPr wrap="square" rtlCol="0">
            <a:spAutoFit/>
          </a:bodyPr>
          <a:lstStyle/>
          <a:p>
            <a:r>
              <a:rPr lang="en-US" sz="2000" b="1" dirty="0" smtClean="0"/>
              <a:t>10 </a:t>
            </a:r>
            <a:r>
              <a:rPr lang="en-US" sz="2000" b="1" dirty="0" err="1" smtClean="0"/>
              <a:t>Lakh</a:t>
            </a:r>
            <a:r>
              <a:rPr lang="en-US" sz="2000" b="1" dirty="0" smtClean="0"/>
              <a:t> + 20% of </a:t>
            </a:r>
          </a:p>
          <a:p>
            <a:r>
              <a:rPr lang="en-US" sz="2000" b="1" dirty="0" smtClean="0"/>
              <a:t>                   Rs. 10 </a:t>
            </a:r>
            <a:r>
              <a:rPr lang="en-US" sz="2000" b="1" dirty="0" err="1" smtClean="0"/>
              <a:t>Lakh</a:t>
            </a:r>
            <a:r>
              <a:rPr lang="en-US" sz="2000" b="1" dirty="0" smtClean="0"/>
              <a:t>             </a:t>
            </a:r>
            <a:endParaRPr lang="en-IN" sz="2000" b="1" dirty="0"/>
          </a:p>
        </p:txBody>
      </p:sp>
      <p:sp>
        <p:nvSpPr>
          <p:cNvPr id="20" name="TextBox 19"/>
          <p:cNvSpPr txBox="1"/>
          <p:nvPr/>
        </p:nvSpPr>
        <p:spPr>
          <a:xfrm>
            <a:off x="7178040" y="3833634"/>
            <a:ext cx="1173480" cy="411480"/>
          </a:xfrm>
          <a:prstGeom prst="rect">
            <a:avLst/>
          </a:prstGeom>
          <a:noFill/>
        </p:spPr>
        <p:txBody>
          <a:bodyPr wrap="square" rtlCol="0">
            <a:spAutoFit/>
          </a:bodyPr>
          <a:lstStyle/>
          <a:p>
            <a:r>
              <a:rPr lang="en-US" sz="2000" b="1" dirty="0" smtClean="0"/>
              <a:t>10 </a:t>
            </a:r>
            <a:r>
              <a:rPr lang="en-US" sz="2000" b="1" dirty="0" err="1" smtClean="0"/>
              <a:t>Lakh</a:t>
            </a:r>
            <a:endParaRPr lang="en-IN" sz="2000" b="1" dirty="0"/>
          </a:p>
        </p:txBody>
      </p:sp>
      <p:sp>
        <p:nvSpPr>
          <p:cNvPr id="25" name="TextBox 24"/>
          <p:cNvSpPr txBox="1"/>
          <p:nvPr/>
        </p:nvSpPr>
        <p:spPr>
          <a:xfrm>
            <a:off x="381000" y="4541520"/>
            <a:ext cx="1173480" cy="411480"/>
          </a:xfrm>
          <a:prstGeom prst="rect">
            <a:avLst/>
          </a:prstGeom>
          <a:noFill/>
        </p:spPr>
        <p:txBody>
          <a:bodyPr wrap="square" rtlCol="0">
            <a:spAutoFit/>
          </a:bodyPr>
          <a:lstStyle/>
          <a:p>
            <a:r>
              <a:rPr lang="en-US" sz="2000" b="1" u="sng" dirty="0" smtClean="0"/>
              <a:t>CRUX</a:t>
            </a:r>
            <a:endParaRPr lang="en-IN" sz="2000" b="1" u="sng" dirty="0"/>
          </a:p>
        </p:txBody>
      </p:sp>
      <p:sp>
        <p:nvSpPr>
          <p:cNvPr id="26" name="TextBox 25"/>
          <p:cNvSpPr txBox="1"/>
          <p:nvPr/>
        </p:nvSpPr>
        <p:spPr>
          <a:xfrm>
            <a:off x="1478280" y="4937760"/>
            <a:ext cx="2514600" cy="400110"/>
          </a:xfrm>
          <a:prstGeom prst="rect">
            <a:avLst/>
          </a:prstGeom>
          <a:noFill/>
        </p:spPr>
        <p:txBody>
          <a:bodyPr wrap="square" rtlCol="0">
            <a:spAutoFit/>
          </a:bodyPr>
          <a:lstStyle/>
          <a:p>
            <a:r>
              <a:rPr lang="en-US" sz="2000" b="1" dirty="0" smtClean="0"/>
              <a:t>If Schedule </a:t>
            </a:r>
            <a:r>
              <a:rPr lang="en-US" sz="2000" b="1" dirty="0" smtClean="0">
                <a:latin typeface="Calibri" pitchFamily="34" charset="0"/>
                <a:cs typeface="Calibri" pitchFamily="34" charset="0"/>
              </a:rPr>
              <a:t>III</a:t>
            </a:r>
            <a:r>
              <a:rPr lang="en-US" sz="2000" b="1" dirty="0" smtClean="0">
                <a:cs typeface="Calibri" pitchFamily="34" charset="0"/>
              </a:rPr>
              <a:t> Value</a:t>
            </a:r>
            <a:r>
              <a:rPr lang="en-US" sz="2000" dirty="0" smtClean="0"/>
              <a:t> </a:t>
            </a:r>
            <a:endParaRPr lang="en-IN" sz="2000" dirty="0"/>
          </a:p>
        </p:txBody>
      </p:sp>
      <p:sp>
        <p:nvSpPr>
          <p:cNvPr id="28" name="Cloud 27"/>
          <p:cNvSpPr/>
          <p:nvPr/>
        </p:nvSpPr>
        <p:spPr>
          <a:xfrm>
            <a:off x="3840480" y="4907280"/>
            <a:ext cx="1676400" cy="457200"/>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solidFill>
                <a:schemeClr val="tx1"/>
              </a:solidFill>
            </a:endParaRPr>
          </a:p>
          <a:p>
            <a:pPr algn="ctr"/>
            <a:r>
              <a:rPr lang="en-US" sz="2000" b="1" dirty="0" smtClean="0">
                <a:solidFill>
                  <a:schemeClr val="tx1"/>
                </a:solidFill>
              </a:rPr>
              <a:t>Exceeds</a:t>
            </a:r>
            <a:endParaRPr lang="en-US" sz="2000" b="1" u="sng" dirty="0" smtClean="0">
              <a:solidFill>
                <a:schemeClr val="tx1"/>
              </a:solidFill>
            </a:endParaRPr>
          </a:p>
          <a:p>
            <a:pPr algn="ctr"/>
            <a:endParaRPr lang="en-US" sz="2000" b="1" dirty="0" smtClean="0">
              <a:solidFill>
                <a:schemeClr val="tx1"/>
              </a:solidFill>
            </a:endParaRPr>
          </a:p>
        </p:txBody>
      </p:sp>
      <p:sp>
        <p:nvSpPr>
          <p:cNvPr id="29" name="Rectangle 28"/>
          <p:cNvSpPr/>
          <p:nvPr/>
        </p:nvSpPr>
        <p:spPr>
          <a:xfrm>
            <a:off x="5821680" y="4785360"/>
            <a:ext cx="2286000" cy="1295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000" b="1" dirty="0" err="1" smtClean="0"/>
              <a:t>WDV|Book</a:t>
            </a:r>
            <a:r>
              <a:rPr lang="en-US" sz="2000" b="1" dirty="0" smtClean="0"/>
              <a:t> Value| Closing Stock</a:t>
            </a:r>
          </a:p>
          <a:p>
            <a:pPr algn="ctr"/>
            <a:r>
              <a:rPr lang="en-US" sz="2000" b="1" dirty="0" smtClean="0"/>
              <a:t>+</a:t>
            </a:r>
          </a:p>
          <a:p>
            <a:pPr algn="ctr"/>
            <a:r>
              <a:rPr lang="en-US" sz="2000" b="1" dirty="0" smtClean="0"/>
              <a:t>20% of above</a:t>
            </a:r>
            <a:endParaRPr lang="en-IN" sz="2000" b="1" dirty="0"/>
          </a:p>
        </p:txBody>
      </p:sp>
      <p:sp>
        <p:nvSpPr>
          <p:cNvPr id="31" name="TextBox 30"/>
          <p:cNvSpPr txBox="1"/>
          <p:nvPr/>
        </p:nvSpPr>
        <p:spPr>
          <a:xfrm>
            <a:off x="289560" y="5791200"/>
            <a:ext cx="5425440" cy="400110"/>
          </a:xfrm>
          <a:prstGeom prst="rect">
            <a:avLst/>
          </a:prstGeom>
          <a:noFill/>
        </p:spPr>
        <p:txBody>
          <a:bodyPr wrap="square" rtlCol="0">
            <a:spAutoFit/>
          </a:bodyPr>
          <a:lstStyle/>
          <a:p>
            <a:r>
              <a:rPr lang="en-US" sz="2000" b="1" dirty="0" smtClean="0"/>
              <a:t>then Schedule III Value will be taken as value</a:t>
            </a:r>
            <a:endParaRPr lang="en-IN" sz="2000" b="1" dirty="0"/>
          </a:p>
        </p:txBody>
      </p:sp>
      <p:sp>
        <p:nvSpPr>
          <p:cNvPr id="32" name="TextBox 31"/>
          <p:cNvSpPr txBox="1"/>
          <p:nvPr/>
        </p:nvSpPr>
        <p:spPr>
          <a:xfrm>
            <a:off x="289560" y="6263640"/>
            <a:ext cx="5425440" cy="400110"/>
          </a:xfrm>
          <a:prstGeom prst="rect">
            <a:avLst/>
          </a:prstGeom>
          <a:noFill/>
        </p:spPr>
        <p:txBody>
          <a:bodyPr wrap="square" rtlCol="0">
            <a:spAutoFit/>
          </a:bodyPr>
          <a:lstStyle/>
          <a:p>
            <a:r>
              <a:rPr lang="en-US" sz="2000" b="1" dirty="0" smtClean="0"/>
              <a:t>Otherwise Book value will be taken as value</a:t>
            </a:r>
            <a:endParaRPr lang="en-IN" sz="2000" b="1" dirty="0"/>
          </a:p>
        </p:txBody>
      </p:sp>
      <p:sp>
        <p:nvSpPr>
          <p:cNvPr id="154626" name="Comment 2"/>
          <p:cNvSpPr>
            <a:spLocks noRot="1" noChangeAspect="1" noEditPoints="1" noChangeArrowheads="1" noChangeShapeType="1" noTextEdit="1"/>
          </p:cNvSpPr>
          <p:nvPr/>
        </p:nvSpPr>
        <p:spPr bwMode="auto">
          <a:xfrm>
            <a:off x="6811963" y="307975"/>
            <a:ext cx="857250" cy="184150"/>
          </a:xfrm>
          <a:custGeom>
            <a:avLst/>
            <a:gdLst>
              <a:gd name="T0" fmla="+- 0 18923 18923"/>
              <a:gd name="T1" fmla="*/ T0 w 2382"/>
              <a:gd name="T2" fmla="+- 0 1206 857"/>
              <a:gd name="T3" fmla="*/ 1206 h 509"/>
              <a:gd name="T4" fmla="+- 0 19145 18923"/>
              <a:gd name="T5" fmla="*/ T4 w 2382"/>
              <a:gd name="T6" fmla="+- 0 1175 857"/>
              <a:gd name="T7" fmla="*/ 1175 h 509"/>
              <a:gd name="T8" fmla="+- 0 19368 18923"/>
              <a:gd name="T9" fmla="*/ T8 w 2382"/>
              <a:gd name="T10" fmla="+- 0 1143 857"/>
              <a:gd name="T11" fmla="*/ 1143 h 509"/>
              <a:gd name="T12" fmla="+- 0 19368 18923"/>
              <a:gd name="T13" fmla="*/ T12 w 2382"/>
              <a:gd name="T14" fmla="+- 0 1175 857"/>
              <a:gd name="T15" fmla="*/ 1175 h 509"/>
              <a:gd name="T16" fmla="+- 0 19780 18923"/>
              <a:gd name="T17" fmla="*/ T16 w 2382"/>
              <a:gd name="T18" fmla="+- 0 857 857"/>
              <a:gd name="T19" fmla="*/ 857 h 509"/>
              <a:gd name="T20" fmla="+- 0 19748 18923"/>
              <a:gd name="T21" fmla="*/ T20 w 2382"/>
              <a:gd name="T22" fmla="+- 0 857 857"/>
              <a:gd name="T23" fmla="*/ 857 h 509"/>
              <a:gd name="T24" fmla="+- 0 19685 18923"/>
              <a:gd name="T25" fmla="*/ T24 w 2382"/>
              <a:gd name="T26" fmla="+- 0 1016 857"/>
              <a:gd name="T27" fmla="*/ 1016 h 509"/>
              <a:gd name="T28" fmla="+- 0 19622 18923"/>
              <a:gd name="T29" fmla="*/ T28 w 2382"/>
              <a:gd name="T30" fmla="+- 0 1270 857"/>
              <a:gd name="T31" fmla="*/ 1270 h 509"/>
              <a:gd name="T32" fmla="+- 0 19622 18923"/>
              <a:gd name="T33" fmla="*/ T32 w 2382"/>
              <a:gd name="T34" fmla="+- 0 1365 857"/>
              <a:gd name="T35" fmla="*/ 1365 h 509"/>
              <a:gd name="T36" fmla="+- 0 19748 18923"/>
              <a:gd name="T37" fmla="*/ T36 w 2382"/>
              <a:gd name="T38" fmla="+- 0 952 857"/>
              <a:gd name="T39" fmla="*/ 952 h 509"/>
              <a:gd name="T40" fmla="+- 0 19748 18923"/>
              <a:gd name="T41" fmla="*/ T40 w 2382"/>
              <a:gd name="T42" fmla="+- 0 921 857"/>
              <a:gd name="T43" fmla="*/ 921 h 509"/>
              <a:gd name="T44" fmla="+- 0 19812 18923"/>
              <a:gd name="T45" fmla="*/ T44 w 2382"/>
              <a:gd name="T46" fmla="+- 0 984 857"/>
              <a:gd name="T47" fmla="*/ 984 h 509"/>
              <a:gd name="T48" fmla="+- 0 19907 18923"/>
              <a:gd name="T49" fmla="*/ T48 w 2382"/>
              <a:gd name="T50" fmla="+- 0 1111 857"/>
              <a:gd name="T51" fmla="*/ 1111 h 509"/>
              <a:gd name="T52" fmla="+- 0 19971 18923"/>
              <a:gd name="T53" fmla="*/ T52 w 2382"/>
              <a:gd name="T54" fmla="+- 0 1270 857"/>
              <a:gd name="T55" fmla="*/ 1270 h 509"/>
              <a:gd name="T56" fmla="+- 0 19971 18923"/>
              <a:gd name="T57" fmla="*/ T56 w 2382"/>
              <a:gd name="T58" fmla="+- 0 1238 857"/>
              <a:gd name="T59" fmla="*/ 1238 h 509"/>
              <a:gd name="T60" fmla="+- 0 19653 18923"/>
              <a:gd name="T61" fmla="*/ T60 w 2382"/>
              <a:gd name="T62" fmla="+- 0 1175 857"/>
              <a:gd name="T63" fmla="*/ 1175 h 509"/>
              <a:gd name="T64" fmla="+- 0 19780 18923"/>
              <a:gd name="T65" fmla="*/ T64 w 2382"/>
              <a:gd name="T66" fmla="+- 0 1111 857"/>
              <a:gd name="T67" fmla="*/ 1111 h 509"/>
              <a:gd name="T68" fmla="+- 0 19971 18923"/>
              <a:gd name="T69" fmla="*/ T68 w 2382"/>
              <a:gd name="T70" fmla="+- 0 1111 857"/>
              <a:gd name="T71" fmla="*/ 1111 h 509"/>
              <a:gd name="T72" fmla="+- 0 20193 18923"/>
              <a:gd name="T73" fmla="*/ T72 w 2382"/>
              <a:gd name="T74" fmla="+- 0 984 857"/>
              <a:gd name="T75" fmla="*/ 984 h 509"/>
              <a:gd name="T76" fmla="+- 0 20193 18923"/>
              <a:gd name="T77" fmla="*/ T76 w 2382"/>
              <a:gd name="T78" fmla="+- 0 952 857"/>
              <a:gd name="T79" fmla="*/ 952 h 509"/>
              <a:gd name="T80" fmla="+- 0 20130 18923"/>
              <a:gd name="T81" fmla="*/ T80 w 2382"/>
              <a:gd name="T82" fmla="+- 0 1016 857"/>
              <a:gd name="T83" fmla="*/ 1016 h 509"/>
              <a:gd name="T84" fmla="+- 0 20193 18923"/>
              <a:gd name="T85" fmla="*/ T84 w 2382"/>
              <a:gd name="T86" fmla="+- 0 1111 857"/>
              <a:gd name="T87" fmla="*/ 1111 h 509"/>
              <a:gd name="T88" fmla="+- 0 20288 18923"/>
              <a:gd name="T89" fmla="*/ T88 w 2382"/>
              <a:gd name="T90" fmla="+- 0 1206 857"/>
              <a:gd name="T91" fmla="*/ 1206 h 509"/>
              <a:gd name="T92" fmla="+- 0 20225 18923"/>
              <a:gd name="T93" fmla="*/ T92 w 2382"/>
              <a:gd name="T94" fmla="+- 0 1238 857"/>
              <a:gd name="T95" fmla="*/ 1238 h 509"/>
              <a:gd name="T96" fmla="+- 0 20130 18923"/>
              <a:gd name="T97" fmla="*/ T96 w 2382"/>
              <a:gd name="T98" fmla="+- 0 1270 857"/>
              <a:gd name="T99" fmla="*/ 1270 h 509"/>
              <a:gd name="T100" fmla="+- 0 20510 18923"/>
              <a:gd name="T101" fmla="*/ T100 w 2382"/>
              <a:gd name="T102" fmla="+- 0 1016 857"/>
              <a:gd name="T103" fmla="*/ 1016 h 509"/>
              <a:gd name="T104" fmla="+- 0 20415 18923"/>
              <a:gd name="T105" fmla="*/ T104 w 2382"/>
              <a:gd name="T106" fmla="+- 0 1016 857"/>
              <a:gd name="T107" fmla="*/ 1016 h 509"/>
              <a:gd name="T108" fmla="+- 0 20574 18923"/>
              <a:gd name="T109" fmla="*/ T108 w 2382"/>
              <a:gd name="T110" fmla="+- 0 1111 857"/>
              <a:gd name="T111" fmla="*/ 1111 h 509"/>
              <a:gd name="T112" fmla="+- 0 20638 18923"/>
              <a:gd name="T113" fmla="*/ T112 w 2382"/>
              <a:gd name="T114" fmla="+- 0 1206 857"/>
              <a:gd name="T115" fmla="*/ 1206 h 509"/>
              <a:gd name="T116" fmla="+- 0 20447 18923"/>
              <a:gd name="T117" fmla="*/ T116 w 2382"/>
              <a:gd name="T118" fmla="+- 0 1270 857"/>
              <a:gd name="T119" fmla="*/ 1270 h 509"/>
              <a:gd name="T120" fmla="+- 0 20415 18923"/>
              <a:gd name="T121" fmla="*/ T120 w 2382"/>
              <a:gd name="T122" fmla="+- 0 1238 857"/>
              <a:gd name="T123" fmla="*/ 1238 h 509"/>
              <a:gd name="T124" fmla="+- 0 20764 18923"/>
              <a:gd name="T125" fmla="*/ T124 w 2382"/>
              <a:gd name="T126" fmla="+- 0 1080 857"/>
              <a:gd name="T127" fmla="*/ 1080 h 509"/>
              <a:gd name="T128" fmla="+- 0 20860 18923"/>
              <a:gd name="T129" fmla="*/ T128 w 2382"/>
              <a:gd name="T130" fmla="+- 0 1048 857"/>
              <a:gd name="T131" fmla="*/ 1048 h 509"/>
              <a:gd name="T132" fmla="+- 0 20764 18923"/>
              <a:gd name="T133" fmla="*/ T132 w 2382"/>
              <a:gd name="T134" fmla="+- 0 984 857"/>
              <a:gd name="T135" fmla="*/ 984 h 509"/>
              <a:gd name="T136" fmla="+- 0 20796 18923"/>
              <a:gd name="T137" fmla="*/ T136 w 2382"/>
              <a:gd name="T138" fmla="+- 0 1080 857"/>
              <a:gd name="T139" fmla="*/ 1080 h 509"/>
              <a:gd name="T140" fmla="+- 0 20955 18923"/>
              <a:gd name="T141" fmla="*/ T140 w 2382"/>
              <a:gd name="T142" fmla="+- 0 1143 857"/>
              <a:gd name="T143" fmla="*/ 1143 h 509"/>
              <a:gd name="T144" fmla="+- 0 21114 18923"/>
              <a:gd name="T145" fmla="*/ T144 w 2382"/>
              <a:gd name="T146" fmla="+- 0 889 857"/>
              <a:gd name="T147" fmla="*/ 889 h 509"/>
              <a:gd name="T148" fmla="+- 0 21114 18923"/>
              <a:gd name="T149" fmla="*/ T148 w 2382"/>
              <a:gd name="T150" fmla="+- 0 857 857"/>
              <a:gd name="T151" fmla="*/ 857 h 509"/>
              <a:gd name="T152" fmla="+- 0 21146 18923"/>
              <a:gd name="T153" fmla="*/ T152 w 2382"/>
              <a:gd name="T154" fmla="+- 0 1016 857"/>
              <a:gd name="T155" fmla="*/ 1016 h 509"/>
              <a:gd name="T156" fmla="+- 0 21177 18923"/>
              <a:gd name="T157" fmla="*/ T156 w 2382"/>
              <a:gd name="T158" fmla="+- 0 1143 857"/>
              <a:gd name="T159" fmla="*/ 1143 h 509"/>
              <a:gd name="T160" fmla="+- 0 20987 18923"/>
              <a:gd name="T161" fmla="*/ T160 w 2382"/>
              <a:gd name="T162" fmla="+- 0 1048 857"/>
              <a:gd name="T163" fmla="*/ 1048 h 509"/>
              <a:gd name="T164" fmla="+- 0 21146 18923"/>
              <a:gd name="T165" fmla="*/ T164 w 2382"/>
              <a:gd name="T166" fmla="+- 0 984 857"/>
              <a:gd name="T167" fmla="*/ 984 h 509"/>
              <a:gd name="T168" fmla="+- 0 21304 18923"/>
              <a:gd name="T169" fmla="*/ T168 w 2382"/>
              <a:gd name="T170" fmla="+- 0 1016 857"/>
              <a:gd name="T171" fmla="*/ 1016 h 50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Lst>
            <a:rect l="0" t="0" r="r" b="b"/>
            <a:pathLst>
              <a:path w="2382" h="509" extrusionOk="0">
                <a:moveTo>
                  <a:pt x="0" y="349"/>
                </a:moveTo>
                <a:cubicBezTo>
                  <a:pt x="82" y="349"/>
                  <a:pt x="145" y="330"/>
                  <a:pt x="222" y="318"/>
                </a:cubicBezTo>
                <a:cubicBezTo>
                  <a:pt x="305" y="305"/>
                  <a:pt x="373" y="308"/>
                  <a:pt x="445" y="286"/>
                </a:cubicBezTo>
                <a:cubicBezTo>
                  <a:pt x="500" y="269"/>
                  <a:pt x="474" y="308"/>
                  <a:pt x="445" y="318"/>
                </a:cubicBezTo>
              </a:path>
              <a:path w="2382" h="509" extrusionOk="0">
                <a:moveTo>
                  <a:pt x="857" y="0"/>
                </a:moveTo>
                <a:cubicBezTo>
                  <a:pt x="846" y="0"/>
                  <a:pt x="836" y="0"/>
                  <a:pt x="825" y="0"/>
                </a:cubicBezTo>
                <a:cubicBezTo>
                  <a:pt x="825" y="79"/>
                  <a:pt x="780" y="82"/>
                  <a:pt x="762" y="159"/>
                </a:cubicBezTo>
                <a:cubicBezTo>
                  <a:pt x="743" y="242"/>
                  <a:pt x="716" y="326"/>
                  <a:pt x="699" y="413"/>
                </a:cubicBezTo>
                <a:cubicBezTo>
                  <a:pt x="699" y="455"/>
                  <a:pt x="699" y="476"/>
                  <a:pt x="699" y="508"/>
                </a:cubicBezTo>
              </a:path>
              <a:path w="2382" h="509" extrusionOk="0">
                <a:moveTo>
                  <a:pt x="825" y="95"/>
                </a:moveTo>
                <a:cubicBezTo>
                  <a:pt x="825" y="85"/>
                  <a:pt x="825" y="74"/>
                  <a:pt x="825" y="64"/>
                </a:cubicBezTo>
                <a:cubicBezTo>
                  <a:pt x="877" y="77"/>
                  <a:pt x="876" y="75"/>
                  <a:pt x="889" y="127"/>
                </a:cubicBezTo>
                <a:cubicBezTo>
                  <a:pt x="971" y="148"/>
                  <a:pt x="938" y="185"/>
                  <a:pt x="984" y="254"/>
                </a:cubicBezTo>
                <a:cubicBezTo>
                  <a:pt x="1017" y="304"/>
                  <a:pt x="988" y="415"/>
                  <a:pt x="1048" y="413"/>
                </a:cubicBezTo>
                <a:cubicBezTo>
                  <a:pt x="1048" y="402"/>
                  <a:pt x="1048" y="392"/>
                  <a:pt x="1048" y="381"/>
                </a:cubicBezTo>
              </a:path>
              <a:path w="2382" h="509" extrusionOk="0">
                <a:moveTo>
                  <a:pt x="730" y="318"/>
                </a:moveTo>
                <a:cubicBezTo>
                  <a:pt x="767" y="306"/>
                  <a:pt x="804" y="265"/>
                  <a:pt x="857" y="254"/>
                </a:cubicBezTo>
                <a:cubicBezTo>
                  <a:pt x="940" y="237"/>
                  <a:pt x="964" y="254"/>
                  <a:pt x="1048" y="254"/>
                </a:cubicBezTo>
              </a:path>
              <a:path w="2382" h="509" extrusionOk="0">
                <a:moveTo>
                  <a:pt x="1270" y="127"/>
                </a:moveTo>
                <a:cubicBezTo>
                  <a:pt x="1270" y="116"/>
                  <a:pt x="1270" y="106"/>
                  <a:pt x="1270" y="95"/>
                </a:cubicBezTo>
                <a:cubicBezTo>
                  <a:pt x="1235" y="107"/>
                  <a:pt x="1212" y="118"/>
                  <a:pt x="1207" y="159"/>
                </a:cubicBezTo>
                <a:cubicBezTo>
                  <a:pt x="1198" y="232"/>
                  <a:pt x="1222" y="212"/>
                  <a:pt x="1270" y="254"/>
                </a:cubicBezTo>
                <a:cubicBezTo>
                  <a:pt x="1298" y="279"/>
                  <a:pt x="1355" y="344"/>
                  <a:pt x="1365" y="349"/>
                </a:cubicBezTo>
                <a:cubicBezTo>
                  <a:pt x="1396" y="364"/>
                  <a:pt x="1370" y="375"/>
                  <a:pt x="1302" y="381"/>
                </a:cubicBezTo>
                <a:cubicBezTo>
                  <a:pt x="1234" y="387"/>
                  <a:pt x="1255" y="396"/>
                  <a:pt x="1207" y="413"/>
                </a:cubicBezTo>
              </a:path>
              <a:path w="2382" h="509" extrusionOk="0">
                <a:moveTo>
                  <a:pt x="1587" y="159"/>
                </a:moveTo>
                <a:cubicBezTo>
                  <a:pt x="1532" y="117"/>
                  <a:pt x="1548" y="117"/>
                  <a:pt x="1492" y="159"/>
                </a:cubicBezTo>
                <a:cubicBezTo>
                  <a:pt x="1534" y="190"/>
                  <a:pt x="1602" y="235"/>
                  <a:pt x="1651" y="254"/>
                </a:cubicBezTo>
                <a:cubicBezTo>
                  <a:pt x="1669" y="261"/>
                  <a:pt x="1765" y="304"/>
                  <a:pt x="1715" y="349"/>
                </a:cubicBezTo>
                <a:cubicBezTo>
                  <a:pt x="1678" y="382"/>
                  <a:pt x="1570" y="408"/>
                  <a:pt x="1524" y="413"/>
                </a:cubicBezTo>
                <a:cubicBezTo>
                  <a:pt x="1477" y="418"/>
                  <a:pt x="1449" y="403"/>
                  <a:pt x="1492" y="381"/>
                </a:cubicBezTo>
              </a:path>
              <a:path w="2382" h="509" extrusionOk="0">
                <a:moveTo>
                  <a:pt x="1841" y="223"/>
                </a:moveTo>
                <a:cubicBezTo>
                  <a:pt x="1857" y="175"/>
                  <a:pt x="1880" y="191"/>
                  <a:pt x="1937" y="191"/>
                </a:cubicBezTo>
                <a:cubicBezTo>
                  <a:pt x="1921" y="127"/>
                  <a:pt x="1906" y="127"/>
                  <a:pt x="1841" y="127"/>
                </a:cubicBezTo>
                <a:cubicBezTo>
                  <a:pt x="1804" y="204"/>
                  <a:pt x="1851" y="181"/>
                  <a:pt x="1873" y="223"/>
                </a:cubicBezTo>
                <a:cubicBezTo>
                  <a:pt x="1913" y="300"/>
                  <a:pt x="1935" y="286"/>
                  <a:pt x="2032" y="286"/>
                </a:cubicBezTo>
              </a:path>
              <a:path w="2382" h="509" extrusionOk="0">
                <a:moveTo>
                  <a:pt x="2191" y="32"/>
                </a:moveTo>
                <a:cubicBezTo>
                  <a:pt x="2191" y="21"/>
                  <a:pt x="2191" y="11"/>
                  <a:pt x="2191" y="0"/>
                </a:cubicBezTo>
                <a:cubicBezTo>
                  <a:pt x="2191" y="69"/>
                  <a:pt x="2211" y="105"/>
                  <a:pt x="2223" y="159"/>
                </a:cubicBezTo>
                <a:cubicBezTo>
                  <a:pt x="2251" y="291"/>
                  <a:pt x="2140" y="194"/>
                  <a:pt x="2254" y="286"/>
                </a:cubicBezTo>
              </a:path>
              <a:path w="2382" h="509" extrusionOk="0">
                <a:moveTo>
                  <a:pt x="2064" y="191"/>
                </a:moveTo>
                <a:cubicBezTo>
                  <a:pt x="2077" y="152"/>
                  <a:pt x="2167" y="136"/>
                  <a:pt x="2223" y="127"/>
                </a:cubicBezTo>
                <a:cubicBezTo>
                  <a:pt x="2290" y="116"/>
                  <a:pt x="2356" y="121"/>
                  <a:pt x="2381" y="159"/>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627" name="Comment 3"/>
          <p:cNvSpPr>
            <a:spLocks noRot="1" noChangeAspect="1" noEditPoints="1" noChangeArrowheads="1" noChangeShapeType="1" noTextEdit="1"/>
          </p:cNvSpPr>
          <p:nvPr/>
        </p:nvSpPr>
        <p:spPr bwMode="auto">
          <a:xfrm>
            <a:off x="4914900" y="1428750"/>
            <a:ext cx="103188" cy="411163"/>
          </a:xfrm>
          <a:custGeom>
            <a:avLst/>
            <a:gdLst>
              <a:gd name="T0" fmla="+- 0 13906 13652"/>
              <a:gd name="T1" fmla="*/ T0 w 287"/>
              <a:gd name="T2" fmla="+- 0 4032 3969"/>
              <a:gd name="T3" fmla="*/ 4032 h 1144"/>
              <a:gd name="T4" fmla="+- 0 13906 13652"/>
              <a:gd name="T5" fmla="*/ T4 w 287"/>
              <a:gd name="T6" fmla="+- 0 4000 3969"/>
              <a:gd name="T7" fmla="*/ 4000 h 1144"/>
              <a:gd name="T8" fmla="+- 0 13906 13652"/>
              <a:gd name="T9" fmla="*/ T8 w 287"/>
              <a:gd name="T10" fmla="+- 0 3989 3969"/>
              <a:gd name="T11" fmla="*/ 3989 h 1144"/>
              <a:gd name="T12" fmla="+- 0 13938 13652"/>
              <a:gd name="T13" fmla="*/ T12 w 287"/>
              <a:gd name="T14" fmla="+- 0 4000 3969"/>
              <a:gd name="T15" fmla="*/ 4000 h 1144"/>
              <a:gd name="T16" fmla="+- 0 13868 13652"/>
              <a:gd name="T17" fmla="*/ T16 w 287"/>
              <a:gd name="T18" fmla="+- 0 3949 3969"/>
              <a:gd name="T19" fmla="*/ 3949 h 1144"/>
              <a:gd name="T20" fmla="+- 0 13879 13652"/>
              <a:gd name="T21" fmla="*/ T20 w 287"/>
              <a:gd name="T22" fmla="+- 0 3978 3969"/>
              <a:gd name="T23" fmla="*/ 3978 h 1144"/>
              <a:gd name="T24" fmla="+- 0 13811 13652"/>
              <a:gd name="T25" fmla="*/ T24 w 287"/>
              <a:gd name="T26" fmla="+- 0 4000 3969"/>
              <a:gd name="T27" fmla="*/ 4000 h 1144"/>
              <a:gd name="T28" fmla="+- 0 13778 13652"/>
              <a:gd name="T29" fmla="*/ T28 w 287"/>
              <a:gd name="T30" fmla="+- 0 4011 3969"/>
              <a:gd name="T31" fmla="*/ 4011 h 1144"/>
              <a:gd name="T32" fmla="+- 0 13703 13652"/>
              <a:gd name="T33" fmla="*/ T32 w 287"/>
              <a:gd name="T34" fmla="+- 0 4026 3969"/>
              <a:gd name="T35" fmla="*/ 4026 h 1144"/>
              <a:gd name="T36" fmla="+- 0 13684 13652"/>
              <a:gd name="T37" fmla="*/ T36 w 287"/>
              <a:gd name="T38" fmla="+- 0 4064 3969"/>
              <a:gd name="T39" fmla="*/ 4064 h 1144"/>
              <a:gd name="T40" fmla="+- 0 13638 13652"/>
              <a:gd name="T41" fmla="*/ T40 w 287"/>
              <a:gd name="T42" fmla="+- 0 4157 3969"/>
              <a:gd name="T43" fmla="*/ 4157 h 1144"/>
              <a:gd name="T44" fmla="+- 0 13685 13652"/>
              <a:gd name="T45" fmla="*/ T44 w 287"/>
              <a:gd name="T46" fmla="+- 0 4346 3969"/>
              <a:gd name="T47" fmla="*/ 4346 h 1144"/>
              <a:gd name="T48" fmla="+- 0 13652 13652"/>
              <a:gd name="T49" fmla="*/ T48 w 287"/>
              <a:gd name="T50" fmla="+- 0 4445 3969"/>
              <a:gd name="T51" fmla="*/ 4445 h 1144"/>
              <a:gd name="T52" fmla="+- 0 13598 13652"/>
              <a:gd name="T53" fmla="*/ T52 w 287"/>
              <a:gd name="T54" fmla="+- 0 4605 3969"/>
              <a:gd name="T55" fmla="*/ 4605 h 1144"/>
              <a:gd name="T56" fmla="+- 0 13652 13652"/>
              <a:gd name="T57" fmla="*/ T56 w 287"/>
              <a:gd name="T58" fmla="+- 0 4878 3969"/>
              <a:gd name="T59" fmla="*/ 4878 h 1144"/>
              <a:gd name="T60" fmla="+- 0 13652 13652"/>
              <a:gd name="T61" fmla="*/ T60 w 287"/>
              <a:gd name="T62" fmla="+- 0 5048 3969"/>
              <a:gd name="T63" fmla="*/ 5048 h 1144"/>
              <a:gd name="T64" fmla="+- 0 13697 13652"/>
              <a:gd name="T65" fmla="*/ T64 w 287"/>
              <a:gd name="T66" fmla="+- 0 5063 3969"/>
              <a:gd name="T67" fmla="*/ 5063 h 1144"/>
              <a:gd name="T68" fmla="+- 0 13684 13652"/>
              <a:gd name="T69" fmla="*/ T68 w 287"/>
              <a:gd name="T70" fmla="+- 0 5057 3969"/>
              <a:gd name="T71" fmla="*/ 5057 h 1144"/>
              <a:gd name="T72" fmla="+- 0 13684 13652"/>
              <a:gd name="T73" fmla="*/ T72 w 287"/>
              <a:gd name="T74" fmla="+- 0 5112 3969"/>
              <a:gd name="T75" fmla="*/ 5112 h 1144"/>
              <a:gd name="T76" fmla="+- 0 13758 13652"/>
              <a:gd name="T77" fmla="*/ T76 w 287"/>
              <a:gd name="T78" fmla="+- 0 5112 3969"/>
              <a:gd name="T79" fmla="*/ 5112 h 1144"/>
              <a:gd name="T80" fmla="+- 0 13832 13652"/>
              <a:gd name="T81" fmla="*/ T80 w 287"/>
              <a:gd name="T82" fmla="+- 0 5112 3969"/>
              <a:gd name="T83" fmla="*/ 5112 h 1144"/>
              <a:gd name="T84" fmla="+- 0 13906 13652"/>
              <a:gd name="T85" fmla="*/ T84 w 287"/>
              <a:gd name="T86" fmla="+- 0 5112 3969"/>
              <a:gd name="T87" fmla="*/ 5112 h 114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Lst>
            <a:rect l="0" t="0" r="r" b="b"/>
            <a:pathLst>
              <a:path w="287" h="1144" extrusionOk="0">
                <a:moveTo>
                  <a:pt x="254" y="63"/>
                </a:moveTo>
                <a:cubicBezTo>
                  <a:pt x="254" y="31"/>
                  <a:pt x="254" y="20"/>
                  <a:pt x="286" y="31"/>
                </a:cubicBezTo>
                <a:cubicBezTo>
                  <a:pt x="216" y="-20"/>
                  <a:pt x="227" y="9"/>
                  <a:pt x="159" y="31"/>
                </a:cubicBezTo>
                <a:cubicBezTo>
                  <a:pt x="126" y="42"/>
                  <a:pt x="51" y="57"/>
                  <a:pt x="32" y="95"/>
                </a:cubicBezTo>
                <a:cubicBezTo>
                  <a:pt x="-14" y="188"/>
                  <a:pt x="33" y="377"/>
                  <a:pt x="0" y="476"/>
                </a:cubicBezTo>
                <a:cubicBezTo>
                  <a:pt x="-54" y="636"/>
                  <a:pt x="0" y="909"/>
                  <a:pt x="0" y="1079"/>
                </a:cubicBezTo>
                <a:cubicBezTo>
                  <a:pt x="45" y="1094"/>
                  <a:pt x="32" y="1088"/>
                  <a:pt x="32" y="1143"/>
                </a:cubicBezTo>
                <a:cubicBezTo>
                  <a:pt x="106" y="1143"/>
                  <a:pt x="180" y="1143"/>
                  <a:pt x="254" y="1143"/>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628" name="Comment 4"/>
          <p:cNvSpPr>
            <a:spLocks noRot="1" noChangeAspect="1" noEditPoints="1" noChangeArrowheads="1" noChangeShapeType="1" noTextEdit="1"/>
          </p:cNvSpPr>
          <p:nvPr/>
        </p:nvSpPr>
        <p:spPr bwMode="auto">
          <a:xfrm>
            <a:off x="6376988" y="1804988"/>
            <a:ext cx="149225" cy="344487"/>
          </a:xfrm>
          <a:custGeom>
            <a:avLst/>
            <a:gdLst>
              <a:gd name="T0" fmla="+- 0 17748 17716"/>
              <a:gd name="T1" fmla="*/ T0 w 414"/>
              <a:gd name="T2" fmla="+- 0 5016 5016"/>
              <a:gd name="T3" fmla="*/ 5016 h 954"/>
              <a:gd name="T4" fmla="+- 0 17662 17716"/>
              <a:gd name="T5" fmla="*/ T4 w 414"/>
              <a:gd name="T6" fmla="+- 0 5016 5016"/>
              <a:gd name="T7" fmla="*/ 5016 h 954"/>
              <a:gd name="T8" fmla="+- 0 17797 17716"/>
              <a:gd name="T9" fmla="*/ T8 w 414"/>
              <a:gd name="T10" fmla="+- 0 5016 5016"/>
              <a:gd name="T11" fmla="*/ 5016 h 954"/>
              <a:gd name="T12" fmla="+- 0 17812 17716"/>
              <a:gd name="T13" fmla="*/ T12 w 414"/>
              <a:gd name="T14" fmla="+- 0 5016 5016"/>
              <a:gd name="T15" fmla="*/ 5016 h 954"/>
              <a:gd name="T16" fmla="+- 0 17907 17716"/>
              <a:gd name="T17" fmla="*/ T16 w 414"/>
              <a:gd name="T18" fmla="+- 0 5016 5016"/>
              <a:gd name="T19" fmla="*/ 5016 h 954"/>
              <a:gd name="T20" fmla="+- 0 18003 17716"/>
              <a:gd name="T21" fmla="*/ T20 w 414"/>
              <a:gd name="T22" fmla="+- 0 5016 5016"/>
              <a:gd name="T23" fmla="*/ 5016 h 954"/>
              <a:gd name="T24" fmla="+- 0 18098 17716"/>
              <a:gd name="T25" fmla="*/ T24 w 414"/>
              <a:gd name="T26" fmla="+- 0 5016 5016"/>
              <a:gd name="T27" fmla="*/ 5016 h 954"/>
              <a:gd name="T28" fmla="+- 0 18098 17716"/>
              <a:gd name="T29" fmla="*/ T28 w 414"/>
              <a:gd name="T30" fmla="+- 0 5299 5016"/>
              <a:gd name="T31" fmla="*/ 5299 h 954"/>
              <a:gd name="T32" fmla="+- 0 18045 17716"/>
              <a:gd name="T33" fmla="*/ T32 w 414"/>
              <a:gd name="T34" fmla="+- 0 5650 5016"/>
              <a:gd name="T35" fmla="*/ 5650 h 954"/>
              <a:gd name="T36" fmla="+- 0 18129 17716"/>
              <a:gd name="T37" fmla="*/ T36 w 414"/>
              <a:gd name="T38" fmla="+- 0 5906 5016"/>
              <a:gd name="T39" fmla="*/ 5906 h 954"/>
              <a:gd name="T40" fmla="+- 0 18129 17716"/>
              <a:gd name="T41" fmla="*/ T40 w 414"/>
              <a:gd name="T42" fmla="+- 0 5937 5016"/>
              <a:gd name="T43" fmla="*/ 5937 h 954"/>
              <a:gd name="T44" fmla="+- 0 18129 17716"/>
              <a:gd name="T45" fmla="*/ T44 w 414"/>
              <a:gd name="T46" fmla="+- 0 5948 5016"/>
              <a:gd name="T47" fmla="*/ 5948 h 954"/>
              <a:gd name="T48" fmla="+- 0 18129 17716"/>
              <a:gd name="T49" fmla="*/ T48 w 414"/>
              <a:gd name="T50" fmla="+- 0 5969 5016"/>
              <a:gd name="T51" fmla="*/ 5969 h 954"/>
              <a:gd name="T52" fmla="+- 0 17992 17716"/>
              <a:gd name="T53" fmla="*/ T52 w 414"/>
              <a:gd name="T54" fmla="+- 0 5969 5016"/>
              <a:gd name="T55" fmla="*/ 5969 h 954"/>
              <a:gd name="T56" fmla="+- 0 17913 17716"/>
              <a:gd name="T57" fmla="*/ T56 w 414"/>
              <a:gd name="T58" fmla="+- 0 5959 5016"/>
              <a:gd name="T59" fmla="*/ 5959 h 954"/>
              <a:gd name="T60" fmla="+- 0 17780 17716"/>
              <a:gd name="T61" fmla="*/ T60 w 414"/>
              <a:gd name="T62" fmla="+- 0 5906 5016"/>
              <a:gd name="T63" fmla="*/ 5906 h 95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Lst>
            <a:rect l="0" t="0" r="r" b="b"/>
            <a:pathLst>
              <a:path w="414" h="954" extrusionOk="0">
                <a:moveTo>
                  <a:pt x="32" y="0"/>
                </a:moveTo>
                <a:cubicBezTo>
                  <a:pt x="-54" y="0"/>
                  <a:pt x="81" y="0"/>
                  <a:pt x="96" y="0"/>
                </a:cubicBezTo>
                <a:cubicBezTo>
                  <a:pt x="191" y="0"/>
                  <a:pt x="287" y="0"/>
                  <a:pt x="382" y="0"/>
                </a:cubicBezTo>
                <a:cubicBezTo>
                  <a:pt x="382" y="283"/>
                  <a:pt x="329" y="634"/>
                  <a:pt x="413" y="890"/>
                </a:cubicBezTo>
                <a:cubicBezTo>
                  <a:pt x="413" y="921"/>
                  <a:pt x="413" y="932"/>
                  <a:pt x="413" y="953"/>
                </a:cubicBezTo>
                <a:cubicBezTo>
                  <a:pt x="276" y="953"/>
                  <a:pt x="197" y="943"/>
                  <a:pt x="64" y="890"/>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629" name="Comment 5"/>
          <p:cNvSpPr>
            <a:spLocks noRot="1" noChangeAspect="1" noEditPoints="1" noChangeArrowheads="1" noChangeShapeType="1" noTextEdit="1"/>
          </p:cNvSpPr>
          <p:nvPr/>
        </p:nvSpPr>
        <p:spPr bwMode="auto">
          <a:xfrm>
            <a:off x="4560888" y="4583113"/>
            <a:ext cx="57150" cy="160337"/>
          </a:xfrm>
          <a:custGeom>
            <a:avLst/>
            <a:gdLst>
              <a:gd name="T0" fmla="+- 0 12668 12668"/>
              <a:gd name="T1" fmla="*/ T0 w 160"/>
              <a:gd name="T2" fmla="+- 0 12795 12732"/>
              <a:gd name="T3" fmla="*/ 12795 h 445"/>
              <a:gd name="T4" fmla="+- 0 12668 12668"/>
              <a:gd name="T5" fmla="*/ T4 w 160"/>
              <a:gd name="T6" fmla="+- 0 12732 12732"/>
              <a:gd name="T7" fmla="*/ 12732 h 445"/>
              <a:gd name="T8" fmla="+- 0 12668 12668"/>
              <a:gd name="T9" fmla="*/ T8 w 160"/>
              <a:gd name="T10" fmla="+- 0 13176 12732"/>
              <a:gd name="T11" fmla="*/ 13176 h 445"/>
              <a:gd name="T12" fmla="+- 0 12827 12668"/>
              <a:gd name="T13" fmla="*/ T12 w 160"/>
              <a:gd name="T14" fmla="+- 0 13081 12732"/>
              <a:gd name="T15" fmla="*/ 13081 h 445"/>
              <a:gd name="T16" fmla="+- 0 12827 12668"/>
              <a:gd name="T17" fmla="*/ T16 w 160"/>
              <a:gd name="T18" fmla="+- 0 12986 12732"/>
              <a:gd name="T19" fmla="*/ 12986 h 445"/>
            </a:gdLst>
            <a:ahLst/>
            <a:cxnLst>
              <a:cxn ang="0">
                <a:pos x="T1" y="T3"/>
              </a:cxn>
              <a:cxn ang="0">
                <a:pos x="T5" y="T7"/>
              </a:cxn>
              <a:cxn ang="0">
                <a:pos x="T9" y="T11"/>
              </a:cxn>
              <a:cxn ang="0">
                <a:pos x="T13" y="T15"/>
              </a:cxn>
              <a:cxn ang="0">
                <a:pos x="T17" y="T19"/>
              </a:cxn>
            </a:cxnLst>
            <a:rect l="0" t="0" r="r" b="b"/>
            <a:pathLst>
              <a:path w="160" h="445" extrusionOk="0">
                <a:moveTo>
                  <a:pt x="0" y="63"/>
                </a:moveTo>
                <a:cubicBezTo>
                  <a:pt x="0" y="32"/>
                  <a:pt x="0" y="21"/>
                  <a:pt x="0" y="0"/>
                </a:cubicBezTo>
                <a:cubicBezTo>
                  <a:pt x="0" y="148"/>
                  <a:pt x="0" y="296"/>
                  <a:pt x="0" y="444"/>
                </a:cubicBezTo>
              </a:path>
              <a:path w="160" h="445" extrusionOk="0">
                <a:moveTo>
                  <a:pt x="159" y="349"/>
                </a:moveTo>
                <a:cubicBezTo>
                  <a:pt x="117" y="349"/>
                  <a:pt x="151" y="309"/>
                  <a:pt x="159" y="254"/>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630" name="Comment 6"/>
          <p:cNvSpPr>
            <a:spLocks noRot="1" noChangeAspect="1" noEditPoints="1" noChangeArrowheads="1" noChangeShapeType="1" noTextEdit="1"/>
          </p:cNvSpPr>
          <p:nvPr/>
        </p:nvSpPr>
        <p:spPr bwMode="auto">
          <a:xfrm>
            <a:off x="4721225" y="4595813"/>
            <a:ext cx="971550" cy="182562"/>
          </a:xfrm>
          <a:custGeom>
            <a:avLst/>
            <a:gdLst>
              <a:gd name="T0" fmla="+- 0 13144 13113"/>
              <a:gd name="T1" fmla="*/ T0 w 2700"/>
              <a:gd name="T2" fmla="+- 0 12986 12764"/>
              <a:gd name="T3" fmla="*/ 12986 h 509"/>
              <a:gd name="T4" fmla="+- 0 13208 13113"/>
              <a:gd name="T5" fmla="*/ T4 w 2700"/>
              <a:gd name="T6" fmla="+- 0 12859 12764"/>
              <a:gd name="T7" fmla="*/ 12859 h 509"/>
              <a:gd name="T8" fmla="+- 0 13208 13113"/>
              <a:gd name="T9" fmla="*/ T8 w 2700"/>
              <a:gd name="T10" fmla="+- 0 12827 12764"/>
              <a:gd name="T11" fmla="*/ 12827 h 509"/>
              <a:gd name="T12" fmla="+- 0 13113 13113"/>
              <a:gd name="T13" fmla="*/ T12 w 2700"/>
              <a:gd name="T14" fmla="+- 0 12954 12764"/>
              <a:gd name="T15" fmla="*/ 12954 h 509"/>
              <a:gd name="T16" fmla="+- 0 13144 13113"/>
              <a:gd name="T17" fmla="*/ T16 w 2700"/>
              <a:gd name="T18" fmla="+- 0 13081 12764"/>
              <a:gd name="T19" fmla="*/ 13081 h 509"/>
              <a:gd name="T20" fmla="+- 0 13303 13113"/>
              <a:gd name="T21" fmla="*/ T20 w 2700"/>
              <a:gd name="T22" fmla="+- 0 13081 12764"/>
              <a:gd name="T23" fmla="*/ 13081 h 509"/>
              <a:gd name="T24" fmla="+- 0 13462 13113"/>
              <a:gd name="T25" fmla="*/ T24 w 2700"/>
              <a:gd name="T26" fmla="+- 0 12986 12764"/>
              <a:gd name="T27" fmla="*/ 12986 h 509"/>
              <a:gd name="T28" fmla="+- 0 13526 13113"/>
              <a:gd name="T29" fmla="*/ T28 w 2700"/>
              <a:gd name="T30" fmla="+- 0 12954 12764"/>
              <a:gd name="T31" fmla="*/ 12954 h 509"/>
              <a:gd name="T32" fmla="+- 0 13780 13113"/>
              <a:gd name="T33" fmla="*/ T32 w 2700"/>
              <a:gd name="T34" fmla="+- 0 12764 12764"/>
              <a:gd name="T35" fmla="*/ 12764 h 509"/>
              <a:gd name="T36" fmla="+- 0 13811 13113"/>
              <a:gd name="T37" fmla="*/ T36 w 2700"/>
              <a:gd name="T38" fmla="+- 0 12764 12764"/>
              <a:gd name="T39" fmla="*/ 12764 h 509"/>
              <a:gd name="T40" fmla="+- 0 13843 13113"/>
              <a:gd name="T41" fmla="*/ T40 w 2700"/>
              <a:gd name="T42" fmla="+- 0 12954 12764"/>
              <a:gd name="T43" fmla="*/ 12954 h 509"/>
              <a:gd name="T44" fmla="+- 0 13843 13113"/>
              <a:gd name="T45" fmla="*/ T44 w 2700"/>
              <a:gd name="T46" fmla="+- 0 13081 12764"/>
              <a:gd name="T47" fmla="*/ 13081 h 509"/>
              <a:gd name="T48" fmla="+- 0 14034 13113"/>
              <a:gd name="T49" fmla="*/ T48 w 2700"/>
              <a:gd name="T50" fmla="+- 0 12859 12764"/>
              <a:gd name="T51" fmla="*/ 12859 h 509"/>
              <a:gd name="T52" fmla="+- 0 14065 13113"/>
              <a:gd name="T53" fmla="*/ T52 w 2700"/>
              <a:gd name="T54" fmla="+- 0 12764 12764"/>
              <a:gd name="T55" fmla="*/ 12764 h 509"/>
              <a:gd name="T56" fmla="+- 0 14129 13113"/>
              <a:gd name="T57" fmla="*/ T56 w 2700"/>
              <a:gd name="T58" fmla="+- 0 12764 12764"/>
              <a:gd name="T59" fmla="*/ 12764 h 509"/>
              <a:gd name="T60" fmla="+- 0 14097 13113"/>
              <a:gd name="T61" fmla="*/ T60 w 2700"/>
              <a:gd name="T62" fmla="+- 0 12954 12764"/>
              <a:gd name="T63" fmla="*/ 12954 h 509"/>
              <a:gd name="T64" fmla="+- 0 14034 13113"/>
              <a:gd name="T65" fmla="*/ T64 w 2700"/>
              <a:gd name="T66" fmla="+- 0 13113 12764"/>
              <a:gd name="T67" fmla="*/ 13113 h 509"/>
              <a:gd name="T68" fmla="+- 0 14034 13113"/>
              <a:gd name="T69" fmla="*/ T68 w 2700"/>
              <a:gd name="T70" fmla="+- 0 13176 12764"/>
              <a:gd name="T71" fmla="*/ 13176 h 509"/>
              <a:gd name="T72" fmla="+- 0 14192 13113"/>
              <a:gd name="T73" fmla="*/ T72 w 2700"/>
              <a:gd name="T74" fmla="+- 0 13144 12764"/>
              <a:gd name="T75" fmla="*/ 13144 h 509"/>
              <a:gd name="T76" fmla="+- 0 14351 13113"/>
              <a:gd name="T77" fmla="*/ T76 w 2700"/>
              <a:gd name="T78" fmla="+- 0 13081 12764"/>
              <a:gd name="T79" fmla="*/ 13081 h 509"/>
              <a:gd name="T80" fmla="+- 0 14542 13113"/>
              <a:gd name="T81" fmla="*/ T80 w 2700"/>
              <a:gd name="T82" fmla="+- 0 12827 12764"/>
              <a:gd name="T83" fmla="*/ 12827 h 509"/>
              <a:gd name="T84" fmla="+- 0 14542 13113"/>
              <a:gd name="T85" fmla="*/ T84 w 2700"/>
              <a:gd name="T86" fmla="+- 0 12795 12764"/>
              <a:gd name="T87" fmla="*/ 12795 h 509"/>
              <a:gd name="T88" fmla="+- 0 14573 13113"/>
              <a:gd name="T89" fmla="*/ T88 w 2700"/>
              <a:gd name="T90" fmla="+- 0 12986 12764"/>
              <a:gd name="T91" fmla="*/ 12986 h 509"/>
              <a:gd name="T92" fmla="+- 0 14605 13113"/>
              <a:gd name="T93" fmla="*/ T92 w 2700"/>
              <a:gd name="T94" fmla="+- 0 13144 12764"/>
              <a:gd name="T95" fmla="*/ 13144 h 509"/>
              <a:gd name="T96" fmla="+- 0 14668 13113"/>
              <a:gd name="T97" fmla="*/ T96 w 2700"/>
              <a:gd name="T98" fmla="+- 0 13144 12764"/>
              <a:gd name="T99" fmla="*/ 13144 h 509"/>
              <a:gd name="T100" fmla="+- 0 14827 13113"/>
              <a:gd name="T101" fmla="*/ T100 w 2700"/>
              <a:gd name="T102" fmla="+- 0 12954 12764"/>
              <a:gd name="T103" fmla="*/ 12954 h 509"/>
              <a:gd name="T104" fmla="+- 0 14764 13113"/>
              <a:gd name="T105" fmla="*/ T104 w 2700"/>
              <a:gd name="T106" fmla="+- 0 12954 12764"/>
              <a:gd name="T107" fmla="*/ 12954 h 509"/>
              <a:gd name="T108" fmla="+- 0 14732 13113"/>
              <a:gd name="T109" fmla="*/ T108 w 2700"/>
              <a:gd name="T110" fmla="+- 0 13049 12764"/>
              <a:gd name="T111" fmla="*/ 13049 h 509"/>
              <a:gd name="T112" fmla="+- 0 14827 13113"/>
              <a:gd name="T113" fmla="*/ T112 w 2700"/>
              <a:gd name="T114" fmla="+- 0 13081 12764"/>
              <a:gd name="T115" fmla="*/ 13081 h 509"/>
              <a:gd name="T116" fmla="+- 0 14891 13113"/>
              <a:gd name="T117" fmla="*/ T116 w 2700"/>
              <a:gd name="T118" fmla="+- 0 13113 12764"/>
              <a:gd name="T119" fmla="*/ 13113 h 509"/>
              <a:gd name="T120" fmla="+- 0 14986 13113"/>
              <a:gd name="T121" fmla="*/ T120 w 2700"/>
              <a:gd name="T122" fmla="+- 0 13176 12764"/>
              <a:gd name="T123" fmla="*/ 13176 h 509"/>
              <a:gd name="T124" fmla="+- 0 15081 13113"/>
              <a:gd name="T125" fmla="*/ T124 w 2700"/>
              <a:gd name="T126" fmla="+- 0 13113 12764"/>
              <a:gd name="T127" fmla="*/ 13113 h 509"/>
              <a:gd name="T128" fmla="+- 0 15145 13113"/>
              <a:gd name="T129" fmla="*/ T128 w 2700"/>
              <a:gd name="T130" fmla="+- 0 12890 12764"/>
              <a:gd name="T131" fmla="*/ 12890 h 509"/>
              <a:gd name="T132" fmla="+- 0 15145 13113"/>
              <a:gd name="T133" fmla="*/ T132 w 2700"/>
              <a:gd name="T134" fmla="+- 0 12859 12764"/>
              <a:gd name="T135" fmla="*/ 12859 h 509"/>
              <a:gd name="T136" fmla="+- 0 15113 13113"/>
              <a:gd name="T137" fmla="*/ T136 w 2700"/>
              <a:gd name="T138" fmla="+- 0 13018 12764"/>
              <a:gd name="T139" fmla="*/ 13018 h 509"/>
              <a:gd name="T140" fmla="+- 0 15113 13113"/>
              <a:gd name="T141" fmla="*/ T140 w 2700"/>
              <a:gd name="T142" fmla="+- 0 13272 12764"/>
              <a:gd name="T143" fmla="*/ 13272 h 509"/>
              <a:gd name="T144" fmla="+- 0 15272 13113"/>
              <a:gd name="T145" fmla="*/ T144 w 2700"/>
              <a:gd name="T146" fmla="+- 0 13081 12764"/>
              <a:gd name="T147" fmla="*/ 13081 h 509"/>
              <a:gd name="T148" fmla="+- 0 15335 13113"/>
              <a:gd name="T149" fmla="*/ T148 w 2700"/>
              <a:gd name="T150" fmla="+- 0 12922 12764"/>
              <a:gd name="T151" fmla="*/ 12922 h 509"/>
              <a:gd name="T152" fmla="+- 0 15304 13113"/>
              <a:gd name="T153" fmla="*/ T152 w 2700"/>
              <a:gd name="T154" fmla="+- 0 13081 12764"/>
              <a:gd name="T155" fmla="*/ 13081 h 509"/>
              <a:gd name="T156" fmla="+- 0 15430 13113"/>
              <a:gd name="T157" fmla="*/ T156 w 2700"/>
              <a:gd name="T158" fmla="+- 0 13176 12764"/>
              <a:gd name="T159" fmla="*/ 13176 h 509"/>
              <a:gd name="T160" fmla="+- 0 15558 13113"/>
              <a:gd name="T161" fmla="*/ T160 w 2700"/>
              <a:gd name="T162" fmla="+- 0 12827 12764"/>
              <a:gd name="T163" fmla="*/ 12827 h 509"/>
              <a:gd name="T164" fmla="+- 0 15526 13113"/>
              <a:gd name="T165" fmla="*/ T164 w 2700"/>
              <a:gd name="T166" fmla="+- 0 12954 12764"/>
              <a:gd name="T167" fmla="*/ 12954 h 509"/>
              <a:gd name="T168" fmla="+- 0 15526 13113"/>
              <a:gd name="T169" fmla="*/ T168 w 2700"/>
              <a:gd name="T170" fmla="+- 0 13113 12764"/>
              <a:gd name="T171" fmla="*/ 13113 h 509"/>
              <a:gd name="T172" fmla="+- 0 15621 13113"/>
              <a:gd name="T173" fmla="*/ T172 w 2700"/>
              <a:gd name="T174" fmla="+- 0 13049 12764"/>
              <a:gd name="T175" fmla="*/ 13049 h 509"/>
              <a:gd name="T176" fmla="+- 0 15748 13113"/>
              <a:gd name="T177" fmla="*/ T176 w 2700"/>
              <a:gd name="T178" fmla="+- 0 13113 12764"/>
              <a:gd name="T179" fmla="*/ 13113 h 509"/>
              <a:gd name="T180" fmla="+- 0 15812 13113"/>
              <a:gd name="T181" fmla="*/ T180 w 2700"/>
              <a:gd name="T182" fmla="+- 0 13208 12764"/>
              <a:gd name="T183" fmla="*/ 13208 h 509"/>
              <a:gd name="T184" fmla="+- 0 15748 13113"/>
              <a:gd name="T185" fmla="*/ T184 w 2700"/>
              <a:gd name="T186" fmla="+- 0 13272 12764"/>
              <a:gd name="T187" fmla="*/ 13272 h 50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 ang="0">
                <a:pos x="T101" y="T103"/>
              </a:cxn>
              <a:cxn ang="0">
                <a:pos x="T105" y="T107"/>
              </a:cxn>
              <a:cxn ang="0">
                <a:pos x="T109" y="T111"/>
              </a:cxn>
              <a:cxn ang="0">
                <a:pos x="T113" y="T115"/>
              </a:cxn>
              <a:cxn ang="0">
                <a:pos x="T117" y="T119"/>
              </a:cxn>
              <a:cxn ang="0">
                <a:pos x="T121" y="T123"/>
              </a:cxn>
              <a:cxn ang="0">
                <a:pos x="T125" y="T127"/>
              </a:cxn>
              <a:cxn ang="0">
                <a:pos x="T129" y="T131"/>
              </a:cxn>
              <a:cxn ang="0">
                <a:pos x="T133" y="T135"/>
              </a:cxn>
              <a:cxn ang="0">
                <a:pos x="T137" y="T139"/>
              </a:cxn>
              <a:cxn ang="0">
                <a:pos x="T141" y="T143"/>
              </a:cxn>
              <a:cxn ang="0">
                <a:pos x="T145" y="T147"/>
              </a:cxn>
              <a:cxn ang="0">
                <a:pos x="T149" y="T151"/>
              </a:cxn>
              <a:cxn ang="0">
                <a:pos x="T153" y="T155"/>
              </a:cxn>
              <a:cxn ang="0">
                <a:pos x="T157" y="T159"/>
              </a:cxn>
              <a:cxn ang="0">
                <a:pos x="T161" y="T163"/>
              </a:cxn>
              <a:cxn ang="0">
                <a:pos x="T165" y="T167"/>
              </a:cxn>
              <a:cxn ang="0">
                <a:pos x="T169" y="T171"/>
              </a:cxn>
              <a:cxn ang="0">
                <a:pos x="T173" y="T175"/>
              </a:cxn>
              <a:cxn ang="0">
                <a:pos x="T177" y="T179"/>
              </a:cxn>
              <a:cxn ang="0">
                <a:pos x="T181" y="T183"/>
              </a:cxn>
              <a:cxn ang="0">
                <a:pos x="T185" y="T187"/>
              </a:cxn>
            </a:cxnLst>
            <a:rect l="0" t="0" r="r" b="b"/>
            <a:pathLst>
              <a:path w="2700" h="509" extrusionOk="0">
                <a:moveTo>
                  <a:pt x="31" y="222"/>
                </a:moveTo>
                <a:cubicBezTo>
                  <a:pt x="79" y="174"/>
                  <a:pt x="95" y="163"/>
                  <a:pt x="95" y="95"/>
                </a:cubicBezTo>
                <a:cubicBezTo>
                  <a:pt x="95" y="84"/>
                  <a:pt x="95" y="74"/>
                  <a:pt x="95" y="63"/>
                </a:cubicBezTo>
                <a:cubicBezTo>
                  <a:pt x="33" y="79"/>
                  <a:pt x="17" y="122"/>
                  <a:pt x="0" y="190"/>
                </a:cubicBezTo>
                <a:cubicBezTo>
                  <a:pt x="-10" y="231"/>
                  <a:pt x="13" y="290"/>
                  <a:pt x="31" y="317"/>
                </a:cubicBezTo>
                <a:cubicBezTo>
                  <a:pt x="75" y="383"/>
                  <a:pt x="146" y="351"/>
                  <a:pt x="190" y="317"/>
                </a:cubicBezTo>
              </a:path>
              <a:path w="2700" h="509" extrusionOk="0">
                <a:moveTo>
                  <a:pt x="349" y="222"/>
                </a:moveTo>
                <a:cubicBezTo>
                  <a:pt x="365" y="174"/>
                  <a:pt x="467" y="190"/>
                  <a:pt x="413" y="190"/>
                </a:cubicBezTo>
              </a:path>
              <a:path w="2700" h="509" extrusionOk="0">
                <a:moveTo>
                  <a:pt x="667" y="0"/>
                </a:moveTo>
                <a:cubicBezTo>
                  <a:pt x="677" y="0"/>
                  <a:pt x="688" y="0"/>
                  <a:pt x="698" y="0"/>
                </a:cubicBezTo>
                <a:cubicBezTo>
                  <a:pt x="698" y="74"/>
                  <a:pt x="714" y="120"/>
                  <a:pt x="730" y="190"/>
                </a:cubicBezTo>
                <a:cubicBezTo>
                  <a:pt x="739" y="229"/>
                  <a:pt x="730" y="277"/>
                  <a:pt x="730" y="317"/>
                </a:cubicBezTo>
              </a:path>
              <a:path w="2700" h="509" extrusionOk="0">
                <a:moveTo>
                  <a:pt x="921" y="95"/>
                </a:moveTo>
                <a:cubicBezTo>
                  <a:pt x="921" y="56"/>
                  <a:pt x="930" y="11"/>
                  <a:pt x="952" y="0"/>
                </a:cubicBezTo>
                <a:cubicBezTo>
                  <a:pt x="984" y="0"/>
                  <a:pt x="995" y="0"/>
                  <a:pt x="1016" y="0"/>
                </a:cubicBezTo>
                <a:cubicBezTo>
                  <a:pt x="1016" y="71"/>
                  <a:pt x="1024" y="125"/>
                  <a:pt x="984" y="190"/>
                </a:cubicBezTo>
                <a:cubicBezTo>
                  <a:pt x="955" y="237"/>
                  <a:pt x="927" y="294"/>
                  <a:pt x="921" y="349"/>
                </a:cubicBezTo>
                <a:cubicBezTo>
                  <a:pt x="921" y="380"/>
                  <a:pt x="921" y="391"/>
                  <a:pt x="921" y="412"/>
                </a:cubicBezTo>
                <a:cubicBezTo>
                  <a:pt x="972" y="412"/>
                  <a:pt x="1038" y="404"/>
                  <a:pt x="1079" y="380"/>
                </a:cubicBezTo>
                <a:cubicBezTo>
                  <a:pt x="1131" y="349"/>
                  <a:pt x="1176" y="341"/>
                  <a:pt x="1238" y="317"/>
                </a:cubicBezTo>
              </a:path>
              <a:path w="2700" h="509" extrusionOk="0">
                <a:moveTo>
                  <a:pt x="1429" y="63"/>
                </a:moveTo>
                <a:cubicBezTo>
                  <a:pt x="1429" y="52"/>
                  <a:pt x="1429" y="42"/>
                  <a:pt x="1429" y="31"/>
                </a:cubicBezTo>
                <a:cubicBezTo>
                  <a:pt x="1473" y="91"/>
                  <a:pt x="1460" y="144"/>
                  <a:pt x="1460" y="222"/>
                </a:cubicBezTo>
                <a:cubicBezTo>
                  <a:pt x="1460" y="291"/>
                  <a:pt x="1477" y="323"/>
                  <a:pt x="1492" y="380"/>
                </a:cubicBezTo>
                <a:cubicBezTo>
                  <a:pt x="1524" y="380"/>
                  <a:pt x="1534" y="380"/>
                  <a:pt x="1555" y="380"/>
                </a:cubicBezTo>
              </a:path>
              <a:path w="2700" h="509" extrusionOk="0">
                <a:moveTo>
                  <a:pt x="1714" y="190"/>
                </a:moveTo>
                <a:cubicBezTo>
                  <a:pt x="1683" y="190"/>
                  <a:pt x="1672" y="190"/>
                  <a:pt x="1651" y="190"/>
                </a:cubicBezTo>
                <a:cubicBezTo>
                  <a:pt x="1635" y="238"/>
                  <a:pt x="1619" y="217"/>
                  <a:pt x="1619" y="285"/>
                </a:cubicBezTo>
                <a:cubicBezTo>
                  <a:pt x="1649" y="295"/>
                  <a:pt x="1678" y="297"/>
                  <a:pt x="1714" y="317"/>
                </a:cubicBezTo>
                <a:cubicBezTo>
                  <a:pt x="1743" y="346"/>
                  <a:pt x="1749" y="357"/>
                  <a:pt x="1778" y="349"/>
                </a:cubicBezTo>
                <a:cubicBezTo>
                  <a:pt x="1790" y="396"/>
                  <a:pt x="1813" y="433"/>
                  <a:pt x="1873" y="412"/>
                </a:cubicBezTo>
                <a:cubicBezTo>
                  <a:pt x="1929" y="384"/>
                  <a:pt x="1944" y="380"/>
                  <a:pt x="1968" y="349"/>
                </a:cubicBezTo>
              </a:path>
              <a:path w="2700" h="509" extrusionOk="0">
                <a:moveTo>
                  <a:pt x="2032" y="126"/>
                </a:moveTo>
                <a:cubicBezTo>
                  <a:pt x="2032" y="116"/>
                  <a:pt x="2032" y="105"/>
                  <a:pt x="2032" y="95"/>
                </a:cubicBezTo>
                <a:cubicBezTo>
                  <a:pt x="2015" y="160"/>
                  <a:pt x="2000" y="176"/>
                  <a:pt x="2000" y="254"/>
                </a:cubicBezTo>
                <a:cubicBezTo>
                  <a:pt x="2000" y="339"/>
                  <a:pt x="2000" y="423"/>
                  <a:pt x="2000" y="508"/>
                </a:cubicBezTo>
              </a:path>
              <a:path w="2700" h="509" extrusionOk="0">
                <a:moveTo>
                  <a:pt x="2159" y="317"/>
                </a:moveTo>
                <a:cubicBezTo>
                  <a:pt x="2190" y="266"/>
                  <a:pt x="2208" y="215"/>
                  <a:pt x="2222" y="158"/>
                </a:cubicBezTo>
                <a:cubicBezTo>
                  <a:pt x="2183" y="212"/>
                  <a:pt x="2191" y="246"/>
                  <a:pt x="2191" y="317"/>
                </a:cubicBezTo>
                <a:cubicBezTo>
                  <a:pt x="2191" y="417"/>
                  <a:pt x="2238" y="444"/>
                  <a:pt x="2317" y="412"/>
                </a:cubicBezTo>
              </a:path>
              <a:path w="2700" h="509" extrusionOk="0">
                <a:moveTo>
                  <a:pt x="2445" y="63"/>
                </a:moveTo>
                <a:cubicBezTo>
                  <a:pt x="2432" y="102"/>
                  <a:pt x="2437" y="134"/>
                  <a:pt x="2413" y="190"/>
                </a:cubicBezTo>
                <a:cubicBezTo>
                  <a:pt x="2383" y="261"/>
                  <a:pt x="2362" y="282"/>
                  <a:pt x="2413" y="349"/>
                </a:cubicBezTo>
                <a:cubicBezTo>
                  <a:pt x="2423" y="320"/>
                  <a:pt x="2467" y="299"/>
                  <a:pt x="2508" y="285"/>
                </a:cubicBezTo>
                <a:cubicBezTo>
                  <a:pt x="2579" y="261"/>
                  <a:pt x="2585" y="327"/>
                  <a:pt x="2635" y="349"/>
                </a:cubicBezTo>
                <a:cubicBezTo>
                  <a:pt x="2694" y="375"/>
                  <a:pt x="2699" y="372"/>
                  <a:pt x="2699" y="444"/>
                </a:cubicBezTo>
                <a:cubicBezTo>
                  <a:pt x="2699" y="489"/>
                  <a:pt x="2687" y="506"/>
                  <a:pt x="2635" y="508"/>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631" name="Comment 7"/>
          <p:cNvSpPr>
            <a:spLocks noRot="1" noChangeAspect="1" noEditPoints="1" noChangeArrowheads="1" noChangeShapeType="1" noTextEdit="1"/>
          </p:cNvSpPr>
          <p:nvPr/>
        </p:nvSpPr>
        <p:spPr bwMode="auto">
          <a:xfrm>
            <a:off x="5967413" y="3921125"/>
            <a:ext cx="1587" cy="22225"/>
          </a:xfrm>
          <a:custGeom>
            <a:avLst/>
            <a:gdLst>
              <a:gd name="T0" fmla="+- 0 16574 16574"/>
              <a:gd name="T1" fmla="*/ T0 w 1"/>
              <a:gd name="T2" fmla="+- 0 10922 10890"/>
              <a:gd name="T3" fmla="*/ 10922 h 65"/>
              <a:gd name="T4" fmla="+- 0 16574 16574"/>
              <a:gd name="T5" fmla="*/ T4 w 1"/>
              <a:gd name="T6" fmla="+- 0 10837 10890"/>
              <a:gd name="T7" fmla="*/ 10837 h 65"/>
              <a:gd name="T8" fmla="+- 0 16574 16574"/>
              <a:gd name="T9" fmla="*/ T8 w 1"/>
              <a:gd name="T10" fmla="+- 0 10943 10890"/>
              <a:gd name="T11" fmla="*/ 10943 h 65"/>
              <a:gd name="T12" fmla="+- 0 16574 16574"/>
              <a:gd name="T13" fmla="*/ T12 w 1"/>
              <a:gd name="T14" fmla="+- 0 10954 10890"/>
              <a:gd name="T15" fmla="*/ 10954 h 65"/>
            </a:gdLst>
            <a:ahLst/>
            <a:cxnLst>
              <a:cxn ang="0">
                <a:pos x="T1" y="T3"/>
              </a:cxn>
              <a:cxn ang="0">
                <a:pos x="T5" y="T7"/>
              </a:cxn>
              <a:cxn ang="0">
                <a:pos x="T9" y="T11"/>
              </a:cxn>
              <a:cxn ang="0">
                <a:pos x="T13" y="T15"/>
              </a:cxn>
            </a:cxnLst>
            <a:rect l="0" t="0" r="r" b="b"/>
            <a:pathLst>
              <a:path w="1" h="65" extrusionOk="0">
                <a:moveTo>
                  <a:pt x="0" y="32"/>
                </a:moveTo>
                <a:cubicBezTo>
                  <a:pt x="0" y="-53"/>
                  <a:pt x="0" y="53"/>
                  <a:pt x="0" y="64"/>
                </a:cubicBezTo>
              </a:path>
            </a:pathLst>
          </a:custGeom>
          <a:noFill/>
          <a:ln w="19050" cap="rnd">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462346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5"/>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2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1"/>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5" grpId="0"/>
      <p:bldP spid="26" grpId="0"/>
      <p:bldP spid="28" grpId="0" animBg="1"/>
      <p:bldP spid="29" grpId="0" animBg="1"/>
      <p:bldP spid="31" grpId="0"/>
      <p:bldP spid="3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4414" y="571480"/>
            <a:ext cx="7286676" cy="707886"/>
          </a:xfrm>
          <a:prstGeom prst="rect">
            <a:avLst/>
          </a:prstGeom>
          <a:noFill/>
        </p:spPr>
        <p:txBody>
          <a:bodyPr wrap="square" rtlCol="0">
            <a:spAutoFit/>
          </a:bodyPr>
          <a:lstStyle/>
          <a:p>
            <a:r>
              <a:rPr lang="en-US" sz="2000" b="1" dirty="0" smtClean="0"/>
              <a:t>If transfer is for adequate Consideration i.e. Sale with proper Consideration</a:t>
            </a:r>
            <a:endParaRPr lang="en-IN" sz="2000" b="1" dirty="0"/>
          </a:p>
        </p:txBody>
      </p:sp>
      <p:sp>
        <p:nvSpPr>
          <p:cNvPr id="3" name="TextBox 2"/>
          <p:cNvSpPr txBox="1"/>
          <p:nvPr/>
        </p:nvSpPr>
        <p:spPr>
          <a:xfrm>
            <a:off x="1285852" y="1912176"/>
            <a:ext cx="928694" cy="412003"/>
          </a:xfrm>
          <a:prstGeom prst="rect">
            <a:avLst/>
          </a:prstGeom>
          <a:noFill/>
        </p:spPr>
        <p:txBody>
          <a:bodyPr wrap="square" rtlCol="0">
            <a:spAutoFit/>
          </a:bodyPr>
          <a:lstStyle/>
          <a:p>
            <a:r>
              <a:rPr lang="en-US" sz="2000" b="1" dirty="0" smtClean="0"/>
              <a:t>Mr. X</a:t>
            </a:r>
            <a:endParaRPr lang="en-IN" sz="2000" b="1" dirty="0"/>
          </a:p>
        </p:txBody>
      </p:sp>
      <p:sp>
        <p:nvSpPr>
          <p:cNvPr id="5" name="TextBox 4"/>
          <p:cNvSpPr txBox="1"/>
          <p:nvPr/>
        </p:nvSpPr>
        <p:spPr>
          <a:xfrm>
            <a:off x="6241575" y="1912177"/>
            <a:ext cx="1214446" cy="400110"/>
          </a:xfrm>
          <a:prstGeom prst="rect">
            <a:avLst/>
          </a:prstGeom>
          <a:noFill/>
        </p:spPr>
        <p:txBody>
          <a:bodyPr wrap="square" rtlCol="0">
            <a:spAutoFit/>
          </a:bodyPr>
          <a:lstStyle/>
          <a:p>
            <a:r>
              <a:rPr lang="en-US" sz="2000" b="1" dirty="0" smtClean="0"/>
              <a:t>Mrs. X</a:t>
            </a:r>
            <a:endParaRPr lang="en-IN" sz="2000" b="1" dirty="0"/>
          </a:p>
        </p:txBody>
      </p:sp>
      <p:sp>
        <p:nvSpPr>
          <p:cNvPr id="6" name="TextBox 5"/>
          <p:cNvSpPr txBox="1"/>
          <p:nvPr/>
        </p:nvSpPr>
        <p:spPr>
          <a:xfrm>
            <a:off x="3580428" y="1643050"/>
            <a:ext cx="1071570" cy="400110"/>
          </a:xfrm>
          <a:prstGeom prst="rect">
            <a:avLst/>
          </a:prstGeom>
          <a:noFill/>
        </p:spPr>
        <p:txBody>
          <a:bodyPr wrap="square" rtlCol="0">
            <a:spAutoFit/>
          </a:bodyPr>
          <a:lstStyle/>
          <a:p>
            <a:r>
              <a:rPr lang="en-US" sz="2000" b="1" dirty="0" smtClean="0"/>
              <a:t>Sale of</a:t>
            </a:r>
            <a:endParaRPr lang="en-IN" sz="2000" b="1" dirty="0"/>
          </a:p>
        </p:txBody>
      </p:sp>
      <p:sp>
        <p:nvSpPr>
          <p:cNvPr id="7" name="TextBox 6"/>
          <p:cNvSpPr txBox="1"/>
          <p:nvPr/>
        </p:nvSpPr>
        <p:spPr>
          <a:xfrm>
            <a:off x="3351300" y="2201056"/>
            <a:ext cx="1677900" cy="707886"/>
          </a:xfrm>
          <a:prstGeom prst="rect">
            <a:avLst/>
          </a:prstGeom>
          <a:noFill/>
        </p:spPr>
        <p:txBody>
          <a:bodyPr wrap="square" rtlCol="0">
            <a:spAutoFit/>
          </a:bodyPr>
          <a:lstStyle/>
          <a:p>
            <a:r>
              <a:rPr lang="en-US" sz="2000" b="1" dirty="0" smtClean="0"/>
              <a:t>GOLD</a:t>
            </a:r>
          </a:p>
          <a:p>
            <a:r>
              <a:rPr lang="en-US" sz="2000" b="1" dirty="0" smtClean="0"/>
              <a:t>of Rs. 100000</a:t>
            </a:r>
            <a:endParaRPr lang="en-IN" sz="2000" b="1" dirty="0"/>
          </a:p>
        </p:txBody>
      </p:sp>
      <p:sp>
        <p:nvSpPr>
          <p:cNvPr id="9" name="TextBox 8"/>
          <p:cNvSpPr txBox="1"/>
          <p:nvPr/>
        </p:nvSpPr>
        <p:spPr>
          <a:xfrm>
            <a:off x="2428860" y="3000372"/>
            <a:ext cx="3286140" cy="707886"/>
          </a:xfrm>
          <a:prstGeom prst="rect">
            <a:avLst/>
          </a:prstGeom>
          <a:noFill/>
        </p:spPr>
        <p:txBody>
          <a:bodyPr wrap="square" rtlCol="0">
            <a:spAutoFit/>
          </a:bodyPr>
          <a:lstStyle/>
          <a:p>
            <a:r>
              <a:rPr lang="en-US" sz="2000" b="1" dirty="0" smtClean="0"/>
              <a:t>( MV of GOLD </a:t>
            </a:r>
          </a:p>
          <a:p>
            <a:r>
              <a:rPr lang="en-US" sz="2000" b="1" dirty="0" smtClean="0"/>
              <a:t>is Rs. 100000)</a:t>
            </a:r>
            <a:endParaRPr lang="en-IN" sz="2000" b="1" dirty="0"/>
          </a:p>
        </p:txBody>
      </p:sp>
      <p:cxnSp>
        <p:nvCxnSpPr>
          <p:cNvPr id="15" name="Straight Connector 14"/>
          <p:cNvCxnSpPr/>
          <p:nvPr/>
        </p:nvCxnSpPr>
        <p:spPr>
          <a:xfrm>
            <a:off x="2214546" y="2143116"/>
            <a:ext cx="4000528" cy="1588"/>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a:off x="1432560" y="417576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2164080" y="3962400"/>
            <a:ext cx="4724400" cy="400110"/>
          </a:xfrm>
          <a:prstGeom prst="rect">
            <a:avLst/>
          </a:prstGeom>
          <a:noFill/>
        </p:spPr>
        <p:txBody>
          <a:bodyPr wrap="square" rtlCol="0">
            <a:spAutoFit/>
          </a:bodyPr>
          <a:lstStyle/>
          <a:p>
            <a:r>
              <a:rPr lang="en-US" sz="2000" b="1" dirty="0" smtClean="0"/>
              <a:t>will not be clubbed in the wealth of Mr. X</a:t>
            </a:r>
            <a:endParaRPr lang="en-IN" sz="2000" b="1"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P spid="7" grpId="0"/>
      <p:bldP spid="9" grpId="0"/>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6009</TotalTime>
  <Words>5415</Words>
  <Application>Microsoft Macintosh PowerPoint</Application>
  <PresentationFormat>On-screen Show (4:3)</PresentationFormat>
  <Paragraphs>1240</Paragraphs>
  <Slides>89</Slides>
  <Notes>0</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Amit soni</cp:lastModifiedBy>
  <cp:revision>468</cp:revision>
  <dcterms:created xsi:type="dcterms:W3CDTF">2006-08-16T00:00:00Z</dcterms:created>
  <dcterms:modified xsi:type="dcterms:W3CDTF">2015-02-27T03:10:30Z</dcterms:modified>
</cp:coreProperties>
</file>