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handoutMasterIdLst>
    <p:handoutMasterId r:id="rId132"/>
  </p:handoutMasterIdLst>
  <p:sldIdLst>
    <p:sldId id="485" r:id="rId2"/>
    <p:sldId id="381" r:id="rId3"/>
    <p:sldId id="382" r:id="rId4"/>
    <p:sldId id="257" r:id="rId5"/>
    <p:sldId id="259" r:id="rId6"/>
    <p:sldId id="357" r:id="rId7"/>
    <p:sldId id="261" r:id="rId8"/>
    <p:sldId id="358" r:id="rId9"/>
    <p:sldId id="359" r:id="rId10"/>
    <p:sldId id="360" r:id="rId11"/>
    <p:sldId id="263" r:id="rId12"/>
    <p:sldId id="361" r:id="rId13"/>
    <p:sldId id="265" r:id="rId14"/>
    <p:sldId id="266" r:id="rId15"/>
    <p:sldId id="481" r:id="rId16"/>
    <p:sldId id="482" r:id="rId17"/>
    <p:sldId id="483" r:id="rId18"/>
    <p:sldId id="383" r:id="rId19"/>
    <p:sldId id="362" r:id="rId20"/>
    <p:sldId id="267" r:id="rId21"/>
    <p:sldId id="268" r:id="rId22"/>
    <p:sldId id="365" r:id="rId23"/>
    <p:sldId id="366" r:id="rId24"/>
    <p:sldId id="421" r:id="rId25"/>
    <p:sldId id="363" r:id="rId26"/>
    <p:sldId id="269" r:id="rId27"/>
    <p:sldId id="364" r:id="rId28"/>
    <p:sldId id="271" r:id="rId29"/>
    <p:sldId id="272" r:id="rId30"/>
    <p:sldId id="384" r:id="rId31"/>
    <p:sldId id="273" r:id="rId32"/>
    <p:sldId id="274" r:id="rId33"/>
    <p:sldId id="275" r:id="rId34"/>
    <p:sldId id="276" r:id="rId35"/>
    <p:sldId id="375" r:id="rId36"/>
    <p:sldId id="277" r:id="rId37"/>
    <p:sldId id="282" r:id="rId38"/>
    <p:sldId id="283" r:id="rId39"/>
    <p:sldId id="284" r:id="rId40"/>
    <p:sldId id="285" r:id="rId41"/>
    <p:sldId id="286" r:id="rId42"/>
    <p:sldId id="287" r:id="rId43"/>
    <p:sldId id="288" r:id="rId44"/>
    <p:sldId id="486" r:id="rId45"/>
    <p:sldId id="290" r:id="rId46"/>
    <p:sldId id="291" r:id="rId47"/>
    <p:sldId id="292" r:id="rId48"/>
    <p:sldId id="293" r:id="rId49"/>
    <p:sldId id="438" r:id="rId50"/>
    <p:sldId id="294" r:id="rId51"/>
    <p:sldId id="439" r:id="rId52"/>
    <p:sldId id="296" r:id="rId53"/>
    <p:sldId id="440" r:id="rId54"/>
    <p:sldId id="441" r:id="rId55"/>
    <p:sldId id="297" r:id="rId56"/>
    <p:sldId id="371" r:id="rId57"/>
    <p:sldId id="431" r:id="rId58"/>
    <p:sldId id="442" r:id="rId59"/>
    <p:sldId id="377" r:id="rId60"/>
    <p:sldId id="378" r:id="rId61"/>
    <p:sldId id="379" r:id="rId62"/>
    <p:sldId id="443" r:id="rId63"/>
    <p:sldId id="380" r:id="rId64"/>
    <p:sldId id="376" r:id="rId65"/>
    <p:sldId id="385" r:id="rId66"/>
    <p:sldId id="386" r:id="rId67"/>
    <p:sldId id="387" r:id="rId68"/>
    <p:sldId id="388" r:id="rId69"/>
    <p:sldId id="389" r:id="rId70"/>
    <p:sldId id="390" r:id="rId71"/>
    <p:sldId id="391" r:id="rId72"/>
    <p:sldId id="392" r:id="rId73"/>
    <p:sldId id="393" r:id="rId74"/>
    <p:sldId id="394" r:id="rId75"/>
    <p:sldId id="444" r:id="rId76"/>
    <p:sldId id="395" r:id="rId77"/>
    <p:sldId id="396" r:id="rId78"/>
    <p:sldId id="397" r:id="rId79"/>
    <p:sldId id="398" r:id="rId80"/>
    <p:sldId id="399" r:id="rId81"/>
    <p:sldId id="400" r:id="rId82"/>
    <p:sldId id="401" r:id="rId83"/>
    <p:sldId id="402" r:id="rId84"/>
    <p:sldId id="403" r:id="rId85"/>
    <p:sldId id="404" r:id="rId86"/>
    <p:sldId id="405" r:id="rId87"/>
    <p:sldId id="406" r:id="rId88"/>
    <p:sldId id="407" r:id="rId89"/>
    <p:sldId id="408" r:id="rId90"/>
    <p:sldId id="409" r:id="rId91"/>
    <p:sldId id="410" r:id="rId92"/>
    <p:sldId id="411" r:id="rId93"/>
    <p:sldId id="412" r:id="rId94"/>
    <p:sldId id="413" r:id="rId95"/>
    <p:sldId id="414" r:id="rId96"/>
    <p:sldId id="415" r:id="rId97"/>
    <p:sldId id="416" r:id="rId98"/>
    <p:sldId id="417" r:id="rId99"/>
    <p:sldId id="418" r:id="rId100"/>
    <p:sldId id="446" r:id="rId101"/>
    <p:sldId id="447" r:id="rId102"/>
    <p:sldId id="448" r:id="rId103"/>
    <p:sldId id="449" r:id="rId104"/>
    <p:sldId id="450" r:id="rId105"/>
    <p:sldId id="451" r:id="rId106"/>
    <p:sldId id="452" r:id="rId107"/>
    <p:sldId id="453" r:id="rId108"/>
    <p:sldId id="454" r:id="rId109"/>
    <p:sldId id="455" r:id="rId110"/>
    <p:sldId id="456" r:id="rId111"/>
    <p:sldId id="457" r:id="rId112"/>
    <p:sldId id="458" r:id="rId113"/>
    <p:sldId id="459" r:id="rId114"/>
    <p:sldId id="460" r:id="rId115"/>
    <p:sldId id="463" r:id="rId116"/>
    <p:sldId id="464" r:id="rId117"/>
    <p:sldId id="465" r:id="rId118"/>
    <p:sldId id="466" r:id="rId119"/>
    <p:sldId id="467" r:id="rId120"/>
    <p:sldId id="468" r:id="rId121"/>
    <p:sldId id="469" r:id="rId122"/>
    <p:sldId id="470" r:id="rId123"/>
    <p:sldId id="471" r:id="rId124"/>
    <p:sldId id="472" r:id="rId125"/>
    <p:sldId id="473" r:id="rId126"/>
    <p:sldId id="474" r:id="rId127"/>
    <p:sldId id="475" r:id="rId128"/>
    <p:sldId id="476" r:id="rId129"/>
    <p:sldId id="477" r:id="rId130"/>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5031" autoAdjust="0"/>
  </p:normalViewPr>
  <p:slideViewPr>
    <p:cSldViewPr>
      <p:cViewPr>
        <p:scale>
          <a:sx n="90" d="100"/>
          <a:sy n="90" d="100"/>
        </p:scale>
        <p:origin x="-8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notesMaster" Target="notesMasters/notesMaster1.xml"/><Relationship Id="rId132" Type="http://schemas.openxmlformats.org/officeDocument/2006/relationships/handoutMaster" Target="handoutMasters/handoutMaster1.xml"/><Relationship Id="rId133" Type="http://schemas.openxmlformats.org/officeDocument/2006/relationships/printerSettings" Target="printerSettings/printerSettings1.bin"/><Relationship Id="rId134" Type="http://schemas.openxmlformats.org/officeDocument/2006/relationships/presProps" Target="presProps.xml"/><Relationship Id="rId135" Type="http://schemas.openxmlformats.org/officeDocument/2006/relationships/viewProps" Target="viewProps.xml"/><Relationship Id="rId136" Type="http://schemas.openxmlformats.org/officeDocument/2006/relationships/theme" Target="theme/theme1.xml"/><Relationship Id="rId13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8111E2F2-42AB-4F1A-A99C-078F2952F190}" type="datetimeFigureOut">
              <a:rPr lang="en-US" smtClean="0"/>
              <a:pPr/>
              <a:t>19/02/15</a:t>
            </a:fld>
            <a:endParaRPr lang="en-IN"/>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189BBDBD-FC84-4CE6-B378-99569E003BF4}" type="slidenum">
              <a:rPr lang="en-IN" smtClean="0"/>
              <a:pPr/>
              <a:t>‹#›</a:t>
            </a:fld>
            <a:endParaRPr lang="en-IN"/>
          </a:p>
        </p:txBody>
      </p:sp>
    </p:spTree>
    <p:extLst>
      <p:ext uri="{BB962C8B-B14F-4D97-AF65-F5344CB8AC3E}">
        <p14:creationId xmlns:p14="http://schemas.microsoft.com/office/powerpoint/2010/main" val="3141261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396D3A45-B03A-437F-A8B9-AA19038FCF41}" type="datetimeFigureOut">
              <a:rPr lang="en-US" smtClean="0"/>
              <a:pPr/>
              <a:t>19/02/15</a:t>
            </a:fld>
            <a:endParaRPr lang="en-IN"/>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68EF07D8-59A9-4DFE-982E-3B1BFC2ECE64}" type="slidenum">
              <a:rPr lang="en-IN" smtClean="0"/>
              <a:pPr/>
              <a:t>‹#›</a:t>
            </a:fld>
            <a:endParaRPr lang="en-IN"/>
          </a:p>
        </p:txBody>
      </p:sp>
    </p:spTree>
    <p:extLst>
      <p:ext uri="{BB962C8B-B14F-4D97-AF65-F5344CB8AC3E}">
        <p14:creationId xmlns:p14="http://schemas.microsoft.com/office/powerpoint/2010/main" val="405514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8EF07D8-59A9-4DFE-982E-3B1BFC2ECE64}" type="slidenum">
              <a:rPr lang="en-IN" smtClean="0"/>
              <a:pPr/>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8EF07D8-59A9-4DFE-982E-3B1BFC2ECE64}" type="slidenum">
              <a:rPr lang="en-IN" smtClean="0"/>
              <a:pPr/>
              <a:t>28</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8EF07D8-59A9-4DFE-982E-3B1BFC2ECE64}" type="slidenum">
              <a:rPr lang="en-IN" smtClean="0"/>
              <a:pPr/>
              <a:t>29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19/02/15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19/02/15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19/02/15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jpeg"/></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 Id="rId3" Type="http://schemas.openxmlformats.org/officeDocument/2006/relationships/image" Target="../media/image19.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 Id="rId3" Type="http://schemas.openxmlformats.org/officeDocument/2006/relationships/image" Target="../media/image25.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3580"/>
            <a:ext cx="4343400" cy="523220"/>
          </a:xfrm>
          <a:prstGeom prst="rect">
            <a:avLst/>
          </a:prstGeom>
          <a:noFill/>
        </p:spPr>
        <p:txBody>
          <a:bodyPr wrap="square" rtlCol="0">
            <a:spAutoFit/>
          </a:bodyPr>
          <a:lstStyle/>
          <a:p>
            <a:r>
              <a:rPr lang="en-US" sz="2800" b="1" dirty="0" smtClean="0">
                <a:ln w="50800"/>
                <a:latin typeface="Times New Roman" pitchFamily="18" charset="0"/>
                <a:cs typeface="Times New Roman" pitchFamily="18" charset="0"/>
              </a:rPr>
              <a:t>Wealth Tax Act, 1957</a:t>
            </a:r>
          </a:p>
        </p:txBody>
      </p:sp>
    </p:spTree>
    <p:extLst>
      <p:ext uri="{BB962C8B-B14F-4D97-AF65-F5344CB8AC3E}">
        <p14:creationId xmlns:p14="http://schemas.microsoft.com/office/powerpoint/2010/main" val="3211898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160" y="853440"/>
            <a:ext cx="2638938" cy="400110"/>
          </a:xfrm>
          <a:prstGeom prst="rect">
            <a:avLst/>
          </a:prstGeom>
        </p:spPr>
        <p:txBody>
          <a:bodyPr wrap="none">
            <a:spAutoFit/>
          </a:bodyPr>
          <a:lstStyle/>
          <a:p>
            <a:r>
              <a:rPr lang="en-US" sz="2000" b="1" dirty="0" smtClean="0"/>
              <a:t>As on 31</a:t>
            </a:r>
            <a:r>
              <a:rPr lang="en-US" sz="2000" b="1" baseline="30000" dirty="0" smtClean="0"/>
              <a:t>th</a:t>
            </a:r>
            <a:r>
              <a:rPr lang="en-US" sz="2000" b="1" dirty="0" smtClean="0"/>
              <a:t> march 2015 </a:t>
            </a:r>
            <a:endParaRPr lang="en-IN" sz="2000" b="1" dirty="0"/>
          </a:p>
        </p:txBody>
      </p:sp>
      <p:sp>
        <p:nvSpPr>
          <p:cNvPr id="4" name="Rectangle 3"/>
          <p:cNvSpPr/>
          <p:nvPr/>
        </p:nvSpPr>
        <p:spPr>
          <a:xfrm>
            <a:off x="670560" y="331708"/>
            <a:ext cx="1152880" cy="400110"/>
          </a:xfrm>
          <a:prstGeom prst="rect">
            <a:avLst/>
          </a:prstGeom>
        </p:spPr>
        <p:txBody>
          <a:bodyPr wrap="none">
            <a:spAutoFit/>
          </a:bodyPr>
          <a:lstStyle/>
          <a:p>
            <a:r>
              <a:rPr lang="en-US" sz="2000" b="1" dirty="0" smtClean="0"/>
              <a:t>Example</a:t>
            </a:r>
          </a:p>
        </p:txBody>
      </p:sp>
      <p:sp>
        <p:nvSpPr>
          <p:cNvPr id="5" name="TextBox 4"/>
          <p:cNvSpPr txBox="1"/>
          <p:nvPr/>
        </p:nvSpPr>
        <p:spPr>
          <a:xfrm>
            <a:off x="899160" y="1341120"/>
            <a:ext cx="2234907" cy="400110"/>
          </a:xfrm>
          <a:prstGeom prst="rect">
            <a:avLst/>
          </a:prstGeom>
          <a:noFill/>
        </p:spPr>
        <p:txBody>
          <a:bodyPr wrap="none" rtlCol="0">
            <a:spAutoFit/>
          </a:bodyPr>
          <a:lstStyle/>
          <a:p>
            <a:r>
              <a:rPr lang="en-US" sz="2000" b="1" dirty="0" smtClean="0"/>
              <a:t>Morning 8 o clock </a:t>
            </a:r>
            <a:endParaRPr lang="en-IN" sz="2000" b="1" dirty="0"/>
          </a:p>
        </p:txBody>
      </p:sp>
      <p:sp>
        <p:nvSpPr>
          <p:cNvPr id="7" name="Rectangle 6"/>
          <p:cNvSpPr/>
          <p:nvPr/>
        </p:nvSpPr>
        <p:spPr>
          <a:xfrm>
            <a:off x="3307080" y="1341120"/>
            <a:ext cx="2438488" cy="400110"/>
          </a:xfrm>
          <a:prstGeom prst="rect">
            <a:avLst/>
          </a:prstGeom>
        </p:spPr>
        <p:txBody>
          <a:bodyPr wrap="none">
            <a:spAutoFit/>
          </a:bodyPr>
          <a:lstStyle/>
          <a:p>
            <a:r>
              <a:rPr lang="en-US" sz="2000" b="1" dirty="0" smtClean="0"/>
              <a:t>Net wealth = 70 </a:t>
            </a:r>
            <a:r>
              <a:rPr lang="en-US" sz="2000" b="1" dirty="0" err="1" smtClean="0"/>
              <a:t>lakh</a:t>
            </a:r>
            <a:endParaRPr lang="en-IN" sz="2000" b="1" dirty="0"/>
          </a:p>
        </p:txBody>
      </p:sp>
      <p:sp>
        <p:nvSpPr>
          <p:cNvPr id="8" name="Rectangle 7"/>
          <p:cNvSpPr/>
          <p:nvPr/>
        </p:nvSpPr>
        <p:spPr>
          <a:xfrm>
            <a:off x="904717" y="1828800"/>
            <a:ext cx="1324402" cy="400110"/>
          </a:xfrm>
          <a:prstGeom prst="rect">
            <a:avLst/>
          </a:prstGeom>
        </p:spPr>
        <p:txBody>
          <a:bodyPr wrap="none">
            <a:spAutoFit/>
          </a:bodyPr>
          <a:lstStyle/>
          <a:p>
            <a:r>
              <a:rPr lang="en-US" sz="2000" b="1" dirty="0" smtClean="0"/>
              <a:t>At  10 pm </a:t>
            </a:r>
            <a:endParaRPr lang="en-IN" sz="2000" b="1" dirty="0"/>
          </a:p>
        </p:txBody>
      </p:sp>
      <p:sp>
        <p:nvSpPr>
          <p:cNvPr id="9" name="Rectangle 8"/>
          <p:cNvSpPr/>
          <p:nvPr/>
        </p:nvSpPr>
        <p:spPr>
          <a:xfrm>
            <a:off x="3340181" y="1828800"/>
            <a:ext cx="2438488" cy="400110"/>
          </a:xfrm>
          <a:prstGeom prst="rect">
            <a:avLst/>
          </a:prstGeom>
        </p:spPr>
        <p:txBody>
          <a:bodyPr wrap="none">
            <a:spAutoFit/>
          </a:bodyPr>
          <a:lstStyle/>
          <a:p>
            <a:r>
              <a:rPr lang="en-US" sz="2000" b="1" dirty="0" smtClean="0"/>
              <a:t>Net wealth = 40 </a:t>
            </a:r>
            <a:r>
              <a:rPr lang="en-US" sz="2000" b="1" dirty="0" err="1" smtClean="0"/>
              <a:t>lakh</a:t>
            </a:r>
            <a:endParaRPr lang="en-IN" sz="2000" b="1" dirty="0"/>
          </a:p>
        </p:txBody>
      </p:sp>
      <p:sp>
        <p:nvSpPr>
          <p:cNvPr id="10" name="Rectangle 9"/>
          <p:cNvSpPr/>
          <p:nvPr/>
        </p:nvSpPr>
        <p:spPr>
          <a:xfrm>
            <a:off x="883920" y="2404050"/>
            <a:ext cx="3320140" cy="400110"/>
          </a:xfrm>
          <a:prstGeom prst="rect">
            <a:avLst/>
          </a:prstGeom>
        </p:spPr>
        <p:txBody>
          <a:bodyPr wrap="none">
            <a:spAutoFit/>
          </a:bodyPr>
          <a:lstStyle/>
          <a:p>
            <a:r>
              <a:rPr lang="en-US" sz="2000" b="1" dirty="0" smtClean="0"/>
              <a:t>Calculate wealth tax liability</a:t>
            </a:r>
            <a:endParaRPr lang="en-IN" sz="2000" b="1" dirty="0"/>
          </a:p>
        </p:txBody>
      </p:sp>
      <p:sp>
        <p:nvSpPr>
          <p:cNvPr id="11" name="Rectangle 10"/>
          <p:cNvSpPr/>
          <p:nvPr/>
        </p:nvSpPr>
        <p:spPr>
          <a:xfrm>
            <a:off x="892669" y="2849880"/>
            <a:ext cx="1026243" cy="400110"/>
          </a:xfrm>
          <a:prstGeom prst="rect">
            <a:avLst/>
          </a:prstGeom>
        </p:spPr>
        <p:txBody>
          <a:bodyPr wrap="none">
            <a:spAutoFit/>
          </a:bodyPr>
          <a:lstStyle/>
          <a:p>
            <a:r>
              <a:rPr lang="en-US" sz="2000" b="1" dirty="0" smtClean="0"/>
              <a:t>Answer</a:t>
            </a:r>
          </a:p>
        </p:txBody>
      </p:sp>
      <p:sp>
        <p:nvSpPr>
          <p:cNvPr id="13" name="TextBox 12"/>
          <p:cNvSpPr txBox="1"/>
          <p:nvPr/>
        </p:nvSpPr>
        <p:spPr>
          <a:xfrm>
            <a:off x="457200" y="5909250"/>
            <a:ext cx="819455" cy="400110"/>
          </a:xfrm>
          <a:prstGeom prst="rect">
            <a:avLst/>
          </a:prstGeom>
          <a:noFill/>
        </p:spPr>
        <p:txBody>
          <a:bodyPr wrap="none" rtlCol="0">
            <a:spAutoFit/>
          </a:bodyPr>
          <a:lstStyle/>
          <a:p>
            <a:r>
              <a:rPr lang="en-US" sz="2000" b="1" dirty="0" smtClean="0"/>
              <a:t>Crux </a:t>
            </a:r>
            <a:endParaRPr lang="en-IN" sz="2000" b="1" dirty="0"/>
          </a:p>
        </p:txBody>
      </p:sp>
      <p:sp>
        <p:nvSpPr>
          <p:cNvPr id="14" name="Rectangle 13"/>
          <p:cNvSpPr/>
          <p:nvPr/>
        </p:nvSpPr>
        <p:spPr>
          <a:xfrm>
            <a:off x="1325880" y="5924490"/>
            <a:ext cx="1996440" cy="400110"/>
          </a:xfrm>
          <a:prstGeom prst="rect">
            <a:avLst/>
          </a:prstGeom>
        </p:spPr>
        <p:txBody>
          <a:bodyPr wrap="square">
            <a:spAutoFit/>
          </a:bodyPr>
          <a:lstStyle/>
          <a:p>
            <a:r>
              <a:rPr lang="en-US" sz="2000" b="1" dirty="0" smtClean="0"/>
              <a:t>LAST DAY and</a:t>
            </a:r>
            <a:endParaRPr lang="en-IN" sz="2000" b="1" dirty="0"/>
          </a:p>
        </p:txBody>
      </p:sp>
      <p:sp>
        <p:nvSpPr>
          <p:cNvPr id="16" name="Rectangle 15"/>
          <p:cNvSpPr/>
          <p:nvPr/>
        </p:nvSpPr>
        <p:spPr>
          <a:xfrm>
            <a:off x="5364480" y="5924490"/>
            <a:ext cx="3307765" cy="400110"/>
          </a:xfrm>
          <a:prstGeom prst="rect">
            <a:avLst/>
          </a:prstGeom>
        </p:spPr>
        <p:txBody>
          <a:bodyPr wrap="none">
            <a:spAutoFit/>
          </a:bodyPr>
          <a:lstStyle/>
          <a:p>
            <a:r>
              <a:rPr lang="en-US" sz="2000" b="1" dirty="0" smtClean="0"/>
              <a:t>OF THE PREVIOUS YEAR</a:t>
            </a:r>
            <a:endParaRPr lang="en-IN" sz="2000" b="1" dirty="0"/>
          </a:p>
        </p:txBody>
      </p:sp>
      <p:sp>
        <p:nvSpPr>
          <p:cNvPr id="18" name="TextBox 17"/>
          <p:cNvSpPr txBox="1"/>
          <p:nvPr/>
        </p:nvSpPr>
        <p:spPr>
          <a:xfrm>
            <a:off x="3322320" y="5924490"/>
            <a:ext cx="2127698" cy="400110"/>
          </a:xfrm>
          <a:prstGeom prst="rect">
            <a:avLst/>
          </a:prstGeom>
          <a:noFill/>
        </p:spPr>
        <p:txBody>
          <a:bodyPr wrap="none" rtlCol="0">
            <a:spAutoFit/>
          </a:bodyPr>
          <a:lstStyle/>
          <a:p>
            <a:r>
              <a:rPr lang="en-US" sz="2000" b="1" dirty="0" smtClean="0">
                <a:solidFill>
                  <a:srgbClr val="3366FF"/>
                </a:solidFill>
              </a:rPr>
              <a:t>LAST MOMENT</a:t>
            </a:r>
            <a:endParaRPr lang="en-IN" sz="2000" b="1" dirty="0" smtClean="0">
              <a:solidFill>
                <a:srgbClr val="3366FF"/>
              </a:solidFill>
            </a:endParaRPr>
          </a:p>
        </p:txBody>
      </p:sp>
      <p:sp>
        <p:nvSpPr>
          <p:cNvPr id="15" name="TextBox 14"/>
          <p:cNvSpPr txBox="1"/>
          <p:nvPr/>
        </p:nvSpPr>
        <p:spPr>
          <a:xfrm>
            <a:off x="914400" y="3291840"/>
            <a:ext cx="1600200" cy="400110"/>
          </a:xfrm>
          <a:prstGeom prst="rect">
            <a:avLst/>
          </a:prstGeom>
          <a:noFill/>
        </p:spPr>
        <p:txBody>
          <a:bodyPr wrap="square" rtlCol="0">
            <a:spAutoFit/>
          </a:bodyPr>
          <a:lstStyle/>
          <a:p>
            <a:r>
              <a:rPr lang="en-US" sz="2000" b="1" dirty="0" smtClean="0"/>
              <a:t>Net wealth </a:t>
            </a:r>
            <a:endParaRPr lang="en-IN" sz="2000" b="1" dirty="0"/>
          </a:p>
        </p:txBody>
      </p:sp>
      <p:sp>
        <p:nvSpPr>
          <p:cNvPr id="17" name="TextBox 16"/>
          <p:cNvSpPr txBox="1"/>
          <p:nvPr/>
        </p:nvSpPr>
        <p:spPr>
          <a:xfrm>
            <a:off x="914400" y="3870960"/>
            <a:ext cx="2453640" cy="400110"/>
          </a:xfrm>
          <a:prstGeom prst="rect">
            <a:avLst/>
          </a:prstGeom>
          <a:noFill/>
        </p:spPr>
        <p:txBody>
          <a:bodyPr wrap="square" rtlCol="0">
            <a:spAutoFit/>
          </a:bodyPr>
          <a:lstStyle/>
          <a:p>
            <a:r>
              <a:rPr lang="en-US" sz="2000" b="1" dirty="0" smtClean="0"/>
              <a:t>Less basis exemption</a:t>
            </a:r>
            <a:endParaRPr lang="en-IN" sz="2000" b="1" dirty="0"/>
          </a:p>
        </p:txBody>
      </p:sp>
      <p:sp>
        <p:nvSpPr>
          <p:cNvPr id="19" name="TextBox 18"/>
          <p:cNvSpPr txBox="1"/>
          <p:nvPr/>
        </p:nvSpPr>
        <p:spPr>
          <a:xfrm>
            <a:off x="914400" y="4450080"/>
            <a:ext cx="1996440" cy="400110"/>
          </a:xfrm>
          <a:prstGeom prst="rect">
            <a:avLst/>
          </a:prstGeom>
          <a:noFill/>
        </p:spPr>
        <p:txBody>
          <a:bodyPr wrap="square" rtlCol="0">
            <a:spAutoFit/>
          </a:bodyPr>
          <a:lstStyle/>
          <a:p>
            <a:r>
              <a:rPr lang="en-US" sz="2000" b="1" dirty="0" smtClean="0"/>
              <a:t>Taxable wealth</a:t>
            </a:r>
            <a:endParaRPr lang="en-IN" sz="2000" b="1" dirty="0"/>
          </a:p>
        </p:txBody>
      </p:sp>
      <p:sp>
        <p:nvSpPr>
          <p:cNvPr id="20" name="TextBox 19"/>
          <p:cNvSpPr txBox="1"/>
          <p:nvPr/>
        </p:nvSpPr>
        <p:spPr>
          <a:xfrm>
            <a:off x="3383280" y="3291840"/>
            <a:ext cx="304800" cy="400110"/>
          </a:xfrm>
          <a:prstGeom prst="rect">
            <a:avLst/>
          </a:prstGeom>
          <a:noFill/>
        </p:spPr>
        <p:txBody>
          <a:bodyPr wrap="square" rtlCol="0">
            <a:spAutoFit/>
          </a:bodyPr>
          <a:lstStyle/>
          <a:p>
            <a:r>
              <a:rPr lang="en-US" sz="2000" b="1" dirty="0" smtClean="0"/>
              <a:t>=</a:t>
            </a:r>
            <a:endParaRPr lang="en-IN" sz="2000" b="1" dirty="0"/>
          </a:p>
        </p:txBody>
      </p:sp>
      <p:sp>
        <p:nvSpPr>
          <p:cNvPr id="21" name="TextBox 20"/>
          <p:cNvSpPr txBox="1"/>
          <p:nvPr/>
        </p:nvSpPr>
        <p:spPr>
          <a:xfrm>
            <a:off x="3383280" y="3886200"/>
            <a:ext cx="304800" cy="400110"/>
          </a:xfrm>
          <a:prstGeom prst="rect">
            <a:avLst/>
          </a:prstGeom>
          <a:noFill/>
        </p:spPr>
        <p:txBody>
          <a:bodyPr wrap="square" rtlCol="0">
            <a:spAutoFit/>
          </a:bodyPr>
          <a:lstStyle/>
          <a:p>
            <a:r>
              <a:rPr lang="en-US" sz="2000" b="1" dirty="0" smtClean="0"/>
              <a:t>=</a:t>
            </a:r>
            <a:endParaRPr lang="en-IN" sz="2000" b="1" dirty="0"/>
          </a:p>
        </p:txBody>
      </p:sp>
      <p:sp>
        <p:nvSpPr>
          <p:cNvPr id="22" name="TextBox 21"/>
          <p:cNvSpPr txBox="1"/>
          <p:nvPr/>
        </p:nvSpPr>
        <p:spPr>
          <a:xfrm>
            <a:off x="3383280" y="4450080"/>
            <a:ext cx="304800" cy="400110"/>
          </a:xfrm>
          <a:prstGeom prst="rect">
            <a:avLst/>
          </a:prstGeom>
          <a:noFill/>
        </p:spPr>
        <p:txBody>
          <a:bodyPr wrap="square" rtlCol="0">
            <a:spAutoFit/>
          </a:bodyPr>
          <a:lstStyle/>
          <a:p>
            <a:r>
              <a:rPr lang="en-US" sz="2000" b="1" dirty="0" smtClean="0"/>
              <a:t>=</a:t>
            </a:r>
            <a:endParaRPr lang="en-IN" sz="2000" b="1" dirty="0"/>
          </a:p>
        </p:txBody>
      </p:sp>
      <p:sp>
        <p:nvSpPr>
          <p:cNvPr id="23" name="TextBox 22"/>
          <p:cNvSpPr txBox="1"/>
          <p:nvPr/>
        </p:nvSpPr>
        <p:spPr>
          <a:xfrm>
            <a:off x="4053840" y="3276600"/>
            <a:ext cx="1143000" cy="400110"/>
          </a:xfrm>
          <a:prstGeom prst="rect">
            <a:avLst/>
          </a:prstGeom>
          <a:noFill/>
        </p:spPr>
        <p:txBody>
          <a:bodyPr wrap="square" rtlCol="0">
            <a:spAutoFit/>
          </a:bodyPr>
          <a:lstStyle/>
          <a:p>
            <a:r>
              <a:rPr lang="en-US" sz="2000" b="1" dirty="0" smtClean="0"/>
              <a:t>40 </a:t>
            </a:r>
            <a:r>
              <a:rPr lang="en-US" sz="2000" b="1" dirty="0" err="1" smtClean="0"/>
              <a:t>lakh</a:t>
            </a:r>
            <a:endParaRPr lang="en-IN" sz="2000" b="1" dirty="0"/>
          </a:p>
        </p:txBody>
      </p:sp>
      <p:sp>
        <p:nvSpPr>
          <p:cNvPr id="24" name="TextBox 23"/>
          <p:cNvSpPr txBox="1"/>
          <p:nvPr/>
        </p:nvSpPr>
        <p:spPr>
          <a:xfrm>
            <a:off x="4053840" y="3886200"/>
            <a:ext cx="1143000" cy="400110"/>
          </a:xfrm>
          <a:prstGeom prst="rect">
            <a:avLst/>
          </a:prstGeom>
          <a:noFill/>
        </p:spPr>
        <p:txBody>
          <a:bodyPr wrap="square" rtlCol="0">
            <a:spAutoFit/>
          </a:bodyPr>
          <a:lstStyle/>
          <a:p>
            <a:r>
              <a:rPr lang="en-US" sz="2000" b="1" dirty="0" smtClean="0"/>
              <a:t>30 </a:t>
            </a:r>
            <a:r>
              <a:rPr lang="en-US" sz="2000" b="1" dirty="0" err="1" smtClean="0"/>
              <a:t>lakh</a:t>
            </a:r>
            <a:endParaRPr lang="en-IN" sz="2000" b="1" dirty="0"/>
          </a:p>
        </p:txBody>
      </p:sp>
      <p:sp>
        <p:nvSpPr>
          <p:cNvPr id="25" name="TextBox 24"/>
          <p:cNvSpPr txBox="1"/>
          <p:nvPr/>
        </p:nvSpPr>
        <p:spPr>
          <a:xfrm>
            <a:off x="4069080" y="4434840"/>
            <a:ext cx="1143000" cy="400110"/>
          </a:xfrm>
          <a:prstGeom prst="rect">
            <a:avLst/>
          </a:prstGeom>
          <a:noFill/>
        </p:spPr>
        <p:txBody>
          <a:bodyPr wrap="square" rtlCol="0">
            <a:spAutoFit/>
          </a:bodyPr>
          <a:lstStyle/>
          <a:p>
            <a:r>
              <a:rPr lang="en-US" sz="2000" b="1" dirty="0" smtClean="0"/>
              <a:t>10 </a:t>
            </a:r>
            <a:r>
              <a:rPr lang="en-US" sz="2000" b="1" dirty="0" err="1" smtClean="0"/>
              <a:t>lakh</a:t>
            </a:r>
            <a:endParaRPr lang="en-IN" sz="2000" b="1" dirty="0"/>
          </a:p>
        </p:txBody>
      </p:sp>
      <p:cxnSp>
        <p:nvCxnSpPr>
          <p:cNvPr id="26" name="Straight Connector 25"/>
          <p:cNvCxnSpPr/>
          <p:nvPr/>
        </p:nvCxnSpPr>
        <p:spPr>
          <a:xfrm>
            <a:off x="4175760" y="4419600"/>
            <a:ext cx="792480" cy="1588"/>
          </a:xfrm>
          <a:prstGeom prst="line">
            <a:avLst/>
          </a:prstGeom>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960120" y="5135880"/>
            <a:ext cx="2667000" cy="400110"/>
          </a:xfrm>
          <a:prstGeom prst="rect">
            <a:avLst/>
          </a:prstGeom>
          <a:noFill/>
        </p:spPr>
        <p:txBody>
          <a:bodyPr wrap="square" rtlCol="0">
            <a:spAutoFit/>
          </a:bodyPr>
          <a:lstStyle/>
          <a:p>
            <a:r>
              <a:rPr lang="en-US" sz="2000" b="1" dirty="0" smtClean="0"/>
              <a:t>Wealth Tax Liability :</a:t>
            </a:r>
            <a:endParaRPr lang="en-IN" sz="2000" b="1" dirty="0"/>
          </a:p>
        </p:txBody>
      </p:sp>
      <p:sp>
        <p:nvSpPr>
          <p:cNvPr id="28" name="TextBox 27"/>
          <p:cNvSpPr txBox="1"/>
          <p:nvPr/>
        </p:nvSpPr>
        <p:spPr>
          <a:xfrm>
            <a:off x="3855720" y="5151120"/>
            <a:ext cx="2362200" cy="400110"/>
          </a:xfrm>
          <a:prstGeom prst="rect">
            <a:avLst/>
          </a:prstGeom>
          <a:noFill/>
        </p:spPr>
        <p:txBody>
          <a:bodyPr wrap="square" rtlCol="0">
            <a:spAutoFit/>
          </a:bodyPr>
          <a:lstStyle/>
          <a:p>
            <a:r>
              <a:rPr lang="en-US" sz="2000" b="1" dirty="0" smtClean="0"/>
              <a:t>1% of Rs. 10 Lakh</a:t>
            </a:r>
            <a:endParaRPr lang="en-IN" sz="2000" b="1" dirty="0"/>
          </a:p>
        </p:txBody>
      </p:sp>
      <p:sp>
        <p:nvSpPr>
          <p:cNvPr id="29" name="TextBox 28"/>
          <p:cNvSpPr txBox="1"/>
          <p:nvPr/>
        </p:nvSpPr>
        <p:spPr>
          <a:xfrm>
            <a:off x="6233160" y="5151120"/>
            <a:ext cx="304800" cy="400110"/>
          </a:xfrm>
          <a:prstGeom prst="rect">
            <a:avLst/>
          </a:prstGeom>
          <a:noFill/>
        </p:spPr>
        <p:txBody>
          <a:bodyPr wrap="square" rtlCol="0">
            <a:spAutoFit/>
          </a:bodyPr>
          <a:lstStyle/>
          <a:p>
            <a:r>
              <a:rPr lang="en-US" sz="2000" b="1" dirty="0" smtClean="0"/>
              <a:t>=</a:t>
            </a:r>
            <a:endParaRPr lang="en-IN" sz="2000" b="1" dirty="0"/>
          </a:p>
        </p:txBody>
      </p:sp>
      <p:sp>
        <p:nvSpPr>
          <p:cNvPr id="30" name="TextBox 29"/>
          <p:cNvSpPr txBox="1"/>
          <p:nvPr/>
        </p:nvSpPr>
        <p:spPr>
          <a:xfrm>
            <a:off x="6690360" y="5151120"/>
            <a:ext cx="1143000" cy="400110"/>
          </a:xfrm>
          <a:prstGeom prst="rect">
            <a:avLst/>
          </a:prstGeom>
          <a:noFill/>
        </p:spPr>
        <p:txBody>
          <a:bodyPr wrap="square" rtlCol="0">
            <a:spAutoFit/>
          </a:bodyPr>
          <a:lstStyle/>
          <a:p>
            <a:r>
              <a:rPr lang="en-US" sz="2000" b="1" dirty="0" smtClean="0"/>
              <a:t>10000</a:t>
            </a:r>
            <a:endParaRPr lang="en-IN" sz="2000" b="1" dirty="0"/>
          </a:p>
        </p:txBody>
      </p:sp>
      <p:cxnSp>
        <p:nvCxnSpPr>
          <p:cNvPr id="31" name="Straight Connector 30"/>
          <p:cNvCxnSpPr/>
          <p:nvPr/>
        </p:nvCxnSpPr>
        <p:spPr>
          <a:xfrm>
            <a:off x="4175760" y="4846320"/>
            <a:ext cx="79248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P spid="13" grpId="0"/>
      <p:bldP spid="14" grpId="0"/>
      <p:bldP spid="16" grpId="0"/>
      <p:bldP spid="18" grpId="0"/>
      <p:bldP spid="15" grpId="0"/>
      <p:bldP spid="17" grpId="0"/>
      <p:bldP spid="19" grpId="0"/>
      <p:bldP spid="20" grpId="0"/>
      <p:bldP spid="21" grpId="0"/>
      <p:bldP spid="22" grpId="0"/>
      <p:bldP spid="23" grpId="0"/>
      <p:bldP spid="25" grpId="0"/>
      <p:bldP spid="27" grpId="0"/>
      <p:bldP spid="28" grpId="0"/>
      <p:bldP spid="29" grpId="0"/>
      <p:bldP spid="3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9440" y="670560"/>
            <a:ext cx="2423160" cy="400110"/>
          </a:xfrm>
          <a:prstGeom prst="rect">
            <a:avLst/>
          </a:prstGeom>
          <a:noFill/>
        </p:spPr>
        <p:txBody>
          <a:bodyPr wrap="square" rtlCol="0">
            <a:spAutoFit/>
          </a:bodyPr>
          <a:lstStyle/>
          <a:p>
            <a:r>
              <a:rPr lang="en-US" sz="2000" b="1" u="sng" dirty="0" smtClean="0"/>
              <a:t>Exemption u|s 5(</a:t>
            </a:r>
            <a:r>
              <a:rPr lang="en-US" sz="2000" b="1" u="sng" dirty="0" err="1" smtClean="0"/>
              <a:t>i</a:t>
            </a:r>
            <a:r>
              <a:rPr lang="en-US" sz="2000" b="1" u="sng" dirty="0" smtClean="0"/>
              <a:t>)</a:t>
            </a:r>
            <a:endParaRPr lang="en-IN" sz="2000" b="1" u="sng" dirty="0"/>
          </a:p>
        </p:txBody>
      </p:sp>
      <p:sp>
        <p:nvSpPr>
          <p:cNvPr id="3" name="TextBox 2"/>
          <p:cNvSpPr txBox="1"/>
          <p:nvPr/>
        </p:nvSpPr>
        <p:spPr>
          <a:xfrm>
            <a:off x="1447800" y="1143000"/>
            <a:ext cx="3505200" cy="400110"/>
          </a:xfrm>
          <a:prstGeom prst="rect">
            <a:avLst/>
          </a:prstGeom>
          <a:noFill/>
        </p:spPr>
        <p:txBody>
          <a:bodyPr wrap="square" rtlCol="0">
            <a:spAutoFit/>
          </a:bodyPr>
          <a:lstStyle/>
          <a:p>
            <a:r>
              <a:rPr lang="en-US" sz="2000" b="1" u="sng" dirty="0" smtClean="0"/>
              <a:t>Property held under trust</a:t>
            </a:r>
            <a:endParaRPr lang="en-IN" sz="2000" b="1" u="sng" dirty="0"/>
          </a:p>
        </p:txBody>
      </p:sp>
      <p:sp>
        <p:nvSpPr>
          <p:cNvPr id="4" name="TextBox 3"/>
          <p:cNvSpPr txBox="1"/>
          <p:nvPr/>
        </p:nvSpPr>
        <p:spPr>
          <a:xfrm>
            <a:off x="1447800" y="2194560"/>
            <a:ext cx="3505200" cy="400110"/>
          </a:xfrm>
          <a:prstGeom prst="rect">
            <a:avLst/>
          </a:prstGeom>
          <a:noFill/>
        </p:spPr>
        <p:txBody>
          <a:bodyPr wrap="square" rtlCol="0">
            <a:spAutoFit/>
          </a:bodyPr>
          <a:lstStyle/>
          <a:p>
            <a:r>
              <a:rPr lang="en-US" sz="2000" b="1" dirty="0" smtClean="0"/>
              <a:t>Any Property held under</a:t>
            </a:r>
            <a:endParaRPr lang="en-IN" sz="2000" b="1" dirty="0"/>
          </a:p>
        </p:txBody>
      </p:sp>
      <p:sp>
        <p:nvSpPr>
          <p:cNvPr id="5" name="TextBox 4"/>
          <p:cNvSpPr txBox="1"/>
          <p:nvPr/>
        </p:nvSpPr>
        <p:spPr>
          <a:xfrm>
            <a:off x="2362200" y="1676400"/>
            <a:ext cx="1066800" cy="400110"/>
          </a:xfrm>
          <a:prstGeom prst="rect">
            <a:avLst/>
          </a:prstGeom>
          <a:noFill/>
        </p:spPr>
        <p:txBody>
          <a:bodyPr wrap="square" rtlCol="0">
            <a:spAutoFit/>
          </a:bodyPr>
          <a:lstStyle/>
          <a:p>
            <a:r>
              <a:rPr lang="en-US" sz="2000" b="1" u="sng" dirty="0" smtClean="0"/>
              <a:t>wealth</a:t>
            </a:r>
            <a:endParaRPr lang="en-IN" sz="2000" b="1" u="sng" dirty="0"/>
          </a:p>
        </p:txBody>
      </p:sp>
      <p:cxnSp>
        <p:nvCxnSpPr>
          <p:cNvPr id="7" name="Straight Arrow Connector 6"/>
          <p:cNvCxnSpPr/>
          <p:nvPr/>
        </p:nvCxnSpPr>
        <p:spPr>
          <a:xfrm flipV="1">
            <a:off x="2057400" y="1981200"/>
            <a:ext cx="3048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2590800" y="2743200"/>
            <a:ext cx="1219200" cy="400110"/>
          </a:xfrm>
          <a:prstGeom prst="rect">
            <a:avLst/>
          </a:prstGeom>
          <a:noFill/>
        </p:spPr>
        <p:txBody>
          <a:bodyPr wrap="square" rtlCol="0">
            <a:spAutoFit/>
          </a:bodyPr>
          <a:lstStyle/>
          <a:p>
            <a:r>
              <a:rPr lang="en-US" sz="2000" b="1" dirty="0" smtClean="0"/>
              <a:t>trust or</a:t>
            </a:r>
            <a:endParaRPr lang="en-IN" sz="2000" b="1" dirty="0"/>
          </a:p>
        </p:txBody>
      </p:sp>
      <p:sp>
        <p:nvSpPr>
          <p:cNvPr id="10" name="TextBox 9"/>
          <p:cNvSpPr txBox="1"/>
          <p:nvPr/>
        </p:nvSpPr>
        <p:spPr>
          <a:xfrm>
            <a:off x="2590800" y="3215640"/>
            <a:ext cx="3505200" cy="400110"/>
          </a:xfrm>
          <a:prstGeom prst="rect">
            <a:avLst/>
          </a:prstGeom>
          <a:noFill/>
        </p:spPr>
        <p:txBody>
          <a:bodyPr wrap="square" rtlCol="0">
            <a:spAutoFit/>
          </a:bodyPr>
          <a:lstStyle/>
          <a:p>
            <a:r>
              <a:rPr lang="en-US" sz="2000" b="1" dirty="0" smtClean="0"/>
              <a:t>other Legal obligation</a:t>
            </a:r>
            <a:endParaRPr lang="en-IN" sz="2000" b="1" dirty="0"/>
          </a:p>
        </p:txBody>
      </p:sp>
      <p:sp>
        <p:nvSpPr>
          <p:cNvPr id="11" name="TextBox 10"/>
          <p:cNvSpPr txBox="1"/>
          <p:nvPr/>
        </p:nvSpPr>
        <p:spPr>
          <a:xfrm>
            <a:off x="1447800" y="3688080"/>
            <a:ext cx="3505200" cy="400110"/>
          </a:xfrm>
          <a:prstGeom prst="rect">
            <a:avLst/>
          </a:prstGeom>
          <a:noFill/>
        </p:spPr>
        <p:txBody>
          <a:bodyPr wrap="square" rtlCol="0">
            <a:spAutoFit/>
          </a:bodyPr>
          <a:lstStyle/>
          <a:p>
            <a:r>
              <a:rPr lang="en-US" sz="2000" b="1" dirty="0" smtClean="0"/>
              <a:t>for any Public purpose of a</a:t>
            </a:r>
            <a:endParaRPr lang="en-IN" sz="2000" b="1" dirty="0"/>
          </a:p>
        </p:txBody>
      </p:sp>
      <p:sp>
        <p:nvSpPr>
          <p:cNvPr id="12" name="TextBox 11"/>
          <p:cNvSpPr txBox="1"/>
          <p:nvPr/>
        </p:nvSpPr>
        <p:spPr>
          <a:xfrm>
            <a:off x="2651760" y="4191000"/>
            <a:ext cx="1676400" cy="400110"/>
          </a:xfrm>
          <a:prstGeom prst="rect">
            <a:avLst/>
          </a:prstGeom>
          <a:noFill/>
        </p:spPr>
        <p:txBody>
          <a:bodyPr wrap="square" rtlCol="0">
            <a:spAutoFit/>
          </a:bodyPr>
          <a:lstStyle/>
          <a:p>
            <a:r>
              <a:rPr lang="en-US" sz="2000" b="1" dirty="0" smtClean="0"/>
              <a:t>Charitable or </a:t>
            </a:r>
            <a:endParaRPr lang="en-IN" sz="2000" b="1" dirty="0"/>
          </a:p>
        </p:txBody>
      </p:sp>
      <p:sp>
        <p:nvSpPr>
          <p:cNvPr id="13" name="TextBox 12"/>
          <p:cNvSpPr txBox="1"/>
          <p:nvPr/>
        </p:nvSpPr>
        <p:spPr>
          <a:xfrm>
            <a:off x="2651760" y="4663440"/>
            <a:ext cx="2895600" cy="400110"/>
          </a:xfrm>
          <a:prstGeom prst="rect">
            <a:avLst/>
          </a:prstGeom>
          <a:noFill/>
        </p:spPr>
        <p:txBody>
          <a:bodyPr wrap="square" rtlCol="0">
            <a:spAutoFit/>
          </a:bodyPr>
          <a:lstStyle/>
          <a:p>
            <a:r>
              <a:rPr lang="en-US" sz="2000" b="1" dirty="0" smtClean="0"/>
              <a:t>religious nature </a:t>
            </a:r>
            <a:r>
              <a:rPr lang="en-US" sz="2000" b="1" u="sng" dirty="0" smtClean="0"/>
              <a:t>in India</a:t>
            </a:r>
            <a:endParaRPr lang="en-IN" sz="2000" b="1" u="sng" dirty="0"/>
          </a:p>
        </p:txBody>
      </p:sp>
      <p:cxnSp>
        <p:nvCxnSpPr>
          <p:cNvPr id="15" name="Straight Connector 14"/>
          <p:cNvCxnSpPr/>
          <p:nvPr/>
        </p:nvCxnSpPr>
        <p:spPr>
          <a:xfrm>
            <a:off x="2225040" y="2926080"/>
            <a:ext cx="152400" cy="1588"/>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2240280" y="3413760"/>
            <a:ext cx="152400" cy="1588"/>
          </a:xfrm>
          <a:prstGeom prst="line">
            <a:avLst/>
          </a:prstGeom>
        </p:spPr>
        <p:style>
          <a:lnRef idx="2">
            <a:schemeClr val="dk1"/>
          </a:lnRef>
          <a:fillRef idx="0">
            <a:schemeClr val="dk1"/>
          </a:fillRef>
          <a:effectRef idx="1">
            <a:schemeClr val="dk1"/>
          </a:effectRef>
          <a:fontRef idx="minor">
            <a:schemeClr val="tx1"/>
          </a:fontRef>
        </p:style>
      </p:cxnSp>
      <p:sp>
        <p:nvSpPr>
          <p:cNvPr id="17" name="Flowchart: Connector 16"/>
          <p:cNvSpPr/>
          <p:nvPr/>
        </p:nvSpPr>
        <p:spPr>
          <a:xfrm>
            <a:off x="2270760" y="43434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sp>
        <p:nvSpPr>
          <p:cNvPr id="18" name="Flowchart: Connector 17"/>
          <p:cNvSpPr/>
          <p:nvPr/>
        </p:nvSpPr>
        <p:spPr>
          <a:xfrm>
            <a:off x="2270760" y="484632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sp>
        <p:nvSpPr>
          <p:cNvPr id="19" name="TextBox 18"/>
          <p:cNvSpPr txBox="1"/>
          <p:nvPr/>
        </p:nvSpPr>
        <p:spPr>
          <a:xfrm>
            <a:off x="2727960" y="5334000"/>
            <a:ext cx="2606040" cy="461665"/>
          </a:xfrm>
          <a:prstGeom prst="rect">
            <a:avLst/>
          </a:prstGeom>
          <a:noFill/>
        </p:spPr>
        <p:txBody>
          <a:bodyPr wrap="square" rtlCol="0">
            <a:spAutoFit/>
          </a:bodyPr>
          <a:lstStyle/>
          <a:p>
            <a:r>
              <a:rPr lang="en-US" sz="2400" b="1" dirty="0" smtClean="0"/>
              <a:t>is Exempt </a:t>
            </a:r>
            <a:r>
              <a:rPr lang="en-US" sz="2400" b="1" dirty="0" err="1" smtClean="0"/>
              <a:t>u|s</a:t>
            </a:r>
            <a:r>
              <a:rPr lang="en-US" sz="2400" b="1" dirty="0" smtClean="0"/>
              <a:t> 5(</a:t>
            </a:r>
            <a:r>
              <a:rPr lang="en-US" sz="2400" b="1" dirty="0" err="1" smtClean="0"/>
              <a:t>i</a:t>
            </a:r>
            <a:r>
              <a:rPr lang="en-US" sz="2400" b="1" dirty="0" smtClean="0"/>
              <a:t>)</a:t>
            </a:r>
            <a:endParaRPr lang="en-IN" sz="2400" b="1" dirty="0"/>
          </a:p>
        </p:txBody>
      </p:sp>
      <p:sp>
        <p:nvSpPr>
          <p:cNvPr id="20" name="Right Arrow 19"/>
          <p:cNvSpPr/>
          <p:nvPr/>
        </p:nvSpPr>
        <p:spPr>
          <a:xfrm>
            <a:off x="1905000" y="5486400"/>
            <a:ext cx="6096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spTree>
    <p:extLst>
      <p:ext uri="{BB962C8B-B14F-4D97-AF65-F5344CB8AC3E}">
        <p14:creationId xmlns:p14="http://schemas.microsoft.com/office/powerpoint/2010/main" val="2002660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9" grpId="0"/>
      <p:bldP spid="10" grpId="0"/>
      <p:bldP spid="11" grpId="0"/>
      <p:bldP spid="12" grpId="0"/>
      <p:bldP spid="13" grpId="0"/>
      <p:bldP spid="17" grpId="0" animBg="1"/>
      <p:bldP spid="18" grpId="0" animBg="1"/>
      <p:bldP spid="19" grpId="0"/>
      <p:bldP spid="2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680" y="1082040"/>
            <a:ext cx="2331720" cy="400110"/>
          </a:xfrm>
          <a:prstGeom prst="rect">
            <a:avLst/>
          </a:prstGeom>
          <a:noFill/>
        </p:spPr>
        <p:txBody>
          <a:bodyPr wrap="square" rtlCol="0">
            <a:spAutoFit/>
          </a:bodyPr>
          <a:lstStyle/>
          <a:p>
            <a:r>
              <a:rPr lang="en-US" sz="2000" b="1" u="sng" dirty="0" smtClean="0"/>
              <a:t>Important to Note</a:t>
            </a:r>
            <a:endParaRPr lang="en-IN" sz="2000" b="1" u="sng" dirty="0"/>
          </a:p>
        </p:txBody>
      </p:sp>
      <p:sp>
        <p:nvSpPr>
          <p:cNvPr id="5" name="TextBox 4"/>
          <p:cNvSpPr txBox="1"/>
          <p:nvPr/>
        </p:nvSpPr>
        <p:spPr>
          <a:xfrm>
            <a:off x="716280" y="1539240"/>
            <a:ext cx="7665720" cy="400110"/>
          </a:xfrm>
          <a:prstGeom prst="rect">
            <a:avLst/>
          </a:prstGeom>
          <a:noFill/>
        </p:spPr>
        <p:txBody>
          <a:bodyPr wrap="square" rtlCol="0">
            <a:spAutoFit/>
          </a:bodyPr>
          <a:lstStyle/>
          <a:p>
            <a:r>
              <a:rPr lang="en-US" sz="2000" b="1" dirty="0" smtClean="0"/>
              <a:t>Exemption is not available in respect of business asset of the trust.</a:t>
            </a:r>
            <a:endParaRPr lang="en-IN" sz="2000" b="1" dirty="0"/>
          </a:p>
        </p:txBody>
      </p:sp>
      <p:sp>
        <p:nvSpPr>
          <p:cNvPr id="6" name="TextBox 5"/>
          <p:cNvSpPr txBox="1"/>
          <p:nvPr/>
        </p:nvSpPr>
        <p:spPr>
          <a:xfrm>
            <a:off x="487680" y="2011680"/>
            <a:ext cx="2133600" cy="400110"/>
          </a:xfrm>
          <a:prstGeom prst="rect">
            <a:avLst/>
          </a:prstGeom>
          <a:noFill/>
        </p:spPr>
        <p:txBody>
          <a:bodyPr wrap="square" rtlCol="0">
            <a:spAutoFit/>
          </a:bodyPr>
          <a:lstStyle/>
          <a:p>
            <a:r>
              <a:rPr lang="en-US" sz="2000" b="1" u="sng" dirty="0" smtClean="0"/>
              <a:t>However</a:t>
            </a:r>
            <a:endParaRPr lang="en-IN" sz="2000" b="1" u="sng" dirty="0"/>
          </a:p>
        </p:txBody>
      </p:sp>
      <p:sp>
        <p:nvSpPr>
          <p:cNvPr id="7" name="TextBox 6"/>
          <p:cNvSpPr txBox="1"/>
          <p:nvPr/>
        </p:nvSpPr>
        <p:spPr>
          <a:xfrm>
            <a:off x="716280" y="2560320"/>
            <a:ext cx="4465320" cy="400110"/>
          </a:xfrm>
          <a:prstGeom prst="rect">
            <a:avLst/>
          </a:prstGeom>
          <a:noFill/>
        </p:spPr>
        <p:txBody>
          <a:bodyPr wrap="square" rtlCol="0">
            <a:spAutoFit/>
          </a:bodyPr>
          <a:lstStyle/>
          <a:p>
            <a:r>
              <a:rPr lang="en-US" sz="2000" b="1" dirty="0" smtClean="0"/>
              <a:t>Business asset will also be exempt if</a:t>
            </a:r>
            <a:endParaRPr lang="en-IN" sz="2000" b="1" dirty="0"/>
          </a:p>
        </p:txBody>
      </p:sp>
      <p:sp>
        <p:nvSpPr>
          <p:cNvPr id="8" name="TextBox 7"/>
          <p:cNvSpPr txBox="1"/>
          <p:nvPr/>
        </p:nvSpPr>
        <p:spPr>
          <a:xfrm>
            <a:off x="716280" y="3154680"/>
            <a:ext cx="8046720" cy="400110"/>
          </a:xfrm>
          <a:prstGeom prst="rect">
            <a:avLst/>
          </a:prstGeom>
          <a:noFill/>
        </p:spPr>
        <p:txBody>
          <a:bodyPr wrap="square" rtlCol="0">
            <a:spAutoFit/>
          </a:bodyPr>
          <a:lstStyle/>
          <a:p>
            <a:r>
              <a:rPr lang="en-US" sz="2000" b="1" dirty="0" smtClean="0"/>
              <a:t>business is incidental to the attainment of the objective of the trust </a:t>
            </a:r>
            <a:r>
              <a:rPr lang="en-US" sz="2000" b="1" u="sng" dirty="0" smtClean="0"/>
              <a:t>and</a:t>
            </a:r>
            <a:endParaRPr lang="en-IN" sz="2000" b="1" u="sng" dirty="0"/>
          </a:p>
        </p:txBody>
      </p:sp>
      <p:sp>
        <p:nvSpPr>
          <p:cNvPr id="9" name="TextBox 8"/>
          <p:cNvSpPr txBox="1"/>
          <p:nvPr/>
        </p:nvSpPr>
        <p:spPr>
          <a:xfrm>
            <a:off x="716280" y="3623548"/>
            <a:ext cx="7818120" cy="707886"/>
          </a:xfrm>
          <a:prstGeom prst="rect">
            <a:avLst/>
          </a:prstGeom>
          <a:noFill/>
        </p:spPr>
        <p:txBody>
          <a:bodyPr wrap="square" rtlCol="0">
            <a:spAutoFit/>
          </a:bodyPr>
          <a:lstStyle/>
          <a:p>
            <a:r>
              <a:rPr lang="en-US" sz="2000" b="1" dirty="0" smtClean="0"/>
              <a:t>Separate books of account are maintained by such trust in respect of Such business</a:t>
            </a:r>
            <a:endParaRPr lang="en-IN" sz="2000" b="1" dirty="0"/>
          </a:p>
        </p:txBody>
      </p:sp>
      <p:cxnSp>
        <p:nvCxnSpPr>
          <p:cNvPr id="10" name="Straight Connector 9"/>
          <p:cNvCxnSpPr/>
          <p:nvPr/>
        </p:nvCxnSpPr>
        <p:spPr>
          <a:xfrm>
            <a:off x="457200" y="3337560"/>
            <a:ext cx="152400" cy="1588"/>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472440" y="3825240"/>
            <a:ext cx="152400" cy="1588"/>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487680" y="4389120"/>
            <a:ext cx="3017520" cy="400110"/>
          </a:xfrm>
          <a:prstGeom prst="rect">
            <a:avLst/>
          </a:prstGeom>
          <a:noFill/>
        </p:spPr>
        <p:txBody>
          <a:bodyPr wrap="square" rtlCol="0">
            <a:spAutoFit/>
          </a:bodyPr>
          <a:lstStyle/>
          <a:p>
            <a:r>
              <a:rPr lang="en-US" sz="2000" b="1" u="sng" dirty="0" smtClean="0"/>
              <a:t>Very Important Note :</a:t>
            </a:r>
            <a:endParaRPr lang="en-IN" sz="2000" b="1" u="sng" dirty="0"/>
          </a:p>
        </p:txBody>
      </p:sp>
      <p:sp>
        <p:nvSpPr>
          <p:cNvPr id="14" name="TextBox 13"/>
          <p:cNvSpPr txBox="1"/>
          <p:nvPr/>
        </p:nvSpPr>
        <p:spPr>
          <a:xfrm>
            <a:off x="731520" y="4888468"/>
            <a:ext cx="7345680" cy="707886"/>
          </a:xfrm>
          <a:prstGeom prst="rect">
            <a:avLst/>
          </a:prstGeom>
          <a:noFill/>
        </p:spPr>
        <p:txBody>
          <a:bodyPr wrap="square" rtlCol="0">
            <a:spAutoFit/>
          </a:bodyPr>
          <a:lstStyle/>
          <a:p>
            <a:r>
              <a:rPr lang="en-US" sz="2000" b="1" dirty="0" smtClean="0"/>
              <a:t>Where business assets are not exempt, then trust will be liable to wealth-tax as an Individual </a:t>
            </a:r>
            <a:endParaRPr lang="en-IN" sz="2000" b="1" dirty="0"/>
          </a:p>
        </p:txBody>
      </p:sp>
    </p:spTree>
    <p:extLst>
      <p:ext uri="{BB962C8B-B14F-4D97-AF65-F5344CB8AC3E}">
        <p14:creationId xmlns:p14="http://schemas.microsoft.com/office/powerpoint/2010/main" val="3018972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047690"/>
            <a:ext cx="3124200" cy="400110"/>
          </a:xfrm>
          <a:prstGeom prst="rect">
            <a:avLst/>
          </a:prstGeom>
          <a:noFill/>
        </p:spPr>
        <p:txBody>
          <a:bodyPr wrap="square" rtlCol="0">
            <a:spAutoFit/>
          </a:bodyPr>
          <a:lstStyle/>
          <a:p>
            <a:r>
              <a:rPr lang="en-US" sz="2000" b="1" u="sng" dirty="0" err="1" smtClean="0"/>
              <a:t>Gangabai</a:t>
            </a:r>
            <a:r>
              <a:rPr lang="en-US" sz="2000" b="1" u="sng" dirty="0" smtClean="0"/>
              <a:t> Charities (SC)</a:t>
            </a:r>
            <a:endParaRPr lang="en-IN" sz="2000" b="1" u="sng" dirty="0"/>
          </a:p>
        </p:txBody>
      </p:sp>
      <p:sp>
        <p:nvSpPr>
          <p:cNvPr id="3" name="TextBox 2"/>
          <p:cNvSpPr txBox="1"/>
          <p:nvPr/>
        </p:nvSpPr>
        <p:spPr>
          <a:xfrm>
            <a:off x="457200" y="1584960"/>
            <a:ext cx="8305800" cy="1323439"/>
          </a:xfrm>
          <a:prstGeom prst="rect">
            <a:avLst/>
          </a:prstGeom>
          <a:noFill/>
        </p:spPr>
        <p:txBody>
          <a:bodyPr wrap="square" rtlCol="0">
            <a:spAutoFit/>
          </a:bodyPr>
          <a:lstStyle/>
          <a:p>
            <a:r>
              <a:rPr lang="en-US" sz="2000" b="1" dirty="0" smtClean="0"/>
              <a:t>Where under a trust deed, the purpose for which trust property could be put to use were not confined to charitable or religious use and the property could be used for social, cultural and allied purposes at the discretion of the trust, the assess trust was not entitled to exemption under section 5(</a:t>
            </a:r>
            <a:r>
              <a:rPr lang="en-US" sz="2000" b="1" dirty="0" err="1" smtClean="0"/>
              <a:t>i</a:t>
            </a:r>
            <a:r>
              <a:rPr lang="en-US" sz="2000" b="1" dirty="0" smtClean="0"/>
              <a:t>).</a:t>
            </a:r>
            <a:endParaRPr lang="en-IN" sz="2000" b="1" dirty="0"/>
          </a:p>
        </p:txBody>
      </p:sp>
    </p:spTree>
    <p:extLst>
      <p:ext uri="{BB962C8B-B14F-4D97-AF65-F5344CB8AC3E}">
        <p14:creationId xmlns:p14="http://schemas.microsoft.com/office/powerpoint/2010/main" val="2272256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7840" y="1581090"/>
            <a:ext cx="5166360" cy="400110"/>
          </a:xfrm>
          <a:prstGeom prst="rect">
            <a:avLst/>
          </a:prstGeom>
          <a:noFill/>
        </p:spPr>
        <p:txBody>
          <a:bodyPr wrap="square" rtlCol="0">
            <a:spAutoFit/>
          </a:bodyPr>
          <a:lstStyle/>
          <a:p>
            <a:r>
              <a:rPr lang="en-US" sz="2000" b="1" dirty="0" smtClean="0"/>
              <a:t>Co-</a:t>
            </a:r>
            <a:r>
              <a:rPr lang="en-US" sz="2000" b="1" dirty="0" err="1" smtClean="0"/>
              <a:t>parcenary</a:t>
            </a:r>
            <a:r>
              <a:rPr lang="en-US" sz="2000" b="1" dirty="0" smtClean="0"/>
              <a:t> Interest in the property of HUF</a:t>
            </a:r>
            <a:endParaRPr lang="en-IN" sz="2000" b="1" dirty="0"/>
          </a:p>
        </p:txBody>
      </p:sp>
      <p:sp>
        <p:nvSpPr>
          <p:cNvPr id="3" name="TextBox 2"/>
          <p:cNvSpPr txBox="1"/>
          <p:nvPr/>
        </p:nvSpPr>
        <p:spPr>
          <a:xfrm>
            <a:off x="3657600" y="819090"/>
            <a:ext cx="1143000" cy="400110"/>
          </a:xfrm>
          <a:prstGeom prst="rect">
            <a:avLst/>
          </a:prstGeom>
          <a:noFill/>
        </p:spPr>
        <p:txBody>
          <a:bodyPr wrap="square" rtlCol="0">
            <a:spAutoFit/>
          </a:bodyPr>
          <a:lstStyle/>
          <a:p>
            <a:r>
              <a:rPr lang="en-US" sz="2000" b="1" u="sng" dirty="0" smtClean="0"/>
              <a:t>SHARE</a:t>
            </a:r>
            <a:endParaRPr lang="en-IN" sz="2000" b="1" u="sng" dirty="0"/>
          </a:p>
        </p:txBody>
      </p:sp>
      <p:sp>
        <p:nvSpPr>
          <p:cNvPr id="4" name="TextBox 3"/>
          <p:cNvSpPr txBox="1"/>
          <p:nvPr/>
        </p:nvSpPr>
        <p:spPr>
          <a:xfrm>
            <a:off x="4724400" y="819090"/>
            <a:ext cx="2133600" cy="400110"/>
          </a:xfrm>
          <a:prstGeom prst="rect">
            <a:avLst/>
          </a:prstGeom>
          <a:noFill/>
        </p:spPr>
        <p:txBody>
          <a:bodyPr wrap="square" rtlCol="0">
            <a:spAutoFit/>
          </a:bodyPr>
          <a:lstStyle/>
          <a:p>
            <a:r>
              <a:rPr lang="en-US" sz="2000" b="1" dirty="0" smtClean="0"/>
              <a:t>(i.e. exempt)</a:t>
            </a:r>
            <a:endParaRPr lang="en-IN" sz="2000" b="1" dirty="0"/>
          </a:p>
        </p:txBody>
      </p:sp>
      <p:cxnSp>
        <p:nvCxnSpPr>
          <p:cNvPr id="6" name="Straight Arrow Connector 5"/>
          <p:cNvCxnSpPr/>
          <p:nvPr/>
        </p:nvCxnSpPr>
        <p:spPr>
          <a:xfrm flipV="1">
            <a:off x="3352800" y="1200090"/>
            <a:ext cx="4572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Flowchart: Process 6"/>
          <p:cNvSpPr/>
          <p:nvPr/>
        </p:nvSpPr>
        <p:spPr>
          <a:xfrm>
            <a:off x="1447800" y="2331720"/>
            <a:ext cx="1524000" cy="106680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HUF</a:t>
            </a:r>
            <a:endParaRPr lang="en-IN" sz="2000" b="1" dirty="0"/>
          </a:p>
        </p:txBody>
      </p:sp>
      <p:cxnSp>
        <p:nvCxnSpPr>
          <p:cNvPr id="9" name="Straight Arrow Connector 8"/>
          <p:cNvCxnSpPr/>
          <p:nvPr/>
        </p:nvCxnSpPr>
        <p:spPr>
          <a:xfrm>
            <a:off x="2819400" y="286512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3505200" y="2560320"/>
            <a:ext cx="1143000" cy="707886"/>
          </a:xfrm>
          <a:prstGeom prst="rect">
            <a:avLst/>
          </a:prstGeom>
          <a:noFill/>
        </p:spPr>
        <p:txBody>
          <a:bodyPr wrap="square" rtlCol="0">
            <a:spAutoFit/>
          </a:bodyPr>
          <a:lstStyle/>
          <a:p>
            <a:r>
              <a:rPr lang="en-US" sz="2000" b="1" dirty="0" smtClean="0"/>
              <a:t>Itself</a:t>
            </a:r>
          </a:p>
          <a:p>
            <a:r>
              <a:rPr lang="en-US" sz="2000" b="1" dirty="0" smtClean="0"/>
              <a:t>Assessee</a:t>
            </a:r>
            <a:endParaRPr lang="en-IN" sz="2000" b="1" dirty="0"/>
          </a:p>
        </p:txBody>
      </p:sp>
      <p:cxnSp>
        <p:nvCxnSpPr>
          <p:cNvPr id="11" name="Straight Arrow Connector 10"/>
          <p:cNvCxnSpPr/>
          <p:nvPr/>
        </p:nvCxnSpPr>
        <p:spPr>
          <a:xfrm>
            <a:off x="4876800" y="286512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5486400" y="2560320"/>
            <a:ext cx="2057400" cy="707886"/>
          </a:xfrm>
          <a:prstGeom prst="rect">
            <a:avLst/>
          </a:prstGeom>
          <a:noFill/>
        </p:spPr>
        <p:txBody>
          <a:bodyPr wrap="square" rtlCol="0">
            <a:spAutoFit/>
          </a:bodyPr>
          <a:lstStyle/>
          <a:p>
            <a:r>
              <a:rPr lang="en-US" sz="2000" b="1" dirty="0" smtClean="0"/>
              <a:t>Liable to </a:t>
            </a:r>
          </a:p>
          <a:p>
            <a:r>
              <a:rPr lang="en-US" sz="2000" b="1" dirty="0" smtClean="0"/>
              <a:t>Pay wealth Tax</a:t>
            </a:r>
            <a:endParaRPr lang="en-IN" sz="2000" b="1" dirty="0"/>
          </a:p>
        </p:txBody>
      </p:sp>
      <p:cxnSp>
        <p:nvCxnSpPr>
          <p:cNvPr id="16" name="Straight Arrow Connector 15"/>
          <p:cNvCxnSpPr/>
          <p:nvPr/>
        </p:nvCxnSpPr>
        <p:spPr>
          <a:xfrm rot="5400000">
            <a:off x="1943100" y="3694906"/>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1295400" y="3961606"/>
            <a:ext cx="2819400" cy="400110"/>
          </a:xfrm>
          <a:prstGeom prst="rect">
            <a:avLst/>
          </a:prstGeom>
          <a:noFill/>
        </p:spPr>
        <p:txBody>
          <a:bodyPr wrap="square" rtlCol="0">
            <a:spAutoFit/>
          </a:bodyPr>
          <a:lstStyle/>
          <a:p>
            <a:r>
              <a:rPr lang="en-US" sz="2000" b="1" dirty="0" smtClean="0"/>
              <a:t>interest to Co-</a:t>
            </a:r>
            <a:r>
              <a:rPr lang="en-US" sz="2000" b="1" dirty="0" err="1" smtClean="0"/>
              <a:t>parcener</a:t>
            </a:r>
            <a:r>
              <a:rPr lang="en-US" sz="2000" b="1" dirty="0" smtClean="0"/>
              <a:t> </a:t>
            </a:r>
            <a:endParaRPr lang="en-IN" sz="2000" b="1" dirty="0"/>
          </a:p>
        </p:txBody>
      </p:sp>
      <p:cxnSp>
        <p:nvCxnSpPr>
          <p:cNvPr id="18" name="Straight Arrow Connector 17"/>
          <p:cNvCxnSpPr/>
          <p:nvPr/>
        </p:nvCxnSpPr>
        <p:spPr>
          <a:xfrm>
            <a:off x="4450080" y="4190206"/>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212080" y="3992086"/>
            <a:ext cx="1950720" cy="400110"/>
          </a:xfrm>
          <a:prstGeom prst="rect">
            <a:avLst/>
          </a:prstGeom>
          <a:noFill/>
        </p:spPr>
        <p:txBody>
          <a:bodyPr wrap="square" rtlCol="0">
            <a:spAutoFit/>
          </a:bodyPr>
          <a:lstStyle/>
          <a:p>
            <a:r>
              <a:rPr lang="en-US" sz="2000" b="1" dirty="0" smtClean="0"/>
              <a:t>exempt u|s 5(ii)</a:t>
            </a:r>
            <a:endParaRPr lang="en-IN" sz="2000" b="1" dirty="0"/>
          </a:p>
        </p:txBody>
      </p:sp>
    </p:spTree>
    <p:extLst>
      <p:ext uri="{BB962C8B-B14F-4D97-AF65-F5344CB8AC3E}">
        <p14:creationId xmlns:p14="http://schemas.microsoft.com/office/powerpoint/2010/main" val="1693007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animBg="1"/>
      <p:bldP spid="10" grpId="0" build="allAtOnce"/>
      <p:bldP spid="12" grpId="0"/>
      <p:bldP spid="17" grpId="0"/>
      <p:bldP spid="1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640080"/>
            <a:ext cx="2667000" cy="400110"/>
          </a:xfrm>
          <a:prstGeom prst="rect">
            <a:avLst/>
          </a:prstGeom>
          <a:noFill/>
        </p:spPr>
        <p:txBody>
          <a:bodyPr wrap="square" rtlCol="0">
            <a:spAutoFit/>
          </a:bodyPr>
          <a:lstStyle/>
          <a:p>
            <a:r>
              <a:rPr lang="en-US" sz="2000" b="1" u="sng" dirty="0" smtClean="0"/>
              <a:t>Exemption </a:t>
            </a:r>
            <a:r>
              <a:rPr lang="en-US" sz="2000" b="1" u="sng" dirty="0" err="1" smtClean="0"/>
              <a:t>u|s</a:t>
            </a:r>
            <a:r>
              <a:rPr lang="en-US" sz="2000" b="1" u="sng" dirty="0" smtClean="0"/>
              <a:t> 5(iii)</a:t>
            </a:r>
            <a:endParaRPr lang="en-IN" sz="2000" b="1" u="sng" dirty="0"/>
          </a:p>
        </p:txBody>
      </p:sp>
      <p:sp>
        <p:nvSpPr>
          <p:cNvPr id="3" name="TextBox 2"/>
          <p:cNvSpPr txBox="1"/>
          <p:nvPr/>
        </p:nvSpPr>
        <p:spPr>
          <a:xfrm>
            <a:off x="1295400" y="1295400"/>
            <a:ext cx="4495800" cy="400110"/>
          </a:xfrm>
          <a:prstGeom prst="rect">
            <a:avLst/>
          </a:prstGeom>
          <a:noFill/>
        </p:spPr>
        <p:txBody>
          <a:bodyPr wrap="square" rtlCol="0">
            <a:spAutoFit/>
          </a:bodyPr>
          <a:lstStyle/>
          <a:p>
            <a:r>
              <a:rPr lang="en-US" sz="2000" b="1" dirty="0" smtClean="0"/>
              <a:t>One House in the occupation of a Ruler</a:t>
            </a:r>
            <a:endParaRPr lang="en-IN" sz="2000" b="1" dirty="0"/>
          </a:p>
        </p:txBody>
      </p:sp>
      <p:sp>
        <p:nvSpPr>
          <p:cNvPr id="4" name="TextBox 3"/>
          <p:cNvSpPr txBox="1"/>
          <p:nvPr/>
        </p:nvSpPr>
        <p:spPr>
          <a:xfrm>
            <a:off x="1691640" y="1813560"/>
            <a:ext cx="4343400" cy="400110"/>
          </a:xfrm>
          <a:prstGeom prst="rect">
            <a:avLst/>
          </a:prstGeom>
          <a:noFill/>
        </p:spPr>
        <p:txBody>
          <a:bodyPr wrap="square" rtlCol="0">
            <a:spAutoFit/>
          </a:bodyPr>
          <a:lstStyle/>
          <a:p>
            <a:r>
              <a:rPr lang="en-US" sz="2000" b="1" dirty="0" smtClean="0"/>
              <a:t>declared as his official Residence</a:t>
            </a:r>
            <a:endParaRPr lang="en-IN" sz="2000" b="1" dirty="0"/>
          </a:p>
        </p:txBody>
      </p:sp>
      <p:sp>
        <p:nvSpPr>
          <p:cNvPr id="5" name="TextBox 4"/>
          <p:cNvSpPr txBox="1"/>
          <p:nvPr/>
        </p:nvSpPr>
        <p:spPr>
          <a:xfrm>
            <a:off x="1706880" y="2255520"/>
            <a:ext cx="2179320" cy="400110"/>
          </a:xfrm>
          <a:prstGeom prst="rect">
            <a:avLst/>
          </a:prstGeom>
          <a:noFill/>
        </p:spPr>
        <p:txBody>
          <a:bodyPr wrap="square" rtlCol="0">
            <a:spAutoFit/>
          </a:bodyPr>
          <a:lstStyle/>
          <a:p>
            <a:r>
              <a:rPr lang="en-US" sz="2000" b="1" dirty="0" smtClean="0"/>
              <a:t>by Central Govt.</a:t>
            </a:r>
            <a:endParaRPr lang="en-IN" sz="2000" b="1" dirty="0"/>
          </a:p>
        </p:txBody>
      </p:sp>
      <p:sp>
        <p:nvSpPr>
          <p:cNvPr id="6" name="TextBox 5"/>
          <p:cNvSpPr txBox="1"/>
          <p:nvPr/>
        </p:nvSpPr>
        <p:spPr>
          <a:xfrm>
            <a:off x="3108960" y="2712720"/>
            <a:ext cx="2133600" cy="400110"/>
          </a:xfrm>
          <a:prstGeom prst="rect">
            <a:avLst/>
          </a:prstGeom>
          <a:noFill/>
        </p:spPr>
        <p:txBody>
          <a:bodyPr wrap="square" rtlCol="0">
            <a:spAutoFit/>
          </a:bodyPr>
          <a:lstStyle/>
          <a:p>
            <a:r>
              <a:rPr lang="en-US" sz="2000" b="1" dirty="0" smtClean="0"/>
              <a:t>exempt </a:t>
            </a:r>
            <a:r>
              <a:rPr lang="en-US" sz="2000" b="1" dirty="0" err="1" smtClean="0"/>
              <a:t>u|s</a:t>
            </a:r>
            <a:r>
              <a:rPr lang="en-US" sz="2000" b="1" dirty="0" smtClean="0"/>
              <a:t> 5(iii)</a:t>
            </a:r>
            <a:endParaRPr lang="en-IN" sz="2000" b="1" dirty="0"/>
          </a:p>
        </p:txBody>
      </p:sp>
      <p:sp>
        <p:nvSpPr>
          <p:cNvPr id="7" name="TextBox 6"/>
          <p:cNvSpPr txBox="1"/>
          <p:nvPr/>
        </p:nvSpPr>
        <p:spPr>
          <a:xfrm>
            <a:off x="3108960" y="3322320"/>
            <a:ext cx="2667000" cy="400110"/>
          </a:xfrm>
          <a:prstGeom prst="rect">
            <a:avLst/>
          </a:prstGeom>
          <a:noFill/>
        </p:spPr>
        <p:txBody>
          <a:bodyPr wrap="square" rtlCol="0">
            <a:spAutoFit/>
          </a:bodyPr>
          <a:lstStyle/>
          <a:p>
            <a:r>
              <a:rPr lang="en-US" sz="2000" b="1" u="sng" dirty="0" smtClean="0"/>
              <a:t>GAJSINGH (SC)</a:t>
            </a:r>
            <a:endParaRPr lang="en-IN" sz="2000" b="1" u="sng" dirty="0"/>
          </a:p>
        </p:txBody>
      </p:sp>
      <p:sp>
        <p:nvSpPr>
          <p:cNvPr id="8" name="TextBox 7"/>
          <p:cNvSpPr txBox="1"/>
          <p:nvPr/>
        </p:nvSpPr>
        <p:spPr>
          <a:xfrm>
            <a:off x="914400" y="3855720"/>
            <a:ext cx="7620000" cy="1323439"/>
          </a:xfrm>
          <a:prstGeom prst="rect">
            <a:avLst/>
          </a:prstGeom>
          <a:noFill/>
        </p:spPr>
        <p:txBody>
          <a:bodyPr wrap="square" rtlCol="0">
            <a:spAutoFit/>
          </a:bodyPr>
          <a:lstStyle/>
          <a:p>
            <a:pPr algn="just"/>
            <a:r>
              <a:rPr lang="en-US" sz="2000" b="1" dirty="0" smtClean="0"/>
              <a:t>Where the </a:t>
            </a:r>
            <a:r>
              <a:rPr lang="en-US" sz="2000" b="1" dirty="0" err="1" smtClean="0"/>
              <a:t>assessee</a:t>
            </a:r>
            <a:r>
              <a:rPr lang="en-US" sz="2000" b="1" dirty="0" smtClean="0"/>
              <a:t> opted to adopt </a:t>
            </a:r>
            <a:r>
              <a:rPr lang="en-US" sz="2000" b="1" dirty="0" err="1" smtClean="0"/>
              <a:t>Umed</a:t>
            </a:r>
            <a:r>
              <a:rPr lang="en-US" sz="2000" b="1" dirty="0" smtClean="0"/>
              <a:t> </a:t>
            </a:r>
            <a:r>
              <a:rPr lang="en-US" sz="2000" b="1" dirty="0" err="1" smtClean="0"/>
              <a:t>Bhavan</a:t>
            </a:r>
            <a:r>
              <a:rPr lang="en-US" sz="2000" b="1" dirty="0" smtClean="0"/>
              <a:t> Palace as his house for the purpose of exemption under section 5(iii) which is specific for the purpose, he shall not be entitled to seek exemption for another house namely </a:t>
            </a:r>
            <a:r>
              <a:rPr lang="en-US" sz="2000" b="1" dirty="0" err="1" smtClean="0"/>
              <a:t>Sardar</a:t>
            </a:r>
            <a:r>
              <a:rPr lang="en-US" sz="2000" b="1" dirty="0" smtClean="0"/>
              <a:t> </a:t>
            </a:r>
            <a:r>
              <a:rPr lang="en-US" sz="2000" b="1" dirty="0" err="1" smtClean="0"/>
              <a:t>Samand</a:t>
            </a:r>
            <a:r>
              <a:rPr lang="en-US" sz="2000" b="1" dirty="0" smtClean="0"/>
              <a:t> Palace under section 5(vi)</a:t>
            </a:r>
            <a:endParaRPr lang="en-IN" sz="2000" b="1" dirty="0"/>
          </a:p>
        </p:txBody>
      </p:sp>
      <p:cxnSp>
        <p:nvCxnSpPr>
          <p:cNvPr id="10" name="Straight Connector 9"/>
          <p:cNvCxnSpPr/>
          <p:nvPr/>
        </p:nvCxnSpPr>
        <p:spPr>
          <a:xfrm>
            <a:off x="1432560" y="2011680"/>
            <a:ext cx="152400" cy="1588"/>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1432560" y="2453640"/>
            <a:ext cx="152400" cy="158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2423160" y="2926080"/>
            <a:ext cx="4572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14497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8480" y="609600"/>
            <a:ext cx="2667000" cy="400110"/>
          </a:xfrm>
          <a:prstGeom prst="rect">
            <a:avLst/>
          </a:prstGeom>
          <a:noFill/>
        </p:spPr>
        <p:txBody>
          <a:bodyPr wrap="square" rtlCol="0">
            <a:spAutoFit/>
          </a:bodyPr>
          <a:lstStyle/>
          <a:p>
            <a:r>
              <a:rPr lang="en-US" sz="2000" b="1" u="sng" dirty="0" smtClean="0"/>
              <a:t>Exemption </a:t>
            </a:r>
            <a:r>
              <a:rPr lang="en-US" sz="2000" b="1" u="sng" dirty="0" err="1" smtClean="0"/>
              <a:t>u|s</a:t>
            </a:r>
            <a:r>
              <a:rPr lang="en-US" sz="2000" b="1" u="sng" dirty="0" smtClean="0"/>
              <a:t> 5(iv)</a:t>
            </a:r>
            <a:endParaRPr lang="en-IN" sz="2000" b="1" u="sng" dirty="0"/>
          </a:p>
        </p:txBody>
      </p:sp>
      <p:sp>
        <p:nvSpPr>
          <p:cNvPr id="3" name="TextBox 2"/>
          <p:cNvSpPr txBox="1"/>
          <p:nvPr/>
        </p:nvSpPr>
        <p:spPr>
          <a:xfrm>
            <a:off x="533400" y="1569720"/>
            <a:ext cx="2514600" cy="400110"/>
          </a:xfrm>
          <a:prstGeom prst="rect">
            <a:avLst/>
          </a:prstGeom>
          <a:noFill/>
        </p:spPr>
        <p:txBody>
          <a:bodyPr wrap="square" rtlCol="0">
            <a:spAutoFit/>
          </a:bodyPr>
          <a:lstStyle/>
          <a:p>
            <a:r>
              <a:rPr lang="en-US" sz="2000" b="1" u="sng" dirty="0" smtClean="0"/>
              <a:t>Heir loom Jewellery </a:t>
            </a:r>
            <a:endParaRPr lang="en-IN" sz="2000" b="1" u="sng" dirty="0"/>
          </a:p>
        </p:txBody>
      </p:sp>
      <p:sp>
        <p:nvSpPr>
          <p:cNvPr id="4" name="TextBox 3"/>
          <p:cNvSpPr txBox="1"/>
          <p:nvPr/>
        </p:nvSpPr>
        <p:spPr>
          <a:xfrm>
            <a:off x="3779520" y="1569720"/>
            <a:ext cx="2667000" cy="400110"/>
          </a:xfrm>
          <a:prstGeom prst="rect">
            <a:avLst/>
          </a:prstGeom>
          <a:noFill/>
        </p:spPr>
        <p:txBody>
          <a:bodyPr wrap="square" rtlCol="0">
            <a:spAutoFit/>
          </a:bodyPr>
          <a:lstStyle/>
          <a:p>
            <a:r>
              <a:rPr lang="en-US" sz="2000" b="1" u="sng" dirty="0" smtClean="0"/>
              <a:t>exemption </a:t>
            </a:r>
            <a:r>
              <a:rPr lang="en-US" sz="2000" b="1" u="sng" dirty="0" err="1" smtClean="0"/>
              <a:t>u|s</a:t>
            </a:r>
            <a:r>
              <a:rPr lang="en-US" sz="2000" b="1" u="sng" dirty="0" smtClean="0"/>
              <a:t> 5(iv)</a:t>
            </a:r>
            <a:endParaRPr lang="en-IN" sz="2000" b="1" u="sng" dirty="0"/>
          </a:p>
        </p:txBody>
      </p:sp>
      <p:sp>
        <p:nvSpPr>
          <p:cNvPr id="6" name="TextBox 5"/>
          <p:cNvSpPr txBox="1"/>
          <p:nvPr/>
        </p:nvSpPr>
        <p:spPr>
          <a:xfrm rot="21003490">
            <a:off x="5059680" y="838200"/>
            <a:ext cx="2667000" cy="400110"/>
          </a:xfrm>
          <a:prstGeom prst="rect">
            <a:avLst/>
          </a:prstGeom>
          <a:noFill/>
        </p:spPr>
        <p:txBody>
          <a:bodyPr wrap="square" rtlCol="0">
            <a:spAutoFit/>
          </a:bodyPr>
          <a:lstStyle/>
          <a:p>
            <a:r>
              <a:rPr lang="en-US" sz="2000" b="1" u="sng" dirty="0" smtClean="0"/>
              <a:t>Recognition of C.G</a:t>
            </a:r>
            <a:endParaRPr lang="en-IN" sz="2000" b="1" u="sng" dirty="0"/>
          </a:p>
        </p:txBody>
      </p:sp>
      <p:sp>
        <p:nvSpPr>
          <p:cNvPr id="7" name="TextBox 6"/>
          <p:cNvSpPr txBox="1"/>
          <p:nvPr/>
        </p:nvSpPr>
        <p:spPr>
          <a:xfrm>
            <a:off x="533400" y="2087880"/>
            <a:ext cx="4114800" cy="400110"/>
          </a:xfrm>
          <a:prstGeom prst="rect">
            <a:avLst/>
          </a:prstGeom>
          <a:noFill/>
        </p:spPr>
        <p:txBody>
          <a:bodyPr wrap="square" rtlCol="0">
            <a:spAutoFit/>
          </a:bodyPr>
          <a:lstStyle/>
          <a:p>
            <a:r>
              <a:rPr lang="en-US" sz="2000" b="1" u="sng" dirty="0" smtClean="0"/>
              <a:t>But subject to certain condition </a:t>
            </a:r>
            <a:endParaRPr lang="en-IN" sz="2000" b="1" u="sng" dirty="0"/>
          </a:p>
        </p:txBody>
      </p:sp>
      <p:sp>
        <p:nvSpPr>
          <p:cNvPr id="8" name="TextBox 7"/>
          <p:cNvSpPr txBox="1"/>
          <p:nvPr/>
        </p:nvSpPr>
        <p:spPr>
          <a:xfrm>
            <a:off x="731520" y="2590800"/>
            <a:ext cx="8183880" cy="1015663"/>
          </a:xfrm>
          <a:prstGeom prst="rect">
            <a:avLst/>
          </a:prstGeom>
          <a:noFill/>
        </p:spPr>
        <p:txBody>
          <a:bodyPr wrap="square" rtlCol="0">
            <a:spAutoFit/>
          </a:bodyPr>
          <a:lstStyle/>
          <a:p>
            <a:r>
              <a:rPr lang="en-US" sz="2000" b="1" dirty="0" smtClean="0"/>
              <a:t>Jewellery shall be permanently kept in India &amp; shall not be removed outside India. </a:t>
            </a:r>
            <a:r>
              <a:rPr lang="en-US" sz="2000" b="1" u="sng" dirty="0" smtClean="0"/>
              <a:t>Except </a:t>
            </a:r>
            <a:r>
              <a:rPr lang="en-US" sz="2000" b="1" dirty="0" smtClean="0"/>
              <a:t>for a purpose and period </a:t>
            </a:r>
            <a:r>
              <a:rPr lang="en-US" sz="2000" b="1" dirty="0" err="1" smtClean="0"/>
              <a:t>approaved</a:t>
            </a:r>
            <a:r>
              <a:rPr lang="en-US" sz="2000" b="1" dirty="0" smtClean="0"/>
              <a:t>  </a:t>
            </a:r>
            <a:r>
              <a:rPr lang="en-US" sz="2000" b="1" smtClean="0"/>
              <a:t>by CBDT</a:t>
            </a:r>
            <a:endParaRPr lang="en-US" sz="2000" b="1" dirty="0" smtClean="0"/>
          </a:p>
          <a:p>
            <a:r>
              <a:rPr lang="en-US" sz="2000" b="1" dirty="0" smtClean="0"/>
              <a:t>E.g. Exhibition</a:t>
            </a:r>
            <a:endParaRPr lang="en-IN" sz="2000" b="1" u="sng" dirty="0"/>
          </a:p>
        </p:txBody>
      </p:sp>
      <p:sp>
        <p:nvSpPr>
          <p:cNvPr id="9" name="TextBox 8"/>
          <p:cNvSpPr txBox="1"/>
          <p:nvPr/>
        </p:nvSpPr>
        <p:spPr>
          <a:xfrm>
            <a:off x="731520" y="3688080"/>
            <a:ext cx="7802880" cy="707886"/>
          </a:xfrm>
          <a:prstGeom prst="rect">
            <a:avLst/>
          </a:prstGeom>
          <a:noFill/>
        </p:spPr>
        <p:txBody>
          <a:bodyPr wrap="square" rtlCol="0">
            <a:spAutoFit/>
          </a:bodyPr>
          <a:lstStyle/>
          <a:p>
            <a:r>
              <a:rPr lang="en-US" sz="2000" b="1" dirty="0" smtClean="0"/>
              <a:t>Reasonable step shall be taken for keeping the Jewellery Substantially in its original shape.</a:t>
            </a:r>
            <a:endParaRPr lang="en-IN" sz="2000" b="1" u="sng" dirty="0"/>
          </a:p>
        </p:txBody>
      </p:sp>
      <p:sp>
        <p:nvSpPr>
          <p:cNvPr id="10" name="TextBox 9"/>
          <p:cNvSpPr txBox="1"/>
          <p:nvPr/>
        </p:nvSpPr>
        <p:spPr>
          <a:xfrm>
            <a:off x="746760" y="4465320"/>
            <a:ext cx="2545080" cy="400110"/>
          </a:xfrm>
          <a:prstGeom prst="rect">
            <a:avLst/>
          </a:prstGeom>
          <a:noFill/>
        </p:spPr>
        <p:txBody>
          <a:bodyPr wrap="square" rtlCol="0">
            <a:spAutoFit/>
          </a:bodyPr>
          <a:lstStyle/>
          <a:p>
            <a:r>
              <a:rPr lang="en-US" sz="2000" b="1" dirty="0" smtClean="0"/>
              <a:t>Reasonable </a:t>
            </a:r>
            <a:r>
              <a:rPr lang="en-US" sz="2000" b="1" dirty="0" err="1" smtClean="0"/>
              <a:t>Facalities</a:t>
            </a:r>
            <a:endParaRPr lang="en-IN" sz="2000" b="1" dirty="0"/>
          </a:p>
        </p:txBody>
      </p:sp>
      <p:sp>
        <p:nvSpPr>
          <p:cNvPr id="11" name="TextBox 10"/>
          <p:cNvSpPr txBox="1"/>
          <p:nvPr/>
        </p:nvSpPr>
        <p:spPr>
          <a:xfrm>
            <a:off x="3886200" y="4465320"/>
            <a:ext cx="2545080" cy="707886"/>
          </a:xfrm>
          <a:prstGeom prst="rect">
            <a:avLst/>
          </a:prstGeom>
          <a:noFill/>
        </p:spPr>
        <p:txBody>
          <a:bodyPr wrap="square" rtlCol="0">
            <a:spAutoFit/>
          </a:bodyPr>
          <a:lstStyle/>
          <a:p>
            <a:r>
              <a:rPr lang="en-US" sz="2000" b="1" dirty="0" smtClean="0"/>
              <a:t>to officer of Govt. </a:t>
            </a:r>
          </a:p>
          <a:p>
            <a:r>
              <a:rPr lang="en-US" sz="2000" b="1" dirty="0" smtClean="0"/>
              <a:t>authorised by CBDT</a:t>
            </a:r>
            <a:endParaRPr lang="en-IN" sz="2000" b="1" dirty="0"/>
          </a:p>
        </p:txBody>
      </p:sp>
      <p:sp>
        <p:nvSpPr>
          <p:cNvPr id="12" name="TextBox 11"/>
          <p:cNvSpPr txBox="1"/>
          <p:nvPr/>
        </p:nvSpPr>
        <p:spPr>
          <a:xfrm>
            <a:off x="792480" y="5273040"/>
            <a:ext cx="5196840" cy="400110"/>
          </a:xfrm>
          <a:prstGeom prst="rect">
            <a:avLst/>
          </a:prstGeom>
          <a:noFill/>
        </p:spPr>
        <p:txBody>
          <a:bodyPr wrap="square" rtlCol="0">
            <a:spAutoFit/>
          </a:bodyPr>
          <a:lstStyle/>
          <a:p>
            <a:r>
              <a:rPr lang="en-US" sz="2000" b="1" dirty="0" smtClean="0"/>
              <a:t>to examine Jewellery as and when necessary</a:t>
            </a:r>
            <a:endParaRPr lang="en-IN" sz="2000" b="1" dirty="0"/>
          </a:p>
        </p:txBody>
      </p:sp>
      <p:sp>
        <p:nvSpPr>
          <p:cNvPr id="13" name="TextBox 12"/>
          <p:cNvSpPr txBox="1"/>
          <p:nvPr/>
        </p:nvSpPr>
        <p:spPr>
          <a:xfrm>
            <a:off x="182880" y="2606040"/>
            <a:ext cx="457200" cy="400110"/>
          </a:xfrm>
          <a:prstGeom prst="rect">
            <a:avLst/>
          </a:prstGeom>
          <a:noFill/>
        </p:spPr>
        <p:txBody>
          <a:bodyPr wrap="square" rtlCol="0">
            <a:spAutoFit/>
          </a:bodyPr>
          <a:lstStyle/>
          <a:p>
            <a:r>
              <a:rPr lang="en-US" sz="2000" b="1" dirty="0" smtClean="0"/>
              <a:t>1.</a:t>
            </a:r>
            <a:endParaRPr lang="en-IN" sz="2000" b="1" dirty="0"/>
          </a:p>
        </p:txBody>
      </p:sp>
      <p:sp>
        <p:nvSpPr>
          <p:cNvPr id="14" name="TextBox 13"/>
          <p:cNvSpPr txBox="1"/>
          <p:nvPr/>
        </p:nvSpPr>
        <p:spPr>
          <a:xfrm>
            <a:off x="198120" y="3703320"/>
            <a:ext cx="457200" cy="400110"/>
          </a:xfrm>
          <a:prstGeom prst="rect">
            <a:avLst/>
          </a:prstGeom>
          <a:noFill/>
        </p:spPr>
        <p:txBody>
          <a:bodyPr wrap="square" rtlCol="0">
            <a:spAutoFit/>
          </a:bodyPr>
          <a:lstStyle/>
          <a:p>
            <a:r>
              <a:rPr lang="en-US" sz="2000" b="1" dirty="0" smtClean="0"/>
              <a:t>2.</a:t>
            </a:r>
            <a:endParaRPr lang="en-IN" sz="2000" b="1" dirty="0"/>
          </a:p>
        </p:txBody>
      </p:sp>
      <p:sp>
        <p:nvSpPr>
          <p:cNvPr id="15" name="TextBox 14"/>
          <p:cNvSpPr txBox="1"/>
          <p:nvPr/>
        </p:nvSpPr>
        <p:spPr>
          <a:xfrm>
            <a:off x="198120" y="4465320"/>
            <a:ext cx="457200" cy="400110"/>
          </a:xfrm>
          <a:prstGeom prst="rect">
            <a:avLst/>
          </a:prstGeom>
          <a:noFill/>
        </p:spPr>
        <p:txBody>
          <a:bodyPr wrap="square" rtlCol="0">
            <a:spAutoFit/>
          </a:bodyPr>
          <a:lstStyle/>
          <a:p>
            <a:r>
              <a:rPr lang="en-US" sz="2000" b="1" dirty="0" smtClean="0"/>
              <a:t>3.</a:t>
            </a:r>
            <a:endParaRPr lang="en-IN" sz="2000" b="1" dirty="0"/>
          </a:p>
        </p:txBody>
      </p:sp>
      <p:cxnSp>
        <p:nvCxnSpPr>
          <p:cNvPr id="19" name="Straight Connector 18"/>
          <p:cNvCxnSpPr>
            <a:stCxn id="3" idx="3"/>
            <a:endCxn id="4" idx="1"/>
          </p:cNvCxnSpPr>
          <p:nvPr/>
        </p:nvCxnSpPr>
        <p:spPr>
          <a:xfrm>
            <a:off x="3048000" y="1769775"/>
            <a:ext cx="731520" cy="1588"/>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V="1">
            <a:off x="4419600" y="1295400"/>
            <a:ext cx="5334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3429000" y="469392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228600" y="548640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33290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10" grpId="0"/>
      <p:bldP spid="11" grpId="0"/>
      <p:bldP spid="12" grpId="0"/>
      <p:bldP spid="13" grpId="0"/>
      <p:bldP spid="14" grpId="0"/>
      <p:bldP spid="1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240"/>
            <a:ext cx="5638800" cy="400110"/>
          </a:xfrm>
          <a:prstGeom prst="rect">
            <a:avLst/>
          </a:prstGeom>
          <a:noFill/>
        </p:spPr>
        <p:txBody>
          <a:bodyPr wrap="square" rtlCol="0">
            <a:spAutoFit/>
          </a:bodyPr>
          <a:lstStyle/>
          <a:p>
            <a:r>
              <a:rPr lang="en-US" sz="2000" b="1" u="sng" dirty="0" smtClean="0"/>
              <a:t>If any | all of the Condition are not satisfied</a:t>
            </a:r>
            <a:endParaRPr lang="en-IN" sz="2000" b="1" u="sng" dirty="0"/>
          </a:p>
        </p:txBody>
      </p:sp>
      <p:sp>
        <p:nvSpPr>
          <p:cNvPr id="3" name="TextBox 2"/>
          <p:cNvSpPr txBox="1"/>
          <p:nvPr/>
        </p:nvSpPr>
        <p:spPr>
          <a:xfrm>
            <a:off x="152400" y="457200"/>
            <a:ext cx="8763000" cy="707886"/>
          </a:xfrm>
          <a:prstGeom prst="rect">
            <a:avLst/>
          </a:prstGeom>
          <a:noFill/>
        </p:spPr>
        <p:txBody>
          <a:bodyPr wrap="square" rtlCol="0">
            <a:spAutoFit/>
          </a:bodyPr>
          <a:lstStyle/>
          <a:p>
            <a:r>
              <a:rPr lang="en-US" sz="2000" b="1" dirty="0" smtClean="0"/>
              <a:t>Wealth Tax shall be levied </a:t>
            </a:r>
            <a:r>
              <a:rPr lang="en-US" sz="2000" b="1" u="sng" dirty="0" smtClean="0"/>
              <a:t>Retrospectively</a:t>
            </a:r>
            <a:r>
              <a:rPr lang="en-US" sz="2000" b="1" dirty="0" smtClean="0"/>
              <a:t> i.e. exemption shall be withdrawn retrospectively</a:t>
            </a:r>
            <a:endParaRPr lang="en-IN" sz="2000" b="1" dirty="0"/>
          </a:p>
        </p:txBody>
      </p:sp>
      <p:sp>
        <p:nvSpPr>
          <p:cNvPr id="4" name="TextBox 3"/>
          <p:cNvSpPr txBox="1"/>
          <p:nvPr/>
        </p:nvSpPr>
        <p:spPr>
          <a:xfrm>
            <a:off x="914400" y="1143000"/>
            <a:ext cx="1371600" cy="400110"/>
          </a:xfrm>
          <a:prstGeom prst="rect">
            <a:avLst/>
          </a:prstGeom>
          <a:noFill/>
        </p:spPr>
        <p:txBody>
          <a:bodyPr wrap="square" rtlCol="0">
            <a:spAutoFit/>
          </a:bodyPr>
          <a:lstStyle/>
          <a:p>
            <a:r>
              <a:rPr lang="en-US" sz="2000" b="1" u="sng" dirty="0" smtClean="0"/>
              <a:t>Example:</a:t>
            </a:r>
            <a:endParaRPr lang="en-IN" sz="2000" b="1" u="sng" dirty="0"/>
          </a:p>
        </p:txBody>
      </p:sp>
      <p:sp>
        <p:nvSpPr>
          <p:cNvPr id="5" name="TextBox 4"/>
          <p:cNvSpPr txBox="1"/>
          <p:nvPr/>
        </p:nvSpPr>
        <p:spPr>
          <a:xfrm>
            <a:off x="2286000" y="1143000"/>
            <a:ext cx="4419600" cy="400110"/>
          </a:xfrm>
          <a:prstGeom prst="rect">
            <a:avLst/>
          </a:prstGeom>
          <a:noFill/>
        </p:spPr>
        <p:txBody>
          <a:bodyPr wrap="square" rtlCol="0">
            <a:spAutoFit/>
          </a:bodyPr>
          <a:lstStyle/>
          <a:p>
            <a:r>
              <a:rPr lang="en-US" sz="2000" b="1" dirty="0" smtClean="0"/>
              <a:t>Recognition withdrawn on 14.02.2014</a:t>
            </a:r>
            <a:endParaRPr lang="en-IN" sz="2000" b="1" dirty="0"/>
          </a:p>
        </p:txBody>
      </p:sp>
      <p:sp>
        <p:nvSpPr>
          <p:cNvPr id="6" name="TextBox 5"/>
          <p:cNvSpPr txBox="1"/>
          <p:nvPr/>
        </p:nvSpPr>
        <p:spPr>
          <a:xfrm>
            <a:off x="2438400" y="1600200"/>
            <a:ext cx="1981200" cy="400110"/>
          </a:xfrm>
          <a:prstGeom prst="rect">
            <a:avLst/>
          </a:prstGeom>
          <a:noFill/>
        </p:spPr>
        <p:txBody>
          <a:bodyPr wrap="square" rtlCol="0">
            <a:spAutoFit/>
          </a:bodyPr>
          <a:lstStyle/>
          <a:p>
            <a:r>
              <a:rPr lang="en-US" sz="2000" b="1" dirty="0" smtClean="0"/>
              <a:t>FMV </a:t>
            </a:r>
            <a:r>
              <a:rPr lang="en-US" sz="2000" b="1" u="sng" dirty="0" smtClean="0"/>
              <a:t>as on </a:t>
            </a:r>
            <a:endParaRPr lang="en-IN" sz="2000" b="1" u="sng" dirty="0"/>
          </a:p>
        </p:txBody>
      </p:sp>
      <p:sp>
        <p:nvSpPr>
          <p:cNvPr id="7" name="TextBox 6"/>
          <p:cNvSpPr txBox="1"/>
          <p:nvPr/>
        </p:nvSpPr>
        <p:spPr>
          <a:xfrm>
            <a:off x="2438400" y="1996440"/>
            <a:ext cx="1219200" cy="400110"/>
          </a:xfrm>
          <a:prstGeom prst="rect">
            <a:avLst/>
          </a:prstGeom>
          <a:noFill/>
        </p:spPr>
        <p:txBody>
          <a:bodyPr wrap="square" rtlCol="0">
            <a:spAutoFit/>
          </a:bodyPr>
          <a:lstStyle/>
          <a:p>
            <a:r>
              <a:rPr lang="en-US" sz="2000" b="1" dirty="0" smtClean="0"/>
              <a:t>31.3.13</a:t>
            </a:r>
            <a:endParaRPr lang="en-IN" sz="2000" b="1" u="sng" dirty="0"/>
          </a:p>
        </p:txBody>
      </p:sp>
      <p:sp>
        <p:nvSpPr>
          <p:cNvPr id="8" name="TextBox 7"/>
          <p:cNvSpPr txBox="1"/>
          <p:nvPr/>
        </p:nvSpPr>
        <p:spPr>
          <a:xfrm>
            <a:off x="2438400" y="2362200"/>
            <a:ext cx="1219200" cy="400110"/>
          </a:xfrm>
          <a:prstGeom prst="rect">
            <a:avLst/>
          </a:prstGeom>
          <a:noFill/>
        </p:spPr>
        <p:txBody>
          <a:bodyPr wrap="square" rtlCol="0">
            <a:spAutoFit/>
          </a:bodyPr>
          <a:lstStyle/>
          <a:p>
            <a:r>
              <a:rPr lang="en-US" sz="2000" b="1" dirty="0" smtClean="0"/>
              <a:t>31.3.14</a:t>
            </a:r>
            <a:endParaRPr lang="en-IN" sz="2000" b="1" u="sng" dirty="0"/>
          </a:p>
        </p:txBody>
      </p:sp>
      <p:sp>
        <p:nvSpPr>
          <p:cNvPr id="9" name="TextBox 8"/>
          <p:cNvSpPr txBox="1"/>
          <p:nvPr/>
        </p:nvSpPr>
        <p:spPr>
          <a:xfrm>
            <a:off x="2438400" y="2743200"/>
            <a:ext cx="1447800" cy="400110"/>
          </a:xfrm>
          <a:prstGeom prst="rect">
            <a:avLst/>
          </a:prstGeom>
          <a:noFill/>
        </p:spPr>
        <p:txBody>
          <a:bodyPr wrap="square" rtlCol="0">
            <a:spAutoFit/>
          </a:bodyPr>
          <a:lstStyle/>
          <a:p>
            <a:r>
              <a:rPr lang="en-US" sz="2000" b="1" dirty="0" smtClean="0"/>
              <a:t>14.02.2014</a:t>
            </a:r>
            <a:endParaRPr lang="en-IN" sz="2000" b="1" dirty="0"/>
          </a:p>
        </p:txBody>
      </p:sp>
      <p:sp>
        <p:nvSpPr>
          <p:cNvPr id="10" name="TextBox 9"/>
          <p:cNvSpPr txBox="1"/>
          <p:nvPr/>
        </p:nvSpPr>
        <p:spPr>
          <a:xfrm>
            <a:off x="4008120" y="1996440"/>
            <a:ext cx="716280" cy="400110"/>
          </a:xfrm>
          <a:prstGeom prst="rect">
            <a:avLst/>
          </a:prstGeom>
          <a:noFill/>
        </p:spPr>
        <p:txBody>
          <a:bodyPr wrap="square" rtlCol="0">
            <a:spAutoFit/>
          </a:bodyPr>
          <a:lstStyle/>
          <a:p>
            <a:r>
              <a:rPr lang="en-US" sz="2000" b="1" dirty="0" smtClean="0"/>
              <a:t>28 L</a:t>
            </a:r>
            <a:endParaRPr lang="en-IN" sz="2000" b="1" dirty="0"/>
          </a:p>
        </p:txBody>
      </p:sp>
      <p:sp>
        <p:nvSpPr>
          <p:cNvPr id="11" name="TextBox 10"/>
          <p:cNvSpPr txBox="1"/>
          <p:nvPr/>
        </p:nvSpPr>
        <p:spPr>
          <a:xfrm>
            <a:off x="4008120" y="2362200"/>
            <a:ext cx="838200" cy="400110"/>
          </a:xfrm>
          <a:prstGeom prst="rect">
            <a:avLst/>
          </a:prstGeom>
          <a:noFill/>
        </p:spPr>
        <p:txBody>
          <a:bodyPr wrap="square" rtlCol="0">
            <a:spAutoFit/>
          </a:bodyPr>
          <a:lstStyle/>
          <a:p>
            <a:r>
              <a:rPr lang="en-US" sz="2000" b="1" dirty="0" smtClean="0"/>
              <a:t>30 L</a:t>
            </a:r>
            <a:endParaRPr lang="en-IN" sz="2000" b="1" dirty="0"/>
          </a:p>
        </p:txBody>
      </p:sp>
      <p:sp>
        <p:nvSpPr>
          <p:cNvPr id="12" name="TextBox 11"/>
          <p:cNvSpPr txBox="1"/>
          <p:nvPr/>
        </p:nvSpPr>
        <p:spPr>
          <a:xfrm>
            <a:off x="4008120" y="2743200"/>
            <a:ext cx="838200" cy="400110"/>
          </a:xfrm>
          <a:prstGeom prst="rect">
            <a:avLst/>
          </a:prstGeom>
          <a:noFill/>
        </p:spPr>
        <p:txBody>
          <a:bodyPr wrap="square" rtlCol="0">
            <a:spAutoFit/>
          </a:bodyPr>
          <a:lstStyle/>
          <a:p>
            <a:r>
              <a:rPr lang="en-US" sz="2000" b="1" dirty="0" smtClean="0"/>
              <a:t>18 L</a:t>
            </a:r>
            <a:endParaRPr lang="en-IN" sz="2000" b="1" dirty="0"/>
          </a:p>
        </p:txBody>
      </p:sp>
      <p:cxnSp>
        <p:nvCxnSpPr>
          <p:cNvPr id="14" name="Straight Connector 13"/>
          <p:cNvCxnSpPr/>
          <p:nvPr/>
        </p:nvCxnSpPr>
        <p:spPr>
          <a:xfrm>
            <a:off x="838200" y="3154680"/>
            <a:ext cx="7315200" cy="1588"/>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rot="5400000">
            <a:off x="572294" y="3421380"/>
            <a:ext cx="532606" cy="794"/>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5400000">
            <a:off x="1837214" y="3436620"/>
            <a:ext cx="532606" cy="794"/>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rot="5400000">
            <a:off x="3041174" y="3436620"/>
            <a:ext cx="532606" cy="794"/>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rot="5400000">
            <a:off x="4290854" y="3436620"/>
            <a:ext cx="532606" cy="794"/>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rot="5400000">
            <a:off x="5464334" y="3436620"/>
            <a:ext cx="532606" cy="794"/>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rot="5400000">
            <a:off x="6607334" y="3436620"/>
            <a:ext cx="532606" cy="794"/>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rot="5400000">
            <a:off x="7887494" y="3421380"/>
            <a:ext cx="532606" cy="794"/>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33400" y="3688080"/>
            <a:ext cx="716280" cy="400110"/>
          </a:xfrm>
          <a:prstGeom prst="rect">
            <a:avLst/>
          </a:prstGeom>
          <a:noFill/>
        </p:spPr>
        <p:txBody>
          <a:bodyPr wrap="square" rtlCol="0">
            <a:spAutoFit/>
          </a:bodyPr>
          <a:lstStyle/>
          <a:p>
            <a:r>
              <a:rPr lang="en-US" sz="2000" b="1" dirty="0" smtClean="0"/>
              <a:t>18 L</a:t>
            </a:r>
            <a:endParaRPr lang="en-IN" sz="2000" b="1" dirty="0"/>
          </a:p>
        </p:txBody>
      </p:sp>
      <p:sp>
        <p:nvSpPr>
          <p:cNvPr id="31" name="TextBox 30"/>
          <p:cNvSpPr txBox="1"/>
          <p:nvPr/>
        </p:nvSpPr>
        <p:spPr>
          <a:xfrm>
            <a:off x="1752600" y="3703320"/>
            <a:ext cx="716280" cy="400110"/>
          </a:xfrm>
          <a:prstGeom prst="rect">
            <a:avLst/>
          </a:prstGeom>
          <a:noFill/>
        </p:spPr>
        <p:txBody>
          <a:bodyPr wrap="square" rtlCol="0">
            <a:spAutoFit/>
          </a:bodyPr>
          <a:lstStyle/>
          <a:p>
            <a:r>
              <a:rPr lang="en-US" sz="2000" b="1" dirty="0" smtClean="0"/>
              <a:t>18 L</a:t>
            </a:r>
            <a:endParaRPr lang="en-IN" sz="2000" b="1" dirty="0"/>
          </a:p>
        </p:txBody>
      </p:sp>
      <p:sp>
        <p:nvSpPr>
          <p:cNvPr id="32" name="TextBox 31"/>
          <p:cNvSpPr txBox="1"/>
          <p:nvPr/>
        </p:nvSpPr>
        <p:spPr>
          <a:xfrm>
            <a:off x="2971800" y="3703320"/>
            <a:ext cx="716280" cy="400110"/>
          </a:xfrm>
          <a:prstGeom prst="rect">
            <a:avLst/>
          </a:prstGeom>
          <a:noFill/>
        </p:spPr>
        <p:txBody>
          <a:bodyPr wrap="square" rtlCol="0">
            <a:spAutoFit/>
          </a:bodyPr>
          <a:lstStyle/>
          <a:p>
            <a:r>
              <a:rPr lang="en-US" sz="2000" b="1" dirty="0" smtClean="0"/>
              <a:t>18 L</a:t>
            </a:r>
            <a:endParaRPr lang="en-IN" sz="2000" b="1" dirty="0"/>
          </a:p>
        </p:txBody>
      </p:sp>
      <p:sp>
        <p:nvSpPr>
          <p:cNvPr id="33" name="TextBox 32"/>
          <p:cNvSpPr txBox="1"/>
          <p:nvPr/>
        </p:nvSpPr>
        <p:spPr>
          <a:xfrm>
            <a:off x="4251960" y="3703320"/>
            <a:ext cx="716280" cy="400110"/>
          </a:xfrm>
          <a:prstGeom prst="rect">
            <a:avLst/>
          </a:prstGeom>
          <a:noFill/>
        </p:spPr>
        <p:txBody>
          <a:bodyPr wrap="square" rtlCol="0">
            <a:spAutoFit/>
          </a:bodyPr>
          <a:lstStyle/>
          <a:p>
            <a:r>
              <a:rPr lang="en-US" sz="2000" b="1" dirty="0" smtClean="0"/>
              <a:t>18 L</a:t>
            </a:r>
            <a:endParaRPr lang="en-IN" sz="2000" b="1" dirty="0"/>
          </a:p>
        </p:txBody>
      </p:sp>
      <p:sp>
        <p:nvSpPr>
          <p:cNvPr id="34" name="TextBox 33"/>
          <p:cNvSpPr txBox="1"/>
          <p:nvPr/>
        </p:nvSpPr>
        <p:spPr>
          <a:xfrm>
            <a:off x="5379720" y="3688080"/>
            <a:ext cx="716280" cy="400110"/>
          </a:xfrm>
          <a:prstGeom prst="rect">
            <a:avLst/>
          </a:prstGeom>
          <a:noFill/>
        </p:spPr>
        <p:txBody>
          <a:bodyPr wrap="square" rtlCol="0">
            <a:spAutoFit/>
          </a:bodyPr>
          <a:lstStyle/>
          <a:p>
            <a:r>
              <a:rPr lang="en-US" sz="2000" b="1" dirty="0" smtClean="0"/>
              <a:t>18 L</a:t>
            </a:r>
            <a:endParaRPr lang="en-IN" sz="2000" b="1" dirty="0"/>
          </a:p>
        </p:txBody>
      </p:sp>
      <p:sp>
        <p:nvSpPr>
          <p:cNvPr id="35" name="TextBox 34"/>
          <p:cNvSpPr txBox="1"/>
          <p:nvPr/>
        </p:nvSpPr>
        <p:spPr>
          <a:xfrm>
            <a:off x="6598920" y="3688080"/>
            <a:ext cx="716280" cy="400110"/>
          </a:xfrm>
          <a:prstGeom prst="rect">
            <a:avLst/>
          </a:prstGeom>
          <a:noFill/>
        </p:spPr>
        <p:txBody>
          <a:bodyPr wrap="square" rtlCol="0">
            <a:spAutoFit/>
          </a:bodyPr>
          <a:lstStyle/>
          <a:p>
            <a:r>
              <a:rPr lang="en-US" sz="2000" b="1" dirty="0" smtClean="0"/>
              <a:t>18 L</a:t>
            </a:r>
            <a:endParaRPr lang="en-IN" sz="2000" b="1" dirty="0"/>
          </a:p>
        </p:txBody>
      </p:sp>
      <p:sp>
        <p:nvSpPr>
          <p:cNvPr id="36" name="TextBox 35"/>
          <p:cNvSpPr txBox="1"/>
          <p:nvPr/>
        </p:nvSpPr>
        <p:spPr>
          <a:xfrm>
            <a:off x="7894320" y="3688080"/>
            <a:ext cx="716280" cy="400110"/>
          </a:xfrm>
          <a:prstGeom prst="rect">
            <a:avLst/>
          </a:prstGeom>
          <a:noFill/>
        </p:spPr>
        <p:txBody>
          <a:bodyPr wrap="square" rtlCol="0">
            <a:spAutoFit/>
          </a:bodyPr>
          <a:lstStyle/>
          <a:p>
            <a:r>
              <a:rPr lang="en-US" sz="2000" b="1" dirty="0" smtClean="0"/>
              <a:t>18 L</a:t>
            </a:r>
            <a:endParaRPr lang="en-IN" sz="2000" b="1" dirty="0"/>
          </a:p>
        </p:txBody>
      </p:sp>
      <p:sp>
        <p:nvSpPr>
          <p:cNvPr id="37" name="Multiply 36"/>
          <p:cNvSpPr/>
          <p:nvPr/>
        </p:nvSpPr>
        <p:spPr>
          <a:xfrm>
            <a:off x="762000" y="4145280"/>
            <a:ext cx="228600" cy="3810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sp>
        <p:nvSpPr>
          <p:cNvPr id="38" name="Multiply 37"/>
          <p:cNvSpPr/>
          <p:nvPr/>
        </p:nvSpPr>
        <p:spPr>
          <a:xfrm>
            <a:off x="2011680" y="4145280"/>
            <a:ext cx="228600" cy="3810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sp>
        <p:nvSpPr>
          <p:cNvPr id="39" name="Multiply 38"/>
          <p:cNvSpPr/>
          <p:nvPr/>
        </p:nvSpPr>
        <p:spPr>
          <a:xfrm>
            <a:off x="3200400" y="4145280"/>
            <a:ext cx="228600" cy="3810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sp>
        <p:nvSpPr>
          <p:cNvPr id="40" name="Multiply 39"/>
          <p:cNvSpPr/>
          <p:nvPr/>
        </p:nvSpPr>
        <p:spPr>
          <a:xfrm>
            <a:off x="4465320" y="4130040"/>
            <a:ext cx="228600" cy="3810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sp>
        <p:nvSpPr>
          <p:cNvPr id="41" name="Multiply 40"/>
          <p:cNvSpPr/>
          <p:nvPr/>
        </p:nvSpPr>
        <p:spPr>
          <a:xfrm>
            <a:off x="5638800" y="4130040"/>
            <a:ext cx="228600" cy="3810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sp>
        <p:nvSpPr>
          <p:cNvPr id="42" name="Multiply 41"/>
          <p:cNvSpPr/>
          <p:nvPr/>
        </p:nvSpPr>
        <p:spPr>
          <a:xfrm>
            <a:off x="6797040" y="4114800"/>
            <a:ext cx="228600" cy="3810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sp>
        <p:nvSpPr>
          <p:cNvPr id="43" name="Multiply 42"/>
          <p:cNvSpPr/>
          <p:nvPr/>
        </p:nvSpPr>
        <p:spPr>
          <a:xfrm>
            <a:off x="8077200" y="4114800"/>
            <a:ext cx="228600" cy="3810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sp>
        <p:nvSpPr>
          <p:cNvPr id="45" name="TextBox 44"/>
          <p:cNvSpPr txBox="1"/>
          <p:nvPr/>
        </p:nvSpPr>
        <p:spPr>
          <a:xfrm>
            <a:off x="533400" y="4648200"/>
            <a:ext cx="716280" cy="400110"/>
          </a:xfrm>
          <a:prstGeom prst="rect">
            <a:avLst/>
          </a:prstGeom>
          <a:noFill/>
        </p:spPr>
        <p:txBody>
          <a:bodyPr wrap="square" rtlCol="0">
            <a:spAutoFit/>
          </a:bodyPr>
          <a:lstStyle/>
          <a:p>
            <a:r>
              <a:rPr lang="en-US" sz="2000" b="1" dirty="0" smtClean="0"/>
              <a:t>Rate</a:t>
            </a:r>
            <a:endParaRPr lang="en-IN" sz="2000" b="1" dirty="0"/>
          </a:p>
        </p:txBody>
      </p:sp>
      <p:sp>
        <p:nvSpPr>
          <p:cNvPr id="46" name="TextBox 45"/>
          <p:cNvSpPr txBox="1"/>
          <p:nvPr/>
        </p:nvSpPr>
        <p:spPr>
          <a:xfrm>
            <a:off x="1752600" y="4663440"/>
            <a:ext cx="716280" cy="400110"/>
          </a:xfrm>
          <a:prstGeom prst="rect">
            <a:avLst/>
          </a:prstGeom>
          <a:noFill/>
        </p:spPr>
        <p:txBody>
          <a:bodyPr wrap="square" rtlCol="0">
            <a:spAutoFit/>
          </a:bodyPr>
          <a:lstStyle/>
          <a:p>
            <a:r>
              <a:rPr lang="en-US" sz="2000" b="1" dirty="0" smtClean="0"/>
              <a:t>Rate</a:t>
            </a:r>
            <a:endParaRPr lang="en-IN" sz="2000" b="1" dirty="0"/>
          </a:p>
        </p:txBody>
      </p:sp>
      <p:sp>
        <p:nvSpPr>
          <p:cNvPr id="47" name="TextBox 46"/>
          <p:cNvSpPr txBox="1"/>
          <p:nvPr/>
        </p:nvSpPr>
        <p:spPr>
          <a:xfrm>
            <a:off x="2971800" y="4663440"/>
            <a:ext cx="716280" cy="400110"/>
          </a:xfrm>
          <a:prstGeom prst="rect">
            <a:avLst/>
          </a:prstGeom>
          <a:noFill/>
        </p:spPr>
        <p:txBody>
          <a:bodyPr wrap="square" rtlCol="0">
            <a:spAutoFit/>
          </a:bodyPr>
          <a:lstStyle/>
          <a:p>
            <a:r>
              <a:rPr lang="en-US" sz="2000" b="1" dirty="0" smtClean="0"/>
              <a:t>Rate</a:t>
            </a:r>
            <a:endParaRPr lang="en-IN" sz="2000" b="1" dirty="0"/>
          </a:p>
        </p:txBody>
      </p:sp>
      <p:sp>
        <p:nvSpPr>
          <p:cNvPr id="48" name="TextBox 47"/>
          <p:cNvSpPr txBox="1"/>
          <p:nvPr/>
        </p:nvSpPr>
        <p:spPr>
          <a:xfrm>
            <a:off x="4251960" y="4663440"/>
            <a:ext cx="716280" cy="400110"/>
          </a:xfrm>
          <a:prstGeom prst="rect">
            <a:avLst/>
          </a:prstGeom>
          <a:noFill/>
        </p:spPr>
        <p:txBody>
          <a:bodyPr wrap="square" rtlCol="0">
            <a:spAutoFit/>
          </a:bodyPr>
          <a:lstStyle/>
          <a:p>
            <a:r>
              <a:rPr lang="en-US" sz="2000" b="1" dirty="0" smtClean="0"/>
              <a:t>Rate</a:t>
            </a:r>
            <a:endParaRPr lang="en-IN" sz="2000" b="1" dirty="0"/>
          </a:p>
        </p:txBody>
      </p:sp>
      <p:sp>
        <p:nvSpPr>
          <p:cNvPr id="49" name="TextBox 48"/>
          <p:cNvSpPr txBox="1"/>
          <p:nvPr/>
        </p:nvSpPr>
        <p:spPr>
          <a:xfrm>
            <a:off x="5379720" y="4648200"/>
            <a:ext cx="716280" cy="400110"/>
          </a:xfrm>
          <a:prstGeom prst="rect">
            <a:avLst/>
          </a:prstGeom>
          <a:noFill/>
        </p:spPr>
        <p:txBody>
          <a:bodyPr wrap="square" rtlCol="0">
            <a:spAutoFit/>
          </a:bodyPr>
          <a:lstStyle/>
          <a:p>
            <a:r>
              <a:rPr lang="en-US" sz="2000" b="1" dirty="0" smtClean="0"/>
              <a:t>Rate</a:t>
            </a:r>
            <a:endParaRPr lang="en-IN" sz="2000" b="1" dirty="0"/>
          </a:p>
        </p:txBody>
      </p:sp>
      <p:sp>
        <p:nvSpPr>
          <p:cNvPr id="50" name="TextBox 49"/>
          <p:cNvSpPr txBox="1"/>
          <p:nvPr/>
        </p:nvSpPr>
        <p:spPr>
          <a:xfrm>
            <a:off x="6598920" y="4648200"/>
            <a:ext cx="716280" cy="400110"/>
          </a:xfrm>
          <a:prstGeom prst="rect">
            <a:avLst/>
          </a:prstGeom>
          <a:noFill/>
        </p:spPr>
        <p:txBody>
          <a:bodyPr wrap="square" rtlCol="0">
            <a:spAutoFit/>
          </a:bodyPr>
          <a:lstStyle/>
          <a:p>
            <a:r>
              <a:rPr lang="en-US" sz="2000" b="1" dirty="0" smtClean="0"/>
              <a:t>Rate</a:t>
            </a:r>
            <a:endParaRPr lang="en-IN" sz="2000" b="1" dirty="0"/>
          </a:p>
        </p:txBody>
      </p:sp>
      <p:sp>
        <p:nvSpPr>
          <p:cNvPr id="51" name="TextBox 50"/>
          <p:cNvSpPr txBox="1"/>
          <p:nvPr/>
        </p:nvSpPr>
        <p:spPr>
          <a:xfrm>
            <a:off x="7894320" y="4648200"/>
            <a:ext cx="716280" cy="400110"/>
          </a:xfrm>
          <a:prstGeom prst="rect">
            <a:avLst/>
          </a:prstGeom>
          <a:noFill/>
        </p:spPr>
        <p:txBody>
          <a:bodyPr wrap="square" rtlCol="0">
            <a:spAutoFit/>
          </a:bodyPr>
          <a:lstStyle/>
          <a:p>
            <a:r>
              <a:rPr lang="en-US" sz="2000" b="1" dirty="0" smtClean="0"/>
              <a:t>Rate</a:t>
            </a:r>
            <a:endParaRPr lang="en-IN" sz="2000" b="1" dirty="0"/>
          </a:p>
        </p:txBody>
      </p:sp>
      <p:cxnSp>
        <p:nvCxnSpPr>
          <p:cNvPr id="57" name="Straight Connector 56"/>
          <p:cNvCxnSpPr/>
          <p:nvPr/>
        </p:nvCxnSpPr>
        <p:spPr>
          <a:xfrm rot="5400000">
            <a:off x="739140" y="5173980"/>
            <a:ext cx="228600" cy="1588"/>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868680" y="5286692"/>
            <a:ext cx="7315200" cy="1588"/>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rot="5400000">
            <a:off x="8084025" y="5189220"/>
            <a:ext cx="228600" cy="1588"/>
          </a:xfrm>
          <a:prstGeom prst="line">
            <a:avLst/>
          </a:prstGeom>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rot="5400000">
            <a:off x="2324100" y="547878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2" name="TextBox 61"/>
          <p:cNvSpPr txBox="1"/>
          <p:nvPr/>
        </p:nvSpPr>
        <p:spPr>
          <a:xfrm>
            <a:off x="1828800" y="5745480"/>
            <a:ext cx="1447800" cy="400110"/>
          </a:xfrm>
          <a:prstGeom prst="rect">
            <a:avLst/>
          </a:prstGeom>
          <a:noFill/>
        </p:spPr>
        <p:txBody>
          <a:bodyPr wrap="square" rtlCol="0">
            <a:spAutoFit/>
          </a:bodyPr>
          <a:lstStyle/>
          <a:p>
            <a:r>
              <a:rPr lang="en-US" sz="2000" b="1" dirty="0" smtClean="0"/>
              <a:t>Wealth Tax</a:t>
            </a:r>
            <a:endParaRPr lang="en-IN" sz="2000" b="1" dirty="0"/>
          </a:p>
        </p:txBody>
      </p:sp>
      <p:sp>
        <p:nvSpPr>
          <p:cNvPr id="63" name="TextBox 62"/>
          <p:cNvSpPr txBox="1"/>
          <p:nvPr/>
        </p:nvSpPr>
        <p:spPr>
          <a:xfrm>
            <a:off x="4953000" y="5364480"/>
            <a:ext cx="1828800" cy="400110"/>
          </a:xfrm>
          <a:prstGeom prst="rect">
            <a:avLst/>
          </a:prstGeom>
          <a:noFill/>
        </p:spPr>
        <p:txBody>
          <a:bodyPr wrap="square" rtlCol="0">
            <a:spAutoFit/>
          </a:bodyPr>
          <a:lstStyle/>
          <a:p>
            <a:r>
              <a:rPr lang="en-US" sz="2000" b="1" u="sng" dirty="0" smtClean="0"/>
              <a:t>VD : 31.3.13</a:t>
            </a:r>
            <a:endParaRPr lang="en-IN" sz="2000" b="1" u="sng" dirty="0"/>
          </a:p>
        </p:txBody>
      </p:sp>
      <p:sp>
        <p:nvSpPr>
          <p:cNvPr id="64" name="TextBox 63"/>
          <p:cNvSpPr txBox="1"/>
          <p:nvPr/>
        </p:nvSpPr>
        <p:spPr>
          <a:xfrm>
            <a:off x="4876800" y="5715000"/>
            <a:ext cx="792480" cy="400110"/>
          </a:xfrm>
          <a:prstGeom prst="rect">
            <a:avLst/>
          </a:prstGeom>
          <a:noFill/>
        </p:spPr>
        <p:txBody>
          <a:bodyPr wrap="square" rtlCol="0">
            <a:spAutoFit/>
          </a:bodyPr>
          <a:lstStyle/>
          <a:p>
            <a:r>
              <a:rPr lang="en-US" sz="2000" b="1" dirty="0" smtClean="0"/>
              <a:t>FMV</a:t>
            </a:r>
            <a:endParaRPr lang="en-IN" sz="2000" b="1" u="sng" dirty="0"/>
          </a:p>
        </p:txBody>
      </p:sp>
      <p:sp>
        <p:nvSpPr>
          <p:cNvPr id="65" name="TextBox 64"/>
          <p:cNvSpPr txBox="1"/>
          <p:nvPr/>
        </p:nvSpPr>
        <p:spPr>
          <a:xfrm>
            <a:off x="5730240" y="5715000"/>
            <a:ext cx="685800" cy="400110"/>
          </a:xfrm>
          <a:prstGeom prst="rect">
            <a:avLst/>
          </a:prstGeom>
          <a:noFill/>
        </p:spPr>
        <p:txBody>
          <a:bodyPr wrap="square" rtlCol="0">
            <a:spAutoFit/>
          </a:bodyPr>
          <a:lstStyle/>
          <a:p>
            <a:r>
              <a:rPr lang="en-US" sz="2000" b="1" dirty="0" smtClean="0"/>
              <a:t>28 L</a:t>
            </a:r>
            <a:endParaRPr lang="en-IN" sz="2000" b="1" u="sng" dirty="0"/>
          </a:p>
        </p:txBody>
      </p:sp>
      <p:sp>
        <p:nvSpPr>
          <p:cNvPr id="66" name="Multiply 65"/>
          <p:cNvSpPr/>
          <p:nvPr/>
        </p:nvSpPr>
        <p:spPr>
          <a:xfrm>
            <a:off x="5913120" y="6065520"/>
            <a:ext cx="228600" cy="3810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sp>
        <p:nvSpPr>
          <p:cNvPr id="67" name="TextBox 66"/>
          <p:cNvSpPr txBox="1"/>
          <p:nvPr/>
        </p:nvSpPr>
        <p:spPr>
          <a:xfrm>
            <a:off x="5730240" y="6431280"/>
            <a:ext cx="685800" cy="400110"/>
          </a:xfrm>
          <a:prstGeom prst="rect">
            <a:avLst/>
          </a:prstGeom>
          <a:noFill/>
        </p:spPr>
        <p:txBody>
          <a:bodyPr wrap="square" rtlCol="0">
            <a:spAutoFit/>
          </a:bodyPr>
          <a:lstStyle/>
          <a:p>
            <a:r>
              <a:rPr lang="en-US" sz="2000" b="1" dirty="0" smtClean="0"/>
              <a:t>14 L</a:t>
            </a:r>
            <a:endParaRPr lang="en-IN" sz="2000" b="1" u="sng" dirty="0"/>
          </a:p>
        </p:txBody>
      </p:sp>
      <p:sp>
        <p:nvSpPr>
          <p:cNvPr id="68" name="Minus 67"/>
          <p:cNvSpPr/>
          <p:nvPr/>
        </p:nvSpPr>
        <p:spPr>
          <a:xfrm>
            <a:off x="5410200" y="6583680"/>
            <a:ext cx="228600" cy="45719"/>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sp>
        <p:nvSpPr>
          <p:cNvPr id="69" name="Minus 68"/>
          <p:cNvSpPr/>
          <p:nvPr/>
        </p:nvSpPr>
        <p:spPr>
          <a:xfrm>
            <a:off x="5410200" y="6644640"/>
            <a:ext cx="228600" cy="45719"/>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cxnSp>
        <p:nvCxnSpPr>
          <p:cNvPr id="71" name="Straight Arrow Connector 70"/>
          <p:cNvCxnSpPr/>
          <p:nvPr/>
        </p:nvCxnSpPr>
        <p:spPr>
          <a:xfrm>
            <a:off x="3429000" y="5958840"/>
            <a:ext cx="1752600" cy="4572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72" name="Straight Arrow Connector 71"/>
          <p:cNvCxnSpPr/>
          <p:nvPr/>
        </p:nvCxnSpPr>
        <p:spPr>
          <a:xfrm rot="5400000">
            <a:off x="3696494" y="6300946"/>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3" name="TextBox 72"/>
          <p:cNvSpPr txBox="1"/>
          <p:nvPr/>
        </p:nvSpPr>
        <p:spPr>
          <a:xfrm>
            <a:off x="3048000" y="6492240"/>
            <a:ext cx="1447800" cy="400110"/>
          </a:xfrm>
          <a:prstGeom prst="rect">
            <a:avLst/>
          </a:prstGeom>
          <a:noFill/>
        </p:spPr>
        <p:txBody>
          <a:bodyPr wrap="square" rtlCol="0">
            <a:spAutoFit/>
          </a:bodyPr>
          <a:lstStyle/>
          <a:p>
            <a:r>
              <a:rPr lang="en-US" sz="2000" b="1" dirty="0" err="1" smtClean="0"/>
              <a:t>W.e</a:t>
            </a:r>
            <a:r>
              <a:rPr lang="en-US" sz="2000" b="1" dirty="0" smtClean="0"/>
              <a:t>. is Less</a:t>
            </a:r>
            <a:endParaRPr lang="en-IN" sz="2000" b="1" dirty="0"/>
          </a:p>
        </p:txBody>
      </p:sp>
      <p:sp>
        <p:nvSpPr>
          <p:cNvPr id="60" name="TextBox 59"/>
          <p:cNvSpPr txBox="1"/>
          <p:nvPr/>
        </p:nvSpPr>
        <p:spPr>
          <a:xfrm>
            <a:off x="6477000" y="6080760"/>
            <a:ext cx="762000" cy="400110"/>
          </a:xfrm>
          <a:prstGeom prst="rect">
            <a:avLst/>
          </a:prstGeom>
          <a:noFill/>
        </p:spPr>
        <p:txBody>
          <a:bodyPr wrap="square" rtlCol="0">
            <a:spAutoFit/>
          </a:bodyPr>
          <a:lstStyle/>
          <a:p>
            <a:r>
              <a:rPr lang="en-US" sz="2000" b="1" smtClean="0"/>
              <a:t>50%</a:t>
            </a:r>
            <a:endParaRPr lang="en-IN" sz="2000" b="1" u="sng" dirty="0"/>
          </a:p>
        </p:txBody>
      </p:sp>
    </p:spTree>
    <p:extLst>
      <p:ext uri="{BB962C8B-B14F-4D97-AF65-F5344CB8AC3E}">
        <p14:creationId xmlns:p14="http://schemas.microsoft.com/office/powerpoint/2010/main" val="777707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57"/>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5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6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6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6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6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65"/>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66"/>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60"/>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6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6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69"/>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71"/>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72"/>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30" grpId="0"/>
      <p:bldP spid="31" grpId="0"/>
      <p:bldP spid="32" grpId="0"/>
      <p:bldP spid="33" grpId="0"/>
      <p:bldP spid="34" grpId="0"/>
      <p:bldP spid="35" grpId="0"/>
      <p:bldP spid="36" grpId="0"/>
      <p:bldP spid="37" grpId="0" animBg="1"/>
      <p:bldP spid="38" grpId="0" animBg="1"/>
      <p:bldP spid="39" grpId="0" animBg="1"/>
      <p:bldP spid="40" grpId="0" animBg="1"/>
      <p:bldP spid="41" grpId="0" animBg="1"/>
      <p:bldP spid="42" grpId="0" animBg="1"/>
      <p:bldP spid="43" grpId="0" animBg="1"/>
      <p:bldP spid="45" grpId="0"/>
      <p:bldP spid="46" grpId="0"/>
      <p:bldP spid="47" grpId="0"/>
      <p:bldP spid="48" grpId="0"/>
      <p:bldP spid="49" grpId="0"/>
      <p:bldP spid="50" grpId="0"/>
      <p:bldP spid="51" grpId="0"/>
      <p:bldP spid="62" grpId="0"/>
      <p:bldP spid="63" grpId="0"/>
      <p:bldP spid="64" grpId="0"/>
      <p:bldP spid="65" grpId="0"/>
      <p:bldP spid="66" grpId="0" animBg="1"/>
      <p:bldP spid="67" grpId="0"/>
      <p:bldP spid="68" grpId="0" animBg="1"/>
      <p:bldP spid="69" grpId="0" animBg="1"/>
      <p:bldP spid="73" grpId="0"/>
      <p:bldP spid="6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609600"/>
            <a:ext cx="1609458" cy="400110"/>
          </a:xfrm>
          <a:prstGeom prst="rect">
            <a:avLst/>
          </a:prstGeom>
          <a:noFill/>
        </p:spPr>
        <p:txBody>
          <a:bodyPr wrap="square" rtlCol="0">
            <a:spAutoFit/>
          </a:bodyPr>
          <a:lstStyle/>
          <a:p>
            <a:r>
              <a:rPr lang="en-US" sz="2000" b="1" u="sng" dirty="0" smtClean="0"/>
              <a:t>Example</a:t>
            </a:r>
            <a:r>
              <a:rPr lang="en-US" sz="2000" b="1" dirty="0" smtClean="0"/>
              <a:t>:</a:t>
            </a:r>
            <a:endParaRPr lang="en-IN" sz="2000" b="1" dirty="0"/>
          </a:p>
        </p:txBody>
      </p:sp>
      <p:sp>
        <p:nvSpPr>
          <p:cNvPr id="3" name="TextBox 2"/>
          <p:cNvSpPr txBox="1"/>
          <p:nvPr/>
        </p:nvSpPr>
        <p:spPr>
          <a:xfrm>
            <a:off x="304800" y="1295400"/>
            <a:ext cx="8610600" cy="1631216"/>
          </a:xfrm>
          <a:prstGeom prst="rect">
            <a:avLst/>
          </a:prstGeom>
          <a:noFill/>
        </p:spPr>
        <p:txBody>
          <a:bodyPr wrap="square" rtlCol="0">
            <a:spAutoFit/>
          </a:bodyPr>
          <a:lstStyle/>
          <a:p>
            <a:pPr algn="just"/>
            <a:r>
              <a:rPr lang="en-US" sz="2000" b="1" dirty="0" smtClean="0"/>
              <a:t>The Jewellery of a Ex ruler was </a:t>
            </a:r>
            <a:r>
              <a:rPr lang="en-US" sz="2000" b="1" dirty="0" err="1" smtClean="0"/>
              <a:t>recognised</a:t>
            </a:r>
            <a:r>
              <a:rPr lang="en-US" sz="2000" b="1" dirty="0" smtClean="0"/>
              <a:t> as his heirloom Jewellery from assessment year 1975-76. The recognition is withdrawn on 1.3.2013 when the fair market value is </a:t>
            </a:r>
            <a:r>
              <a:rPr lang="en-US" sz="2000" b="1" dirty="0" smtClean="0">
                <a:latin typeface="Rupee Foradian" pitchFamily="34" charset="0"/>
              </a:rPr>
              <a:t>`</a:t>
            </a:r>
            <a:r>
              <a:rPr lang="en-US" sz="2000" b="1" dirty="0" smtClean="0"/>
              <a:t>30 </a:t>
            </a:r>
            <a:r>
              <a:rPr lang="en-US" sz="2000" b="1" dirty="0" err="1" smtClean="0"/>
              <a:t>crores</a:t>
            </a:r>
            <a:r>
              <a:rPr lang="en-US" sz="2000" b="1" dirty="0" smtClean="0"/>
              <a:t>. The fair market value of the </a:t>
            </a:r>
            <a:r>
              <a:rPr lang="en-US" sz="2000" b="1" dirty="0" err="1" smtClean="0"/>
              <a:t>jewellery</a:t>
            </a:r>
            <a:r>
              <a:rPr lang="en-US" sz="2000" b="1" dirty="0" smtClean="0"/>
              <a:t> as on 31.3.2013 is </a:t>
            </a:r>
            <a:r>
              <a:rPr lang="en-US" sz="2000" b="1" dirty="0" smtClean="0">
                <a:latin typeface="Rupee Foradian" pitchFamily="34" charset="0"/>
              </a:rPr>
              <a:t>`</a:t>
            </a:r>
            <a:r>
              <a:rPr lang="en-US" sz="2000" b="1" dirty="0" smtClean="0"/>
              <a:t>40 </a:t>
            </a:r>
            <a:r>
              <a:rPr lang="en-US" sz="2000" b="1" dirty="0" err="1" smtClean="0"/>
              <a:t>crores</a:t>
            </a:r>
            <a:r>
              <a:rPr lang="en-US" sz="2000" b="1" dirty="0" smtClean="0"/>
              <a:t> and as on 31.03.2012 is </a:t>
            </a:r>
            <a:r>
              <a:rPr lang="en-US" sz="2000" b="1" dirty="0" smtClean="0">
                <a:latin typeface="Rupee Foradian" pitchFamily="34" charset="0"/>
              </a:rPr>
              <a:t>`</a:t>
            </a:r>
            <a:r>
              <a:rPr lang="en-US" sz="2000" b="1" dirty="0" smtClean="0"/>
              <a:t>22 </a:t>
            </a:r>
            <a:r>
              <a:rPr lang="en-US" sz="2000" b="1" dirty="0" err="1" smtClean="0"/>
              <a:t>crores</a:t>
            </a:r>
            <a:r>
              <a:rPr lang="en-US" sz="2000" b="1" dirty="0" smtClean="0"/>
              <a:t>. Discuss the taxability in the hands of the former ruler.  </a:t>
            </a:r>
            <a:endParaRPr lang="en-IN" sz="2000" b="1" dirty="0"/>
          </a:p>
        </p:txBody>
      </p:sp>
      <p:sp>
        <p:nvSpPr>
          <p:cNvPr id="4" name="TextBox 3"/>
          <p:cNvSpPr txBox="1"/>
          <p:nvPr/>
        </p:nvSpPr>
        <p:spPr>
          <a:xfrm>
            <a:off x="76200" y="3212068"/>
            <a:ext cx="1609458" cy="400110"/>
          </a:xfrm>
          <a:prstGeom prst="rect">
            <a:avLst/>
          </a:prstGeom>
          <a:noFill/>
        </p:spPr>
        <p:txBody>
          <a:bodyPr wrap="square" rtlCol="0">
            <a:spAutoFit/>
          </a:bodyPr>
          <a:lstStyle/>
          <a:p>
            <a:r>
              <a:rPr lang="en-US" sz="2000" b="1" u="sng" dirty="0" smtClean="0"/>
              <a:t>Answer</a:t>
            </a:r>
            <a:r>
              <a:rPr lang="en-US" sz="2000" b="1" dirty="0" smtClean="0"/>
              <a:t>:</a:t>
            </a:r>
            <a:endParaRPr lang="en-IN" sz="2000" b="1" dirty="0"/>
          </a:p>
        </p:txBody>
      </p:sp>
      <p:sp>
        <p:nvSpPr>
          <p:cNvPr id="5" name="TextBox 4"/>
          <p:cNvSpPr txBox="1"/>
          <p:nvPr/>
        </p:nvSpPr>
        <p:spPr>
          <a:xfrm>
            <a:off x="320040" y="3856672"/>
            <a:ext cx="8674978" cy="1631216"/>
          </a:xfrm>
          <a:prstGeom prst="rect">
            <a:avLst/>
          </a:prstGeom>
          <a:noFill/>
        </p:spPr>
        <p:txBody>
          <a:bodyPr wrap="square" rtlCol="0">
            <a:spAutoFit/>
          </a:bodyPr>
          <a:lstStyle/>
          <a:p>
            <a:pPr algn="just"/>
            <a:r>
              <a:rPr lang="en-US" sz="2000" b="1" dirty="0" smtClean="0"/>
              <a:t>CBDT can withdrawn the exemption under section 5(iv) retrospectively from Assessment Years 1975-76 to 2012-13. The value of </a:t>
            </a:r>
            <a:r>
              <a:rPr lang="en-US" sz="2000" b="1" dirty="0" err="1" smtClean="0"/>
              <a:t>jewellery</a:t>
            </a:r>
            <a:r>
              <a:rPr lang="en-US" sz="2000" b="1" dirty="0" smtClean="0"/>
              <a:t> for these assessment years shall be taken to be </a:t>
            </a:r>
            <a:r>
              <a:rPr lang="en-US" sz="2000" b="1" dirty="0" smtClean="0">
                <a:latin typeface="Rupee Foradian" pitchFamily="34" charset="0"/>
              </a:rPr>
              <a:t>`</a:t>
            </a:r>
            <a:r>
              <a:rPr lang="en-US" sz="2000" b="1" dirty="0" smtClean="0"/>
              <a:t>30 </a:t>
            </a:r>
            <a:r>
              <a:rPr lang="en-US" sz="2000" b="1" dirty="0" err="1" smtClean="0"/>
              <a:t>crores</a:t>
            </a:r>
            <a:r>
              <a:rPr lang="en-US" sz="2000" b="1" dirty="0" smtClean="0"/>
              <a:t>. However, the total wealth tax payable for Assessment Years 1975-76 to 2012-13 shall not exceed </a:t>
            </a:r>
            <a:r>
              <a:rPr lang="en-US" sz="2000" b="1" dirty="0" smtClean="0">
                <a:latin typeface="Rupee Foradian" pitchFamily="34" charset="0"/>
              </a:rPr>
              <a:t>`</a:t>
            </a:r>
            <a:r>
              <a:rPr lang="en-US" sz="2000" b="1" dirty="0" smtClean="0"/>
              <a:t>11 </a:t>
            </a:r>
            <a:r>
              <a:rPr lang="en-US" sz="2000" b="1" dirty="0" err="1" smtClean="0"/>
              <a:t>crores</a:t>
            </a:r>
            <a:r>
              <a:rPr lang="en-US" sz="2000" b="1" dirty="0" smtClean="0"/>
              <a:t>. The tax rate applicable shall be that of the respective assessment years. </a:t>
            </a:r>
            <a:endParaRPr lang="en-IN" sz="2000" b="1" dirty="0"/>
          </a:p>
        </p:txBody>
      </p:sp>
    </p:spTree>
    <p:extLst>
      <p:ext uri="{BB962C8B-B14F-4D97-AF65-F5344CB8AC3E}">
        <p14:creationId xmlns:p14="http://schemas.microsoft.com/office/powerpoint/2010/main" val="2575917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7560" y="152400"/>
            <a:ext cx="2631440" cy="400110"/>
          </a:xfrm>
          <a:prstGeom prst="rect">
            <a:avLst/>
          </a:prstGeom>
          <a:noFill/>
        </p:spPr>
        <p:txBody>
          <a:bodyPr wrap="square" rtlCol="0">
            <a:spAutoFit/>
          </a:bodyPr>
          <a:lstStyle/>
          <a:p>
            <a:r>
              <a:rPr lang="en-US" sz="2000" b="1" u="sng" dirty="0" smtClean="0"/>
              <a:t>Exemption </a:t>
            </a:r>
            <a:r>
              <a:rPr lang="en-US" sz="2000" b="1" u="sng" dirty="0" err="1" smtClean="0"/>
              <a:t>u|s</a:t>
            </a:r>
            <a:r>
              <a:rPr lang="en-US" sz="2000" b="1" u="sng" dirty="0" smtClean="0"/>
              <a:t> 5(v)</a:t>
            </a:r>
            <a:endParaRPr lang="en-IN" sz="2000" b="1" u="sng" dirty="0"/>
          </a:p>
        </p:txBody>
      </p:sp>
      <p:sp>
        <p:nvSpPr>
          <p:cNvPr id="3" name="TextBox 2"/>
          <p:cNvSpPr txBox="1"/>
          <p:nvPr/>
        </p:nvSpPr>
        <p:spPr>
          <a:xfrm>
            <a:off x="2697479" y="609600"/>
            <a:ext cx="3405393" cy="400110"/>
          </a:xfrm>
          <a:prstGeom prst="rect">
            <a:avLst/>
          </a:prstGeom>
          <a:noFill/>
        </p:spPr>
        <p:txBody>
          <a:bodyPr wrap="square" rtlCol="0">
            <a:spAutoFit/>
          </a:bodyPr>
          <a:lstStyle/>
          <a:p>
            <a:r>
              <a:rPr lang="en-US" sz="2000" b="1" dirty="0" smtClean="0"/>
              <a:t>This Section is </a:t>
            </a:r>
            <a:r>
              <a:rPr lang="en-US" sz="2000" b="1" u="sng" dirty="0" smtClean="0"/>
              <a:t>applicable to</a:t>
            </a:r>
            <a:endParaRPr lang="en-IN" sz="2000" b="1" u="sng" dirty="0"/>
          </a:p>
        </p:txBody>
      </p:sp>
      <p:sp>
        <p:nvSpPr>
          <p:cNvPr id="4" name="TextBox 3"/>
          <p:cNvSpPr txBox="1"/>
          <p:nvPr/>
        </p:nvSpPr>
        <p:spPr>
          <a:xfrm>
            <a:off x="3474720" y="1143000"/>
            <a:ext cx="2167068" cy="400110"/>
          </a:xfrm>
          <a:prstGeom prst="rect">
            <a:avLst/>
          </a:prstGeom>
          <a:noFill/>
        </p:spPr>
        <p:txBody>
          <a:bodyPr wrap="square" rtlCol="0">
            <a:spAutoFit/>
          </a:bodyPr>
          <a:lstStyle/>
          <a:p>
            <a:r>
              <a:rPr lang="en-US" sz="2000" b="1" dirty="0" smtClean="0"/>
              <a:t>INDIVIDUAL</a:t>
            </a:r>
            <a:endParaRPr lang="en-IN" sz="2000" b="1" dirty="0"/>
          </a:p>
        </p:txBody>
      </p:sp>
      <p:cxnSp>
        <p:nvCxnSpPr>
          <p:cNvPr id="6" name="Straight Arrow Connector 5"/>
          <p:cNvCxnSpPr/>
          <p:nvPr/>
        </p:nvCxnSpPr>
        <p:spPr>
          <a:xfrm rot="16200000" flipH="1">
            <a:off x="3970021" y="1775460"/>
            <a:ext cx="411481" cy="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4312919" y="1524000"/>
            <a:ext cx="1160929" cy="400110"/>
          </a:xfrm>
          <a:prstGeom prst="rect">
            <a:avLst/>
          </a:prstGeom>
          <a:noFill/>
        </p:spPr>
        <p:txBody>
          <a:bodyPr wrap="square" rtlCol="0">
            <a:spAutoFit/>
          </a:bodyPr>
          <a:lstStyle/>
          <a:p>
            <a:r>
              <a:rPr lang="en-US" sz="2000" b="1" dirty="0" smtClean="0"/>
              <a:t>Either</a:t>
            </a:r>
            <a:endParaRPr lang="en-IN" sz="2000" b="1" dirty="0"/>
          </a:p>
        </p:txBody>
      </p:sp>
      <p:sp>
        <p:nvSpPr>
          <p:cNvPr id="9" name="TextBox 8"/>
          <p:cNvSpPr txBox="1"/>
          <p:nvPr/>
        </p:nvSpPr>
        <p:spPr>
          <a:xfrm>
            <a:off x="1722120" y="2316480"/>
            <a:ext cx="1315720" cy="1015663"/>
          </a:xfrm>
          <a:prstGeom prst="rect">
            <a:avLst/>
          </a:prstGeom>
          <a:noFill/>
        </p:spPr>
        <p:txBody>
          <a:bodyPr wrap="square" rtlCol="0">
            <a:spAutoFit/>
          </a:bodyPr>
          <a:lstStyle/>
          <a:p>
            <a:r>
              <a:rPr lang="en-US" sz="2000" b="1" dirty="0" smtClean="0"/>
              <a:t>Citizen </a:t>
            </a:r>
          </a:p>
          <a:p>
            <a:r>
              <a:rPr lang="en-US" sz="2000" b="1" dirty="0" smtClean="0"/>
              <a:t>  of </a:t>
            </a:r>
          </a:p>
          <a:p>
            <a:r>
              <a:rPr lang="en-US" sz="2000" b="1" dirty="0" smtClean="0"/>
              <a:t>India</a:t>
            </a:r>
            <a:endParaRPr lang="en-IN" sz="2000" b="1" dirty="0"/>
          </a:p>
        </p:txBody>
      </p:sp>
      <p:sp>
        <p:nvSpPr>
          <p:cNvPr id="10" name="TextBox 9"/>
          <p:cNvSpPr txBox="1"/>
          <p:nvPr/>
        </p:nvSpPr>
        <p:spPr>
          <a:xfrm>
            <a:off x="5379720" y="2316480"/>
            <a:ext cx="1702696" cy="1015663"/>
          </a:xfrm>
          <a:prstGeom prst="rect">
            <a:avLst/>
          </a:prstGeom>
          <a:noFill/>
        </p:spPr>
        <p:txBody>
          <a:bodyPr wrap="square" rtlCol="0">
            <a:spAutoFit/>
          </a:bodyPr>
          <a:lstStyle/>
          <a:p>
            <a:r>
              <a:rPr lang="en-US" sz="2000" b="1" dirty="0" smtClean="0"/>
              <a:t>Person of </a:t>
            </a:r>
            <a:r>
              <a:rPr lang="en-US" sz="2000" b="1" dirty="0" err="1" smtClean="0"/>
              <a:t>indian</a:t>
            </a:r>
            <a:r>
              <a:rPr lang="en-US" sz="2000" b="1" dirty="0" smtClean="0"/>
              <a:t> origin </a:t>
            </a:r>
          </a:p>
          <a:p>
            <a:endParaRPr lang="en-IN" sz="2000" b="1" dirty="0"/>
          </a:p>
        </p:txBody>
      </p:sp>
      <p:sp>
        <p:nvSpPr>
          <p:cNvPr id="11" name="TextBox 10"/>
          <p:cNvSpPr txBox="1"/>
          <p:nvPr/>
        </p:nvSpPr>
        <p:spPr>
          <a:xfrm>
            <a:off x="2636519" y="3764280"/>
            <a:ext cx="3992881" cy="400110"/>
          </a:xfrm>
          <a:prstGeom prst="rect">
            <a:avLst/>
          </a:prstGeom>
          <a:noFill/>
        </p:spPr>
        <p:txBody>
          <a:bodyPr wrap="square" rtlCol="0">
            <a:spAutoFit/>
          </a:bodyPr>
          <a:lstStyle/>
          <a:p>
            <a:r>
              <a:rPr lang="en-US" sz="2000" b="1" dirty="0" smtClean="0"/>
              <a:t>Returning to India  (Permanently)</a:t>
            </a:r>
            <a:endParaRPr lang="en-IN" sz="2000" b="1" dirty="0"/>
          </a:p>
        </p:txBody>
      </p:sp>
      <p:sp>
        <p:nvSpPr>
          <p:cNvPr id="14" name="TextBox 13"/>
          <p:cNvSpPr txBox="1"/>
          <p:nvPr/>
        </p:nvSpPr>
        <p:spPr>
          <a:xfrm>
            <a:off x="960120" y="4206240"/>
            <a:ext cx="3947160" cy="400110"/>
          </a:xfrm>
          <a:prstGeom prst="rect">
            <a:avLst/>
          </a:prstGeom>
          <a:noFill/>
        </p:spPr>
        <p:txBody>
          <a:bodyPr wrap="square" rtlCol="0">
            <a:spAutoFit/>
          </a:bodyPr>
          <a:lstStyle/>
          <a:p>
            <a:r>
              <a:rPr lang="en-US" sz="2000" b="1" dirty="0" smtClean="0"/>
              <a:t>Money + Asset brought along with</a:t>
            </a:r>
            <a:endParaRPr lang="en-IN" sz="2000" b="1" dirty="0"/>
          </a:p>
        </p:txBody>
      </p:sp>
      <p:sp>
        <p:nvSpPr>
          <p:cNvPr id="15" name="TextBox 14"/>
          <p:cNvSpPr txBox="1"/>
          <p:nvPr/>
        </p:nvSpPr>
        <p:spPr>
          <a:xfrm>
            <a:off x="960120" y="4678680"/>
            <a:ext cx="7879080" cy="400110"/>
          </a:xfrm>
          <a:prstGeom prst="rect">
            <a:avLst/>
          </a:prstGeom>
          <a:noFill/>
        </p:spPr>
        <p:txBody>
          <a:bodyPr wrap="square" rtlCol="0">
            <a:spAutoFit/>
          </a:bodyPr>
          <a:lstStyle/>
          <a:p>
            <a:r>
              <a:rPr lang="en-US" sz="2000" b="1" dirty="0" smtClean="0"/>
              <a:t>Asset Purchase – within one year immediate Preceding date of Return</a:t>
            </a:r>
            <a:endParaRPr lang="en-IN" sz="2000" b="1" dirty="0"/>
          </a:p>
        </p:txBody>
      </p:sp>
      <p:sp>
        <p:nvSpPr>
          <p:cNvPr id="16" name="TextBox 15"/>
          <p:cNvSpPr txBox="1"/>
          <p:nvPr/>
        </p:nvSpPr>
        <p:spPr>
          <a:xfrm>
            <a:off x="944880" y="5151120"/>
            <a:ext cx="6903720" cy="400110"/>
          </a:xfrm>
          <a:prstGeom prst="rect">
            <a:avLst/>
          </a:prstGeom>
          <a:noFill/>
        </p:spPr>
        <p:txBody>
          <a:bodyPr wrap="square" rtlCol="0">
            <a:spAutoFit/>
          </a:bodyPr>
          <a:lstStyle/>
          <a:p>
            <a:r>
              <a:rPr lang="en-US" sz="2000" b="1" dirty="0" smtClean="0"/>
              <a:t>Asset Purchase – Any time on or after date of Return</a:t>
            </a:r>
            <a:endParaRPr lang="en-IN" sz="2000" b="1" dirty="0"/>
          </a:p>
        </p:txBody>
      </p:sp>
      <p:sp>
        <p:nvSpPr>
          <p:cNvPr id="17" name="Down Arrow 16"/>
          <p:cNvSpPr/>
          <p:nvPr/>
        </p:nvSpPr>
        <p:spPr>
          <a:xfrm>
            <a:off x="3886199" y="5608320"/>
            <a:ext cx="154791"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sp>
        <p:nvSpPr>
          <p:cNvPr id="18" name="TextBox 17"/>
          <p:cNvSpPr txBox="1"/>
          <p:nvPr/>
        </p:nvSpPr>
        <p:spPr>
          <a:xfrm>
            <a:off x="2606040" y="5943600"/>
            <a:ext cx="2804160" cy="400110"/>
          </a:xfrm>
          <a:prstGeom prst="rect">
            <a:avLst/>
          </a:prstGeom>
          <a:noFill/>
        </p:spPr>
        <p:txBody>
          <a:bodyPr wrap="square" rtlCol="0">
            <a:spAutoFit/>
          </a:bodyPr>
          <a:lstStyle/>
          <a:p>
            <a:r>
              <a:rPr lang="en-US" sz="2000" b="1" dirty="0" smtClean="0"/>
              <a:t>Shall be exempt </a:t>
            </a:r>
            <a:r>
              <a:rPr lang="en-US" sz="2000" b="1" dirty="0" err="1" smtClean="0"/>
              <a:t>u|s</a:t>
            </a:r>
            <a:r>
              <a:rPr lang="en-US" sz="2000" b="1" dirty="0" smtClean="0"/>
              <a:t> 5(v)</a:t>
            </a:r>
            <a:endParaRPr lang="en-IN" sz="2000" b="1" dirty="0"/>
          </a:p>
        </p:txBody>
      </p:sp>
      <p:sp>
        <p:nvSpPr>
          <p:cNvPr id="22" name="TextBox 21"/>
          <p:cNvSpPr txBox="1"/>
          <p:nvPr/>
        </p:nvSpPr>
        <p:spPr>
          <a:xfrm>
            <a:off x="2606040" y="6416040"/>
            <a:ext cx="2804160" cy="400110"/>
          </a:xfrm>
          <a:prstGeom prst="rect">
            <a:avLst/>
          </a:prstGeom>
          <a:noFill/>
        </p:spPr>
        <p:txBody>
          <a:bodyPr wrap="square" rtlCol="0">
            <a:spAutoFit/>
          </a:bodyPr>
          <a:lstStyle/>
          <a:p>
            <a:r>
              <a:rPr lang="en-US" sz="2000" b="1" dirty="0" smtClean="0"/>
              <a:t>for 7 Successive A|Y</a:t>
            </a:r>
            <a:endParaRPr lang="en-IN" sz="2000" b="1" dirty="0"/>
          </a:p>
        </p:txBody>
      </p:sp>
      <p:cxnSp>
        <p:nvCxnSpPr>
          <p:cNvPr id="24" name="Straight Connector 23"/>
          <p:cNvCxnSpPr/>
          <p:nvPr/>
        </p:nvCxnSpPr>
        <p:spPr>
          <a:xfrm>
            <a:off x="2286000" y="1981200"/>
            <a:ext cx="3810000" cy="1588"/>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rot="16200000" flipH="1">
            <a:off x="2133600" y="2133600"/>
            <a:ext cx="304802" cy="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rot="16200000" flipH="1">
            <a:off x="5943600" y="2133600"/>
            <a:ext cx="304802" cy="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2286000" y="3550920"/>
            <a:ext cx="3810000" cy="1588"/>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rot="5400000">
            <a:off x="2170906" y="3421380"/>
            <a:ext cx="228600" cy="1588"/>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rot="5400000">
            <a:off x="5889466" y="3359626"/>
            <a:ext cx="381000" cy="1588"/>
          </a:xfrm>
          <a:prstGeom prst="line">
            <a:avLst/>
          </a:prstGeom>
        </p:spPr>
        <p:style>
          <a:lnRef idx="2">
            <a:schemeClr val="dk1"/>
          </a:lnRef>
          <a:fillRef idx="0">
            <a:schemeClr val="dk1"/>
          </a:fillRef>
          <a:effectRef idx="1">
            <a:schemeClr val="dk1"/>
          </a:effectRef>
          <a:fontRef idx="minor">
            <a:schemeClr val="tx1"/>
          </a:fontRef>
        </p:style>
      </p:cxnSp>
      <p:sp>
        <p:nvSpPr>
          <p:cNvPr id="37" name="TextBox 36"/>
          <p:cNvSpPr txBox="1"/>
          <p:nvPr/>
        </p:nvSpPr>
        <p:spPr>
          <a:xfrm>
            <a:off x="441960" y="4206240"/>
            <a:ext cx="381000" cy="400110"/>
          </a:xfrm>
          <a:prstGeom prst="rect">
            <a:avLst/>
          </a:prstGeom>
          <a:noFill/>
        </p:spPr>
        <p:txBody>
          <a:bodyPr wrap="square" rtlCol="0">
            <a:spAutoFit/>
          </a:bodyPr>
          <a:lstStyle/>
          <a:p>
            <a:r>
              <a:rPr lang="en-US" sz="2000" b="1" dirty="0" smtClean="0"/>
              <a:t>1</a:t>
            </a:r>
            <a:endParaRPr lang="en-IN" sz="2000" b="1" dirty="0"/>
          </a:p>
        </p:txBody>
      </p:sp>
      <p:sp>
        <p:nvSpPr>
          <p:cNvPr id="38" name="TextBox 37"/>
          <p:cNvSpPr txBox="1"/>
          <p:nvPr/>
        </p:nvSpPr>
        <p:spPr>
          <a:xfrm>
            <a:off x="441960" y="4678680"/>
            <a:ext cx="381000" cy="400110"/>
          </a:xfrm>
          <a:prstGeom prst="rect">
            <a:avLst/>
          </a:prstGeom>
          <a:noFill/>
        </p:spPr>
        <p:txBody>
          <a:bodyPr wrap="square" rtlCol="0">
            <a:spAutoFit/>
          </a:bodyPr>
          <a:lstStyle/>
          <a:p>
            <a:r>
              <a:rPr lang="en-US" sz="2000" b="1" dirty="0" smtClean="0"/>
              <a:t>2</a:t>
            </a:r>
            <a:endParaRPr lang="en-IN" sz="2000" b="1" dirty="0"/>
          </a:p>
        </p:txBody>
      </p:sp>
      <p:sp>
        <p:nvSpPr>
          <p:cNvPr id="39" name="TextBox 38"/>
          <p:cNvSpPr txBox="1"/>
          <p:nvPr/>
        </p:nvSpPr>
        <p:spPr>
          <a:xfrm>
            <a:off x="441960" y="5135880"/>
            <a:ext cx="381000" cy="400110"/>
          </a:xfrm>
          <a:prstGeom prst="rect">
            <a:avLst/>
          </a:prstGeom>
          <a:noFill/>
        </p:spPr>
        <p:txBody>
          <a:bodyPr wrap="square" rtlCol="0">
            <a:spAutoFit/>
          </a:bodyPr>
          <a:lstStyle/>
          <a:p>
            <a:r>
              <a:rPr lang="en-US" sz="2000" b="1" dirty="0" smtClean="0"/>
              <a:t>3</a:t>
            </a:r>
            <a:endParaRPr lang="en-IN" sz="2000" b="1" dirty="0"/>
          </a:p>
        </p:txBody>
      </p:sp>
      <p:cxnSp>
        <p:nvCxnSpPr>
          <p:cNvPr id="42" name="Straight Arrow Connector 41"/>
          <p:cNvCxnSpPr/>
          <p:nvPr/>
        </p:nvCxnSpPr>
        <p:spPr>
          <a:xfrm rot="16200000" flipH="1">
            <a:off x="4000502" y="3589019"/>
            <a:ext cx="380996"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3901440" y="2438400"/>
            <a:ext cx="533400" cy="400110"/>
          </a:xfrm>
          <a:prstGeom prst="rect">
            <a:avLst/>
          </a:prstGeom>
          <a:noFill/>
        </p:spPr>
        <p:txBody>
          <a:bodyPr wrap="square" rtlCol="0">
            <a:spAutoFit/>
          </a:bodyPr>
          <a:lstStyle/>
          <a:p>
            <a:r>
              <a:rPr lang="en-US" sz="2000" b="1" dirty="0" smtClean="0"/>
              <a:t>or</a:t>
            </a:r>
            <a:endParaRPr lang="en-IN" sz="2000" b="1" dirty="0"/>
          </a:p>
        </p:txBody>
      </p:sp>
      <p:sp>
        <p:nvSpPr>
          <p:cNvPr id="5" name="TextBox 4"/>
          <p:cNvSpPr txBox="1"/>
          <p:nvPr/>
        </p:nvSpPr>
        <p:spPr>
          <a:xfrm>
            <a:off x="8350191" y="251285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81485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build="allAtOnce"/>
      <p:bldP spid="11" grpId="0"/>
      <p:bldP spid="14" grpId="0"/>
      <p:bldP spid="15" grpId="0"/>
      <p:bldP spid="16" grpId="0"/>
      <p:bldP spid="17" grpId="0" animBg="1"/>
      <p:bldP spid="18" grpId="0"/>
      <p:bldP spid="22" grpId="0"/>
      <p:bldP spid="37" grpId="0"/>
      <p:bldP spid="38" grpId="0"/>
      <p:bldP spid="39" grpId="0"/>
      <p:bldP spid="4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152400"/>
            <a:ext cx="914400" cy="400110"/>
          </a:xfrm>
          <a:prstGeom prst="rect">
            <a:avLst/>
          </a:prstGeom>
          <a:noFill/>
        </p:spPr>
        <p:txBody>
          <a:bodyPr wrap="square" rtlCol="0">
            <a:spAutoFit/>
          </a:bodyPr>
          <a:lstStyle/>
          <a:p>
            <a:r>
              <a:rPr lang="en-US" sz="2000" b="1" u="sng" dirty="0" err="1" smtClean="0"/>
              <a:t>Mr</a:t>
            </a:r>
            <a:r>
              <a:rPr lang="en-US" sz="2000" b="1" u="sng" dirty="0" smtClean="0"/>
              <a:t> X</a:t>
            </a:r>
            <a:endParaRPr lang="en-IN" sz="2000" b="1" u="sng" dirty="0"/>
          </a:p>
        </p:txBody>
      </p:sp>
      <p:cxnSp>
        <p:nvCxnSpPr>
          <p:cNvPr id="4" name="Straight Arrow Connector 3"/>
          <p:cNvCxnSpPr/>
          <p:nvPr/>
        </p:nvCxnSpPr>
        <p:spPr>
          <a:xfrm rot="5400000">
            <a:off x="3582194" y="1142206"/>
            <a:ext cx="1066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4267200" y="609600"/>
            <a:ext cx="990600" cy="1015663"/>
          </a:xfrm>
          <a:prstGeom prst="rect">
            <a:avLst/>
          </a:prstGeom>
          <a:noFill/>
        </p:spPr>
        <p:txBody>
          <a:bodyPr wrap="square" rtlCol="0">
            <a:spAutoFit/>
          </a:bodyPr>
          <a:lstStyle/>
          <a:p>
            <a:r>
              <a:rPr lang="en-US" sz="2000" b="1" dirty="0" smtClean="0"/>
              <a:t>Money </a:t>
            </a:r>
          </a:p>
          <a:p>
            <a:r>
              <a:rPr lang="en-US" sz="2000" b="1" dirty="0" smtClean="0"/>
              <a:t>and |or Asset</a:t>
            </a:r>
            <a:endParaRPr lang="en-IN" sz="2000" b="1" dirty="0"/>
          </a:p>
        </p:txBody>
      </p:sp>
      <p:sp>
        <p:nvSpPr>
          <p:cNvPr id="6" name="TextBox 5"/>
          <p:cNvSpPr txBox="1"/>
          <p:nvPr/>
        </p:nvSpPr>
        <p:spPr>
          <a:xfrm>
            <a:off x="5699760" y="685800"/>
            <a:ext cx="1066800" cy="707886"/>
          </a:xfrm>
          <a:prstGeom prst="rect">
            <a:avLst/>
          </a:prstGeom>
          <a:noFill/>
        </p:spPr>
        <p:txBody>
          <a:bodyPr wrap="square" rtlCol="0">
            <a:spAutoFit/>
          </a:bodyPr>
          <a:lstStyle/>
          <a:p>
            <a:r>
              <a:rPr lang="en-US" sz="2000" b="1" dirty="0" smtClean="0"/>
              <a:t>exempt u|s 5(v)</a:t>
            </a:r>
            <a:endParaRPr lang="en-IN" sz="2000" b="1" dirty="0"/>
          </a:p>
        </p:txBody>
      </p:sp>
      <p:sp>
        <p:nvSpPr>
          <p:cNvPr id="7" name="TextBox 6"/>
          <p:cNvSpPr txBox="1"/>
          <p:nvPr/>
        </p:nvSpPr>
        <p:spPr>
          <a:xfrm>
            <a:off x="259080" y="2011680"/>
            <a:ext cx="1569720" cy="400110"/>
          </a:xfrm>
          <a:prstGeom prst="rect">
            <a:avLst/>
          </a:prstGeom>
          <a:noFill/>
        </p:spPr>
        <p:txBody>
          <a:bodyPr wrap="square" rtlCol="0">
            <a:spAutoFit/>
          </a:bodyPr>
          <a:lstStyle/>
          <a:p>
            <a:r>
              <a:rPr lang="en-US" sz="2000" b="1" smtClean="0"/>
              <a:t>11-2-2014</a:t>
            </a:r>
            <a:endParaRPr lang="en-IN" sz="2000" b="1" dirty="0"/>
          </a:p>
        </p:txBody>
      </p:sp>
      <p:cxnSp>
        <p:nvCxnSpPr>
          <p:cNvPr id="9" name="Straight Connector 8"/>
          <p:cNvCxnSpPr/>
          <p:nvPr/>
        </p:nvCxnSpPr>
        <p:spPr>
          <a:xfrm rot="5400000">
            <a:off x="343694" y="2628900"/>
            <a:ext cx="380206" cy="794"/>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533400" y="2621280"/>
            <a:ext cx="2819400" cy="1588"/>
          </a:xfrm>
          <a:prstGeom prst="line">
            <a:avLst/>
          </a:prstGeom>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3429000" y="2377440"/>
            <a:ext cx="1752600" cy="400110"/>
          </a:xfrm>
          <a:prstGeom prst="rect">
            <a:avLst/>
          </a:prstGeom>
          <a:noFill/>
        </p:spPr>
        <p:txBody>
          <a:bodyPr wrap="square" rtlCol="0">
            <a:spAutoFit/>
          </a:bodyPr>
          <a:lstStyle/>
          <a:p>
            <a:r>
              <a:rPr lang="en-US" sz="2000" b="1" smtClean="0"/>
              <a:t>on 10-2-2015</a:t>
            </a:r>
            <a:endParaRPr lang="en-IN" sz="2000" b="1" dirty="0"/>
          </a:p>
        </p:txBody>
      </p:sp>
      <p:sp>
        <p:nvSpPr>
          <p:cNvPr id="15" name="TextBox 14"/>
          <p:cNvSpPr txBox="1"/>
          <p:nvPr/>
        </p:nvSpPr>
        <p:spPr>
          <a:xfrm>
            <a:off x="3429000" y="1767840"/>
            <a:ext cx="1676400" cy="707886"/>
          </a:xfrm>
          <a:prstGeom prst="rect">
            <a:avLst/>
          </a:prstGeom>
          <a:noFill/>
        </p:spPr>
        <p:txBody>
          <a:bodyPr wrap="square" rtlCol="0">
            <a:spAutoFit/>
          </a:bodyPr>
          <a:lstStyle/>
          <a:p>
            <a:r>
              <a:rPr lang="en-US" sz="2000" b="1" u="sng" dirty="0" smtClean="0"/>
              <a:t>Returned to India</a:t>
            </a:r>
            <a:endParaRPr lang="en-IN" sz="2000" b="1" u="sng" dirty="0"/>
          </a:p>
        </p:txBody>
      </p:sp>
      <p:cxnSp>
        <p:nvCxnSpPr>
          <p:cNvPr id="19" name="Straight Connector 18"/>
          <p:cNvCxnSpPr/>
          <p:nvPr/>
        </p:nvCxnSpPr>
        <p:spPr>
          <a:xfrm>
            <a:off x="4191000" y="2971800"/>
            <a:ext cx="3886200" cy="1588"/>
          </a:xfrm>
          <a:prstGeom prst="line">
            <a:avLst/>
          </a:prstGeom>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5334000" y="1889760"/>
            <a:ext cx="3352800" cy="1015663"/>
          </a:xfrm>
          <a:prstGeom prst="rect">
            <a:avLst/>
          </a:prstGeom>
          <a:noFill/>
        </p:spPr>
        <p:txBody>
          <a:bodyPr wrap="square" rtlCol="0">
            <a:spAutoFit/>
          </a:bodyPr>
          <a:lstStyle/>
          <a:p>
            <a:r>
              <a:rPr lang="en-US" sz="2000" b="1" dirty="0" smtClean="0"/>
              <a:t>Money brought from abroad </a:t>
            </a:r>
          </a:p>
          <a:p>
            <a:r>
              <a:rPr lang="en-US" sz="2000" b="1" dirty="0" smtClean="0"/>
              <a:t>	and | or</a:t>
            </a:r>
          </a:p>
          <a:p>
            <a:r>
              <a:rPr lang="en-US" sz="2000" b="1" dirty="0" smtClean="0"/>
              <a:t>              NRE A|C</a:t>
            </a:r>
            <a:endParaRPr lang="en-IN" sz="2000" b="1" dirty="0"/>
          </a:p>
        </p:txBody>
      </p:sp>
      <p:sp>
        <p:nvSpPr>
          <p:cNvPr id="21" name="TextBox 20"/>
          <p:cNvSpPr txBox="1"/>
          <p:nvPr/>
        </p:nvSpPr>
        <p:spPr>
          <a:xfrm>
            <a:off x="457200" y="762000"/>
            <a:ext cx="3352800" cy="1015663"/>
          </a:xfrm>
          <a:prstGeom prst="rect">
            <a:avLst/>
          </a:prstGeom>
          <a:noFill/>
        </p:spPr>
        <p:txBody>
          <a:bodyPr wrap="square" rtlCol="0">
            <a:spAutoFit/>
          </a:bodyPr>
          <a:lstStyle/>
          <a:p>
            <a:r>
              <a:rPr lang="en-US" sz="2000" b="1" dirty="0" smtClean="0"/>
              <a:t>Money </a:t>
            </a:r>
            <a:r>
              <a:rPr lang="en-US" sz="2000" b="1" dirty="0" err="1" smtClean="0"/>
              <a:t>Sended</a:t>
            </a:r>
            <a:r>
              <a:rPr lang="en-US" sz="2000" b="1" dirty="0" smtClean="0"/>
              <a:t> from abroad </a:t>
            </a:r>
          </a:p>
          <a:p>
            <a:r>
              <a:rPr lang="en-US" sz="2000" b="1" dirty="0" smtClean="0"/>
              <a:t>	and | or</a:t>
            </a:r>
          </a:p>
          <a:p>
            <a:r>
              <a:rPr lang="en-US" sz="2000" b="1" dirty="0" smtClean="0"/>
              <a:t>              NRE A|C</a:t>
            </a:r>
            <a:endParaRPr lang="en-IN" sz="2000" b="1" dirty="0"/>
          </a:p>
        </p:txBody>
      </p:sp>
      <p:sp>
        <p:nvSpPr>
          <p:cNvPr id="22" name="TextBox 21"/>
          <p:cNvSpPr txBox="1"/>
          <p:nvPr/>
        </p:nvSpPr>
        <p:spPr>
          <a:xfrm>
            <a:off x="4724400" y="3048000"/>
            <a:ext cx="838200" cy="400110"/>
          </a:xfrm>
          <a:prstGeom prst="rect">
            <a:avLst/>
          </a:prstGeom>
          <a:noFill/>
        </p:spPr>
        <p:txBody>
          <a:bodyPr wrap="square" rtlCol="0">
            <a:spAutoFit/>
          </a:bodyPr>
          <a:lstStyle/>
          <a:p>
            <a:r>
              <a:rPr lang="en-US" sz="2000" b="1" dirty="0" smtClean="0"/>
              <a:t>Asset </a:t>
            </a:r>
            <a:endParaRPr lang="en-IN" sz="2000" b="1" dirty="0"/>
          </a:p>
        </p:txBody>
      </p:sp>
      <p:sp>
        <p:nvSpPr>
          <p:cNvPr id="23" name="TextBox 22"/>
          <p:cNvSpPr txBox="1"/>
          <p:nvPr/>
        </p:nvSpPr>
        <p:spPr>
          <a:xfrm>
            <a:off x="4251960" y="3535680"/>
            <a:ext cx="1828800" cy="400110"/>
          </a:xfrm>
          <a:prstGeom prst="rect">
            <a:avLst/>
          </a:prstGeom>
          <a:noFill/>
        </p:spPr>
        <p:txBody>
          <a:bodyPr wrap="square" rtlCol="0">
            <a:spAutoFit/>
          </a:bodyPr>
          <a:lstStyle/>
          <a:p>
            <a:r>
              <a:rPr lang="en-US" sz="2000" b="1" dirty="0" smtClean="0"/>
              <a:t>exempt u|s 5(v)</a:t>
            </a:r>
            <a:endParaRPr lang="en-IN" sz="2000" b="1" dirty="0"/>
          </a:p>
        </p:txBody>
      </p:sp>
      <p:sp>
        <p:nvSpPr>
          <p:cNvPr id="24" name="TextBox 23"/>
          <p:cNvSpPr txBox="1"/>
          <p:nvPr/>
        </p:nvSpPr>
        <p:spPr>
          <a:xfrm>
            <a:off x="1722120" y="2926080"/>
            <a:ext cx="838200" cy="400110"/>
          </a:xfrm>
          <a:prstGeom prst="rect">
            <a:avLst/>
          </a:prstGeom>
          <a:noFill/>
        </p:spPr>
        <p:txBody>
          <a:bodyPr wrap="square" rtlCol="0">
            <a:spAutoFit/>
          </a:bodyPr>
          <a:lstStyle/>
          <a:p>
            <a:r>
              <a:rPr lang="en-US" sz="2000" b="1" dirty="0" smtClean="0"/>
              <a:t>Asset </a:t>
            </a:r>
            <a:endParaRPr lang="en-IN" sz="2000" b="1" dirty="0"/>
          </a:p>
        </p:txBody>
      </p:sp>
      <p:sp>
        <p:nvSpPr>
          <p:cNvPr id="25" name="TextBox 24"/>
          <p:cNvSpPr txBox="1"/>
          <p:nvPr/>
        </p:nvSpPr>
        <p:spPr>
          <a:xfrm>
            <a:off x="1569720" y="3368040"/>
            <a:ext cx="1249680" cy="707886"/>
          </a:xfrm>
          <a:prstGeom prst="rect">
            <a:avLst/>
          </a:prstGeom>
          <a:noFill/>
        </p:spPr>
        <p:txBody>
          <a:bodyPr wrap="square" rtlCol="0">
            <a:spAutoFit/>
          </a:bodyPr>
          <a:lstStyle/>
          <a:p>
            <a:r>
              <a:rPr lang="en-US" sz="2000" b="1" dirty="0" smtClean="0"/>
              <a:t>exempt </a:t>
            </a:r>
          </a:p>
          <a:p>
            <a:r>
              <a:rPr lang="en-US" sz="2000" b="1" dirty="0" smtClean="0"/>
              <a:t>u|s 5(v)</a:t>
            </a:r>
            <a:endParaRPr lang="en-IN" sz="2000" b="1" dirty="0"/>
          </a:p>
        </p:txBody>
      </p:sp>
      <p:sp>
        <p:nvSpPr>
          <p:cNvPr id="26" name="TextBox 25"/>
          <p:cNvSpPr txBox="1"/>
          <p:nvPr/>
        </p:nvSpPr>
        <p:spPr>
          <a:xfrm>
            <a:off x="106680" y="4084320"/>
            <a:ext cx="533400" cy="400110"/>
          </a:xfrm>
          <a:prstGeom prst="rect">
            <a:avLst/>
          </a:prstGeom>
          <a:noFill/>
        </p:spPr>
        <p:txBody>
          <a:bodyPr wrap="square" rtlCol="0">
            <a:spAutoFit/>
          </a:bodyPr>
          <a:lstStyle/>
          <a:p>
            <a:r>
              <a:rPr lang="en-US" sz="2000" b="1" dirty="0" smtClean="0"/>
              <a:t>(</a:t>
            </a:r>
            <a:r>
              <a:rPr lang="en-US" sz="2000" b="1" dirty="0" err="1" smtClean="0"/>
              <a:t>i</a:t>
            </a:r>
            <a:r>
              <a:rPr lang="en-US" sz="2000" b="1" dirty="0" smtClean="0"/>
              <a:t>)</a:t>
            </a:r>
            <a:endParaRPr lang="en-IN" sz="2000" b="1" dirty="0"/>
          </a:p>
        </p:txBody>
      </p:sp>
      <p:sp>
        <p:nvSpPr>
          <p:cNvPr id="27" name="TextBox 26"/>
          <p:cNvSpPr txBox="1"/>
          <p:nvPr/>
        </p:nvSpPr>
        <p:spPr>
          <a:xfrm>
            <a:off x="640080" y="4114800"/>
            <a:ext cx="2941320" cy="400110"/>
          </a:xfrm>
          <a:prstGeom prst="rect">
            <a:avLst/>
          </a:prstGeom>
          <a:noFill/>
        </p:spPr>
        <p:txBody>
          <a:bodyPr wrap="square" rtlCol="0">
            <a:spAutoFit/>
          </a:bodyPr>
          <a:lstStyle/>
          <a:p>
            <a:r>
              <a:rPr lang="en-US" sz="2000" b="1" dirty="0" smtClean="0"/>
              <a:t>Money </a:t>
            </a:r>
            <a:r>
              <a:rPr lang="en-US" sz="2000" b="1" dirty="0" err="1" smtClean="0"/>
              <a:t>and|or</a:t>
            </a:r>
            <a:r>
              <a:rPr lang="en-US" sz="2000" b="1" dirty="0" smtClean="0"/>
              <a:t> asset and</a:t>
            </a:r>
            <a:endParaRPr lang="en-IN" sz="2000" b="1" dirty="0"/>
          </a:p>
        </p:txBody>
      </p:sp>
      <p:sp>
        <p:nvSpPr>
          <p:cNvPr id="28" name="TextBox 27"/>
          <p:cNvSpPr txBox="1"/>
          <p:nvPr/>
        </p:nvSpPr>
        <p:spPr>
          <a:xfrm>
            <a:off x="106680" y="4556760"/>
            <a:ext cx="533400" cy="400110"/>
          </a:xfrm>
          <a:prstGeom prst="rect">
            <a:avLst/>
          </a:prstGeom>
          <a:noFill/>
        </p:spPr>
        <p:txBody>
          <a:bodyPr wrap="square" rtlCol="0">
            <a:spAutoFit/>
          </a:bodyPr>
          <a:lstStyle/>
          <a:p>
            <a:r>
              <a:rPr lang="en-US" sz="2000" b="1" dirty="0" smtClean="0"/>
              <a:t>(ii)</a:t>
            </a:r>
            <a:endParaRPr lang="en-IN" sz="2000" b="1" dirty="0"/>
          </a:p>
        </p:txBody>
      </p:sp>
      <p:sp>
        <p:nvSpPr>
          <p:cNvPr id="29" name="TextBox 28"/>
          <p:cNvSpPr txBox="1"/>
          <p:nvPr/>
        </p:nvSpPr>
        <p:spPr>
          <a:xfrm>
            <a:off x="640080" y="4587240"/>
            <a:ext cx="4541520" cy="400110"/>
          </a:xfrm>
          <a:prstGeom prst="rect">
            <a:avLst/>
          </a:prstGeom>
          <a:noFill/>
        </p:spPr>
        <p:txBody>
          <a:bodyPr wrap="square" rtlCol="0">
            <a:spAutoFit/>
          </a:bodyPr>
          <a:lstStyle/>
          <a:p>
            <a:r>
              <a:rPr lang="en-US" sz="2000" b="1" dirty="0" smtClean="0"/>
              <a:t>Assets acquired within 1 year Prior and</a:t>
            </a:r>
            <a:endParaRPr lang="en-IN" sz="2000" b="1" dirty="0"/>
          </a:p>
        </p:txBody>
      </p:sp>
      <p:sp>
        <p:nvSpPr>
          <p:cNvPr id="30" name="TextBox 29"/>
          <p:cNvSpPr txBox="1"/>
          <p:nvPr/>
        </p:nvSpPr>
        <p:spPr>
          <a:xfrm>
            <a:off x="106680" y="5059680"/>
            <a:ext cx="579120" cy="400110"/>
          </a:xfrm>
          <a:prstGeom prst="rect">
            <a:avLst/>
          </a:prstGeom>
          <a:noFill/>
        </p:spPr>
        <p:txBody>
          <a:bodyPr wrap="square" rtlCol="0">
            <a:spAutoFit/>
          </a:bodyPr>
          <a:lstStyle/>
          <a:p>
            <a:r>
              <a:rPr lang="en-US" sz="2000" b="1" dirty="0" smtClean="0"/>
              <a:t>(iii)</a:t>
            </a:r>
            <a:endParaRPr lang="en-IN" sz="2000" b="1" dirty="0"/>
          </a:p>
        </p:txBody>
      </p:sp>
      <p:sp>
        <p:nvSpPr>
          <p:cNvPr id="31" name="TextBox 30"/>
          <p:cNvSpPr txBox="1"/>
          <p:nvPr/>
        </p:nvSpPr>
        <p:spPr>
          <a:xfrm>
            <a:off x="640080" y="5090160"/>
            <a:ext cx="4998720" cy="707886"/>
          </a:xfrm>
          <a:prstGeom prst="rect">
            <a:avLst/>
          </a:prstGeom>
          <a:noFill/>
        </p:spPr>
        <p:txBody>
          <a:bodyPr wrap="square" rtlCol="0">
            <a:spAutoFit/>
          </a:bodyPr>
          <a:lstStyle/>
          <a:p>
            <a:r>
              <a:rPr lang="en-US" sz="2000" b="1" dirty="0" smtClean="0"/>
              <a:t>Assets acquired on or after the date of Return</a:t>
            </a:r>
            <a:endParaRPr lang="en-IN" sz="2000" b="1" dirty="0"/>
          </a:p>
        </p:txBody>
      </p:sp>
      <p:sp>
        <p:nvSpPr>
          <p:cNvPr id="32" name="TextBox 31"/>
          <p:cNvSpPr txBox="1"/>
          <p:nvPr/>
        </p:nvSpPr>
        <p:spPr>
          <a:xfrm>
            <a:off x="121920" y="5806440"/>
            <a:ext cx="2468880" cy="400110"/>
          </a:xfrm>
          <a:prstGeom prst="rect">
            <a:avLst/>
          </a:prstGeom>
          <a:noFill/>
        </p:spPr>
        <p:txBody>
          <a:bodyPr wrap="square" rtlCol="0">
            <a:spAutoFit/>
          </a:bodyPr>
          <a:lstStyle/>
          <a:p>
            <a:r>
              <a:rPr lang="en-US" sz="2000" b="1" dirty="0" smtClean="0"/>
              <a:t>are exempt u|s 5(v)</a:t>
            </a:r>
            <a:endParaRPr lang="en-IN" sz="2000" b="1" dirty="0"/>
          </a:p>
        </p:txBody>
      </p:sp>
      <p:sp>
        <p:nvSpPr>
          <p:cNvPr id="33" name="TextBox 32"/>
          <p:cNvSpPr txBox="1"/>
          <p:nvPr/>
        </p:nvSpPr>
        <p:spPr>
          <a:xfrm>
            <a:off x="2438400" y="5806440"/>
            <a:ext cx="4556760" cy="400110"/>
          </a:xfrm>
          <a:prstGeom prst="rect">
            <a:avLst/>
          </a:prstGeom>
          <a:noFill/>
        </p:spPr>
        <p:txBody>
          <a:bodyPr wrap="square" rtlCol="0">
            <a:spAutoFit/>
          </a:bodyPr>
          <a:lstStyle/>
          <a:p>
            <a:r>
              <a:rPr lang="en-US" sz="2000" b="1" dirty="0" smtClean="0"/>
              <a:t>for </a:t>
            </a:r>
            <a:r>
              <a:rPr lang="en-US" sz="2000" b="1" u="sng" dirty="0" smtClean="0"/>
              <a:t>SEVEN</a:t>
            </a:r>
            <a:r>
              <a:rPr lang="en-US" sz="2000" b="1" dirty="0" smtClean="0"/>
              <a:t> Successive Assessment years</a:t>
            </a:r>
            <a:endParaRPr lang="en-IN" sz="2000" b="1" dirty="0"/>
          </a:p>
        </p:txBody>
      </p:sp>
      <p:sp>
        <p:nvSpPr>
          <p:cNvPr id="34" name="TextBox 33"/>
          <p:cNvSpPr txBox="1"/>
          <p:nvPr/>
        </p:nvSpPr>
        <p:spPr>
          <a:xfrm>
            <a:off x="121920" y="6248400"/>
            <a:ext cx="9022080" cy="400110"/>
          </a:xfrm>
          <a:prstGeom prst="rect">
            <a:avLst/>
          </a:prstGeom>
          <a:noFill/>
        </p:spPr>
        <p:txBody>
          <a:bodyPr wrap="square" rtlCol="0">
            <a:spAutoFit/>
          </a:bodyPr>
          <a:lstStyle/>
          <a:p>
            <a:r>
              <a:rPr lang="en-US" sz="2000" b="1" dirty="0" smtClean="0"/>
              <a:t>Commencing with the </a:t>
            </a:r>
            <a:r>
              <a:rPr lang="en-US" sz="2000" b="1" dirty="0" err="1" smtClean="0"/>
              <a:t>A|y</a:t>
            </a:r>
            <a:r>
              <a:rPr lang="en-US" sz="2000" b="1" dirty="0" smtClean="0"/>
              <a:t> next following the date on which he Returned to India</a:t>
            </a:r>
            <a:endParaRPr lang="en-IN" sz="2000" b="1" dirty="0"/>
          </a:p>
        </p:txBody>
      </p:sp>
      <p:sp>
        <p:nvSpPr>
          <p:cNvPr id="35" name="TextBox 34"/>
          <p:cNvSpPr txBox="1"/>
          <p:nvPr/>
        </p:nvSpPr>
        <p:spPr>
          <a:xfrm>
            <a:off x="6431280" y="3154680"/>
            <a:ext cx="914400" cy="400110"/>
          </a:xfrm>
          <a:prstGeom prst="rect">
            <a:avLst/>
          </a:prstGeom>
          <a:noFill/>
        </p:spPr>
        <p:txBody>
          <a:bodyPr wrap="square" rtlCol="0">
            <a:spAutoFit/>
          </a:bodyPr>
          <a:lstStyle/>
          <a:p>
            <a:r>
              <a:rPr lang="en-US" sz="2000" b="1" u="sng" dirty="0" smtClean="0"/>
              <a:t>V D</a:t>
            </a:r>
            <a:endParaRPr lang="en-IN" sz="2000" b="1" u="sng" dirty="0"/>
          </a:p>
        </p:txBody>
      </p:sp>
      <p:cxnSp>
        <p:nvCxnSpPr>
          <p:cNvPr id="37" name="Straight Connector 36"/>
          <p:cNvCxnSpPr/>
          <p:nvPr/>
        </p:nvCxnSpPr>
        <p:spPr>
          <a:xfrm>
            <a:off x="6446520" y="3108960"/>
            <a:ext cx="1828800" cy="1588"/>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rot="5400000">
            <a:off x="5113814" y="4442460"/>
            <a:ext cx="2666206" cy="794"/>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6446520" y="5760720"/>
            <a:ext cx="1905000" cy="15240"/>
          </a:xfrm>
          <a:prstGeom prst="line">
            <a:avLst/>
          </a:prstGeom>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6431280" y="3429000"/>
            <a:ext cx="1143000" cy="400110"/>
          </a:xfrm>
          <a:prstGeom prst="rect">
            <a:avLst/>
          </a:prstGeom>
          <a:noFill/>
        </p:spPr>
        <p:txBody>
          <a:bodyPr wrap="square" rtlCol="0">
            <a:spAutoFit/>
          </a:bodyPr>
          <a:lstStyle/>
          <a:p>
            <a:r>
              <a:rPr lang="en-US" sz="2000" b="1" smtClean="0"/>
              <a:t>31|3|15</a:t>
            </a:r>
            <a:endParaRPr lang="en-IN" sz="2000" b="1" dirty="0"/>
          </a:p>
        </p:txBody>
      </p:sp>
      <p:sp>
        <p:nvSpPr>
          <p:cNvPr id="44" name="TextBox 43"/>
          <p:cNvSpPr txBox="1"/>
          <p:nvPr/>
        </p:nvSpPr>
        <p:spPr>
          <a:xfrm>
            <a:off x="6446520" y="3794760"/>
            <a:ext cx="1143000" cy="400110"/>
          </a:xfrm>
          <a:prstGeom prst="rect">
            <a:avLst/>
          </a:prstGeom>
          <a:noFill/>
        </p:spPr>
        <p:txBody>
          <a:bodyPr wrap="square" rtlCol="0">
            <a:spAutoFit/>
          </a:bodyPr>
          <a:lstStyle/>
          <a:p>
            <a:r>
              <a:rPr lang="en-US" sz="2000" b="1" smtClean="0"/>
              <a:t>31|3|16</a:t>
            </a:r>
            <a:endParaRPr lang="en-IN" sz="2000" b="1" dirty="0"/>
          </a:p>
        </p:txBody>
      </p:sp>
      <p:sp>
        <p:nvSpPr>
          <p:cNvPr id="45" name="TextBox 44"/>
          <p:cNvSpPr txBox="1"/>
          <p:nvPr/>
        </p:nvSpPr>
        <p:spPr>
          <a:xfrm>
            <a:off x="6446520" y="4130040"/>
            <a:ext cx="1143000" cy="400110"/>
          </a:xfrm>
          <a:prstGeom prst="rect">
            <a:avLst/>
          </a:prstGeom>
          <a:noFill/>
        </p:spPr>
        <p:txBody>
          <a:bodyPr wrap="square" rtlCol="0">
            <a:spAutoFit/>
          </a:bodyPr>
          <a:lstStyle/>
          <a:p>
            <a:r>
              <a:rPr lang="en-US" sz="2000" b="1" smtClean="0"/>
              <a:t>31|3|17</a:t>
            </a:r>
            <a:endParaRPr lang="en-IN" sz="2000" b="1" dirty="0"/>
          </a:p>
        </p:txBody>
      </p:sp>
      <p:sp>
        <p:nvSpPr>
          <p:cNvPr id="46" name="TextBox 45"/>
          <p:cNvSpPr txBox="1"/>
          <p:nvPr/>
        </p:nvSpPr>
        <p:spPr>
          <a:xfrm>
            <a:off x="6446520" y="4450080"/>
            <a:ext cx="1143000" cy="400110"/>
          </a:xfrm>
          <a:prstGeom prst="rect">
            <a:avLst/>
          </a:prstGeom>
          <a:noFill/>
        </p:spPr>
        <p:txBody>
          <a:bodyPr wrap="square" rtlCol="0">
            <a:spAutoFit/>
          </a:bodyPr>
          <a:lstStyle/>
          <a:p>
            <a:r>
              <a:rPr lang="en-US" sz="2000" b="1" smtClean="0"/>
              <a:t>31|3|18</a:t>
            </a:r>
            <a:endParaRPr lang="en-IN" sz="2000" b="1" dirty="0"/>
          </a:p>
        </p:txBody>
      </p:sp>
      <p:sp>
        <p:nvSpPr>
          <p:cNvPr id="47" name="TextBox 46"/>
          <p:cNvSpPr txBox="1"/>
          <p:nvPr/>
        </p:nvSpPr>
        <p:spPr>
          <a:xfrm>
            <a:off x="6446520" y="4770120"/>
            <a:ext cx="1143000" cy="400110"/>
          </a:xfrm>
          <a:prstGeom prst="rect">
            <a:avLst/>
          </a:prstGeom>
          <a:noFill/>
        </p:spPr>
        <p:txBody>
          <a:bodyPr wrap="square" rtlCol="0">
            <a:spAutoFit/>
          </a:bodyPr>
          <a:lstStyle/>
          <a:p>
            <a:r>
              <a:rPr lang="en-US" sz="2000" b="1" smtClean="0"/>
              <a:t>31|3|19</a:t>
            </a:r>
            <a:endParaRPr lang="en-IN" sz="2000" b="1" dirty="0"/>
          </a:p>
        </p:txBody>
      </p:sp>
      <p:sp>
        <p:nvSpPr>
          <p:cNvPr id="48" name="TextBox 47"/>
          <p:cNvSpPr txBox="1"/>
          <p:nvPr/>
        </p:nvSpPr>
        <p:spPr>
          <a:xfrm>
            <a:off x="7391400" y="3413760"/>
            <a:ext cx="1600200" cy="400110"/>
          </a:xfrm>
          <a:prstGeom prst="rect">
            <a:avLst/>
          </a:prstGeom>
          <a:noFill/>
        </p:spPr>
        <p:txBody>
          <a:bodyPr wrap="square" rtlCol="0">
            <a:spAutoFit/>
          </a:bodyPr>
          <a:lstStyle/>
          <a:p>
            <a:r>
              <a:rPr lang="en-US" sz="2000" b="1" dirty="0" smtClean="0"/>
              <a:t>(</a:t>
            </a:r>
            <a:r>
              <a:rPr lang="en-US" sz="2000" b="1" smtClean="0"/>
              <a:t>A|Y  15-16)</a:t>
            </a:r>
            <a:endParaRPr lang="en-IN" sz="2000" b="1" dirty="0"/>
          </a:p>
        </p:txBody>
      </p:sp>
      <p:sp>
        <p:nvSpPr>
          <p:cNvPr id="49" name="TextBox 48"/>
          <p:cNvSpPr txBox="1"/>
          <p:nvPr/>
        </p:nvSpPr>
        <p:spPr>
          <a:xfrm>
            <a:off x="6446520" y="5090160"/>
            <a:ext cx="1143000" cy="400110"/>
          </a:xfrm>
          <a:prstGeom prst="rect">
            <a:avLst/>
          </a:prstGeom>
          <a:noFill/>
        </p:spPr>
        <p:txBody>
          <a:bodyPr wrap="square" rtlCol="0">
            <a:spAutoFit/>
          </a:bodyPr>
          <a:lstStyle/>
          <a:p>
            <a:r>
              <a:rPr lang="en-US" sz="2000" b="1" smtClean="0"/>
              <a:t>31|3|20</a:t>
            </a:r>
            <a:endParaRPr lang="en-IN" sz="2000" b="1" dirty="0"/>
          </a:p>
        </p:txBody>
      </p:sp>
      <p:sp>
        <p:nvSpPr>
          <p:cNvPr id="51" name="TextBox 50"/>
          <p:cNvSpPr txBox="1"/>
          <p:nvPr/>
        </p:nvSpPr>
        <p:spPr>
          <a:xfrm>
            <a:off x="6446520" y="5394960"/>
            <a:ext cx="1371600" cy="400110"/>
          </a:xfrm>
          <a:prstGeom prst="rect">
            <a:avLst/>
          </a:prstGeom>
          <a:noFill/>
        </p:spPr>
        <p:txBody>
          <a:bodyPr wrap="square" rtlCol="0">
            <a:spAutoFit/>
          </a:bodyPr>
          <a:lstStyle/>
          <a:p>
            <a:r>
              <a:rPr lang="en-US" sz="2000" b="1" smtClean="0"/>
              <a:t>31|3|2021</a:t>
            </a:r>
            <a:endParaRPr lang="en-IN" sz="2000" b="1" dirty="0"/>
          </a:p>
        </p:txBody>
      </p:sp>
      <p:cxnSp>
        <p:nvCxnSpPr>
          <p:cNvPr id="54" name="Straight Connector 53"/>
          <p:cNvCxnSpPr/>
          <p:nvPr/>
        </p:nvCxnSpPr>
        <p:spPr>
          <a:xfrm rot="5400000">
            <a:off x="4077494" y="2856706"/>
            <a:ext cx="227806" cy="794"/>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Arrow Connector 57"/>
          <p:cNvCxnSpPr/>
          <p:nvPr/>
        </p:nvCxnSpPr>
        <p:spPr>
          <a:xfrm rot="16200000" flipH="1">
            <a:off x="1969770" y="2785110"/>
            <a:ext cx="335280" cy="76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0" name="Straight Arrow Connector 59"/>
          <p:cNvCxnSpPr/>
          <p:nvPr/>
        </p:nvCxnSpPr>
        <p:spPr>
          <a:xfrm rot="5400000" flipH="1" flipV="1">
            <a:off x="4914900" y="2476500"/>
            <a:ext cx="7620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6" name="Straight Arrow Connector 65"/>
          <p:cNvCxnSpPr/>
          <p:nvPr/>
        </p:nvCxnSpPr>
        <p:spPr>
          <a:xfrm rot="5400000">
            <a:off x="4838700" y="3543300"/>
            <a:ext cx="228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9" name="Straight Arrow Connector 68"/>
          <p:cNvCxnSpPr/>
          <p:nvPr/>
        </p:nvCxnSpPr>
        <p:spPr>
          <a:xfrm>
            <a:off x="5257800" y="9906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1" name="Straight Arrow Connector 70"/>
          <p:cNvCxnSpPr/>
          <p:nvPr/>
        </p:nvCxnSpPr>
        <p:spPr>
          <a:xfrm rot="5400000" flipH="1" flipV="1">
            <a:off x="1341120" y="2362200"/>
            <a:ext cx="1219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7" name="Straight Arrow Connector 76"/>
          <p:cNvCxnSpPr/>
          <p:nvPr/>
        </p:nvCxnSpPr>
        <p:spPr>
          <a:xfrm rot="5400000">
            <a:off x="1974374" y="3374866"/>
            <a:ext cx="228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99929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7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6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37"/>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9"/>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41"/>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35"/>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4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48"/>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44"/>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45"/>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46"/>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7"/>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4" grpId="0"/>
      <p:bldP spid="15"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43" grpId="0"/>
      <p:bldP spid="44" grpId="0"/>
      <p:bldP spid="45" grpId="0"/>
      <p:bldP spid="46" grpId="0"/>
      <p:bldP spid="47" grpId="0"/>
      <p:bldP spid="48" grpId="0"/>
      <p:bldP spid="49"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41960"/>
            <a:ext cx="1347394"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Example</a:t>
            </a:r>
            <a:endParaRPr lang="en-IN" sz="2400" b="1" dirty="0">
              <a:latin typeface="Times New Roman" pitchFamily="18" charset="0"/>
              <a:cs typeface="Times New Roman" pitchFamily="18" charset="0"/>
            </a:endParaRPr>
          </a:p>
        </p:txBody>
      </p:sp>
      <p:sp>
        <p:nvSpPr>
          <p:cNvPr id="4" name="TextBox 3"/>
          <p:cNvSpPr txBox="1"/>
          <p:nvPr/>
        </p:nvSpPr>
        <p:spPr>
          <a:xfrm>
            <a:off x="3429000" y="1584960"/>
            <a:ext cx="1903436"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Not Included</a:t>
            </a:r>
            <a:endParaRPr lang="en-IN" sz="2400" b="1" dirty="0">
              <a:latin typeface="Times New Roman" pitchFamily="18" charset="0"/>
              <a:cs typeface="Times New Roman" pitchFamily="18" charset="0"/>
            </a:endParaRPr>
          </a:p>
        </p:txBody>
      </p:sp>
      <p:sp>
        <p:nvSpPr>
          <p:cNvPr id="5" name="Rectangle 4"/>
          <p:cNvSpPr/>
          <p:nvPr/>
        </p:nvSpPr>
        <p:spPr>
          <a:xfrm>
            <a:off x="3429000" y="2179320"/>
            <a:ext cx="1903436" cy="461665"/>
          </a:xfrm>
          <a:prstGeom prst="rect">
            <a:avLst/>
          </a:prstGeom>
        </p:spPr>
        <p:txBody>
          <a:bodyPr wrap="none">
            <a:spAutoFit/>
          </a:bodyPr>
          <a:lstStyle/>
          <a:p>
            <a:r>
              <a:rPr lang="en-US" sz="2400" b="1" dirty="0" smtClean="0">
                <a:latin typeface="Times New Roman" pitchFamily="18" charset="0"/>
                <a:cs typeface="Times New Roman" pitchFamily="18" charset="0"/>
              </a:rPr>
              <a:t>Not Included</a:t>
            </a:r>
            <a:endParaRPr lang="en-IN" sz="2400" b="1" dirty="0">
              <a:latin typeface="Times New Roman" pitchFamily="18" charset="0"/>
              <a:cs typeface="Times New Roman" pitchFamily="18" charset="0"/>
            </a:endParaRPr>
          </a:p>
        </p:txBody>
      </p:sp>
      <p:sp>
        <p:nvSpPr>
          <p:cNvPr id="6" name="Rectangle 5"/>
          <p:cNvSpPr/>
          <p:nvPr/>
        </p:nvSpPr>
        <p:spPr>
          <a:xfrm>
            <a:off x="3447115" y="2807732"/>
            <a:ext cx="1424789" cy="461665"/>
          </a:xfrm>
          <a:prstGeom prst="rect">
            <a:avLst/>
          </a:prstGeom>
        </p:spPr>
        <p:txBody>
          <a:bodyPr wrap="none">
            <a:spAutoFit/>
          </a:bodyPr>
          <a:lstStyle/>
          <a:p>
            <a:r>
              <a:rPr lang="en-US" sz="2400" b="1" dirty="0" smtClean="0">
                <a:latin typeface="Times New Roman" pitchFamily="18" charset="0"/>
                <a:cs typeface="Times New Roman" pitchFamily="18" charset="0"/>
              </a:rPr>
              <a:t> Included</a:t>
            </a:r>
            <a:endParaRPr lang="en-IN" sz="2400" b="1" dirty="0">
              <a:latin typeface="Times New Roman" pitchFamily="18" charset="0"/>
              <a:cs typeface="Times New Roman" pitchFamily="18" charset="0"/>
            </a:endParaRPr>
          </a:p>
        </p:txBody>
      </p:sp>
      <p:sp>
        <p:nvSpPr>
          <p:cNvPr id="7" name="TextBox 6"/>
          <p:cNvSpPr txBox="1"/>
          <p:nvPr/>
        </p:nvSpPr>
        <p:spPr>
          <a:xfrm>
            <a:off x="1126139" y="914400"/>
            <a:ext cx="4993550" cy="400110"/>
          </a:xfrm>
          <a:prstGeom prst="rect">
            <a:avLst/>
          </a:prstGeom>
          <a:noFill/>
        </p:spPr>
        <p:txBody>
          <a:bodyPr wrap="none" rtlCol="0">
            <a:spAutoFit/>
          </a:bodyPr>
          <a:lstStyle/>
          <a:p>
            <a:r>
              <a:rPr lang="en-US" sz="2000" b="1" dirty="0">
                <a:latin typeface="Times New Roman" pitchFamily="18" charset="0"/>
                <a:cs typeface="Times New Roman" pitchFamily="18" charset="0"/>
              </a:rPr>
              <a:t>Gold </a:t>
            </a:r>
            <a:r>
              <a:rPr lang="en-US" sz="2000" b="1" dirty="0">
                <a:solidFill>
                  <a:srgbClr val="FF0000"/>
                </a:solidFill>
                <a:latin typeface="Times New Roman" pitchFamily="18" charset="0"/>
                <a:cs typeface="Times New Roman" pitchFamily="18" charset="0"/>
              </a:rPr>
              <a:t>confiscated</a:t>
            </a:r>
            <a:r>
              <a:rPr lang="en-US" sz="2000" b="1" dirty="0">
                <a:latin typeface="Times New Roman" pitchFamily="18" charset="0"/>
                <a:cs typeface="Times New Roman" pitchFamily="18" charset="0"/>
              </a:rPr>
              <a:t> by Custom Department on</a:t>
            </a:r>
            <a:endParaRPr lang="en-US" sz="2000" b="1" dirty="0"/>
          </a:p>
        </p:txBody>
      </p:sp>
      <p:sp>
        <p:nvSpPr>
          <p:cNvPr id="8" name="TextBox 7"/>
          <p:cNvSpPr txBox="1"/>
          <p:nvPr/>
        </p:nvSpPr>
        <p:spPr>
          <a:xfrm>
            <a:off x="1143000" y="1611868"/>
            <a:ext cx="37702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1.</a:t>
            </a:r>
            <a:endParaRPr lang="en-US" sz="2000" b="1" dirty="0"/>
          </a:p>
        </p:txBody>
      </p:sp>
      <p:sp>
        <p:nvSpPr>
          <p:cNvPr id="9" name="TextBox 8"/>
          <p:cNvSpPr txBox="1"/>
          <p:nvPr/>
        </p:nvSpPr>
        <p:spPr>
          <a:xfrm>
            <a:off x="1676400" y="1600200"/>
            <a:ext cx="1595309" cy="400110"/>
          </a:xfrm>
          <a:prstGeom prst="rect">
            <a:avLst/>
          </a:prstGeom>
          <a:noFill/>
        </p:spPr>
        <p:txBody>
          <a:bodyPr wrap="none" rtlCol="0">
            <a:spAutoFit/>
          </a:bodyPr>
          <a:lstStyle/>
          <a:p>
            <a:r>
              <a:rPr lang="en-US" sz="2000" b="1" dirty="0">
                <a:latin typeface="Times New Roman" pitchFamily="18" charset="0"/>
                <a:cs typeface="Times New Roman" pitchFamily="18" charset="0"/>
              </a:rPr>
              <a:t>29 – 3 – 2015</a:t>
            </a:r>
            <a:endParaRPr lang="en-US" sz="2000" b="1" dirty="0"/>
          </a:p>
        </p:txBody>
      </p:sp>
      <p:sp>
        <p:nvSpPr>
          <p:cNvPr id="10" name="TextBox 9"/>
          <p:cNvSpPr txBox="1"/>
          <p:nvPr/>
        </p:nvSpPr>
        <p:spPr>
          <a:xfrm>
            <a:off x="1676400" y="2209800"/>
            <a:ext cx="1595309" cy="400110"/>
          </a:xfrm>
          <a:prstGeom prst="rect">
            <a:avLst/>
          </a:prstGeom>
          <a:noFill/>
        </p:spPr>
        <p:txBody>
          <a:bodyPr wrap="none" rtlCol="0">
            <a:spAutoFit/>
          </a:bodyPr>
          <a:lstStyle/>
          <a:p>
            <a:r>
              <a:rPr lang="en-US" sz="2000" b="1" dirty="0">
                <a:latin typeface="Times New Roman" pitchFamily="18" charset="0"/>
                <a:cs typeface="Times New Roman" pitchFamily="18" charset="0"/>
              </a:rPr>
              <a:t>31 – 3 – 2015</a:t>
            </a:r>
            <a:endParaRPr lang="en-US" sz="2000" b="1" dirty="0"/>
          </a:p>
        </p:txBody>
      </p:sp>
      <p:sp>
        <p:nvSpPr>
          <p:cNvPr id="11" name="TextBox 10"/>
          <p:cNvSpPr txBox="1"/>
          <p:nvPr/>
        </p:nvSpPr>
        <p:spPr>
          <a:xfrm>
            <a:off x="1676400" y="2819400"/>
            <a:ext cx="1595309" cy="400110"/>
          </a:xfrm>
          <a:prstGeom prst="rect">
            <a:avLst/>
          </a:prstGeom>
          <a:noFill/>
        </p:spPr>
        <p:txBody>
          <a:bodyPr wrap="none" rtlCol="0">
            <a:spAutoFit/>
          </a:bodyPr>
          <a:lstStyle/>
          <a:p>
            <a:r>
              <a:rPr lang="en-US" sz="2000" b="1" dirty="0">
                <a:latin typeface="Times New Roman" pitchFamily="18" charset="0"/>
                <a:cs typeface="Times New Roman" pitchFamily="18" charset="0"/>
              </a:rPr>
              <a:t>02 – 4 – 2015</a:t>
            </a:r>
            <a:endParaRPr lang="en-US" sz="2000" b="1" dirty="0"/>
          </a:p>
        </p:txBody>
      </p:sp>
      <p:sp>
        <p:nvSpPr>
          <p:cNvPr id="12" name="TextBox 11"/>
          <p:cNvSpPr txBox="1"/>
          <p:nvPr/>
        </p:nvSpPr>
        <p:spPr>
          <a:xfrm>
            <a:off x="1143000" y="2209800"/>
            <a:ext cx="377026" cy="400110"/>
          </a:xfrm>
          <a:prstGeom prst="rect">
            <a:avLst/>
          </a:prstGeom>
          <a:noFill/>
        </p:spPr>
        <p:txBody>
          <a:bodyPr wrap="none" rtlCol="0">
            <a:spAutoFit/>
          </a:bodyPr>
          <a:lstStyle/>
          <a:p>
            <a:r>
              <a:rPr lang="en-US" sz="2000" b="1" dirty="0" smtClean="0"/>
              <a:t>2.</a:t>
            </a:r>
            <a:endParaRPr lang="en-US" sz="2000" b="1" dirty="0"/>
          </a:p>
        </p:txBody>
      </p:sp>
      <p:sp>
        <p:nvSpPr>
          <p:cNvPr id="13" name="TextBox 12"/>
          <p:cNvSpPr txBox="1"/>
          <p:nvPr/>
        </p:nvSpPr>
        <p:spPr>
          <a:xfrm>
            <a:off x="1143000" y="2819400"/>
            <a:ext cx="377026" cy="400110"/>
          </a:xfrm>
          <a:prstGeom prst="rect">
            <a:avLst/>
          </a:prstGeom>
          <a:noFill/>
        </p:spPr>
        <p:txBody>
          <a:bodyPr wrap="none" rtlCol="0">
            <a:spAutoFit/>
          </a:bodyPr>
          <a:lstStyle/>
          <a:p>
            <a:r>
              <a:rPr lang="en-US" sz="2000" b="1" dirty="0" smtClean="0"/>
              <a:t>3.</a:t>
            </a:r>
            <a:endParaRPr lang="en-US"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P spid="6" grpId="0"/>
      <p:bldP spid="7" grpId="0"/>
      <p:bldP spid="8" grpId="0"/>
      <p:bldP spid="9" grpId="0"/>
      <p:bldP spid="10" grpId="0"/>
      <p:bldP spid="11" grpId="0"/>
      <p:bldP spid="12" grpId="0"/>
      <p:bldP spid="1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236100"/>
            <a:ext cx="914400" cy="400110"/>
          </a:xfrm>
          <a:prstGeom prst="rect">
            <a:avLst/>
          </a:prstGeom>
          <a:noFill/>
        </p:spPr>
        <p:txBody>
          <a:bodyPr wrap="square" rtlCol="0">
            <a:spAutoFit/>
          </a:bodyPr>
          <a:lstStyle/>
          <a:p>
            <a:r>
              <a:rPr lang="en-US" sz="2000" b="1" u="sng" dirty="0" err="1" smtClean="0">
                <a:latin typeface="Times New Roman" pitchFamily="18" charset="0"/>
                <a:cs typeface="Times New Roman" pitchFamily="18" charset="0"/>
              </a:rPr>
              <a:t>Mr</a:t>
            </a:r>
            <a:r>
              <a:rPr lang="en-US" sz="2000" b="1" u="sng" dirty="0" smtClean="0">
                <a:latin typeface="Times New Roman" pitchFamily="18" charset="0"/>
                <a:cs typeface="Times New Roman" pitchFamily="18" charset="0"/>
              </a:rPr>
              <a:t> X</a:t>
            </a:r>
            <a:endParaRPr lang="en-IN" sz="2000" b="1" u="sng" dirty="0">
              <a:latin typeface="Times New Roman" pitchFamily="18" charset="0"/>
              <a:cs typeface="Times New Roman" pitchFamily="18" charset="0"/>
            </a:endParaRPr>
          </a:p>
        </p:txBody>
      </p:sp>
      <p:cxnSp>
        <p:nvCxnSpPr>
          <p:cNvPr id="3" name="Straight Arrow Connector 2"/>
          <p:cNvCxnSpPr/>
          <p:nvPr/>
        </p:nvCxnSpPr>
        <p:spPr>
          <a:xfrm rot="16200000" flipH="1">
            <a:off x="4320540" y="735270"/>
            <a:ext cx="73152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 name="TextBox 3"/>
          <p:cNvSpPr txBox="1"/>
          <p:nvPr/>
        </p:nvSpPr>
        <p:spPr>
          <a:xfrm>
            <a:off x="487680" y="1352490"/>
            <a:ext cx="156972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11-2-2014</a:t>
            </a:r>
            <a:endParaRPr lang="en-IN" sz="2000" b="1" dirty="0">
              <a:latin typeface="Times New Roman" pitchFamily="18" charset="0"/>
              <a:cs typeface="Times New Roman" pitchFamily="18" charset="0"/>
            </a:endParaRPr>
          </a:p>
        </p:txBody>
      </p:sp>
      <p:sp>
        <p:nvSpPr>
          <p:cNvPr id="7" name="TextBox 6"/>
          <p:cNvSpPr txBox="1"/>
          <p:nvPr/>
        </p:nvSpPr>
        <p:spPr>
          <a:xfrm>
            <a:off x="4328160" y="1824930"/>
            <a:ext cx="17526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on 10-2-2014</a:t>
            </a:r>
            <a:endParaRPr lang="en-IN" sz="2000" b="1" dirty="0">
              <a:latin typeface="Times New Roman" pitchFamily="18" charset="0"/>
              <a:cs typeface="Times New Roman" pitchFamily="18" charset="0"/>
            </a:endParaRPr>
          </a:p>
        </p:txBody>
      </p:sp>
      <p:sp>
        <p:nvSpPr>
          <p:cNvPr id="8" name="TextBox 7"/>
          <p:cNvSpPr txBox="1"/>
          <p:nvPr/>
        </p:nvSpPr>
        <p:spPr>
          <a:xfrm>
            <a:off x="4114800" y="1367730"/>
            <a:ext cx="2133600"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Returned to India</a:t>
            </a:r>
            <a:endParaRPr lang="en-IN" sz="2000" b="1" u="sng" dirty="0">
              <a:latin typeface="Times New Roman" pitchFamily="18" charset="0"/>
              <a:cs typeface="Times New Roman" pitchFamily="18" charset="0"/>
            </a:endParaRPr>
          </a:p>
        </p:txBody>
      </p:sp>
      <p:cxnSp>
        <p:nvCxnSpPr>
          <p:cNvPr id="16" name="Straight Arrow Connector 15"/>
          <p:cNvCxnSpPr/>
          <p:nvPr/>
        </p:nvCxnSpPr>
        <p:spPr>
          <a:xfrm rot="5400000">
            <a:off x="2095500" y="224403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3451860" y="224403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rot="5400000">
            <a:off x="6973094" y="2227996"/>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rot="5400000">
            <a:off x="480854" y="2227996"/>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228600" y="2038290"/>
            <a:ext cx="3962400" cy="1588"/>
          </a:xfrm>
          <a:prstGeom prst="line">
            <a:avLst/>
          </a:prstGeom>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304800" y="2465010"/>
            <a:ext cx="1295400"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Asset 3</a:t>
            </a:r>
            <a:endParaRPr lang="en-IN" sz="2000" b="1" u="sng" dirty="0">
              <a:latin typeface="Times New Roman" pitchFamily="18" charset="0"/>
              <a:cs typeface="Times New Roman" pitchFamily="18" charset="0"/>
            </a:endParaRPr>
          </a:p>
        </p:txBody>
      </p:sp>
      <p:sp>
        <p:nvSpPr>
          <p:cNvPr id="25" name="TextBox 24"/>
          <p:cNvSpPr txBox="1"/>
          <p:nvPr/>
        </p:nvSpPr>
        <p:spPr>
          <a:xfrm>
            <a:off x="289560" y="2800290"/>
            <a:ext cx="138684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10-1-2014</a:t>
            </a:r>
            <a:endParaRPr lang="en-IN" sz="2000" b="1" dirty="0">
              <a:latin typeface="Times New Roman" pitchFamily="18" charset="0"/>
              <a:cs typeface="Times New Roman" pitchFamily="18" charset="0"/>
            </a:endParaRPr>
          </a:p>
        </p:txBody>
      </p:sp>
      <p:sp>
        <p:nvSpPr>
          <p:cNvPr id="28" name="TextBox 27"/>
          <p:cNvSpPr txBox="1"/>
          <p:nvPr/>
        </p:nvSpPr>
        <p:spPr>
          <a:xfrm>
            <a:off x="1767840" y="2465010"/>
            <a:ext cx="1295400"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Asset 2</a:t>
            </a:r>
            <a:endParaRPr lang="en-IN" sz="2000" b="1" u="sng" dirty="0">
              <a:latin typeface="Times New Roman" pitchFamily="18" charset="0"/>
              <a:cs typeface="Times New Roman" pitchFamily="18" charset="0"/>
            </a:endParaRPr>
          </a:p>
        </p:txBody>
      </p:sp>
      <p:sp>
        <p:nvSpPr>
          <p:cNvPr id="29" name="TextBox 28"/>
          <p:cNvSpPr txBox="1"/>
          <p:nvPr/>
        </p:nvSpPr>
        <p:spPr>
          <a:xfrm>
            <a:off x="3078480" y="2800290"/>
            <a:ext cx="138684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20-4-2014</a:t>
            </a:r>
            <a:endParaRPr lang="en-IN" sz="2000" b="1" dirty="0">
              <a:latin typeface="Times New Roman" pitchFamily="18" charset="0"/>
              <a:cs typeface="Times New Roman" pitchFamily="18" charset="0"/>
            </a:endParaRPr>
          </a:p>
        </p:txBody>
      </p:sp>
      <p:sp>
        <p:nvSpPr>
          <p:cNvPr id="30" name="TextBox 29"/>
          <p:cNvSpPr txBox="1"/>
          <p:nvPr/>
        </p:nvSpPr>
        <p:spPr>
          <a:xfrm>
            <a:off x="6812280" y="2465010"/>
            <a:ext cx="1295400"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Asset 4</a:t>
            </a:r>
            <a:endParaRPr lang="en-IN" sz="2000" b="1" u="sng" dirty="0">
              <a:latin typeface="Times New Roman" pitchFamily="18" charset="0"/>
              <a:cs typeface="Times New Roman" pitchFamily="18" charset="0"/>
            </a:endParaRPr>
          </a:p>
        </p:txBody>
      </p:sp>
      <p:sp>
        <p:nvSpPr>
          <p:cNvPr id="31" name="TextBox 30"/>
          <p:cNvSpPr txBox="1"/>
          <p:nvPr/>
        </p:nvSpPr>
        <p:spPr>
          <a:xfrm>
            <a:off x="6797040" y="2800290"/>
            <a:ext cx="156972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16-2-2018</a:t>
            </a:r>
            <a:endParaRPr lang="en-IN" sz="2000" b="1" dirty="0">
              <a:latin typeface="Times New Roman" pitchFamily="18" charset="0"/>
              <a:cs typeface="Times New Roman" pitchFamily="18" charset="0"/>
            </a:endParaRPr>
          </a:p>
        </p:txBody>
      </p:sp>
      <p:sp>
        <p:nvSpPr>
          <p:cNvPr id="33" name="TextBox 32"/>
          <p:cNvSpPr txBox="1"/>
          <p:nvPr/>
        </p:nvSpPr>
        <p:spPr>
          <a:xfrm>
            <a:off x="1143000" y="3303210"/>
            <a:ext cx="914400"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V D</a:t>
            </a:r>
            <a:endParaRPr lang="en-IN" sz="2000" b="1" u="sng" dirty="0">
              <a:latin typeface="Times New Roman" pitchFamily="18" charset="0"/>
              <a:cs typeface="Times New Roman" pitchFamily="18" charset="0"/>
            </a:endParaRPr>
          </a:p>
        </p:txBody>
      </p:sp>
      <p:sp>
        <p:nvSpPr>
          <p:cNvPr id="34" name="TextBox 33"/>
          <p:cNvSpPr txBox="1"/>
          <p:nvPr/>
        </p:nvSpPr>
        <p:spPr>
          <a:xfrm>
            <a:off x="1143000" y="3836610"/>
            <a:ext cx="11430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31|3|14</a:t>
            </a:r>
            <a:endParaRPr lang="en-IN" sz="2000" b="1" dirty="0">
              <a:latin typeface="Times New Roman" pitchFamily="18" charset="0"/>
              <a:cs typeface="Times New Roman" pitchFamily="18" charset="0"/>
            </a:endParaRPr>
          </a:p>
        </p:txBody>
      </p:sp>
      <p:sp>
        <p:nvSpPr>
          <p:cNvPr id="35" name="TextBox 34"/>
          <p:cNvSpPr txBox="1"/>
          <p:nvPr/>
        </p:nvSpPr>
        <p:spPr>
          <a:xfrm>
            <a:off x="1158240" y="4202370"/>
            <a:ext cx="11430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31|3|15</a:t>
            </a:r>
            <a:endParaRPr lang="en-IN" sz="2000" b="1" dirty="0">
              <a:latin typeface="Times New Roman" pitchFamily="18" charset="0"/>
              <a:cs typeface="Times New Roman" pitchFamily="18" charset="0"/>
            </a:endParaRPr>
          </a:p>
        </p:txBody>
      </p:sp>
      <p:sp>
        <p:nvSpPr>
          <p:cNvPr id="36" name="TextBox 35"/>
          <p:cNvSpPr txBox="1"/>
          <p:nvPr/>
        </p:nvSpPr>
        <p:spPr>
          <a:xfrm>
            <a:off x="1158240" y="4537650"/>
            <a:ext cx="11430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31|3|16</a:t>
            </a:r>
            <a:endParaRPr lang="en-IN" sz="2000" b="1" dirty="0">
              <a:latin typeface="Times New Roman" pitchFamily="18" charset="0"/>
              <a:cs typeface="Times New Roman" pitchFamily="18" charset="0"/>
            </a:endParaRPr>
          </a:p>
        </p:txBody>
      </p:sp>
      <p:sp>
        <p:nvSpPr>
          <p:cNvPr id="37" name="TextBox 36"/>
          <p:cNvSpPr txBox="1"/>
          <p:nvPr/>
        </p:nvSpPr>
        <p:spPr>
          <a:xfrm>
            <a:off x="1158240" y="4857690"/>
            <a:ext cx="11430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31|3|17</a:t>
            </a:r>
            <a:endParaRPr lang="en-IN" sz="2000" b="1" dirty="0">
              <a:latin typeface="Times New Roman" pitchFamily="18" charset="0"/>
              <a:cs typeface="Times New Roman" pitchFamily="18" charset="0"/>
            </a:endParaRPr>
          </a:p>
        </p:txBody>
      </p:sp>
      <p:sp>
        <p:nvSpPr>
          <p:cNvPr id="38" name="TextBox 37"/>
          <p:cNvSpPr txBox="1"/>
          <p:nvPr/>
        </p:nvSpPr>
        <p:spPr>
          <a:xfrm>
            <a:off x="1158240" y="5177730"/>
            <a:ext cx="11430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31|3|18</a:t>
            </a:r>
            <a:endParaRPr lang="en-IN" sz="2000" b="1" dirty="0">
              <a:latin typeface="Times New Roman" pitchFamily="18" charset="0"/>
              <a:cs typeface="Times New Roman" pitchFamily="18" charset="0"/>
            </a:endParaRPr>
          </a:p>
        </p:txBody>
      </p:sp>
      <p:sp>
        <p:nvSpPr>
          <p:cNvPr id="39" name="TextBox 38"/>
          <p:cNvSpPr txBox="1"/>
          <p:nvPr/>
        </p:nvSpPr>
        <p:spPr>
          <a:xfrm>
            <a:off x="1158240" y="5497770"/>
            <a:ext cx="11430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31|3|19</a:t>
            </a:r>
            <a:endParaRPr lang="en-IN" sz="2000" b="1" dirty="0">
              <a:latin typeface="Times New Roman" pitchFamily="18" charset="0"/>
              <a:cs typeface="Times New Roman" pitchFamily="18" charset="0"/>
            </a:endParaRPr>
          </a:p>
        </p:txBody>
      </p:sp>
      <p:sp>
        <p:nvSpPr>
          <p:cNvPr id="40" name="TextBox 39"/>
          <p:cNvSpPr txBox="1"/>
          <p:nvPr/>
        </p:nvSpPr>
        <p:spPr>
          <a:xfrm>
            <a:off x="1158240" y="5802570"/>
            <a:ext cx="11430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31|3|20</a:t>
            </a:r>
            <a:endParaRPr lang="en-IN" sz="2000" b="1" dirty="0">
              <a:latin typeface="Times New Roman" pitchFamily="18" charset="0"/>
              <a:cs typeface="Times New Roman" pitchFamily="18" charset="0"/>
            </a:endParaRPr>
          </a:p>
        </p:txBody>
      </p:sp>
      <p:sp>
        <p:nvSpPr>
          <p:cNvPr id="41" name="TextBox 40"/>
          <p:cNvSpPr txBox="1"/>
          <p:nvPr/>
        </p:nvSpPr>
        <p:spPr>
          <a:xfrm>
            <a:off x="1158240" y="6153090"/>
            <a:ext cx="11430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31|3|21</a:t>
            </a:r>
            <a:endParaRPr lang="en-IN" sz="2000" b="1" dirty="0">
              <a:latin typeface="Times New Roman" pitchFamily="18" charset="0"/>
              <a:cs typeface="Times New Roman" pitchFamily="18" charset="0"/>
            </a:endParaRPr>
          </a:p>
        </p:txBody>
      </p:sp>
      <p:sp>
        <p:nvSpPr>
          <p:cNvPr id="43" name="TextBox 42"/>
          <p:cNvSpPr txBox="1"/>
          <p:nvPr/>
        </p:nvSpPr>
        <p:spPr>
          <a:xfrm>
            <a:off x="2407920" y="3333690"/>
            <a:ext cx="1295400"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Asset 1</a:t>
            </a:r>
            <a:endParaRPr lang="en-IN" sz="2000" b="1" u="sng" dirty="0">
              <a:latin typeface="Times New Roman" pitchFamily="18" charset="0"/>
              <a:cs typeface="Times New Roman" pitchFamily="18" charset="0"/>
            </a:endParaRPr>
          </a:p>
        </p:txBody>
      </p:sp>
      <p:sp>
        <p:nvSpPr>
          <p:cNvPr id="44" name="TextBox 43"/>
          <p:cNvSpPr txBox="1"/>
          <p:nvPr/>
        </p:nvSpPr>
        <p:spPr>
          <a:xfrm>
            <a:off x="5410200" y="3333690"/>
            <a:ext cx="1295400"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Asset 3</a:t>
            </a:r>
            <a:endParaRPr lang="en-IN" sz="2000" b="1" u="sng" dirty="0">
              <a:latin typeface="Times New Roman" pitchFamily="18" charset="0"/>
              <a:cs typeface="Times New Roman" pitchFamily="18" charset="0"/>
            </a:endParaRPr>
          </a:p>
        </p:txBody>
      </p:sp>
      <p:sp>
        <p:nvSpPr>
          <p:cNvPr id="45" name="TextBox 44"/>
          <p:cNvSpPr txBox="1"/>
          <p:nvPr/>
        </p:nvSpPr>
        <p:spPr>
          <a:xfrm>
            <a:off x="7010400" y="3333690"/>
            <a:ext cx="1295400"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Asset 4</a:t>
            </a:r>
            <a:endParaRPr lang="en-IN" sz="2000" b="1" u="sng" dirty="0">
              <a:latin typeface="Times New Roman" pitchFamily="18" charset="0"/>
              <a:cs typeface="Times New Roman" pitchFamily="18" charset="0"/>
            </a:endParaRPr>
          </a:p>
        </p:txBody>
      </p:sp>
      <p:sp>
        <p:nvSpPr>
          <p:cNvPr id="47" name="TextBox 46"/>
          <p:cNvSpPr txBox="1"/>
          <p:nvPr/>
        </p:nvSpPr>
        <p:spPr>
          <a:xfrm>
            <a:off x="5364480" y="3836610"/>
            <a:ext cx="1295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Taxable</a:t>
            </a:r>
            <a:endParaRPr lang="en-IN" sz="2000" b="1" dirty="0">
              <a:latin typeface="Times New Roman" pitchFamily="18" charset="0"/>
              <a:cs typeface="Times New Roman" pitchFamily="18" charset="0"/>
            </a:endParaRPr>
          </a:p>
        </p:txBody>
      </p:sp>
      <p:sp>
        <p:nvSpPr>
          <p:cNvPr id="49" name="TextBox 48"/>
          <p:cNvSpPr txBox="1"/>
          <p:nvPr/>
        </p:nvSpPr>
        <p:spPr>
          <a:xfrm>
            <a:off x="5379720" y="4202370"/>
            <a:ext cx="1295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Taxable</a:t>
            </a:r>
            <a:endParaRPr lang="en-IN" sz="2000" b="1" dirty="0">
              <a:latin typeface="Times New Roman" pitchFamily="18" charset="0"/>
              <a:cs typeface="Times New Roman" pitchFamily="18" charset="0"/>
            </a:endParaRPr>
          </a:p>
        </p:txBody>
      </p:sp>
      <p:sp>
        <p:nvSpPr>
          <p:cNvPr id="51" name="TextBox 50"/>
          <p:cNvSpPr txBox="1"/>
          <p:nvPr/>
        </p:nvSpPr>
        <p:spPr>
          <a:xfrm>
            <a:off x="5394960" y="4568130"/>
            <a:ext cx="1295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Taxable</a:t>
            </a:r>
            <a:endParaRPr lang="en-IN" sz="2000" b="1" dirty="0">
              <a:latin typeface="Times New Roman" pitchFamily="18" charset="0"/>
              <a:cs typeface="Times New Roman" pitchFamily="18" charset="0"/>
            </a:endParaRPr>
          </a:p>
        </p:txBody>
      </p:sp>
      <p:sp>
        <p:nvSpPr>
          <p:cNvPr id="52" name="TextBox 51"/>
          <p:cNvSpPr txBox="1"/>
          <p:nvPr/>
        </p:nvSpPr>
        <p:spPr>
          <a:xfrm>
            <a:off x="2392680" y="4202370"/>
            <a:ext cx="1143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Exempt</a:t>
            </a:r>
            <a:endParaRPr lang="en-IN" sz="2000" b="1" dirty="0">
              <a:latin typeface="Times New Roman" pitchFamily="18" charset="0"/>
              <a:cs typeface="Times New Roman" pitchFamily="18" charset="0"/>
            </a:endParaRPr>
          </a:p>
        </p:txBody>
      </p:sp>
      <p:sp>
        <p:nvSpPr>
          <p:cNvPr id="53" name="TextBox 52"/>
          <p:cNvSpPr txBox="1"/>
          <p:nvPr/>
        </p:nvSpPr>
        <p:spPr>
          <a:xfrm>
            <a:off x="2636520" y="4629090"/>
            <a:ext cx="35052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endParaRPr lang="en-IN" sz="2000" b="1" dirty="0">
              <a:latin typeface="Times New Roman" pitchFamily="18" charset="0"/>
              <a:cs typeface="Times New Roman" pitchFamily="18" charset="0"/>
            </a:endParaRPr>
          </a:p>
        </p:txBody>
      </p:sp>
      <p:sp>
        <p:nvSpPr>
          <p:cNvPr id="55" name="TextBox 54"/>
          <p:cNvSpPr txBox="1"/>
          <p:nvPr/>
        </p:nvSpPr>
        <p:spPr>
          <a:xfrm>
            <a:off x="2636520" y="4933890"/>
            <a:ext cx="35052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endParaRPr lang="en-IN" sz="2000" b="1" dirty="0">
              <a:latin typeface="Times New Roman" pitchFamily="18" charset="0"/>
              <a:cs typeface="Times New Roman" pitchFamily="18" charset="0"/>
            </a:endParaRPr>
          </a:p>
        </p:txBody>
      </p:sp>
      <p:sp>
        <p:nvSpPr>
          <p:cNvPr id="57" name="TextBox 56"/>
          <p:cNvSpPr txBox="1"/>
          <p:nvPr/>
        </p:nvSpPr>
        <p:spPr>
          <a:xfrm>
            <a:off x="2636520" y="5269170"/>
            <a:ext cx="35052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endParaRPr lang="en-IN" sz="2000" b="1" dirty="0">
              <a:latin typeface="Times New Roman" pitchFamily="18" charset="0"/>
              <a:cs typeface="Times New Roman" pitchFamily="18" charset="0"/>
            </a:endParaRPr>
          </a:p>
        </p:txBody>
      </p:sp>
      <p:sp>
        <p:nvSpPr>
          <p:cNvPr id="59" name="TextBox 58"/>
          <p:cNvSpPr txBox="1"/>
          <p:nvPr/>
        </p:nvSpPr>
        <p:spPr>
          <a:xfrm>
            <a:off x="2636520" y="5573970"/>
            <a:ext cx="35052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endParaRPr lang="en-IN" sz="2000" b="1" dirty="0">
              <a:latin typeface="Times New Roman" pitchFamily="18" charset="0"/>
              <a:cs typeface="Times New Roman" pitchFamily="18" charset="0"/>
            </a:endParaRPr>
          </a:p>
        </p:txBody>
      </p:sp>
      <p:sp>
        <p:nvSpPr>
          <p:cNvPr id="61" name="TextBox 60"/>
          <p:cNvSpPr txBox="1"/>
          <p:nvPr/>
        </p:nvSpPr>
        <p:spPr>
          <a:xfrm>
            <a:off x="2636520" y="5909250"/>
            <a:ext cx="35052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endParaRPr lang="en-IN" sz="2000" b="1" dirty="0">
              <a:latin typeface="Times New Roman" pitchFamily="18" charset="0"/>
              <a:cs typeface="Times New Roman" pitchFamily="18" charset="0"/>
            </a:endParaRPr>
          </a:p>
        </p:txBody>
      </p:sp>
      <p:sp>
        <p:nvSpPr>
          <p:cNvPr id="63" name="TextBox 62"/>
          <p:cNvSpPr txBox="1"/>
          <p:nvPr/>
        </p:nvSpPr>
        <p:spPr>
          <a:xfrm>
            <a:off x="2636520" y="6229290"/>
            <a:ext cx="35052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t>
            </a:r>
            <a:endParaRPr lang="en-IN" sz="2000" b="1" dirty="0">
              <a:latin typeface="Times New Roman" pitchFamily="18" charset="0"/>
              <a:cs typeface="Times New Roman" pitchFamily="18" charset="0"/>
            </a:endParaRPr>
          </a:p>
        </p:txBody>
      </p:sp>
      <p:sp>
        <p:nvSpPr>
          <p:cNvPr id="69" name="TextBox 68"/>
          <p:cNvSpPr txBox="1"/>
          <p:nvPr/>
        </p:nvSpPr>
        <p:spPr>
          <a:xfrm>
            <a:off x="6979920" y="5208210"/>
            <a:ext cx="1143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Exempt</a:t>
            </a:r>
            <a:endParaRPr lang="en-IN" sz="2000" b="1" dirty="0">
              <a:latin typeface="Times New Roman" pitchFamily="18" charset="0"/>
              <a:cs typeface="Times New Roman" pitchFamily="18" charset="0"/>
            </a:endParaRPr>
          </a:p>
        </p:txBody>
      </p:sp>
      <p:sp>
        <p:nvSpPr>
          <p:cNvPr id="70" name="TextBox 69"/>
          <p:cNvSpPr txBox="1"/>
          <p:nvPr/>
        </p:nvSpPr>
        <p:spPr>
          <a:xfrm>
            <a:off x="6979920" y="5513010"/>
            <a:ext cx="1143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Exempt</a:t>
            </a:r>
            <a:endParaRPr lang="en-IN" sz="2000" b="1" dirty="0">
              <a:latin typeface="Times New Roman" pitchFamily="18" charset="0"/>
              <a:cs typeface="Times New Roman" pitchFamily="18" charset="0"/>
            </a:endParaRPr>
          </a:p>
        </p:txBody>
      </p:sp>
      <p:sp>
        <p:nvSpPr>
          <p:cNvPr id="71" name="TextBox 70"/>
          <p:cNvSpPr txBox="1"/>
          <p:nvPr/>
        </p:nvSpPr>
        <p:spPr>
          <a:xfrm>
            <a:off x="6979920" y="5848290"/>
            <a:ext cx="1143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Exempt</a:t>
            </a:r>
            <a:endParaRPr lang="en-IN" sz="2000" b="1" dirty="0">
              <a:latin typeface="Times New Roman" pitchFamily="18" charset="0"/>
              <a:cs typeface="Times New Roman" pitchFamily="18" charset="0"/>
            </a:endParaRPr>
          </a:p>
        </p:txBody>
      </p:sp>
      <p:sp>
        <p:nvSpPr>
          <p:cNvPr id="72" name="TextBox 71"/>
          <p:cNvSpPr txBox="1"/>
          <p:nvPr/>
        </p:nvSpPr>
        <p:spPr>
          <a:xfrm>
            <a:off x="6979920" y="6168330"/>
            <a:ext cx="1143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Exempt</a:t>
            </a:r>
            <a:endParaRPr lang="en-IN" sz="2000" b="1" dirty="0">
              <a:latin typeface="Times New Roman" pitchFamily="18" charset="0"/>
              <a:cs typeface="Times New Roman" pitchFamily="18" charset="0"/>
            </a:endParaRPr>
          </a:p>
        </p:txBody>
      </p:sp>
      <p:cxnSp>
        <p:nvCxnSpPr>
          <p:cNvPr id="74" name="Straight Connector 73"/>
          <p:cNvCxnSpPr/>
          <p:nvPr/>
        </p:nvCxnSpPr>
        <p:spPr>
          <a:xfrm>
            <a:off x="7208520" y="4034730"/>
            <a:ext cx="304800" cy="1588"/>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7223760" y="4400490"/>
            <a:ext cx="304800" cy="1588"/>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7223760" y="4751010"/>
            <a:ext cx="304800" cy="1588"/>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7239000" y="5055810"/>
            <a:ext cx="304800" cy="1588"/>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2606040" y="4019490"/>
            <a:ext cx="304800" cy="1588"/>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p:cNvCxnSpPr>
            <a:stCxn id="7" idx="3"/>
          </p:cNvCxnSpPr>
          <p:nvPr/>
        </p:nvCxnSpPr>
        <p:spPr>
          <a:xfrm>
            <a:off x="6080760" y="2024985"/>
            <a:ext cx="2072640" cy="13305"/>
          </a:xfrm>
          <a:prstGeom prst="line">
            <a:avLst/>
          </a:prstGeom>
        </p:spPr>
        <p:style>
          <a:lnRef idx="2">
            <a:schemeClr val="dk1"/>
          </a:lnRef>
          <a:fillRef idx="0">
            <a:schemeClr val="dk1"/>
          </a:fillRef>
          <a:effectRef idx="1">
            <a:schemeClr val="dk1"/>
          </a:effectRef>
          <a:fontRef idx="minor">
            <a:schemeClr val="tx1"/>
          </a:fontRef>
        </p:style>
      </p:cxnSp>
      <p:sp>
        <p:nvSpPr>
          <p:cNvPr id="64" name="TextBox 63"/>
          <p:cNvSpPr txBox="1"/>
          <p:nvPr/>
        </p:nvSpPr>
        <p:spPr>
          <a:xfrm>
            <a:off x="5410200" y="4872930"/>
            <a:ext cx="1295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Taxable</a:t>
            </a:r>
            <a:endParaRPr lang="en-IN" sz="2000" b="1" dirty="0">
              <a:latin typeface="Times New Roman" pitchFamily="18" charset="0"/>
              <a:cs typeface="Times New Roman" pitchFamily="18" charset="0"/>
            </a:endParaRPr>
          </a:p>
        </p:txBody>
      </p:sp>
      <p:sp>
        <p:nvSpPr>
          <p:cNvPr id="65" name="TextBox 64"/>
          <p:cNvSpPr txBox="1"/>
          <p:nvPr/>
        </p:nvSpPr>
        <p:spPr>
          <a:xfrm>
            <a:off x="5410200" y="5192970"/>
            <a:ext cx="1295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Taxable</a:t>
            </a:r>
            <a:endParaRPr lang="en-IN" sz="2000" b="1" dirty="0">
              <a:latin typeface="Times New Roman" pitchFamily="18" charset="0"/>
              <a:cs typeface="Times New Roman" pitchFamily="18" charset="0"/>
            </a:endParaRPr>
          </a:p>
        </p:txBody>
      </p:sp>
      <p:sp>
        <p:nvSpPr>
          <p:cNvPr id="66" name="TextBox 65"/>
          <p:cNvSpPr txBox="1"/>
          <p:nvPr/>
        </p:nvSpPr>
        <p:spPr>
          <a:xfrm>
            <a:off x="5410200" y="5482530"/>
            <a:ext cx="1295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Taxable</a:t>
            </a:r>
            <a:endParaRPr lang="en-IN" sz="2000" b="1" dirty="0">
              <a:latin typeface="Times New Roman" pitchFamily="18" charset="0"/>
              <a:cs typeface="Times New Roman" pitchFamily="18" charset="0"/>
            </a:endParaRPr>
          </a:p>
        </p:txBody>
      </p:sp>
      <p:sp>
        <p:nvSpPr>
          <p:cNvPr id="67" name="TextBox 66"/>
          <p:cNvSpPr txBox="1"/>
          <p:nvPr/>
        </p:nvSpPr>
        <p:spPr>
          <a:xfrm>
            <a:off x="5410200" y="5817810"/>
            <a:ext cx="1295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Taxable</a:t>
            </a:r>
            <a:endParaRPr lang="en-IN" sz="2000" b="1" dirty="0">
              <a:latin typeface="Times New Roman" pitchFamily="18" charset="0"/>
              <a:cs typeface="Times New Roman" pitchFamily="18" charset="0"/>
            </a:endParaRPr>
          </a:p>
        </p:txBody>
      </p:sp>
      <p:sp>
        <p:nvSpPr>
          <p:cNvPr id="68" name="TextBox 67"/>
          <p:cNvSpPr txBox="1"/>
          <p:nvPr/>
        </p:nvSpPr>
        <p:spPr>
          <a:xfrm>
            <a:off x="5410200" y="6137850"/>
            <a:ext cx="1295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Taxable</a:t>
            </a:r>
            <a:endParaRPr lang="en-IN" sz="2000" b="1" dirty="0">
              <a:latin typeface="Times New Roman" pitchFamily="18" charset="0"/>
              <a:cs typeface="Times New Roman" pitchFamily="18" charset="0"/>
            </a:endParaRPr>
          </a:p>
        </p:txBody>
      </p:sp>
      <p:sp>
        <p:nvSpPr>
          <p:cNvPr id="73" name="TextBox 72"/>
          <p:cNvSpPr txBox="1"/>
          <p:nvPr/>
        </p:nvSpPr>
        <p:spPr>
          <a:xfrm>
            <a:off x="3825240" y="3348930"/>
            <a:ext cx="1295400"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Asset 2</a:t>
            </a:r>
            <a:endParaRPr lang="en-IN" sz="2000" b="1" u="sng" dirty="0">
              <a:latin typeface="Times New Roman" pitchFamily="18" charset="0"/>
              <a:cs typeface="Times New Roman" pitchFamily="18" charset="0"/>
            </a:endParaRPr>
          </a:p>
        </p:txBody>
      </p:sp>
      <p:sp>
        <p:nvSpPr>
          <p:cNvPr id="79" name="TextBox 78"/>
          <p:cNvSpPr txBox="1"/>
          <p:nvPr/>
        </p:nvSpPr>
        <p:spPr>
          <a:xfrm>
            <a:off x="3794760" y="3851850"/>
            <a:ext cx="1295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Taxable</a:t>
            </a:r>
            <a:endParaRPr lang="en-IN" sz="2000" b="1" dirty="0">
              <a:latin typeface="Times New Roman" pitchFamily="18" charset="0"/>
              <a:cs typeface="Times New Roman" pitchFamily="18" charset="0"/>
            </a:endParaRPr>
          </a:p>
        </p:txBody>
      </p:sp>
      <p:sp>
        <p:nvSpPr>
          <p:cNvPr id="81" name="TextBox 80"/>
          <p:cNvSpPr txBox="1"/>
          <p:nvPr/>
        </p:nvSpPr>
        <p:spPr>
          <a:xfrm>
            <a:off x="3810000" y="4217610"/>
            <a:ext cx="1295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Exempt</a:t>
            </a:r>
            <a:endParaRPr lang="en-IN" sz="2000" b="1" dirty="0">
              <a:latin typeface="Times New Roman" pitchFamily="18" charset="0"/>
              <a:cs typeface="Times New Roman" pitchFamily="18" charset="0"/>
            </a:endParaRPr>
          </a:p>
        </p:txBody>
      </p:sp>
      <p:sp>
        <p:nvSpPr>
          <p:cNvPr id="82" name="TextBox 81"/>
          <p:cNvSpPr txBox="1"/>
          <p:nvPr/>
        </p:nvSpPr>
        <p:spPr>
          <a:xfrm>
            <a:off x="3825240" y="4583370"/>
            <a:ext cx="1143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Exempt</a:t>
            </a:r>
            <a:endParaRPr lang="en-IN" sz="2000" b="1" dirty="0">
              <a:latin typeface="Times New Roman" pitchFamily="18" charset="0"/>
              <a:cs typeface="Times New Roman" pitchFamily="18" charset="0"/>
            </a:endParaRPr>
          </a:p>
        </p:txBody>
      </p:sp>
      <p:sp>
        <p:nvSpPr>
          <p:cNvPr id="83" name="TextBox 82"/>
          <p:cNvSpPr txBox="1"/>
          <p:nvPr/>
        </p:nvSpPr>
        <p:spPr>
          <a:xfrm>
            <a:off x="3825240" y="4888170"/>
            <a:ext cx="1143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Exempt</a:t>
            </a:r>
            <a:endParaRPr lang="en-IN" sz="2000" b="1" dirty="0">
              <a:latin typeface="Times New Roman" pitchFamily="18" charset="0"/>
              <a:cs typeface="Times New Roman" pitchFamily="18" charset="0"/>
            </a:endParaRPr>
          </a:p>
        </p:txBody>
      </p:sp>
      <p:sp>
        <p:nvSpPr>
          <p:cNvPr id="84" name="TextBox 83"/>
          <p:cNvSpPr txBox="1"/>
          <p:nvPr/>
        </p:nvSpPr>
        <p:spPr>
          <a:xfrm>
            <a:off x="3825240" y="5223450"/>
            <a:ext cx="1143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Exempt</a:t>
            </a:r>
            <a:endParaRPr lang="en-IN" sz="2000" b="1" dirty="0">
              <a:latin typeface="Times New Roman" pitchFamily="18" charset="0"/>
              <a:cs typeface="Times New Roman" pitchFamily="18" charset="0"/>
            </a:endParaRPr>
          </a:p>
        </p:txBody>
      </p:sp>
      <p:sp>
        <p:nvSpPr>
          <p:cNvPr id="85" name="TextBox 84"/>
          <p:cNvSpPr txBox="1"/>
          <p:nvPr/>
        </p:nvSpPr>
        <p:spPr>
          <a:xfrm>
            <a:off x="3825240" y="5528250"/>
            <a:ext cx="1143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Exempt</a:t>
            </a:r>
            <a:endParaRPr lang="en-IN" sz="2000" b="1" dirty="0">
              <a:latin typeface="Times New Roman" pitchFamily="18" charset="0"/>
              <a:cs typeface="Times New Roman" pitchFamily="18" charset="0"/>
            </a:endParaRPr>
          </a:p>
        </p:txBody>
      </p:sp>
      <p:sp>
        <p:nvSpPr>
          <p:cNvPr id="86" name="TextBox 85"/>
          <p:cNvSpPr txBox="1"/>
          <p:nvPr/>
        </p:nvSpPr>
        <p:spPr>
          <a:xfrm>
            <a:off x="3825240" y="5863530"/>
            <a:ext cx="1143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Exempt</a:t>
            </a:r>
            <a:endParaRPr lang="en-IN" sz="2000" b="1" dirty="0">
              <a:latin typeface="Times New Roman" pitchFamily="18" charset="0"/>
              <a:cs typeface="Times New Roman" pitchFamily="18" charset="0"/>
            </a:endParaRPr>
          </a:p>
        </p:txBody>
      </p:sp>
      <p:sp>
        <p:nvSpPr>
          <p:cNvPr id="87" name="TextBox 86"/>
          <p:cNvSpPr txBox="1"/>
          <p:nvPr/>
        </p:nvSpPr>
        <p:spPr>
          <a:xfrm>
            <a:off x="3825240" y="6183570"/>
            <a:ext cx="1143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Exempt</a:t>
            </a:r>
            <a:endParaRPr lang="en-IN" sz="2000" b="1" dirty="0">
              <a:latin typeface="Times New Roman" pitchFamily="18" charset="0"/>
              <a:cs typeface="Times New Roman" pitchFamily="18" charset="0"/>
            </a:endParaRPr>
          </a:p>
        </p:txBody>
      </p:sp>
      <p:sp>
        <p:nvSpPr>
          <p:cNvPr id="88" name="TextBox 87"/>
          <p:cNvSpPr txBox="1"/>
          <p:nvPr/>
        </p:nvSpPr>
        <p:spPr>
          <a:xfrm>
            <a:off x="3215640" y="2465010"/>
            <a:ext cx="1295400"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Asset 1</a:t>
            </a:r>
            <a:endParaRPr lang="en-IN" sz="2000" b="1" u="sng" dirty="0">
              <a:latin typeface="Times New Roman" pitchFamily="18" charset="0"/>
              <a:cs typeface="Times New Roman" pitchFamily="18" charset="0"/>
            </a:endParaRPr>
          </a:p>
        </p:txBody>
      </p:sp>
      <p:sp>
        <p:nvSpPr>
          <p:cNvPr id="92" name="TextBox 91"/>
          <p:cNvSpPr txBox="1"/>
          <p:nvPr/>
        </p:nvSpPr>
        <p:spPr>
          <a:xfrm>
            <a:off x="1600200" y="2800290"/>
            <a:ext cx="13716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15-2-2014</a:t>
            </a:r>
            <a:endParaRPr lang="en-IN" sz="2000" b="1" dirty="0">
              <a:latin typeface="Times New Roman" pitchFamily="18" charset="0"/>
              <a:cs typeface="Times New Roman" pitchFamily="18" charset="0"/>
            </a:endParaRPr>
          </a:p>
        </p:txBody>
      </p:sp>
      <p:sp>
        <p:nvSpPr>
          <p:cNvPr id="93" name="Up-Down Arrow 92"/>
          <p:cNvSpPr/>
          <p:nvPr/>
        </p:nvSpPr>
        <p:spPr>
          <a:xfrm>
            <a:off x="990600" y="1779210"/>
            <a:ext cx="152400" cy="533400"/>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latin typeface="Times New Roman" pitchFamily="18" charset="0"/>
              <a:cs typeface="Times New Roman" pitchFamily="18" charset="0"/>
            </a:endParaRPr>
          </a:p>
        </p:txBody>
      </p:sp>
    </p:spTree>
    <p:extLst>
      <p:ext uri="{BB962C8B-B14F-4D97-AF65-F5344CB8AC3E}">
        <p14:creationId xmlns:p14="http://schemas.microsoft.com/office/powerpoint/2010/main" val="1880380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9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7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8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20"/>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4"/>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16"/>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44"/>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51"/>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47"/>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4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64"/>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65"/>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66"/>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67"/>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68"/>
                                        </p:tgtEl>
                                        <p:attrNameLst>
                                          <p:attrName>style.visibility</p:attrName>
                                        </p:attrNameLst>
                                      </p:cBhvr>
                                      <p:to>
                                        <p:strVal val="visible"/>
                                      </p:to>
                                    </p:set>
                                  </p:childTnLst>
                                </p:cTn>
                              </p:par>
                              <p:par>
                                <p:cTn id="179" presetID="1" presetClass="entr" presetSubtype="0" fill="hold" grpId="1" nodeType="withEffect">
                                  <p:stCondLst>
                                    <p:cond delay="0"/>
                                  </p:stCondLst>
                                  <p:childTnLst>
                                    <p:set>
                                      <p:cBhvr>
                                        <p:cTn id="180" dur="1" fill="hold">
                                          <p:stCondLst>
                                            <p:cond delay="0"/>
                                          </p:stCondLst>
                                        </p:cTn>
                                        <p:tgtEl>
                                          <p:spTgt spid="44"/>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80"/>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8"/>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18"/>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31"/>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30"/>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45"/>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nodeType="clickEffect">
                                  <p:stCondLst>
                                    <p:cond delay="0"/>
                                  </p:stCondLst>
                                  <p:childTnLst>
                                    <p:set>
                                      <p:cBhvr>
                                        <p:cTn id="204" dur="1" fill="hold">
                                          <p:stCondLst>
                                            <p:cond delay="0"/>
                                          </p:stCondLst>
                                        </p:cTn>
                                        <p:tgtEl>
                                          <p:spTgt spid="74"/>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nodeType="clickEffect">
                                  <p:stCondLst>
                                    <p:cond delay="0"/>
                                  </p:stCondLst>
                                  <p:childTnLst>
                                    <p:set>
                                      <p:cBhvr>
                                        <p:cTn id="208" dur="1" fill="hold">
                                          <p:stCondLst>
                                            <p:cond delay="0"/>
                                          </p:stCondLst>
                                        </p:cTn>
                                        <p:tgtEl>
                                          <p:spTgt spid="75"/>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nodeType="clickEffect">
                                  <p:stCondLst>
                                    <p:cond delay="0"/>
                                  </p:stCondLst>
                                  <p:childTnLst>
                                    <p:set>
                                      <p:cBhvr>
                                        <p:cTn id="212" dur="1" fill="hold">
                                          <p:stCondLst>
                                            <p:cond delay="0"/>
                                          </p:stCondLst>
                                        </p:cTn>
                                        <p:tgtEl>
                                          <p:spTgt spid="76"/>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nodeType="clickEffect">
                                  <p:stCondLst>
                                    <p:cond delay="0"/>
                                  </p:stCondLst>
                                  <p:childTnLst>
                                    <p:set>
                                      <p:cBhvr>
                                        <p:cTn id="216" dur="1" fill="hold">
                                          <p:stCondLst>
                                            <p:cond delay="0"/>
                                          </p:stCondLst>
                                        </p:cTn>
                                        <p:tgtEl>
                                          <p:spTgt spid="77"/>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69"/>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70"/>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71"/>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24" grpId="0"/>
      <p:bldP spid="25" grpId="0"/>
      <p:bldP spid="28" grpId="0"/>
      <p:bldP spid="29" grpId="0"/>
      <p:bldP spid="30" grpId="0"/>
      <p:bldP spid="31" grpId="0"/>
      <p:bldP spid="33" grpId="0"/>
      <p:bldP spid="34" grpId="0"/>
      <p:bldP spid="35" grpId="0"/>
      <p:bldP spid="36" grpId="0"/>
      <p:bldP spid="37" grpId="0"/>
      <p:bldP spid="38" grpId="0"/>
      <p:bldP spid="39" grpId="0"/>
      <p:bldP spid="40" grpId="0"/>
      <p:bldP spid="41" grpId="0"/>
      <p:bldP spid="43" grpId="0"/>
      <p:bldP spid="44" grpId="0"/>
      <p:bldP spid="44" grpId="1"/>
      <p:bldP spid="45" grpId="0"/>
      <p:bldP spid="47" grpId="0"/>
      <p:bldP spid="49" grpId="0"/>
      <p:bldP spid="51" grpId="0"/>
      <p:bldP spid="52" grpId="0"/>
      <p:bldP spid="53" grpId="0"/>
      <p:bldP spid="55" grpId="0"/>
      <p:bldP spid="57" grpId="0"/>
      <p:bldP spid="59" grpId="0"/>
      <p:bldP spid="61" grpId="0"/>
      <p:bldP spid="63" grpId="0"/>
      <p:bldP spid="69" grpId="0"/>
      <p:bldP spid="70" grpId="0"/>
      <p:bldP spid="71" grpId="0"/>
      <p:bldP spid="72" grpId="0"/>
      <p:bldP spid="64" grpId="0"/>
      <p:bldP spid="65" grpId="0"/>
      <p:bldP spid="66" grpId="0"/>
      <p:bldP spid="67" grpId="0"/>
      <p:bldP spid="68" grpId="0"/>
      <p:bldP spid="73" grpId="0"/>
      <p:bldP spid="79" grpId="0"/>
      <p:bldP spid="81" grpId="0"/>
      <p:bldP spid="82" grpId="0"/>
      <p:bldP spid="83" grpId="0"/>
      <p:bldP spid="84" grpId="0"/>
      <p:bldP spid="85" grpId="0"/>
      <p:bldP spid="86" grpId="0"/>
      <p:bldP spid="87" grpId="0"/>
      <p:bldP spid="88" grpId="0"/>
      <p:bldP spid="92" grpId="0"/>
      <p:bldP spid="9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 y="731520"/>
            <a:ext cx="1965960" cy="400110"/>
          </a:xfrm>
          <a:prstGeom prst="rect">
            <a:avLst/>
          </a:prstGeom>
          <a:noFill/>
        </p:spPr>
        <p:txBody>
          <a:bodyPr wrap="square" rtlCol="0">
            <a:spAutoFit/>
          </a:bodyPr>
          <a:lstStyle/>
          <a:p>
            <a:r>
              <a:rPr lang="en-US" sz="2000" b="1" u="sng" dirty="0" smtClean="0"/>
              <a:t>Important Note:</a:t>
            </a:r>
            <a:endParaRPr lang="en-IN" sz="2000" b="1" u="sng" dirty="0"/>
          </a:p>
        </p:txBody>
      </p:sp>
      <p:sp>
        <p:nvSpPr>
          <p:cNvPr id="3" name="TextBox 2"/>
          <p:cNvSpPr txBox="1"/>
          <p:nvPr/>
        </p:nvSpPr>
        <p:spPr>
          <a:xfrm>
            <a:off x="899160" y="1295400"/>
            <a:ext cx="7787640" cy="1015663"/>
          </a:xfrm>
          <a:prstGeom prst="rect">
            <a:avLst/>
          </a:prstGeom>
          <a:noFill/>
        </p:spPr>
        <p:txBody>
          <a:bodyPr wrap="square" rtlCol="0">
            <a:spAutoFit/>
          </a:bodyPr>
          <a:lstStyle/>
          <a:p>
            <a:r>
              <a:rPr lang="en-US" sz="2000" b="1" dirty="0" smtClean="0"/>
              <a:t>Money Standing to the Credit of NRE A|C as on the date of Return to India and shall be deemed to be Moneys brought by him into India on that date &amp; therefore exempt u|s 5(v).</a:t>
            </a:r>
            <a:endParaRPr lang="en-IN" sz="2000" b="1" dirty="0"/>
          </a:p>
        </p:txBody>
      </p:sp>
      <p:sp>
        <p:nvSpPr>
          <p:cNvPr id="4" name="TextBox 3"/>
          <p:cNvSpPr txBox="1"/>
          <p:nvPr/>
        </p:nvSpPr>
        <p:spPr>
          <a:xfrm>
            <a:off x="381000" y="1310640"/>
            <a:ext cx="381000" cy="400110"/>
          </a:xfrm>
          <a:prstGeom prst="rect">
            <a:avLst/>
          </a:prstGeom>
          <a:noFill/>
        </p:spPr>
        <p:txBody>
          <a:bodyPr wrap="square" rtlCol="0">
            <a:spAutoFit/>
          </a:bodyPr>
          <a:lstStyle/>
          <a:p>
            <a:r>
              <a:rPr lang="en-US" sz="2000" b="1" dirty="0" smtClean="0"/>
              <a:t>1.</a:t>
            </a:r>
            <a:endParaRPr lang="en-IN" sz="2000" b="1" dirty="0"/>
          </a:p>
        </p:txBody>
      </p:sp>
      <p:sp>
        <p:nvSpPr>
          <p:cNvPr id="5" name="TextBox 4"/>
          <p:cNvSpPr txBox="1"/>
          <p:nvPr/>
        </p:nvSpPr>
        <p:spPr>
          <a:xfrm>
            <a:off x="3307080" y="2758440"/>
            <a:ext cx="3093720" cy="400110"/>
          </a:xfrm>
          <a:prstGeom prst="rect">
            <a:avLst/>
          </a:prstGeom>
          <a:noFill/>
        </p:spPr>
        <p:txBody>
          <a:bodyPr wrap="square" rtlCol="0">
            <a:spAutoFit/>
          </a:bodyPr>
          <a:lstStyle/>
          <a:p>
            <a:r>
              <a:rPr lang="en-US" sz="2000" b="1" u="sng" dirty="0" smtClean="0"/>
              <a:t>Person of Indian Origin</a:t>
            </a:r>
            <a:endParaRPr lang="en-IN" sz="2000" b="1" u="sng" dirty="0"/>
          </a:p>
        </p:txBody>
      </p:sp>
      <p:sp>
        <p:nvSpPr>
          <p:cNvPr id="6" name="TextBox 5"/>
          <p:cNvSpPr txBox="1"/>
          <p:nvPr/>
        </p:nvSpPr>
        <p:spPr>
          <a:xfrm>
            <a:off x="914400" y="3429000"/>
            <a:ext cx="7620000" cy="707886"/>
          </a:xfrm>
          <a:prstGeom prst="rect">
            <a:avLst/>
          </a:prstGeom>
          <a:noFill/>
        </p:spPr>
        <p:txBody>
          <a:bodyPr wrap="square" rtlCol="0">
            <a:spAutoFit/>
          </a:bodyPr>
          <a:lstStyle/>
          <a:p>
            <a:r>
              <a:rPr lang="en-US" sz="2000" b="1" dirty="0" smtClean="0"/>
              <a:t>A person shall be deemed to to Indian Origin if he, or either of his parents or any of his grandparents, was born in Undivided India</a:t>
            </a:r>
            <a:endParaRPr lang="en-IN" sz="2000" b="1" dirty="0"/>
          </a:p>
        </p:txBody>
      </p:sp>
      <p:sp>
        <p:nvSpPr>
          <p:cNvPr id="7" name="TextBox 6"/>
          <p:cNvSpPr txBox="1"/>
          <p:nvPr/>
        </p:nvSpPr>
        <p:spPr>
          <a:xfrm>
            <a:off x="960120" y="4328160"/>
            <a:ext cx="6126480" cy="400110"/>
          </a:xfrm>
          <a:prstGeom prst="rect">
            <a:avLst/>
          </a:prstGeom>
          <a:noFill/>
        </p:spPr>
        <p:txBody>
          <a:bodyPr wrap="square" rtlCol="0">
            <a:spAutoFit/>
          </a:bodyPr>
          <a:lstStyle/>
          <a:p>
            <a:r>
              <a:rPr lang="en-US" sz="2000" b="1" dirty="0" smtClean="0"/>
              <a:t>grandparents include maternal grandparents also.</a:t>
            </a:r>
            <a:endParaRPr lang="en-IN" sz="2000" b="1" dirty="0"/>
          </a:p>
        </p:txBody>
      </p:sp>
      <p:sp>
        <p:nvSpPr>
          <p:cNvPr id="8" name="TextBox 7"/>
          <p:cNvSpPr txBox="1"/>
          <p:nvPr/>
        </p:nvSpPr>
        <p:spPr>
          <a:xfrm>
            <a:off x="563880" y="4389120"/>
            <a:ext cx="228600" cy="400110"/>
          </a:xfrm>
          <a:prstGeom prst="rect">
            <a:avLst/>
          </a:prstGeom>
          <a:noFill/>
        </p:spPr>
        <p:txBody>
          <a:bodyPr wrap="square" rtlCol="0">
            <a:spAutoFit/>
          </a:bodyPr>
          <a:lstStyle/>
          <a:p>
            <a:r>
              <a:rPr lang="en-US" sz="2000" b="1" dirty="0" smtClean="0"/>
              <a:t>*</a:t>
            </a:r>
            <a:endParaRPr lang="en-IN" sz="2000" b="1" dirty="0"/>
          </a:p>
        </p:txBody>
      </p:sp>
    </p:spTree>
    <p:extLst>
      <p:ext uri="{BB962C8B-B14F-4D97-AF65-F5344CB8AC3E}">
        <p14:creationId xmlns:p14="http://schemas.microsoft.com/office/powerpoint/2010/main" val="1243387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2738" y="500042"/>
            <a:ext cx="2903773"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K.O.MATHEWS</a:t>
            </a:r>
            <a:endParaRPr lang="en-IN" sz="2000" b="1" dirty="0">
              <a:latin typeface="Times New Roman" pitchFamily="18" charset="0"/>
              <a:cs typeface="Times New Roman" pitchFamily="18" charset="0"/>
            </a:endParaRPr>
          </a:p>
        </p:txBody>
      </p:sp>
      <p:sp>
        <p:nvSpPr>
          <p:cNvPr id="4" name="TextBox 3"/>
          <p:cNvSpPr txBox="1"/>
          <p:nvPr/>
        </p:nvSpPr>
        <p:spPr>
          <a:xfrm>
            <a:off x="2912301" y="1142984"/>
            <a:ext cx="4452452"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(KERALA HIGH COURT)</a:t>
            </a:r>
            <a:endParaRPr lang="en-IN" sz="2000" b="1" dirty="0">
              <a:latin typeface="Times New Roman" pitchFamily="18" charset="0"/>
              <a:cs typeface="Times New Roman" pitchFamily="18" charset="0"/>
            </a:endParaRPr>
          </a:p>
        </p:txBody>
      </p:sp>
      <p:sp>
        <p:nvSpPr>
          <p:cNvPr id="5" name="TextBox 4"/>
          <p:cNvSpPr txBox="1"/>
          <p:nvPr/>
        </p:nvSpPr>
        <p:spPr>
          <a:xfrm>
            <a:off x="928662" y="1958430"/>
            <a:ext cx="7500990" cy="1323439"/>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Even if the </a:t>
            </a:r>
            <a:r>
              <a:rPr lang="en-US" sz="2000" b="1" dirty="0" err="1" smtClean="0">
                <a:latin typeface="Times New Roman" pitchFamily="18" charset="0"/>
                <a:cs typeface="Times New Roman" pitchFamily="18" charset="0"/>
              </a:rPr>
              <a:t>assessee</a:t>
            </a:r>
            <a:r>
              <a:rPr lang="en-US" sz="2000" b="1" dirty="0" smtClean="0">
                <a:latin typeface="Times New Roman" pitchFamily="18" charset="0"/>
                <a:cs typeface="Times New Roman" pitchFamily="18" charset="0"/>
              </a:rPr>
              <a:t> has converted assets, which were brought by him from outside India, into money, and has used that money for acquisition if other asset, the asset which is acquired with the sale consideration of original asset, is also eligible for exemption.</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347343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4607" y="1117937"/>
            <a:ext cx="6572296" cy="1015663"/>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He brought imported motor cars into India while coming back to India. Imported motor cars are sold and jewellery is purchased out of the sale proceeds as </a:t>
            </a:r>
            <a:r>
              <a:rPr lang="en-US" sz="2000" b="1" smtClean="0">
                <a:latin typeface="Times New Roman" pitchFamily="18" charset="0"/>
                <a:cs typeface="Times New Roman" pitchFamily="18" charset="0"/>
              </a:rPr>
              <a:t>on 31.3.2015.</a:t>
            </a:r>
            <a:endParaRPr lang="en-IN" sz="2000" b="1" dirty="0">
              <a:latin typeface="Times New Roman" pitchFamily="18" charset="0"/>
              <a:cs typeface="Times New Roman" pitchFamily="18" charset="0"/>
            </a:endParaRPr>
          </a:p>
        </p:txBody>
      </p:sp>
      <p:sp>
        <p:nvSpPr>
          <p:cNvPr id="3" name="TextBox 2"/>
          <p:cNvSpPr txBox="1"/>
          <p:nvPr/>
        </p:nvSpPr>
        <p:spPr>
          <a:xfrm>
            <a:off x="584474" y="526543"/>
            <a:ext cx="1472926"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Question:-</a:t>
            </a:r>
            <a:endParaRPr lang="en-IN" sz="2000" b="1" dirty="0">
              <a:latin typeface="Times New Roman" pitchFamily="18" charset="0"/>
              <a:cs typeface="Times New Roman" pitchFamily="18" charset="0"/>
            </a:endParaRPr>
          </a:p>
        </p:txBody>
      </p:sp>
      <p:sp>
        <p:nvSpPr>
          <p:cNvPr id="4" name="TextBox 3"/>
          <p:cNvSpPr txBox="1"/>
          <p:nvPr/>
        </p:nvSpPr>
        <p:spPr>
          <a:xfrm>
            <a:off x="532789" y="2327802"/>
            <a:ext cx="1285884"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Answer:-</a:t>
            </a:r>
            <a:endParaRPr lang="en-IN" sz="2000" b="1" dirty="0">
              <a:latin typeface="Times New Roman" pitchFamily="18" charset="0"/>
              <a:cs typeface="Times New Roman" pitchFamily="18" charset="0"/>
            </a:endParaRPr>
          </a:p>
        </p:txBody>
      </p:sp>
      <p:sp>
        <p:nvSpPr>
          <p:cNvPr id="5" name="TextBox 4"/>
          <p:cNvSpPr txBox="1"/>
          <p:nvPr/>
        </p:nvSpPr>
        <p:spPr>
          <a:xfrm>
            <a:off x="1609297" y="2824741"/>
            <a:ext cx="6190416" cy="1015663"/>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Exemption u/s 5(v) is available for the assets purchased out of the sale proceeds of assets brought into India. Therefore, value of jewellery is not taxable.</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893796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96981"/>
            <a:ext cx="7860442" cy="1015663"/>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Out of the moneys brought from abroad, he purchased a house property </a:t>
            </a:r>
            <a:r>
              <a:rPr lang="en-US" sz="2000" b="1" smtClean="0">
                <a:latin typeface="Times New Roman" pitchFamily="18" charset="0"/>
                <a:cs typeface="Times New Roman" pitchFamily="18" charset="0"/>
              </a:rPr>
              <a:t>on 21.6.2014. </a:t>
            </a:r>
            <a:r>
              <a:rPr lang="en-US" sz="2000" b="1" dirty="0" smtClean="0">
                <a:latin typeface="Times New Roman" pitchFamily="18" charset="0"/>
                <a:cs typeface="Times New Roman" pitchFamily="18" charset="0"/>
              </a:rPr>
              <a:t>The house property is sold and out of the sale proceeds jewellery is purchased as </a:t>
            </a:r>
            <a:r>
              <a:rPr lang="en-US" sz="2000" b="1" smtClean="0">
                <a:latin typeface="Times New Roman" pitchFamily="18" charset="0"/>
                <a:cs typeface="Times New Roman" pitchFamily="18" charset="0"/>
              </a:rPr>
              <a:t>on 31.3.2015.</a:t>
            </a:r>
            <a:endParaRPr lang="en-IN" sz="2000" b="1" dirty="0">
              <a:latin typeface="Times New Roman" pitchFamily="18" charset="0"/>
              <a:cs typeface="Times New Roman" pitchFamily="18" charset="0"/>
            </a:endParaRPr>
          </a:p>
        </p:txBody>
      </p:sp>
      <p:sp>
        <p:nvSpPr>
          <p:cNvPr id="3" name="TextBox 2"/>
          <p:cNvSpPr txBox="1"/>
          <p:nvPr/>
        </p:nvSpPr>
        <p:spPr>
          <a:xfrm>
            <a:off x="940901" y="2784497"/>
            <a:ext cx="7789050" cy="1015663"/>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Exemption u/s 5(v) is not available for assets purchased out of the sale proceeds of assets acquired from foreign funds, therefore, exemption under section 5(v) if not available in respect of the jewellery.</a:t>
            </a:r>
            <a:endParaRPr lang="en-IN" sz="2000" b="1" dirty="0">
              <a:latin typeface="Times New Roman" pitchFamily="18" charset="0"/>
              <a:cs typeface="Times New Roman" pitchFamily="18" charset="0"/>
            </a:endParaRPr>
          </a:p>
        </p:txBody>
      </p:sp>
      <p:sp>
        <p:nvSpPr>
          <p:cNvPr id="4" name="TextBox 3"/>
          <p:cNvSpPr txBox="1"/>
          <p:nvPr/>
        </p:nvSpPr>
        <p:spPr>
          <a:xfrm>
            <a:off x="508885" y="487680"/>
            <a:ext cx="1472926"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Question:-</a:t>
            </a:r>
            <a:endParaRPr lang="en-IN" sz="2000" b="1" dirty="0">
              <a:latin typeface="Times New Roman" pitchFamily="18" charset="0"/>
              <a:cs typeface="Times New Roman" pitchFamily="18" charset="0"/>
            </a:endParaRPr>
          </a:p>
        </p:txBody>
      </p:sp>
      <p:sp>
        <p:nvSpPr>
          <p:cNvPr id="5" name="TextBox 4"/>
          <p:cNvSpPr txBox="1"/>
          <p:nvPr/>
        </p:nvSpPr>
        <p:spPr>
          <a:xfrm>
            <a:off x="457200" y="2288939"/>
            <a:ext cx="1285884"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Answer:-</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766427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p:cNvSpPr/>
          <p:nvPr/>
        </p:nvSpPr>
        <p:spPr>
          <a:xfrm>
            <a:off x="1600200" y="228600"/>
            <a:ext cx="6858000" cy="838200"/>
          </a:xfrm>
          <a:prstGeom prst="flowChartAlternateProcess">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cap="all" dirty="0">
                <a:ln w="0"/>
                <a:solidFill>
                  <a:schemeClr val="accent5">
                    <a:lumMod val="50000"/>
                  </a:schemeClr>
                </a:solidFill>
                <a:effectLst>
                  <a:reflection blurRad="12700" stA="50000" endPos="50000" dist="5000" dir="5400000" sy="-100000" rotWithShape="0"/>
                </a:effectLst>
              </a:rPr>
              <a:t>Exemption U/S 5(vi)</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Cloud 8"/>
          <p:cNvSpPr/>
          <p:nvPr/>
        </p:nvSpPr>
        <p:spPr>
          <a:xfrm>
            <a:off x="228600" y="1143000"/>
            <a:ext cx="2209800" cy="914400"/>
          </a:xfrm>
          <a:prstGeom prst="cloud">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Important Points</a:t>
            </a:r>
            <a:endParaRPr lang="en-IN" sz="2400" dirty="0">
              <a:solidFill>
                <a:schemeClr val="bg1"/>
              </a:solidFill>
            </a:endParaRPr>
          </a:p>
        </p:txBody>
      </p:sp>
      <p:sp>
        <p:nvSpPr>
          <p:cNvPr id="12" name="Flowchart: Process 11"/>
          <p:cNvSpPr/>
          <p:nvPr/>
        </p:nvSpPr>
        <p:spPr>
          <a:xfrm>
            <a:off x="228600" y="2209800"/>
            <a:ext cx="8686800" cy="762000"/>
          </a:xfrm>
          <a:prstGeom prst="flowChartProces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lumMod val="50000"/>
                  </a:schemeClr>
                </a:solidFill>
              </a:rPr>
              <a:t>This Exemption is available only to Individual &amp; HUF.</a:t>
            </a:r>
            <a:endParaRPr lang="en-IN" sz="2800" b="1" dirty="0">
              <a:solidFill>
                <a:schemeClr val="accent4">
                  <a:lumMod val="50000"/>
                </a:schemeClr>
              </a:solidFill>
            </a:endParaRPr>
          </a:p>
        </p:txBody>
      </p:sp>
      <p:sp>
        <p:nvSpPr>
          <p:cNvPr id="13" name="Flowchart: Process 12"/>
          <p:cNvSpPr/>
          <p:nvPr/>
        </p:nvSpPr>
        <p:spPr>
          <a:xfrm>
            <a:off x="228600" y="5410200"/>
            <a:ext cx="8686800" cy="838200"/>
          </a:xfrm>
          <a:prstGeom prst="flowChartProces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lumMod val="50000"/>
                  </a:schemeClr>
                </a:solidFill>
              </a:rPr>
              <a:t>If area of plot of land exceed 500 Sq. meters then such land will not be allowed for exemption.</a:t>
            </a:r>
            <a:endParaRPr lang="en-IN" sz="2800" b="1" dirty="0">
              <a:solidFill>
                <a:schemeClr val="accent4">
                  <a:lumMod val="50000"/>
                </a:schemeClr>
              </a:solidFill>
            </a:endParaRPr>
          </a:p>
        </p:txBody>
      </p:sp>
      <p:sp>
        <p:nvSpPr>
          <p:cNvPr id="14" name="Flowchart: Process 13"/>
          <p:cNvSpPr/>
          <p:nvPr/>
        </p:nvSpPr>
        <p:spPr>
          <a:xfrm>
            <a:off x="228600" y="3276600"/>
            <a:ext cx="8686800" cy="1828800"/>
          </a:xfrm>
          <a:prstGeom prst="flowChartProces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lumMod val="50000"/>
                  </a:schemeClr>
                </a:solidFill>
              </a:rPr>
              <a:t>Exemption is </a:t>
            </a:r>
            <a:r>
              <a:rPr lang="en-US" sz="2800" b="1" dirty="0" smtClean="0">
                <a:solidFill>
                  <a:srgbClr val="FFFF00"/>
                </a:solidFill>
              </a:rPr>
              <a:t>in respect</a:t>
            </a:r>
            <a:r>
              <a:rPr lang="en-US" sz="2800" b="1" dirty="0" smtClean="0">
                <a:solidFill>
                  <a:schemeClr val="accent4">
                    <a:lumMod val="50000"/>
                  </a:schemeClr>
                </a:solidFill>
              </a:rPr>
              <a:t> of </a:t>
            </a:r>
          </a:p>
          <a:p>
            <a:pPr algn="ctr"/>
            <a:r>
              <a:rPr lang="en-US" sz="2800" b="1" dirty="0" smtClean="0">
                <a:solidFill>
                  <a:schemeClr val="accent4">
                    <a:lumMod val="50000"/>
                  </a:schemeClr>
                </a:solidFill>
              </a:rPr>
              <a:t>One house / part of house</a:t>
            </a:r>
          </a:p>
          <a:p>
            <a:pPr algn="ctr"/>
            <a:r>
              <a:rPr lang="en-US" sz="2800" b="1" dirty="0" smtClean="0">
                <a:solidFill>
                  <a:schemeClr val="accent4">
                    <a:lumMod val="50000"/>
                  </a:schemeClr>
                </a:solidFill>
              </a:rPr>
              <a:t>OR</a:t>
            </a:r>
          </a:p>
          <a:p>
            <a:pPr algn="ctr"/>
            <a:r>
              <a:rPr lang="en-US" sz="2800" b="1" dirty="0" smtClean="0">
                <a:solidFill>
                  <a:schemeClr val="accent4">
                    <a:lumMod val="50000"/>
                  </a:schemeClr>
                </a:solidFill>
              </a:rPr>
              <a:t>Plot of land of 500 Sq. meters or less </a:t>
            </a:r>
            <a:endParaRPr lang="en-IN" sz="2800" b="1" dirty="0">
              <a:solidFill>
                <a:schemeClr val="accent4">
                  <a:lumMod val="50000"/>
                </a:schemeClr>
              </a:solidFill>
            </a:endParaRPr>
          </a:p>
        </p:txBody>
      </p:sp>
      <p:sp>
        <p:nvSpPr>
          <p:cNvPr id="17" name="Right Arrow 16"/>
          <p:cNvSpPr/>
          <p:nvPr/>
        </p:nvSpPr>
        <p:spPr>
          <a:xfrm>
            <a:off x="1219200" y="3810000"/>
            <a:ext cx="4450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ight Arrow 17"/>
          <p:cNvSpPr/>
          <p:nvPr/>
        </p:nvSpPr>
        <p:spPr>
          <a:xfrm>
            <a:off x="1219200" y="4724400"/>
            <a:ext cx="4450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6" name="Comment 2"/>
          <p:cNvSpPr>
            <a:spLocks noRot="1" noChangeAspect="1" noEditPoints="1" noChangeArrowheads="1" noChangeShapeType="1" noTextEdit="1"/>
          </p:cNvSpPr>
          <p:nvPr/>
        </p:nvSpPr>
        <p:spPr bwMode="auto">
          <a:xfrm>
            <a:off x="8172450" y="411163"/>
            <a:ext cx="11113" cy="1587"/>
          </a:xfrm>
          <a:custGeom>
            <a:avLst/>
            <a:gdLst>
              <a:gd name="T0" fmla="+- 0 22701 22701"/>
              <a:gd name="T1" fmla="*/ T0 w 33"/>
              <a:gd name="T2" fmla="+- 0 1143 1143"/>
              <a:gd name="T3" fmla="*/ 1143 h 1"/>
              <a:gd name="T4" fmla="+- 0 22712 22701"/>
              <a:gd name="T5" fmla="*/ T4 w 33"/>
              <a:gd name="T6" fmla="+- 0 1143 1143"/>
              <a:gd name="T7" fmla="*/ 1143 h 1"/>
              <a:gd name="T8" fmla="+- 0 22722 22701"/>
              <a:gd name="T9" fmla="*/ T8 w 33"/>
              <a:gd name="T10" fmla="+- 0 1143 1143"/>
              <a:gd name="T11" fmla="*/ 1143 h 1"/>
              <a:gd name="T12" fmla="+- 0 22733 22701"/>
              <a:gd name="T13" fmla="*/ T12 w 33"/>
              <a:gd name="T14" fmla="+- 0 1143 1143"/>
              <a:gd name="T15" fmla="*/ 1143 h 1"/>
            </a:gdLst>
            <a:ahLst/>
            <a:cxnLst>
              <a:cxn ang="0">
                <a:pos x="T1" y="T3"/>
              </a:cxn>
              <a:cxn ang="0">
                <a:pos x="T5" y="T7"/>
              </a:cxn>
              <a:cxn ang="0">
                <a:pos x="T9" y="T11"/>
              </a:cxn>
              <a:cxn ang="0">
                <a:pos x="T13" y="T15"/>
              </a:cxn>
            </a:cxnLst>
            <a:rect l="0" t="0" r="r" b="b"/>
            <a:pathLst>
              <a:path w="33" h="1" extrusionOk="0">
                <a:moveTo>
                  <a:pt x="0" y="0"/>
                </a:moveTo>
                <a:cubicBezTo>
                  <a:pt x="11" y="0"/>
                  <a:pt x="21" y="0"/>
                  <a:pt x="32" y="0"/>
                </a:cubicBezTo>
              </a:path>
            </a:pathLst>
          </a:custGeom>
          <a:noFill/>
          <a:ln w="1905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Comment 4"/>
          <p:cNvSpPr>
            <a:spLocks noRot="1" noChangeAspect="1" noEditPoints="1" noChangeArrowheads="1" noChangeShapeType="1" noTextEdit="1"/>
          </p:cNvSpPr>
          <p:nvPr/>
        </p:nvSpPr>
        <p:spPr bwMode="auto">
          <a:xfrm>
            <a:off x="7704138" y="1165225"/>
            <a:ext cx="11112" cy="23813"/>
          </a:xfrm>
          <a:custGeom>
            <a:avLst/>
            <a:gdLst>
              <a:gd name="T0" fmla="+- 0 21400 21400"/>
              <a:gd name="T1" fmla="*/ T0 w 32"/>
              <a:gd name="T2" fmla="+- 0 3302 3238"/>
              <a:gd name="T3" fmla="*/ 3302 h 65"/>
              <a:gd name="T4" fmla="+- 0 21400 21400"/>
              <a:gd name="T5" fmla="*/ T4 w 32"/>
              <a:gd name="T6" fmla="+- 0 3266 3238"/>
              <a:gd name="T7" fmla="*/ 3266 h 65"/>
              <a:gd name="T8" fmla="+- 0 21403 21400"/>
              <a:gd name="T9" fmla="*/ T8 w 32"/>
              <a:gd name="T10" fmla="+- 0 3252 3238"/>
              <a:gd name="T11" fmla="*/ 3252 h 65"/>
              <a:gd name="T12" fmla="+- 0 21431 21400"/>
              <a:gd name="T13" fmla="*/ T12 w 32"/>
              <a:gd name="T14" fmla="+- 0 3238 3238"/>
              <a:gd name="T15" fmla="*/ 3238 h 65"/>
            </a:gdLst>
            <a:ahLst/>
            <a:cxnLst>
              <a:cxn ang="0">
                <a:pos x="T1" y="T3"/>
              </a:cxn>
              <a:cxn ang="0">
                <a:pos x="T5" y="T7"/>
              </a:cxn>
              <a:cxn ang="0">
                <a:pos x="T9" y="T11"/>
              </a:cxn>
              <a:cxn ang="0">
                <a:pos x="T13" y="T15"/>
              </a:cxn>
            </a:cxnLst>
            <a:rect l="0" t="0" r="r" b="b"/>
            <a:pathLst>
              <a:path w="32" h="65" extrusionOk="0">
                <a:moveTo>
                  <a:pt x="0" y="64"/>
                </a:moveTo>
                <a:cubicBezTo>
                  <a:pt x="0" y="28"/>
                  <a:pt x="3" y="14"/>
                  <a:pt x="31" y="0"/>
                </a:cubicBezTo>
              </a:path>
            </a:pathLst>
          </a:custGeom>
          <a:noFill/>
          <a:ln w="1905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4267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7" grpId="0" animBg="1"/>
      <p:bldP spid="18"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167640"/>
            <a:ext cx="2590800" cy="400110"/>
          </a:xfrm>
          <a:prstGeom prst="rect">
            <a:avLst/>
          </a:prstGeom>
          <a:noFill/>
        </p:spPr>
        <p:txBody>
          <a:bodyPr wrap="square" rtlCol="0">
            <a:spAutoFit/>
          </a:bodyPr>
          <a:lstStyle/>
          <a:p>
            <a:r>
              <a:rPr lang="en-US" sz="2000" b="1" u="sng" dirty="0" smtClean="0"/>
              <a:t>Exemption u|s 5(vi)</a:t>
            </a:r>
            <a:endParaRPr lang="en-IN" sz="2000" b="1" u="sng" dirty="0"/>
          </a:p>
        </p:txBody>
      </p:sp>
      <p:sp>
        <p:nvSpPr>
          <p:cNvPr id="3" name="TextBox 2"/>
          <p:cNvSpPr txBox="1"/>
          <p:nvPr/>
        </p:nvSpPr>
        <p:spPr>
          <a:xfrm>
            <a:off x="350520" y="1478280"/>
            <a:ext cx="533400" cy="400110"/>
          </a:xfrm>
          <a:prstGeom prst="rect">
            <a:avLst/>
          </a:prstGeom>
          <a:noFill/>
        </p:spPr>
        <p:txBody>
          <a:bodyPr wrap="square" rtlCol="0">
            <a:spAutoFit/>
          </a:bodyPr>
          <a:lstStyle/>
          <a:p>
            <a:r>
              <a:rPr lang="en-US" sz="2000" b="1" dirty="0" smtClean="0"/>
              <a:t>(</a:t>
            </a:r>
            <a:r>
              <a:rPr lang="en-US" sz="2000" b="1" dirty="0" err="1" smtClean="0"/>
              <a:t>i</a:t>
            </a:r>
            <a:r>
              <a:rPr lang="en-US" sz="2000" b="1" dirty="0" smtClean="0"/>
              <a:t>)</a:t>
            </a:r>
            <a:endParaRPr lang="en-IN" sz="2000" b="1" dirty="0"/>
          </a:p>
        </p:txBody>
      </p:sp>
      <p:sp>
        <p:nvSpPr>
          <p:cNvPr id="5" name="TextBox 4"/>
          <p:cNvSpPr txBox="1"/>
          <p:nvPr/>
        </p:nvSpPr>
        <p:spPr>
          <a:xfrm>
            <a:off x="960120" y="1493520"/>
            <a:ext cx="2057400" cy="400110"/>
          </a:xfrm>
          <a:prstGeom prst="rect">
            <a:avLst/>
          </a:prstGeom>
          <a:noFill/>
        </p:spPr>
        <p:txBody>
          <a:bodyPr wrap="square" rtlCol="0">
            <a:spAutoFit/>
          </a:bodyPr>
          <a:lstStyle/>
          <a:p>
            <a:r>
              <a:rPr lang="en-US" sz="2000" b="1" dirty="0" smtClean="0"/>
              <a:t>One House or</a:t>
            </a:r>
            <a:endParaRPr lang="en-IN" sz="2000" b="1" dirty="0"/>
          </a:p>
        </p:txBody>
      </p:sp>
      <p:sp>
        <p:nvSpPr>
          <p:cNvPr id="6" name="TextBox 5"/>
          <p:cNvSpPr txBox="1"/>
          <p:nvPr/>
        </p:nvSpPr>
        <p:spPr>
          <a:xfrm>
            <a:off x="365760" y="1920240"/>
            <a:ext cx="533400" cy="400110"/>
          </a:xfrm>
          <a:prstGeom prst="rect">
            <a:avLst/>
          </a:prstGeom>
          <a:noFill/>
        </p:spPr>
        <p:txBody>
          <a:bodyPr wrap="square" rtlCol="0">
            <a:spAutoFit/>
          </a:bodyPr>
          <a:lstStyle/>
          <a:p>
            <a:r>
              <a:rPr lang="en-US" sz="2000" b="1" dirty="0" smtClean="0"/>
              <a:t>(ii)</a:t>
            </a:r>
            <a:endParaRPr lang="en-IN" sz="2000" b="1" dirty="0"/>
          </a:p>
        </p:txBody>
      </p:sp>
      <p:sp>
        <p:nvSpPr>
          <p:cNvPr id="7" name="TextBox 6"/>
          <p:cNvSpPr txBox="1"/>
          <p:nvPr/>
        </p:nvSpPr>
        <p:spPr>
          <a:xfrm>
            <a:off x="975360" y="1935480"/>
            <a:ext cx="2453640" cy="400110"/>
          </a:xfrm>
          <a:prstGeom prst="rect">
            <a:avLst/>
          </a:prstGeom>
          <a:noFill/>
        </p:spPr>
        <p:txBody>
          <a:bodyPr wrap="square" rtlCol="0">
            <a:spAutoFit/>
          </a:bodyPr>
          <a:lstStyle/>
          <a:p>
            <a:r>
              <a:rPr lang="en-US" sz="2000" b="1" dirty="0" smtClean="0"/>
              <a:t>Part of a House or </a:t>
            </a:r>
            <a:endParaRPr lang="en-IN" sz="2000" b="1" dirty="0"/>
          </a:p>
        </p:txBody>
      </p:sp>
      <p:sp>
        <p:nvSpPr>
          <p:cNvPr id="8" name="TextBox 7"/>
          <p:cNvSpPr txBox="1"/>
          <p:nvPr/>
        </p:nvSpPr>
        <p:spPr>
          <a:xfrm>
            <a:off x="365760" y="2392680"/>
            <a:ext cx="624840" cy="400110"/>
          </a:xfrm>
          <a:prstGeom prst="rect">
            <a:avLst/>
          </a:prstGeom>
          <a:noFill/>
        </p:spPr>
        <p:txBody>
          <a:bodyPr wrap="square" rtlCol="0">
            <a:spAutoFit/>
          </a:bodyPr>
          <a:lstStyle/>
          <a:p>
            <a:r>
              <a:rPr lang="en-US" sz="2000" b="1" dirty="0" smtClean="0"/>
              <a:t>(iii)</a:t>
            </a:r>
            <a:endParaRPr lang="en-IN" sz="2000" b="1" dirty="0"/>
          </a:p>
        </p:txBody>
      </p:sp>
      <p:sp>
        <p:nvSpPr>
          <p:cNvPr id="9" name="TextBox 8"/>
          <p:cNvSpPr txBox="1"/>
          <p:nvPr/>
        </p:nvSpPr>
        <p:spPr>
          <a:xfrm>
            <a:off x="975360" y="2407920"/>
            <a:ext cx="4663440" cy="400110"/>
          </a:xfrm>
          <a:prstGeom prst="rect">
            <a:avLst/>
          </a:prstGeom>
          <a:noFill/>
        </p:spPr>
        <p:txBody>
          <a:bodyPr wrap="square" rtlCol="0">
            <a:spAutoFit/>
          </a:bodyPr>
          <a:lstStyle/>
          <a:p>
            <a:r>
              <a:rPr lang="en-US" sz="2000" b="1" dirty="0" smtClean="0"/>
              <a:t>Plot of land not exceeding 500 Sq.meter</a:t>
            </a:r>
            <a:endParaRPr lang="en-IN" sz="2000" b="1" dirty="0"/>
          </a:p>
        </p:txBody>
      </p:sp>
      <p:sp>
        <p:nvSpPr>
          <p:cNvPr id="10" name="TextBox 9"/>
          <p:cNvSpPr txBox="1"/>
          <p:nvPr/>
        </p:nvSpPr>
        <p:spPr>
          <a:xfrm>
            <a:off x="1645920" y="701040"/>
            <a:ext cx="7315200" cy="707886"/>
          </a:xfrm>
          <a:prstGeom prst="rect">
            <a:avLst/>
          </a:prstGeom>
          <a:noFill/>
        </p:spPr>
        <p:txBody>
          <a:bodyPr wrap="square" rtlCol="0">
            <a:spAutoFit/>
          </a:bodyPr>
          <a:lstStyle/>
          <a:p>
            <a:r>
              <a:rPr lang="en-US" sz="2000" b="1" dirty="0" smtClean="0"/>
              <a:t>whether Residential or Commercial or Farm House | Guest House or Self occupied or Let out etc. </a:t>
            </a:r>
            <a:endParaRPr lang="en-IN" sz="2000" b="1" dirty="0"/>
          </a:p>
        </p:txBody>
      </p:sp>
      <p:cxnSp>
        <p:nvCxnSpPr>
          <p:cNvPr id="12" name="Straight Arrow Connector 11"/>
          <p:cNvCxnSpPr/>
          <p:nvPr/>
        </p:nvCxnSpPr>
        <p:spPr>
          <a:xfrm rot="5400000" flipH="1" flipV="1">
            <a:off x="1219200" y="1082040"/>
            <a:ext cx="381000" cy="381000"/>
          </a:xfrm>
          <a:prstGeom prst="straightConnector1">
            <a:avLst/>
          </a:prstGeom>
          <a:ln>
            <a:prstDash val="sysDash"/>
            <a:tailEnd type="arrow"/>
          </a:ln>
        </p:spPr>
        <p:style>
          <a:lnRef idx="2">
            <a:schemeClr val="dk1"/>
          </a:lnRef>
          <a:fillRef idx="0">
            <a:schemeClr val="dk1"/>
          </a:fillRef>
          <a:effectRef idx="1">
            <a:schemeClr val="dk1"/>
          </a:effectRef>
          <a:fontRef idx="minor">
            <a:schemeClr val="tx1"/>
          </a:fontRef>
        </p:style>
      </p:cxnSp>
      <p:sp>
        <p:nvSpPr>
          <p:cNvPr id="15" name="Cloud 14"/>
          <p:cNvSpPr/>
          <p:nvPr/>
        </p:nvSpPr>
        <p:spPr>
          <a:xfrm>
            <a:off x="5760720" y="1432560"/>
            <a:ext cx="3048000" cy="16764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solidFill>
            </a:endParaRPr>
          </a:p>
          <a:p>
            <a:pPr algn="ctr"/>
            <a:r>
              <a:rPr lang="en-US" sz="2000" b="1" dirty="0" smtClean="0">
                <a:solidFill>
                  <a:schemeClr val="tx1"/>
                </a:solidFill>
              </a:rPr>
              <a:t>Exemption U|S 5(vi)</a:t>
            </a:r>
          </a:p>
          <a:p>
            <a:pPr algn="ctr"/>
            <a:r>
              <a:rPr lang="en-US" sz="2000" b="1" dirty="0" smtClean="0">
                <a:solidFill>
                  <a:schemeClr val="tx1"/>
                </a:solidFill>
              </a:rPr>
              <a:t>Not available </a:t>
            </a:r>
          </a:p>
          <a:p>
            <a:pPr algn="ctr"/>
            <a:r>
              <a:rPr lang="en-US" sz="2000" b="1" dirty="0" smtClean="0">
                <a:solidFill>
                  <a:schemeClr val="tx1"/>
                </a:solidFill>
              </a:rPr>
              <a:t>to </a:t>
            </a:r>
            <a:r>
              <a:rPr lang="en-US" sz="2000" b="1" u="sng" dirty="0" smtClean="0">
                <a:solidFill>
                  <a:schemeClr val="tx1"/>
                </a:solidFill>
              </a:rPr>
              <a:t>COMPANY</a:t>
            </a:r>
          </a:p>
          <a:p>
            <a:pPr algn="ctr"/>
            <a:endParaRPr lang="en-US" sz="2000" b="1" dirty="0" smtClean="0">
              <a:solidFill>
                <a:schemeClr val="tx1"/>
              </a:solidFill>
            </a:endParaRPr>
          </a:p>
        </p:txBody>
      </p:sp>
      <p:cxnSp>
        <p:nvCxnSpPr>
          <p:cNvPr id="22" name="Straight Connector 21"/>
          <p:cNvCxnSpPr/>
          <p:nvPr/>
        </p:nvCxnSpPr>
        <p:spPr>
          <a:xfrm>
            <a:off x="6537960" y="2225040"/>
            <a:ext cx="1219200" cy="1588"/>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899160" y="2880360"/>
            <a:ext cx="2286000" cy="400110"/>
          </a:xfrm>
          <a:prstGeom prst="rect">
            <a:avLst/>
          </a:prstGeom>
          <a:noFill/>
        </p:spPr>
        <p:txBody>
          <a:bodyPr wrap="square" rtlCol="0">
            <a:spAutoFit/>
          </a:bodyPr>
          <a:lstStyle/>
          <a:p>
            <a:pPr algn="r"/>
            <a:r>
              <a:rPr lang="en-US" sz="2000" b="1" dirty="0" smtClean="0"/>
              <a:t>is exempt u|s 5(vi)</a:t>
            </a:r>
            <a:endParaRPr lang="en-IN" sz="2000" b="1" dirty="0"/>
          </a:p>
        </p:txBody>
      </p:sp>
      <p:sp>
        <p:nvSpPr>
          <p:cNvPr id="24" name="TextBox 23"/>
          <p:cNvSpPr txBox="1"/>
          <p:nvPr/>
        </p:nvSpPr>
        <p:spPr>
          <a:xfrm>
            <a:off x="3139440" y="2880360"/>
            <a:ext cx="3352800" cy="400110"/>
          </a:xfrm>
          <a:prstGeom prst="rect">
            <a:avLst/>
          </a:prstGeom>
          <a:noFill/>
        </p:spPr>
        <p:txBody>
          <a:bodyPr wrap="square" rtlCol="0">
            <a:spAutoFit/>
          </a:bodyPr>
          <a:lstStyle/>
          <a:p>
            <a:r>
              <a:rPr lang="en-US" sz="2000" b="1" dirty="0" smtClean="0"/>
              <a:t>to Individual or HUF only.</a:t>
            </a:r>
            <a:endParaRPr lang="en-IN" sz="2000" b="1" dirty="0"/>
          </a:p>
        </p:txBody>
      </p:sp>
      <p:sp>
        <p:nvSpPr>
          <p:cNvPr id="25" name="TextBox 24"/>
          <p:cNvSpPr txBox="1"/>
          <p:nvPr/>
        </p:nvSpPr>
        <p:spPr>
          <a:xfrm>
            <a:off x="914400" y="3337560"/>
            <a:ext cx="2362200" cy="400110"/>
          </a:xfrm>
          <a:prstGeom prst="rect">
            <a:avLst/>
          </a:prstGeom>
          <a:noFill/>
        </p:spPr>
        <p:txBody>
          <a:bodyPr wrap="square" rtlCol="0">
            <a:spAutoFit/>
          </a:bodyPr>
          <a:lstStyle/>
          <a:p>
            <a:r>
              <a:rPr lang="en-US" sz="2000" b="1" u="sng" dirty="0" smtClean="0"/>
              <a:t>Important Note:</a:t>
            </a:r>
            <a:endParaRPr lang="en-IN" sz="2000" b="1" u="sng" dirty="0"/>
          </a:p>
        </p:txBody>
      </p:sp>
      <p:sp>
        <p:nvSpPr>
          <p:cNvPr id="26" name="TextBox 25"/>
          <p:cNvSpPr txBox="1"/>
          <p:nvPr/>
        </p:nvSpPr>
        <p:spPr>
          <a:xfrm>
            <a:off x="1188720" y="3779520"/>
            <a:ext cx="6934200" cy="707886"/>
          </a:xfrm>
          <a:prstGeom prst="rect">
            <a:avLst/>
          </a:prstGeom>
          <a:noFill/>
        </p:spPr>
        <p:txBody>
          <a:bodyPr wrap="square" rtlCol="0">
            <a:spAutoFit/>
          </a:bodyPr>
          <a:lstStyle/>
          <a:p>
            <a:r>
              <a:rPr lang="en-US" sz="2000" b="1" dirty="0" smtClean="0"/>
              <a:t>Any House | Plot of Land if Not an asset as per sec. 2(ea), then no question of claiming exemption.</a:t>
            </a:r>
            <a:endParaRPr lang="en-IN" sz="2000" b="1" dirty="0"/>
          </a:p>
        </p:txBody>
      </p:sp>
      <p:sp>
        <p:nvSpPr>
          <p:cNvPr id="27" name="TextBox 26"/>
          <p:cNvSpPr txBox="1"/>
          <p:nvPr/>
        </p:nvSpPr>
        <p:spPr>
          <a:xfrm>
            <a:off x="960120" y="4434840"/>
            <a:ext cx="685800" cy="400110"/>
          </a:xfrm>
          <a:prstGeom prst="rect">
            <a:avLst/>
          </a:prstGeom>
          <a:noFill/>
        </p:spPr>
        <p:txBody>
          <a:bodyPr wrap="square" rtlCol="0">
            <a:spAutoFit/>
          </a:bodyPr>
          <a:lstStyle/>
          <a:p>
            <a:r>
              <a:rPr lang="en-US" sz="2000" b="1" u="sng" dirty="0" smtClean="0"/>
              <a:t>E.g.</a:t>
            </a:r>
            <a:endParaRPr lang="en-IN" sz="2000" b="1" u="sng" dirty="0"/>
          </a:p>
        </p:txBody>
      </p:sp>
      <p:sp>
        <p:nvSpPr>
          <p:cNvPr id="28" name="TextBox 27"/>
          <p:cNvSpPr txBox="1"/>
          <p:nvPr/>
        </p:nvSpPr>
        <p:spPr>
          <a:xfrm>
            <a:off x="1173480" y="4846320"/>
            <a:ext cx="6934200" cy="707886"/>
          </a:xfrm>
          <a:prstGeom prst="rect">
            <a:avLst/>
          </a:prstGeom>
          <a:noFill/>
        </p:spPr>
        <p:txBody>
          <a:bodyPr wrap="square" rtlCol="0">
            <a:spAutoFit/>
          </a:bodyPr>
          <a:lstStyle/>
          <a:p>
            <a:r>
              <a:rPr lang="en-US" sz="2000" b="1" dirty="0" smtClean="0"/>
              <a:t>R|H let out 300 DAYS or more is not an asset &amp; therefore no question of claiming exemption u|s 5(vi)</a:t>
            </a:r>
            <a:endParaRPr lang="en-IN" sz="2000" b="1" dirty="0"/>
          </a:p>
        </p:txBody>
      </p:sp>
      <p:sp>
        <p:nvSpPr>
          <p:cNvPr id="29" name="TextBox 28"/>
          <p:cNvSpPr txBox="1"/>
          <p:nvPr/>
        </p:nvSpPr>
        <p:spPr>
          <a:xfrm>
            <a:off x="914400" y="5516880"/>
            <a:ext cx="914400" cy="400110"/>
          </a:xfrm>
          <a:prstGeom prst="rect">
            <a:avLst/>
          </a:prstGeom>
          <a:noFill/>
        </p:spPr>
        <p:txBody>
          <a:bodyPr wrap="square" rtlCol="0">
            <a:spAutoFit/>
          </a:bodyPr>
          <a:lstStyle/>
          <a:p>
            <a:r>
              <a:rPr lang="en-US" sz="2000" b="1" u="sng" dirty="0" smtClean="0"/>
              <a:t>Note:</a:t>
            </a:r>
            <a:endParaRPr lang="en-IN" sz="2000" b="1" u="sng" dirty="0"/>
          </a:p>
        </p:txBody>
      </p:sp>
      <p:sp>
        <p:nvSpPr>
          <p:cNvPr id="30" name="TextBox 29"/>
          <p:cNvSpPr txBox="1"/>
          <p:nvPr/>
        </p:nvSpPr>
        <p:spPr>
          <a:xfrm>
            <a:off x="1173480" y="5958840"/>
            <a:ext cx="6934200" cy="707886"/>
          </a:xfrm>
          <a:prstGeom prst="rect">
            <a:avLst/>
          </a:prstGeom>
          <a:noFill/>
        </p:spPr>
        <p:txBody>
          <a:bodyPr wrap="square" rtlCol="0">
            <a:spAutoFit/>
          </a:bodyPr>
          <a:lstStyle/>
          <a:p>
            <a:r>
              <a:rPr lang="en-US" sz="2000" b="1" dirty="0" smtClean="0"/>
              <a:t>If Plot of Land is mort than 500 Sq.meter then Exemption u|s 5(vi) Cannot be claimed in respect of Such asset.</a:t>
            </a:r>
            <a:endParaRPr lang="en-IN" sz="2000" b="1" dirty="0"/>
          </a:p>
        </p:txBody>
      </p:sp>
    </p:spTree>
    <p:extLst>
      <p:ext uri="{BB962C8B-B14F-4D97-AF65-F5344CB8AC3E}">
        <p14:creationId xmlns:p14="http://schemas.microsoft.com/office/powerpoint/2010/main" val="1088839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5" grpId="0" animBg="1"/>
      <p:bldP spid="23" grpId="0"/>
      <p:bldP spid="24" grpId="0"/>
      <p:bldP spid="25" grpId="0"/>
      <p:bldP spid="27" grpId="0"/>
      <p:bldP spid="28" grpId="0"/>
      <p:bldP spid="29" grpId="0"/>
      <p:bldP spid="3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50518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HOUSE A</a:t>
            </a:r>
            <a:endParaRPr lang="en-IN" sz="2000" b="1" dirty="0">
              <a:latin typeface="Times New Roman" pitchFamily="18" charset="0"/>
              <a:cs typeface="Times New Roman" pitchFamily="18" charset="0"/>
            </a:endParaRPr>
          </a:p>
        </p:txBody>
      </p:sp>
      <p:sp>
        <p:nvSpPr>
          <p:cNvPr id="6" name="TextBox 5"/>
          <p:cNvSpPr txBox="1"/>
          <p:nvPr/>
        </p:nvSpPr>
        <p:spPr>
          <a:xfrm>
            <a:off x="6050280" y="150518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200 LAKHS</a:t>
            </a:r>
            <a:endParaRPr lang="en-IN" sz="2000" b="1" dirty="0">
              <a:latin typeface="Times New Roman" pitchFamily="18" charset="0"/>
              <a:cs typeface="Times New Roman" pitchFamily="18" charset="0"/>
            </a:endParaRPr>
          </a:p>
        </p:txBody>
      </p:sp>
      <p:sp>
        <p:nvSpPr>
          <p:cNvPr id="7" name="TextBox 6"/>
          <p:cNvSpPr txBox="1"/>
          <p:nvPr/>
        </p:nvSpPr>
        <p:spPr>
          <a:xfrm>
            <a:off x="762000" y="2084308"/>
            <a:ext cx="2057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HOUSE B	</a:t>
            </a:r>
            <a:endParaRPr lang="en-IN" sz="2000" b="1" dirty="0">
              <a:latin typeface="Times New Roman" pitchFamily="18" charset="0"/>
              <a:cs typeface="Times New Roman" pitchFamily="18" charset="0"/>
            </a:endParaRPr>
          </a:p>
        </p:txBody>
      </p:sp>
      <p:sp>
        <p:nvSpPr>
          <p:cNvPr id="8" name="TextBox 7"/>
          <p:cNvSpPr txBox="1"/>
          <p:nvPr/>
        </p:nvSpPr>
        <p:spPr>
          <a:xfrm>
            <a:off x="6050280" y="208430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250 LAKHS</a:t>
            </a:r>
            <a:endParaRPr lang="en-IN" sz="2000" b="1" dirty="0">
              <a:latin typeface="Times New Roman" pitchFamily="18" charset="0"/>
              <a:cs typeface="Times New Roman" pitchFamily="18" charset="0"/>
            </a:endParaRPr>
          </a:p>
        </p:txBody>
      </p:sp>
      <p:sp>
        <p:nvSpPr>
          <p:cNvPr id="9" name="TextBox 8"/>
          <p:cNvSpPr txBox="1"/>
          <p:nvPr/>
        </p:nvSpPr>
        <p:spPr>
          <a:xfrm>
            <a:off x="762000" y="2617708"/>
            <a:ext cx="44196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PLOT OF LAND (SQ. METER 500)</a:t>
            </a:r>
            <a:endParaRPr lang="en-IN" sz="2000" b="1" dirty="0">
              <a:latin typeface="Times New Roman" pitchFamily="18" charset="0"/>
              <a:cs typeface="Times New Roman" pitchFamily="18" charset="0"/>
            </a:endParaRPr>
          </a:p>
        </p:txBody>
      </p:sp>
      <p:sp>
        <p:nvSpPr>
          <p:cNvPr id="10" name="TextBox 9"/>
          <p:cNvSpPr txBox="1"/>
          <p:nvPr/>
        </p:nvSpPr>
        <p:spPr>
          <a:xfrm>
            <a:off x="6050280" y="261770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300 LAKHS</a:t>
            </a:r>
            <a:endParaRPr lang="en-IN" sz="2000" b="1" dirty="0">
              <a:latin typeface="Times New Roman" pitchFamily="18" charset="0"/>
              <a:cs typeface="Times New Roman" pitchFamily="18" charset="0"/>
            </a:endParaRPr>
          </a:p>
        </p:txBody>
      </p:sp>
      <p:sp>
        <p:nvSpPr>
          <p:cNvPr id="12" name="TextBox 11"/>
          <p:cNvSpPr txBox="1"/>
          <p:nvPr/>
        </p:nvSpPr>
        <p:spPr>
          <a:xfrm>
            <a:off x="2392680" y="4251960"/>
            <a:ext cx="3429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Plot of Land 300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13" name="TextBox 12"/>
          <p:cNvSpPr txBox="1"/>
          <p:nvPr/>
        </p:nvSpPr>
        <p:spPr>
          <a:xfrm>
            <a:off x="1295400" y="3749040"/>
            <a:ext cx="1600200"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Answer:-</a:t>
            </a:r>
            <a:endParaRPr lang="en-IN" sz="2000" b="1" u="sng" dirty="0">
              <a:latin typeface="Times New Roman" pitchFamily="18" charset="0"/>
              <a:cs typeface="Times New Roman" pitchFamily="18" charset="0"/>
            </a:endParaRPr>
          </a:p>
        </p:txBody>
      </p:sp>
      <p:sp>
        <p:nvSpPr>
          <p:cNvPr id="14" name="TextBox 13"/>
          <p:cNvSpPr txBox="1"/>
          <p:nvPr/>
        </p:nvSpPr>
        <p:spPr>
          <a:xfrm>
            <a:off x="2438400" y="819090"/>
            <a:ext cx="4191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Mr. X have the following property:</a:t>
            </a:r>
            <a:endParaRPr lang="en-IN" sz="2000" dirty="0"/>
          </a:p>
        </p:txBody>
      </p:sp>
    </p:spTree>
    <p:extLst>
      <p:ext uri="{BB962C8B-B14F-4D97-AF65-F5344CB8AC3E}">
        <p14:creationId xmlns:p14="http://schemas.microsoft.com/office/powerpoint/2010/main" val="41208154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P spid="13" grpId="0"/>
      <p:bldP spid="14"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0518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HOUSE A</a:t>
            </a:r>
            <a:endParaRPr lang="en-IN" sz="2000" b="1" dirty="0">
              <a:latin typeface="Times New Roman" pitchFamily="18" charset="0"/>
              <a:cs typeface="Times New Roman" pitchFamily="18" charset="0"/>
            </a:endParaRPr>
          </a:p>
        </p:txBody>
      </p:sp>
      <p:sp>
        <p:nvSpPr>
          <p:cNvPr id="3" name="TextBox 2"/>
          <p:cNvSpPr txBox="1"/>
          <p:nvPr/>
        </p:nvSpPr>
        <p:spPr>
          <a:xfrm>
            <a:off x="6050280" y="150518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200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4" name="TextBox 3"/>
          <p:cNvSpPr txBox="1"/>
          <p:nvPr/>
        </p:nvSpPr>
        <p:spPr>
          <a:xfrm>
            <a:off x="762000" y="2084308"/>
            <a:ext cx="2057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HOUSE B	</a:t>
            </a:r>
            <a:endParaRPr lang="en-IN" sz="2000" b="1" dirty="0">
              <a:latin typeface="Times New Roman" pitchFamily="18" charset="0"/>
              <a:cs typeface="Times New Roman" pitchFamily="18" charset="0"/>
            </a:endParaRPr>
          </a:p>
        </p:txBody>
      </p:sp>
      <p:sp>
        <p:nvSpPr>
          <p:cNvPr id="5" name="TextBox 4"/>
          <p:cNvSpPr txBox="1"/>
          <p:nvPr/>
        </p:nvSpPr>
        <p:spPr>
          <a:xfrm>
            <a:off x="6050280" y="208430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250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6" name="TextBox 5"/>
          <p:cNvSpPr txBox="1"/>
          <p:nvPr/>
        </p:nvSpPr>
        <p:spPr>
          <a:xfrm>
            <a:off x="762000" y="3212068"/>
            <a:ext cx="44196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Plot of land (400Sq. METER)</a:t>
            </a:r>
            <a:endParaRPr lang="en-IN" sz="2000" b="1" dirty="0">
              <a:latin typeface="Times New Roman" pitchFamily="18" charset="0"/>
              <a:cs typeface="Times New Roman" pitchFamily="18" charset="0"/>
            </a:endParaRPr>
          </a:p>
        </p:txBody>
      </p:sp>
      <p:sp>
        <p:nvSpPr>
          <p:cNvPr id="7" name="TextBox 6"/>
          <p:cNvSpPr txBox="1"/>
          <p:nvPr/>
        </p:nvSpPr>
        <p:spPr>
          <a:xfrm>
            <a:off x="6050280" y="321206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250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8" name="TextBox 7"/>
          <p:cNvSpPr txBox="1"/>
          <p:nvPr/>
        </p:nvSpPr>
        <p:spPr>
          <a:xfrm>
            <a:off x="2392680" y="4495800"/>
            <a:ext cx="3429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House C 300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9" name="TextBox 8"/>
          <p:cNvSpPr txBox="1"/>
          <p:nvPr/>
        </p:nvSpPr>
        <p:spPr>
          <a:xfrm>
            <a:off x="1295400" y="3931920"/>
            <a:ext cx="1600200"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Answer:-</a:t>
            </a:r>
            <a:endParaRPr lang="en-IN" sz="2000" b="1" u="sng" dirty="0">
              <a:latin typeface="Times New Roman" pitchFamily="18" charset="0"/>
              <a:cs typeface="Times New Roman" pitchFamily="18" charset="0"/>
            </a:endParaRPr>
          </a:p>
        </p:txBody>
      </p:sp>
      <p:sp>
        <p:nvSpPr>
          <p:cNvPr id="10" name="TextBox 9"/>
          <p:cNvSpPr txBox="1"/>
          <p:nvPr/>
        </p:nvSpPr>
        <p:spPr>
          <a:xfrm>
            <a:off x="2133600" y="819090"/>
            <a:ext cx="4191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Mr. X have the following property:</a:t>
            </a:r>
            <a:endParaRPr lang="en-IN" sz="2000" dirty="0"/>
          </a:p>
        </p:txBody>
      </p:sp>
      <p:sp>
        <p:nvSpPr>
          <p:cNvPr id="11" name="TextBox 10"/>
          <p:cNvSpPr txBox="1"/>
          <p:nvPr/>
        </p:nvSpPr>
        <p:spPr>
          <a:xfrm>
            <a:off x="762000" y="260246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HOUSE C</a:t>
            </a:r>
            <a:endParaRPr lang="en-IN" sz="2000" b="1" dirty="0">
              <a:latin typeface="Times New Roman" pitchFamily="18" charset="0"/>
              <a:cs typeface="Times New Roman" pitchFamily="18" charset="0"/>
            </a:endParaRPr>
          </a:p>
        </p:txBody>
      </p:sp>
      <p:sp>
        <p:nvSpPr>
          <p:cNvPr id="12" name="TextBox 11"/>
          <p:cNvSpPr txBox="1"/>
          <p:nvPr/>
        </p:nvSpPr>
        <p:spPr>
          <a:xfrm>
            <a:off x="6050280" y="260246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300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683865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0" grpId="0"/>
      <p:bldP spid="1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05188"/>
            <a:ext cx="31242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HOUSE A (self-occupied)</a:t>
            </a:r>
            <a:endParaRPr lang="en-IN" sz="2000" b="1" dirty="0">
              <a:latin typeface="Times New Roman" pitchFamily="18" charset="0"/>
              <a:cs typeface="Times New Roman" pitchFamily="18" charset="0"/>
            </a:endParaRPr>
          </a:p>
        </p:txBody>
      </p:sp>
      <p:sp>
        <p:nvSpPr>
          <p:cNvPr id="3" name="TextBox 2"/>
          <p:cNvSpPr txBox="1"/>
          <p:nvPr/>
        </p:nvSpPr>
        <p:spPr>
          <a:xfrm>
            <a:off x="6050280" y="150518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20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5" name="TextBox 4"/>
          <p:cNvSpPr txBox="1"/>
          <p:nvPr/>
        </p:nvSpPr>
        <p:spPr>
          <a:xfrm>
            <a:off x="6050280" y="208430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70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6" name="TextBox 5"/>
          <p:cNvSpPr txBox="1"/>
          <p:nvPr/>
        </p:nvSpPr>
        <p:spPr>
          <a:xfrm>
            <a:off x="762000" y="2617708"/>
            <a:ext cx="44196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HOUSE  C (let-out for 200 days)	</a:t>
            </a:r>
            <a:endParaRPr lang="en-IN" sz="2000" b="1" dirty="0">
              <a:latin typeface="Times New Roman" pitchFamily="18" charset="0"/>
              <a:cs typeface="Times New Roman" pitchFamily="18" charset="0"/>
            </a:endParaRPr>
          </a:p>
        </p:txBody>
      </p:sp>
      <p:sp>
        <p:nvSpPr>
          <p:cNvPr id="7" name="TextBox 6"/>
          <p:cNvSpPr txBox="1"/>
          <p:nvPr/>
        </p:nvSpPr>
        <p:spPr>
          <a:xfrm>
            <a:off x="6050280" y="261770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40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8" name="TextBox 7"/>
          <p:cNvSpPr txBox="1"/>
          <p:nvPr/>
        </p:nvSpPr>
        <p:spPr>
          <a:xfrm>
            <a:off x="2392680" y="4251960"/>
            <a:ext cx="240792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House C 40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9" name="TextBox 8"/>
          <p:cNvSpPr txBox="1"/>
          <p:nvPr/>
        </p:nvSpPr>
        <p:spPr>
          <a:xfrm>
            <a:off x="1295400" y="3749040"/>
            <a:ext cx="1600200"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Answer:-</a:t>
            </a:r>
            <a:endParaRPr lang="en-IN" sz="2000" b="1" u="sng" dirty="0">
              <a:latin typeface="Times New Roman" pitchFamily="18" charset="0"/>
              <a:cs typeface="Times New Roman" pitchFamily="18" charset="0"/>
            </a:endParaRPr>
          </a:p>
        </p:txBody>
      </p:sp>
      <p:sp>
        <p:nvSpPr>
          <p:cNvPr id="10" name="TextBox 9"/>
          <p:cNvSpPr txBox="1"/>
          <p:nvPr/>
        </p:nvSpPr>
        <p:spPr>
          <a:xfrm>
            <a:off x="2286000" y="819090"/>
            <a:ext cx="4191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Mr. X have the following property:</a:t>
            </a:r>
            <a:endParaRPr lang="en-IN" sz="2000" b="1" dirty="0">
              <a:latin typeface="Times New Roman" pitchFamily="18" charset="0"/>
              <a:cs typeface="Times New Roman" pitchFamily="18" charset="0"/>
            </a:endParaRPr>
          </a:p>
        </p:txBody>
      </p:sp>
      <p:sp>
        <p:nvSpPr>
          <p:cNvPr id="11" name="TextBox 10"/>
          <p:cNvSpPr txBox="1"/>
          <p:nvPr/>
        </p:nvSpPr>
        <p:spPr>
          <a:xfrm>
            <a:off x="762000" y="2023348"/>
            <a:ext cx="36576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HOUSE  B (stock-in-trade)</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400794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3841" y="2023050"/>
            <a:ext cx="21336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RATE OF TAX :         </a:t>
            </a:r>
            <a:endParaRPr lang="en-IN" sz="2000" b="1" dirty="0">
              <a:latin typeface="Times New Roman" pitchFamily="18" charset="0"/>
              <a:cs typeface="Times New Roman" pitchFamily="18" charset="0"/>
            </a:endParaRPr>
          </a:p>
        </p:txBody>
      </p:sp>
      <p:sp>
        <p:nvSpPr>
          <p:cNvPr id="9" name="TextBox 8"/>
          <p:cNvSpPr txBox="1"/>
          <p:nvPr/>
        </p:nvSpPr>
        <p:spPr>
          <a:xfrm>
            <a:off x="2453640" y="2023050"/>
            <a:ext cx="633507"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1% </a:t>
            </a:r>
            <a:endParaRPr lang="en-IN" sz="2000" b="1" dirty="0">
              <a:latin typeface="Times New Roman" pitchFamily="18" charset="0"/>
              <a:cs typeface="Times New Roman" pitchFamily="18" charset="0"/>
            </a:endParaRPr>
          </a:p>
        </p:txBody>
      </p:sp>
      <p:sp>
        <p:nvSpPr>
          <p:cNvPr id="10" name="TextBox 9"/>
          <p:cNvSpPr txBox="1"/>
          <p:nvPr/>
        </p:nvSpPr>
        <p:spPr>
          <a:xfrm>
            <a:off x="2931588" y="2023050"/>
            <a:ext cx="31290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x</a:t>
            </a:r>
            <a:endParaRPr lang="en-IN" sz="2000" b="1" dirty="0">
              <a:latin typeface="Times New Roman" pitchFamily="18" charset="0"/>
              <a:cs typeface="Times New Roman" pitchFamily="18" charset="0"/>
            </a:endParaRPr>
          </a:p>
        </p:txBody>
      </p:sp>
      <p:sp>
        <p:nvSpPr>
          <p:cNvPr id="11" name="TextBox 10"/>
          <p:cNvSpPr txBox="1"/>
          <p:nvPr/>
        </p:nvSpPr>
        <p:spPr>
          <a:xfrm>
            <a:off x="3189352" y="2042160"/>
            <a:ext cx="3402791"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(NET WEALTH – 30 LAKH)</a:t>
            </a:r>
            <a:endParaRPr lang="en-IN" sz="2000" b="1" dirty="0">
              <a:latin typeface="Times New Roman" pitchFamily="18" charset="0"/>
              <a:cs typeface="Times New Roman" pitchFamily="18" charset="0"/>
            </a:endParaRPr>
          </a:p>
        </p:txBody>
      </p:sp>
      <p:sp>
        <p:nvSpPr>
          <p:cNvPr id="13" name="TextBox 12"/>
          <p:cNvSpPr txBox="1"/>
          <p:nvPr/>
        </p:nvSpPr>
        <p:spPr>
          <a:xfrm>
            <a:off x="259080" y="2663428"/>
            <a:ext cx="2307170" cy="369332"/>
          </a:xfrm>
          <a:prstGeom prst="rect">
            <a:avLst/>
          </a:prstGeom>
          <a:noFill/>
        </p:spPr>
        <p:txBody>
          <a:bodyPr wrap="none" rtlCol="0">
            <a:spAutoFit/>
          </a:bodyPr>
          <a:lstStyle/>
          <a:p>
            <a:r>
              <a:rPr lang="en-US" b="1" dirty="0" smtClean="0"/>
              <a:t>VALUATION DATE:</a:t>
            </a:r>
            <a:endParaRPr lang="en-IN" b="1" dirty="0"/>
          </a:p>
        </p:txBody>
      </p:sp>
      <p:sp>
        <p:nvSpPr>
          <p:cNvPr id="14" name="TextBox 13"/>
          <p:cNvSpPr txBox="1"/>
          <p:nvPr/>
        </p:nvSpPr>
        <p:spPr>
          <a:xfrm>
            <a:off x="2564350" y="2663428"/>
            <a:ext cx="6404830" cy="369332"/>
          </a:xfrm>
          <a:prstGeom prst="rect">
            <a:avLst/>
          </a:prstGeom>
          <a:noFill/>
        </p:spPr>
        <p:txBody>
          <a:bodyPr wrap="none" rtlCol="0">
            <a:spAutoFit/>
          </a:bodyPr>
          <a:lstStyle/>
          <a:p>
            <a:r>
              <a:rPr lang="en-US" b="1" dirty="0" smtClean="0"/>
              <a:t>LAST DAY and LAST MOMENT OF THE PREVIOUS YEAR</a:t>
            </a:r>
            <a:endParaRPr lang="en-IN" b="1" dirty="0"/>
          </a:p>
        </p:txBody>
      </p:sp>
      <p:sp>
        <p:nvSpPr>
          <p:cNvPr id="18" name="TextBox 17"/>
          <p:cNvSpPr txBox="1"/>
          <p:nvPr/>
        </p:nvSpPr>
        <p:spPr>
          <a:xfrm>
            <a:off x="304800" y="3261360"/>
            <a:ext cx="2171685" cy="400110"/>
          </a:xfrm>
          <a:prstGeom prst="rect">
            <a:avLst/>
          </a:prstGeom>
          <a:noFill/>
        </p:spPr>
        <p:txBody>
          <a:bodyPr wrap="none" rtlCol="0">
            <a:spAutoFit/>
          </a:bodyPr>
          <a:lstStyle/>
          <a:p>
            <a:r>
              <a:rPr lang="en-US" sz="2000" b="1" dirty="0" smtClean="0"/>
              <a:t>NET WEALTH  :</a:t>
            </a:r>
            <a:r>
              <a:rPr lang="en-US" dirty="0" smtClean="0"/>
              <a:t> </a:t>
            </a:r>
            <a:endParaRPr lang="en-IN" dirty="0"/>
          </a:p>
        </p:txBody>
      </p:sp>
      <p:sp>
        <p:nvSpPr>
          <p:cNvPr id="19" name="TextBox 18"/>
          <p:cNvSpPr txBox="1"/>
          <p:nvPr/>
        </p:nvSpPr>
        <p:spPr>
          <a:xfrm>
            <a:off x="2590800" y="2975431"/>
            <a:ext cx="612668" cy="1200329"/>
          </a:xfrm>
          <a:prstGeom prst="rect">
            <a:avLst/>
          </a:prstGeom>
          <a:noFill/>
        </p:spPr>
        <p:txBody>
          <a:bodyPr wrap="none" rtlCol="0">
            <a:spAutoFit/>
          </a:bodyPr>
          <a:lstStyle/>
          <a:p>
            <a:r>
              <a:rPr lang="en-US" sz="7200" dirty="0" smtClean="0"/>
              <a:t>?</a:t>
            </a:r>
            <a:endParaRPr lang="en-IN" sz="7200" dirty="0"/>
          </a:p>
        </p:txBody>
      </p:sp>
      <p:sp>
        <p:nvSpPr>
          <p:cNvPr id="15" name="TextBox 14"/>
          <p:cNvSpPr txBox="1"/>
          <p:nvPr/>
        </p:nvSpPr>
        <p:spPr>
          <a:xfrm>
            <a:off x="259080" y="1417320"/>
            <a:ext cx="16002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ASSESSEE :              </a:t>
            </a:r>
            <a:endParaRPr lang="en-IN" b="1" dirty="0">
              <a:latin typeface="Times New Roman" pitchFamily="18" charset="0"/>
              <a:cs typeface="Times New Roman" pitchFamily="18" charset="0"/>
            </a:endParaRPr>
          </a:p>
        </p:txBody>
      </p:sp>
      <p:sp>
        <p:nvSpPr>
          <p:cNvPr id="16" name="TextBox 15"/>
          <p:cNvSpPr txBox="1"/>
          <p:nvPr/>
        </p:nvSpPr>
        <p:spPr>
          <a:xfrm>
            <a:off x="1752600" y="1417320"/>
            <a:ext cx="1665841"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INDIVIDUAL,</a:t>
            </a:r>
            <a:endParaRPr lang="en-IN" b="1" dirty="0">
              <a:latin typeface="Times New Roman" pitchFamily="18" charset="0"/>
              <a:cs typeface="Times New Roman" pitchFamily="18" charset="0"/>
            </a:endParaRPr>
          </a:p>
        </p:txBody>
      </p:sp>
      <p:sp>
        <p:nvSpPr>
          <p:cNvPr id="17" name="TextBox 16"/>
          <p:cNvSpPr txBox="1"/>
          <p:nvPr/>
        </p:nvSpPr>
        <p:spPr>
          <a:xfrm>
            <a:off x="3322320" y="1417320"/>
            <a:ext cx="4049122"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HINDU UNDIVIDED FAMILY (HUF),</a:t>
            </a:r>
            <a:endParaRPr lang="en-IN" b="1" dirty="0">
              <a:latin typeface="Times New Roman" pitchFamily="18" charset="0"/>
              <a:cs typeface="Times New Roman" pitchFamily="18" charset="0"/>
            </a:endParaRPr>
          </a:p>
        </p:txBody>
      </p:sp>
      <p:sp>
        <p:nvSpPr>
          <p:cNvPr id="20" name="TextBox 19"/>
          <p:cNvSpPr txBox="1"/>
          <p:nvPr/>
        </p:nvSpPr>
        <p:spPr>
          <a:xfrm>
            <a:off x="7291420" y="1428690"/>
            <a:ext cx="1373005"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COMPANY</a:t>
            </a:r>
            <a:endParaRPr lang="en-IN" b="1"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9" grpId="0"/>
      <p:bldP spid="15" grpId="0"/>
      <p:bldP spid="16" grpId="0"/>
      <p:bldP spid="17" grpId="0"/>
      <p:bldP spid="2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0518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HOUSE A</a:t>
            </a:r>
            <a:endParaRPr lang="en-IN" sz="2000" b="1" dirty="0">
              <a:latin typeface="Times New Roman" pitchFamily="18" charset="0"/>
              <a:cs typeface="Times New Roman" pitchFamily="18" charset="0"/>
            </a:endParaRPr>
          </a:p>
        </p:txBody>
      </p:sp>
      <p:sp>
        <p:nvSpPr>
          <p:cNvPr id="3" name="TextBox 2"/>
          <p:cNvSpPr txBox="1"/>
          <p:nvPr/>
        </p:nvSpPr>
        <p:spPr>
          <a:xfrm>
            <a:off x="6050280" y="150518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50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4" name="TextBox 3"/>
          <p:cNvSpPr txBox="1"/>
          <p:nvPr/>
        </p:nvSpPr>
        <p:spPr>
          <a:xfrm>
            <a:off x="762000" y="2084308"/>
            <a:ext cx="2057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HOUSE B	</a:t>
            </a:r>
            <a:endParaRPr lang="en-IN" sz="2000" b="1" dirty="0">
              <a:latin typeface="Times New Roman" pitchFamily="18" charset="0"/>
              <a:cs typeface="Times New Roman" pitchFamily="18" charset="0"/>
            </a:endParaRPr>
          </a:p>
        </p:txBody>
      </p:sp>
      <p:sp>
        <p:nvSpPr>
          <p:cNvPr id="5" name="TextBox 4"/>
          <p:cNvSpPr txBox="1"/>
          <p:nvPr/>
        </p:nvSpPr>
        <p:spPr>
          <a:xfrm>
            <a:off x="6050280" y="208430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70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6" name="TextBox 5"/>
          <p:cNvSpPr txBox="1"/>
          <p:nvPr/>
        </p:nvSpPr>
        <p:spPr>
          <a:xfrm>
            <a:off x="762000" y="3212068"/>
            <a:ext cx="44196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Plot of land (600Sq. METER)</a:t>
            </a:r>
            <a:endParaRPr lang="en-IN" sz="2000" b="1" dirty="0">
              <a:latin typeface="Times New Roman" pitchFamily="18" charset="0"/>
              <a:cs typeface="Times New Roman" pitchFamily="18" charset="0"/>
            </a:endParaRPr>
          </a:p>
        </p:txBody>
      </p:sp>
      <p:sp>
        <p:nvSpPr>
          <p:cNvPr id="7" name="TextBox 6"/>
          <p:cNvSpPr txBox="1"/>
          <p:nvPr/>
        </p:nvSpPr>
        <p:spPr>
          <a:xfrm>
            <a:off x="6050280" y="321206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400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8" name="TextBox 7"/>
          <p:cNvSpPr txBox="1"/>
          <p:nvPr/>
        </p:nvSpPr>
        <p:spPr>
          <a:xfrm>
            <a:off x="2392680" y="4907280"/>
            <a:ext cx="469392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Plot of Land (300Sq. Meter) 200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9" name="TextBox 8"/>
          <p:cNvSpPr txBox="1"/>
          <p:nvPr/>
        </p:nvSpPr>
        <p:spPr>
          <a:xfrm>
            <a:off x="1295400" y="4343400"/>
            <a:ext cx="1600200"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Answer:-</a:t>
            </a:r>
            <a:endParaRPr lang="en-IN" sz="2000" b="1" u="sng" dirty="0">
              <a:latin typeface="Times New Roman" pitchFamily="18" charset="0"/>
              <a:cs typeface="Times New Roman" pitchFamily="18" charset="0"/>
            </a:endParaRPr>
          </a:p>
        </p:txBody>
      </p:sp>
      <p:sp>
        <p:nvSpPr>
          <p:cNvPr id="10" name="TextBox 9"/>
          <p:cNvSpPr txBox="1"/>
          <p:nvPr/>
        </p:nvSpPr>
        <p:spPr>
          <a:xfrm>
            <a:off x="2133600" y="819090"/>
            <a:ext cx="4191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Mr. X have the following property:</a:t>
            </a:r>
            <a:endParaRPr lang="en-IN" sz="2000" dirty="0">
              <a:latin typeface="Times New Roman" pitchFamily="18" charset="0"/>
              <a:cs typeface="Times New Roman" pitchFamily="18" charset="0"/>
            </a:endParaRPr>
          </a:p>
        </p:txBody>
      </p:sp>
      <p:sp>
        <p:nvSpPr>
          <p:cNvPr id="11" name="TextBox 10"/>
          <p:cNvSpPr txBox="1"/>
          <p:nvPr/>
        </p:nvSpPr>
        <p:spPr>
          <a:xfrm>
            <a:off x="762000" y="261770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HOUSE C</a:t>
            </a:r>
            <a:endParaRPr lang="en-IN" sz="2000" b="1" dirty="0">
              <a:latin typeface="Times New Roman" pitchFamily="18" charset="0"/>
              <a:cs typeface="Times New Roman" pitchFamily="18" charset="0"/>
            </a:endParaRPr>
          </a:p>
        </p:txBody>
      </p:sp>
      <p:sp>
        <p:nvSpPr>
          <p:cNvPr id="12" name="TextBox 11"/>
          <p:cNvSpPr txBox="1"/>
          <p:nvPr/>
        </p:nvSpPr>
        <p:spPr>
          <a:xfrm>
            <a:off x="6050280" y="261770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90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13" name="TextBox 12"/>
          <p:cNvSpPr txBox="1"/>
          <p:nvPr/>
        </p:nvSpPr>
        <p:spPr>
          <a:xfrm>
            <a:off x="762000" y="3745468"/>
            <a:ext cx="44196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Plot of land (300Sq. METER)</a:t>
            </a:r>
            <a:endParaRPr lang="en-IN" sz="2000" b="1" dirty="0">
              <a:latin typeface="Times New Roman" pitchFamily="18" charset="0"/>
              <a:cs typeface="Times New Roman" pitchFamily="18" charset="0"/>
            </a:endParaRPr>
          </a:p>
        </p:txBody>
      </p:sp>
      <p:sp>
        <p:nvSpPr>
          <p:cNvPr id="14" name="TextBox 13"/>
          <p:cNvSpPr txBox="1"/>
          <p:nvPr/>
        </p:nvSpPr>
        <p:spPr>
          <a:xfrm>
            <a:off x="6050280" y="374546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200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951691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P spid="1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0518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HOUSE A</a:t>
            </a:r>
            <a:endParaRPr lang="en-IN" sz="2000" b="1" dirty="0">
              <a:latin typeface="Times New Roman" pitchFamily="18" charset="0"/>
              <a:cs typeface="Times New Roman" pitchFamily="18" charset="0"/>
            </a:endParaRPr>
          </a:p>
        </p:txBody>
      </p:sp>
      <p:sp>
        <p:nvSpPr>
          <p:cNvPr id="3" name="TextBox 2"/>
          <p:cNvSpPr txBox="1"/>
          <p:nvPr/>
        </p:nvSpPr>
        <p:spPr>
          <a:xfrm>
            <a:off x="6050280" y="150518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50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4" name="TextBox 3"/>
          <p:cNvSpPr txBox="1"/>
          <p:nvPr/>
        </p:nvSpPr>
        <p:spPr>
          <a:xfrm>
            <a:off x="762000" y="2084308"/>
            <a:ext cx="2057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HOUSE B	</a:t>
            </a:r>
            <a:endParaRPr lang="en-IN" sz="2000" b="1" dirty="0">
              <a:latin typeface="Times New Roman" pitchFamily="18" charset="0"/>
              <a:cs typeface="Times New Roman" pitchFamily="18" charset="0"/>
            </a:endParaRPr>
          </a:p>
        </p:txBody>
      </p:sp>
      <p:sp>
        <p:nvSpPr>
          <p:cNvPr id="5" name="TextBox 4"/>
          <p:cNvSpPr txBox="1"/>
          <p:nvPr/>
        </p:nvSpPr>
        <p:spPr>
          <a:xfrm>
            <a:off x="6050280" y="208430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70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6" name="TextBox 5"/>
          <p:cNvSpPr txBox="1"/>
          <p:nvPr/>
        </p:nvSpPr>
        <p:spPr>
          <a:xfrm>
            <a:off x="762000" y="3749040"/>
            <a:ext cx="44196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Plot of land (600Sq. METER)</a:t>
            </a:r>
            <a:endParaRPr lang="en-IN" sz="2000" b="1" dirty="0">
              <a:latin typeface="Times New Roman" pitchFamily="18" charset="0"/>
              <a:cs typeface="Times New Roman" pitchFamily="18" charset="0"/>
            </a:endParaRPr>
          </a:p>
        </p:txBody>
      </p:sp>
      <p:sp>
        <p:nvSpPr>
          <p:cNvPr id="7" name="TextBox 6"/>
          <p:cNvSpPr txBox="1"/>
          <p:nvPr/>
        </p:nvSpPr>
        <p:spPr>
          <a:xfrm>
            <a:off x="6050280" y="3749040"/>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400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8" name="TextBox 7"/>
          <p:cNvSpPr txBox="1"/>
          <p:nvPr/>
        </p:nvSpPr>
        <p:spPr>
          <a:xfrm>
            <a:off x="2392680" y="5505212"/>
            <a:ext cx="2865120" cy="400110"/>
          </a:xfrm>
          <a:prstGeom prst="rect">
            <a:avLst/>
          </a:prstGeom>
          <a:noFill/>
        </p:spPr>
        <p:txBody>
          <a:bodyPr wrap="square" rtlCol="0">
            <a:spAutoFit/>
          </a:bodyPr>
          <a:lstStyle/>
          <a:p>
            <a:r>
              <a:rPr lang="en-US" sz="2000" b="1" dirty="0" smtClean="0"/>
              <a:t>Farm House 300 </a:t>
            </a:r>
            <a:r>
              <a:rPr lang="en-US" sz="2000" b="1" dirty="0" err="1" smtClean="0"/>
              <a:t>lakhs</a:t>
            </a:r>
            <a:endParaRPr lang="en-IN" sz="2000" b="1" dirty="0">
              <a:latin typeface="Times New Roman" pitchFamily="18" charset="0"/>
              <a:cs typeface="Times New Roman" pitchFamily="18" charset="0"/>
            </a:endParaRPr>
          </a:p>
        </p:txBody>
      </p:sp>
      <p:sp>
        <p:nvSpPr>
          <p:cNvPr id="9" name="TextBox 8"/>
          <p:cNvSpPr txBox="1"/>
          <p:nvPr/>
        </p:nvSpPr>
        <p:spPr>
          <a:xfrm>
            <a:off x="1295400" y="4941332"/>
            <a:ext cx="1600200"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Answer:-</a:t>
            </a:r>
            <a:endParaRPr lang="en-IN" sz="2000" b="1" u="sng" dirty="0">
              <a:latin typeface="Times New Roman" pitchFamily="18" charset="0"/>
              <a:cs typeface="Times New Roman" pitchFamily="18" charset="0"/>
            </a:endParaRPr>
          </a:p>
        </p:txBody>
      </p:sp>
      <p:sp>
        <p:nvSpPr>
          <p:cNvPr id="10" name="TextBox 9"/>
          <p:cNvSpPr txBox="1"/>
          <p:nvPr/>
        </p:nvSpPr>
        <p:spPr>
          <a:xfrm>
            <a:off x="2133600" y="742890"/>
            <a:ext cx="4191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Mr. X have the following property:</a:t>
            </a:r>
            <a:endParaRPr lang="en-IN" sz="2000" dirty="0">
              <a:latin typeface="Times New Roman" pitchFamily="18" charset="0"/>
              <a:cs typeface="Times New Roman" pitchFamily="18" charset="0"/>
            </a:endParaRPr>
          </a:p>
        </p:txBody>
      </p:sp>
      <p:sp>
        <p:nvSpPr>
          <p:cNvPr id="11" name="TextBox 10"/>
          <p:cNvSpPr txBox="1"/>
          <p:nvPr/>
        </p:nvSpPr>
        <p:spPr>
          <a:xfrm>
            <a:off x="762000" y="261770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HOUSE C</a:t>
            </a:r>
            <a:endParaRPr lang="en-IN" sz="2000" b="1" dirty="0">
              <a:latin typeface="Times New Roman" pitchFamily="18" charset="0"/>
              <a:cs typeface="Times New Roman" pitchFamily="18" charset="0"/>
            </a:endParaRPr>
          </a:p>
        </p:txBody>
      </p:sp>
      <p:sp>
        <p:nvSpPr>
          <p:cNvPr id="12" name="TextBox 11"/>
          <p:cNvSpPr txBox="1"/>
          <p:nvPr/>
        </p:nvSpPr>
        <p:spPr>
          <a:xfrm>
            <a:off x="6050280" y="2617708"/>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90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13" name="TextBox 12"/>
          <p:cNvSpPr txBox="1"/>
          <p:nvPr/>
        </p:nvSpPr>
        <p:spPr>
          <a:xfrm>
            <a:off x="762000" y="4343400"/>
            <a:ext cx="44196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Plot of land (300Sq. METER)</a:t>
            </a:r>
            <a:endParaRPr lang="en-IN" sz="2000" b="1" dirty="0">
              <a:latin typeface="Times New Roman" pitchFamily="18" charset="0"/>
              <a:cs typeface="Times New Roman" pitchFamily="18" charset="0"/>
            </a:endParaRPr>
          </a:p>
        </p:txBody>
      </p:sp>
      <p:sp>
        <p:nvSpPr>
          <p:cNvPr id="14" name="TextBox 13"/>
          <p:cNvSpPr txBox="1"/>
          <p:nvPr/>
        </p:nvSpPr>
        <p:spPr>
          <a:xfrm>
            <a:off x="6050280" y="4343400"/>
            <a:ext cx="16764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200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
        <p:nvSpPr>
          <p:cNvPr id="15" name="TextBox 14"/>
          <p:cNvSpPr txBox="1"/>
          <p:nvPr/>
        </p:nvSpPr>
        <p:spPr>
          <a:xfrm>
            <a:off x="762000" y="3185160"/>
            <a:ext cx="44196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Farm House (20km from local limits)</a:t>
            </a:r>
            <a:endParaRPr lang="en-IN" sz="2000" b="1" dirty="0">
              <a:latin typeface="Times New Roman" pitchFamily="18" charset="0"/>
              <a:cs typeface="Times New Roman" pitchFamily="18" charset="0"/>
            </a:endParaRPr>
          </a:p>
        </p:txBody>
      </p:sp>
      <p:sp>
        <p:nvSpPr>
          <p:cNvPr id="16" name="TextBox 15"/>
          <p:cNvSpPr txBox="1"/>
          <p:nvPr/>
        </p:nvSpPr>
        <p:spPr>
          <a:xfrm>
            <a:off x="6050280" y="3185160"/>
            <a:ext cx="149352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300 </a:t>
            </a:r>
            <a:r>
              <a:rPr lang="en-US" sz="2000" b="1" dirty="0" err="1" smtClean="0">
                <a:latin typeface="Times New Roman" pitchFamily="18" charset="0"/>
                <a:cs typeface="Times New Roman" pitchFamily="18" charset="0"/>
              </a:rPr>
              <a:t>lakhs</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001981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13194"/>
            <a:ext cx="1371600" cy="400110"/>
          </a:xfrm>
          <a:prstGeom prst="rect">
            <a:avLst/>
          </a:prstGeom>
          <a:noFill/>
        </p:spPr>
        <p:txBody>
          <a:bodyPr wrap="square" rtlCol="0">
            <a:spAutoFit/>
          </a:bodyPr>
          <a:lstStyle/>
          <a:p>
            <a:r>
              <a:rPr lang="en-US" sz="2000" b="1" u="sng" dirty="0" smtClean="0"/>
              <a:t>Debts</a:t>
            </a:r>
            <a:endParaRPr lang="en-IN" sz="2000" b="1" u="sng" dirty="0"/>
          </a:p>
        </p:txBody>
      </p:sp>
      <p:sp>
        <p:nvSpPr>
          <p:cNvPr id="3" name="TextBox 2"/>
          <p:cNvSpPr txBox="1"/>
          <p:nvPr/>
        </p:nvSpPr>
        <p:spPr>
          <a:xfrm>
            <a:off x="914400" y="785634"/>
            <a:ext cx="3276600" cy="400110"/>
          </a:xfrm>
          <a:prstGeom prst="rect">
            <a:avLst/>
          </a:prstGeom>
          <a:noFill/>
        </p:spPr>
        <p:txBody>
          <a:bodyPr wrap="square" rtlCol="0">
            <a:spAutoFit/>
          </a:bodyPr>
          <a:lstStyle/>
          <a:p>
            <a:r>
              <a:rPr lang="en-US" sz="2000" b="1" smtClean="0"/>
              <a:t>Debts owed </a:t>
            </a:r>
            <a:r>
              <a:rPr lang="en-US" sz="2000" b="1" dirty="0" smtClean="0"/>
              <a:t>by the </a:t>
            </a:r>
            <a:r>
              <a:rPr lang="en-US" sz="2000" b="1" dirty="0" err="1" smtClean="0"/>
              <a:t>assessee</a:t>
            </a:r>
            <a:endParaRPr lang="en-IN" sz="2000" b="1" dirty="0"/>
          </a:p>
        </p:txBody>
      </p:sp>
      <p:sp>
        <p:nvSpPr>
          <p:cNvPr id="4" name="TextBox 3"/>
          <p:cNvSpPr txBox="1"/>
          <p:nvPr/>
        </p:nvSpPr>
        <p:spPr>
          <a:xfrm>
            <a:off x="1524000" y="1212354"/>
            <a:ext cx="2895600" cy="400110"/>
          </a:xfrm>
          <a:prstGeom prst="rect">
            <a:avLst/>
          </a:prstGeom>
          <a:noFill/>
        </p:spPr>
        <p:txBody>
          <a:bodyPr wrap="square" rtlCol="0">
            <a:spAutoFit/>
          </a:bodyPr>
          <a:lstStyle/>
          <a:p>
            <a:r>
              <a:rPr lang="en-US" sz="2000" b="1" dirty="0" smtClean="0"/>
              <a:t>on the valuation date  </a:t>
            </a:r>
            <a:endParaRPr lang="en-IN" sz="2000" b="1" dirty="0"/>
          </a:p>
        </p:txBody>
      </p:sp>
      <p:sp>
        <p:nvSpPr>
          <p:cNvPr id="5" name="TextBox 4"/>
          <p:cNvSpPr txBox="1"/>
          <p:nvPr/>
        </p:nvSpPr>
        <p:spPr>
          <a:xfrm>
            <a:off x="1539240" y="1623834"/>
            <a:ext cx="1965960" cy="400110"/>
          </a:xfrm>
          <a:prstGeom prst="rect">
            <a:avLst/>
          </a:prstGeom>
          <a:noFill/>
        </p:spPr>
        <p:txBody>
          <a:bodyPr wrap="square" rtlCol="0">
            <a:spAutoFit/>
          </a:bodyPr>
          <a:lstStyle/>
          <a:p>
            <a:r>
              <a:rPr lang="en-US" sz="2000" b="1" u="sng" dirty="0" smtClean="0"/>
              <a:t>are deductible</a:t>
            </a:r>
            <a:endParaRPr lang="en-IN" sz="2000" b="1" u="sng" dirty="0"/>
          </a:p>
        </p:txBody>
      </p:sp>
      <p:sp>
        <p:nvSpPr>
          <p:cNvPr id="6" name="TextBox 5"/>
          <p:cNvSpPr txBox="1"/>
          <p:nvPr/>
        </p:nvSpPr>
        <p:spPr>
          <a:xfrm>
            <a:off x="944880" y="2050554"/>
            <a:ext cx="7437120" cy="400110"/>
          </a:xfrm>
          <a:prstGeom prst="rect">
            <a:avLst/>
          </a:prstGeom>
          <a:noFill/>
        </p:spPr>
        <p:txBody>
          <a:bodyPr wrap="square" rtlCol="0">
            <a:spAutoFit/>
          </a:bodyPr>
          <a:lstStyle/>
          <a:p>
            <a:r>
              <a:rPr lang="en-US" sz="2000" b="1" dirty="0" smtClean="0"/>
              <a:t>if these debts are incurred on the assets included in the net wealth.</a:t>
            </a:r>
            <a:endParaRPr lang="en-IN" sz="2000" b="1" dirty="0"/>
          </a:p>
        </p:txBody>
      </p:sp>
      <p:sp>
        <p:nvSpPr>
          <p:cNvPr id="7" name="TextBox 6"/>
          <p:cNvSpPr txBox="1"/>
          <p:nvPr/>
        </p:nvSpPr>
        <p:spPr>
          <a:xfrm>
            <a:off x="929640" y="2507754"/>
            <a:ext cx="1965960" cy="400110"/>
          </a:xfrm>
          <a:prstGeom prst="rect">
            <a:avLst/>
          </a:prstGeom>
          <a:noFill/>
        </p:spPr>
        <p:txBody>
          <a:bodyPr wrap="square" rtlCol="0">
            <a:spAutoFit/>
          </a:bodyPr>
          <a:lstStyle/>
          <a:p>
            <a:r>
              <a:rPr lang="en-US" sz="2000" b="1" u="sng" dirty="0" smtClean="0"/>
              <a:t>In Simple words</a:t>
            </a:r>
            <a:endParaRPr lang="en-IN" sz="2000" b="1" u="sng" dirty="0"/>
          </a:p>
        </p:txBody>
      </p:sp>
      <p:sp>
        <p:nvSpPr>
          <p:cNvPr id="8" name="TextBox 7"/>
          <p:cNvSpPr txBox="1"/>
          <p:nvPr/>
        </p:nvSpPr>
        <p:spPr>
          <a:xfrm>
            <a:off x="1447800" y="3041154"/>
            <a:ext cx="4800600" cy="400110"/>
          </a:xfrm>
          <a:prstGeom prst="rect">
            <a:avLst/>
          </a:prstGeom>
          <a:noFill/>
        </p:spPr>
        <p:txBody>
          <a:bodyPr wrap="square" rtlCol="0">
            <a:spAutoFit/>
          </a:bodyPr>
          <a:lstStyle/>
          <a:p>
            <a:r>
              <a:rPr lang="en-US" sz="2000" b="1" dirty="0" smtClean="0"/>
              <a:t>If debt (Loan) incurred in relation to </a:t>
            </a:r>
            <a:r>
              <a:rPr lang="en-US" sz="2000" b="1" u="sng" dirty="0" smtClean="0"/>
              <a:t>Asset</a:t>
            </a:r>
            <a:endParaRPr lang="en-IN" sz="2000" b="1" u="sng" dirty="0"/>
          </a:p>
        </p:txBody>
      </p:sp>
      <p:cxnSp>
        <p:nvCxnSpPr>
          <p:cNvPr id="13" name="Straight Connector 12"/>
          <p:cNvCxnSpPr/>
          <p:nvPr/>
        </p:nvCxnSpPr>
        <p:spPr>
          <a:xfrm rot="5400000">
            <a:off x="5677694" y="3535660"/>
            <a:ext cx="228600" cy="158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2590800" y="3650754"/>
            <a:ext cx="4114800" cy="1588"/>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6515100" y="3841254"/>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rot="5400000">
            <a:off x="2401094" y="384046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791200" y="4077474"/>
            <a:ext cx="2590800" cy="1015663"/>
          </a:xfrm>
          <a:prstGeom prst="rect">
            <a:avLst/>
          </a:prstGeom>
          <a:noFill/>
        </p:spPr>
        <p:txBody>
          <a:bodyPr wrap="square" rtlCol="0">
            <a:spAutoFit/>
          </a:bodyPr>
          <a:lstStyle/>
          <a:p>
            <a:r>
              <a:rPr lang="en-US" sz="2000" b="1" dirty="0" smtClean="0"/>
              <a:t>Which is not an </a:t>
            </a:r>
          </a:p>
          <a:p>
            <a:r>
              <a:rPr lang="en-US" sz="2000" b="1" dirty="0" smtClean="0"/>
              <a:t>asset as per </a:t>
            </a:r>
          </a:p>
          <a:p>
            <a:r>
              <a:rPr lang="en-US" sz="2000" b="1" dirty="0" smtClean="0"/>
              <a:t>Sec. 2(ea)</a:t>
            </a:r>
            <a:endParaRPr lang="en-IN" sz="2000" b="1" dirty="0"/>
          </a:p>
        </p:txBody>
      </p:sp>
      <p:sp>
        <p:nvSpPr>
          <p:cNvPr id="20" name="TextBox 19"/>
          <p:cNvSpPr txBox="1"/>
          <p:nvPr/>
        </p:nvSpPr>
        <p:spPr>
          <a:xfrm>
            <a:off x="1249680" y="4077474"/>
            <a:ext cx="2895600" cy="1015663"/>
          </a:xfrm>
          <a:prstGeom prst="rect">
            <a:avLst/>
          </a:prstGeom>
          <a:noFill/>
        </p:spPr>
        <p:txBody>
          <a:bodyPr wrap="square" rtlCol="0">
            <a:spAutoFit/>
          </a:bodyPr>
          <a:lstStyle/>
          <a:p>
            <a:r>
              <a:rPr lang="en-US" sz="2000" b="1" dirty="0" smtClean="0"/>
              <a:t>Which is asset as per Sec. 2(ea) and included in the Net wealth</a:t>
            </a:r>
            <a:endParaRPr lang="en-IN" sz="2000" b="1" dirty="0"/>
          </a:p>
        </p:txBody>
      </p:sp>
      <p:cxnSp>
        <p:nvCxnSpPr>
          <p:cNvPr id="21" name="Straight Arrow Connector 20"/>
          <p:cNvCxnSpPr/>
          <p:nvPr/>
        </p:nvCxnSpPr>
        <p:spPr>
          <a:xfrm rot="5400000">
            <a:off x="6546374" y="527302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5867400" y="5464314"/>
            <a:ext cx="2438400" cy="707886"/>
          </a:xfrm>
          <a:prstGeom prst="rect">
            <a:avLst/>
          </a:prstGeom>
          <a:noFill/>
        </p:spPr>
        <p:txBody>
          <a:bodyPr wrap="square" rtlCol="0">
            <a:spAutoFit/>
          </a:bodyPr>
          <a:lstStyle/>
          <a:p>
            <a:r>
              <a:rPr lang="en-US" sz="2000" b="1" dirty="0" smtClean="0"/>
              <a:t>Debts (Loan) is not to be deducted.</a:t>
            </a:r>
            <a:endParaRPr lang="en-IN" sz="2000" b="1" dirty="0"/>
          </a:p>
        </p:txBody>
      </p:sp>
      <p:sp>
        <p:nvSpPr>
          <p:cNvPr id="23" name="TextBox 22"/>
          <p:cNvSpPr txBox="1"/>
          <p:nvPr/>
        </p:nvSpPr>
        <p:spPr>
          <a:xfrm>
            <a:off x="1264920" y="5449074"/>
            <a:ext cx="2819400" cy="707886"/>
          </a:xfrm>
          <a:prstGeom prst="rect">
            <a:avLst/>
          </a:prstGeom>
          <a:noFill/>
        </p:spPr>
        <p:txBody>
          <a:bodyPr wrap="square" rtlCol="0">
            <a:spAutoFit/>
          </a:bodyPr>
          <a:lstStyle/>
          <a:p>
            <a:r>
              <a:rPr lang="en-US" sz="2000" b="1" dirty="0" smtClean="0"/>
              <a:t>Debts (Loan) is allowed to be deducted</a:t>
            </a:r>
            <a:endParaRPr lang="en-IN" sz="2000" b="1" dirty="0"/>
          </a:p>
        </p:txBody>
      </p:sp>
      <p:cxnSp>
        <p:nvCxnSpPr>
          <p:cNvPr id="24" name="Straight Arrow Connector 23"/>
          <p:cNvCxnSpPr/>
          <p:nvPr/>
        </p:nvCxnSpPr>
        <p:spPr>
          <a:xfrm rot="5400000">
            <a:off x="2384266" y="525778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57" name="Comment 9"/>
          <p:cNvSpPr>
            <a:spLocks noRot="1" noChangeAspect="1" noEditPoints="1" noChangeArrowheads="1" noChangeShapeType="1" noTextEdit="1"/>
          </p:cNvSpPr>
          <p:nvPr/>
        </p:nvSpPr>
        <p:spPr bwMode="auto">
          <a:xfrm>
            <a:off x="1736725" y="1120775"/>
            <a:ext cx="434975" cy="11113"/>
          </a:xfrm>
          <a:custGeom>
            <a:avLst/>
            <a:gdLst>
              <a:gd name="T0" fmla="+- 0 4826 4826"/>
              <a:gd name="T1" fmla="*/ T0 w 1207"/>
              <a:gd name="T2" fmla="+- 0 3112 3112"/>
              <a:gd name="T3" fmla="*/ 3112 h 32"/>
              <a:gd name="T4" fmla="+- 0 5158 4826"/>
              <a:gd name="T5" fmla="*/ T4 w 1207"/>
              <a:gd name="T6" fmla="+- 0 3112 3112"/>
              <a:gd name="T7" fmla="*/ 3112 h 32"/>
              <a:gd name="T8" fmla="+- 0 5603 4826"/>
              <a:gd name="T9" fmla="*/ T8 w 1207"/>
              <a:gd name="T10" fmla="+- 0 3043 3112"/>
              <a:gd name="T11" fmla="*/ 3043 h 32"/>
              <a:gd name="T12" fmla="+- 0 5906 4826"/>
              <a:gd name="T13" fmla="*/ T12 w 1207"/>
              <a:gd name="T14" fmla="+- 0 3143 3112"/>
              <a:gd name="T15" fmla="*/ 3143 h 32"/>
              <a:gd name="T16" fmla="+- 0 5935 4826"/>
              <a:gd name="T17" fmla="*/ T16 w 1207"/>
              <a:gd name="T18" fmla="+- 0 3153 3112"/>
              <a:gd name="T19" fmla="*/ 3153 h 32"/>
              <a:gd name="T20" fmla="+- 0 5947 4826"/>
              <a:gd name="T21" fmla="*/ T20 w 1207"/>
              <a:gd name="T22" fmla="+- 0 3112 3112"/>
              <a:gd name="T23" fmla="*/ 3112 h 32"/>
              <a:gd name="T24" fmla="+- 0 6001 4826"/>
              <a:gd name="T25" fmla="*/ T24 w 1207"/>
              <a:gd name="T26" fmla="+- 0 3112 3112"/>
              <a:gd name="T27" fmla="*/ 3112 h 32"/>
              <a:gd name="T28" fmla="+- 0 6084 4826"/>
              <a:gd name="T29" fmla="*/ T28 w 1207"/>
              <a:gd name="T30" fmla="+- 0 3112 3112"/>
              <a:gd name="T31" fmla="*/ 3112 h 32"/>
              <a:gd name="T32" fmla="+- 0 5951 4826"/>
              <a:gd name="T33" fmla="*/ T32 w 1207"/>
              <a:gd name="T34" fmla="+- 0 3112 3112"/>
              <a:gd name="T35" fmla="*/ 3112 h 32"/>
              <a:gd name="T36" fmla="+- 0 5937 4826"/>
              <a:gd name="T37" fmla="*/ T36 w 1207"/>
              <a:gd name="T38" fmla="+- 0 3112 3112"/>
              <a:gd name="T39" fmla="*/ 3112 h 32"/>
              <a:gd name="T40" fmla="+- 0 5867 4826"/>
              <a:gd name="T41" fmla="*/ T40 w 1207"/>
              <a:gd name="T42" fmla="+- 0 3112 3112"/>
              <a:gd name="T43" fmla="*/ 3112 h 32"/>
              <a:gd name="T44" fmla="+- 0 5841 4826"/>
              <a:gd name="T45" fmla="*/ T44 w 1207"/>
              <a:gd name="T46" fmla="+- 0 3128 3112"/>
              <a:gd name="T47" fmla="*/ 3128 h 32"/>
              <a:gd name="T48" fmla="+- 0 5810 4826"/>
              <a:gd name="T49" fmla="*/ T48 w 1207"/>
              <a:gd name="T50" fmla="+- 0 3143 3112"/>
              <a:gd name="T51" fmla="*/ 3143 h 32"/>
              <a:gd name="T52" fmla="+- 0 5739 4826"/>
              <a:gd name="T53" fmla="*/ T52 w 1207"/>
              <a:gd name="T54" fmla="+- 0 3177 3112"/>
              <a:gd name="T55" fmla="*/ 3177 h 32"/>
              <a:gd name="T56" fmla="+- 0 5612 4826"/>
              <a:gd name="T57" fmla="*/ T56 w 1207"/>
              <a:gd name="T58" fmla="+- 0 3130 3112"/>
              <a:gd name="T59" fmla="*/ 3130 h 32"/>
              <a:gd name="T60" fmla="+- 0 5556 4826"/>
              <a:gd name="T61" fmla="*/ T60 w 1207"/>
              <a:gd name="T62" fmla="+- 0 3112 3112"/>
              <a:gd name="T63" fmla="*/ 3112 h 32"/>
              <a:gd name="T64" fmla="+- 0 5467 4826"/>
              <a:gd name="T65" fmla="*/ T64 w 1207"/>
              <a:gd name="T66" fmla="+- 0 3083 3112"/>
              <a:gd name="T67" fmla="*/ 3083 h 32"/>
              <a:gd name="T68" fmla="+- 0 5313 4826"/>
              <a:gd name="T69" fmla="*/ T68 w 1207"/>
              <a:gd name="T70" fmla="+- 0 3121 3112"/>
              <a:gd name="T71" fmla="*/ 3121 h 32"/>
              <a:gd name="T72" fmla="+- 0 5270 4826"/>
              <a:gd name="T73" fmla="*/ T72 w 1207"/>
              <a:gd name="T74" fmla="+- 0 3143 3112"/>
              <a:gd name="T75" fmla="*/ 3143 h 32"/>
              <a:gd name="T76" fmla="+- 0 5215 4826"/>
              <a:gd name="T77" fmla="*/ T76 w 1207"/>
              <a:gd name="T78" fmla="+- 0 3171 3112"/>
              <a:gd name="T79" fmla="*/ 3171 h 32"/>
              <a:gd name="T80" fmla="+- 0 4910 4826"/>
              <a:gd name="T81" fmla="*/ T80 w 1207"/>
              <a:gd name="T82" fmla="+- 0 3143 3112"/>
              <a:gd name="T83" fmla="*/ 3143 h 32"/>
              <a:gd name="T84" fmla="+- 0 4953 4826"/>
              <a:gd name="T85" fmla="*/ T84 w 1207"/>
              <a:gd name="T86" fmla="+- 0 3143 3112"/>
              <a:gd name="T87" fmla="*/ 3143 h 32"/>
              <a:gd name="T88" fmla="+- 0 4964 4826"/>
              <a:gd name="T89" fmla="*/ T88 w 1207"/>
              <a:gd name="T90" fmla="+- 0 3143 3112"/>
              <a:gd name="T91" fmla="*/ 3143 h 32"/>
              <a:gd name="T92" fmla="+- 0 4974 4826"/>
              <a:gd name="T93" fmla="*/ T92 w 1207"/>
              <a:gd name="T94" fmla="+- 0 3143 3112"/>
              <a:gd name="T95" fmla="*/ 3143 h 32"/>
              <a:gd name="T96" fmla="+- 0 4985 4826"/>
              <a:gd name="T97" fmla="*/ T96 w 1207"/>
              <a:gd name="T98" fmla="+- 0 3143 3112"/>
              <a:gd name="T99" fmla="*/ 3143 h 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207" h="32" extrusionOk="0">
                <a:moveTo>
                  <a:pt x="0" y="0"/>
                </a:moveTo>
                <a:cubicBezTo>
                  <a:pt x="332" y="0"/>
                  <a:pt x="777" y="-69"/>
                  <a:pt x="1080" y="31"/>
                </a:cubicBezTo>
                <a:cubicBezTo>
                  <a:pt x="1109" y="41"/>
                  <a:pt x="1121" y="0"/>
                  <a:pt x="1175" y="0"/>
                </a:cubicBezTo>
                <a:cubicBezTo>
                  <a:pt x="1258" y="0"/>
                  <a:pt x="1125" y="0"/>
                  <a:pt x="1111" y="0"/>
                </a:cubicBezTo>
                <a:cubicBezTo>
                  <a:pt x="1041" y="0"/>
                  <a:pt x="1015" y="16"/>
                  <a:pt x="984" y="31"/>
                </a:cubicBezTo>
                <a:cubicBezTo>
                  <a:pt x="913" y="65"/>
                  <a:pt x="786" y="18"/>
                  <a:pt x="730" y="0"/>
                </a:cubicBezTo>
                <a:cubicBezTo>
                  <a:pt x="641" y="-29"/>
                  <a:pt x="487" y="9"/>
                  <a:pt x="444" y="31"/>
                </a:cubicBezTo>
                <a:cubicBezTo>
                  <a:pt x="389" y="59"/>
                  <a:pt x="84" y="31"/>
                  <a:pt x="127" y="31"/>
                </a:cubicBezTo>
                <a:cubicBezTo>
                  <a:pt x="138" y="31"/>
                  <a:pt x="148" y="31"/>
                  <a:pt x="159" y="31"/>
                </a:cubicBezTo>
              </a:path>
            </a:pathLst>
          </a:custGeom>
          <a:noFill/>
          <a:ln w="1905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 name="Comment 10"/>
          <p:cNvSpPr>
            <a:spLocks noRot="1" noChangeAspect="1" noEditPoints="1" noChangeArrowheads="1" noChangeShapeType="1" noTextEdit="1"/>
          </p:cNvSpPr>
          <p:nvPr/>
        </p:nvSpPr>
        <p:spPr bwMode="auto">
          <a:xfrm>
            <a:off x="3074988" y="1120775"/>
            <a:ext cx="788987" cy="11113"/>
          </a:xfrm>
          <a:custGeom>
            <a:avLst/>
            <a:gdLst>
              <a:gd name="T0" fmla="+- 0 8572 8541"/>
              <a:gd name="T1" fmla="*/ T0 w 2192"/>
              <a:gd name="T2" fmla="+- 0 3143 3112"/>
              <a:gd name="T3" fmla="*/ 3143 h 32"/>
              <a:gd name="T4" fmla="+- 0 8562 8541"/>
              <a:gd name="T5" fmla="*/ T4 w 2192"/>
              <a:gd name="T6" fmla="+- 0 3143 3112"/>
              <a:gd name="T7" fmla="*/ 3143 h 32"/>
              <a:gd name="T8" fmla="+- 0 8551 8541"/>
              <a:gd name="T9" fmla="*/ T8 w 2192"/>
              <a:gd name="T10" fmla="+- 0 3143 3112"/>
              <a:gd name="T11" fmla="*/ 3143 h 32"/>
              <a:gd name="T12" fmla="+- 0 8541 8541"/>
              <a:gd name="T13" fmla="*/ T12 w 2192"/>
              <a:gd name="T14" fmla="+- 0 3143 3112"/>
              <a:gd name="T15" fmla="*/ 3143 h 32"/>
              <a:gd name="T16" fmla="+- 0 8665 8541"/>
              <a:gd name="T17" fmla="*/ T16 w 2192"/>
              <a:gd name="T18" fmla="+- 0 3143 3112"/>
              <a:gd name="T19" fmla="*/ 3143 h 32"/>
              <a:gd name="T20" fmla="+- 0 8774 8541"/>
              <a:gd name="T21" fmla="*/ T20 w 2192"/>
              <a:gd name="T22" fmla="+- 0 3130 3112"/>
              <a:gd name="T23" fmla="*/ 3130 h 32"/>
              <a:gd name="T24" fmla="+- 0 8890 8541"/>
              <a:gd name="T25" fmla="*/ T24 w 2192"/>
              <a:gd name="T26" fmla="+- 0 3112 3112"/>
              <a:gd name="T27" fmla="*/ 3112 h 32"/>
              <a:gd name="T28" fmla="+- 0 9443 8541"/>
              <a:gd name="T29" fmla="*/ T28 w 2192"/>
              <a:gd name="T30" fmla="+- 0 3027 3112"/>
              <a:gd name="T31" fmla="*/ 3027 h 32"/>
              <a:gd name="T32" fmla="+- 0 10245 8541"/>
              <a:gd name="T33" fmla="*/ T32 w 2192"/>
              <a:gd name="T34" fmla="+- 0 3112 3112"/>
              <a:gd name="T35" fmla="*/ 3112 h 32"/>
              <a:gd name="T36" fmla="+- 0 10700 8541"/>
              <a:gd name="T37" fmla="*/ T36 w 2192"/>
              <a:gd name="T38" fmla="+- 0 3112 3112"/>
              <a:gd name="T39" fmla="*/ 3112 h 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192" h="32" extrusionOk="0">
                <a:moveTo>
                  <a:pt x="31" y="31"/>
                </a:moveTo>
                <a:cubicBezTo>
                  <a:pt x="21" y="31"/>
                  <a:pt x="10" y="31"/>
                  <a:pt x="0" y="31"/>
                </a:cubicBezTo>
                <a:cubicBezTo>
                  <a:pt x="124" y="31"/>
                  <a:pt x="233" y="18"/>
                  <a:pt x="349" y="0"/>
                </a:cubicBezTo>
                <a:cubicBezTo>
                  <a:pt x="902" y="-85"/>
                  <a:pt x="1704" y="0"/>
                  <a:pt x="2159" y="0"/>
                </a:cubicBezTo>
              </a:path>
            </a:pathLst>
          </a:custGeom>
          <a:noFill/>
          <a:ln w="1905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08506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19" grpId="0"/>
      <p:bldP spid="22" grpId="0"/>
      <p:bldP spid="23"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8680" y="320040"/>
            <a:ext cx="1524000" cy="400110"/>
          </a:xfrm>
          <a:prstGeom prst="rect">
            <a:avLst/>
          </a:prstGeom>
          <a:noFill/>
        </p:spPr>
        <p:txBody>
          <a:bodyPr wrap="square" rtlCol="0">
            <a:spAutoFit/>
          </a:bodyPr>
          <a:lstStyle/>
          <a:p>
            <a:r>
              <a:rPr lang="en-US" sz="2000" b="1" u="sng" dirty="0" smtClean="0"/>
              <a:t>Situation</a:t>
            </a:r>
            <a:endParaRPr lang="en-IN" sz="2000" b="1" u="sng" dirty="0"/>
          </a:p>
        </p:txBody>
      </p:sp>
      <p:sp>
        <p:nvSpPr>
          <p:cNvPr id="3" name="TextBox 2"/>
          <p:cNvSpPr txBox="1"/>
          <p:nvPr/>
        </p:nvSpPr>
        <p:spPr>
          <a:xfrm>
            <a:off x="5105400" y="320040"/>
            <a:ext cx="838200" cy="400110"/>
          </a:xfrm>
          <a:prstGeom prst="rect">
            <a:avLst/>
          </a:prstGeom>
          <a:noFill/>
        </p:spPr>
        <p:txBody>
          <a:bodyPr wrap="square" rtlCol="0">
            <a:spAutoFit/>
          </a:bodyPr>
          <a:lstStyle/>
          <a:p>
            <a:r>
              <a:rPr lang="en-US" sz="2000" b="1" u="sng" dirty="0" smtClean="0"/>
              <a:t>Debt</a:t>
            </a:r>
            <a:endParaRPr lang="en-IN" sz="2000" b="1" u="sng" dirty="0"/>
          </a:p>
        </p:txBody>
      </p:sp>
      <p:sp>
        <p:nvSpPr>
          <p:cNvPr id="4" name="TextBox 3"/>
          <p:cNvSpPr txBox="1"/>
          <p:nvPr/>
        </p:nvSpPr>
        <p:spPr>
          <a:xfrm>
            <a:off x="91440" y="670560"/>
            <a:ext cx="457200" cy="400110"/>
          </a:xfrm>
          <a:prstGeom prst="rect">
            <a:avLst/>
          </a:prstGeom>
          <a:noFill/>
        </p:spPr>
        <p:txBody>
          <a:bodyPr wrap="square" rtlCol="0">
            <a:spAutoFit/>
          </a:bodyPr>
          <a:lstStyle/>
          <a:p>
            <a:r>
              <a:rPr lang="en-US" sz="2000" b="1" dirty="0" smtClean="0"/>
              <a:t>(</a:t>
            </a:r>
            <a:r>
              <a:rPr lang="en-US" sz="2000" b="1" dirty="0" err="1" smtClean="0"/>
              <a:t>i</a:t>
            </a:r>
            <a:r>
              <a:rPr lang="en-US" sz="2000" b="1" dirty="0" smtClean="0"/>
              <a:t>)</a:t>
            </a:r>
            <a:endParaRPr lang="en-IN" sz="2000" b="1" dirty="0"/>
          </a:p>
        </p:txBody>
      </p:sp>
      <p:sp>
        <p:nvSpPr>
          <p:cNvPr id="5" name="TextBox 4"/>
          <p:cNvSpPr txBox="1"/>
          <p:nvPr/>
        </p:nvSpPr>
        <p:spPr>
          <a:xfrm>
            <a:off x="563880" y="670560"/>
            <a:ext cx="4236720" cy="707886"/>
          </a:xfrm>
          <a:prstGeom prst="rect">
            <a:avLst/>
          </a:prstGeom>
          <a:noFill/>
        </p:spPr>
        <p:txBody>
          <a:bodyPr wrap="square" rtlCol="0">
            <a:spAutoFit/>
          </a:bodyPr>
          <a:lstStyle/>
          <a:p>
            <a:r>
              <a:rPr lang="en-US" sz="2000" b="1" dirty="0" smtClean="0"/>
              <a:t>Assessee took a loan of Rs. 500000</a:t>
            </a:r>
          </a:p>
          <a:p>
            <a:r>
              <a:rPr lang="en-US" sz="2000" b="1" dirty="0" smtClean="0"/>
              <a:t>&amp; Purchase Motor car of Rs. 500000</a:t>
            </a:r>
            <a:endParaRPr lang="en-IN" sz="2000" b="1" dirty="0"/>
          </a:p>
        </p:txBody>
      </p:sp>
      <p:sp>
        <p:nvSpPr>
          <p:cNvPr id="6" name="TextBox 5"/>
          <p:cNvSpPr txBox="1"/>
          <p:nvPr/>
        </p:nvSpPr>
        <p:spPr>
          <a:xfrm>
            <a:off x="106680" y="1478280"/>
            <a:ext cx="533400" cy="400110"/>
          </a:xfrm>
          <a:prstGeom prst="rect">
            <a:avLst/>
          </a:prstGeom>
          <a:noFill/>
        </p:spPr>
        <p:txBody>
          <a:bodyPr wrap="square" rtlCol="0">
            <a:spAutoFit/>
          </a:bodyPr>
          <a:lstStyle/>
          <a:p>
            <a:r>
              <a:rPr lang="en-US" sz="2000" b="1" dirty="0" smtClean="0"/>
              <a:t>(ii)</a:t>
            </a:r>
            <a:endParaRPr lang="en-IN" sz="2000" b="1" dirty="0"/>
          </a:p>
        </p:txBody>
      </p:sp>
      <p:sp>
        <p:nvSpPr>
          <p:cNvPr id="7" name="TextBox 6"/>
          <p:cNvSpPr txBox="1"/>
          <p:nvPr/>
        </p:nvSpPr>
        <p:spPr>
          <a:xfrm>
            <a:off x="563880" y="1478280"/>
            <a:ext cx="4084320" cy="1015663"/>
          </a:xfrm>
          <a:prstGeom prst="rect">
            <a:avLst/>
          </a:prstGeom>
          <a:noFill/>
        </p:spPr>
        <p:txBody>
          <a:bodyPr wrap="square" rtlCol="0">
            <a:spAutoFit/>
          </a:bodyPr>
          <a:lstStyle/>
          <a:p>
            <a:r>
              <a:rPr lang="en-US" sz="2000" b="1" dirty="0" smtClean="0"/>
              <a:t>Assessee took a loan of Rs. 500000</a:t>
            </a:r>
          </a:p>
          <a:p>
            <a:r>
              <a:rPr lang="en-US" sz="2000" b="1" dirty="0" smtClean="0"/>
              <a:t>&amp; Purchase a Motor car However Motor car held as SIT.</a:t>
            </a:r>
            <a:endParaRPr lang="en-IN" sz="2000" b="1" dirty="0"/>
          </a:p>
        </p:txBody>
      </p:sp>
      <p:sp>
        <p:nvSpPr>
          <p:cNvPr id="8" name="TextBox 7"/>
          <p:cNvSpPr txBox="1"/>
          <p:nvPr/>
        </p:nvSpPr>
        <p:spPr>
          <a:xfrm>
            <a:off x="30480" y="2621280"/>
            <a:ext cx="579120" cy="400110"/>
          </a:xfrm>
          <a:prstGeom prst="rect">
            <a:avLst/>
          </a:prstGeom>
          <a:noFill/>
        </p:spPr>
        <p:txBody>
          <a:bodyPr wrap="square" rtlCol="0">
            <a:spAutoFit/>
          </a:bodyPr>
          <a:lstStyle/>
          <a:p>
            <a:r>
              <a:rPr lang="en-US" sz="2000" b="1" dirty="0" smtClean="0"/>
              <a:t>(iii)</a:t>
            </a:r>
            <a:endParaRPr lang="en-IN" sz="2000" b="1" dirty="0"/>
          </a:p>
        </p:txBody>
      </p:sp>
      <p:sp>
        <p:nvSpPr>
          <p:cNvPr id="9" name="TextBox 8"/>
          <p:cNvSpPr txBox="1"/>
          <p:nvPr/>
        </p:nvSpPr>
        <p:spPr>
          <a:xfrm>
            <a:off x="487680" y="2621280"/>
            <a:ext cx="4846320" cy="1015663"/>
          </a:xfrm>
          <a:prstGeom prst="rect">
            <a:avLst/>
          </a:prstGeom>
          <a:noFill/>
        </p:spPr>
        <p:txBody>
          <a:bodyPr wrap="square" rtlCol="0">
            <a:spAutoFit/>
          </a:bodyPr>
          <a:lstStyle/>
          <a:p>
            <a:r>
              <a:rPr lang="en-US" sz="2000" b="1" dirty="0" smtClean="0"/>
              <a:t>Assessee took a Loan of Rs. 10 Lakh</a:t>
            </a:r>
          </a:p>
          <a:p>
            <a:r>
              <a:rPr lang="en-US" sz="2000" b="1" dirty="0" smtClean="0"/>
              <a:t>from bank &amp; Purchase Gold of </a:t>
            </a:r>
          </a:p>
          <a:p>
            <a:r>
              <a:rPr lang="en-US" sz="2000" b="1" dirty="0" smtClean="0"/>
              <a:t>Rs. 10 </a:t>
            </a:r>
            <a:r>
              <a:rPr lang="en-US" sz="2000" b="1" dirty="0" err="1" smtClean="0"/>
              <a:t>lakh</a:t>
            </a:r>
            <a:endParaRPr lang="en-US" sz="2000" b="1" dirty="0" smtClean="0"/>
          </a:p>
        </p:txBody>
      </p:sp>
      <p:sp>
        <p:nvSpPr>
          <p:cNvPr id="10" name="TextBox 9"/>
          <p:cNvSpPr txBox="1"/>
          <p:nvPr/>
        </p:nvSpPr>
        <p:spPr>
          <a:xfrm>
            <a:off x="487680" y="3596640"/>
            <a:ext cx="4693920" cy="400110"/>
          </a:xfrm>
          <a:prstGeom prst="rect">
            <a:avLst/>
          </a:prstGeom>
          <a:noFill/>
        </p:spPr>
        <p:txBody>
          <a:bodyPr wrap="square" rtlCol="0">
            <a:spAutoFit/>
          </a:bodyPr>
          <a:lstStyle/>
          <a:p>
            <a:r>
              <a:rPr lang="en-US" sz="2000" b="1" u="sng" dirty="0" smtClean="0"/>
              <a:t>Schedule III Value of Gold </a:t>
            </a:r>
            <a:r>
              <a:rPr lang="en-US" sz="2000" b="1" dirty="0" smtClean="0"/>
              <a:t>(as on 31.3.14)</a:t>
            </a:r>
          </a:p>
        </p:txBody>
      </p:sp>
      <p:sp>
        <p:nvSpPr>
          <p:cNvPr id="11" name="TextBox 10"/>
          <p:cNvSpPr txBox="1"/>
          <p:nvPr/>
        </p:nvSpPr>
        <p:spPr>
          <a:xfrm>
            <a:off x="609600" y="3992880"/>
            <a:ext cx="457200" cy="400110"/>
          </a:xfrm>
          <a:prstGeom prst="rect">
            <a:avLst/>
          </a:prstGeom>
          <a:noFill/>
        </p:spPr>
        <p:txBody>
          <a:bodyPr wrap="square" rtlCol="0">
            <a:spAutoFit/>
          </a:bodyPr>
          <a:lstStyle/>
          <a:p>
            <a:r>
              <a:rPr lang="en-US" sz="2000" b="1" dirty="0" smtClean="0"/>
              <a:t>(</a:t>
            </a:r>
            <a:r>
              <a:rPr lang="en-US" sz="2000" b="1" dirty="0" err="1" smtClean="0"/>
              <a:t>i</a:t>
            </a:r>
            <a:r>
              <a:rPr lang="en-US" sz="2000" b="1" dirty="0" smtClean="0"/>
              <a:t>)</a:t>
            </a:r>
            <a:endParaRPr lang="en-IN" sz="2000" b="1" dirty="0"/>
          </a:p>
        </p:txBody>
      </p:sp>
      <p:sp>
        <p:nvSpPr>
          <p:cNvPr id="12" name="TextBox 11"/>
          <p:cNvSpPr txBox="1"/>
          <p:nvPr/>
        </p:nvSpPr>
        <p:spPr>
          <a:xfrm>
            <a:off x="1066800" y="4038600"/>
            <a:ext cx="1524000" cy="400110"/>
          </a:xfrm>
          <a:prstGeom prst="rect">
            <a:avLst/>
          </a:prstGeom>
          <a:noFill/>
        </p:spPr>
        <p:txBody>
          <a:bodyPr wrap="square" rtlCol="0">
            <a:spAutoFit/>
          </a:bodyPr>
          <a:lstStyle/>
          <a:p>
            <a:r>
              <a:rPr lang="en-US" sz="2000" b="1" dirty="0" smtClean="0"/>
              <a:t>15 </a:t>
            </a:r>
            <a:r>
              <a:rPr lang="en-US" sz="2000" b="1" dirty="0" err="1" smtClean="0"/>
              <a:t>lakh</a:t>
            </a:r>
            <a:endParaRPr lang="en-IN" sz="2000" b="1" dirty="0"/>
          </a:p>
        </p:txBody>
      </p:sp>
      <p:sp>
        <p:nvSpPr>
          <p:cNvPr id="13" name="TextBox 12"/>
          <p:cNvSpPr txBox="1"/>
          <p:nvPr/>
        </p:nvSpPr>
        <p:spPr>
          <a:xfrm>
            <a:off x="609600" y="4404360"/>
            <a:ext cx="457200" cy="400110"/>
          </a:xfrm>
          <a:prstGeom prst="rect">
            <a:avLst/>
          </a:prstGeom>
          <a:noFill/>
        </p:spPr>
        <p:txBody>
          <a:bodyPr wrap="square" rtlCol="0">
            <a:spAutoFit/>
          </a:bodyPr>
          <a:lstStyle/>
          <a:p>
            <a:r>
              <a:rPr lang="en-US" sz="2000" b="1" dirty="0" smtClean="0"/>
              <a:t>(</a:t>
            </a:r>
            <a:r>
              <a:rPr lang="en-US" sz="2000" b="1" dirty="0" err="1" smtClean="0"/>
              <a:t>i</a:t>
            </a:r>
            <a:r>
              <a:rPr lang="en-US" sz="2000" b="1" dirty="0" smtClean="0"/>
              <a:t>)</a:t>
            </a:r>
            <a:endParaRPr lang="en-IN" sz="2000" b="1" dirty="0"/>
          </a:p>
        </p:txBody>
      </p:sp>
      <p:sp>
        <p:nvSpPr>
          <p:cNvPr id="14" name="TextBox 13"/>
          <p:cNvSpPr txBox="1"/>
          <p:nvPr/>
        </p:nvSpPr>
        <p:spPr>
          <a:xfrm>
            <a:off x="1066800" y="4450080"/>
            <a:ext cx="914400" cy="400110"/>
          </a:xfrm>
          <a:prstGeom prst="rect">
            <a:avLst/>
          </a:prstGeom>
          <a:noFill/>
        </p:spPr>
        <p:txBody>
          <a:bodyPr wrap="square" rtlCol="0">
            <a:spAutoFit/>
          </a:bodyPr>
          <a:lstStyle/>
          <a:p>
            <a:r>
              <a:rPr lang="en-US" sz="2000" b="1" dirty="0" smtClean="0"/>
              <a:t>8 </a:t>
            </a:r>
            <a:r>
              <a:rPr lang="en-US" sz="2000" b="1" dirty="0" err="1" smtClean="0"/>
              <a:t>lakh</a:t>
            </a:r>
            <a:endParaRPr lang="en-IN" sz="2000" b="1" dirty="0"/>
          </a:p>
        </p:txBody>
      </p:sp>
      <p:sp>
        <p:nvSpPr>
          <p:cNvPr id="15" name="TextBox 14"/>
          <p:cNvSpPr txBox="1"/>
          <p:nvPr/>
        </p:nvSpPr>
        <p:spPr>
          <a:xfrm>
            <a:off x="15240" y="4876800"/>
            <a:ext cx="594360" cy="400110"/>
          </a:xfrm>
          <a:prstGeom prst="rect">
            <a:avLst/>
          </a:prstGeom>
          <a:noFill/>
        </p:spPr>
        <p:txBody>
          <a:bodyPr wrap="square" rtlCol="0">
            <a:spAutoFit/>
          </a:bodyPr>
          <a:lstStyle/>
          <a:p>
            <a:r>
              <a:rPr lang="en-US" sz="2000" b="1" dirty="0" smtClean="0"/>
              <a:t>(iv)</a:t>
            </a:r>
            <a:endParaRPr lang="en-IN" sz="2000" b="1" dirty="0"/>
          </a:p>
        </p:txBody>
      </p:sp>
      <p:sp>
        <p:nvSpPr>
          <p:cNvPr id="16" name="TextBox 15"/>
          <p:cNvSpPr txBox="1"/>
          <p:nvPr/>
        </p:nvSpPr>
        <p:spPr>
          <a:xfrm>
            <a:off x="548640" y="4876800"/>
            <a:ext cx="4251960" cy="707886"/>
          </a:xfrm>
          <a:prstGeom prst="rect">
            <a:avLst/>
          </a:prstGeom>
          <a:noFill/>
        </p:spPr>
        <p:txBody>
          <a:bodyPr wrap="square" rtlCol="0">
            <a:spAutoFit/>
          </a:bodyPr>
          <a:lstStyle/>
          <a:p>
            <a:r>
              <a:rPr lang="en-US" sz="2000" b="1" dirty="0" smtClean="0"/>
              <a:t>Assessee took a Loan of Rs. 10 Lakh</a:t>
            </a:r>
          </a:p>
          <a:p>
            <a:r>
              <a:rPr lang="en-US" sz="2000" b="1" dirty="0" smtClean="0"/>
              <a:t>from bank.</a:t>
            </a:r>
          </a:p>
        </p:txBody>
      </p:sp>
      <p:sp>
        <p:nvSpPr>
          <p:cNvPr id="19" name="TextBox 18"/>
          <p:cNvSpPr txBox="1"/>
          <p:nvPr/>
        </p:nvSpPr>
        <p:spPr>
          <a:xfrm>
            <a:off x="563880" y="5516880"/>
            <a:ext cx="2179320" cy="400110"/>
          </a:xfrm>
          <a:prstGeom prst="rect">
            <a:avLst/>
          </a:prstGeom>
          <a:noFill/>
        </p:spPr>
        <p:txBody>
          <a:bodyPr wrap="square" rtlCol="0">
            <a:spAutoFit/>
          </a:bodyPr>
          <a:lstStyle/>
          <a:p>
            <a:r>
              <a:rPr lang="en-US" sz="2000" b="1" dirty="0" smtClean="0"/>
              <a:t>Assessee </a:t>
            </a:r>
            <a:r>
              <a:rPr lang="en-US" sz="2000" b="1" u="sng" dirty="0" err="1" smtClean="0"/>
              <a:t>utilised</a:t>
            </a:r>
            <a:endParaRPr lang="en-US" sz="2000" b="1" u="sng" dirty="0" smtClean="0"/>
          </a:p>
        </p:txBody>
      </p:sp>
      <p:sp>
        <p:nvSpPr>
          <p:cNvPr id="20" name="TextBox 19"/>
          <p:cNvSpPr txBox="1"/>
          <p:nvPr/>
        </p:nvSpPr>
        <p:spPr>
          <a:xfrm>
            <a:off x="548640" y="5897880"/>
            <a:ext cx="4480560" cy="400110"/>
          </a:xfrm>
          <a:prstGeom prst="rect">
            <a:avLst/>
          </a:prstGeom>
          <a:noFill/>
        </p:spPr>
        <p:txBody>
          <a:bodyPr wrap="square" rtlCol="0">
            <a:spAutoFit/>
          </a:bodyPr>
          <a:lstStyle/>
          <a:p>
            <a:r>
              <a:rPr lang="en-US" sz="2000" b="1" dirty="0" smtClean="0"/>
              <a:t>Rs. 8 Lakh for Purchasing Motor Car</a:t>
            </a:r>
            <a:endParaRPr lang="en-US" sz="2000" b="1" u="sng" dirty="0" smtClean="0"/>
          </a:p>
        </p:txBody>
      </p:sp>
      <p:sp>
        <p:nvSpPr>
          <p:cNvPr id="21" name="TextBox 20"/>
          <p:cNvSpPr txBox="1"/>
          <p:nvPr/>
        </p:nvSpPr>
        <p:spPr>
          <a:xfrm>
            <a:off x="563880" y="6294120"/>
            <a:ext cx="4236720" cy="400110"/>
          </a:xfrm>
          <a:prstGeom prst="rect">
            <a:avLst/>
          </a:prstGeom>
          <a:noFill/>
        </p:spPr>
        <p:txBody>
          <a:bodyPr wrap="square" rtlCol="0">
            <a:spAutoFit/>
          </a:bodyPr>
          <a:lstStyle/>
          <a:p>
            <a:r>
              <a:rPr lang="en-US" sz="2000" b="1" dirty="0" smtClean="0"/>
              <a:t>Rs. 2 Lakh for Purchasing Shares</a:t>
            </a:r>
            <a:endParaRPr lang="en-US" sz="2000" b="1" u="sng" dirty="0" smtClean="0"/>
          </a:p>
        </p:txBody>
      </p:sp>
      <p:sp>
        <p:nvSpPr>
          <p:cNvPr id="22" name="TextBox 21"/>
          <p:cNvSpPr txBox="1"/>
          <p:nvPr/>
        </p:nvSpPr>
        <p:spPr>
          <a:xfrm>
            <a:off x="5105400" y="792480"/>
            <a:ext cx="1447800" cy="400110"/>
          </a:xfrm>
          <a:prstGeom prst="rect">
            <a:avLst/>
          </a:prstGeom>
          <a:noFill/>
        </p:spPr>
        <p:txBody>
          <a:bodyPr wrap="square" rtlCol="0">
            <a:spAutoFit/>
          </a:bodyPr>
          <a:lstStyle/>
          <a:p>
            <a:r>
              <a:rPr lang="en-US" sz="2000" b="1" dirty="0" smtClean="0"/>
              <a:t>Deducted</a:t>
            </a:r>
            <a:endParaRPr lang="en-IN" sz="2000" b="1" dirty="0"/>
          </a:p>
        </p:txBody>
      </p:sp>
      <p:sp>
        <p:nvSpPr>
          <p:cNvPr id="23" name="TextBox 22"/>
          <p:cNvSpPr txBox="1"/>
          <p:nvPr/>
        </p:nvSpPr>
        <p:spPr>
          <a:xfrm>
            <a:off x="5105400" y="1676400"/>
            <a:ext cx="1447800" cy="707886"/>
          </a:xfrm>
          <a:prstGeom prst="rect">
            <a:avLst/>
          </a:prstGeom>
          <a:noFill/>
        </p:spPr>
        <p:txBody>
          <a:bodyPr wrap="square" rtlCol="0">
            <a:spAutoFit/>
          </a:bodyPr>
          <a:lstStyle/>
          <a:p>
            <a:r>
              <a:rPr lang="en-US" sz="2000" b="1" dirty="0" smtClean="0"/>
              <a:t>Not to be </a:t>
            </a:r>
          </a:p>
          <a:p>
            <a:r>
              <a:rPr lang="en-US" sz="2000" b="1" dirty="0" smtClean="0"/>
              <a:t>deducted.</a:t>
            </a:r>
            <a:endParaRPr lang="en-IN" sz="2000" b="1" dirty="0"/>
          </a:p>
        </p:txBody>
      </p:sp>
      <p:sp>
        <p:nvSpPr>
          <p:cNvPr id="24" name="TextBox 23"/>
          <p:cNvSpPr txBox="1"/>
          <p:nvPr/>
        </p:nvSpPr>
        <p:spPr>
          <a:xfrm>
            <a:off x="5120640" y="3063240"/>
            <a:ext cx="1447800" cy="400110"/>
          </a:xfrm>
          <a:prstGeom prst="rect">
            <a:avLst/>
          </a:prstGeom>
          <a:noFill/>
        </p:spPr>
        <p:txBody>
          <a:bodyPr wrap="square" rtlCol="0">
            <a:spAutoFit/>
          </a:bodyPr>
          <a:lstStyle/>
          <a:p>
            <a:r>
              <a:rPr lang="en-US" sz="2000" b="1" dirty="0" smtClean="0"/>
              <a:t>Deducted</a:t>
            </a:r>
            <a:endParaRPr lang="en-IN" sz="2000" b="1" dirty="0"/>
          </a:p>
        </p:txBody>
      </p:sp>
      <p:sp>
        <p:nvSpPr>
          <p:cNvPr id="25" name="TextBox 24"/>
          <p:cNvSpPr txBox="1"/>
          <p:nvPr/>
        </p:nvSpPr>
        <p:spPr>
          <a:xfrm>
            <a:off x="5135880" y="4023360"/>
            <a:ext cx="1249680" cy="400110"/>
          </a:xfrm>
          <a:prstGeom prst="rect">
            <a:avLst/>
          </a:prstGeom>
          <a:noFill/>
        </p:spPr>
        <p:txBody>
          <a:bodyPr wrap="square" rtlCol="0">
            <a:spAutoFit/>
          </a:bodyPr>
          <a:lstStyle/>
          <a:p>
            <a:r>
              <a:rPr lang="en-US" sz="2000" b="1" dirty="0" smtClean="0"/>
              <a:t>10 </a:t>
            </a:r>
            <a:r>
              <a:rPr lang="en-US" sz="2000" b="1" dirty="0" err="1" smtClean="0"/>
              <a:t>lakh</a:t>
            </a:r>
            <a:endParaRPr lang="en-IN" sz="2000" b="1" dirty="0"/>
          </a:p>
        </p:txBody>
      </p:sp>
      <p:sp>
        <p:nvSpPr>
          <p:cNvPr id="26" name="TextBox 25"/>
          <p:cNvSpPr txBox="1"/>
          <p:nvPr/>
        </p:nvSpPr>
        <p:spPr>
          <a:xfrm>
            <a:off x="5135880" y="4389120"/>
            <a:ext cx="1097280" cy="400110"/>
          </a:xfrm>
          <a:prstGeom prst="rect">
            <a:avLst/>
          </a:prstGeom>
          <a:noFill/>
        </p:spPr>
        <p:txBody>
          <a:bodyPr wrap="square" rtlCol="0">
            <a:spAutoFit/>
          </a:bodyPr>
          <a:lstStyle/>
          <a:p>
            <a:r>
              <a:rPr lang="en-US" sz="2000" b="1" dirty="0" smtClean="0"/>
              <a:t>10 </a:t>
            </a:r>
            <a:r>
              <a:rPr lang="en-US" sz="2000" b="1" dirty="0" err="1" smtClean="0"/>
              <a:t>lakh</a:t>
            </a:r>
            <a:endParaRPr lang="en-IN" sz="2000" b="1" dirty="0"/>
          </a:p>
        </p:txBody>
      </p:sp>
      <p:sp>
        <p:nvSpPr>
          <p:cNvPr id="27" name="TextBox 26"/>
          <p:cNvSpPr txBox="1"/>
          <p:nvPr/>
        </p:nvSpPr>
        <p:spPr>
          <a:xfrm>
            <a:off x="5135880" y="5913120"/>
            <a:ext cx="1935480" cy="707886"/>
          </a:xfrm>
          <a:prstGeom prst="rect">
            <a:avLst/>
          </a:prstGeom>
          <a:noFill/>
        </p:spPr>
        <p:txBody>
          <a:bodyPr wrap="square" rtlCol="0">
            <a:spAutoFit/>
          </a:bodyPr>
          <a:lstStyle/>
          <a:p>
            <a:r>
              <a:rPr lang="en-US" sz="2000" b="1" dirty="0" smtClean="0"/>
              <a:t>Rs. 8 Lakh Deducted only.</a:t>
            </a:r>
            <a:endParaRPr lang="en-IN" sz="2000" b="1" dirty="0"/>
          </a:p>
        </p:txBody>
      </p:sp>
      <p:sp>
        <p:nvSpPr>
          <p:cNvPr id="28" name="TextBox 27"/>
          <p:cNvSpPr txBox="1"/>
          <p:nvPr/>
        </p:nvSpPr>
        <p:spPr>
          <a:xfrm>
            <a:off x="6553200" y="320040"/>
            <a:ext cx="1371600" cy="400110"/>
          </a:xfrm>
          <a:prstGeom prst="rect">
            <a:avLst/>
          </a:prstGeom>
          <a:noFill/>
        </p:spPr>
        <p:txBody>
          <a:bodyPr wrap="square" rtlCol="0">
            <a:spAutoFit/>
          </a:bodyPr>
          <a:lstStyle/>
          <a:p>
            <a:r>
              <a:rPr lang="en-US" sz="2000" b="1" u="sng" dirty="0" smtClean="0"/>
              <a:t>Reason</a:t>
            </a:r>
            <a:endParaRPr lang="en-IN" sz="2000" b="1" u="sng" dirty="0"/>
          </a:p>
        </p:txBody>
      </p:sp>
    </p:spTree>
    <p:extLst>
      <p:ext uri="{BB962C8B-B14F-4D97-AF65-F5344CB8AC3E}">
        <p14:creationId xmlns:p14="http://schemas.microsoft.com/office/powerpoint/2010/main" val="1199282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9" grpId="0"/>
      <p:bldP spid="20" grpId="0"/>
      <p:bldP spid="21" grpId="0"/>
      <p:bldP spid="22" grpId="0"/>
      <p:bldP spid="23" grpId="0"/>
      <p:bldP spid="24" grpId="0"/>
      <p:bldP spid="25" grpId="0"/>
      <p:bldP spid="26" grpId="0"/>
      <p:bldP spid="27" grpId="0"/>
      <p:bldP spid="28"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8680" y="320040"/>
            <a:ext cx="1524000" cy="400110"/>
          </a:xfrm>
          <a:prstGeom prst="rect">
            <a:avLst/>
          </a:prstGeom>
          <a:noFill/>
        </p:spPr>
        <p:txBody>
          <a:bodyPr wrap="square" rtlCol="0">
            <a:spAutoFit/>
          </a:bodyPr>
          <a:lstStyle/>
          <a:p>
            <a:r>
              <a:rPr lang="en-US" sz="2000" b="1" u="sng" dirty="0" smtClean="0"/>
              <a:t>Situation</a:t>
            </a:r>
            <a:endParaRPr lang="en-IN" sz="2000" b="1" u="sng" dirty="0"/>
          </a:p>
        </p:txBody>
      </p:sp>
      <p:sp>
        <p:nvSpPr>
          <p:cNvPr id="3" name="TextBox 2"/>
          <p:cNvSpPr txBox="1"/>
          <p:nvPr/>
        </p:nvSpPr>
        <p:spPr>
          <a:xfrm>
            <a:off x="4724400" y="320040"/>
            <a:ext cx="838200" cy="400110"/>
          </a:xfrm>
          <a:prstGeom prst="rect">
            <a:avLst/>
          </a:prstGeom>
          <a:noFill/>
        </p:spPr>
        <p:txBody>
          <a:bodyPr wrap="square" rtlCol="0">
            <a:spAutoFit/>
          </a:bodyPr>
          <a:lstStyle/>
          <a:p>
            <a:r>
              <a:rPr lang="en-US" sz="2000" b="1" u="sng" dirty="0" smtClean="0"/>
              <a:t>Debt</a:t>
            </a:r>
            <a:endParaRPr lang="en-IN" sz="2000" b="1" u="sng" dirty="0"/>
          </a:p>
        </p:txBody>
      </p:sp>
      <p:sp>
        <p:nvSpPr>
          <p:cNvPr id="4" name="TextBox 3"/>
          <p:cNvSpPr txBox="1"/>
          <p:nvPr/>
        </p:nvSpPr>
        <p:spPr>
          <a:xfrm>
            <a:off x="137160" y="2520017"/>
            <a:ext cx="624840" cy="400110"/>
          </a:xfrm>
          <a:prstGeom prst="rect">
            <a:avLst/>
          </a:prstGeom>
          <a:noFill/>
        </p:spPr>
        <p:txBody>
          <a:bodyPr wrap="square" rtlCol="0">
            <a:spAutoFit/>
          </a:bodyPr>
          <a:lstStyle/>
          <a:p>
            <a:r>
              <a:rPr lang="en-US" sz="2000" b="1" dirty="0" smtClean="0"/>
              <a:t>(vi)</a:t>
            </a:r>
            <a:endParaRPr lang="en-IN" sz="2000" b="1" dirty="0"/>
          </a:p>
        </p:txBody>
      </p:sp>
      <p:sp>
        <p:nvSpPr>
          <p:cNvPr id="5" name="TextBox 4"/>
          <p:cNvSpPr txBox="1"/>
          <p:nvPr/>
        </p:nvSpPr>
        <p:spPr>
          <a:xfrm>
            <a:off x="807720" y="2520017"/>
            <a:ext cx="2865120" cy="400110"/>
          </a:xfrm>
          <a:prstGeom prst="rect">
            <a:avLst/>
          </a:prstGeom>
          <a:noFill/>
        </p:spPr>
        <p:txBody>
          <a:bodyPr wrap="square" rtlCol="0">
            <a:spAutoFit/>
          </a:bodyPr>
          <a:lstStyle/>
          <a:p>
            <a:r>
              <a:rPr lang="en-US" sz="2000" b="1" dirty="0" smtClean="0"/>
              <a:t>Wealth Tax Liability</a:t>
            </a:r>
            <a:endParaRPr lang="en-IN" sz="2000" b="1" dirty="0"/>
          </a:p>
        </p:txBody>
      </p:sp>
      <p:sp>
        <p:nvSpPr>
          <p:cNvPr id="6" name="TextBox 5"/>
          <p:cNvSpPr txBox="1"/>
          <p:nvPr/>
        </p:nvSpPr>
        <p:spPr>
          <a:xfrm>
            <a:off x="4678680" y="2565737"/>
            <a:ext cx="1965960" cy="707886"/>
          </a:xfrm>
          <a:prstGeom prst="rect">
            <a:avLst/>
          </a:prstGeom>
          <a:noFill/>
        </p:spPr>
        <p:txBody>
          <a:bodyPr wrap="square" rtlCol="0">
            <a:spAutoFit/>
          </a:bodyPr>
          <a:lstStyle/>
          <a:p>
            <a:r>
              <a:rPr lang="en-US" sz="2000" b="1" dirty="0" smtClean="0"/>
              <a:t>Not to be</a:t>
            </a:r>
          </a:p>
          <a:p>
            <a:r>
              <a:rPr lang="en-US" sz="2000" b="1" dirty="0" smtClean="0"/>
              <a:t>deducted</a:t>
            </a:r>
            <a:endParaRPr lang="en-IN" sz="2000" b="1" dirty="0"/>
          </a:p>
        </p:txBody>
      </p:sp>
      <p:sp>
        <p:nvSpPr>
          <p:cNvPr id="7" name="TextBox 6"/>
          <p:cNvSpPr txBox="1"/>
          <p:nvPr/>
        </p:nvSpPr>
        <p:spPr>
          <a:xfrm>
            <a:off x="137160" y="3358217"/>
            <a:ext cx="624840" cy="400110"/>
          </a:xfrm>
          <a:prstGeom prst="rect">
            <a:avLst/>
          </a:prstGeom>
          <a:noFill/>
        </p:spPr>
        <p:txBody>
          <a:bodyPr wrap="square" rtlCol="0">
            <a:spAutoFit/>
          </a:bodyPr>
          <a:lstStyle/>
          <a:p>
            <a:r>
              <a:rPr lang="en-US" sz="2000" b="1" dirty="0" smtClean="0"/>
              <a:t>(vii)</a:t>
            </a:r>
            <a:endParaRPr lang="en-IN" sz="2000" b="1" dirty="0"/>
          </a:p>
        </p:txBody>
      </p:sp>
      <p:sp>
        <p:nvSpPr>
          <p:cNvPr id="8" name="TextBox 7"/>
          <p:cNvSpPr txBox="1"/>
          <p:nvPr/>
        </p:nvSpPr>
        <p:spPr>
          <a:xfrm>
            <a:off x="807720" y="3358217"/>
            <a:ext cx="3459480" cy="1015663"/>
          </a:xfrm>
          <a:prstGeom prst="rect">
            <a:avLst/>
          </a:prstGeom>
          <a:noFill/>
        </p:spPr>
        <p:txBody>
          <a:bodyPr wrap="square" rtlCol="0">
            <a:spAutoFit/>
          </a:bodyPr>
          <a:lstStyle/>
          <a:p>
            <a:r>
              <a:rPr lang="en-US" sz="2000" b="1" dirty="0" smtClean="0"/>
              <a:t>Assessee takes a loan of Rs. 1 Lakh and the Same is deposited in the Bank A|C.</a:t>
            </a:r>
            <a:endParaRPr lang="en-IN" sz="2000" b="1" dirty="0"/>
          </a:p>
        </p:txBody>
      </p:sp>
      <p:sp>
        <p:nvSpPr>
          <p:cNvPr id="9" name="TextBox 8"/>
          <p:cNvSpPr txBox="1"/>
          <p:nvPr/>
        </p:nvSpPr>
        <p:spPr>
          <a:xfrm>
            <a:off x="4678680" y="3403937"/>
            <a:ext cx="1965960" cy="707886"/>
          </a:xfrm>
          <a:prstGeom prst="rect">
            <a:avLst/>
          </a:prstGeom>
          <a:noFill/>
        </p:spPr>
        <p:txBody>
          <a:bodyPr wrap="square" rtlCol="0">
            <a:spAutoFit/>
          </a:bodyPr>
          <a:lstStyle/>
          <a:p>
            <a:r>
              <a:rPr lang="en-US" sz="2000" b="1" dirty="0" smtClean="0"/>
              <a:t>Not to be</a:t>
            </a:r>
          </a:p>
          <a:p>
            <a:r>
              <a:rPr lang="en-US" sz="2000" b="1" dirty="0" smtClean="0"/>
              <a:t>deducted</a:t>
            </a:r>
            <a:endParaRPr lang="en-IN" sz="2000" b="1" dirty="0"/>
          </a:p>
        </p:txBody>
      </p:sp>
      <p:sp>
        <p:nvSpPr>
          <p:cNvPr id="10" name="TextBox 9"/>
          <p:cNvSpPr txBox="1"/>
          <p:nvPr/>
        </p:nvSpPr>
        <p:spPr>
          <a:xfrm>
            <a:off x="182880" y="762000"/>
            <a:ext cx="624840" cy="400110"/>
          </a:xfrm>
          <a:prstGeom prst="rect">
            <a:avLst/>
          </a:prstGeom>
          <a:noFill/>
        </p:spPr>
        <p:txBody>
          <a:bodyPr wrap="square" rtlCol="0">
            <a:spAutoFit/>
          </a:bodyPr>
          <a:lstStyle/>
          <a:p>
            <a:r>
              <a:rPr lang="en-US" sz="2000" b="1" dirty="0" smtClean="0"/>
              <a:t>(v)</a:t>
            </a:r>
            <a:endParaRPr lang="en-IN" sz="2000" b="1" dirty="0"/>
          </a:p>
        </p:txBody>
      </p:sp>
      <p:sp>
        <p:nvSpPr>
          <p:cNvPr id="11" name="TextBox 10"/>
          <p:cNvSpPr txBox="1"/>
          <p:nvPr/>
        </p:nvSpPr>
        <p:spPr>
          <a:xfrm>
            <a:off x="853440" y="762000"/>
            <a:ext cx="3566160" cy="1631216"/>
          </a:xfrm>
          <a:prstGeom prst="rect">
            <a:avLst/>
          </a:prstGeom>
          <a:noFill/>
        </p:spPr>
        <p:txBody>
          <a:bodyPr wrap="square" rtlCol="0">
            <a:spAutoFit/>
          </a:bodyPr>
          <a:lstStyle/>
          <a:p>
            <a:r>
              <a:rPr lang="en-US" sz="2000" b="1" dirty="0" smtClean="0"/>
              <a:t>Assessee has a Gold valued at Rs. 10 </a:t>
            </a:r>
            <a:r>
              <a:rPr lang="en-US" sz="2000" b="1" dirty="0" err="1" smtClean="0"/>
              <a:t>lakh</a:t>
            </a:r>
            <a:r>
              <a:rPr lang="en-US" sz="2000" b="1" dirty="0" smtClean="0"/>
              <a:t> He takes a loan of Rs. 6 </a:t>
            </a:r>
            <a:r>
              <a:rPr lang="en-US" sz="2000" b="1" dirty="0" err="1" smtClean="0"/>
              <a:t>lakh</a:t>
            </a:r>
            <a:r>
              <a:rPr lang="en-US" sz="2000" b="1" dirty="0" smtClean="0"/>
              <a:t> against the Security of Gold &amp; invest Rs. 8 </a:t>
            </a:r>
            <a:r>
              <a:rPr lang="en-US" sz="2000" b="1" dirty="0" err="1" smtClean="0"/>
              <a:t>lakh</a:t>
            </a:r>
            <a:r>
              <a:rPr lang="en-US" sz="2000" b="1" dirty="0" smtClean="0"/>
              <a:t> in shares</a:t>
            </a:r>
            <a:endParaRPr lang="en-IN" sz="2000" b="1" dirty="0"/>
          </a:p>
        </p:txBody>
      </p:sp>
      <p:sp>
        <p:nvSpPr>
          <p:cNvPr id="12" name="TextBox 11"/>
          <p:cNvSpPr txBox="1"/>
          <p:nvPr/>
        </p:nvSpPr>
        <p:spPr>
          <a:xfrm>
            <a:off x="4724400" y="807720"/>
            <a:ext cx="1965960" cy="707886"/>
          </a:xfrm>
          <a:prstGeom prst="rect">
            <a:avLst/>
          </a:prstGeom>
          <a:noFill/>
        </p:spPr>
        <p:txBody>
          <a:bodyPr wrap="square" rtlCol="0">
            <a:spAutoFit/>
          </a:bodyPr>
          <a:lstStyle/>
          <a:p>
            <a:r>
              <a:rPr lang="en-US" sz="2000" b="1" dirty="0" smtClean="0"/>
              <a:t>Not to be</a:t>
            </a:r>
          </a:p>
          <a:p>
            <a:r>
              <a:rPr lang="en-US" sz="2000" b="1" dirty="0" smtClean="0"/>
              <a:t>deducted</a:t>
            </a:r>
            <a:endParaRPr lang="en-IN" sz="2000" b="1" dirty="0"/>
          </a:p>
        </p:txBody>
      </p:sp>
      <p:sp>
        <p:nvSpPr>
          <p:cNvPr id="13" name="TextBox 12"/>
          <p:cNvSpPr txBox="1"/>
          <p:nvPr/>
        </p:nvSpPr>
        <p:spPr>
          <a:xfrm>
            <a:off x="6553200" y="320040"/>
            <a:ext cx="1371600" cy="400110"/>
          </a:xfrm>
          <a:prstGeom prst="rect">
            <a:avLst/>
          </a:prstGeom>
          <a:noFill/>
        </p:spPr>
        <p:txBody>
          <a:bodyPr wrap="square" rtlCol="0">
            <a:spAutoFit/>
          </a:bodyPr>
          <a:lstStyle/>
          <a:p>
            <a:r>
              <a:rPr lang="en-US" sz="2000" b="1" u="sng" dirty="0" smtClean="0"/>
              <a:t>Reason</a:t>
            </a:r>
            <a:endParaRPr lang="en-IN" sz="2000" b="1" u="sng" dirty="0"/>
          </a:p>
        </p:txBody>
      </p:sp>
      <p:sp>
        <p:nvSpPr>
          <p:cNvPr id="3086" name="Comment 14"/>
          <p:cNvSpPr>
            <a:spLocks noRot="1" noChangeAspect="1" noEditPoints="1" noChangeArrowheads="1" noChangeShapeType="1" noTextEdit="1"/>
          </p:cNvSpPr>
          <p:nvPr/>
        </p:nvSpPr>
        <p:spPr bwMode="auto">
          <a:xfrm>
            <a:off x="1589088" y="4572000"/>
            <a:ext cx="982662" cy="68263"/>
          </a:xfrm>
          <a:custGeom>
            <a:avLst/>
            <a:gdLst>
              <a:gd name="T0" fmla="+- 0 4413 4413"/>
              <a:gd name="T1" fmla="*/ T0 w 2732"/>
              <a:gd name="T2" fmla="+- 0 12890 12700"/>
              <a:gd name="T3" fmla="*/ 12890 h 191"/>
              <a:gd name="T4" fmla="+- 0 4413 4413"/>
              <a:gd name="T5" fmla="*/ T4 w 2732"/>
              <a:gd name="T6" fmla="+- 0 12890 12700"/>
              <a:gd name="T7" fmla="*/ 12890 h 191"/>
              <a:gd name="T8" fmla="+- 0 7144 4413"/>
              <a:gd name="T9" fmla="*/ T8 w 2732"/>
              <a:gd name="T10" fmla="+- 0 12732 12700"/>
              <a:gd name="T11" fmla="*/ 12732 h 191"/>
              <a:gd name="T12" fmla="+- 0 7144 4413"/>
              <a:gd name="T13" fmla="*/ T12 w 2732"/>
              <a:gd name="T14" fmla="+- 0 12700 12700"/>
              <a:gd name="T15" fmla="*/ 12700 h 191"/>
            </a:gdLst>
            <a:ahLst/>
            <a:cxnLst>
              <a:cxn ang="0">
                <a:pos x="T1" y="T3"/>
              </a:cxn>
              <a:cxn ang="0">
                <a:pos x="T5" y="T7"/>
              </a:cxn>
              <a:cxn ang="0">
                <a:pos x="T9" y="T11"/>
              </a:cxn>
              <a:cxn ang="0">
                <a:pos x="T13" y="T15"/>
              </a:cxn>
            </a:cxnLst>
            <a:rect l="0" t="0" r="r" b="b"/>
            <a:pathLst>
              <a:path w="2732" h="191" extrusionOk="0">
                <a:moveTo>
                  <a:pt x="0" y="190"/>
                </a:moveTo>
                <a:lnTo>
                  <a:pt x="0" y="190"/>
                </a:lnTo>
              </a:path>
              <a:path w="2732" h="191" extrusionOk="0">
                <a:moveTo>
                  <a:pt x="2731" y="32"/>
                </a:moveTo>
                <a:cubicBezTo>
                  <a:pt x="2731" y="21"/>
                  <a:pt x="2731" y="11"/>
                  <a:pt x="2731" y="0"/>
                </a:cubicBezTo>
              </a:path>
            </a:pathLst>
          </a:custGeom>
          <a:noFill/>
          <a:ln w="1905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94147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2" grpId="0"/>
      <p:bldP spid="13"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 y="853440"/>
            <a:ext cx="533400" cy="400110"/>
          </a:xfrm>
          <a:prstGeom prst="rect">
            <a:avLst/>
          </a:prstGeom>
          <a:noFill/>
        </p:spPr>
        <p:txBody>
          <a:bodyPr wrap="square" rtlCol="0">
            <a:spAutoFit/>
          </a:bodyPr>
          <a:lstStyle/>
          <a:p>
            <a:r>
              <a:rPr lang="en-US" sz="2000" b="1" dirty="0" smtClean="0"/>
              <a:t>Q : </a:t>
            </a:r>
            <a:endParaRPr lang="en-IN" sz="2000" b="1" dirty="0"/>
          </a:p>
        </p:txBody>
      </p:sp>
      <p:sp>
        <p:nvSpPr>
          <p:cNvPr id="3" name="TextBox 2"/>
          <p:cNvSpPr txBox="1"/>
          <p:nvPr/>
        </p:nvSpPr>
        <p:spPr>
          <a:xfrm>
            <a:off x="990600" y="868680"/>
            <a:ext cx="7162800" cy="1015663"/>
          </a:xfrm>
          <a:prstGeom prst="rect">
            <a:avLst/>
          </a:prstGeom>
          <a:noFill/>
        </p:spPr>
        <p:txBody>
          <a:bodyPr wrap="square" rtlCol="0">
            <a:spAutoFit/>
          </a:bodyPr>
          <a:lstStyle/>
          <a:p>
            <a:r>
              <a:rPr lang="en-US" sz="2000" b="1" dirty="0" smtClean="0"/>
              <a:t>Mr. X owns a H|P Valued at Rs. 1 </a:t>
            </a:r>
            <a:r>
              <a:rPr lang="en-US" sz="2000" b="1" dirty="0" err="1" smtClean="0"/>
              <a:t>crore</a:t>
            </a:r>
            <a:r>
              <a:rPr lang="en-US" sz="2000" b="1" dirty="0" smtClean="0"/>
              <a:t>. He has taken a loan of Rs. 50 Lakh for purchasing the said H|P. Assume other Assets are Rs. 50 Lakh</a:t>
            </a:r>
            <a:endParaRPr lang="en-IN" sz="2000" b="1" dirty="0"/>
          </a:p>
        </p:txBody>
      </p:sp>
      <p:sp>
        <p:nvSpPr>
          <p:cNvPr id="4" name="TextBox 3"/>
          <p:cNvSpPr txBox="1"/>
          <p:nvPr/>
        </p:nvSpPr>
        <p:spPr>
          <a:xfrm>
            <a:off x="3962400" y="1935480"/>
            <a:ext cx="1295400" cy="400110"/>
          </a:xfrm>
          <a:prstGeom prst="rect">
            <a:avLst/>
          </a:prstGeom>
          <a:noFill/>
        </p:spPr>
        <p:txBody>
          <a:bodyPr wrap="square" rtlCol="0">
            <a:spAutoFit/>
          </a:bodyPr>
          <a:lstStyle/>
          <a:p>
            <a:r>
              <a:rPr lang="en-US" sz="2000" b="1" u="sng" dirty="0" smtClean="0"/>
              <a:t>Answer</a:t>
            </a:r>
            <a:endParaRPr lang="en-IN" sz="2000" b="1" u="sng" dirty="0"/>
          </a:p>
        </p:txBody>
      </p:sp>
      <p:sp>
        <p:nvSpPr>
          <p:cNvPr id="5" name="TextBox 4"/>
          <p:cNvSpPr txBox="1"/>
          <p:nvPr/>
        </p:nvSpPr>
        <p:spPr>
          <a:xfrm>
            <a:off x="1219200" y="2590800"/>
            <a:ext cx="1676400" cy="400110"/>
          </a:xfrm>
          <a:prstGeom prst="rect">
            <a:avLst/>
          </a:prstGeom>
          <a:noFill/>
        </p:spPr>
        <p:txBody>
          <a:bodyPr wrap="square" rtlCol="0">
            <a:spAutoFit/>
          </a:bodyPr>
          <a:lstStyle/>
          <a:p>
            <a:r>
              <a:rPr lang="en-US" sz="2000" b="1" dirty="0" smtClean="0"/>
              <a:t>Other Assets </a:t>
            </a:r>
            <a:endParaRPr lang="en-IN" sz="2000" b="1" dirty="0"/>
          </a:p>
        </p:txBody>
      </p:sp>
      <p:sp>
        <p:nvSpPr>
          <p:cNvPr id="6" name="TextBox 5"/>
          <p:cNvSpPr txBox="1"/>
          <p:nvPr/>
        </p:nvSpPr>
        <p:spPr>
          <a:xfrm>
            <a:off x="5410200" y="2590800"/>
            <a:ext cx="1295400" cy="400110"/>
          </a:xfrm>
          <a:prstGeom prst="rect">
            <a:avLst/>
          </a:prstGeom>
          <a:noFill/>
        </p:spPr>
        <p:txBody>
          <a:bodyPr wrap="square" rtlCol="0">
            <a:spAutoFit/>
          </a:bodyPr>
          <a:lstStyle/>
          <a:p>
            <a:r>
              <a:rPr lang="en-US" sz="2000" b="1" dirty="0" smtClean="0"/>
              <a:t>50 Lakh</a:t>
            </a:r>
            <a:endParaRPr lang="en-IN" sz="2000" b="1" dirty="0"/>
          </a:p>
        </p:txBody>
      </p:sp>
      <p:sp>
        <p:nvSpPr>
          <p:cNvPr id="7" name="TextBox 6"/>
          <p:cNvSpPr txBox="1"/>
          <p:nvPr/>
        </p:nvSpPr>
        <p:spPr>
          <a:xfrm>
            <a:off x="1508760" y="3093720"/>
            <a:ext cx="685800" cy="400110"/>
          </a:xfrm>
          <a:prstGeom prst="rect">
            <a:avLst/>
          </a:prstGeom>
          <a:noFill/>
        </p:spPr>
        <p:txBody>
          <a:bodyPr wrap="square" rtlCol="0">
            <a:spAutoFit/>
          </a:bodyPr>
          <a:lstStyle/>
          <a:p>
            <a:r>
              <a:rPr lang="en-US" sz="2000" b="1" dirty="0" smtClean="0"/>
              <a:t>H|P</a:t>
            </a:r>
            <a:endParaRPr lang="en-IN" sz="2000" b="1" dirty="0"/>
          </a:p>
        </p:txBody>
      </p:sp>
      <p:sp>
        <p:nvSpPr>
          <p:cNvPr id="8" name="TextBox 7"/>
          <p:cNvSpPr txBox="1"/>
          <p:nvPr/>
        </p:nvSpPr>
        <p:spPr>
          <a:xfrm>
            <a:off x="3368040" y="3093720"/>
            <a:ext cx="1203960" cy="400110"/>
          </a:xfrm>
          <a:prstGeom prst="rect">
            <a:avLst/>
          </a:prstGeom>
          <a:noFill/>
        </p:spPr>
        <p:txBody>
          <a:bodyPr wrap="square" rtlCol="0">
            <a:spAutoFit/>
          </a:bodyPr>
          <a:lstStyle/>
          <a:p>
            <a:r>
              <a:rPr lang="en-US" sz="2000" b="1" dirty="0" smtClean="0"/>
              <a:t>1 </a:t>
            </a:r>
            <a:r>
              <a:rPr lang="en-US" sz="2000" b="1" dirty="0" err="1" smtClean="0"/>
              <a:t>Crore</a:t>
            </a:r>
            <a:endParaRPr lang="en-IN" sz="2000" b="1" dirty="0"/>
          </a:p>
        </p:txBody>
      </p:sp>
      <p:sp>
        <p:nvSpPr>
          <p:cNvPr id="9" name="TextBox 8"/>
          <p:cNvSpPr txBox="1"/>
          <p:nvPr/>
        </p:nvSpPr>
        <p:spPr>
          <a:xfrm>
            <a:off x="1508760" y="3581400"/>
            <a:ext cx="1082040" cy="707886"/>
          </a:xfrm>
          <a:prstGeom prst="rect">
            <a:avLst/>
          </a:prstGeom>
          <a:noFill/>
        </p:spPr>
        <p:txBody>
          <a:bodyPr wrap="square" rtlCol="0">
            <a:spAutoFit/>
          </a:bodyPr>
          <a:lstStyle/>
          <a:p>
            <a:r>
              <a:rPr lang="en-US" sz="2000" b="1" dirty="0" smtClean="0"/>
              <a:t>Exempt</a:t>
            </a:r>
          </a:p>
          <a:p>
            <a:r>
              <a:rPr lang="en-US" sz="2000" b="1" dirty="0" smtClean="0"/>
              <a:t>u|s 5(vi)</a:t>
            </a:r>
            <a:endParaRPr lang="en-IN" sz="2000" b="1" dirty="0"/>
          </a:p>
        </p:txBody>
      </p:sp>
      <p:sp>
        <p:nvSpPr>
          <p:cNvPr id="10" name="TextBox 9"/>
          <p:cNvSpPr txBox="1"/>
          <p:nvPr/>
        </p:nvSpPr>
        <p:spPr>
          <a:xfrm>
            <a:off x="3368040" y="3581400"/>
            <a:ext cx="1203960" cy="400110"/>
          </a:xfrm>
          <a:prstGeom prst="rect">
            <a:avLst/>
          </a:prstGeom>
          <a:noFill/>
        </p:spPr>
        <p:txBody>
          <a:bodyPr wrap="square" rtlCol="0">
            <a:spAutoFit/>
          </a:bodyPr>
          <a:lstStyle/>
          <a:p>
            <a:r>
              <a:rPr lang="en-US" sz="2000" b="1" dirty="0" smtClean="0"/>
              <a:t>1 </a:t>
            </a:r>
            <a:r>
              <a:rPr lang="en-US" sz="2000" b="1" dirty="0" err="1" smtClean="0"/>
              <a:t>Crore</a:t>
            </a:r>
            <a:endParaRPr lang="en-IN" sz="2000" b="1" dirty="0"/>
          </a:p>
        </p:txBody>
      </p:sp>
      <p:sp>
        <p:nvSpPr>
          <p:cNvPr id="11" name="TextBox 10"/>
          <p:cNvSpPr txBox="1"/>
          <p:nvPr/>
        </p:nvSpPr>
        <p:spPr>
          <a:xfrm>
            <a:off x="685800" y="3581400"/>
            <a:ext cx="777240" cy="400110"/>
          </a:xfrm>
          <a:prstGeom prst="rect">
            <a:avLst/>
          </a:prstGeom>
          <a:noFill/>
        </p:spPr>
        <p:txBody>
          <a:bodyPr wrap="square" rtlCol="0">
            <a:spAutoFit/>
          </a:bodyPr>
          <a:lstStyle/>
          <a:p>
            <a:r>
              <a:rPr lang="en-US" sz="2000" b="1" dirty="0" smtClean="0"/>
              <a:t>Less:</a:t>
            </a:r>
            <a:endParaRPr lang="en-IN" sz="2000" b="1" dirty="0"/>
          </a:p>
        </p:txBody>
      </p:sp>
      <p:sp>
        <p:nvSpPr>
          <p:cNvPr id="12" name="TextBox 11"/>
          <p:cNvSpPr txBox="1"/>
          <p:nvPr/>
        </p:nvSpPr>
        <p:spPr>
          <a:xfrm>
            <a:off x="5562600" y="3596640"/>
            <a:ext cx="807720" cy="400110"/>
          </a:xfrm>
          <a:prstGeom prst="rect">
            <a:avLst/>
          </a:prstGeom>
          <a:noFill/>
        </p:spPr>
        <p:txBody>
          <a:bodyPr wrap="square" rtlCol="0">
            <a:spAutoFit/>
          </a:bodyPr>
          <a:lstStyle/>
          <a:p>
            <a:r>
              <a:rPr lang="en-US" sz="2000" b="1" dirty="0" smtClean="0"/>
              <a:t>NIL</a:t>
            </a:r>
            <a:endParaRPr lang="en-IN" sz="2000" b="1" dirty="0"/>
          </a:p>
        </p:txBody>
      </p:sp>
      <p:sp>
        <p:nvSpPr>
          <p:cNvPr id="13" name="TextBox 12"/>
          <p:cNvSpPr txBox="1"/>
          <p:nvPr/>
        </p:nvSpPr>
        <p:spPr>
          <a:xfrm>
            <a:off x="5410200" y="4080748"/>
            <a:ext cx="1295400" cy="400110"/>
          </a:xfrm>
          <a:prstGeom prst="rect">
            <a:avLst/>
          </a:prstGeom>
          <a:noFill/>
        </p:spPr>
        <p:txBody>
          <a:bodyPr wrap="square" rtlCol="0">
            <a:spAutoFit/>
          </a:bodyPr>
          <a:lstStyle/>
          <a:p>
            <a:r>
              <a:rPr lang="en-US" sz="2000" b="1" dirty="0" smtClean="0"/>
              <a:t>50 Lakh</a:t>
            </a:r>
            <a:endParaRPr lang="en-IN" sz="2000" b="1" dirty="0"/>
          </a:p>
        </p:txBody>
      </p:sp>
      <p:sp>
        <p:nvSpPr>
          <p:cNvPr id="14" name="TextBox 13"/>
          <p:cNvSpPr txBox="1"/>
          <p:nvPr/>
        </p:nvSpPr>
        <p:spPr>
          <a:xfrm>
            <a:off x="5440680" y="4739640"/>
            <a:ext cx="1005840" cy="400110"/>
          </a:xfrm>
          <a:prstGeom prst="rect">
            <a:avLst/>
          </a:prstGeom>
          <a:noFill/>
        </p:spPr>
        <p:txBody>
          <a:bodyPr wrap="square" rtlCol="0">
            <a:spAutoFit/>
          </a:bodyPr>
          <a:lstStyle/>
          <a:p>
            <a:r>
              <a:rPr lang="en-US" sz="2000" b="1" dirty="0" smtClean="0"/>
              <a:t>NIL</a:t>
            </a:r>
            <a:endParaRPr lang="en-IN" sz="2000" b="1" dirty="0"/>
          </a:p>
        </p:txBody>
      </p:sp>
      <p:sp>
        <p:nvSpPr>
          <p:cNvPr id="15" name="TextBox 14"/>
          <p:cNvSpPr txBox="1"/>
          <p:nvPr/>
        </p:nvSpPr>
        <p:spPr>
          <a:xfrm>
            <a:off x="5410200" y="5223748"/>
            <a:ext cx="1295400" cy="400110"/>
          </a:xfrm>
          <a:prstGeom prst="rect">
            <a:avLst/>
          </a:prstGeom>
          <a:noFill/>
        </p:spPr>
        <p:txBody>
          <a:bodyPr wrap="square" rtlCol="0">
            <a:spAutoFit/>
          </a:bodyPr>
          <a:lstStyle/>
          <a:p>
            <a:r>
              <a:rPr lang="en-US" sz="2000" b="1" dirty="0" smtClean="0"/>
              <a:t>50 Lakh</a:t>
            </a:r>
            <a:endParaRPr lang="en-IN" sz="2000" b="1" dirty="0"/>
          </a:p>
        </p:txBody>
      </p:sp>
      <p:sp>
        <p:nvSpPr>
          <p:cNvPr id="17" name="TextBox 16"/>
          <p:cNvSpPr txBox="1"/>
          <p:nvPr/>
        </p:nvSpPr>
        <p:spPr>
          <a:xfrm>
            <a:off x="1539240" y="4739640"/>
            <a:ext cx="1508760" cy="400110"/>
          </a:xfrm>
          <a:prstGeom prst="rect">
            <a:avLst/>
          </a:prstGeom>
          <a:noFill/>
        </p:spPr>
        <p:txBody>
          <a:bodyPr wrap="square" rtlCol="0">
            <a:spAutoFit/>
          </a:bodyPr>
          <a:lstStyle/>
          <a:p>
            <a:r>
              <a:rPr lang="en-US" sz="2000" b="1" dirty="0" smtClean="0"/>
              <a:t>Debt owed </a:t>
            </a:r>
            <a:endParaRPr lang="en-IN" sz="2000" b="1" dirty="0"/>
          </a:p>
        </p:txBody>
      </p:sp>
      <p:sp>
        <p:nvSpPr>
          <p:cNvPr id="18" name="TextBox 17"/>
          <p:cNvSpPr txBox="1"/>
          <p:nvPr/>
        </p:nvSpPr>
        <p:spPr>
          <a:xfrm>
            <a:off x="1524000" y="5223748"/>
            <a:ext cx="1752600" cy="400110"/>
          </a:xfrm>
          <a:prstGeom prst="rect">
            <a:avLst/>
          </a:prstGeom>
          <a:noFill/>
        </p:spPr>
        <p:txBody>
          <a:bodyPr wrap="square" rtlCol="0">
            <a:spAutoFit/>
          </a:bodyPr>
          <a:lstStyle/>
          <a:p>
            <a:r>
              <a:rPr lang="en-US" sz="2000" b="1" dirty="0" smtClean="0"/>
              <a:t>Net wealth</a:t>
            </a:r>
            <a:endParaRPr lang="en-IN" sz="2000" b="1" dirty="0"/>
          </a:p>
        </p:txBody>
      </p:sp>
      <p:cxnSp>
        <p:nvCxnSpPr>
          <p:cNvPr id="28" name="Straight Connector 27"/>
          <p:cNvCxnSpPr/>
          <p:nvPr/>
        </p:nvCxnSpPr>
        <p:spPr>
          <a:xfrm>
            <a:off x="3429000" y="4038600"/>
            <a:ext cx="990600" cy="1588"/>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5455920" y="4038600"/>
            <a:ext cx="990600" cy="1588"/>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5455920" y="5225732"/>
            <a:ext cx="990600" cy="1588"/>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5471160" y="5637212"/>
            <a:ext cx="990600" cy="1588"/>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1066800" y="2438400"/>
            <a:ext cx="6934200" cy="1588"/>
          </a:xfrm>
          <a:prstGeom prst="line">
            <a:avLst/>
          </a:prstGeom>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685800" y="4724400"/>
            <a:ext cx="777240" cy="400110"/>
          </a:xfrm>
          <a:prstGeom prst="rect">
            <a:avLst/>
          </a:prstGeom>
          <a:noFill/>
        </p:spPr>
        <p:txBody>
          <a:bodyPr wrap="square" rtlCol="0">
            <a:spAutoFit/>
          </a:bodyPr>
          <a:lstStyle/>
          <a:p>
            <a:r>
              <a:rPr lang="en-US" sz="2000" b="1" dirty="0" smtClean="0"/>
              <a:t>Less:</a:t>
            </a:r>
            <a:endParaRPr lang="en-IN" sz="2000" b="1" dirty="0"/>
          </a:p>
        </p:txBody>
      </p:sp>
    </p:spTree>
    <p:extLst>
      <p:ext uri="{BB962C8B-B14F-4D97-AF65-F5344CB8AC3E}">
        <p14:creationId xmlns:p14="http://schemas.microsoft.com/office/powerpoint/2010/main" val="794027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8" grpId="0"/>
      <p:bldP spid="34"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2880"/>
            <a:ext cx="533400" cy="400110"/>
          </a:xfrm>
          <a:prstGeom prst="rect">
            <a:avLst/>
          </a:prstGeom>
          <a:noFill/>
        </p:spPr>
        <p:txBody>
          <a:bodyPr wrap="square" rtlCol="0">
            <a:spAutoFit/>
          </a:bodyPr>
          <a:lstStyle/>
          <a:p>
            <a:r>
              <a:rPr lang="en-US" sz="2000" b="1" dirty="0" smtClean="0"/>
              <a:t>Q :</a:t>
            </a:r>
            <a:endParaRPr lang="en-IN" sz="2000" b="1" dirty="0"/>
          </a:p>
        </p:txBody>
      </p:sp>
      <p:sp>
        <p:nvSpPr>
          <p:cNvPr id="3" name="TextBox 2"/>
          <p:cNvSpPr txBox="1"/>
          <p:nvPr/>
        </p:nvSpPr>
        <p:spPr>
          <a:xfrm>
            <a:off x="1143000" y="259080"/>
            <a:ext cx="6781800" cy="400110"/>
          </a:xfrm>
          <a:prstGeom prst="rect">
            <a:avLst/>
          </a:prstGeom>
          <a:noFill/>
        </p:spPr>
        <p:txBody>
          <a:bodyPr wrap="square" rtlCol="0">
            <a:spAutoFit/>
          </a:bodyPr>
          <a:lstStyle/>
          <a:p>
            <a:r>
              <a:rPr lang="en-US" sz="2000" b="1" dirty="0" smtClean="0"/>
              <a:t>Mr. X owns two house properties. The details are as under:</a:t>
            </a:r>
            <a:endParaRPr lang="en-IN" sz="2000" b="1" dirty="0"/>
          </a:p>
        </p:txBody>
      </p:sp>
      <p:sp>
        <p:nvSpPr>
          <p:cNvPr id="4" name="TextBox 3"/>
          <p:cNvSpPr txBox="1"/>
          <p:nvPr/>
        </p:nvSpPr>
        <p:spPr>
          <a:xfrm>
            <a:off x="1143000" y="777240"/>
            <a:ext cx="1219200" cy="400110"/>
          </a:xfrm>
          <a:prstGeom prst="rect">
            <a:avLst/>
          </a:prstGeom>
          <a:noFill/>
        </p:spPr>
        <p:txBody>
          <a:bodyPr wrap="square" rtlCol="0">
            <a:spAutoFit/>
          </a:bodyPr>
          <a:lstStyle/>
          <a:p>
            <a:r>
              <a:rPr lang="en-US" sz="2000" b="1" dirty="0" smtClean="0"/>
              <a:t>House</a:t>
            </a:r>
            <a:endParaRPr lang="en-IN" sz="2000" b="1" dirty="0"/>
          </a:p>
        </p:txBody>
      </p:sp>
      <p:sp>
        <p:nvSpPr>
          <p:cNvPr id="5" name="TextBox 4"/>
          <p:cNvSpPr txBox="1"/>
          <p:nvPr/>
        </p:nvSpPr>
        <p:spPr>
          <a:xfrm>
            <a:off x="3063240" y="777240"/>
            <a:ext cx="1219200" cy="400110"/>
          </a:xfrm>
          <a:prstGeom prst="rect">
            <a:avLst/>
          </a:prstGeom>
          <a:noFill/>
        </p:spPr>
        <p:txBody>
          <a:bodyPr wrap="square" rtlCol="0">
            <a:spAutoFit/>
          </a:bodyPr>
          <a:lstStyle/>
          <a:p>
            <a:r>
              <a:rPr lang="en-US" sz="2000" b="1" dirty="0" smtClean="0"/>
              <a:t>Value</a:t>
            </a:r>
            <a:endParaRPr lang="en-IN" sz="2000" b="1" dirty="0"/>
          </a:p>
        </p:txBody>
      </p:sp>
      <p:sp>
        <p:nvSpPr>
          <p:cNvPr id="6" name="TextBox 5"/>
          <p:cNvSpPr txBox="1"/>
          <p:nvPr/>
        </p:nvSpPr>
        <p:spPr>
          <a:xfrm>
            <a:off x="4648200" y="777240"/>
            <a:ext cx="4267200" cy="400110"/>
          </a:xfrm>
          <a:prstGeom prst="rect">
            <a:avLst/>
          </a:prstGeom>
          <a:noFill/>
        </p:spPr>
        <p:txBody>
          <a:bodyPr wrap="square" rtlCol="0">
            <a:spAutoFit/>
          </a:bodyPr>
          <a:lstStyle/>
          <a:p>
            <a:r>
              <a:rPr lang="en-US" sz="2000" b="1" dirty="0" smtClean="0"/>
              <a:t>Loan taken to acquire the property</a:t>
            </a:r>
            <a:endParaRPr lang="en-IN" sz="2000" b="1" dirty="0"/>
          </a:p>
        </p:txBody>
      </p:sp>
      <p:sp>
        <p:nvSpPr>
          <p:cNvPr id="7" name="TextBox 6"/>
          <p:cNvSpPr txBox="1"/>
          <p:nvPr/>
        </p:nvSpPr>
        <p:spPr>
          <a:xfrm>
            <a:off x="1295400" y="1295400"/>
            <a:ext cx="457200" cy="400110"/>
          </a:xfrm>
          <a:prstGeom prst="rect">
            <a:avLst/>
          </a:prstGeom>
          <a:noFill/>
        </p:spPr>
        <p:txBody>
          <a:bodyPr wrap="square" rtlCol="0">
            <a:spAutoFit/>
          </a:bodyPr>
          <a:lstStyle/>
          <a:p>
            <a:r>
              <a:rPr lang="en-US" sz="2000" b="1" dirty="0" smtClean="0"/>
              <a:t>A</a:t>
            </a:r>
            <a:endParaRPr lang="en-IN" sz="2000" b="1" dirty="0"/>
          </a:p>
        </p:txBody>
      </p:sp>
      <p:sp>
        <p:nvSpPr>
          <p:cNvPr id="8" name="TextBox 7"/>
          <p:cNvSpPr txBox="1"/>
          <p:nvPr/>
        </p:nvSpPr>
        <p:spPr>
          <a:xfrm>
            <a:off x="1295400" y="1737360"/>
            <a:ext cx="457200" cy="400110"/>
          </a:xfrm>
          <a:prstGeom prst="rect">
            <a:avLst/>
          </a:prstGeom>
          <a:noFill/>
        </p:spPr>
        <p:txBody>
          <a:bodyPr wrap="square" rtlCol="0">
            <a:spAutoFit/>
          </a:bodyPr>
          <a:lstStyle/>
          <a:p>
            <a:r>
              <a:rPr lang="en-US" sz="2000" b="1" dirty="0" smtClean="0"/>
              <a:t>B</a:t>
            </a:r>
            <a:endParaRPr lang="en-IN" sz="2000" b="1" dirty="0"/>
          </a:p>
        </p:txBody>
      </p:sp>
      <p:sp>
        <p:nvSpPr>
          <p:cNvPr id="9" name="TextBox 8"/>
          <p:cNvSpPr txBox="1"/>
          <p:nvPr/>
        </p:nvSpPr>
        <p:spPr>
          <a:xfrm>
            <a:off x="3139440" y="1280160"/>
            <a:ext cx="1280160" cy="400110"/>
          </a:xfrm>
          <a:prstGeom prst="rect">
            <a:avLst/>
          </a:prstGeom>
          <a:noFill/>
        </p:spPr>
        <p:txBody>
          <a:bodyPr wrap="square" rtlCol="0">
            <a:spAutoFit/>
          </a:bodyPr>
          <a:lstStyle/>
          <a:p>
            <a:r>
              <a:rPr lang="en-US" sz="2000" b="1" dirty="0" smtClean="0"/>
              <a:t>20,00,000</a:t>
            </a:r>
            <a:endParaRPr lang="en-IN" sz="2000" b="1" dirty="0"/>
          </a:p>
        </p:txBody>
      </p:sp>
      <p:sp>
        <p:nvSpPr>
          <p:cNvPr id="10" name="TextBox 9"/>
          <p:cNvSpPr txBox="1"/>
          <p:nvPr/>
        </p:nvSpPr>
        <p:spPr>
          <a:xfrm>
            <a:off x="3139440" y="1722120"/>
            <a:ext cx="1280160" cy="400110"/>
          </a:xfrm>
          <a:prstGeom prst="rect">
            <a:avLst/>
          </a:prstGeom>
          <a:noFill/>
        </p:spPr>
        <p:txBody>
          <a:bodyPr wrap="square" rtlCol="0">
            <a:spAutoFit/>
          </a:bodyPr>
          <a:lstStyle/>
          <a:p>
            <a:r>
              <a:rPr lang="en-US" sz="2000" b="1" dirty="0" smtClean="0"/>
              <a:t>30,00,000</a:t>
            </a:r>
            <a:endParaRPr lang="en-IN" sz="2000" b="1" dirty="0"/>
          </a:p>
        </p:txBody>
      </p:sp>
      <p:sp>
        <p:nvSpPr>
          <p:cNvPr id="11" name="TextBox 10"/>
          <p:cNvSpPr txBox="1"/>
          <p:nvPr/>
        </p:nvSpPr>
        <p:spPr>
          <a:xfrm>
            <a:off x="7223760" y="1280160"/>
            <a:ext cx="1280160" cy="400110"/>
          </a:xfrm>
          <a:prstGeom prst="rect">
            <a:avLst/>
          </a:prstGeom>
          <a:noFill/>
        </p:spPr>
        <p:txBody>
          <a:bodyPr wrap="square" rtlCol="0">
            <a:spAutoFit/>
          </a:bodyPr>
          <a:lstStyle/>
          <a:p>
            <a:r>
              <a:rPr lang="en-US" sz="2000" b="1" dirty="0" smtClean="0"/>
              <a:t>5,00,000</a:t>
            </a:r>
            <a:endParaRPr lang="en-IN" sz="2000" b="1" dirty="0"/>
          </a:p>
        </p:txBody>
      </p:sp>
      <p:sp>
        <p:nvSpPr>
          <p:cNvPr id="12" name="TextBox 11"/>
          <p:cNvSpPr txBox="1"/>
          <p:nvPr/>
        </p:nvSpPr>
        <p:spPr>
          <a:xfrm>
            <a:off x="7101840" y="1722120"/>
            <a:ext cx="1280160" cy="400110"/>
          </a:xfrm>
          <a:prstGeom prst="rect">
            <a:avLst/>
          </a:prstGeom>
          <a:noFill/>
        </p:spPr>
        <p:txBody>
          <a:bodyPr wrap="square" rtlCol="0">
            <a:spAutoFit/>
          </a:bodyPr>
          <a:lstStyle/>
          <a:p>
            <a:r>
              <a:rPr lang="en-US" sz="2000" b="1" dirty="0" smtClean="0"/>
              <a:t>28,00,000</a:t>
            </a:r>
            <a:endParaRPr lang="en-IN" sz="2000" b="1" dirty="0"/>
          </a:p>
        </p:txBody>
      </p:sp>
      <p:sp>
        <p:nvSpPr>
          <p:cNvPr id="13" name="TextBox 12"/>
          <p:cNvSpPr txBox="1"/>
          <p:nvPr/>
        </p:nvSpPr>
        <p:spPr>
          <a:xfrm>
            <a:off x="213360" y="2179320"/>
            <a:ext cx="3520440" cy="400110"/>
          </a:xfrm>
          <a:prstGeom prst="rect">
            <a:avLst/>
          </a:prstGeom>
          <a:noFill/>
        </p:spPr>
        <p:txBody>
          <a:bodyPr wrap="square" rtlCol="0">
            <a:spAutoFit/>
          </a:bodyPr>
          <a:lstStyle/>
          <a:p>
            <a:r>
              <a:rPr lang="en-US" sz="2000" b="1" dirty="0" smtClean="0"/>
              <a:t>Other assets are </a:t>
            </a:r>
            <a:r>
              <a:rPr lang="en-US" sz="2000" b="1" dirty="0"/>
              <a:t>Rs</a:t>
            </a:r>
            <a:r>
              <a:rPr lang="en-US" sz="2000" b="1" dirty="0">
                <a:latin typeface="Rupee Foradian" pitchFamily="34" charset="0"/>
              </a:rPr>
              <a:t>.</a:t>
            </a:r>
            <a:r>
              <a:rPr lang="en-US" sz="2000" b="1" dirty="0" smtClean="0"/>
              <a:t> 50 </a:t>
            </a:r>
            <a:r>
              <a:rPr lang="en-US" sz="2000" b="1" dirty="0" err="1" smtClean="0"/>
              <a:t>lakhs</a:t>
            </a:r>
            <a:r>
              <a:rPr lang="en-US" sz="2000" b="1" dirty="0" smtClean="0"/>
              <a:t>. </a:t>
            </a:r>
            <a:endParaRPr lang="en-IN" sz="2000" b="1" dirty="0"/>
          </a:p>
        </p:txBody>
      </p:sp>
      <p:sp>
        <p:nvSpPr>
          <p:cNvPr id="14" name="TextBox 13"/>
          <p:cNvSpPr txBox="1"/>
          <p:nvPr/>
        </p:nvSpPr>
        <p:spPr>
          <a:xfrm>
            <a:off x="213360" y="2651760"/>
            <a:ext cx="1143000" cy="400110"/>
          </a:xfrm>
          <a:prstGeom prst="rect">
            <a:avLst/>
          </a:prstGeom>
          <a:noFill/>
        </p:spPr>
        <p:txBody>
          <a:bodyPr wrap="square" rtlCol="0">
            <a:spAutoFit/>
          </a:bodyPr>
          <a:lstStyle/>
          <a:p>
            <a:r>
              <a:rPr lang="en-US" sz="2000" b="1" dirty="0" smtClean="0"/>
              <a:t>Answer:</a:t>
            </a:r>
            <a:endParaRPr lang="en-IN" sz="2000" b="1" dirty="0"/>
          </a:p>
        </p:txBody>
      </p:sp>
      <p:sp>
        <p:nvSpPr>
          <p:cNvPr id="15" name="TextBox 14"/>
          <p:cNvSpPr txBox="1"/>
          <p:nvPr/>
        </p:nvSpPr>
        <p:spPr>
          <a:xfrm>
            <a:off x="1036320" y="3017520"/>
            <a:ext cx="1676400" cy="400110"/>
          </a:xfrm>
          <a:prstGeom prst="rect">
            <a:avLst/>
          </a:prstGeom>
          <a:noFill/>
        </p:spPr>
        <p:txBody>
          <a:bodyPr wrap="square" rtlCol="0">
            <a:spAutoFit/>
          </a:bodyPr>
          <a:lstStyle/>
          <a:p>
            <a:r>
              <a:rPr lang="en-US" sz="2000" b="1" dirty="0" smtClean="0"/>
              <a:t>Other Assets </a:t>
            </a:r>
            <a:endParaRPr lang="en-IN" sz="2000" b="1" dirty="0"/>
          </a:p>
        </p:txBody>
      </p:sp>
      <p:sp>
        <p:nvSpPr>
          <p:cNvPr id="16" name="TextBox 15"/>
          <p:cNvSpPr txBox="1"/>
          <p:nvPr/>
        </p:nvSpPr>
        <p:spPr>
          <a:xfrm>
            <a:off x="5745480" y="3017520"/>
            <a:ext cx="1295400" cy="400110"/>
          </a:xfrm>
          <a:prstGeom prst="rect">
            <a:avLst/>
          </a:prstGeom>
          <a:noFill/>
        </p:spPr>
        <p:txBody>
          <a:bodyPr wrap="square" rtlCol="0">
            <a:spAutoFit/>
          </a:bodyPr>
          <a:lstStyle/>
          <a:p>
            <a:r>
              <a:rPr lang="en-US" sz="2000" b="1" dirty="0" smtClean="0"/>
              <a:t>50,00,000</a:t>
            </a:r>
            <a:endParaRPr lang="en-IN" sz="2000" b="1" dirty="0"/>
          </a:p>
        </p:txBody>
      </p:sp>
      <p:sp>
        <p:nvSpPr>
          <p:cNvPr id="17" name="TextBox 16"/>
          <p:cNvSpPr txBox="1"/>
          <p:nvPr/>
        </p:nvSpPr>
        <p:spPr>
          <a:xfrm>
            <a:off x="1051560" y="3429000"/>
            <a:ext cx="1341120" cy="400110"/>
          </a:xfrm>
          <a:prstGeom prst="rect">
            <a:avLst/>
          </a:prstGeom>
          <a:noFill/>
        </p:spPr>
        <p:txBody>
          <a:bodyPr wrap="square" rtlCol="0">
            <a:spAutoFit/>
          </a:bodyPr>
          <a:lstStyle/>
          <a:p>
            <a:r>
              <a:rPr lang="en-US" sz="2000" b="1" dirty="0" smtClean="0"/>
              <a:t>House A</a:t>
            </a:r>
            <a:endParaRPr lang="en-IN" sz="2000" b="1" dirty="0"/>
          </a:p>
        </p:txBody>
      </p:sp>
      <p:sp>
        <p:nvSpPr>
          <p:cNvPr id="18" name="TextBox 17"/>
          <p:cNvSpPr txBox="1"/>
          <p:nvPr/>
        </p:nvSpPr>
        <p:spPr>
          <a:xfrm>
            <a:off x="3215640" y="3520440"/>
            <a:ext cx="1310640" cy="400110"/>
          </a:xfrm>
          <a:prstGeom prst="rect">
            <a:avLst/>
          </a:prstGeom>
          <a:noFill/>
        </p:spPr>
        <p:txBody>
          <a:bodyPr wrap="square" rtlCol="0">
            <a:spAutoFit/>
          </a:bodyPr>
          <a:lstStyle/>
          <a:p>
            <a:r>
              <a:rPr lang="en-US" sz="2000" b="1" dirty="0" smtClean="0"/>
              <a:t>20,00,000</a:t>
            </a:r>
            <a:endParaRPr lang="en-IN" sz="2000" b="1" dirty="0"/>
          </a:p>
        </p:txBody>
      </p:sp>
      <p:sp>
        <p:nvSpPr>
          <p:cNvPr id="19" name="TextBox 18"/>
          <p:cNvSpPr txBox="1"/>
          <p:nvPr/>
        </p:nvSpPr>
        <p:spPr>
          <a:xfrm>
            <a:off x="1051560" y="3870960"/>
            <a:ext cx="2133600" cy="400110"/>
          </a:xfrm>
          <a:prstGeom prst="rect">
            <a:avLst/>
          </a:prstGeom>
          <a:noFill/>
        </p:spPr>
        <p:txBody>
          <a:bodyPr wrap="square" rtlCol="0">
            <a:spAutoFit/>
          </a:bodyPr>
          <a:lstStyle/>
          <a:p>
            <a:r>
              <a:rPr lang="en-US" sz="2000" b="1" dirty="0" smtClean="0"/>
              <a:t>Exempt u|s 5(vi)</a:t>
            </a:r>
            <a:endParaRPr lang="en-IN" sz="2000" b="1" dirty="0"/>
          </a:p>
        </p:txBody>
      </p:sp>
      <p:sp>
        <p:nvSpPr>
          <p:cNvPr id="21" name="TextBox 20"/>
          <p:cNvSpPr txBox="1"/>
          <p:nvPr/>
        </p:nvSpPr>
        <p:spPr>
          <a:xfrm>
            <a:off x="320040" y="3870960"/>
            <a:ext cx="777240" cy="400110"/>
          </a:xfrm>
          <a:prstGeom prst="rect">
            <a:avLst/>
          </a:prstGeom>
          <a:noFill/>
        </p:spPr>
        <p:txBody>
          <a:bodyPr wrap="square" rtlCol="0">
            <a:spAutoFit/>
          </a:bodyPr>
          <a:lstStyle/>
          <a:p>
            <a:r>
              <a:rPr lang="en-US" sz="2000" b="1" dirty="0" smtClean="0"/>
              <a:t>Less:</a:t>
            </a:r>
            <a:endParaRPr lang="en-IN" sz="2000" b="1" dirty="0"/>
          </a:p>
        </p:txBody>
      </p:sp>
      <p:sp>
        <p:nvSpPr>
          <p:cNvPr id="22" name="TextBox 21"/>
          <p:cNvSpPr txBox="1"/>
          <p:nvPr/>
        </p:nvSpPr>
        <p:spPr>
          <a:xfrm>
            <a:off x="5943600" y="3931920"/>
            <a:ext cx="807720" cy="400110"/>
          </a:xfrm>
          <a:prstGeom prst="rect">
            <a:avLst/>
          </a:prstGeom>
          <a:noFill/>
        </p:spPr>
        <p:txBody>
          <a:bodyPr wrap="square" rtlCol="0">
            <a:spAutoFit/>
          </a:bodyPr>
          <a:lstStyle/>
          <a:p>
            <a:r>
              <a:rPr lang="en-US" sz="2000" b="1" dirty="0" smtClean="0"/>
              <a:t>NIL</a:t>
            </a:r>
            <a:endParaRPr lang="en-IN" sz="2000" b="1" dirty="0"/>
          </a:p>
        </p:txBody>
      </p:sp>
      <p:sp>
        <p:nvSpPr>
          <p:cNvPr id="23" name="TextBox 22"/>
          <p:cNvSpPr txBox="1"/>
          <p:nvPr/>
        </p:nvSpPr>
        <p:spPr>
          <a:xfrm>
            <a:off x="5791200" y="4812268"/>
            <a:ext cx="1402080" cy="400110"/>
          </a:xfrm>
          <a:prstGeom prst="rect">
            <a:avLst/>
          </a:prstGeom>
          <a:noFill/>
        </p:spPr>
        <p:txBody>
          <a:bodyPr wrap="square" rtlCol="0">
            <a:spAutoFit/>
          </a:bodyPr>
          <a:lstStyle/>
          <a:p>
            <a:r>
              <a:rPr lang="en-US" sz="2000" b="1" dirty="0" smtClean="0"/>
              <a:t>80,00,000</a:t>
            </a:r>
            <a:endParaRPr lang="en-IN" sz="2000" b="1" dirty="0"/>
          </a:p>
        </p:txBody>
      </p:sp>
      <p:sp>
        <p:nvSpPr>
          <p:cNvPr id="24" name="TextBox 23"/>
          <p:cNvSpPr txBox="1"/>
          <p:nvPr/>
        </p:nvSpPr>
        <p:spPr>
          <a:xfrm>
            <a:off x="5791200" y="5166360"/>
            <a:ext cx="1371600" cy="400110"/>
          </a:xfrm>
          <a:prstGeom prst="rect">
            <a:avLst/>
          </a:prstGeom>
          <a:noFill/>
        </p:spPr>
        <p:txBody>
          <a:bodyPr wrap="square" rtlCol="0">
            <a:spAutoFit/>
          </a:bodyPr>
          <a:lstStyle/>
          <a:p>
            <a:r>
              <a:rPr lang="en-US" sz="2000" b="1" dirty="0" smtClean="0"/>
              <a:t>28,00,000</a:t>
            </a:r>
            <a:endParaRPr lang="en-IN" sz="2000" b="1" dirty="0"/>
          </a:p>
        </p:txBody>
      </p:sp>
      <p:sp>
        <p:nvSpPr>
          <p:cNvPr id="25" name="TextBox 24"/>
          <p:cNvSpPr txBox="1"/>
          <p:nvPr/>
        </p:nvSpPr>
        <p:spPr>
          <a:xfrm>
            <a:off x="5791200" y="5650468"/>
            <a:ext cx="1554480" cy="400110"/>
          </a:xfrm>
          <a:prstGeom prst="rect">
            <a:avLst/>
          </a:prstGeom>
          <a:noFill/>
        </p:spPr>
        <p:txBody>
          <a:bodyPr wrap="square" rtlCol="0">
            <a:spAutoFit/>
          </a:bodyPr>
          <a:lstStyle/>
          <a:p>
            <a:r>
              <a:rPr lang="en-US" sz="2000" b="1" dirty="0" smtClean="0"/>
              <a:t>52,00,000</a:t>
            </a:r>
            <a:endParaRPr lang="en-IN" sz="2000" b="1" dirty="0"/>
          </a:p>
        </p:txBody>
      </p:sp>
      <p:sp>
        <p:nvSpPr>
          <p:cNvPr id="26" name="TextBox 25"/>
          <p:cNvSpPr txBox="1"/>
          <p:nvPr/>
        </p:nvSpPr>
        <p:spPr>
          <a:xfrm>
            <a:off x="1082040" y="5166360"/>
            <a:ext cx="1508760" cy="400110"/>
          </a:xfrm>
          <a:prstGeom prst="rect">
            <a:avLst/>
          </a:prstGeom>
          <a:noFill/>
        </p:spPr>
        <p:txBody>
          <a:bodyPr wrap="square" rtlCol="0">
            <a:spAutoFit/>
          </a:bodyPr>
          <a:lstStyle/>
          <a:p>
            <a:r>
              <a:rPr lang="en-US" sz="2000" b="1" dirty="0" smtClean="0"/>
              <a:t>Debt owed </a:t>
            </a:r>
            <a:endParaRPr lang="en-IN" sz="2000" b="1" dirty="0"/>
          </a:p>
        </p:txBody>
      </p:sp>
      <p:sp>
        <p:nvSpPr>
          <p:cNvPr id="27" name="TextBox 26"/>
          <p:cNvSpPr txBox="1"/>
          <p:nvPr/>
        </p:nvSpPr>
        <p:spPr>
          <a:xfrm>
            <a:off x="1082040" y="5635228"/>
            <a:ext cx="1752600" cy="400110"/>
          </a:xfrm>
          <a:prstGeom prst="rect">
            <a:avLst/>
          </a:prstGeom>
          <a:noFill/>
        </p:spPr>
        <p:txBody>
          <a:bodyPr wrap="square" rtlCol="0">
            <a:spAutoFit/>
          </a:bodyPr>
          <a:lstStyle/>
          <a:p>
            <a:r>
              <a:rPr lang="en-US" sz="2000" b="1" dirty="0" smtClean="0"/>
              <a:t>Net wealth</a:t>
            </a:r>
            <a:endParaRPr lang="en-IN" sz="2000" b="1" dirty="0"/>
          </a:p>
        </p:txBody>
      </p:sp>
      <p:cxnSp>
        <p:nvCxnSpPr>
          <p:cNvPr id="28" name="Straight Connector 27"/>
          <p:cNvCxnSpPr/>
          <p:nvPr/>
        </p:nvCxnSpPr>
        <p:spPr>
          <a:xfrm>
            <a:off x="3352800" y="4312920"/>
            <a:ext cx="990600" cy="1588"/>
          </a:xfrm>
          <a:prstGeom prst="line">
            <a:avLst/>
          </a:prstGeom>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274320" y="5151120"/>
            <a:ext cx="777240" cy="400110"/>
          </a:xfrm>
          <a:prstGeom prst="rect">
            <a:avLst/>
          </a:prstGeom>
          <a:noFill/>
        </p:spPr>
        <p:txBody>
          <a:bodyPr wrap="square" rtlCol="0">
            <a:spAutoFit/>
          </a:bodyPr>
          <a:lstStyle/>
          <a:p>
            <a:r>
              <a:rPr lang="en-US" sz="2000" b="1" dirty="0" smtClean="0"/>
              <a:t>Less:</a:t>
            </a:r>
            <a:endParaRPr lang="en-IN" sz="2000" b="1" dirty="0"/>
          </a:p>
        </p:txBody>
      </p:sp>
      <p:sp>
        <p:nvSpPr>
          <p:cNvPr id="33" name="TextBox 32"/>
          <p:cNvSpPr txBox="1"/>
          <p:nvPr/>
        </p:nvSpPr>
        <p:spPr>
          <a:xfrm>
            <a:off x="3215640" y="3916680"/>
            <a:ext cx="1310640" cy="400110"/>
          </a:xfrm>
          <a:prstGeom prst="rect">
            <a:avLst/>
          </a:prstGeom>
          <a:noFill/>
        </p:spPr>
        <p:txBody>
          <a:bodyPr wrap="square" rtlCol="0">
            <a:spAutoFit/>
          </a:bodyPr>
          <a:lstStyle/>
          <a:p>
            <a:r>
              <a:rPr lang="en-US" sz="2000" b="1" dirty="0" smtClean="0"/>
              <a:t>20,00,000</a:t>
            </a:r>
            <a:endParaRPr lang="en-IN" sz="2000" b="1" dirty="0"/>
          </a:p>
        </p:txBody>
      </p:sp>
      <p:sp>
        <p:nvSpPr>
          <p:cNvPr id="34" name="TextBox 33"/>
          <p:cNvSpPr txBox="1"/>
          <p:nvPr/>
        </p:nvSpPr>
        <p:spPr>
          <a:xfrm>
            <a:off x="1066800" y="4297680"/>
            <a:ext cx="1341120" cy="400110"/>
          </a:xfrm>
          <a:prstGeom prst="rect">
            <a:avLst/>
          </a:prstGeom>
          <a:noFill/>
        </p:spPr>
        <p:txBody>
          <a:bodyPr wrap="square" rtlCol="0">
            <a:spAutoFit/>
          </a:bodyPr>
          <a:lstStyle/>
          <a:p>
            <a:r>
              <a:rPr lang="en-US" sz="2000" b="1" dirty="0" smtClean="0"/>
              <a:t>House B</a:t>
            </a:r>
            <a:endParaRPr lang="en-IN" sz="2000" b="1" dirty="0"/>
          </a:p>
        </p:txBody>
      </p:sp>
      <p:sp>
        <p:nvSpPr>
          <p:cNvPr id="39" name="TextBox 38"/>
          <p:cNvSpPr txBox="1"/>
          <p:nvPr/>
        </p:nvSpPr>
        <p:spPr>
          <a:xfrm>
            <a:off x="5775960" y="4312920"/>
            <a:ext cx="1341120" cy="400110"/>
          </a:xfrm>
          <a:prstGeom prst="rect">
            <a:avLst/>
          </a:prstGeom>
          <a:noFill/>
        </p:spPr>
        <p:txBody>
          <a:bodyPr wrap="square" rtlCol="0">
            <a:spAutoFit/>
          </a:bodyPr>
          <a:lstStyle/>
          <a:p>
            <a:r>
              <a:rPr lang="en-US" sz="2000" b="1" dirty="0" smtClean="0"/>
              <a:t>30,00,000</a:t>
            </a:r>
            <a:endParaRPr lang="en-IN" sz="2000" b="1" dirty="0"/>
          </a:p>
        </p:txBody>
      </p:sp>
      <p:cxnSp>
        <p:nvCxnSpPr>
          <p:cNvPr id="42" name="Straight Connector 41"/>
          <p:cNvCxnSpPr/>
          <p:nvPr/>
        </p:nvCxnSpPr>
        <p:spPr>
          <a:xfrm>
            <a:off x="5821680" y="4770120"/>
            <a:ext cx="1219200" cy="1588"/>
          </a:xfrm>
          <a:prstGeom prst="line">
            <a:avLst/>
          </a:prstGeom>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1051560" y="4754880"/>
            <a:ext cx="1722120" cy="400110"/>
          </a:xfrm>
          <a:prstGeom prst="rect">
            <a:avLst/>
          </a:prstGeom>
          <a:noFill/>
        </p:spPr>
        <p:txBody>
          <a:bodyPr wrap="square" rtlCol="0">
            <a:spAutoFit/>
          </a:bodyPr>
          <a:lstStyle/>
          <a:p>
            <a:r>
              <a:rPr lang="en-US" sz="2000" b="1" dirty="0" smtClean="0"/>
              <a:t>Total Assets</a:t>
            </a:r>
            <a:endParaRPr lang="en-IN" sz="2000" b="1" dirty="0"/>
          </a:p>
        </p:txBody>
      </p:sp>
      <p:cxnSp>
        <p:nvCxnSpPr>
          <p:cNvPr id="45" name="Straight Connector 44"/>
          <p:cNvCxnSpPr/>
          <p:nvPr/>
        </p:nvCxnSpPr>
        <p:spPr>
          <a:xfrm>
            <a:off x="5821680" y="5638800"/>
            <a:ext cx="1219200" cy="1588"/>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a:off x="5836920" y="6065520"/>
            <a:ext cx="1219200" cy="1588"/>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a:off x="762000" y="1203960"/>
            <a:ext cx="7772400" cy="1588"/>
          </a:xfrm>
          <a:prstGeom prst="line">
            <a:avLst/>
          </a:prstGeom>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152400" y="6233160"/>
            <a:ext cx="8763000" cy="400110"/>
          </a:xfrm>
          <a:prstGeom prst="rect">
            <a:avLst/>
          </a:prstGeom>
          <a:noFill/>
        </p:spPr>
        <p:txBody>
          <a:bodyPr wrap="square" rtlCol="0">
            <a:spAutoFit/>
          </a:bodyPr>
          <a:lstStyle/>
          <a:p>
            <a:r>
              <a:rPr lang="en-US" sz="2000" b="1" dirty="0" smtClean="0"/>
              <a:t>Exemption under section 5(vi) should be claimed for House A and not House B.</a:t>
            </a:r>
            <a:endParaRPr lang="en-IN" sz="2000" b="1" dirty="0"/>
          </a:p>
        </p:txBody>
      </p:sp>
    </p:spTree>
    <p:extLst>
      <p:ext uri="{BB962C8B-B14F-4D97-AF65-F5344CB8AC3E}">
        <p14:creationId xmlns:p14="http://schemas.microsoft.com/office/powerpoint/2010/main" val="3369351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5"/>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1" grpId="0"/>
      <p:bldP spid="22" grpId="0"/>
      <p:bldP spid="23" grpId="0"/>
      <p:bldP spid="24" grpId="0"/>
      <p:bldP spid="25" grpId="0"/>
      <p:bldP spid="26" grpId="0"/>
      <p:bldP spid="27" grpId="0"/>
      <p:bldP spid="32" grpId="0"/>
      <p:bldP spid="33" grpId="0"/>
      <p:bldP spid="34" grpId="0"/>
      <p:bldP spid="39" grpId="0"/>
      <p:bldP spid="43" grpId="0"/>
      <p:bldP spid="49"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43840"/>
            <a:ext cx="1143000" cy="400110"/>
          </a:xfrm>
          <a:prstGeom prst="rect">
            <a:avLst/>
          </a:prstGeom>
          <a:noFill/>
        </p:spPr>
        <p:txBody>
          <a:bodyPr wrap="square" rtlCol="0">
            <a:spAutoFit/>
          </a:bodyPr>
          <a:lstStyle/>
          <a:p>
            <a:r>
              <a:rPr lang="en-US" sz="2000" b="1" u="sng" dirty="0" smtClean="0"/>
              <a:t>Sec. 6</a:t>
            </a:r>
            <a:endParaRPr lang="en-IN" sz="2000" b="1" u="sng" dirty="0"/>
          </a:p>
        </p:txBody>
      </p:sp>
      <p:sp>
        <p:nvSpPr>
          <p:cNvPr id="3" name="TextBox 2"/>
          <p:cNvSpPr txBox="1"/>
          <p:nvPr/>
        </p:nvSpPr>
        <p:spPr>
          <a:xfrm>
            <a:off x="1600200" y="243840"/>
            <a:ext cx="4876800" cy="400110"/>
          </a:xfrm>
          <a:prstGeom prst="rect">
            <a:avLst/>
          </a:prstGeom>
          <a:noFill/>
        </p:spPr>
        <p:txBody>
          <a:bodyPr wrap="square" rtlCol="0">
            <a:spAutoFit/>
          </a:bodyPr>
          <a:lstStyle/>
          <a:p>
            <a:r>
              <a:rPr lang="en-US" sz="2000" b="1" dirty="0" smtClean="0"/>
              <a:t>Asset &amp; debts ---- Located outside India. </a:t>
            </a:r>
            <a:endParaRPr lang="en-IN" sz="2000" b="1" dirty="0"/>
          </a:p>
        </p:txBody>
      </p:sp>
      <p:sp>
        <p:nvSpPr>
          <p:cNvPr id="4" name="TextBox 3"/>
          <p:cNvSpPr txBox="1"/>
          <p:nvPr/>
        </p:nvSpPr>
        <p:spPr>
          <a:xfrm>
            <a:off x="2743200" y="731520"/>
            <a:ext cx="2590800" cy="400110"/>
          </a:xfrm>
          <a:prstGeom prst="rect">
            <a:avLst/>
          </a:prstGeom>
          <a:noFill/>
        </p:spPr>
        <p:txBody>
          <a:bodyPr wrap="square" rtlCol="0">
            <a:spAutoFit/>
          </a:bodyPr>
          <a:lstStyle/>
          <a:p>
            <a:r>
              <a:rPr lang="en-US" sz="2000" b="1" u="sng" dirty="0" smtClean="0"/>
              <a:t>INDIVIDUAL</a:t>
            </a:r>
            <a:r>
              <a:rPr lang="en-US" sz="2000" b="1" dirty="0" smtClean="0"/>
              <a:t> | HUF</a:t>
            </a:r>
            <a:endParaRPr lang="en-IN" sz="2000" b="1" dirty="0"/>
          </a:p>
        </p:txBody>
      </p:sp>
      <p:sp>
        <p:nvSpPr>
          <p:cNvPr id="5" name="Left Brace 4"/>
          <p:cNvSpPr/>
          <p:nvPr/>
        </p:nvSpPr>
        <p:spPr>
          <a:xfrm rot="5400000">
            <a:off x="3314700" y="-525780"/>
            <a:ext cx="609600" cy="38862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sz="2000" b="1"/>
          </a:p>
        </p:txBody>
      </p:sp>
      <p:sp>
        <p:nvSpPr>
          <p:cNvPr id="6" name="Rectangle 5"/>
          <p:cNvSpPr/>
          <p:nvPr/>
        </p:nvSpPr>
        <p:spPr>
          <a:xfrm>
            <a:off x="548640" y="1752600"/>
            <a:ext cx="3032760" cy="1828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Citizen of India (only for    	+	Ind.)</a:t>
            </a:r>
          </a:p>
          <a:p>
            <a:pPr algn="ctr"/>
            <a:r>
              <a:rPr lang="en-US" sz="2000" b="1" dirty="0" smtClean="0"/>
              <a:t>Resident and ordinary Resident in India</a:t>
            </a:r>
            <a:endParaRPr lang="en-IN" sz="2000" b="1" dirty="0"/>
          </a:p>
        </p:txBody>
      </p:sp>
      <p:sp>
        <p:nvSpPr>
          <p:cNvPr id="7" name="Rectangle 6"/>
          <p:cNvSpPr/>
          <p:nvPr/>
        </p:nvSpPr>
        <p:spPr>
          <a:xfrm>
            <a:off x="4876800" y="1752600"/>
            <a:ext cx="13716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Any other Case</a:t>
            </a:r>
            <a:endParaRPr lang="en-IN" sz="2000" b="1" dirty="0"/>
          </a:p>
        </p:txBody>
      </p:sp>
      <p:sp>
        <p:nvSpPr>
          <p:cNvPr id="8" name="TextBox 7"/>
          <p:cNvSpPr txBox="1"/>
          <p:nvPr/>
        </p:nvSpPr>
        <p:spPr>
          <a:xfrm>
            <a:off x="259080" y="3840480"/>
            <a:ext cx="1828800" cy="400110"/>
          </a:xfrm>
          <a:prstGeom prst="rect">
            <a:avLst/>
          </a:prstGeom>
          <a:noFill/>
        </p:spPr>
        <p:txBody>
          <a:bodyPr wrap="square" rtlCol="0">
            <a:spAutoFit/>
          </a:bodyPr>
          <a:lstStyle/>
          <a:p>
            <a:r>
              <a:rPr lang="en-US" sz="2000" b="1" dirty="0" smtClean="0"/>
              <a:t>Assets in India </a:t>
            </a:r>
            <a:endParaRPr lang="en-IN" sz="2000" b="1" dirty="0"/>
          </a:p>
        </p:txBody>
      </p:sp>
      <p:sp>
        <p:nvSpPr>
          <p:cNvPr id="9" name="TextBox 8"/>
          <p:cNvSpPr txBox="1"/>
          <p:nvPr/>
        </p:nvSpPr>
        <p:spPr>
          <a:xfrm>
            <a:off x="228600" y="4297680"/>
            <a:ext cx="2362200" cy="400110"/>
          </a:xfrm>
          <a:prstGeom prst="rect">
            <a:avLst/>
          </a:prstGeom>
          <a:noFill/>
        </p:spPr>
        <p:txBody>
          <a:bodyPr wrap="square" rtlCol="0">
            <a:spAutoFit/>
          </a:bodyPr>
          <a:lstStyle/>
          <a:p>
            <a:r>
              <a:rPr lang="en-US" sz="2000" b="1" dirty="0" smtClean="0"/>
              <a:t>Assets outside India </a:t>
            </a:r>
            <a:endParaRPr lang="en-IN" sz="2000" b="1" dirty="0"/>
          </a:p>
        </p:txBody>
      </p:sp>
      <p:sp>
        <p:nvSpPr>
          <p:cNvPr id="10" name="TextBox 9"/>
          <p:cNvSpPr txBox="1"/>
          <p:nvPr/>
        </p:nvSpPr>
        <p:spPr>
          <a:xfrm>
            <a:off x="2697480" y="3825240"/>
            <a:ext cx="1600200" cy="1323439"/>
          </a:xfrm>
          <a:prstGeom prst="rect">
            <a:avLst/>
          </a:prstGeom>
          <a:noFill/>
        </p:spPr>
        <p:txBody>
          <a:bodyPr wrap="square" rtlCol="0">
            <a:spAutoFit/>
          </a:bodyPr>
          <a:lstStyle/>
          <a:p>
            <a:r>
              <a:rPr lang="en-US" sz="2000" b="1" dirty="0" smtClean="0"/>
              <a:t>Included </a:t>
            </a:r>
          </a:p>
          <a:p>
            <a:r>
              <a:rPr lang="en-US" sz="2000" b="1" dirty="0" smtClean="0"/>
              <a:t> in the  net wealth of the </a:t>
            </a:r>
            <a:r>
              <a:rPr lang="en-US" sz="2000" b="1" dirty="0" err="1" smtClean="0"/>
              <a:t>assessee</a:t>
            </a:r>
            <a:endParaRPr lang="en-US" sz="2000" b="1" dirty="0" smtClean="0"/>
          </a:p>
        </p:txBody>
      </p:sp>
      <p:sp>
        <p:nvSpPr>
          <p:cNvPr id="11" name="TextBox 10"/>
          <p:cNvSpPr txBox="1"/>
          <p:nvPr/>
        </p:nvSpPr>
        <p:spPr>
          <a:xfrm>
            <a:off x="4800600" y="2819400"/>
            <a:ext cx="1828800" cy="400110"/>
          </a:xfrm>
          <a:prstGeom prst="rect">
            <a:avLst/>
          </a:prstGeom>
          <a:noFill/>
        </p:spPr>
        <p:txBody>
          <a:bodyPr wrap="square" rtlCol="0">
            <a:spAutoFit/>
          </a:bodyPr>
          <a:lstStyle/>
          <a:p>
            <a:r>
              <a:rPr lang="en-US" sz="2000" b="1" dirty="0" smtClean="0"/>
              <a:t>Assets in India </a:t>
            </a:r>
            <a:endParaRPr lang="en-IN" sz="2000" b="1" dirty="0"/>
          </a:p>
        </p:txBody>
      </p:sp>
      <p:sp>
        <p:nvSpPr>
          <p:cNvPr id="12" name="TextBox 11"/>
          <p:cNvSpPr txBox="1"/>
          <p:nvPr/>
        </p:nvSpPr>
        <p:spPr>
          <a:xfrm>
            <a:off x="6781800" y="2819400"/>
            <a:ext cx="2057400" cy="1015663"/>
          </a:xfrm>
          <a:prstGeom prst="rect">
            <a:avLst/>
          </a:prstGeom>
          <a:noFill/>
        </p:spPr>
        <p:txBody>
          <a:bodyPr wrap="square" rtlCol="0">
            <a:spAutoFit/>
          </a:bodyPr>
          <a:lstStyle/>
          <a:p>
            <a:r>
              <a:rPr lang="en-US" sz="2000" b="1" dirty="0" smtClean="0"/>
              <a:t>Included  in the </a:t>
            </a:r>
          </a:p>
          <a:p>
            <a:r>
              <a:rPr lang="en-US" sz="2000" b="1" dirty="0" smtClean="0"/>
              <a:t>Net Wealth of Assessee</a:t>
            </a:r>
            <a:endParaRPr lang="en-IN" sz="2000" b="1" dirty="0"/>
          </a:p>
        </p:txBody>
      </p:sp>
      <p:sp>
        <p:nvSpPr>
          <p:cNvPr id="13" name="TextBox 12"/>
          <p:cNvSpPr txBox="1"/>
          <p:nvPr/>
        </p:nvSpPr>
        <p:spPr>
          <a:xfrm>
            <a:off x="4800600" y="3916680"/>
            <a:ext cx="1828800" cy="707886"/>
          </a:xfrm>
          <a:prstGeom prst="rect">
            <a:avLst/>
          </a:prstGeom>
          <a:noFill/>
        </p:spPr>
        <p:txBody>
          <a:bodyPr wrap="square" rtlCol="0">
            <a:spAutoFit/>
          </a:bodyPr>
          <a:lstStyle/>
          <a:p>
            <a:r>
              <a:rPr lang="en-US" sz="2000" b="1" dirty="0" smtClean="0"/>
              <a:t>Assets located outside India </a:t>
            </a:r>
            <a:endParaRPr lang="en-IN" sz="2000" b="1" dirty="0"/>
          </a:p>
        </p:txBody>
      </p:sp>
      <p:sp>
        <p:nvSpPr>
          <p:cNvPr id="14" name="TextBox 13"/>
          <p:cNvSpPr txBox="1"/>
          <p:nvPr/>
        </p:nvSpPr>
        <p:spPr>
          <a:xfrm>
            <a:off x="6781800" y="3916680"/>
            <a:ext cx="2286000" cy="1015663"/>
          </a:xfrm>
          <a:prstGeom prst="rect">
            <a:avLst/>
          </a:prstGeom>
          <a:noFill/>
        </p:spPr>
        <p:txBody>
          <a:bodyPr wrap="square" rtlCol="0">
            <a:spAutoFit/>
          </a:bodyPr>
          <a:lstStyle/>
          <a:p>
            <a:r>
              <a:rPr lang="en-US" sz="2000" b="1" dirty="0" smtClean="0"/>
              <a:t>Not to be included  in the Net Wealth of Assessee</a:t>
            </a:r>
            <a:endParaRPr lang="en-IN" sz="2000" b="1" dirty="0"/>
          </a:p>
        </p:txBody>
      </p:sp>
      <p:sp>
        <p:nvSpPr>
          <p:cNvPr id="15" name="TextBox 14"/>
          <p:cNvSpPr txBox="1"/>
          <p:nvPr/>
        </p:nvSpPr>
        <p:spPr>
          <a:xfrm>
            <a:off x="822960" y="5775960"/>
            <a:ext cx="7696200" cy="707886"/>
          </a:xfrm>
          <a:prstGeom prst="rect">
            <a:avLst/>
          </a:prstGeom>
          <a:noFill/>
        </p:spPr>
        <p:txBody>
          <a:bodyPr wrap="square" rtlCol="0">
            <a:spAutoFit/>
          </a:bodyPr>
          <a:lstStyle/>
          <a:p>
            <a:r>
              <a:rPr lang="en-US" sz="2000" b="1" dirty="0" smtClean="0"/>
              <a:t>Debts (Loan) will be deducted only if it is in relation to that Assets which are included in the Net Wealth.</a:t>
            </a:r>
            <a:endParaRPr lang="en-IN" sz="2000" b="1" dirty="0"/>
          </a:p>
        </p:txBody>
      </p:sp>
      <p:sp>
        <p:nvSpPr>
          <p:cNvPr id="16" name="TextBox 15"/>
          <p:cNvSpPr txBox="1"/>
          <p:nvPr/>
        </p:nvSpPr>
        <p:spPr>
          <a:xfrm>
            <a:off x="1676400" y="5318760"/>
            <a:ext cx="5029200" cy="400110"/>
          </a:xfrm>
          <a:prstGeom prst="rect">
            <a:avLst/>
          </a:prstGeom>
          <a:noFill/>
        </p:spPr>
        <p:txBody>
          <a:bodyPr wrap="square" rtlCol="0">
            <a:spAutoFit/>
          </a:bodyPr>
          <a:lstStyle/>
          <a:p>
            <a:r>
              <a:rPr lang="en-US" sz="2000" b="1" dirty="0" smtClean="0"/>
              <a:t>Whether taken from India or outside India.</a:t>
            </a:r>
            <a:endParaRPr lang="en-IN" sz="2000" b="1" dirty="0"/>
          </a:p>
        </p:txBody>
      </p:sp>
      <p:cxnSp>
        <p:nvCxnSpPr>
          <p:cNvPr id="18" name="Straight Arrow Connector 17"/>
          <p:cNvCxnSpPr/>
          <p:nvPr/>
        </p:nvCxnSpPr>
        <p:spPr>
          <a:xfrm flipV="1">
            <a:off x="1295400" y="5562600"/>
            <a:ext cx="3810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2468880" y="3930332"/>
            <a:ext cx="152400" cy="1588"/>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rot="5400000">
            <a:off x="2050574" y="4501832"/>
            <a:ext cx="1142206" cy="794"/>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a:off x="2468880" y="5073332"/>
            <a:ext cx="152400" cy="1588"/>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a:off x="2560320" y="4494212"/>
            <a:ext cx="152400" cy="158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79910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7" grpId="0" animBg="1"/>
      <p:bldP spid="8" grpId="0"/>
      <p:bldP spid="9" grpId="0"/>
      <p:bldP spid="10" grpId="0"/>
      <p:bldP spid="11" grpId="0"/>
      <p:bldP spid="12" grpId="0"/>
      <p:bldP spid="13" grpId="0"/>
      <p:bldP spid="14" grpId="0"/>
      <p:bldP spid="15" grpId="0"/>
      <p:bldP spid="1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5720" y="487680"/>
            <a:ext cx="1447800" cy="400110"/>
          </a:xfrm>
          <a:prstGeom prst="rect">
            <a:avLst/>
          </a:prstGeom>
          <a:noFill/>
        </p:spPr>
        <p:txBody>
          <a:bodyPr wrap="square" rtlCol="0">
            <a:spAutoFit/>
          </a:bodyPr>
          <a:lstStyle/>
          <a:p>
            <a:r>
              <a:rPr lang="en-US" sz="2000" b="1" u="sng" dirty="0" smtClean="0"/>
              <a:t>Company</a:t>
            </a:r>
            <a:endParaRPr lang="en-IN" sz="2000" b="1" u="sng" dirty="0"/>
          </a:p>
        </p:txBody>
      </p:sp>
      <p:sp>
        <p:nvSpPr>
          <p:cNvPr id="3" name="Left Brace 2"/>
          <p:cNvSpPr/>
          <p:nvPr/>
        </p:nvSpPr>
        <p:spPr>
          <a:xfrm rot="5400000">
            <a:off x="4198620" y="-1455420"/>
            <a:ext cx="533400" cy="5181600"/>
          </a:xfrm>
          <a:prstGeom prst="leftBrace">
            <a:avLst>
              <a:gd name="adj1" fmla="val 2500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sz="2000" b="1"/>
          </a:p>
        </p:txBody>
      </p:sp>
      <p:sp>
        <p:nvSpPr>
          <p:cNvPr id="4" name="Rectangle 3"/>
          <p:cNvSpPr/>
          <p:nvPr/>
        </p:nvSpPr>
        <p:spPr>
          <a:xfrm>
            <a:off x="1005840" y="1447800"/>
            <a:ext cx="166116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Resident in India</a:t>
            </a:r>
            <a:endParaRPr lang="en-IN" sz="2000" b="1" dirty="0"/>
          </a:p>
        </p:txBody>
      </p:sp>
      <p:sp>
        <p:nvSpPr>
          <p:cNvPr id="6" name="Rectangle 5"/>
          <p:cNvSpPr/>
          <p:nvPr/>
        </p:nvSpPr>
        <p:spPr>
          <a:xfrm>
            <a:off x="6172200" y="1447800"/>
            <a:ext cx="17526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Non-Resident in India</a:t>
            </a:r>
            <a:endParaRPr lang="en-IN" sz="2000" b="1" dirty="0"/>
          </a:p>
        </p:txBody>
      </p:sp>
      <p:sp>
        <p:nvSpPr>
          <p:cNvPr id="16" name="TextBox 15"/>
          <p:cNvSpPr txBox="1"/>
          <p:nvPr/>
        </p:nvSpPr>
        <p:spPr>
          <a:xfrm>
            <a:off x="426720" y="2834640"/>
            <a:ext cx="1828800" cy="400110"/>
          </a:xfrm>
          <a:prstGeom prst="rect">
            <a:avLst/>
          </a:prstGeom>
          <a:noFill/>
        </p:spPr>
        <p:txBody>
          <a:bodyPr wrap="square" rtlCol="0">
            <a:spAutoFit/>
          </a:bodyPr>
          <a:lstStyle/>
          <a:p>
            <a:r>
              <a:rPr lang="en-US" sz="2000" b="1" dirty="0" smtClean="0"/>
              <a:t>Assets in India </a:t>
            </a:r>
            <a:endParaRPr lang="en-IN" sz="2000" b="1" dirty="0"/>
          </a:p>
        </p:txBody>
      </p:sp>
      <p:sp>
        <p:nvSpPr>
          <p:cNvPr id="17" name="TextBox 16"/>
          <p:cNvSpPr txBox="1"/>
          <p:nvPr/>
        </p:nvSpPr>
        <p:spPr>
          <a:xfrm>
            <a:off x="396240" y="3474720"/>
            <a:ext cx="2362200" cy="400110"/>
          </a:xfrm>
          <a:prstGeom prst="rect">
            <a:avLst/>
          </a:prstGeom>
          <a:noFill/>
        </p:spPr>
        <p:txBody>
          <a:bodyPr wrap="square" rtlCol="0">
            <a:spAutoFit/>
          </a:bodyPr>
          <a:lstStyle/>
          <a:p>
            <a:r>
              <a:rPr lang="en-US" sz="2000" b="1" dirty="0" smtClean="0"/>
              <a:t>Assets outside India </a:t>
            </a:r>
            <a:endParaRPr lang="en-IN" sz="2000" b="1" dirty="0"/>
          </a:p>
        </p:txBody>
      </p:sp>
      <p:sp>
        <p:nvSpPr>
          <p:cNvPr id="18" name="TextBox 17"/>
          <p:cNvSpPr txBox="1"/>
          <p:nvPr/>
        </p:nvSpPr>
        <p:spPr>
          <a:xfrm>
            <a:off x="2865120" y="2819400"/>
            <a:ext cx="1600200" cy="1323439"/>
          </a:xfrm>
          <a:prstGeom prst="rect">
            <a:avLst/>
          </a:prstGeom>
          <a:noFill/>
        </p:spPr>
        <p:txBody>
          <a:bodyPr wrap="square" rtlCol="0">
            <a:spAutoFit/>
          </a:bodyPr>
          <a:lstStyle/>
          <a:p>
            <a:r>
              <a:rPr lang="en-US" sz="2000" b="1" dirty="0" smtClean="0"/>
              <a:t>Included </a:t>
            </a:r>
          </a:p>
          <a:p>
            <a:r>
              <a:rPr lang="en-US" sz="2000" b="1" dirty="0" smtClean="0"/>
              <a:t> in the </a:t>
            </a:r>
          </a:p>
          <a:p>
            <a:r>
              <a:rPr lang="en-US" sz="2000" b="1" dirty="0" smtClean="0"/>
              <a:t>Net Wealth </a:t>
            </a:r>
          </a:p>
          <a:p>
            <a:r>
              <a:rPr lang="en-US" sz="2000" b="1" dirty="0" smtClean="0"/>
              <a:t>of Assessee</a:t>
            </a:r>
            <a:endParaRPr lang="en-IN" sz="2000" b="1" dirty="0"/>
          </a:p>
        </p:txBody>
      </p:sp>
      <p:sp>
        <p:nvSpPr>
          <p:cNvPr id="19" name="TextBox 18"/>
          <p:cNvSpPr txBox="1"/>
          <p:nvPr/>
        </p:nvSpPr>
        <p:spPr>
          <a:xfrm>
            <a:off x="4800600" y="2819400"/>
            <a:ext cx="1828800" cy="400110"/>
          </a:xfrm>
          <a:prstGeom prst="rect">
            <a:avLst/>
          </a:prstGeom>
          <a:noFill/>
        </p:spPr>
        <p:txBody>
          <a:bodyPr wrap="square" rtlCol="0">
            <a:spAutoFit/>
          </a:bodyPr>
          <a:lstStyle/>
          <a:p>
            <a:r>
              <a:rPr lang="en-US" sz="2000" b="1" dirty="0" smtClean="0"/>
              <a:t>Assets in India </a:t>
            </a:r>
            <a:endParaRPr lang="en-IN" sz="2000" b="1" dirty="0"/>
          </a:p>
        </p:txBody>
      </p:sp>
      <p:sp>
        <p:nvSpPr>
          <p:cNvPr id="20" name="TextBox 19"/>
          <p:cNvSpPr txBox="1"/>
          <p:nvPr/>
        </p:nvSpPr>
        <p:spPr>
          <a:xfrm>
            <a:off x="6781800" y="2819400"/>
            <a:ext cx="2057400" cy="1015663"/>
          </a:xfrm>
          <a:prstGeom prst="rect">
            <a:avLst/>
          </a:prstGeom>
          <a:noFill/>
        </p:spPr>
        <p:txBody>
          <a:bodyPr wrap="square" rtlCol="0">
            <a:spAutoFit/>
          </a:bodyPr>
          <a:lstStyle/>
          <a:p>
            <a:r>
              <a:rPr lang="en-US" sz="2000" b="1" dirty="0" smtClean="0"/>
              <a:t>Included  in the </a:t>
            </a:r>
          </a:p>
          <a:p>
            <a:r>
              <a:rPr lang="en-US" sz="2000" b="1" dirty="0" smtClean="0"/>
              <a:t>Net Wealth of Assessee</a:t>
            </a:r>
            <a:endParaRPr lang="en-IN" sz="2000" b="1" dirty="0"/>
          </a:p>
        </p:txBody>
      </p:sp>
      <p:sp>
        <p:nvSpPr>
          <p:cNvPr id="21" name="TextBox 20"/>
          <p:cNvSpPr txBox="1"/>
          <p:nvPr/>
        </p:nvSpPr>
        <p:spPr>
          <a:xfrm>
            <a:off x="4800600" y="3916680"/>
            <a:ext cx="1828800" cy="707886"/>
          </a:xfrm>
          <a:prstGeom prst="rect">
            <a:avLst/>
          </a:prstGeom>
          <a:noFill/>
        </p:spPr>
        <p:txBody>
          <a:bodyPr wrap="square" rtlCol="0">
            <a:spAutoFit/>
          </a:bodyPr>
          <a:lstStyle/>
          <a:p>
            <a:r>
              <a:rPr lang="en-US" sz="2000" b="1" dirty="0" smtClean="0"/>
              <a:t>Assets located outside India </a:t>
            </a:r>
            <a:endParaRPr lang="en-IN" sz="2000" b="1" dirty="0"/>
          </a:p>
        </p:txBody>
      </p:sp>
      <p:sp>
        <p:nvSpPr>
          <p:cNvPr id="22" name="TextBox 21"/>
          <p:cNvSpPr txBox="1"/>
          <p:nvPr/>
        </p:nvSpPr>
        <p:spPr>
          <a:xfrm>
            <a:off x="6781800" y="3916680"/>
            <a:ext cx="2286000" cy="1015663"/>
          </a:xfrm>
          <a:prstGeom prst="rect">
            <a:avLst/>
          </a:prstGeom>
          <a:noFill/>
        </p:spPr>
        <p:txBody>
          <a:bodyPr wrap="square" rtlCol="0">
            <a:spAutoFit/>
          </a:bodyPr>
          <a:lstStyle/>
          <a:p>
            <a:r>
              <a:rPr lang="en-US" sz="2000" b="1" dirty="0" smtClean="0"/>
              <a:t>Not to be included  in the Net Wealth of Assessee</a:t>
            </a:r>
            <a:endParaRPr lang="en-IN" sz="2000" b="1" dirty="0"/>
          </a:p>
        </p:txBody>
      </p:sp>
      <p:sp>
        <p:nvSpPr>
          <p:cNvPr id="23" name="TextBox 22"/>
          <p:cNvSpPr txBox="1"/>
          <p:nvPr/>
        </p:nvSpPr>
        <p:spPr>
          <a:xfrm>
            <a:off x="822960" y="5562600"/>
            <a:ext cx="7696200" cy="707886"/>
          </a:xfrm>
          <a:prstGeom prst="rect">
            <a:avLst/>
          </a:prstGeom>
          <a:noFill/>
        </p:spPr>
        <p:txBody>
          <a:bodyPr wrap="square" rtlCol="0">
            <a:spAutoFit/>
          </a:bodyPr>
          <a:lstStyle/>
          <a:p>
            <a:r>
              <a:rPr lang="en-US" sz="2000" b="1" dirty="0" smtClean="0"/>
              <a:t>Debts (Loan) will be deducted only if it is in relation to that Assets which are included in the Net Wealth.</a:t>
            </a:r>
            <a:endParaRPr lang="en-IN" sz="2000" b="1" dirty="0"/>
          </a:p>
        </p:txBody>
      </p:sp>
      <p:sp>
        <p:nvSpPr>
          <p:cNvPr id="24" name="TextBox 23"/>
          <p:cNvSpPr txBox="1"/>
          <p:nvPr/>
        </p:nvSpPr>
        <p:spPr>
          <a:xfrm>
            <a:off x="1676400" y="5105400"/>
            <a:ext cx="5029200" cy="400110"/>
          </a:xfrm>
          <a:prstGeom prst="rect">
            <a:avLst/>
          </a:prstGeom>
          <a:noFill/>
        </p:spPr>
        <p:txBody>
          <a:bodyPr wrap="square" rtlCol="0">
            <a:spAutoFit/>
          </a:bodyPr>
          <a:lstStyle/>
          <a:p>
            <a:r>
              <a:rPr lang="en-US" sz="2000" b="1" dirty="0" smtClean="0"/>
              <a:t>Whether taken from India or outside India.</a:t>
            </a:r>
            <a:endParaRPr lang="en-IN" sz="2000" b="1" dirty="0"/>
          </a:p>
        </p:txBody>
      </p:sp>
      <p:cxnSp>
        <p:nvCxnSpPr>
          <p:cNvPr id="25" name="Straight Arrow Connector 24"/>
          <p:cNvCxnSpPr/>
          <p:nvPr/>
        </p:nvCxnSpPr>
        <p:spPr>
          <a:xfrm flipV="1">
            <a:off x="1295400" y="5349240"/>
            <a:ext cx="3810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2667000" y="2941320"/>
            <a:ext cx="152400" cy="1588"/>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rot="5400000">
            <a:off x="2248694" y="3512820"/>
            <a:ext cx="1142206" cy="794"/>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2667000" y="4084320"/>
            <a:ext cx="152400" cy="1588"/>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2758440" y="3505200"/>
            <a:ext cx="152400" cy="158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76666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16" grpId="0"/>
      <p:bldP spid="17" grpId="0"/>
      <p:bldP spid="18" grpId="0"/>
      <p:bldP spid="19" grpId="0"/>
      <p:bldP spid="20" grpId="0"/>
      <p:bldP spid="21" grpId="0"/>
      <p:bldP spid="22" grpId="0"/>
      <p:bldP spid="23" grpId="0"/>
      <p:bldP spid="24"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50520"/>
            <a:ext cx="609600" cy="400110"/>
          </a:xfrm>
          <a:prstGeom prst="rect">
            <a:avLst/>
          </a:prstGeom>
          <a:noFill/>
        </p:spPr>
        <p:txBody>
          <a:bodyPr wrap="square" rtlCol="0">
            <a:spAutoFit/>
          </a:bodyPr>
          <a:lstStyle/>
          <a:p>
            <a:r>
              <a:rPr lang="en-US" sz="2000" b="1" dirty="0" smtClean="0"/>
              <a:t>Q:</a:t>
            </a:r>
            <a:endParaRPr lang="en-IN" sz="2000" b="1" dirty="0"/>
          </a:p>
        </p:txBody>
      </p:sp>
      <p:sp>
        <p:nvSpPr>
          <p:cNvPr id="3" name="TextBox 2"/>
          <p:cNvSpPr txBox="1"/>
          <p:nvPr/>
        </p:nvSpPr>
        <p:spPr>
          <a:xfrm>
            <a:off x="1143000" y="365760"/>
            <a:ext cx="4800600" cy="400110"/>
          </a:xfrm>
          <a:prstGeom prst="rect">
            <a:avLst/>
          </a:prstGeom>
          <a:noFill/>
        </p:spPr>
        <p:txBody>
          <a:bodyPr wrap="square" rtlCol="0">
            <a:spAutoFit/>
          </a:bodyPr>
          <a:lstStyle/>
          <a:p>
            <a:r>
              <a:rPr lang="en-US" sz="2000" b="1" dirty="0" err="1" smtClean="0"/>
              <a:t>Mr</a:t>
            </a:r>
            <a:r>
              <a:rPr lang="en-US" sz="2000" b="1" dirty="0" smtClean="0"/>
              <a:t> X (NOR) having the following wealth</a:t>
            </a:r>
            <a:endParaRPr lang="en-IN" sz="2000" b="1" dirty="0"/>
          </a:p>
        </p:txBody>
      </p:sp>
      <p:sp>
        <p:nvSpPr>
          <p:cNvPr id="4" name="TextBox 3"/>
          <p:cNvSpPr txBox="1"/>
          <p:nvPr/>
        </p:nvSpPr>
        <p:spPr>
          <a:xfrm>
            <a:off x="838200" y="1280160"/>
            <a:ext cx="2209800" cy="400110"/>
          </a:xfrm>
          <a:prstGeom prst="rect">
            <a:avLst/>
          </a:prstGeom>
          <a:noFill/>
        </p:spPr>
        <p:txBody>
          <a:bodyPr wrap="square" rtlCol="0">
            <a:spAutoFit/>
          </a:bodyPr>
          <a:lstStyle/>
          <a:p>
            <a:r>
              <a:rPr lang="en-US" sz="2000" b="1" dirty="0" smtClean="0"/>
              <a:t>Asset in Punjab</a:t>
            </a:r>
            <a:endParaRPr lang="en-IN" sz="2000" b="1" dirty="0"/>
          </a:p>
        </p:txBody>
      </p:sp>
      <p:sp>
        <p:nvSpPr>
          <p:cNvPr id="5" name="TextBox 4"/>
          <p:cNvSpPr txBox="1"/>
          <p:nvPr/>
        </p:nvSpPr>
        <p:spPr>
          <a:xfrm>
            <a:off x="3185160" y="1280160"/>
            <a:ext cx="1203960" cy="400110"/>
          </a:xfrm>
          <a:prstGeom prst="rect">
            <a:avLst/>
          </a:prstGeom>
          <a:noFill/>
        </p:spPr>
        <p:txBody>
          <a:bodyPr wrap="square" rtlCol="0">
            <a:spAutoFit/>
          </a:bodyPr>
          <a:lstStyle/>
          <a:p>
            <a:r>
              <a:rPr lang="en-US" sz="2000" b="1" dirty="0" smtClean="0"/>
              <a:t>40 Lakh</a:t>
            </a:r>
            <a:endParaRPr lang="en-IN" sz="2000" b="1" dirty="0"/>
          </a:p>
        </p:txBody>
      </p:sp>
      <p:sp>
        <p:nvSpPr>
          <p:cNvPr id="6" name="TextBox 5"/>
          <p:cNvSpPr txBox="1"/>
          <p:nvPr/>
        </p:nvSpPr>
        <p:spPr>
          <a:xfrm>
            <a:off x="4617720" y="1280160"/>
            <a:ext cx="1203960" cy="400110"/>
          </a:xfrm>
          <a:prstGeom prst="rect">
            <a:avLst/>
          </a:prstGeom>
          <a:noFill/>
        </p:spPr>
        <p:txBody>
          <a:bodyPr wrap="square" rtlCol="0">
            <a:spAutoFit/>
          </a:bodyPr>
          <a:lstStyle/>
          <a:p>
            <a:r>
              <a:rPr lang="en-US" sz="2000" b="1" dirty="0" smtClean="0"/>
              <a:t>10 Lakh</a:t>
            </a:r>
            <a:endParaRPr lang="en-IN" sz="2000" b="1" dirty="0"/>
          </a:p>
        </p:txBody>
      </p:sp>
      <p:sp>
        <p:nvSpPr>
          <p:cNvPr id="7" name="TextBox 6"/>
          <p:cNvSpPr txBox="1"/>
          <p:nvPr/>
        </p:nvSpPr>
        <p:spPr>
          <a:xfrm>
            <a:off x="6278880" y="1280160"/>
            <a:ext cx="1752600" cy="400110"/>
          </a:xfrm>
          <a:prstGeom prst="rect">
            <a:avLst/>
          </a:prstGeom>
          <a:noFill/>
        </p:spPr>
        <p:txBody>
          <a:bodyPr wrap="square" rtlCol="0">
            <a:spAutoFit/>
          </a:bodyPr>
          <a:lstStyle/>
          <a:p>
            <a:r>
              <a:rPr lang="en-US" sz="2000" b="1" dirty="0" smtClean="0"/>
              <a:t>from India</a:t>
            </a:r>
            <a:endParaRPr lang="en-IN" sz="2000" b="1" dirty="0"/>
          </a:p>
        </p:txBody>
      </p:sp>
      <p:sp>
        <p:nvSpPr>
          <p:cNvPr id="8" name="TextBox 7"/>
          <p:cNvSpPr txBox="1"/>
          <p:nvPr/>
        </p:nvSpPr>
        <p:spPr>
          <a:xfrm>
            <a:off x="3185160" y="777240"/>
            <a:ext cx="624840" cy="400110"/>
          </a:xfrm>
          <a:prstGeom prst="rect">
            <a:avLst/>
          </a:prstGeom>
          <a:noFill/>
        </p:spPr>
        <p:txBody>
          <a:bodyPr wrap="square" rtlCol="0">
            <a:spAutoFit/>
          </a:bodyPr>
          <a:lstStyle/>
          <a:p>
            <a:r>
              <a:rPr lang="en-US" sz="2000" b="1" dirty="0" smtClean="0"/>
              <a:t>Rs.</a:t>
            </a:r>
            <a:endParaRPr lang="en-IN" sz="2000" b="1" dirty="0"/>
          </a:p>
        </p:txBody>
      </p:sp>
      <p:sp>
        <p:nvSpPr>
          <p:cNvPr id="9" name="TextBox 8"/>
          <p:cNvSpPr txBox="1"/>
          <p:nvPr/>
        </p:nvSpPr>
        <p:spPr>
          <a:xfrm>
            <a:off x="4617720" y="762000"/>
            <a:ext cx="1203960" cy="400110"/>
          </a:xfrm>
          <a:prstGeom prst="rect">
            <a:avLst/>
          </a:prstGeom>
          <a:noFill/>
        </p:spPr>
        <p:txBody>
          <a:bodyPr wrap="square" rtlCol="0">
            <a:spAutoFit/>
          </a:bodyPr>
          <a:lstStyle/>
          <a:p>
            <a:r>
              <a:rPr lang="en-US" sz="2000" b="1" u="sng" dirty="0" smtClean="0"/>
              <a:t>Loan</a:t>
            </a:r>
            <a:endParaRPr lang="en-IN" sz="2000" b="1" u="sng" dirty="0"/>
          </a:p>
        </p:txBody>
      </p:sp>
      <p:sp>
        <p:nvSpPr>
          <p:cNvPr id="11" name="TextBox 10"/>
          <p:cNvSpPr txBox="1"/>
          <p:nvPr/>
        </p:nvSpPr>
        <p:spPr>
          <a:xfrm>
            <a:off x="3200400" y="1706880"/>
            <a:ext cx="1203960" cy="400110"/>
          </a:xfrm>
          <a:prstGeom prst="rect">
            <a:avLst/>
          </a:prstGeom>
          <a:noFill/>
        </p:spPr>
        <p:txBody>
          <a:bodyPr wrap="square" rtlCol="0">
            <a:spAutoFit/>
          </a:bodyPr>
          <a:lstStyle/>
          <a:p>
            <a:r>
              <a:rPr lang="en-US" sz="2000" b="1" dirty="0" smtClean="0"/>
              <a:t>90 Lakh</a:t>
            </a:r>
            <a:endParaRPr lang="en-IN" sz="2000" b="1" dirty="0"/>
          </a:p>
        </p:txBody>
      </p:sp>
      <p:sp>
        <p:nvSpPr>
          <p:cNvPr id="12" name="TextBox 11"/>
          <p:cNvSpPr txBox="1"/>
          <p:nvPr/>
        </p:nvSpPr>
        <p:spPr>
          <a:xfrm>
            <a:off x="4632960" y="1706880"/>
            <a:ext cx="1203960" cy="400110"/>
          </a:xfrm>
          <a:prstGeom prst="rect">
            <a:avLst/>
          </a:prstGeom>
          <a:noFill/>
        </p:spPr>
        <p:txBody>
          <a:bodyPr wrap="square" rtlCol="0">
            <a:spAutoFit/>
          </a:bodyPr>
          <a:lstStyle/>
          <a:p>
            <a:r>
              <a:rPr lang="en-US" sz="2000" b="1" dirty="0" smtClean="0"/>
              <a:t>30 Lakh</a:t>
            </a:r>
            <a:endParaRPr lang="en-IN" sz="2000" b="1" dirty="0"/>
          </a:p>
        </p:txBody>
      </p:sp>
      <p:sp>
        <p:nvSpPr>
          <p:cNvPr id="13" name="TextBox 12"/>
          <p:cNvSpPr txBox="1"/>
          <p:nvPr/>
        </p:nvSpPr>
        <p:spPr>
          <a:xfrm>
            <a:off x="6294120" y="1706880"/>
            <a:ext cx="1752600" cy="400110"/>
          </a:xfrm>
          <a:prstGeom prst="rect">
            <a:avLst/>
          </a:prstGeom>
          <a:noFill/>
        </p:spPr>
        <p:txBody>
          <a:bodyPr wrap="square" rtlCol="0">
            <a:spAutoFit/>
          </a:bodyPr>
          <a:lstStyle/>
          <a:p>
            <a:r>
              <a:rPr lang="en-US" sz="2000" b="1" dirty="0" smtClean="0"/>
              <a:t>from India</a:t>
            </a:r>
            <a:endParaRPr lang="en-IN" sz="2000" b="1" dirty="0"/>
          </a:p>
        </p:txBody>
      </p:sp>
      <p:sp>
        <p:nvSpPr>
          <p:cNvPr id="14" name="TextBox 13"/>
          <p:cNvSpPr txBox="1"/>
          <p:nvPr/>
        </p:nvSpPr>
        <p:spPr>
          <a:xfrm>
            <a:off x="868680" y="2164080"/>
            <a:ext cx="2209800" cy="400110"/>
          </a:xfrm>
          <a:prstGeom prst="rect">
            <a:avLst/>
          </a:prstGeom>
          <a:noFill/>
        </p:spPr>
        <p:txBody>
          <a:bodyPr wrap="square" rtlCol="0">
            <a:spAutoFit/>
          </a:bodyPr>
          <a:lstStyle/>
          <a:p>
            <a:r>
              <a:rPr lang="en-US" sz="2000" b="1" dirty="0" smtClean="0"/>
              <a:t>Asset in Delhi</a:t>
            </a:r>
            <a:endParaRPr lang="en-IN" sz="2000" b="1" dirty="0"/>
          </a:p>
        </p:txBody>
      </p:sp>
      <p:sp>
        <p:nvSpPr>
          <p:cNvPr id="15" name="TextBox 14"/>
          <p:cNvSpPr txBox="1"/>
          <p:nvPr/>
        </p:nvSpPr>
        <p:spPr>
          <a:xfrm>
            <a:off x="3215640" y="2164080"/>
            <a:ext cx="1203960" cy="400110"/>
          </a:xfrm>
          <a:prstGeom prst="rect">
            <a:avLst/>
          </a:prstGeom>
          <a:noFill/>
        </p:spPr>
        <p:txBody>
          <a:bodyPr wrap="square" rtlCol="0">
            <a:spAutoFit/>
          </a:bodyPr>
          <a:lstStyle/>
          <a:p>
            <a:r>
              <a:rPr lang="en-US" sz="2000" b="1" dirty="0" smtClean="0"/>
              <a:t>20 Lakh</a:t>
            </a:r>
            <a:endParaRPr lang="en-IN" sz="2000" b="1" dirty="0"/>
          </a:p>
        </p:txBody>
      </p:sp>
      <p:sp>
        <p:nvSpPr>
          <p:cNvPr id="16" name="TextBox 15"/>
          <p:cNvSpPr txBox="1"/>
          <p:nvPr/>
        </p:nvSpPr>
        <p:spPr>
          <a:xfrm>
            <a:off x="4648200" y="2164080"/>
            <a:ext cx="1203960" cy="400110"/>
          </a:xfrm>
          <a:prstGeom prst="rect">
            <a:avLst/>
          </a:prstGeom>
          <a:noFill/>
        </p:spPr>
        <p:txBody>
          <a:bodyPr wrap="square" rtlCol="0">
            <a:spAutoFit/>
          </a:bodyPr>
          <a:lstStyle/>
          <a:p>
            <a:r>
              <a:rPr lang="en-US" sz="2000" b="1" dirty="0" smtClean="0"/>
              <a:t>10 Lakh</a:t>
            </a:r>
            <a:endParaRPr lang="en-IN" sz="2000" b="1" dirty="0"/>
          </a:p>
        </p:txBody>
      </p:sp>
      <p:sp>
        <p:nvSpPr>
          <p:cNvPr id="17" name="TextBox 16"/>
          <p:cNvSpPr txBox="1"/>
          <p:nvPr/>
        </p:nvSpPr>
        <p:spPr>
          <a:xfrm>
            <a:off x="6309360" y="2164080"/>
            <a:ext cx="1752600" cy="400110"/>
          </a:xfrm>
          <a:prstGeom prst="rect">
            <a:avLst/>
          </a:prstGeom>
          <a:noFill/>
        </p:spPr>
        <p:txBody>
          <a:bodyPr wrap="square" rtlCol="0">
            <a:spAutoFit/>
          </a:bodyPr>
          <a:lstStyle/>
          <a:p>
            <a:r>
              <a:rPr lang="en-US" sz="2000" b="1" dirty="0" smtClean="0"/>
              <a:t>from U.K</a:t>
            </a:r>
            <a:endParaRPr lang="en-IN" sz="2000" b="1" dirty="0"/>
          </a:p>
        </p:txBody>
      </p:sp>
      <p:sp>
        <p:nvSpPr>
          <p:cNvPr id="18" name="TextBox 17"/>
          <p:cNvSpPr txBox="1"/>
          <p:nvPr/>
        </p:nvSpPr>
        <p:spPr>
          <a:xfrm>
            <a:off x="868680" y="2621280"/>
            <a:ext cx="2209800" cy="400110"/>
          </a:xfrm>
          <a:prstGeom prst="rect">
            <a:avLst/>
          </a:prstGeom>
          <a:noFill/>
        </p:spPr>
        <p:txBody>
          <a:bodyPr wrap="square" rtlCol="0">
            <a:spAutoFit/>
          </a:bodyPr>
          <a:lstStyle/>
          <a:p>
            <a:r>
              <a:rPr lang="en-US" sz="2000" b="1" dirty="0" smtClean="0"/>
              <a:t>Asset in U.K</a:t>
            </a:r>
            <a:endParaRPr lang="en-IN" sz="2000" b="1" dirty="0"/>
          </a:p>
        </p:txBody>
      </p:sp>
      <p:sp>
        <p:nvSpPr>
          <p:cNvPr id="19" name="TextBox 18"/>
          <p:cNvSpPr txBox="1"/>
          <p:nvPr/>
        </p:nvSpPr>
        <p:spPr>
          <a:xfrm>
            <a:off x="3215640" y="2621280"/>
            <a:ext cx="1203960" cy="400110"/>
          </a:xfrm>
          <a:prstGeom prst="rect">
            <a:avLst/>
          </a:prstGeom>
          <a:noFill/>
        </p:spPr>
        <p:txBody>
          <a:bodyPr wrap="square" rtlCol="0">
            <a:spAutoFit/>
          </a:bodyPr>
          <a:lstStyle/>
          <a:p>
            <a:r>
              <a:rPr lang="en-US" sz="2000" b="1" dirty="0" smtClean="0"/>
              <a:t>50 Lakh</a:t>
            </a:r>
            <a:endParaRPr lang="en-IN" sz="2000" b="1" dirty="0"/>
          </a:p>
        </p:txBody>
      </p:sp>
      <p:sp>
        <p:nvSpPr>
          <p:cNvPr id="20" name="TextBox 19"/>
          <p:cNvSpPr txBox="1"/>
          <p:nvPr/>
        </p:nvSpPr>
        <p:spPr>
          <a:xfrm>
            <a:off x="4648200" y="2621280"/>
            <a:ext cx="1203960" cy="400110"/>
          </a:xfrm>
          <a:prstGeom prst="rect">
            <a:avLst/>
          </a:prstGeom>
          <a:noFill/>
        </p:spPr>
        <p:txBody>
          <a:bodyPr wrap="square" rtlCol="0">
            <a:spAutoFit/>
          </a:bodyPr>
          <a:lstStyle/>
          <a:p>
            <a:r>
              <a:rPr lang="en-US" sz="2000" b="1" dirty="0" smtClean="0"/>
              <a:t>30 Lakh</a:t>
            </a:r>
            <a:endParaRPr lang="en-IN" sz="2000" b="1" dirty="0"/>
          </a:p>
        </p:txBody>
      </p:sp>
      <p:sp>
        <p:nvSpPr>
          <p:cNvPr id="21" name="TextBox 20"/>
          <p:cNvSpPr txBox="1"/>
          <p:nvPr/>
        </p:nvSpPr>
        <p:spPr>
          <a:xfrm>
            <a:off x="6309360" y="2621280"/>
            <a:ext cx="1752600" cy="400110"/>
          </a:xfrm>
          <a:prstGeom prst="rect">
            <a:avLst/>
          </a:prstGeom>
          <a:noFill/>
        </p:spPr>
        <p:txBody>
          <a:bodyPr wrap="square" rtlCol="0">
            <a:spAutoFit/>
          </a:bodyPr>
          <a:lstStyle/>
          <a:p>
            <a:r>
              <a:rPr lang="en-US" sz="2000" b="1" dirty="0" smtClean="0"/>
              <a:t>from Delhi</a:t>
            </a:r>
            <a:endParaRPr lang="en-IN" sz="2000" b="1" dirty="0"/>
          </a:p>
        </p:txBody>
      </p:sp>
      <p:sp>
        <p:nvSpPr>
          <p:cNvPr id="24" name="TextBox 23"/>
          <p:cNvSpPr txBox="1"/>
          <p:nvPr/>
        </p:nvSpPr>
        <p:spPr>
          <a:xfrm>
            <a:off x="624840" y="3048000"/>
            <a:ext cx="1295400" cy="400110"/>
          </a:xfrm>
          <a:prstGeom prst="rect">
            <a:avLst/>
          </a:prstGeom>
          <a:noFill/>
        </p:spPr>
        <p:txBody>
          <a:bodyPr wrap="square" rtlCol="0">
            <a:spAutoFit/>
          </a:bodyPr>
          <a:lstStyle/>
          <a:p>
            <a:r>
              <a:rPr lang="en-US" sz="2000" b="1" u="sng" dirty="0" smtClean="0"/>
              <a:t>Answer:</a:t>
            </a:r>
            <a:endParaRPr lang="en-IN" sz="2000" b="1" u="sng" dirty="0"/>
          </a:p>
        </p:txBody>
      </p:sp>
      <p:cxnSp>
        <p:nvCxnSpPr>
          <p:cNvPr id="26" name="Straight Connector 25"/>
          <p:cNvCxnSpPr/>
          <p:nvPr/>
        </p:nvCxnSpPr>
        <p:spPr>
          <a:xfrm flipV="1">
            <a:off x="838200" y="3720148"/>
            <a:ext cx="7345680" cy="13652"/>
          </a:xfrm>
          <a:prstGeom prst="line">
            <a:avLst/>
          </a:prstGeom>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1798320" y="3760708"/>
            <a:ext cx="2209800" cy="400110"/>
          </a:xfrm>
          <a:prstGeom prst="rect">
            <a:avLst/>
          </a:prstGeom>
          <a:noFill/>
        </p:spPr>
        <p:txBody>
          <a:bodyPr wrap="square" rtlCol="0">
            <a:spAutoFit/>
          </a:bodyPr>
          <a:lstStyle/>
          <a:p>
            <a:r>
              <a:rPr lang="en-US" sz="2000" b="1" dirty="0" smtClean="0"/>
              <a:t>Asset in Punjab</a:t>
            </a:r>
            <a:endParaRPr lang="en-IN" sz="2000" b="1" dirty="0"/>
          </a:p>
        </p:txBody>
      </p:sp>
      <p:sp>
        <p:nvSpPr>
          <p:cNvPr id="34" name="TextBox 33"/>
          <p:cNvSpPr txBox="1"/>
          <p:nvPr/>
        </p:nvSpPr>
        <p:spPr>
          <a:xfrm>
            <a:off x="1828800" y="4553188"/>
            <a:ext cx="2209800" cy="400110"/>
          </a:xfrm>
          <a:prstGeom prst="rect">
            <a:avLst/>
          </a:prstGeom>
          <a:noFill/>
        </p:spPr>
        <p:txBody>
          <a:bodyPr wrap="square" rtlCol="0">
            <a:spAutoFit/>
          </a:bodyPr>
          <a:lstStyle/>
          <a:p>
            <a:r>
              <a:rPr lang="en-US" sz="2000" b="1" dirty="0" smtClean="0"/>
              <a:t>Asset in Delhi</a:t>
            </a:r>
            <a:endParaRPr lang="en-IN" sz="2000" b="1" dirty="0"/>
          </a:p>
        </p:txBody>
      </p:sp>
      <p:sp>
        <p:nvSpPr>
          <p:cNvPr id="35" name="TextBox 34"/>
          <p:cNvSpPr txBox="1"/>
          <p:nvPr/>
        </p:nvSpPr>
        <p:spPr>
          <a:xfrm>
            <a:off x="1828800" y="4903708"/>
            <a:ext cx="2209800" cy="400110"/>
          </a:xfrm>
          <a:prstGeom prst="rect">
            <a:avLst/>
          </a:prstGeom>
          <a:noFill/>
        </p:spPr>
        <p:txBody>
          <a:bodyPr wrap="square" rtlCol="0">
            <a:spAutoFit/>
          </a:bodyPr>
          <a:lstStyle/>
          <a:p>
            <a:r>
              <a:rPr lang="en-US" sz="2000" b="1" dirty="0" smtClean="0"/>
              <a:t>Asset in U.K</a:t>
            </a:r>
            <a:endParaRPr lang="en-IN" sz="2000" b="1" dirty="0"/>
          </a:p>
        </p:txBody>
      </p:sp>
      <p:sp>
        <p:nvSpPr>
          <p:cNvPr id="36" name="TextBox 35"/>
          <p:cNvSpPr txBox="1"/>
          <p:nvPr/>
        </p:nvSpPr>
        <p:spPr>
          <a:xfrm>
            <a:off x="6126480" y="3760708"/>
            <a:ext cx="1295400" cy="400110"/>
          </a:xfrm>
          <a:prstGeom prst="rect">
            <a:avLst/>
          </a:prstGeom>
          <a:noFill/>
        </p:spPr>
        <p:txBody>
          <a:bodyPr wrap="square" rtlCol="0">
            <a:spAutoFit/>
          </a:bodyPr>
          <a:lstStyle/>
          <a:p>
            <a:r>
              <a:rPr lang="en-US" sz="2000" b="1" dirty="0" smtClean="0"/>
              <a:t>40 Lakh</a:t>
            </a:r>
            <a:endParaRPr lang="en-IN" sz="2000" b="1" dirty="0"/>
          </a:p>
        </p:txBody>
      </p:sp>
      <p:sp>
        <p:nvSpPr>
          <p:cNvPr id="37" name="TextBox 36"/>
          <p:cNvSpPr txBox="1"/>
          <p:nvPr/>
        </p:nvSpPr>
        <p:spPr>
          <a:xfrm>
            <a:off x="6126480" y="4156948"/>
            <a:ext cx="1661160" cy="400110"/>
          </a:xfrm>
          <a:prstGeom prst="rect">
            <a:avLst/>
          </a:prstGeom>
          <a:noFill/>
        </p:spPr>
        <p:txBody>
          <a:bodyPr wrap="square" rtlCol="0">
            <a:spAutoFit/>
          </a:bodyPr>
          <a:lstStyle/>
          <a:p>
            <a:r>
              <a:rPr lang="en-US" sz="2000" b="1" dirty="0" smtClean="0"/>
              <a:t>Not An Asset</a:t>
            </a:r>
            <a:endParaRPr lang="en-IN" sz="2000" b="1" dirty="0"/>
          </a:p>
        </p:txBody>
      </p:sp>
      <p:sp>
        <p:nvSpPr>
          <p:cNvPr id="38" name="TextBox 37"/>
          <p:cNvSpPr txBox="1"/>
          <p:nvPr/>
        </p:nvSpPr>
        <p:spPr>
          <a:xfrm>
            <a:off x="6156960" y="4553188"/>
            <a:ext cx="1264920" cy="400110"/>
          </a:xfrm>
          <a:prstGeom prst="rect">
            <a:avLst/>
          </a:prstGeom>
          <a:noFill/>
        </p:spPr>
        <p:txBody>
          <a:bodyPr wrap="square" rtlCol="0">
            <a:spAutoFit/>
          </a:bodyPr>
          <a:lstStyle/>
          <a:p>
            <a:r>
              <a:rPr lang="en-US" sz="2000" b="1" dirty="0" smtClean="0"/>
              <a:t>20 Lakh</a:t>
            </a:r>
            <a:endParaRPr lang="en-IN" sz="2000" b="1" dirty="0"/>
          </a:p>
        </p:txBody>
      </p:sp>
      <p:sp>
        <p:nvSpPr>
          <p:cNvPr id="40" name="TextBox 39"/>
          <p:cNvSpPr txBox="1"/>
          <p:nvPr/>
        </p:nvSpPr>
        <p:spPr>
          <a:xfrm>
            <a:off x="1813560" y="3322320"/>
            <a:ext cx="2148840" cy="400110"/>
          </a:xfrm>
          <a:prstGeom prst="rect">
            <a:avLst/>
          </a:prstGeom>
          <a:noFill/>
        </p:spPr>
        <p:txBody>
          <a:bodyPr wrap="square" rtlCol="0">
            <a:spAutoFit/>
          </a:bodyPr>
          <a:lstStyle/>
          <a:p>
            <a:r>
              <a:rPr lang="en-US" sz="2000" b="1" dirty="0" smtClean="0"/>
              <a:t>Mr. X (NOR)</a:t>
            </a:r>
            <a:endParaRPr lang="en-IN" sz="2000" b="1" dirty="0"/>
          </a:p>
        </p:txBody>
      </p:sp>
      <p:sp>
        <p:nvSpPr>
          <p:cNvPr id="41" name="TextBox 40"/>
          <p:cNvSpPr txBox="1"/>
          <p:nvPr/>
        </p:nvSpPr>
        <p:spPr>
          <a:xfrm>
            <a:off x="6233160" y="5330428"/>
            <a:ext cx="1264920" cy="400110"/>
          </a:xfrm>
          <a:prstGeom prst="rect">
            <a:avLst/>
          </a:prstGeom>
          <a:noFill/>
        </p:spPr>
        <p:txBody>
          <a:bodyPr wrap="square" rtlCol="0">
            <a:spAutoFit/>
          </a:bodyPr>
          <a:lstStyle/>
          <a:p>
            <a:r>
              <a:rPr lang="en-US" sz="2000" b="1" dirty="0" smtClean="0"/>
              <a:t>60 Lakh</a:t>
            </a:r>
            <a:endParaRPr lang="en-IN" sz="2000" b="1" dirty="0"/>
          </a:p>
        </p:txBody>
      </p:sp>
      <p:sp>
        <p:nvSpPr>
          <p:cNvPr id="42" name="TextBox 41"/>
          <p:cNvSpPr txBox="1"/>
          <p:nvPr/>
        </p:nvSpPr>
        <p:spPr>
          <a:xfrm>
            <a:off x="6172200" y="5680948"/>
            <a:ext cx="1264920" cy="400110"/>
          </a:xfrm>
          <a:prstGeom prst="rect">
            <a:avLst/>
          </a:prstGeom>
          <a:noFill/>
        </p:spPr>
        <p:txBody>
          <a:bodyPr wrap="square" rtlCol="0">
            <a:spAutoFit/>
          </a:bodyPr>
          <a:lstStyle/>
          <a:p>
            <a:r>
              <a:rPr lang="en-US" sz="2000" b="1" dirty="0" smtClean="0"/>
              <a:t>(10 Lakh)</a:t>
            </a:r>
            <a:endParaRPr lang="en-IN" sz="2000" b="1" dirty="0"/>
          </a:p>
        </p:txBody>
      </p:sp>
      <p:sp>
        <p:nvSpPr>
          <p:cNvPr id="43" name="TextBox 42"/>
          <p:cNvSpPr txBox="1"/>
          <p:nvPr/>
        </p:nvSpPr>
        <p:spPr>
          <a:xfrm>
            <a:off x="6172200" y="6016228"/>
            <a:ext cx="1264920" cy="400110"/>
          </a:xfrm>
          <a:prstGeom prst="rect">
            <a:avLst/>
          </a:prstGeom>
          <a:noFill/>
        </p:spPr>
        <p:txBody>
          <a:bodyPr wrap="square" rtlCol="0">
            <a:spAutoFit/>
          </a:bodyPr>
          <a:lstStyle/>
          <a:p>
            <a:r>
              <a:rPr lang="en-US" sz="2000" b="1" dirty="0" smtClean="0"/>
              <a:t>(10 Lakh)</a:t>
            </a:r>
            <a:endParaRPr lang="en-IN" sz="2000" b="1" dirty="0"/>
          </a:p>
        </p:txBody>
      </p:sp>
      <p:sp>
        <p:nvSpPr>
          <p:cNvPr id="44" name="TextBox 43"/>
          <p:cNvSpPr txBox="1"/>
          <p:nvPr/>
        </p:nvSpPr>
        <p:spPr>
          <a:xfrm>
            <a:off x="6248400" y="6366748"/>
            <a:ext cx="1264920" cy="400110"/>
          </a:xfrm>
          <a:prstGeom prst="rect">
            <a:avLst/>
          </a:prstGeom>
          <a:noFill/>
        </p:spPr>
        <p:txBody>
          <a:bodyPr wrap="square" rtlCol="0">
            <a:spAutoFit/>
          </a:bodyPr>
          <a:lstStyle/>
          <a:p>
            <a:r>
              <a:rPr lang="en-US" sz="2000" b="1" dirty="0" smtClean="0"/>
              <a:t>40 Lakh</a:t>
            </a:r>
            <a:endParaRPr lang="en-IN" sz="2000" b="1" dirty="0"/>
          </a:p>
        </p:txBody>
      </p:sp>
      <p:cxnSp>
        <p:nvCxnSpPr>
          <p:cNvPr id="50" name="Straight Connector 49"/>
          <p:cNvCxnSpPr/>
          <p:nvPr/>
        </p:nvCxnSpPr>
        <p:spPr>
          <a:xfrm rot="5400000">
            <a:off x="4419600" y="5181600"/>
            <a:ext cx="2895600" cy="1588"/>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a:xfrm>
            <a:off x="5897880" y="5364480"/>
            <a:ext cx="2133600" cy="1588"/>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a:off x="6339840" y="6400800"/>
            <a:ext cx="914400" cy="1588"/>
          </a:xfrm>
          <a:prstGeom prst="line">
            <a:avLst/>
          </a:prstGeom>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a:off x="6355080" y="6734492"/>
            <a:ext cx="914400" cy="1588"/>
          </a:xfrm>
          <a:prstGeom prst="line">
            <a:avLst/>
          </a:prstGeom>
        </p:spPr>
        <p:style>
          <a:lnRef idx="2">
            <a:schemeClr val="dk1"/>
          </a:lnRef>
          <a:fillRef idx="0">
            <a:schemeClr val="dk1"/>
          </a:fillRef>
          <a:effectRef idx="1">
            <a:schemeClr val="dk1"/>
          </a:effectRef>
          <a:fontRef idx="minor">
            <a:schemeClr val="tx1"/>
          </a:fontRef>
        </p:style>
      </p:cxnSp>
      <p:sp>
        <p:nvSpPr>
          <p:cNvPr id="57" name="TextBox 56"/>
          <p:cNvSpPr txBox="1"/>
          <p:nvPr/>
        </p:nvSpPr>
        <p:spPr>
          <a:xfrm>
            <a:off x="1813560" y="5650468"/>
            <a:ext cx="1539240" cy="400110"/>
          </a:xfrm>
          <a:prstGeom prst="rect">
            <a:avLst/>
          </a:prstGeom>
          <a:noFill/>
        </p:spPr>
        <p:txBody>
          <a:bodyPr wrap="square" rtlCol="0">
            <a:spAutoFit/>
          </a:bodyPr>
          <a:lstStyle/>
          <a:p>
            <a:r>
              <a:rPr lang="en-US" sz="2000" b="1" dirty="0" smtClean="0"/>
              <a:t>(-) </a:t>
            </a:r>
            <a:r>
              <a:rPr lang="en-US" sz="2000" b="1" u="sng" dirty="0" smtClean="0"/>
              <a:t>Debts</a:t>
            </a:r>
            <a:endParaRPr lang="en-IN" sz="2000" b="1" u="sng" dirty="0"/>
          </a:p>
        </p:txBody>
      </p:sp>
      <p:sp>
        <p:nvSpPr>
          <p:cNvPr id="59" name="TextBox 58"/>
          <p:cNvSpPr txBox="1"/>
          <p:nvPr/>
        </p:nvSpPr>
        <p:spPr>
          <a:xfrm>
            <a:off x="6141720" y="4949428"/>
            <a:ext cx="1661160" cy="400110"/>
          </a:xfrm>
          <a:prstGeom prst="rect">
            <a:avLst/>
          </a:prstGeom>
          <a:noFill/>
        </p:spPr>
        <p:txBody>
          <a:bodyPr wrap="square" rtlCol="0">
            <a:spAutoFit/>
          </a:bodyPr>
          <a:lstStyle/>
          <a:p>
            <a:r>
              <a:rPr lang="en-US" sz="2000" b="1" dirty="0" smtClean="0"/>
              <a:t>Not An Asset</a:t>
            </a:r>
            <a:endParaRPr lang="en-IN" sz="2000" b="1" dirty="0"/>
          </a:p>
        </p:txBody>
      </p:sp>
      <p:sp>
        <p:nvSpPr>
          <p:cNvPr id="45" name="TextBox 44"/>
          <p:cNvSpPr txBox="1"/>
          <p:nvPr/>
        </p:nvSpPr>
        <p:spPr>
          <a:xfrm>
            <a:off x="1828800" y="4141708"/>
            <a:ext cx="2499360" cy="400110"/>
          </a:xfrm>
          <a:prstGeom prst="rect">
            <a:avLst/>
          </a:prstGeom>
          <a:noFill/>
        </p:spPr>
        <p:txBody>
          <a:bodyPr wrap="square" rtlCol="0">
            <a:spAutoFit/>
          </a:bodyPr>
          <a:lstStyle/>
          <a:p>
            <a:r>
              <a:rPr lang="en-US" sz="2000" b="1" dirty="0" smtClean="0"/>
              <a:t>Asset in Bangkok</a:t>
            </a:r>
            <a:endParaRPr lang="en-IN" sz="2000" b="1" dirty="0"/>
          </a:p>
        </p:txBody>
      </p:sp>
      <p:sp>
        <p:nvSpPr>
          <p:cNvPr id="47" name="TextBox 46"/>
          <p:cNvSpPr txBox="1"/>
          <p:nvPr/>
        </p:nvSpPr>
        <p:spPr>
          <a:xfrm>
            <a:off x="868680" y="1706880"/>
            <a:ext cx="2499360" cy="400110"/>
          </a:xfrm>
          <a:prstGeom prst="rect">
            <a:avLst/>
          </a:prstGeom>
          <a:noFill/>
        </p:spPr>
        <p:txBody>
          <a:bodyPr wrap="square" rtlCol="0">
            <a:spAutoFit/>
          </a:bodyPr>
          <a:lstStyle/>
          <a:p>
            <a:r>
              <a:rPr lang="en-US" sz="2000" b="1" dirty="0" smtClean="0"/>
              <a:t>Asset in Bangkok</a:t>
            </a:r>
            <a:endParaRPr lang="en-IN" sz="2000" b="1" dirty="0"/>
          </a:p>
        </p:txBody>
      </p:sp>
    </p:spTree>
    <p:extLst>
      <p:ext uri="{BB962C8B-B14F-4D97-AF65-F5344CB8AC3E}">
        <p14:creationId xmlns:p14="http://schemas.microsoft.com/office/powerpoint/2010/main" val="338361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4"/>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9"/>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5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41"/>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7"/>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42"/>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4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56"/>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1" grpId="0"/>
      <p:bldP spid="12" grpId="0"/>
      <p:bldP spid="13" grpId="0"/>
      <p:bldP spid="14" grpId="0"/>
      <p:bldP spid="15" grpId="0"/>
      <p:bldP spid="16" grpId="0"/>
      <p:bldP spid="17" grpId="0"/>
      <p:bldP spid="18" grpId="0"/>
      <p:bldP spid="19" grpId="0"/>
      <p:bldP spid="20" grpId="0"/>
      <p:bldP spid="21" grpId="0"/>
      <p:bldP spid="24" grpId="0"/>
      <p:bldP spid="32" grpId="0"/>
      <p:bldP spid="34" grpId="0"/>
      <p:bldP spid="35" grpId="0"/>
      <p:bldP spid="36" grpId="0"/>
      <p:bldP spid="37" grpId="0"/>
      <p:bldP spid="38" grpId="0"/>
      <p:bldP spid="40" grpId="0"/>
      <p:bldP spid="41" grpId="0"/>
      <p:bldP spid="42" grpId="0"/>
      <p:bldP spid="43" grpId="0"/>
      <p:bldP spid="44" grpId="0"/>
      <p:bldP spid="57" grpId="0"/>
      <p:bldP spid="59" grpId="0"/>
      <p:bldP spid="45"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0456" y="487680"/>
            <a:ext cx="1900777"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NET WEALTH</a:t>
            </a:r>
            <a:endParaRPr lang="en-IN" sz="2000" b="1" dirty="0">
              <a:latin typeface="Times New Roman" pitchFamily="18" charset="0"/>
              <a:cs typeface="Times New Roman" pitchFamily="18" charset="0"/>
            </a:endParaRPr>
          </a:p>
        </p:txBody>
      </p:sp>
      <p:sp>
        <p:nvSpPr>
          <p:cNvPr id="4" name="TextBox 3"/>
          <p:cNvSpPr txBox="1"/>
          <p:nvPr/>
        </p:nvSpPr>
        <p:spPr>
          <a:xfrm>
            <a:off x="762000" y="1173480"/>
            <a:ext cx="3217547" cy="400110"/>
          </a:xfrm>
          <a:prstGeom prst="rect">
            <a:avLst/>
          </a:prstGeom>
          <a:noFill/>
        </p:spPr>
        <p:txBody>
          <a:bodyPr wrap="none" rtlCol="0">
            <a:spAutoFit/>
          </a:bodyPr>
          <a:lstStyle/>
          <a:p>
            <a:r>
              <a:rPr lang="en-US" sz="2000" b="1" u="sng" dirty="0" smtClean="0">
                <a:latin typeface="Times New Roman" pitchFamily="18" charset="0"/>
                <a:cs typeface="Times New Roman" pitchFamily="18" charset="0"/>
              </a:rPr>
              <a:t>How to compute Net wealth</a:t>
            </a:r>
            <a:endParaRPr lang="en-IN" sz="2000" b="1" u="sng" dirty="0">
              <a:latin typeface="Times New Roman" pitchFamily="18" charset="0"/>
              <a:cs typeface="Times New Roman" pitchFamily="18" charset="0"/>
            </a:endParaRPr>
          </a:p>
        </p:txBody>
      </p:sp>
      <p:sp>
        <p:nvSpPr>
          <p:cNvPr id="6" name="TextBox 5"/>
          <p:cNvSpPr txBox="1"/>
          <p:nvPr/>
        </p:nvSpPr>
        <p:spPr>
          <a:xfrm>
            <a:off x="457200" y="2373570"/>
            <a:ext cx="409298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Aggregate value of 6 assets u/s 2(ea)</a:t>
            </a:r>
            <a:endParaRPr lang="en-IN" sz="2000" b="1" dirty="0">
              <a:latin typeface="Times New Roman" pitchFamily="18" charset="0"/>
              <a:cs typeface="Times New Roman" pitchFamily="18" charset="0"/>
            </a:endParaRPr>
          </a:p>
        </p:txBody>
      </p:sp>
      <p:sp>
        <p:nvSpPr>
          <p:cNvPr id="7" name="TextBox 6"/>
          <p:cNvSpPr txBox="1"/>
          <p:nvPr/>
        </p:nvSpPr>
        <p:spPr>
          <a:xfrm>
            <a:off x="442459" y="3002280"/>
            <a:ext cx="4436023"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Aggregate value of Deemed assets u/s 4</a:t>
            </a:r>
            <a:endParaRPr lang="en-IN" sz="2000" b="1" dirty="0">
              <a:latin typeface="Times New Roman" pitchFamily="18" charset="0"/>
              <a:cs typeface="Times New Roman" pitchFamily="18" charset="0"/>
            </a:endParaRPr>
          </a:p>
        </p:txBody>
      </p:sp>
      <p:sp>
        <p:nvSpPr>
          <p:cNvPr id="8" name="TextBox 7"/>
          <p:cNvSpPr txBox="1"/>
          <p:nvPr/>
        </p:nvSpPr>
        <p:spPr>
          <a:xfrm>
            <a:off x="457200" y="3547348"/>
            <a:ext cx="249780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Less Exemption u/s 5</a:t>
            </a:r>
            <a:endParaRPr lang="en-IN" sz="2000" b="1" dirty="0">
              <a:latin typeface="Times New Roman" pitchFamily="18" charset="0"/>
              <a:cs typeface="Times New Roman" pitchFamily="18" charset="0"/>
            </a:endParaRPr>
          </a:p>
        </p:txBody>
      </p:sp>
      <p:sp>
        <p:nvSpPr>
          <p:cNvPr id="9" name="TextBox 8"/>
          <p:cNvSpPr txBox="1"/>
          <p:nvPr/>
        </p:nvSpPr>
        <p:spPr>
          <a:xfrm>
            <a:off x="457200" y="3992880"/>
            <a:ext cx="2015295"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Less debts owed </a:t>
            </a:r>
            <a:endParaRPr lang="en-IN" sz="2000" b="1" dirty="0">
              <a:latin typeface="Times New Roman" pitchFamily="18" charset="0"/>
              <a:cs typeface="Times New Roman" pitchFamily="18" charset="0"/>
            </a:endParaRPr>
          </a:p>
        </p:txBody>
      </p:sp>
      <p:sp>
        <p:nvSpPr>
          <p:cNvPr id="10" name="TextBox 9"/>
          <p:cNvSpPr txBox="1"/>
          <p:nvPr/>
        </p:nvSpPr>
        <p:spPr>
          <a:xfrm>
            <a:off x="6878233" y="2434828"/>
            <a:ext cx="928459"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XXXX</a:t>
            </a:r>
            <a:endParaRPr lang="en-IN" sz="2000" b="1" dirty="0">
              <a:latin typeface="Times New Roman" pitchFamily="18" charset="0"/>
              <a:cs typeface="Times New Roman" pitchFamily="18" charset="0"/>
            </a:endParaRPr>
          </a:p>
        </p:txBody>
      </p:sp>
      <p:sp>
        <p:nvSpPr>
          <p:cNvPr id="11" name="Rectangle 10"/>
          <p:cNvSpPr/>
          <p:nvPr/>
        </p:nvSpPr>
        <p:spPr>
          <a:xfrm>
            <a:off x="6858000" y="3654028"/>
            <a:ext cx="928459" cy="400110"/>
          </a:xfrm>
          <a:prstGeom prst="rect">
            <a:avLst/>
          </a:prstGeom>
        </p:spPr>
        <p:txBody>
          <a:bodyPr wrap="none">
            <a:spAutoFit/>
          </a:bodyPr>
          <a:lstStyle/>
          <a:p>
            <a:r>
              <a:rPr lang="en-US" sz="2000" b="1" dirty="0" smtClean="0">
                <a:latin typeface="Times New Roman" pitchFamily="18" charset="0"/>
                <a:cs typeface="Times New Roman" pitchFamily="18" charset="0"/>
              </a:rPr>
              <a:t>XXXX</a:t>
            </a:r>
            <a:endParaRPr lang="en-IN" sz="2000" b="1" dirty="0">
              <a:latin typeface="Times New Roman" pitchFamily="18" charset="0"/>
              <a:cs typeface="Times New Roman" pitchFamily="18" charset="0"/>
            </a:endParaRPr>
          </a:p>
        </p:txBody>
      </p:sp>
      <p:sp>
        <p:nvSpPr>
          <p:cNvPr id="12" name="Rectangle 11"/>
          <p:cNvSpPr/>
          <p:nvPr/>
        </p:nvSpPr>
        <p:spPr>
          <a:xfrm>
            <a:off x="6858000" y="3059668"/>
            <a:ext cx="928459" cy="400110"/>
          </a:xfrm>
          <a:prstGeom prst="rect">
            <a:avLst/>
          </a:prstGeom>
        </p:spPr>
        <p:txBody>
          <a:bodyPr wrap="none">
            <a:spAutoFit/>
          </a:bodyPr>
          <a:lstStyle/>
          <a:p>
            <a:r>
              <a:rPr lang="en-US" sz="2000" b="1" dirty="0" smtClean="0">
                <a:latin typeface="Times New Roman" pitchFamily="18" charset="0"/>
                <a:cs typeface="Times New Roman" pitchFamily="18" charset="0"/>
              </a:rPr>
              <a:t>XXXX</a:t>
            </a:r>
            <a:endParaRPr lang="en-IN" sz="2000" b="1" dirty="0">
              <a:latin typeface="Times New Roman" pitchFamily="18" charset="0"/>
              <a:cs typeface="Times New Roman" pitchFamily="18" charset="0"/>
            </a:endParaRPr>
          </a:p>
        </p:txBody>
      </p:sp>
      <p:sp>
        <p:nvSpPr>
          <p:cNvPr id="13" name="Rectangle 12"/>
          <p:cNvSpPr/>
          <p:nvPr/>
        </p:nvSpPr>
        <p:spPr>
          <a:xfrm>
            <a:off x="6858000" y="4099560"/>
            <a:ext cx="928459" cy="400110"/>
          </a:xfrm>
          <a:prstGeom prst="rect">
            <a:avLst/>
          </a:prstGeom>
        </p:spPr>
        <p:txBody>
          <a:bodyPr wrap="none">
            <a:spAutoFit/>
          </a:bodyPr>
          <a:lstStyle/>
          <a:p>
            <a:r>
              <a:rPr lang="en-US" sz="2000" b="1" dirty="0" smtClean="0">
                <a:latin typeface="Times New Roman" pitchFamily="18" charset="0"/>
                <a:cs typeface="Times New Roman" pitchFamily="18" charset="0"/>
              </a:rPr>
              <a:t>XXXX</a:t>
            </a:r>
            <a:endParaRPr lang="en-IN" sz="2000" b="1" dirty="0">
              <a:latin typeface="Times New Roman" pitchFamily="18" charset="0"/>
              <a:cs typeface="Times New Roman" pitchFamily="18" charset="0"/>
            </a:endParaRPr>
          </a:p>
        </p:txBody>
      </p:sp>
      <p:cxnSp>
        <p:nvCxnSpPr>
          <p:cNvPr id="15" name="Straight Connector 14"/>
          <p:cNvCxnSpPr/>
          <p:nvPr/>
        </p:nvCxnSpPr>
        <p:spPr>
          <a:xfrm>
            <a:off x="6553200" y="4526280"/>
            <a:ext cx="1371600" cy="1588"/>
          </a:xfrm>
          <a:prstGeom prst="line">
            <a:avLst/>
          </a:prstGeom>
        </p:spPr>
        <p:style>
          <a:lnRef idx="2">
            <a:schemeClr val="dk1"/>
          </a:lnRef>
          <a:fillRef idx="0">
            <a:schemeClr val="dk1"/>
          </a:fillRef>
          <a:effectRef idx="1">
            <a:schemeClr val="dk1"/>
          </a:effectRef>
          <a:fontRef idx="minor">
            <a:schemeClr val="tx1"/>
          </a:fontRef>
        </p:style>
      </p:cxnSp>
      <p:sp>
        <p:nvSpPr>
          <p:cNvPr id="17" name="Rectangle 16"/>
          <p:cNvSpPr/>
          <p:nvPr/>
        </p:nvSpPr>
        <p:spPr>
          <a:xfrm>
            <a:off x="6858000" y="4526280"/>
            <a:ext cx="928459" cy="400110"/>
          </a:xfrm>
          <a:prstGeom prst="rect">
            <a:avLst/>
          </a:prstGeom>
        </p:spPr>
        <p:txBody>
          <a:bodyPr wrap="none">
            <a:spAutoFit/>
          </a:bodyPr>
          <a:lstStyle/>
          <a:p>
            <a:r>
              <a:rPr lang="en-US" sz="2000" b="1" dirty="0" smtClean="0">
                <a:latin typeface="Times New Roman" pitchFamily="18" charset="0"/>
                <a:cs typeface="Times New Roman" pitchFamily="18" charset="0"/>
              </a:rPr>
              <a:t>XXXX</a:t>
            </a:r>
            <a:endParaRPr lang="en-IN" sz="2000" b="1" dirty="0">
              <a:latin typeface="Times New Roman" pitchFamily="18" charset="0"/>
              <a:cs typeface="Times New Roman" pitchFamily="18" charset="0"/>
            </a:endParaRPr>
          </a:p>
        </p:txBody>
      </p:sp>
      <p:cxnSp>
        <p:nvCxnSpPr>
          <p:cNvPr id="18" name="Straight Connector 17"/>
          <p:cNvCxnSpPr/>
          <p:nvPr/>
        </p:nvCxnSpPr>
        <p:spPr>
          <a:xfrm>
            <a:off x="6553200" y="4907280"/>
            <a:ext cx="1371600" cy="1588"/>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962400" y="4507170"/>
            <a:ext cx="1359668"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Net wealth</a:t>
            </a:r>
            <a:endParaRPr lang="en-IN" sz="2000" b="1"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P spid="10" grpId="0"/>
      <p:bldP spid="11" grpId="0"/>
      <p:bldP spid="12" grpId="0"/>
      <p:bldP spid="13" grpId="0"/>
      <p:bldP spid="17"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4560" y="420469"/>
            <a:ext cx="4572000" cy="707886"/>
          </a:xfrm>
          <a:prstGeom prst="rect">
            <a:avLst/>
          </a:prstGeom>
        </p:spPr>
        <p:txBody>
          <a:bodyPr>
            <a:spAutoFit/>
          </a:bodyPr>
          <a:lstStyle/>
          <a:p>
            <a:pPr algn="ctr">
              <a:defRPr/>
            </a:pPr>
            <a:r>
              <a:rPr lang="en-US" sz="2000" b="1" dirty="0" smtClean="0">
                <a:latin typeface="Times New Roman" pitchFamily="18" charset="0"/>
                <a:cs typeface="Times New Roman" pitchFamily="18" charset="0"/>
              </a:rPr>
              <a:t>Definition of Asset </a:t>
            </a:r>
          </a:p>
          <a:p>
            <a:pPr algn="ctr">
              <a:defRPr/>
            </a:pPr>
            <a:r>
              <a:rPr lang="en-US" sz="2000" b="1" dirty="0" smtClean="0">
                <a:latin typeface="Times New Roman" pitchFamily="18" charset="0"/>
                <a:cs typeface="Times New Roman" pitchFamily="18" charset="0"/>
              </a:rPr>
              <a:t>Sec. 2(ea)</a:t>
            </a:r>
            <a:endParaRPr lang="en-IN" sz="2000" b="1" dirty="0">
              <a:latin typeface="Times New Roman" pitchFamily="18" charset="0"/>
              <a:cs typeface="Times New Roman" pitchFamily="18" charset="0"/>
            </a:endParaRPr>
          </a:p>
        </p:txBody>
      </p:sp>
      <p:sp>
        <p:nvSpPr>
          <p:cNvPr id="4" name="TextBox 3"/>
          <p:cNvSpPr txBox="1"/>
          <p:nvPr/>
        </p:nvSpPr>
        <p:spPr>
          <a:xfrm>
            <a:off x="777240" y="1386840"/>
            <a:ext cx="1890261"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Section 2 (ea)(</a:t>
            </a:r>
            <a:r>
              <a:rPr lang="en-US" sz="2000" b="1" dirty="0" err="1"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a:t>
            </a:r>
            <a:endParaRPr lang="en-IN" sz="2000" b="1" dirty="0">
              <a:latin typeface="Times New Roman" pitchFamily="18" charset="0"/>
              <a:cs typeface="Times New Roman" pitchFamily="18" charset="0"/>
            </a:endParaRPr>
          </a:p>
        </p:txBody>
      </p:sp>
      <p:sp>
        <p:nvSpPr>
          <p:cNvPr id="5" name="Rectangle 4"/>
          <p:cNvSpPr/>
          <p:nvPr/>
        </p:nvSpPr>
        <p:spPr>
          <a:xfrm>
            <a:off x="792480" y="2038588"/>
            <a:ext cx="1960793" cy="400110"/>
          </a:xfrm>
          <a:prstGeom prst="rect">
            <a:avLst/>
          </a:prstGeom>
        </p:spPr>
        <p:txBody>
          <a:bodyPr wrap="none">
            <a:spAutoFit/>
          </a:bodyPr>
          <a:lstStyle/>
          <a:p>
            <a:r>
              <a:rPr lang="en-US" sz="2000" b="1" dirty="0" smtClean="0">
                <a:latin typeface="Times New Roman" pitchFamily="18" charset="0"/>
                <a:cs typeface="Times New Roman" pitchFamily="18" charset="0"/>
              </a:rPr>
              <a:t>Section 2 (ea)(ii)</a:t>
            </a:r>
            <a:endParaRPr lang="en-IN" sz="2000" b="1" dirty="0">
              <a:latin typeface="Times New Roman" pitchFamily="18" charset="0"/>
              <a:cs typeface="Times New Roman" pitchFamily="18" charset="0"/>
            </a:endParaRPr>
          </a:p>
        </p:txBody>
      </p:sp>
      <p:sp>
        <p:nvSpPr>
          <p:cNvPr id="6" name="Rectangle 5"/>
          <p:cNvSpPr/>
          <p:nvPr/>
        </p:nvSpPr>
        <p:spPr>
          <a:xfrm>
            <a:off x="792480" y="2663428"/>
            <a:ext cx="2031325" cy="400110"/>
          </a:xfrm>
          <a:prstGeom prst="rect">
            <a:avLst/>
          </a:prstGeom>
        </p:spPr>
        <p:txBody>
          <a:bodyPr wrap="none">
            <a:spAutoFit/>
          </a:bodyPr>
          <a:lstStyle/>
          <a:p>
            <a:r>
              <a:rPr lang="en-US" sz="2000" b="1" dirty="0" smtClean="0">
                <a:latin typeface="Times New Roman" pitchFamily="18" charset="0"/>
                <a:cs typeface="Times New Roman" pitchFamily="18" charset="0"/>
              </a:rPr>
              <a:t>Section 2 (ea)(iii)</a:t>
            </a:r>
            <a:endParaRPr lang="en-IN" sz="2000" b="1" dirty="0">
              <a:latin typeface="Times New Roman" pitchFamily="18" charset="0"/>
              <a:cs typeface="Times New Roman" pitchFamily="18" charset="0"/>
            </a:endParaRPr>
          </a:p>
        </p:txBody>
      </p:sp>
      <p:sp>
        <p:nvSpPr>
          <p:cNvPr id="7" name="Rectangle 6"/>
          <p:cNvSpPr/>
          <p:nvPr/>
        </p:nvSpPr>
        <p:spPr>
          <a:xfrm>
            <a:off x="795093" y="4023360"/>
            <a:ext cx="1941557" cy="400110"/>
          </a:xfrm>
          <a:prstGeom prst="rect">
            <a:avLst/>
          </a:prstGeom>
        </p:spPr>
        <p:txBody>
          <a:bodyPr wrap="none">
            <a:spAutoFit/>
          </a:bodyPr>
          <a:lstStyle/>
          <a:p>
            <a:r>
              <a:rPr lang="en-US" sz="2000" b="1" dirty="0" smtClean="0">
                <a:latin typeface="Times New Roman" pitchFamily="18" charset="0"/>
                <a:cs typeface="Times New Roman" pitchFamily="18" charset="0"/>
              </a:rPr>
              <a:t>Section 2 (ea)(v)</a:t>
            </a:r>
            <a:endParaRPr lang="en-IN" sz="2000" b="1" dirty="0">
              <a:latin typeface="Times New Roman" pitchFamily="18" charset="0"/>
              <a:cs typeface="Times New Roman" pitchFamily="18" charset="0"/>
            </a:endParaRPr>
          </a:p>
        </p:txBody>
      </p:sp>
      <p:sp>
        <p:nvSpPr>
          <p:cNvPr id="8" name="Rectangle 7"/>
          <p:cNvSpPr/>
          <p:nvPr/>
        </p:nvSpPr>
        <p:spPr>
          <a:xfrm>
            <a:off x="787032" y="4678680"/>
            <a:ext cx="2018501" cy="400110"/>
          </a:xfrm>
          <a:prstGeom prst="rect">
            <a:avLst/>
          </a:prstGeom>
        </p:spPr>
        <p:txBody>
          <a:bodyPr wrap="none">
            <a:spAutoFit/>
          </a:bodyPr>
          <a:lstStyle/>
          <a:p>
            <a:r>
              <a:rPr lang="en-US" sz="2000" b="1" dirty="0" smtClean="0">
                <a:latin typeface="Times New Roman" pitchFamily="18" charset="0"/>
                <a:cs typeface="Times New Roman" pitchFamily="18" charset="0"/>
              </a:rPr>
              <a:t>Section 2 (ea)(vi)</a:t>
            </a:r>
            <a:endParaRPr lang="en-IN" sz="2000" b="1" dirty="0">
              <a:latin typeface="Times New Roman" pitchFamily="18" charset="0"/>
              <a:cs typeface="Times New Roman" pitchFamily="18" charset="0"/>
            </a:endParaRPr>
          </a:p>
        </p:txBody>
      </p:sp>
      <p:sp>
        <p:nvSpPr>
          <p:cNvPr id="9" name="Rectangle 8"/>
          <p:cNvSpPr/>
          <p:nvPr/>
        </p:nvSpPr>
        <p:spPr>
          <a:xfrm>
            <a:off x="792480" y="3337560"/>
            <a:ext cx="2250893" cy="400110"/>
          </a:xfrm>
          <a:prstGeom prst="rect">
            <a:avLst/>
          </a:prstGeom>
        </p:spPr>
        <p:txBody>
          <a:bodyPr wrap="square">
            <a:spAutoFit/>
          </a:bodyPr>
          <a:lstStyle/>
          <a:p>
            <a:r>
              <a:rPr lang="en-US" sz="2000" b="1" dirty="0" smtClean="0">
                <a:latin typeface="Times New Roman" pitchFamily="18" charset="0"/>
                <a:cs typeface="Times New Roman" pitchFamily="18" charset="0"/>
              </a:rPr>
              <a:t>Section 2 (ea)(iv)</a:t>
            </a:r>
            <a:endParaRPr lang="en-IN" sz="2000" b="1" dirty="0">
              <a:latin typeface="Times New Roman" pitchFamily="18" charset="0"/>
              <a:cs typeface="Times New Roman" pitchFamily="18" charset="0"/>
            </a:endParaRPr>
          </a:p>
        </p:txBody>
      </p:sp>
      <p:sp>
        <p:nvSpPr>
          <p:cNvPr id="10" name="TextBox 9"/>
          <p:cNvSpPr txBox="1"/>
          <p:nvPr/>
        </p:nvSpPr>
        <p:spPr>
          <a:xfrm>
            <a:off x="5772582" y="1386840"/>
            <a:ext cx="1895262"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House property</a:t>
            </a:r>
            <a:endParaRPr lang="en-IN" sz="2000" b="1" dirty="0">
              <a:latin typeface="Times New Roman" pitchFamily="18" charset="0"/>
              <a:cs typeface="Times New Roman" pitchFamily="18" charset="0"/>
            </a:endParaRPr>
          </a:p>
        </p:txBody>
      </p:sp>
      <p:sp>
        <p:nvSpPr>
          <p:cNvPr id="11" name="TextBox 10"/>
          <p:cNvSpPr txBox="1"/>
          <p:nvPr/>
        </p:nvSpPr>
        <p:spPr>
          <a:xfrm>
            <a:off x="5783862" y="2026920"/>
            <a:ext cx="1297343"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Motor car</a:t>
            </a:r>
            <a:endParaRPr lang="en-IN" sz="2000" b="1" dirty="0">
              <a:latin typeface="Times New Roman" pitchFamily="18" charset="0"/>
              <a:cs typeface="Times New Roman" pitchFamily="18" charset="0"/>
            </a:endParaRPr>
          </a:p>
        </p:txBody>
      </p:sp>
      <p:sp>
        <p:nvSpPr>
          <p:cNvPr id="12" name="TextBox 11"/>
          <p:cNvSpPr txBox="1"/>
          <p:nvPr/>
        </p:nvSpPr>
        <p:spPr>
          <a:xfrm>
            <a:off x="5791200" y="2727960"/>
            <a:ext cx="2682240" cy="400110"/>
          </a:xfrm>
          <a:prstGeom prst="rect">
            <a:avLst/>
          </a:prstGeom>
          <a:noFill/>
        </p:spPr>
        <p:txBody>
          <a:bodyPr wrap="square" rtlCol="0">
            <a:spAutoFit/>
          </a:bodyPr>
          <a:lstStyle/>
          <a:p>
            <a:r>
              <a:rPr lang="en-US" sz="2000" b="1" dirty="0" err="1" smtClean="0">
                <a:latin typeface="Times New Roman" pitchFamily="18" charset="0"/>
                <a:cs typeface="Times New Roman" pitchFamily="18" charset="0"/>
              </a:rPr>
              <a:t>Jewellery</a:t>
            </a:r>
            <a:r>
              <a:rPr lang="en-US" sz="2000" b="1" dirty="0" smtClean="0">
                <a:latin typeface="Times New Roman" pitchFamily="18" charset="0"/>
                <a:cs typeface="Times New Roman" pitchFamily="18" charset="0"/>
              </a:rPr>
              <a:t> | Bullion etc</a:t>
            </a:r>
            <a:endParaRPr lang="en-IN" sz="2000" b="1" dirty="0">
              <a:latin typeface="Times New Roman" pitchFamily="18" charset="0"/>
              <a:cs typeface="Times New Roman" pitchFamily="18" charset="0"/>
            </a:endParaRPr>
          </a:p>
        </p:txBody>
      </p:sp>
      <p:sp>
        <p:nvSpPr>
          <p:cNvPr id="13" name="TextBox 12"/>
          <p:cNvSpPr txBox="1"/>
          <p:nvPr/>
        </p:nvSpPr>
        <p:spPr>
          <a:xfrm>
            <a:off x="5786280" y="3383280"/>
            <a:ext cx="289278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Yacht , Boat and aircraft</a:t>
            </a:r>
            <a:endParaRPr lang="en-IN" sz="2000" b="1" dirty="0">
              <a:latin typeface="Times New Roman" pitchFamily="18" charset="0"/>
              <a:cs typeface="Times New Roman" pitchFamily="18" charset="0"/>
            </a:endParaRPr>
          </a:p>
        </p:txBody>
      </p:sp>
      <p:sp>
        <p:nvSpPr>
          <p:cNvPr id="14" name="TextBox 13"/>
          <p:cNvSpPr txBox="1"/>
          <p:nvPr/>
        </p:nvSpPr>
        <p:spPr>
          <a:xfrm>
            <a:off x="5783782" y="4038600"/>
            <a:ext cx="144623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Urban land</a:t>
            </a:r>
            <a:endParaRPr lang="en-IN" sz="2000" b="1" dirty="0">
              <a:latin typeface="Times New Roman" pitchFamily="18" charset="0"/>
              <a:cs typeface="Times New Roman" pitchFamily="18" charset="0"/>
            </a:endParaRPr>
          </a:p>
        </p:txBody>
      </p:sp>
      <p:sp>
        <p:nvSpPr>
          <p:cNvPr id="15" name="TextBox 14"/>
          <p:cNvSpPr txBox="1"/>
          <p:nvPr/>
        </p:nvSpPr>
        <p:spPr>
          <a:xfrm>
            <a:off x="5791122" y="4678680"/>
            <a:ext cx="163859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Cash in hand</a:t>
            </a:r>
            <a:endParaRPr lang="en-IN" sz="2000" b="1"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81090"/>
            <a:ext cx="1890261"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Section 2 (ea)(</a:t>
            </a:r>
            <a:r>
              <a:rPr lang="en-US" sz="2000" b="1" dirty="0" err="1"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a:t>
            </a:r>
            <a:endParaRPr lang="en-IN" sz="2000" b="1" dirty="0">
              <a:latin typeface="Times New Roman" pitchFamily="18" charset="0"/>
              <a:cs typeface="Times New Roman" pitchFamily="18" charset="0"/>
            </a:endParaRPr>
          </a:p>
        </p:txBody>
      </p:sp>
      <p:sp>
        <p:nvSpPr>
          <p:cNvPr id="3" name="Rectangle 2"/>
          <p:cNvSpPr/>
          <p:nvPr/>
        </p:nvSpPr>
        <p:spPr>
          <a:xfrm>
            <a:off x="304800" y="4781490"/>
            <a:ext cx="1960793" cy="400110"/>
          </a:xfrm>
          <a:prstGeom prst="rect">
            <a:avLst/>
          </a:prstGeom>
        </p:spPr>
        <p:txBody>
          <a:bodyPr wrap="none">
            <a:spAutoFit/>
          </a:bodyPr>
          <a:lstStyle/>
          <a:p>
            <a:r>
              <a:rPr lang="en-US" sz="2000" b="1" dirty="0" smtClean="0">
                <a:latin typeface="Times New Roman" pitchFamily="18" charset="0"/>
                <a:cs typeface="Times New Roman" pitchFamily="18" charset="0"/>
              </a:rPr>
              <a:t>Section 2 (ea)(ii)</a:t>
            </a:r>
            <a:endParaRPr lang="en-IN" sz="2000" b="1" dirty="0">
              <a:latin typeface="Times New Roman" pitchFamily="18" charset="0"/>
              <a:cs typeface="Times New Roman" pitchFamily="18" charset="0"/>
            </a:endParaRPr>
          </a:p>
        </p:txBody>
      </p:sp>
      <p:sp>
        <p:nvSpPr>
          <p:cNvPr id="4" name="TextBox 3"/>
          <p:cNvSpPr txBox="1"/>
          <p:nvPr/>
        </p:nvSpPr>
        <p:spPr>
          <a:xfrm>
            <a:off x="2743200" y="1581090"/>
            <a:ext cx="1895262"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House property</a:t>
            </a:r>
            <a:endParaRPr lang="en-IN" sz="2000" b="1" dirty="0">
              <a:latin typeface="Times New Roman" pitchFamily="18" charset="0"/>
              <a:cs typeface="Times New Roman" pitchFamily="18" charset="0"/>
            </a:endParaRPr>
          </a:p>
        </p:txBody>
      </p:sp>
      <p:sp>
        <p:nvSpPr>
          <p:cNvPr id="5" name="TextBox 4"/>
          <p:cNvSpPr txBox="1"/>
          <p:nvPr/>
        </p:nvSpPr>
        <p:spPr>
          <a:xfrm>
            <a:off x="2893764" y="4769822"/>
            <a:ext cx="1297343"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Motor car</a:t>
            </a:r>
            <a:endParaRPr lang="en-IN" sz="2000" b="1" dirty="0">
              <a:latin typeface="Times New Roman" pitchFamily="18" charset="0"/>
              <a:cs typeface="Times New Roman" pitchFamily="18" charset="0"/>
            </a:endParaRPr>
          </a:p>
        </p:txBody>
      </p:sp>
      <p:pic>
        <p:nvPicPr>
          <p:cNvPr id="6" name="Picture 1" descr="C:\Users\dell\Downloads\picture\slides images\Residential-House-Property.jpg"/>
          <p:cNvPicPr>
            <a:picLocks noChangeAspect="1" noChangeArrowheads="1"/>
          </p:cNvPicPr>
          <p:nvPr/>
        </p:nvPicPr>
        <p:blipFill>
          <a:blip r:embed="rId2"/>
          <a:srcRect/>
          <a:stretch>
            <a:fillRect/>
          </a:stretch>
        </p:blipFill>
        <p:spPr bwMode="auto">
          <a:xfrm>
            <a:off x="4953000" y="457200"/>
            <a:ext cx="3352800" cy="2895600"/>
          </a:xfrm>
          <a:prstGeom prst="rect">
            <a:avLst/>
          </a:prstGeom>
          <a:noFill/>
        </p:spPr>
      </p:pic>
      <p:pic>
        <p:nvPicPr>
          <p:cNvPr id="7" name="Picture 2" descr="C:\Users\dell\Downloads\picture\slides images\hyundai-i10.jpg"/>
          <p:cNvPicPr>
            <a:picLocks noChangeAspect="1" noChangeArrowheads="1"/>
          </p:cNvPicPr>
          <p:nvPr/>
        </p:nvPicPr>
        <p:blipFill>
          <a:blip r:embed="rId3"/>
          <a:srcRect/>
          <a:stretch>
            <a:fillRect/>
          </a:stretch>
        </p:blipFill>
        <p:spPr bwMode="auto">
          <a:xfrm>
            <a:off x="4953000" y="3733800"/>
            <a:ext cx="3352800" cy="2667000"/>
          </a:xfrm>
          <a:prstGeom prst="rect">
            <a:avLst/>
          </a:prstGeom>
          <a:noFill/>
        </p:spPr>
      </p:pic>
    </p:spTree>
    <p:extLst>
      <p:ext uri="{BB962C8B-B14F-4D97-AF65-F5344CB8AC3E}">
        <p14:creationId xmlns:p14="http://schemas.microsoft.com/office/powerpoint/2010/main" val="3678973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 y="2895600"/>
            <a:ext cx="2250893" cy="400110"/>
          </a:xfrm>
          <a:prstGeom prst="rect">
            <a:avLst/>
          </a:prstGeom>
        </p:spPr>
        <p:txBody>
          <a:bodyPr wrap="square">
            <a:spAutoFit/>
          </a:bodyPr>
          <a:lstStyle/>
          <a:p>
            <a:r>
              <a:rPr lang="en-US" sz="2000" b="1" dirty="0" smtClean="0">
                <a:latin typeface="Times New Roman" pitchFamily="18" charset="0"/>
                <a:cs typeface="Times New Roman" pitchFamily="18" charset="0"/>
              </a:rPr>
              <a:t>Section 2 (ea)(iv)</a:t>
            </a:r>
            <a:endParaRPr lang="en-IN" sz="2000" b="1" dirty="0">
              <a:latin typeface="Times New Roman" pitchFamily="18" charset="0"/>
              <a:cs typeface="Times New Roman" pitchFamily="18" charset="0"/>
            </a:endParaRPr>
          </a:p>
        </p:txBody>
      </p:sp>
      <p:sp>
        <p:nvSpPr>
          <p:cNvPr id="3" name="TextBox 2"/>
          <p:cNvSpPr txBox="1"/>
          <p:nvPr/>
        </p:nvSpPr>
        <p:spPr>
          <a:xfrm>
            <a:off x="1143000" y="3429000"/>
            <a:ext cx="91158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Yacht </a:t>
            </a:r>
            <a:endParaRPr lang="en-IN" sz="2000" b="1" dirty="0">
              <a:latin typeface="Times New Roman" pitchFamily="18" charset="0"/>
              <a:cs typeface="Times New Roman" pitchFamily="18" charset="0"/>
            </a:endParaRPr>
          </a:p>
        </p:txBody>
      </p:sp>
      <p:sp>
        <p:nvSpPr>
          <p:cNvPr id="4" name="Rectangle 3"/>
          <p:cNvSpPr/>
          <p:nvPr/>
        </p:nvSpPr>
        <p:spPr>
          <a:xfrm>
            <a:off x="304800" y="1371600"/>
            <a:ext cx="2031325" cy="400110"/>
          </a:xfrm>
          <a:prstGeom prst="rect">
            <a:avLst/>
          </a:prstGeom>
        </p:spPr>
        <p:txBody>
          <a:bodyPr wrap="none">
            <a:spAutoFit/>
          </a:bodyPr>
          <a:lstStyle/>
          <a:p>
            <a:r>
              <a:rPr lang="en-US" sz="2000" b="1" dirty="0" smtClean="0">
                <a:latin typeface="Times New Roman" pitchFamily="18" charset="0"/>
                <a:cs typeface="Times New Roman" pitchFamily="18" charset="0"/>
              </a:rPr>
              <a:t>Section 2 (ea)(iii)</a:t>
            </a:r>
            <a:endParaRPr lang="en-IN" sz="2000" b="1" dirty="0">
              <a:latin typeface="Times New Roman" pitchFamily="18" charset="0"/>
              <a:cs typeface="Times New Roman" pitchFamily="18" charset="0"/>
            </a:endParaRPr>
          </a:p>
        </p:txBody>
      </p:sp>
      <p:sp>
        <p:nvSpPr>
          <p:cNvPr id="5" name="TextBox 4"/>
          <p:cNvSpPr txBox="1"/>
          <p:nvPr/>
        </p:nvSpPr>
        <p:spPr>
          <a:xfrm>
            <a:off x="2667000" y="1379042"/>
            <a:ext cx="268224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Jewellery | Bullion etc</a:t>
            </a:r>
            <a:endParaRPr lang="en-IN" sz="2000" b="1" dirty="0">
              <a:latin typeface="Times New Roman" pitchFamily="18" charset="0"/>
              <a:cs typeface="Times New Roman" pitchFamily="18" charset="0"/>
            </a:endParaRPr>
          </a:p>
        </p:txBody>
      </p:sp>
      <p:pic>
        <p:nvPicPr>
          <p:cNvPr id="6" name="Picture 3" descr="C:\Users\dell\Downloads\picture\slides images\states-of-india-heritage-jewellery-by-asian-pearls-medium_35f6d5659007832547c6a5022542c323.jpg"/>
          <p:cNvPicPr>
            <a:picLocks noChangeAspect="1" noChangeArrowheads="1"/>
          </p:cNvPicPr>
          <p:nvPr/>
        </p:nvPicPr>
        <p:blipFill>
          <a:blip r:embed="rId2"/>
          <a:srcRect/>
          <a:stretch>
            <a:fillRect/>
          </a:stretch>
        </p:blipFill>
        <p:spPr bwMode="auto">
          <a:xfrm>
            <a:off x="5410200" y="152400"/>
            <a:ext cx="3352800" cy="2895600"/>
          </a:xfrm>
          <a:prstGeom prst="rect">
            <a:avLst/>
          </a:prstGeom>
          <a:noFill/>
        </p:spPr>
      </p:pic>
      <p:pic>
        <p:nvPicPr>
          <p:cNvPr id="7" name="Picture 2" descr="C:\Users\dell\Downloads\picture\slides images\sailing-schooner-yacht-master.jpg"/>
          <p:cNvPicPr>
            <a:picLocks noChangeAspect="1" noChangeArrowheads="1"/>
          </p:cNvPicPr>
          <p:nvPr/>
        </p:nvPicPr>
        <p:blipFill>
          <a:blip r:embed="rId3"/>
          <a:srcRect/>
          <a:stretch>
            <a:fillRect/>
          </a:stretch>
        </p:blipFill>
        <p:spPr bwMode="auto">
          <a:xfrm>
            <a:off x="381000" y="3886200"/>
            <a:ext cx="2255520" cy="2190690"/>
          </a:xfrm>
          <a:prstGeom prst="rect">
            <a:avLst/>
          </a:prstGeom>
          <a:noFill/>
        </p:spPr>
      </p:pic>
      <p:pic>
        <p:nvPicPr>
          <p:cNvPr id="8" name="Picture 3" descr="C:\Users\dell\Downloads\picture\slides images\boat.jpg"/>
          <p:cNvPicPr>
            <a:picLocks noChangeAspect="1" noChangeArrowheads="1"/>
          </p:cNvPicPr>
          <p:nvPr/>
        </p:nvPicPr>
        <p:blipFill>
          <a:blip r:embed="rId4" cstate="print"/>
          <a:srcRect/>
          <a:stretch>
            <a:fillRect/>
          </a:stretch>
        </p:blipFill>
        <p:spPr bwMode="auto">
          <a:xfrm>
            <a:off x="3048000" y="3886200"/>
            <a:ext cx="2484120" cy="2209800"/>
          </a:xfrm>
          <a:prstGeom prst="rect">
            <a:avLst/>
          </a:prstGeom>
          <a:noFill/>
        </p:spPr>
      </p:pic>
      <p:sp>
        <p:nvSpPr>
          <p:cNvPr id="9" name="TextBox 8"/>
          <p:cNvSpPr txBox="1"/>
          <p:nvPr/>
        </p:nvSpPr>
        <p:spPr>
          <a:xfrm>
            <a:off x="3886200" y="3429000"/>
            <a:ext cx="91158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Boat</a:t>
            </a:r>
            <a:endParaRPr lang="en-IN" sz="2000" b="1" dirty="0">
              <a:latin typeface="Times New Roman" pitchFamily="18" charset="0"/>
              <a:cs typeface="Times New Roman" pitchFamily="18" charset="0"/>
            </a:endParaRPr>
          </a:p>
        </p:txBody>
      </p:sp>
      <p:sp>
        <p:nvSpPr>
          <p:cNvPr id="10" name="TextBox 9"/>
          <p:cNvSpPr txBox="1"/>
          <p:nvPr/>
        </p:nvSpPr>
        <p:spPr>
          <a:xfrm>
            <a:off x="6784620" y="3429000"/>
            <a:ext cx="114018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Aircraft </a:t>
            </a:r>
            <a:endParaRPr lang="en-IN" sz="2000" b="1" dirty="0">
              <a:latin typeface="Times New Roman" pitchFamily="18" charset="0"/>
              <a:cs typeface="Times New Roman" pitchFamily="18" charset="0"/>
            </a:endParaRPr>
          </a:p>
        </p:txBody>
      </p:sp>
      <p:pic>
        <p:nvPicPr>
          <p:cNvPr id="11" name="Picture 2" descr="C:\Users\dell\Documents\slides for images\fFiN0dW6.jpeg"/>
          <p:cNvPicPr>
            <a:picLocks noChangeAspect="1" noChangeArrowheads="1"/>
          </p:cNvPicPr>
          <p:nvPr/>
        </p:nvPicPr>
        <p:blipFill>
          <a:blip r:embed="rId5"/>
          <a:srcRect/>
          <a:stretch>
            <a:fillRect/>
          </a:stretch>
        </p:blipFill>
        <p:spPr bwMode="auto">
          <a:xfrm>
            <a:off x="6019800" y="3886201"/>
            <a:ext cx="2667000" cy="2209800"/>
          </a:xfrm>
          <a:prstGeom prst="rect">
            <a:avLst/>
          </a:prstGeom>
          <a:noFill/>
        </p:spPr>
      </p:pic>
    </p:spTree>
    <p:extLst>
      <p:ext uri="{BB962C8B-B14F-4D97-AF65-F5344CB8AC3E}">
        <p14:creationId xmlns:p14="http://schemas.microsoft.com/office/powerpoint/2010/main" val="2377003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18250"/>
            <a:ext cx="1941557" cy="400110"/>
          </a:xfrm>
          <a:prstGeom prst="rect">
            <a:avLst/>
          </a:prstGeom>
        </p:spPr>
        <p:txBody>
          <a:bodyPr wrap="none">
            <a:spAutoFit/>
          </a:bodyPr>
          <a:lstStyle/>
          <a:p>
            <a:r>
              <a:rPr lang="en-US" sz="2000" b="1" dirty="0" smtClean="0">
                <a:latin typeface="Times New Roman" pitchFamily="18" charset="0"/>
                <a:cs typeface="Times New Roman" pitchFamily="18" charset="0"/>
              </a:rPr>
              <a:t>Section 2 (ea)(v)</a:t>
            </a:r>
            <a:endParaRPr lang="en-IN" sz="2000" b="1" dirty="0">
              <a:latin typeface="Times New Roman" pitchFamily="18" charset="0"/>
              <a:cs typeface="Times New Roman" pitchFamily="18" charset="0"/>
            </a:endParaRPr>
          </a:p>
        </p:txBody>
      </p:sp>
      <p:sp>
        <p:nvSpPr>
          <p:cNvPr id="3" name="Rectangle 2"/>
          <p:cNvSpPr/>
          <p:nvPr/>
        </p:nvSpPr>
        <p:spPr>
          <a:xfrm>
            <a:off x="190210" y="4678680"/>
            <a:ext cx="2018501" cy="400110"/>
          </a:xfrm>
          <a:prstGeom prst="rect">
            <a:avLst/>
          </a:prstGeom>
        </p:spPr>
        <p:txBody>
          <a:bodyPr wrap="none">
            <a:spAutoFit/>
          </a:bodyPr>
          <a:lstStyle/>
          <a:p>
            <a:r>
              <a:rPr lang="en-US" sz="2000" b="1" dirty="0" smtClean="0">
                <a:latin typeface="Times New Roman" pitchFamily="18" charset="0"/>
                <a:cs typeface="Times New Roman" pitchFamily="18" charset="0"/>
              </a:rPr>
              <a:t>Section 2 (ea)(vi)</a:t>
            </a:r>
            <a:endParaRPr lang="en-IN" sz="2000" b="1" dirty="0">
              <a:latin typeface="Times New Roman" pitchFamily="18" charset="0"/>
              <a:cs typeface="Times New Roman" pitchFamily="18" charset="0"/>
            </a:endParaRPr>
          </a:p>
        </p:txBody>
      </p:sp>
      <p:sp>
        <p:nvSpPr>
          <p:cNvPr id="4" name="TextBox 3"/>
          <p:cNvSpPr txBox="1"/>
          <p:nvPr/>
        </p:nvSpPr>
        <p:spPr>
          <a:xfrm>
            <a:off x="2438400" y="1733490"/>
            <a:ext cx="144623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Urban land</a:t>
            </a:r>
            <a:endParaRPr lang="en-IN" sz="2000" b="1" dirty="0">
              <a:latin typeface="Times New Roman" pitchFamily="18" charset="0"/>
              <a:cs typeface="Times New Roman" pitchFamily="18" charset="0"/>
            </a:endParaRPr>
          </a:p>
        </p:txBody>
      </p:sp>
      <p:sp>
        <p:nvSpPr>
          <p:cNvPr id="5" name="TextBox 4"/>
          <p:cNvSpPr txBox="1"/>
          <p:nvPr/>
        </p:nvSpPr>
        <p:spPr>
          <a:xfrm>
            <a:off x="2552410" y="4678680"/>
            <a:ext cx="163859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Cash in hand</a:t>
            </a:r>
            <a:endParaRPr lang="en-IN" sz="2000" b="1" dirty="0">
              <a:latin typeface="Times New Roman" pitchFamily="18" charset="0"/>
              <a:cs typeface="Times New Roman" pitchFamily="18" charset="0"/>
            </a:endParaRPr>
          </a:p>
        </p:txBody>
      </p:sp>
      <p:pic>
        <p:nvPicPr>
          <p:cNvPr id="6" name="Picture 2" descr="C:\Users\dell\Downloads\picture\slides images\3831_sietrwfiij.jpg"/>
          <p:cNvPicPr>
            <a:picLocks noChangeAspect="1" noChangeArrowheads="1"/>
          </p:cNvPicPr>
          <p:nvPr/>
        </p:nvPicPr>
        <p:blipFill>
          <a:blip r:embed="rId2"/>
          <a:srcRect/>
          <a:stretch>
            <a:fillRect/>
          </a:stretch>
        </p:blipFill>
        <p:spPr bwMode="auto">
          <a:xfrm>
            <a:off x="4419600" y="381000"/>
            <a:ext cx="4267200" cy="3086100"/>
          </a:xfrm>
          <a:prstGeom prst="rect">
            <a:avLst/>
          </a:prstGeom>
          <a:noFill/>
        </p:spPr>
      </p:pic>
      <p:pic>
        <p:nvPicPr>
          <p:cNvPr id="7" name="Picture 3" descr="C:\Users\dell\Downloads\picture\slides images\1062273_46872266.jpg"/>
          <p:cNvPicPr>
            <a:picLocks noChangeAspect="1" noChangeArrowheads="1"/>
          </p:cNvPicPr>
          <p:nvPr/>
        </p:nvPicPr>
        <p:blipFill>
          <a:blip r:embed="rId3" cstate="print"/>
          <a:srcRect/>
          <a:stretch>
            <a:fillRect/>
          </a:stretch>
        </p:blipFill>
        <p:spPr bwMode="auto">
          <a:xfrm>
            <a:off x="4419600" y="3886200"/>
            <a:ext cx="3657600" cy="2438400"/>
          </a:xfrm>
          <a:prstGeom prst="rect">
            <a:avLst/>
          </a:prstGeom>
          <a:noFill/>
        </p:spPr>
      </p:pic>
    </p:spTree>
    <p:extLst>
      <p:ext uri="{BB962C8B-B14F-4D97-AF65-F5344CB8AC3E}">
        <p14:creationId xmlns:p14="http://schemas.microsoft.com/office/powerpoint/2010/main" val="41843879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1760" y="1143000"/>
            <a:ext cx="4099560" cy="461665"/>
          </a:xfrm>
          <a:prstGeom prst="rect">
            <a:avLst/>
          </a:prstGeom>
          <a:noFill/>
        </p:spPr>
        <p:txBody>
          <a:bodyPr wrap="square" rtlCol="0">
            <a:spAutoFit/>
          </a:bodyPr>
          <a:lstStyle/>
          <a:p>
            <a:r>
              <a:rPr lang="en-US" sz="2400" b="1" dirty="0" smtClean="0"/>
              <a:t>House Property : Sec. 2(ea) (</a:t>
            </a:r>
            <a:r>
              <a:rPr lang="en-US" sz="2400" b="1" dirty="0" err="1" smtClean="0"/>
              <a:t>i</a:t>
            </a:r>
            <a:r>
              <a:rPr lang="en-US" sz="2400" b="1" dirty="0" smtClean="0"/>
              <a:t>)</a:t>
            </a:r>
            <a:endParaRPr lang="en-IN" sz="2400" b="1" dirty="0"/>
          </a:p>
        </p:txBody>
      </p:sp>
      <p:cxnSp>
        <p:nvCxnSpPr>
          <p:cNvPr id="3" name="Straight Arrow Connector 2"/>
          <p:cNvCxnSpPr/>
          <p:nvPr/>
        </p:nvCxnSpPr>
        <p:spPr>
          <a:xfrm rot="16200000" flipH="1">
            <a:off x="4176110" y="1965611"/>
            <a:ext cx="578487" cy="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3901439" y="2377440"/>
            <a:ext cx="1249681" cy="461665"/>
          </a:xfrm>
          <a:prstGeom prst="rect">
            <a:avLst/>
          </a:prstGeom>
          <a:noFill/>
        </p:spPr>
        <p:txBody>
          <a:bodyPr wrap="square" rtlCol="0">
            <a:spAutoFit/>
          </a:bodyPr>
          <a:lstStyle/>
          <a:p>
            <a:r>
              <a:rPr lang="en-US" sz="2400" b="1" dirty="0" smtClean="0"/>
              <a:t>ASSET</a:t>
            </a:r>
            <a:endParaRPr lang="en-IN" sz="2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487680"/>
            <a:ext cx="1895262" cy="400110"/>
          </a:xfrm>
          <a:prstGeom prst="rect">
            <a:avLst/>
          </a:prstGeom>
          <a:noFill/>
        </p:spPr>
        <p:txBody>
          <a:bodyPr wrap="none" rtlCol="0">
            <a:spAutoFit/>
          </a:bodyPr>
          <a:lstStyle/>
          <a:p>
            <a:r>
              <a:rPr lang="en-US" sz="2000" b="1" dirty="0" smtClean="0"/>
              <a:t>House property</a:t>
            </a:r>
            <a:endParaRPr lang="en-IN" sz="2000" b="1" dirty="0"/>
          </a:p>
        </p:txBody>
      </p:sp>
      <p:sp>
        <p:nvSpPr>
          <p:cNvPr id="4" name="TextBox 3"/>
          <p:cNvSpPr txBox="1"/>
          <p:nvPr/>
        </p:nvSpPr>
        <p:spPr>
          <a:xfrm>
            <a:off x="4114800" y="940415"/>
            <a:ext cx="881973" cy="400110"/>
          </a:xfrm>
          <a:prstGeom prst="rect">
            <a:avLst/>
          </a:prstGeom>
          <a:noFill/>
        </p:spPr>
        <p:txBody>
          <a:bodyPr wrap="none" rtlCol="0">
            <a:spAutoFit/>
          </a:bodyPr>
          <a:lstStyle/>
          <a:p>
            <a:r>
              <a:rPr lang="en-US" sz="2000" b="1" dirty="0" smtClean="0"/>
              <a:t>means</a:t>
            </a:r>
            <a:endParaRPr lang="en-IN" sz="2000" b="1" dirty="0"/>
          </a:p>
        </p:txBody>
      </p:sp>
      <p:sp>
        <p:nvSpPr>
          <p:cNvPr id="5" name="TextBox 4"/>
          <p:cNvSpPr txBox="1"/>
          <p:nvPr/>
        </p:nvSpPr>
        <p:spPr>
          <a:xfrm>
            <a:off x="2392680" y="1996440"/>
            <a:ext cx="4803303" cy="400110"/>
          </a:xfrm>
          <a:prstGeom prst="rect">
            <a:avLst/>
          </a:prstGeom>
          <a:noFill/>
        </p:spPr>
        <p:txBody>
          <a:bodyPr wrap="none" rtlCol="0">
            <a:spAutoFit/>
          </a:bodyPr>
          <a:lstStyle/>
          <a:p>
            <a:r>
              <a:rPr lang="en-US" sz="2000" b="1" u="sng" dirty="0" smtClean="0"/>
              <a:t>Any  building or land appurtenant thereto</a:t>
            </a:r>
            <a:endParaRPr lang="en-IN" sz="2000" b="1" u="sng" dirty="0"/>
          </a:p>
        </p:txBody>
      </p:sp>
      <p:sp>
        <p:nvSpPr>
          <p:cNvPr id="7" name="TextBox 6"/>
          <p:cNvSpPr txBox="1"/>
          <p:nvPr/>
        </p:nvSpPr>
        <p:spPr>
          <a:xfrm>
            <a:off x="1325880" y="2514600"/>
            <a:ext cx="7284720" cy="1015663"/>
          </a:xfrm>
          <a:prstGeom prst="rect">
            <a:avLst/>
          </a:prstGeom>
          <a:noFill/>
        </p:spPr>
        <p:txBody>
          <a:bodyPr wrap="square" rtlCol="0">
            <a:spAutoFit/>
          </a:bodyPr>
          <a:lstStyle/>
          <a:p>
            <a:r>
              <a:rPr lang="en-US" sz="2000" b="1" dirty="0" smtClean="0"/>
              <a:t>There must be building . </a:t>
            </a:r>
            <a:r>
              <a:rPr lang="en-IN" sz="2000" b="1" dirty="0" smtClean="0"/>
              <a:t>Land may or may not there . If land is there then it must attach to the building( i.e. land should also be used for  the same purpose for which building is used)</a:t>
            </a:r>
            <a:endParaRPr lang="en-US" sz="2000" b="1" dirty="0" smtClean="0"/>
          </a:p>
        </p:txBody>
      </p:sp>
      <p:sp>
        <p:nvSpPr>
          <p:cNvPr id="9" name="TextBox 8"/>
          <p:cNvSpPr txBox="1"/>
          <p:nvPr/>
        </p:nvSpPr>
        <p:spPr>
          <a:xfrm>
            <a:off x="1356360" y="3672840"/>
            <a:ext cx="1763624" cy="400110"/>
          </a:xfrm>
          <a:prstGeom prst="rect">
            <a:avLst/>
          </a:prstGeom>
          <a:noFill/>
        </p:spPr>
        <p:txBody>
          <a:bodyPr wrap="none" rtlCol="0">
            <a:spAutoFit/>
          </a:bodyPr>
          <a:lstStyle/>
          <a:p>
            <a:r>
              <a:rPr lang="en-US" sz="2000" b="1" dirty="0" smtClean="0">
                <a:solidFill>
                  <a:srgbClr val="FF0000"/>
                </a:solidFill>
              </a:rPr>
              <a:t>Only building </a:t>
            </a:r>
          </a:p>
        </p:txBody>
      </p:sp>
      <p:sp>
        <p:nvSpPr>
          <p:cNvPr id="10" name="TextBox 9"/>
          <p:cNvSpPr txBox="1"/>
          <p:nvPr/>
        </p:nvSpPr>
        <p:spPr>
          <a:xfrm>
            <a:off x="5452467" y="3672840"/>
            <a:ext cx="2700933" cy="400110"/>
          </a:xfrm>
          <a:prstGeom prst="rect">
            <a:avLst/>
          </a:prstGeom>
          <a:noFill/>
        </p:spPr>
        <p:txBody>
          <a:bodyPr wrap="square" rtlCol="0">
            <a:spAutoFit/>
          </a:bodyPr>
          <a:lstStyle/>
          <a:p>
            <a:r>
              <a:rPr lang="en-US" sz="2000" b="1" dirty="0" smtClean="0"/>
              <a:t>Covered u/s 2(ea) (</a:t>
            </a:r>
            <a:r>
              <a:rPr lang="en-US" sz="2000" b="1" dirty="0" err="1" smtClean="0"/>
              <a:t>i</a:t>
            </a:r>
            <a:r>
              <a:rPr lang="en-US" sz="2000" b="1" dirty="0" smtClean="0"/>
              <a:t>)</a:t>
            </a:r>
            <a:endParaRPr lang="en-IN" sz="2000" b="1" dirty="0"/>
          </a:p>
        </p:txBody>
      </p:sp>
      <p:sp>
        <p:nvSpPr>
          <p:cNvPr id="11" name="TextBox 10"/>
          <p:cNvSpPr txBox="1"/>
          <p:nvPr/>
        </p:nvSpPr>
        <p:spPr>
          <a:xfrm>
            <a:off x="1370056" y="4130040"/>
            <a:ext cx="1882247" cy="400110"/>
          </a:xfrm>
          <a:prstGeom prst="rect">
            <a:avLst/>
          </a:prstGeom>
          <a:noFill/>
        </p:spPr>
        <p:txBody>
          <a:bodyPr wrap="none" rtlCol="0">
            <a:spAutoFit/>
          </a:bodyPr>
          <a:lstStyle/>
          <a:p>
            <a:r>
              <a:rPr lang="en-US" sz="2000" b="1" dirty="0" smtClean="0">
                <a:solidFill>
                  <a:srgbClr val="FF0000"/>
                </a:solidFill>
              </a:rPr>
              <a:t>Building + land</a:t>
            </a:r>
            <a:endParaRPr lang="en-IN" sz="2000" b="1" dirty="0">
              <a:solidFill>
                <a:srgbClr val="FF0000"/>
              </a:solidFill>
            </a:endParaRPr>
          </a:p>
        </p:txBody>
      </p:sp>
      <p:sp>
        <p:nvSpPr>
          <p:cNvPr id="12" name="Rectangle 11"/>
          <p:cNvSpPr/>
          <p:nvPr/>
        </p:nvSpPr>
        <p:spPr>
          <a:xfrm>
            <a:off x="5452467" y="4099560"/>
            <a:ext cx="2548533" cy="400110"/>
          </a:xfrm>
          <a:prstGeom prst="rect">
            <a:avLst/>
          </a:prstGeom>
        </p:spPr>
        <p:txBody>
          <a:bodyPr wrap="square">
            <a:spAutoFit/>
          </a:bodyPr>
          <a:lstStyle/>
          <a:p>
            <a:r>
              <a:rPr lang="en-US" sz="2000" b="1" dirty="0" smtClean="0"/>
              <a:t>Covered u/s 2(ea) (</a:t>
            </a:r>
            <a:r>
              <a:rPr lang="en-US" sz="2000" b="1" dirty="0" err="1" smtClean="0"/>
              <a:t>i</a:t>
            </a:r>
            <a:r>
              <a:rPr lang="en-US" sz="2000" b="1" dirty="0" smtClean="0"/>
              <a:t>)</a:t>
            </a:r>
            <a:endParaRPr lang="en-IN" sz="2000" b="1" dirty="0"/>
          </a:p>
        </p:txBody>
      </p:sp>
      <p:sp>
        <p:nvSpPr>
          <p:cNvPr id="13" name="TextBox 12"/>
          <p:cNvSpPr txBox="1"/>
          <p:nvPr/>
        </p:nvSpPr>
        <p:spPr>
          <a:xfrm>
            <a:off x="1386840" y="4663440"/>
            <a:ext cx="3991990" cy="400110"/>
          </a:xfrm>
          <a:prstGeom prst="rect">
            <a:avLst/>
          </a:prstGeom>
          <a:noFill/>
        </p:spPr>
        <p:txBody>
          <a:bodyPr wrap="none" rtlCol="0">
            <a:spAutoFit/>
          </a:bodyPr>
          <a:lstStyle/>
          <a:p>
            <a:r>
              <a:rPr lang="en-US" sz="2000" b="1" dirty="0" smtClean="0"/>
              <a:t>Only land (i.e. there is no building)</a:t>
            </a:r>
            <a:endParaRPr lang="en-IN" sz="2000" b="1" dirty="0"/>
          </a:p>
        </p:txBody>
      </p:sp>
      <p:sp>
        <p:nvSpPr>
          <p:cNvPr id="14" name="Rectangle 13"/>
          <p:cNvSpPr/>
          <p:nvPr/>
        </p:nvSpPr>
        <p:spPr>
          <a:xfrm>
            <a:off x="5522998" y="4693920"/>
            <a:ext cx="3011402" cy="400110"/>
          </a:xfrm>
          <a:prstGeom prst="rect">
            <a:avLst/>
          </a:prstGeom>
        </p:spPr>
        <p:txBody>
          <a:bodyPr wrap="square">
            <a:spAutoFit/>
          </a:bodyPr>
          <a:lstStyle/>
          <a:p>
            <a:r>
              <a:rPr lang="en-US" sz="2000" b="1" dirty="0" smtClean="0"/>
              <a:t>Not  Covered u/s 2(ea) (</a:t>
            </a:r>
            <a:r>
              <a:rPr lang="en-US" sz="2000" b="1" dirty="0" err="1" smtClean="0"/>
              <a:t>i</a:t>
            </a:r>
            <a:r>
              <a:rPr lang="en-US" sz="2000" b="1" dirty="0" smtClean="0"/>
              <a:t>)</a:t>
            </a:r>
            <a:endParaRPr lang="en-IN" sz="2000" b="1" dirty="0"/>
          </a:p>
        </p:txBody>
      </p:sp>
      <p:cxnSp>
        <p:nvCxnSpPr>
          <p:cNvPr id="22" name="Straight Arrow Connector 21"/>
          <p:cNvCxnSpPr/>
          <p:nvPr/>
        </p:nvCxnSpPr>
        <p:spPr>
          <a:xfrm rot="5400000">
            <a:off x="4274820" y="1668780"/>
            <a:ext cx="533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457200" y="2712720"/>
            <a:ext cx="609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a:off x="487680" y="3886200"/>
            <a:ext cx="609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820" name="Comment 4"/>
          <p:cNvSpPr>
            <a:spLocks noRot="1" noChangeAspect="1" noEditPoints="1" noChangeArrowheads="1" noChangeShapeType="1" noTextEdit="1"/>
          </p:cNvSpPr>
          <p:nvPr/>
        </p:nvSpPr>
        <p:spPr bwMode="auto">
          <a:xfrm>
            <a:off x="6994525" y="1395413"/>
            <a:ext cx="1588" cy="11112"/>
          </a:xfrm>
          <a:custGeom>
            <a:avLst/>
            <a:gdLst>
              <a:gd name="T0" fmla="+- 0 19431 19431"/>
              <a:gd name="T1" fmla="*/ T0 w 1"/>
              <a:gd name="T2" fmla="+- 0 3874 3874"/>
              <a:gd name="T3" fmla="*/ 3874 h 32"/>
              <a:gd name="T4" fmla="+- 0 19431 19431"/>
              <a:gd name="T5" fmla="*/ T4 w 1"/>
              <a:gd name="T6" fmla="+- 0 3884 3874"/>
              <a:gd name="T7" fmla="*/ 3884 h 32"/>
              <a:gd name="T8" fmla="+- 0 19431 19431"/>
              <a:gd name="T9" fmla="*/ T8 w 1"/>
              <a:gd name="T10" fmla="+- 0 3895 3874"/>
              <a:gd name="T11" fmla="*/ 3895 h 32"/>
              <a:gd name="T12" fmla="+- 0 19431 19431"/>
              <a:gd name="T13" fmla="*/ T12 w 1"/>
              <a:gd name="T14" fmla="+- 0 3905 3874"/>
              <a:gd name="T15" fmla="*/ 3905 h 32"/>
            </a:gdLst>
            <a:ahLst/>
            <a:cxnLst>
              <a:cxn ang="0">
                <a:pos x="T1" y="T3"/>
              </a:cxn>
              <a:cxn ang="0">
                <a:pos x="T5" y="T7"/>
              </a:cxn>
              <a:cxn ang="0">
                <a:pos x="T9" y="T11"/>
              </a:cxn>
              <a:cxn ang="0">
                <a:pos x="T13" y="T15"/>
              </a:cxn>
            </a:cxnLst>
            <a:rect l="0" t="0" r="r" b="b"/>
            <a:pathLst>
              <a:path w="1" h="32" extrusionOk="0">
                <a:moveTo>
                  <a:pt x="0" y="0"/>
                </a:moveTo>
                <a:cubicBezTo>
                  <a:pt x="0" y="10"/>
                  <a:pt x="0" y="21"/>
                  <a:pt x="0" y="31"/>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944880"/>
            <a:ext cx="914400" cy="400110"/>
          </a:xfrm>
          <a:prstGeom prst="rect">
            <a:avLst/>
          </a:prstGeom>
          <a:noFill/>
        </p:spPr>
        <p:txBody>
          <a:bodyPr wrap="square" rtlCol="0">
            <a:spAutoFit/>
          </a:bodyPr>
          <a:lstStyle/>
          <a:p>
            <a:r>
              <a:rPr lang="en-US" sz="2000" b="1" u="sng" dirty="0" smtClean="0"/>
              <a:t>Sec. 1</a:t>
            </a:r>
            <a:r>
              <a:rPr lang="en-US" sz="2000" b="1" dirty="0" smtClean="0"/>
              <a:t>:  </a:t>
            </a:r>
            <a:endParaRPr lang="en-IN" sz="2000" b="1" dirty="0"/>
          </a:p>
        </p:txBody>
      </p:sp>
      <p:sp>
        <p:nvSpPr>
          <p:cNvPr id="3" name="TextBox 2"/>
          <p:cNvSpPr txBox="1"/>
          <p:nvPr/>
        </p:nvSpPr>
        <p:spPr>
          <a:xfrm>
            <a:off x="4114800" y="944880"/>
            <a:ext cx="1981200" cy="400110"/>
          </a:xfrm>
          <a:prstGeom prst="rect">
            <a:avLst/>
          </a:prstGeom>
          <a:noFill/>
        </p:spPr>
        <p:txBody>
          <a:bodyPr wrap="square" rtlCol="0">
            <a:spAutoFit/>
          </a:bodyPr>
          <a:lstStyle/>
          <a:p>
            <a:r>
              <a:rPr lang="en-US" sz="2000" b="1" u="sng" dirty="0" smtClean="0"/>
              <a:t>Applicability</a:t>
            </a:r>
            <a:endParaRPr lang="en-IN" sz="2000" b="1" u="sng" dirty="0"/>
          </a:p>
        </p:txBody>
      </p:sp>
      <p:sp>
        <p:nvSpPr>
          <p:cNvPr id="4" name="Flowchart: Connector 3"/>
          <p:cNvSpPr/>
          <p:nvPr/>
        </p:nvSpPr>
        <p:spPr>
          <a:xfrm>
            <a:off x="1066800" y="19050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sp>
        <p:nvSpPr>
          <p:cNvPr id="5" name="TextBox 4"/>
          <p:cNvSpPr txBox="1"/>
          <p:nvPr/>
        </p:nvSpPr>
        <p:spPr>
          <a:xfrm>
            <a:off x="1676400" y="1737360"/>
            <a:ext cx="5562600" cy="707886"/>
          </a:xfrm>
          <a:prstGeom prst="rect">
            <a:avLst/>
          </a:prstGeom>
          <a:noFill/>
        </p:spPr>
        <p:txBody>
          <a:bodyPr wrap="square" rtlCol="0">
            <a:spAutoFit/>
          </a:bodyPr>
          <a:lstStyle/>
          <a:p>
            <a:r>
              <a:rPr lang="en-US" sz="2000" b="1" dirty="0" smtClean="0"/>
              <a:t>Provisions related to wealth-Tax are given in the wealth-Tax Act 1957.</a:t>
            </a:r>
            <a:endParaRPr lang="en-IN" sz="2000" b="1" dirty="0"/>
          </a:p>
        </p:txBody>
      </p:sp>
      <p:sp>
        <p:nvSpPr>
          <p:cNvPr id="6" name="Flowchart: Connector 5"/>
          <p:cNvSpPr/>
          <p:nvPr/>
        </p:nvSpPr>
        <p:spPr>
          <a:xfrm>
            <a:off x="1066800" y="275844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sp>
        <p:nvSpPr>
          <p:cNvPr id="7" name="TextBox 6"/>
          <p:cNvSpPr txBox="1"/>
          <p:nvPr/>
        </p:nvSpPr>
        <p:spPr>
          <a:xfrm>
            <a:off x="1676400" y="2606040"/>
            <a:ext cx="3429000" cy="400110"/>
          </a:xfrm>
          <a:prstGeom prst="rect">
            <a:avLst/>
          </a:prstGeom>
          <a:noFill/>
        </p:spPr>
        <p:txBody>
          <a:bodyPr wrap="square" rtlCol="0">
            <a:spAutoFit/>
          </a:bodyPr>
          <a:lstStyle/>
          <a:p>
            <a:r>
              <a:rPr lang="en-US" sz="2000" b="1" dirty="0" smtClean="0"/>
              <a:t>It extends to </a:t>
            </a:r>
            <a:r>
              <a:rPr lang="en-US" sz="2000" b="1" u="sng" dirty="0" smtClean="0">
                <a:solidFill>
                  <a:srgbClr val="008000"/>
                </a:solidFill>
              </a:rPr>
              <a:t>whole of India</a:t>
            </a:r>
            <a:endParaRPr lang="en-IN" sz="2000" b="1" u="sng" dirty="0">
              <a:solidFill>
                <a:srgbClr val="008000"/>
              </a:solidFill>
            </a:endParaRPr>
          </a:p>
        </p:txBody>
      </p:sp>
      <p:sp>
        <p:nvSpPr>
          <p:cNvPr id="8" name="Flowchart: Connector 7"/>
          <p:cNvSpPr/>
          <p:nvPr/>
        </p:nvSpPr>
        <p:spPr>
          <a:xfrm>
            <a:off x="1066800" y="329184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sp>
        <p:nvSpPr>
          <p:cNvPr id="9" name="TextBox 8"/>
          <p:cNvSpPr txBox="1"/>
          <p:nvPr/>
        </p:nvSpPr>
        <p:spPr>
          <a:xfrm>
            <a:off x="1676400" y="3124200"/>
            <a:ext cx="3429000" cy="400110"/>
          </a:xfrm>
          <a:prstGeom prst="rect">
            <a:avLst/>
          </a:prstGeom>
          <a:noFill/>
        </p:spPr>
        <p:txBody>
          <a:bodyPr wrap="square" rtlCol="0">
            <a:spAutoFit/>
          </a:bodyPr>
          <a:lstStyle/>
          <a:p>
            <a:r>
              <a:rPr lang="en-US" sz="2000" b="1" dirty="0" smtClean="0"/>
              <a:t>It applicable from 1-4-1957</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2160" y="640080"/>
            <a:ext cx="4572000" cy="707886"/>
          </a:xfrm>
          <a:prstGeom prst="rect">
            <a:avLst/>
          </a:prstGeom>
        </p:spPr>
        <p:txBody>
          <a:bodyPr>
            <a:spAutoFit/>
          </a:bodyPr>
          <a:lstStyle/>
          <a:p>
            <a:pPr algn="ctr">
              <a:defRPr/>
            </a:pPr>
            <a:r>
              <a:rPr lang="en-US" sz="2000" b="1" dirty="0" smtClean="0">
                <a:latin typeface="Times New Roman" pitchFamily="18" charset="0"/>
                <a:cs typeface="Times New Roman" pitchFamily="18" charset="0"/>
              </a:rPr>
              <a:t>House Property</a:t>
            </a:r>
          </a:p>
          <a:p>
            <a:pPr algn="ctr">
              <a:defRPr/>
            </a:pPr>
            <a:r>
              <a:rPr lang="en-US" sz="2000" b="1" dirty="0" smtClean="0">
                <a:latin typeface="Times New Roman" pitchFamily="18" charset="0"/>
                <a:cs typeface="Times New Roman" pitchFamily="18" charset="0"/>
              </a:rPr>
              <a:t>Section 2(ea)(</a:t>
            </a:r>
            <a:r>
              <a:rPr lang="en-US" sz="2000" b="1" dirty="0" err="1"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a:t>
            </a:r>
            <a:endParaRPr lang="en-IN" sz="2000" b="1" dirty="0">
              <a:latin typeface="Times New Roman" pitchFamily="18" charset="0"/>
              <a:cs typeface="Times New Roman" pitchFamily="18" charset="0"/>
            </a:endParaRPr>
          </a:p>
        </p:txBody>
      </p:sp>
      <p:sp>
        <p:nvSpPr>
          <p:cNvPr id="4" name="Rectangle 3"/>
          <p:cNvSpPr/>
          <p:nvPr/>
        </p:nvSpPr>
        <p:spPr>
          <a:xfrm>
            <a:off x="3896117" y="2011680"/>
            <a:ext cx="768159" cy="400110"/>
          </a:xfrm>
          <a:prstGeom prst="rect">
            <a:avLst/>
          </a:prstGeom>
        </p:spPr>
        <p:txBody>
          <a:bodyPr wrap="none">
            <a:spAutoFit/>
          </a:bodyPr>
          <a:lstStyle/>
          <a:p>
            <a:pPr algn="ctr">
              <a:defRPr/>
            </a:pPr>
            <a:r>
              <a:rPr lang="en-US" sz="2000" b="1" dirty="0" smtClean="0">
                <a:latin typeface="Times New Roman" pitchFamily="18" charset="0"/>
                <a:cs typeface="Times New Roman" pitchFamily="18" charset="0"/>
              </a:rPr>
              <a:t>Asset</a:t>
            </a:r>
            <a:endParaRPr lang="en-IN" sz="2000" b="1" dirty="0">
              <a:latin typeface="Times New Roman" pitchFamily="18" charset="0"/>
              <a:cs typeface="Times New Roman" pitchFamily="18" charset="0"/>
            </a:endParaRPr>
          </a:p>
        </p:txBody>
      </p:sp>
      <p:sp>
        <p:nvSpPr>
          <p:cNvPr id="7" name="TextBox 6"/>
          <p:cNvSpPr txBox="1"/>
          <p:nvPr/>
        </p:nvSpPr>
        <p:spPr>
          <a:xfrm>
            <a:off x="3642360" y="3074015"/>
            <a:ext cx="1082348"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whether</a:t>
            </a:r>
            <a:endParaRPr lang="en-IN" sz="2000" b="1" dirty="0">
              <a:latin typeface="Times New Roman" pitchFamily="18" charset="0"/>
              <a:cs typeface="Times New Roman" pitchFamily="18" charset="0"/>
            </a:endParaRPr>
          </a:p>
        </p:txBody>
      </p:sp>
      <p:cxnSp>
        <p:nvCxnSpPr>
          <p:cNvPr id="9" name="Straight Connector 8"/>
          <p:cNvCxnSpPr/>
          <p:nvPr/>
        </p:nvCxnSpPr>
        <p:spPr>
          <a:xfrm>
            <a:off x="1356360" y="4145280"/>
            <a:ext cx="6400800" cy="0"/>
          </a:xfrm>
          <a:prstGeom prst="line">
            <a:avLst/>
          </a:prstGeom>
          <a:ln/>
        </p:spPr>
        <p:style>
          <a:lnRef idx="3">
            <a:schemeClr val="dk1"/>
          </a:lnRef>
          <a:fillRef idx="0">
            <a:schemeClr val="dk1"/>
          </a:fillRef>
          <a:effectRef idx="2">
            <a:schemeClr val="dk1"/>
          </a:effectRef>
          <a:fontRef idx="minor">
            <a:schemeClr val="tx1"/>
          </a:fontRef>
        </p:style>
      </p:cxnSp>
      <p:sp>
        <p:nvSpPr>
          <p:cNvPr id="16" name="Rectangle 15"/>
          <p:cNvSpPr/>
          <p:nvPr/>
        </p:nvSpPr>
        <p:spPr>
          <a:xfrm>
            <a:off x="594360" y="4831080"/>
            <a:ext cx="1600200" cy="1015663"/>
          </a:xfrm>
          <a:prstGeom prst="rect">
            <a:avLst/>
          </a:prstGeom>
        </p:spPr>
        <p:txBody>
          <a:bodyPr wrap="square">
            <a:spAutoFit/>
          </a:bodyPr>
          <a:lstStyle/>
          <a:p>
            <a:pPr algn="ctr">
              <a:defRPr/>
            </a:pPr>
            <a:r>
              <a:rPr lang="en-US" sz="2000" b="1" dirty="0" smtClean="0">
                <a:latin typeface="Times New Roman" pitchFamily="18" charset="0"/>
                <a:cs typeface="Times New Roman" pitchFamily="18" charset="0"/>
              </a:rPr>
              <a:t>Used for Residential Purpose </a:t>
            </a:r>
            <a:endParaRPr lang="en-IN" sz="2000" b="1" dirty="0">
              <a:latin typeface="Times New Roman" pitchFamily="18" charset="0"/>
              <a:cs typeface="Times New Roman" pitchFamily="18" charset="0"/>
            </a:endParaRPr>
          </a:p>
        </p:txBody>
      </p:sp>
      <p:sp>
        <p:nvSpPr>
          <p:cNvPr id="17" name="Rectangle 16"/>
          <p:cNvSpPr/>
          <p:nvPr/>
        </p:nvSpPr>
        <p:spPr>
          <a:xfrm>
            <a:off x="2514600" y="4898350"/>
            <a:ext cx="1828800" cy="1015663"/>
          </a:xfrm>
          <a:prstGeom prst="rect">
            <a:avLst/>
          </a:prstGeom>
        </p:spPr>
        <p:txBody>
          <a:bodyPr wrap="square">
            <a:spAutoFit/>
          </a:bodyPr>
          <a:lstStyle/>
          <a:p>
            <a:pPr algn="ctr">
              <a:defRPr/>
            </a:pPr>
            <a:r>
              <a:rPr lang="en-US" sz="2000" b="1" dirty="0" smtClean="0">
                <a:latin typeface="Times New Roman" pitchFamily="18" charset="0"/>
                <a:cs typeface="Times New Roman" pitchFamily="18" charset="0"/>
              </a:rPr>
              <a:t>Used for Commercial Purpose</a:t>
            </a:r>
            <a:endParaRPr lang="en-IN" sz="2000" b="1" dirty="0">
              <a:latin typeface="Times New Roman" pitchFamily="18" charset="0"/>
              <a:cs typeface="Times New Roman" pitchFamily="18" charset="0"/>
            </a:endParaRPr>
          </a:p>
        </p:txBody>
      </p:sp>
      <p:sp>
        <p:nvSpPr>
          <p:cNvPr id="18" name="Rectangle 17"/>
          <p:cNvSpPr/>
          <p:nvPr/>
        </p:nvSpPr>
        <p:spPr>
          <a:xfrm>
            <a:off x="4312920" y="4907280"/>
            <a:ext cx="2453640" cy="707886"/>
          </a:xfrm>
          <a:prstGeom prst="rect">
            <a:avLst/>
          </a:prstGeom>
        </p:spPr>
        <p:txBody>
          <a:bodyPr wrap="square">
            <a:spAutoFit/>
          </a:bodyPr>
          <a:lstStyle/>
          <a:p>
            <a:pPr algn="ctr">
              <a:defRPr/>
            </a:pPr>
            <a:r>
              <a:rPr lang="en-US" sz="2000" b="1" dirty="0" smtClean="0">
                <a:latin typeface="Times New Roman" pitchFamily="18" charset="0"/>
                <a:cs typeface="Times New Roman" pitchFamily="18" charset="0"/>
              </a:rPr>
              <a:t>Maintaining as a Guest House</a:t>
            </a:r>
            <a:endParaRPr lang="en-IN" sz="2000" b="1" dirty="0">
              <a:latin typeface="Times New Roman" pitchFamily="18" charset="0"/>
              <a:cs typeface="Times New Roman" pitchFamily="18" charset="0"/>
            </a:endParaRPr>
          </a:p>
        </p:txBody>
      </p:sp>
      <p:sp>
        <p:nvSpPr>
          <p:cNvPr id="19" name="Rectangle 18"/>
          <p:cNvSpPr/>
          <p:nvPr/>
        </p:nvSpPr>
        <p:spPr>
          <a:xfrm>
            <a:off x="7113979" y="4983480"/>
            <a:ext cx="1680460" cy="400110"/>
          </a:xfrm>
          <a:prstGeom prst="rect">
            <a:avLst/>
          </a:prstGeom>
        </p:spPr>
        <p:txBody>
          <a:bodyPr wrap="none">
            <a:spAutoFit/>
          </a:bodyPr>
          <a:lstStyle/>
          <a:p>
            <a:pPr algn="ctr">
              <a:defRPr/>
            </a:pPr>
            <a:r>
              <a:rPr lang="en-US" sz="2000" b="1" dirty="0" smtClean="0">
                <a:latin typeface="Times New Roman" pitchFamily="18" charset="0"/>
                <a:cs typeface="Times New Roman" pitchFamily="18" charset="0"/>
              </a:rPr>
              <a:t>Or Otherwise</a:t>
            </a:r>
            <a:endParaRPr lang="en-IN" sz="2000" b="1" dirty="0">
              <a:latin typeface="Times New Roman" pitchFamily="18" charset="0"/>
              <a:cs typeface="Times New Roman" pitchFamily="18" charset="0"/>
            </a:endParaRPr>
          </a:p>
        </p:txBody>
      </p:sp>
      <p:cxnSp>
        <p:nvCxnSpPr>
          <p:cNvPr id="21" name="Straight Arrow Connector 20"/>
          <p:cNvCxnSpPr/>
          <p:nvPr/>
        </p:nvCxnSpPr>
        <p:spPr>
          <a:xfrm rot="5400000">
            <a:off x="3925094" y="1713706"/>
            <a:ext cx="685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rot="5400000">
            <a:off x="3925094" y="2704306"/>
            <a:ext cx="685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rot="5400000">
            <a:off x="3925094" y="3771106"/>
            <a:ext cx="685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rot="5400000">
            <a:off x="1067594" y="4434046"/>
            <a:ext cx="609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rot="5400000">
            <a:off x="3140234" y="4464526"/>
            <a:ext cx="609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rot="5400000">
            <a:off x="5212874" y="4464526"/>
            <a:ext cx="609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rot="5400000">
            <a:off x="7453154" y="4434046"/>
            <a:ext cx="609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16"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14400"/>
            <a:ext cx="1898468"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FARM HOUSE</a:t>
            </a:r>
            <a:endParaRPr lang="en-IN" sz="2000" b="1" dirty="0">
              <a:latin typeface="Times New Roman" pitchFamily="18" charset="0"/>
              <a:cs typeface="Times New Roman" pitchFamily="18" charset="0"/>
            </a:endParaRPr>
          </a:p>
        </p:txBody>
      </p:sp>
      <p:sp>
        <p:nvSpPr>
          <p:cNvPr id="3" name="Rectangle 2"/>
          <p:cNvSpPr/>
          <p:nvPr/>
        </p:nvSpPr>
        <p:spPr>
          <a:xfrm>
            <a:off x="533400" y="1508760"/>
            <a:ext cx="1524000" cy="400110"/>
          </a:xfrm>
          <a:prstGeom prst="rect">
            <a:avLst/>
          </a:prstGeom>
        </p:spPr>
        <p:txBody>
          <a:bodyPr wrap="square">
            <a:spAutoFit/>
          </a:bodyPr>
          <a:lstStyle/>
          <a:p>
            <a:pPr>
              <a:defRPr/>
            </a:pPr>
            <a:r>
              <a:rPr lang="en-US" sz="2000" b="1" dirty="0" smtClean="0">
                <a:latin typeface="Times New Roman" pitchFamily="18" charset="0"/>
                <a:cs typeface="Times New Roman" pitchFamily="18" charset="0"/>
              </a:rPr>
              <a:t>Question: </a:t>
            </a:r>
          </a:p>
        </p:txBody>
      </p:sp>
      <p:sp>
        <p:nvSpPr>
          <p:cNvPr id="4" name="Rectangle 3"/>
          <p:cNvSpPr/>
          <p:nvPr/>
        </p:nvSpPr>
        <p:spPr>
          <a:xfrm>
            <a:off x="1894815" y="1524000"/>
            <a:ext cx="3730700" cy="400110"/>
          </a:xfrm>
          <a:prstGeom prst="rect">
            <a:avLst/>
          </a:prstGeom>
        </p:spPr>
        <p:txBody>
          <a:bodyPr wrap="none">
            <a:spAutoFit/>
          </a:bodyPr>
          <a:lstStyle/>
          <a:p>
            <a:pPr algn="ctr">
              <a:defRPr/>
            </a:pPr>
            <a:r>
              <a:rPr lang="en-US" sz="2000" b="1" dirty="0" smtClean="0">
                <a:latin typeface="Times New Roman" pitchFamily="18" charset="0"/>
                <a:cs typeface="Times New Roman" pitchFamily="18" charset="0"/>
              </a:rPr>
              <a:t>Whether farm house is an asset?</a:t>
            </a:r>
            <a:endParaRPr lang="en-IN" sz="2000" b="1" dirty="0">
              <a:latin typeface="Times New Roman" pitchFamily="18" charset="0"/>
              <a:cs typeface="Times New Roman" pitchFamily="18" charset="0"/>
            </a:endParaRPr>
          </a:p>
        </p:txBody>
      </p:sp>
      <p:sp>
        <p:nvSpPr>
          <p:cNvPr id="5" name="Rectangle 4"/>
          <p:cNvSpPr/>
          <p:nvPr/>
        </p:nvSpPr>
        <p:spPr>
          <a:xfrm>
            <a:off x="563880" y="2316480"/>
            <a:ext cx="1175322" cy="400110"/>
          </a:xfrm>
          <a:prstGeom prst="rect">
            <a:avLst/>
          </a:prstGeom>
        </p:spPr>
        <p:txBody>
          <a:bodyPr wrap="none">
            <a:spAutoFit/>
          </a:bodyPr>
          <a:lstStyle/>
          <a:p>
            <a:pPr>
              <a:defRPr/>
            </a:pPr>
            <a:r>
              <a:rPr lang="en-US" sz="2000" b="1" dirty="0" smtClean="0">
                <a:latin typeface="Times New Roman" pitchFamily="18" charset="0"/>
                <a:cs typeface="Times New Roman" pitchFamily="18" charset="0"/>
              </a:rPr>
              <a:t>Answer: </a:t>
            </a:r>
            <a:endParaRPr lang="en-US" sz="2000" b="1" dirty="0">
              <a:latin typeface="Times New Roman" pitchFamily="18" charset="0"/>
              <a:cs typeface="Times New Roman" pitchFamily="18" charset="0"/>
            </a:endParaRPr>
          </a:p>
        </p:txBody>
      </p:sp>
      <p:sp>
        <p:nvSpPr>
          <p:cNvPr id="6" name="Rectangle 5"/>
          <p:cNvSpPr/>
          <p:nvPr/>
        </p:nvSpPr>
        <p:spPr>
          <a:xfrm>
            <a:off x="1417320" y="2682240"/>
            <a:ext cx="4572000" cy="707886"/>
          </a:xfrm>
          <a:prstGeom prst="rect">
            <a:avLst/>
          </a:prstGeom>
        </p:spPr>
        <p:txBody>
          <a:bodyPr>
            <a:spAutoFit/>
          </a:bodyPr>
          <a:lstStyle/>
          <a:p>
            <a:pPr algn="ctr">
              <a:defRPr/>
            </a:pPr>
            <a:r>
              <a:rPr lang="en-US" sz="2000" b="1" dirty="0" smtClean="0">
                <a:latin typeface="Times New Roman" pitchFamily="18" charset="0"/>
                <a:cs typeface="Times New Roman" pitchFamily="18" charset="0"/>
              </a:rPr>
              <a:t>Yes, if it is situated within 25km of </a:t>
            </a:r>
            <a:r>
              <a:rPr lang="en-US" sz="2000" b="1" dirty="0" smtClean="0">
                <a:solidFill>
                  <a:srgbClr val="800000"/>
                </a:solidFill>
                <a:latin typeface="Times New Roman" pitchFamily="18" charset="0"/>
                <a:cs typeface="Times New Roman" pitchFamily="18" charset="0"/>
              </a:rPr>
              <a:t>ANY </a:t>
            </a:r>
            <a:r>
              <a:rPr lang="en-US" sz="2000" b="1" dirty="0" smtClean="0">
                <a:latin typeface="Times New Roman" pitchFamily="18" charset="0"/>
                <a:cs typeface="Times New Roman" pitchFamily="18" charset="0"/>
              </a:rPr>
              <a:t>municipality etc</a:t>
            </a:r>
            <a:r>
              <a:rPr lang="en-US" sz="2000" b="1" dirty="0" smtClean="0">
                <a:solidFill>
                  <a:schemeClr val="accent6">
                    <a:lumMod val="75000"/>
                  </a:schemeClr>
                </a:solidFill>
                <a:latin typeface="Times New Roman" pitchFamily="18" charset="0"/>
                <a:cs typeface="Times New Roman" pitchFamily="18" charset="0"/>
              </a:rPr>
              <a:t>.</a:t>
            </a:r>
            <a:endParaRPr lang="en-IN" sz="2000" b="1" dirty="0">
              <a:solidFill>
                <a:schemeClr val="accent6">
                  <a:lumMod val="75000"/>
                </a:schemeClr>
              </a:solidFill>
              <a:latin typeface="Times New Roman" pitchFamily="18" charset="0"/>
              <a:cs typeface="Times New Roman" pitchFamily="18" charset="0"/>
            </a:endParaRPr>
          </a:p>
        </p:txBody>
      </p:sp>
      <p:sp>
        <p:nvSpPr>
          <p:cNvPr id="31746" name="Comment 2"/>
          <p:cNvSpPr>
            <a:spLocks noRot="1" noChangeAspect="1" noEditPoints="1" noChangeArrowheads="1" noChangeShapeType="1" noTextEdit="1"/>
          </p:cNvSpPr>
          <p:nvPr/>
        </p:nvSpPr>
        <p:spPr bwMode="auto">
          <a:xfrm>
            <a:off x="2389188" y="239713"/>
            <a:ext cx="11112" cy="23812"/>
          </a:xfrm>
          <a:custGeom>
            <a:avLst/>
            <a:gdLst>
              <a:gd name="T0" fmla="+- 0 6668 6636"/>
              <a:gd name="T1" fmla="*/ T0 w 33"/>
              <a:gd name="T2" fmla="+- 0 698 667"/>
              <a:gd name="T3" fmla="*/ 698 h 64"/>
              <a:gd name="T4" fmla="+- 0 6668 6636"/>
              <a:gd name="T5" fmla="*/ T4 w 33"/>
              <a:gd name="T6" fmla="+- 0 743 667"/>
              <a:gd name="T7" fmla="*/ 743 h 64"/>
              <a:gd name="T8" fmla="+- 0 6662 6636"/>
              <a:gd name="T9" fmla="*/ T8 w 33"/>
              <a:gd name="T10" fmla="+- 0 742 667"/>
              <a:gd name="T11" fmla="*/ 742 h 64"/>
              <a:gd name="T12" fmla="+- 0 6636 6636"/>
              <a:gd name="T13" fmla="*/ T12 w 33"/>
              <a:gd name="T14" fmla="+- 0 667 667"/>
              <a:gd name="T15" fmla="*/ 667 h 64"/>
            </a:gdLst>
            <a:ahLst/>
            <a:cxnLst>
              <a:cxn ang="0">
                <a:pos x="T1" y="T3"/>
              </a:cxn>
              <a:cxn ang="0">
                <a:pos x="T5" y="T7"/>
              </a:cxn>
              <a:cxn ang="0">
                <a:pos x="T9" y="T11"/>
              </a:cxn>
              <a:cxn ang="0">
                <a:pos x="T13" y="T15"/>
              </a:cxn>
            </a:cxnLst>
            <a:rect l="0" t="0" r="r" b="b"/>
            <a:pathLst>
              <a:path w="33" h="64" extrusionOk="0">
                <a:moveTo>
                  <a:pt x="32" y="31"/>
                </a:moveTo>
                <a:cubicBezTo>
                  <a:pt x="32" y="76"/>
                  <a:pt x="26" y="75"/>
                  <a:pt x="0" y="0"/>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2000" y="1112520"/>
            <a:ext cx="2362200" cy="9144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chemeClr val="tx1"/>
                </a:solidFill>
              </a:rPr>
              <a:t>Municipality</a:t>
            </a:r>
          </a:p>
          <a:p>
            <a:pPr algn="ctr"/>
            <a:r>
              <a:rPr lang="en-US" sz="2000" b="1" dirty="0" smtClean="0">
                <a:solidFill>
                  <a:schemeClr val="tx1"/>
                </a:solidFill>
              </a:rPr>
              <a:t>Limit</a:t>
            </a:r>
            <a:endParaRPr lang="en-IN" sz="2000" b="1" dirty="0">
              <a:solidFill>
                <a:schemeClr val="tx1"/>
              </a:solidFill>
            </a:endParaRPr>
          </a:p>
        </p:txBody>
      </p:sp>
      <p:sp>
        <p:nvSpPr>
          <p:cNvPr id="5" name="Minus 4"/>
          <p:cNvSpPr/>
          <p:nvPr/>
        </p:nvSpPr>
        <p:spPr>
          <a:xfrm rot="5400000">
            <a:off x="2286000" y="1493520"/>
            <a:ext cx="1752600" cy="381000"/>
          </a:xfrm>
          <a:prstGeom prst="mathMinus">
            <a:avLst>
              <a:gd name="adj1" fmla="val 2352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sp>
        <p:nvSpPr>
          <p:cNvPr id="8" name="Minus 7"/>
          <p:cNvSpPr/>
          <p:nvPr/>
        </p:nvSpPr>
        <p:spPr>
          <a:xfrm rot="5400000">
            <a:off x="5021580" y="1440180"/>
            <a:ext cx="1219200" cy="381000"/>
          </a:xfrm>
          <a:prstGeom prst="mathMinus">
            <a:avLst>
              <a:gd name="adj1" fmla="val 2352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a:p>
        </p:txBody>
      </p:sp>
      <p:cxnSp>
        <p:nvCxnSpPr>
          <p:cNvPr id="13" name="Straight Arrow Connector 12"/>
          <p:cNvCxnSpPr/>
          <p:nvPr/>
        </p:nvCxnSpPr>
        <p:spPr>
          <a:xfrm rot="5400000">
            <a:off x="4000500" y="1943100"/>
            <a:ext cx="685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rot="5400000">
            <a:off x="6439694" y="1911826"/>
            <a:ext cx="685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053840" y="2407920"/>
            <a:ext cx="838200" cy="400110"/>
          </a:xfrm>
          <a:prstGeom prst="rect">
            <a:avLst/>
          </a:prstGeom>
          <a:noFill/>
        </p:spPr>
        <p:txBody>
          <a:bodyPr wrap="square" rtlCol="0">
            <a:spAutoFit/>
          </a:bodyPr>
          <a:lstStyle/>
          <a:p>
            <a:r>
              <a:rPr lang="en-US" sz="2000" b="1" dirty="0" smtClean="0"/>
              <a:t>F | H</a:t>
            </a:r>
            <a:endParaRPr lang="en-IN" sz="2000" b="1" dirty="0"/>
          </a:p>
        </p:txBody>
      </p:sp>
      <p:sp>
        <p:nvSpPr>
          <p:cNvPr id="16" name="TextBox 15"/>
          <p:cNvSpPr txBox="1"/>
          <p:nvPr/>
        </p:nvSpPr>
        <p:spPr>
          <a:xfrm>
            <a:off x="6537960" y="2407920"/>
            <a:ext cx="838200" cy="400110"/>
          </a:xfrm>
          <a:prstGeom prst="rect">
            <a:avLst/>
          </a:prstGeom>
          <a:noFill/>
        </p:spPr>
        <p:txBody>
          <a:bodyPr wrap="square" rtlCol="0">
            <a:spAutoFit/>
          </a:bodyPr>
          <a:lstStyle/>
          <a:p>
            <a:r>
              <a:rPr lang="en-US" sz="2000" b="1" dirty="0" smtClean="0"/>
              <a:t>F | H</a:t>
            </a:r>
            <a:endParaRPr lang="en-IN" sz="2000" b="1" dirty="0"/>
          </a:p>
        </p:txBody>
      </p:sp>
      <p:cxnSp>
        <p:nvCxnSpPr>
          <p:cNvPr id="18" name="Straight Arrow Connector 17"/>
          <p:cNvCxnSpPr/>
          <p:nvPr/>
        </p:nvCxnSpPr>
        <p:spPr>
          <a:xfrm rot="5400000">
            <a:off x="4168934" y="3070860"/>
            <a:ext cx="380206"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rot="5400000">
            <a:off x="6637020" y="3070860"/>
            <a:ext cx="380206"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3962400" y="3291840"/>
            <a:ext cx="1143000" cy="400110"/>
          </a:xfrm>
          <a:prstGeom prst="rect">
            <a:avLst/>
          </a:prstGeom>
          <a:noFill/>
        </p:spPr>
        <p:txBody>
          <a:bodyPr wrap="square" rtlCol="0">
            <a:spAutoFit/>
          </a:bodyPr>
          <a:lstStyle/>
          <a:p>
            <a:r>
              <a:rPr lang="en-US" sz="2000" b="1" dirty="0" smtClean="0"/>
              <a:t>Asset</a:t>
            </a:r>
            <a:endParaRPr lang="en-IN" sz="2000" b="1" dirty="0"/>
          </a:p>
        </p:txBody>
      </p:sp>
      <p:sp>
        <p:nvSpPr>
          <p:cNvPr id="22" name="TextBox 21"/>
          <p:cNvSpPr txBox="1"/>
          <p:nvPr/>
        </p:nvSpPr>
        <p:spPr>
          <a:xfrm>
            <a:off x="6248400" y="3337560"/>
            <a:ext cx="1600200" cy="400110"/>
          </a:xfrm>
          <a:prstGeom prst="rect">
            <a:avLst/>
          </a:prstGeom>
          <a:noFill/>
        </p:spPr>
        <p:txBody>
          <a:bodyPr wrap="square" rtlCol="0">
            <a:spAutoFit/>
          </a:bodyPr>
          <a:lstStyle/>
          <a:p>
            <a:r>
              <a:rPr lang="en-US" sz="2000" b="1" dirty="0" smtClean="0"/>
              <a:t>Not an asset</a:t>
            </a:r>
            <a:endParaRPr lang="en-IN" sz="2000" b="1" dirty="0"/>
          </a:p>
        </p:txBody>
      </p:sp>
      <p:sp>
        <p:nvSpPr>
          <p:cNvPr id="23" name="TextBox 22"/>
          <p:cNvSpPr txBox="1"/>
          <p:nvPr/>
        </p:nvSpPr>
        <p:spPr>
          <a:xfrm>
            <a:off x="5105400" y="712410"/>
            <a:ext cx="990600" cy="400110"/>
          </a:xfrm>
          <a:prstGeom prst="rect">
            <a:avLst/>
          </a:prstGeom>
          <a:noFill/>
        </p:spPr>
        <p:txBody>
          <a:bodyPr wrap="square" rtlCol="0">
            <a:spAutoFit/>
          </a:bodyPr>
          <a:lstStyle/>
          <a:p>
            <a:r>
              <a:rPr lang="en-US" sz="2000" b="1" dirty="0" smtClean="0"/>
              <a:t>25 Km</a:t>
            </a:r>
            <a:endParaRPr lang="en-IN" b="1" dirty="0"/>
          </a:p>
        </p:txBody>
      </p:sp>
      <p:cxnSp>
        <p:nvCxnSpPr>
          <p:cNvPr id="25" name="Straight Connector 24"/>
          <p:cNvCxnSpPr/>
          <p:nvPr/>
        </p:nvCxnSpPr>
        <p:spPr>
          <a:xfrm>
            <a:off x="3124200" y="1584960"/>
            <a:ext cx="4648200"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15" grpId="0"/>
      <p:bldP spid="16"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66160" y="3276600"/>
            <a:ext cx="10668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F | H</a:t>
            </a:r>
            <a:endParaRPr lang="en-IN" sz="2000" b="1" dirty="0"/>
          </a:p>
        </p:txBody>
      </p:sp>
      <p:cxnSp>
        <p:nvCxnSpPr>
          <p:cNvPr id="4" name="Straight Arrow Connector 3"/>
          <p:cNvCxnSpPr/>
          <p:nvPr/>
        </p:nvCxnSpPr>
        <p:spPr>
          <a:xfrm flipV="1">
            <a:off x="4541520" y="2590800"/>
            <a:ext cx="1371600" cy="9144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rot="16200000" flipH="1">
            <a:off x="4909321" y="3686041"/>
            <a:ext cx="842031" cy="166907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rot="5400000">
            <a:off x="3436620" y="5006340"/>
            <a:ext cx="12954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rot="10800000" flipV="1">
            <a:off x="2103120" y="4038600"/>
            <a:ext cx="1524000" cy="7620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rot="10800000">
            <a:off x="2042160" y="2590800"/>
            <a:ext cx="1600200" cy="9144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897880" y="2331720"/>
            <a:ext cx="990600" cy="400110"/>
          </a:xfrm>
          <a:prstGeom prst="rect">
            <a:avLst/>
          </a:prstGeom>
          <a:noFill/>
        </p:spPr>
        <p:txBody>
          <a:bodyPr wrap="square" rtlCol="0">
            <a:spAutoFit/>
          </a:bodyPr>
          <a:lstStyle/>
          <a:p>
            <a:r>
              <a:rPr lang="en-US" sz="2000" b="1" dirty="0" smtClean="0"/>
              <a:t>Delhi</a:t>
            </a:r>
            <a:endParaRPr lang="en-IN" sz="2000" b="1" dirty="0"/>
          </a:p>
        </p:txBody>
      </p:sp>
      <p:sp>
        <p:nvSpPr>
          <p:cNvPr id="24" name="TextBox 23"/>
          <p:cNvSpPr txBox="1"/>
          <p:nvPr/>
        </p:nvSpPr>
        <p:spPr>
          <a:xfrm>
            <a:off x="6233160" y="4800600"/>
            <a:ext cx="1219200" cy="400110"/>
          </a:xfrm>
          <a:prstGeom prst="rect">
            <a:avLst/>
          </a:prstGeom>
          <a:noFill/>
        </p:spPr>
        <p:txBody>
          <a:bodyPr wrap="square" rtlCol="0">
            <a:spAutoFit/>
          </a:bodyPr>
          <a:lstStyle/>
          <a:p>
            <a:r>
              <a:rPr lang="en-US" sz="2000" b="1" dirty="0" err="1" smtClean="0"/>
              <a:t>Gurgaon</a:t>
            </a:r>
            <a:endParaRPr lang="en-IN" sz="2000" b="1" dirty="0"/>
          </a:p>
        </p:txBody>
      </p:sp>
      <p:sp>
        <p:nvSpPr>
          <p:cNvPr id="25" name="TextBox 24"/>
          <p:cNvSpPr txBox="1"/>
          <p:nvPr/>
        </p:nvSpPr>
        <p:spPr>
          <a:xfrm>
            <a:off x="3413760" y="5715000"/>
            <a:ext cx="1524000" cy="400110"/>
          </a:xfrm>
          <a:prstGeom prst="rect">
            <a:avLst/>
          </a:prstGeom>
          <a:noFill/>
        </p:spPr>
        <p:txBody>
          <a:bodyPr wrap="square" rtlCol="0">
            <a:spAutoFit/>
          </a:bodyPr>
          <a:lstStyle/>
          <a:p>
            <a:r>
              <a:rPr lang="en-US" sz="2000" b="1" dirty="0" smtClean="0"/>
              <a:t>Faridabad</a:t>
            </a:r>
            <a:endParaRPr lang="en-IN" sz="2000" b="1" dirty="0"/>
          </a:p>
        </p:txBody>
      </p:sp>
      <p:sp>
        <p:nvSpPr>
          <p:cNvPr id="26" name="TextBox 25"/>
          <p:cNvSpPr txBox="1"/>
          <p:nvPr/>
        </p:nvSpPr>
        <p:spPr>
          <a:xfrm>
            <a:off x="1021080" y="4815840"/>
            <a:ext cx="1371600" cy="400110"/>
          </a:xfrm>
          <a:prstGeom prst="rect">
            <a:avLst/>
          </a:prstGeom>
          <a:noFill/>
        </p:spPr>
        <p:txBody>
          <a:bodyPr wrap="square" rtlCol="0">
            <a:spAutoFit/>
          </a:bodyPr>
          <a:lstStyle/>
          <a:p>
            <a:pPr algn="r"/>
            <a:r>
              <a:rPr lang="en-US" sz="2000" b="1" dirty="0" err="1" smtClean="0"/>
              <a:t>Gaziabad</a:t>
            </a:r>
            <a:endParaRPr lang="en-IN" sz="2000" b="1" dirty="0"/>
          </a:p>
        </p:txBody>
      </p:sp>
      <p:sp>
        <p:nvSpPr>
          <p:cNvPr id="27" name="TextBox 26"/>
          <p:cNvSpPr txBox="1"/>
          <p:nvPr/>
        </p:nvSpPr>
        <p:spPr>
          <a:xfrm>
            <a:off x="990600" y="2270760"/>
            <a:ext cx="990600" cy="400110"/>
          </a:xfrm>
          <a:prstGeom prst="rect">
            <a:avLst/>
          </a:prstGeom>
          <a:noFill/>
        </p:spPr>
        <p:txBody>
          <a:bodyPr wrap="square" rtlCol="0">
            <a:spAutoFit/>
          </a:bodyPr>
          <a:lstStyle/>
          <a:p>
            <a:pPr algn="r"/>
            <a:r>
              <a:rPr lang="en-US" sz="2000" b="1" dirty="0" err="1" smtClean="0"/>
              <a:t>Noida</a:t>
            </a:r>
            <a:endParaRPr lang="en-IN" sz="2000" b="1" dirty="0"/>
          </a:p>
        </p:txBody>
      </p:sp>
      <p:sp>
        <p:nvSpPr>
          <p:cNvPr id="28" name="TextBox 27"/>
          <p:cNvSpPr txBox="1"/>
          <p:nvPr/>
        </p:nvSpPr>
        <p:spPr>
          <a:xfrm rot="19770698">
            <a:off x="4556760" y="2636520"/>
            <a:ext cx="990600" cy="400110"/>
          </a:xfrm>
          <a:prstGeom prst="rect">
            <a:avLst/>
          </a:prstGeom>
          <a:noFill/>
        </p:spPr>
        <p:txBody>
          <a:bodyPr wrap="square" rtlCol="0">
            <a:spAutoFit/>
          </a:bodyPr>
          <a:lstStyle/>
          <a:p>
            <a:r>
              <a:rPr lang="en-US" sz="2000" b="1" dirty="0" smtClean="0"/>
              <a:t>28 Km</a:t>
            </a:r>
            <a:endParaRPr lang="en-IN" sz="2000" b="1" dirty="0"/>
          </a:p>
        </p:txBody>
      </p:sp>
      <p:sp>
        <p:nvSpPr>
          <p:cNvPr id="29" name="TextBox 28"/>
          <p:cNvSpPr txBox="1"/>
          <p:nvPr/>
        </p:nvSpPr>
        <p:spPr>
          <a:xfrm rot="1535625">
            <a:off x="4632960" y="4450080"/>
            <a:ext cx="990600" cy="400110"/>
          </a:xfrm>
          <a:prstGeom prst="rect">
            <a:avLst/>
          </a:prstGeom>
          <a:noFill/>
        </p:spPr>
        <p:txBody>
          <a:bodyPr wrap="square" rtlCol="0">
            <a:spAutoFit/>
          </a:bodyPr>
          <a:lstStyle/>
          <a:p>
            <a:r>
              <a:rPr lang="en-US" sz="2000" b="1" dirty="0" smtClean="0"/>
              <a:t>26 Km</a:t>
            </a:r>
            <a:endParaRPr lang="en-IN" sz="2000" b="1" dirty="0"/>
          </a:p>
        </p:txBody>
      </p:sp>
      <p:sp>
        <p:nvSpPr>
          <p:cNvPr id="30" name="TextBox 29"/>
          <p:cNvSpPr txBox="1"/>
          <p:nvPr/>
        </p:nvSpPr>
        <p:spPr>
          <a:xfrm>
            <a:off x="3169920" y="4648200"/>
            <a:ext cx="990600" cy="400110"/>
          </a:xfrm>
          <a:prstGeom prst="rect">
            <a:avLst/>
          </a:prstGeom>
          <a:noFill/>
        </p:spPr>
        <p:txBody>
          <a:bodyPr wrap="square" rtlCol="0">
            <a:spAutoFit/>
          </a:bodyPr>
          <a:lstStyle/>
          <a:p>
            <a:r>
              <a:rPr lang="en-US" sz="2000" b="1" dirty="0" smtClean="0"/>
              <a:t>27 Km</a:t>
            </a:r>
            <a:endParaRPr lang="en-IN" sz="2000" b="1" dirty="0"/>
          </a:p>
        </p:txBody>
      </p:sp>
      <p:sp>
        <p:nvSpPr>
          <p:cNvPr id="31" name="TextBox 30"/>
          <p:cNvSpPr txBox="1"/>
          <p:nvPr/>
        </p:nvSpPr>
        <p:spPr>
          <a:xfrm rot="20063953">
            <a:off x="2461541" y="3912939"/>
            <a:ext cx="990600" cy="400110"/>
          </a:xfrm>
          <a:prstGeom prst="rect">
            <a:avLst/>
          </a:prstGeom>
          <a:noFill/>
        </p:spPr>
        <p:txBody>
          <a:bodyPr wrap="square" rtlCol="0">
            <a:spAutoFit/>
          </a:bodyPr>
          <a:lstStyle/>
          <a:p>
            <a:r>
              <a:rPr lang="en-US" sz="2000" b="1" dirty="0" smtClean="0"/>
              <a:t>22 Km</a:t>
            </a:r>
            <a:endParaRPr lang="en-IN" sz="2000" b="1" dirty="0"/>
          </a:p>
        </p:txBody>
      </p:sp>
      <p:sp>
        <p:nvSpPr>
          <p:cNvPr id="32" name="TextBox 31"/>
          <p:cNvSpPr txBox="1"/>
          <p:nvPr/>
        </p:nvSpPr>
        <p:spPr>
          <a:xfrm rot="1639335">
            <a:off x="2615191" y="2732428"/>
            <a:ext cx="990600" cy="400110"/>
          </a:xfrm>
          <a:prstGeom prst="rect">
            <a:avLst/>
          </a:prstGeom>
          <a:noFill/>
        </p:spPr>
        <p:txBody>
          <a:bodyPr wrap="square" rtlCol="0">
            <a:spAutoFit/>
          </a:bodyPr>
          <a:lstStyle/>
          <a:p>
            <a:r>
              <a:rPr lang="en-US" sz="2000" b="1" dirty="0" smtClean="0"/>
              <a:t>32 Km</a:t>
            </a:r>
            <a:endParaRPr lang="en-IN" sz="2000" b="1" dirty="0"/>
          </a:p>
        </p:txBody>
      </p:sp>
      <p:sp>
        <p:nvSpPr>
          <p:cNvPr id="18" name="TextBox 17"/>
          <p:cNvSpPr txBox="1"/>
          <p:nvPr/>
        </p:nvSpPr>
        <p:spPr>
          <a:xfrm>
            <a:off x="929640" y="701040"/>
            <a:ext cx="1447800" cy="400110"/>
          </a:xfrm>
          <a:prstGeom prst="rect">
            <a:avLst/>
          </a:prstGeom>
          <a:noFill/>
        </p:spPr>
        <p:txBody>
          <a:bodyPr wrap="square" rtlCol="0">
            <a:spAutoFit/>
          </a:bodyPr>
          <a:lstStyle/>
          <a:p>
            <a:r>
              <a:rPr lang="en-US" sz="2000" b="1" dirty="0" smtClean="0"/>
              <a:t>Question :</a:t>
            </a:r>
            <a:endParaRPr lang="en-IN" sz="2000" b="1" dirty="0"/>
          </a:p>
        </p:txBody>
      </p:sp>
      <p:sp>
        <p:nvSpPr>
          <p:cNvPr id="19" name="TextBox 18"/>
          <p:cNvSpPr txBox="1"/>
          <p:nvPr/>
        </p:nvSpPr>
        <p:spPr>
          <a:xfrm>
            <a:off x="2453640" y="701040"/>
            <a:ext cx="3733800" cy="400110"/>
          </a:xfrm>
          <a:prstGeom prst="rect">
            <a:avLst/>
          </a:prstGeom>
          <a:noFill/>
        </p:spPr>
        <p:txBody>
          <a:bodyPr wrap="square" rtlCol="0">
            <a:spAutoFit/>
          </a:bodyPr>
          <a:lstStyle/>
          <a:p>
            <a:r>
              <a:rPr lang="en-US" sz="2000" b="1" dirty="0" smtClean="0"/>
              <a:t>Whether F|H is an asset or not</a:t>
            </a:r>
            <a:endParaRPr lang="en-IN" sz="2000" b="1" dirty="0"/>
          </a:p>
        </p:txBody>
      </p:sp>
      <p:sp>
        <p:nvSpPr>
          <p:cNvPr id="21" name="TextBox 20"/>
          <p:cNvSpPr txBox="1"/>
          <p:nvPr/>
        </p:nvSpPr>
        <p:spPr>
          <a:xfrm>
            <a:off x="1082040" y="1310640"/>
            <a:ext cx="1371600" cy="400110"/>
          </a:xfrm>
          <a:prstGeom prst="rect">
            <a:avLst/>
          </a:prstGeom>
          <a:noFill/>
        </p:spPr>
        <p:txBody>
          <a:bodyPr wrap="square" rtlCol="0">
            <a:spAutoFit/>
          </a:bodyPr>
          <a:lstStyle/>
          <a:p>
            <a:r>
              <a:rPr lang="en-US" sz="2000" b="1" dirty="0" smtClean="0"/>
              <a:t>Answer :</a:t>
            </a:r>
            <a:endParaRPr lang="en-IN" sz="2000" b="1" dirty="0"/>
          </a:p>
        </p:txBody>
      </p:sp>
      <p:sp>
        <p:nvSpPr>
          <p:cNvPr id="22" name="TextBox 21"/>
          <p:cNvSpPr txBox="1"/>
          <p:nvPr/>
        </p:nvSpPr>
        <p:spPr>
          <a:xfrm>
            <a:off x="2529840" y="1310640"/>
            <a:ext cx="685800" cy="400110"/>
          </a:xfrm>
          <a:prstGeom prst="rect">
            <a:avLst/>
          </a:prstGeom>
          <a:noFill/>
        </p:spPr>
        <p:txBody>
          <a:bodyPr wrap="square" rtlCol="0">
            <a:spAutoFit/>
          </a:bodyPr>
          <a:lstStyle/>
          <a:p>
            <a:r>
              <a:rPr lang="en-US" sz="2000" b="1" dirty="0" smtClean="0"/>
              <a:t>Yes.</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p:bldP spid="25" grpId="0"/>
      <p:bldP spid="26" grpId="0"/>
      <p:bldP spid="27" grpId="0"/>
      <p:bldP spid="28" grpId="0"/>
      <p:bldP spid="29" grpId="0"/>
      <p:bldP spid="30" grpId="0"/>
      <p:bldP spid="31" grpId="0"/>
      <p:bldP spid="32" grpId="0"/>
      <p:bldP spid="18" grpId="0"/>
      <p:bldP spid="19"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14400"/>
            <a:ext cx="1898468"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FARM HOUSE</a:t>
            </a:r>
            <a:endParaRPr lang="en-IN" sz="2000" b="1" dirty="0">
              <a:latin typeface="Times New Roman" pitchFamily="18" charset="0"/>
              <a:cs typeface="Times New Roman" pitchFamily="18" charset="0"/>
            </a:endParaRPr>
          </a:p>
        </p:txBody>
      </p:sp>
      <p:sp>
        <p:nvSpPr>
          <p:cNvPr id="3" name="Rectangle 2"/>
          <p:cNvSpPr/>
          <p:nvPr/>
        </p:nvSpPr>
        <p:spPr>
          <a:xfrm>
            <a:off x="533400" y="1508760"/>
            <a:ext cx="1524000" cy="400110"/>
          </a:xfrm>
          <a:prstGeom prst="rect">
            <a:avLst/>
          </a:prstGeom>
        </p:spPr>
        <p:txBody>
          <a:bodyPr wrap="square">
            <a:spAutoFit/>
          </a:bodyPr>
          <a:lstStyle/>
          <a:p>
            <a:pPr>
              <a:defRPr/>
            </a:pPr>
            <a:r>
              <a:rPr lang="en-US" sz="2000" b="1" dirty="0" smtClean="0">
                <a:latin typeface="Times New Roman" pitchFamily="18" charset="0"/>
                <a:cs typeface="Times New Roman" pitchFamily="18" charset="0"/>
              </a:rPr>
              <a:t>Question: </a:t>
            </a:r>
          </a:p>
        </p:txBody>
      </p:sp>
      <p:sp>
        <p:nvSpPr>
          <p:cNvPr id="4" name="Rectangle 3"/>
          <p:cNvSpPr/>
          <p:nvPr/>
        </p:nvSpPr>
        <p:spPr>
          <a:xfrm>
            <a:off x="1894815" y="1524000"/>
            <a:ext cx="3730700" cy="400110"/>
          </a:xfrm>
          <a:prstGeom prst="rect">
            <a:avLst/>
          </a:prstGeom>
        </p:spPr>
        <p:txBody>
          <a:bodyPr wrap="none">
            <a:spAutoFit/>
          </a:bodyPr>
          <a:lstStyle/>
          <a:p>
            <a:pPr algn="ctr">
              <a:defRPr/>
            </a:pPr>
            <a:r>
              <a:rPr lang="en-US" sz="2000" b="1" dirty="0" smtClean="0">
                <a:latin typeface="Times New Roman" pitchFamily="18" charset="0"/>
                <a:cs typeface="Times New Roman" pitchFamily="18" charset="0"/>
              </a:rPr>
              <a:t>Whether farm house is an asset?</a:t>
            </a:r>
            <a:endParaRPr lang="en-IN" sz="2000" b="1" dirty="0">
              <a:latin typeface="Times New Roman" pitchFamily="18" charset="0"/>
              <a:cs typeface="Times New Roman" pitchFamily="18" charset="0"/>
            </a:endParaRPr>
          </a:p>
        </p:txBody>
      </p:sp>
      <p:sp>
        <p:nvSpPr>
          <p:cNvPr id="5" name="Rectangle 4"/>
          <p:cNvSpPr/>
          <p:nvPr/>
        </p:nvSpPr>
        <p:spPr>
          <a:xfrm>
            <a:off x="563880" y="2316480"/>
            <a:ext cx="1175322" cy="400110"/>
          </a:xfrm>
          <a:prstGeom prst="rect">
            <a:avLst/>
          </a:prstGeom>
        </p:spPr>
        <p:txBody>
          <a:bodyPr wrap="none">
            <a:spAutoFit/>
          </a:bodyPr>
          <a:lstStyle/>
          <a:p>
            <a:pPr>
              <a:defRPr/>
            </a:pPr>
            <a:r>
              <a:rPr lang="en-US" sz="2000" b="1" dirty="0" smtClean="0">
                <a:latin typeface="Times New Roman" pitchFamily="18" charset="0"/>
                <a:cs typeface="Times New Roman" pitchFamily="18" charset="0"/>
              </a:rPr>
              <a:t>Answer: </a:t>
            </a:r>
            <a:endParaRPr lang="en-US" sz="2000" b="1" dirty="0">
              <a:latin typeface="Times New Roman" pitchFamily="18" charset="0"/>
              <a:cs typeface="Times New Roman" pitchFamily="18" charset="0"/>
            </a:endParaRPr>
          </a:p>
        </p:txBody>
      </p:sp>
      <p:sp>
        <p:nvSpPr>
          <p:cNvPr id="6" name="Rectangle 5"/>
          <p:cNvSpPr/>
          <p:nvPr/>
        </p:nvSpPr>
        <p:spPr>
          <a:xfrm>
            <a:off x="1417320" y="2682240"/>
            <a:ext cx="4572000" cy="707886"/>
          </a:xfrm>
          <a:prstGeom prst="rect">
            <a:avLst/>
          </a:prstGeom>
          <a:ln>
            <a:solidFill>
              <a:schemeClr val="tx1"/>
            </a:solidFill>
          </a:ln>
        </p:spPr>
        <p:txBody>
          <a:bodyPr>
            <a:spAutoFit/>
          </a:bodyPr>
          <a:lstStyle/>
          <a:p>
            <a:pPr algn="ctr">
              <a:defRPr/>
            </a:pPr>
            <a:r>
              <a:rPr lang="en-US" sz="2000" b="1" dirty="0" smtClean="0">
                <a:latin typeface="Times New Roman" pitchFamily="18" charset="0"/>
                <a:cs typeface="Times New Roman" pitchFamily="18" charset="0"/>
              </a:rPr>
              <a:t>Yes, if it is situated within 25km of </a:t>
            </a:r>
            <a:r>
              <a:rPr lang="en-US" sz="2000" b="1" dirty="0" smtClean="0">
                <a:solidFill>
                  <a:srgbClr val="FF0000"/>
                </a:solidFill>
                <a:latin typeface="Times New Roman" pitchFamily="18" charset="0"/>
                <a:cs typeface="Times New Roman" pitchFamily="18" charset="0"/>
              </a:rPr>
              <a:t>ANY </a:t>
            </a:r>
            <a:r>
              <a:rPr lang="en-US" sz="2000" b="1" dirty="0" smtClean="0">
                <a:latin typeface="Times New Roman" pitchFamily="18" charset="0"/>
                <a:cs typeface="Times New Roman" pitchFamily="18" charset="0"/>
              </a:rPr>
              <a:t>municipality etc</a:t>
            </a:r>
            <a:r>
              <a:rPr lang="en-US" sz="2000" b="1" dirty="0" smtClean="0">
                <a:solidFill>
                  <a:schemeClr val="accent6">
                    <a:lumMod val="75000"/>
                  </a:schemeClr>
                </a:solidFill>
                <a:latin typeface="Times New Roman" pitchFamily="18" charset="0"/>
                <a:cs typeface="Times New Roman" pitchFamily="18" charset="0"/>
              </a:rPr>
              <a:t>.</a:t>
            </a:r>
            <a:endParaRPr lang="en-IN" sz="2000" b="1"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77001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1371600" cy="400110"/>
          </a:xfrm>
          <a:prstGeom prst="rect">
            <a:avLst/>
          </a:prstGeom>
          <a:noFill/>
        </p:spPr>
        <p:txBody>
          <a:bodyPr wrap="square" rtlCol="0">
            <a:spAutoFit/>
          </a:bodyPr>
          <a:lstStyle/>
          <a:p>
            <a:r>
              <a:rPr lang="en-US" sz="2000" b="1" dirty="0" smtClean="0"/>
              <a:t>Question</a:t>
            </a:r>
            <a:endParaRPr lang="en-IN" sz="2000" b="1" dirty="0"/>
          </a:p>
        </p:txBody>
      </p:sp>
      <p:sp>
        <p:nvSpPr>
          <p:cNvPr id="3" name="TextBox 2"/>
          <p:cNvSpPr txBox="1"/>
          <p:nvPr/>
        </p:nvSpPr>
        <p:spPr>
          <a:xfrm>
            <a:off x="960120" y="1158240"/>
            <a:ext cx="6248400" cy="646331"/>
          </a:xfrm>
          <a:prstGeom prst="rect">
            <a:avLst/>
          </a:prstGeom>
          <a:noFill/>
        </p:spPr>
        <p:txBody>
          <a:bodyPr wrap="square" rtlCol="0">
            <a:spAutoFit/>
          </a:bodyPr>
          <a:lstStyle/>
          <a:p>
            <a:r>
              <a:rPr lang="en-US" b="1" dirty="0" smtClean="0"/>
              <a:t>Farm house situated within 20 km from local limits of MCD of DELHI</a:t>
            </a:r>
            <a:endParaRPr lang="en-IN" b="1" dirty="0"/>
          </a:p>
        </p:txBody>
      </p:sp>
      <p:sp>
        <p:nvSpPr>
          <p:cNvPr id="4" name="TextBox 3"/>
          <p:cNvSpPr txBox="1"/>
          <p:nvPr/>
        </p:nvSpPr>
        <p:spPr>
          <a:xfrm>
            <a:off x="975360" y="2026920"/>
            <a:ext cx="6248400" cy="646331"/>
          </a:xfrm>
          <a:prstGeom prst="rect">
            <a:avLst/>
          </a:prstGeom>
          <a:noFill/>
        </p:spPr>
        <p:txBody>
          <a:bodyPr wrap="square" rtlCol="0">
            <a:spAutoFit/>
          </a:bodyPr>
          <a:lstStyle/>
          <a:p>
            <a:r>
              <a:rPr lang="en-US" b="1" dirty="0" smtClean="0"/>
              <a:t>Farm house situated within 28 km from local limits of MCD of DELHI (i.e. beyond 25 km)</a:t>
            </a:r>
            <a:endParaRPr lang="en-IN" b="1" dirty="0"/>
          </a:p>
        </p:txBody>
      </p:sp>
      <p:sp>
        <p:nvSpPr>
          <p:cNvPr id="5" name="TextBox 4"/>
          <p:cNvSpPr txBox="1"/>
          <p:nvPr/>
        </p:nvSpPr>
        <p:spPr>
          <a:xfrm>
            <a:off x="975360" y="2965549"/>
            <a:ext cx="6248400" cy="646331"/>
          </a:xfrm>
          <a:prstGeom prst="rect">
            <a:avLst/>
          </a:prstGeom>
          <a:noFill/>
        </p:spPr>
        <p:txBody>
          <a:bodyPr wrap="square" rtlCol="0">
            <a:spAutoFit/>
          </a:bodyPr>
          <a:lstStyle/>
          <a:p>
            <a:r>
              <a:rPr lang="en-US" b="1" dirty="0" smtClean="0"/>
              <a:t>Farm house situated within 28 km from local limits of MCD of DELHI but within 23 km of </a:t>
            </a:r>
            <a:r>
              <a:rPr lang="en-US" b="1" dirty="0" err="1" smtClean="0"/>
              <a:t>gurgaon</a:t>
            </a:r>
            <a:endParaRPr lang="en-IN" b="1" dirty="0"/>
          </a:p>
        </p:txBody>
      </p:sp>
      <p:sp>
        <p:nvSpPr>
          <p:cNvPr id="6" name="TextBox 5"/>
          <p:cNvSpPr txBox="1"/>
          <p:nvPr/>
        </p:nvSpPr>
        <p:spPr>
          <a:xfrm>
            <a:off x="457200" y="1158240"/>
            <a:ext cx="381000" cy="400110"/>
          </a:xfrm>
          <a:prstGeom prst="rect">
            <a:avLst/>
          </a:prstGeom>
          <a:noFill/>
        </p:spPr>
        <p:txBody>
          <a:bodyPr wrap="square" rtlCol="0">
            <a:spAutoFit/>
          </a:bodyPr>
          <a:lstStyle/>
          <a:p>
            <a:r>
              <a:rPr lang="en-US" sz="2000" b="1" dirty="0" smtClean="0"/>
              <a:t>1</a:t>
            </a:r>
            <a:endParaRPr lang="en-IN" sz="2000" b="1" dirty="0"/>
          </a:p>
        </p:txBody>
      </p:sp>
      <p:sp>
        <p:nvSpPr>
          <p:cNvPr id="7" name="TextBox 6"/>
          <p:cNvSpPr txBox="1"/>
          <p:nvPr/>
        </p:nvSpPr>
        <p:spPr>
          <a:xfrm>
            <a:off x="457200" y="2026920"/>
            <a:ext cx="381000" cy="400110"/>
          </a:xfrm>
          <a:prstGeom prst="rect">
            <a:avLst/>
          </a:prstGeom>
          <a:noFill/>
        </p:spPr>
        <p:txBody>
          <a:bodyPr wrap="square" rtlCol="0">
            <a:spAutoFit/>
          </a:bodyPr>
          <a:lstStyle/>
          <a:p>
            <a:r>
              <a:rPr lang="en-US" sz="2000" b="1" dirty="0" smtClean="0"/>
              <a:t>2</a:t>
            </a:r>
            <a:endParaRPr lang="en-IN" sz="2000" b="1" dirty="0"/>
          </a:p>
        </p:txBody>
      </p:sp>
      <p:sp>
        <p:nvSpPr>
          <p:cNvPr id="8" name="TextBox 7"/>
          <p:cNvSpPr txBox="1"/>
          <p:nvPr/>
        </p:nvSpPr>
        <p:spPr>
          <a:xfrm>
            <a:off x="457200" y="2941320"/>
            <a:ext cx="381000" cy="400110"/>
          </a:xfrm>
          <a:prstGeom prst="rect">
            <a:avLst/>
          </a:prstGeom>
          <a:noFill/>
        </p:spPr>
        <p:txBody>
          <a:bodyPr wrap="square" rtlCol="0">
            <a:spAutoFit/>
          </a:bodyPr>
          <a:lstStyle/>
          <a:p>
            <a:r>
              <a:rPr lang="en-US" sz="2000" b="1" dirty="0" smtClean="0"/>
              <a:t>3</a:t>
            </a:r>
            <a:endParaRPr lang="en-IN" sz="2000" b="1" dirty="0"/>
          </a:p>
        </p:txBody>
      </p:sp>
      <p:sp>
        <p:nvSpPr>
          <p:cNvPr id="9" name="TextBox 8"/>
          <p:cNvSpPr txBox="1"/>
          <p:nvPr/>
        </p:nvSpPr>
        <p:spPr>
          <a:xfrm>
            <a:off x="7543800" y="1127760"/>
            <a:ext cx="1066800" cy="400110"/>
          </a:xfrm>
          <a:prstGeom prst="rect">
            <a:avLst/>
          </a:prstGeom>
          <a:noFill/>
        </p:spPr>
        <p:txBody>
          <a:bodyPr wrap="square" rtlCol="0">
            <a:spAutoFit/>
          </a:bodyPr>
          <a:lstStyle/>
          <a:p>
            <a:r>
              <a:rPr lang="en-US" sz="2000" b="1" dirty="0" smtClean="0"/>
              <a:t>Asset</a:t>
            </a:r>
            <a:endParaRPr lang="en-IN" sz="2000" b="1" dirty="0"/>
          </a:p>
        </p:txBody>
      </p:sp>
      <p:sp>
        <p:nvSpPr>
          <p:cNvPr id="10" name="TextBox 9"/>
          <p:cNvSpPr txBox="1"/>
          <p:nvPr/>
        </p:nvSpPr>
        <p:spPr>
          <a:xfrm>
            <a:off x="7543800" y="2941320"/>
            <a:ext cx="1066800" cy="400110"/>
          </a:xfrm>
          <a:prstGeom prst="rect">
            <a:avLst/>
          </a:prstGeom>
          <a:noFill/>
        </p:spPr>
        <p:txBody>
          <a:bodyPr wrap="square" rtlCol="0">
            <a:spAutoFit/>
          </a:bodyPr>
          <a:lstStyle/>
          <a:p>
            <a:r>
              <a:rPr lang="en-US" sz="2000" b="1" dirty="0"/>
              <a:t>Asset</a:t>
            </a:r>
            <a:endParaRPr lang="en-IN" sz="2000" b="1" dirty="0"/>
          </a:p>
        </p:txBody>
      </p:sp>
      <p:sp>
        <p:nvSpPr>
          <p:cNvPr id="11" name="TextBox 10"/>
          <p:cNvSpPr txBox="1"/>
          <p:nvPr/>
        </p:nvSpPr>
        <p:spPr>
          <a:xfrm>
            <a:off x="7239000" y="1996440"/>
            <a:ext cx="1600200" cy="400110"/>
          </a:xfrm>
          <a:prstGeom prst="rect">
            <a:avLst/>
          </a:prstGeom>
          <a:noFill/>
        </p:spPr>
        <p:txBody>
          <a:bodyPr wrap="square" rtlCol="0">
            <a:spAutoFit/>
          </a:bodyPr>
          <a:lstStyle/>
          <a:p>
            <a:r>
              <a:rPr lang="en-US" sz="2000" b="1" dirty="0" smtClean="0"/>
              <a:t>Not </a:t>
            </a:r>
            <a:r>
              <a:rPr lang="en-US" sz="2000" b="1" dirty="0" err="1" smtClean="0"/>
              <a:t>anAsset</a:t>
            </a:r>
            <a:endParaRPr lang="en-IN" sz="2000" b="1" dirty="0"/>
          </a:p>
        </p:txBody>
      </p:sp>
      <p:sp>
        <p:nvSpPr>
          <p:cNvPr id="12" name="TextBox 11"/>
          <p:cNvSpPr txBox="1"/>
          <p:nvPr/>
        </p:nvSpPr>
        <p:spPr>
          <a:xfrm>
            <a:off x="457200" y="4202668"/>
            <a:ext cx="370614" cy="400110"/>
          </a:xfrm>
          <a:prstGeom prst="rect">
            <a:avLst/>
          </a:prstGeom>
          <a:noFill/>
        </p:spPr>
        <p:txBody>
          <a:bodyPr wrap="none" rtlCol="0">
            <a:spAutoFit/>
          </a:bodyPr>
          <a:lstStyle/>
          <a:p>
            <a:r>
              <a:rPr lang="en-US" sz="2000" b="1" dirty="0" smtClean="0"/>
              <a:t>4</a:t>
            </a:r>
            <a:r>
              <a:rPr lang="en-US" dirty="0" smtClean="0"/>
              <a:t>.</a:t>
            </a:r>
            <a:endParaRPr lang="en-US" dirty="0"/>
          </a:p>
        </p:txBody>
      </p:sp>
      <p:sp>
        <p:nvSpPr>
          <p:cNvPr id="13" name="TextBox 12"/>
          <p:cNvSpPr txBox="1"/>
          <p:nvPr/>
        </p:nvSpPr>
        <p:spPr>
          <a:xfrm>
            <a:off x="990600" y="4191000"/>
            <a:ext cx="5583580" cy="400110"/>
          </a:xfrm>
          <a:prstGeom prst="rect">
            <a:avLst/>
          </a:prstGeom>
          <a:noFill/>
        </p:spPr>
        <p:txBody>
          <a:bodyPr wrap="none" rtlCol="0">
            <a:spAutoFit/>
          </a:bodyPr>
          <a:lstStyle/>
          <a:p>
            <a:r>
              <a:rPr lang="en-US" sz="2000" b="1" dirty="0" smtClean="0"/>
              <a:t>Guest house situated 29 km away from local limit</a:t>
            </a:r>
            <a:endParaRPr lang="en-US" sz="2000" b="1" dirty="0"/>
          </a:p>
        </p:txBody>
      </p:sp>
      <p:sp>
        <p:nvSpPr>
          <p:cNvPr id="14" name="Rectangle 13"/>
          <p:cNvSpPr/>
          <p:nvPr/>
        </p:nvSpPr>
        <p:spPr>
          <a:xfrm>
            <a:off x="7595349" y="4191000"/>
            <a:ext cx="787395" cy="400110"/>
          </a:xfrm>
          <a:prstGeom prst="rect">
            <a:avLst/>
          </a:prstGeom>
        </p:spPr>
        <p:txBody>
          <a:bodyPr wrap="none">
            <a:spAutoFit/>
          </a:bodyPr>
          <a:lstStyle/>
          <a:p>
            <a:r>
              <a:rPr lang="en-US" sz="2000" b="1" dirty="0"/>
              <a:t>Asset</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760" y="609600"/>
            <a:ext cx="3215640" cy="400110"/>
          </a:xfrm>
          <a:prstGeom prst="rect">
            <a:avLst/>
          </a:prstGeom>
        </p:spPr>
        <p:txBody>
          <a:bodyPr wrap="square">
            <a:spAutoFit/>
          </a:bodyPr>
          <a:lstStyle/>
          <a:p>
            <a:r>
              <a:rPr lang="en-US" sz="2000" b="1" dirty="0" smtClean="0">
                <a:latin typeface="Times New Roman" pitchFamily="18" charset="0"/>
                <a:cs typeface="Times New Roman" pitchFamily="18" charset="0"/>
              </a:rPr>
              <a:t>House Property is an Asset</a:t>
            </a:r>
            <a:endParaRPr lang="en-IN" sz="2000" b="1" dirty="0">
              <a:latin typeface="Times New Roman" pitchFamily="18" charset="0"/>
              <a:cs typeface="Times New Roman" pitchFamily="18" charset="0"/>
            </a:endParaRPr>
          </a:p>
        </p:txBody>
      </p:sp>
      <p:sp>
        <p:nvSpPr>
          <p:cNvPr id="4" name="Rectangle 3"/>
          <p:cNvSpPr/>
          <p:nvPr/>
        </p:nvSpPr>
        <p:spPr>
          <a:xfrm>
            <a:off x="3698496" y="457200"/>
            <a:ext cx="4835904" cy="523220"/>
          </a:xfrm>
          <a:prstGeom prst="rect">
            <a:avLst/>
          </a:prstGeom>
        </p:spPr>
        <p:txBody>
          <a:bodyPr wrap="none">
            <a:spAutoFit/>
          </a:bodyPr>
          <a:lstStyle/>
          <a:p>
            <a:r>
              <a:rPr lang="en-US" sz="2000" b="1" dirty="0" smtClean="0">
                <a:latin typeface="Times New Roman" pitchFamily="18" charset="0"/>
                <a:cs typeface="Times New Roman" pitchFamily="18" charset="0"/>
              </a:rPr>
              <a:t>But does not include i.e. </a:t>
            </a:r>
            <a:r>
              <a:rPr lang="en-US" sz="2800" b="1" dirty="0" smtClean="0">
                <a:solidFill>
                  <a:srgbClr val="008000"/>
                </a:solidFill>
                <a:latin typeface="Times New Roman" pitchFamily="18" charset="0"/>
                <a:cs typeface="Times New Roman" pitchFamily="18" charset="0"/>
              </a:rPr>
              <a:t>Not an Asset</a:t>
            </a:r>
            <a:endParaRPr lang="en-IN" sz="2800" b="1" dirty="0">
              <a:solidFill>
                <a:srgbClr val="008000"/>
              </a:solidFill>
              <a:latin typeface="Times New Roman" pitchFamily="18" charset="0"/>
              <a:cs typeface="Times New Roman" pitchFamily="18" charset="0"/>
            </a:endParaRPr>
          </a:p>
        </p:txBody>
      </p:sp>
      <p:sp>
        <p:nvSpPr>
          <p:cNvPr id="5" name="TextBox 4"/>
          <p:cNvSpPr txBox="1"/>
          <p:nvPr/>
        </p:nvSpPr>
        <p:spPr>
          <a:xfrm>
            <a:off x="624840" y="1645920"/>
            <a:ext cx="150733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COMPANY</a:t>
            </a:r>
            <a:endParaRPr lang="en-IN" sz="2000" b="1" dirty="0">
              <a:latin typeface="Times New Roman" pitchFamily="18" charset="0"/>
              <a:cs typeface="Times New Roman" pitchFamily="18" charset="0"/>
            </a:endParaRPr>
          </a:p>
        </p:txBody>
      </p:sp>
      <p:cxnSp>
        <p:nvCxnSpPr>
          <p:cNvPr id="7" name="Straight Arrow Connector 6"/>
          <p:cNvCxnSpPr>
            <a:stCxn id="5" idx="3"/>
          </p:cNvCxnSpPr>
          <p:nvPr/>
        </p:nvCxnSpPr>
        <p:spPr>
          <a:xfrm>
            <a:off x="2132176" y="1845975"/>
            <a:ext cx="1235864" cy="4857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2499360" y="1661160"/>
            <a:ext cx="66717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allot</a:t>
            </a:r>
            <a:endParaRPr lang="en-IN" sz="2000" b="1" dirty="0">
              <a:latin typeface="Times New Roman" pitchFamily="18" charset="0"/>
              <a:cs typeface="Times New Roman" pitchFamily="18" charset="0"/>
            </a:endParaRPr>
          </a:p>
        </p:txBody>
      </p:sp>
      <p:sp>
        <p:nvSpPr>
          <p:cNvPr id="11" name="TextBox 10"/>
          <p:cNvSpPr txBox="1"/>
          <p:nvPr/>
        </p:nvSpPr>
        <p:spPr>
          <a:xfrm>
            <a:off x="1371600" y="2316480"/>
            <a:ext cx="1955985" cy="707886"/>
          </a:xfrm>
          <a:prstGeom prst="rect">
            <a:avLst/>
          </a:prstGeom>
          <a:noFill/>
        </p:spPr>
        <p:txBody>
          <a:bodyPr wrap="none" rtlCol="0">
            <a:spAutoFit/>
          </a:bodyPr>
          <a:lstStyle/>
          <a:p>
            <a:r>
              <a:rPr lang="en-US" sz="2000" b="1" dirty="0" smtClean="0">
                <a:latin typeface="Times New Roman" pitchFamily="18" charset="0"/>
                <a:cs typeface="Times New Roman" pitchFamily="18" charset="0"/>
              </a:rPr>
              <a:t>RESIDENTIAL</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HOUSE</a:t>
            </a:r>
            <a:endParaRPr lang="en-IN" sz="2000" b="1" dirty="0">
              <a:latin typeface="Times New Roman" pitchFamily="18" charset="0"/>
              <a:cs typeface="Times New Roman" pitchFamily="18" charset="0"/>
            </a:endParaRPr>
          </a:p>
        </p:txBody>
      </p:sp>
      <p:cxnSp>
        <p:nvCxnSpPr>
          <p:cNvPr id="13" name="Straight Arrow Connector 12"/>
          <p:cNvCxnSpPr/>
          <p:nvPr/>
        </p:nvCxnSpPr>
        <p:spPr>
          <a:xfrm>
            <a:off x="4267200" y="2590800"/>
            <a:ext cx="175260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3291840" y="1539240"/>
            <a:ext cx="165462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EMPLOYEE</a:t>
            </a:r>
            <a:endParaRPr lang="en-IN" sz="2000" b="1" dirty="0">
              <a:latin typeface="Times New Roman" pitchFamily="18" charset="0"/>
              <a:cs typeface="Times New Roman" pitchFamily="18" charset="0"/>
            </a:endParaRPr>
          </a:p>
        </p:txBody>
      </p:sp>
      <p:sp>
        <p:nvSpPr>
          <p:cNvPr id="18" name="TextBox 17"/>
          <p:cNvSpPr txBox="1"/>
          <p:nvPr/>
        </p:nvSpPr>
        <p:spPr>
          <a:xfrm>
            <a:off x="3368040" y="2225040"/>
            <a:ext cx="1340432"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OFFICER</a:t>
            </a:r>
            <a:endParaRPr lang="en-IN" sz="2000" b="1" dirty="0">
              <a:latin typeface="Times New Roman" pitchFamily="18" charset="0"/>
              <a:cs typeface="Times New Roman" pitchFamily="18" charset="0"/>
            </a:endParaRPr>
          </a:p>
        </p:txBody>
      </p:sp>
      <p:sp>
        <p:nvSpPr>
          <p:cNvPr id="19" name="TextBox 18"/>
          <p:cNvSpPr txBox="1"/>
          <p:nvPr/>
        </p:nvSpPr>
        <p:spPr>
          <a:xfrm>
            <a:off x="3291840" y="2834640"/>
            <a:ext cx="1565044"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DIRECTOR</a:t>
            </a:r>
            <a:endParaRPr lang="en-IN" sz="2000" b="1" dirty="0">
              <a:latin typeface="Times New Roman" pitchFamily="18" charset="0"/>
              <a:cs typeface="Times New Roman" pitchFamily="18" charset="0"/>
            </a:endParaRPr>
          </a:p>
        </p:txBody>
      </p:sp>
      <p:sp>
        <p:nvSpPr>
          <p:cNvPr id="20" name="TextBox 19"/>
          <p:cNvSpPr txBox="1"/>
          <p:nvPr/>
        </p:nvSpPr>
        <p:spPr>
          <a:xfrm>
            <a:off x="3596640" y="1844040"/>
            <a:ext cx="42672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or</a:t>
            </a:r>
            <a:endParaRPr lang="en-IN" sz="2000" b="1" dirty="0">
              <a:latin typeface="Times New Roman" pitchFamily="18" charset="0"/>
              <a:cs typeface="Times New Roman" pitchFamily="18" charset="0"/>
            </a:endParaRPr>
          </a:p>
        </p:txBody>
      </p:sp>
      <p:sp>
        <p:nvSpPr>
          <p:cNvPr id="21" name="Rectangle 20"/>
          <p:cNvSpPr/>
          <p:nvPr/>
        </p:nvSpPr>
        <p:spPr>
          <a:xfrm>
            <a:off x="3555718" y="2529840"/>
            <a:ext cx="426720" cy="400110"/>
          </a:xfrm>
          <a:prstGeom prst="rect">
            <a:avLst/>
          </a:prstGeom>
        </p:spPr>
        <p:txBody>
          <a:bodyPr wrap="none">
            <a:spAutoFit/>
          </a:bodyPr>
          <a:lstStyle/>
          <a:p>
            <a:r>
              <a:rPr lang="en-US" sz="2000" b="1" dirty="0" smtClean="0">
                <a:latin typeface="Times New Roman" pitchFamily="18" charset="0"/>
                <a:cs typeface="Times New Roman" pitchFamily="18" charset="0"/>
              </a:rPr>
              <a:t>or</a:t>
            </a:r>
            <a:endParaRPr lang="en-IN" sz="2000" b="1" dirty="0">
              <a:latin typeface="Times New Roman" pitchFamily="18" charset="0"/>
              <a:cs typeface="Times New Roman" pitchFamily="18" charset="0"/>
            </a:endParaRPr>
          </a:p>
        </p:txBody>
      </p:sp>
      <p:sp>
        <p:nvSpPr>
          <p:cNvPr id="23" name="TextBox 22"/>
          <p:cNvSpPr txBox="1"/>
          <p:nvPr/>
        </p:nvSpPr>
        <p:spPr>
          <a:xfrm>
            <a:off x="5303520" y="2606040"/>
            <a:ext cx="2858475"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Whole time employment</a:t>
            </a:r>
            <a:endParaRPr lang="en-IN" sz="2000" b="1" dirty="0">
              <a:latin typeface="Times New Roman" pitchFamily="18" charset="0"/>
              <a:cs typeface="Times New Roman" pitchFamily="18" charset="0"/>
            </a:endParaRPr>
          </a:p>
        </p:txBody>
      </p:sp>
      <p:sp>
        <p:nvSpPr>
          <p:cNvPr id="24" name="TextBox 23"/>
          <p:cNvSpPr txBox="1"/>
          <p:nvPr/>
        </p:nvSpPr>
        <p:spPr>
          <a:xfrm>
            <a:off x="6385560" y="3124200"/>
            <a:ext cx="598241"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and</a:t>
            </a:r>
            <a:endParaRPr lang="en-IN" sz="2000" b="1" dirty="0">
              <a:latin typeface="Times New Roman" pitchFamily="18" charset="0"/>
              <a:cs typeface="Times New Roman" pitchFamily="18" charset="0"/>
            </a:endParaRPr>
          </a:p>
        </p:txBody>
      </p:sp>
      <p:sp>
        <p:nvSpPr>
          <p:cNvPr id="25" name="TextBox 24"/>
          <p:cNvSpPr txBox="1"/>
          <p:nvPr/>
        </p:nvSpPr>
        <p:spPr>
          <a:xfrm>
            <a:off x="4434840" y="3550920"/>
            <a:ext cx="4642809"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Gross annual salary less than RS.10 </a:t>
            </a:r>
            <a:r>
              <a:rPr lang="en-US" sz="2000" b="1" dirty="0" err="1" smtClean="0">
                <a:latin typeface="Times New Roman" pitchFamily="18" charset="0"/>
                <a:cs typeface="Times New Roman" pitchFamily="18" charset="0"/>
              </a:rPr>
              <a:t>lakh</a:t>
            </a:r>
            <a:endParaRPr lang="en-IN" sz="2000" b="1" dirty="0">
              <a:latin typeface="Times New Roman" pitchFamily="18" charset="0"/>
              <a:cs typeface="Times New Roman" pitchFamily="18" charset="0"/>
            </a:endParaRPr>
          </a:p>
        </p:txBody>
      </p:sp>
      <p:sp>
        <p:nvSpPr>
          <p:cNvPr id="22" name="TextBox 21"/>
          <p:cNvSpPr txBox="1"/>
          <p:nvPr/>
        </p:nvSpPr>
        <p:spPr>
          <a:xfrm>
            <a:off x="60960" y="1600200"/>
            <a:ext cx="31290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1</a:t>
            </a:r>
            <a:endParaRPr lang="en-IN" sz="2000" b="1"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1" grpId="0"/>
      <p:bldP spid="17" grpId="0"/>
      <p:bldP spid="18" grpId="0"/>
      <p:bldP spid="19" grpId="0"/>
      <p:bldP spid="20" grpId="0"/>
      <p:bldP spid="21" grpId="0"/>
      <p:bldP spid="23" grpId="0"/>
      <p:bldP spid="24" grpId="0"/>
      <p:bldP spid="25"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70560"/>
            <a:ext cx="1295400" cy="400110"/>
          </a:xfrm>
          <a:prstGeom prst="rect">
            <a:avLst/>
          </a:prstGeom>
          <a:noFill/>
        </p:spPr>
        <p:txBody>
          <a:bodyPr wrap="square" rtlCol="0">
            <a:spAutoFit/>
          </a:bodyPr>
          <a:lstStyle/>
          <a:p>
            <a:r>
              <a:rPr lang="en-US" sz="2000" b="1" dirty="0" smtClean="0"/>
              <a:t>Example</a:t>
            </a:r>
            <a:endParaRPr lang="en-IN" sz="2000" b="1" dirty="0"/>
          </a:p>
        </p:txBody>
      </p:sp>
      <p:sp>
        <p:nvSpPr>
          <p:cNvPr id="3" name="TextBox 2"/>
          <p:cNvSpPr txBox="1"/>
          <p:nvPr/>
        </p:nvSpPr>
        <p:spPr>
          <a:xfrm>
            <a:off x="990600" y="1295400"/>
            <a:ext cx="5181600" cy="400110"/>
          </a:xfrm>
          <a:prstGeom prst="rect">
            <a:avLst/>
          </a:prstGeom>
          <a:noFill/>
        </p:spPr>
        <p:txBody>
          <a:bodyPr wrap="square" rtlCol="0">
            <a:spAutoFit/>
          </a:bodyPr>
          <a:lstStyle/>
          <a:p>
            <a:r>
              <a:rPr lang="en-US" sz="2000" b="1" dirty="0" smtClean="0"/>
              <a:t>Asset allotted by individual to its employees</a:t>
            </a:r>
            <a:endParaRPr lang="en-IN" sz="2000" b="1" dirty="0"/>
          </a:p>
        </p:txBody>
      </p:sp>
      <p:sp>
        <p:nvSpPr>
          <p:cNvPr id="4" name="TextBox 3"/>
          <p:cNvSpPr txBox="1"/>
          <p:nvPr/>
        </p:nvSpPr>
        <p:spPr>
          <a:xfrm>
            <a:off x="990600" y="2072640"/>
            <a:ext cx="4876800" cy="707886"/>
          </a:xfrm>
          <a:prstGeom prst="rect">
            <a:avLst/>
          </a:prstGeom>
          <a:noFill/>
        </p:spPr>
        <p:txBody>
          <a:bodyPr wrap="square" rtlCol="0">
            <a:spAutoFit/>
          </a:bodyPr>
          <a:lstStyle/>
          <a:p>
            <a:r>
              <a:rPr lang="en-US" sz="2000" b="1" dirty="0" smtClean="0"/>
              <a:t>House allotted by company to its employee whose salary is 2,00,000 pm</a:t>
            </a:r>
            <a:endParaRPr lang="en-IN" sz="2000" b="1" dirty="0"/>
          </a:p>
        </p:txBody>
      </p:sp>
      <p:sp>
        <p:nvSpPr>
          <p:cNvPr id="5" name="TextBox 4"/>
          <p:cNvSpPr txBox="1"/>
          <p:nvPr/>
        </p:nvSpPr>
        <p:spPr>
          <a:xfrm>
            <a:off x="1005840" y="3078480"/>
            <a:ext cx="6461760" cy="400110"/>
          </a:xfrm>
          <a:prstGeom prst="rect">
            <a:avLst/>
          </a:prstGeom>
          <a:noFill/>
        </p:spPr>
        <p:txBody>
          <a:bodyPr wrap="square" rtlCol="0">
            <a:spAutoFit/>
          </a:bodyPr>
          <a:lstStyle/>
          <a:p>
            <a:r>
              <a:rPr lang="en-US" sz="2000" b="1" dirty="0" smtClean="0"/>
              <a:t>Commercial house allotted by company to its employees</a:t>
            </a:r>
            <a:endParaRPr lang="en-IN" sz="2000" b="1" dirty="0"/>
          </a:p>
        </p:txBody>
      </p:sp>
      <p:sp>
        <p:nvSpPr>
          <p:cNvPr id="6" name="TextBox 5"/>
          <p:cNvSpPr txBox="1"/>
          <p:nvPr/>
        </p:nvSpPr>
        <p:spPr>
          <a:xfrm>
            <a:off x="548640" y="1295400"/>
            <a:ext cx="381000" cy="400110"/>
          </a:xfrm>
          <a:prstGeom prst="rect">
            <a:avLst/>
          </a:prstGeom>
          <a:noFill/>
        </p:spPr>
        <p:txBody>
          <a:bodyPr wrap="square" rtlCol="0">
            <a:spAutoFit/>
          </a:bodyPr>
          <a:lstStyle/>
          <a:p>
            <a:r>
              <a:rPr lang="en-US" sz="2000" b="1" dirty="0" smtClean="0"/>
              <a:t>1</a:t>
            </a:r>
            <a:endParaRPr lang="en-IN" sz="2000" b="1" dirty="0"/>
          </a:p>
        </p:txBody>
      </p:sp>
      <p:sp>
        <p:nvSpPr>
          <p:cNvPr id="7" name="TextBox 6"/>
          <p:cNvSpPr txBox="1"/>
          <p:nvPr/>
        </p:nvSpPr>
        <p:spPr>
          <a:xfrm>
            <a:off x="563880" y="2072640"/>
            <a:ext cx="381000" cy="400110"/>
          </a:xfrm>
          <a:prstGeom prst="rect">
            <a:avLst/>
          </a:prstGeom>
          <a:noFill/>
        </p:spPr>
        <p:txBody>
          <a:bodyPr wrap="square" rtlCol="0">
            <a:spAutoFit/>
          </a:bodyPr>
          <a:lstStyle/>
          <a:p>
            <a:r>
              <a:rPr lang="en-US" sz="2000" b="1" dirty="0" smtClean="0"/>
              <a:t>2</a:t>
            </a:r>
            <a:endParaRPr lang="en-IN" sz="2000" b="1" dirty="0"/>
          </a:p>
        </p:txBody>
      </p:sp>
      <p:sp>
        <p:nvSpPr>
          <p:cNvPr id="8" name="TextBox 7"/>
          <p:cNvSpPr txBox="1"/>
          <p:nvPr/>
        </p:nvSpPr>
        <p:spPr>
          <a:xfrm>
            <a:off x="563880" y="3063240"/>
            <a:ext cx="381000" cy="400110"/>
          </a:xfrm>
          <a:prstGeom prst="rect">
            <a:avLst/>
          </a:prstGeom>
          <a:noFill/>
        </p:spPr>
        <p:txBody>
          <a:bodyPr wrap="square" rtlCol="0">
            <a:spAutoFit/>
          </a:bodyPr>
          <a:lstStyle/>
          <a:p>
            <a:r>
              <a:rPr lang="en-US" sz="2000" b="1" dirty="0" smtClean="0"/>
              <a:t>3</a:t>
            </a:r>
            <a:endParaRPr lang="en-IN" sz="2000" b="1" dirty="0"/>
          </a:p>
        </p:txBody>
      </p:sp>
      <p:sp>
        <p:nvSpPr>
          <p:cNvPr id="9" name="TextBox 8"/>
          <p:cNvSpPr txBox="1"/>
          <p:nvPr/>
        </p:nvSpPr>
        <p:spPr>
          <a:xfrm>
            <a:off x="7543800" y="1295400"/>
            <a:ext cx="1066800" cy="400110"/>
          </a:xfrm>
          <a:prstGeom prst="rect">
            <a:avLst/>
          </a:prstGeom>
          <a:noFill/>
        </p:spPr>
        <p:txBody>
          <a:bodyPr wrap="square" rtlCol="0">
            <a:spAutoFit/>
          </a:bodyPr>
          <a:lstStyle/>
          <a:p>
            <a:r>
              <a:rPr lang="en-US" sz="2000" b="1" dirty="0" smtClean="0"/>
              <a:t>Asset</a:t>
            </a:r>
            <a:endParaRPr lang="en-IN" sz="2000" b="1" dirty="0"/>
          </a:p>
        </p:txBody>
      </p:sp>
      <p:sp>
        <p:nvSpPr>
          <p:cNvPr id="10" name="TextBox 9"/>
          <p:cNvSpPr txBox="1"/>
          <p:nvPr/>
        </p:nvSpPr>
        <p:spPr>
          <a:xfrm>
            <a:off x="7543800" y="2103120"/>
            <a:ext cx="1066800" cy="400110"/>
          </a:xfrm>
          <a:prstGeom prst="rect">
            <a:avLst/>
          </a:prstGeom>
          <a:noFill/>
        </p:spPr>
        <p:txBody>
          <a:bodyPr wrap="square" rtlCol="0">
            <a:spAutoFit/>
          </a:bodyPr>
          <a:lstStyle/>
          <a:p>
            <a:r>
              <a:rPr lang="en-US" sz="2000" b="1" dirty="0" smtClean="0"/>
              <a:t>Asset</a:t>
            </a:r>
            <a:endParaRPr lang="en-IN" sz="2000" b="1" dirty="0"/>
          </a:p>
        </p:txBody>
      </p:sp>
      <p:sp>
        <p:nvSpPr>
          <p:cNvPr id="11" name="TextBox 10"/>
          <p:cNvSpPr txBox="1"/>
          <p:nvPr/>
        </p:nvSpPr>
        <p:spPr>
          <a:xfrm>
            <a:off x="7543800" y="3078480"/>
            <a:ext cx="1066800" cy="400110"/>
          </a:xfrm>
          <a:prstGeom prst="rect">
            <a:avLst/>
          </a:prstGeom>
          <a:noFill/>
        </p:spPr>
        <p:txBody>
          <a:bodyPr wrap="square" rtlCol="0">
            <a:spAutoFit/>
          </a:bodyPr>
          <a:lstStyle/>
          <a:p>
            <a:r>
              <a:rPr lang="en-US" sz="2000" b="1" dirty="0" smtClean="0"/>
              <a:t>Asset</a:t>
            </a:r>
            <a:endParaRPr lang="en-IN" sz="2000" b="1" dirty="0"/>
          </a:p>
        </p:txBody>
      </p:sp>
      <p:sp>
        <p:nvSpPr>
          <p:cNvPr id="12" name="TextBox 11"/>
          <p:cNvSpPr txBox="1"/>
          <p:nvPr/>
        </p:nvSpPr>
        <p:spPr>
          <a:xfrm>
            <a:off x="1021080" y="3733800"/>
            <a:ext cx="6461760" cy="707886"/>
          </a:xfrm>
          <a:prstGeom prst="rect">
            <a:avLst/>
          </a:prstGeom>
          <a:noFill/>
        </p:spPr>
        <p:txBody>
          <a:bodyPr wrap="square" rtlCol="0">
            <a:spAutoFit/>
          </a:bodyPr>
          <a:lstStyle/>
          <a:p>
            <a:r>
              <a:rPr lang="en-US" sz="2000" b="1" dirty="0" smtClean="0"/>
              <a:t>R|H allotted to finance Manger whose Salary is 600000 p.a by company</a:t>
            </a:r>
            <a:endParaRPr lang="en-IN" sz="2000" b="1" dirty="0"/>
          </a:p>
        </p:txBody>
      </p:sp>
      <p:sp>
        <p:nvSpPr>
          <p:cNvPr id="13" name="TextBox 12"/>
          <p:cNvSpPr txBox="1"/>
          <p:nvPr/>
        </p:nvSpPr>
        <p:spPr>
          <a:xfrm>
            <a:off x="579120" y="3718560"/>
            <a:ext cx="381000" cy="400110"/>
          </a:xfrm>
          <a:prstGeom prst="rect">
            <a:avLst/>
          </a:prstGeom>
          <a:noFill/>
        </p:spPr>
        <p:txBody>
          <a:bodyPr wrap="square" rtlCol="0">
            <a:spAutoFit/>
          </a:bodyPr>
          <a:lstStyle/>
          <a:p>
            <a:r>
              <a:rPr lang="en-US" sz="2000" b="1" dirty="0" smtClean="0"/>
              <a:t>4</a:t>
            </a:r>
            <a:endParaRPr lang="en-IN" sz="2000" b="1" dirty="0"/>
          </a:p>
        </p:txBody>
      </p:sp>
      <p:sp>
        <p:nvSpPr>
          <p:cNvPr id="14" name="TextBox 13"/>
          <p:cNvSpPr txBox="1"/>
          <p:nvPr/>
        </p:nvSpPr>
        <p:spPr>
          <a:xfrm>
            <a:off x="7421880" y="3718560"/>
            <a:ext cx="1295400" cy="707886"/>
          </a:xfrm>
          <a:prstGeom prst="rect">
            <a:avLst/>
          </a:prstGeom>
          <a:noFill/>
        </p:spPr>
        <p:txBody>
          <a:bodyPr wrap="square" rtlCol="0">
            <a:spAutoFit/>
          </a:bodyPr>
          <a:lstStyle/>
          <a:p>
            <a:r>
              <a:rPr lang="en-US" sz="2000" b="1" dirty="0" smtClean="0"/>
              <a:t>    Not</a:t>
            </a:r>
          </a:p>
          <a:p>
            <a:r>
              <a:rPr lang="en-US" sz="2000" b="1" dirty="0" smtClean="0"/>
              <a:t> an asset</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5360" y="955655"/>
            <a:ext cx="3780202" cy="400110"/>
          </a:xfrm>
          <a:prstGeom prst="rect">
            <a:avLst/>
          </a:prstGeom>
          <a:noFill/>
        </p:spPr>
        <p:txBody>
          <a:bodyPr wrap="none" rtlCol="0">
            <a:spAutoFit/>
          </a:bodyPr>
          <a:lstStyle/>
          <a:p>
            <a:r>
              <a:rPr lang="en-US" sz="2000" b="1" dirty="0" smtClean="0"/>
              <a:t>Any house held as stock in trade </a:t>
            </a:r>
            <a:endParaRPr lang="en-IN" sz="2000" b="1" dirty="0"/>
          </a:p>
        </p:txBody>
      </p:sp>
      <p:sp>
        <p:nvSpPr>
          <p:cNvPr id="3" name="TextBox 2"/>
          <p:cNvSpPr txBox="1"/>
          <p:nvPr/>
        </p:nvSpPr>
        <p:spPr>
          <a:xfrm>
            <a:off x="6309360" y="971490"/>
            <a:ext cx="1508746" cy="400110"/>
          </a:xfrm>
          <a:prstGeom prst="rect">
            <a:avLst/>
          </a:prstGeom>
          <a:noFill/>
        </p:spPr>
        <p:txBody>
          <a:bodyPr wrap="none" rtlCol="0">
            <a:spAutoFit/>
          </a:bodyPr>
          <a:lstStyle/>
          <a:p>
            <a:r>
              <a:rPr lang="en-US" sz="2000" b="1" dirty="0" smtClean="0"/>
              <a:t>Not an asset</a:t>
            </a:r>
            <a:endParaRPr lang="en-IN" sz="2000" b="1" dirty="0"/>
          </a:p>
        </p:txBody>
      </p:sp>
      <p:sp>
        <p:nvSpPr>
          <p:cNvPr id="4" name="TextBox 3"/>
          <p:cNvSpPr txBox="1"/>
          <p:nvPr/>
        </p:nvSpPr>
        <p:spPr>
          <a:xfrm>
            <a:off x="736545" y="2026920"/>
            <a:ext cx="8183009" cy="400110"/>
          </a:xfrm>
          <a:prstGeom prst="rect">
            <a:avLst/>
          </a:prstGeom>
          <a:noFill/>
        </p:spPr>
        <p:txBody>
          <a:bodyPr wrap="none" rtlCol="0">
            <a:spAutoFit/>
          </a:bodyPr>
          <a:lstStyle/>
          <a:p>
            <a:r>
              <a:rPr lang="en-US" sz="2000" b="1" dirty="0" smtClean="0"/>
              <a:t>Any house means whether for residential purpose or commercial purpose</a:t>
            </a:r>
            <a:endParaRPr lang="en-IN" sz="2000" b="1" dirty="0"/>
          </a:p>
        </p:txBody>
      </p:sp>
      <p:sp>
        <p:nvSpPr>
          <p:cNvPr id="9" name="TextBox 8"/>
          <p:cNvSpPr txBox="1"/>
          <p:nvPr/>
        </p:nvSpPr>
        <p:spPr>
          <a:xfrm>
            <a:off x="731520" y="2606040"/>
            <a:ext cx="7406640" cy="707886"/>
          </a:xfrm>
          <a:prstGeom prst="rect">
            <a:avLst/>
          </a:prstGeom>
          <a:noFill/>
        </p:spPr>
        <p:txBody>
          <a:bodyPr wrap="square" rtlCol="0">
            <a:spAutoFit/>
          </a:bodyPr>
          <a:lstStyle/>
          <a:p>
            <a:r>
              <a:rPr lang="en-US" sz="2000" b="1" dirty="0" smtClean="0"/>
              <a:t>This exclusion is applicable even if </a:t>
            </a:r>
            <a:r>
              <a:rPr lang="en-US" sz="2000" b="1" dirty="0" err="1" smtClean="0"/>
              <a:t>assessee</a:t>
            </a:r>
            <a:r>
              <a:rPr lang="en-US" sz="2000" b="1" dirty="0" smtClean="0"/>
              <a:t> has more than one     house but houses must be held as stock in trade</a:t>
            </a:r>
            <a:endParaRPr lang="en-IN" sz="2000" b="1" dirty="0"/>
          </a:p>
        </p:txBody>
      </p:sp>
      <p:sp>
        <p:nvSpPr>
          <p:cNvPr id="12" name="TextBox 11"/>
          <p:cNvSpPr txBox="1"/>
          <p:nvPr/>
        </p:nvSpPr>
        <p:spPr>
          <a:xfrm>
            <a:off x="807720" y="4191000"/>
            <a:ext cx="1217000" cy="400110"/>
          </a:xfrm>
          <a:prstGeom prst="rect">
            <a:avLst/>
          </a:prstGeom>
          <a:noFill/>
        </p:spPr>
        <p:txBody>
          <a:bodyPr wrap="none" rtlCol="0">
            <a:spAutoFit/>
          </a:bodyPr>
          <a:lstStyle/>
          <a:p>
            <a:r>
              <a:rPr lang="en-US" sz="2000" b="1" dirty="0" smtClean="0"/>
              <a:t>Example </a:t>
            </a:r>
            <a:endParaRPr lang="en-IN" sz="2000" b="1" dirty="0"/>
          </a:p>
        </p:txBody>
      </p:sp>
      <p:sp>
        <p:nvSpPr>
          <p:cNvPr id="13" name="TextBox 12"/>
          <p:cNvSpPr txBox="1"/>
          <p:nvPr/>
        </p:nvSpPr>
        <p:spPr>
          <a:xfrm>
            <a:off x="2011680" y="4191000"/>
            <a:ext cx="3998595" cy="400110"/>
          </a:xfrm>
          <a:prstGeom prst="rect">
            <a:avLst/>
          </a:prstGeom>
          <a:noFill/>
        </p:spPr>
        <p:txBody>
          <a:bodyPr wrap="none" rtlCol="0">
            <a:spAutoFit/>
          </a:bodyPr>
          <a:lstStyle/>
          <a:p>
            <a:r>
              <a:rPr lang="en-US" sz="2000" b="1" dirty="0" smtClean="0"/>
              <a:t>Property held by a </a:t>
            </a:r>
            <a:r>
              <a:rPr lang="en-US" sz="2000" b="1" dirty="0" smtClean="0">
                <a:solidFill>
                  <a:srgbClr val="008000"/>
                </a:solidFill>
              </a:rPr>
              <a:t>property dealer</a:t>
            </a:r>
            <a:endParaRPr lang="en-IN" sz="2000" b="1" dirty="0">
              <a:solidFill>
                <a:srgbClr val="008000"/>
              </a:solidFill>
            </a:endParaRPr>
          </a:p>
        </p:txBody>
      </p:sp>
      <p:sp>
        <p:nvSpPr>
          <p:cNvPr id="15" name="TextBox 14"/>
          <p:cNvSpPr txBox="1"/>
          <p:nvPr/>
        </p:nvSpPr>
        <p:spPr>
          <a:xfrm>
            <a:off x="762000" y="3413760"/>
            <a:ext cx="7406640" cy="707886"/>
          </a:xfrm>
          <a:prstGeom prst="rect">
            <a:avLst/>
          </a:prstGeom>
          <a:noFill/>
        </p:spPr>
        <p:txBody>
          <a:bodyPr wrap="square" rtlCol="0">
            <a:spAutoFit/>
          </a:bodyPr>
          <a:lstStyle/>
          <a:p>
            <a:r>
              <a:rPr lang="en-US" sz="2000" b="1" dirty="0" smtClean="0"/>
              <a:t>Whether a house is residential or commercial is to be known from the records of government</a:t>
            </a:r>
            <a:endParaRPr lang="en-IN" sz="2000" b="1" dirty="0"/>
          </a:p>
        </p:txBody>
      </p:sp>
      <p:sp>
        <p:nvSpPr>
          <p:cNvPr id="16" name="TextBox 15"/>
          <p:cNvSpPr txBox="1"/>
          <p:nvPr/>
        </p:nvSpPr>
        <p:spPr>
          <a:xfrm>
            <a:off x="533400" y="941308"/>
            <a:ext cx="312906" cy="400110"/>
          </a:xfrm>
          <a:prstGeom prst="rect">
            <a:avLst/>
          </a:prstGeom>
          <a:noFill/>
        </p:spPr>
        <p:txBody>
          <a:bodyPr wrap="none" rtlCol="0">
            <a:spAutoFit/>
          </a:bodyPr>
          <a:lstStyle/>
          <a:p>
            <a:r>
              <a:rPr lang="en-US" sz="2000" b="1" dirty="0" smtClean="0"/>
              <a:t>2</a:t>
            </a:r>
            <a:endParaRPr lang="en-IN" sz="2000" b="1" dirty="0"/>
          </a:p>
        </p:txBody>
      </p:sp>
      <p:cxnSp>
        <p:nvCxnSpPr>
          <p:cNvPr id="21" name="Straight Arrow Connector 20"/>
          <p:cNvCxnSpPr/>
          <p:nvPr/>
        </p:nvCxnSpPr>
        <p:spPr>
          <a:xfrm>
            <a:off x="213360" y="4404360"/>
            <a:ext cx="472440" cy="152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flipV="1">
            <a:off x="6035040" y="4114800"/>
            <a:ext cx="42672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198120" y="3596640"/>
            <a:ext cx="472440" cy="152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198120" y="2804160"/>
            <a:ext cx="472440" cy="152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213360" y="2240280"/>
            <a:ext cx="472440" cy="152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rot="16200000" flipH="1">
            <a:off x="5996940" y="4457700"/>
            <a:ext cx="4572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6477000" y="3947160"/>
            <a:ext cx="883920" cy="400110"/>
          </a:xfrm>
          <a:prstGeom prst="rect">
            <a:avLst/>
          </a:prstGeom>
          <a:noFill/>
        </p:spPr>
        <p:txBody>
          <a:bodyPr wrap="square" rtlCol="0">
            <a:spAutoFit/>
          </a:bodyPr>
          <a:lstStyle/>
          <a:p>
            <a:r>
              <a:rPr lang="en-US" sz="2000" b="1" dirty="0" smtClean="0"/>
              <a:t>as SIT </a:t>
            </a:r>
            <a:endParaRPr lang="en-IN" sz="2000" b="1" dirty="0"/>
          </a:p>
        </p:txBody>
      </p:sp>
      <p:cxnSp>
        <p:nvCxnSpPr>
          <p:cNvPr id="36" name="Straight Connector 35"/>
          <p:cNvCxnSpPr/>
          <p:nvPr/>
        </p:nvCxnSpPr>
        <p:spPr>
          <a:xfrm>
            <a:off x="7330440" y="4145280"/>
            <a:ext cx="152400" cy="1588"/>
          </a:xfrm>
          <a:prstGeom prst="line">
            <a:avLst/>
          </a:prstGeom>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7559040" y="3947160"/>
            <a:ext cx="1584960" cy="400110"/>
          </a:xfrm>
          <a:prstGeom prst="rect">
            <a:avLst/>
          </a:prstGeom>
          <a:noFill/>
        </p:spPr>
        <p:txBody>
          <a:bodyPr wrap="square" rtlCol="0">
            <a:spAutoFit/>
          </a:bodyPr>
          <a:lstStyle/>
          <a:p>
            <a:r>
              <a:rPr lang="en-US" sz="2000" b="1" dirty="0" smtClean="0"/>
              <a:t>Not an Asset</a:t>
            </a:r>
            <a:endParaRPr lang="en-IN" sz="2000" b="1" dirty="0"/>
          </a:p>
        </p:txBody>
      </p:sp>
      <p:sp>
        <p:nvSpPr>
          <p:cNvPr id="40" name="TextBox 39"/>
          <p:cNvSpPr txBox="1"/>
          <p:nvPr/>
        </p:nvSpPr>
        <p:spPr>
          <a:xfrm>
            <a:off x="6477000" y="4800600"/>
            <a:ext cx="1066800" cy="400110"/>
          </a:xfrm>
          <a:prstGeom prst="rect">
            <a:avLst/>
          </a:prstGeom>
          <a:noFill/>
        </p:spPr>
        <p:txBody>
          <a:bodyPr wrap="square" rtlCol="0">
            <a:spAutoFit/>
          </a:bodyPr>
          <a:lstStyle/>
          <a:p>
            <a:r>
              <a:rPr lang="en-US" sz="2000" b="1" dirty="0" smtClean="0">
                <a:solidFill>
                  <a:srgbClr val="008000"/>
                </a:solidFill>
              </a:rPr>
              <a:t>for his</a:t>
            </a:r>
            <a:endParaRPr lang="en-IN" sz="2000" b="1" dirty="0">
              <a:solidFill>
                <a:srgbClr val="008000"/>
              </a:solidFill>
            </a:endParaRPr>
          </a:p>
        </p:txBody>
      </p:sp>
      <p:sp>
        <p:nvSpPr>
          <p:cNvPr id="41" name="TextBox 40"/>
          <p:cNvSpPr txBox="1"/>
          <p:nvPr/>
        </p:nvSpPr>
        <p:spPr>
          <a:xfrm>
            <a:off x="5715000" y="5166360"/>
            <a:ext cx="1981200" cy="707886"/>
          </a:xfrm>
          <a:prstGeom prst="rect">
            <a:avLst/>
          </a:prstGeom>
          <a:noFill/>
        </p:spPr>
        <p:txBody>
          <a:bodyPr wrap="square" rtlCol="0">
            <a:spAutoFit/>
          </a:bodyPr>
          <a:lstStyle/>
          <a:p>
            <a:r>
              <a:rPr lang="en-US" sz="2000" b="1" dirty="0" smtClean="0">
                <a:solidFill>
                  <a:srgbClr val="008000"/>
                </a:solidFill>
              </a:rPr>
              <a:t>Own Residence</a:t>
            </a:r>
          </a:p>
          <a:p>
            <a:r>
              <a:rPr lang="en-US" sz="2000" b="1" dirty="0" smtClean="0">
                <a:solidFill>
                  <a:srgbClr val="008000"/>
                </a:solidFill>
              </a:rPr>
              <a:t>Purpose</a:t>
            </a:r>
            <a:endParaRPr lang="en-IN" sz="2000" b="1" dirty="0">
              <a:solidFill>
                <a:srgbClr val="008000"/>
              </a:solidFill>
            </a:endParaRPr>
          </a:p>
        </p:txBody>
      </p:sp>
      <p:cxnSp>
        <p:nvCxnSpPr>
          <p:cNvPr id="42" name="Straight Connector 41"/>
          <p:cNvCxnSpPr/>
          <p:nvPr/>
        </p:nvCxnSpPr>
        <p:spPr>
          <a:xfrm>
            <a:off x="7680960" y="5378132"/>
            <a:ext cx="152400" cy="1588"/>
          </a:xfrm>
          <a:prstGeom prst="line">
            <a:avLst/>
          </a:prstGeom>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7955280" y="5181600"/>
            <a:ext cx="1066800" cy="400110"/>
          </a:xfrm>
          <a:prstGeom prst="rect">
            <a:avLst/>
          </a:prstGeom>
          <a:noFill/>
        </p:spPr>
        <p:txBody>
          <a:bodyPr wrap="square" rtlCol="0">
            <a:spAutoFit/>
          </a:bodyPr>
          <a:lstStyle/>
          <a:p>
            <a:r>
              <a:rPr lang="en-US" sz="2000" b="1" dirty="0" smtClean="0">
                <a:solidFill>
                  <a:srgbClr val="008000"/>
                </a:solidFill>
              </a:rPr>
              <a:t>Asset</a:t>
            </a:r>
            <a:endParaRPr lang="en-IN" sz="2000" b="1" dirty="0">
              <a:solidFill>
                <a:srgbClr val="008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2" grpId="0"/>
      <p:bldP spid="13" grpId="0"/>
      <p:bldP spid="15" grpId="0"/>
      <p:bldP spid="16" grpId="0"/>
      <p:bldP spid="34" grpId="0"/>
      <p:bldP spid="39" grpId="0"/>
      <p:bldP spid="40" grpId="0"/>
      <p:bldP spid="41"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944880"/>
            <a:ext cx="6019800" cy="707886"/>
          </a:xfrm>
          <a:prstGeom prst="rect">
            <a:avLst/>
          </a:prstGeom>
          <a:noFill/>
        </p:spPr>
        <p:txBody>
          <a:bodyPr wrap="square" rtlCol="0">
            <a:spAutoFit/>
          </a:bodyPr>
          <a:lstStyle/>
          <a:p>
            <a:r>
              <a:rPr lang="en-US" sz="2000" b="1" dirty="0" smtClean="0"/>
              <a:t>Any house which the </a:t>
            </a:r>
            <a:r>
              <a:rPr lang="en-US" sz="2000" b="1" dirty="0" err="1" smtClean="0"/>
              <a:t>assessee</a:t>
            </a:r>
            <a:r>
              <a:rPr lang="en-US" sz="2000" b="1" dirty="0" smtClean="0"/>
              <a:t>  may occupy for the purpose of his business or profession(PGBP)</a:t>
            </a:r>
            <a:endParaRPr lang="en-IN" sz="2000" b="1" dirty="0"/>
          </a:p>
        </p:txBody>
      </p:sp>
      <p:sp>
        <p:nvSpPr>
          <p:cNvPr id="4" name="TextBox 3"/>
          <p:cNvSpPr txBox="1"/>
          <p:nvPr/>
        </p:nvSpPr>
        <p:spPr>
          <a:xfrm>
            <a:off x="7067252" y="944880"/>
            <a:ext cx="1508746" cy="400110"/>
          </a:xfrm>
          <a:prstGeom prst="rect">
            <a:avLst/>
          </a:prstGeom>
          <a:noFill/>
        </p:spPr>
        <p:txBody>
          <a:bodyPr wrap="none" rtlCol="0">
            <a:spAutoFit/>
          </a:bodyPr>
          <a:lstStyle/>
          <a:p>
            <a:r>
              <a:rPr lang="en-US" sz="2000" b="1" dirty="0" smtClean="0"/>
              <a:t>Not an asset</a:t>
            </a:r>
            <a:endParaRPr lang="en-IN" sz="2000" b="1" dirty="0"/>
          </a:p>
        </p:txBody>
      </p:sp>
      <p:sp>
        <p:nvSpPr>
          <p:cNvPr id="6" name="Rectangle 5"/>
          <p:cNvSpPr/>
          <p:nvPr/>
        </p:nvSpPr>
        <p:spPr>
          <a:xfrm>
            <a:off x="944880" y="1870948"/>
            <a:ext cx="7543800" cy="707886"/>
          </a:xfrm>
          <a:prstGeom prst="rect">
            <a:avLst/>
          </a:prstGeom>
        </p:spPr>
        <p:txBody>
          <a:bodyPr wrap="square">
            <a:spAutoFit/>
          </a:bodyPr>
          <a:lstStyle/>
          <a:p>
            <a:r>
              <a:rPr lang="en-US" sz="2000" b="1" dirty="0" smtClean="0"/>
              <a:t>Any house means whether for residential purpose or commercial purpose</a:t>
            </a:r>
            <a:endParaRPr lang="en-IN" sz="2000" b="1" dirty="0"/>
          </a:p>
        </p:txBody>
      </p:sp>
      <p:sp>
        <p:nvSpPr>
          <p:cNvPr id="8" name="TextBox 7"/>
          <p:cNvSpPr txBox="1"/>
          <p:nvPr/>
        </p:nvSpPr>
        <p:spPr>
          <a:xfrm>
            <a:off x="944880" y="2773680"/>
            <a:ext cx="7391400" cy="707886"/>
          </a:xfrm>
          <a:prstGeom prst="rect">
            <a:avLst/>
          </a:prstGeom>
          <a:noFill/>
        </p:spPr>
        <p:txBody>
          <a:bodyPr wrap="square" rtlCol="0">
            <a:spAutoFit/>
          </a:bodyPr>
          <a:lstStyle/>
          <a:p>
            <a:r>
              <a:rPr lang="en-US" sz="2000" b="1" dirty="0" smtClean="0"/>
              <a:t>Occupy for the purpose of his business or profession means </a:t>
            </a:r>
            <a:r>
              <a:rPr lang="en-US" sz="2000" b="1" dirty="0" err="1" smtClean="0"/>
              <a:t>assessee</a:t>
            </a:r>
            <a:r>
              <a:rPr lang="en-US" sz="2000" b="1" dirty="0" smtClean="0"/>
              <a:t> is carrying his own business or profession in the building</a:t>
            </a:r>
            <a:endParaRPr lang="en-IN" sz="2000" b="1" dirty="0"/>
          </a:p>
        </p:txBody>
      </p:sp>
      <p:sp>
        <p:nvSpPr>
          <p:cNvPr id="10" name="TextBox 9"/>
          <p:cNvSpPr txBox="1"/>
          <p:nvPr/>
        </p:nvSpPr>
        <p:spPr>
          <a:xfrm>
            <a:off x="960120" y="3593068"/>
            <a:ext cx="1295400" cy="400110"/>
          </a:xfrm>
          <a:prstGeom prst="rect">
            <a:avLst/>
          </a:prstGeom>
          <a:noFill/>
        </p:spPr>
        <p:txBody>
          <a:bodyPr wrap="square" rtlCol="0">
            <a:spAutoFit/>
          </a:bodyPr>
          <a:lstStyle/>
          <a:p>
            <a:r>
              <a:rPr lang="en-US" sz="2000" b="1" dirty="0" smtClean="0"/>
              <a:t>Example </a:t>
            </a:r>
            <a:endParaRPr lang="en-IN" sz="2000" b="1" dirty="0"/>
          </a:p>
        </p:txBody>
      </p:sp>
      <p:sp>
        <p:nvSpPr>
          <p:cNvPr id="11" name="TextBox 10"/>
          <p:cNvSpPr txBox="1"/>
          <p:nvPr/>
        </p:nvSpPr>
        <p:spPr>
          <a:xfrm>
            <a:off x="2103120" y="3611880"/>
            <a:ext cx="6629400" cy="1015663"/>
          </a:xfrm>
          <a:prstGeom prst="rect">
            <a:avLst/>
          </a:prstGeom>
          <a:noFill/>
        </p:spPr>
        <p:txBody>
          <a:bodyPr wrap="square" rtlCol="0">
            <a:spAutoFit/>
          </a:bodyPr>
          <a:lstStyle/>
          <a:p>
            <a:r>
              <a:rPr lang="en-US" sz="2000" b="1" dirty="0" smtClean="0"/>
              <a:t>Doctor carrying his profession in his own clinic and therefore such  clinic will be excluded from the definition of asset</a:t>
            </a:r>
            <a:endParaRPr lang="en-IN" sz="2000" b="1" dirty="0"/>
          </a:p>
        </p:txBody>
      </p:sp>
      <p:sp>
        <p:nvSpPr>
          <p:cNvPr id="12" name="Rectangle 11"/>
          <p:cNvSpPr/>
          <p:nvPr/>
        </p:nvSpPr>
        <p:spPr>
          <a:xfrm>
            <a:off x="1005840" y="4654510"/>
            <a:ext cx="6934200" cy="707886"/>
          </a:xfrm>
          <a:prstGeom prst="rect">
            <a:avLst/>
          </a:prstGeom>
        </p:spPr>
        <p:txBody>
          <a:bodyPr wrap="square">
            <a:spAutoFit/>
          </a:bodyPr>
          <a:lstStyle/>
          <a:p>
            <a:r>
              <a:rPr lang="en-US" sz="2000" b="1" dirty="0" smtClean="0"/>
              <a:t>This exclusion is applicable even if </a:t>
            </a:r>
            <a:r>
              <a:rPr lang="en-US" sz="2000" b="1" dirty="0" err="1" smtClean="0"/>
              <a:t>assessee</a:t>
            </a:r>
            <a:r>
              <a:rPr lang="en-US" sz="2000" b="1" dirty="0" smtClean="0"/>
              <a:t> has more than one house but houses must be use as PGBP</a:t>
            </a:r>
            <a:endParaRPr lang="en-IN" sz="2000" b="1" dirty="0"/>
          </a:p>
        </p:txBody>
      </p:sp>
      <p:sp>
        <p:nvSpPr>
          <p:cNvPr id="14" name="TextBox 13"/>
          <p:cNvSpPr txBox="1"/>
          <p:nvPr/>
        </p:nvSpPr>
        <p:spPr>
          <a:xfrm>
            <a:off x="457200" y="929640"/>
            <a:ext cx="312906" cy="400110"/>
          </a:xfrm>
          <a:prstGeom prst="rect">
            <a:avLst/>
          </a:prstGeom>
          <a:noFill/>
        </p:spPr>
        <p:txBody>
          <a:bodyPr wrap="none" rtlCol="0">
            <a:spAutoFit/>
          </a:bodyPr>
          <a:lstStyle/>
          <a:p>
            <a:r>
              <a:rPr lang="en-US" sz="2000" b="1" dirty="0" smtClean="0"/>
              <a:t>3</a:t>
            </a:r>
            <a:endParaRPr lang="en-IN" sz="2000" b="1" dirty="0"/>
          </a:p>
        </p:txBody>
      </p:sp>
      <p:cxnSp>
        <p:nvCxnSpPr>
          <p:cNvPr id="16" name="Straight Arrow Connector 15"/>
          <p:cNvCxnSpPr/>
          <p:nvPr/>
        </p:nvCxnSpPr>
        <p:spPr>
          <a:xfrm>
            <a:off x="304800" y="207264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320040" y="297180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335280" y="379476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350520" y="487680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944880"/>
            <a:ext cx="4191000" cy="400110"/>
          </a:xfrm>
          <a:prstGeom prst="rect">
            <a:avLst/>
          </a:prstGeom>
          <a:noFill/>
        </p:spPr>
        <p:txBody>
          <a:bodyPr wrap="square" rtlCol="0">
            <a:spAutoFit/>
          </a:bodyPr>
          <a:lstStyle/>
          <a:p>
            <a:r>
              <a:rPr lang="en-US" sz="2000" b="1" dirty="0" smtClean="0"/>
              <a:t>Every </a:t>
            </a:r>
            <a:r>
              <a:rPr lang="en-US" sz="2000" b="1" dirty="0" smtClean="0">
                <a:solidFill>
                  <a:srgbClr val="FF0000"/>
                </a:solidFill>
              </a:rPr>
              <a:t>Individual | HUF | Company</a:t>
            </a:r>
            <a:endParaRPr lang="en-IN" sz="2000" b="1" dirty="0">
              <a:solidFill>
                <a:srgbClr val="FF0000"/>
              </a:solidFill>
            </a:endParaRPr>
          </a:p>
        </p:txBody>
      </p:sp>
      <p:sp>
        <p:nvSpPr>
          <p:cNvPr id="3" name="TextBox 2"/>
          <p:cNvSpPr txBox="1"/>
          <p:nvPr/>
        </p:nvSpPr>
        <p:spPr>
          <a:xfrm>
            <a:off x="1524000" y="1630680"/>
            <a:ext cx="4648200" cy="400110"/>
          </a:xfrm>
          <a:prstGeom prst="rect">
            <a:avLst/>
          </a:prstGeom>
          <a:noFill/>
        </p:spPr>
        <p:txBody>
          <a:bodyPr wrap="square" rtlCol="0">
            <a:spAutoFit/>
          </a:bodyPr>
          <a:lstStyle/>
          <a:p>
            <a:r>
              <a:rPr lang="en-US" sz="2000" b="1" dirty="0" smtClean="0"/>
              <a:t>Shall be charged to wealth-Tax </a:t>
            </a:r>
            <a:r>
              <a:rPr lang="en-US" sz="2000" b="1" dirty="0" smtClean="0">
                <a:solidFill>
                  <a:srgbClr val="FF0000"/>
                </a:solidFill>
              </a:rPr>
              <a:t>@ 1%</a:t>
            </a:r>
            <a:endParaRPr lang="en-IN" sz="2000" b="1" dirty="0">
              <a:solidFill>
                <a:srgbClr val="FF0000"/>
              </a:solidFill>
            </a:endParaRPr>
          </a:p>
        </p:txBody>
      </p:sp>
      <p:sp>
        <p:nvSpPr>
          <p:cNvPr id="4" name="TextBox 3"/>
          <p:cNvSpPr txBox="1"/>
          <p:nvPr/>
        </p:nvSpPr>
        <p:spPr>
          <a:xfrm>
            <a:off x="1539240" y="2194560"/>
            <a:ext cx="5166360" cy="400110"/>
          </a:xfrm>
          <a:prstGeom prst="rect">
            <a:avLst/>
          </a:prstGeom>
          <a:noFill/>
        </p:spPr>
        <p:txBody>
          <a:bodyPr wrap="square" rtlCol="0">
            <a:spAutoFit/>
          </a:bodyPr>
          <a:lstStyle/>
          <a:p>
            <a:r>
              <a:rPr lang="en-US" sz="2000" b="1" dirty="0" smtClean="0"/>
              <a:t>On the amount by which his net wealth</a:t>
            </a:r>
            <a:endParaRPr lang="en-IN" sz="2000" b="1" dirty="0"/>
          </a:p>
        </p:txBody>
      </p:sp>
      <p:sp>
        <p:nvSpPr>
          <p:cNvPr id="5" name="TextBox 4"/>
          <p:cNvSpPr txBox="1"/>
          <p:nvPr/>
        </p:nvSpPr>
        <p:spPr>
          <a:xfrm>
            <a:off x="1539240" y="2773680"/>
            <a:ext cx="5471160" cy="400110"/>
          </a:xfrm>
          <a:prstGeom prst="rect">
            <a:avLst/>
          </a:prstGeom>
          <a:noFill/>
        </p:spPr>
        <p:txBody>
          <a:bodyPr wrap="square" rtlCol="0">
            <a:spAutoFit/>
          </a:bodyPr>
          <a:lstStyle/>
          <a:p>
            <a:r>
              <a:rPr lang="en-US" sz="2000" b="1" dirty="0" smtClean="0"/>
              <a:t>exceeds Rs. </a:t>
            </a:r>
            <a:r>
              <a:rPr lang="en-US" sz="2000" b="1" dirty="0" smtClean="0">
                <a:solidFill>
                  <a:srgbClr val="FF0000"/>
                </a:solidFill>
              </a:rPr>
              <a:t>30,00,000</a:t>
            </a:r>
            <a:r>
              <a:rPr lang="en-US" sz="2000" b="1" dirty="0" smtClean="0"/>
              <a:t> on the Valuation date</a:t>
            </a:r>
            <a:endParaRPr lang="en-IN" sz="2000" b="1" dirty="0"/>
          </a:p>
        </p:txBody>
      </p:sp>
      <p:sp>
        <p:nvSpPr>
          <p:cNvPr id="6" name="TextBox 5"/>
          <p:cNvSpPr txBox="1"/>
          <p:nvPr/>
        </p:nvSpPr>
        <p:spPr>
          <a:xfrm>
            <a:off x="1554480" y="3352800"/>
            <a:ext cx="5989320" cy="707886"/>
          </a:xfrm>
          <a:prstGeom prst="rect">
            <a:avLst/>
          </a:prstGeom>
          <a:noFill/>
        </p:spPr>
        <p:txBody>
          <a:bodyPr wrap="square" rtlCol="0">
            <a:spAutoFit/>
          </a:bodyPr>
          <a:lstStyle/>
          <a:p>
            <a:r>
              <a:rPr lang="en-US" sz="2000" b="1" dirty="0" smtClean="0"/>
              <a:t>Net wealth of the Above </a:t>
            </a:r>
            <a:r>
              <a:rPr lang="en-US" sz="2000" b="1" dirty="0" err="1" smtClean="0"/>
              <a:t>assessee</a:t>
            </a:r>
            <a:r>
              <a:rPr lang="en-US" sz="2000" b="1" dirty="0" smtClean="0"/>
              <a:t> shall be determined </a:t>
            </a:r>
            <a:r>
              <a:rPr lang="en-US" sz="2000" b="1" dirty="0" smtClean="0">
                <a:solidFill>
                  <a:srgbClr val="0000FF"/>
                </a:solidFill>
              </a:rPr>
              <a:t>on the basis of nationality &amp; Residential Status</a:t>
            </a:r>
            <a:endParaRPr lang="en-IN" sz="2000" b="1" dirty="0">
              <a:solidFill>
                <a:srgbClr val="0000FF"/>
              </a:solidFill>
            </a:endParaRPr>
          </a:p>
        </p:txBody>
      </p:sp>
      <p:cxnSp>
        <p:nvCxnSpPr>
          <p:cNvPr id="8" name="Straight Arrow Connector 7"/>
          <p:cNvCxnSpPr/>
          <p:nvPr/>
        </p:nvCxnSpPr>
        <p:spPr>
          <a:xfrm>
            <a:off x="838200" y="1143000"/>
            <a:ext cx="533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158240" y="1813560"/>
            <a:ext cx="152400" cy="1588"/>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1173480" y="2377440"/>
            <a:ext cx="152400" cy="158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1173480" y="2971800"/>
            <a:ext cx="152400" cy="158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1173480" y="3550920"/>
            <a:ext cx="152400" cy="1588"/>
          </a:xfrm>
          <a:prstGeom prst="line">
            <a:avLst/>
          </a:prstGeom>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1524000" y="381000"/>
            <a:ext cx="2274982" cy="461665"/>
          </a:xfrm>
          <a:prstGeom prst="rect">
            <a:avLst/>
          </a:prstGeom>
          <a:noFill/>
        </p:spPr>
        <p:txBody>
          <a:bodyPr wrap="none" rtlCol="0">
            <a:spAutoFit/>
          </a:bodyPr>
          <a:lstStyle/>
          <a:p>
            <a:r>
              <a:rPr lang="en-US" sz="2400" u="sng" dirty="0" smtClean="0"/>
              <a:t>Charging section </a:t>
            </a:r>
            <a:endParaRPr lang="en-US" sz="2400" u="sng"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2057400"/>
            <a:ext cx="2438400" cy="1447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Ist Floor</a:t>
            </a:r>
          </a:p>
          <a:p>
            <a:pPr algn="ctr"/>
            <a:r>
              <a:rPr lang="en-US" sz="2000" b="1" dirty="0" smtClean="0"/>
              <a:t>Self - Occupied</a:t>
            </a:r>
            <a:endParaRPr lang="en-IN" sz="2000" b="1" dirty="0"/>
          </a:p>
        </p:txBody>
      </p:sp>
      <p:sp>
        <p:nvSpPr>
          <p:cNvPr id="3" name="Rectangle 2"/>
          <p:cNvSpPr/>
          <p:nvPr/>
        </p:nvSpPr>
        <p:spPr>
          <a:xfrm>
            <a:off x="2362200" y="3505200"/>
            <a:ext cx="2438400" cy="1447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Ground Floor</a:t>
            </a:r>
          </a:p>
          <a:p>
            <a:pPr algn="ctr"/>
            <a:r>
              <a:rPr lang="en-US" sz="2000" b="1" dirty="0" smtClean="0"/>
              <a:t>Clinic</a:t>
            </a:r>
            <a:endParaRPr lang="en-IN" sz="2000" b="1" dirty="0"/>
          </a:p>
        </p:txBody>
      </p:sp>
      <p:cxnSp>
        <p:nvCxnSpPr>
          <p:cNvPr id="5" name="Straight Arrow Connector 4"/>
          <p:cNvCxnSpPr/>
          <p:nvPr/>
        </p:nvCxnSpPr>
        <p:spPr>
          <a:xfrm flipV="1">
            <a:off x="4480560" y="2286000"/>
            <a:ext cx="12192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4480560" y="3962400"/>
            <a:ext cx="13716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5821680" y="2057400"/>
            <a:ext cx="1066800" cy="400110"/>
          </a:xfrm>
          <a:prstGeom prst="rect">
            <a:avLst/>
          </a:prstGeom>
          <a:noFill/>
        </p:spPr>
        <p:txBody>
          <a:bodyPr wrap="square" rtlCol="0">
            <a:spAutoFit/>
          </a:bodyPr>
          <a:lstStyle/>
          <a:p>
            <a:r>
              <a:rPr lang="en-US" sz="2000" b="1" dirty="0" smtClean="0"/>
              <a:t>Asset</a:t>
            </a:r>
            <a:endParaRPr lang="en-IN" sz="2000" b="1" dirty="0"/>
          </a:p>
        </p:txBody>
      </p:sp>
      <p:sp>
        <p:nvSpPr>
          <p:cNvPr id="10" name="TextBox 9"/>
          <p:cNvSpPr txBox="1"/>
          <p:nvPr/>
        </p:nvSpPr>
        <p:spPr>
          <a:xfrm>
            <a:off x="5913120" y="4111228"/>
            <a:ext cx="1691640" cy="400110"/>
          </a:xfrm>
          <a:prstGeom prst="rect">
            <a:avLst/>
          </a:prstGeom>
          <a:noFill/>
        </p:spPr>
        <p:txBody>
          <a:bodyPr wrap="square" rtlCol="0">
            <a:spAutoFit/>
          </a:bodyPr>
          <a:lstStyle/>
          <a:p>
            <a:r>
              <a:rPr lang="en-US" sz="2000" b="1" dirty="0" smtClean="0"/>
              <a:t>Not an asset</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320" y="990600"/>
            <a:ext cx="6477000" cy="707886"/>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Residential house let out for minimum period of 300 days  during the previous year</a:t>
            </a:r>
            <a:endParaRPr lang="en-IN" sz="2000" b="1" dirty="0">
              <a:latin typeface="Times New Roman" pitchFamily="18" charset="0"/>
              <a:cs typeface="Times New Roman" pitchFamily="18" charset="0"/>
            </a:endParaRPr>
          </a:p>
        </p:txBody>
      </p:sp>
      <p:sp>
        <p:nvSpPr>
          <p:cNvPr id="3" name="TextBox 2"/>
          <p:cNvSpPr txBox="1"/>
          <p:nvPr/>
        </p:nvSpPr>
        <p:spPr>
          <a:xfrm>
            <a:off x="7162800" y="990600"/>
            <a:ext cx="150874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Not an asset</a:t>
            </a:r>
            <a:endParaRPr lang="en-IN" sz="2000" b="1" dirty="0">
              <a:latin typeface="Times New Roman" pitchFamily="18" charset="0"/>
              <a:cs typeface="Times New Roman" pitchFamily="18" charset="0"/>
            </a:endParaRPr>
          </a:p>
        </p:txBody>
      </p:sp>
      <p:sp>
        <p:nvSpPr>
          <p:cNvPr id="4" name="TextBox 3"/>
          <p:cNvSpPr txBox="1"/>
          <p:nvPr/>
        </p:nvSpPr>
        <p:spPr>
          <a:xfrm>
            <a:off x="3709669" y="2087880"/>
            <a:ext cx="974947"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Let out</a:t>
            </a:r>
            <a:endParaRPr lang="en-IN" sz="2000" b="1" dirty="0">
              <a:latin typeface="Times New Roman" pitchFamily="18" charset="0"/>
              <a:cs typeface="Times New Roman" pitchFamily="18" charset="0"/>
            </a:endParaRPr>
          </a:p>
        </p:txBody>
      </p:sp>
      <p:cxnSp>
        <p:nvCxnSpPr>
          <p:cNvPr id="6" name="Straight Arrow Connector 5"/>
          <p:cNvCxnSpPr>
            <a:stCxn id="4" idx="2"/>
            <a:endCxn id="16" idx="0"/>
          </p:cNvCxnSpPr>
          <p:nvPr/>
        </p:nvCxnSpPr>
        <p:spPr>
          <a:xfrm rot="16200000" flipH="1">
            <a:off x="4475715" y="2209417"/>
            <a:ext cx="742890" cy="13000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a:stCxn id="4" idx="2"/>
          </p:cNvCxnSpPr>
          <p:nvPr/>
        </p:nvCxnSpPr>
        <p:spPr>
          <a:xfrm rot="5400000">
            <a:off x="3129207" y="2162944"/>
            <a:ext cx="742890" cy="13929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1813560" y="3230880"/>
            <a:ext cx="2062168"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300 days or more</a:t>
            </a:r>
            <a:endParaRPr lang="en-IN" sz="2000" b="1" dirty="0">
              <a:latin typeface="Times New Roman" pitchFamily="18" charset="0"/>
              <a:cs typeface="Times New Roman" pitchFamily="18" charset="0"/>
            </a:endParaRPr>
          </a:p>
        </p:txBody>
      </p:sp>
      <p:cxnSp>
        <p:nvCxnSpPr>
          <p:cNvPr id="12" name="Straight Arrow Connector 11"/>
          <p:cNvCxnSpPr/>
          <p:nvPr/>
        </p:nvCxnSpPr>
        <p:spPr>
          <a:xfrm rot="5400000">
            <a:off x="2538254" y="3877786"/>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1965960" y="4145280"/>
            <a:ext cx="150874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Not an asset</a:t>
            </a:r>
            <a:endParaRPr lang="en-IN" sz="2000" b="1" dirty="0">
              <a:latin typeface="Times New Roman" pitchFamily="18" charset="0"/>
              <a:cs typeface="Times New Roman" pitchFamily="18" charset="0"/>
            </a:endParaRPr>
          </a:p>
        </p:txBody>
      </p:sp>
      <p:sp>
        <p:nvSpPr>
          <p:cNvPr id="16" name="TextBox 15"/>
          <p:cNvSpPr txBox="1"/>
          <p:nvPr/>
        </p:nvSpPr>
        <p:spPr>
          <a:xfrm>
            <a:off x="4556760" y="3230880"/>
            <a:ext cx="188083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299 days or less</a:t>
            </a:r>
            <a:endParaRPr lang="en-IN" sz="2000" b="1" dirty="0">
              <a:latin typeface="Times New Roman" pitchFamily="18" charset="0"/>
              <a:cs typeface="Times New Roman" pitchFamily="18" charset="0"/>
            </a:endParaRPr>
          </a:p>
        </p:txBody>
      </p:sp>
      <p:cxnSp>
        <p:nvCxnSpPr>
          <p:cNvPr id="18" name="Straight Arrow Connector 17"/>
          <p:cNvCxnSpPr/>
          <p:nvPr/>
        </p:nvCxnSpPr>
        <p:spPr>
          <a:xfrm rot="5400000">
            <a:off x="5281454" y="3923506"/>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171827" y="4160520"/>
            <a:ext cx="832279"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Asset </a:t>
            </a:r>
            <a:endParaRPr lang="en-IN" sz="2000" b="1" dirty="0">
              <a:latin typeface="Times New Roman" pitchFamily="18" charset="0"/>
              <a:cs typeface="Times New Roman" pitchFamily="18" charset="0"/>
            </a:endParaRPr>
          </a:p>
        </p:txBody>
      </p:sp>
      <p:sp>
        <p:nvSpPr>
          <p:cNvPr id="13" name="TextBox 12"/>
          <p:cNvSpPr txBox="1"/>
          <p:nvPr/>
        </p:nvSpPr>
        <p:spPr>
          <a:xfrm>
            <a:off x="182880" y="1005840"/>
            <a:ext cx="31290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4</a:t>
            </a:r>
            <a:endParaRPr lang="en-IN" sz="2000" b="1"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5" grpId="0"/>
      <p:bldP spid="16" grpId="0"/>
      <p:bldP spid="19"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 y="914400"/>
            <a:ext cx="1217000" cy="400110"/>
          </a:xfrm>
          <a:prstGeom prst="rect">
            <a:avLst/>
          </a:prstGeom>
          <a:noFill/>
        </p:spPr>
        <p:txBody>
          <a:bodyPr wrap="none" rtlCol="0">
            <a:spAutoFit/>
          </a:bodyPr>
          <a:lstStyle/>
          <a:p>
            <a:r>
              <a:rPr lang="en-US" sz="2000" b="1" dirty="0" smtClean="0"/>
              <a:t>Example </a:t>
            </a:r>
            <a:endParaRPr lang="en-IN" sz="2000" b="1" dirty="0"/>
          </a:p>
        </p:txBody>
      </p:sp>
      <p:sp>
        <p:nvSpPr>
          <p:cNvPr id="3" name="TextBox 2"/>
          <p:cNvSpPr txBox="1"/>
          <p:nvPr/>
        </p:nvSpPr>
        <p:spPr>
          <a:xfrm>
            <a:off x="350520" y="1767840"/>
            <a:ext cx="6196825" cy="400110"/>
          </a:xfrm>
          <a:prstGeom prst="rect">
            <a:avLst/>
          </a:prstGeom>
          <a:noFill/>
        </p:spPr>
        <p:txBody>
          <a:bodyPr wrap="none" rtlCol="0">
            <a:spAutoFit/>
          </a:bodyPr>
          <a:lstStyle/>
          <a:p>
            <a:r>
              <a:rPr lang="en-US" sz="2000" b="1" dirty="0" smtClean="0"/>
              <a:t>Mr. X let out his residential property on 10</a:t>
            </a:r>
            <a:r>
              <a:rPr lang="en-US" sz="2000" b="1" baseline="30000" dirty="0" smtClean="0"/>
              <a:t>th</a:t>
            </a:r>
            <a:r>
              <a:rPr lang="en-US" sz="2000" b="1" dirty="0" smtClean="0"/>
              <a:t> June 2013 </a:t>
            </a:r>
            <a:endParaRPr lang="en-IN" sz="2000" b="1" dirty="0"/>
          </a:p>
        </p:txBody>
      </p:sp>
      <p:sp>
        <p:nvSpPr>
          <p:cNvPr id="4" name="TextBox 3"/>
          <p:cNvSpPr txBox="1"/>
          <p:nvPr/>
        </p:nvSpPr>
        <p:spPr>
          <a:xfrm>
            <a:off x="365760" y="2575560"/>
            <a:ext cx="2775895" cy="400110"/>
          </a:xfrm>
          <a:prstGeom prst="rect">
            <a:avLst/>
          </a:prstGeom>
          <a:noFill/>
        </p:spPr>
        <p:txBody>
          <a:bodyPr wrap="none" rtlCol="0">
            <a:spAutoFit/>
          </a:bodyPr>
          <a:lstStyle/>
          <a:p>
            <a:r>
              <a:rPr lang="en-US" sz="2000" b="1" dirty="0" smtClean="0"/>
              <a:t>Valuation date : 31/3/15</a:t>
            </a:r>
            <a:endParaRPr lang="en-IN" sz="2000" b="1" dirty="0"/>
          </a:p>
        </p:txBody>
      </p:sp>
      <p:sp>
        <p:nvSpPr>
          <p:cNvPr id="5" name="TextBox 4"/>
          <p:cNvSpPr txBox="1"/>
          <p:nvPr/>
        </p:nvSpPr>
        <p:spPr>
          <a:xfrm>
            <a:off x="365760" y="3230880"/>
            <a:ext cx="8610600" cy="1015663"/>
          </a:xfrm>
          <a:prstGeom prst="rect">
            <a:avLst/>
          </a:prstGeom>
          <a:noFill/>
        </p:spPr>
        <p:txBody>
          <a:bodyPr wrap="square" rtlCol="0">
            <a:spAutoFit/>
          </a:bodyPr>
          <a:lstStyle/>
          <a:p>
            <a:r>
              <a:rPr lang="en-US" sz="2000" b="1" dirty="0" smtClean="0"/>
              <a:t>As the property was let out from 10</a:t>
            </a:r>
            <a:r>
              <a:rPr lang="en-US" sz="2000" b="1" baseline="30000" dirty="0" smtClean="0"/>
              <a:t>th</a:t>
            </a:r>
            <a:r>
              <a:rPr lang="en-US" sz="2000" b="1" dirty="0" smtClean="0"/>
              <a:t> June 2013 so  it can be reasonably presumed that  property is being let out for the entire year i.e. from 1</a:t>
            </a:r>
            <a:r>
              <a:rPr lang="en-US" sz="2000" b="1" baseline="30000" dirty="0" smtClean="0"/>
              <a:t>st</a:t>
            </a:r>
            <a:r>
              <a:rPr lang="en-US" sz="2000" b="1" dirty="0" smtClean="0"/>
              <a:t> April 2014 to 31</a:t>
            </a:r>
            <a:r>
              <a:rPr lang="en-US" sz="2000" b="1" baseline="30000" dirty="0" smtClean="0"/>
              <a:t>st</a:t>
            </a:r>
            <a:r>
              <a:rPr lang="en-US" sz="2000" b="1" dirty="0" smtClean="0"/>
              <a:t> March 2015. Therefore such residential property is not an asset</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1217000" cy="400110"/>
          </a:xfrm>
          <a:prstGeom prst="rect">
            <a:avLst/>
          </a:prstGeom>
        </p:spPr>
        <p:txBody>
          <a:bodyPr wrap="none">
            <a:spAutoFit/>
          </a:bodyPr>
          <a:lstStyle/>
          <a:p>
            <a:r>
              <a:rPr lang="en-US" sz="2000" b="1" dirty="0" smtClean="0"/>
              <a:t>Example </a:t>
            </a:r>
            <a:endParaRPr lang="en-IN" sz="2000" b="1" dirty="0"/>
          </a:p>
        </p:txBody>
      </p:sp>
      <p:sp>
        <p:nvSpPr>
          <p:cNvPr id="3" name="Rectangle 2"/>
          <p:cNvSpPr/>
          <p:nvPr/>
        </p:nvSpPr>
        <p:spPr>
          <a:xfrm>
            <a:off x="533400" y="1066800"/>
            <a:ext cx="6553200" cy="400110"/>
          </a:xfrm>
          <a:prstGeom prst="rect">
            <a:avLst/>
          </a:prstGeom>
        </p:spPr>
        <p:txBody>
          <a:bodyPr wrap="square">
            <a:spAutoFit/>
          </a:bodyPr>
          <a:lstStyle/>
          <a:p>
            <a:r>
              <a:rPr lang="en-US" sz="2000" b="1" dirty="0" smtClean="0"/>
              <a:t>Mr. X let out his residential property on 10</a:t>
            </a:r>
            <a:r>
              <a:rPr lang="en-US" sz="2000" b="1" baseline="30000" dirty="0" smtClean="0"/>
              <a:t>th</a:t>
            </a:r>
            <a:r>
              <a:rPr lang="en-US" sz="2000" b="1" dirty="0" smtClean="0"/>
              <a:t> June 2014 </a:t>
            </a:r>
            <a:endParaRPr lang="en-IN" sz="2000" b="1" dirty="0"/>
          </a:p>
        </p:txBody>
      </p:sp>
      <p:sp>
        <p:nvSpPr>
          <p:cNvPr id="4" name="Rectangle 3"/>
          <p:cNvSpPr/>
          <p:nvPr/>
        </p:nvSpPr>
        <p:spPr>
          <a:xfrm>
            <a:off x="533400" y="1676400"/>
            <a:ext cx="2775895" cy="400110"/>
          </a:xfrm>
          <a:prstGeom prst="rect">
            <a:avLst/>
          </a:prstGeom>
        </p:spPr>
        <p:txBody>
          <a:bodyPr wrap="none">
            <a:spAutoFit/>
          </a:bodyPr>
          <a:lstStyle/>
          <a:p>
            <a:r>
              <a:rPr lang="en-US" sz="2000" b="1" dirty="0" smtClean="0"/>
              <a:t>Valuation date : 31/3/15</a:t>
            </a:r>
            <a:endParaRPr lang="en-IN" sz="2000" b="1" dirty="0"/>
          </a:p>
        </p:txBody>
      </p:sp>
      <p:sp>
        <p:nvSpPr>
          <p:cNvPr id="5" name="TextBox 4"/>
          <p:cNvSpPr txBox="1"/>
          <p:nvPr/>
        </p:nvSpPr>
        <p:spPr>
          <a:xfrm>
            <a:off x="304800" y="2438400"/>
            <a:ext cx="8534400" cy="1015663"/>
          </a:xfrm>
          <a:prstGeom prst="rect">
            <a:avLst/>
          </a:prstGeom>
          <a:noFill/>
        </p:spPr>
        <p:txBody>
          <a:bodyPr wrap="square" rtlCol="0">
            <a:spAutoFit/>
          </a:bodyPr>
          <a:lstStyle/>
          <a:p>
            <a:r>
              <a:rPr lang="en-US" sz="2000" b="1" dirty="0" smtClean="0"/>
              <a:t>As the property is let out for 295 days that is minimum 300 days condition not satisfied and therefore it is an asset and will be included in the computation of net wealth</a:t>
            </a:r>
            <a:endParaRPr lang="en-IN" sz="2000" b="1" dirty="0"/>
          </a:p>
        </p:txBody>
      </p:sp>
      <p:sp>
        <p:nvSpPr>
          <p:cNvPr id="6" name="TextBox 5"/>
          <p:cNvSpPr txBox="1"/>
          <p:nvPr/>
        </p:nvSpPr>
        <p:spPr>
          <a:xfrm>
            <a:off x="2057400" y="3718560"/>
            <a:ext cx="3063434" cy="400110"/>
          </a:xfrm>
          <a:prstGeom prst="rect">
            <a:avLst/>
          </a:prstGeom>
          <a:noFill/>
        </p:spPr>
        <p:txBody>
          <a:bodyPr wrap="none" rtlCol="0">
            <a:spAutoFit/>
          </a:bodyPr>
          <a:lstStyle/>
          <a:p>
            <a:r>
              <a:rPr lang="en-US" sz="2000" b="1" dirty="0" smtClean="0"/>
              <a:t>Total no . of days in a year   </a:t>
            </a:r>
            <a:endParaRPr lang="en-IN" sz="2000" b="1" dirty="0"/>
          </a:p>
        </p:txBody>
      </p:sp>
      <p:sp>
        <p:nvSpPr>
          <p:cNvPr id="7" name="TextBox 6"/>
          <p:cNvSpPr txBox="1"/>
          <p:nvPr/>
        </p:nvSpPr>
        <p:spPr>
          <a:xfrm>
            <a:off x="5562600" y="3718560"/>
            <a:ext cx="569387" cy="400110"/>
          </a:xfrm>
          <a:prstGeom prst="rect">
            <a:avLst/>
          </a:prstGeom>
          <a:noFill/>
        </p:spPr>
        <p:txBody>
          <a:bodyPr wrap="none" rtlCol="0">
            <a:spAutoFit/>
          </a:bodyPr>
          <a:lstStyle/>
          <a:p>
            <a:r>
              <a:rPr lang="en-US" sz="2000" b="1" dirty="0" smtClean="0"/>
              <a:t>365</a:t>
            </a:r>
            <a:endParaRPr lang="en-IN" sz="2000" b="1" dirty="0"/>
          </a:p>
        </p:txBody>
      </p:sp>
      <p:sp>
        <p:nvSpPr>
          <p:cNvPr id="8" name="TextBox 7"/>
          <p:cNvSpPr txBox="1"/>
          <p:nvPr/>
        </p:nvSpPr>
        <p:spPr>
          <a:xfrm>
            <a:off x="1371600" y="4145280"/>
            <a:ext cx="3995196" cy="400110"/>
          </a:xfrm>
          <a:prstGeom prst="rect">
            <a:avLst/>
          </a:prstGeom>
          <a:noFill/>
        </p:spPr>
        <p:txBody>
          <a:bodyPr wrap="none" rtlCol="0">
            <a:spAutoFit/>
          </a:bodyPr>
          <a:lstStyle/>
          <a:p>
            <a:r>
              <a:rPr lang="en-US" sz="2000" b="1" dirty="0" smtClean="0"/>
              <a:t>Period when property is not let out</a:t>
            </a:r>
            <a:endParaRPr lang="en-IN" sz="2000" b="1" dirty="0"/>
          </a:p>
        </p:txBody>
      </p:sp>
      <p:sp>
        <p:nvSpPr>
          <p:cNvPr id="9" name="TextBox 8"/>
          <p:cNvSpPr txBox="1"/>
          <p:nvPr/>
        </p:nvSpPr>
        <p:spPr>
          <a:xfrm>
            <a:off x="1752600" y="4531697"/>
            <a:ext cx="2722508" cy="1015663"/>
          </a:xfrm>
          <a:prstGeom prst="rect">
            <a:avLst/>
          </a:prstGeom>
          <a:noFill/>
        </p:spPr>
        <p:txBody>
          <a:bodyPr wrap="square" rtlCol="0">
            <a:spAutoFit/>
          </a:bodyPr>
          <a:lstStyle/>
          <a:p>
            <a:r>
              <a:rPr lang="en-US" sz="2000" b="1" dirty="0" smtClean="0"/>
              <a:t>April       30</a:t>
            </a:r>
          </a:p>
          <a:p>
            <a:r>
              <a:rPr lang="en-US" sz="2000" b="1" dirty="0" smtClean="0"/>
              <a:t>May        31</a:t>
            </a:r>
          </a:p>
          <a:p>
            <a:r>
              <a:rPr lang="en-US" sz="2000" b="1" dirty="0" smtClean="0"/>
              <a:t>June        09</a:t>
            </a:r>
          </a:p>
        </p:txBody>
      </p:sp>
      <p:sp>
        <p:nvSpPr>
          <p:cNvPr id="10" name="TextBox 9"/>
          <p:cNvSpPr txBox="1"/>
          <p:nvPr/>
        </p:nvSpPr>
        <p:spPr>
          <a:xfrm>
            <a:off x="5715000" y="4709160"/>
            <a:ext cx="441146" cy="400110"/>
          </a:xfrm>
          <a:prstGeom prst="rect">
            <a:avLst/>
          </a:prstGeom>
          <a:noFill/>
        </p:spPr>
        <p:txBody>
          <a:bodyPr wrap="none" rtlCol="0">
            <a:spAutoFit/>
          </a:bodyPr>
          <a:lstStyle/>
          <a:p>
            <a:r>
              <a:rPr lang="en-US" sz="2000" b="1" dirty="0" smtClean="0"/>
              <a:t>70</a:t>
            </a:r>
            <a:endParaRPr lang="en-IN" sz="2000" b="1" dirty="0"/>
          </a:p>
        </p:txBody>
      </p:sp>
      <p:cxnSp>
        <p:nvCxnSpPr>
          <p:cNvPr id="12" name="Straight Connector 11"/>
          <p:cNvCxnSpPr/>
          <p:nvPr/>
        </p:nvCxnSpPr>
        <p:spPr>
          <a:xfrm>
            <a:off x="5425440" y="5501640"/>
            <a:ext cx="1143000" cy="1588"/>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5440680" y="6035040"/>
            <a:ext cx="1143000" cy="1588"/>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682240" y="5516880"/>
            <a:ext cx="1750800" cy="400110"/>
          </a:xfrm>
          <a:prstGeom prst="rect">
            <a:avLst/>
          </a:prstGeom>
          <a:noFill/>
        </p:spPr>
        <p:txBody>
          <a:bodyPr wrap="none" rtlCol="0">
            <a:spAutoFit/>
          </a:bodyPr>
          <a:lstStyle/>
          <a:p>
            <a:r>
              <a:rPr lang="en-US" sz="2000" b="1" dirty="0" smtClean="0"/>
              <a:t>Let out period</a:t>
            </a:r>
            <a:endParaRPr lang="en-IN" sz="2000" b="1" dirty="0"/>
          </a:p>
        </p:txBody>
      </p:sp>
      <p:sp>
        <p:nvSpPr>
          <p:cNvPr id="17" name="TextBox 16"/>
          <p:cNvSpPr txBox="1"/>
          <p:nvPr/>
        </p:nvSpPr>
        <p:spPr>
          <a:xfrm>
            <a:off x="5410200" y="5562600"/>
            <a:ext cx="1219200" cy="400110"/>
          </a:xfrm>
          <a:prstGeom prst="rect">
            <a:avLst/>
          </a:prstGeom>
          <a:noFill/>
        </p:spPr>
        <p:txBody>
          <a:bodyPr wrap="square" rtlCol="0">
            <a:spAutoFit/>
          </a:bodyPr>
          <a:lstStyle/>
          <a:p>
            <a:r>
              <a:rPr lang="en-US" sz="2000" b="1" dirty="0" smtClean="0"/>
              <a:t>295 days</a:t>
            </a:r>
            <a:endParaRPr lang="en-IN" sz="2000" b="1" dirty="0" smtClean="0"/>
          </a:p>
        </p:txBody>
      </p:sp>
      <p:sp>
        <p:nvSpPr>
          <p:cNvPr id="17409" name="Comment 1"/>
          <p:cNvSpPr>
            <a:spLocks noRot="1" noChangeAspect="1" noEditPoints="1" noChangeArrowheads="1" noChangeShapeType="1" noTextEdit="1"/>
          </p:cNvSpPr>
          <p:nvPr/>
        </p:nvSpPr>
        <p:spPr bwMode="auto">
          <a:xfrm>
            <a:off x="29927550" y="3092450"/>
            <a:ext cx="0" cy="0"/>
          </a:xfrm>
          <a:custGeom>
            <a:avLst/>
            <a:gdLst>
              <a:gd name="T0" fmla="+- 0 15367 15367"/>
              <a:gd name="T1" fmla="*/ T0 w 1"/>
              <a:gd name="T2" fmla="+- 0 1588 1588"/>
              <a:gd name="T3" fmla="*/ 1588 h 1"/>
              <a:gd name="T4" fmla="+- 0 15367 15367"/>
              <a:gd name="T5" fmla="*/ T4 w 1"/>
              <a:gd name="T6" fmla="+- 0 1588 1588"/>
              <a:gd name="T7" fmla="*/ 1588 h 1"/>
            </a:gdLst>
            <a:ahLst/>
            <a:cxnLst>
              <a:cxn ang="0">
                <a:pos x="T1" y="T3"/>
              </a:cxn>
              <a:cxn ang="0">
                <a:pos x="T5" y="T7"/>
              </a:cxn>
            </a:cxnLst>
            <a:rect l="0" t="0" r="r" b="b"/>
            <a:pathLst>
              <a:path w="1" h="1" extrusionOk="0">
                <a:moveTo>
                  <a:pt x="0" y="0"/>
                </a:moveTo>
                <a:lnTo>
                  <a:pt x="0" y="0"/>
                </a:ln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P spid="10" grpId="0"/>
      <p:bldP spid="19"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43000"/>
            <a:ext cx="6019800" cy="400110"/>
          </a:xfrm>
          <a:prstGeom prst="rect">
            <a:avLst/>
          </a:prstGeom>
        </p:spPr>
        <p:txBody>
          <a:bodyPr wrap="square">
            <a:spAutoFit/>
          </a:bodyPr>
          <a:lstStyle/>
          <a:p>
            <a:r>
              <a:rPr lang="en-US" sz="2000" b="1" dirty="0" smtClean="0">
                <a:latin typeface="Times New Roman" pitchFamily="18" charset="0"/>
                <a:cs typeface="Times New Roman" pitchFamily="18" charset="0"/>
              </a:rPr>
              <a:t>Commercial establishment or Commercial Complex</a:t>
            </a:r>
            <a:endParaRPr lang="en-IN" sz="2000" b="1" dirty="0">
              <a:latin typeface="Times New Roman" pitchFamily="18" charset="0"/>
              <a:cs typeface="Times New Roman" pitchFamily="18" charset="0"/>
            </a:endParaRPr>
          </a:p>
        </p:txBody>
      </p:sp>
      <p:sp>
        <p:nvSpPr>
          <p:cNvPr id="3" name="TextBox 2"/>
          <p:cNvSpPr txBox="1"/>
          <p:nvPr/>
        </p:nvSpPr>
        <p:spPr>
          <a:xfrm>
            <a:off x="6934200" y="1158240"/>
            <a:ext cx="150874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Not an asset</a:t>
            </a:r>
            <a:endParaRPr lang="en-IN" sz="2000" b="1" dirty="0">
              <a:latin typeface="Times New Roman" pitchFamily="18" charset="0"/>
              <a:cs typeface="Times New Roman" pitchFamily="18" charset="0"/>
            </a:endParaRPr>
          </a:p>
        </p:txBody>
      </p:sp>
      <p:sp>
        <p:nvSpPr>
          <p:cNvPr id="4" name="TextBox 3"/>
          <p:cNvSpPr txBox="1"/>
          <p:nvPr/>
        </p:nvSpPr>
        <p:spPr>
          <a:xfrm>
            <a:off x="990600" y="2617708"/>
            <a:ext cx="1523174" cy="400110"/>
          </a:xfrm>
          <a:prstGeom prst="rect">
            <a:avLst/>
          </a:prstGeom>
          <a:noFill/>
        </p:spPr>
        <p:txBody>
          <a:bodyPr wrap="none" rtlCol="0">
            <a:spAutoFit/>
          </a:bodyPr>
          <a:lstStyle/>
          <a:p>
            <a:r>
              <a:rPr lang="en-US" sz="2000" b="1" dirty="0" err="1" smtClean="0">
                <a:latin typeface="Times New Roman" pitchFamily="18" charset="0"/>
                <a:cs typeface="Times New Roman" pitchFamily="18" charset="0"/>
              </a:rPr>
              <a:t>Ansal</a:t>
            </a:r>
            <a:r>
              <a:rPr lang="en-US" sz="2000" b="1" dirty="0" smtClean="0">
                <a:latin typeface="Times New Roman" pitchFamily="18" charset="0"/>
                <a:cs typeface="Times New Roman" pitchFamily="18" charset="0"/>
              </a:rPr>
              <a:t> plaza </a:t>
            </a:r>
            <a:endParaRPr lang="en-IN" sz="2000" b="1" dirty="0">
              <a:latin typeface="Times New Roman" pitchFamily="18" charset="0"/>
              <a:cs typeface="Times New Roman" pitchFamily="18" charset="0"/>
            </a:endParaRPr>
          </a:p>
        </p:txBody>
      </p:sp>
      <p:sp>
        <p:nvSpPr>
          <p:cNvPr id="5" name="TextBox 4"/>
          <p:cNvSpPr txBox="1"/>
          <p:nvPr/>
        </p:nvSpPr>
        <p:spPr>
          <a:xfrm>
            <a:off x="986008" y="3303508"/>
            <a:ext cx="289233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Super market in </a:t>
            </a:r>
            <a:r>
              <a:rPr lang="en-US" sz="2000" b="1" dirty="0" err="1" smtClean="0">
                <a:latin typeface="Times New Roman" pitchFamily="18" charset="0"/>
                <a:cs typeface="Times New Roman" pitchFamily="18" charset="0"/>
              </a:rPr>
              <a:t>chennai</a:t>
            </a:r>
            <a:endParaRPr lang="en-IN" sz="2000" b="1" dirty="0">
              <a:latin typeface="Times New Roman" pitchFamily="18" charset="0"/>
              <a:cs typeface="Times New Roman" pitchFamily="18" charset="0"/>
            </a:endParaRPr>
          </a:p>
        </p:txBody>
      </p:sp>
      <p:sp>
        <p:nvSpPr>
          <p:cNvPr id="6" name="TextBox 5"/>
          <p:cNvSpPr txBox="1"/>
          <p:nvPr/>
        </p:nvSpPr>
        <p:spPr>
          <a:xfrm>
            <a:off x="441960" y="2037695"/>
            <a:ext cx="121700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Example </a:t>
            </a:r>
            <a:endParaRPr lang="en-IN" sz="2000" b="1" dirty="0">
              <a:latin typeface="Times New Roman" pitchFamily="18" charset="0"/>
              <a:cs typeface="Times New Roman" pitchFamily="18" charset="0"/>
            </a:endParaRPr>
          </a:p>
        </p:txBody>
      </p:sp>
      <p:sp>
        <p:nvSpPr>
          <p:cNvPr id="7" name="TextBox 6"/>
          <p:cNvSpPr txBox="1"/>
          <p:nvPr/>
        </p:nvSpPr>
        <p:spPr>
          <a:xfrm>
            <a:off x="457200" y="1127760"/>
            <a:ext cx="31290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5</a:t>
            </a:r>
            <a:endParaRPr lang="en-IN" sz="2000" b="1" dirty="0">
              <a:latin typeface="Times New Roman" pitchFamily="18" charset="0"/>
              <a:cs typeface="Times New Roman" pitchFamily="18" charset="0"/>
            </a:endParaRPr>
          </a:p>
        </p:txBody>
      </p:sp>
      <p:sp>
        <p:nvSpPr>
          <p:cNvPr id="8" name="TextBox 7"/>
          <p:cNvSpPr txBox="1"/>
          <p:nvPr/>
        </p:nvSpPr>
        <p:spPr>
          <a:xfrm>
            <a:off x="1021080" y="3962400"/>
            <a:ext cx="2286000" cy="400110"/>
          </a:xfrm>
          <a:prstGeom prst="rect">
            <a:avLst/>
          </a:prstGeom>
          <a:noFill/>
        </p:spPr>
        <p:txBody>
          <a:bodyPr wrap="square" rtlCol="0">
            <a:spAutoFit/>
          </a:bodyPr>
          <a:lstStyle/>
          <a:p>
            <a:r>
              <a:rPr lang="en-US" sz="2000" b="1" dirty="0" smtClean="0"/>
              <a:t>DDA Market</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40280" y="243840"/>
            <a:ext cx="990600" cy="400110"/>
          </a:xfrm>
          <a:prstGeom prst="rect">
            <a:avLst/>
          </a:prstGeom>
          <a:noFill/>
        </p:spPr>
        <p:txBody>
          <a:bodyPr wrap="square" rtlCol="0">
            <a:spAutoFit/>
          </a:bodyPr>
          <a:lstStyle/>
          <a:p>
            <a:r>
              <a:rPr lang="en-US" sz="2000" b="1" dirty="0" smtClean="0"/>
              <a:t>ABC</a:t>
            </a:r>
          </a:p>
        </p:txBody>
      </p:sp>
      <p:sp>
        <p:nvSpPr>
          <p:cNvPr id="4" name="TextBox 3"/>
          <p:cNvSpPr txBox="1"/>
          <p:nvPr/>
        </p:nvSpPr>
        <p:spPr>
          <a:xfrm>
            <a:off x="2011680" y="594360"/>
            <a:ext cx="1600200" cy="707886"/>
          </a:xfrm>
          <a:prstGeom prst="rect">
            <a:avLst/>
          </a:prstGeom>
          <a:noFill/>
        </p:spPr>
        <p:txBody>
          <a:bodyPr wrap="square" rtlCol="0">
            <a:spAutoFit/>
          </a:bodyPr>
          <a:lstStyle/>
          <a:p>
            <a:r>
              <a:rPr lang="en-US" sz="2000" b="1" dirty="0" smtClean="0"/>
              <a:t>Partnership</a:t>
            </a:r>
          </a:p>
          <a:p>
            <a:r>
              <a:rPr lang="en-US" sz="2000" b="1" dirty="0" smtClean="0"/>
              <a:t>firm</a:t>
            </a:r>
            <a:endParaRPr lang="en-IN" sz="2000" b="1" dirty="0"/>
          </a:p>
        </p:txBody>
      </p:sp>
      <p:cxnSp>
        <p:nvCxnSpPr>
          <p:cNvPr id="6" name="Straight Arrow Connector 5"/>
          <p:cNvCxnSpPr/>
          <p:nvPr/>
        </p:nvCxnSpPr>
        <p:spPr>
          <a:xfrm rot="10800000">
            <a:off x="3459480" y="670560"/>
            <a:ext cx="18288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364480" y="1203960"/>
            <a:ext cx="1143000" cy="400110"/>
          </a:xfrm>
          <a:prstGeom prst="rect">
            <a:avLst/>
          </a:prstGeom>
          <a:noFill/>
        </p:spPr>
        <p:txBody>
          <a:bodyPr wrap="square" rtlCol="0">
            <a:spAutoFit/>
          </a:bodyPr>
          <a:lstStyle/>
          <a:p>
            <a:r>
              <a:rPr lang="en-US" sz="2000" b="1" dirty="0" smtClean="0"/>
              <a:t>Mr. A</a:t>
            </a:r>
          </a:p>
        </p:txBody>
      </p:sp>
      <p:sp>
        <p:nvSpPr>
          <p:cNvPr id="9" name="TextBox 8"/>
          <p:cNvSpPr txBox="1"/>
          <p:nvPr/>
        </p:nvSpPr>
        <p:spPr>
          <a:xfrm>
            <a:off x="5288280" y="1539240"/>
            <a:ext cx="1447800" cy="1015663"/>
          </a:xfrm>
          <a:prstGeom prst="rect">
            <a:avLst/>
          </a:prstGeom>
          <a:noFill/>
        </p:spPr>
        <p:txBody>
          <a:bodyPr wrap="square" rtlCol="0">
            <a:spAutoFit/>
          </a:bodyPr>
          <a:lstStyle/>
          <a:p>
            <a:r>
              <a:rPr lang="en-US" sz="2000" b="1" dirty="0" smtClean="0"/>
              <a:t>(Partner</a:t>
            </a:r>
          </a:p>
          <a:p>
            <a:r>
              <a:rPr lang="en-US" sz="2000" b="1" dirty="0" smtClean="0"/>
              <a:t>in ABC </a:t>
            </a:r>
          </a:p>
          <a:p>
            <a:r>
              <a:rPr lang="en-US" sz="2000" b="1" dirty="0" smtClean="0"/>
              <a:t>firm)</a:t>
            </a:r>
            <a:endParaRPr lang="en-IN" sz="2000" b="1" dirty="0"/>
          </a:p>
        </p:txBody>
      </p:sp>
      <p:cxnSp>
        <p:nvCxnSpPr>
          <p:cNvPr id="12" name="Straight Arrow Connector 11"/>
          <p:cNvCxnSpPr/>
          <p:nvPr/>
        </p:nvCxnSpPr>
        <p:spPr>
          <a:xfrm rot="5400000">
            <a:off x="3528854" y="1821180"/>
            <a:ext cx="1538446"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2590800" y="2724090"/>
            <a:ext cx="4236720" cy="400110"/>
          </a:xfrm>
          <a:prstGeom prst="rect">
            <a:avLst/>
          </a:prstGeom>
          <a:noFill/>
        </p:spPr>
        <p:txBody>
          <a:bodyPr wrap="square" rtlCol="0">
            <a:spAutoFit/>
          </a:bodyPr>
          <a:lstStyle/>
          <a:p>
            <a:r>
              <a:rPr lang="en-US" sz="2000" b="1" dirty="0" smtClean="0"/>
              <a:t>Such </a:t>
            </a:r>
            <a:r>
              <a:rPr lang="en-US" sz="2000" b="1" dirty="0" err="1" smtClean="0"/>
              <a:t>buildingShall</a:t>
            </a:r>
            <a:r>
              <a:rPr lang="en-US" sz="2000" b="1" dirty="0" smtClean="0"/>
              <a:t> not be included</a:t>
            </a:r>
            <a:endParaRPr lang="en-IN" sz="2000" b="1" dirty="0"/>
          </a:p>
        </p:txBody>
      </p:sp>
      <p:sp>
        <p:nvSpPr>
          <p:cNvPr id="14" name="TextBox 13"/>
          <p:cNvSpPr txBox="1"/>
          <p:nvPr/>
        </p:nvSpPr>
        <p:spPr>
          <a:xfrm>
            <a:off x="3246120" y="3078480"/>
            <a:ext cx="2514600" cy="400110"/>
          </a:xfrm>
          <a:prstGeom prst="rect">
            <a:avLst/>
          </a:prstGeom>
          <a:noFill/>
        </p:spPr>
        <p:txBody>
          <a:bodyPr wrap="square" rtlCol="0">
            <a:spAutoFit/>
          </a:bodyPr>
          <a:lstStyle/>
          <a:p>
            <a:r>
              <a:rPr lang="en-US" sz="2000" b="1" dirty="0" smtClean="0"/>
              <a:t>In wealth of Mr. A</a:t>
            </a:r>
            <a:endParaRPr lang="en-IN" sz="2000" b="1" dirty="0"/>
          </a:p>
        </p:txBody>
      </p:sp>
      <p:sp>
        <p:nvSpPr>
          <p:cNvPr id="15" name="TextBox 14"/>
          <p:cNvSpPr txBox="1"/>
          <p:nvPr/>
        </p:nvSpPr>
        <p:spPr>
          <a:xfrm>
            <a:off x="2788920" y="3520440"/>
            <a:ext cx="3566160" cy="400110"/>
          </a:xfrm>
          <a:prstGeom prst="rect">
            <a:avLst/>
          </a:prstGeom>
          <a:noFill/>
        </p:spPr>
        <p:txBody>
          <a:bodyPr wrap="square" rtlCol="0">
            <a:spAutoFit/>
          </a:bodyPr>
          <a:lstStyle/>
          <a:p>
            <a:r>
              <a:rPr lang="en-US" sz="2000" b="1" dirty="0" smtClean="0"/>
              <a:t>(RABINDRA NATH DHAL)</a:t>
            </a:r>
            <a:endParaRPr lang="en-IN" sz="2000" b="1" dirty="0"/>
          </a:p>
        </p:txBody>
      </p:sp>
      <p:sp>
        <p:nvSpPr>
          <p:cNvPr id="16" name="TextBox 15"/>
          <p:cNvSpPr txBox="1"/>
          <p:nvPr/>
        </p:nvSpPr>
        <p:spPr>
          <a:xfrm>
            <a:off x="807720" y="4145280"/>
            <a:ext cx="7620000" cy="2554545"/>
          </a:xfrm>
          <a:prstGeom prst="rect">
            <a:avLst/>
          </a:prstGeom>
          <a:noFill/>
        </p:spPr>
        <p:txBody>
          <a:bodyPr wrap="square" rtlCol="0">
            <a:spAutoFit/>
          </a:bodyPr>
          <a:lstStyle/>
          <a:p>
            <a:pPr algn="just"/>
            <a:r>
              <a:rPr lang="en-US" sz="2000" b="1" u="sng" dirty="0" smtClean="0"/>
              <a:t>RABINDRANATH DHAL</a:t>
            </a:r>
            <a:r>
              <a:rPr lang="en-US" sz="2000" b="1" dirty="0" smtClean="0"/>
              <a:t> (HC):- In this case the High Court held that </a:t>
            </a:r>
            <a:r>
              <a:rPr lang="en-US" sz="2000" b="1" u="sng" dirty="0" smtClean="0"/>
              <a:t>if a </a:t>
            </a:r>
            <a:r>
              <a:rPr lang="en-US" sz="2000" b="1" u="sng" dirty="0" smtClean="0">
                <a:solidFill>
                  <a:srgbClr val="000090"/>
                </a:solidFill>
              </a:rPr>
              <a:t>building owned by a person</a:t>
            </a:r>
            <a:r>
              <a:rPr lang="en-US" sz="2000" b="1" dirty="0" smtClean="0">
                <a:solidFill>
                  <a:srgbClr val="000090"/>
                </a:solidFill>
              </a:rPr>
              <a:t> is made available to the partnership firm in which such person is a partner and the partnership firm uses the building for the purposes of its business or profession,</a:t>
            </a:r>
            <a:r>
              <a:rPr lang="en-US" sz="2000" b="1" dirty="0" smtClean="0"/>
              <a:t> then it can be said that the building is being used by the partner for the purpose of his business or profession  and consequently such building is not an asset. The said building shall not be included in wealth of the partner since it is not an asset.</a:t>
            </a:r>
            <a:endParaRPr lang="en-IN" sz="2000" b="1" dirty="0"/>
          </a:p>
        </p:txBody>
      </p:sp>
      <p:sp>
        <p:nvSpPr>
          <p:cNvPr id="2" name="TextBox 1"/>
          <p:cNvSpPr txBox="1"/>
          <p:nvPr/>
        </p:nvSpPr>
        <p:spPr>
          <a:xfrm rot="1058307">
            <a:off x="3605617" y="457200"/>
            <a:ext cx="2121093" cy="369332"/>
          </a:xfrm>
          <a:prstGeom prst="rect">
            <a:avLst/>
          </a:prstGeom>
          <a:noFill/>
        </p:spPr>
        <p:txBody>
          <a:bodyPr wrap="none" rtlCol="0">
            <a:spAutoFit/>
          </a:bodyPr>
          <a:lstStyle/>
          <a:p>
            <a:r>
              <a:rPr lang="en-US" b="1" dirty="0" smtClean="0"/>
              <a:t>Let out his building </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3" grpId="0"/>
      <p:bldP spid="14" grpId="0"/>
      <p:bldP spid="15" grpId="0"/>
      <p:bldP spid="1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1320" y="731520"/>
            <a:ext cx="3657600" cy="400110"/>
          </a:xfrm>
          <a:prstGeom prst="rect">
            <a:avLst/>
          </a:prstGeom>
          <a:noFill/>
        </p:spPr>
        <p:txBody>
          <a:bodyPr wrap="square" rtlCol="0">
            <a:spAutoFit/>
          </a:bodyPr>
          <a:lstStyle/>
          <a:p>
            <a:r>
              <a:rPr lang="en-US" sz="2000" b="1" u="sng" dirty="0" smtClean="0"/>
              <a:t>Analysis of  house property</a:t>
            </a:r>
            <a:endParaRPr lang="en-IN" sz="2000" b="1" u="sng" dirty="0"/>
          </a:p>
        </p:txBody>
      </p:sp>
      <p:sp>
        <p:nvSpPr>
          <p:cNvPr id="3" name="Left Brace 2"/>
          <p:cNvSpPr/>
          <p:nvPr/>
        </p:nvSpPr>
        <p:spPr>
          <a:xfrm rot="5400000">
            <a:off x="4175760" y="-1478280"/>
            <a:ext cx="533400" cy="58674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sz="2000" b="1"/>
          </a:p>
        </p:txBody>
      </p:sp>
      <p:sp>
        <p:nvSpPr>
          <p:cNvPr id="4" name="TextBox 3"/>
          <p:cNvSpPr txBox="1"/>
          <p:nvPr/>
        </p:nvSpPr>
        <p:spPr>
          <a:xfrm>
            <a:off x="320040" y="1828800"/>
            <a:ext cx="4328160" cy="400110"/>
          </a:xfrm>
          <a:prstGeom prst="rect">
            <a:avLst/>
          </a:prstGeom>
          <a:noFill/>
        </p:spPr>
        <p:txBody>
          <a:bodyPr wrap="square" rtlCol="0">
            <a:spAutoFit/>
          </a:bodyPr>
          <a:lstStyle/>
          <a:p>
            <a:r>
              <a:rPr lang="en-US" sz="2000" b="1" dirty="0" smtClean="0"/>
              <a:t>Every residential house is an asset</a:t>
            </a:r>
            <a:endParaRPr lang="en-IN" sz="2000" b="1" dirty="0"/>
          </a:p>
        </p:txBody>
      </p:sp>
      <p:sp>
        <p:nvSpPr>
          <p:cNvPr id="5" name="TextBox 4"/>
          <p:cNvSpPr txBox="1"/>
          <p:nvPr/>
        </p:nvSpPr>
        <p:spPr>
          <a:xfrm>
            <a:off x="320040" y="2270760"/>
            <a:ext cx="1219200" cy="400110"/>
          </a:xfrm>
          <a:prstGeom prst="rect">
            <a:avLst/>
          </a:prstGeom>
          <a:noFill/>
        </p:spPr>
        <p:txBody>
          <a:bodyPr wrap="square" rtlCol="0">
            <a:spAutoFit/>
          </a:bodyPr>
          <a:lstStyle/>
          <a:p>
            <a:r>
              <a:rPr lang="en-US" sz="2000" b="1" dirty="0" smtClean="0"/>
              <a:t>Except</a:t>
            </a:r>
            <a:endParaRPr lang="en-IN" sz="2000" b="1" dirty="0"/>
          </a:p>
        </p:txBody>
      </p:sp>
      <p:sp>
        <p:nvSpPr>
          <p:cNvPr id="6" name="TextBox 5"/>
          <p:cNvSpPr txBox="1"/>
          <p:nvPr/>
        </p:nvSpPr>
        <p:spPr>
          <a:xfrm>
            <a:off x="914400" y="2743200"/>
            <a:ext cx="5410200" cy="707886"/>
          </a:xfrm>
          <a:prstGeom prst="rect">
            <a:avLst/>
          </a:prstGeom>
          <a:noFill/>
        </p:spPr>
        <p:txBody>
          <a:bodyPr wrap="square" rtlCol="0">
            <a:spAutoFit/>
          </a:bodyPr>
          <a:lstStyle/>
          <a:p>
            <a:r>
              <a:rPr lang="en-US" sz="2000" b="1" dirty="0" smtClean="0"/>
              <a:t>Residential house allotted by company to its full time employee whose salary below 10 </a:t>
            </a:r>
            <a:r>
              <a:rPr lang="en-US" sz="2000" b="1" dirty="0" err="1" smtClean="0"/>
              <a:t>lakh</a:t>
            </a:r>
            <a:endParaRPr lang="en-IN" sz="2000" b="1" dirty="0"/>
          </a:p>
        </p:txBody>
      </p:sp>
      <p:sp>
        <p:nvSpPr>
          <p:cNvPr id="7" name="TextBox 6"/>
          <p:cNvSpPr txBox="1"/>
          <p:nvPr/>
        </p:nvSpPr>
        <p:spPr>
          <a:xfrm>
            <a:off x="929640" y="3581400"/>
            <a:ext cx="2438400" cy="400110"/>
          </a:xfrm>
          <a:prstGeom prst="rect">
            <a:avLst/>
          </a:prstGeom>
          <a:noFill/>
        </p:spPr>
        <p:txBody>
          <a:bodyPr wrap="square" rtlCol="0">
            <a:spAutoFit/>
          </a:bodyPr>
          <a:lstStyle/>
          <a:p>
            <a:r>
              <a:rPr lang="en-US" sz="2000" b="1" dirty="0" smtClean="0"/>
              <a:t>House held as SIT</a:t>
            </a:r>
            <a:endParaRPr lang="en-IN" sz="2000" b="1" dirty="0"/>
          </a:p>
        </p:txBody>
      </p:sp>
      <p:sp>
        <p:nvSpPr>
          <p:cNvPr id="8" name="TextBox 7"/>
          <p:cNvSpPr txBox="1"/>
          <p:nvPr/>
        </p:nvSpPr>
        <p:spPr>
          <a:xfrm>
            <a:off x="914400" y="4206240"/>
            <a:ext cx="2514600" cy="400110"/>
          </a:xfrm>
          <a:prstGeom prst="rect">
            <a:avLst/>
          </a:prstGeom>
          <a:noFill/>
        </p:spPr>
        <p:txBody>
          <a:bodyPr wrap="square" rtlCol="0">
            <a:spAutoFit/>
          </a:bodyPr>
          <a:lstStyle/>
          <a:p>
            <a:r>
              <a:rPr lang="en-US" sz="2000" b="1" dirty="0" smtClean="0"/>
              <a:t>House use as PGBP</a:t>
            </a:r>
            <a:endParaRPr lang="en-IN" sz="2000" b="1" dirty="0"/>
          </a:p>
        </p:txBody>
      </p:sp>
      <p:sp>
        <p:nvSpPr>
          <p:cNvPr id="9" name="TextBox 8"/>
          <p:cNvSpPr txBox="1"/>
          <p:nvPr/>
        </p:nvSpPr>
        <p:spPr>
          <a:xfrm>
            <a:off x="944880" y="4846320"/>
            <a:ext cx="5334000" cy="400110"/>
          </a:xfrm>
          <a:prstGeom prst="rect">
            <a:avLst/>
          </a:prstGeom>
          <a:noFill/>
        </p:spPr>
        <p:txBody>
          <a:bodyPr wrap="square" rtlCol="0">
            <a:spAutoFit/>
          </a:bodyPr>
          <a:lstStyle/>
          <a:p>
            <a:r>
              <a:rPr lang="en-US" sz="2000" b="1" dirty="0" smtClean="0"/>
              <a:t>Residential house let out for at least 300 days</a:t>
            </a:r>
            <a:endParaRPr lang="en-IN" sz="2000" b="1" dirty="0"/>
          </a:p>
        </p:txBody>
      </p:sp>
      <p:sp>
        <p:nvSpPr>
          <p:cNvPr id="10" name="TextBox 9"/>
          <p:cNvSpPr txBox="1"/>
          <p:nvPr/>
        </p:nvSpPr>
        <p:spPr>
          <a:xfrm>
            <a:off x="5181600" y="1844040"/>
            <a:ext cx="3794760" cy="400110"/>
          </a:xfrm>
          <a:prstGeom prst="rect">
            <a:avLst/>
          </a:prstGeom>
          <a:noFill/>
        </p:spPr>
        <p:txBody>
          <a:bodyPr wrap="square" rtlCol="0">
            <a:spAutoFit/>
          </a:bodyPr>
          <a:lstStyle/>
          <a:p>
            <a:r>
              <a:rPr lang="en-US" sz="2000" b="1" dirty="0" smtClean="0"/>
              <a:t>Every commercial house is asset</a:t>
            </a:r>
            <a:endParaRPr lang="en-IN" sz="2000" b="1" dirty="0"/>
          </a:p>
        </p:txBody>
      </p:sp>
      <p:sp>
        <p:nvSpPr>
          <p:cNvPr id="11" name="TextBox 10"/>
          <p:cNvSpPr txBox="1"/>
          <p:nvPr/>
        </p:nvSpPr>
        <p:spPr>
          <a:xfrm>
            <a:off x="6492240" y="2225040"/>
            <a:ext cx="1066800" cy="400110"/>
          </a:xfrm>
          <a:prstGeom prst="rect">
            <a:avLst/>
          </a:prstGeom>
          <a:noFill/>
        </p:spPr>
        <p:txBody>
          <a:bodyPr wrap="square" rtlCol="0">
            <a:spAutoFit/>
          </a:bodyPr>
          <a:lstStyle/>
          <a:p>
            <a:r>
              <a:rPr lang="en-US" sz="2000" b="1" dirty="0" smtClean="0"/>
              <a:t>Except</a:t>
            </a:r>
            <a:endParaRPr lang="en-IN" sz="2000" b="1" dirty="0"/>
          </a:p>
        </p:txBody>
      </p:sp>
      <p:sp>
        <p:nvSpPr>
          <p:cNvPr id="13" name="TextBox 12"/>
          <p:cNvSpPr txBox="1"/>
          <p:nvPr/>
        </p:nvSpPr>
        <p:spPr>
          <a:xfrm>
            <a:off x="6964680" y="2743200"/>
            <a:ext cx="1645920" cy="400110"/>
          </a:xfrm>
          <a:prstGeom prst="rect">
            <a:avLst/>
          </a:prstGeom>
          <a:noFill/>
        </p:spPr>
        <p:txBody>
          <a:bodyPr wrap="square" rtlCol="0">
            <a:spAutoFit/>
          </a:bodyPr>
          <a:lstStyle/>
          <a:p>
            <a:r>
              <a:rPr lang="en-US" sz="2000" b="1" dirty="0" smtClean="0"/>
              <a:t>Held as SIT</a:t>
            </a:r>
            <a:endParaRPr lang="en-IN" sz="2000" b="1" dirty="0"/>
          </a:p>
        </p:txBody>
      </p:sp>
      <p:sp>
        <p:nvSpPr>
          <p:cNvPr id="14" name="TextBox 13"/>
          <p:cNvSpPr txBox="1"/>
          <p:nvPr/>
        </p:nvSpPr>
        <p:spPr>
          <a:xfrm>
            <a:off x="6979920" y="3322320"/>
            <a:ext cx="1783080" cy="400110"/>
          </a:xfrm>
          <a:prstGeom prst="rect">
            <a:avLst/>
          </a:prstGeom>
          <a:noFill/>
        </p:spPr>
        <p:txBody>
          <a:bodyPr wrap="square" rtlCol="0">
            <a:spAutoFit/>
          </a:bodyPr>
          <a:lstStyle/>
          <a:p>
            <a:r>
              <a:rPr lang="en-US" sz="2000" b="1" dirty="0" smtClean="0"/>
              <a:t>Use as PGBP</a:t>
            </a:r>
            <a:endParaRPr lang="en-IN" sz="2000" b="1" dirty="0"/>
          </a:p>
        </p:txBody>
      </p:sp>
      <p:sp>
        <p:nvSpPr>
          <p:cNvPr id="15" name="TextBox 14"/>
          <p:cNvSpPr txBox="1"/>
          <p:nvPr/>
        </p:nvSpPr>
        <p:spPr>
          <a:xfrm>
            <a:off x="381000" y="2743200"/>
            <a:ext cx="381000" cy="400110"/>
          </a:xfrm>
          <a:prstGeom prst="rect">
            <a:avLst/>
          </a:prstGeom>
          <a:noFill/>
        </p:spPr>
        <p:txBody>
          <a:bodyPr wrap="square" rtlCol="0">
            <a:spAutoFit/>
          </a:bodyPr>
          <a:lstStyle/>
          <a:p>
            <a:r>
              <a:rPr lang="en-US" sz="2000" b="1" dirty="0" smtClean="0"/>
              <a:t>1</a:t>
            </a:r>
            <a:endParaRPr lang="en-IN" sz="2000" b="1" dirty="0"/>
          </a:p>
        </p:txBody>
      </p:sp>
      <p:sp>
        <p:nvSpPr>
          <p:cNvPr id="16" name="TextBox 15"/>
          <p:cNvSpPr txBox="1"/>
          <p:nvPr/>
        </p:nvSpPr>
        <p:spPr>
          <a:xfrm>
            <a:off x="381000" y="3566160"/>
            <a:ext cx="381000" cy="400110"/>
          </a:xfrm>
          <a:prstGeom prst="rect">
            <a:avLst/>
          </a:prstGeom>
          <a:noFill/>
        </p:spPr>
        <p:txBody>
          <a:bodyPr wrap="square" rtlCol="0">
            <a:spAutoFit/>
          </a:bodyPr>
          <a:lstStyle/>
          <a:p>
            <a:r>
              <a:rPr lang="en-US" sz="2000" b="1" dirty="0" smtClean="0"/>
              <a:t>2</a:t>
            </a:r>
            <a:endParaRPr lang="en-IN" sz="2000" b="1" dirty="0"/>
          </a:p>
        </p:txBody>
      </p:sp>
      <p:sp>
        <p:nvSpPr>
          <p:cNvPr id="17" name="TextBox 16"/>
          <p:cNvSpPr txBox="1"/>
          <p:nvPr/>
        </p:nvSpPr>
        <p:spPr>
          <a:xfrm>
            <a:off x="396240" y="4191000"/>
            <a:ext cx="381000" cy="400110"/>
          </a:xfrm>
          <a:prstGeom prst="rect">
            <a:avLst/>
          </a:prstGeom>
          <a:noFill/>
        </p:spPr>
        <p:txBody>
          <a:bodyPr wrap="square" rtlCol="0">
            <a:spAutoFit/>
          </a:bodyPr>
          <a:lstStyle/>
          <a:p>
            <a:r>
              <a:rPr lang="en-US" sz="2000" b="1" dirty="0" smtClean="0"/>
              <a:t>3</a:t>
            </a:r>
            <a:endParaRPr lang="en-IN" sz="2000" b="1" dirty="0"/>
          </a:p>
        </p:txBody>
      </p:sp>
      <p:sp>
        <p:nvSpPr>
          <p:cNvPr id="18" name="TextBox 17"/>
          <p:cNvSpPr txBox="1"/>
          <p:nvPr/>
        </p:nvSpPr>
        <p:spPr>
          <a:xfrm>
            <a:off x="381000" y="4846320"/>
            <a:ext cx="381000" cy="400110"/>
          </a:xfrm>
          <a:prstGeom prst="rect">
            <a:avLst/>
          </a:prstGeom>
          <a:noFill/>
        </p:spPr>
        <p:txBody>
          <a:bodyPr wrap="square" rtlCol="0">
            <a:spAutoFit/>
          </a:bodyPr>
          <a:lstStyle/>
          <a:p>
            <a:r>
              <a:rPr lang="en-US" sz="2000" b="1" dirty="0" smtClean="0"/>
              <a:t>4</a:t>
            </a:r>
            <a:endParaRPr lang="en-IN" sz="2000" b="1" dirty="0"/>
          </a:p>
        </p:txBody>
      </p:sp>
      <p:sp>
        <p:nvSpPr>
          <p:cNvPr id="19" name="TextBox 18"/>
          <p:cNvSpPr txBox="1"/>
          <p:nvPr/>
        </p:nvSpPr>
        <p:spPr>
          <a:xfrm>
            <a:off x="6583680" y="2743200"/>
            <a:ext cx="381000" cy="400110"/>
          </a:xfrm>
          <a:prstGeom prst="rect">
            <a:avLst/>
          </a:prstGeom>
          <a:noFill/>
        </p:spPr>
        <p:txBody>
          <a:bodyPr wrap="square" rtlCol="0">
            <a:spAutoFit/>
          </a:bodyPr>
          <a:lstStyle/>
          <a:p>
            <a:r>
              <a:rPr lang="en-US" sz="2000" b="1" dirty="0" smtClean="0"/>
              <a:t>1</a:t>
            </a:r>
            <a:endParaRPr lang="en-IN" sz="2000" b="1" dirty="0"/>
          </a:p>
        </p:txBody>
      </p:sp>
      <p:sp>
        <p:nvSpPr>
          <p:cNvPr id="20" name="TextBox 19"/>
          <p:cNvSpPr txBox="1"/>
          <p:nvPr/>
        </p:nvSpPr>
        <p:spPr>
          <a:xfrm>
            <a:off x="6583680" y="3337560"/>
            <a:ext cx="381000" cy="400110"/>
          </a:xfrm>
          <a:prstGeom prst="rect">
            <a:avLst/>
          </a:prstGeom>
          <a:noFill/>
        </p:spPr>
        <p:txBody>
          <a:bodyPr wrap="square" rtlCol="0">
            <a:spAutoFit/>
          </a:bodyPr>
          <a:lstStyle/>
          <a:p>
            <a:r>
              <a:rPr lang="en-US" sz="2000" b="1" dirty="0" smtClean="0"/>
              <a:t>2</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P spid="8" grpId="0"/>
      <p:bldP spid="9" grpId="0"/>
      <p:bldP spid="10" grpId="0"/>
      <p:bldP spid="11" grpId="0"/>
      <p:bldP spid="13" grpId="0"/>
      <p:bldP spid="14" grpId="0"/>
      <p:bldP spid="15" grpId="0"/>
      <p:bldP spid="16" grpId="0"/>
      <p:bldP spid="17" grpId="0"/>
      <p:bldP spid="18" grpId="0"/>
      <p:bldP spid="19"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1760" y="685800"/>
            <a:ext cx="1996440" cy="400110"/>
          </a:xfrm>
          <a:prstGeom prst="rect">
            <a:avLst/>
          </a:prstGeom>
          <a:noFill/>
        </p:spPr>
        <p:txBody>
          <a:bodyPr wrap="square" rtlCol="0">
            <a:spAutoFit/>
          </a:bodyPr>
          <a:lstStyle/>
          <a:p>
            <a:r>
              <a:rPr lang="en-US" sz="2000" b="1" u="sng" dirty="0" smtClean="0"/>
              <a:t>MOTOR CAR </a:t>
            </a:r>
            <a:r>
              <a:rPr lang="en-US" sz="2000" b="1" dirty="0" smtClean="0"/>
              <a:t> :</a:t>
            </a:r>
            <a:endParaRPr lang="en-IN" sz="2000" b="1" dirty="0"/>
          </a:p>
        </p:txBody>
      </p:sp>
      <p:sp>
        <p:nvSpPr>
          <p:cNvPr id="3" name="TextBox 2"/>
          <p:cNvSpPr txBox="1"/>
          <p:nvPr/>
        </p:nvSpPr>
        <p:spPr>
          <a:xfrm>
            <a:off x="4648200" y="685800"/>
            <a:ext cx="1767840" cy="400110"/>
          </a:xfrm>
          <a:prstGeom prst="rect">
            <a:avLst/>
          </a:prstGeom>
          <a:noFill/>
        </p:spPr>
        <p:txBody>
          <a:bodyPr wrap="square" rtlCol="0">
            <a:spAutoFit/>
          </a:bodyPr>
          <a:lstStyle/>
          <a:p>
            <a:r>
              <a:rPr lang="en-US" sz="2000" b="1" u="sng" dirty="0" smtClean="0"/>
              <a:t>Sec. 2 (ea) (ii)</a:t>
            </a:r>
            <a:endParaRPr lang="en-IN" sz="2000" b="1" u="sng" dirty="0"/>
          </a:p>
        </p:txBody>
      </p:sp>
      <p:sp>
        <p:nvSpPr>
          <p:cNvPr id="6" name="TextBox 5"/>
          <p:cNvSpPr txBox="1"/>
          <p:nvPr/>
        </p:nvSpPr>
        <p:spPr>
          <a:xfrm>
            <a:off x="3169920" y="1691640"/>
            <a:ext cx="944880" cy="400110"/>
          </a:xfrm>
          <a:prstGeom prst="rect">
            <a:avLst/>
          </a:prstGeom>
          <a:noFill/>
        </p:spPr>
        <p:txBody>
          <a:bodyPr wrap="square" rtlCol="0">
            <a:spAutoFit/>
          </a:bodyPr>
          <a:lstStyle/>
          <a:p>
            <a:r>
              <a:rPr lang="en-US" sz="2000" b="1" dirty="0" smtClean="0"/>
              <a:t>Asset</a:t>
            </a:r>
            <a:endParaRPr lang="en-IN" sz="2000" b="1" dirty="0"/>
          </a:p>
        </p:txBody>
      </p:sp>
      <p:sp>
        <p:nvSpPr>
          <p:cNvPr id="7" name="TextBox 6"/>
          <p:cNvSpPr txBox="1"/>
          <p:nvPr/>
        </p:nvSpPr>
        <p:spPr>
          <a:xfrm>
            <a:off x="1219200" y="2286000"/>
            <a:ext cx="3429000" cy="400110"/>
          </a:xfrm>
          <a:prstGeom prst="rect">
            <a:avLst/>
          </a:prstGeom>
          <a:noFill/>
        </p:spPr>
        <p:txBody>
          <a:bodyPr wrap="square" rtlCol="0">
            <a:spAutoFit/>
          </a:bodyPr>
          <a:lstStyle/>
          <a:p>
            <a:r>
              <a:rPr lang="en-US" sz="2000" b="1" u="sng" dirty="0" smtClean="0"/>
              <a:t>However it does not include</a:t>
            </a:r>
            <a:endParaRPr lang="en-IN" sz="2000" b="1" u="sng" dirty="0"/>
          </a:p>
        </p:txBody>
      </p:sp>
      <p:sp>
        <p:nvSpPr>
          <p:cNvPr id="8" name="TextBox 7"/>
          <p:cNvSpPr txBox="1"/>
          <p:nvPr/>
        </p:nvSpPr>
        <p:spPr>
          <a:xfrm>
            <a:off x="1752600" y="2834640"/>
            <a:ext cx="4495800" cy="400110"/>
          </a:xfrm>
          <a:prstGeom prst="rect">
            <a:avLst/>
          </a:prstGeom>
          <a:noFill/>
        </p:spPr>
        <p:txBody>
          <a:bodyPr wrap="square" rtlCol="0">
            <a:spAutoFit/>
          </a:bodyPr>
          <a:lstStyle/>
          <a:p>
            <a:r>
              <a:rPr lang="en-US" sz="2000" b="1" dirty="0" smtClean="0"/>
              <a:t>Motor Car held as stock-in-trade</a:t>
            </a:r>
            <a:endParaRPr lang="en-IN" sz="2000" b="1" dirty="0"/>
          </a:p>
        </p:txBody>
      </p:sp>
      <p:sp>
        <p:nvSpPr>
          <p:cNvPr id="9" name="TextBox 8"/>
          <p:cNvSpPr txBox="1"/>
          <p:nvPr/>
        </p:nvSpPr>
        <p:spPr>
          <a:xfrm>
            <a:off x="1752600" y="3368040"/>
            <a:ext cx="5105400" cy="707886"/>
          </a:xfrm>
          <a:prstGeom prst="rect">
            <a:avLst/>
          </a:prstGeom>
          <a:noFill/>
        </p:spPr>
        <p:txBody>
          <a:bodyPr wrap="square" rtlCol="0">
            <a:spAutoFit/>
          </a:bodyPr>
          <a:lstStyle/>
          <a:p>
            <a:r>
              <a:rPr lang="en-US" sz="2000" b="1" dirty="0" smtClean="0"/>
              <a:t>Motor Car used in the business of Running them on hire i.e. TAXI.</a:t>
            </a:r>
            <a:endParaRPr lang="en-IN" sz="2000" b="1" dirty="0"/>
          </a:p>
        </p:txBody>
      </p:sp>
      <p:sp>
        <p:nvSpPr>
          <p:cNvPr id="10" name="TextBox 9"/>
          <p:cNvSpPr txBox="1"/>
          <p:nvPr/>
        </p:nvSpPr>
        <p:spPr>
          <a:xfrm>
            <a:off x="1234440" y="2834640"/>
            <a:ext cx="381000" cy="400110"/>
          </a:xfrm>
          <a:prstGeom prst="rect">
            <a:avLst/>
          </a:prstGeom>
          <a:noFill/>
        </p:spPr>
        <p:txBody>
          <a:bodyPr wrap="square" rtlCol="0">
            <a:spAutoFit/>
          </a:bodyPr>
          <a:lstStyle/>
          <a:p>
            <a:r>
              <a:rPr lang="en-US" sz="2000" b="1" dirty="0" smtClean="0"/>
              <a:t>1.</a:t>
            </a:r>
            <a:endParaRPr lang="en-IN" sz="2000" b="1" dirty="0"/>
          </a:p>
        </p:txBody>
      </p:sp>
      <p:sp>
        <p:nvSpPr>
          <p:cNvPr id="11" name="TextBox 10"/>
          <p:cNvSpPr txBox="1"/>
          <p:nvPr/>
        </p:nvSpPr>
        <p:spPr>
          <a:xfrm>
            <a:off x="1249680" y="3368040"/>
            <a:ext cx="381000" cy="400110"/>
          </a:xfrm>
          <a:prstGeom prst="rect">
            <a:avLst/>
          </a:prstGeom>
          <a:noFill/>
        </p:spPr>
        <p:txBody>
          <a:bodyPr wrap="square" rtlCol="0">
            <a:spAutoFit/>
          </a:bodyPr>
          <a:lstStyle/>
          <a:p>
            <a:r>
              <a:rPr lang="en-US" sz="2000" b="1" dirty="0" smtClean="0"/>
              <a:t>2.</a:t>
            </a:r>
            <a:endParaRPr lang="en-IN" sz="2000" b="1" dirty="0"/>
          </a:p>
        </p:txBody>
      </p:sp>
      <p:cxnSp>
        <p:nvCxnSpPr>
          <p:cNvPr id="14" name="Straight Arrow Connector 13"/>
          <p:cNvCxnSpPr/>
          <p:nvPr/>
        </p:nvCxnSpPr>
        <p:spPr>
          <a:xfrm rot="5400000">
            <a:off x="3300254" y="1408906"/>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188720"/>
            <a:ext cx="1371600" cy="1015663"/>
          </a:xfrm>
          <a:prstGeom prst="rect">
            <a:avLst/>
          </a:prstGeom>
          <a:noFill/>
        </p:spPr>
        <p:txBody>
          <a:bodyPr wrap="square" rtlCol="0">
            <a:spAutoFit/>
          </a:bodyPr>
          <a:lstStyle/>
          <a:p>
            <a:r>
              <a:rPr lang="en-US" sz="2000" b="1" dirty="0" smtClean="0"/>
              <a:t>INDIAN </a:t>
            </a:r>
          </a:p>
          <a:p>
            <a:r>
              <a:rPr lang="en-US" sz="2000" b="1" dirty="0" smtClean="0"/>
              <a:t>MOTOR </a:t>
            </a:r>
          </a:p>
          <a:p>
            <a:r>
              <a:rPr lang="en-US" sz="2000" b="1" dirty="0" smtClean="0"/>
              <a:t>CAR</a:t>
            </a:r>
            <a:endParaRPr lang="en-IN" sz="2000" b="1" dirty="0"/>
          </a:p>
        </p:txBody>
      </p:sp>
      <p:sp>
        <p:nvSpPr>
          <p:cNvPr id="3" name="TextBox 2"/>
          <p:cNvSpPr txBox="1"/>
          <p:nvPr/>
        </p:nvSpPr>
        <p:spPr>
          <a:xfrm>
            <a:off x="990600" y="3755350"/>
            <a:ext cx="1371600" cy="1015663"/>
          </a:xfrm>
          <a:prstGeom prst="rect">
            <a:avLst/>
          </a:prstGeom>
          <a:noFill/>
        </p:spPr>
        <p:txBody>
          <a:bodyPr wrap="square" rtlCol="0">
            <a:spAutoFit/>
          </a:bodyPr>
          <a:lstStyle/>
          <a:p>
            <a:r>
              <a:rPr lang="en-US" sz="2000" b="1" dirty="0" smtClean="0"/>
              <a:t>Imported</a:t>
            </a:r>
          </a:p>
          <a:p>
            <a:r>
              <a:rPr lang="en-US" sz="2000" b="1" dirty="0" smtClean="0"/>
              <a:t>MOTOR </a:t>
            </a:r>
          </a:p>
          <a:p>
            <a:r>
              <a:rPr lang="en-US" sz="2000" b="1" dirty="0" smtClean="0"/>
              <a:t>CAR</a:t>
            </a:r>
            <a:endParaRPr lang="en-IN" sz="2000" b="1" dirty="0"/>
          </a:p>
        </p:txBody>
      </p:sp>
      <p:sp>
        <p:nvSpPr>
          <p:cNvPr id="4" name="TextBox 3"/>
          <p:cNvSpPr txBox="1"/>
          <p:nvPr/>
        </p:nvSpPr>
        <p:spPr>
          <a:xfrm>
            <a:off x="7010400" y="1432560"/>
            <a:ext cx="1143000" cy="400110"/>
          </a:xfrm>
          <a:prstGeom prst="rect">
            <a:avLst/>
          </a:prstGeom>
          <a:noFill/>
        </p:spPr>
        <p:txBody>
          <a:bodyPr wrap="square" rtlCol="0">
            <a:spAutoFit/>
          </a:bodyPr>
          <a:lstStyle/>
          <a:p>
            <a:r>
              <a:rPr lang="en-US" sz="2000" b="1" dirty="0" smtClean="0"/>
              <a:t>Asset</a:t>
            </a:r>
            <a:endParaRPr lang="en-IN" sz="2000" b="1" dirty="0"/>
          </a:p>
        </p:txBody>
      </p:sp>
      <p:sp>
        <p:nvSpPr>
          <p:cNvPr id="5" name="TextBox 4"/>
          <p:cNvSpPr txBox="1"/>
          <p:nvPr/>
        </p:nvSpPr>
        <p:spPr>
          <a:xfrm>
            <a:off x="6995160" y="4038600"/>
            <a:ext cx="1143000" cy="400110"/>
          </a:xfrm>
          <a:prstGeom prst="rect">
            <a:avLst/>
          </a:prstGeom>
          <a:noFill/>
        </p:spPr>
        <p:txBody>
          <a:bodyPr wrap="square" rtlCol="0">
            <a:spAutoFit/>
          </a:bodyPr>
          <a:lstStyle/>
          <a:p>
            <a:r>
              <a:rPr lang="en-US" sz="2000" b="1" dirty="0" smtClean="0"/>
              <a:t>Asset</a:t>
            </a:r>
            <a:endParaRPr lang="en-IN" sz="2000" b="1" dirty="0"/>
          </a:p>
        </p:txBody>
      </p:sp>
      <p:sp>
        <p:nvSpPr>
          <p:cNvPr id="6" name="TextBox 5"/>
          <p:cNvSpPr txBox="1"/>
          <p:nvPr/>
        </p:nvSpPr>
        <p:spPr>
          <a:xfrm>
            <a:off x="914400" y="5867400"/>
            <a:ext cx="5791200" cy="400110"/>
          </a:xfrm>
          <a:prstGeom prst="rect">
            <a:avLst/>
          </a:prstGeom>
          <a:noFill/>
        </p:spPr>
        <p:txBody>
          <a:bodyPr wrap="square" rtlCol="0">
            <a:spAutoFit/>
          </a:bodyPr>
          <a:lstStyle/>
          <a:p>
            <a:r>
              <a:rPr lang="en-US" sz="2000" b="1" dirty="0" smtClean="0"/>
              <a:t>Motor Car is an asset whether Indian or Imported.</a:t>
            </a:r>
            <a:endParaRPr lang="en-IN" sz="2000" b="1" dirty="0"/>
          </a:p>
        </p:txBody>
      </p:sp>
      <p:pic>
        <p:nvPicPr>
          <p:cNvPr id="1026" name="Picture 2" descr="C:\Users\dell\Downloads\picture\honda-city.jpg"/>
          <p:cNvPicPr>
            <a:picLocks noChangeAspect="1" noChangeArrowheads="1"/>
          </p:cNvPicPr>
          <p:nvPr/>
        </p:nvPicPr>
        <p:blipFill>
          <a:blip r:embed="rId2" cstate="print"/>
          <a:srcRect/>
          <a:stretch>
            <a:fillRect/>
          </a:stretch>
        </p:blipFill>
        <p:spPr bwMode="auto">
          <a:xfrm>
            <a:off x="2895600" y="762000"/>
            <a:ext cx="3403600" cy="2057400"/>
          </a:xfrm>
          <a:prstGeom prst="rect">
            <a:avLst/>
          </a:prstGeom>
          <a:noFill/>
        </p:spPr>
      </p:pic>
      <p:pic>
        <p:nvPicPr>
          <p:cNvPr id="1027" name="Picture 3" descr="C:\Users\dell\Downloads\picture\i.jpg"/>
          <p:cNvPicPr>
            <a:picLocks noChangeAspect="1" noChangeArrowheads="1"/>
          </p:cNvPicPr>
          <p:nvPr/>
        </p:nvPicPr>
        <p:blipFill>
          <a:blip r:embed="rId3"/>
          <a:srcRect/>
          <a:stretch>
            <a:fillRect/>
          </a:stretch>
        </p:blipFill>
        <p:spPr bwMode="auto">
          <a:xfrm>
            <a:off x="2895600" y="3352800"/>
            <a:ext cx="3352800" cy="20574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381000" cy="400110"/>
          </a:xfrm>
          <a:prstGeom prst="rect">
            <a:avLst/>
          </a:prstGeom>
          <a:noFill/>
        </p:spPr>
        <p:txBody>
          <a:bodyPr wrap="square" rtlCol="0">
            <a:spAutoFit/>
          </a:bodyPr>
          <a:lstStyle/>
          <a:p>
            <a:r>
              <a:rPr lang="en-US" sz="2000" b="1" dirty="0" smtClean="0"/>
              <a:t>1.</a:t>
            </a:r>
            <a:endParaRPr lang="en-IN" sz="2000" b="1" dirty="0"/>
          </a:p>
        </p:txBody>
      </p:sp>
      <p:sp>
        <p:nvSpPr>
          <p:cNvPr id="3" name="TextBox 2"/>
          <p:cNvSpPr txBox="1"/>
          <p:nvPr/>
        </p:nvSpPr>
        <p:spPr>
          <a:xfrm>
            <a:off x="1173480" y="1143000"/>
            <a:ext cx="4800600" cy="707886"/>
          </a:xfrm>
          <a:prstGeom prst="rect">
            <a:avLst/>
          </a:prstGeom>
          <a:noFill/>
        </p:spPr>
        <p:txBody>
          <a:bodyPr wrap="square" rtlCol="0">
            <a:spAutoFit/>
          </a:bodyPr>
          <a:lstStyle/>
          <a:p>
            <a:r>
              <a:rPr lang="en-US" sz="2000" b="1" dirty="0" smtClean="0"/>
              <a:t>Motor Car used for the Purpose of his </a:t>
            </a:r>
          </a:p>
          <a:p>
            <a:r>
              <a:rPr lang="en-US" sz="2000" b="1" dirty="0" smtClean="0"/>
              <a:t>business or profession</a:t>
            </a:r>
            <a:endParaRPr lang="en-IN" sz="2000" b="1" dirty="0"/>
          </a:p>
        </p:txBody>
      </p:sp>
      <p:sp>
        <p:nvSpPr>
          <p:cNvPr id="4" name="TextBox 3"/>
          <p:cNvSpPr txBox="1"/>
          <p:nvPr/>
        </p:nvSpPr>
        <p:spPr>
          <a:xfrm>
            <a:off x="716280" y="2057400"/>
            <a:ext cx="685800" cy="400110"/>
          </a:xfrm>
          <a:prstGeom prst="rect">
            <a:avLst/>
          </a:prstGeom>
          <a:noFill/>
        </p:spPr>
        <p:txBody>
          <a:bodyPr wrap="square" rtlCol="0">
            <a:spAutoFit/>
          </a:bodyPr>
          <a:lstStyle/>
          <a:p>
            <a:r>
              <a:rPr lang="en-US" sz="2000" b="1" dirty="0" smtClean="0"/>
              <a:t>E.g.</a:t>
            </a:r>
            <a:endParaRPr lang="en-IN" sz="2000" b="1" dirty="0"/>
          </a:p>
        </p:txBody>
      </p:sp>
      <p:sp>
        <p:nvSpPr>
          <p:cNvPr id="5" name="TextBox 4"/>
          <p:cNvSpPr txBox="1"/>
          <p:nvPr/>
        </p:nvSpPr>
        <p:spPr>
          <a:xfrm>
            <a:off x="1386840" y="2072640"/>
            <a:ext cx="3657600" cy="707886"/>
          </a:xfrm>
          <a:prstGeom prst="rect">
            <a:avLst/>
          </a:prstGeom>
          <a:noFill/>
        </p:spPr>
        <p:txBody>
          <a:bodyPr wrap="square" rtlCol="0">
            <a:spAutoFit/>
          </a:bodyPr>
          <a:lstStyle/>
          <a:p>
            <a:r>
              <a:rPr lang="en-US" sz="2000" b="1" dirty="0" smtClean="0"/>
              <a:t>Mr. X uses his Motor Car for office purpose</a:t>
            </a:r>
            <a:endParaRPr lang="en-IN" sz="2000" b="1" dirty="0"/>
          </a:p>
        </p:txBody>
      </p:sp>
      <p:sp>
        <p:nvSpPr>
          <p:cNvPr id="6" name="TextBox 5"/>
          <p:cNvSpPr txBox="1"/>
          <p:nvPr/>
        </p:nvSpPr>
        <p:spPr>
          <a:xfrm>
            <a:off x="685800" y="4019490"/>
            <a:ext cx="381000" cy="400110"/>
          </a:xfrm>
          <a:prstGeom prst="rect">
            <a:avLst/>
          </a:prstGeom>
          <a:noFill/>
        </p:spPr>
        <p:txBody>
          <a:bodyPr wrap="square" rtlCol="0">
            <a:spAutoFit/>
          </a:bodyPr>
          <a:lstStyle/>
          <a:p>
            <a:r>
              <a:rPr lang="en-US" sz="2000" b="1" dirty="0" smtClean="0"/>
              <a:t>2.</a:t>
            </a:r>
            <a:endParaRPr lang="en-IN" sz="2000" b="1" dirty="0"/>
          </a:p>
        </p:txBody>
      </p:sp>
      <p:sp>
        <p:nvSpPr>
          <p:cNvPr id="7" name="TextBox 6"/>
          <p:cNvSpPr txBox="1"/>
          <p:nvPr/>
        </p:nvSpPr>
        <p:spPr>
          <a:xfrm>
            <a:off x="1432560" y="4008120"/>
            <a:ext cx="3810000" cy="707886"/>
          </a:xfrm>
          <a:prstGeom prst="rect">
            <a:avLst/>
          </a:prstGeom>
          <a:noFill/>
        </p:spPr>
        <p:txBody>
          <a:bodyPr wrap="square" rtlCol="0">
            <a:spAutoFit/>
          </a:bodyPr>
          <a:lstStyle/>
          <a:p>
            <a:r>
              <a:rPr lang="en-US" sz="2000" b="1" dirty="0" smtClean="0"/>
              <a:t>Motor Car used for personal purposes</a:t>
            </a:r>
            <a:endParaRPr lang="en-IN" sz="2000" b="1" dirty="0"/>
          </a:p>
        </p:txBody>
      </p:sp>
      <p:sp>
        <p:nvSpPr>
          <p:cNvPr id="8" name="TextBox 7"/>
          <p:cNvSpPr txBox="1"/>
          <p:nvPr/>
        </p:nvSpPr>
        <p:spPr>
          <a:xfrm>
            <a:off x="6781800" y="2209800"/>
            <a:ext cx="1143000" cy="400110"/>
          </a:xfrm>
          <a:prstGeom prst="rect">
            <a:avLst/>
          </a:prstGeom>
          <a:noFill/>
        </p:spPr>
        <p:txBody>
          <a:bodyPr wrap="square" rtlCol="0">
            <a:spAutoFit/>
          </a:bodyPr>
          <a:lstStyle/>
          <a:p>
            <a:r>
              <a:rPr lang="en-US" sz="2000" b="1" dirty="0" smtClean="0"/>
              <a:t>Asset</a:t>
            </a:r>
            <a:endParaRPr lang="en-IN" sz="2000" b="1" dirty="0"/>
          </a:p>
        </p:txBody>
      </p:sp>
      <p:sp>
        <p:nvSpPr>
          <p:cNvPr id="9" name="TextBox 8"/>
          <p:cNvSpPr txBox="1"/>
          <p:nvPr/>
        </p:nvSpPr>
        <p:spPr>
          <a:xfrm>
            <a:off x="6781800" y="4187130"/>
            <a:ext cx="1143000" cy="400110"/>
          </a:xfrm>
          <a:prstGeom prst="rect">
            <a:avLst/>
          </a:prstGeom>
          <a:noFill/>
        </p:spPr>
        <p:txBody>
          <a:bodyPr wrap="square" rtlCol="0">
            <a:spAutoFit/>
          </a:bodyPr>
          <a:lstStyle/>
          <a:p>
            <a:r>
              <a:rPr lang="en-US" sz="2000" b="1" dirty="0" smtClean="0"/>
              <a:t>Asset</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80160"/>
            <a:ext cx="1447800" cy="381000"/>
          </a:xfrm>
          <a:prstGeom prst="rect">
            <a:avLst/>
          </a:prstGeom>
          <a:noFill/>
        </p:spPr>
        <p:txBody>
          <a:bodyPr wrap="square" rtlCol="0">
            <a:spAutoFit/>
          </a:bodyPr>
          <a:lstStyle/>
          <a:p>
            <a:r>
              <a:rPr lang="en-US" b="1" dirty="0" smtClean="0">
                <a:solidFill>
                  <a:srgbClr val="0000FF"/>
                </a:solidFill>
              </a:rPr>
              <a:t>ASSESSEE </a:t>
            </a:r>
            <a:r>
              <a:rPr lang="en-US" b="1" dirty="0" smtClean="0"/>
              <a:t>:</a:t>
            </a:r>
            <a:endParaRPr lang="en-IN" b="1" dirty="0"/>
          </a:p>
        </p:txBody>
      </p:sp>
      <p:sp>
        <p:nvSpPr>
          <p:cNvPr id="3" name="TextBox 2"/>
          <p:cNvSpPr txBox="1"/>
          <p:nvPr/>
        </p:nvSpPr>
        <p:spPr>
          <a:xfrm>
            <a:off x="1879354" y="1280160"/>
            <a:ext cx="1717286" cy="369332"/>
          </a:xfrm>
          <a:prstGeom prst="rect">
            <a:avLst/>
          </a:prstGeom>
          <a:noFill/>
        </p:spPr>
        <p:txBody>
          <a:bodyPr wrap="square" rtlCol="0">
            <a:spAutoFit/>
          </a:bodyPr>
          <a:lstStyle/>
          <a:p>
            <a:r>
              <a:rPr lang="en-US" b="1" dirty="0" smtClean="0">
                <a:solidFill>
                  <a:srgbClr val="0000FF"/>
                </a:solidFill>
              </a:rPr>
              <a:t>I</a:t>
            </a:r>
            <a:r>
              <a:rPr lang="en-US" b="1" dirty="0" smtClean="0"/>
              <a:t>NDIVIDUAL,</a:t>
            </a:r>
            <a:endParaRPr lang="en-IN" b="1" dirty="0"/>
          </a:p>
        </p:txBody>
      </p:sp>
      <p:sp>
        <p:nvSpPr>
          <p:cNvPr id="4" name="TextBox 3"/>
          <p:cNvSpPr txBox="1"/>
          <p:nvPr/>
        </p:nvSpPr>
        <p:spPr>
          <a:xfrm>
            <a:off x="3489960" y="1280160"/>
            <a:ext cx="4053840" cy="369332"/>
          </a:xfrm>
          <a:prstGeom prst="rect">
            <a:avLst/>
          </a:prstGeom>
          <a:noFill/>
        </p:spPr>
        <p:txBody>
          <a:bodyPr wrap="square" rtlCol="0">
            <a:spAutoFit/>
          </a:bodyPr>
          <a:lstStyle/>
          <a:p>
            <a:r>
              <a:rPr lang="en-US" b="1" dirty="0" smtClean="0">
                <a:solidFill>
                  <a:srgbClr val="FF0000"/>
                </a:solidFill>
              </a:rPr>
              <a:t>H</a:t>
            </a:r>
            <a:r>
              <a:rPr lang="en-US" b="1" dirty="0" smtClean="0"/>
              <a:t>INDU UNDIVIDED FAMILY (HUF),</a:t>
            </a:r>
            <a:endParaRPr lang="en-IN" b="1" dirty="0"/>
          </a:p>
        </p:txBody>
      </p:sp>
      <p:sp>
        <p:nvSpPr>
          <p:cNvPr id="5" name="TextBox 4"/>
          <p:cNvSpPr txBox="1"/>
          <p:nvPr/>
        </p:nvSpPr>
        <p:spPr>
          <a:xfrm>
            <a:off x="7421880" y="1249680"/>
            <a:ext cx="1437125" cy="400110"/>
          </a:xfrm>
          <a:prstGeom prst="rect">
            <a:avLst/>
          </a:prstGeom>
          <a:noFill/>
        </p:spPr>
        <p:txBody>
          <a:bodyPr wrap="none" rtlCol="0">
            <a:spAutoFit/>
          </a:bodyPr>
          <a:lstStyle/>
          <a:p>
            <a:r>
              <a:rPr lang="en-US" sz="2000" b="1" dirty="0" smtClean="0"/>
              <a:t> </a:t>
            </a:r>
            <a:r>
              <a:rPr lang="en-US" b="1" dirty="0" smtClean="0">
                <a:solidFill>
                  <a:srgbClr val="800000"/>
                </a:solidFill>
              </a:rPr>
              <a:t>C</a:t>
            </a:r>
            <a:r>
              <a:rPr lang="en-US" b="1" dirty="0" smtClean="0"/>
              <a:t>OMPANY</a:t>
            </a:r>
            <a:endParaRPr lang="en-IN" b="1" dirty="0"/>
          </a:p>
        </p:txBody>
      </p:sp>
      <p:cxnSp>
        <p:nvCxnSpPr>
          <p:cNvPr id="7" name="Straight Arrow Connector 6"/>
          <p:cNvCxnSpPr>
            <a:stCxn id="2" idx="0"/>
          </p:cNvCxnSpPr>
          <p:nvPr/>
        </p:nvCxnSpPr>
        <p:spPr>
          <a:xfrm rot="5400000" flipH="1" flipV="1">
            <a:off x="1543050" y="537210"/>
            <a:ext cx="457200"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2331720" y="609600"/>
            <a:ext cx="4511171" cy="400110"/>
          </a:xfrm>
          <a:prstGeom prst="rect">
            <a:avLst/>
          </a:prstGeom>
          <a:noFill/>
        </p:spPr>
        <p:txBody>
          <a:bodyPr wrap="none" rtlCol="0">
            <a:spAutoFit/>
          </a:bodyPr>
          <a:lstStyle/>
          <a:p>
            <a:r>
              <a:rPr lang="en-US" sz="2000" b="1" dirty="0" smtClean="0"/>
              <a:t>(Means  person who is liable to pay tax)</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3440" y="975360"/>
            <a:ext cx="609600" cy="400110"/>
          </a:xfrm>
          <a:prstGeom prst="rect">
            <a:avLst/>
          </a:prstGeom>
          <a:noFill/>
        </p:spPr>
        <p:txBody>
          <a:bodyPr wrap="square" rtlCol="0">
            <a:spAutoFit/>
          </a:bodyPr>
          <a:lstStyle/>
          <a:p>
            <a:r>
              <a:rPr lang="en-US" sz="2000" b="1" dirty="0" smtClean="0"/>
              <a:t>Q:-</a:t>
            </a:r>
            <a:endParaRPr lang="en-IN" sz="2000" b="1" dirty="0"/>
          </a:p>
        </p:txBody>
      </p:sp>
      <p:sp>
        <p:nvSpPr>
          <p:cNvPr id="3" name="TextBox 2"/>
          <p:cNvSpPr txBox="1"/>
          <p:nvPr/>
        </p:nvSpPr>
        <p:spPr>
          <a:xfrm>
            <a:off x="1676400" y="990600"/>
            <a:ext cx="6705600" cy="707886"/>
          </a:xfrm>
          <a:prstGeom prst="rect">
            <a:avLst/>
          </a:prstGeom>
          <a:noFill/>
        </p:spPr>
        <p:txBody>
          <a:bodyPr wrap="square" rtlCol="0">
            <a:spAutoFit/>
          </a:bodyPr>
          <a:lstStyle/>
          <a:p>
            <a:r>
              <a:rPr lang="en-US" sz="2000" b="1" dirty="0" smtClean="0"/>
              <a:t>Reliance Company having 500 Cars and allotted to each of his employees for their office as well as personal purposes.</a:t>
            </a:r>
            <a:endParaRPr lang="en-IN" sz="2000" b="1" dirty="0"/>
          </a:p>
        </p:txBody>
      </p:sp>
      <p:cxnSp>
        <p:nvCxnSpPr>
          <p:cNvPr id="5" name="Straight Arrow Connector 4"/>
          <p:cNvCxnSpPr/>
          <p:nvPr/>
        </p:nvCxnSpPr>
        <p:spPr>
          <a:xfrm>
            <a:off x="1036320" y="214884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1676400" y="1965960"/>
            <a:ext cx="5638800" cy="707886"/>
          </a:xfrm>
          <a:prstGeom prst="rect">
            <a:avLst/>
          </a:prstGeom>
          <a:noFill/>
        </p:spPr>
        <p:txBody>
          <a:bodyPr wrap="square" rtlCol="0">
            <a:spAutoFit/>
          </a:bodyPr>
          <a:lstStyle/>
          <a:p>
            <a:r>
              <a:rPr lang="en-US" sz="2000" b="1" dirty="0" smtClean="0"/>
              <a:t>Whether 500 Cars is an asset for Reliance company.</a:t>
            </a:r>
            <a:endParaRPr lang="en-IN" sz="2000" b="1" dirty="0"/>
          </a:p>
        </p:txBody>
      </p:sp>
      <p:sp>
        <p:nvSpPr>
          <p:cNvPr id="7" name="TextBox 6"/>
          <p:cNvSpPr txBox="1"/>
          <p:nvPr/>
        </p:nvSpPr>
        <p:spPr>
          <a:xfrm>
            <a:off x="914400" y="3429000"/>
            <a:ext cx="1447800" cy="400110"/>
          </a:xfrm>
          <a:prstGeom prst="rect">
            <a:avLst/>
          </a:prstGeom>
          <a:noFill/>
        </p:spPr>
        <p:txBody>
          <a:bodyPr wrap="square" rtlCol="0">
            <a:spAutoFit/>
          </a:bodyPr>
          <a:lstStyle/>
          <a:p>
            <a:r>
              <a:rPr lang="en-US" sz="2000" b="1" u="sng" dirty="0" smtClean="0"/>
              <a:t>Answer</a:t>
            </a:r>
            <a:r>
              <a:rPr lang="en-US" sz="2000" b="1" dirty="0" smtClean="0"/>
              <a:t>:</a:t>
            </a:r>
            <a:endParaRPr lang="en-IN" sz="2000" b="1" dirty="0"/>
          </a:p>
        </p:txBody>
      </p:sp>
      <p:sp>
        <p:nvSpPr>
          <p:cNvPr id="8" name="TextBox 7"/>
          <p:cNvSpPr txBox="1"/>
          <p:nvPr/>
        </p:nvSpPr>
        <p:spPr>
          <a:xfrm>
            <a:off x="2164080" y="3429000"/>
            <a:ext cx="655320" cy="400110"/>
          </a:xfrm>
          <a:prstGeom prst="rect">
            <a:avLst/>
          </a:prstGeom>
          <a:noFill/>
        </p:spPr>
        <p:txBody>
          <a:bodyPr wrap="square" rtlCol="0">
            <a:spAutoFit/>
          </a:bodyPr>
          <a:lstStyle/>
          <a:p>
            <a:r>
              <a:rPr lang="en-US" sz="2000" b="1" smtClean="0"/>
              <a:t>Yes</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914400"/>
            <a:ext cx="6324600" cy="707886"/>
          </a:xfrm>
          <a:prstGeom prst="rect">
            <a:avLst/>
          </a:prstGeom>
          <a:noFill/>
        </p:spPr>
        <p:txBody>
          <a:bodyPr wrap="square" rtlCol="0">
            <a:spAutoFit/>
          </a:bodyPr>
          <a:lstStyle/>
          <a:p>
            <a:r>
              <a:rPr lang="en-US" sz="2000" b="1" dirty="0" smtClean="0"/>
              <a:t>Motor bike, Auto, Bus, truck are not Motor Car </a:t>
            </a:r>
          </a:p>
          <a:p>
            <a:r>
              <a:rPr lang="en-US" sz="2000" b="1" dirty="0" smtClean="0"/>
              <a:t>therefore no question of Asset</a:t>
            </a:r>
            <a:endParaRPr lang="en-IN" sz="2000" b="1" dirty="0"/>
          </a:p>
        </p:txBody>
      </p:sp>
      <p:cxnSp>
        <p:nvCxnSpPr>
          <p:cNvPr id="3" name="Straight Arrow Connector 2"/>
          <p:cNvCxnSpPr/>
          <p:nvPr/>
        </p:nvCxnSpPr>
        <p:spPr>
          <a:xfrm>
            <a:off x="1920240" y="2208212"/>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 name="TextBox 3"/>
          <p:cNvSpPr txBox="1"/>
          <p:nvPr/>
        </p:nvSpPr>
        <p:spPr>
          <a:xfrm>
            <a:off x="2560320" y="1965960"/>
            <a:ext cx="2057400" cy="400110"/>
          </a:xfrm>
          <a:prstGeom prst="rect">
            <a:avLst/>
          </a:prstGeom>
          <a:noFill/>
        </p:spPr>
        <p:txBody>
          <a:bodyPr wrap="square" rtlCol="0">
            <a:spAutoFit/>
          </a:bodyPr>
          <a:lstStyle/>
          <a:p>
            <a:r>
              <a:rPr lang="en-US" sz="2000" b="1" dirty="0" smtClean="0"/>
              <a:t>Not an asset</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1560" y="762000"/>
            <a:ext cx="3901440" cy="400110"/>
          </a:xfrm>
          <a:prstGeom prst="rect">
            <a:avLst/>
          </a:prstGeom>
          <a:noFill/>
        </p:spPr>
        <p:txBody>
          <a:bodyPr wrap="square" rtlCol="0">
            <a:spAutoFit/>
          </a:bodyPr>
          <a:lstStyle/>
          <a:p>
            <a:r>
              <a:rPr lang="en-US" sz="2000" b="1" dirty="0" smtClean="0"/>
              <a:t>Jeep, </a:t>
            </a:r>
            <a:r>
              <a:rPr lang="en-US" sz="2000" b="1" dirty="0" err="1" smtClean="0"/>
              <a:t>Jonga</a:t>
            </a:r>
            <a:r>
              <a:rPr lang="en-US" sz="2000" b="1" dirty="0" smtClean="0"/>
              <a:t>, </a:t>
            </a:r>
            <a:r>
              <a:rPr lang="en-US" sz="2000" b="1" dirty="0" err="1" smtClean="0"/>
              <a:t>Metador</a:t>
            </a:r>
            <a:r>
              <a:rPr lang="en-US" sz="2000" b="1" dirty="0" smtClean="0"/>
              <a:t>, MUV, SUV </a:t>
            </a:r>
            <a:endParaRPr lang="en-IN" sz="2000" b="1" dirty="0"/>
          </a:p>
        </p:txBody>
      </p:sp>
      <p:sp>
        <p:nvSpPr>
          <p:cNvPr id="3" name="TextBox 2"/>
          <p:cNvSpPr txBox="1"/>
          <p:nvPr/>
        </p:nvSpPr>
        <p:spPr>
          <a:xfrm>
            <a:off x="4922520" y="762000"/>
            <a:ext cx="2209800" cy="400110"/>
          </a:xfrm>
          <a:prstGeom prst="rect">
            <a:avLst/>
          </a:prstGeom>
          <a:noFill/>
        </p:spPr>
        <p:txBody>
          <a:bodyPr wrap="square" rtlCol="0">
            <a:spAutoFit/>
          </a:bodyPr>
          <a:lstStyle/>
          <a:p>
            <a:r>
              <a:rPr lang="en-US" sz="2000" b="1" dirty="0" smtClean="0"/>
              <a:t>are Motor Car</a:t>
            </a:r>
            <a:endParaRPr lang="en-IN" sz="2000" b="1" dirty="0"/>
          </a:p>
        </p:txBody>
      </p:sp>
      <p:sp>
        <p:nvSpPr>
          <p:cNvPr id="4" name="TextBox 3"/>
          <p:cNvSpPr txBox="1"/>
          <p:nvPr/>
        </p:nvSpPr>
        <p:spPr>
          <a:xfrm>
            <a:off x="1066800" y="1325880"/>
            <a:ext cx="2895600" cy="400110"/>
          </a:xfrm>
          <a:prstGeom prst="rect">
            <a:avLst/>
          </a:prstGeom>
          <a:noFill/>
        </p:spPr>
        <p:txBody>
          <a:bodyPr wrap="square" rtlCol="0">
            <a:spAutoFit/>
          </a:bodyPr>
          <a:lstStyle/>
          <a:p>
            <a:r>
              <a:rPr lang="en-US" sz="2000" b="1" dirty="0" smtClean="0"/>
              <a:t>&amp; therefore AN ASSET</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760" y="990600"/>
            <a:ext cx="1600200" cy="400110"/>
          </a:xfrm>
          <a:prstGeom prst="rect">
            <a:avLst/>
          </a:prstGeom>
          <a:noFill/>
        </p:spPr>
        <p:txBody>
          <a:bodyPr wrap="square" rtlCol="0">
            <a:spAutoFit/>
          </a:bodyPr>
          <a:lstStyle/>
          <a:p>
            <a:r>
              <a:rPr lang="en-US" sz="2000" b="1" dirty="0" smtClean="0"/>
              <a:t>Tractor</a:t>
            </a:r>
            <a:endParaRPr lang="en-IN" sz="2000" b="1" dirty="0"/>
          </a:p>
        </p:txBody>
      </p:sp>
      <p:sp>
        <p:nvSpPr>
          <p:cNvPr id="3" name="TextBox 2"/>
          <p:cNvSpPr txBox="1"/>
          <p:nvPr/>
        </p:nvSpPr>
        <p:spPr>
          <a:xfrm>
            <a:off x="822960" y="3688080"/>
            <a:ext cx="1524000" cy="400110"/>
          </a:xfrm>
          <a:prstGeom prst="rect">
            <a:avLst/>
          </a:prstGeom>
          <a:noFill/>
        </p:spPr>
        <p:txBody>
          <a:bodyPr wrap="square" rtlCol="0">
            <a:spAutoFit/>
          </a:bodyPr>
          <a:lstStyle/>
          <a:p>
            <a:r>
              <a:rPr lang="en-US" sz="2000" b="1" dirty="0" smtClean="0"/>
              <a:t>Ambulance</a:t>
            </a:r>
            <a:endParaRPr lang="en-IN" sz="2000" b="1" dirty="0"/>
          </a:p>
        </p:txBody>
      </p:sp>
      <p:sp>
        <p:nvSpPr>
          <p:cNvPr id="4" name="TextBox 3"/>
          <p:cNvSpPr txBox="1"/>
          <p:nvPr/>
        </p:nvSpPr>
        <p:spPr>
          <a:xfrm>
            <a:off x="6324600" y="1066800"/>
            <a:ext cx="2133600" cy="400110"/>
          </a:xfrm>
          <a:prstGeom prst="rect">
            <a:avLst/>
          </a:prstGeom>
          <a:noFill/>
        </p:spPr>
        <p:txBody>
          <a:bodyPr wrap="square" rtlCol="0">
            <a:spAutoFit/>
          </a:bodyPr>
          <a:lstStyle/>
          <a:p>
            <a:r>
              <a:rPr lang="en-US" sz="2000" b="1" dirty="0" smtClean="0"/>
              <a:t>Not an asset</a:t>
            </a:r>
            <a:endParaRPr lang="en-IN" sz="2000" b="1" dirty="0"/>
          </a:p>
        </p:txBody>
      </p:sp>
      <p:sp>
        <p:nvSpPr>
          <p:cNvPr id="5" name="TextBox 4"/>
          <p:cNvSpPr txBox="1"/>
          <p:nvPr/>
        </p:nvSpPr>
        <p:spPr>
          <a:xfrm>
            <a:off x="6416040" y="3733800"/>
            <a:ext cx="2133600" cy="400110"/>
          </a:xfrm>
          <a:prstGeom prst="rect">
            <a:avLst/>
          </a:prstGeom>
          <a:noFill/>
        </p:spPr>
        <p:txBody>
          <a:bodyPr wrap="square" rtlCol="0">
            <a:spAutoFit/>
          </a:bodyPr>
          <a:lstStyle/>
          <a:p>
            <a:r>
              <a:rPr lang="en-US" sz="2000" b="1" dirty="0" smtClean="0"/>
              <a:t>Not an asset</a:t>
            </a:r>
            <a:endParaRPr lang="en-IN" sz="2000" b="1" dirty="0"/>
          </a:p>
        </p:txBody>
      </p:sp>
      <p:pic>
        <p:nvPicPr>
          <p:cNvPr id="2052" name="Picture 4" descr="C:\Users\dell\Downloads\picture\FT 45.jpg"/>
          <p:cNvPicPr>
            <a:picLocks noChangeAspect="1" noChangeArrowheads="1"/>
          </p:cNvPicPr>
          <p:nvPr/>
        </p:nvPicPr>
        <p:blipFill>
          <a:blip r:embed="rId2" cstate="print"/>
          <a:srcRect/>
          <a:stretch>
            <a:fillRect/>
          </a:stretch>
        </p:blipFill>
        <p:spPr bwMode="auto">
          <a:xfrm>
            <a:off x="2971800" y="685800"/>
            <a:ext cx="2514600" cy="2057400"/>
          </a:xfrm>
          <a:prstGeom prst="rect">
            <a:avLst/>
          </a:prstGeom>
          <a:noFill/>
        </p:spPr>
      </p:pic>
      <p:pic>
        <p:nvPicPr>
          <p:cNvPr id="2053" name="Picture 5" descr="C:\Users\dell\Downloads\picture\1365444698_0.jpg"/>
          <p:cNvPicPr>
            <a:picLocks noChangeAspect="1" noChangeArrowheads="1"/>
          </p:cNvPicPr>
          <p:nvPr/>
        </p:nvPicPr>
        <p:blipFill>
          <a:blip r:embed="rId3"/>
          <a:srcRect/>
          <a:stretch>
            <a:fillRect/>
          </a:stretch>
        </p:blipFill>
        <p:spPr bwMode="auto">
          <a:xfrm>
            <a:off x="2743200" y="3200400"/>
            <a:ext cx="2667000" cy="19050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20" y="228600"/>
            <a:ext cx="2000280" cy="462908"/>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ea typeface="+mn-ea"/>
                <a:cs typeface="+mn-cs"/>
              </a:rPr>
              <a:t>ORNAMENTS</a:t>
            </a:r>
            <a:endParaRPr kumimoji="0" lang="en-IN" sz="2000" b="1" i="0" u="none" strike="noStrike" kern="0" cap="none" spc="0" normalizeH="0" baseline="0" noProof="0" dirty="0">
              <a:ln>
                <a:noFill/>
              </a:ln>
              <a:solidFill>
                <a:sysClr val="windowText" lastClr="000000"/>
              </a:solidFill>
              <a:effectLst/>
              <a:uLnTx/>
              <a:uFillTx/>
              <a:ea typeface="+mn-ea"/>
              <a:cs typeface="+mn-cs"/>
            </a:endParaRPr>
          </a:p>
        </p:txBody>
      </p:sp>
      <p:sp>
        <p:nvSpPr>
          <p:cNvPr id="3" name="Rectangle 2"/>
          <p:cNvSpPr/>
          <p:nvPr/>
        </p:nvSpPr>
        <p:spPr>
          <a:xfrm>
            <a:off x="7243754" y="503874"/>
            <a:ext cx="1214446" cy="35721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uLnTx/>
                <a:uFillTx/>
                <a:ea typeface="+mn-ea"/>
                <a:cs typeface="+mn-cs"/>
              </a:rPr>
              <a:t>ASSET</a:t>
            </a:r>
            <a:endParaRPr kumimoji="0" lang="en-IN" sz="2000" b="1" i="0" u="none" strike="noStrike" kern="0" cap="none" spc="0" normalizeH="0" baseline="0" noProof="0" dirty="0">
              <a:ln>
                <a:noFill/>
              </a:ln>
              <a:solidFill>
                <a:sysClr val="windowText" lastClr="000000"/>
              </a:solidFill>
              <a:uLnTx/>
              <a:uFillTx/>
              <a:ea typeface="+mn-ea"/>
              <a:cs typeface="+mn-cs"/>
            </a:endParaRPr>
          </a:p>
        </p:txBody>
      </p:sp>
      <p:sp>
        <p:nvSpPr>
          <p:cNvPr id="4" name="Rectangle 3"/>
          <p:cNvSpPr/>
          <p:nvPr/>
        </p:nvSpPr>
        <p:spPr>
          <a:xfrm>
            <a:off x="3071802" y="4191000"/>
            <a:ext cx="3328998" cy="1082016"/>
          </a:xfrm>
          <a:prstGeom prst="rect">
            <a:avLst/>
          </a:prstGeom>
          <a:solidFill>
            <a:sysClr val="window" lastClr="FFFFFF"/>
          </a:solidFill>
          <a:ln w="25400" cap="flat" cmpd="sng" algn="ctr">
            <a:noFill/>
            <a:prstDash val="solid"/>
          </a:ln>
          <a:effectLst/>
        </p:spPr>
        <p:txBody>
          <a:bodyPr rtlCol="0" anchor="ctr"/>
          <a:lstStyle/>
          <a:p>
            <a:pPr lvl="0">
              <a:defRPr/>
            </a:pPr>
            <a:r>
              <a:rPr kumimoji="0" lang="en-US" sz="2000" b="1" i="0" u="none" strike="noStrike" kern="0" cap="none" spc="0" normalizeH="0" baseline="0" noProof="0" smtClean="0">
                <a:ln>
                  <a:noFill/>
                </a:ln>
                <a:solidFill>
                  <a:sysClr val="windowText" lastClr="000000"/>
                </a:solidFill>
                <a:effectLst/>
                <a:uLnTx/>
                <a:uFillTx/>
                <a:ea typeface="+mn-ea"/>
                <a:cs typeface="+mn-cs"/>
              </a:rPr>
              <a:t>MADE </a:t>
            </a:r>
            <a:r>
              <a:rPr lang="en-US" sz="2000" b="1" kern="0" smtClean="0">
                <a:solidFill>
                  <a:sysClr val="windowText" lastClr="000000"/>
                </a:solidFill>
              </a:rPr>
              <a:t>OF GOLD, SILVER,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ysClr val="windowText" lastClr="000000"/>
                </a:solidFill>
                <a:effectLst/>
                <a:uLnTx/>
                <a:uFillTx/>
                <a:ea typeface="+mn-ea"/>
                <a:cs typeface="+mn-cs"/>
              </a:rPr>
              <a:t>PLATINUM </a:t>
            </a:r>
            <a:r>
              <a:rPr kumimoji="0" lang="en-US" sz="2000" b="1" i="0" u="none" strike="noStrike" kern="0" cap="none" spc="0" normalizeH="0" baseline="0" noProof="0" dirty="0" smtClean="0">
                <a:ln>
                  <a:noFill/>
                </a:ln>
                <a:solidFill>
                  <a:sysClr val="windowText" lastClr="000000"/>
                </a:solidFill>
                <a:effectLst/>
                <a:uLnTx/>
                <a:uFillTx/>
                <a:ea typeface="+mn-ea"/>
                <a:cs typeface="+mn-cs"/>
              </a:rPr>
              <a:t>OR OTHER PRECIOUS METAL</a:t>
            </a:r>
            <a:endParaRPr kumimoji="0" lang="en-IN" sz="2000" b="1" i="0" u="none" strike="noStrike" kern="0" cap="none" spc="0" normalizeH="0" baseline="0" noProof="0" dirty="0">
              <a:ln>
                <a:noFill/>
              </a:ln>
              <a:solidFill>
                <a:sysClr val="windowText" lastClr="000000"/>
              </a:solidFill>
              <a:effectLst/>
              <a:uLnTx/>
              <a:uFillTx/>
              <a:ea typeface="+mn-ea"/>
              <a:cs typeface="+mn-cs"/>
            </a:endParaRPr>
          </a:p>
        </p:txBody>
      </p:sp>
      <p:cxnSp>
        <p:nvCxnSpPr>
          <p:cNvPr id="5" name="Straight Arrow Connector 4"/>
          <p:cNvCxnSpPr/>
          <p:nvPr/>
        </p:nvCxnSpPr>
        <p:spPr>
          <a:xfrm>
            <a:off x="2636520" y="457200"/>
            <a:ext cx="762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6646532" y="692470"/>
            <a:ext cx="57150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Rectangle 6"/>
          <p:cNvSpPr/>
          <p:nvPr/>
        </p:nvSpPr>
        <p:spPr>
          <a:xfrm>
            <a:off x="6800864" y="2462186"/>
            <a:ext cx="1214446" cy="35721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uLnTx/>
                <a:uFillTx/>
                <a:ea typeface="+mn-ea"/>
                <a:cs typeface="+mn-cs"/>
              </a:rPr>
              <a:t>ASSET</a:t>
            </a:r>
            <a:endParaRPr kumimoji="0" lang="en-IN" sz="2000" b="1" i="0" u="none" strike="noStrike" kern="0" cap="none" spc="0" normalizeH="0" baseline="0" noProof="0" dirty="0">
              <a:ln>
                <a:noFill/>
              </a:ln>
              <a:solidFill>
                <a:sysClr val="windowText" lastClr="000000"/>
              </a:solidFill>
              <a:uLnTx/>
              <a:uFillTx/>
              <a:ea typeface="+mn-ea"/>
              <a:cs typeface="+mn-cs"/>
            </a:endParaRPr>
          </a:p>
        </p:txBody>
      </p:sp>
      <p:sp>
        <p:nvSpPr>
          <p:cNvPr id="8" name="Rectangle 7"/>
          <p:cNvSpPr/>
          <p:nvPr/>
        </p:nvSpPr>
        <p:spPr>
          <a:xfrm>
            <a:off x="7400916" y="4617696"/>
            <a:ext cx="1214446" cy="35721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uLnTx/>
                <a:uFillTx/>
                <a:ea typeface="+mn-ea"/>
                <a:cs typeface="+mn-cs"/>
              </a:rPr>
              <a:t>ASSET</a:t>
            </a:r>
            <a:endParaRPr kumimoji="0" lang="en-IN" sz="2000" b="1" i="0" u="none" strike="noStrike" kern="0" cap="none" spc="0" normalizeH="0" baseline="0" noProof="0" dirty="0">
              <a:ln>
                <a:noFill/>
              </a:ln>
              <a:solidFill>
                <a:sysClr val="windowText" lastClr="000000"/>
              </a:solidFill>
              <a:uLnTx/>
              <a:uFillTx/>
              <a:ea typeface="+mn-ea"/>
              <a:cs typeface="+mn-cs"/>
            </a:endParaRPr>
          </a:p>
        </p:txBody>
      </p:sp>
      <p:sp>
        <p:nvSpPr>
          <p:cNvPr id="9" name="Rectangle 8"/>
          <p:cNvSpPr/>
          <p:nvPr/>
        </p:nvSpPr>
        <p:spPr>
          <a:xfrm>
            <a:off x="6705600" y="5623536"/>
            <a:ext cx="2214578" cy="42862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uLnTx/>
                <a:uFillTx/>
                <a:ea typeface="+mn-ea"/>
                <a:cs typeface="+mn-cs"/>
              </a:rPr>
              <a:t>NOT AN</a:t>
            </a:r>
            <a:r>
              <a:rPr kumimoji="0" lang="en-US" sz="2000" b="1" i="0" u="none" strike="noStrike" kern="0" cap="none" spc="0" normalizeH="0" noProof="0" dirty="0" smtClean="0">
                <a:ln>
                  <a:noFill/>
                </a:ln>
                <a:solidFill>
                  <a:sysClr val="windowText" lastClr="000000"/>
                </a:solidFill>
                <a:uLnTx/>
                <a:uFillTx/>
                <a:ea typeface="+mn-ea"/>
                <a:cs typeface="+mn-cs"/>
              </a:rPr>
              <a:t> </a:t>
            </a:r>
            <a:r>
              <a:rPr kumimoji="0" lang="en-US" sz="2000" b="1" i="0" u="none" strike="noStrike" kern="0" cap="none" spc="0" normalizeH="0" baseline="0" noProof="0" dirty="0" smtClean="0">
                <a:ln>
                  <a:noFill/>
                </a:ln>
                <a:solidFill>
                  <a:sysClr val="windowText" lastClr="000000"/>
                </a:solidFill>
                <a:uLnTx/>
                <a:uFillTx/>
                <a:ea typeface="+mn-ea"/>
                <a:cs typeface="+mn-cs"/>
              </a:rPr>
              <a:t>ASSET</a:t>
            </a:r>
            <a:endParaRPr kumimoji="0" lang="en-IN" sz="2000" b="1" i="0" u="none" strike="noStrike" kern="0" cap="none" spc="0" normalizeH="0" baseline="0" noProof="0" dirty="0">
              <a:ln>
                <a:noFill/>
              </a:ln>
              <a:solidFill>
                <a:sysClr val="windowText" lastClr="000000"/>
              </a:solidFill>
              <a:uLnTx/>
              <a:uFillTx/>
              <a:ea typeface="+mn-ea"/>
              <a:cs typeface="+mn-cs"/>
            </a:endParaRPr>
          </a:p>
        </p:txBody>
      </p:sp>
      <p:sp>
        <p:nvSpPr>
          <p:cNvPr id="10" name="TextBox 9"/>
          <p:cNvSpPr txBox="1"/>
          <p:nvPr/>
        </p:nvSpPr>
        <p:spPr>
          <a:xfrm>
            <a:off x="3071802" y="5508294"/>
            <a:ext cx="2571768" cy="646331"/>
          </a:xfrm>
          <a:prstGeom prst="rect">
            <a:avLst/>
          </a:prstGeom>
          <a:noFill/>
        </p:spPr>
        <p:txBody>
          <a:bodyPr wrap="square" rtlCol="0">
            <a:spAutoFit/>
          </a:bodyPr>
          <a:lstStyle/>
          <a:p>
            <a:pPr lvl="0"/>
            <a:r>
              <a:rPr lang="en-US" b="1" kern="0" dirty="0" smtClean="0">
                <a:solidFill>
                  <a:sysClr val="windowText" lastClr="000000"/>
                </a:solidFill>
              </a:rPr>
              <a:t>MADE OF COSTLY WOOD , STEEL ETC</a:t>
            </a:r>
            <a:endParaRPr lang="en-IN" b="1" kern="0" dirty="0" smtClean="0">
              <a:solidFill>
                <a:sysClr val="windowText" lastClr="000000"/>
              </a:solidFill>
            </a:endParaRPr>
          </a:p>
        </p:txBody>
      </p:sp>
      <p:sp>
        <p:nvSpPr>
          <p:cNvPr id="11" name="TextBox 10"/>
          <p:cNvSpPr txBox="1"/>
          <p:nvPr/>
        </p:nvSpPr>
        <p:spPr>
          <a:xfrm>
            <a:off x="642910" y="4648200"/>
            <a:ext cx="1719290" cy="646331"/>
          </a:xfrm>
          <a:prstGeom prst="rect">
            <a:avLst/>
          </a:prstGeom>
          <a:noFill/>
        </p:spPr>
        <p:txBody>
          <a:bodyPr wrap="square" rtlCol="0">
            <a:spAutoFit/>
          </a:bodyPr>
          <a:lstStyle/>
          <a:p>
            <a:pPr lvl="0"/>
            <a:r>
              <a:rPr lang="en-US" b="1" kern="0" dirty="0" smtClean="0">
                <a:solidFill>
                  <a:sysClr val="windowText" lastClr="000000"/>
                </a:solidFill>
              </a:rPr>
              <a:t>FURNITURE , UTENSILS</a:t>
            </a:r>
            <a:endParaRPr lang="en-IN" b="1" kern="0" dirty="0" smtClean="0">
              <a:solidFill>
                <a:sysClr val="windowText" lastClr="000000"/>
              </a:solidFill>
            </a:endParaRPr>
          </a:p>
        </p:txBody>
      </p:sp>
      <p:sp>
        <p:nvSpPr>
          <p:cNvPr id="12" name="TextBox 11"/>
          <p:cNvSpPr txBox="1"/>
          <p:nvPr/>
        </p:nvSpPr>
        <p:spPr>
          <a:xfrm>
            <a:off x="285720" y="1905000"/>
            <a:ext cx="2428892" cy="1200329"/>
          </a:xfrm>
          <a:prstGeom prst="rect">
            <a:avLst/>
          </a:prstGeom>
          <a:noFill/>
        </p:spPr>
        <p:txBody>
          <a:bodyPr wrap="square" rtlCol="0">
            <a:spAutoFit/>
          </a:bodyPr>
          <a:lstStyle/>
          <a:p>
            <a:pPr lvl="0" algn="ctr">
              <a:defRPr/>
            </a:pPr>
            <a:r>
              <a:rPr lang="en-US" b="1" kern="0" dirty="0" smtClean="0">
                <a:solidFill>
                  <a:sysClr val="windowText" lastClr="000000"/>
                </a:solidFill>
              </a:rPr>
              <a:t>BULLION</a:t>
            </a:r>
          </a:p>
          <a:p>
            <a:pPr lvl="0" algn="ctr">
              <a:defRPr/>
            </a:pPr>
            <a:r>
              <a:rPr lang="en-US" b="1" kern="0" dirty="0" smtClean="0">
                <a:solidFill>
                  <a:sysClr val="windowText" lastClr="000000"/>
                </a:solidFill>
              </a:rPr>
              <a:t>GOLD BISCUIT</a:t>
            </a:r>
          </a:p>
          <a:p>
            <a:pPr lvl="0" algn="ctr">
              <a:defRPr/>
            </a:pPr>
            <a:r>
              <a:rPr lang="en-US" b="1" kern="0" dirty="0" smtClean="0">
                <a:solidFill>
                  <a:sysClr val="windowText" lastClr="000000"/>
                </a:solidFill>
              </a:rPr>
              <a:t>SILVER BRICKS</a:t>
            </a:r>
          </a:p>
          <a:p>
            <a:pPr lvl="0" algn="ctr">
              <a:defRPr/>
            </a:pPr>
            <a:r>
              <a:rPr lang="en-US" b="1" kern="0" dirty="0" smtClean="0">
                <a:solidFill>
                  <a:sysClr val="windowText" lastClr="000000"/>
                </a:solidFill>
              </a:rPr>
              <a:t>DIAMOND ETC</a:t>
            </a:r>
            <a:endParaRPr lang="en-IN" b="1" kern="0" dirty="0" smtClean="0">
              <a:solidFill>
                <a:sysClr val="windowText" lastClr="000000"/>
              </a:solidFill>
            </a:endParaRPr>
          </a:p>
        </p:txBody>
      </p:sp>
      <p:cxnSp>
        <p:nvCxnSpPr>
          <p:cNvPr id="13" name="Straight Arrow Connector 12"/>
          <p:cNvCxnSpPr/>
          <p:nvPr/>
        </p:nvCxnSpPr>
        <p:spPr>
          <a:xfrm flipV="1">
            <a:off x="2428860" y="4722476"/>
            <a:ext cx="571504" cy="3571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rot="16200000" flipH="1">
            <a:off x="2428860" y="5079666"/>
            <a:ext cx="571504" cy="5715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10" idx="3"/>
            <a:endCxn id="9" idx="1"/>
          </p:cNvCxnSpPr>
          <p:nvPr/>
        </p:nvCxnSpPr>
        <p:spPr>
          <a:xfrm>
            <a:off x="5643570" y="5831460"/>
            <a:ext cx="1062030" cy="63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6431280" y="4793914"/>
            <a:ext cx="85725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3500430" y="259080"/>
            <a:ext cx="3052770" cy="923330"/>
          </a:xfrm>
          <a:prstGeom prst="rect">
            <a:avLst/>
          </a:prstGeom>
          <a:noFill/>
        </p:spPr>
        <p:txBody>
          <a:bodyPr wrap="square" rtlCol="0">
            <a:spAutoFit/>
          </a:bodyPr>
          <a:lstStyle/>
          <a:p>
            <a:pPr lvl="0"/>
            <a:r>
              <a:rPr lang="en-US" b="1" kern="0" smtClean="0">
                <a:solidFill>
                  <a:sysClr val="windowText" lastClr="000000"/>
                </a:solidFill>
              </a:rPr>
              <a:t>MADE OF GOLD, SILVER, PLATINUM </a:t>
            </a:r>
            <a:r>
              <a:rPr lang="en-US" b="1" kern="0" dirty="0" smtClean="0">
                <a:solidFill>
                  <a:sysClr val="windowText" lastClr="000000"/>
                </a:solidFill>
              </a:rPr>
              <a:t>OR OTHER PRECIOUS METAL</a:t>
            </a:r>
            <a:endParaRPr lang="en-IN" b="1" kern="0" dirty="0" smtClean="0">
              <a:solidFill>
                <a:sysClr val="windowText" lastClr="000000"/>
              </a:solidFill>
            </a:endParaRPr>
          </a:p>
        </p:txBody>
      </p:sp>
      <p:cxnSp>
        <p:nvCxnSpPr>
          <p:cNvPr id="18" name="Straight Arrow Connector 17"/>
          <p:cNvCxnSpPr/>
          <p:nvPr/>
        </p:nvCxnSpPr>
        <p:spPr>
          <a:xfrm>
            <a:off x="2857488" y="2650782"/>
            <a:ext cx="378621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9" name="Picture 2" descr="C:\Users\dell\Documents\slides for images\pic_Vendee_Wedding_Wear_Necklace_Jewellery_900X900_01_0.jpg"/>
          <p:cNvPicPr>
            <a:picLocks noChangeAspect="1" noChangeArrowheads="1"/>
          </p:cNvPicPr>
          <p:nvPr/>
        </p:nvPicPr>
        <p:blipFill>
          <a:blip r:embed="rId2" cstate="print"/>
          <a:srcRect/>
          <a:stretch>
            <a:fillRect/>
          </a:stretch>
        </p:blipFill>
        <p:spPr bwMode="auto">
          <a:xfrm>
            <a:off x="1036320" y="630548"/>
            <a:ext cx="1219200" cy="1066800"/>
          </a:xfrm>
          <a:prstGeom prst="rect">
            <a:avLst/>
          </a:prstGeom>
          <a:noFill/>
        </p:spPr>
      </p:pic>
      <p:pic>
        <p:nvPicPr>
          <p:cNvPr id="20" name="Picture 3" descr="C:\Users\dell\Documents\slides for images\diamond_2.jpg"/>
          <p:cNvPicPr>
            <a:picLocks noChangeAspect="1" noChangeArrowheads="1"/>
          </p:cNvPicPr>
          <p:nvPr/>
        </p:nvPicPr>
        <p:blipFill>
          <a:blip r:embed="rId3" cstate="print"/>
          <a:srcRect/>
          <a:stretch>
            <a:fillRect/>
          </a:stretch>
        </p:blipFill>
        <p:spPr bwMode="auto">
          <a:xfrm>
            <a:off x="990600" y="3056586"/>
            <a:ext cx="1066800" cy="1219200"/>
          </a:xfrm>
          <a:prstGeom prst="rect">
            <a:avLst/>
          </a:prstGeom>
          <a:noFill/>
        </p:spPr>
      </p:pic>
      <p:pic>
        <p:nvPicPr>
          <p:cNvPr id="21" name="Picture 4" descr="C:\Users\dell\Documents\slides for images\rajsigla5.jpg"/>
          <p:cNvPicPr>
            <a:picLocks noChangeAspect="1" noChangeArrowheads="1"/>
          </p:cNvPicPr>
          <p:nvPr/>
        </p:nvPicPr>
        <p:blipFill>
          <a:blip r:embed="rId4"/>
          <a:srcRect/>
          <a:stretch>
            <a:fillRect/>
          </a:stretch>
        </p:blipFill>
        <p:spPr bwMode="auto">
          <a:xfrm>
            <a:off x="914400" y="5338763"/>
            <a:ext cx="990600" cy="1138237"/>
          </a:xfrm>
          <a:prstGeom prst="rect">
            <a:avLst/>
          </a:prstGeom>
          <a:noFill/>
        </p:spPr>
      </p:pic>
    </p:spTree>
    <p:extLst>
      <p:ext uri="{BB962C8B-B14F-4D97-AF65-F5344CB8AC3E}">
        <p14:creationId xmlns:p14="http://schemas.microsoft.com/office/powerpoint/2010/main" val="4203257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animBg="1"/>
      <p:bldP spid="8" grpId="0" animBg="1"/>
      <p:bldP spid="9" grpId="0"/>
      <p:bldP spid="10" grpId="0"/>
      <p:bldP spid="11" grpId="0"/>
      <p:bldP spid="12"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8926" y="3510916"/>
            <a:ext cx="3357586" cy="461665"/>
          </a:xfrm>
          <a:prstGeom prst="rect">
            <a:avLst/>
          </a:prstGeom>
          <a:noFill/>
        </p:spPr>
        <p:txBody>
          <a:bodyPr wrap="square" rtlCol="0">
            <a:spAutoFit/>
          </a:bodyPr>
          <a:lstStyle/>
          <a:p>
            <a:r>
              <a:rPr lang="en-US" sz="2400" b="1" dirty="0" smtClean="0"/>
              <a:t>Held as Stock In Trade</a:t>
            </a:r>
            <a:endParaRPr lang="en-IN" sz="2400" b="1" dirty="0" smtClean="0"/>
          </a:p>
        </p:txBody>
      </p:sp>
      <p:cxnSp>
        <p:nvCxnSpPr>
          <p:cNvPr id="3" name="Straight Arrow Connector 2"/>
          <p:cNvCxnSpPr/>
          <p:nvPr/>
        </p:nvCxnSpPr>
        <p:spPr>
          <a:xfrm rot="5400000">
            <a:off x="3975732" y="2857496"/>
            <a:ext cx="100013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1277282" y="1125836"/>
            <a:ext cx="6643734" cy="954107"/>
          </a:xfrm>
          <a:prstGeom prst="rect">
            <a:avLst/>
          </a:prstGeom>
          <a:noFill/>
        </p:spPr>
        <p:txBody>
          <a:bodyPr wrap="square" rtlCol="0">
            <a:spAutoFit/>
          </a:bodyPr>
          <a:lstStyle/>
          <a:p>
            <a:pPr algn="ctr"/>
            <a:r>
              <a:rPr lang="en-US" sz="2800" b="1" kern="0" smtClean="0"/>
              <a:t>WHEN JEWELLERY </a:t>
            </a:r>
            <a:r>
              <a:rPr lang="en-US" sz="2800" b="1" kern="0" dirty="0" smtClean="0"/>
              <a:t>IS TREATED AS</a:t>
            </a:r>
            <a:br>
              <a:rPr lang="en-US" sz="2800" b="1" kern="0" dirty="0" smtClean="0"/>
            </a:br>
            <a:r>
              <a:rPr lang="en-US" sz="2800" b="1" kern="0" dirty="0" smtClean="0"/>
              <a:t>NOT AN ASSET</a:t>
            </a:r>
            <a:endParaRPr lang="en-IN" sz="28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5876" y="1166145"/>
            <a:ext cx="6357982" cy="954107"/>
          </a:xfrm>
          <a:prstGeom prst="rect">
            <a:avLst/>
          </a:prstGeom>
          <a:noFill/>
        </p:spPr>
        <p:txBody>
          <a:bodyPr wrap="square" rtlCol="0">
            <a:spAutoFit/>
          </a:bodyPr>
          <a:lstStyle/>
          <a:p>
            <a:pPr lvl="0" algn="ctr">
              <a:spcBef>
                <a:spcPct val="0"/>
              </a:spcBef>
              <a:defRPr/>
            </a:pPr>
            <a:r>
              <a:rPr lang="en-US" sz="2800" b="1" dirty="0" smtClean="0">
                <a:solidFill>
                  <a:schemeClr val="dk1"/>
                </a:solidFill>
              </a:rPr>
              <a:t>WHEN JEWELLERY IS TREATED As </a:t>
            </a:r>
          </a:p>
          <a:p>
            <a:pPr lvl="0" algn="ctr">
              <a:spcBef>
                <a:spcPct val="0"/>
              </a:spcBef>
              <a:defRPr/>
            </a:pPr>
            <a:r>
              <a:rPr lang="en-US" sz="2800" b="1" dirty="0" smtClean="0">
                <a:solidFill>
                  <a:schemeClr val="dk1"/>
                </a:solidFill>
              </a:rPr>
              <a:t>NOT AN ASSET</a:t>
            </a:r>
            <a:endParaRPr lang="en-IN" sz="2800" b="1" dirty="0" smtClean="0">
              <a:solidFill>
                <a:schemeClr val="dk1"/>
              </a:solidFill>
            </a:endParaRPr>
          </a:p>
        </p:txBody>
      </p:sp>
      <p:sp>
        <p:nvSpPr>
          <p:cNvPr id="4" name="TextBox 3"/>
          <p:cNvSpPr txBox="1"/>
          <p:nvPr/>
        </p:nvSpPr>
        <p:spPr>
          <a:xfrm>
            <a:off x="3047992" y="3474071"/>
            <a:ext cx="3286148" cy="461665"/>
          </a:xfrm>
          <a:prstGeom prst="rect">
            <a:avLst/>
          </a:prstGeom>
          <a:noFill/>
        </p:spPr>
        <p:txBody>
          <a:bodyPr wrap="square" rtlCol="0">
            <a:spAutoFit/>
          </a:bodyPr>
          <a:lstStyle/>
          <a:p>
            <a:r>
              <a:rPr lang="en-US" sz="2400" b="1" dirty="0" smtClean="0"/>
              <a:t>Gold Deposit Bonds</a:t>
            </a:r>
            <a:endParaRPr lang="en-IN" sz="2400" b="1" dirty="0" smtClean="0"/>
          </a:p>
        </p:txBody>
      </p:sp>
      <p:cxnSp>
        <p:nvCxnSpPr>
          <p:cNvPr id="6" name="Straight Arrow Connector 5"/>
          <p:cNvCxnSpPr/>
          <p:nvPr/>
        </p:nvCxnSpPr>
        <p:spPr>
          <a:xfrm rot="5400000">
            <a:off x="3920328" y="2861472"/>
            <a:ext cx="100013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036320" y="624840"/>
            <a:ext cx="7162800" cy="5334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ea typeface="+mj-ea"/>
                <a:cs typeface="+mj-cs"/>
              </a:rPr>
              <a:t>YACHTS ,  BOATS AND AIRCRAFT</a:t>
            </a:r>
            <a:endParaRPr kumimoji="0" lang="en-IN" sz="2000" b="1" i="0" u="none" strike="noStrike" kern="1200" cap="none" spc="0" normalizeH="0" baseline="0" noProof="0" dirty="0">
              <a:ln>
                <a:noFill/>
              </a:ln>
              <a:solidFill>
                <a:schemeClr val="tx1"/>
              </a:solidFill>
              <a:effectLst/>
              <a:uLnTx/>
              <a:uFillTx/>
              <a:ea typeface="+mj-ea"/>
              <a:cs typeface="+mj-cs"/>
            </a:endParaRPr>
          </a:p>
        </p:txBody>
      </p:sp>
      <p:cxnSp>
        <p:nvCxnSpPr>
          <p:cNvPr id="4" name="Straight Arrow Connector 3"/>
          <p:cNvCxnSpPr/>
          <p:nvPr/>
        </p:nvCxnSpPr>
        <p:spPr>
          <a:xfrm>
            <a:off x="3657600" y="1752600"/>
            <a:ext cx="8382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4724400" y="1524000"/>
            <a:ext cx="1600200" cy="400110"/>
          </a:xfrm>
          <a:prstGeom prst="rect">
            <a:avLst/>
          </a:prstGeom>
          <a:noFill/>
        </p:spPr>
        <p:txBody>
          <a:bodyPr wrap="square" rtlCol="0">
            <a:spAutoFit/>
          </a:bodyPr>
          <a:lstStyle/>
          <a:p>
            <a:r>
              <a:rPr lang="en-US" sz="2000" b="1" dirty="0" smtClean="0"/>
              <a:t>ASSET</a:t>
            </a:r>
            <a:endParaRPr lang="en-IN" sz="2000" b="1" dirty="0"/>
          </a:p>
        </p:txBody>
      </p:sp>
      <p:sp>
        <p:nvSpPr>
          <p:cNvPr id="6" name="TextBox 5"/>
          <p:cNvSpPr txBox="1"/>
          <p:nvPr/>
        </p:nvSpPr>
        <p:spPr>
          <a:xfrm>
            <a:off x="1234440" y="2788920"/>
            <a:ext cx="7267596" cy="707886"/>
          </a:xfrm>
          <a:prstGeom prst="rect">
            <a:avLst/>
          </a:prstGeom>
          <a:noFill/>
        </p:spPr>
        <p:txBody>
          <a:bodyPr wrap="square" rtlCol="0">
            <a:spAutoFit/>
          </a:bodyPr>
          <a:lstStyle/>
          <a:p>
            <a:r>
              <a:rPr lang="en-US" sz="2000" b="1" dirty="0" smtClean="0"/>
              <a:t>SHIP IS NEITHER YACHT NOR BOAT AND THEREFORE </a:t>
            </a:r>
          </a:p>
          <a:p>
            <a:r>
              <a:rPr lang="en-US" sz="2000" b="1" dirty="0" smtClean="0"/>
              <a:t>NOT AN ASSET</a:t>
            </a:r>
            <a:endParaRPr lang="en-IN" sz="2000" dirty="0"/>
          </a:p>
        </p:txBody>
      </p:sp>
      <p:sp>
        <p:nvSpPr>
          <p:cNvPr id="7" name="TextBox 6"/>
          <p:cNvSpPr txBox="1"/>
          <p:nvPr/>
        </p:nvSpPr>
        <p:spPr>
          <a:xfrm>
            <a:off x="1285852" y="3943588"/>
            <a:ext cx="7019948" cy="707886"/>
          </a:xfrm>
          <a:prstGeom prst="rect">
            <a:avLst/>
          </a:prstGeom>
          <a:noFill/>
        </p:spPr>
        <p:txBody>
          <a:bodyPr wrap="square" rtlCol="0">
            <a:spAutoFit/>
          </a:bodyPr>
          <a:lstStyle/>
          <a:p>
            <a:r>
              <a:rPr lang="en-US" sz="2000" b="1" dirty="0" smtClean="0"/>
              <a:t>HELICOPTER IS AN AIRCRAFT AND THEREFORE AN ASSET</a:t>
            </a:r>
            <a:endParaRPr lang="en-IN" sz="2000" dirty="0"/>
          </a:p>
        </p:txBody>
      </p:sp>
      <p:sp>
        <p:nvSpPr>
          <p:cNvPr id="8" name="TextBox 7"/>
          <p:cNvSpPr txBox="1"/>
          <p:nvPr/>
        </p:nvSpPr>
        <p:spPr>
          <a:xfrm>
            <a:off x="609600" y="2788920"/>
            <a:ext cx="495328" cy="400110"/>
          </a:xfrm>
          <a:prstGeom prst="rect">
            <a:avLst/>
          </a:prstGeom>
          <a:noFill/>
        </p:spPr>
        <p:txBody>
          <a:bodyPr wrap="square" rtlCol="0">
            <a:spAutoFit/>
          </a:bodyPr>
          <a:lstStyle/>
          <a:p>
            <a:pPr lvl="0" eaLnBrk="0" fontAlgn="base" hangingPunct="0">
              <a:spcBef>
                <a:spcPct val="0"/>
              </a:spcBef>
              <a:spcAft>
                <a:spcPct val="0"/>
              </a:spcAft>
              <a:tabLst>
                <a:tab pos="228600" algn="l"/>
              </a:tabLst>
            </a:pPr>
            <a:r>
              <a:rPr lang="en-US" sz="2000" b="1" dirty="0" smtClean="0">
                <a:ea typeface="Times New Roman" pitchFamily="18" charset="0"/>
                <a:cs typeface="Times New Roman" pitchFamily="18" charset="0"/>
              </a:rPr>
              <a:t>1:</a:t>
            </a:r>
          </a:p>
        </p:txBody>
      </p:sp>
      <p:sp>
        <p:nvSpPr>
          <p:cNvPr id="9" name="TextBox 8"/>
          <p:cNvSpPr txBox="1"/>
          <p:nvPr/>
        </p:nvSpPr>
        <p:spPr>
          <a:xfrm>
            <a:off x="612374" y="3914769"/>
            <a:ext cx="568753" cy="400110"/>
          </a:xfrm>
          <a:prstGeom prst="rect">
            <a:avLst/>
          </a:prstGeom>
          <a:noFill/>
        </p:spPr>
        <p:txBody>
          <a:bodyPr wrap="square" rtlCol="0">
            <a:spAutoFit/>
          </a:bodyPr>
          <a:lstStyle/>
          <a:p>
            <a:pPr lvl="0" eaLnBrk="0" fontAlgn="base" hangingPunct="0">
              <a:spcBef>
                <a:spcPct val="0"/>
              </a:spcBef>
              <a:spcAft>
                <a:spcPct val="0"/>
              </a:spcAft>
              <a:tabLst>
                <a:tab pos="228600" algn="l"/>
              </a:tabLst>
            </a:pPr>
            <a:r>
              <a:rPr lang="en-US" sz="2000" b="1" dirty="0" smtClean="0">
                <a:ea typeface="Times New Roman" pitchFamily="18" charset="0"/>
                <a:cs typeface="Times New Roman" pitchFamily="18" charset="0"/>
              </a:rPr>
              <a:t>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676400"/>
            <a:ext cx="2438400" cy="1015663"/>
          </a:xfrm>
          <a:prstGeom prst="rect">
            <a:avLst/>
          </a:prstGeom>
          <a:noFill/>
        </p:spPr>
        <p:txBody>
          <a:bodyPr wrap="square" rtlCol="0">
            <a:spAutoFit/>
          </a:bodyPr>
          <a:lstStyle/>
          <a:p>
            <a:pPr algn="ctr"/>
            <a:r>
              <a:rPr lang="en-US" sz="2000" b="1" dirty="0" smtClean="0"/>
              <a:t>USED FOR COMMERCIAL PURPOSE</a:t>
            </a:r>
            <a:endParaRPr lang="en-IN" sz="2000" b="1" dirty="0"/>
          </a:p>
        </p:txBody>
      </p:sp>
      <p:sp>
        <p:nvSpPr>
          <p:cNvPr id="3" name="TextBox 2"/>
          <p:cNvSpPr txBox="1"/>
          <p:nvPr/>
        </p:nvSpPr>
        <p:spPr>
          <a:xfrm>
            <a:off x="5867400" y="1889760"/>
            <a:ext cx="2209800" cy="400110"/>
          </a:xfrm>
          <a:prstGeom prst="rect">
            <a:avLst/>
          </a:prstGeom>
          <a:noFill/>
        </p:spPr>
        <p:txBody>
          <a:bodyPr wrap="square" rtlCol="0">
            <a:spAutoFit/>
          </a:bodyPr>
          <a:lstStyle/>
          <a:p>
            <a:r>
              <a:rPr lang="en-US" sz="2000" b="1" dirty="0" smtClean="0"/>
              <a:t>NOT AN ASSET</a:t>
            </a:r>
            <a:endParaRPr lang="en-IN" sz="2000" b="1" dirty="0" smtClean="0"/>
          </a:p>
        </p:txBody>
      </p:sp>
      <p:cxnSp>
        <p:nvCxnSpPr>
          <p:cNvPr id="4" name="Straight Arrow Connector 3"/>
          <p:cNvCxnSpPr/>
          <p:nvPr/>
        </p:nvCxnSpPr>
        <p:spPr>
          <a:xfrm>
            <a:off x="3657600" y="2057400"/>
            <a:ext cx="1295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2362200" y="685800"/>
            <a:ext cx="4800600" cy="400110"/>
          </a:xfrm>
          <a:prstGeom prst="rect">
            <a:avLst/>
          </a:prstGeom>
          <a:noFill/>
        </p:spPr>
        <p:txBody>
          <a:bodyPr wrap="square" rtlCol="0">
            <a:spAutoFit/>
          </a:bodyPr>
          <a:lstStyle/>
          <a:p>
            <a:r>
              <a:rPr lang="en-US" sz="2000" b="1" dirty="0" smtClean="0"/>
              <a:t>YACHTS ,  BOATS AND AIRCRAFT</a:t>
            </a:r>
            <a:endParaRPr lang="en-IN" sz="2000" b="1" dirty="0"/>
          </a:p>
        </p:txBody>
      </p:sp>
      <p:sp>
        <p:nvSpPr>
          <p:cNvPr id="7" name="TextBox 6"/>
          <p:cNvSpPr txBox="1"/>
          <p:nvPr/>
        </p:nvSpPr>
        <p:spPr>
          <a:xfrm>
            <a:off x="1285852" y="3094910"/>
            <a:ext cx="7400948" cy="1015663"/>
          </a:xfrm>
          <a:prstGeom prst="rect">
            <a:avLst/>
          </a:prstGeom>
          <a:noFill/>
        </p:spPr>
        <p:txBody>
          <a:bodyPr wrap="square" rtlCol="0">
            <a:spAutoFit/>
          </a:bodyPr>
          <a:lstStyle/>
          <a:p>
            <a:r>
              <a:rPr lang="en-US" sz="2000" b="1" dirty="0" smtClean="0"/>
              <a:t> AS PER GUIDELINES OF ICAI , STOCK – IN – TRADE WILL BE TREATED AS COMMERCIAL PURPOSE AND THEREFORE NOT AN ASSET</a:t>
            </a:r>
          </a:p>
        </p:txBody>
      </p:sp>
      <p:sp>
        <p:nvSpPr>
          <p:cNvPr id="8" name="TextBox 7"/>
          <p:cNvSpPr txBox="1"/>
          <p:nvPr/>
        </p:nvSpPr>
        <p:spPr>
          <a:xfrm>
            <a:off x="1306808" y="4191000"/>
            <a:ext cx="7143800" cy="1015663"/>
          </a:xfrm>
          <a:prstGeom prst="rect">
            <a:avLst/>
          </a:prstGeom>
          <a:noFill/>
        </p:spPr>
        <p:txBody>
          <a:bodyPr wrap="square" rtlCol="0">
            <a:spAutoFit/>
          </a:bodyPr>
          <a:lstStyle/>
          <a:p>
            <a:r>
              <a:rPr lang="en-US" sz="2000" b="1" dirty="0" smtClean="0"/>
              <a:t>WHETHER THESE ASSETS USED FOR COMMERCIAL PURPOSE OR NOT IS TO BE DETERMINEDFROM THE LICENCE GIVEN BY THE PRESCRIBED AUTHORITY</a:t>
            </a:r>
            <a:endParaRPr lang="en-IN" sz="2000" dirty="0"/>
          </a:p>
        </p:txBody>
      </p:sp>
      <p:sp>
        <p:nvSpPr>
          <p:cNvPr id="9" name="TextBox 8"/>
          <p:cNvSpPr txBox="1"/>
          <p:nvPr/>
        </p:nvSpPr>
        <p:spPr>
          <a:xfrm>
            <a:off x="1337288" y="5379720"/>
            <a:ext cx="6435112" cy="400110"/>
          </a:xfrm>
          <a:prstGeom prst="rect">
            <a:avLst/>
          </a:prstGeom>
          <a:noFill/>
        </p:spPr>
        <p:txBody>
          <a:bodyPr wrap="square" rtlCol="0">
            <a:spAutoFit/>
          </a:bodyPr>
          <a:lstStyle/>
          <a:p>
            <a:r>
              <a:rPr lang="en-US" sz="2000" b="1" dirty="0" smtClean="0"/>
              <a:t>FOR EG: SAHARA INDIA AIRLINE , JET KING ETC.</a:t>
            </a:r>
            <a:endParaRPr lang="en-IN" sz="2000" dirty="0"/>
          </a:p>
        </p:txBody>
      </p:sp>
      <p:sp>
        <p:nvSpPr>
          <p:cNvPr id="10" name="TextBox 9"/>
          <p:cNvSpPr txBox="1"/>
          <p:nvPr/>
        </p:nvSpPr>
        <p:spPr>
          <a:xfrm>
            <a:off x="571472" y="3094910"/>
            <a:ext cx="495328" cy="400110"/>
          </a:xfrm>
          <a:prstGeom prst="rect">
            <a:avLst/>
          </a:prstGeom>
          <a:noFill/>
        </p:spPr>
        <p:txBody>
          <a:bodyPr wrap="square" rtlCol="0">
            <a:spAutoFit/>
          </a:bodyPr>
          <a:lstStyle/>
          <a:p>
            <a:pPr lvl="0" eaLnBrk="0" fontAlgn="base" hangingPunct="0">
              <a:spcBef>
                <a:spcPct val="0"/>
              </a:spcBef>
              <a:spcAft>
                <a:spcPct val="0"/>
              </a:spcAft>
              <a:tabLst>
                <a:tab pos="228600" algn="l"/>
              </a:tabLst>
            </a:pPr>
            <a:r>
              <a:rPr lang="en-US" sz="2000" b="1" dirty="0" smtClean="0">
                <a:ea typeface="Times New Roman" pitchFamily="18" charset="0"/>
                <a:cs typeface="Times New Roman" pitchFamily="18" charset="0"/>
              </a:rPr>
              <a:t>1:</a:t>
            </a:r>
          </a:p>
        </p:txBody>
      </p:sp>
      <p:sp>
        <p:nvSpPr>
          <p:cNvPr id="11" name="TextBox 10"/>
          <p:cNvSpPr txBox="1"/>
          <p:nvPr/>
        </p:nvSpPr>
        <p:spPr>
          <a:xfrm>
            <a:off x="574246" y="4220759"/>
            <a:ext cx="568753" cy="400110"/>
          </a:xfrm>
          <a:prstGeom prst="rect">
            <a:avLst/>
          </a:prstGeom>
          <a:noFill/>
        </p:spPr>
        <p:txBody>
          <a:bodyPr wrap="square" rtlCol="0">
            <a:spAutoFit/>
          </a:bodyPr>
          <a:lstStyle/>
          <a:p>
            <a:pPr lvl="0" eaLnBrk="0" fontAlgn="base" hangingPunct="0">
              <a:spcBef>
                <a:spcPct val="0"/>
              </a:spcBef>
              <a:spcAft>
                <a:spcPct val="0"/>
              </a:spcAft>
              <a:tabLst>
                <a:tab pos="228600" algn="l"/>
              </a:tabLst>
            </a:pPr>
            <a:r>
              <a:rPr lang="en-US" sz="2000" b="1" dirty="0" smtClean="0">
                <a:ea typeface="Times New Roman" pitchFamily="18" charset="0"/>
                <a:cs typeface="Times New Roman" pitchFamily="18" charset="0"/>
              </a:rPr>
              <a:t>2:</a:t>
            </a:r>
          </a:p>
        </p:txBody>
      </p:sp>
      <p:sp>
        <p:nvSpPr>
          <p:cNvPr id="12" name="TextBox 11"/>
          <p:cNvSpPr txBox="1"/>
          <p:nvPr/>
        </p:nvSpPr>
        <p:spPr>
          <a:xfrm>
            <a:off x="577021" y="5395890"/>
            <a:ext cx="417973" cy="400110"/>
          </a:xfrm>
          <a:prstGeom prst="rect">
            <a:avLst/>
          </a:prstGeom>
          <a:noFill/>
        </p:spPr>
        <p:txBody>
          <a:bodyPr wrap="square" rtlCol="0">
            <a:spAutoFit/>
          </a:bodyPr>
          <a:lstStyle/>
          <a:p>
            <a:pPr lvl="0" eaLnBrk="0" fontAlgn="base" hangingPunct="0">
              <a:spcBef>
                <a:spcPct val="0"/>
              </a:spcBef>
              <a:spcAft>
                <a:spcPct val="0"/>
              </a:spcAft>
              <a:tabLst>
                <a:tab pos="228600" algn="l"/>
              </a:tabLst>
            </a:pPr>
            <a:r>
              <a:rPr lang="en-US" sz="2000" b="1" dirty="0">
                <a:ea typeface="Times New Roman" pitchFamily="18" charset="0"/>
                <a:cs typeface="Times New Roman" pitchFamily="18" charset="0"/>
              </a:rPr>
              <a:t>3</a:t>
            </a:r>
            <a:r>
              <a:rPr lang="en-US" sz="2000" b="1" dirty="0" smtClean="0">
                <a:ea typeface="Times New Roman" pitchFamily="18" charset="0"/>
                <a:cs typeface="Times New Roman" pitchFamily="18"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9" grpId="0"/>
      <p:bldP spid="10" grpId="0"/>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7120" y="914400"/>
            <a:ext cx="1722120" cy="400110"/>
          </a:xfrm>
          <a:prstGeom prst="rect">
            <a:avLst/>
          </a:prstGeom>
          <a:noFill/>
        </p:spPr>
        <p:txBody>
          <a:bodyPr wrap="square" rtlCol="0">
            <a:spAutoFit/>
          </a:bodyPr>
          <a:lstStyle/>
          <a:p>
            <a:r>
              <a:rPr lang="en-US" sz="2000" b="1" u="sng" smtClean="0"/>
              <a:t>Aircraft Used</a:t>
            </a:r>
            <a:endParaRPr lang="en-IN" sz="2000" b="1" u="sng"/>
          </a:p>
        </p:txBody>
      </p:sp>
      <p:sp>
        <p:nvSpPr>
          <p:cNvPr id="3" name="Left Brace 2"/>
          <p:cNvSpPr/>
          <p:nvPr/>
        </p:nvSpPr>
        <p:spPr>
          <a:xfrm rot="5400000">
            <a:off x="4229100" y="-525780"/>
            <a:ext cx="594360" cy="423672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a:p>
        </p:txBody>
      </p:sp>
      <p:sp>
        <p:nvSpPr>
          <p:cNvPr id="4" name="TextBox 3"/>
          <p:cNvSpPr txBox="1"/>
          <p:nvPr/>
        </p:nvSpPr>
        <p:spPr>
          <a:xfrm>
            <a:off x="1341120" y="1905000"/>
            <a:ext cx="2362200" cy="707886"/>
          </a:xfrm>
          <a:prstGeom prst="rect">
            <a:avLst/>
          </a:prstGeom>
          <a:noFill/>
        </p:spPr>
        <p:txBody>
          <a:bodyPr wrap="square" rtlCol="0">
            <a:spAutoFit/>
          </a:bodyPr>
          <a:lstStyle/>
          <a:p>
            <a:r>
              <a:rPr lang="en-US" sz="2000" b="1" smtClean="0"/>
              <a:t>For Transportation </a:t>
            </a:r>
          </a:p>
          <a:p>
            <a:r>
              <a:rPr lang="en-US" sz="2000" b="1" smtClean="0"/>
              <a:t>of Goods</a:t>
            </a:r>
            <a:endParaRPr lang="en-IN" sz="2000" b="1"/>
          </a:p>
        </p:txBody>
      </p:sp>
      <p:sp>
        <p:nvSpPr>
          <p:cNvPr id="5" name="TextBox 4"/>
          <p:cNvSpPr txBox="1"/>
          <p:nvPr/>
        </p:nvSpPr>
        <p:spPr>
          <a:xfrm>
            <a:off x="5486400" y="1905000"/>
            <a:ext cx="2590800" cy="1015663"/>
          </a:xfrm>
          <a:prstGeom prst="rect">
            <a:avLst/>
          </a:prstGeom>
          <a:noFill/>
        </p:spPr>
        <p:txBody>
          <a:bodyPr wrap="square" rtlCol="0">
            <a:spAutoFit/>
          </a:bodyPr>
          <a:lstStyle/>
          <a:p>
            <a:r>
              <a:rPr lang="en-US" sz="2000" b="1" smtClean="0"/>
              <a:t>For meeting of </a:t>
            </a:r>
          </a:p>
          <a:p>
            <a:r>
              <a:rPr lang="en-US" sz="2000" b="1" smtClean="0"/>
              <a:t>Directors / Employee </a:t>
            </a:r>
          </a:p>
          <a:p>
            <a:r>
              <a:rPr lang="en-US" sz="2000" b="1" smtClean="0"/>
              <a:t>of Company</a:t>
            </a:r>
            <a:endParaRPr lang="en-IN" sz="2000" b="1"/>
          </a:p>
        </p:txBody>
      </p:sp>
      <p:sp>
        <p:nvSpPr>
          <p:cNvPr id="6" name="TextBox 5"/>
          <p:cNvSpPr txBox="1"/>
          <p:nvPr/>
        </p:nvSpPr>
        <p:spPr>
          <a:xfrm>
            <a:off x="457200" y="2926080"/>
            <a:ext cx="1219200" cy="400110"/>
          </a:xfrm>
          <a:prstGeom prst="rect">
            <a:avLst/>
          </a:prstGeom>
          <a:noFill/>
        </p:spPr>
        <p:txBody>
          <a:bodyPr wrap="square" rtlCol="0">
            <a:spAutoFit/>
          </a:bodyPr>
          <a:lstStyle/>
          <a:p>
            <a:r>
              <a:rPr lang="en-US" sz="2000" b="1" u="sng" smtClean="0"/>
              <a:t>Example</a:t>
            </a:r>
            <a:endParaRPr lang="en-IN" sz="2000" b="1" u="sng"/>
          </a:p>
        </p:txBody>
      </p:sp>
      <p:sp>
        <p:nvSpPr>
          <p:cNvPr id="7" name="TextBox 6"/>
          <p:cNvSpPr txBox="1"/>
          <p:nvPr/>
        </p:nvSpPr>
        <p:spPr>
          <a:xfrm>
            <a:off x="457200" y="3562290"/>
            <a:ext cx="1219200" cy="707886"/>
          </a:xfrm>
          <a:prstGeom prst="rect">
            <a:avLst/>
          </a:prstGeom>
          <a:noFill/>
        </p:spPr>
        <p:txBody>
          <a:bodyPr wrap="square" rtlCol="0">
            <a:spAutoFit/>
          </a:bodyPr>
          <a:lstStyle/>
          <a:p>
            <a:r>
              <a:rPr lang="en-US" sz="2000" b="1" smtClean="0"/>
              <a:t>Courier</a:t>
            </a:r>
          </a:p>
          <a:p>
            <a:r>
              <a:rPr lang="en-US" sz="2000" b="1" smtClean="0"/>
              <a:t>agency</a:t>
            </a:r>
            <a:endParaRPr lang="en-IN" sz="2000" b="1"/>
          </a:p>
        </p:txBody>
      </p:sp>
      <p:sp>
        <p:nvSpPr>
          <p:cNvPr id="8" name="TextBox 7"/>
          <p:cNvSpPr txBox="1"/>
          <p:nvPr/>
        </p:nvSpPr>
        <p:spPr>
          <a:xfrm>
            <a:off x="2209800" y="3672840"/>
            <a:ext cx="990600" cy="400110"/>
          </a:xfrm>
          <a:prstGeom prst="rect">
            <a:avLst/>
          </a:prstGeom>
          <a:noFill/>
        </p:spPr>
        <p:txBody>
          <a:bodyPr wrap="square" rtlCol="0">
            <a:spAutoFit/>
          </a:bodyPr>
          <a:lstStyle/>
          <a:p>
            <a:r>
              <a:rPr lang="en-US" sz="2000" b="1" u="sng" smtClean="0"/>
              <a:t>DTDC</a:t>
            </a:r>
            <a:endParaRPr lang="en-IN" sz="2000" b="1" u="sng"/>
          </a:p>
        </p:txBody>
      </p:sp>
      <p:sp>
        <p:nvSpPr>
          <p:cNvPr id="9" name="TextBox 8"/>
          <p:cNvSpPr txBox="1"/>
          <p:nvPr/>
        </p:nvSpPr>
        <p:spPr>
          <a:xfrm>
            <a:off x="304800" y="4872930"/>
            <a:ext cx="1661160" cy="400110"/>
          </a:xfrm>
          <a:prstGeom prst="rect">
            <a:avLst/>
          </a:prstGeom>
          <a:noFill/>
        </p:spPr>
        <p:txBody>
          <a:bodyPr wrap="square" rtlCol="0">
            <a:spAutoFit/>
          </a:bodyPr>
          <a:lstStyle/>
          <a:p>
            <a:r>
              <a:rPr lang="en-US" sz="2000" b="1" smtClean="0"/>
              <a:t>Not an Asset</a:t>
            </a:r>
            <a:endParaRPr lang="en-IN" sz="2000" b="1"/>
          </a:p>
        </p:txBody>
      </p:sp>
      <p:sp>
        <p:nvSpPr>
          <p:cNvPr id="11" name="TextBox 10"/>
          <p:cNvSpPr txBox="1"/>
          <p:nvPr/>
        </p:nvSpPr>
        <p:spPr>
          <a:xfrm>
            <a:off x="6339840" y="3657600"/>
            <a:ext cx="914400" cy="400110"/>
          </a:xfrm>
          <a:prstGeom prst="rect">
            <a:avLst/>
          </a:prstGeom>
          <a:noFill/>
        </p:spPr>
        <p:txBody>
          <a:bodyPr wrap="square" rtlCol="0">
            <a:spAutoFit/>
          </a:bodyPr>
          <a:lstStyle/>
          <a:p>
            <a:r>
              <a:rPr lang="en-US" sz="2000" b="1" smtClean="0"/>
              <a:t>Asset</a:t>
            </a:r>
            <a:endParaRPr lang="en-IN" sz="2000" b="1"/>
          </a:p>
        </p:txBody>
      </p:sp>
      <p:cxnSp>
        <p:nvCxnSpPr>
          <p:cNvPr id="13" name="Straight Arrow Connector 12"/>
          <p:cNvCxnSpPr/>
          <p:nvPr/>
        </p:nvCxnSpPr>
        <p:spPr>
          <a:xfrm>
            <a:off x="1676400" y="38862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724694" y="4594066"/>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rot="5400000">
            <a:off x="6333014" y="3313906"/>
            <a:ext cx="685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P spid="8"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534" y="304800"/>
            <a:ext cx="4664610" cy="400110"/>
          </a:xfrm>
          <a:prstGeom prst="rect">
            <a:avLst/>
          </a:prstGeom>
        </p:spPr>
        <p:txBody>
          <a:bodyPr wrap="none">
            <a:spAutoFit/>
          </a:bodyPr>
          <a:lstStyle/>
          <a:p>
            <a:r>
              <a:rPr lang="en-US" sz="2000" b="1" dirty="0" smtClean="0">
                <a:latin typeface="Times New Roman" pitchFamily="18" charset="0"/>
                <a:cs typeface="Times New Roman" pitchFamily="18" charset="0"/>
              </a:rPr>
              <a:t>Who are not liable to pay Wealth-Tax ?   </a:t>
            </a:r>
            <a:endParaRPr lang="en-IN" sz="2000" b="1" dirty="0">
              <a:latin typeface="Times New Roman" pitchFamily="18" charset="0"/>
              <a:cs typeface="Times New Roman" pitchFamily="18" charset="0"/>
            </a:endParaRPr>
          </a:p>
        </p:txBody>
      </p:sp>
      <p:sp>
        <p:nvSpPr>
          <p:cNvPr id="3" name="Rectangle 2"/>
          <p:cNvSpPr/>
          <p:nvPr/>
        </p:nvSpPr>
        <p:spPr>
          <a:xfrm>
            <a:off x="594360" y="3977640"/>
            <a:ext cx="4572000" cy="1938992"/>
          </a:xfrm>
          <a:prstGeom prst="rect">
            <a:avLst/>
          </a:prstGeom>
        </p:spPr>
        <p:txBody>
          <a:bodyPr wrap="square">
            <a:spAutoFit/>
          </a:bodyPr>
          <a:lstStyle/>
          <a:p>
            <a:r>
              <a:rPr lang="en-US" sz="2000" b="1" dirty="0" smtClean="0">
                <a:latin typeface="Times New Roman" pitchFamily="18" charset="0"/>
                <a:cs typeface="Times New Roman" pitchFamily="18" charset="0"/>
              </a:rPr>
              <a:t>Besides the above, the following are also not liable to pay wealth-tax:</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1. Partnership Firm</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2. AOP / BOI</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3. Local Authority</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4. Any other Artificial person</a:t>
            </a:r>
            <a:endParaRPr lang="en-IN" sz="2000" b="1" dirty="0">
              <a:latin typeface="Times New Roman" pitchFamily="18" charset="0"/>
              <a:cs typeface="Times New Roman" pitchFamily="18" charset="0"/>
            </a:endParaRPr>
          </a:p>
        </p:txBody>
      </p:sp>
      <p:sp>
        <p:nvSpPr>
          <p:cNvPr id="4" name="TextBox 3"/>
          <p:cNvSpPr txBox="1"/>
          <p:nvPr/>
        </p:nvSpPr>
        <p:spPr>
          <a:xfrm>
            <a:off x="533400" y="762000"/>
            <a:ext cx="1675652"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As per sec. 45</a:t>
            </a:r>
            <a:endParaRPr lang="en-IN" sz="2000" b="1" dirty="0">
              <a:latin typeface="Times New Roman" pitchFamily="18" charset="0"/>
              <a:cs typeface="Times New Roman" pitchFamily="18" charset="0"/>
            </a:endParaRPr>
          </a:p>
        </p:txBody>
      </p:sp>
      <p:sp>
        <p:nvSpPr>
          <p:cNvPr id="5" name="Rectangle 4"/>
          <p:cNvSpPr/>
          <p:nvPr/>
        </p:nvSpPr>
        <p:spPr>
          <a:xfrm>
            <a:off x="457200" y="1249680"/>
            <a:ext cx="1752600" cy="400110"/>
          </a:xfrm>
          <a:prstGeom prst="rect">
            <a:avLst/>
          </a:prstGeom>
        </p:spPr>
        <p:txBody>
          <a:bodyPr wrap="square">
            <a:spAutoFit/>
          </a:bodyPr>
          <a:lstStyle/>
          <a:p>
            <a:r>
              <a:rPr lang="en-US" sz="2000" b="1" dirty="0" smtClean="0">
                <a:latin typeface="Times New Roman" pitchFamily="18" charset="0"/>
                <a:cs typeface="Times New Roman" pitchFamily="18" charset="0"/>
              </a:rPr>
              <a:t>(a)  Company</a:t>
            </a:r>
            <a:endParaRPr lang="en-IN" sz="2000" b="1" dirty="0">
              <a:latin typeface="Times New Roman" pitchFamily="18" charset="0"/>
              <a:cs typeface="Times New Roman" pitchFamily="18" charset="0"/>
            </a:endParaRPr>
          </a:p>
        </p:txBody>
      </p:sp>
      <p:sp>
        <p:nvSpPr>
          <p:cNvPr id="6" name="Rectangle 5"/>
          <p:cNvSpPr/>
          <p:nvPr/>
        </p:nvSpPr>
        <p:spPr>
          <a:xfrm>
            <a:off x="2118360" y="1264920"/>
            <a:ext cx="4800600" cy="400110"/>
          </a:xfrm>
          <a:prstGeom prst="rect">
            <a:avLst/>
          </a:prstGeom>
        </p:spPr>
        <p:txBody>
          <a:bodyPr wrap="square">
            <a:spAutoFit/>
          </a:bodyPr>
          <a:lstStyle/>
          <a:p>
            <a:r>
              <a:rPr lang="en-US" sz="2000" b="1" dirty="0" smtClean="0">
                <a:latin typeface="Times New Roman" pitchFamily="18" charset="0"/>
                <a:cs typeface="Times New Roman" pitchFamily="18" charset="0"/>
              </a:rPr>
              <a:t>registered U/S 25 of Companies Act, 1956</a:t>
            </a:r>
            <a:endParaRPr lang="en-IN" sz="2000" b="1" dirty="0">
              <a:latin typeface="Times New Roman" pitchFamily="18" charset="0"/>
              <a:cs typeface="Times New Roman" pitchFamily="18" charset="0"/>
            </a:endParaRPr>
          </a:p>
        </p:txBody>
      </p:sp>
      <p:sp>
        <p:nvSpPr>
          <p:cNvPr id="7" name="Rectangle 6"/>
          <p:cNvSpPr/>
          <p:nvPr/>
        </p:nvSpPr>
        <p:spPr>
          <a:xfrm>
            <a:off x="457200" y="1645920"/>
            <a:ext cx="2852063" cy="400110"/>
          </a:xfrm>
          <a:prstGeom prst="rect">
            <a:avLst/>
          </a:prstGeom>
        </p:spPr>
        <p:txBody>
          <a:bodyPr wrap="none">
            <a:spAutoFit/>
          </a:bodyPr>
          <a:lstStyle/>
          <a:p>
            <a:r>
              <a:rPr lang="en-US" sz="2000" b="1" dirty="0" smtClean="0">
                <a:latin typeface="Times New Roman" pitchFamily="18" charset="0"/>
                <a:cs typeface="Times New Roman" pitchFamily="18" charset="0"/>
              </a:rPr>
              <a:t>(b)  Co-operative society</a:t>
            </a:r>
            <a:endParaRPr lang="en-IN" sz="2000" b="1" dirty="0">
              <a:latin typeface="Times New Roman" pitchFamily="18" charset="0"/>
              <a:cs typeface="Times New Roman" pitchFamily="18" charset="0"/>
            </a:endParaRPr>
          </a:p>
        </p:txBody>
      </p:sp>
      <p:sp>
        <p:nvSpPr>
          <p:cNvPr id="8" name="Rectangle 7"/>
          <p:cNvSpPr/>
          <p:nvPr/>
        </p:nvSpPr>
        <p:spPr>
          <a:xfrm>
            <a:off x="487680" y="2072640"/>
            <a:ext cx="2057400" cy="400110"/>
          </a:xfrm>
          <a:prstGeom prst="rect">
            <a:avLst/>
          </a:prstGeom>
        </p:spPr>
        <p:txBody>
          <a:bodyPr wrap="square">
            <a:spAutoFit/>
          </a:bodyPr>
          <a:lstStyle/>
          <a:p>
            <a:r>
              <a:rPr lang="en-US" sz="2000" b="1" dirty="0" smtClean="0">
                <a:latin typeface="Times New Roman" pitchFamily="18" charset="0"/>
                <a:cs typeface="Times New Roman" pitchFamily="18" charset="0"/>
              </a:rPr>
              <a:t>(c)  Social Club</a:t>
            </a:r>
            <a:endParaRPr lang="en-IN" sz="2000" b="1" dirty="0">
              <a:latin typeface="Times New Roman" pitchFamily="18" charset="0"/>
              <a:cs typeface="Times New Roman" pitchFamily="18" charset="0"/>
            </a:endParaRPr>
          </a:p>
        </p:txBody>
      </p:sp>
      <p:sp>
        <p:nvSpPr>
          <p:cNvPr id="9" name="Rectangle 8"/>
          <p:cNvSpPr/>
          <p:nvPr/>
        </p:nvSpPr>
        <p:spPr>
          <a:xfrm>
            <a:off x="472440" y="2484120"/>
            <a:ext cx="2438400" cy="400110"/>
          </a:xfrm>
          <a:prstGeom prst="rect">
            <a:avLst/>
          </a:prstGeom>
        </p:spPr>
        <p:txBody>
          <a:bodyPr wrap="square">
            <a:spAutoFit/>
          </a:bodyPr>
          <a:lstStyle/>
          <a:p>
            <a:r>
              <a:rPr lang="en-US" sz="2000" b="1" dirty="0" smtClean="0">
                <a:latin typeface="Times New Roman" pitchFamily="18" charset="0"/>
                <a:cs typeface="Times New Roman" pitchFamily="18" charset="0"/>
              </a:rPr>
              <a:t>(d)  Political Party</a:t>
            </a:r>
            <a:endParaRPr lang="en-IN" sz="2000" b="1" dirty="0">
              <a:latin typeface="Times New Roman" pitchFamily="18" charset="0"/>
              <a:cs typeface="Times New Roman" pitchFamily="18" charset="0"/>
            </a:endParaRPr>
          </a:p>
        </p:txBody>
      </p:sp>
      <p:sp>
        <p:nvSpPr>
          <p:cNvPr id="10" name="Rectangle 9"/>
          <p:cNvSpPr/>
          <p:nvPr/>
        </p:nvSpPr>
        <p:spPr>
          <a:xfrm>
            <a:off x="487680" y="2895600"/>
            <a:ext cx="2362200" cy="400110"/>
          </a:xfrm>
          <a:prstGeom prst="rect">
            <a:avLst/>
          </a:prstGeom>
        </p:spPr>
        <p:txBody>
          <a:bodyPr wrap="square">
            <a:spAutoFit/>
          </a:bodyPr>
          <a:lstStyle/>
          <a:p>
            <a:r>
              <a:rPr lang="en-US" sz="2000" b="1" dirty="0" smtClean="0">
                <a:latin typeface="Times New Roman" pitchFamily="18" charset="0"/>
                <a:cs typeface="Times New Roman" pitchFamily="18" charset="0"/>
              </a:rPr>
              <a:t>(e)  Mutual Fund</a:t>
            </a:r>
            <a:endParaRPr lang="en-IN" sz="2000" b="1" dirty="0">
              <a:latin typeface="Times New Roman" pitchFamily="18" charset="0"/>
              <a:cs typeface="Times New Roman" pitchFamily="18" charset="0"/>
            </a:endParaRPr>
          </a:p>
        </p:txBody>
      </p:sp>
      <p:sp>
        <p:nvSpPr>
          <p:cNvPr id="11" name="TextBox 10"/>
          <p:cNvSpPr txBox="1"/>
          <p:nvPr/>
        </p:nvSpPr>
        <p:spPr>
          <a:xfrm>
            <a:off x="487680" y="3307080"/>
            <a:ext cx="316992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(f)   Reserve Bank Of India</a:t>
            </a:r>
            <a:endParaRPr lang="en-IN" sz="2000" b="1" dirty="0">
              <a:solidFill>
                <a:srgbClr val="FF0000"/>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762000"/>
            <a:ext cx="2286000" cy="400110"/>
          </a:xfrm>
          <a:prstGeom prst="rect">
            <a:avLst/>
          </a:prstGeom>
          <a:noFill/>
        </p:spPr>
        <p:txBody>
          <a:bodyPr wrap="square" rtlCol="0">
            <a:spAutoFit/>
          </a:bodyPr>
          <a:lstStyle/>
          <a:p>
            <a:r>
              <a:rPr lang="en-US" sz="2000" b="1" u="sng" dirty="0" smtClean="0">
                <a:latin typeface="Times New Roman" pitchFamily="18" charset="0"/>
                <a:cs typeface="Times New Roman" pitchFamily="18" charset="0"/>
              </a:rPr>
              <a:t>URBAN LAND</a:t>
            </a:r>
            <a:endParaRPr lang="en-IN" sz="2000" b="1" u="sng" dirty="0">
              <a:latin typeface="Times New Roman" pitchFamily="18" charset="0"/>
              <a:cs typeface="Times New Roman" pitchFamily="18" charset="0"/>
            </a:endParaRPr>
          </a:p>
        </p:txBody>
      </p:sp>
      <p:sp>
        <p:nvSpPr>
          <p:cNvPr id="3" name="TextBox 2"/>
          <p:cNvSpPr txBox="1"/>
          <p:nvPr/>
        </p:nvSpPr>
        <p:spPr>
          <a:xfrm>
            <a:off x="762000" y="1615440"/>
            <a:ext cx="32004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Vacant land or plot of land</a:t>
            </a:r>
            <a:endParaRPr lang="en-US" sz="2000" b="1" dirty="0" smtClean="0">
              <a:latin typeface="Times New Roman" pitchFamily="18" charset="0"/>
              <a:cs typeface="Times New Roman" pitchFamily="18" charset="0"/>
            </a:endParaRPr>
          </a:p>
        </p:txBody>
      </p:sp>
      <p:sp>
        <p:nvSpPr>
          <p:cNvPr id="4" name="TextBox 3"/>
          <p:cNvSpPr txBox="1"/>
          <p:nvPr/>
        </p:nvSpPr>
        <p:spPr>
          <a:xfrm>
            <a:off x="762000" y="2209800"/>
            <a:ext cx="67056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For the purpose of wealth tax , land must be in urban area</a:t>
            </a:r>
            <a:endParaRPr lang="en-IN" sz="2000" b="1" dirty="0">
              <a:latin typeface="Times New Roman" pitchFamily="18" charset="0"/>
              <a:cs typeface="Times New Roman" pitchFamily="18" charset="0"/>
            </a:endParaRPr>
          </a:p>
        </p:txBody>
      </p:sp>
      <p:sp>
        <p:nvSpPr>
          <p:cNvPr id="38" name="TextBox 37"/>
          <p:cNvSpPr txBox="1"/>
          <p:nvPr/>
        </p:nvSpPr>
        <p:spPr>
          <a:xfrm>
            <a:off x="1539240" y="2971800"/>
            <a:ext cx="3337560" cy="400110"/>
          </a:xfrm>
          <a:prstGeom prst="rect">
            <a:avLst/>
          </a:prstGeom>
          <a:noFill/>
        </p:spPr>
        <p:txBody>
          <a:bodyPr wrap="square" rtlCol="0">
            <a:spAutoFit/>
          </a:bodyPr>
          <a:lstStyle/>
          <a:p>
            <a:r>
              <a:rPr lang="en-US" sz="2000" b="1" smtClean="0"/>
              <a:t>Land Situated in Rural area</a:t>
            </a:r>
            <a:endParaRPr lang="en-IN" sz="2000" b="1"/>
          </a:p>
        </p:txBody>
      </p:sp>
      <p:sp>
        <p:nvSpPr>
          <p:cNvPr id="39" name="TextBox 38"/>
          <p:cNvSpPr txBox="1"/>
          <p:nvPr/>
        </p:nvSpPr>
        <p:spPr>
          <a:xfrm>
            <a:off x="5654040" y="2971800"/>
            <a:ext cx="1889760" cy="400110"/>
          </a:xfrm>
          <a:prstGeom prst="rect">
            <a:avLst/>
          </a:prstGeom>
          <a:noFill/>
        </p:spPr>
        <p:txBody>
          <a:bodyPr wrap="square" rtlCol="0">
            <a:spAutoFit/>
          </a:bodyPr>
          <a:lstStyle/>
          <a:p>
            <a:r>
              <a:rPr lang="en-US" sz="2000" b="1" smtClean="0"/>
              <a:t>Not an Asset</a:t>
            </a:r>
            <a:endParaRPr lang="en-IN" sz="2000" b="1"/>
          </a:p>
        </p:txBody>
      </p:sp>
      <p:sp>
        <p:nvSpPr>
          <p:cNvPr id="22" name="TextBox 21"/>
          <p:cNvSpPr txBox="1"/>
          <p:nvPr/>
        </p:nvSpPr>
        <p:spPr>
          <a:xfrm>
            <a:off x="5334000" y="1630680"/>
            <a:ext cx="9906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Asset</a:t>
            </a:r>
          </a:p>
        </p:txBody>
      </p:sp>
      <p:cxnSp>
        <p:nvCxnSpPr>
          <p:cNvPr id="24" name="Straight Arrow Connector 23"/>
          <p:cNvCxnSpPr/>
          <p:nvPr/>
        </p:nvCxnSpPr>
        <p:spPr>
          <a:xfrm>
            <a:off x="4191000" y="1828800"/>
            <a:ext cx="838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1188720" y="2987040"/>
            <a:ext cx="304800" cy="461665"/>
          </a:xfrm>
          <a:prstGeom prst="rect">
            <a:avLst/>
          </a:prstGeom>
          <a:noFill/>
        </p:spPr>
        <p:txBody>
          <a:bodyPr wrap="square" rtlCol="0">
            <a:spAutoFit/>
          </a:bodyPr>
          <a:lstStyle/>
          <a:p>
            <a:r>
              <a:rPr lang="en-US" sz="2400" b="1" smtClean="0"/>
              <a:t>*</a:t>
            </a:r>
            <a:endParaRPr lang="en-IN" sz="24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38" grpId="0"/>
      <p:bldP spid="39" grpId="0"/>
      <p:bldP spid="22" grpId="0"/>
      <p:bldP spid="3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1447800" cy="400110"/>
          </a:xfrm>
          <a:prstGeom prst="rect">
            <a:avLst/>
          </a:prstGeom>
          <a:noFill/>
        </p:spPr>
        <p:txBody>
          <a:bodyPr wrap="square" rtlCol="0">
            <a:spAutoFit/>
          </a:bodyPr>
          <a:lstStyle/>
          <a:p>
            <a:r>
              <a:rPr lang="en-US" sz="2000" b="1" u="sng" smtClean="0"/>
              <a:t>Example :</a:t>
            </a:r>
            <a:endParaRPr lang="en-IN" sz="2000" b="1" u="sng"/>
          </a:p>
        </p:txBody>
      </p:sp>
      <p:sp>
        <p:nvSpPr>
          <p:cNvPr id="3" name="TextBox 2"/>
          <p:cNvSpPr txBox="1"/>
          <p:nvPr/>
        </p:nvSpPr>
        <p:spPr>
          <a:xfrm>
            <a:off x="1371600" y="1219200"/>
            <a:ext cx="6934200" cy="400110"/>
          </a:xfrm>
          <a:prstGeom prst="rect">
            <a:avLst/>
          </a:prstGeom>
          <a:noFill/>
        </p:spPr>
        <p:txBody>
          <a:bodyPr wrap="square" rtlCol="0">
            <a:spAutoFit/>
          </a:bodyPr>
          <a:lstStyle/>
          <a:p>
            <a:r>
              <a:rPr lang="en-US" sz="2000" b="1" smtClean="0"/>
              <a:t>MrX  Purpose Urban Land for industrial purpose on 1.8.2012</a:t>
            </a:r>
            <a:endParaRPr lang="en-IN" sz="2000" b="1"/>
          </a:p>
        </p:txBody>
      </p:sp>
      <p:sp>
        <p:nvSpPr>
          <p:cNvPr id="4" name="TextBox 3"/>
          <p:cNvSpPr txBox="1"/>
          <p:nvPr/>
        </p:nvSpPr>
        <p:spPr>
          <a:xfrm>
            <a:off x="2209800" y="1981200"/>
            <a:ext cx="990600" cy="400110"/>
          </a:xfrm>
          <a:prstGeom prst="rect">
            <a:avLst/>
          </a:prstGeom>
          <a:noFill/>
        </p:spPr>
        <p:txBody>
          <a:bodyPr wrap="square" rtlCol="0">
            <a:spAutoFit/>
          </a:bodyPr>
          <a:lstStyle/>
          <a:p>
            <a:r>
              <a:rPr lang="en-US" sz="2000" b="1" smtClean="0"/>
              <a:t>1.8.12</a:t>
            </a:r>
            <a:endParaRPr lang="en-IN" sz="2000" b="1"/>
          </a:p>
        </p:txBody>
      </p:sp>
      <p:sp>
        <p:nvSpPr>
          <p:cNvPr id="5" name="TextBox 4"/>
          <p:cNvSpPr txBox="1"/>
          <p:nvPr/>
        </p:nvSpPr>
        <p:spPr>
          <a:xfrm>
            <a:off x="5791200" y="1981200"/>
            <a:ext cx="1295400" cy="400110"/>
          </a:xfrm>
          <a:prstGeom prst="rect">
            <a:avLst/>
          </a:prstGeom>
          <a:noFill/>
        </p:spPr>
        <p:txBody>
          <a:bodyPr wrap="square" rtlCol="0">
            <a:spAutoFit/>
          </a:bodyPr>
          <a:lstStyle/>
          <a:p>
            <a:r>
              <a:rPr lang="en-US" sz="2000" b="1" smtClean="0"/>
              <a:t>31.7.2014</a:t>
            </a:r>
            <a:endParaRPr lang="en-IN" sz="2000" b="1"/>
          </a:p>
        </p:txBody>
      </p:sp>
      <p:cxnSp>
        <p:nvCxnSpPr>
          <p:cNvPr id="7" name="Straight Connector 6"/>
          <p:cNvCxnSpPr/>
          <p:nvPr/>
        </p:nvCxnSpPr>
        <p:spPr>
          <a:xfrm>
            <a:off x="3154680" y="2181255"/>
            <a:ext cx="2590800" cy="1588"/>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883920" y="2724090"/>
            <a:ext cx="2133600" cy="400110"/>
          </a:xfrm>
          <a:prstGeom prst="rect">
            <a:avLst/>
          </a:prstGeom>
          <a:noFill/>
        </p:spPr>
        <p:txBody>
          <a:bodyPr wrap="square" rtlCol="0">
            <a:spAutoFit/>
          </a:bodyPr>
          <a:lstStyle/>
          <a:p>
            <a:r>
              <a:rPr lang="en-US" sz="2000" b="1" u="sng" smtClean="0"/>
              <a:t>Valuation Date</a:t>
            </a:r>
            <a:endParaRPr lang="en-IN" sz="2000" b="1" u="sng"/>
          </a:p>
        </p:txBody>
      </p:sp>
      <p:sp>
        <p:nvSpPr>
          <p:cNvPr id="9" name="TextBox 8"/>
          <p:cNvSpPr txBox="1"/>
          <p:nvPr/>
        </p:nvSpPr>
        <p:spPr>
          <a:xfrm>
            <a:off x="1234440" y="3470850"/>
            <a:ext cx="1066800" cy="400110"/>
          </a:xfrm>
          <a:prstGeom prst="rect">
            <a:avLst/>
          </a:prstGeom>
          <a:noFill/>
        </p:spPr>
        <p:txBody>
          <a:bodyPr wrap="square" rtlCol="0">
            <a:spAutoFit/>
          </a:bodyPr>
          <a:lstStyle/>
          <a:p>
            <a:r>
              <a:rPr lang="en-US" sz="2000" b="1" smtClean="0"/>
              <a:t>31|3|13</a:t>
            </a:r>
            <a:endParaRPr lang="en-IN" sz="2000" b="1"/>
          </a:p>
        </p:txBody>
      </p:sp>
      <p:sp>
        <p:nvSpPr>
          <p:cNvPr id="10" name="TextBox 9"/>
          <p:cNvSpPr txBox="1"/>
          <p:nvPr/>
        </p:nvSpPr>
        <p:spPr>
          <a:xfrm>
            <a:off x="3581400" y="3474720"/>
            <a:ext cx="685800" cy="400110"/>
          </a:xfrm>
          <a:prstGeom prst="rect">
            <a:avLst/>
          </a:prstGeom>
          <a:noFill/>
        </p:spPr>
        <p:txBody>
          <a:bodyPr wrap="square" rtlCol="0">
            <a:spAutoFit/>
          </a:bodyPr>
          <a:lstStyle/>
          <a:p>
            <a:r>
              <a:rPr lang="en-US" sz="2000" b="1" smtClean="0"/>
              <a:t>NA</a:t>
            </a:r>
            <a:endParaRPr lang="en-IN" sz="2000" b="1"/>
          </a:p>
        </p:txBody>
      </p:sp>
      <p:sp>
        <p:nvSpPr>
          <p:cNvPr id="11" name="TextBox 10"/>
          <p:cNvSpPr txBox="1"/>
          <p:nvPr/>
        </p:nvSpPr>
        <p:spPr>
          <a:xfrm>
            <a:off x="1234440" y="4213740"/>
            <a:ext cx="1066800" cy="400110"/>
          </a:xfrm>
          <a:prstGeom prst="rect">
            <a:avLst/>
          </a:prstGeom>
          <a:noFill/>
        </p:spPr>
        <p:txBody>
          <a:bodyPr wrap="square" rtlCol="0">
            <a:spAutoFit/>
          </a:bodyPr>
          <a:lstStyle/>
          <a:p>
            <a:r>
              <a:rPr lang="en-US" sz="2000" b="1" smtClean="0"/>
              <a:t>31|3|14</a:t>
            </a:r>
            <a:endParaRPr lang="en-IN" sz="2000" b="1"/>
          </a:p>
        </p:txBody>
      </p:sp>
      <p:sp>
        <p:nvSpPr>
          <p:cNvPr id="12" name="TextBox 11"/>
          <p:cNvSpPr txBox="1"/>
          <p:nvPr/>
        </p:nvSpPr>
        <p:spPr>
          <a:xfrm>
            <a:off x="3581400" y="4217610"/>
            <a:ext cx="685800" cy="400110"/>
          </a:xfrm>
          <a:prstGeom prst="rect">
            <a:avLst/>
          </a:prstGeom>
          <a:noFill/>
        </p:spPr>
        <p:txBody>
          <a:bodyPr wrap="square" rtlCol="0">
            <a:spAutoFit/>
          </a:bodyPr>
          <a:lstStyle/>
          <a:p>
            <a:r>
              <a:rPr lang="en-US" sz="2000" b="1" smtClean="0"/>
              <a:t>NA</a:t>
            </a:r>
            <a:endParaRPr lang="en-IN" sz="2000" b="1"/>
          </a:p>
        </p:txBody>
      </p:sp>
      <p:sp>
        <p:nvSpPr>
          <p:cNvPr id="13" name="TextBox 12"/>
          <p:cNvSpPr txBox="1"/>
          <p:nvPr/>
        </p:nvSpPr>
        <p:spPr>
          <a:xfrm>
            <a:off x="1234440" y="4945260"/>
            <a:ext cx="1066800" cy="400110"/>
          </a:xfrm>
          <a:prstGeom prst="rect">
            <a:avLst/>
          </a:prstGeom>
          <a:noFill/>
        </p:spPr>
        <p:txBody>
          <a:bodyPr wrap="square" rtlCol="0">
            <a:spAutoFit/>
          </a:bodyPr>
          <a:lstStyle/>
          <a:p>
            <a:r>
              <a:rPr lang="en-US" sz="2000" b="1" smtClean="0"/>
              <a:t>31|3|15</a:t>
            </a:r>
            <a:endParaRPr lang="en-IN" sz="2000" b="1"/>
          </a:p>
        </p:txBody>
      </p:sp>
      <p:sp>
        <p:nvSpPr>
          <p:cNvPr id="14" name="TextBox 13"/>
          <p:cNvSpPr txBox="1"/>
          <p:nvPr/>
        </p:nvSpPr>
        <p:spPr>
          <a:xfrm>
            <a:off x="3657600" y="4949130"/>
            <a:ext cx="533400" cy="400110"/>
          </a:xfrm>
          <a:prstGeom prst="rect">
            <a:avLst/>
          </a:prstGeom>
          <a:noFill/>
        </p:spPr>
        <p:txBody>
          <a:bodyPr wrap="square" rtlCol="0">
            <a:spAutoFit/>
          </a:bodyPr>
          <a:lstStyle/>
          <a:p>
            <a:r>
              <a:rPr lang="en-US" sz="2000" b="1" smtClean="0"/>
              <a:t>A</a:t>
            </a:r>
            <a:endParaRPr lang="en-IN" sz="20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9" grpId="0"/>
      <p:bldP spid="10" grpId="0"/>
      <p:bldP spid="11" grpId="0"/>
      <p:bldP spid="12" grpId="0"/>
      <p:bldP spid="13"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701040"/>
            <a:ext cx="2971800" cy="400110"/>
          </a:xfrm>
          <a:prstGeom prst="rect">
            <a:avLst/>
          </a:prstGeom>
          <a:noFill/>
        </p:spPr>
        <p:txBody>
          <a:bodyPr wrap="square" rtlCol="0">
            <a:spAutoFit/>
          </a:bodyPr>
          <a:lstStyle/>
          <a:p>
            <a:pPr lvl="0" fontAlgn="base">
              <a:spcBef>
                <a:spcPct val="0"/>
              </a:spcBef>
              <a:spcAft>
                <a:spcPct val="0"/>
              </a:spcAft>
              <a:tabLst>
                <a:tab pos="228600" algn="l"/>
              </a:tabLst>
            </a:pPr>
            <a:r>
              <a:rPr lang="en-US" sz="2000" b="1" u="sng" dirty="0" smtClean="0">
                <a:latin typeface="Times New Roman" pitchFamily="18" charset="0"/>
                <a:ea typeface="Times New Roman" pitchFamily="18" charset="0"/>
                <a:cs typeface="Times New Roman" pitchFamily="18" charset="0"/>
              </a:rPr>
              <a:t>But does not include:</a:t>
            </a:r>
          </a:p>
        </p:txBody>
      </p:sp>
      <p:sp>
        <p:nvSpPr>
          <p:cNvPr id="4" name="TextBox 3"/>
          <p:cNvSpPr txBox="1"/>
          <p:nvPr/>
        </p:nvSpPr>
        <p:spPr>
          <a:xfrm>
            <a:off x="1219200" y="2507754"/>
            <a:ext cx="7620000" cy="1015663"/>
          </a:xfrm>
          <a:prstGeom prst="rect">
            <a:avLst/>
          </a:prstGeom>
          <a:noFill/>
        </p:spPr>
        <p:txBody>
          <a:bodyPr wrap="square" rtlCol="0">
            <a:spAutoFit/>
          </a:bodyPr>
          <a:lstStyle/>
          <a:p>
            <a:r>
              <a:rPr lang="en-US" sz="2000" b="1" dirty="0" smtClean="0">
                <a:latin typeface="Times New Roman" pitchFamily="18" charset="0"/>
                <a:ea typeface="Times New Roman" pitchFamily="18" charset="0"/>
                <a:cs typeface="Times New Roman" pitchFamily="18" charset="0"/>
              </a:rPr>
              <a:t>Land on which construction of a building is not permissible under any law for the time being in force in the area in which such land is situated.</a:t>
            </a:r>
            <a:endParaRPr lang="en-IN" sz="2000" dirty="0"/>
          </a:p>
        </p:txBody>
      </p:sp>
      <p:sp>
        <p:nvSpPr>
          <p:cNvPr id="5" name="TextBox 4"/>
          <p:cNvSpPr txBox="1"/>
          <p:nvPr/>
        </p:nvSpPr>
        <p:spPr>
          <a:xfrm>
            <a:off x="1234440" y="3681234"/>
            <a:ext cx="6858000" cy="707886"/>
          </a:xfrm>
          <a:prstGeom prst="rect">
            <a:avLst/>
          </a:prstGeom>
          <a:noFill/>
        </p:spPr>
        <p:txBody>
          <a:bodyPr wrap="square" rtlCol="0">
            <a:spAutoFit/>
          </a:bodyPr>
          <a:lstStyle/>
          <a:p>
            <a:r>
              <a:rPr lang="en-US" sz="2000" b="1" dirty="0" smtClean="0">
                <a:latin typeface="Times New Roman" pitchFamily="18" charset="0"/>
                <a:ea typeface="Times New Roman" pitchFamily="18" charset="0"/>
                <a:cs typeface="Times New Roman" pitchFamily="18" charset="0"/>
              </a:rPr>
              <a:t>Land occupied by any building which has been constructed with the approval of the appropriate authority.</a:t>
            </a:r>
            <a:endParaRPr lang="en-IN" sz="2000" dirty="0"/>
          </a:p>
        </p:txBody>
      </p:sp>
      <p:sp>
        <p:nvSpPr>
          <p:cNvPr id="6" name="TextBox 5"/>
          <p:cNvSpPr txBox="1"/>
          <p:nvPr/>
        </p:nvSpPr>
        <p:spPr>
          <a:xfrm>
            <a:off x="1249680" y="4641354"/>
            <a:ext cx="7208520" cy="707886"/>
          </a:xfrm>
          <a:prstGeom prst="rect">
            <a:avLst/>
          </a:prstGeom>
          <a:noFill/>
        </p:spPr>
        <p:txBody>
          <a:bodyPr wrap="square" rtlCol="0">
            <a:spAutoFit/>
          </a:bodyPr>
          <a:lstStyle/>
          <a:p>
            <a:r>
              <a:rPr lang="en-US" sz="2000" b="1" dirty="0" smtClean="0">
                <a:latin typeface="Times New Roman" pitchFamily="18" charset="0"/>
                <a:ea typeface="Times New Roman" pitchFamily="18" charset="0"/>
                <a:cs typeface="Times New Roman" pitchFamily="18" charset="0"/>
              </a:rPr>
              <a:t>Any unused land held by the </a:t>
            </a:r>
            <a:r>
              <a:rPr lang="en-US" sz="2000" b="1" dirty="0" err="1" smtClean="0">
                <a:latin typeface="Times New Roman" pitchFamily="18" charset="0"/>
                <a:ea typeface="Times New Roman" pitchFamily="18" charset="0"/>
                <a:cs typeface="Times New Roman" pitchFamily="18" charset="0"/>
              </a:rPr>
              <a:t>assessee</a:t>
            </a:r>
            <a:r>
              <a:rPr lang="en-US" sz="2000" b="1" dirty="0" smtClean="0">
                <a:latin typeface="Times New Roman" pitchFamily="18" charset="0"/>
                <a:ea typeface="Times New Roman" pitchFamily="18" charset="0"/>
                <a:cs typeface="Times New Roman" pitchFamily="18" charset="0"/>
              </a:rPr>
              <a:t> for industrial purposes for a period of two years from the date of its acquisition by him.</a:t>
            </a:r>
            <a:endParaRPr lang="en-IN" sz="2000" dirty="0"/>
          </a:p>
        </p:txBody>
      </p:sp>
      <p:sp>
        <p:nvSpPr>
          <p:cNvPr id="7" name="TextBox 6"/>
          <p:cNvSpPr txBox="1"/>
          <p:nvPr/>
        </p:nvSpPr>
        <p:spPr>
          <a:xfrm>
            <a:off x="1280160" y="5616714"/>
            <a:ext cx="6949440" cy="707886"/>
          </a:xfrm>
          <a:prstGeom prst="rect">
            <a:avLst/>
          </a:prstGeom>
          <a:noFill/>
        </p:spPr>
        <p:txBody>
          <a:bodyPr wrap="square" rtlCol="0">
            <a:spAutoFit/>
          </a:bodyPr>
          <a:lstStyle/>
          <a:p>
            <a:r>
              <a:rPr lang="en-US" sz="2000" b="1" dirty="0" smtClean="0">
                <a:latin typeface="Times New Roman" pitchFamily="18" charset="0"/>
                <a:ea typeface="Times New Roman" pitchFamily="18" charset="0"/>
                <a:cs typeface="Times New Roman" pitchFamily="18" charset="0"/>
              </a:rPr>
              <a:t>Land held as stock in trade by the </a:t>
            </a:r>
            <a:r>
              <a:rPr lang="en-US" sz="2000" b="1" dirty="0" err="1" smtClean="0">
                <a:latin typeface="Times New Roman" pitchFamily="18" charset="0"/>
                <a:ea typeface="Times New Roman" pitchFamily="18" charset="0"/>
                <a:cs typeface="Times New Roman" pitchFamily="18" charset="0"/>
              </a:rPr>
              <a:t>assessee</a:t>
            </a:r>
            <a:r>
              <a:rPr lang="en-US" sz="2000" b="1" dirty="0" smtClean="0">
                <a:latin typeface="Times New Roman" pitchFamily="18" charset="0"/>
                <a:ea typeface="Times New Roman" pitchFamily="18" charset="0"/>
                <a:cs typeface="Times New Roman" pitchFamily="18" charset="0"/>
              </a:rPr>
              <a:t> for a period of ten years from the date of its acquisition by him.</a:t>
            </a:r>
            <a:endParaRPr lang="en-IN" sz="2000" dirty="0"/>
          </a:p>
        </p:txBody>
      </p:sp>
      <p:sp>
        <p:nvSpPr>
          <p:cNvPr id="8" name="TextBox 7"/>
          <p:cNvSpPr txBox="1"/>
          <p:nvPr/>
        </p:nvSpPr>
        <p:spPr>
          <a:xfrm>
            <a:off x="533400" y="2507754"/>
            <a:ext cx="457200" cy="400110"/>
          </a:xfrm>
          <a:prstGeom prst="rect">
            <a:avLst/>
          </a:prstGeom>
          <a:noFill/>
        </p:spPr>
        <p:txBody>
          <a:bodyPr wrap="square" rtlCol="0">
            <a:spAutoFit/>
          </a:bodyPr>
          <a:lstStyle/>
          <a:p>
            <a:pPr lvl="0" eaLnBrk="0" fontAlgn="base" hangingPunct="0">
              <a:spcBef>
                <a:spcPct val="0"/>
              </a:spcBef>
              <a:spcAft>
                <a:spcPct val="0"/>
              </a:spcAft>
              <a:tabLst>
                <a:tab pos="228600" algn="l"/>
              </a:tabLst>
            </a:pPr>
            <a:r>
              <a:rPr lang="en-US" sz="2000" b="1" dirty="0" smtClean="0">
                <a:latin typeface="Times New Roman" pitchFamily="18" charset="0"/>
                <a:ea typeface="Times New Roman" pitchFamily="18" charset="0"/>
                <a:cs typeface="Times New Roman" pitchFamily="18" charset="0"/>
              </a:rPr>
              <a:t>2:</a:t>
            </a:r>
          </a:p>
        </p:txBody>
      </p:sp>
      <p:sp>
        <p:nvSpPr>
          <p:cNvPr id="9" name="TextBox 8"/>
          <p:cNvSpPr txBox="1"/>
          <p:nvPr/>
        </p:nvSpPr>
        <p:spPr>
          <a:xfrm>
            <a:off x="533400" y="3662422"/>
            <a:ext cx="457200" cy="400110"/>
          </a:xfrm>
          <a:prstGeom prst="rect">
            <a:avLst/>
          </a:prstGeom>
          <a:noFill/>
        </p:spPr>
        <p:txBody>
          <a:bodyPr wrap="square" rtlCol="0">
            <a:spAutoFit/>
          </a:bodyPr>
          <a:lstStyle/>
          <a:p>
            <a:pPr lvl="0" eaLnBrk="0" fontAlgn="base" hangingPunct="0">
              <a:spcBef>
                <a:spcPct val="0"/>
              </a:spcBef>
              <a:spcAft>
                <a:spcPct val="0"/>
              </a:spcAft>
              <a:tabLst>
                <a:tab pos="228600" algn="l"/>
              </a:tabLst>
            </a:pPr>
            <a:r>
              <a:rPr lang="en-US" sz="2000" b="1" dirty="0" smtClean="0">
                <a:latin typeface="Times New Roman" pitchFamily="18" charset="0"/>
                <a:ea typeface="Times New Roman" pitchFamily="18" charset="0"/>
                <a:cs typeface="Times New Roman" pitchFamily="18" charset="0"/>
              </a:rPr>
              <a:t>3:</a:t>
            </a:r>
          </a:p>
        </p:txBody>
      </p:sp>
      <p:sp>
        <p:nvSpPr>
          <p:cNvPr id="10" name="TextBox 9"/>
          <p:cNvSpPr txBox="1"/>
          <p:nvPr/>
        </p:nvSpPr>
        <p:spPr>
          <a:xfrm>
            <a:off x="533400" y="4656594"/>
            <a:ext cx="457200" cy="400110"/>
          </a:xfrm>
          <a:prstGeom prst="rect">
            <a:avLst/>
          </a:prstGeom>
          <a:noFill/>
        </p:spPr>
        <p:txBody>
          <a:bodyPr wrap="square" rtlCol="0">
            <a:spAutoFit/>
          </a:bodyPr>
          <a:lstStyle/>
          <a:p>
            <a:pPr lvl="0" eaLnBrk="0" fontAlgn="base" hangingPunct="0">
              <a:spcBef>
                <a:spcPct val="0"/>
              </a:spcBef>
              <a:spcAft>
                <a:spcPct val="0"/>
              </a:spcAft>
              <a:tabLst>
                <a:tab pos="228600" algn="l"/>
              </a:tabLst>
            </a:pPr>
            <a:r>
              <a:rPr lang="en-US" sz="2000" b="1" dirty="0" smtClean="0">
                <a:latin typeface="Times New Roman" pitchFamily="18" charset="0"/>
                <a:ea typeface="Times New Roman" pitchFamily="18" charset="0"/>
                <a:cs typeface="Times New Roman" pitchFamily="18" charset="0"/>
              </a:rPr>
              <a:t>4:</a:t>
            </a:r>
          </a:p>
        </p:txBody>
      </p:sp>
      <p:sp>
        <p:nvSpPr>
          <p:cNvPr id="11" name="TextBox 10"/>
          <p:cNvSpPr txBox="1"/>
          <p:nvPr/>
        </p:nvSpPr>
        <p:spPr>
          <a:xfrm>
            <a:off x="518160" y="5586234"/>
            <a:ext cx="533400" cy="400110"/>
          </a:xfrm>
          <a:prstGeom prst="rect">
            <a:avLst/>
          </a:prstGeom>
          <a:noFill/>
        </p:spPr>
        <p:txBody>
          <a:bodyPr wrap="square" rtlCol="0">
            <a:spAutoFit/>
          </a:bodyPr>
          <a:lstStyle/>
          <a:p>
            <a:pPr lvl="0" eaLnBrk="0" fontAlgn="base" hangingPunct="0">
              <a:spcBef>
                <a:spcPct val="0"/>
              </a:spcBef>
              <a:spcAft>
                <a:spcPct val="0"/>
              </a:spcAft>
              <a:tabLst>
                <a:tab pos="228600" algn="l"/>
              </a:tabLst>
            </a:pPr>
            <a:r>
              <a:rPr lang="en-US" sz="2000" b="1" dirty="0" smtClean="0">
                <a:latin typeface="Times New Roman" pitchFamily="18" charset="0"/>
                <a:ea typeface="Times New Roman" pitchFamily="18" charset="0"/>
                <a:cs typeface="Times New Roman" pitchFamily="18" charset="0"/>
              </a:rPr>
              <a:t>5:</a:t>
            </a:r>
          </a:p>
        </p:txBody>
      </p:sp>
      <p:sp>
        <p:nvSpPr>
          <p:cNvPr id="12" name="TextBox 11"/>
          <p:cNvSpPr txBox="1"/>
          <p:nvPr/>
        </p:nvSpPr>
        <p:spPr>
          <a:xfrm>
            <a:off x="1219200" y="1410474"/>
            <a:ext cx="7696200" cy="707886"/>
          </a:xfrm>
          <a:prstGeom prst="rect">
            <a:avLst/>
          </a:prstGeom>
          <a:noFill/>
        </p:spPr>
        <p:txBody>
          <a:bodyPr wrap="square" rtlCol="0">
            <a:spAutoFit/>
          </a:bodyPr>
          <a:lstStyle/>
          <a:p>
            <a:r>
              <a:rPr lang="en-US" sz="2000" b="1" dirty="0" smtClean="0">
                <a:latin typeface="Times New Roman" pitchFamily="18" charset="0"/>
                <a:ea typeface="Times New Roman" pitchFamily="18" charset="0"/>
                <a:cs typeface="Times New Roman" pitchFamily="18" charset="0"/>
              </a:rPr>
              <a:t>Land classified as agricultural land in the records of the government and used for agricultural purposes; or</a:t>
            </a:r>
            <a:endParaRPr lang="en-IN" sz="2000" dirty="0"/>
          </a:p>
        </p:txBody>
      </p:sp>
      <p:sp>
        <p:nvSpPr>
          <p:cNvPr id="13" name="TextBox 12"/>
          <p:cNvSpPr txBox="1"/>
          <p:nvPr/>
        </p:nvSpPr>
        <p:spPr>
          <a:xfrm>
            <a:off x="533400" y="1410474"/>
            <a:ext cx="457200" cy="400110"/>
          </a:xfrm>
          <a:prstGeom prst="rect">
            <a:avLst/>
          </a:prstGeom>
          <a:noFill/>
        </p:spPr>
        <p:txBody>
          <a:bodyPr wrap="square" rtlCol="0">
            <a:spAutoFit/>
          </a:bodyPr>
          <a:lstStyle/>
          <a:p>
            <a:pPr lvl="0" eaLnBrk="0" fontAlgn="base" hangingPunct="0">
              <a:spcBef>
                <a:spcPct val="0"/>
              </a:spcBef>
              <a:spcAft>
                <a:spcPct val="0"/>
              </a:spcAft>
              <a:tabLst>
                <a:tab pos="228600" algn="l"/>
              </a:tabLst>
            </a:pPr>
            <a:r>
              <a:rPr lang="en-US" sz="2000" b="1" dirty="0" smtClean="0">
                <a:latin typeface="Times New Roman" pitchFamily="18" charset="0"/>
                <a:ea typeface="Times New Roman" pitchFamily="18" charset="0"/>
                <a:cs typeface="Times New Roman" pitchFamily="18" charset="0"/>
              </a:rPr>
              <a:t>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18050"/>
            <a:ext cx="4800600" cy="400110"/>
          </a:xfrm>
          <a:prstGeom prst="rect">
            <a:avLst/>
          </a:prstGeom>
          <a:noFill/>
        </p:spPr>
        <p:txBody>
          <a:bodyPr wrap="square" rtlCol="0">
            <a:spAutoFit/>
          </a:bodyPr>
          <a:lstStyle/>
          <a:p>
            <a:r>
              <a:rPr lang="en-US" sz="2000" b="1" smtClean="0"/>
              <a:t>Mr.X  Purchase Urban Land on 1.8.2012</a:t>
            </a:r>
            <a:endParaRPr lang="en-IN" sz="2000" b="1"/>
          </a:p>
        </p:txBody>
      </p:sp>
      <p:sp>
        <p:nvSpPr>
          <p:cNvPr id="3" name="TextBox 2"/>
          <p:cNvSpPr txBox="1"/>
          <p:nvPr/>
        </p:nvSpPr>
        <p:spPr>
          <a:xfrm>
            <a:off x="2667000" y="560010"/>
            <a:ext cx="4038600" cy="400110"/>
          </a:xfrm>
          <a:prstGeom prst="rect">
            <a:avLst/>
          </a:prstGeom>
          <a:noFill/>
        </p:spPr>
        <p:txBody>
          <a:bodyPr wrap="square" rtlCol="0">
            <a:spAutoFit/>
          </a:bodyPr>
          <a:lstStyle/>
          <a:p>
            <a:r>
              <a:rPr lang="en-US" sz="2000" b="1" smtClean="0"/>
              <a:t>Construction of Factory building</a:t>
            </a:r>
            <a:endParaRPr lang="en-IN" sz="2000" b="1"/>
          </a:p>
        </p:txBody>
      </p:sp>
      <p:sp>
        <p:nvSpPr>
          <p:cNvPr id="4" name="TextBox 3"/>
          <p:cNvSpPr txBox="1"/>
          <p:nvPr/>
        </p:nvSpPr>
        <p:spPr>
          <a:xfrm>
            <a:off x="3032760" y="1169610"/>
            <a:ext cx="1219200" cy="400110"/>
          </a:xfrm>
          <a:prstGeom prst="rect">
            <a:avLst/>
          </a:prstGeom>
          <a:noFill/>
        </p:spPr>
        <p:txBody>
          <a:bodyPr wrap="square" rtlCol="0">
            <a:spAutoFit/>
          </a:bodyPr>
          <a:lstStyle/>
          <a:p>
            <a:r>
              <a:rPr lang="en-US" sz="2000" b="1" smtClean="0"/>
              <a:t>Start on :</a:t>
            </a:r>
            <a:endParaRPr lang="en-IN" sz="2000" b="1"/>
          </a:p>
        </p:txBody>
      </p:sp>
      <p:sp>
        <p:nvSpPr>
          <p:cNvPr id="5" name="TextBox 4"/>
          <p:cNvSpPr txBox="1"/>
          <p:nvPr/>
        </p:nvSpPr>
        <p:spPr>
          <a:xfrm>
            <a:off x="5029200" y="1173480"/>
            <a:ext cx="1066800" cy="400110"/>
          </a:xfrm>
          <a:prstGeom prst="rect">
            <a:avLst/>
          </a:prstGeom>
          <a:noFill/>
        </p:spPr>
        <p:txBody>
          <a:bodyPr wrap="square" rtlCol="0">
            <a:spAutoFit/>
          </a:bodyPr>
          <a:lstStyle/>
          <a:p>
            <a:r>
              <a:rPr lang="en-US" sz="2000" b="1" smtClean="0"/>
              <a:t>1.11.14</a:t>
            </a:r>
            <a:endParaRPr lang="en-IN" sz="2000" b="1"/>
          </a:p>
        </p:txBody>
      </p:sp>
      <p:sp>
        <p:nvSpPr>
          <p:cNvPr id="6" name="TextBox 5"/>
          <p:cNvSpPr txBox="1"/>
          <p:nvPr/>
        </p:nvSpPr>
        <p:spPr>
          <a:xfrm>
            <a:off x="3002280" y="1607700"/>
            <a:ext cx="1905000" cy="400110"/>
          </a:xfrm>
          <a:prstGeom prst="rect">
            <a:avLst/>
          </a:prstGeom>
          <a:noFill/>
        </p:spPr>
        <p:txBody>
          <a:bodyPr wrap="square" rtlCol="0">
            <a:spAutoFit/>
          </a:bodyPr>
          <a:lstStyle/>
          <a:p>
            <a:r>
              <a:rPr lang="en-US" sz="2000" b="1" smtClean="0"/>
              <a:t>Completed on :</a:t>
            </a:r>
            <a:endParaRPr lang="en-IN" sz="2000" b="1"/>
          </a:p>
        </p:txBody>
      </p:sp>
      <p:sp>
        <p:nvSpPr>
          <p:cNvPr id="7" name="TextBox 6"/>
          <p:cNvSpPr txBox="1"/>
          <p:nvPr/>
        </p:nvSpPr>
        <p:spPr>
          <a:xfrm>
            <a:off x="4876800" y="1626810"/>
            <a:ext cx="1143000" cy="400110"/>
          </a:xfrm>
          <a:prstGeom prst="rect">
            <a:avLst/>
          </a:prstGeom>
          <a:noFill/>
        </p:spPr>
        <p:txBody>
          <a:bodyPr wrap="square" rtlCol="0">
            <a:spAutoFit/>
          </a:bodyPr>
          <a:lstStyle/>
          <a:p>
            <a:r>
              <a:rPr lang="en-US" sz="2000" b="1" smtClean="0"/>
              <a:t>10.10.17</a:t>
            </a:r>
            <a:endParaRPr lang="en-IN" sz="2000" b="1"/>
          </a:p>
        </p:txBody>
      </p:sp>
      <p:sp>
        <p:nvSpPr>
          <p:cNvPr id="8" name="TextBox 7"/>
          <p:cNvSpPr txBox="1"/>
          <p:nvPr/>
        </p:nvSpPr>
        <p:spPr>
          <a:xfrm>
            <a:off x="2209800" y="2194560"/>
            <a:ext cx="990600" cy="400110"/>
          </a:xfrm>
          <a:prstGeom prst="rect">
            <a:avLst/>
          </a:prstGeom>
          <a:noFill/>
        </p:spPr>
        <p:txBody>
          <a:bodyPr wrap="square" rtlCol="0">
            <a:spAutoFit/>
          </a:bodyPr>
          <a:lstStyle/>
          <a:p>
            <a:r>
              <a:rPr lang="en-US" sz="2000" b="1" smtClean="0"/>
              <a:t>1.8.12</a:t>
            </a:r>
            <a:endParaRPr lang="en-IN" sz="2000" b="1"/>
          </a:p>
        </p:txBody>
      </p:sp>
      <p:sp>
        <p:nvSpPr>
          <p:cNvPr id="9" name="TextBox 8"/>
          <p:cNvSpPr txBox="1"/>
          <p:nvPr/>
        </p:nvSpPr>
        <p:spPr>
          <a:xfrm>
            <a:off x="5791200" y="2194560"/>
            <a:ext cx="1295400" cy="400110"/>
          </a:xfrm>
          <a:prstGeom prst="rect">
            <a:avLst/>
          </a:prstGeom>
          <a:noFill/>
        </p:spPr>
        <p:txBody>
          <a:bodyPr wrap="square" rtlCol="0">
            <a:spAutoFit/>
          </a:bodyPr>
          <a:lstStyle/>
          <a:p>
            <a:r>
              <a:rPr lang="en-US" sz="2000" b="1" smtClean="0"/>
              <a:t>31.7.2014</a:t>
            </a:r>
            <a:endParaRPr lang="en-IN" sz="2000" b="1"/>
          </a:p>
        </p:txBody>
      </p:sp>
      <p:cxnSp>
        <p:nvCxnSpPr>
          <p:cNvPr id="10" name="Straight Connector 9"/>
          <p:cNvCxnSpPr/>
          <p:nvPr/>
        </p:nvCxnSpPr>
        <p:spPr>
          <a:xfrm>
            <a:off x="3154680" y="2394615"/>
            <a:ext cx="2590800" cy="1588"/>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548640" y="2697480"/>
            <a:ext cx="792480" cy="400110"/>
          </a:xfrm>
          <a:prstGeom prst="rect">
            <a:avLst/>
          </a:prstGeom>
          <a:noFill/>
        </p:spPr>
        <p:txBody>
          <a:bodyPr wrap="square" rtlCol="0">
            <a:spAutoFit/>
          </a:bodyPr>
          <a:lstStyle/>
          <a:p>
            <a:r>
              <a:rPr lang="en-US" sz="2000" b="1" smtClean="0"/>
              <a:t>VD :</a:t>
            </a:r>
            <a:endParaRPr lang="en-IN" sz="2000" b="1"/>
          </a:p>
        </p:txBody>
      </p:sp>
      <p:sp>
        <p:nvSpPr>
          <p:cNvPr id="12" name="TextBox 11"/>
          <p:cNvSpPr txBox="1"/>
          <p:nvPr/>
        </p:nvSpPr>
        <p:spPr>
          <a:xfrm>
            <a:off x="1371600" y="3230880"/>
            <a:ext cx="1143000" cy="400110"/>
          </a:xfrm>
          <a:prstGeom prst="rect">
            <a:avLst/>
          </a:prstGeom>
          <a:noFill/>
        </p:spPr>
        <p:txBody>
          <a:bodyPr wrap="square" rtlCol="0">
            <a:spAutoFit/>
          </a:bodyPr>
          <a:lstStyle/>
          <a:p>
            <a:r>
              <a:rPr lang="en-US" sz="2000" b="1" smtClean="0"/>
              <a:t>31|3|14</a:t>
            </a:r>
            <a:endParaRPr lang="en-IN" sz="2000" b="1"/>
          </a:p>
        </p:txBody>
      </p:sp>
      <p:sp>
        <p:nvSpPr>
          <p:cNvPr id="14" name="TextBox 13"/>
          <p:cNvSpPr txBox="1"/>
          <p:nvPr/>
        </p:nvSpPr>
        <p:spPr>
          <a:xfrm>
            <a:off x="1371600" y="3718560"/>
            <a:ext cx="1143000" cy="400110"/>
          </a:xfrm>
          <a:prstGeom prst="rect">
            <a:avLst/>
          </a:prstGeom>
          <a:noFill/>
        </p:spPr>
        <p:txBody>
          <a:bodyPr wrap="square" rtlCol="0">
            <a:spAutoFit/>
          </a:bodyPr>
          <a:lstStyle/>
          <a:p>
            <a:r>
              <a:rPr lang="en-US" sz="2000" b="1" smtClean="0"/>
              <a:t>31|3|15</a:t>
            </a:r>
            <a:endParaRPr lang="en-IN" sz="2000" b="1"/>
          </a:p>
        </p:txBody>
      </p:sp>
      <p:sp>
        <p:nvSpPr>
          <p:cNvPr id="16" name="TextBox 15"/>
          <p:cNvSpPr txBox="1"/>
          <p:nvPr/>
        </p:nvSpPr>
        <p:spPr>
          <a:xfrm>
            <a:off x="1371600" y="4221480"/>
            <a:ext cx="1143000" cy="400110"/>
          </a:xfrm>
          <a:prstGeom prst="rect">
            <a:avLst/>
          </a:prstGeom>
          <a:noFill/>
        </p:spPr>
        <p:txBody>
          <a:bodyPr wrap="square" rtlCol="0">
            <a:spAutoFit/>
          </a:bodyPr>
          <a:lstStyle/>
          <a:p>
            <a:r>
              <a:rPr lang="en-US" sz="2000" b="1" smtClean="0"/>
              <a:t>31|3|16</a:t>
            </a:r>
            <a:endParaRPr lang="en-IN" sz="2000" b="1"/>
          </a:p>
        </p:txBody>
      </p:sp>
      <p:sp>
        <p:nvSpPr>
          <p:cNvPr id="18" name="TextBox 17"/>
          <p:cNvSpPr txBox="1"/>
          <p:nvPr/>
        </p:nvSpPr>
        <p:spPr>
          <a:xfrm>
            <a:off x="1371600" y="2724090"/>
            <a:ext cx="1143000" cy="400110"/>
          </a:xfrm>
          <a:prstGeom prst="rect">
            <a:avLst/>
          </a:prstGeom>
          <a:noFill/>
        </p:spPr>
        <p:txBody>
          <a:bodyPr wrap="square" rtlCol="0">
            <a:spAutoFit/>
          </a:bodyPr>
          <a:lstStyle/>
          <a:p>
            <a:r>
              <a:rPr lang="en-US" sz="2000" b="1" smtClean="0"/>
              <a:t>31|3|13</a:t>
            </a:r>
            <a:endParaRPr lang="en-IN" sz="2000" b="1"/>
          </a:p>
        </p:txBody>
      </p:sp>
      <p:sp>
        <p:nvSpPr>
          <p:cNvPr id="19" name="TextBox 18"/>
          <p:cNvSpPr txBox="1"/>
          <p:nvPr/>
        </p:nvSpPr>
        <p:spPr>
          <a:xfrm>
            <a:off x="1371600" y="4690050"/>
            <a:ext cx="1143000" cy="400110"/>
          </a:xfrm>
          <a:prstGeom prst="rect">
            <a:avLst/>
          </a:prstGeom>
          <a:noFill/>
        </p:spPr>
        <p:txBody>
          <a:bodyPr wrap="square" rtlCol="0">
            <a:spAutoFit/>
          </a:bodyPr>
          <a:lstStyle/>
          <a:p>
            <a:r>
              <a:rPr lang="en-US" sz="2000" b="1" smtClean="0"/>
              <a:t>31|3|17</a:t>
            </a:r>
            <a:endParaRPr lang="en-IN" sz="2000" b="1"/>
          </a:p>
        </p:txBody>
      </p:sp>
      <p:sp>
        <p:nvSpPr>
          <p:cNvPr id="20" name="TextBox 19"/>
          <p:cNvSpPr txBox="1"/>
          <p:nvPr/>
        </p:nvSpPr>
        <p:spPr>
          <a:xfrm>
            <a:off x="1371600" y="5192970"/>
            <a:ext cx="1143000" cy="400110"/>
          </a:xfrm>
          <a:prstGeom prst="rect">
            <a:avLst/>
          </a:prstGeom>
          <a:noFill/>
        </p:spPr>
        <p:txBody>
          <a:bodyPr wrap="square" rtlCol="0">
            <a:spAutoFit/>
          </a:bodyPr>
          <a:lstStyle/>
          <a:p>
            <a:r>
              <a:rPr lang="en-US" sz="2000" b="1" smtClean="0"/>
              <a:t>31|3|18</a:t>
            </a:r>
            <a:endParaRPr lang="en-IN" sz="2000" b="1"/>
          </a:p>
        </p:txBody>
      </p:sp>
      <p:sp>
        <p:nvSpPr>
          <p:cNvPr id="21" name="Right Brace 20"/>
          <p:cNvSpPr/>
          <p:nvPr/>
        </p:nvSpPr>
        <p:spPr>
          <a:xfrm>
            <a:off x="2545080" y="2773680"/>
            <a:ext cx="228600" cy="8382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a:p>
        </p:txBody>
      </p:sp>
      <p:sp>
        <p:nvSpPr>
          <p:cNvPr id="22" name="TextBox 21"/>
          <p:cNvSpPr txBox="1"/>
          <p:nvPr/>
        </p:nvSpPr>
        <p:spPr>
          <a:xfrm>
            <a:off x="2941320" y="2682240"/>
            <a:ext cx="1676400" cy="400110"/>
          </a:xfrm>
          <a:prstGeom prst="rect">
            <a:avLst/>
          </a:prstGeom>
          <a:noFill/>
        </p:spPr>
        <p:txBody>
          <a:bodyPr wrap="square" rtlCol="0">
            <a:spAutoFit/>
          </a:bodyPr>
          <a:lstStyle/>
          <a:p>
            <a:r>
              <a:rPr lang="en-US" sz="2000" b="1" smtClean="0"/>
              <a:t>Not an Asset</a:t>
            </a:r>
            <a:endParaRPr lang="en-IN" sz="2000" b="1"/>
          </a:p>
        </p:txBody>
      </p:sp>
      <p:sp>
        <p:nvSpPr>
          <p:cNvPr id="23" name="TextBox 22"/>
          <p:cNvSpPr txBox="1"/>
          <p:nvPr/>
        </p:nvSpPr>
        <p:spPr>
          <a:xfrm>
            <a:off x="2941320" y="3013650"/>
            <a:ext cx="3886200" cy="707886"/>
          </a:xfrm>
          <a:prstGeom prst="rect">
            <a:avLst/>
          </a:prstGeom>
          <a:noFill/>
        </p:spPr>
        <p:txBody>
          <a:bodyPr wrap="square" rtlCol="0">
            <a:spAutoFit/>
          </a:bodyPr>
          <a:lstStyle/>
          <a:p>
            <a:r>
              <a:rPr lang="en-US" sz="2000" b="1" u="sng" smtClean="0"/>
              <a:t>Because</a:t>
            </a:r>
            <a:r>
              <a:rPr lang="en-US" sz="2000" b="1" smtClean="0"/>
              <a:t> industrial Land is not an Asset for 2 yrs.</a:t>
            </a:r>
            <a:endParaRPr lang="en-IN" sz="2000" b="1" u="sng"/>
          </a:p>
        </p:txBody>
      </p:sp>
      <p:sp>
        <p:nvSpPr>
          <p:cNvPr id="24" name="Right Brace 23"/>
          <p:cNvSpPr/>
          <p:nvPr/>
        </p:nvSpPr>
        <p:spPr>
          <a:xfrm>
            <a:off x="2484120" y="3779520"/>
            <a:ext cx="320040" cy="128016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a:p>
        </p:txBody>
      </p:sp>
      <p:sp>
        <p:nvSpPr>
          <p:cNvPr id="25" name="TextBox 24"/>
          <p:cNvSpPr txBox="1"/>
          <p:nvPr/>
        </p:nvSpPr>
        <p:spPr>
          <a:xfrm>
            <a:off x="2941320" y="3931920"/>
            <a:ext cx="1676400" cy="400110"/>
          </a:xfrm>
          <a:prstGeom prst="rect">
            <a:avLst/>
          </a:prstGeom>
          <a:noFill/>
        </p:spPr>
        <p:txBody>
          <a:bodyPr wrap="square" rtlCol="0">
            <a:spAutoFit/>
          </a:bodyPr>
          <a:lstStyle/>
          <a:p>
            <a:r>
              <a:rPr lang="en-US" sz="2000" b="1" smtClean="0"/>
              <a:t>Not an Asset</a:t>
            </a:r>
            <a:endParaRPr lang="en-IN" sz="2000" b="1"/>
          </a:p>
        </p:txBody>
      </p:sp>
      <p:sp>
        <p:nvSpPr>
          <p:cNvPr id="26" name="TextBox 25"/>
          <p:cNvSpPr txBox="1"/>
          <p:nvPr/>
        </p:nvSpPr>
        <p:spPr>
          <a:xfrm>
            <a:off x="2941320" y="4263330"/>
            <a:ext cx="2514600" cy="400110"/>
          </a:xfrm>
          <a:prstGeom prst="rect">
            <a:avLst/>
          </a:prstGeom>
          <a:noFill/>
        </p:spPr>
        <p:txBody>
          <a:bodyPr wrap="square" rtlCol="0">
            <a:spAutoFit/>
          </a:bodyPr>
          <a:lstStyle/>
          <a:p>
            <a:r>
              <a:rPr lang="en-US" sz="2000" b="1" smtClean="0"/>
              <a:t>Incomplete structure</a:t>
            </a:r>
            <a:endParaRPr lang="en-IN" sz="2000" b="1"/>
          </a:p>
        </p:txBody>
      </p:sp>
      <p:cxnSp>
        <p:nvCxnSpPr>
          <p:cNvPr id="28" name="Straight Arrow Connector 27"/>
          <p:cNvCxnSpPr/>
          <p:nvPr/>
        </p:nvCxnSpPr>
        <p:spPr>
          <a:xfrm>
            <a:off x="5760720" y="4511040"/>
            <a:ext cx="304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141720" y="4297680"/>
            <a:ext cx="1600200" cy="400110"/>
          </a:xfrm>
          <a:prstGeom prst="rect">
            <a:avLst/>
          </a:prstGeom>
          <a:noFill/>
        </p:spPr>
        <p:txBody>
          <a:bodyPr wrap="square" rtlCol="0">
            <a:spAutoFit/>
          </a:bodyPr>
          <a:lstStyle/>
          <a:p>
            <a:r>
              <a:rPr lang="en-US" sz="2000" b="1" smtClean="0"/>
              <a:t>Not an Asset</a:t>
            </a:r>
            <a:endParaRPr lang="en-IN" sz="2000" b="1"/>
          </a:p>
        </p:txBody>
      </p:sp>
      <p:sp>
        <p:nvSpPr>
          <p:cNvPr id="30" name="TextBox 29"/>
          <p:cNvSpPr txBox="1"/>
          <p:nvPr/>
        </p:nvSpPr>
        <p:spPr>
          <a:xfrm>
            <a:off x="2941320" y="4598610"/>
            <a:ext cx="3124200" cy="400110"/>
          </a:xfrm>
          <a:prstGeom prst="rect">
            <a:avLst/>
          </a:prstGeom>
          <a:noFill/>
        </p:spPr>
        <p:txBody>
          <a:bodyPr wrap="square" rtlCol="0">
            <a:spAutoFit/>
          </a:bodyPr>
          <a:lstStyle/>
          <a:p>
            <a:r>
              <a:rPr lang="en-US" sz="2000" b="1" smtClean="0"/>
              <a:t>as per Smt. Neena Jain</a:t>
            </a:r>
            <a:endParaRPr lang="en-IN" sz="2000" b="1"/>
          </a:p>
        </p:txBody>
      </p:sp>
      <p:sp>
        <p:nvSpPr>
          <p:cNvPr id="31" name="Right Brace 30"/>
          <p:cNvSpPr/>
          <p:nvPr/>
        </p:nvSpPr>
        <p:spPr>
          <a:xfrm>
            <a:off x="2499360" y="5196840"/>
            <a:ext cx="304800" cy="44196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a:p>
        </p:txBody>
      </p:sp>
      <p:sp>
        <p:nvSpPr>
          <p:cNvPr id="32" name="TextBox 31"/>
          <p:cNvSpPr txBox="1"/>
          <p:nvPr/>
        </p:nvSpPr>
        <p:spPr>
          <a:xfrm>
            <a:off x="2941321" y="5159514"/>
            <a:ext cx="1066799" cy="400110"/>
          </a:xfrm>
          <a:prstGeom prst="rect">
            <a:avLst/>
          </a:prstGeom>
          <a:noFill/>
        </p:spPr>
        <p:txBody>
          <a:bodyPr wrap="square" rtlCol="0">
            <a:spAutoFit/>
          </a:bodyPr>
          <a:lstStyle/>
          <a:p>
            <a:r>
              <a:rPr lang="en-US" sz="2000" b="1" smtClean="0"/>
              <a:t>Factory</a:t>
            </a:r>
            <a:endParaRPr lang="en-IN" sz="2000" b="1"/>
          </a:p>
        </p:txBody>
      </p:sp>
      <p:sp>
        <p:nvSpPr>
          <p:cNvPr id="33" name="TextBox 32"/>
          <p:cNvSpPr txBox="1"/>
          <p:nvPr/>
        </p:nvSpPr>
        <p:spPr>
          <a:xfrm>
            <a:off x="4038600" y="5166360"/>
            <a:ext cx="1249680" cy="400110"/>
          </a:xfrm>
          <a:prstGeom prst="rect">
            <a:avLst/>
          </a:prstGeom>
          <a:noFill/>
        </p:spPr>
        <p:txBody>
          <a:bodyPr wrap="square" rtlCol="0">
            <a:spAutoFit/>
          </a:bodyPr>
          <a:lstStyle/>
          <a:p>
            <a:r>
              <a:rPr lang="en-US" sz="2000" b="1" smtClean="0"/>
              <a:t>i.e. Land</a:t>
            </a:r>
            <a:endParaRPr lang="en-IN" sz="2000" b="1"/>
          </a:p>
        </p:txBody>
      </p:sp>
      <p:sp>
        <p:nvSpPr>
          <p:cNvPr id="34" name="TextBox 33"/>
          <p:cNvSpPr txBox="1"/>
          <p:nvPr/>
        </p:nvSpPr>
        <p:spPr>
          <a:xfrm>
            <a:off x="5516880" y="5162490"/>
            <a:ext cx="3383280" cy="400110"/>
          </a:xfrm>
          <a:prstGeom prst="rect">
            <a:avLst/>
          </a:prstGeom>
          <a:noFill/>
        </p:spPr>
        <p:txBody>
          <a:bodyPr wrap="square" rtlCol="0">
            <a:spAutoFit/>
          </a:bodyPr>
          <a:lstStyle/>
          <a:p>
            <a:r>
              <a:rPr lang="en-US" sz="2000" b="1" smtClean="0"/>
              <a:t>Building as per Sec. 2 (ea) (i)</a:t>
            </a:r>
            <a:endParaRPr lang="en-IN" sz="2000" b="1"/>
          </a:p>
        </p:txBody>
      </p:sp>
      <p:sp>
        <p:nvSpPr>
          <p:cNvPr id="35" name="TextBox 34"/>
          <p:cNvSpPr txBox="1"/>
          <p:nvPr/>
        </p:nvSpPr>
        <p:spPr>
          <a:xfrm>
            <a:off x="5181600" y="5090160"/>
            <a:ext cx="381000" cy="523220"/>
          </a:xfrm>
          <a:prstGeom prst="rect">
            <a:avLst/>
          </a:prstGeom>
          <a:noFill/>
        </p:spPr>
        <p:txBody>
          <a:bodyPr wrap="square" rtlCol="0">
            <a:spAutoFit/>
          </a:bodyPr>
          <a:lstStyle/>
          <a:p>
            <a:r>
              <a:rPr lang="en-US" sz="2800" b="1" smtClean="0"/>
              <a:t>+</a:t>
            </a:r>
            <a:endParaRPr lang="en-IN" sz="3200" b="1"/>
          </a:p>
        </p:txBody>
      </p:sp>
      <p:sp>
        <p:nvSpPr>
          <p:cNvPr id="36" name="TextBox 35"/>
          <p:cNvSpPr txBox="1"/>
          <p:nvPr/>
        </p:nvSpPr>
        <p:spPr>
          <a:xfrm>
            <a:off x="2956560" y="5695890"/>
            <a:ext cx="1600200" cy="400110"/>
          </a:xfrm>
          <a:prstGeom prst="rect">
            <a:avLst/>
          </a:prstGeom>
          <a:noFill/>
        </p:spPr>
        <p:txBody>
          <a:bodyPr wrap="square" rtlCol="0">
            <a:spAutoFit/>
          </a:bodyPr>
          <a:lstStyle/>
          <a:p>
            <a:r>
              <a:rPr lang="en-US" sz="2000" b="1" smtClean="0"/>
              <a:t>Not an Asset</a:t>
            </a:r>
            <a:endParaRPr lang="en-IN" sz="2000" b="1"/>
          </a:p>
        </p:txBody>
      </p:sp>
      <p:cxnSp>
        <p:nvCxnSpPr>
          <p:cNvPr id="38" name="Straight Arrow Connector 37"/>
          <p:cNvCxnSpPr/>
          <p:nvPr/>
        </p:nvCxnSpPr>
        <p:spPr>
          <a:xfrm rot="5400000">
            <a:off x="3437414" y="5645626"/>
            <a:ext cx="228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2941320" y="6035040"/>
            <a:ext cx="6019800" cy="707886"/>
          </a:xfrm>
          <a:prstGeom prst="rect">
            <a:avLst/>
          </a:prstGeom>
          <a:noFill/>
        </p:spPr>
        <p:txBody>
          <a:bodyPr wrap="square" rtlCol="0">
            <a:spAutoFit/>
          </a:bodyPr>
          <a:lstStyle/>
          <a:p>
            <a:r>
              <a:rPr lang="en-US" sz="2000" b="1" smtClean="0"/>
              <a:t>Because it can be reasonable presumed that Factory Building is used for purpose of Business or Profession</a:t>
            </a:r>
            <a:endParaRPr lang="en-IN" sz="20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6"/>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1" grpId="0"/>
      <p:bldP spid="12" grpId="0"/>
      <p:bldP spid="14" grpId="0"/>
      <p:bldP spid="16" grpId="0"/>
      <p:bldP spid="18" grpId="0"/>
      <p:bldP spid="19" grpId="0"/>
      <p:bldP spid="20" grpId="0"/>
      <p:bldP spid="21" grpId="0" animBg="1"/>
      <p:bldP spid="22" grpId="0"/>
      <p:bldP spid="23" grpId="0"/>
      <p:bldP spid="24" grpId="0" animBg="1"/>
      <p:bldP spid="25" grpId="0"/>
      <p:bldP spid="26" grpId="0"/>
      <p:bldP spid="29" grpId="0"/>
      <p:bldP spid="30" grpId="0"/>
      <p:bldP spid="31" grpId="0" animBg="1"/>
      <p:bldP spid="32" grpId="0"/>
      <p:bldP spid="33" grpId="0"/>
      <p:bldP spid="34" grpId="0"/>
      <p:bldP spid="35" grpId="0"/>
      <p:bldP spid="36" grpId="0"/>
      <p:bldP spid="3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487680"/>
            <a:ext cx="4800600" cy="400110"/>
          </a:xfrm>
          <a:prstGeom prst="rect">
            <a:avLst/>
          </a:prstGeom>
          <a:noFill/>
        </p:spPr>
        <p:txBody>
          <a:bodyPr wrap="square" rtlCol="0">
            <a:spAutoFit/>
          </a:bodyPr>
          <a:lstStyle/>
          <a:p>
            <a:r>
              <a:rPr lang="en-US" sz="2000" b="1" smtClean="0"/>
              <a:t>Mr.X  Purchase Urban Land on 1.8.2012</a:t>
            </a:r>
            <a:endParaRPr lang="en-IN" sz="2000" b="1"/>
          </a:p>
        </p:txBody>
      </p:sp>
      <p:sp>
        <p:nvSpPr>
          <p:cNvPr id="3" name="TextBox 2"/>
          <p:cNvSpPr txBox="1"/>
          <p:nvPr/>
        </p:nvSpPr>
        <p:spPr>
          <a:xfrm>
            <a:off x="2484120" y="1078170"/>
            <a:ext cx="4831080" cy="400110"/>
          </a:xfrm>
          <a:prstGeom prst="rect">
            <a:avLst/>
          </a:prstGeom>
          <a:noFill/>
        </p:spPr>
        <p:txBody>
          <a:bodyPr wrap="square" rtlCol="0">
            <a:spAutoFit/>
          </a:bodyPr>
          <a:lstStyle/>
          <a:p>
            <a:r>
              <a:rPr lang="en-US" sz="2000" b="1" smtClean="0"/>
              <a:t>Construction of Residential | Building</a:t>
            </a:r>
            <a:endParaRPr lang="en-IN" sz="2000" b="1"/>
          </a:p>
        </p:txBody>
      </p:sp>
      <p:sp>
        <p:nvSpPr>
          <p:cNvPr id="4" name="TextBox 3"/>
          <p:cNvSpPr txBox="1"/>
          <p:nvPr/>
        </p:nvSpPr>
        <p:spPr>
          <a:xfrm>
            <a:off x="2880360" y="1687770"/>
            <a:ext cx="1219200" cy="400110"/>
          </a:xfrm>
          <a:prstGeom prst="rect">
            <a:avLst/>
          </a:prstGeom>
          <a:noFill/>
        </p:spPr>
        <p:txBody>
          <a:bodyPr wrap="square" rtlCol="0">
            <a:spAutoFit/>
          </a:bodyPr>
          <a:lstStyle/>
          <a:p>
            <a:r>
              <a:rPr lang="en-US" sz="2000" b="1" smtClean="0"/>
              <a:t>Start on :</a:t>
            </a:r>
            <a:endParaRPr lang="en-IN" sz="2000" b="1"/>
          </a:p>
        </p:txBody>
      </p:sp>
      <p:sp>
        <p:nvSpPr>
          <p:cNvPr id="5" name="TextBox 4"/>
          <p:cNvSpPr txBox="1"/>
          <p:nvPr/>
        </p:nvSpPr>
        <p:spPr>
          <a:xfrm>
            <a:off x="4876800" y="1691640"/>
            <a:ext cx="1066800" cy="400110"/>
          </a:xfrm>
          <a:prstGeom prst="rect">
            <a:avLst/>
          </a:prstGeom>
          <a:noFill/>
        </p:spPr>
        <p:txBody>
          <a:bodyPr wrap="square" rtlCol="0">
            <a:spAutoFit/>
          </a:bodyPr>
          <a:lstStyle/>
          <a:p>
            <a:r>
              <a:rPr lang="en-US" sz="2000" b="1" smtClean="0"/>
              <a:t>1.11.14</a:t>
            </a:r>
            <a:endParaRPr lang="en-IN" sz="2000" b="1"/>
          </a:p>
        </p:txBody>
      </p:sp>
      <p:sp>
        <p:nvSpPr>
          <p:cNvPr id="7" name="TextBox 6"/>
          <p:cNvSpPr txBox="1"/>
          <p:nvPr/>
        </p:nvSpPr>
        <p:spPr>
          <a:xfrm>
            <a:off x="4739640" y="2144970"/>
            <a:ext cx="1143000" cy="400110"/>
          </a:xfrm>
          <a:prstGeom prst="rect">
            <a:avLst/>
          </a:prstGeom>
          <a:noFill/>
        </p:spPr>
        <p:txBody>
          <a:bodyPr wrap="square" rtlCol="0">
            <a:spAutoFit/>
          </a:bodyPr>
          <a:lstStyle/>
          <a:p>
            <a:r>
              <a:rPr lang="en-US" sz="2000" b="1" smtClean="0"/>
              <a:t>10.10.17</a:t>
            </a:r>
            <a:endParaRPr lang="en-IN" sz="2000" b="1"/>
          </a:p>
        </p:txBody>
      </p:sp>
      <p:sp>
        <p:nvSpPr>
          <p:cNvPr id="8" name="TextBox 7"/>
          <p:cNvSpPr txBox="1"/>
          <p:nvPr/>
        </p:nvSpPr>
        <p:spPr>
          <a:xfrm>
            <a:off x="2362200" y="2819400"/>
            <a:ext cx="990600" cy="400110"/>
          </a:xfrm>
          <a:prstGeom prst="rect">
            <a:avLst/>
          </a:prstGeom>
          <a:noFill/>
        </p:spPr>
        <p:txBody>
          <a:bodyPr wrap="square" rtlCol="0">
            <a:spAutoFit/>
          </a:bodyPr>
          <a:lstStyle/>
          <a:p>
            <a:r>
              <a:rPr lang="en-US" sz="2000" b="1" smtClean="0"/>
              <a:t>1.8.12</a:t>
            </a:r>
            <a:endParaRPr lang="en-IN" sz="2000" b="1"/>
          </a:p>
        </p:txBody>
      </p:sp>
      <p:sp>
        <p:nvSpPr>
          <p:cNvPr id="9" name="TextBox 8"/>
          <p:cNvSpPr txBox="1"/>
          <p:nvPr/>
        </p:nvSpPr>
        <p:spPr>
          <a:xfrm>
            <a:off x="5943600" y="2819400"/>
            <a:ext cx="1295400" cy="400110"/>
          </a:xfrm>
          <a:prstGeom prst="rect">
            <a:avLst/>
          </a:prstGeom>
          <a:noFill/>
        </p:spPr>
        <p:txBody>
          <a:bodyPr wrap="square" rtlCol="0">
            <a:spAutoFit/>
          </a:bodyPr>
          <a:lstStyle/>
          <a:p>
            <a:r>
              <a:rPr lang="en-US" sz="2000" b="1" smtClean="0"/>
              <a:t>31.7.2014</a:t>
            </a:r>
            <a:endParaRPr lang="en-IN" sz="2000" b="1"/>
          </a:p>
        </p:txBody>
      </p:sp>
      <p:cxnSp>
        <p:nvCxnSpPr>
          <p:cNvPr id="10" name="Straight Connector 9"/>
          <p:cNvCxnSpPr/>
          <p:nvPr/>
        </p:nvCxnSpPr>
        <p:spPr>
          <a:xfrm>
            <a:off x="3307080" y="3019455"/>
            <a:ext cx="2590800" cy="1588"/>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548640" y="3459480"/>
            <a:ext cx="792480" cy="400110"/>
          </a:xfrm>
          <a:prstGeom prst="rect">
            <a:avLst/>
          </a:prstGeom>
          <a:noFill/>
        </p:spPr>
        <p:txBody>
          <a:bodyPr wrap="square" rtlCol="0">
            <a:spAutoFit/>
          </a:bodyPr>
          <a:lstStyle/>
          <a:p>
            <a:r>
              <a:rPr lang="en-US" sz="2000" b="1" smtClean="0"/>
              <a:t>VD :</a:t>
            </a:r>
            <a:endParaRPr lang="en-IN" sz="2000" b="1"/>
          </a:p>
        </p:txBody>
      </p:sp>
      <p:sp>
        <p:nvSpPr>
          <p:cNvPr id="12" name="TextBox 11"/>
          <p:cNvSpPr txBox="1"/>
          <p:nvPr/>
        </p:nvSpPr>
        <p:spPr>
          <a:xfrm>
            <a:off x="1432560" y="3962400"/>
            <a:ext cx="1158240" cy="400110"/>
          </a:xfrm>
          <a:prstGeom prst="rect">
            <a:avLst/>
          </a:prstGeom>
          <a:noFill/>
        </p:spPr>
        <p:txBody>
          <a:bodyPr wrap="square" rtlCol="0">
            <a:spAutoFit/>
          </a:bodyPr>
          <a:lstStyle/>
          <a:p>
            <a:r>
              <a:rPr lang="en-US" sz="2000" b="1" smtClean="0"/>
              <a:t>31|3|14</a:t>
            </a:r>
            <a:endParaRPr lang="en-IN" sz="2000" b="1"/>
          </a:p>
        </p:txBody>
      </p:sp>
      <p:sp>
        <p:nvSpPr>
          <p:cNvPr id="13" name="TextBox 12"/>
          <p:cNvSpPr txBox="1"/>
          <p:nvPr/>
        </p:nvSpPr>
        <p:spPr>
          <a:xfrm>
            <a:off x="1432560" y="4450080"/>
            <a:ext cx="1158240" cy="400110"/>
          </a:xfrm>
          <a:prstGeom prst="rect">
            <a:avLst/>
          </a:prstGeom>
          <a:noFill/>
        </p:spPr>
        <p:txBody>
          <a:bodyPr wrap="square" rtlCol="0">
            <a:spAutoFit/>
          </a:bodyPr>
          <a:lstStyle/>
          <a:p>
            <a:r>
              <a:rPr lang="en-US" sz="2000" b="1" smtClean="0"/>
              <a:t>31|3|15</a:t>
            </a:r>
            <a:endParaRPr lang="en-IN" sz="2000" b="1"/>
          </a:p>
        </p:txBody>
      </p:sp>
      <p:sp>
        <p:nvSpPr>
          <p:cNvPr id="14" name="TextBox 13"/>
          <p:cNvSpPr txBox="1"/>
          <p:nvPr/>
        </p:nvSpPr>
        <p:spPr>
          <a:xfrm>
            <a:off x="1432560" y="4953000"/>
            <a:ext cx="1158240" cy="400110"/>
          </a:xfrm>
          <a:prstGeom prst="rect">
            <a:avLst/>
          </a:prstGeom>
          <a:noFill/>
        </p:spPr>
        <p:txBody>
          <a:bodyPr wrap="square" rtlCol="0">
            <a:spAutoFit/>
          </a:bodyPr>
          <a:lstStyle/>
          <a:p>
            <a:r>
              <a:rPr lang="en-US" sz="2000" b="1" smtClean="0"/>
              <a:t>31|3|16</a:t>
            </a:r>
            <a:endParaRPr lang="en-IN" sz="2000" b="1"/>
          </a:p>
        </p:txBody>
      </p:sp>
      <p:sp>
        <p:nvSpPr>
          <p:cNvPr id="15" name="TextBox 14"/>
          <p:cNvSpPr txBox="1"/>
          <p:nvPr/>
        </p:nvSpPr>
        <p:spPr>
          <a:xfrm>
            <a:off x="1432560" y="3455610"/>
            <a:ext cx="1158240" cy="400110"/>
          </a:xfrm>
          <a:prstGeom prst="rect">
            <a:avLst/>
          </a:prstGeom>
          <a:noFill/>
        </p:spPr>
        <p:txBody>
          <a:bodyPr wrap="square" rtlCol="0">
            <a:spAutoFit/>
          </a:bodyPr>
          <a:lstStyle/>
          <a:p>
            <a:r>
              <a:rPr lang="en-US" sz="2000" b="1" smtClean="0"/>
              <a:t>31|3|13</a:t>
            </a:r>
            <a:endParaRPr lang="en-IN" sz="2000" b="1"/>
          </a:p>
        </p:txBody>
      </p:sp>
      <p:sp>
        <p:nvSpPr>
          <p:cNvPr id="16" name="TextBox 15"/>
          <p:cNvSpPr txBox="1"/>
          <p:nvPr/>
        </p:nvSpPr>
        <p:spPr>
          <a:xfrm>
            <a:off x="1432560" y="5421570"/>
            <a:ext cx="1158240" cy="400110"/>
          </a:xfrm>
          <a:prstGeom prst="rect">
            <a:avLst/>
          </a:prstGeom>
          <a:noFill/>
        </p:spPr>
        <p:txBody>
          <a:bodyPr wrap="square" rtlCol="0">
            <a:spAutoFit/>
          </a:bodyPr>
          <a:lstStyle/>
          <a:p>
            <a:r>
              <a:rPr lang="en-US" sz="2000" b="1" smtClean="0"/>
              <a:t>31|3|17</a:t>
            </a:r>
            <a:endParaRPr lang="en-IN" sz="2000" b="1"/>
          </a:p>
        </p:txBody>
      </p:sp>
      <p:sp>
        <p:nvSpPr>
          <p:cNvPr id="17" name="TextBox 16"/>
          <p:cNvSpPr txBox="1"/>
          <p:nvPr/>
        </p:nvSpPr>
        <p:spPr>
          <a:xfrm>
            <a:off x="1432560" y="5924490"/>
            <a:ext cx="1158240" cy="400110"/>
          </a:xfrm>
          <a:prstGeom prst="rect">
            <a:avLst/>
          </a:prstGeom>
          <a:noFill/>
        </p:spPr>
        <p:txBody>
          <a:bodyPr wrap="square" rtlCol="0">
            <a:spAutoFit/>
          </a:bodyPr>
          <a:lstStyle/>
          <a:p>
            <a:r>
              <a:rPr lang="en-US" sz="2000" b="1" smtClean="0"/>
              <a:t>31|3|18</a:t>
            </a:r>
            <a:endParaRPr lang="en-IN" sz="2000" b="1"/>
          </a:p>
        </p:txBody>
      </p:sp>
      <p:sp>
        <p:nvSpPr>
          <p:cNvPr id="18" name="Right Brace 17"/>
          <p:cNvSpPr/>
          <p:nvPr/>
        </p:nvSpPr>
        <p:spPr>
          <a:xfrm>
            <a:off x="2545080" y="3535680"/>
            <a:ext cx="228600" cy="8382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a:p>
        </p:txBody>
      </p:sp>
      <p:sp>
        <p:nvSpPr>
          <p:cNvPr id="19" name="TextBox 18"/>
          <p:cNvSpPr txBox="1"/>
          <p:nvPr/>
        </p:nvSpPr>
        <p:spPr>
          <a:xfrm>
            <a:off x="2941320" y="3745170"/>
            <a:ext cx="1021080" cy="400110"/>
          </a:xfrm>
          <a:prstGeom prst="rect">
            <a:avLst/>
          </a:prstGeom>
          <a:noFill/>
        </p:spPr>
        <p:txBody>
          <a:bodyPr wrap="square" rtlCol="0">
            <a:spAutoFit/>
          </a:bodyPr>
          <a:lstStyle/>
          <a:p>
            <a:r>
              <a:rPr lang="en-US" sz="2000" b="1" smtClean="0"/>
              <a:t>Asset</a:t>
            </a:r>
            <a:endParaRPr lang="en-IN" sz="2000" b="1"/>
          </a:p>
        </p:txBody>
      </p:sp>
      <p:sp>
        <p:nvSpPr>
          <p:cNvPr id="21" name="Right Brace 20"/>
          <p:cNvSpPr/>
          <p:nvPr/>
        </p:nvSpPr>
        <p:spPr>
          <a:xfrm>
            <a:off x="2484120" y="4541520"/>
            <a:ext cx="320040" cy="128016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a:p>
        </p:txBody>
      </p:sp>
      <p:sp>
        <p:nvSpPr>
          <p:cNvPr id="22" name="TextBox 21"/>
          <p:cNvSpPr txBox="1"/>
          <p:nvPr/>
        </p:nvSpPr>
        <p:spPr>
          <a:xfrm>
            <a:off x="2941320" y="4693920"/>
            <a:ext cx="1676400" cy="400110"/>
          </a:xfrm>
          <a:prstGeom prst="rect">
            <a:avLst/>
          </a:prstGeom>
          <a:noFill/>
        </p:spPr>
        <p:txBody>
          <a:bodyPr wrap="square" rtlCol="0">
            <a:spAutoFit/>
          </a:bodyPr>
          <a:lstStyle/>
          <a:p>
            <a:r>
              <a:rPr lang="en-US" sz="2000" b="1" smtClean="0"/>
              <a:t>Not an Asset</a:t>
            </a:r>
            <a:endParaRPr lang="en-IN" sz="2000" b="1"/>
          </a:p>
        </p:txBody>
      </p:sp>
      <p:sp>
        <p:nvSpPr>
          <p:cNvPr id="23" name="TextBox 22"/>
          <p:cNvSpPr txBox="1"/>
          <p:nvPr/>
        </p:nvSpPr>
        <p:spPr>
          <a:xfrm>
            <a:off x="2941320" y="5025330"/>
            <a:ext cx="2514600" cy="400110"/>
          </a:xfrm>
          <a:prstGeom prst="rect">
            <a:avLst/>
          </a:prstGeom>
          <a:noFill/>
        </p:spPr>
        <p:txBody>
          <a:bodyPr wrap="square" rtlCol="0">
            <a:spAutoFit/>
          </a:bodyPr>
          <a:lstStyle/>
          <a:p>
            <a:r>
              <a:rPr lang="en-US" sz="2000" b="1" smtClean="0"/>
              <a:t>Incomplete structure</a:t>
            </a:r>
            <a:endParaRPr lang="en-IN" sz="2000" b="1"/>
          </a:p>
        </p:txBody>
      </p:sp>
      <p:cxnSp>
        <p:nvCxnSpPr>
          <p:cNvPr id="24" name="Straight Arrow Connector 23"/>
          <p:cNvCxnSpPr/>
          <p:nvPr/>
        </p:nvCxnSpPr>
        <p:spPr>
          <a:xfrm>
            <a:off x="5715000" y="5257800"/>
            <a:ext cx="304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6096000" y="5044440"/>
            <a:ext cx="1600200" cy="400110"/>
          </a:xfrm>
          <a:prstGeom prst="rect">
            <a:avLst/>
          </a:prstGeom>
          <a:noFill/>
        </p:spPr>
        <p:txBody>
          <a:bodyPr wrap="square" rtlCol="0">
            <a:spAutoFit/>
          </a:bodyPr>
          <a:lstStyle/>
          <a:p>
            <a:r>
              <a:rPr lang="en-US" sz="2000" b="1" smtClean="0"/>
              <a:t>Not an Asset</a:t>
            </a:r>
            <a:endParaRPr lang="en-IN" sz="2000" b="1"/>
          </a:p>
        </p:txBody>
      </p:sp>
      <p:sp>
        <p:nvSpPr>
          <p:cNvPr id="26" name="TextBox 25"/>
          <p:cNvSpPr txBox="1"/>
          <p:nvPr/>
        </p:nvSpPr>
        <p:spPr>
          <a:xfrm>
            <a:off x="2941320" y="5360610"/>
            <a:ext cx="3124200" cy="400110"/>
          </a:xfrm>
          <a:prstGeom prst="rect">
            <a:avLst/>
          </a:prstGeom>
          <a:noFill/>
        </p:spPr>
        <p:txBody>
          <a:bodyPr wrap="square" rtlCol="0">
            <a:spAutoFit/>
          </a:bodyPr>
          <a:lstStyle/>
          <a:p>
            <a:r>
              <a:rPr lang="en-US" sz="2000" b="1" smtClean="0"/>
              <a:t>as per Smt. Neena Jain</a:t>
            </a:r>
            <a:endParaRPr lang="en-IN" sz="2000" b="1"/>
          </a:p>
        </p:txBody>
      </p:sp>
      <p:sp>
        <p:nvSpPr>
          <p:cNvPr id="27" name="Right Brace 26"/>
          <p:cNvSpPr/>
          <p:nvPr/>
        </p:nvSpPr>
        <p:spPr>
          <a:xfrm>
            <a:off x="2499360" y="5958840"/>
            <a:ext cx="304800" cy="44196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a:p>
        </p:txBody>
      </p:sp>
      <p:sp>
        <p:nvSpPr>
          <p:cNvPr id="28" name="TextBox 27"/>
          <p:cNvSpPr txBox="1"/>
          <p:nvPr/>
        </p:nvSpPr>
        <p:spPr>
          <a:xfrm>
            <a:off x="2941321" y="5921514"/>
            <a:ext cx="1173479" cy="400110"/>
          </a:xfrm>
          <a:prstGeom prst="rect">
            <a:avLst/>
          </a:prstGeom>
          <a:noFill/>
        </p:spPr>
        <p:txBody>
          <a:bodyPr wrap="square" rtlCol="0">
            <a:spAutoFit/>
          </a:bodyPr>
          <a:lstStyle/>
          <a:p>
            <a:r>
              <a:rPr lang="en-US" sz="2000" b="1" smtClean="0"/>
              <a:t>Building</a:t>
            </a:r>
            <a:endParaRPr lang="en-IN" sz="2000" b="1"/>
          </a:p>
        </p:txBody>
      </p:sp>
      <p:sp>
        <p:nvSpPr>
          <p:cNvPr id="35" name="TextBox 34"/>
          <p:cNvSpPr txBox="1"/>
          <p:nvPr/>
        </p:nvSpPr>
        <p:spPr>
          <a:xfrm>
            <a:off x="5455920" y="5924490"/>
            <a:ext cx="3383280" cy="400110"/>
          </a:xfrm>
          <a:prstGeom prst="rect">
            <a:avLst/>
          </a:prstGeom>
          <a:noFill/>
        </p:spPr>
        <p:txBody>
          <a:bodyPr wrap="square" rtlCol="0">
            <a:spAutoFit/>
          </a:bodyPr>
          <a:lstStyle/>
          <a:p>
            <a:r>
              <a:rPr lang="en-US" sz="2000" b="1" smtClean="0"/>
              <a:t>Building as per Sec. 2 (ea) (i)</a:t>
            </a:r>
            <a:endParaRPr lang="en-IN" sz="2000" b="1"/>
          </a:p>
        </p:txBody>
      </p:sp>
      <p:sp>
        <p:nvSpPr>
          <p:cNvPr id="36" name="TextBox 35"/>
          <p:cNvSpPr txBox="1"/>
          <p:nvPr/>
        </p:nvSpPr>
        <p:spPr>
          <a:xfrm>
            <a:off x="4053840" y="5928360"/>
            <a:ext cx="1249680" cy="400110"/>
          </a:xfrm>
          <a:prstGeom prst="rect">
            <a:avLst/>
          </a:prstGeom>
          <a:noFill/>
        </p:spPr>
        <p:txBody>
          <a:bodyPr wrap="square" rtlCol="0">
            <a:spAutoFit/>
          </a:bodyPr>
          <a:lstStyle/>
          <a:p>
            <a:r>
              <a:rPr lang="en-US" sz="2000" b="1" smtClean="0"/>
              <a:t>i.e. Land</a:t>
            </a:r>
            <a:endParaRPr lang="en-IN" sz="2000" b="1"/>
          </a:p>
        </p:txBody>
      </p:sp>
      <p:sp>
        <p:nvSpPr>
          <p:cNvPr id="37" name="TextBox 36"/>
          <p:cNvSpPr txBox="1"/>
          <p:nvPr/>
        </p:nvSpPr>
        <p:spPr>
          <a:xfrm>
            <a:off x="5151120" y="5852160"/>
            <a:ext cx="381000" cy="523220"/>
          </a:xfrm>
          <a:prstGeom prst="rect">
            <a:avLst/>
          </a:prstGeom>
          <a:noFill/>
        </p:spPr>
        <p:txBody>
          <a:bodyPr wrap="square" rtlCol="0">
            <a:spAutoFit/>
          </a:bodyPr>
          <a:lstStyle/>
          <a:p>
            <a:r>
              <a:rPr lang="en-US" sz="2800" b="1" smtClean="0"/>
              <a:t>+</a:t>
            </a:r>
            <a:endParaRPr lang="en-IN" sz="3200" b="1"/>
          </a:p>
        </p:txBody>
      </p:sp>
      <p:sp>
        <p:nvSpPr>
          <p:cNvPr id="31" name="TextBox 30"/>
          <p:cNvSpPr txBox="1"/>
          <p:nvPr/>
        </p:nvSpPr>
        <p:spPr>
          <a:xfrm>
            <a:off x="2849880" y="2114490"/>
            <a:ext cx="1905000" cy="400110"/>
          </a:xfrm>
          <a:prstGeom prst="rect">
            <a:avLst/>
          </a:prstGeom>
          <a:noFill/>
        </p:spPr>
        <p:txBody>
          <a:bodyPr wrap="square" rtlCol="0">
            <a:spAutoFit/>
          </a:bodyPr>
          <a:lstStyle/>
          <a:p>
            <a:r>
              <a:rPr lang="en-US" sz="2000" b="1" smtClean="0"/>
              <a:t>Completed on :</a:t>
            </a:r>
            <a:endParaRPr lang="en-IN" sz="20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1" grpId="0"/>
      <p:bldP spid="12" grpId="0"/>
      <p:bldP spid="13" grpId="0"/>
      <p:bldP spid="14" grpId="0"/>
      <p:bldP spid="15" grpId="0"/>
      <p:bldP spid="16" grpId="0"/>
      <p:bldP spid="17" grpId="0"/>
      <p:bldP spid="18" grpId="0" animBg="1"/>
      <p:bldP spid="19" grpId="0"/>
      <p:bldP spid="21" grpId="0" animBg="1"/>
      <p:bldP spid="22" grpId="0"/>
      <p:bldP spid="23" grpId="0"/>
      <p:bldP spid="25" grpId="0"/>
      <p:bldP spid="26" grpId="0"/>
      <p:bldP spid="27" grpId="0" animBg="1"/>
      <p:bldP spid="28" grpId="0"/>
      <p:bldP spid="35" grpId="0"/>
      <p:bldP spid="36" grpId="0"/>
      <p:bldP spid="37" grpId="0"/>
      <p:bldP spid="3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381000"/>
            <a:ext cx="3886200" cy="400110"/>
          </a:xfrm>
          <a:prstGeom prst="rect">
            <a:avLst/>
          </a:prstGeom>
          <a:noFill/>
        </p:spPr>
        <p:txBody>
          <a:bodyPr wrap="square" rtlCol="0">
            <a:spAutoFit/>
          </a:bodyPr>
          <a:lstStyle/>
          <a:p>
            <a:r>
              <a:rPr lang="en-US" sz="2000" b="1" u="sng" dirty="0" smtClean="0"/>
              <a:t>Urban land means land situate :</a:t>
            </a:r>
            <a:endParaRPr lang="en-IN" sz="2000" b="1" u="sng" dirty="0"/>
          </a:p>
        </p:txBody>
      </p:sp>
      <p:sp>
        <p:nvSpPr>
          <p:cNvPr id="12" name="TextBox 11"/>
          <p:cNvSpPr txBox="1"/>
          <p:nvPr/>
        </p:nvSpPr>
        <p:spPr>
          <a:xfrm>
            <a:off x="365760" y="1082040"/>
            <a:ext cx="457200" cy="400110"/>
          </a:xfrm>
          <a:prstGeom prst="rect">
            <a:avLst/>
          </a:prstGeom>
          <a:noFill/>
        </p:spPr>
        <p:txBody>
          <a:bodyPr wrap="square" rtlCol="0">
            <a:spAutoFit/>
          </a:bodyPr>
          <a:lstStyle/>
          <a:p>
            <a:pPr lvl="0" eaLnBrk="0" fontAlgn="base" hangingPunct="0">
              <a:spcBef>
                <a:spcPct val="0"/>
              </a:spcBef>
              <a:spcAft>
                <a:spcPct val="0"/>
              </a:spcAft>
              <a:tabLst>
                <a:tab pos="228600" algn="l"/>
              </a:tabLst>
            </a:pPr>
            <a:r>
              <a:rPr lang="en-US" sz="2000" b="1" dirty="0" smtClean="0">
                <a:ea typeface="Times New Roman" pitchFamily="18" charset="0"/>
                <a:cs typeface="Times New Roman" pitchFamily="18" charset="0"/>
              </a:rPr>
              <a:t>(</a:t>
            </a:r>
            <a:r>
              <a:rPr lang="en-US" sz="2000" b="1" dirty="0" err="1" smtClean="0">
                <a:ea typeface="Times New Roman" pitchFamily="18" charset="0"/>
                <a:cs typeface="Times New Roman" pitchFamily="18" charset="0"/>
              </a:rPr>
              <a:t>i</a:t>
            </a:r>
            <a:r>
              <a:rPr lang="en-US" sz="2000" b="1" dirty="0" smtClean="0">
                <a:ea typeface="Times New Roman" pitchFamily="18" charset="0"/>
                <a:cs typeface="Times New Roman" pitchFamily="18" charset="0"/>
              </a:rPr>
              <a:t>)</a:t>
            </a:r>
          </a:p>
        </p:txBody>
      </p:sp>
      <p:sp>
        <p:nvSpPr>
          <p:cNvPr id="13" name="TextBox 12"/>
          <p:cNvSpPr txBox="1"/>
          <p:nvPr/>
        </p:nvSpPr>
        <p:spPr>
          <a:xfrm>
            <a:off x="762000" y="1066800"/>
            <a:ext cx="8001000" cy="1015663"/>
          </a:xfrm>
          <a:prstGeom prst="rect">
            <a:avLst/>
          </a:prstGeom>
          <a:noFill/>
        </p:spPr>
        <p:txBody>
          <a:bodyPr wrap="square" rtlCol="0">
            <a:spAutoFit/>
          </a:bodyPr>
          <a:lstStyle/>
          <a:p>
            <a:r>
              <a:rPr lang="en-US" sz="2000" b="1" dirty="0" smtClean="0"/>
              <a:t>In any area which is comprised within the jurisdiction of a municipality (whether  known as a municipality, municipal corporation, notified area committee, town area which has a population of not les than 10,000;)</a:t>
            </a:r>
          </a:p>
        </p:txBody>
      </p:sp>
      <p:sp>
        <p:nvSpPr>
          <p:cNvPr id="14" name="TextBox 13"/>
          <p:cNvSpPr txBox="1"/>
          <p:nvPr/>
        </p:nvSpPr>
        <p:spPr>
          <a:xfrm>
            <a:off x="4114800" y="2133600"/>
            <a:ext cx="533400" cy="400110"/>
          </a:xfrm>
          <a:prstGeom prst="rect">
            <a:avLst/>
          </a:prstGeom>
          <a:noFill/>
        </p:spPr>
        <p:txBody>
          <a:bodyPr wrap="square" rtlCol="0">
            <a:spAutoFit/>
          </a:bodyPr>
          <a:lstStyle/>
          <a:p>
            <a:r>
              <a:rPr lang="en-US" sz="2000" b="1" dirty="0" smtClean="0"/>
              <a:t>or</a:t>
            </a:r>
            <a:endParaRPr lang="en-IN" sz="2000" b="1" dirty="0"/>
          </a:p>
        </p:txBody>
      </p:sp>
      <p:sp>
        <p:nvSpPr>
          <p:cNvPr id="15" name="TextBox 14"/>
          <p:cNvSpPr txBox="1"/>
          <p:nvPr/>
        </p:nvSpPr>
        <p:spPr>
          <a:xfrm>
            <a:off x="838200" y="2514600"/>
            <a:ext cx="6324600" cy="400110"/>
          </a:xfrm>
          <a:prstGeom prst="rect">
            <a:avLst/>
          </a:prstGeom>
          <a:noFill/>
        </p:spPr>
        <p:txBody>
          <a:bodyPr wrap="square" rtlCol="0">
            <a:spAutoFit/>
          </a:bodyPr>
          <a:lstStyle/>
          <a:p>
            <a:r>
              <a:rPr lang="en-US" sz="2000" b="1" dirty="0" smtClean="0"/>
              <a:t>In any area within the distance, measured aerially, -</a:t>
            </a:r>
            <a:endParaRPr lang="en-IN" sz="2000" b="1" dirty="0"/>
          </a:p>
        </p:txBody>
      </p:sp>
      <p:sp>
        <p:nvSpPr>
          <p:cNvPr id="16" name="TextBox 15"/>
          <p:cNvSpPr txBox="1"/>
          <p:nvPr/>
        </p:nvSpPr>
        <p:spPr>
          <a:xfrm>
            <a:off x="1066800" y="2971800"/>
            <a:ext cx="7848600" cy="1323439"/>
          </a:xfrm>
          <a:prstGeom prst="rect">
            <a:avLst/>
          </a:prstGeom>
          <a:noFill/>
        </p:spPr>
        <p:txBody>
          <a:bodyPr wrap="square" rtlCol="0">
            <a:spAutoFit/>
          </a:bodyPr>
          <a:lstStyle/>
          <a:p>
            <a:r>
              <a:rPr lang="en-US" sz="2000" b="1" dirty="0" smtClean="0"/>
              <a:t>not being more than two </a:t>
            </a:r>
            <a:r>
              <a:rPr lang="en-US" sz="2000" b="1" dirty="0" err="1" smtClean="0"/>
              <a:t>kilometres</a:t>
            </a:r>
            <a:r>
              <a:rPr lang="en-US" sz="2000" b="1" dirty="0" smtClean="0"/>
              <a:t>, from the local limits of any municipality or cantonment board referred to in sub-clause (</a:t>
            </a:r>
            <a:r>
              <a:rPr lang="en-US" sz="2000" b="1" dirty="0" err="1" smtClean="0"/>
              <a:t>i</a:t>
            </a:r>
            <a:r>
              <a:rPr lang="en-US" sz="2000" b="1" dirty="0" smtClean="0"/>
              <a:t>) and which has a population of more than 10,000 but not exceeding 1,00,000; or</a:t>
            </a:r>
            <a:endParaRPr lang="en-IN" sz="2000" b="1" dirty="0"/>
          </a:p>
        </p:txBody>
      </p:sp>
      <p:sp>
        <p:nvSpPr>
          <p:cNvPr id="18" name="TextBox 17"/>
          <p:cNvSpPr txBox="1"/>
          <p:nvPr/>
        </p:nvSpPr>
        <p:spPr>
          <a:xfrm>
            <a:off x="1051560" y="4343400"/>
            <a:ext cx="7467600" cy="1323439"/>
          </a:xfrm>
          <a:prstGeom prst="rect">
            <a:avLst/>
          </a:prstGeom>
          <a:noFill/>
        </p:spPr>
        <p:txBody>
          <a:bodyPr wrap="square" rtlCol="0">
            <a:spAutoFit/>
          </a:bodyPr>
          <a:lstStyle/>
          <a:p>
            <a:r>
              <a:rPr lang="en-US" sz="2000" b="1" dirty="0" smtClean="0"/>
              <a:t>not being more than six </a:t>
            </a:r>
            <a:r>
              <a:rPr lang="en-US" sz="2000" b="1" dirty="0" err="1" smtClean="0"/>
              <a:t>kilometres</a:t>
            </a:r>
            <a:r>
              <a:rPr lang="en-US" sz="2000" b="1" dirty="0" smtClean="0"/>
              <a:t>, from the local limits of any municipality or cantonment board referred to in sub-clause (</a:t>
            </a:r>
            <a:r>
              <a:rPr lang="en-US" sz="2000" b="1" dirty="0" err="1" smtClean="0"/>
              <a:t>i</a:t>
            </a:r>
            <a:r>
              <a:rPr lang="en-US" sz="2000" b="1" dirty="0" smtClean="0"/>
              <a:t>) and which has a population of more than 1,00,000 but not exceeding 10,00,000; or</a:t>
            </a:r>
            <a:endParaRPr lang="en-IN" sz="2000" b="1" dirty="0"/>
          </a:p>
        </p:txBody>
      </p:sp>
      <p:sp>
        <p:nvSpPr>
          <p:cNvPr id="19" name="TextBox 18"/>
          <p:cNvSpPr txBox="1"/>
          <p:nvPr/>
        </p:nvSpPr>
        <p:spPr>
          <a:xfrm>
            <a:off x="1066800" y="5623560"/>
            <a:ext cx="7467600" cy="1015663"/>
          </a:xfrm>
          <a:prstGeom prst="rect">
            <a:avLst/>
          </a:prstGeom>
          <a:noFill/>
        </p:spPr>
        <p:txBody>
          <a:bodyPr wrap="square" rtlCol="0">
            <a:spAutoFit/>
          </a:bodyPr>
          <a:lstStyle/>
          <a:p>
            <a:r>
              <a:rPr lang="en-US" sz="2000" b="1" dirty="0" smtClean="0"/>
              <a:t>not being more than eight </a:t>
            </a:r>
            <a:r>
              <a:rPr lang="en-US" sz="2000" b="1" dirty="0" err="1" smtClean="0"/>
              <a:t>kilometres</a:t>
            </a:r>
            <a:r>
              <a:rPr lang="en-US" sz="2000" b="1" dirty="0" smtClean="0"/>
              <a:t>, from the local limits of any municipality or cantonment board referred to in sub-clause (</a:t>
            </a:r>
            <a:r>
              <a:rPr lang="en-US" sz="2000" b="1" dirty="0" err="1" smtClean="0"/>
              <a:t>i</a:t>
            </a:r>
            <a:r>
              <a:rPr lang="en-US" sz="2000" b="1" dirty="0" smtClean="0"/>
              <a:t>) and which has a population of more than 10,00,000,</a:t>
            </a:r>
            <a:endParaRPr lang="en-IN" sz="2000" b="1" dirty="0"/>
          </a:p>
        </p:txBody>
      </p:sp>
      <p:sp>
        <p:nvSpPr>
          <p:cNvPr id="20" name="TextBox 19"/>
          <p:cNvSpPr txBox="1"/>
          <p:nvPr/>
        </p:nvSpPr>
        <p:spPr>
          <a:xfrm>
            <a:off x="350520" y="2529840"/>
            <a:ext cx="533400" cy="400110"/>
          </a:xfrm>
          <a:prstGeom prst="rect">
            <a:avLst/>
          </a:prstGeom>
          <a:noFill/>
        </p:spPr>
        <p:txBody>
          <a:bodyPr wrap="square" rtlCol="0">
            <a:spAutoFit/>
          </a:bodyPr>
          <a:lstStyle/>
          <a:p>
            <a:pPr lvl="0" eaLnBrk="0" fontAlgn="base" hangingPunct="0">
              <a:spcBef>
                <a:spcPct val="0"/>
              </a:spcBef>
              <a:spcAft>
                <a:spcPct val="0"/>
              </a:spcAft>
              <a:tabLst>
                <a:tab pos="228600" algn="l"/>
              </a:tabLst>
            </a:pPr>
            <a:r>
              <a:rPr lang="en-US" sz="2000" b="1" dirty="0" smtClean="0">
                <a:ea typeface="Times New Roman" pitchFamily="18" charset="0"/>
                <a:cs typeface="Times New Roman" pitchFamily="18" charset="0"/>
              </a:rPr>
              <a:t>(ii)</a:t>
            </a:r>
          </a:p>
        </p:txBody>
      </p:sp>
      <p:sp>
        <p:nvSpPr>
          <p:cNvPr id="21" name="TextBox 20"/>
          <p:cNvSpPr txBox="1"/>
          <p:nvPr/>
        </p:nvSpPr>
        <p:spPr>
          <a:xfrm>
            <a:off x="594360" y="3002280"/>
            <a:ext cx="533400" cy="400110"/>
          </a:xfrm>
          <a:prstGeom prst="rect">
            <a:avLst/>
          </a:prstGeom>
          <a:noFill/>
        </p:spPr>
        <p:txBody>
          <a:bodyPr wrap="square" rtlCol="0">
            <a:spAutoFit/>
          </a:bodyPr>
          <a:lstStyle/>
          <a:p>
            <a:r>
              <a:rPr lang="en-US" sz="2000" b="1" dirty="0" smtClean="0"/>
              <a:t>(I)</a:t>
            </a:r>
            <a:endParaRPr lang="en-IN" sz="2000" b="1" dirty="0"/>
          </a:p>
        </p:txBody>
      </p:sp>
      <p:sp>
        <p:nvSpPr>
          <p:cNvPr id="22" name="TextBox 21"/>
          <p:cNvSpPr txBox="1"/>
          <p:nvPr/>
        </p:nvSpPr>
        <p:spPr>
          <a:xfrm>
            <a:off x="472440" y="4358640"/>
            <a:ext cx="609600" cy="400110"/>
          </a:xfrm>
          <a:prstGeom prst="rect">
            <a:avLst/>
          </a:prstGeom>
          <a:noFill/>
        </p:spPr>
        <p:txBody>
          <a:bodyPr wrap="square" rtlCol="0">
            <a:spAutoFit/>
          </a:bodyPr>
          <a:lstStyle/>
          <a:p>
            <a:r>
              <a:rPr lang="en-US" sz="2000" b="1" dirty="0" smtClean="0"/>
              <a:t>(II)</a:t>
            </a:r>
            <a:endParaRPr lang="en-IN" sz="2000" b="1" dirty="0"/>
          </a:p>
        </p:txBody>
      </p:sp>
      <p:sp>
        <p:nvSpPr>
          <p:cNvPr id="23" name="TextBox 22"/>
          <p:cNvSpPr txBox="1"/>
          <p:nvPr/>
        </p:nvSpPr>
        <p:spPr>
          <a:xfrm>
            <a:off x="381000" y="5608320"/>
            <a:ext cx="777240" cy="400110"/>
          </a:xfrm>
          <a:prstGeom prst="rect">
            <a:avLst/>
          </a:prstGeom>
          <a:noFill/>
        </p:spPr>
        <p:txBody>
          <a:bodyPr wrap="square" rtlCol="0">
            <a:spAutoFit/>
          </a:bodyPr>
          <a:lstStyle/>
          <a:p>
            <a:r>
              <a:rPr lang="en-US" sz="2000" b="1" dirty="0" smtClean="0"/>
              <a:t>(III)</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8" grpId="0"/>
      <p:bldP spid="20" grpId="0"/>
      <p:bldP spid="21" grpId="0"/>
      <p:bldP spid="22" grpId="0"/>
      <p:bldP spid="2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312400"/>
            <a:ext cx="1857388"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Urban Area</a:t>
            </a:r>
            <a:endParaRPr lang="en-IN" sz="2000" b="1" dirty="0">
              <a:latin typeface="Times New Roman" pitchFamily="18" charset="0"/>
              <a:cs typeface="Times New Roman" pitchFamily="18" charset="0"/>
            </a:endParaRPr>
          </a:p>
        </p:txBody>
      </p:sp>
      <p:cxnSp>
        <p:nvCxnSpPr>
          <p:cNvPr id="3" name="Straight Connector 2"/>
          <p:cNvCxnSpPr/>
          <p:nvPr/>
        </p:nvCxnSpPr>
        <p:spPr>
          <a:xfrm>
            <a:off x="714348" y="812466"/>
            <a:ext cx="1214446" cy="1588"/>
          </a:xfrm>
          <a:prstGeom prst="line">
            <a:avLst/>
          </a:prstGeom>
        </p:spPr>
        <p:style>
          <a:lnRef idx="2">
            <a:schemeClr val="dk1"/>
          </a:lnRef>
          <a:fillRef idx="0">
            <a:schemeClr val="dk1"/>
          </a:fillRef>
          <a:effectRef idx="1">
            <a:schemeClr val="dk1"/>
          </a:effectRef>
          <a:fontRef idx="minor">
            <a:schemeClr val="tx1"/>
          </a:fontRef>
        </p:style>
      </p:cxnSp>
      <p:sp>
        <p:nvSpPr>
          <p:cNvPr id="4" name="TextBox 3"/>
          <p:cNvSpPr txBox="1"/>
          <p:nvPr/>
        </p:nvSpPr>
        <p:spPr>
          <a:xfrm>
            <a:off x="3214678" y="875334"/>
            <a:ext cx="2071702"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Urban Land </a:t>
            </a:r>
            <a:endParaRPr lang="en-IN" sz="2000" b="1" dirty="0">
              <a:latin typeface="Times New Roman" pitchFamily="18" charset="0"/>
              <a:cs typeface="Times New Roman" pitchFamily="18" charset="0"/>
            </a:endParaRPr>
          </a:p>
        </p:txBody>
      </p:sp>
      <p:cxnSp>
        <p:nvCxnSpPr>
          <p:cNvPr id="5" name="Straight Connector 4"/>
          <p:cNvCxnSpPr/>
          <p:nvPr/>
        </p:nvCxnSpPr>
        <p:spPr>
          <a:xfrm rot="5400000">
            <a:off x="3894133" y="1481763"/>
            <a:ext cx="357190" cy="1588"/>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1500166" y="1643050"/>
            <a:ext cx="5286412"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rot="5400000">
            <a:off x="1361892" y="1803234"/>
            <a:ext cx="28575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rot="5400000">
            <a:off x="6631721" y="1773151"/>
            <a:ext cx="285752"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320962" y="1946904"/>
            <a:ext cx="3357586" cy="707886"/>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If situated within Jurisdiction of Municipality</a:t>
            </a:r>
            <a:endParaRPr lang="en-IN" sz="2000" b="1" dirty="0">
              <a:latin typeface="Times New Roman" pitchFamily="18" charset="0"/>
              <a:cs typeface="Times New Roman" pitchFamily="18" charset="0"/>
            </a:endParaRPr>
          </a:p>
        </p:txBody>
      </p:sp>
      <p:cxnSp>
        <p:nvCxnSpPr>
          <p:cNvPr id="10" name="Straight Arrow Connector 9"/>
          <p:cNvCxnSpPr/>
          <p:nvPr/>
        </p:nvCxnSpPr>
        <p:spPr>
          <a:xfrm rot="5400000">
            <a:off x="1349037" y="2910523"/>
            <a:ext cx="35719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18108" y="3089912"/>
            <a:ext cx="2571768" cy="707886"/>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Population Should </a:t>
            </a:r>
          </a:p>
          <a:p>
            <a:r>
              <a:rPr lang="en-US" sz="2000" b="1" dirty="0" smtClean="0">
                <a:latin typeface="Times New Roman" pitchFamily="18" charset="0"/>
                <a:cs typeface="Times New Roman" pitchFamily="18" charset="0"/>
              </a:rPr>
              <a:t>not be less than 10000</a:t>
            </a:r>
            <a:endParaRPr lang="en-IN" sz="2000" b="1" dirty="0">
              <a:latin typeface="Times New Roman" pitchFamily="18" charset="0"/>
              <a:cs typeface="Times New Roman" pitchFamily="18" charset="0"/>
            </a:endParaRPr>
          </a:p>
        </p:txBody>
      </p:sp>
      <p:sp>
        <p:nvSpPr>
          <p:cNvPr id="12" name="TextBox 11"/>
          <p:cNvSpPr txBox="1"/>
          <p:nvPr/>
        </p:nvSpPr>
        <p:spPr>
          <a:xfrm>
            <a:off x="5797878" y="1946904"/>
            <a:ext cx="2786082" cy="1015663"/>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If Situated outside </a:t>
            </a:r>
          </a:p>
          <a:p>
            <a:pPr algn="just"/>
            <a:r>
              <a:rPr lang="en-US" sz="2000" b="1" dirty="0" smtClean="0">
                <a:latin typeface="Times New Roman" pitchFamily="18" charset="0"/>
                <a:cs typeface="Times New Roman" pitchFamily="18" charset="0"/>
              </a:rPr>
              <a:t>the of Jurisdiction </a:t>
            </a:r>
          </a:p>
          <a:p>
            <a:pPr algn="just"/>
            <a:r>
              <a:rPr lang="en-US" sz="2000" b="1" dirty="0" smtClean="0">
                <a:latin typeface="Times New Roman" pitchFamily="18" charset="0"/>
                <a:cs typeface="Times New Roman" pitchFamily="18" charset="0"/>
              </a:rPr>
              <a:t>of Municipality</a:t>
            </a:r>
          </a:p>
        </p:txBody>
      </p:sp>
      <p:sp>
        <p:nvSpPr>
          <p:cNvPr id="13" name="TextBox 12"/>
          <p:cNvSpPr txBox="1"/>
          <p:nvPr/>
        </p:nvSpPr>
        <p:spPr>
          <a:xfrm>
            <a:off x="3512816" y="3458526"/>
            <a:ext cx="1401142" cy="400110"/>
          </a:xfrm>
          <a:prstGeom prst="rect">
            <a:avLst/>
          </a:prstGeom>
          <a:noFill/>
        </p:spPr>
        <p:txBody>
          <a:bodyPr wrap="square" rtlCol="0">
            <a:spAutoFit/>
          </a:bodyPr>
          <a:lstStyle/>
          <a:p>
            <a:r>
              <a:rPr lang="en-US" sz="2000" b="1" dirty="0" smtClean="0"/>
              <a:t>Up to 2 km </a:t>
            </a:r>
            <a:endParaRPr lang="en-IN" sz="2000" b="1" dirty="0"/>
          </a:p>
        </p:txBody>
      </p:sp>
      <p:sp>
        <p:nvSpPr>
          <p:cNvPr id="14" name="Plus 13"/>
          <p:cNvSpPr/>
          <p:nvPr/>
        </p:nvSpPr>
        <p:spPr>
          <a:xfrm>
            <a:off x="4980634" y="3514724"/>
            <a:ext cx="214314" cy="285752"/>
          </a:xfrm>
          <a:prstGeom prst="mathPlus">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sz="2000" b="1"/>
          </a:p>
        </p:txBody>
      </p:sp>
      <p:sp>
        <p:nvSpPr>
          <p:cNvPr id="16" name="TextBox 15"/>
          <p:cNvSpPr txBox="1"/>
          <p:nvPr/>
        </p:nvSpPr>
        <p:spPr>
          <a:xfrm>
            <a:off x="5276864" y="3449002"/>
            <a:ext cx="2724160" cy="400110"/>
          </a:xfrm>
          <a:prstGeom prst="rect">
            <a:avLst/>
          </a:prstGeom>
          <a:noFill/>
        </p:spPr>
        <p:txBody>
          <a:bodyPr wrap="square" rtlCol="0">
            <a:spAutoFit/>
          </a:bodyPr>
          <a:lstStyle/>
          <a:p>
            <a:r>
              <a:rPr lang="en-US" sz="2000" b="1" dirty="0" smtClean="0"/>
              <a:t>Population more than</a:t>
            </a:r>
            <a:endParaRPr lang="en-IN" sz="2000" b="1" dirty="0"/>
          </a:p>
        </p:txBody>
      </p:sp>
      <p:sp>
        <p:nvSpPr>
          <p:cNvPr id="17" name="TextBox 16"/>
          <p:cNvSpPr txBox="1"/>
          <p:nvPr/>
        </p:nvSpPr>
        <p:spPr>
          <a:xfrm>
            <a:off x="5276864" y="3799522"/>
            <a:ext cx="3181336" cy="400110"/>
          </a:xfrm>
          <a:prstGeom prst="rect">
            <a:avLst/>
          </a:prstGeom>
          <a:noFill/>
        </p:spPr>
        <p:txBody>
          <a:bodyPr wrap="square" rtlCol="0">
            <a:spAutoFit/>
          </a:bodyPr>
          <a:lstStyle/>
          <a:p>
            <a:r>
              <a:rPr lang="en-US" sz="2000" b="1" dirty="0" smtClean="0"/>
              <a:t>but not exceeding 100000</a:t>
            </a:r>
            <a:endParaRPr lang="en-IN" sz="2000" b="1" dirty="0"/>
          </a:p>
        </p:txBody>
      </p:sp>
      <p:sp>
        <p:nvSpPr>
          <p:cNvPr id="19" name="TextBox 18"/>
          <p:cNvSpPr txBox="1"/>
          <p:nvPr/>
        </p:nvSpPr>
        <p:spPr>
          <a:xfrm>
            <a:off x="7772400" y="3449002"/>
            <a:ext cx="928694" cy="400110"/>
          </a:xfrm>
          <a:prstGeom prst="rect">
            <a:avLst/>
          </a:prstGeom>
          <a:noFill/>
        </p:spPr>
        <p:txBody>
          <a:bodyPr wrap="square" rtlCol="0">
            <a:spAutoFit/>
          </a:bodyPr>
          <a:lstStyle/>
          <a:p>
            <a:r>
              <a:rPr lang="en-US" sz="2000" b="1" dirty="0" smtClean="0"/>
              <a:t>10000</a:t>
            </a:r>
            <a:endParaRPr lang="en-IN" sz="2000" b="1" dirty="0"/>
          </a:p>
        </p:txBody>
      </p:sp>
      <p:sp>
        <p:nvSpPr>
          <p:cNvPr id="20" name="TextBox 19"/>
          <p:cNvSpPr txBox="1"/>
          <p:nvPr/>
        </p:nvSpPr>
        <p:spPr>
          <a:xfrm>
            <a:off x="3512816" y="4296726"/>
            <a:ext cx="1401142" cy="400110"/>
          </a:xfrm>
          <a:prstGeom prst="rect">
            <a:avLst/>
          </a:prstGeom>
          <a:noFill/>
        </p:spPr>
        <p:txBody>
          <a:bodyPr wrap="square" rtlCol="0">
            <a:spAutoFit/>
          </a:bodyPr>
          <a:lstStyle/>
          <a:p>
            <a:r>
              <a:rPr lang="en-US" sz="2000" b="1" dirty="0" smtClean="0"/>
              <a:t>Up to 6 km </a:t>
            </a:r>
            <a:endParaRPr lang="en-IN" sz="2000" b="1" dirty="0"/>
          </a:p>
        </p:txBody>
      </p:sp>
      <p:sp>
        <p:nvSpPr>
          <p:cNvPr id="21" name="Plus 20"/>
          <p:cNvSpPr/>
          <p:nvPr/>
        </p:nvSpPr>
        <p:spPr>
          <a:xfrm>
            <a:off x="4980634" y="4352924"/>
            <a:ext cx="214314" cy="285752"/>
          </a:xfrm>
          <a:prstGeom prst="mathPlus">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sz="2000" b="1"/>
          </a:p>
        </p:txBody>
      </p:sp>
      <p:sp>
        <p:nvSpPr>
          <p:cNvPr id="22" name="TextBox 21"/>
          <p:cNvSpPr txBox="1"/>
          <p:nvPr/>
        </p:nvSpPr>
        <p:spPr>
          <a:xfrm>
            <a:off x="5276864" y="4287202"/>
            <a:ext cx="2724160" cy="400110"/>
          </a:xfrm>
          <a:prstGeom prst="rect">
            <a:avLst/>
          </a:prstGeom>
          <a:noFill/>
        </p:spPr>
        <p:txBody>
          <a:bodyPr wrap="square" rtlCol="0">
            <a:spAutoFit/>
          </a:bodyPr>
          <a:lstStyle/>
          <a:p>
            <a:r>
              <a:rPr lang="en-US" sz="2000" b="1" dirty="0" smtClean="0"/>
              <a:t>Population more than</a:t>
            </a:r>
            <a:endParaRPr lang="en-IN" sz="2000" b="1" dirty="0"/>
          </a:p>
        </p:txBody>
      </p:sp>
      <p:sp>
        <p:nvSpPr>
          <p:cNvPr id="23" name="TextBox 22"/>
          <p:cNvSpPr txBox="1"/>
          <p:nvPr/>
        </p:nvSpPr>
        <p:spPr>
          <a:xfrm>
            <a:off x="5276864" y="4637722"/>
            <a:ext cx="2214578" cy="400110"/>
          </a:xfrm>
          <a:prstGeom prst="rect">
            <a:avLst/>
          </a:prstGeom>
          <a:noFill/>
        </p:spPr>
        <p:txBody>
          <a:bodyPr wrap="square" rtlCol="0">
            <a:spAutoFit/>
          </a:bodyPr>
          <a:lstStyle/>
          <a:p>
            <a:r>
              <a:rPr lang="en-US" sz="2000" b="1" dirty="0" smtClean="0"/>
              <a:t>but not exceeding</a:t>
            </a:r>
            <a:endParaRPr lang="en-IN" sz="2000" b="1" dirty="0"/>
          </a:p>
        </p:txBody>
      </p:sp>
      <p:sp>
        <p:nvSpPr>
          <p:cNvPr id="24" name="TextBox 23"/>
          <p:cNvSpPr txBox="1"/>
          <p:nvPr/>
        </p:nvSpPr>
        <p:spPr>
          <a:xfrm>
            <a:off x="7751468" y="4302442"/>
            <a:ext cx="1071570" cy="400110"/>
          </a:xfrm>
          <a:prstGeom prst="rect">
            <a:avLst/>
          </a:prstGeom>
          <a:noFill/>
        </p:spPr>
        <p:txBody>
          <a:bodyPr wrap="square" rtlCol="0">
            <a:spAutoFit/>
          </a:bodyPr>
          <a:lstStyle/>
          <a:p>
            <a:r>
              <a:rPr lang="en-US" sz="2000" b="1" dirty="0" smtClean="0"/>
              <a:t>100000</a:t>
            </a:r>
            <a:endParaRPr lang="en-IN" sz="2000" b="1" dirty="0"/>
          </a:p>
        </p:txBody>
      </p:sp>
      <p:sp>
        <p:nvSpPr>
          <p:cNvPr id="25" name="TextBox 24"/>
          <p:cNvSpPr txBox="1"/>
          <p:nvPr/>
        </p:nvSpPr>
        <p:spPr>
          <a:xfrm>
            <a:off x="7269480" y="4637722"/>
            <a:ext cx="1219208" cy="400110"/>
          </a:xfrm>
          <a:prstGeom prst="rect">
            <a:avLst/>
          </a:prstGeom>
          <a:noFill/>
        </p:spPr>
        <p:txBody>
          <a:bodyPr wrap="square" rtlCol="0">
            <a:spAutoFit/>
          </a:bodyPr>
          <a:lstStyle/>
          <a:p>
            <a:r>
              <a:rPr lang="en-US" sz="2000" b="1" dirty="0" smtClean="0"/>
              <a:t>1000000</a:t>
            </a:r>
            <a:endParaRPr lang="en-IN" sz="2000" b="1" dirty="0"/>
          </a:p>
        </p:txBody>
      </p:sp>
      <p:sp>
        <p:nvSpPr>
          <p:cNvPr id="26" name="TextBox 25"/>
          <p:cNvSpPr txBox="1"/>
          <p:nvPr/>
        </p:nvSpPr>
        <p:spPr>
          <a:xfrm>
            <a:off x="3512816" y="5191078"/>
            <a:ext cx="1401142" cy="400110"/>
          </a:xfrm>
          <a:prstGeom prst="rect">
            <a:avLst/>
          </a:prstGeom>
          <a:noFill/>
        </p:spPr>
        <p:txBody>
          <a:bodyPr wrap="square" rtlCol="0">
            <a:spAutoFit/>
          </a:bodyPr>
          <a:lstStyle/>
          <a:p>
            <a:r>
              <a:rPr lang="en-US" sz="2000" b="1" dirty="0" smtClean="0"/>
              <a:t>Up to 8 km </a:t>
            </a:r>
            <a:endParaRPr lang="en-IN" sz="2000" b="1" dirty="0"/>
          </a:p>
        </p:txBody>
      </p:sp>
      <p:sp>
        <p:nvSpPr>
          <p:cNvPr id="27" name="Plus 26"/>
          <p:cNvSpPr/>
          <p:nvPr/>
        </p:nvSpPr>
        <p:spPr>
          <a:xfrm>
            <a:off x="4980634" y="5247276"/>
            <a:ext cx="214314" cy="285752"/>
          </a:xfrm>
          <a:prstGeom prst="mathPlus">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sz="2000" b="1"/>
          </a:p>
        </p:txBody>
      </p:sp>
      <p:sp>
        <p:nvSpPr>
          <p:cNvPr id="28" name="TextBox 27"/>
          <p:cNvSpPr txBox="1"/>
          <p:nvPr/>
        </p:nvSpPr>
        <p:spPr>
          <a:xfrm>
            <a:off x="5276864" y="5181554"/>
            <a:ext cx="2724160" cy="400110"/>
          </a:xfrm>
          <a:prstGeom prst="rect">
            <a:avLst/>
          </a:prstGeom>
          <a:noFill/>
        </p:spPr>
        <p:txBody>
          <a:bodyPr wrap="square" rtlCol="0">
            <a:spAutoFit/>
          </a:bodyPr>
          <a:lstStyle/>
          <a:p>
            <a:r>
              <a:rPr lang="en-US" sz="2000" b="1" dirty="0" smtClean="0"/>
              <a:t>Population more than</a:t>
            </a:r>
            <a:endParaRPr lang="en-IN" sz="2000" b="1" dirty="0"/>
          </a:p>
        </p:txBody>
      </p:sp>
      <p:sp>
        <p:nvSpPr>
          <p:cNvPr id="31" name="TextBox 30"/>
          <p:cNvSpPr txBox="1"/>
          <p:nvPr/>
        </p:nvSpPr>
        <p:spPr>
          <a:xfrm>
            <a:off x="7740990" y="5196794"/>
            <a:ext cx="1219208" cy="400110"/>
          </a:xfrm>
          <a:prstGeom prst="rect">
            <a:avLst/>
          </a:prstGeom>
          <a:noFill/>
        </p:spPr>
        <p:txBody>
          <a:bodyPr wrap="square" rtlCol="0">
            <a:spAutoFit/>
          </a:bodyPr>
          <a:lstStyle/>
          <a:p>
            <a:r>
              <a:rPr lang="en-US" sz="2000" b="1" dirty="0" smtClean="0"/>
              <a:t>1000000</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1" grpId="0"/>
      <p:bldP spid="12" grpId="0"/>
      <p:bldP spid="13" grpId="0"/>
      <p:bldP spid="14" grpId="0" animBg="1"/>
      <p:bldP spid="16" grpId="0"/>
      <p:bldP spid="17" grpId="0"/>
      <p:bldP spid="19" grpId="0"/>
      <p:bldP spid="20" grpId="0"/>
      <p:bldP spid="21" grpId="0" animBg="1"/>
      <p:bldP spid="22" grpId="0"/>
      <p:bldP spid="23" grpId="0"/>
      <p:bldP spid="24" grpId="0"/>
      <p:bldP spid="25" grpId="0"/>
      <p:bldP spid="26" grpId="0"/>
      <p:bldP spid="27" grpId="0" animBg="1"/>
      <p:bldP spid="28" grpId="0"/>
      <p:bldP spid="3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718560" y="838200"/>
            <a:ext cx="990600" cy="400110"/>
          </a:xfrm>
          <a:prstGeom prst="rect">
            <a:avLst/>
          </a:prstGeom>
          <a:noFill/>
        </p:spPr>
        <p:txBody>
          <a:bodyPr wrap="square" rtlCol="0">
            <a:spAutoFit/>
          </a:bodyPr>
          <a:lstStyle/>
          <a:p>
            <a:r>
              <a:rPr lang="en-US" sz="2000" b="1" u="sng" smtClean="0"/>
              <a:t>Rural</a:t>
            </a:r>
            <a:endParaRPr lang="en-IN" sz="2000" b="1" u="sng"/>
          </a:p>
        </p:txBody>
      </p:sp>
      <p:sp>
        <p:nvSpPr>
          <p:cNvPr id="16" name="TextBox 15"/>
          <p:cNvSpPr txBox="1"/>
          <p:nvPr/>
        </p:nvSpPr>
        <p:spPr>
          <a:xfrm>
            <a:off x="899160" y="1676400"/>
            <a:ext cx="5867400" cy="400110"/>
          </a:xfrm>
          <a:prstGeom prst="rect">
            <a:avLst/>
          </a:prstGeom>
          <a:noFill/>
        </p:spPr>
        <p:txBody>
          <a:bodyPr wrap="square" rtlCol="0">
            <a:spAutoFit/>
          </a:bodyPr>
          <a:lstStyle/>
          <a:p>
            <a:r>
              <a:rPr lang="en-US" sz="2000" b="1" smtClean="0"/>
              <a:t>Within MCD Limit but population Less than 10,000</a:t>
            </a:r>
            <a:endParaRPr lang="en-IN" sz="2000" b="1"/>
          </a:p>
        </p:txBody>
      </p:sp>
      <p:sp>
        <p:nvSpPr>
          <p:cNvPr id="17" name="TextBox 16"/>
          <p:cNvSpPr txBox="1"/>
          <p:nvPr/>
        </p:nvSpPr>
        <p:spPr>
          <a:xfrm>
            <a:off x="899160" y="2480250"/>
            <a:ext cx="2514600" cy="400110"/>
          </a:xfrm>
          <a:prstGeom prst="rect">
            <a:avLst/>
          </a:prstGeom>
          <a:noFill/>
        </p:spPr>
        <p:txBody>
          <a:bodyPr wrap="square" rtlCol="0">
            <a:spAutoFit/>
          </a:bodyPr>
          <a:lstStyle/>
          <a:p>
            <a:r>
              <a:rPr lang="en-US" sz="2000" b="1" smtClean="0"/>
              <a:t>Outside MCD Limit</a:t>
            </a:r>
            <a:endParaRPr lang="en-IN" sz="2000" b="1"/>
          </a:p>
        </p:txBody>
      </p:sp>
      <p:sp>
        <p:nvSpPr>
          <p:cNvPr id="18" name="TextBox 17"/>
          <p:cNvSpPr txBox="1"/>
          <p:nvPr/>
        </p:nvSpPr>
        <p:spPr>
          <a:xfrm>
            <a:off x="3870960" y="2484120"/>
            <a:ext cx="2209800" cy="400110"/>
          </a:xfrm>
          <a:prstGeom prst="rect">
            <a:avLst/>
          </a:prstGeom>
          <a:noFill/>
        </p:spPr>
        <p:txBody>
          <a:bodyPr wrap="square" rtlCol="0">
            <a:spAutoFit/>
          </a:bodyPr>
          <a:lstStyle/>
          <a:p>
            <a:r>
              <a:rPr lang="en-US" sz="2000" b="1" smtClean="0"/>
              <a:t>More than 8 km.</a:t>
            </a:r>
            <a:endParaRPr lang="en-IN" sz="2000" b="1"/>
          </a:p>
        </p:txBody>
      </p:sp>
      <p:cxnSp>
        <p:nvCxnSpPr>
          <p:cNvPr id="20" name="Straight Connector 19"/>
          <p:cNvCxnSpPr/>
          <p:nvPr/>
        </p:nvCxnSpPr>
        <p:spPr>
          <a:xfrm>
            <a:off x="6934200" y="1844040"/>
            <a:ext cx="228600" cy="1588"/>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6934200" y="1918652"/>
            <a:ext cx="228600" cy="1588"/>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6080760" y="2651760"/>
            <a:ext cx="228600" cy="1588"/>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6080760" y="2726372"/>
            <a:ext cx="228600" cy="1588"/>
          </a:xfrm>
          <a:prstGeom prst="line">
            <a:avLst/>
          </a:prstGeom>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7315200" y="1676400"/>
            <a:ext cx="914400" cy="400110"/>
          </a:xfrm>
          <a:prstGeom prst="rect">
            <a:avLst/>
          </a:prstGeom>
          <a:noFill/>
        </p:spPr>
        <p:txBody>
          <a:bodyPr wrap="square" rtlCol="0">
            <a:spAutoFit/>
          </a:bodyPr>
          <a:lstStyle/>
          <a:p>
            <a:r>
              <a:rPr lang="en-US" sz="2000" b="1" smtClean="0"/>
              <a:t>Rural</a:t>
            </a:r>
            <a:endParaRPr lang="en-IN" sz="2000" b="1"/>
          </a:p>
        </p:txBody>
      </p:sp>
      <p:sp>
        <p:nvSpPr>
          <p:cNvPr id="25" name="TextBox 24"/>
          <p:cNvSpPr txBox="1"/>
          <p:nvPr/>
        </p:nvSpPr>
        <p:spPr>
          <a:xfrm>
            <a:off x="6446520" y="2480250"/>
            <a:ext cx="914400" cy="400110"/>
          </a:xfrm>
          <a:prstGeom prst="rect">
            <a:avLst/>
          </a:prstGeom>
          <a:noFill/>
        </p:spPr>
        <p:txBody>
          <a:bodyPr wrap="square" rtlCol="0">
            <a:spAutoFit/>
          </a:bodyPr>
          <a:lstStyle/>
          <a:p>
            <a:r>
              <a:rPr lang="en-US" sz="2000" b="1" smtClean="0"/>
              <a:t>Rural</a:t>
            </a:r>
            <a:endParaRPr lang="en-IN" sz="2000" b="1"/>
          </a:p>
        </p:txBody>
      </p:sp>
      <p:cxnSp>
        <p:nvCxnSpPr>
          <p:cNvPr id="27" name="Straight Connector 26"/>
          <p:cNvCxnSpPr/>
          <p:nvPr/>
        </p:nvCxnSpPr>
        <p:spPr>
          <a:xfrm>
            <a:off x="3383280" y="2682240"/>
            <a:ext cx="3810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4" grpId="0"/>
      <p:bldP spid="2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320" y="1337250"/>
            <a:ext cx="6126480" cy="400110"/>
          </a:xfrm>
          <a:prstGeom prst="rect">
            <a:avLst/>
          </a:prstGeom>
          <a:noFill/>
        </p:spPr>
        <p:txBody>
          <a:bodyPr wrap="square" rtlCol="0">
            <a:spAutoFit/>
          </a:bodyPr>
          <a:lstStyle/>
          <a:p>
            <a:r>
              <a:rPr lang="en-US" sz="2000" b="1" smtClean="0"/>
              <a:t>Land held as stocke in trade. (Acquired on May 2004)</a:t>
            </a:r>
            <a:endParaRPr lang="en-IN" sz="2000" b="1" smtClean="0"/>
          </a:p>
        </p:txBody>
      </p:sp>
      <p:sp>
        <p:nvSpPr>
          <p:cNvPr id="11" name="TextBox 10"/>
          <p:cNvSpPr txBox="1"/>
          <p:nvPr/>
        </p:nvSpPr>
        <p:spPr>
          <a:xfrm>
            <a:off x="2026920" y="1905000"/>
            <a:ext cx="2087880" cy="400110"/>
          </a:xfrm>
          <a:prstGeom prst="rect">
            <a:avLst/>
          </a:prstGeom>
          <a:noFill/>
        </p:spPr>
        <p:txBody>
          <a:bodyPr wrap="square" rtlCol="0">
            <a:spAutoFit/>
          </a:bodyPr>
          <a:lstStyle/>
          <a:p>
            <a:r>
              <a:rPr lang="en-US" sz="2000" b="1" u="sng" smtClean="0"/>
              <a:t>Valaution Date :</a:t>
            </a:r>
            <a:endParaRPr lang="en-IN" sz="2000" b="1" u="sng"/>
          </a:p>
        </p:txBody>
      </p:sp>
      <p:sp>
        <p:nvSpPr>
          <p:cNvPr id="12" name="TextBox 11"/>
          <p:cNvSpPr txBox="1"/>
          <p:nvPr/>
        </p:nvSpPr>
        <p:spPr>
          <a:xfrm>
            <a:off x="2804160" y="3006150"/>
            <a:ext cx="1234440" cy="400110"/>
          </a:xfrm>
          <a:prstGeom prst="rect">
            <a:avLst/>
          </a:prstGeom>
          <a:noFill/>
        </p:spPr>
        <p:txBody>
          <a:bodyPr wrap="square" rtlCol="0">
            <a:spAutoFit/>
          </a:bodyPr>
          <a:lstStyle/>
          <a:p>
            <a:r>
              <a:rPr lang="en-US" sz="2000" b="1" smtClean="0"/>
              <a:t>31|3|15</a:t>
            </a:r>
            <a:endParaRPr lang="en-IN" sz="2000" b="1"/>
          </a:p>
        </p:txBody>
      </p:sp>
      <p:sp>
        <p:nvSpPr>
          <p:cNvPr id="15" name="TextBox 14"/>
          <p:cNvSpPr txBox="1"/>
          <p:nvPr/>
        </p:nvSpPr>
        <p:spPr>
          <a:xfrm>
            <a:off x="2804160" y="2468880"/>
            <a:ext cx="1158240" cy="400110"/>
          </a:xfrm>
          <a:prstGeom prst="rect">
            <a:avLst/>
          </a:prstGeom>
          <a:noFill/>
        </p:spPr>
        <p:txBody>
          <a:bodyPr wrap="square" rtlCol="0">
            <a:spAutoFit/>
          </a:bodyPr>
          <a:lstStyle/>
          <a:p>
            <a:r>
              <a:rPr lang="en-US" sz="2000" b="1" smtClean="0"/>
              <a:t>31|3|14</a:t>
            </a:r>
            <a:endParaRPr lang="en-IN" sz="2000" b="1"/>
          </a:p>
        </p:txBody>
      </p:sp>
      <p:sp>
        <p:nvSpPr>
          <p:cNvPr id="19" name="TextBox 18"/>
          <p:cNvSpPr txBox="1"/>
          <p:nvPr/>
        </p:nvSpPr>
        <p:spPr>
          <a:xfrm>
            <a:off x="4572000" y="3021390"/>
            <a:ext cx="1021080" cy="400110"/>
          </a:xfrm>
          <a:prstGeom prst="rect">
            <a:avLst/>
          </a:prstGeom>
          <a:noFill/>
        </p:spPr>
        <p:txBody>
          <a:bodyPr wrap="square" rtlCol="0">
            <a:spAutoFit/>
          </a:bodyPr>
          <a:lstStyle/>
          <a:p>
            <a:r>
              <a:rPr lang="en-US" sz="2000" b="1" smtClean="0"/>
              <a:t>Asset</a:t>
            </a:r>
            <a:endParaRPr lang="en-IN" sz="2000" b="1"/>
          </a:p>
        </p:txBody>
      </p:sp>
      <p:sp>
        <p:nvSpPr>
          <p:cNvPr id="21" name="TextBox 20"/>
          <p:cNvSpPr txBox="1"/>
          <p:nvPr/>
        </p:nvSpPr>
        <p:spPr>
          <a:xfrm>
            <a:off x="4572000" y="2472750"/>
            <a:ext cx="1676400" cy="400110"/>
          </a:xfrm>
          <a:prstGeom prst="rect">
            <a:avLst/>
          </a:prstGeom>
          <a:noFill/>
        </p:spPr>
        <p:txBody>
          <a:bodyPr wrap="square" rtlCol="0">
            <a:spAutoFit/>
          </a:bodyPr>
          <a:lstStyle/>
          <a:p>
            <a:r>
              <a:rPr lang="en-US" sz="2000" b="1" smtClean="0"/>
              <a:t>Not an Asset</a:t>
            </a:r>
            <a:endParaRPr lang="en-IN" sz="2000" b="1"/>
          </a:p>
        </p:txBody>
      </p:sp>
      <p:sp>
        <p:nvSpPr>
          <p:cNvPr id="31" name="TextBox 30"/>
          <p:cNvSpPr txBox="1"/>
          <p:nvPr/>
        </p:nvSpPr>
        <p:spPr>
          <a:xfrm>
            <a:off x="990600" y="1325880"/>
            <a:ext cx="609600" cy="400110"/>
          </a:xfrm>
          <a:prstGeom prst="rect">
            <a:avLst/>
          </a:prstGeom>
          <a:noFill/>
        </p:spPr>
        <p:txBody>
          <a:bodyPr wrap="square" rtlCol="0">
            <a:spAutoFit/>
          </a:bodyPr>
          <a:lstStyle/>
          <a:p>
            <a:r>
              <a:rPr lang="en-US" sz="2000" b="1" smtClean="0"/>
              <a:t>Q:-</a:t>
            </a:r>
            <a:endParaRPr lang="en-IN" sz="2000" b="1"/>
          </a:p>
        </p:txBody>
      </p:sp>
      <p:cxnSp>
        <p:nvCxnSpPr>
          <p:cNvPr id="33" name="Straight Connector 32"/>
          <p:cNvCxnSpPr/>
          <p:nvPr/>
        </p:nvCxnSpPr>
        <p:spPr>
          <a:xfrm>
            <a:off x="3962400" y="2669282"/>
            <a:ext cx="381000" cy="1588"/>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a:off x="3962400" y="3202682"/>
            <a:ext cx="381000" cy="1588"/>
          </a:xfrm>
          <a:prstGeom prst="line">
            <a:avLst/>
          </a:prstGeom>
        </p:spPr>
        <p:style>
          <a:lnRef idx="2">
            <a:schemeClr val="dk1"/>
          </a:lnRef>
          <a:fillRef idx="0">
            <a:schemeClr val="dk1"/>
          </a:fillRef>
          <a:effectRef idx="1">
            <a:schemeClr val="dk1"/>
          </a:effectRef>
          <a:fontRef idx="minor">
            <a:schemeClr val="tx1"/>
          </a:fontRef>
        </p:style>
      </p:cxnSp>
      <p:sp>
        <p:nvSpPr>
          <p:cNvPr id="35" name="TextBox 34"/>
          <p:cNvSpPr txBox="1"/>
          <p:nvPr/>
        </p:nvSpPr>
        <p:spPr>
          <a:xfrm>
            <a:off x="2057400" y="2438400"/>
            <a:ext cx="762000" cy="400110"/>
          </a:xfrm>
          <a:prstGeom prst="rect">
            <a:avLst/>
          </a:prstGeom>
          <a:noFill/>
        </p:spPr>
        <p:txBody>
          <a:bodyPr wrap="square" rtlCol="0">
            <a:spAutoFit/>
          </a:bodyPr>
          <a:lstStyle/>
          <a:p>
            <a:r>
              <a:rPr lang="en-US" sz="2000" b="1" smtClean="0"/>
              <a:t>upto</a:t>
            </a:r>
            <a:endParaRPr lang="en-IN" sz="20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5" grpId="0"/>
      <p:bldP spid="19" grpId="0"/>
      <p:bldP spid="21" grpId="0"/>
      <p:bldP spid="31" grpId="0"/>
      <p:bldP spid="3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609600"/>
            <a:ext cx="1905000" cy="400110"/>
          </a:xfrm>
          <a:prstGeom prst="rect">
            <a:avLst/>
          </a:prstGeom>
          <a:noFill/>
        </p:spPr>
        <p:txBody>
          <a:bodyPr wrap="square" rtlCol="0">
            <a:spAutoFit/>
          </a:bodyPr>
          <a:lstStyle/>
          <a:p>
            <a:r>
              <a:rPr lang="en-US" sz="2000" b="1" dirty="0" smtClean="0"/>
              <a:t>Cash-in-Hand</a:t>
            </a:r>
            <a:endParaRPr lang="en-IN" sz="2000" b="1" dirty="0"/>
          </a:p>
        </p:txBody>
      </p:sp>
      <p:sp>
        <p:nvSpPr>
          <p:cNvPr id="3" name="Left Brace 2"/>
          <p:cNvSpPr/>
          <p:nvPr/>
        </p:nvSpPr>
        <p:spPr>
          <a:xfrm rot="5400000">
            <a:off x="3962400" y="-1752600"/>
            <a:ext cx="609600" cy="60960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sz="2000" b="1"/>
          </a:p>
        </p:txBody>
      </p:sp>
      <p:sp>
        <p:nvSpPr>
          <p:cNvPr id="4" name="TextBox 3"/>
          <p:cNvSpPr txBox="1"/>
          <p:nvPr/>
        </p:nvSpPr>
        <p:spPr>
          <a:xfrm>
            <a:off x="289560" y="1661160"/>
            <a:ext cx="2987040" cy="400110"/>
          </a:xfrm>
          <a:prstGeom prst="rect">
            <a:avLst/>
          </a:prstGeom>
          <a:noFill/>
        </p:spPr>
        <p:txBody>
          <a:bodyPr wrap="square" rtlCol="0">
            <a:spAutoFit/>
          </a:bodyPr>
          <a:lstStyle/>
          <a:p>
            <a:r>
              <a:rPr lang="en-US" sz="2000" b="1" dirty="0" smtClean="0"/>
              <a:t>For individual / HUF</a:t>
            </a:r>
            <a:endParaRPr lang="en-IN" sz="2000" b="1" dirty="0"/>
          </a:p>
        </p:txBody>
      </p:sp>
      <p:sp>
        <p:nvSpPr>
          <p:cNvPr id="5" name="TextBox 4"/>
          <p:cNvSpPr txBox="1"/>
          <p:nvPr/>
        </p:nvSpPr>
        <p:spPr>
          <a:xfrm>
            <a:off x="6659880" y="1630680"/>
            <a:ext cx="1524000" cy="400110"/>
          </a:xfrm>
          <a:prstGeom prst="rect">
            <a:avLst/>
          </a:prstGeom>
          <a:noFill/>
        </p:spPr>
        <p:txBody>
          <a:bodyPr wrap="square" rtlCol="0">
            <a:spAutoFit/>
          </a:bodyPr>
          <a:lstStyle/>
          <a:p>
            <a:r>
              <a:rPr lang="en-US" sz="2000" b="1" dirty="0" smtClean="0"/>
              <a:t>For others</a:t>
            </a:r>
            <a:endParaRPr lang="en-IN" sz="2000" b="1" dirty="0"/>
          </a:p>
        </p:txBody>
      </p:sp>
      <p:sp>
        <p:nvSpPr>
          <p:cNvPr id="6" name="TextBox 5"/>
          <p:cNvSpPr txBox="1"/>
          <p:nvPr/>
        </p:nvSpPr>
        <p:spPr>
          <a:xfrm>
            <a:off x="304800" y="2438400"/>
            <a:ext cx="990600" cy="400110"/>
          </a:xfrm>
          <a:prstGeom prst="rect">
            <a:avLst/>
          </a:prstGeom>
          <a:noFill/>
        </p:spPr>
        <p:txBody>
          <a:bodyPr wrap="square" rtlCol="0">
            <a:spAutoFit/>
          </a:bodyPr>
          <a:lstStyle/>
          <a:p>
            <a:r>
              <a:rPr lang="en-US" sz="2000" b="1" dirty="0" smtClean="0"/>
              <a:t>Asset</a:t>
            </a:r>
            <a:endParaRPr lang="en-IN" sz="2000" b="1" dirty="0"/>
          </a:p>
        </p:txBody>
      </p:sp>
      <p:sp>
        <p:nvSpPr>
          <p:cNvPr id="7" name="TextBox 6"/>
          <p:cNvSpPr txBox="1"/>
          <p:nvPr/>
        </p:nvSpPr>
        <p:spPr>
          <a:xfrm>
            <a:off x="1219200" y="2407920"/>
            <a:ext cx="2743200" cy="707886"/>
          </a:xfrm>
          <a:prstGeom prst="rect">
            <a:avLst/>
          </a:prstGeom>
          <a:noFill/>
        </p:spPr>
        <p:txBody>
          <a:bodyPr wrap="square" rtlCol="0">
            <a:spAutoFit/>
          </a:bodyPr>
          <a:lstStyle/>
          <a:p>
            <a:r>
              <a:rPr lang="en-US" sz="2000" b="1" dirty="0" smtClean="0"/>
              <a:t>Cash-in-hand </a:t>
            </a:r>
          </a:p>
          <a:p>
            <a:r>
              <a:rPr lang="en-US" sz="2000" b="1" dirty="0" smtClean="0"/>
              <a:t>in excess of Rs. 50000</a:t>
            </a:r>
            <a:endParaRPr lang="en-IN" sz="2000" b="1" dirty="0"/>
          </a:p>
        </p:txBody>
      </p:sp>
      <p:sp>
        <p:nvSpPr>
          <p:cNvPr id="8" name="TextBox 7"/>
          <p:cNvSpPr txBox="1"/>
          <p:nvPr/>
        </p:nvSpPr>
        <p:spPr>
          <a:xfrm>
            <a:off x="320040" y="3352800"/>
            <a:ext cx="838200" cy="400110"/>
          </a:xfrm>
          <a:prstGeom prst="rect">
            <a:avLst/>
          </a:prstGeom>
          <a:noFill/>
        </p:spPr>
        <p:txBody>
          <a:bodyPr wrap="square" rtlCol="0">
            <a:spAutoFit/>
          </a:bodyPr>
          <a:lstStyle/>
          <a:p>
            <a:r>
              <a:rPr lang="en-US" sz="2000" b="1" dirty="0" smtClean="0"/>
              <a:t>E.g.</a:t>
            </a:r>
            <a:endParaRPr lang="en-IN" sz="2000" b="1" dirty="0"/>
          </a:p>
        </p:txBody>
      </p:sp>
      <p:sp>
        <p:nvSpPr>
          <p:cNvPr id="9" name="TextBox 8"/>
          <p:cNvSpPr txBox="1"/>
          <p:nvPr/>
        </p:nvSpPr>
        <p:spPr>
          <a:xfrm>
            <a:off x="320040" y="4038600"/>
            <a:ext cx="1905000" cy="400110"/>
          </a:xfrm>
          <a:prstGeom prst="rect">
            <a:avLst/>
          </a:prstGeom>
          <a:noFill/>
        </p:spPr>
        <p:txBody>
          <a:bodyPr wrap="square" rtlCol="0">
            <a:spAutoFit/>
          </a:bodyPr>
          <a:lstStyle/>
          <a:p>
            <a:r>
              <a:rPr lang="en-US" sz="2000" b="1" dirty="0" smtClean="0"/>
              <a:t>Cash-in-hand</a:t>
            </a:r>
            <a:endParaRPr lang="en-IN" sz="2000" b="1" dirty="0"/>
          </a:p>
        </p:txBody>
      </p:sp>
      <p:sp>
        <p:nvSpPr>
          <p:cNvPr id="10" name="TextBox 9"/>
          <p:cNvSpPr txBox="1"/>
          <p:nvPr/>
        </p:nvSpPr>
        <p:spPr>
          <a:xfrm>
            <a:off x="350520" y="4663440"/>
            <a:ext cx="1143000" cy="400110"/>
          </a:xfrm>
          <a:prstGeom prst="rect">
            <a:avLst/>
          </a:prstGeom>
          <a:noFill/>
        </p:spPr>
        <p:txBody>
          <a:bodyPr wrap="square" rtlCol="0">
            <a:spAutoFit/>
          </a:bodyPr>
          <a:lstStyle/>
          <a:p>
            <a:r>
              <a:rPr lang="en-US" sz="2000" b="1" dirty="0" smtClean="0"/>
              <a:t>Exempt</a:t>
            </a:r>
            <a:endParaRPr lang="en-IN" sz="2000" b="1" dirty="0"/>
          </a:p>
        </p:txBody>
      </p:sp>
      <p:sp>
        <p:nvSpPr>
          <p:cNvPr id="11" name="TextBox 10"/>
          <p:cNvSpPr txBox="1"/>
          <p:nvPr/>
        </p:nvSpPr>
        <p:spPr>
          <a:xfrm>
            <a:off x="396240" y="5318760"/>
            <a:ext cx="1143000" cy="400110"/>
          </a:xfrm>
          <a:prstGeom prst="rect">
            <a:avLst/>
          </a:prstGeom>
          <a:noFill/>
        </p:spPr>
        <p:txBody>
          <a:bodyPr wrap="square" rtlCol="0">
            <a:spAutoFit/>
          </a:bodyPr>
          <a:lstStyle/>
          <a:p>
            <a:r>
              <a:rPr lang="en-US" sz="2000" b="1" dirty="0" smtClean="0"/>
              <a:t>Asset</a:t>
            </a:r>
            <a:endParaRPr lang="en-IN" sz="2000" b="1" dirty="0"/>
          </a:p>
        </p:txBody>
      </p:sp>
      <p:sp>
        <p:nvSpPr>
          <p:cNvPr id="12" name="TextBox 11"/>
          <p:cNvSpPr txBox="1"/>
          <p:nvPr/>
        </p:nvSpPr>
        <p:spPr>
          <a:xfrm>
            <a:off x="2301240" y="4038600"/>
            <a:ext cx="1295400" cy="400110"/>
          </a:xfrm>
          <a:prstGeom prst="rect">
            <a:avLst/>
          </a:prstGeom>
          <a:noFill/>
        </p:spPr>
        <p:txBody>
          <a:bodyPr wrap="square" rtlCol="0">
            <a:spAutoFit/>
          </a:bodyPr>
          <a:lstStyle/>
          <a:p>
            <a:r>
              <a:rPr lang="en-US" sz="2000" b="1" dirty="0" smtClean="0"/>
              <a:t>1000000</a:t>
            </a:r>
            <a:endParaRPr lang="en-IN" sz="2000" b="1" dirty="0"/>
          </a:p>
        </p:txBody>
      </p:sp>
      <p:sp>
        <p:nvSpPr>
          <p:cNvPr id="13" name="TextBox 12"/>
          <p:cNvSpPr txBox="1"/>
          <p:nvPr/>
        </p:nvSpPr>
        <p:spPr>
          <a:xfrm>
            <a:off x="2331720" y="4693920"/>
            <a:ext cx="1295400" cy="400110"/>
          </a:xfrm>
          <a:prstGeom prst="rect">
            <a:avLst/>
          </a:prstGeom>
          <a:noFill/>
        </p:spPr>
        <p:txBody>
          <a:bodyPr wrap="square" rtlCol="0">
            <a:spAutoFit/>
          </a:bodyPr>
          <a:lstStyle/>
          <a:p>
            <a:r>
              <a:rPr lang="en-US" sz="2000" b="1" dirty="0" smtClean="0"/>
              <a:t>50000</a:t>
            </a:r>
            <a:endParaRPr lang="en-IN" sz="2000" b="1" dirty="0"/>
          </a:p>
        </p:txBody>
      </p:sp>
      <p:sp>
        <p:nvSpPr>
          <p:cNvPr id="14" name="TextBox 13"/>
          <p:cNvSpPr txBox="1"/>
          <p:nvPr/>
        </p:nvSpPr>
        <p:spPr>
          <a:xfrm>
            <a:off x="2331720" y="5334000"/>
            <a:ext cx="1447800" cy="400110"/>
          </a:xfrm>
          <a:prstGeom prst="rect">
            <a:avLst/>
          </a:prstGeom>
          <a:noFill/>
        </p:spPr>
        <p:txBody>
          <a:bodyPr wrap="square" rtlCol="0">
            <a:spAutoFit/>
          </a:bodyPr>
          <a:lstStyle/>
          <a:p>
            <a:r>
              <a:rPr lang="en-US" sz="2000" b="1" dirty="0" smtClean="0"/>
              <a:t>950000</a:t>
            </a:r>
            <a:endParaRPr lang="en-IN" sz="2000" b="1" dirty="0"/>
          </a:p>
        </p:txBody>
      </p:sp>
      <p:sp>
        <p:nvSpPr>
          <p:cNvPr id="15" name="Left Brace 14"/>
          <p:cNvSpPr/>
          <p:nvPr/>
        </p:nvSpPr>
        <p:spPr>
          <a:xfrm rot="5400000">
            <a:off x="6797040" y="640080"/>
            <a:ext cx="396240" cy="32004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sz="2000" b="1"/>
          </a:p>
        </p:txBody>
      </p:sp>
      <p:sp>
        <p:nvSpPr>
          <p:cNvPr id="16" name="TextBox 15"/>
          <p:cNvSpPr txBox="1"/>
          <p:nvPr/>
        </p:nvSpPr>
        <p:spPr>
          <a:xfrm>
            <a:off x="6903720" y="2438400"/>
            <a:ext cx="2133600" cy="1015663"/>
          </a:xfrm>
          <a:prstGeom prst="rect">
            <a:avLst/>
          </a:prstGeom>
          <a:noFill/>
        </p:spPr>
        <p:txBody>
          <a:bodyPr wrap="square" rtlCol="0">
            <a:spAutoFit/>
          </a:bodyPr>
          <a:lstStyle/>
          <a:p>
            <a:r>
              <a:rPr lang="en-US" sz="2000" b="1" dirty="0" smtClean="0"/>
              <a:t>Amount recorded in the books of an account</a:t>
            </a:r>
            <a:endParaRPr lang="en-IN" sz="2000" b="1" dirty="0"/>
          </a:p>
        </p:txBody>
      </p:sp>
      <p:sp>
        <p:nvSpPr>
          <p:cNvPr id="17" name="TextBox 16"/>
          <p:cNvSpPr txBox="1"/>
          <p:nvPr/>
        </p:nvSpPr>
        <p:spPr>
          <a:xfrm>
            <a:off x="4114800" y="2453640"/>
            <a:ext cx="2331720" cy="707886"/>
          </a:xfrm>
          <a:prstGeom prst="rect">
            <a:avLst/>
          </a:prstGeom>
          <a:noFill/>
        </p:spPr>
        <p:txBody>
          <a:bodyPr wrap="square" rtlCol="0">
            <a:spAutoFit/>
          </a:bodyPr>
          <a:lstStyle/>
          <a:p>
            <a:r>
              <a:rPr lang="en-US" sz="2000" b="1" dirty="0" smtClean="0"/>
              <a:t>Amt not recorded in the books of A/C</a:t>
            </a:r>
            <a:endParaRPr lang="en-IN" sz="2000" b="1" dirty="0"/>
          </a:p>
        </p:txBody>
      </p:sp>
      <p:cxnSp>
        <p:nvCxnSpPr>
          <p:cNvPr id="19" name="Straight Arrow Connector 18"/>
          <p:cNvCxnSpPr/>
          <p:nvPr/>
        </p:nvCxnSpPr>
        <p:spPr>
          <a:xfrm rot="5400000">
            <a:off x="4969034" y="3687286"/>
            <a:ext cx="4572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rot="5400000">
            <a:off x="7361714" y="3763486"/>
            <a:ext cx="4572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4953000" y="4038600"/>
            <a:ext cx="1143000" cy="400110"/>
          </a:xfrm>
          <a:prstGeom prst="rect">
            <a:avLst/>
          </a:prstGeom>
          <a:noFill/>
        </p:spPr>
        <p:txBody>
          <a:bodyPr wrap="square" rtlCol="0">
            <a:spAutoFit/>
          </a:bodyPr>
          <a:lstStyle/>
          <a:p>
            <a:r>
              <a:rPr lang="en-US" sz="2000" b="1" dirty="0" smtClean="0"/>
              <a:t>Asset</a:t>
            </a:r>
            <a:endParaRPr lang="en-IN" sz="2000" b="1" dirty="0"/>
          </a:p>
        </p:txBody>
      </p:sp>
      <p:sp>
        <p:nvSpPr>
          <p:cNvPr id="22" name="TextBox 21"/>
          <p:cNvSpPr txBox="1"/>
          <p:nvPr/>
        </p:nvSpPr>
        <p:spPr>
          <a:xfrm>
            <a:off x="6903720" y="4053840"/>
            <a:ext cx="1600200" cy="400110"/>
          </a:xfrm>
          <a:prstGeom prst="rect">
            <a:avLst/>
          </a:prstGeom>
          <a:noFill/>
        </p:spPr>
        <p:txBody>
          <a:bodyPr wrap="square" rtlCol="0">
            <a:spAutoFit/>
          </a:bodyPr>
          <a:lstStyle/>
          <a:p>
            <a:r>
              <a:rPr lang="en-US" sz="2000" b="1" dirty="0" smtClean="0"/>
              <a:t>Not an asset</a:t>
            </a:r>
            <a:endParaRPr lang="en-IN" sz="2000" b="1" dirty="0"/>
          </a:p>
        </p:txBody>
      </p:sp>
      <p:sp>
        <p:nvSpPr>
          <p:cNvPr id="23" name="TextBox 22"/>
          <p:cNvSpPr txBox="1"/>
          <p:nvPr/>
        </p:nvSpPr>
        <p:spPr>
          <a:xfrm>
            <a:off x="4953000" y="4876800"/>
            <a:ext cx="1143000" cy="400110"/>
          </a:xfrm>
          <a:prstGeom prst="rect">
            <a:avLst/>
          </a:prstGeom>
          <a:noFill/>
        </p:spPr>
        <p:txBody>
          <a:bodyPr wrap="square" rtlCol="0">
            <a:spAutoFit/>
          </a:bodyPr>
          <a:lstStyle/>
          <a:p>
            <a:r>
              <a:rPr lang="en-US" sz="2000" b="1" dirty="0" smtClean="0"/>
              <a:t>NOTE:</a:t>
            </a:r>
            <a:endParaRPr lang="en-IN" sz="2000" b="1" dirty="0"/>
          </a:p>
        </p:txBody>
      </p:sp>
      <p:sp>
        <p:nvSpPr>
          <p:cNvPr id="24" name="TextBox 23"/>
          <p:cNvSpPr txBox="1"/>
          <p:nvPr/>
        </p:nvSpPr>
        <p:spPr>
          <a:xfrm>
            <a:off x="6172200" y="4861560"/>
            <a:ext cx="2667000" cy="1015663"/>
          </a:xfrm>
          <a:prstGeom prst="rect">
            <a:avLst/>
          </a:prstGeom>
          <a:noFill/>
        </p:spPr>
        <p:txBody>
          <a:bodyPr wrap="square" rtlCol="0">
            <a:spAutoFit/>
          </a:bodyPr>
          <a:lstStyle/>
          <a:p>
            <a:r>
              <a:rPr lang="en-US" sz="2000" b="1" dirty="0" smtClean="0"/>
              <a:t>Limit of Rs. 50000 is not Applicable in case of others</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P spid="8" grpId="0"/>
      <p:bldP spid="9" grpId="0"/>
      <p:bldP spid="10" grpId="0"/>
      <p:bldP spid="11" grpId="0"/>
      <p:bldP spid="12" grpId="0"/>
      <p:bldP spid="13" grpId="0"/>
      <p:bldP spid="14" grpId="0"/>
      <p:bldP spid="15" grpId="0" animBg="1"/>
      <p:bldP spid="16" grpId="0"/>
      <p:bldP spid="17"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 y="762000"/>
            <a:ext cx="14478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ASSESSEE :         </a:t>
            </a:r>
            <a:endParaRPr lang="en-IN" b="1" dirty="0">
              <a:latin typeface="Times New Roman" pitchFamily="18" charset="0"/>
              <a:cs typeface="Times New Roman" pitchFamily="18" charset="0"/>
            </a:endParaRPr>
          </a:p>
        </p:txBody>
      </p:sp>
      <p:sp>
        <p:nvSpPr>
          <p:cNvPr id="3" name="TextBox 2"/>
          <p:cNvSpPr txBox="1"/>
          <p:nvPr/>
        </p:nvSpPr>
        <p:spPr>
          <a:xfrm>
            <a:off x="1783080" y="762000"/>
            <a:ext cx="1665841"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INDIVIDUAL,</a:t>
            </a:r>
            <a:endParaRPr lang="en-IN" b="1" dirty="0">
              <a:latin typeface="Times New Roman" pitchFamily="18" charset="0"/>
              <a:cs typeface="Times New Roman" pitchFamily="18" charset="0"/>
            </a:endParaRPr>
          </a:p>
        </p:txBody>
      </p:sp>
      <p:sp>
        <p:nvSpPr>
          <p:cNvPr id="4" name="TextBox 3"/>
          <p:cNvSpPr txBox="1"/>
          <p:nvPr/>
        </p:nvSpPr>
        <p:spPr>
          <a:xfrm>
            <a:off x="3383280" y="762000"/>
            <a:ext cx="4164538"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 HINDU UNDIVIDED FAMILY (HUF),</a:t>
            </a:r>
            <a:endParaRPr lang="en-IN" b="1" dirty="0">
              <a:latin typeface="Times New Roman" pitchFamily="18" charset="0"/>
              <a:cs typeface="Times New Roman" pitchFamily="18" charset="0"/>
            </a:endParaRPr>
          </a:p>
        </p:txBody>
      </p:sp>
      <p:sp>
        <p:nvSpPr>
          <p:cNvPr id="5" name="TextBox 4"/>
          <p:cNvSpPr txBox="1"/>
          <p:nvPr/>
        </p:nvSpPr>
        <p:spPr>
          <a:xfrm>
            <a:off x="7467600" y="777240"/>
            <a:ext cx="1373005"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COMPANY</a:t>
            </a:r>
            <a:endParaRPr lang="en-IN" b="1" dirty="0">
              <a:latin typeface="Times New Roman" pitchFamily="18" charset="0"/>
              <a:cs typeface="Times New Roman" pitchFamily="18" charset="0"/>
            </a:endParaRPr>
          </a:p>
        </p:txBody>
      </p:sp>
      <p:sp>
        <p:nvSpPr>
          <p:cNvPr id="8" name="TextBox 7"/>
          <p:cNvSpPr txBox="1"/>
          <p:nvPr/>
        </p:nvSpPr>
        <p:spPr>
          <a:xfrm>
            <a:off x="365760" y="1367730"/>
            <a:ext cx="215225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RATE OF TAX   :</a:t>
            </a:r>
            <a:endParaRPr lang="en-IN" sz="2000" b="1" dirty="0">
              <a:latin typeface="Times New Roman" pitchFamily="18" charset="0"/>
              <a:cs typeface="Times New Roman" pitchFamily="18" charset="0"/>
            </a:endParaRPr>
          </a:p>
        </p:txBody>
      </p:sp>
      <p:sp>
        <p:nvSpPr>
          <p:cNvPr id="9" name="TextBox 8"/>
          <p:cNvSpPr txBox="1"/>
          <p:nvPr/>
        </p:nvSpPr>
        <p:spPr>
          <a:xfrm>
            <a:off x="2712720" y="1382970"/>
            <a:ext cx="633507"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1% </a:t>
            </a:r>
            <a:endParaRPr lang="en-IN" sz="2000" b="1" dirty="0">
              <a:latin typeface="Times New Roman" pitchFamily="18" charset="0"/>
              <a:cs typeface="Times New Roman" pitchFamily="18" charset="0"/>
            </a:endParaRPr>
          </a:p>
        </p:txBody>
      </p:sp>
      <p:sp>
        <p:nvSpPr>
          <p:cNvPr id="10" name="TextBox 9"/>
          <p:cNvSpPr txBox="1"/>
          <p:nvPr/>
        </p:nvSpPr>
        <p:spPr>
          <a:xfrm>
            <a:off x="3337560" y="1352489"/>
            <a:ext cx="360252"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x</a:t>
            </a:r>
            <a:endParaRPr lang="en-IN" sz="2000" b="1" dirty="0">
              <a:latin typeface="Times New Roman" pitchFamily="18" charset="0"/>
              <a:cs typeface="Times New Roman" pitchFamily="18" charset="0"/>
            </a:endParaRPr>
          </a:p>
        </p:txBody>
      </p:sp>
      <p:sp>
        <p:nvSpPr>
          <p:cNvPr id="11" name="TextBox 10"/>
          <p:cNvSpPr txBox="1"/>
          <p:nvPr/>
        </p:nvSpPr>
        <p:spPr>
          <a:xfrm>
            <a:off x="3707513" y="1371600"/>
            <a:ext cx="3668647"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(NET WEALTH – 30 LAKH)</a:t>
            </a:r>
            <a:endParaRPr lang="en-IN" sz="2000" b="1"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9" grpId="0"/>
      <p:bldP spid="10"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746760"/>
            <a:ext cx="6324600" cy="400110"/>
          </a:xfrm>
          <a:prstGeom prst="rect">
            <a:avLst/>
          </a:prstGeom>
          <a:noFill/>
        </p:spPr>
        <p:txBody>
          <a:bodyPr wrap="square" rtlCol="0">
            <a:spAutoFit/>
          </a:bodyPr>
          <a:lstStyle/>
          <a:p>
            <a:r>
              <a:rPr lang="en-US" sz="2000" b="1" dirty="0" smtClean="0"/>
              <a:t>Cash at bank, </a:t>
            </a:r>
            <a:r>
              <a:rPr lang="en-US" sz="2000" b="1" dirty="0" err="1" smtClean="0"/>
              <a:t>cheque</a:t>
            </a:r>
            <a:r>
              <a:rPr lang="en-US" sz="2000" b="1" dirty="0" smtClean="0"/>
              <a:t> in hand are </a:t>
            </a:r>
            <a:r>
              <a:rPr lang="en-US" sz="2000" b="1" u="sng" dirty="0" smtClean="0"/>
              <a:t>Not an asset</a:t>
            </a:r>
            <a:endParaRPr lang="en-IN" sz="2000" b="1" u="sng" dirty="0"/>
          </a:p>
        </p:txBody>
      </p:sp>
      <p:sp>
        <p:nvSpPr>
          <p:cNvPr id="3" name="TextBox 2"/>
          <p:cNvSpPr txBox="1"/>
          <p:nvPr/>
        </p:nvSpPr>
        <p:spPr>
          <a:xfrm>
            <a:off x="1463040" y="3242250"/>
            <a:ext cx="6324600" cy="400110"/>
          </a:xfrm>
          <a:prstGeom prst="rect">
            <a:avLst/>
          </a:prstGeom>
          <a:noFill/>
        </p:spPr>
        <p:txBody>
          <a:bodyPr wrap="square" rtlCol="0">
            <a:spAutoFit/>
          </a:bodyPr>
          <a:lstStyle/>
          <a:p>
            <a:r>
              <a:rPr lang="en-US" sz="2000" b="1" dirty="0" smtClean="0"/>
              <a:t>Cash-in-</a:t>
            </a:r>
            <a:r>
              <a:rPr lang="en-US" sz="2000" b="1" dirty="0" err="1" smtClean="0"/>
              <a:t>transist</a:t>
            </a:r>
            <a:r>
              <a:rPr lang="en-US" sz="2000" b="1" dirty="0" smtClean="0"/>
              <a:t>, cash in foreign currency is </a:t>
            </a:r>
            <a:r>
              <a:rPr lang="en-US" sz="2000" b="1" u="sng" dirty="0" smtClean="0"/>
              <a:t>an asset</a:t>
            </a:r>
            <a:endParaRPr lang="en-IN" sz="2000" b="1" u="sng" dirty="0"/>
          </a:p>
        </p:txBody>
      </p:sp>
      <p:sp>
        <p:nvSpPr>
          <p:cNvPr id="4" name="TextBox 3"/>
          <p:cNvSpPr txBox="1"/>
          <p:nvPr/>
        </p:nvSpPr>
        <p:spPr>
          <a:xfrm>
            <a:off x="762000" y="746760"/>
            <a:ext cx="381000" cy="400110"/>
          </a:xfrm>
          <a:prstGeom prst="rect">
            <a:avLst/>
          </a:prstGeom>
          <a:noFill/>
        </p:spPr>
        <p:txBody>
          <a:bodyPr wrap="square" rtlCol="0">
            <a:spAutoFit/>
          </a:bodyPr>
          <a:lstStyle/>
          <a:p>
            <a:r>
              <a:rPr lang="en-US" sz="2000" b="1" dirty="0" smtClean="0"/>
              <a:t>1</a:t>
            </a:r>
            <a:endParaRPr lang="en-IN" sz="2000" b="1" dirty="0"/>
          </a:p>
        </p:txBody>
      </p:sp>
      <p:sp>
        <p:nvSpPr>
          <p:cNvPr id="5" name="TextBox 4"/>
          <p:cNvSpPr txBox="1"/>
          <p:nvPr/>
        </p:nvSpPr>
        <p:spPr>
          <a:xfrm>
            <a:off x="777240" y="3242250"/>
            <a:ext cx="381000" cy="400110"/>
          </a:xfrm>
          <a:prstGeom prst="rect">
            <a:avLst/>
          </a:prstGeom>
          <a:noFill/>
        </p:spPr>
        <p:txBody>
          <a:bodyPr wrap="square" rtlCol="0">
            <a:spAutoFit/>
          </a:bodyPr>
          <a:lstStyle/>
          <a:p>
            <a:r>
              <a:rPr lang="en-US" sz="2000" b="1" dirty="0" smtClean="0"/>
              <a:t>2</a:t>
            </a:r>
            <a:endParaRPr lang="en-IN" sz="2000" b="1" dirty="0"/>
          </a:p>
        </p:txBody>
      </p:sp>
      <p:pic>
        <p:nvPicPr>
          <p:cNvPr id="3074" name="Picture 2" descr="C:\Users\dell\Downloads\picture\images\d.jpg"/>
          <p:cNvPicPr>
            <a:picLocks noChangeAspect="1" noChangeArrowheads="1"/>
          </p:cNvPicPr>
          <p:nvPr/>
        </p:nvPicPr>
        <p:blipFill>
          <a:blip r:embed="rId2"/>
          <a:srcRect/>
          <a:stretch>
            <a:fillRect/>
          </a:stretch>
        </p:blipFill>
        <p:spPr bwMode="auto">
          <a:xfrm>
            <a:off x="2910840" y="3855720"/>
            <a:ext cx="2895600" cy="1981200"/>
          </a:xfrm>
          <a:prstGeom prst="rect">
            <a:avLst/>
          </a:prstGeom>
          <a:noFill/>
        </p:spPr>
      </p:pic>
      <p:pic>
        <p:nvPicPr>
          <p:cNvPr id="3075" name="Picture 3" descr="C:\Users\dell\Downloads\picture\images\26bank2.jpg"/>
          <p:cNvPicPr>
            <a:picLocks noChangeAspect="1" noChangeArrowheads="1"/>
          </p:cNvPicPr>
          <p:nvPr/>
        </p:nvPicPr>
        <p:blipFill>
          <a:blip r:embed="rId3"/>
          <a:srcRect/>
          <a:stretch>
            <a:fillRect/>
          </a:stretch>
        </p:blipFill>
        <p:spPr bwMode="auto">
          <a:xfrm>
            <a:off x="2209800" y="1295401"/>
            <a:ext cx="4572000" cy="18288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840" y="320040"/>
            <a:ext cx="1676400" cy="400110"/>
          </a:xfrm>
          <a:prstGeom prst="rect">
            <a:avLst/>
          </a:prstGeom>
          <a:noFill/>
        </p:spPr>
        <p:txBody>
          <a:bodyPr wrap="square" rtlCol="0">
            <a:spAutoFit/>
          </a:bodyPr>
          <a:lstStyle/>
          <a:p>
            <a:r>
              <a:rPr lang="en-US" sz="2000" b="1" u="sng" dirty="0" smtClean="0"/>
              <a:t>Question</a:t>
            </a:r>
            <a:endParaRPr lang="en-IN" sz="2000" b="1" u="sng" dirty="0"/>
          </a:p>
        </p:txBody>
      </p:sp>
      <p:sp>
        <p:nvSpPr>
          <p:cNvPr id="3" name="TextBox 2"/>
          <p:cNvSpPr txBox="1"/>
          <p:nvPr/>
        </p:nvSpPr>
        <p:spPr>
          <a:xfrm>
            <a:off x="1828800" y="746760"/>
            <a:ext cx="3505200" cy="400110"/>
          </a:xfrm>
          <a:prstGeom prst="rect">
            <a:avLst/>
          </a:prstGeom>
          <a:noFill/>
        </p:spPr>
        <p:txBody>
          <a:bodyPr wrap="square" rtlCol="0">
            <a:spAutoFit/>
          </a:bodyPr>
          <a:lstStyle/>
          <a:p>
            <a:r>
              <a:rPr lang="en-US" sz="2000" b="1" dirty="0" smtClean="0"/>
              <a:t>Mr. X having Wealth as follow</a:t>
            </a:r>
            <a:endParaRPr lang="en-IN" sz="2000" b="1" dirty="0"/>
          </a:p>
        </p:txBody>
      </p:sp>
      <p:sp>
        <p:nvSpPr>
          <p:cNvPr id="4" name="TextBox 3"/>
          <p:cNvSpPr txBox="1"/>
          <p:nvPr/>
        </p:nvSpPr>
        <p:spPr>
          <a:xfrm>
            <a:off x="1828800" y="1325880"/>
            <a:ext cx="2743200" cy="400110"/>
          </a:xfrm>
          <a:prstGeom prst="rect">
            <a:avLst/>
          </a:prstGeom>
          <a:noFill/>
        </p:spPr>
        <p:txBody>
          <a:bodyPr wrap="square" rtlCol="0">
            <a:spAutoFit/>
          </a:bodyPr>
          <a:lstStyle/>
          <a:p>
            <a:r>
              <a:rPr lang="en-US" sz="2000" b="1" dirty="0" smtClean="0"/>
              <a:t>Cash as per cash book</a:t>
            </a:r>
            <a:endParaRPr lang="en-IN" sz="2000" b="1" dirty="0"/>
          </a:p>
        </p:txBody>
      </p:sp>
      <p:sp>
        <p:nvSpPr>
          <p:cNvPr id="5" name="TextBox 4"/>
          <p:cNvSpPr txBox="1"/>
          <p:nvPr/>
        </p:nvSpPr>
        <p:spPr>
          <a:xfrm>
            <a:off x="1981200" y="1706880"/>
            <a:ext cx="2133600" cy="707886"/>
          </a:xfrm>
          <a:prstGeom prst="rect">
            <a:avLst/>
          </a:prstGeom>
          <a:noFill/>
        </p:spPr>
        <p:txBody>
          <a:bodyPr wrap="square" rtlCol="0">
            <a:spAutoFit/>
          </a:bodyPr>
          <a:lstStyle/>
          <a:p>
            <a:r>
              <a:rPr lang="en-US" sz="2000" b="1" dirty="0" smtClean="0"/>
              <a:t>(Recorded in the books of Account)</a:t>
            </a:r>
            <a:endParaRPr lang="en-IN" sz="2000" b="1" dirty="0"/>
          </a:p>
        </p:txBody>
      </p:sp>
      <p:cxnSp>
        <p:nvCxnSpPr>
          <p:cNvPr id="7" name="Straight Connector 6"/>
          <p:cNvCxnSpPr/>
          <p:nvPr/>
        </p:nvCxnSpPr>
        <p:spPr>
          <a:xfrm>
            <a:off x="1676400" y="1219200"/>
            <a:ext cx="5715000" cy="1588"/>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5400000">
            <a:off x="3963194" y="1981200"/>
            <a:ext cx="1523206" cy="794"/>
          </a:xfrm>
          <a:prstGeom prst="line">
            <a:avLst/>
          </a:prstGeom>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5577840" y="746760"/>
            <a:ext cx="685800" cy="400110"/>
          </a:xfrm>
          <a:prstGeom prst="rect">
            <a:avLst/>
          </a:prstGeom>
          <a:noFill/>
        </p:spPr>
        <p:txBody>
          <a:bodyPr wrap="square" rtlCol="0">
            <a:spAutoFit/>
          </a:bodyPr>
          <a:lstStyle/>
          <a:p>
            <a:r>
              <a:rPr lang="en-US" sz="2000" b="1" dirty="0" smtClean="0"/>
              <a:t>Rs.</a:t>
            </a:r>
            <a:endParaRPr lang="en-IN" sz="2000" b="1" dirty="0"/>
          </a:p>
        </p:txBody>
      </p:sp>
      <p:sp>
        <p:nvSpPr>
          <p:cNvPr id="11" name="TextBox 10"/>
          <p:cNvSpPr txBox="1"/>
          <p:nvPr/>
        </p:nvSpPr>
        <p:spPr>
          <a:xfrm>
            <a:off x="5364480" y="1310640"/>
            <a:ext cx="1295400" cy="400110"/>
          </a:xfrm>
          <a:prstGeom prst="rect">
            <a:avLst/>
          </a:prstGeom>
          <a:noFill/>
        </p:spPr>
        <p:txBody>
          <a:bodyPr wrap="square" rtlCol="0">
            <a:spAutoFit/>
          </a:bodyPr>
          <a:lstStyle/>
          <a:p>
            <a:r>
              <a:rPr lang="en-US" sz="2000" b="1" dirty="0" smtClean="0"/>
              <a:t>200000</a:t>
            </a:r>
            <a:endParaRPr lang="en-IN" sz="2000" b="1" dirty="0"/>
          </a:p>
        </p:txBody>
      </p:sp>
      <p:sp>
        <p:nvSpPr>
          <p:cNvPr id="12" name="TextBox 11"/>
          <p:cNvSpPr txBox="1"/>
          <p:nvPr/>
        </p:nvSpPr>
        <p:spPr>
          <a:xfrm>
            <a:off x="670560" y="2743200"/>
            <a:ext cx="990600" cy="400110"/>
          </a:xfrm>
          <a:prstGeom prst="rect">
            <a:avLst/>
          </a:prstGeom>
          <a:noFill/>
        </p:spPr>
        <p:txBody>
          <a:bodyPr wrap="square" rtlCol="0">
            <a:spAutoFit/>
          </a:bodyPr>
          <a:lstStyle/>
          <a:p>
            <a:r>
              <a:rPr lang="en-US" sz="2000" b="1" u="sng" dirty="0" err="1" smtClean="0"/>
              <a:t>SoL</a:t>
            </a:r>
            <a:r>
              <a:rPr lang="en-US" sz="2000" b="1" u="sng" dirty="0" smtClean="0"/>
              <a:t>:</a:t>
            </a:r>
            <a:endParaRPr lang="en-IN" sz="2000" b="1" u="sng" dirty="0"/>
          </a:p>
        </p:txBody>
      </p:sp>
      <p:cxnSp>
        <p:nvCxnSpPr>
          <p:cNvPr id="13" name="Straight Connector 12"/>
          <p:cNvCxnSpPr/>
          <p:nvPr/>
        </p:nvCxnSpPr>
        <p:spPr>
          <a:xfrm>
            <a:off x="1676400" y="3321526"/>
            <a:ext cx="5715000" cy="158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rot="5400000">
            <a:off x="3848100" y="4197826"/>
            <a:ext cx="1752600" cy="1588"/>
          </a:xfrm>
          <a:prstGeom prst="line">
            <a:avLst/>
          </a:prstGeom>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1752600" y="3444240"/>
            <a:ext cx="2743200" cy="400110"/>
          </a:xfrm>
          <a:prstGeom prst="rect">
            <a:avLst/>
          </a:prstGeom>
          <a:noFill/>
        </p:spPr>
        <p:txBody>
          <a:bodyPr wrap="square" rtlCol="0">
            <a:spAutoFit/>
          </a:bodyPr>
          <a:lstStyle/>
          <a:p>
            <a:r>
              <a:rPr lang="en-US" sz="2000" b="1" dirty="0" smtClean="0"/>
              <a:t>Cash as per cash book</a:t>
            </a:r>
            <a:endParaRPr lang="en-IN" sz="2000" b="1" dirty="0"/>
          </a:p>
        </p:txBody>
      </p:sp>
      <p:sp>
        <p:nvSpPr>
          <p:cNvPr id="16" name="TextBox 15"/>
          <p:cNvSpPr txBox="1"/>
          <p:nvPr/>
        </p:nvSpPr>
        <p:spPr>
          <a:xfrm>
            <a:off x="3383280" y="3870960"/>
            <a:ext cx="1143000" cy="400110"/>
          </a:xfrm>
          <a:prstGeom prst="rect">
            <a:avLst/>
          </a:prstGeom>
          <a:noFill/>
        </p:spPr>
        <p:txBody>
          <a:bodyPr wrap="square" rtlCol="0">
            <a:spAutoFit/>
          </a:bodyPr>
          <a:lstStyle/>
          <a:p>
            <a:r>
              <a:rPr lang="en-US" sz="2000" b="1" dirty="0" smtClean="0"/>
              <a:t>200000</a:t>
            </a:r>
            <a:endParaRPr lang="en-IN" sz="2000" b="1" dirty="0"/>
          </a:p>
        </p:txBody>
      </p:sp>
      <p:sp>
        <p:nvSpPr>
          <p:cNvPr id="17" name="TextBox 16"/>
          <p:cNvSpPr txBox="1"/>
          <p:nvPr/>
        </p:nvSpPr>
        <p:spPr>
          <a:xfrm>
            <a:off x="3520440" y="4282440"/>
            <a:ext cx="990600" cy="400110"/>
          </a:xfrm>
          <a:prstGeom prst="rect">
            <a:avLst/>
          </a:prstGeom>
          <a:noFill/>
        </p:spPr>
        <p:txBody>
          <a:bodyPr wrap="square" rtlCol="0">
            <a:spAutoFit/>
          </a:bodyPr>
          <a:lstStyle/>
          <a:p>
            <a:r>
              <a:rPr lang="en-US" sz="2000" b="1" dirty="0" smtClean="0"/>
              <a:t>50000</a:t>
            </a:r>
            <a:endParaRPr lang="en-IN" sz="2000" b="1" dirty="0"/>
          </a:p>
        </p:txBody>
      </p:sp>
      <p:sp>
        <p:nvSpPr>
          <p:cNvPr id="18" name="TextBox 17"/>
          <p:cNvSpPr txBox="1"/>
          <p:nvPr/>
        </p:nvSpPr>
        <p:spPr>
          <a:xfrm>
            <a:off x="5379720" y="3855720"/>
            <a:ext cx="1021080" cy="400110"/>
          </a:xfrm>
          <a:prstGeom prst="rect">
            <a:avLst/>
          </a:prstGeom>
          <a:noFill/>
        </p:spPr>
        <p:txBody>
          <a:bodyPr wrap="square" rtlCol="0">
            <a:spAutoFit/>
          </a:bodyPr>
          <a:lstStyle/>
          <a:p>
            <a:r>
              <a:rPr lang="en-US" sz="2000" b="1" dirty="0" smtClean="0"/>
              <a:t>150000</a:t>
            </a:r>
            <a:endParaRPr lang="en-IN" sz="2000" b="1" dirty="0"/>
          </a:p>
        </p:txBody>
      </p:sp>
      <p:sp>
        <p:nvSpPr>
          <p:cNvPr id="20" name="TextBox 19"/>
          <p:cNvSpPr txBox="1"/>
          <p:nvPr/>
        </p:nvSpPr>
        <p:spPr>
          <a:xfrm>
            <a:off x="609600" y="5334000"/>
            <a:ext cx="914400" cy="400110"/>
          </a:xfrm>
          <a:prstGeom prst="rect">
            <a:avLst/>
          </a:prstGeom>
          <a:noFill/>
        </p:spPr>
        <p:txBody>
          <a:bodyPr wrap="square" rtlCol="0">
            <a:spAutoFit/>
          </a:bodyPr>
          <a:lstStyle/>
          <a:p>
            <a:r>
              <a:rPr lang="en-US" sz="2000" b="1" u="sng" dirty="0" smtClean="0"/>
              <a:t>Note:</a:t>
            </a:r>
            <a:endParaRPr lang="en-IN" sz="2000" b="1" u="sng" dirty="0"/>
          </a:p>
        </p:txBody>
      </p:sp>
      <p:sp>
        <p:nvSpPr>
          <p:cNvPr id="21" name="TextBox 20"/>
          <p:cNvSpPr txBox="1"/>
          <p:nvPr/>
        </p:nvSpPr>
        <p:spPr>
          <a:xfrm>
            <a:off x="1447800" y="5349240"/>
            <a:ext cx="7162800" cy="707886"/>
          </a:xfrm>
          <a:prstGeom prst="rect">
            <a:avLst/>
          </a:prstGeom>
          <a:noFill/>
        </p:spPr>
        <p:txBody>
          <a:bodyPr wrap="square" rtlCol="0">
            <a:spAutoFit/>
          </a:bodyPr>
          <a:lstStyle/>
          <a:p>
            <a:r>
              <a:rPr lang="en-US" sz="2000" b="1" dirty="0" smtClean="0"/>
              <a:t>For IND | HUF : Cash in hand is an asset to the extent it exceeds </a:t>
            </a:r>
            <a:r>
              <a:rPr lang="en-US" sz="2000" b="1" u="sng" dirty="0" smtClean="0"/>
              <a:t>Rs. 50,000 </a:t>
            </a:r>
            <a:r>
              <a:rPr lang="en-US" sz="2000" b="1" dirty="0" smtClean="0"/>
              <a:t>whether recorded in the books or not.</a:t>
            </a:r>
            <a:endParaRPr lang="en-IN" sz="2000" b="1" dirty="0"/>
          </a:p>
        </p:txBody>
      </p:sp>
      <p:cxnSp>
        <p:nvCxnSpPr>
          <p:cNvPr id="27" name="Straight Connector 26"/>
          <p:cNvCxnSpPr/>
          <p:nvPr/>
        </p:nvCxnSpPr>
        <p:spPr>
          <a:xfrm>
            <a:off x="3093720" y="4480560"/>
            <a:ext cx="1524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0" grpId="0"/>
      <p:bldP spid="11" grpId="0"/>
      <p:bldP spid="12" grpId="0"/>
      <p:bldP spid="15" grpId="0"/>
      <p:bldP spid="16" grpId="0"/>
      <p:bldP spid="17" grpId="0"/>
      <p:bldP spid="18" grpId="0"/>
      <p:bldP spid="20" grpId="0"/>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94470"/>
            <a:ext cx="1447800" cy="400110"/>
          </a:xfrm>
          <a:prstGeom prst="rect">
            <a:avLst/>
          </a:prstGeom>
          <a:noFill/>
        </p:spPr>
        <p:txBody>
          <a:bodyPr wrap="square" rtlCol="0">
            <a:spAutoFit/>
          </a:bodyPr>
          <a:lstStyle/>
          <a:p>
            <a:r>
              <a:rPr lang="en-US" sz="2000" b="1" smtClean="0"/>
              <a:t>Assessee :</a:t>
            </a:r>
            <a:endParaRPr lang="en-IN" sz="2000" b="1"/>
          </a:p>
        </p:txBody>
      </p:sp>
      <p:sp>
        <p:nvSpPr>
          <p:cNvPr id="3" name="TextBox 2"/>
          <p:cNvSpPr txBox="1"/>
          <p:nvPr/>
        </p:nvSpPr>
        <p:spPr>
          <a:xfrm>
            <a:off x="1981200" y="990600"/>
            <a:ext cx="1447800" cy="400110"/>
          </a:xfrm>
          <a:prstGeom prst="rect">
            <a:avLst/>
          </a:prstGeom>
          <a:noFill/>
        </p:spPr>
        <p:txBody>
          <a:bodyPr wrap="square" rtlCol="0">
            <a:spAutoFit/>
          </a:bodyPr>
          <a:lstStyle/>
          <a:p>
            <a:r>
              <a:rPr lang="en-US" sz="2000" b="1" smtClean="0"/>
              <a:t>Company</a:t>
            </a:r>
            <a:endParaRPr lang="en-IN" sz="2000" b="1"/>
          </a:p>
        </p:txBody>
      </p:sp>
      <p:cxnSp>
        <p:nvCxnSpPr>
          <p:cNvPr id="5" name="Straight Connector 4"/>
          <p:cNvCxnSpPr/>
          <p:nvPr/>
        </p:nvCxnSpPr>
        <p:spPr>
          <a:xfrm>
            <a:off x="2590800" y="2285206"/>
            <a:ext cx="3886200"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rot="5400000">
            <a:off x="3314700" y="2932906"/>
            <a:ext cx="1295400" cy="1588"/>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3413760" y="1783080"/>
            <a:ext cx="762000" cy="400110"/>
          </a:xfrm>
          <a:prstGeom prst="rect">
            <a:avLst/>
          </a:prstGeom>
          <a:noFill/>
        </p:spPr>
        <p:txBody>
          <a:bodyPr wrap="square" rtlCol="0">
            <a:spAutoFit/>
          </a:bodyPr>
          <a:lstStyle/>
          <a:p>
            <a:r>
              <a:rPr lang="en-US" sz="2000" b="1" smtClean="0"/>
              <a:t>B | S</a:t>
            </a:r>
            <a:endParaRPr lang="en-IN" sz="2000" b="1"/>
          </a:p>
        </p:txBody>
      </p:sp>
      <p:sp>
        <p:nvSpPr>
          <p:cNvPr id="9" name="TextBox 8"/>
          <p:cNvSpPr txBox="1"/>
          <p:nvPr/>
        </p:nvSpPr>
        <p:spPr>
          <a:xfrm>
            <a:off x="4267200" y="2769810"/>
            <a:ext cx="762000" cy="400110"/>
          </a:xfrm>
          <a:prstGeom prst="rect">
            <a:avLst/>
          </a:prstGeom>
          <a:noFill/>
        </p:spPr>
        <p:txBody>
          <a:bodyPr wrap="square" rtlCol="0">
            <a:spAutoFit/>
          </a:bodyPr>
          <a:lstStyle/>
          <a:p>
            <a:r>
              <a:rPr lang="en-US" sz="2000" b="1" smtClean="0"/>
              <a:t>CIH</a:t>
            </a:r>
            <a:endParaRPr lang="en-IN" sz="2000" b="1"/>
          </a:p>
        </p:txBody>
      </p:sp>
      <p:sp>
        <p:nvSpPr>
          <p:cNvPr id="10" name="TextBox 9"/>
          <p:cNvSpPr txBox="1"/>
          <p:nvPr/>
        </p:nvSpPr>
        <p:spPr>
          <a:xfrm>
            <a:off x="5059680" y="2773680"/>
            <a:ext cx="960120" cy="400110"/>
          </a:xfrm>
          <a:prstGeom prst="rect">
            <a:avLst/>
          </a:prstGeom>
          <a:noFill/>
        </p:spPr>
        <p:txBody>
          <a:bodyPr wrap="square" rtlCol="0">
            <a:spAutoFit/>
          </a:bodyPr>
          <a:lstStyle/>
          <a:p>
            <a:r>
              <a:rPr lang="en-US" sz="2000" b="1" smtClean="0"/>
              <a:t>600000</a:t>
            </a:r>
            <a:endParaRPr lang="en-IN" sz="2000" b="1"/>
          </a:p>
        </p:txBody>
      </p:sp>
      <p:sp>
        <p:nvSpPr>
          <p:cNvPr id="11" name="TextBox 10"/>
          <p:cNvSpPr txBox="1"/>
          <p:nvPr/>
        </p:nvSpPr>
        <p:spPr>
          <a:xfrm>
            <a:off x="1676400" y="3733800"/>
            <a:ext cx="838200" cy="400110"/>
          </a:xfrm>
          <a:prstGeom prst="rect">
            <a:avLst/>
          </a:prstGeom>
          <a:noFill/>
        </p:spPr>
        <p:txBody>
          <a:bodyPr wrap="square" rtlCol="0">
            <a:spAutoFit/>
          </a:bodyPr>
          <a:lstStyle/>
          <a:p>
            <a:r>
              <a:rPr lang="en-US" sz="2000" b="1"/>
              <a:t>R</a:t>
            </a:r>
            <a:r>
              <a:rPr lang="en-US" sz="2000" b="1" smtClean="0"/>
              <a:t>aid</a:t>
            </a:r>
            <a:endParaRPr lang="en-IN" sz="2000" b="1"/>
          </a:p>
        </p:txBody>
      </p:sp>
      <p:cxnSp>
        <p:nvCxnSpPr>
          <p:cNvPr id="13" name="Straight Connector 12"/>
          <p:cNvCxnSpPr/>
          <p:nvPr/>
        </p:nvCxnSpPr>
        <p:spPr>
          <a:xfrm>
            <a:off x="2545080" y="3962400"/>
            <a:ext cx="228600" cy="1588"/>
          </a:xfrm>
          <a:prstGeom prst="line">
            <a:avLst/>
          </a:prstGeom>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2971800" y="3733800"/>
            <a:ext cx="3352800" cy="400110"/>
          </a:xfrm>
          <a:prstGeom prst="rect">
            <a:avLst/>
          </a:prstGeom>
          <a:noFill/>
        </p:spPr>
        <p:txBody>
          <a:bodyPr wrap="square" rtlCol="0">
            <a:spAutoFit/>
          </a:bodyPr>
          <a:lstStyle/>
          <a:p>
            <a:r>
              <a:rPr lang="en-US" sz="2000" b="1" smtClean="0"/>
              <a:t>Officer found CIH 6,20,000</a:t>
            </a:r>
            <a:endParaRPr lang="en-IN" sz="2000" b="1"/>
          </a:p>
        </p:txBody>
      </p:sp>
      <p:sp>
        <p:nvSpPr>
          <p:cNvPr id="15" name="TextBox 14"/>
          <p:cNvSpPr txBox="1"/>
          <p:nvPr/>
        </p:nvSpPr>
        <p:spPr>
          <a:xfrm>
            <a:off x="1676400" y="4171890"/>
            <a:ext cx="5715000" cy="707886"/>
          </a:xfrm>
          <a:prstGeom prst="rect">
            <a:avLst/>
          </a:prstGeom>
          <a:noFill/>
        </p:spPr>
        <p:txBody>
          <a:bodyPr wrap="square" rtlCol="0">
            <a:spAutoFit/>
          </a:bodyPr>
          <a:lstStyle/>
          <a:p>
            <a:r>
              <a:rPr lang="en-US" sz="2000" b="1" smtClean="0"/>
              <a:t>then Rs. 20000 is not Recorded in the Book of A|C &amp; Treated as an asset.</a:t>
            </a:r>
            <a:endParaRPr lang="en-IN" sz="20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P spid="11" grpId="0"/>
      <p:bldP spid="14" grpId="0"/>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609600"/>
            <a:ext cx="1828800" cy="400110"/>
          </a:xfrm>
          <a:prstGeom prst="rect">
            <a:avLst/>
          </a:prstGeom>
          <a:noFill/>
        </p:spPr>
        <p:txBody>
          <a:bodyPr wrap="square" rtlCol="0">
            <a:spAutoFit/>
          </a:bodyPr>
          <a:lstStyle/>
          <a:p>
            <a:r>
              <a:rPr lang="en-US" sz="2000" b="1" u="sng" dirty="0" smtClean="0"/>
              <a:t>TAX Planning</a:t>
            </a:r>
            <a:endParaRPr lang="en-IN" sz="2000" b="1" u="sng" dirty="0"/>
          </a:p>
        </p:txBody>
      </p:sp>
      <p:sp>
        <p:nvSpPr>
          <p:cNvPr id="3" name="TextBox 2"/>
          <p:cNvSpPr txBox="1"/>
          <p:nvPr/>
        </p:nvSpPr>
        <p:spPr>
          <a:xfrm>
            <a:off x="3520440" y="1082040"/>
            <a:ext cx="2209800" cy="400110"/>
          </a:xfrm>
          <a:prstGeom prst="rect">
            <a:avLst/>
          </a:prstGeom>
          <a:noFill/>
        </p:spPr>
        <p:txBody>
          <a:bodyPr wrap="square" rtlCol="0">
            <a:spAutoFit/>
          </a:bodyPr>
          <a:lstStyle/>
          <a:p>
            <a:r>
              <a:rPr lang="en-US" sz="2000" b="1" dirty="0" smtClean="0"/>
              <a:t>Cash in HAND</a:t>
            </a:r>
            <a:endParaRPr lang="en-IN" sz="2000" b="1" dirty="0"/>
          </a:p>
        </p:txBody>
      </p:sp>
      <p:sp>
        <p:nvSpPr>
          <p:cNvPr id="4" name="TextBox 3"/>
          <p:cNvSpPr txBox="1"/>
          <p:nvPr/>
        </p:nvSpPr>
        <p:spPr>
          <a:xfrm>
            <a:off x="2057400" y="1752600"/>
            <a:ext cx="1752600" cy="400110"/>
          </a:xfrm>
          <a:prstGeom prst="rect">
            <a:avLst/>
          </a:prstGeom>
          <a:noFill/>
        </p:spPr>
        <p:txBody>
          <a:bodyPr wrap="square" rtlCol="0">
            <a:spAutoFit/>
          </a:bodyPr>
          <a:lstStyle/>
          <a:p>
            <a:r>
              <a:rPr lang="en-US" sz="2000" b="1" dirty="0" smtClean="0"/>
              <a:t>31</a:t>
            </a:r>
            <a:r>
              <a:rPr lang="en-US" sz="2000" b="1" baseline="30000" dirty="0" smtClean="0"/>
              <a:t>st</a:t>
            </a:r>
            <a:r>
              <a:rPr lang="en-US" sz="2000" b="1" dirty="0" smtClean="0"/>
              <a:t> March   :</a:t>
            </a:r>
            <a:endParaRPr lang="en-IN" sz="2000" b="1" dirty="0"/>
          </a:p>
        </p:txBody>
      </p:sp>
      <p:sp>
        <p:nvSpPr>
          <p:cNvPr id="5" name="TextBox 4"/>
          <p:cNvSpPr txBox="1"/>
          <p:nvPr/>
        </p:nvSpPr>
        <p:spPr>
          <a:xfrm>
            <a:off x="3962400" y="1752600"/>
            <a:ext cx="1600200" cy="400110"/>
          </a:xfrm>
          <a:prstGeom prst="rect">
            <a:avLst/>
          </a:prstGeom>
          <a:noFill/>
        </p:spPr>
        <p:txBody>
          <a:bodyPr wrap="square" rtlCol="0">
            <a:spAutoFit/>
          </a:bodyPr>
          <a:lstStyle/>
          <a:p>
            <a:r>
              <a:rPr lang="en-US" sz="2000" b="1" dirty="0" smtClean="0"/>
              <a:t>50,00,000</a:t>
            </a:r>
            <a:endParaRPr lang="en-IN" sz="2000" b="1" dirty="0"/>
          </a:p>
        </p:txBody>
      </p:sp>
      <p:sp>
        <p:nvSpPr>
          <p:cNvPr id="6" name="TextBox 5"/>
          <p:cNvSpPr txBox="1"/>
          <p:nvPr/>
        </p:nvSpPr>
        <p:spPr>
          <a:xfrm>
            <a:off x="2072640" y="2514600"/>
            <a:ext cx="1737360" cy="400110"/>
          </a:xfrm>
          <a:prstGeom prst="rect">
            <a:avLst/>
          </a:prstGeom>
          <a:noFill/>
        </p:spPr>
        <p:txBody>
          <a:bodyPr wrap="square" rtlCol="0">
            <a:spAutoFit/>
          </a:bodyPr>
          <a:lstStyle/>
          <a:p>
            <a:r>
              <a:rPr lang="en-US" sz="2000" b="1" dirty="0" smtClean="0"/>
              <a:t>AT 5.00 Pm  :</a:t>
            </a:r>
            <a:endParaRPr lang="en-IN" sz="2000" b="1" dirty="0"/>
          </a:p>
        </p:txBody>
      </p:sp>
      <p:sp>
        <p:nvSpPr>
          <p:cNvPr id="7" name="TextBox 6"/>
          <p:cNvSpPr txBox="1"/>
          <p:nvPr/>
        </p:nvSpPr>
        <p:spPr>
          <a:xfrm>
            <a:off x="3992880" y="2499360"/>
            <a:ext cx="2743200" cy="400110"/>
          </a:xfrm>
          <a:prstGeom prst="rect">
            <a:avLst/>
          </a:prstGeom>
          <a:noFill/>
        </p:spPr>
        <p:txBody>
          <a:bodyPr wrap="square" rtlCol="0">
            <a:spAutoFit/>
          </a:bodyPr>
          <a:lstStyle/>
          <a:p>
            <a:r>
              <a:rPr lang="en-US" sz="2000" b="1" dirty="0" smtClean="0"/>
              <a:t>Deposited cash in bank</a:t>
            </a:r>
            <a:endParaRPr lang="en-IN" sz="2000" b="1" dirty="0"/>
          </a:p>
        </p:txBody>
      </p:sp>
      <p:sp>
        <p:nvSpPr>
          <p:cNvPr id="8" name="TextBox 7"/>
          <p:cNvSpPr txBox="1"/>
          <p:nvPr/>
        </p:nvSpPr>
        <p:spPr>
          <a:xfrm>
            <a:off x="2286000" y="3505200"/>
            <a:ext cx="1295400" cy="400110"/>
          </a:xfrm>
          <a:prstGeom prst="rect">
            <a:avLst/>
          </a:prstGeom>
          <a:noFill/>
        </p:spPr>
        <p:txBody>
          <a:bodyPr wrap="square" rtlCol="0">
            <a:spAutoFit/>
          </a:bodyPr>
          <a:lstStyle/>
          <a:p>
            <a:r>
              <a:rPr lang="en-US" sz="2000" b="1" u="sng" dirty="0" smtClean="0"/>
              <a:t>Answer:-</a:t>
            </a:r>
            <a:endParaRPr lang="en-IN" sz="2000" b="1" u="sng" dirty="0"/>
          </a:p>
        </p:txBody>
      </p:sp>
      <p:sp>
        <p:nvSpPr>
          <p:cNvPr id="9" name="TextBox 8"/>
          <p:cNvSpPr txBox="1"/>
          <p:nvPr/>
        </p:nvSpPr>
        <p:spPr>
          <a:xfrm>
            <a:off x="3749040" y="3779520"/>
            <a:ext cx="1295400" cy="400110"/>
          </a:xfrm>
          <a:prstGeom prst="rect">
            <a:avLst/>
          </a:prstGeom>
          <a:noFill/>
        </p:spPr>
        <p:txBody>
          <a:bodyPr wrap="square" rtlCol="0">
            <a:spAutoFit/>
          </a:bodyPr>
          <a:lstStyle/>
          <a:p>
            <a:r>
              <a:rPr lang="en-US" sz="2000" b="1" dirty="0" smtClean="0"/>
              <a:t>31.3.14</a:t>
            </a:r>
            <a:endParaRPr lang="en-IN" sz="2000" b="1" dirty="0"/>
          </a:p>
        </p:txBody>
      </p:sp>
      <p:sp>
        <p:nvSpPr>
          <p:cNvPr id="10" name="TextBox 9"/>
          <p:cNvSpPr txBox="1"/>
          <p:nvPr/>
        </p:nvSpPr>
        <p:spPr>
          <a:xfrm>
            <a:off x="3733800" y="4297680"/>
            <a:ext cx="1600200" cy="400110"/>
          </a:xfrm>
          <a:prstGeom prst="rect">
            <a:avLst/>
          </a:prstGeom>
          <a:noFill/>
        </p:spPr>
        <p:txBody>
          <a:bodyPr wrap="square" rtlCol="0">
            <a:spAutoFit/>
          </a:bodyPr>
          <a:lstStyle/>
          <a:p>
            <a:r>
              <a:rPr lang="en-US" sz="2000" b="1" dirty="0" smtClean="0"/>
              <a:t>Not an asset</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 y="320040"/>
            <a:ext cx="381000" cy="400110"/>
          </a:xfrm>
          <a:prstGeom prst="rect">
            <a:avLst/>
          </a:prstGeom>
          <a:noFill/>
        </p:spPr>
        <p:txBody>
          <a:bodyPr wrap="square" rtlCol="0">
            <a:spAutoFit/>
          </a:bodyPr>
          <a:lstStyle/>
          <a:p>
            <a:r>
              <a:rPr lang="en-US" sz="2000" b="1" dirty="0" smtClean="0"/>
              <a:t>1.</a:t>
            </a:r>
            <a:endParaRPr lang="en-IN" sz="2000" b="1" dirty="0"/>
          </a:p>
        </p:txBody>
      </p:sp>
      <p:sp>
        <p:nvSpPr>
          <p:cNvPr id="3" name="TextBox 2"/>
          <p:cNvSpPr txBox="1"/>
          <p:nvPr/>
        </p:nvSpPr>
        <p:spPr>
          <a:xfrm>
            <a:off x="746760" y="335280"/>
            <a:ext cx="3429000" cy="400110"/>
          </a:xfrm>
          <a:prstGeom prst="rect">
            <a:avLst/>
          </a:prstGeom>
          <a:noFill/>
        </p:spPr>
        <p:txBody>
          <a:bodyPr wrap="square" rtlCol="0">
            <a:spAutoFit/>
          </a:bodyPr>
          <a:lstStyle/>
          <a:p>
            <a:r>
              <a:rPr lang="en-US" sz="2000" b="1" dirty="0" smtClean="0"/>
              <a:t>Commercial flat lying vacant</a:t>
            </a:r>
            <a:endParaRPr lang="en-IN" sz="2000" b="1" dirty="0"/>
          </a:p>
        </p:txBody>
      </p:sp>
      <p:sp>
        <p:nvSpPr>
          <p:cNvPr id="6" name="TextBox 5"/>
          <p:cNvSpPr txBox="1"/>
          <p:nvPr/>
        </p:nvSpPr>
        <p:spPr>
          <a:xfrm>
            <a:off x="198120" y="731520"/>
            <a:ext cx="381000" cy="400110"/>
          </a:xfrm>
          <a:prstGeom prst="rect">
            <a:avLst/>
          </a:prstGeom>
          <a:noFill/>
        </p:spPr>
        <p:txBody>
          <a:bodyPr wrap="square" rtlCol="0">
            <a:spAutoFit/>
          </a:bodyPr>
          <a:lstStyle/>
          <a:p>
            <a:r>
              <a:rPr lang="en-US" sz="2000" b="1" dirty="0" smtClean="0"/>
              <a:t>2.</a:t>
            </a:r>
            <a:endParaRPr lang="en-IN" sz="2000" b="1" dirty="0"/>
          </a:p>
        </p:txBody>
      </p:sp>
      <p:sp>
        <p:nvSpPr>
          <p:cNvPr id="7" name="TextBox 6"/>
          <p:cNvSpPr txBox="1"/>
          <p:nvPr/>
        </p:nvSpPr>
        <p:spPr>
          <a:xfrm>
            <a:off x="746760" y="746760"/>
            <a:ext cx="5577840" cy="707886"/>
          </a:xfrm>
          <a:prstGeom prst="rect">
            <a:avLst/>
          </a:prstGeom>
          <a:noFill/>
        </p:spPr>
        <p:txBody>
          <a:bodyPr wrap="square" rtlCol="0">
            <a:spAutoFit/>
          </a:bodyPr>
          <a:lstStyle/>
          <a:p>
            <a:r>
              <a:rPr lang="en-US" sz="2000" b="1" dirty="0" smtClean="0"/>
              <a:t>Commercial building in which </a:t>
            </a:r>
            <a:r>
              <a:rPr lang="en-US" sz="2000" b="1" dirty="0" err="1" smtClean="0"/>
              <a:t>assessee’s</a:t>
            </a:r>
            <a:r>
              <a:rPr lang="en-US" sz="2000" b="1" dirty="0" smtClean="0"/>
              <a:t> office is located</a:t>
            </a:r>
            <a:endParaRPr lang="en-IN" sz="2000" b="1" dirty="0"/>
          </a:p>
        </p:txBody>
      </p:sp>
      <p:sp>
        <p:nvSpPr>
          <p:cNvPr id="8" name="TextBox 7"/>
          <p:cNvSpPr txBox="1"/>
          <p:nvPr/>
        </p:nvSpPr>
        <p:spPr>
          <a:xfrm>
            <a:off x="198120" y="1417320"/>
            <a:ext cx="381000" cy="400110"/>
          </a:xfrm>
          <a:prstGeom prst="rect">
            <a:avLst/>
          </a:prstGeom>
          <a:noFill/>
        </p:spPr>
        <p:txBody>
          <a:bodyPr wrap="square" rtlCol="0">
            <a:spAutoFit/>
          </a:bodyPr>
          <a:lstStyle/>
          <a:p>
            <a:r>
              <a:rPr lang="en-US" sz="2000" b="1" dirty="0" smtClean="0"/>
              <a:t>3.</a:t>
            </a:r>
            <a:endParaRPr lang="en-IN" sz="2000" b="1" dirty="0"/>
          </a:p>
        </p:txBody>
      </p:sp>
      <p:sp>
        <p:nvSpPr>
          <p:cNvPr id="9" name="TextBox 8"/>
          <p:cNvSpPr txBox="1"/>
          <p:nvPr/>
        </p:nvSpPr>
        <p:spPr>
          <a:xfrm>
            <a:off x="746760" y="1432560"/>
            <a:ext cx="5806440" cy="1015663"/>
          </a:xfrm>
          <a:prstGeom prst="rect">
            <a:avLst/>
          </a:prstGeom>
          <a:noFill/>
        </p:spPr>
        <p:txBody>
          <a:bodyPr wrap="square" rtlCol="0">
            <a:spAutoFit/>
          </a:bodyPr>
          <a:lstStyle/>
          <a:p>
            <a:r>
              <a:rPr lang="en-US" sz="2000" b="1" dirty="0" smtClean="0"/>
              <a:t>House given to an employee who has Substantial interest in the company &amp; whose gross annual salary is Rs. 8 </a:t>
            </a:r>
            <a:r>
              <a:rPr lang="en-US" sz="2000" b="1" dirty="0" err="1" smtClean="0"/>
              <a:t>lakh</a:t>
            </a:r>
            <a:r>
              <a:rPr lang="en-US" sz="2000" b="1" dirty="0" smtClean="0"/>
              <a:t> per annum</a:t>
            </a:r>
            <a:endParaRPr lang="en-IN" sz="2000" b="1" dirty="0"/>
          </a:p>
        </p:txBody>
      </p:sp>
      <p:sp>
        <p:nvSpPr>
          <p:cNvPr id="10" name="TextBox 9"/>
          <p:cNvSpPr txBox="1"/>
          <p:nvPr/>
        </p:nvSpPr>
        <p:spPr>
          <a:xfrm>
            <a:off x="198120" y="2392680"/>
            <a:ext cx="381000" cy="400110"/>
          </a:xfrm>
          <a:prstGeom prst="rect">
            <a:avLst/>
          </a:prstGeom>
          <a:noFill/>
        </p:spPr>
        <p:txBody>
          <a:bodyPr wrap="square" rtlCol="0">
            <a:spAutoFit/>
          </a:bodyPr>
          <a:lstStyle/>
          <a:p>
            <a:r>
              <a:rPr lang="en-US" sz="2000" b="1" dirty="0" smtClean="0"/>
              <a:t>4.</a:t>
            </a:r>
            <a:endParaRPr lang="en-IN" sz="2000" b="1" dirty="0"/>
          </a:p>
        </p:txBody>
      </p:sp>
      <p:sp>
        <p:nvSpPr>
          <p:cNvPr id="11" name="TextBox 10"/>
          <p:cNvSpPr txBox="1"/>
          <p:nvPr/>
        </p:nvSpPr>
        <p:spPr>
          <a:xfrm>
            <a:off x="746760" y="2407920"/>
            <a:ext cx="4053840" cy="400110"/>
          </a:xfrm>
          <a:prstGeom prst="rect">
            <a:avLst/>
          </a:prstGeom>
          <a:noFill/>
        </p:spPr>
        <p:txBody>
          <a:bodyPr wrap="square" rtlCol="0">
            <a:spAutoFit/>
          </a:bodyPr>
          <a:lstStyle/>
          <a:p>
            <a:r>
              <a:rPr lang="en-US" sz="2000" b="1" dirty="0" smtClean="0"/>
              <a:t>House held by a property dealer.</a:t>
            </a:r>
            <a:endParaRPr lang="en-IN" sz="2000" b="1" dirty="0"/>
          </a:p>
        </p:txBody>
      </p:sp>
      <p:sp>
        <p:nvSpPr>
          <p:cNvPr id="12" name="TextBox 11"/>
          <p:cNvSpPr txBox="1"/>
          <p:nvPr/>
        </p:nvSpPr>
        <p:spPr>
          <a:xfrm>
            <a:off x="198120" y="2804160"/>
            <a:ext cx="381000" cy="400110"/>
          </a:xfrm>
          <a:prstGeom prst="rect">
            <a:avLst/>
          </a:prstGeom>
          <a:noFill/>
        </p:spPr>
        <p:txBody>
          <a:bodyPr wrap="square" rtlCol="0">
            <a:spAutoFit/>
          </a:bodyPr>
          <a:lstStyle/>
          <a:p>
            <a:r>
              <a:rPr lang="en-US" sz="2000" b="1" dirty="0" smtClean="0"/>
              <a:t>5.</a:t>
            </a:r>
            <a:endParaRPr lang="en-IN" sz="2000" b="1" dirty="0"/>
          </a:p>
        </p:txBody>
      </p:sp>
      <p:sp>
        <p:nvSpPr>
          <p:cNvPr id="13" name="TextBox 12"/>
          <p:cNvSpPr txBox="1"/>
          <p:nvPr/>
        </p:nvSpPr>
        <p:spPr>
          <a:xfrm>
            <a:off x="746760" y="2819400"/>
            <a:ext cx="6035040" cy="707886"/>
          </a:xfrm>
          <a:prstGeom prst="rect">
            <a:avLst/>
          </a:prstGeom>
          <a:noFill/>
        </p:spPr>
        <p:txBody>
          <a:bodyPr wrap="square" rtlCol="0">
            <a:spAutoFit/>
          </a:bodyPr>
          <a:lstStyle/>
          <a:p>
            <a:r>
              <a:rPr lang="en-US" sz="2000" b="1" dirty="0" smtClean="0"/>
              <a:t>R|H </a:t>
            </a:r>
            <a:r>
              <a:rPr lang="en-US" sz="2000" b="1" dirty="0" err="1" smtClean="0"/>
              <a:t>letout</a:t>
            </a:r>
            <a:r>
              <a:rPr lang="en-US" sz="2000" b="1" dirty="0" smtClean="0"/>
              <a:t> to an employee of the company whose salary is 12 </a:t>
            </a:r>
            <a:r>
              <a:rPr lang="en-US" sz="2000" b="1" dirty="0" err="1" smtClean="0"/>
              <a:t>Lakh</a:t>
            </a:r>
            <a:r>
              <a:rPr lang="en-US" sz="2000" b="1" dirty="0" smtClean="0"/>
              <a:t> p.a. This house is </a:t>
            </a:r>
            <a:r>
              <a:rPr lang="en-US" sz="2000" b="1" dirty="0" err="1" smtClean="0"/>
              <a:t>letout</a:t>
            </a:r>
            <a:r>
              <a:rPr lang="en-US" sz="2000" b="1" dirty="0" smtClean="0"/>
              <a:t> for 320 days</a:t>
            </a:r>
            <a:endParaRPr lang="en-IN" sz="2000" b="1" dirty="0"/>
          </a:p>
        </p:txBody>
      </p:sp>
      <p:sp>
        <p:nvSpPr>
          <p:cNvPr id="14" name="TextBox 13"/>
          <p:cNvSpPr txBox="1"/>
          <p:nvPr/>
        </p:nvSpPr>
        <p:spPr>
          <a:xfrm>
            <a:off x="198120" y="3505200"/>
            <a:ext cx="381000" cy="400110"/>
          </a:xfrm>
          <a:prstGeom prst="rect">
            <a:avLst/>
          </a:prstGeom>
          <a:noFill/>
        </p:spPr>
        <p:txBody>
          <a:bodyPr wrap="square" rtlCol="0">
            <a:spAutoFit/>
          </a:bodyPr>
          <a:lstStyle/>
          <a:p>
            <a:r>
              <a:rPr lang="en-US" sz="2000" b="1" dirty="0" smtClean="0"/>
              <a:t>6.</a:t>
            </a:r>
            <a:endParaRPr lang="en-IN" sz="2000" b="1" dirty="0"/>
          </a:p>
        </p:txBody>
      </p:sp>
      <p:sp>
        <p:nvSpPr>
          <p:cNvPr id="15" name="TextBox 14"/>
          <p:cNvSpPr txBox="1"/>
          <p:nvPr/>
        </p:nvSpPr>
        <p:spPr>
          <a:xfrm>
            <a:off x="746760" y="3520440"/>
            <a:ext cx="5273040" cy="400110"/>
          </a:xfrm>
          <a:prstGeom prst="rect">
            <a:avLst/>
          </a:prstGeom>
          <a:noFill/>
        </p:spPr>
        <p:txBody>
          <a:bodyPr wrap="square" rtlCol="0">
            <a:spAutoFit/>
          </a:bodyPr>
          <a:lstStyle/>
          <a:p>
            <a:r>
              <a:rPr lang="en-US" sz="2000" b="1" dirty="0" smtClean="0"/>
              <a:t>Motor Car shown in the B|S as fixed asset</a:t>
            </a:r>
            <a:endParaRPr lang="en-IN" sz="2000" b="1" dirty="0"/>
          </a:p>
        </p:txBody>
      </p:sp>
      <p:sp>
        <p:nvSpPr>
          <p:cNvPr id="16" name="TextBox 15"/>
          <p:cNvSpPr txBox="1"/>
          <p:nvPr/>
        </p:nvSpPr>
        <p:spPr>
          <a:xfrm>
            <a:off x="198120" y="3947160"/>
            <a:ext cx="381000" cy="400110"/>
          </a:xfrm>
          <a:prstGeom prst="rect">
            <a:avLst/>
          </a:prstGeom>
          <a:noFill/>
        </p:spPr>
        <p:txBody>
          <a:bodyPr wrap="square" rtlCol="0">
            <a:spAutoFit/>
          </a:bodyPr>
          <a:lstStyle/>
          <a:p>
            <a:r>
              <a:rPr lang="en-US" sz="2000" b="1" dirty="0" smtClean="0"/>
              <a:t>7.</a:t>
            </a:r>
            <a:endParaRPr lang="en-IN" sz="2000" b="1" dirty="0"/>
          </a:p>
        </p:txBody>
      </p:sp>
      <p:sp>
        <p:nvSpPr>
          <p:cNvPr id="17" name="TextBox 16"/>
          <p:cNvSpPr txBox="1"/>
          <p:nvPr/>
        </p:nvSpPr>
        <p:spPr>
          <a:xfrm>
            <a:off x="746760" y="3962400"/>
            <a:ext cx="5654040" cy="707886"/>
          </a:xfrm>
          <a:prstGeom prst="rect">
            <a:avLst/>
          </a:prstGeom>
          <a:noFill/>
        </p:spPr>
        <p:txBody>
          <a:bodyPr wrap="square" rtlCol="0">
            <a:spAutoFit/>
          </a:bodyPr>
          <a:lstStyle/>
          <a:p>
            <a:r>
              <a:rPr lang="en-US" sz="2000" b="1" dirty="0" smtClean="0"/>
              <a:t>Motor Car of Company given to the director for official use</a:t>
            </a:r>
            <a:endParaRPr lang="en-IN" sz="2000" b="1" dirty="0"/>
          </a:p>
        </p:txBody>
      </p:sp>
      <p:sp>
        <p:nvSpPr>
          <p:cNvPr id="18" name="TextBox 17"/>
          <p:cNvSpPr txBox="1"/>
          <p:nvPr/>
        </p:nvSpPr>
        <p:spPr>
          <a:xfrm>
            <a:off x="198120" y="4598908"/>
            <a:ext cx="381000" cy="400110"/>
          </a:xfrm>
          <a:prstGeom prst="rect">
            <a:avLst/>
          </a:prstGeom>
          <a:noFill/>
        </p:spPr>
        <p:txBody>
          <a:bodyPr wrap="square" rtlCol="0">
            <a:spAutoFit/>
          </a:bodyPr>
          <a:lstStyle/>
          <a:p>
            <a:r>
              <a:rPr lang="en-US" sz="2000" b="1" dirty="0" smtClean="0"/>
              <a:t>8.</a:t>
            </a:r>
            <a:endParaRPr lang="en-IN" sz="2000" b="1" dirty="0"/>
          </a:p>
        </p:txBody>
      </p:sp>
      <p:sp>
        <p:nvSpPr>
          <p:cNvPr id="19" name="TextBox 18"/>
          <p:cNvSpPr txBox="1"/>
          <p:nvPr/>
        </p:nvSpPr>
        <p:spPr>
          <a:xfrm>
            <a:off x="746760" y="4614148"/>
            <a:ext cx="2529840" cy="400110"/>
          </a:xfrm>
          <a:prstGeom prst="rect">
            <a:avLst/>
          </a:prstGeom>
          <a:noFill/>
        </p:spPr>
        <p:txBody>
          <a:bodyPr wrap="square" rtlCol="0">
            <a:spAutoFit/>
          </a:bodyPr>
          <a:lstStyle/>
          <a:p>
            <a:r>
              <a:rPr lang="en-US" sz="2000" b="1" dirty="0" smtClean="0"/>
              <a:t>Semi-precious stones.</a:t>
            </a:r>
            <a:endParaRPr lang="en-IN" sz="2000" b="1" dirty="0"/>
          </a:p>
        </p:txBody>
      </p:sp>
      <p:sp>
        <p:nvSpPr>
          <p:cNvPr id="20" name="TextBox 19"/>
          <p:cNvSpPr txBox="1"/>
          <p:nvPr/>
        </p:nvSpPr>
        <p:spPr>
          <a:xfrm>
            <a:off x="198120" y="5010388"/>
            <a:ext cx="381000" cy="400110"/>
          </a:xfrm>
          <a:prstGeom prst="rect">
            <a:avLst/>
          </a:prstGeom>
          <a:noFill/>
        </p:spPr>
        <p:txBody>
          <a:bodyPr wrap="square" rtlCol="0">
            <a:spAutoFit/>
          </a:bodyPr>
          <a:lstStyle/>
          <a:p>
            <a:r>
              <a:rPr lang="en-US" sz="2000" b="1" dirty="0" smtClean="0"/>
              <a:t>9.</a:t>
            </a:r>
            <a:endParaRPr lang="en-IN" sz="2000" b="1" dirty="0"/>
          </a:p>
        </p:txBody>
      </p:sp>
      <p:sp>
        <p:nvSpPr>
          <p:cNvPr id="21" name="TextBox 20"/>
          <p:cNvSpPr txBox="1"/>
          <p:nvPr/>
        </p:nvSpPr>
        <p:spPr>
          <a:xfrm>
            <a:off x="746760" y="5025628"/>
            <a:ext cx="4282440" cy="400110"/>
          </a:xfrm>
          <a:prstGeom prst="rect">
            <a:avLst/>
          </a:prstGeom>
          <a:noFill/>
        </p:spPr>
        <p:txBody>
          <a:bodyPr wrap="square" rtlCol="0">
            <a:spAutoFit/>
          </a:bodyPr>
          <a:lstStyle/>
          <a:p>
            <a:r>
              <a:rPr lang="en-US" sz="2000" b="1" dirty="0" smtClean="0"/>
              <a:t>Aircrafts held by king-fisher Airlines</a:t>
            </a:r>
            <a:endParaRPr lang="en-IN" sz="2000" b="1" dirty="0"/>
          </a:p>
        </p:txBody>
      </p:sp>
      <p:sp>
        <p:nvSpPr>
          <p:cNvPr id="22" name="TextBox 21"/>
          <p:cNvSpPr txBox="1"/>
          <p:nvPr/>
        </p:nvSpPr>
        <p:spPr>
          <a:xfrm>
            <a:off x="91440" y="5467588"/>
            <a:ext cx="563880" cy="400110"/>
          </a:xfrm>
          <a:prstGeom prst="rect">
            <a:avLst/>
          </a:prstGeom>
          <a:noFill/>
        </p:spPr>
        <p:txBody>
          <a:bodyPr wrap="square" rtlCol="0">
            <a:spAutoFit/>
          </a:bodyPr>
          <a:lstStyle/>
          <a:p>
            <a:r>
              <a:rPr lang="en-US" sz="2000" b="1" dirty="0" smtClean="0"/>
              <a:t>10.</a:t>
            </a:r>
            <a:endParaRPr lang="en-IN" sz="2000" b="1" dirty="0"/>
          </a:p>
        </p:txBody>
      </p:sp>
      <p:sp>
        <p:nvSpPr>
          <p:cNvPr id="23" name="TextBox 22"/>
          <p:cNvSpPr txBox="1"/>
          <p:nvPr/>
        </p:nvSpPr>
        <p:spPr>
          <a:xfrm>
            <a:off x="731520" y="5482828"/>
            <a:ext cx="5974080" cy="707886"/>
          </a:xfrm>
          <a:prstGeom prst="rect">
            <a:avLst/>
          </a:prstGeom>
          <a:noFill/>
        </p:spPr>
        <p:txBody>
          <a:bodyPr wrap="square" rtlCol="0">
            <a:spAutoFit/>
          </a:bodyPr>
          <a:lstStyle/>
          <a:p>
            <a:r>
              <a:rPr lang="en-US" sz="2000" b="1" dirty="0" smtClean="0"/>
              <a:t>Cash of Rs. 40000 held by a company assuming that recorded in the books</a:t>
            </a:r>
            <a:endParaRPr lang="en-IN" sz="2000" b="1" dirty="0"/>
          </a:p>
        </p:txBody>
      </p:sp>
      <p:sp>
        <p:nvSpPr>
          <p:cNvPr id="24" name="TextBox 23"/>
          <p:cNvSpPr txBox="1"/>
          <p:nvPr/>
        </p:nvSpPr>
        <p:spPr>
          <a:xfrm>
            <a:off x="91440" y="6122908"/>
            <a:ext cx="563880" cy="400110"/>
          </a:xfrm>
          <a:prstGeom prst="rect">
            <a:avLst/>
          </a:prstGeom>
          <a:noFill/>
        </p:spPr>
        <p:txBody>
          <a:bodyPr wrap="square" rtlCol="0">
            <a:spAutoFit/>
          </a:bodyPr>
          <a:lstStyle/>
          <a:p>
            <a:r>
              <a:rPr lang="en-US" sz="2000" b="1" dirty="0" smtClean="0"/>
              <a:t>11.</a:t>
            </a:r>
            <a:endParaRPr lang="en-IN" sz="2000" b="1" dirty="0"/>
          </a:p>
        </p:txBody>
      </p:sp>
      <p:sp>
        <p:nvSpPr>
          <p:cNvPr id="25" name="TextBox 24"/>
          <p:cNvSpPr txBox="1"/>
          <p:nvPr/>
        </p:nvSpPr>
        <p:spPr>
          <a:xfrm>
            <a:off x="731520" y="6138148"/>
            <a:ext cx="5974080" cy="707886"/>
          </a:xfrm>
          <a:prstGeom prst="rect">
            <a:avLst/>
          </a:prstGeom>
          <a:noFill/>
        </p:spPr>
        <p:txBody>
          <a:bodyPr wrap="square" rtlCol="0">
            <a:spAutoFit/>
          </a:bodyPr>
          <a:lstStyle/>
          <a:p>
            <a:r>
              <a:rPr lang="en-US" sz="2000" b="1" dirty="0" smtClean="0"/>
              <a:t>Land acquired on 1.4.2010. Construction started on 10-6-13 but not yet Completed.</a:t>
            </a:r>
            <a:endParaRPr lang="en-IN" sz="2000" b="1" dirty="0"/>
          </a:p>
        </p:txBody>
      </p:sp>
      <p:sp>
        <p:nvSpPr>
          <p:cNvPr id="26" name="TextBox 25"/>
          <p:cNvSpPr txBox="1"/>
          <p:nvPr/>
        </p:nvSpPr>
        <p:spPr>
          <a:xfrm>
            <a:off x="7254240" y="-15240"/>
            <a:ext cx="1143000" cy="400110"/>
          </a:xfrm>
          <a:prstGeom prst="rect">
            <a:avLst/>
          </a:prstGeom>
          <a:noFill/>
        </p:spPr>
        <p:txBody>
          <a:bodyPr wrap="square" rtlCol="0">
            <a:spAutoFit/>
          </a:bodyPr>
          <a:lstStyle/>
          <a:p>
            <a:r>
              <a:rPr lang="en-US" sz="2000" b="1" u="sng" dirty="0" smtClean="0"/>
              <a:t>Answer</a:t>
            </a:r>
            <a:endParaRPr lang="en-IN" sz="2000" b="1" u="sng"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82240" y="182880"/>
            <a:ext cx="1981200" cy="400110"/>
          </a:xfrm>
          <a:prstGeom prst="rect">
            <a:avLst/>
          </a:prstGeom>
          <a:noFill/>
        </p:spPr>
        <p:txBody>
          <a:bodyPr wrap="square" rtlCol="0">
            <a:spAutoFit/>
          </a:bodyPr>
          <a:lstStyle/>
          <a:p>
            <a:r>
              <a:rPr lang="en-US" sz="2000" b="1" u="sng" dirty="0" smtClean="0"/>
              <a:t>Deemed Assets</a:t>
            </a:r>
            <a:r>
              <a:rPr lang="en-US" sz="2000" b="1" dirty="0" smtClean="0"/>
              <a:t> :</a:t>
            </a:r>
            <a:endParaRPr lang="en-IN" sz="2000" b="1" dirty="0"/>
          </a:p>
        </p:txBody>
      </p:sp>
      <p:sp>
        <p:nvSpPr>
          <p:cNvPr id="9" name="TextBox 8"/>
          <p:cNvSpPr txBox="1"/>
          <p:nvPr/>
        </p:nvSpPr>
        <p:spPr>
          <a:xfrm>
            <a:off x="4663440" y="182880"/>
            <a:ext cx="1066800" cy="400110"/>
          </a:xfrm>
          <a:prstGeom prst="rect">
            <a:avLst/>
          </a:prstGeom>
          <a:noFill/>
        </p:spPr>
        <p:txBody>
          <a:bodyPr wrap="square" rtlCol="0">
            <a:spAutoFit/>
          </a:bodyPr>
          <a:lstStyle/>
          <a:p>
            <a:r>
              <a:rPr lang="en-US" sz="2000" b="1" u="sng" dirty="0" smtClean="0"/>
              <a:t>Sec. 4</a:t>
            </a:r>
            <a:endParaRPr lang="en-IN" sz="2000" b="1" dirty="0"/>
          </a:p>
        </p:txBody>
      </p:sp>
      <p:cxnSp>
        <p:nvCxnSpPr>
          <p:cNvPr id="2055" name="AutoShape 7"/>
          <p:cNvCxnSpPr>
            <a:cxnSpLocks noChangeShapeType="1"/>
          </p:cNvCxnSpPr>
          <p:nvPr/>
        </p:nvCxnSpPr>
        <p:spPr bwMode="auto">
          <a:xfrm>
            <a:off x="4087178" y="581342"/>
            <a:ext cx="0" cy="211138"/>
          </a:xfrm>
          <a:prstGeom prst="straightConnector1">
            <a:avLst/>
          </a:prstGeom>
          <a:ln>
            <a:headEnd/>
            <a:tailEnd/>
          </a:ln>
        </p:spPr>
        <p:style>
          <a:lnRef idx="2">
            <a:schemeClr val="dk1"/>
          </a:lnRef>
          <a:fillRef idx="0">
            <a:schemeClr val="dk1"/>
          </a:fillRef>
          <a:effectRef idx="1">
            <a:schemeClr val="dk1"/>
          </a:effectRef>
          <a:fontRef idx="minor">
            <a:schemeClr val="tx1"/>
          </a:fontRef>
        </p:style>
      </p:cxnSp>
      <p:cxnSp>
        <p:nvCxnSpPr>
          <p:cNvPr id="2056" name="AutoShape 8"/>
          <p:cNvCxnSpPr>
            <a:cxnSpLocks noChangeShapeType="1"/>
          </p:cNvCxnSpPr>
          <p:nvPr/>
        </p:nvCxnSpPr>
        <p:spPr bwMode="auto">
          <a:xfrm>
            <a:off x="1615440" y="792480"/>
            <a:ext cx="4876800" cy="1588"/>
          </a:xfrm>
          <a:prstGeom prst="straightConnector1">
            <a:avLst/>
          </a:prstGeom>
          <a:ln>
            <a:headEnd/>
            <a:tailEnd/>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rot="5400000">
            <a:off x="6294914" y="959326"/>
            <a:ext cx="36576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853440" y="1203960"/>
            <a:ext cx="1828800" cy="400110"/>
          </a:xfrm>
          <a:prstGeom prst="rect">
            <a:avLst/>
          </a:prstGeom>
          <a:noFill/>
        </p:spPr>
        <p:txBody>
          <a:bodyPr wrap="square" rtlCol="0">
            <a:spAutoFit/>
          </a:bodyPr>
          <a:lstStyle/>
          <a:p>
            <a:r>
              <a:rPr lang="en-US" sz="2000" b="1" u="sng" dirty="0" smtClean="0"/>
              <a:t>Sec. 4 (1) (a)</a:t>
            </a:r>
            <a:endParaRPr lang="en-IN" sz="2000" b="1" dirty="0"/>
          </a:p>
        </p:txBody>
      </p:sp>
      <p:sp>
        <p:nvSpPr>
          <p:cNvPr id="35" name="TextBox 34"/>
          <p:cNvSpPr txBox="1"/>
          <p:nvPr/>
        </p:nvSpPr>
        <p:spPr>
          <a:xfrm>
            <a:off x="5577840" y="1173480"/>
            <a:ext cx="1752600" cy="400110"/>
          </a:xfrm>
          <a:prstGeom prst="rect">
            <a:avLst/>
          </a:prstGeom>
          <a:noFill/>
        </p:spPr>
        <p:txBody>
          <a:bodyPr wrap="square" rtlCol="0">
            <a:spAutoFit/>
          </a:bodyPr>
          <a:lstStyle/>
          <a:p>
            <a:r>
              <a:rPr lang="en-US" sz="2000" b="1" dirty="0" smtClean="0"/>
              <a:t>:</a:t>
            </a:r>
            <a:r>
              <a:rPr lang="en-US" sz="2000" b="1" u="sng" dirty="0" smtClean="0"/>
              <a:t>Sec. 4 (1) (b)</a:t>
            </a:r>
            <a:endParaRPr lang="en-IN" sz="2000" b="1" dirty="0"/>
          </a:p>
        </p:txBody>
      </p:sp>
      <p:sp>
        <p:nvSpPr>
          <p:cNvPr id="36" name="TextBox 35"/>
          <p:cNvSpPr txBox="1"/>
          <p:nvPr/>
        </p:nvSpPr>
        <p:spPr>
          <a:xfrm>
            <a:off x="335280" y="1615440"/>
            <a:ext cx="457200" cy="400110"/>
          </a:xfrm>
          <a:prstGeom prst="rect">
            <a:avLst/>
          </a:prstGeom>
          <a:noFill/>
        </p:spPr>
        <p:txBody>
          <a:bodyPr wrap="square" rtlCol="0">
            <a:spAutoFit/>
          </a:bodyPr>
          <a:lstStyle/>
          <a:p>
            <a:r>
              <a:rPr lang="en-US" sz="2000" b="1" dirty="0" smtClean="0"/>
              <a:t>1.</a:t>
            </a:r>
            <a:endParaRPr lang="en-IN" sz="2000" b="1" dirty="0"/>
          </a:p>
        </p:txBody>
      </p:sp>
      <p:sp>
        <p:nvSpPr>
          <p:cNvPr id="37" name="TextBox 36"/>
          <p:cNvSpPr txBox="1"/>
          <p:nvPr/>
        </p:nvSpPr>
        <p:spPr>
          <a:xfrm>
            <a:off x="335280" y="2148840"/>
            <a:ext cx="457200" cy="400110"/>
          </a:xfrm>
          <a:prstGeom prst="rect">
            <a:avLst/>
          </a:prstGeom>
          <a:noFill/>
        </p:spPr>
        <p:txBody>
          <a:bodyPr wrap="square" rtlCol="0">
            <a:spAutoFit/>
          </a:bodyPr>
          <a:lstStyle/>
          <a:p>
            <a:r>
              <a:rPr lang="en-US" sz="2000" b="1" dirty="0" smtClean="0"/>
              <a:t>2.</a:t>
            </a:r>
            <a:endParaRPr lang="en-IN" sz="2000" b="1" dirty="0"/>
          </a:p>
        </p:txBody>
      </p:sp>
      <p:sp>
        <p:nvSpPr>
          <p:cNvPr id="38" name="TextBox 37"/>
          <p:cNvSpPr txBox="1"/>
          <p:nvPr/>
        </p:nvSpPr>
        <p:spPr>
          <a:xfrm>
            <a:off x="335280" y="3200400"/>
            <a:ext cx="457200" cy="400110"/>
          </a:xfrm>
          <a:prstGeom prst="rect">
            <a:avLst/>
          </a:prstGeom>
          <a:noFill/>
        </p:spPr>
        <p:txBody>
          <a:bodyPr wrap="square" rtlCol="0">
            <a:spAutoFit/>
          </a:bodyPr>
          <a:lstStyle/>
          <a:p>
            <a:r>
              <a:rPr lang="en-US" sz="2000" b="1" dirty="0" smtClean="0"/>
              <a:t>3.</a:t>
            </a:r>
            <a:endParaRPr lang="en-IN" sz="2000" b="1" dirty="0"/>
          </a:p>
        </p:txBody>
      </p:sp>
      <p:sp>
        <p:nvSpPr>
          <p:cNvPr id="39" name="TextBox 38"/>
          <p:cNvSpPr txBox="1"/>
          <p:nvPr/>
        </p:nvSpPr>
        <p:spPr>
          <a:xfrm>
            <a:off x="335280" y="5394960"/>
            <a:ext cx="457200" cy="400110"/>
          </a:xfrm>
          <a:prstGeom prst="rect">
            <a:avLst/>
          </a:prstGeom>
          <a:noFill/>
        </p:spPr>
        <p:txBody>
          <a:bodyPr wrap="square" rtlCol="0">
            <a:spAutoFit/>
          </a:bodyPr>
          <a:lstStyle/>
          <a:p>
            <a:r>
              <a:rPr lang="en-US" sz="2000" b="1" dirty="0" smtClean="0"/>
              <a:t>5.</a:t>
            </a:r>
            <a:endParaRPr lang="en-IN" sz="2000" b="1" dirty="0"/>
          </a:p>
        </p:txBody>
      </p:sp>
      <p:sp>
        <p:nvSpPr>
          <p:cNvPr id="40" name="TextBox 39"/>
          <p:cNvSpPr txBox="1"/>
          <p:nvPr/>
        </p:nvSpPr>
        <p:spPr>
          <a:xfrm>
            <a:off x="350520" y="3947160"/>
            <a:ext cx="457200" cy="400110"/>
          </a:xfrm>
          <a:prstGeom prst="rect">
            <a:avLst/>
          </a:prstGeom>
          <a:noFill/>
        </p:spPr>
        <p:txBody>
          <a:bodyPr wrap="square" rtlCol="0">
            <a:spAutoFit/>
          </a:bodyPr>
          <a:lstStyle/>
          <a:p>
            <a:r>
              <a:rPr lang="en-US" sz="2000" b="1" dirty="0" smtClean="0"/>
              <a:t>4.</a:t>
            </a:r>
            <a:endParaRPr lang="en-IN" sz="2000" b="1" dirty="0"/>
          </a:p>
        </p:txBody>
      </p:sp>
      <p:sp>
        <p:nvSpPr>
          <p:cNvPr id="41" name="TextBox 40"/>
          <p:cNvSpPr txBox="1"/>
          <p:nvPr/>
        </p:nvSpPr>
        <p:spPr>
          <a:xfrm>
            <a:off x="716280" y="1615440"/>
            <a:ext cx="3169920" cy="400110"/>
          </a:xfrm>
          <a:prstGeom prst="rect">
            <a:avLst/>
          </a:prstGeom>
          <a:noFill/>
        </p:spPr>
        <p:txBody>
          <a:bodyPr wrap="square" rtlCol="0">
            <a:spAutoFit/>
          </a:bodyPr>
          <a:lstStyle/>
          <a:p>
            <a:r>
              <a:rPr lang="en-US" sz="2000" b="1" dirty="0" smtClean="0"/>
              <a:t>Transferred to the spouse</a:t>
            </a:r>
            <a:endParaRPr lang="en-IN" sz="2000" b="1" dirty="0"/>
          </a:p>
        </p:txBody>
      </p:sp>
      <p:sp>
        <p:nvSpPr>
          <p:cNvPr id="43" name="TextBox 42"/>
          <p:cNvSpPr txBox="1"/>
          <p:nvPr/>
        </p:nvSpPr>
        <p:spPr>
          <a:xfrm>
            <a:off x="701040" y="2148840"/>
            <a:ext cx="3566160" cy="1015663"/>
          </a:xfrm>
          <a:prstGeom prst="rect">
            <a:avLst/>
          </a:prstGeom>
          <a:noFill/>
        </p:spPr>
        <p:txBody>
          <a:bodyPr wrap="square" rtlCol="0">
            <a:spAutoFit/>
          </a:bodyPr>
          <a:lstStyle/>
          <a:p>
            <a:r>
              <a:rPr lang="en-US" sz="2000" b="1" dirty="0" smtClean="0"/>
              <a:t>Transferred to Minor</a:t>
            </a:r>
          </a:p>
          <a:p>
            <a:r>
              <a:rPr lang="en-US" sz="2000" b="1" dirty="0" smtClean="0"/>
              <a:t>child Except minor married </a:t>
            </a:r>
          </a:p>
          <a:p>
            <a:r>
              <a:rPr lang="en-US" sz="2000" b="1" dirty="0" smtClean="0"/>
              <a:t>daughter</a:t>
            </a:r>
            <a:endParaRPr lang="en-IN" sz="2000" b="1" dirty="0"/>
          </a:p>
        </p:txBody>
      </p:sp>
      <p:sp>
        <p:nvSpPr>
          <p:cNvPr id="44" name="TextBox 43"/>
          <p:cNvSpPr txBox="1"/>
          <p:nvPr/>
        </p:nvSpPr>
        <p:spPr>
          <a:xfrm>
            <a:off x="5577840" y="2148841"/>
            <a:ext cx="3352800" cy="1015663"/>
          </a:xfrm>
          <a:prstGeom prst="rect">
            <a:avLst/>
          </a:prstGeom>
          <a:noFill/>
        </p:spPr>
        <p:txBody>
          <a:bodyPr wrap="square" rtlCol="0">
            <a:spAutoFit/>
          </a:bodyPr>
          <a:lstStyle/>
          <a:p>
            <a:r>
              <a:rPr lang="en-US" sz="2000" b="1" dirty="0" smtClean="0"/>
              <a:t>Conversion of Self-Acquired Property into joint family</a:t>
            </a:r>
            <a:endParaRPr lang="en-IN" sz="2000" b="1" dirty="0" smtClean="0"/>
          </a:p>
          <a:p>
            <a:r>
              <a:rPr lang="en-US" sz="2000" b="1" dirty="0" smtClean="0"/>
              <a:t>Property.</a:t>
            </a:r>
            <a:endParaRPr lang="en-IN" sz="2000" b="1" dirty="0"/>
          </a:p>
        </p:txBody>
      </p:sp>
      <p:sp>
        <p:nvSpPr>
          <p:cNvPr id="45" name="TextBox 44"/>
          <p:cNvSpPr txBox="1"/>
          <p:nvPr/>
        </p:nvSpPr>
        <p:spPr>
          <a:xfrm>
            <a:off x="5562600" y="1798320"/>
            <a:ext cx="1752600" cy="400110"/>
          </a:xfrm>
          <a:prstGeom prst="rect">
            <a:avLst/>
          </a:prstGeom>
          <a:noFill/>
        </p:spPr>
        <p:txBody>
          <a:bodyPr wrap="square" rtlCol="0">
            <a:spAutoFit/>
          </a:bodyPr>
          <a:lstStyle/>
          <a:p>
            <a:r>
              <a:rPr lang="en-US" sz="2000" b="1" dirty="0" smtClean="0"/>
              <a:t>:</a:t>
            </a:r>
            <a:r>
              <a:rPr lang="en-US" sz="2000" b="1" u="sng" dirty="0" smtClean="0"/>
              <a:t>Sec. 4 (1A)</a:t>
            </a:r>
            <a:endParaRPr lang="en-IN" sz="2000" b="1" dirty="0"/>
          </a:p>
        </p:txBody>
      </p:sp>
      <p:sp>
        <p:nvSpPr>
          <p:cNvPr id="48" name="TextBox 47"/>
          <p:cNvSpPr txBox="1"/>
          <p:nvPr/>
        </p:nvSpPr>
        <p:spPr>
          <a:xfrm>
            <a:off x="716280" y="3196828"/>
            <a:ext cx="3246120" cy="400110"/>
          </a:xfrm>
          <a:prstGeom prst="rect">
            <a:avLst/>
          </a:prstGeom>
          <a:noFill/>
        </p:spPr>
        <p:txBody>
          <a:bodyPr wrap="square" rtlCol="0">
            <a:spAutoFit/>
          </a:bodyPr>
          <a:lstStyle/>
          <a:p>
            <a:r>
              <a:rPr lang="en-US" sz="2000" b="1" dirty="0" smtClean="0"/>
              <a:t>Transferred to Son’s wife</a:t>
            </a:r>
            <a:endParaRPr lang="en-IN" sz="2000" b="1" dirty="0"/>
          </a:p>
        </p:txBody>
      </p:sp>
      <p:sp>
        <p:nvSpPr>
          <p:cNvPr id="49" name="TextBox 48"/>
          <p:cNvSpPr txBox="1"/>
          <p:nvPr/>
        </p:nvSpPr>
        <p:spPr>
          <a:xfrm>
            <a:off x="5577840" y="3505201"/>
            <a:ext cx="3352800" cy="400110"/>
          </a:xfrm>
          <a:prstGeom prst="rect">
            <a:avLst/>
          </a:prstGeom>
          <a:noFill/>
        </p:spPr>
        <p:txBody>
          <a:bodyPr wrap="square" rtlCol="0">
            <a:spAutoFit/>
          </a:bodyPr>
          <a:lstStyle/>
          <a:p>
            <a:r>
              <a:rPr lang="en-US" sz="2000" b="1" dirty="0" smtClean="0"/>
              <a:t>Holder of </a:t>
            </a:r>
            <a:r>
              <a:rPr lang="en-US" sz="2000" b="1" dirty="0" err="1" smtClean="0"/>
              <a:t>Impartiable</a:t>
            </a:r>
            <a:r>
              <a:rPr lang="en-US" sz="2000" b="1" dirty="0" smtClean="0"/>
              <a:t> estate</a:t>
            </a:r>
            <a:endParaRPr lang="en-IN" sz="2000" b="1" dirty="0"/>
          </a:p>
        </p:txBody>
      </p:sp>
      <p:sp>
        <p:nvSpPr>
          <p:cNvPr id="50" name="TextBox 49"/>
          <p:cNvSpPr txBox="1"/>
          <p:nvPr/>
        </p:nvSpPr>
        <p:spPr>
          <a:xfrm>
            <a:off x="5562600" y="3154680"/>
            <a:ext cx="1752600" cy="400110"/>
          </a:xfrm>
          <a:prstGeom prst="rect">
            <a:avLst/>
          </a:prstGeom>
          <a:noFill/>
        </p:spPr>
        <p:txBody>
          <a:bodyPr wrap="square" rtlCol="0">
            <a:spAutoFit/>
          </a:bodyPr>
          <a:lstStyle/>
          <a:p>
            <a:r>
              <a:rPr lang="en-US" sz="2000" b="1" dirty="0" smtClean="0"/>
              <a:t>:</a:t>
            </a:r>
            <a:r>
              <a:rPr lang="en-US" sz="2000" b="1" u="sng" dirty="0" smtClean="0"/>
              <a:t>Sec. 4 (6)</a:t>
            </a:r>
            <a:endParaRPr lang="en-IN" sz="2000" b="1" dirty="0"/>
          </a:p>
        </p:txBody>
      </p:sp>
      <p:sp>
        <p:nvSpPr>
          <p:cNvPr id="51" name="TextBox 50"/>
          <p:cNvSpPr txBox="1"/>
          <p:nvPr/>
        </p:nvSpPr>
        <p:spPr>
          <a:xfrm>
            <a:off x="716280" y="3931920"/>
            <a:ext cx="4084320" cy="707886"/>
          </a:xfrm>
          <a:prstGeom prst="rect">
            <a:avLst/>
          </a:prstGeom>
          <a:noFill/>
        </p:spPr>
        <p:txBody>
          <a:bodyPr wrap="square" rtlCol="0">
            <a:spAutoFit/>
          </a:bodyPr>
          <a:lstStyle/>
          <a:p>
            <a:r>
              <a:rPr lang="en-US" sz="2000" b="1" dirty="0" smtClean="0"/>
              <a:t>Transferred to Any Person or AOP</a:t>
            </a:r>
          </a:p>
          <a:p>
            <a:r>
              <a:rPr lang="en-US" sz="2000" b="1" dirty="0" smtClean="0"/>
              <a:t>for the benefit of</a:t>
            </a:r>
            <a:endParaRPr lang="en-IN" sz="2000" b="1" dirty="0"/>
          </a:p>
        </p:txBody>
      </p:sp>
      <p:sp>
        <p:nvSpPr>
          <p:cNvPr id="52" name="TextBox 51"/>
          <p:cNvSpPr txBox="1"/>
          <p:nvPr/>
        </p:nvSpPr>
        <p:spPr>
          <a:xfrm>
            <a:off x="944880" y="4617720"/>
            <a:ext cx="2057400" cy="400110"/>
          </a:xfrm>
          <a:prstGeom prst="rect">
            <a:avLst/>
          </a:prstGeom>
          <a:noFill/>
        </p:spPr>
        <p:txBody>
          <a:bodyPr wrap="square" rtlCol="0">
            <a:spAutoFit/>
          </a:bodyPr>
          <a:lstStyle/>
          <a:p>
            <a:r>
              <a:rPr lang="en-US" sz="2000" b="1" dirty="0" smtClean="0"/>
              <a:t>Individual or</a:t>
            </a:r>
            <a:endParaRPr lang="en-IN" sz="2000" b="1" dirty="0"/>
          </a:p>
        </p:txBody>
      </p:sp>
      <p:sp>
        <p:nvSpPr>
          <p:cNvPr id="53" name="TextBox 52"/>
          <p:cNvSpPr txBox="1"/>
          <p:nvPr/>
        </p:nvSpPr>
        <p:spPr>
          <a:xfrm>
            <a:off x="944880" y="4998720"/>
            <a:ext cx="2286000" cy="400110"/>
          </a:xfrm>
          <a:prstGeom prst="rect">
            <a:avLst/>
          </a:prstGeom>
          <a:noFill/>
        </p:spPr>
        <p:txBody>
          <a:bodyPr wrap="square" rtlCol="0">
            <a:spAutoFit/>
          </a:bodyPr>
          <a:lstStyle/>
          <a:p>
            <a:r>
              <a:rPr lang="en-US" sz="2000" b="1" dirty="0" smtClean="0"/>
              <a:t>Spouse | Son’s wife</a:t>
            </a:r>
            <a:endParaRPr lang="en-IN" sz="2000" b="1" dirty="0"/>
          </a:p>
        </p:txBody>
      </p:sp>
      <p:cxnSp>
        <p:nvCxnSpPr>
          <p:cNvPr id="55" name="Straight Connector 54"/>
          <p:cNvCxnSpPr/>
          <p:nvPr/>
        </p:nvCxnSpPr>
        <p:spPr>
          <a:xfrm>
            <a:off x="670560" y="478536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70560" y="5166360"/>
            <a:ext cx="152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562600" y="3931920"/>
            <a:ext cx="1828800" cy="400110"/>
          </a:xfrm>
          <a:prstGeom prst="rect">
            <a:avLst/>
          </a:prstGeom>
          <a:noFill/>
        </p:spPr>
        <p:txBody>
          <a:bodyPr wrap="square" rtlCol="0">
            <a:spAutoFit/>
          </a:bodyPr>
          <a:lstStyle/>
          <a:p>
            <a:r>
              <a:rPr lang="en-US" sz="2000" b="1" dirty="0" smtClean="0"/>
              <a:t>:</a:t>
            </a:r>
            <a:r>
              <a:rPr lang="en-US" sz="2000" b="1" u="sng" dirty="0" smtClean="0"/>
              <a:t>Sec. 4 (7)</a:t>
            </a:r>
            <a:endParaRPr lang="en-IN" sz="2000" b="1" dirty="0"/>
          </a:p>
        </p:txBody>
      </p:sp>
      <p:sp>
        <p:nvSpPr>
          <p:cNvPr id="59" name="TextBox 58"/>
          <p:cNvSpPr txBox="1"/>
          <p:nvPr/>
        </p:nvSpPr>
        <p:spPr>
          <a:xfrm>
            <a:off x="5577840" y="4267200"/>
            <a:ext cx="3352800" cy="707886"/>
          </a:xfrm>
          <a:prstGeom prst="rect">
            <a:avLst/>
          </a:prstGeom>
          <a:noFill/>
        </p:spPr>
        <p:txBody>
          <a:bodyPr wrap="square" rtlCol="0">
            <a:spAutoFit/>
          </a:bodyPr>
          <a:lstStyle/>
          <a:p>
            <a:r>
              <a:rPr lang="en-US" sz="2000" b="1" dirty="0" smtClean="0"/>
              <a:t>Member of a Co-Operative </a:t>
            </a:r>
            <a:endParaRPr lang="en-IN" sz="2000" b="1" dirty="0" smtClean="0"/>
          </a:p>
          <a:p>
            <a:r>
              <a:rPr lang="en-US" sz="2000" b="1" dirty="0" smtClean="0"/>
              <a:t>Housing Society</a:t>
            </a:r>
            <a:endParaRPr lang="en-IN" sz="2000" b="1" dirty="0" smtClean="0"/>
          </a:p>
        </p:txBody>
      </p:sp>
      <p:sp>
        <p:nvSpPr>
          <p:cNvPr id="60" name="TextBox 59"/>
          <p:cNvSpPr txBox="1"/>
          <p:nvPr/>
        </p:nvSpPr>
        <p:spPr>
          <a:xfrm>
            <a:off x="685800" y="5394960"/>
            <a:ext cx="4267200" cy="400110"/>
          </a:xfrm>
          <a:prstGeom prst="rect">
            <a:avLst/>
          </a:prstGeom>
          <a:noFill/>
        </p:spPr>
        <p:txBody>
          <a:bodyPr wrap="square" rtlCol="0">
            <a:spAutoFit/>
          </a:bodyPr>
          <a:lstStyle/>
          <a:p>
            <a:r>
              <a:rPr lang="en-US" sz="2000" b="1" dirty="0" smtClean="0"/>
              <a:t>Transferred to Any person under</a:t>
            </a:r>
            <a:endParaRPr lang="en-IN" sz="2000" b="1" dirty="0"/>
          </a:p>
        </p:txBody>
      </p:sp>
      <p:sp>
        <p:nvSpPr>
          <p:cNvPr id="61" name="TextBox 60"/>
          <p:cNvSpPr txBox="1"/>
          <p:nvPr/>
        </p:nvSpPr>
        <p:spPr>
          <a:xfrm>
            <a:off x="701040" y="5730240"/>
            <a:ext cx="2743200" cy="400110"/>
          </a:xfrm>
          <a:prstGeom prst="rect">
            <a:avLst/>
          </a:prstGeom>
          <a:noFill/>
        </p:spPr>
        <p:txBody>
          <a:bodyPr wrap="square" rtlCol="0">
            <a:spAutoFit/>
          </a:bodyPr>
          <a:lstStyle/>
          <a:p>
            <a:r>
              <a:rPr lang="en-US" sz="2000" b="1" dirty="0" smtClean="0"/>
              <a:t>Revocable transfer</a:t>
            </a:r>
            <a:endParaRPr lang="en-IN" sz="2000" b="1" dirty="0"/>
          </a:p>
        </p:txBody>
      </p:sp>
      <p:sp>
        <p:nvSpPr>
          <p:cNvPr id="62" name="TextBox 61"/>
          <p:cNvSpPr txBox="1"/>
          <p:nvPr/>
        </p:nvSpPr>
        <p:spPr>
          <a:xfrm>
            <a:off x="5562600" y="5349240"/>
            <a:ext cx="1524000" cy="400110"/>
          </a:xfrm>
          <a:prstGeom prst="rect">
            <a:avLst/>
          </a:prstGeom>
          <a:noFill/>
        </p:spPr>
        <p:txBody>
          <a:bodyPr wrap="square" rtlCol="0">
            <a:spAutoFit/>
          </a:bodyPr>
          <a:lstStyle/>
          <a:p>
            <a:pPr lvl="0"/>
            <a:r>
              <a:rPr lang="en-US" sz="2000" b="1" dirty="0" smtClean="0"/>
              <a:t>:</a:t>
            </a:r>
            <a:r>
              <a:rPr lang="en-US" sz="2000" b="1" u="sng" dirty="0" smtClean="0"/>
              <a:t>Sec. 4 (8)</a:t>
            </a:r>
            <a:endParaRPr lang="en-IN" sz="2000" b="1" dirty="0" smtClean="0"/>
          </a:p>
        </p:txBody>
      </p:sp>
      <p:sp>
        <p:nvSpPr>
          <p:cNvPr id="63" name="TextBox 62"/>
          <p:cNvSpPr txBox="1"/>
          <p:nvPr/>
        </p:nvSpPr>
        <p:spPr>
          <a:xfrm>
            <a:off x="5608320" y="5684520"/>
            <a:ext cx="2895600" cy="1015663"/>
          </a:xfrm>
          <a:prstGeom prst="rect">
            <a:avLst/>
          </a:prstGeom>
          <a:noFill/>
        </p:spPr>
        <p:txBody>
          <a:bodyPr wrap="square" rtlCol="0">
            <a:spAutoFit/>
          </a:bodyPr>
          <a:lstStyle/>
          <a:p>
            <a:r>
              <a:rPr lang="en-US" sz="2000" b="1" dirty="0" smtClean="0"/>
              <a:t>Deemed ownership an</a:t>
            </a:r>
            <a:endParaRPr lang="en-IN" sz="2000" b="1" dirty="0" smtClean="0"/>
          </a:p>
          <a:p>
            <a:r>
              <a:rPr lang="en-US" sz="2000" b="1" dirty="0" smtClean="0"/>
              <a:t>Possession of immovable</a:t>
            </a:r>
            <a:endParaRPr lang="en-IN" sz="2000" b="1" dirty="0" smtClean="0"/>
          </a:p>
          <a:p>
            <a:r>
              <a:rPr lang="en-US" sz="2000" b="1" dirty="0" smtClean="0"/>
              <a:t>Property.</a:t>
            </a:r>
            <a:endParaRPr lang="en-IN" sz="2000" b="1" dirty="0" smtClean="0"/>
          </a:p>
        </p:txBody>
      </p:sp>
      <p:cxnSp>
        <p:nvCxnSpPr>
          <p:cNvPr id="66" name="Straight Arrow Connector 65"/>
          <p:cNvCxnSpPr/>
          <p:nvPr/>
        </p:nvCxnSpPr>
        <p:spPr>
          <a:xfrm rot="5400000">
            <a:off x="1433354" y="959326"/>
            <a:ext cx="36576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868680"/>
            <a:ext cx="1981200" cy="400110"/>
          </a:xfrm>
          <a:prstGeom prst="rect">
            <a:avLst/>
          </a:prstGeom>
          <a:noFill/>
        </p:spPr>
        <p:txBody>
          <a:bodyPr wrap="square" rtlCol="0">
            <a:spAutoFit/>
          </a:bodyPr>
          <a:lstStyle/>
          <a:p>
            <a:r>
              <a:rPr lang="en-US" sz="2000" b="1" dirty="0" smtClean="0"/>
              <a:t>Deemed Assets :</a:t>
            </a:r>
            <a:endParaRPr lang="en-IN" sz="2000" b="1" dirty="0"/>
          </a:p>
        </p:txBody>
      </p:sp>
      <p:sp>
        <p:nvSpPr>
          <p:cNvPr id="3" name="TextBox 2"/>
          <p:cNvSpPr txBox="1"/>
          <p:nvPr/>
        </p:nvSpPr>
        <p:spPr>
          <a:xfrm>
            <a:off x="4709160" y="868680"/>
            <a:ext cx="990600" cy="400110"/>
          </a:xfrm>
          <a:prstGeom prst="rect">
            <a:avLst/>
          </a:prstGeom>
          <a:noFill/>
        </p:spPr>
        <p:txBody>
          <a:bodyPr wrap="square" rtlCol="0">
            <a:spAutoFit/>
          </a:bodyPr>
          <a:lstStyle/>
          <a:p>
            <a:r>
              <a:rPr lang="en-US" sz="2000" b="1" u="sng" dirty="0" smtClean="0"/>
              <a:t>Sec. 4</a:t>
            </a:r>
            <a:endParaRPr lang="en-IN" sz="2000" b="1" u="sng" dirty="0"/>
          </a:p>
        </p:txBody>
      </p:sp>
      <p:sp>
        <p:nvSpPr>
          <p:cNvPr id="4" name="TextBox 3"/>
          <p:cNvSpPr txBox="1"/>
          <p:nvPr/>
        </p:nvSpPr>
        <p:spPr>
          <a:xfrm>
            <a:off x="1234440" y="1645920"/>
            <a:ext cx="7604760" cy="400110"/>
          </a:xfrm>
          <a:prstGeom prst="rect">
            <a:avLst/>
          </a:prstGeom>
          <a:noFill/>
        </p:spPr>
        <p:txBody>
          <a:bodyPr wrap="square" rtlCol="0">
            <a:spAutoFit/>
          </a:bodyPr>
          <a:lstStyle/>
          <a:p>
            <a:r>
              <a:rPr lang="en-US" sz="2000" b="1" dirty="0" smtClean="0"/>
              <a:t>i.e. Assets required to be included in the Net Wealth of the </a:t>
            </a:r>
            <a:r>
              <a:rPr lang="en-US" sz="2000" b="1" dirty="0" err="1" smtClean="0"/>
              <a:t>assessee</a:t>
            </a:r>
            <a:r>
              <a:rPr lang="en-US" sz="2000" b="1" dirty="0" smtClean="0"/>
              <a:t>.</a:t>
            </a:r>
            <a:endParaRPr lang="en-IN" sz="2000" b="1" dirty="0"/>
          </a:p>
        </p:txBody>
      </p:sp>
      <p:sp>
        <p:nvSpPr>
          <p:cNvPr id="5" name="TextBox 4"/>
          <p:cNvSpPr txBox="1"/>
          <p:nvPr/>
        </p:nvSpPr>
        <p:spPr>
          <a:xfrm>
            <a:off x="1219200" y="2301240"/>
            <a:ext cx="4876800" cy="400110"/>
          </a:xfrm>
          <a:prstGeom prst="rect">
            <a:avLst/>
          </a:prstGeom>
          <a:noFill/>
        </p:spPr>
        <p:txBody>
          <a:bodyPr wrap="square" rtlCol="0">
            <a:spAutoFit/>
          </a:bodyPr>
          <a:lstStyle/>
          <a:p>
            <a:r>
              <a:rPr lang="en-US" sz="2000" b="1" dirty="0" smtClean="0"/>
              <a:t>ALSO known as clubbing of wealth.</a:t>
            </a:r>
            <a:endParaRPr lang="en-IN" sz="2000" b="1" dirty="0"/>
          </a:p>
        </p:txBody>
      </p:sp>
      <p:cxnSp>
        <p:nvCxnSpPr>
          <p:cNvPr id="7" name="Straight Arrow Connector 6"/>
          <p:cNvCxnSpPr/>
          <p:nvPr/>
        </p:nvCxnSpPr>
        <p:spPr>
          <a:xfrm>
            <a:off x="533400" y="248412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5560" y="716280"/>
            <a:ext cx="1066800" cy="400110"/>
          </a:xfrm>
          <a:prstGeom prst="rect">
            <a:avLst/>
          </a:prstGeom>
          <a:noFill/>
        </p:spPr>
        <p:txBody>
          <a:bodyPr wrap="square" rtlCol="0">
            <a:spAutoFit/>
          </a:bodyPr>
          <a:lstStyle/>
          <a:p>
            <a:r>
              <a:rPr lang="en-US" sz="2000" b="1" u="sng" dirty="0" smtClean="0"/>
              <a:t>Mr. X</a:t>
            </a:r>
            <a:endParaRPr lang="en-IN" sz="2000" b="1" u="sng" dirty="0"/>
          </a:p>
        </p:txBody>
      </p:sp>
      <p:sp>
        <p:nvSpPr>
          <p:cNvPr id="3" name="TextBox 2"/>
          <p:cNvSpPr txBox="1"/>
          <p:nvPr/>
        </p:nvSpPr>
        <p:spPr>
          <a:xfrm>
            <a:off x="1127760" y="1325880"/>
            <a:ext cx="1143000" cy="400110"/>
          </a:xfrm>
          <a:prstGeom prst="rect">
            <a:avLst/>
          </a:prstGeom>
          <a:noFill/>
        </p:spPr>
        <p:txBody>
          <a:bodyPr wrap="square" rtlCol="0">
            <a:spAutoFit/>
          </a:bodyPr>
          <a:lstStyle/>
          <a:p>
            <a:r>
              <a:rPr lang="en-US" sz="2000" b="1" dirty="0" smtClean="0"/>
              <a:t>GOLD</a:t>
            </a:r>
            <a:endParaRPr lang="en-IN" sz="2000" b="1" dirty="0"/>
          </a:p>
        </p:txBody>
      </p:sp>
      <p:sp>
        <p:nvSpPr>
          <p:cNvPr id="4" name="TextBox 3"/>
          <p:cNvSpPr txBox="1"/>
          <p:nvPr/>
        </p:nvSpPr>
        <p:spPr>
          <a:xfrm>
            <a:off x="2514600" y="1325880"/>
            <a:ext cx="1143000" cy="400110"/>
          </a:xfrm>
          <a:prstGeom prst="rect">
            <a:avLst/>
          </a:prstGeom>
          <a:noFill/>
        </p:spPr>
        <p:txBody>
          <a:bodyPr wrap="square" rtlCol="0">
            <a:spAutoFit/>
          </a:bodyPr>
          <a:lstStyle/>
          <a:p>
            <a:r>
              <a:rPr lang="en-US" sz="2000" b="1" dirty="0" smtClean="0"/>
              <a:t>30 </a:t>
            </a:r>
            <a:r>
              <a:rPr lang="en-US" sz="2000" b="1" dirty="0" err="1" smtClean="0"/>
              <a:t>Lakh</a:t>
            </a:r>
            <a:endParaRPr lang="en-IN" sz="2000" b="1" dirty="0"/>
          </a:p>
        </p:txBody>
      </p:sp>
      <p:sp>
        <p:nvSpPr>
          <p:cNvPr id="5" name="TextBox 4"/>
          <p:cNvSpPr txBox="1"/>
          <p:nvPr/>
        </p:nvSpPr>
        <p:spPr>
          <a:xfrm>
            <a:off x="1143000" y="1859280"/>
            <a:ext cx="1143000" cy="707886"/>
          </a:xfrm>
          <a:prstGeom prst="rect">
            <a:avLst/>
          </a:prstGeom>
          <a:noFill/>
        </p:spPr>
        <p:txBody>
          <a:bodyPr wrap="square" rtlCol="0">
            <a:spAutoFit/>
          </a:bodyPr>
          <a:lstStyle/>
          <a:p>
            <a:r>
              <a:rPr lang="en-US" sz="2000" b="1" dirty="0" smtClean="0"/>
              <a:t>Motor </a:t>
            </a:r>
          </a:p>
          <a:p>
            <a:r>
              <a:rPr lang="en-US" sz="2000" b="1" dirty="0" smtClean="0"/>
              <a:t>Car</a:t>
            </a:r>
            <a:endParaRPr lang="en-IN" sz="2000" b="1" dirty="0"/>
          </a:p>
        </p:txBody>
      </p:sp>
      <p:sp>
        <p:nvSpPr>
          <p:cNvPr id="6" name="TextBox 5"/>
          <p:cNvSpPr txBox="1"/>
          <p:nvPr/>
        </p:nvSpPr>
        <p:spPr>
          <a:xfrm>
            <a:off x="2529840" y="1859280"/>
            <a:ext cx="1143000" cy="400110"/>
          </a:xfrm>
          <a:prstGeom prst="rect">
            <a:avLst/>
          </a:prstGeom>
          <a:noFill/>
        </p:spPr>
        <p:txBody>
          <a:bodyPr wrap="square" rtlCol="0">
            <a:spAutoFit/>
          </a:bodyPr>
          <a:lstStyle/>
          <a:p>
            <a:r>
              <a:rPr lang="en-US" sz="2000" b="1" dirty="0" smtClean="0"/>
              <a:t>30 </a:t>
            </a:r>
            <a:r>
              <a:rPr lang="en-US" sz="2000" b="1" dirty="0" err="1" smtClean="0"/>
              <a:t>Lakh</a:t>
            </a:r>
            <a:endParaRPr lang="en-IN" sz="2000" b="1" dirty="0"/>
          </a:p>
        </p:txBody>
      </p:sp>
      <p:sp>
        <p:nvSpPr>
          <p:cNvPr id="7" name="TextBox 6"/>
          <p:cNvSpPr txBox="1"/>
          <p:nvPr/>
        </p:nvSpPr>
        <p:spPr>
          <a:xfrm>
            <a:off x="2529840" y="2453640"/>
            <a:ext cx="1143000" cy="400110"/>
          </a:xfrm>
          <a:prstGeom prst="rect">
            <a:avLst/>
          </a:prstGeom>
          <a:noFill/>
        </p:spPr>
        <p:txBody>
          <a:bodyPr wrap="square" rtlCol="0">
            <a:spAutoFit/>
          </a:bodyPr>
          <a:lstStyle/>
          <a:p>
            <a:r>
              <a:rPr lang="en-US" sz="2000" b="1" dirty="0" smtClean="0"/>
              <a:t>60 </a:t>
            </a:r>
            <a:r>
              <a:rPr lang="en-US" sz="2000" b="1" dirty="0" err="1" smtClean="0"/>
              <a:t>Lakh</a:t>
            </a:r>
            <a:endParaRPr lang="en-IN" sz="2000" b="1" dirty="0"/>
          </a:p>
        </p:txBody>
      </p:sp>
      <p:sp>
        <p:nvSpPr>
          <p:cNvPr id="10" name="TextBox 9"/>
          <p:cNvSpPr txBox="1"/>
          <p:nvPr/>
        </p:nvSpPr>
        <p:spPr>
          <a:xfrm>
            <a:off x="1127760" y="3063240"/>
            <a:ext cx="1447800" cy="707886"/>
          </a:xfrm>
          <a:prstGeom prst="rect">
            <a:avLst/>
          </a:prstGeom>
          <a:noFill/>
        </p:spPr>
        <p:txBody>
          <a:bodyPr wrap="square" rtlCol="0">
            <a:spAutoFit/>
          </a:bodyPr>
          <a:lstStyle/>
          <a:p>
            <a:r>
              <a:rPr lang="en-US" sz="2000" b="1" dirty="0" smtClean="0"/>
              <a:t>Basic </a:t>
            </a:r>
          </a:p>
          <a:p>
            <a:r>
              <a:rPr lang="en-US" sz="2000" b="1" dirty="0" smtClean="0"/>
              <a:t>exemption</a:t>
            </a:r>
            <a:endParaRPr lang="en-IN" sz="2000" b="1" dirty="0"/>
          </a:p>
        </p:txBody>
      </p:sp>
      <p:sp>
        <p:nvSpPr>
          <p:cNvPr id="11" name="TextBox 10"/>
          <p:cNvSpPr txBox="1"/>
          <p:nvPr/>
        </p:nvSpPr>
        <p:spPr>
          <a:xfrm>
            <a:off x="2529840" y="3048000"/>
            <a:ext cx="1143000" cy="400110"/>
          </a:xfrm>
          <a:prstGeom prst="rect">
            <a:avLst/>
          </a:prstGeom>
          <a:noFill/>
        </p:spPr>
        <p:txBody>
          <a:bodyPr wrap="square" rtlCol="0">
            <a:spAutoFit/>
          </a:bodyPr>
          <a:lstStyle/>
          <a:p>
            <a:r>
              <a:rPr lang="en-US" sz="2000" b="1" dirty="0" smtClean="0"/>
              <a:t>30 </a:t>
            </a:r>
            <a:r>
              <a:rPr lang="en-US" sz="2000" b="1" dirty="0" err="1" smtClean="0"/>
              <a:t>Lakh</a:t>
            </a:r>
            <a:endParaRPr lang="en-IN" sz="2000" b="1" dirty="0"/>
          </a:p>
        </p:txBody>
      </p:sp>
      <p:sp>
        <p:nvSpPr>
          <p:cNvPr id="12" name="TextBox 11"/>
          <p:cNvSpPr txBox="1"/>
          <p:nvPr/>
        </p:nvSpPr>
        <p:spPr>
          <a:xfrm>
            <a:off x="1127760" y="3947160"/>
            <a:ext cx="1143000" cy="707886"/>
          </a:xfrm>
          <a:prstGeom prst="rect">
            <a:avLst/>
          </a:prstGeom>
          <a:noFill/>
        </p:spPr>
        <p:txBody>
          <a:bodyPr wrap="square" rtlCol="0">
            <a:spAutoFit/>
          </a:bodyPr>
          <a:lstStyle/>
          <a:p>
            <a:r>
              <a:rPr lang="en-US" sz="2000" b="1" dirty="0" smtClean="0"/>
              <a:t>Taxable </a:t>
            </a:r>
          </a:p>
          <a:p>
            <a:r>
              <a:rPr lang="en-US" sz="2000" b="1" dirty="0" smtClean="0"/>
              <a:t>wealth</a:t>
            </a:r>
            <a:endParaRPr lang="en-IN" sz="2000" b="1" dirty="0"/>
          </a:p>
        </p:txBody>
      </p:sp>
      <p:sp>
        <p:nvSpPr>
          <p:cNvPr id="13" name="TextBox 12"/>
          <p:cNvSpPr txBox="1"/>
          <p:nvPr/>
        </p:nvSpPr>
        <p:spPr>
          <a:xfrm>
            <a:off x="2545080" y="3962400"/>
            <a:ext cx="1143000" cy="400110"/>
          </a:xfrm>
          <a:prstGeom prst="rect">
            <a:avLst/>
          </a:prstGeom>
          <a:noFill/>
        </p:spPr>
        <p:txBody>
          <a:bodyPr wrap="square" rtlCol="0">
            <a:spAutoFit/>
          </a:bodyPr>
          <a:lstStyle/>
          <a:p>
            <a:r>
              <a:rPr lang="en-US" sz="2000" b="1" dirty="0" smtClean="0"/>
              <a:t>30 </a:t>
            </a:r>
            <a:r>
              <a:rPr lang="en-US" sz="2000" b="1" dirty="0" err="1" smtClean="0"/>
              <a:t>Lakh</a:t>
            </a:r>
            <a:endParaRPr lang="en-IN" sz="2000" b="1" dirty="0"/>
          </a:p>
        </p:txBody>
      </p:sp>
      <p:sp>
        <p:nvSpPr>
          <p:cNvPr id="17" name="TextBox 16"/>
          <p:cNvSpPr txBox="1"/>
          <p:nvPr/>
        </p:nvSpPr>
        <p:spPr>
          <a:xfrm>
            <a:off x="609600" y="3063240"/>
            <a:ext cx="457200" cy="400110"/>
          </a:xfrm>
          <a:prstGeom prst="rect">
            <a:avLst/>
          </a:prstGeom>
          <a:noFill/>
        </p:spPr>
        <p:txBody>
          <a:bodyPr wrap="square" rtlCol="0">
            <a:spAutoFit/>
          </a:bodyPr>
          <a:lstStyle/>
          <a:p>
            <a:r>
              <a:rPr lang="en-US" sz="2000" b="1" dirty="0" smtClean="0"/>
              <a:t>(-)</a:t>
            </a:r>
            <a:endParaRPr lang="en-IN" sz="2000" b="1" dirty="0"/>
          </a:p>
        </p:txBody>
      </p:sp>
      <p:sp>
        <p:nvSpPr>
          <p:cNvPr id="18" name="TextBox 17"/>
          <p:cNvSpPr txBox="1"/>
          <p:nvPr/>
        </p:nvSpPr>
        <p:spPr>
          <a:xfrm>
            <a:off x="1143000" y="4846320"/>
            <a:ext cx="1295400" cy="707886"/>
          </a:xfrm>
          <a:prstGeom prst="rect">
            <a:avLst/>
          </a:prstGeom>
          <a:noFill/>
        </p:spPr>
        <p:txBody>
          <a:bodyPr wrap="square" rtlCol="0">
            <a:spAutoFit/>
          </a:bodyPr>
          <a:lstStyle/>
          <a:p>
            <a:r>
              <a:rPr lang="en-US" sz="2000" b="1" dirty="0" err="1" smtClean="0"/>
              <a:t>W.Tax</a:t>
            </a:r>
            <a:endParaRPr lang="en-US" sz="2000" b="1" dirty="0" smtClean="0"/>
          </a:p>
          <a:p>
            <a:r>
              <a:rPr lang="en-US" sz="2000" b="1" dirty="0" smtClean="0"/>
              <a:t>Liability</a:t>
            </a:r>
            <a:endParaRPr lang="en-IN" sz="2000" b="1" dirty="0"/>
          </a:p>
        </p:txBody>
      </p:sp>
      <p:sp>
        <p:nvSpPr>
          <p:cNvPr id="19" name="TextBox 18"/>
          <p:cNvSpPr txBox="1"/>
          <p:nvPr/>
        </p:nvSpPr>
        <p:spPr>
          <a:xfrm>
            <a:off x="2560320" y="4937760"/>
            <a:ext cx="2468880" cy="400110"/>
          </a:xfrm>
          <a:prstGeom prst="rect">
            <a:avLst/>
          </a:prstGeom>
          <a:noFill/>
        </p:spPr>
        <p:txBody>
          <a:bodyPr wrap="square" rtlCol="0">
            <a:spAutoFit/>
          </a:bodyPr>
          <a:lstStyle/>
          <a:p>
            <a:r>
              <a:rPr lang="en-US" sz="2000" b="1" dirty="0" smtClean="0"/>
              <a:t>1% of Rs. 30 </a:t>
            </a:r>
            <a:r>
              <a:rPr lang="en-US" sz="2000" b="1" dirty="0" err="1" smtClean="0"/>
              <a:t>Lakh</a:t>
            </a:r>
            <a:endParaRPr lang="en-IN" sz="2000" b="1" dirty="0"/>
          </a:p>
        </p:txBody>
      </p:sp>
      <p:sp>
        <p:nvSpPr>
          <p:cNvPr id="20" name="TextBox 19"/>
          <p:cNvSpPr txBox="1"/>
          <p:nvPr/>
        </p:nvSpPr>
        <p:spPr>
          <a:xfrm>
            <a:off x="2346960" y="5593080"/>
            <a:ext cx="1447800" cy="400110"/>
          </a:xfrm>
          <a:prstGeom prst="rect">
            <a:avLst/>
          </a:prstGeom>
          <a:noFill/>
        </p:spPr>
        <p:txBody>
          <a:bodyPr wrap="square" rtlCol="0">
            <a:spAutoFit/>
          </a:bodyPr>
          <a:lstStyle/>
          <a:p>
            <a:r>
              <a:rPr lang="en-US" sz="2000" b="1" dirty="0" smtClean="0"/>
              <a:t>i.e. 30000</a:t>
            </a:r>
            <a:endParaRPr lang="en-IN" sz="2000" b="1" dirty="0"/>
          </a:p>
        </p:txBody>
      </p:sp>
      <p:cxnSp>
        <p:nvCxnSpPr>
          <p:cNvPr id="26" name="Straight Connector 25"/>
          <p:cNvCxnSpPr/>
          <p:nvPr/>
        </p:nvCxnSpPr>
        <p:spPr>
          <a:xfrm>
            <a:off x="2590800" y="2362200"/>
            <a:ext cx="990600" cy="1588"/>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2590800" y="3581400"/>
            <a:ext cx="990600" cy="1588"/>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2621280" y="4450080"/>
            <a:ext cx="9906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0" grpId="0"/>
      <p:bldP spid="11" grpId="0"/>
      <p:bldP spid="12" grpId="0"/>
      <p:bldP spid="13" grpId="0"/>
      <p:bldP spid="17" grpId="0"/>
      <p:bldP spid="18" grpId="0"/>
      <p:bldP spid="19" grpId="0"/>
      <p:bldP spid="2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0680" y="550188"/>
            <a:ext cx="1066800" cy="400110"/>
          </a:xfrm>
          <a:prstGeom prst="rect">
            <a:avLst/>
          </a:prstGeom>
          <a:noFill/>
        </p:spPr>
        <p:txBody>
          <a:bodyPr wrap="square" rtlCol="0">
            <a:spAutoFit/>
          </a:bodyPr>
          <a:lstStyle/>
          <a:p>
            <a:r>
              <a:rPr lang="en-US" sz="2000" b="1" u="sng" dirty="0" smtClean="0"/>
              <a:t>Mr. X</a:t>
            </a:r>
            <a:endParaRPr lang="en-IN" sz="2000" b="1" u="sng" dirty="0"/>
          </a:p>
        </p:txBody>
      </p:sp>
      <p:sp>
        <p:nvSpPr>
          <p:cNvPr id="3" name="TextBox 2"/>
          <p:cNvSpPr txBox="1"/>
          <p:nvPr/>
        </p:nvSpPr>
        <p:spPr>
          <a:xfrm>
            <a:off x="838200" y="1159788"/>
            <a:ext cx="1143000" cy="400110"/>
          </a:xfrm>
          <a:prstGeom prst="rect">
            <a:avLst/>
          </a:prstGeom>
          <a:noFill/>
        </p:spPr>
        <p:txBody>
          <a:bodyPr wrap="square" rtlCol="0">
            <a:spAutoFit/>
          </a:bodyPr>
          <a:lstStyle/>
          <a:p>
            <a:r>
              <a:rPr lang="en-US" sz="2000" b="1" dirty="0" smtClean="0"/>
              <a:t>GOLD</a:t>
            </a:r>
            <a:endParaRPr lang="en-IN" sz="2000" b="1" dirty="0"/>
          </a:p>
        </p:txBody>
      </p:sp>
      <p:sp>
        <p:nvSpPr>
          <p:cNvPr id="4" name="TextBox 3"/>
          <p:cNvSpPr txBox="1"/>
          <p:nvPr/>
        </p:nvSpPr>
        <p:spPr>
          <a:xfrm>
            <a:off x="2225040" y="1159788"/>
            <a:ext cx="1143000" cy="400110"/>
          </a:xfrm>
          <a:prstGeom prst="rect">
            <a:avLst/>
          </a:prstGeom>
          <a:noFill/>
        </p:spPr>
        <p:txBody>
          <a:bodyPr wrap="square" rtlCol="0">
            <a:spAutoFit/>
          </a:bodyPr>
          <a:lstStyle/>
          <a:p>
            <a:r>
              <a:rPr lang="en-US" sz="2000" b="1" dirty="0" smtClean="0"/>
              <a:t>30 </a:t>
            </a:r>
            <a:r>
              <a:rPr lang="en-US" sz="2000" b="1" dirty="0" err="1" smtClean="0"/>
              <a:t>Lakh</a:t>
            </a:r>
            <a:endParaRPr lang="en-IN" sz="2000" b="1" dirty="0"/>
          </a:p>
        </p:txBody>
      </p:sp>
      <p:sp>
        <p:nvSpPr>
          <p:cNvPr id="5" name="TextBox 4"/>
          <p:cNvSpPr txBox="1"/>
          <p:nvPr/>
        </p:nvSpPr>
        <p:spPr>
          <a:xfrm>
            <a:off x="853440" y="1693188"/>
            <a:ext cx="1143000" cy="707886"/>
          </a:xfrm>
          <a:prstGeom prst="rect">
            <a:avLst/>
          </a:prstGeom>
          <a:noFill/>
        </p:spPr>
        <p:txBody>
          <a:bodyPr wrap="square" rtlCol="0">
            <a:spAutoFit/>
          </a:bodyPr>
          <a:lstStyle/>
          <a:p>
            <a:r>
              <a:rPr lang="en-US" sz="2000" b="1" dirty="0" smtClean="0"/>
              <a:t>Motor </a:t>
            </a:r>
          </a:p>
          <a:p>
            <a:r>
              <a:rPr lang="en-US" sz="2000" b="1" dirty="0" smtClean="0"/>
              <a:t>Car</a:t>
            </a:r>
            <a:endParaRPr lang="en-IN" sz="2000" b="1" dirty="0"/>
          </a:p>
        </p:txBody>
      </p:sp>
      <p:sp>
        <p:nvSpPr>
          <p:cNvPr id="6" name="TextBox 5"/>
          <p:cNvSpPr txBox="1"/>
          <p:nvPr/>
        </p:nvSpPr>
        <p:spPr>
          <a:xfrm>
            <a:off x="2240280" y="1693188"/>
            <a:ext cx="1143000" cy="400110"/>
          </a:xfrm>
          <a:prstGeom prst="rect">
            <a:avLst/>
          </a:prstGeom>
          <a:noFill/>
        </p:spPr>
        <p:txBody>
          <a:bodyPr wrap="square" rtlCol="0">
            <a:spAutoFit/>
          </a:bodyPr>
          <a:lstStyle/>
          <a:p>
            <a:r>
              <a:rPr lang="en-US" sz="2000" b="1" dirty="0" smtClean="0"/>
              <a:t>30 </a:t>
            </a:r>
            <a:r>
              <a:rPr lang="en-US" sz="2000" b="1" dirty="0" err="1" smtClean="0"/>
              <a:t>Lakh</a:t>
            </a:r>
            <a:endParaRPr lang="en-IN" sz="2000" b="1" dirty="0"/>
          </a:p>
        </p:txBody>
      </p:sp>
      <p:sp>
        <p:nvSpPr>
          <p:cNvPr id="7" name="TextBox 6"/>
          <p:cNvSpPr txBox="1"/>
          <p:nvPr/>
        </p:nvSpPr>
        <p:spPr>
          <a:xfrm>
            <a:off x="5928360" y="550188"/>
            <a:ext cx="1066800" cy="400110"/>
          </a:xfrm>
          <a:prstGeom prst="rect">
            <a:avLst/>
          </a:prstGeom>
          <a:noFill/>
        </p:spPr>
        <p:txBody>
          <a:bodyPr wrap="square" rtlCol="0">
            <a:spAutoFit/>
          </a:bodyPr>
          <a:lstStyle/>
          <a:p>
            <a:r>
              <a:rPr lang="en-US" sz="2000" b="1" u="sng" dirty="0" smtClean="0"/>
              <a:t>Mrs. X</a:t>
            </a:r>
            <a:endParaRPr lang="en-IN" sz="2000" b="1" u="sng" dirty="0"/>
          </a:p>
        </p:txBody>
      </p:sp>
      <p:cxnSp>
        <p:nvCxnSpPr>
          <p:cNvPr id="9" name="Straight Arrow Connector 8"/>
          <p:cNvCxnSpPr>
            <a:stCxn id="4" idx="3"/>
          </p:cNvCxnSpPr>
          <p:nvPr/>
        </p:nvCxnSpPr>
        <p:spPr>
          <a:xfrm flipV="1">
            <a:off x="3368040" y="877074"/>
            <a:ext cx="2270760" cy="482769"/>
          </a:xfrm>
          <a:prstGeom prst="straightConnector1">
            <a:avLst/>
          </a:prstGeom>
          <a:ln>
            <a:prstDash val="sysDash"/>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rot="20770678">
            <a:off x="3962400" y="608436"/>
            <a:ext cx="1066800" cy="400110"/>
          </a:xfrm>
          <a:prstGeom prst="rect">
            <a:avLst/>
          </a:prstGeom>
          <a:noFill/>
        </p:spPr>
        <p:txBody>
          <a:bodyPr wrap="square" rtlCol="0">
            <a:spAutoFit/>
          </a:bodyPr>
          <a:lstStyle/>
          <a:p>
            <a:r>
              <a:rPr lang="en-US" sz="2000" b="1" dirty="0" smtClean="0"/>
              <a:t>Gift</a:t>
            </a:r>
            <a:endParaRPr lang="en-IN" sz="2000" b="1" dirty="0"/>
          </a:p>
        </p:txBody>
      </p:sp>
      <p:sp>
        <p:nvSpPr>
          <p:cNvPr id="12" name="TextBox 11"/>
          <p:cNvSpPr txBox="1"/>
          <p:nvPr/>
        </p:nvSpPr>
        <p:spPr>
          <a:xfrm>
            <a:off x="1722120" y="2553474"/>
            <a:ext cx="1066800" cy="400110"/>
          </a:xfrm>
          <a:prstGeom prst="rect">
            <a:avLst/>
          </a:prstGeom>
          <a:noFill/>
        </p:spPr>
        <p:txBody>
          <a:bodyPr wrap="square" rtlCol="0">
            <a:spAutoFit/>
          </a:bodyPr>
          <a:lstStyle/>
          <a:p>
            <a:r>
              <a:rPr lang="en-US" sz="2000" b="1" dirty="0" smtClean="0"/>
              <a:t>Mr. X</a:t>
            </a:r>
            <a:endParaRPr lang="en-IN" sz="2000" b="1" dirty="0"/>
          </a:p>
        </p:txBody>
      </p:sp>
      <p:cxnSp>
        <p:nvCxnSpPr>
          <p:cNvPr id="14" name="Straight Connector 13"/>
          <p:cNvCxnSpPr/>
          <p:nvPr/>
        </p:nvCxnSpPr>
        <p:spPr>
          <a:xfrm>
            <a:off x="929640" y="3041154"/>
            <a:ext cx="2590800" cy="1588"/>
          </a:xfrm>
          <a:prstGeom prst="line">
            <a:avLst/>
          </a:prstGeom>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5882640" y="2553474"/>
            <a:ext cx="1066800" cy="400110"/>
          </a:xfrm>
          <a:prstGeom prst="rect">
            <a:avLst/>
          </a:prstGeom>
          <a:noFill/>
        </p:spPr>
        <p:txBody>
          <a:bodyPr wrap="square" rtlCol="0">
            <a:spAutoFit/>
          </a:bodyPr>
          <a:lstStyle/>
          <a:p>
            <a:r>
              <a:rPr lang="en-US" sz="2000" b="1" dirty="0" smtClean="0"/>
              <a:t>Mrs. X</a:t>
            </a:r>
            <a:endParaRPr lang="en-IN" sz="2000" b="1" dirty="0"/>
          </a:p>
        </p:txBody>
      </p:sp>
      <p:cxnSp>
        <p:nvCxnSpPr>
          <p:cNvPr id="20" name="Straight Connector 19"/>
          <p:cNvCxnSpPr/>
          <p:nvPr/>
        </p:nvCxnSpPr>
        <p:spPr>
          <a:xfrm>
            <a:off x="5013960" y="3071634"/>
            <a:ext cx="2590800" cy="1588"/>
          </a:xfrm>
          <a:prstGeom prst="line">
            <a:avLst/>
          </a:prstGeom>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883920" y="3262908"/>
            <a:ext cx="1143000" cy="707886"/>
          </a:xfrm>
          <a:prstGeom prst="rect">
            <a:avLst/>
          </a:prstGeom>
          <a:noFill/>
        </p:spPr>
        <p:txBody>
          <a:bodyPr wrap="square" rtlCol="0">
            <a:spAutoFit/>
          </a:bodyPr>
          <a:lstStyle/>
          <a:p>
            <a:r>
              <a:rPr lang="en-US" sz="2000" b="1" dirty="0" smtClean="0"/>
              <a:t>Motor </a:t>
            </a:r>
          </a:p>
          <a:p>
            <a:r>
              <a:rPr lang="en-US" sz="2000" b="1" dirty="0" smtClean="0"/>
              <a:t>Car</a:t>
            </a:r>
            <a:endParaRPr lang="en-IN" sz="2000" b="1" dirty="0"/>
          </a:p>
        </p:txBody>
      </p:sp>
      <p:sp>
        <p:nvSpPr>
          <p:cNvPr id="22" name="TextBox 21"/>
          <p:cNvSpPr txBox="1"/>
          <p:nvPr/>
        </p:nvSpPr>
        <p:spPr>
          <a:xfrm>
            <a:off x="2270760" y="3262908"/>
            <a:ext cx="1143000" cy="400110"/>
          </a:xfrm>
          <a:prstGeom prst="rect">
            <a:avLst/>
          </a:prstGeom>
          <a:noFill/>
        </p:spPr>
        <p:txBody>
          <a:bodyPr wrap="square" rtlCol="0">
            <a:spAutoFit/>
          </a:bodyPr>
          <a:lstStyle/>
          <a:p>
            <a:r>
              <a:rPr lang="en-US" sz="2000" b="1" dirty="0" smtClean="0"/>
              <a:t>30 </a:t>
            </a:r>
            <a:r>
              <a:rPr lang="en-US" sz="2000" b="1" dirty="0" err="1" smtClean="0"/>
              <a:t>Lakh</a:t>
            </a:r>
            <a:endParaRPr lang="en-IN" sz="2000" b="1" dirty="0"/>
          </a:p>
        </p:txBody>
      </p:sp>
      <p:sp>
        <p:nvSpPr>
          <p:cNvPr id="23" name="TextBox 22"/>
          <p:cNvSpPr txBox="1"/>
          <p:nvPr/>
        </p:nvSpPr>
        <p:spPr>
          <a:xfrm>
            <a:off x="5059680" y="3269754"/>
            <a:ext cx="1143000" cy="400110"/>
          </a:xfrm>
          <a:prstGeom prst="rect">
            <a:avLst/>
          </a:prstGeom>
          <a:noFill/>
        </p:spPr>
        <p:txBody>
          <a:bodyPr wrap="square" rtlCol="0">
            <a:spAutoFit/>
          </a:bodyPr>
          <a:lstStyle/>
          <a:p>
            <a:r>
              <a:rPr lang="en-US" sz="2000" b="1" dirty="0" smtClean="0"/>
              <a:t>GOLD</a:t>
            </a:r>
            <a:endParaRPr lang="en-IN" sz="2000" b="1" dirty="0"/>
          </a:p>
        </p:txBody>
      </p:sp>
      <p:sp>
        <p:nvSpPr>
          <p:cNvPr id="24" name="TextBox 23"/>
          <p:cNvSpPr txBox="1"/>
          <p:nvPr/>
        </p:nvSpPr>
        <p:spPr>
          <a:xfrm>
            <a:off x="6446520" y="3269754"/>
            <a:ext cx="1143000" cy="400110"/>
          </a:xfrm>
          <a:prstGeom prst="rect">
            <a:avLst/>
          </a:prstGeom>
          <a:noFill/>
        </p:spPr>
        <p:txBody>
          <a:bodyPr wrap="square" rtlCol="0">
            <a:spAutoFit/>
          </a:bodyPr>
          <a:lstStyle/>
          <a:p>
            <a:r>
              <a:rPr lang="en-US" sz="2000" b="1" dirty="0" smtClean="0"/>
              <a:t>30 </a:t>
            </a:r>
            <a:r>
              <a:rPr lang="en-US" sz="2000" b="1" dirty="0" err="1" smtClean="0"/>
              <a:t>Lakh</a:t>
            </a:r>
            <a:endParaRPr lang="en-IN" sz="2000" b="1" dirty="0"/>
          </a:p>
        </p:txBody>
      </p:sp>
      <p:cxnSp>
        <p:nvCxnSpPr>
          <p:cNvPr id="26" name="Straight Arrow Connector 25"/>
          <p:cNvCxnSpPr/>
          <p:nvPr/>
        </p:nvCxnSpPr>
        <p:spPr>
          <a:xfrm rot="5400000">
            <a:off x="1965960" y="4184154"/>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rot="5400000">
            <a:off x="6186646" y="4168914"/>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1554480" y="4488954"/>
            <a:ext cx="1874520" cy="707886"/>
          </a:xfrm>
          <a:prstGeom prst="rect">
            <a:avLst/>
          </a:prstGeom>
          <a:noFill/>
        </p:spPr>
        <p:txBody>
          <a:bodyPr wrap="square" rtlCol="0">
            <a:spAutoFit/>
          </a:bodyPr>
          <a:lstStyle/>
          <a:p>
            <a:r>
              <a:rPr lang="en-US" sz="2000" b="1" dirty="0" smtClean="0"/>
              <a:t>Not Liable to</a:t>
            </a:r>
          </a:p>
          <a:p>
            <a:r>
              <a:rPr lang="en-US" sz="2000" b="1" dirty="0" smtClean="0"/>
              <a:t>Wealth-Tax</a:t>
            </a:r>
            <a:endParaRPr lang="en-IN" sz="2000" b="1" dirty="0"/>
          </a:p>
        </p:txBody>
      </p:sp>
      <p:sp>
        <p:nvSpPr>
          <p:cNvPr id="29" name="TextBox 28"/>
          <p:cNvSpPr txBox="1"/>
          <p:nvPr/>
        </p:nvSpPr>
        <p:spPr>
          <a:xfrm>
            <a:off x="5775960" y="4488954"/>
            <a:ext cx="1767840" cy="707886"/>
          </a:xfrm>
          <a:prstGeom prst="rect">
            <a:avLst/>
          </a:prstGeom>
          <a:noFill/>
        </p:spPr>
        <p:txBody>
          <a:bodyPr wrap="square" rtlCol="0">
            <a:spAutoFit/>
          </a:bodyPr>
          <a:lstStyle/>
          <a:p>
            <a:r>
              <a:rPr lang="en-US" sz="2000" b="1" dirty="0" smtClean="0"/>
              <a:t>Not Liable to</a:t>
            </a:r>
          </a:p>
          <a:p>
            <a:r>
              <a:rPr lang="en-US" sz="2000" b="1" dirty="0" smtClean="0"/>
              <a:t>Wealth-Tax</a:t>
            </a:r>
            <a:endParaRPr lang="en-IN" sz="2000" b="1" dirty="0"/>
          </a:p>
        </p:txBody>
      </p:sp>
      <p:sp>
        <p:nvSpPr>
          <p:cNvPr id="30" name="TextBox 29"/>
          <p:cNvSpPr txBox="1"/>
          <p:nvPr/>
        </p:nvSpPr>
        <p:spPr>
          <a:xfrm>
            <a:off x="320040" y="5372874"/>
            <a:ext cx="8305800" cy="400110"/>
          </a:xfrm>
          <a:prstGeom prst="rect">
            <a:avLst/>
          </a:prstGeom>
          <a:noFill/>
        </p:spPr>
        <p:txBody>
          <a:bodyPr wrap="square" rtlCol="0">
            <a:spAutoFit/>
          </a:bodyPr>
          <a:lstStyle/>
          <a:p>
            <a:r>
              <a:rPr lang="en-US" sz="2000" b="1" dirty="0" smtClean="0"/>
              <a:t>To stop-this practice, Section 4 i.e. clubbing of wealth Came into existence</a:t>
            </a:r>
            <a:endParaRPr lang="en-IN" sz="2000" b="1" dirty="0"/>
          </a:p>
        </p:txBody>
      </p:sp>
      <p:sp>
        <p:nvSpPr>
          <p:cNvPr id="31" name="TextBox 30"/>
          <p:cNvSpPr txBox="1"/>
          <p:nvPr/>
        </p:nvSpPr>
        <p:spPr>
          <a:xfrm>
            <a:off x="320040" y="5921514"/>
            <a:ext cx="8610600" cy="707886"/>
          </a:xfrm>
          <a:prstGeom prst="rect">
            <a:avLst/>
          </a:prstGeom>
          <a:noFill/>
        </p:spPr>
        <p:txBody>
          <a:bodyPr wrap="square" rtlCol="0">
            <a:spAutoFit/>
          </a:bodyPr>
          <a:lstStyle/>
          <a:p>
            <a:r>
              <a:rPr lang="en-US" sz="2000" b="1" dirty="0" smtClean="0"/>
              <a:t>Now Asset which is transferred by </a:t>
            </a:r>
            <a:r>
              <a:rPr lang="en-US" sz="2000" b="1" dirty="0" err="1" smtClean="0"/>
              <a:t>Mr</a:t>
            </a:r>
            <a:r>
              <a:rPr lang="en-US" sz="2000" b="1" dirty="0" smtClean="0"/>
              <a:t> X to </a:t>
            </a:r>
            <a:r>
              <a:rPr lang="en-US" sz="2000" b="1" dirty="0" err="1" smtClean="0"/>
              <a:t>Mrs</a:t>
            </a:r>
            <a:r>
              <a:rPr lang="en-US" sz="2000" b="1" dirty="0" smtClean="0"/>
              <a:t> X (i.e. without consideration) shall be included in the net wealth of </a:t>
            </a:r>
            <a:r>
              <a:rPr lang="en-US" sz="2000" b="1" dirty="0" err="1" smtClean="0"/>
              <a:t>Mr.X</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0" grpId="0"/>
      <p:bldP spid="12" grpId="0"/>
      <p:bldP spid="15" grpId="0"/>
      <p:bldP spid="21" grpId="0"/>
      <p:bldP spid="22" grpId="0"/>
      <p:bldP spid="23" grpId="0"/>
      <p:bldP spid="24" grpId="0"/>
      <p:bldP spid="28" grpId="0"/>
      <p:bldP spid="29" grpId="0"/>
      <p:bldP spid="30" grpId="0"/>
      <p:bldP spid="3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9601" y="1807489"/>
            <a:ext cx="1785950" cy="400110"/>
          </a:xfrm>
          <a:prstGeom prst="rect">
            <a:avLst/>
          </a:prstGeom>
          <a:noFill/>
        </p:spPr>
        <p:txBody>
          <a:bodyPr wrap="square" rtlCol="0">
            <a:spAutoFit/>
          </a:bodyPr>
          <a:lstStyle/>
          <a:p>
            <a:r>
              <a:rPr lang="en-US" sz="2000" b="1" dirty="0" smtClean="0"/>
              <a:t>INDIVIDUAL</a:t>
            </a:r>
            <a:endParaRPr lang="en-IN" sz="2000" b="1" dirty="0"/>
          </a:p>
        </p:txBody>
      </p:sp>
      <p:sp>
        <p:nvSpPr>
          <p:cNvPr id="22" name="TextBox 21"/>
          <p:cNvSpPr txBox="1"/>
          <p:nvPr/>
        </p:nvSpPr>
        <p:spPr>
          <a:xfrm>
            <a:off x="6691766" y="830731"/>
            <a:ext cx="1071570" cy="400110"/>
          </a:xfrm>
          <a:prstGeom prst="rect">
            <a:avLst/>
          </a:prstGeom>
          <a:noFill/>
        </p:spPr>
        <p:txBody>
          <a:bodyPr wrap="square" rtlCol="0">
            <a:spAutoFit/>
          </a:bodyPr>
          <a:lstStyle/>
          <a:p>
            <a:r>
              <a:rPr lang="en-US" sz="2000" b="1" dirty="0" smtClean="0"/>
              <a:t>Spouse</a:t>
            </a:r>
            <a:endParaRPr lang="en-IN" sz="2000" b="1" dirty="0"/>
          </a:p>
        </p:txBody>
      </p:sp>
      <p:sp>
        <p:nvSpPr>
          <p:cNvPr id="23" name="TextBox 22"/>
          <p:cNvSpPr txBox="1"/>
          <p:nvPr/>
        </p:nvSpPr>
        <p:spPr>
          <a:xfrm>
            <a:off x="6753328" y="1764363"/>
            <a:ext cx="1500198" cy="400110"/>
          </a:xfrm>
          <a:prstGeom prst="rect">
            <a:avLst/>
          </a:prstGeom>
          <a:noFill/>
        </p:spPr>
        <p:txBody>
          <a:bodyPr wrap="square" rtlCol="0">
            <a:spAutoFit/>
          </a:bodyPr>
          <a:lstStyle/>
          <a:p>
            <a:r>
              <a:rPr lang="en-US" sz="2000" b="1" dirty="0" smtClean="0"/>
              <a:t>Son’s wife</a:t>
            </a:r>
            <a:endParaRPr lang="en-IN" sz="2000" b="1" dirty="0"/>
          </a:p>
        </p:txBody>
      </p:sp>
      <p:sp>
        <p:nvSpPr>
          <p:cNvPr id="24" name="TextBox 23"/>
          <p:cNvSpPr txBox="1"/>
          <p:nvPr/>
        </p:nvSpPr>
        <p:spPr>
          <a:xfrm>
            <a:off x="6769953" y="2593307"/>
            <a:ext cx="1500198" cy="707886"/>
          </a:xfrm>
          <a:prstGeom prst="rect">
            <a:avLst/>
          </a:prstGeom>
          <a:noFill/>
        </p:spPr>
        <p:txBody>
          <a:bodyPr wrap="square" rtlCol="0">
            <a:spAutoFit/>
          </a:bodyPr>
          <a:lstStyle/>
          <a:p>
            <a:r>
              <a:rPr lang="en-US" sz="2000" b="1" dirty="0" smtClean="0"/>
              <a:t>Any other </a:t>
            </a:r>
          </a:p>
          <a:p>
            <a:r>
              <a:rPr lang="en-US" sz="2000" b="1" dirty="0" smtClean="0"/>
              <a:t>Person </a:t>
            </a:r>
            <a:endParaRPr lang="en-IN" sz="2000" b="1" dirty="0"/>
          </a:p>
        </p:txBody>
      </p:sp>
      <p:sp>
        <p:nvSpPr>
          <p:cNvPr id="25" name="TextBox 24"/>
          <p:cNvSpPr txBox="1"/>
          <p:nvPr/>
        </p:nvSpPr>
        <p:spPr>
          <a:xfrm>
            <a:off x="6362888" y="3488751"/>
            <a:ext cx="1857388" cy="400110"/>
          </a:xfrm>
          <a:prstGeom prst="rect">
            <a:avLst/>
          </a:prstGeom>
          <a:noFill/>
        </p:spPr>
        <p:txBody>
          <a:bodyPr wrap="square" rtlCol="0">
            <a:spAutoFit/>
          </a:bodyPr>
          <a:lstStyle/>
          <a:p>
            <a:r>
              <a:rPr lang="en-US" sz="2000" b="1" dirty="0" smtClean="0"/>
              <a:t>for the benefit</a:t>
            </a:r>
            <a:endParaRPr lang="en-IN" sz="2000" b="1" dirty="0"/>
          </a:p>
        </p:txBody>
      </p:sp>
      <p:cxnSp>
        <p:nvCxnSpPr>
          <p:cNvPr id="27" name="Straight Connector 26"/>
          <p:cNvCxnSpPr/>
          <p:nvPr/>
        </p:nvCxnSpPr>
        <p:spPr>
          <a:xfrm>
            <a:off x="8215338" y="3714752"/>
            <a:ext cx="428628" cy="1588"/>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rot="5400000" flipH="1" flipV="1">
            <a:off x="7321569" y="2393149"/>
            <a:ext cx="2644000" cy="794"/>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rot="10800000">
            <a:off x="8001024" y="1056732"/>
            <a:ext cx="64294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3428992" y="2143116"/>
            <a:ext cx="2143140" cy="1015663"/>
          </a:xfrm>
          <a:prstGeom prst="rect">
            <a:avLst/>
          </a:prstGeom>
          <a:noFill/>
        </p:spPr>
        <p:txBody>
          <a:bodyPr wrap="square" rtlCol="0">
            <a:spAutoFit/>
          </a:bodyPr>
          <a:lstStyle/>
          <a:p>
            <a:r>
              <a:rPr lang="en-US" sz="2000" b="1" dirty="0" smtClean="0"/>
              <a:t>Asset transferred without adequate consideration</a:t>
            </a:r>
            <a:endParaRPr lang="en-IN" sz="2000" b="1" dirty="0"/>
          </a:p>
        </p:txBody>
      </p:sp>
      <p:sp>
        <p:nvSpPr>
          <p:cNvPr id="52" name="TextBox 51"/>
          <p:cNvSpPr txBox="1"/>
          <p:nvPr/>
        </p:nvSpPr>
        <p:spPr>
          <a:xfrm>
            <a:off x="2426205" y="3786439"/>
            <a:ext cx="2143140" cy="400110"/>
          </a:xfrm>
          <a:prstGeom prst="rect">
            <a:avLst/>
          </a:prstGeom>
          <a:noFill/>
        </p:spPr>
        <p:txBody>
          <a:bodyPr wrap="square" rtlCol="0">
            <a:spAutoFit/>
          </a:bodyPr>
          <a:lstStyle/>
          <a:p>
            <a:r>
              <a:rPr lang="en-US" sz="2000" b="1" dirty="0" smtClean="0"/>
              <a:t>Clubbed</a:t>
            </a:r>
            <a:endParaRPr lang="en-IN" sz="2000" b="1" dirty="0"/>
          </a:p>
        </p:txBody>
      </p:sp>
      <p:cxnSp>
        <p:nvCxnSpPr>
          <p:cNvPr id="18" name="Straight Arrow Connector 17"/>
          <p:cNvCxnSpPr/>
          <p:nvPr/>
        </p:nvCxnSpPr>
        <p:spPr>
          <a:xfrm rot="10800000">
            <a:off x="8018274" y="1987251"/>
            <a:ext cx="64294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rot="5400000">
            <a:off x="4098766" y="3413760"/>
            <a:ext cx="457994" cy="794"/>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rot="10800000" flipV="1">
            <a:off x="1981200" y="3643948"/>
            <a:ext cx="2346960" cy="13652"/>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rot="5400000" flipH="1" flipV="1">
            <a:off x="1295400" y="2971800"/>
            <a:ext cx="1371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flipV="1">
            <a:off x="5410200" y="1143000"/>
            <a:ext cx="1219200" cy="838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endCxn id="24" idx="1"/>
          </p:cNvCxnSpPr>
          <p:nvPr/>
        </p:nvCxnSpPr>
        <p:spPr>
          <a:xfrm>
            <a:off x="5410200" y="1981200"/>
            <a:ext cx="1359753" cy="9660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2" idx="3"/>
            <a:endCxn id="23" idx="1"/>
          </p:cNvCxnSpPr>
          <p:nvPr/>
        </p:nvCxnSpPr>
        <p:spPr>
          <a:xfrm flipV="1">
            <a:off x="2945551" y="1964418"/>
            <a:ext cx="3807777" cy="4312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4" grpId="0"/>
      <p:bldP spid="25" grpId="0"/>
      <p:bldP spid="48"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282440"/>
            <a:ext cx="6781800" cy="400110"/>
          </a:xfrm>
          <a:prstGeom prst="rect">
            <a:avLst/>
          </a:prstGeom>
        </p:spPr>
        <p:txBody>
          <a:bodyPr wrap="square">
            <a:spAutoFit/>
          </a:bodyPr>
          <a:lstStyle/>
          <a:p>
            <a:r>
              <a:rPr lang="en-US" sz="2000" b="1" dirty="0" smtClean="0">
                <a:latin typeface="Times New Roman" pitchFamily="18" charset="0"/>
                <a:cs typeface="Times New Roman" pitchFamily="18" charset="0"/>
              </a:rPr>
              <a:t> Wealth-Tax Liability			40000 </a:t>
            </a:r>
            <a:endParaRPr lang="en-IN" sz="2000" b="1" dirty="0">
              <a:latin typeface="Times New Roman" pitchFamily="18" charset="0"/>
              <a:cs typeface="Times New Roman" pitchFamily="18" charset="0"/>
            </a:endParaRPr>
          </a:p>
        </p:txBody>
      </p:sp>
      <p:sp>
        <p:nvSpPr>
          <p:cNvPr id="3" name="TextBox 2"/>
          <p:cNvSpPr txBox="1"/>
          <p:nvPr/>
        </p:nvSpPr>
        <p:spPr>
          <a:xfrm>
            <a:off x="259080" y="975360"/>
            <a:ext cx="115288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Example</a:t>
            </a:r>
            <a:endParaRPr lang="en-IN" sz="2000" b="1" dirty="0">
              <a:latin typeface="Times New Roman" pitchFamily="18" charset="0"/>
              <a:cs typeface="Times New Roman" pitchFamily="18" charset="0"/>
            </a:endParaRPr>
          </a:p>
        </p:txBody>
      </p:sp>
      <p:sp>
        <p:nvSpPr>
          <p:cNvPr id="4" name="TextBox 3"/>
          <p:cNvSpPr txBox="1"/>
          <p:nvPr/>
        </p:nvSpPr>
        <p:spPr>
          <a:xfrm>
            <a:off x="272118" y="1493520"/>
            <a:ext cx="885999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Suppose Mr. X having Net-wealth of Rs. 70lakh calculate Wealth-Tax Liability?</a:t>
            </a:r>
            <a:endParaRPr lang="en-IN" sz="2000" b="1" dirty="0">
              <a:latin typeface="Times New Roman" pitchFamily="18" charset="0"/>
              <a:cs typeface="Times New Roman" pitchFamily="18" charset="0"/>
            </a:endParaRPr>
          </a:p>
        </p:txBody>
      </p:sp>
      <p:sp>
        <p:nvSpPr>
          <p:cNvPr id="5" name="TextBox 4"/>
          <p:cNvSpPr txBox="1"/>
          <p:nvPr/>
        </p:nvSpPr>
        <p:spPr>
          <a:xfrm>
            <a:off x="533400" y="2148840"/>
            <a:ext cx="5929828"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 Net Wealth			              70, 00, 000</a:t>
            </a:r>
            <a:endParaRPr lang="en-IN" sz="2000" b="1" dirty="0">
              <a:latin typeface="Times New Roman" pitchFamily="18" charset="0"/>
              <a:cs typeface="Times New Roman" pitchFamily="18" charset="0"/>
            </a:endParaRPr>
          </a:p>
        </p:txBody>
      </p:sp>
      <p:sp>
        <p:nvSpPr>
          <p:cNvPr id="6" name="TextBox 5"/>
          <p:cNvSpPr txBox="1"/>
          <p:nvPr/>
        </p:nvSpPr>
        <p:spPr>
          <a:xfrm>
            <a:off x="548640" y="2651760"/>
            <a:ext cx="5929828"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LESS:  Basic Exemption		              30, 00, 000</a:t>
            </a:r>
            <a:endParaRPr lang="en-IN" sz="2000" b="1" dirty="0">
              <a:latin typeface="Times New Roman" pitchFamily="18" charset="0"/>
              <a:cs typeface="Times New Roman" pitchFamily="18" charset="0"/>
            </a:endParaRPr>
          </a:p>
        </p:txBody>
      </p:sp>
      <p:sp>
        <p:nvSpPr>
          <p:cNvPr id="7" name="Rectangle 6"/>
          <p:cNvSpPr/>
          <p:nvPr/>
        </p:nvSpPr>
        <p:spPr>
          <a:xfrm>
            <a:off x="518160" y="3185160"/>
            <a:ext cx="6553200" cy="400110"/>
          </a:xfrm>
          <a:prstGeom prst="rect">
            <a:avLst/>
          </a:prstGeom>
        </p:spPr>
        <p:txBody>
          <a:bodyPr wrap="square">
            <a:spAutoFit/>
          </a:bodyPr>
          <a:lstStyle/>
          <a:p>
            <a:r>
              <a:rPr lang="en-US" sz="2000" b="1" dirty="0" smtClean="0">
                <a:latin typeface="Times New Roman" pitchFamily="18" charset="0"/>
                <a:cs typeface="Times New Roman" pitchFamily="18" charset="0"/>
              </a:rPr>
              <a:t>Taxable Wealth			              40, 00, 000 </a:t>
            </a:r>
            <a:endParaRPr lang="en-IN" sz="2000" b="1" dirty="0">
              <a:latin typeface="Times New Roman" pitchFamily="18" charset="0"/>
              <a:cs typeface="Times New Roman" pitchFamily="18" charset="0"/>
            </a:endParaRPr>
          </a:p>
        </p:txBody>
      </p:sp>
      <p:sp>
        <p:nvSpPr>
          <p:cNvPr id="8" name="TextBox 7"/>
          <p:cNvSpPr txBox="1"/>
          <p:nvPr/>
        </p:nvSpPr>
        <p:spPr>
          <a:xfrm>
            <a:off x="510371" y="3718560"/>
            <a:ext cx="714009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 Rate of wealth tax			@1% of RS. 4000000</a:t>
            </a:r>
            <a:endParaRPr lang="en-IN" sz="2000" b="1" dirty="0">
              <a:latin typeface="Times New Roman" pitchFamily="18" charset="0"/>
              <a:cs typeface="Times New Roman" pitchFamily="18" charset="0"/>
            </a:endParaRPr>
          </a:p>
        </p:txBody>
      </p:sp>
      <p:cxnSp>
        <p:nvCxnSpPr>
          <p:cNvPr id="10" name="Straight Connector 9"/>
          <p:cNvCxnSpPr/>
          <p:nvPr/>
        </p:nvCxnSpPr>
        <p:spPr>
          <a:xfrm>
            <a:off x="5029200" y="3139440"/>
            <a:ext cx="1295400" cy="1588"/>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5044440" y="3611880"/>
            <a:ext cx="12954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8000" y="1595735"/>
            <a:ext cx="4038560" cy="461665"/>
          </a:xfrm>
          <a:prstGeom prst="rect">
            <a:avLst/>
          </a:prstGeom>
          <a:noFill/>
        </p:spPr>
        <p:txBody>
          <a:bodyPr wrap="square" rtlCol="0">
            <a:spAutoFit/>
          </a:bodyPr>
          <a:lstStyle/>
          <a:p>
            <a:r>
              <a:rPr lang="en-US" sz="2400" b="1" u="sng" dirty="0" smtClean="0"/>
              <a:t>Wealth of a minor child</a:t>
            </a:r>
            <a:endParaRPr lang="en-IN" sz="2400" b="1" u="sng" dirty="0"/>
          </a:p>
        </p:txBody>
      </p:sp>
      <p:sp>
        <p:nvSpPr>
          <p:cNvPr id="4" name="TextBox 3"/>
          <p:cNvSpPr txBox="1"/>
          <p:nvPr/>
        </p:nvSpPr>
        <p:spPr>
          <a:xfrm>
            <a:off x="2068714" y="2682240"/>
            <a:ext cx="4743566" cy="1200329"/>
          </a:xfrm>
          <a:prstGeom prst="rect">
            <a:avLst/>
          </a:prstGeom>
          <a:noFill/>
        </p:spPr>
        <p:txBody>
          <a:bodyPr wrap="square" rtlCol="0">
            <a:spAutoFit/>
          </a:bodyPr>
          <a:lstStyle/>
          <a:p>
            <a:pPr algn="ctr"/>
            <a:r>
              <a:rPr lang="en-US" sz="2400" b="1" dirty="0" smtClean="0"/>
              <a:t>Clubbed </a:t>
            </a:r>
          </a:p>
          <a:p>
            <a:pPr algn="ctr"/>
            <a:r>
              <a:rPr lang="en-US" sz="2400" b="1" dirty="0" smtClean="0"/>
              <a:t>in the</a:t>
            </a:r>
          </a:p>
          <a:p>
            <a:pPr algn="ctr"/>
            <a:r>
              <a:rPr lang="en-US" sz="2400" b="1" dirty="0" smtClean="0"/>
              <a:t> hands of  Parent</a:t>
            </a:r>
            <a:endParaRPr lang="en-IN" sz="2400" b="1" dirty="0"/>
          </a:p>
        </p:txBody>
      </p:sp>
      <p:cxnSp>
        <p:nvCxnSpPr>
          <p:cNvPr id="6" name="Straight Arrow Connector 5"/>
          <p:cNvCxnSpPr/>
          <p:nvPr/>
        </p:nvCxnSpPr>
        <p:spPr>
          <a:xfrm rot="5400000">
            <a:off x="4085114" y="2361406"/>
            <a:ext cx="609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1260" y="514290"/>
            <a:ext cx="3743340" cy="400110"/>
          </a:xfrm>
          <a:prstGeom prst="rect">
            <a:avLst/>
          </a:prstGeom>
          <a:noFill/>
        </p:spPr>
        <p:txBody>
          <a:bodyPr wrap="square" rtlCol="0">
            <a:spAutoFit/>
          </a:bodyPr>
          <a:lstStyle/>
          <a:p>
            <a:r>
              <a:rPr lang="en-US" sz="2000" b="1" u="sng" dirty="0" smtClean="0"/>
              <a:t>Asset transferred to the Spouse </a:t>
            </a:r>
            <a:endParaRPr lang="en-IN" sz="2000" b="1" u="sng" dirty="0"/>
          </a:p>
        </p:txBody>
      </p:sp>
      <p:sp>
        <p:nvSpPr>
          <p:cNvPr id="9" name="TextBox 8"/>
          <p:cNvSpPr txBox="1"/>
          <p:nvPr/>
        </p:nvSpPr>
        <p:spPr>
          <a:xfrm>
            <a:off x="4115654" y="2111514"/>
            <a:ext cx="761146" cy="400110"/>
          </a:xfrm>
          <a:prstGeom prst="rect">
            <a:avLst/>
          </a:prstGeom>
          <a:noFill/>
        </p:spPr>
        <p:txBody>
          <a:bodyPr wrap="square" rtlCol="0">
            <a:spAutoFit/>
          </a:bodyPr>
          <a:lstStyle/>
          <a:p>
            <a:r>
              <a:rPr lang="en-US" sz="2000" b="1" dirty="0" smtClean="0"/>
              <a:t>H|P</a:t>
            </a:r>
            <a:endParaRPr lang="en-IN" sz="2000" b="1" dirty="0"/>
          </a:p>
        </p:txBody>
      </p:sp>
      <p:sp>
        <p:nvSpPr>
          <p:cNvPr id="10" name="TextBox 9"/>
          <p:cNvSpPr txBox="1"/>
          <p:nvPr/>
        </p:nvSpPr>
        <p:spPr>
          <a:xfrm>
            <a:off x="3383280" y="1482804"/>
            <a:ext cx="1071570" cy="400110"/>
          </a:xfrm>
          <a:prstGeom prst="rect">
            <a:avLst/>
          </a:prstGeom>
          <a:noFill/>
        </p:spPr>
        <p:txBody>
          <a:bodyPr wrap="square" rtlCol="0">
            <a:spAutoFit/>
          </a:bodyPr>
          <a:lstStyle/>
          <a:p>
            <a:r>
              <a:rPr lang="en-US" sz="2000" b="1" smtClean="0"/>
              <a:t>transfer </a:t>
            </a:r>
            <a:endParaRPr lang="en-IN" sz="2000" b="1" dirty="0"/>
          </a:p>
        </p:txBody>
      </p:sp>
      <p:cxnSp>
        <p:nvCxnSpPr>
          <p:cNvPr id="34" name="Straight Arrow Connector 33"/>
          <p:cNvCxnSpPr/>
          <p:nvPr/>
        </p:nvCxnSpPr>
        <p:spPr>
          <a:xfrm>
            <a:off x="2621280" y="1959114"/>
            <a:ext cx="364333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2" name="TextBox 91"/>
          <p:cNvSpPr txBox="1"/>
          <p:nvPr/>
        </p:nvSpPr>
        <p:spPr>
          <a:xfrm>
            <a:off x="2087880" y="3102114"/>
            <a:ext cx="2886092" cy="707886"/>
          </a:xfrm>
          <a:prstGeom prst="rect">
            <a:avLst/>
          </a:prstGeom>
          <a:noFill/>
        </p:spPr>
        <p:txBody>
          <a:bodyPr wrap="square" rtlCol="0">
            <a:spAutoFit/>
          </a:bodyPr>
          <a:lstStyle/>
          <a:p>
            <a:r>
              <a:rPr lang="en-US" sz="2000" b="1" smtClean="0"/>
              <a:t>H/P Shall </a:t>
            </a:r>
            <a:r>
              <a:rPr lang="en-US" sz="2000" b="1" dirty="0" smtClean="0"/>
              <a:t>be clubbed in the hands of </a:t>
            </a:r>
            <a:r>
              <a:rPr lang="en-US" sz="2000" b="1" dirty="0" err="1" smtClean="0"/>
              <a:t>Mr.X</a:t>
            </a:r>
            <a:endParaRPr lang="en-IN" b="1" dirty="0"/>
          </a:p>
        </p:txBody>
      </p:sp>
      <p:sp>
        <p:nvSpPr>
          <p:cNvPr id="21" name="TextBox 20"/>
          <p:cNvSpPr txBox="1"/>
          <p:nvPr/>
        </p:nvSpPr>
        <p:spPr>
          <a:xfrm>
            <a:off x="1752600" y="1760994"/>
            <a:ext cx="990600" cy="400110"/>
          </a:xfrm>
          <a:prstGeom prst="rect">
            <a:avLst/>
          </a:prstGeom>
          <a:noFill/>
        </p:spPr>
        <p:txBody>
          <a:bodyPr wrap="square" rtlCol="0">
            <a:spAutoFit/>
          </a:bodyPr>
          <a:lstStyle/>
          <a:p>
            <a:r>
              <a:rPr lang="en-US" sz="2000" b="1" dirty="0" smtClean="0"/>
              <a:t>Mr. X</a:t>
            </a:r>
            <a:endParaRPr lang="en-IN" sz="2000" b="1" dirty="0"/>
          </a:p>
        </p:txBody>
      </p:sp>
      <p:sp>
        <p:nvSpPr>
          <p:cNvPr id="3" name="TextBox 2"/>
          <p:cNvSpPr txBox="1"/>
          <p:nvPr/>
        </p:nvSpPr>
        <p:spPr>
          <a:xfrm>
            <a:off x="6419327" y="1760994"/>
            <a:ext cx="953857" cy="400110"/>
          </a:xfrm>
          <a:prstGeom prst="rect">
            <a:avLst/>
          </a:prstGeom>
          <a:noFill/>
        </p:spPr>
        <p:txBody>
          <a:bodyPr wrap="none" rtlCol="0">
            <a:spAutoFit/>
          </a:bodyPr>
          <a:lstStyle/>
          <a:p>
            <a:r>
              <a:rPr lang="en-US" sz="2000" b="1" dirty="0" smtClean="0"/>
              <a:t>Mrs. X</a:t>
            </a:r>
            <a:endParaRPr lang="en-US" sz="2000" b="1" dirty="0"/>
          </a:p>
        </p:txBody>
      </p:sp>
      <p:cxnSp>
        <p:nvCxnSpPr>
          <p:cNvPr id="11" name="Straight Connector 10"/>
          <p:cNvCxnSpPr/>
          <p:nvPr/>
        </p:nvCxnSpPr>
        <p:spPr>
          <a:xfrm rot="5400000">
            <a:off x="4207094" y="2797314"/>
            <a:ext cx="457994" cy="794"/>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rot="10800000">
            <a:off x="2164080" y="3025914"/>
            <a:ext cx="2286000" cy="794"/>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rot="5400000" flipH="1" flipV="1">
            <a:off x="1760220" y="2606814"/>
            <a:ext cx="838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4328160" y="1501914"/>
            <a:ext cx="838200" cy="400110"/>
          </a:xfrm>
          <a:prstGeom prst="rect">
            <a:avLst/>
          </a:prstGeom>
          <a:noFill/>
        </p:spPr>
        <p:txBody>
          <a:bodyPr wrap="square" rtlCol="0">
            <a:spAutoFit/>
          </a:bodyPr>
          <a:lstStyle/>
          <a:p>
            <a:r>
              <a:rPr lang="en-US" sz="2000" b="1" smtClean="0"/>
              <a:t>(Gift)</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92" grpId="0"/>
      <p:bldP spid="21" grpId="0"/>
      <p:bldP spid="3" grpId="0"/>
      <p:bldP spid="2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232" y="714356"/>
            <a:ext cx="5572164" cy="400110"/>
          </a:xfrm>
          <a:prstGeom prst="rect">
            <a:avLst/>
          </a:prstGeom>
          <a:noFill/>
        </p:spPr>
        <p:txBody>
          <a:bodyPr wrap="square" rtlCol="0">
            <a:spAutoFit/>
          </a:bodyPr>
          <a:lstStyle/>
          <a:p>
            <a:r>
              <a:rPr lang="en-US" sz="2000" b="1" u="sng" dirty="0" smtClean="0"/>
              <a:t>However No Clubbing in the following Cases</a:t>
            </a:r>
            <a:endParaRPr lang="en-IN" b="1" u="sng" dirty="0"/>
          </a:p>
        </p:txBody>
      </p:sp>
      <p:cxnSp>
        <p:nvCxnSpPr>
          <p:cNvPr id="4" name="Straight Arrow Connector 3"/>
          <p:cNvCxnSpPr/>
          <p:nvPr/>
        </p:nvCxnSpPr>
        <p:spPr>
          <a:xfrm rot="5400000">
            <a:off x="4089353" y="1718632"/>
            <a:ext cx="85725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rot="10800000" flipV="1">
            <a:off x="1571604" y="1307422"/>
            <a:ext cx="2928958" cy="478503"/>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4500562" y="1307423"/>
            <a:ext cx="2857520" cy="478503"/>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rot="5400000">
            <a:off x="1397947" y="1964521"/>
            <a:ext cx="35719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rot="5400000">
            <a:off x="7180281" y="1963727"/>
            <a:ext cx="35719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857224" y="2164679"/>
            <a:ext cx="2000264" cy="1015663"/>
          </a:xfrm>
          <a:prstGeom prst="rect">
            <a:avLst/>
          </a:prstGeom>
          <a:noFill/>
        </p:spPr>
        <p:txBody>
          <a:bodyPr wrap="square" rtlCol="0">
            <a:spAutoFit/>
          </a:bodyPr>
          <a:lstStyle/>
          <a:p>
            <a:r>
              <a:rPr lang="en-US" sz="2000" b="1" dirty="0" smtClean="0"/>
              <a:t>If transfer </a:t>
            </a:r>
          </a:p>
          <a:p>
            <a:r>
              <a:rPr lang="en-US" sz="2000" b="1" dirty="0" smtClean="0"/>
              <a:t>is for adequate </a:t>
            </a:r>
          </a:p>
          <a:p>
            <a:r>
              <a:rPr lang="en-US" sz="2000" b="1" dirty="0" smtClean="0"/>
              <a:t>Consideration </a:t>
            </a:r>
            <a:endParaRPr lang="en-IN" sz="2000" b="1" dirty="0"/>
          </a:p>
        </p:txBody>
      </p:sp>
      <p:sp>
        <p:nvSpPr>
          <p:cNvPr id="25" name="TextBox 24"/>
          <p:cNvSpPr txBox="1"/>
          <p:nvPr/>
        </p:nvSpPr>
        <p:spPr>
          <a:xfrm>
            <a:off x="3714744" y="2169617"/>
            <a:ext cx="2571768" cy="1015663"/>
          </a:xfrm>
          <a:prstGeom prst="rect">
            <a:avLst/>
          </a:prstGeom>
          <a:noFill/>
        </p:spPr>
        <p:txBody>
          <a:bodyPr wrap="square" rtlCol="0">
            <a:spAutoFit/>
          </a:bodyPr>
          <a:lstStyle/>
          <a:p>
            <a:r>
              <a:rPr lang="en-US" sz="2000" b="1" dirty="0" smtClean="0"/>
              <a:t>If transfer is </a:t>
            </a:r>
          </a:p>
          <a:p>
            <a:r>
              <a:rPr lang="en-US" sz="2000" b="1" dirty="0" smtClean="0"/>
              <a:t>under an agreement</a:t>
            </a:r>
          </a:p>
          <a:p>
            <a:r>
              <a:rPr lang="en-US" sz="2000" b="1" dirty="0" smtClean="0"/>
              <a:t> to live apart</a:t>
            </a:r>
            <a:endParaRPr lang="en-IN" sz="2000" b="1" dirty="0"/>
          </a:p>
        </p:txBody>
      </p:sp>
      <p:sp>
        <p:nvSpPr>
          <p:cNvPr id="26" name="TextBox 25"/>
          <p:cNvSpPr txBox="1"/>
          <p:nvPr/>
        </p:nvSpPr>
        <p:spPr>
          <a:xfrm>
            <a:off x="6896204" y="2157930"/>
            <a:ext cx="1714512" cy="1015663"/>
          </a:xfrm>
          <a:prstGeom prst="rect">
            <a:avLst/>
          </a:prstGeom>
          <a:noFill/>
        </p:spPr>
        <p:txBody>
          <a:bodyPr wrap="square" rtlCol="0">
            <a:spAutoFit/>
          </a:bodyPr>
          <a:lstStyle/>
          <a:p>
            <a:r>
              <a:rPr lang="en-US" sz="2000" b="1" dirty="0" smtClean="0"/>
              <a:t>Relationship</a:t>
            </a:r>
          </a:p>
          <a:p>
            <a:r>
              <a:rPr lang="en-US" sz="2000" b="1" dirty="0" smtClean="0"/>
              <a:t>of H|W </a:t>
            </a:r>
          </a:p>
          <a:p>
            <a:r>
              <a:rPr lang="en-US" sz="2000" b="1" dirty="0" smtClean="0"/>
              <a:t>does not exist</a:t>
            </a:r>
            <a:endParaRPr lang="en-IN" sz="2000" b="1" dirty="0"/>
          </a:p>
        </p:txBody>
      </p:sp>
      <p:sp>
        <p:nvSpPr>
          <p:cNvPr id="27" name="TextBox 26"/>
          <p:cNvSpPr txBox="1"/>
          <p:nvPr/>
        </p:nvSpPr>
        <p:spPr>
          <a:xfrm>
            <a:off x="6446013" y="3272626"/>
            <a:ext cx="1071570" cy="400110"/>
          </a:xfrm>
          <a:prstGeom prst="rect">
            <a:avLst/>
          </a:prstGeom>
          <a:noFill/>
        </p:spPr>
        <p:txBody>
          <a:bodyPr wrap="square" rtlCol="0">
            <a:spAutoFit/>
          </a:bodyPr>
          <a:lstStyle/>
          <a:p>
            <a:r>
              <a:rPr lang="en-US" sz="2000" b="1" dirty="0" smtClean="0"/>
              <a:t>either</a:t>
            </a:r>
            <a:endParaRPr lang="en-IN" sz="2000" b="1" dirty="0"/>
          </a:p>
        </p:txBody>
      </p:sp>
      <p:sp>
        <p:nvSpPr>
          <p:cNvPr id="28" name="TextBox 27"/>
          <p:cNvSpPr txBox="1"/>
          <p:nvPr/>
        </p:nvSpPr>
        <p:spPr>
          <a:xfrm>
            <a:off x="6783451" y="3644630"/>
            <a:ext cx="1750949" cy="707886"/>
          </a:xfrm>
          <a:prstGeom prst="rect">
            <a:avLst/>
          </a:prstGeom>
          <a:noFill/>
        </p:spPr>
        <p:txBody>
          <a:bodyPr wrap="square" rtlCol="0">
            <a:spAutoFit/>
          </a:bodyPr>
          <a:lstStyle/>
          <a:p>
            <a:r>
              <a:rPr lang="en-US" sz="2000" b="1" dirty="0" smtClean="0"/>
              <a:t>at the time of </a:t>
            </a:r>
          </a:p>
          <a:p>
            <a:r>
              <a:rPr lang="en-US" sz="2000" b="1" smtClean="0"/>
              <a:t>transfer or</a:t>
            </a:r>
            <a:endParaRPr lang="en-IN" sz="2000" b="1" dirty="0"/>
          </a:p>
        </p:txBody>
      </p:sp>
      <p:sp>
        <p:nvSpPr>
          <p:cNvPr id="29" name="TextBox 28"/>
          <p:cNvSpPr txBox="1"/>
          <p:nvPr/>
        </p:nvSpPr>
        <p:spPr>
          <a:xfrm>
            <a:off x="6795138" y="4492010"/>
            <a:ext cx="2143140" cy="1015663"/>
          </a:xfrm>
          <a:prstGeom prst="rect">
            <a:avLst/>
          </a:prstGeom>
          <a:noFill/>
        </p:spPr>
        <p:txBody>
          <a:bodyPr wrap="square" rtlCol="0">
            <a:spAutoFit/>
          </a:bodyPr>
          <a:lstStyle/>
          <a:p>
            <a:r>
              <a:rPr lang="en-US" sz="2000" b="1" dirty="0" smtClean="0"/>
              <a:t>at the time of </a:t>
            </a:r>
          </a:p>
          <a:p>
            <a:r>
              <a:rPr lang="en-US" sz="2000" b="1" dirty="0" smtClean="0"/>
              <a:t>Valuation </a:t>
            </a:r>
          </a:p>
          <a:p>
            <a:r>
              <a:rPr lang="en-US" sz="2000" b="1" dirty="0" smtClean="0"/>
              <a:t>Date.</a:t>
            </a:r>
          </a:p>
        </p:txBody>
      </p:sp>
      <p:cxnSp>
        <p:nvCxnSpPr>
          <p:cNvPr id="34" name="Straight Connector 33"/>
          <p:cNvCxnSpPr/>
          <p:nvPr/>
        </p:nvCxnSpPr>
        <p:spPr>
          <a:xfrm>
            <a:off x="6346263" y="3890878"/>
            <a:ext cx="285752" cy="1588"/>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a:off x="6357950" y="4714884"/>
            <a:ext cx="285752" cy="1588"/>
          </a:xfrm>
          <a:prstGeom prst="line">
            <a:avLst/>
          </a:prstGeom>
        </p:spPr>
        <p:style>
          <a:lnRef idx="2">
            <a:schemeClr val="dk1"/>
          </a:lnRef>
          <a:fillRef idx="0">
            <a:schemeClr val="dk1"/>
          </a:fillRef>
          <a:effectRef idx="1">
            <a:schemeClr val="dk1"/>
          </a:effectRef>
          <a:fontRef idx="minor">
            <a:schemeClr val="tx1"/>
          </a:fontRef>
        </p:style>
      </p:cxnSp>
      <p:pic>
        <p:nvPicPr>
          <p:cNvPr id="16" name="Picture 2" descr="C:\Users\AMIT\Desktop\photos\imagesCA5YW7LJ.jpg"/>
          <p:cNvPicPr>
            <a:picLocks noChangeAspect="1" noChangeArrowheads="1"/>
          </p:cNvPicPr>
          <p:nvPr/>
        </p:nvPicPr>
        <p:blipFill>
          <a:blip r:embed="rId2" cstate="print"/>
          <a:srcRect/>
          <a:stretch>
            <a:fillRect/>
          </a:stretch>
        </p:blipFill>
        <p:spPr bwMode="auto">
          <a:xfrm>
            <a:off x="361927" y="3556637"/>
            <a:ext cx="1037953" cy="1332642"/>
          </a:xfrm>
          <a:prstGeom prst="rect">
            <a:avLst/>
          </a:prstGeom>
          <a:ln>
            <a:noFill/>
          </a:ln>
          <a:effectLst>
            <a:softEdge rad="112500"/>
          </a:effectLst>
        </p:spPr>
      </p:pic>
      <p:pic>
        <p:nvPicPr>
          <p:cNvPr id="17" name="Picture 3" descr="C:\Users\AMIT\Desktop\photos\imagesCAPG8RNO.jpg"/>
          <p:cNvPicPr>
            <a:picLocks noChangeAspect="1" noChangeArrowheads="1"/>
          </p:cNvPicPr>
          <p:nvPr/>
        </p:nvPicPr>
        <p:blipFill>
          <a:blip r:embed="rId3" cstate="print"/>
          <a:srcRect/>
          <a:stretch>
            <a:fillRect/>
          </a:stretch>
        </p:blipFill>
        <p:spPr bwMode="auto">
          <a:xfrm>
            <a:off x="1428727" y="3571876"/>
            <a:ext cx="1857389" cy="1928826"/>
          </a:xfrm>
          <a:prstGeom prst="rect">
            <a:avLst/>
          </a:prstGeom>
          <a:ln>
            <a:noFill/>
          </a:ln>
          <a:effectLst>
            <a:softEdge rad="112500"/>
          </a:effectLst>
        </p:spPr>
      </p:pic>
      <p:pic>
        <p:nvPicPr>
          <p:cNvPr id="2050" name="Picture 2" descr="C:\Users\dell\Desktop\folder pik\Husband-Wife-Fight.jpg"/>
          <p:cNvPicPr>
            <a:picLocks noChangeAspect="1" noChangeArrowheads="1"/>
          </p:cNvPicPr>
          <p:nvPr/>
        </p:nvPicPr>
        <p:blipFill>
          <a:blip r:embed="rId4"/>
          <a:srcRect/>
          <a:stretch>
            <a:fillRect/>
          </a:stretch>
        </p:blipFill>
        <p:spPr bwMode="auto">
          <a:xfrm>
            <a:off x="3786182" y="3357562"/>
            <a:ext cx="2000264" cy="2786082"/>
          </a:xfrm>
          <a:prstGeom prst="rect">
            <a:avLst/>
          </a:prstGeom>
          <a:noFill/>
          <a:effectLst/>
        </p:spPr>
      </p:pic>
      <p:sp>
        <p:nvSpPr>
          <p:cNvPr id="19" name="TextBox 18"/>
          <p:cNvSpPr txBox="1"/>
          <p:nvPr/>
        </p:nvSpPr>
        <p:spPr>
          <a:xfrm>
            <a:off x="6807508" y="5644217"/>
            <a:ext cx="1041092" cy="400110"/>
          </a:xfrm>
          <a:prstGeom prst="rect">
            <a:avLst/>
          </a:prstGeom>
          <a:noFill/>
        </p:spPr>
        <p:txBody>
          <a:bodyPr wrap="square" rtlCol="0">
            <a:spAutoFit/>
          </a:bodyPr>
          <a:lstStyle/>
          <a:p>
            <a:r>
              <a:rPr lang="en-US" sz="2000" b="1" smtClean="0"/>
              <a:t>or Both</a:t>
            </a:r>
            <a:endParaRPr lang="en-US" sz="2000" b="1" dirty="0" smtClean="0"/>
          </a:p>
        </p:txBody>
      </p:sp>
      <p:cxnSp>
        <p:nvCxnSpPr>
          <p:cNvPr id="20" name="Straight Connector 19"/>
          <p:cNvCxnSpPr/>
          <p:nvPr/>
        </p:nvCxnSpPr>
        <p:spPr>
          <a:xfrm>
            <a:off x="6370320" y="5867091"/>
            <a:ext cx="285752"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5" grpId="0"/>
      <p:bldP spid="26" grpId="0"/>
      <p:bldP spid="27" grpId="0"/>
      <p:bldP spid="28" grpId="0"/>
      <p:bldP spid="29" grpId="0"/>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571480"/>
            <a:ext cx="7286676" cy="707886"/>
          </a:xfrm>
          <a:prstGeom prst="rect">
            <a:avLst/>
          </a:prstGeom>
          <a:noFill/>
        </p:spPr>
        <p:txBody>
          <a:bodyPr wrap="square" rtlCol="0">
            <a:spAutoFit/>
          </a:bodyPr>
          <a:lstStyle/>
          <a:p>
            <a:r>
              <a:rPr lang="en-US" sz="2000" b="1" dirty="0" smtClean="0"/>
              <a:t>If transfer is for adequate Consideration i.e. Sale with proper Consideration</a:t>
            </a:r>
            <a:endParaRPr lang="en-IN" sz="2000" b="1" dirty="0"/>
          </a:p>
        </p:txBody>
      </p:sp>
      <p:sp>
        <p:nvSpPr>
          <p:cNvPr id="3" name="TextBox 2"/>
          <p:cNvSpPr txBox="1"/>
          <p:nvPr/>
        </p:nvSpPr>
        <p:spPr>
          <a:xfrm>
            <a:off x="1285852" y="1912176"/>
            <a:ext cx="928694" cy="412003"/>
          </a:xfrm>
          <a:prstGeom prst="rect">
            <a:avLst/>
          </a:prstGeom>
          <a:noFill/>
        </p:spPr>
        <p:txBody>
          <a:bodyPr wrap="square" rtlCol="0">
            <a:spAutoFit/>
          </a:bodyPr>
          <a:lstStyle/>
          <a:p>
            <a:r>
              <a:rPr lang="en-US" sz="2000" b="1" dirty="0" smtClean="0"/>
              <a:t>Mr. X</a:t>
            </a:r>
            <a:endParaRPr lang="en-IN" sz="2000" b="1" dirty="0"/>
          </a:p>
        </p:txBody>
      </p:sp>
      <p:sp>
        <p:nvSpPr>
          <p:cNvPr id="5" name="TextBox 4"/>
          <p:cNvSpPr txBox="1"/>
          <p:nvPr/>
        </p:nvSpPr>
        <p:spPr>
          <a:xfrm>
            <a:off x="6241575" y="1912177"/>
            <a:ext cx="1214446" cy="400110"/>
          </a:xfrm>
          <a:prstGeom prst="rect">
            <a:avLst/>
          </a:prstGeom>
          <a:noFill/>
        </p:spPr>
        <p:txBody>
          <a:bodyPr wrap="square" rtlCol="0">
            <a:spAutoFit/>
          </a:bodyPr>
          <a:lstStyle/>
          <a:p>
            <a:r>
              <a:rPr lang="en-US" sz="2000" b="1" dirty="0" smtClean="0"/>
              <a:t>Mrs. X</a:t>
            </a:r>
            <a:endParaRPr lang="en-IN" sz="2000" b="1" dirty="0"/>
          </a:p>
        </p:txBody>
      </p:sp>
      <p:sp>
        <p:nvSpPr>
          <p:cNvPr id="6" name="TextBox 5"/>
          <p:cNvSpPr txBox="1"/>
          <p:nvPr/>
        </p:nvSpPr>
        <p:spPr>
          <a:xfrm>
            <a:off x="3580428" y="1643050"/>
            <a:ext cx="1071570" cy="400110"/>
          </a:xfrm>
          <a:prstGeom prst="rect">
            <a:avLst/>
          </a:prstGeom>
          <a:noFill/>
        </p:spPr>
        <p:txBody>
          <a:bodyPr wrap="square" rtlCol="0">
            <a:spAutoFit/>
          </a:bodyPr>
          <a:lstStyle/>
          <a:p>
            <a:r>
              <a:rPr lang="en-US" sz="2000" b="1" dirty="0" smtClean="0"/>
              <a:t>Sale of</a:t>
            </a:r>
            <a:endParaRPr lang="en-IN" sz="2000" b="1" dirty="0"/>
          </a:p>
        </p:txBody>
      </p:sp>
      <p:sp>
        <p:nvSpPr>
          <p:cNvPr id="7" name="TextBox 6"/>
          <p:cNvSpPr txBox="1"/>
          <p:nvPr/>
        </p:nvSpPr>
        <p:spPr>
          <a:xfrm>
            <a:off x="3351300" y="2201056"/>
            <a:ext cx="1677900" cy="707886"/>
          </a:xfrm>
          <a:prstGeom prst="rect">
            <a:avLst/>
          </a:prstGeom>
          <a:noFill/>
        </p:spPr>
        <p:txBody>
          <a:bodyPr wrap="square" rtlCol="0">
            <a:spAutoFit/>
          </a:bodyPr>
          <a:lstStyle/>
          <a:p>
            <a:r>
              <a:rPr lang="en-US" sz="2000" b="1" dirty="0" smtClean="0"/>
              <a:t>GOLD</a:t>
            </a:r>
          </a:p>
          <a:p>
            <a:r>
              <a:rPr lang="en-US" sz="2000" b="1" dirty="0" smtClean="0"/>
              <a:t>of Rs. 100000</a:t>
            </a:r>
            <a:endParaRPr lang="en-IN" sz="2000" b="1" dirty="0"/>
          </a:p>
        </p:txBody>
      </p:sp>
      <p:sp>
        <p:nvSpPr>
          <p:cNvPr id="9" name="TextBox 8"/>
          <p:cNvSpPr txBox="1"/>
          <p:nvPr/>
        </p:nvSpPr>
        <p:spPr>
          <a:xfrm>
            <a:off x="2428860" y="3000372"/>
            <a:ext cx="3286140" cy="707886"/>
          </a:xfrm>
          <a:prstGeom prst="rect">
            <a:avLst/>
          </a:prstGeom>
          <a:noFill/>
        </p:spPr>
        <p:txBody>
          <a:bodyPr wrap="square" rtlCol="0">
            <a:spAutoFit/>
          </a:bodyPr>
          <a:lstStyle/>
          <a:p>
            <a:r>
              <a:rPr lang="en-US" sz="2000" b="1" dirty="0" smtClean="0"/>
              <a:t>( MV of GOLD </a:t>
            </a:r>
          </a:p>
          <a:p>
            <a:r>
              <a:rPr lang="en-US" sz="2000" b="1" dirty="0" smtClean="0"/>
              <a:t>is Rs. 100000)</a:t>
            </a:r>
            <a:endParaRPr lang="en-IN" sz="2000" b="1" dirty="0"/>
          </a:p>
        </p:txBody>
      </p:sp>
      <p:cxnSp>
        <p:nvCxnSpPr>
          <p:cNvPr id="15" name="Straight Connector 14"/>
          <p:cNvCxnSpPr/>
          <p:nvPr/>
        </p:nvCxnSpPr>
        <p:spPr>
          <a:xfrm>
            <a:off x="2214546" y="2143116"/>
            <a:ext cx="4000528" cy="1588"/>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1432560" y="417576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2164080" y="3962400"/>
            <a:ext cx="4724400" cy="400110"/>
          </a:xfrm>
          <a:prstGeom prst="rect">
            <a:avLst/>
          </a:prstGeom>
          <a:noFill/>
        </p:spPr>
        <p:txBody>
          <a:bodyPr wrap="square" rtlCol="0">
            <a:spAutoFit/>
          </a:bodyPr>
          <a:lstStyle/>
          <a:p>
            <a:r>
              <a:rPr lang="en-US" sz="2000" b="1" dirty="0" smtClean="0"/>
              <a:t>will not be clubbed in the wealth of Mr. X</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9" grpId="0"/>
      <p:bldP spid="1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5852" y="1446676"/>
            <a:ext cx="928694" cy="412003"/>
          </a:xfrm>
          <a:prstGeom prst="rect">
            <a:avLst/>
          </a:prstGeom>
          <a:noFill/>
        </p:spPr>
        <p:txBody>
          <a:bodyPr wrap="square" rtlCol="0">
            <a:spAutoFit/>
          </a:bodyPr>
          <a:lstStyle/>
          <a:p>
            <a:r>
              <a:rPr lang="en-US" sz="2000" b="1" dirty="0" smtClean="0"/>
              <a:t>Mr. X</a:t>
            </a:r>
            <a:endParaRPr lang="en-IN" sz="2000" b="1" dirty="0"/>
          </a:p>
        </p:txBody>
      </p:sp>
      <p:sp>
        <p:nvSpPr>
          <p:cNvPr id="4" name="TextBox 3"/>
          <p:cNvSpPr txBox="1"/>
          <p:nvPr/>
        </p:nvSpPr>
        <p:spPr>
          <a:xfrm>
            <a:off x="6241575" y="1446677"/>
            <a:ext cx="1214446" cy="400110"/>
          </a:xfrm>
          <a:prstGeom prst="rect">
            <a:avLst/>
          </a:prstGeom>
          <a:noFill/>
        </p:spPr>
        <p:txBody>
          <a:bodyPr wrap="square" rtlCol="0">
            <a:spAutoFit/>
          </a:bodyPr>
          <a:lstStyle/>
          <a:p>
            <a:r>
              <a:rPr lang="en-US" sz="2000" b="1" dirty="0" smtClean="0"/>
              <a:t>Mrs. X</a:t>
            </a:r>
            <a:endParaRPr lang="en-IN" sz="2000" b="1" dirty="0"/>
          </a:p>
        </p:txBody>
      </p:sp>
      <p:sp>
        <p:nvSpPr>
          <p:cNvPr id="5" name="TextBox 4"/>
          <p:cNvSpPr txBox="1"/>
          <p:nvPr/>
        </p:nvSpPr>
        <p:spPr>
          <a:xfrm>
            <a:off x="3580428" y="1177550"/>
            <a:ext cx="1071570" cy="400110"/>
          </a:xfrm>
          <a:prstGeom prst="rect">
            <a:avLst/>
          </a:prstGeom>
          <a:noFill/>
        </p:spPr>
        <p:txBody>
          <a:bodyPr wrap="square" rtlCol="0">
            <a:spAutoFit/>
          </a:bodyPr>
          <a:lstStyle/>
          <a:p>
            <a:r>
              <a:rPr lang="en-US" sz="2000" b="1" dirty="0" smtClean="0"/>
              <a:t>Sale of</a:t>
            </a:r>
            <a:endParaRPr lang="en-IN" sz="2000" b="1" dirty="0"/>
          </a:p>
        </p:txBody>
      </p:sp>
      <p:sp>
        <p:nvSpPr>
          <p:cNvPr id="6" name="TextBox 5"/>
          <p:cNvSpPr txBox="1"/>
          <p:nvPr/>
        </p:nvSpPr>
        <p:spPr>
          <a:xfrm>
            <a:off x="3351300" y="1735556"/>
            <a:ext cx="1677900" cy="707886"/>
          </a:xfrm>
          <a:prstGeom prst="rect">
            <a:avLst/>
          </a:prstGeom>
          <a:noFill/>
        </p:spPr>
        <p:txBody>
          <a:bodyPr wrap="square" rtlCol="0">
            <a:spAutoFit/>
          </a:bodyPr>
          <a:lstStyle/>
          <a:p>
            <a:r>
              <a:rPr lang="en-US" sz="2000" b="1" dirty="0" smtClean="0"/>
              <a:t>GOLD</a:t>
            </a:r>
          </a:p>
          <a:p>
            <a:r>
              <a:rPr lang="en-US" sz="2000" b="1" dirty="0" smtClean="0"/>
              <a:t>of Rs. 50,000</a:t>
            </a:r>
            <a:endParaRPr lang="en-IN" sz="2000" b="1" dirty="0"/>
          </a:p>
        </p:txBody>
      </p:sp>
      <p:sp>
        <p:nvSpPr>
          <p:cNvPr id="8" name="TextBox 7"/>
          <p:cNvSpPr txBox="1"/>
          <p:nvPr/>
        </p:nvSpPr>
        <p:spPr>
          <a:xfrm>
            <a:off x="2428860" y="2534872"/>
            <a:ext cx="2428892" cy="707886"/>
          </a:xfrm>
          <a:prstGeom prst="rect">
            <a:avLst/>
          </a:prstGeom>
          <a:noFill/>
        </p:spPr>
        <p:txBody>
          <a:bodyPr wrap="square" rtlCol="0">
            <a:spAutoFit/>
          </a:bodyPr>
          <a:lstStyle/>
          <a:p>
            <a:r>
              <a:rPr lang="en-US" sz="2000" b="1" dirty="0" smtClean="0"/>
              <a:t>( MV </a:t>
            </a:r>
            <a:r>
              <a:rPr lang="en-US" sz="2000" b="1" smtClean="0"/>
              <a:t>of GOLD</a:t>
            </a:r>
            <a:endParaRPr lang="en-US" sz="2000" b="1" dirty="0" smtClean="0"/>
          </a:p>
          <a:p>
            <a:r>
              <a:rPr lang="en-US" sz="2000" b="1" dirty="0" smtClean="0"/>
              <a:t>is Rs. 100000)</a:t>
            </a:r>
            <a:endParaRPr lang="en-IN" sz="2000" b="1" dirty="0"/>
          </a:p>
        </p:txBody>
      </p:sp>
      <p:cxnSp>
        <p:nvCxnSpPr>
          <p:cNvPr id="11" name="Straight Connector 10"/>
          <p:cNvCxnSpPr/>
          <p:nvPr/>
        </p:nvCxnSpPr>
        <p:spPr>
          <a:xfrm>
            <a:off x="2214546" y="1677616"/>
            <a:ext cx="4000528" cy="1588"/>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669846" y="3611880"/>
            <a:ext cx="3090874" cy="707886"/>
          </a:xfrm>
          <a:prstGeom prst="rect">
            <a:avLst/>
          </a:prstGeom>
          <a:noFill/>
        </p:spPr>
        <p:txBody>
          <a:bodyPr wrap="square" rtlCol="0">
            <a:spAutoFit/>
          </a:bodyPr>
          <a:lstStyle/>
          <a:p>
            <a:r>
              <a:rPr lang="en-US" sz="2000" b="1" dirty="0" smtClean="0"/>
              <a:t>Rs. 50,000 will be clubbed </a:t>
            </a:r>
          </a:p>
          <a:p>
            <a:r>
              <a:rPr lang="en-US" sz="2000" b="1" dirty="0" smtClean="0"/>
              <a:t>in the hands of Mr. X</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2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52" y="1446676"/>
            <a:ext cx="928694" cy="412003"/>
          </a:xfrm>
          <a:prstGeom prst="rect">
            <a:avLst/>
          </a:prstGeom>
          <a:noFill/>
        </p:spPr>
        <p:txBody>
          <a:bodyPr wrap="square" rtlCol="0">
            <a:spAutoFit/>
          </a:bodyPr>
          <a:lstStyle/>
          <a:p>
            <a:r>
              <a:rPr lang="en-US" sz="2000" b="1" dirty="0" smtClean="0"/>
              <a:t>Mr. X</a:t>
            </a:r>
            <a:endParaRPr lang="en-IN" sz="2000" b="1" dirty="0"/>
          </a:p>
        </p:txBody>
      </p:sp>
      <p:sp>
        <p:nvSpPr>
          <p:cNvPr id="3" name="TextBox 2"/>
          <p:cNvSpPr txBox="1"/>
          <p:nvPr/>
        </p:nvSpPr>
        <p:spPr>
          <a:xfrm>
            <a:off x="6241575" y="1446677"/>
            <a:ext cx="1214446" cy="400110"/>
          </a:xfrm>
          <a:prstGeom prst="rect">
            <a:avLst/>
          </a:prstGeom>
          <a:noFill/>
        </p:spPr>
        <p:txBody>
          <a:bodyPr wrap="square" rtlCol="0">
            <a:spAutoFit/>
          </a:bodyPr>
          <a:lstStyle/>
          <a:p>
            <a:r>
              <a:rPr lang="en-US" sz="2000" b="1" dirty="0" smtClean="0"/>
              <a:t>Mrs. X</a:t>
            </a:r>
            <a:endParaRPr lang="en-IN" sz="2000" b="1" dirty="0"/>
          </a:p>
        </p:txBody>
      </p:sp>
      <p:sp>
        <p:nvSpPr>
          <p:cNvPr id="4" name="TextBox 3"/>
          <p:cNvSpPr txBox="1"/>
          <p:nvPr/>
        </p:nvSpPr>
        <p:spPr>
          <a:xfrm>
            <a:off x="3580428" y="1177550"/>
            <a:ext cx="1071570" cy="400110"/>
          </a:xfrm>
          <a:prstGeom prst="rect">
            <a:avLst/>
          </a:prstGeom>
          <a:noFill/>
        </p:spPr>
        <p:txBody>
          <a:bodyPr wrap="square" rtlCol="0">
            <a:spAutoFit/>
          </a:bodyPr>
          <a:lstStyle/>
          <a:p>
            <a:r>
              <a:rPr lang="en-US" sz="2000" b="1" dirty="0" smtClean="0"/>
              <a:t>Sale of</a:t>
            </a:r>
            <a:endParaRPr lang="en-IN" sz="2000" b="1" dirty="0"/>
          </a:p>
        </p:txBody>
      </p:sp>
      <p:sp>
        <p:nvSpPr>
          <p:cNvPr id="5" name="TextBox 4"/>
          <p:cNvSpPr txBox="1"/>
          <p:nvPr/>
        </p:nvSpPr>
        <p:spPr>
          <a:xfrm>
            <a:off x="3351300" y="1735556"/>
            <a:ext cx="1677900" cy="707886"/>
          </a:xfrm>
          <a:prstGeom prst="rect">
            <a:avLst/>
          </a:prstGeom>
          <a:noFill/>
        </p:spPr>
        <p:txBody>
          <a:bodyPr wrap="square" rtlCol="0">
            <a:spAutoFit/>
          </a:bodyPr>
          <a:lstStyle/>
          <a:p>
            <a:r>
              <a:rPr lang="en-US" sz="2000" b="1" dirty="0" smtClean="0"/>
              <a:t>GOLD</a:t>
            </a:r>
          </a:p>
          <a:p>
            <a:r>
              <a:rPr lang="en-US" sz="2000" b="1" dirty="0" smtClean="0"/>
              <a:t>of Rs</a:t>
            </a:r>
            <a:r>
              <a:rPr lang="en-US" sz="2000" b="1" smtClean="0"/>
              <a:t>. 40,000</a:t>
            </a:r>
            <a:endParaRPr lang="en-IN" sz="2000" b="1" dirty="0"/>
          </a:p>
        </p:txBody>
      </p:sp>
      <p:sp>
        <p:nvSpPr>
          <p:cNvPr id="6" name="TextBox 5"/>
          <p:cNvSpPr txBox="1"/>
          <p:nvPr/>
        </p:nvSpPr>
        <p:spPr>
          <a:xfrm>
            <a:off x="2428860" y="2534872"/>
            <a:ext cx="2428892" cy="707886"/>
          </a:xfrm>
          <a:prstGeom prst="rect">
            <a:avLst/>
          </a:prstGeom>
          <a:noFill/>
        </p:spPr>
        <p:txBody>
          <a:bodyPr wrap="square" rtlCol="0">
            <a:spAutoFit/>
          </a:bodyPr>
          <a:lstStyle/>
          <a:p>
            <a:r>
              <a:rPr lang="en-US" sz="2000" b="1" dirty="0" smtClean="0"/>
              <a:t>( MV </a:t>
            </a:r>
            <a:r>
              <a:rPr lang="en-US" sz="2000" b="1" smtClean="0"/>
              <a:t>of GOLD</a:t>
            </a:r>
            <a:endParaRPr lang="en-US" sz="2000" b="1" dirty="0" smtClean="0"/>
          </a:p>
          <a:p>
            <a:r>
              <a:rPr lang="en-US" sz="2000" b="1" dirty="0" smtClean="0"/>
              <a:t>is Rs. 100000)</a:t>
            </a:r>
            <a:endParaRPr lang="en-IN" sz="2000" b="1" dirty="0"/>
          </a:p>
        </p:txBody>
      </p:sp>
      <p:cxnSp>
        <p:nvCxnSpPr>
          <p:cNvPr id="7" name="Straight Connector 6"/>
          <p:cNvCxnSpPr/>
          <p:nvPr/>
        </p:nvCxnSpPr>
        <p:spPr>
          <a:xfrm>
            <a:off x="2214546" y="1677616"/>
            <a:ext cx="4000528" cy="1588"/>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2669846" y="3611880"/>
            <a:ext cx="3090874" cy="707886"/>
          </a:xfrm>
          <a:prstGeom prst="rect">
            <a:avLst/>
          </a:prstGeom>
          <a:noFill/>
        </p:spPr>
        <p:txBody>
          <a:bodyPr wrap="square" rtlCol="0">
            <a:spAutoFit/>
          </a:bodyPr>
          <a:lstStyle/>
          <a:p>
            <a:r>
              <a:rPr lang="en-US" sz="2000" b="1" dirty="0" smtClean="0"/>
              <a:t>Rs</a:t>
            </a:r>
            <a:r>
              <a:rPr lang="en-US" sz="2000" b="1" smtClean="0"/>
              <a:t>. 60,000 </a:t>
            </a:r>
            <a:r>
              <a:rPr lang="en-US" sz="2000" b="1" dirty="0" smtClean="0"/>
              <a:t>will be clubbed </a:t>
            </a:r>
          </a:p>
          <a:p>
            <a:r>
              <a:rPr lang="en-US" sz="2000" b="1" dirty="0" smtClean="0"/>
              <a:t>in the hands of Mr. X</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3724" y="1962052"/>
            <a:ext cx="1357322" cy="369332"/>
          </a:xfrm>
          <a:prstGeom prst="rect">
            <a:avLst/>
          </a:prstGeom>
          <a:noFill/>
        </p:spPr>
        <p:txBody>
          <a:bodyPr wrap="square" rtlCol="0">
            <a:spAutoFit/>
          </a:bodyPr>
          <a:lstStyle/>
          <a:p>
            <a:r>
              <a:rPr lang="en-US" b="1" dirty="0" smtClean="0"/>
              <a:t>Individual</a:t>
            </a:r>
            <a:endParaRPr lang="en-IN" b="1" dirty="0"/>
          </a:p>
        </p:txBody>
      </p:sp>
      <p:cxnSp>
        <p:nvCxnSpPr>
          <p:cNvPr id="4" name="Straight Connector 3"/>
          <p:cNvCxnSpPr/>
          <p:nvPr/>
        </p:nvCxnSpPr>
        <p:spPr>
          <a:xfrm>
            <a:off x="2285984" y="2143116"/>
            <a:ext cx="1214446" cy="1588"/>
          </a:xfrm>
          <a:prstGeom prst="line">
            <a:avLst/>
          </a:prstGeom>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2357422" y="1643050"/>
            <a:ext cx="1285884" cy="369332"/>
          </a:xfrm>
          <a:prstGeom prst="rect">
            <a:avLst/>
          </a:prstGeom>
          <a:noFill/>
        </p:spPr>
        <p:txBody>
          <a:bodyPr wrap="square" rtlCol="0">
            <a:spAutoFit/>
          </a:bodyPr>
          <a:lstStyle/>
          <a:p>
            <a:r>
              <a:rPr lang="en-US" b="1" dirty="0" smtClean="0"/>
              <a:t>transfer</a:t>
            </a:r>
            <a:endParaRPr lang="en-IN" b="1" dirty="0"/>
          </a:p>
        </p:txBody>
      </p:sp>
      <p:sp>
        <p:nvSpPr>
          <p:cNvPr id="6" name="TextBox 5"/>
          <p:cNvSpPr txBox="1"/>
          <p:nvPr/>
        </p:nvSpPr>
        <p:spPr>
          <a:xfrm>
            <a:off x="2428860" y="2214554"/>
            <a:ext cx="1285884" cy="369332"/>
          </a:xfrm>
          <a:prstGeom prst="rect">
            <a:avLst/>
          </a:prstGeom>
          <a:noFill/>
        </p:spPr>
        <p:txBody>
          <a:bodyPr wrap="square" rtlCol="0">
            <a:spAutoFit/>
          </a:bodyPr>
          <a:lstStyle/>
          <a:p>
            <a:r>
              <a:rPr lang="en-US" b="1" dirty="0" smtClean="0"/>
              <a:t>asset</a:t>
            </a:r>
            <a:endParaRPr lang="en-IN" b="1" dirty="0"/>
          </a:p>
        </p:txBody>
      </p:sp>
      <p:cxnSp>
        <p:nvCxnSpPr>
          <p:cNvPr id="9" name="Straight Connector 8"/>
          <p:cNvCxnSpPr/>
          <p:nvPr/>
        </p:nvCxnSpPr>
        <p:spPr>
          <a:xfrm rot="5400000" flipH="1" flipV="1">
            <a:off x="3464711" y="1250141"/>
            <a:ext cx="928694" cy="857256"/>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rot="16200000" flipH="1">
            <a:off x="3464711" y="2178835"/>
            <a:ext cx="928694" cy="857256"/>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4417437" y="714356"/>
            <a:ext cx="1785950" cy="646331"/>
          </a:xfrm>
          <a:prstGeom prst="rect">
            <a:avLst/>
          </a:prstGeom>
          <a:noFill/>
        </p:spPr>
        <p:txBody>
          <a:bodyPr wrap="square" rtlCol="0">
            <a:spAutoFit/>
          </a:bodyPr>
          <a:lstStyle/>
          <a:p>
            <a:r>
              <a:rPr lang="en-US" b="1" dirty="0" smtClean="0"/>
              <a:t>adequate</a:t>
            </a:r>
          </a:p>
          <a:p>
            <a:r>
              <a:rPr lang="en-US" b="1" dirty="0" smtClean="0"/>
              <a:t>Consideration</a:t>
            </a:r>
            <a:endParaRPr lang="en-IN" b="1" dirty="0"/>
          </a:p>
        </p:txBody>
      </p:sp>
      <p:sp>
        <p:nvSpPr>
          <p:cNvPr id="19" name="TextBox 18"/>
          <p:cNvSpPr txBox="1"/>
          <p:nvPr/>
        </p:nvSpPr>
        <p:spPr>
          <a:xfrm>
            <a:off x="4427313" y="2721369"/>
            <a:ext cx="1785950" cy="646331"/>
          </a:xfrm>
          <a:prstGeom prst="rect">
            <a:avLst/>
          </a:prstGeom>
          <a:noFill/>
        </p:spPr>
        <p:txBody>
          <a:bodyPr wrap="square" rtlCol="0">
            <a:spAutoFit/>
          </a:bodyPr>
          <a:lstStyle/>
          <a:p>
            <a:r>
              <a:rPr lang="en-US" b="1" dirty="0" smtClean="0"/>
              <a:t>Inadequate</a:t>
            </a:r>
          </a:p>
          <a:p>
            <a:r>
              <a:rPr lang="en-US" b="1" dirty="0" smtClean="0"/>
              <a:t>Consideration</a:t>
            </a:r>
            <a:endParaRPr lang="en-IN" b="1" dirty="0"/>
          </a:p>
        </p:txBody>
      </p:sp>
      <p:cxnSp>
        <p:nvCxnSpPr>
          <p:cNvPr id="21" name="Straight Arrow Connector 20"/>
          <p:cNvCxnSpPr/>
          <p:nvPr/>
        </p:nvCxnSpPr>
        <p:spPr>
          <a:xfrm>
            <a:off x="6246513" y="1216233"/>
            <a:ext cx="50006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6215074" y="2928934"/>
            <a:ext cx="50006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6979329" y="995170"/>
            <a:ext cx="1857388" cy="369332"/>
          </a:xfrm>
          <a:prstGeom prst="rect">
            <a:avLst/>
          </a:prstGeom>
          <a:noFill/>
        </p:spPr>
        <p:txBody>
          <a:bodyPr wrap="square" rtlCol="0">
            <a:spAutoFit/>
          </a:bodyPr>
          <a:lstStyle/>
          <a:p>
            <a:r>
              <a:rPr lang="en-US" b="1" dirty="0" smtClean="0"/>
              <a:t>No Clubbing</a:t>
            </a:r>
            <a:endParaRPr lang="en-IN" b="1" dirty="0"/>
          </a:p>
        </p:txBody>
      </p:sp>
      <p:sp>
        <p:nvSpPr>
          <p:cNvPr id="24" name="TextBox 23"/>
          <p:cNvSpPr txBox="1"/>
          <p:nvPr/>
        </p:nvSpPr>
        <p:spPr>
          <a:xfrm>
            <a:off x="6867892" y="2737994"/>
            <a:ext cx="1818908" cy="1477328"/>
          </a:xfrm>
          <a:prstGeom prst="rect">
            <a:avLst/>
          </a:prstGeom>
          <a:noFill/>
        </p:spPr>
        <p:txBody>
          <a:bodyPr wrap="square" rtlCol="0">
            <a:spAutoFit/>
          </a:bodyPr>
          <a:lstStyle/>
          <a:p>
            <a:r>
              <a:rPr lang="en-US" b="1" dirty="0" smtClean="0"/>
              <a:t>then Asset</a:t>
            </a:r>
          </a:p>
          <a:p>
            <a:r>
              <a:rPr lang="en-US" b="1" dirty="0" smtClean="0"/>
              <a:t>belongs to inadequate Portion will be Clubbed  </a:t>
            </a:r>
            <a:endParaRPr lang="en-IN"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8" grpId="0"/>
      <p:bldP spid="19" grpId="0"/>
      <p:bldP spid="23" grpId="0"/>
      <p:bldP spid="2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0166" y="1142984"/>
            <a:ext cx="5643602" cy="400110"/>
          </a:xfrm>
          <a:prstGeom prst="rect">
            <a:avLst/>
          </a:prstGeom>
          <a:noFill/>
        </p:spPr>
        <p:txBody>
          <a:bodyPr wrap="square" rtlCol="0">
            <a:spAutoFit/>
          </a:bodyPr>
          <a:lstStyle/>
          <a:p>
            <a:r>
              <a:rPr lang="en-US" sz="2000" b="1" dirty="0" smtClean="0"/>
              <a:t>If Relationship of H|W Does not exist </a:t>
            </a:r>
            <a:endParaRPr lang="en-IN" sz="2000" b="1" dirty="0"/>
          </a:p>
        </p:txBody>
      </p:sp>
      <p:sp>
        <p:nvSpPr>
          <p:cNvPr id="3" name="TextBox 2"/>
          <p:cNvSpPr txBox="1"/>
          <p:nvPr/>
        </p:nvSpPr>
        <p:spPr>
          <a:xfrm>
            <a:off x="1505104" y="1664613"/>
            <a:ext cx="1285884" cy="400110"/>
          </a:xfrm>
          <a:prstGeom prst="rect">
            <a:avLst/>
          </a:prstGeom>
          <a:noFill/>
        </p:spPr>
        <p:txBody>
          <a:bodyPr wrap="square" rtlCol="0">
            <a:spAutoFit/>
          </a:bodyPr>
          <a:lstStyle/>
          <a:p>
            <a:r>
              <a:rPr lang="en-US" sz="2000" b="1" dirty="0" smtClean="0"/>
              <a:t>either</a:t>
            </a:r>
            <a:endParaRPr lang="en-IN" sz="2000" b="1" dirty="0"/>
          </a:p>
        </p:txBody>
      </p:sp>
      <p:sp>
        <p:nvSpPr>
          <p:cNvPr id="4" name="TextBox 3"/>
          <p:cNvSpPr txBox="1"/>
          <p:nvPr/>
        </p:nvSpPr>
        <p:spPr>
          <a:xfrm>
            <a:off x="2076608" y="2179493"/>
            <a:ext cx="3214710" cy="400110"/>
          </a:xfrm>
          <a:prstGeom prst="rect">
            <a:avLst/>
          </a:prstGeom>
          <a:noFill/>
        </p:spPr>
        <p:txBody>
          <a:bodyPr wrap="square" rtlCol="0">
            <a:spAutoFit/>
          </a:bodyPr>
          <a:lstStyle/>
          <a:p>
            <a:r>
              <a:rPr lang="en-US" sz="2000" b="1" dirty="0" smtClean="0"/>
              <a:t>at the time of transfer or </a:t>
            </a:r>
            <a:endParaRPr lang="en-IN" sz="2000" b="1" dirty="0"/>
          </a:p>
        </p:txBody>
      </p:sp>
      <p:sp>
        <p:nvSpPr>
          <p:cNvPr id="5" name="TextBox 4"/>
          <p:cNvSpPr txBox="1"/>
          <p:nvPr/>
        </p:nvSpPr>
        <p:spPr>
          <a:xfrm>
            <a:off x="2081546" y="2800872"/>
            <a:ext cx="3557254" cy="400110"/>
          </a:xfrm>
          <a:prstGeom prst="rect">
            <a:avLst/>
          </a:prstGeom>
          <a:noFill/>
        </p:spPr>
        <p:txBody>
          <a:bodyPr wrap="square" rtlCol="0">
            <a:spAutoFit/>
          </a:bodyPr>
          <a:lstStyle/>
          <a:p>
            <a:r>
              <a:rPr lang="en-US" sz="2000" b="1" dirty="0" smtClean="0"/>
              <a:t>at the time of Valuation Date</a:t>
            </a:r>
            <a:endParaRPr lang="en-IN" sz="2000" b="1" dirty="0"/>
          </a:p>
        </p:txBody>
      </p:sp>
      <p:cxnSp>
        <p:nvCxnSpPr>
          <p:cNvPr id="7" name="Straight Connector 6"/>
          <p:cNvCxnSpPr/>
          <p:nvPr/>
        </p:nvCxnSpPr>
        <p:spPr>
          <a:xfrm>
            <a:off x="1673165" y="2407305"/>
            <a:ext cx="285752" cy="1588"/>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1681230" y="3016997"/>
            <a:ext cx="285752" cy="1588"/>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2096786" y="3349512"/>
            <a:ext cx="1484614" cy="400110"/>
          </a:xfrm>
          <a:prstGeom prst="rect">
            <a:avLst/>
          </a:prstGeom>
          <a:noFill/>
        </p:spPr>
        <p:txBody>
          <a:bodyPr wrap="square" rtlCol="0">
            <a:spAutoFit/>
          </a:bodyPr>
          <a:lstStyle/>
          <a:p>
            <a:r>
              <a:rPr lang="en-US" sz="2000" b="1" dirty="0" smtClean="0"/>
              <a:t>Or both</a:t>
            </a:r>
            <a:endParaRPr lang="en-IN" sz="2000" b="1" dirty="0"/>
          </a:p>
        </p:txBody>
      </p:sp>
      <p:cxnSp>
        <p:nvCxnSpPr>
          <p:cNvPr id="10" name="Straight Connector 9"/>
          <p:cNvCxnSpPr/>
          <p:nvPr/>
        </p:nvCxnSpPr>
        <p:spPr>
          <a:xfrm>
            <a:off x="1696470" y="3565637"/>
            <a:ext cx="285752"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71480"/>
            <a:ext cx="1357322" cy="400110"/>
          </a:xfrm>
          <a:prstGeom prst="rect">
            <a:avLst/>
          </a:prstGeom>
          <a:noFill/>
        </p:spPr>
        <p:txBody>
          <a:bodyPr wrap="square" rtlCol="0">
            <a:spAutoFit/>
          </a:bodyPr>
          <a:lstStyle/>
          <a:p>
            <a:r>
              <a:rPr lang="en-US" sz="2000" b="1" dirty="0" smtClean="0"/>
              <a:t>Example</a:t>
            </a:r>
            <a:endParaRPr lang="en-IN" sz="2000" b="1" dirty="0"/>
          </a:p>
        </p:txBody>
      </p:sp>
      <p:sp>
        <p:nvSpPr>
          <p:cNvPr id="3" name="TextBox 2"/>
          <p:cNvSpPr txBox="1"/>
          <p:nvPr/>
        </p:nvSpPr>
        <p:spPr>
          <a:xfrm>
            <a:off x="4724400" y="4221480"/>
            <a:ext cx="1571636" cy="707886"/>
          </a:xfrm>
          <a:prstGeom prst="rect">
            <a:avLst/>
          </a:prstGeom>
          <a:noFill/>
        </p:spPr>
        <p:txBody>
          <a:bodyPr wrap="square" rtlCol="0">
            <a:spAutoFit/>
          </a:bodyPr>
          <a:lstStyle/>
          <a:p>
            <a:r>
              <a:rPr lang="en-US" sz="2000" b="1" dirty="0" smtClean="0"/>
              <a:t>F- Friend</a:t>
            </a:r>
          </a:p>
          <a:p>
            <a:r>
              <a:rPr lang="en-US" sz="2000" b="1" dirty="0" smtClean="0"/>
              <a:t>W- Wife</a:t>
            </a:r>
            <a:endParaRPr lang="en-IN" sz="2000" b="1" dirty="0"/>
          </a:p>
        </p:txBody>
      </p:sp>
      <p:sp>
        <p:nvSpPr>
          <p:cNvPr id="4" name="TextBox 3"/>
          <p:cNvSpPr txBox="1"/>
          <p:nvPr/>
        </p:nvSpPr>
        <p:spPr>
          <a:xfrm>
            <a:off x="1722104" y="1714488"/>
            <a:ext cx="1143008" cy="707886"/>
          </a:xfrm>
          <a:prstGeom prst="rect">
            <a:avLst/>
          </a:prstGeom>
          <a:noFill/>
        </p:spPr>
        <p:txBody>
          <a:bodyPr wrap="square" rtlCol="0">
            <a:spAutoFit/>
          </a:bodyPr>
          <a:lstStyle/>
          <a:p>
            <a:r>
              <a:rPr lang="en-US" sz="2000" b="1" dirty="0" smtClean="0"/>
              <a:t>Date of Transfer</a:t>
            </a:r>
            <a:endParaRPr lang="en-IN" sz="2000" b="1" dirty="0"/>
          </a:p>
        </p:txBody>
      </p:sp>
      <p:sp>
        <p:nvSpPr>
          <p:cNvPr id="5" name="TextBox 4"/>
          <p:cNvSpPr txBox="1"/>
          <p:nvPr/>
        </p:nvSpPr>
        <p:spPr>
          <a:xfrm>
            <a:off x="3822342" y="1714488"/>
            <a:ext cx="1283058" cy="707886"/>
          </a:xfrm>
          <a:prstGeom prst="rect">
            <a:avLst/>
          </a:prstGeom>
          <a:noFill/>
        </p:spPr>
        <p:txBody>
          <a:bodyPr wrap="square" rtlCol="0">
            <a:spAutoFit/>
          </a:bodyPr>
          <a:lstStyle/>
          <a:p>
            <a:r>
              <a:rPr lang="en-US" sz="2000" b="1" dirty="0" smtClean="0"/>
              <a:t>Valuation</a:t>
            </a:r>
          </a:p>
          <a:p>
            <a:r>
              <a:rPr lang="en-US" sz="2000" b="1" dirty="0" smtClean="0"/>
              <a:t>    Date</a:t>
            </a:r>
            <a:endParaRPr lang="en-IN" sz="2000" b="1" dirty="0"/>
          </a:p>
        </p:txBody>
      </p:sp>
      <p:sp>
        <p:nvSpPr>
          <p:cNvPr id="7" name="TextBox 6"/>
          <p:cNvSpPr txBox="1"/>
          <p:nvPr/>
        </p:nvSpPr>
        <p:spPr>
          <a:xfrm>
            <a:off x="6107182" y="1714488"/>
            <a:ext cx="1357322" cy="707886"/>
          </a:xfrm>
          <a:prstGeom prst="rect">
            <a:avLst/>
          </a:prstGeom>
          <a:noFill/>
        </p:spPr>
        <p:txBody>
          <a:bodyPr wrap="square" rtlCol="0">
            <a:spAutoFit/>
          </a:bodyPr>
          <a:lstStyle/>
          <a:p>
            <a:r>
              <a:rPr lang="en-US" sz="2000" b="1" dirty="0" smtClean="0"/>
              <a:t>Clubbing or not</a:t>
            </a:r>
            <a:endParaRPr lang="en-IN" sz="2000" b="1" dirty="0"/>
          </a:p>
        </p:txBody>
      </p:sp>
      <p:sp>
        <p:nvSpPr>
          <p:cNvPr id="8" name="TextBox 7"/>
          <p:cNvSpPr txBox="1"/>
          <p:nvPr/>
        </p:nvSpPr>
        <p:spPr>
          <a:xfrm>
            <a:off x="2006874" y="2414084"/>
            <a:ext cx="500066" cy="400110"/>
          </a:xfrm>
          <a:prstGeom prst="rect">
            <a:avLst/>
          </a:prstGeom>
          <a:noFill/>
        </p:spPr>
        <p:txBody>
          <a:bodyPr wrap="square" rtlCol="0">
            <a:spAutoFit/>
          </a:bodyPr>
          <a:lstStyle/>
          <a:p>
            <a:r>
              <a:rPr lang="en-US" sz="2000" b="1" dirty="0" smtClean="0"/>
              <a:t>F</a:t>
            </a:r>
            <a:endParaRPr lang="en-IN" sz="2000" b="1" dirty="0"/>
          </a:p>
        </p:txBody>
      </p:sp>
      <p:sp>
        <p:nvSpPr>
          <p:cNvPr id="9" name="TextBox 8"/>
          <p:cNvSpPr txBox="1"/>
          <p:nvPr/>
        </p:nvSpPr>
        <p:spPr>
          <a:xfrm>
            <a:off x="2007856" y="2878690"/>
            <a:ext cx="500066" cy="400110"/>
          </a:xfrm>
          <a:prstGeom prst="rect">
            <a:avLst/>
          </a:prstGeom>
          <a:noFill/>
        </p:spPr>
        <p:txBody>
          <a:bodyPr wrap="square" rtlCol="0">
            <a:spAutoFit/>
          </a:bodyPr>
          <a:lstStyle/>
          <a:p>
            <a:r>
              <a:rPr lang="en-US" sz="2000" b="1" dirty="0" smtClean="0"/>
              <a:t>F</a:t>
            </a:r>
            <a:endParaRPr lang="en-IN" sz="2000" b="1" dirty="0"/>
          </a:p>
        </p:txBody>
      </p:sp>
      <p:sp>
        <p:nvSpPr>
          <p:cNvPr id="10" name="TextBox 9"/>
          <p:cNvSpPr txBox="1"/>
          <p:nvPr/>
        </p:nvSpPr>
        <p:spPr>
          <a:xfrm>
            <a:off x="1936418" y="3314642"/>
            <a:ext cx="500066" cy="400110"/>
          </a:xfrm>
          <a:prstGeom prst="rect">
            <a:avLst/>
          </a:prstGeom>
          <a:noFill/>
        </p:spPr>
        <p:txBody>
          <a:bodyPr wrap="square" rtlCol="0">
            <a:spAutoFit/>
          </a:bodyPr>
          <a:lstStyle/>
          <a:p>
            <a:r>
              <a:rPr lang="en-US" sz="2000" b="1" dirty="0" smtClean="0"/>
              <a:t>W</a:t>
            </a:r>
            <a:endParaRPr lang="en-IN" sz="2000" b="1" dirty="0"/>
          </a:p>
        </p:txBody>
      </p:sp>
      <p:sp>
        <p:nvSpPr>
          <p:cNvPr id="11" name="TextBox 10"/>
          <p:cNvSpPr txBox="1"/>
          <p:nvPr/>
        </p:nvSpPr>
        <p:spPr>
          <a:xfrm>
            <a:off x="1936418" y="3736928"/>
            <a:ext cx="500066" cy="400110"/>
          </a:xfrm>
          <a:prstGeom prst="rect">
            <a:avLst/>
          </a:prstGeom>
          <a:noFill/>
        </p:spPr>
        <p:txBody>
          <a:bodyPr wrap="square" rtlCol="0">
            <a:spAutoFit/>
          </a:bodyPr>
          <a:lstStyle/>
          <a:p>
            <a:r>
              <a:rPr lang="en-US" sz="2000" b="1" dirty="0" smtClean="0"/>
              <a:t>W</a:t>
            </a:r>
            <a:endParaRPr lang="en-IN" sz="2000" b="1" dirty="0"/>
          </a:p>
        </p:txBody>
      </p:sp>
      <p:sp>
        <p:nvSpPr>
          <p:cNvPr id="12" name="TextBox 11"/>
          <p:cNvSpPr txBox="1"/>
          <p:nvPr/>
        </p:nvSpPr>
        <p:spPr>
          <a:xfrm>
            <a:off x="4244762" y="2393058"/>
            <a:ext cx="500066" cy="400110"/>
          </a:xfrm>
          <a:prstGeom prst="rect">
            <a:avLst/>
          </a:prstGeom>
          <a:noFill/>
        </p:spPr>
        <p:txBody>
          <a:bodyPr wrap="square" rtlCol="0">
            <a:spAutoFit/>
          </a:bodyPr>
          <a:lstStyle/>
          <a:p>
            <a:r>
              <a:rPr lang="en-US" sz="2000" b="1" dirty="0" smtClean="0"/>
              <a:t>F</a:t>
            </a:r>
            <a:endParaRPr lang="en-IN" sz="2000" b="1" dirty="0"/>
          </a:p>
        </p:txBody>
      </p:sp>
      <p:sp>
        <p:nvSpPr>
          <p:cNvPr id="13" name="TextBox 12"/>
          <p:cNvSpPr txBox="1"/>
          <p:nvPr/>
        </p:nvSpPr>
        <p:spPr>
          <a:xfrm>
            <a:off x="4182680" y="2889196"/>
            <a:ext cx="500066" cy="400110"/>
          </a:xfrm>
          <a:prstGeom prst="rect">
            <a:avLst/>
          </a:prstGeom>
          <a:noFill/>
        </p:spPr>
        <p:txBody>
          <a:bodyPr wrap="square" rtlCol="0">
            <a:spAutoFit/>
          </a:bodyPr>
          <a:lstStyle/>
          <a:p>
            <a:r>
              <a:rPr lang="en-US" sz="2000" b="1" dirty="0" smtClean="0"/>
              <a:t>W</a:t>
            </a:r>
            <a:endParaRPr lang="en-IN" sz="2000" b="1" dirty="0"/>
          </a:p>
        </p:txBody>
      </p:sp>
      <p:sp>
        <p:nvSpPr>
          <p:cNvPr id="14" name="TextBox 13"/>
          <p:cNvSpPr txBox="1"/>
          <p:nvPr/>
        </p:nvSpPr>
        <p:spPr>
          <a:xfrm>
            <a:off x="4190072" y="3327180"/>
            <a:ext cx="500066" cy="400110"/>
          </a:xfrm>
          <a:prstGeom prst="rect">
            <a:avLst/>
          </a:prstGeom>
          <a:noFill/>
        </p:spPr>
        <p:txBody>
          <a:bodyPr wrap="square" rtlCol="0">
            <a:spAutoFit/>
          </a:bodyPr>
          <a:lstStyle/>
          <a:p>
            <a:r>
              <a:rPr lang="en-US" sz="2000" b="1" dirty="0" smtClean="0"/>
              <a:t>W</a:t>
            </a:r>
            <a:endParaRPr lang="en-IN" sz="2000" b="1" dirty="0"/>
          </a:p>
        </p:txBody>
      </p:sp>
      <p:sp>
        <p:nvSpPr>
          <p:cNvPr id="15" name="TextBox 14"/>
          <p:cNvSpPr txBox="1"/>
          <p:nvPr/>
        </p:nvSpPr>
        <p:spPr>
          <a:xfrm>
            <a:off x="4190072" y="3715902"/>
            <a:ext cx="500066" cy="400110"/>
          </a:xfrm>
          <a:prstGeom prst="rect">
            <a:avLst/>
          </a:prstGeom>
          <a:noFill/>
        </p:spPr>
        <p:txBody>
          <a:bodyPr wrap="square" rtlCol="0">
            <a:spAutoFit/>
          </a:bodyPr>
          <a:lstStyle/>
          <a:p>
            <a:r>
              <a:rPr lang="en-US" sz="2000" b="1" dirty="0" smtClean="0"/>
              <a:t>F</a:t>
            </a:r>
            <a:endParaRPr lang="en-IN" sz="2000" b="1" dirty="0"/>
          </a:p>
        </p:txBody>
      </p:sp>
      <p:sp>
        <p:nvSpPr>
          <p:cNvPr id="16" name="TextBox 15"/>
          <p:cNvSpPr txBox="1"/>
          <p:nvPr/>
        </p:nvSpPr>
        <p:spPr>
          <a:xfrm>
            <a:off x="6353028" y="2393058"/>
            <a:ext cx="500066" cy="400110"/>
          </a:xfrm>
          <a:prstGeom prst="rect">
            <a:avLst/>
          </a:prstGeom>
          <a:noFill/>
        </p:spPr>
        <p:txBody>
          <a:bodyPr wrap="square" rtlCol="0">
            <a:spAutoFit/>
          </a:bodyPr>
          <a:lstStyle/>
          <a:p>
            <a:r>
              <a:rPr lang="en-US" sz="2000" b="1" dirty="0" smtClean="0"/>
              <a:t>No</a:t>
            </a:r>
            <a:endParaRPr lang="en-IN" sz="2000" b="1" dirty="0"/>
          </a:p>
        </p:txBody>
      </p:sp>
      <p:sp>
        <p:nvSpPr>
          <p:cNvPr id="17" name="TextBox 16"/>
          <p:cNvSpPr txBox="1"/>
          <p:nvPr/>
        </p:nvSpPr>
        <p:spPr>
          <a:xfrm>
            <a:off x="6333556" y="2857664"/>
            <a:ext cx="500066" cy="400110"/>
          </a:xfrm>
          <a:prstGeom prst="rect">
            <a:avLst/>
          </a:prstGeom>
          <a:noFill/>
        </p:spPr>
        <p:txBody>
          <a:bodyPr wrap="square" rtlCol="0">
            <a:spAutoFit/>
          </a:bodyPr>
          <a:lstStyle/>
          <a:p>
            <a:r>
              <a:rPr lang="en-US" sz="2000" b="1" dirty="0" smtClean="0"/>
              <a:t>No</a:t>
            </a:r>
            <a:endParaRPr lang="en-IN" sz="2000" b="1" dirty="0"/>
          </a:p>
        </p:txBody>
      </p:sp>
      <p:sp>
        <p:nvSpPr>
          <p:cNvPr id="18" name="TextBox 17"/>
          <p:cNvSpPr txBox="1"/>
          <p:nvPr/>
        </p:nvSpPr>
        <p:spPr>
          <a:xfrm>
            <a:off x="6325182" y="3311414"/>
            <a:ext cx="661432" cy="400110"/>
          </a:xfrm>
          <a:prstGeom prst="rect">
            <a:avLst/>
          </a:prstGeom>
          <a:noFill/>
        </p:spPr>
        <p:txBody>
          <a:bodyPr wrap="square" rtlCol="0">
            <a:spAutoFit/>
          </a:bodyPr>
          <a:lstStyle/>
          <a:p>
            <a:r>
              <a:rPr lang="en-US" sz="2000" b="1" dirty="0" smtClean="0"/>
              <a:t>Yes</a:t>
            </a:r>
            <a:endParaRPr lang="en-IN" sz="2000" b="1" dirty="0"/>
          </a:p>
        </p:txBody>
      </p:sp>
      <p:sp>
        <p:nvSpPr>
          <p:cNvPr id="19" name="TextBox 18"/>
          <p:cNvSpPr txBox="1"/>
          <p:nvPr/>
        </p:nvSpPr>
        <p:spPr>
          <a:xfrm>
            <a:off x="6325182" y="3747434"/>
            <a:ext cx="500066" cy="400110"/>
          </a:xfrm>
          <a:prstGeom prst="rect">
            <a:avLst/>
          </a:prstGeom>
          <a:noFill/>
        </p:spPr>
        <p:txBody>
          <a:bodyPr wrap="square" rtlCol="0">
            <a:spAutoFit/>
          </a:bodyPr>
          <a:lstStyle/>
          <a:p>
            <a:r>
              <a:rPr lang="en-US" sz="2000" b="1" dirty="0" smtClean="0"/>
              <a:t>No</a:t>
            </a:r>
            <a:endParaRPr lang="en-IN" sz="2000" b="1" dirty="0"/>
          </a:p>
        </p:txBody>
      </p:sp>
      <p:sp>
        <p:nvSpPr>
          <p:cNvPr id="22" name="TextBox 21"/>
          <p:cNvSpPr txBox="1"/>
          <p:nvPr/>
        </p:nvSpPr>
        <p:spPr>
          <a:xfrm>
            <a:off x="1722120" y="1219200"/>
            <a:ext cx="1325880" cy="400110"/>
          </a:xfrm>
          <a:prstGeom prst="rect">
            <a:avLst/>
          </a:prstGeom>
          <a:noFill/>
        </p:spPr>
        <p:txBody>
          <a:bodyPr wrap="square" rtlCol="0">
            <a:spAutoFit/>
          </a:bodyPr>
          <a:lstStyle/>
          <a:p>
            <a:r>
              <a:rPr lang="en-US" sz="2000" b="1" smtClean="0"/>
              <a:t>5|3|2014</a:t>
            </a:r>
            <a:endParaRPr lang="en-IN" sz="2000" b="1" dirty="0"/>
          </a:p>
        </p:txBody>
      </p:sp>
      <p:sp>
        <p:nvSpPr>
          <p:cNvPr id="23" name="TextBox 22"/>
          <p:cNvSpPr txBox="1"/>
          <p:nvPr/>
        </p:nvSpPr>
        <p:spPr>
          <a:xfrm>
            <a:off x="3886192" y="1219200"/>
            <a:ext cx="1371608" cy="400110"/>
          </a:xfrm>
          <a:prstGeom prst="rect">
            <a:avLst/>
          </a:prstGeom>
          <a:noFill/>
        </p:spPr>
        <p:txBody>
          <a:bodyPr wrap="square" rtlCol="0">
            <a:spAutoFit/>
          </a:bodyPr>
          <a:lstStyle/>
          <a:p>
            <a:r>
              <a:rPr lang="en-US" sz="2000" b="1" smtClean="0"/>
              <a:t>31|3|2015</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P spid="14" grpId="0"/>
      <p:bldP spid="15" grpId="0"/>
      <p:bldP spid="16" grpId="0"/>
      <p:bldP spid="17" grpId="0"/>
      <p:bldP spid="18" grpId="0"/>
      <p:bldP spid="19" grpId="0"/>
      <p:bldP spid="22" grpId="0"/>
      <p:bldP spid="2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09600" y="1447800"/>
            <a:ext cx="7924800" cy="3886200"/>
          </a:xfrm>
          <a:prstGeom prst="roundRect">
            <a:avLst/>
          </a:prstGeom>
          <a:solidFill>
            <a:schemeClr val="accent4">
              <a:lumMod val="40000"/>
              <a:lumOff val="60000"/>
            </a:schemeClr>
          </a:solidFill>
          <a:ln>
            <a:solidFill>
              <a:srgbClr val="C00000"/>
            </a:solidFill>
          </a:ln>
          <a:effectLst>
            <a:outerShdw blurRad="149987" dist="250190" dir="8460000" algn="ctr">
              <a:srgbClr val="000000">
                <a:alpha val="28000"/>
              </a:srgbClr>
            </a:outerShdw>
          </a:effectLst>
          <a:scene3d>
            <a:camera prst="perspectiveFront"/>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solidFill>
                  <a:srgbClr val="C00000"/>
                </a:solidFill>
              </a:rPr>
              <a:t>Ques.</a:t>
            </a:r>
          </a:p>
          <a:p>
            <a:pPr algn="ctr"/>
            <a:r>
              <a:rPr lang="en-US" sz="2400" b="1" dirty="0" smtClean="0">
                <a:solidFill>
                  <a:srgbClr val="C00000"/>
                </a:solidFill>
              </a:rPr>
              <a:t>Karan made a gift to </a:t>
            </a:r>
            <a:r>
              <a:rPr lang="en-US" sz="2400" b="1" dirty="0" err="1" smtClean="0">
                <a:solidFill>
                  <a:srgbClr val="C00000"/>
                </a:solidFill>
              </a:rPr>
              <a:t>Sujata</a:t>
            </a:r>
            <a:r>
              <a:rPr lang="en-US" sz="2400" b="1" dirty="0" smtClean="0">
                <a:solidFill>
                  <a:srgbClr val="C00000"/>
                </a:solidFill>
              </a:rPr>
              <a:t> during their engagement which took place on 15</a:t>
            </a:r>
            <a:r>
              <a:rPr lang="en-US" sz="2400" b="1" baseline="30000" dirty="0" smtClean="0">
                <a:solidFill>
                  <a:srgbClr val="C00000"/>
                </a:solidFill>
              </a:rPr>
              <a:t>th</a:t>
            </a:r>
            <a:r>
              <a:rPr lang="en-US" sz="2400" b="1" dirty="0" smtClean="0">
                <a:solidFill>
                  <a:srgbClr val="C00000"/>
                </a:solidFill>
              </a:rPr>
              <a:t> May, 2009. After their marriage which was held on 15</a:t>
            </a:r>
            <a:r>
              <a:rPr lang="en-US" sz="2400" b="1" baseline="30000" dirty="0" smtClean="0">
                <a:solidFill>
                  <a:srgbClr val="C00000"/>
                </a:solidFill>
              </a:rPr>
              <a:t>th</a:t>
            </a:r>
            <a:r>
              <a:rPr lang="en-US" sz="2400" b="1" dirty="0" smtClean="0">
                <a:solidFill>
                  <a:srgbClr val="C00000"/>
                </a:solidFill>
              </a:rPr>
              <a:t> June 2009, they decide to live apart owing to some reasons and they obtained a legal divorce on 15</a:t>
            </a:r>
            <a:r>
              <a:rPr lang="en-US" sz="2400" b="1" baseline="30000" dirty="0" smtClean="0">
                <a:solidFill>
                  <a:srgbClr val="C00000"/>
                </a:solidFill>
              </a:rPr>
              <a:t>th</a:t>
            </a:r>
            <a:r>
              <a:rPr lang="en-US" sz="2400" b="1" dirty="0" smtClean="0">
                <a:solidFill>
                  <a:srgbClr val="C00000"/>
                </a:solidFill>
              </a:rPr>
              <a:t> Sep. 2009. Whether such transferred asset shall be clubbed in the hands of Karan? </a:t>
            </a:r>
            <a:endParaRPr lang="en-IN" sz="2400" b="1" dirty="0">
              <a:solidFill>
                <a:srgbClr val="C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295400"/>
            <a:ext cx="16002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ASSESSEE :              </a:t>
            </a:r>
            <a:endParaRPr lang="en-IN" b="1" dirty="0">
              <a:latin typeface="Times New Roman" pitchFamily="18" charset="0"/>
              <a:cs typeface="Times New Roman" pitchFamily="18" charset="0"/>
            </a:endParaRPr>
          </a:p>
        </p:txBody>
      </p:sp>
      <p:sp>
        <p:nvSpPr>
          <p:cNvPr id="3" name="TextBox 2"/>
          <p:cNvSpPr txBox="1"/>
          <p:nvPr/>
        </p:nvSpPr>
        <p:spPr>
          <a:xfrm>
            <a:off x="1676400" y="1295400"/>
            <a:ext cx="1665841"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INDIVIDUAL,</a:t>
            </a:r>
            <a:endParaRPr lang="en-IN" b="1" dirty="0">
              <a:latin typeface="Times New Roman" pitchFamily="18" charset="0"/>
              <a:cs typeface="Times New Roman" pitchFamily="18" charset="0"/>
            </a:endParaRPr>
          </a:p>
        </p:txBody>
      </p:sp>
      <p:sp>
        <p:nvSpPr>
          <p:cNvPr id="4" name="TextBox 3"/>
          <p:cNvSpPr txBox="1"/>
          <p:nvPr/>
        </p:nvSpPr>
        <p:spPr>
          <a:xfrm>
            <a:off x="3246120" y="1295400"/>
            <a:ext cx="4049122"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HINDU UNDIVIDED FAMILY (HUF),</a:t>
            </a:r>
            <a:endParaRPr lang="en-IN" b="1" dirty="0">
              <a:latin typeface="Times New Roman" pitchFamily="18" charset="0"/>
              <a:cs typeface="Times New Roman" pitchFamily="18" charset="0"/>
            </a:endParaRPr>
          </a:p>
        </p:txBody>
      </p:sp>
      <p:sp>
        <p:nvSpPr>
          <p:cNvPr id="5" name="TextBox 4"/>
          <p:cNvSpPr txBox="1"/>
          <p:nvPr/>
        </p:nvSpPr>
        <p:spPr>
          <a:xfrm>
            <a:off x="7215220" y="1306770"/>
            <a:ext cx="1373005"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COMPANY</a:t>
            </a:r>
            <a:endParaRPr lang="en-IN" b="1" dirty="0">
              <a:latin typeface="Times New Roman" pitchFamily="18" charset="0"/>
              <a:cs typeface="Times New Roman" pitchFamily="18" charset="0"/>
            </a:endParaRPr>
          </a:p>
        </p:txBody>
      </p:sp>
      <p:sp>
        <p:nvSpPr>
          <p:cNvPr id="8" name="TextBox 7"/>
          <p:cNvSpPr txBox="1"/>
          <p:nvPr/>
        </p:nvSpPr>
        <p:spPr>
          <a:xfrm>
            <a:off x="152401" y="1809690"/>
            <a:ext cx="2209799"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RATE OF TAX  :         </a:t>
            </a:r>
            <a:endParaRPr lang="en-IN" sz="2000" b="1" dirty="0">
              <a:latin typeface="Times New Roman" pitchFamily="18" charset="0"/>
              <a:cs typeface="Times New Roman" pitchFamily="18" charset="0"/>
            </a:endParaRPr>
          </a:p>
        </p:txBody>
      </p:sp>
      <p:sp>
        <p:nvSpPr>
          <p:cNvPr id="9" name="TextBox 8"/>
          <p:cNvSpPr txBox="1"/>
          <p:nvPr/>
        </p:nvSpPr>
        <p:spPr>
          <a:xfrm>
            <a:off x="2362200" y="1809690"/>
            <a:ext cx="633507"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1% </a:t>
            </a:r>
            <a:endParaRPr lang="en-IN" sz="2000" b="1" dirty="0">
              <a:latin typeface="Times New Roman" pitchFamily="18" charset="0"/>
              <a:cs typeface="Times New Roman" pitchFamily="18" charset="0"/>
            </a:endParaRPr>
          </a:p>
        </p:txBody>
      </p:sp>
      <p:sp>
        <p:nvSpPr>
          <p:cNvPr id="10" name="TextBox 9"/>
          <p:cNvSpPr txBox="1"/>
          <p:nvPr/>
        </p:nvSpPr>
        <p:spPr>
          <a:xfrm>
            <a:off x="2840148" y="1809690"/>
            <a:ext cx="31290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x</a:t>
            </a:r>
            <a:endParaRPr lang="en-IN" sz="2000" b="1" dirty="0">
              <a:latin typeface="Times New Roman" pitchFamily="18" charset="0"/>
              <a:cs typeface="Times New Roman" pitchFamily="18" charset="0"/>
            </a:endParaRPr>
          </a:p>
        </p:txBody>
      </p:sp>
      <p:sp>
        <p:nvSpPr>
          <p:cNvPr id="11" name="TextBox 10"/>
          <p:cNvSpPr txBox="1"/>
          <p:nvPr/>
        </p:nvSpPr>
        <p:spPr>
          <a:xfrm>
            <a:off x="3097912" y="1828800"/>
            <a:ext cx="3402791"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(NET WEALTH – 30 LAKH)</a:t>
            </a:r>
            <a:endParaRPr lang="en-IN" sz="2000" b="1" dirty="0">
              <a:latin typeface="Times New Roman" pitchFamily="18" charset="0"/>
              <a:cs typeface="Times New Roman" pitchFamily="18" charset="0"/>
            </a:endParaRPr>
          </a:p>
        </p:txBody>
      </p:sp>
      <p:sp>
        <p:nvSpPr>
          <p:cNvPr id="13" name="TextBox 12"/>
          <p:cNvSpPr txBox="1"/>
          <p:nvPr/>
        </p:nvSpPr>
        <p:spPr>
          <a:xfrm>
            <a:off x="152400" y="2450068"/>
            <a:ext cx="2612575"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VALUATION DATE :</a:t>
            </a:r>
            <a:endParaRPr lang="en-IN" sz="2000" b="1" dirty="0">
              <a:latin typeface="Times New Roman" pitchFamily="18" charset="0"/>
              <a:cs typeface="Times New Roman" pitchFamily="18" charset="0"/>
            </a:endParaRPr>
          </a:p>
        </p:txBody>
      </p:sp>
      <p:sp>
        <p:nvSpPr>
          <p:cNvPr id="14" name="TextBox 13"/>
          <p:cNvSpPr txBox="1"/>
          <p:nvPr/>
        </p:nvSpPr>
        <p:spPr>
          <a:xfrm>
            <a:off x="2743200" y="2453640"/>
            <a:ext cx="63246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LAST DAY and                     OF THE PREVIOUS YEAR</a:t>
            </a:r>
            <a:endParaRPr lang="en-IN" sz="2000" b="1" dirty="0">
              <a:latin typeface="Times New Roman" pitchFamily="18" charset="0"/>
              <a:cs typeface="Times New Roman" pitchFamily="18" charset="0"/>
            </a:endParaRPr>
          </a:p>
        </p:txBody>
      </p:sp>
      <p:sp>
        <p:nvSpPr>
          <p:cNvPr id="15" name="TextBox 14"/>
          <p:cNvSpPr txBox="1"/>
          <p:nvPr/>
        </p:nvSpPr>
        <p:spPr>
          <a:xfrm>
            <a:off x="152400" y="3048000"/>
            <a:ext cx="808849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NOTE : PREVIOUS YEAR MEANS SAME AS IN INCOME TAX ACT</a:t>
            </a:r>
          </a:p>
        </p:txBody>
      </p:sp>
      <p:sp>
        <p:nvSpPr>
          <p:cNvPr id="16" name="TextBox 15"/>
          <p:cNvSpPr txBox="1"/>
          <p:nvPr/>
        </p:nvSpPr>
        <p:spPr>
          <a:xfrm>
            <a:off x="855137" y="3566160"/>
            <a:ext cx="418315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For JUNE exam  1-4-2014 to 31-3-15</a:t>
            </a:r>
            <a:endParaRPr lang="en-IN" sz="2000" b="1" dirty="0">
              <a:latin typeface="Times New Roman" pitchFamily="18" charset="0"/>
              <a:cs typeface="Times New Roman" pitchFamily="18" charset="0"/>
            </a:endParaRPr>
          </a:p>
        </p:txBody>
      </p:sp>
      <p:sp>
        <p:nvSpPr>
          <p:cNvPr id="17" name="TextBox 16"/>
          <p:cNvSpPr txBox="1"/>
          <p:nvPr/>
        </p:nvSpPr>
        <p:spPr>
          <a:xfrm>
            <a:off x="870013" y="4008120"/>
            <a:ext cx="4003404"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Therefore valuation date is 31-3-15</a:t>
            </a:r>
            <a:endParaRPr lang="en-IN" sz="2000" b="1"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9" grpId="0"/>
      <p:bldP spid="10" grpId="0"/>
      <p:bldP spid="11" grpId="0"/>
      <p:bldP spid="13" grpId="0"/>
      <p:bldP spid="14" grpId="0"/>
      <p:bldP spid="15" grpId="0"/>
      <p:bldP spid="16" grpId="0"/>
      <p:bldP spid="1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381000" y="457200"/>
            <a:ext cx="2362200" cy="838200"/>
          </a:xfrm>
          <a:prstGeom prst="wave">
            <a:avLst/>
          </a:prstGeom>
          <a:solidFill>
            <a:schemeClr val="accent3">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solidFill>
                  <a:schemeClr val="accent2">
                    <a:lumMod val="50000"/>
                  </a:schemeClr>
                </a:solidFill>
              </a:rPr>
              <a:t>Answer</a:t>
            </a:r>
            <a:endParaRPr lang="en-IN" sz="4000" b="1" i="1" dirty="0">
              <a:solidFill>
                <a:schemeClr val="accent2">
                  <a:lumMod val="50000"/>
                </a:schemeClr>
              </a:solidFill>
            </a:endParaRPr>
          </a:p>
        </p:txBody>
      </p:sp>
      <p:sp>
        <p:nvSpPr>
          <p:cNvPr id="3" name="Rounded Rectangle 2"/>
          <p:cNvSpPr/>
          <p:nvPr/>
        </p:nvSpPr>
        <p:spPr>
          <a:xfrm>
            <a:off x="762000" y="1905000"/>
            <a:ext cx="7620000" cy="3048000"/>
          </a:xfrm>
          <a:prstGeom prst="roundRect">
            <a:avLst/>
          </a:prstGeom>
          <a:solidFill>
            <a:schemeClr val="accent3">
              <a:lumMod val="40000"/>
              <a:lumOff val="60000"/>
            </a:schemeClr>
          </a:solidFill>
          <a:ln>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accent2">
                    <a:lumMod val="50000"/>
                  </a:schemeClr>
                </a:solidFill>
              </a:rPr>
              <a:t>No Clubbing</a:t>
            </a:r>
          </a:p>
          <a:p>
            <a:endParaRPr lang="en-US" sz="1000" b="1" dirty="0" smtClean="0">
              <a:solidFill>
                <a:schemeClr val="accent1">
                  <a:lumMod val="50000"/>
                </a:schemeClr>
              </a:solidFill>
            </a:endParaRPr>
          </a:p>
          <a:p>
            <a:pPr algn="ctr"/>
            <a:r>
              <a:rPr lang="en-US" sz="2600" b="1" dirty="0" smtClean="0">
                <a:solidFill>
                  <a:schemeClr val="accent2">
                    <a:lumMod val="50000"/>
                  </a:schemeClr>
                </a:solidFill>
              </a:rPr>
              <a:t>For the purpose of clubbing, relationship of husband and wife must exist both the time i.e. at the time of transfer as well as Valuation Date.</a:t>
            </a:r>
            <a:endParaRPr lang="en-IN" sz="2600" b="1" dirty="0">
              <a:solidFill>
                <a:schemeClr val="accent2">
                  <a:lumMod val="50000"/>
                </a:schemeClr>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8860" y="814312"/>
            <a:ext cx="4413847" cy="400110"/>
          </a:xfrm>
          <a:prstGeom prst="rect">
            <a:avLst/>
          </a:prstGeom>
          <a:noFill/>
        </p:spPr>
        <p:txBody>
          <a:bodyPr wrap="square" rtlCol="0">
            <a:spAutoFit/>
          </a:bodyPr>
          <a:lstStyle/>
          <a:p>
            <a:r>
              <a:rPr lang="en-US" sz="2000" b="1" u="sng" dirty="0" smtClean="0"/>
              <a:t>Asset transferred to Son’s Wife</a:t>
            </a:r>
            <a:endParaRPr lang="en-IN" sz="2000" b="1" u="sng" dirty="0"/>
          </a:p>
        </p:txBody>
      </p:sp>
      <p:sp>
        <p:nvSpPr>
          <p:cNvPr id="7" name="TextBox 6"/>
          <p:cNvSpPr txBox="1"/>
          <p:nvPr/>
        </p:nvSpPr>
        <p:spPr>
          <a:xfrm>
            <a:off x="3326330" y="3653714"/>
            <a:ext cx="1291390" cy="400110"/>
          </a:xfrm>
          <a:prstGeom prst="rect">
            <a:avLst/>
          </a:prstGeom>
          <a:noFill/>
        </p:spPr>
        <p:txBody>
          <a:bodyPr wrap="square" rtlCol="0">
            <a:spAutoFit/>
          </a:bodyPr>
          <a:lstStyle/>
          <a:p>
            <a:r>
              <a:rPr lang="en-US" sz="2000" b="1" dirty="0" smtClean="0"/>
              <a:t>GOLD</a:t>
            </a:r>
            <a:endParaRPr lang="en-IN" sz="2000" b="1" dirty="0"/>
          </a:p>
        </p:txBody>
      </p:sp>
      <p:sp>
        <p:nvSpPr>
          <p:cNvPr id="8" name="TextBox 7"/>
          <p:cNvSpPr txBox="1"/>
          <p:nvPr/>
        </p:nvSpPr>
        <p:spPr>
          <a:xfrm>
            <a:off x="3316023" y="4176904"/>
            <a:ext cx="1071570" cy="400110"/>
          </a:xfrm>
          <a:prstGeom prst="rect">
            <a:avLst/>
          </a:prstGeom>
          <a:noFill/>
        </p:spPr>
        <p:txBody>
          <a:bodyPr wrap="square" rtlCol="0">
            <a:spAutoFit/>
          </a:bodyPr>
          <a:lstStyle/>
          <a:p>
            <a:r>
              <a:rPr lang="en-US" sz="2000" b="1" dirty="0" smtClean="0"/>
              <a:t>Gift</a:t>
            </a:r>
            <a:endParaRPr lang="en-IN" sz="2000" b="1" dirty="0"/>
          </a:p>
        </p:txBody>
      </p:sp>
      <p:cxnSp>
        <p:nvCxnSpPr>
          <p:cNvPr id="9" name="Straight Arrow Connector 8"/>
          <p:cNvCxnSpPr/>
          <p:nvPr/>
        </p:nvCxnSpPr>
        <p:spPr>
          <a:xfrm>
            <a:off x="2286000" y="4114800"/>
            <a:ext cx="3048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hape 12"/>
          <p:cNvCxnSpPr>
            <a:stCxn id="7" idx="0"/>
            <a:endCxn id="23" idx="0"/>
          </p:cNvCxnSpPr>
          <p:nvPr/>
        </p:nvCxnSpPr>
        <p:spPr>
          <a:xfrm rot="16200000" flipH="1" flipV="1">
            <a:off x="2521280" y="2420214"/>
            <a:ext cx="217246" cy="2684245"/>
          </a:xfrm>
          <a:prstGeom prst="curvedConnector3">
            <a:avLst>
              <a:gd name="adj1" fmla="val -617328"/>
            </a:avLst>
          </a:prstGeom>
          <a:ln>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1371600" y="1752600"/>
            <a:ext cx="2791496" cy="400110"/>
          </a:xfrm>
          <a:prstGeom prst="rect">
            <a:avLst/>
          </a:prstGeom>
          <a:noFill/>
        </p:spPr>
        <p:txBody>
          <a:bodyPr wrap="square" rtlCol="0">
            <a:spAutoFit/>
          </a:bodyPr>
          <a:lstStyle/>
          <a:p>
            <a:r>
              <a:rPr lang="en-US" sz="2000" b="1" dirty="0" smtClean="0"/>
              <a:t>Shall be clubbed in the</a:t>
            </a:r>
            <a:endParaRPr lang="en-IN" b="1" dirty="0"/>
          </a:p>
        </p:txBody>
      </p:sp>
      <p:sp>
        <p:nvSpPr>
          <p:cNvPr id="15" name="TextBox 14"/>
          <p:cNvSpPr txBox="1"/>
          <p:nvPr/>
        </p:nvSpPr>
        <p:spPr>
          <a:xfrm>
            <a:off x="1905000" y="2568714"/>
            <a:ext cx="1600200" cy="707886"/>
          </a:xfrm>
          <a:prstGeom prst="rect">
            <a:avLst/>
          </a:prstGeom>
          <a:noFill/>
        </p:spPr>
        <p:txBody>
          <a:bodyPr wrap="square" rtlCol="0">
            <a:spAutoFit/>
          </a:bodyPr>
          <a:lstStyle/>
          <a:p>
            <a:r>
              <a:rPr lang="en-US" sz="2000" b="1" dirty="0" smtClean="0"/>
              <a:t>hands of Mr. FIL | MIL</a:t>
            </a:r>
            <a:endParaRPr lang="en-IN" sz="2000" b="1" dirty="0"/>
          </a:p>
        </p:txBody>
      </p:sp>
      <p:sp>
        <p:nvSpPr>
          <p:cNvPr id="23" name="TextBox 22"/>
          <p:cNvSpPr txBox="1"/>
          <p:nvPr/>
        </p:nvSpPr>
        <p:spPr>
          <a:xfrm>
            <a:off x="381000" y="3870960"/>
            <a:ext cx="1813560" cy="707886"/>
          </a:xfrm>
          <a:prstGeom prst="rect">
            <a:avLst/>
          </a:prstGeom>
          <a:noFill/>
        </p:spPr>
        <p:txBody>
          <a:bodyPr wrap="square" rtlCol="0">
            <a:spAutoFit/>
          </a:bodyPr>
          <a:lstStyle/>
          <a:p>
            <a:r>
              <a:rPr lang="en-US" sz="2000" b="1" dirty="0" smtClean="0"/>
              <a:t>Father/Mother in law</a:t>
            </a:r>
            <a:endParaRPr lang="en-IN" sz="2000" b="1" dirty="0"/>
          </a:p>
        </p:txBody>
      </p:sp>
      <p:sp>
        <p:nvSpPr>
          <p:cNvPr id="24" name="TextBox 23"/>
          <p:cNvSpPr txBox="1"/>
          <p:nvPr/>
        </p:nvSpPr>
        <p:spPr>
          <a:xfrm>
            <a:off x="5410200" y="3886200"/>
            <a:ext cx="1447800" cy="400110"/>
          </a:xfrm>
          <a:prstGeom prst="rect">
            <a:avLst/>
          </a:prstGeom>
          <a:noFill/>
        </p:spPr>
        <p:txBody>
          <a:bodyPr wrap="square" rtlCol="0">
            <a:spAutoFit/>
          </a:bodyPr>
          <a:lstStyle/>
          <a:p>
            <a:r>
              <a:rPr lang="en-US" sz="2000" b="1" dirty="0" smtClean="0"/>
              <a:t>Son’s wife</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4" grpId="0"/>
      <p:bldP spid="15" grpId="0"/>
      <p:bldP spid="23" grpId="0"/>
      <p:bldP spid="2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232" y="714356"/>
            <a:ext cx="5572164" cy="400110"/>
          </a:xfrm>
          <a:prstGeom prst="rect">
            <a:avLst/>
          </a:prstGeom>
          <a:noFill/>
        </p:spPr>
        <p:txBody>
          <a:bodyPr wrap="square" rtlCol="0">
            <a:spAutoFit/>
          </a:bodyPr>
          <a:lstStyle/>
          <a:p>
            <a:r>
              <a:rPr lang="en-US" sz="2000" b="1" u="sng" dirty="0" smtClean="0"/>
              <a:t>However No Clubbing in the following Cases</a:t>
            </a:r>
            <a:endParaRPr lang="en-IN" b="1" u="sng" dirty="0"/>
          </a:p>
        </p:txBody>
      </p:sp>
      <p:cxnSp>
        <p:nvCxnSpPr>
          <p:cNvPr id="3" name="Straight Connector 2"/>
          <p:cNvCxnSpPr/>
          <p:nvPr/>
        </p:nvCxnSpPr>
        <p:spPr>
          <a:xfrm rot="10800000" flipV="1">
            <a:off x="2362200" y="1307422"/>
            <a:ext cx="2138362" cy="445178"/>
          </a:xfrm>
          <a:prstGeom prst="line">
            <a:avLst/>
          </a:prstGeom>
        </p:spPr>
        <p:style>
          <a:lnRef idx="2">
            <a:schemeClr val="dk1"/>
          </a:lnRef>
          <a:fillRef idx="0">
            <a:schemeClr val="dk1"/>
          </a:fillRef>
          <a:effectRef idx="1">
            <a:schemeClr val="dk1"/>
          </a:effectRef>
          <a:fontRef idx="minor">
            <a:schemeClr val="tx1"/>
          </a:fontRef>
        </p:style>
      </p:cxnSp>
      <p:cxnSp>
        <p:nvCxnSpPr>
          <p:cNvPr id="4" name="Straight Connector 3"/>
          <p:cNvCxnSpPr/>
          <p:nvPr/>
        </p:nvCxnSpPr>
        <p:spPr>
          <a:xfrm>
            <a:off x="4500562" y="1307423"/>
            <a:ext cx="1976438" cy="445177"/>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Arrow Connector 4"/>
          <p:cNvCxnSpPr/>
          <p:nvPr/>
        </p:nvCxnSpPr>
        <p:spPr>
          <a:xfrm rot="5400000">
            <a:off x="2184399" y="1930401"/>
            <a:ext cx="35719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rot="5400000">
            <a:off x="6299199" y="1930401"/>
            <a:ext cx="35719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1685908" y="2164679"/>
            <a:ext cx="2000264" cy="1015663"/>
          </a:xfrm>
          <a:prstGeom prst="rect">
            <a:avLst/>
          </a:prstGeom>
          <a:noFill/>
        </p:spPr>
        <p:txBody>
          <a:bodyPr wrap="square" rtlCol="0">
            <a:spAutoFit/>
          </a:bodyPr>
          <a:lstStyle/>
          <a:p>
            <a:r>
              <a:rPr lang="en-US" sz="2000" b="1" dirty="0" smtClean="0"/>
              <a:t>If transfer </a:t>
            </a:r>
          </a:p>
          <a:p>
            <a:r>
              <a:rPr lang="en-US" sz="2000" b="1" dirty="0" smtClean="0"/>
              <a:t>is for adequate </a:t>
            </a:r>
          </a:p>
          <a:p>
            <a:r>
              <a:rPr lang="en-US" sz="2000" b="1" dirty="0" smtClean="0"/>
              <a:t>Consideration </a:t>
            </a:r>
            <a:endParaRPr lang="en-IN" sz="2000" b="1" dirty="0"/>
          </a:p>
        </p:txBody>
      </p:sp>
      <p:sp>
        <p:nvSpPr>
          <p:cNvPr id="8" name="TextBox 7"/>
          <p:cNvSpPr txBox="1"/>
          <p:nvPr/>
        </p:nvSpPr>
        <p:spPr>
          <a:xfrm>
            <a:off x="5883941" y="2204864"/>
            <a:ext cx="1714512" cy="1323439"/>
          </a:xfrm>
          <a:prstGeom prst="rect">
            <a:avLst/>
          </a:prstGeom>
          <a:noFill/>
        </p:spPr>
        <p:txBody>
          <a:bodyPr wrap="square" rtlCol="0">
            <a:spAutoFit/>
          </a:bodyPr>
          <a:lstStyle/>
          <a:p>
            <a:r>
              <a:rPr lang="en-US" sz="2000" b="1" dirty="0" smtClean="0"/>
              <a:t>Relationship</a:t>
            </a:r>
          </a:p>
          <a:p>
            <a:r>
              <a:rPr lang="en-US" sz="2000" b="1" dirty="0" smtClean="0"/>
              <a:t>Of </a:t>
            </a:r>
            <a:r>
              <a:rPr lang="en-US" sz="2000" b="1" dirty="0" err="1" smtClean="0"/>
              <a:t>FIL|Sons</a:t>
            </a:r>
            <a:r>
              <a:rPr lang="en-US" sz="2000" b="1" dirty="0" smtClean="0"/>
              <a:t> Wife</a:t>
            </a:r>
          </a:p>
          <a:p>
            <a:r>
              <a:rPr lang="en-US" sz="2000" b="1" dirty="0" smtClean="0"/>
              <a:t>does not exist</a:t>
            </a:r>
            <a:endParaRPr lang="en-IN" sz="2000" b="1" dirty="0"/>
          </a:p>
        </p:txBody>
      </p:sp>
      <p:sp>
        <p:nvSpPr>
          <p:cNvPr id="9" name="TextBox 8"/>
          <p:cNvSpPr txBox="1"/>
          <p:nvPr/>
        </p:nvSpPr>
        <p:spPr>
          <a:xfrm>
            <a:off x="5433750" y="3498209"/>
            <a:ext cx="1071570" cy="400110"/>
          </a:xfrm>
          <a:prstGeom prst="rect">
            <a:avLst/>
          </a:prstGeom>
          <a:noFill/>
        </p:spPr>
        <p:txBody>
          <a:bodyPr wrap="square" rtlCol="0">
            <a:spAutoFit/>
          </a:bodyPr>
          <a:lstStyle/>
          <a:p>
            <a:r>
              <a:rPr lang="en-US" sz="2000" b="1" dirty="0" smtClean="0"/>
              <a:t>either</a:t>
            </a:r>
            <a:endParaRPr lang="en-IN" sz="2000" b="1" dirty="0"/>
          </a:p>
        </p:txBody>
      </p:sp>
      <p:sp>
        <p:nvSpPr>
          <p:cNvPr id="10" name="TextBox 9"/>
          <p:cNvSpPr txBox="1"/>
          <p:nvPr/>
        </p:nvSpPr>
        <p:spPr>
          <a:xfrm>
            <a:off x="5771188" y="3870213"/>
            <a:ext cx="2143140" cy="707886"/>
          </a:xfrm>
          <a:prstGeom prst="rect">
            <a:avLst/>
          </a:prstGeom>
          <a:noFill/>
        </p:spPr>
        <p:txBody>
          <a:bodyPr wrap="square" rtlCol="0">
            <a:spAutoFit/>
          </a:bodyPr>
          <a:lstStyle/>
          <a:p>
            <a:r>
              <a:rPr lang="en-US" sz="2000" b="1" dirty="0" smtClean="0"/>
              <a:t>at the time of </a:t>
            </a:r>
          </a:p>
          <a:p>
            <a:r>
              <a:rPr lang="en-US" sz="2000" b="1" dirty="0" smtClean="0"/>
              <a:t>transfer or</a:t>
            </a:r>
            <a:endParaRPr lang="en-IN" sz="2000" b="1" dirty="0"/>
          </a:p>
        </p:txBody>
      </p:sp>
      <p:sp>
        <p:nvSpPr>
          <p:cNvPr id="11" name="TextBox 10"/>
          <p:cNvSpPr txBox="1"/>
          <p:nvPr/>
        </p:nvSpPr>
        <p:spPr>
          <a:xfrm>
            <a:off x="5782875" y="4717593"/>
            <a:ext cx="2143140" cy="1015663"/>
          </a:xfrm>
          <a:prstGeom prst="rect">
            <a:avLst/>
          </a:prstGeom>
          <a:noFill/>
        </p:spPr>
        <p:txBody>
          <a:bodyPr wrap="square" rtlCol="0">
            <a:spAutoFit/>
          </a:bodyPr>
          <a:lstStyle/>
          <a:p>
            <a:r>
              <a:rPr lang="en-US" sz="2000" b="1" dirty="0" smtClean="0"/>
              <a:t>at the time of </a:t>
            </a:r>
          </a:p>
          <a:p>
            <a:r>
              <a:rPr lang="en-US" sz="2000" b="1" dirty="0" smtClean="0"/>
              <a:t>Valuation </a:t>
            </a:r>
          </a:p>
          <a:p>
            <a:r>
              <a:rPr lang="en-US" sz="2000" b="1" dirty="0" smtClean="0"/>
              <a:t>Date</a:t>
            </a:r>
          </a:p>
        </p:txBody>
      </p:sp>
      <p:cxnSp>
        <p:nvCxnSpPr>
          <p:cNvPr id="12" name="Straight Connector 11"/>
          <p:cNvCxnSpPr/>
          <p:nvPr/>
        </p:nvCxnSpPr>
        <p:spPr>
          <a:xfrm>
            <a:off x="5334000" y="4116461"/>
            <a:ext cx="285752" cy="158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5345687" y="4940467"/>
            <a:ext cx="285752" cy="1588"/>
          </a:xfrm>
          <a:prstGeom prst="line">
            <a:avLst/>
          </a:prstGeom>
        </p:spPr>
        <p:style>
          <a:lnRef idx="2">
            <a:schemeClr val="dk1"/>
          </a:lnRef>
          <a:fillRef idx="0">
            <a:schemeClr val="dk1"/>
          </a:fillRef>
          <a:effectRef idx="1">
            <a:schemeClr val="dk1"/>
          </a:effectRef>
          <a:fontRef idx="minor">
            <a:schemeClr val="tx1"/>
          </a:fontRef>
        </p:style>
      </p:cxnSp>
      <p:pic>
        <p:nvPicPr>
          <p:cNvPr id="14" name="Picture 2" descr="C:\Users\AMIT\Desktop\photos\imagesCA5YW7LJ.jpg"/>
          <p:cNvPicPr>
            <a:picLocks noChangeAspect="1" noChangeArrowheads="1"/>
          </p:cNvPicPr>
          <p:nvPr/>
        </p:nvPicPr>
        <p:blipFill>
          <a:blip r:embed="rId2" cstate="print"/>
          <a:srcRect/>
          <a:stretch>
            <a:fillRect/>
          </a:stretch>
        </p:blipFill>
        <p:spPr bwMode="auto">
          <a:xfrm>
            <a:off x="1190611" y="3556637"/>
            <a:ext cx="1037953" cy="1332642"/>
          </a:xfrm>
          <a:prstGeom prst="rect">
            <a:avLst/>
          </a:prstGeom>
          <a:ln>
            <a:noFill/>
          </a:ln>
          <a:effectLst>
            <a:softEdge rad="112500"/>
          </a:effectLst>
        </p:spPr>
      </p:pic>
      <p:pic>
        <p:nvPicPr>
          <p:cNvPr id="15" name="Picture 3" descr="C:\Users\AMIT\Desktop\photos\imagesCAPG8RNO.jpg"/>
          <p:cNvPicPr>
            <a:picLocks noChangeAspect="1" noChangeArrowheads="1"/>
          </p:cNvPicPr>
          <p:nvPr/>
        </p:nvPicPr>
        <p:blipFill>
          <a:blip r:embed="rId3" cstate="print"/>
          <a:srcRect/>
          <a:stretch>
            <a:fillRect/>
          </a:stretch>
        </p:blipFill>
        <p:spPr bwMode="auto">
          <a:xfrm>
            <a:off x="2257411" y="3571876"/>
            <a:ext cx="1857389" cy="1928826"/>
          </a:xfrm>
          <a:prstGeom prst="rect">
            <a:avLst/>
          </a:prstGeom>
          <a:ln>
            <a:noFill/>
          </a:ln>
          <a:effectLst>
            <a:softEdge rad="112500"/>
          </a:effectLst>
        </p:spPr>
      </p:pic>
      <p:sp>
        <p:nvSpPr>
          <p:cNvPr id="16" name="TextBox 15"/>
          <p:cNvSpPr txBox="1"/>
          <p:nvPr/>
        </p:nvSpPr>
        <p:spPr>
          <a:xfrm>
            <a:off x="5782875" y="5799633"/>
            <a:ext cx="1205862" cy="400110"/>
          </a:xfrm>
          <a:prstGeom prst="rect">
            <a:avLst/>
          </a:prstGeom>
          <a:noFill/>
        </p:spPr>
        <p:txBody>
          <a:bodyPr wrap="square" rtlCol="0">
            <a:spAutoFit/>
          </a:bodyPr>
          <a:lstStyle/>
          <a:p>
            <a:r>
              <a:rPr lang="en-US" sz="2000" b="1" dirty="0" smtClean="0"/>
              <a:t>or both</a:t>
            </a:r>
          </a:p>
        </p:txBody>
      </p:sp>
      <p:cxnSp>
        <p:nvCxnSpPr>
          <p:cNvPr id="17" name="Straight Connector 16"/>
          <p:cNvCxnSpPr/>
          <p:nvPr/>
        </p:nvCxnSpPr>
        <p:spPr>
          <a:xfrm>
            <a:off x="5345687" y="6022507"/>
            <a:ext cx="285752" cy="158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05859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6558" y="684975"/>
            <a:ext cx="2357454" cy="400110"/>
          </a:xfrm>
          <a:prstGeom prst="rect">
            <a:avLst/>
          </a:prstGeom>
          <a:noFill/>
        </p:spPr>
        <p:txBody>
          <a:bodyPr wrap="square" rtlCol="0">
            <a:spAutoFit/>
          </a:bodyPr>
          <a:lstStyle/>
          <a:p>
            <a:r>
              <a:rPr lang="en-US" sz="2000" b="1" u="sng" dirty="0" smtClean="0"/>
              <a:t>Indirect Transfer</a:t>
            </a:r>
            <a:endParaRPr lang="en-IN" sz="2000" b="1" u="sng" dirty="0"/>
          </a:p>
        </p:txBody>
      </p:sp>
      <p:sp>
        <p:nvSpPr>
          <p:cNvPr id="6" name="TextBox 5"/>
          <p:cNvSpPr txBox="1"/>
          <p:nvPr/>
        </p:nvSpPr>
        <p:spPr>
          <a:xfrm>
            <a:off x="2373259" y="2899425"/>
            <a:ext cx="1000132" cy="400110"/>
          </a:xfrm>
          <a:prstGeom prst="rect">
            <a:avLst/>
          </a:prstGeom>
          <a:noFill/>
        </p:spPr>
        <p:txBody>
          <a:bodyPr wrap="square" rtlCol="0">
            <a:spAutoFit/>
          </a:bodyPr>
          <a:lstStyle/>
          <a:p>
            <a:r>
              <a:rPr lang="en-US" sz="2000" b="1" dirty="0" smtClean="0"/>
              <a:t>Gift</a:t>
            </a:r>
            <a:endParaRPr lang="en-IN" sz="2000" b="1" dirty="0"/>
          </a:p>
        </p:txBody>
      </p:sp>
      <p:sp>
        <p:nvSpPr>
          <p:cNvPr id="7" name="TextBox 6"/>
          <p:cNvSpPr txBox="1"/>
          <p:nvPr/>
        </p:nvSpPr>
        <p:spPr>
          <a:xfrm>
            <a:off x="5692959" y="2364240"/>
            <a:ext cx="672881" cy="1015663"/>
          </a:xfrm>
          <a:prstGeom prst="rect">
            <a:avLst/>
          </a:prstGeom>
          <a:noFill/>
        </p:spPr>
        <p:txBody>
          <a:bodyPr wrap="square" rtlCol="0">
            <a:spAutoFit/>
          </a:bodyPr>
          <a:lstStyle/>
          <a:p>
            <a:r>
              <a:rPr lang="en-US" sz="2000" b="1" dirty="0" smtClean="0"/>
              <a:t>Gift</a:t>
            </a:r>
          </a:p>
          <a:p>
            <a:r>
              <a:rPr lang="en-US" sz="2000" b="1" dirty="0" smtClean="0"/>
              <a:t>of </a:t>
            </a:r>
          </a:p>
          <a:p>
            <a:r>
              <a:rPr lang="en-US" sz="2000" b="1" dirty="0" smtClean="0"/>
              <a:t>H|P</a:t>
            </a:r>
            <a:endParaRPr lang="en-IN" sz="2000" b="1" dirty="0"/>
          </a:p>
        </p:txBody>
      </p:sp>
      <p:cxnSp>
        <p:nvCxnSpPr>
          <p:cNvPr id="13" name="Straight Arrow Connector 12"/>
          <p:cNvCxnSpPr/>
          <p:nvPr/>
        </p:nvCxnSpPr>
        <p:spPr>
          <a:xfrm>
            <a:off x="6400800" y="2676031"/>
            <a:ext cx="9144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Curved Connector 14"/>
          <p:cNvCxnSpPr>
            <a:endCxn id="17" idx="0"/>
          </p:cNvCxnSpPr>
          <p:nvPr/>
        </p:nvCxnSpPr>
        <p:spPr>
          <a:xfrm rot="10800000" flipV="1">
            <a:off x="1577340" y="1761631"/>
            <a:ext cx="4442460" cy="1493520"/>
          </a:xfrm>
          <a:prstGeom prst="curvedConnector2">
            <a:avLst/>
          </a:prstGeom>
          <a:ln>
            <a:tailEnd type="arrow"/>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rot="21078050">
            <a:off x="2788920" y="1533031"/>
            <a:ext cx="2209800" cy="400110"/>
          </a:xfrm>
          <a:prstGeom prst="rect">
            <a:avLst/>
          </a:prstGeom>
          <a:noFill/>
        </p:spPr>
        <p:txBody>
          <a:bodyPr wrap="square" rtlCol="0">
            <a:spAutoFit/>
          </a:bodyPr>
          <a:lstStyle/>
          <a:p>
            <a:r>
              <a:rPr lang="en-US" sz="2000" b="1" dirty="0" smtClean="0"/>
              <a:t>shall be clubbed</a:t>
            </a:r>
            <a:endParaRPr lang="en-IN" sz="2000" b="1" dirty="0"/>
          </a:p>
        </p:txBody>
      </p:sp>
      <p:sp>
        <p:nvSpPr>
          <p:cNvPr id="19" name="Arc 18"/>
          <p:cNvSpPr/>
          <p:nvPr/>
        </p:nvSpPr>
        <p:spPr>
          <a:xfrm rot="19554529">
            <a:off x="2821003" y="3235648"/>
            <a:ext cx="3265164" cy="627598"/>
          </a:xfrm>
          <a:prstGeom prst="arc">
            <a:avLst>
              <a:gd name="adj1" fmla="val 16738467"/>
              <a:gd name="adj2" fmla="val 21343638"/>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a:p>
        </p:txBody>
      </p:sp>
      <p:sp>
        <p:nvSpPr>
          <p:cNvPr id="17" name="TextBox 16"/>
          <p:cNvSpPr txBox="1"/>
          <p:nvPr/>
        </p:nvSpPr>
        <p:spPr>
          <a:xfrm>
            <a:off x="1066800" y="3255151"/>
            <a:ext cx="1021080" cy="400110"/>
          </a:xfrm>
          <a:prstGeom prst="rect">
            <a:avLst/>
          </a:prstGeom>
          <a:noFill/>
        </p:spPr>
        <p:txBody>
          <a:bodyPr wrap="square" rtlCol="0">
            <a:spAutoFit/>
          </a:bodyPr>
          <a:lstStyle/>
          <a:p>
            <a:pPr algn="r"/>
            <a:r>
              <a:rPr lang="en-US" sz="2000" b="1" dirty="0" smtClean="0"/>
              <a:t>Mr. X</a:t>
            </a:r>
            <a:endParaRPr lang="en-IN" sz="2000" b="1" dirty="0"/>
          </a:p>
        </p:txBody>
      </p:sp>
      <p:sp>
        <p:nvSpPr>
          <p:cNvPr id="18" name="TextBox 17"/>
          <p:cNvSpPr txBox="1"/>
          <p:nvPr/>
        </p:nvSpPr>
        <p:spPr>
          <a:xfrm>
            <a:off x="3581400" y="3270391"/>
            <a:ext cx="1066800" cy="400110"/>
          </a:xfrm>
          <a:prstGeom prst="rect">
            <a:avLst/>
          </a:prstGeom>
          <a:noFill/>
        </p:spPr>
        <p:txBody>
          <a:bodyPr wrap="square" rtlCol="0">
            <a:spAutoFit/>
          </a:bodyPr>
          <a:lstStyle/>
          <a:p>
            <a:r>
              <a:rPr lang="en-US" sz="2000" b="1" dirty="0" smtClean="0"/>
              <a:t>Friend</a:t>
            </a:r>
            <a:endParaRPr lang="en-IN" sz="2000" b="1" dirty="0"/>
          </a:p>
        </p:txBody>
      </p:sp>
      <p:sp>
        <p:nvSpPr>
          <p:cNvPr id="20" name="TextBox 19"/>
          <p:cNvSpPr txBox="1"/>
          <p:nvPr/>
        </p:nvSpPr>
        <p:spPr>
          <a:xfrm>
            <a:off x="7162800" y="3270391"/>
            <a:ext cx="1447800" cy="400110"/>
          </a:xfrm>
          <a:prstGeom prst="rect">
            <a:avLst/>
          </a:prstGeom>
          <a:noFill/>
        </p:spPr>
        <p:txBody>
          <a:bodyPr wrap="square" rtlCol="0">
            <a:spAutoFit/>
          </a:bodyPr>
          <a:lstStyle/>
          <a:p>
            <a:r>
              <a:rPr lang="en-US" sz="2000" b="1" smtClean="0"/>
              <a:t>Son’s Wife</a:t>
            </a:r>
            <a:endParaRPr lang="en-IN" sz="2000" b="1" dirty="0"/>
          </a:p>
        </p:txBody>
      </p:sp>
      <p:cxnSp>
        <p:nvCxnSpPr>
          <p:cNvPr id="28" name="Straight Arrow Connector 27"/>
          <p:cNvCxnSpPr/>
          <p:nvPr/>
        </p:nvCxnSpPr>
        <p:spPr>
          <a:xfrm>
            <a:off x="2133600" y="3453271"/>
            <a:ext cx="1447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a:off x="4724400" y="3468511"/>
            <a:ext cx="2286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7" name="Arc 36"/>
          <p:cNvSpPr/>
          <p:nvPr/>
        </p:nvSpPr>
        <p:spPr>
          <a:xfrm>
            <a:off x="5913120" y="1761631"/>
            <a:ext cx="228600" cy="1295400"/>
          </a:xfrm>
          <a:prstGeom prst="arc">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P spid="19" grpId="0" animBg="1"/>
      <p:bldP spid="17" grpId="0"/>
      <p:bldP spid="18" grpId="0"/>
      <p:bldP spid="20" grpId="0"/>
      <p:bldP spid="3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68" y="655921"/>
            <a:ext cx="1214446" cy="1015663"/>
          </a:xfrm>
          <a:prstGeom prst="rect">
            <a:avLst/>
          </a:prstGeom>
          <a:noFill/>
        </p:spPr>
        <p:txBody>
          <a:bodyPr wrap="square" rtlCol="0">
            <a:spAutoFit/>
          </a:bodyPr>
          <a:lstStyle/>
          <a:p>
            <a:r>
              <a:rPr lang="en-US" sz="2000" b="1" dirty="0" smtClean="0"/>
              <a:t>Gift </a:t>
            </a:r>
          </a:p>
          <a:p>
            <a:r>
              <a:rPr lang="en-US" sz="2000" b="1" dirty="0" smtClean="0"/>
              <a:t>from</a:t>
            </a:r>
          </a:p>
          <a:p>
            <a:r>
              <a:rPr lang="en-US" sz="2000" b="1" dirty="0" smtClean="0"/>
              <a:t>Friend</a:t>
            </a:r>
            <a:endParaRPr lang="en-IN" sz="2000" b="1" dirty="0"/>
          </a:p>
        </p:txBody>
      </p:sp>
      <p:sp>
        <p:nvSpPr>
          <p:cNvPr id="3" name="TextBox 2"/>
          <p:cNvSpPr txBox="1"/>
          <p:nvPr/>
        </p:nvSpPr>
        <p:spPr>
          <a:xfrm>
            <a:off x="3744867" y="684233"/>
            <a:ext cx="1357322" cy="707886"/>
          </a:xfrm>
          <a:prstGeom prst="rect">
            <a:avLst/>
          </a:prstGeom>
          <a:noFill/>
        </p:spPr>
        <p:txBody>
          <a:bodyPr wrap="square" rtlCol="0">
            <a:spAutoFit/>
          </a:bodyPr>
          <a:lstStyle/>
          <a:p>
            <a:r>
              <a:rPr lang="en-US" sz="2000" b="1" dirty="0" smtClean="0"/>
              <a:t>Gift from</a:t>
            </a:r>
          </a:p>
          <a:p>
            <a:r>
              <a:rPr lang="en-US" sz="2000" b="1" dirty="0" smtClean="0"/>
              <a:t>Uncle</a:t>
            </a:r>
            <a:endParaRPr lang="en-IN" sz="2000" b="1" dirty="0"/>
          </a:p>
        </p:txBody>
      </p:sp>
      <p:sp>
        <p:nvSpPr>
          <p:cNvPr id="4" name="TextBox 3"/>
          <p:cNvSpPr txBox="1"/>
          <p:nvPr/>
        </p:nvSpPr>
        <p:spPr>
          <a:xfrm>
            <a:off x="5786446" y="727359"/>
            <a:ext cx="1357322" cy="1015663"/>
          </a:xfrm>
          <a:prstGeom prst="rect">
            <a:avLst/>
          </a:prstGeom>
          <a:noFill/>
        </p:spPr>
        <p:txBody>
          <a:bodyPr wrap="square" rtlCol="0">
            <a:spAutoFit/>
          </a:bodyPr>
          <a:lstStyle/>
          <a:p>
            <a:r>
              <a:rPr lang="en-US" sz="2000" b="1" dirty="0" smtClean="0"/>
              <a:t>Gift from</a:t>
            </a:r>
          </a:p>
          <a:p>
            <a:r>
              <a:rPr lang="en-US" sz="2000" b="1" dirty="0" smtClean="0"/>
              <a:t>Any Person</a:t>
            </a:r>
            <a:endParaRPr lang="en-IN" sz="2000" b="1" dirty="0"/>
          </a:p>
        </p:txBody>
      </p:sp>
      <p:sp>
        <p:nvSpPr>
          <p:cNvPr id="5" name="TextBox 4"/>
          <p:cNvSpPr txBox="1"/>
          <p:nvPr/>
        </p:nvSpPr>
        <p:spPr>
          <a:xfrm>
            <a:off x="3643306" y="2244182"/>
            <a:ext cx="1071570" cy="400110"/>
          </a:xfrm>
          <a:prstGeom prst="rect">
            <a:avLst/>
          </a:prstGeom>
          <a:noFill/>
        </p:spPr>
        <p:txBody>
          <a:bodyPr wrap="square" rtlCol="0">
            <a:spAutoFit/>
          </a:bodyPr>
          <a:lstStyle/>
          <a:p>
            <a:pPr algn="r"/>
            <a:r>
              <a:rPr lang="en-US" sz="2000" b="1" dirty="0" smtClean="0"/>
              <a:t>Wealth</a:t>
            </a:r>
            <a:endParaRPr lang="en-IN" sz="2000" b="1" dirty="0"/>
          </a:p>
        </p:txBody>
      </p:sp>
      <p:sp>
        <p:nvSpPr>
          <p:cNvPr id="6" name="TextBox 5"/>
          <p:cNvSpPr txBox="1"/>
          <p:nvPr/>
        </p:nvSpPr>
        <p:spPr>
          <a:xfrm>
            <a:off x="4707167" y="2233880"/>
            <a:ext cx="1988578" cy="400110"/>
          </a:xfrm>
          <a:prstGeom prst="rect">
            <a:avLst/>
          </a:prstGeom>
          <a:noFill/>
        </p:spPr>
        <p:txBody>
          <a:bodyPr wrap="square" rtlCol="0">
            <a:spAutoFit/>
          </a:bodyPr>
          <a:lstStyle/>
          <a:p>
            <a:r>
              <a:rPr lang="en-US" sz="2000" b="1" dirty="0" smtClean="0"/>
              <a:t>of a Minor child</a:t>
            </a:r>
            <a:endParaRPr lang="en-IN" sz="2000" b="1" dirty="0"/>
          </a:p>
        </p:txBody>
      </p:sp>
      <p:sp>
        <p:nvSpPr>
          <p:cNvPr id="7" name="TextBox 6"/>
          <p:cNvSpPr txBox="1"/>
          <p:nvPr/>
        </p:nvSpPr>
        <p:spPr>
          <a:xfrm>
            <a:off x="3779433" y="3139626"/>
            <a:ext cx="2286016" cy="400110"/>
          </a:xfrm>
          <a:prstGeom prst="rect">
            <a:avLst/>
          </a:prstGeom>
          <a:noFill/>
        </p:spPr>
        <p:txBody>
          <a:bodyPr wrap="square" rtlCol="0">
            <a:spAutoFit/>
          </a:bodyPr>
          <a:lstStyle/>
          <a:p>
            <a:r>
              <a:rPr lang="en-US" sz="2000" b="1" dirty="0" smtClean="0"/>
              <a:t>Shall be clubbed</a:t>
            </a:r>
            <a:endParaRPr lang="en-IN" sz="2000" b="1" dirty="0"/>
          </a:p>
        </p:txBody>
      </p:sp>
      <p:sp>
        <p:nvSpPr>
          <p:cNvPr id="8" name="TextBox 7"/>
          <p:cNvSpPr txBox="1"/>
          <p:nvPr/>
        </p:nvSpPr>
        <p:spPr>
          <a:xfrm>
            <a:off x="3850871" y="4080007"/>
            <a:ext cx="2143140" cy="707886"/>
          </a:xfrm>
          <a:prstGeom prst="rect">
            <a:avLst/>
          </a:prstGeom>
          <a:noFill/>
        </p:spPr>
        <p:txBody>
          <a:bodyPr wrap="square" rtlCol="0">
            <a:spAutoFit/>
          </a:bodyPr>
          <a:lstStyle/>
          <a:p>
            <a:r>
              <a:rPr lang="en-US" sz="2000" b="1" dirty="0" smtClean="0"/>
              <a:t>In the hands </a:t>
            </a:r>
          </a:p>
          <a:p>
            <a:r>
              <a:rPr lang="en-US" sz="2000" b="1" dirty="0" smtClean="0"/>
              <a:t>of Parent</a:t>
            </a:r>
            <a:endParaRPr lang="en-IN" sz="2000" b="1" dirty="0"/>
          </a:p>
        </p:txBody>
      </p:sp>
      <p:sp>
        <p:nvSpPr>
          <p:cNvPr id="9" name="TextBox 8"/>
          <p:cNvSpPr txBox="1"/>
          <p:nvPr/>
        </p:nvSpPr>
        <p:spPr>
          <a:xfrm>
            <a:off x="2088295" y="5299391"/>
            <a:ext cx="6643734" cy="400110"/>
          </a:xfrm>
          <a:prstGeom prst="rect">
            <a:avLst/>
          </a:prstGeom>
          <a:noFill/>
        </p:spPr>
        <p:txBody>
          <a:bodyPr wrap="square" rtlCol="0">
            <a:spAutoFit/>
          </a:bodyPr>
          <a:lstStyle/>
          <a:p>
            <a:r>
              <a:rPr lang="en-US" sz="2000" b="1" dirty="0" smtClean="0"/>
              <a:t>whose Net wealth (other than wealth of child) is greater</a:t>
            </a:r>
            <a:endParaRPr lang="en-IN" sz="2000" b="1" dirty="0"/>
          </a:p>
        </p:txBody>
      </p:sp>
      <p:cxnSp>
        <p:nvCxnSpPr>
          <p:cNvPr id="11" name="Straight Arrow Connector 10"/>
          <p:cNvCxnSpPr>
            <a:stCxn id="2" idx="2"/>
          </p:cNvCxnSpPr>
          <p:nvPr/>
        </p:nvCxnSpPr>
        <p:spPr>
          <a:xfrm rot="16200000" flipH="1">
            <a:off x="2837270" y="1194204"/>
            <a:ext cx="471534" cy="14262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rot="16200000" flipH="1">
            <a:off x="3894500" y="1764819"/>
            <a:ext cx="750999" cy="55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rot="10800000" flipV="1">
            <a:off x="4786314" y="1428736"/>
            <a:ext cx="1000132" cy="7143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rot="5400000">
            <a:off x="4000496" y="2928934"/>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rot="5400000">
            <a:off x="4501356" y="3857628"/>
            <a:ext cx="427834"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rot="5400000">
            <a:off x="4572000" y="5072074"/>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Rounded Rectangle 1"/>
          <p:cNvSpPr/>
          <p:nvPr/>
        </p:nvSpPr>
        <p:spPr>
          <a:xfrm>
            <a:off x="1676400" y="76200"/>
            <a:ext cx="5791200" cy="6858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00"/>
                </a:solidFill>
              </a:rPr>
              <a:t>Wealth of Minor Child</a:t>
            </a:r>
            <a:endParaRPr lang="en-IN" sz="4000" b="1" dirty="0">
              <a:solidFill>
                <a:srgbClr val="FFFF00"/>
              </a:solidFill>
            </a:endParaRPr>
          </a:p>
        </p:txBody>
      </p:sp>
      <p:sp>
        <p:nvSpPr>
          <p:cNvPr id="3" name="Rounded Rectangle 2"/>
          <p:cNvSpPr/>
          <p:nvPr/>
        </p:nvSpPr>
        <p:spPr>
          <a:xfrm>
            <a:off x="304800" y="1066800"/>
            <a:ext cx="8534400" cy="1295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Asset of minor child shall be clubbed in the Net Wealth of his parents whose Net Wealth is Greater </a:t>
            </a:r>
            <a:r>
              <a:rPr lang="en-US" sz="2000" b="1" dirty="0" smtClean="0">
                <a:solidFill>
                  <a:srgbClr val="FFFF00"/>
                </a:solidFill>
              </a:rPr>
              <a:t>(</a:t>
            </a:r>
            <a:r>
              <a:rPr lang="en-US" b="1" dirty="0" smtClean="0">
                <a:solidFill>
                  <a:srgbClr val="FFFF00"/>
                </a:solidFill>
              </a:rPr>
              <a:t>before including wealth of such Minor Child</a:t>
            </a:r>
            <a:r>
              <a:rPr lang="en-US" sz="2000" b="1" dirty="0" smtClean="0">
                <a:solidFill>
                  <a:srgbClr val="FFFF00"/>
                </a:solidFill>
              </a:rPr>
              <a:t>)</a:t>
            </a:r>
            <a:endParaRPr lang="en-IN" sz="2000" b="1" dirty="0">
              <a:solidFill>
                <a:srgbClr val="FFFF00"/>
              </a:solidFill>
            </a:endParaRPr>
          </a:p>
        </p:txBody>
      </p:sp>
      <p:sp>
        <p:nvSpPr>
          <p:cNvPr id="4" name="Rounded Rectangle 3"/>
          <p:cNvSpPr/>
          <p:nvPr/>
        </p:nvSpPr>
        <p:spPr>
          <a:xfrm>
            <a:off x="381000" y="5791200"/>
            <a:ext cx="84582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Asset of Rs. 1lakh shall be clubbed in the Net Wealth of Mrs. X </a:t>
            </a:r>
            <a:endParaRPr lang="en-IN" sz="2800" b="1" dirty="0">
              <a:solidFill>
                <a:srgbClr val="FFFF00"/>
              </a:solidFill>
            </a:endParaRPr>
          </a:p>
        </p:txBody>
      </p:sp>
      <p:sp>
        <p:nvSpPr>
          <p:cNvPr id="5" name="Rounded Rectangle 4"/>
          <p:cNvSpPr/>
          <p:nvPr/>
        </p:nvSpPr>
        <p:spPr>
          <a:xfrm>
            <a:off x="3276600" y="3581400"/>
            <a:ext cx="2438400" cy="19812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Mrs. X (Mother) </a:t>
            </a:r>
          </a:p>
          <a:p>
            <a:pPr algn="ctr"/>
            <a:r>
              <a:rPr lang="en-US" sz="2800" b="1" dirty="0" smtClean="0">
                <a:solidFill>
                  <a:srgbClr val="FFFF00"/>
                </a:solidFill>
              </a:rPr>
              <a:t>Net Wealth </a:t>
            </a:r>
            <a:r>
              <a:rPr lang="en-US" sz="2800" b="1" dirty="0" smtClean="0">
                <a:solidFill>
                  <a:srgbClr val="FF0000"/>
                </a:solidFill>
              </a:rPr>
              <a:t>60 L</a:t>
            </a:r>
            <a:endParaRPr lang="en-IN" sz="2800" b="1" dirty="0">
              <a:solidFill>
                <a:srgbClr val="FF0000"/>
              </a:solidFill>
            </a:endParaRPr>
          </a:p>
        </p:txBody>
      </p:sp>
      <p:sp>
        <p:nvSpPr>
          <p:cNvPr id="6" name="Rounded Rectangle 5"/>
          <p:cNvSpPr/>
          <p:nvPr/>
        </p:nvSpPr>
        <p:spPr>
          <a:xfrm>
            <a:off x="6172200" y="3581400"/>
            <a:ext cx="2362200" cy="19812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rPr>
              <a:t>Master X </a:t>
            </a:r>
            <a:r>
              <a:rPr lang="en-US" sz="2400" b="1" dirty="0" smtClean="0">
                <a:solidFill>
                  <a:srgbClr val="FFFF00"/>
                </a:solidFill>
              </a:rPr>
              <a:t>(Minor child)</a:t>
            </a:r>
          </a:p>
          <a:p>
            <a:pPr algn="ctr"/>
            <a:r>
              <a:rPr lang="en-US" sz="2800" b="1" dirty="0" smtClean="0">
                <a:solidFill>
                  <a:srgbClr val="FFFF00"/>
                </a:solidFill>
              </a:rPr>
              <a:t>Asset  </a:t>
            </a:r>
            <a:r>
              <a:rPr lang="en-US" sz="2400" b="1" dirty="0" smtClean="0">
                <a:solidFill>
                  <a:srgbClr val="FFFF00"/>
                </a:solidFill>
              </a:rPr>
              <a:t>Rs. 1 L</a:t>
            </a:r>
            <a:endParaRPr lang="en-IN" sz="2400" b="1" dirty="0">
              <a:solidFill>
                <a:srgbClr val="FFFF00"/>
              </a:solidFill>
            </a:endParaRPr>
          </a:p>
        </p:txBody>
      </p:sp>
      <p:sp>
        <p:nvSpPr>
          <p:cNvPr id="7" name="Rounded Rectangle 6"/>
          <p:cNvSpPr/>
          <p:nvPr/>
        </p:nvSpPr>
        <p:spPr>
          <a:xfrm>
            <a:off x="457200" y="3505200"/>
            <a:ext cx="2362200" cy="2057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Mr. X (father) </a:t>
            </a:r>
          </a:p>
          <a:p>
            <a:pPr algn="ctr"/>
            <a:r>
              <a:rPr lang="en-US" sz="2800" b="1" dirty="0" smtClean="0">
                <a:solidFill>
                  <a:srgbClr val="FFFF00"/>
                </a:solidFill>
              </a:rPr>
              <a:t>Net Wealth 40 L</a:t>
            </a:r>
            <a:endParaRPr lang="en-IN" sz="2800" b="1" dirty="0">
              <a:solidFill>
                <a:srgbClr val="FFFF00"/>
              </a:solidFill>
            </a:endParaRPr>
          </a:p>
        </p:txBody>
      </p:sp>
      <p:sp>
        <p:nvSpPr>
          <p:cNvPr id="8" name="Cloud 7"/>
          <p:cNvSpPr/>
          <p:nvPr/>
        </p:nvSpPr>
        <p:spPr>
          <a:xfrm>
            <a:off x="0" y="2514600"/>
            <a:ext cx="2362200" cy="838200"/>
          </a:xfrm>
          <a:prstGeom prst="clou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Example</a:t>
            </a:r>
            <a:endParaRPr lang="en-IN" sz="2800" b="1" dirty="0">
              <a:solidFill>
                <a:srgbClr val="FF0000"/>
              </a:solidFill>
            </a:endParaRPr>
          </a:p>
        </p:txBody>
      </p:sp>
      <p:sp>
        <p:nvSpPr>
          <p:cNvPr id="9" name="Comment 5"/>
          <p:cNvSpPr>
            <a:spLocks noRot="1" noChangeAspect="1" noEditPoints="1" noChangeArrowheads="1" noChangeShapeType="1" noTextEdit="1"/>
          </p:cNvSpPr>
          <p:nvPr/>
        </p:nvSpPr>
        <p:spPr bwMode="auto">
          <a:xfrm>
            <a:off x="114353975" y="65311338"/>
            <a:ext cx="0" cy="0"/>
          </a:xfrm>
          <a:custGeom>
            <a:avLst/>
            <a:gdLst>
              <a:gd name="T0" fmla="+- 0 22324 22324"/>
              <a:gd name="T1" fmla="*/ T0 w 1"/>
              <a:gd name="T2" fmla="+- 0 12750 12750"/>
              <a:gd name="T3" fmla="*/ 12750 h 1"/>
              <a:gd name="T4" fmla="+- 0 22324 22324"/>
              <a:gd name="T5" fmla="*/ T4 w 1"/>
              <a:gd name="T6" fmla="+- 0 12750 12750"/>
              <a:gd name="T7" fmla="*/ 12750 h 1"/>
            </a:gdLst>
            <a:ahLst/>
            <a:cxnLst>
              <a:cxn ang="0">
                <a:pos x="T1" y="T3"/>
              </a:cxn>
              <a:cxn ang="0">
                <a:pos x="T5" y="T7"/>
              </a:cxn>
            </a:cxnLst>
            <a:rect l="0" t="0" r="r" b="b"/>
            <a:pathLst>
              <a:path w="1" h="1" extrusionOk="0">
                <a:moveTo>
                  <a:pt x="0" y="0"/>
                </a:moveTo>
                <a:lnTo>
                  <a:pt x="0" y="0"/>
                </a:ln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41363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Rounded Rectangle 1"/>
          <p:cNvSpPr/>
          <p:nvPr/>
        </p:nvSpPr>
        <p:spPr>
          <a:xfrm>
            <a:off x="228600" y="2514600"/>
            <a:ext cx="8763000" cy="762000"/>
          </a:xfrm>
          <a:prstGeom prst="round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Asset</a:t>
            </a:r>
            <a:r>
              <a:rPr lang="en-US" sz="2800" b="1" dirty="0" smtClean="0">
                <a:solidFill>
                  <a:srgbClr val="002060"/>
                </a:solidFill>
              </a:rPr>
              <a:t> </a:t>
            </a:r>
            <a:r>
              <a:rPr lang="en-US" sz="2800" b="1" dirty="0" smtClean="0">
                <a:solidFill>
                  <a:srgbClr val="FFFF00"/>
                </a:solidFill>
              </a:rPr>
              <a:t>of Master X shall be clubbed in the Net wealth of Mrs. X </a:t>
            </a:r>
            <a:endParaRPr lang="en-IN" sz="2800" b="1" dirty="0">
              <a:solidFill>
                <a:srgbClr val="FFFF00"/>
              </a:solidFill>
            </a:endParaRPr>
          </a:p>
        </p:txBody>
      </p:sp>
      <p:sp>
        <p:nvSpPr>
          <p:cNvPr id="3" name="Rounded Rectangle 2"/>
          <p:cNvSpPr/>
          <p:nvPr/>
        </p:nvSpPr>
        <p:spPr>
          <a:xfrm>
            <a:off x="152400" y="5791200"/>
            <a:ext cx="8763000" cy="762000"/>
          </a:xfrm>
          <a:prstGeom prst="round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Asset of Master X shall be clubbed in the Net wealth of Mrs. X only.</a:t>
            </a:r>
            <a:endParaRPr lang="en-IN" sz="2800" b="1" dirty="0">
              <a:solidFill>
                <a:srgbClr val="FFFF00"/>
              </a:solidFill>
            </a:endParaRPr>
          </a:p>
        </p:txBody>
      </p:sp>
      <p:sp>
        <p:nvSpPr>
          <p:cNvPr id="4" name="Cloud 3"/>
          <p:cNvSpPr/>
          <p:nvPr/>
        </p:nvSpPr>
        <p:spPr>
          <a:xfrm>
            <a:off x="0" y="76200"/>
            <a:ext cx="3581400" cy="685800"/>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First Year</a:t>
            </a:r>
            <a:endParaRPr lang="en-IN" sz="2800" b="1" dirty="0"/>
          </a:p>
        </p:txBody>
      </p:sp>
      <p:sp>
        <p:nvSpPr>
          <p:cNvPr id="5" name="Cloud 4"/>
          <p:cNvSpPr/>
          <p:nvPr/>
        </p:nvSpPr>
        <p:spPr>
          <a:xfrm>
            <a:off x="0" y="3429000"/>
            <a:ext cx="2590800" cy="685800"/>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Next Year</a:t>
            </a:r>
            <a:endParaRPr lang="en-IN" sz="2800" b="1" dirty="0">
              <a:solidFill>
                <a:schemeClr val="bg1"/>
              </a:solidFill>
            </a:endParaRPr>
          </a:p>
        </p:txBody>
      </p:sp>
      <p:sp>
        <p:nvSpPr>
          <p:cNvPr id="6" name="Rounded Rectangle 5"/>
          <p:cNvSpPr/>
          <p:nvPr/>
        </p:nvSpPr>
        <p:spPr>
          <a:xfrm>
            <a:off x="304800" y="914400"/>
            <a:ext cx="2362200" cy="1371600"/>
          </a:xfrm>
          <a:prstGeom prst="roundRect">
            <a:avLst/>
          </a:prstGeom>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FF0000"/>
                </a:solidFill>
              </a:rPr>
              <a:t>Mr. X </a:t>
            </a:r>
          </a:p>
          <a:p>
            <a:pPr algn="ctr"/>
            <a:r>
              <a:rPr lang="en-US" sz="2800" b="1" dirty="0" smtClean="0">
                <a:solidFill>
                  <a:srgbClr val="FF0000"/>
                </a:solidFill>
              </a:rPr>
              <a:t>Asset</a:t>
            </a:r>
          </a:p>
          <a:p>
            <a:pPr algn="ctr"/>
            <a:r>
              <a:rPr lang="en-US" sz="3200" b="1" dirty="0" smtClean="0">
                <a:solidFill>
                  <a:srgbClr val="FF0000"/>
                </a:solidFill>
              </a:rPr>
              <a:t>40 L</a:t>
            </a:r>
            <a:endParaRPr lang="en-IN" sz="3200" b="1" dirty="0">
              <a:solidFill>
                <a:srgbClr val="FF0000"/>
              </a:solidFill>
            </a:endParaRPr>
          </a:p>
        </p:txBody>
      </p:sp>
      <p:sp>
        <p:nvSpPr>
          <p:cNvPr id="7" name="Rounded Rectangle 6"/>
          <p:cNvSpPr/>
          <p:nvPr/>
        </p:nvSpPr>
        <p:spPr>
          <a:xfrm>
            <a:off x="3352800" y="914400"/>
            <a:ext cx="2362200" cy="1371600"/>
          </a:xfrm>
          <a:prstGeom prst="roundRect">
            <a:avLst/>
          </a:prstGeom>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FF0000"/>
                </a:solidFill>
              </a:rPr>
              <a:t>Mrs. X</a:t>
            </a:r>
          </a:p>
          <a:p>
            <a:pPr algn="ctr"/>
            <a:r>
              <a:rPr lang="en-US" sz="2800" b="1" dirty="0" smtClean="0">
                <a:solidFill>
                  <a:srgbClr val="FF0000"/>
                </a:solidFill>
              </a:rPr>
              <a:t>Asset</a:t>
            </a:r>
          </a:p>
          <a:p>
            <a:pPr algn="ctr"/>
            <a:r>
              <a:rPr lang="en-US" sz="3200" b="1" dirty="0" smtClean="0">
                <a:solidFill>
                  <a:srgbClr val="FF0000"/>
                </a:solidFill>
              </a:rPr>
              <a:t>60 L</a:t>
            </a:r>
            <a:endParaRPr lang="en-IN" sz="3200" b="1" dirty="0">
              <a:solidFill>
                <a:srgbClr val="FF0000"/>
              </a:solidFill>
            </a:endParaRPr>
          </a:p>
        </p:txBody>
      </p:sp>
      <p:sp>
        <p:nvSpPr>
          <p:cNvPr id="8" name="Rounded Rectangle 7"/>
          <p:cNvSpPr/>
          <p:nvPr/>
        </p:nvSpPr>
        <p:spPr>
          <a:xfrm>
            <a:off x="6553200" y="838200"/>
            <a:ext cx="2362200" cy="1447800"/>
          </a:xfrm>
          <a:prstGeom prst="roundRect">
            <a:avLst/>
          </a:prstGeom>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FF0000"/>
                </a:solidFill>
              </a:rPr>
              <a:t>Master X</a:t>
            </a:r>
          </a:p>
          <a:p>
            <a:pPr algn="ctr"/>
            <a:r>
              <a:rPr lang="en-US" sz="2800" b="1" dirty="0" smtClean="0">
                <a:solidFill>
                  <a:srgbClr val="FF0000"/>
                </a:solidFill>
              </a:rPr>
              <a:t>Asset</a:t>
            </a:r>
          </a:p>
          <a:p>
            <a:pPr algn="ctr"/>
            <a:r>
              <a:rPr lang="en-US" sz="3200" b="1" dirty="0" smtClean="0">
                <a:solidFill>
                  <a:srgbClr val="FF0000"/>
                </a:solidFill>
              </a:rPr>
              <a:t>1 L</a:t>
            </a:r>
            <a:endParaRPr lang="en-IN" sz="3200" b="1" dirty="0">
              <a:solidFill>
                <a:srgbClr val="FF0000"/>
              </a:solidFill>
            </a:endParaRPr>
          </a:p>
        </p:txBody>
      </p:sp>
      <p:sp>
        <p:nvSpPr>
          <p:cNvPr id="9" name="Rounded Rectangle 8"/>
          <p:cNvSpPr/>
          <p:nvPr/>
        </p:nvSpPr>
        <p:spPr>
          <a:xfrm>
            <a:off x="228600" y="4267200"/>
            <a:ext cx="2362200" cy="1371600"/>
          </a:xfrm>
          <a:prstGeom prst="roundRect">
            <a:avLst/>
          </a:prstGeom>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FF0000"/>
                </a:solidFill>
              </a:rPr>
              <a:t>Mr. X</a:t>
            </a:r>
          </a:p>
          <a:p>
            <a:pPr algn="ctr"/>
            <a:r>
              <a:rPr lang="en-US" sz="2800" b="1" dirty="0" smtClean="0">
                <a:solidFill>
                  <a:srgbClr val="FF0000"/>
                </a:solidFill>
              </a:rPr>
              <a:t>Net wealth</a:t>
            </a:r>
          </a:p>
          <a:p>
            <a:pPr algn="ctr"/>
            <a:r>
              <a:rPr lang="en-US" sz="3200" b="1" dirty="0" smtClean="0">
                <a:solidFill>
                  <a:srgbClr val="FF0000"/>
                </a:solidFill>
              </a:rPr>
              <a:t>60 L</a:t>
            </a:r>
            <a:endParaRPr lang="en-IN" sz="3200" b="1" dirty="0">
              <a:solidFill>
                <a:srgbClr val="FF0000"/>
              </a:solidFill>
            </a:endParaRPr>
          </a:p>
        </p:txBody>
      </p:sp>
      <p:sp>
        <p:nvSpPr>
          <p:cNvPr id="10" name="Rounded Rectangle 9"/>
          <p:cNvSpPr/>
          <p:nvPr/>
        </p:nvSpPr>
        <p:spPr>
          <a:xfrm>
            <a:off x="3505200" y="4267200"/>
            <a:ext cx="2362200" cy="1371600"/>
          </a:xfrm>
          <a:prstGeom prst="roundRect">
            <a:avLst/>
          </a:prstGeom>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FF0000"/>
                </a:solidFill>
              </a:rPr>
              <a:t>Mrs. X </a:t>
            </a:r>
          </a:p>
          <a:p>
            <a:pPr algn="ctr"/>
            <a:r>
              <a:rPr lang="en-US" sz="2800" b="1" dirty="0" smtClean="0">
                <a:solidFill>
                  <a:srgbClr val="FF0000"/>
                </a:solidFill>
              </a:rPr>
              <a:t>Net wealth</a:t>
            </a:r>
          </a:p>
          <a:p>
            <a:pPr algn="ctr"/>
            <a:r>
              <a:rPr lang="en-US" sz="3200" b="1" dirty="0" smtClean="0">
                <a:solidFill>
                  <a:srgbClr val="FF0000"/>
                </a:solidFill>
              </a:rPr>
              <a:t>40 L</a:t>
            </a:r>
            <a:endParaRPr lang="en-IN" sz="3200" b="1" dirty="0">
              <a:solidFill>
                <a:srgbClr val="FF0000"/>
              </a:solidFill>
            </a:endParaRPr>
          </a:p>
        </p:txBody>
      </p:sp>
      <p:sp>
        <p:nvSpPr>
          <p:cNvPr id="11" name="Rounded Rectangle 10"/>
          <p:cNvSpPr/>
          <p:nvPr/>
        </p:nvSpPr>
        <p:spPr>
          <a:xfrm>
            <a:off x="6477000" y="4267200"/>
            <a:ext cx="2362200" cy="1371600"/>
          </a:xfrm>
          <a:prstGeom prst="roundRect">
            <a:avLst/>
          </a:prstGeom>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FF0000"/>
                </a:solidFill>
              </a:rPr>
              <a:t>Master X </a:t>
            </a:r>
          </a:p>
          <a:p>
            <a:pPr algn="ctr"/>
            <a:r>
              <a:rPr lang="en-US" sz="2800" b="1" dirty="0" smtClean="0">
                <a:solidFill>
                  <a:srgbClr val="FF0000"/>
                </a:solidFill>
              </a:rPr>
              <a:t>Asset</a:t>
            </a:r>
          </a:p>
          <a:p>
            <a:pPr algn="ctr"/>
            <a:r>
              <a:rPr lang="en-US" sz="3200" b="1" dirty="0" smtClean="0">
                <a:solidFill>
                  <a:srgbClr val="FF0000"/>
                </a:solidFill>
              </a:rPr>
              <a:t>1 L</a:t>
            </a:r>
            <a:endParaRPr lang="en-IN" sz="3200" b="1" dirty="0">
              <a:solidFill>
                <a:srgbClr val="FF0000"/>
              </a:solidFill>
            </a:endParaRPr>
          </a:p>
        </p:txBody>
      </p:sp>
    </p:spTree>
    <p:extLst>
      <p:ext uri="{BB962C8B-B14F-4D97-AF65-F5344CB8AC3E}">
        <p14:creationId xmlns:p14="http://schemas.microsoft.com/office/powerpoint/2010/main" val="868501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70" y="908918"/>
            <a:ext cx="1571636" cy="400110"/>
          </a:xfrm>
          <a:prstGeom prst="rect">
            <a:avLst/>
          </a:prstGeom>
          <a:noFill/>
        </p:spPr>
        <p:txBody>
          <a:bodyPr wrap="square" rtlCol="0">
            <a:spAutoFit/>
          </a:bodyPr>
          <a:lstStyle/>
          <a:p>
            <a:pPr algn="r"/>
            <a:r>
              <a:rPr lang="en-US" sz="2000" b="1" dirty="0" smtClean="0"/>
              <a:t>Minor child</a:t>
            </a:r>
            <a:endParaRPr lang="en-IN" sz="2000" b="1" dirty="0"/>
          </a:p>
        </p:txBody>
      </p:sp>
      <p:sp>
        <p:nvSpPr>
          <p:cNvPr id="3" name="TextBox 2"/>
          <p:cNvSpPr txBox="1"/>
          <p:nvPr/>
        </p:nvSpPr>
        <p:spPr>
          <a:xfrm>
            <a:off x="3571868" y="908918"/>
            <a:ext cx="3571900" cy="400110"/>
          </a:xfrm>
          <a:prstGeom prst="rect">
            <a:avLst/>
          </a:prstGeom>
          <a:noFill/>
        </p:spPr>
        <p:txBody>
          <a:bodyPr wrap="square" rtlCol="0">
            <a:spAutoFit/>
          </a:bodyPr>
          <a:lstStyle/>
          <a:p>
            <a:r>
              <a:rPr lang="en-US" sz="2000" b="1" dirty="0" smtClean="0"/>
              <a:t>(below the age of 18 years)</a:t>
            </a:r>
            <a:endParaRPr lang="en-IN" sz="2000" b="1" dirty="0"/>
          </a:p>
        </p:txBody>
      </p:sp>
      <p:cxnSp>
        <p:nvCxnSpPr>
          <p:cNvPr id="5" name="Straight Connector 4"/>
          <p:cNvCxnSpPr/>
          <p:nvPr/>
        </p:nvCxnSpPr>
        <p:spPr>
          <a:xfrm rot="10800000" flipV="1">
            <a:off x="1285852" y="1480422"/>
            <a:ext cx="3214710" cy="1285884"/>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4500562" y="1480422"/>
            <a:ext cx="3643338" cy="1214446"/>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4500562" y="1480422"/>
            <a:ext cx="1500198" cy="1285884"/>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1053238" y="3018672"/>
            <a:ext cx="50006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rot="5400000">
            <a:off x="5699177" y="3054391"/>
            <a:ext cx="60475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rot="5400000">
            <a:off x="7858942" y="2984338"/>
            <a:ext cx="57150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rot="5400000">
            <a:off x="3572662" y="2408322"/>
            <a:ext cx="185738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857224" y="3324312"/>
            <a:ext cx="1571636" cy="1015663"/>
          </a:xfrm>
          <a:prstGeom prst="rect">
            <a:avLst/>
          </a:prstGeom>
          <a:noFill/>
        </p:spPr>
        <p:txBody>
          <a:bodyPr wrap="square" rtlCol="0">
            <a:spAutoFit/>
          </a:bodyPr>
          <a:lstStyle/>
          <a:p>
            <a:r>
              <a:rPr lang="en-US" sz="2000" b="1" dirty="0" smtClean="0"/>
              <a:t>Minor </a:t>
            </a:r>
          </a:p>
          <a:p>
            <a:r>
              <a:rPr lang="en-US" sz="2000" b="1" dirty="0" smtClean="0"/>
              <a:t>Unmarried</a:t>
            </a:r>
          </a:p>
          <a:p>
            <a:r>
              <a:rPr lang="en-US" sz="2000" b="1" dirty="0" smtClean="0"/>
              <a:t>Son</a:t>
            </a:r>
            <a:endParaRPr lang="en-IN" sz="2000" b="1" dirty="0"/>
          </a:p>
        </p:txBody>
      </p:sp>
      <p:sp>
        <p:nvSpPr>
          <p:cNvPr id="28" name="TextBox 27"/>
          <p:cNvSpPr txBox="1"/>
          <p:nvPr/>
        </p:nvSpPr>
        <p:spPr>
          <a:xfrm>
            <a:off x="3927742" y="3347686"/>
            <a:ext cx="1285884" cy="1015663"/>
          </a:xfrm>
          <a:prstGeom prst="rect">
            <a:avLst/>
          </a:prstGeom>
          <a:noFill/>
        </p:spPr>
        <p:txBody>
          <a:bodyPr wrap="square" rtlCol="0">
            <a:spAutoFit/>
          </a:bodyPr>
          <a:lstStyle/>
          <a:p>
            <a:r>
              <a:rPr lang="en-US" sz="2000" b="1" dirty="0" smtClean="0"/>
              <a:t>Minor </a:t>
            </a:r>
          </a:p>
          <a:p>
            <a:r>
              <a:rPr lang="en-US" sz="2000" b="1" dirty="0" smtClean="0"/>
              <a:t>Married</a:t>
            </a:r>
          </a:p>
          <a:p>
            <a:r>
              <a:rPr lang="en-US" sz="2000" b="1" dirty="0" smtClean="0"/>
              <a:t>Son</a:t>
            </a:r>
            <a:endParaRPr lang="en-IN" sz="2000" b="1" dirty="0"/>
          </a:p>
        </p:txBody>
      </p:sp>
      <p:sp>
        <p:nvSpPr>
          <p:cNvPr id="29" name="TextBox 28"/>
          <p:cNvSpPr txBox="1"/>
          <p:nvPr/>
        </p:nvSpPr>
        <p:spPr>
          <a:xfrm>
            <a:off x="5587441" y="3335999"/>
            <a:ext cx="1500198" cy="1015663"/>
          </a:xfrm>
          <a:prstGeom prst="rect">
            <a:avLst/>
          </a:prstGeom>
          <a:noFill/>
        </p:spPr>
        <p:txBody>
          <a:bodyPr wrap="square" rtlCol="0">
            <a:spAutoFit/>
          </a:bodyPr>
          <a:lstStyle/>
          <a:p>
            <a:r>
              <a:rPr lang="en-US" sz="2000" b="1" dirty="0" smtClean="0"/>
              <a:t>Minor </a:t>
            </a:r>
          </a:p>
          <a:p>
            <a:r>
              <a:rPr lang="en-US" sz="2000" b="1" dirty="0" smtClean="0"/>
              <a:t>Unmarried</a:t>
            </a:r>
          </a:p>
          <a:p>
            <a:r>
              <a:rPr lang="en-US" sz="2000" b="1" dirty="0" smtClean="0"/>
              <a:t>daughter</a:t>
            </a:r>
            <a:endParaRPr lang="en-IN" sz="2000" b="1" dirty="0"/>
          </a:p>
        </p:txBody>
      </p:sp>
      <p:sp>
        <p:nvSpPr>
          <p:cNvPr id="30" name="TextBox 29"/>
          <p:cNvSpPr txBox="1"/>
          <p:nvPr/>
        </p:nvSpPr>
        <p:spPr>
          <a:xfrm>
            <a:off x="7552644" y="3297811"/>
            <a:ext cx="1285884" cy="1015663"/>
          </a:xfrm>
          <a:prstGeom prst="rect">
            <a:avLst/>
          </a:prstGeom>
          <a:noFill/>
        </p:spPr>
        <p:txBody>
          <a:bodyPr wrap="square" rtlCol="0">
            <a:spAutoFit/>
          </a:bodyPr>
          <a:lstStyle/>
          <a:p>
            <a:r>
              <a:rPr lang="en-US" sz="2000" b="1" dirty="0" smtClean="0"/>
              <a:t>Minor </a:t>
            </a:r>
          </a:p>
          <a:p>
            <a:r>
              <a:rPr lang="en-US" sz="2000" b="1" dirty="0" smtClean="0"/>
              <a:t>Married</a:t>
            </a:r>
          </a:p>
          <a:p>
            <a:r>
              <a:rPr lang="en-US" sz="2000" b="1" dirty="0" smtClean="0"/>
              <a:t>daughter</a:t>
            </a:r>
            <a:endParaRPr lang="en-IN" sz="2000" b="1" dirty="0"/>
          </a:p>
        </p:txBody>
      </p:sp>
      <p:cxnSp>
        <p:nvCxnSpPr>
          <p:cNvPr id="22" name="Straight Arrow Connector 21"/>
          <p:cNvCxnSpPr/>
          <p:nvPr/>
        </p:nvCxnSpPr>
        <p:spPr>
          <a:xfrm rot="5400000">
            <a:off x="952500" y="465582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762000" y="4983480"/>
            <a:ext cx="1219200" cy="400110"/>
          </a:xfrm>
          <a:prstGeom prst="rect">
            <a:avLst/>
          </a:prstGeom>
          <a:noFill/>
        </p:spPr>
        <p:txBody>
          <a:bodyPr wrap="square" rtlCol="0">
            <a:spAutoFit/>
          </a:bodyPr>
          <a:lstStyle/>
          <a:p>
            <a:r>
              <a:rPr lang="en-US" sz="2000" b="1" dirty="0" smtClean="0"/>
              <a:t>Clubbed</a:t>
            </a:r>
            <a:endParaRPr lang="en-IN" sz="2000" b="1" dirty="0"/>
          </a:p>
        </p:txBody>
      </p:sp>
      <p:cxnSp>
        <p:nvCxnSpPr>
          <p:cNvPr id="25" name="Straight Arrow Connector 24"/>
          <p:cNvCxnSpPr/>
          <p:nvPr/>
        </p:nvCxnSpPr>
        <p:spPr>
          <a:xfrm rot="5400000">
            <a:off x="4076700" y="470154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3886200" y="5044440"/>
            <a:ext cx="1219200" cy="400110"/>
          </a:xfrm>
          <a:prstGeom prst="rect">
            <a:avLst/>
          </a:prstGeom>
          <a:noFill/>
        </p:spPr>
        <p:txBody>
          <a:bodyPr wrap="square" rtlCol="0">
            <a:spAutoFit/>
          </a:bodyPr>
          <a:lstStyle/>
          <a:p>
            <a:r>
              <a:rPr lang="en-US" sz="2000" b="1" dirty="0" smtClean="0"/>
              <a:t>Clubbed</a:t>
            </a:r>
            <a:endParaRPr lang="en-IN" sz="2000" b="1" dirty="0"/>
          </a:p>
        </p:txBody>
      </p:sp>
      <p:cxnSp>
        <p:nvCxnSpPr>
          <p:cNvPr id="31" name="Straight Arrow Connector 30"/>
          <p:cNvCxnSpPr/>
          <p:nvPr/>
        </p:nvCxnSpPr>
        <p:spPr>
          <a:xfrm rot="5400000">
            <a:off x="5905500" y="470154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5715000" y="5044440"/>
            <a:ext cx="1219200" cy="400110"/>
          </a:xfrm>
          <a:prstGeom prst="rect">
            <a:avLst/>
          </a:prstGeom>
          <a:noFill/>
        </p:spPr>
        <p:txBody>
          <a:bodyPr wrap="square" rtlCol="0">
            <a:spAutoFit/>
          </a:bodyPr>
          <a:lstStyle/>
          <a:p>
            <a:r>
              <a:rPr lang="en-US" sz="2000" b="1" dirty="0" smtClean="0"/>
              <a:t>Clubbed</a:t>
            </a:r>
            <a:endParaRPr lang="en-IN" sz="2000" b="1" dirty="0"/>
          </a:p>
        </p:txBody>
      </p:sp>
      <p:cxnSp>
        <p:nvCxnSpPr>
          <p:cNvPr id="33" name="Straight Arrow Connector 32"/>
          <p:cNvCxnSpPr/>
          <p:nvPr/>
        </p:nvCxnSpPr>
        <p:spPr>
          <a:xfrm rot="5400000">
            <a:off x="7810500" y="470154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7620000" y="5044440"/>
            <a:ext cx="1219200" cy="707886"/>
          </a:xfrm>
          <a:prstGeom prst="rect">
            <a:avLst/>
          </a:prstGeom>
          <a:noFill/>
        </p:spPr>
        <p:txBody>
          <a:bodyPr wrap="square" rtlCol="0">
            <a:spAutoFit/>
          </a:bodyPr>
          <a:lstStyle/>
          <a:p>
            <a:r>
              <a:rPr lang="en-US" sz="2000" b="1" dirty="0" smtClean="0"/>
              <a:t>Not to be clubbed</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7" grpId="0"/>
      <p:bldP spid="28" grpId="0"/>
      <p:bldP spid="29" grpId="0"/>
      <p:bldP spid="30" grpId="0"/>
      <p:bldP spid="23" grpId="0"/>
      <p:bldP spid="26" grpId="0"/>
      <p:bldP spid="32" grpId="0"/>
      <p:bldP spid="3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913" y="2156448"/>
            <a:ext cx="1857388" cy="400110"/>
          </a:xfrm>
          <a:prstGeom prst="rect">
            <a:avLst/>
          </a:prstGeom>
          <a:noFill/>
        </p:spPr>
        <p:txBody>
          <a:bodyPr wrap="square" rtlCol="0">
            <a:spAutoFit/>
          </a:bodyPr>
          <a:lstStyle/>
          <a:p>
            <a:r>
              <a:rPr lang="en-US" sz="2000" b="1" dirty="0" smtClean="0"/>
              <a:t>INDIVIDUAL</a:t>
            </a:r>
            <a:endParaRPr lang="en-IN" sz="2000" b="1" dirty="0"/>
          </a:p>
        </p:txBody>
      </p:sp>
      <p:sp>
        <p:nvSpPr>
          <p:cNvPr id="3" name="TextBox 2"/>
          <p:cNvSpPr txBox="1"/>
          <p:nvPr/>
        </p:nvSpPr>
        <p:spPr>
          <a:xfrm>
            <a:off x="6500826" y="2161386"/>
            <a:ext cx="1285884" cy="1015663"/>
          </a:xfrm>
          <a:prstGeom prst="rect">
            <a:avLst/>
          </a:prstGeom>
          <a:noFill/>
        </p:spPr>
        <p:txBody>
          <a:bodyPr wrap="square" rtlCol="0">
            <a:spAutoFit/>
          </a:bodyPr>
          <a:lstStyle/>
          <a:p>
            <a:r>
              <a:rPr lang="en-US" sz="2000" b="1" dirty="0" smtClean="0"/>
              <a:t>Minor </a:t>
            </a:r>
          </a:p>
          <a:p>
            <a:r>
              <a:rPr lang="en-US" sz="2000" b="1" dirty="0" smtClean="0"/>
              <a:t>Married</a:t>
            </a:r>
          </a:p>
          <a:p>
            <a:r>
              <a:rPr lang="en-US" sz="2000" b="1" dirty="0" smtClean="0"/>
              <a:t>daughter</a:t>
            </a:r>
            <a:endParaRPr lang="en-IN" sz="2000" b="1" dirty="0"/>
          </a:p>
        </p:txBody>
      </p:sp>
      <p:cxnSp>
        <p:nvCxnSpPr>
          <p:cNvPr id="5" name="Straight Connector 4"/>
          <p:cNvCxnSpPr/>
          <p:nvPr/>
        </p:nvCxnSpPr>
        <p:spPr>
          <a:xfrm>
            <a:off x="2928926" y="2370762"/>
            <a:ext cx="3357586" cy="1588"/>
          </a:xfrm>
          <a:prstGeom prst="line">
            <a:avLst/>
          </a:prstGeom>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3643306" y="2478577"/>
            <a:ext cx="1643074" cy="707886"/>
          </a:xfrm>
          <a:prstGeom prst="rect">
            <a:avLst/>
          </a:prstGeom>
          <a:noFill/>
        </p:spPr>
        <p:txBody>
          <a:bodyPr wrap="square" rtlCol="0">
            <a:spAutoFit/>
          </a:bodyPr>
          <a:lstStyle/>
          <a:p>
            <a:r>
              <a:rPr lang="en-US" sz="2000" b="1" dirty="0" smtClean="0"/>
              <a:t>Transfer </a:t>
            </a:r>
          </a:p>
          <a:p>
            <a:r>
              <a:rPr lang="en-US" sz="2000" b="1" dirty="0" smtClean="0"/>
              <a:t>GOLD</a:t>
            </a:r>
            <a:endParaRPr lang="en-IN" sz="2000" b="1" dirty="0"/>
          </a:p>
        </p:txBody>
      </p:sp>
      <p:pic>
        <p:nvPicPr>
          <p:cNvPr id="6146" name="Picture 2" descr="C:\Users\dell\Desktop\Chetanya_Adib.jpg"/>
          <p:cNvPicPr>
            <a:picLocks noChangeAspect="1" noChangeArrowheads="1"/>
          </p:cNvPicPr>
          <p:nvPr/>
        </p:nvPicPr>
        <p:blipFill>
          <a:blip r:embed="rId2"/>
          <a:srcRect/>
          <a:stretch>
            <a:fillRect/>
          </a:stretch>
        </p:blipFill>
        <p:spPr bwMode="auto">
          <a:xfrm>
            <a:off x="857224" y="727688"/>
            <a:ext cx="1928826" cy="1357322"/>
          </a:xfrm>
          <a:prstGeom prst="rect">
            <a:avLst/>
          </a:prstGeom>
          <a:noFill/>
        </p:spPr>
      </p:pic>
      <p:pic>
        <p:nvPicPr>
          <p:cNvPr id="11" name="Picture 1" descr="C:\Users\AMIT\Desktop\imagesCA1ATW3G.jpg"/>
          <p:cNvPicPr>
            <a:picLocks noChangeAspect="1" noChangeArrowheads="1"/>
          </p:cNvPicPr>
          <p:nvPr/>
        </p:nvPicPr>
        <p:blipFill>
          <a:blip r:embed="rId3" cstate="print"/>
          <a:srcRect/>
          <a:stretch>
            <a:fillRect/>
          </a:stretch>
        </p:blipFill>
        <p:spPr bwMode="auto">
          <a:xfrm>
            <a:off x="6357950" y="656250"/>
            <a:ext cx="1447800" cy="1558290"/>
          </a:xfrm>
          <a:prstGeom prst="rect">
            <a:avLst/>
          </a:prstGeom>
          <a:noFill/>
        </p:spPr>
      </p:pic>
      <p:sp>
        <p:nvSpPr>
          <p:cNvPr id="15" name="TextBox 14"/>
          <p:cNvSpPr txBox="1"/>
          <p:nvPr/>
        </p:nvSpPr>
        <p:spPr>
          <a:xfrm>
            <a:off x="914400" y="3429000"/>
            <a:ext cx="7543800" cy="707886"/>
          </a:xfrm>
          <a:prstGeom prst="rect">
            <a:avLst/>
          </a:prstGeom>
          <a:noFill/>
        </p:spPr>
        <p:txBody>
          <a:bodyPr wrap="square" rtlCol="0">
            <a:spAutoFit/>
          </a:bodyPr>
          <a:lstStyle/>
          <a:p>
            <a:r>
              <a:rPr lang="en-US" sz="2000" b="1" dirty="0" smtClean="0"/>
              <a:t>GOLD shall not be clubbed in the Net wealth of Father but it will be taxable in the hands of Minor Married daughter only.</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480" y="1214422"/>
            <a:ext cx="6143668" cy="400110"/>
          </a:xfrm>
          <a:prstGeom prst="rect">
            <a:avLst/>
          </a:prstGeom>
          <a:noFill/>
        </p:spPr>
        <p:txBody>
          <a:bodyPr wrap="square" rtlCol="0">
            <a:spAutoFit/>
          </a:bodyPr>
          <a:lstStyle/>
          <a:p>
            <a:r>
              <a:rPr lang="en-US" sz="2000" b="1" dirty="0" smtClean="0"/>
              <a:t>Where relationship does not Subsist between Parents</a:t>
            </a:r>
            <a:endParaRPr lang="en-IN" sz="2000" b="1" dirty="0"/>
          </a:p>
        </p:txBody>
      </p:sp>
      <p:sp>
        <p:nvSpPr>
          <p:cNvPr id="3" name="TextBox 2"/>
          <p:cNvSpPr txBox="1"/>
          <p:nvPr/>
        </p:nvSpPr>
        <p:spPr>
          <a:xfrm>
            <a:off x="1508760" y="4052766"/>
            <a:ext cx="7053282" cy="707886"/>
          </a:xfrm>
          <a:prstGeom prst="rect">
            <a:avLst/>
          </a:prstGeom>
          <a:noFill/>
        </p:spPr>
        <p:txBody>
          <a:bodyPr wrap="square" rtlCol="0">
            <a:spAutoFit/>
          </a:bodyPr>
          <a:lstStyle/>
          <a:p>
            <a:r>
              <a:rPr lang="en-US" sz="2000" b="1" dirty="0" smtClean="0"/>
              <a:t>Wealth of Minor Child shall be clubbed in the hands of that Parent who maintain minor child during the Previous year</a:t>
            </a:r>
            <a:endParaRPr lang="en-IN" sz="2000" b="1" dirty="0"/>
          </a:p>
        </p:txBody>
      </p:sp>
      <p:cxnSp>
        <p:nvCxnSpPr>
          <p:cNvPr id="5" name="Straight Arrow Connector 4"/>
          <p:cNvCxnSpPr/>
          <p:nvPr/>
        </p:nvCxnSpPr>
        <p:spPr>
          <a:xfrm>
            <a:off x="996973" y="4267080"/>
            <a:ext cx="50006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7170" name="Picture 2" descr="C:\Users\dell\Desktop\folder pik\rishtey9.jpg"/>
          <p:cNvPicPr>
            <a:picLocks noChangeAspect="1" noChangeArrowheads="1"/>
          </p:cNvPicPr>
          <p:nvPr/>
        </p:nvPicPr>
        <p:blipFill>
          <a:blip r:embed="rId2"/>
          <a:srcRect/>
          <a:stretch>
            <a:fillRect/>
          </a:stretch>
        </p:blipFill>
        <p:spPr bwMode="auto">
          <a:xfrm>
            <a:off x="2786050" y="1776570"/>
            <a:ext cx="3643338" cy="214314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74320"/>
            <a:ext cx="1152880" cy="400110"/>
          </a:xfrm>
          <a:prstGeom prst="rect">
            <a:avLst/>
          </a:prstGeom>
          <a:noFill/>
        </p:spPr>
        <p:txBody>
          <a:bodyPr wrap="none" rtlCol="0">
            <a:spAutoFit/>
          </a:bodyPr>
          <a:lstStyle/>
          <a:p>
            <a:r>
              <a:rPr lang="en-US" sz="2000" b="1" dirty="0" smtClean="0"/>
              <a:t>Example</a:t>
            </a:r>
          </a:p>
        </p:txBody>
      </p:sp>
      <p:sp>
        <p:nvSpPr>
          <p:cNvPr id="3" name="TextBox 2"/>
          <p:cNvSpPr txBox="1"/>
          <p:nvPr/>
        </p:nvSpPr>
        <p:spPr>
          <a:xfrm>
            <a:off x="546828" y="1112520"/>
            <a:ext cx="2638938" cy="400110"/>
          </a:xfrm>
          <a:prstGeom prst="rect">
            <a:avLst/>
          </a:prstGeom>
          <a:noFill/>
        </p:spPr>
        <p:txBody>
          <a:bodyPr wrap="none" rtlCol="0">
            <a:spAutoFit/>
          </a:bodyPr>
          <a:lstStyle/>
          <a:p>
            <a:r>
              <a:rPr lang="en-US" sz="2000" b="1" dirty="0" smtClean="0"/>
              <a:t>As on 30</a:t>
            </a:r>
            <a:r>
              <a:rPr lang="en-US" sz="2000" b="1" baseline="30000" dirty="0" smtClean="0"/>
              <a:t>th</a:t>
            </a:r>
            <a:r>
              <a:rPr lang="en-US" sz="2000" b="1" dirty="0" smtClean="0"/>
              <a:t> march 2015 </a:t>
            </a:r>
            <a:endParaRPr lang="en-IN" sz="2000" b="1" dirty="0"/>
          </a:p>
        </p:txBody>
      </p:sp>
      <p:sp>
        <p:nvSpPr>
          <p:cNvPr id="4" name="TextBox 3"/>
          <p:cNvSpPr txBox="1"/>
          <p:nvPr/>
        </p:nvSpPr>
        <p:spPr>
          <a:xfrm>
            <a:off x="3276600" y="1112520"/>
            <a:ext cx="2438488" cy="400110"/>
          </a:xfrm>
          <a:prstGeom prst="rect">
            <a:avLst/>
          </a:prstGeom>
          <a:noFill/>
        </p:spPr>
        <p:txBody>
          <a:bodyPr wrap="none" rtlCol="0">
            <a:spAutoFit/>
          </a:bodyPr>
          <a:lstStyle/>
          <a:p>
            <a:r>
              <a:rPr lang="en-US" sz="2000" b="1" dirty="0" smtClean="0"/>
              <a:t>Net wealth = 70 </a:t>
            </a:r>
            <a:r>
              <a:rPr lang="en-US" sz="2000" b="1" dirty="0" err="1" smtClean="0"/>
              <a:t>lakh</a:t>
            </a:r>
            <a:endParaRPr lang="en-IN" sz="2000" b="1" dirty="0"/>
          </a:p>
        </p:txBody>
      </p:sp>
      <p:sp>
        <p:nvSpPr>
          <p:cNvPr id="5" name="Rectangle 4"/>
          <p:cNvSpPr/>
          <p:nvPr/>
        </p:nvSpPr>
        <p:spPr>
          <a:xfrm>
            <a:off x="533400" y="1642050"/>
            <a:ext cx="2638938" cy="400110"/>
          </a:xfrm>
          <a:prstGeom prst="rect">
            <a:avLst/>
          </a:prstGeom>
        </p:spPr>
        <p:txBody>
          <a:bodyPr wrap="none">
            <a:spAutoFit/>
          </a:bodyPr>
          <a:lstStyle/>
          <a:p>
            <a:r>
              <a:rPr lang="en-US" sz="2000" b="1" dirty="0" smtClean="0"/>
              <a:t>As on 31</a:t>
            </a:r>
            <a:r>
              <a:rPr lang="en-US" sz="2000" b="1" baseline="30000" dirty="0" smtClean="0"/>
              <a:t>th</a:t>
            </a:r>
            <a:r>
              <a:rPr lang="en-US" sz="2000" b="1" dirty="0" smtClean="0"/>
              <a:t> march 2015 </a:t>
            </a:r>
            <a:endParaRPr lang="en-IN" sz="2000" b="1" dirty="0"/>
          </a:p>
        </p:txBody>
      </p:sp>
      <p:sp>
        <p:nvSpPr>
          <p:cNvPr id="6" name="Rectangle 5"/>
          <p:cNvSpPr/>
          <p:nvPr/>
        </p:nvSpPr>
        <p:spPr>
          <a:xfrm>
            <a:off x="3261360" y="1642050"/>
            <a:ext cx="2438488" cy="400110"/>
          </a:xfrm>
          <a:prstGeom prst="rect">
            <a:avLst/>
          </a:prstGeom>
        </p:spPr>
        <p:txBody>
          <a:bodyPr wrap="none">
            <a:spAutoFit/>
          </a:bodyPr>
          <a:lstStyle/>
          <a:p>
            <a:r>
              <a:rPr lang="en-US" sz="2000" b="1" dirty="0" smtClean="0"/>
              <a:t>Net wealth = 40 </a:t>
            </a:r>
            <a:r>
              <a:rPr lang="en-US" sz="2000" b="1" dirty="0" err="1" smtClean="0"/>
              <a:t>lakh</a:t>
            </a:r>
            <a:endParaRPr lang="en-IN" sz="2000" b="1" dirty="0"/>
          </a:p>
        </p:txBody>
      </p:sp>
      <p:sp>
        <p:nvSpPr>
          <p:cNvPr id="7" name="TextBox 6"/>
          <p:cNvSpPr txBox="1"/>
          <p:nvPr/>
        </p:nvSpPr>
        <p:spPr>
          <a:xfrm>
            <a:off x="548640" y="2240280"/>
            <a:ext cx="3320140" cy="400110"/>
          </a:xfrm>
          <a:prstGeom prst="rect">
            <a:avLst/>
          </a:prstGeom>
          <a:noFill/>
        </p:spPr>
        <p:txBody>
          <a:bodyPr wrap="none" rtlCol="0">
            <a:spAutoFit/>
          </a:bodyPr>
          <a:lstStyle/>
          <a:p>
            <a:r>
              <a:rPr lang="en-US" sz="2000" b="1" dirty="0" smtClean="0"/>
              <a:t>Calculate wealth tax liability</a:t>
            </a:r>
            <a:endParaRPr lang="en-IN" sz="2000" b="1" dirty="0"/>
          </a:p>
        </p:txBody>
      </p:sp>
      <p:sp>
        <p:nvSpPr>
          <p:cNvPr id="8" name="TextBox 7"/>
          <p:cNvSpPr txBox="1"/>
          <p:nvPr/>
        </p:nvSpPr>
        <p:spPr>
          <a:xfrm>
            <a:off x="579120" y="2743200"/>
            <a:ext cx="1026243" cy="400110"/>
          </a:xfrm>
          <a:prstGeom prst="rect">
            <a:avLst/>
          </a:prstGeom>
          <a:noFill/>
        </p:spPr>
        <p:txBody>
          <a:bodyPr wrap="none" rtlCol="0">
            <a:spAutoFit/>
          </a:bodyPr>
          <a:lstStyle/>
          <a:p>
            <a:r>
              <a:rPr lang="en-US" sz="2000" b="1" dirty="0" smtClean="0"/>
              <a:t>Answer</a:t>
            </a:r>
          </a:p>
        </p:txBody>
      </p:sp>
      <p:sp>
        <p:nvSpPr>
          <p:cNvPr id="10" name="TextBox 9"/>
          <p:cNvSpPr txBox="1"/>
          <p:nvPr/>
        </p:nvSpPr>
        <p:spPr>
          <a:xfrm>
            <a:off x="594360" y="3291840"/>
            <a:ext cx="1600200" cy="400110"/>
          </a:xfrm>
          <a:prstGeom prst="rect">
            <a:avLst/>
          </a:prstGeom>
          <a:noFill/>
        </p:spPr>
        <p:txBody>
          <a:bodyPr wrap="square" rtlCol="0">
            <a:spAutoFit/>
          </a:bodyPr>
          <a:lstStyle/>
          <a:p>
            <a:r>
              <a:rPr lang="en-US" sz="2000" b="1" dirty="0" smtClean="0"/>
              <a:t>Net wealth </a:t>
            </a:r>
            <a:endParaRPr lang="en-IN" sz="2000" b="1" dirty="0"/>
          </a:p>
        </p:txBody>
      </p:sp>
      <p:sp>
        <p:nvSpPr>
          <p:cNvPr id="11" name="TextBox 10"/>
          <p:cNvSpPr txBox="1"/>
          <p:nvPr/>
        </p:nvSpPr>
        <p:spPr>
          <a:xfrm>
            <a:off x="594360" y="3870960"/>
            <a:ext cx="2453640" cy="400110"/>
          </a:xfrm>
          <a:prstGeom prst="rect">
            <a:avLst/>
          </a:prstGeom>
          <a:noFill/>
        </p:spPr>
        <p:txBody>
          <a:bodyPr wrap="square" rtlCol="0">
            <a:spAutoFit/>
          </a:bodyPr>
          <a:lstStyle/>
          <a:p>
            <a:r>
              <a:rPr lang="en-US" sz="2000" b="1" dirty="0" smtClean="0"/>
              <a:t>Less basis exemption</a:t>
            </a:r>
            <a:endParaRPr lang="en-IN" sz="2000" b="1" dirty="0"/>
          </a:p>
        </p:txBody>
      </p:sp>
      <p:sp>
        <p:nvSpPr>
          <p:cNvPr id="12" name="TextBox 11"/>
          <p:cNvSpPr txBox="1"/>
          <p:nvPr/>
        </p:nvSpPr>
        <p:spPr>
          <a:xfrm>
            <a:off x="594360" y="4450080"/>
            <a:ext cx="1996440" cy="400110"/>
          </a:xfrm>
          <a:prstGeom prst="rect">
            <a:avLst/>
          </a:prstGeom>
          <a:noFill/>
        </p:spPr>
        <p:txBody>
          <a:bodyPr wrap="square" rtlCol="0">
            <a:spAutoFit/>
          </a:bodyPr>
          <a:lstStyle/>
          <a:p>
            <a:r>
              <a:rPr lang="en-US" sz="2000" b="1" dirty="0" smtClean="0"/>
              <a:t>Taxable wealth</a:t>
            </a:r>
            <a:endParaRPr lang="en-IN" sz="2000" b="1" dirty="0"/>
          </a:p>
        </p:txBody>
      </p:sp>
      <p:sp>
        <p:nvSpPr>
          <p:cNvPr id="13" name="TextBox 12"/>
          <p:cNvSpPr txBox="1"/>
          <p:nvPr/>
        </p:nvSpPr>
        <p:spPr>
          <a:xfrm>
            <a:off x="3063240" y="3291840"/>
            <a:ext cx="304800" cy="400110"/>
          </a:xfrm>
          <a:prstGeom prst="rect">
            <a:avLst/>
          </a:prstGeom>
          <a:noFill/>
        </p:spPr>
        <p:txBody>
          <a:bodyPr wrap="square" rtlCol="0">
            <a:spAutoFit/>
          </a:bodyPr>
          <a:lstStyle/>
          <a:p>
            <a:r>
              <a:rPr lang="en-US" sz="2000" b="1" dirty="0" smtClean="0"/>
              <a:t>=</a:t>
            </a:r>
            <a:endParaRPr lang="en-IN" sz="2000" b="1" dirty="0"/>
          </a:p>
        </p:txBody>
      </p:sp>
      <p:sp>
        <p:nvSpPr>
          <p:cNvPr id="14" name="TextBox 13"/>
          <p:cNvSpPr txBox="1"/>
          <p:nvPr/>
        </p:nvSpPr>
        <p:spPr>
          <a:xfrm>
            <a:off x="3063240" y="3886200"/>
            <a:ext cx="304800" cy="400110"/>
          </a:xfrm>
          <a:prstGeom prst="rect">
            <a:avLst/>
          </a:prstGeom>
          <a:noFill/>
        </p:spPr>
        <p:txBody>
          <a:bodyPr wrap="square" rtlCol="0">
            <a:spAutoFit/>
          </a:bodyPr>
          <a:lstStyle/>
          <a:p>
            <a:r>
              <a:rPr lang="en-US" sz="2000" b="1" dirty="0" smtClean="0"/>
              <a:t>=</a:t>
            </a:r>
            <a:endParaRPr lang="en-IN" sz="2000" b="1" dirty="0"/>
          </a:p>
        </p:txBody>
      </p:sp>
      <p:sp>
        <p:nvSpPr>
          <p:cNvPr id="15" name="TextBox 14"/>
          <p:cNvSpPr txBox="1"/>
          <p:nvPr/>
        </p:nvSpPr>
        <p:spPr>
          <a:xfrm>
            <a:off x="3063240" y="4450080"/>
            <a:ext cx="304800" cy="400110"/>
          </a:xfrm>
          <a:prstGeom prst="rect">
            <a:avLst/>
          </a:prstGeom>
          <a:noFill/>
        </p:spPr>
        <p:txBody>
          <a:bodyPr wrap="square" rtlCol="0">
            <a:spAutoFit/>
          </a:bodyPr>
          <a:lstStyle/>
          <a:p>
            <a:r>
              <a:rPr lang="en-US" sz="2000" b="1" dirty="0" smtClean="0"/>
              <a:t>=</a:t>
            </a:r>
            <a:endParaRPr lang="en-IN" sz="2000" b="1" dirty="0"/>
          </a:p>
        </p:txBody>
      </p:sp>
      <p:sp>
        <p:nvSpPr>
          <p:cNvPr id="16" name="TextBox 15"/>
          <p:cNvSpPr txBox="1"/>
          <p:nvPr/>
        </p:nvSpPr>
        <p:spPr>
          <a:xfrm>
            <a:off x="3733800" y="3276600"/>
            <a:ext cx="1143000" cy="400110"/>
          </a:xfrm>
          <a:prstGeom prst="rect">
            <a:avLst/>
          </a:prstGeom>
          <a:noFill/>
        </p:spPr>
        <p:txBody>
          <a:bodyPr wrap="square" rtlCol="0">
            <a:spAutoFit/>
          </a:bodyPr>
          <a:lstStyle/>
          <a:p>
            <a:r>
              <a:rPr lang="en-US" sz="2000" b="1" dirty="0" smtClean="0"/>
              <a:t>40 </a:t>
            </a:r>
            <a:r>
              <a:rPr lang="en-US" sz="2000" b="1" dirty="0" err="1" smtClean="0"/>
              <a:t>lakh</a:t>
            </a:r>
            <a:endParaRPr lang="en-IN" sz="2000" b="1" dirty="0"/>
          </a:p>
        </p:txBody>
      </p:sp>
      <p:sp>
        <p:nvSpPr>
          <p:cNvPr id="17" name="TextBox 16"/>
          <p:cNvSpPr txBox="1"/>
          <p:nvPr/>
        </p:nvSpPr>
        <p:spPr>
          <a:xfrm>
            <a:off x="3733800" y="3886200"/>
            <a:ext cx="1143000" cy="400110"/>
          </a:xfrm>
          <a:prstGeom prst="rect">
            <a:avLst/>
          </a:prstGeom>
          <a:noFill/>
        </p:spPr>
        <p:txBody>
          <a:bodyPr wrap="square" rtlCol="0">
            <a:spAutoFit/>
          </a:bodyPr>
          <a:lstStyle/>
          <a:p>
            <a:r>
              <a:rPr lang="en-US" sz="2000" b="1" dirty="0" smtClean="0"/>
              <a:t>30 </a:t>
            </a:r>
            <a:r>
              <a:rPr lang="en-US" sz="2000" b="1" dirty="0" err="1" smtClean="0"/>
              <a:t>lakh</a:t>
            </a:r>
            <a:endParaRPr lang="en-IN" sz="2000" b="1" dirty="0"/>
          </a:p>
        </p:txBody>
      </p:sp>
      <p:sp>
        <p:nvSpPr>
          <p:cNvPr id="18" name="TextBox 17"/>
          <p:cNvSpPr txBox="1"/>
          <p:nvPr/>
        </p:nvSpPr>
        <p:spPr>
          <a:xfrm>
            <a:off x="3749040" y="4434840"/>
            <a:ext cx="1143000" cy="400110"/>
          </a:xfrm>
          <a:prstGeom prst="rect">
            <a:avLst/>
          </a:prstGeom>
          <a:noFill/>
        </p:spPr>
        <p:txBody>
          <a:bodyPr wrap="square" rtlCol="0">
            <a:spAutoFit/>
          </a:bodyPr>
          <a:lstStyle/>
          <a:p>
            <a:r>
              <a:rPr lang="en-US" sz="2000" b="1" dirty="0" smtClean="0"/>
              <a:t>10 </a:t>
            </a:r>
            <a:r>
              <a:rPr lang="en-US" sz="2000" b="1" dirty="0" err="1" smtClean="0"/>
              <a:t>lakh</a:t>
            </a:r>
            <a:endParaRPr lang="en-IN" sz="2000" b="1" dirty="0"/>
          </a:p>
        </p:txBody>
      </p:sp>
      <p:cxnSp>
        <p:nvCxnSpPr>
          <p:cNvPr id="20" name="Straight Connector 19"/>
          <p:cNvCxnSpPr/>
          <p:nvPr/>
        </p:nvCxnSpPr>
        <p:spPr>
          <a:xfrm>
            <a:off x="3855720" y="4419600"/>
            <a:ext cx="792480" cy="1588"/>
          </a:xfrm>
          <a:prstGeom prst="line">
            <a:avLst/>
          </a:prstGeom>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609600" y="5257800"/>
            <a:ext cx="1600200" cy="707886"/>
          </a:xfrm>
          <a:prstGeom prst="rect">
            <a:avLst/>
          </a:prstGeom>
          <a:noFill/>
        </p:spPr>
        <p:txBody>
          <a:bodyPr wrap="square" rtlCol="0">
            <a:spAutoFit/>
          </a:bodyPr>
          <a:lstStyle/>
          <a:p>
            <a:r>
              <a:rPr lang="en-US" sz="2000" b="1" dirty="0" smtClean="0"/>
              <a:t>Wealth Tax </a:t>
            </a:r>
          </a:p>
          <a:p>
            <a:r>
              <a:rPr lang="en-US" sz="2000" b="1" dirty="0" smtClean="0"/>
              <a:t>Liability</a:t>
            </a:r>
            <a:endParaRPr lang="en-IN" sz="2000" b="1" dirty="0"/>
          </a:p>
        </p:txBody>
      </p:sp>
      <p:sp>
        <p:nvSpPr>
          <p:cNvPr id="23" name="TextBox 22"/>
          <p:cNvSpPr txBox="1"/>
          <p:nvPr/>
        </p:nvSpPr>
        <p:spPr>
          <a:xfrm>
            <a:off x="2286000" y="5364480"/>
            <a:ext cx="2590800" cy="400110"/>
          </a:xfrm>
          <a:prstGeom prst="rect">
            <a:avLst/>
          </a:prstGeom>
          <a:noFill/>
        </p:spPr>
        <p:txBody>
          <a:bodyPr wrap="square" rtlCol="0">
            <a:spAutoFit/>
          </a:bodyPr>
          <a:lstStyle/>
          <a:p>
            <a:r>
              <a:rPr lang="en-US" sz="2000" b="1" dirty="0" smtClean="0"/>
              <a:t>1% of Rs. 10 Lakh</a:t>
            </a:r>
            <a:endParaRPr lang="en-IN" sz="2000" b="1" dirty="0"/>
          </a:p>
        </p:txBody>
      </p:sp>
      <p:sp>
        <p:nvSpPr>
          <p:cNvPr id="24" name="TextBox 23"/>
          <p:cNvSpPr txBox="1"/>
          <p:nvPr/>
        </p:nvSpPr>
        <p:spPr>
          <a:xfrm>
            <a:off x="2453640" y="5882640"/>
            <a:ext cx="304800" cy="400110"/>
          </a:xfrm>
          <a:prstGeom prst="rect">
            <a:avLst/>
          </a:prstGeom>
          <a:noFill/>
        </p:spPr>
        <p:txBody>
          <a:bodyPr wrap="square" rtlCol="0">
            <a:spAutoFit/>
          </a:bodyPr>
          <a:lstStyle/>
          <a:p>
            <a:r>
              <a:rPr lang="en-US" sz="2000" b="1" dirty="0" smtClean="0"/>
              <a:t>=</a:t>
            </a:r>
            <a:endParaRPr lang="en-IN" sz="2000" b="1" dirty="0"/>
          </a:p>
        </p:txBody>
      </p:sp>
      <p:sp>
        <p:nvSpPr>
          <p:cNvPr id="25" name="TextBox 24"/>
          <p:cNvSpPr txBox="1"/>
          <p:nvPr/>
        </p:nvSpPr>
        <p:spPr>
          <a:xfrm>
            <a:off x="2865120" y="5867400"/>
            <a:ext cx="1143000" cy="400110"/>
          </a:xfrm>
          <a:prstGeom prst="rect">
            <a:avLst/>
          </a:prstGeom>
          <a:noFill/>
        </p:spPr>
        <p:txBody>
          <a:bodyPr wrap="square" rtlCol="0">
            <a:spAutoFit/>
          </a:bodyPr>
          <a:lstStyle/>
          <a:p>
            <a:r>
              <a:rPr lang="en-US" sz="2000" b="1" dirty="0" smtClean="0"/>
              <a:t>10000</a:t>
            </a:r>
            <a:endParaRPr lang="en-IN" sz="2000" b="1" dirty="0"/>
          </a:p>
        </p:txBody>
      </p:sp>
      <p:cxnSp>
        <p:nvCxnSpPr>
          <p:cNvPr id="29" name="Straight Connector 28"/>
          <p:cNvCxnSpPr/>
          <p:nvPr/>
        </p:nvCxnSpPr>
        <p:spPr>
          <a:xfrm>
            <a:off x="3855720" y="4846320"/>
            <a:ext cx="79248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10" grpId="0"/>
      <p:bldP spid="11" grpId="0"/>
      <p:bldP spid="12" grpId="0"/>
      <p:bldP spid="13" grpId="0"/>
      <p:bldP spid="14" grpId="0"/>
      <p:bldP spid="15" grpId="0"/>
      <p:bldP spid="16" grpId="0"/>
      <p:bldP spid="17" grpId="0"/>
      <p:bldP spid="18" grpId="0"/>
      <p:bldP spid="22" grpId="0"/>
      <p:bldP spid="23" grpId="0"/>
      <p:bldP spid="24" grpId="0"/>
      <p:bldP spid="2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825792"/>
            <a:ext cx="1857388" cy="400110"/>
          </a:xfrm>
          <a:prstGeom prst="rect">
            <a:avLst/>
          </a:prstGeom>
          <a:noFill/>
        </p:spPr>
        <p:txBody>
          <a:bodyPr wrap="square" rtlCol="0">
            <a:spAutoFit/>
          </a:bodyPr>
          <a:lstStyle/>
          <a:p>
            <a:pPr algn="r"/>
            <a:r>
              <a:rPr lang="en-US" sz="2000" b="1" u="sng" dirty="0" smtClean="0"/>
              <a:t>Circumstances</a:t>
            </a:r>
            <a:endParaRPr lang="en-IN" sz="2000" b="1" u="sng" dirty="0"/>
          </a:p>
        </p:txBody>
      </p:sp>
      <p:sp>
        <p:nvSpPr>
          <p:cNvPr id="3" name="TextBox 2"/>
          <p:cNvSpPr txBox="1"/>
          <p:nvPr/>
        </p:nvSpPr>
        <p:spPr>
          <a:xfrm>
            <a:off x="2395610" y="819044"/>
            <a:ext cx="5929354" cy="400110"/>
          </a:xfrm>
          <a:prstGeom prst="rect">
            <a:avLst/>
          </a:prstGeom>
          <a:noFill/>
        </p:spPr>
        <p:txBody>
          <a:bodyPr wrap="square" rtlCol="0">
            <a:spAutoFit/>
          </a:bodyPr>
          <a:lstStyle/>
          <a:p>
            <a:r>
              <a:rPr lang="en-US" sz="2000" b="1" dirty="0" smtClean="0"/>
              <a:t>where Asset of the minor child is not to be clubbed</a:t>
            </a:r>
            <a:endParaRPr lang="en-IN" sz="2000" b="1" dirty="0"/>
          </a:p>
        </p:txBody>
      </p:sp>
      <p:sp>
        <p:nvSpPr>
          <p:cNvPr id="4" name="TextBox 3"/>
          <p:cNvSpPr txBox="1"/>
          <p:nvPr/>
        </p:nvSpPr>
        <p:spPr>
          <a:xfrm>
            <a:off x="642910" y="1500174"/>
            <a:ext cx="8120090" cy="400110"/>
          </a:xfrm>
          <a:prstGeom prst="rect">
            <a:avLst/>
          </a:prstGeom>
          <a:noFill/>
        </p:spPr>
        <p:txBody>
          <a:bodyPr wrap="square" rtlCol="0">
            <a:spAutoFit/>
          </a:bodyPr>
          <a:lstStyle/>
          <a:p>
            <a:r>
              <a:rPr lang="en-US" sz="2000" b="1" dirty="0" smtClean="0"/>
              <a:t>i.e. Asset of minor child will be assessed in the hands of Minor Child only.</a:t>
            </a:r>
            <a:endParaRPr lang="en-IN" sz="2000" b="1" dirty="0"/>
          </a:p>
        </p:txBody>
      </p:sp>
      <p:sp>
        <p:nvSpPr>
          <p:cNvPr id="5" name="TextBox 4"/>
          <p:cNvSpPr txBox="1"/>
          <p:nvPr/>
        </p:nvSpPr>
        <p:spPr>
          <a:xfrm>
            <a:off x="2819400" y="2556450"/>
            <a:ext cx="5072098" cy="400110"/>
          </a:xfrm>
          <a:prstGeom prst="rect">
            <a:avLst/>
          </a:prstGeom>
          <a:noFill/>
        </p:spPr>
        <p:txBody>
          <a:bodyPr wrap="square" rtlCol="0">
            <a:spAutoFit/>
          </a:bodyPr>
          <a:lstStyle/>
          <a:p>
            <a:r>
              <a:rPr lang="en-US" sz="2000" b="1" dirty="0" smtClean="0"/>
              <a:t>ASSET acquired on account of Manual work</a:t>
            </a:r>
            <a:endParaRPr lang="en-IN" sz="2000" b="1" dirty="0"/>
          </a:p>
        </p:txBody>
      </p:sp>
      <p:sp>
        <p:nvSpPr>
          <p:cNvPr id="6" name="TextBox 5"/>
          <p:cNvSpPr txBox="1"/>
          <p:nvPr/>
        </p:nvSpPr>
        <p:spPr>
          <a:xfrm>
            <a:off x="2834640" y="4352266"/>
            <a:ext cx="4553396" cy="1015663"/>
          </a:xfrm>
          <a:prstGeom prst="rect">
            <a:avLst/>
          </a:prstGeom>
          <a:noFill/>
        </p:spPr>
        <p:txBody>
          <a:bodyPr wrap="square" rtlCol="0">
            <a:spAutoFit/>
          </a:bodyPr>
          <a:lstStyle/>
          <a:p>
            <a:r>
              <a:rPr lang="en-US" sz="2000" b="1" dirty="0" smtClean="0"/>
              <a:t>Asset acquired on account of activity involving application of his skill. talent, knowledge experience</a:t>
            </a:r>
            <a:endParaRPr lang="en-IN" sz="2000" b="1" dirty="0"/>
          </a:p>
        </p:txBody>
      </p:sp>
      <p:pic>
        <p:nvPicPr>
          <p:cNvPr id="7" name="Picture 2" descr="C:\Users\AMIT\Desktop\images[4].jpg"/>
          <p:cNvPicPr>
            <a:picLocks noChangeAspect="1" noChangeArrowheads="1"/>
          </p:cNvPicPr>
          <p:nvPr/>
        </p:nvPicPr>
        <p:blipFill>
          <a:blip r:embed="rId2" cstate="print"/>
          <a:srcRect/>
          <a:stretch>
            <a:fillRect/>
          </a:stretch>
        </p:blipFill>
        <p:spPr bwMode="auto">
          <a:xfrm>
            <a:off x="714348" y="2534784"/>
            <a:ext cx="1785950" cy="1571636"/>
          </a:xfrm>
          <a:prstGeom prst="rect">
            <a:avLst/>
          </a:prstGeom>
          <a:noFill/>
        </p:spPr>
      </p:pic>
      <p:pic>
        <p:nvPicPr>
          <p:cNvPr id="8194" name="Picture 2" descr="C:\Users\dell\Desktop\folder pik\faisal-khan-big.jpg"/>
          <p:cNvPicPr>
            <a:picLocks noChangeAspect="1" noChangeArrowheads="1"/>
          </p:cNvPicPr>
          <p:nvPr/>
        </p:nvPicPr>
        <p:blipFill>
          <a:blip r:embed="rId3"/>
          <a:srcRect/>
          <a:stretch>
            <a:fillRect/>
          </a:stretch>
        </p:blipFill>
        <p:spPr bwMode="auto">
          <a:xfrm>
            <a:off x="928662" y="4474931"/>
            <a:ext cx="1571626" cy="195446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1280" y="1147684"/>
            <a:ext cx="4914912" cy="1015663"/>
          </a:xfrm>
          <a:prstGeom prst="rect">
            <a:avLst/>
          </a:prstGeom>
          <a:noFill/>
        </p:spPr>
        <p:txBody>
          <a:bodyPr wrap="square" rtlCol="0">
            <a:spAutoFit/>
          </a:bodyPr>
          <a:lstStyle/>
          <a:p>
            <a:r>
              <a:rPr lang="en-US" sz="2000" b="1" dirty="0" smtClean="0"/>
              <a:t>Where child is Suffering from disability mentions U|S 80 U of Income Tax Act. </a:t>
            </a:r>
            <a:r>
              <a:rPr lang="en-US" sz="2000" b="1" dirty="0" err="1" smtClean="0"/>
              <a:t>i.e</a:t>
            </a:r>
            <a:r>
              <a:rPr lang="en-US" sz="2000" b="1" dirty="0" smtClean="0"/>
              <a:t> Physically handicapped or totally blind etc</a:t>
            </a:r>
            <a:endParaRPr lang="en-IN" sz="2000" b="1" dirty="0"/>
          </a:p>
        </p:txBody>
      </p:sp>
      <p:sp>
        <p:nvSpPr>
          <p:cNvPr id="3" name="TextBox 2"/>
          <p:cNvSpPr txBox="1"/>
          <p:nvPr/>
        </p:nvSpPr>
        <p:spPr>
          <a:xfrm>
            <a:off x="2692718" y="3790890"/>
            <a:ext cx="4929222" cy="400110"/>
          </a:xfrm>
          <a:prstGeom prst="rect">
            <a:avLst/>
          </a:prstGeom>
          <a:noFill/>
        </p:spPr>
        <p:txBody>
          <a:bodyPr wrap="square" rtlCol="0">
            <a:spAutoFit/>
          </a:bodyPr>
          <a:lstStyle/>
          <a:p>
            <a:r>
              <a:rPr lang="en-US" sz="2000" b="1" dirty="0" smtClean="0"/>
              <a:t>Where Parent of Minor child does not alive</a:t>
            </a:r>
            <a:endParaRPr lang="en-IN" sz="2000" b="1" dirty="0"/>
          </a:p>
        </p:txBody>
      </p:sp>
      <p:pic>
        <p:nvPicPr>
          <p:cNvPr id="4" name="Picture 5" descr="C:\Users\AMIT\Desktop\imagesCANDD9HI.jpg"/>
          <p:cNvPicPr>
            <a:picLocks noChangeAspect="1" noChangeArrowheads="1"/>
          </p:cNvPicPr>
          <p:nvPr/>
        </p:nvPicPr>
        <p:blipFill>
          <a:blip r:embed="rId2" cstate="print"/>
          <a:srcRect/>
          <a:stretch>
            <a:fillRect/>
          </a:stretch>
        </p:blipFill>
        <p:spPr bwMode="auto">
          <a:xfrm>
            <a:off x="500034" y="1071546"/>
            <a:ext cx="1676400" cy="1874520"/>
          </a:xfrm>
          <a:prstGeom prst="rect">
            <a:avLst/>
          </a:prstGeom>
          <a:noFill/>
        </p:spPr>
      </p:pic>
      <p:pic>
        <p:nvPicPr>
          <p:cNvPr id="5" name="Picture 6" descr="C:\Users\AMIT\Desktop\imagesCAGGUY06.jpg"/>
          <p:cNvPicPr>
            <a:picLocks noChangeAspect="1" noChangeArrowheads="1"/>
          </p:cNvPicPr>
          <p:nvPr/>
        </p:nvPicPr>
        <p:blipFill>
          <a:blip r:embed="rId3" cstate="print"/>
          <a:srcRect/>
          <a:stretch>
            <a:fillRect/>
          </a:stretch>
        </p:blipFill>
        <p:spPr bwMode="auto">
          <a:xfrm>
            <a:off x="428596" y="3786190"/>
            <a:ext cx="1905000" cy="17526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714356"/>
            <a:ext cx="7500990" cy="400110"/>
          </a:xfrm>
          <a:prstGeom prst="rect">
            <a:avLst/>
          </a:prstGeom>
          <a:noFill/>
        </p:spPr>
        <p:txBody>
          <a:bodyPr wrap="square" rtlCol="0">
            <a:spAutoFit/>
          </a:bodyPr>
          <a:lstStyle/>
          <a:p>
            <a:r>
              <a:rPr lang="en-US" sz="2000" b="1" dirty="0" smtClean="0"/>
              <a:t>Conversion of Self-acquired Property into  joint Family Property</a:t>
            </a:r>
            <a:endParaRPr lang="en-IN" sz="2000" b="1" dirty="0"/>
          </a:p>
        </p:txBody>
      </p:sp>
      <p:sp>
        <p:nvSpPr>
          <p:cNvPr id="3" name="TextBox 2"/>
          <p:cNvSpPr txBox="1"/>
          <p:nvPr/>
        </p:nvSpPr>
        <p:spPr>
          <a:xfrm>
            <a:off x="3143240" y="1357298"/>
            <a:ext cx="3071834" cy="400110"/>
          </a:xfrm>
          <a:prstGeom prst="rect">
            <a:avLst/>
          </a:prstGeom>
          <a:noFill/>
        </p:spPr>
        <p:txBody>
          <a:bodyPr wrap="square" rtlCol="0">
            <a:spAutoFit/>
          </a:bodyPr>
          <a:lstStyle/>
          <a:p>
            <a:r>
              <a:rPr lang="en-US" sz="2000" b="1" dirty="0" smtClean="0"/>
              <a:t>Hindu Undivided Family</a:t>
            </a:r>
            <a:endParaRPr lang="en-IN" sz="2000" b="1" dirty="0"/>
          </a:p>
        </p:txBody>
      </p:sp>
      <p:sp>
        <p:nvSpPr>
          <p:cNvPr id="4" name="TextBox 3"/>
          <p:cNvSpPr txBox="1"/>
          <p:nvPr/>
        </p:nvSpPr>
        <p:spPr>
          <a:xfrm>
            <a:off x="1571604" y="1991680"/>
            <a:ext cx="1071570" cy="400110"/>
          </a:xfrm>
          <a:prstGeom prst="rect">
            <a:avLst/>
          </a:prstGeom>
          <a:noFill/>
        </p:spPr>
        <p:txBody>
          <a:bodyPr wrap="square" rtlCol="0">
            <a:spAutoFit/>
          </a:bodyPr>
          <a:lstStyle/>
          <a:p>
            <a:r>
              <a:rPr lang="en-US" sz="2000" b="1" dirty="0" smtClean="0"/>
              <a:t>Mr. X</a:t>
            </a:r>
            <a:endParaRPr lang="en-IN" sz="2000" b="1" dirty="0"/>
          </a:p>
        </p:txBody>
      </p:sp>
      <p:sp>
        <p:nvSpPr>
          <p:cNvPr id="5" name="TextBox 4"/>
          <p:cNvSpPr txBox="1"/>
          <p:nvPr/>
        </p:nvSpPr>
        <p:spPr>
          <a:xfrm>
            <a:off x="1119602" y="2403683"/>
            <a:ext cx="2571768" cy="400110"/>
          </a:xfrm>
          <a:prstGeom prst="rect">
            <a:avLst/>
          </a:prstGeom>
          <a:noFill/>
        </p:spPr>
        <p:txBody>
          <a:bodyPr wrap="square" rtlCol="0">
            <a:spAutoFit/>
          </a:bodyPr>
          <a:lstStyle/>
          <a:p>
            <a:r>
              <a:rPr lang="en-US" sz="2000" b="1" dirty="0" smtClean="0"/>
              <a:t>(Member of HUF)</a:t>
            </a:r>
            <a:endParaRPr lang="en-IN" sz="2000" b="1" dirty="0"/>
          </a:p>
        </p:txBody>
      </p:sp>
      <p:sp>
        <p:nvSpPr>
          <p:cNvPr id="6" name="TextBox 5"/>
          <p:cNvSpPr txBox="1"/>
          <p:nvPr/>
        </p:nvSpPr>
        <p:spPr>
          <a:xfrm>
            <a:off x="1362228" y="3285629"/>
            <a:ext cx="2071702" cy="707886"/>
          </a:xfrm>
          <a:prstGeom prst="rect">
            <a:avLst/>
          </a:prstGeom>
          <a:noFill/>
        </p:spPr>
        <p:txBody>
          <a:bodyPr wrap="square" rtlCol="0">
            <a:spAutoFit/>
          </a:bodyPr>
          <a:lstStyle/>
          <a:p>
            <a:r>
              <a:rPr lang="en-US" sz="2000" b="1" dirty="0" smtClean="0"/>
              <a:t>Self acquired </a:t>
            </a:r>
          </a:p>
          <a:p>
            <a:r>
              <a:rPr lang="en-US" sz="2000" b="1" dirty="0" smtClean="0"/>
              <a:t>   Property</a:t>
            </a:r>
            <a:endParaRPr lang="en-IN" sz="2000" b="1" dirty="0"/>
          </a:p>
        </p:txBody>
      </p:sp>
      <p:sp>
        <p:nvSpPr>
          <p:cNvPr id="7" name="TextBox 6"/>
          <p:cNvSpPr txBox="1"/>
          <p:nvPr/>
        </p:nvSpPr>
        <p:spPr>
          <a:xfrm>
            <a:off x="5753691" y="2036617"/>
            <a:ext cx="1785950" cy="1938992"/>
          </a:xfrm>
          <a:prstGeom prst="rect">
            <a:avLst/>
          </a:prstGeom>
          <a:noFill/>
        </p:spPr>
        <p:txBody>
          <a:bodyPr wrap="square" rtlCol="0">
            <a:spAutoFit/>
          </a:bodyPr>
          <a:lstStyle/>
          <a:p>
            <a:pPr algn="ctr"/>
            <a:r>
              <a:rPr lang="en-US" sz="2000" b="1" dirty="0" smtClean="0"/>
              <a:t>Convert it into Joint family property without adequate consideration</a:t>
            </a:r>
            <a:endParaRPr lang="en-IN" sz="2000" b="1" dirty="0"/>
          </a:p>
        </p:txBody>
      </p:sp>
      <p:sp>
        <p:nvSpPr>
          <p:cNvPr id="8" name="TextBox 7"/>
          <p:cNvSpPr txBox="1"/>
          <p:nvPr/>
        </p:nvSpPr>
        <p:spPr>
          <a:xfrm>
            <a:off x="1571604" y="4357694"/>
            <a:ext cx="6353196" cy="400110"/>
          </a:xfrm>
          <a:prstGeom prst="rect">
            <a:avLst/>
          </a:prstGeom>
          <a:noFill/>
        </p:spPr>
        <p:txBody>
          <a:bodyPr wrap="square" rtlCol="0">
            <a:spAutoFit/>
          </a:bodyPr>
          <a:lstStyle/>
          <a:p>
            <a:r>
              <a:rPr lang="en-US" sz="2000" b="1" dirty="0" smtClean="0"/>
              <a:t>Such Property shall be clubbed in the hands of Mr. X.</a:t>
            </a:r>
            <a:endParaRPr lang="en-IN" sz="2000" b="1" dirty="0"/>
          </a:p>
        </p:txBody>
      </p:sp>
      <p:cxnSp>
        <p:nvCxnSpPr>
          <p:cNvPr id="10" name="Straight Arrow Connector 9"/>
          <p:cNvCxnSpPr/>
          <p:nvPr/>
        </p:nvCxnSpPr>
        <p:spPr>
          <a:xfrm rot="5400000">
            <a:off x="2001026" y="3076748"/>
            <a:ext cx="427834"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3143240" y="3071810"/>
            <a:ext cx="250033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7863" y="450167"/>
            <a:ext cx="2357454" cy="400110"/>
          </a:xfrm>
          <a:prstGeom prst="rect">
            <a:avLst/>
          </a:prstGeom>
          <a:noFill/>
        </p:spPr>
        <p:txBody>
          <a:bodyPr wrap="square" rtlCol="0">
            <a:spAutoFit/>
          </a:bodyPr>
          <a:lstStyle/>
          <a:p>
            <a:r>
              <a:rPr lang="en-US" sz="2000" b="1" u="sng" dirty="0" smtClean="0"/>
              <a:t>After Partition</a:t>
            </a:r>
            <a:endParaRPr lang="en-IN" sz="2000" b="1" u="sng" dirty="0"/>
          </a:p>
        </p:txBody>
      </p:sp>
      <p:sp>
        <p:nvSpPr>
          <p:cNvPr id="3" name="TextBox 2"/>
          <p:cNvSpPr txBox="1"/>
          <p:nvPr/>
        </p:nvSpPr>
        <p:spPr>
          <a:xfrm>
            <a:off x="3661427" y="1114672"/>
            <a:ext cx="1000132" cy="400110"/>
          </a:xfrm>
          <a:prstGeom prst="rect">
            <a:avLst/>
          </a:prstGeom>
          <a:noFill/>
        </p:spPr>
        <p:txBody>
          <a:bodyPr wrap="square" rtlCol="0">
            <a:spAutoFit/>
          </a:bodyPr>
          <a:lstStyle/>
          <a:p>
            <a:r>
              <a:rPr lang="en-US" sz="2000" b="1" dirty="0" smtClean="0"/>
              <a:t>HUF</a:t>
            </a:r>
            <a:endParaRPr lang="en-IN" sz="2000" b="1" dirty="0"/>
          </a:p>
        </p:txBody>
      </p:sp>
      <p:sp>
        <p:nvSpPr>
          <p:cNvPr id="4" name="TextBox 3"/>
          <p:cNvSpPr txBox="1"/>
          <p:nvPr/>
        </p:nvSpPr>
        <p:spPr>
          <a:xfrm>
            <a:off x="3456989" y="1819176"/>
            <a:ext cx="1285884" cy="400110"/>
          </a:xfrm>
          <a:prstGeom prst="rect">
            <a:avLst/>
          </a:prstGeom>
          <a:noFill/>
        </p:spPr>
        <p:txBody>
          <a:bodyPr wrap="square" rtlCol="0">
            <a:spAutoFit/>
          </a:bodyPr>
          <a:lstStyle/>
          <a:p>
            <a:r>
              <a:rPr lang="en-US" sz="2000" b="1" dirty="0" smtClean="0"/>
              <a:t>Partition</a:t>
            </a:r>
            <a:endParaRPr lang="en-IN" sz="2000" b="1" dirty="0"/>
          </a:p>
        </p:txBody>
      </p:sp>
      <p:cxnSp>
        <p:nvCxnSpPr>
          <p:cNvPr id="5" name="Straight Connector 4"/>
          <p:cNvCxnSpPr/>
          <p:nvPr/>
        </p:nvCxnSpPr>
        <p:spPr>
          <a:xfrm>
            <a:off x="1004723" y="2661618"/>
            <a:ext cx="6643734" cy="1588"/>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rot="5400000">
            <a:off x="791203" y="2875138"/>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rot="5400000">
            <a:off x="2243337" y="2875138"/>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rot="5400000">
            <a:off x="3826660" y="2875138"/>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rot="5400000">
            <a:off x="5719109" y="2875138"/>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508279" y="3143248"/>
            <a:ext cx="1067948" cy="402622"/>
          </a:xfrm>
          <a:prstGeom prst="rect">
            <a:avLst/>
          </a:prstGeom>
          <a:noFill/>
        </p:spPr>
        <p:txBody>
          <a:bodyPr wrap="square" rtlCol="0">
            <a:spAutoFit/>
          </a:bodyPr>
          <a:lstStyle/>
          <a:p>
            <a:r>
              <a:rPr lang="en-US" sz="2000" b="1" dirty="0" smtClean="0"/>
              <a:t>Mr. X</a:t>
            </a:r>
            <a:endParaRPr lang="en-IN" sz="2000" b="1" dirty="0"/>
          </a:p>
        </p:txBody>
      </p:sp>
      <p:sp>
        <p:nvSpPr>
          <p:cNvPr id="11" name="TextBox 10"/>
          <p:cNvSpPr txBox="1"/>
          <p:nvPr/>
        </p:nvSpPr>
        <p:spPr>
          <a:xfrm>
            <a:off x="1818853" y="3161684"/>
            <a:ext cx="1235514" cy="400110"/>
          </a:xfrm>
          <a:prstGeom prst="rect">
            <a:avLst/>
          </a:prstGeom>
          <a:noFill/>
        </p:spPr>
        <p:txBody>
          <a:bodyPr wrap="square" rtlCol="0">
            <a:spAutoFit/>
          </a:bodyPr>
          <a:lstStyle/>
          <a:p>
            <a:r>
              <a:rPr lang="en-US" sz="2000" b="1" dirty="0" smtClean="0"/>
              <a:t>Mrs. X</a:t>
            </a:r>
            <a:endParaRPr lang="en-IN" sz="2000" b="1" dirty="0"/>
          </a:p>
        </p:txBody>
      </p:sp>
      <p:sp>
        <p:nvSpPr>
          <p:cNvPr id="12" name="TextBox 11"/>
          <p:cNvSpPr txBox="1"/>
          <p:nvPr/>
        </p:nvSpPr>
        <p:spPr>
          <a:xfrm>
            <a:off x="3362177" y="3161684"/>
            <a:ext cx="1643074" cy="400110"/>
          </a:xfrm>
          <a:prstGeom prst="rect">
            <a:avLst/>
          </a:prstGeom>
          <a:noFill/>
        </p:spPr>
        <p:txBody>
          <a:bodyPr wrap="square" rtlCol="0">
            <a:spAutoFit/>
          </a:bodyPr>
          <a:lstStyle/>
          <a:p>
            <a:r>
              <a:rPr lang="en-US" sz="2000" b="1" dirty="0" smtClean="0"/>
              <a:t>Minor Child</a:t>
            </a:r>
            <a:endParaRPr lang="en-IN" sz="2000" b="1" dirty="0"/>
          </a:p>
        </p:txBody>
      </p:sp>
      <p:sp>
        <p:nvSpPr>
          <p:cNvPr id="13" name="TextBox 12"/>
          <p:cNvSpPr txBox="1"/>
          <p:nvPr/>
        </p:nvSpPr>
        <p:spPr>
          <a:xfrm>
            <a:off x="5247877" y="3161684"/>
            <a:ext cx="1571636" cy="400110"/>
          </a:xfrm>
          <a:prstGeom prst="rect">
            <a:avLst/>
          </a:prstGeom>
          <a:noFill/>
        </p:spPr>
        <p:txBody>
          <a:bodyPr wrap="square" rtlCol="0">
            <a:spAutoFit/>
          </a:bodyPr>
          <a:lstStyle/>
          <a:p>
            <a:r>
              <a:rPr lang="en-US" sz="2000" b="1" dirty="0" smtClean="0"/>
              <a:t>Major Son</a:t>
            </a:r>
            <a:endParaRPr lang="en-IN" sz="2000" b="1" dirty="0"/>
          </a:p>
        </p:txBody>
      </p:sp>
      <p:sp>
        <p:nvSpPr>
          <p:cNvPr id="14" name="TextBox 13"/>
          <p:cNvSpPr txBox="1"/>
          <p:nvPr/>
        </p:nvSpPr>
        <p:spPr>
          <a:xfrm>
            <a:off x="335280" y="3500438"/>
            <a:ext cx="1428760" cy="400110"/>
          </a:xfrm>
          <a:prstGeom prst="rect">
            <a:avLst/>
          </a:prstGeom>
          <a:noFill/>
        </p:spPr>
        <p:txBody>
          <a:bodyPr wrap="square" rtlCol="0">
            <a:spAutoFit/>
          </a:bodyPr>
          <a:lstStyle/>
          <a:p>
            <a:r>
              <a:rPr lang="en-US" sz="2000" b="1" dirty="0" smtClean="0"/>
              <a:t>(Member)</a:t>
            </a:r>
            <a:endParaRPr lang="en-IN" sz="2000" b="1" dirty="0"/>
          </a:p>
        </p:txBody>
      </p:sp>
      <p:sp>
        <p:nvSpPr>
          <p:cNvPr id="15" name="TextBox 14"/>
          <p:cNvSpPr txBox="1"/>
          <p:nvPr/>
        </p:nvSpPr>
        <p:spPr>
          <a:xfrm>
            <a:off x="1692602" y="3490562"/>
            <a:ext cx="1428760" cy="400110"/>
          </a:xfrm>
          <a:prstGeom prst="rect">
            <a:avLst/>
          </a:prstGeom>
          <a:noFill/>
        </p:spPr>
        <p:txBody>
          <a:bodyPr wrap="square" rtlCol="0">
            <a:spAutoFit/>
          </a:bodyPr>
          <a:lstStyle/>
          <a:p>
            <a:r>
              <a:rPr lang="en-US" sz="2000" b="1" dirty="0" smtClean="0"/>
              <a:t>(Member)</a:t>
            </a:r>
            <a:endParaRPr lang="en-IN" sz="2000" b="1" dirty="0"/>
          </a:p>
        </p:txBody>
      </p:sp>
      <p:cxnSp>
        <p:nvCxnSpPr>
          <p:cNvPr id="20" name="Straight Arrow Connector 19"/>
          <p:cNvCxnSpPr/>
          <p:nvPr/>
        </p:nvCxnSpPr>
        <p:spPr>
          <a:xfrm rot="5400000">
            <a:off x="7434937" y="2875138"/>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3390489" y="3518874"/>
            <a:ext cx="1428760" cy="400110"/>
          </a:xfrm>
          <a:prstGeom prst="rect">
            <a:avLst/>
          </a:prstGeom>
          <a:noFill/>
        </p:spPr>
        <p:txBody>
          <a:bodyPr wrap="square" rtlCol="0">
            <a:spAutoFit/>
          </a:bodyPr>
          <a:lstStyle/>
          <a:p>
            <a:r>
              <a:rPr lang="en-US" sz="2000" b="1" dirty="0" smtClean="0"/>
              <a:t>(Member)</a:t>
            </a:r>
            <a:endParaRPr lang="en-IN" sz="2000" b="1" dirty="0"/>
          </a:p>
        </p:txBody>
      </p:sp>
      <p:sp>
        <p:nvSpPr>
          <p:cNvPr id="22" name="TextBox 21"/>
          <p:cNvSpPr txBox="1"/>
          <p:nvPr/>
        </p:nvSpPr>
        <p:spPr>
          <a:xfrm>
            <a:off x="5295941" y="3490562"/>
            <a:ext cx="1428760" cy="400110"/>
          </a:xfrm>
          <a:prstGeom prst="rect">
            <a:avLst/>
          </a:prstGeom>
          <a:noFill/>
        </p:spPr>
        <p:txBody>
          <a:bodyPr wrap="square" rtlCol="0">
            <a:spAutoFit/>
          </a:bodyPr>
          <a:lstStyle/>
          <a:p>
            <a:r>
              <a:rPr lang="en-US" sz="2000" b="1" dirty="0" smtClean="0"/>
              <a:t>(Member)</a:t>
            </a:r>
            <a:endParaRPr lang="en-IN" sz="2000" b="1" dirty="0"/>
          </a:p>
        </p:txBody>
      </p:sp>
      <p:sp>
        <p:nvSpPr>
          <p:cNvPr id="27" name="TextBox 26"/>
          <p:cNvSpPr txBox="1"/>
          <p:nvPr/>
        </p:nvSpPr>
        <p:spPr>
          <a:xfrm>
            <a:off x="6831189" y="3149219"/>
            <a:ext cx="1981200" cy="400110"/>
          </a:xfrm>
          <a:prstGeom prst="rect">
            <a:avLst/>
          </a:prstGeom>
          <a:noFill/>
        </p:spPr>
        <p:txBody>
          <a:bodyPr wrap="square" rtlCol="0">
            <a:spAutoFit/>
          </a:bodyPr>
          <a:lstStyle/>
          <a:p>
            <a:r>
              <a:rPr lang="en-US" sz="2000" b="1" smtClean="0"/>
              <a:t>Major Daughter</a:t>
            </a:r>
            <a:endParaRPr lang="en-IN" sz="2000" b="1" dirty="0"/>
          </a:p>
        </p:txBody>
      </p:sp>
      <p:sp>
        <p:nvSpPr>
          <p:cNvPr id="28" name="TextBox 27"/>
          <p:cNvSpPr txBox="1"/>
          <p:nvPr/>
        </p:nvSpPr>
        <p:spPr>
          <a:xfrm>
            <a:off x="6977841" y="3476712"/>
            <a:ext cx="1428760" cy="400110"/>
          </a:xfrm>
          <a:prstGeom prst="rect">
            <a:avLst/>
          </a:prstGeom>
          <a:noFill/>
        </p:spPr>
        <p:txBody>
          <a:bodyPr wrap="square" rtlCol="0">
            <a:spAutoFit/>
          </a:bodyPr>
          <a:lstStyle/>
          <a:p>
            <a:r>
              <a:rPr lang="en-US" sz="2000" b="1" dirty="0" smtClean="0"/>
              <a:t>(Member)</a:t>
            </a:r>
            <a:endParaRPr lang="en-IN" sz="2000" b="1" dirty="0"/>
          </a:p>
        </p:txBody>
      </p:sp>
      <p:sp>
        <p:nvSpPr>
          <p:cNvPr id="29" name="TextBox 28"/>
          <p:cNvSpPr txBox="1"/>
          <p:nvPr/>
        </p:nvSpPr>
        <p:spPr>
          <a:xfrm>
            <a:off x="489843" y="3920506"/>
            <a:ext cx="1000132" cy="707886"/>
          </a:xfrm>
          <a:prstGeom prst="rect">
            <a:avLst/>
          </a:prstGeom>
          <a:noFill/>
        </p:spPr>
        <p:txBody>
          <a:bodyPr wrap="square" rtlCol="0">
            <a:spAutoFit/>
          </a:bodyPr>
          <a:lstStyle/>
          <a:p>
            <a:r>
              <a:rPr lang="en-US" sz="2000" b="1" dirty="0" smtClean="0"/>
              <a:t>Share </a:t>
            </a:r>
          </a:p>
          <a:p>
            <a:r>
              <a:rPr lang="en-US" sz="2000" b="1" smtClean="0"/>
              <a:t>2 lakh</a:t>
            </a:r>
            <a:endParaRPr lang="en-IN" sz="2000" b="1" dirty="0"/>
          </a:p>
        </p:txBody>
      </p:sp>
      <p:sp>
        <p:nvSpPr>
          <p:cNvPr id="30" name="TextBox 29"/>
          <p:cNvSpPr txBox="1"/>
          <p:nvPr/>
        </p:nvSpPr>
        <p:spPr>
          <a:xfrm>
            <a:off x="1852103" y="3940753"/>
            <a:ext cx="1000132" cy="707886"/>
          </a:xfrm>
          <a:prstGeom prst="rect">
            <a:avLst/>
          </a:prstGeom>
          <a:noFill/>
        </p:spPr>
        <p:txBody>
          <a:bodyPr wrap="square" rtlCol="0">
            <a:spAutoFit/>
          </a:bodyPr>
          <a:lstStyle/>
          <a:p>
            <a:r>
              <a:rPr lang="en-US" sz="2000" b="1" dirty="0" smtClean="0"/>
              <a:t>Share </a:t>
            </a:r>
          </a:p>
          <a:p>
            <a:r>
              <a:rPr lang="en-US" sz="2000" b="1" smtClean="0"/>
              <a:t>2 lakh</a:t>
            </a:r>
            <a:endParaRPr lang="en-IN" sz="2000" b="1" dirty="0"/>
          </a:p>
        </p:txBody>
      </p:sp>
      <p:sp>
        <p:nvSpPr>
          <p:cNvPr id="31" name="TextBox 30"/>
          <p:cNvSpPr txBox="1"/>
          <p:nvPr/>
        </p:nvSpPr>
        <p:spPr>
          <a:xfrm>
            <a:off x="3546863" y="3947502"/>
            <a:ext cx="1000132" cy="707886"/>
          </a:xfrm>
          <a:prstGeom prst="rect">
            <a:avLst/>
          </a:prstGeom>
          <a:noFill/>
        </p:spPr>
        <p:txBody>
          <a:bodyPr wrap="square" rtlCol="0">
            <a:spAutoFit/>
          </a:bodyPr>
          <a:lstStyle/>
          <a:p>
            <a:r>
              <a:rPr lang="en-US" sz="2000" b="1" dirty="0" smtClean="0"/>
              <a:t>Share </a:t>
            </a:r>
          </a:p>
          <a:p>
            <a:r>
              <a:rPr lang="en-US" sz="2000" b="1" smtClean="0"/>
              <a:t>2 lakh</a:t>
            </a:r>
            <a:endParaRPr lang="en-IN" sz="2000" b="1" dirty="0"/>
          </a:p>
        </p:txBody>
      </p:sp>
      <p:sp>
        <p:nvSpPr>
          <p:cNvPr id="32" name="TextBox 31"/>
          <p:cNvSpPr txBox="1"/>
          <p:nvPr/>
        </p:nvSpPr>
        <p:spPr>
          <a:xfrm>
            <a:off x="5504001" y="3947502"/>
            <a:ext cx="1000132" cy="707886"/>
          </a:xfrm>
          <a:prstGeom prst="rect">
            <a:avLst/>
          </a:prstGeom>
          <a:noFill/>
        </p:spPr>
        <p:txBody>
          <a:bodyPr wrap="square" rtlCol="0">
            <a:spAutoFit/>
          </a:bodyPr>
          <a:lstStyle/>
          <a:p>
            <a:r>
              <a:rPr lang="en-US" sz="2000" b="1" dirty="0" smtClean="0"/>
              <a:t>Share </a:t>
            </a:r>
          </a:p>
          <a:p>
            <a:r>
              <a:rPr lang="en-US" sz="2000" b="1" smtClean="0"/>
              <a:t>2 lakh</a:t>
            </a:r>
            <a:endParaRPr lang="en-IN" sz="2000" b="1" dirty="0"/>
          </a:p>
        </p:txBody>
      </p:sp>
      <p:sp>
        <p:nvSpPr>
          <p:cNvPr id="33" name="TextBox 32"/>
          <p:cNvSpPr txBox="1"/>
          <p:nvPr/>
        </p:nvSpPr>
        <p:spPr>
          <a:xfrm>
            <a:off x="7193328" y="3935815"/>
            <a:ext cx="1000132" cy="707886"/>
          </a:xfrm>
          <a:prstGeom prst="rect">
            <a:avLst/>
          </a:prstGeom>
          <a:noFill/>
        </p:spPr>
        <p:txBody>
          <a:bodyPr wrap="square" rtlCol="0">
            <a:spAutoFit/>
          </a:bodyPr>
          <a:lstStyle/>
          <a:p>
            <a:r>
              <a:rPr lang="en-US" sz="2000" b="1" dirty="0" smtClean="0"/>
              <a:t>Share </a:t>
            </a:r>
          </a:p>
          <a:p>
            <a:r>
              <a:rPr lang="en-US" sz="2000" b="1" smtClean="0"/>
              <a:t>2lakh</a:t>
            </a:r>
            <a:endParaRPr lang="en-IN" sz="2000" b="1" dirty="0"/>
          </a:p>
        </p:txBody>
      </p:sp>
      <p:cxnSp>
        <p:nvCxnSpPr>
          <p:cNvPr id="38" name="Straight Arrow Connector 37"/>
          <p:cNvCxnSpPr/>
          <p:nvPr/>
        </p:nvCxnSpPr>
        <p:spPr>
          <a:xfrm rot="5400000">
            <a:off x="3896287" y="1665630"/>
            <a:ext cx="28575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rot="5400000">
            <a:off x="3896287" y="2401573"/>
            <a:ext cx="28575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1647665" y="5214950"/>
            <a:ext cx="1714512" cy="1015663"/>
          </a:xfrm>
          <a:prstGeom prst="rect">
            <a:avLst/>
          </a:prstGeom>
          <a:noFill/>
        </p:spPr>
        <p:txBody>
          <a:bodyPr wrap="square" rtlCol="0">
            <a:spAutoFit/>
          </a:bodyPr>
          <a:lstStyle/>
          <a:p>
            <a:r>
              <a:rPr lang="en-US" sz="2000" b="1" dirty="0" smtClean="0"/>
              <a:t>Clubbed in the hands of Mr. X</a:t>
            </a:r>
            <a:endParaRPr lang="en-IN" sz="2000" b="1" dirty="0"/>
          </a:p>
        </p:txBody>
      </p:sp>
      <p:sp>
        <p:nvSpPr>
          <p:cNvPr id="41" name="TextBox 40"/>
          <p:cNvSpPr txBox="1"/>
          <p:nvPr/>
        </p:nvSpPr>
        <p:spPr>
          <a:xfrm>
            <a:off x="3505053" y="5214950"/>
            <a:ext cx="2571768" cy="1015663"/>
          </a:xfrm>
          <a:prstGeom prst="rect">
            <a:avLst/>
          </a:prstGeom>
          <a:noFill/>
        </p:spPr>
        <p:txBody>
          <a:bodyPr wrap="square" rtlCol="0">
            <a:spAutoFit/>
          </a:bodyPr>
          <a:lstStyle/>
          <a:p>
            <a:r>
              <a:rPr lang="en-US" sz="2000" b="1" dirty="0" smtClean="0"/>
              <a:t>Clubbed in the hands of parents whose income is GREATER</a:t>
            </a:r>
            <a:endParaRPr lang="en-IN" sz="2000" b="1" dirty="0"/>
          </a:p>
        </p:txBody>
      </p:sp>
      <p:cxnSp>
        <p:nvCxnSpPr>
          <p:cNvPr id="42" name="Straight Arrow Connector 41"/>
          <p:cNvCxnSpPr/>
          <p:nvPr/>
        </p:nvCxnSpPr>
        <p:spPr>
          <a:xfrm rot="5400000">
            <a:off x="2148525" y="4928404"/>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rot="5400000">
            <a:off x="3791599" y="4928404"/>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P spid="11" grpId="0"/>
      <p:bldP spid="12" grpId="0"/>
      <p:bldP spid="13" grpId="0"/>
      <p:bldP spid="14" grpId="0"/>
      <p:bldP spid="15" grpId="0"/>
      <p:bldP spid="21" grpId="0"/>
      <p:bldP spid="22" grpId="0"/>
      <p:bldP spid="27" grpId="0"/>
      <p:bldP spid="28" grpId="0"/>
      <p:bldP spid="29" grpId="0"/>
      <p:bldP spid="30" grpId="0"/>
      <p:bldP spid="31" grpId="0"/>
      <p:bldP spid="32" grpId="0"/>
      <p:bldP spid="33" grpId="0"/>
      <p:bldP spid="4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120" y="15240"/>
            <a:ext cx="2209800" cy="369332"/>
          </a:xfrm>
          <a:prstGeom prst="rect">
            <a:avLst/>
          </a:prstGeom>
          <a:noFill/>
        </p:spPr>
        <p:txBody>
          <a:bodyPr wrap="square" rtlCol="0">
            <a:spAutoFit/>
          </a:bodyPr>
          <a:lstStyle/>
          <a:p>
            <a:r>
              <a:rPr lang="en-US" b="1" u="sng" dirty="0" smtClean="0"/>
              <a:t>Transfer of Asset</a:t>
            </a:r>
            <a:endParaRPr lang="en-IN" b="1" u="sng" dirty="0"/>
          </a:p>
        </p:txBody>
      </p:sp>
      <p:sp>
        <p:nvSpPr>
          <p:cNvPr id="3" name="Left Brace 2"/>
          <p:cNvSpPr/>
          <p:nvPr/>
        </p:nvSpPr>
        <p:spPr>
          <a:xfrm rot="5400000">
            <a:off x="3169920" y="-1325880"/>
            <a:ext cx="457200" cy="387096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b="1"/>
          </a:p>
        </p:txBody>
      </p:sp>
      <p:sp>
        <p:nvSpPr>
          <p:cNvPr id="4" name="TextBox 3"/>
          <p:cNvSpPr txBox="1"/>
          <p:nvPr/>
        </p:nvSpPr>
        <p:spPr>
          <a:xfrm>
            <a:off x="929640" y="822960"/>
            <a:ext cx="1524000" cy="646331"/>
          </a:xfrm>
          <a:prstGeom prst="rect">
            <a:avLst/>
          </a:prstGeom>
          <a:noFill/>
        </p:spPr>
        <p:txBody>
          <a:bodyPr wrap="square" rtlCol="0">
            <a:spAutoFit/>
          </a:bodyPr>
          <a:lstStyle/>
          <a:p>
            <a:r>
              <a:rPr lang="en-US" b="1" u="sng" dirty="0" smtClean="0"/>
              <a:t>Revocable </a:t>
            </a:r>
          </a:p>
          <a:p>
            <a:r>
              <a:rPr lang="en-US" b="1" u="sng" dirty="0" smtClean="0"/>
              <a:t>transfer</a:t>
            </a:r>
            <a:endParaRPr lang="en-IN" b="1" u="sng" dirty="0"/>
          </a:p>
        </p:txBody>
      </p:sp>
      <p:sp>
        <p:nvSpPr>
          <p:cNvPr id="5" name="TextBox 4"/>
          <p:cNvSpPr txBox="1"/>
          <p:nvPr/>
        </p:nvSpPr>
        <p:spPr>
          <a:xfrm>
            <a:off x="4632960" y="822960"/>
            <a:ext cx="1524000" cy="646331"/>
          </a:xfrm>
          <a:prstGeom prst="rect">
            <a:avLst/>
          </a:prstGeom>
          <a:noFill/>
        </p:spPr>
        <p:txBody>
          <a:bodyPr wrap="square" rtlCol="0">
            <a:spAutoFit/>
          </a:bodyPr>
          <a:lstStyle/>
          <a:p>
            <a:r>
              <a:rPr lang="en-US" b="1" u="sng" dirty="0" smtClean="0"/>
              <a:t>Irrevocable </a:t>
            </a:r>
          </a:p>
          <a:p>
            <a:r>
              <a:rPr lang="en-US" b="1" u="sng" dirty="0" smtClean="0"/>
              <a:t>transfer</a:t>
            </a:r>
            <a:endParaRPr lang="en-IN" b="1" u="sng" dirty="0"/>
          </a:p>
        </p:txBody>
      </p:sp>
      <p:cxnSp>
        <p:nvCxnSpPr>
          <p:cNvPr id="7" name="Straight Arrow Connector 6"/>
          <p:cNvCxnSpPr/>
          <p:nvPr/>
        </p:nvCxnSpPr>
        <p:spPr>
          <a:xfrm rot="5400000">
            <a:off x="1357154" y="1554480"/>
            <a:ext cx="212566"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304800" y="1645920"/>
            <a:ext cx="2514600" cy="646331"/>
          </a:xfrm>
          <a:prstGeom prst="rect">
            <a:avLst/>
          </a:prstGeom>
          <a:noFill/>
        </p:spPr>
        <p:txBody>
          <a:bodyPr wrap="square" rtlCol="0">
            <a:spAutoFit/>
          </a:bodyPr>
          <a:lstStyle/>
          <a:p>
            <a:r>
              <a:rPr lang="en-US" b="1" dirty="0" smtClean="0"/>
              <a:t>Asset transferred shall be clubbed</a:t>
            </a:r>
            <a:endParaRPr lang="en-IN" b="1" dirty="0"/>
          </a:p>
        </p:txBody>
      </p:sp>
      <p:sp>
        <p:nvSpPr>
          <p:cNvPr id="11" name="TextBox 10"/>
          <p:cNvSpPr txBox="1"/>
          <p:nvPr/>
        </p:nvSpPr>
        <p:spPr>
          <a:xfrm>
            <a:off x="4099560" y="1645920"/>
            <a:ext cx="2514600" cy="646331"/>
          </a:xfrm>
          <a:prstGeom prst="rect">
            <a:avLst/>
          </a:prstGeom>
          <a:noFill/>
        </p:spPr>
        <p:txBody>
          <a:bodyPr wrap="square" rtlCol="0">
            <a:spAutoFit/>
          </a:bodyPr>
          <a:lstStyle/>
          <a:p>
            <a:r>
              <a:rPr lang="en-US" b="1" dirty="0" smtClean="0"/>
              <a:t>Asset transferred shall not be clubbed</a:t>
            </a:r>
            <a:endParaRPr lang="en-IN" b="1" dirty="0"/>
          </a:p>
        </p:txBody>
      </p:sp>
      <p:sp>
        <p:nvSpPr>
          <p:cNvPr id="12" name="TextBox 11"/>
          <p:cNvSpPr txBox="1"/>
          <p:nvPr/>
        </p:nvSpPr>
        <p:spPr>
          <a:xfrm>
            <a:off x="4099560" y="2218789"/>
            <a:ext cx="4709160" cy="923330"/>
          </a:xfrm>
          <a:prstGeom prst="rect">
            <a:avLst/>
          </a:prstGeom>
          <a:noFill/>
        </p:spPr>
        <p:txBody>
          <a:bodyPr wrap="square" rtlCol="0">
            <a:spAutoFit/>
          </a:bodyPr>
          <a:lstStyle/>
          <a:p>
            <a:r>
              <a:rPr lang="en-US" b="1" dirty="0" smtClean="0"/>
              <a:t>However such asset shall be clubbed in the wealth of transferrer as and when the power to revoke arise</a:t>
            </a:r>
            <a:endParaRPr lang="en-IN" b="1" dirty="0"/>
          </a:p>
        </p:txBody>
      </p:sp>
      <p:sp>
        <p:nvSpPr>
          <p:cNvPr id="13" name="TextBox 12"/>
          <p:cNvSpPr txBox="1"/>
          <p:nvPr/>
        </p:nvSpPr>
        <p:spPr>
          <a:xfrm>
            <a:off x="350520" y="3056989"/>
            <a:ext cx="2514600" cy="646331"/>
          </a:xfrm>
          <a:prstGeom prst="rect">
            <a:avLst/>
          </a:prstGeom>
          <a:noFill/>
        </p:spPr>
        <p:txBody>
          <a:bodyPr wrap="square" rtlCol="0">
            <a:spAutoFit/>
          </a:bodyPr>
          <a:lstStyle/>
          <a:p>
            <a:r>
              <a:rPr lang="en-US" b="1" dirty="0" smtClean="0"/>
              <a:t>Which is not a </a:t>
            </a:r>
          </a:p>
          <a:p>
            <a:r>
              <a:rPr lang="en-US" b="1" dirty="0" smtClean="0"/>
              <a:t>Irrevocable transfer</a:t>
            </a:r>
            <a:endParaRPr lang="en-IN" b="1" dirty="0"/>
          </a:p>
        </p:txBody>
      </p:sp>
      <p:sp>
        <p:nvSpPr>
          <p:cNvPr id="14" name="TextBox 13"/>
          <p:cNvSpPr txBox="1"/>
          <p:nvPr/>
        </p:nvSpPr>
        <p:spPr>
          <a:xfrm>
            <a:off x="4084320" y="3087469"/>
            <a:ext cx="2514600" cy="369332"/>
          </a:xfrm>
          <a:prstGeom prst="rect">
            <a:avLst/>
          </a:prstGeom>
          <a:noFill/>
        </p:spPr>
        <p:txBody>
          <a:bodyPr wrap="square" rtlCol="0">
            <a:spAutoFit/>
          </a:bodyPr>
          <a:lstStyle/>
          <a:p>
            <a:r>
              <a:rPr lang="en-US" b="1" dirty="0" smtClean="0"/>
              <a:t>Revocable after 6 years </a:t>
            </a:r>
            <a:endParaRPr lang="en-IN" b="1" dirty="0"/>
          </a:p>
        </p:txBody>
      </p:sp>
      <p:sp>
        <p:nvSpPr>
          <p:cNvPr id="15" name="TextBox 14"/>
          <p:cNvSpPr txBox="1"/>
          <p:nvPr/>
        </p:nvSpPr>
        <p:spPr>
          <a:xfrm>
            <a:off x="4099560" y="3651348"/>
            <a:ext cx="4815840" cy="646331"/>
          </a:xfrm>
          <a:prstGeom prst="rect">
            <a:avLst/>
          </a:prstGeom>
          <a:noFill/>
        </p:spPr>
        <p:txBody>
          <a:bodyPr wrap="square" rtlCol="0">
            <a:spAutoFit/>
          </a:bodyPr>
          <a:lstStyle/>
          <a:p>
            <a:r>
              <a:rPr lang="en-US" b="1" dirty="0" smtClean="0"/>
              <a:t>Not Revocable during life time </a:t>
            </a:r>
            <a:r>
              <a:rPr lang="en-US" b="1" smtClean="0"/>
              <a:t>of transfree </a:t>
            </a:r>
            <a:r>
              <a:rPr lang="en-US" b="1" dirty="0" smtClean="0"/>
              <a:t>or beneficiary  </a:t>
            </a:r>
            <a:endParaRPr lang="en-IN" b="1" dirty="0"/>
          </a:p>
        </p:txBody>
      </p:sp>
      <p:sp>
        <p:nvSpPr>
          <p:cNvPr id="16" name="TextBox 15"/>
          <p:cNvSpPr txBox="1"/>
          <p:nvPr/>
        </p:nvSpPr>
        <p:spPr>
          <a:xfrm>
            <a:off x="5425440" y="3383280"/>
            <a:ext cx="457200" cy="369332"/>
          </a:xfrm>
          <a:prstGeom prst="rect">
            <a:avLst/>
          </a:prstGeom>
          <a:noFill/>
        </p:spPr>
        <p:txBody>
          <a:bodyPr wrap="square" rtlCol="0">
            <a:spAutoFit/>
          </a:bodyPr>
          <a:lstStyle/>
          <a:p>
            <a:r>
              <a:rPr lang="en-US" b="1" dirty="0" smtClean="0"/>
              <a:t>or</a:t>
            </a:r>
            <a:endParaRPr lang="en-IN" b="1" dirty="0"/>
          </a:p>
        </p:txBody>
      </p:sp>
      <p:sp>
        <p:nvSpPr>
          <p:cNvPr id="17" name="TextBox 16"/>
          <p:cNvSpPr txBox="1"/>
          <p:nvPr/>
        </p:nvSpPr>
        <p:spPr>
          <a:xfrm>
            <a:off x="5730240" y="4175760"/>
            <a:ext cx="701040" cy="369332"/>
          </a:xfrm>
          <a:prstGeom prst="rect">
            <a:avLst/>
          </a:prstGeom>
          <a:noFill/>
        </p:spPr>
        <p:txBody>
          <a:bodyPr wrap="square" rtlCol="0">
            <a:spAutoFit/>
          </a:bodyPr>
          <a:lstStyle/>
          <a:p>
            <a:r>
              <a:rPr lang="en-US" b="1" dirty="0" smtClean="0"/>
              <a:t>And</a:t>
            </a:r>
            <a:endParaRPr lang="en-IN" b="1" dirty="0"/>
          </a:p>
        </p:txBody>
      </p:sp>
      <p:sp>
        <p:nvSpPr>
          <p:cNvPr id="18" name="TextBox 17"/>
          <p:cNvSpPr txBox="1"/>
          <p:nvPr/>
        </p:nvSpPr>
        <p:spPr>
          <a:xfrm>
            <a:off x="4084320" y="4480560"/>
            <a:ext cx="4724400" cy="369332"/>
          </a:xfrm>
          <a:prstGeom prst="rect">
            <a:avLst/>
          </a:prstGeom>
          <a:noFill/>
        </p:spPr>
        <p:txBody>
          <a:bodyPr wrap="square" rtlCol="0">
            <a:spAutoFit/>
          </a:bodyPr>
          <a:lstStyle/>
          <a:p>
            <a:r>
              <a:rPr lang="en-US" b="1" dirty="0" smtClean="0"/>
              <a:t>transferor derives no direct or indirect benefit </a:t>
            </a:r>
            <a:endParaRPr lang="en-IN" b="1" dirty="0"/>
          </a:p>
        </p:txBody>
      </p:sp>
      <p:sp>
        <p:nvSpPr>
          <p:cNvPr id="19" name="TextBox 18"/>
          <p:cNvSpPr txBox="1"/>
          <p:nvPr/>
        </p:nvSpPr>
        <p:spPr>
          <a:xfrm>
            <a:off x="5288280" y="4779108"/>
            <a:ext cx="2514600" cy="369332"/>
          </a:xfrm>
          <a:prstGeom prst="rect">
            <a:avLst/>
          </a:prstGeom>
          <a:noFill/>
        </p:spPr>
        <p:txBody>
          <a:bodyPr wrap="square" rtlCol="0">
            <a:spAutoFit/>
          </a:bodyPr>
          <a:lstStyle/>
          <a:p>
            <a:r>
              <a:rPr lang="en-US" b="1" dirty="0" smtClean="0"/>
              <a:t>But does not include</a:t>
            </a:r>
            <a:endParaRPr lang="en-IN" b="1" dirty="0"/>
          </a:p>
        </p:txBody>
      </p:sp>
      <p:cxnSp>
        <p:nvCxnSpPr>
          <p:cNvPr id="21" name="Straight Arrow Connector 20"/>
          <p:cNvCxnSpPr/>
          <p:nvPr/>
        </p:nvCxnSpPr>
        <p:spPr>
          <a:xfrm rot="5400000">
            <a:off x="4999514" y="1568926"/>
            <a:ext cx="212566"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4084320" y="5090160"/>
            <a:ext cx="5059680" cy="923330"/>
          </a:xfrm>
          <a:prstGeom prst="rect">
            <a:avLst/>
          </a:prstGeom>
          <a:noFill/>
        </p:spPr>
        <p:txBody>
          <a:bodyPr wrap="square" rtlCol="0">
            <a:spAutoFit/>
          </a:bodyPr>
          <a:lstStyle/>
          <a:p>
            <a:r>
              <a:rPr lang="en-US" b="1" dirty="0" smtClean="0"/>
              <a:t>Where there is a provision for re-transfer, directly or indirectly of the income or asset to </a:t>
            </a:r>
            <a:r>
              <a:rPr lang="en-US" b="1" smtClean="0"/>
              <a:t>the transferor </a:t>
            </a:r>
            <a:r>
              <a:rPr lang="en-US" b="1" dirty="0" smtClean="0"/>
              <a:t>during the transfer is not revocable</a:t>
            </a:r>
            <a:endParaRPr lang="en-IN" b="1" dirty="0"/>
          </a:p>
        </p:txBody>
      </p:sp>
      <p:sp>
        <p:nvSpPr>
          <p:cNvPr id="24" name="TextBox 23"/>
          <p:cNvSpPr txBox="1"/>
          <p:nvPr/>
        </p:nvSpPr>
        <p:spPr>
          <a:xfrm>
            <a:off x="4084320" y="5958840"/>
            <a:ext cx="4770120" cy="923330"/>
          </a:xfrm>
          <a:prstGeom prst="rect">
            <a:avLst/>
          </a:prstGeom>
          <a:noFill/>
        </p:spPr>
        <p:txBody>
          <a:bodyPr wrap="square" rtlCol="0">
            <a:spAutoFit/>
          </a:bodyPr>
          <a:lstStyle/>
          <a:p>
            <a:r>
              <a:rPr lang="en-US" b="1" dirty="0" smtClean="0"/>
              <a:t>transferor having right to re-assume power directly or indirectly over the whole or any part of income or asset</a:t>
            </a:r>
            <a:endParaRPr lang="en-IN" b="1" dirty="0"/>
          </a:p>
        </p:txBody>
      </p:sp>
      <p:cxnSp>
        <p:nvCxnSpPr>
          <p:cNvPr id="26" name="Straight Arrow Connector 25"/>
          <p:cNvCxnSpPr/>
          <p:nvPr/>
        </p:nvCxnSpPr>
        <p:spPr>
          <a:xfrm>
            <a:off x="76200" y="1798320"/>
            <a:ext cx="228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91440" y="3229292"/>
            <a:ext cx="228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3230880" y="3307080"/>
            <a:ext cx="228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3764280" y="4646612"/>
            <a:ext cx="228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3550920" y="3124200"/>
            <a:ext cx="457200" cy="369332"/>
          </a:xfrm>
          <a:prstGeom prst="rect">
            <a:avLst/>
          </a:prstGeom>
          <a:noFill/>
        </p:spPr>
        <p:txBody>
          <a:bodyPr wrap="square" rtlCol="0">
            <a:spAutoFit/>
          </a:bodyPr>
          <a:lstStyle/>
          <a:p>
            <a:r>
              <a:rPr lang="en-US" b="1" dirty="0" smtClean="0"/>
              <a:t>(</a:t>
            </a:r>
            <a:r>
              <a:rPr lang="en-US" b="1" dirty="0" err="1" smtClean="0"/>
              <a:t>i</a:t>
            </a:r>
            <a:r>
              <a:rPr lang="en-US" b="1" dirty="0" smtClean="0"/>
              <a:t>)</a:t>
            </a:r>
            <a:endParaRPr lang="en-IN" b="1" dirty="0"/>
          </a:p>
        </p:txBody>
      </p:sp>
      <p:sp>
        <p:nvSpPr>
          <p:cNvPr id="31" name="TextBox 30"/>
          <p:cNvSpPr txBox="1"/>
          <p:nvPr/>
        </p:nvSpPr>
        <p:spPr>
          <a:xfrm>
            <a:off x="3550920" y="3627120"/>
            <a:ext cx="548640" cy="369332"/>
          </a:xfrm>
          <a:prstGeom prst="rect">
            <a:avLst/>
          </a:prstGeom>
          <a:noFill/>
        </p:spPr>
        <p:txBody>
          <a:bodyPr wrap="square" rtlCol="0">
            <a:spAutoFit/>
          </a:bodyPr>
          <a:lstStyle/>
          <a:p>
            <a:r>
              <a:rPr lang="en-US" b="1" dirty="0" smtClean="0"/>
              <a:t>(ii)</a:t>
            </a:r>
            <a:endParaRPr lang="en-IN" b="1" dirty="0"/>
          </a:p>
        </p:txBody>
      </p:sp>
      <p:sp>
        <p:nvSpPr>
          <p:cNvPr id="32" name="TextBox 31"/>
          <p:cNvSpPr txBox="1"/>
          <p:nvPr/>
        </p:nvSpPr>
        <p:spPr>
          <a:xfrm>
            <a:off x="3657600" y="5074920"/>
            <a:ext cx="457200" cy="369332"/>
          </a:xfrm>
          <a:prstGeom prst="rect">
            <a:avLst/>
          </a:prstGeom>
          <a:noFill/>
        </p:spPr>
        <p:txBody>
          <a:bodyPr wrap="square" rtlCol="0">
            <a:spAutoFit/>
          </a:bodyPr>
          <a:lstStyle/>
          <a:p>
            <a:r>
              <a:rPr lang="en-US" b="1" dirty="0" smtClean="0"/>
              <a:t>(a)</a:t>
            </a:r>
            <a:endParaRPr lang="en-IN" b="1" dirty="0"/>
          </a:p>
        </p:txBody>
      </p:sp>
      <p:sp>
        <p:nvSpPr>
          <p:cNvPr id="33" name="TextBox 32"/>
          <p:cNvSpPr txBox="1"/>
          <p:nvPr/>
        </p:nvSpPr>
        <p:spPr>
          <a:xfrm>
            <a:off x="3657600" y="5928360"/>
            <a:ext cx="685800" cy="369332"/>
          </a:xfrm>
          <a:prstGeom prst="rect">
            <a:avLst/>
          </a:prstGeom>
          <a:noFill/>
        </p:spPr>
        <p:txBody>
          <a:bodyPr wrap="square" rtlCol="0">
            <a:spAutoFit/>
          </a:bodyPr>
          <a:lstStyle/>
          <a:p>
            <a:r>
              <a:rPr lang="en-US" b="1" dirty="0" smtClean="0"/>
              <a:t>(b)</a:t>
            </a:r>
            <a:endParaRPr lang="en-IN" b="1" dirty="0"/>
          </a:p>
        </p:txBody>
      </p:sp>
      <p:cxnSp>
        <p:nvCxnSpPr>
          <p:cNvPr id="35" name="Straight Connector 34"/>
          <p:cNvCxnSpPr/>
          <p:nvPr/>
        </p:nvCxnSpPr>
        <p:spPr>
          <a:xfrm>
            <a:off x="3855720" y="2392680"/>
            <a:ext cx="762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5" grpId="1"/>
      <p:bldP spid="10" grpId="0"/>
      <p:bldP spid="11" grpId="0"/>
      <p:bldP spid="12" grpId="0"/>
      <p:bldP spid="13" grpId="0"/>
      <p:bldP spid="14" grpId="0"/>
      <p:bldP spid="15" grpId="0"/>
      <p:bldP spid="16" grpId="0"/>
      <p:bldP spid="17" grpId="0"/>
      <p:bldP spid="18" grpId="0"/>
      <p:bldP spid="19" grpId="0"/>
      <p:bldP spid="23" grpId="0"/>
      <p:bldP spid="24" grpId="0"/>
      <p:bldP spid="30" grpId="0"/>
      <p:bldP spid="31" grpId="0"/>
      <p:bldP spid="32" grpId="0"/>
      <p:bldP spid="3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975360"/>
            <a:ext cx="762000" cy="400110"/>
          </a:xfrm>
          <a:prstGeom prst="rect">
            <a:avLst/>
          </a:prstGeom>
          <a:noFill/>
        </p:spPr>
        <p:txBody>
          <a:bodyPr wrap="square" rtlCol="0">
            <a:spAutoFit/>
          </a:bodyPr>
          <a:lstStyle/>
          <a:p>
            <a:r>
              <a:rPr lang="en-US" sz="2000" b="1" dirty="0" smtClean="0"/>
              <a:t>Q:-</a:t>
            </a:r>
            <a:endParaRPr lang="en-IN" sz="2000" b="1" dirty="0"/>
          </a:p>
        </p:txBody>
      </p:sp>
      <p:sp>
        <p:nvSpPr>
          <p:cNvPr id="3" name="TextBox 2"/>
          <p:cNvSpPr txBox="1"/>
          <p:nvPr/>
        </p:nvSpPr>
        <p:spPr>
          <a:xfrm>
            <a:off x="1752600" y="1661160"/>
            <a:ext cx="1066800" cy="400110"/>
          </a:xfrm>
          <a:prstGeom prst="rect">
            <a:avLst/>
          </a:prstGeom>
          <a:noFill/>
        </p:spPr>
        <p:txBody>
          <a:bodyPr wrap="square" rtlCol="0">
            <a:spAutoFit/>
          </a:bodyPr>
          <a:lstStyle/>
          <a:p>
            <a:r>
              <a:rPr lang="en-US" sz="2000" b="1" dirty="0" smtClean="0"/>
              <a:t>Mr. X</a:t>
            </a:r>
            <a:endParaRPr lang="en-IN" sz="2000" b="1" dirty="0"/>
          </a:p>
        </p:txBody>
      </p:sp>
      <p:sp>
        <p:nvSpPr>
          <p:cNvPr id="4" name="TextBox 3"/>
          <p:cNvSpPr txBox="1"/>
          <p:nvPr/>
        </p:nvSpPr>
        <p:spPr>
          <a:xfrm>
            <a:off x="5791200" y="1661160"/>
            <a:ext cx="1066800" cy="400110"/>
          </a:xfrm>
          <a:prstGeom prst="rect">
            <a:avLst/>
          </a:prstGeom>
          <a:noFill/>
        </p:spPr>
        <p:txBody>
          <a:bodyPr wrap="square" rtlCol="0">
            <a:spAutoFit/>
          </a:bodyPr>
          <a:lstStyle/>
          <a:p>
            <a:r>
              <a:rPr lang="en-US" sz="2000" b="1" dirty="0" smtClean="0"/>
              <a:t>Mr. Y</a:t>
            </a:r>
            <a:endParaRPr lang="en-IN" sz="2000" b="1" dirty="0"/>
          </a:p>
        </p:txBody>
      </p:sp>
      <p:cxnSp>
        <p:nvCxnSpPr>
          <p:cNvPr id="6" name="Straight Connector 5"/>
          <p:cNvCxnSpPr>
            <a:stCxn id="3" idx="3"/>
            <a:endCxn id="4" idx="1"/>
          </p:cNvCxnSpPr>
          <p:nvPr/>
        </p:nvCxnSpPr>
        <p:spPr>
          <a:xfrm>
            <a:off x="2819400" y="1861215"/>
            <a:ext cx="2971800" cy="1588"/>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3429000" y="1356360"/>
            <a:ext cx="1143000" cy="400110"/>
          </a:xfrm>
          <a:prstGeom prst="rect">
            <a:avLst/>
          </a:prstGeom>
          <a:noFill/>
        </p:spPr>
        <p:txBody>
          <a:bodyPr wrap="square" rtlCol="0">
            <a:spAutoFit/>
          </a:bodyPr>
          <a:lstStyle/>
          <a:p>
            <a:r>
              <a:rPr lang="en-US" sz="2000" b="1" dirty="0" smtClean="0"/>
              <a:t>Gift H|P</a:t>
            </a:r>
            <a:endParaRPr lang="en-IN" sz="2000" b="1" dirty="0"/>
          </a:p>
        </p:txBody>
      </p:sp>
      <p:sp>
        <p:nvSpPr>
          <p:cNvPr id="9" name="TextBox 8"/>
          <p:cNvSpPr txBox="1"/>
          <p:nvPr/>
        </p:nvSpPr>
        <p:spPr>
          <a:xfrm>
            <a:off x="3429000" y="1965960"/>
            <a:ext cx="1371600" cy="400110"/>
          </a:xfrm>
          <a:prstGeom prst="rect">
            <a:avLst/>
          </a:prstGeom>
          <a:noFill/>
        </p:spPr>
        <p:txBody>
          <a:bodyPr wrap="square" rtlCol="0">
            <a:spAutoFit/>
          </a:bodyPr>
          <a:lstStyle/>
          <a:p>
            <a:r>
              <a:rPr lang="en-US" sz="2000" b="1" dirty="0" smtClean="0"/>
              <a:t>for 5 years</a:t>
            </a:r>
            <a:endParaRPr lang="en-IN" sz="2000" b="1" dirty="0"/>
          </a:p>
        </p:txBody>
      </p:sp>
      <p:sp>
        <p:nvSpPr>
          <p:cNvPr id="11" name="TextBox 10"/>
          <p:cNvSpPr txBox="1"/>
          <p:nvPr/>
        </p:nvSpPr>
        <p:spPr>
          <a:xfrm>
            <a:off x="1295400" y="2606040"/>
            <a:ext cx="1219200" cy="400110"/>
          </a:xfrm>
          <a:prstGeom prst="rect">
            <a:avLst/>
          </a:prstGeom>
          <a:noFill/>
        </p:spPr>
        <p:txBody>
          <a:bodyPr wrap="square" rtlCol="0">
            <a:spAutoFit/>
          </a:bodyPr>
          <a:lstStyle/>
          <a:p>
            <a:r>
              <a:rPr lang="en-US" sz="2000" b="1" u="sng" dirty="0" smtClean="0"/>
              <a:t>Answer:-</a:t>
            </a:r>
            <a:endParaRPr lang="en-IN" sz="2000" b="1" u="sng" dirty="0"/>
          </a:p>
        </p:txBody>
      </p:sp>
      <p:sp>
        <p:nvSpPr>
          <p:cNvPr id="12" name="TextBox 11"/>
          <p:cNvSpPr txBox="1"/>
          <p:nvPr/>
        </p:nvSpPr>
        <p:spPr>
          <a:xfrm>
            <a:off x="1447800" y="3215640"/>
            <a:ext cx="2316480" cy="400110"/>
          </a:xfrm>
          <a:prstGeom prst="rect">
            <a:avLst/>
          </a:prstGeom>
          <a:noFill/>
        </p:spPr>
        <p:txBody>
          <a:bodyPr wrap="square" rtlCol="0">
            <a:spAutoFit/>
          </a:bodyPr>
          <a:lstStyle/>
          <a:p>
            <a:pPr algn="r"/>
            <a:r>
              <a:rPr lang="en-US" sz="2000" b="1" dirty="0" smtClean="0"/>
              <a:t>Nature of transfer :</a:t>
            </a:r>
            <a:endParaRPr lang="en-IN" sz="2000" b="1" dirty="0"/>
          </a:p>
        </p:txBody>
      </p:sp>
      <p:sp>
        <p:nvSpPr>
          <p:cNvPr id="13" name="TextBox 12"/>
          <p:cNvSpPr txBox="1"/>
          <p:nvPr/>
        </p:nvSpPr>
        <p:spPr>
          <a:xfrm>
            <a:off x="3749040" y="3215640"/>
            <a:ext cx="1463040" cy="400110"/>
          </a:xfrm>
          <a:prstGeom prst="rect">
            <a:avLst/>
          </a:prstGeom>
          <a:noFill/>
        </p:spPr>
        <p:txBody>
          <a:bodyPr wrap="square" rtlCol="0">
            <a:spAutoFit/>
          </a:bodyPr>
          <a:lstStyle/>
          <a:p>
            <a:r>
              <a:rPr lang="en-US" sz="2000" b="1" dirty="0" smtClean="0"/>
              <a:t>Revocable</a:t>
            </a:r>
            <a:endParaRPr lang="en-IN" sz="2000" b="1" dirty="0"/>
          </a:p>
        </p:txBody>
      </p:sp>
      <p:sp>
        <p:nvSpPr>
          <p:cNvPr id="14" name="TextBox 13"/>
          <p:cNvSpPr txBox="1"/>
          <p:nvPr/>
        </p:nvSpPr>
        <p:spPr>
          <a:xfrm>
            <a:off x="1447800" y="3718560"/>
            <a:ext cx="5486400" cy="400110"/>
          </a:xfrm>
          <a:prstGeom prst="rect">
            <a:avLst/>
          </a:prstGeom>
          <a:noFill/>
        </p:spPr>
        <p:txBody>
          <a:bodyPr wrap="square" rtlCol="0">
            <a:spAutoFit/>
          </a:bodyPr>
          <a:lstStyle/>
          <a:p>
            <a:r>
              <a:rPr lang="en-US" sz="2000" b="1" dirty="0" smtClean="0"/>
              <a:t>So H|P shall be clubbed with the wealth of Mr. X</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9" grpId="0"/>
      <p:bldP spid="11" grpId="0"/>
      <p:bldP spid="12" grpId="0"/>
      <p:bldP spid="13" grpId="0"/>
      <p:bldP spid="1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975360"/>
            <a:ext cx="762000" cy="400110"/>
          </a:xfrm>
          <a:prstGeom prst="rect">
            <a:avLst/>
          </a:prstGeom>
          <a:noFill/>
        </p:spPr>
        <p:txBody>
          <a:bodyPr wrap="square" rtlCol="0">
            <a:spAutoFit/>
          </a:bodyPr>
          <a:lstStyle/>
          <a:p>
            <a:r>
              <a:rPr lang="en-US" sz="2000" b="1" dirty="0" smtClean="0"/>
              <a:t>Q:-</a:t>
            </a:r>
            <a:endParaRPr lang="en-IN" sz="2000" b="1" dirty="0"/>
          </a:p>
        </p:txBody>
      </p:sp>
      <p:sp>
        <p:nvSpPr>
          <p:cNvPr id="3" name="TextBox 2"/>
          <p:cNvSpPr txBox="1"/>
          <p:nvPr/>
        </p:nvSpPr>
        <p:spPr>
          <a:xfrm>
            <a:off x="1752600" y="1661160"/>
            <a:ext cx="1066800" cy="400110"/>
          </a:xfrm>
          <a:prstGeom prst="rect">
            <a:avLst/>
          </a:prstGeom>
          <a:noFill/>
        </p:spPr>
        <p:txBody>
          <a:bodyPr wrap="square" rtlCol="0">
            <a:spAutoFit/>
          </a:bodyPr>
          <a:lstStyle/>
          <a:p>
            <a:r>
              <a:rPr lang="en-US" sz="2000" b="1" dirty="0" smtClean="0"/>
              <a:t>Mr. X</a:t>
            </a:r>
            <a:endParaRPr lang="en-IN" sz="2000" b="1" dirty="0"/>
          </a:p>
        </p:txBody>
      </p:sp>
      <p:sp>
        <p:nvSpPr>
          <p:cNvPr id="4" name="TextBox 3"/>
          <p:cNvSpPr txBox="1"/>
          <p:nvPr/>
        </p:nvSpPr>
        <p:spPr>
          <a:xfrm>
            <a:off x="5791200" y="1661160"/>
            <a:ext cx="1066800" cy="400110"/>
          </a:xfrm>
          <a:prstGeom prst="rect">
            <a:avLst/>
          </a:prstGeom>
          <a:noFill/>
        </p:spPr>
        <p:txBody>
          <a:bodyPr wrap="square" rtlCol="0">
            <a:spAutoFit/>
          </a:bodyPr>
          <a:lstStyle/>
          <a:p>
            <a:r>
              <a:rPr lang="en-US" sz="2000" b="1" dirty="0" smtClean="0"/>
              <a:t>Mr. Y</a:t>
            </a:r>
            <a:endParaRPr lang="en-IN" sz="2000" b="1" dirty="0"/>
          </a:p>
        </p:txBody>
      </p:sp>
      <p:cxnSp>
        <p:nvCxnSpPr>
          <p:cNvPr id="5" name="Straight Connector 4"/>
          <p:cNvCxnSpPr>
            <a:stCxn id="3" idx="3"/>
            <a:endCxn id="4" idx="1"/>
          </p:cNvCxnSpPr>
          <p:nvPr/>
        </p:nvCxnSpPr>
        <p:spPr>
          <a:xfrm>
            <a:off x="2819400" y="1861215"/>
            <a:ext cx="2971800" cy="1588"/>
          </a:xfrm>
          <a:prstGeom prst="line">
            <a:avLst/>
          </a:prstGeom>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3429000" y="1356360"/>
            <a:ext cx="1447800" cy="400110"/>
          </a:xfrm>
          <a:prstGeom prst="rect">
            <a:avLst/>
          </a:prstGeom>
          <a:noFill/>
        </p:spPr>
        <p:txBody>
          <a:bodyPr wrap="square" rtlCol="0">
            <a:spAutoFit/>
          </a:bodyPr>
          <a:lstStyle/>
          <a:p>
            <a:r>
              <a:rPr lang="en-US" sz="2000" b="1" dirty="0" smtClean="0"/>
              <a:t>Gift of H|P</a:t>
            </a:r>
            <a:endParaRPr lang="en-IN" sz="2000" b="1" dirty="0"/>
          </a:p>
        </p:txBody>
      </p:sp>
      <p:sp>
        <p:nvSpPr>
          <p:cNvPr id="7" name="TextBox 6"/>
          <p:cNvSpPr txBox="1"/>
          <p:nvPr/>
        </p:nvSpPr>
        <p:spPr>
          <a:xfrm>
            <a:off x="3429000" y="1965960"/>
            <a:ext cx="1371600" cy="400110"/>
          </a:xfrm>
          <a:prstGeom prst="rect">
            <a:avLst/>
          </a:prstGeom>
          <a:noFill/>
        </p:spPr>
        <p:txBody>
          <a:bodyPr wrap="square" rtlCol="0">
            <a:spAutoFit/>
          </a:bodyPr>
          <a:lstStyle/>
          <a:p>
            <a:r>
              <a:rPr lang="en-US" sz="2000" b="1" dirty="0" smtClean="0"/>
              <a:t>for 7 years</a:t>
            </a:r>
            <a:endParaRPr lang="en-IN" sz="2000" b="1" dirty="0"/>
          </a:p>
        </p:txBody>
      </p:sp>
      <p:sp>
        <p:nvSpPr>
          <p:cNvPr id="8" name="TextBox 7"/>
          <p:cNvSpPr txBox="1"/>
          <p:nvPr/>
        </p:nvSpPr>
        <p:spPr>
          <a:xfrm>
            <a:off x="1752600" y="2590800"/>
            <a:ext cx="6629400" cy="707886"/>
          </a:xfrm>
          <a:prstGeom prst="rect">
            <a:avLst/>
          </a:prstGeom>
          <a:noFill/>
        </p:spPr>
        <p:txBody>
          <a:bodyPr wrap="square" rtlCol="0">
            <a:spAutoFit/>
          </a:bodyPr>
          <a:lstStyle/>
          <a:p>
            <a:r>
              <a:rPr lang="en-US" sz="2000" b="1" dirty="0" smtClean="0"/>
              <a:t>The transfer deed also provides that Mr. A can re-transfer the asset within the period of 7 years also</a:t>
            </a:r>
            <a:endParaRPr lang="en-IN" sz="2000" b="1" dirty="0"/>
          </a:p>
        </p:txBody>
      </p:sp>
      <p:sp>
        <p:nvSpPr>
          <p:cNvPr id="9" name="TextBox 8"/>
          <p:cNvSpPr txBox="1"/>
          <p:nvPr/>
        </p:nvSpPr>
        <p:spPr>
          <a:xfrm>
            <a:off x="1295400" y="3486090"/>
            <a:ext cx="1524000" cy="400110"/>
          </a:xfrm>
          <a:prstGeom prst="rect">
            <a:avLst/>
          </a:prstGeom>
          <a:noFill/>
        </p:spPr>
        <p:txBody>
          <a:bodyPr wrap="square" rtlCol="0">
            <a:spAutoFit/>
          </a:bodyPr>
          <a:lstStyle/>
          <a:p>
            <a:r>
              <a:rPr lang="en-US" sz="2000" b="1" u="sng" dirty="0" smtClean="0"/>
              <a:t>Answer</a:t>
            </a:r>
            <a:r>
              <a:rPr lang="en-US" sz="2000" b="1" dirty="0" smtClean="0"/>
              <a:t>:-</a:t>
            </a:r>
            <a:endParaRPr lang="en-IN" sz="2000" b="1" dirty="0"/>
          </a:p>
        </p:txBody>
      </p:sp>
      <p:sp>
        <p:nvSpPr>
          <p:cNvPr id="10" name="TextBox 9"/>
          <p:cNvSpPr txBox="1"/>
          <p:nvPr/>
        </p:nvSpPr>
        <p:spPr>
          <a:xfrm>
            <a:off x="1691640" y="3962400"/>
            <a:ext cx="1188720" cy="400110"/>
          </a:xfrm>
          <a:prstGeom prst="rect">
            <a:avLst/>
          </a:prstGeom>
          <a:noFill/>
        </p:spPr>
        <p:txBody>
          <a:bodyPr wrap="square" rtlCol="0">
            <a:spAutoFit/>
          </a:bodyPr>
          <a:lstStyle/>
          <a:p>
            <a:pPr algn="r"/>
            <a:r>
              <a:rPr lang="en-US" sz="2000" b="1" dirty="0" smtClean="0"/>
              <a:t>Nature :</a:t>
            </a:r>
            <a:endParaRPr lang="en-IN" sz="2000" b="1" dirty="0"/>
          </a:p>
        </p:txBody>
      </p:sp>
      <p:sp>
        <p:nvSpPr>
          <p:cNvPr id="11" name="TextBox 10"/>
          <p:cNvSpPr txBox="1"/>
          <p:nvPr/>
        </p:nvSpPr>
        <p:spPr>
          <a:xfrm>
            <a:off x="2865120" y="3962400"/>
            <a:ext cx="1463040" cy="400110"/>
          </a:xfrm>
          <a:prstGeom prst="rect">
            <a:avLst/>
          </a:prstGeom>
          <a:noFill/>
        </p:spPr>
        <p:txBody>
          <a:bodyPr wrap="square" rtlCol="0">
            <a:spAutoFit/>
          </a:bodyPr>
          <a:lstStyle/>
          <a:p>
            <a:r>
              <a:rPr lang="en-US" sz="2000" b="1" dirty="0" smtClean="0"/>
              <a:t>Revocable</a:t>
            </a:r>
            <a:endParaRPr lang="en-IN" sz="2000" b="1" dirty="0"/>
          </a:p>
        </p:txBody>
      </p:sp>
      <p:sp>
        <p:nvSpPr>
          <p:cNvPr id="12" name="TextBox 11"/>
          <p:cNvSpPr txBox="1"/>
          <p:nvPr/>
        </p:nvSpPr>
        <p:spPr>
          <a:xfrm>
            <a:off x="1767840" y="4450080"/>
            <a:ext cx="5486400" cy="400110"/>
          </a:xfrm>
          <a:prstGeom prst="rect">
            <a:avLst/>
          </a:prstGeom>
          <a:noFill/>
        </p:spPr>
        <p:txBody>
          <a:bodyPr wrap="square" rtlCol="0">
            <a:spAutoFit/>
          </a:bodyPr>
          <a:lstStyle/>
          <a:p>
            <a:r>
              <a:rPr lang="en-US" sz="2000" b="1" dirty="0" smtClean="0"/>
              <a:t>So H|P shall be clubbed with the wealth of Mr. X</a:t>
            </a:r>
            <a:endParaRPr lang="en-IN"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P spid="10" grpId="0"/>
      <p:bldP spid="11" grpId="0"/>
      <p:bldP spid="1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90600"/>
            <a:ext cx="579120" cy="400110"/>
          </a:xfrm>
          <a:prstGeom prst="rect">
            <a:avLst/>
          </a:prstGeom>
          <a:noFill/>
        </p:spPr>
        <p:txBody>
          <a:bodyPr wrap="square" rtlCol="0">
            <a:spAutoFit/>
          </a:bodyPr>
          <a:lstStyle/>
          <a:p>
            <a:r>
              <a:rPr lang="en-US" sz="2000" b="1" dirty="0" smtClean="0"/>
              <a:t>Q:-</a:t>
            </a:r>
            <a:endParaRPr lang="en-IN" sz="2000" b="1" dirty="0"/>
          </a:p>
        </p:txBody>
      </p:sp>
      <p:sp>
        <p:nvSpPr>
          <p:cNvPr id="3" name="TextBox 2"/>
          <p:cNvSpPr txBox="1"/>
          <p:nvPr/>
        </p:nvSpPr>
        <p:spPr>
          <a:xfrm>
            <a:off x="1600200" y="990600"/>
            <a:ext cx="6477000" cy="707886"/>
          </a:xfrm>
          <a:prstGeom prst="rect">
            <a:avLst/>
          </a:prstGeom>
          <a:noFill/>
        </p:spPr>
        <p:txBody>
          <a:bodyPr wrap="square" rtlCol="0">
            <a:spAutoFit/>
          </a:bodyPr>
          <a:lstStyle/>
          <a:p>
            <a:r>
              <a:rPr lang="en-US" sz="2000" b="1" dirty="0" smtClean="0"/>
              <a:t>What will be your answer if deed did not Provide the Provision of such Re-transfer</a:t>
            </a:r>
            <a:endParaRPr lang="en-IN" sz="2000" b="1" dirty="0"/>
          </a:p>
        </p:txBody>
      </p:sp>
      <p:sp>
        <p:nvSpPr>
          <p:cNvPr id="4" name="TextBox 3"/>
          <p:cNvSpPr txBox="1"/>
          <p:nvPr/>
        </p:nvSpPr>
        <p:spPr>
          <a:xfrm>
            <a:off x="914400" y="1935480"/>
            <a:ext cx="1219200" cy="400110"/>
          </a:xfrm>
          <a:prstGeom prst="rect">
            <a:avLst/>
          </a:prstGeom>
          <a:noFill/>
        </p:spPr>
        <p:txBody>
          <a:bodyPr wrap="square" rtlCol="0">
            <a:spAutoFit/>
          </a:bodyPr>
          <a:lstStyle/>
          <a:p>
            <a:r>
              <a:rPr lang="en-US" sz="2000" b="1" u="sng" dirty="0" smtClean="0"/>
              <a:t>Answer</a:t>
            </a:r>
            <a:r>
              <a:rPr lang="en-US" sz="2000" b="1" dirty="0" smtClean="0"/>
              <a:t>:-</a:t>
            </a:r>
            <a:endParaRPr lang="en-IN" sz="2000" b="1" dirty="0"/>
          </a:p>
        </p:txBody>
      </p:sp>
      <p:sp>
        <p:nvSpPr>
          <p:cNvPr id="6" name="TextBox 5"/>
          <p:cNvSpPr txBox="1"/>
          <p:nvPr/>
        </p:nvSpPr>
        <p:spPr>
          <a:xfrm>
            <a:off x="1630680" y="2590800"/>
            <a:ext cx="1234440" cy="400110"/>
          </a:xfrm>
          <a:prstGeom prst="rect">
            <a:avLst/>
          </a:prstGeom>
          <a:noFill/>
        </p:spPr>
        <p:txBody>
          <a:bodyPr wrap="square" rtlCol="0">
            <a:spAutoFit/>
          </a:bodyPr>
          <a:lstStyle/>
          <a:p>
            <a:pPr algn="r"/>
            <a:r>
              <a:rPr lang="en-US" sz="2000" b="1" dirty="0" smtClean="0"/>
              <a:t>Nature :</a:t>
            </a:r>
            <a:endParaRPr lang="en-IN" sz="2000" b="1" dirty="0"/>
          </a:p>
        </p:txBody>
      </p:sp>
      <p:sp>
        <p:nvSpPr>
          <p:cNvPr id="7" name="TextBox 6"/>
          <p:cNvSpPr txBox="1"/>
          <p:nvPr/>
        </p:nvSpPr>
        <p:spPr>
          <a:xfrm>
            <a:off x="2849880" y="2590800"/>
            <a:ext cx="1828800" cy="400110"/>
          </a:xfrm>
          <a:prstGeom prst="rect">
            <a:avLst/>
          </a:prstGeom>
          <a:noFill/>
        </p:spPr>
        <p:txBody>
          <a:bodyPr wrap="square" rtlCol="0">
            <a:spAutoFit/>
          </a:bodyPr>
          <a:lstStyle/>
          <a:p>
            <a:r>
              <a:rPr lang="en-US" sz="2000" b="1" dirty="0" smtClean="0"/>
              <a:t>Irrevocable</a:t>
            </a:r>
            <a:endParaRPr lang="en-IN" sz="2000" b="1" dirty="0"/>
          </a:p>
        </p:txBody>
      </p:sp>
      <p:sp>
        <p:nvSpPr>
          <p:cNvPr id="8" name="TextBox 7"/>
          <p:cNvSpPr txBox="1"/>
          <p:nvPr/>
        </p:nvSpPr>
        <p:spPr>
          <a:xfrm>
            <a:off x="1981200" y="3429000"/>
            <a:ext cx="6096000" cy="400110"/>
          </a:xfrm>
          <a:prstGeom prst="rect">
            <a:avLst/>
          </a:prstGeom>
          <a:noFill/>
        </p:spPr>
        <p:txBody>
          <a:bodyPr wrap="square" rtlCol="0">
            <a:spAutoFit/>
          </a:bodyPr>
          <a:lstStyle/>
          <a:p>
            <a:endParaRPr lang="en-IN" sz="2000" b="1" dirty="0"/>
          </a:p>
        </p:txBody>
      </p:sp>
      <p:sp>
        <p:nvSpPr>
          <p:cNvPr id="9" name="TextBox 8"/>
          <p:cNvSpPr txBox="1"/>
          <p:nvPr/>
        </p:nvSpPr>
        <p:spPr>
          <a:xfrm>
            <a:off x="1752600" y="3169920"/>
            <a:ext cx="7010400" cy="400110"/>
          </a:xfrm>
          <a:prstGeom prst="rect">
            <a:avLst/>
          </a:prstGeom>
          <a:noFill/>
        </p:spPr>
        <p:txBody>
          <a:bodyPr wrap="square" rtlCol="0">
            <a:spAutoFit/>
          </a:bodyPr>
          <a:lstStyle/>
          <a:p>
            <a:r>
              <a:rPr lang="en-US" sz="2000" b="1" dirty="0" smtClean="0"/>
              <a:t>So H|P shall be Taxable in the hands of Mr. Y only for 7 years.</a:t>
            </a:r>
            <a:endParaRPr lang="en-IN" sz="2000" b="1" dirty="0"/>
          </a:p>
        </p:txBody>
      </p:sp>
      <p:sp>
        <p:nvSpPr>
          <p:cNvPr id="10" name="TextBox 9"/>
          <p:cNvSpPr txBox="1"/>
          <p:nvPr/>
        </p:nvSpPr>
        <p:spPr>
          <a:xfrm>
            <a:off x="1752600" y="3703320"/>
            <a:ext cx="6019800" cy="400110"/>
          </a:xfrm>
          <a:prstGeom prst="rect">
            <a:avLst/>
          </a:prstGeom>
          <a:noFill/>
        </p:spPr>
        <p:txBody>
          <a:bodyPr wrap="square" rtlCol="0">
            <a:spAutoFit/>
          </a:bodyPr>
          <a:lstStyle/>
          <a:p>
            <a:r>
              <a:rPr lang="en-US" sz="2000" b="1" dirty="0" smtClean="0"/>
              <a:t>After 7 years it will be clubbed in the wealth of Mr. X</a:t>
            </a:r>
            <a:endParaRPr lang="en-IN" sz="2000" b="1" dirty="0"/>
          </a:p>
        </p:txBody>
      </p:sp>
      <p:cxnSp>
        <p:nvCxnSpPr>
          <p:cNvPr id="12" name="Straight Arrow Connector 11"/>
          <p:cNvCxnSpPr/>
          <p:nvPr/>
        </p:nvCxnSpPr>
        <p:spPr>
          <a:xfrm>
            <a:off x="1295400" y="3886200"/>
            <a:ext cx="274320" cy="17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9" grpId="0"/>
      <p:bldP spid="1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4039" y="665004"/>
            <a:ext cx="1000132" cy="400110"/>
          </a:xfrm>
          <a:prstGeom prst="rect">
            <a:avLst/>
          </a:prstGeom>
          <a:noFill/>
        </p:spPr>
        <p:txBody>
          <a:bodyPr wrap="square" rtlCol="0">
            <a:spAutoFit/>
          </a:bodyPr>
          <a:lstStyle/>
          <a:p>
            <a:pPr algn="r"/>
            <a:r>
              <a:rPr lang="en-US" sz="2000" b="1" dirty="0" smtClean="0"/>
              <a:t>Mr. X </a:t>
            </a:r>
            <a:endParaRPr lang="en-IN" sz="2000" b="1" dirty="0"/>
          </a:p>
        </p:txBody>
      </p:sp>
      <p:sp>
        <p:nvSpPr>
          <p:cNvPr id="3" name="TextBox 2"/>
          <p:cNvSpPr txBox="1"/>
          <p:nvPr/>
        </p:nvSpPr>
        <p:spPr>
          <a:xfrm>
            <a:off x="6450130" y="645252"/>
            <a:ext cx="1071570" cy="400110"/>
          </a:xfrm>
          <a:prstGeom prst="rect">
            <a:avLst/>
          </a:prstGeom>
          <a:noFill/>
        </p:spPr>
        <p:txBody>
          <a:bodyPr wrap="square" rtlCol="0">
            <a:spAutoFit/>
          </a:bodyPr>
          <a:lstStyle/>
          <a:p>
            <a:r>
              <a:rPr lang="en-US" sz="2000" b="1" dirty="0" smtClean="0"/>
              <a:t>Mr. Y </a:t>
            </a:r>
            <a:endParaRPr lang="en-IN" sz="2000" b="1" dirty="0"/>
          </a:p>
        </p:txBody>
      </p:sp>
      <p:cxnSp>
        <p:nvCxnSpPr>
          <p:cNvPr id="5" name="Straight Connector 4"/>
          <p:cNvCxnSpPr/>
          <p:nvPr/>
        </p:nvCxnSpPr>
        <p:spPr>
          <a:xfrm>
            <a:off x="2500298" y="874380"/>
            <a:ext cx="3786214" cy="1588"/>
          </a:xfrm>
          <a:prstGeom prst="line">
            <a:avLst/>
          </a:prstGeom>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3186861" y="302876"/>
            <a:ext cx="2428892" cy="400110"/>
          </a:xfrm>
          <a:prstGeom prst="rect">
            <a:avLst/>
          </a:prstGeom>
          <a:noFill/>
        </p:spPr>
        <p:txBody>
          <a:bodyPr wrap="square" rtlCol="0">
            <a:spAutoFit/>
          </a:bodyPr>
          <a:lstStyle/>
          <a:p>
            <a:r>
              <a:rPr lang="en-US" sz="2000" b="1" dirty="0" smtClean="0"/>
              <a:t>Transfer H|P</a:t>
            </a:r>
            <a:endParaRPr lang="en-IN" sz="2000" b="1" dirty="0"/>
          </a:p>
        </p:txBody>
      </p:sp>
      <p:sp>
        <p:nvSpPr>
          <p:cNvPr id="7" name="TextBox 6"/>
          <p:cNvSpPr txBox="1"/>
          <p:nvPr/>
        </p:nvSpPr>
        <p:spPr>
          <a:xfrm>
            <a:off x="2374047" y="992071"/>
            <a:ext cx="4214842" cy="400110"/>
          </a:xfrm>
          <a:prstGeom prst="rect">
            <a:avLst/>
          </a:prstGeom>
          <a:noFill/>
        </p:spPr>
        <p:txBody>
          <a:bodyPr wrap="square" rtlCol="0">
            <a:spAutoFit/>
          </a:bodyPr>
          <a:lstStyle/>
          <a:p>
            <a:r>
              <a:rPr lang="en-US" sz="2000" b="1" dirty="0" smtClean="0"/>
              <a:t>to Mr. Y for his life time on 15.2.13</a:t>
            </a:r>
            <a:endParaRPr lang="en-IN" sz="2000" b="1" dirty="0"/>
          </a:p>
        </p:txBody>
      </p:sp>
      <p:cxnSp>
        <p:nvCxnSpPr>
          <p:cNvPr id="10" name="Straight Arrow Connector 9"/>
          <p:cNvCxnSpPr/>
          <p:nvPr/>
        </p:nvCxnSpPr>
        <p:spPr>
          <a:xfrm rot="16200000" flipH="1">
            <a:off x="6974391" y="1088694"/>
            <a:ext cx="285752" cy="2857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7002703" y="1445884"/>
            <a:ext cx="1285884" cy="707886"/>
          </a:xfrm>
          <a:prstGeom prst="rect">
            <a:avLst/>
          </a:prstGeom>
          <a:noFill/>
        </p:spPr>
        <p:txBody>
          <a:bodyPr wrap="square" rtlCol="0">
            <a:spAutoFit/>
          </a:bodyPr>
          <a:lstStyle/>
          <a:p>
            <a:r>
              <a:rPr lang="en-US" sz="2000" b="1" dirty="0" smtClean="0"/>
              <a:t>died on </a:t>
            </a:r>
          </a:p>
          <a:p>
            <a:r>
              <a:rPr lang="en-US" sz="2000" b="1" dirty="0" smtClean="0"/>
              <a:t>16.1.16 </a:t>
            </a:r>
            <a:endParaRPr lang="en-IN" sz="2000" b="1" dirty="0"/>
          </a:p>
        </p:txBody>
      </p:sp>
      <p:sp>
        <p:nvSpPr>
          <p:cNvPr id="12" name="TextBox 11"/>
          <p:cNvSpPr txBox="1"/>
          <p:nvPr/>
        </p:nvSpPr>
        <p:spPr>
          <a:xfrm>
            <a:off x="863478" y="1673201"/>
            <a:ext cx="6000792" cy="400110"/>
          </a:xfrm>
          <a:prstGeom prst="rect">
            <a:avLst/>
          </a:prstGeom>
          <a:noFill/>
        </p:spPr>
        <p:txBody>
          <a:bodyPr wrap="square" rtlCol="0">
            <a:spAutoFit/>
          </a:bodyPr>
          <a:lstStyle/>
          <a:p>
            <a:r>
              <a:rPr lang="en-US" sz="2000" b="1" dirty="0" smtClean="0"/>
              <a:t>However Mr. X takes actual possession on 20.4.2016</a:t>
            </a:r>
            <a:endParaRPr lang="en-IN" sz="2000" b="1" dirty="0"/>
          </a:p>
        </p:txBody>
      </p:sp>
      <p:sp>
        <p:nvSpPr>
          <p:cNvPr id="13" name="TextBox 12"/>
          <p:cNvSpPr txBox="1"/>
          <p:nvPr/>
        </p:nvSpPr>
        <p:spPr>
          <a:xfrm>
            <a:off x="919569" y="2173267"/>
            <a:ext cx="421551" cy="400110"/>
          </a:xfrm>
          <a:prstGeom prst="rect">
            <a:avLst/>
          </a:prstGeom>
          <a:noFill/>
        </p:spPr>
        <p:txBody>
          <a:bodyPr wrap="square" rtlCol="0">
            <a:spAutoFit/>
          </a:bodyPr>
          <a:lstStyle/>
          <a:p>
            <a:r>
              <a:rPr lang="en-US" sz="2000" b="1" dirty="0" smtClean="0"/>
              <a:t>1.</a:t>
            </a:r>
            <a:endParaRPr lang="en-IN" sz="2000" b="1" dirty="0"/>
          </a:p>
        </p:txBody>
      </p:sp>
      <p:sp>
        <p:nvSpPr>
          <p:cNvPr id="14" name="TextBox 13"/>
          <p:cNvSpPr txBox="1"/>
          <p:nvPr/>
        </p:nvSpPr>
        <p:spPr>
          <a:xfrm>
            <a:off x="1412103" y="2178205"/>
            <a:ext cx="6215106" cy="400110"/>
          </a:xfrm>
          <a:prstGeom prst="rect">
            <a:avLst/>
          </a:prstGeom>
          <a:noFill/>
        </p:spPr>
        <p:txBody>
          <a:bodyPr wrap="square" rtlCol="0">
            <a:spAutoFit/>
          </a:bodyPr>
          <a:lstStyle/>
          <a:p>
            <a:r>
              <a:rPr lang="en-US" sz="2000" b="1" dirty="0" smtClean="0"/>
              <a:t>The building is transferred under Irrevocable transfer</a:t>
            </a:r>
            <a:endParaRPr lang="en-IN" sz="2000" b="1" dirty="0"/>
          </a:p>
        </p:txBody>
      </p:sp>
      <p:sp>
        <p:nvSpPr>
          <p:cNvPr id="15" name="TextBox 14"/>
          <p:cNvSpPr txBox="1"/>
          <p:nvPr/>
        </p:nvSpPr>
        <p:spPr>
          <a:xfrm>
            <a:off x="893249" y="2641542"/>
            <a:ext cx="497292" cy="400110"/>
          </a:xfrm>
          <a:prstGeom prst="rect">
            <a:avLst/>
          </a:prstGeom>
          <a:noFill/>
        </p:spPr>
        <p:txBody>
          <a:bodyPr wrap="square" rtlCol="0">
            <a:spAutoFit/>
          </a:bodyPr>
          <a:lstStyle/>
          <a:p>
            <a:r>
              <a:rPr lang="en-US" sz="2000" b="1" dirty="0" smtClean="0"/>
              <a:t>2.</a:t>
            </a:r>
            <a:endParaRPr lang="en-IN" sz="2000" b="1" dirty="0"/>
          </a:p>
        </p:txBody>
      </p:sp>
      <p:sp>
        <p:nvSpPr>
          <p:cNvPr id="16" name="TextBox 15"/>
          <p:cNvSpPr txBox="1"/>
          <p:nvPr/>
        </p:nvSpPr>
        <p:spPr>
          <a:xfrm>
            <a:off x="1417041" y="2628396"/>
            <a:ext cx="7215238" cy="400110"/>
          </a:xfrm>
          <a:prstGeom prst="rect">
            <a:avLst/>
          </a:prstGeom>
          <a:noFill/>
        </p:spPr>
        <p:txBody>
          <a:bodyPr wrap="square" rtlCol="0">
            <a:spAutoFit/>
          </a:bodyPr>
          <a:lstStyle/>
          <a:p>
            <a:r>
              <a:rPr lang="en-US" sz="2000" b="1" dirty="0" smtClean="0"/>
              <a:t>No clubbing Provision will be applied till the death of Mr. Y</a:t>
            </a:r>
            <a:endParaRPr lang="en-IN" sz="2000" b="1" dirty="0"/>
          </a:p>
        </p:txBody>
      </p:sp>
      <p:sp>
        <p:nvSpPr>
          <p:cNvPr id="17" name="TextBox 16"/>
          <p:cNvSpPr txBox="1"/>
          <p:nvPr/>
        </p:nvSpPr>
        <p:spPr>
          <a:xfrm>
            <a:off x="896023" y="3109817"/>
            <a:ext cx="477891" cy="400110"/>
          </a:xfrm>
          <a:prstGeom prst="rect">
            <a:avLst/>
          </a:prstGeom>
          <a:noFill/>
        </p:spPr>
        <p:txBody>
          <a:bodyPr wrap="square" rtlCol="0">
            <a:spAutoFit/>
          </a:bodyPr>
          <a:lstStyle/>
          <a:p>
            <a:r>
              <a:rPr lang="en-US" sz="2000" b="1" dirty="0" smtClean="0"/>
              <a:t>3.</a:t>
            </a:r>
            <a:endParaRPr lang="en-IN" sz="2000" b="1" dirty="0"/>
          </a:p>
        </p:txBody>
      </p:sp>
      <p:sp>
        <p:nvSpPr>
          <p:cNvPr id="18" name="TextBox 17"/>
          <p:cNvSpPr txBox="1"/>
          <p:nvPr/>
        </p:nvSpPr>
        <p:spPr>
          <a:xfrm>
            <a:off x="1419816" y="3113296"/>
            <a:ext cx="7495584" cy="400110"/>
          </a:xfrm>
          <a:prstGeom prst="rect">
            <a:avLst/>
          </a:prstGeom>
          <a:noFill/>
        </p:spPr>
        <p:txBody>
          <a:bodyPr wrap="square" rtlCol="0">
            <a:spAutoFit/>
          </a:bodyPr>
          <a:lstStyle/>
          <a:p>
            <a:r>
              <a:rPr lang="en-US" sz="2000" b="1" dirty="0" smtClean="0"/>
              <a:t>Building shall be taxable in the hands of Mr. Y </a:t>
            </a:r>
            <a:r>
              <a:rPr lang="en-US" sz="2000" b="1" u="sng" dirty="0" smtClean="0"/>
              <a:t>on </a:t>
            </a:r>
            <a:r>
              <a:rPr lang="en-US" sz="2000" b="1" u="sng" smtClean="0"/>
              <a:t>Valuation Date</a:t>
            </a:r>
            <a:r>
              <a:rPr lang="en-US" sz="2000" b="1" dirty="0" smtClean="0"/>
              <a:t>: </a:t>
            </a:r>
            <a:endParaRPr lang="en-IN" sz="2000" b="1" dirty="0"/>
          </a:p>
        </p:txBody>
      </p:sp>
      <p:sp>
        <p:nvSpPr>
          <p:cNvPr id="19" name="TextBox 18"/>
          <p:cNvSpPr txBox="1"/>
          <p:nvPr/>
        </p:nvSpPr>
        <p:spPr>
          <a:xfrm>
            <a:off x="894634" y="4417668"/>
            <a:ext cx="518854" cy="400110"/>
          </a:xfrm>
          <a:prstGeom prst="rect">
            <a:avLst/>
          </a:prstGeom>
          <a:noFill/>
        </p:spPr>
        <p:txBody>
          <a:bodyPr wrap="square" rtlCol="0">
            <a:spAutoFit/>
          </a:bodyPr>
          <a:lstStyle/>
          <a:p>
            <a:r>
              <a:rPr lang="en-US" sz="2000" b="1" dirty="0" smtClean="0"/>
              <a:t>4.</a:t>
            </a:r>
            <a:endParaRPr lang="en-IN" sz="2000" b="1" dirty="0"/>
          </a:p>
        </p:txBody>
      </p:sp>
      <p:sp>
        <p:nvSpPr>
          <p:cNvPr id="20" name="TextBox 19"/>
          <p:cNvSpPr txBox="1"/>
          <p:nvPr/>
        </p:nvSpPr>
        <p:spPr>
          <a:xfrm>
            <a:off x="1418426" y="4421147"/>
            <a:ext cx="7481734" cy="1015663"/>
          </a:xfrm>
          <a:prstGeom prst="rect">
            <a:avLst/>
          </a:prstGeom>
          <a:noFill/>
        </p:spPr>
        <p:txBody>
          <a:bodyPr wrap="square" rtlCol="0">
            <a:spAutoFit/>
          </a:bodyPr>
          <a:lstStyle/>
          <a:p>
            <a:r>
              <a:rPr lang="en-US" sz="2000" b="1" dirty="0" smtClean="0"/>
              <a:t>Immediate after death (i.e. Power to Revoke arise) Building will be taxable in the hands of Mr. X irrespective of the date of actual possession of the asset</a:t>
            </a:r>
            <a:endParaRPr lang="en-IN" sz="2000" b="1" dirty="0"/>
          </a:p>
        </p:txBody>
      </p:sp>
      <p:sp>
        <p:nvSpPr>
          <p:cNvPr id="21" name="TextBox 20"/>
          <p:cNvSpPr txBox="1"/>
          <p:nvPr/>
        </p:nvSpPr>
        <p:spPr>
          <a:xfrm>
            <a:off x="7467600" y="3489960"/>
            <a:ext cx="1143000" cy="400110"/>
          </a:xfrm>
          <a:prstGeom prst="rect">
            <a:avLst/>
          </a:prstGeom>
          <a:noFill/>
        </p:spPr>
        <p:txBody>
          <a:bodyPr wrap="square" rtlCol="0">
            <a:spAutoFit/>
          </a:bodyPr>
          <a:lstStyle/>
          <a:p>
            <a:r>
              <a:rPr lang="en-US" sz="2000" b="1" dirty="0" smtClean="0"/>
              <a:t>31|3|14</a:t>
            </a:r>
            <a:endParaRPr lang="en-IN" sz="2000" b="1" dirty="0"/>
          </a:p>
        </p:txBody>
      </p:sp>
      <p:sp>
        <p:nvSpPr>
          <p:cNvPr id="22" name="TextBox 21"/>
          <p:cNvSpPr txBox="1"/>
          <p:nvPr/>
        </p:nvSpPr>
        <p:spPr>
          <a:xfrm>
            <a:off x="7482840" y="3855720"/>
            <a:ext cx="1143000" cy="400110"/>
          </a:xfrm>
          <a:prstGeom prst="rect">
            <a:avLst/>
          </a:prstGeom>
          <a:noFill/>
        </p:spPr>
        <p:txBody>
          <a:bodyPr wrap="square" rtlCol="0">
            <a:spAutoFit/>
          </a:bodyPr>
          <a:lstStyle/>
          <a:p>
            <a:r>
              <a:rPr lang="en-US" sz="2000" b="1" dirty="0" smtClean="0"/>
              <a:t>31|3|15</a:t>
            </a:r>
            <a:endParaRPr lang="en-IN" sz="2000" b="1" dirty="0"/>
          </a:p>
        </p:txBody>
      </p:sp>
      <p:sp>
        <p:nvSpPr>
          <p:cNvPr id="24" name="TextBox 23"/>
          <p:cNvSpPr txBox="1"/>
          <p:nvPr/>
        </p:nvSpPr>
        <p:spPr>
          <a:xfrm>
            <a:off x="1432560" y="5695890"/>
            <a:ext cx="7162800" cy="400110"/>
          </a:xfrm>
          <a:prstGeom prst="rect">
            <a:avLst/>
          </a:prstGeom>
          <a:noFill/>
        </p:spPr>
        <p:txBody>
          <a:bodyPr wrap="square" rtlCol="0">
            <a:spAutoFit/>
          </a:bodyPr>
          <a:lstStyle/>
          <a:p>
            <a:r>
              <a:rPr lang="en-US" sz="2000" b="1" dirty="0" smtClean="0"/>
              <a:t>i.e. Taxable in the hands of Mr. X on Valuation Date 31|3|16.</a:t>
            </a:r>
            <a:endParaRPr lang="en-IN" sz="2000" b="1" dirty="0"/>
          </a:p>
        </p:txBody>
      </p:sp>
      <p:sp>
        <p:nvSpPr>
          <p:cNvPr id="113666" name="Comment 2"/>
          <p:cNvSpPr>
            <a:spLocks noRot="1" noChangeAspect="1" noEditPoints="1" noChangeArrowheads="1" noChangeShapeType="1" noTextEdit="1"/>
          </p:cNvSpPr>
          <p:nvPr/>
        </p:nvSpPr>
        <p:spPr bwMode="auto">
          <a:xfrm>
            <a:off x="89561988" y="67114738"/>
            <a:ext cx="0" cy="0"/>
          </a:xfrm>
          <a:custGeom>
            <a:avLst/>
            <a:gdLst>
              <a:gd name="T0" fmla="+- 0 25336 25336"/>
              <a:gd name="T1" fmla="*/ T0 w 1"/>
              <a:gd name="T2" fmla="+- 0 18986 18986"/>
              <a:gd name="T3" fmla="*/ 18986 h 1"/>
              <a:gd name="T4" fmla="+- 0 25336 25336"/>
              <a:gd name="T5" fmla="*/ T4 w 1"/>
              <a:gd name="T6" fmla="+- 0 18986 18986"/>
              <a:gd name="T7" fmla="*/ 18986 h 1"/>
            </a:gdLst>
            <a:ahLst/>
            <a:cxnLst>
              <a:cxn ang="0">
                <a:pos x="T1" y="T3"/>
              </a:cxn>
              <a:cxn ang="0">
                <a:pos x="T5" y="T7"/>
              </a:cxn>
            </a:cxnLst>
            <a:rect l="0" t="0" r="r" b="b"/>
            <a:pathLst>
              <a:path w="1" h="1" extrusionOk="0">
                <a:moveTo>
                  <a:pt x="0" y="0"/>
                </a:moveTo>
                <a:lnTo>
                  <a:pt x="0" y="0"/>
                </a:ln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11" grpId="0"/>
      <p:bldP spid="12" grpId="0"/>
      <p:bldP spid="13" grpId="0"/>
      <p:bldP spid="15" grpId="0"/>
      <p:bldP spid="16" grpId="0"/>
      <p:bldP spid="17" grpId="0"/>
      <p:bldP spid="18" grpId="0"/>
      <p:bldP spid="19" grpId="0"/>
      <p:bldP spid="20" grpId="0"/>
      <p:bldP spid="21" grpId="0"/>
      <p:bldP spid="22" grpId="0"/>
      <p:bldP spid="2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8920" y="579120"/>
            <a:ext cx="4297680" cy="400110"/>
          </a:xfrm>
          <a:prstGeom prst="rect">
            <a:avLst/>
          </a:prstGeom>
          <a:noFill/>
        </p:spPr>
        <p:txBody>
          <a:bodyPr wrap="square" rtlCol="0">
            <a:spAutoFit/>
          </a:bodyPr>
          <a:lstStyle/>
          <a:p>
            <a:r>
              <a:rPr lang="en-US" sz="2000" b="1" u="sng" dirty="0" smtClean="0"/>
              <a:t>Interest of a partner of a </a:t>
            </a:r>
            <a:r>
              <a:rPr lang="en-US" sz="2000" b="1" u="sng" dirty="0" err="1" smtClean="0"/>
              <a:t>Firm|AOP</a:t>
            </a:r>
            <a:r>
              <a:rPr lang="en-US" sz="2000" b="1" u="sng" dirty="0" smtClean="0"/>
              <a:t> </a:t>
            </a:r>
            <a:endParaRPr lang="en-IN" sz="2000" b="1" u="sng" dirty="0"/>
          </a:p>
        </p:txBody>
      </p:sp>
      <p:sp>
        <p:nvSpPr>
          <p:cNvPr id="3" name="TextBox 2"/>
          <p:cNvSpPr txBox="1"/>
          <p:nvPr/>
        </p:nvSpPr>
        <p:spPr>
          <a:xfrm>
            <a:off x="1005840" y="1249680"/>
            <a:ext cx="7528560" cy="400110"/>
          </a:xfrm>
          <a:prstGeom prst="rect">
            <a:avLst/>
          </a:prstGeom>
          <a:noFill/>
        </p:spPr>
        <p:txBody>
          <a:bodyPr wrap="square" rtlCol="0">
            <a:spAutoFit/>
          </a:bodyPr>
          <a:lstStyle/>
          <a:p>
            <a:r>
              <a:rPr lang="en-US" sz="2000" b="1" dirty="0" smtClean="0"/>
              <a:t>Where the </a:t>
            </a:r>
            <a:r>
              <a:rPr lang="en-US" sz="2000" b="1" dirty="0" err="1" smtClean="0"/>
              <a:t>assessee</a:t>
            </a:r>
            <a:r>
              <a:rPr lang="en-US" sz="2000" b="1" dirty="0" smtClean="0"/>
              <a:t> is a partner of a firm or a member of any AOP </a:t>
            </a:r>
            <a:endParaRPr lang="en-IN" sz="2000" b="1" dirty="0"/>
          </a:p>
        </p:txBody>
      </p:sp>
      <p:sp>
        <p:nvSpPr>
          <p:cNvPr id="4" name="TextBox 3"/>
          <p:cNvSpPr txBox="1"/>
          <p:nvPr/>
        </p:nvSpPr>
        <p:spPr>
          <a:xfrm>
            <a:off x="1021080" y="1844040"/>
            <a:ext cx="7741920" cy="400110"/>
          </a:xfrm>
          <a:prstGeom prst="rect">
            <a:avLst/>
          </a:prstGeom>
          <a:noFill/>
        </p:spPr>
        <p:txBody>
          <a:bodyPr wrap="square" rtlCol="0">
            <a:spAutoFit/>
          </a:bodyPr>
          <a:lstStyle/>
          <a:p>
            <a:r>
              <a:rPr lang="en-US" sz="2000" b="1" dirty="0" smtClean="0"/>
              <a:t>the value of the interest of the </a:t>
            </a:r>
            <a:r>
              <a:rPr lang="en-US" sz="2000" b="1" dirty="0" err="1" smtClean="0"/>
              <a:t>assessee</a:t>
            </a:r>
            <a:r>
              <a:rPr lang="en-US" sz="2000" b="1" dirty="0" smtClean="0"/>
              <a:t> in the assets of the Firm |AOP</a:t>
            </a:r>
            <a:endParaRPr lang="en-IN" sz="2000" b="1" dirty="0"/>
          </a:p>
        </p:txBody>
      </p:sp>
      <p:sp>
        <p:nvSpPr>
          <p:cNvPr id="6" name="TextBox 5"/>
          <p:cNvSpPr txBox="1"/>
          <p:nvPr/>
        </p:nvSpPr>
        <p:spPr>
          <a:xfrm>
            <a:off x="1036320" y="2423160"/>
            <a:ext cx="4602480" cy="400110"/>
          </a:xfrm>
          <a:prstGeom prst="rect">
            <a:avLst/>
          </a:prstGeom>
          <a:noFill/>
        </p:spPr>
        <p:txBody>
          <a:bodyPr wrap="square" rtlCol="0">
            <a:spAutoFit/>
          </a:bodyPr>
          <a:lstStyle/>
          <a:p>
            <a:r>
              <a:rPr lang="en-US" sz="2000" b="1" dirty="0" smtClean="0"/>
              <a:t>shall be determined as per Schedule </a:t>
            </a:r>
            <a:r>
              <a:rPr lang="en-US" sz="2000" b="1" dirty="0" smtClean="0">
                <a:cs typeface="Calibri" pitchFamily="34" charset="0"/>
              </a:rPr>
              <a:t>III</a:t>
            </a:r>
            <a:endParaRPr lang="en-IN" sz="2000" b="1" dirty="0">
              <a:cs typeface="Calibri" pitchFamily="34" charset="0"/>
            </a:endParaRPr>
          </a:p>
        </p:txBody>
      </p:sp>
      <p:sp>
        <p:nvSpPr>
          <p:cNvPr id="7" name="TextBox 6"/>
          <p:cNvSpPr txBox="1"/>
          <p:nvPr/>
        </p:nvSpPr>
        <p:spPr>
          <a:xfrm>
            <a:off x="1036320" y="2971800"/>
            <a:ext cx="3962400" cy="400110"/>
          </a:xfrm>
          <a:prstGeom prst="rect">
            <a:avLst/>
          </a:prstGeom>
          <a:noFill/>
        </p:spPr>
        <p:txBody>
          <a:bodyPr wrap="square" rtlCol="0">
            <a:spAutoFit/>
          </a:bodyPr>
          <a:lstStyle/>
          <a:p>
            <a:r>
              <a:rPr lang="en-US" sz="2000" b="1" dirty="0" smtClean="0"/>
              <a:t>shall be included in his net wealth</a:t>
            </a:r>
            <a:endParaRPr lang="en-IN" sz="2000" b="1" dirty="0"/>
          </a:p>
        </p:txBody>
      </p:sp>
      <p:sp>
        <p:nvSpPr>
          <p:cNvPr id="8" name="TextBox 7"/>
          <p:cNvSpPr txBox="1"/>
          <p:nvPr/>
        </p:nvSpPr>
        <p:spPr>
          <a:xfrm>
            <a:off x="396240" y="3581400"/>
            <a:ext cx="1371600" cy="400110"/>
          </a:xfrm>
          <a:prstGeom prst="rect">
            <a:avLst/>
          </a:prstGeom>
          <a:noFill/>
        </p:spPr>
        <p:txBody>
          <a:bodyPr wrap="square" rtlCol="0">
            <a:spAutoFit/>
          </a:bodyPr>
          <a:lstStyle/>
          <a:p>
            <a:r>
              <a:rPr lang="en-US" sz="2000" b="1" u="sng" dirty="0" smtClean="0"/>
              <a:t>However</a:t>
            </a:r>
            <a:endParaRPr lang="en-IN" sz="2000" b="1" u="sng" dirty="0"/>
          </a:p>
        </p:txBody>
      </p:sp>
      <p:sp>
        <p:nvSpPr>
          <p:cNvPr id="9" name="TextBox 8"/>
          <p:cNvSpPr txBox="1"/>
          <p:nvPr/>
        </p:nvSpPr>
        <p:spPr>
          <a:xfrm>
            <a:off x="1036320" y="4035028"/>
            <a:ext cx="7421880" cy="400110"/>
          </a:xfrm>
          <a:prstGeom prst="rect">
            <a:avLst/>
          </a:prstGeom>
          <a:noFill/>
        </p:spPr>
        <p:txBody>
          <a:bodyPr wrap="square" rtlCol="0">
            <a:spAutoFit/>
          </a:bodyPr>
          <a:lstStyle/>
          <a:p>
            <a:r>
              <a:rPr lang="en-US" sz="2000" b="1" dirty="0" smtClean="0"/>
              <a:t>Where a minor is admitted to the benefits of Partnership in a firm</a:t>
            </a:r>
            <a:endParaRPr lang="en-IN" sz="2000" b="1" dirty="0"/>
          </a:p>
        </p:txBody>
      </p:sp>
      <p:sp>
        <p:nvSpPr>
          <p:cNvPr id="10" name="TextBox 9"/>
          <p:cNvSpPr txBox="1"/>
          <p:nvPr/>
        </p:nvSpPr>
        <p:spPr>
          <a:xfrm>
            <a:off x="1036320" y="4583668"/>
            <a:ext cx="7269480" cy="707886"/>
          </a:xfrm>
          <a:prstGeom prst="rect">
            <a:avLst/>
          </a:prstGeom>
          <a:noFill/>
        </p:spPr>
        <p:txBody>
          <a:bodyPr wrap="square" rtlCol="0">
            <a:spAutoFit/>
          </a:bodyPr>
          <a:lstStyle/>
          <a:p>
            <a:r>
              <a:rPr lang="en-US" sz="2000" b="1" dirty="0" smtClean="0"/>
              <a:t>the value of the interest of such minor will be included in the net wealth of the Parent.</a:t>
            </a:r>
            <a:endParaRPr lang="en-IN" sz="2000" b="1" dirty="0" smtClean="0"/>
          </a:p>
        </p:txBody>
      </p:sp>
      <p:cxnSp>
        <p:nvCxnSpPr>
          <p:cNvPr id="12" name="Straight Arrow Connector 11"/>
          <p:cNvCxnSpPr/>
          <p:nvPr/>
        </p:nvCxnSpPr>
        <p:spPr>
          <a:xfrm>
            <a:off x="472440" y="143256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472440" y="202692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487680" y="262128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502920" y="318516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624840" y="4221480"/>
            <a:ext cx="152400" cy="1588"/>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624840" y="4800600"/>
            <a:ext cx="1524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5994</TotalTime>
  <Words>7332</Words>
  <Application>Microsoft Macintosh PowerPoint</Application>
  <PresentationFormat>On-screen Show (4:3)</PresentationFormat>
  <Paragraphs>1508</Paragraphs>
  <Slides>129</Slides>
  <Notes>3</Notes>
  <HiddenSlides>0</HiddenSlides>
  <MMClips>0</MMClips>
  <ScaleCrop>false</ScaleCrop>
  <HeadingPairs>
    <vt:vector size="4" baseType="variant">
      <vt:variant>
        <vt:lpstr>Theme</vt:lpstr>
      </vt:variant>
      <vt:variant>
        <vt:i4>1</vt:i4>
      </vt:variant>
      <vt:variant>
        <vt:lpstr>Slide Titles</vt:lpstr>
      </vt:variant>
      <vt:variant>
        <vt:i4>129</vt:i4>
      </vt:variant>
    </vt:vector>
  </HeadingPairs>
  <TitlesOfParts>
    <vt:vector size="1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Amit soni</cp:lastModifiedBy>
  <cp:revision>463</cp:revision>
  <dcterms:created xsi:type="dcterms:W3CDTF">2006-08-16T00:00:00Z</dcterms:created>
  <dcterms:modified xsi:type="dcterms:W3CDTF">2015-02-19T04:24:21Z</dcterms:modified>
</cp:coreProperties>
</file>