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511" r:id="rId2"/>
    <p:sldId id="512" r:id="rId3"/>
    <p:sldId id="257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9" r:id="rId12"/>
    <p:sldId id="270" r:id="rId13"/>
    <p:sldId id="444" r:id="rId14"/>
    <p:sldId id="452" r:id="rId15"/>
    <p:sldId id="446" r:id="rId16"/>
    <p:sldId id="445" r:id="rId17"/>
    <p:sldId id="447" r:id="rId18"/>
    <p:sldId id="448" r:id="rId19"/>
    <p:sldId id="415" r:id="rId20"/>
    <p:sldId id="416" r:id="rId21"/>
    <p:sldId id="453" r:id="rId22"/>
    <p:sldId id="449" r:id="rId23"/>
    <p:sldId id="450" r:id="rId24"/>
    <p:sldId id="451" r:id="rId25"/>
    <p:sldId id="454" r:id="rId26"/>
    <p:sldId id="418" r:id="rId27"/>
    <p:sldId id="455" r:id="rId28"/>
    <p:sldId id="419" r:id="rId29"/>
    <p:sldId id="420" r:id="rId30"/>
    <p:sldId id="421" r:id="rId31"/>
    <p:sldId id="422" r:id="rId32"/>
    <p:sldId id="456" r:id="rId33"/>
    <p:sldId id="457" r:id="rId34"/>
    <p:sldId id="458" r:id="rId35"/>
    <p:sldId id="459" r:id="rId36"/>
    <p:sldId id="460" r:id="rId37"/>
    <p:sldId id="464" r:id="rId38"/>
    <p:sldId id="462" r:id="rId39"/>
    <p:sldId id="463" r:id="rId40"/>
    <p:sldId id="465" r:id="rId41"/>
    <p:sldId id="461" r:id="rId42"/>
    <p:sldId id="466" r:id="rId43"/>
    <p:sldId id="467" r:id="rId44"/>
    <p:sldId id="468" r:id="rId45"/>
    <p:sldId id="469" r:id="rId46"/>
    <p:sldId id="470" r:id="rId47"/>
    <p:sldId id="471" r:id="rId48"/>
    <p:sldId id="472" r:id="rId49"/>
    <p:sldId id="473" r:id="rId50"/>
    <p:sldId id="513" r:id="rId51"/>
    <p:sldId id="474" r:id="rId52"/>
    <p:sldId id="475" r:id="rId53"/>
    <p:sldId id="476" r:id="rId54"/>
    <p:sldId id="477" r:id="rId55"/>
    <p:sldId id="478" r:id="rId56"/>
    <p:sldId id="479" r:id="rId57"/>
    <p:sldId id="480" r:id="rId58"/>
    <p:sldId id="481" r:id="rId59"/>
    <p:sldId id="482" r:id="rId60"/>
    <p:sldId id="483" r:id="rId61"/>
    <p:sldId id="484" r:id="rId62"/>
    <p:sldId id="485" r:id="rId63"/>
    <p:sldId id="486" r:id="rId64"/>
    <p:sldId id="487" r:id="rId65"/>
    <p:sldId id="488" r:id="rId66"/>
    <p:sldId id="489" r:id="rId67"/>
    <p:sldId id="490" r:id="rId68"/>
    <p:sldId id="491" r:id="rId69"/>
    <p:sldId id="492" r:id="rId70"/>
    <p:sldId id="493" r:id="rId71"/>
    <p:sldId id="494" r:id="rId72"/>
    <p:sldId id="495" r:id="rId73"/>
    <p:sldId id="496" r:id="rId74"/>
    <p:sldId id="497" r:id="rId75"/>
    <p:sldId id="498" r:id="rId76"/>
    <p:sldId id="499" r:id="rId77"/>
    <p:sldId id="502" r:id="rId78"/>
    <p:sldId id="503" r:id="rId79"/>
    <p:sldId id="504" r:id="rId80"/>
    <p:sldId id="505" r:id="rId8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980" autoAdjust="0"/>
  </p:normalViewPr>
  <p:slideViewPr>
    <p:cSldViewPr>
      <p:cViewPr>
        <p:scale>
          <a:sx n="85" d="100"/>
          <a:sy n="85" d="100"/>
        </p:scale>
        <p:origin x="-1744" y="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printerSettings" Target="printerSettings/printerSettings1.bin"/><Relationship Id="rId83" Type="http://schemas.openxmlformats.org/officeDocument/2006/relationships/presProps" Target="presProps.xml"/><Relationship Id="rId84" Type="http://schemas.openxmlformats.org/officeDocument/2006/relationships/viewProps" Target="viewProps.xml"/><Relationship Id="rId85" Type="http://schemas.openxmlformats.org/officeDocument/2006/relationships/theme" Target="theme/theme1.xml"/><Relationship Id="rId86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F0E6C-B096-45EE-8CF7-85CB57A06CD6}" type="datetimeFigureOut">
              <a:rPr lang="en-US" smtClean="0"/>
              <a:pPr/>
              <a:t>03/03/15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DEFAE-9F57-4F5F-9D2A-D2F62423BC73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F0E6C-B096-45EE-8CF7-85CB57A06CD6}" type="datetimeFigureOut">
              <a:rPr lang="en-US" smtClean="0"/>
              <a:pPr/>
              <a:t>03/03/15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DEFAE-9F57-4F5F-9D2A-D2F62423BC73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F0E6C-B096-45EE-8CF7-85CB57A06CD6}" type="datetimeFigureOut">
              <a:rPr lang="en-US" smtClean="0"/>
              <a:pPr/>
              <a:t>03/03/15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DEFAE-9F57-4F5F-9D2A-D2F62423BC73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F0E6C-B096-45EE-8CF7-85CB57A06CD6}" type="datetimeFigureOut">
              <a:rPr lang="en-US" smtClean="0"/>
              <a:pPr/>
              <a:t>03/03/15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DEFAE-9F57-4F5F-9D2A-D2F62423BC73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F0E6C-B096-45EE-8CF7-85CB57A06CD6}" type="datetimeFigureOut">
              <a:rPr lang="en-US" smtClean="0"/>
              <a:pPr/>
              <a:t>03/03/15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DEFAE-9F57-4F5F-9D2A-D2F62423BC73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F0E6C-B096-45EE-8CF7-85CB57A06CD6}" type="datetimeFigureOut">
              <a:rPr lang="en-US" smtClean="0"/>
              <a:pPr/>
              <a:t>03/03/15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DEFAE-9F57-4F5F-9D2A-D2F62423BC73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F0E6C-B096-45EE-8CF7-85CB57A06CD6}" type="datetimeFigureOut">
              <a:rPr lang="en-US" smtClean="0"/>
              <a:pPr/>
              <a:t>03/03/15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DEFAE-9F57-4F5F-9D2A-D2F62423BC73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F0E6C-B096-45EE-8CF7-85CB57A06CD6}" type="datetimeFigureOut">
              <a:rPr lang="en-US" smtClean="0"/>
              <a:pPr/>
              <a:t>03/03/15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DEFAE-9F57-4F5F-9D2A-D2F62423BC73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F0E6C-B096-45EE-8CF7-85CB57A06CD6}" type="datetimeFigureOut">
              <a:rPr lang="en-US" smtClean="0"/>
              <a:pPr/>
              <a:t>03/03/15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DEFAE-9F57-4F5F-9D2A-D2F62423BC73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F0E6C-B096-45EE-8CF7-85CB57A06CD6}" type="datetimeFigureOut">
              <a:rPr lang="en-US" smtClean="0"/>
              <a:pPr/>
              <a:t>03/03/15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DEFAE-9F57-4F5F-9D2A-D2F62423BC73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F0E6C-B096-45EE-8CF7-85CB57A06CD6}" type="datetimeFigureOut">
              <a:rPr lang="en-US" smtClean="0"/>
              <a:pPr/>
              <a:t>03/03/15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DEFAE-9F57-4F5F-9D2A-D2F62423BC73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2F0E6C-B096-45EE-8CF7-85CB57A06CD6}" type="datetimeFigureOut">
              <a:rPr lang="en-US" smtClean="0"/>
              <a:pPr/>
              <a:t>03/03/15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CDEFAE-9F57-4F5F-9D2A-D2F62423BC73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6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5" Type="http://schemas.openxmlformats.org/officeDocument/2006/relationships/image" Target="../media/image13.jpeg"/><Relationship Id="rId6" Type="http://schemas.openxmlformats.org/officeDocument/2006/relationships/image" Target="../media/image14.jpeg"/><Relationship Id="rId7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eg"/><Relationship Id="rId3" Type="http://schemas.openxmlformats.org/officeDocument/2006/relationships/image" Target="../media/image17.jpe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jpeg"/><Relationship Id="rId5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e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eg"/><Relationship Id="rId3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2105561"/>
            <a:ext cx="664176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/>
              <a:t>SERVICE TAX</a:t>
            </a:r>
          </a:p>
        </p:txBody>
      </p:sp>
    </p:spTree>
    <p:extLst>
      <p:ext uri="{BB962C8B-B14F-4D97-AF65-F5344CB8AC3E}">
        <p14:creationId xmlns:p14="http://schemas.microsoft.com/office/powerpoint/2010/main" val="2480841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1214917"/>
            <a:ext cx="3143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/>
              <a:t>What is taxable territory</a:t>
            </a:r>
            <a:endParaRPr lang="en-IN" sz="2000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642910" y="1929297"/>
            <a:ext cx="285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*</a:t>
            </a:r>
            <a:endParaRPr lang="en-IN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091290" y="1912672"/>
            <a:ext cx="26234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Land Part of India </a:t>
            </a:r>
            <a:endParaRPr lang="en-IN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369241" y="1912672"/>
            <a:ext cx="25120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(Excluding J&amp;k)</a:t>
            </a:r>
            <a:endParaRPr lang="en-IN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62310" y="2513947"/>
            <a:ext cx="285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*</a:t>
            </a:r>
            <a:endParaRPr lang="en-IN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110690" y="2497322"/>
            <a:ext cx="8895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TWI</a:t>
            </a:r>
            <a:endParaRPr lang="en-IN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003359" y="2497322"/>
            <a:ext cx="39974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(Continental Shelf, Air space etc)</a:t>
            </a:r>
            <a:endParaRPr lang="en-IN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48460" y="3098597"/>
            <a:ext cx="285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*</a:t>
            </a:r>
            <a:endParaRPr lang="en-IN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096840" y="3081972"/>
            <a:ext cx="8895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EEZ</a:t>
            </a:r>
            <a:endParaRPr lang="en-IN" sz="20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50555" y="780856"/>
            <a:ext cx="1571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Service Tax</a:t>
            </a:r>
            <a:endParaRPr lang="en-IN" sz="2000" b="1"/>
          </a:p>
        </p:txBody>
      </p:sp>
      <p:sp>
        <p:nvSpPr>
          <p:cNvPr id="3" name="Left Brace 2"/>
          <p:cNvSpPr/>
          <p:nvPr/>
        </p:nvSpPr>
        <p:spPr>
          <a:xfrm rot="5400000">
            <a:off x="3736307" y="-862218"/>
            <a:ext cx="785818" cy="4929222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TextBox 3"/>
          <p:cNvSpPr txBox="1"/>
          <p:nvPr/>
        </p:nvSpPr>
        <p:spPr>
          <a:xfrm>
            <a:off x="735911" y="2011927"/>
            <a:ext cx="1000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smtClean="0"/>
              <a:t>Levied</a:t>
            </a:r>
            <a:endParaRPr lang="en-IN" sz="2000" b="1" u="sng"/>
          </a:p>
        </p:txBody>
      </p:sp>
      <p:sp>
        <p:nvSpPr>
          <p:cNvPr id="5" name="TextBox 4"/>
          <p:cNvSpPr txBox="1"/>
          <p:nvPr/>
        </p:nvSpPr>
        <p:spPr>
          <a:xfrm>
            <a:off x="2164671" y="2011927"/>
            <a:ext cx="1000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@12%</a:t>
            </a:r>
            <a:endParaRPr lang="en-IN" sz="2000" b="1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681230" y="2231179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950885" y="2016864"/>
            <a:ext cx="13025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smtClean="0"/>
              <a:t>Collected</a:t>
            </a:r>
            <a:endParaRPr lang="en-IN" sz="2000" b="1" u="sng"/>
          </a:p>
        </p:txBody>
      </p:sp>
      <p:sp>
        <p:nvSpPr>
          <p:cNvPr id="8" name="TextBox 7"/>
          <p:cNvSpPr txBox="1"/>
          <p:nvPr/>
        </p:nvSpPr>
        <p:spPr>
          <a:xfrm>
            <a:off x="521597" y="2709682"/>
            <a:ext cx="30718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smtClean="0"/>
              <a:t>On</a:t>
            </a:r>
            <a:r>
              <a:rPr lang="en-US" sz="2000" b="1" smtClean="0"/>
              <a:t> value of </a:t>
            </a:r>
            <a:r>
              <a:rPr lang="en-US" sz="2000" b="1" u="sng" smtClean="0"/>
              <a:t>all services</a:t>
            </a:r>
            <a:endParaRPr lang="en-IN" sz="2000" b="1" u="sng"/>
          </a:p>
        </p:txBody>
      </p:sp>
      <p:sp>
        <p:nvSpPr>
          <p:cNvPr id="9" name="Left Brace 8"/>
          <p:cNvSpPr/>
          <p:nvPr/>
        </p:nvSpPr>
        <p:spPr>
          <a:xfrm rot="5400000">
            <a:off x="2200390" y="1959583"/>
            <a:ext cx="642942" cy="3000396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TextBox 9"/>
          <p:cNvSpPr txBox="1"/>
          <p:nvPr/>
        </p:nvSpPr>
        <p:spPr>
          <a:xfrm>
            <a:off x="450159" y="3781252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smtClean="0"/>
              <a:t>Provided</a:t>
            </a:r>
            <a:endParaRPr lang="en-IN" sz="2000" b="1" u="sng"/>
          </a:p>
        </p:txBody>
      </p:sp>
      <p:sp>
        <p:nvSpPr>
          <p:cNvPr id="11" name="TextBox 10"/>
          <p:cNvSpPr txBox="1"/>
          <p:nvPr/>
        </p:nvSpPr>
        <p:spPr>
          <a:xfrm>
            <a:off x="2307547" y="3781252"/>
            <a:ext cx="428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or</a:t>
            </a:r>
            <a:endParaRPr lang="en-IN" sz="2000" b="1"/>
          </a:p>
        </p:txBody>
      </p:sp>
      <p:sp>
        <p:nvSpPr>
          <p:cNvPr id="12" name="TextBox 11"/>
          <p:cNvSpPr txBox="1"/>
          <p:nvPr/>
        </p:nvSpPr>
        <p:spPr>
          <a:xfrm>
            <a:off x="3379117" y="3781252"/>
            <a:ext cx="16430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smtClean="0"/>
              <a:t>agreed to be Provided</a:t>
            </a:r>
            <a:endParaRPr lang="en-IN" sz="2000" b="1" u="sng"/>
          </a:p>
        </p:txBody>
      </p:sp>
      <p:sp>
        <p:nvSpPr>
          <p:cNvPr id="13" name="TextBox 12"/>
          <p:cNvSpPr txBox="1"/>
          <p:nvPr/>
        </p:nvSpPr>
        <p:spPr>
          <a:xfrm>
            <a:off x="2021795" y="3469205"/>
            <a:ext cx="1285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Whether</a:t>
            </a:r>
            <a:endParaRPr lang="en-IN" sz="2000" b="1"/>
          </a:p>
        </p:txBody>
      </p:sp>
      <p:sp>
        <p:nvSpPr>
          <p:cNvPr id="14" name="TextBox 13"/>
          <p:cNvSpPr txBox="1"/>
          <p:nvPr/>
        </p:nvSpPr>
        <p:spPr>
          <a:xfrm rot="20800160">
            <a:off x="3217540" y="1875648"/>
            <a:ext cx="21431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except mentioned </a:t>
            </a:r>
          </a:p>
          <a:p>
            <a:r>
              <a:rPr lang="en-US" sz="2000" b="1" smtClean="0"/>
              <a:t>in negative list</a:t>
            </a:r>
            <a:endParaRPr lang="en-IN" sz="2000" b="1"/>
          </a:p>
        </p:txBody>
      </p:sp>
      <p:cxnSp>
        <p:nvCxnSpPr>
          <p:cNvPr id="15" name="Straight Arrow Connector 14"/>
          <p:cNvCxnSpPr>
            <a:endCxn id="14" idx="1"/>
          </p:cNvCxnSpPr>
          <p:nvPr/>
        </p:nvCxnSpPr>
        <p:spPr>
          <a:xfrm flipV="1">
            <a:off x="2736175" y="2476664"/>
            <a:ext cx="510238" cy="2330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664737" y="4480101"/>
            <a:ext cx="35719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smtClean="0"/>
              <a:t>(i.e. Advance Received against Services which are to be provided in future)</a:t>
            </a:r>
            <a:endParaRPr lang="en-IN" sz="2000" b="1"/>
          </a:p>
        </p:txBody>
      </p:sp>
      <p:sp>
        <p:nvSpPr>
          <p:cNvPr id="17" name="TextBox 16"/>
          <p:cNvSpPr txBox="1"/>
          <p:nvPr/>
        </p:nvSpPr>
        <p:spPr>
          <a:xfrm>
            <a:off x="878787" y="5667158"/>
            <a:ext cx="2786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in the taxable territory</a:t>
            </a:r>
            <a:endParaRPr lang="en-IN" sz="2000" b="1"/>
          </a:p>
        </p:txBody>
      </p:sp>
      <p:sp>
        <p:nvSpPr>
          <p:cNvPr id="18" name="TextBox 17"/>
          <p:cNvSpPr txBox="1"/>
          <p:nvPr/>
        </p:nvSpPr>
        <p:spPr>
          <a:xfrm>
            <a:off x="878787" y="6172162"/>
            <a:ext cx="39290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by one person to another person</a:t>
            </a:r>
            <a:endParaRPr lang="en-IN" sz="2000" b="1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428596" y="5874517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33534" y="6372995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>
            <a:off x="6380307" y="2709682"/>
            <a:ext cx="427834" cy="7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665133" y="2923996"/>
            <a:ext cx="23574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in such manner as </a:t>
            </a:r>
          </a:p>
          <a:p>
            <a:r>
              <a:rPr lang="en-US" sz="2000" b="1" smtClean="0"/>
              <a:t>may be prescribed</a:t>
            </a:r>
            <a:endParaRPr lang="en-IN" sz="2000" b="1"/>
          </a:p>
        </p:txBody>
      </p:sp>
      <p:sp>
        <p:nvSpPr>
          <p:cNvPr id="23" name="TextBox 22"/>
          <p:cNvSpPr txBox="1"/>
          <p:nvPr/>
        </p:nvSpPr>
        <p:spPr>
          <a:xfrm>
            <a:off x="7379645" y="2023614"/>
            <a:ext cx="1428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Quarterly </a:t>
            </a:r>
          </a:p>
          <a:p>
            <a:r>
              <a:rPr lang="en-US" sz="2000" b="1" smtClean="0"/>
              <a:t>    Monthly</a:t>
            </a:r>
            <a:endParaRPr lang="en-IN" sz="2000" b="1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7165331" y="2247804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714480" y="285728"/>
            <a:ext cx="51983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smtClean="0"/>
              <a:t>Chargeability (Sec.66-B of Finance Act, 1994)</a:t>
            </a:r>
            <a:endParaRPr lang="en-IN" sz="2000" b="1" u="sng"/>
          </a:p>
        </p:txBody>
      </p:sp>
      <p:sp>
        <p:nvSpPr>
          <p:cNvPr id="1026" name="Comment 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789488" y="2879725"/>
            <a:ext cx="11112" cy="1588"/>
          </a:xfrm>
          <a:custGeom>
            <a:avLst/>
            <a:gdLst>
              <a:gd name="T0" fmla="+- 0 13303 13303"/>
              <a:gd name="T1" fmla="*/ T0 w 33"/>
              <a:gd name="T2" fmla="+- 0 8001 8001"/>
              <a:gd name="T3" fmla="*/ 8001 h 1"/>
              <a:gd name="T4" fmla="+- 0 13314 13303"/>
              <a:gd name="T5" fmla="*/ T4 w 33"/>
              <a:gd name="T6" fmla="+- 0 8001 8001"/>
              <a:gd name="T7" fmla="*/ 8001 h 1"/>
              <a:gd name="T8" fmla="+- 0 13324 13303"/>
              <a:gd name="T9" fmla="*/ T8 w 33"/>
              <a:gd name="T10" fmla="+- 0 8001 8001"/>
              <a:gd name="T11" fmla="*/ 8001 h 1"/>
              <a:gd name="T12" fmla="+- 0 13335 13303"/>
              <a:gd name="T13" fmla="*/ T12 w 33"/>
              <a:gd name="T14" fmla="+- 0 8001 8001"/>
              <a:gd name="T15" fmla="*/ 8001 h 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33" h="1" extrusionOk="0">
                <a:moveTo>
                  <a:pt x="0" y="0"/>
                </a:moveTo>
                <a:cubicBezTo>
                  <a:pt x="11" y="0"/>
                  <a:pt x="21" y="0"/>
                  <a:pt x="32" y="0"/>
                </a:cubicBezTo>
              </a:path>
            </a:pathLst>
          </a:custGeom>
          <a:noFill/>
          <a:ln w="1905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Comment 8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165725" y="3336925"/>
            <a:ext cx="298450" cy="34925"/>
          </a:xfrm>
          <a:custGeom>
            <a:avLst/>
            <a:gdLst>
              <a:gd name="T0" fmla="+- 0 14351 14351"/>
              <a:gd name="T1" fmla="*/ T0 w 826"/>
              <a:gd name="T2" fmla="+- 0 9303 9271"/>
              <a:gd name="T3" fmla="*/ 9303 h 96"/>
              <a:gd name="T4" fmla="+- 0 14383 14351"/>
              <a:gd name="T5" fmla="*/ T4 w 826"/>
              <a:gd name="T6" fmla="+- 0 9303 9271"/>
              <a:gd name="T7" fmla="*/ 9303 h 96"/>
              <a:gd name="T8" fmla="+- 0 15176 14351"/>
              <a:gd name="T9" fmla="*/ T8 w 826"/>
              <a:gd name="T10" fmla="+- 0 9366 9271"/>
              <a:gd name="T11" fmla="*/ 9366 h 96"/>
              <a:gd name="T12" fmla="+- 0 15176 14351"/>
              <a:gd name="T13" fmla="*/ T12 w 826"/>
              <a:gd name="T14" fmla="+- 0 9366 9271"/>
              <a:gd name="T15" fmla="*/ 9366 h 9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826" h="96" extrusionOk="0">
                <a:moveTo>
                  <a:pt x="0" y="32"/>
                </a:moveTo>
                <a:cubicBezTo>
                  <a:pt x="0" y="-4"/>
                  <a:pt x="3" y="-12"/>
                  <a:pt x="32" y="32"/>
                </a:cubicBezTo>
              </a:path>
              <a:path w="826" h="96" extrusionOk="0">
                <a:moveTo>
                  <a:pt x="825" y="95"/>
                </a:moveTo>
                <a:lnTo>
                  <a:pt x="825" y="95"/>
                </a:lnTo>
              </a:path>
            </a:pathLst>
          </a:custGeom>
          <a:noFill/>
          <a:ln w="1905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0" name="Comment 16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8686800" y="3246438"/>
            <a:ext cx="1588" cy="22225"/>
          </a:xfrm>
          <a:custGeom>
            <a:avLst/>
            <a:gdLst>
              <a:gd name="T0" fmla="+- 0 24130 24130"/>
              <a:gd name="T1" fmla="*/ T0 w 1"/>
              <a:gd name="T2" fmla="+- 0 9080 9017"/>
              <a:gd name="T3" fmla="*/ 9080 h 64"/>
              <a:gd name="T4" fmla="+- 0 24130 24130"/>
              <a:gd name="T5" fmla="*/ T4 w 1"/>
              <a:gd name="T6" fmla="+- 0 9059 9017"/>
              <a:gd name="T7" fmla="*/ 9059 h 64"/>
              <a:gd name="T8" fmla="+- 0 24130 24130"/>
              <a:gd name="T9" fmla="*/ T8 w 1"/>
              <a:gd name="T10" fmla="+- 0 9038 9017"/>
              <a:gd name="T11" fmla="*/ 9038 h 64"/>
              <a:gd name="T12" fmla="+- 0 24130 24130"/>
              <a:gd name="T13" fmla="*/ T12 w 1"/>
              <a:gd name="T14" fmla="+- 0 9017 9017"/>
              <a:gd name="T15" fmla="*/ 9017 h 64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" h="64" extrusionOk="0">
                <a:moveTo>
                  <a:pt x="0" y="63"/>
                </a:moveTo>
                <a:cubicBezTo>
                  <a:pt x="0" y="42"/>
                  <a:pt x="0" y="21"/>
                  <a:pt x="0" y="0"/>
                </a:cubicBezTo>
              </a:path>
            </a:pathLst>
          </a:custGeom>
          <a:noFill/>
          <a:ln w="1905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5" grpId="0"/>
      <p:bldP spid="7" grpId="0"/>
      <p:bldP spid="8" grpId="0"/>
      <p:bldP spid="9" grpId="0" animBg="1"/>
      <p:bldP spid="10" grpId="0"/>
      <p:bldP spid="11" grpId="0"/>
      <p:bldP spid="12" grpId="0"/>
      <p:bldP spid="13" grpId="0"/>
      <p:bldP spid="14" grpId="0"/>
      <p:bldP spid="16" grpId="0"/>
      <p:bldP spid="17" grpId="0"/>
      <p:bldP spid="18" grpId="0"/>
      <p:bldP spid="22" grpId="0"/>
      <p:bldP spid="23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395354"/>
            <a:ext cx="76438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smtClean="0"/>
              <a:t>Meaning of Agreed to be provided / Services to be provided in future</a:t>
            </a:r>
            <a:endParaRPr lang="en-IN" sz="2000" b="1" u="sng"/>
          </a:p>
        </p:txBody>
      </p:sp>
      <p:sp>
        <p:nvSpPr>
          <p:cNvPr id="3" name="TextBox 2"/>
          <p:cNvSpPr txBox="1"/>
          <p:nvPr/>
        </p:nvSpPr>
        <p:spPr>
          <a:xfrm>
            <a:off x="1214414" y="1066814"/>
            <a:ext cx="37862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Mere verbal / written agreement</a:t>
            </a:r>
          </a:p>
          <a:p>
            <a:r>
              <a:rPr lang="en-US" sz="2000" b="1" smtClean="0"/>
              <a:t>	          to provide service</a:t>
            </a:r>
            <a:endParaRPr lang="en-IN" sz="2000" b="1"/>
          </a:p>
        </p:txBody>
      </p:sp>
      <p:sp>
        <p:nvSpPr>
          <p:cNvPr id="4" name="TextBox 3"/>
          <p:cNvSpPr txBox="1"/>
          <p:nvPr/>
        </p:nvSpPr>
        <p:spPr>
          <a:xfrm>
            <a:off x="6143636" y="1076484"/>
            <a:ext cx="18573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will not attract </a:t>
            </a:r>
          </a:p>
          <a:p>
            <a:r>
              <a:rPr lang="en-US" sz="2000" b="1" smtClean="0"/>
              <a:t>Service Tax</a:t>
            </a:r>
            <a:endParaRPr lang="en-IN" sz="2000" b="1"/>
          </a:p>
        </p:txBody>
      </p:sp>
      <p:sp>
        <p:nvSpPr>
          <p:cNvPr id="5" name="TextBox 4"/>
          <p:cNvSpPr txBox="1"/>
          <p:nvPr/>
        </p:nvSpPr>
        <p:spPr>
          <a:xfrm>
            <a:off x="755576" y="2037648"/>
            <a:ext cx="4824536" cy="77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/>
              <a:t>Receipt of Advance against those </a:t>
            </a:r>
          </a:p>
          <a:p>
            <a:r>
              <a:rPr lang="en-US" sz="2000" b="1"/>
              <a:t>services which are to be provided in future</a:t>
            </a:r>
            <a:endParaRPr lang="en-IN" sz="2000" b="1"/>
          </a:p>
        </p:txBody>
      </p:sp>
      <p:sp>
        <p:nvSpPr>
          <p:cNvPr id="6" name="TextBox 5"/>
          <p:cNvSpPr txBox="1"/>
          <p:nvPr/>
        </p:nvSpPr>
        <p:spPr>
          <a:xfrm>
            <a:off x="6143636" y="2023359"/>
            <a:ext cx="21431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will Levy attract </a:t>
            </a:r>
          </a:p>
          <a:p>
            <a:r>
              <a:rPr lang="en-US" sz="2000" b="1" smtClean="0"/>
              <a:t>Service Tax</a:t>
            </a:r>
            <a:endParaRPr lang="en-IN" sz="2000" b="1"/>
          </a:p>
        </p:txBody>
      </p:sp>
      <p:sp>
        <p:nvSpPr>
          <p:cNvPr id="8" name="TextBox 7"/>
          <p:cNvSpPr txBox="1"/>
          <p:nvPr/>
        </p:nvSpPr>
        <p:spPr>
          <a:xfrm>
            <a:off x="2428860" y="2995640"/>
            <a:ext cx="928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smtClean="0"/>
              <a:t>ICOS</a:t>
            </a:r>
            <a:endParaRPr lang="en-IN" sz="2000" b="1" u="sng"/>
          </a:p>
        </p:txBody>
      </p:sp>
      <p:sp>
        <p:nvSpPr>
          <p:cNvPr id="9" name="TextBox 8"/>
          <p:cNvSpPr txBox="1"/>
          <p:nvPr/>
        </p:nvSpPr>
        <p:spPr>
          <a:xfrm>
            <a:off x="1571604" y="3395750"/>
            <a:ext cx="31432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An educational institute </a:t>
            </a:r>
          </a:p>
          <a:p>
            <a:r>
              <a:rPr lang="en-US" sz="2000" b="1" smtClean="0"/>
              <a:t>providing Coaching for CS students</a:t>
            </a:r>
            <a:endParaRPr lang="en-IN" sz="2000" b="1"/>
          </a:p>
        </p:txBody>
      </p:sp>
      <p:sp>
        <p:nvSpPr>
          <p:cNvPr id="10" name="TextBox 9"/>
          <p:cNvSpPr txBox="1"/>
          <p:nvPr/>
        </p:nvSpPr>
        <p:spPr>
          <a:xfrm>
            <a:off x="6572264" y="298374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Student</a:t>
            </a:r>
            <a:endParaRPr lang="en-IN" sz="2000" b="1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6499151" y="4118554"/>
            <a:ext cx="1214446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10800000">
            <a:off x="2819300" y="4719822"/>
            <a:ext cx="428628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 flipH="1" flipV="1">
            <a:off x="2605780" y="4504714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512117" y="4753072"/>
            <a:ext cx="2714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smtClean="0"/>
              <a:t>Advance Paid to ICOS</a:t>
            </a:r>
            <a:endParaRPr lang="en-IN" sz="2000" b="1" u="sng"/>
          </a:p>
        </p:txBody>
      </p:sp>
      <p:sp>
        <p:nvSpPr>
          <p:cNvPr id="15" name="TextBox 14"/>
          <p:cNvSpPr txBox="1"/>
          <p:nvPr/>
        </p:nvSpPr>
        <p:spPr>
          <a:xfrm>
            <a:off x="3505368" y="5253138"/>
            <a:ext cx="1066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/>
              <a:t>Fees  Rs. </a:t>
            </a:r>
            <a:endParaRPr lang="en-IN" b="1"/>
          </a:p>
        </p:txBody>
      </p:sp>
      <p:sp>
        <p:nvSpPr>
          <p:cNvPr id="16" name="TextBox 15"/>
          <p:cNvSpPr txBox="1"/>
          <p:nvPr/>
        </p:nvSpPr>
        <p:spPr>
          <a:xfrm>
            <a:off x="3774495" y="5741062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/>
              <a:t>S.Tax</a:t>
            </a:r>
            <a:endParaRPr lang="en-IN" b="1"/>
          </a:p>
        </p:txBody>
      </p:sp>
      <p:sp>
        <p:nvSpPr>
          <p:cNvPr id="17" name="TextBox 16"/>
          <p:cNvSpPr txBox="1"/>
          <p:nvPr/>
        </p:nvSpPr>
        <p:spPr>
          <a:xfrm>
            <a:off x="4643438" y="5253138"/>
            <a:ext cx="78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/>
              <a:t>20000</a:t>
            </a:r>
            <a:endParaRPr lang="en-IN" b="1"/>
          </a:p>
        </p:txBody>
      </p:sp>
      <p:sp>
        <p:nvSpPr>
          <p:cNvPr id="18" name="TextBox 17"/>
          <p:cNvSpPr txBox="1"/>
          <p:nvPr/>
        </p:nvSpPr>
        <p:spPr>
          <a:xfrm>
            <a:off x="4759813" y="5741062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/>
              <a:t>2472</a:t>
            </a:r>
            <a:endParaRPr lang="en-IN" b="1"/>
          </a:p>
        </p:txBody>
      </p:sp>
      <p:sp>
        <p:nvSpPr>
          <p:cNvPr id="19" name="TextBox 18"/>
          <p:cNvSpPr txBox="1"/>
          <p:nvPr/>
        </p:nvSpPr>
        <p:spPr>
          <a:xfrm>
            <a:off x="3457304" y="5676828"/>
            <a:ext cx="285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/>
              <a:t>+</a:t>
            </a:r>
            <a:endParaRPr lang="en-IN" sz="2400" b="1"/>
          </a:p>
        </p:txBody>
      </p:sp>
      <p:cxnSp>
        <p:nvCxnSpPr>
          <p:cNvPr id="20" name="Straight Connector 19"/>
          <p:cNvCxnSpPr/>
          <p:nvPr/>
        </p:nvCxnSpPr>
        <p:spPr>
          <a:xfrm>
            <a:off x="4643438" y="6198457"/>
            <a:ext cx="857256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643438" y="6676960"/>
            <a:ext cx="857256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643438" y="6257753"/>
            <a:ext cx="78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/>
              <a:t>22472</a:t>
            </a:r>
            <a:endParaRPr lang="en-IN" b="1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8" grpId="0"/>
      <p:bldP spid="9" grpId="0"/>
      <p:bldP spid="10" grpId="0"/>
      <p:bldP spid="14" grpId="0"/>
      <p:bldP spid="15" grpId="0"/>
      <p:bldP spid="16" grpId="0"/>
      <p:bldP spid="17" grpId="0"/>
      <p:bldP spid="18" grpId="0"/>
      <p:bldP spid="19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43240" y="71414"/>
            <a:ext cx="23574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smtClean="0"/>
              <a:t>Meaning of Service</a:t>
            </a:r>
            <a:endParaRPr lang="en-IN" sz="2000" b="1" u="sng"/>
          </a:p>
        </p:txBody>
      </p:sp>
      <p:sp>
        <p:nvSpPr>
          <p:cNvPr id="3" name="TextBox 2"/>
          <p:cNvSpPr txBox="1"/>
          <p:nvPr/>
        </p:nvSpPr>
        <p:spPr>
          <a:xfrm>
            <a:off x="642910" y="428604"/>
            <a:ext cx="2000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smtClean="0"/>
              <a:t>Service</a:t>
            </a:r>
            <a:r>
              <a:rPr lang="en-US" sz="2000" b="1" u="sng"/>
              <a:t> </a:t>
            </a:r>
            <a:r>
              <a:rPr lang="en-US" sz="2000" b="1" u="sng" smtClean="0"/>
              <a:t>Means</a:t>
            </a:r>
            <a:endParaRPr lang="en-IN" sz="2000" b="1" u="sng"/>
          </a:p>
        </p:txBody>
      </p:sp>
      <p:sp>
        <p:nvSpPr>
          <p:cNvPr id="4" name="TextBox 3"/>
          <p:cNvSpPr txBox="1"/>
          <p:nvPr/>
        </p:nvSpPr>
        <p:spPr>
          <a:xfrm>
            <a:off x="2357422" y="857232"/>
            <a:ext cx="2786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Any </a:t>
            </a:r>
            <a:r>
              <a:rPr lang="en-US" sz="2000" b="1" u="sng" smtClean="0"/>
              <a:t>activity</a:t>
            </a:r>
            <a:r>
              <a:rPr lang="en-US" sz="2000" b="1" smtClean="0"/>
              <a:t> carried out</a:t>
            </a:r>
            <a:endParaRPr lang="en-IN" sz="2000" b="1"/>
          </a:p>
        </p:txBody>
      </p:sp>
      <p:sp>
        <p:nvSpPr>
          <p:cNvPr id="5" name="TextBox 4"/>
          <p:cNvSpPr txBox="1"/>
          <p:nvPr/>
        </p:nvSpPr>
        <p:spPr>
          <a:xfrm>
            <a:off x="2340797" y="1302485"/>
            <a:ext cx="15168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by a Person</a:t>
            </a:r>
            <a:endParaRPr lang="en-IN" sz="2000" b="1"/>
          </a:p>
        </p:txBody>
      </p:sp>
      <p:sp>
        <p:nvSpPr>
          <p:cNvPr id="6" name="TextBox 5"/>
          <p:cNvSpPr txBox="1"/>
          <p:nvPr/>
        </p:nvSpPr>
        <p:spPr>
          <a:xfrm>
            <a:off x="5341193" y="1302485"/>
            <a:ext cx="15168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for another</a:t>
            </a:r>
            <a:endParaRPr lang="en-IN" sz="2000" b="1"/>
          </a:p>
        </p:txBody>
      </p:sp>
      <p:sp>
        <p:nvSpPr>
          <p:cNvPr id="7" name="TextBox 6"/>
          <p:cNvSpPr txBox="1"/>
          <p:nvPr/>
        </p:nvSpPr>
        <p:spPr>
          <a:xfrm>
            <a:off x="6841391" y="1285860"/>
            <a:ext cx="15168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(i.e. Self-Service </a:t>
            </a:r>
          </a:p>
          <a:p>
            <a:r>
              <a:rPr lang="en-US" sz="2000" b="1" smtClean="0"/>
              <a:t>not taxable)</a:t>
            </a:r>
            <a:endParaRPr lang="en-IN" sz="2000" b="1"/>
          </a:p>
        </p:txBody>
      </p:sp>
      <p:sp>
        <p:nvSpPr>
          <p:cNvPr id="8" name="TextBox 7"/>
          <p:cNvSpPr txBox="1"/>
          <p:nvPr/>
        </p:nvSpPr>
        <p:spPr>
          <a:xfrm>
            <a:off x="3500430" y="1828846"/>
            <a:ext cx="2143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for consideration</a:t>
            </a:r>
            <a:endParaRPr lang="en-IN" sz="2000" b="1"/>
          </a:p>
        </p:txBody>
      </p:sp>
      <p:sp>
        <p:nvSpPr>
          <p:cNvPr id="9" name="TextBox 8"/>
          <p:cNvSpPr txBox="1"/>
          <p:nvPr/>
        </p:nvSpPr>
        <p:spPr>
          <a:xfrm>
            <a:off x="3652830" y="2500306"/>
            <a:ext cx="26336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(i.e. No Consideration </a:t>
            </a:r>
          </a:p>
          <a:p>
            <a:r>
              <a:rPr lang="en-US" sz="2000" b="1" smtClean="0"/>
              <a:t>     No Service TAX)</a:t>
            </a:r>
            <a:endParaRPr lang="en-IN" sz="2000" b="1"/>
          </a:p>
        </p:txBody>
      </p:sp>
      <p:sp>
        <p:nvSpPr>
          <p:cNvPr id="10" name="TextBox 9"/>
          <p:cNvSpPr txBox="1"/>
          <p:nvPr/>
        </p:nvSpPr>
        <p:spPr>
          <a:xfrm>
            <a:off x="642910" y="3143248"/>
            <a:ext cx="4286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smtClean="0"/>
              <a:t>AND</a:t>
            </a:r>
            <a:r>
              <a:rPr lang="en-US" sz="2000" b="1" smtClean="0"/>
              <a:t>   </a:t>
            </a:r>
            <a:r>
              <a:rPr lang="en-US" sz="2000" b="1" u="sng" smtClean="0"/>
              <a:t>INCLUDES</a:t>
            </a:r>
            <a:r>
              <a:rPr lang="en-US" sz="2000" b="1" smtClean="0"/>
              <a:t>  declared Services</a:t>
            </a:r>
            <a:endParaRPr lang="en-IN" sz="2000" b="1" u="sng"/>
          </a:p>
        </p:txBody>
      </p:sp>
      <p:sp>
        <p:nvSpPr>
          <p:cNvPr id="11" name="TextBox 10"/>
          <p:cNvSpPr txBox="1"/>
          <p:nvPr/>
        </p:nvSpPr>
        <p:spPr>
          <a:xfrm>
            <a:off x="4929190" y="3138516"/>
            <a:ext cx="18573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(i.e. 9 Services)</a:t>
            </a:r>
            <a:endParaRPr lang="en-IN" sz="2000" b="1"/>
          </a:p>
        </p:txBody>
      </p:sp>
      <p:sp>
        <p:nvSpPr>
          <p:cNvPr id="12" name="TextBox 11"/>
          <p:cNvSpPr txBox="1"/>
          <p:nvPr/>
        </p:nvSpPr>
        <p:spPr>
          <a:xfrm>
            <a:off x="285720" y="3571876"/>
            <a:ext cx="24288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smtClean="0"/>
              <a:t>But does not include</a:t>
            </a:r>
            <a:endParaRPr lang="en-IN" sz="2000" b="1" u="sng"/>
          </a:p>
        </p:txBody>
      </p:sp>
      <p:sp>
        <p:nvSpPr>
          <p:cNvPr id="13" name="TextBox 12"/>
          <p:cNvSpPr txBox="1"/>
          <p:nvPr/>
        </p:nvSpPr>
        <p:spPr>
          <a:xfrm>
            <a:off x="285720" y="4022273"/>
            <a:ext cx="5000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(a)</a:t>
            </a:r>
            <a:endParaRPr lang="en-IN" sz="2000" b="1"/>
          </a:p>
        </p:txBody>
      </p:sp>
      <p:sp>
        <p:nvSpPr>
          <p:cNvPr id="14" name="TextBox 13"/>
          <p:cNvSpPr txBox="1"/>
          <p:nvPr/>
        </p:nvSpPr>
        <p:spPr>
          <a:xfrm>
            <a:off x="3214678" y="4043835"/>
            <a:ext cx="350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smtClean="0"/>
              <a:t>An Activity </a:t>
            </a:r>
            <a:r>
              <a:rPr lang="en-US" sz="2000" b="1" smtClean="0"/>
              <a:t>which Constitute</a:t>
            </a:r>
            <a:endParaRPr lang="en-IN" sz="2000" b="1"/>
          </a:p>
        </p:txBody>
      </p:sp>
      <p:cxnSp>
        <p:nvCxnSpPr>
          <p:cNvPr id="23" name="Straight Arrow Connector 22"/>
          <p:cNvCxnSpPr/>
          <p:nvPr/>
        </p:nvCxnSpPr>
        <p:spPr>
          <a:xfrm rot="5400000">
            <a:off x="2428860" y="4779573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5400000">
            <a:off x="7071536" y="4850217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5400000">
            <a:off x="4729032" y="4688247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85786" y="4934342"/>
            <a:ext cx="35004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t|f of title in Good | Inmovable</a:t>
            </a:r>
          </a:p>
          <a:p>
            <a:r>
              <a:rPr lang="en-US" sz="2000" b="1" smtClean="0"/>
              <a:t>		      Property</a:t>
            </a:r>
            <a:endParaRPr lang="en-IN" sz="2000" b="1"/>
          </a:p>
        </p:txBody>
      </p:sp>
      <p:sp>
        <p:nvSpPr>
          <p:cNvPr id="28" name="TextBox 27"/>
          <p:cNvSpPr txBox="1"/>
          <p:nvPr/>
        </p:nvSpPr>
        <p:spPr>
          <a:xfrm>
            <a:off x="2176358" y="5600658"/>
            <a:ext cx="2143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(i.e. Sale|Gift etc)</a:t>
            </a:r>
            <a:endParaRPr lang="en-IN" sz="2000" b="1"/>
          </a:p>
        </p:txBody>
      </p:sp>
      <p:sp>
        <p:nvSpPr>
          <p:cNvPr id="29" name="TextBox 28"/>
          <p:cNvSpPr txBox="1"/>
          <p:nvPr/>
        </p:nvSpPr>
        <p:spPr>
          <a:xfrm>
            <a:off x="4500562" y="4934342"/>
            <a:ext cx="11263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deemed </a:t>
            </a:r>
          </a:p>
          <a:p>
            <a:r>
              <a:rPr lang="en-US" sz="2000" b="1" smtClean="0"/>
              <a:t>Sales</a:t>
            </a:r>
            <a:endParaRPr lang="en-IN" sz="2000" b="1"/>
          </a:p>
        </p:txBody>
      </p:sp>
      <p:sp>
        <p:nvSpPr>
          <p:cNvPr id="30" name="TextBox 29"/>
          <p:cNvSpPr txBox="1"/>
          <p:nvPr/>
        </p:nvSpPr>
        <p:spPr>
          <a:xfrm>
            <a:off x="6357951" y="4929198"/>
            <a:ext cx="2571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transaction in Money &amp; Actionable Claim</a:t>
            </a:r>
            <a:endParaRPr lang="en-IN" sz="2000" b="1"/>
          </a:p>
        </p:txBody>
      </p:sp>
      <p:sp>
        <p:nvSpPr>
          <p:cNvPr id="31" name="TextBox 30"/>
          <p:cNvSpPr txBox="1"/>
          <p:nvPr/>
        </p:nvSpPr>
        <p:spPr>
          <a:xfrm>
            <a:off x="285720" y="5979205"/>
            <a:ext cx="5000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(b)</a:t>
            </a:r>
            <a:endParaRPr lang="en-IN" sz="2000" b="1"/>
          </a:p>
        </p:txBody>
      </p:sp>
      <p:sp>
        <p:nvSpPr>
          <p:cNvPr id="32" name="TextBox 31"/>
          <p:cNvSpPr txBox="1"/>
          <p:nvPr/>
        </p:nvSpPr>
        <p:spPr>
          <a:xfrm>
            <a:off x="873849" y="5979205"/>
            <a:ext cx="29123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Services by an Employee</a:t>
            </a:r>
            <a:endParaRPr lang="en-IN" sz="2000" b="1"/>
          </a:p>
        </p:txBody>
      </p:sp>
      <p:sp>
        <p:nvSpPr>
          <p:cNvPr id="33" name="TextBox 32"/>
          <p:cNvSpPr txBox="1"/>
          <p:nvPr/>
        </p:nvSpPr>
        <p:spPr>
          <a:xfrm>
            <a:off x="3802807" y="5983937"/>
            <a:ext cx="33409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(i.e. ER-Eyee Relationship)</a:t>
            </a:r>
            <a:endParaRPr lang="en-IN" sz="2000" b="1"/>
          </a:p>
        </p:txBody>
      </p:sp>
      <p:sp>
        <p:nvSpPr>
          <p:cNvPr id="34" name="TextBox 33"/>
          <p:cNvSpPr txBox="1"/>
          <p:nvPr/>
        </p:nvSpPr>
        <p:spPr>
          <a:xfrm>
            <a:off x="285720" y="6412565"/>
            <a:ext cx="5000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(c)</a:t>
            </a:r>
            <a:endParaRPr lang="en-IN" sz="2000" b="1"/>
          </a:p>
        </p:txBody>
      </p:sp>
      <p:sp>
        <p:nvSpPr>
          <p:cNvPr id="35" name="TextBox 34"/>
          <p:cNvSpPr txBox="1"/>
          <p:nvPr/>
        </p:nvSpPr>
        <p:spPr>
          <a:xfrm>
            <a:off x="873849" y="6412565"/>
            <a:ext cx="40553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Fees taken in any Court or tribunal</a:t>
            </a:r>
            <a:endParaRPr lang="en-IN" sz="2000" b="1"/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1780980" y="1043028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1802543" y="1508256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3929058" y="1543094"/>
            <a:ext cx="1214446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rot="5400000">
            <a:off x="4401829" y="1778971"/>
            <a:ext cx="286546" cy="7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rot="5400000">
            <a:off x="4554229" y="2373055"/>
            <a:ext cx="286546" cy="7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14" idx="2"/>
          </p:cNvCxnSpPr>
          <p:nvPr/>
        </p:nvCxnSpPr>
        <p:spPr>
          <a:xfrm rot="16200000" flipH="1">
            <a:off x="5954588" y="3454265"/>
            <a:ext cx="270939" cy="225029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endCxn id="14" idx="2"/>
          </p:cNvCxnSpPr>
          <p:nvPr/>
        </p:nvCxnSpPr>
        <p:spPr>
          <a:xfrm flipV="1">
            <a:off x="2571736" y="4443945"/>
            <a:ext cx="2393173" cy="19950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142852"/>
            <a:ext cx="24288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smtClean="0"/>
              <a:t>Meaning of Service</a:t>
            </a:r>
            <a:endParaRPr lang="en-IN" sz="2000" b="1" u="sng"/>
          </a:p>
        </p:txBody>
      </p:sp>
      <p:sp>
        <p:nvSpPr>
          <p:cNvPr id="3" name="TextBox 2"/>
          <p:cNvSpPr txBox="1"/>
          <p:nvPr/>
        </p:nvSpPr>
        <p:spPr>
          <a:xfrm>
            <a:off x="1071538" y="971590"/>
            <a:ext cx="16430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Any Activity</a:t>
            </a:r>
            <a:endParaRPr lang="en-IN" sz="2000" b="1"/>
          </a:p>
        </p:txBody>
      </p:sp>
      <p:sp>
        <p:nvSpPr>
          <p:cNvPr id="4" name="Double Bracket 3"/>
          <p:cNvSpPr/>
          <p:nvPr/>
        </p:nvSpPr>
        <p:spPr>
          <a:xfrm>
            <a:off x="2714612" y="685838"/>
            <a:ext cx="2928958" cy="1928826"/>
          </a:xfrm>
          <a:prstGeom prst="bracketPair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TextBox 4"/>
          <p:cNvSpPr txBox="1"/>
          <p:nvPr/>
        </p:nvSpPr>
        <p:spPr>
          <a:xfrm>
            <a:off x="2928926" y="757276"/>
            <a:ext cx="2500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/>
              <a:t>an act done or Agreeing</a:t>
            </a:r>
          </a:p>
          <a:p>
            <a:r>
              <a:rPr lang="en-US" b="1" smtClean="0"/>
              <a:t>not to do an Act.</a:t>
            </a:r>
            <a:endParaRPr lang="en-IN" b="1"/>
          </a:p>
        </p:txBody>
      </p:sp>
      <p:sp>
        <p:nvSpPr>
          <p:cNvPr id="6" name="TextBox 5"/>
          <p:cNvSpPr txBox="1"/>
          <p:nvPr/>
        </p:nvSpPr>
        <p:spPr>
          <a:xfrm>
            <a:off x="2928926" y="1421781"/>
            <a:ext cx="2714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/>
              <a:t>by one person for another person</a:t>
            </a:r>
            <a:endParaRPr lang="en-IN" b="1"/>
          </a:p>
        </p:txBody>
      </p:sp>
      <p:sp>
        <p:nvSpPr>
          <p:cNvPr id="7" name="TextBox 6"/>
          <p:cNvSpPr txBox="1"/>
          <p:nvPr/>
        </p:nvSpPr>
        <p:spPr>
          <a:xfrm>
            <a:off x="2928926" y="2119536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/>
              <a:t>for Consideration</a:t>
            </a:r>
            <a:endParaRPr lang="en-IN" b="1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702925" y="1581282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702925" y="2277449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071538" y="2757540"/>
            <a:ext cx="857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Add :</a:t>
            </a:r>
            <a:endParaRPr lang="en-IN" sz="2000" b="1"/>
          </a:p>
        </p:txBody>
      </p:sp>
      <p:sp>
        <p:nvSpPr>
          <p:cNvPr id="11" name="TextBox 10"/>
          <p:cNvSpPr txBox="1"/>
          <p:nvPr/>
        </p:nvSpPr>
        <p:spPr>
          <a:xfrm>
            <a:off x="1857356" y="2757540"/>
            <a:ext cx="2143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Declared Services</a:t>
            </a:r>
            <a:endParaRPr lang="en-IN" sz="2000" b="1"/>
          </a:p>
        </p:txBody>
      </p:sp>
      <p:sp>
        <p:nvSpPr>
          <p:cNvPr id="12" name="TextBox 11"/>
          <p:cNvSpPr txBox="1"/>
          <p:nvPr/>
        </p:nvSpPr>
        <p:spPr>
          <a:xfrm>
            <a:off x="3929058" y="2757540"/>
            <a:ext cx="1571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[9 Services]</a:t>
            </a:r>
            <a:endParaRPr lang="en-IN" sz="2000" b="1"/>
          </a:p>
        </p:txBody>
      </p:sp>
      <p:sp>
        <p:nvSpPr>
          <p:cNvPr id="13" name="TextBox 12"/>
          <p:cNvSpPr txBox="1"/>
          <p:nvPr/>
        </p:nvSpPr>
        <p:spPr>
          <a:xfrm>
            <a:off x="1071538" y="3786190"/>
            <a:ext cx="857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Less :</a:t>
            </a:r>
            <a:endParaRPr lang="en-IN" sz="2000" b="1"/>
          </a:p>
        </p:txBody>
      </p:sp>
      <p:sp>
        <p:nvSpPr>
          <p:cNvPr id="14" name="TextBox 13"/>
          <p:cNvSpPr txBox="1"/>
          <p:nvPr/>
        </p:nvSpPr>
        <p:spPr>
          <a:xfrm>
            <a:off x="1857356" y="3786190"/>
            <a:ext cx="1571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Exclusions</a:t>
            </a:r>
            <a:endParaRPr lang="en-IN" sz="2000" b="1"/>
          </a:p>
        </p:txBody>
      </p:sp>
      <p:sp>
        <p:nvSpPr>
          <p:cNvPr id="15" name="TextBox 14"/>
          <p:cNvSpPr txBox="1"/>
          <p:nvPr/>
        </p:nvSpPr>
        <p:spPr>
          <a:xfrm>
            <a:off x="1857356" y="4286256"/>
            <a:ext cx="2000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Taxable Services</a:t>
            </a:r>
            <a:endParaRPr lang="en-IN" sz="2000" b="1"/>
          </a:p>
        </p:txBody>
      </p:sp>
      <p:sp>
        <p:nvSpPr>
          <p:cNvPr id="16" name="TextBox 15"/>
          <p:cNvSpPr txBox="1"/>
          <p:nvPr/>
        </p:nvSpPr>
        <p:spPr>
          <a:xfrm>
            <a:off x="6357950" y="1257342"/>
            <a:ext cx="7858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XXX</a:t>
            </a:r>
            <a:endParaRPr lang="en-IN" sz="2000" b="1"/>
          </a:p>
        </p:txBody>
      </p:sp>
      <p:sp>
        <p:nvSpPr>
          <p:cNvPr id="17" name="TextBox 16"/>
          <p:cNvSpPr txBox="1"/>
          <p:nvPr/>
        </p:nvSpPr>
        <p:spPr>
          <a:xfrm>
            <a:off x="6357950" y="2802683"/>
            <a:ext cx="7858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XXX</a:t>
            </a:r>
            <a:endParaRPr lang="en-IN" sz="2000" b="1"/>
          </a:p>
        </p:txBody>
      </p:sp>
      <p:sp>
        <p:nvSpPr>
          <p:cNvPr id="18" name="TextBox 17"/>
          <p:cNvSpPr txBox="1"/>
          <p:nvPr/>
        </p:nvSpPr>
        <p:spPr>
          <a:xfrm>
            <a:off x="6357950" y="3231311"/>
            <a:ext cx="7858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XXX</a:t>
            </a:r>
            <a:endParaRPr lang="en-IN" sz="2000" b="1"/>
          </a:p>
        </p:txBody>
      </p:sp>
      <p:sp>
        <p:nvSpPr>
          <p:cNvPr id="19" name="TextBox 18"/>
          <p:cNvSpPr txBox="1"/>
          <p:nvPr/>
        </p:nvSpPr>
        <p:spPr>
          <a:xfrm>
            <a:off x="6357950" y="3857628"/>
            <a:ext cx="7858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XXX</a:t>
            </a:r>
            <a:endParaRPr lang="en-IN" sz="2000" b="1"/>
          </a:p>
        </p:txBody>
      </p:sp>
      <p:sp>
        <p:nvSpPr>
          <p:cNvPr id="20" name="TextBox 19"/>
          <p:cNvSpPr txBox="1"/>
          <p:nvPr/>
        </p:nvSpPr>
        <p:spPr>
          <a:xfrm>
            <a:off x="6357950" y="4324444"/>
            <a:ext cx="7858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XXX</a:t>
            </a:r>
            <a:endParaRPr lang="en-IN" sz="2000" b="1"/>
          </a:p>
        </p:txBody>
      </p:sp>
      <p:cxnSp>
        <p:nvCxnSpPr>
          <p:cNvPr id="21" name="Straight Connector 20"/>
          <p:cNvCxnSpPr/>
          <p:nvPr/>
        </p:nvCxnSpPr>
        <p:spPr>
          <a:xfrm>
            <a:off x="6391200" y="3240981"/>
            <a:ext cx="642942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412763" y="4307613"/>
            <a:ext cx="642942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857356" y="5545639"/>
            <a:ext cx="15001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3 Exclusion</a:t>
            </a:r>
            <a:endParaRPr lang="en-IN" sz="2000" b="1"/>
          </a:p>
        </p:txBody>
      </p:sp>
      <p:cxnSp>
        <p:nvCxnSpPr>
          <p:cNvPr id="24" name="Straight Connector 23"/>
          <p:cNvCxnSpPr/>
          <p:nvPr/>
        </p:nvCxnSpPr>
        <p:spPr>
          <a:xfrm rot="5400000">
            <a:off x="2752800" y="5902829"/>
            <a:ext cx="1285884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395742" y="5263237"/>
            <a:ext cx="285752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681494" y="5062198"/>
            <a:ext cx="1285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Employee</a:t>
            </a:r>
            <a:endParaRPr lang="en-IN" sz="2000" b="1"/>
          </a:p>
        </p:txBody>
      </p:sp>
      <p:sp>
        <p:nvSpPr>
          <p:cNvPr id="27" name="TextBox 26"/>
          <p:cNvSpPr txBox="1"/>
          <p:nvPr/>
        </p:nvSpPr>
        <p:spPr>
          <a:xfrm>
            <a:off x="5753196" y="5078823"/>
            <a:ext cx="6429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ER</a:t>
            </a:r>
            <a:endParaRPr lang="en-IN" sz="2000" b="1"/>
          </a:p>
        </p:txBody>
      </p:sp>
      <p:cxnSp>
        <p:nvCxnSpPr>
          <p:cNvPr id="28" name="Straight Connector 27"/>
          <p:cNvCxnSpPr/>
          <p:nvPr/>
        </p:nvCxnSpPr>
        <p:spPr>
          <a:xfrm>
            <a:off x="3395742" y="5901447"/>
            <a:ext cx="285752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681494" y="5700408"/>
            <a:ext cx="1785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Deemed Sales</a:t>
            </a:r>
            <a:endParaRPr lang="en-IN" sz="2000" b="1"/>
          </a:p>
        </p:txBody>
      </p:sp>
      <p:cxnSp>
        <p:nvCxnSpPr>
          <p:cNvPr id="30" name="Straight Connector 29"/>
          <p:cNvCxnSpPr/>
          <p:nvPr/>
        </p:nvCxnSpPr>
        <p:spPr>
          <a:xfrm>
            <a:off x="3379117" y="6544389"/>
            <a:ext cx="285752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681494" y="6343350"/>
            <a:ext cx="23574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Fee taken by Court.</a:t>
            </a:r>
            <a:endParaRPr lang="en-IN" sz="2000" b="1"/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4967378" y="5293137"/>
            <a:ext cx="71438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429388" y="4746546"/>
            <a:ext cx="642942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69557" y="500042"/>
            <a:ext cx="1143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smtClean="0"/>
              <a:t>Activity</a:t>
            </a:r>
            <a:endParaRPr lang="en-IN" sz="2000" b="1" u="sng"/>
          </a:p>
        </p:txBody>
      </p:sp>
      <p:sp>
        <p:nvSpPr>
          <p:cNvPr id="4" name="Left Brace 3"/>
          <p:cNvSpPr/>
          <p:nvPr/>
        </p:nvSpPr>
        <p:spPr>
          <a:xfrm rot="5400000">
            <a:off x="3967246" y="-785842"/>
            <a:ext cx="642942" cy="4071966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 sz="2000"/>
          </a:p>
        </p:txBody>
      </p:sp>
      <p:sp>
        <p:nvSpPr>
          <p:cNvPr id="5" name="TextBox 4"/>
          <p:cNvSpPr txBox="1"/>
          <p:nvPr/>
        </p:nvSpPr>
        <p:spPr>
          <a:xfrm>
            <a:off x="1142976" y="1588237"/>
            <a:ext cx="2500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Do Something|Active</a:t>
            </a:r>
            <a:endParaRPr lang="en-IN" sz="2000" b="1"/>
          </a:p>
        </p:txBody>
      </p:sp>
      <p:sp>
        <p:nvSpPr>
          <p:cNvPr id="6" name="TextBox 5"/>
          <p:cNvSpPr txBox="1"/>
          <p:nvPr/>
        </p:nvSpPr>
        <p:spPr>
          <a:xfrm>
            <a:off x="5214942" y="1576550"/>
            <a:ext cx="27860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Not to do Something</a:t>
            </a:r>
          </a:p>
          <a:p>
            <a:r>
              <a:rPr lang="en-US" sz="2000" b="1" smtClean="0"/>
              <a:t>i.e. Negative Act|Passive </a:t>
            </a:r>
          </a:p>
          <a:p>
            <a:r>
              <a:rPr lang="en-US" sz="2000" b="1" smtClean="0"/>
              <a:t>Act.</a:t>
            </a:r>
            <a:endParaRPr lang="en-IN" sz="2000" b="1"/>
          </a:p>
        </p:txBody>
      </p:sp>
      <p:sp>
        <p:nvSpPr>
          <p:cNvPr id="7" name="TextBox 6"/>
          <p:cNvSpPr txBox="1"/>
          <p:nvPr/>
        </p:nvSpPr>
        <p:spPr>
          <a:xfrm>
            <a:off x="5214942" y="2875215"/>
            <a:ext cx="2500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Eg. Non-Competition</a:t>
            </a:r>
          </a:p>
          <a:p>
            <a:r>
              <a:rPr lang="en-US" sz="2000" b="1" smtClean="0"/>
              <a:t>       Contract</a:t>
            </a:r>
            <a:endParaRPr lang="en-IN" sz="2000" b="1"/>
          </a:p>
        </p:txBody>
      </p:sp>
      <p:cxnSp>
        <p:nvCxnSpPr>
          <p:cNvPr id="9" name="Straight Arrow Connector 8"/>
          <p:cNvCxnSpPr/>
          <p:nvPr/>
        </p:nvCxnSpPr>
        <p:spPr>
          <a:xfrm rot="5400000">
            <a:off x="6287306" y="2642388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000100" y="3714752"/>
            <a:ext cx="41434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smtClean="0"/>
              <a:t>An act which are illegal or immoral</a:t>
            </a:r>
            <a:endParaRPr lang="en-IN" sz="2000" b="1" u="sng"/>
          </a:p>
        </p:txBody>
      </p:sp>
      <p:sp>
        <p:nvSpPr>
          <p:cNvPr id="11" name="TextBox 10"/>
          <p:cNvSpPr txBox="1"/>
          <p:nvPr/>
        </p:nvSpPr>
        <p:spPr>
          <a:xfrm>
            <a:off x="593035" y="3731377"/>
            <a:ext cx="3356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/>
              <a:t>*</a:t>
            </a:r>
            <a:endParaRPr lang="en-IN" sz="2000" b="1"/>
          </a:p>
        </p:txBody>
      </p:sp>
      <p:sp>
        <p:nvSpPr>
          <p:cNvPr id="12" name="TextBox 11"/>
          <p:cNvSpPr txBox="1"/>
          <p:nvPr/>
        </p:nvSpPr>
        <p:spPr>
          <a:xfrm>
            <a:off x="1000100" y="4214818"/>
            <a:ext cx="1285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smtClean="0"/>
              <a:t>Example</a:t>
            </a:r>
            <a:r>
              <a:rPr lang="en-US" sz="2000" b="1" smtClean="0"/>
              <a:t>: </a:t>
            </a:r>
            <a:endParaRPr lang="en-IN" sz="2000" b="1" u="sng"/>
          </a:p>
        </p:txBody>
      </p:sp>
      <p:sp>
        <p:nvSpPr>
          <p:cNvPr id="13" name="TextBox 12"/>
          <p:cNvSpPr txBox="1"/>
          <p:nvPr/>
        </p:nvSpPr>
        <p:spPr>
          <a:xfrm>
            <a:off x="2285984" y="4214818"/>
            <a:ext cx="1571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Prostitution, </a:t>
            </a:r>
            <a:endParaRPr lang="en-IN" sz="2000" b="1" u="sng"/>
          </a:p>
        </p:txBody>
      </p:sp>
      <p:sp>
        <p:nvSpPr>
          <p:cNvPr id="14" name="TextBox 13"/>
          <p:cNvSpPr txBox="1"/>
          <p:nvPr/>
        </p:nvSpPr>
        <p:spPr>
          <a:xfrm>
            <a:off x="3857620" y="4214818"/>
            <a:ext cx="13573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gambling, </a:t>
            </a:r>
            <a:endParaRPr lang="en-IN" sz="2000" b="1" u="sng"/>
          </a:p>
        </p:txBody>
      </p:sp>
      <p:sp>
        <p:nvSpPr>
          <p:cNvPr id="15" name="TextBox 14"/>
          <p:cNvSpPr txBox="1"/>
          <p:nvPr/>
        </p:nvSpPr>
        <p:spPr>
          <a:xfrm>
            <a:off x="5143504" y="4214818"/>
            <a:ext cx="26432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hiring Sharp-Shooter</a:t>
            </a:r>
            <a:endParaRPr lang="en-IN" sz="2000" b="1" u="sng"/>
          </a:p>
        </p:txBody>
      </p:sp>
      <p:sp>
        <p:nvSpPr>
          <p:cNvPr id="16" name="TextBox 15"/>
          <p:cNvSpPr txBox="1"/>
          <p:nvPr/>
        </p:nvSpPr>
        <p:spPr>
          <a:xfrm>
            <a:off x="1000100" y="4814840"/>
            <a:ext cx="7429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Can not Serve as a consideration for enforceable contracts.</a:t>
            </a:r>
            <a:endParaRPr lang="en-IN" sz="2000" b="1"/>
          </a:p>
        </p:txBody>
      </p:sp>
      <p:cxnSp>
        <p:nvCxnSpPr>
          <p:cNvPr id="17" name="Straight Connector 16"/>
          <p:cNvCxnSpPr/>
          <p:nvPr/>
        </p:nvCxnSpPr>
        <p:spPr>
          <a:xfrm>
            <a:off x="647848" y="5033886"/>
            <a:ext cx="214314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5984" y="1001919"/>
            <a:ext cx="38576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smtClean="0"/>
              <a:t>By one person to another person</a:t>
            </a:r>
            <a:endParaRPr lang="en-IN" sz="2000" b="1" u="sng"/>
          </a:p>
        </p:txBody>
      </p:sp>
      <p:sp>
        <p:nvSpPr>
          <p:cNvPr id="3" name="TextBox 2"/>
          <p:cNvSpPr txBox="1"/>
          <p:nvPr/>
        </p:nvSpPr>
        <p:spPr>
          <a:xfrm>
            <a:off x="3857620" y="501853"/>
            <a:ext cx="2000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i.e. Self - Service</a:t>
            </a:r>
            <a:endParaRPr lang="en-IN" sz="2000" b="1"/>
          </a:p>
        </p:txBody>
      </p:sp>
      <p:sp>
        <p:nvSpPr>
          <p:cNvPr id="4" name="TextBox 3"/>
          <p:cNvSpPr txBox="1"/>
          <p:nvPr/>
        </p:nvSpPr>
        <p:spPr>
          <a:xfrm>
            <a:off x="6379513" y="501853"/>
            <a:ext cx="14786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Not taxable</a:t>
            </a:r>
            <a:endParaRPr lang="en-IN" sz="2000" b="1"/>
          </a:p>
        </p:txBody>
      </p:sp>
      <p:sp>
        <p:nvSpPr>
          <p:cNvPr id="7" name="TextBox 6"/>
          <p:cNvSpPr txBox="1"/>
          <p:nvPr/>
        </p:nvSpPr>
        <p:spPr>
          <a:xfrm>
            <a:off x="785786" y="1459065"/>
            <a:ext cx="3429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i.e. there must be two parties</a:t>
            </a:r>
            <a:endParaRPr lang="en-IN" sz="2000" b="1"/>
          </a:p>
        </p:txBody>
      </p:sp>
      <p:sp>
        <p:nvSpPr>
          <p:cNvPr id="8" name="TextBox 7"/>
          <p:cNvSpPr txBox="1"/>
          <p:nvPr/>
        </p:nvSpPr>
        <p:spPr>
          <a:xfrm>
            <a:off x="285720" y="2013738"/>
            <a:ext cx="5000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(1)</a:t>
            </a:r>
            <a:endParaRPr lang="en-IN" sz="2000" b="1"/>
          </a:p>
        </p:txBody>
      </p:sp>
      <p:sp>
        <p:nvSpPr>
          <p:cNvPr id="9" name="TextBox 8"/>
          <p:cNvSpPr txBox="1"/>
          <p:nvPr/>
        </p:nvSpPr>
        <p:spPr>
          <a:xfrm>
            <a:off x="873849" y="2013738"/>
            <a:ext cx="17693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Incorporated</a:t>
            </a:r>
          </a:p>
          <a:p>
            <a:r>
              <a:rPr lang="en-US" sz="2000" b="1"/>
              <a:t> </a:t>
            </a:r>
            <a:r>
              <a:rPr lang="en-US" sz="2000" b="1" smtClean="0"/>
              <a:t>  AOP|BOI</a:t>
            </a:r>
            <a:endParaRPr lang="en-IN" sz="2000" b="1"/>
          </a:p>
        </p:txBody>
      </p:sp>
      <p:sp>
        <p:nvSpPr>
          <p:cNvPr id="10" name="TextBox 9"/>
          <p:cNvSpPr txBox="1"/>
          <p:nvPr/>
        </p:nvSpPr>
        <p:spPr>
          <a:xfrm>
            <a:off x="4497435" y="2235007"/>
            <a:ext cx="11263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Member</a:t>
            </a:r>
            <a:endParaRPr lang="en-IN" sz="2000" b="1"/>
          </a:p>
        </p:txBody>
      </p:sp>
      <p:sp>
        <p:nvSpPr>
          <p:cNvPr id="11" name="TextBox 10"/>
          <p:cNvSpPr txBox="1"/>
          <p:nvPr/>
        </p:nvSpPr>
        <p:spPr>
          <a:xfrm>
            <a:off x="6143637" y="2256364"/>
            <a:ext cx="571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ST</a:t>
            </a:r>
            <a:endParaRPr lang="en-IN" sz="2000" b="1"/>
          </a:p>
        </p:txBody>
      </p:sp>
      <p:sp>
        <p:nvSpPr>
          <p:cNvPr id="12" name="TextBox 11"/>
          <p:cNvSpPr txBox="1"/>
          <p:nvPr/>
        </p:nvSpPr>
        <p:spPr>
          <a:xfrm>
            <a:off x="7072330" y="2244677"/>
            <a:ext cx="571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000" b="1"/>
              <a:t> </a:t>
            </a:r>
            <a:endParaRPr lang="en-IN" sz="2000" b="1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952300" y="2442366"/>
            <a:ext cx="1285884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040363" y="1942300"/>
            <a:ext cx="11263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smtClean="0"/>
              <a:t>Distinct</a:t>
            </a:r>
            <a:endParaRPr lang="en-IN" sz="2000" b="1" u="sng"/>
          </a:p>
        </p:txBody>
      </p:sp>
      <p:sp>
        <p:nvSpPr>
          <p:cNvPr id="16" name="TextBox 15"/>
          <p:cNvSpPr txBox="1"/>
          <p:nvPr/>
        </p:nvSpPr>
        <p:spPr>
          <a:xfrm>
            <a:off x="285720" y="2794363"/>
            <a:ext cx="5000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(2)</a:t>
            </a:r>
            <a:endParaRPr lang="en-IN" sz="2000" b="1"/>
          </a:p>
        </p:txBody>
      </p:sp>
      <p:sp>
        <p:nvSpPr>
          <p:cNvPr id="17" name="TextBox 16"/>
          <p:cNvSpPr txBox="1"/>
          <p:nvPr/>
        </p:nvSpPr>
        <p:spPr>
          <a:xfrm>
            <a:off x="873849" y="2794363"/>
            <a:ext cx="19836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Unincorporated</a:t>
            </a:r>
          </a:p>
          <a:p>
            <a:r>
              <a:rPr lang="en-US" sz="2000" b="1"/>
              <a:t> </a:t>
            </a:r>
            <a:r>
              <a:rPr lang="en-US" sz="2000" b="1" smtClean="0"/>
              <a:t>  AOP|BOI</a:t>
            </a:r>
            <a:endParaRPr lang="en-IN" sz="2000" b="1"/>
          </a:p>
        </p:txBody>
      </p:sp>
      <p:sp>
        <p:nvSpPr>
          <p:cNvPr id="18" name="TextBox 17"/>
          <p:cNvSpPr txBox="1"/>
          <p:nvPr/>
        </p:nvSpPr>
        <p:spPr>
          <a:xfrm>
            <a:off x="4497435" y="3015632"/>
            <a:ext cx="11263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Member</a:t>
            </a:r>
            <a:endParaRPr lang="en-IN" sz="2000" b="1"/>
          </a:p>
        </p:txBody>
      </p:sp>
      <p:sp>
        <p:nvSpPr>
          <p:cNvPr id="19" name="TextBox 18"/>
          <p:cNvSpPr txBox="1"/>
          <p:nvPr/>
        </p:nvSpPr>
        <p:spPr>
          <a:xfrm>
            <a:off x="6143637" y="3036989"/>
            <a:ext cx="571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ST</a:t>
            </a:r>
            <a:endParaRPr lang="en-IN" sz="2000" b="1"/>
          </a:p>
        </p:txBody>
      </p:sp>
      <p:sp>
        <p:nvSpPr>
          <p:cNvPr id="20" name="TextBox 19"/>
          <p:cNvSpPr txBox="1"/>
          <p:nvPr/>
        </p:nvSpPr>
        <p:spPr>
          <a:xfrm>
            <a:off x="7072330" y="3025302"/>
            <a:ext cx="571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000" b="1"/>
              <a:t> </a:t>
            </a:r>
            <a:endParaRPr lang="en-IN" sz="2000" b="1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2952300" y="3222991"/>
            <a:ext cx="1285884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040363" y="2722925"/>
            <a:ext cx="11263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smtClean="0"/>
              <a:t>Distinct</a:t>
            </a:r>
            <a:endParaRPr lang="en-IN" sz="2000" b="1" u="sng"/>
          </a:p>
        </p:txBody>
      </p:sp>
      <p:sp>
        <p:nvSpPr>
          <p:cNvPr id="23" name="TextBox 22"/>
          <p:cNvSpPr txBox="1"/>
          <p:nvPr/>
        </p:nvSpPr>
        <p:spPr>
          <a:xfrm>
            <a:off x="285720" y="3651619"/>
            <a:ext cx="5000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(3)</a:t>
            </a:r>
            <a:endParaRPr lang="en-IN" sz="2000" b="1"/>
          </a:p>
        </p:txBody>
      </p:sp>
      <p:sp>
        <p:nvSpPr>
          <p:cNvPr id="24" name="TextBox 23"/>
          <p:cNvSpPr txBox="1"/>
          <p:nvPr/>
        </p:nvSpPr>
        <p:spPr>
          <a:xfrm>
            <a:off x="873849" y="3651619"/>
            <a:ext cx="15550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mtClean="0"/>
              <a:t>T.T</a:t>
            </a:r>
          </a:p>
          <a:p>
            <a:r>
              <a:rPr lang="en-US" sz="2000" b="1" smtClean="0"/>
              <a:t>H.O|Branch</a:t>
            </a:r>
            <a:endParaRPr lang="en-IN" sz="2000" b="1"/>
          </a:p>
        </p:txBody>
      </p:sp>
      <p:sp>
        <p:nvSpPr>
          <p:cNvPr id="26" name="TextBox 25"/>
          <p:cNvSpPr txBox="1"/>
          <p:nvPr/>
        </p:nvSpPr>
        <p:spPr>
          <a:xfrm>
            <a:off x="6143637" y="3804627"/>
            <a:ext cx="571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ST</a:t>
            </a:r>
            <a:endParaRPr lang="en-IN" sz="2000" b="1"/>
          </a:p>
        </p:txBody>
      </p:sp>
      <p:sp>
        <p:nvSpPr>
          <p:cNvPr id="27" name="TextBox 26"/>
          <p:cNvSpPr txBox="1"/>
          <p:nvPr/>
        </p:nvSpPr>
        <p:spPr>
          <a:xfrm>
            <a:off x="7127143" y="3792939"/>
            <a:ext cx="373815" cy="4055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b="1"/>
              <a:t>×</a:t>
            </a:r>
            <a:r>
              <a:rPr lang="en-US" sz="2000" b="1" smtClean="0"/>
              <a:t> </a:t>
            </a:r>
            <a:endParaRPr lang="en-IN" sz="2000" b="1"/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2952300" y="4080247"/>
            <a:ext cx="1285884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111801" y="3580181"/>
            <a:ext cx="9601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SELF</a:t>
            </a:r>
            <a:endParaRPr lang="en-IN" sz="2000" b="1"/>
          </a:p>
        </p:txBody>
      </p:sp>
      <p:sp>
        <p:nvSpPr>
          <p:cNvPr id="30" name="TextBox 29"/>
          <p:cNvSpPr txBox="1"/>
          <p:nvPr/>
        </p:nvSpPr>
        <p:spPr>
          <a:xfrm>
            <a:off x="4660063" y="3645125"/>
            <a:ext cx="6977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T.T</a:t>
            </a:r>
          </a:p>
          <a:p>
            <a:r>
              <a:rPr lang="en-US" sz="2000" b="1" smtClean="0"/>
              <a:t>H|B</a:t>
            </a:r>
            <a:endParaRPr lang="en-IN" sz="2000" b="1"/>
          </a:p>
        </p:txBody>
      </p:sp>
      <p:sp>
        <p:nvSpPr>
          <p:cNvPr id="31" name="TextBox 30"/>
          <p:cNvSpPr txBox="1"/>
          <p:nvPr/>
        </p:nvSpPr>
        <p:spPr>
          <a:xfrm>
            <a:off x="6786578" y="4127011"/>
            <a:ext cx="20317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(i.e. Self-Service)</a:t>
            </a:r>
            <a:endParaRPr lang="en-IN" sz="2000" b="1"/>
          </a:p>
        </p:txBody>
      </p:sp>
      <p:sp>
        <p:nvSpPr>
          <p:cNvPr id="32" name="TextBox 31"/>
          <p:cNvSpPr txBox="1"/>
          <p:nvPr/>
        </p:nvSpPr>
        <p:spPr>
          <a:xfrm>
            <a:off x="290658" y="4580313"/>
            <a:ext cx="5000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(4)</a:t>
            </a:r>
            <a:endParaRPr lang="en-IN" sz="2000" b="1"/>
          </a:p>
        </p:txBody>
      </p:sp>
      <p:sp>
        <p:nvSpPr>
          <p:cNvPr id="33" name="TextBox 32"/>
          <p:cNvSpPr txBox="1"/>
          <p:nvPr/>
        </p:nvSpPr>
        <p:spPr>
          <a:xfrm>
            <a:off x="878787" y="4580313"/>
            <a:ext cx="15550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mtClean="0"/>
              <a:t>N.T.T</a:t>
            </a:r>
          </a:p>
          <a:p>
            <a:r>
              <a:rPr lang="en-US" sz="2000" b="1" smtClean="0"/>
              <a:t>H.O|Branch</a:t>
            </a:r>
            <a:endParaRPr lang="en-IN" sz="2000" b="1"/>
          </a:p>
        </p:txBody>
      </p:sp>
      <p:sp>
        <p:nvSpPr>
          <p:cNvPr id="34" name="TextBox 33"/>
          <p:cNvSpPr txBox="1"/>
          <p:nvPr/>
        </p:nvSpPr>
        <p:spPr>
          <a:xfrm>
            <a:off x="6148575" y="4728382"/>
            <a:ext cx="571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ST</a:t>
            </a:r>
            <a:endParaRPr lang="en-IN" sz="2000" b="1"/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2957238" y="5008941"/>
            <a:ext cx="1285884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3000365" y="4508875"/>
            <a:ext cx="10765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Distinct</a:t>
            </a:r>
            <a:endParaRPr lang="en-IN" sz="2000" b="1"/>
          </a:p>
        </p:txBody>
      </p:sp>
      <p:sp>
        <p:nvSpPr>
          <p:cNvPr id="37" name="TextBox 36"/>
          <p:cNvSpPr txBox="1"/>
          <p:nvPr/>
        </p:nvSpPr>
        <p:spPr>
          <a:xfrm>
            <a:off x="4665001" y="4573819"/>
            <a:ext cx="6977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T.T</a:t>
            </a:r>
          </a:p>
          <a:p>
            <a:r>
              <a:rPr lang="en-US" sz="2000" b="1" smtClean="0"/>
              <a:t>H|B</a:t>
            </a:r>
            <a:endParaRPr lang="en-IN" sz="2000" b="1"/>
          </a:p>
        </p:txBody>
      </p:sp>
      <p:sp>
        <p:nvSpPr>
          <p:cNvPr id="38" name="TextBox 37"/>
          <p:cNvSpPr txBox="1"/>
          <p:nvPr/>
        </p:nvSpPr>
        <p:spPr>
          <a:xfrm>
            <a:off x="7127143" y="4765014"/>
            <a:ext cx="571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000" b="1"/>
              <a:t> </a:t>
            </a:r>
            <a:endParaRPr lang="en-IN" sz="2000" b="1"/>
          </a:p>
        </p:txBody>
      </p:sp>
      <p:sp>
        <p:nvSpPr>
          <p:cNvPr id="39" name="TextBox 38"/>
          <p:cNvSpPr txBox="1"/>
          <p:nvPr/>
        </p:nvSpPr>
        <p:spPr>
          <a:xfrm>
            <a:off x="307283" y="5623571"/>
            <a:ext cx="5000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(5)</a:t>
            </a:r>
            <a:endParaRPr lang="en-IN" sz="2000" b="1"/>
          </a:p>
        </p:txBody>
      </p:sp>
      <p:sp>
        <p:nvSpPr>
          <p:cNvPr id="40" name="TextBox 39"/>
          <p:cNvSpPr txBox="1"/>
          <p:nvPr/>
        </p:nvSpPr>
        <p:spPr>
          <a:xfrm>
            <a:off x="895412" y="5623571"/>
            <a:ext cx="15550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smtClean="0"/>
              <a:t>C.G Govt</a:t>
            </a:r>
            <a:endParaRPr lang="en-IN" sz="2000" b="1" u="sng"/>
          </a:p>
        </p:txBody>
      </p:sp>
      <p:sp>
        <p:nvSpPr>
          <p:cNvPr id="41" name="TextBox 40"/>
          <p:cNvSpPr txBox="1"/>
          <p:nvPr/>
        </p:nvSpPr>
        <p:spPr>
          <a:xfrm>
            <a:off x="6165200" y="5657076"/>
            <a:ext cx="571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ST</a:t>
            </a:r>
            <a:endParaRPr lang="en-IN" sz="2000" b="1"/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2973863" y="5871135"/>
            <a:ext cx="1285884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016990" y="5371069"/>
            <a:ext cx="10765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Distinct</a:t>
            </a:r>
            <a:endParaRPr lang="en-IN" sz="2000" b="1"/>
          </a:p>
        </p:txBody>
      </p:sp>
      <p:sp>
        <p:nvSpPr>
          <p:cNvPr id="44" name="TextBox 43"/>
          <p:cNvSpPr txBox="1"/>
          <p:nvPr/>
        </p:nvSpPr>
        <p:spPr>
          <a:xfrm>
            <a:off x="4681626" y="5662014"/>
            <a:ext cx="6977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smtClean="0"/>
              <a:t>S.G</a:t>
            </a:r>
            <a:endParaRPr lang="en-IN" sz="2000" b="1" u="sng"/>
          </a:p>
        </p:txBody>
      </p:sp>
      <p:sp>
        <p:nvSpPr>
          <p:cNvPr id="45" name="TextBox 44"/>
          <p:cNvSpPr txBox="1"/>
          <p:nvPr/>
        </p:nvSpPr>
        <p:spPr>
          <a:xfrm>
            <a:off x="7143768" y="5693708"/>
            <a:ext cx="571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000" b="1"/>
              <a:t> </a:t>
            </a:r>
            <a:endParaRPr lang="en-IN" sz="2000" b="1"/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5929322" y="714356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V="1">
            <a:off x="3286116" y="785794"/>
            <a:ext cx="428628" cy="2143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14612" y="1259565"/>
            <a:ext cx="18573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smtClean="0"/>
              <a:t>Consideration</a:t>
            </a:r>
            <a:endParaRPr lang="en-IN" sz="2000" b="1" u="sng"/>
          </a:p>
        </p:txBody>
      </p:sp>
      <p:sp>
        <p:nvSpPr>
          <p:cNvPr id="3" name="TextBox 2"/>
          <p:cNvSpPr txBox="1"/>
          <p:nvPr/>
        </p:nvSpPr>
        <p:spPr>
          <a:xfrm>
            <a:off x="4714876" y="859455"/>
            <a:ext cx="40719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Not defined in Finance Act, 1994</a:t>
            </a:r>
            <a:endParaRPr lang="en-IN" sz="2000" b="1"/>
          </a:p>
        </p:txBody>
      </p:sp>
      <p:cxnSp>
        <p:nvCxnSpPr>
          <p:cNvPr id="5" name="Straight Arrow Connector 4"/>
          <p:cNvCxnSpPr>
            <a:endCxn id="3" idx="1"/>
          </p:cNvCxnSpPr>
          <p:nvPr/>
        </p:nvCxnSpPr>
        <p:spPr>
          <a:xfrm flipV="1">
            <a:off x="4143372" y="1059510"/>
            <a:ext cx="571504" cy="27149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928662" y="2002463"/>
            <a:ext cx="4000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smtClean="0"/>
              <a:t>As per Indian Contract Act, 1872</a:t>
            </a:r>
            <a:endParaRPr lang="en-IN" sz="2000" b="1" u="sng"/>
          </a:p>
        </p:txBody>
      </p:sp>
      <p:sp>
        <p:nvSpPr>
          <p:cNvPr id="7" name="TextBox 6"/>
          <p:cNvSpPr txBox="1"/>
          <p:nvPr/>
        </p:nvSpPr>
        <p:spPr>
          <a:xfrm>
            <a:off x="928662" y="2771655"/>
            <a:ext cx="73581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Consideration </a:t>
            </a:r>
            <a:r>
              <a:rPr lang="en-US" sz="2000" b="1" u="sng" smtClean="0"/>
              <a:t>means</a:t>
            </a:r>
            <a:r>
              <a:rPr lang="en-US" sz="2000" b="1" smtClean="0"/>
              <a:t> &amp; </a:t>
            </a:r>
            <a:r>
              <a:rPr lang="en-US" sz="2000" b="1" u="sng" smtClean="0"/>
              <a:t>Something in return</a:t>
            </a:r>
            <a:r>
              <a:rPr lang="en-US" sz="2000" b="1" smtClean="0"/>
              <a:t>, i.e. quid pro - quo</a:t>
            </a:r>
            <a:endParaRPr lang="en-IN" sz="2000" b="1" u="sng"/>
          </a:p>
        </p:txBody>
      </p:sp>
      <p:sp>
        <p:nvSpPr>
          <p:cNvPr id="8" name="Left Brace 7"/>
          <p:cNvSpPr/>
          <p:nvPr/>
        </p:nvSpPr>
        <p:spPr>
          <a:xfrm rot="5400000">
            <a:off x="4472250" y="2116821"/>
            <a:ext cx="571504" cy="2714644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TextBox 8"/>
          <p:cNvSpPr txBox="1"/>
          <p:nvPr/>
        </p:nvSpPr>
        <p:spPr>
          <a:xfrm>
            <a:off x="2857488" y="3743270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Monetry</a:t>
            </a:r>
            <a:endParaRPr lang="en-IN" sz="2000" b="1"/>
          </a:p>
        </p:txBody>
      </p:sp>
      <p:sp>
        <p:nvSpPr>
          <p:cNvPr id="10" name="TextBox 9"/>
          <p:cNvSpPr txBox="1"/>
          <p:nvPr/>
        </p:nvSpPr>
        <p:spPr>
          <a:xfrm>
            <a:off x="5357818" y="3743270"/>
            <a:ext cx="18573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Non - monetry</a:t>
            </a:r>
            <a:endParaRPr lang="en-IN" sz="2000" b="1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43306" y="742874"/>
            <a:ext cx="18573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smtClean="0"/>
              <a:t>Consideration</a:t>
            </a:r>
            <a:endParaRPr lang="en-IN" sz="2000" b="1" u="sng"/>
          </a:p>
        </p:txBody>
      </p:sp>
      <p:sp>
        <p:nvSpPr>
          <p:cNvPr id="3" name="Left Brace 2"/>
          <p:cNvSpPr/>
          <p:nvPr/>
        </p:nvSpPr>
        <p:spPr>
          <a:xfrm rot="5400000">
            <a:off x="4164935" y="-857280"/>
            <a:ext cx="642942" cy="4643470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Rectangle 3"/>
          <p:cNvSpPr/>
          <p:nvPr/>
        </p:nvSpPr>
        <p:spPr>
          <a:xfrm>
            <a:off x="1076476" y="1785926"/>
            <a:ext cx="2286016" cy="10001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1" smtClean="0"/>
              <a:t>If does not exist</a:t>
            </a:r>
          </a:p>
          <a:p>
            <a:r>
              <a:rPr lang="en-US" sz="2000" b="1" smtClean="0"/>
              <a:t>i.e. Service without consideration</a:t>
            </a:r>
            <a:endParaRPr lang="en-IN" sz="2000" b="1"/>
          </a:p>
        </p:txBody>
      </p:sp>
      <p:sp>
        <p:nvSpPr>
          <p:cNvPr id="5" name="Rectangle 4"/>
          <p:cNvSpPr/>
          <p:nvPr/>
        </p:nvSpPr>
        <p:spPr>
          <a:xfrm>
            <a:off x="5786446" y="1785926"/>
            <a:ext cx="2286016" cy="10001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1" smtClean="0"/>
              <a:t>Consideration exist i.e. Service with consideration</a:t>
            </a:r>
            <a:endParaRPr lang="en-IN" sz="2000" b="1"/>
          </a:p>
        </p:txBody>
      </p:sp>
      <p:sp>
        <p:nvSpPr>
          <p:cNvPr id="6" name="TextBox 5"/>
          <p:cNvSpPr txBox="1"/>
          <p:nvPr/>
        </p:nvSpPr>
        <p:spPr>
          <a:xfrm>
            <a:off x="862162" y="3357562"/>
            <a:ext cx="2786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No service tax will Levy</a:t>
            </a:r>
            <a:endParaRPr lang="en-IN" sz="2000" b="1"/>
          </a:p>
        </p:txBody>
      </p:sp>
      <p:sp>
        <p:nvSpPr>
          <p:cNvPr id="7" name="TextBox 6"/>
          <p:cNvSpPr txBox="1"/>
          <p:nvPr/>
        </p:nvSpPr>
        <p:spPr>
          <a:xfrm>
            <a:off x="5715008" y="3357562"/>
            <a:ext cx="26432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Service tax will Levy.</a:t>
            </a:r>
            <a:endParaRPr lang="en-IN" sz="2000" b="1"/>
          </a:p>
        </p:txBody>
      </p:sp>
      <p:cxnSp>
        <p:nvCxnSpPr>
          <p:cNvPr id="9" name="Straight Arrow Connector 8"/>
          <p:cNvCxnSpPr/>
          <p:nvPr/>
        </p:nvCxnSpPr>
        <p:spPr>
          <a:xfrm rot="5400000">
            <a:off x="1715274" y="3071016"/>
            <a:ext cx="71438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>
            <a:off x="6571470" y="3071016"/>
            <a:ext cx="71438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928794" y="4369587"/>
            <a:ext cx="13573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No Service</a:t>
            </a:r>
            <a:endParaRPr lang="en-IN" sz="2000" b="1"/>
          </a:p>
        </p:txBody>
      </p:sp>
      <p:sp>
        <p:nvSpPr>
          <p:cNvPr id="13" name="TextBox 12"/>
          <p:cNvSpPr txBox="1"/>
          <p:nvPr/>
        </p:nvSpPr>
        <p:spPr>
          <a:xfrm>
            <a:off x="4000496" y="4386212"/>
            <a:ext cx="18573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No Service tax</a:t>
            </a:r>
            <a:endParaRPr lang="en-IN" sz="2000" b="1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286116" y="4600526"/>
            <a:ext cx="71438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857224" y="4000504"/>
            <a:ext cx="1785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smtClean="0"/>
              <a:t>In otherwords</a:t>
            </a:r>
            <a:endParaRPr lang="en-IN" sz="2000" b="1" u="sng"/>
          </a:p>
        </p:txBody>
      </p:sp>
      <p:sp>
        <p:nvSpPr>
          <p:cNvPr id="19" name="TextBox 18"/>
          <p:cNvSpPr txBox="1"/>
          <p:nvPr/>
        </p:nvSpPr>
        <p:spPr>
          <a:xfrm>
            <a:off x="285720" y="4957510"/>
            <a:ext cx="928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smtClean="0"/>
              <a:t>Note:</a:t>
            </a:r>
            <a:endParaRPr lang="en-IN" sz="2000" b="1" u="sng"/>
          </a:p>
        </p:txBody>
      </p:sp>
      <p:sp>
        <p:nvSpPr>
          <p:cNvPr id="20" name="TextBox 19"/>
          <p:cNvSpPr txBox="1"/>
          <p:nvPr/>
        </p:nvSpPr>
        <p:spPr>
          <a:xfrm>
            <a:off x="1214414" y="4957510"/>
            <a:ext cx="73581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Consideration is an important element for holding an activity as Service within the meaning of Sec. 65B (44)</a:t>
            </a:r>
            <a:endParaRPr lang="en-IN" sz="2000" b="1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0430" y="500042"/>
            <a:ext cx="18740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smtClean="0"/>
              <a:t>Consideration</a:t>
            </a:r>
            <a:endParaRPr lang="en-IN" sz="2000" b="1" u="sng"/>
          </a:p>
        </p:txBody>
      </p:sp>
      <p:sp>
        <p:nvSpPr>
          <p:cNvPr id="3" name="TextBox 2"/>
          <p:cNvSpPr txBox="1"/>
          <p:nvPr/>
        </p:nvSpPr>
        <p:spPr>
          <a:xfrm>
            <a:off x="1000100" y="1142984"/>
            <a:ext cx="66437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Should be exist|certain at the time of Provisions of Services</a:t>
            </a:r>
            <a:endParaRPr lang="en-IN" sz="2000" b="1"/>
          </a:p>
        </p:txBody>
      </p:sp>
      <p:sp>
        <p:nvSpPr>
          <p:cNvPr id="4" name="TextBox 3"/>
          <p:cNvSpPr txBox="1"/>
          <p:nvPr/>
        </p:nvSpPr>
        <p:spPr>
          <a:xfrm>
            <a:off x="593035" y="1176234"/>
            <a:ext cx="3356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/>
              <a:t>*</a:t>
            </a:r>
            <a:endParaRPr lang="en-IN" sz="2000" b="1"/>
          </a:p>
        </p:txBody>
      </p:sp>
      <p:sp>
        <p:nvSpPr>
          <p:cNvPr id="5" name="TextBox 4"/>
          <p:cNvSpPr txBox="1"/>
          <p:nvPr/>
        </p:nvSpPr>
        <p:spPr>
          <a:xfrm>
            <a:off x="1011787" y="1726380"/>
            <a:ext cx="47032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May be in monetry or non-monetry form</a:t>
            </a:r>
            <a:endParaRPr lang="en-IN" sz="2000" b="1"/>
          </a:p>
        </p:txBody>
      </p:sp>
      <p:sp>
        <p:nvSpPr>
          <p:cNvPr id="6" name="TextBox 5"/>
          <p:cNvSpPr txBox="1"/>
          <p:nvPr/>
        </p:nvSpPr>
        <p:spPr>
          <a:xfrm>
            <a:off x="604722" y="1759631"/>
            <a:ext cx="3356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/>
              <a:t>*</a:t>
            </a:r>
            <a:endParaRPr lang="en-IN" sz="2000" b="1"/>
          </a:p>
        </p:txBody>
      </p:sp>
      <p:sp>
        <p:nvSpPr>
          <p:cNvPr id="7" name="TextBox 6"/>
          <p:cNvSpPr txBox="1"/>
          <p:nvPr/>
        </p:nvSpPr>
        <p:spPr>
          <a:xfrm>
            <a:off x="1038288" y="2428868"/>
            <a:ext cx="2786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smtClean="0"/>
              <a:t>Monetry Consideration</a:t>
            </a:r>
            <a:endParaRPr lang="en-IN" sz="2000" b="1" u="sng"/>
          </a:p>
        </p:txBody>
      </p:sp>
      <p:sp>
        <p:nvSpPr>
          <p:cNvPr id="8" name="TextBox 7"/>
          <p:cNvSpPr txBox="1"/>
          <p:nvPr/>
        </p:nvSpPr>
        <p:spPr>
          <a:xfrm>
            <a:off x="4862690" y="2428868"/>
            <a:ext cx="3429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smtClean="0"/>
              <a:t>Non-Monetry Consideration</a:t>
            </a:r>
            <a:endParaRPr lang="en-IN" sz="2000" b="1" u="sng"/>
          </a:p>
        </p:txBody>
      </p:sp>
      <p:sp>
        <p:nvSpPr>
          <p:cNvPr id="9" name="TextBox 8"/>
          <p:cNvSpPr txBox="1"/>
          <p:nvPr/>
        </p:nvSpPr>
        <p:spPr>
          <a:xfrm>
            <a:off x="1450291" y="2957452"/>
            <a:ext cx="13025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Currency</a:t>
            </a:r>
            <a:endParaRPr lang="en-IN" sz="2000" b="1"/>
          </a:p>
        </p:txBody>
      </p:sp>
      <p:sp>
        <p:nvSpPr>
          <p:cNvPr id="10" name="TextBox 9"/>
          <p:cNvSpPr txBox="1"/>
          <p:nvPr/>
        </p:nvSpPr>
        <p:spPr>
          <a:xfrm>
            <a:off x="1450291" y="3447642"/>
            <a:ext cx="1088195" cy="409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Cheque</a:t>
            </a:r>
            <a:endParaRPr lang="en-IN" sz="2000" b="1"/>
          </a:p>
        </p:txBody>
      </p:sp>
      <p:sp>
        <p:nvSpPr>
          <p:cNvPr id="11" name="TextBox 10"/>
          <p:cNvSpPr txBox="1"/>
          <p:nvPr/>
        </p:nvSpPr>
        <p:spPr>
          <a:xfrm>
            <a:off x="1466917" y="3957584"/>
            <a:ext cx="6429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D|D</a:t>
            </a:r>
            <a:endParaRPr lang="en-IN" sz="2000" b="1"/>
          </a:p>
        </p:txBody>
      </p:sp>
      <p:sp>
        <p:nvSpPr>
          <p:cNvPr id="12" name="TextBox 11"/>
          <p:cNvSpPr txBox="1"/>
          <p:nvPr/>
        </p:nvSpPr>
        <p:spPr>
          <a:xfrm>
            <a:off x="1466917" y="4457650"/>
            <a:ext cx="6429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etc</a:t>
            </a:r>
            <a:endParaRPr lang="en-IN" sz="2000" b="1"/>
          </a:p>
        </p:txBody>
      </p:sp>
      <p:sp>
        <p:nvSpPr>
          <p:cNvPr id="13" name="TextBox 12"/>
          <p:cNvSpPr txBox="1"/>
          <p:nvPr/>
        </p:nvSpPr>
        <p:spPr>
          <a:xfrm>
            <a:off x="5165067" y="2967122"/>
            <a:ext cx="10167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Shares</a:t>
            </a:r>
            <a:endParaRPr lang="en-IN" sz="2000" b="1"/>
          </a:p>
        </p:txBody>
      </p:sp>
      <p:sp>
        <p:nvSpPr>
          <p:cNvPr id="14" name="TextBox 13"/>
          <p:cNvSpPr txBox="1"/>
          <p:nvPr/>
        </p:nvSpPr>
        <p:spPr>
          <a:xfrm>
            <a:off x="5165067" y="3457312"/>
            <a:ext cx="15168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Debentures</a:t>
            </a:r>
            <a:endParaRPr lang="en-IN" sz="2000" b="1"/>
          </a:p>
        </p:txBody>
      </p:sp>
      <p:sp>
        <p:nvSpPr>
          <p:cNvPr id="15" name="TextBox 14"/>
          <p:cNvSpPr txBox="1"/>
          <p:nvPr/>
        </p:nvSpPr>
        <p:spPr>
          <a:xfrm>
            <a:off x="5181692" y="3967254"/>
            <a:ext cx="2857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Moveable|immoveable</a:t>
            </a:r>
          </a:p>
          <a:p>
            <a:r>
              <a:rPr lang="en-US" sz="2000" b="1" smtClean="0"/>
              <a:t>Property</a:t>
            </a:r>
            <a:endParaRPr lang="en-IN" sz="2000" b="1"/>
          </a:p>
        </p:txBody>
      </p:sp>
      <p:sp>
        <p:nvSpPr>
          <p:cNvPr id="16" name="TextBox 15"/>
          <p:cNvSpPr txBox="1"/>
          <p:nvPr/>
        </p:nvSpPr>
        <p:spPr>
          <a:xfrm>
            <a:off x="5181692" y="4783194"/>
            <a:ext cx="28575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Old currency which is </a:t>
            </a:r>
          </a:p>
          <a:p>
            <a:r>
              <a:rPr lang="en-US" sz="2000" b="1" smtClean="0"/>
              <a:t>not in use i.e. 1 Anna</a:t>
            </a:r>
            <a:endParaRPr lang="en-IN" sz="2000" b="1"/>
          </a:p>
        </p:txBody>
      </p:sp>
      <p:cxnSp>
        <p:nvCxnSpPr>
          <p:cNvPr id="17" name="Straight Connector 16"/>
          <p:cNvCxnSpPr/>
          <p:nvPr/>
        </p:nvCxnSpPr>
        <p:spPr>
          <a:xfrm>
            <a:off x="1147914" y="3159873"/>
            <a:ext cx="214314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147914" y="3641726"/>
            <a:ext cx="214314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147914" y="4163355"/>
            <a:ext cx="214314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147914" y="4693321"/>
            <a:ext cx="214314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824502" y="3181436"/>
            <a:ext cx="214314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824502" y="3663289"/>
            <a:ext cx="214314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824502" y="4160005"/>
            <a:ext cx="214314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807877" y="4994110"/>
            <a:ext cx="214314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26351" y="4023161"/>
            <a:ext cx="20717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Raja J. Chelliah</a:t>
            </a:r>
            <a:endParaRPr lang="en-IN" sz="2000" b="1"/>
          </a:p>
        </p:txBody>
      </p:sp>
      <p:sp>
        <p:nvSpPr>
          <p:cNvPr id="5" name="TextBox 4"/>
          <p:cNvSpPr txBox="1"/>
          <p:nvPr/>
        </p:nvSpPr>
        <p:spPr>
          <a:xfrm>
            <a:off x="676160" y="4442119"/>
            <a:ext cx="2928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(Raja Jesudoss Chelliah)</a:t>
            </a:r>
            <a:endParaRPr lang="en-IN" sz="2000" b="1"/>
          </a:p>
        </p:txBody>
      </p:sp>
      <p:pic>
        <p:nvPicPr>
          <p:cNvPr id="6" name="Picture 2" descr="C:\Users\dell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4223" y="1171502"/>
            <a:ext cx="2693081" cy="261468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42910" y="642918"/>
            <a:ext cx="38576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smtClean="0"/>
              <a:t>Head of Tax Reforms Committee</a:t>
            </a:r>
            <a:endParaRPr lang="en-IN" sz="2000" b="1" u="sng"/>
          </a:p>
        </p:txBody>
      </p:sp>
      <p:sp>
        <p:nvSpPr>
          <p:cNvPr id="8" name="TextBox 7"/>
          <p:cNvSpPr txBox="1"/>
          <p:nvPr/>
        </p:nvSpPr>
        <p:spPr>
          <a:xfrm>
            <a:off x="3621743" y="1357298"/>
            <a:ext cx="27146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Often knowns as</a:t>
            </a:r>
          </a:p>
          <a:p>
            <a:r>
              <a:rPr lang="en-US" sz="2000" b="1" smtClean="0"/>
              <a:t>Father of Tax Reforms</a:t>
            </a:r>
            <a:endParaRPr lang="en-IN" sz="2000" b="1"/>
          </a:p>
        </p:txBody>
      </p:sp>
      <p:sp>
        <p:nvSpPr>
          <p:cNvPr id="9" name="TextBox 8"/>
          <p:cNvSpPr txBox="1"/>
          <p:nvPr/>
        </p:nvSpPr>
        <p:spPr>
          <a:xfrm>
            <a:off x="357158" y="5199419"/>
            <a:ext cx="83582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smtClean="0"/>
              <a:t>The Tax Reforms Committee headed by Dr. Raja J. Chelliah recognized the revenue potential of the service sector in India and recommended imposition of “Service Tax” on select services.</a:t>
            </a:r>
            <a:endParaRPr lang="en-IN" sz="2000" b="1"/>
          </a:p>
        </p:txBody>
      </p:sp>
    </p:spTree>
    <p:extLst>
      <p:ext uri="{BB962C8B-B14F-4D97-AF65-F5344CB8AC3E}">
        <p14:creationId xmlns:p14="http://schemas.microsoft.com/office/powerpoint/2010/main" val="4159459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571480"/>
            <a:ext cx="36433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Consideration must </a:t>
            </a:r>
            <a:r>
              <a:rPr lang="en-US" sz="2000" b="1" u="sng" smtClean="0"/>
              <a:t>arise out of</a:t>
            </a:r>
            <a:endParaRPr lang="en-IN" sz="2000" b="1"/>
          </a:p>
        </p:txBody>
      </p:sp>
      <p:sp>
        <p:nvSpPr>
          <p:cNvPr id="3" name="TextBox 2"/>
          <p:cNvSpPr txBox="1"/>
          <p:nvPr/>
        </p:nvSpPr>
        <p:spPr>
          <a:xfrm>
            <a:off x="1285852" y="957188"/>
            <a:ext cx="3429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Contractual relationship and</a:t>
            </a:r>
            <a:endParaRPr lang="en-IN" sz="2000" b="1"/>
          </a:p>
        </p:txBody>
      </p:sp>
      <p:sp>
        <p:nvSpPr>
          <p:cNvPr id="4" name="TextBox 3"/>
          <p:cNvSpPr txBox="1"/>
          <p:nvPr/>
        </p:nvSpPr>
        <p:spPr>
          <a:xfrm>
            <a:off x="1285852" y="1314378"/>
            <a:ext cx="26432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must have reciprocity.</a:t>
            </a:r>
            <a:endParaRPr lang="en-IN" sz="2000" b="1"/>
          </a:p>
        </p:txBody>
      </p:sp>
      <p:sp>
        <p:nvSpPr>
          <p:cNvPr id="5" name="Double Bracket 4"/>
          <p:cNvSpPr/>
          <p:nvPr/>
        </p:nvSpPr>
        <p:spPr>
          <a:xfrm>
            <a:off x="5264817" y="714356"/>
            <a:ext cx="3000396" cy="1214446"/>
          </a:xfrm>
          <a:prstGeom prst="bracketPair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TextBox 5"/>
          <p:cNvSpPr txBox="1"/>
          <p:nvPr/>
        </p:nvSpPr>
        <p:spPr>
          <a:xfrm>
            <a:off x="5357818" y="714356"/>
            <a:ext cx="2786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/>
              <a:t>i.e. activity done at wish of other person</a:t>
            </a:r>
            <a:endParaRPr lang="en-IN" b="1"/>
          </a:p>
        </p:txBody>
      </p:sp>
      <p:sp>
        <p:nvSpPr>
          <p:cNvPr id="7" name="TextBox 6"/>
          <p:cNvSpPr txBox="1"/>
          <p:nvPr/>
        </p:nvSpPr>
        <p:spPr>
          <a:xfrm>
            <a:off x="5857884" y="1568222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/>
              <a:t>Consideration</a:t>
            </a:r>
            <a:endParaRPr lang="en-IN" b="1"/>
          </a:p>
        </p:txBody>
      </p:sp>
      <p:sp>
        <p:nvSpPr>
          <p:cNvPr id="8" name="TextBox 7"/>
          <p:cNvSpPr txBox="1"/>
          <p:nvPr/>
        </p:nvSpPr>
        <p:spPr>
          <a:xfrm>
            <a:off x="6467576" y="1285860"/>
            <a:ext cx="3571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+</a:t>
            </a:r>
            <a:endParaRPr lang="en-IN" sz="2000" b="1"/>
          </a:p>
        </p:txBody>
      </p:sp>
      <p:sp>
        <p:nvSpPr>
          <p:cNvPr id="9" name="TextBox 8"/>
          <p:cNvSpPr txBox="1"/>
          <p:nvPr/>
        </p:nvSpPr>
        <p:spPr>
          <a:xfrm>
            <a:off x="1285852" y="2071678"/>
            <a:ext cx="1285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smtClean="0"/>
              <a:t>Examples</a:t>
            </a:r>
            <a:endParaRPr lang="en-IN" sz="2000" b="1" u="sng"/>
          </a:p>
        </p:txBody>
      </p:sp>
      <p:sp>
        <p:nvSpPr>
          <p:cNvPr id="10" name="TextBox 9"/>
          <p:cNvSpPr txBox="1"/>
          <p:nvPr/>
        </p:nvSpPr>
        <p:spPr>
          <a:xfrm>
            <a:off x="428596" y="2528824"/>
            <a:ext cx="428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1.</a:t>
            </a:r>
            <a:endParaRPr lang="en-IN" sz="2000" b="1"/>
          </a:p>
        </p:txBody>
      </p:sp>
      <p:sp>
        <p:nvSpPr>
          <p:cNvPr id="11" name="TextBox 10"/>
          <p:cNvSpPr txBox="1"/>
          <p:nvPr/>
        </p:nvSpPr>
        <p:spPr>
          <a:xfrm>
            <a:off x="895412" y="2512198"/>
            <a:ext cx="11048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Awards</a:t>
            </a:r>
            <a:endParaRPr lang="en-IN" sz="2000" b="1"/>
          </a:p>
        </p:txBody>
      </p:sp>
      <p:sp>
        <p:nvSpPr>
          <p:cNvPr id="12" name="TextBox 11"/>
          <p:cNvSpPr txBox="1"/>
          <p:nvPr/>
        </p:nvSpPr>
        <p:spPr>
          <a:xfrm>
            <a:off x="4929190" y="2533556"/>
            <a:ext cx="18573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No Service Tax</a:t>
            </a:r>
            <a:endParaRPr lang="en-IN" sz="2000" b="1"/>
          </a:p>
        </p:txBody>
      </p:sp>
      <p:sp>
        <p:nvSpPr>
          <p:cNvPr id="13" name="TextBox 12"/>
          <p:cNvSpPr txBox="1"/>
          <p:nvPr/>
        </p:nvSpPr>
        <p:spPr>
          <a:xfrm>
            <a:off x="428596" y="3074033"/>
            <a:ext cx="428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2.</a:t>
            </a:r>
            <a:endParaRPr lang="en-IN" sz="2000" b="1"/>
          </a:p>
        </p:txBody>
      </p:sp>
      <p:sp>
        <p:nvSpPr>
          <p:cNvPr id="14" name="TextBox 13"/>
          <p:cNvSpPr txBox="1"/>
          <p:nvPr/>
        </p:nvSpPr>
        <p:spPr>
          <a:xfrm>
            <a:off x="895412" y="3057407"/>
            <a:ext cx="18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Pocket Money</a:t>
            </a:r>
            <a:endParaRPr lang="en-IN" sz="2000" b="1"/>
          </a:p>
        </p:txBody>
      </p:sp>
      <p:sp>
        <p:nvSpPr>
          <p:cNvPr id="15" name="TextBox 14"/>
          <p:cNvSpPr txBox="1"/>
          <p:nvPr/>
        </p:nvSpPr>
        <p:spPr>
          <a:xfrm>
            <a:off x="4929190" y="3078765"/>
            <a:ext cx="18573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No Service Tax</a:t>
            </a:r>
            <a:endParaRPr lang="en-IN" sz="2000" b="1"/>
          </a:p>
        </p:txBody>
      </p:sp>
      <p:sp>
        <p:nvSpPr>
          <p:cNvPr id="16" name="TextBox 15"/>
          <p:cNvSpPr txBox="1"/>
          <p:nvPr/>
        </p:nvSpPr>
        <p:spPr>
          <a:xfrm>
            <a:off x="428596" y="3874254"/>
            <a:ext cx="428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3.</a:t>
            </a:r>
            <a:endParaRPr lang="en-IN" sz="2000" b="1"/>
          </a:p>
        </p:txBody>
      </p:sp>
      <p:sp>
        <p:nvSpPr>
          <p:cNvPr id="17" name="TextBox 16"/>
          <p:cNvSpPr txBox="1"/>
          <p:nvPr/>
        </p:nvSpPr>
        <p:spPr>
          <a:xfrm>
            <a:off x="895412" y="3857628"/>
            <a:ext cx="23907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Artist Performing</a:t>
            </a:r>
            <a:endParaRPr lang="en-IN" sz="2000" b="1"/>
          </a:p>
        </p:txBody>
      </p:sp>
      <p:cxnSp>
        <p:nvCxnSpPr>
          <p:cNvPr id="18" name="Straight Arrow Connector 17"/>
          <p:cNvCxnSpPr>
            <a:stCxn id="17" idx="3"/>
          </p:cNvCxnSpPr>
          <p:nvPr/>
        </p:nvCxnSpPr>
        <p:spPr>
          <a:xfrm flipV="1">
            <a:off x="3286116" y="3786190"/>
            <a:ext cx="785818" cy="27149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071934" y="3600394"/>
            <a:ext cx="13573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on a street</a:t>
            </a:r>
            <a:endParaRPr lang="en-IN" sz="2000" b="1"/>
          </a:p>
        </p:txBody>
      </p:sp>
      <p:sp>
        <p:nvSpPr>
          <p:cNvPr id="20" name="TextBox 19"/>
          <p:cNvSpPr txBox="1"/>
          <p:nvPr/>
        </p:nvSpPr>
        <p:spPr>
          <a:xfrm>
            <a:off x="5786446" y="3588500"/>
            <a:ext cx="1857388" cy="4120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No Service Tax</a:t>
            </a:r>
            <a:endParaRPr lang="en-IN" sz="2000" b="1"/>
          </a:p>
        </p:txBody>
      </p:sp>
      <p:cxnSp>
        <p:nvCxnSpPr>
          <p:cNvPr id="21" name="Straight Arrow Connector 20"/>
          <p:cNvCxnSpPr>
            <a:stCxn id="17" idx="3"/>
          </p:cNvCxnSpPr>
          <p:nvPr/>
        </p:nvCxnSpPr>
        <p:spPr>
          <a:xfrm>
            <a:off x="3286116" y="4057683"/>
            <a:ext cx="714380" cy="37144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071934" y="4188523"/>
            <a:ext cx="22145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on payment of amount of money </a:t>
            </a:r>
          </a:p>
          <a:p>
            <a:r>
              <a:rPr lang="en-US" sz="2000" b="1" smtClean="0"/>
              <a:t>in club etc</a:t>
            </a:r>
            <a:endParaRPr lang="en-IN" sz="2000" b="1"/>
          </a:p>
        </p:txBody>
      </p:sp>
      <p:sp>
        <p:nvSpPr>
          <p:cNvPr id="23" name="TextBox 22"/>
          <p:cNvSpPr txBox="1"/>
          <p:nvPr/>
        </p:nvSpPr>
        <p:spPr>
          <a:xfrm>
            <a:off x="6572264" y="4507525"/>
            <a:ext cx="1571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Service Tax</a:t>
            </a:r>
            <a:endParaRPr lang="en-IN" sz="2000" b="1"/>
          </a:p>
        </p:txBody>
      </p:sp>
      <p:sp>
        <p:nvSpPr>
          <p:cNvPr id="24" name="TextBox 23"/>
          <p:cNvSpPr txBox="1"/>
          <p:nvPr/>
        </p:nvSpPr>
        <p:spPr>
          <a:xfrm>
            <a:off x="428596" y="5231576"/>
            <a:ext cx="428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4.</a:t>
            </a:r>
            <a:endParaRPr lang="en-IN" sz="2000" b="1"/>
          </a:p>
        </p:txBody>
      </p:sp>
      <p:sp>
        <p:nvSpPr>
          <p:cNvPr id="25" name="TextBox 24"/>
          <p:cNvSpPr txBox="1"/>
          <p:nvPr/>
        </p:nvSpPr>
        <p:spPr>
          <a:xfrm>
            <a:off x="895412" y="5214950"/>
            <a:ext cx="10333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Gifts</a:t>
            </a:r>
            <a:endParaRPr lang="en-IN" sz="2000" b="1"/>
          </a:p>
        </p:txBody>
      </p:sp>
      <p:sp>
        <p:nvSpPr>
          <p:cNvPr id="26" name="TextBox 25"/>
          <p:cNvSpPr txBox="1"/>
          <p:nvPr/>
        </p:nvSpPr>
        <p:spPr>
          <a:xfrm>
            <a:off x="4929190" y="5236308"/>
            <a:ext cx="18573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No Service Tax</a:t>
            </a:r>
            <a:endParaRPr lang="en-IN" sz="2000" b="1"/>
          </a:p>
        </p:txBody>
      </p:sp>
      <p:sp>
        <p:nvSpPr>
          <p:cNvPr id="27" name="TextBox 26"/>
          <p:cNvSpPr txBox="1"/>
          <p:nvPr/>
        </p:nvSpPr>
        <p:spPr>
          <a:xfrm>
            <a:off x="428596" y="5750489"/>
            <a:ext cx="428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5.</a:t>
            </a:r>
            <a:endParaRPr lang="en-IN" sz="2000" b="1"/>
          </a:p>
        </p:txBody>
      </p:sp>
      <p:sp>
        <p:nvSpPr>
          <p:cNvPr id="28" name="TextBox 27"/>
          <p:cNvSpPr txBox="1"/>
          <p:nvPr/>
        </p:nvSpPr>
        <p:spPr>
          <a:xfrm>
            <a:off x="895412" y="5733862"/>
            <a:ext cx="3462274" cy="409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Income Tax| Wealth Tax paid</a:t>
            </a:r>
            <a:endParaRPr lang="en-IN" sz="2000" b="1"/>
          </a:p>
        </p:txBody>
      </p:sp>
      <p:sp>
        <p:nvSpPr>
          <p:cNvPr id="29" name="TextBox 28"/>
          <p:cNvSpPr txBox="1"/>
          <p:nvPr/>
        </p:nvSpPr>
        <p:spPr>
          <a:xfrm>
            <a:off x="4929190" y="5755221"/>
            <a:ext cx="18573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No Service Tax</a:t>
            </a:r>
            <a:endParaRPr lang="en-IN" sz="2000" b="1"/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5412631" y="3802815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6160261" y="4714884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059851" y="1141396"/>
            <a:ext cx="142876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1071538" y="1536774"/>
            <a:ext cx="142876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20" grpId="0"/>
      <p:bldP spid="23" grpId="0"/>
      <p:bldP spid="26" grpId="0"/>
      <p:bldP spid="2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390416"/>
            <a:ext cx="2786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Court fee / Tribunal fee</a:t>
            </a:r>
            <a:endParaRPr lang="en-IN" sz="2000" b="1"/>
          </a:p>
        </p:txBody>
      </p:sp>
      <p:sp>
        <p:nvSpPr>
          <p:cNvPr id="3" name="TextBox 2"/>
          <p:cNvSpPr txBox="1"/>
          <p:nvPr/>
        </p:nvSpPr>
        <p:spPr>
          <a:xfrm>
            <a:off x="3929058" y="390416"/>
            <a:ext cx="22860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Specific Exclusions</a:t>
            </a:r>
            <a:endParaRPr lang="en-IN" sz="2000" b="1"/>
          </a:p>
        </p:txBody>
      </p:sp>
      <p:sp>
        <p:nvSpPr>
          <p:cNvPr id="4" name="TextBox 3"/>
          <p:cNvSpPr txBox="1"/>
          <p:nvPr/>
        </p:nvSpPr>
        <p:spPr>
          <a:xfrm>
            <a:off x="6879579" y="407041"/>
            <a:ext cx="1571636" cy="4120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Not taxable</a:t>
            </a:r>
            <a:endParaRPr lang="en-IN" sz="2000" b="1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340929" y="621355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6357950" y="621355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16659" y="961920"/>
            <a:ext cx="16264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smtClean="0"/>
              <a:t>Fees Paid to</a:t>
            </a:r>
            <a:endParaRPr lang="en-IN" sz="2000" b="1" u="sng"/>
          </a:p>
        </p:txBody>
      </p:sp>
      <p:sp>
        <p:nvSpPr>
          <p:cNvPr id="8" name="TextBox 7"/>
          <p:cNvSpPr txBox="1"/>
          <p:nvPr/>
        </p:nvSpPr>
        <p:spPr>
          <a:xfrm>
            <a:off x="500034" y="1390548"/>
            <a:ext cx="26432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High Court / Supreme </a:t>
            </a:r>
          </a:p>
          <a:p>
            <a:r>
              <a:rPr lang="en-US" sz="2000" b="1" smtClean="0"/>
              <a:t>	        Court</a:t>
            </a:r>
            <a:endParaRPr lang="en-IN" sz="2000" b="1"/>
          </a:p>
        </p:txBody>
      </p:sp>
      <p:sp>
        <p:nvSpPr>
          <p:cNvPr id="9" name="TextBox 8"/>
          <p:cNvSpPr txBox="1"/>
          <p:nvPr/>
        </p:nvSpPr>
        <p:spPr>
          <a:xfrm>
            <a:off x="4214810" y="1390548"/>
            <a:ext cx="15716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for Hearing </a:t>
            </a:r>
          </a:p>
          <a:p>
            <a:r>
              <a:rPr lang="en-US" sz="2000" b="1" smtClean="0"/>
              <a:t>of Case</a:t>
            </a:r>
            <a:endParaRPr lang="en-IN" sz="2000" b="1"/>
          </a:p>
        </p:txBody>
      </p:sp>
      <p:sp>
        <p:nvSpPr>
          <p:cNvPr id="10" name="TextBox 9"/>
          <p:cNvSpPr txBox="1"/>
          <p:nvPr/>
        </p:nvSpPr>
        <p:spPr>
          <a:xfrm>
            <a:off x="6879579" y="1407173"/>
            <a:ext cx="1571636" cy="4120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Not taxable</a:t>
            </a:r>
            <a:endParaRPr lang="en-IN" sz="2000" b="1"/>
          </a:p>
        </p:txBody>
      </p:sp>
      <p:sp>
        <p:nvSpPr>
          <p:cNvPr id="11" name="TextBox 10"/>
          <p:cNvSpPr txBox="1"/>
          <p:nvPr/>
        </p:nvSpPr>
        <p:spPr>
          <a:xfrm>
            <a:off x="928662" y="2390680"/>
            <a:ext cx="7858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CCE</a:t>
            </a:r>
            <a:endParaRPr lang="en-IN" sz="2000" b="1"/>
          </a:p>
        </p:txBody>
      </p:sp>
      <p:sp>
        <p:nvSpPr>
          <p:cNvPr id="12" name="TextBox 11"/>
          <p:cNvSpPr txBox="1"/>
          <p:nvPr/>
        </p:nvSpPr>
        <p:spPr>
          <a:xfrm>
            <a:off x="4214810" y="2390680"/>
            <a:ext cx="15716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for Hearing </a:t>
            </a:r>
          </a:p>
          <a:p>
            <a:r>
              <a:rPr lang="en-US" sz="2000" b="1" smtClean="0"/>
              <a:t>of Case</a:t>
            </a:r>
            <a:endParaRPr lang="en-IN" sz="2000" b="1"/>
          </a:p>
        </p:txBody>
      </p:sp>
      <p:sp>
        <p:nvSpPr>
          <p:cNvPr id="13" name="TextBox 12"/>
          <p:cNvSpPr txBox="1"/>
          <p:nvPr/>
        </p:nvSpPr>
        <p:spPr>
          <a:xfrm>
            <a:off x="6879579" y="2407305"/>
            <a:ext cx="1571636" cy="4120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Not taxable</a:t>
            </a:r>
            <a:endParaRPr lang="en-IN" sz="2000" b="1"/>
          </a:p>
        </p:txBody>
      </p:sp>
      <p:sp>
        <p:nvSpPr>
          <p:cNvPr id="14" name="TextBox 13"/>
          <p:cNvSpPr txBox="1"/>
          <p:nvPr/>
        </p:nvSpPr>
        <p:spPr>
          <a:xfrm>
            <a:off x="928662" y="3397306"/>
            <a:ext cx="20717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ITAT | CESTAT</a:t>
            </a:r>
            <a:endParaRPr lang="en-IN" sz="2000" b="1"/>
          </a:p>
        </p:txBody>
      </p:sp>
      <p:sp>
        <p:nvSpPr>
          <p:cNvPr id="15" name="TextBox 14"/>
          <p:cNvSpPr txBox="1"/>
          <p:nvPr/>
        </p:nvSpPr>
        <p:spPr>
          <a:xfrm>
            <a:off x="4214810" y="3397306"/>
            <a:ext cx="15716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for Hearing </a:t>
            </a:r>
          </a:p>
          <a:p>
            <a:r>
              <a:rPr lang="en-US" sz="2000" b="1" smtClean="0"/>
              <a:t>of Case</a:t>
            </a:r>
            <a:endParaRPr lang="en-IN" sz="2000" b="1"/>
          </a:p>
        </p:txBody>
      </p:sp>
      <p:sp>
        <p:nvSpPr>
          <p:cNvPr id="16" name="TextBox 15"/>
          <p:cNvSpPr txBox="1"/>
          <p:nvPr/>
        </p:nvSpPr>
        <p:spPr>
          <a:xfrm>
            <a:off x="6879579" y="3413931"/>
            <a:ext cx="1571636" cy="4120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Not taxable</a:t>
            </a:r>
            <a:endParaRPr lang="en-IN" sz="2000" b="1"/>
          </a:p>
        </p:txBody>
      </p:sp>
      <p:sp>
        <p:nvSpPr>
          <p:cNvPr id="17" name="TextBox 16"/>
          <p:cNvSpPr txBox="1"/>
          <p:nvPr/>
        </p:nvSpPr>
        <p:spPr>
          <a:xfrm>
            <a:off x="928662" y="4326000"/>
            <a:ext cx="22145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Arbitral  Tribunal</a:t>
            </a:r>
            <a:endParaRPr lang="en-IN" sz="2000" b="1"/>
          </a:p>
        </p:txBody>
      </p:sp>
      <p:sp>
        <p:nvSpPr>
          <p:cNvPr id="18" name="TextBox 17"/>
          <p:cNvSpPr txBox="1"/>
          <p:nvPr/>
        </p:nvSpPr>
        <p:spPr>
          <a:xfrm>
            <a:off x="4214810" y="4326000"/>
            <a:ext cx="15716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for Hearing </a:t>
            </a:r>
          </a:p>
          <a:p>
            <a:r>
              <a:rPr lang="en-US" sz="2000" b="1" smtClean="0"/>
              <a:t>of Case</a:t>
            </a:r>
            <a:endParaRPr lang="en-IN" sz="2000" b="1"/>
          </a:p>
        </p:txBody>
      </p:sp>
      <p:sp>
        <p:nvSpPr>
          <p:cNvPr id="19" name="TextBox 18"/>
          <p:cNvSpPr txBox="1"/>
          <p:nvPr/>
        </p:nvSpPr>
        <p:spPr>
          <a:xfrm>
            <a:off x="6879579" y="4342625"/>
            <a:ext cx="1571636" cy="4120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TAXABLE</a:t>
            </a:r>
            <a:endParaRPr lang="en-IN" sz="2000" b="1"/>
          </a:p>
        </p:txBody>
      </p:sp>
      <p:sp>
        <p:nvSpPr>
          <p:cNvPr id="20" name="TextBox 19"/>
          <p:cNvSpPr txBox="1"/>
          <p:nvPr/>
        </p:nvSpPr>
        <p:spPr>
          <a:xfrm>
            <a:off x="857224" y="4676696"/>
            <a:ext cx="25717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(Constituted by Parties for Settlement of Mutual disputes)</a:t>
            </a:r>
            <a:endParaRPr lang="en-IN" sz="2000" b="1"/>
          </a:p>
        </p:txBody>
      </p:sp>
      <p:sp>
        <p:nvSpPr>
          <p:cNvPr id="21" name="TextBox 20"/>
          <p:cNvSpPr txBox="1"/>
          <p:nvPr/>
        </p:nvSpPr>
        <p:spPr>
          <a:xfrm>
            <a:off x="6846329" y="4676697"/>
            <a:ext cx="19288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(Under Reverse Charge)</a:t>
            </a:r>
            <a:endParaRPr lang="en-IN" sz="2000" b="1"/>
          </a:p>
        </p:txBody>
      </p:sp>
      <p:sp>
        <p:nvSpPr>
          <p:cNvPr id="22" name="TextBox 21"/>
          <p:cNvSpPr txBox="1"/>
          <p:nvPr/>
        </p:nvSpPr>
        <p:spPr>
          <a:xfrm>
            <a:off x="6824766" y="5375545"/>
            <a:ext cx="22859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(</a:t>
            </a:r>
            <a:r>
              <a:rPr lang="en-US" sz="2000" b="1" u="sng" smtClean="0"/>
              <a:t>However</a:t>
            </a:r>
            <a:r>
              <a:rPr lang="en-US" sz="2000" b="1" smtClean="0"/>
              <a:t>, in certain cases it is exempted in Mega Exemption List)</a:t>
            </a:r>
            <a:endParaRPr lang="en-IN" sz="2000" b="1"/>
          </a:p>
        </p:txBody>
      </p:sp>
      <p:sp>
        <p:nvSpPr>
          <p:cNvPr id="23" name="TextBox 22"/>
          <p:cNvSpPr txBox="1"/>
          <p:nvPr/>
        </p:nvSpPr>
        <p:spPr>
          <a:xfrm>
            <a:off x="1550041" y="2390680"/>
            <a:ext cx="1143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(Appeal)</a:t>
            </a:r>
            <a:endParaRPr lang="en-IN" sz="2000" b="1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3" grpId="0"/>
      <p:bldP spid="16" grpId="0"/>
      <p:bldP spid="19" grpId="0"/>
      <p:bldP spid="21" grpId="0"/>
      <p:bldP spid="2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71670" y="26477"/>
            <a:ext cx="4857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smtClean="0"/>
              <a:t>Transaction in Money or Actionable Claim</a:t>
            </a:r>
            <a:endParaRPr lang="en-IN" sz="2000" b="1" u="sng"/>
          </a:p>
        </p:txBody>
      </p:sp>
      <p:sp>
        <p:nvSpPr>
          <p:cNvPr id="3" name="TextBox 2"/>
          <p:cNvSpPr txBox="1"/>
          <p:nvPr/>
        </p:nvSpPr>
        <p:spPr>
          <a:xfrm>
            <a:off x="2088295" y="417123"/>
            <a:ext cx="4857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Exclusion from the definition of Service</a:t>
            </a:r>
            <a:endParaRPr lang="en-IN" sz="2000" b="1"/>
          </a:p>
        </p:txBody>
      </p:sp>
      <p:sp>
        <p:nvSpPr>
          <p:cNvPr id="12" name="Rectangle 11"/>
          <p:cNvSpPr/>
          <p:nvPr/>
        </p:nvSpPr>
        <p:spPr>
          <a:xfrm>
            <a:off x="1280914" y="833858"/>
            <a:ext cx="3214710" cy="5000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smtClean="0"/>
              <a:t>Transaction in Money</a:t>
            </a:r>
            <a:endParaRPr lang="en-IN" sz="2000" b="1"/>
          </a:p>
        </p:txBody>
      </p:sp>
      <p:sp>
        <p:nvSpPr>
          <p:cNvPr id="13" name="Rectangle 12"/>
          <p:cNvSpPr/>
          <p:nvPr/>
        </p:nvSpPr>
        <p:spPr>
          <a:xfrm>
            <a:off x="4500562" y="833858"/>
            <a:ext cx="3214710" cy="5000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smtClean="0"/>
              <a:t>Actionable Claim</a:t>
            </a:r>
            <a:endParaRPr lang="en-IN" sz="2000" b="1"/>
          </a:p>
        </p:txBody>
      </p:sp>
      <p:sp>
        <p:nvSpPr>
          <p:cNvPr id="14" name="TextBox 13"/>
          <p:cNvSpPr txBox="1"/>
          <p:nvPr/>
        </p:nvSpPr>
        <p:spPr>
          <a:xfrm>
            <a:off x="2071670" y="1619676"/>
            <a:ext cx="15001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Not defined</a:t>
            </a:r>
            <a:endParaRPr lang="en-IN" sz="2000" b="1"/>
          </a:p>
        </p:txBody>
      </p:sp>
      <p:sp>
        <p:nvSpPr>
          <p:cNvPr id="15" name="TextBox 14"/>
          <p:cNvSpPr txBox="1"/>
          <p:nvPr/>
        </p:nvSpPr>
        <p:spPr>
          <a:xfrm>
            <a:off x="4929190" y="1629346"/>
            <a:ext cx="32861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Claim to any unsecure dept.</a:t>
            </a:r>
            <a:endParaRPr lang="en-IN" sz="2000" b="1"/>
          </a:p>
        </p:txBody>
      </p:sp>
      <p:sp>
        <p:nvSpPr>
          <p:cNvPr id="16" name="TextBox 15"/>
          <p:cNvSpPr txBox="1"/>
          <p:nvPr/>
        </p:nvSpPr>
        <p:spPr>
          <a:xfrm>
            <a:off x="4929190" y="1981804"/>
            <a:ext cx="32861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Claim to any beneticial interest in any movable</a:t>
            </a:r>
          </a:p>
          <a:p>
            <a:r>
              <a:rPr lang="en-US" sz="2000" b="1" smtClean="0"/>
              <a:t>Property</a:t>
            </a:r>
            <a:endParaRPr lang="en-IN" sz="2000" b="1"/>
          </a:p>
        </p:txBody>
      </p:sp>
      <p:sp>
        <p:nvSpPr>
          <p:cNvPr id="17" name="TextBox 16"/>
          <p:cNvSpPr txBox="1"/>
          <p:nvPr/>
        </p:nvSpPr>
        <p:spPr>
          <a:xfrm>
            <a:off x="714348" y="1998429"/>
            <a:ext cx="36433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smtClean="0"/>
              <a:t>However transaction in Money</a:t>
            </a:r>
            <a:endParaRPr lang="en-IN" sz="2000" b="1" u="sng"/>
          </a:p>
        </p:txBody>
      </p:sp>
      <p:cxnSp>
        <p:nvCxnSpPr>
          <p:cNvPr id="19" name="Straight Arrow Connector 18"/>
          <p:cNvCxnSpPr/>
          <p:nvPr/>
        </p:nvCxnSpPr>
        <p:spPr>
          <a:xfrm rot="5400000">
            <a:off x="2642380" y="1476006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>
            <a:off x="6071404" y="1476006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14348" y="2267762"/>
            <a:ext cx="2143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does not include</a:t>
            </a:r>
            <a:endParaRPr lang="en-IN" sz="2000" b="1"/>
          </a:p>
        </p:txBody>
      </p:sp>
      <p:sp>
        <p:nvSpPr>
          <p:cNvPr id="22" name="TextBox 21"/>
          <p:cNvSpPr txBox="1"/>
          <p:nvPr/>
        </p:nvSpPr>
        <p:spPr>
          <a:xfrm>
            <a:off x="714348" y="2541621"/>
            <a:ext cx="22860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Activity relating to</a:t>
            </a:r>
            <a:endParaRPr lang="en-IN" sz="2000" b="1"/>
          </a:p>
        </p:txBody>
      </p:sp>
      <p:sp>
        <p:nvSpPr>
          <p:cNvPr id="23" name="TextBox 22"/>
          <p:cNvSpPr txBox="1"/>
          <p:nvPr/>
        </p:nvSpPr>
        <p:spPr>
          <a:xfrm>
            <a:off x="928662" y="2827373"/>
            <a:ext cx="16430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use of Money</a:t>
            </a:r>
            <a:endParaRPr lang="en-IN" sz="2000" b="1"/>
          </a:p>
        </p:txBody>
      </p:sp>
      <p:sp>
        <p:nvSpPr>
          <p:cNvPr id="24" name="TextBox 23"/>
          <p:cNvSpPr txBox="1"/>
          <p:nvPr/>
        </p:nvSpPr>
        <p:spPr>
          <a:xfrm>
            <a:off x="2428860" y="2827373"/>
            <a:ext cx="13573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(i.e. Loan)</a:t>
            </a:r>
            <a:endParaRPr lang="en-IN" sz="2000" b="1"/>
          </a:p>
        </p:txBody>
      </p:sp>
      <p:sp>
        <p:nvSpPr>
          <p:cNvPr id="25" name="TextBox 24"/>
          <p:cNvSpPr txBox="1"/>
          <p:nvPr/>
        </p:nvSpPr>
        <p:spPr>
          <a:xfrm>
            <a:off x="3643306" y="2810747"/>
            <a:ext cx="5000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or</a:t>
            </a:r>
            <a:endParaRPr lang="en-IN" sz="2000" b="1"/>
          </a:p>
        </p:txBody>
      </p:sp>
      <p:sp>
        <p:nvSpPr>
          <p:cNvPr id="26" name="TextBox 25"/>
          <p:cNvSpPr txBox="1"/>
          <p:nvPr/>
        </p:nvSpPr>
        <p:spPr>
          <a:xfrm>
            <a:off x="928662" y="3158268"/>
            <a:ext cx="1714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its conversion</a:t>
            </a:r>
            <a:endParaRPr lang="en-IN" sz="2000" b="1"/>
          </a:p>
        </p:txBody>
      </p:sp>
      <p:sp>
        <p:nvSpPr>
          <p:cNvPr id="27" name="Double Bracket 26"/>
          <p:cNvSpPr/>
          <p:nvPr/>
        </p:nvSpPr>
        <p:spPr>
          <a:xfrm>
            <a:off x="2643174" y="3260939"/>
            <a:ext cx="1285884" cy="642942"/>
          </a:xfrm>
          <a:prstGeom prst="bracketPair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8" name="TextBox 27"/>
          <p:cNvSpPr txBox="1"/>
          <p:nvPr/>
        </p:nvSpPr>
        <p:spPr>
          <a:xfrm>
            <a:off x="2676424" y="3222751"/>
            <a:ext cx="12526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$      Cash</a:t>
            </a:r>
          </a:p>
          <a:p>
            <a:r>
              <a:rPr lang="en-US" sz="2000" b="1" smtClean="0"/>
              <a:t>Cash </a:t>
            </a:r>
            <a:r>
              <a:rPr lang="en-US" smtClean="0"/>
              <a:t>     </a:t>
            </a:r>
            <a:r>
              <a:rPr lang="en-US" sz="2000" b="1" smtClean="0"/>
              <a:t>$</a:t>
            </a:r>
            <a:endParaRPr lang="en-IN" b="1"/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2967114" y="3425633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3395742" y="3749573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912037" y="3954850"/>
            <a:ext cx="34290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by cash or by any other Mode from one form, Currency or denomination</a:t>
            </a:r>
            <a:endParaRPr lang="en-IN" sz="2000" b="1"/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2588361" y="4771236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928662" y="4542979"/>
            <a:ext cx="37862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                              to another</a:t>
            </a:r>
          </a:p>
          <a:p>
            <a:r>
              <a:rPr lang="en-US" sz="2000" b="1" smtClean="0"/>
              <a:t>form, Currency or denomination</a:t>
            </a:r>
            <a:endParaRPr lang="en-IN" sz="2000" b="1"/>
          </a:p>
        </p:txBody>
      </p:sp>
      <p:pic>
        <p:nvPicPr>
          <p:cNvPr id="1026" name="Picture 2" descr="C:\Users\dell\Downloads\picture\slides images\scan0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5308501"/>
            <a:ext cx="1428728" cy="477953"/>
          </a:xfrm>
          <a:prstGeom prst="rect">
            <a:avLst/>
          </a:prstGeom>
          <a:noFill/>
        </p:spPr>
      </p:pic>
      <p:sp>
        <p:nvSpPr>
          <p:cNvPr id="38" name="Double Bracket 37"/>
          <p:cNvSpPr/>
          <p:nvPr/>
        </p:nvSpPr>
        <p:spPr>
          <a:xfrm>
            <a:off x="1928794" y="5226637"/>
            <a:ext cx="3214710" cy="681130"/>
          </a:xfrm>
          <a:prstGeom prst="bracketPair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9" name="TextBox 38"/>
          <p:cNvSpPr txBox="1"/>
          <p:nvPr/>
        </p:nvSpPr>
        <p:spPr>
          <a:xfrm>
            <a:off x="890474" y="5929330"/>
            <a:ext cx="52149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for which a separate consideration is charged.</a:t>
            </a:r>
            <a:endParaRPr lang="en-IN" sz="2000" b="1"/>
          </a:p>
        </p:txBody>
      </p:sp>
      <p:cxnSp>
        <p:nvCxnSpPr>
          <p:cNvPr id="42" name="Straight Connector 41"/>
          <p:cNvCxnSpPr/>
          <p:nvPr/>
        </p:nvCxnSpPr>
        <p:spPr>
          <a:xfrm>
            <a:off x="769161" y="3055185"/>
            <a:ext cx="142876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769161" y="3389224"/>
            <a:ext cx="142876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4719814" y="2164679"/>
            <a:ext cx="142876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4714876" y="1839151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697723" y="4176630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7" name="Right Arrow 46"/>
          <p:cNvSpPr/>
          <p:nvPr/>
        </p:nvSpPr>
        <p:spPr>
          <a:xfrm>
            <a:off x="654597" y="6072206"/>
            <a:ext cx="214314" cy="142876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48" name="Straight Arrow Connector 47"/>
          <p:cNvCxnSpPr/>
          <p:nvPr/>
        </p:nvCxnSpPr>
        <p:spPr>
          <a:xfrm>
            <a:off x="1785918" y="626293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028" name="Picture 4" descr="C:\Users\dell\Downloads\picture\slides images\mZptStMxxnYFhyC7G-8wNY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76556" y="5286388"/>
            <a:ext cx="1285884" cy="571504"/>
          </a:xfrm>
          <a:prstGeom prst="rect">
            <a:avLst/>
          </a:prstGeom>
          <a:noFill/>
        </p:spPr>
      </p:pic>
      <p:sp>
        <p:nvSpPr>
          <p:cNvPr id="50" name="TextBox 49"/>
          <p:cNvSpPr txBox="1"/>
          <p:nvPr/>
        </p:nvSpPr>
        <p:spPr>
          <a:xfrm>
            <a:off x="878786" y="6369851"/>
            <a:ext cx="6336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(liable to Service tax as it is a Part of does not included).</a:t>
            </a:r>
            <a:endParaRPr lang="en-IN" sz="2000" b="1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0533" y="247540"/>
            <a:ext cx="1285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smtClean="0"/>
              <a:t>Example</a:t>
            </a:r>
            <a:endParaRPr lang="en-IN" sz="2000" b="1" u="sng"/>
          </a:p>
        </p:txBody>
      </p:sp>
      <p:sp>
        <p:nvSpPr>
          <p:cNvPr id="3" name="TextBox 2"/>
          <p:cNvSpPr txBox="1"/>
          <p:nvPr/>
        </p:nvSpPr>
        <p:spPr>
          <a:xfrm>
            <a:off x="357158" y="1355171"/>
            <a:ext cx="857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Mr.X </a:t>
            </a:r>
            <a:endParaRPr lang="en-IN" sz="2000" b="1"/>
          </a:p>
        </p:txBody>
      </p:sp>
      <p:sp>
        <p:nvSpPr>
          <p:cNvPr id="4" name="TextBox 3"/>
          <p:cNvSpPr txBox="1"/>
          <p:nvPr/>
        </p:nvSpPr>
        <p:spPr>
          <a:xfrm>
            <a:off x="3286116" y="1355171"/>
            <a:ext cx="857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Mr.Y </a:t>
            </a:r>
            <a:endParaRPr lang="en-IN" sz="2000" b="1"/>
          </a:p>
        </p:txBody>
      </p:sp>
      <p:sp>
        <p:nvSpPr>
          <p:cNvPr id="5" name="TextBox 4"/>
          <p:cNvSpPr txBox="1"/>
          <p:nvPr/>
        </p:nvSpPr>
        <p:spPr>
          <a:xfrm>
            <a:off x="4857752" y="629103"/>
            <a:ext cx="1000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smtClean="0"/>
              <a:t>Nature</a:t>
            </a:r>
            <a:endParaRPr lang="en-IN" sz="2000" b="1" u="sng"/>
          </a:p>
        </p:txBody>
      </p:sp>
      <p:sp>
        <p:nvSpPr>
          <p:cNvPr id="6" name="TextBox 5"/>
          <p:cNvSpPr txBox="1"/>
          <p:nvPr/>
        </p:nvSpPr>
        <p:spPr>
          <a:xfrm>
            <a:off x="7072330" y="617211"/>
            <a:ext cx="15001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smtClean="0"/>
              <a:t>Service Tax</a:t>
            </a:r>
            <a:endParaRPr lang="en-IN" sz="2000" b="1" u="sng"/>
          </a:p>
        </p:txBody>
      </p:sp>
      <p:cxnSp>
        <p:nvCxnSpPr>
          <p:cNvPr id="8" name="Straight Connector 7"/>
          <p:cNvCxnSpPr/>
          <p:nvPr/>
        </p:nvCxnSpPr>
        <p:spPr>
          <a:xfrm>
            <a:off x="1214414" y="1562736"/>
            <a:ext cx="1928826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571604" y="1205546"/>
            <a:ext cx="7858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Loan</a:t>
            </a:r>
            <a:endParaRPr lang="en-IN" sz="2000" b="1"/>
          </a:p>
        </p:txBody>
      </p:sp>
      <p:sp>
        <p:nvSpPr>
          <p:cNvPr id="11" name="TextBox 10"/>
          <p:cNvSpPr txBox="1"/>
          <p:nvPr/>
        </p:nvSpPr>
        <p:spPr>
          <a:xfrm>
            <a:off x="2143108" y="919794"/>
            <a:ext cx="1143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(w|o int.)</a:t>
            </a:r>
            <a:endParaRPr lang="en-IN" sz="2000" b="1"/>
          </a:p>
        </p:txBody>
      </p:sp>
      <p:sp>
        <p:nvSpPr>
          <p:cNvPr id="12" name="TextBox 11"/>
          <p:cNvSpPr txBox="1"/>
          <p:nvPr/>
        </p:nvSpPr>
        <p:spPr>
          <a:xfrm>
            <a:off x="1264289" y="1600924"/>
            <a:ext cx="16430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of Rs. 200000</a:t>
            </a:r>
            <a:endParaRPr lang="en-IN" sz="2000" b="1"/>
          </a:p>
        </p:txBody>
      </p:sp>
      <p:sp>
        <p:nvSpPr>
          <p:cNvPr id="14" name="TextBox 13"/>
          <p:cNvSpPr txBox="1"/>
          <p:nvPr/>
        </p:nvSpPr>
        <p:spPr>
          <a:xfrm>
            <a:off x="4572000" y="1336735"/>
            <a:ext cx="15001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mtClean="0"/>
              <a:t>Transaction in Money</a:t>
            </a:r>
            <a:endParaRPr lang="en-IN" sz="2000" b="1"/>
          </a:p>
        </p:txBody>
      </p:sp>
      <p:sp>
        <p:nvSpPr>
          <p:cNvPr id="15" name="TextBox 14"/>
          <p:cNvSpPr txBox="1"/>
          <p:nvPr/>
        </p:nvSpPr>
        <p:spPr>
          <a:xfrm>
            <a:off x="7072330" y="1358092"/>
            <a:ext cx="1428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Not Levied</a:t>
            </a:r>
            <a:endParaRPr lang="en-IN" sz="2000" b="1"/>
          </a:p>
        </p:txBody>
      </p:sp>
      <p:cxnSp>
        <p:nvCxnSpPr>
          <p:cNvPr id="19" name="Straight Connector 18"/>
          <p:cNvCxnSpPr/>
          <p:nvPr/>
        </p:nvCxnSpPr>
        <p:spPr>
          <a:xfrm rot="10800000">
            <a:off x="1604854" y="2088303"/>
            <a:ext cx="2071702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571604" y="2149610"/>
            <a:ext cx="22145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Promise to Return </a:t>
            </a:r>
          </a:p>
          <a:p>
            <a:r>
              <a:rPr lang="en-US" sz="2000" b="1" smtClean="0"/>
              <a:t>after 3 Month</a:t>
            </a:r>
            <a:endParaRPr lang="en-IN" sz="2000" b="1"/>
          </a:p>
        </p:txBody>
      </p:sp>
      <p:sp>
        <p:nvSpPr>
          <p:cNvPr id="22" name="TextBox 21"/>
          <p:cNvSpPr txBox="1"/>
          <p:nvPr/>
        </p:nvSpPr>
        <p:spPr>
          <a:xfrm>
            <a:off x="314032" y="3767967"/>
            <a:ext cx="857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ABC Bank </a:t>
            </a:r>
            <a:endParaRPr lang="en-IN" sz="2000" b="1"/>
          </a:p>
        </p:txBody>
      </p:sp>
      <p:sp>
        <p:nvSpPr>
          <p:cNvPr id="23" name="TextBox 22"/>
          <p:cNvSpPr txBox="1"/>
          <p:nvPr/>
        </p:nvSpPr>
        <p:spPr>
          <a:xfrm>
            <a:off x="3286116" y="3912654"/>
            <a:ext cx="857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Mr.Y </a:t>
            </a:r>
            <a:endParaRPr lang="en-IN" sz="2000" b="1"/>
          </a:p>
        </p:txBody>
      </p:sp>
      <p:cxnSp>
        <p:nvCxnSpPr>
          <p:cNvPr id="24" name="Straight Connector 23"/>
          <p:cNvCxnSpPr/>
          <p:nvPr/>
        </p:nvCxnSpPr>
        <p:spPr>
          <a:xfrm>
            <a:off x="1214414" y="4120219"/>
            <a:ext cx="1928826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571604" y="3763029"/>
            <a:ext cx="7858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Loan</a:t>
            </a:r>
            <a:endParaRPr lang="en-IN" sz="2000" b="1"/>
          </a:p>
        </p:txBody>
      </p:sp>
      <p:sp>
        <p:nvSpPr>
          <p:cNvPr id="26" name="TextBox 25"/>
          <p:cNvSpPr txBox="1"/>
          <p:nvPr/>
        </p:nvSpPr>
        <p:spPr>
          <a:xfrm>
            <a:off x="2143108" y="3477277"/>
            <a:ext cx="1714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(int. @ 16%)</a:t>
            </a:r>
            <a:endParaRPr lang="en-IN" sz="2000" b="1"/>
          </a:p>
        </p:txBody>
      </p:sp>
      <p:sp>
        <p:nvSpPr>
          <p:cNvPr id="27" name="TextBox 26"/>
          <p:cNvSpPr txBox="1"/>
          <p:nvPr/>
        </p:nvSpPr>
        <p:spPr>
          <a:xfrm>
            <a:off x="1264289" y="4158407"/>
            <a:ext cx="16430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of Rs. 300000</a:t>
            </a:r>
            <a:endParaRPr lang="en-IN" sz="2000" b="1"/>
          </a:p>
        </p:txBody>
      </p:sp>
      <p:sp>
        <p:nvSpPr>
          <p:cNvPr id="29" name="TextBox 28"/>
          <p:cNvSpPr txBox="1"/>
          <p:nvPr/>
        </p:nvSpPr>
        <p:spPr>
          <a:xfrm>
            <a:off x="7072330" y="3915575"/>
            <a:ext cx="1428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Not Levied</a:t>
            </a:r>
            <a:endParaRPr lang="en-IN" sz="2000" b="1"/>
          </a:p>
        </p:txBody>
      </p:sp>
      <p:sp>
        <p:nvSpPr>
          <p:cNvPr id="32" name="TextBox 31"/>
          <p:cNvSpPr txBox="1"/>
          <p:nvPr/>
        </p:nvSpPr>
        <p:spPr>
          <a:xfrm>
            <a:off x="1285852" y="4719780"/>
            <a:ext cx="1428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Processing</a:t>
            </a:r>
          </a:p>
          <a:p>
            <a:r>
              <a:rPr lang="en-US" sz="2000" b="1" smtClean="0"/>
              <a:t>fee</a:t>
            </a:r>
            <a:endParaRPr lang="en-IN" sz="2000" b="1"/>
          </a:p>
        </p:txBody>
      </p:sp>
      <p:sp>
        <p:nvSpPr>
          <p:cNvPr id="33" name="TextBox 32"/>
          <p:cNvSpPr txBox="1"/>
          <p:nvPr/>
        </p:nvSpPr>
        <p:spPr>
          <a:xfrm>
            <a:off x="4929190" y="3889280"/>
            <a:ext cx="1143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Loan Amount</a:t>
            </a:r>
            <a:endParaRPr lang="en-IN" sz="2000" b="1"/>
          </a:p>
        </p:txBody>
      </p:sp>
      <p:sp>
        <p:nvSpPr>
          <p:cNvPr id="35" name="TextBox 34"/>
          <p:cNvSpPr txBox="1"/>
          <p:nvPr/>
        </p:nvSpPr>
        <p:spPr>
          <a:xfrm>
            <a:off x="2714612" y="4956118"/>
            <a:ext cx="1285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Rs. 30000</a:t>
            </a:r>
            <a:endParaRPr lang="en-IN" sz="2000" b="1"/>
          </a:p>
        </p:txBody>
      </p:sp>
      <p:sp>
        <p:nvSpPr>
          <p:cNvPr id="36" name="TextBox 35"/>
          <p:cNvSpPr txBox="1"/>
          <p:nvPr/>
        </p:nvSpPr>
        <p:spPr>
          <a:xfrm>
            <a:off x="1000100" y="4693946"/>
            <a:ext cx="3571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+</a:t>
            </a:r>
            <a:endParaRPr lang="en-IN" sz="2000" b="1"/>
          </a:p>
        </p:txBody>
      </p:sp>
      <p:sp>
        <p:nvSpPr>
          <p:cNvPr id="37" name="TextBox 36"/>
          <p:cNvSpPr txBox="1"/>
          <p:nvPr/>
        </p:nvSpPr>
        <p:spPr>
          <a:xfrm>
            <a:off x="4536939" y="3884548"/>
            <a:ext cx="357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/>
              <a:t>*</a:t>
            </a:r>
            <a:endParaRPr lang="en-IN" sz="2000" b="1"/>
          </a:p>
        </p:txBody>
      </p:sp>
      <p:sp>
        <p:nvSpPr>
          <p:cNvPr id="39" name="TextBox 38"/>
          <p:cNvSpPr txBox="1"/>
          <p:nvPr/>
        </p:nvSpPr>
        <p:spPr>
          <a:xfrm>
            <a:off x="4929190" y="4731466"/>
            <a:ext cx="1043258" cy="4104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Interest</a:t>
            </a:r>
            <a:endParaRPr lang="en-IN" sz="2000" b="1"/>
          </a:p>
        </p:txBody>
      </p:sp>
      <p:sp>
        <p:nvSpPr>
          <p:cNvPr id="41" name="TextBox 40"/>
          <p:cNvSpPr txBox="1"/>
          <p:nvPr/>
        </p:nvSpPr>
        <p:spPr>
          <a:xfrm>
            <a:off x="4536939" y="4726735"/>
            <a:ext cx="357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/>
              <a:t>*</a:t>
            </a:r>
            <a:endParaRPr lang="en-IN" sz="2000" b="1"/>
          </a:p>
        </p:txBody>
      </p:sp>
      <p:sp>
        <p:nvSpPr>
          <p:cNvPr id="42" name="TextBox 41"/>
          <p:cNvSpPr txBox="1"/>
          <p:nvPr/>
        </p:nvSpPr>
        <p:spPr>
          <a:xfrm>
            <a:off x="4758002" y="5100344"/>
            <a:ext cx="2390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(because Mentioned in Negative List)</a:t>
            </a:r>
            <a:endParaRPr lang="en-IN" sz="2000" b="1"/>
          </a:p>
        </p:txBody>
      </p:sp>
      <p:cxnSp>
        <p:nvCxnSpPr>
          <p:cNvPr id="46" name="Straight Connector 45"/>
          <p:cNvCxnSpPr/>
          <p:nvPr/>
        </p:nvCxnSpPr>
        <p:spPr>
          <a:xfrm rot="5400000">
            <a:off x="3556037" y="1950365"/>
            <a:ext cx="285752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4909438" y="5972462"/>
            <a:ext cx="17958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Processing fee</a:t>
            </a:r>
            <a:endParaRPr lang="en-IN" sz="2000" b="1"/>
          </a:p>
        </p:txBody>
      </p:sp>
      <p:sp>
        <p:nvSpPr>
          <p:cNvPr id="49" name="TextBox 48"/>
          <p:cNvSpPr txBox="1"/>
          <p:nvPr/>
        </p:nvSpPr>
        <p:spPr>
          <a:xfrm>
            <a:off x="4550437" y="5967731"/>
            <a:ext cx="357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/>
              <a:t>*</a:t>
            </a:r>
            <a:endParaRPr lang="en-IN" sz="2000" b="1"/>
          </a:p>
        </p:txBody>
      </p:sp>
      <p:sp>
        <p:nvSpPr>
          <p:cNvPr id="51" name="TextBox 50"/>
          <p:cNvSpPr txBox="1"/>
          <p:nvPr/>
        </p:nvSpPr>
        <p:spPr>
          <a:xfrm>
            <a:off x="7072330" y="6007517"/>
            <a:ext cx="1785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S. Tax Levied</a:t>
            </a:r>
            <a:endParaRPr lang="en-IN" sz="2000" b="1"/>
          </a:p>
        </p:txBody>
      </p:sp>
      <p:cxnSp>
        <p:nvCxnSpPr>
          <p:cNvPr id="53" name="Straight Connector 52"/>
          <p:cNvCxnSpPr/>
          <p:nvPr/>
        </p:nvCxnSpPr>
        <p:spPr>
          <a:xfrm flipV="1">
            <a:off x="1933731" y="3736528"/>
            <a:ext cx="230942" cy="8806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7072330" y="4736660"/>
            <a:ext cx="1428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Not Levied</a:t>
            </a:r>
            <a:endParaRPr lang="en-IN" sz="2000" b="1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9" grpId="0"/>
      <p:bldP spid="51" grpId="0"/>
      <p:bldP spid="5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1212295"/>
            <a:ext cx="857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Mr.X </a:t>
            </a:r>
            <a:endParaRPr lang="en-IN" sz="2000" b="1"/>
          </a:p>
        </p:txBody>
      </p:sp>
      <p:sp>
        <p:nvSpPr>
          <p:cNvPr id="3" name="TextBox 2"/>
          <p:cNvSpPr txBox="1"/>
          <p:nvPr/>
        </p:nvSpPr>
        <p:spPr>
          <a:xfrm>
            <a:off x="3286116" y="1212295"/>
            <a:ext cx="857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Mr.Y </a:t>
            </a:r>
            <a:endParaRPr lang="en-IN" sz="2000" b="1"/>
          </a:p>
        </p:txBody>
      </p:sp>
      <p:sp>
        <p:nvSpPr>
          <p:cNvPr id="4" name="TextBox 3"/>
          <p:cNvSpPr txBox="1"/>
          <p:nvPr/>
        </p:nvSpPr>
        <p:spPr>
          <a:xfrm>
            <a:off x="5214942" y="385684"/>
            <a:ext cx="1000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smtClean="0"/>
              <a:t>Nature</a:t>
            </a:r>
            <a:endParaRPr lang="en-IN" sz="2000" b="1" u="sng"/>
          </a:p>
        </p:txBody>
      </p:sp>
      <p:sp>
        <p:nvSpPr>
          <p:cNvPr id="5" name="TextBox 4"/>
          <p:cNvSpPr txBox="1"/>
          <p:nvPr/>
        </p:nvSpPr>
        <p:spPr>
          <a:xfrm>
            <a:off x="7072330" y="373792"/>
            <a:ext cx="15001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smtClean="0"/>
              <a:t>Service Tax</a:t>
            </a:r>
            <a:endParaRPr lang="en-IN" sz="2000" b="1" u="sng"/>
          </a:p>
        </p:txBody>
      </p:sp>
      <p:cxnSp>
        <p:nvCxnSpPr>
          <p:cNvPr id="6" name="Straight Connector 5"/>
          <p:cNvCxnSpPr/>
          <p:nvPr/>
        </p:nvCxnSpPr>
        <p:spPr>
          <a:xfrm>
            <a:off x="1214414" y="1419860"/>
            <a:ext cx="1928826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505104" y="929670"/>
            <a:ext cx="1571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Rs. 100 Note</a:t>
            </a:r>
            <a:endParaRPr lang="en-IN" sz="2000" b="1"/>
          </a:p>
        </p:txBody>
      </p:sp>
      <p:sp>
        <p:nvSpPr>
          <p:cNvPr id="10" name="TextBox 9"/>
          <p:cNvSpPr txBox="1"/>
          <p:nvPr/>
        </p:nvSpPr>
        <p:spPr>
          <a:xfrm>
            <a:off x="4572000" y="1193859"/>
            <a:ext cx="22145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mtClean="0"/>
              <a:t>Transaction in Money as </a:t>
            </a:r>
          </a:p>
          <a:p>
            <a:pPr algn="ctr"/>
            <a:r>
              <a:rPr lang="en-US" sz="2000" b="1" smtClean="0"/>
              <a:t>there is </a:t>
            </a:r>
          </a:p>
          <a:p>
            <a:pPr algn="ctr"/>
            <a:r>
              <a:rPr lang="en-US" sz="2000" b="1" smtClean="0"/>
              <a:t>No Consideration</a:t>
            </a:r>
            <a:endParaRPr lang="en-IN" sz="2000" b="1"/>
          </a:p>
        </p:txBody>
      </p:sp>
      <p:sp>
        <p:nvSpPr>
          <p:cNvPr id="11" name="TextBox 10"/>
          <p:cNvSpPr txBox="1"/>
          <p:nvPr/>
        </p:nvSpPr>
        <p:spPr>
          <a:xfrm>
            <a:off x="7072330" y="1638318"/>
            <a:ext cx="1428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Not Levied</a:t>
            </a:r>
            <a:endParaRPr lang="en-IN" sz="2000" b="1"/>
          </a:p>
        </p:txBody>
      </p:sp>
      <p:sp>
        <p:nvSpPr>
          <p:cNvPr id="13" name="TextBox 12"/>
          <p:cNvSpPr txBox="1"/>
          <p:nvPr/>
        </p:nvSpPr>
        <p:spPr>
          <a:xfrm>
            <a:off x="1571604" y="2023359"/>
            <a:ext cx="20717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10 Note of Rs. 10</a:t>
            </a:r>
            <a:endParaRPr lang="en-IN" sz="2000" b="1"/>
          </a:p>
        </p:txBody>
      </p:sp>
      <p:cxnSp>
        <p:nvCxnSpPr>
          <p:cNvPr id="14" name="Straight Connector 13"/>
          <p:cNvCxnSpPr/>
          <p:nvPr/>
        </p:nvCxnSpPr>
        <p:spPr>
          <a:xfrm rot="5400000">
            <a:off x="3556037" y="1824114"/>
            <a:ext cx="285752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0800000">
            <a:off x="1335727" y="1962052"/>
            <a:ext cx="2357454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57158" y="3481319"/>
            <a:ext cx="857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Mr.X </a:t>
            </a:r>
            <a:endParaRPr lang="en-IN" sz="2000" b="1"/>
          </a:p>
        </p:txBody>
      </p:sp>
      <p:sp>
        <p:nvSpPr>
          <p:cNvPr id="18" name="TextBox 17"/>
          <p:cNvSpPr txBox="1"/>
          <p:nvPr/>
        </p:nvSpPr>
        <p:spPr>
          <a:xfrm>
            <a:off x="3286116" y="3481319"/>
            <a:ext cx="857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Mr.Y </a:t>
            </a:r>
            <a:endParaRPr lang="en-IN" sz="2000" b="1"/>
          </a:p>
        </p:txBody>
      </p:sp>
      <p:cxnSp>
        <p:nvCxnSpPr>
          <p:cNvPr id="19" name="Straight Connector 18"/>
          <p:cNvCxnSpPr/>
          <p:nvPr/>
        </p:nvCxnSpPr>
        <p:spPr>
          <a:xfrm>
            <a:off x="1214414" y="3688884"/>
            <a:ext cx="1928826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505104" y="3198694"/>
            <a:ext cx="1571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Rs. 100 Note</a:t>
            </a:r>
            <a:endParaRPr lang="en-IN" sz="2000" b="1"/>
          </a:p>
        </p:txBody>
      </p:sp>
      <p:sp>
        <p:nvSpPr>
          <p:cNvPr id="21" name="TextBox 20"/>
          <p:cNvSpPr txBox="1"/>
          <p:nvPr/>
        </p:nvSpPr>
        <p:spPr>
          <a:xfrm>
            <a:off x="4572000" y="3462883"/>
            <a:ext cx="22145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mtClean="0"/>
              <a:t>Rs. 10 treated </a:t>
            </a:r>
          </a:p>
          <a:p>
            <a:pPr algn="ctr"/>
            <a:r>
              <a:rPr lang="en-US" sz="2000" b="1" smtClean="0"/>
              <a:t>as Commission</a:t>
            </a:r>
          </a:p>
          <a:p>
            <a:pPr algn="ctr"/>
            <a:r>
              <a:rPr lang="en-US" sz="2000" b="1" smtClean="0"/>
              <a:t>(Not a transaction in Money)</a:t>
            </a:r>
            <a:endParaRPr lang="en-IN" sz="2000" b="1"/>
          </a:p>
        </p:txBody>
      </p:sp>
      <p:sp>
        <p:nvSpPr>
          <p:cNvPr id="22" name="TextBox 21"/>
          <p:cNvSpPr txBox="1"/>
          <p:nvPr/>
        </p:nvSpPr>
        <p:spPr>
          <a:xfrm>
            <a:off x="7072330" y="3907342"/>
            <a:ext cx="1714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S. Tax Levied</a:t>
            </a:r>
            <a:endParaRPr lang="en-IN" sz="2000" b="1"/>
          </a:p>
        </p:txBody>
      </p:sp>
      <p:sp>
        <p:nvSpPr>
          <p:cNvPr id="23" name="TextBox 22"/>
          <p:cNvSpPr txBox="1"/>
          <p:nvPr/>
        </p:nvSpPr>
        <p:spPr>
          <a:xfrm>
            <a:off x="1714480" y="4325633"/>
            <a:ext cx="20717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9 Note of Rs. 10</a:t>
            </a:r>
            <a:endParaRPr lang="en-IN" sz="2000" b="1"/>
          </a:p>
        </p:txBody>
      </p:sp>
      <p:cxnSp>
        <p:nvCxnSpPr>
          <p:cNvPr id="24" name="Straight Connector 23"/>
          <p:cNvCxnSpPr/>
          <p:nvPr/>
        </p:nvCxnSpPr>
        <p:spPr>
          <a:xfrm rot="5400000">
            <a:off x="3556037" y="4059888"/>
            <a:ext cx="285752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10800000">
            <a:off x="1621479" y="4208292"/>
            <a:ext cx="2071702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57422" y="2411078"/>
            <a:ext cx="45720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u="sng" smtClean="0"/>
              <a:t>Negative List</a:t>
            </a:r>
            <a:endParaRPr lang="en-IN" sz="6000" b="1" u="sng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28860" y="1000108"/>
            <a:ext cx="2143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In negative List</a:t>
            </a:r>
            <a:endParaRPr lang="en-IN" sz="2000" b="1"/>
          </a:p>
        </p:txBody>
      </p:sp>
      <p:sp>
        <p:nvSpPr>
          <p:cNvPr id="3" name="TextBox 2"/>
          <p:cNvSpPr txBox="1"/>
          <p:nvPr/>
        </p:nvSpPr>
        <p:spPr>
          <a:xfrm>
            <a:off x="2445484" y="1990570"/>
            <a:ext cx="23408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Not in negative List</a:t>
            </a:r>
            <a:endParaRPr lang="en-IN" sz="2000" b="1"/>
          </a:p>
        </p:txBody>
      </p:sp>
      <p:sp>
        <p:nvSpPr>
          <p:cNvPr id="4" name="TextBox 3"/>
          <p:cNvSpPr txBox="1"/>
          <p:nvPr/>
        </p:nvSpPr>
        <p:spPr>
          <a:xfrm>
            <a:off x="2445485" y="2385948"/>
            <a:ext cx="20550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smtClean="0"/>
              <a:t>but</a:t>
            </a:r>
            <a:r>
              <a:rPr lang="en-US" sz="2000" b="1" smtClean="0"/>
              <a:t> Provided in</a:t>
            </a:r>
            <a:endParaRPr lang="en-IN" sz="2000" b="1"/>
          </a:p>
        </p:txBody>
      </p:sp>
      <p:sp>
        <p:nvSpPr>
          <p:cNvPr id="5" name="TextBox 4"/>
          <p:cNvSpPr txBox="1"/>
          <p:nvPr/>
        </p:nvSpPr>
        <p:spPr>
          <a:xfrm>
            <a:off x="2814362" y="2759763"/>
            <a:ext cx="26148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non-taxable territory</a:t>
            </a:r>
            <a:endParaRPr lang="en-IN" sz="2000" b="1"/>
          </a:p>
        </p:txBody>
      </p:sp>
      <p:sp>
        <p:nvSpPr>
          <p:cNvPr id="6" name="TextBox 5"/>
          <p:cNvSpPr txBox="1"/>
          <p:nvPr/>
        </p:nvSpPr>
        <p:spPr>
          <a:xfrm>
            <a:off x="2445485" y="3721707"/>
            <a:ext cx="23408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Not in negative List</a:t>
            </a:r>
            <a:endParaRPr lang="en-IN" sz="2000" b="1"/>
          </a:p>
        </p:txBody>
      </p:sp>
      <p:sp>
        <p:nvSpPr>
          <p:cNvPr id="7" name="TextBox 6"/>
          <p:cNvSpPr txBox="1"/>
          <p:nvPr/>
        </p:nvSpPr>
        <p:spPr>
          <a:xfrm>
            <a:off x="2802675" y="4117085"/>
            <a:ext cx="20550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Provided in TT</a:t>
            </a:r>
            <a:endParaRPr lang="en-IN" sz="2000" b="1"/>
          </a:p>
        </p:txBody>
      </p:sp>
      <p:sp>
        <p:nvSpPr>
          <p:cNvPr id="8" name="TextBox 7"/>
          <p:cNvSpPr txBox="1"/>
          <p:nvPr/>
        </p:nvSpPr>
        <p:spPr>
          <a:xfrm>
            <a:off x="2814363" y="4490900"/>
            <a:ext cx="26148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but Exempted by CG</a:t>
            </a:r>
            <a:endParaRPr lang="en-IN" sz="2000" b="1"/>
          </a:p>
        </p:txBody>
      </p:sp>
      <p:cxnSp>
        <p:nvCxnSpPr>
          <p:cNvPr id="9" name="Straight Connector 8"/>
          <p:cNvCxnSpPr/>
          <p:nvPr/>
        </p:nvCxnSpPr>
        <p:spPr>
          <a:xfrm>
            <a:off x="2604986" y="3000372"/>
            <a:ext cx="142876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614862" y="4306231"/>
            <a:ext cx="142876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609924" y="4713296"/>
            <a:ext cx="142876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569797" y="2569275"/>
            <a:ext cx="2718788" cy="79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912169" y="1209484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1928794" y="3922540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928794" y="2197929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500694" y="428604"/>
            <a:ext cx="7858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smtClean="0"/>
              <a:t>Levy</a:t>
            </a:r>
            <a:endParaRPr lang="en-IN" sz="2000" b="1" u="sng"/>
          </a:p>
        </p:txBody>
      </p:sp>
      <p:sp>
        <p:nvSpPr>
          <p:cNvPr id="17" name="TextBox 16"/>
          <p:cNvSpPr txBox="1"/>
          <p:nvPr/>
        </p:nvSpPr>
        <p:spPr>
          <a:xfrm>
            <a:off x="7000892" y="433336"/>
            <a:ext cx="1285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smtClean="0"/>
              <a:t>Collection</a:t>
            </a:r>
            <a:endParaRPr lang="en-IN" sz="2000" b="1" u="sng"/>
          </a:p>
        </p:txBody>
      </p:sp>
      <p:sp>
        <p:nvSpPr>
          <p:cNvPr id="18" name="TextBox 17"/>
          <p:cNvSpPr txBox="1"/>
          <p:nvPr/>
        </p:nvSpPr>
        <p:spPr>
          <a:xfrm>
            <a:off x="785786" y="1950365"/>
            <a:ext cx="1071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smtClean="0"/>
              <a:t>Services</a:t>
            </a:r>
            <a:endParaRPr lang="en-IN" sz="2000" b="1" u="sng"/>
          </a:p>
        </p:txBody>
      </p:sp>
      <p:sp>
        <p:nvSpPr>
          <p:cNvPr id="19" name="TextBox 18"/>
          <p:cNvSpPr txBox="1"/>
          <p:nvPr/>
        </p:nvSpPr>
        <p:spPr>
          <a:xfrm>
            <a:off x="285720" y="2643182"/>
            <a:ext cx="15716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(Must be an            activity)</a:t>
            </a:r>
            <a:endParaRPr lang="en-IN" sz="2000" b="1"/>
          </a:p>
        </p:txBody>
      </p:sp>
      <p:cxnSp>
        <p:nvCxnSpPr>
          <p:cNvPr id="20" name="Straight Arrow Connector 19"/>
          <p:cNvCxnSpPr/>
          <p:nvPr/>
        </p:nvCxnSpPr>
        <p:spPr>
          <a:xfrm rot="5400000">
            <a:off x="1143770" y="2499512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643570" y="4462588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800" b="1"/>
              <a:t> </a:t>
            </a:r>
            <a:endParaRPr lang="en-IN" sz="2800" b="1"/>
          </a:p>
        </p:txBody>
      </p:sp>
      <p:sp>
        <p:nvSpPr>
          <p:cNvPr id="22" name="TextBox 21"/>
          <p:cNvSpPr txBox="1"/>
          <p:nvPr/>
        </p:nvSpPr>
        <p:spPr>
          <a:xfrm>
            <a:off x="5676820" y="966858"/>
            <a:ext cx="3953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/>
              <a:t>×</a:t>
            </a:r>
            <a:r>
              <a:rPr lang="en-US" sz="2800" b="1" smtClean="0"/>
              <a:t> </a:t>
            </a:r>
            <a:endParaRPr lang="en-IN" sz="2800" b="1"/>
          </a:p>
        </p:txBody>
      </p:sp>
      <p:sp>
        <p:nvSpPr>
          <p:cNvPr id="23" name="TextBox 22"/>
          <p:cNvSpPr txBox="1"/>
          <p:nvPr/>
        </p:nvSpPr>
        <p:spPr>
          <a:xfrm>
            <a:off x="7451083" y="989977"/>
            <a:ext cx="4785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/>
              <a:t>×</a:t>
            </a:r>
            <a:r>
              <a:rPr lang="en-US" sz="2800" b="1" smtClean="0"/>
              <a:t> </a:t>
            </a:r>
            <a:endParaRPr lang="en-IN" sz="2800" b="1"/>
          </a:p>
        </p:txBody>
      </p:sp>
      <p:sp>
        <p:nvSpPr>
          <p:cNvPr id="24" name="TextBox 23"/>
          <p:cNvSpPr txBox="1"/>
          <p:nvPr/>
        </p:nvSpPr>
        <p:spPr>
          <a:xfrm>
            <a:off x="5676820" y="2731245"/>
            <a:ext cx="3953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/>
              <a:t>×</a:t>
            </a:r>
            <a:r>
              <a:rPr lang="en-US" sz="2800" b="1" smtClean="0"/>
              <a:t> </a:t>
            </a:r>
            <a:endParaRPr lang="en-IN" sz="2800" b="1"/>
          </a:p>
        </p:txBody>
      </p:sp>
      <p:sp>
        <p:nvSpPr>
          <p:cNvPr id="25" name="TextBox 24"/>
          <p:cNvSpPr txBox="1"/>
          <p:nvPr/>
        </p:nvSpPr>
        <p:spPr>
          <a:xfrm>
            <a:off x="7451083" y="2754364"/>
            <a:ext cx="3953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/>
              <a:t>×</a:t>
            </a:r>
            <a:r>
              <a:rPr lang="en-US" sz="2800" b="1" smtClean="0"/>
              <a:t> </a:t>
            </a:r>
            <a:endParaRPr lang="en-IN" sz="2800" b="1"/>
          </a:p>
        </p:txBody>
      </p:sp>
      <p:sp>
        <p:nvSpPr>
          <p:cNvPr id="26" name="TextBox 25"/>
          <p:cNvSpPr txBox="1"/>
          <p:nvPr/>
        </p:nvSpPr>
        <p:spPr>
          <a:xfrm>
            <a:off x="7451083" y="4457189"/>
            <a:ext cx="4785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/>
              <a:t>×</a:t>
            </a:r>
            <a:r>
              <a:rPr lang="en-US" sz="2800" b="1" smtClean="0"/>
              <a:t> </a:t>
            </a:r>
            <a:endParaRPr lang="en-IN" sz="2800" b="1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1164" y="2714620"/>
            <a:ext cx="70341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smtClean="0"/>
              <a:t>Service Provided by Govt. / Local authority</a:t>
            </a:r>
            <a:endParaRPr lang="en-IN" sz="2800" b="1" u="sng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14744" y="519794"/>
            <a:ext cx="1785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latin typeface="Times New Roman" pitchFamily="18" charset="0"/>
                <a:cs typeface="Times New Roman" pitchFamily="18" charset="0"/>
              </a:rPr>
              <a:t>Meaning of </a:t>
            </a:r>
            <a:endParaRPr lang="en-IN" sz="20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96723" y="1696358"/>
            <a:ext cx="1071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latin typeface="Times New Roman" pitchFamily="18" charset="0"/>
                <a:cs typeface="Times New Roman" pitchFamily="18" charset="0"/>
              </a:rPr>
              <a:t>Govt</a:t>
            </a:r>
            <a:endParaRPr lang="en-IN" sz="2000" b="1" u="sng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rot="5400000">
            <a:off x="1242374" y="2410881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00034" y="2656491"/>
            <a:ext cx="32861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Central Govt | State Govt</a:t>
            </a:r>
            <a:endParaRPr lang="en-IN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472" y="3056807"/>
            <a:ext cx="1071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latin typeface="Times New Roman" pitchFamily="18" charset="0"/>
                <a:cs typeface="Times New Roman" pitchFamily="18" charset="0"/>
              </a:rPr>
              <a:t>Except</a:t>
            </a:r>
            <a:endParaRPr lang="en-IN" sz="20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4638" y="3626995"/>
            <a:ext cx="5000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IN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5423" y="3631932"/>
            <a:ext cx="46717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Corporations formed </a:t>
            </a:r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under Central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Act</a:t>
            </a:r>
            <a:endParaRPr lang="en-IN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6933" y="4145145"/>
            <a:ext cx="5000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(ii)</a:t>
            </a:r>
            <a:endParaRPr lang="en-IN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8198" y="4150083"/>
            <a:ext cx="43577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Corporations formed under State Act</a:t>
            </a:r>
            <a:endParaRPr lang="en-IN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4282" y="4679920"/>
            <a:ext cx="6318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(iii)</a:t>
            </a:r>
            <a:endParaRPr lang="en-IN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4348" y="4684858"/>
            <a:ext cx="43577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Govt. Company Registered under </a:t>
            </a: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Companies Act, 1956</a:t>
            </a:r>
            <a:endParaRPr lang="en-IN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4282" y="5430820"/>
            <a:ext cx="6346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(iv)</a:t>
            </a:r>
            <a:endParaRPr lang="en-IN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7123" y="5435758"/>
            <a:ext cx="41085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Institutions Set up by a Special Act.</a:t>
            </a: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(e.g. ICSI)</a:t>
            </a:r>
            <a:endParaRPr lang="en-IN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43636" y="1664613"/>
            <a:ext cx="2000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smtClean="0">
                <a:latin typeface="Times New Roman" pitchFamily="18" charset="0"/>
                <a:cs typeface="Times New Roman" pitchFamily="18" charset="0"/>
              </a:rPr>
              <a:t>Local Authority</a:t>
            </a:r>
          </a:p>
          <a:p>
            <a:pPr algn="ctr"/>
            <a:r>
              <a:rPr lang="en-US" sz="2000" b="1" u="sng" smtClean="0">
                <a:latin typeface="Times New Roman" pitchFamily="18" charset="0"/>
                <a:cs typeface="Times New Roman" pitchFamily="18" charset="0"/>
              </a:rPr>
              <a:t>Includes</a:t>
            </a:r>
            <a:endParaRPr lang="en-IN" sz="20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Left Brace 15"/>
          <p:cNvSpPr/>
          <p:nvPr/>
        </p:nvSpPr>
        <p:spPr>
          <a:xfrm rot="5400000">
            <a:off x="3956464" y="-1472816"/>
            <a:ext cx="714380" cy="5517351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17" name="Straight Arrow Connector 16"/>
          <p:cNvCxnSpPr/>
          <p:nvPr/>
        </p:nvCxnSpPr>
        <p:spPr>
          <a:xfrm rot="5400000">
            <a:off x="6858810" y="2659013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573101" y="2890746"/>
            <a:ext cx="5000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IN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43886" y="2895683"/>
            <a:ext cx="13856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Panchyat</a:t>
            </a:r>
            <a:endParaRPr lang="en-IN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45396" y="3408896"/>
            <a:ext cx="5000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(ii)</a:t>
            </a:r>
            <a:endParaRPr lang="en-IN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46661" y="3413834"/>
            <a:ext cx="16686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Municipality</a:t>
            </a:r>
            <a:endParaRPr lang="en-IN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532745" y="3943671"/>
            <a:ext cx="6318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(iii)</a:t>
            </a:r>
            <a:endParaRPr lang="en-IN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32811" y="3948608"/>
            <a:ext cx="2754031" cy="409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Municipal Committee</a:t>
            </a:r>
            <a:endParaRPr lang="en-IN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532745" y="4429132"/>
            <a:ext cx="6346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(iv)</a:t>
            </a:r>
            <a:endParaRPr lang="en-IN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035586" y="4434070"/>
            <a:ext cx="2465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Cantonment Board</a:t>
            </a:r>
            <a:endParaRPr lang="en-IN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533944" y="4895945"/>
            <a:ext cx="6318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(v)</a:t>
            </a:r>
            <a:endParaRPr lang="en-IN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034010" y="4900882"/>
            <a:ext cx="2754031" cy="409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Regional Council</a:t>
            </a:r>
            <a:endParaRPr lang="en-IN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533944" y="5381406"/>
            <a:ext cx="6346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(vi)</a:t>
            </a:r>
            <a:endParaRPr lang="en-IN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036785" y="5386344"/>
            <a:ext cx="2465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Development Board</a:t>
            </a:r>
            <a:endParaRPr lang="en-IN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2911" y="162604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Govt</a:t>
            </a:r>
            <a:endParaRPr lang="en-IN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060" y="581004"/>
            <a:ext cx="1748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(C|G or S|G)</a:t>
            </a:r>
            <a:endParaRPr lang="en-IN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663" y="1003235"/>
            <a:ext cx="625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or</a:t>
            </a:r>
            <a:endParaRPr lang="en-IN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061" y="1329129"/>
            <a:ext cx="2052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Local Authority </a:t>
            </a:r>
            <a:endParaRPr lang="en-IN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681029"/>
            <a:ext cx="2857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(MCD, Municipality etc)</a:t>
            </a:r>
            <a:endParaRPr lang="en-IN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774363" y="285728"/>
            <a:ext cx="214314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16200000" flipH="1">
            <a:off x="2175341" y="1100652"/>
            <a:ext cx="1642280" cy="1402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810388" y="1910589"/>
            <a:ext cx="214314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646301" y="1071546"/>
            <a:ext cx="2000264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786314" y="785794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Any Person</a:t>
            </a:r>
            <a:endParaRPr lang="en-IN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45763" y="840607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en-IN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00892" y="785794"/>
            <a:ext cx="1643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Not Liable to Service TAX</a:t>
            </a:r>
            <a:endParaRPr lang="en-IN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57554" y="1036485"/>
            <a:ext cx="1428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Services 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Provided</a:t>
            </a:r>
            <a:endParaRPr lang="en-IN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rot="5400000">
            <a:off x="4178297" y="1887650"/>
            <a:ext cx="357984" cy="7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3714744" y="2087808"/>
            <a:ext cx="1357322" cy="5715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Except</a:t>
            </a:r>
            <a:endParaRPr lang="en-IN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4929190" y="2373560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643570" y="2159246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i.e. Liable to Service Tax</a:t>
            </a:r>
            <a:endParaRPr lang="en-IN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785786" y="2850747"/>
            <a:ext cx="7215238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6" idx="2"/>
          </p:cNvCxnSpPr>
          <p:nvPr/>
        </p:nvCxnSpPr>
        <p:spPr>
          <a:xfrm rot="5400000">
            <a:off x="4283711" y="2763932"/>
            <a:ext cx="214314" cy="507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83124" y="3129750"/>
            <a:ext cx="21314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Services Provided by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Deptt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. of Posts by way of</a:t>
            </a:r>
            <a:endParaRPr lang="en-IN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369140" y="3132525"/>
            <a:ext cx="2345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Services in relation to Aircraft or vessel</a:t>
            </a:r>
            <a:endParaRPr lang="en-IN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628656" y="3135300"/>
            <a:ext cx="21431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Services in relation to</a:t>
            </a:r>
            <a:endParaRPr lang="en-IN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715140" y="3121450"/>
            <a:ext cx="24288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Support Services provided by Govt./Local authority</a:t>
            </a:r>
            <a:endParaRPr lang="en-IN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rot="5400000">
            <a:off x="637399" y="4250622"/>
            <a:ext cx="285752" cy="1102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35525" y="4329525"/>
            <a:ext cx="1400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Speed post</a:t>
            </a:r>
            <a:endParaRPr lang="en-IN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38299" y="4731300"/>
            <a:ext cx="2364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express parcel post</a:t>
            </a:r>
            <a:endParaRPr lang="en-IN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41074" y="5133075"/>
            <a:ext cx="215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life insurance and</a:t>
            </a:r>
            <a:endParaRPr lang="en-IN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57699" y="5532075"/>
            <a:ext cx="215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agency Services</a:t>
            </a:r>
            <a:endParaRPr lang="en-IN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rot="5400000">
            <a:off x="640174" y="2976425"/>
            <a:ext cx="285752" cy="1102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5400000">
            <a:off x="3100687" y="2988112"/>
            <a:ext cx="285752" cy="1102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5400000">
            <a:off x="5408266" y="2988112"/>
            <a:ext cx="285752" cy="1102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5400000">
            <a:off x="7843907" y="2988112"/>
            <a:ext cx="285752" cy="1102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0" y="6166600"/>
            <a:ext cx="26647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to a person 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Other than</a:t>
            </a:r>
          </a:p>
          <a:p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 Govt</a:t>
            </a:r>
            <a:endParaRPr lang="en-IN" b="1" u="sng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 rot="5400000">
            <a:off x="1027174" y="6059946"/>
            <a:ext cx="285752" cy="1102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81282" y="4515384"/>
            <a:ext cx="142876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64657" y="4922449"/>
            <a:ext cx="142876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69595" y="5317827"/>
            <a:ext cx="142876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86220" y="5746455"/>
            <a:ext cx="142876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rot="5400000">
            <a:off x="3100687" y="3900181"/>
            <a:ext cx="285752" cy="1102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2375858" y="4033050"/>
            <a:ext cx="22860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Irrespective of the fact whether the Services are provided inside or outside the precincts of a port or an airport</a:t>
            </a:r>
            <a:endParaRPr lang="en-IN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372236" y="5675017"/>
            <a:ext cx="611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eg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IN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839051" y="5684893"/>
            <a:ext cx="28593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Repair &amp; 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Maintenance Services</a:t>
            </a:r>
            <a:endParaRPr lang="en-IN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824238" y="6334584"/>
            <a:ext cx="2302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Parking Services etc</a:t>
            </a:r>
            <a:endParaRPr lang="en-IN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657636" y="6326167"/>
            <a:ext cx="306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IN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 rot="5400000">
            <a:off x="5434767" y="3930304"/>
            <a:ext cx="285752" cy="1102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4664680" y="4069075"/>
            <a:ext cx="2336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Transport of Goods or Passengers.</a:t>
            </a:r>
            <a:endParaRPr lang="en-IN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565251" y="4688383"/>
            <a:ext cx="540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eg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IN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032066" y="4698259"/>
            <a:ext cx="2040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Indians 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Railways</a:t>
            </a:r>
            <a:endParaRPr lang="en-IN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017253" y="5288199"/>
            <a:ext cx="23026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State transport corporations</a:t>
            </a:r>
            <a:endParaRPr lang="en-IN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834026" y="5279782"/>
            <a:ext cx="306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IN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2" name="Straight Connector 51"/>
          <p:cNvCxnSpPr/>
          <p:nvPr/>
        </p:nvCxnSpPr>
        <p:spPr>
          <a:xfrm>
            <a:off x="4527063" y="4278191"/>
            <a:ext cx="142876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rot="5400000">
            <a:off x="7863659" y="4099681"/>
            <a:ext cx="285752" cy="1102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6734540" y="4238100"/>
            <a:ext cx="2442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to any Business entity.</a:t>
            </a:r>
            <a:endParaRPr lang="en-IN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746579" y="4648384"/>
            <a:ext cx="540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eg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IN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732730" y="5016909"/>
            <a:ext cx="432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IN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115456" y="5043762"/>
            <a:ext cx="2028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Manpower Security Services </a:t>
            </a:r>
            <a:endParaRPr lang="en-IN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643702" y="5717934"/>
            <a:ext cx="541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(ii)</a:t>
            </a:r>
            <a:endParaRPr lang="en-IN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084980" y="5761412"/>
            <a:ext cx="1773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Renting of immovable property etc</a:t>
            </a:r>
            <a:endParaRPr lang="en-IN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1071546"/>
            <a:ext cx="83582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smtClean="0"/>
              <a:t>Based on these recommendations (Dr. Raja J. Chelliah), Dr. Manmohan Singh, the then Union Finance Minister, in his Budget Speech for the year 1994-95 introduced the new concept of Service tax and stated as under:</a:t>
            </a:r>
            <a:endParaRPr lang="en-IN" sz="2000" b="1"/>
          </a:p>
        </p:txBody>
      </p:sp>
      <p:pic>
        <p:nvPicPr>
          <p:cNvPr id="3" name="Picture 2" descr="C:\Users\dell\Desktop\downlo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823791"/>
            <a:ext cx="1643074" cy="196596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85720" y="4966930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/>
              <a:t>Dr. Manmohan Singh</a:t>
            </a:r>
            <a:endParaRPr lang="en-IN" b="1"/>
          </a:p>
        </p:txBody>
      </p:sp>
      <p:sp>
        <p:nvSpPr>
          <p:cNvPr id="5" name="TextBox 4"/>
          <p:cNvSpPr txBox="1"/>
          <p:nvPr/>
        </p:nvSpPr>
        <p:spPr>
          <a:xfrm>
            <a:off x="2928926" y="2302616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smtClean="0"/>
              <a:t>Formar Budget Speech</a:t>
            </a:r>
            <a:endParaRPr lang="en-IN" b="1"/>
          </a:p>
        </p:txBody>
      </p:sp>
      <p:sp>
        <p:nvSpPr>
          <p:cNvPr id="6" name="TextBox 5"/>
          <p:cNvSpPr txBox="1"/>
          <p:nvPr/>
        </p:nvSpPr>
        <p:spPr>
          <a:xfrm>
            <a:off x="2714612" y="2699054"/>
            <a:ext cx="578647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smtClean="0"/>
              <a:t>“There is no sound reason for exempting services from taxation, where goods are taxed and many countries treat goods and services a like for tax purposes. I, therefore, purpose to make a modest effort in this direction by imposing a tax on services of telephones, non-life insurance, and stock brokers”.</a:t>
            </a:r>
            <a:endParaRPr lang="en-IN" sz="2000" b="1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8723" y="1722786"/>
            <a:ext cx="1000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latin typeface="Times New Roman" pitchFamily="18" charset="0"/>
                <a:cs typeface="Times New Roman" pitchFamily="18" charset="0"/>
              </a:rPr>
              <a:t>Note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:</a:t>
            </a:r>
            <a:endParaRPr lang="en-IN" sz="20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64538" y="1732662"/>
            <a:ext cx="41218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Speed post, Express parcel post etc</a:t>
            </a:r>
            <a:endParaRPr lang="en-IN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65845" y="357166"/>
            <a:ext cx="21314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Services Provided by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Deptt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. of Posts by way of</a:t>
            </a:r>
            <a:endParaRPr lang="en-IN" sz="2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rot="5400000">
            <a:off x="2120120" y="1561163"/>
            <a:ext cx="285752" cy="1102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167313" y="2167687"/>
            <a:ext cx="3907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Services if Given to Non-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Govt</a:t>
            </a:r>
            <a:endParaRPr lang="en-IN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68838" y="2619337"/>
            <a:ext cx="3907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then it is Liable to Service TAX.</a:t>
            </a:r>
            <a:endParaRPr lang="en-IN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2346" y="3081686"/>
            <a:ext cx="15001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latin typeface="Times New Roman" pitchFamily="18" charset="0"/>
                <a:cs typeface="Times New Roman" pitchFamily="18" charset="0"/>
              </a:rPr>
              <a:t>However</a:t>
            </a:r>
            <a:endParaRPr lang="en-IN" sz="20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95228" y="3098311"/>
            <a:ext cx="4071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other mail Services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eg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. Post card, Inland  Letter, Money order etc.</a:t>
            </a:r>
            <a:endParaRPr lang="en-IN" sz="2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rot="5400000">
            <a:off x="2786623" y="3956805"/>
            <a:ext cx="285752" cy="1102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547878" y="4131836"/>
            <a:ext cx="36670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are not liable to Service TAX whether Provided to Govt or to the  non-Govt.</a:t>
            </a:r>
            <a:endParaRPr lang="en-IN" sz="2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219847" y="2802683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86116" y="837480"/>
            <a:ext cx="22145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latin typeface="Times New Roman" pitchFamily="18" charset="0"/>
                <a:cs typeface="Times New Roman" pitchFamily="18" charset="0"/>
              </a:rPr>
              <a:t>Support Services</a:t>
            </a:r>
            <a:endParaRPr lang="en-IN" sz="20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2534" y="554855"/>
            <a:ext cx="8105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latin typeface="Times New Roman" pitchFamily="18" charset="0"/>
                <a:cs typeface="Times New Roman" pitchFamily="18" charset="0"/>
              </a:rPr>
              <a:t>Exp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IN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63289" y="571480"/>
            <a:ext cx="381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IN" sz="2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rot="5400000">
            <a:off x="3963102" y="1512878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928926" y="1714488"/>
            <a:ext cx="2857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Govt. Security Services </a:t>
            </a:r>
            <a:endParaRPr lang="en-IN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88507" y="1714488"/>
            <a:ext cx="26432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(i.e. Support Services)</a:t>
            </a:r>
            <a:endParaRPr lang="en-IN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28992" y="2307555"/>
            <a:ext cx="16430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is taken by </a:t>
            </a:r>
            <a:endParaRPr lang="en-IN" sz="2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357290" y="2928934"/>
            <a:ext cx="285752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>
            <a:off x="3929852" y="3049453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>
            <a:off x="1142976" y="3143248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14348" y="3571876"/>
            <a:ext cx="20717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Mr.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Ratan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TATA</a:t>
            </a:r>
            <a:endParaRPr lang="en-IN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0498" y="4023526"/>
            <a:ext cx="20717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(Business entity)</a:t>
            </a:r>
            <a:endParaRPr lang="en-IN" sz="2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rot="5400000">
            <a:off x="1165333" y="4642652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86648" y="4874176"/>
            <a:ext cx="22422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Liable to </a:t>
            </a: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Service TAX </a:t>
            </a:r>
            <a:endParaRPr lang="en-IN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71868" y="3591276"/>
            <a:ext cx="2500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Mr.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Arvind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Kejriwal</a:t>
            </a:r>
            <a:endParaRPr lang="en-IN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60793" y="4893576"/>
            <a:ext cx="22422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Not Liable to Service TAX </a:t>
            </a:r>
            <a:endParaRPr lang="en-IN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05368" y="4022067"/>
            <a:ext cx="26432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(Non - Business entity)</a:t>
            </a:r>
            <a:endParaRPr lang="en-IN" sz="2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rot="5400000">
            <a:off x="4072728" y="4659277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00100" y="2691466"/>
            <a:ext cx="7429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smtClean="0"/>
              <a:t>Service provided by the Reserve Bank of India</a:t>
            </a:r>
            <a:endParaRPr lang="en-IN" sz="2800" b="1" u="sng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500042"/>
            <a:ext cx="24288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(Services Provided</a:t>
            </a: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  To RBI )</a:t>
            </a:r>
            <a:endParaRPr lang="en-IN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00694" y="571480"/>
            <a:ext cx="33575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(Services Provided by RBI)</a:t>
            </a:r>
            <a:endParaRPr lang="en-IN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596" y="1857364"/>
            <a:ext cx="10001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Any </a:t>
            </a: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Person</a:t>
            </a:r>
            <a:endParaRPr lang="en-IN" sz="2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378853" y="2143116"/>
            <a:ext cx="2000264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450555" y="1652926"/>
            <a:ext cx="1857388" cy="10715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RBI</a:t>
            </a:r>
          </a:p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Reserve Bank of INDIA </a:t>
            </a:r>
            <a:endParaRPr lang="en-IN" sz="2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384319" y="2181304"/>
            <a:ext cx="1857388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367958" y="1860139"/>
            <a:ext cx="10001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to  Any </a:t>
            </a: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Person</a:t>
            </a:r>
            <a:endParaRPr lang="en-IN" sz="2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rot="5400000">
            <a:off x="6230024" y="2375730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929322" y="2526807"/>
            <a:ext cx="15001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Services </a:t>
            </a: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Provided</a:t>
            </a:r>
            <a:endParaRPr lang="en-IN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71604" y="2219492"/>
            <a:ext cx="15001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Services </a:t>
            </a: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Provided</a:t>
            </a:r>
            <a:endParaRPr lang="en-IN" sz="2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rot="5400000">
            <a:off x="1893869" y="3123360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214414" y="3286124"/>
            <a:ext cx="2786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Liable to Service TAX</a:t>
            </a:r>
            <a:endParaRPr lang="en-IN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874508" y="3543212"/>
            <a:ext cx="30552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Not Liable to Service TAX</a:t>
            </a:r>
            <a:endParaRPr lang="en-IN" sz="2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rot="5400000">
            <a:off x="6254714" y="3404174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01595" y="3734504"/>
            <a:ext cx="612819" cy="408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Eg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IN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209476" y="3741253"/>
            <a:ext cx="26432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Technical Consultancy</a:t>
            </a:r>
            <a:endParaRPr lang="en-IN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228876" y="4226153"/>
            <a:ext cx="26432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Legal Services etc</a:t>
            </a:r>
            <a:endParaRPr lang="en-IN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267944" y="3996778"/>
            <a:ext cx="5899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Eg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IN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897388" y="4003528"/>
            <a:ext cx="26432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Manage Public Debts</a:t>
            </a:r>
            <a:endParaRPr lang="en-IN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916788" y="4488428"/>
            <a:ext cx="26432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Service of Agent etc</a:t>
            </a:r>
            <a:endParaRPr lang="en-IN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2905780"/>
            <a:ext cx="76438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smtClean="0"/>
              <a:t>Service provided by Foreign Diplomatic Mission </a:t>
            </a:r>
            <a:endParaRPr lang="en-IN" sz="2800" b="1" u="sng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500042"/>
            <a:ext cx="28575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(Services Provided</a:t>
            </a: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to Foreign Diplomatic </a:t>
            </a: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Mission )</a:t>
            </a:r>
            <a:endParaRPr lang="en-IN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5596" y="1857364"/>
            <a:ext cx="10001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Any </a:t>
            </a: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Person</a:t>
            </a:r>
            <a:endParaRPr lang="en-IN" sz="2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245853" y="2143116"/>
            <a:ext cx="2000264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317554" y="1652926"/>
            <a:ext cx="2193015" cy="10715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FOREIGN DIPLOMATIC MISSION</a:t>
            </a:r>
            <a:endParaRPr lang="en-IN" sz="2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500694" y="2181304"/>
            <a:ext cx="1857388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534208" y="1860139"/>
            <a:ext cx="10001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to  Any </a:t>
            </a: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Person</a:t>
            </a:r>
            <a:endParaRPr lang="en-IN" sz="2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rot="5400000">
            <a:off x="6396274" y="2375730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095572" y="2526807"/>
            <a:ext cx="15001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Services </a:t>
            </a: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Provided</a:t>
            </a:r>
            <a:endParaRPr lang="en-IN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38604" y="2219492"/>
            <a:ext cx="15001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Services </a:t>
            </a: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Provided</a:t>
            </a:r>
            <a:endParaRPr lang="en-IN" sz="2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rot="5400000">
            <a:off x="1893869" y="3123360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214414" y="3286124"/>
            <a:ext cx="2786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Liable to Service TAX</a:t>
            </a:r>
            <a:endParaRPr lang="en-IN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25133" y="3543212"/>
            <a:ext cx="30552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Not Liable to Service TAX</a:t>
            </a:r>
            <a:endParaRPr lang="en-IN" sz="2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rot="5400000">
            <a:off x="6420964" y="3404174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500694" y="502816"/>
            <a:ext cx="32861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(Services Provided by </a:t>
            </a: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Foreign Diplomatic </a:t>
            </a: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Mission)</a:t>
            </a:r>
            <a:endParaRPr lang="en-IN" sz="2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rot="5400000">
            <a:off x="1896644" y="3874260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219352" y="4048568"/>
            <a:ext cx="3071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However it is exempt under (NN : 27 / 2012)</a:t>
            </a:r>
            <a:endParaRPr lang="en-IN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57158" y="5374451"/>
            <a:ext cx="1428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However  :</a:t>
            </a:r>
            <a:endParaRPr lang="en-IN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812418" y="5389265"/>
            <a:ext cx="70458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Services Provided by UN | International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Organisation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| WHO</a:t>
            </a: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are not Covered under Negative list &amp; therefore liable to Service TAX.</a:t>
            </a:r>
            <a:endParaRPr lang="en-IN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637980"/>
            <a:ext cx="24288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(Services Provided</a:t>
            </a: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to International Organization)</a:t>
            </a:r>
            <a:endParaRPr lang="en-IN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5596" y="2214554"/>
            <a:ext cx="10001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Any </a:t>
            </a: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Person</a:t>
            </a:r>
            <a:endParaRPr lang="en-IN" sz="2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1214414" y="2500306"/>
            <a:ext cx="1674513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2928926" y="1862302"/>
            <a:ext cx="3326148" cy="128094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United Nation Organization </a:t>
            </a:r>
          </a:p>
          <a:p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(International Organization)</a:t>
            </a:r>
            <a:endParaRPr lang="en-IN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34208" y="2217329"/>
            <a:ext cx="10001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to  Any </a:t>
            </a: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Person</a:t>
            </a:r>
            <a:endParaRPr lang="en-IN" sz="2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rot="5400000">
            <a:off x="6717088" y="2699670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416386" y="2883997"/>
            <a:ext cx="15001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Services </a:t>
            </a: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Provided</a:t>
            </a:r>
            <a:endParaRPr lang="en-IN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38604" y="2867372"/>
            <a:ext cx="15001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Services </a:t>
            </a: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Provided</a:t>
            </a:r>
            <a:endParaRPr lang="en-IN" sz="2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rot="5400000">
            <a:off x="1893869" y="3771240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214414" y="3934004"/>
            <a:ext cx="2786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Liable to Service TAX</a:t>
            </a:r>
            <a:endParaRPr lang="en-IN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45947" y="3900402"/>
            <a:ext cx="24837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Liable to Service Tax </a:t>
            </a:r>
            <a:endParaRPr lang="en-IN" sz="2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rot="5400000">
            <a:off x="6741778" y="3761364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286512" y="642918"/>
            <a:ext cx="23574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(Services </a:t>
            </a:r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Provided </a:t>
            </a:r>
          </a:p>
          <a:p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by International Organization)</a:t>
            </a:r>
            <a:endParaRPr lang="en-IN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02727" y="4253006"/>
            <a:ext cx="24953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(as it is not Covered Under Negative List)</a:t>
            </a:r>
            <a:endParaRPr lang="en-IN" sz="2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6253262" y="2500306"/>
            <a:ext cx="1285884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142976" y="5150006"/>
            <a:ext cx="2945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However such services exempted [E|N: 25/2012]</a:t>
            </a:r>
            <a:endParaRPr lang="en-IN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934260" y="4211436"/>
            <a:ext cx="24953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(as it is not Covered Under Service Tax)</a:t>
            </a:r>
            <a:endParaRPr lang="en-IN" sz="2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rot="5400000">
            <a:off x="1910494" y="2699670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8794" y="2786058"/>
            <a:ext cx="50720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smtClean="0"/>
              <a:t>Services Relating to Agriculture</a:t>
            </a:r>
            <a:endParaRPr lang="en-IN" sz="2800" b="1" u="sng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500042"/>
            <a:ext cx="60722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Service Relating to </a:t>
            </a:r>
            <a:r>
              <a:rPr lang="en-US" sz="2000" b="1" u="sng" smtClean="0"/>
              <a:t>Agriculture</a:t>
            </a:r>
            <a:r>
              <a:rPr lang="en-US" sz="2000" b="1" smtClean="0"/>
              <a:t> | </a:t>
            </a:r>
            <a:r>
              <a:rPr lang="en-US" sz="2000" b="1" u="sng" smtClean="0"/>
              <a:t>Agriculture Produce</a:t>
            </a:r>
            <a:endParaRPr lang="en-IN" sz="2000" b="1" u="sng"/>
          </a:p>
        </p:txBody>
      </p:sp>
      <p:sp>
        <p:nvSpPr>
          <p:cNvPr id="5" name="TextBox 4"/>
          <p:cNvSpPr txBox="1"/>
          <p:nvPr/>
        </p:nvSpPr>
        <p:spPr>
          <a:xfrm>
            <a:off x="1285852" y="1188127"/>
            <a:ext cx="15001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Cultivation</a:t>
            </a:r>
            <a:endParaRPr lang="en-IN" sz="2000" b="1"/>
          </a:p>
        </p:txBody>
      </p:sp>
      <p:sp>
        <p:nvSpPr>
          <p:cNvPr id="6" name="TextBox 5"/>
          <p:cNvSpPr txBox="1"/>
          <p:nvPr/>
        </p:nvSpPr>
        <p:spPr>
          <a:xfrm>
            <a:off x="1290789" y="1633380"/>
            <a:ext cx="21930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Animal Raising except Rearing of Horse</a:t>
            </a:r>
            <a:endParaRPr lang="en-IN" sz="2000" b="1"/>
          </a:p>
        </p:txBody>
      </p:sp>
      <p:cxnSp>
        <p:nvCxnSpPr>
          <p:cNvPr id="15" name="Straight Arrow Connector 14"/>
          <p:cNvCxnSpPr>
            <a:endCxn id="5" idx="0"/>
          </p:cNvCxnSpPr>
          <p:nvPr/>
        </p:nvCxnSpPr>
        <p:spPr>
          <a:xfrm rot="10800000" flipV="1">
            <a:off x="2035952" y="928669"/>
            <a:ext cx="750099" cy="25945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950621" y="1038296"/>
            <a:ext cx="7858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Food</a:t>
            </a:r>
            <a:endParaRPr lang="en-IN" sz="2000" b="1"/>
          </a:p>
        </p:txBody>
      </p:sp>
      <p:sp>
        <p:nvSpPr>
          <p:cNvPr id="18" name="TextBox 17"/>
          <p:cNvSpPr txBox="1"/>
          <p:nvPr/>
        </p:nvSpPr>
        <p:spPr>
          <a:xfrm>
            <a:off x="5000628" y="1038296"/>
            <a:ext cx="1428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Non - Food</a:t>
            </a:r>
            <a:endParaRPr lang="en-IN" sz="2000" b="1"/>
          </a:p>
        </p:txBody>
      </p:sp>
      <p:sp>
        <p:nvSpPr>
          <p:cNvPr id="19" name="TextBox 18"/>
          <p:cNvSpPr txBox="1"/>
          <p:nvPr/>
        </p:nvSpPr>
        <p:spPr>
          <a:xfrm>
            <a:off x="6643702" y="1033358"/>
            <a:ext cx="2000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Animal Produce</a:t>
            </a:r>
            <a:endParaRPr lang="en-IN" sz="2000" b="1"/>
          </a:p>
        </p:txBody>
      </p:sp>
      <p:sp>
        <p:nvSpPr>
          <p:cNvPr id="20" name="TextBox 19"/>
          <p:cNvSpPr txBox="1"/>
          <p:nvPr/>
        </p:nvSpPr>
        <p:spPr>
          <a:xfrm>
            <a:off x="4676688" y="1021671"/>
            <a:ext cx="285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/>
              <a:t>+</a:t>
            </a:r>
            <a:endParaRPr lang="en-IN" sz="2400" b="1"/>
          </a:p>
        </p:txBody>
      </p:sp>
      <p:sp>
        <p:nvSpPr>
          <p:cNvPr id="21" name="TextBox 20"/>
          <p:cNvSpPr txBox="1"/>
          <p:nvPr/>
        </p:nvSpPr>
        <p:spPr>
          <a:xfrm>
            <a:off x="6346263" y="1021671"/>
            <a:ext cx="285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/>
              <a:t>+</a:t>
            </a:r>
            <a:endParaRPr lang="en-IN" sz="2400" b="1"/>
          </a:p>
        </p:txBody>
      </p:sp>
      <p:sp>
        <p:nvSpPr>
          <p:cNvPr id="22" name="TextBox 21"/>
          <p:cNvSpPr txBox="1"/>
          <p:nvPr/>
        </p:nvSpPr>
        <p:spPr>
          <a:xfrm>
            <a:off x="4572000" y="1814444"/>
            <a:ext cx="30718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Raw Agriculture Produce</a:t>
            </a:r>
            <a:endParaRPr lang="en-IN" sz="2000" b="1"/>
          </a:p>
        </p:txBody>
      </p:sp>
      <p:sp>
        <p:nvSpPr>
          <p:cNvPr id="23" name="TextBox 22"/>
          <p:cNvSpPr txBox="1"/>
          <p:nvPr/>
        </p:nvSpPr>
        <p:spPr>
          <a:xfrm>
            <a:off x="4572000" y="2331135"/>
            <a:ext cx="328614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Processed agricultural produce if it does not alter its characterstics but makes it marketable for Primary Market</a:t>
            </a:r>
            <a:endParaRPr lang="en-IN" sz="2000" b="1"/>
          </a:p>
        </p:txBody>
      </p:sp>
      <p:sp>
        <p:nvSpPr>
          <p:cNvPr id="24" name="TextBox 23"/>
          <p:cNvSpPr txBox="1"/>
          <p:nvPr/>
        </p:nvSpPr>
        <p:spPr>
          <a:xfrm>
            <a:off x="4572000" y="3929066"/>
            <a:ext cx="2714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Eg. Cleaning of wheat</a:t>
            </a:r>
            <a:endParaRPr lang="en-IN" sz="2000" b="1"/>
          </a:p>
        </p:txBody>
      </p:sp>
      <p:sp>
        <p:nvSpPr>
          <p:cNvPr id="25" name="TextBox 24"/>
          <p:cNvSpPr txBox="1"/>
          <p:nvPr/>
        </p:nvSpPr>
        <p:spPr>
          <a:xfrm>
            <a:off x="4572000" y="4412506"/>
            <a:ext cx="36433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Potato chips or tomato ketchup</a:t>
            </a:r>
            <a:endParaRPr lang="en-IN" sz="2000" b="1"/>
          </a:p>
        </p:txBody>
      </p:sp>
      <p:sp>
        <p:nvSpPr>
          <p:cNvPr id="26" name="TextBox 25"/>
          <p:cNvSpPr txBox="1"/>
          <p:nvPr/>
        </p:nvSpPr>
        <p:spPr>
          <a:xfrm>
            <a:off x="5055441" y="4857760"/>
            <a:ext cx="31598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Not quality as agricultural produce</a:t>
            </a:r>
            <a:endParaRPr lang="en-IN" sz="2000" b="1"/>
          </a:p>
        </p:txBody>
      </p:sp>
      <p:sp>
        <p:nvSpPr>
          <p:cNvPr id="27" name="TextBox 26"/>
          <p:cNvSpPr txBox="1"/>
          <p:nvPr/>
        </p:nvSpPr>
        <p:spPr>
          <a:xfrm>
            <a:off x="4572000" y="5721510"/>
            <a:ext cx="36433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Rice is not agriculture produce.</a:t>
            </a:r>
            <a:endParaRPr lang="en-IN" sz="2000" b="1"/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4060247" y="2000240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4088559" y="2531968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978537" y="1357298"/>
            <a:ext cx="214314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983475" y="1822526"/>
            <a:ext cx="214314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4" name="Flowchart: Connector 33"/>
          <p:cNvSpPr/>
          <p:nvPr/>
        </p:nvSpPr>
        <p:spPr>
          <a:xfrm>
            <a:off x="4302873" y="4093505"/>
            <a:ext cx="71438" cy="71438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5" name="Flowchart: Connector 34"/>
          <p:cNvSpPr/>
          <p:nvPr/>
        </p:nvSpPr>
        <p:spPr>
          <a:xfrm>
            <a:off x="4302873" y="4572008"/>
            <a:ext cx="71438" cy="71438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6" name="Flowchart: Connector 35"/>
          <p:cNvSpPr/>
          <p:nvPr/>
        </p:nvSpPr>
        <p:spPr>
          <a:xfrm>
            <a:off x="4324436" y="5891142"/>
            <a:ext cx="71438" cy="71438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4693313" y="5037236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0283" y="769169"/>
            <a:ext cx="85011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smtClean="0"/>
              <a:t>Service Provided by Agricultural Produce Marketing Committee or Boards</a:t>
            </a:r>
            <a:endParaRPr lang="en-IN" sz="2000" b="1" u="sng"/>
          </a:p>
        </p:txBody>
      </p:sp>
      <p:sp>
        <p:nvSpPr>
          <p:cNvPr id="3" name="Right Arrow 2"/>
          <p:cNvSpPr/>
          <p:nvPr/>
        </p:nvSpPr>
        <p:spPr>
          <a:xfrm>
            <a:off x="566534" y="1390548"/>
            <a:ext cx="357190" cy="214314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TextBox 3"/>
          <p:cNvSpPr txBox="1"/>
          <p:nvPr/>
        </p:nvSpPr>
        <p:spPr>
          <a:xfrm>
            <a:off x="1033350" y="1302485"/>
            <a:ext cx="3429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Covered Under Negative List</a:t>
            </a:r>
            <a:endParaRPr lang="en-IN" sz="2000" b="1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483937" y="1500174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912565" y="1307423"/>
            <a:ext cx="3429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Not Liable to Service Tax</a:t>
            </a:r>
            <a:endParaRPr lang="en-IN" sz="2000" b="1"/>
          </a:p>
        </p:txBody>
      </p:sp>
      <p:sp>
        <p:nvSpPr>
          <p:cNvPr id="8" name="TextBox 7"/>
          <p:cNvSpPr txBox="1"/>
          <p:nvPr/>
        </p:nvSpPr>
        <p:spPr>
          <a:xfrm>
            <a:off x="1038288" y="1885882"/>
            <a:ext cx="3819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Such Committee or Board </a:t>
            </a:r>
            <a:r>
              <a:rPr lang="en-US" sz="2000" b="1" u="sng" smtClean="0"/>
              <a:t>Setup</a:t>
            </a:r>
            <a:endParaRPr lang="en-IN" sz="2000" b="1" u="sng"/>
          </a:p>
        </p:txBody>
      </p:sp>
      <p:sp>
        <p:nvSpPr>
          <p:cNvPr id="9" name="TextBox 8"/>
          <p:cNvSpPr txBox="1"/>
          <p:nvPr/>
        </p:nvSpPr>
        <p:spPr>
          <a:xfrm>
            <a:off x="1038288" y="2385948"/>
            <a:ext cx="21049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Under State law</a:t>
            </a:r>
            <a:endParaRPr lang="en-IN" sz="2000" b="1" u="sng"/>
          </a:p>
        </p:txBody>
      </p:sp>
      <p:sp>
        <p:nvSpPr>
          <p:cNvPr id="10" name="TextBox 9"/>
          <p:cNvSpPr txBox="1"/>
          <p:nvPr/>
        </p:nvSpPr>
        <p:spPr>
          <a:xfrm>
            <a:off x="1038288" y="2902639"/>
            <a:ext cx="3819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For the </a:t>
            </a:r>
            <a:r>
              <a:rPr lang="en-US" sz="2000" b="1" u="sng" smtClean="0"/>
              <a:t>purpose of Regulating</a:t>
            </a:r>
            <a:endParaRPr lang="en-IN" sz="2000" b="1" u="sng"/>
          </a:p>
        </p:txBody>
      </p:sp>
      <p:sp>
        <p:nvSpPr>
          <p:cNvPr id="11" name="TextBox 10"/>
          <p:cNvSpPr txBox="1"/>
          <p:nvPr/>
        </p:nvSpPr>
        <p:spPr>
          <a:xfrm>
            <a:off x="1033350" y="3483813"/>
            <a:ext cx="4181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Marketing of Agricultural Produce.</a:t>
            </a:r>
            <a:endParaRPr lang="en-IN" sz="2000" b="1" u="sng"/>
          </a:p>
        </p:txBody>
      </p:sp>
      <p:sp>
        <p:nvSpPr>
          <p:cNvPr id="12" name="TextBox 11"/>
          <p:cNvSpPr txBox="1"/>
          <p:nvPr/>
        </p:nvSpPr>
        <p:spPr>
          <a:xfrm>
            <a:off x="1038288" y="4095521"/>
            <a:ext cx="13191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smtClean="0"/>
              <a:t>by way of</a:t>
            </a:r>
            <a:endParaRPr lang="en-IN" sz="2000" b="1" u="sng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335859" y="4326461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764487" y="4100460"/>
            <a:ext cx="13074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Providing</a:t>
            </a:r>
            <a:endParaRPr lang="en-IN" sz="2000" b="1"/>
          </a:p>
        </p:txBody>
      </p:sp>
      <p:sp>
        <p:nvSpPr>
          <p:cNvPr id="15" name="Rectangle 14"/>
          <p:cNvSpPr/>
          <p:nvPr/>
        </p:nvSpPr>
        <p:spPr>
          <a:xfrm>
            <a:off x="4071934" y="4143380"/>
            <a:ext cx="2071702" cy="3405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1" smtClean="0"/>
              <a:t>Support Services</a:t>
            </a:r>
            <a:endParaRPr lang="en-IN" sz="2000" b="1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588097" y="2588369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Flowchart: Connector 16"/>
          <p:cNvSpPr/>
          <p:nvPr/>
        </p:nvSpPr>
        <p:spPr>
          <a:xfrm>
            <a:off x="802411" y="2055053"/>
            <a:ext cx="71438" cy="71438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588097" y="3108410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571472" y="3658351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88016" y="782405"/>
            <a:ext cx="2500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SERVICE TAX</a:t>
            </a:r>
            <a:endParaRPr lang="en-IN" sz="2400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1500166" y="1639661"/>
            <a:ext cx="2857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is a part of indirect Tax </a:t>
            </a:r>
            <a:endParaRPr lang="en-IN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500166" y="2157821"/>
            <a:ext cx="2857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Means Taxes on Services</a:t>
            </a:r>
            <a:endParaRPr lang="en-IN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500166" y="2675981"/>
            <a:ext cx="3429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ENTRY No. 97 of Union List</a:t>
            </a:r>
            <a:endParaRPr lang="en-IN" sz="2000" b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1069630" y="1849213"/>
            <a:ext cx="214314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084870" y="2347691"/>
            <a:ext cx="214314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076300" y="2879825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500166" y="3211297"/>
            <a:ext cx="5786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/>
              <a:t>(Introduced through ENTRY No. 92 C of Union List but governed by ENTRY No. 97 i.e. residuary entry)</a:t>
            </a:r>
            <a:endParaRPr lang="en-IN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28860" y="214290"/>
            <a:ext cx="24288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smtClean="0"/>
              <a:t>Services related to</a:t>
            </a:r>
            <a:endParaRPr lang="en-IN" sz="2000" b="1" u="sng"/>
          </a:p>
        </p:txBody>
      </p:sp>
      <p:sp>
        <p:nvSpPr>
          <p:cNvPr id="3" name="TextBox 2"/>
          <p:cNvSpPr txBox="1"/>
          <p:nvPr/>
        </p:nvSpPr>
        <p:spPr>
          <a:xfrm>
            <a:off x="2431635" y="571480"/>
            <a:ext cx="19260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Agriculture or</a:t>
            </a:r>
            <a:endParaRPr lang="en-IN" sz="2000" b="1"/>
          </a:p>
        </p:txBody>
      </p:sp>
      <p:sp>
        <p:nvSpPr>
          <p:cNvPr id="4" name="TextBox 3"/>
          <p:cNvSpPr txBox="1"/>
          <p:nvPr/>
        </p:nvSpPr>
        <p:spPr>
          <a:xfrm>
            <a:off x="2431635" y="1000108"/>
            <a:ext cx="37120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Agricultural produce </a:t>
            </a:r>
            <a:r>
              <a:rPr lang="en-US" sz="2000" b="1" u="sng" smtClean="0"/>
              <a:t>by way</a:t>
            </a:r>
            <a:r>
              <a:rPr lang="en-US" sz="2000" b="1" smtClean="0"/>
              <a:t> of</a:t>
            </a:r>
            <a:endParaRPr lang="en-IN" sz="2000" b="1"/>
          </a:p>
        </p:txBody>
      </p:sp>
      <p:sp>
        <p:nvSpPr>
          <p:cNvPr id="5" name="TextBox 4"/>
          <p:cNvSpPr txBox="1"/>
          <p:nvPr/>
        </p:nvSpPr>
        <p:spPr>
          <a:xfrm>
            <a:off x="1295728" y="1471656"/>
            <a:ext cx="2857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Agricultural Operations</a:t>
            </a:r>
            <a:endParaRPr lang="en-IN" sz="2000" b="1"/>
          </a:p>
        </p:txBody>
      </p:sp>
      <p:sp>
        <p:nvSpPr>
          <p:cNvPr id="6" name="Flowchart: Connector 5"/>
          <p:cNvSpPr/>
          <p:nvPr/>
        </p:nvSpPr>
        <p:spPr>
          <a:xfrm>
            <a:off x="1071538" y="1657452"/>
            <a:ext cx="71438" cy="71438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TextBox 6"/>
          <p:cNvSpPr txBox="1"/>
          <p:nvPr/>
        </p:nvSpPr>
        <p:spPr>
          <a:xfrm>
            <a:off x="1295728" y="1943204"/>
            <a:ext cx="2857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Supply of Farm Labour</a:t>
            </a:r>
            <a:endParaRPr lang="en-IN" sz="2000" b="1"/>
          </a:p>
        </p:txBody>
      </p:sp>
      <p:sp>
        <p:nvSpPr>
          <p:cNvPr id="8" name="Flowchart: Connector 7"/>
          <p:cNvSpPr/>
          <p:nvPr/>
        </p:nvSpPr>
        <p:spPr>
          <a:xfrm>
            <a:off x="1071538" y="2129000"/>
            <a:ext cx="71438" cy="71438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TextBox 8"/>
          <p:cNvSpPr txBox="1"/>
          <p:nvPr/>
        </p:nvSpPr>
        <p:spPr>
          <a:xfrm>
            <a:off x="1305604" y="2400350"/>
            <a:ext cx="54194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Any process carried out at an agricultural farm</a:t>
            </a:r>
            <a:endParaRPr lang="en-IN" sz="2000" b="1"/>
          </a:p>
        </p:txBody>
      </p:sp>
      <p:sp>
        <p:nvSpPr>
          <p:cNvPr id="10" name="Flowchart: Connector 9"/>
          <p:cNvSpPr/>
          <p:nvPr/>
        </p:nvSpPr>
        <p:spPr>
          <a:xfrm>
            <a:off x="1081414" y="2586146"/>
            <a:ext cx="71438" cy="71438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TextBox 10"/>
          <p:cNvSpPr txBox="1"/>
          <p:nvPr/>
        </p:nvSpPr>
        <p:spPr>
          <a:xfrm>
            <a:off x="1295728" y="2828978"/>
            <a:ext cx="7562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including tending, pruning, cutting, harvesting, drying, cleaning etc</a:t>
            </a:r>
            <a:endParaRPr lang="en-IN" sz="2000" b="1"/>
          </a:p>
        </p:txBody>
      </p:sp>
      <p:sp>
        <p:nvSpPr>
          <p:cNvPr id="12" name="TextBox 11"/>
          <p:cNvSpPr txBox="1"/>
          <p:nvPr/>
        </p:nvSpPr>
        <p:spPr>
          <a:xfrm>
            <a:off x="1295728" y="3257145"/>
            <a:ext cx="70723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Which do not alter the essential characterstics of agricultural produce but make it only marketable for the primary market</a:t>
            </a:r>
            <a:endParaRPr lang="en-IN" sz="2000" b="1"/>
          </a:p>
        </p:txBody>
      </p:sp>
      <p:sp>
        <p:nvSpPr>
          <p:cNvPr id="13" name="TextBox 12"/>
          <p:cNvSpPr txBox="1"/>
          <p:nvPr/>
        </p:nvSpPr>
        <p:spPr>
          <a:xfrm>
            <a:off x="1295728" y="3998487"/>
            <a:ext cx="2633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Renting of Leasing of</a:t>
            </a:r>
            <a:endParaRPr lang="en-IN" sz="2000" b="1"/>
          </a:p>
        </p:txBody>
      </p:sp>
      <p:sp>
        <p:nvSpPr>
          <p:cNvPr id="14" name="Flowchart: Connector 13"/>
          <p:cNvSpPr/>
          <p:nvPr/>
        </p:nvSpPr>
        <p:spPr>
          <a:xfrm>
            <a:off x="1071538" y="4184283"/>
            <a:ext cx="71438" cy="71438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5" name="TextBox 14"/>
          <p:cNvSpPr txBox="1"/>
          <p:nvPr/>
        </p:nvSpPr>
        <p:spPr>
          <a:xfrm>
            <a:off x="4510438" y="4008157"/>
            <a:ext cx="1918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agromachinery </a:t>
            </a:r>
            <a:endParaRPr lang="en-IN" sz="2000" b="1"/>
          </a:p>
        </p:txBody>
      </p:sp>
      <p:sp>
        <p:nvSpPr>
          <p:cNvPr id="16" name="TextBox 15"/>
          <p:cNvSpPr txBox="1"/>
          <p:nvPr/>
        </p:nvSpPr>
        <p:spPr>
          <a:xfrm>
            <a:off x="4517187" y="4398597"/>
            <a:ext cx="1918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vacant land </a:t>
            </a:r>
            <a:endParaRPr lang="en-IN" sz="2000" b="1"/>
          </a:p>
        </p:txBody>
      </p:sp>
      <p:sp>
        <p:nvSpPr>
          <p:cNvPr id="17" name="TextBox 16"/>
          <p:cNvSpPr txBox="1"/>
          <p:nvPr/>
        </p:nvSpPr>
        <p:spPr>
          <a:xfrm>
            <a:off x="1295728" y="4784305"/>
            <a:ext cx="7562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Loading|Unloading, Packing, storage or w|h of agricultural produce</a:t>
            </a:r>
            <a:endParaRPr lang="en-IN" sz="2000" b="1"/>
          </a:p>
        </p:txBody>
      </p:sp>
      <p:sp>
        <p:nvSpPr>
          <p:cNvPr id="18" name="Flowchart: Connector 17"/>
          <p:cNvSpPr/>
          <p:nvPr/>
        </p:nvSpPr>
        <p:spPr>
          <a:xfrm>
            <a:off x="1071538" y="4970101"/>
            <a:ext cx="71438" cy="71438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9" name="TextBox 18"/>
          <p:cNvSpPr txBox="1"/>
          <p:nvPr/>
        </p:nvSpPr>
        <p:spPr>
          <a:xfrm>
            <a:off x="1295728" y="5184621"/>
            <a:ext cx="37763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Agricultural extension Services</a:t>
            </a:r>
            <a:endParaRPr lang="en-IN" sz="2000" b="1"/>
          </a:p>
        </p:txBody>
      </p:sp>
      <p:sp>
        <p:nvSpPr>
          <p:cNvPr id="20" name="Flowchart: Connector 19"/>
          <p:cNvSpPr/>
          <p:nvPr/>
        </p:nvSpPr>
        <p:spPr>
          <a:xfrm>
            <a:off x="1071538" y="5370417"/>
            <a:ext cx="71438" cy="71438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1" name="TextBox 20"/>
          <p:cNvSpPr txBox="1"/>
          <p:nvPr/>
        </p:nvSpPr>
        <p:spPr>
          <a:xfrm>
            <a:off x="1295728" y="5625142"/>
            <a:ext cx="75625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Services by any Agricultural Produce Marketing Committee or Board or services provided by a commission agent for sale or purchase of agricultural produce.</a:t>
            </a:r>
            <a:endParaRPr lang="en-IN" sz="2000" b="1"/>
          </a:p>
        </p:txBody>
      </p:sp>
      <p:sp>
        <p:nvSpPr>
          <p:cNvPr id="22" name="Flowchart: Connector 21"/>
          <p:cNvSpPr/>
          <p:nvPr/>
        </p:nvSpPr>
        <p:spPr>
          <a:xfrm>
            <a:off x="1071538" y="5810938"/>
            <a:ext cx="71438" cy="71438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23" name="Straight Connector 22"/>
          <p:cNvCxnSpPr/>
          <p:nvPr/>
        </p:nvCxnSpPr>
        <p:spPr>
          <a:xfrm>
            <a:off x="2143108" y="757276"/>
            <a:ext cx="214314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143108" y="1200941"/>
            <a:ext cx="214314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916975" y="3453707"/>
            <a:ext cx="214314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214810" y="4631553"/>
            <a:ext cx="214314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198185" y="4241113"/>
            <a:ext cx="214314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43306" y="642918"/>
            <a:ext cx="15001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smtClean="0"/>
              <a:t>ANALYSIS</a:t>
            </a:r>
            <a:endParaRPr lang="en-IN" sz="2000" b="1" u="sng"/>
          </a:p>
        </p:txBody>
      </p:sp>
      <p:sp>
        <p:nvSpPr>
          <p:cNvPr id="3" name="TextBox 2"/>
          <p:cNvSpPr txBox="1"/>
          <p:nvPr/>
        </p:nvSpPr>
        <p:spPr>
          <a:xfrm>
            <a:off x="357158" y="1100064"/>
            <a:ext cx="2714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smtClean="0"/>
              <a:t>Services Relating to - </a:t>
            </a:r>
            <a:endParaRPr lang="en-IN" sz="2000" b="1" u="sng"/>
          </a:p>
        </p:txBody>
      </p:sp>
      <p:sp>
        <p:nvSpPr>
          <p:cNvPr id="4" name="TextBox 3"/>
          <p:cNvSpPr txBox="1"/>
          <p:nvPr/>
        </p:nvSpPr>
        <p:spPr>
          <a:xfrm>
            <a:off x="359933" y="1571612"/>
            <a:ext cx="39977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smtClean="0"/>
              <a:t>Agriculture / Agriculture Produce</a:t>
            </a:r>
            <a:endParaRPr lang="en-IN" sz="2000" b="1" u="sng"/>
          </a:p>
        </p:txBody>
      </p:sp>
      <p:sp>
        <p:nvSpPr>
          <p:cNvPr id="5" name="TextBox 4"/>
          <p:cNvSpPr txBox="1"/>
          <p:nvPr/>
        </p:nvSpPr>
        <p:spPr>
          <a:xfrm>
            <a:off x="1071538" y="2886014"/>
            <a:ext cx="39977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“Agriculture Produce” Includes:-</a:t>
            </a:r>
            <a:endParaRPr lang="en-IN" sz="2000" b="1"/>
          </a:p>
        </p:txBody>
      </p:sp>
      <p:sp>
        <p:nvSpPr>
          <p:cNvPr id="6" name="TextBox 5"/>
          <p:cNvSpPr txBox="1"/>
          <p:nvPr/>
        </p:nvSpPr>
        <p:spPr>
          <a:xfrm>
            <a:off x="1214414" y="3357562"/>
            <a:ext cx="7715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All Cereals, Pulses, fruits, Nuts &amp; Vegetables, Spices, Copra, Cotton, Unmanufactured, Leaves, Coffee, Tea, Rubber etc.</a:t>
            </a:r>
            <a:endParaRPr lang="en-IN" sz="2000" b="1"/>
          </a:p>
        </p:txBody>
      </p:sp>
      <p:sp>
        <p:nvSpPr>
          <p:cNvPr id="7" name="TextBox 6"/>
          <p:cNvSpPr txBox="1"/>
          <p:nvPr/>
        </p:nvSpPr>
        <p:spPr>
          <a:xfrm>
            <a:off x="1214414" y="4162228"/>
            <a:ext cx="2714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But does Not Includes:</a:t>
            </a:r>
            <a:endParaRPr lang="en-IN" sz="2000" b="1"/>
          </a:p>
        </p:txBody>
      </p:sp>
      <p:sp>
        <p:nvSpPr>
          <p:cNvPr id="8" name="TextBox 7"/>
          <p:cNvSpPr txBox="1"/>
          <p:nvPr/>
        </p:nvSpPr>
        <p:spPr>
          <a:xfrm>
            <a:off x="4071934" y="4171898"/>
            <a:ext cx="39290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Sugar, edible oil, </a:t>
            </a:r>
            <a:r>
              <a:rPr lang="en-US" sz="2000" b="1" u="sng" smtClean="0"/>
              <a:t>processed foods</a:t>
            </a:r>
            <a:r>
              <a:rPr lang="en-US" sz="2000" b="1" smtClean="0"/>
              <a:t>, </a:t>
            </a:r>
          </a:p>
          <a:p>
            <a:r>
              <a:rPr lang="en-US" sz="2000" b="1" u="sng" smtClean="0"/>
              <a:t>processed Tobacco.</a:t>
            </a:r>
            <a:endParaRPr lang="en-IN" sz="2000" b="1" u="sng"/>
          </a:p>
        </p:txBody>
      </p:sp>
      <p:cxnSp>
        <p:nvCxnSpPr>
          <p:cNvPr id="10" name="Straight Arrow Connector 9"/>
          <p:cNvCxnSpPr/>
          <p:nvPr/>
        </p:nvCxnSpPr>
        <p:spPr>
          <a:xfrm rot="5400000">
            <a:off x="6965173" y="4893479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803203" y="5172030"/>
            <a:ext cx="928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smtClean="0"/>
              <a:t>Chips</a:t>
            </a:r>
            <a:endParaRPr lang="en-IN" sz="2000" b="1" u="sng"/>
          </a:p>
        </p:txBody>
      </p:sp>
      <p:cxnSp>
        <p:nvCxnSpPr>
          <p:cNvPr id="12" name="Straight Arrow Connector 11"/>
          <p:cNvCxnSpPr/>
          <p:nvPr/>
        </p:nvCxnSpPr>
        <p:spPr>
          <a:xfrm rot="5400000">
            <a:off x="4929984" y="5071280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357422" y="1962052"/>
            <a:ext cx="7858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000" b="1" smtClean="0"/>
              <a:t>फसल</a:t>
            </a:r>
            <a:endParaRPr lang="en-IN" sz="2000" b="1"/>
          </a:p>
        </p:txBody>
      </p:sp>
      <p:cxnSp>
        <p:nvCxnSpPr>
          <p:cNvPr id="15" name="Straight Arrow Connector 14"/>
          <p:cNvCxnSpPr/>
          <p:nvPr/>
        </p:nvCxnSpPr>
        <p:spPr>
          <a:xfrm rot="5400000">
            <a:off x="2501092" y="2620825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00034" y="1945427"/>
            <a:ext cx="7858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000" b="1" smtClean="0"/>
              <a:t>खेती</a:t>
            </a:r>
            <a:endParaRPr lang="en-IN" sz="2000" b="1"/>
          </a:p>
        </p:txBody>
      </p:sp>
      <p:sp>
        <p:nvSpPr>
          <p:cNvPr id="17" name="TextBox 16"/>
          <p:cNvSpPr txBox="1"/>
          <p:nvPr/>
        </p:nvSpPr>
        <p:spPr>
          <a:xfrm>
            <a:off x="4862690" y="5314906"/>
            <a:ext cx="7858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000" b="1"/>
              <a:t>चैनी</a:t>
            </a:r>
            <a:endParaRPr lang="en-IN" sz="2000" b="1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00364" y="2834342"/>
            <a:ext cx="2928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smtClean="0"/>
              <a:t>Trading of Goods</a:t>
            </a:r>
            <a:endParaRPr lang="en-IN" sz="2800" b="1" u="sng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1743006"/>
            <a:ext cx="23574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smtClean="0"/>
              <a:t>Trading of Goods</a:t>
            </a:r>
            <a:endParaRPr lang="en-IN" sz="2000" b="1" u="sng"/>
          </a:p>
        </p:txBody>
      </p:sp>
      <p:sp>
        <p:nvSpPr>
          <p:cNvPr id="5" name="TextBox 4"/>
          <p:cNvSpPr txBox="1"/>
          <p:nvPr/>
        </p:nvSpPr>
        <p:spPr>
          <a:xfrm>
            <a:off x="3016989" y="857232"/>
            <a:ext cx="3714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All Kinds of Movable Property</a:t>
            </a:r>
            <a:endParaRPr lang="en-IN" sz="2000" b="1"/>
          </a:p>
        </p:txBody>
      </p:sp>
      <p:sp>
        <p:nvSpPr>
          <p:cNvPr id="6" name="TextBox 5"/>
          <p:cNvSpPr txBox="1"/>
          <p:nvPr/>
        </p:nvSpPr>
        <p:spPr>
          <a:xfrm>
            <a:off x="3929058" y="1242940"/>
            <a:ext cx="15001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smtClean="0"/>
              <a:t>Other than</a:t>
            </a:r>
            <a:endParaRPr lang="en-IN" sz="2000" b="1" u="sng"/>
          </a:p>
        </p:txBody>
      </p:sp>
      <p:sp>
        <p:nvSpPr>
          <p:cNvPr id="7" name="TextBox 6"/>
          <p:cNvSpPr txBox="1"/>
          <p:nvPr/>
        </p:nvSpPr>
        <p:spPr>
          <a:xfrm>
            <a:off x="3643306" y="1643050"/>
            <a:ext cx="32861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Actionable Claim &amp; Money</a:t>
            </a:r>
            <a:endParaRPr lang="en-IN" sz="2000" b="1"/>
          </a:p>
        </p:txBody>
      </p:sp>
      <p:sp>
        <p:nvSpPr>
          <p:cNvPr id="8" name="TextBox 7"/>
          <p:cNvSpPr txBox="1"/>
          <p:nvPr/>
        </p:nvSpPr>
        <p:spPr>
          <a:xfrm>
            <a:off x="857224" y="2600262"/>
            <a:ext cx="1785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smtClean="0"/>
              <a:t>Buying|Selling</a:t>
            </a:r>
            <a:endParaRPr lang="en-IN" sz="2000" b="1" u="sng"/>
          </a:p>
        </p:txBody>
      </p:sp>
      <p:sp>
        <p:nvSpPr>
          <p:cNvPr id="9" name="TextBox 8"/>
          <p:cNvSpPr txBox="1"/>
          <p:nvPr/>
        </p:nvSpPr>
        <p:spPr>
          <a:xfrm>
            <a:off x="857224" y="3386080"/>
            <a:ext cx="23574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liable to VAT|CST</a:t>
            </a:r>
            <a:endParaRPr lang="en-IN" sz="2000" b="1"/>
          </a:p>
        </p:txBody>
      </p:sp>
      <p:sp>
        <p:nvSpPr>
          <p:cNvPr id="10" name="TextBox 9"/>
          <p:cNvSpPr txBox="1"/>
          <p:nvPr/>
        </p:nvSpPr>
        <p:spPr>
          <a:xfrm>
            <a:off x="845536" y="3836065"/>
            <a:ext cx="3655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i.e. Not Liable to Service TAX</a:t>
            </a:r>
            <a:endParaRPr lang="en-IN" sz="2000" b="1"/>
          </a:p>
        </p:txBody>
      </p:sp>
      <p:cxnSp>
        <p:nvCxnSpPr>
          <p:cNvPr id="12" name="Straight Arrow Connector 11"/>
          <p:cNvCxnSpPr>
            <a:stCxn id="2" idx="0"/>
          </p:cNvCxnSpPr>
          <p:nvPr/>
        </p:nvCxnSpPr>
        <p:spPr>
          <a:xfrm rot="5400000" flipH="1" flipV="1">
            <a:off x="2253865" y="996506"/>
            <a:ext cx="528586" cy="9644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>
            <a:off x="1499769" y="2427677"/>
            <a:ext cx="42942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5400000">
            <a:off x="1500563" y="3235058"/>
            <a:ext cx="42942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462670" y="830937"/>
            <a:ext cx="2571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(including securities)</a:t>
            </a:r>
            <a:endParaRPr lang="en-IN" sz="2000" b="1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55243" y="1500174"/>
            <a:ext cx="1643074" cy="114300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smtClean="0"/>
              <a:t>Trader</a:t>
            </a:r>
            <a:endParaRPr lang="en-IN" sz="2000" b="1"/>
          </a:p>
        </p:txBody>
      </p:sp>
      <p:sp>
        <p:nvSpPr>
          <p:cNvPr id="3" name="Minus 2"/>
          <p:cNvSpPr/>
          <p:nvPr/>
        </p:nvSpPr>
        <p:spPr>
          <a:xfrm>
            <a:off x="4857752" y="2000240"/>
            <a:ext cx="1571636" cy="214314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TextBox 3"/>
          <p:cNvSpPr txBox="1"/>
          <p:nvPr/>
        </p:nvSpPr>
        <p:spPr>
          <a:xfrm>
            <a:off x="5357818" y="2231179"/>
            <a:ext cx="6429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Sale</a:t>
            </a:r>
            <a:endParaRPr lang="en-IN" sz="2000" b="1"/>
          </a:p>
        </p:txBody>
      </p:sp>
      <p:sp>
        <p:nvSpPr>
          <p:cNvPr id="5" name="TextBox 4"/>
          <p:cNvSpPr txBox="1"/>
          <p:nvPr/>
        </p:nvSpPr>
        <p:spPr>
          <a:xfrm rot="20377757">
            <a:off x="441339" y="3597609"/>
            <a:ext cx="12480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Auxiliary </a:t>
            </a:r>
          </a:p>
          <a:p>
            <a:r>
              <a:rPr lang="en-US" sz="2000" b="1" smtClean="0"/>
              <a:t>Services</a:t>
            </a:r>
            <a:endParaRPr lang="en-IN" sz="2000" b="1"/>
          </a:p>
        </p:txBody>
      </p:sp>
      <p:cxnSp>
        <p:nvCxnSpPr>
          <p:cNvPr id="7" name="Curved Connector 6"/>
          <p:cNvCxnSpPr>
            <a:stCxn id="5" idx="3"/>
            <a:endCxn id="2" idx="1"/>
          </p:cNvCxnSpPr>
          <p:nvPr/>
        </p:nvCxnSpPr>
        <p:spPr>
          <a:xfrm flipV="1">
            <a:off x="1650316" y="2071678"/>
            <a:ext cx="1904927" cy="1662664"/>
          </a:xfrm>
          <a:prstGeom prst="curvedConnector3">
            <a:avLst>
              <a:gd name="adj1" fmla="val 16835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 rot="20377757">
            <a:off x="2067268" y="2761652"/>
            <a:ext cx="7864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smtClean="0"/>
              <a:t>Like</a:t>
            </a:r>
            <a:endParaRPr lang="en-IN" sz="2000" b="1" u="sng"/>
          </a:p>
        </p:txBody>
      </p:sp>
      <p:sp>
        <p:nvSpPr>
          <p:cNvPr id="14" name="TextBox 13"/>
          <p:cNvSpPr txBox="1"/>
          <p:nvPr/>
        </p:nvSpPr>
        <p:spPr>
          <a:xfrm rot="20377757">
            <a:off x="2260649" y="2884197"/>
            <a:ext cx="2071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Commission </a:t>
            </a:r>
          </a:p>
          <a:p>
            <a:r>
              <a:rPr lang="en-US" sz="2000" b="1"/>
              <a:t> </a:t>
            </a:r>
            <a:r>
              <a:rPr lang="en-US" sz="2000" b="1" smtClean="0"/>
              <a:t>                 Agent</a:t>
            </a:r>
            <a:endParaRPr lang="en-IN" sz="2000" b="1"/>
          </a:p>
        </p:txBody>
      </p:sp>
      <p:sp>
        <p:nvSpPr>
          <p:cNvPr id="15" name="TextBox 14"/>
          <p:cNvSpPr txBox="1"/>
          <p:nvPr/>
        </p:nvSpPr>
        <p:spPr>
          <a:xfrm rot="20377757">
            <a:off x="2589456" y="3541431"/>
            <a:ext cx="17590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GTA Services</a:t>
            </a:r>
            <a:endParaRPr lang="en-IN" sz="2000" b="1"/>
          </a:p>
        </p:txBody>
      </p:sp>
      <p:sp>
        <p:nvSpPr>
          <p:cNvPr id="16" name="TextBox 15"/>
          <p:cNvSpPr txBox="1"/>
          <p:nvPr/>
        </p:nvSpPr>
        <p:spPr>
          <a:xfrm>
            <a:off x="2643174" y="4636903"/>
            <a:ext cx="24288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liable to Service Tax</a:t>
            </a:r>
            <a:endParaRPr lang="en-IN" sz="2000" b="1"/>
          </a:p>
        </p:txBody>
      </p:sp>
      <p:cxnSp>
        <p:nvCxnSpPr>
          <p:cNvPr id="18" name="Straight Connector 17"/>
          <p:cNvCxnSpPr/>
          <p:nvPr/>
        </p:nvCxnSpPr>
        <p:spPr>
          <a:xfrm rot="5400000" flipH="1" flipV="1">
            <a:off x="3519524" y="678637"/>
            <a:ext cx="857256" cy="78581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16200000" flipH="1">
            <a:off x="4324436" y="642918"/>
            <a:ext cx="857256" cy="85725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>
            <a:off x="2964645" y="4358352"/>
            <a:ext cx="64294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2000232" y="3502026"/>
            <a:ext cx="214314" cy="6985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2319234" y="4091694"/>
            <a:ext cx="214314" cy="6985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850738"/>
            <a:ext cx="36433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smtClean="0"/>
              <a:t>What is Not trading of Goods</a:t>
            </a:r>
            <a:endParaRPr lang="en-IN" sz="2000" b="1" u="sng"/>
          </a:p>
        </p:txBody>
      </p:sp>
      <p:sp>
        <p:nvSpPr>
          <p:cNvPr id="3" name="TextBox 2"/>
          <p:cNvSpPr txBox="1"/>
          <p:nvPr/>
        </p:nvSpPr>
        <p:spPr>
          <a:xfrm>
            <a:off x="1142976" y="1422242"/>
            <a:ext cx="6500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Taxable Services provided </a:t>
            </a:r>
            <a:r>
              <a:rPr lang="en-US" sz="2000" b="1" u="sng" smtClean="0"/>
              <a:t>in relation to</a:t>
            </a:r>
            <a:r>
              <a:rPr lang="en-US" sz="2000" b="1" smtClean="0"/>
              <a:t> trading of Goods</a:t>
            </a:r>
            <a:endParaRPr lang="en-IN" sz="2000" b="1"/>
          </a:p>
        </p:txBody>
      </p:sp>
      <p:sp>
        <p:nvSpPr>
          <p:cNvPr id="4" name="TextBox 3"/>
          <p:cNvSpPr txBox="1"/>
          <p:nvPr/>
        </p:nvSpPr>
        <p:spPr>
          <a:xfrm>
            <a:off x="1142976" y="1950826"/>
            <a:ext cx="42148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eg. Services of Commission Agent etc</a:t>
            </a:r>
            <a:endParaRPr lang="en-IN" sz="2000" b="1"/>
          </a:p>
        </p:txBody>
      </p:sp>
      <p:sp>
        <p:nvSpPr>
          <p:cNvPr id="6" name="TextBox 5"/>
          <p:cNvSpPr txBox="1"/>
          <p:nvPr/>
        </p:nvSpPr>
        <p:spPr>
          <a:xfrm>
            <a:off x="500034" y="2522330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smtClean="0"/>
              <a:t>Example</a:t>
            </a:r>
            <a:endParaRPr lang="en-IN" sz="2000" b="1" u="sng"/>
          </a:p>
        </p:txBody>
      </p:sp>
      <p:sp>
        <p:nvSpPr>
          <p:cNvPr id="7" name="TextBox 6"/>
          <p:cNvSpPr txBox="1"/>
          <p:nvPr/>
        </p:nvSpPr>
        <p:spPr>
          <a:xfrm>
            <a:off x="1000100" y="3022396"/>
            <a:ext cx="23408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Commission Agent</a:t>
            </a:r>
            <a:endParaRPr lang="en-IN" sz="2000" b="1"/>
          </a:p>
        </p:txBody>
      </p:sp>
      <p:sp>
        <p:nvSpPr>
          <p:cNvPr id="8" name="TextBox 7"/>
          <p:cNvSpPr txBox="1"/>
          <p:nvPr/>
        </p:nvSpPr>
        <p:spPr>
          <a:xfrm>
            <a:off x="3874246" y="3010503"/>
            <a:ext cx="22145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Not become owner</a:t>
            </a:r>
          </a:p>
          <a:p>
            <a:r>
              <a:rPr lang="en-US" sz="2000" b="1"/>
              <a:t> </a:t>
            </a:r>
            <a:r>
              <a:rPr lang="en-US" sz="2000" b="1" smtClean="0"/>
              <a:t>     of Goodsv</a:t>
            </a:r>
            <a:endParaRPr lang="en-IN" sz="2000" b="1"/>
          </a:p>
        </p:txBody>
      </p:sp>
      <p:sp>
        <p:nvSpPr>
          <p:cNvPr id="9" name="TextBox 8"/>
          <p:cNvSpPr txBox="1"/>
          <p:nvPr/>
        </p:nvSpPr>
        <p:spPr>
          <a:xfrm>
            <a:off x="6786578" y="3010503"/>
            <a:ext cx="12858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Liable to </a:t>
            </a:r>
          </a:p>
          <a:p>
            <a:r>
              <a:rPr lang="en-US" sz="2000" b="1"/>
              <a:t> </a:t>
            </a:r>
            <a:r>
              <a:rPr lang="en-US" sz="2000" b="1" smtClean="0"/>
              <a:t> S.Tax</a:t>
            </a:r>
            <a:endParaRPr lang="en-IN" sz="2000" b="1"/>
          </a:p>
        </p:txBody>
      </p:sp>
      <p:cxnSp>
        <p:nvCxnSpPr>
          <p:cNvPr id="11" name="Straight Connector 10"/>
          <p:cNvCxnSpPr/>
          <p:nvPr/>
        </p:nvCxnSpPr>
        <p:spPr>
          <a:xfrm>
            <a:off x="3291054" y="3224817"/>
            <a:ext cx="500066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6215074" y="3224817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00034" y="3600394"/>
            <a:ext cx="1714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smtClean="0"/>
              <a:t>Imp. to Note:</a:t>
            </a:r>
            <a:endParaRPr lang="en-IN" sz="2000" b="1" u="sng"/>
          </a:p>
        </p:txBody>
      </p:sp>
      <p:sp>
        <p:nvSpPr>
          <p:cNvPr id="15" name="TextBox 14"/>
          <p:cNvSpPr txBox="1"/>
          <p:nvPr/>
        </p:nvSpPr>
        <p:spPr>
          <a:xfrm>
            <a:off x="1000100" y="4100460"/>
            <a:ext cx="2928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Sale|Purchase of Goods</a:t>
            </a:r>
            <a:endParaRPr lang="en-IN" sz="2000" b="1"/>
          </a:p>
        </p:txBody>
      </p:sp>
      <p:sp>
        <p:nvSpPr>
          <p:cNvPr id="16" name="TextBox 15"/>
          <p:cNvSpPr txBox="1"/>
          <p:nvPr/>
        </p:nvSpPr>
        <p:spPr>
          <a:xfrm>
            <a:off x="4786314" y="4088567"/>
            <a:ext cx="26432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Matter of State List</a:t>
            </a:r>
            <a:endParaRPr lang="en-IN" sz="2000" b="1"/>
          </a:p>
        </p:txBody>
      </p:sp>
      <p:cxnSp>
        <p:nvCxnSpPr>
          <p:cNvPr id="17" name="Straight Connector 16"/>
          <p:cNvCxnSpPr/>
          <p:nvPr/>
        </p:nvCxnSpPr>
        <p:spPr>
          <a:xfrm>
            <a:off x="3929058" y="4302881"/>
            <a:ext cx="500066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760" y="2729860"/>
            <a:ext cx="69294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smtClean="0"/>
              <a:t>Any process amounting to manufacture or </a:t>
            </a:r>
          </a:p>
          <a:p>
            <a:r>
              <a:rPr lang="en-US" sz="2800" b="1" u="sng" smtClean="0"/>
              <a:t>production of goods</a:t>
            </a:r>
            <a:endParaRPr lang="en-IN" sz="2800" b="1" u="sng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857232"/>
            <a:ext cx="32147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Any </a:t>
            </a:r>
            <a:r>
              <a:rPr lang="en-US" sz="2000" b="1" u="sng" smtClean="0"/>
              <a:t>Process</a:t>
            </a:r>
            <a:r>
              <a:rPr lang="en-US" sz="2000" b="1" smtClean="0"/>
              <a:t>  Amounting to </a:t>
            </a:r>
          </a:p>
          <a:p>
            <a:r>
              <a:rPr lang="en-US" sz="2000" b="1" smtClean="0"/>
              <a:t>Manufacture|Production </a:t>
            </a:r>
          </a:p>
          <a:p>
            <a:r>
              <a:rPr lang="en-US" sz="2000" b="1" smtClean="0"/>
              <a:t>of Goods</a:t>
            </a:r>
            <a:endParaRPr lang="en-IN" sz="2000" b="1"/>
          </a:p>
        </p:txBody>
      </p:sp>
      <p:sp>
        <p:nvSpPr>
          <p:cNvPr id="3" name="TextBox 2"/>
          <p:cNvSpPr txBox="1"/>
          <p:nvPr/>
        </p:nvSpPr>
        <p:spPr>
          <a:xfrm>
            <a:off x="4500562" y="857232"/>
            <a:ext cx="17145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Covered </a:t>
            </a:r>
          </a:p>
          <a:p>
            <a:r>
              <a:rPr lang="en-US" sz="2000" b="1" smtClean="0"/>
              <a:t>under</a:t>
            </a:r>
          </a:p>
          <a:p>
            <a:r>
              <a:rPr lang="en-US" sz="2000" b="1" smtClean="0"/>
              <a:t>Negative List</a:t>
            </a:r>
            <a:endParaRPr lang="en-IN" sz="2000" b="1"/>
          </a:p>
        </p:txBody>
      </p:sp>
      <p:sp>
        <p:nvSpPr>
          <p:cNvPr id="4" name="TextBox 3"/>
          <p:cNvSpPr txBox="1"/>
          <p:nvPr/>
        </p:nvSpPr>
        <p:spPr>
          <a:xfrm>
            <a:off x="6929454" y="857232"/>
            <a:ext cx="17145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Not Liable </a:t>
            </a:r>
          </a:p>
          <a:p>
            <a:r>
              <a:rPr lang="en-US" sz="2000" b="1" smtClean="0"/>
              <a:t>to Service TAX</a:t>
            </a:r>
            <a:endParaRPr lang="en-IN" sz="2000" b="1"/>
          </a:p>
        </p:txBody>
      </p:sp>
      <p:sp>
        <p:nvSpPr>
          <p:cNvPr id="5" name="Rectangle 4"/>
          <p:cNvSpPr/>
          <p:nvPr/>
        </p:nvSpPr>
        <p:spPr>
          <a:xfrm>
            <a:off x="571472" y="3000372"/>
            <a:ext cx="1571636" cy="6429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smtClean="0"/>
              <a:t>PROCESS</a:t>
            </a:r>
            <a:endParaRPr lang="en-IN" sz="2000" b="1"/>
          </a:p>
        </p:txBody>
      </p:sp>
      <p:cxnSp>
        <p:nvCxnSpPr>
          <p:cNvPr id="7" name="Straight Arrow Connector 6"/>
          <p:cNvCxnSpPr>
            <a:stCxn id="5" idx="3"/>
          </p:cNvCxnSpPr>
          <p:nvPr/>
        </p:nvCxnSpPr>
        <p:spPr>
          <a:xfrm flipV="1">
            <a:off x="2143108" y="2857496"/>
            <a:ext cx="571504" cy="46434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6200000" flipH="1">
            <a:off x="2107389" y="3393281"/>
            <a:ext cx="571504" cy="5000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786050" y="2516931"/>
            <a:ext cx="1714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Amounts to Manufacture</a:t>
            </a:r>
            <a:endParaRPr lang="en-IN" sz="2000" b="1"/>
          </a:p>
        </p:txBody>
      </p:sp>
      <p:sp>
        <p:nvSpPr>
          <p:cNvPr id="13" name="TextBox 12"/>
          <p:cNvSpPr txBox="1"/>
          <p:nvPr/>
        </p:nvSpPr>
        <p:spPr>
          <a:xfrm>
            <a:off x="5000628" y="2516931"/>
            <a:ext cx="12144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Liable </a:t>
            </a:r>
          </a:p>
          <a:p>
            <a:r>
              <a:rPr lang="en-US" sz="2000" b="1" smtClean="0"/>
              <a:t>to Excise </a:t>
            </a:r>
          </a:p>
          <a:p>
            <a:r>
              <a:rPr lang="en-US" sz="2000" b="1" smtClean="0"/>
              <a:t>Duty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967642" y="2484775"/>
            <a:ext cx="17145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Not Liable </a:t>
            </a:r>
          </a:p>
          <a:p>
            <a:r>
              <a:rPr lang="en-US" sz="2000" b="1" smtClean="0"/>
              <a:t>to Service TAX</a:t>
            </a:r>
            <a:endParaRPr lang="en-IN" sz="2000" b="1"/>
          </a:p>
        </p:txBody>
      </p:sp>
      <p:sp>
        <p:nvSpPr>
          <p:cNvPr id="15" name="TextBox 14"/>
          <p:cNvSpPr txBox="1"/>
          <p:nvPr/>
        </p:nvSpPr>
        <p:spPr>
          <a:xfrm>
            <a:off x="2807613" y="3500438"/>
            <a:ext cx="17145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Does not amount to Manufacture</a:t>
            </a:r>
            <a:endParaRPr lang="en-IN" sz="2000" b="1"/>
          </a:p>
        </p:txBody>
      </p:sp>
      <p:sp>
        <p:nvSpPr>
          <p:cNvPr id="16" name="TextBox 15"/>
          <p:cNvSpPr txBox="1"/>
          <p:nvPr/>
        </p:nvSpPr>
        <p:spPr>
          <a:xfrm>
            <a:off x="5000628" y="3549219"/>
            <a:ext cx="13573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Not Liable </a:t>
            </a:r>
          </a:p>
          <a:p>
            <a:r>
              <a:rPr lang="en-US" sz="2000" b="1" smtClean="0"/>
              <a:t>to Excise </a:t>
            </a:r>
          </a:p>
          <a:p>
            <a:r>
              <a:rPr lang="en-US" sz="2000" b="1" smtClean="0"/>
              <a:t>Duty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967642" y="3517063"/>
            <a:ext cx="1714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Liable to Service TAX</a:t>
            </a:r>
            <a:endParaRPr lang="en-IN" sz="2000" b="1"/>
          </a:p>
        </p:txBody>
      </p:sp>
      <p:sp>
        <p:nvSpPr>
          <p:cNvPr id="18" name="TextBox 17"/>
          <p:cNvSpPr txBox="1"/>
          <p:nvPr/>
        </p:nvSpPr>
        <p:spPr>
          <a:xfrm>
            <a:off x="6967642" y="4556477"/>
            <a:ext cx="19620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(unless other</a:t>
            </a:r>
          </a:p>
          <a:p>
            <a:r>
              <a:rPr lang="en-US" sz="2000" b="1" smtClean="0"/>
              <a:t>wise mentioned in negative list)</a:t>
            </a:r>
            <a:endParaRPr lang="en-IN" sz="2000" b="1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3643306" y="1357298"/>
            <a:ext cx="64294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6215074" y="1357298"/>
            <a:ext cx="64294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4429124" y="2998784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6336387" y="3000372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4450687" y="4070354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6391200" y="4071942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5400000">
            <a:off x="7566885" y="4390371"/>
            <a:ext cx="285752" cy="1102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 animBg="1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2729860"/>
            <a:ext cx="84296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smtClean="0"/>
              <a:t>Selling of space or time slots for advertisements other than advertisements broadcast by radio or television</a:t>
            </a:r>
            <a:endParaRPr lang="en-IN" sz="2800" b="1" u="sng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28992" y="57152"/>
            <a:ext cx="2438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smtClean="0"/>
              <a:t>TAXABILITY</a:t>
            </a:r>
            <a:endParaRPr lang="en-IN" sz="2400" b="1" u="sng"/>
          </a:p>
        </p:txBody>
      </p:sp>
      <p:sp>
        <p:nvSpPr>
          <p:cNvPr id="4" name="Left Brace 3"/>
          <p:cNvSpPr/>
          <p:nvPr/>
        </p:nvSpPr>
        <p:spPr>
          <a:xfrm rot="5400000">
            <a:off x="4052840" y="-1676454"/>
            <a:ext cx="642942" cy="4967410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 sz="2400" b="1"/>
          </a:p>
        </p:txBody>
      </p:sp>
      <p:sp>
        <p:nvSpPr>
          <p:cNvPr id="5" name="TextBox 4"/>
          <p:cNvSpPr txBox="1"/>
          <p:nvPr/>
        </p:nvSpPr>
        <p:spPr>
          <a:xfrm>
            <a:off x="642910" y="1130107"/>
            <a:ext cx="27146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/>
              <a:t>Services COVERED </a:t>
            </a:r>
          </a:p>
          <a:p>
            <a:r>
              <a:rPr lang="en-US" sz="2400" b="1" smtClean="0"/>
              <a:t>IN NEGATIVE LIST</a:t>
            </a:r>
            <a:endParaRPr lang="en-IN" sz="2400" b="1"/>
          </a:p>
        </p:txBody>
      </p:sp>
      <p:sp>
        <p:nvSpPr>
          <p:cNvPr id="7" name="TextBox 6"/>
          <p:cNvSpPr txBox="1"/>
          <p:nvPr/>
        </p:nvSpPr>
        <p:spPr>
          <a:xfrm>
            <a:off x="5715008" y="1128722"/>
            <a:ext cx="2714644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/>
              <a:t>Services Not Covered </a:t>
            </a:r>
          </a:p>
          <a:p>
            <a:r>
              <a:rPr lang="en-US" sz="2400" b="1" smtClean="0"/>
              <a:t>In negative list</a:t>
            </a:r>
            <a:endParaRPr lang="en-IN" sz="2400" b="1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3456" y="298545"/>
            <a:ext cx="2143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/>
              <a:t>In the year 1994</a:t>
            </a:r>
            <a:endParaRPr lang="en-IN" sz="2000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3790944" y="635386"/>
            <a:ext cx="1760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/>
              <a:t>Service TAX</a:t>
            </a:r>
            <a:endParaRPr lang="en-IN" sz="2000" b="1" u="sng" dirty="0"/>
          </a:p>
        </p:txBody>
      </p:sp>
      <p:cxnSp>
        <p:nvCxnSpPr>
          <p:cNvPr id="4" name="Straight Connector 3"/>
          <p:cNvCxnSpPr/>
          <p:nvPr/>
        </p:nvCxnSpPr>
        <p:spPr>
          <a:xfrm rot="10800000" flipV="1">
            <a:off x="2357422" y="1075446"/>
            <a:ext cx="2214578" cy="38195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1075446"/>
            <a:ext cx="2428892" cy="31051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5400000">
            <a:off x="2179621" y="1635201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5400000">
            <a:off x="6823091" y="1563763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>
            <a:off x="4203222" y="1444224"/>
            <a:ext cx="739144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744960" y="1818344"/>
            <a:ext cx="14487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Telephone</a:t>
            </a:r>
          </a:p>
          <a:p>
            <a:r>
              <a:rPr lang="en-US" sz="2000" b="1" dirty="0" smtClean="0"/>
              <a:t>Service</a:t>
            </a:r>
            <a:endParaRPr lang="en-IN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665216" y="1818344"/>
            <a:ext cx="18773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Stock-exchange </a:t>
            </a:r>
          </a:p>
          <a:p>
            <a:r>
              <a:rPr lang="en-US" sz="2000" b="1" dirty="0" smtClean="0"/>
              <a:t>      Service</a:t>
            </a:r>
            <a:endParaRPr lang="en-IN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929322" y="1819729"/>
            <a:ext cx="23574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Non-Life </a:t>
            </a:r>
            <a:r>
              <a:rPr lang="en-US" sz="2000" b="1" dirty="0" smtClean="0"/>
              <a:t>Insurance</a:t>
            </a:r>
          </a:p>
          <a:p>
            <a:pPr algn="ctr"/>
            <a:r>
              <a:rPr lang="en-US" sz="2000" b="1" smtClean="0"/>
              <a:t> </a:t>
            </a:r>
            <a:r>
              <a:rPr lang="en-US" sz="2000" b="1" dirty="0" smtClean="0"/>
              <a:t>Service</a:t>
            </a:r>
            <a:endParaRPr lang="en-IN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296330" y="2569874"/>
            <a:ext cx="13468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smtClean="0"/>
              <a:t>Later </a:t>
            </a:r>
            <a:r>
              <a:rPr lang="en-US" sz="2000" b="1" u="sng" dirty="0" smtClean="0"/>
              <a:t>On</a:t>
            </a:r>
            <a:endParaRPr lang="en-IN" sz="2000" b="1" u="sng" dirty="0"/>
          </a:p>
        </p:txBody>
      </p:sp>
      <p:sp>
        <p:nvSpPr>
          <p:cNvPr id="13" name="TextBox 12"/>
          <p:cNvSpPr txBox="1"/>
          <p:nvPr/>
        </p:nvSpPr>
        <p:spPr>
          <a:xfrm>
            <a:off x="1723050" y="3032790"/>
            <a:ext cx="6343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119</a:t>
            </a:r>
            <a:endParaRPr lang="en-IN" sz="2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437430" y="3032790"/>
            <a:ext cx="47063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Services are covered under Service TAX</a:t>
            </a:r>
            <a:endParaRPr lang="en-IN" sz="2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444100" y="3469874"/>
            <a:ext cx="24136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(Selective approach)</a:t>
            </a:r>
            <a:endParaRPr lang="en-IN" sz="2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571604" y="3935766"/>
            <a:ext cx="7858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w.e.f.</a:t>
            </a:r>
            <a:endParaRPr lang="en-IN" sz="2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437430" y="3935766"/>
            <a:ext cx="1134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/>
              <a:t>1.7.2012</a:t>
            </a:r>
            <a:endParaRPr lang="en-IN" sz="2000" b="1" u="sng" dirty="0"/>
          </a:p>
        </p:txBody>
      </p:sp>
      <p:sp>
        <p:nvSpPr>
          <p:cNvPr id="18" name="TextBox 17"/>
          <p:cNvSpPr txBox="1"/>
          <p:nvPr/>
        </p:nvSpPr>
        <p:spPr>
          <a:xfrm>
            <a:off x="1549694" y="4374872"/>
            <a:ext cx="5165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All Services are Covered under Service TAX</a:t>
            </a:r>
            <a:endParaRPr lang="en-IN" sz="2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1280136" y="5047340"/>
            <a:ext cx="11487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/>
              <a:t>Except</a:t>
            </a:r>
            <a:r>
              <a:rPr lang="en-US" sz="2000" b="1" dirty="0" smtClean="0"/>
              <a:t> :</a:t>
            </a:r>
            <a:endParaRPr lang="en-IN" sz="2000" b="1" u="sng" dirty="0"/>
          </a:p>
        </p:txBody>
      </p:sp>
      <p:sp>
        <p:nvSpPr>
          <p:cNvPr id="20" name="TextBox 19"/>
          <p:cNvSpPr txBox="1"/>
          <p:nvPr/>
        </p:nvSpPr>
        <p:spPr>
          <a:xfrm>
            <a:off x="2478388" y="5098776"/>
            <a:ext cx="34509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Mentioned in Negative list or </a:t>
            </a:r>
            <a:endParaRPr lang="en-IN" sz="20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2478388" y="5557938"/>
            <a:ext cx="395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Specified in Mega exemption List</a:t>
            </a:r>
            <a:endParaRPr lang="en-IN" sz="20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5625476" y="4743548"/>
            <a:ext cx="1642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(17 Services)</a:t>
            </a:r>
            <a:endParaRPr lang="en-IN" sz="2000" b="1" dirty="0"/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5072066" y="5013106"/>
            <a:ext cx="500066" cy="1428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906884" y="6110394"/>
            <a:ext cx="4951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This is known as Comprehensive approach</a:t>
            </a:r>
            <a:endParaRPr lang="en-IN" sz="20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3071802" y="285728"/>
            <a:ext cx="4572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(Service Tax @ 5% on these 3 Services)</a:t>
            </a:r>
            <a:endParaRPr lang="en-IN" sz="20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4" grpId="0"/>
      <p:bldP spid="25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8184687"/>
              </p:ext>
            </p:extLst>
          </p:nvPr>
        </p:nvGraphicFramePr>
        <p:xfrm>
          <a:off x="214282" y="228600"/>
          <a:ext cx="8643998" cy="5425440"/>
        </p:xfrm>
        <a:graphic>
          <a:graphicData uri="http://schemas.openxmlformats.org/drawingml/2006/table">
            <a:tbl>
              <a:tblPr/>
              <a:tblGrid>
                <a:gridCol w="4321999"/>
                <a:gridCol w="4321999"/>
              </a:tblGrid>
              <a:tr h="8714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450215" algn="l"/>
                          <a:tab pos="2743200" algn="ctr"/>
                          <a:tab pos="5486400" algn="r"/>
                        </a:tabLst>
                      </a:pPr>
                      <a:r>
                        <a:rPr lang="en-US" sz="2000" b="1" smtClean="0">
                          <a:latin typeface="Times New Roman"/>
                          <a:ea typeface="Times New Roman"/>
                        </a:rPr>
                        <a:t>Sale of space for advertisement in </a:t>
                      </a:r>
                      <a:r>
                        <a:rPr lang="en-US" sz="2000" b="1" u="sng" smtClean="0">
                          <a:latin typeface="Times New Roman"/>
                          <a:ea typeface="Times New Roman"/>
                        </a:rPr>
                        <a:t>print media ONLY</a:t>
                      </a:r>
                      <a:endParaRPr lang="en-IN" sz="2000" b="1" u="sng">
                        <a:latin typeface="Times New Roman"/>
                        <a:ea typeface="Times New Roman"/>
                      </a:endParaRPr>
                    </a:p>
                  </a:txBody>
                  <a:tcPr marL="66048" marR="66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450215" algn="l"/>
                          <a:tab pos="2743200" algn="ctr"/>
                          <a:tab pos="5486400" algn="r"/>
                        </a:tabLst>
                      </a:pPr>
                      <a:r>
                        <a:rPr lang="en-US" sz="2000" b="1">
                          <a:latin typeface="Times New Roman"/>
                          <a:ea typeface="Times New Roman"/>
                        </a:rPr>
                        <a:t>Sale of space or time slots for advertisement to be broadcast on </a:t>
                      </a:r>
                      <a:r>
                        <a:rPr lang="en-US" sz="2000" b="1" smtClean="0">
                          <a:latin typeface="Times New Roman"/>
                          <a:ea typeface="Times New Roman"/>
                        </a:rPr>
                        <a:t>radio/television etc</a:t>
                      </a:r>
                      <a:endParaRPr lang="en-IN" sz="2000" b="1">
                        <a:latin typeface="Times New Roman"/>
                        <a:ea typeface="Times New Roman"/>
                      </a:endParaRPr>
                    </a:p>
                  </a:txBody>
                  <a:tcPr marL="66048" marR="66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4812">
                <a:tc>
                  <a:txBody>
                    <a:bodyPr/>
                    <a:lstStyle/>
                    <a:p>
                      <a:pPr marL="342900" lvl="0" indent="-342900" algn="just">
                        <a:buFont typeface="+mj-lt"/>
                        <a:buNone/>
                        <a:tabLst>
                          <a:tab pos="450215" algn="l"/>
                        </a:tabLst>
                      </a:pPr>
                      <a:r>
                        <a:rPr lang="en-US" sz="2000" b="1" smtClean="0">
                          <a:latin typeface="Times New Roman"/>
                        </a:rPr>
                        <a:t>Advertisemnt on </a:t>
                      </a:r>
                    </a:p>
                    <a:p>
                      <a:pPr marL="342900" lvl="0" indent="-342900" algn="just">
                        <a:buFont typeface="+mj-lt"/>
                        <a:buNone/>
                        <a:tabLst>
                          <a:tab pos="450215" algn="l"/>
                        </a:tabLst>
                      </a:pPr>
                      <a:r>
                        <a:rPr lang="en-US" sz="2000" b="1" smtClean="0">
                          <a:latin typeface="Times New Roman"/>
                        </a:rPr>
                        <a:t>books</a:t>
                      </a:r>
                    </a:p>
                    <a:p>
                      <a:pPr marL="342900" lvl="0" indent="-342900" algn="just">
                        <a:buFont typeface="+mj-lt"/>
                        <a:buNone/>
                        <a:tabLst>
                          <a:tab pos="450215" algn="l"/>
                        </a:tabLst>
                      </a:pPr>
                      <a:r>
                        <a:rPr lang="en-US" sz="2000" b="1" smtClean="0">
                          <a:latin typeface="Times New Roman"/>
                        </a:rPr>
                        <a:t>pamphlets</a:t>
                      </a:r>
                    </a:p>
                    <a:p>
                      <a:pPr marL="342900" lvl="0" indent="-342900" algn="just">
                        <a:buFont typeface="+mj-lt"/>
                        <a:buNone/>
                        <a:tabLst>
                          <a:tab pos="450215" algn="l"/>
                        </a:tabLst>
                      </a:pPr>
                      <a:r>
                        <a:rPr lang="en-US" sz="2000" b="1" smtClean="0">
                          <a:latin typeface="Times New Roman"/>
                        </a:rPr>
                        <a:t>newspaper</a:t>
                      </a:r>
                    </a:p>
                    <a:p>
                      <a:pPr marL="342900" lvl="0" indent="-342900" algn="just">
                        <a:buFont typeface="+mj-lt"/>
                        <a:buNone/>
                        <a:tabLst>
                          <a:tab pos="450215" algn="l"/>
                        </a:tabLst>
                      </a:pPr>
                      <a:r>
                        <a:rPr lang="en-US" sz="2000" b="1" smtClean="0">
                          <a:latin typeface="Times New Roman"/>
                        </a:rPr>
                        <a:t>are</a:t>
                      </a:r>
                      <a:r>
                        <a:rPr lang="en-US" sz="2000" b="1" baseline="0" smtClean="0">
                          <a:latin typeface="Times New Roman"/>
                        </a:rPr>
                        <a:t> not taxable</a:t>
                      </a:r>
                    </a:p>
                    <a:p>
                      <a:pPr marL="342900" lvl="0" indent="-342900" algn="just">
                        <a:buFont typeface="+mj-lt"/>
                        <a:buNone/>
                        <a:tabLst>
                          <a:tab pos="450215" algn="l"/>
                        </a:tabLst>
                      </a:pPr>
                      <a:r>
                        <a:rPr lang="en-US" sz="2000" b="1" u="sng" baseline="0" smtClean="0">
                          <a:latin typeface="Times New Roman"/>
                        </a:rPr>
                        <a:t>However </a:t>
                      </a:r>
                      <a:endParaRPr lang="en-US" sz="2000" b="1" u="none" baseline="0" smtClean="0">
                        <a:latin typeface="Times New Roman"/>
                      </a:endParaRPr>
                    </a:p>
                    <a:p>
                      <a:pPr marL="342900" lvl="0" indent="-342900" algn="just">
                        <a:buFont typeface="+mj-lt"/>
                        <a:buNone/>
                        <a:tabLst>
                          <a:tab pos="450215" algn="l"/>
                        </a:tabLst>
                      </a:pPr>
                      <a:r>
                        <a:rPr lang="en-US" sz="2000" b="1" u="none" baseline="0" smtClean="0">
                          <a:latin typeface="Times New Roman"/>
                        </a:rPr>
                        <a:t>Advertisement on </a:t>
                      </a:r>
                    </a:p>
                    <a:p>
                      <a:pPr marL="342900" lvl="0" indent="-342900" algn="just">
                        <a:buFont typeface="+mj-lt"/>
                        <a:buNone/>
                        <a:tabLst>
                          <a:tab pos="450215" algn="l"/>
                        </a:tabLst>
                      </a:pPr>
                      <a:r>
                        <a:rPr lang="en-US" sz="2000" b="1" u="none" baseline="0" smtClean="0">
                          <a:latin typeface="Times New Roman"/>
                        </a:rPr>
                        <a:t>business directories</a:t>
                      </a:r>
                    </a:p>
                    <a:p>
                      <a:pPr marL="342900" lvl="0" indent="-342900" algn="just">
                        <a:buFont typeface="+mj-lt"/>
                        <a:buNone/>
                        <a:tabLst>
                          <a:tab pos="450215" algn="l"/>
                        </a:tabLst>
                      </a:pPr>
                      <a:r>
                        <a:rPr lang="en-US" sz="2000" b="1" u="none" baseline="0" smtClean="0">
                          <a:latin typeface="Times New Roman"/>
                        </a:rPr>
                        <a:t>yellow pages</a:t>
                      </a:r>
                    </a:p>
                    <a:p>
                      <a:pPr marL="342900" lvl="0" indent="-342900" algn="just">
                        <a:buFont typeface="+mj-lt"/>
                        <a:buNone/>
                        <a:tabLst>
                          <a:tab pos="450215" algn="l"/>
                        </a:tabLst>
                      </a:pPr>
                      <a:r>
                        <a:rPr lang="en-US" sz="2000" b="1" u="none" baseline="0" smtClean="0">
                          <a:latin typeface="Times New Roman"/>
                        </a:rPr>
                        <a:t>trade catalogues</a:t>
                      </a:r>
                    </a:p>
                    <a:p>
                      <a:pPr marL="342900" lvl="0" indent="-342900" algn="just">
                        <a:buFont typeface="+mj-lt"/>
                        <a:buNone/>
                        <a:tabLst>
                          <a:tab pos="450215" algn="l"/>
                        </a:tabLst>
                      </a:pPr>
                      <a:r>
                        <a:rPr lang="en-US" sz="2000" b="1" u="none" baseline="0" smtClean="0">
                          <a:latin typeface="Times New Roman"/>
                        </a:rPr>
                        <a:t>which are primarily meant for commercial purpose …..are taxable</a:t>
                      </a:r>
                      <a:endParaRPr lang="en-US" sz="2000" b="1" u="sng" baseline="0" smtClean="0">
                        <a:latin typeface="Times New Roman"/>
                      </a:endParaRPr>
                    </a:p>
                    <a:p>
                      <a:pPr marL="342900" lvl="0" indent="-342900" algn="just">
                        <a:buFont typeface="+mj-lt"/>
                        <a:buNone/>
                        <a:tabLst>
                          <a:tab pos="450215" algn="l"/>
                        </a:tabLst>
                      </a:pPr>
                      <a:endParaRPr lang="en-US" sz="2000" b="1" u="sng" smtClean="0">
                        <a:latin typeface="Times New Roman"/>
                      </a:endParaRPr>
                    </a:p>
                  </a:txBody>
                  <a:tcPr marL="66048" marR="66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450215" algn="l"/>
                          <a:tab pos="2743200" algn="ctr"/>
                          <a:tab pos="5486400" algn="r"/>
                        </a:tabLst>
                      </a:pPr>
                      <a:r>
                        <a:rPr lang="en-US" sz="2000" b="1" smtClean="0">
                          <a:latin typeface="+mn-lt"/>
                          <a:ea typeface="Times New Roman"/>
                        </a:rPr>
                        <a:t>Sale </a:t>
                      </a:r>
                      <a:r>
                        <a:rPr lang="en-US" sz="2000" b="1">
                          <a:latin typeface="+mn-lt"/>
                          <a:ea typeface="Times New Roman"/>
                        </a:rPr>
                        <a:t>of space for advertisement </a:t>
                      </a:r>
                      <a:r>
                        <a:rPr lang="en-US" sz="2000" b="1" smtClean="0">
                          <a:latin typeface="+mn-lt"/>
                          <a:ea typeface="Times New Roman"/>
                        </a:rPr>
                        <a:t>in</a:t>
                      </a:r>
                      <a:r>
                        <a:rPr lang="en-US" sz="2000" b="1" baseline="0" smtClean="0">
                          <a:latin typeface="+mn-lt"/>
                          <a:ea typeface="Times New Roman"/>
                        </a:rPr>
                        <a:t> :-</a:t>
                      </a:r>
                      <a:endParaRPr lang="en-IN" sz="2000" b="1" smtClean="0">
                        <a:latin typeface="+mn-lt"/>
                        <a:ea typeface="Times New Roman"/>
                      </a:endParaRPr>
                    </a:p>
                    <a:p>
                      <a:pPr marL="342900" lvl="0" indent="-342900" algn="just">
                        <a:buFont typeface="+mj-lt"/>
                        <a:buNone/>
                        <a:tabLst>
                          <a:tab pos="450215" algn="l"/>
                        </a:tabLst>
                      </a:pPr>
                      <a:r>
                        <a:rPr lang="en-US" sz="2000" b="1" smtClean="0">
                          <a:latin typeface="+mn-lt"/>
                        </a:rPr>
                        <a:t>       Bill boards</a:t>
                      </a:r>
                    </a:p>
                    <a:p>
                      <a:pPr marL="342900" lvl="0" indent="-342900" algn="just">
                        <a:buFont typeface="+mj-lt"/>
                        <a:buNone/>
                        <a:tabLst>
                          <a:tab pos="450215" algn="l"/>
                        </a:tabLst>
                      </a:pPr>
                      <a:r>
                        <a:rPr lang="en-US" sz="2000" b="1" smtClean="0">
                          <a:latin typeface="+mn-lt"/>
                        </a:rPr>
                        <a:t>       Film screen in theaters</a:t>
                      </a:r>
                    </a:p>
                    <a:p>
                      <a:pPr marL="342900" lvl="0" indent="-342900" algn="just">
                        <a:buFont typeface="+mj-lt"/>
                        <a:buNone/>
                        <a:tabLst>
                          <a:tab pos="450215" algn="l"/>
                        </a:tabLst>
                      </a:pPr>
                      <a:r>
                        <a:rPr lang="en-US" sz="2000" b="1" smtClean="0">
                          <a:latin typeface="+mn-lt"/>
                        </a:rPr>
                        <a:t>       Internet websites</a:t>
                      </a:r>
                    </a:p>
                    <a:p>
                      <a:pPr marL="342900" lvl="0" indent="-342900" algn="just">
                        <a:buFont typeface="+mj-lt"/>
                        <a:buNone/>
                        <a:tabLst>
                          <a:tab pos="450215" algn="l"/>
                        </a:tabLst>
                      </a:pPr>
                      <a:r>
                        <a:rPr lang="en-US" sz="2000" b="1" baseline="0" smtClean="0">
                          <a:latin typeface="+mn-lt"/>
                        </a:rPr>
                        <a:t>       Online and mobile advertisement</a:t>
                      </a:r>
                      <a:endParaRPr lang="en-IN" sz="2000" b="1" smtClean="0">
                        <a:latin typeface="+mn-lt"/>
                      </a:endParaRPr>
                    </a:p>
                    <a:p>
                      <a:pPr marL="342900" lvl="0" indent="-342900" algn="just">
                        <a:buFont typeface="+mj-lt"/>
                        <a:buNone/>
                        <a:tabLst>
                          <a:tab pos="450215" algn="l"/>
                        </a:tabLst>
                      </a:pPr>
                      <a:r>
                        <a:rPr lang="en-US" sz="2000" b="1" smtClean="0">
                          <a:latin typeface="+mn-lt"/>
                        </a:rPr>
                        <a:t>       Public places(metro)</a:t>
                      </a:r>
                      <a:endParaRPr lang="en-IN" sz="2000" b="1" smtClean="0">
                        <a:latin typeface="+mn-lt"/>
                      </a:endParaRPr>
                    </a:p>
                    <a:p>
                      <a:pPr marL="342900" lvl="0" indent="-342900" algn="just">
                        <a:buFont typeface="+mj-lt"/>
                        <a:buNone/>
                        <a:tabLst>
                          <a:tab pos="450215" algn="l"/>
                        </a:tabLst>
                      </a:pPr>
                      <a:r>
                        <a:rPr lang="en-US" sz="2000" b="1" smtClean="0">
                          <a:latin typeface="+mn-lt"/>
                        </a:rPr>
                        <a:t>       Buildings(metro piller)</a:t>
                      </a:r>
                      <a:endParaRPr lang="en-IN" sz="2000" b="1" smtClean="0">
                        <a:latin typeface="+mn-lt"/>
                      </a:endParaRPr>
                    </a:p>
                    <a:p>
                      <a:pPr marL="342900" lvl="0" indent="-342900" algn="just">
                        <a:buFont typeface="+mj-lt"/>
                        <a:buNone/>
                        <a:tabLst>
                          <a:tab pos="450215" algn="l"/>
                        </a:tabLst>
                      </a:pPr>
                      <a:r>
                        <a:rPr lang="en-US" sz="2000" b="1" smtClean="0">
                          <a:latin typeface="+mn-lt"/>
                        </a:rPr>
                        <a:t>      </a:t>
                      </a:r>
                      <a:r>
                        <a:rPr lang="en-US" sz="2000" b="1" baseline="0" smtClean="0">
                          <a:latin typeface="+mn-lt"/>
                        </a:rPr>
                        <a:t> C</a:t>
                      </a:r>
                      <a:r>
                        <a:rPr lang="en-US" sz="2000" b="1" smtClean="0">
                          <a:latin typeface="+mn-lt"/>
                        </a:rPr>
                        <a:t>onveyances(auto)</a:t>
                      </a:r>
                      <a:endParaRPr lang="en-IN" sz="2000" b="1" smtClean="0">
                        <a:latin typeface="+mn-lt"/>
                      </a:endParaRPr>
                    </a:p>
                    <a:p>
                      <a:pPr marL="342900" lvl="0" indent="-342900" algn="just">
                        <a:buFont typeface="+mj-lt"/>
                        <a:buNone/>
                        <a:tabLst>
                          <a:tab pos="450215" algn="l"/>
                        </a:tabLst>
                      </a:pPr>
                      <a:r>
                        <a:rPr lang="en-US" sz="2000" b="1" smtClean="0">
                          <a:latin typeface="+mn-lt"/>
                        </a:rPr>
                        <a:t>      </a:t>
                      </a:r>
                      <a:r>
                        <a:rPr lang="en-US" sz="2000" b="1" baseline="0" smtClean="0">
                          <a:latin typeface="+mn-lt"/>
                        </a:rPr>
                        <a:t> </a:t>
                      </a:r>
                      <a:r>
                        <a:rPr lang="en-US" sz="2000" b="1" smtClean="0">
                          <a:latin typeface="+mn-lt"/>
                        </a:rPr>
                        <a:t>A.T.M.</a:t>
                      </a:r>
                      <a:endParaRPr lang="en-IN" sz="2000" b="1" smtClean="0">
                        <a:latin typeface="+mn-lt"/>
                      </a:endParaRPr>
                    </a:p>
                    <a:p>
                      <a:pPr marL="342900" lvl="0" indent="-342900" algn="just">
                        <a:buFont typeface="+mj-lt"/>
                        <a:buNone/>
                        <a:tabLst>
                          <a:tab pos="450215" algn="l"/>
                        </a:tabLst>
                      </a:pPr>
                      <a:r>
                        <a:rPr lang="en-US" sz="2000" b="1" smtClean="0">
                          <a:latin typeface="+mn-lt"/>
                        </a:rPr>
                        <a:t>       Internets </a:t>
                      </a:r>
                      <a:endParaRPr lang="en-IN" sz="2000" b="1" smtClean="0">
                        <a:latin typeface="+mn-lt"/>
                      </a:endParaRPr>
                    </a:p>
                    <a:p>
                      <a:pPr marL="342900" lvl="0" indent="-342900" algn="just">
                        <a:buFont typeface="+mj-lt"/>
                        <a:buNone/>
                        <a:tabLst>
                          <a:tab pos="450215" algn="l"/>
                        </a:tabLst>
                      </a:pPr>
                      <a:r>
                        <a:rPr lang="en-US" sz="2000" b="1" smtClean="0">
                          <a:latin typeface="+mn-lt"/>
                        </a:rPr>
                        <a:t>       Aerial Advertising</a:t>
                      </a:r>
                      <a:endParaRPr lang="en-US" sz="2000" b="1" u="sng" smtClean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450215" algn="l"/>
                          <a:tab pos="2743200" algn="ctr"/>
                          <a:tab pos="5486400" algn="r"/>
                        </a:tabLst>
                      </a:pPr>
                      <a:r>
                        <a:rPr lang="en-US" sz="2000" b="1" u="sng" smtClean="0">
                          <a:latin typeface="Times New Roman"/>
                          <a:ea typeface="Times New Roman"/>
                        </a:rPr>
                        <a:t>Canvassing</a:t>
                      </a: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450215" algn="l"/>
                          <a:tab pos="2743200" algn="ctr"/>
                          <a:tab pos="5486400" algn="r"/>
                        </a:tabLst>
                      </a:pPr>
                      <a:r>
                        <a:rPr lang="en-US" sz="2000" b="1" u="none" smtClean="0">
                          <a:latin typeface="Times New Roman"/>
                          <a:ea typeface="Times New Roman"/>
                        </a:rPr>
                        <a:t>i.e</a:t>
                      </a:r>
                      <a:r>
                        <a:rPr lang="en-US" sz="2000" b="1" u="none" baseline="0" smtClean="0">
                          <a:latin typeface="Times New Roman"/>
                          <a:ea typeface="Times New Roman"/>
                        </a:rPr>
                        <a:t> Booking Ad for Adv. Agencies</a:t>
                      </a:r>
                      <a:endParaRPr lang="en-IN" sz="2000" b="1" u="none">
                        <a:latin typeface="Times New Roman"/>
                        <a:ea typeface="Times New Roman"/>
                      </a:endParaRPr>
                    </a:p>
                  </a:txBody>
                  <a:tcPr marL="66048" marR="66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4285">
                <a:tc>
                  <a:txBody>
                    <a:bodyPr/>
                    <a:lstStyle/>
                    <a:p>
                      <a:pPr marL="342900" lvl="0" indent="-342900" algn="just">
                        <a:buFont typeface="+mj-lt"/>
                        <a:buNone/>
                        <a:tabLst>
                          <a:tab pos="450215" algn="l"/>
                        </a:tabLst>
                      </a:pPr>
                      <a:r>
                        <a:rPr lang="en-US" sz="2000" b="1" smtClean="0">
                          <a:latin typeface="Times New Roman"/>
                        </a:rPr>
                        <a:t>……………..</a:t>
                      </a:r>
                    </a:p>
                  </a:txBody>
                  <a:tcPr marL="66048" marR="66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450215" algn="l"/>
                          <a:tab pos="2743200" algn="ctr"/>
                          <a:tab pos="5486400" algn="r"/>
                        </a:tabLst>
                      </a:pPr>
                      <a:r>
                        <a:rPr lang="en-US" sz="1800" b="1" smtClean="0">
                          <a:latin typeface="Times New Roman"/>
                          <a:ea typeface="Times New Roman"/>
                        </a:rPr>
                        <a:t>Service Relating</a:t>
                      </a:r>
                      <a:r>
                        <a:rPr lang="en-US" sz="1800" b="1" baseline="0" smtClean="0">
                          <a:latin typeface="Times New Roman"/>
                          <a:ea typeface="Times New Roman"/>
                        </a:rPr>
                        <a:t> to preparation /making Advertisment/i.e. Auxilary Services.</a:t>
                      </a:r>
                      <a:endParaRPr lang="en-IN" sz="1800" b="1">
                        <a:latin typeface="Times New Roman"/>
                        <a:ea typeface="Times New Roman"/>
                      </a:endParaRPr>
                    </a:p>
                  </a:txBody>
                  <a:tcPr marL="66048" marR="66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69650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2729860"/>
            <a:ext cx="81439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smtClean="0"/>
              <a:t>Services provided by way of access to a road or a bridge on payment of toll charges</a:t>
            </a:r>
            <a:endParaRPr lang="en-IN" sz="2800" b="1" u="sng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28860" y="457122"/>
            <a:ext cx="24288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smtClean="0"/>
              <a:t>Services by way of</a:t>
            </a:r>
            <a:endParaRPr lang="en-IN" sz="2000" b="1" u="sng"/>
          </a:p>
        </p:txBody>
      </p:sp>
      <p:sp>
        <p:nvSpPr>
          <p:cNvPr id="3" name="TextBox 2"/>
          <p:cNvSpPr txBox="1"/>
          <p:nvPr/>
        </p:nvSpPr>
        <p:spPr>
          <a:xfrm>
            <a:off x="2428860" y="1100064"/>
            <a:ext cx="30718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access to a road (NH|SH)</a:t>
            </a:r>
            <a:endParaRPr lang="en-IN" sz="2000" b="1"/>
          </a:p>
        </p:txBody>
      </p:sp>
      <p:sp>
        <p:nvSpPr>
          <p:cNvPr id="4" name="TextBox 3"/>
          <p:cNvSpPr txBox="1"/>
          <p:nvPr/>
        </p:nvSpPr>
        <p:spPr>
          <a:xfrm>
            <a:off x="2428861" y="1600130"/>
            <a:ext cx="13573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or bridge</a:t>
            </a:r>
            <a:endParaRPr lang="en-IN" sz="2000" b="1"/>
          </a:p>
        </p:txBody>
      </p:sp>
      <p:sp>
        <p:nvSpPr>
          <p:cNvPr id="8" name="TextBox 7"/>
          <p:cNvSpPr txBox="1"/>
          <p:nvPr/>
        </p:nvSpPr>
        <p:spPr>
          <a:xfrm>
            <a:off x="2428860" y="2100196"/>
            <a:ext cx="30718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on payment of toll charges</a:t>
            </a:r>
            <a:endParaRPr lang="en-IN" sz="2000" b="1"/>
          </a:p>
        </p:txBody>
      </p:sp>
      <p:cxnSp>
        <p:nvCxnSpPr>
          <p:cNvPr id="9" name="Straight Connector 8"/>
          <p:cNvCxnSpPr/>
          <p:nvPr/>
        </p:nvCxnSpPr>
        <p:spPr>
          <a:xfrm>
            <a:off x="2071670" y="1316340"/>
            <a:ext cx="214314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071670" y="1810056"/>
            <a:ext cx="214314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086910" y="2284404"/>
            <a:ext cx="214314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071538" y="2714620"/>
            <a:ext cx="70009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Covered Under Negative List &amp; therefore Not liable to S.Tax</a:t>
            </a:r>
            <a:endParaRPr lang="en-IN" sz="2000" b="1"/>
          </a:p>
        </p:txBody>
      </p:sp>
      <p:sp>
        <p:nvSpPr>
          <p:cNvPr id="13" name="TextBox 12"/>
          <p:cNvSpPr txBox="1"/>
          <p:nvPr/>
        </p:nvSpPr>
        <p:spPr>
          <a:xfrm>
            <a:off x="1071538" y="3357562"/>
            <a:ext cx="36433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However, Services provided by </a:t>
            </a:r>
            <a:endParaRPr lang="en-IN" sz="2000" b="1"/>
          </a:p>
        </p:txBody>
      </p:sp>
      <p:sp>
        <p:nvSpPr>
          <p:cNvPr id="14" name="TextBox 13"/>
          <p:cNvSpPr txBox="1"/>
          <p:nvPr/>
        </p:nvSpPr>
        <p:spPr>
          <a:xfrm>
            <a:off x="1500166" y="3957584"/>
            <a:ext cx="26432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Collection Agency on Commission basis</a:t>
            </a:r>
            <a:endParaRPr lang="en-IN" sz="2000" b="1"/>
          </a:p>
        </p:txBody>
      </p:sp>
      <p:sp>
        <p:nvSpPr>
          <p:cNvPr id="15" name="TextBox 14"/>
          <p:cNvSpPr txBox="1"/>
          <p:nvPr/>
        </p:nvSpPr>
        <p:spPr>
          <a:xfrm>
            <a:off x="6215074" y="3930451"/>
            <a:ext cx="2500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Liable to Service Tax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4214810" y="4143380"/>
            <a:ext cx="1857388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28596" y="4929198"/>
            <a:ext cx="1000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smtClean="0"/>
              <a:t>Note:-</a:t>
            </a:r>
            <a:endParaRPr lang="en-IN" sz="2000" b="1" u="sng"/>
          </a:p>
        </p:txBody>
      </p:sp>
      <p:sp>
        <p:nvSpPr>
          <p:cNvPr id="21" name="TextBox 20"/>
          <p:cNvSpPr txBox="1"/>
          <p:nvPr/>
        </p:nvSpPr>
        <p:spPr>
          <a:xfrm>
            <a:off x="1500166" y="4929198"/>
            <a:ext cx="30003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It is a matter of State list</a:t>
            </a:r>
            <a:endParaRPr lang="en-IN" sz="2000" b="1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489556" y="2913694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500034" y="3570288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3108" y="2729860"/>
            <a:ext cx="4429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smtClean="0"/>
              <a:t>Betting, gambling or lottery</a:t>
            </a:r>
            <a:endParaRPr lang="en-IN" sz="2800" b="1" u="sng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3000364" y="1641462"/>
            <a:ext cx="214314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357554" y="1428736"/>
            <a:ext cx="4000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Covered Under Negative List &amp; </a:t>
            </a:r>
          </a:p>
          <a:p>
            <a:r>
              <a:rPr lang="en-US" sz="2000" b="1" smtClean="0"/>
              <a:t>therefore Not liable to Service Tax</a:t>
            </a:r>
            <a:endParaRPr lang="en-IN" sz="2000" b="1"/>
          </a:p>
        </p:txBody>
      </p:sp>
      <p:sp>
        <p:nvSpPr>
          <p:cNvPr id="4" name="TextBox 3"/>
          <p:cNvSpPr txBox="1"/>
          <p:nvPr/>
        </p:nvSpPr>
        <p:spPr>
          <a:xfrm>
            <a:off x="2652698" y="785794"/>
            <a:ext cx="3419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smtClean="0"/>
              <a:t>Betting, gambling or Lottery</a:t>
            </a:r>
            <a:endParaRPr lang="en-IN" sz="2000" b="1" u="sng"/>
          </a:p>
        </p:txBody>
      </p:sp>
      <p:sp>
        <p:nvSpPr>
          <p:cNvPr id="5" name="TextBox 4"/>
          <p:cNvSpPr txBox="1"/>
          <p:nvPr/>
        </p:nvSpPr>
        <p:spPr>
          <a:xfrm>
            <a:off x="1071538" y="2314510"/>
            <a:ext cx="1285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smtClean="0"/>
              <a:t>However</a:t>
            </a:r>
            <a:endParaRPr lang="en-IN" sz="2000" b="1" u="sng"/>
          </a:p>
        </p:txBody>
      </p:sp>
      <p:sp>
        <p:nvSpPr>
          <p:cNvPr id="6" name="TextBox 5"/>
          <p:cNvSpPr txBox="1"/>
          <p:nvPr/>
        </p:nvSpPr>
        <p:spPr>
          <a:xfrm>
            <a:off x="1571604" y="2863990"/>
            <a:ext cx="70723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smtClean="0"/>
              <a:t>Auxiliary Services that are used for organizing or promoting betting or gambling events are liable to Service tax</a:t>
            </a:r>
            <a:endParaRPr lang="en-IN" sz="2000" b="1"/>
          </a:p>
        </p:txBody>
      </p:sp>
      <p:sp>
        <p:nvSpPr>
          <p:cNvPr id="7" name="TextBox 6"/>
          <p:cNvSpPr txBox="1"/>
          <p:nvPr/>
        </p:nvSpPr>
        <p:spPr>
          <a:xfrm>
            <a:off x="500034" y="3886146"/>
            <a:ext cx="1000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smtClean="0"/>
              <a:t>Note:-</a:t>
            </a:r>
            <a:endParaRPr lang="en-IN" sz="2000" b="1" u="sng"/>
          </a:p>
        </p:txBody>
      </p:sp>
      <p:sp>
        <p:nvSpPr>
          <p:cNvPr id="8" name="TextBox 7"/>
          <p:cNvSpPr txBox="1"/>
          <p:nvPr/>
        </p:nvSpPr>
        <p:spPr>
          <a:xfrm>
            <a:off x="1571604" y="3886146"/>
            <a:ext cx="30003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It is a matter of State List</a:t>
            </a:r>
            <a:endParaRPr lang="en-IN" sz="2000" b="1"/>
          </a:p>
        </p:txBody>
      </p:sp>
      <p:sp>
        <p:nvSpPr>
          <p:cNvPr id="9" name="TextBox 8"/>
          <p:cNvSpPr txBox="1"/>
          <p:nvPr/>
        </p:nvSpPr>
        <p:spPr>
          <a:xfrm>
            <a:off x="493285" y="4714884"/>
            <a:ext cx="13573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smtClean="0"/>
              <a:t>Example</a:t>
            </a:r>
            <a:r>
              <a:rPr lang="en-US" sz="2000" b="1" smtClean="0"/>
              <a:t>:-</a:t>
            </a:r>
            <a:endParaRPr lang="en-IN" sz="2000" b="1"/>
          </a:p>
        </p:txBody>
      </p:sp>
      <p:sp>
        <p:nvSpPr>
          <p:cNvPr id="10" name="TextBox 9"/>
          <p:cNvSpPr txBox="1"/>
          <p:nvPr/>
        </p:nvSpPr>
        <p:spPr>
          <a:xfrm>
            <a:off x="1724355" y="4709946"/>
            <a:ext cx="58412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Services of Lottery agent will attract Service Tax</a:t>
            </a:r>
            <a:endParaRPr lang="en-IN" sz="2000" b="1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2729860"/>
            <a:ext cx="74295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smtClean="0"/>
              <a:t>Admission to entertainment events or access to amusement facilities</a:t>
            </a:r>
            <a:endParaRPr lang="en-IN" sz="2800" b="1" u="sng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742874"/>
            <a:ext cx="1785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Admission to</a:t>
            </a:r>
            <a:endParaRPr lang="en-IN" sz="2000" b="1"/>
          </a:p>
        </p:txBody>
      </p:sp>
      <p:sp>
        <p:nvSpPr>
          <p:cNvPr id="3" name="Rectangle 2"/>
          <p:cNvSpPr/>
          <p:nvPr/>
        </p:nvSpPr>
        <p:spPr>
          <a:xfrm>
            <a:off x="714348" y="1500174"/>
            <a:ext cx="1428760" cy="4286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smtClean="0"/>
              <a:t>Entry Fee</a:t>
            </a:r>
            <a:endParaRPr lang="en-IN" sz="2000" b="1"/>
          </a:p>
        </p:txBody>
      </p:sp>
      <p:sp>
        <p:nvSpPr>
          <p:cNvPr id="4" name="TextBox 3"/>
          <p:cNvSpPr txBox="1"/>
          <p:nvPr/>
        </p:nvSpPr>
        <p:spPr>
          <a:xfrm>
            <a:off x="3071802" y="571480"/>
            <a:ext cx="2571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Entertinment Events </a:t>
            </a:r>
            <a:endParaRPr lang="en-IN" sz="2000" b="1"/>
          </a:p>
        </p:txBody>
      </p:sp>
      <p:sp>
        <p:nvSpPr>
          <p:cNvPr id="5" name="TextBox 4"/>
          <p:cNvSpPr txBox="1"/>
          <p:nvPr/>
        </p:nvSpPr>
        <p:spPr>
          <a:xfrm>
            <a:off x="5715008" y="571480"/>
            <a:ext cx="2571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(Movie tickets/Music events/drama etc)</a:t>
            </a:r>
            <a:endParaRPr lang="en-IN" sz="2000" b="1"/>
          </a:p>
        </p:txBody>
      </p:sp>
      <p:sp>
        <p:nvSpPr>
          <p:cNvPr id="6" name="TextBox 5"/>
          <p:cNvSpPr txBox="1"/>
          <p:nvPr/>
        </p:nvSpPr>
        <p:spPr>
          <a:xfrm>
            <a:off x="4143372" y="1214422"/>
            <a:ext cx="5000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Or</a:t>
            </a:r>
            <a:endParaRPr lang="en-IN" sz="2000" b="1"/>
          </a:p>
        </p:txBody>
      </p:sp>
      <p:sp>
        <p:nvSpPr>
          <p:cNvPr id="7" name="TextBox 6"/>
          <p:cNvSpPr txBox="1"/>
          <p:nvPr/>
        </p:nvSpPr>
        <p:spPr>
          <a:xfrm>
            <a:off x="3071802" y="1714488"/>
            <a:ext cx="3571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smtClean="0"/>
              <a:t>access to amusenment facilities</a:t>
            </a:r>
            <a:endParaRPr lang="en-IN" sz="2000" b="1" u="sng"/>
          </a:p>
        </p:txBody>
      </p:sp>
      <p:sp>
        <p:nvSpPr>
          <p:cNvPr id="8" name="TextBox 7"/>
          <p:cNvSpPr txBox="1"/>
          <p:nvPr/>
        </p:nvSpPr>
        <p:spPr>
          <a:xfrm>
            <a:off x="3714744" y="2149610"/>
            <a:ext cx="42148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(Fun or recreation is provided - </a:t>
            </a:r>
          </a:p>
          <a:p>
            <a:r>
              <a:rPr lang="en-US" sz="2000" b="1" smtClean="0"/>
              <a:t>Rides, gaming, bowling, amusement parks, water parks etc)</a:t>
            </a:r>
            <a:endParaRPr lang="en-IN" sz="2000" b="1"/>
          </a:p>
        </p:txBody>
      </p:sp>
      <p:sp>
        <p:nvSpPr>
          <p:cNvPr id="9" name="TextBox 8"/>
          <p:cNvSpPr txBox="1"/>
          <p:nvPr/>
        </p:nvSpPr>
        <p:spPr>
          <a:xfrm>
            <a:off x="642910" y="3243204"/>
            <a:ext cx="24288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AND|INCLUDING</a:t>
            </a:r>
            <a:endParaRPr lang="en-IN" sz="2000" b="1"/>
          </a:p>
        </p:txBody>
      </p:sp>
      <p:sp>
        <p:nvSpPr>
          <p:cNvPr id="10" name="TextBox 9"/>
          <p:cNvSpPr txBox="1"/>
          <p:nvPr/>
        </p:nvSpPr>
        <p:spPr>
          <a:xfrm>
            <a:off x="1357290" y="3714752"/>
            <a:ext cx="66437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smtClean="0"/>
              <a:t>Cultural Programmes, drama or ballet in open garden, stand alone Ride in a Mall.</a:t>
            </a:r>
            <a:endParaRPr lang="en-IN" sz="2000" b="1"/>
          </a:p>
        </p:txBody>
      </p:sp>
      <p:sp>
        <p:nvSpPr>
          <p:cNvPr id="11" name="TextBox 10"/>
          <p:cNvSpPr txBox="1"/>
          <p:nvPr/>
        </p:nvSpPr>
        <p:spPr>
          <a:xfrm>
            <a:off x="857224" y="4529088"/>
            <a:ext cx="2500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smtClean="0"/>
              <a:t>But Does not include</a:t>
            </a:r>
            <a:endParaRPr lang="en-IN" sz="2000" b="1" u="sng"/>
          </a:p>
        </p:txBody>
      </p:sp>
      <p:sp>
        <p:nvSpPr>
          <p:cNvPr id="12" name="TextBox 11"/>
          <p:cNvSpPr txBox="1"/>
          <p:nvPr/>
        </p:nvSpPr>
        <p:spPr>
          <a:xfrm>
            <a:off x="2000232" y="5029154"/>
            <a:ext cx="30718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Membership of a club</a:t>
            </a:r>
            <a:endParaRPr lang="en-IN" sz="2000" b="1"/>
          </a:p>
        </p:txBody>
      </p:sp>
      <p:sp>
        <p:nvSpPr>
          <p:cNvPr id="13" name="TextBox 12"/>
          <p:cNvSpPr txBox="1"/>
          <p:nvPr/>
        </p:nvSpPr>
        <p:spPr>
          <a:xfrm>
            <a:off x="2000232" y="5529220"/>
            <a:ext cx="52149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smtClean="0"/>
              <a:t>Event manager organizing an entertainment event i.e. Auxiliary Services</a:t>
            </a:r>
            <a:endParaRPr lang="en-IN" sz="2000" b="1"/>
          </a:p>
        </p:txBody>
      </p:sp>
      <p:cxnSp>
        <p:nvCxnSpPr>
          <p:cNvPr id="14" name="Straight Connector 13"/>
          <p:cNvCxnSpPr/>
          <p:nvPr/>
        </p:nvCxnSpPr>
        <p:spPr>
          <a:xfrm>
            <a:off x="1643042" y="5245430"/>
            <a:ext cx="214314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643042" y="5739146"/>
            <a:ext cx="214314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489820" y="957188"/>
            <a:ext cx="214314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2092149" y="1393017"/>
            <a:ext cx="1214446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699372" y="2000240"/>
            <a:ext cx="214314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2684132" y="775316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>
            <a:off x="1305537" y="1265381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3849" y="2630110"/>
            <a:ext cx="76438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smtClean="0"/>
              <a:t>Transmission or distribution of electricity by an electricity transmission or distribution utility</a:t>
            </a:r>
            <a:endParaRPr lang="en-IN" sz="2800" b="1" u="sng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28926" y="457122"/>
            <a:ext cx="24288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smtClean="0"/>
              <a:t>Services by way of</a:t>
            </a:r>
            <a:endParaRPr lang="en-IN" sz="2000" b="1" u="sng"/>
          </a:p>
        </p:txBody>
      </p:sp>
      <p:sp>
        <p:nvSpPr>
          <p:cNvPr id="3" name="TextBox 2"/>
          <p:cNvSpPr txBox="1"/>
          <p:nvPr/>
        </p:nvSpPr>
        <p:spPr>
          <a:xfrm>
            <a:off x="2928926" y="1100064"/>
            <a:ext cx="1785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Transmission </a:t>
            </a:r>
            <a:endParaRPr lang="en-IN" sz="2000" b="1"/>
          </a:p>
        </p:txBody>
      </p:sp>
      <p:sp>
        <p:nvSpPr>
          <p:cNvPr id="4" name="TextBox 3"/>
          <p:cNvSpPr txBox="1"/>
          <p:nvPr/>
        </p:nvSpPr>
        <p:spPr>
          <a:xfrm>
            <a:off x="2928927" y="1600130"/>
            <a:ext cx="30003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distribution of electricity</a:t>
            </a:r>
            <a:endParaRPr lang="en-IN" sz="2000" b="1"/>
          </a:p>
        </p:txBody>
      </p:sp>
      <p:cxnSp>
        <p:nvCxnSpPr>
          <p:cNvPr id="5" name="Straight Connector 4"/>
          <p:cNvCxnSpPr/>
          <p:nvPr/>
        </p:nvCxnSpPr>
        <p:spPr>
          <a:xfrm>
            <a:off x="2571736" y="1316340"/>
            <a:ext cx="214314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571736" y="1810056"/>
            <a:ext cx="214314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857620" y="2100196"/>
            <a:ext cx="6429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smtClean="0"/>
              <a:t>By</a:t>
            </a:r>
            <a:endParaRPr lang="en-IN" sz="2000" b="1" u="sng"/>
          </a:p>
        </p:txBody>
      </p:sp>
      <p:sp>
        <p:nvSpPr>
          <p:cNvPr id="8" name="TextBox 7"/>
          <p:cNvSpPr txBox="1"/>
          <p:nvPr/>
        </p:nvSpPr>
        <p:spPr>
          <a:xfrm>
            <a:off x="2928926" y="2600262"/>
            <a:ext cx="350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an electricity transmission or</a:t>
            </a:r>
            <a:endParaRPr lang="en-IN" sz="2000" b="1"/>
          </a:p>
        </p:txBody>
      </p:sp>
      <p:sp>
        <p:nvSpPr>
          <p:cNvPr id="9" name="TextBox 8"/>
          <p:cNvSpPr txBox="1"/>
          <p:nvPr/>
        </p:nvSpPr>
        <p:spPr>
          <a:xfrm>
            <a:off x="2928927" y="3100328"/>
            <a:ext cx="23574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distribution utility.</a:t>
            </a:r>
            <a:endParaRPr lang="en-IN" sz="2000" b="1"/>
          </a:p>
        </p:txBody>
      </p:sp>
      <p:cxnSp>
        <p:nvCxnSpPr>
          <p:cNvPr id="10" name="Straight Connector 9"/>
          <p:cNvCxnSpPr/>
          <p:nvPr/>
        </p:nvCxnSpPr>
        <p:spPr>
          <a:xfrm>
            <a:off x="2571736" y="2816538"/>
            <a:ext cx="214314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571736" y="3310254"/>
            <a:ext cx="214314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143108" y="3927478"/>
            <a:ext cx="214314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500298" y="3714752"/>
            <a:ext cx="4000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Covered Under Negative List &amp; </a:t>
            </a:r>
          </a:p>
          <a:p>
            <a:r>
              <a:rPr lang="en-US" sz="2000" b="1" smtClean="0"/>
              <a:t>therefore Not liable to Service Tax</a:t>
            </a:r>
            <a:endParaRPr lang="en-IN" sz="2000" b="1"/>
          </a:p>
        </p:txBody>
      </p:sp>
      <p:sp>
        <p:nvSpPr>
          <p:cNvPr id="14" name="TextBox 13"/>
          <p:cNvSpPr txBox="1"/>
          <p:nvPr/>
        </p:nvSpPr>
        <p:spPr>
          <a:xfrm>
            <a:off x="1428728" y="4500570"/>
            <a:ext cx="1071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smtClean="0"/>
              <a:t>Except</a:t>
            </a:r>
            <a:endParaRPr lang="en-IN" sz="2000" b="1" u="sng"/>
          </a:p>
        </p:txBody>
      </p:sp>
      <p:sp>
        <p:nvSpPr>
          <p:cNvPr id="15" name="TextBox 14"/>
          <p:cNvSpPr txBox="1"/>
          <p:nvPr/>
        </p:nvSpPr>
        <p:spPr>
          <a:xfrm>
            <a:off x="3071803" y="4529088"/>
            <a:ext cx="34290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i.e. Liable to Service TAX</a:t>
            </a:r>
            <a:endParaRPr lang="en-IN" sz="2000" b="1"/>
          </a:p>
        </p:txBody>
      </p:sp>
      <p:cxnSp>
        <p:nvCxnSpPr>
          <p:cNvPr id="16" name="Straight Connector 15"/>
          <p:cNvCxnSpPr/>
          <p:nvPr/>
        </p:nvCxnSpPr>
        <p:spPr>
          <a:xfrm>
            <a:off x="2714612" y="4739014"/>
            <a:ext cx="214314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428728" y="5143512"/>
            <a:ext cx="67866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Services provided by way of installation of </a:t>
            </a:r>
          </a:p>
          <a:p>
            <a:r>
              <a:rPr lang="en-US" sz="2000" b="1" smtClean="0"/>
              <a:t>Genset – by private contractors for distribution of electricity.</a:t>
            </a:r>
            <a:endParaRPr lang="en-IN" sz="2000" b="1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1604" y="2729860"/>
            <a:ext cx="64294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smtClean="0"/>
              <a:t>Specified Services Relating to Education</a:t>
            </a:r>
            <a:endParaRPr lang="en-IN" sz="2800" b="1" u="sng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43240" y="1523293"/>
            <a:ext cx="26432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Ministry of FINANCE</a:t>
            </a:r>
            <a:endParaRPr lang="en-IN" sz="2000" b="1"/>
          </a:p>
        </p:txBody>
      </p:sp>
      <p:sp>
        <p:nvSpPr>
          <p:cNvPr id="3" name="TextBox 2"/>
          <p:cNvSpPr txBox="1"/>
          <p:nvPr/>
        </p:nvSpPr>
        <p:spPr>
          <a:xfrm>
            <a:off x="3071802" y="2435361"/>
            <a:ext cx="2928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Department of Revenue</a:t>
            </a:r>
            <a:endParaRPr lang="en-IN" sz="2000" b="1"/>
          </a:p>
        </p:txBody>
      </p:sp>
      <p:cxnSp>
        <p:nvCxnSpPr>
          <p:cNvPr id="4" name="Straight Arrow Connector 3"/>
          <p:cNvCxnSpPr/>
          <p:nvPr/>
        </p:nvCxnSpPr>
        <p:spPr>
          <a:xfrm rot="5400000">
            <a:off x="4215604" y="2236879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Left Brace 4"/>
          <p:cNvSpPr/>
          <p:nvPr/>
        </p:nvSpPr>
        <p:spPr>
          <a:xfrm rot="5400000">
            <a:off x="4105184" y="1237541"/>
            <a:ext cx="642942" cy="3929090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TextBox 5"/>
          <p:cNvSpPr txBox="1"/>
          <p:nvPr/>
        </p:nvSpPr>
        <p:spPr>
          <a:xfrm>
            <a:off x="1983607" y="3523557"/>
            <a:ext cx="1000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CBDT</a:t>
            </a:r>
            <a:endParaRPr lang="en-IN" sz="2000" b="1"/>
          </a:p>
        </p:txBody>
      </p:sp>
      <p:sp>
        <p:nvSpPr>
          <p:cNvPr id="7" name="TextBox 6"/>
          <p:cNvSpPr txBox="1"/>
          <p:nvPr/>
        </p:nvSpPr>
        <p:spPr>
          <a:xfrm>
            <a:off x="5891134" y="3523557"/>
            <a:ext cx="1000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CBEC</a:t>
            </a:r>
            <a:endParaRPr lang="en-IN" sz="2000" b="1"/>
          </a:p>
        </p:txBody>
      </p:sp>
      <p:sp>
        <p:nvSpPr>
          <p:cNvPr id="8" name="TextBox 7"/>
          <p:cNvSpPr txBox="1"/>
          <p:nvPr/>
        </p:nvSpPr>
        <p:spPr>
          <a:xfrm>
            <a:off x="1593167" y="3935559"/>
            <a:ext cx="18573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(Central Board </a:t>
            </a:r>
          </a:p>
          <a:p>
            <a:r>
              <a:rPr lang="en-US" sz="2000" b="1" smtClean="0"/>
              <a:t>of Direct Tax)</a:t>
            </a:r>
            <a:endParaRPr lang="en-IN" sz="2000" b="1"/>
          </a:p>
        </p:txBody>
      </p:sp>
      <p:sp>
        <p:nvSpPr>
          <p:cNvPr id="9" name="TextBox 8"/>
          <p:cNvSpPr txBox="1"/>
          <p:nvPr/>
        </p:nvSpPr>
        <p:spPr>
          <a:xfrm>
            <a:off x="5450819" y="3935560"/>
            <a:ext cx="23574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(Central Board of Excise and Custom)</a:t>
            </a:r>
            <a:endParaRPr lang="en-IN" sz="2000" b="1"/>
          </a:p>
        </p:txBody>
      </p:sp>
      <p:sp>
        <p:nvSpPr>
          <p:cNvPr id="10" name="TextBox 9"/>
          <p:cNvSpPr txBox="1"/>
          <p:nvPr/>
        </p:nvSpPr>
        <p:spPr>
          <a:xfrm>
            <a:off x="2681274" y="928670"/>
            <a:ext cx="36433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smtClean="0"/>
              <a:t>Who administrate Service Tax?</a:t>
            </a:r>
            <a:endParaRPr lang="en-IN" sz="2000" b="1" u="sng"/>
          </a:p>
        </p:txBody>
      </p:sp>
      <p:sp>
        <p:nvSpPr>
          <p:cNvPr id="6155" name="Comment 11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103438" y="5178425"/>
            <a:ext cx="1587" cy="11113"/>
          </a:xfrm>
          <a:custGeom>
            <a:avLst/>
            <a:gdLst>
              <a:gd name="T0" fmla="+- 0 5842 5842"/>
              <a:gd name="T1" fmla="*/ T0 w 1"/>
              <a:gd name="T2" fmla="+- 0 14414 14383"/>
              <a:gd name="T3" fmla="*/ 14414 h 32"/>
              <a:gd name="T4" fmla="+- 0 5842 5842"/>
              <a:gd name="T5" fmla="*/ T4 w 1"/>
              <a:gd name="T6" fmla="+- 0 14404 14383"/>
              <a:gd name="T7" fmla="*/ 14404 h 32"/>
              <a:gd name="T8" fmla="+- 0 5842 5842"/>
              <a:gd name="T9" fmla="*/ T8 w 1"/>
              <a:gd name="T10" fmla="+- 0 14393 14383"/>
              <a:gd name="T11" fmla="*/ 14393 h 32"/>
              <a:gd name="T12" fmla="+- 0 5842 5842"/>
              <a:gd name="T13" fmla="*/ T12 w 1"/>
              <a:gd name="T14" fmla="+- 0 14383 14383"/>
              <a:gd name="T15" fmla="*/ 14383 h 32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" h="32" extrusionOk="0">
                <a:moveTo>
                  <a:pt x="0" y="31"/>
                </a:moveTo>
                <a:cubicBezTo>
                  <a:pt x="0" y="21"/>
                  <a:pt x="0" y="10"/>
                  <a:pt x="0" y="0"/>
                </a:cubicBezTo>
              </a:path>
            </a:pathLst>
          </a:custGeom>
          <a:noFill/>
          <a:ln w="1905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7" name="Comment 1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178675" y="4606925"/>
            <a:ext cx="46038" cy="22225"/>
          </a:xfrm>
          <a:custGeom>
            <a:avLst/>
            <a:gdLst>
              <a:gd name="T0" fmla="+- 0 19939 19939"/>
              <a:gd name="T1" fmla="*/ T0 w 128"/>
              <a:gd name="T2" fmla="+- 0 12859 12795"/>
              <a:gd name="T3" fmla="*/ 12859 h 65"/>
              <a:gd name="T4" fmla="+- 0 19990 19939"/>
              <a:gd name="T5" fmla="*/ T4 w 128"/>
              <a:gd name="T6" fmla="+- 0 12846 12795"/>
              <a:gd name="T7" fmla="*/ 12846 h 65"/>
              <a:gd name="T8" fmla="+- 0 20023 19939"/>
              <a:gd name="T9" fmla="*/ T8 w 128"/>
              <a:gd name="T10" fmla="+- 0 12827 12795"/>
              <a:gd name="T11" fmla="*/ 12827 h 65"/>
              <a:gd name="T12" fmla="+- 0 20066 19939"/>
              <a:gd name="T13" fmla="*/ T12 w 128"/>
              <a:gd name="T14" fmla="+- 0 12795 12795"/>
              <a:gd name="T15" fmla="*/ 12795 h 65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28" h="65" extrusionOk="0">
                <a:moveTo>
                  <a:pt x="0" y="64"/>
                </a:moveTo>
                <a:cubicBezTo>
                  <a:pt x="51" y="51"/>
                  <a:pt x="84" y="32"/>
                  <a:pt x="127" y="0"/>
                </a:cubicBezTo>
              </a:path>
            </a:pathLst>
          </a:custGeom>
          <a:noFill/>
          <a:ln w="19050" cap="rnd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8992" y="458252"/>
            <a:ext cx="22145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u="sng" smtClean="0"/>
              <a:t>Service</a:t>
            </a:r>
            <a:r>
              <a:rPr lang="en-US" sz="1400" b="1" smtClean="0"/>
              <a:t> by way of</a:t>
            </a:r>
            <a:endParaRPr lang="en-IN" sz="1400" b="1"/>
          </a:p>
        </p:txBody>
      </p:sp>
      <p:cxnSp>
        <p:nvCxnSpPr>
          <p:cNvPr id="4" name="Straight Connector 3"/>
          <p:cNvCxnSpPr/>
          <p:nvPr/>
        </p:nvCxnSpPr>
        <p:spPr>
          <a:xfrm rot="5400000">
            <a:off x="4071140" y="1072676"/>
            <a:ext cx="429422" cy="79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10800000">
            <a:off x="1000100" y="1286990"/>
            <a:ext cx="3071834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>
            <a:off x="821505" y="1450345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8154" y="1656073"/>
            <a:ext cx="2879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smtClean="0"/>
              <a:t>Pre-School Education (Play way)</a:t>
            </a:r>
            <a:endParaRPr lang="en-IN" sz="1400" b="1"/>
          </a:p>
        </p:txBody>
      </p:sp>
      <p:sp>
        <p:nvSpPr>
          <p:cNvPr id="12" name="TextBox 11"/>
          <p:cNvSpPr txBox="1"/>
          <p:nvPr/>
        </p:nvSpPr>
        <p:spPr>
          <a:xfrm>
            <a:off x="1051536" y="2001370"/>
            <a:ext cx="5000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smtClean="0"/>
              <a:t>and</a:t>
            </a:r>
            <a:endParaRPr lang="en-IN" sz="1400" b="1"/>
          </a:p>
        </p:txBody>
      </p:sp>
      <p:sp>
        <p:nvSpPr>
          <p:cNvPr id="13" name="TextBox 12"/>
          <p:cNvSpPr txBox="1"/>
          <p:nvPr/>
        </p:nvSpPr>
        <p:spPr>
          <a:xfrm>
            <a:off x="23093" y="2358560"/>
            <a:ext cx="2957269" cy="542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smtClean="0"/>
              <a:t>Education up to Higher Secondary School or equivalent i.e. upto +2</a:t>
            </a:r>
            <a:endParaRPr lang="en-IN" sz="1400" b="1"/>
          </a:p>
        </p:txBody>
      </p:sp>
      <p:sp>
        <p:nvSpPr>
          <p:cNvPr id="14" name="TextBox 13"/>
          <p:cNvSpPr txBox="1"/>
          <p:nvPr/>
        </p:nvSpPr>
        <p:spPr>
          <a:xfrm>
            <a:off x="-32" y="3446755"/>
            <a:ext cx="265983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smtClean="0"/>
              <a:t>Covered under Negative List</a:t>
            </a:r>
          </a:p>
          <a:p>
            <a:r>
              <a:rPr lang="en-US" sz="1400" b="1" smtClean="0"/>
              <a:t>&amp; therefore  Not liable to S.Tax.</a:t>
            </a:r>
          </a:p>
          <a:p>
            <a:r>
              <a:rPr lang="en-US" sz="1400" b="1" smtClean="0"/>
              <a:t>(whether Regd. or not)</a:t>
            </a:r>
            <a:endParaRPr lang="en-IN" sz="1400" b="1"/>
          </a:p>
        </p:txBody>
      </p:sp>
      <p:cxnSp>
        <p:nvCxnSpPr>
          <p:cNvPr id="16" name="Straight Arrow Connector 15"/>
          <p:cNvCxnSpPr/>
          <p:nvPr/>
        </p:nvCxnSpPr>
        <p:spPr>
          <a:xfrm rot="5400000">
            <a:off x="1076363" y="3179303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>
            <a:off x="4106859" y="1464791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121676" y="1644180"/>
            <a:ext cx="2879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smtClean="0"/>
              <a:t>Education as a part of curriculum</a:t>
            </a:r>
            <a:endParaRPr lang="en-IN" sz="1400" b="1"/>
          </a:p>
        </p:txBody>
      </p:sp>
      <p:sp>
        <p:nvSpPr>
          <p:cNvPr id="23" name="TextBox 22"/>
          <p:cNvSpPr txBox="1"/>
          <p:nvPr/>
        </p:nvSpPr>
        <p:spPr>
          <a:xfrm>
            <a:off x="3143240" y="2001370"/>
            <a:ext cx="13573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smtClean="0"/>
              <a:t>for obtaining a</a:t>
            </a:r>
            <a:endParaRPr lang="en-IN" sz="1400" b="1"/>
          </a:p>
        </p:txBody>
      </p:sp>
      <p:sp>
        <p:nvSpPr>
          <p:cNvPr id="24" name="TextBox 23"/>
          <p:cNvSpPr txBox="1"/>
          <p:nvPr/>
        </p:nvSpPr>
        <p:spPr>
          <a:xfrm>
            <a:off x="3128000" y="2362253"/>
            <a:ext cx="2879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smtClean="0"/>
              <a:t>qualification recognised by any law</a:t>
            </a:r>
            <a:endParaRPr lang="en-IN" sz="1400" b="1"/>
          </a:p>
        </p:txBody>
      </p:sp>
      <p:sp>
        <p:nvSpPr>
          <p:cNvPr id="25" name="TextBox 24"/>
          <p:cNvSpPr txBox="1"/>
          <p:nvPr/>
        </p:nvSpPr>
        <p:spPr>
          <a:xfrm>
            <a:off x="4500562" y="2693725"/>
            <a:ext cx="15001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smtClean="0"/>
              <a:t>(i.e. Indian Law)</a:t>
            </a:r>
            <a:endParaRPr lang="en-IN" sz="1400" b="1"/>
          </a:p>
        </p:txBody>
      </p:sp>
      <p:sp>
        <p:nvSpPr>
          <p:cNvPr id="26" name="TextBox 25"/>
          <p:cNvSpPr txBox="1"/>
          <p:nvPr/>
        </p:nvSpPr>
        <p:spPr>
          <a:xfrm>
            <a:off x="3143240" y="3035675"/>
            <a:ext cx="22145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smtClean="0"/>
              <a:t>for the time being in force</a:t>
            </a:r>
            <a:endParaRPr lang="en-IN" sz="1400" b="1"/>
          </a:p>
        </p:txBody>
      </p:sp>
      <p:sp>
        <p:nvSpPr>
          <p:cNvPr id="27" name="TextBox 26"/>
          <p:cNvSpPr txBox="1"/>
          <p:nvPr/>
        </p:nvSpPr>
        <p:spPr>
          <a:xfrm>
            <a:off x="2928926" y="3714752"/>
            <a:ext cx="5000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smtClean="0"/>
              <a:t>Eg:</a:t>
            </a:r>
            <a:endParaRPr lang="en-IN" sz="1400" b="1"/>
          </a:p>
        </p:txBody>
      </p:sp>
      <p:sp>
        <p:nvSpPr>
          <p:cNvPr id="28" name="TextBox 27"/>
          <p:cNvSpPr txBox="1"/>
          <p:nvPr/>
        </p:nvSpPr>
        <p:spPr>
          <a:xfrm>
            <a:off x="3357554" y="3724337"/>
            <a:ext cx="31194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smtClean="0"/>
              <a:t>ICMAI established under separate Act</a:t>
            </a:r>
            <a:endParaRPr lang="en-IN" sz="1400" b="1"/>
          </a:p>
        </p:txBody>
      </p:sp>
      <p:sp>
        <p:nvSpPr>
          <p:cNvPr id="29" name="TextBox 28"/>
          <p:cNvSpPr txBox="1"/>
          <p:nvPr/>
        </p:nvSpPr>
        <p:spPr>
          <a:xfrm>
            <a:off x="3357554" y="4121355"/>
            <a:ext cx="26432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smtClean="0"/>
              <a:t>University, Colleges recognised.</a:t>
            </a:r>
            <a:endParaRPr lang="en-IN" sz="1400" b="1"/>
          </a:p>
        </p:txBody>
      </p:sp>
      <p:sp>
        <p:nvSpPr>
          <p:cNvPr id="30" name="TextBox 29"/>
          <p:cNvSpPr txBox="1"/>
          <p:nvPr/>
        </p:nvSpPr>
        <p:spPr>
          <a:xfrm>
            <a:off x="3102282" y="4548854"/>
            <a:ext cx="33271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smtClean="0"/>
              <a:t>Covered under Negative List&amp; therefore </a:t>
            </a:r>
          </a:p>
          <a:p>
            <a:r>
              <a:rPr lang="en-US" sz="1400" b="1"/>
              <a:t>n</a:t>
            </a:r>
            <a:r>
              <a:rPr lang="en-US" sz="1400" b="1" smtClean="0"/>
              <a:t>ot liable to S.Tax.</a:t>
            </a:r>
          </a:p>
        </p:txBody>
      </p:sp>
      <p:cxnSp>
        <p:nvCxnSpPr>
          <p:cNvPr id="31" name="Straight Connector 30"/>
          <p:cNvCxnSpPr/>
          <p:nvPr/>
        </p:nvCxnSpPr>
        <p:spPr>
          <a:xfrm rot="10800000">
            <a:off x="4071934" y="1286990"/>
            <a:ext cx="35719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5400000">
            <a:off x="7464445" y="1464791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6050634" y="1644180"/>
            <a:ext cx="28790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smtClean="0"/>
              <a:t>Education as a part of an approved </a:t>
            </a:r>
          </a:p>
          <a:p>
            <a:r>
              <a:rPr lang="en-US" sz="1400" b="1" smtClean="0"/>
              <a:t>vocational education course</a:t>
            </a:r>
            <a:endParaRPr lang="en-IN" sz="1400" b="1"/>
          </a:p>
        </p:txBody>
      </p:sp>
      <p:sp>
        <p:nvSpPr>
          <p:cNvPr id="35" name="TextBox 34"/>
          <p:cNvSpPr txBox="1"/>
          <p:nvPr/>
        </p:nvSpPr>
        <p:spPr>
          <a:xfrm>
            <a:off x="6056958" y="2328080"/>
            <a:ext cx="4438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u="sng"/>
              <a:t>e</a:t>
            </a:r>
            <a:r>
              <a:rPr lang="en-US" sz="1400" b="1" u="sng" smtClean="0"/>
              <a:t>g</a:t>
            </a:r>
            <a:r>
              <a:rPr lang="en-US" sz="1400" b="1" smtClean="0"/>
              <a:t>:</a:t>
            </a:r>
            <a:endParaRPr lang="en-IN" sz="1400" b="1"/>
          </a:p>
        </p:txBody>
      </p:sp>
      <p:sp>
        <p:nvSpPr>
          <p:cNvPr id="36" name="TextBox 35"/>
          <p:cNvSpPr txBox="1"/>
          <p:nvPr/>
        </p:nvSpPr>
        <p:spPr>
          <a:xfrm>
            <a:off x="6500826" y="2336535"/>
            <a:ext cx="8420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smtClean="0"/>
              <a:t>Diploma </a:t>
            </a:r>
            <a:endParaRPr lang="en-IN" sz="1400" b="1"/>
          </a:p>
        </p:txBody>
      </p:sp>
      <p:sp>
        <p:nvSpPr>
          <p:cNvPr id="37" name="TextBox 36"/>
          <p:cNvSpPr txBox="1"/>
          <p:nvPr/>
        </p:nvSpPr>
        <p:spPr>
          <a:xfrm>
            <a:off x="6500826" y="2858626"/>
            <a:ext cx="1056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smtClean="0"/>
              <a:t>in Finance &amp; Taxation </a:t>
            </a:r>
            <a:endParaRPr lang="en-IN" sz="1400" b="1"/>
          </a:p>
        </p:txBody>
      </p:sp>
      <p:sp>
        <p:nvSpPr>
          <p:cNvPr id="38" name="TextBox 37"/>
          <p:cNvSpPr txBox="1"/>
          <p:nvPr/>
        </p:nvSpPr>
        <p:spPr>
          <a:xfrm>
            <a:off x="7985784" y="2429998"/>
            <a:ext cx="10563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smtClean="0"/>
              <a:t>From Annamali university. </a:t>
            </a:r>
            <a:endParaRPr lang="en-IN" sz="1400" b="1"/>
          </a:p>
        </p:txBody>
      </p:sp>
      <p:sp>
        <p:nvSpPr>
          <p:cNvPr id="39" name="TextBox 38"/>
          <p:cNvSpPr txBox="1"/>
          <p:nvPr/>
        </p:nvSpPr>
        <p:spPr>
          <a:xfrm>
            <a:off x="6607506" y="3621290"/>
            <a:ext cx="2612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smtClean="0"/>
              <a:t>Covered under Negative List</a:t>
            </a:r>
          </a:p>
          <a:p>
            <a:r>
              <a:rPr lang="en-US" sz="1400" b="1" smtClean="0"/>
              <a:t>&amp; therefore not liable to S.Tax.</a:t>
            </a:r>
          </a:p>
        </p:txBody>
      </p:sp>
      <p:cxnSp>
        <p:nvCxnSpPr>
          <p:cNvPr id="41" name="Straight Connector 40"/>
          <p:cNvCxnSpPr/>
          <p:nvPr/>
        </p:nvCxnSpPr>
        <p:spPr>
          <a:xfrm>
            <a:off x="4556760" y="2158356"/>
            <a:ext cx="142876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2985124" y="2524436"/>
            <a:ext cx="142876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rot="5400000">
            <a:off x="4251323" y="3536157"/>
            <a:ext cx="356396" cy="7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6444628" y="3769362"/>
            <a:ext cx="142876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7500958" y="2786058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rot="5400000">
            <a:off x="6892941" y="2764785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3093365" y="5136983"/>
            <a:ext cx="30502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smtClean="0"/>
              <a:t>Eg. Graduation, Post graduation, Professional Course (CA, CS, CMA) </a:t>
            </a:r>
          </a:p>
          <a:p>
            <a:r>
              <a:rPr lang="en-US" sz="1400" b="1" smtClean="0"/>
              <a:t>are covered under Negative List &amp; therefore not Liable to Service tax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2" grpId="0"/>
      <p:bldP spid="13" grpId="0"/>
      <p:bldP spid="14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4" grpId="0"/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1357298"/>
            <a:ext cx="40719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/>
              <a:t>OMS Academy private coaching center </a:t>
            </a:r>
            <a:r>
              <a:rPr lang="en-US" sz="2000" b="1" smtClean="0"/>
              <a:t> Providing Coaching Services</a:t>
            </a:r>
            <a:endParaRPr lang="en-IN" sz="2000" b="1"/>
          </a:p>
        </p:txBody>
      </p:sp>
      <p:sp>
        <p:nvSpPr>
          <p:cNvPr id="3" name="TextBox 2"/>
          <p:cNvSpPr txBox="1"/>
          <p:nvPr/>
        </p:nvSpPr>
        <p:spPr>
          <a:xfrm>
            <a:off x="5429256" y="1372538"/>
            <a:ext cx="2857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Liable to Service TAX.</a:t>
            </a:r>
            <a:endParaRPr lang="en-IN" sz="2000" b="1"/>
          </a:p>
        </p:txBody>
      </p:sp>
      <p:sp>
        <p:nvSpPr>
          <p:cNvPr id="4" name="TextBox 3"/>
          <p:cNvSpPr txBox="1"/>
          <p:nvPr/>
        </p:nvSpPr>
        <p:spPr>
          <a:xfrm>
            <a:off x="357158" y="3028890"/>
            <a:ext cx="350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(Girls|boys teaching at home)</a:t>
            </a:r>
            <a:endParaRPr lang="en-IN" sz="2000" b="1"/>
          </a:p>
        </p:txBody>
      </p:sp>
      <p:sp>
        <p:nvSpPr>
          <p:cNvPr id="5" name="TextBox 4"/>
          <p:cNvSpPr txBox="1"/>
          <p:nvPr/>
        </p:nvSpPr>
        <p:spPr>
          <a:xfrm>
            <a:off x="5286380" y="3028890"/>
            <a:ext cx="2857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Liable to Service TAX.</a:t>
            </a:r>
            <a:endParaRPr lang="en-IN" sz="2000" b="1"/>
          </a:p>
        </p:txBody>
      </p:sp>
      <p:sp>
        <p:nvSpPr>
          <p:cNvPr id="6" name="TextBox 5"/>
          <p:cNvSpPr txBox="1"/>
          <p:nvPr/>
        </p:nvSpPr>
        <p:spPr>
          <a:xfrm>
            <a:off x="357158" y="2597462"/>
            <a:ext cx="19288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smtClean="0"/>
              <a:t>Private tuitions</a:t>
            </a:r>
            <a:endParaRPr lang="en-IN" sz="2000" b="1" u="sng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929058" y="3255644"/>
            <a:ext cx="114300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572000" y="1586852"/>
            <a:ext cx="71438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rot="5400000">
            <a:off x="-9716" y="2956644"/>
            <a:ext cx="3306310" cy="79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1643042" y="1307854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143108" y="1117090"/>
            <a:ext cx="2500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Providing Education</a:t>
            </a:r>
          </a:p>
          <a:p>
            <a:r>
              <a:rPr lang="en-US" sz="2000" b="1" smtClean="0"/>
              <a:t>Services</a:t>
            </a:r>
            <a:endParaRPr lang="en-IN" sz="2000" b="1"/>
          </a:p>
        </p:txBody>
      </p:sp>
      <p:sp>
        <p:nvSpPr>
          <p:cNvPr id="7" name="TextBox 6"/>
          <p:cNvSpPr txBox="1"/>
          <p:nvPr/>
        </p:nvSpPr>
        <p:spPr>
          <a:xfrm>
            <a:off x="5429256" y="1117090"/>
            <a:ext cx="2500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No Service Tax at </a:t>
            </a:r>
            <a:r>
              <a:rPr lang="en-IN" sz="2000" b="1" smtClean="0"/>
              <a:t>all</a:t>
            </a:r>
            <a:endParaRPr lang="en-US" sz="2000" b="1" smtClean="0"/>
          </a:p>
        </p:txBody>
      </p:sp>
      <p:sp>
        <p:nvSpPr>
          <p:cNvPr id="8" name="TextBox 7"/>
          <p:cNvSpPr txBox="1"/>
          <p:nvPr/>
        </p:nvSpPr>
        <p:spPr>
          <a:xfrm>
            <a:off x="5429256" y="1594238"/>
            <a:ext cx="33575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Covered under Negative list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643042" y="2982362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143108" y="2769433"/>
            <a:ext cx="2714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Renting of Auditorium </a:t>
            </a:r>
            <a:endParaRPr lang="en-IN" sz="2000" b="1"/>
          </a:p>
        </p:txBody>
      </p:sp>
      <p:sp>
        <p:nvSpPr>
          <p:cNvPr id="11" name="TextBox 10"/>
          <p:cNvSpPr txBox="1"/>
          <p:nvPr/>
        </p:nvSpPr>
        <p:spPr>
          <a:xfrm>
            <a:off x="5429256" y="2769433"/>
            <a:ext cx="19288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Liable to S.Tax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643042" y="4607627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143108" y="4382228"/>
            <a:ext cx="27146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taking Services of </a:t>
            </a:r>
          </a:p>
          <a:p>
            <a:r>
              <a:rPr lang="en-US" sz="2000" b="1" smtClean="0"/>
              <a:t>Renting of immovable Property</a:t>
            </a:r>
            <a:endParaRPr lang="en-IN" sz="2000" b="1"/>
          </a:p>
        </p:txBody>
      </p:sp>
      <p:sp>
        <p:nvSpPr>
          <p:cNvPr id="16" name="TextBox 15"/>
          <p:cNvSpPr txBox="1"/>
          <p:nvPr/>
        </p:nvSpPr>
        <p:spPr>
          <a:xfrm>
            <a:off x="5429256" y="4382228"/>
            <a:ext cx="2500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No Service TAX </a:t>
            </a:r>
          </a:p>
          <a:p>
            <a:r>
              <a:rPr lang="en-US" sz="2000" b="1" smtClean="0"/>
              <a:t>Exemption List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429256" y="5029154"/>
            <a:ext cx="2857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(Mega Exemption list)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4857752" y="1316164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857752" y="1788924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857752" y="2990905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857752" y="4583698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10800000">
            <a:off x="1214414" y="2462725"/>
            <a:ext cx="428628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28600" y="2276929"/>
            <a:ext cx="106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ICMAI</a:t>
            </a:r>
            <a:endParaRPr lang="en-IN" sz="2000" b="1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1" grpId="0"/>
      <p:bldP spid="16" grpId="0"/>
      <p:bldP spid="17" grpId="0"/>
      <p:bldP spid="24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896976"/>
            <a:ext cx="36433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smtClean="0"/>
              <a:t>Vocational Education Courses</a:t>
            </a:r>
            <a:endParaRPr lang="en-IN" sz="2000" b="1" u="sng"/>
          </a:p>
        </p:txBody>
      </p:sp>
      <p:sp>
        <p:nvSpPr>
          <p:cNvPr id="3" name="TextBox 2"/>
          <p:cNvSpPr txBox="1"/>
          <p:nvPr/>
        </p:nvSpPr>
        <p:spPr>
          <a:xfrm>
            <a:off x="835660" y="1506668"/>
            <a:ext cx="80940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smtClean="0"/>
              <a:t>The course run by Industrial Traning institute (I.T.I) or Industrial Training Center affiliated to NCVT</a:t>
            </a:r>
            <a:endParaRPr lang="en-IN" sz="2000" b="1"/>
          </a:p>
          <a:p>
            <a:pPr algn="just"/>
            <a:r>
              <a:rPr lang="en-US" sz="2000" b="1" smtClean="0"/>
              <a:t>(National Council of Vocational Training.)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8596" y="1539918"/>
            <a:ext cx="3356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/>
              <a:t>*</a:t>
            </a:r>
            <a:endParaRPr lang="en-IN" sz="2000" b="1"/>
          </a:p>
        </p:txBody>
      </p:sp>
      <p:sp>
        <p:nvSpPr>
          <p:cNvPr id="5" name="TextBox 4"/>
          <p:cNvSpPr txBox="1"/>
          <p:nvPr/>
        </p:nvSpPr>
        <p:spPr>
          <a:xfrm>
            <a:off x="835660" y="2781753"/>
            <a:ext cx="80940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smtClean="0"/>
              <a:t>Approved Modular Employee Skill Courses (MES)  Approved by NCVT.</a:t>
            </a:r>
          </a:p>
          <a:p>
            <a:pPr algn="just"/>
            <a:r>
              <a:rPr lang="en-US" sz="2000" b="1" smtClean="0"/>
              <a:t>eg. Banking &amp; Accounts, Chemical, electrical electronics, fashion Design, printing, Automotive Repair, Mechanic, Plumber etc.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8596" y="2815003"/>
            <a:ext cx="3356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/>
              <a:t>*</a:t>
            </a:r>
            <a:endParaRPr lang="en-IN" sz="2000" b="1"/>
          </a:p>
        </p:txBody>
      </p:sp>
      <p:sp>
        <p:nvSpPr>
          <p:cNvPr id="7" name="TextBox 6"/>
          <p:cNvSpPr txBox="1"/>
          <p:nvPr/>
        </p:nvSpPr>
        <p:spPr>
          <a:xfrm>
            <a:off x="835660" y="3980959"/>
            <a:ext cx="80940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smtClean="0"/>
              <a:t>A course run by an Institute Affiliated to the N.S.D.C (National Skill)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596" y="4014209"/>
            <a:ext cx="3356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/>
              <a:t>*</a:t>
            </a:r>
            <a:endParaRPr lang="en-IN" sz="2000" b="1"/>
          </a:p>
        </p:txBody>
      </p:sp>
      <p:sp>
        <p:nvSpPr>
          <p:cNvPr id="9" name="TextBox 8"/>
          <p:cNvSpPr txBox="1"/>
          <p:nvPr/>
        </p:nvSpPr>
        <p:spPr>
          <a:xfrm>
            <a:off x="835660" y="4578502"/>
            <a:ext cx="80940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smtClean="0"/>
              <a:t>However other vocational courses like Air Hostess/ Acting/ Dancing are still taxable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8596" y="4611752"/>
            <a:ext cx="3356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/>
              <a:t>*</a:t>
            </a:r>
            <a:endParaRPr lang="en-IN" sz="2000" b="1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2285984" y="5099925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714612" y="4885611"/>
            <a:ext cx="2500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Service Tax Leviable</a:t>
            </a:r>
            <a:endParaRPr lang="en-IN" sz="2000" b="1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7554" y="500042"/>
            <a:ext cx="15001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smtClean="0"/>
              <a:t>Particular</a:t>
            </a:r>
            <a:endParaRPr lang="en-IN" sz="2000" b="1" u="sng"/>
          </a:p>
        </p:txBody>
      </p:sp>
      <p:sp>
        <p:nvSpPr>
          <p:cNvPr id="3" name="TextBox 2"/>
          <p:cNvSpPr txBox="1"/>
          <p:nvPr/>
        </p:nvSpPr>
        <p:spPr>
          <a:xfrm>
            <a:off x="7489271" y="500042"/>
            <a:ext cx="15001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smtClean="0"/>
              <a:t>Service Tax</a:t>
            </a:r>
            <a:endParaRPr lang="en-IN" sz="2000" b="1" u="sng"/>
          </a:p>
        </p:txBody>
      </p:sp>
      <p:sp>
        <p:nvSpPr>
          <p:cNvPr id="4" name="TextBox 3"/>
          <p:cNvSpPr txBox="1"/>
          <p:nvPr/>
        </p:nvSpPr>
        <p:spPr>
          <a:xfrm>
            <a:off x="199042" y="1088632"/>
            <a:ext cx="8010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Q:-1.</a:t>
            </a:r>
            <a:endParaRPr lang="en-IN" sz="2000" b="1"/>
          </a:p>
        </p:txBody>
      </p:sp>
      <p:sp>
        <p:nvSpPr>
          <p:cNvPr id="5" name="TextBox 4"/>
          <p:cNvSpPr txBox="1"/>
          <p:nvPr/>
        </p:nvSpPr>
        <p:spPr>
          <a:xfrm>
            <a:off x="1041058" y="1081070"/>
            <a:ext cx="55312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What about Computer Course run by NIIT etc.</a:t>
            </a:r>
            <a:endParaRPr lang="en-IN" sz="2000" b="1"/>
          </a:p>
        </p:txBody>
      </p:sp>
      <p:sp>
        <p:nvSpPr>
          <p:cNvPr id="7" name="TextBox 6"/>
          <p:cNvSpPr txBox="1"/>
          <p:nvPr/>
        </p:nvSpPr>
        <p:spPr>
          <a:xfrm>
            <a:off x="199042" y="1736336"/>
            <a:ext cx="8010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Q:-2.</a:t>
            </a:r>
            <a:endParaRPr lang="en-IN" sz="2000" b="1"/>
          </a:p>
        </p:txBody>
      </p:sp>
      <p:sp>
        <p:nvSpPr>
          <p:cNvPr id="8" name="TextBox 7"/>
          <p:cNvSpPr txBox="1"/>
          <p:nvPr/>
        </p:nvSpPr>
        <p:spPr>
          <a:xfrm>
            <a:off x="1041058" y="1728774"/>
            <a:ext cx="5674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What about service provided by Boarding School.</a:t>
            </a:r>
            <a:endParaRPr lang="en-IN" sz="2000" b="1"/>
          </a:p>
        </p:txBody>
      </p:sp>
      <p:sp>
        <p:nvSpPr>
          <p:cNvPr id="10" name="TextBox 9"/>
          <p:cNvSpPr txBox="1"/>
          <p:nvPr/>
        </p:nvSpPr>
        <p:spPr>
          <a:xfrm>
            <a:off x="199042" y="2343082"/>
            <a:ext cx="8010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Q:-3.</a:t>
            </a:r>
            <a:endParaRPr lang="en-IN" sz="2000" b="1"/>
          </a:p>
        </p:txBody>
      </p:sp>
      <p:sp>
        <p:nvSpPr>
          <p:cNvPr id="11" name="TextBox 10"/>
          <p:cNvSpPr txBox="1"/>
          <p:nvPr/>
        </p:nvSpPr>
        <p:spPr>
          <a:xfrm>
            <a:off x="1041058" y="2335520"/>
            <a:ext cx="36738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What about IIT, IIM, ICAI etc.</a:t>
            </a:r>
            <a:endParaRPr lang="en-IN" sz="2000" b="1"/>
          </a:p>
        </p:txBody>
      </p:sp>
      <p:sp>
        <p:nvSpPr>
          <p:cNvPr id="13" name="TextBox 12"/>
          <p:cNvSpPr txBox="1"/>
          <p:nvPr/>
        </p:nvSpPr>
        <p:spPr>
          <a:xfrm>
            <a:off x="199042" y="2960306"/>
            <a:ext cx="8010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Q:-4.</a:t>
            </a:r>
            <a:endParaRPr lang="en-IN" sz="2000" b="1"/>
          </a:p>
        </p:txBody>
      </p:sp>
      <p:sp>
        <p:nvSpPr>
          <p:cNvPr id="14" name="TextBox 13"/>
          <p:cNvSpPr txBox="1"/>
          <p:nvPr/>
        </p:nvSpPr>
        <p:spPr>
          <a:xfrm>
            <a:off x="1041058" y="2952744"/>
            <a:ext cx="3459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What about private Tuitions.</a:t>
            </a:r>
            <a:endParaRPr lang="en-IN" sz="2000" b="1"/>
          </a:p>
        </p:txBody>
      </p:sp>
      <p:sp>
        <p:nvSpPr>
          <p:cNvPr id="15" name="TextBox 14"/>
          <p:cNvSpPr txBox="1"/>
          <p:nvPr/>
        </p:nvSpPr>
        <p:spPr>
          <a:xfrm>
            <a:off x="8001024" y="2981262"/>
            <a:ext cx="571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000" b="1"/>
              <a:t> </a:t>
            </a:r>
            <a:endParaRPr lang="en-IN" sz="2000" b="1"/>
          </a:p>
        </p:txBody>
      </p:sp>
      <p:sp>
        <p:nvSpPr>
          <p:cNvPr id="16" name="TextBox 15"/>
          <p:cNvSpPr txBox="1"/>
          <p:nvPr/>
        </p:nvSpPr>
        <p:spPr>
          <a:xfrm>
            <a:off x="199042" y="3551812"/>
            <a:ext cx="8010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Q:-5</a:t>
            </a:r>
            <a:endParaRPr lang="en-IN" sz="2000" b="1"/>
          </a:p>
        </p:txBody>
      </p:sp>
      <p:sp>
        <p:nvSpPr>
          <p:cNvPr id="17" name="TextBox 16"/>
          <p:cNvSpPr txBox="1"/>
          <p:nvPr/>
        </p:nvSpPr>
        <p:spPr>
          <a:xfrm>
            <a:off x="1041058" y="3544250"/>
            <a:ext cx="65313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What about placement service provided by IIM, ICAI etc.</a:t>
            </a:r>
            <a:endParaRPr lang="en-IN" sz="2000" b="1"/>
          </a:p>
        </p:txBody>
      </p:sp>
      <p:sp>
        <p:nvSpPr>
          <p:cNvPr id="18" name="TextBox 17"/>
          <p:cNvSpPr txBox="1"/>
          <p:nvPr/>
        </p:nvSpPr>
        <p:spPr>
          <a:xfrm>
            <a:off x="8001024" y="3572768"/>
            <a:ext cx="571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000" b="1"/>
              <a:t> </a:t>
            </a:r>
            <a:endParaRPr lang="en-IN" sz="2000" b="1"/>
          </a:p>
        </p:txBody>
      </p:sp>
      <p:sp>
        <p:nvSpPr>
          <p:cNvPr id="19" name="TextBox 18"/>
          <p:cNvSpPr txBox="1"/>
          <p:nvPr/>
        </p:nvSpPr>
        <p:spPr>
          <a:xfrm>
            <a:off x="199042" y="4213634"/>
            <a:ext cx="8010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Q:-6</a:t>
            </a:r>
            <a:endParaRPr lang="en-IN" sz="2000" b="1"/>
          </a:p>
        </p:txBody>
      </p:sp>
      <p:sp>
        <p:nvSpPr>
          <p:cNvPr id="20" name="TextBox 19"/>
          <p:cNvSpPr txBox="1"/>
          <p:nvPr/>
        </p:nvSpPr>
        <p:spPr>
          <a:xfrm>
            <a:off x="1041058" y="4206072"/>
            <a:ext cx="68170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Whether service of conducting Admission Test for Admission to college liable to S.T?</a:t>
            </a:r>
            <a:endParaRPr lang="en-IN" sz="2000" b="1"/>
          </a:p>
        </p:txBody>
      </p:sp>
      <p:sp>
        <p:nvSpPr>
          <p:cNvPr id="22" name="TextBox 21"/>
          <p:cNvSpPr txBox="1"/>
          <p:nvPr/>
        </p:nvSpPr>
        <p:spPr>
          <a:xfrm>
            <a:off x="8040597" y="1097264"/>
            <a:ext cx="373815" cy="4055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b="1"/>
              <a:t>×</a:t>
            </a:r>
            <a:r>
              <a:rPr lang="en-US" sz="2000" b="1" smtClean="0"/>
              <a:t> </a:t>
            </a:r>
            <a:endParaRPr lang="en-IN" sz="2000" b="1"/>
          </a:p>
        </p:txBody>
      </p:sp>
      <p:sp>
        <p:nvSpPr>
          <p:cNvPr id="23" name="TextBox 22"/>
          <p:cNvSpPr txBox="1"/>
          <p:nvPr/>
        </p:nvSpPr>
        <p:spPr>
          <a:xfrm>
            <a:off x="8057222" y="1737607"/>
            <a:ext cx="373815" cy="4055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b="1"/>
              <a:t>×</a:t>
            </a:r>
            <a:r>
              <a:rPr lang="en-US" sz="2000" b="1" smtClean="0"/>
              <a:t> </a:t>
            </a:r>
            <a:endParaRPr lang="en-IN" sz="2000" b="1"/>
          </a:p>
        </p:txBody>
      </p:sp>
      <p:sp>
        <p:nvSpPr>
          <p:cNvPr id="24" name="TextBox 23"/>
          <p:cNvSpPr txBox="1"/>
          <p:nvPr/>
        </p:nvSpPr>
        <p:spPr>
          <a:xfrm>
            <a:off x="8072462" y="2283393"/>
            <a:ext cx="373815" cy="4055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b="1"/>
              <a:t>×</a:t>
            </a:r>
            <a:r>
              <a:rPr lang="en-US" sz="2000" b="1" smtClean="0"/>
              <a:t> </a:t>
            </a:r>
            <a:endParaRPr lang="en-IN" sz="2000" b="1"/>
          </a:p>
        </p:txBody>
      </p:sp>
      <p:sp>
        <p:nvSpPr>
          <p:cNvPr id="25" name="TextBox 24"/>
          <p:cNvSpPr txBox="1"/>
          <p:nvPr/>
        </p:nvSpPr>
        <p:spPr>
          <a:xfrm>
            <a:off x="8055837" y="4214818"/>
            <a:ext cx="373815" cy="4055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b="1"/>
              <a:t>×</a:t>
            </a:r>
            <a:r>
              <a:rPr lang="en-US" sz="2000" b="1" smtClean="0"/>
              <a:t> </a:t>
            </a:r>
            <a:endParaRPr lang="en-IN" sz="2000" b="1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2910" y="2729860"/>
            <a:ext cx="80724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smtClean="0"/>
              <a:t>Services by way of renting of residential dwelling for use as residence</a:t>
            </a:r>
            <a:endParaRPr lang="en-IN" sz="2800" b="1" u="sng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7554" y="214290"/>
            <a:ext cx="22860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smtClean="0"/>
              <a:t>Service by way of</a:t>
            </a:r>
            <a:endParaRPr lang="en-IN" sz="2000" b="1" u="sng"/>
          </a:p>
        </p:txBody>
      </p:sp>
      <p:sp>
        <p:nvSpPr>
          <p:cNvPr id="3" name="TextBox 2"/>
          <p:cNvSpPr txBox="1"/>
          <p:nvPr/>
        </p:nvSpPr>
        <p:spPr>
          <a:xfrm>
            <a:off x="1071538" y="714356"/>
            <a:ext cx="60722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smtClean="0"/>
              <a:t>Renting</a:t>
            </a:r>
            <a:r>
              <a:rPr lang="en-US" sz="2000" b="1" smtClean="0"/>
              <a:t> of Residential Dwelling for use as Residence</a:t>
            </a:r>
            <a:endParaRPr lang="en-IN" sz="2000" b="1" u="sng"/>
          </a:p>
        </p:txBody>
      </p:sp>
      <p:sp>
        <p:nvSpPr>
          <p:cNvPr id="4" name="TextBox 3"/>
          <p:cNvSpPr txBox="1"/>
          <p:nvPr/>
        </p:nvSpPr>
        <p:spPr>
          <a:xfrm>
            <a:off x="571472" y="1385816"/>
            <a:ext cx="37862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Renting of Residential Dwelling</a:t>
            </a:r>
            <a:endParaRPr lang="en-IN" sz="2000" b="1" u="sng"/>
          </a:p>
        </p:txBody>
      </p:sp>
      <p:sp>
        <p:nvSpPr>
          <p:cNvPr id="5" name="TextBox 4"/>
          <p:cNvSpPr txBox="1"/>
          <p:nvPr/>
        </p:nvSpPr>
        <p:spPr>
          <a:xfrm>
            <a:off x="1969752" y="2023996"/>
            <a:ext cx="2419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For Residential use</a:t>
            </a:r>
            <a:endParaRPr lang="en-IN" sz="2000" b="1" u="sng"/>
          </a:p>
        </p:txBody>
      </p:sp>
      <p:sp>
        <p:nvSpPr>
          <p:cNvPr id="6" name="Plus 5"/>
          <p:cNvSpPr/>
          <p:nvPr/>
        </p:nvSpPr>
        <p:spPr>
          <a:xfrm>
            <a:off x="2928926" y="1831646"/>
            <a:ext cx="142876" cy="214314"/>
          </a:xfrm>
          <a:prstGeom prst="mathPl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4179091" y="1934041"/>
            <a:ext cx="928694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0800000">
            <a:off x="4500562" y="1484934"/>
            <a:ext cx="142876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0800000">
            <a:off x="4500562" y="2387910"/>
            <a:ext cx="142876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357686" y="1928802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888232" y="1428736"/>
            <a:ext cx="34699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Covered under Negative List</a:t>
            </a:r>
          </a:p>
          <a:p>
            <a:r>
              <a:rPr lang="en-US" sz="2000" b="1" smtClean="0"/>
              <a:t>&amp; therefore not liable to </a:t>
            </a:r>
          </a:p>
          <a:p>
            <a:r>
              <a:rPr lang="en-US" sz="2000" b="1" smtClean="0"/>
              <a:t>Service Tax.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000232" y="2571744"/>
            <a:ext cx="1071570" cy="5715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smtClean="0"/>
              <a:t>Except</a:t>
            </a:r>
            <a:endParaRPr lang="en-IN" sz="2000" b="1"/>
          </a:p>
        </p:txBody>
      </p:sp>
      <p:sp>
        <p:nvSpPr>
          <p:cNvPr id="16" name="TextBox 15"/>
          <p:cNvSpPr txBox="1"/>
          <p:nvPr/>
        </p:nvSpPr>
        <p:spPr>
          <a:xfrm>
            <a:off x="1000100" y="3243204"/>
            <a:ext cx="1428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Renting of</a:t>
            </a:r>
            <a:endParaRPr lang="en-IN" sz="2000" b="1"/>
          </a:p>
        </p:txBody>
      </p:sp>
      <p:sp>
        <p:nvSpPr>
          <p:cNvPr id="17" name="TextBox 16"/>
          <p:cNvSpPr txBox="1"/>
          <p:nvPr/>
        </p:nvSpPr>
        <p:spPr>
          <a:xfrm>
            <a:off x="1450291" y="3647846"/>
            <a:ext cx="9785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Hotel</a:t>
            </a:r>
            <a:endParaRPr lang="en-IN" sz="2000" b="1"/>
          </a:p>
        </p:txBody>
      </p:sp>
      <p:sp>
        <p:nvSpPr>
          <p:cNvPr id="18" name="TextBox 17"/>
          <p:cNvSpPr txBox="1"/>
          <p:nvPr/>
        </p:nvSpPr>
        <p:spPr>
          <a:xfrm>
            <a:off x="1450291" y="4047956"/>
            <a:ext cx="1088195" cy="409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Motel</a:t>
            </a:r>
            <a:endParaRPr lang="en-IN" sz="2000" b="1"/>
          </a:p>
        </p:txBody>
      </p:sp>
      <p:sp>
        <p:nvSpPr>
          <p:cNvPr id="19" name="TextBox 18"/>
          <p:cNvSpPr txBox="1"/>
          <p:nvPr/>
        </p:nvSpPr>
        <p:spPr>
          <a:xfrm>
            <a:off x="1466917" y="4430864"/>
            <a:ext cx="6429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Inn</a:t>
            </a:r>
            <a:endParaRPr lang="en-IN" sz="2000" b="1"/>
          </a:p>
        </p:txBody>
      </p:sp>
      <p:sp>
        <p:nvSpPr>
          <p:cNvPr id="20" name="TextBox 19"/>
          <p:cNvSpPr txBox="1"/>
          <p:nvPr/>
        </p:nvSpPr>
        <p:spPr>
          <a:xfrm>
            <a:off x="1466916" y="4806094"/>
            <a:ext cx="16048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Guest house</a:t>
            </a:r>
            <a:endParaRPr lang="en-IN" sz="2000" b="1"/>
          </a:p>
        </p:txBody>
      </p:sp>
      <p:cxnSp>
        <p:nvCxnSpPr>
          <p:cNvPr id="21" name="Straight Connector 20"/>
          <p:cNvCxnSpPr/>
          <p:nvPr/>
        </p:nvCxnSpPr>
        <p:spPr>
          <a:xfrm>
            <a:off x="1147914" y="3850267"/>
            <a:ext cx="214314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147914" y="4242040"/>
            <a:ext cx="214314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147914" y="4636635"/>
            <a:ext cx="214314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147914" y="5011285"/>
            <a:ext cx="214314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461978" y="5165246"/>
            <a:ext cx="11097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Lodge</a:t>
            </a:r>
            <a:endParaRPr lang="en-IN" sz="2000" b="1"/>
          </a:p>
        </p:txBody>
      </p:sp>
      <p:cxnSp>
        <p:nvCxnSpPr>
          <p:cNvPr id="26" name="Straight Connector 25"/>
          <p:cNvCxnSpPr/>
          <p:nvPr/>
        </p:nvCxnSpPr>
        <p:spPr>
          <a:xfrm>
            <a:off x="1142976" y="5370437"/>
            <a:ext cx="214314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461978" y="5535714"/>
            <a:ext cx="175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House boat or </a:t>
            </a:r>
            <a:endParaRPr lang="en-IN" sz="2000" b="1"/>
          </a:p>
        </p:txBody>
      </p:sp>
      <p:cxnSp>
        <p:nvCxnSpPr>
          <p:cNvPr id="28" name="Straight Connector 27"/>
          <p:cNvCxnSpPr/>
          <p:nvPr/>
        </p:nvCxnSpPr>
        <p:spPr>
          <a:xfrm>
            <a:off x="1142976" y="5740905"/>
            <a:ext cx="214314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461978" y="5894866"/>
            <a:ext cx="23956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like places meant for temporary Stay</a:t>
            </a:r>
            <a:endParaRPr lang="en-IN" sz="2000" b="1"/>
          </a:p>
        </p:txBody>
      </p:sp>
      <p:cxnSp>
        <p:nvCxnSpPr>
          <p:cNvPr id="30" name="Straight Connector 29"/>
          <p:cNvCxnSpPr/>
          <p:nvPr/>
        </p:nvCxnSpPr>
        <p:spPr>
          <a:xfrm>
            <a:off x="1142976" y="6100057"/>
            <a:ext cx="214314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5400000">
            <a:off x="3194596" y="5107396"/>
            <a:ext cx="2898478" cy="79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10800000">
            <a:off x="4500562" y="3673000"/>
            <a:ext cx="142876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10800000">
            <a:off x="4515803" y="6555443"/>
            <a:ext cx="142876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4357686" y="4973330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128264" y="4457650"/>
            <a:ext cx="38728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Not Covered under Negative List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128264" y="5172030"/>
            <a:ext cx="2444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Liable to Service tax</a:t>
            </a:r>
          </a:p>
        </p:txBody>
      </p:sp>
      <p:cxnSp>
        <p:nvCxnSpPr>
          <p:cNvPr id="38" name="Straight Connector 37"/>
          <p:cNvCxnSpPr/>
          <p:nvPr/>
        </p:nvCxnSpPr>
        <p:spPr>
          <a:xfrm>
            <a:off x="4857752" y="5357826"/>
            <a:ext cx="214314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 animBg="1"/>
      <p:bldP spid="14" grpId="0"/>
      <p:bldP spid="15" grpId="0" animBg="1"/>
      <p:bldP spid="16" grpId="0"/>
      <p:bldP spid="17" grpId="0"/>
      <p:bldP spid="18" grpId="0"/>
      <p:bldP spid="19" grpId="0"/>
      <p:bldP spid="20" grpId="0"/>
      <p:bldP spid="25" grpId="0"/>
      <p:bldP spid="27" grpId="0"/>
      <p:bldP spid="29" grpId="0"/>
      <p:bldP spid="36" grpId="0"/>
      <p:bldP spid="37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00958" y="500042"/>
            <a:ext cx="15001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smtClean="0"/>
              <a:t>Service Tax</a:t>
            </a:r>
            <a:endParaRPr lang="en-IN" sz="2000" b="1" u="sng"/>
          </a:p>
        </p:txBody>
      </p:sp>
      <p:sp>
        <p:nvSpPr>
          <p:cNvPr id="4" name="TextBox 3"/>
          <p:cNvSpPr txBox="1"/>
          <p:nvPr/>
        </p:nvSpPr>
        <p:spPr>
          <a:xfrm>
            <a:off x="199042" y="500042"/>
            <a:ext cx="8010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smtClean="0"/>
              <a:t>Q:-</a:t>
            </a:r>
            <a:endParaRPr lang="en-IN" sz="2000" b="1" u="sng"/>
          </a:p>
        </p:txBody>
      </p:sp>
      <p:sp>
        <p:nvSpPr>
          <p:cNvPr id="5" name="TextBox 4"/>
          <p:cNvSpPr txBox="1"/>
          <p:nvPr/>
        </p:nvSpPr>
        <p:spPr>
          <a:xfrm>
            <a:off x="1041058" y="1081070"/>
            <a:ext cx="61027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Residential House but for commercial use like 3|10 East Patel Nagar for commercial Coaching Center</a:t>
            </a:r>
            <a:endParaRPr lang="en-IN" sz="2000" b="1"/>
          </a:p>
        </p:txBody>
      </p:sp>
      <p:sp>
        <p:nvSpPr>
          <p:cNvPr id="21" name="TextBox 20"/>
          <p:cNvSpPr txBox="1"/>
          <p:nvPr/>
        </p:nvSpPr>
        <p:spPr>
          <a:xfrm>
            <a:off x="8055837" y="2366347"/>
            <a:ext cx="373815" cy="4055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b="1"/>
              <a:t>×</a:t>
            </a:r>
            <a:r>
              <a:rPr lang="en-US" sz="2000" b="1" smtClean="0"/>
              <a:t> </a:t>
            </a:r>
            <a:endParaRPr lang="en-IN" sz="2000" b="1"/>
          </a:p>
        </p:txBody>
      </p:sp>
      <p:sp>
        <p:nvSpPr>
          <p:cNvPr id="22" name="TextBox 21"/>
          <p:cNvSpPr txBox="1"/>
          <p:nvPr/>
        </p:nvSpPr>
        <p:spPr>
          <a:xfrm>
            <a:off x="413356" y="1115304"/>
            <a:ext cx="4438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1.</a:t>
            </a:r>
            <a:endParaRPr lang="en-IN" sz="2000" b="1"/>
          </a:p>
        </p:txBody>
      </p:sp>
      <p:sp>
        <p:nvSpPr>
          <p:cNvPr id="23" name="TextBox 22"/>
          <p:cNvSpPr txBox="1"/>
          <p:nvPr/>
        </p:nvSpPr>
        <p:spPr>
          <a:xfrm>
            <a:off x="8057222" y="1112504"/>
            <a:ext cx="571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000" b="1"/>
              <a:t> </a:t>
            </a:r>
            <a:endParaRPr lang="en-IN" sz="2000" b="1"/>
          </a:p>
        </p:txBody>
      </p:sp>
      <p:sp>
        <p:nvSpPr>
          <p:cNvPr id="24" name="TextBox 23"/>
          <p:cNvSpPr txBox="1"/>
          <p:nvPr/>
        </p:nvSpPr>
        <p:spPr>
          <a:xfrm>
            <a:off x="1041058" y="1831646"/>
            <a:ext cx="15306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Hotel|Motel</a:t>
            </a:r>
            <a:endParaRPr lang="en-IN" sz="2000" b="1"/>
          </a:p>
        </p:txBody>
      </p:sp>
      <p:sp>
        <p:nvSpPr>
          <p:cNvPr id="25" name="TextBox 24"/>
          <p:cNvSpPr txBox="1"/>
          <p:nvPr/>
        </p:nvSpPr>
        <p:spPr>
          <a:xfrm>
            <a:off x="413356" y="1865880"/>
            <a:ext cx="4438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/>
              <a:t>2</a:t>
            </a:r>
            <a:r>
              <a:rPr lang="en-US" sz="2000" b="1" smtClean="0"/>
              <a:t>.</a:t>
            </a:r>
            <a:endParaRPr lang="en-IN" sz="2000" b="1"/>
          </a:p>
        </p:txBody>
      </p:sp>
      <p:sp>
        <p:nvSpPr>
          <p:cNvPr id="26" name="TextBox 25"/>
          <p:cNvSpPr txBox="1"/>
          <p:nvPr/>
        </p:nvSpPr>
        <p:spPr>
          <a:xfrm>
            <a:off x="8057222" y="1863080"/>
            <a:ext cx="571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000" b="1"/>
              <a:t> </a:t>
            </a:r>
            <a:endParaRPr lang="en-IN" sz="2000" b="1"/>
          </a:p>
        </p:txBody>
      </p:sp>
      <p:sp>
        <p:nvSpPr>
          <p:cNvPr id="27" name="TextBox 26"/>
          <p:cNvSpPr txBox="1"/>
          <p:nvPr/>
        </p:nvSpPr>
        <p:spPr>
          <a:xfrm>
            <a:off x="3071802" y="1831646"/>
            <a:ext cx="15306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Rent out</a:t>
            </a:r>
            <a:endParaRPr lang="en-IN" sz="2000" b="1"/>
          </a:p>
        </p:txBody>
      </p:sp>
      <p:cxnSp>
        <p:nvCxnSpPr>
          <p:cNvPr id="28" name="Straight Connector 27"/>
          <p:cNvCxnSpPr/>
          <p:nvPr/>
        </p:nvCxnSpPr>
        <p:spPr>
          <a:xfrm>
            <a:off x="2714612" y="2044372"/>
            <a:ext cx="214314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041058" y="2322966"/>
            <a:ext cx="53168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Govt provide accommodation to its employees </a:t>
            </a:r>
          </a:p>
          <a:p>
            <a:r>
              <a:rPr lang="en-US" sz="2000" b="1" smtClean="0"/>
              <a:t>&amp; their family</a:t>
            </a:r>
            <a:endParaRPr lang="en-IN" sz="2000" b="1"/>
          </a:p>
        </p:txBody>
      </p:sp>
      <p:sp>
        <p:nvSpPr>
          <p:cNvPr id="30" name="TextBox 29"/>
          <p:cNvSpPr txBox="1"/>
          <p:nvPr/>
        </p:nvSpPr>
        <p:spPr>
          <a:xfrm>
            <a:off x="428596" y="2341960"/>
            <a:ext cx="4438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/>
              <a:t>3</a:t>
            </a:r>
            <a:r>
              <a:rPr lang="en-US" sz="2000" b="1" smtClean="0"/>
              <a:t>.</a:t>
            </a:r>
            <a:endParaRPr lang="en-IN" sz="2000" b="1"/>
          </a:p>
        </p:txBody>
      </p:sp>
      <p:sp>
        <p:nvSpPr>
          <p:cNvPr id="31" name="TextBox 30"/>
          <p:cNvSpPr txBox="1"/>
          <p:nvPr/>
        </p:nvSpPr>
        <p:spPr>
          <a:xfrm>
            <a:off x="8055837" y="3071810"/>
            <a:ext cx="373815" cy="4055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b="1"/>
              <a:t>×</a:t>
            </a:r>
            <a:r>
              <a:rPr lang="en-US" sz="2000" b="1" smtClean="0"/>
              <a:t> </a:t>
            </a:r>
            <a:endParaRPr lang="en-IN" sz="2000" b="1"/>
          </a:p>
        </p:txBody>
      </p:sp>
      <p:sp>
        <p:nvSpPr>
          <p:cNvPr id="32" name="TextBox 31"/>
          <p:cNvSpPr txBox="1"/>
          <p:nvPr/>
        </p:nvSpPr>
        <p:spPr>
          <a:xfrm>
            <a:off x="1041058" y="3078304"/>
            <a:ext cx="35309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Furnished flat given on Rents</a:t>
            </a:r>
            <a:endParaRPr lang="en-IN" sz="2000" b="1"/>
          </a:p>
        </p:txBody>
      </p:sp>
      <p:sp>
        <p:nvSpPr>
          <p:cNvPr id="33" name="TextBox 32"/>
          <p:cNvSpPr txBox="1"/>
          <p:nvPr/>
        </p:nvSpPr>
        <p:spPr>
          <a:xfrm>
            <a:off x="428596" y="3097298"/>
            <a:ext cx="4438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4.</a:t>
            </a:r>
            <a:endParaRPr lang="en-IN" sz="2000" b="1"/>
          </a:p>
        </p:txBody>
      </p:sp>
      <p:sp>
        <p:nvSpPr>
          <p:cNvPr id="34" name="TextBox 33"/>
          <p:cNvSpPr txBox="1"/>
          <p:nvPr/>
        </p:nvSpPr>
        <p:spPr>
          <a:xfrm>
            <a:off x="3643306" y="3786190"/>
            <a:ext cx="15882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smtClean="0"/>
              <a:t>House Boat</a:t>
            </a:r>
            <a:endParaRPr lang="en-IN" sz="2000" b="1" u="sng"/>
          </a:p>
        </p:txBody>
      </p:sp>
      <p:sp>
        <p:nvSpPr>
          <p:cNvPr id="35" name="Left Brace 34"/>
          <p:cNvSpPr/>
          <p:nvPr/>
        </p:nvSpPr>
        <p:spPr>
          <a:xfrm rot="5400000">
            <a:off x="3967246" y="2500306"/>
            <a:ext cx="642942" cy="4071966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 sz="2000"/>
          </a:p>
        </p:txBody>
      </p:sp>
      <p:sp>
        <p:nvSpPr>
          <p:cNvPr id="36" name="TextBox 35"/>
          <p:cNvSpPr txBox="1"/>
          <p:nvPr/>
        </p:nvSpPr>
        <p:spPr>
          <a:xfrm>
            <a:off x="1428728" y="4874385"/>
            <a:ext cx="1571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In Kashmir</a:t>
            </a:r>
            <a:endParaRPr lang="en-IN" sz="2000" b="1"/>
          </a:p>
        </p:txBody>
      </p:sp>
      <p:sp>
        <p:nvSpPr>
          <p:cNvPr id="37" name="TextBox 36"/>
          <p:cNvSpPr txBox="1"/>
          <p:nvPr/>
        </p:nvSpPr>
        <p:spPr>
          <a:xfrm>
            <a:off x="5929322" y="4862698"/>
            <a:ext cx="7858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GOA</a:t>
            </a:r>
            <a:endParaRPr lang="en-IN" sz="2000" b="1"/>
          </a:p>
        </p:txBody>
      </p:sp>
      <p:cxnSp>
        <p:nvCxnSpPr>
          <p:cNvPr id="38" name="Straight Arrow Connector 37"/>
          <p:cNvCxnSpPr/>
          <p:nvPr/>
        </p:nvCxnSpPr>
        <p:spPr>
          <a:xfrm rot="5400000">
            <a:off x="6129190" y="5499908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rot="5400000">
            <a:off x="2031506" y="5499908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2071670" y="5738135"/>
            <a:ext cx="373815" cy="4055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b="1"/>
              <a:t>×</a:t>
            </a:r>
            <a:r>
              <a:rPr lang="en-US" sz="2000" b="1" smtClean="0"/>
              <a:t> </a:t>
            </a:r>
            <a:endParaRPr lang="en-IN" sz="2000" b="1"/>
          </a:p>
        </p:txBody>
      </p:sp>
      <p:sp>
        <p:nvSpPr>
          <p:cNvPr id="41" name="TextBox 40"/>
          <p:cNvSpPr txBox="1"/>
          <p:nvPr/>
        </p:nvSpPr>
        <p:spPr>
          <a:xfrm>
            <a:off x="6148398" y="5743534"/>
            <a:ext cx="495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000" b="1"/>
              <a:t> </a:t>
            </a:r>
            <a:endParaRPr lang="en-IN" sz="2000" b="1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2729860"/>
            <a:ext cx="7072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smtClean="0"/>
              <a:t>Certain services provided by financial sector</a:t>
            </a:r>
            <a:endParaRPr lang="en-IN" sz="2800" b="1" u="sng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86116" y="440497"/>
            <a:ext cx="22145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smtClean="0"/>
              <a:t>Service by way of</a:t>
            </a:r>
            <a:endParaRPr lang="en-IN" sz="2000" b="1" u="sng"/>
          </a:p>
        </p:txBody>
      </p:sp>
      <p:sp>
        <p:nvSpPr>
          <p:cNvPr id="5" name="Left Brace 4"/>
          <p:cNvSpPr/>
          <p:nvPr/>
        </p:nvSpPr>
        <p:spPr>
          <a:xfrm rot="5400000">
            <a:off x="4185037" y="-1458555"/>
            <a:ext cx="559612" cy="5214974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 sz="2000"/>
          </a:p>
        </p:txBody>
      </p:sp>
      <p:sp>
        <p:nvSpPr>
          <p:cNvPr id="6" name="TextBox 5"/>
          <p:cNvSpPr txBox="1"/>
          <p:nvPr/>
        </p:nvSpPr>
        <p:spPr>
          <a:xfrm>
            <a:off x="642910" y="1457254"/>
            <a:ext cx="4286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Extending deposit|Loan|Advances </a:t>
            </a:r>
            <a:endParaRPr lang="en-IN" sz="2000" b="1"/>
          </a:p>
        </p:txBody>
      </p:sp>
      <p:sp>
        <p:nvSpPr>
          <p:cNvPr id="7" name="TextBox 6"/>
          <p:cNvSpPr txBox="1"/>
          <p:nvPr/>
        </p:nvSpPr>
        <p:spPr>
          <a:xfrm>
            <a:off x="6000760" y="1445361"/>
            <a:ext cx="22860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Foreign exchange transactions</a:t>
            </a:r>
            <a:endParaRPr lang="en-IN" sz="2000" b="1"/>
          </a:p>
        </p:txBody>
      </p:sp>
      <p:sp>
        <p:nvSpPr>
          <p:cNvPr id="8" name="TextBox 7"/>
          <p:cNvSpPr txBox="1"/>
          <p:nvPr/>
        </p:nvSpPr>
        <p:spPr>
          <a:xfrm>
            <a:off x="1197789" y="1928802"/>
            <a:ext cx="15168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in so far as</a:t>
            </a:r>
            <a:endParaRPr lang="en-IN" sz="2000" b="1"/>
          </a:p>
        </p:txBody>
      </p:sp>
      <p:sp>
        <p:nvSpPr>
          <p:cNvPr id="9" name="TextBox 8"/>
          <p:cNvSpPr txBox="1"/>
          <p:nvPr/>
        </p:nvSpPr>
        <p:spPr>
          <a:xfrm>
            <a:off x="1214414" y="2438744"/>
            <a:ext cx="33575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Consideration is represented by way of</a:t>
            </a:r>
            <a:endParaRPr lang="en-IN" sz="2000" b="1"/>
          </a:p>
        </p:txBody>
      </p:sp>
      <p:cxnSp>
        <p:nvCxnSpPr>
          <p:cNvPr id="10" name="Straight Connector 9"/>
          <p:cNvCxnSpPr/>
          <p:nvPr/>
        </p:nvCxnSpPr>
        <p:spPr>
          <a:xfrm>
            <a:off x="857224" y="2134779"/>
            <a:ext cx="214314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57224" y="2631495"/>
            <a:ext cx="214314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197789" y="3214686"/>
            <a:ext cx="20883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Interest|discount</a:t>
            </a:r>
            <a:endParaRPr lang="en-IN" sz="2000" b="1"/>
          </a:p>
        </p:txBody>
      </p:sp>
      <p:cxnSp>
        <p:nvCxnSpPr>
          <p:cNvPr id="13" name="Straight Connector 12"/>
          <p:cNvCxnSpPr/>
          <p:nvPr/>
        </p:nvCxnSpPr>
        <p:spPr>
          <a:xfrm>
            <a:off x="857224" y="3420663"/>
            <a:ext cx="214314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197789" y="4029022"/>
            <a:ext cx="20883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No Service TAX</a:t>
            </a:r>
            <a:endParaRPr lang="en-IN" sz="2000" b="1"/>
          </a:p>
        </p:txBody>
      </p:sp>
      <p:cxnSp>
        <p:nvCxnSpPr>
          <p:cNvPr id="16" name="Straight Arrow Connector 15"/>
          <p:cNvCxnSpPr/>
          <p:nvPr/>
        </p:nvCxnSpPr>
        <p:spPr>
          <a:xfrm rot="5400000">
            <a:off x="1928000" y="3856834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022323" y="2314510"/>
            <a:ext cx="7642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Bank</a:t>
            </a:r>
            <a:endParaRPr lang="en-IN" sz="2000" b="1"/>
          </a:p>
        </p:txBody>
      </p:sp>
      <p:sp>
        <p:nvSpPr>
          <p:cNvPr id="18" name="TextBox 17"/>
          <p:cNvSpPr txBox="1"/>
          <p:nvPr/>
        </p:nvSpPr>
        <p:spPr>
          <a:xfrm>
            <a:off x="7808273" y="2302617"/>
            <a:ext cx="7642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Bank</a:t>
            </a:r>
            <a:endParaRPr lang="en-IN" sz="2000" b="1"/>
          </a:p>
        </p:txBody>
      </p:sp>
      <p:cxnSp>
        <p:nvCxnSpPr>
          <p:cNvPr id="20" name="Straight Connector 19"/>
          <p:cNvCxnSpPr/>
          <p:nvPr/>
        </p:nvCxnSpPr>
        <p:spPr>
          <a:xfrm>
            <a:off x="6967642" y="2516931"/>
            <a:ext cx="71438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038948" y="2869389"/>
            <a:ext cx="1000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Dealer</a:t>
            </a:r>
            <a:endParaRPr lang="en-IN" sz="2000" b="1"/>
          </a:p>
        </p:txBody>
      </p:sp>
      <p:sp>
        <p:nvSpPr>
          <p:cNvPr id="22" name="TextBox 21"/>
          <p:cNvSpPr txBox="1"/>
          <p:nvPr/>
        </p:nvSpPr>
        <p:spPr>
          <a:xfrm>
            <a:off x="7808273" y="2857496"/>
            <a:ext cx="10500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Dealer</a:t>
            </a:r>
            <a:endParaRPr lang="en-IN" sz="2000" b="1"/>
          </a:p>
        </p:txBody>
      </p:sp>
      <p:cxnSp>
        <p:nvCxnSpPr>
          <p:cNvPr id="23" name="Straight Connector 22"/>
          <p:cNvCxnSpPr/>
          <p:nvPr/>
        </p:nvCxnSpPr>
        <p:spPr>
          <a:xfrm>
            <a:off x="6967642" y="3071810"/>
            <a:ext cx="71438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022323" y="3457518"/>
            <a:ext cx="7642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Bank</a:t>
            </a:r>
            <a:endParaRPr lang="en-IN" sz="2000" b="1"/>
          </a:p>
        </p:txBody>
      </p:sp>
      <p:sp>
        <p:nvSpPr>
          <p:cNvPr id="25" name="TextBox 24"/>
          <p:cNvSpPr txBox="1"/>
          <p:nvPr/>
        </p:nvSpPr>
        <p:spPr>
          <a:xfrm>
            <a:off x="7808273" y="3445624"/>
            <a:ext cx="10500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Dealer</a:t>
            </a:r>
            <a:endParaRPr lang="en-IN" sz="2000" b="1"/>
          </a:p>
        </p:txBody>
      </p:sp>
      <p:cxnSp>
        <p:nvCxnSpPr>
          <p:cNvPr id="26" name="Straight Connector 25"/>
          <p:cNvCxnSpPr/>
          <p:nvPr/>
        </p:nvCxnSpPr>
        <p:spPr>
          <a:xfrm>
            <a:off x="6967642" y="3659939"/>
            <a:ext cx="71438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022323" y="4040709"/>
            <a:ext cx="9785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Dealer</a:t>
            </a:r>
            <a:endParaRPr lang="en-IN" sz="2000" b="1"/>
          </a:p>
        </p:txBody>
      </p:sp>
      <p:sp>
        <p:nvSpPr>
          <p:cNvPr id="28" name="TextBox 27"/>
          <p:cNvSpPr txBox="1"/>
          <p:nvPr/>
        </p:nvSpPr>
        <p:spPr>
          <a:xfrm>
            <a:off x="7808273" y="4028816"/>
            <a:ext cx="7642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Bank</a:t>
            </a:r>
            <a:endParaRPr lang="en-IN" sz="2000" b="1"/>
          </a:p>
        </p:txBody>
      </p:sp>
      <p:cxnSp>
        <p:nvCxnSpPr>
          <p:cNvPr id="29" name="Straight Connector 28"/>
          <p:cNvCxnSpPr/>
          <p:nvPr/>
        </p:nvCxnSpPr>
        <p:spPr>
          <a:xfrm>
            <a:off x="6967642" y="4243130"/>
            <a:ext cx="71438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76604" y="1000108"/>
            <a:ext cx="1785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/>
              <a:t>Applicability</a:t>
            </a:r>
            <a:endParaRPr lang="en-IN" sz="2000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1857356" y="1571612"/>
            <a:ext cx="49292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Service tax Extends to WHOLE OF INDIA</a:t>
            </a:r>
            <a:endParaRPr lang="en-IN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319190" y="2514594"/>
            <a:ext cx="1000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/>
              <a:t>E</a:t>
            </a:r>
            <a:r>
              <a:rPr lang="en-US" sz="2000" b="1" u="sng" smtClean="0"/>
              <a:t>xcept</a:t>
            </a:r>
            <a:endParaRPr lang="en-IN" sz="2000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642910" y="2900302"/>
            <a:ext cx="26432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Services Provided </a:t>
            </a:r>
            <a:r>
              <a:rPr lang="en-US" sz="2000" b="1" smtClean="0"/>
              <a:t>in </a:t>
            </a:r>
          </a:p>
          <a:p>
            <a:r>
              <a:rPr lang="en-US" sz="2000" b="1" smtClean="0"/>
              <a:t>the territory </a:t>
            </a:r>
            <a:r>
              <a:rPr lang="en-US" sz="2000" b="1" dirty="0" smtClean="0"/>
              <a:t>of J &amp; K.</a:t>
            </a:r>
            <a:endParaRPr lang="en-IN" sz="2000" b="1" dirty="0"/>
          </a:p>
        </p:txBody>
      </p:sp>
      <p:sp>
        <p:nvSpPr>
          <p:cNvPr id="6" name="Left Brace 5"/>
          <p:cNvSpPr/>
          <p:nvPr/>
        </p:nvSpPr>
        <p:spPr>
          <a:xfrm rot="5400000">
            <a:off x="3983828" y="-178619"/>
            <a:ext cx="500067" cy="4857786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TextBox 6"/>
          <p:cNvSpPr txBox="1"/>
          <p:nvPr/>
        </p:nvSpPr>
        <p:spPr>
          <a:xfrm>
            <a:off x="5805496" y="2500306"/>
            <a:ext cx="17335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smtClean="0"/>
              <a:t>But including</a:t>
            </a:r>
            <a:endParaRPr lang="en-IN" sz="2000" b="1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5072066" y="2886014"/>
            <a:ext cx="3267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Services </a:t>
            </a:r>
            <a:r>
              <a:rPr lang="en-US" sz="2000" b="1" smtClean="0"/>
              <a:t>Provided upto 200 nautical miles i.e. upto EEZ</a:t>
            </a:r>
            <a:endParaRPr lang="en-IN" sz="20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7" grpId="0"/>
      <p:bldP spid="8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Arrow Connector 1"/>
          <p:cNvCxnSpPr/>
          <p:nvPr/>
        </p:nvCxnSpPr>
        <p:spPr>
          <a:xfrm>
            <a:off x="714348" y="1164718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285852" y="935164"/>
            <a:ext cx="32861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Loan processing fee|charges</a:t>
            </a:r>
            <a:endParaRPr lang="en-IN" sz="2000" b="1"/>
          </a:p>
        </p:txBody>
      </p:sp>
      <p:sp>
        <p:nvSpPr>
          <p:cNvPr id="4" name="TextBox 3"/>
          <p:cNvSpPr txBox="1"/>
          <p:nvPr/>
        </p:nvSpPr>
        <p:spPr>
          <a:xfrm>
            <a:off x="5572132" y="951789"/>
            <a:ext cx="2714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Liable to Service TAX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929190" y="1156636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714348" y="2158356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285852" y="1928802"/>
            <a:ext cx="35004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Discount Received by Bank or Discounting bill of Exchange</a:t>
            </a:r>
            <a:endParaRPr lang="en-IN" sz="2000" b="1"/>
          </a:p>
        </p:txBody>
      </p:sp>
      <p:sp>
        <p:nvSpPr>
          <p:cNvPr id="9" name="TextBox 8"/>
          <p:cNvSpPr txBox="1"/>
          <p:nvPr/>
        </p:nvSpPr>
        <p:spPr>
          <a:xfrm>
            <a:off x="5572132" y="2116821"/>
            <a:ext cx="20717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No Service TAX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714348" y="3229926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275374" y="2998410"/>
            <a:ext cx="7642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Bank</a:t>
            </a:r>
            <a:endParaRPr lang="en-IN" sz="2000" b="1"/>
          </a:p>
        </p:txBody>
      </p:sp>
      <p:sp>
        <p:nvSpPr>
          <p:cNvPr id="16" name="TextBox 15"/>
          <p:cNvSpPr txBox="1"/>
          <p:nvPr/>
        </p:nvSpPr>
        <p:spPr>
          <a:xfrm>
            <a:off x="3428038" y="3000372"/>
            <a:ext cx="1867866" cy="4120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General Public</a:t>
            </a:r>
            <a:endParaRPr lang="en-IN" sz="2000" b="1"/>
          </a:p>
        </p:txBody>
      </p:sp>
      <p:cxnSp>
        <p:nvCxnSpPr>
          <p:cNvPr id="17" name="Straight Connector 16"/>
          <p:cNvCxnSpPr/>
          <p:nvPr/>
        </p:nvCxnSpPr>
        <p:spPr>
          <a:xfrm>
            <a:off x="2214546" y="3214686"/>
            <a:ext cx="1071570" cy="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481035" y="4158620"/>
            <a:ext cx="7642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Bank</a:t>
            </a:r>
            <a:endParaRPr lang="en-IN" sz="2000" b="1"/>
          </a:p>
        </p:txBody>
      </p:sp>
      <p:sp>
        <p:nvSpPr>
          <p:cNvPr id="20" name="TextBox 19"/>
          <p:cNvSpPr txBox="1"/>
          <p:nvPr/>
        </p:nvSpPr>
        <p:spPr>
          <a:xfrm>
            <a:off x="1000100" y="4000504"/>
            <a:ext cx="1183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General </a:t>
            </a:r>
          </a:p>
          <a:p>
            <a:r>
              <a:rPr lang="en-US" sz="2000" b="1" smtClean="0"/>
              <a:t>Public</a:t>
            </a:r>
            <a:endParaRPr lang="en-IN" sz="2000" b="1"/>
          </a:p>
        </p:txBody>
      </p:sp>
      <p:sp>
        <p:nvSpPr>
          <p:cNvPr id="29" name="TextBox 28"/>
          <p:cNvSpPr txBox="1"/>
          <p:nvPr/>
        </p:nvSpPr>
        <p:spPr>
          <a:xfrm>
            <a:off x="2173588" y="3260406"/>
            <a:ext cx="13268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Dealer in </a:t>
            </a:r>
          </a:p>
          <a:p>
            <a:r>
              <a:rPr lang="en-US" sz="2000" b="1" smtClean="0"/>
              <a:t>Foreign </a:t>
            </a:r>
          </a:p>
          <a:p>
            <a:r>
              <a:rPr lang="en-US" sz="2000" b="1" smtClean="0"/>
              <a:t>Currency</a:t>
            </a:r>
            <a:endParaRPr lang="en-IN" sz="2000" b="1"/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2214546" y="4377696"/>
            <a:ext cx="121444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5572132" y="3630874"/>
            <a:ext cx="2714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Liable to Service TAX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500166" y="1357298"/>
            <a:ext cx="22145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(Say .5%/ 1% etc)</a:t>
            </a:r>
            <a:endParaRPr lang="en-IN" sz="2000" b="1"/>
          </a:p>
        </p:txBody>
      </p:sp>
      <p:sp>
        <p:nvSpPr>
          <p:cNvPr id="23" name="TextBox 22"/>
          <p:cNvSpPr txBox="1"/>
          <p:nvPr/>
        </p:nvSpPr>
        <p:spPr>
          <a:xfrm>
            <a:off x="5067128" y="2038428"/>
            <a:ext cx="357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/>
              <a:t>=</a:t>
            </a:r>
            <a:endParaRPr lang="en-IN" sz="2800" b="1"/>
          </a:p>
        </p:txBody>
      </p:sp>
      <p:sp>
        <p:nvSpPr>
          <p:cNvPr id="24" name="TextBox 23"/>
          <p:cNvSpPr txBox="1"/>
          <p:nvPr/>
        </p:nvSpPr>
        <p:spPr>
          <a:xfrm>
            <a:off x="5055441" y="3565347"/>
            <a:ext cx="357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/>
              <a:t>=</a:t>
            </a:r>
            <a:endParaRPr lang="en-IN" sz="2800" b="1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2729860"/>
            <a:ext cx="75009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smtClean="0"/>
              <a:t>Services relating to transportation of passengers</a:t>
            </a:r>
            <a:endParaRPr lang="en-IN" sz="2800" b="1" u="sng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7554" y="76200"/>
            <a:ext cx="13573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smtClean="0"/>
              <a:t>Services of</a:t>
            </a:r>
            <a:endParaRPr lang="en-IN" sz="2000" b="1" u="sng"/>
          </a:p>
        </p:txBody>
      </p:sp>
      <p:sp>
        <p:nvSpPr>
          <p:cNvPr id="3" name="TextBox 2"/>
          <p:cNvSpPr txBox="1"/>
          <p:nvPr/>
        </p:nvSpPr>
        <p:spPr>
          <a:xfrm>
            <a:off x="2431635" y="604784"/>
            <a:ext cx="3569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transportation of Passengers</a:t>
            </a:r>
            <a:endParaRPr lang="en-IN" sz="2000" b="1"/>
          </a:p>
        </p:txBody>
      </p:sp>
      <p:sp>
        <p:nvSpPr>
          <p:cNvPr id="5" name="TextBox 4"/>
          <p:cNvSpPr txBox="1"/>
          <p:nvPr/>
        </p:nvSpPr>
        <p:spPr>
          <a:xfrm>
            <a:off x="2428860" y="1076332"/>
            <a:ext cx="5143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with or without accompanied belongings by -</a:t>
            </a:r>
            <a:endParaRPr lang="en-IN" sz="2000" b="1"/>
          </a:p>
        </p:txBody>
      </p:sp>
      <p:sp>
        <p:nvSpPr>
          <p:cNvPr id="6" name="Flowchart: Connector 5"/>
          <p:cNvSpPr/>
          <p:nvPr/>
        </p:nvSpPr>
        <p:spPr>
          <a:xfrm>
            <a:off x="2204670" y="1262128"/>
            <a:ext cx="71438" cy="71438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7" name="TextBox 16"/>
          <p:cNvSpPr txBox="1"/>
          <p:nvPr/>
        </p:nvSpPr>
        <p:spPr>
          <a:xfrm>
            <a:off x="2224422" y="2719406"/>
            <a:ext cx="17760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First class or</a:t>
            </a:r>
            <a:endParaRPr lang="en-IN" sz="2000" b="1"/>
          </a:p>
        </p:txBody>
      </p:sp>
      <p:sp>
        <p:nvSpPr>
          <p:cNvPr id="18" name="Flowchart: Connector 17"/>
          <p:cNvSpPr/>
          <p:nvPr/>
        </p:nvSpPr>
        <p:spPr>
          <a:xfrm>
            <a:off x="2000232" y="2905202"/>
            <a:ext cx="71438" cy="71438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9" name="TextBox 18"/>
          <p:cNvSpPr txBox="1"/>
          <p:nvPr/>
        </p:nvSpPr>
        <p:spPr>
          <a:xfrm>
            <a:off x="2224422" y="3247990"/>
            <a:ext cx="31333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An air-conditioned coach</a:t>
            </a:r>
            <a:endParaRPr lang="en-IN" sz="2000" b="1"/>
          </a:p>
        </p:txBody>
      </p:sp>
      <p:sp>
        <p:nvSpPr>
          <p:cNvPr id="20" name="Flowchart: Connector 19"/>
          <p:cNvSpPr/>
          <p:nvPr/>
        </p:nvSpPr>
        <p:spPr>
          <a:xfrm>
            <a:off x="2000232" y="3433786"/>
            <a:ext cx="71438" cy="71438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23" name="Straight Connector 22"/>
          <p:cNvCxnSpPr/>
          <p:nvPr/>
        </p:nvCxnSpPr>
        <p:spPr>
          <a:xfrm>
            <a:off x="2143108" y="823830"/>
            <a:ext cx="214314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915409" y="1684110"/>
            <a:ext cx="5000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(</a:t>
            </a:r>
            <a:r>
              <a:rPr lang="en-US" sz="2000" b="1" dirty="0" err="1" smtClean="0"/>
              <a:t>i</a:t>
            </a:r>
            <a:r>
              <a:rPr lang="en-US" sz="2000" b="1" dirty="0" smtClean="0"/>
              <a:t>)</a:t>
            </a:r>
            <a:endParaRPr lang="en-IN" sz="20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1530641" y="1689048"/>
            <a:ext cx="22555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A  stage Carriage</a:t>
            </a:r>
            <a:endParaRPr lang="en-IN" sz="20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1533416" y="2207198"/>
            <a:ext cx="34672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Railway in a class other than</a:t>
            </a:r>
            <a:endParaRPr lang="en-IN" sz="20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857224" y="2202260"/>
            <a:ext cx="5000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(ii)</a:t>
            </a:r>
            <a:endParaRPr lang="en-IN" sz="2000" b="1" dirty="0"/>
          </a:p>
        </p:txBody>
      </p:sp>
      <p:cxnSp>
        <p:nvCxnSpPr>
          <p:cNvPr id="37" name="Straight Connector 36"/>
          <p:cNvCxnSpPr/>
          <p:nvPr/>
        </p:nvCxnSpPr>
        <p:spPr>
          <a:xfrm rot="5400000">
            <a:off x="4964909" y="3198199"/>
            <a:ext cx="928694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10800000">
            <a:off x="5286380" y="2749092"/>
            <a:ext cx="142876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10800000">
            <a:off x="5286380" y="3652068"/>
            <a:ext cx="142876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5572132" y="3192960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6286512" y="2862282"/>
            <a:ext cx="16430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Liable to </a:t>
            </a:r>
          </a:p>
          <a:p>
            <a:r>
              <a:rPr lang="en-US" sz="2000" b="1" smtClean="0"/>
              <a:t>Service TAX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533416" y="3819494"/>
            <a:ext cx="34672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Metro, </a:t>
            </a:r>
            <a:r>
              <a:rPr lang="en-US" sz="2000" b="1" u="sng" smtClean="0"/>
              <a:t>Monorail </a:t>
            </a:r>
            <a:r>
              <a:rPr lang="en-US" sz="2000" b="1" smtClean="0"/>
              <a:t>or </a:t>
            </a:r>
            <a:r>
              <a:rPr lang="en-US" sz="2000" b="1" u="sng" smtClean="0"/>
              <a:t>tramway</a:t>
            </a:r>
            <a:endParaRPr lang="en-IN" sz="2000" b="1" u="sng" dirty="0"/>
          </a:p>
        </p:txBody>
      </p:sp>
      <p:sp>
        <p:nvSpPr>
          <p:cNvPr id="45" name="TextBox 44"/>
          <p:cNvSpPr txBox="1"/>
          <p:nvPr/>
        </p:nvSpPr>
        <p:spPr>
          <a:xfrm>
            <a:off x="801026" y="3814556"/>
            <a:ext cx="571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(iii)</a:t>
            </a:r>
            <a:endParaRPr lang="en-IN" sz="2000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811504" y="4308917"/>
            <a:ext cx="6346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(iv)</a:t>
            </a:r>
            <a:endParaRPr lang="en-IN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489272" y="4313855"/>
            <a:ext cx="22969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Inland Waterways</a:t>
            </a:r>
            <a:endParaRPr lang="en-IN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816266" y="4814688"/>
            <a:ext cx="6346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(v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IN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494034" y="4819626"/>
            <a:ext cx="7292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Public transport, </a:t>
            </a:r>
            <a:r>
              <a:rPr lang="en-US" sz="2000" b="1" u="sng" smtClean="0">
                <a:latin typeface="Times New Roman" pitchFamily="18" charset="0"/>
                <a:cs typeface="Times New Roman" pitchFamily="18" charset="0"/>
              </a:rPr>
              <a:t>other than predominantly for tourism purpose</a:t>
            </a:r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, in a vessel, between places located in India and</a:t>
            </a:r>
            <a:endParaRPr lang="en-IN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816266" y="5649920"/>
            <a:ext cx="6346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(vi)</a:t>
            </a:r>
            <a:endParaRPr lang="en-IN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494034" y="5654858"/>
            <a:ext cx="50782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Metered Cabs(other than radio taxis) or auto-rickshaws</a:t>
            </a:r>
            <a:endParaRPr lang="en-IN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 rot="21072557">
            <a:off x="5586762" y="4163890"/>
            <a:ext cx="2714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Liable to Service TAX</a:t>
            </a:r>
          </a:p>
        </p:txBody>
      </p:sp>
      <p:cxnSp>
        <p:nvCxnSpPr>
          <p:cNvPr id="54" name="Straight Arrow Connector 53"/>
          <p:cNvCxnSpPr/>
          <p:nvPr/>
        </p:nvCxnSpPr>
        <p:spPr>
          <a:xfrm flipV="1">
            <a:off x="5072066" y="4636686"/>
            <a:ext cx="500066" cy="2143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0166" y="1375685"/>
            <a:ext cx="1285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ROHINI</a:t>
            </a:r>
            <a:endParaRPr lang="en-IN" sz="2000" b="1"/>
          </a:p>
        </p:txBody>
      </p:sp>
      <p:sp>
        <p:nvSpPr>
          <p:cNvPr id="3" name="TextBox 2"/>
          <p:cNvSpPr txBox="1"/>
          <p:nvPr/>
        </p:nvSpPr>
        <p:spPr>
          <a:xfrm>
            <a:off x="5786446" y="1348552"/>
            <a:ext cx="2000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Shivaji Stadium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2928926" y="1578106"/>
            <a:ext cx="2714644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643306" y="1664784"/>
            <a:ext cx="15001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(Non-Stop)</a:t>
            </a:r>
            <a:endParaRPr lang="en-IN" sz="2000" b="1"/>
          </a:p>
        </p:txBody>
      </p:sp>
      <p:sp>
        <p:nvSpPr>
          <p:cNvPr id="8" name="TextBox 7"/>
          <p:cNvSpPr txBox="1"/>
          <p:nvPr/>
        </p:nvSpPr>
        <p:spPr>
          <a:xfrm>
            <a:off x="3500430" y="2067694"/>
            <a:ext cx="1785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Direct Service</a:t>
            </a:r>
            <a:endParaRPr lang="en-IN" sz="2000" b="1"/>
          </a:p>
        </p:txBody>
      </p:sp>
      <p:sp>
        <p:nvSpPr>
          <p:cNvPr id="9" name="TextBox 8"/>
          <p:cNvSpPr txBox="1"/>
          <p:nvPr/>
        </p:nvSpPr>
        <p:spPr>
          <a:xfrm>
            <a:off x="5000628" y="2613250"/>
            <a:ext cx="32861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Not Covered in negative list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00628" y="3006866"/>
            <a:ext cx="22860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i.e. Liable to S.Tax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00628" y="3441988"/>
            <a:ext cx="32861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However it is exempt under Mega Exemption List.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28596" y="720850"/>
            <a:ext cx="23574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smtClean="0"/>
              <a:t>Contract Carriage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28596" y="4304643"/>
            <a:ext cx="23574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Inland Waterways</a:t>
            </a:r>
            <a:endParaRPr lang="en-IN" sz="2000" b="1"/>
          </a:p>
        </p:txBody>
      </p:sp>
      <p:sp>
        <p:nvSpPr>
          <p:cNvPr id="14" name="TextBox 13"/>
          <p:cNvSpPr txBox="1"/>
          <p:nvPr/>
        </p:nvSpPr>
        <p:spPr>
          <a:xfrm>
            <a:off x="5786446" y="4321268"/>
            <a:ext cx="2500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National water ways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2928926" y="4507064"/>
            <a:ext cx="2714644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071538" y="4864254"/>
            <a:ext cx="63579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eg. A  river, Canal, Channel used as a means of travel or </a:t>
            </a:r>
          </a:p>
          <a:p>
            <a:r>
              <a:rPr lang="en-US" sz="2000" b="1" smtClean="0"/>
              <a:t>transport.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ll\Downloads\picture\negative list\pd9699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0491" y="737936"/>
            <a:ext cx="3220599" cy="1857387"/>
          </a:xfrm>
          <a:prstGeom prst="rect">
            <a:avLst/>
          </a:prstGeom>
          <a:noFill/>
        </p:spPr>
      </p:pic>
      <p:pic>
        <p:nvPicPr>
          <p:cNvPr id="1027" name="Picture 3" descr="C:\Users\dell\Downloads\picture\negative list\article-0-1B396118000005DC-455_470x28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4162926"/>
            <a:ext cx="3357586" cy="1785950"/>
          </a:xfrm>
          <a:prstGeom prst="rect">
            <a:avLst/>
          </a:prstGeom>
          <a:noFill/>
        </p:spPr>
      </p:pic>
      <p:pic>
        <p:nvPicPr>
          <p:cNvPr id="1028" name="Picture 4" descr="C:\Users\dell\Downloads\picture\negative list\easy-cabs-delh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54" y="737936"/>
            <a:ext cx="1714512" cy="214314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428992" y="314246"/>
            <a:ext cx="1571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Radio Taxes</a:t>
            </a:r>
            <a:endParaRPr lang="en-IN" sz="2000" b="1"/>
          </a:p>
        </p:txBody>
      </p:sp>
      <p:sp>
        <p:nvSpPr>
          <p:cNvPr id="6" name="TextBox 5"/>
          <p:cNvSpPr txBox="1"/>
          <p:nvPr/>
        </p:nvSpPr>
        <p:spPr>
          <a:xfrm>
            <a:off x="5715008" y="304370"/>
            <a:ext cx="19288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Auto Rickshaw</a:t>
            </a:r>
            <a:endParaRPr lang="en-IN" sz="2000" b="1"/>
          </a:p>
        </p:txBody>
      </p:sp>
      <p:sp>
        <p:nvSpPr>
          <p:cNvPr id="7" name="TextBox 6"/>
          <p:cNvSpPr txBox="1"/>
          <p:nvPr/>
        </p:nvSpPr>
        <p:spPr>
          <a:xfrm>
            <a:off x="1357290" y="3548502"/>
            <a:ext cx="19288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Stage Carriage</a:t>
            </a:r>
            <a:endParaRPr lang="en-IN" sz="2000" b="1"/>
          </a:p>
        </p:txBody>
      </p:sp>
      <p:pic>
        <p:nvPicPr>
          <p:cNvPr id="1030" name="Picture 6" descr="C:\Users\dell\Downloads\picture\negative list\m_meter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5298" y="737936"/>
            <a:ext cx="2619380" cy="1590677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000100" y="309308"/>
            <a:ext cx="18573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Metered Cabs</a:t>
            </a:r>
            <a:endParaRPr lang="en-IN" sz="2000" b="1"/>
          </a:p>
        </p:txBody>
      </p:sp>
      <p:pic>
        <p:nvPicPr>
          <p:cNvPr id="12" name="Picture 5" descr="C:\Users\dell\Pictures\image_15 - Copy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57784" y="4143380"/>
            <a:ext cx="3286148" cy="214314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5429256" y="3528956"/>
            <a:ext cx="22145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Contract Carriage</a:t>
            </a:r>
            <a:endParaRPr lang="en-IN" sz="2000" b="1"/>
          </a:p>
        </p:txBody>
      </p:sp>
      <p:sp>
        <p:nvSpPr>
          <p:cNvPr id="14" name="TextBox 13"/>
          <p:cNvSpPr txBox="1"/>
          <p:nvPr/>
        </p:nvSpPr>
        <p:spPr>
          <a:xfrm>
            <a:off x="785786" y="2381010"/>
            <a:ext cx="19288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smtClean="0"/>
              <a:t>No Service Tax</a:t>
            </a:r>
            <a:endParaRPr lang="en-IN" sz="2000" b="1" u="sng"/>
          </a:p>
        </p:txBody>
      </p:sp>
      <p:sp>
        <p:nvSpPr>
          <p:cNvPr id="15" name="TextBox 14"/>
          <p:cNvSpPr txBox="1"/>
          <p:nvPr/>
        </p:nvSpPr>
        <p:spPr>
          <a:xfrm>
            <a:off x="3364303" y="2935889"/>
            <a:ext cx="19288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smtClean="0"/>
              <a:t> Service Tax</a:t>
            </a:r>
            <a:endParaRPr lang="en-IN" sz="2000" b="1" u="sng"/>
          </a:p>
        </p:txBody>
      </p:sp>
      <p:sp>
        <p:nvSpPr>
          <p:cNvPr id="16" name="TextBox 15"/>
          <p:cNvSpPr txBox="1"/>
          <p:nvPr/>
        </p:nvSpPr>
        <p:spPr>
          <a:xfrm>
            <a:off x="5984135" y="2645199"/>
            <a:ext cx="19288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smtClean="0"/>
              <a:t>No Service Tax</a:t>
            </a:r>
            <a:endParaRPr lang="en-IN" sz="2000" b="1" u="sng"/>
          </a:p>
        </p:txBody>
      </p:sp>
      <p:sp>
        <p:nvSpPr>
          <p:cNvPr id="17" name="TextBox 16"/>
          <p:cNvSpPr txBox="1"/>
          <p:nvPr/>
        </p:nvSpPr>
        <p:spPr>
          <a:xfrm>
            <a:off x="1357290" y="6010644"/>
            <a:ext cx="19288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smtClean="0"/>
              <a:t>No Service Tax</a:t>
            </a:r>
            <a:endParaRPr lang="en-IN" sz="2000" b="1" u="sng"/>
          </a:p>
        </p:txBody>
      </p:sp>
      <p:sp>
        <p:nvSpPr>
          <p:cNvPr id="18" name="TextBox 17"/>
          <p:cNvSpPr txBox="1"/>
          <p:nvPr/>
        </p:nvSpPr>
        <p:spPr>
          <a:xfrm>
            <a:off x="5715008" y="6243600"/>
            <a:ext cx="1714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smtClean="0"/>
              <a:t>Service Tax</a:t>
            </a:r>
            <a:endParaRPr lang="en-IN" sz="2000" b="1" u="sng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1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C:\Users\dell\Downloads\picture\negative list\Delhi_Metro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857232"/>
            <a:ext cx="2357454" cy="157163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142976" y="330871"/>
            <a:ext cx="928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Metro </a:t>
            </a:r>
            <a:endParaRPr lang="en-IN" sz="2000" b="1"/>
          </a:p>
        </p:txBody>
      </p:sp>
      <p:pic>
        <p:nvPicPr>
          <p:cNvPr id="2056" name="Picture 8" descr="C:\Users\dell\Downloads\picture\negative list\1996_-_calcutta_tram_-_mogul_expres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00786" y="878588"/>
            <a:ext cx="2543180" cy="1550279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880994" y="347496"/>
            <a:ext cx="1285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Monorail </a:t>
            </a:r>
            <a:endParaRPr lang="en-IN" sz="2000" b="1"/>
          </a:p>
        </p:txBody>
      </p:sp>
      <p:pic>
        <p:nvPicPr>
          <p:cNvPr id="2057" name="Picture 9" descr="C:\Users\dell\Downloads\picture\negative list\seattle-etc-monorai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16" y="857232"/>
            <a:ext cx="2376489" cy="1571636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6715140" y="335603"/>
            <a:ext cx="13905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Tramway </a:t>
            </a:r>
            <a:endParaRPr lang="en-IN" sz="2000" b="1"/>
          </a:p>
        </p:txBody>
      </p:sp>
      <p:pic>
        <p:nvPicPr>
          <p:cNvPr id="2058" name="Picture 10" descr="C:\Users\dell\Downloads\picture\negative list\29rajdhani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40679" y="3857628"/>
            <a:ext cx="2357454" cy="1563686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3869307" y="3314642"/>
            <a:ext cx="13573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AC Coach </a:t>
            </a:r>
            <a:endParaRPr lang="en-IN" sz="2000" b="1"/>
          </a:p>
        </p:txBody>
      </p:sp>
      <p:pic>
        <p:nvPicPr>
          <p:cNvPr id="2060" name="Picture 12" descr="C:\Users\dell\Downloads\picture\negative list\dscn0360-smal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34" y="3857628"/>
            <a:ext cx="2571769" cy="1571636"/>
          </a:xfrm>
          <a:prstGeom prst="rect">
            <a:avLst/>
          </a:prstGeom>
          <a:noFill/>
        </p:spPr>
      </p:pic>
      <p:sp>
        <p:nvSpPr>
          <p:cNvPr id="26" name="TextBox 25"/>
          <p:cNvSpPr txBox="1"/>
          <p:nvPr/>
        </p:nvSpPr>
        <p:spPr>
          <a:xfrm>
            <a:off x="785786" y="3314642"/>
            <a:ext cx="2000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Non AC Coach </a:t>
            </a:r>
            <a:endParaRPr lang="en-IN" sz="2000" b="1"/>
          </a:p>
        </p:txBody>
      </p:sp>
      <p:sp>
        <p:nvSpPr>
          <p:cNvPr id="27" name="TextBox 26"/>
          <p:cNvSpPr txBox="1"/>
          <p:nvPr/>
        </p:nvSpPr>
        <p:spPr>
          <a:xfrm>
            <a:off x="759285" y="2474011"/>
            <a:ext cx="2000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No Service Tax</a:t>
            </a:r>
            <a:endParaRPr lang="en-IN" sz="2000" b="1"/>
          </a:p>
        </p:txBody>
      </p:sp>
      <p:sp>
        <p:nvSpPr>
          <p:cNvPr id="28" name="TextBox 27"/>
          <p:cNvSpPr txBox="1"/>
          <p:nvPr/>
        </p:nvSpPr>
        <p:spPr>
          <a:xfrm>
            <a:off x="3555243" y="2483681"/>
            <a:ext cx="2000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No Service Tax</a:t>
            </a:r>
            <a:endParaRPr lang="en-IN" sz="2000" b="1"/>
          </a:p>
        </p:txBody>
      </p:sp>
      <p:sp>
        <p:nvSpPr>
          <p:cNvPr id="29" name="TextBox 28"/>
          <p:cNvSpPr txBox="1"/>
          <p:nvPr/>
        </p:nvSpPr>
        <p:spPr>
          <a:xfrm>
            <a:off x="6517451" y="2483681"/>
            <a:ext cx="2000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No Service Tax</a:t>
            </a:r>
            <a:endParaRPr lang="en-IN" sz="2000" b="1"/>
          </a:p>
        </p:txBody>
      </p:sp>
      <p:sp>
        <p:nvSpPr>
          <p:cNvPr id="30" name="TextBox 29"/>
          <p:cNvSpPr txBox="1"/>
          <p:nvPr/>
        </p:nvSpPr>
        <p:spPr>
          <a:xfrm>
            <a:off x="735911" y="5457782"/>
            <a:ext cx="2000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No Service Tax</a:t>
            </a:r>
            <a:endParaRPr lang="en-IN" sz="2000" b="1"/>
          </a:p>
        </p:txBody>
      </p:sp>
      <p:sp>
        <p:nvSpPr>
          <p:cNvPr id="31" name="TextBox 30"/>
          <p:cNvSpPr txBox="1"/>
          <p:nvPr/>
        </p:nvSpPr>
        <p:spPr>
          <a:xfrm>
            <a:off x="3907495" y="5462514"/>
            <a:ext cx="16048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Service Tax</a:t>
            </a:r>
            <a:endParaRPr lang="en-IN" sz="2000" b="1"/>
          </a:p>
        </p:txBody>
      </p:sp>
      <p:pic>
        <p:nvPicPr>
          <p:cNvPr id="1026" name="Picture 2" descr="C:\Users\dell\Downloads\picture\negative list\download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43636" y="3786190"/>
            <a:ext cx="2643206" cy="1571635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6715140" y="3314436"/>
            <a:ext cx="13573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Air Route</a:t>
            </a:r>
            <a:endParaRPr lang="en-IN" sz="2000" b="1"/>
          </a:p>
        </p:txBody>
      </p:sp>
      <p:sp>
        <p:nvSpPr>
          <p:cNvPr id="20" name="TextBox 19"/>
          <p:cNvSpPr txBox="1"/>
          <p:nvPr/>
        </p:nvSpPr>
        <p:spPr>
          <a:xfrm>
            <a:off x="6610452" y="5462308"/>
            <a:ext cx="16048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Service Tax</a:t>
            </a:r>
            <a:endParaRPr lang="en-IN" sz="2000" b="1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  <p:bldP spid="18" grpId="0"/>
      <p:bldP spid="26" grpId="0"/>
      <p:bldP spid="27" grpId="0"/>
      <p:bldP spid="28" grpId="0"/>
      <p:bldP spid="29" grpId="0"/>
      <p:bldP spid="30" grpId="0"/>
      <p:bldP spid="31" grpId="0"/>
      <p:bldP spid="19" grpId="0"/>
      <p:bldP spid="20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dell\Downloads\picture\negative list\ima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2411" y="857232"/>
            <a:ext cx="3500462" cy="185738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92917" y="357166"/>
            <a:ext cx="15001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Crusie Ship</a:t>
            </a:r>
            <a:endParaRPr lang="en-IN" sz="2000" b="1"/>
          </a:p>
        </p:txBody>
      </p:sp>
      <p:sp>
        <p:nvSpPr>
          <p:cNvPr id="6" name="TextBox 5"/>
          <p:cNvSpPr txBox="1"/>
          <p:nvPr/>
        </p:nvSpPr>
        <p:spPr>
          <a:xfrm>
            <a:off x="1697855" y="2714620"/>
            <a:ext cx="15001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Service Tax</a:t>
            </a:r>
            <a:endParaRPr lang="en-IN" sz="2000" b="1"/>
          </a:p>
        </p:txBody>
      </p:sp>
      <p:pic>
        <p:nvPicPr>
          <p:cNvPr id="2053" name="Picture 5" descr="C:\Users\dell\Downloads\picture\negative list\moto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45815" y="857232"/>
            <a:ext cx="3357586" cy="185738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616937" y="373791"/>
            <a:ext cx="42148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Inland Waterways/PublicTransport</a:t>
            </a:r>
            <a:endParaRPr lang="en-IN" sz="2000" b="1"/>
          </a:p>
        </p:txBody>
      </p:sp>
      <p:sp>
        <p:nvSpPr>
          <p:cNvPr id="9" name="TextBox 8"/>
          <p:cNvSpPr txBox="1"/>
          <p:nvPr/>
        </p:nvSpPr>
        <p:spPr>
          <a:xfrm>
            <a:off x="5686696" y="2731244"/>
            <a:ext cx="1857388" cy="4120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No Service Tax</a:t>
            </a:r>
            <a:endParaRPr lang="en-IN" sz="2000" b="1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2834342"/>
            <a:ext cx="83582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smtClean="0"/>
              <a:t>Services provided by way of transportation of goods</a:t>
            </a:r>
            <a:endParaRPr lang="en-IN" sz="2800" b="1" u="sng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ell\Downloads\picture\negative list\pc509144-worldwide_express_courier_service_to_united_states_from_shenzhen_china_by_up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6246" y="785794"/>
            <a:ext cx="2924184" cy="1828805"/>
          </a:xfrm>
          <a:prstGeom prst="rect">
            <a:avLst/>
          </a:prstGeom>
          <a:noFill/>
        </p:spPr>
      </p:pic>
      <p:pic>
        <p:nvPicPr>
          <p:cNvPr id="3075" name="Picture 3" descr="C:\Users\dell\Downloads\picture\negative list\goods-transport-agenc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780855"/>
            <a:ext cx="4572032" cy="1857389"/>
          </a:xfrm>
          <a:prstGeom prst="rect">
            <a:avLst/>
          </a:prstGeom>
          <a:noFill/>
        </p:spPr>
      </p:pic>
      <p:pic>
        <p:nvPicPr>
          <p:cNvPr id="3076" name="Picture 4" descr="C:\Users\dell\Downloads\picture\negative list\transport-robe-kamion-transport-robe-kombi-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4071942"/>
            <a:ext cx="2857520" cy="1928826"/>
          </a:xfrm>
          <a:prstGeom prst="rect">
            <a:avLst/>
          </a:prstGeom>
          <a:noFill/>
        </p:spPr>
      </p:pic>
      <p:pic>
        <p:nvPicPr>
          <p:cNvPr id="3077" name="Picture 5" descr="C:\Users\dell\Downloads\picture\negative list\Goods Train_4C-kt8B--621x414@LiveMint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4597" y="4071942"/>
            <a:ext cx="3214710" cy="192882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57224" y="285728"/>
            <a:ext cx="23574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Courier/</a:t>
            </a:r>
            <a:r>
              <a:rPr lang="en-US" sz="2000" smtClean="0"/>
              <a:t> </a:t>
            </a:r>
            <a:r>
              <a:rPr lang="x-none" sz="2000" b="1" smtClean="0"/>
              <a:t>अन्गाडिया</a:t>
            </a:r>
            <a:r>
              <a:rPr lang="x-none" sz="2000" smtClean="0"/>
              <a:t>  </a:t>
            </a:r>
            <a:endParaRPr lang="en-IN" sz="2000" b="1"/>
          </a:p>
        </p:txBody>
      </p:sp>
      <p:sp>
        <p:nvSpPr>
          <p:cNvPr id="7" name="TextBox 6"/>
          <p:cNvSpPr txBox="1"/>
          <p:nvPr/>
        </p:nvSpPr>
        <p:spPr>
          <a:xfrm>
            <a:off x="5857884" y="285728"/>
            <a:ext cx="7858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GTA</a:t>
            </a:r>
            <a:endParaRPr lang="en-IN" sz="2000" b="1"/>
          </a:p>
        </p:txBody>
      </p:sp>
      <p:sp>
        <p:nvSpPr>
          <p:cNvPr id="8" name="TextBox 7"/>
          <p:cNvSpPr txBox="1"/>
          <p:nvPr/>
        </p:nvSpPr>
        <p:spPr>
          <a:xfrm>
            <a:off x="5000628" y="3571876"/>
            <a:ext cx="30003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By Road other than GTA</a:t>
            </a:r>
            <a:endParaRPr lang="en-IN" sz="2000" b="1"/>
          </a:p>
        </p:txBody>
      </p:sp>
      <p:sp>
        <p:nvSpPr>
          <p:cNvPr id="9" name="TextBox 8"/>
          <p:cNvSpPr txBox="1"/>
          <p:nvPr/>
        </p:nvSpPr>
        <p:spPr>
          <a:xfrm>
            <a:off x="1643042" y="3571876"/>
            <a:ext cx="1143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000" b="1" smtClean="0"/>
              <a:t>मालगाड़ी </a:t>
            </a:r>
            <a:endParaRPr lang="en-IN" sz="2000" b="1"/>
          </a:p>
        </p:txBody>
      </p:sp>
      <p:sp>
        <p:nvSpPr>
          <p:cNvPr id="10" name="TextBox 9"/>
          <p:cNvSpPr txBox="1"/>
          <p:nvPr/>
        </p:nvSpPr>
        <p:spPr>
          <a:xfrm>
            <a:off x="1257540" y="2616887"/>
            <a:ext cx="16430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Service Tax</a:t>
            </a:r>
            <a:endParaRPr lang="en-IN" sz="2000" b="1"/>
          </a:p>
        </p:txBody>
      </p:sp>
      <p:sp>
        <p:nvSpPr>
          <p:cNvPr id="11" name="TextBox 10"/>
          <p:cNvSpPr txBox="1"/>
          <p:nvPr/>
        </p:nvSpPr>
        <p:spPr>
          <a:xfrm>
            <a:off x="5572132" y="2621619"/>
            <a:ext cx="16430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Service Tax</a:t>
            </a:r>
            <a:endParaRPr lang="en-IN" sz="2000" b="1"/>
          </a:p>
        </p:txBody>
      </p:sp>
      <p:sp>
        <p:nvSpPr>
          <p:cNvPr id="12" name="TextBox 11"/>
          <p:cNvSpPr txBox="1"/>
          <p:nvPr/>
        </p:nvSpPr>
        <p:spPr>
          <a:xfrm>
            <a:off x="1380664" y="5996036"/>
            <a:ext cx="16430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Service Tax</a:t>
            </a:r>
            <a:endParaRPr lang="en-IN" sz="2000" b="1"/>
          </a:p>
        </p:txBody>
      </p:sp>
      <p:sp>
        <p:nvSpPr>
          <p:cNvPr id="13" name="TextBox 12"/>
          <p:cNvSpPr txBox="1"/>
          <p:nvPr/>
        </p:nvSpPr>
        <p:spPr>
          <a:xfrm>
            <a:off x="5626945" y="6012455"/>
            <a:ext cx="18573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No Service Tax</a:t>
            </a:r>
            <a:endParaRPr lang="en-IN" sz="2000" b="1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2691466"/>
            <a:ext cx="79296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smtClean="0"/>
              <a:t>Funeral, burial, crematiorium or mortury services </a:t>
            </a:r>
          </a:p>
          <a:p>
            <a:r>
              <a:rPr lang="en-US" sz="2800" b="1" u="sng" smtClean="0"/>
              <a:t>including transportation of the deceased</a:t>
            </a:r>
            <a:endParaRPr lang="en-IN" sz="2800" b="1" u="sng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8178" y="500042"/>
            <a:ext cx="15001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/>
              <a:t>Example</a:t>
            </a:r>
            <a:r>
              <a:rPr lang="en-US" sz="2000" b="1" dirty="0" smtClean="0"/>
              <a:t> :</a:t>
            </a:r>
            <a:endParaRPr lang="en-IN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097256" y="1203052"/>
            <a:ext cx="714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H O</a:t>
            </a:r>
            <a:endParaRPr lang="en-IN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872860" y="1203052"/>
            <a:ext cx="1413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Service </a:t>
            </a:r>
          </a:p>
          <a:p>
            <a:r>
              <a:rPr lang="en-US" sz="2000" b="1" dirty="0" smtClean="0"/>
              <a:t>Provided</a:t>
            </a:r>
            <a:endParaRPr lang="en-IN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643702" y="1142984"/>
            <a:ext cx="1785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Applicability</a:t>
            </a:r>
            <a:endParaRPr lang="en-IN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097256" y="2027920"/>
            <a:ext cx="902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J &amp; K</a:t>
            </a:r>
            <a:endParaRPr lang="en-IN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872860" y="2027920"/>
            <a:ext cx="1484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In DELHI</a:t>
            </a:r>
            <a:endParaRPr lang="en-IN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097256" y="2699380"/>
            <a:ext cx="10458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DELHI</a:t>
            </a:r>
            <a:endParaRPr lang="en-IN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872860" y="2699380"/>
            <a:ext cx="9134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J &amp; K</a:t>
            </a:r>
            <a:endParaRPr lang="en-IN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112496" y="3354700"/>
            <a:ext cx="7448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U.K</a:t>
            </a:r>
            <a:endParaRPr lang="en-IN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888100" y="3354700"/>
            <a:ext cx="10410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INDIA</a:t>
            </a:r>
            <a:endParaRPr lang="en-IN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112496" y="4082420"/>
            <a:ext cx="11020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DELHI</a:t>
            </a:r>
            <a:endParaRPr lang="en-IN" sz="2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888100" y="4082420"/>
            <a:ext cx="683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U.K</a:t>
            </a:r>
            <a:endParaRPr lang="en-IN" sz="2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48616" y="4898718"/>
            <a:ext cx="11020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/>
              <a:t>CRUX</a:t>
            </a:r>
            <a:r>
              <a:rPr lang="en-US" sz="2000" b="1" dirty="0" smtClean="0"/>
              <a:t> :</a:t>
            </a:r>
            <a:endParaRPr lang="en-IN" sz="2000" b="1" u="sng" dirty="0"/>
          </a:p>
        </p:txBody>
      </p:sp>
      <p:sp>
        <p:nvSpPr>
          <p:cNvPr id="15" name="TextBox 14"/>
          <p:cNvSpPr txBox="1"/>
          <p:nvPr/>
        </p:nvSpPr>
        <p:spPr>
          <a:xfrm>
            <a:off x="1675430" y="4898718"/>
            <a:ext cx="4325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Service Tax is </a:t>
            </a:r>
            <a:r>
              <a:rPr lang="en-US" sz="2000" b="1" u="sng" dirty="0" smtClean="0"/>
              <a:t>Destination</a:t>
            </a:r>
            <a:r>
              <a:rPr lang="en-US" sz="2000" b="1" dirty="0" smtClean="0"/>
              <a:t> based tax.</a:t>
            </a:r>
            <a:endParaRPr lang="en-IN" sz="2000" b="1" u="sng" dirty="0"/>
          </a:p>
        </p:txBody>
      </p:sp>
      <p:sp>
        <p:nvSpPr>
          <p:cNvPr id="16" name="TextBox 15"/>
          <p:cNvSpPr txBox="1"/>
          <p:nvPr/>
        </p:nvSpPr>
        <p:spPr>
          <a:xfrm>
            <a:off x="7105580" y="2028267"/>
            <a:ext cx="7525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Yes</a:t>
            </a:r>
            <a:endParaRPr lang="en-IN" sz="2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7127143" y="2692772"/>
            <a:ext cx="571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No</a:t>
            </a:r>
            <a:endParaRPr lang="en-IN" sz="2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7054320" y="3355046"/>
            <a:ext cx="594452" cy="409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Yes</a:t>
            </a:r>
            <a:endParaRPr lang="en-IN" sz="2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7066007" y="4082767"/>
            <a:ext cx="5230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No</a:t>
            </a:r>
            <a:endParaRPr lang="en-IN" sz="2000" b="1" dirty="0"/>
          </a:p>
        </p:txBody>
      </p:sp>
      <p:cxnSp>
        <p:nvCxnSpPr>
          <p:cNvPr id="20" name="Straight Arrow Connector 19"/>
          <p:cNvCxnSpPr/>
          <p:nvPr/>
        </p:nvCxnSpPr>
        <p:spPr>
          <a:xfrm rot="16200000" flipH="1">
            <a:off x="3867470" y="5219577"/>
            <a:ext cx="180026" cy="30527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500562" y="5457782"/>
            <a:ext cx="30718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Services finally Consumed</a:t>
            </a:r>
            <a:endParaRPr lang="en-IN" sz="2000" b="1"/>
          </a:p>
        </p:txBody>
      </p:sp>
      <p:sp>
        <p:nvSpPr>
          <p:cNvPr id="22" name="TextBox 21"/>
          <p:cNvSpPr txBox="1"/>
          <p:nvPr/>
        </p:nvSpPr>
        <p:spPr>
          <a:xfrm>
            <a:off x="3857620" y="5457782"/>
            <a:ext cx="6429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000" b="1" smtClean="0"/>
              <a:t>जहाँ  </a:t>
            </a:r>
            <a:endParaRPr lang="en-IN" sz="2000" b="1"/>
          </a:p>
        </p:txBody>
      </p:sp>
      <p:sp>
        <p:nvSpPr>
          <p:cNvPr id="23" name="TextBox 22"/>
          <p:cNvSpPr txBox="1"/>
          <p:nvPr/>
        </p:nvSpPr>
        <p:spPr>
          <a:xfrm>
            <a:off x="7572396" y="5462514"/>
            <a:ext cx="1000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000" b="1" smtClean="0"/>
              <a:t>होती है </a:t>
            </a:r>
            <a:endParaRPr lang="en-IN" sz="2000" b="1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1" grpId="0"/>
      <p:bldP spid="22" grpId="0"/>
      <p:bldP spid="23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777680"/>
            <a:ext cx="72866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Funeral, burial, crematorium or mortuary services including the transporation of deceased.</a:t>
            </a:r>
            <a:endParaRPr lang="en-IN" sz="2000" b="1"/>
          </a:p>
        </p:txBody>
      </p:sp>
      <p:sp>
        <p:nvSpPr>
          <p:cNvPr id="3" name="TextBox 2"/>
          <p:cNvSpPr txBox="1"/>
          <p:nvPr/>
        </p:nvSpPr>
        <p:spPr>
          <a:xfrm>
            <a:off x="3993747" y="1100064"/>
            <a:ext cx="3214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000" b="1" smtClean="0"/>
              <a:t>शमशान घाट की </a:t>
            </a:r>
            <a:r>
              <a:rPr lang="en-US" sz="2000" b="1" smtClean="0"/>
              <a:t>Services</a:t>
            </a:r>
            <a:endParaRPr lang="en-IN" sz="2000" b="1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14282" y="2143116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900350" y="1935756"/>
            <a:ext cx="43860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Services of transporation of deceased</a:t>
            </a:r>
            <a:endParaRPr lang="en-IN" sz="2000" b="1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253130" y="2164680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896072" y="1957320"/>
            <a:ext cx="30336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Cover under the negative list</a:t>
            </a:r>
            <a:endParaRPr lang="en-IN" sz="2000" b="1"/>
          </a:p>
        </p:txBody>
      </p:sp>
      <p:pic>
        <p:nvPicPr>
          <p:cNvPr id="1026" name="Picture 2" descr="C:\Users\dell\Downloads\picture\images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2714620"/>
            <a:ext cx="3214710" cy="2357454"/>
          </a:xfrm>
          <a:prstGeom prst="rect">
            <a:avLst/>
          </a:prstGeom>
          <a:noFill/>
        </p:spPr>
      </p:pic>
      <p:pic>
        <p:nvPicPr>
          <p:cNvPr id="1028" name="Picture 4" descr="C:\Users\dell\Downloads\picture\images\hearse-van-omni-250x25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2714620"/>
            <a:ext cx="2857520" cy="2357454"/>
          </a:xfrm>
          <a:prstGeom prst="rect">
            <a:avLst/>
          </a:prstGeom>
          <a:noFill/>
        </p:spPr>
      </p:pic>
      <p:cxnSp>
        <p:nvCxnSpPr>
          <p:cNvPr id="15" name="Straight Arrow Connector 14"/>
          <p:cNvCxnSpPr/>
          <p:nvPr/>
        </p:nvCxnSpPr>
        <p:spPr>
          <a:xfrm>
            <a:off x="1126351" y="5665142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812419" y="5457782"/>
            <a:ext cx="3028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Not liable to Service Tax</a:t>
            </a:r>
            <a:endParaRPr lang="en-IN" sz="2000" b="1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5638800" y="24"/>
            <a:ext cx="3505200" cy="5257800"/>
          </a:xfrm>
          <a:custGeom>
            <a:avLst/>
            <a:gdLst>
              <a:gd name="connsiteX0" fmla="*/ 0 w 3139440"/>
              <a:gd name="connsiteY0" fmla="*/ 731520 h 3302000"/>
              <a:gd name="connsiteX1" fmla="*/ 868680 w 3139440"/>
              <a:gd name="connsiteY1" fmla="*/ 3185160 h 3302000"/>
              <a:gd name="connsiteX2" fmla="*/ 3093720 w 3139440"/>
              <a:gd name="connsiteY2" fmla="*/ 30480 h 3302000"/>
              <a:gd name="connsiteX3" fmla="*/ 3093720 w 3139440"/>
              <a:gd name="connsiteY3" fmla="*/ 30480 h 3302000"/>
              <a:gd name="connsiteX4" fmla="*/ 3139440 w 3139440"/>
              <a:gd name="connsiteY4" fmla="*/ 0 h 3302000"/>
              <a:gd name="connsiteX5" fmla="*/ 3139440 w 3139440"/>
              <a:gd name="connsiteY5" fmla="*/ 0 h 330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39440" h="3302000">
                <a:moveTo>
                  <a:pt x="0" y="731520"/>
                </a:moveTo>
                <a:cubicBezTo>
                  <a:pt x="176530" y="2016760"/>
                  <a:pt x="353060" y="3302000"/>
                  <a:pt x="868680" y="3185160"/>
                </a:cubicBezTo>
                <a:cubicBezTo>
                  <a:pt x="1384300" y="3068320"/>
                  <a:pt x="3093720" y="30480"/>
                  <a:pt x="3093720" y="30480"/>
                </a:cubicBezTo>
                <a:lnTo>
                  <a:pt x="3093720" y="30480"/>
                </a:lnTo>
                <a:lnTo>
                  <a:pt x="3139440" y="0"/>
                </a:lnTo>
                <a:lnTo>
                  <a:pt x="3139440" y="0"/>
                </a:ln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Rectangle 2"/>
          <p:cNvSpPr/>
          <p:nvPr/>
        </p:nvSpPr>
        <p:spPr>
          <a:xfrm>
            <a:off x="0" y="990624"/>
            <a:ext cx="5562600" cy="4191000"/>
          </a:xfrm>
          <a:prstGeom prst="rect">
            <a:avLst/>
          </a:prstGeom>
          <a:solidFill>
            <a:srgbClr val="FFFFAF"/>
          </a:solidFill>
          <a:ln>
            <a:solidFill>
              <a:srgbClr val="FFFF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</a:t>
            </a:r>
            <a:endParaRPr lang="en-IN" dirty="0">
              <a:solidFill>
                <a:schemeClr val="accent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0" y="1686604"/>
            <a:ext cx="12426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INDIA</a:t>
            </a:r>
            <a:endParaRPr lang="en-IN" sz="2800" b="1" dirty="0"/>
          </a:p>
        </p:txBody>
      </p:sp>
      <p:cxnSp>
        <p:nvCxnSpPr>
          <p:cNvPr id="5" name="Straight Arrow Connector 4"/>
          <p:cNvCxnSpPr/>
          <p:nvPr/>
        </p:nvCxnSpPr>
        <p:spPr>
          <a:xfrm rot="5400000">
            <a:off x="5562600" y="762024"/>
            <a:ext cx="68580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6096000" y="304824"/>
            <a:ext cx="1752600" cy="3810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Base Line</a:t>
            </a:r>
            <a:endParaRPr lang="en-IN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14800" y="685824"/>
            <a:ext cx="1447800" cy="4572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 N.M 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TWI</a:t>
            </a:r>
            <a:endParaRPr lang="en-IN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0" y="2209824"/>
            <a:ext cx="1447800" cy="3810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200 N.M </a:t>
            </a:r>
          </a:p>
        </p:txBody>
      </p:sp>
      <p:sp>
        <p:nvSpPr>
          <p:cNvPr id="9" name="Rectangle 8"/>
          <p:cNvSpPr/>
          <p:nvPr/>
        </p:nvSpPr>
        <p:spPr>
          <a:xfrm>
            <a:off x="1219200" y="2743224"/>
            <a:ext cx="2286000" cy="5334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Exclusive Economic Zone</a:t>
            </a:r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981200" y="5181624"/>
            <a:ext cx="2590800" cy="3048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Continental Shelf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6200" y="2133624"/>
            <a:ext cx="990600" cy="12954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High Seas</a:t>
            </a:r>
            <a:endParaRPr lang="en-IN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rot="5400000">
            <a:off x="-876300" y="3009924"/>
            <a:ext cx="40386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962400" y="1217636"/>
            <a:ext cx="16764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371600" y="2667024"/>
            <a:ext cx="44196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2704305" y="3848124"/>
            <a:ext cx="2362994" cy="79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228600" y="5572324"/>
            <a:ext cx="8686800" cy="1219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Significance of:</a:t>
            </a:r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TWI	-</a:t>
            </a:r>
            <a:r>
              <a:rPr lang="en-US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To 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determine import – export</a:t>
            </a:r>
          </a:p>
          <a:p>
            <a:r>
              <a:rPr lang="en-US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EEZ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-	Exclusive Economic Zone</a:t>
            </a:r>
            <a:endParaRPr lang="en-IN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1283</TotalTime>
  <Words>5036</Words>
  <Application>Microsoft Macintosh PowerPoint</Application>
  <PresentationFormat>On-screen Show (4:3)</PresentationFormat>
  <Paragraphs>975</Paragraphs>
  <Slides>80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80</vt:i4>
      </vt:variant>
    </vt:vector>
  </HeadingPairs>
  <TitlesOfParts>
    <vt:vector size="8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Amit soni</cp:lastModifiedBy>
  <cp:revision>81</cp:revision>
  <dcterms:created xsi:type="dcterms:W3CDTF">2014-12-14T04:22:02Z</dcterms:created>
  <dcterms:modified xsi:type="dcterms:W3CDTF">2015-03-03T18:20:35Z</dcterms:modified>
</cp:coreProperties>
</file>