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activeX/activeX1.xml" ContentType="application/vnd.ms-office.activeX+xml"/>
  <Override PartName="/ppt/activeX/activeX1.bin" ContentType="application/vnd.ms-office.activeX"/>
  <Override PartName="/ppt/activeX/activeX2.xml" ContentType="application/vnd.ms-office.activeX+xml"/>
  <Override PartName="/ppt/activeX/activeX2.bin" ContentType="application/vnd.ms-office.activeX"/>
  <Override PartName="/ppt/activeX/activeX3.xml" ContentType="application/vnd.ms-office.activeX+xml"/>
  <Override PartName="/ppt/activeX/activeX3.bin" ContentType="application/vnd.ms-office.activeX"/>
  <Override PartName="/ppt/activeX/activeX4.xml" ContentType="application/vnd.ms-office.activeX+xml"/>
  <Override PartName="/ppt/activeX/activeX4.bin" ContentType="application/vnd.ms-office.activeX"/>
  <Override PartName="/ppt/activeX/activeX5.xml" ContentType="application/vnd.ms-office.activeX+xml"/>
  <Override PartName="/ppt/activeX/activeX5.bin" ContentType="application/vnd.ms-office.activeX"/>
  <Override PartName="/ppt/activeX/activeX6.xml" ContentType="application/vnd.ms-office.activeX+xml"/>
  <Override PartName="/ppt/activeX/activeX6.bin" ContentType="application/vnd.ms-office.activeX"/>
  <Override PartName="/ppt/activeX/activeX7.xml" ContentType="application/vnd.ms-office.activeX+xml"/>
  <Override PartName="/ppt/activeX/activeX7.bin" ContentType="application/vnd.ms-office.activeX"/>
  <Override PartName="/ppt/activeX/activeX8.xml" ContentType="application/vnd.ms-office.activeX+xml"/>
  <Override PartName="/ppt/activeX/activeX8.bin" ContentType="application/vnd.ms-office.activeX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74" autoAdjust="0"/>
    <p:restoredTop sz="94660"/>
  </p:normalViewPr>
  <p:slideViewPr>
    <p:cSldViewPr>
      <p:cViewPr varScale="1">
        <p:scale>
          <a:sx n="69" d="100"/>
          <a:sy n="69" d="100"/>
        </p:scale>
        <p:origin x="-16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activeX1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4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5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6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9421F9-E389-4741-A788-AAE163CB3B95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39D2B0C5-838E-4F42-AF96-68BDB5970F29}">
      <dgm:prSet/>
      <dgm:spPr/>
      <dgm:t>
        <a:bodyPr/>
        <a:lstStyle/>
        <a:p>
          <a:pPr rtl="0"/>
          <a:r>
            <a:rPr lang="en-IN" dirty="0" smtClean="0"/>
            <a:t>The old age wisdom about not putting “all your eggs in one basket” applies very much in the case of portfolios</a:t>
          </a:r>
          <a:endParaRPr lang="en-US" dirty="0"/>
        </a:p>
      </dgm:t>
    </dgm:pt>
    <dgm:pt modelId="{7A67F189-E999-4AAF-B6EF-2E4B2B1D09F7}" type="parTrans" cxnId="{64F1A43C-94E0-46BF-B6F1-A88172226B5A}">
      <dgm:prSet/>
      <dgm:spPr/>
      <dgm:t>
        <a:bodyPr/>
        <a:lstStyle/>
        <a:p>
          <a:endParaRPr lang="en-US"/>
        </a:p>
      </dgm:t>
    </dgm:pt>
    <dgm:pt modelId="{80DBAEE3-3C3F-4A80-874A-C406A76AEE83}" type="sibTrans" cxnId="{64F1A43C-94E0-46BF-B6F1-A88172226B5A}">
      <dgm:prSet/>
      <dgm:spPr/>
      <dgm:t>
        <a:bodyPr/>
        <a:lstStyle/>
        <a:p>
          <a:endParaRPr lang="en-US"/>
        </a:p>
      </dgm:t>
    </dgm:pt>
    <dgm:pt modelId="{2584AE2A-92A6-476A-BF9F-F90C1C0C9CFF}">
      <dgm:prSet/>
      <dgm:spPr/>
      <dgm:t>
        <a:bodyPr/>
        <a:lstStyle/>
        <a:p>
          <a:pPr rtl="0"/>
          <a:r>
            <a:rPr lang="en-US" dirty="0" smtClean="0"/>
            <a:t>A portfolio is a combination of multiple securities.</a:t>
          </a:r>
          <a:endParaRPr lang="en-US" dirty="0"/>
        </a:p>
      </dgm:t>
    </dgm:pt>
    <dgm:pt modelId="{DC41680B-4FD2-46D7-A92B-CB4B923EA8C9}" type="parTrans" cxnId="{8183D56B-E1BF-416F-A6A0-0063A5EA35F6}">
      <dgm:prSet/>
      <dgm:spPr/>
      <dgm:t>
        <a:bodyPr/>
        <a:lstStyle/>
        <a:p>
          <a:endParaRPr lang="en-US"/>
        </a:p>
      </dgm:t>
    </dgm:pt>
    <dgm:pt modelId="{F05FCA2D-1EE5-481C-B93D-3E79E7F29F0B}" type="sibTrans" cxnId="{8183D56B-E1BF-416F-A6A0-0063A5EA35F6}">
      <dgm:prSet/>
      <dgm:spPr/>
      <dgm:t>
        <a:bodyPr/>
        <a:lstStyle/>
        <a:p>
          <a:endParaRPr lang="en-US"/>
        </a:p>
      </dgm:t>
    </dgm:pt>
    <dgm:pt modelId="{CAA3D459-CA98-4264-BF31-CBEBD54F0924}">
      <dgm:prSet/>
      <dgm:spPr/>
      <dgm:t>
        <a:bodyPr/>
        <a:lstStyle/>
        <a:p>
          <a:pPr rtl="0"/>
          <a:r>
            <a:rPr lang="en-US" dirty="0" smtClean="0"/>
            <a:t>Decisions to invest wealth in assets or securities under risk</a:t>
          </a:r>
          <a:endParaRPr lang="en-US" dirty="0"/>
        </a:p>
      </dgm:t>
    </dgm:pt>
    <dgm:pt modelId="{DAE00136-1A61-4721-A126-6A59EFF63466}" type="parTrans" cxnId="{21EC99B0-BF17-4499-B2AC-756E2D60D9A4}">
      <dgm:prSet/>
      <dgm:spPr/>
      <dgm:t>
        <a:bodyPr/>
        <a:lstStyle/>
        <a:p>
          <a:endParaRPr lang="en-US"/>
        </a:p>
      </dgm:t>
    </dgm:pt>
    <dgm:pt modelId="{C4CA44AF-06B1-41D7-9666-6F78230D8154}" type="sibTrans" cxnId="{21EC99B0-BF17-4499-B2AC-756E2D60D9A4}">
      <dgm:prSet/>
      <dgm:spPr/>
      <dgm:t>
        <a:bodyPr/>
        <a:lstStyle/>
        <a:p>
          <a:endParaRPr lang="en-US"/>
        </a:p>
      </dgm:t>
    </dgm:pt>
    <dgm:pt modelId="{EE695A6E-9603-45E6-962D-4E50B1D42EA4}">
      <dgm:prSet/>
      <dgm:spPr/>
      <dgm:t>
        <a:bodyPr/>
        <a:lstStyle/>
        <a:p>
          <a:pPr rtl="0"/>
          <a:r>
            <a:rPr lang="en-US" dirty="0" smtClean="0"/>
            <a:t>Extend the portfolio theory to derive a framework for valuing risky assets. </a:t>
          </a:r>
          <a:endParaRPr lang="en-US" dirty="0"/>
        </a:p>
      </dgm:t>
    </dgm:pt>
    <dgm:pt modelId="{28D4E350-18D3-412D-8A35-E5CF0B88C568}" type="parTrans" cxnId="{FACEBDA6-C2F9-4931-B758-88343D044CC0}">
      <dgm:prSet/>
      <dgm:spPr/>
      <dgm:t>
        <a:bodyPr/>
        <a:lstStyle/>
        <a:p>
          <a:endParaRPr lang="en-US"/>
        </a:p>
      </dgm:t>
    </dgm:pt>
    <dgm:pt modelId="{F44B866E-A9F1-4F98-8841-03EAB7E0B2E2}" type="sibTrans" cxnId="{FACEBDA6-C2F9-4931-B758-88343D044CC0}">
      <dgm:prSet/>
      <dgm:spPr/>
      <dgm:t>
        <a:bodyPr/>
        <a:lstStyle/>
        <a:p>
          <a:endParaRPr lang="en-US"/>
        </a:p>
      </dgm:t>
    </dgm:pt>
    <dgm:pt modelId="{89E852B9-B430-4420-843D-849252421FF3}" type="pres">
      <dgm:prSet presAssocID="{F19421F9-E389-4741-A788-AAE163CB3B9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9323E905-40B4-4D8D-90C8-4E34B41D0577}" type="pres">
      <dgm:prSet presAssocID="{F19421F9-E389-4741-A788-AAE163CB3B95}" presName="Name1" presStyleCnt="0"/>
      <dgm:spPr/>
      <dgm:t>
        <a:bodyPr/>
        <a:lstStyle/>
        <a:p>
          <a:endParaRPr lang="en-US"/>
        </a:p>
      </dgm:t>
    </dgm:pt>
    <dgm:pt modelId="{9CF91C73-B982-4258-992C-C6B255C73DF3}" type="pres">
      <dgm:prSet presAssocID="{F19421F9-E389-4741-A788-AAE163CB3B95}" presName="cycle" presStyleCnt="0"/>
      <dgm:spPr/>
      <dgm:t>
        <a:bodyPr/>
        <a:lstStyle/>
        <a:p>
          <a:endParaRPr lang="en-US"/>
        </a:p>
      </dgm:t>
    </dgm:pt>
    <dgm:pt modelId="{65CE28E2-B582-4AFD-9A85-979CB2F40042}" type="pres">
      <dgm:prSet presAssocID="{F19421F9-E389-4741-A788-AAE163CB3B95}" presName="srcNode" presStyleLbl="node1" presStyleIdx="0" presStyleCnt="4"/>
      <dgm:spPr/>
      <dgm:t>
        <a:bodyPr/>
        <a:lstStyle/>
        <a:p>
          <a:endParaRPr lang="en-US"/>
        </a:p>
      </dgm:t>
    </dgm:pt>
    <dgm:pt modelId="{DD2ACAF4-2185-4A08-9490-EC248A060C4E}" type="pres">
      <dgm:prSet presAssocID="{F19421F9-E389-4741-A788-AAE163CB3B95}" presName="conn" presStyleLbl="parChTrans1D2" presStyleIdx="0" presStyleCnt="1"/>
      <dgm:spPr/>
      <dgm:t>
        <a:bodyPr/>
        <a:lstStyle/>
        <a:p>
          <a:endParaRPr lang="en-US"/>
        </a:p>
      </dgm:t>
    </dgm:pt>
    <dgm:pt modelId="{B3B377B4-973D-49DF-A123-2D40F3C1E180}" type="pres">
      <dgm:prSet presAssocID="{F19421F9-E389-4741-A788-AAE163CB3B95}" presName="extraNode" presStyleLbl="node1" presStyleIdx="0" presStyleCnt="4"/>
      <dgm:spPr/>
      <dgm:t>
        <a:bodyPr/>
        <a:lstStyle/>
        <a:p>
          <a:endParaRPr lang="en-US"/>
        </a:p>
      </dgm:t>
    </dgm:pt>
    <dgm:pt modelId="{D2139F11-3ED5-4A4A-AF82-7D833AF98C77}" type="pres">
      <dgm:prSet presAssocID="{F19421F9-E389-4741-A788-AAE163CB3B95}" presName="dstNode" presStyleLbl="node1" presStyleIdx="0" presStyleCnt="4"/>
      <dgm:spPr/>
      <dgm:t>
        <a:bodyPr/>
        <a:lstStyle/>
        <a:p>
          <a:endParaRPr lang="en-US"/>
        </a:p>
      </dgm:t>
    </dgm:pt>
    <dgm:pt modelId="{7B49A9E1-D94F-4E6C-9E66-AD1C8B2465E8}" type="pres">
      <dgm:prSet presAssocID="{39D2B0C5-838E-4F42-AF96-68BDB5970F29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4B270F-B362-43FF-AE06-6EE295EE856A}" type="pres">
      <dgm:prSet presAssocID="{39D2B0C5-838E-4F42-AF96-68BDB5970F29}" presName="accent_1" presStyleCnt="0"/>
      <dgm:spPr/>
      <dgm:t>
        <a:bodyPr/>
        <a:lstStyle/>
        <a:p>
          <a:endParaRPr lang="en-US"/>
        </a:p>
      </dgm:t>
    </dgm:pt>
    <dgm:pt modelId="{4215A764-8033-4565-A55C-752660CCE853}" type="pres">
      <dgm:prSet presAssocID="{39D2B0C5-838E-4F42-AF96-68BDB5970F29}" presName="accentRepeatNode" presStyleLbl="solidFgAcc1" presStyleIdx="0" presStyleCnt="4"/>
      <dgm:spPr/>
      <dgm:t>
        <a:bodyPr/>
        <a:lstStyle/>
        <a:p>
          <a:endParaRPr lang="en-US"/>
        </a:p>
      </dgm:t>
    </dgm:pt>
    <dgm:pt modelId="{C7F30943-5E77-415D-BACE-6DF7F0B0BA7E}" type="pres">
      <dgm:prSet presAssocID="{2584AE2A-92A6-476A-BF9F-F90C1C0C9CFF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273D46-FF65-4AFD-B938-33BE8022CA86}" type="pres">
      <dgm:prSet presAssocID="{2584AE2A-92A6-476A-BF9F-F90C1C0C9CFF}" presName="accent_2" presStyleCnt="0"/>
      <dgm:spPr/>
      <dgm:t>
        <a:bodyPr/>
        <a:lstStyle/>
        <a:p>
          <a:endParaRPr lang="en-US"/>
        </a:p>
      </dgm:t>
    </dgm:pt>
    <dgm:pt modelId="{F5351347-6721-4B97-9F1F-2352A82C28A5}" type="pres">
      <dgm:prSet presAssocID="{2584AE2A-92A6-476A-BF9F-F90C1C0C9CFF}" presName="accentRepeatNode" presStyleLbl="solidFgAcc1" presStyleIdx="1" presStyleCnt="4"/>
      <dgm:spPr/>
      <dgm:t>
        <a:bodyPr/>
        <a:lstStyle/>
        <a:p>
          <a:endParaRPr lang="en-US"/>
        </a:p>
      </dgm:t>
    </dgm:pt>
    <dgm:pt modelId="{50FB636A-EEB3-455D-A914-1CB57A2E0CF4}" type="pres">
      <dgm:prSet presAssocID="{CAA3D459-CA98-4264-BF31-CBEBD54F0924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B571CA-B472-4860-ADD5-04AD1C896A3C}" type="pres">
      <dgm:prSet presAssocID="{CAA3D459-CA98-4264-BF31-CBEBD54F0924}" presName="accent_3" presStyleCnt="0"/>
      <dgm:spPr/>
      <dgm:t>
        <a:bodyPr/>
        <a:lstStyle/>
        <a:p>
          <a:endParaRPr lang="en-US"/>
        </a:p>
      </dgm:t>
    </dgm:pt>
    <dgm:pt modelId="{CDA53BF4-C027-4438-B579-CE0D10A49287}" type="pres">
      <dgm:prSet presAssocID="{CAA3D459-CA98-4264-BF31-CBEBD54F0924}" presName="accentRepeatNode" presStyleLbl="solidFgAcc1" presStyleIdx="2" presStyleCnt="4"/>
      <dgm:spPr/>
      <dgm:t>
        <a:bodyPr/>
        <a:lstStyle/>
        <a:p>
          <a:endParaRPr lang="en-US"/>
        </a:p>
      </dgm:t>
    </dgm:pt>
    <dgm:pt modelId="{CB20B819-8114-47C2-B40A-34430899DFE5}" type="pres">
      <dgm:prSet presAssocID="{EE695A6E-9603-45E6-962D-4E50B1D42EA4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A69429-5ADF-4EA3-B48D-349238B194DC}" type="pres">
      <dgm:prSet presAssocID="{EE695A6E-9603-45E6-962D-4E50B1D42EA4}" presName="accent_4" presStyleCnt="0"/>
      <dgm:spPr/>
      <dgm:t>
        <a:bodyPr/>
        <a:lstStyle/>
        <a:p>
          <a:endParaRPr lang="en-US"/>
        </a:p>
      </dgm:t>
    </dgm:pt>
    <dgm:pt modelId="{5FE574B0-825A-4701-9DDF-DC969C2AA833}" type="pres">
      <dgm:prSet presAssocID="{EE695A6E-9603-45E6-962D-4E50B1D42EA4}" presName="accentRepeatNode" presStyleLbl="solidFgAcc1" presStyleIdx="3" presStyleCnt="4"/>
      <dgm:spPr/>
      <dgm:t>
        <a:bodyPr/>
        <a:lstStyle/>
        <a:p>
          <a:endParaRPr lang="en-US"/>
        </a:p>
      </dgm:t>
    </dgm:pt>
  </dgm:ptLst>
  <dgm:cxnLst>
    <dgm:cxn modelId="{7C490597-7BBF-4B92-879C-020B4565ADE5}" type="presOf" srcId="{EE695A6E-9603-45E6-962D-4E50B1D42EA4}" destId="{CB20B819-8114-47C2-B40A-34430899DFE5}" srcOrd="0" destOrd="0" presId="urn:microsoft.com/office/officeart/2008/layout/VerticalCurvedList"/>
    <dgm:cxn modelId="{48D7A53C-88C4-4ED1-AB4D-8625B3B24013}" type="presOf" srcId="{39D2B0C5-838E-4F42-AF96-68BDB5970F29}" destId="{7B49A9E1-D94F-4E6C-9E66-AD1C8B2465E8}" srcOrd="0" destOrd="0" presId="urn:microsoft.com/office/officeart/2008/layout/VerticalCurvedList"/>
    <dgm:cxn modelId="{EE066AAC-C870-456B-AC85-0276FD29C7BE}" type="presOf" srcId="{80DBAEE3-3C3F-4A80-874A-C406A76AEE83}" destId="{DD2ACAF4-2185-4A08-9490-EC248A060C4E}" srcOrd="0" destOrd="0" presId="urn:microsoft.com/office/officeart/2008/layout/VerticalCurvedList"/>
    <dgm:cxn modelId="{64F1A43C-94E0-46BF-B6F1-A88172226B5A}" srcId="{F19421F9-E389-4741-A788-AAE163CB3B95}" destId="{39D2B0C5-838E-4F42-AF96-68BDB5970F29}" srcOrd="0" destOrd="0" parTransId="{7A67F189-E999-4AAF-B6EF-2E4B2B1D09F7}" sibTransId="{80DBAEE3-3C3F-4A80-874A-C406A76AEE83}"/>
    <dgm:cxn modelId="{CC0BAB6D-1279-4E0D-B414-6286E365423D}" type="presOf" srcId="{F19421F9-E389-4741-A788-AAE163CB3B95}" destId="{89E852B9-B430-4420-843D-849252421FF3}" srcOrd="0" destOrd="0" presId="urn:microsoft.com/office/officeart/2008/layout/VerticalCurvedList"/>
    <dgm:cxn modelId="{FACEBDA6-C2F9-4931-B758-88343D044CC0}" srcId="{F19421F9-E389-4741-A788-AAE163CB3B95}" destId="{EE695A6E-9603-45E6-962D-4E50B1D42EA4}" srcOrd="3" destOrd="0" parTransId="{28D4E350-18D3-412D-8A35-E5CF0B88C568}" sibTransId="{F44B866E-A9F1-4F98-8841-03EAB7E0B2E2}"/>
    <dgm:cxn modelId="{8183D56B-E1BF-416F-A6A0-0063A5EA35F6}" srcId="{F19421F9-E389-4741-A788-AAE163CB3B95}" destId="{2584AE2A-92A6-476A-BF9F-F90C1C0C9CFF}" srcOrd="1" destOrd="0" parTransId="{DC41680B-4FD2-46D7-A92B-CB4B923EA8C9}" sibTransId="{F05FCA2D-1EE5-481C-B93D-3E79E7F29F0B}"/>
    <dgm:cxn modelId="{21EC99B0-BF17-4499-B2AC-756E2D60D9A4}" srcId="{F19421F9-E389-4741-A788-AAE163CB3B95}" destId="{CAA3D459-CA98-4264-BF31-CBEBD54F0924}" srcOrd="2" destOrd="0" parTransId="{DAE00136-1A61-4721-A126-6A59EFF63466}" sibTransId="{C4CA44AF-06B1-41D7-9666-6F78230D8154}"/>
    <dgm:cxn modelId="{0C0B8102-7C27-4625-A32B-749968E23067}" type="presOf" srcId="{2584AE2A-92A6-476A-BF9F-F90C1C0C9CFF}" destId="{C7F30943-5E77-415D-BACE-6DF7F0B0BA7E}" srcOrd="0" destOrd="0" presId="urn:microsoft.com/office/officeart/2008/layout/VerticalCurvedList"/>
    <dgm:cxn modelId="{9B57AE9E-E2C0-4824-9C43-12F6EDBB94CE}" type="presOf" srcId="{CAA3D459-CA98-4264-BF31-CBEBD54F0924}" destId="{50FB636A-EEB3-455D-A914-1CB57A2E0CF4}" srcOrd="0" destOrd="0" presId="urn:microsoft.com/office/officeart/2008/layout/VerticalCurvedList"/>
    <dgm:cxn modelId="{D9C799B7-EA29-4848-8E1D-832607D2B82D}" type="presParOf" srcId="{89E852B9-B430-4420-843D-849252421FF3}" destId="{9323E905-40B4-4D8D-90C8-4E34B41D0577}" srcOrd="0" destOrd="0" presId="urn:microsoft.com/office/officeart/2008/layout/VerticalCurvedList"/>
    <dgm:cxn modelId="{D934E8D3-47ED-4F34-893F-8A80BEAD48E6}" type="presParOf" srcId="{9323E905-40B4-4D8D-90C8-4E34B41D0577}" destId="{9CF91C73-B982-4258-992C-C6B255C73DF3}" srcOrd="0" destOrd="0" presId="urn:microsoft.com/office/officeart/2008/layout/VerticalCurvedList"/>
    <dgm:cxn modelId="{A2ABBB76-DD15-4BA7-9015-D93DDDADF747}" type="presParOf" srcId="{9CF91C73-B982-4258-992C-C6B255C73DF3}" destId="{65CE28E2-B582-4AFD-9A85-979CB2F40042}" srcOrd="0" destOrd="0" presId="urn:microsoft.com/office/officeart/2008/layout/VerticalCurvedList"/>
    <dgm:cxn modelId="{9341BB6F-364C-4B8B-B799-B6C11ACEFD39}" type="presParOf" srcId="{9CF91C73-B982-4258-992C-C6B255C73DF3}" destId="{DD2ACAF4-2185-4A08-9490-EC248A060C4E}" srcOrd="1" destOrd="0" presId="urn:microsoft.com/office/officeart/2008/layout/VerticalCurvedList"/>
    <dgm:cxn modelId="{623DBC27-7F08-405F-BEAD-D9E712151862}" type="presParOf" srcId="{9CF91C73-B982-4258-992C-C6B255C73DF3}" destId="{B3B377B4-973D-49DF-A123-2D40F3C1E180}" srcOrd="2" destOrd="0" presId="urn:microsoft.com/office/officeart/2008/layout/VerticalCurvedList"/>
    <dgm:cxn modelId="{196ADFEA-43AD-457B-AEE5-DED8CD806B70}" type="presParOf" srcId="{9CF91C73-B982-4258-992C-C6B255C73DF3}" destId="{D2139F11-3ED5-4A4A-AF82-7D833AF98C77}" srcOrd="3" destOrd="0" presId="urn:microsoft.com/office/officeart/2008/layout/VerticalCurvedList"/>
    <dgm:cxn modelId="{2FEBC678-BBFA-4943-8305-725D5127EF35}" type="presParOf" srcId="{9323E905-40B4-4D8D-90C8-4E34B41D0577}" destId="{7B49A9E1-D94F-4E6C-9E66-AD1C8B2465E8}" srcOrd="1" destOrd="0" presId="urn:microsoft.com/office/officeart/2008/layout/VerticalCurvedList"/>
    <dgm:cxn modelId="{B00937BA-340E-4891-BA16-ED4EFB06D9D1}" type="presParOf" srcId="{9323E905-40B4-4D8D-90C8-4E34B41D0577}" destId="{FC4B270F-B362-43FF-AE06-6EE295EE856A}" srcOrd="2" destOrd="0" presId="urn:microsoft.com/office/officeart/2008/layout/VerticalCurvedList"/>
    <dgm:cxn modelId="{78DC961E-3290-4B26-AD9F-9517A0BFB24A}" type="presParOf" srcId="{FC4B270F-B362-43FF-AE06-6EE295EE856A}" destId="{4215A764-8033-4565-A55C-752660CCE853}" srcOrd="0" destOrd="0" presId="urn:microsoft.com/office/officeart/2008/layout/VerticalCurvedList"/>
    <dgm:cxn modelId="{38A691A8-95F6-4342-9C7F-4A49130C0BBD}" type="presParOf" srcId="{9323E905-40B4-4D8D-90C8-4E34B41D0577}" destId="{C7F30943-5E77-415D-BACE-6DF7F0B0BA7E}" srcOrd="3" destOrd="0" presId="urn:microsoft.com/office/officeart/2008/layout/VerticalCurvedList"/>
    <dgm:cxn modelId="{DDEA3E2D-B2A4-47AD-96D0-87183F51E99C}" type="presParOf" srcId="{9323E905-40B4-4D8D-90C8-4E34B41D0577}" destId="{6D273D46-FF65-4AFD-B938-33BE8022CA86}" srcOrd="4" destOrd="0" presId="urn:microsoft.com/office/officeart/2008/layout/VerticalCurvedList"/>
    <dgm:cxn modelId="{DA9ECC85-5EC0-4940-9718-F468D0AC41E5}" type="presParOf" srcId="{6D273D46-FF65-4AFD-B938-33BE8022CA86}" destId="{F5351347-6721-4B97-9F1F-2352A82C28A5}" srcOrd="0" destOrd="0" presId="urn:microsoft.com/office/officeart/2008/layout/VerticalCurvedList"/>
    <dgm:cxn modelId="{772D578D-2F4A-4227-980C-E9CE350B018D}" type="presParOf" srcId="{9323E905-40B4-4D8D-90C8-4E34B41D0577}" destId="{50FB636A-EEB3-455D-A914-1CB57A2E0CF4}" srcOrd="5" destOrd="0" presId="urn:microsoft.com/office/officeart/2008/layout/VerticalCurvedList"/>
    <dgm:cxn modelId="{550256BF-E8E7-4EDA-A63F-E6457D7FC1EC}" type="presParOf" srcId="{9323E905-40B4-4D8D-90C8-4E34B41D0577}" destId="{88B571CA-B472-4860-ADD5-04AD1C896A3C}" srcOrd="6" destOrd="0" presId="urn:microsoft.com/office/officeart/2008/layout/VerticalCurvedList"/>
    <dgm:cxn modelId="{151573C5-043E-4A58-91B7-F132C2D002EF}" type="presParOf" srcId="{88B571CA-B472-4860-ADD5-04AD1C896A3C}" destId="{CDA53BF4-C027-4438-B579-CE0D10A49287}" srcOrd="0" destOrd="0" presId="urn:microsoft.com/office/officeart/2008/layout/VerticalCurvedList"/>
    <dgm:cxn modelId="{2D5FDC24-34E9-418B-81E1-CBA4341459E6}" type="presParOf" srcId="{9323E905-40B4-4D8D-90C8-4E34B41D0577}" destId="{CB20B819-8114-47C2-B40A-34430899DFE5}" srcOrd="7" destOrd="0" presId="urn:microsoft.com/office/officeart/2008/layout/VerticalCurvedList"/>
    <dgm:cxn modelId="{D411C5F4-4886-4F69-B69D-1F08919F13FD}" type="presParOf" srcId="{9323E905-40B4-4D8D-90C8-4E34B41D0577}" destId="{04A69429-5ADF-4EA3-B48D-349238B194DC}" srcOrd="8" destOrd="0" presId="urn:microsoft.com/office/officeart/2008/layout/VerticalCurvedList"/>
    <dgm:cxn modelId="{353F905F-0952-46D8-BB86-8CE102BABB9A}" type="presParOf" srcId="{04A69429-5ADF-4EA3-B48D-349238B194DC}" destId="{5FE574B0-825A-4701-9DDF-DC969C2AA8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41B3C4-E730-4910-BFC3-7B37C5904971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9405FAAC-14B9-4365-9FBA-4BB6D87E4D02}">
      <dgm:prSet phldrT="[Text]"/>
      <dgm:spPr/>
      <dgm:t>
        <a:bodyPr/>
        <a:lstStyle/>
        <a:p>
          <a:r>
            <a:rPr lang="en-US" dirty="0" smtClean="0"/>
            <a:t>Portfolio Approaches</a:t>
          </a:r>
          <a:endParaRPr lang="en-IN" dirty="0"/>
        </a:p>
      </dgm:t>
    </dgm:pt>
    <dgm:pt modelId="{DDF030CC-A1C6-4BEB-AC3B-2D04D2F6642D}" type="parTrans" cxnId="{CE8D21BE-D12E-45D3-8A06-6A5A63E9D995}">
      <dgm:prSet/>
      <dgm:spPr/>
      <dgm:t>
        <a:bodyPr/>
        <a:lstStyle/>
        <a:p>
          <a:endParaRPr lang="en-IN"/>
        </a:p>
      </dgm:t>
    </dgm:pt>
    <dgm:pt modelId="{75E2BF0D-1514-4192-91CB-BDB9EB6536DE}" type="sibTrans" cxnId="{CE8D21BE-D12E-45D3-8A06-6A5A63E9D995}">
      <dgm:prSet/>
      <dgm:spPr/>
      <dgm:t>
        <a:bodyPr/>
        <a:lstStyle/>
        <a:p>
          <a:endParaRPr lang="en-IN"/>
        </a:p>
      </dgm:t>
    </dgm:pt>
    <dgm:pt modelId="{0B767E7A-43CA-4C80-94E9-405CCF940F59}">
      <dgm:prSet phldrT="[Text]"/>
      <dgm:spPr/>
      <dgm:t>
        <a:bodyPr/>
        <a:lstStyle/>
        <a:p>
          <a:r>
            <a:rPr lang="en-US" dirty="0" smtClean="0"/>
            <a:t>Traditional </a:t>
          </a:r>
          <a:endParaRPr lang="en-IN" dirty="0"/>
        </a:p>
      </dgm:t>
    </dgm:pt>
    <dgm:pt modelId="{4FEB28C8-D1D9-4A6D-B501-5B7757FC4214}" type="parTrans" cxnId="{0E9195F7-871D-4858-8BB7-253413DA0A24}">
      <dgm:prSet/>
      <dgm:spPr/>
      <dgm:t>
        <a:bodyPr/>
        <a:lstStyle/>
        <a:p>
          <a:endParaRPr lang="en-IN"/>
        </a:p>
      </dgm:t>
    </dgm:pt>
    <dgm:pt modelId="{288F8629-23C0-49ED-8E18-364A6C98BE16}" type="sibTrans" cxnId="{0E9195F7-871D-4858-8BB7-253413DA0A24}">
      <dgm:prSet/>
      <dgm:spPr/>
      <dgm:t>
        <a:bodyPr/>
        <a:lstStyle/>
        <a:p>
          <a:endParaRPr lang="en-IN"/>
        </a:p>
      </dgm:t>
    </dgm:pt>
    <dgm:pt modelId="{BF1D513A-3EE5-419F-A582-30DAE4CC355A}">
      <dgm:prSet phldrT="[Text]"/>
      <dgm:spPr/>
      <dgm:t>
        <a:bodyPr/>
        <a:lstStyle/>
        <a:p>
          <a:r>
            <a:rPr lang="en-US" dirty="0" smtClean="0"/>
            <a:t>Modern</a:t>
          </a:r>
          <a:endParaRPr lang="en-IN" dirty="0"/>
        </a:p>
      </dgm:t>
    </dgm:pt>
    <dgm:pt modelId="{449485AF-9C29-4576-B520-1FE4332CAEF2}" type="parTrans" cxnId="{9C033405-ADD9-440B-AE10-E5262F6437EB}">
      <dgm:prSet/>
      <dgm:spPr/>
      <dgm:t>
        <a:bodyPr/>
        <a:lstStyle/>
        <a:p>
          <a:endParaRPr lang="en-IN"/>
        </a:p>
      </dgm:t>
    </dgm:pt>
    <dgm:pt modelId="{AF94BEC4-6817-46AF-A19D-0BA8FB35E38D}" type="sibTrans" cxnId="{9C033405-ADD9-440B-AE10-E5262F6437EB}">
      <dgm:prSet/>
      <dgm:spPr/>
      <dgm:t>
        <a:bodyPr/>
        <a:lstStyle/>
        <a:p>
          <a:endParaRPr lang="en-IN"/>
        </a:p>
      </dgm:t>
    </dgm:pt>
    <dgm:pt modelId="{858F07F4-48B4-43A0-9833-F02EDA57FA26}" type="pres">
      <dgm:prSet presAssocID="{5A41B3C4-E730-4910-BFC3-7B37C59049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E57F7670-8A23-467E-B5AE-EEEA6AEE0B14}" type="pres">
      <dgm:prSet presAssocID="{9405FAAC-14B9-4365-9FBA-4BB6D87E4D02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C0FA22-B0F2-4E44-96AA-BBF1CD2BBEF7}" type="pres">
      <dgm:prSet presAssocID="{9405FAAC-14B9-4365-9FBA-4BB6D87E4D02}" presName="rootComposite1" presStyleCnt="0"/>
      <dgm:spPr/>
      <dgm:t>
        <a:bodyPr/>
        <a:lstStyle/>
        <a:p>
          <a:endParaRPr lang="en-US"/>
        </a:p>
      </dgm:t>
    </dgm:pt>
    <dgm:pt modelId="{3BB433CB-7A07-458C-995C-0F410E1C757E}" type="pres">
      <dgm:prSet presAssocID="{9405FAAC-14B9-4365-9FBA-4BB6D87E4D0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330639E6-E280-4519-A1AB-9A60AC72616C}" type="pres">
      <dgm:prSet presAssocID="{9405FAAC-14B9-4365-9FBA-4BB6D87E4D02}" presName="rootConnector1" presStyleLbl="node1" presStyleIdx="0" presStyleCnt="0"/>
      <dgm:spPr/>
      <dgm:t>
        <a:bodyPr/>
        <a:lstStyle/>
        <a:p>
          <a:endParaRPr lang="en-IN"/>
        </a:p>
      </dgm:t>
    </dgm:pt>
    <dgm:pt modelId="{35E1AA60-5528-4A7F-A1CF-BB7D22212FBC}" type="pres">
      <dgm:prSet presAssocID="{9405FAAC-14B9-4365-9FBA-4BB6D87E4D02}" presName="hierChild2" presStyleCnt="0"/>
      <dgm:spPr/>
      <dgm:t>
        <a:bodyPr/>
        <a:lstStyle/>
        <a:p>
          <a:endParaRPr lang="en-US"/>
        </a:p>
      </dgm:t>
    </dgm:pt>
    <dgm:pt modelId="{A028C64C-DE59-45B2-9C93-FDCE5E499FFF}" type="pres">
      <dgm:prSet presAssocID="{4FEB28C8-D1D9-4A6D-B501-5B7757FC4214}" presName="Name37" presStyleLbl="parChTrans1D2" presStyleIdx="0" presStyleCnt="2"/>
      <dgm:spPr/>
      <dgm:t>
        <a:bodyPr/>
        <a:lstStyle/>
        <a:p>
          <a:endParaRPr lang="en-IN"/>
        </a:p>
      </dgm:t>
    </dgm:pt>
    <dgm:pt modelId="{93668853-8633-46C0-9708-F029B48718F1}" type="pres">
      <dgm:prSet presAssocID="{0B767E7A-43CA-4C80-94E9-405CCF940F5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99F4F53-0849-4A66-8040-3C510FF0AD95}" type="pres">
      <dgm:prSet presAssocID="{0B767E7A-43CA-4C80-94E9-405CCF940F59}" presName="rootComposite" presStyleCnt="0"/>
      <dgm:spPr/>
      <dgm:t>
        <a:bodyPr/>
        <a:lstStyle/>
        <a:p>
          <a:endParaRPr lang="en-US"/>
        </a:p>
      </dgm:t>
    </dgm:pt>
    <dgm:pt modelId="{B3AEA80F-1062-4D63-B91D-B88492820A64}" type="pres">
      <dgm:prSet presAssocID="{0B767E7A-43CA-4C80-94E9-405CCF940F59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EE9AD765-4E5C-4A9A-9C67-490FCFC423E3}" type="pres">
      <dgm:prSet presAssocID="{0B767E7A-43CA-4C80-94E9-405CCF940F59}" presName="rootConnector" presStyleLbl="node2" presStyleIdx="0" presStyleCnt="2"/>
      <dgm:spPr/>
      <dgm:t>
        <a:bodyPr/>
        <a:lstStyle/>
        <a:p>
          <a:endParaRPr lang="en-IN"/>
        </a:p>
      </dgm:t>
    </dgm:pt>
    <dgm:pt modelId="{641D3A62-9932-4013-B398-B1AC999D36D8}" type="pres">
      <dgm:prSet presAssocID="{0B767E7A-43CA-4C80-94E9-405CCF940F59}" presName="hierChild4" presStyleCnt="0"/>
      <dgm:spPr/>
      <dgm:t>
        <a:bodyPr/>
        <a:lstStyle/>
        <a:p>
          <a:endParaRPr lang="en-US"/>
        </a:p>
      </dgm:t>
    </dgm:pt>
    <dgm:pt modelId="{EE20BA2E-FC5F-4812-9471-6B8EB5989808}" type="pres">
      <dgm:prSet presAssocID="{0B767E7A-43CA-4C80-94E9-405CCF940F59}" presName="hierChild5" presStyleCnt="0"/>
      <dgm:spPr/>
      <dgm:t>
        <a:bodyPr/>
        <a:lstStyle/>
        <a:p>
          <a:endParaRPr lang="en-US"/>
        </a:p>
      </dgm:t>
    </dgm:pt>
    <dgm:pt modelId="{A85CB436-C6C8-47B3-9A1D-BD915358DD1E}" type="pres">
      <dgm:prSet presAssocID="{449485AF-9C29-4576-B520-1FE4332CAEF2}" presName="Name37" presStyleLbl="parChTrans1D2" presStyleIdx="1" presStyleCnt="2"/>
      <dgm:spPr/>
      <dgm:t>
        <a:bodyPr/>
        <a:lstStyle/>
        <a:p>
          <a:endParaRPr lang="en-IN"/>
        </a:p>
      </dgm:t>
    </dgm:pt>
    <dgm:pt modelId="{AD4E1059-63AD-41D4-BAEE-E67445261540}" type="pres">
      <dgm:prSet presAssocID="{BF1D513A-3EE5-419F-A582-30DAE4CC355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55938C5-A2A7-4A23-B02A-A24ABFD0679A}" type="pres">
      <dgm:prSet presAssocID="{BF1D513A-3EE5-419F-A582-30DAE4CC355A}" presName="rootComposite" presStyleCnt="0"/>
      <dgm:spPr/>
      <dgm:t>
        <a:bodyPr/>
        <a:lstStyle/>
        <a:p>
          <a:endParaRPr lang="en-US"/>
        </a:p>
      </dgm:t>
    </dgm:pt>
    <dgm:pt modelId="{72DC124E-175F-4E44-B257-1E7EF707EF5D}" type="pres">
      <dgm:prSet presAssocID="{BF1D513A-3EE5-419F-A582-30DAE4CC355A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3F81C51D-5367-4AE2-A34F-C9555F8D9AF1}" type="pres">
      <dgm:prSet presAssocID="{BF1D513A-3EE5-419F-A582-30DAE4CC355A}" presName="rootConnector" presStyleLbl="node2" presStyleIdx="1" presStyleCnt="2"/>
      <dgm:spPr/>
      <dgm:t>
        <a:bodyPr/>
        <a:lstStyle/>
        <a:p>
          <a:endParaRPr lang="en-IN"/>
        </a:p>
      </dgm:t>
    </dgm:pt>
    <dgm:pt modelId="{26F9063F-AF14-488E-8B07-877318CD3801}" type="pres">
      <dgm:prSet presAssocID="{BF1D513A-3EE5-419F-A582-30DAE4CC355A}" presName="hierChild4" presStyleCnt="0"/>
      <dgm:spPr/>
      <dgm:t>
        <a:bodyPr/>
        <a:lstStyle/>
        <a:p>
          <a:endParaRPr lang="en-US"/>
        </a:p>
      </dgm:t>
    </dgm:pt>
    <dgm:pt modelId="{61429516-944F-4BAF-89AA-40F46FB59C05}" type="pres">
      <dgm:prSet presAssocID="{BF1D513A-3EE5-419F-A582-30DAE4CC355A}" presName="hierChild5" presStyleCnt="0"/>
      <dgm:spPr/>
      <dgm:t>
        <a:bodyPr/>
        <a:lstStyle/>
        <a:p>
          <a:endParaRPr lang="en-US"/>
        </a:p>
      </dgm:t>
    </dgm:pt>
    <dgm:pt modelId="{694BD7FD-7EC4-4838-AB6E-E31CBD233F11}" type="pres">
      <dgm:prSet presAssocID="{9405FAAC-14B9-4365-9FBA-4BB6D87E4D02}" presName="hierChild3" presStyleCnt="0"/>
      <dgm:spPr/>
      <dgm:t>
        <a:bodyPr/>
        <a:lstStyle/>
        <a:p>
          <a:endParaRPr lang="en-US"/>
        </a:p>
      </dgm:t>
    </dgm:pt>
  </dgm:ptLst>
  <dgm:cxnLst>
    <dgm:cxn modelId="{F3149B52-0118-475D-9DA1-455901E555EC}" type="presOf" srcId="{449485AF-9C29-4576-B520-1FE4332CAEF2}" destId="{A85CB436-C6C8-47B3-9A1D-BD915358DD1E}" srcOrd="0" destOrd="0" presId="urn:microsoft.com/office/officeart/2005/8/layout/orgChart1"/>
    <dgm:cxn modelId="{4D0052ED-ADEB-4C25-915A-E3AC88E35A56}" type="presOf" srcId="{0B767E7A-43CA-4C80-94E9-405CCF940F59}" destId="{EE9AD765-4E5C-4A9A-9C67-490FCFC423E3}" srcOrd="1" destOrd="0" presId="urn:microsoft.com/office/officeart/2005/8/layout/orgChart1"/>
    <dgm:cxn modelId="{2D733FD6-E1D5-4034-89D6-B1D1AA090448}" type="presOf" srcId="{9405FAAC-14B9-4365-9FBA-4BB6D87E4D02}" destId="{3BB433CB-7A07-458C-995C-0F410E1C757E}" srcOrd="0" destOrd="0" presId="urn:microsoft.com/office/officeart/2005/8/layout/orgChart1"/>
    <dgm:cxn modelId="{0EAD2447-4F33-49BA-998A-336D68200DC3}" type="presOf" srcId="{BF1D513A-3EE5-419F-A582-30DAE4CC355A}" destId="{72DC124E-175F-4E44-B257-1E7EF707EF5D}" srcOrd="0" destOrd="0" presId="urn:microsoft.com/office/officeart/2005/8/layout/orgChart1"/>
    <dgm:cxn modelId="{55A7A036-BEA0-424F-8EA5-C357A38B3352}" type="presOf" srcId="{9405FAAC-14B9-4365-9FBA-4BB6D87E4D02}" destId="{330639E6-E280-4519-A1AB-9A60AC72616C}" srcOrd="1" destOrd="0" presId="urn:microsoft.com/office/officeart/2005/8/layout/orgChart1"/>
    <dgm:cxn modelId="{EA4EAB79-4E01-4879-84C4-F4FDC2017DBC}" type="presOf" srcId="{0B767E7A-43CA-4C80-94E9-405CCF940F59}" destId="{B3AEA80F-1062-4D63-B91D-B88492820A64}" srcOrd="0" destOrd="0" presId="urn:microsoft.com/office/officeart/2005/8/layout/orgChart1"/>
    <dgm:cxn modelId="{2F75792E-1B47-41BA-95AE-C02FBF76709C}" type="presOf" srcId="{5A41B3C4-E730-4910-BFC3-7B37C5904971}" destId="{858F07F4-48B4-43A0-9833-F02EDA57FA26}" srcOrd="0" destOrd="0" presId="urn:microsoft.com/office/officeart/2005/8/layout/orgChart1"/>
    <dgm:cxn modelId="{B1094930-496E-4930-8239-40D93C1079F2}" type="presOf" srcId="{BF1D513A-3EE5-419F-A582-30DAE4CC355A}" destId="{3F81C51D-5367-4AE2-A34F-C9555F8D9AF1}" srcOrd="1" destOrd="0" presId="urn:microsoft.com/office/officeart/2005/8/layout/orgChart1"/>
    <dgm:cxn modelId="{CE8D21BE-D12E-45D3-8A06-6A5A63E9D995}" srcId="{5A41B3C4-E730-4910-BFC3-7B37C5904971}" destId="{9405FAAC-14B9-4365-9FBA-4BB6D87E4D02}" srcOrd="0" destOrd="0" parTransId="{DDF030CC-A1C6-4BEB-AC3B-2D04D2F6642D}" sibTransId="{75E2BF0D-1514-4192-91CB-BDB9EB6536DE}"/>
    <dgm:cxn modelId="{0E9195F7-871D-4858-8BB7-253413DA0A24}" srcId="{9405FAAC-14B9-4365-9FBA-4BB6D87E4D02}" destId="{0B767E7A-43CA-4C80-94E9-405CCF940F59}" srcOrd="0" destOrd="0" parTransId="{4FEB28C8-D1D9-4A6D-B501-5B7757FC4214}" sibTransId="{288F8629-23C0-49ED-8E18-364A6C98BE16}"/>
    <dgm:cxn modelId="{CB5872F8-BD5A-42FA-AE93-CF8DE07CE194}" type="presOf" srcId="{4FEB28C8-D1D9-4A6D-B501-5B7757FC4214}" destId="{A028C64C-DE59-45B2-9C93-FDCE5E499FFF}" srcOrd="0" destOrd="0" presId="urn:microsoft.com/office/officeart/2005/8/layout/orgChart1"/>
    <dgm:cxn modelId="{9C033405-ADD9-440B-AE10-E5262F6437EB}" srcId="{9405FAAC-14B9-4365-9FBA-4BB6D87E4D02}" destId="{BF1D513A-3EE5-419F-A582-30DAE4CC355A}" srcOrd="1" destOrd="0" parTransId="{449485AF-9C29-4576-B520-1FE4332CAEF2}" sibTransId="{AF94BEC4-6817-46AF-A19D-0BA8FB35E38D}"/>
    <dgm:cxn modelId="{887D8AC0-E40F-475A-BD6C-8B3BD52910C1}" type="presParOf" srcId="{858F07F4-48B4-43A0-9833-F02EDA57FA26}" destId="{E57F7670-8A23-467E-B5AE-EEEA6AEE0B14}" srcOrd="0" destOrd="0" presId="urn:microsoft.com/office/officeart/2005/8/layout/orgChart1"/>
    <dgm:cxn modelId="{F18E08A2-F8A4-40AF-97FE-170718C487C2}" type="presParOf" srcId="{E57F7670-8A23-467E-B5AE-EEEA6AEE0B14}" destId="{41C0FA22-B0F2-4E44-96AA-BBF1CD2BBEF7}" srcOrd="0" destOrd="0" presId="urn:microsoft.com/office/officeart/2005/8/layout/orgChart1"/>
    <dgm:cxn modelId="{937A01FC-6658-441C-8AEB-2888DD414996}" type="presParOf" srcId="{41C0FA22-B0F2-4E44-96AA-BBF1CD2BBEF7}" destId="{3BB433CB-7A07-458C-995C-0F410E1C757E}" srcOrd="0" destOrd="0" presId="urn:microsoft.com/office/officeart/2005/8/layout/orgChart1"/>
    <dgm:cxn modelId="{B33E46C6-00D6-44B6-A188-DC9F690177AD}" type="presParOf" srcId="{41C0FA22-B0F2-4E44-96AA-BBF1CD2BBEF7}" destId="{330639E6-E280-4519-A1AB-9A60AC72616C}" srcOrd="1" destOrd="0" presId="urn:microsoft.com/office/officeart/2005/8/layout/orgChart1"/>
    <dgm:cxn modelId="{75D57779-AB1D-41C3-ADE9-2729C03BC759}" type="presParOf" srcId="{E57F7670-8A23-467E-B5AE-EEEA6AEE0B14}" destId="{35E1AA60-5528-4A7F-A1CF-BB7D22212FBC}" srcOrd="1" destOrd="0" presId="urn:microsoft.com/office/officeart/2005/8/layout/orgChart1"/>
    <dgm:cxn modelId="{B9A3C74A-A908-4822-A737-13AE80CBC931}" type="presParOf" srcId="{35E1AA60-5528-4A7F-A1CF-BB7D22212FBC}" destId="{A028C64C-DE59-45B2-9C93-FDCE5E499FFF}" srcOrd="0" destOrd="0" presId="urn:microsoft.com/office/officeart/2005/8/layout/orgChart1"/>
    <dgm:cxn modelId="{C0609F67-F371-4666-AD62-328EEA99C1AD}" type="presParOf" srcId="{35E1AA60-5528-4A7F-A1CF-BB7D22212FBC}" destId="{93668853-8633-46C0-9708-F029B48718F1}" srcOrd="1" destOrd="0" presId="urn:microsoft.com/office/officeart/2005/8/layout/orgChart1"/>
    <dgm:cxn modelId="{C4977A0C-AFD0-4644-B690-D0C433707C64}" type="presParOf" srcId="{93668853-8633-46C0-9708-F029B48718F1}" destId="{B99F4F53-0849-4A66-8040-3C510FF0AD95}" srcOrd="0" destOrd="0" presId="urn:microsoft.com/office/officeart/2005/8/layout/orgChart1"/>
    <dgm:cxn modelId="{E490056A-18A1-4E75-B9D6-C0747CDAA118}" type="presParOf" srcId="{B99F4F53-0849-4A66-8040-3C510FF0AD95}" destId="{B3AEA80F-1062-4D63-B91D-B88492820A64}" srcOrd="0" destOrd="0" presId="urn:microsoft.com/office/officeart/2005/8/layout/orgChart1"/>
    <dgm:cxn modelId="{55C460E2-4710-4ECE-84D6-D26564CDA196}" type="presParOf" srcId="{B99F4F53-0849-4A66-8040-3C510FF0AD95}" destId="{EE9AD765-4E5C-4A9A-9C67-490FCFC423E3}" srcOrd="1" destOrd="0" presId="urn:microsoft.com/office/officeart/2005/8/layout/orgChart1"/>
    <dgm:cxn modelId="{70C5DFE5-6C01-4B50-B969-2D84849BC830}" type="presParOf" srcId="{93668853-8633-46C0-9708-F029B48718F1}" destId="{641D3A62-9932-4013-B398-B1AC999D36D8}" srcOrd="1" destOrd="0" presId="urn:microsoft.com/office/officeart/2005/8/layout/orgChart1"/>
    <dgm:cxn modelId="{F9EA061E-ECE1-44C8-AE27-D89721516E3D}" type="presParOf" srcId="{93668853-8633-46C0-9708-F029B48718F1}" destId="{EE20BA2E-FC5F-4812-9471-6B8EB5989808}" srcOrd="2" destOrd="0" presId="urn:microsoft.com/office/officeart/2005/8/layout/orgChart1"/>
    <dgm:cxn modelId="{6E96EC40-FEB7-42A1-A4E4-3164A6B22FEA}" type="presParOf" srcId="{35E1AA60-5528-4A7F-A1CF-BB7D22212FBC}" destId="{A85CB436-C6C8-47B3-9A1D-BD915358DD1E}" srcOrd="2" destOrd="0" presId="urn:microsoft.com/office/officeart/2005/8/layout/orgChart1"/>
    <dgm:cxn modelId="{E3451D80-9EFE-464A-A5F3-6226AA36FBF9}" type="presParOf" srcId="{35E1AA60-5528-4A7F-A1CF-BB7D22212FBC}" destId="{AD4E1059-63AD-41D4-BAEE-E67445261540}" srcOrd="3" destOrd="0" presId="urn:microsoft.com/office/officeart/2005/8/layout/orgChart1"/>
    <dgm:cxn modelId="{4D2F8570-FCCD-48EB-8845-051ECF514CB0}" type="presParOf" srcId="{AD4E1059-63AD-41D4-BAEE-E67445261540}" destId="{E55938C5-A2A7-4A23-B02A-A24ABFD0679A}" srcOrd="0" destOrd="0" presId="urn:microsoft.com/office/officeart/2005/8/layout/orgChart1"/>
    <dgm:cxn modelId="{585F4C5C-AEF5-4DED-94DA-14E0912451C8}" type="presParOf" srcId="{E55938C5-A2A7-4A23-B02A-A24ABFD0679A}" destId="{72DC124E-175F-4E44-B257-1E7EF707EF5D}" srcOrd="0" destOrd="0" presId="urn:microsoft.com/office/officeart/2005/8/layout/orgChart1"/>
    <dgm:cxn modelId="{D756304F-F251-4DA9-9F07-E6EB0251E989}" type="presParOf" srcId="{E55938C5-A2A7-4A23-B02A-A24ABFD0679A}" destId="{3F81C51D-5367-4AE2-A34F-C9555F8D9AF1}" srcOrd="1" destOrd="0" presId="urn:microsoft.com/office/officeart/2005/8/layout/orgChart1"/>
    <dgm:cxn modelId="{753D7C76-5479-4BEA-AF5C-CF82B70CCB4B}" type="presParOf" srcId="{AD4E1059-63AD-41D4-BAEE-E67445261540}" destId="{26F9063F-AF14-488E-8B07-877318CD3801}" srcOrd="1" destOrd="0" presId="urn:microsoft.com/office/officeart/2005/8/layout/orgChart1"/>
    <dgm:cxn modelId="{D50AF99D-4474-4869-9D6A-AE36B4ABEFCC}" type="presParOf" srcId="{AD4E1059-63AD-41D4-BAEE-E67445261540}" destId="{61429516-944F-4BAF-89AA-40F46FB59C05}" srcOrd="2" destOrd="0" presId="urn:microsoft.com/office/officeart/2005/8/layout/orgChart1"/>
    <dgm:cxn modelId="{C207C6F9-AE77-4DC2-85D9-74A2DB6B086E}" type="presParOf" srcId="{E57F7670-8A23-467E-B5AE-EEEA6AEE0B14}" destId="{694BD7FD-7EC4-4838-AB6E-E31CBD233F1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CFDE04-E501-4076-8B97-6E2564DFE305}" type="doc">
      <dgm:prSet loTypeId="urn:microsoft.com/office/officeart/2005/8/layout/vList2" loCatId="list" qsTypeId="urn:microsoft.com/office/officeart/2005/8/quickstyle/simple3" qsCatId="simple" csTypeId="urn:microsoft.com/office/officeart/2005/8/colors/accent1_1" csCatId="accent1"/>
      <dgm:spPr/>
      <dgm:t>
        <a:bodyPr/>
        <a:lstStyle/>
        <a:p>
          <a:endParaRPr lang="en-US"/>
        </a:p>
      </dgm:t>
    </dgm:pt>
    <dgm:pt modelId="{173B20F5-DCED-4486-8616-BC6A2452FF82}">
      <dgm:prSet/>
      <dgm:spPr/>
      <dgm:t>
        <a:bodyPr/>
        <a:lstStyle/>
        <a:p>
          <a:pPr rtl="0"/>
          <a:r>
            <a:rPr lang="en-IN" dirty="0" err="1" smtClean="0"/>
            <a:t>Morkowitz</a:t>
          </a:r>
          <a:r>
            <a:rPr lang="en-IN" dirty="0" smtClean="0"/>
            <a:t> model is</a:t>
          </a:r>
          <a:endParaRPr lang="en-US" dirty="0"/>
        </a:p>
      </dgm:t>
    </dgm:pt>
    <dgm:pt modelId="{210BDA90-5865-4FBC-BE0B-D016BF10E9DA}" type="parTrans" cxnId="{4A44584F-5369-4669-8BA3-74F65588BA72}">
      <dgm:prSet/>
      <dgm:spPr/>
      <dgm:t>
        <a:bodyPr/>
        <a:lstStyle/>
        <a:p>
          <a:endParaRPr lang="en-US"/>
        </a:p>
      </dgm:t>
    </dgm:pt>
    <dgm:pt modelId="{A31617F5-1C69-4858-980A-CCF72392B52C}" type="sibTrans" cxnId="{4A44584F-5369-4669-8BA3-74F65588BA72}">
      <dgm:prSet/>
      <dgm:spPr/>
      <dgm:t>
        <a:bodyPr/>
        <a:lstStyle/>
        <a:p>
          <a:endParaRPr lang="en-US"/>
        </a:p>
      </dgm:t>
    </dgm:pt>
    <dgm:pt modelId="{42D01444-38F3-47AE-B94E-A6CF600D0311}">
      <dgm:prSet/>
      <dgm:spPr/>
      <dgm:t>
        <a:bodyPr/>
        <a:lstStyle/>
        <a:p>
          <a:pPr rtl="0"/>
          <a:r>
            <a:rPr lang="en-IN" dirty="0" smtClean="0"/>
            <a:t>Analysis of risk and return</a:t>
          </a:r>
          <a:endParaRPr lang="en-US" dirty="0"/>
        </a:p>
      </dgm:t>
    </dgm:pt>
    <dgm:pt modelId="{76FA2DAF-F64D-41AC-A283-9C6FA4303E57}" type="parTrans" cxnId="{D9FABE0E-A045-4C7E-AE83-B2D656421F36}">
      <dgm:prSet/>
      <dgm:spPr/>
      <dgm:t>
        <a:bodyPr/>
        <a:lstStyle/>
        <a:p>
          <a:endParaRPr lang="en-US"/>
        </a:p>
      </dgm:t>
    </dgm:pt>
    <dgm:pt modelId="{0B7450B1-DBBC-44B9-B06C-E85D414BD1C0}" type="sibTrans" cxnId="{D9FABE0E-A045-4C7E-AE83-B2D656421F36}">
      <dgm:prSet/>
      <dgm:spPr/>
      <dgm:t>
        <a:bodyPr/>
        <a:lstStyle/>
        <a:p>
          <a:endParaRPr lang="en-US"/>
        </a:p>
      </dgm:t>
    </dgm:pt>
    <dgm:pt modelId="{35E7395C-975B-41E7-8206-A95B068A4086}">
      <dgm:prSet/>
      <dgm:spPr/>
      <dgm:t>
        <a:bodyPr/>
        <a:lstStyle/>
        <a:p>
          <a:pPr rtl="0"/>
          <a:r>
            <a:rPr lang="en-IN" dirty="0" smtClean="0"/>
            <a:t>Inter-relationships through the statistical analysis for measuring risk</a:t>
          </a:r>
          <a:endParaRPr lang="en-US" dirty="0"/>
        </a:p>
      </dgm:t>
    </dgm:pt>
    <dgm:pt modelId="{51283E8D-41DF-4AE7-9CE4-991BF400397F}" type="parTrans" cxnId="{32AED295-6537-49BB-BCF2-490208C3A40E}">
      <dgm:prSet/>
      <dgm:spPr/>
      <dgm:t>
        <a:bodyPr/>
        <a:lstStyle/>
        <a:p>
          <a:endParaRPr lang="en-US"/>
        </a:p>
      </dgm:t>
    </dgm:pt>
    <dgm:pt modelId="{C7C14D14-1AE3-4CBE-97B6-07C1A5EA005A}" type="sibTrans" cxnId="{32AED295-6537-49BB-BCF2-490208C3A40E}">
      <dgm:prSet/>
      <dgm:spPr/>
      <dgm:t>
        <a:bodyPr/>
        <a:lstStyle/>
        <a:p>
          <a:endParaRPr lang="en-US"/>
        </a:p>
      </dgm:t>
    </dgm:pt>
    <dgm:pt modelId="{8CC67CA5-0B1A-4603-B454-0E9E09827BC8}">
      <dgm:prSet/>
      <dgm:spPr/>
      <dgm:t>
        <a:bodyPr/>
        <a:lstStyle/>
        <a:p>
          <a:pPr rtl="0"/>
          <a:r>
            <a:rPr lang="en-US" dirty="0" smtClean="0"/>
            <a:t>We can use the following equation to calculate the expected rate of return of individual asset</a:t>
          </a:r>
          <a:endParaRPr lang="en-US" dirty="0"/>
        </a:p>
      </dgm:t>
    </dgm:pt>
    <dgm:pt modelId="{43B65227-817D-45F9-84E6-6364AE49ECC9}" type="parTrans" cxnId="{5B78FB2C-9978-4C83-9331-E4D7F48513FB}">
      <dgm:prSet/>
      <dgm:spPr/>
      <dgm:t>
        <a:bodyPr/>
        <a:lstStyle/>
        <a:p>
          <a:endParaRPr lang="en-US"/>
        </a:p>
      </dgm:t>
    </dgm:pt>
    <dgm:pt modelId="{8A771D78-206E-41BF-862D-295F8E31B679}" type="sibTrans" cxnId="{5B78FB2C-9978-4C83-9331-E4D7F48513FB}">
      <dgm:prSet/>
      <dgm:spPr/>
      <dgm:t>
        <a:bodyPr/>
        <a:lstStyle/>
        <a:p>
          <a:endParaRPr lang="en-US"/>
        </a:p>
      </dgm:t>
    </dgm:pt>
    <dgm:pt modelId="{95E546EF-5C26-462E-9E85-41D2EA5AFC95}">
      <dgm:prSet/>
      <dgm:spPr/>
      <dgm:t>
        <a:bodyPr/>
        <a:lstStyle/>
        <a:p>
          <a:pPr rtl="0"/>
          <a:r>
            <a:rPr lang="en-IN" dirty="0" smtClean="0"/>
            <a:t>We can use the following equation to calculate the expected rate of return of individual asset:</a:t>
          </a:r>
          <a:endParaRPr lang="en-US" dirty="0"/>
        </a:p>
      </dgm:t>
    </dgm:pt>
    <dgm:pt modelId="{92DAA298-D81B-480B-812D-386083960F33}" type="parTrans" cxnId="{6E2CC157-E168-4634-9A02-F80ED018266F}">
      <dgm:prSet/>
      <dgm:spPr/>
      <dgm:t>
        <a:bodyPr/>
        <a:lstStyle/>
        <a:p>
          <a:endParaRPr lang="en-US"/>
        </a:p>
      </dgm:t>
    </dgm:pt>
    <dgm:pt modelId="{A82E4679-2E4E-439B-9199-59949B7D2C27}" type="sibTrans" cxnId="{6E2CC157-E168-4634-9A02-F80ED018266F}">
      <dgm:prSet/>
      <dgm:spPr/>
      <dgm:t>
        <a:bodyPr/>
        <a:lstStyle/>
        <a:p>
          <a:endParaRPr lang="en-US"/>
        </a:p>
      </dgm:t>
    </dgm:pt>
    <dgm:pt modelId="{42A63554-E6F6-44EB-BD0B-9F0141BF55AB}" type="pres">
      <dgm:prSet presAssocID="{38CFDE04-E501-4076-8B97-6E2564DFE30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95B228-3E26-4D9F-BD1F-ECC834E63B65}" type="pres">
      <dgm:prSet presAssocID="{173B20F5-DCED-4486-8616-BC6A2452FF8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D8CF7A-14F6-4EC9-8A70-D036A6E28927}" type="pres">
      <dgm:prSet presAssocID="{173B20F5-DCED-4486-8616-BC6A2452FF82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152794-1441-46E9-A813-48E76274C550}" type="pres">
      <dgm:prSet presAssocID="{8CC67CA5-0B1A-4603-B454-0E9E09827BC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E2C2DC-5318-44AC-8D40-749252D755A9}" type="pres">
      <dgm:prSet presAssocID="{8A771D78-206E-41BF-862D-295F8E31B679}" presName="spacer" presStyleCnt="0"/>
      <dgm:spPr/>
      <dgm:t>
        <a:bodyPr/>
        <a:lstStyle/>
        <a:p>
          <a:endParaRPr lang="en-US"/>
        </a:p>
      </dgm:t>
    </dgm:pt>
    <dgm:pt modelId="{0DE304BC-FF47-491F-A2A5-1BD01B7BA1B3}" type="pres">
      <dgm:prSet presAssocID="{95E546EF-5C26-462E-9E85-41D2EA5AFC9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7AEDAD-ABB5-495B-AB03-642F58D08A18}" type="presOf" srcId="{173B20F5-DCED-4486-8616-BC6A2452FF82}" destId="{2D95B228-3E26-4D9F-BD1F-ECC834E63B65}" srcOrd="0" destOrd="0" presId="urn:microsoft.com/office/officeart/2005/8/layout/vList2"/>
    <dgm:cxn modelId="{4A44584F-5369-4669-8BA3-74F65588BA72}" srcId="{38CFDE04-E501-4076-8B97-6E2564DFE305}" destId="{173B20F5-DCED-4486-8616-BC6A2452FF82}" srcOrd="0" destOrd="0" parTransId="{210BDA90-5865-4FBC-BE0B-D016BF10E9DA}" sibTransId="{A31617F5-1C69-4858-980A-CCF72392B52C}"/>
    <dgm:cxn modelId="{C16B0193-62B1-4759-BF48-C90B885F5643}" type="presOf" srcId="{38CFDE04-E501-4076-8B97-6E2564DFE305}" destId="{42A63554-E6F6-44EB-BD0B-9F0141BF55AB}" srcOrd="0" destOrd="0" presId="urn:microsoft.com/office/officeart/2005/8/layout/vList2"/>
    <dgm:cxn modelId="{32AED295-6537-49BB-BCF2-490208C3A40E}" srcId="{173B20F5-DCED-4486-8616-BC6A2452FF82}" destId="{35E7395C-975B-41E7-8206-A95B068A4086}" srcOrd="1" destOrd="0" parTransId="{51283E8D-41DF-4AE7-9CE4-991BF400397F}" sibTransId="{C7C14D14-1AE3-4CBE-97B6-07C1A5EA005A}"/>
    <dgm:cxn modelId="{5B78FB2C-9978-4C83-9331-E4D7F48513FB}" srcId="{38CFDE04-E501-4076-8B97-6E2564DFE305}" destId="{8CC67CA5-0B1A-4603-B454-0E9E09827BC8}" srcOrd="1" destOrd="0" parTransId="{43B65227-817D-45F9-84E6-6364AE49ECC9}" sibTransId="{8A771D78-206E-41BF-862D-295F8E31B679}"/>
    <dgm:cxn modelId="{6E2CC157-E168-4634-9A02-F80ED018266F}" srcId="{38CFDE04-E501-4076-8B97-6E2564DFE305}" destId="{95E546EF-5C26-462E-9E85-41D2EA5AFC95}" srcOrd="2" destOrd="0" parTransId="{92DAA298-D81B-480B-812D-386083960F33}" sibTransId="{A82E4679-2E4E-439B-9199-59949B7D2C27}"/>
    <dgm:cxn modelId="{1019FE70-01AA-44DC-A9F7-D19292EED9F4}" type="presOf" srcId="{8CC67CA5-0B1A-4603-B454-0E9E09827BC8}" destId="{C1152794-1441-46E9-A813-48E76274C550}" srcOrd="0" destOrd="0" presId="urn:microsoft.com/office/officeart/2005/8/layout/vList2"/>
    <dgm:cxn modelId="{F670A17D-EF3A-4E44-A626-49445298C22F}" type="presOf" srcId="{95E546EF-5C26-462E-9E85-41D2EA5AFC95}" destId="{0DE304BC-FF47-491F-A2A5-1BD01B7BA1B3}" srcOrd="0" destOrd="0" presId="urn:microsoft.com/office/officeart/2005/8/layout/vList2"/>
    <dgm:cxn modelId="{D9FABE0E-A045-4C7E-AE83-B2D656421F36}" srcId="{173B20F5-DCED-4486-8616-BC6A2452FF82}" destId="{42D01444-38F3-47AE-B94E-A6CF600D0311}" srcOrd="0" destOrd="0" parTransId="{76FA2DAF-F64D-41AC-A283-9C6FA4303E57}" sibTransId="{0B7450B1-DBBC-44B9-B06C-E85D414BD1C0}"/>
    <dgm:cxn modelId="{E979E76C-F790-4FB7-971A-CDABA4CF90E8}" type="presOf" srcId="{42D01444-38F3-47AE-B94E-A6CF600D0311}" destId="{D0D8CF7A-14F6-4EC9-8A70-D036A6E28927}" srcOrd="0" destOrd="0" presId="urn:microsoft.com/office/officeart/2005/8/layout/vList2"/>
    <dgm:cxn modelId="{25B47E90-BB96-447C-8629-70B488876F3A}" type="presOf" srcId="{35E7395C-975B-41E7-8206-A95B068A4086}" destId="{D0D8CF7A-14F6-4EC9-8A70-D036A6E28927}" srcOrd="0" destOrd="1" presId="urn:microsoft.com/office/officeart/2005/8/layout/vList2"/>
    <dgm:cxn modelId="{6221F3F8-9C05-4EC5-9F4D-0AC75A1C900D}" type="presParOf" srcId="{42A63554-E6F6-44EB-BD0B-9F0141BF55AB}" destId="{2D95B228-3E26-4D9F-BD1F-ECC834E63B65}" srcOrd="0" destOrd="0" presId="urn:microsoft.com/office/officeart/2005/8/layout/vList2"/>
    <dgm:cxn modelId="{E56BFDC5-13F5-4C23-97BB-AB484D1626B5}" type="presParOf" srcId="{42A63554-E6F6-44EB-BD0B-9F0141BF55AB}" destId="{D0D8CF7A-14F6-4EC9-8A70-D036A6E28927}" srcOrd="1" destOrd="0" presId="urn:microsoft.com/office/officeart/2005/8/layout/vList2"/>
    <dgm:cxn modelId="{45941703-F9D6-41DB-A108-9064C3F76BCC}" type="presParOf" srcId="{42A63554-E6F6-44EB-BD0B-9F0141BF55AB}" destId="{C1152794-1441-46E9-A813-48E76274C550}" srcOrd="2" destOrd="0" presId="urn:microsoft.com/office/officeart/2005/8/layout/vList2"/>
    <dgm:cxn modelId="{9BEE3D47-86D9-43EB-B1BE-7709F100E32B}" type="presParOf" srcId="{42A63554-E6F6-44EB-BD0B-9F0141BF55AB}" destId="{C2E2C2DC-5318-44AC-8D40-749252D755A9}" srcOrd="3" destOrd="0" presId="urn:microsoft.com/office/officeart/2005/8/layout/vList2"/>
    <dgm:cxn modelId="{99770D32-ED42-4EF0-8587-9B926359F343}" type="presParOf" srcId="{42A63554-E6F6-44EB-BD0B-9F0141BF55AB}" destId="{0DE304BC-FF47-491F-A2A5-1BD01B7BA1B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595471-C1F4-42F8-8934-12AE98325ADE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en-US"/>
        </a:p>
      </dgm:t>
    </dgm:pt>
    <dgm:pt modelId="{64FC6419-43C8-479E-83FC-47FA48E6497C}">
      <dgm:prSet/>
      <dgm:spPr/>
      <dgm:t>
        <a:bodyPr/>
        <a:lstStyle/>
        <a:p>
          <a:pPr rtl="0"/>
          <a:r>
            <a:rPr lang="en-GB" dirty="0" smtClean="0"/>
            <a:t>Suppose you have an opportunity of investing your wealth either in asset X or asset Y. The possible outcomes of two assets in different states of economy are as follows:</a:t>
          </a:r>
          <a:endParaRPr lang="en-US" dirty="0"/>
        </a:p>
      </dgm:t>
    </dgm:pt>
    <dgm:pt modelId="{02137FD0-976F-4770-93A1-5615712036F4}" type="parTrans" cxnId="{CC0D675D-1377-451B-B351-05D903F3504F}">
      <dgm:prSet/>
      <dgm:spPr/>
      <dgm:t>
        <a:bodyPr/>
        <a:lstStyle/>
        <a:p>
          <a:endParaRPr lang="en-US"/>
        </a:p>
      </dgm:t>
    </dgm:pt>
    <dgm:pt modelId="{C9171E37-DE80-4694-8540-54C1D01701A8}" type="sibTrans" cxnId="{CC0D675D-1377-451B-B351-05D903F3504F}">
      <dgm:prSet/>
      <dgm:spPr/>
      <dgm:t>
        <a:bodyPr/>
        <a:lstStyle/>
        <a:p>
          <a:endParaRPr lang="en-US"/>
        </a:p>
      </dgm:t>
    </dgm:pt>
    <dgm:pt modelId="{0419F18A-BCE1-405D-947E-8C0D9C9CAB49}" type="pres">
      <dgm:prSet presAssocID="{D5595471-C1F4-42F8-8934-12AE98325AD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0788B5-CA4C-4813-B539-EAFF7BCE01D8}" type="pres">
      <dgm:prSet presAssocID="{64FC6419-43C8-479E-83FC-47FA48E6497C}" presName="parentText" presStyleLbl="node1" presStyleIdx="0" presStyleCnt="1" custLinFactNeighborX="1786" custLinFactNeighborY="-319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0D675D-1377-451B-B351-05D903F3504F}" srcId="{D5595471-C1F4-42F8-8934-12AE98325ADE}" destId="{64FC6419-43C8-479E-83FC-47FA48E6497C}" srcOrd="0" destOrd="0" parTransId="{02137FD0-976F-4770-93A1-5615712036F4}" sibTransId="{C9171E37-DE80-4694-8540-54C1D01701A8}"/>
    <dgm:cxn modelId="{9C72B1FC-9498-4DE2-B580-DC83EB2B7578}" type="presOf" srcId="{D5595471-C1F4-42F8-8934-12AE98325ADE}" destId="{0419F18A-BCE1-405D-947E-8C0D9C9CAB49}" srcOrd="0" destOrd="0" presId="urn:microsoft.com/office/officeart/2005/8/layout/vList2"/>
    <dgm:cxn modelId="{798AED1B-EC26-471D-A488-85E933880E21}" type="presOf" srcId="{64FC6419-43C8-479E-83FC-47FA48E6497C}" destId="{1F0788B5-CA4C-4813-B539-EAFF7BCE01D8}" srcOrd="0" destOrd="0" presId="urn:microsoft.com/office/officeart/2005/8/layout/vList2"/>
    <dgm:cxn modelId="{49241137-7DB3-40D4-93BB-1B3630FA36C8}" type="presParOf" srcId="{0419F18A-BCE1-405D-947E-8C0D9C9CAB49}" destId="{1F0788B5-CA4C-4813-B539-EAFF7BCE01D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FF9EBDB-948E-48B8-AB9D-603FF54C4BCE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1#3" csCatId="colorful"/>
      <dgm:spPr/>
      <dgm:t>
        <a:bodyPr/>
        <a:lstStyle/>
        <a:p>
          <a:endParaRPr lang="en-US"/>
        </a:p>
      </dgm:t>
    </dgm:pt>
    <dgm:pt modelId="{9D3BAA81-24EB-4A19-BFA8-EEF0663DE389}">
      <dgm:prSet/>
      <dgm:spPr/>
      <dgm:t>
        <a:bodyPr/>
        <a:lstStyle/>
        <a:p>
          <a:pPr rtl="0"/>
          <a:r>
            <a:rPr lang="en-US" dirty="0" smtClean="0"/>
            <a:t>Risk of individual assets is measured by their variance or standard deviation. </a:t>
          </a:r>
          <a:endParaRPr lang="en-US" dirty="0"/>
        </a:p>
      </dgm:t>
    </dgm:pt>
    <dgm:pt modelId="{A41EC85B-1C5A-4B5D-9EEA-CCB3D1CBE9C4}" type="parTrans" cxnId="{A09994DB-2C81-455B-8E6C-16E43A7A8690}">
      <dgm:prSet/>
      <dgm:spPr/>
      <dgm:t>
        <a:bodyPr/>
        <a:lstStyle/>
        <a:p>
          <a:endParaRPr lang="en-US"/>
        </a:p>
      </dgm:t>
    </dgm:pt>
    <dgm:pt modelId="{746E723F-5F69-418A-8B43-11D802A88326}" type="sibTrans" cxnId="{A09994DB-2C81-455B-8E6C-16E43A7A8690}">
      <dgm:prSet/>
      <dgm:spPr/>
      <dgm:t>
        <a:bodyPr/>
        <a:lstStyle/>
        <a:p>
          <a:endParaRPr lang="en-US"/>
        </a:p>
      </dgm:t>
    </dgm:pt>
    <dgm:pt modelId="{073D9BA8-519B-44E6-81B9-95C177666715}">
      <dgm:prSet/>
      <dgm:spPr/>
      <dgm:t>
        <a:bodyPr/>
        <a:lstStyle/>
        <a:p>
          <a:pPr rtl="0"/>
          <a:r>
            <a:rPr lang="en-US" dirty="0" smtClean="0"/>
            <a:t>We can use variance or standard deviation to measure the risk of the portfolio of assets as well.</a:t>
          </a:r>
          <a:endParaRPr lang="en-US" dirty="0"/>
        </a:p>
      </dgm:t>
    </dgm:pt>
    <dgm:pt modelId="{218193B0-BA28-4838-BBA1-CFDC38C2BC61}" type="parTrans" cxnId="{45DD6496-0AF6-486A-9B50-2017F91AB07C}">
      <dgm:prSet/>
      <dgm:spPr/>
      <dgm:t>
        <a:bodyPr/>
        <a:lstStyle/>
        <a:p>
          <a:endParaRPr lang="en-US"/>
        </a:p>
      </dgm:t>
    </dgm:pt>
    <dgm:pt modelId="{77813FBB-21AD-4CF6-ABE8-C207ADAC85F8}" type="sibTrans" cxnId="{45DD6496-0AF6-486A-9B50-2017F91AB07C}">
      <dgm:prSet/>
      <dgm:spPr/>
      <dgm:t>
        <a:bodyPr/>
        <a:lstStyle/>
        <a:p>
          <a:endParaRPr lang="en-US"/>
        </a:p>
      </dgm:t>
    </dgm:pt>
    <dgm:pt modelId="{03F85F7B-00D0-4A62-A9DD-59671239705C}">
      <dgm:prSet/>
      <dgm:spPr/>
      <dgm:t>
        <a:bodyPr/>
        <a:lstStyle/>
        <a:p>
          <a:pPr rtl="0"/>
          <a:r>
            <a:rPr lang="en-US" dirty="0" smtClean="0"/>
            <a:t>The risk of portfolio would be less than the risk of individual securities, and that the risk of a security should be judged by its contribution to the portfolio risk.</a:t>
          </a:r>
          <a:endParaRPr lang="en-US" dirty="0"/>
        </a:p>
      </dgm:t>
    </dgm:pt>
    <dgm:pt modelId="{015A3BA7-414A-43B3-84FF-FF2C1A0A174A}" type="parTrans" cxnId="{73F6C11F-D413-4AD6-AEEB-60505E0EB656}">
      <dgm:prSet/>
      <dgm:spPr/>
      <dgm:t>
        <a:bodyPr/>
        <a:lstStyle/>
        <a:p>
          <a:endParaRPr lang="en-US"/>
        </a:p>
      </dgm:t>
    </dgm:pt>
    <dgm:pt modelId="{80AF3D16-91A9-44DF-8933-D3740EE79137}" type="sibTrans" cxnId="{73F6C11F-D413-4AD6-AEEB-60505E0EB656}">
      <dgm:prSet/>
      <dgm:spPr/>
      <dgm:t>
        <a:bodyPr/>
        <a:lstStyle/>
        <a:p>
          <a:endParaRPr lang="en-US"/>
        </a:p>
      </dgm:t>
    </dgm:pt>
    <dgm:pt modelId="{AD1AFF4E-CEE2-4017-8283-C6A7ED32B95B}" type="pres">
      <dgm:prSet presAssocID="{BFF9EBDB-948E-48B8-AB9D-603FF54C4BC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57A48A0-511C-4625-8010-CFB9C3B971C7}" type="pres">
      <dgm:prSet presAssocID="{BFF9EBDB-948E-48B8-AB9D-603FF54C4BCE}" presName="Name1" presStyleCnt="0"/>
      <dgm:spPr/>
      <dgm:t>
        <a:bodyPr/>
        <a:lstStyle/>
        <a:p>
          <a:endParaRPr lang="en-US"/>
        </a:p>
      </dgm:t>
    </dgm:pt>
    <dgm:pt modelId="{7A424732-6B84-490D-A1FE-8738542424E6}" type="pres">
      <dgm:prSet presAssocID="{BFF9EBDB-948E-48B8-AB9D-603FF54C4BCE}" presName="cycle" presStyleCnt="0"/>
      <dgm:spPr/>
      <dgm:t>
        <a:bodyPr/>
        <a:lstStyle/>
        <a:p>
          <a:endParaRPr lang="en-US"/>
        </a:p>
      </dgm:t>
    </dgm:pt>
    <dgm:pt modelId="{B949050C-623C-475D-BC7E-F13C509E6D05}" type="pres">
      <dgm:prSet presAssocID="{BFF9EBDB-948E-48B8-AB9D-603FF54C4BCE}" presName="srcNode" presStyleLbl="node1" presStyleIdx="0" presStyleCnt="3"/>
      <dgm:spPr/>
      <dgm:t>
        <a:bodyPr/>
        <a:lstStyle/>
        <a:p>
          <a:endParaRPr lang="en-US"/>
        </a:p>
      </dgm:t>
    </dgm:pt>
    <dgm:pt modelId="{182A9D56-F89E-4658-8D80-EB8A3177BCEB}" type="pres">
      <dgm:prSet presAssocID="{BFF9EBDB-948E-48B8-AB9D-603FF54C4BCE}" presName="conn" presStyleLbl="parChTrans1D2" presStyleIdx="0" presStyleCnt="1"/>
      <dgm:spPr/>
      <dgm:t>
        <a:bodyPr/>
        <a:lstStyle/>
        <a:p>
          <a:endParaRPr lang="en-US"/>
        </a:p>
      </dgm:t>
    </dgm:pt>
    <dgm:pt modelId="{7C8AE34F-4802-4B52-AFD3-29D34118E4B1}" type="pres">
      <dgm:prSet presAssocID="{BFF9EBDB-948E-48B8-AB9D-603FF54C4BCE}" presName="extraNode" presStyleLbl="node1" presStyleIdx="0" presStyleCnt="3"/>
      <dgm:spPr/>
      <dgm:t>
        <a:bodyPr/>
        <a:lstStyle/>
        <a:p>
          <a:endParaRPr lang="en-US"/>
        </a:p>
      </dgm:t>
    </dgm:pt>
    <dgm:pt modelId="{5B2F0146-2F4B-45A1-9535-ED0EBD870F5F}" type="pres">
      <dgm:prSet presAssocID="{BFF9EBDB-948E-48B8-AB9D-603FF54C4BCE}" presName="dstNode" presStyleLbl="node1" presStyleIdx="0" presStyleCnt="3"/>
      <dgm:spPr/>
      <dgm:t>
        <a:bodyPr/>
        <a:lstStyle/>
        <a:p>
          <a:endParaRPr lang="en-US"/>
        </a:p>
      </dgm:t>
    </dgm:pt>
    <dgm:pt modelId="{AB9DE36E-E905-4BC0-A293-D120D5467E5F}" type="pres">
      <dgm:prSet presAssocID="{9D3BAA81-24EB-4A19-BFA8-EEF0663DE389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4C1F20-A612-4F67-9BA2-AF5DC68A48E5}" type="pres">
      <dgm:prSet presAssocID="{9D3BAA81-24EB-4A19-BFA8-EEF0663DE389}" presName="accent_1" presStyleCnt="0"/>
      <dgm:spPr/>
      <dgm:t>
        <a:bodyPr/>
        <a:lstStyle/>
        <a:p>
          <a:endParaRPr lang="en-US"/>
        </a:p>
      </dgm:t>
    </dgm:pt>
    <dgm:pt modelId="{918C5B4A-61DB-4525-929E-FF12B42667C0}" type="pres">
      <dgm:prSet presAssocID="{9D3BAA81-24EB-4A19-BFA8-EEF0663DE389}" presName="accentRepeatNode" presStyleLbl="solidFgAcc1" presStyleIdx="0" presStyleCnt="3"/>
      <dgm:spPr/>
      <dgm:t>
        <a:bodyPr/>
        <a:lstStyle/>
        <a:p>
          <a:endParaRPr lang="en-US"/>
        </a:p>
      </dgm:t>
    </dgm:pt>
    <dgm:pt modelId="{67CDD86D-AB17-4B77-B7E6-6907BE9CAEAA}" type="pres">
      <dgm:prSet presAssocID="{073D9BA8-519B-44E6-81B9-95C177666715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5BA589-B538-4CB4-ACF5-3FF57C17A10F}" type="pres">
      <dgm:prSet presAssocID="{073D9BA8-519B-44E6-81B9-95C177666715}" presName="accent_2" presStyleCnt="0"/>
      <dgm:spPr/>
      <dgm:t>
        <a:bodyPr/>
        <a:lstStyle/>
        <a:p>
          <a:endParaRPr lang="en-US"/>
        </a:p>
      </dgm:t>
    </dgm:pt>
    <dgm:pt modelId="{4D08F158-5872-4868-B844-F019BB592DF0}" type="pres">
      <dgm:prSet presAssocID="{073D9BA8-519B-44E6-81B9-95C177666715}" presName="accentRepeatNode" presStyleLbl="solidFgAcc1" presStyleIdx="1" presStyleCnt="3" custLinFactNeighborX="-7767" custLinFactNeighborY="-847"/>
      <dgm:spPr/>
      <dgm:t>
        <a:bodyPr/>
        <a:lstStyle/>
        <a:p>
          <a:endParaRPr lang="en-US"/>
        </a:p>
      </dgm:t>
    </dgm:pt>
    <dgm:pt modelId="{C396DF61-6FAB-4A51-B0A0-987D50088D31}" type="pres">
      <dgm:prSet presAssocID="{03F85F7B-00D0-4A62-A9DD-59671239705C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B84F24-9D3D-4757-8E06-03840CBC933B}" type="pres">
      <dgm:prSet presAssocID="{03F85F7B-00D0-4A62-A9DD-59671239705C}" presName="accent_3" presStyleCnt="0"/>
      <dgm:spPr/>
      <dgm:t>
        <a:bodyPr/>
        <a:lstStyle/>
        <a:p>
          <a:endParaRPr lang="en-US"/>
        </a:p>
      </dgm:t>
    </dgm:pt>
    <dgm:pt modelId="{8577B625-BB22-4935-B30D-B01038276900}" type="pres">
      <dgm:prSet presAssocID="{03F85F7B-00D0-4A62-A9DD-59671239705C}" presName="accentRepeatNode" presStyleLbl="solidFgAcc1" presStyleIdx="2" presStyleCnt="3"/>
      <dgm:spPr/>
      <dgm:t>
        <a:bodyPr/>
        <a:lstStyle/>
        <a:p>
          <a:endParaRPr lang="en-US"/>
        </a:p>
      </dgm:t>
    </dgm:pt>
  </dgm:ptLst>
  <dgm:cxnLst>
    <dgm:cxn modelId="{73F6C11F-D413-4AD6-AEEB-60505E0EB656}" srcId="{BFF9EBDB-948E-48B8-AB9D-603FF54C4BCE}" destId="{03F85F7B-00D0-4A62-A9DD-59671239705C}" srcOrd="2" destOrd="0" parTransId="{015A3BA7-414A-43B3-84FF-FF2C1A0A174A}" sibTransId="{80AF3D16-91A9-44DF-8933-D3740EE79137}"/>
    <dgm:cxn modelId="{EB6BE67A-A24E-41DB-AEB6-E140A5A9F2C0}" type="presOf" srcId="{BFF9EBDB-948E-48B8-AB9D-603FF54C4BCE}" destId="{AD1AFF4E-CEE2-4017-8283-C6A7ED32B95B}" srcOrd="0" destOrd="0" presId="urn:microsoft.com/office/officeart/2008/layout/VerticalCurvedList"/>
    <dgm:cxn modelId="{45DD6496-0AF6-486A-9B50-2017F91AB07C}" srcId="{BFF9EBDB-948E-48B8-AB9D-603FF54C4BCE}" destId="{073D9BA8-519B-44E6-81B9-95C177666715}" srcOrd="1" destOrd="0" parTransId="{218193B0-BA28-4838-BBA1-CFDC38C2BC61}" sibTransId="{77813FBB-21AD-4CF6-ABE8-C207ADAC85F8}"/>
    <dgm:cxn modelId="{A09994DB-2C81-455B-8E6C-16E43A7A8690}" srcId="{BFF9EBDB-948E-48B8-AB9D-603FF54C4BCE}" destId="{9D3BAA81-24EB-4A19-BFA8-EEF0663DE389}" srcOrd="0" destOrd="0" parTransId="{A41EC85B-1C5A-4B5D-9EEA-CCB3D1CBE9C4}" sibTransId="{746E723F-5F69-418A-8B43-11D802A88326}"/>
    <dgm:cxn modelId="{7DDDD20C-52E1-4D82-B42C-488C15D78789}" type="presOf" srcId="{9D3BAA81-24EB-4A19-BFA8-EEF0663DE389}" destId="{AB9DE36E-E905-4BC0-A293-D120D5467E5F}" srcOrd="0" destOrd="0" presId="urn:microsoft.com/office/officeart/2008/layout/VerticalCurvedList"/>
    <dgm:cxn modelId="{DA01471C-4953-493B-9090-32202962E78F}" type="presOf" srcId="{073D9BA8-519B-44E6-81B9-95C177666715}" destId="{67CDD86D-AB17-4B77-B7E6-6907BE9CAEAA}" srcOrd="0" destOrd="0" presId="urn:microsoft.com/office/officeart/2008/layout/VerticalCurvedList"/>
    <dgm:cxn modelId="{D7380279-CD43-40C9-9B7C-B67A278E31F2}" type="presOf" srcId="{746E723F-5F69-418A-8B43-11D802A88326}" destId="{182A9D56-F89E-4658-8D80-EB8A3177BCEB}" srcOrd="0" destOrd="0" presId="urn:microsoft.com/office/officeart/2008/layout/VerticalCurvedList"/>
    <dgm:cxn modelId="{4B388C5F-B027-4CD2-97E0-7CFD9157997C}" type="presOf" srcId="{03F85F7B-00D0-4A62-A9DD-59671239705C}" destId="{C396DF61-6FAB-4A51-B0A0-987D50088D31}" srcOrd="0" destOrd="0" presId="urn:microsoft.com/office/officeart/2008/layout/VerticalCurvedList"/>
    <dgm:cxn modelId="{2982C297-87D9-4183-83CC-4EC03CFB7512}" type="presParOf" srcId="{AD1AFF4E-CEE2-4017-8283-C6A7ED32B95B}" destId="{D57A48A0-511C-4625-8010-CFB9C3B971C7}" srcOrd="0" destOrd="0" presId="urn:microsoft.com/office/officeart/2008/layout/VerticalCurvedList"/>
    <dgm:cxn modelId="{9C7FF186-9944-4E9E-B6F1-5C98B89605EC}" type="presParOf" srcId="{D57A48A0-511C-4625-8010-CFB9C3B971C7}" destId="{7A424732-6B84-490D-A1FE-8738542424E6}" srcOrd="0" destOrd="0" presId="urn:microsoft.com/office/officeart/2008/layout/VerticalCurvedList"/>
    <dgm:cxn modelId="{0EDB9C83-BAF3-4645-A651-B7068B11599C}" type="presParOf" srcId="{7A424732-6B84-490D-A1FE-8738542424E6}" destId="{B949050C-623C-475D-BC7E-F13C509E6D05}" srcOrd="0" destOrd="0" presId="urn:microsoft.com/office/officeart/2008/layout/VerticalCurvedList"/>
    <dgm:cxn modelId="{62C3779B-D2EF-4340-8D8C-6547FE3E0B82}" type="presParOf" srcId="{7A424732-6B84-490D-A1FE-8738542424E6}" destId="{182A9D56-F89E-4658-8D80-EB8A3177BCEB}" srcOrd="1" destOrd="0" presId="urn:microsoft.com/office/officeart/2008/layout/VerticalCurvedList"/>
    <dgm:cxn modelId="{F0A77327-537B-46F0-9566-56339D35D35C}" type="presParOf" srcId="{7A424732-6B84-490D-A1FE-8738542424E6}" destId="{7C8AE34F-4802-4B52-AFD3-29D34118E4B1}" srcOrd="2" destOrd="0" presId="urn:microsoft.com/office/officeart/2008/layout/VerticalCurvedList"/>
    <dgm:cxn modelId="{4C110C4F-5913-4B04-A408-92FEB0EEE58A}" type="presParOf" srcId="{7A424732-6B84-490D-A1FE-8738542424E6}" destId="{5B2F0146-2F4B-45A1-9535-ED0EBD870F5F}" srcOrd="3" destOrd="0" presId="urn:microsoft.com/office/officeart/2008/layout/VerticalCurvedList"/>
    <dgm:cxn modelId="{015064B4-DC8A-4A65-8915-D915038DAB41}" type="presParOf" srcId="{D57A48A0-511C-4625-8010-CFB9C3B971C7}" destId="{AB9DE36E-E905-4BC0-A293-D120D5467E5F}" srcOrd="1" destOrd="0" presId="urn:microsoft.com/office/officeart/2008/layout/VerticalCurvedList"/>
    <dgm:cxn modelId="{00BDA2D0-B903-47FE-AAF3-EA26AF8DFDA5}" type="presParOf" srcId="{D57A48A0-511C-4625-8010-CFB9C3B971C7}" destId="{F94C1F20-A612-4F67-9BA2-AF5DC68A48E5}" srcOrd="2" destOrd="0" presId="urn:microsoft.com/office/officeart/2008/layout/VerticalCurvedList"/>
    <dgm:cxn modelId="{B06052CF-BCEF-483F-9516-93E85CBE2FC8}" type="presParOf" srcId="{F94C1F20-A612-4F67-9BA2-AF5DC68A48E5}" destId="{918C5B4A-61DB-4525-929E-FF12B42667C0}" srcOrd="0" destOrd="0" presId="urn:microsoft.com/office/officeart/2008/layout/VerticalCurvedList"/>
    <dgm:cxn modelId="{8423527B-0FDB-432B-97A2-5E36DEC9E867}" type="presParOf" srcId="{D57A48A0-511C-4625-8010-CFB9C3B971C7}" destId="{67CDD86D-AB17-4B77-B7E6-6907BE9CAEAA}" srcOrd="3" destOrd="0" presId="urn:microsoft.com/office/officeart/2008/layout/VerticalCurvedList"/>
    <dgm:cxn modelId="{7F057A7A-CBB6-4A23-A3E6-EE0D9B9900E4}" type="presParOf" srcId="{D57A48A0-511C-4625-8010-CFB9C3B971C7}" destId="{585BA589-B538-4CB4-ACF5-3FF57C17A10F}" srcOrd="4" destOrd="0" presId="urn:microsoft.com/office/officeart/2008/layout/VerticalCurvedList"/>
    <dgm:cxn modelId="{AD98B980-FE80-46E5-8984-141C891FA067}" type="presParOf" srcId="{585BA589-B538-4CB4-ACF5-3FF57C17A10F}" destId="{4D08F158-5872-4868-B844-F019BB592DF0}" srcOrd="0" destOrd="0" presId="urn:microsoft.com/office/officeart/2008/layout/VerticalCurvedList"/>
    <dgm:cxn modelId="{2154244B-6391-478E-BCEA-70F6E27CE034}" type="presParOf" srcId="{D57A48A0-511C-4625-8010-CFB9C3B971C7}" destId="{C396DF61-6FAB-4A51-B0A0-987D50088D31}" srcOrd="5" destOrd="0" presId="urn:microsoft.com/office/officeart/2008/layout/VerticalCurvedList"/>
    <dgm:cxn modelId="{2DAC4ADF-8C2B-4CDD-A6D0-387C82FA3EF4}" type="presParOf" srcId="{D57A48A0-511C-4625-8010-CFB9C3B971C7}" destId="{C2B84F24-9D3D-4757-8E06-03840CBC933B}" srcOrd="6" destOrd="0" presId="urn:microsoft.com/office/officeart/2008/layout/VerticalCurvedList"/>
    <dgm:cxn modelId="{AFEE8FB2-7CE7-495B-B410-20342E65ECFE}" type="presParOf" srcId="{C2B84F24-9D3D-4757-8E06-03840CBC933B}" destId="{8577B625-BB22-4935-B30D-B0103827690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A89EB89-E9D4-40FC-830A-255591D08E5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en-US"/>
        </a:p>
      </dgm:t>
    </dgm:pt>
    <dgm:pt modelId="{D839BBFE-F14B-452D-A7FA-D98784A823D7}">
      <dgm:prSet/>
      <dgm:spPr/>
      <dgm:t>
        <a:bodyPr/>
        <a:lstStyle/>
        <a:p>
          <a:pPr rtl="0"/>
          <a:r>
            <a:rPr lang="en-US" dirty="0" smtClean="0"/>
            <a:t>The portfolio variance or standard deviation depends on the co-movement of returns on two assets.</a:t>
          </a:r>
          <a:endParaRPr lang="en-US" dirty="0"/>
        </a:p>
      </dgm:t>
    </dgm:pt>
    <dgm:pt modelId="{723BF481-CCC0-4028-A1DB-7A55E52159C5}" type="parTrans" cxnId="{50814732-0303-4604-A726-57E2F7AD4FCB}">
      <dgm:prSet/>
      <dgm:spPr/>
      <dgm:t>
        <a:bodyPr/>
        <a:lstStyle/>
        <a:p>
          <a:endParaRPr lang="en-US"/>
        </a:p>
      </dgm:t>
    </dgm:pt>
    <dgm:pt modelId="{3E041E4D-DC02-432E-A325-9A6F40E97196}" type="sibTrans" cxnId="{50814732-0303-4604-A726-57E2F7AD4FCB}">
      <dgm:prSet/>
      <dgm:spPr/>
      <dgm:t>
        <a:bodyPr/>
        <a:lstStyle/>
        <a:p>
          <a:endParaRPr lang="en-US"/>
        </a:p>
      </dgm:t>
    </dgm:pt>
    <dgm:pt modelId="{5DE75F4A-BFE4-46C6-A156-AB280C5FBF80}">
      <dgm:prSet/>
      <dgm:spPr/>
      <dgm:t>
        <a:bodyPr/>
        <a:lstStyle/>
        <a:p>
          <a:pPr rtl="0"/>
          <a:r>
            <a:rPr lang="en-US" dirty="0" smtClean="0"/>
            <a:t>Covariance of returns on two assets measures their co-movement.</a:t>
          </a:r>
          <a:endParaRPr lang="en-US" dirty="0"/>
        </a:p>
      </dgm:t>
    </dgm:pt>
    <dgm:pt modelId="{6EB275AA-E53A-4AB4-BE61-E0B3E9A2BA69}" type="parTrans" cxnId="{569629D3-0FE0-42C6-9B68-DD02F900C018}">
      <dgm:prSet/>
      <dgm:spPr/>
      <dgm:t>
        <a:bodyPr/>
        <a:lstStyle/>
        <a:p>
          <a:endParaRPr lang="en-US"/>
        </a:p>
      </dgm:t>
    </dgm:pt>
    <dgm:pt modelId="{5838F13D-C17F-4CF4-AF84-484E897F63AE}" type="sibTrans" cxnId="{569629D3-0FE0-42C6-9B68-DD02F900C018}">
      <dgm:prSet/>
      <dgm:spPr/>
      <dgm:t>
        <a:bodyPr/>
        <a:lstStyle/>
        <a:p>
          <a:endParaRPr lang="en-US"/>
        </a:p>
      </dgm:t>
    </dgm:pt>
    <dgm:pt modelId="{1C59F1F0-FF52-4494-B3EE-823D3DE3ABF8}">
      <dgm:prSet/>
      <dgm:spPr/>
      <dgm:t>
        <a:bodyPr/>
        <a:lstStyle/>
        <a:p>
          <a:pPr rtl="0"/>
          <a:r>
            <a:rPr lang="en-IN" dirty="0" smtClean="0"/>
            <a:t>Correlation is the measure of the linear relationship between two variables (say, returns of two securities, X and Y in our case)</a:t>
          </a:r>
          <a:endParaRPr lang="en-US" dirty="0"/>
        </a:p>
      </dgm:t>
    </dgm:pt>
    <dgm:pt modelId="{F5C53DAB-E019-4AB6-83AE-9FD764FD685E}" type="parTrans" cxnId="{0977BAA9-5EAF-4E81-82AF-4EE70D68DBC4}">
      <dgm:prSet/>
      <dgm:spPr/>
      <dgm:t>
        <a:bodyPr/>
        <a:lstStyle/>
        <a:p>
          <a:endParaRPr lang="en-US"/>
        </a:p>
      </dgm:t>
    </dgm:pt>
    <dgm:pt modelId="{6FCA36BB-4052-4B57-96D9-430FECEA24A5}" type="sibTrans" cxnId="{0977BAA9-5EAF-4E81-82AF-4EE70D68DBC4}">
      <dgm:prSet/>
      <dgm:spPr/>
      <dgm:t>
        <a:bodyPr/>
        <a:lstStyle/>
        <a:p>
          <a:endParaRPr lang="en-US"/>
        </a:p>
      </dgm:t>
    </dgm:pt>
    <dgm:pt modelId="{9DFB6CBA-5E4F-4500-BDA1-1AF224211E59}" type="pres">
      <dgm:prSet presAssocID="{DA89EB89-E9D4-40FC-830A-255591D08E5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3661CEA3-E1AA-4CEF-8841-87AE9D1B940B}" type="pres">
      <dgm:prSet presAssocID="{DA89EB89-E9D4-40FC-830A-255591D08E5D}" presName="Name1" presStyleCnt="0"/>
      <dgm:spPr/>
    </dgm:pt>
    <dgm:pt modelId="{33202B13-3E19-455D-AF69-9D0B63269194}" type="pres">
      <dgm:prSet presAssocID="{DA89EB89-E9D4-40FC-830A-255591D08E5D}" presName="cycle" presStyleCnt="0"/>
      <dgm:spPr/>
    </dgm:pt>
    <dgm:pt modelId="{3F3ECAC1-4A6C-41D7-9B23-2A1C6A0A5BBA}" type="pres">
      <dgm:prSet presAssocID="{DA89EB89-E9D4-40FC-830A-255591D08E5D}" presName="srcNode" presStyleLbl="node1" presStyleIdx="0" presStyleCnt="3"/>
      <dgm:spPr/>
    </dgm:pt>
    <dgm:pt modelId="{3BA3911D-5901-40AC-8535-11DFE2705AA3}" type="pres">
      <dgm:prSet presAssocID="{DA89EB89-E9D4-40FC-830A-255591D08E5D}" presName="conn" presStyleLbl="parChTrans1D2" presStyleIdx="0" presStyleCnt="1"/>
      <dgm:spPr/>
      <dgm:t>
        <a:bodyPr/>
        <a:lstStyle/>
        <a:p>
          <a:endParaRPr lang="en-US"/>
        </a:p>
      </dgm:t>
    </dgm:pt>
    <dgm:pt modelId="{CACAA565-FE4B-4BCE-B003-2F999809529D}" type="pres">
      <dgm:prSet presAssocID="{DA89EB89-E9D4-40FC-830A-255591D08E5D}" presName="extraNode" presStyleLbl="node1" presStyleIdx="0" presStyleCnt="3"/>
      <dgm:spPr/>
    </dgm:pt>
    <dgm:pt modelId="{5BD99F5F-31DF-4086-B93B-C0157D2922D1}" type="pres">
      <dgm:prSet presAssocID="{DA89EB89-E9D4-40FC-830A-255591D08E5D}" presName="dstNode" presStyleLbl="node1" presStyleIdx="0" presStyleCnt="3"/>
      <dgm:spPr/>
    </dgm:pt>
    <dgm:pt modelId="{4ABA6B42-0D4F-404E-A689-68C87B99BE63}" type="pres">
      <dgm:prSet presAssocID="{D839BBFE-F14B-452D-A7FA-D98784A823D7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012572-0CFB-449F-854B-FBBDC20895B4}" type="pres">
      <dgm:prSet presAssocID="{D839BBFE-F14B-452D-A7FA-D98784A823D7}" presName="accent_1" presStyleCnt="0"/>
      <dgm:spPr/>
    </dgm:pt>
    <dgm:pt modelId="{E24B4209-BEC2-4C5D-8F31-44D5AF869112}" type="pres">
      <dgm:prSet presAssocID="{D839BBFE-F14B-452D-A7FA-D98784A823D7}" presName="accentRepeatNode" presStyleLbl="solidFgAcc1" presStyleIdx="0" presStyleCnt="3"/>
      <dgm:spPr/>
    </dgm:pt>
    <dgm:pt modelId="{FFAB9367-FA3A-4ABC-8DF1-B50262C3657C}" type="pres">
      <dgm:prSet presAssocID="{5DE75F4A-BFE4-46C6-A156-AB280C5FBF80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491C6-8D84-4E15-9FBD-2866F2C25DB7}" type="pres">
      <dgm:prSet presAssocID="{5DE75F4A-BFE4-46C6-A156-AB280C5FBF80}" presName="accent_2" presStyleCnt="0"/>
      <dgm:spPr/>
    </dgm:pt>
    <dgm:pt modelId="{06B70BDD-F3CC-416F-BAED-60FD6C869B84}" type="pres">
      <dgm:prSet presAssocID="{5DE75F4A-BFE4-46C6-A156-AB280C5FBF80}" presName="accentRepeatNode" presStyleLbl="solidFgAcc1" presStyleIdx="1" presStyleCnt="3"/>
      <dgm:spPr/>
    </dgm:pt>
    <dgm:pt modelId="{3BE5A3B5-DA48-44E1-B7D9-FFE11127556C}" type="pres">
      <dgm:prSet presAssocID="{1C59F1F0-FF52-4494-B3EE-823D3DE3ABF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09EBE5-1381-40A1-BDA2-1689E1CD948A}" type="pres">
      <dgm:prSet presAssocID="{1C59F1F0-FF52-4494-B3EE-823D3DE3ABF8}" presName="accent_3" presStyleCnt="0"/>
      <dgm:spPr/>
    </dgm:pt>
    <dgm:pt modelId="{756260D7-2E79-425A-B296-E2DF7BAED87F}" type="pres">
      <dgm:prSet presAssocID="{1C59F1F0-FF52-4494-B3EE-823D3DE3ABF8}" presName="accentRepeatNode" presStyleLbl="solidFgAcc1" presStyleIdx="2" presStyleCnt="3"/>
      <dgm:spPr/>
    </dgm:pt>
  </dgm:ptLst>
  <dgm:cxnLst>
    <dgm:cxn modelId="{B7758D81-D158-48D0-AF79-FE3B88D16081}" type="presOf" srcId="{3E041E4D-DC02-432E-A325-9A6F40E97196}" destId="{3BA3911D-5901-40AC-8535-11DFE2705AA3}" srcOrd="0" destOrd="0" presId="urn:microsoft.com/office/officeart/2008/layout/VerticalCurvedList"/>
    <dgm:cxn modelId="{1630C3AF-36ED-4D73-8ACC-20CC0472CAEE}" type="presOf" srcId="{D839BBFE-F14B-452D-A7FA-D98784A823D7}" destId="{4ABA6B42-0D4F-404E-A689-68C87B99BE63}" srcOrd="0" destOrd="0" presId="urn:microsoft.com/office/officeart/2008/layout/VerticalCurvedList"/>
    <dgm:cxn modelId="{D87EB842-CC3E-47F4-B642-BC8CCB88AF5B}" type="presOf" srcId="{DA89EB89-E9D4-40FC-830A-255591D08E5D}" destId="{9DFB6CBA-5E4F-4500-BDA1-1AF224211E59}" srcOrd="0" destOrd="0" presId="urn:microsoft.com/office/officeart/2008/layout/VerticalCurvedList"/>
    <dgm:cxn modelId="{0977BAA9-5EAF-4E81-82AF-4EE70D68DBC4}" srcId="{DA89EB89-E9D4-40FC-830A-255591D08E5D}" destId="{1C59F1F0-FF52-4494-B3EE-823D3DE3ABF8}" srcOrd="2" destOrd="0" parTransId="{F5C53DAB-E019-4AB6-83AE-9FD764FD685E}" sibTransId="{6FCA36BB-4052-4B57-96D9-430FECEA24A5}"/>
    <dgm:cxn modelId="{F0EBFEE5-0D10-46F3-B8D2-1C4AAA42D7D5}" type="presOf" srcId="{1C59F1F0-FF52-4494-B3EE-823D3DE3ABF8}" destId="{3BE5A3B5-DA48-44E1-B7D9-FFE11127556C}" srcOrd="0" destOrd="0" presId="urn:microsoft.com/office/officeart/2008/layout/VerticalCurvedList"/>
    <dgm:cxn modelId="{D2E920F5-7C90-4FF9-847C-C78675C5CEA7}" type="presOf" srcId="{5DE75F4A-BFE4-46C6-A156-AB280C5FBF80}" destId="{FFAB9367-FA3A-4ABC-8DF1-B50262C3657C}" srcOrd="0" destOrd="0" presId="urn:microsoft.com/office/officeart/2008/layout/VerticalCurvedList"/>
    <dgm:cxn modelId="{569629D3-0FE0-42C6-9B68-DD02F900C018}" srcId="{DA89EB89-E9D4-40FC-830A-255591D08E5D}" destId="{5DE75F4A-BFE4-46C6-A156-AB280C5FBF80}" srcOrd="1" destOrd="0" parTransId="{6EB275AA-E53A-4AB4-BE61-E0B3E9A2BA69}" sibTransId="{5838F13D-C17F-4CF4-AF84-484E897F63AE}"/>
    <dgm:cxn modelId="{50814732-0303-4604-A726-57E2F7AD4FCB}" srcId="{DA89EB89-E9D4-40FC-830A-255591D08E5D}" destId="{D839BBFE-F14B-452D-A7FA-D98784A823D7}" srcOrd="0" destOrd="0" parTransId="{723BF481-CCC0-4028-A1DB-7A55E52159C5}" sibTransId="{3E041E4D-DC02-432E-A325-9A6F40E97196}"/>
    <dgm:cxn modelId="{E0CB0261-543E-459F-8BD1-297B984163E4}" type="presParOf" srcId="{9DFB6CBA-5E4F-4500-BDA1-1AF224211E59}" destId="{3661CEA3-E1AA-4CEF-8841-87AE9D1B940B}" srcOrd="0" destOrd="0" presId="urn:microsoft.com/office/officeart/2008/layout/VerticalCurvedList"/>
    <dgm:cxn modelId="{4A44A118-C9E1-4C99-90CF-AD0D04FA6E63}" type="presParOf" srcId="{3661CEA3-E1AA-4CEF-8841-87AE9D1B940B}" destId="{33202B13-3E19-455D-AF69-9D0B63269194}" srcOrd="0" destOrd="0" presId="urn:microsoft.com/office/officeart/2008/layout/VerticalCurvedList"/>
    <dgm:cxn modelId="{1E136EF4-FDD2-4D84-98CD-9B1BE45688F3}" type="presParOf" srcId="{33202B13-3E19-455D-AF69-9D0B63269194}" destId="{3F3ECAC1-4A6C-41D7-9B23-2A1C6A0A5BBA}" srcOrd="0" destOrd="0" presId="urn:microsoft.com/office/officeart/2008/layout/VerticalCurvedList"/>
    <dgm:cxn modelId="{B8AD1283-ACED-4A09-93ED-F5897B30D939}" type="presParOf" srcId="{33202B13-3E19-455D-AF69-9D0B63269194}" destId="{3BA3911D-5901-40AC-8535-11DFE2705AA3}" srcOrd="1" destOrd="0" presId="urn:microsoft.com/office/officeart/2008/layout/VerticalCurvedList"/>
    <dgm:cxn modelId="{B2C429FD-0E7A-4B98-9373-020D6BA8F182}" type="presParOf" srcId="{33202B13-3E19-455D-AF69-9D0B63269194}" destId="{CACAA565-FE4B-4BCE-B003-2F999809529D}" srcOrd="2" destOrd="0" presId="urn:microsoft.com/office/officeart/2008/layout/VerticalCurvedList"/>
    <dgm:cxn modelId="{537AF62C-45C3-485F-B615-6EE80163C3D6}" type="presParOf" srcId="{33202B13-3E19-455D-AF69-9D0B63269194}" destId="{5BD99F5F-31DF-4086-B93B-C0157D2922D1}" srcOrd="3" destOrd="0" presId="urn:microsoft.com/office/officeart/2008/layout/VerticalCurvedList"/>
    <dgm:cxn modelId="{9D4ADA9F-3D43-4BC7-989A-25BD213D3648}" type="presParOf" srcId="{3661CEA3-E1AA-4CEF-8841-87AE9D1B940B}" destId="{4ABA6B42-0D4F-404E-A689-68C87B99BE63}" srcOrd="1" destOrd="0" presId="urn:microsoft.com/office/officeart/2008/layout/VerticalCurvedList"/>
    <dgm:cxn modelId="{C7E06C91-FB35-430F-A7DA-D7BEDC9071DA}" type="presParOf" srcId="{3661CEA3-E1AA-4CEF-8841-87AE9D1B940B}" destId="{82012572-0CFB-449F-854B-FBBDC20895B4}" srcOrd="2" destOrd="0" presId="urn:microsoft.com/office/officeart/2008/layout/VerticalCurvedList"/>
    <dgm:cxn modelId="{FB6FDC12-6229-4D67-917E-5AD293B1879E}" type="presParOf" srcId="{82012572-0CFB-449F-854B-FBBDC20895B4}" destId="{E24B4209-BEC2-4C5D-8F31-44D5AF869112}" srcOrd="0" destOrd="0" presId="urn:microsoft.com/office/officeart/2008/layout/VerticalCurvedList"/>
    <dgm:cxn modelId="{7BA0311C-0DBD-42F8-ADE4-4A57A2D3A78B}" type="presParOf" srcId="{3661CEA3-E1AA-4CEF-8841-87AE9D1B940B}" destId="{FFAB9367-FA3A-4ABC-8DF1-B50262C3657C}" srcOrd="3" destOrd="0" presId="urn:microsoft.com/office/officeart/2008/layout/VerticalCurvedList"/>
    <dgm:cxn modelId="{95601197-C283-4542-BE87-40B95DFAA1E5}" type="presParOf" srcId="{3661CEA3-E1AA-4CEF-8841-87AE9D1B940B}" destId="{07D491C6-8D84-4E15-9FBD-2866F2C25DB7}" srcOrd="4" destOrd="0" presId="urn:microsoft.com/office/officeart/2008/layout/VerticalCurvedList"/>
    <dgm:cxn modelId="{AE0A30AE-4944-47AE-8D66-8C9DECD1D3A2}" type="presParOf" srcId="{07D491C6-8D84-4E15-9FBD-2866F2C25DB7}" destId="{06B70BDD-F3CC-416F-BAED-60FD6C869B84}" srcOrd="0" destOrd="0" presId="urn:microsoft.com/office/officeart/2008/layout/VerticalCurvedList"/>
    <dgm:cxn modelId="{F916415A-F4EF-4A81-A42A-97DA5F4B7DE3}" type="presParOf" srcId="{3661CEA3-E1AA-4CEF-8841-87AE9D1B940B}" destId="{3BE5A3B5-DA48-44E1-B7D9-FFE11127556C}" srcOrd="5" destOrd="0" presId="urn:microsoft.com/office/officeart/2008/layout/VerticalCurvedList"/>
    <dgm:cxn modelId="{C695A905-BECA-4FF9-B1D8-2A1776ADD9C2}" type="presParOf" srcId="{3661CEA3-E1AA-4CEF-8841-87AE9D1B940B}" destId="{9109EBE5-1381-40A1-BDA2-1689E1CD948A}" srcOrd="6" destOrd="0" presId="urn:microsoft.com/office/officeart/2008/layout/VerticalCurvedList"/>
    <dgm:cxn modelId="{7B174001-BD51-4610-8284-8DDC38654B10}" type="presParOf" srcId="{9109EBE5-1381-40A1-BDA2-1689E1CD948A}" destId="{756260D7-2E79-425A-B296-E2DF7BAED87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EF07C4B-FF5A-488C-85F1-54832090E512}" type="doc">
      <dgm:prSet loTypeId="urn:microsoft.com/office/officeart/2005/8/layout/vList2" loCatId="list" qsTypeId="urn:microsoft.com/office/officeart/2005/8/quickstyle/simple3" qsCatId="simple" csTypeId="urn:microsoft.com/office/officeart/2005/8/colors/accent1_1" csCatId="accent1"/>
      <dgm:spPr/>
      <dgm:t>
        <a:bodyPr/>
        <a:lstStyle/>
        <a:p>
          <a:endParaRPr lang="en-US"/>
        </a:p>
      </dgm:t>
    </dgm:pt>
    <dgm:pt modelId="{74A418AF-E91E-4D8B-BCCA-15DB9486E1CC}">
      <dgm:prSet/>
      <dgm:spPr/>
      <dgm:t>
        <a:bodyPr/>
        <a:lstStyle/>
        <a:p>
          <a:pPr rtl="0"/>
          <a:r>
            <a:rPr lang="en-GB" b="1" dirty="0" smtClean="0"/>
            <a:t>Securities </a:t>
          </a:r>
          <a:r>
            <a:rPr lang="en-GB" b="1" i="1" dirty="0" smtClean="0"/>
            <a:t>X</a:t>
          </a:r>
          <a:r>
            <a:rPr lang="en-GB" b="1" dirty="0" smtClean="0"/>
            <a:t> and </a:t>
          </a:r>
          <a:r>
            <a:rPr lang="en-GB" b="1" i="1" dirty="0" smtClean="0"/>
            <a:t>Y</a:t>
          </a:r>
          <a:r>
            <a:rPr lang="en-GB" b="1" dirty="0" smtClean="0"/>
            <a:t> are negatively correlated. The correlation coefficient of – 0.746 indicates a high negative relationship.</a:t>
          </a:r>
          <a:r>
            <a:rPr lang="en-GB" dirty="0" smtClean="0"/>
            <a:t> </a:t>
          </a:r>
          <a:endParaRPr lang="en-US" dirty="0"/>
        </a:p>
      </dgm:t>
    </dgm:pt>
    <dgm:pt modelId="{89A40F95-12A5-4387-9AAC-B83E1DD7D386}" type="parTrans" cxnId="{78E2B5C3-36A8-408B-AE8D-A2C798B81AB6}">
      <dgm:prSet/>
      <dgm:spPr/>
      <dgm:t>
        <a:bodyPr/>
        <a:lstStyle/>
        <a:p>
          <a:endParaRPr lang="en-US"/>
        </a:p>
      </dgm:t>
    </dgm:pt>
    <dgm:pt modelId="{C53F2BFA-B7D8-4E5A-AAE4-18F74F03C07E}" type="sibTrans" cxnId="{78E2B5C3-36A8-408B-AE8D-A2C798B81AB6}">
      <dgm:prSet/>
      <dgm:spPr/>
      <dgm:t>
        <a:bodyPr/>
        <a:lstStyle/>
        <a:p>
          <a:endParaRPr lang="en-US"/>
        </a:p>
      </dgm:t>
    </dgm:pt>
    <dgm:pt modelId="{9229FA2E-FF15-422E-B375-234BAA8B902D}" type="pres">
      <dgm:prSet presAssocID="{AEF07C4B-FF5A-488C-85F1-54832090E5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C7D3ED-6C7D-466E-AC1C-52E8C6FCBEB2}" type="pres">
      <dgm:prSet presAssocID="{74A418AF-E91E-4D8B-BCCA-15DB9486E1CC}" presName="parentText" presStyleLbl="node1" presStyleIdx="0" presStyleCnt="1" custLinFactNeighborX="980" custLinFactNeighborY="159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E2B5C3-36A8-408B-AE8D-A2C798B81AB6}" srcId="{AEF07C4B-FF5A-488C-85F1-54832090E512}" destId="{74A418AF-E91E-4D8B-BCCA-15DB9486E1CC}" srcOrd="0" destOrd="0" parTransId="{89A40F95-12A5-4387-9AAC-B83E1DD7D386}" sibTransId="{C53F2BFA-B7D8-4E5A-AAE4-18F74F03C07E}"/>
    <dgm:cxn modelId="{0D0269EC-EC06-4699-A054-B59E0B524813}" type="presOf" srcId="{74A418AF-E91E-4D8B-BCCA-15DB9486E1CC}" destId="{C1C7D3ED-6C7D-466E-AC1C-52E8C6FCBEB2}" srcOrd="0" destOrd="0" presId="urn:microsoft.com/office/officeart/2005/8/layout/vList2"/>
    <dgm:cxn modelId="{9A6C1AD7-A1AC-482B-9E00-8ADA2C850349}" type="presOf" srcId="{AEF07C4B-FF5A-488C-85F1-54832090E512}" destId="{9229FA2E-FF15-422E-B375-234BAA8B902D}" srcOrd="0" destOrd="0" presId="urn:microsoft.com/office/officeart/2005/8/layout/vList2"/>
    <dgm:cxn modelId="{08833BE8-1813-4A98-91D9-10E3F76518EB}" type="presParOf" srcId="{9229FA2E-FF15-422E-B375-234BAA8B902D}" destId="{C1C7D3ED-6C7D-466E-AC1C-52E8C6FCBEB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8CBAC10-3AB6-4DAB-BFEF-C2174C0028D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A37CE903-5FD2-4004-B4B2-9723001876EF}">
      <dgm:prSet/>
      <dgm:spPr/>
      <dgm:t>
        <a:bodyPr/>
        <a:lstStyle/>
        <a:p>
          <a:pPr rtl="0"/>
          <a:r>
            <a:rPr lang="en-US" dirty="0" smtClean="0"/>
            <a:t>The value of correlation, called the correlation coefficient, could be positive, negative or zero. </a:t>
          </a:r>
          <a:endParaRPr lang="en-US" dirty="0"/>
        </a:p>
      </dgm:t>
    </dgm:pt>
    <dgm:pt modelId="{8A475861-72E9-42CE-BB41-680AEDE83A5B}" type="parTrans" cxnId="{7D4B51B5-114D-4BEA-8A7D-50448B49A1CF}">
      <dgm:prSet/>
      <dgm:spPr/>
      <dgm:t>
        <a:bodyPr/>
        <a:lstStyle/>
        <a:p>
          <a:endParaRPr lang="en-US"/>
        </a:p>
      </dgm:t>
    </dgm:pt>
    <dgm:pt modelId="{83677E1A-5E8A-4FE7-B317-2895672386A7}" type="sibTrans" cxnId="{7D4B51B5-114D-4BEA-8A7D-50448B49A1CF}">
      <dgm:prSet/>
      <dgm:spPr/>
      <dgm:t>
        <a:bodyPr/>
        <a:lstStyle/>
        <a:p>
          <a:endParaRPr lang="en-US"/>
        </a:p>
      </dgm:t>
    </dgm:pt>
    <dgm:pt modelId="{5679D1EC-830B-4CA1-9D8F-0D8A898F44B0}">
      <dgm:prSet/>
      <dgm:spPr/>
      <dgm:t>
        <a:bodyPr/>
        <a:lstStyle/>
        <a:p>
          <a:pPr rtl="0"/>
          <a:r>
            <a:rPr lang="en-US" dirty="0" smtClean="0"/>
            <a:t>The correlation coefficient always ranges between –1.0 and +1.0. </a:t>
          </a:r>
          <a:endParaRPr lang="en-US" dirty="0"/>
        </a:p>
      </dgm:t>
    </dgm:pt>
    <dgm:pt modelId="{417E9D68-D2CF-4F75-8259-EDBB3E1E48EE}" type="parTrans" cxnId="{802E2850-FCAF-48B6-8A8B-ABA364DC050C}">
      <dgm:prSet/>
      <dgm:spPr/>
      <dgm:t>
        <a:bodyPr/>
        <a:lstStyle/>
        <a:p>
          <a:endParaRPr lang="en-US"/>
        </a:p>
      </dgm:t>
    </dgm:pt>
    <dgm:pt modelId="{24B382AE-5F6D-4B98-B775-9A7414F6BA65}" type="sibTrans" cxnId="{802E2850-FCAF-48B6-8A8B-ABA364DC050C}">
      <dgm:prSet/>
      <dgm:spPr/>
      <dgm:t>
        <a:bodyPr/>
        <a:lstStyle/>
        <a:p>
          <a:endParaRPr lang="en-US"/>
        </a:p>
      </dgm:t>
    </dgm:pt>
    <dgm:pt modelId="{9A7A2103-A4AF-4C8C-A2C4-C1DDD0DEB530}">
      <dgm:prSet/>
      <dgm:spPr/>
      <dgm:t>
        <a:bodyPr/>
        <a:lstStyle/>
        <a:p>
          <a:pPr rtl="0"/>
          <a:r>
            <a:rPr lang="en-US" dirty="0" smtClean="0"/>
            <a:t>A correlation coefficient of +1.0 implies a perfectly positive correlation while a correlation coefficient of –1.0 indicates a perfectly negative correlation</a:t>
          </a:r>
          <a:r>
            <a:rPr lang="en-US" i="1" dirty="0" smtClean="0"/>
            <a:t>.</a:t>
          </a:r>
          <a:endParaRPr lang="en-US" dirty="0"/>
        </a:p>
      </dgm:t>
    </dgm:pt>
    <dgm:pt modelId="{36171A31-DD0D-478E-9746-D9472EDEF258}" type="parTrans" cxnId="{8BAF86EE-9B31-42AC-ACFE-5FF9DD21B287}">
      <dgm:prSet/>
      <dgm:spPr/>
      <dgm:t>
        <a:bodyPr/>
        <a:lstStyle/>
        <a:p>
          <a:endParaRPr lang="en-US"/>
        </a:p>
      </dgm:t>
    </dgm:pt>
    <dgm:pt modelId="{793044DF-945D-44F1-90A3-6F0616149E9C}" type="sibTrans" cxnId="{8BAF86EE-9B31-42AC-ACFE-5FF9DD21B287}">
      <dgm:prSet/>
      <dgm:spPr/>
      <dgm:t>
        <a:bodyPr/>
        <a:lstStyle/>
        <a:p>
          <a:endParaRPr lang="en-US"/>
        </a:p>
      </dgm:t>
    </dgm:pt>
    <dgm:pt modelId="{A6FA16D9-8FC9-472C-B5C2-E10946017102}" type="pres">
      <dgm:prSet presAssocID="{A8CBAC10-3AB6-4DAB-BFEF-C2174C0028D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22D6499A-C578-4D7F-9990-017E51C7D669}" type="pres">
      <dgm:prSet presAssocID="{A8CBAC10-3AB6-4DAB-BFEF-C2174C0028D9}" presName="Name1" presStyleCnt="0"/>
      <dgm:spPr/>
    </dgm:pt>
    <dgm:pt modelId="{4FA8348A-90C1-451B-8AD1-A5F6C7AA9B31}" type="pres">
      <dgm:prSet presAssocID="{A8CBAC10-3AB6-4DAB-BFEF-C2174C0028D9}" presName="cycle" presStyleCnt="0"/>
      <dgm:spPr/>
    </dgm:pt>
    <dgm:pt modelId="{76A3AB98-9DBC-49DB-86F4-350F04F9E9E2}" type="pres">
      <dgm:prSet presAssocID="{A8CBAC10-3AB6-4DAB-BFEF-C2174C0028D9}" presName="srcNode" presStyleLbl="node1" presStyleIdx="0" presStyleCnt="3"/>
      <dgm:spPr/>
    </dgm:pt>
    <dgm:pt modelId="{9C2959B5-6A64-4C22-82E4-60C132DE5ED3}" type="pres">
      <dgm:prSet presAssocID="{A8CBAC10-3AB6-4DAB-BFEF-C2174C0028D9}" presName="conn" presStyleLbl="parChTrans1D2" presStyleIdx="0" presStyleCnt="1"/>
      <dgm:spPr/>
      <dgm:t>
        <a:bodyPr/>
        <a:lstStyle/>
        <a:p>
          <a:endParaRPr lang="en-US"/>
        </a:p>
      </dgm:t>
    </dgm:pt>
    <dgm:pt modelId="{E565A86A-F6A7-4F07-99E8-9FE1FE657516}" type="pres">
      <dgm:prSet presAssocID="{A8CBAC10-3AB6-4DAB-BFEF-C2174C0028D9}" presName="extraNode" presStyleLbl="node1" presStyleIdx="0" presStyleCnt="3"/>
      <dgm:spPr/>
    </dgm:pt>
    <dgm:pt modelId="{497BCC53-3669-4E32-BBC3-7F0030838FE5}" type="pres">
      <dgm:prSet presAssocID="{A8CBAC10-3AB6-4DAB-BFEF-C2174C0028D9}" presName="dstNode" presStyleLbl="node1" presStyleIdx="0" presStyleCnt="3"/>
      <dgm:spPr/>
    </dgm:pt>
    <dgm:pt modelId="{87C611F1-242E-4DFC-B692-D4FA057211A9}" type="pres">
      <dgm:prSet presAssocID="{A37CE903-5FD2-4004-B4B2-9723001876EF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C6803C-1233-45BB-BF7F-3B81CC9F9081}" type="pres">
      <dgm:prSet presAssocID="{A37CE903-5FD2-4004-B4B2-9723001876EF}" presName="accent_1" presStyleCnt="0"/>
      <dgm:spPr/>
    </dgm:pt>
    <dgm:pt modelId="{116CE334-25F1-4AD6-8DF6-359BA10223BC}" type="pres">
      <dgm:prSet presAssocID="{A37CE903-5FD2-4004-B4B2-9723001876EF}" presName="accentRepeatNode" presStyleLbl="solidFgAcc1" presStyleIdx="0" presStyleCnt="3"/>
      <dgm:spPr/>
    </dgm:pt>
    <dgm:pt modelId="{302E6629-00C5-4C0B-B7A1-71725D02C996}" type="pres">
      <dgm:prSet presAssocID="{5679D1EC-830B-4CA1-9D8F-0D8A898F44B0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927550-BA72-4FFA-B1A7-F44B1A0F6AC4}" type="pres">
      <dgm:prSet presAssocID="{5679D1EC-830B-4CA1-9D8F-0D8A898F44B0}" presName="accent_2" presStyleCnt="0"/>
      <dgm:spPr/>
    </dgm:pt>
    <dgm:pt modelId="{6B905CB8-7B12-4EF8-81B4-948805CE56A6}" type="pres">
      <dgm:prSet presAssocID="{5679D1EC-830B-4CA1-9D8F-0D8A898F44B0}" presName="accentRepeatNode" presStyleLbl="solidFgAcc1" presStyleIdx="1" presStyleCnt="3"/>
      <dgm:spPr/>
    </dgm:pt>
    <dgm:pt modelId="{01918102-4066-4824-B7BD-D25877E5504A}" type="pres">
      <dgm:prSet presAssocID="{9A7A2103-A4AF-4C8C-A2C4-C1DDD0DEB530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CBFF00-6C6F-418C-9BD4-9B7CCD79CBF6}" type="pres">
      <dgm:prSet presAssocID="{9A7A2103-A4AF-4C8C-A2C4-C1DDD0DEB530}" presName="accent_3" presStyleCnt="0"/>
      <dgm:spPr/>
    </dgm:pt>
    <dgm:pt modelId="{DF9D05FB-0363-476E-A751-2FB194C98170}" type="pres">
      <dgm:prSet presAssocID="{9A7A2103-A4AF-4C8C-A2C4-C1DDD0DEB530}" presName="accentRepeatNode" presStyleLbl="solidFgAcc1" presStyleIdx="2" presStyleCnt="3"/>
      <dgm:spPr/>
    </dgm:pt>
  </dgm:ptLst>
  <dgm:cxnLst>
    <dgm:cxn modelId="{0448D17E-1EF9-4CEE-B075-FE4CCB6FBF73}" type="presOf" srcId="{A37CE903-5FD2-4004-B4B2-9723001876EF}" destId="{87C611F1-242E-4DFC-B692-D4FA057211A9}" srcOrd="0" destOrd="0" presId="urn:microsoft.com/office/officeart/2008/layout/VerticalCurvedList"/>
    <dgm:cxn modelId="{7D4B51B5-114D-4BEA-8A7D-50448B49A1CF}" srcId="{A8CBAC10-3AB6-4DAB-BFEF-C2174C0028D9}" destId="{A37CE903-5FD2-4004-B4B2-9723001876EF}" srcOrd="0" destOrd="0" parTransId="{8A475861-72E9-42CE-BB41-680AEDE83A5B}" sibTransId="{83677E1A-5E8A-4FE7-B317-2895672386A7}"/>
    <dgm:cxn modelId="{D550D8C4-7706-48D5-AD7A-A19A26C9144A}" type="presOf" srcId="{9A7A2103-A4AF-4C8C-A2C4-C1DDD0DEB530}" destId="{01918102-4066-4824-B7BD-D25877E5504A}" srcOrd="0" destOrd="0" presId="urn:microsoft.com/office/officeart/2008/layout/VerticalCurvedList"/>
    <dgm:cxn modelId="{802E2850-FCAF-48B6-8A8B-ABA364DC050C}" srcId="{A8CBAC10-3AB6-4DAB-BFEF-C2174C0028D9}" destId="{5679D1EC-830B-4CA1-9D8F-0D8A898F44B0}" srcOrd="1" destOrd="0" parTransId="{417E9D68-D2CF-4F75-8259-EDBB3E1E48EE}" sibTransId="{24B382AE-5F6D-4B98-B775-9A7414F6BA65}"/>
    <dgm:cxn modelId="{661457A4-CDFB-4EC0-967F-C8799EF0D5DB}" type="presOf" srcId="{A8CBAC10-3AB6-4DAB-BFEF-C2174C0028D9}" destId="{A6FA16D9-8FC9-472C-B5C2-E10946017102}" srcOrd="0" destOrd="0" presId="urn:microsoft.com/office/officeart/2008/layout/VerticalCurvedList"/>
    <dgm:cxn modelId="{B2A52487-6461-4DA1-9EFD-D4C7504C0576}" type="presOf" srcId="{5679D1EC-830B-4CA1-9D8F-0D8A898F44B0}" destId="{302E6629-00C5-4C0B-B7A1-71725D02C996}" srcOrd="0" destOrd="0" presId="urn:microsoft.com/office/officeart/2008/layout/VerticalCurvedList"/>
    <dgm:cxn modelId="{8BAF86EE-9B31-42AC-ACFE-5FF9DD21B287}" srcId="{A8CBAC10-3AB6-4DAB-BFEF-C2174C0028D9}" destId="{9A7A2103-A4AF-4C8C-A2C4-C1DDD0DEB530}" srcOrd="2" destOrd="0" parTransId="{36171A31-DD0D-478E-9746-D9472EDEF258}" sibTransId="{793044DF-945D-44F1-90A3-6F0616149E9C}"/>
    <dgm:cxn modelId="{C6F22D91-92AF-434F-B120-68EA4927563D}" type="presOf" srcId="{83677E1A-5E8A-4FE7-B317-2895672386A7}" destId="{9C2959B5-6A64-4C22-82E4-60C132DE5ED3}" srcOrd="0" destOrd="0" presId="urn:microsoft.com/office/officeart/2008/layout/VerticalCurvedList"/>
    <dgm:cxn modelId="{324BF764-C6D2-4A30-AF04-C9F0B4397FC3}" type="presParOf" srcId="{A6FA16D9-8FC9-472C-B5C2-E10946017102}" destId="{22D6499A-C578-4D7F-9990-017E51C7D669}" srcOrd="0" destOrd="0" presId="urn:microsoft.com/office/officeart/2008/layout/VerticalCurvedList"/>
    <dgm:cxn modelId="{09EBC816-2E16-41D5-924D-9A0FA0F79C0E}" type="presParOf" srcId="{22D6499A-C578-4D7F-9990-017E51C7D669}" destId="{4FA8348A-90C1-451B-8AD1-A5F6C7AA9B31}" srcOrd="0" destOrd="0" presId="urn:microsoft.com/office/officeart/2008/layout/VerticalCurvedList"/>
    <dgm:cxn modelId="{623B386E-3601-4DEE-AED1-146FB949B2A5}" type="presParOf" srcId="{4FA8348A-90C1-451B-8AD1-A5F6C7AA9B31}" destId="{76A3AB98-9DBC-49DB-86F4-350F04F9E9E2}" srcOrd="0" destOrd="0" presId="urn:microsoft.com/office/officeart/2008/layout/VerticalCurvedList"/>
    <dgm:cxn modelId="{2690AE37-8700-4328-A63A-4F68A053B541}" type="presParOf" srcId="{4FA8348A-90C1-451B-8AD1-A5F6C7AA9B31}" destId="{9C2959B5-6A64-4C22-82E4-60C132DE5ED3}" srcOrd="1" destOrd="0" presId="urn:microsoft.com/office/officeart/2008/layout/VerticalCurvedList"/>
    <dgm:cxn modelId="{C44F5B72-68F2-4BE7-9570-4397BCB9347E}" type="presParOf" srcId="{4FA8348A-90C1-451B-8AD1-A5F6C7AA9B31}" destId="{E565A86A-F6A7-4F07-99E8-9FE1FE657516}" srcOrd="2" destOrd="0" presId="urn:microsoft.com/office/officeart/2008/layout/VerticalCurvedList"/>
    <dgm:cxn modelId="{D7B98F75-5B98-4832-88D0-E06F1A563103}" type="presParOf" srcId="{4FA8348A-90C1-451B-8AD1-A5F6C7AA9B31}" destId="{497BCC53-3669-4E32-BBC3-7F0030838FE5}" srcOrd="3" destOrd="0" presId="urn:microsoft.com/office/officeart/2008/layout/VerticalCurvedList"/>
    <dgm:cxn modelId="{DB51F75E-09B4-4161-A29F-0579C871D316}" type="presParOf" srcId="{22D6499A-C578-4D7F-9990-017E51C7D669}" destId="{87C611F1-242E-4DFC-B692-D4FA057211A9}" srcOrd="1" destOrd="0" presId="urn:microsoft.com/office/officeart/2008/layout/VerticalCurvedList"/>
    <dgm:cxn modelId="{C6C615B9-FAAE-4D2E-81C7-D48A3A27D295}" type="presParOf" srcId="{22D6499A-C578-4D7F-9990-017E51C7D669}" destId="{07C6803C-1233-45BB-BF7F-3B81CC9F9081}" srcOrd="2" destOrd="0" presId="urn:microsoft.com/office/officeart/2008/layout/VerticalCurvedList"/>
    <dgm:cxn modelId="{A460D021-C135-4A6D-B585-793586ACF356}" type="presParOf" srcId="{07C6803C-1233-45BB-BF7F-3B81CC9F9081}" destId="{116CE334-25F1-4AD6-8DF6-359BA10223BC}" srcOrd="0" destOrd="0" presId="urn:microsoft.com/office/officeart/2008/layout/VerticalCurvedList"/>
    <dgm:cxn modelId="{389ACE9D-DAEE-45B2-8F5F-799C17B35AC9}" type="presParOf" srcId="{22D6499A-C578-4D7F-9990-017E51C7D669}" destId="{302E6629-00C5-4C0B-B7A1-71725D02C996}" srcOrd="3" destOrd="0" presId="urn:microsoft.com/office/officeart/2008/layout/VerticalCurvedList"/>
    <dgm:cxn modelId="{747E8E20-653B-41D0-ADF7-96BF70B72252}" type="presParOf" srcId="{22D6499A-C578-4D7F-9990-017E51C7D669}" destId="{11927550-BA72-4FFA-B1A7-F44B1A0F6AC4}" srcOrd="4" destOrd="0" presId="urn:microsoft.com/office/officeart/2008/layout/VerticalCurvedList"/>
    <dgm:cxn modelId="{088B9A47-3754-43CB-A147-A8AF2D27A14E}" type="presParOf" srcId="{11927550-BA72-4FFA-B1A7-F44B1A0F6AC4}" destId="{6B905CB8-7B12-4EF8-81B4-948805CE56A6}" srcOrd="0" destOrd="0" presId="urn:microsoft.com/office/officeart/2008/layout/VerticalCurvedList"/>
    <dgm:cxn modelId="{7F6240A7-BC5C-4E61-8AD0-7CEB43FABF79}" type="presParOf" srcId="{22D6499A-C578-4D7F-9990-017E51C7D669}" destId="{01918102-4066-4824-B7BD-D25877E5504A}" srcOrd="5" destOrd="0" presId="urn:microsoft.com/office/officeart/2008/layout/VerticalCurvedList"/>
    <dgm:cxn modelId="{D2A41747-5FAD-422C-81EC-8BDC0554EE02}" type="presParOf" srcId="{22D6499A-C578-4D7F-9990-017E51C7D669}" destId="{88CBFF00-6C6F-418C-9BD4-9B7CCD79CBF6}" srcOrd="6" destOrd="0" presId="urn:microsoft.com/office/officeart/2008/layout/VerticalCurvedList"/>
    <dgm:cxn modelId="{4B2C67B6-C6BB-43E4-8D44-12A3ABD8B2FA}" type="presParOf" srcId="{88CBFF00-6C6F-418C-9BD4-9B7CCD79CBF6}" destId="{DF9D05FB-0363-476E-A751-2FB194C9817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2ACAF4-2185-4A08-9490-EC248A060C4E}">
      <dsp:nvSpPr>
        <dsp:cNvPr id="0" name=""/>
        <dsp:cNvSpPr/>
      </dsp:nvSpPr>
      <dsp:spPr>
        <a:xfrm>
          <a:off x="-3272429" y="-503443"/>
          <a:ext cx="3902486" cy="3902486"/>
        </a:xfrm>
        <a:prstGeom prst="blockArc">
          <a:avLst>
            <a:gd name="adj1" fmla="val 18900000"/>
            <a:gd name="adj2" fmla="val 2700000"/>
            <a:gd name="adj3" fmla="val 553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9A9E1-D94F-4E6C-9E66-AD1C8B2465E8}">
      <dsp:nvSpPr>
        <dsp:cNvPr id="0" name=""/>
        <dsp:cNvSpPr/>
      </dsp:nvSpPr>
      <dsp:spPr>
        <a:xfrm>
          <a:off x="330429" y="222613"/>
          <a:ext cx="7710037" cy="4454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3583" tIns="33020" rIns="33020" bIns="3302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300" kern="1200" dirty="0" smtClean="0"/>
            <a:t>The old age wisdom about not putting “all your eggs in one basket” applies very much in the case of portfolios</a:t>
          </a:r>
          <a:endParaRPr lang="en-US" sz="1300" kern="1200" dirty="0"/>
        </a:p>
      </dsp:txBody>
      <dsp:txXfrm>
        <a:off x="330429" y="222613"/>
        <a:ext cx="7710037" cy="445459"/>
      </dsp:txXfrm>
    </dsp:sp>
    <dsp:sp modelId="{4215A764-8033-4565-A55C-752660CCE853}">
      <dsp:nvSpPr>
        <dsp:cNvPr id="0" name=""/>
        <dsp:cNvSpPr/>
      </dsp:nvSpPr>
      <dsp:spPr>
        <a:xfrm>
          <a:off x="52017" y="166931"/>
          <a:ext cx="556823" cy="5568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F30943-5E77-415D-BACE-6DF7F0B0BA7E}">
      <dsp:nvSpPr>
        <dsp:cNvPr id="0" name=""/>
        <dsp:cNvSpPr/>
      </dsp:nvSpPr>
      <dsp:spPr>
        <a:xfrm>
          <a:off x="585821" y="890918"/>
          <a:ext cx="7454646" cy="44545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3583" tIns="33020" rIns="33020" bIns="3302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 portfolio is a combination of multiple securities.</a:t>
          </a:r>
          <a:endParaRPr lang="en-US" sz="1300" kern="1200" dirty="0"/>
        </a:p>
      </dsp:txBody>
      <dsp:txXfrm>
        <a:off x="585821" y="890918"/>
        <a:ext cx="7454646" cy="445459"/>
      </dsp:txXfrm>
    </dsp:sp>
    <dsp:sp modelId="{F5351347-6721-4B97-9F1F-2352A82C28A5}">
      <dsp:nvSpPr>
        <dsp:cNvPr id="0" name=""/>
        <dsp:cNvSpPr/>
      </dsp:nvSpPr>
      <dsp:spPr>
        <a:xfrm>
          <a:off x="307409" y="835235"/>
          <a:ext cx="556823" cy="5568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FB636A-EEB3-455D-A914-1CB57A2E0CF4}">
      <dsp:nvSpPr>
        <dsp:cNvPr id="0" name=""/>
        <dsp:cNvSpPr/>
      </dsp:nvSpPr>
      <dsp:spPr>
        <a:xfrm>
          <a:off x="585821" y="1559222"/>
          <a:ext cx="7454646" cy="44545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3583" tIns="33020" rIns="33020" bIns="3302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Decisions to invest wealth in assets or securities under risk</a:t>
          </a:r>
          <a:endParaRPr lang="en-US" sz="1300" kern="1200" dirty="0"/>
        </a:p>
      </dsp:txBody>
      <dsp:txXfrm>
        <a:off x="585821" y="1559222"/>
        <a:ext cx="7454646" cy="445459"/>
      </dsp:txXfrm>
    </dsp:sp>
    <dsp:sp modelId="{CDA53BF4-C027-4438-B579-CE0D10A49287}">
      <dsp:nvSpPr>
        <dsp:cNvPr id="0" name=""/>
        <dsp:cNvSpPr/>
      </dsp:nvSpPr>
      <dsp:spPr>
        <a:xfrm>
          <a:off x="307409" y="1503540"/>
          <a:ext cx="556823" cy="5568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20B819-8114-47C2-B40A-34430899DFE5}">
      <dsp:nvSpPr>
        <dsp:cNvPr id="0" name=""/>
        <dsp:cNvSpPr/>
      </dsp:nvSpPr>
      <dsp:spPr>
        <a:xfrm>
          <a:off x="330429" y="2227527"/>
          <a:ext cx="7710037" cy="44545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3583" tIns="33020" rIns="33020" bIns="3302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Extend the portfolio theory to derive a framework for valuing risky assets. </a:t>
          </a:r>
          <a:endParaRPr lang="en-US" sz="1300" kern="1200" dirty="0"/>
        </a:p>
      </dsp:txBody>
      <dsp:txXfrm>
        <a:off x="330429" y="2227527"/>
        <a:ext cx="7710037" cy="445459"/>
      </dsp:txXfrm>
    </dsp:sp>
    <dsp:sp modelId="{5FE574B0-825A-4701-9DDF-DC969C2AA833}">
      <dsp:nvSpPr>
        <dsp:cNvPr id="0" name=""/>
        <dsp:cNvSpPr/>
      </dsp:nvSpPr>
      <dsp:spPr>
        <a:xfrm>
          <a:off x="52017" y="2171844"/>
          <a:ext cx="556823" cy="5568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5CB436-C6C8-47B3-9A1D-BD915358DD1E}">
      <dsp:nvSpPr>
        <dsp:cNvPr id="0" name=""/>
        <dsp:cNvSpPr/>
      </dsp:nvSpPr>
      <dsp:spPr>
        <a:xfrm>
          <a:off x="2324100" y="755923"/>
          <a:ext cx="913128" cy="3169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476"/>
              </a:lnTo>
              <a:lnTo>
                <a:pt x="913128" y="158476"/>
              </a:lnTo>
              <a:lnTo>
                <a:pt x="913128" y="31695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28C64C-DE59-45B2-9C93-FDCE5E499FFF}">
      <dsp:nvSpPr>
        <dsp:cNvPr id="0" name=""/>
        <dsp:cNvSpPr/>
      </dsp:nvSpPr>
      <dsp:spPr>
        <a:xfrm>
          <a:off x="1410971" y="755923"/>
          <a:ext cx="913128" cy="316953"/>
        </a:xfrm>
        <a:custGeom>
          <a:avLst/>
          <a:gdLst/>
          <a:ahLst/>
          <a:cxnLst/>
          <a:rect l="0" t="0" r="0" b="0"/>
          <a:pathLst>
            <a:path>
              <a:moveTo>
                <a:pt x="913128" y="0"/>
              </a:moveTo>
              <a:lnTo>
                <a:pt x="913128" y="158476"/>
              </a:lnTo>
              <a:lnTo>
                <a:pt x="0" y="158476"/>
              </a:lnTo>
              <a:lnTo>
                <a:pt x="0" y="31695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B433CB-7A07-458C-995C-0F410E1C757E}">
      <dsp:nvSpPr>
        <dsp:cNvPr id="0" name=""/>
        <dsp:cNvSpPr/>
      </dsp:nvSpPr>
      <dsp:spPr>
        <a:xfrm>
          <a:off x="1569448" y="1271"/>
          <a:ext cx="1509303" cy="7546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Portfolio Approaches</a:t>
          </a:r>
          <a:endParaRPr lang="en-IN" sz="2400" kern="1200" dirty="0"/>
        </a:p>
      </dsp:txBody>
      <dsp:txXfrm>
        <a:off x="1569448" y="1271"/>
        <a:ext cx="1509303" cy="754651"/>
      </dsp:txXfrm>
    </dsp:sp>
    <dsp:sp modelId="{B3AEA80F-1062-4D63-B91D-B88492820A64}">
      <dsp:nvSpPr>
        <dsp:cNvPr id="0" name=""/>
        <dsp:cNvSpPr/>
      </dsp:nvSpPr>
      <dsp:spPr>
        <a:xfrm>
          <a:off x="656319" y="1072876"/>
          <a:ext cx="1509303" cy="75465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Traditional </a:t>
          </a:r>
          <a:endParaRPr lang="en-IN" sz="2400" kern="1200" dirty="0"/>
        </a:p>
      </dsp:txBody>
      <dsp:txXfrm>
        <a:off x="656319" y="1072876"/>
        <a:ext cx="1509303" cy="754651"/>
      </dsp:txXfrm>
    </dsp:sp>
    <dsp:sp modelId="{72DC124E-175F-4E44-B257-1E7EF707EF5D}">
      <dsp:nvSpPr>
        <dsp:cNvPr id="0" name=""/>
        <dsp:cNvSpPr/>
      </dsp:nvSpPr>
      <dsp:spPr>
        <a:xfrm>
          <a:off x="2482576" y="1072876"/>
          <a:ext cx="1509303" cy="75465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Modern</a:t>
          </a:r>
          <a:endParaRPr lang="en-IN" sz="2400" kern="1200" dirty="0"/>
        </a:p>
      </dsp:txBody>
      <dsp:txXfrm>
        <a:off x="2482576" y="1072876"/>
        <a:ext cx="1509303" cy="7546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95B228-3E26-4D9F-BD1F-ECC834E63B65}">
      <dsp:nvSpPr>
        <dsp:cNvPr id="0" name=""/>
        <dsp:cNvSpPr/>
      </dsp:nvSpPr>
      <dsp:spPr>
        <a:xfrm>
          <a:off x="0" y="14146"/>
          <a:ext cx="8229600" cy="71505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err="1" smtClean="0"/>
            <a:t>Morkowitz</a:t>
          </a:r>
          <a:r>
            <a:rPr lang="en-IN" sz="1800" kern="1200" dirty="0" smtClean="0"/>
            <a:t> model is</a:t>
          </a:r>
          <a:endParaRPr lang="en-US" sz="1800" kern="1200" dirty="0"/>
        </a:p>
      </dsp:txBody>
      <dsp:txXfrm>
        <a:off x="34906" y="49052"/>
        <a:ext cx="8159788" cy="645240"/>
      </dsp:txXfrm>
    </dsp:sp>
    <dsp:sp modelId="{D0D8CF7A-14F6-4EC9-8A70-D036A6E28927}">
      <dsp:nvSpPr>
        <dsp:cNvPr id="0" name=""/>
        <dsp:cNvSpPr/>
      </dsp:nvSpPr>
      <dsp:spPr>
        <a:xfrm>
          <a:off x="0" y="729199"/>
          <a:ext cx="8229600" cy="484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2860" rIns="128016" bIns="2286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400" kern="1200" dirty="0" smtClean="0"/>
            <a:t>Analysis of risk and return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400" kern="1200" dirty="0" smtClean="0"/>
            <a:t>Inter-relationships through the statistical analysis for measuring risk</a:t>
          </a:r>
          <a:endParaRPr lang="en-US" sz="1400" kern="1200" dirty="0"/>
        </a:p>
      </dsp:txBody>
      <dsp:txXfrm>
        <a:off x="0" y="729199"/>
        <a:ext cx="8229600" cy="484380"/>
      </dsp:txXfrm>
    </dsp:sp>
    <dsp:sp modelId="{C1152794-1441-46E9-A813-48E76274C550}">
      <dsp:nvSpPr>
        <dsp:cNvPr id="0" name=""/>
        <dsp:cNvSpPr/>
      </dsp:nvSpPr>
      <dsp:spPr>
        <a:xfrm>
          <a:off x="0" y="1213579"/>
          <a:ext cx="8229600" cy="71505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We can use the following equation to calculate the expected rate of return of individual asset</a:t>
          </a:r>
          <a:endParaRPr lang="en-US" sz="1800" kern="1200" dirty="0"/>
        </a:p>
      </dsp:txBody>
      <dsp:txXfrm>
        <a:off x="34906" y="1248485"/>
        <a:ext cx="8159788" cy="645240"/>
      </dsp:txXfrm>
    </dsp:sp>
    <dsp:sp modelId="{0DE304BC-FF47-491F-A2A5-1BD01B7BA1B3}">
      <dsp:nvSpPr>
        <dsp:cNvPr id="0" name=""/>
        <dsp:cNvSpPr/>
      </dsp:nvSpPr>
      <dsp:spPr>
        <a:xfrm>
          <a:off x="0" y="1980471"/>
          <a:ext cx="8229600" cy="71505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/>
            <a:t>We can use the following equation to calculate the expected rate of return of individual asset:</a:t>
          </a:r>
          <a:endParaRPr lang="en-US" sz="1800" kern="1200" dirty="0"/>
        </a:p>
      </dsp:txBody>
      <dsp:txXfrm>
        <a:off x="34906" y="2015377"/>
        <a:ext cx="8159788" cy="6452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0788B5-CA4C-4813-B539-EAFF7BCE01D8}">
      <dsp:nvSpPr>
        <dsp:cNvPr id="0" name=""/>
        <dsp:cNvSpPr/>
      </dsp:nvSpPr>
      <dsp:spPr>
        <a:xfrm>
          <a:off x="0" y="0"/>
          <a:ext cx="8534400" cy="1099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Suppose you have an opportunity of investing your wealth either in asset X or asset Y. The possible outcomes of two assets in different states of economy are as follows:</a:t>
          </a:r>
          <a:endParaRPr lang="en-US" sz="2000" kern="1200" dirty="0"/>
        </a:p>
      </dsp:txBody>
      <dsp:txXfrm>
        <a:off x="53688" y="53688"/>
        <a:ext cx="8427024" cy="9924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2A9D56-F89E-4658-8D80-EB8A3177BCEB}">
      <dsp:nvSpPr>
        <dsp:cNvPr id="0" name=""/>
        <dsp:cNvSpPr/>
      </dsp:nvSpPr>
      <dsp:spPr>
        <a:xfrm>
          <a:off x="-5082866" y="-778677"/>
          <a:ext cx="6053155" cy="6053155"/>
        </a:xfrm>
        <a:prstGeom prst="blockArc">
          <a:avLst>
            <a:gd name="adj1" fmla="val 18900000"/>
            <a:gd name="adj2" fmla="val 2700000"/>
            <a:gd name="adj3" fmla="val 357"/>
          </a:avLst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9DE36E-E905-4BC0-A293-D120D5467E5F}">
      <dsp:nvSpPr>
        <dsp:cNvPr id="0" name=""/>
        <dsp:cNvSpPr/>
      </dsp:nvSpPr>
      <dsp:spPr>
        <a:xfrm>
          <a:off x="624052" y="449580"/>
          <a:ext cx="7467340" cy="89916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3708" tIns="48260" rIns="48260" bIns="4826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Risk of individual assets is measured by their variance or standard deviation. </a:t>
          </a:r>
          <a:endParaRPr lang="en-US" sz="1900" kern="1200" dirty="0"/>
        </a:p>
      </dsp:txBody>
      <dsp:txXfrm>
        <a:off x="624052" y="449580"/>
        <a:ext cx="7467340" cy="899160"/>
      </dsp:txXfrm>
    </dsp:sp>
    <dsp:sp modelId="{918C5B4A-61DB-4525-929E-FF12B42667C0}">
      <dsp:nvSpPr>
        <dsp:cNvPr id="0" name=""/>
        <dsp:cNvSpPr/>
      </dsp:nvSpPr>
      <dsp:spPr>
        <a:xfrm>
          <a:off x="62077" y="337185"/>
          <a:ext cx="1123950" cy="11239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CDD86D-AB17-4B77-B7E6-6907BE9CAEAA}">
      <dsp:nvSpPr>
        <dsp:cNvPr id="0" name=""/>
        <dsp:cNvSpPr/>
      </dsp:nvSpPr>
      <dsp:spPr>
        <a:xfrm>
          <a:off x="950897" y="1798320"/>
          <a:ext cx="7140496" cy="89916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3708" tIns="48260" rIns="48260" bIns="4826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We can use variance or standard deviation to measure the risk of the portfolio of assets as well.</a:t>
          </a:r>
          <a:endParaRPr lang="en-US" sz="1900" kern="1200" dirty="0"/>
        </a:p>
      </dsp:txBody>
      <dsp:txXfrm>
        <a:off x="950897" y="1798320"/>
        <a:ext cx="7140496" cy="899160"/>
      </dsp:txXfrm>
    </dsp:sp>
    <dsp:sp modelId="{4D08F158-5872-4868-B844-F019BB592DF0}">
      <dsp:nvSpPr>
        <dsp:cNvPr id="0" name=""/>
        <dsp:cNvSpPr/>
      </dsp:nvSpPr>
      <dsp:spPr>
        <a:xfrm>
          <a:off x="301625" y="1676405"/>
          <a:ext cx="1123950" cy="11239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96DF61-6FAB-4A51-B0A0-987D50088D31}">
      <dsp:nvSpPr>
        <dsp:cNvPr id="0" name=""/>
        <dsp:cNvSpPr/>
      </dsp:nvSpPr>
      <dsp:spPr>
        <a:xfrm>
          <a:off x="624052" y="3147060"/>
          <a:ext cx="7467340" cy="89916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3708" tIns="48260" rIns="48260" bIns="4826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The risk of portfolio would be less than the risk of individual securities, and that the risk of a security should be judged by its contribution to the portfolio risk.</a:t>
          </a:r>
          <a:endParaRPr lang="en-US" sz="1900" kern="1200" dirty="0"/>
        </a:p>
      </dsp:txBody>
      <dsp:txXfrm>
        <a:off x="624052" y="3147060"/>
        <a:ext cx="7467340" cy="899160"/>
      </dsp:txXfrm>
    </dsp:sp>
    <dsp:sp modelId="{8577B625-BB22-4935-B30D-B01038276900}">
      <dsp:nvSpPr>
        <dsp:cNvPr id="0" name=""/>
        <dsp:cNvSpPr/>
      </dsp:nvSpPr>
      <dsp:spPr>
        <a:xfrm>
          <a:off x="62077" y="3034665"/>
          <a:ext cx="1123950" cy="11239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A3911D-5901-40AC-8535-11DFE2705AA3}">
      <dsp:nvSpPr>
        <dsp:cNvPr id="0" name=""/>
        <dsp:cNvSpPr/>
      </dsp:nvSpPr>
      <dsp:spPr>
        <a:xfrm>
          <a:off x="-3186217" y="-490336"/>
          <a:ext cx="3800073" cy="3800073"/>
        </a:xfrm>
        <a:prstGeom prst="blockArc">
          <a:avLst>
            <a:gd name="adj1" fmla="val 18900000"/>
            <a:gd name="adj2" fmla="val 2700000"/>
            <a:gd name="adj3" fmla="val 56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BA6B42-0D4F-404E-A689-68C87B99BE63}">
      <dsp:nvSpPr>
        <dsp:cNvPr id="0" name=""/>
        <dsp:cNvSpPr/>
      </dsp:nvSpPr>
      <dsp:spPr>
        <a:xfrm>
          <a:off x="394711" y="281940"/>
          <a:ext cx="7723159" cy="5638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7580" tIns="43180" rIns="43180" bIns="4318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The portfolio variance or standard deviation depends on the co-movement of returns on two assets.</a:t>
          </a:r>
          <a:endParaRPr lang="en-US" sz="1700" kern="1200" dirty="0"/>
        </a:p>
      </dsp:txBody>
      <dsp:txXfrm>
        <a:off x="394711" y="281940"/>
        <a:ext cx="7723159" cy="563880"/>
      </dsp:txXfrm>
    </dsp:sp>
    <dsp:sp modelId="{E24B4209-BEC2-4C5D-8F31-44D5AF869112}">
      <dsp:nvSpPr>
        <dsp:cNvPr id="0" name=""/>
        <dsp:cNvSpPr/>
      </dsp:nvSpPr>
      <dsp:spPr>
        <a:xfrm>
          <a:off x="42286" y="211455"/>
          <a:ext cx="704850" cy="7048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AB9367-FA3A-4ABC-8DF1-B50262C3657C}">
      <dsp:nvSpPr>
        <dsp:cNvPr id="0" name=""/>
        <dsp:cNvSpPr/>
      </dsp:nvSpPr>
      <dsp:spPr>
        <a:xfrm>
          <a:off x="599681" y="1127760"/>
          <a:ext cx="7518189" cy="5638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7580" tIns="43180" rIns="43180" bIns="4318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Covariance of returns on two assets measures their co-movement.</a:t>
          </a:r>
          <a:endParaRPr lang="en-US" sz="1700" kern="1200" dirty="0"/>
        </a:p>
      </dsp:txBody>
      <dsp:txXfrm>
        <a:off x="599681" y="1127760"/>
        <a:ext cx="7518189" cy="563880"/>
      </dsp:txXfrm>
    </dsp:sp>
    <dsp:sp modelId="{06B70BDD-F3CC-416F-BAED-60FD6C869B84}">
      <dsp:nvSpPr>
        <dsp:cNvPr id="0" name=""/>
        <dsp:cNvSpPr/>
      </dsp:nvSpPr>
      <dsp:spPr>
        <a:xfrm>
          <a:off x="247256" y="1057275"/>
          <a:ext cx="704850" cy="7048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E5A3B5-DA48-44E1-B7D9-FFE11127556C}">
      <dsp:nvSpPr>
        <dsp:cNvPr id="0" name=""/>
        <dsp:cNvSpPr/>
      </dsp:nvSpPr>
      <dsp:spPr>
        <a:xfrm>
          <a:off x="394711" y="1973580"/>
          <a:ext cx="7723159" cy="5638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7580" tIns="43180" rIns="43180" bIns="4318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kern="1200" dirty="0" smtClean="0"/>
            <a:t>Correlation is the measure of the linear relationship between two variables (say, returns of two securities, X and Y in our case)</a:t>
          </a:r>
          <a:endParaRPr lang="en-US" sz="1700" kern="1200" dirty="0"/>
        </a:p>
      </dsp:txBody>
      <dsp:txXfrm>
        <a:off x="394711" y="1973580"/>
        <a:ext cx="7723159" cy="563880"/>
      </dsp:txXfrm>
    </dsp:sp>
    <dsp:sp modelId="{756260D7-2E79-425A-B296-E2DF7BAED87F}">
      <dsp:nvSpPr>
        <dsp:cNvPr id="0" name=""/>
        <dsp:cNvSpPr/>
      </dsp:nvSpPr>
      <dsp:spPr>
        <a:xfrm>
          <a:off x="42286" y="1903095"/>
          <a:ext cx="704850" cy="7048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C7D3ED-6C7D-466E-AC1C-52E8C6FCBEB2}">
      <dsp:nvSpPr>
        <dsp:cNvPr id="0" name=""/>
        <dsp:cNvSpPr/>
      </dsp:nvSpPr>
      <dsp:spPr>
        <a:xfrm>
          <a:off x="0" y="9631"/>
          <a:ext cx="7772400" cy="6364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Securities </a:t>
          </a:r>
          <a:r>
            <a:rPr lang="en-GB" sz="1600" b="1" i="1" kern="1200" dirty="0" smtClean="0"/>
            <a:t>X</a:t>
          </a:r>
          <a:r>
            <a:rPr lang="en-GB" sz="1600" b="1" kern="1200" dirty="0" smtClean="0"/>
            <a:t> and </a:t>
          </a:r>
          <a:r>
            <a:rPr lang="en-GB" sz="1600" b="1" i="1" kern="1200" dirty="0" smtClean="0"/>
            <a:t>Y</a:t>
          </a:r>
          <a:r>
            <a:rPr lang="en-GB" sz="1600" b="1" kern="1200" dirty="0" smtClean="0"/>
            <a:t> are negatively correlated. The correlation coefficient of – 0.746 indicates a high negative relationship.</a:t>
          </a:r>
          <a:r>
            <a:rPr lang="en-GB" sz="1600" kern="1200" dirty="0" smtClean="0"/>
            <a:t> </a:t>
          </a:r>
          <a:endParaRPr lang="en-US" sz="1600" kern="1200" dirty="0"/>
        </a:p>
      </dsp:txBody>
      <dsp:txXfrm>
        <a:off x="31070" y="40701"/>
        <a:ext cx="7710260" cy="5743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2959B5-6A64-4C22-82E4-60C132DE5ED3}">
      <dsp:nvSpPr>
        <dsp:cNvPr id="0" name=""/>
        <dsp:cNvSpPr/>
      </dsp:nvSpPr>
      <dsp:spPr>
        <a:xfrm>
          <a:off x="-4096608" y="-628740"/>
          <a:ext cx="4881551" cy="4881551"/>
        </a:xfrm>
        <a:prstGeom prst="blockArc">
          <a:avLst>
            <a:gd name="adj1" fmla="val 18900000"/>
            <a:gd name="adj2" fmla="val 2700000"/>
            <a:gd name="adj3" fmla="val 44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C611F1-242E-4DFC-B692-D4FA057211A9}">
      <dsp:nvSpPr>
        <dsp:cNvPr id="0" name=""/>
        <dsp:cNvSpPr/>
      </dsp:nvSpPr>
      <dsp:spPr>
        <a:xfrm>
          <a:off x="504794" y="362407"/>
          <a:ext cx="7828966" cy="7248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5321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The value of correlation, called the correlation coefficient, could be positive, negative or zero. </a:t>
          </a:r>
          <a:endParaRPr lang="en-US" sz="1800" kern="1200" dirty="0"/>
        </a:p>
      </dsp:txBody>
      <dsp:txXfrm>
        <a:off x="504794" y="362407"/>
        <a:ext cx="7828966" cy="724814"/>
      </dsp:txXfrm>
    </dsp:sp>
    <dsp:sp modelId="{116CE334-25F1-4AD6-8DF6-359BA10223BC}">
      <dsp:nvSpPr>
        <dsp:cNvPr id="0" name=""/>
        <dsp:cNvSpPr/>
      </dsp:nvSpPr>
      <dsp:spPr>
        <a:xfrm>
          <a:off x="51786" y="271805"/>
          <a:ext cx="906017" cy="9060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E6629-00C5-4C0B-B7A1-71725D02C996}">
      <dsp:nvSpPr>
        <dsp:cNvPr id="0" name=""/>
        <dsp:cNvSpPr/>
      </dsp:nvSpPr>
      <dsp:spPr>
        <a:xfrm>
          <a:off x="768264" y="1449628"/>
          <a:ext cx="7565496" cy="7248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5321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The correlation coefficient always ranges between –1.0 and +1.0. </a:t>
          </a:r>
          <a:endParaRPr lang="en-US" sz="1800" kern="1200" dirty="0"/>
        </a:p>
      </dsp:txBody>
      <dsp:txXfrm>
        <a:off x="768264" y="1449628"/>
        <a:ext cx="7565496" cy="724814"/>
      </dsp:txXfrm>
    </dsp:sp>
    <dsp:sp modelId="{6B905CB8-7B12-4EF8-81B4-948805CE56A6}">
      <dsp:nvSpPr>
        <dsp:cNvPr id="0" name=""/>
        <dsp:cNvSpPr/>
      </dsp:nvSpPr>
      <dsp:spPr>
        <a:xfrm>
          <a:off x="315255" y="1359026"/>
          <a:ext cx="906017" cy="9060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918102-4066-4824-B7BD-D25877E5504A}">
      <dsp:nvSpPr>
        <dsp:cNvPr id="0" name=""/>
        <dsp:cNvSpPr/>
      </dsp:nvSpPr>
      <dsp:spPr>
        <a:xfrm>
          <a:off x="504794" y="2536849"/>
          <a:ext cx="7828966" cy="7248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5321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 correlation coefficient of +1.0 implies a perfectly positive correlation while a correlation coefficient of –1.0 indicates a perfectly negative correlation</a:t>
          </a:r>
          <a:r>
            <a:rPr lang="en-US" sz="1800" i="1" kern="1200" dirty="0" smtClean="0"/>
            <a:t>.</a:t>
          </a:r>
          <a:endParaRPr lang="en-US" sz="1800" kern="1200" dirty="0"/>
        </a:p>
      </dsp:txBody>
      <dsp:txXfrm>
        <a:off x="504794" y="2536849"/>
        <a:ext cx="7828966" cy="724814"/>
      </dsp:txXfrm>
    </dsp:sp>
    <dsp:sp modelId="{DF9D05FB-0363-476E-A751-2FB194C98170}">
      <dsp:nvSpPr>
        <dsp:cNvPr id="0" name=""/>
        <dsp:cNvSpPr/>
      </dsp:nvSpPr>
      <dsp:spPr>
        <a:xfrm>
          <a:off x="51786" y="2446247"/>
          <a:ext cx="906017" cy="9060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4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48B360-23FB-4C6C-BA6F-EC5F6380FF9F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1FF56-FC51-44BB-B364-9F51ADFC2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977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D15C3D-889D-4749-9F47-19F240F2C19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2BFF7E-590D-4D16-A5DA-E94D05A5629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DB50E2-C857-4EDD-8BD0-6652D69C1B0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43C79E-6BA7-48D8-BA6F-C44338D08E6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4A3890-071B-4D10-B54E-D4745874E23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3A6942-7549-41EB-A759-53C9D85FB7E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BF3ABA-CE8E-417B-983C-287A7AC5DA5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7F41C3-9FEB-45D3-94F2-EA551EF4197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26D435-8B89-4E34-A9D3-B5017E49FAC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Investment Analysis and Portfolio Management</a:t>
            </a:r>
          </a:p>
        </p:txBody>
      </p:sp>
      <p:sp>
        <p:nvSpPr>
          <p:cNvPr id="3584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Introduction and Basics of Investments</a:t>
            </a:r>
          </a:p>
        </p:txBody>
      </p:sp>
      <p:sp>
        <p:nvSpPr>
          <p:cNvPr id="3584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26589E-127D-406C-B7D6-F0B50418949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smtClean="0"/>
          </a:p>
        </p:txBody>
      </p:sp>
      <p:sp>
        <p:nvSpPr>
          <p:cNvPr id="1321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10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Investment Analysis and Portfolio Management</a:t>
            </a:r>
          </a:p>
        </p:txBody>
      </p:sp>
      <p:sp>
        <p:nvSpPr>
          <p:cNvPr id="3789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Introduction and Basics of Investments</a:t>
            </a:r>
          </a:p>
        </p:txBody>
      </p:sp>
      <p:sp>
        <p:nvSpPr>
          <p:cNvPr id="3789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B5D8AC-DA96-4DD8-B65E-36BDBA1B083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 smtClean="0"/>
          </a:p>
        </p:txBody>
      </p:sp>
      <p:sp>
        <p:nvSpPr>
          <p:cNvPr id="1331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Investment Analysis and Portfolio Management</a:t>
            </a:r>
          </a:p>
        </p:txBody>
      </p:sp>
      <p:sp>
        <p:nvSpPr>
          <p:cNvPr id="4813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Introduction and Basics of Investments</a:t>
            </a:r>
          </a:p>
        </p:txBody>
      </p:sp>
      <p:sp>
        <p:nvSpPr>
          <p:cNvPr id="4813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C125E8-3E4E-4F65-B2E0-5C99A3E5BFF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  <p:sp>
        <p:nvSpPr>
          <p:cNvPr id="1157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Investment Analysis and Portfolio Management</a:t>
            </a:r>
          </a:p>
        </p:txBody>
      </p:sp>
      <p:sp>
        <p:nvSpPr>
          <p:cNvPr id="3891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Introduction and Basics of Investments</a:t>
            </a:r>
          </a:p>
        </p:txBody>
      </p:sp>
      <p:sp>
        <p:nvSpPr>
          <p:cNvPr id="3891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4D569A-2038-4B2F-9D78-463127FF0C7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US" smtClean="0"/>
          </a:p>
        </p:txBody>
      </p:sp>
      <p:sp>
        <p:nvSpPr>
          <p:cNvPr id="1341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Investment Analysis and Portfolio Management</a:t>
            </a:r>
          </a:p>
        </p:txBody>
      </p:sp>
      <p:sp>
        <p:nvSpPr>
          <p:cNvPr id="3993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Introduction and Basics of Investments</a:t>
            </a:r>
          </a:p>
        </p:txBody>
      </p:sp>
      <p:sp>
        <p:nvSpPr>
          <p:cNvPr id="3994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856556-D056-4F4A-BAD1-3ECB67AF81E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n-US" smtClean="0"/>
          </a:p>
        </p:txBody>
      </p:sp>
      <p:sp>
        <p:nvSpPr>
          <p:cNvPr id="1351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Investment Analysis and Portfolio Management</a:t>
            </a:r>
          </a:p>
        </p:txBody>
      </p:sp>
      <p:sp>
        <p:nvSpPr>
          <p:cNvPr id="36867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Introduction and Basics of Investments</a:t>
            </a:r>
          </a:p>
        </p:txBody>
      </p:sp>
      <p:sp>
        <p:nvSpPr>
          <p:cNvPr id="3686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8FA91E-1977-4F6E-9A11-A869E3ACA97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en-US" smtClean="0"/>
          </a:p>
        </p:txBody>
      </p:sp>
      <p:sp>
        <p:nvSpPr>
          <p:cNvPr id="1361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67CC40-2AE6-4F72-B742-675F44A149AA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71</a:t>
            </a:fld>
            <a:endParaRPr lang="en-GB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800" i="1" smtClean="0"/>
              <a:t>	</a:t>
            </a:r>
            <a:endParaRPr lang="en-US" sz="8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5EA926-F184-43DC-B35A-87B51444896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FC3547-3DFD-48AC-8310-27FB568C11F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81E524-4D6F-4113-8DC8-076B5BB80F8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54F8A0-CB03-4890-B627-699236EEBDF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Investment Analysis and Portfolio Management</a:t>
            </a:r>
          </a:p>
        </p:txBody>
      </p:sp>
      <p:sp>
        <p:nvSpPr>
          <p:cNvPr id="5120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Introduction and Basics of Investments</a:t>
            </a:r>
          </a:p>
        </p:txBody>
      </p:sp>
      <p:sp>
        <p:nvSpPr>
          <p:cNvPr id="5120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221372-ABF2-4D8D-94BA-7FA92448EE7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  <p:sp>
        <p:nvSpPr>
          <p:cNvPr id="1208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Investment Analysis and Portfolio Management</a:t>
            </a:r>
          </a:p>
        </p:txBody>
      </p:sp>
      <p:sp>
        <p:nvSpPr>
          <p:cNvPr id="52227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Introduction and Basics of Investments</a:t>
            </a:r>
          </a:p>
        </p:txBody>
      </p:sp>
      <p:sp>
        <p:nvSpPr>
          <p:cNvPr id="5222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C80E97-2D89-42FD-8094-836E1B4B228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  <p:sp>
        <p:nvSpPr>
          <p:cNvPr id="1218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6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318E95-4B22-4A43-A817-7C971FAF2C5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B458B-D787-48DF-BD44-2C0955493A82}" type="datetime1">
              <a:rPr lang="en-US"/>
              <a:pPr>
                <a:defRPr/>
              </a:pPr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Amit Bagga FCA,AICWA,P.hd,Mcom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BBCE7-20C0-41F4-ADB2-1725F9211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33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notesSlide" Target="../notesSlides/notesSlide1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notesSlide" Target="../notesSlides/notesSlide9.xml"/><Relationship Id="rId7" Type="http://schemas.openxmlformats.org/officeDocument/2006/relationships/diagramColors" Target="../diagrams/colors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notesSlide" Target="../notesSlides/notesSlide10.xml"/><Relationship Id="rId7" Type="http://schemas.openxmlformats.org/officeDocument/2006/relationships/diagramColors" Target="../diagrams/colors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notesSlide" Target="../notesSlides/notesSlide13.xml"/><Relationship Id="rId7" Type="http://schemas.openxmlformats.org/officeDocument/2006/relationships/diagramData" Target="../diagrams/data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emf"/><Relationship Id="rId11" Type="http://schemas.microsoft.com/office/2007/relationships/diagramDrawing" Target="../diagrams/drawing7.xml"/><Relationship Id="rId5" Type="http://schemas.openxmlformats.org/officeDocument/2006/relationships/image" Target="../media/image10.emf"/><Relationship Id="rId10" Type="http://schemas.openxmlformats.org/officeDocument/2006/relationships/diagramColors" Target="../diagrams/colors7.xml"/><Relationship Id="rId4" Type="http://schemas.openxmlformats.org/officeDocument/2006/relationships/oleObject" Target="../embeddings/oleObject3.bin"/><Relationship Id="rId9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8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4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6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7.xml"/><Relationship Id="rId3" Type="http://schemas.openxmlformats.org/officeDocument/2006/relationships/control" Target="../activeX/activeX2.xml"/><Relationship Id="rId7" Type="http://schemas.openxmlformats.org/officeDocument/2006/relationships/control" Target="../activeX/activeX6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7.vml"/><Relationship Id="rId6" Type="http://schemas.openxmlformats.org/officeDocument/2006/relationships/control" Target="../activeX/activeX5.xml"/><Relationship Id="rId11" Type="http://schemas.openxmlformats.org/officeDocument/2006/relationships/image" Target="../media/image32.wmf"/><Relationship Id="rId5" Type="http://schemas.openxmlformats.org/officeDocument/2006/relationships/control" Target="../activeX/activeX4.xml"/><Relationship Id="rId10" Type="http://schemas.openxmlformats.org/officeDocument/2006/relationships/slideLayout" Target="../slideLayouts/slideLayout2.xml"/><Relationship Id="rId4" Type="http://schemas.openxmlformats.org/officeDocument/2006/relationships/control" Target="../activeX/activeX3.xml"/><Relationship Id="rId9" Type="http://schemas.openxmlformats.org/officeDocument/2006/relationships/control" Target="../activeX/activeX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slideLayout" Target="../slideLayouts/slideLayout2.xml"/><Relationship Id="rId7" Type="http://schemas.openxmlformats.org/officeDocument/2006/relationships/diagramData" Target="../diagrams/data4.xml"/><Relationship Id="rId2" Type="http://schemas.openxmlformats.org/officeDocument/2006/relationships/tags" Target="../tags/tag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11" Type="http://schemas.microsoft.com/office/2007/relationships/diagramDrawing" Target="../diagrams/drawing4.xml"/><Relationship Id="rId5" Type="http://schemas.openxmlformats.org/officeDocument/2006/relationships/oleObject" Target="../embeddings/oleObject1.bin"/><Relationship Id="rId10" Type="http://schemas.openxmlformats.org/officeDocument/2006/relationships/diagramColors" Target="../diagrams/colors4.xml"/><Relationship Id="rId4" Type="http://schemas.openxmlformats.org/officeDocument/2006/relationships/notesSlide" Target="../notesSlides/notesSlide5.xml"/><Relationship Id="rId9" Type="http://schemas.openxmlformats.org/officeDocument/2006/relationships/diagramQuickStyle" Target="../diagrams/quickStyl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emf"/><Relationship Id="rId2" Type="http://schemas.openxmlformats.org/officeDocument/2006/relationships/tags" Target="../tags/tag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4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7.bin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80772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243" name="Date Placeholder 7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CC10CAD-E1E4-44FD-86A5-BC3F4A17D0CC}" type="datetime1">
              <a:rPr lang="en-IN">
                <a:solidFill>
                  <a:schemeClr val="tx2"/>
                </a:solidFill>
              </a:rPr>
              <a:pPr eaLnBrk="1" hangingPunct="1"/>
              <a:t>06-08-2014</a:t>
            </a:fld>
            <a:endParaRPr lang="en-IN">
              <a:solidFill>
                <a:schemeClr val="tx2"/>
              </a:solidFill>
            </a:endParaRPr>
          </a:p>
        </p:txBody>
      </p:sp>
      <p:sp>
        <p:nvSpPr>
          <p:cNvPr id="10244" name="Footer Placeholder 6"/>
          <p:cNvSpPr>
            <a:spLocks noGrp="1"/>
          </p:cNvSpPr>
          <p:nvPr>
            <p:ph type="ftr" sz="quarter" idx="11"/>
          </p:nvPr>
        </p:nvSpPr>
        <p:spPr bwMode="auto">
          <a:xfrm>
            <a:off x="1066800" y="6408738"/>
            <a:ext cx="5257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IN">
                <a:solidFill>
                  <a:schemeClr val="tx2"/>
                </a:solidFill>
              </a:rPr>
              <a:t>Dr. Amit Bagga FCA,AICWA,P.hd,Mcom</a:t>
            </a:r>
          </a:p>
        </p:txBody>
      </p:sp>
      <p:sp>
        <p:nvSpPr>
          <p:cNvPr id="1024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8D5BEF1-2049-4E80-A622-CD3A92B4F2DE}" type="slidenum">
              <a:rPr lang="en-US">
                <a:cs typeface="Arial" pitchFamily="34" charset="0"/>
              </a:rPr>
              <a:pPr eaLnBrk="1" hangingPunct="1"/>
              <a:t>1</a:t>
            </a:fld>
            <a:endParaRPr lang="en-US">
              <a:cs typeface="Arial" pitchFamily="34" charset="0"/>
            </a:endParaRPr>
          </a:p>
        </p:txBody>
      </p:sp>
      <p:sp>
        <p:nvSpPr>
          <p:cNvPr id="102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PORTFOLIO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2362200" y="4495800"/>
          <a:ext cx="46482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8511561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2ACAF4-2185-4A08-9490-EC248A060C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DD2ACAF4-2185-4A08-9490-EC248A060C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15A764-8033-4565-A55C-752660CCE8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4215A764-8033-4565-A55C-752660CCE8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49A9E1-D94F-4E6C-9E66-AD1C8B2465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graphicEl>
                                              <a:dgm id="{7B49A9E1-D94F-4E6C-9E66-AD1C8B2465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351347-6721-4B97-9F1F-2352A82C28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F5351347-6721-4B97-9F1F-2352A82C28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F30943-5E77-415D-BACE-6DF7F0B0BA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C7F30943-5E77-415D-BACE-6DF7F0B0BA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A53BF4-C027-4438-B579-CE0D10A492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CDA53BF4-C027-4438-B579-CE0D10A492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0FB636A-EEB3-455D-A914-1CB57A2E0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graphicEl>
                                              <a:dgm id="{50FB636A-EEB3-455D-A914-1CB57A2E0C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E574B0-825A-4701-9DDF-DC969C2AA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5FE574B0-825A-4701-9DDF-DC969C2AA8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20B819-8114-47C2-B40A-34430899DF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CB20B819-8114-47C2-B40A-34430899DF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BB433CB-7A07-458C-995C-0F410E1C7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3BB433CB-7A07-458C-995C-0F410E1C75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028C64C-DE59-45B2-9C93-FDCE5E499F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A028C64C-DE59-45B2-9C93-FDCE5E499F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3AEA80F-1062-4D63-B91D-B88492820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graphicEl>
                                              <a:dgm id="{B3AEA80F-1062-4D63-B91D-B88492820A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85CB436-C6C8-47B3-9A1D-BD915358DD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graphicEl>
                                              <a:dgm id="{A85CB436-C6C8-47B3-9A1D-BD915358DD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2DC124E-175F-4E44-B257-1E7EF707EF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graphicEl>
                                              <a:dgm id="{72DC124E-175F-4E44-B257-1E7EF707EF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Graphic spid="6" grpId="0">
        <p:bldSub>
          <a:bldDgm bld="one"/>
        </p:bldSub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612775" y="15240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9459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A53579C-5068-4AE5-AADB-EB3CDC932DD2}" type="datetime1">
              <a:rPr lang="en-IN">
                <a:solidFill>
                  <a:schemeClr val="tx2"/>
                </a:solidFill>
              </a:rPr>
              <a:pPr eaLnBrk="1" hangingPunct="1"/>
              <a:t>06-08-2014</a:t>
            </a:fld>
            <a:endParaRPr lang="en-IN">
              <a:solidFill>
                <a:schemeClr val="tx2"/>
              </a:solidFill>
            </a:endParaRPr>
          </a:p>
        </p:txBody>
      </p:sp>
      <p:sp>
        <p:nvSpPr>
          <p:cNvPr id="1946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IN">
                <a:solidFill>
                  <a:schemeClr val="tx2"/>
                </a:solidFill>
              </a:rPr>
              <a:t>Dr. Amit Bagga FCA,AICWA,P.hd,Mcom</a:t>
            </a:r>
          </a:p>
        </p:txBody>
      </p:sp>
      <p:sp>
        <p:nvSpPr>
          <p:cNvPr id="1946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DF45993-0D0C-4973-8F0D-F95C6CEDEFA1}" type="slidenum">
              <a:rPr lang="en-US">
                <a:cs typeface="Arial" pitchFamily="34" charset="0"/>
              </a:rPr>
              <a:pPr eaLnBrk="1" hangingPunct="1"/>
              <a:t>10</a:t>
            </a:fld>
            <a:endParaRPr lang="en-US">
              <a:cs typeface="Arial" pitchFamily="34" charset="0"/>
            </a:endParaRPr>
          </a:p>
        </p:txBody>
      </p:sp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3175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/>
            </a:r>
            <a:br>
              <a:rPr smtClean="0"/>
            </a:br>
            <a:r>
              <a:rPr smtClean="0"/>
              <a:t>Portfolio Risk: </a:t>
            </a:r>
            <a:br>
              <a:rPr smtClean="0"/>
            </a:br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14533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2A9D56-F89E-4658-8D80-EB8A3177BC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182A9D56-F89E-4658-8D80-EB8A3177BC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8C5B4A-61DB-4525-929E-FF12B42667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918C5B4A-61DB-4525-929E-FF12B42667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9DE36E-E905-4BC0-A293-D120D5467E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graphicEl>
                                              <a:dgm id="{AB9DE36E-E905-4BC0-A293-D120D5467E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08F158-5872-4868-B844-F019BB592D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4D08F158-5872-4868-B844-F019BB592D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CDD86D-AB17-4B77-B7E6-6907BE9CA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67CDD86D-AB17-4B77-B7E6-6907BE9CAE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77B625-BB22-4935-B30D-B010382769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8577B625-BB22-4935-B30D-B010382769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96DF61-6FAB-4A51-B0A0-987D50088D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graphicEl>
                                              <a:dgm id="{C396DF61-6FAB-4A51-B0A0-987D50088D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85800"/>
            <a:ext cx="8229600" cy="6324600"/>
          </a:xfrm>
        </p:spPr>
        <p:txBody>
          <a:bodyPr/>
          <a:lstStyle/>
          <a:p>
            <a:pPr>
              <a:lnSpc>
                <a:spcPct val="125000"/>
              </a:lnSpc>
              <a:buFont typeface="Wingdings" pitchFamily="2" charset="2"/>
              <a:buNone/>
            </a:pPr>
            <a:r>
              <a:rPr lang="en-US" sz="2200" smtClean="0"/>
              <a:t>	Risk is not a simple weighted average of risk with securities like we did in measuring Expected Return………..we need to know following things to measure risk of a Portfolio.</a:t>
            </a:r>
          </a:p>
          <a:p>
            <a:pPr>
              <a:lnSpc>
                <a:spcPct val="125000"/>
              </a:lnSpc>
              <a:buFont typeface="Wingdings" pitchFamily="2" charset="2"/>
              <a:buNone/>
            </a:pPr>
            <a:endParaRPr lang="en-US" sz="2200" smtClean="0"/>
          </a:p>
          <a:p>
            <a:pPr>
              <a:lnSpc>
                <a:spcPct val="125000"/>
              </a:lnSpc>
              <a:buFont typeface="Wingdings" pitchFamily="2" charset="2"/>
              <a:buNone/>
            </a:pPr>
            <a:endParaRPr lang="en-US" sz="2200" smtClean="0"/>
          </a:p>
          <a:p>
            <a:pPr>
              <a:lnSpc>
                <a:spcPct val="125000"/>
              </a:lnSpc>
            </a:pPr>
            <a:endParaRPr lang="en-US" sz="2200" smtClean="0"/>
          </a:p>
          <a:p>
            <a:pPr>
              <a:lnSpc>
                <a:spcPct val="125000"/>
              </a:lnSpc>
            </a:pPr>
            <a:endParaRPr lang="en-US" sz="2200" smtClean="0"/>
          </a:p>
          <a:p>
            <a:pPr>
              <a:lnSpc>
                <a:spcPct val="125000"/>
              </a:lnSpc>
            </a:pPr>
            <a:endParaRPr lang="en-US" sz="2200" smtClean="0"/>
          </a:p>
          <a:p>
            <a:pPr>
              <a:lnSpc>
                <a:spcPct val="125000"/>
              </a:lnSpc>
            </a:pPr>
            <a:endParaRPr lang="en-US" sz="2200" smtClean="0"/>
          </a:p>
          <a:p>
            <a:pPr>
              <a:lnSpc>
                <a:spcPct val="125000"/>
              </a:lnSpc>
            </a:pPr>
            <a:r>
              <a:rPr lang="en-US" sz="2200" smtClean="0"/>
              <a:t>Covariance between two securities</a:t>
            </a:r>
          </a:p>
          <a:p>
            <a:pPr>
              <a:lnSpc>
                <a:spcPct val="125000"/>
              </a:lnSpc>
            </a:pPr>
            <a:r>
              <a:rPr lang="en-US" sz="2200" smtClean="0"/>
              <a:t>Correlation Coefficient between two securities</a:t>
            </a:r>
          </a:p>
          <a:p>
            <a:pPr>
              <a:lnSpc>
                <a:spcPct val="125000"/>
              </a:lnSpc>
            </a:pPr>
            <a:r>
              <a:rPr lang="en-US" sz="2200" smtClean="0"/>
              <a:t>Variance of securities,Standard Deviation of Securities</a:t>
            </a:r>
          </a:p>
        </p:txBody>
      </p:sp>
      <p:sp>
        <p:nvSpPr>
          <p:cNvPr id="20483" name="Date Placeholder 7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181F9AF-4724-452F-B22C-AFED4181DAF5}" type="datetime1">
              <a:rPr lang="en-IN">
                <a:solidFill>
                  <a:schemeClr val="tx2"/>
                </a:solidFill>
              </a:rPr>
              <a:pPr eaLnBrk="1" hangingPunct="1"/>
              <a:t>06-08-2014</a:t>
            </a:fld>
            <a:endParaRPr lang="en-IN">
              <a:solidFill>
                <a:schemeClr val="tx2"/>
              </a:solidFill>
            </a:endParaRPr>
          </a:p>
        </p:txBody>
      </p:sp>
      <p:sp>
        <p:nvSpPr>
          <p:cNvPr id="2048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tx2"/>
                </a:solidFill>
              </a:rPr>
              <a:t>Dr. Amit Bagga FCA,AICWA,P.hd,Mcom</a:t>
            </a:r>
          </a:p>
        </p:txBody>
      </p:sp>
      <p:sp>
        <p:nvSpPr>
          <p:cNvPr id="2048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0EA546E-7194-4F7A-A143-3132301574DB}" type="slidenum">
              <a:rPr lang="en-US">
                <a:solidFill>
                  <a:schemeClr val="tx2"/>
                </a:solidFill>
              </a:rPr>
              <a:pPr eaLnBrk="1" hangingPunct="1"/>
              <a:t>11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204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525000" cy="762000"/>
          </a:xfrm>
        </p:spPr>
        <p:txBody>
          <a:bodyPr/>
          <a:lstStyle/>
          <a:p>
            <a:r>
              <a:rPr lang="en-US" u="sng" smtClean="0"/>
              <a:t>Measuring Portfolio Risk</a:t>
            </a:r>
          </a:p>
        </p:txBody>
      </p:sp>
      <p:pic>
        <p:nvPicPr>
          <p:cNvPr id="20487" name="Content Placeholder 6" descr="20131212_13214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4600"/>
            <a:ext cx="8229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417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Content Placeholder 6" descr="20131212_13214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1538" y="3038475"/>
            <a:ext cx="7408862" cy="2724150"/>
          </a:xfrm>
        </p:spPr>
      </p:pic>
      <p:sp>
        <p:nvSpPr>
          <p:cNvPr id="21507" name="Date Placeholder 7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E54CC1D-6075-4CC7-B6D5-A941DC6F3D48}" type="datetime1">
              <a:rPr lang="en-IN">
                <a:solidFill>
                  <a:schemeClr val="tx2"/>
                </a:solidFill>
              </a:rPr>
              <a:pPr eaLnBrk="1" hangingPunct="1"/>
              <a:t>06-08-2014</a:t>
            </a:fld>
            <a:endParaRPr lang="en-IN">
              <a:solidFill>
                <a:schemeClr val="tx2"/>
              </a:solidFill>
            </a:endParaRPr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tx2"/>
                </a:solidFill>
              </a:rPr>
              <a:t>Dr. Amit Bagga FCA,AICWA,P.hd,Mcom</a:t>
            </a: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25B65F1-43E7-4B6D-9DB2-FF87068FBA6E}" type="slidenum">
              <a:rPr lang="en-US">
                <a:solidFill>
                  <a:schemeClr val="tx2"/>
                </a:solidFill>
              </a:rPr>
              <a:pPr eaLnBrk="1" hangingPunct="1"/>
              <a:t>12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2151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Markowitz Portfolio Risk</a:t>
            </a:r>
          </a:p>
        </p:txBody>
      </p:sp>
    </p:spTree>
    <p:extLst>
      <p:ext uri="{BB962C8B-B14F-4D97-AF65-F5344CB8AC3E}">
        <p14:creationId xmlns:p14="http://schemas.microsoft.com/office/powerpoint/2010/main" val="18347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81534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2531" name="Date Placeholder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D68889F-E3EE-40F0-936D-C5DB5E878EB5}" type="datetime1">
              <a:rPr lang="en-IN">
                <a:solidFill>
                  <a:schemeClr val="tx2"/>
                </a:solidFill>
              </a:rPr>
              <a:pPr eaLnBrk="1" hangingPunct="1"/>
              <a:t>06-08-2014</a:t>
            </a:fld>
            <a:endParaRPr lang="en-IN">
              <a:solidFill>
                <a:schemeClr val="tx2"/>
              </a:solidFill>
            </a:endParaRPr>
          </a:p>
        </p:txBody>
      </p:sp>
      <p:sp>
        <p:nvSpPr>
          <p:cNvPr id="22532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IN">
                <a:solidFill>
                  <a:schemeClr val="tx2"/>
                </a:solidFill>
              </a:rPr>
              <a:t>Dr. Amit Bagga FCA,AICWA,P.hd,Mcom</a:t>
            </a:r>
          </a:p>
        </p:txBody>
      </p:sp>
      <p:sp>
        <p:nvSpPr>
          <p:cNvPr id="2253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EDB723D-8AA6-4A37-AFCA-E0C8427769AD}" type="slidenum">
              <a:rPr lang="en-US">
                <a:cs typeface="Arial" pitchFamily="34" charset="0"/>
              </a:rPr>
              <a:pPr eaLnBrk="1" hangingPunct="1"/>
              <a:t>13</a:t>
            </a:fld>
            <a:endParaRPr lang="en-US">
              <a:cs typeface="Arial" pitchFamily="34" charset="0"/>
            </a:endParaRP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t>Measuring Portfolio Risk for Two Assets</a:t>
            </a: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838200" y="4459288"/>
            <a:ext cx="7467600" cy="1323439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5287963" algn="l"/>
              </a:tabLst>
              <a:defRPr/>
            </a:pPr>
            <a:r>
              <a:rPr lang="en-IN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Covariance XY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5287963" algn="l"/>
              </a:tabLst>
              <a:defRPr/>
            </a:pPr>
            <a:r>
              <a:rPr lang="en-IN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 Standard deviation X * Standard deviation Y * Correlation XY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5287963" algn="l"/>
              </a:tabLst>
              <a:defRPr/>
            </a:pPr>
            <a:r>
              <a:rPr lang="en-IN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32121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A3911D-5901-40AC-8535-11DFE2705A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3BA3911D-5901-40AC-8535-11DFE2705A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4B4209-BEC2-4C5D-8F31-44D5AF8691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E24B4209-BEC2-4C5D-8F31-44D5AF8691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BA6B42-0D4F-404E-A689-68C87B99BE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graphicEl>
                                              <a:dgm id="{4ABA6B42-0D4F-404E-A689-68C87B99BE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B70BDD-F3CC-416F-BAED-60FD6C869B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06B70BDD-F3CC-416F-BAED-60FD6C869B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AB9367-FA3A-4ABC-8DF1-B50262C36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FFAB9367-FA3A-4ABC-8DF1-B50262C365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6260D7-2E79-425A-B296-E2DF7BAED8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756260D7-2E79-425A-B296-E2DF7BAED8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E5A3B5-DA48-44E1-B7D9-FFE1112755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graphicEl>
                                              <a:dgm id="{3BE5A3B5-DA48-44E1-B7D9-FFE1112755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3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14341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1C10485-8CAD-4578-9214-9862644DD9C1}" type="datetime1">
              <a:rPr lang="en-IN">
                <a:solidFill>
                  <a:schemeClr val="tx2"/>
                </a:solidFill>
              </a:rPr>
              <a:pPr eaLnBrk="1" hangingPunct="1"/>
              <a:t>06-08-2014</a:t>
            </a:fld>
            <a:endParaRPr lang="en-IN">
              <a:solidFill>
                <a:schemeClr val="tx2"/>
              </a:solidFill>
            </a:endParaRPr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IN">
                <a:solidFill>
                  <a:schemeClr val="tx2"/>
                </a:solidFill>
              </a:rPr>
              <a:t>Dr. Amit Bagga FCA,AICWA,P.hd,Mcom</a:t>
            </a:r>
          </a:p>
        </p:txBody>
      </p:sp>
      <p:sp>
        <p:nvSpPr>
          <p:cNvPr id="2355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77FE795-AA03-4095-906D-4D7CD14D3267}" type="slidenum">
              <a:rPr lang="en-US">
                <a:cs typeface="Arial" pitchFamily="34" charset="0"/>
              </a:rPr>
              <a:pPr eaLnBrk="1" hangingPunct="1"/>
              <a:t>14</a:t>
            </a:fld>
            <a:endParaRPr lang="en-US"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t>Variance and Standard Deviation of </a:t>
            </a:r>
            <a:r>
              <a:rPr lang="en-US" dirty="0" smtClean="0"/>
              <a:t>T</a:t>
            </a:r>
            <a:r>
              <a:rPr smtClean="0"/>
              <a:t>wo-Asset </a:t>
            </a:r>
            <a:r>
              <a:t>Portfolio</a:t>
            </a:r>
          </a:p>
        </p:txBody>
      </p:sp>
      <p:pic>
        <p:nvPicPr>
          <p:cNvPr id="25606" name="Picture 6" descr="J:\anubhuti\VPH\IM Pandey\ppts\ppts pics\ch 5\as 3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229600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4089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5A70A9A-3270-4833-B853-5E60A1A4B084}" type="datetime1">
              <a:rPr lang="en-IN">
                <a:solidFill>
                  <a:schemeClr val="tx2"/>
                </a:solidFill>
              </a:rPr>
              <a:pPr eaLnBrk="1" hangingPunct="1"/>
              <a:t>06-08-2014</a:t>
            </a:fld>
            <a:endParaRPr lang="en-IN">
              <a:solidFill>
                <a:schemeClr val="tx2"/>
              </a:solidFill>
            </a:endParaRPr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IN">
                <a:solidFill>
                  <a:schemeClr val="tx2"/>
                </a:solidFill>
              </a:rPr>
              <a:t>Dr. Amit Bagga FCA,AICWA,P.hd,Mcom</a:t>
            </a:r>
          </a:p>
        </p:txBody>
      </p:sp>
      <p:sp>
        <p:nvSpPr>
          <p:cNvPr id="2458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578C8C4-6C2E-471D-90F6-A689DD892B9F}" type="slidenum">
              <a:rPr lang="en-US">
                <a:cs typeface="Arial" pitchFamily="34" charset="0"/>
              </a:rPr>
              <a:pPr eaLnBrk="1" hangingPunct="1"/>
              <a:t>15</a:t>
            </a:fld>
            <a:endParaRPr lang="en-US">
              <a:cs typeface="Arial" pitchFamily="34" charset="0"/>
            </a:endParaRPr>
          </a:p>
        </p:txBody>
      </p:sp>
      <p:sp>
        <p:nvSpPr>
          <p:cNvPr id="2253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5287963" algn="l"/>
              </a:tabLst>
              <a:defRPr/>
            </a:pPr>
            <a:r>
              <a:rPr sz="3200"/>
              <a:t>Measuring Portfolio Risk for Two </a:t>
            </a:r>
            <a:r>
              <a:rPr sz="3200" smtClean="0"/>
              <a:t>Assets</a:t>
            </a:r>
            <a:r>
              <a:rPr lang="en-IN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br>
              <a:rPr lang="en-IN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IN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IN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IN" sz="2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Covariance </a:t>
            </a:r>
            <a:r>
              <a:rPr lang="en-IN" sz="20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XY</a:t>
            </a:r>
            <a:r>
              <a:rPr lang="en-IN" sz="2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br>
              <a:rPr lang="en-IN" sz="2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IN" sz="2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 Standard deviation X * Standard deviation Y * Correlation </a:t>
            </a:r>
            <a:r>
              <a:rPr lang="en-IN" sz="20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XY</a:t>
            </a:r>
            <a:r>
              <a:rPr lang="en-IN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IN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IN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sz="2400"/>
          </a:p>
        </p:txBody>
      </p:sp>
      <p:pic>
        <p:nvPicPr>
          <p:cNvPr id="22534" name="Picture 6" descr="C:\Documents and Settings\Anubhav\Desktop\a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8153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47380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7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DDA7B45-A55C-4770-91CA-A61610A46581}" type="datetime1">
              <a:rPr lang="en-IN">
                <a:solidFill>
                  <a:schemeClr val="tx2"/>
                </a:solidFill>
              </a:rPr>
              <a:pPr eaLnBrk="1" hangingPunct="1"/>
              <a:t>06-08-2014</a:t>
            </a:fld>
            <a:endParaRPr lang="en-IN">
              <a:solidFill>
                <a:schemeClr val="tx2"/>
              </a:solidFill>
            </a:endParaRPr>
          </a:p>
        </p:txBody>
      </p:sp>
      <p:sp>
        <p:nvSpPr>
          <p:cNvPr id="25603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IN">
                <a:solidFill>
                  <a:schemeClr val="tx2"/>
                </a:solidFill>
              </a:rPr>
              <a:t>Dr. Amit Bagga FCA,AICWA,P.hd,Mcom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5C8AF3C-D8D4-4870-BDCE-55A2B9CD54CF}" type="slidenum">
              <a:rPr lang="en-US">
                <a:cs typeface="Arial" pitchFamily="34" charset="0"/>
              </a:rPr>
              <a:pPr eaLnBrk="1" hangingPunct="1"/>
              <a:t>16</a:t>
            </a:fld>
            <a:endParaRPr lang="en-US">
              <a:cs typeface="Arial" pitchFamily="34" charset="0"/>
            </a:endParaRPr>
          </a:p>
        </p:txBody>
      </p:sp>
      <p:sp>
        <p:nvSpPr>
          <p:cNvPr id="256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covariance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333500" y="1295400"/>
          <a:ext cx="6972300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Document" r:id="rId4" imgW="3231303" imgH="1655490" progId="Word.Document.12">
                  <p:embed/>
                </p:oleObj>
              </mc:Choice>
              <mc:Fallback>
                <p:oleObj name="Document" r:id="rId4" imgW="3231303" imgH="165549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1295400"/>
                        <a:ext cx="6972300" cy="350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999038"/>
            <a:ext cx="5313363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 1"/>
          <p:cNvGraphicFramePr/>
          <p:nvPr/>
        </p:nvGraphicFramePr>
        <p:xfrm>
          <a:off x="838200" y="5925343"/>
          <a:ext cx="7772400" cy="646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2454010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81000" y="1828800"/>
          <a:ext cx="8382000" cy="3624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627" name="Date Placeholder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04EAD6D-02B1-40A7-89D6-0D742E34F4AD}" type="datetime1">
              <a:rPr lang="en-IN">
                <a:solidFill>
                  <a:schemeClr val="tx2"/>
                </a:solidFill>
              </a:rPr>
              <a:pPr eaLnBrk="1" hangingPunct="1"/>
              <a:t>06-08-2014</a:t>
            </a:fld>
            <a:endParaRPr lang="en-IN">
              <a:solidFill>
                <a:schemeClr val="tx2"/>
              </a:solidFill>
            </a:endParaRPr>
          </a:p>
        </p:txBody>
      </p:sp>
      <p:sp>
        <p:nvSpPr>
          <p:cNvPr id="2662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IN">
                <a:solidFill>
                  <a:schemeClr val="tx2"/>
                </a:solidFill>
              </a:rPr>
              <a:t>Dr. Amit Bagga FCA,AICWA,P.hd,Mcom</a:t>
            </a:r>
          </a:p>
        </p:txBody>
      </p:sp>
      <p:sp>
        <p:nvSpPr>
          <p:cNvPr id="2662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D895C81-F405-4366-AA39-8A3CD3436E09}" type="slidenum">
              <a:rPr lang="en-US">
                <a:cs typeface="Arial" pitchFamily="34" charset="0"/>
              </a:rPr>
              <a:pPr eaLnBrk="1" hangingPunct="1"/>
              <a:t>17</a:t>
            </a:fld>
            <a:endParaRPr lang="en-US">
              <a:cs typeface="Arial" pitchFamily="34" charset="0"/>
            </a:endParaRPr>
          </a:p>
        </p:txBody>
      </p:sp>
      <p:sp>
        <p:nvSpPr>
          <p:cNvPr id="266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Correlation</a:t>
            </a:r>
          </a:p>
        </p:txBody>
      </p:sp>
    </p:spTree>
    <p:extLst>
      <p:ext uri="{BB962C8B-B14F-4D97-AF65-F5344CB8AC3E}">
        <p14:creationId xmlns:p14="http://schemas.microsoft.com/office/powerpoint/2010/main" val="599572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2959B5-6A64-4C22-82E4-60C132DE5E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9C2959B5-6A64-4C22-82E4-60C132DE5E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6CE334-25F1-4AD6-8DF6-359BA1022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116CE334-25F1-4AD6-8DF6-359BA10223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7C611F1-242E-4DFC-B692-D4FA057211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graphicEl>
                                              <a:dgm id="{87C611F1-242E-4DFC-B692-D4FA057211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B905CB8-7B12-4EF8-81B4-948805CE5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6B905CB8-7B12-4EF8-81B4-948805CE56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2E6629-00C5-4C0B-B7A1-71725D02C9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302E6629-00C5-4C0B-B7A1-71725D02C9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F9D05FB-0363-476E-A751-2FB194C98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DF9D05FB-0363-476E-A751-2FB194C981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1918102-4066-4824-B7BD-D25877E550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01918102-4066-4824-B7BD-D25877E550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ADD5B8B-5790-4837-B257-B3CD17AD4FEA}" type="datetime1">
              <a:rPr lang="en-IN">
                <a:solidFill>
                  <a:schemeClr val="tx2"/>
                </a:solidFill>
              </a:rPr>
              <a:pPr eaLnBrk="1" hangingPunct="1"/>
              <a:t>06-08-2014</a:t>
            </a:fld>
            <a:endParaRPr lang="en-IN">
              <a:solidFill>
                <a:schemeClr val="tx2"/>
              </a:solidFill>
            </a:endParaRP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IN">
                <a:solidFill>
                  <a:schemeClr val="tx2"/>
                </a:solidFill>
              </a:rPr>
              <a:t>Dr. Amit Bagga FCA,AICWA,P.hd,Mcom</a:t>
            </a:r>
          </a:p>
        </p:txBody>
      </p:sp>
      <p:sp>
        <p:nvSpPr>
          <p:cNvPr id="27652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0" y="1271588"/>
            <a:ext cx="533400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D971A85-7F08-4436-B41C-A63E94878785}" type="slidenum">
              <a:rPr lang="en-US">
                <a:cs typeface="Arial" pitchFamily="34" charset="0"/>
              </a:rPr>
              <a:pPr eaLnBrk="1" hangingPunct="1"/>
              <a:t>18</a:t>
            </a:fld>
            <a:endParaRPr lang="en-US"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Perfect Positive Correlation</a:t>
            </a:r>
          </a:p>
        </p:txBody>
      </p:sp>
      <p:pic>
        <p:nvPicPr>
          <p:cNvPr id="30726" name="Picture 6" descr="J:\anubhuti\VPH\IM Pandey\ppts\ppts pics\ch 5\as 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5600" y="1600200"/>
            <a:ext cx="843121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Fron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7552361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8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F9D6029-2E57-44A6-8F7D-4702D4A870E4}" type="datetime1">
              <a:rPr lang="en-IN">
                <a:solidFill>
                  <a:schemeClr val="tx2"/>
                </a:solidFill>
              </a:rPr>
              <a:pPr eaLnBrk="1" hangingPunct="1"/>
              <a:t>06-08-2014</a:t>
            </a:fld>
            <a:endParaRPr lang="en-IN">
              <a:solidFill>
                <a:schemeClr val="tx2"/>
              </a:solidFill>
            </a:endParaRPr>
          </a:p>
        </p:txBody>
      </p:sp>
      <p:sp>
        <p:nvSpPr>
          <p:cNvPr id="28675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IN">
                <a:solidFill>
                  <a:schemeClr val="tx2"/>
                </a:solidFill>
              </a:rPr>
              <a:t>Dr. Amit Bagga FCA,AICWA,P.hd,Mcom</a:t>
            </a:r>
          </a:p>
        </p:txBody>
      </p:sp>
      <p:sp>
        <p:nvSpPr>
          <p:cNvPr id="28676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0" y="1271588"/>
            <a:ext cx="533400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33C4CEB-9465-46C3-9476-6E932CBA7923}" type="slidenum">
              <a:rPr lang="en-US">
                <a:cs typeface="Arial" pitchFamily="34" charset="0"/>
              </a:rPr>
              <a:pPr eaLnBrk="1" hangingPunct="1"/>
              <a:t>19</a:t>
            </a:fld>
            <a:endParaRPr lang="en-US">
              <a:cs typeface="Arial" pitchFamily="34" charset="0"/>
            </a:endParaRPr>
          </a:p>
        </p:txBody>
      </p:sp>
      <p:sp>
        <p:nvSpPr>
          <p:cNvPr id="31747" name="TextBox 6"/>
          <p:cNvSpPr txBox="1">
            <a:spLocks noChangeArrowheads="1"/>
          </p:cNvSpPr>
          <p:nvPr/>
        </p:nvSpPr>
        <p:spPr bwMode="auto">
          <a:xfrm>
            <a:off x="0" y="5181600"/>
            <a:ext cx="8305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There is no advantage of diversification when the returns of securities have perfect positive correlation.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447800" y="1600200"/>
            <a:ext cx="6477000" cy="3276600"/>
            <a:chOff x="1447800" y="1600201"/>
            <a:chExt cx="6476999" cy="3276599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rgbClr val="92D05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1447800" y="1600201"/>
              <a:ext cx="6476999" cy="327659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8" name="Rectangle 7"/>
            <p:cNvSpPr/>
            <p:nvPr/>
          </p:nvSpPr>
          <p:spPr>
            <a:xfrm>
              <a:off x="2209800" y="4343400"/>
              <a:ext cx="1371600" cy="304800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04616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8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4D7D908-B9ED-4EF0-B600-0815C62CDED6}" type="datetime1">
              <a:rPr lang="en-IN">
                <a:solidFill>
                  <a:schemeClr val="tx2"/>
                </a:solidFill>
              </a:rPr>
              <a:pPr eaLnBrk="1" hangingPunct="1"/>
              <a:t>06-08-2014</a:t>
            </a:fld>
            <a:endParaRPr lang="en-IN">
              <a:solidFill>
                <a:schemeClr val="tx2"/>
              </a:solidFill>
            </a:endParaRPr>
          </a:p>
        </p:txBody>
      </p:sp>
      <p:sp>
        <p:nvSpPr>
          <p:cNvPr id="11267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IN">
                <a:solidFill>
                  <a:schemeClr val="tx2"/>
                </a:solidFill>
              </a:rPr>
              <a:t>Dr. Amit Bagga FCA,AICWA,P.hd,Mcom</a:t>
            </a:r>
          </a:p>
        </p:txBody>
      </p:sp>
      <p:sp>
        <p:nvSpPr>
          <p:cNvPr id="1126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866F6E9-66CA-4C4E-8673-CA9A8A2AB9AB}" type="slidenum">
              <a:rPr lang="en-US">
                <a:cs typeface="Arial" pitchFamily="34" charset="0"/>
              </a:rPr>
              <a:pPr eaLnBrk="1" hangingPunct="1"/>
              <a:t>2</a:t>
            </a:fld>
            <a:endParaRPr lang="en-US">
              <a:cs typeface="Arial" pitchFamily="34" charset="0"/>
            </a:endParaRPr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mtClean="0">
                <a:solidFill>
                  <a:srgbClr val="FF0000"/>
                </a:solidFill>
              </a:rPr>
              <a:t> Portfolio Investment Avenues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1270" name="Text Box 4"/>
          <p:cNvSpPr txBox="1">
            <a:spLocks noChangeArrowheads="1"/>
          </p:cNvSpPr>
          <p:nvPr/>
        </p:nvSpPr>
        <p:spPr bwMode="auto">
          <a:xfrm>
            <a:off x="5597525" y="2224088"/>
            <a:ext cx="2174875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333300"/>
              </a:buClr>
              <a:buFont typeface="Wingdings" pitchFamily="2" charset="2"/>
              <a:buChar char="v"/>
            </a:pPr>
            <a:r>
              <a:rPr lang="en-US" sz="2400">
                <a:solidFill>
                  <a:schemeClr val="tx2"/>
                </a:solidFill>
                <a:latin typeface="Tahoma" pitchFamily="34" charset="0"/>
              </a:rPr>
              <a:t> </a:t>
            </a:r>
            <a:r>
              <a:rPr lang="en-US" sz="2200">
                <a:solidFill>
                  <a:schemeClr val="tx2"/>
                </a:solidFill>
                <a:latin typeface="Tahoma" pitchFamily="34" charset="0"/>
              </a:rPr>
              <a:t>Shares</a:t>
            </a:r>
          </a:p>
          <a:p>
            <a:pPr eaLnBrk="1" hangingPunct="1">
              <a:lnSpc>
                <a:spcPct val="150000"/>
              </a:lnSpc>
              <a:buClr>
                <a:srgbClr val="333300"/>
              </a:buClr>
              <a:buFont typeface="Wingdings" pitchFamily="2" charset="2"/>
              <a:buChar char="v"/>
            </a:pPr>
            <a:r>
              <a:rPr lang="en-US" sz="2200">
                <a:solidFill>
                  <a:schemeClr val="tx2"/>
                </a:solidFill>
                <a:latin typeface="Tahoma" pitchFamily="34" charset="0"/>
              </a:rPr>
              <a:t> Bonds</a:t>
            </a:r>
          </a:p>
          <a:p>
            <a:pPr eaLnBrk="1" hangingPunct="1">
              <a:lnSpc>
                <a:spcPct val="150000"/>
              </a:lnSpc>
              <a:buClr>
                <a:srgbClr val="333300"/>
              </a:buClr>
              <a:buFont typeface="Wingdings" pitchFamily="2" charset="2"/>
              <a:buChar char="v"/>
            </a:pPr>
            <a:r>
              <a:rPr lang="en-US" sz="2200">
                <a:solidFill>
                  <a:schemeClr val="tx2"/>
                </a:solidFill>
                <a:latin typeface="Tahoma" pitchFamily="34" charset="0"/>
              </a:rPr>
              <a:t> Mutual Funds</a:t>
            </a:r>
          </a:p>
          <a:p>
            <a:pPr eaLnBrk="1" hangingPunct="1">
              <a:lnSpc>
                <a:spcPct val="150000"/>
              </a:lnSpc>
              <a:buClr>
                <a:srgbClr val="333300"/>
              </a:buClr>
              <a:buFont typeface="Wingdings" pitchFamily="2" charset="2"/>
              <a:buChar char="v"/>
            </a:pPr>
            <a:r>
              <a:rPr lang="en-US" sz="2200">
                <a:solidFill>
                  <a:schemeClr val="tx2"/>
                </a:solidFill>
                <a:latin typeface="Tahoma" pitchFamily="34" charset="0"/>
              </a:rPr>
              <a:t> Debentures</a:t>
            </a:r>
          </a:p>
          <a:p>
            <a:pPr eaLnBrk="1" hangingPunct="1">
              <a:lnSpc>
                <a:spcPct val="150000"/>
              </a:lnSpc>
              <a:buClr>
                <a:srgbClr val="333300"/>
              </a:buClr>
              <a:buFont typeface="Wingdings" pitchFamily="2" charset="2"/>
              <a:buChar char="v"/>
            </a:pPr>
            <a:r>
              <a:rPr lang="en-US" sz="2200">
                <a:solidFill>
                  <a:schemeClr val="tx2"/>
                </a:solidFill>
                <a:latin typeface="Tahoma" pitchFamily="34" charset="0"/>
              </a:rPr>
              <a:t> PF</a:t>
            </a:r>
            <a:endParaRPr lang="en-US" sz="2400">
              <a:solidFill>
                <a:schemeClr val="tx2"/>
              </a:solidFill>
              <a:latin typeface="Tahoma" pitchFamily="34" charset="0"/>
            </a:endParaRPr>
          </a:p>
        </p:txBody>
      </p:sp>
      <p:pic>
        <p:nvPicPr>
          <p:cNvPr id="11271" name="Picture 5" descr="watermark_300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00200"/>
            <a:ext cx="2057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ext Box 6"/>
          <p:cNvSpPr txBox="1">
            <a:spLocks noChangeArrowheads="1"/>
          </p:cNvSpPr>
          <p:nvPr/>
        </p:nvSpPr>
        <p:spPr bwMode="auto">
          <a:xfrm>
            <a:off x="609600" y="2209800"/>
            <a:ext cx="2057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Clr>
                <a:srgbClr val="333300"/>
              </a:buClr>
              <a:buFont typeface="Wingdings" pitchFamily="2" charset="2"/>
              <a:buChar char="v"/>
            </a:pPr>
            <a:r>
              <a:rPr lang="en-US" sz="2200">
                <a:solidFill>
                  <a:schemeClr val="tx2"/>
                </a:solidFill>
                <a:latin typeface="Tahoma" pitchFamily="34" charset="0"/>
              </a:rPr>
              <a:t> </a:t>
            </a:r>
            <a:r>
              <a:rPr lang="en-US" sz="2400">
                <a:solidFill>
                  <a:schemeClr val="tx2"/>
                </a:solidFill>
                <a:latin typeface="Tahoma" pitchFamily="34" charset="0"/>
              </a:rPr>
              <a:t>Gold</a:t>
            </a:r>
          </a:p>
          <a:p>
            <a:pPr eaLnBrk="1" hangingPunct="1">
              <a:buClr>
                <a:srgbClr val="333300"/>
              </a:buClr>
              <a:buFont typeface="Wingdings" pitchFamily="2" charset="2"/>
              <a:buChar char="v"/>
            </a:pPr>
            <a:r>
              <a:rPr lang="en-US" sz="2400">
                <a:solidFill>
                  <a:schemeClr val="tx2"/>
                </a:solidFill>
                <a:latin typeface="Tahoma" pitchFamily="34" charset="0"/>
              </a:rPr>
              <a:t> Silver</a:t>
            </a:r>
          </a:p>
          <a:p>
            <a:pPr eaLnBrk="1" hangingPunct="1">
              <a:buClr>
                <a:srgbClr val="333300"/>
              </a:buClr>
              <a:buFont typeface="Wingdings" pitchFamily="2" charset="2"/>
              <a:buChar char="v"/>
            </a:pPr>
            <a:r>
              <a:rPr lang="en-US" sz="2400">
                <a:solidFill>
                  <a:schemeClr val="tx2"/>
                </a:solidFill>
                <a:latin typeface="Tahoma" pitchFamily="34" charset="0"/>
              </a:rPr>
              <a:t> Real Estate</a:t>
            </a:r>
          </a:p>
        </p:txBody>
      </p:sp>
      <p:sp>
        <p:nvSpPr>
          <p:cNvPr id="11273" name="Text Box 7"/>
          <p:cNvSpPr txBox="1">
            <a:spLocks noChangeArrowheads="1"/>
          </p:cNvSpPr>
          <p:nvPr/>
        </p:nvSpPr>
        <p:spPr bwMode="auto">
          <a:xfrm>
            <a:off x="2362200" y="3573463"/>
            <a:ext cx="2987675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buFont typeface="Wingdings" pitchFamily="2" charset="2"/>
              <a:buChar char="v"/>
            </a:pPr>
            <a:r>
              <a:rPr lang="en-US" sz="2200">
                <a:solidFill>
                  <a:schemeClr val="tx2"/>
                </a:solidFill>
                <a:latin typeface="Tahoma" pitchFamily="34" charset="0"/>
              </a:rPr>
              <a:t> Indira Vikas Patra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Char char="v"/>
            </a:pPr>
            <a:r>
              <a:rPr lang="en-US" sz="2200">
                <a:solidFill>
                  <a:schemeClr val="tx2"/>
                </a:solidFill>
                <a:latin typeface="Tahoma" pitchFamily="34" charset="0"/>
              </a:rPr>
              <a:t> Post Office Deposits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Char char="v"/>
            </a:pPr>
            <a:r>
              <a:rPr lang="en-US" sz="2200">
                <a:solidFill>
                  <a:schemeClr val="tx2"/>
                </a:solidFill>
                <a:latin typeface="Tahoma" pitchFamily="34" charset="0"/>
              </a:rPr>
              <a:t> Bank Deposits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Char char="v"/>
            </a:pPr>
            <a:r>
              <a:rPr lang="en-US" sz="2200">
                <a:solidFill>
                  <a:schemeClr val="tx2"/>
                </a:solidFill>
                <a:latin typeface="Tahoma" pitchFamily="34" charset="0"/>
              </a:rPr>
              <a:t> NSC</a:t>
            </a:r>
          </a:p>
          <a:p>
            <a:pPr eaLnBrk="1" hangingPunct="1"/>
            <a:endParaRPr lang="en-US" sz="2200">
              <a:solidFill>
                <a:schemeClr val="tx2"/>
              </a:solidFill>
              <a:latin typeface="Tahom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6320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Content Placeholder 4"/>
          <p:cNvSpPr>
            <a:spLocks noGrp="1"/>
          </p:cNvSpPr>
          <p:nvPr>
            <p:ph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algn="just"/>
            <a:r>
              <a:rPr lang="en-US" smtClean="0"/>
              <a:t>In this the portfolio return increases and the portfolio risk declines.</a:t>
            </a:r>
          </a:p>
          <a:p>
            <a:pPr algn="just"/>
            <a:r>
              <a:rPr lang="en-US" smtClean="0"/>
              <a:t>It results in </a:t>
            </a:r>
            <a:r>
              <a:rPr lang="en-US" b="1" smtClean="0"/>
              <a:t>risk-less portfolio</a:t>
            </a:r>
            <a:r>
              <a:rPr lang="en-US" smtClean="0"/>
              <a:t>. </a:t>
            </a:r>
          </a:p>
          <a:p>
            <a:pPr algn="just"/>
            <a:r>
              <a:rPr lang="en-US" smtClean="0"/>
              <a:t>The correlation is -1.0.</a:t>
            </a:r>
          </a:p>
          <a:p>
            <a:pPr algn="just"/>
            <a:endParaRPr lang="en-US" smtClean="0"/>
          </a:p>
        </p:txBody>
      </p:sp>
      <p:sp>
        <p:nvSpPr>
          <p:cNvPr id="29699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848FB0C-525E-4659-B820-D1C4199B7B3B}" type="datetime1">
              <a:rPr lang="en-IN">
                <a:solidFill>
                  <a:schemeClr val="tx2"/>
                </a:solidFill>
              </a:rPr>
              <a:pPr eaLnBrk="1" hangingPunct="1"/>
              <a:t>06-08-2014</a:t>
            </a:fld>
            <a:endParaRPr lang="en-IN">
              <a:solidFill>
                <a:schemeClr val="tx2"/>
              </a:solidFill>
            </a:endParaRPr>
          </a:p>
        </p:txBody>
      </p:sp>
      <p:sp>
        <p:nvSpPr>
          <p:cNvPr id="2970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IN">
                <a:solidFill>
                  <a:schemeClr val="tx2"/>
                </a:solidFill>
              </a:rPr>
              <a:t>Dr. Amit Bagga FCA,AICWA,P.hd,Mcom</a:t>
            </a:r>
          </a:p>
        </p:txBody>
      </p:sp>
      <p:sp>
        <p:nvSpPr>
          <p:cNvPr id="29701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0" y="1271588"/>
            <a:ext cx="533400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F1724A7-00F3-4248-8738-4C10F805AAD1}" type="slidenum">
              <a:rPr lang="en-US">
                <a:cs typeface="Arial" pitchFamily="34" charset="0"/>
              </a:rPr>
              <a:pPr eaLnBrk="1" hangingPunct="1"/>
              <a:t>20</a:t>
            </a:fld>
            <a:endParaRPr lang="en-US">
              <a:cs typeface="Arial" pitchFamily="34" charset="0"/>
            </a:endParaRPr>
          </a:p>
        </p:txBody>
      </p:sp>
      <p:sp>
        <p:nvSpPr>
          <p:cNvPr id="32770" name="Title 3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Perfect Negative Correlation</a:t>
            </a:r>
          </a:p>
        </p:txBody>
      </p:sp>
    </p:spTree>
    <p:extLst>
      <p:ext uri="{BB962C8B-B14F-4D97-AF65-F5344CB8AC3E}">
        <p14:creationId xmlns:p14="http://schemas.microsoft.com/office/powerpoint/2010/main" val="10456403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2263EE8-8520-4CC6-B99A-9EFB22CCC981}" type="datetime1">
              <a:rPr lang="en-IN">
                <a:solidFill>
                  <a:schemeClr val="tx2"/>
                </a:solidFill>
              </a:rPr>
              <a:pPr eaLnBrk="1" hangingPunct="1"/>
              <a:t>06-08-2014</a:t>
            </a:fld>
            <a:endParaRPr lang="en-IN">
              <a:solidFill>
                <a:schemeClr val="tx2"/>
              </a:solidFill>
            </a:endParaRPr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IN">
                <a:solidFill>
                  <a:schemeClr val="tx2"/>
                </a:solidFill>
              </a:rPr>
              <a:t>Dr. Amit Bagga FCA,AICWA,P.hd,Mcom</a:t>
            </a:r>
          </a:p>
        </p:txBody>
      </p:sp>
      <p:sp>
        <p:nvSpPr>
          <p:cNvPr id="30724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0" y="1271588"/>
            <a:ext cx="533400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98A5C41-F916-40E5-9A35-2DACA5B49653}" type="slidenum">
              <a:rPr lang="en-US">
                <a:cs typeface="Arial" pitchFamily="34" charset="0"/>
              </a:rPr>
              <a:pPr eaLnBrk="1" hangingPunct="1"/>
              <a:t>21</a:t>
            </a:fld>
            <a:endParaRPr lang="en-US">
              <a:cs typeface="Arial" pitchFamily="34" charset="0"/>
            </a:endParaRPr>
          </a:p>
        </p:txBody>
      </p:sp>
      <p:sp>
        <p:nvSpPr>
          <p:cNvPr id="2" name="Title 3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Perfect Negative Correlation</a:t>
            </a:r>
          </a:p>
        </p:txBody>
      </p:sp>
      <p:pic>
        <p:nvPicPr>
          <p:cNvPr id="34822" name="Picture 6" descr="J:\anubhuti\VPH\IM Pandey\ppts\ppts pics\ch 5\as 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3581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2071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2A166DB-9E7D-4FD4-9B83-4258D13050BA}" type="datetime1">
              <a:rPr lang="en-IN">
                <a:solidFill>
                  <a:schemeClr val="tx2"/>
                </a:solidFill>
              </a:rPr>
              <a:pPr eaLnBrk="1" hangingPunct="1"/>
              <a:t>06-08-2014</a:t>
            </a:fld>
            <a:endParaRPr lang="en-IN">
              <a:solidFill>
                <a:schemeClr val="tx2"/>
              </a:solidFill>
            </a:endParaRPr>
          </a:p>
        </p:txBody>
      </p:sp>
      <p:sp>
        <p:nvSpPr>
          <p:cNvPr id="31747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IN">
                <a:solidFill>
                  <a:schemeClr val="tx2"/>
                </a:solidFill>
              </a:rPr>
              <a:t>Dr. Amit Bagga FCA,AICWA,P.hd,Mcom</a:t>
            </a:r>
          </a:p>
        </p:txBody>
      </p:sp>
      <p:sp>
        <p:nvSpPr>
          <p:cNvPr id="31748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0" y="1271588"/>
            <a:ext cx="533400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C2B4AD0-A05F-46B5-8D65-64CB04EF81A6}" type="slidenum">
              <a:rPr lang="en-US">
                <a:cs typeface="Arial" pitchFamily="34" charset="0"/>
              </a:rPr>
              <a:pPr eaLnBrk="1" hangingPunct="1"/>
              <a:t>22</a:t>
            </a:fld>
            <a:endParaRPr lang="en-US">
              <a:cs typeface="Arial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1752600"/>
            <a:ext cx="8305800" cy="3586163"/>
            <a:chOff x="457200" y="1752600"/>
            <a:chExt cx="8305800" cy="3586162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bg2">
                  <a:lumMod val="60000"/>
                  <a:lumOff val="40000"/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457200" y="1752600"/>
              <a:ext cx="8305800" cy="358616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8" name="Rectangle 7"/>
            <p:cNvSpPr/>
            <p:nvPr/>
          </p:nvSpPr>
          <p:spPr>
            <a:xfrm>
              <a:off x="1447800" y="4648199"/>
              <a:ext cx="1676400" cy="38100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46660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1FEC539-E798-4019-ABD1-66C81A08F315}" type="datetime1">
              <a:rPr lang="en-IN">
                <a:solidFill>
                  <a:schemeClr val="tx2"/>
                </a:solidFill>
              </a:rPr>
              <a:pPr eaLnBrk="1" hangingPunct="1"/>
              <a:t>06-08-2014</a:t>
            </a:fld>
            <a:endParaRPr lang="en-IN">
              <a:solidFill>
                <a:schemeClr val="tx2"/>
              </a:solidFill>
            </a:endParaRPr>
          </a:p>
        </p:txBody>
      </p:sp>
      <p:sp>
        <p:nvSpPr>
          <p:cNvPr id="3277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IN">
                <a:solidFill>
                  <a:schemeClr val="tx2"/>
                </a:solidFill>
              </a:rPr>
              <a:t>Dr. Amit Bagga FCA,AICWA,P.hd,Mcom</a:t>
            </a:r>
          </a:p>
        </p:txBody>
      </p:sp>
      <p:sp>
        <p:nvSpPr>
          <p:cNvPr id="32772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0" y="1271588"/>
            <a:ext cx="533400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D65F7E7-2260-4228-BEF0-6815421D1CC5}" type="slidenum">
              <a:rPr lang="en-US">
                <a:cs typeface="Arial" pitchFamily="34" charset="0"/>
              </a:rPr>
              <a:pPr eaLnBrk="1" hangingPunct="1"/>
              <a:t>23</a:t>
            </a:fld>
            <a:endParaRPr lang="en-US">
              <a:cs typeface="Arial" pitchFamily="34" charset="0"/>
            </a:endParaRPr>
          </a:p>
        </p:txBody>
      </p:sp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Zero Correlation</a:t>
            </a:r>
          </a:p>
        </p:txBody>
      </p:sp>
      <p:pic>
        <p:nvPicPr>
          <p:cNvPr id="35846" name="Picture 6" descr="J:\anubhuti\VPH\IM Pandey\ppts\ppts pics\ch 5\as 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1600200"/>
            <a:ext cx="835818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37401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3738" y="1530350"/>
            <a:ext cx="6451600" cy="4206875"/>
          </a:xfrm>
        </p:spPr>
      </p:pic>
      <p:sp>
        <p:nvSpPr>
          <p:cNvPr id="33795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B753474-11F5-4EAD-BEFB-7C740A524306}" type="datetime1">
              <a:rPr lang="en-IN">
                <a:solidFill>
                  <a:schemeClr val="tx2"/>
                </a:solidFill>
              </a:rPr>
              <a:pPr eaLnBrk="1" hangingPunct="1"/>
              <a:t>06-08-2014</a:t>
            </a:fld>
            <a:endParaRPr lang="en-IN">
              <a:solidFill>
                <a:schemeClr val="tx2"/>
              </a:solidFill>
            </a:endParaRPr>
          </a:p>
        </p:txBody>
      </p:sp>
      <p:sp>
        <p:nvSpPr>
          <p:cNvPr id="3379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IN">
                <a:solidFill>
                  <a:schemeClr val="tx2"/>
                </a:solidFill>
              </a:rPr>
              <a:t>Dr. Amit Bagga FCA,AICWA,P.hd,Mcom</a:t>
            </a:r>
          </a:p>
        </p:txBody>
      </p:sp>
      <p:sp>
        <p:nvSpPr>
          <p:cNvPr id="3379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54424C8-0EF2-4D70-BDE9-D42161A1F3AB}" type="slidenum">
              <a:rPr lang="en-IN">
                <a:solidFill>
                  <a:schemeClr val="tx2"/>
                </a:solidFill>
              </a:rPr>
              <a:pPr eaLnBrk="1" hangingPunct="1"/>
              <a:t>24</a:t>
            </a:fld>
            <a:endParaRPr lang="en-IN">
              <a:solidFill>
                <a:schemeClr val="tx2"/>
              </a:solidFill>
            </a:endParaRPr>
          </a:p>
        </p:txBody>
      </p:sp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249363" y="203200"/>
            <a:ext cx="7543800" cy="582613"/>
          </a:xfrm>
          <a:ln>
            <a:miter lim="800000"/>
            <a:headEnd/>
            <a:tailEnd/>
          </a:ln>
        </p:spPr>
        <p:txBody>
          <a:bodyPr rtlCol="0" anchor="t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5908896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243013" y="3052763"/>
          <a:ext cx="6667500" cy="269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Chart" r:id="rId3" imgW="6667500" imgH="2695575" progId="Excel.Sheet.8">
                  <p:embed/>
                </p:oleObj>
              </mc:Choice>
              <mc:Fallback>
                <p:oleObj name="Chart" r:id="rId3" imgW="6667500" imgH="2695575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3013" y="3052763"/>
                        <a:ext cx="6667500" cy="2695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19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B05E057-470E-4EBB-8B06-A5C0C4B16086}" type="datetime1">
              <a:rPr lang="en-IN">
                <a:solidFill>
                  <a:schemeClr val="tx2"/>
                </a:solidFill>
              </a:rPr>
              <a:pPr eaLnBrk="1" hangingPunct="1"/>
              <a:t>06-08-2014</a:t>
            </a:fld>
            <a:endParaRPr lang="en-IN">
              <a:solidFill>
                <a:schemeClr val="tx2"/>
              </a:solidFill>
            </a:endParaRPr>
          </a:p>
        </p:txBody>
      </p:sp>
      <p:sp>
        <p:nvSpPr>
          <p:cNvPr id="3482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IN">
                <a:solidFill>
                  <a:schemeClr val="tx2"/>
                </a:solidFill>
              </a:rPr>
              <a:t>Dr. Amit Bagga FCA,AICWA,P.hd,Mcom</a:t>
            </a:r>
          </a:p>
        </p:txBody>
      </p:sp>
      <p:sp>
        <p:nvSpPr>
          <p:cNvPr id="3482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F926A82-61E5-4E41-89D7-286FB5FC63FF}" type="slidenum">
              <a:rPr lang="en-IN">
                <a:solidFill>
                  <a:schemeClr val="tx2"/>
                </a:solidFill>
              </a:rPr>
              <a:pPr eaLnBrk="1" hangingPunct="1"/>
              <a:t>25</a:t>
            </a:fld>
            <a:endParaRPr lang="en-IN">
              <a:solidFill>
                <a:schemeClr val="tx2"/>
              </a:solidFill>
            </a:endParaRPr>
          </a:p>
        </p:txBody>
      </p:sp>
      <p:sp>
        <p:nvSpPr>
          <p:cNvPr id="348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smtClean="0"/>
              <a:t>Efficient Frontier</a:t>
            </a:r>
          </a:p>
        </p:txBody>
      </p:sp>
    </p:spTree>
    <p:extLst>
      <p:ext uri="{BB962C8B-B14F-4D97-AF65-F5344CB8AC3E}">
        <p14:creationId xmlns:p14="http://schemas.microsoft.com/office/powerpoint/2010/main" val="429469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3DCBDE1-0BA2-4E70-83D0-C3D9B9C944EC}" type="datetime1">
              <a:rPr lang="en-IN">
                <a:solidFill>
                  <a:schemeClr val="tx2"/>
                </a:solidFill>
              </a:rPr>
              <a:pPr eaLnBrk="1" hangingPunct="1"/>
              <a:t>06-08-2014</a:t>
            </a:fld>
            <a:endParaRPr lang="en-IN">
              <a:solidFill>
                <a:schemeClr val="tx2"/>
              </a:solidFill>
            </a:endParaRPr>
          </a:p>
        </p:txBody>
      </p:sp>
      <p:sp>
        <p:nvSpPr>
          <p:cNvPr id="3584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IN">
                <a:solidFill>
                  <a:schemeClr val="tx2"/>
                </a:solidFill>
              </a:rPr>
              <a:t>Dr. Amit Bagga FCA,AICWA,P.hd,Mcom</a:t>
            </a:r>
          </a:p>
        </p:txBody>
      </p:sp>
      <p:sp>
        <p:nvSpPr>
          <p:cNvPr id="35844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0" y="1271588"/>
            <a:ext cx="533400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118C977-93C4-48FC-9211-BC63458097FB}" type="slidenum">
              <a:rPr lang="en-US">
                <a:cs typeface="Arial" pitchFamily="34" charset="0"/>
              </a:rPr>
              <a:pPr eaLnBrk="1" hangingPunct="1"/>
              <a:t>26</a:t>
            </a:fld>
            <a:endParaRPr lang="en-US"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Limits to diversification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lumMod val="20000"/>
                <a:lumOff val="8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90600" y="1600200"/>
            <a:ext cx="6934200" cy="4038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290861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2087272" y="2674938"/>
            <a:ext cx="4977394" cy="3451225"/>
          </a:xfrm>
        </p:spPr>
      </p:pic>
      <p:sp>
        <p:nvSpPr>
          <p:cNvPr id="36867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B3746F9-708B-407E-A54C-6529C9190290}" type="datetime1">
              <a:rPr lang="en-IN">
                <a:solidFill>
                  <a:schemeClr val="tx2"/>
                </a:solidFill>
              </a:rPr>
              <a:pPr eaLnBrk="1" hangingPunct="1"/>
              <a:t>06-08-2014</a:t>
            </a:fld>
            <a:endParaRPr lang="en-IN">
              <a:solidFill>
                <a:schemeClr val="tx2"/>
              </a:solidFill>
            </a:endParaRPr>
          </a:p>
        </p:txBody>
      </p:sp>
      <p:sp>
        <p:nvSpPr>
          <p:cNvPr id="3686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IN">
                <a:solidFill>
                  <a:schemeClr val="tx2"/>
                </a:solidFill>
              </a:rPr>
              <a:t>Dr. Amit Bagga FCA,AICWA,P.hd,Mcom</a:t>
            </a:r>
          </a:p>
        </p:txBody>
      </p:sp>
      <p:sp>
        <p:nvSpPr>
          <p:cNvPr id="3686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D12883F-2ED0-4CA9-9551-3CA90E935767}" type="slidenum">
              <a:rPr lang="en-US">
                <a:cs typeface="Arial" pitchFamily="34" charset="0"/>
              </a:rPr>
              <a:pPr eaLnBrk="1" hangingPunct="1"/>
              <a:t>27</a:t>
            </a:fld>
            <a:endParaRPr lang="en-US">
              <a:cs typeface="Arial" pitchFamily="34" charset="0"/>
            </a:endParaRPr>
          </a:p>
        </p:txBody>
      </p:sp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Portfolio Return: Modern approach</a:t>
            </a:r>
          </a:p>
        </p:txBody>
      </p:sp>
    </p:spTree>
    <p:extLst>
      <p:ext uri="{BB962C8B-B14F-4D97-AF65-F5344CB8AC3E}">
        <p14:creationId xmlns:p14="http://schemas.microsoft.com/office/powerpoint/2010/main" val="32061591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135C632-7C9A-4CE5-832E-E18B2CA8252A}" type="datetime1">
              <a:rPr lang="en-IN">
                <a:solidFill>
                  <a:schemeClr val="tx2"/>
                </a:solidFill>
              </a:rPr>
              <a:pPr eaLnBrk="1" hangingPunct="1"/>
              <a:t>06-08-2014</a:t>
            </a:fld>
            <a:endParaRPr lang="en-IN">
              <a:solidFill>
                <a:schemeClr val="tx2"/>
              </a:solidFill>
            </a:endParaRPr>
          </a:p>
        </p:txBody>
      </p:sp>
      <p:sp>
        <p:nvSpPr>
          <p:cNvPr id="3789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IN">
                <a:solidFill>
                  <a:schemeClr val="tx2"/>
                </a:solidFill>
              </a:rPr>
              <a:t>Dr. Amit Bagga FCA,AICWA,P.hd,Mcom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180E50A-514E-4E6C-827A-09CCBCF0614C}" type="slidenum">
              <a:rPr lang="en-US">
                <a:cs typeface="Arial" pitchFamily="34" charset="0"/>
              </a:rPr>
              <a:pPr eaLnBrk="1" hangingPunct="1"/>
              <a:t>28</a:t>
            </a:fld>
            <a:endParaRPr lang="en-US">
              <a:cs typeface="Arial" pitchFamily="34" charset="0"/>
            </a:endParaRPr>
          </a:p>
        </p:txBody>
      </p:sp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Portfolio Return: Modern approach</a:t>
            </a:r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1143000" y="1600200"/>
            <a:ext cx="6858000" cy="4038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</p:spTree>
    <p:extLst>
      <p:ext uri="{BB962C8B-B14F-4D97-AF65-F5344CB8AC3E}">
        <p14:creationId xmlns:p14="http://schemas.microsoft.com/office/powerpoint/2010/main" val="22685455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8738" y="2674938"/>
            <a:ext cx="3954462" cy="3451225"/>
          </a:xfrm>
        </p:spPr>
      </p:pic>
      <p:sp>
        <p:nvSpPr>
          <p:cNvPr id="38915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FB3D771-8C27-44FD-ACC3-4B8BE1DFFFD9}" type="datetime1">
              <a:rPr lang="en-IN">
                <a:solidFill>
                  <a:schemeClr val="tx2"/>
                </a:solidFill>
              </a:rPr>
              <a:pPr eaLnBrk="1" hangingPunct="1"/>
              <a:t>06-08-2014</a:t>
            </a:fld>
            <a:endParaRPr lang="en-IN">
              <a:solidFill>
                <a:schemeClr val="tx2"/>
              </a:solidFill>
            </a:endParaRPr>
          </a:p>
        </p:txBody>
      </p:sp>
      <p:sp>
        <p:nvSpPr>
          <p:cNvPr id="3891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IN">
                <a:solidFill>
                  <a:schemeClr val="tx2"/>
                </a:solidFill>
              </a:rPr>
              <a:t>Dr. Amit Bagga FCA,AICWA,P.hd,Mcom</a:t>
            </a:r>
          </a:p>
        </p:txBody>
      </p:sp>
      <p:sp>
        <p:nvSpPr>
          <p:cNvPr id="3891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872B945-78EA-4090-9959-142690F744A3}" type="slidenum">
              <a:rPr lang="en-US">
                <a:cs typeface="Arial" pitchFamily="34" charset="0"/>
              </a:rPr>
              <a:pPr eaLnBrk="1" hangingPunct="1"/>
              <a:t>29</a:t>
            </a:fld>
            <a:endParaRPr lang="en-US">
              <a:cs typeface="Arial" pitchFamily="34" charset="0"/>
            </a:endParaRPr>
          </a:p>
        </p:txBody>
      </p:sp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t>Portfolio Return: Modern approach</a:t>
            </a:r>
          </a:p>
        </p:txBody>
      </p:sp>
    </p:spTree>
    <p:extLst>
      <p:ext uri="{BB962C8B-B14F-4D97-AF65-F5344CB8AC3E}">
        <p14:creationId xmlns:p14="http://schemas.microsoft.com/office/powerpoint/2010/main" val="28239450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19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BE7B6E9-CCB9-4E31-ADD3-62C70D2E89AF}" type="datetime1">
              <a:rPr lang="en-IN">
                <a:solidFill>
                  <a:schemeClr val="tx2"/>
                </a:solidFill>
              </a:rPr>
              <a:pPr eaLnBrk="1" hangingPunct="1"/>
              <a:t>06-08-2014</a:t>
            </a:fld>
            <a:endParaRPr lang="en-IN">
              <a:solidFill>
                <a:schemeClr val="tx2"/>
              </a:solidFill>
            </a:endParaRPr>
          </a:p>
        </p:txBody>
      </p:sp>
      <p:sp>
        <p:nvSpPr>
          <p:cNvPr id="12291" name="Footer Placeholder 18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IN">
                <a:solidFill>
                  <a:schemeClr val="tx2"/>
                </a:solidFill>
              </a:rPr>
              <a:t>Dr. Amit Bagga FCA,AICWA,P.hd,Mcom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2D208EC-914C-4A58-9B5B-57269DEDDDC0}" type="slidenum">
              <a:rPr lang="en-US">
                <a:cs typeface="Arial" pitchFamily="34" charset="0"/>
              </a:rPr>
              <a:pPr eaLnBrk="1" hangingPunct="1"/>
              <a:t>3</a:t>
            </a:fld>
            <a:endParaRPr lang="en-US"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Portfolio Return: Traditional Approach</a:t>
            </a:r>
            <a:endParaRPr/>
          </a:p>
        </p:txBody>
      </p:sp>
      <p:sp>
        <p:nvSpPr>
          <p:cNvPr id="11268" name="TextBox 7"/>
          <p:cNvSpPr txBox="1">
            <a:spLocks noChangeArrowheads="1"/>
          </p:cNvSpPr>
          <p:nvPr/>
        </p:nvSpPr>
        <p:spPr bwMode="auto">
          <a:xfrm>
            <a:off x="2851150" y="1524000"/>
            <a:ext cx="3321050" cy="708025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u="sng" dirty="0"/>
              <a:t>Analysis of constraints</a:t>
            </a:r>
            <a:r>
              <a:rPr lang="en-US" dirty="0"/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(needs, liquidity, safety of principal,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 time horizon, tax consideration and temperament)</a:t>
            </a:r>
            <a:endParaRPr lang="en-IN" sz="1100" dirty="0"/>
          </a:p>
        </p:txBody>
      </p:sp>
      <p:sp>
        <p:nvSpPr>
          <p:cNvPr id="11269" name="TextBox 8"/>
          <p:cNvSpPr txBox="1">
            <a:spLocks noChangeArrowheads="1"/>
          </p:cNvSpPr>
          <p:nvPr/>
        </p:nvSpPr>
        <p:spPr bwMode="auto">
          <a:xfrm>
            <a:off x="2819400" y="2538413"/>
            <a:ext cx="3440113" cy="738187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u="sng" dirty="0"/>
              <a:t>Determination of objectives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(current income, income growth,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 capital appreciation and preservation of capital)</a:t>
            </a:r>
          </a:p>
        </p:txBody>
      </p:sp>
      <p:sp>
        <p:nvSpPr>
          <p:cNvPr id="11270" name="TextBox 9"/>
          <p:cNvSpPr txBox="1">
            <a:spLocks noChangeArrowheads="1"/>
          </p:cNvSpPr>
          <p:nvPr/>
        </p:nvSpPr>
        <p:spPr bwMode="auto">
          <a:xfrm>
            <a:off x="2819400" y="3605213"/>
            <a:ext cx="3505200" cy="3683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u="sng" dirty="0"/>
              <a:t>Selection of portfolio</a:t>
            </a:r>
            <a:endParaRPr lang="en-US" sz="1200" dirty="0"/>
          </a:p>
        </p:txBody>
      </p:sp>
      <p:sp>
        <p:nvSpPr>
          <p:cNvPr id="11271" name="TextBox 10"/>
          <p:cNvSpPr txBox="1">
            <a:spLocks noChangeArrowheads="1"/>
          </p:cNvSpPr>
          <p:nvPr/>
        </p:nvSpPr>
        <p:spPr bwMode="auto">
          <a:xfrm>
            <a:off x="685800" y="4572000"/>
            <a:ext cx="2667000" cy="3698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u="sng">
                <a:latin typeface="Lucida Sans Unicode" pitchFamily="34" charset="0"/>
              </a:rPr>
              <a:t>Bond &amp; Common stock</a:t>
            </a:r>
            <a:endParaRPr lang="en-US" sz="1200">
              <a:latin typeface="Lucida Sans Unicode" pitchFamily="34" charset="0"/>
            </a:endParaRPr>
          </a:p>
        </p:txBody>
      </p:sp>
      <p:sp>
        <p:nvSpPr>
          <p:cNvPr id="11272" name="TextBox 11"/>
          <p:cNvSpPr txBox="1">
            <a:spLocks noChangeArrowheads="1"/>
          </p:cNvSpPr>
          <p:nvPr/>
        </p:nvSpPr>
        <p:spPr bwMode="auto">
          <a:xfrm>
            <a:off x="4081463" y="4572000"/>
            <a:ext cx="990600" cy="3698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u="sng">
                <a:latin typeface="Lucida Sans Unicode" pitchFamily="34" charset="0"/>
              </a:rPr>
              <a:t>Bond</a:t>
            </a:r>
            <a:endParaRPr lang="en-US" sz="1200">
              <a:latin typeface="Lucida Sans Unicode" pitchFamily="34" charset="0"/>
            </a:endParaRPr>
          </a:p>
        </p:txBody>
      </p:sp>
      <p:sp>
        <p:nvSpPr>
          <p:cNvPr id="11273" name="TextBox 12"/>
          <p:cNvSpPr txBox="1">
            <a:spLocks noChangeArrowheads="1"/>
          </p:cNvSpPr>
          <p:nvPr/>
        </p:nvSpPr>
        <p:spPr bwMode="auto">
          <a:xfrm>
            <a:off x="5638800" y="4572000"/>
            <a:ext cx="2667000" cy="3698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u="sng">
                <a:latin typeface="Lucida Sans Unicode" pitchFamily="34" charset="0"/>
              </a:rPr>
              <a:t>Common stock</a:t>
            </a:r>
            <a:endParaRPr lang="en-US" sz="1200">
              <a:latin typeface="Lucida Sans Unicode" pitchFamily="34" charset="0"/>
            </a:endParaRPr>
          </a:p>
        </p:txBody>
      </p:sp>
      <p:sp>
        <p:nvSpPr>
          <p:cNvPr id="11274" name="TextBox 13"/>
          <p:cNvSpPr txBox="1">
            <a:spLocks noChangeArrowheads="1"/>
          </p:cNvSpPr>
          <p:nvPr/>
        </p:nvSpPr>
        <p:spPr bwMode="auto">
          <a:xfrm>
            <a:off x="3124200" y="5562600"/>
            <a:ext cx="3505200" cy="3698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u="sng">
                <a:latin typeface="Lucida Sans Unicode" pitchFamily="34" charset="0"/>
              </a:rPr>
              <a:t>Assessment of Risk &amp; Return</a:t>
            </a:r>
            <a:endParaRPr lang="en-US" sz="1200">
              <a:latin typeface="Lucida Sans Unicode" pitchFamily="34" charset="0"/>
            </a:endParaRPr>
          </a:p>
        </p:txBody>
      </p:sp>
      <p:sp>
        <p:nvSpPr>
          <p:cNvPr id="11275" name="TextBox 14"/>
          <p:cNvSpPr txBox="1">
            <a:spLocks noChangeArrowheads="1"/>
          </p:cNvSpPr>
          <p:nvPr/>
        </p:nvSpPr>
        <p:spPr bwMode="auto">
          <a:xfrm>
            <a:off x="3124200" y="6259513"/>
            <a:ext cx="3505200" cy="36988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u="sng">
                <a:latin typeface="Lucida Sans Unicode" pitchFamily="34" charset="0"/>
              </a:rPr>
              <a:t>Diversification</a:t>
            </a:r>
            <a:endParaRPr lang="en-US" sz="1200">
              <a:latin typeface="Lucida Sans Unicode" pitchFamily="34" charset="0"/>
            </a:endParaRPr>
          </a:p>
        </p:txBody>
      </p:sp>
      <p:cxnSp>
        <p:nvCxnSpPr>
          <p:cNvPr id="17" name="Elbow Connector 16"/>
          <p:cNvCxnSpPr>
            <a:stCxn id="11270" idx="2"/>
            <a:endCxn id="11272" idx="0"/>
          </p:cNvCxnSpPr>
          <p:nvPr/>
        </p:nvCxnSpPr>
        <p:spPr>
          <a:xfrm rot="16200000" flipH="1">
            <a:off x="4275138" y="4270375"/>
            <a:ext cx="598487" cy="4763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11270" idx="2"/>
            <a:endCxn id="11273" idx="0"/>
          </p:cNvCxnSpPr>
          <p:nvPr/>
        </p:nvCxnSpPr>
        <p:spPr>
          <a:xfrm rot="16200000" flipH="1">
            <a:off x="5472906" y="3072607"/>
            <a:ext cx="598487" cy="24003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11270" idx="2"/>
            <a:endCxn id="11271" idx="0"/>
          </p:cNvCxnSpPr>
          <p:nvPr/>
        </p:nvCxnSpPr>
        <p:spPr>
          <a:xfrm rot="5400000">
            <a:off x="2996406" y="2996407"/>
            <a:ext cx="598487" cy="25527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11271" idx="2"/>
            <a:endCxn id="11274" idx="0"/>
          </p:cNvCxnSpPr>
          <p:nvPr/>
        </p:nvCxnSpPr>
        <p:spPr>
          <a:xfrm rot="16200000" flipH="1">
            <a:off x="3137694" y="3823494"/>
            <a:ext cx="620712" cy="28575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11273" idx="2"/>
            <a:endCxn id="11274" idx="0"/>
          </p:cNvCxnSpPr>
          <p:nvPr/>
        </p:nvCxnSpPr>
        <p:spPr>
          <a:xfrm rot="5400000">
            <a:off x="5614194" y="4204494"/>
            <a:ext cx="620712" cy="20955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11272" idx="2"/>
            <a:endCxn id="11274" idx="0"/>
          </p:cNvCxnSpPr>
          <p:nvPr/>
        </p:nvCxnSpPr>
        <p:spPr>
          <a:xfrm rot="16200000" flipH="1">
            <a:off x="4416426" y="5102225"/>
            <a:ext cx="620712" cy="30003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11274" idx="2"/>
            <a:endCxn id="11275" idx="0"/>
          </p:cNvCxnSpPr>
          <p:nvPr/>
        </p:nvCxnSpPr>
        <p:spPr>
          <a:xfrm rot="5400000">
            <a:off x="4712495" y="6095206"/>
            <a:ext cx="328612" cy="317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050944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69" grpId="0" animBg="1"/>
      <p:bldP spid="11270" grpId="0" animBg="1"/>
      <p:bldP spid="11271" grpId="0" animBg="1"/>
      <p:bldP spid="11272" grpId="0" animBg="1"/>
      <p:bldP spid="11273" grpId="0" animBg="1"/>
      <p:bldP spid="11274" grpId="0" animBg="1"/>
      <p:bldP spid="1127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82875"/>
            <a:ext cx="7772400" cy="12033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u="sng" dirty="0" smtClean="0">
                <a:latin typeface="Times New Roman" pitchFamily="18" charset="0"/>
              </a:rPr>
              <a:t> </a:t>
            </a:r>
            <a:r>
              <a:rPr lang="en-US" u="sng" dirty="0">
                <a:latin typeface="Times New Roman" pitchFamily="18" charset="0"/>
              </a:rPr>
              <a:t>Markowitz Portfolio Theory – Efficient Frontier</a:t>
            </a:r>
            <a:endParaRPr lang="en-US" sz="6600" u="sng" dirty="0">
              <a:latin typeface="Times New Roman" pitchFamily="18" charset="0"/>
            </a:endParaRPr>
          </a:p>
        </p:txBody>
      </p:sp>
      <p:sp>
        <p:nvSpPr>
          <p:cNvPr id="39939" name="Rectangle 41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243638"/>
            <a:ext cx="2133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DDBE3B0-B511-46E5-B21D-077136CB2638}" type="datetime1">
              <a:rPr lang="en-US">
                <a:solidFill>
                  <a:schemeClr val="tx2"/>
                </a:solidFill>
              </a:rPr>
              <a:pPr eaLnBrk="1" hangingPunct="1"/>
              <a:t>8/6/2014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39940" name="Rectangle 42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tx2"/>
                </a:solidFill>
              </a:rPr>
              <a:t>Dr. Amit Bagga FCA,AICWA,P.hd,Mcom</a:t>
            </a:r>
          </a:p>
        </p:txBody>
      </p:sp>
      <p:sp>
        <p:nvSpPr>
          <p:cNvPr id="39941" name="Rectangle 4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477000"/>
            <a:ext cx="2133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99C9CB2-91CF-4BF9-B069-7559B0A15199}" type="slidenum">
              <a:rPr lang="en-US">
                <a:solidFill>
                  <a:schemeClr val="tx2"/>
                </a:solidFill>
              </a:rPr>
              <a:pPr eaLnBrk="1" hangingPunct="1"/>
              <a:t>30</a:t>
            </a:fld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9552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57F3FB8-4BAC-4173-931F-5BE55917F3A9}" type="datetime1">
              <a:rPr lang="en-US">
                <a:solidFill>
                  <a:schemeClr val="tx2"/>
                </a:solidFill>
              </a:rPr>
              <a:pPr eaLnBrk="1" hangingPunct="1"/>
              <a:t>8/6/2014</a:t>
            </a:fld>
            <a:endParaRPr lang="en-IN">
              <a:solidFill>
                <a:schemeClr val="tx2"/>
              </a:solidFill>
            </a:endParaRPr>
          </a:p>
        </p:txBody>
      </p:sp>
      <p:sp>
        <p:nvSpPr>
          <p:cNvPr id="40963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IN">
                <a:solidFill>
                  <a:schemeClr val="tx2"/>
                </a:solidFill>
              </a:rPr>
              <a:t>Dr. Amit Bagga FCA,AICWA,P.hd,Mcom</a:t>
            </a:r>
          </a:p>
        </p:txBody>
      </p:sp>
      <p:sp>
        <p:nvSpPr>
          <p:cNvPr id="40964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0" y="1271588"/>
            <a:ext cx="533400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4FE590C-4CD2-403C-99D4-20AF5B4703E6}" type="slidenum">
              <a:rPr lang="en-US">
                <a:cs typeface="Arial" pitchFamily="34" charset="0"/>
              </a:rPr>
              <a:pPr eaLnBrk="1" hangingPunct="1"/>
              <a:t>31</a:t>
            </a:fld>
            <a:endParaRPr lang="en-US">
              <a:cs typeface="Arial" pitchFamily="34" charset="0"/>
            </a:endParaRPr>
          </a:p>
        </p:txBody>
      </p:sp>
      <p:sp>
        <p:nvSpPr>
          <p:cNvPr id="47106" name="Title 4"/>
          <p:cNvSpPr>
            <a:spLocks noGrp="1"/>
          </p:cNvSpPr>
          <p:nvPr>
            <p:ph type="title"/>
          </p:nvPr>
        </p:nvSpPr>
        <p:spPr>
          <a:xfrm>
            <a:off x="612775" y="457200"/>
            <a:ext cx="8153400" cy="990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3100" smtClean="0"/>
              <a:t>Efficient Portfolios of risky securities</a:t>
            </a:r>
            <a:r>
              <a:rPr lang="en-US" sz="3100" dirty="0" smtClean="0"/>
              <a:t> (Inefficient portfolios- have lower return and higher risk)</a:t>
            </a:r>
            <a:r>
              <a:rPr lang="en-US" dirty="0" smtClean="0"/>
              <a:t/>
            </a:r>
            <a:br>
              <a:rPr lang="en-US" dirty="0" smtClean="0"/>
            </a:br>
            <a:endParaRPr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581400" y="1600200"/>
            <a:ext cx="4895850" cy="3762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04800" y="1600200"/>
            <a:ext cx="31242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2400">
                <a:latin typeface="Tw Cen MT" pitchFamily="34" charset="0"/>
              </a:rPr>
              <a:t>An </a:t>
            </a:r>
            <a:r>
              <a:rPr lang="en-GB" sz="2400" b="1">
                <a:latin typeface="Tw Cen MT" pitchFamily="34" charset="0"/>
              </a:rPr>
              <a:t>efficient portfolio</a:t>
            </a:r>
            <a:r>
              <a:rPr lang="en-GB" sz="2400">
                <a:latin typeface="Tw Cen MT" pitchFamily="34" charset="0"/>
              </a:rPr>
              <a:t> is one that has the highest expected returns for a given level of risk. The </a:t>
            </a:r>
            <a:r>
              <a:rPr lang="en-GB" sz="2400" b="1">
                <a:latin typeface="Tw Cen MT" pitchFamily="34" charset="0"/>
              </a:rPr>
              <a:t>efficient frontier</a:t>
            </a:r>
            <a:r>
              <a:rPr lang="en-GB" sz="2400">
                <a:latin typeface="Tw Cen MT" pitchFamily="34" charset="0"/>
              </a:rPr>
              <a:t> is the frontier formed by the set of efficient portfolios. All other portfolios, which lie outside the efficient frontier, are </a:t>
            </a:r>
            <a:r>
              <a:rPr lang="en-GB" sz="2400" b="1">
                <a:latin typeface="Tw Cen MT" pitchFamily="34" charset="0"/>
              </a:rPr>
              <a:t>inefficient portfolios</a:t>
            </a:r>
            <a:r>
              <a:rPr lang="en-GB" sz="2400">
                <a:latin typeface="Tw Cen MT" pitchFamily="34" charset="0"/>
              </a:rPr>
              <a:t>. </a:t>
            </a:r>
            <a:endParaRPr lang="en-US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6413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smtClean="0"/>
              <a:t>Expected Return for Portfolios</a:t>
            </a:r>
          </a:p>
        </p:txBody>
      </p:sp>
      <p:graphicFrame>
        <p:nvGraphicFramePr>
          <p:cNvPr id="266826" name="Group 586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001000" cy="3924304"/>
        </p:xfrm>
        <a:graphic>
          <a:graphicData uri="http://schemas.openxmlformats.org/drawingml/2006/table">
            <a:tbl>
              <a:tblPr/>
              <a:tblGrid>
                <a:gridCol w="1524000"/>
                <a:gridCol w="2433638"/>
                <a:gridCol w="2443162"/>
                <a:gridCol w="1600200"/>
              </a:tblGrid>
              <a:tr h="4905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Portfolios</a:t>
                      </a:r>
                      <a:endParaRPr kumimoji="0" lang="en-US" sz="24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Proportion in X</a:t>
                      </a:r>
                      <a:endParaRPr kumimoji="0" lang="en-US" sz="24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Proportion in Y</a:t>
                      </a:r>
                      <a:endParaRPr kumimoji="0" lang="en-US" sz="24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Return</a:t>
                      </a:r>
                      <a:endParaRPr kumimoji="0" lang="en-US" sz="24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A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5.00%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B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0.8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0.2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7.00%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C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0.75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0.25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7.50%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D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0.5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0.5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10.00%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E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0.25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0.75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12.50%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F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0.2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0.8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13.00%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G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15.00%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03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0968D49-617F-4E81-9DF6-3359FDABD3D0}" type="datetime1">
              <a:rPr lang="en-US" smtClean="0">
                <a:solidFill>
                  <a:schemeClr val="tx2"/>
                </a:solidFill>
              </a:rPr>
              <a:pPr eaLnBrk="1" hangingPunct="1"/>
              <a:t>8/6/2014</a:t>
            </a:fld>
            <a:endParaRPr lang="en-US" smtClean="0">
              <a:solidFill>
                <a:schemeClr val="tx2"/>
              </a:solidFill>
            </a:endParaRPr>
          </a:p>
        </p:txBody>
      </p:sp>
      <p:sp>
        <p:nvSpPr>
          <p:cNvPr id="4203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tx2"/>
                </a:solidFill>
              </a:rPr>
              <a:t>Dr. Amit Bagga FCA,AICWA,P.hd,Mcom</a:t>
            </a:r>
          </a:p>
        </p:txBody>
      </p:sp>
      <p:sp>
        <p:nvSpPr>
          <p:cNvPr id="4203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85AA1DB-39CC-4D75-A26D-EFB0073E749B}" type="slidenum">
              <a:rPr lang="en-US" smtClean="0">
                <a:solidFill>
                  <a:schemeClr val="tx2"/>
                </a:solidFill>
              </a:rPr>
              <a:pPr eaLnBrk="1" hangingPunct="1"/>
              <a:t>32</a:t>
            </a:fld>
            <a:endParaRPr lang="en-US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44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2338388" y="3424238"/>
          <a:ext cx="4476750" cy="195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Chart" r:id="rId3" imgW="4476750" imgH="1952625" progId="Excel.Sheet.8">
                  <p:embed/>
                </p:oleObj>
              </mc:Choice>
              <mc:Fallback>
                <p:oleObj name="Chart" r:id="rId3" imgW="4476750" imgH="1952625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8388" y="3424238"/>
                        <a:ext cx="4476750" cy="195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B31B9CB-9678-44AE-AB34-B1F15B5218B4}" type="datetime1">
              <a:rPr lang="en-US">
                <a:solidFill>
                  <a:schemeClr val="tx2"/>
                </a:solidFill>
              </a:rPr>
              <a:pPr eaLnBrk="1" hangingPunct="1"/>
              <a:t>8/6/2014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4301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tx2"/>
                </a:solidFill>
              </a:rPr>
              <a:t>Dr. Amit Bagga FCA,AICWA,P.hd,Mcom</a:t>
            </a:r>
          </a:p>
        </p:txBody>
      </p:sp>
      <p:sp>
        <p:nvSpPr>
          <p:cNvPr id="430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6249B79-7882-4569-BCA4-AC4DC5CB8C9F}" type="slidenum">
              <a:rPr lang="en-US">
                <a:solidFill>
                  <a:schemeClr val="tx2"/>
                </a:solidFill>
              </a:rPr>
              <a:pPr eaLnBrk="1" hangingPunct="1"/>
              <a:t>33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430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smtClean="0"/>
              <a:t>Feasible Sets of Portfolios</a:t>
            </a:r>
          </a:p>
        </p:txBody>
      </p:sp>
    </p:spTree>
    <p:extLst>
      <p:ext uri="{BB962C8B-B14F-4D97-AF65-F5344CB8AC3E}">
        <p14:creationId xmlns:p14="http://schemas.microsoft.com/office/powerpoint/2010/main" val="99685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8663" y="1425575"/>
            <a:ext cx="7061200" cy="4487863"/>
          </a:xfrm>
        </p:spPr>
      </p:pic>
      <p:sp>
        <p:nvSpPr>
          <p:cNvPr id="44035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6D68C1C-857A-4721-AE78-E6A23A5EC801}" type="datetime1">
              <a:rPr lang="en-US">
                <a:solidFill>
                  <a:schemeClr val="tx2"/>
                </a:solidFill>
              </a:rPr>
              <a:pPr eaLnBrk="1" hangingPunct="1"/>
              <a:t>8/6/2014</a:t>
            </a:fld>
            <a:endParaRPr lang="en-IN">
              <a:solidFill>
                <a:schemeClr val="tx2"/>
              </a:solidFill>
            </a:endParaRPr>
          </a:p>
        </p:txBody>
      </p:sp>
      <p:sp>
        <p:nvSpPr>
          <p:cNvPr id="4403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-762000" y="6408738"/>
            <a:ext cx="7493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IN">
                <a:solidFill>
                  <a:schemeClr val="tx2"/>
                </a:solidFill>
              </a:rPr>
              <a:t>Dr. Amit Bagga FCA,AICWA,P.hd,Mcom</a:t>
            </a:r>
          </a:p>
        </p:txBody>
      </p:sp>
      <p:sp>
        <p:nvSpPr>
          <p:cNvPr id="4403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1CD2868-85BD-4F02-8BB5-037136213DEB}" type="slidenum">
              <a:rPr lang="en-IN">
                <a:solidFill>
                  <a:schemeClr val="tx2"/>
                </a:solidFill>
              </a:rPr>
              <a:pPr eaLnBrk="1" hangingPunct="1"/>
              <a:t>34</a:t>
            </a:fld>
            <a:endParaRPr lang="en-IN">
              <a:solidFill>
                <a:schemeClr val="tx2"/>
              </a:solidFill>
            </a:endParaRPr>
          </a:p>
        </p:txBody>
      </p:sp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249363" y="203200"/>
            <a:ext cx="7543800" cy="582613"/>
          </a:xfrm>
          <a:ln>
            <a:miter lim="800000"/>
            <a:headEnd/>
            <a:tailEnd/>
          </a:ln>
        </p:spPr>
        <p:txBody>
          <a:bodyPr rtlCol="0" anchor="t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2087683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609600" indent="-609600" fontAlgn="auto">
              <a:lnSpc>
                <a:spcPct val="130000"/>
              </a:lnSpc>
              <a:spcBef>
                <a:spcPct val="3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u="sng" smtClean="0"/>
              <a:t>Two Conditions</a:t>
            </a:r>
            <a:endParaRPr lang="en-US" sz="2000" smtClean="0"/>
          </a:p>
          <a:p>
            <a:pPr marL="609600" indent="-609600" fontAlgn="auto">
              <a:lnSpc>
                <a:spcPct val="130000"/>
              </a:lnSpc>
              <a:spcBef>
                <a:spcPct val="30000"/>
              </a:spcBef>
              <a:spcAft>
                <a:spcPts val="0"/>
              </a:spcAft>
              <a:buFont typeface="Monotype Sorts"/>
              <a:buAutoNum type="arabicParenR"/>
              <a:defRPr/>
            </a:pPr>
            <a:r>
              <a:rPr lang="en-US" smtClean="0"/>
              <a:t>Offer Maximum Return for varying levels of Risk, and</a:t>
            </a:r>
          </a:p>
          <a:p>
            <a:pPr marL="609600" indent="-609600" fontAlgn="auto">
              <a:lnSpc>
                <a:spcPct val="130000"/>
              </a:lnSpc>
              <a:spcBef>
                <a:spcPct val="30000"/>
              </a:spcBef>
              <a:spcAft>
                <a:spcPts val="0"/>
              </a:spcAft>
              <a:buFont typeface="Monotype Sorts"/>
              <a:buAutoNum type="arabicParenR"/>
              <a:defRPr/>
            </a:pPr>
            <a:r>
              <a:rPr lang="en-US" smtClean="0"/>
              <a:t>Offer Minimum Risk for varying levels of expected return</a:t>
            </a:r>
          </a:p>
          <a:p>
            <a:pPr marL="609600" indent="-609600" fontAlgn="auto">
              <a:lnSpc>
                <a:spcPct val="130000"/>
              </a:lnSpc>
              <a:spcBef>
                <a:spcPct val="3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000" smtClean="0"/>
              <a:t>	</a:t>
            </a:r>
            <a:r>
              <a:rPr lang="en-US" sz="2000" u="sng" smtClean="0"/>
              <a:t>All the feasible sets are not efficient unless it passes through this test</a:t>
            </a:r>
          </a:p>
        </p:txBody>
      </p:sp>
      <p:sp>
        <p:nvSpPr>
          <p:cNvPr id="4505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A13A516-5AA2-4722-AABA-D9342D665E81}" type="datetime1">
              <a:rPr lang="en-US">
                <a:solidFill>
                  <a:schemeClr val="tx2"/>
                </a:solidFill>
              </a:rPr>
              <a:pPr eaLnBrk="1" hangingPunct="1"/>
              <a:t>8/6/2014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4506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tx2"/>
                </a:solidFill>
              </a:rPr>
              <a:t>Dr. Amit Bagga FCA,AICWA,P.hd,Mcom</a:t>
            </a:r>
          </a:p>
        </p:txBody>
      </p:sp>
      <p:sp>
        <p:nvSpPr>
          <p:cNvPr id="4506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1AE0B26-289A-49E9-BA8E-D29E1E6073B4}" type="slidenum">
              <a:rPr lang="en-US">
                <a:solidFill>
                  <a:schemeClr val="tx2"/>
                </a:solidFill>
              </a:rPr>
              <a:pPr eaLnBrk="1" hangingPunct="1"/>
              <a:t>35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450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smtClean="0"/>
              <a:t>Eliminating Inferior Portfolios</a:t>
            </a:r>
          </a:p>
        </p:txBody>
      </p:sp>
    </p:spTree>
    <p:extLst>
      <p:ext uri="{BB962C8B-B14F-4D97-AF65-F5344CB8AC3E}">
        <p14:creationId xmlns:p14="http://schemas.microsoft.com/office/powerpoint/2010/main" val="268177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609600" y="2022475"/>
          <a:ext cx="7847013" cy="342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Chart" r:id="rId3" imgW="4476750" imgH="1952625" progId="Excel.Sheet.8">
                  <p:embed/>
                </p:oleObj>
              </mc:Choice>
              <mc:Fallback>
                <p:oleObj name="Chart" r:id="rId3" imgW="4476750" imgH="1952625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022475"/>
                        <a:ext cx="7847013" cy="342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F50F4C6-CD5B-4148-B5C5-715D5D5EF130}" type="datetime1">
              <a:rPr lang="en-US">
                <a:solidFill>
                  <a:schemeClr val="tx2"/>
                </a:solidFill>
              </a:rPr>
              <a:pPr eaLnBrk="1" hangingPunct="1"/>
              <a:t>8/6/2014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4608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tx2"/>
                </a:solidFill>
              </a:rPr>
              <a:t>Dr. Amit Bagga FCA,AICWA,P.hd,Mcom</a:t>
            </a:r>
          </a:p>
        </p:txBody>
      </p:sp>
      <p:sp>
        <p:nvSpPr>
          <p:cNvPr id="4608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87C8C22-1941-4199-B830-5B3239BCCF27}" type="slidenum">
              <a:rPr lang="en-US">
                <a:solidFill>
                  <a:schemeClr val="tx2"/>
                </a:solidFill>
              </a:rPr>
              <a:pPr eaLnBrk="1" hangingPunct="1"/>
              <a:t>36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460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smtClean="0"/>
              <a:t>Efficient Sets of Portfolios</a:t>
            </a:r>
          </a:p>
        </p:txBody>
      </p:sp>
    </p:spTree>
    <p:extLst>
      <p:ext uri="{BB962C8B-B14F-4D97-AF65-F5344CB8AC3E}">
        <p14:creationId xmlns:p14="http://schemas.microsoft.com/office/powerpoint/2010/main" val="414210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525962"/>
          </a:xfrm>
        </p:spPr>
        <p:txBody>
          <a:bodyPr/>
          <a:lstStyle/>
          <a:p>
            <a:r>
              <a:rPr lang="en-IN" smtClean="0"/>
              <a:t>An economic term referring to the total satisfaction received from consuming a good or service</a:t>
            </a:r>
          </a:p>
          <a:p>
            <a:endParaRPr lang="en-IN" smtClean="0"/>
          </a:p>
          <a:p>
            <a:r>
              <a:rPr lang="en-IN" smtClean="0"/>
              <a:t>Risk Aversion</a:t>
            </a:r>
          </a:p>
          <a:p>
            <a:r>
              <a:rPr lang="en-IN" smtClean="0"/>
              <a:t>Risk Neutral</a:t>
            </a:r>
          </a:p>
          <a:p>
            <a:r>
              <a:rPr lang="en-IN" smtClean="0"/>
              <a:t>Risk Seeker </a:t>
            </a:r>
          </a:p>
          <a:p>
            <a:endParaRPr lang="en-IN" smtClean="0"/>
          </a:p>
        </p:txBody>
      </p:sp>
      <p:sp>
        <p:nvSpPr>
          <p:cNvPr id="47107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51C9236-15D4-4BBE-9523-872C625C6F74}" type="datetime1">
              <a:rPr lang="en-US">
                <a:solidFill>
                  <a:schemeClr val="tx2"/>
                </a:solidFill>
              </a:rPr>
              <a:pPr eaLnBrk="1" hangingPunct="1"/>
              <a:t>8/6/2014</a:t>
            </a:fld>
            <a:endParaRPr lang="en-IN">
              <a:solidFill>
                <a:schemeClr val="tx2"/>
              </a:solidFill>
            </a:endParaRPr>
          </a:p>
        </p:txBody>
      </p:sp>
      <p:sp>
        <p:nvSpPr>
          <p:cNvPr id="47108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IN">
                <a:solidFill>
                  <a:schemeClr val="tx2"/>
                </a:solidFill>
              </a:rPr>
              <a:t>Dr. Amit Bagga FCA,AICWA,P.hd,Mcom</a:t>
            </a:r>
          </a:p>
        </p:txBody>
      </p:sp>
      <p:sp>
        <p:nvSpPr>
          <p:cNvPr id="4710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E0379A2-777A-44D1-B104-87313000D27B}" type="slidenum">
              <a:rPr lang="en-IN">
                <a:solidFill>
                  <a:schemeClr val="tx2"/>
                </a:solidFill>
              </a:rPr>
              <a:pPr eaLnBrk="1" hangingPunct="1"/>
              <a:t>37</a:t>
            </a:fld>
            <a:endParaRPr lang="en-IN">
              <a:solidFill>
                <a:schemeClr val="tx2"/>
              </a:solidFill>
            </a:endParaRPr>
          </a:p>
        </p:txBody>
      </p:sp>
      <p:sp>
        <p:nvSpPr>
          <p:cNvPr id="471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mtClean="0"/>
              <a:t>Utility</a:t>
            </a:r>
          </a:p>
        </p:txBody>
      </p:sp>
    </p:spTree>
    <p:extLst>
      <p:ext uri="{BB962C8B-B14F-4D97-AF65-F5344CB8AC3E}">
        <p14:creationId xmlns:p14="http://schemas.microsoft.com/office/powerpoint/2010/main" val="36835442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C5BD27B-85D7-4586-AC68-F5130A035C1A}" type="datetime1">
              <a:rPr lang="en-US">
                <a:solidFill>
                  <a:schemeClr val="tx2"/>
                </a:solidFill>
              </a:rPr>
              <a:pPr eaLnBrk="1" hangingPunct="1"/>
              <a:t>8/6/2014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4813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tx2"/>
                </a:solidFill>
              </a:rPr>
              <a:t>Dr. Amit Bagga FCA,AICWA,P.hd,Mcom</a:t>
            </a:r>
          </a:p>
        </p:txBody>
      </p:sp>
      <p:sp>
        <p:nvSpPr>
          <p:cNvPr id="481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84DB41B-FFA2-456F-9F19-CBFFD43B48DD}" type="slidenum">
              <a:rPr lang="en-US">
                <a:solidFill>
                  <a:schemeClr val="tx2"/>
                </a:solidFill>
              </a:rPr>
              <a:pPr eaLnBrk="1" hangingPunct="1"/>
              <a:t>38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7813"/>
            <a:ext cx="8534400" cy="10175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u="sng" dirty="0">
                <a:latin typeface="Times New Roman" pitchFamily="18" charset="0"/>
              </a:rPr>
              <a:t>Utility </a:t>
            </a:r>
            <a:r>
              <a:rPr lang="en-US" sz="2000" dirty="0" smtClean="0">
                <a:latin typeface="Times New Roman" pitchFamily="18" charset="0"/>
              </a:rPr>
              <a:t>Utility increases with increasing returns &amp; decreases with increasing risk.</a:t>
            </a:r>
            <a:br>
              <a:rPr lang="en-US" sz="2000" dirty="0" smtClean="0">
                <a:latin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</a:rPr>
              <a:t> Curve will be positively sloped if investor want more return for increased risk.  </a:t>
            </a:r>
            <a:endParaRPr lang="en-US" sz="2000" dirty="0"/>
          </a:p>
        </p:txBody>
      </p:sp>
      <p:sp>
        <p:nvSpPr>
          <p:cNvPr id="48134" name="Line 5"/>
          <p:cNvSpPr>
            <a:spLocks noChangeShapeType="1"/>
          </p:cNvSpPr>
          <p:nvPr/>
        </p:nvSpPr>
        <p:spPr bwMode="auto">
          <a:xfrm flipV="1">
            <a:off x="1676400" y="1219200"/>
            <a:ext cx="0" cy="441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5" name="Line 6"/>
          <p:cNvSpPr>
            <a:spLocks noChangeShapeType="1"/>
          </p:cNvSpPr>
          <p:nvPr/>
        </p:nvSpPr>
        <p:spPr bwMode="auto">
          <a:xfrm>
            <a:off x="1676400" y="5638800"/>
            <a:ext cx="5715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6" name="Arc 9"/>
          <p:cNvSpPr>
            <a:spLocks/>
          </p:cNvSpPr>
          <p:nvPr/>
        </p:nvSpPr>
        <p:spPr bwMode="auto">
          <a:xfrm rot="10800000" flipV="1">
            <a:off x="1692275" y="1828800"/>
            <a:ext cx="4343400" cy="3429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7" name="Text Box 10"/>
          <p:cNvSpPr txBox="1">
            <a:spLocks noChangeArrowheads="1"/>
          </p:cNvSpPr>
          <p:nvPr/>
        </p:nvSpPr>
        <p:spPr bwMode="auto">
          <a:xfrm>
            <a:off x="639763" y="1295400"/>
            <a:ext cx="1341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>
                <a:latin typeface="Lucida Sans Unicode" pitchFamily="34" charset="0"/>
              </a:rPr>
              <a:t>Utility</a:t>
            </a:r>
          </a:p>
        </p:txBody>
      </p:sp>
      <p:sp>
        <p:nvSpPr>
          <p:cNvPr id="48138" name="Text Box 11"/>
          <p:cNvSpPr txBox="1">
            <a:spLocks noChangeArrowheads="1"/>
          </p:cNvSpPr>
          <p:nvPr/>
        </p:nvSpPr>
        <p:spPr bwMode="auto">
          <a:xfrm>
            <a:off x="6394450" y="5732463"/>
            <a:ext cx="1046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>
                <a:latin typeface="Lucida Sans Unicode" pitchFamily="34" charset="0"/>
              </a:rPr>
              <a:t>Wealth</a:t>
            </a:r>
          </a:p>
        </p:txBody>
      </p:sp>
      <p:sp>
        <p:nvSpPr>
          <p:cNvPr id="48139" name="Line 12"/>
          <p:cNvSpPr>
            <a:spLocks noChangeShapeType="1"/>
          </p:cNvSpPr>
          <p:nvPr/>
        </p:nvSpPr>
        <p:spPr bwMode="auto">
          <a:xfrm flipH="1">
            <a:off x="1692275" y="20574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0" name="Line 13"/>
          <p:cNvSpPr>
            <a:spLocks noChangeShapeType="1"/>
          </p:cNvSpPr>
          <p:nvPr/>
        </p:nvSpPr>
        <p:spPr bwMode="auto">
          <a:xfrm flipH="1">
            <a:off x="1692275" y="22098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1" name="Text Box 14"/>
          <p:cNvSpPr txBox="1">
            <a:spLocks noChangeArrowheads="1"/>
          </p:cNvSpPr>
          <p:nvPr/>
        </p:nvSpPr>
        <p:spPr bwMode="auto">
          <a:xfrm>
            <a:off x="1219200" y="2095500"/>
            <a:ext cx="42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latin typeface="Lucida Sans Unicode" pitchFamily="34" charset="0"/>
              </a:rPr>
              <a:t>U</a:t>
            </a:r>
            <a:r>
              <a:rPr lang="en-US" baseline="-25000">
                <a:latin typeface="Lucida Sans Unicode" pitchFamily="34" charset="0"/>
              </a:rPr>
              <a:t>1</a:t>
            </a:r>
            <a:endParaRPr lang="en-US">
              <a:latin typeface="Lucida Sans Unicode" pitchFamily="34" charset="0"/>
            </a:endParaRPr>
          </a:p>
        </p:txBody>
      </p:sp>
      <p:sp>
        <p:nvSpPr>
          <p:cNvPr id="48142" name="Text Box 15"/>
          <p:cNvSpPr txBox="1">
            <a:spLocks noChangeArrowheads="1"/>
          </p:cNvSpPr>
          <p:nvPr/>
        </p:nvSpPr>
        <p:spPr bwMode="auto">
          <a:xfrm>
            <a:off x="1235075" y="1828800"/>
            <a:ext cx="42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latin typeface="Lucida Sans Unicode" pitchFamily="34" charset="0"/>
              </a:rPr>
              <a:t>U</a:t>
            </a:r>
            <a:r>
              <a:rPr lang="en-US" baseline="-25000">
                <a:latin typeface="Lucida Sans Unicode" pitchFamily="34" charset="0"/>
              </a:rPr>
              <a:t>2</a:t>
            </a:r>
            <a:endParaRPr lang="en-US">
              <a:latin typeface="Lucida Sans Unicode" pitchFamily="34" charset="0"/>
            </a:endParaRPr>
          </a:p>
        </p:txBody>
      </p:sp>
      <p:sp>
        <p:nvSpPr>
          <p:cNvPr id="48143" name="Line 16"/>
          <p:cNvSpPr>
            <a:spLocks noChangeShapeType="1"/>
          </p:cNvSpPr>
          <p:nvPr/>
        </p:nvSpPr>
        <p:spPr bwMode="auto">
          <a:xfrm>
            <a:off x="3962400" y="22860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4" name="Line 17"/>
          <p:cNvSpPr>
            <a:spLocks noChangeShapeType="1"/>
          </p:cNvSpPr>
          <p:nvPr/>
        </p:nvSpPr>
        <p:spPr bwMode="auto">
          <a:xfrm>
            <a:off x="4343400" y="2057400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1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Content Placeholder 3" descr="pict12_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752600"/>
            <a:ext cx="7902575" cy="3862388"/>
          </a:xfrm>
        </p:spPr>
      </p:pic>
      <p:sp>
        <p:nvSpPr>
          <p:cNvPr id="491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Utility Curve</a:t>
            </a:r>
          </a:p>
        </p:txBody>
      </p:sp>
    </p:spTree>
    <p:extLst>
      <p:ext uri="{BB962C8B-B14F-4D97-AF65-F5344CB8AC3E}">
        <p14:creationId xmlns:p14="http://schemas.microsoft.com/office/powerpoint/2010/main" val="1669777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481329"/>
          <a:ext cx="8229600" cy="2709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315" name="Date Placeholder 8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F2375C1-1E29-40E9-8AD9-AB1EF8BDAA9E}" type="datetime1">
              <a:rPr lang="en-IN">
                <a:solidFill>
                  <a:schemeClr val="tx2"/>
                </a:solidFill>
              </a:rPr>
              <a:pPr eaLnBrk="1" hangingPunct="1"/>
              <a:t>06-08-2014</a:t>
            </a:fld>
            <a:endParaRPr lang="en-IN">
              <a:solidFill>
                <a:schemeClr val="tx2"/>
              </a:solidFill>
            </a:endParaRPr>
          </a:p>
        </p:txBody>
      </p:sp>
      <p:sp>
        <p:nvSpPr>
          <p:cNvPr id="13316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IN">
                <a:solidFill>
                  <a:schemeClr val="tx2"/>
                </a:solidFill>
              </a:rPr>
              <a:t>Dr. Amit Bagga FCA,AICWA,P.hd,Mcom</a:t>
            </a:r>
          </a:p>
        </p:txBody>
      </p:sp>
      <p:sp>
        <p:nvSpPr>
          <p:cNvPr id="1331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542EE51-24CF-4C3E-A484-AD0D080A14E8}" type="slidenum">
              <a:rPr lang="en-US">
                <a:cs typeface="Arial" pitchFamily="34" charset="0"/>
              </a:rPr>
              <a:pPr eaLnBrk="1" hangingPunct="1"/>
              <a:t>4</a:t>
            </a:fld>
            <a:endParaRPr lang="en-US">
              <a:cs typeface="Arial" pitchFamily="34" charset="0"/>
            </a:endParaRPr>
          </a:p>
        </p:txBody>
      </p:sp>
      <p:sp>
        <p:nvSpPr>
          <p:cNvPr id="133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Modern approach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19600"/>
            <a:ext cx="457200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46172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25600" y="2674938"/>
            <a:ext cx="5900738" cy="3451225"/>
          </a:xfrm>
        </p:spPr>
      </p:pic>
      <p:sp>
        <p:nvSpPr>
          <p:cNvPr id="50179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237C54B-2763-4362-9D1E-A4164F59D231}" type="datetime1">
              <a:rPr lang="en-US">
                <a:solidFill>
                  <a:schemeClr val="tx2"/>
                </a:solidFill>
              </a:rPr>
              <a:pPr eaLnBrk="1" hangingPunct="1"/>
              <a:t>8/6/2014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018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tx2"/>
                </a:solidFill>
              </a:rPr>
              <a:t>Dr. Amit Bagga FCA,AICWA,P.hd,Mcom</a:t>
            </a:r>
          </a:p>
        </p:txBody>
      </p:sp>
      <p:sp>
        <p:nvSpPr>
          <p:cNvPr id="5018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DABBF5E-9396-4A65-92E3-288131C32533}" type="slidenum">
              <a:rPr lang="en-US">
                <a:solidFill>
                  <a:schemeClr val="tx2"/>
                </a:solidFill>
              </a:rPr>
              <a:pPr eaLnBrk="1" hangingPunct="1"/>
              <a:t>40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018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mtClean="0"/>
              <a:t>Utility Graph</a:t>
            </a:r>
          </a:p>
        </p:txBody>
      </p:sp>
    </p:spTree>
    <p:extLst>
      <p:ext uri="{BB962C8B-B14F-4D97-AF65-F5344CB8AC3E}">
        <p14:creationId xmlns:p14="http://schemas.microsoft.com/office/powerpoint/2010/main" val="24402444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12875"/>
            <a:ext cx="6156325" cy="544512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N" dirty="0" smtClean="0"/>
              <a:t>Investment Selection by Investors with Different Risk Aversion</a:t>
            </a:r>
            <a:endParaRPr lang="en-IN" dirty="0"/>
          </a:p>
        </p:txBody>
      </p:sp>
      <p:sp>
        <p:nvSpPr>
          <p:cNvPr id="51204" name="TextBox 6"/>
          <p:cNvSpPr txBox="1">
            <a:spLocks noChangeArrowheads="1"/>
          </p:cNvSpPr>
          <p:nvPr/>
        </p:nvSpPr>
        <p:spPr bwMode="auto">
          <a:xfrm>
            <a:off x="6588125" y="2805113"/>
            <a:ext cx="22685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IN"/>
              <a:t>Risk Aversion (A) 1 means  risk seeker where as (A=5) means Risk Averse</a:t>
            </a:r>
          </a:p>
        </p:txBody>
      </p:sp>
    </p:spTree>
    <p:extLst>
      <p:ext uri="{BB962C8B-B14F-4D97-AF65-F5344CB8AC3E}">
        <p14:creationId xmlns:p14="http://schemas.microsoft.com/office/powerpoint/2010/main" val="233546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872067" y="2675467"/>
            <a:ext cx="7408333" cy="3450696"/>
          </a:xfrm>
          <a:blipFill rotWithShape="1">
            <a:blip r:embed="rId2"/>
            <a:stretch>
              <a:fillRect l="-1852" t="-1617"/>
            </a:stretch>
          </a:blipFill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en-IN">
                <a:noFill/>
              </a:rPr>
              <a:t> </a:t>
            </a:r>
          </a:p>
        </p:txBody>
      </p:sp>
      <p:sp>
        <p:nvSpPr>
          <p:cNvPr id="522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mtClean="0"/>
              <a:t>Utility Formula</a:t>
            </a:r>
          </a:p>
        </p:txBody>
      </p:sp>
    </p:spTree>
    <p:extLst>
      <p:ext uri="{BB962C8B-B14F-4D97-AF65-F5344CB8AC3E}">
        <p14:creationId xmlns:p14="http://schemas.microsoft.com/office/powerpoint/2010/main" val="384219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rtlCol="0">
            <a:normAutofit fontScale="25000" lnSpcReduction="20000"/>
          </a:bodyPr>
          <a:lstStyle/>
          <a:p>
            <a:pPr marL="0" indent="0"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IN" sz="4300" b="1" dirty="0"/>
              <a:t>1. Your age is: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IN" sz="3700" dirty="0"/>
              <a:t> Under 30 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IN" sz="3700" dirty="0"/>
              <a:t> 30-40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IN" sz="3700" dirty="0"/>
              <a:t> 41-50 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IN" sz="3700" dirty="0"/>
              <a:t> 51-60 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IN" sz="3700" dirty="0"/>
              <a:t> 60 or over </a:t>
            </a:r>
          </a:p>
          <a:p>
            <a:pPr marL="0" indent="0"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IN" sz="4300" b="1" dirty="0" smtClean="0"/>
              <a:t>2</a:t>
            </a:r>
            <a:r>
              <a:rPr lang="en-IN" sz="4300" b="1" dirty="0"/>
              <a:t>. You have saved a long while to buy a car. A week before you buy the car, you lose your job. You. 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IN" sz="3700" dirty="0"/>
              <a:t> postpone your purchase.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IN" sz="3700" dirty="0"/>
              <a:t> buy a new car but do not buy the expensive car you have saved for. 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IN" sz="3700" dirty="0"/>
              <a:t> go ahead with your purchase plan and buy the expensive new car. 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IN" sz="3700" dirty="0"/>
              <a:t> buy the car and go on a one week vacation to celebrate the new purchase.</a:t>
            </a:r>
          </a:p>
          <a:p>
            <a:pPr marL="0" indent="0"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IN" sz="4300" b="1" dirty="0" smtClean="0"/>
              <a:t>3</a:t>
            </a:r>
            <a:r>
              <a:rPr lang="en-IN" sz="4300" b="1" dirty="0"/>
              <a:t>. Your current annual take-home income is: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IN" sz="3700" dirty="0"/>
              <a:t> under Rs100,000.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IN" sz="3700" dirty="0"/>
              <a:t> between Rs100,000 and Rs200,000.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IN" sz="3700" dirty="0"/>
              <a:t> between Rs200,000 and Rs400,000.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IN" sz="3700" dirty="0"/>
              <a:t> over Rs400,000.</a:t>
            </a:r>
          </a:p>
          <a:p>
            <a:pPr marL="0" indent="0"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IN" sz="4300" b="1" dirty="0" smtClean="0"/>
              <a:t>4</a:t>
            </a:r>
            <a:r>
              <a:rPr lang="en-IN" sz="4300" b="1" dirty="0"/>
              <a:t>. You are financially responsible for (exclude dependants who can be supported by </a:t>
            </a:r>
            <a:r>
              <a:rPr lang="en-IN" sz="4300" b="1" dirty="0" smtClean="0"/>
              <a:t>your spouse's </a:t>
            </a:r>
            <a:r>
              <a:rPr lang="en-IN" sz="4300" b="1" dirty="0"/>
              <a:t>income)</a:t>
            </a:r>
            <a:endParaRPr lang="en-IN" sz="3700" b="1" dirty="0"/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IN" sz="3700" dirty="0"/>
              <a:t> only yourself.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IN" sz="3700" dirty="0"/>
              <a:t> 1 other person in your household besides yourself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IN" sz="3700" dirty="0"/>
              <a:t> between 2 and 3 other persons besides </a:t>
            </a:r>
            <a:r>
              <a:rPr lang="en-IN" sz="3700" dirty="0" err="1"/>
              <a:t>youself</a:t>
            </a:r>
            <a:endParaRPr lang="en-IN" sz="3700" dirty="0"/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IN" sz="3700" dirty="0"/>
              <a:t> between 4 and 5 other persons besides </a:t>
            </a:r>
            <a:r>
              <a:rPr lang="en-IN" sz="3700" dirty="0" err="1"/>
              <a:t>youself</a:t>
            </a:r>
            <a:endParaRPr lang="en-IN" sz="3700" dirty="0"/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IN" sz="3700" dirty="0"/>
              <a:t> more than 5 other persons besides yourself</a:t>
            </a:r>
          </a:p>
          <a:p>
            <a:pPr marL="0" indent="0" fontAlgn="auto">
              <a:spcAft>
                <a:spcPts val="0"/>
              </a:spcAft>
              <a:buFont typeface="Wingdings 3" pitchFamily="18" charset="2"/>
              <a:buNone/>
              <a:defRPr/>
            </a:pPr>
            <a:endParaRPr lang="en-IN" dirty="0"/>
          </a:p>
        </p:txBody>
      </p:sp>
      <p:sp>
        <p:nvSpPr>
          <p:cNvPr id="10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mtClean="0"/>
              <a:t>Risk Tolerance Questionnaire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6" name="DefaultOcx" r:id="rId2" imgW="257040" imgH="304920"/>
        </mc:Choice>
        <mc:Fallback>
          <p:control name="DefaultOcx" r:id="rId2" imgW="257040" imgH="304920">
            <p:pic>
              <p:nvPicPr>
                <p:cNvPr id="0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7" name="HTMLOption1" r:id="rId3" imgW="257040" imgH="304920"/>
        </mc:Choice>
        <mc:Fallback>
          <p:control name="HTMLOption1" r:id="rId3" imgW="257040" imgH="304920">
            <p:pic>
              <p:nvPicPr>
                <p:cNvPr id="0" name="HTMLOptio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8" name="HTMLOption2" r:id="rId4" imgW="257040" imgH="304920"/>
        </mc:Choice>
        <mc:Fallback>
          <p:control name="HTMLOption2" r:id="rId4" imgW="257040" imgH="304920">
            <p:pic>
              <p:nvPicPr>
                <p:cNvPr id="0" name="HTMLOptio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9" name="HTMLOption3" r:id="rId5" imgW="257040" imgH="304920"/>
        </mc:Choice>
        <mc:Fallback>
          <p:control name="HTMLOption3" r:id="rId5" imgW="257040" imgH="304920">
            <p:pic>
              <p:nvPicPr>
                <p:cNvPr id="0" name="HTMLOption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0" name="HTMLOption4" r:id="rId6" imgW="257040" imgH="304920"/>
        </mc:Choice>
        <mc:Fallback>
          <p:control name="HTMLOption4" r:id="rId6" imgW="257040" imgH="304920">
            <p:pic>
              <p:nvPicPr>
                <p:cNvPr id="0" name="HTMLOption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1" name="HTMLOption5" r:id="rId7" imgW="257040" imgH="304920"/>
        </mc:Choice>
        <mc:Fallback>
          <p:control name="HTMLOption5" r:id="rId7" imgW="257040" imgH="304920">
            <p:pic>
              <p:nvPicPr>
                <p:cNvPr id="0" name="HTMLOption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2" name="HTMLOption6" r:id="rId8" imgW="257040" imgH="304920"/>
        </mc:Choice>
        <mc:Fallback>
          <p:control name="HTMLOption6" r:id="rId8" imgW="257040" imgH="304920">
            <p:pic>
              <p:nvPicPr>
                <p:cNvPr id="0" name="HTMLOption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3" name="HTMLOption7" r:id="rId9" imgW="257040" imgH="304920"/>
        </mc:Choice>
        <mc:Fallback>
          <p:control name="HTMLOption7" r:id="rId9" imgW="257040" imgH="304920">
            <p:pic>
              <p:nvPicPr>
                <p:cNvPr id="0" name="HTMLOption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73030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32500" lnSpcReduction="20000"/>
          </a:bodyPr>
          <a:lstStyle/>
          <a:p>
            <a:pPr marL="0" indent="0"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IN" sz="3500" b="1" dirty="0" smtClean="0"/>
              <a:t>5</a:t>
            </a:r>
            <a:r>
              <a:rPr lang="en-IN" sz="3500" b="1" dirty="0"/>
              <a:t>. Your current job/career/business: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IN" dirty="0"/>
              <a:t> Is not dependable.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IN" dirty="0"/>
              <a:t> Is secure.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IN" dirty="0"/>
              <a:t> doesn't matter because you expect a large inheritance/have enough wealth already.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IN" dirty="0"/>
              <a:t> doesn't matter because you expect to change your career path soon. </a:t>
            </a:r>
          </a:p>
          <a:p>
            <a:pPr marL="0" indent="0"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IN" sz="3500" b="1" dirty="0" smtClean="0"/>
              <a:t>6</a:t>
            </a:r>
            <a:r>
              <a:rPr lang="en-IN" sz="3500" b="1" dirty="0"/>
              <a:t>. After you have made an investment, your feeling on the decision is: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IN" dirty="0"/>
              <a:t> excited.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IN" dirty="0"/>
              <a:t> satisfied.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IN" dirty="0"/>
              <a:t> doubtful.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IN" dirty="0"/>
              <a:t> sorry.</a:t>
            </a:r>
          </a:p>
          <a:p>
            <a:pPr marL="0" indent="0"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IN" sz="3500" b="1" dirty="0" smtClean="0"/>
              <a:t>You </a:t>
            </a:r>
            <a:r>
              <a:rPr lang="en-IN" sz="3500" b="1" dirty="0"/>
              <a:t>are offered a job by a company with a bright future. Which compensation option </a:t>
            </a:r>
            <a:r>
              <a:rPr lang="en-IN" sz="3500" b="1" dirty="0" smtClean="0"/>
              <a:t>would you </a:t>
            </a:r>
            <a:r>
              <a:rPr lang="en-IN" sz="3500" b="1" dirty="0"/>
              <a:t>choose?</a:t>
            </a:r>
            <a:endParaRPr lang="en-IN" b="1" dirty="0"/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IN" dirty="0"/>
              <a:t> A 3-year job guarantee.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IN" dirty="0"/>
              <a:t> An upfront bonus of Rs1,00,000.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IN" dirty="0"/>
              <a:t> A 10% pay increase on your salary of Rs4,00,000.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IN" dirty="0"/>
              <a:t> employee stock options with a current value of Rs1,00,000 &amp; prospects for further appreciation.</a:t>
            </a:r>
          </a:p>
          <a:p>
            <a:pPr marL="0" indent="0"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IN" sz="3500" b="1" dirty="0" smtClean="0"/>
              <a:t>8</a:t>
            </a:r>
            <a:r>
              <a:rPr lang="en-IN" sz="3500" b="1" dirty="0"/>
              <a:t>. What is your practice on saving money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IN" dirty="0"/>
              <a:t> I don't believe in saving.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IN" dirty="0"/>
              <a:t> I'd like to save, but my expenses and other financial commitments do not permit me to.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IN" dirty="0"/>
              <a:t> I try to save whenever and wherever possible.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IN" dirty="0"/>
              <a:t> I save 15 percent or more of my take-home salary without exception.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en-IN" dirty="0"/>
          </a:p>
        </p:txBody>
      </p:sp>
      <p:sp>
        <p:nvSpPr>
          <p:cNvPr id="532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mtClean="0"/>
              <a:t>Cont.</a:t>
            </a:r>
          </a:p>
        </p:txBody>
      </p:sp>
    </p:spTree>
    <p:extLst>
      <p:ext uri="{BB962C8B-B14F-4D97-AF65-F5344CB8AC3E}">
        <p14:creationId xmlns:p14="http://schemas.microsoft.com/office/powerpoint/2010/main" val="29515728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IN" sz="1400" b="1" dirty="0"/>
              <a:t>9. You invest Rs1,00,000 in a share that goes down by 8% the next day. You.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IN" sz="1300" dirty="0"/>
              <a:t> average your cost by investing another Rs1,00,000 at a lower price.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IN" sz="1300" dirty="0"/>
              <a:t> do not bother because you had done enough research on the company.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IN" sz="1300" dirty="0"/>
              <a:t> book your loss and invest in fixed deposits or bonds.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IN" sz="1300" dirty="0"/>
              <a:t> hold on till the share comes back to your cost price and sell it.</a:t>
            </a:r>
          </a:p>
          <a:p>
            <a:pPr marL="0" indent="0"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IN" sz="1400" b="1" dirty="0"/>
              <a:t>10. Which of the following statements would best describe your level of knowledge as an investor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IN" sz="1300" dirty="0"/>
              <a:t> I don't understand investment terminology at all.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IN" sz="1300" dirty="0"/>
              <a:t> I am a proficient investor who's able to explain concepts such as EVA, beta and hedging.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IN" sz="1300" dirty="0"/>
              <a:t> I know how to identify and invest in mutual funds and secondary market debentures.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IN" sz="1300" dirty="0"/>
              <a:t> I understand investment principles and trade shares in the secondary market.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IN" sz="1300" dirty="0"/>
              <a:t> I am not very familiar with investment options and financial </a:t>
            </a:r>
            <a:r>
              <a:rPr lang="en-IN" sz="1300" dirty="0" smtClean="0"/>
              <a:t>planning.</a:t>
            </a:r>
          </a:p>
          <a:p>
            <a:pPr marL="0" indent="0"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IN" sz="1400" b="1" dirty="0" smtClean="0"/>
              <a:t>11</a:t>
            </a:r>
            <a:r>
              <a:rPr lang="en-IN" sz="1400" b="1" dirty="0"/>
              <a:t>. How would you `honestly' describe yourself as a risk-taker?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IN" sz="1300" dirty="0"/>
              <a:t> reckless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IN" sz="1300" dirty="0"/>
              <a:t> willing to take evaluated risks.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IN" sz="1300" dirty="0"/>
              <a:t> careful.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IN" sz="1300" dirty="0"/>
              <a:t> low risk taking capability.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IN" sz="1300" dirty="0"/>
              <a:t> extremely averse to risk</a:t>
            </a:r>
            <a:r>
              <a:rPr lang="en-IN" sz="1300" dirty="0" smtClean="0"/>
              <a:t>.</a:t>
            </a:r>
            <a:endParaRPr lang="en-IN" sz="1300" dirty="0"/>
          </a:p>
        </p:txBody>
      </p:sp>
      <p:sp>
        <p:nvSpPr>
          <p:cNvPr id="542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mtClean="0"/>
              <a:t>Cont.</a:t>
            </a:r>
          </a:p>
        </p:txBody>
      </p:sp>
    </p:spTree>
    <p:extLst>
      <p:ext uri="{BB962C8B-B14F-4D97-AF65-F5344CB8AC3E}">
        <p14:creationId xmlns:p14="http://schemas.microsoft.com/office/powerpoint/2010/main" val="5651865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marL="0" indent="0"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IN" sz="1400" b="1" dirty="0" smtClean="0"/>
              <a:t>12. Which would best describe your awareness about finance?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IN" sz="1300" dirty="0" smtClean="0"/>
              <a:t>	I read most of the business and investment magazines and watch business updates on television daily.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IN" sz="1300" dirty="0" smtClean="0"/>
              <a:t>	 I read a financial newspaper daily and regularly read at least one specialized business magazine.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IN" sz="1300" dirty="0" smtClean="0"/>
              <a:t>	I read the finance section of the daily newspaper everyday.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IN" sz="1300" dirty="0" smtClean="0"/>
              <a:t>	I often look up the market prices of my shares in the newspaper.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IN" sz="1300" dirty="0" smtClean="0"/>
              <a:t>	I never read the finance section of the newspaper.</a:t>
            </a:r>
          </a:p>
          <a:p>
            <a:pPr marL="0" indent="0"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IN" sz="1400" b="1" dirty="0"/>
              <a:t>13. In how many years from now will you have saved up for all your future financial </a:t>
            </a:r>
            <a:r>
              <a:rPr lang="en-IN" sz="1400" b="1" dirty="0" smtClean="0"/>
              <a:t>commitments  </a:t>
            </a:r>
            <a:r>
              <a:rPr lang="en-IN" sz="1400" b="1" dirty="0"/>
              <a:t>and needs?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IN" sz="1400" dirty="0"/>
              <a:t>	</a:t>
            </a:r>
            <a:r>
              <a:rPr lang="en-IN" sz="1300" dirty="0"/>
              <a:t>less than 3 years.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IN" sz="1300" dirty="0"/>
              <a:t>	3 to 6 years.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IN" sz="1300" dirty="0"/>
              <a:t>	 6 to 10 years.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IN" sz="1300" dirty="0"/>
              <a:t>	more than 10 years.</a:t>
            </a:r>
          </a:p>
          <a:p>
            <a:pPr marL="0" indent="0"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IN" sz="1400" b="1" dirty="0" smtClean="0"/>
              <a:t>14</a:t>
            </a:r>
            <a:r>
              <a:rPr lang="en-IN" sz="1400" b="1" dirty="0"/>
              <a:t>. What is your approach to making a financial decision?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IN" sz="1400" dirty="0"/>
              <a:t>	 </a:t>
            </a:r>
            <a:r>
              <a:rPr lang="en-IN" sz="1300" dirty="0"/>
              <a:t>take a random decision.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IN" sz="1300" dirty="0"/>
              <a:t>	lose sleep over the issue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IN" sz="1300" dirty="0"/>
              <a:t>	seek friendly advice.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IN" sz="1300" dirty="0"/>
              <a:t>	take an educated guess.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IN" sz="1300" dirty="0"/>
              <a:t>	analyse the various options.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en-IN" sz="1300" dirty="0"/>
          </a:p>
        </p:txBody>
      </p:sp>
      <p:sp>
        <p:nvSpPr>
          <p:cNvPr id="552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mtClean="0"/>
              <a:t>Cont.</a:t>
            </a:r>
          </a:p>
        </p:txBody>
      </p:sp>
    </p:spTree>
    <p:extLst>
      <p:ext uri="{BB962C8B-B14F-4D97-AF65-F5344CB8AC3E}">
        <p14:creationId xmlns:p14="http://schemas.microsoft.com/office/powerpoint/2010/main" val="14160275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47500" lnSpcReduction="20000"/>
          </a:bodyPr>
          <a:lstStyle/>
          <a:p>
            <a:pPr marL="0" indent="0"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IN" sz="3500" b="1" dirty="0"/>
              <a:t>15. When you suffer a financial loss, what are your feelings?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IN" dirty="0"/>
              <a:t>	I think it has happened because it was my destiny.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IN" dirty="0"/>
              <a:t>	I blame myself.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IN" dirty="0"/>
              <a:t>	I take it as a personal failure.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IN" dirty="0"/>
              <a:t>	I view it as a hurdle that one needs to cross.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IN" dirty="0"/>
              <a:t>	I almost never suffer losses, because I stick to investments that do not depreciate in principal value.</a:t>
            </a:r>
          </a:p>
          <a:p>
            <a:pPr marL="0" indent="0"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IN" sz="3500" b="1" dirty="0" smtClean="0"/>
              <a:t>16</a:t>
            </a:r>
            <a:r>
              <a:rPr lang="en-IN" sz="3500" b="1" dirty="0"/>
              <a:t>. Your company has an attractive Voluntary Retirement Scheme(VRS) open only to 10% </a:t>
            </a:r>
            <a:r>
              <a:rPr lang="en-IN" sz="3500" b="1" dirty="0" smtClean="0"/>
              <a:t>of  </a:t>
            </a:r>
            <a:r>
              <a:rPr lang="en-IN" sz="3500" b="1" dirty="0"/>
              <a:t>employees on a first-come-first-serve basis. You: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IN" dirty="0"/>
              <a:t>	enrol for the scheme as early as possible.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IN" dirty="0"/>
              <a:t>	enrol for it only if you had been looking for alternate opportunities and could take one of them.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IN" dirty="0"/>
              <a:t>	do not take up the VRS, but start looking for other work as the company's future does not seem bright.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IN" dirty="0"/>
              <a:t>	do not take the VRS because you intend to spend the rest of your working life in this company.</a:t>
            </a:r>
          </a:p>
          <a:p>
            <a:pPr marL="0" indent="0"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IN" sz="3500" b="1" dirty="0" smtClean="0"/>
              <a:t>17</a:t>
            </a:r>
            <a:r>
              <a:rPr lang="en-IN" sz="3500" b="1" dirty="0"/>
              <a:t>. You have invested in shares that you expect will become 5-baggers in 2-3 years. These </a:t>
            </a:r>
            <a:r>
              <a:rPr lang="en-IN" sz="3500" b="1" dirty="0" smtClean="0"/>
              <a:t>share  </a:t>
            </a:r>
            <a:r>
              <a:rPr lang="en-IN" sz="3500" b="1" dirty="0"/>
              <a:t>prices drop 30% soon after you buy them. You: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IN" dirty="0"/>
              <a:t>	sell.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IN" dirty="0"/>
              <a:t>	average your cost by buying more.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IN" dirty="0"/>
              <a:t>	wait and watch.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IN" dirty="0"/>
              <a:t>	see your cash flow at the end of the year and buy more if the prices of these shares are still low.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en-IN" dirty="0"/>
          </a:p>
        </p:txBody>
      </p:sp>
      <p:sp>
        <p:nvSpPr>
          <p:cNvPr id="563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mtClean="0"/>
              <a:t>Cont.</a:t>
            </a:r>
          </a:p>
        </p:txBody>
      </p:sp>
    </p:spTree>
    <p:extLst>
      <p:ext uri="{BB962C8B-B14F-4D97-AF65-F5344CB8AC3E}">
        <p14:creationId xmlns:p14="http://schemas.microsoft.com/office/powerpoint/2010/main" val="22984836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40000" lnSpcReduction="20000"/>
          </a:bodyPr>
          <a:lstStyle/>
          <a:p>
            <a:pPr marL="0" indent="0"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IN" sz="3400" b="1" dirty="0" smtClean="0"/>
              <a:t>18</a:t>
            </a:r>
            <a:r>
              <a:rPr lang="en-IN" sz="3400" b="1" dirty="0"/>
              <a:t>. Excluding your house, your savings inclusive of employment benefits, add up to: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IN" dirty="0"/>
              <a:t>	nothing.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IN" dirty="0"/>
              <a:t>	less than six months' take home pay.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IN" dirty="0"/>
              <a:t>	between 6-15 months' take home pay.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IN" dirty="0"/>
              <a:t>	between 15-36 months' take home pay.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IN" dirty="0"/>
              <a:t>	more than 36 months' take home </a:t>
            </a:r>
            <a:r>
              <a:rPr lang="en-IN" dirty="0" smtClean="0"/>
              <a:t>pay.</a:t>
            </a:r>
          </a:p>
          <a:p>
            <a:pPr marL="0" indent="0"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IN" sz="3400" b="1" dirty="0" smtClean="0"/>
              <a:t>19</a:t>
            </a:r>
            <a:r>
              <a:rPr lang="en-IN" sz="3400" b="1" dirty="0"/>
              <a:t>. What is the status of your </a:t>
            </a:r>
            <a:r>
              <a:rPr lang="en-IN" sz="3400" b="1" dirty="0" err="1"/>
              <a:t>accomodation</a:t>
            </a:r>
            <a:r>
              <a:rPr lang="en-IN" sz="3400" b="1" dirty="0"/>
              <a:t>? Those who own a house, choose from last </a:t>
            </a:r>
            <a:r>
              <a:rPr lang="en-IN" sz="3400" b="1" dirty="0" smtClean="0"/>
              <a:t>two options </a:t>
            </a:r>
            <a:r>
              <a:rPr lang="en-IN" sz="3400" b="1" dirty="0"/>
              <a:t>only.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IN" dirty="0"/>
              <a:t>	I stay with my parents/ spouse.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IN" dirty="0"/>
              <a:t>	I live in company </a:t>
            </a:r>
            <a:r>
              <a:rPr lang="en-IN" dirty="0" err="1"/>
              <a:t>accomodation</a:t>
            </a:r>
            <a:r>
              <a:rPr lang="en-IN" dirty="0"/>
              <a:t>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IN" dirty="0"/>
              <a:t>	I live in an apartment that I have rented.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IN" dirty="0"/>
              <a:t>	I own a house but am saving to buy a better house.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IN" dirty="0"/>
              <a:t>	I own as good a house that I would ever want </a:t>
            </a:r>
            <a:r>
              <a:rPr lang="en-IN" dirty="0" smtClean="0"/>
              <a:t>to.</a:t>
            </a:r>
          </a:p>
          <a:p>
            <a:pPr marL="0" indent="0"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IN" sz="3400" b="1" dirty="0" smtClean="0"/>
              <a:t>20</a:t>
            </a:r>
            <a:r>
              <a:rPr lang="en-IN" sz="3400" b="1" dirty="0"/>
              <a:t>. How would you describe your overall income status?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IN" dirty="0"/>
              <a:t>	Just about manage to make ends meet; no monthly savings.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IN" dirty="0"/>
              <a:t>	My PF and other employment benefits are my only source of savings.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IN" dirty="0"/>
              <a:t>	I put aside </a:t>
            </a:r>
            <a:r>
              <a:rPr lang="en-IN" dirty="0" err="1"/>
              <a:t>atleast</a:t>
            </a:r>
            <a:r>
              <a:rPr lang="en-IN" dirty="0"/>
              <a:t> 10% of my take-home salary every month in savings.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IN" dirty="0"/>
              <a:t>	I save more than 30% of my take-home salary every month.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IN" dirty="0"/>
              <a:t>	My income from my wealth more than adequately provides for my cost of living.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en-IN" dirty="0"/>
          </a:p>
        </p:txBody>
      </p:sp>
      <p:sp>
        <p:nvSpPr>
          <p:cNvPr id="573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mtClean="0"/>
              <a:t>Cont.</a:t>
            </a:r>
          </a:p>
        </p:txBody>
      </p:sp>
    </p:spTree>
    <p:extLst>
      <p:ext uri="{BB962C8B-B14F-4D97-AF65-F5344CB8AC3E}">
        <p14:creationId xmlns:p14="http://schemas.microsoft.com/office/powerpoint/2010/main" val="19252577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860A36D-FA95-455E-8CCB-3884F4C9309C}" type="datetime1">
              <a:rPr lang="en-US">
                <a:solidFill>
                  <a:schemeClr val="tx2"/>
                </a:solidFill>
              </a:rPr>
              <a:pPr eaLnBrk="1" hangingPunct="1"/>
              <a:t>8/6/2014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837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tx2"/>
                </a:solidFill>
              </a:rPr>
              <a:t>Dr. Amit Bagga FCA,AICWA,P.hd,Mcom</a:t>
            </a:r>
          </a:p>
        </p:txBody>
      </p:sp>
      <p:sp>
        <p:nvSpPr>
          <p:cNvPr id="5837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F5CB3C5-36F8-4681-897C-AE72EDBA167E}" type="slidenum">
              <a:rPr lang="en-US">
                <a:solidFill>
                  <a:schemeClr val="tx2"/>
                </a:solidFill>
              </a:rPr>
              <a:pPr eaLnBrk="1" hangingPunct="1"/>
              <a:t>49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0175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u="sng" dirty="0">
                <a:solidFill>
                  <a:schemeClr val="tx1"/>
                </a:solidFill>
                <a:latin typeface="Times New Roman" pitchFamily="18" charset="0"/>
              </a:rPr>
              <a:t>Indifference </a:t>
            </a:r>
            <a:r>
              <a:rPr lang="en-US" sz="3600" u="sng" dirty="0" smtClean="0">
                <a:solidFill>
                  <a:schemeClr val="tx1"/>
                </a:solidFill>
                <a:latin typeface="Times New Roman" pitchFamily="18" charset="0"/>
              </a:rPr>
              <a:t>Curve -</a:t>
            </a:r>
            <a:r>
              <a:rPr lang="en-IN" sz="2000" dirty="0" smtClean="0">
                <a:solidFill>
                  <a:schemeClr val="tx1"/>
                </a:solidFill>
              </a:rPr>
              <a:t>A diagram depicting equal levels of utility (satisfaction) for a consumer faced with various combinations of goods. </a:t>
            </a:r>
            <a:br>
              <a:rPr lang="en-IN" sz="2000" dirty="0" smtClean="0">
                <a:solidFill>
                  <a:schemeClr val="tx1"/>
                </a:solidFill>
              </a:rPr>
            </a:br>
            <a:endParaRPr lang="en-US" sz="1400" u="sng" dirty="0">
              <a:solidFill>
                <a:schemeClr val="tx1"/>
              </a:solidFill>
            </a:endParaRPr>
          </a:p>
        </p:txBody>
      </p:sp>
      <p:sp>
        <p:nvSpPr>
          <p:cNvPr id="58374" name="Line 4"/>
          <p:cNvSpPr>
            <a:spLocks noChangeShapeType="1"/>
          </p:cNvSpPr>
          <p:nvPr/>
        </p:nvSpPr>
        <p:spPr bwMode="auto">
          <a:xfrm flipV="1">
            <a:off x="1676400" y="1219200"/>
            <a:ext cx="0" cy="441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5" name="Line 5"/>
          <p:cNvSpPr>
            <a:spLocks noChangeShapeType="1"/>
          </p:cNvSpPr>
          <p:nvPr/>
        </p:nvSpPr>
        <p:spPr bwMode="auto">
          <a:xfrm>
            <a:off x="1676400" y="5638800"/>
            <a:ext cx="5715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6" name="Arc 7"/>
          <p:cNvSpPr>
            <a:spLocks/>
          </p:cNvSpPr>
          <p:nvPr/>
        </p:nvSpPr>
        <p:spPr bwMode="auto">
          <a:xfrm flipV="1">
            <a:off x="2133600" y="1295400"/>
            <a:ext cx="3352800" cy="2133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7" name="Arc 8"/>
          <p:cNvSpPr>
            <a:spLocks/>
          </p:cNvSpPr>
          <p:nvPr/>
        </p:nvSpPr>
        <p:spPr bwMode="auto">
          <a:xfrm flipV="1">
            <a:off x="2438400" y="1752600"/>
            <a:ext cx="3352800" cy="2133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8" name="Arc 9"/>
          <p:cNvSpPr>
            <a:spLocks/>
          </p:cNvSpPr>
          <p:nvPr/>
        </p:nvSpPr>
        <p:spPr bwMode="auto">
          <a:xfrm flipV="1">
            <a:off x="2667000" y="2209800"/>
            <a:ext cx="3352800" cy="2133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9" name="Arc 10"/>
          <p:cNvSpPr>
            <a:spLocks/>
          </p:cNvSpPr>
          <p:nvPr/>
        </p:nvSpPr>
        <p:spPr bwMode="auto">
          <a:xfrm flipV="1">
            <a:off x="2971800" y="2590800"/>
            <a:ext cx="3352800" cy="2133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80" name="Text Box 12"/>
          <p:cNvSpPr txBox="1">
            <a:spLocks noChangeArrowheads="1"/>
          </p:cNvSpPr>
          <p:nvPr/>
        </p:nvSpPr>
        <p:spPr bwMode="auto">
          <a:xfrm>
            <a:off x="457200" y="2741613"/>
            <a:ext cx="10985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latin typeface="Lucida Sans Unicode" pitchFamily="34" charset="0"/>
              </a:rPr>
              <a:t>Expected</a:t>
            </a:r>
          </a:p>
          <a:p>
            <a:pPr eaLnBrk="1" hangingPunct="1"/>
            <a:r>
              <a:rPr lang="en-US">
                <a:latin typeface="Lucida Sans Unicode" pitchFamily="34" charset="0"/>
              </a:rPr>
              <a:t>Return of </a:t>
            </a:r>
          </a:p>
          <a:p>
            <a:pPr eaLnBrk="1" hangingPunct="1"/>
            <a:r>
              <a:rPr lang="en-US">
                <a:latin typeface="Lucida Sans Unicode" pitchFamily="34" charset="0"/>
              </a:rPr>
              <a:t>Portfolio</a:t>
            </a:r>
          </a:p>
        </p:txBody>
      </p:sp>
      <p:sp>
        <p:nvSpPr>
          <p:cNvPr id="58381" name="Text Box 13"/>
          <p:cNvSpPr txBox="1">
            <a:spLocks noChangeArrowheads="1"/>
          </p:cNvSpPr>
          <p:nvPr/>
        </p:nvSpPr>
        <p:spPr bwMode="auto">
          <a:xfrm>
            <a:off x="6445250" y="5637213"/>
            <a:ext cx="1009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latin typeface="Lucida Sans Unicode" pitchFamily="34" charset="0"/>
              </a:rPr>
              <a:t>S.D. of </a:t>
            </a:r>
          </a:p>
          <a:p>
            <a:pPr eaLnBrk="1" hangingPunct="1"/>
            <a:r>
              <a:rPr lang="en-US">
                <a:latin typeface="Lucida Sans Unicode" pitchFamily="34" charset="0"/>
              </a:rPr>
              <a:t>Portfolio</a:t>
            </a:r>
          </a:p>
        </p:txBody>
      </p:sp>
    </p:spTree>
    <p:extLst>
      <p:ext uri="{BB962C8B-B14F-4D97-AF65-F5344CB8AC3E}">
        <p14:creationId xmlns:p14="http://schemas.microsoft.com/office/powerpoint/2010/main" val="36437916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950913" y="2862263"/>
          <a:ext cx="7250112" cy="307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Document" r:id="rId5" imgW="7249668" imgH="3076284" progId="Word.Document.12">
                  <p:embed/>
                </p:oleObj>
              </mc:Choice>
              <mc:Fallback>
                <p:oleObj name="Document" r:id="rId5" imgW="7249668" imgH="3076284" progId="Word.Document.12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913" y="2862263"/>
                        <a:ext cx="7250112" cy="307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9" name="Date Placeholder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99DC2B2-BC56-4E37-8BB1-98AC3B066AD1}" type="datetime1">
              <a:rPr lang="en-IN">
                <a:solidFill>
                  <a:schemeClr val="tx2"/>
                </a:solidFill>
              </a:rPr>
              <a:pPr eaLnBrk="1" hangingPunct="1"/>
              <a:t>06-08-2014</a:t>
            </a:fld>
            <a:endParaRPr lang="en-IN">
              <a:solidFill>
                <a:schemeClr val="tx2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IN">
                <a:solidFill>
                  <a:schemeClr val="tx2"/>
                </a:solidFill>
              </a:rPr>
              <a:t>Dr. Amit Bagga FCA,AICWA,P.hd,Mcom</a:t>
            </a:r>
          </a:p>
        </p:txBody>
      </p:sp>
      <p:sp>
        <p:nvSpPr>
          <p:cNvPr id="1434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DF4B3BD-6C4B-4B87-A0B4-C09676641FF9}" type="slidenum">
              <a:rPr lang="en-US">
                <a:cs typeface="Arial" pitchFamily="34" charset="0"/>
              </a:rPr>
              <a:pPr eaLnBrk="1" hangingPunct="1"/>
              <a:t>5</a:t>
            </a:fld>
            <a:endParaRPr lang="en-US">
              <a:cs typeface="Arial" pitchFamily="34" charset="0"/>
            </a:endParaRPr>
          </a:p>
        </p:txBody>
      </p:sp>
      <p:sp>
        <p:nvSpPr>
          <p:cNvPr id="3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t>Expected Rate of Return: Example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4294967295"/>
          </p:nvPr>
        </p:nvGraphicFramePr>
        <p:xfrm>
          <a:off x="609600" y="1447800"/>
          <a:ext cx="8534400" cy="1109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0307012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274320" indent="-274320" fontAlgn="auto">
              <a:lnSpc>
                <a:spcPct val="125000"/>
              </a:lnSpc>
              <a:spcAft>
                <a:spcPts val="0"/>
              </a:spcAft>
              <a:defRPr/>
            </a:pPr>
            <a:r>
              <a:rPr lang="en-US" sz="2000" smtClean="0"/>
              <a:t>All the portfolios on a given indifference curve provide same level of utility.</a:t>
            </a:r>
          </a:p>
          <a:p>
            <a:pPr marL="274320" indent="-274320" fontAlgn="auto">
              <a:lnSpc>
                <a:spcPct val="125000"/>
              </a:lnSpc>
              <a:spcAft>
                <a:spcPts val="0"/>
              </a:spcAft>
              <a:defRPr/>
            </a:pPr>
            <a:r>
              <a:rPr lang="en-US" sz="2000" smtClean="0"/>
              <a:t>They Never Intersect Each Other otherwise they will violate law of transitivity.</a:t>
            </a:r>
          </a:p>
          <a:p>
            <a:pPr marL="274320" indent="-274320" fontAlgn="auto">
              <a:lnSpc>
                <a:spcPct val="125000"/>
              </a:lnSpc>
              <a:spcAft>
                <a:spcPts val="0"/>
              </a:spcAft>
              <a:defRPr/>
            </a:pPr>
            <a:r>
              <a:rPr lang="en-US" sz="2000" smtClean="0"/>
              <a:t>An investor has an infinite number Indifference Curves.</a:t>
            </a:r>
          </a:p>
          <a:p>
            <a:pPr marL="274320" indent="-274320" fontAlgn="auto">
              <a:lnSpc>
                <a:spcPct val="125000"/>
              </a:lnSpc>
              <a:spcAft>
                <a:spcPts val="0"/>
              </a:spcAft>
              <a:defRPr/>
            </a:pPr>
            <a:r>
              <a:rPr lang="en-US" sz="2000" smtClean="0"/>
              <a:t>A risk-averse investor will find any portfolio that is lying on an indifference curve that is “farther north-west” to be more desirable than any portfolio lying on an indifference curve that is “not as far northwest”.</a:t>
            </a:r>
          </a:p>
          <a:p>
            <a:pPr marL="274320" indent="-274320" fontAlgn="auto">
              <a:lnSpc>
                <a:spcPct val="125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000" smtClean="0"/>
          </a:p>
        </p:txBody>
      </p:sp>
      <p:sp>
        <p:nvSpPr>
          <p:cNvPr id="59395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D611710-FA6C-48D4-A2E6-C42EEE2D3659}" type="datetime1">
              <a:rPr lang="en-US">
                <a:solidFill>
                  <a:schemeClr val="tx2"/>
                </a:solidFill>
              </a:rPr>
              <a:pPr eaLnBrk="1" hangingPunct="1"/>
              <a:t>8/6/2014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939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tx2"/>
                </a:solidFill>
              </a:rPr>
              <a:t>Dr. Amit Bagga FCA,AICWA,P.hd,Mcom</a:t>
            </a:r>
          </a:p>
        </p:txBody>
      </p:sp>
      <p:sp>
        <p:nvSpPr>
          <p:cNvPr id="5939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5CC9538-273A-43E9-B25D-DBF43214E3A5}" type="slidenum">
              <a:rPr lang="en-US">
                <a:solidFill>
                  <a:schemeClr val="tx2"/>
                </a:solidFill>
              </a:rPr>
              <a:pPr eaLnBrk="1" hangingPunct="1"/>
              <a:t>50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93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smtClean="0"/>
              <a:t>Rules of Indifference Curve</a:t>
            </a:r>
          </a:p>
        </p:txBody>
      </p:sp>
    </p:spTree>
    <p:extLst>
      <p:ext uri="{BB962C8B-B14F-4D97-AF65-F5344CB8AC3E}">
        <p14:creationId xmlns:p14="http://schemas.microsoft.com/office/powerpoint/2010/main" val="23796877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274320" indent="-274320" fontAlgn="auto">
              <a:lnSpc>
                <a:spcPct val="130000"/>
              </a:lnSpc>
              <a:spcAft>
                <a:spcPts val="0"/>
              </a:spcAft>
              <a:defRPr/>
            </a:pPr>
            <a:r>
              <a:rPr lang="en-US" sz="1800" smtClean="0"/>
              <a:t>Every investor has an indifference map representing his/her preferences for expected returns and standard deviations.</a:t>
            </a:r>
          </a:p>
          <a:p>
            <a:pPr marL="274320" indent="-274320" fontAlgn="auto">
              <a:lnSpc>
                <a:spcPct val="130000"/>
              </a:lnSpc>
              <a:spcAft>
                <a:spcPts val="0"/>
              </a:spcAft>
              <a:defRPr/>
            </a:pPr>
            <a:r>
              <a:rPr lang="en-US" sz="1800" smtClean="0"/>
              <a:t>An investor should determine the expected return and standard deviation for each potential portfolio.</a:t>
            </a:r>
          </a:p>
          <a:p>
            <a:pPr marL="274320" indent="-274320" fontAlgn="auto">
              <a:lnSpc>
                <a:spcPct val="130000"/>
              </a:lnSpc>
              <a:spcAft>
                <a:spcPts val="0"/>
              </a:spcAft>
              <a:defRPr/>
            </a:pPr>
            <a:r>
              <a:rPr lang="en-US" sz="1800" smtClean="0"/>
              <a:t>The two assumptions of Nonsatiation and risk aversion cause indifference curves to be positively sloped and convex.</a:t>
            </a:r>
          </a:p>
          <a:p>
            <a:pPr marL="274320" indent="-274320" fontAlgn="auto">
              <a:lnSpc>
                <a:spcPct val="130000"/>
              </a:lnSpc>
              <a:spcAft>
                <a:spcPts val="0"/>
              </a:spcAft>
              <a:defRPr/>
            </a:pPr>
            <a:r>
              <a:rPr lang="en-US" sz="1800" smtClean="0"/>
              <a:t>The degree of risk aversion will decide the extent of positiveness in slope of indifference curves.</a:t>
            </a:r>
          </a:p>
          <a:p>
            <a:pPr marL="274320" indent="-274320" fontAlgn="auto">
              <a:lnSpc>
                <a:spcPct val="130000"/>
              </a:lnSpc>
              <a:spcAft>
                <a:spcPts val="0"/>
              </a:spcAft>
              <a:defRPr/>
            </a:pPr>
            <a:r>
              <a:rPr lang="en-US" sz="1800" smtClean="0"/>
              <a:t>More Flat is the indifference curves of an individual – higher risk aversion and vice-versa.</a:t>
            </a:r>
          </a:p>
        </p:txBody>
      </p:sp>
      <p:sp>
        <p:nvSpPr>
          <p:cNvPr id="6041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F9C7808-227D-48EB-8717-BF6D8D1037B3}" type="datetime1">
              <a:rPr lang="en-US">
                <a:solidFill>
                  <a:schemeClr val="tx2"/>
                </a:solidFill>
              </a:rPr>
              <a:pPr eaLnBrk="1" hangingPunct="1"/>
              <a:t>8/6/2014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6042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tx2"/>
                </a:solidFill>
              </a:rPr>
              <a:t>Dr. Amit Bagga FCA,AICWA,P.hd,Mcom</a:t>
            </a:r>
          </a:p>
        </p:txBody>
      </p:sp>
      <p:sp>
        <p:nvSpPr>
          <p:cNvPr id="6042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A31D274-21C0-4A43-B407-A18ECABAD64E}" type="slidenum">
              <a:rPr lang="en-US">
                <a:solidFill>
                  <a:schemeClr val="tx2"/>
                </a:solidFill>
              </a:rPr>
              <a:pPr eaLnBrk="1" hangingPunct="1"/>
              <a:t>51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604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smtClean="0"/>
              <a:t>Indifference Curve</a:t>
            </a:r>
          </a:p>
        </p:txBody>
      </p:sp>
    </p:spTree>
    <p:extLst>
      <p:ext uri="{BB962C8B-B14F-4D97-AF65-F5344CB8AC3E}">
        <p14:creationId xmlns:p14="http://schemas.microsoft.com/office/powerpoint/2010/main" val="8283984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1C49C67-1F18-4674-A753-21B1A632CE6C}" type="datetime1">
              <a:rPr lang="en-US">
                <a:solidFill>
                  <a:schemeClr val="tx2"/>
                </a:solidFill>
              </a:rPr>
              <a:pPr eaLnBrk="1" hangingPunct="1"/>
              <a:t>8/6/2014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6144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tx2"/>
                </a:solidFill>
              </a:rPr>
              <a:t>Dr. Amit Bagga FCA,AICWA,P.hd,Mcom</a:t>
            </a:r>
          </a:p>
        </p:txBody>
      </p:sp>
      <p:sp>
        <p:nvSpPr>
          <p:cNvPr id="6144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423F3D4-A7D8-47C8-A355-6DB886F047B5}" type="slidenum">
              <a:rPr lang="en-US">
                <a:solidFill>
                  <a:schemeClr val="tx2"/>
                </a:solidFill>
              </a:rPr>
              <a:pPr eaLnBrk="1" hangingPunct="1"/>
              <a:t>52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614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017587"/>
          </a:xfrm>
        </p:spPr>
        <p:txBody>
          <a:bodyPr/>
          <a:lstStyle/>
          <a:p>
            <a:r>
              <a:rPr lang="en-US" sz="3600" u="sng" smtClean="0">
                <a:latin typeface="Times New Roman" pitchFamily="18" charset="0"/>
              </a:rPr>
              <a:t>Risk Averse - Taker</a:t>
            </a:r>
            <a:endParaRPr lang="en-US" sz="3600" u="sng" smtClean="0"/>
          </a:p>
        </p:txBody>
      </p:sp>
      <p:sp>
        <p:nvSpPr>
          <p:cNvPr id="61446" name="Line 4"/>
          <p:cNvSpPr>
            <a:spLocks noChangeShapeType="1"/>
          </p:cNvSpPr>
          <p:nvPr/>
        </p:nvSpPr>
        <p:spPr bwMode="auto">
          <a:xfrm flipV="1">
            <a:off x="1676400" y="1219200"/>
            <a:ext cx="0" cy="441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7" name="Line 5"/>
          <p:cNvSpPr>
            <a:spLocks noChangeShapeType="1"/>
          </p:cNvSpPr>
          <p:nvPr/>
        </p:nvSpPr>
        <p:spPr bwMode="auto">
          <a:xfrm>
            <a:off x="1676400" y="5638800"/>
            <a:ext cx="5715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8" name="Arc 9"/>
          <p:cNvSpPr>
            <a:spLocks/>
          </p:cNvSpPr>
          <p:nvPr/>
        </p:nvSpPr>
        <p:spPr bwMode="auto">
          <a:xfrm rot="20727543" flipV="1">
            <a:off x="1676400" y="2590800"/>
            <a:ext cx="3352800" cy="2133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9" name="Arc 14"/>
          <p:cNvSpPr>
            <a:spLocks/>
          </p:cNvSpPr>
          <p:nvPr/>
        </p:nvSpPr>
        <p:spPr bwMode="auto">
          <a:xfrm rot="351912" flipV="1">
            <a:off x="2362200" y="2438400"/>
            <a:ext cx="3352800" cy="2133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0" name="Text Box 15"/>
          <p:cNvSpPr txBox="1">
            <a:spLocks noChangeArrowheads="1"/>
          </p:cNvSpPr>
          <p:nvPr/>
        </p:nvSpPr>
        <p:spPr bwMode="auto">
          <a:xfrm>
            <a:off x="2971800" y="1919288"/>
            <a:ext cx="1374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>
                <a:latin typeface="Lucida Sans Unicode" pitchFamily="34" charset="0"/>
              </a:rPr>
              <a:t>Risk Averse</a:t>
            </a:r>
          </a:p>
        </p:txBody>
      </p:sp>
      <p:sp>
        <p:nvSpPr>
          <p:cNvPr id="61451" name="Text Box 16"/>
          <p:cNvSpPr txBox="1">
            <a:spLocks noChangeArrowheads="1"/>
          </p:cNvSpPr>
          <p:nvPr/>
        </p:nvSpPr>
        <p:spPr bwMode="auto">
          <a:xfrm>
            <a:off x="5711825" y="2879725"/>
            <a:ext cx="1276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>
                <a:latin typeface="Lucida Sans Unicode" pitchFamily="34" charset="0"/>
              </a:rPr>
              <a:t>Risk Taker</a:t>
            </a:r>
          </a:p>
        </p:txBody>
      </p:sp>
      <p:sp>
        <p:nvSpPr>
          <p:cNvPr id="61452" name="Text Box 17"/>
          <p:cNvSpPr txBox="1">
            <a:spLocks noChangeArrowheads="1"/>
          </p:cNvSpPr>
          <p:nvPr/>
        </p:nvSpPr>
        <p:spPr bwMode="auto">
          <a:xfrm>
            <a:off x="457200" y="1181100"/>
            <a:ext cx="10985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latin typeface="Lucida Sans Unicode" pitchFamily="34" charset="0"/>
              </a:rPr>
              <a:t>Expected</a:t>
            </a:r>
          </a:p>
          <a:p>
            <a:pPr eaLnBrk="1" hangingPunct="1"/>
            <a:r>
              <a:rPr lang="en-US">
                <a:latin typeface="Lucida Sans Unicode" pitchFamily="34" charset="0"/>
              </a:rPr>
              <a:t>Return of </a:t>
            </a:r>
          </a:p>
          <a:p>
            <a:pPr eaLnBrk="1" hangingPunct="1"/>
            <a:r>
              <a:rPr lang="en-US">
                <a:latin typeface="Lucida Sans Unicode" pitchFamily="34" charset="0"/>
              </a:rPr>
              <a:t>Portfolio</a:t>
            </a:r>
          </a:p>
        </p:txBody>
      </p:sp>
      <p:sp>
        <p:nvSpPr>
          <p:cNvPr id="61453" name="Text Box 18"/>
          <p:cNvSpPr txBox="1">
            <a:spLocks noChangeArrowheads="1"/>
          </p:cNvSpPr>
          <p:nvPr/>
        </p:nvSpPr>
        <p:spPr bwMode="auto">
          <a:xfrm>
            <a:off x="6445250" y="5637213"/>
            <a:ext cx="1009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latin typeface="Lucida Sans Unicode" pitchFamily="34" charset="0"/>
              </a:rPr>
              <a:t>S.D. of </a:t>
            </a:r>
          </a:p>
          <a:p>
            <a:pPr eaLnBrk="1" hangingPunct="1"/>
            <a:r>
              <a:rPr lang="en-US">
                <a:latin typeface="Lucida Sans Unicode" pitchFamily="34" charset="0"/>
              </a:rPr>
              <a:t>Portfolio</a:t>
            </a:r>
          </a:p>
        </p:txBody>
      </p:sp>
    </p:spTree>
    <p:extLst>
      <p:ext uri="{BB962C8B-B14F-4D97-AF65-F5344CB8AC3E}">
        <p14:creationId xmlns:p14="http://schemas.microsoft.com/office/powerpoint/2010/main" val="37940879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Date Placeholder 1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6723719-1C87-4D9A-A0B6-F6F0770A108A}" type="datetime1">
              <a:rPr lang="en-US">
                <a:solidFill>
                  <a:schemeClr val="tx2"/>
                </a:solidFill>
              </a:rPr>
              <a:pPr eaLnBrk="1" hangingPunct="1"/>
              <a:t>8/6/2014</a:t>
            </a:fld>
            <a:endParaRPr lang="en-IN">
              <a:solidFill>
                <a:schemeClr val="tx2"/>
              </a:solidFill>
            </a:endParaRPr>
          </a:p>
        </p:txBody>
      </p:sp>
      <p:sp>
        <p:nvSpPr>
          <p:cNvPr id="62467" name="Footer Placeholder 1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IN">
                <a:solidFill>
                  <a:schemeClr val="tx2"/>
                </a:solidFill>
              </a:rPr>
              <a:t>Dr. Amit Bagga FCA,AICWA,P.hd,Mcom</a:t>
            </a:r>
          </a:p>
        </p:txBody>
      </p:sp>
      <p:sp>
        <p:nvSpPr>
          <p:cNvPr id="62468" name="Slide Number Placeholder 1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446C638-A959-4505-B534-C4BDA156E498}" type="slidenum">
              <a:rPr lang="en-IN">
                <a:solidFill>
                  <a:schemeClr val="tx2"/>
                </a:solidFill>
              </a:rPr>
              <a:pPr eaLnBrk="1" hangingPunct="1"/>
              <a:t>53</a:t>
            </a:fld>
            <a:endParaRPr lang="en-IN">
              <a:solidFill>
                <a:schemeClr val="tx2"/>
              </a:solidFill>
            </a:endParaRPr>
          </a:p>
        </p:txBody>
      </p:sp>
      <p:sp>
        <p:nvSpPr>
          <p:cNvPr id="624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7620000" cy="838200"/>
          </a:xfrm>
        </p:spPr>
        <p:txBody>
          <a:bodyPr/>
          <a:lstStyle/>
          <a:p>
            <a:r>
              <a:rPr lang="en-US" u="sng" smtClean="0"/>
              <a:t>Efficient Sets and Feasible Sets</a:t>
            </a:r>
          </a:p>
        </p:txBody>
      </p:sp>
      <p:sp>
        <p:nvSpPr>
          <p:cNvPr id="62470" name="Arc 4"/>
          <p:cNvSpPr>
            <a:spLocks/>
          </p:cNvSpPr>
          <p:nvPr/>
        </p:nvSpPr>
        <p:spPr bwMode="auto">
          <a:xfrm rot="9867634" flipV="1">
            <a:off x="2162175" y="2343150"/>
            <a:ext cx="4670425" cy="2582863"/>
          </a:xfrm>
          <a:custGeom>
            <a:avLst/>
            <a:gdLst>
              <a:gd name="T0" fmla="*/ 0 w 23725"/>
              <a:gd name="T1" fmla="*/ 2147483647 h 21600"/>
              <a:gd name="T2" fmla="*/ 2147483647 w 23725"/>
              <a:gd name="T3" fmla="*/ 2147483647 h 21600"/>
              <a:gd name="T4" fmla="*/ 2147483647 w 23725"/>
              <a:gd name="T5" fmla="*/ 2147483647 h 21600"/>
              <a:gd name="T6" fmla="*/ 0 60000 65536"/>
              <a:gd name="T7" fmla="*/ 0 60000 65536"/>
              <a:gd name="T8" fmla="*/ 0 60000 65536"/>
              <a:gd name="T9" fmla="*/ 0 w 23725"/>
              <a:gd name="T10" fmla="*/ 0 h 21600"/>
              <a:gd name="T11" fmla="*/ 23725 w 2372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725" h="21600" fill="none" extrusionOk="0">
                <a:moveTo>
                  <a:pt x="-1" y="104"/>
                </a:moveTo>
                <a:cubicBezTo>
                  <a:pt x="706" y="34"/>
                  <a:pt x="1415" y="-1"/>
                  <a:pt x="2125" y="0"/>
                </a:cubicBezTo>
                <a:cubicBezTo>
                  <a:pt x="14054" y="0"/>
                  <a:pt x="23725" y="9670"/>
                  <a:pt x="23725" y="21600"/>
                </a:cubicBezTo>
              </a:path>
              <a:path w="23725" h="21600" stroke="0" extrusionOk="0">
                <a:moveTo>
                  <a:pt x="-1" y="104"/>
                </a:moveTo>
                <a:cubicBezTo>
                  <a:pt x="706" y="34"/>
                  <a:pt x="1415" y="-1"/>
                  <a:pt x="2125" y="0"/>
                </a:cubicBezTo>
                <a:cubicBezTo>
                  <a:pt x="14054" y="0"/>
                  <a:pt x="23725" y="9670"/>
                  <a:pt x="23725" y="21600"/>
                </a:cubicBezTo>
                <a:lnTo>
                  <a:pt x="2125" y="21600"/>
                </a:lnTo>
                <a:lnTo>
                  <a:pt x="-1" y="104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1" name="Arc 5"/>
          <p:cNvSpPr>
            <a:spLocks/>
          </p:cNvSpPr>
          <p:nvPr/>
        </p:nvSpPr>
        <p:spPr bwMode="auto">
          <a:xfrm rot="10360993" flipV="1">
            <a:off x="2589213" y="4859338"/>
            <a:ext cx="685800" cy="55086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2" name="Arc 6"/>
          <p:cNvSpPr>
            <a:spLocks/>
          </p:cNvSpPr>
          <p:nvPr/>
        </p:nvSpPr>
        <p:spPr bwMode="auto">
          <a:xfrm rot="10114760" flipV="1">
            <a:off x="5778500" y="1882775"/>
            <a:ext cx="685800" cy="70802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3" name="Arc 7"/>
          <p:cNvSpPr>
            <a:spLocks/>
          </p:cNvSpPr>
          <p:nvPr/>
        </p:nvSpPr>
        <p:spPr bwMode="auto">
          <a:xfrm rot="10360993" flipV="1">
            <a:off x="5180013" y="2649538"/>
            <a:ext cx="685800" cy="55086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4" name="Arc 8"/>
          <p:cNvSpPr>
            <a:spLocks/>
          </p:cNvSpPr>
          <p:nvPr/>
        </p:nvSpPr>
        <p:spPr bwMode="auto">
          <a:xfrm rot="10360993" flipV="1">
            <a:off x="4570413" y="3259138"/>
            <a:ext cx="685800" cy="55086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5" name="Arc 9"/>
          <p:cNvSpPr>
            <a:spLocks/>
          </p:cNvSpPr>
          <p:nvPr/>
        </p:nvSpPr>
        <p:spPr bwMode="auto">
          <a:xfrm rot="10360993" flipV="1">
            <a:off x="3960813" y="3868738"/>
            <a:ext cx="685800" cy="55086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6" name="Arc 10"/>
          <p:cNvSpPr>
            <a:spLocks/>
          </p:cNvSpPr>
          <p:nvPr/>
        </p:nvSpPr>
        <p:spPr bwMode="auto">
          <a:xfrm rot="11312108" flipV="1">
            <a:off x="3276600" y="4325938"/>
            <a:ext cx="685800" cy="55086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7" name="Text Box 11"/>
          <p:cNvSpPr txBox="1">
            <a:spLocks noChangeArrowheads="1"/>
          </p:cNvSpPr>
          <p:nvPr/>
        </p:nvSpPr>
        <p:spPr bwMode="auto">
          <a:xfrm>
            <a:off x="3870325" y="3165475"/>
            <a:ext cx="1782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latin typeface="Lucida Sans Unicode" pitchFamily="34" charset="0"/>
              </a:rPr>
              <a:t>Feasible Sets</a:t>
            </a:r>
          </a:p>
        </p:txBody>
      </p:sp>
      <p:sp>
        <p:nvSpPr>
          <p:cNvPr id="62478" name="Text Box 12"/>
          <p:cNvSpPr txBox="1">
            <a:spLocks noChangeArrowheads="1"/>
          </p:cNvSpPr>
          <p:nvPr/>
        </p:nvSpPr>
        <p:spPr bwMode="auto">
          <a:xfrm>
            <a:off x="2133600" y="50292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latin typeface="Lucida Sans Unicode" pitchFamily="34" charset="0"/>
              </a:rPr>
              <a:t>A</a:t>
            </a:r>
          </a:p>
        </p:txBody>
      </p:sp>
      <p:sp>
        <p:nvSpPr>
          <p:cNvPr id="62479" name="Text Box 13"/>
          <p:cNvSpPr txBox="1">
            <a:spLocks noChangeArrowheads="1"/>
          </p:cNvSpPr>
          <p:nvPr/>
        </p:nvSpPr>
        <p:spPr bwMode="auto">
          <a:xfrm>
            <a:off x="3633788" y="2438400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latin typeface="Lucida Sans Unicode" pitchFamily="34" charset="0"/>
              </a:rPr>
              <a:t>D</a:t>
            </a:r>
          </a:p>
        </p:txBody>
      </p:sp>
      <p:sp>
        <p:nvSpPr>
          <p:cNvPr id="62480" name="Text Box 14"/>
          <p:cNvSpPr txBox="1">
            <a:spLocks noChangeArrowheads="1"/>
          </p:cNvSpPr>
          <p:nvPr/>
        </p:nvSpPr>
        <p:spPr bwMode="auto">
          <a:xfrm>
            <a:off x="4700588" y="3657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latin typeface="Lucida Sans Unicode" pitchFamily="34" charset="0"/>
              </a:rPr>
              <a:t>C</a:t>
            </a:r>
          </a:p>
        </p:txBody>
      </p:sp>
      <p:sp>
        <p:nvSpPr>
          <p:cNvPr id="62481" name="Text Box 15"/>
          <p:cNvSpPr txBox="1">
            <a:spLocks noChangeArrowheads="1"/>
          </p:cNvSpPr>
          <p:nvPr/>
        </p:nvSpPr>
        <p:spPr bwMode="auto">
          <a:xfrm>
            <a:off x="6453188" y="16002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latin typeface="Lucida Sans Unicode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90883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60" name="Rectangle 4"/>
          <p:cNvSpPr>
            <a:spLocks noChangeArrowheads="1"/>
          </p:cNvSpPr>
          <p:nvPr/>
        </p:nvSpPr>
        <p:spPr bwMode="auto">
          <a:xfrm>
            <a:off x="685800" y="609600"/>
            <a:ext cx="76200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-92" charset="0"/>
              </a:rPr>
              <a:t>Efficient Sets and Feasible Sets</a:t>
            </a:r>
          </a:p>
        </p:txBody>
      </p:sp>
      <p:sp>
        <p:nvSpPr>
          <p:cNvPr id="63491" name="Arc 5"/>
          <p:cNvSpPr>
            <a:spLocks/>
          </p:cNvSpPr>
          <p:nvPr/>
        </p:nvSpPr>
        <p:spPr bwMode="auto">
          <a:xfrm rot="9867634" flipV="1">
            <a:off x="2187575" y="2743200"/>
            <a:ext cx="4670425" cy="2582863"/>
          </a:xfrm>
          <a:custGeom>
            <a:avLst/>
            <a:gdLst>
              <a:gd name="T0" fmla="*/ 0 w 23725"/>
              <a:gd name="T1" fmla="*/ 2147483647 h 21600"/>
              <a:gd name="T2" fmla="*/ 2147483647 w 23725"/>
              <a:gd name="T3" fmla="*/ 2147483647 h 21600"/>
              <a:gd name="T4" fmla="*/ 2147483647 w 23725"/>
              <a:gd name="T5" fmla="*/ 2147483647 h 21600"/>
              <a:gd name="T6" fmla="*/ 0 60000 65536"/>
              <a:gd name="T7" fmla="*/ 0 60000 65536"/>
              <a:gd name="T8" fmla="*/ 0 60000 65536"/>
              <a:gd name="T9" fmla="*/ 0 w 23725"/>
              <a:gd name="T10" fmla="*/ 0 h 21600"/>
              <a:gd name="T11" fmla="*/ 23725 w 2372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725" h="21600" fill="none" extrusionOk="0">
                <a:moveTo>
                  <a:pt x="-1" y="104"/>
                </a:moveTo>
                <a:cubicBezTo>
                  <a:pt x="706" y="34"/>
                  <a:pt x="1415" y="-1"/>
                  <a:pt x="2125" y="0"/>
                </a:cubicBezTo>
                <a:cubicBezTo>
                  <a:pt x="14054" y="0"/>
                  <a:pt x="23725" y="9670"/>
                  <a:pt x="23725" y="21600"/>
                </a:cubicBezTo>
              </a:path>
              <a:path w="23725" h="21600" stroke="0" extrusionOk="0">
                <a:moveTo>
                  <a:pt x="-1" y="104"/>
                </a:moveTo>
                <a:cubicBezTo>
                  <a:pt x="706" y="34"/>
                  <a:pt x="1415" y="-1"/>
                  <a:pt x="2125" y="0"/>
                </a:cubicBezTo>
                <a:cubicBezTo>
                  <a:pt x="14054" y="0"/>
                  <a:pt x="23725" y="9670"/>
                  <a:pt x="23725" y="21600"/>
                </a:cubicBezTo>
                <a:lnTo>
                  <a:pt x="2125" y="21600"/>
                </a:lnTo>
                <a:lnTo>
                  <a:pt x="-1" y="104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2" name="Arc 6"/>
          <p:cNvSpPr>
            <a:spLocks/>
          </p:cNvSpPr>
          <p:nvPr/>
        </p:nvSpPr>
        <p:spPr bwMode="auto">
          <a:xfrm rot="10360993" flipV="1">
            <a:off x="2589213" y="5316538"/>
            <a:ext cx="685800" cy="55086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3" name="Arc 7"/>
          <p:cNvSpPr>
            <a:spLocks/>
          </p:cNvSpPr>
          <p:nvPr/>
        </p:nvSpPr>
        <p:spPr bwMode="auto">
          <a:xfrm rot="10114760" flipV="1">
            <a:off x="5778500" y="2339975"/>
            <a:ext cx="685800" cy="70802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4" name="Arc 8"/>
          <p:cNvSpPr>
            <a:spLocks/>
          </p:cNvSpPr>
          <p:nvPr/>
        </p:nvSpPr>
        <p:spPr bwMode="auto">
          <a:xfrm rot="10360993" flipV="1">
            <a:off x="5180013" y="3106738"/>
            <a:ext cx="685800" cy="55086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5" name="Arc 9"/>
          <p:cNvSpPr>
            <a:spLocks/>
          </p:cNvSpPr>
          <p:nvPr/>
        </p:nvSpPr>
        <p:spPr bwMode="auto">
          <a:xfrm rot="10360993" flipV="1">
            <a:off x="4570413" y="3716338"/>
            <a:ext cx="685800" cy="55086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6" name="Arc 10"/>
          <p:cNvSpPr>
            <a:spLocks/>
          </p:cNvSpPr>
          <p:nvPr/>
        </p:nvSpPr>
        <p:spPr bwMode="auto">
          <a:xfrm rot="10360993" flipV="1">
            <a:off x="3960813" y="4325938"/>
            <a:ext cx="685800" cy="55086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7" name="Arc 11"/>
          <p:cNvSpPr>
            <a:spLocks/>
          </p:cNvSpPr>
          <p:nvPr/>
        </p:nvSpPr>
        <p:spPr bwMode="auto">
          <a:xfrm rot="11312108" flipV="1">
            <a:off x="3276600" y="4783138"/>
            <a:ext cx="685800" cy="55086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8" name="Text Box 12"/>
          <p:cNvSpPr txBox="1">
            <a:spLocks noChangeArrowheads="1"/>
          </p:cNvSpPr>
          <p:nvPr/>
        </p:nvSpPr>
        <p:spPr bwMode="auto">
          <a:xfrm>
            <a:off x="3870325" y="3622675"/>
            <a:ext cx="1782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latin typeface="Lucida Sans Unicode" pitchFamily="34" charset="0"/>
              </a:rPr>
              <a:t>Feasible Sets</a:t>
            </a:r>
          </a:p>
        </p:txBody>
      </p:sp>
      <p:sp>
        <p:nvSpPr>
          <p:cNvPr id="63499" name="Text Box 13"/>
          <p:cNvSpPr txBox="1">
            <a:spLocks noChangeArrowheads="1"/>
          </p:cNvSpPr>
          <p:nvPr/>
        </p:nvSpPr>
        <p:spPr bwMode="auto">
          <a:xfrm>
            <a:off x="2133600" y="54864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latin typeface="Lucida Sans Unicode" pitchFamily="34" charset="0"/>
              </a:rPr>
              <a:t>A</a:t>
            </a:r>
          </a:p>
        </p:txBody>
      </p:sp>
      <p:sp>
        <p:nvSpPr>
          <p:cNvPr id="63500" name="Text Box 14"/>
          <p:cNvSpPr txBox="1">
            <a:spLocks noChangeArrowheads="1"/>
          </p:cNvSpPr>
          <p:nvPr/>
        </p:nvSpPr>
        <p:spPr bwMode="auto">
          <a:xfrm>
            <a:off x="3633788" y="2895600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latin typeface="Lucida Sans Unicode" pitchFamily="34" charset="0"/>
              </a:rPr>
              <a:t>D</a:t>
            </a:r>
          </a:p>
        </p:txBody>
      </p:sp>
      <p:sp>
        <p:nvSpPr>
          <p:cNvPr id="63501" name="Text Box 15"/>
          <p:cNvSpPr txBox="1">
            <a:spLocks noChangeArrowheads="1"/>
          </p:cNvSpPr>
          <p:nvPr/>
        </p:nvSpPr>
        <p:spPr bwMode="auto">
          <a:xfrm>
            <a:off x="4700588" y="41148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latin typeface="Lucida Sans Unicode" pitchFamily="34" charset="0"/>
              </a:rPr>
              <a:t>C</a:t>
            </a:r>
          </a:p>
        </p:txBody>
      </p:sp>
      <p:sp>
        <p:nvSpPr>
          <p:cNvPr id="63502" name="Text Box 16"/>
          <p:cNvSpPr txBox="1">
            <a:spLocks noChangeArrowheads="1"/>
          </p:cNvSpPr>
          <p:nvPr/>
        </p:nvSpPr>
        <p:spPr bwMode="auto">
          <a:xfrm>
            <a:off x="6453188" y="20574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latin typeface="Lucida Sans Unicode" pitchFamily="34" charset="0"/>
              </a:rPr>
              <a:t>B</a:t>
            </a:r>
          </a:p>
        </p:txBody>
      </p:sp>
      <p:sp>
        <p:nvSpPr>
          <p:cNvPr id="63503" name="Arc 17"/>
          <p:cNvSpPr>
            <a:spLocks/>
          </p:cNvSpPr>
          <p:nvPr/>
        </p:nvSpPr>
        <p:spPr bwMode="auto">
          <a:xfrm flipV="1">
            <a:off x="1676400" y="1066800"/>
            <a:ext cx="3425825" cy="2209800"/>
          </a:xfrm>
          <a:custGeom>
            <a:avLst/>
            <a:gdLst>
              <a:gd name="T0" fmla="*/ 0 w 21580"/>
              <a:gd name="T1" fmla="*/ 0 h 21600"/>
              <a:gd name="T2" fmla="*/ 2147483647 w 21580"/>
              <a:gd name="T3" fmla="*/ 2147483647 h 21600"/>
              <a:gd name="T4" fmla="*/ 0 w 21580"/>
              <a:gd name="T5" fmla="*/ 2147483647 h 21600"/>
              <a:gd name="T6" fmla="*/ 0 60000 65536"/>
              <a:gd name="T7" fmla="*/ 0 60000 65536"/>
              <a:gd name="T8" fmla="*/ 0 60000 65536"/>
              <a:gd name="T9" fmla="*/ 0 w 21580"/>
              <a:gd name="T10" fmla="*/ 0 h 21600"/>
              <a:gd name="T11" fmla="*/ 21580 w 2158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80" h="21600" fill="none" extrusionOk="0">
                <a:moveTo>
                  <a:pt x="-1" y="0"/>
                </a:moveTo>
                <a:cubicBezTo>
                  <a:pt x="11564" y="0"/>
                  <a:pt x="21077" y="9108"/>
                  <a:pt x="21579" y="20663"/>
                </a:cubicBezTo>
              </a:path>
              <a:path w="21580" h="21600" stroke="0" extrusionOk="0">
                <a:moveTo>
                  <a:pt x="-1" y="0"/>
                </a:moveTo>
                <a:cubicBezTo>
                  <a:pt x="11564" y="0"/>
                  <a:pt x="21077" y="9108"/>
                  <a:pt x="21579" y="20663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4" name="Line 18"/>
          <p:cNvSpPr>
            <a:spLocks noChangeShapeType="1"/>
          </p:cNvSpPr>
          <p:nvPr/>
        </p:nvSpPr>
        <p:spPr bwMode="auto">
          <a:xfrm flipV="1">
            <a:off x="1676400" y="1447800"/>
            <a:ext cx="0" cy="464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5" name="Line 19"/>
          <p:cNvSpPr>
            <a:spLocks noChangeShapeType="1"/>
          </p:cNvSpPr>
          <p:nvPr/>
        </p:nvSpPr>
        <p:spPr bwMode="auto">
          <a:xfrm>
            <a:off x="1676400" y="6096000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6" name="Arc 21"/>
          <p:cNvSpPr>
            <a:spLocks/>
          </p:cNvSpPr>
          <p:nvPr/>
        </p:nvSpPr>
        <p:spPr bwMode="auto">
          <a:xfrm flipV="1">
            <a:off x="1668463" y="1447800"/>
            <a:ext cx="3663950" cy="2209800"/>
          </a:xfrm>
          <a:custGeom>
            <a:avLst/>
            <a:gdLst>
              <a:gd name="T0" fmla="*/ 0 w 23076"/>
              <a:gd name="T1" fmla="*/ 2147483647 h 21600"/>
              <a:gd name="T2" fmla="*/ 2147483647 w 23076"/>
              <a:gd name="T3" fmla="*/ 2147483647 h 21600"/>
              <a:gd name="T4" fmla="*/ 2147483647 w 23076"/>
              <a:gd name="T5" fmla="*/ 2147483647 h 21600"/>
              <a:gd name="T6" fmla="*/ 0 60000 65536"/>
              <a:gd name="T7" fmla="*/ 0 60000 65536"/>
              <a:gd name="T8" fmla="*/ 0 60000 65536"/>
              <a:gd name="T9" fmla="*/ 0 w 23076"/>
              <a:gd name="T10" fmla="*/ 0 h 21600"/>
              <a:gd name="T11" fmla="*/ 23076 w 2307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076" h="21600" fill="none" extrusionOk="0">
                <a:moveTo>
                  <a:pt x="-1" y="51"/>
                </a:moveTo>
                <a:cubicBezTo>
                  <a:pt x="497" y="17"/>
                  <a:pt x="996" y="-1"/>
                  <a:pt x="1496" y="0"/>
                </a:cubicBezTo>
                <a:cubicBezTo>
                  <a:pt x="13060" y="0"/>
                  <a:pt x="22573" y="9108"/>
                  <a:pt x="23075" y="20663"/>
                </a:cubicBezTo>
              </a:path>
              <a:path w="23076" h="21600" stroke="0" extrusionOk="0">
                <a:moveTo>
                  <a:pt x="-1" y="51"/>
                </a:moveTo>
                <a:cubicBezTo>
                  <a:pt x="497" y="17"/>
                  <a:pt x="996" y="-1"/>
                  <a:pt x="1496" y="0"/>
                </a:cubicBezTo>
                <a:cubicBezTo>
                  <a:pt x="13060" y="0"/>
                  <a:pt x="22573" y="9108"/>
                  <a:pt x="23075" y="20663"/>
                </a:cubicBezTo>
                <a:lnTo>
                  <a:pt x="1496" y="21600"/>
                </a:lnTo>
                <a:lnTo>
                  <a:pt x="-1" y="51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7" name="Arc 22"/>
          <p:cNvSpPr>
            <a:spLocks/>
          </p:cNvSpPr>
          <p:nvPr/>
        </p:nvSpPr>
        <p:spPr bwMode="auto">
          <a:xfrm flipV="1">
            <a:off x="1676400" y="1901825"/>
            <a:ext cx="4344988" cy="2212975"/>
          </a:xfrm>
          <a:custGeom>
            <a:avLst/>
            <a:gdLst>
              <a:gd name="T0" fmla="*/ 0 w 23096"/>
              <a:gd name="T1" fmla="*/ 2147483647 h 26142"/>
              <a:gd name="T2" fmla="*/ 2147483647 w 23096"/>
              <a:gd name="T3" fmla="*/ 2147483647 h 26142"/>
              <a:gd name="T4" fmla="*/ 2147483647 w 23096"/>
              <a:gd name="T5" fmla="*/ 2147483647 h 26142"/>
              <a:gd name="T6" fmla="*/ 0 60000 65536"/>
              <a:gd name="T7" fmla="*/ 0 60000 65536"/>
              <a:gd name="T8" fmla="*/ 0 60000 65536"/>
              <a:gd name="T9" fmla="*/ 0 w 23096"/>
              <a:gd name="T10" fmla="*/ 0 h 26142"/>
              <a:gd name="T11" fmla="*/ 23096 w 23096"/>
              <a:gd name="T12" fmla="*/ 26142 h 26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096" h="26142" fill="none" extrusionOk="0">
                <a:moveTo>
                  <a:pt x="-1" y="51"/>
                </a:moveTo>
                <a:cubicBezTo>
                  <a:pt x="497" y="17"/>
                  <a:pt x="996" y="-1"/>
                  <a:pt x="1496" y="0"/>
                </a:cubicBezTo>
                <a:cubicBezTo>
                  <a:pt x="13425" y="0"/>
                  <a:pt x="23096" y="9670"/>
                  <a:pt x="23096" y="21600"/>
                </a:cubicBezTo>
                <a:cubicBezTo>
                  <a:pt x="23096" y="23126"/>
                  <a:pt x="22934" y="24649"/>
                  <a:pt x="22613" y="26142"/>
                </a:cubicBezTo>
              </a:path>
              <a:path w="23096" h="26142" stroke="0" extrusionOk="0">
                <a:moveTo>
                  <a:pt x="-1" y="51"/>
                </a:moveTo>
                <a:cubicBezTo>
                  <a:pt x="497" y="17"/>
                  <a:pt x="996" y="-1"/>
                  <a:pt x="1496" y="0"/>
                </a:cubicBezTo>
                <a:cubicBezTo>
                  <a:pt x="13425" y="0"/>
                  <a:pt x="23096" y="9670"/>
                  <a:pt x="23096" y="21600"/>
                </a:cubicBezTo>
                <a:cubicBezTo>
                  <a:pt x="23096" y="23126"/>
                  <a:pt x="22934" y="24649"/>
                  <a:pt x="22613" y="26142"/>
                </a:cubicBezTo>
                <a:lnTo>
                  <a:pt x="1496" y="21600"/>
                </a:lnTo>
                <a:lnTo>
                  <a:pt x="-1" y="51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8" name="Text Box 23"/>
          <p:cNvSpPr txBox="1">
            <a:spLocks noChangeArrowheads="1"/>
          </p:cNvSpPr>
          <p:nvPr/>
        </p:nvSpPr>
        <p:spPr bwMode="auto">
          <a:xfrm>
            <a:off x="3108325" y="3927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Lucida Sans Unicode" pitchFamily="34" charset="0"/>
            </a:endParaRPr>
          </a:p>
        </p:txBody>
      </p:sp>
      <p:sp>
        <p:nvSpPr>
          <p:cNvPr id="63509" name="Text Box 25"/>
          <p:cNvSpPr txBox="1">
            <a:spLocks noChangeArrowheads="1"/>
          </p:cNvSpPr>
          <p:nvPr/>
        </p:nvSpPr>
        <p:spPr bwMode="auto">
          <a:xfrm>
            <a:off x="3032125" y="3048000"/>
            <a:ext cx="71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0C00"/>
                </a:solidFill>
                <a:latin typeface="Lucida Sans Unicode" pitchFamily="34" charset="0"/>
              </a:rPr>
              <a:t>IC</a:t>
            </a:r>
            <a:r>
              <a:rPr lang="en-US">
                <a:solidFill>
                  <a:srgbClr val="009900"/>
                </a:solidFill>
                <a:latin typeface="Lucida Sans Unicode" pitchFamily="34" charset="0"/>
              </a:rPr>
              <a:t> 2</a:t>
            </a:r>
            <a:endParaRPr lang="en-US">
              <a:solidFill>
                <a:srgbClr val="000C00"/>
              </a:solidFill>
              <a:latin typeface="Lucida Sans Unicode" pitchFamily="34" charset="0"/>
            </a:endParaRPr>
          </a:p>
        </p:txBody>
      </p:sp>
      <p:sp>
        <p:nvSpPr>
          <p:cNvPr id="63510" name="Text Box 26"/>
          <p:cNvSpPr txBox="1">
            <a:spLocks noChangeArrowheads="1"/>
          </p:cNvSpPr>
          <p:nvPr/>
        </p:nvSpPr>
        <p:spPr bwMode="auto">
          <a:xfrm>
            <a:off x="3184525" y="4308475"/>
            <a:ext cx="71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0C00"/>
                </a:solidFill>
                <a:latin typeface="Lucida Sans Unicode" pitchFamily="34" charset="0"/>
              </a:rPr>
              <a:t>IC</a:t>
            </a:r>
            <a:r>
              <a:rPr lang="en-US">
                <a:solidFill>
                  <a:srgbClr val="009900"/>
                </a:solidFill>
                <a:latin typeface="Lucida Sans Unicode" pitchFamily="34" charset="0"/>
              </a:rPr>
              <a:t> </a:t>
            </a:r>
            <a:r>
              <a:rPr lang="en-US">
                <a:solidFill>
                  <a:srgbClr val="000C00"/>
                </a:solidFill>
                <a:latin typeface="Lucida Sans Unicode" pitchFamily="34" charset="0"/>
              </a:rPr>
              <a:t>1</a:t>
            </a:r>
          </a:p>
        </p:txBody>
      </p:sp>
      <p:sp>
        <p:nvSpPr>
          <p:cNvPr id="63511" name="Text Box 27"/>
          <p:cNvSpPr txBox="1">
            <a:spLocks noChangeArrowheads="1"/>
          </p:cNvSpPr>
          <p:nvPr/>
        </p:nvSpPr>
        <p:spPr bwMode="auto">
          <a:xfrm>
            <a:off x="4006850" y="1905000"/>
            <a:ext cx="71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0C00"/>
                </a:solidFill>
                <a:latin typeface="Lucida Sans Unicode" pitchFamily="34" charset="0"/>
              </a:rPr>
              <a:t>IC</a:t>
            </a:r>
            <a:r>
              <a:rPr lang="en-US">
                <a:solidFill>
                  <a:srgbClr val="009900"/>
                </a:solidFill>
                <a:latin typeface="Lucida Sans Unicode" pitchFamily="34" charset="0"/>
              </a:rPr>
              <a:t> 3</a:t>
            </a:r>
            <a:endParaRPr lang="en-US">
              <a:solidFill>
                <a:srgbClr val="000C00"/>
              </a:solidFill>
              <a:latin typeface="Lucida Sans Unicode" pitchFamily="34" charset="0"/>
            </a:endParaRPr>
          </a:p>
        </p:txBody>
      </p:sp>
      <p:sp>
        <p:nvSpPr>
          <p:cNvPr id="63512" name="Date Placeholder 2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EA38AA5-E66E-449C-9230-314565E30E14}" type="datetime1">
              <a:rPr lang="en-US">
                <a:solidFill>
                  <a:schemeClr val="tx2"/>
                </a:solidFill>
              </a:rPr>
              <a:pPr eaLnBrk="1" hangingPunct="1"/>
              <a:t>8/6/2014</a:t>
            </a:fld>
            <a:endParaRPr lang="en-IN">
              <a:solidFill>
                <a:schemeClr val="tx2"/>
              </a:solidFill>
            </a:endParaRPr>
          </a:p>
        </p:txBody>
      </p:sp>
      <p:sp>
        <p:nvSpPr>
          <p:cNvPr id="63513" name="Footer Placeholder 2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IN">
                <a:solidFill>
                  <a:schemeClr val="tx2"/>
                </a:solidFill>
              </a:rPr>
              <a:t>Dr. Amit Bagga FCA,AICWA,P.hd,Mcom</a:t>
            </a:r>
          </a:p>
        </p:txBody>
      </p:sp>
      <p:sp>
        <p:nvSpPr>
          <p:cNvPr id="63514" name="Slide Number Placeholder 2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D611644-88D8-4B85-AE03-23CE01FAFCD2}" type="slidenum">
              <a:rPr lang="en-IN">
                <a:solidFill>
                  <a:schemeClr val="tx2"/>
                </a:solidFill>
              </a:rPr>
              <a:pPr eaLnBrk="1" hangingPunct="1"/>
              <a:t>54</a:t>
            </a:fld>
            <a:endParaRPr lang="en-IN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81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8325" y="1277938"/>
            <a:ext cx="7073900" cy="4783137"/>
          </a:xfrm>
        </p:spPr>
      </p:pic>
      <p:sp>
        <p:nvSpPr>
          <p:cNvPr id="64515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E9F3506-58D3-4713-8ABD-901A7DDCE58D}" type="datetime1">
              <a:rPr lang="en-US">
                <a:solidFill>
                  <a:schemeClr val="tx2"/>
                </a:solidFill>
              </a:rPr>
              <a:pPr eaLnBrk="1" hangingPunct="1"/>
              <a:t>8/6/2014</a:t>
            </a:fld>
            <a:endParaRPr lang="en-IN">
              <a:solidFill>
                <a:schemeClr val="tx2"/>
              </a:solidFill>
            </a:endParaRPr>
          </a:p>
        </p:txBody>
      </p:sp>
      <p:sp>
        <p:nvSpPr>
          <p:cNvPr id="64516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IN">
                <a:solidFill>
                  <a:schemeClr val="tx2"/>
                </a:solidFill>
              </a:rPr>
              <a:t>Dr. Amit Bagga FCA,AICWA,P.hd,Mcom</a:t>
            </a:r>
          </a:p>
        </p:txBody>
      </p:sp>
      <p:sp>
        <p:nvSpPr>
          <p:cNvPr id="6451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59A4F78-94D4-4EE6-A5CC-F395C7F3CE21}" type="slidenum">
              <a:rPr lang="en-IN">
                <a:solidFill>
                  <a:schemeClr val="tx2"/>
                </a:solidFill>
              </a:rPr>
              <a:pPr eaLnBrk="1" hangingPunct="1"/>
              <a:t>55</a:t>
            </a:fld>
            <a:endParaRPr lang="en-IN">
              <a:solidFill>
                <a:schemeClr val="tx2"/>
              </a:solidFill>
            </a:endParaRPr>
          </a:p>
        </p:txBody>
      </p:sp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1249363" y="203200"/>
            <a:ext cx="7543800" cy="582613"/>
          </a:xfrm>
          <a:ln>
            <a:miter lim="800000"/>
            <a:headEnd/>
            <a:tailEnd/>
          </a:ln>
        </p:spPr>
        <p:txBody>
          <a:bodyPr rtlCol="0" anchor="t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9779733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692275"/>
            <a:ext cx="8305800" cy="2193925"/>
          </a:xfrm>
        </p:spPr>
        <p:txBody>
          <a:bodyPr/>
          <a:lstStyle/>
          <a:p>
            <a:r>
              <a:rPr lang="en-US" sz="4000" u="sng" smtClean="0">
                <a:latin typeface="Times New Roman" pitchFamily="18" charset="0"/>
              </a:rPr>
              <a:t> How a Portfolio can be optimized using Markowitz Portfolio Theory </a:t>
            </a:r>
            <a:r>
              <a:rPr lang="en-US" sz="2800" i="1" u="sng" smtClean="0">
                <a:latin typeface="Times New Roman" pitchFamily="18" charset="0"/>
              </a:rPr>
              <a:t> </a:t>
            </a:r>
          </a:p>
        </p:txBody>
      </p:sp>
      <p:sp>
        <p:nvSpPr>
          <p:cNvPr id="65539" name="Rectangle 41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243638"/>
            <a:ext cx="2133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5773D8C-65F5-4C49-A692-CA0D8FBAA261}" type="datetime1">
              <a:rPr lang="en-US">
                <a:solidFill>
                  <a:schemeClr val="tx2"/>
                </a:solidFill>
              </a:rPr>
              <a:pPr eaLnBrk="1" hangingPunct="1"/>
              <a:t>8/6/2014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65540" name="Rectangle 42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tx2"/>
                </a:solidFill>
              </a:rPr>
              <a:t>Dr. Amit Bagga FCA,AICWA,P.hd,Mcom</a:t>
            </a:r>
          </a:p>
        </p:txBody>
      </p:sp>
      <p:sp>
        <p:nvSpPr>
          <p:cNvPr id="65541" name="Rectangle 4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3638"/>
            <a:ext cx="2133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51CED8B-2494-48E8-8106-93D5441C54D6}" type="slidenum">
              <a:rPr lang="en-US">
                <a:solidFill>
                  <a:schemeClr val="tx2"/>
                </a:solidFill>
              </a:rPr>
              <a:pPr eaLnBrk="1" hangingPunct="1"/>
              <a:t>56</a:t>
            </a:fld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90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smtClean="0"/>
              <a:t>Linear Efficient Frontier</a:t>
            </a:r>
          </a:p>
        </p:txBody>
      </p:sp>
      <p:sp>
        <p:nvSpPr>
          <p:cNvPr id="66563" name="Date Placeholder 2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3347F70-585D-4060-ABCD-06CE2908CD0D}" type="datetime1">
              <a:rPr lang="en-US">
                <a:solidFill>
                  <a:schemeClr val="tx2"/>
                </a:solidFill>
              </a:rPr>
              <a:pPr eaLnBrk="1" hangingPunct="1"/>
              <a:t>8/6/2014</a:t>
            </a:fld>
            <a:endParaRPr lang="en-IN">
              <a:solidFill>
                <a:schemeClr val="tx2"/>
              </a:solidFill>
            </a:endParaRPr>
          </a:p>
        </p:txBody>
      </p:sp>
      <p:sp>
        <p:nvSpPr>
          <p:cNvPr id="66564" name="Footer Placeholder 2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IN">
                <a:solidFill>
                  <a:schemeClr val="tx2"/>
                </a:solidFill>
              </a:rPr>
              <a:t>Dr. Amit Bagga FCA,AICWA,P.hd,Mcom</a:t>
            </a:r>
          </a:p>
        </p:txBody>
      </p:sp>
      <p:sp>
        <p:nvSpPr>
          <p:cNvPr id="66565" name="Slide Number Placeholder 2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88AA932-D0A8-4F2D-8B13-A3775AA1F6C7}" type="slidenum">
              <a:rPr lang="en-IN">
                <a:solidFill>
                  <a:schemeClr val="tx2"/>
                </a:solidFill>
              </a:rPr>
              <a:pPr eaLnBrk="1" hangingPunct="1"/>
              <a:t>57</a:t>
            </a:fld>
            <a:endParaRPr lang="en-IN">
              <a:solidFill>
                <a:schemeClr val="tx2"/>
              </a:solidFill>
            </a:endParaRPr>
          </a:p>
        </p:txBody>
      </p:sp>
      <p:sp>
        <p:nvSpPr>
          <p:cNvPr id="66566" name="Line 5"/>
          <p:cNvSpPr>
            <a:spLocks noChangeShapeType="1"/>
          </p:cNvSpPr>
          <p:nvPr/>
        </p:nvSpPr>
        <p:spPr bwMode="auto">
          <a:xfrm flipV="1">
            <a:off x="1981200" y="1600200"/>
            <a:ext cx="0" cy="409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7" name="Line 6"/>
          <p:cNvSpPr>
            <a:spLocks noChangeShapeType="1"/>
          </p:cNvSpPr>
          <p:nvPr/>
        </p:nvSpPr>
        <p:spPr bwMode="auto">
          <a:xfrm>
            <a:off x="1981200" y="5697538"/>
            <a:ext cx="533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8" name="Arc 11"/>
          <p:cNvSpPr>
            <a:spLocks/>
          </p:cNvSpPr>
          <p:nvPr/>
        </p:nvSpPr>
        <p:spPr bwMode="auto">
          <a:xfrm rot="546078" flipV="1">
            <a:off x="685800" y="2665413"/>
            <a:ext cx="3425825" cy="1889125"/>
          </a:xfrm>
          <a:custGeom>
            <a:avLst/>
            <a:gdLst>
              <a:gd name="T0" fmla="*/ 2147483647 w 21580"/>
              <a:gd name="T1" fmla="*/ 0 h 18458"/>
              <a:gd name="T2" fmla="*/ 2147483647 w 21580"/>
              <a:gd name="T3" fmla="*/ 2147483647 h 18458"/>
              <a:gd name="T4" fmla="*/ 0 w 21580"/>
              <a:gd name="T5" fmla="*/ 2147483647 h 18458"/>
              <a:gd name="T6" fmla="*/ 0 60000 65536"/>
              <a:gd name="T7" fmla="*/ 0 60000 65536"/>
              <a:gd name="T8" fmla="*/ 0 60000 65536"/>
              <a:gd name="T9" fmla="*/ 0 w 21580"/>
              <a:gd name="T10" fmla="*/ 0 h 18458"/>
              <a:gd name="T11" fmla="*/ 21580 w 21580"/>
              <a:gd name="T12" fmla="*/ 18458 h 184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80" h="18458" fill="none" extrusionOk="0">
                <a:moveTo>
                  <a:pt x="11218" y="-1"/>
                </a:moveTo>
                <a:cubicBezTo>
                  <a:pt x="17380" y="3744"/>
                  <a:pt x="21266" y="10317"/>
                  <a:pt x="21579" y="17521"/>
                </a:cubicBezTo>
              </a:path>
              <a:path w="21580" h="18458" stroke="0" extrusionOk="0">
                <a:moveTo>
                  <a:pt x="11218" y="-1"/>
                </a:moveTo>
                <a:cubicBezTo>
                  <a:pt x="17380" y="3744"/>
                  <a:pt x="21266" y="10317"/>
                  <a:pt x="21579" y="17521"/>
                </a:cubicBezTo>
                <a:lnTo>
                  <a:pt x="0" y="18458"/>
                </a:lnTo>
                <a:lnTo>
                  <a:pt x="11218" y="-1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9" name="Arc 12"/>
          <p:cNvSpPr>
            <a:spLocks/>
          </p:cNvSpPr>
          <p:nvPr/>
        </p:nvSpPr>
        <p:spPr bwMode="auto">
          <a:xfrm rot="11242111" flipV="1">
            <a:off x="2819400" y="3563938"/>
            <a:ext cx="3352800" cy="1889125"/>
          </a:xfrm>
          <a:custGeom>
            <a:avLst/>
            <a:gdLst>
              <a:gd name="T0" fmla="*/ 2147483647 w 21580"/>
              <a:gd name="T1" fmla="*/ 0 h 18458"/>
              <a:gd name="T2" fmla="*/ 2147483647 w 21580"/>
              <a:gd name="T3" fmla="*/ 2147483647 h 18458"/>
              <a:gd name="T4" fmla="*/ 0 w 21580"/>
              <a:gd name="T5" fmla="*/ 2147483647 h 18458"/>
              <a:gd name="T6" fmla="*/ 0 60000 65536"/>
              <a:gd name="T7" fmla="*/ 0 60000 65536"/>
              <a:gd name="T8" fmla="*/ 0 60000 65536"/>
              <a:gd name="T9" fmla="*/ 0 w 21580"/>
              <a:gd name="T10" fmla="*/ 0 h 18458"/>
              <a:gd name="T11" fmla="*/ 21580 w 21580"/>
              <a:gd name="T12" fmla="*/ 18458 h 184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80" h="18458" fill="none" extrusionOk="0">
                <a:moveTo>
                  <a:pt x="11218" y="-1"/>
                </a:moveTo>
                <a:cubicBezTo>
                  <a:pt x="17380" y="3744"/>
                  <a:pt x="21266" y="10317"/>
                  <a:pt x="21579" y="17521"/>
                </a:cubicBezTo>
              </a:path>
              <a:path w="21580" h="18458" stroke="0" extrusionOk="0">
                <a:moveTo>
                  <a:pt x="11218" y="-1"/>
                </a:moveTo>
                <a:cubicBezTo>
                  <a:pt x="17380" y="3744"/>
                  <a:pt x="21266" y="10317"/>
                  <a:pt x="21579" y="17521"/>
                </a:cubicBezTo>
                <a:lnTo>
                  <a:pt x="0" y="18458"/>
                </a:lnTo>
                <a:lnTo>
                  <a:pt x="11218" y="-1"/>
                </a:lnTo>
                <a:close/>
              </a:path>
            </a:pathLst>
          </a:custGeom>
          <a:solidFill>
            <a:srgbClr val="800000"/>
          </a:solidFill>
          <a:ln w="127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0" name="Arc 13"/>
          <p:cNvSpPr>
            <a:spLocks/>
          </p:cNvSpPr>
          <p:nvPr/>
        </p:nvSpPr>
        <p:spPr bwMode="auto">
          <a:xfrm rot="546078" flipV="1">
            <a:off x="2746375" y="1201738"/>
            <a:ext cx="3425825" cy="1889125"/>
          </a:xfrm>
          <a:custGeom>
            <a:avLst/>
            <a:gdLst>
              <a:gd name="T0" fmla="*/ 2147483647 w 21580"/>
              <a:gd name="T1" fmla="*/ 0 h 18458"/>
              <a:gd name="T2" fmla="*/ 2147483647 w 21580"/>
              <a:gd name="T3" fmla="*/ 2147483647 h 18458"/>
              <a:gd name="T4" fmla="*/ 0 w 21580"/>
              <a:gd name="T5" fmla="*/ 2147483647 h 18458"/>
              <a:gd name="T6" fmla="*/ 0 60000 65536"/>
              <a:gd name="T7" fmla="*/ 0 60000 65536"/>
              <a:gd name="T8" fmla="*/ 0 60000 65536"/>
              <a:gd name="T9" fmla="*/ 0 w 21580"/>
              <a:gd name="T10" fmla="*/ 0 h 18458"/>
              <a:gd name="T11" fmla="*/ 21580 w 21580"/>
              <a:gd name="T12" fmla="*/ 18458 h 184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80" h="18458" fill="none" extrusionOk="0">
                <a:moveTo>
                  <a:pt x="11218" y="-1"/>
                </a:moveTo>
                <a:cubicBezTo>
                  <a:pt x="17380" y="3744"/>
                  <a:pt x="21266" y="10317"/>
                  <a:pt x="21579" y="17521"/>
                </a:cubicBezTo>
              </a:path>
              <a:path w="21580" h="18458" stroke="0" extrusionOk="0">
                <a:moveTo>
                  <a:pt x="11218" y="-1"/>
                </a:moveTo>
                <a:cubicBezTo>
                  <a:pt x="17380" y="3744"/>
                  <a:pt x="21266" y="10317"/>
                  <a:pt x="21579" y="17521"/>
                </a:cubicBezTo>
                <a:lnTo>
                  <a:pt x="0" y="18458"/>
                </a:lnTo>
                <a:lnTo>
                  <a:pt x="11218" y="-1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1" name="Arc 14"/>
          <p:cNvSpPr>
            <a:spLocks/>
          </p:cNvSpPr>
          <p:nvPr/>
        </p:nvSpPr>
        <p:spPr bwMode="auto">
          <a:xfrm rot="546078" flipV="1">
            <a:off x="838200" y="2817813"/>
            <a:ext cx="3425825" cy="1889125"/>
          </a:xfrm>
          <a:custGeom>
            <a:avLst/>
            <a:gdLst>
              <a:gd name="T0" fmla="*/ 2147483647 w 21580"/>
              <a:gd name="T1" fmla="*/ 0 h 18458"/>
              <a:gd name="T2" fmla="*/ 2147483647 w 21580"/>
              <a:gd name="T3" fmla="*/ 2147483647 h 18458"/>
              <a:gd name="T4" fmla="*/ 0 w 21580"/>
              <a:gd name="T5" fmla="*/ 2147483647 h 18458"/>
              <a:gd name="T6" fmla="*/ 0 60000 65536"/>
              <a:gd name="T7" fmla="*/ 0 60000 65536"/>
              <a:gd name="T8" fmla="*/ 0 60000 65536"/>
              <a:gd name="T9" fmla="*/ 0 w 21580"/>
              <a:gd name="T10" fmla="*/ 0 h 18458"/>
              <a:gd name="T11" fmla="*/ 21580 w 21580"/>
              <a:gd name="T12" fmla="*/ 18458 h 184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80" h="18458" fill="none" extrusionOk="0">
                <a:moveTo>
                  <a:pt x="11218" y="-1"/>
                </a:moveTo>
                <a:cubicBezTo>
                  <a:pt x="17380" y="3744"/>
                  <a:pt x="21266" y="10317"/>
                  <a:pt x="21579" y="17521"/>
                </a:cubicBezTo>
              </a:path>
              <a:path w="21580" h="18458" stroke="0" extrusionOk="0">
                <a:moveTo>
                  <a:pt x="11218" y="-1"/>
                </a:moveTo>
                <a:cubicBezTo>
                  <a:pt x="17380" y="3744"/>
                  <a:pt x="21266" y="10317"/>
                  <a:pt x="21579" y="17521"/>
                </a:cubicBezTo>
                <a:lnTo>
                  <a:pt x="0" y="18458"/>
                </a:lnTo>
                <a:lnTo>
                  <a:pt x="11218" y="-1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2" name="Arc 15"/>
          <p:cNvSpPr>
            <a:spLocks/>
          </p:cNvSpPr>
          <p:nvPr/>
        </p:nvSpPr>
        <p:spPr bwMode="auto">
          <a:xfrm rot="546078" flipV="1">
            <a:off x="381000" y="2513013"/>
            <a:ext cx="3425825" cy="1889125"/>
          </a:xfrm>
          <a:custGeom>
            <a:avLst/>
            <a:gdLst>
              <a:gd name="T0" fmla="*/ 2147483647 w 21580"/>
              <a:gd name="T1" fmla="*/ 0 h 18458"/>
              <a:gd name="T2" fmla="*/ 2147483647 w 21580"/>
              <a:gd name="T3" fmla="*/ 2147483647 h 18458"/>
              <a:gd name="T4" fmla="*/ 0 w 21580"/>
              <a:gd name="T5" fmla="*/ 2147483647 h 18458"/>
              <a:gd name="T6" fmla="*/ 0 60000 65536"/>
              <a:gd name="T7" fmla="*/ 0 60000 65536"/>
              <a:gd name="T8" fmla="*/ 0 60000 65536"/>
              <a:gd name="T9" fmla="*/ 0 w 21580"/>
              <a:gd name="T10" fmla="*/ 0 h 18458"/>
              <a:gd name="T11" fmla="*/ 21580 w 21580"/>
              <a:gd name="T12" fmla="*/ 18458 h 184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80" h="18458" fill="none" extrusionOk="0">
                <a:moveTo>
                  <a:pt x="11218" y="-1"/>
                </a:moveTo>
                <a:cubicBezTo>
                  <a:pt x="17380" y="3744"/>
                  <a:pt x="21266" y="10317"/>
                  <a:pt x="21579" y="17521"/>
                </a:cubicBezTo>
              </a:path>
              <a:path w="21580" h="18458" stroke="0" extrusionOk="0">
                <a:moveTo>
                  <a:pt x="11218" y="-1"/>
                </a:moveTo>
                <a:cubicBezTo>
                  <a:pt x="17380" y="3744"/>
                  <a:pt x="21266" y="10317"/>
                  <a:pt x="21579" y="17521"/>
                </a:cubicBezTo>
                <a:lnTo>
                  <a:pt x="0" y="18458"/>
                </a:lnTo>
                <a:lnTo>
                  <a:pt x="11218" y="-1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3" name="Arc 16"/>
          <p:cNvSpPr>
            <a:spLocks/>
          </p:cNvSpPr>
          <p:nvPr/>
        </p:nvSpPr>
        <p:spPr bwMode="auto">
          <a:xfrm rot="546078" flipV="1">
            <a:off x="2593975" y="1049338"/>
            <a:ext cx="3425825" cy="1889125"/>
          </a:xfrm>
          <a:custGeom>
            <a:avLst/>
            <a:gdLst>
              <a:gd name="T0" fmla="*/ 2147483647 w 21580"/>
              <a:gd name="T1" fmla="*/ 0 h 18458"/>
              <a:gd name="T2" fmla="*/ 2147483647 w 21580"/>
              <a:gd name="T3" fmla="*/ 2147483647 h 18458"/>
              <a:gd name="T4" fmla="*/ 0 w 21580"/>
              <a:gd name="T5" fmla="*/ 2147483647 h 18458"/>
              <a:gd name="T6" fmla="*/ 0 60000 65536"/>
              <a:gd name="T7" fmla="*/ 0 60000 65536"/>
              <a:gd name="T8" fmla="*/ 0 60000 65536"/>
              <a:gd name="T9" fmla="*/ 0 w 21580"/>
              <a:gd name="T10" fmla="*/ 0 h 18458"/>
              <a:gd name="T11" fmla="*/ 21580 w 21580"/>
              <a:gd name="T12" fmla="*/ 18458 h 184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80" h="18458" fill="none" extrusionOk="0">
                <a:moveTo>
                  <a:pt x="11218" y="-1"/>
                </a:moveTo>
                <a:cubicBezTo>
                  <a:pt x="17380" y="3744"/>
                  <a:pt x="21266" y="10317"/>
                  <a:pt x="21579" y="17521"/>
                </a:cubicBezTo>
              </a:path>
              <a:path w="21580" h="18458" stroke="0" extrusionOk="0">
                <a:moveTo>
                  <a:pt x="11218" y="-1"/>
                </a:moveTo>
                <a:cubicBezTo>
                  <a:pt x="17380" y="3744"/>
                  <a:pt x="21266" y="10317"/>
                  <a:pt x="21579" y="17521"/>
                </a:cubicBezTo>
                <a:lnTo>
                  <a:pt x="0" y="18458"/>
                </a:lnTo>
                <a:lnTo>
                  <a:pt x="11218" y="-1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4" name="Arc 17"/>
          <p:cNvSpPr>
            <a:spLocks/>
          </p:cNvSpPr>
          <p:nvPr/>
        </p:nvSpPr>
        <p:spPr bwMode="auto">
          <a:xfrm rot="546078" flipV="1">
            <a:off x="2898775" y="1354138"/>
            <a:ext cx="3425825" cy="1889125"/>
          </a:xfrm>
          <a:custGeom>
            <a:avLst/>
            <a:gdLst>
              <a:gd name="T0" fmla="*/ 2147483647 w 21580"/>
              <a:gd name="T1" fmla="*/ 0 h 18458"/>
              <a:gd name="T2" fmla="*/ 2147483647 w 21580"/>
              <a:gd name="T3" fmla="*/ 2147483647 h 18458"/>
              <a:gd name="T4" fmla="*/ 0 w 21580"/>
              <a:gd name="T5" fmla="*/ 2147483647 h 18458"/>
              <a:gd name="T6" fmla="*/ 0 60000 65536"/>
              <a:gd name="T7" fmla="*/ 0 60000 65536"/>
              <a:gd name="T8" fmla="*/ 0 60000 65536"/>
              <a:gd name="T9" fmla="*/ 0 w 21580"/>
              <a:gd name="T10" fmla="*/ 0 h 18458"/>
              <a:gd name="T11" fmla="*/ 21580 w 21580"/>
              <a:gd name="T12" fmla="*/ 18458 h 184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80" h="18458" fill="none" extrusionOk="0">
                <a:moveTo>
                  <a:pt x="11218" y="-1"/>
                </a:moveTo>
                <a:cubicBezTo>
                  <a:pt x="17380" y="3744"/>
                  <a:pt x="21266" y="10317"/>
                  <a:pt x="21579" y="17521"/>
                </a:cubicBezTo>
              </a:path>
              <a:path w="21580" h="18458" stroke="0" extrusionOk="0">
                <a:moveTo>
                  <a:pt x="11218" y="-1"/>
                </a:moveTo>
                <a:cubicBezTo>
                  <a:pt x="17380" y="3744"/>
                  <a:pt x="21266" y="10317"/>
                  <a:pt x="21579" y="17521"/>
                </a:cubicBezTo>
                <a:lnTo>
                  <a:pt x="0" y="18458"/>
                </a:lnTo>
                <a:lnTo>
                  <a:pt x="11218" y="-1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5" name="Text Box 18"/>
          <p:cNvSpPr txBox="1">
            <a:spLocks noChangeArrowheads="1"/>
          </p:cNvSpPr>
          <p:nvPr/>
        </p:nvSpPr>
        <p:spPr bwMode="auto">
          <a:xfrm>
            <a:off x="6731000" y="5805488"/>
            <a:ext cx="9255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folHlink"/>
                </a:solidFill>
                <a:latin typeface="Lucida Sans Unicode" pitchFamily="34" charset="0"/>
              </a:rPr>
              <a:t>Risk</a:t>
            </a:r>
          </a:p>
        </p:txBody>
      </p:sp>
      <p:sp>
        <p:nvSpPr>
          <p:cNvPr id="66576" name="Text Box 19"/>
          <p:cNvSpPr txBox="1">
            <a:spLocks noChangeArrowheads="1"/>
          </p:cNvSpPr>
          <p:nvPr/>
        </p:nvSpPr>
        <p:spPr bwMode="auto">
          <a:xfrm>
            <a:off x="762000" y="1676400"/>
            <a:ext cx="1216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folHlink"/>
                </a:solidFill>
                <a:latin typeface="Lucida Sans Unicode" pitchFamily="34" charset="0"/>
              </a:rPr>
              <a:t>Return</a:t>
            </a:r>
          </a:p>
        </p:txBody>
      </p:sp>
      <p:sp>
        <p:nvSpPr>
          <p:cNvPr id="66577" name="Text Box 20"/>
          <p:cNvSpPr txBox="1">
            <a:spLocks noChangeArrowheads="1"/>
          </p:cNvSpPr>
          <p:nvPr/>
        </p:nvSpPr>
        <p:spPr bwMode="auto">
          <a:xfrm>
            <a:off x="685800" y="4891088"/>
            <a:ext cx="1289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latin typeface="Lucida Sans Unicode" pitchFamily="34" charset="0"/>
              </a:rPr>
              <a:t>   Risk</a:t>
            </a:r>
          </a:p>
          <a:p>
            <a:pPr eaLnBrk="1" hangingPunct="1"/>
            <a:r>
              <a:rPr lang="en-US">
                <a:latin typeface="Lucida Sans Unicode" pitchFamily="34" charset="0"/>
              </a:rPr>
              <a:t>Free Rate</a:t>
            </a:r>
          </a:p>
        </p:txBody>
      </p:sp>
      <p:sp>
        <p:nvSpPr>
          <p:cNvPr id="66578" name="Line 21"/>
          <p:cNvSpPr>
            <a:spLocks noChangeShapeType="1"/>
          </p:cNvSpPr>
          <p:nvPr/>
        </p:nvSpPr>
        <p:spPr bwMode="auto">
          <a:xfrm>
            <a:off x="4343400" y="3640138"/>
            <a:ext cx="1371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9" name="Text Box 22"/>
          <p:cNvSpPr txBox="1">
            <a:spLocks noChangeArrowheads="1"/>
          </p:cNvSpPr>
          <p:nvPr/>
        </p:nvSpPr>
        <p:spPr bwMode="auto">
          <a:xfrm>
            <a:off x="5851525" y="3595688"/>
            <a:ext cx="2011363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latin typeface="Lucida Sans Unicode" pitchFamily="34" charset="0"/>
              </a:rPr>
              <a:t>Risky Securities</a:t>
            </a:r>
          </a:p>
          <a:p>
            <a:pPr eaLnBrk="1" hangingPunct="1"/>
            <a:r>
              <a:rPr lang="en-US">
                <a:latin typeface="Lucida Sans Unicode" pitchFamily="34" charset="0"/>
              </a:rPr>
              <a:t>Efficient Curve</a:t>
            </a:r>
          </a:p>
        </p:txBody>
      </p:sp>
      <p:sp>
        <p:nvSpPr>
          <p:cNvPr id="66580" name="Line 23"/>
          <p:cNvSpPr>
            <a:spLocks noChangeShapeType="1"/>
          </p:cNvSpPr>
          <p:nvPr/>
        </p:nvSpPr>
        <p:spPr bwMode="auto">
          <a:xfrm flipV="1">
            <a:off x="4800600" y="2971800"/>
            <a:ext cx="2057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1" name="Text Box 25"/>
          <p:cNvSpPr txBox="1">
            <a:spLocks noChangeArrowheads="1"/>
          </p:cNvSpPr>
          <p:nvPr/>
        </p:nvSpPr>
        <p:spPr bwMode="auto">
          <a:xfrm>
            <a:off x="6859588" y="2244725"/>
            <a:ext cx="1903412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latin typeface="Lucida Sans Unicode" pitchFamily="34" charset="0"/>
              </a:rPr>
              <a:t>Linear Efficient</a:t>
            </a:r>
          </a:p>
          <a:p>
            <a:pPr eaLnBrk="1" hangingPunct="1"/>
            <a:r>
              <a:rPr lang="en-US">
                <a:latin typeface="Lucida Sans Unicode" pitchFamily="34" charset="0"/>
              </a:rPr>
              <a:t>Curve</a:t>
            </a:r>
          </a:p>
        </p:txBody>
      </p:sp>
      <p:sp>
        <p:nvSpPr>
          <p:cNvPr id="66582" name="Line 26"/>
          <p:cNvSpPr>
            <a:spLocks noChangeShapeType="1"/>
          </p:cNvSpPr>
          <p:nvPr/>
        </p:nvSpPr>
        <p:spPr bwMode="auto">
          <a:xfrm flipV="1">
            <a:off x="1981200" y="1981200"/>
            <a:ext cx="5105400" cy="2946400"/>
          </a:xfrm>
          <a:prstGeom prst="line">
            <a:avLst/>
          </a:prstGeom>
          <a:noFill/>
          <a:ln w="31750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3" name="Line 27"/>
          <p:cNvSpPr>
            <a:spLocks noChangeShapeType="1"/>
          </p:cNvSpPr>
          <p:nvPr/>
        </p:nvSpPr>
        <p:spPr bwMode="auto">
          <a:xfrm flipH="1" flipV="1">
            <a:off x="2971800" y="2133600"/>
            <a:ext cx="6858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4" name="Line 28"/>
          <p:cNvSpPr>
            <a:spLocks noChangeShapeType="1"/>
          </p:cNvSpPr>
          <p:nvPr/>
        </p:nvSpPr>
        <p:spPr bwMode="auto">
          <a:xfrm flipH="1" flipV="1">
            <a:off x="4343400" y="1882775"/>
            <a:ext cx="1219200" cy="327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5" name="Text Box 29"/>
          <p:cNvSpPr txBox="1">
            <a:spLocks noChangeArrowheads="1"/>
          </p:cNvSpPr>
          <p:nvPr/>
        </p:nvSpPr>
        <p:spPr bwMode="auto">
          <a:xfrm>
            <a:off x="2667000" y="1406525"/>
            <a:ext cx="1573213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latin typeface="Lucida Sans Unicode" pitchFamily="34" charset="0"/>
              </a:rPr>
              <a:t>Indifference</a:t>
            </a:r>
          </a:p>
          <a:p>
            <a:pPr eaLnBrk="1" hangingPunct="1"/>
            <a:r>
              <a:rPr lang="en-US">
                <a:latin typeface="Lucida Sans Unicode" pitchFamily="34" charset="0"/>
              </a:rPr>
              <a:t>Curve</a:t>
            </a:r>
          </a:p>
        </p:txBody>
      </p:sp>
      <p:sp>
        <p:nvSpPr>
          <p:cNvPr id="66586" name="Text Box 30"/>
          <p:cNvSpPr txBox="1">
            <a:spLocks noChangeArrowheads="1"/>
          </p:cNvSpPr>
          <p:nvPr/>
        </p:nvSpPr>
        <p:spPr bwMode="auto">
          <a:xfrm>
            <a:off x="3260725" y="3689350"/>
            <a:ext cx="3762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latin typeface="Lucida Sans Unicode" pitchFamily="34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27321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Content Placeholder 4"/>
          <p:cNvSpPr>
            <a:spLocks noGrp="1"/>
          </p:cNvSpPr>
          <p:nvPr>
            <p:ph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/>
              <a:t>The calculation of risk becomes quite involved when a large number of assets or securities are combined to form a portfolio.</a:t>
            </a:r>
          </a:p>
        </p:txBody>
      </p:sp>
      <p:sp>
        <p:nvSpPr>
          <p:cNvPr id="67587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5469778-CB8C-4866-82E6-52F30C9D851C}" type="datetime1">
              <a:rPr lang="en-US">
                <a:solidFill>
                  <a:schemeClr val="tx2"/>
                </a:solidFill>
              </a:rPr>
              <a:pPr eaLnBrk="1" hangingPunct="1"/>
              <a:t>8/6/2014</a:t>
            </a:fld>
            <a:endParaRPr lang="en-IN">
              <a:solidFill>
                <a:schemeClr val="tx2"/>
              </a:solidFill>
            </a:endParaRPr>
          </a:p>
        </p:txBody>
      </p:sp>
      <p:sp>
        <p:nvSpPr>
          <p:cNvPr id="67588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IN">
                <a:solidFill>
                  <a:schemeClr val="tx2"/>
                </a:solidFill>
              </a:rPr>
              <a:t>Dr. Amit Bagga FCA,AICWA,P.hd,Mcom</a:t>
            </a:r>
          </a:p>
        </p:txBody>
      </p:sp>
      <p:sp>
        <p:nvSpPr>
          <p:cNvPr id="67589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0" y="1271588"/>
            <a:ext cx="533400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93C4E72-4E65-4155-8DD2-00BA903AA72B}" type="slidenum">
              <a:rPr lang="en-US">
                <a:cs typeface="Arial" pitchFamily="34" charset="0"/>
              </a:rPr>
              <a:pPr eaLnBrk="1" hangingPunct="1"/>
              <a:t>58</a:t>
            </a:fld>
            <a:endParaRPr lang="en-US">
              <a:cs typeface="Arial" pitchFamily="34" charset="0"/>
            </a:endParaRPr>
          </a:p>
        </p:txBody>
      </p:sp>
      <p:sp>
        <p:nvSpPr>
          <p:cNvPr id="48130" name="Title 3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PORTFOLIO RISK: THE </a:t>
            </a:r>
            <a:r>
              <a:rPr i="1" smtClean="0"/>
              <a:t>n-ASSET CASE</a:t>
            </a:r>
            <a:endParaRPr smtClean="0"/>
          </a:p>
        </p:txBody>
      </p:sp>
    </p:spTree>
    <p:extLst>
      <p:ext uri="{BB962C8B-B14F-4D97-AF65-F5344CB8AC3E}">
        <p14:creationId xmlns:p14="http://schemas.microsoft.com/office/powerpoint/2010/main" val="31795143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0" fill="hold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build="allAtOnce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EA65B00-2EE7-4104-AA32-47AEA3B3C3AF}" type="datetime1">
              <a:rPr lang="en-US">
                <a:solidFill>
                  <a:schemeClr val="tx2"/>
                </a:solidFill>
              </a:rPr>
              <a:pPr eaLnBrk="1" hangingPunct="1"/>
              <a:t>8/6/2014</a:t>
            </a:fld>
            <a:endParaRPr lang="en-IN">
              <a:solidFill>
                <a:schemeClr val="tx2"/>
              </a:solidFill>
            </a:endParaRPr>
          </a:p>
        </p:txBody>
      </p:sp>
      <p:sp>
        <p:nvSpPr>
          <p:cNvPr id="68611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IN">
                <a:solidFill>
                  <a:schemeClr val="tx2"/>
                </a:solidFill>
              </a:rPr>
              <a:t>Dr. Amit Bagga FCA,AICWA,P.hd,Mcom</a:t>
            </a:r>
          </a:p>
        </p:txBody>
      </p:sp>
      <p:sp>
        <p:nvSpPr>
          <p:cNvPr id="68612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0" y="1271588"/>
            <a:ext cx="533400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E5CACBF-728E-41D1-B176-C330CB91BA56}" type="slidenum">
              <a:rPr lang="en-US">
                <a:cs typeface="Arial" pitchFamily="34" charset="0"/>
              </a:rPr>
              <a:pPr eaLnBrk="1" hangingPunct="1"/>
              <a:t>59</a:t>
            </a:fld>
            <a:endParaRPr lang="en-US">
              <a:cs typeface="Arial" pitchFamily="34" charset="0"/>
            </a:endParaRPr>
          </a:p>
        </p:txBody>
      </p:sp>
      <p:sp>
        <p:nvSpPr>
          <p:cNvPr id="49154" name="Title 4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N-Asset Portfolio Risk Matrix</a:t>
            </a:r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66821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2062163" y="2882900"/>
          <a:ext cx="5029200" cy="303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Document" r:id="rId5" imgW="5028815" imgH="3034825" progId="Word.Document.12">
                  <p:embed/>
                </p:oleObj>
              </mc:Choice>
              <mc:Fallback>
                <p:oleObj name="Document" r:id="rId5" imgW="5028815" imgH="3034825" progId="Word.Document.12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2163" y="2882900"/>
                        <a:ext cx="5029200" cy="3035300"/>
                      </a:xfrm>
                      <a:prstGeom prst="rect">
                        <a:avLst/>
                      </a:prstGeom>
                      <a:solidFill>
                        <a:srgbClr val="B5E9F4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Date Placeholder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AB92337-7E49-49CF-8793-FE77C4D43FF3}" type="datetime1">
              <a:rPr lang="en-IN">
                <a:solidFill>
                  <a:schemeClr val="tx2"/>
                </a:solidFill>
              </a:rPr>
              <a:pPr eaLnBrk="1" hangingPunct="1"/>
              <a:t>06-08-2014</a:t>
            </a:fld>
            <a:endParaRPr lang="en-IN">
              <a:solidFill>
                <a:schemeClr val="tx2"/>
              </a:solidFill>
            </a:endParaRPr>
          </a:p>
        </p:txBody>
      </p:sp>
      <p:sp>
        <p:nvSpPr>
          <p:cNvPr id="15364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IN">
                <a:solidFill>
                  <a:schemeClr val="tx2"/>
                </a:solidFill>
              </a:rPr>
              <a:t>Dr. Amit Bagga FCA,AICWA,P.hd,Mcom</a:t>
            </a:r>
          </a:p>
        </p:txBody>
      </p:sp>
      <p:sp>
        <p:nvSpPr>
          <p:cNvPr id="1536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AA8E1F1-158C-4822-9226-6065EFD6766A}" type="slidenum">
              <a:rPr lang="en-US">
                <a:cs typeface="Arial" pitchFamily="34" charset="0"/>
              </a:rPr>
              <a:pPr eaLnBrk="1" hangingPunct="1"/>
              <a:t>6</a:t>
            </a:fld>
            <a:endParaRPr lang="en-US">
              <a:cs typeface="Arial" pitchFamily="34" charset="0"/>
            </a:endParaRPr>
          </a:p>
        </p:txBody>
      </p:sp>
      <p:sp>
        <p:nvSpPr>
          <p:cNvPr id="153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Security Variance</a:t>
            </a:r>
          </a:p>
        </p:txBody>
      </p:sp>
      <p:pic>
        <p:nvPicPr>
          <p:cNvPr id="205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68438"/>
            <a:ext cx="789940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1593243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Content Placeholder 2"/>
          <p:cNvSpPr>
            <a:spLocks noGrp="1"/>
          </p:cNvSpPr>
          <p:nvPr>
            <p:ph idx="1"/>
          </p:nvPr>
        </p:nvSpPr>
        <p:spPr>
          <a:xfrm>
            <a:off x="428625" y="1403350"/>
            <a:ext cx="8229600" cy="4525963"/>
          </a:xfrm>
        </p:spPr>
        <p:txBody>
          <a:bodyPr/>
          <a:lstStyle/>
          <a:p>
            <a:r>
              <a:rPr lang="en-US" smtClean="0"/>
              <a:t>Markowitz investors</a:t>
            </a:r>
          </a:p>
          <a:p>
            <a:r>
              <a:rPr lang="en-US" smtClean="0"/>
              <a:t>Unlimited risk free lending and borrowing</a:t>
            </a:r>
          </a:p>
          <a:p>
            <a:r>
              <a:rPr lang="en-US" smtClean="0"/>
              <a:t>Homogenous expectations</a:t>
            </a:r>
          </a:p>
          <a:p>
            <a:r>
              <a:rPr lang="en-US" smtClean="0"/>
              <a:t>One – period horizon</a:t>
            </a:r>
          </a:p>
          <a:p>
            <a:r>
              <a:rPr lang="en-US" smtClean="0"/>
              <a:t>Divisible assets</a:t>
            </a:r>
          </a:p>
          <a:p>
            <a:r>
              <a:rPr lang="en-US" smtClean="0"/>
              <a:t>Frictionless markets</a:t>
            </a:r>
          </a:p>
          <a:p>
            <a:r>
              <a:rPr lang="en-US" smtClean="0"/>
              <a:t>No inflation and constant interest</a:t>
            </a:r>
          </a:p>
          <a:p>
            <a:r>
              <a:rPr lang="en-US" smtClean="0"/>
              <a:t>Equilibrium</a:t>
            </a:r>
          </a:p>
        </p:txBody>
      </p:sp>
      <p:sp>
        <p:nvSpPr>
          <p:cNvPr id="6963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IN">
                <a:solidFill>
                  <a:schemeClr val="tx2"/>
                </a:solidFill>
              </a:rPr>
              <a:t>Dr. Amit Bagga FCA,AICWA,P.hd,Mcom</a:t>
            </a: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F07DB84-B5CC-4FCC-B7E9-BBB7AC379BDC}" type="slidenum">
              <a:rPr lang="en-IN">
                <a:solidFill>
                  <a:schemeClr val="tx2"/>
                </a:solidFill>
              </a:rPr>
              <a:pPr eaLnBrk="1" hangingPunct="1"/>
              <a:t>60</a:t>
            </a:fld>
            <a:endParaRPr lang="en-IN">
              <a:solidFill>
                <a:schemeClr val="tx2"/>
              </a:solidFill>
            </a:endParaRPr>
          </a:p>
        </p:txBody>
      </p:sp>
      <p:sp>
        <p:nvSpPr>
          <p:cNvPr id="69637" name="Title 1"/>
          <p:cNvSpPr>
            <a:spLocks noGrp="1"/>
          </p:cNvSpPr>
          <p:nvPr>
            <p:ph type="title"/>
          </p:nvPr>
        </p:nvSpPr>
        <p:spPr>
          <a:xfrm>
            <a:off x="1249363" y="203200"/>
            <a:ext cx="7543800" cy="582613"/>
          </a:xfrm>
        </p:spPr>
        <p:txBody>
          <a:bodyPr anchor="t"/>
          <a:lstStyle/>
          <a:p>
            <a:r>
              <a:rPr lang="en-US" sz="2800" smtClean="0">
                <a:latin typeface="Times"/>
              </a:rPr>
              <a:t>Capital Market Theory - Assumptions</a:t>
            </a:r>
          </a:p>
        </p:txBody>
      </p:sp>
    </p:spTree>
    <p:extLst>
      <p:ext uri="{BB962C8B-B14F-4D97-AF65-F5344CB8AC3E}">
        <p14:creationId xmlns:p14="http://schemas.microsoft.com/office/powerpoint/2010/main" val="314307457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IN">
                <a:solidFill>
                  <a:schemeClr val="tx2"/>
                </a:solidFill>
              </a:rPr>
              <a:t>Dr. Amit Bagga FCA,AICWA,P.hd,Mcom</a:t>
            </a:r>
          </a:p>
        </p:txBody>
      </p:sp>
      <p:sp>
        <p:nvSpPr>
          <p:cNvPr id="70659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0" y="1271588"/>
            <a:ext cx="533400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9B713B8-6EBE-4575-8D4F-E84025B455B1}" type="slidenum">
              <a:rPr lang="en-US">
                <a:cs typeface="Arial" pitchFamily="34" charset="0"/>
              </a:rPr>
              <a:pPr eaLnBrk="1" hangingPunct="1"/>
              <a:t>61</a:t>
            </a:fld>
            <a:endParaRPr lang="en-US">
              <a:cs typeface="Arial" pitchFamily="34" charset="0"/>
            </a:endParaRPr>
          </a:p>
        </p:txBody>
      </p:sp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Borrowing and Lending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33400" y="1747838"/>
            <a:ext cx="7924800" cy="3956050"/>
            <a:chOff x="533400" y="1747838"/>
            <a:chExt cx="7924800" cy="3956050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lumMod val="60000"/>
                  <a:lumOff val="40000"/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33400" y="1747838"/>
              <a:ext cx="7924800" cy="336232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70663" name="TextBox 5"/>
            <p:cNvSpPr txBox="1">
              <a:spLocks noChangeArrowheads="1"/>
            </p:cNvSpPr>
            <p:nvPr/>
          </p:nvSpPr>
          <p:spPr bwMode="auto">
            <a:xfrm>
              <a:off x="685800" y="5334000"/>
              <a:ext cx="73152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b="1" i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Risk-return relationship for portfolio of risky and risk-free securities</a:t>
              </a:r>
              <a:endParaRPr lang="en-US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42771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Content Placeholder 3"/>
          <p:cNvSpPr>
            <a:spLocks noGrp="1"/>
          </p:cNvSpPr>
          <p:nvPr>
            <p:ph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algn="just"/>
            <a:r>
              <a:rPr lang="en-US" smtClean="0"/>
              <a:t>In a market situation, a large number of investors holding portfolios consisting of a risk-free security and multiple risky securities participate.</a:t>
            </a:r>
          </a:p>
          <a:p>
            <a:pPr algn="just"/>
            <a:endParaRPr lang="en-US" smtClean="0"/>
          </a:p>
        </p:txBody>
      </p:sp>
      <p:sp>
        <p:nvSpPr>
          <p:cNvPr id="7168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IN">
                <a:solidFill>
                  <a:schemeClr val="tx2"/>
                </a:solidFill>
              </a:rPr>
              <a:t>Dr. Amit Bagga FCA,AICWA,P.hd,Mcom</a:t>
            </a:r>
          </a:p>
        </p:txBody>
      </p:sp>
      <p:sp>
        <p:nvSpPr>
          <p:cNvPr id="71684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0" y="1271588"/>
            <a:ext cx="533400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C389076-BE2A-4A71-8CD0-88826297AB97}" type="slidenum">
              <a:rPr lang="en-US">
                <a:cs typeface="Arial" pitchFamily="34" charset="0"/>
              </a:rPr>
              <a:pPr eaLnBrk="1" hangingPunct="1"/>
              <a:t>62</a:t>
            </a:fld>
            <a:endParaRPr lang="en-US"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MULTIPLE RISKY ASSETS AND</a:t>
            </a:r>
            <a:br>
              <a:rPr smtClean="0"/>
            </a:br>
            <a:r>
              <a:rPr smtClean="0"/>
              <a:t>A RISK-FREE ASSET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754948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IN">
                <a:solidFill>
                  <a:schemeClr val="tx2"/>
                </a:solidFill>
              </a:rPr>
              <a:t>Dr. Amit Bagga FCA,AICWA,P.hd,Mcom</a:t>
            </a:r>
          </a:p>
        </p:txBody>
      </p:sp>
      <p:sp>
        <p:nvSpPr>
          <p:cNvPr id="72707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304800" y="-76200"/>
            <a:ext cx="5334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AD2F8A3-35A7-4F24-9118-5EE25D8AF3B9}" type="slidenum">
              <a:rPr lang="en-US">
                <a:cs typeface="Arial" pitchFamily="34" charset="0"/>
              </a:rPr>
              <a:pPr eaLnBrk="1" hangingPunct="1"/>
              <a:t>63</a:t>
            </a:fld>
            <a:endParaRPr lang="en-US">
              <a:cs typeface="Arial" pitchFamily="34" charset="0"/>
            </a:endParaRPr>
          </a:p>
        </p:txBody>
      </p:sp>
      <p:sp>
        <p:nvSpPr>
          <p:cNvPr id="62468" name="TextBox 5"/>
          <p:cNvSpPr txBox="1">
            <a:spLocks noChangeArrowheads="1"/>
          </p:cNvSpPr>
          <p:nvPr/>
        </p:nvSpPr>
        <p:spPr bwMode="auto">
          <a:xfrm>
            <a:off x="381000" y="4160838"/>
            <a:ext cx="8534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Wingdings" pitchFamily="2" charset="2"/>
              <a:buChar char="q"/>
            </a:pPr>
            <a:r>
              <a:rPr lang="en-US" sz="2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We draw three lines from the risk-free rate (8%) to the three portfolios. Each line shows the manner in which capital is allocated. This line is called the </a:t>
            </a:r>
            <a: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capital allocation line.</a:t>
            </a:r>
          </a:p>
          <a:p>
            <a:pPr eaLnBrk="1" hangingPunct="1"/>
            <a:endParaRPr lang="en-US" sz="24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US" sz="2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Portfolio </a:t>
            </a:r>
            <a:r>
              <a:rPr lang="en-US" sz="24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2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is the optimum risky portfolio, which can be combined with the risk-free asset. 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371600" y="457200"/>
            <a:ext cx="5562600" cy="3617913"/>
            <a:chOff x="1371600" y="457200"/>
            <a:chExt cx="5562600" cy="361791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752600" y="457200"/>
              <a:ext cx="4838700" cy="297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2711" name="TextBox 6"/>
            <p:cNvSpPr txBox="1">
              <a:spLocks noChangeArrowheads="1"/>
            </p:cNvSpPr>
            <p:nvPr/>
          </p:nvSpPr>
          <p:spPr bwMode="auto">
            <a:xfrm>
              <a:off x="1371600" y="3429000"/>
              <a:ext cx="55626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i="1">
                  <a:latin typeface="Tw Cen MT" pitchFamily="34" charset="0"/>
                </a:rPr>
                <a:t>Risk-return relationship for portfolio of risky</a:t>
              </a:r>
            </a:p>
            <a:p>
              <a:pPr algn="ctr" eaLnBrk="1" hangingPunct="1"/>
              <a:r>
                <a:rPr lang="en-US" i="1">
                  <a:latin typeface="Tw Cen MT" pitchFamily="34" charset="0"/>
                </a:rPr>
                <a:t>and risk-free securities</a:t>
              </a:r>
              <a:endParaRPr lang="en-US">
                <a:latin typeface="Tw Cen MT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66063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IN">
                <a:solidFill>
                  <a:schemeClr val="tx2"/>
                </a:solidFill>
              </a:rPr>
              <a:t>Dr. Amit Bagga FCA,AICWA,P.hd,Mcom</a:t>
            </a:r>
          </a:p>
        </p:txBody>
      </p:sp>
      <p:sp>
        <p:nvSpPr>
          <p:cNvPr id="73731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304800" y="-76200"/>
            <a:ext cx="5334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D361F5F-7969-4B96-A9C8-D686B17DE2F9}" type="slidenum">
              <a:rPr lang="en-US">
                <a:cs typeface="Arial" pitchFamily="34" charset="0"/>
              </a:rPr>
              <a:pPr eaLnBrk="1" hangingPunct="1"/>
              <a:t>64</a:t>
            </a:fld>
            <a:endParaRPr lang="en-US">
              <a:cs typeface="Arial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92D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828800" y="390525"/>
            <a:ext cx="486727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492" name="TextBox 3"/>
          <p:cNvSpPr txBox="1">
            <a:spLocks noChangeArrowheads="1"/>
          </p:cNvSpPr>
          <p:nvPr/>
        </p:nvSpPr>
        <p:spPr bwMode="auto">
          <a:xfrm>
            <a:off x="381000" y="4572000"/>
            <a:ext cx="7924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buFont typeface="Wingdings" pitchFamily="2" charset="2"/>
              <a:buChar char="q"/>
            </a:pPr>
            <a: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 capital market line (CML) </a:t>
            </a:r>
            <a:r>
              <a:rPr lang="en-US" sz="2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is an efficient set of risk-free and risky securities, and it shows the risk-return trade-off in the market equilibrium.</a:t>
            </a:r>
          </a:p>
        </p:txBody>
      </p:sp>
      <p:sp>
        <p:nvSpPr>
          <p:cNvPr id="63493" name="TextBox 4"/>
          <p:cNvSpPr txBox="1">
            <a:spLocks noChangeArrowheads="1"/>
          </p:cNvSpPr>
          <p:nvPr/>
        </p:nvSpPr>
        <p:spPr bwMode="auto">
          <a:xfrm>
            <a:off x="1905000" y="4191000"/>
            <a:ext cx="472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i="1">
                <a:latin typeface="Tw Cen MT" pitchFamily="34" charset="0"/>
              </a:rPr>
              <a:t>The capital market line</a:t>
            </a:r>
            <a:endParaRPr lang="en-US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0218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/>
      <p:bldP spid="63493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en-US" smtClean="0"/>
              <a:t>CML </a:t>
            </a:r>
          </a:p>
        </p:txBody>
      </p:sp>
      <p:pic>
        <p:nvPicPr>
          <p:cNvPr id="74755" name="Picture 3" descr="optimal_portfolio13298782722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19263"/>
            <a:ext cx="59436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6565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IN">
                <a:solidFill>
                  <a:schemeClr val="tx2"/>
                </a:solidFill>
              </a:rPr>
              <a:t>Dr. Amit Bagga FCA,AICWA,P.hd,Mcom</a:t>
            </a:r>
          </a:p>
        </p:txBody>
      </p:sp>
      <p:sp>
        <p:nvSpPr>
          <p:cNvPr id="75779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0" y="1271588"/>
            <a:ext cx="533400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8357EBC-516D-4810-ABE3-CACD047B2B07}" type="slidenum">
              <a:rPr lang="en-US">
                <a:cs typeface="Arial" pitchFamily="34" charset="0"/>
              </a:rPr>
              <a:pPr eaLnBrk="1" hangingPunct="1"/>
              <a:t>66</a:t>
            </a:fld>
            <a:endParaRPr lang="en-US">
              <a:cs typeface="Arial" pitchFamily="34" charset="0"/>
            </a:endParaRPr>
          </a:p>
        </p:txBody>
      </p:sp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Slope of CML</a:t>
            </a:r>
          </a:p>
        </p:txBody>
      </p:sp>
      <p:pic>
        <p:nvPicPr>
          <p:cNvPr id="65543" name="Picture 7" descr="J:\anubhuti\VPH\IM Pandey\ppts\ppts pics\ch 5\as 1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23"/>
          <a:stretch>
            <a:fillRect/>
          </a:stretch>
        </p:blipFill>
        <p:spPr bwMode="auto">
          <a:xfrm>
            <a:off x="304800" y="1547813"/>
            <a:ext cx="8358188" cy="500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43960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Content Placeholder 3"/>
          <p:cNvSpPr>
            <a:spLocks noGrp="1"/>
          </p:cNvSpPr>
          <p:nvPr>
            <p:ph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algn="just"/>
            <a:r>
              <a:rPr lang="en-US" smtClean="0"/>
              <a:t>According to the separation theory, the choice of portfolio involves two separate steps. </a:t>
            </a:r>
          </a:p>
          <a:p>
            <a:pPr algn="just"/>
            <a:r>
              <a:rPr lang="en-US" smtClean="0"/>
              <a:t>The first step involves the determination of the optimum risky portfolio.</a:t>
            </a:r>
          </a:p>
          <a:p>
            <a:pPr algn="just"/>
            <a:r>
              <a:rPr lang="en-US" smtClean="0"/>
              <a:t>The second step concerns with the investor’s decision to form portfolio of the risk-free asset and the optimum risky portfolio depending on her risk preferences.</a:t>
            </a:r>
          </a:p>
        </p:txBody>
      </p:sp>
      <p:sp>
        <p:nvSpPr>
          <p:cNvPr id="7680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IN">
                <a:solidFill>
                  <a:schemeClr val="tx2"/>
                </a:solidFill>
              </a:rPr>
              <a:t>Dr. Amit Bagga FCA,AICWA,P.hd,Mcom</a:t>
            </a:r>
          </a:p>
        </p:txBody>
      </p:sp>
      <p:sp>
        <p:nvSpPr>
          <p:cNvPr id="7680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0" y="1271588"/>
            <a:ext cx="533400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10D0D31-0B3F-41DD-B593-2C8D28274495}" type="slidenum">
              <a:rPr lang="en-US">
                <a:cs typeface="Arial" pitchFamily="34" charset="0"/>
              </a:rPr>
              <a:pPr eaLnBrk="1" hangingPunct="1"/>
              <a:t>67</a:t>
            </a:fld>
            <a:endParaRPr lang="en-US">
              <a:cs typeface="Arial" pitchFamily="34" charset="0"/>
            </a:endParaRPr>
          </a:p>
        </p:txBody>
      </p:sp>
      <p:sp>
        <p:nvSpPr>
          <p:cNvPr id="64514" name="Title 2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Separation Theory</a:t>
            </a:r>
          </a:p>
        </p:txBody>
      </p:sp>
    </p:spTree>
    <p:extLst>
      <p:ext uri="{BB962C8B-B14F-4D97-AF65-F5344CB8AC3E}">
        <p14:creationId xmlns:p14="http://schemas.microsoft.com/office/powerpoint/2010/main" val="33623311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4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4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250" y="1290638"/>
            <a:ext cx="7856538" cy="2278062"/>
          </a:xfrm>
        </p:spPr>
      </p:pic>
      <p:sp>
        <p:nvSpPr>
          <p:cNvPr id="77827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IN">
                <a:solidFill>
                  <a:schemeClr val="tx2"/>
                </a:solidFill>
              </a:rPr>
              <a:t>Dr. Amit Bagga FCA,AICWA,P.hd,Mcom</a:t>
            </a:r>
          </a:p>
        </p:txBody>
      </p:sp>
      <p:sp>
        <p:nvSpPr>
          <p:cNvPr id="7782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9B73D88-B140-48A6-9AD2-E18EAE4E6D90}" type="slidenum">
              <a:rPr lang="en-IN">
                <a:solidFill>
                  <a:schemeClr val="tx2"/>
                </a:solidFill>
              </a:rPr>
              <a:pPr eaLnBrk="1" hangingPunct="1"/>
              <a:t>68</a:t>
            </a:fld>
            <a:endParaRPr lang="en-IN">
              <a:solidFill>
                <a:schemeClr val="tx2"/>
              </a:solidFill>
            </a:endParaRPr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1249363" y="203200"/>
            <a:ext cx="7543800" cy="582613"/>
          </a:xfrm>
          <a:ln>
            <a:miter lim="800000"/>
            <a:headEnd/>
            <a:tailEnd/>
          </a:ln>
        </p:spPr>
        <p:txBody>
          <a:bodyPr rtlCol="0" anchor="t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latin typeface="Times"/>
              </a:rPr>
              <a:t>Inroduction</a:t>
            </a:r>
            <a:r>
              <a:rPr lang="en-US" dirty="0" smtClean="0">
                <a:latin typeface="Times"/>
              </a:rPr>
              <a:t> of Riskless Security</a:t>
            </a:r>
          </a:p>
        </p:txBody>
      </p:sp>
      <p:pic>
        <p:nvPicPr>
          <p:cNvPr id="7783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829050"/>
            <a:ext cx="7542212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74793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78851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IN">
                <a:solidFill>
                  <a:schemeClr val="tx2"/>
                </a:solidFill>
              </a:rPr>
              <a:t>Dr. Amit Bagga FCA,AICWA,P.hd,Mcom</a:t>
            </a:r>
          </a:p>
        </p:txBody>
      </p:sp>
      <p:sp>
        <p:nvSpPr>
          <p:cNvPr id="7885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74AF5D1-30B7-4548-9A82-535534F33DA6}" type="slidenum">
              <a:rPr lang="en-IN">
                <a:solidFill>
                  <a:schemeClr val="tx2"/>
                </a:solidFill>
              </a:rPr>
              <a:pPr eaLnBrk="1" hangingPunct="1"/>
              <a:t>69</a:t>
            </a:fld>
            <a:endParaRPr lang="en-IN">
              <a:solidFill>
                <a:schemeClr val="tx2"/>
              </a:solidFill>
            </a:endParaRPr>
          </a:p>
        </p:txBody>
      </p:sp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1249363" y="203200"/>
            <a:ext cx="7543800" cy="582613"/>
          </a:xfrm>
          <a:ln>
            <a:miter lim="800000"/>
            <a:headEnd/>
            <a:tailEnd/>
          </a:ln>
        </p:spPr>
        <p:txBody>
          <a:bodyPr rtlCol="0" anchor="t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Times"/>
              </a:rPr>
              <a:t>          Capital Market Line</a:t>
            </a:r>
          </a:p>
        </p:txBody>
      </p:sp>
      <p:pic>
        <p:nvPicPr>
          <p:cNvPr id="7885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775" y="2279650"/>
            <a:ext cx="6132513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6096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82875"/>
            <a:ext cx="7772400" cy="1203325"/>
          </a:xfrm>
        </p:spPr>
        <p:txBody>
          <a:bodyPr/>
          <a:lstStyle/>
          <a:p>
            <a:r>
              <a:rPr lang="en-US" u="sng" smtClean="0">
                <a:latin typeface="Times New Roman" pitchFamily="18" charset="0"/>
              </a:rPr>
              <a:t> Markowitz Portfolio Theory</a:t>
            </a:r>
            <a:endParaRPr lang="en-US" sz="6600" u="sng" smtClean="0">
              <a:latin typeface="Times New Roman" pitchFamily="18" charset="0"/>
            </a:endParaRPr>
          </a:p>
        </p:txBody>
      </p:sp>
      <p:sp>
        <p:nvSpPr>
          <p:cNvPr id="16387" name="Date Placeholder 7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46ECD15-09F1-4C77-90A6-D7D235A45F36}" type="datetime1">
              <a:rPr lang="en-IN">
                <a:solidFill>
                  <a:schemeClr val="tx2"/>
                </a:solidFill>
              </a:rPr>
              <a:pPr eaLnBrk="1" hangingPunct="1"/>
              <a:t>06-08-2014</a:t>
            </a:fld>
            <a:endParaRPr lang="en-IN">
              <a:solidFill>
                <a:schemeClr val="tx2"/>
              </a:solidFill>
            </a:endParaRPr>
          </a:p>
        </p:txBody>
      </p:sp>
      <p:sp>
        <p:nvSpPr>
          <p:cNvPr id="16388" name="Rectangle 42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tx2"/>
                </a:solidFill>
              </a:rPr>
              <a:t>Dr. Amit Bagga FCA,AICWA,P.hd,Mcom</a:t>
            </a:r>
          </a:p>
        </p:txBody>
      </p:sp>
      <p:sp>
        <p:nvSpPr>
          <p:cNvPr id="16389" name="Rectangle 4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3638"/>
            <a:ext cx="2133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8845C3A-A86E-4CF1-AA75-A11C3E5045FB}" type="slidenum">
              <a:rPr lang="en-US">
                <a:solidFill>
                  <a:schemeClr val="tx2"/>
                </a:solidFill>
              </a:rPr>
              <a:pPr eaLnBrk="1" hangingPunct="1"/>
              <a:t>7</a:t>
            </a:fld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7114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IN">
                <a:solidFill>
                  <a:schemeClr val="tx2"/>
                </a:solidFill>
              </a:rPr>
              <a:t>Dr. Amit Bagga FCA,AICWA,P.hd,Mcom</a:t>
            </a:r>
          </a:p>
        </p:txBody>
      </p:sp>
      <p:sp>
        <p:nvSpPr>
          <p:cNvPr id="79875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0" y="1271588"/>
            <a:ext cx="533400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F33C289-A1CF-4A1C-BC38-0DA38CFDBB2D}" type="slidenum">
              <a:rPr lang="en-US">
                <a:cs typeface="Arial" pitchFamily="34" charset="0"/>
              </a:rPr>
              <a:pPr eaLnBrk="1" hangingPunct="1"/>
              <a:t>70</a:t>
            </a:fld>
            <a:endParaRPr lang="en-US"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3200" smtClean="0"/>
              <a:t>COMBINING A RISK-FREE ASSET AND</a:t>
            </a:r>
            <a:br>
              <a:rPr lang="en-US" sz="3200" smtClean="0"/>
            </a:br>
            <a:r>
              <a:rPr lang="en-US" sz="3200" smtClean="0"/>
              <a:t>A RISKY ASSET</a:t>
            </a:r>
          </a:p>
        </p:txBody>
      </p:sp>
      <p:pic>
        <p:nvPicPr>
          <p:cNvPr id="58374" name="Picture 6" descr="J:\anubhuti\VPH\IM Pandey\ppts\ppts pics\ch 5\as 1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89"/>
          <a:stretch>
            <a:fillRect/>
          </a:stretch>
        </p:blipFill>
        <p:spPr bwMode="auto">
          <a:xfrm>
            <a:off x="304800" y="1574800"/>
            <a:ext cx="8358188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91500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371600" y="1524000"/>
          <a:ext cx="6702425" cy="234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Document" r:id="rId4" imgW="5610225" imgH="1962150" progId="Word.Document.8">
                  <p:embed/>
                </p:oleObj>
              </mc:Choice>
              <mc:Fallback>
                <p:oleObj name="Document" r:id="rId4" imgW="5610225" imgH="1962150" progId="Word.Documen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524000"/>
                        <a:ext cx="6702425" cy="2344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899" name="Footer Placeholder 8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IN">
                <a:solidFill>
                  <a:schemeClr val="tx2"/>
                </a:solidFill>
              </a:rPr>
              <a:t>Dr. Amit Bagga FCA,AICWA,P.hd,Mcom</a:t>
            </a:r>
          </a:p>
        </p:txBody>
      </p:sp>
      <p:sp>
        <p:nvSpPr>
          <p:cNvPr id="80900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F61D1A0-9003-4638-A925-E245DD9480D8}" type="slidenum">
              <a:rPr lang="en-IN">
                <a:solidFill>
                  <a:schemeClr val="tx2"/>
                </a:solidFill>
              </a:rPr>
              <a:pPr eaLnBrk="1" hangingPunct="1"/>
              <a:t>71</a:t>
            </a:fld>
            <a:endParaRPr lang="en-IN">
              <a:solidFill>
                <a:schemeClr val="tx2"/>
              </a:solidFill>
            </a:endParaRPr>
          </a:p>
        </p:txBody>
      </p:sp>
      <p:sp>
        <p:nvSpPr>
          <p:cNvPr id="112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mtClean="0">
                <a:solidFill>
                  <a:srgbClr val="0070C0"/>
                </a:solidFill>
              </a:rPr>
              <a:t>A Risk-Free Asset and A Risky Asset: Example</a:t>
            </a:r>
            <a:endParaRPr smtClean="0">
              <a:solidFill>
                <a:srgbClr val="0070C0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600200" y="3733800"/>
            <a:ext cx="6096000" cy="2786063"/>
            <a:chOff x="2850" y="8474"/>
            <a:chExt cx="5838" cy="3946"/>
          </a:xfrm>
        </p:grpSpPr>
        <p:graphicFrame>
          <p:nvGraphicFramePr>
            <p:cNvPr id="80903" name="Object 3"/>
            <p:cNvGraphicFramePr>
              <a:graphicFrameLocks noChangeAspect="1"/>
            </p:cNvGraphicFramePr>
            <p:nvPr/>
          </p:nvGraphicFramePr>
          <p:xfrm>
            <a:off x="2850" y="8474"/>
            <a:ext cx="5838" cy="39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5" name="Chart" r:id="rId6" imgW="3705225" imgH="2505042" progId="Excel.Sheet.8">
                    <p:embed/>
                  </p:oleObj>
                </mc:Choice>
                <mc:Fallback>
                  <p:oleObj name="Chart" r:id="rId6" imgW="3705225" imgH="2505042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50" y="8474"/>
                          <a:ext cx="5838" cy="39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00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">
                              <a:solidFill>
                                <a:srgbClr val="FFFF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0904" name="Text Box 6"/>
            <p:cNvSpPr txBox="1">
              <a:spLocks noChangeArrowheads="1"/>
            </p:cNvSpPr>
            <p:nvPr/>
          </p:nvSpPr>
          <p:spPr bwMode="auto">
            <a:xfrm>
              <a:off x="3900" y="10824"/>
              <a:ext cx="1650" cy="5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>
                  <a:latin typeface="Tw Cen MT" pitchFamily="34" charset="0"/>
                </a:rPr>
                <a:t> </a:t>
              </a:r>
              <a:r>
                <a:rPr lang="en-US" sz="1000">
                  <a:latin typeface="Tw Cen MT" pitchFamily="34" charset="0"/>
                </a:rPr>
                <a:t>R</a:t>
              </a:r>
              <a:r>
                <a:rPr lang="en-US" sz="1000" baseline="-25000">
                  <a:latin typeface="Tw Cen MT" pitchFamily="34" charset="0"/>
                </a:rPr>
                <a:t>f</a:t>
              </a:r>
              <a:r>
                <a:rPr lang="en-US" sz="800">
                  <a:latin typeface="Tw Cen MT" pitchFamily="34" charset="0"/>
                </a:rPr>
                <a:t>, risk-free rate</a:t>
              </a:r>
              <a:endParaRPr lang="en-US">
                <a:latin typeface="Tw Cen MT" pitchFamily="34" charset="0"/>
              </a:endParaRPr>
            </a:p>
          </p:txBody>
        </p:sp>
        <p:sp>
          <p:nvSpPr>
            <p:cNvPr id="80905" name="Line 7"/>
            <p:cNvSpPr>
              <a:spLocks noChangeShapeType="1"/>
            </p:cNvSpPr>
            <p:nvPr/>
          </p:nvSpPr>
          <p:spPr bwMode="auto">
            <a:xfrm>
              <a:off x="3900" y="10824"/>
              <a:ext cx="225" cy="2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59290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4"/>
          <p:cNvSpPr>
            <a:spLocks noGrp="1"/>
          </p:cNvSpPr>
          <p:nvPr>
            <p:ph type="title"/>
          </p:nvPr>
        </p:nvSpPr>
        <p:spPr>
          <a:xfrm>
            <a:off x="690563" y="2463800"/>
            <a:ext cx="7772400" cy="1524000"/>
          </a:xfrm>
        </p:spPr>
        <p:txBody>
          <a:bodyPr/>
          <a:lstStyle/>
          <a:p>
            <a:r>
              <a:rPr lang="en-US" smtClean="0"/>
              <a:t>Question Time</a:t>
            </a:r>
          </a:p>
        </p:txBody>
      </p:sp>
      <p:sp>
        <p:nvSpPr>
          <p:cNvPr id="81923" name="Text Placeholder 5"/>
          <p:cNvSpPr>
            <a:spLocks noGrp="1"/>
          </p:cNvSpPr>
          <p:nvPr>
            <p:ph type="body" idx="1"/>
          </p:nvPr>
        </p:nvSpPr>
        <p:spPr>
          <a:xfrm>
            <a:off x="1366838" y="1436688"/>
            <a:ext cx="6418262" cy="939800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81924" name="Date Placeholder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4AF8DCE-098B-4275-AF57-84E20ECE2DBA}" type="datetime1">
              <a:rPr lang="en-IN">
                <a:solidFill>
                  <a:schemeClr val="tx2"/>
                </a:solidFill>
              </a:rPr>
              <a:pPr eaLnBrk="1" hangingPunct="1"/>
              <a:t>06-08-2014</a:t>
            </a:fld>
            <a:endParaRPr lang="en-IN">
              <a:solidFill>
                <a:schemeClr val="tx2"/>
              </a:solidFill>
            </a:endParaRPr>
          </a:p>
        </p:txBody>
      </p:sp>
      <p:sp>
        <p:nvSpPr>
          <p:cNvPr id="81925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IN">
                <a:solidFill>
                  <a:schemeClr val="tx2"/>
                </a:solidFill>
              </a:rPr>
              <a:t>Dr. Amit Bagga FCA,AICWA,P.hd,Mcom</a:t>
            </a:r>
          </a:p>
        </p:txBody>
      </p:sp>
      <p:sp>
        <p:nvSpPr>
          <p:cNvPr id="8192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F338599-B898-4A5D-A7B8-846CBE20DB73}" type="slidenum">
              <a:rPr lang="en-US">
                <a:cs typeface="Arial" pitchFamily="34" charset="0"/>
              </a:rPr>
              <a:pPr eaLnBrk="1" hangingPunct="1"/>
              <a:t>72</a:t>
            </a:fld>
            <a:endParaRPr 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71493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8686800" cy="4648200"/>
          </a:xfrm>
        </p:spPr>
        <p:txBody>
          <a:bodyPr/>
          <a:lstStyle/>
          <a:p>
            <a:pPr lvl="1">
              <a:spcBef>
                <a:spcPct val="45000"/>
              </a:spcBef>
              <a:spcAft>
                <a:spcPct val="10000"/>
              </a:spcAft>
            </a:pPr>
            <a:r>
              <a:rPr lang="en-US" sz="2000" smtClean="0">
                <a:latin typeface="Times New Roman" pitchFamily="18" charset="0"/>
              </a:rPr>
              <a:t>Measure of Return – Probability Distribution and its Weighted Average Mean.</a:t>
            </a:r>
          </a:p>
          <a:p>
            <a:pPr lvl="1">
              <a:spcBef>
                <a:spcPct val="45000"/>
              </a:spcBef>
              <a:spcAft>
                <a:spcPct val="10000"/>
              </a:spcAft>
            </a:pPr>
            <a:r>
              <a:rPr lang="en-US" sz="2000" smtClean="0">
                <a:latin typeface="Times New Roman" pitchFamily="18" charset="0"/>
              </a:rPr>
              <a:t>Measure Risk – Standard Deviation (Variability) of Expected Return of a Portfolio?</a:t>
            </a:r>
          </a:p>
          <a:p>
            <a:pPr lvl="1">
              <a:spcBef>
                <a:spcPct val="45000"/>
              </a:spcBef>
              <a:spcAft>
                <a:spcPct val="10000"/>
              </a:spcAft>
            </a:pPr>
            <a:r>
              <a:rPr lang="en-US" sz="2000" smtClean="0">
                <a:latin typeface="Times New Roman" pitchFamily="18" charset="0"/>
              </a:rPr>
              <a:t>Investors do not like risk and like return.</a:t>
            </a:r>
          </a:p>
          <a:p>
            <a:pPr lvl="1">
              <a:spcBef>
                <a:spcPct val="45000"/>
              </a:spcBef>
              <a:spcAft>
                <a:spcPct val="10000"/>
              </a:spcAft>
            </a:pPr>
            <a:r>
              <a:rPr lang="en-US" sz="2000" smtClean="0">
                <a:latin typeface="Times New Roman" pitchFamily="18" charset="0"/>
              </a:rPr>
              <a:t>Nonsatiation – always prefer higher levels of terminal wealth to lower levels of terminal wealth.</a:t>
            </a:r>
          </a:p>
          <a:p>
            <a:pPr lvl="1">
              <a:spcBef>
                <a:spcPct val="45000"/>
              </a:spcBef>
              <a:spcAft>
                <a:spcPct val="10000"/>
              </a:spcAft>
            </a:pPr>
            <a:r>
              <a:rPr lang="en-US" sz="2000" smtClean="0">
                <a:latin typeface="Times New Roman" pitchFamily="18" charset="0"/>
              </a:rPr>
              <a:t>Risk Aversion – investor choose the portfolio with smaller S.D. ( not like Fair Gamble).</a:t>
            </a:r>
          </a:p>
          <a:p>
            <a:pPr lvl="1">
              <a:spcBef>
                <a:spcPct val="45000"/>
              </a:spcBef>
              <a:spcAft>
                <a:spcPct val="10000"/>
              </a:spcAft>
            </a:pPr>
            <a:r>
              <a:rPr lang="en-US" sz="2000" smtClean="0">
                <a:latin typeface="Times New Roman" pitchFamily="18" charset="0"/>
              </a:rPr>
              <a:t>Investors get positive utility with return as they help them in maximising wealth and vice-versa with Risk.</a:t>
            </a:r>
          </a:p>
        </p:txBody>
      </p:sp>
      <p:sp>
        <p:nvSpPr>
          <p:cNvPr id="17411" name="Date Placeholder 7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F9F157B-F8F6-4FF1-9B5A-94AB16FB16D2}" type="datetime1">
              <a:rPr lang="en-IN">
                <a:solidFill>
                  <a:schemeClr val="tx2"/>
                </a:solidFill>
              </a:rPr>
              <a:pPr eaLnBrk="1" hangingPunct="1"/>
              <a:t>06-08-2014</a:t>
            </a:fld>
            <a:endParaRPr lang="en-IN">
              <a:solidFill>
                <a:schemeClr val="tx2"/>
              </a:solidFill>
            </a:endParaRPr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tx2"/>
                </a:solidFill>
              </a:rPr>
              <a:t>Dr. Amit Bagga FCA,AICWA,P.hd,Mcom</a:t>
            </a: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C33ECA2-5183-45F0-B44D-9BD4C3CFCA30}" type="slidenum">
              <a:rPr lang="en-US">
                <a:solidFill>
                  <a:schemeClr val="tx2"/>
                </a:solidFill>
              </a:rPr>
              <a:pPr eaLnBrk="1" hangingPunct="1"/>
              <a:t>8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174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017587"/>
          </a:xfrm>
        </p:spPr>
        <p:txBody>
          <a:bodyPr/>
          <a:lstStyle/>
          <a:p>
            <a:r>
              <a:rPr lang="en-US" sz="3600" u="sng" smtClean="0">
                <a:latin typeface="Times New Roman" pitchFamily="18" charset="0"/>
              </a:rPr>
              <a:t>Markowitz Portfolio Theory</a:t>
            </a:r>
            <a:endParaRPr lang="en-US" sz="3600" u="sng" smtClean="0"/>
          </a:p>
        </p:txBody>
      </p:sp>
    </p:spTree>
    <p:extLst>
      <p:ext uri="{BB962C8B-B14F-4D97-AF65-F5344CB8AC3E}">
        <p14:creationId xmlns:p14="http://schemas.microsoft.com/office/powerpoint/2010/main" val="942733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2516188"/>
          </a:xfrm>
        </p:spPr>
        <p:txBody>
          <a:bodyPr/>
          <a:lstStyle/>
          <a:p>
            <a:r>
              <a:rPr lang="en-US" u="sng" smtClean="0"/>
              <a:t>Measuring Portfolio </a:t>
            </a:r>
            <a:br>
              <a:rPr lang="en-US" u="sng" smtClean="0"/>
            </a:br>
            <a:r>
              <a:rPr lang="en-US" u="sng" smtClean="0"/>
              <a:t>Risk &amp; Return</a:t>
            </a:r>
          </a:p>
        </p:txBody>
      </p:sp>
      <p:sp>
        <p:nvSpPr>
          <p:cNvPr id="18435" name="Date Placeholder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04BB8B6-072D-420E-A4DA-9B389E13A4A2}" type="datetime1">
              <a:rPr lang="en-IN">
                <a:solidFill>
                  <a:schemeClr val="tx2"/>
                </a:solidFill>
              </a:rPr>
              <a:pPr eaLnBrk="1" hangingPunct="1"/>
              <a:t>06-08-2014</a:t>
            </a:fld>
            <a:endParaRPr lang="en-IN">
              <a:solidFill>
                <a:schemeClr val="tx2"/>
              </a:solidFill>
            </a:endParaRPr>
          </a:p>
        </p:txBody>
      </p:sp>
      <p:sp>
        <p:nvSpPr>
          <p:cNvPr id="18436" name="Rectangle 42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tx2"/>
                </a:solidFill>
              </a:rPr>
              <a:t>Dr. Amit Bagga FCA,AICWA,P.hd,Mcom</a:t>
            </a:r>
          </a:p>
        </p:txBody>
      </p:sp>
      <p:sp>
        <p:nvSpPr>
          <p:cNvPr id="18437" name="Rectangle 4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3638"/>
            <a:ext cx="2133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8D31278-11F2-4FD9-A79E-C4907BAB7296}" type="slidenum">
              <a:rPr lang="en-US">
                <a:solidFill>
                  <a:schemeClr val="tx2"/>
                </a:solidFill>
              </a:rPr>
              <a:pPr eaLnBrk="1" hangingPunct="1"/>
              <a:t>9</a:t>
            </a:fld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07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8"/>
  <p:tag name="TIMELINE" val="5.9/42.0/68.8/100.3/130.4/135.7/140.2"/>
  <p:tag name="ELAPSEDTIME" val="205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61"/>
  <p:tag name="ELAPSEDTIME" val="8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9"/>
  <p:tag name="TIMELINE" val="4.3/68.6/137.3/174.4/183.1"/>
  <p:tag name="ELAPSEDTIME" val="218.5"/>
  <p:tag name="ANNOTATION_COUN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37"/>
  <p:tag name="TIMELINE" val="5.9/11.9/93.8/111.9/115.5"/>
  <p:tag name="ELAPSEDTIME" val="169.0"/>
  <p:tag name="ANNOTATION_COUN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45"/>
  <p:tag name="TIMELINE" val="9.5/24.7"/>
  <p:tag name="ELAPSEDTIME" val="157.9"/>
  <p:tag name="ANNOTATION_COUN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50"/>
  <p:tag name="TIMELINE" val="8.5/49.0"/>
  <p:tag name="ELAPSEDTIME" val="151.6"/>
  <p:tag name="ANNOTATION_COUN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40"/>
  <p:tag name="TIMELINE" val="8.2/43.8/84.4"/>
  <p:tag name="ELAPSEDTIME" val="138.7"/>
  <p:tag name="ANNOTATION_COUN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51"/>
  <p:tag name="TIMELINE" val="22.7/53.3/70.9/83.2/85.4/89.4"/>
  <p:tag name="ELAPSEDTIME" val="148.6"/>
  <p:tag name="ANNOTATION_COUNT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2565</Words>
  <Application>Microsoft Office PowerPoint</Application>
  <PresentationFormat>On-screen Show (4:3)</PresentationFormat>
  <Paragraphs>575</Paragraphs>
  <Slides>72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72</vt:i4>
      </vt:variant>
    </vt:vector>
  </HeadingPairs>
  <TitlesOfParts>
    <vt:vector size="75" baseType="lpstr">
      <vt:lpstr>Office Theme</vt:lpstr>
      <vt:lpstr>Document</vt:lpstr>
      <vt:lpstr>Chart</vt:lpstr>
      <vt:lpstr>PORTFOLIO</vt:lpstr>
      <vt:lpstr> Portfolio Investment Avenues</vt:lpstr>
      <vt:lpstr>Portfolio Return: Traditional Approach</vt:lpstr>
      <vt:lpstr> Modern approach</vt:lpstr>
      <vt:lpstr>Expected Rate of Return: Example</vt:lpstr>
      <vt:lpstr> Security Variance</vt:lpstr>
      <vt:lpstr> Markowitz Portfolio Theory</vt:lpstr>
      <vt:lpstr>Markowitz Portfolio Theory</vt:lpstr>
      <vt:lpstr>Measuring Portfolio  Risk &amp; Return</vt:lpstr>
      <vt:lpstr> Portfolio Risk:  </vt:lpstr>
      <vt:lpstr>Measuring Portfolio Risk</vt:lpstr>
      <vt:lpstr>Markowitz Portfolio Risk</vt:lpstr>
      <vt:lpstr>Measuring Portfolio Risk for Two Assets</vt:lpstr>
      <vt:lpstr>Variance and Standard Deviation of Two-Asset Portfolio</vt:lpstr>
      <vt:lpstr>Measuring Portfolio Risk for Two Assets   Covariance XY  = Standard deviation X * Standard deviation Y * Correlation XY  </vt:lpstr>
      <vt:lpstr>covariance</vt:lpstr>
      <vt:lpstr>Correlation</vt:lpstr>
      <vt:lpstr>Perfect Positive Correlation</vt:lpstr>
      <vt:lpstr>PowerPoint Presentation</vt:lpstr>
      <vt:lpstr>Perfect Negative Correlation</vt:lpstr>
      <vt:lpstr>Perfect Negative Correlation</vt:lpstr>
      <vt:lpstr>PowerPoint Presentation</vt:lpstr>
      <vt:lpstr>Zero Correlation</vt:lpstr>
      <vt:lpstr>PowerPoint Presentation</vt:lpstr>
      <vt:lpstr>Efficient Frontier</vt:lpstr>
      <vt:lpstr>Limits to diversification</vt:lpstr>
      <vt:lpstr>Portfolio Return: Modern approach</vt:lpstr>
      <vt:lpstr>Portfolio Return: Modern approach</vt:lpstr>
      <vt:lpstr>Portfolio Return: Modern approach</vt:lpstr>
      <vt:lpstr> Markowitz Portfolio Theory – Efficient Frontier</vt:lpstr>
      <vt:lpstr>Efficient Portfolios of risky securities (Inefficient portfolios- have lower return and higher risk) </vt:lpstr>
      <vt:lpstr>Expected Return for Portfolios</vt:lpstr>
      <vt:lpstr>Feasible Sets of Portfolios</vt:lpstr>
      <vt:lpstr>PowerPoint Presentation</vt:lpstr>
      <vt:lpstr>Eliminating Inferior Portfolios</vt:lpstr>
      <vt:lpstr>Efficient Sets of Portfolios</vt:lpstr>
      <vt:lpstr>Utility</vt:lpstr>
      <vt:lpstr>Utility Utility increases with increasing returns &amp; decreases with increasing risk.  Curve will be positively sloped if investor want more return for increased risk.  </vt:lpstr>
      <vt:lpstr>Utility Curve</vt:lpstr>
      <vt:lpstr>Utility Graph</vt:lpstr>
      <vt:lpstr>Investment Selection by Investors with Different Risk Aversion</vt:lpstr>
      <vt:lpstr>Utility Formula</vt:lpstr>
      <vt:lpstr>Risk Tolerance Questionnaire</vt:lpstr>
      <vt:lpstr>Cont.</vt:lpstr>
      <vt:lpstr>Cont.</vt:lpstr>
      <vt:lpstr>Cont.</vt:lpstr>
      <vt:lpstr>Cont.</vt:lpstr>
      <vt:lpstr>Cont.</vt:lpstr>
      <vt:lpstr>Indifference Curve -A diagram depicting equal levels of utility (satisfaction) for a consumer faced with various combinations of goods.  </vt:lpstr>
      <vt:lpstr>Rules of Indifference Curve</vt:lpstr>
      <vt:lpstr>Indifference Curve</vt:lpstr>
      <vt:lpstr>Risk Averse - Taker</vt:lpstr>
      <vt:lpstr>Efficient Sets and Feasible Sets</vt:lpstr>
      <vt:lpstr>PowerPoint Presentation</vt:lpstr>
      <vt:lpstr>PowerPoint Presentation</vt:lpstr>
      <vt:lpstr> How a Portfolio can be optimized using Markowitz Portfolio Theory  </vt:lpstr>
      <vt:lpstr>Linear Efficient Frontier</vt:lpstr>
      <vt:lpstr>PORTFOLIO RISK: THE n-ASSET CASE</vt:lpstr>
      <vt:lpstr>N-Asset Portfolio Risk Matrix</vt:lpstr>
      <vt:lpstr>Capital Market Theory - Assumptions</vt:lpstr>
      <vt:lpstr>Borrowing and Lending</vt:lpstr>
      <vt:lpstr>MULTIPLE RISKY ASSETS AND A RISK-FREE ASSET</vt:lpstr>
      <vt:lpstr>PowerPoint Presentation</vt:lpstr>
      <vt:lpstr>PowerPoint Presentation</vt:lpstr>
      <vt:lpstr>CML </vt:lpstr>
      <vt:lpstr>Slope of CML</vt:lpstr>
      <vt:lpstr>Separation Theory</vt:lpstr>
      <vt:lpstr>Inroduction of Riskless Security</vt:lpstr>
      <vt:lpstr>          Capital Market Line</vt:lpstr>
      <vt:lpstr>COMBINING A RISK-FREE ASSET AND A RISKY ASSET</vt:lpstr>
      <vt:lpstr>A Risk-Free Asset and A Risky Asset: Example</vt:lpstr>
      <vt:lpstr>Question Time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PORTFOLIO</dc:title>
  <dc:creator>Ndim</dc:creator>
  <cp:lastModifiedBy>Ndim</cp:lastModifiedBy>
  <cp:revision>1</cp:revision>
  <dcterms:created xsi:type="dcterms:W3CDTF">2006-08-16T00:00:00Z</dcterms:created>
  <dcterms:modified xsi:type="dcterms:W3CDTF">2014-08-06T05:18:11Z</dcterms:modified>
</cp:coreProperties>
</file>