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06" r:id="rId2"/>
    <p:sldId id="258" r:id="rId3"/>
    <p:sldId id="320" r:id="rId4"/>
    <p:sldId id="321" r:id="rId5"/>
    <p:sldId id="313" r:id="rId6"/>
    <p:sldId id="260" r:id="rId7"/>
    <p:sldId id="314" r:id="rId8"/>
    <p:sldId id="317" r:id="rId9"/>
    <p:sldId id="315" r:id="rId10"/>
    <p:sldId id="308" r:id="rId11"/>
    <p:sldId id="318" r:id="rId12"/>
    <p:sldId id="259" r:id="rId13"/>
    <p:sldId id="319" r:id="rId14"/>
    <p:sldId id="324" r:id="rId15"/>
    <p:sldId id="282" r:id="rId16"/>
    <p:sldId id="32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804" y="-174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pPr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672"/>
          <a:stretch/>
        </p:blipFill>
        <p:spPr>
          <a:xfrm>
            <a:off x="-16166" y="5875867"/>
            <a:ext cx="12208166" cy="1008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pPr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pPr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166" y="3799502"/>
            <a:ext cx="12208166" cy="3025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pPr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3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pPr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672"/>
          <a:stretch/>
        </p:blipFill>
        <p:spPr>
          <a:xfrm>
            <a:off x="-16166" y="5875867"/>
            <a:ext cx="12208166" cy="1008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pPr/>
              <a:t>3/11/2015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pPr/>
              <a:t>3/11/2015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pPr/>
              <a:t>3/11/2015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pPr/>
              <a:t>3/11/2015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672"/>
          <a:stretch/>
        </p:blipFill>
        <p:spPr>
          <a:xfrm>
            <a:off x="-16166" y="5875867"/>
            <a:ext cx="12208166" cy="1008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pPr/>
              <a:t>3/11/2015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pPr/>
              <a:t>3/11/2015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pPr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060" y="178229"/>
            <a:ext cx="1756833" cy="7099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2234" y="266884"/>
            <a:ext cx="1170249" cy="9372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672"/>
          <a:stretch/>
        </p:blipFill>
        <p:spPr>
          <a:xfrm>
            <a:off x="-16166" y="5875867"/>
            <a:ext cx="12208166" cy="10083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97485" y="5050971"/>
            <a:ext cx="4034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 Raman Singla</a:t>
            </a:r>
            <a:endParaRPr lang="en-IN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7" descr="International-tax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2115"/>
            <a:ext cx="12192000" cy="5725886"/>
          </a:xfrm>
          <a:prstGeom prst="rect">
            <a:avLst/>
          </a:prstGeom>
        </p:spPr>
      </p:pic>
      <p:sp>
        <p:nvSpPr>
          <p:cNvPr id="9" name="Rectangle 10"/>
          <p:cNvSpPr txBox="1">
            <a:spLocks noChangeArrowheads="1"/>
          </p:cNvSpPr>
          <p:nvPr/>
        </p:nvSpPr>
        <p:spPr>
          <a:xfrm>
            <a:off x="0" y="5486400"/>
            <a:ext cx="12192000" cy="1371599"/>
          </a:xfrm>
          <a:prstGeom prst="rect">
            <a:avLst/>
          </a:prstGeom>
          <a:noFill/>
        </p:spPr>
        <p:txBody>
          <a:bodyPr/>
          <a:lstStyle>
            <a:lvl1pPr marL="180975" indent="-180975" algn="l" rtl="0" eaLnBrk="0" fontAlgn="base" hangingPunct="0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0" fontAlgn="base" hangingPunct="0">
              <a:spcBef>
                <a:spcPct val="0"/>
              </a:spcBef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0" fontAlgn="base" hangingPunct="0">
              <a:spcBef>
                <a:spcPct val="0"/>
              </a:spcBef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fontAlgn="base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fontAlgn="base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fontAlgn="base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fontAlgn="base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4000" b="1" noProof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itchFamily="34" charset="0"/>
              </a:rPr>
              <a:t>Budget’2015 Analysis- </a:t>
            </a:r>
          </a:p>
          <a:p>
            <a:pPr marL="0" indent="0" algn="ctr" eaLnBrk="1" hangingPunct="1"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4000" b="1" noProof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itchFamily="34" charset="0"/>
              </a:rPr>
              <a:t>Indirect Taxes</a:t>
            </a:r>
          </a:p>
          <a:p>
            <a:pPr marL="0" indent="0" algn="ctr" eaLnBrk="1" hangingPunct="1">
              <a:spcAft>
                <a:spcPts val="600"/>
              </a:spcAft>
              <a:buFont typeface="Wingdings" pitchFamily="2" charset="2"/>
              <a:buNone/>
              <a:defRPr/>
            </a:pPr>
            <a:endParaRPr lang="en-US" sz="4000" b="1" noProof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ugi" pitchFamily="34" charset="0"/>
            </a:endParaRPr>
          </a:p>
          <a:p>
            <a:pPr marL="0" indent="0" algn="ctr" eaLnBrk="1" hangingPunct="1">
              <a:spcAft>
                <a:spcPts val="600"/>
              </a:spcAft>
              <a:buFont typeface="Wingdings" pitchFamily="2" charset="2"/>
              <a:buNone/>
              <a:defRPr/>
            </a:pPr>
            <a:endParaRPr lang="en-US" sz="4000" b="1" noProof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ugi" pitchFamily="34" charset="0"/>
            </a:endParaRPr>
          </a:p>
          <a:p>
            <a:pPr algn="ctr" eaLnBrk="1" hangingPunct="1">
              <a:defRPr/>
            </a:pPr>
            <a:endParaRPr lang="en-US" sz="3200" b="1" noProof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63429" y="6134725"/>
            <a:ext cx="3628571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CA Raman Singla</a:t>
            </a:r>
          </a:p>
          <a:p>
            <a:pPr algn="r">
              <a:spcAft>
                <a:spcPts val="600"/>
              </a:spcAft>
              <a:defRPr/>
            </a:pPr>
            <a:r>
              <a:rPr lang="en-US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[B.com(H), C.A., LLB]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30891" y="1139762"/>
            <a:ext cx="8498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b="1" cap="all" dirty="0" smtClean="0">
                <a:solidFill>
                  <a:srgbClr val="00B0F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Special rates under </a:t>
            </a:r>
            <a:r>
              <a:rPr lang="en-IN" sz="3600" b="1" cap="all" dirty="0" smtClean="0"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service tax</a:t>
            </a:r>
            <a:endParaRPr lang="en-US" sz="3600" dirty="0">
              <a:solidFill>
                <a:srgbClr val="FFC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32231" y="1843314"/>
          <a:ext cx="11669484" cy="38488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1712"/>
                <a:gridCol w="5036457"/>
                <a:gridCol w="2743200"/>
                <a:gridCol w="2148115"/>
              </a:tblGrid>
              <a:tr h="30164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C000"/>
                          </a:solidFill>
                          <a:latin typeface="Gadugi" pitchFamily="34" charset="0"/>
                        </a:rPr>
                        <a:t>Nature of service</a:t>
                      </a:r>
                      <a:endParaRPr lang="en-US" sz="1600" b="1" dirty="0">
                        <a:solidFill>
                          <a:srgbClr val="FFC000"/>
                        </a:solidFill>
                        <a:latin typeface="Gadug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b="1" dirty="0">
                        <a:solidFill>
                          <a:srgbClr val="FFC000"/>
                        </a:solidFill>
                        <a:latin typeface="Gadug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C000"/>
                          </a:solidFill>
                          <a:latin typeface="Gadugi" pitchFamily="34" charset="0"/>
                        </a:rPr>
                        <a:t>Old Provision</a:t>
                      </a:r>
                      <a:endParaRPr lang="en-US" sz="1600" b="1" dirty="0">
                        <a:solidFill>
                          <a:srgbClr val="FFC000"/>
                        </a:solidFill>
                        <a:latin typeface="Gadug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C000"/>
                          </a:solidFill>
                          <a:latin typeface="Gadugi" pitchFamily="34" charset="0"/>
                        </a:rPr>
                        <a:t>New Provision</a:t>
                      </a:r>
                      <a:endParaRPr lang="en-US" sz="1600" b="1" dirty="0">
                        <a:solidFill>
                          <a:srgbClr val="FFC000"/>
                        </a:solidFill>
                        <a:latin typeface="Gadug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5278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Air Travel Agent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600" b="1" kern="1200" baseline="0" dirty="0" smtClean="0">
                        <a:solidFill>
                          <a:srgbClr val="002060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70C0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Air ticket for domestic travel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70C0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Air ticket for international travel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0.60%	</a:t>
                      </a:r>
                    </a:p>
                    <a:p>
                      <a:r>
                        <a:rPr lang="en-US" sz="1600" dirty="0" smtClean="0">
                          <a:latin typeface="Book Antiqua" pitchFamily="18" charset="0"/>
                        </a:rPr>
                        <a:t>1.2%</a:t>
                      </a:r>
                      <a:endParaRPr lang="en-US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Book Antiqua" pitchFamily="18" charset="0"/>
                        </a:rPr>
                        <a:t>0.70%</a:t>
                      </a:r>
                    </a:p>
                    <a:p>
                      <a:r>
                        <a:rPr lang="en-US" sz="1600" dirty="0" smtClean="0">
                          <a:latin typeface="Book Antiqua" pitchFamily="18" charset="0"/>
                        </a:rPr>
                        <a:t>1.4%</a:t>
                      </a:r>
                      <a:endParaRPr lang="en-US" sz="16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527878"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US" sz="1600" b="1" kern="1200" baseline="0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Insurance Agent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70C0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Insurance premium for 1</a:t>
                      </a:r>
                      <a:r>
                        <a:rPr lang="en-US" sz="1600" kern="1200" baseline="30000" dirty="0" smtClean="0">
                          <a:solidFill>
                            <a:srgbClr val="0070C0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600" kern="1200" baseline="0" dirty="0" smtClean="0">
                          <a:solidFill>
                            <a:srgbClr val="0070C0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  year	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1600" kern="1200" baseline="0" dirty="0" smtClean="0">
                          <a:solidFill>
                            <a:srgbClr val="0070C0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Insurance premium for subsequent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Book Antiqua" pitchFamily="18" charset="0"/>
                        </a:rPr>
                        <a:t>3%</a:t>
                      </a:r>
                    </a:p>
                    <a:p>
                      <a:r>
                        <a:rPr lang="en-US" sz="1600" dirty="0" smtClean="0">
                          <a:latin typeface="Book Antiqua" pitchFamily="18" charset="0"/>
                        </a:rPr>
                        <a:t>1.5%</a:t>
                      </a:r>
                      <a:endParaRPr lang="en-US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Book Antiqua" pitchFamily="18" charset="0"/>
                        </a:rPr>
                        <a:t>3.5%</a:t>
                      </a:r>
                    </a:p>
                    <a:p>
                      <a:r>
                        <a:rPr lang="en-US" sz="1600" dirty="0" smtClean="0">
                          <a:latin typeface="Book Antiqua" pitchFamily="18" charset="0"/>
                        </a:rPr>
                        <a:t>1.75%</a:t>
                      </a:r>
                      <a:endParaRPr lang="en-US" sz="16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2111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Money Changer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70C0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Gross amount of currency exchange </a:t>
                      </a:r>
                      <a:r>
                        <a:rPr lang="en-US" sz="1600" kern="1200" baseline="0" dirty="0" err="1" smtClean="0">
                          <a:solidFill>
                            <a:srgbClr val="0070C0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upto</a:t>
                      </a:r>
                      <a:r>
                        <a:rPr lang="en-US" sz="1600" kern="1200" baseline="0" dirty="0" smtClean="0">
                          <a:solidFill>
                            <a:srgbClr val="0070C0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 Rs.1,00,000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600" kern="1200" baseline="0" dirty="0" smtClean="0">
                        <a:solidFill>
                          <a:srgbClr val="0070C0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70C0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Gross amount of currency exchange exceeding Rs.1,00,000 and </a:t>
                      </a:r>
                      <a:r>
                        <a:rPr lang="en-US" sz="1600" kern="1200" baseline="0" dirty="0" err="1" smtClean="0">
                          <a:solidFill>
                            <a:srgbClr val="0070C0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upto</a:t>
                      </a:r>
                      <a:r>
                        <a:rPr lang="en-US" sz="1600" kern="1200" baseline="0" dirty="0" smtClean="0">
                          <a:solidFill>
                            <a:srgbClr val="0070C0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  Rs.10,00,000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600" kern="1200" baseline="0" dirty="0" smtClean="0">
                        <a:solidFill>
                          <a:srgbClr val="0070C0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70C0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Gross amount of currency exchange exceeding Rs.10,00,000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0.12%,subject to minimum Rs.30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 smtClean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120and0.06%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 smtClean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660 and0.012%,subject to maximum of Rs.6,000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0.14%,subject to minimum Rs.35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 smtClean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140 and 0.07%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 smtClean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770/-and 0.014%, subject to maximum of Rs.7,000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1407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32114" y="286603"/>
            <a:ext cx="10023566" cy="1450757"/>
          </a:xfrm>
        </p:spPr>
        <p:txBody>
          <a:bodyPr/>
          <a:lstStyle/>
          <a:p>
            <a:pPr algn="ctr"/>
            <a:r>
              <a:rPr lang="en-IN" b="1" cap="all" dirty="0" smtClean="0">
                <a:solidFill>
                  <a:srgbClr val="00B0F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New Tax Rates’</a:t>
            </a:r>
            <a:r>
              <a:rPr lang="en-IN" b="1" cap="all" dirty="0" smtClean="0"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2015</a:t>
            </a:r>
            <a:endParaRPr lang="en-US" dirty="0">
              <a:solidFill>
                <a:srgbClr val="FFC000"/>
              </a:solidFill>
              <a:latin typeface="Gadug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8971" y="1821934"/>
            <a:ext cx="11466285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Under Service Tax- Reverse Charge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78970" y="2200123"/>
          <a:ext cx="11451771" cy="3616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3681"/>
                <a:gridCol w="1387936"/>
                <a:gridCol w="1387936"/>
                <a:gridCol w="1726109"/>
                <a:gridCol w="1726109"/>
              </a:tblGrid>
              <a:tr h="348963">
                <a:tc rowSpan="2"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rgbClr val="FFC000"/>
                        </a:solidFill>
                        <a:latin typeface="Gadugi" pitchFamily="34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FFC000"/>
                          </a:solidFill>
                          <a:latin typeface="Gadugi" pitchFamily="34" charset="0"/>
                        </a:rPr>
                        <a:t>Items</a:t>
                      </a:r>
                      <a:endParaRPr lang="en-US" b="1" dirty="0">
                        <a:solidFill>
                          <a:srgbClr val="FFC000"/>
                        </a:solidFill>
                        <a:latin typeface="Gadug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C000"/>
                          </a:solidFill>
                          <a:latin typeface="Gadugi" pitchFamily="34" charset="0"/>
                        </a:rPr>
                        <a:t>Old Rate</a:t>
                      </a:r>
                      <a:endParaRPr lang="en-US" b="1" dirty="0">
                        <a:solidFill>
                          <a:srgbClr val="FFC000"/>
                        </a:solidFill>
                        <a:latin typeface="Gadug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C000"/>
                        </a:solidFill>
                        <a:latin typeface="Gadug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C000"/>
                          </a:solidFill>
                          <a:latin typeface="Gadugi" pitchFamily="34" charset="0"/>
                        </a:rPr>
                        <a:t>New Rate</a:t>
                      </a:r>
                      <a:endParaRPr lang="en-US" b="1" dirty="0">
                        <a:solidFill>
                          <a:srgbClr val="FFC000"/>
                        </a:solidFill>
                        <a:latin typeface="Gadug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C000"/>
                        </a:solidFill>
                        <a:latin typeface="Gadug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48963">
                <a:tc vMerge="1">
                  <a:txBody>
                    <a:bodyPr/>
                    <a:lstStyle/>
                    <a:p>
                      <a:pPr algn="l"/>
                      <a:endParaRPr lang="en-US" b="1" dirty="0">
                        <a:solidFill>
                          <a:srgbClr val="FFC000"/>
                        </a:solidFill>
                        <a:latin typeface="Gadug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C000"/>
                          </a:solidFill>
                          <a:latin typeface="Gadugi" pitchFamily="34" charset="0"/>
                        </a:rPr>
                        <a:t>Provider</a:t>
                      </a:r>
                      <a:endParaRPr lang="en-US" b="1" dirty="0">
                        <a:solidFill>
                          <a:srgbClr val="FFC000"/>
                        </a:solidFill>
                        <a:latin typeface="Gadug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C000"/>
                          </a:solidFill>
                          <a:latin typeface="Gadugi" pitchFamily="34" charset="0"/>
                        </a:rPr>
                        <a:t>Receiver</a:t>
                      </a:r>
                      <a:endParaRPr lang="en-US" b="1" dirty="0">
                        <a:solidFill>
                          <a:srgbClr val="FFC000"/>
                        </a:solidFill>
                        <a:latin typeface="Gadug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C000"/>
                          </a:solidFill>
                          <a:latin typeface="Gadugi" pitchFamily="34" charset="0"/>
                        </a:rPr>
                        <a:t>Provider</a:t>
                      </a:r>
                      <a:endParaRPr lang="en-US" b="1" dirty="0">
                        <a:solidFill>
                          <a:srgbClr val="FFC000"/>
                        </a:solidFill>
                        <a:latin typeface="Gadug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C000"/>
                          </a:solidFill>
                          <a:latin typeface="Gadugi" pitchFamily="34" charset="0"/>
                        </a:rPr>
                        <a:t>Receiver</a:t>
                      </a:r>
                      <a:endParaRPr lang="en-US" b="1" dirty="0">
                        <a:solidFill>
                          <a:srgbClr val="FFC000"/>
                        </a:solidFill>
                        <a:latin typeface="Gadug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48963"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rgbClr val="0070C0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Manpower Supply &amp; Security Service provided by Individual, HUF or Partnership Firm to Body Corporate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Book Antiqua" pitchFamily="18" charset="0"/>
                        </a:rPr>
                        <a:t>50%</a:t>
                      </a:r>
                      <a:endParaRPr lang="en-US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Book Antiqua" pitchFamily="18" charset="0"/>
                        </a:rPr>
                        <a:t>50%</a:t>
                      </a:r>
                      <a:endParaRPr lang="en-US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Book Antiqua" pitchFamily="18" charset="0"/>
                        </a:rPr>
                        <a:t>Nil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Book Antiqua" pitchFamily="18" charset="0"/>
                        </a:rPr>
                        <a:t>100%</a:t>
                      </a:r>
                    </a:p>
                  </a:txBody>
                  <a:tcPr/>
                </a:tc>
              </a:tr>
              <a:tr h="610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70C0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Services provided or agreed to be provided by a mutual fund agent or distributor, to a	mutual fund or asset management company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Book Antiqua" pitchFamily="18" charset="0"/>
                        </a:rPr>
                        <a:t>-</a:t>
                      </a:r>
                      <a:endParaRPr lang="en-US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Book Antiqua" pitchFamily="18" charset="0"/>
                        </a:rPr>
                        <a:t>-</a:t>
                      </a:r>
                      <a:endParaRPr lang="en-US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latin typeface="Book Antiqua" pitchFamily="18" charset="0"/>
                        </a:rPr>
                        <a:t>Nil</a:t>
                      </a:r>
                      <a:endParaRPr lang="en-US" sz="1600" dirty="0" smtClean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latin typeface="Book Antiqua" pitchFamily="18" charset="0"/>
                        </a:rPr>
                        <a:t>100%</a:t>
                      </a:r>
                      <a:endParaRPr lang="en-US" sz="1600" dirty="0" smtClean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8724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70C0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Service provided or agreed to be provided by a selling or marketing agent of lottery	tickets to a lottery distributor or selling agent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Book Antiqua" pitchFamily="18" charset="0"/>
                        </a:rPr>
                        <a:t>-</a:t>
                      </a:r>
                      <a:endParaRPr lang="en-US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Book Antiqua" pitchFamily="18" charset="0"/>
                        </a:rPr>
                        <a:t>-</a:t>
                      </a:r>
                      <a:endParaRPr lang="en-US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latin typeface="Book Antiqua" pitchFamily="18" charset="0"/>
                        </a:rPr>
                        <a:t>Nil</a:t>
                      </a:r>
                      <a:endParaRPr lang="en-US" sz="1600" dirty="0" smtClean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latin typeface="Book Antiqua" pitchFamily="18" charset="0"/>
                        </a:rPr>
                        <a:t>100%</a:t>
                      </a:r>
                      <a:endParaRPr lang="en-US" sz="1600" dirty="0" smtClean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610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70C0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Services provided by a person involving and aggregator in any manner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Book Antiqua" pitchFamily="18" charset="0"/>
                        </a:rPr>
                        <a:t>-</a:t>
                      </a:r>
                      <a:endParaRPr lang="en-US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Book Antiqua" pitchFamily="18" charset="0"/>
                        </a:rPr>
                        <a:t>-</a:t>
                      </a:r>
                      <a:endParaRPr lang="en-US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Book Antiqua" pitchFamily="18" charset="0"/>
                        </a:rPr>
                        <a:t>Nil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Book Antiqua" pitchFamily="18" charset="0"/>
                        </a:rPr>
                        <a:t>100%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1706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nal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256" y="2896785"/>
            <a:ext cx="2786743" cy="29524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30891" y="1139762"/>
            <a:ext cx="8498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b="1" cap="all" dirty="0" smtClean="0">
                <a:solidFill>
                  <a:srgbClr val="00B0F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Penalty </a:t>
            </a:r>
            <a:r>
              <a:rPr lang="en-IN" sz="3600" b="1" cap="all" dirty="0" smtClean="0"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revamped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5658" y="1821934"/>
            <a:ext cx="841828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Under Service Tax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175656" y="2220686"/>
          <a:ext cx="8418288" cy="30603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8115"/>
                <a:gridCol w="2714172"/>
                <a:gridCol w="3556001"/>
              </a:tblGrid>
              <a:tr h="43905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C000"/>
                          </a:solidFill>
                          <a:latin typeface="Gadugi" pitchFamily="34" charset="0"/>
                        </a:rPr>
                        <a:t>Provision</a:t>
                      </a:r>
                      <a:endParaRPr lang="en-US" b="1" dirty="0">
                        <a:solidFill>
                          <a:srgbClr val="FFC000"/>
                        </a:solidFill>
                        <a:latin typeface="Gadug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C000"/>
                          </a:solidFill>
                          <a:latin typeface="Gadugi" pitchFamily="34" charset="0"/>
                        </a:rPr>
                        <a:t>Old Provision</a:t>
                      </a:r>
                      <a:endParaRPr lang="en-US" b="1" dirty="0">
                        <a:solidFill>
                          <a:srgbClr val="FFC000"/>
                        </a:solidFill>
                        <a:latin typeface="Gadug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C000"/>
                          </a:solidFill>
                          <a:latin typeface="Gadugi" pitchFamily="34" charset="0"/>
                        </a:rPr>
                        <a:t>New Provision</a:t>
                      </a:r>
                      <a:endParaRPr lang="en-US" b="1" dirty="0">
                        <a:solidFill>
                          <a:srgbClr val="FFC000"/>
                        </a:solidFill>
                        <a:latin typeface="Gadug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3905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Book Antiqua" pitchFamily="18" charset="0"/>
                        </a:rPr>
                        <a:t>Section 76 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Book Antiqua" pitchFamily="18" charset="0"/>
                        </a:rPr>
                        <a:t>(</a:t>
                      </a:r>
                      <a:r>
                        <a:rPr lang="en-US" sz="1600" b="1" dirty="0" err="1" smtClean="0">
                          <a:solidFill>
                            <a:srgbClr val="0070C0"/>
                          </a:solidFill>
                          <a:latin typeface="Book Antiqua" pitchFamily="18" charset="0"/>
                        </a:rPr>
                        <a:t>Bonafied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  <a:latin typeface="Book Antiqua" pitchFamily="18" charset="0"/>
                        </a:rPr>
                        <a:t> Cases)</a:t>
                      </a:r>
                      <a:endParaRPr lang="en-US" sz="1600" b="1" dirty="0" smtClean="0">
                        <a:solidFill>
                          <a:srgbClr val="0070C0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600" dirty="0" smtClean="0">
                          <a:latin typeface="Book Antiqua" pitchFamily="18" charset="0"/>
                        </a:rPr>
                        <a:t>1% p.m. of Tax or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dirty="0" smtClean="0">
                          <a:latin typeface="Book Antiqua" pitchFamily="18" charset="0"/>
                        </a:rPr>
                        <a:t>Rs. 100 per day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1600" dirty="0" smtClean="0">
                          <a:latin typeface="Book Antiqua" pitchFamily="18" charset="0"/>
                        </a:rPr>
                        <a:t>(</a:t>
                      </a:r>
                      <a:r>
                        <a:rPr lang="en-US" sz="1600" dirty="0" err="1" smtClean="0">
                          <a:latin typeface="Book Antiqua" pitchFamily="18" charset="0"/>
                        </a:rPr>
                        <a:t>Upto</a:t>
                      </a:r>
                      <a:r>
                        <a:rPr lang="en-US" sz="1600" baseline="0" dirty="0" smtClean="0">
                          <a:latin typeface="Book Antiqua" pitchFamily="18" charset="0"/>
                        </a:rPr>
                        <a:t> 50% of tax)</a:t>
                      </a:r>
                      <a:endParaRPr lang="en-US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600" b="1" u="sng" dirty="0" smtClean="0">
                          <a:latin typeface="Book Antiqua" pitchFamily="18" charset="0"/>
                        </a:rPr>
                        <a:t>If paid before or within 30 days of SCN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1600" u="none" dirty="0" smtClean="0">
                          <a:latin typeface="Book Antiqua" pitchFamily="18" charset="0"/>
                        </a:rPr>
                        <a:t>No Penalty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b="1" u="sng" dirty="0" smtClean="0">
                          <a:latin typeface="Book Antiqua" pitchFamily="18" charset="0"/>
                        </a:rPr>
                        <a:t>If paid within 30 days of Order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1600" u="none" dirty="0" smtClean="0">
                          <a:latin typeface="Book Antiqua" pitchFamily="18" charset="0"/>
                        </a:rPr>
                        <a:t>2.5% of Tax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b="1" u="sng" dirty="0" smtClean="0">
                          <a:latin typeface="Book Antiqua" pitchFamily="18" charset="0"/>
                        </a:rPr>
                        <a:t>Otherwise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1600" u="none" dirty="0" smtClean="0">
                          <a:latin typeface="Book Antiqua" pitchFamily="18" charset="0"/>
                        </a:rPr>
                        <a:t>10% of Tax</a:t>
                      </a:r>
                    </a:p>
                    <a:p>
                      <a:pPr>
                        <a:buFontTx/>
                        <a:buChar char="-"/>
                      </a:pPr>
                      <a:endParaRPr lang="en-US" sz="1600" u="sng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3905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Book Antiqua" pitchFamily="18" charset="0"/>
                        </a:rPr>
                        <a:t>Section 77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Book Antiqua" pitchFamily="18" charset="0"/>
                        </a:rPr>
                        <a:t>Rs. 10000 for various defaults</a:t>
                      </a:r>
                      <a:endParaRPr lang="en-US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Book Antiqua" pitchFamily="18" charset="0"/>
                        </a:rPr>
                        <a:t>No change (Same as earlier)</a:t>
                      </a:r>
                      <a:endParaRPr lang="en-US" sz="16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1407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nal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256" y="2896785"/>
            <a:ext cx="2786743" cy="29524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30891" y="1139762"/>
            <a:ext cx="8498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b="1" cap="all" dirty="0" smtClean="0">
                <a:solidFill>
                  <a:srgbClr val="00B0F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Penalty </a:t>
            </a:r>
            <a:r>
              <a:rPr lang="en-IN" sz="3600" b="1" cap="all" dirty="0" smtClean="0"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revamped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5657" y="1821934"/>
            <a:ext cx="841828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Under Service Tax (Cont.)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175656" y="2220686"/>
          <a:ext cx="8418288" cy="30603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8458"/>
                <a:gridCol w="3236686"/>
                <a:gridCol w="3193144"/>
              </a:tblGrid>
              <a:tr h="43905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C000"/>
                          </a:solidFill>
                          <a:latin typeface="Gadugi" pitchFamily="34" charset="0"/>
                        </a:rPr>
                        <a:t>Provision</a:t>
                      </a:r>
                      <a:endParaRPr lang="en-US" b="1" dirty="0">
                        <a:solidFill>
                          <a:srgbClr val="FFC000"/>
                        </a:solidFill>
                        <a:latin typeface="Gadug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C000"/>
                          </a:solidFill>
                          <a:latin typeface="Gadugi" pitchFamily="34" charset="0"/>
                        </a:rPr>
                        <a:t>Old Provision</a:t>
                      </a:r>
                      <a:endParaRPr lang="en-US" b="1" dirty="0">
                        <a:solidFill>
                          <a:srgbClr val="FFC000"/>
                        </a:solidFill>
                        <a:latin typeface="Gadug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C000"/>
                          </a:solidFill>
                          <a:latin typeface="Gadugi" pitchFamily="34" charset="0"/>
                        </a:rPr>
                        <a:t>New Provision</a:t>
                      </a:r>
                      <a:endParaRPr lang="en-US" b="1" dirty="0">
                        <a:solidFill>
                          <a:srgbClr val="FFC000"/>
                        </a:solidFill>
                        <a:latin typeface="Gadug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3905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Book Antiqua" pitchFamily="18" charset="0"/>
                        </a:rPr>
                        <a:t>Section 78 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Book Antiqua" pitchFamily="18" charset="0"/>
                        </a:rPr>
                        <a:t>(Fraud cases)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600" b="1" u="sng" dirty="0" smtClean="0">
                          <a:latin typeface="Book Antiqua" pitchFamily="18" charset="0"/>
                        </a:rPr>
                        <a:t>If paid before SCN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1600" dirty="0" smtClean="0">
                          <a:latin typeface="Book Antiqua" pitchFamily="18" charset="0"/>
                        </a:rPr>
                        <a:t>1% p.m. of Tax </a:t>
                      </a:r>
                      <a:r>
                        <a:rPr lang="en-US" sz="1600" dirty="0" err="1" smtClean="0">
                          <a:latin typeface="Book Antiqua" pitchFamily="18" charset="0"/>
                        </a:rPr>
                        <a:t>upto</a:t>
                      </a:r>
                      <a:r>
                        <a:rPr lang="en-US" sz="1600" baseline="0" dirty="0" smtClean="0">
                          <a:latin typeface="Book Antiqua" pitchFamily="18" charset="0"/>
                        </a:rPr>
                        <a:t> 25%</a:t>
                      </a:r>
                      <a:endParaRPr lang="en-US" sz="1600" u="none" dirty="0" smtClean="0">
                        <a:latin typeface="Book Antiqua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b="1" u="sng" dirty="0" smtClean="0">
                          <a:latin typeface="Book Antiqua" pitchFamily="18" charset="0"/>
                        </a:rPr>
                        <a:t>If paid within 30 days of SCN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1600" u="none" dirty="0" smtClean="0">
                          <a:latin typeface="Book Antiqua" pitchFamily="18" charset="0"/>
                        </a:rPr>
                        <a:t>25% of Tax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b="1" u="sng" dirty="0" smtClean="0">
                          <a:latin typeface="Book Antiqua" pitchFamily="18" charset="0"/>
                        </a:rPr>
                        <a:t>Otherwise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1600" u="none" dirty="0" smtClean="0">
                          <a:latin typeface="Book Antiqua" pitchFamily="18" charset="0"/>
                        </a:rPr>
                        <a:t>50% / 100% of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600" b="1" u="sng" dirty="0" smtClean="0">
                          <a:latin typeface="Book Antiqua" pitchFamily="18" charset="0"/>
                        </a:rPr>
                        <a:t>If paid before or within 30 days of SCN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1600" dirty="0" smtClean="0">
                          <a:latin typeface="Book Antiqua" pitchFamily="18" charset="0"/>
                        </a:rPr>
                        <a:t>15%</a:t>
                      </a:r>
                      <a:endParaRPr lang="en-US" sz="1600" u="none" dirty="0" smtClean="0">
                        <a:latin typeface="Book Antiqua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b="1" u="sng" dirty="0" smtClean="0">
                          <a:latin typeface="Book Antiqua" pitchFamily="18" charset="0"/>
                        </a:rPr>
                        <a:t>If paid within 30 days of Order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1600" u="none" dirty="0" smtClean="0">
                          <a:latin typeface="Book Antiqua" pitchFamily="18" charset="0"/>
                        </a:rPr>
                        <a:t>25% of Tax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b="1" u="sng" dirty="0" smtClean="0">
                          <a:latin typeface="Book Antiqua" pitchFamily="18" charset="0"/>
                        </a:rPr>
                        <a:t>Otherwise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1600" u="none" dirty="0" smtClean="0">
                          <a:latin typeface="Book Antiqua" pitchFamily="18" charset="0"/>
                        </a:rPr>
                        <a:t>100% of Tax</a:t>
                      </a:r>
                    </a:p>
                  </a:txBody>
                  <a:tcPr/>
                </a:tc>
              </a:tr>
              <a:tr h="43905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Book Antiqua" pitchFamily="18" charset="0"/>
                        </a:rPr>
                        <a:t>Section 80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Waiver of penalty u/s 76 &amp; 77 where there was reasonable cause for failure.</a:t>
                      </a:r>
                      <a:endParaRPr lang="en-US" sz="16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Deleted (Therefore penalty cannot be waived in any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case)</a:t>
                      </a:r>
                      <a:endParaRPr lang="en-US" sz="16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1407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nal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1314" y="2896785"/>
            <a:ext cx="2220685" cy="29524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30891" y="1139762"/>
            <a:ext cx="8498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b="1" cap="all" dirty="0" smtClean="0">
                <a:solidFill>
                  <a:srgbClr val="00B0F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Penalty </a:t>
            </a:r>
            <a:r>
              <a:rPr lang="en-IN" sz="3600" b="1" cap="all" dirty="0" smtClean="0"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revamped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5656" y="1821934"/>
            <a:ext cx="8795657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Under Central Excise &amp; Customs Duty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175656" y="2220686"/>
          <a:ext cx="8766630" cy="32127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6915"/>
                <a:gridCol w="2670629"/>
                <a:gridCol w="4659086"/>
              </a:tblGrid>
              <a:tr h="43905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C000"/>
                          </a:solidFill>
                          <a:latin typeface="Gadugi" pitchFamily="34" charset="0"/>
                        </a:rPr>
                        <a:t>Provision</a:t>
                      </a:r>
                      <a:endParaRPr lang="en-US" b="1" dirty="0">
                        <a:solidFill>
                          <a:srgbClr val="FFC000"/>
                        </a:solidFill>
                        <a:latin typeface="Gadug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C000"/>
                          </a:solidFill>
                          <a:latin typeface="Gadugi" pitchFamily="34" charset="0"/>
                        </a:rPr>
                        <a:t>Old Provision</a:t>
                      </a:r>
                      <a:endParaRPr lang="en-US" b="1" dirty="0">
                        <a:solidFill>
                          <a:srgbClr val="FFC000"/>
                        </a:solidFill>
                        <a:latin typeface="Gadug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C000"/>
                          </a:solidFill>
                          <a:latin typeface="Gadugi" pitchFamily="34" charset="0"/>
                        </a:rPr>
                        <a:t>New Provision</a:t>
                      </a:r>
                      <a:endParaRPr lang="en-US" b="1" dirty="0">
                        <a:solidFill>
                          <a:srgbClr val="FFC000"/>
                        </a:solidFill>
                        <a:latin typeface="Gadug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3905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Book Antiqua" pitchFamily="18" charset="0"/>
                        </a:rPr>
                        <a:t>Section 11AC 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Book Antiqua" pitchFamily="18" charset="0"/>
                        </a:rPr>
                        <a:t>(Excise)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600" b="1" u="sng" dirty="0" smtClean="0">
                          <a:latin typeface="Book Antiqua" pitchFamily="18" charset="0"/>
                        </a:rPr>
                        <a:t>If paid before SCN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1600" dirty="0" smtClean="0">
                          <a:latin typeface="Book Antiqua" pitchFamily="18" charset="0"/>
                        </a:rPr>
                        <a:t>1% p.m. of Tax </a:t>
                      </a:r>
                      <a:r>
                        <a:rPr lang="en-US" sz="1600" dirty="0" err="1" smtClean="0">
                          <a:latin typeface="Book Antiqua" pitchFamily="18" charset="0"/>
                        </a:rPr>
                        <a:t>upto</a:t>
                      </a:r>
                      <a:r>
                        <a:rPr lang="en-US" sz="1600" baseline="0" dirty="0" smtClean="0">
                          <a:latin typeface="Book Antiqua" pitchFamily="18" charset="0"/>
                        </a:rPr>
                        <a:t> 25%</a:t>
                      </a:r>
                    </a:p>
                    <a:p>
                      <a:pPr>
                        <a:buFontTx/>
                        <a:buNone/>
                      </a:pPr>
                      <a:endParaRPr lang="en-US" sz="1600" u="none" dirty="0" smtClean="0">
                        <a:latin typeface="Book Antiqua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b="1" u="sng" dirty="0" smtClean="0">
                          <a:latin typeface="Book Antiqua" pitchFamily="18" charset="0"/>
                        </a:rPr>
                        <a:t>If paid within 30 days of SCN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1600" u="none" dirty="0" smtClean="0">
                          <a:latin typeface="Book Antiqua" pitchFamily="18" charset="0"/>
                        </a:rPr>
                        <a:t>25% of Tax</a:t>
                      </a:r>
                    </a:p>
                    <a:p>
                      <a:pPr>
                        <a:buFontTx/>
                        <a:buChar char="-"/>
                      </a:pPr>
                      <a:endParaRPr lang="en-US" sz="1600" b="1" u="sng" dirty="0" smtClean="0">
                        <a:latin typeface="Book Antiqua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b="1" u="sng" dirty="0" smtClean="0">
                          <a:latin typeface="Book Antiqua" pitchFamily="18" charset="0"/>
                        </a:rPr>
                        <a:t>Otherwise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1600" u="none" dirty="0" smtClean="0">
                          <a:latin typeface="Book Antiqua" pitchFamily="18" charset="0"/>
                        </a:rPr>
                        <a:t>50% / 100% of Tax</a:t>
                      </a:r>
                    </a:p>
                    <a:p>
                      <a:pPr>
                        <a:buFontTx/>
                        <a:buNone/>
                      </a:pPr>
                      <a:endParaRPr lang="en-US" sz="1600" u="none" dirty="0" smtClean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1600" b="1" i="1" u="sng" dirty="0" smtClean="0">
                          <a:solidFill>
                            <a:srgbClr val="0070C0"/>
                          </a:solidFill>
                          <a:latin typeface="Book Antiqua" pitchFamily="18" charset="0"/>
                        </a:rPr>
                        <a:t>For Non-Fraud Cases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b="1" u="sng" dirty="0" smtClean="0">
                          <a:latin typeface="Book Antiqua" pitchFamily="18" charset="0"/>
                        </a:rPr>
                        <a:t>If paid before or within 30 days of SCN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1600" u="none" dirty="0" smtClean="0">
                          <a:latin typeface="Book Antiqua" pitchFamily="18" charset="0"/>
                        </a:rPr>
                        <a:t>No Penalty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b="1" u="sng" dirty="0" smtClean="0">
                          <a:latin typeface="Book Antiqua" pitchFamily="18" charset="0"/>
                        </a:rPr>
                        <a:t>If paid within 30 days of Order - </a:t>
                      </a:r>
                      <a:r>
                        <a:rPr lang="en-US" sz="1600" u="none" dirty="0" smtClean="0">
                          <a:latin typeface="Book Antiqua" pitchFamily="18" charset="0"/>
                        </a:rPr>
                        <a:t>2.5% of Tax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b="1" u="sng" dirty="0" smtClean="0">
                          <a:latin typeface="Book Antiqua" pitchFamily="18" charset="0"/>
                        </a:rPr>
                        <a:t>Otherwise - </a:t>
                      </a:r>
                      <a:r>
                        <a:rPr lang="en-US" sz="1600" u="none" dirty="0" smtClean="0">
                          <a:latin typeface="Book Antiqua" pitchFamily="18" charset="0"/>
                        </a:rPr>
                        <a:t>10% of Tax</a:t>
                      </a:r>
                    </a:p>
                    <a:p>
                      <a:pPr algn="ctr">
                        <a:buFontTx/>
                        <a:buNone/>
                      </a:pPr>
                      <a:endParaRPr lang="en-US" sz="1600" b="1" i="1" u="sng" dirty="0" smtClean="0">
                        <a:latin typeface="Book Antiqua" pitchFamily="18" charset="0"/>
                      </a:endParaRPr>
                    </a:p>
                    <a:p>
                      <a:pPr algn="ctr">
                        <a:buFontTx/>
                        <a:buNone/>
                      </a:pPr>
                      <a:r>
                        <a:rPr lang="en-US" sz="1600" b="1" i="1" u="sng" dirty="0" smtClean="0">
                          <a:solidFill>
                            <a:srgbClr val="0070C0"/>
                          </a:solidFill>
                          <a:latin typeface="Book Antiqua" pitchFamily="18" charset="0"/>
                        </a:rPr>
                        <a:t>For Fraud Cases</a:t>
                      </a:r>
                      <a:endParaRPr lang="en-US" sz="1600" b="1" u="sng" dirty="0" smtClean="0">
                        <a:solidFill>
                          <a:srgbClr val="0070C0"/>
                        </a:solidFill>
                        <a:latin typeface="Book Antiqua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b="1" u="sng" dirty="0" smtClean="0">
                          <a:latin typeface="Book Antiqua" pitchFamily="18" charset="0"/>
                        </a:rPr>
                        <a:t>If paid before or within 30 days of SCN</a:t>
                      </a:r>
                      <a:r>
                        <a:rPr lang="en-US" sz="1600" b="1" u="sng" baseline="0" dirty="0" smtClean="0">
                          <a:latin typeface="Book Antiqua" pitchFamily="18" charset="0"/>
                        </a:rPr>
                        <a:t> - </a:t>
                      </a:r>
                      <a:r>
                        <a:rPr lang="en-US" sz="1600" dirty="0" smtClean="0">
                          <a:latin typeface="Book Antiqua" pitchFamily="18" charset="0"/>
                        </a:rPr>
                        <a:t>15%</a:t>
                      </a:r>
                      <a:endParaRPr lang="en-US" sz="1600" u="none" dirty="0" smtClean="0">
                        <a:latin typeface="Book Antiqua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b="1" u="sng" dirty="0" smtClean="0">
                          <a:latin typeface="Book Antiqua" pitchFamily="18" charset="0"/>
                        </a:rPr>
                        <a:t>If paid within 30 days of Order - </a:t>
                      </a:r>
                      <a:r>
                        <a:rPr lang="en-US" sz="1600" u="none" dirty="0" smtClean="0">
                          <a:latin typeface="Book Antiqua" pitchFamily="18" charset="0"/>
                        </a:rPr>
                        <a:t>25% of Tax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b="1" u="sng" dirty="0" smtClean="0">
                          <a:latin typeface="Book Antiqua" pitchFamily="18" charset="0"/>
                        </a:rPr>
                        <a:t>Otherwise - </a:t>
                      </a:r>
                      <a:r>
                        <a:rPr lang="en-US" sz="1600" u="none" dirty="0" smtClean="0">
                          <a:latin typeface="Book Antiqua" pitchFamily="18" charset="0"/>
                        </a:rPr>
                        <a:t>100% of Tax</a:t>
                      </a:r>
                    </a:p>
                    <a:p>
                      <a:pPr>
                        <a:buFontTx/>
                        <a:buNone/>
                      </a:pPr>
                      <a:endParaRPr lang="en-US" sz="1600" u="sng" dirty="0" smtClean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1407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170489" y="31576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7029" y="1132114"/>
            <a:ext cx="7402286" cy="440120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Book Antiqu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solidFill>
                <a:srgbClr val="0070C0"/>
              </a:solidFill>
              <a:latin typeface="Book Antiqu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70C0"/>
                </a:solidFill>
                <a:latin typeface="Book Antiqua" pitchFamily="18" charset="0"/>
              </a:rPr>
              <a:t>Service Tax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70C0"/>
                </a:solidFill>
                <a:latin typeface="Book Antiqua" pitchFamily="18" charset="0"/>
              </a:rPr>
              <a:t>Central Excise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70C0"/>
                </a:solidFill>
                <a:latin typeface="Book Antiqua" pitchFamily="18" charset="0"/>
              </a:rPr>
              <a:t>Customs </a:t>
            </a:r>
            <a:r>
              <a:rPr lang="en-US" sz="2800" b="1" dirty="0" smtClean="0">
                <a:solidFill>
                  <a:srgbClr val="0070C0"/>
                </a:solidFill>
                <a:latin typeface="Book Antiqua" pitchFamily="18" charset="0"/>
              </a:rPr>
              <a:t>Duty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</a:rPr>
              <a:t>On </a:t>
            </a:r>
            <a:r>
              <a:rPr lang="en-US" sz="2800" b="1" dirty="0" err="1" smtClean="0">
                <a:solidFill>
                  <a:srgbClr val="FF0000"/>
                </a:solidFill>
                <a:latin typeface="Book Antiqua" pitchFamily="18" charset="0"/>
              </a:rPr>
              <a:t>F</a:t>
            </a:r>
            <a:r>
              <a:rPr lang="en-US" sz="2800" b="1" dirty="0" err="1" smtClean="0">
                <a:solidFill>
                  <a:srgbClr val="FF0000"/>
                </a:solidFill>
                <a:latin typeface="Book Antiqua" pitchFamily="18" charset="0"/>
              </a:rPr>
              <a:t>acebook</a:t>
            </a:r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</a:rPr>
              <a:t> @ “Indirect Tax Professionals”</a:t>
            </a:r>
            <a:endParaRPr lang="en-US" sz="28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pic>
        <p:nvPicPr>
          <p:cNvPr id="12" name="Picture 11" descr="img-facing-your-fear-fac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0243" y="1146629"/>
            <a:ext cx="4000500" cy="4470399"/>
          </a:xfrm>
          <a:prstGeom prst="rect">
            <a:avLst/>
          </a:prstGeom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537026" y="1944914"/>
            <a:ext cx="7387771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C000"/>
                </a:solidFill>
                <a:latin typeface="Book Antiqua" pitchFamily="18" charset="0"/>
              </a:rPr>
              <a:t>For Detailed Budget Amendments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C000"/>
                </a:solidFill>
                <a:latin typeface="Book Antiqua" pitchFamily="18" charset="0"/>
              </a:rPr>
              <a:t>See our Analysis  </a:t>
            </a:r>
          </a:p>
        </p:txBody>
      </p:sp>
    </p:spTree>
    <p:extLst>
      <p:ext uri="{BB962C8B-B14F-4D97-AF65-F5344CB8AC3E}">
        <p14:creationId xmlns:p14="http://schemas.microsoft.com/office/powerpoint/2010/main" xmlns="" val="371741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170489" y="31576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 descr="than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421" y="1236254"/>
            <a:ext cx="10332721" cy="31953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8800" y="4376447"/>
            <a:ext cx="981165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>
              <a:solidFill>
                <a:srgbClr val="0070C0"/>
              </a:solidFill>
              <a:latin typeface="Book Antiqua" pitchFamily="18" charset="0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latin typeface="Book Antiqua" pitchFamily="18" charset="0"/>
              </a:rPr>
              <a:t>Keep in Touch </a:t>
            </a:r>
            <a:r>
              <a:rPr lang="en-US" sz="2400" b="1" dirty="0" smtClean="0">
                <a:solidFill>
                  <a:srgbClr val="FFC000"/>
                </a:solidFill>
                <a:latin typeface="Book Antiqua" pitchFamily="18" charset="0"/>
              </a:rPr>
              <a:t>and</a:t>
            </a:r>
            <a:r>
              <a:rPr lang="en-US" sz="2400" b="1" dirty="0" smtClean="0">
                <a:solidFill>
                  <a:srgbClr val="0070C0"/>
                </a:solidFill>
                <a:latin typeface="Book Antiqua" pitchFamily="18" charset="0"/>
              </a:rPr>
              <a:t> Get Updated…</a:t>
            </a:r>
          </a:p>
          <a:p>
            <a:pPr algn="r"/>
            <a:r>
              <a:rPr lang="en-US" b="1" dirty="0" smtClean="0">
                <a:solidFill>
                  <a:srgbClr val="0070C0"/>
                </a:solidFill>
                <a:latin typeface="Book Antiqua" pitchFamily="18" charset="0"/>
              </a:rPr>
              <a:t>(Like us on </a:t>
            </a:r>
            <a:r>
              <a:rPr lang="en-US" b="1" dirty="0" err="1" smtClean="0">
                <a:solidFill>
                  <a:srgbClr val="0070C0"/>
                </a:solidFill>
                <a:latin typeface="Book Antiqua" pitchFamily="18" charset="0"/>
              </a:rPr>
              <a:t>Facebook</a:t>
            </a:r>
            <a:r>
              <a:rPr lang="en-US" b="1" dirty="0" smtClean="0">
                <a:solidFill>
                  <a:srgbClr val="0070C0"/>
                </a:solidFill>
                <a:latin typeface="Book Antiqua" pitchFamily="18" charset="0"/>
              </a:rPr>
              <a:t> as </a:t>
            </a:r>
            <a:r>
              <a:rPr lang="en-US" b="1" dirty="0" smtClean="0">
                <a:solidFill>
                  <a:srgbClr val="FFC000"/>
                </a:solidFill>
                <a:latin typeface="Book Antiqua" pitchFamily="18" charset="0"/>
              </a:rPr>
              <a:t>‘’Indirect Tax Professionals’’ </a:t>
            </a:r>
            <a:r>
              <a:rPr lang="en-US" b="1" dirty="0" smtClean="0">
                <a:solidFill>
                  <a:srgbClr val="0070C0"/>
                </a:solidFill>
                <a:latin typeface="Book Antiqua" pitchFamily="18" charset="0"/>
              </a:rPr>
              <a:t>for latest updates)</a:t>
            </a:r>
            <a:endParaRPr lang="en-US" sz="2000" b="1" dirty="0" smtClean="0">
              <a:solidFill>
                <a:srgbClr val="0070C0"/>
              </a:solidFill>
              <a:latin typeface="Book Antiqua" pitchFamily="18" charset="0"/>
            </a:endParaRPr>
          </a:p>
          <a:p>
            <a:pPr algn="ctr"/>
            <a:endParaRPr lang="en-US" sz="2400" b="1" dirty="0" smtClean="0">
              <a:solidFill>
                <a:srgbClr val="0070C0"/>
              </a:solidFill>
              <a:latin typeface="Book Antiqua" pitchFamily="18" charset="0"/>
            </a:endParaRPr>
          </a:p>
          <a:p>
            <a:pPr algn="ctr"/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741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8800" y="286603"/>
            <a:ext cx="6786880" cy="1450757"/>
          </a:xfrm>
        </p:spPr>
        <p:txBody>
          <a:bodyPr/>
          <a:lstStyle/>
          <a:p>
            <a:r>
              <a:rPr lang="en-IN" b="1" cap="all" dirty="0" smtClean="0">
                <a:solidFill>
                  <a:srgbClr val="00B0F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Budget’ </a:t>
            </a:r>
            <a:r>
              <a:rPr lang="en-IN" b="1" cap="all" dirty="0" smtClean="0"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2015</a:t>
            </a:r>
            <a:r>
              <a:rPr lang="en-IN" b="1" cap="all" dirty="0" smtClean="0">
                <a:solidFill>
                  <a:srgbClr val="00B0F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 Highlights </a:t>
            </a:r>
            <a:endParaRPr lang="en-US" dirty="0">
              <a:solidFill>
                <a:srgbClr val="00B0F0"/>
              </a:solidFill>
              <a:latin typeface="Gadugi" pitchFamily="34" charset="0"/>
            </a:endParaRPr>
          </a:p>
        </p:txBody>
      </p:sp>
      <p:pic>
        <p:nvPicPr>
          <p:cNvPr id="6" name="Picture 5" descr="22675-Tax-Facts-2013-Cover-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3429"/>
            <a:ext cx="4406066" cy="51380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68800" y="1796750"/>
            <a:ext cx="7286172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400" b="1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Service Tax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rgbClr val="0070C0"/>
                </a:solidFill>
                <a:latin typeface="Book Antiqua" pitchFamily="18" charset="0"/>
              </a:rPr>
              <a:t>Efforts being made on various fronts to implement GST from next year.</a:t>
            </a:r>
            <a:endParaRPr lang="en-US" dirty="0" smtClean="0">
              <a:solidFill>
                <a:srgbClr val="0070C0"/>
              </a:solidFill>
              <a:latin typeface="Book Antiqu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rgbClr val="0070C0"/>
                </a:solidFill>
                <a:latin typeface="Book Antiqua" pitchFamily="18" charset="0"/>
              </a:rPr>
              <a:t>Rate of service tax has been increased to consolidated 14% </a:t>
            </a:r>
            <a:r>
              <a:rPr lang="en-IN" dirty="0" err="1" smtClean="0">
                <a:solidFill>
                  <a:srgbClr val="0070C0"/>
                </a:solidFill>
                <a:latin typeface="Book Antiqua" pitchFamily="18" charset="0"/>
              </a:rPr>
              <a:t>w.e.f</a:t>
            </a:r>
            <a:r>
              <a:rPr lang="en-IN" dirty="0" smtClean="0">
                <a:solidFill>
                  <a:srgbClr val="0070C0"/>
                </a:solidFill>
                <a:latin typeface="Book Antiqua" pitchFamily="18" charset="0"/>
              </a:rPr>
              <a:t>. such date as notified by central government. This has been done to facilitate transition to GST.</a:t>
            </a:r>
            <a:endParaRPr lang="en-US" dirty="0" smtClean="0">
              <a:solidFill>
                <a:srgbClr val="0070C0"/>
              </a:solidFill>
              <a:latin typeface="Book Antiqu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rgbClr val="0070C0"/>
                </a:solidFill>
                <a:latin typeface="Book Antiqua" pitchFamily="18" charset="0"/>
              </a:rPr>
              <a:t>Education cess and the SHEC to be subsumed in Service Tax of 14%</a:t>
            </a:r>
            <a:endParaRPr lang="en-US" dirty="0" smtClean="0">
              <a:solidFill>
                <a:srgbClr val="0070C0"/>
              </a:solidFill>
              <a:latin typeface="Book Antiqu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rgbClr val="0070C0"/>
                </a:solidFill>
                <a:latin typeface="Book Antiqua" pitchFamily="18" charset="0"/>
              </a:rPr>
              <a:t>Enabling provision to levy </a:t>
            </a:r>
            <a:r>
              <a:rPr lang="en-IN" dirty="0" err="1" smtClean="0">
                <a:solidFill>
                  <a:srgbClr val="0070C0"/>
                </a:solidFill>
                <a:latin typeface="Book Antiqua" pitchFamily="18" charset="0"/>
              </a:rPr>
              <a:t>Swachh</a:t>
            </a:r>
            <a:r>
              <a:rPr lang="en-IN" dirty="0" smtClean="0">
                <a:solidFill>
                  <a:srgbClr val="0070C0"/>
                </a:solidFill>
                <a:latin typeface="Book Antiqua" pitchFamily="18" charset="0"/>
              </a:rPr>
              <a:t> Bharat cess at a rate of 2% or less on all or certain services, if need arises. Thus, effective rate would be 16%.</a:t>
            </a:r>
            <a:endParaRPr lang="en-US" dirty="0" smtClean="0">
              <a:solidFill>
                <a:srgbClr val="0070C0"/>
              </a:solidFill>
              <a:latin typeface="Book Antiqu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rgbClr val="0070C0"/>
                </a:solidFill>
                <a:latin typeface="Book Antiqua" pitchFamily="18" charset="0"/>
              </a:rPr>
              <a:t>Negative List and exemption notification amended.</a:t>
            </a:r>
            <a:endParaRPr lang="en-US" dirty="0" smtClean="0">
              <a:solidFill>
                <a:srgbClr val="0070C0"/>
              </a:solidFill>
              <a:latin typeface="Book Antiqu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rgbClr val="0070C0"/>
                </a:solidFill>
                <a:latin typeface="Book Antiqua" pitchFamily="18" charset="0"/>
              </a:rPr>
              <a:t>Penalty provision are being rationalised to encourage compliance and early dispute resolution.</a:t>
            </a:r>
            <a:endParaRPr lang="en-US" dirty="0" smtClean="0">
              <a:solidFill>
                <a:srgbClr val="0070C0"/>
              </a:solidFill>
              <a:latin typeface="Book Antiqua" pitchFamily="18" charset="0"/>
            </a:endParaRPr>
          </a:p>
          <a:p>
            <a:pPr algn="just">
              <a:spcAft>
                <a:spcPts val="600"/>
              </a:spcAft>
              <a:defRPr/>
            </a:pPr>
            <a:endParaRPr lang="en-US" b="1" u="sng" noProof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79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8800" y="286603"/>
            <a:ext cx="6786880" cy="1450757"/>
          </a:xfrm>
        </p:spPr>
        <p:txBody>
          <a:bodyPr/>
          <a:lstStyle/>
          <a:p>
            <a:r>
              <a:rPr lang="en-IN" b="1" cap="all" dirty="0" smtClean="0">
                <a:solidFill>
                  <a:srgbClr val="00B0F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Budget’ </a:t>
            </a:r>
            <a:r>
              <a:rPr lang="en-IN" b="1" cap="all" dirty="0" smtClean="0"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2015</a:t>
            </a:r>
            <a:r>
              <a:rPr lang="en-IN" b="1" cap="all" dirty="0" smtClean="0">
                <a:solidFill>
                  <a:srgbClr val="00B0F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 Highlights </a:t>
            </a:r>
            <a:endParaRPr lang="en-US" dirty="0">
              <a:solidFill>
                <a:srgbClr val="00B0F0"/>
              </a:solidFill>
              <a:latin typeface="Gadugi" pitchFamily="34" charset="0"/>
            </a:endParaRPr>
          </a:p>
        </p:txBody>
      </p:sp>
      <p:pic>
        <p:nvPicPr>
          <p:cNvPr id="6" name="Picture 5" descr="22675-Tax-Facts-2013-Cover-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3429"/>
            <a:ext cx="4406066" cy="51380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68800" y="1796750"/>
            <a:ext cx="7286172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400" b="1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Central Excise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rgbClr val="0070C0"/>
                </a:solidFill>
                <a:latin typeface="Book Antiqua" pitchFamily="18" charset="0"/>
              </a:rPr>
              <a:t>Education cess and the SHEC to be subsumed in Central Excise Duty </a:t>
            </a:r>
            <a:endParaRPr lang="en-US" dirty="0" smtClean="0">
              <a:solidFill>
                <a:srgbClr val="0070C0"/>
              </a:solidFill>
              <a:latin typeface="Book Antiqu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rgbClr val="0070C0"/>
                </a:solidFill>
                <a:latin typeface="Book Antiqua" pitchFamily="18" charset="0"/>
              </a:rPr>
              <a:t>Rate of Excise Duty has been increased to 12.5% </a:t>
            </a:r>
            <a:r>
              <a:rPr lang="en-IN" dirty="0" err="1" smtClean="0">
                <a:solidFill>
                  <a:srgbClr val="0070C0"/>
                </a:solidFill>
                <a:latin typeface="Book Antiqua" pitchFamily="18" charset="0"/>
              </a:rPr>
              <a:t>w.e.f</a:t>
            </a:r>
            <a:r>
              <a:rPr lang="en-IN" dirty="0" smtClean="0">
                <a:solidFill>
                  <a:srgbClr val="0070C0"/>
                </a:solidFill>
                <a:latin typeface="Book Antiqua" pitchFamily="18" charset="0"/>
              </a:rPr>
              <a:t>. 1</a:t>
            </a:r>
            <a:r>
              <a:rPr lang="en-IN" baseline="30000" dirty="0" smtClean="0">
                <a:solidFill>
                  <a:srgbClr val="0070C0"/>
                </a:solidFill>
                <a:latin typeface="Book Antiqua" pitchFamily="18" charset="0"/>
              </a:rPr>
              <a:t>st</a:t>
            </a:r>
            <a:r>
              <a:rPr lang="en-IN" dirty="0" smtClean="0">
                <a:solidFill>
                  <a:srgbClr val="0070C0"/>
                </a:solidFill>
                <a:latin typeface="Book Antiqua" pitchFamily="18" charset="0"/>
              </a:rPr>
              <a:t> March’ 2015</a:t>
            </a:r>
            <a:endParaRPr lang="en-US" dirty="0" smtClean="0">
              <a:solidFill>
                <a:srgbClr val="0070C0"/>
              </a:solidFill>
              <a:latin typeface="Book Antiqu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rgbClr val="0070C0"/>
                </a:solidFill>
                <a:latin typeface="Book Antiqua" pitchFamily="18" charset="0"/>
              </a:rPr>
              <a:t>Online central excise and service tax registration to be done in two working days.</a:t>
            </a:r>
            <a:endParaRPr lang="en-US" dirty="0" smtClean="0">
              <a:solidFill>
                <a:srgbClr val="0070C0"/>
              </a:solidFill>
              <a:latin typeface="Book Antiqu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rgbClr val="0070C0"/>
                </a:solidFill>
                <a:latin typeface="Book Antiqua" pitchFamily="18" charset="0"/>
              </a:rPr>
              <a:t>Central excise/Service tax assesses to be allowed to use digitally signed invoices and maintain record electronically</a:t>
            </a:r>
            <a:endParaRPr lang="en-US" dirty="0" smtClean="0">
              <a:solidFill>
                <a:srgbClr val="0070C0"/>
              </a:solidFill>
              <a:latin typeface="Book Antiqu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rgbClr val="0070C0"/>
                </a:solidFill>
                <a:latin typeface="Book Antiqua" pitchFamily="18" charset="0"/>
              </a:rPr>
              <a:t>Penalty provision are being rationalised to encourage compliance and early dispute resolution.</a:t>
            </a:r>
            <a:endParaRPr lang="en-US" dirty="0" smtClean="0">
              <a:solidFill>
                <a:srgbClr val="0070C0"/>
              </a:solidFill>
              <a:latin typeface="Book Antiqua" pitchFamily="18" charset="0"/>
            </a:endParaRPr>
          </a:p>
          <a:p>
            <a:pPr algn="just">
              <a:spcAft>
                <a:spcPts val="600"/>
              </a:spcAft>
              <a:defRPr/>
            </a:pPr>
            <a:endParaRPr lang="en-US" b="1" u="sng" noProof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79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8800" y="286603"/>
            <a:ext cx="6786880" cy="1450757"/>
          </a:xfrm>
        </p:spPr>
        <p:txBody>
          <a:bodyPr/>
          <a:lstStyle/>
          <a:p>
            <a:r>
              <a:rPr lang="en-IN" b="1" cap="all" dirty="0" smtClean="0">
                <a:solidFill>
                  <a:srgbClr val="00B0F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Budget’ </a:t>
            </a:r>
            <a:r>
              <a:rPr lang="en-IN" b="1" cap="all" dirty="0" smtClean="0"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2015</a:t>
            </a:r>
            <a:r>
              <a:rPr lang="en-IN" b="1" cap="all" dirty="0" smtClean="0">
                <a:solidFill>
                  <a:srgbClr val="00B0F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 Highlights </a:t>
            </a:r>
            <a:endParaRPr lang="en-US" dirty="0">
              <a:solidFill>
                <a:srgbClr val="00B0F0"/>
              </a:solidFill>
              <a:latin typeface="Gadugi" pitchFamily="34" charset="0"/>
            </a:endParaRPr>
          </a:p>
        </p:txBody>
      </p:sp>
      <p:pic>
        <p:nvPicPr>
          <p:cNvPr id="6" name="Picture 5" descr="22675-Tax-Facts-2013-Cover-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3429"/>
            <a:ext cx="4406066" cy="51380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68800" y="1796750"/>
            <a:ext cx="7286172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400" b="1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Custom Duty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rgbClr val="0070C0"/>
                </a:solidFill>
              </a:rPr>
              <a:t>Ba</a:t>
            </a:r>
            <a:r>
              <a:rPr lang="en-IN" dirty="0" smtClean="0">
                <a:solidFill>
                  <a:srgbClr val="0070C0"/>
                </a:solidFill>
                <a:latin typeface="Book Antiqua" pitchFamily="18" charset="0"/>
              </a:rPr>
              <a:t>sic Custom duty on certain inputs, raw materials, inter mediates and components in 22 items, reduced to minimise the impact of duty inversion.</a:t>
            </a:r>
            <a:endParaRPr lang="en-US" dirty="0" smtClean="0">
              <a:solidFill>
                <a:srgbClr val="0070C0"/>
              </a:solidFill>
              <a:latin typeface="Book Antiqu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rgbClr val="0070C0"/>
                </a:solidFill>
                <a:latin typeface="Book Antiqua" pitchFamily="18" charset="0"/>
              </a:rPr>
              <a:t>SAD reduced on import of certain inputs and raw materials.</a:t>
            </a:r>
            <a:endParaRPr lang="en-US" dirty="0" smtClean="0">
              <a:solidFill>
                <a:srgbClr val="0070C0"/>
              </a:solidFill>
              <a:latin typeface="Book Antiqu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rgbClr val="0070C0"/>
                </a:solidFill>
                <a:latin typeface="Book Antiqua" pitchFamily="18" charset="0"/>
              </a:rPr>
              <a:t>No change in Education cess and the SHEC on BCD.</a:t>
            </a:r>
            <a:endParaRPr lang="en-US" dirty="0" smtClean="0">
              <a:solidFill>
                <a:srgbClr val="0070C0"/>
              </a:solidFill>
              <a:latin typeface="Book Antiqua" pitchFamily="18" charset="0"/>
            </a:endParaRPr>
          </a:p>
          <a:p>
            <a:pPr algn="just">
              <a:spcAft>
                <a:spcPts val="600"/>
              </a:spcAft>
              <a:defRPr/>
            </a:pPr>
            <a:endParaRPr lang="en-US" b="1" u="sng" noProof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79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30891" y="1139762"/>
            <a:ext cx="8498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b="1" cap="all" dirty="0" smtClean="0">
                <a:solidFill>
                  <a:srgbClr val="00B0F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NEW TAX RATES’ </a:t>
            </a:r>
            <a:r>
              <a:rPr lang="en-IN" sz="3600" b="1" cap="all" dirty="0" smtClean="0"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2015</a:t>
            </a:r>
            <a:endParaRPr lang="en-US" sz="3600" dirty="0">
              <a:solidFill>
                <a:srgbClr val="FFC00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04684" y="2075539"/>
          <a:ext cx="10029373" cy="34457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8724"/>
                <a:gridCol w="2714649"/>
                <a:gridCol w="2554514"/>
                <a:gridCol w="3541486"/>
              </a:tblGrid>
              <a:tr h="45870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C000"/>
                          </a:solidFill>
                          <a:latin typeface="Gadugi" pitchFamily="34" charset="0"/>
                        </a:rPr>
                        <a:t>S.</a:t>
                      </a:r>
                      <a:r>
                        <a:rPr lang="en-US" sz="2000" b="1" baseline="0" dirty="0" smtClean="0">
                          <a:solidFill>
                            <a:srgbClr val="FFC000"/>
                          </a:solidFill>
                          <a:latin typeface="Gadugi" pitchFamily="34" charset="0"/>
                        </a:rPr>
                        <a:t> No.</a:t>
                      </a:r>
                      <a:endParaRPr lang="en-US" sz="2000" b="1" dirty="0">
                        <a:solidFill>
                          <a:srgbClr val="FFC000"/>
                        </a:solidFill>
                        <a:latin typeface="Gadug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C000"/>
                          </a:solidFill>
                          <a:latin typeface="Gadugi" pitchFamily="34" charset="0"/>
                        </a:rPr>
                        <a:t>Nature of Tax</a:t>
                      </a:r>
                      <a:endParaRPr lang="en-US" sz="2000" b="1" dirty="0">
                        <a:solidFill>
                          <a:srgbClr val="FFC000"/>
                        </a:solidFill>
                        <a:latin typeface="Gadug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C000"/>
                          </a:solidFill>
                          <a:latin typeface="Gadugi" pitchFamily="34" charset="0"/>
                        </a:rPr>
                        <a:t>Existing Rates</a:t>
                      </a:r>
                      <a:endParaRPr lang="en-US" sz="2000" b="1" dirty="0">
                        <a:solidFill>
                          <a:srgbClr val="FFC000"/>
                        </a:solidFill>
                        <a:latin typeface="Gadug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C000"/>
                          </a:solidFill>
                          <a:latin typeface="Gadugi" pitchFamily="34" charset="0"/>
                        </a:rPr>
                        <a:t>New</a:t>
                      </a:r>
                      <a:r>
                        <a:rPr lang="en-US" sz="2000" b="1" baseline="0" dirty="0" smtClean="0">
                          <a:solidFill>
                            <a:srgbClr val="FFC000"/>
                          </a:solidFill>
                          <a:latin typeface="Gadugi" pitchFamily="34" charset="0"/>
                        </a:rPr>
                        <a:t> Rates</a:t>
                      </a:r>
                      <a:endParaRPr lang="en-US" sz="2000" b="1" dirty="0">
                        <a:solidFill>
                          <a:srgbClr val="FFC000"/>
                        </a:solidFill>
                        <a:latin typeface="Gadug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587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70C0"/>
                          </a:solidFill>
                          <a:latin typeface="Book Antiqua" pitchFamily="18" charset="0"/>
                        </a:rPr>
                        <a:t>1.</a:t>
                      </a:r>
                      <a:endParaRPr lang="en-US" sz="2000" dirty="0">
                        <a:solidFill>
                          <a:srgbClr val="0070C0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rgbClr val="0070C0"/>
                          </a:solidFill>
                          <a:latin typeface="Book Antiqua" pitchFamily="18" charset="0"/>
                        </a:rPr>
                        <a:t>Service Tax</a:t>
                      </a:r>
                      <a:endParaRPr lang="en-US" sz="2000" dirty="0">
                        <a:solidFill>
                          <a:srgbClr val="0070C0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ook Antiqua" pitchFamily="18" charset="0"/>
                        </a:rPr>
                        <a:t>12.36%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ook Antiqua" pitchFamily="18" charset="0"/>
                        </a:rPr>
                        <a:t>14% (No</a:t>
                      </a:r>
                      <a:r>
                        <a:rPr lang="en-US" sz="2000" baseline="0" dirty="0" smtClean="0">
                          <a:latin typeface="Book Antiqua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Book Antiqua" pitchFamily="18" charset="0"/>
                        </a:rPr>
                        <a:t>cess</a:t>
                      </a:r>
                      <a:r>
                        <a:rPr lang="en-US" sz="2000" baseline="0" dirty="0" smtClean="0">
                          <a:latin typeface="Book Antiqua" pitchFamily="18" charset="0"/>
                        </a:rPr>
                        <a:t>) </a:t>
                      </a:r>
                    </a:p>
                    <a:p>
                      <a:r>
                        <a:rPr lang="en-US" sz="1400" baseline="0" dirty="0" smtClean="0">
                          <a:latin typeface="Book Antiqua" pitchFamily="18" charset="0"/>
                        </a:rPr>
                        <a:t>[</a:t>
                      </a:r>
                      <a:r>
                        <a:rPr lang="en-US" sz="1400" baseline="0" dirty="0" err="1" smtClean="0">
                          <a:latin typeface="Book Antiqua" pitchFamily="18" charset="0"/>
                        </a:rPr>
                        <a:t>w.e.f</a:t>
                      </a:r>
                      <a:r>
                        <a:rPr lang="en-US" sz="1400" baseline="0" dirty="0" smtClean="0">
                          <a:latin typeface="Book Antiqua" pitchFamily="18" charset="0"/>
                        </a:rPr>
                        <a:t>. the date to be notified]</a:t>
                      </a:r>
                      <a:endParaRPr 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587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70C0"/>
                          </a:solidFill>
                          <a:latin typeface="Book Antiqua" pitchFamily="18" charset="0"/>
                        </a:rPr>
                        <a:t>2.</a:t>
                      </a:r>
                      <a:endParaRPr lang="en-US" sz="2000" dirty="0">
                        <a:solidFill>
                          <a:srgbClr val="0070C0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rgbClr val="0070C0"/>
                          </a:solidFill>
                          <a:latin typeface="Book Antiqua" pitchFamily="18" charset="0"/>
                        </a:rPr>
                        <a:t>Central Excise</a:t>
                      </a:r>
                      <a:endParaRPr lang="en-US" sz="2000" dirty="0">
                        <a:solidFill>
                          <a:srgbClr val="0070C0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ook Antiqua" pitchFamily="18" charset="0"/>
                        </a:rPr>
                        <a:t>12.36%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ook Antiqua" pitchFamily="18" charset="0"/>
                        </a:rPr>
                        <a:t>12.50% (No</a:t>
                      </a:r>
                      <a:r>
                        <a:rPr lang="en-US" sz="2000" baseline="0" dirty="0" smtClean="0">
                          <a:latin typeface="Book Antiqua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Book Antiqua" pitchFamily="18" charset="0"/>
                        </a:rPr>
                        <a:t>cess</a:t>
                      </a:r>
                      <a:r>
                        <a:rPr lang="en-US" sz="2000" baseline="0" dirty="0" smtClean="0">
                          <a:latin typeface="Book Antiqua" pitchFamily="18" charset="0"/>
                        </a:rPr>
                        <a:t>)</a:t>
                      </a:r>
                    </a:p>
                    <a:p>
                      <a:r>
                        <a:rPr lang="en-US" sz="1400" baseline="0" dirty="0" smtClean="0">
                          <a:latin typeface="Book Antiqua" pitchFamily="18" charset="0"/>
                        </a:rPr>
                        <a:t>[</a:t>
                      </a:r>
                      <a:r>
                        <a:rPr lang="en-US" sz="1400" baseline="0" dirty="0" err="1" smtClean="0">
                          <a:latin typeface="Book Antiqua" pitchFamily="18" charset="0"/>
                        </a:rPr>
                        <a:t>w.e.f</a:t>
                      </a:r>
                      <a:r>
                        <a:rPr lang="en-US" sz="1400" baseline="0" dirty="0" smtClean="0">
                          <a:latin typeface="Book Antiqua" pitchFamily="18" charset="0"/>
                        </a:rPr>
                        <a:t>. 1</a:t>
                      </a:r>
                      <a:r>
                        <a:rPr lang="en-US" sz="1400" baseline="30000" dirty="0" smtClean="0">
                          <a:latin typeface="Book Antiqua" pitchFamily="18" charset="0"/>
                        </a:rPr>
                        <a:t>st</a:t>
                      </a:r>
                      <a:r>
                        <a:rPr lang="en-US" sz="1400" baseline="0" dirty="0" smtClean="0">
                          <a:latin typeface="Book Antiqua" pitchFamily="18" charset="0"/>
                        </a:rPr>
                        <a:t> March’ 2015]</a:t>
                      </a:r>
                      <a:endParaRPr 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23645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70C0"/>
                          </a:solidFill>
                          <a:latin typeface="Book Antiqua" pitchFamily="18" charset="0"/>
                        </a:rPr>
                        <a:t>3.</a:t>
                      </a:r>
                      <a:endParaRPr lang="en-US" sz="2000" dirty="0">
                        <a:solidFill>
                          <a:srgbClr val="0070C0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u="sng" dirty="0" smtClean="0">
                          <a:solidFill>
                            <a:srgbClr val="0070C0"/>
                          </a:solidFill>
                          <a:latin typeface="Book Antiqua" pitchFamily="18" charset="0"/>
                        </a:rPr>
                        <a:t>Custom Duty</a:t>
                      </a:r>
                    </a:p>
                    <a:p>
                      <a:pPr algn="l"/>
                      <a:r>
                        <a:rPr lang="en-US" sz="2000" dirty="0" smtClean="0">
                          <a:solidFill>
                            <a:srgbClr val="0070C0"/>
                          </a:solidFill>
                          <a:latin typeface="Book Antiqua" pitchFamily="18" charset="0"/>
                        </a:rPr>
                        <a:t>BCD</a:t>
                      </a:r>
                    </a:p>
                    <a:p>
                      <a:pPr algn="l"/>
                      <a:r>
                        <a:rPr lang="en-US" sz="2000" dirty="0" smtClean="0">
                          <a:solidFill>
                            <a:srgbClr val="0070C0"/>
                          </a:solidFill>
                          <a:latin typeface="Book Antiqua" pitchFamily="18" charset="0"/>
                        </a:rPr>
                        <a:t>CVD</a:t>
                      </a:r>
                    </a:p>
                    <a:p>
                      <a:pPr algn="l"/>
                      <a:r>
                        <a:rPr lang="en-US" sz="2000" dirty="0" err="1" smtClean="0">
                          <a:solidFill>
                            <a:srgbClr val="0070C0"/>
                          </a:solidFill>
                          <a:latin typeface="Book Antiqua" pitchFamily="18" charset="0"/>
                        </a:rPr>
                        <a:t>Spl</a:t>
                      </a:r>
                      <a:r>
                        <a:rPr lang="en-US" sz="2000" dirty="0" smtClean="0">
                          <a:solidFill>
                            <a:srgbClr val="0070C0"/>
                          </a:solidFill>
                          <a:latin typeface="Book Antiqua" pitchFamily="18" charset="0"/>
                        </a:rPr>
                        <a:t>. CVD</a:t>
                      </a:r>
                      <a:endParaRPr lang="en-US" sz="2000" dirty="0">
                        <a:solidFill>
                          <a:srgbClr val="0070C0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latin typeface="Book Antiqua" pitchFamily="18" charset="0"/>
                      </a:endParaRPr>
                    </a:p>
                    <a:p>
                      <a:r>
                        <a:rPr lang="en-US" sz="2000" dirty="0" smtClean="0">
                          <a:latin typeface="Book Antiqua" pitchFamily="18" charset="0"/>
                        </a:rPr>
                        <a:t>20.6%(generally)</a:t>
                      </a:r>
                    </a:p>
                    <a:p>
                      <a:r>
                        <a:rPr lang="en-US" sz="2000" dirty="0" smtClean="0">
                          <a:latin typeface="Book Antiqua" pitchFamily="18" charset="0"/>
                        </a:rPr>
                        <a:t>12.36%</a:t>
                      </a:r>
                    </a:p>
                    <a:p>
                      <a:r>
                        <a:rPr lang="en-US" sz="2000" dirty="0" smtClean="0">
                          <a:latin typeface="Book Antiqua" pitchFamily="18" charset="0"/>
                        </a:rPr>
                        <a:t>4%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latin typeface="Book Antiqua" pitchFamily="18" charset="0"/>
                      </a:endParaRPr>
                    </a:p>
                    <a:p>
                      <a:r>
                        <a:rPr lang="en-US" sz="2000" dirty="0" smtClean="0">
                          <a:latin typeface="Book Antiqua" pitchFamily="18" charset="0"/>
                        </a:rPr>
                        <a:t>20.6%(generally)</a:t>
                      </a:r>
                    </a:p>
                    <a:p>
                      <a:r>
                        <a:rPr lang="en-US" sz="2000" dirty="0" smtClean="0">
                          <a:latin typeface="Book Antiqua" pitchFamily="18" charset="0"/>
                        </a:rPr>
                        <a:t>12.50% (No</a:t>
                      </a:r>
                      <a:r>
                        <a:rPr lang="en-US" sz="2000" baseline="0" dirty="0" smtClean="0">
                          <a:latin typeface="Book Antiqua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Book Antiqua" pitchFamily="18" charset="0"/>
                        </a:rPr>
                        <a:t>cess</a:t>
                      </a:r>
                      <a:r>
                        <a:rPr lang="en-US" sz="2000" baseline="0" dirty="0" smtClean="0">
                          <a:latin typeface="Book Antiqua" pitchFamily="18" charset="0"/>
                        </a:rPr>
                        <a:t>)</a:t>
                      </a:r>
                      <a:endParaRPr lang="en-US" sz="2000" dirty="0" smtClean="0">
                        <a:latin typeface="Book Antiqua" pitchFamily="18" charset="0"/>
                      </a:endParaRPr>
                    </a:p>
                    <a:p>
                      <a:r>
                        <a:rPr lang="en-US" sz="2000" dirty="0" smtClean="0">
                          <a:latin typeface="Book Antiqua" pitchFamily="18" charset="0"/>
                        </a:rPr>
                        <a:t>4% </a:t>
                      </a:r>
                      <a:r>
                        <a:rPr lang="en-US" sz="1600" dirty="0" smtClean="0">
                          <a:latin typeface="Book Antiqua" pitchFamily="18" charset="0"/>
                        </a:rPr>
                        <a:t>(For</a:t>
                      </a:r>
                      <a:r>
                        <a:rPr lang="en-US" sz="1600" baseline="0" dirty="0" smtClean="0">
                          <a:latin typeface="Book Antiqua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Book Antiqua" pitchFamily="18" charset="0"/>
                        </a:rPr>
                        <a:t>detailed rates</a:t>
                      </a:r>
                      <a:r>
                        <a:rPr lang="en-US" sz="1600" baseline="0" dirty="0" smtClean="0">
                          <a:latin typeface="Book Antiqua" pitchFamily="18" charset="0"/>
                        </a:rPr>
                        <a:t> refer other slides)</a:t>
                      </a:r>
                      <a:endParaRPr lang="en-US" sz="2000" baseline="0" dirty="0" smtClean="0">
                        <a:latin typeface="Book Antiqua" pitchFamily="18" charset="0"/>
                      </a:endParaRPr>
                    </a:p>
                    <a:p>
                      <a:r>
                        <a:rPr lang="en-US" sz="1400" baseline="0" dirty="0" smtClean="0">
                          <a:latin typeface="Book Antiqua" pitchFamily="18" charset="0"/>
                        </a:rPr>
                        <a:t>[</a:t>
                      </a:r>
                      <a:r>
                        <a:rPr lang="en-US" sz="1400" baseline="0" dirty="0" err="1" smtClean="0">
                          <a:latin typeface="Book Antiqua" pitchFamily="18" charset="0"/>
                        </a:rPr>
                        <a:t>w.e.f</a:t>
                      </a:r>
                      <a:r>
                        <a:rPr lang="en-US" sz="1400" baseline="0" dirty="0" smtClean="0">
                          <a:latin typeface="Book Antiqua" pitchFamily="18" charset="0"/>
                        </a:rPr>
                        <a:t>. 1</a:t>
                      </a:r>
                      <a:r>
                        <a:rPr lang="en-US" sz="1400" baseline="30000" dirty="0" smtClean="0">
                          <a:latin typeface="Book Antiqua" pitchFamily="18" charset="0"/>
                        </a:rPr>
                        <a:t>st</a:t>
                      </a:r>
                      <a:r>
                        <a:rPr lang="en-US" sz="1400" baseline="0" dirty="0" smtClean="0">
                          <a:latin typeface="Book Antiqua" pitchFamily="18" charset="0"/>
                        </a:rPr>
                        <a:t> March’ 2015]</a:t>
                      </a:r>
                      <a:endParaRPr lang="en-US" sz="1400" dirty="0" smtClean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1407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32114" y="286603"/>
            <a:ext cx="10023566" cy="1450757"/>
          </a:xfrm>
        </p:spPr>
        <p:txBody>
          <a:bodyPr/>
          <a:lstStyle/>
          <a:p>
            <a:pPr algn="ctr"/>
            <a:r>
              <a:rPr lang="en-IN" b="1" cap="all" dirty="0" smtClean="0">
                <a:solidFill>
                  <a:srgbClr val="00B0F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New Tax Rates’</a:t>
            </a:r>
            <a:r>
              <a:rPr lang="en-IN" b="1" cap="all" dirty="0" smtClean="0"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2015</a:t>
            </a:r>
            <a:endParaRPr lang="en-US" dirty="0">
              <a:solidFill>
                <a:srgbClr val="FFC000"/>
              </a:solidFill>
              <a:latin typeface="Gadug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75658" y="2438399"/>
            <a:ext cx="10029371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en-US" sz="2000" b="1" u="sng" noProof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Levy of Swachh Bharat Cess</a:t>
            </a:r>
          </a:p>
          <a:p>
            <a:pPr algn="just">
              <a:spcAft>
                <a:spcPts val="600"/>
              </a:spcAft>
              <a:defRPr/>
            </a:pPr>
            <a:r>
              <a:rPr lang="en-US" sz="2000" b="1" noProof="1" smtClean="0">
                <a:latin typeface="Book Antiqua" pitchFamily="18" charset="0"/>
              </a:rPr>
              <a:t>Section 117 of the Finance Bill’ 2015 </a:t>
            </a:r>
            <a:r>
              <a:rPr lang="en-US" sz="2000" noProof="1" smtClean="0">
                <a:latin typeface="Book Antiqua" pitchFamily="18" charset="0"/>
              </a:rPr>
              <a:t>empowers the Central Government to levy Swachh Bharat Cess @ 2%  on all or any of the taxable services.</a:t>
            </a:r>
          </a:p>
          <a:p>
            <a:pPr algn="just">
              <a:spcAft>
                <a:spcPts val="600"/>
              </a:spcAft>
              <a:defRPr/>
            </a:pPr>
            <a:endParaRPr lang="en-US" sz="2000" noProof="1" smtClean="0">
              <a:latin typeface="Book Antiqua" pitchFamily="18" charset="0"/>
            </a:endParaRPr>
          </a:p>
          <a:p>
            <a:pPr algn="just">
              <a:spcAft>
                <a:spcPts val="600"/>
              </a:spcAft>
              <a:defRPr/>
            </a:pPr>
            <a:endParaRPr lang="en-US" sz="2000" b="1" noProof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just">
              <a:spcAft>
                <a:spcPts val="600"/>
              </a:spcAft>
              <a:defRPr/>
            </a:pPr>
            <a:endParaRPr lang="en-US" sz="2000" b="1" noProof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just">
              <a:spcAft>
                <a:spcPts val="600"/>
              </a:spcAft>
              <a:defRPr/>
            </a:pPr>
            <a:endParaRPr lang="en-US" sz="2000" b="1" noProof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just">
              <a:spcAft>
                <a:spcPts val="600"/>
              </a:spcAft>
              <a:defRPr/>
            </a:pPr>
            <a:endParaRPr lang="en-US" sz="2000" b="1" noProof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just">
              <a:spcAft>
                <a:spcPts val="600"/>
              </a:spcAft>
              <a:defRPr/>
            </a:pPr>
            <a:endParaRPr lang="en-US" sz="2000" b="1" noProof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75657" y="1821934"/>
            <a:ext cx="9927772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Under Service Tax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20" name="Picture 19" descr="ecoh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0" y="3628571"/>
            <a:ext cx="3309257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706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32114" y="286603"/>
            <a:ext cx="10023566" cy="1450757"/>
          </a:xfrm>
        </p:spPr>
        <p:txBody>
          <a:bodyPr/>
          <a:lstStyle/>
          <a:p>
            <a:pPr algn="ctr"/>
            <a:r>
              <a:rPr lang="en-IN" b="1" cap="all" dirty="0" smtClean="0">
                <a:solidFill>
                  <a:srgbClr val="00B0F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New Tax Rates’</a:t>
            </a:r>
            <a:r>
              <a:rPr lang="en-IN" b="1" cap="all" dirty="0" smtClean="0"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2015</a:t>
            </a:r>
            <a:endParaRPr lang="en-US" dirty="0">
              <a:solidFill>
                <a:srgbClr val="FFC000"/>
              </a:solidFill>
              <a:latin typeface="Gadug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32116" y="2307770"/>
            <a:ext cx="10247086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en-US" sz="2000" b="1" u="sng" noProof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Clean Energy Cess</a:t>
            </a:r>
          </a:p>
          <a:p>
            <a:pPr algn="just">
              <a:spcAft>
                <a:spcPts val="600"/>
              </a:spcAft>
              <a:defRPr/>
            </a:pPr>
            <a:r>
              <a:rPr lang="en-US" sz="2000" dirty="0" smtClean="0">
                <a:latin typeface="Book Antiqua" pitchFamily="18" charset="0"/>
              </a:rPr>
              <a:t>Increased from Rs. 100/</a:t>
            </a:r>
            <a:r>
              <a:rPr lang="en-US" sz="2000" dirty="0" err="1" smtClean="0">
                <a:latin typeface="Book Antiqua" pitchFamily="18" charset="0"/>
              </a:rPr>
              <a:t>tonne</a:t>
            </a:r>
            <a:r>
              <a:rPr lang="en-US" sz="2000" dirty="0" smtClean="0">
                <a:latin typeface="Book Antiqua" pitchFamily="18" charset="0"/>
              </a:rPr>
              <a:t> to Rs. 200 per </a:t>
            </a:r>
            <a:r>
              <a:rPr lang="en-US" sz="2000" dirty="0" err="1" smtClean="0">
                <a:latin typeface="Book Antiqua" pitchFamily="18" charset="0"/>
              </a:rPr>
              <a:t>tonne</a:t>
            </a:r>
            <a:r>
              <a:rPr lang="en-US" sz="2000" dirty="0" smtClean="0">
                <a:latin typeface="Book Antiqua" pitchFamily="18" charset="0"/>
              </a:rPr>
              <a:t>.</a:t>
            </a:r>
            <a:endParaRPr lang="en-US" sz="2000" dirty="0" smtClean="0"/>
          </a:p>
          <a:p>
            <a:pPr algn="just">
              <a:spcAft>
                <a:spcPts val="600"/>
              </a:spcAft>
              <a:defRPr/>
            </a:pPr>
            <a:r>
              <a:rPr lang="en-US" sz="2000" b="1" u="sng" noProof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Increase in some Tariff Rates</a:t>
            </a:r>
          </a:p>
          <a:p>
            <a:pPr algn="just">
              <a:spcAft>
                <a:spcPts val="600"/>
              </a:spcAft>
              <a:defRPr/>
            </a:pPr>
            <a:endParaRPr lang="en-US" sz="2000" b="1" noProof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just">
              <a:spcAft>
                <a:spcPts val="600"/>
              </a:spcAft>
              <a:defRPr/>
            </a:pPr>
            <a:endParaRPr lang="en-US" sz="2000" b="1" noProof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just">
              <a:spcAft>
                <a:spcPts val="600"/>
              </a:spcAft>
              <a:defRPr/>
            </a:pPr>
            <a:endParaRPr lang="en-US" sz="2000" b="1" noProof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just">
              <a:spcAft>
                <a:spcPts val="600"/>
              </a:spcAft>
              <a:defRPr/>
            </a:pPr>
            <a:endParaRPr lang="en-US" sz="2000" b="1" noProof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75657" y="1821934"/>
            <a:ext cx="9971314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Under Central Excise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9201" y="3491893"/>
          <a:ext cx="9898741" cy="19660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65485"/>
                <a:gridCol w="1850873"/>
                <a:gridCol w="3482383"/>
              </a:tblGrid>
              <a:tr h="344417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FFC000"/>
                          </a:solidFill>
                          <a:latin typeface="Gadugi" pitchFamily="34" charset="0"/>
                        </a:rPr>
                        <a:t>Items</a:t>
                      </a:r>
                      <a:endParaRPr lang="en-US" b="1" dirty="0">
                        <a:solidFill>
                          <a:srgbClr val="FFC000"/>
                        </a:solidFill>
                        <a:latin typeface="Gadug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C000"/>
                          </a:solidFill>
                          <a:latin typeface="Gadugi" pitchFamily="34" charset="0"/>
                        </a:rPr>
                        <a:t>Old Rate</a:t>
                      </a:r>
                      <a:endParaRPr lang="en-US" b="1" dirty="0">
                        <a:solidFill>
                          <a:srgbClr val="FFC000"/>
                        </a:solidFill>
                        <a:latin typeface="Gadug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C000"/>
                          </a:solidFill>
                          <a:latin typeface="Gadugi" pitchFamily="34" charset="0"/>
                        </a:rPr>
                        <a:t>New Rate</a:t>
                      </a:r>
                      <a:endParaRPr lang="en-US" b="1" dirty="0">
                        <a:solidFill>
                          <a:srgbClr val="FFC000"/>
                        </a:solidFill>
                        <a:latin typeface="Gadug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4441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  <a:latin typeface="Book Antiqua" pitchFamily="18" charset="0"/>
                        </a:rPr>
                        <a:t>Cement</a:t>
                      </a:r>
                      <a:endParaRPr lang="en-US" dirty="0">
                        <a:solidFill>
                          <a:srgbClr val="0070C0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itchFamily="18" charset="0"/>
                        </a:rPr>
                        <a:t>Rs.</a:t>
                      </a:r>
                      <a:r>
                        <a:rPr lang="en-US" baseline="0" dirty="0" smtClean="0">
                          <a:latin typeface="Book Antiqua" pitchFamily="18" charset="0"/>
                        </a:rPr>
                        <a:t> 900/</a:t>
                      </a:r>
                      <a:r>
                        <a:rPr lang="en-US" baseline="0" dirty="0" err="1" smtClean="0">
                          <a:latin typeface="Book Antiqua" pitchFamily="18" charset="0"/>
                        </a:rPr>
                        <a:t>tonne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itchFamily="18" charset="0"/>
                        </a:rPr>
                        <a:t>Rs. 1000/</a:t>
                      </a:r>
                      <a:r>
                        <a:rPr lang="en-US" dirty="0" err="1" smtClean="0">
                          <a:latin typeface="Book Antiqua" pitchFamily="18" charset="0"/>
                        </a:rPr>
                        <a:t>tonne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5944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rgbClr val="0070C0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Waters, including mineral waters and aerated waters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itchFamily="18" charset="0"/>
                        </a:rPr>
                        <a:t>12%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itchFamily="18" charset="0"/>
                        </a:rPr>
                        <a:t>18%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5944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rgbClr val="0070C0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Cut tobacco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itchFamily="18" charset="0"/>
                        </a:rPr>
                        <a:t>Rs.60/kg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itchFamily="18" charset="0"/>
                        </a:rPr>
                        <a:t>Rs. 70/kg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1706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32114" y="286603"/>
            <a:ext cx="10023566" cy="1450757"/>
          </a:xfrm>
        </p:spPr>
        <p:txBody>
          <a:bodyPr/>
          <a:lstStyle/>
          <a:p>
            <a:pPr algn="ctr"/>
            <a:r>
              <a:rPr lang="en-IN" b="1" cap="all" dirty="0" smtClean="0">
                <a:solidFill>
                  <a:srgbClr val="00B0F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New Tax Rates’</a:t>
            </a:r>
            <a:r>
              <a:rPr lang="en-IN" b="1" cap="all" dirty="0" smtClean="0"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2015</a:t>
            </a:r>
            <a:endParaRPr lang="en-US" dirty="0">
              <a:solidFill>
                <a:srgbClr val="FFC000"/>
              </a:solidFill>
              <a:latin typeface="Gadug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75657" y="1821934"/>
            <a:ext cx="994228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Under Custom Duty-Basic Custom Duty (BCD)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75658" y="2258180"/>
          <a:ext cx="9913256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08913"/>
                <a:gridCol w="1596572"/>
                <a:gridCol w="2307771"/>
              </a:tblGrid>
              <a:tr h="348963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FFC000"/>
                          </a:solidFill>
                          <a:latin typeface="Gadugi" pitchFamily="34" charset="0"/>
                        </a:rPr>
                        <a:t>Items</a:t>
                      </a:r>
                      <a:endParaRPr lang="en-US" b="1" dirty="0">
                        <a:solidFill>
                          <a:srgbClr val="FFC000"/>
                        </a:solidFill>
                        <a:latin typeface="Gadug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C000"/>
                          </a:solidFill>
                          <a:latin typeface="Gadugi" pitchFamily="34" charset="0"/>
                        </a:rPr>
                        <a:t>Old Rate</a:t>
                      </a:r>
                      <a:endParaRPr lang="en-US" b="1" dirty="0">
                        <a:solidFill>
                          <a:srgbClr val="FFC000"/>
                        </a:solidFill>
                        <a:latin typeface="Gadug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C000"/>
                          </a:solidFill>
                          <a:latin typeface="Gadugi" pitchFamily="34" charset="0"/>
                        </a:rPr>
                        <a:t>New Rate</a:t>
                      </a:r>
                      <a:endParaRPr lang="en-US" b="1" dirty="0">
                        <a:solidFill>
                          <a:srgbClr val="FFC000"/>
                        </a:solidFill>
                        <a:latin typeface="Gadug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489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rgbClr val="0070C0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Butanes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itchFamily="18" charset="0"/>
                        </a:rPr>
                        <a:t>5%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Book Antiqua" pitchFamily="18" charset="0"/>
                        </a:rPr>
                        <a:t>2.5%</a:t>
                      </a:r>
                    </a:p>
                  </a:txBody>
                  <a:tcPr/>
                </a:tc>
              </a:tr>
              <a:tr h="610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rgbClr val="0070C0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Sub-parts, parts, components or accessories for manufacture of tablet computer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itchFamily="18" charset="0"/>
                        </a:rPr>
                        <a:t>7.5%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itchFamily="18" charset="0"/>
                        </a:rPr>
                        <a:t>Nil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8724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rgbClr val="0070C0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Over Load Protector (OLP), positive thermal coefficient, c-block compressor and crankshafts for manufacture of refrigerator compressor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itchFamily="18" charset="0"/>
                        </a:rPr>
                        <a:t>7.5%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itchFamily="18" charset="0"/>
                        </a:rPr>
                        <a:t>5%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610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rgbClr val="0070C0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Active Energy Controller (AEC) for manufacture of Renewable Power System (RPS) inverters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itchFamily="18" charset="0"/>
                        </a:rPr>
                        <a:t>7.5%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itchFamily="18" charset="0"/>
                        </a:rPr>
                        <a:t>5%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610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rgbClr val="0070C0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Styrene, Ethylene dichloride (EDC) and Vinyl chloride monomer (VCM) 2.5 2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itchFamily="18" charset="0"/>
                        </a:rPr>
                        <a:t>2.5%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itchFamily="18" charset="0"/>
                        </a:rPr>
                        <a:t>2%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1706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32114" y="286603"/>
            <a:ext cx="10023566" cy="1450757"/>
          </a:xfrm>
        </p:spPr>
        <p:txBody>
          <a:bodyPr/>
          <a:lstStyle/>
          <a:p>
            <a:pPr algn="ctr"/>
            <a:r>
              <a:rPr lang="en-IN" b="1" cap="all" dirty="0" smtClean="0">
                <a:solidFill>
                  <a:srgbClr val="00B0F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New Tax Rates’</a:t>
            </a:r>
            <a:r>
              <a:rPr lang="en-IN" b="1" cap="all" dirty="0" smtClean="0"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2015</a:t>
            </a:r>
            <a:endParaRPr lang="en-US" dirty="0">
              <a:solidFill>
                <a:srgbClr val="FFC000"/>
              </a:solidFill>
              <a:latin typeface="Gadug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75656" y="1821934"/>
            <a:ext cx="10014857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Under Custom Duty- Changes in SAD Rate  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75658" y="2258180"/>
          <a:ext cx="9956799" cy="32873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38050"/>
                <a:gridCol w="1657454"/>
                <a:gridCol w="2061295"/>
              </a:tblGrid>
              <a:tr h="348963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FFC000"/>
                          </a:solidFill>
                          <a:latin typeface="Gadugi" pitchFamily="34" charset="0"/>
                        </a:rPr>
                        <a:t>Items</a:t>
                      </a:r>
                      <a:endParaRPr lang="en-US" b="1" dirty="0">
                        <a:solidFill>
                          <a:srgbClr val="FFC000"/>
                        </a:solidFill>
                        <a:latin typeface="Gadug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C000"/>
                          </a:solidFill>
                          <a:latin typeface="Gadugi" pitchFamily="34" charset="0"/>
                        </a:rPr>
                        <a:t>Old Rate</a:t>
                      </a:r>
                      <a:endParaRPr lang="en-US" b="1" dirty="0">
                        <a:solidFill>
                          <a:srgbClr val="FFC000"/>
                        </a:solidFill>
                        <a:latin typeface="Gadug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C000"/>
                          </a:solidFill>
                          <a:latin typeface="Gadugi" pitchFamily="34" charset="0"/>
                        </a:rPr>
                        <a:t>New Rate</a:t>
                      </a:r>
                      <a:endParaRPr lang="en-US" b="1" dirty="0">
                        <a:solidFill>
                          <a:srgbClr val="FFC000"/>
                        </a:solidFill>
                        <a:latin typeface="Gadug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48963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rgbClr val="0070C0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All goods [except populated PCBs] for manufacture of ITA bound goods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itchFamily="18" charset="0"/>
                        </a:rPr>
                        <a:t>4%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Book Antiqua" pitchFamily="18" charset="0"/>
                        </a:rPr>
                        <a:t>Nil</a:t>
                      </a:r>
                    </a:p>
                  </a:txBody>
                  <a:tcPr/>
                </a:tc>
              </a:tr>
              <a:tr h="3355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rgbClr val="0070C0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Specified goods for manufacture of pacemakers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Book Antiqua" pitchFamily="18" charset="0"/>
                        </a:rPr>
                        <a:t>4%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itchFamily="18" charset="0"/>
                        </a:rPr>
                        <a:t>Nil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651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rgbClr val="0070C0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All inputs for manufacture of LED driver or MCPCB for LED lights and fixtures or LED lamps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Book Antiqua" pitchFamily="18" charset="0"/>
                        </a:rPr>
                        <a:t>4%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itchFamily="18" charset="0"/>
                        </a:rPr>
                        <a:t>Nil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653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rgbClr val="0070C0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Naphtha, Styrene, Ethylene dichloride, Vinyl chloride monomer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Book Antiqua" pitchFamily="18" charset="0"/>
                        </a:rPr>
                        <a:t>4%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itchFamily="18" charset="0"/>
                        </a:rPr>
                        <a:t>2%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610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rgbClr val="0070C0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Copper, brass and </a:t>
                      </a:r>
                      <a:r>
                        <a:rPr lang="en-US" sz="1800" kern="1200" baseline="0" dirty="0" err="1" smtClean="0">
                          <a:solidFill>
                            <a:srgbClr val="0070C0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aluminium</a:t>
                      </a:r>
                      <a:r>
                        <a:rPr lang="en-US" sz="1800" kern="1200" baseline="0" dirty="0" smtClean="0">
                          <a:solidFill>
                            <a:srgbClr val="0070C0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 scrap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itchFamily="18" charset="0"/>
                        </a:rPr>
                        <a:t>4%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itchFamily="18" charset="0"/>
                        </a:rPr>
                        <a:t>2%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1706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714</TotalTime>
  <Words>1186</Words>
  <Application>Microsoft Office PowerPoint</Application>
  <PresentationFormat>Custom</PresentationFormat>
  <Paragraphs>265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Retrospect</vt:lpstr>
      <vt:lpstr>Slide 1</vt:lpstr>
      <vt:lpstr>Budget’ 2015 Highlights </vt:lpstr>
      <vt:lpstr>Budget’ 2015 Highlights </vt:lpstr>
      <vt:lpstr>Budget’ 2015 Highlights </vt:lpstr>
      <vt:lpstr>Slide 5</vt:lpstr>
      <vt:lpstr>New Tax Rates’2015</vt:lpstr>
      <vt:lpstr>New Tax Rates’2015</vt:lpstr>
      <vt:lpstr>New Tax Rates’2015</vt:lpstr>
      <vt:lpstr>New Tax Rates’2015</vt:lpstr>
      <vt:lpstr>Slide 10</vt:lpstr>
      <vt:lpstr>New Tax Rates’2015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kaya</dc:creator>
  <cp:lastModifiedBy>Amin</cp:lastModifiedBy>
  <cp:revision>89</cp:revision>
  <dcterms:created xsi:type="dcterms:W3CDTF">2015-03-02T16:17:35Z</dcterms:created>
  <dcterms:modified xsi:type="dcterms:W3CDTF">2015-03-11T16:02:02Z</dcterms:modified>
</cp:coreProperties>
</file>