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9" r:id="rId8"/>
    <p:sldId id="268" r:id="rId9"/>
    <p:sldId id="262" r:id="rId10"/>
    <p:sldId id="263" r:id="rId11"/>
    <p:sldId id="272" r:id="rId12"/>
    <p:sldId id="271" r:id="rId13"/>
    <p:sldId id="270" r:id="rId14"/>
    <p:sldId id="274" r:id="rId15"/>
    <p:sldId id="264" r:id="rId16"/>
    <p:sldId id="265" r:id="rId17"/>
    <p:sldId id="273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422031"/>
            <a:ext cx="8791575" cy="5884984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BUY </a:t>
            </a:r>
            <a:r>
              <a:rPr lang="en-US" sz="7200" b="1" u="sng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BACK OF </a:t>
            </a:r>
            <a:r>
              <a:rPr lang="en-US" sz="7200" b="1" u="sng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SHARES</a:t>
            </a:r>
            <a:br>
              <a:rPr lang="en-US" sz="7200" b="1" u="sng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</a:br>
            <a:r>
              <a:rPr lang="en-US" sz="7200" b="1" u="sng" dirty="0" smtClean="0">
                <a:latin typeface="Imprint MT Shadow" panose="04020605060303030202" pitchFamily="82" charset="0"/>
              </a:rPr>
              <a:t/>
            </a:r>
            <a:br>
              <a:rPr lang="en-US" sz="7200" b="1" u="sng" dirty="0" smtClean="0">
                <a:latin typeface="Imprint MT Shadow" panose="04020605060303030202" pitchFamily="82" charset="0"/>
              </a:rPr>
            </a:br>
            <a:r>
              <a:rPr lang="en-US" sz="4400" b="1" u="sng" dirty="0" smtClean="0">
                <a:latin typeface="Imprint MT Shadow" panose="04020605060303030202" pitchFamily="82" charset="0"/>
              </a:rPr>
              <a:t>From</a:t>
            </a:r>
            <a:br>
              <a:rPr lang="en-US" sz="4400" b="1" u="sng" dirty="0" smtClean="0">
                <a:latin typeface="Imprint MT Shadow" panose="04020605060303030202" pitchFamily="82" charset="0"/>
              </a:rPr>
            </a:br>
            <a:r>
              <a:rPr lang="en-US" sz="4400" b="1" dirty="0" smtClean="0">
                <a:latin typeface="Imprint MT Shadow" panose="04020605060303030202" pitchFamily="82" charset="0"/>
              </a:rPr>
              <a:t>					Sapna daga</a:t>
            </a:r>
            <a:r>
              <a:rPr lang="en-US" sz="7200" b="1" dirty="0" smtClean="0">
                <a:latin typeface="Imprint MT Shadow" panose="04020605060303030202" pitchFamily="82" charset="0"/>
              </a:rPr>
              <a:t/>
            </a:r>
            <a:br>
              <a:rPr lang="en-US" sz="7200" b="1" dirty="0" smtClean="0">
                <a:latin typeface="Imprint MT Shadow" panose="04020605060303030202" pitchFamily="82" charset="0"/>
              </a:rPr>
            </a:br>
            <a:endParaRPr lang="en-US" sz="7200" b="1" dirty="0"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43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41299"/>
            <a:ext cx="10745788" cy="6405685"/>
          </a:xfrm>
        </p:spPr>
        <p:txBody>
          <a:bodyPr>
            <a:noAutofit/>
          </a:bodyPr>
          <a:lstStyle/>
          <a:p>
            <a:r>
              <a:rPr lang="en-US" sz="4000" dirty="0" smtClean="0"/>
              <a:t>  Minimum </a:t>
            </a:r>
            <a:r>
              <a:rPr lang="en-US" sz="4000" dirty="0"/>
              <a:t>time interval between 2 buy </a:t>
            </a:r>
            <a:r>
              <a:rPr lang="en-US" sz="4000" dirty="0" smtClean="0"/>
              <a:t>back </a:t>
            </a:r>
            <a:r>
              <a:rPr lang="en-US" sz="4000" dirty="0"/>
              <a:t>– </a:t>
            </a:r>
            <a:r>
              <a:rPr lang="en-US" sz="4000" dirty="0" smtClean="0"/>
              <a:t>	365 days.</a:t>
            </a:r>
            <a:endParaRPr lang="en-US" sz="4000" dirty="0" smtClean="0"/>
          </a:p>
          <a:p>
            <a:r>
              <a:rPr lang="en-US" sz="4000" dirty="0" smtClean="0"/>
              <a:t>  Before </a:t>
            </a:r>
            <a:r>
              <a:rPr lang="en-US" sz="4000" dirty="0" smtClean="0"/>
              <a:t>buy back , co. has to file a </a:t>
            </a:r>
            <a:r>
              <a:rPr lang="en-US" sz="4000" b="1" u="sng" dirty="0" smtClean="0"/>
              <a:t>declaration of </a:t>
            </a:r>
            <a:r>
              <a:rPr lang="en-US" sz="4000" dirty="0" smtClean="0"/>
              <a:t>	</a:t>
            </a:r>
            <a:r>
              <a:rPr lang="en-US" sz="4000" b="1" u="sng" dirty="0" smtClean="0"/>
              <a:t>solvency</a:t>
            </a:r>
            <a:r>
              <a:rPr lang="en-US" sz="4000" dirty="0" smtClean="0"/>
              <a:t> </a:t>
            </a:r>
            <a:r>
              <a:rPr lang="en-US" sz="4000" dirty="0" smtClean="0"/>
              <a:t>with ROC and SEBI in prescribed </a:t>
            </a:r>
            <a:r>
              <a:rPr lang="en-US" sz="4000" dirty="0" smtClean="0"/>
              <a:t>	form</a:t>
            </a:r>
            <a:r>
              <a:rPr lang="en-US" sz="4000" dirty="0" smtClean="0"/>
              <a:t>, </a:t>
            </a:r>
            <a:r>
              <a:rPr lang="en-US" sz="4000" dirty="0" smtClean="0"/>
              <a:t>verified </a:t>
            </a:r>
            <a:r>
              <a:rPr lang="en-US" sz="4000" dirty="0" smtClean="0"/>
              <a:t>by an affidavit</a:t>
            </a:r>
            <a:r>
              <a:rPr lang="en-US" sz="4000" dirty="0"/>
              <a:t>. </a:t>
            </a:r>
            <a:r>
              <a:rPr lang="en-US" sz="4000" dirty="0" smtClean="0"/>
              <a:t>(this </a:t>
            </a:r>
            <a:r>
              <a:rPr lang="en-US" sz="4000" dirty="0"/>
              <a:t>declaration </a:t>
            </a:r>
            <a:r>
              <a:rPr lang="en-US" sz="4000" dirty="0" smtClean="0"/>
              <a:t>	of 	solvency to be </a:t>
            </a:r>
            <a:r>
              <a:rPr lang="en-US" sz="4000" dirty="0"/>
              <a:t>signed by </a:t>
            </a:r>
            <a:r>
              <a:rPr lang="en-US" sz="4000" dirty="0" smtClean="0"/>
              <a:t>at least </a:t>
            </a:r>
            <a:r>
              <a:rPr lang="en-US" sz="4000" dirty="0"/>
              <a:t>two </a:t>
            </a:r>
            <a:r>
              <a:rPr lang="en-US" sz="4000" dirty="0" smtClean="0"/>
              <a:t>	directors of </a:t>
            </a:r>
            <a:r>
              <a:rPr lang="en-US" sz="4000" dirty="0"/>
              <a:t>the company, one of whom shall be </a:t>
            </a:r>
            <a:r>
              <a:rPr lang="en-US" sz="4000" dirty="0" smtClean="0"/>
              <a:t>	the 	managing director , </a:t>
            </a:r>
            <a:r>
              <a:rPr lang="en-US" sz="4000" dirty="0"/>
              <a:t>if </a:t>
            </a:r>
            <a:r>
              <a:rPr lang="en-US" sz="4000" dirty="0" smtClean="0"/>
              <a:t>any)</a:t>
            </a:r>
          </a:p>
        </p:txBody>
      </p:sp>
    </p:spTree>
    <p:extLst>
      <p:ext uri="{BB962C8B-B14F-4D97-AF65-F5344CB8AC3E}">
        <p14:creationId xmlns:p14="http://schemas.microsoft.com/office/powerpoint/2010/main" val="919695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738" y="199292"/>
            <a:ext cx="10386647" cy="5591909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NOTE :---</a:t>
            </a:r>
          </a:p>
          <a:p>
            <a:pPr marL="0" indent="0">
              <a:buNone/>
            </a:pPr>
            <a:r>
              <a:rPr lang="en-US" sz="4000" dirty="0" smtClean="0"/>
              <a:t>           </a:t>
            </a:r>
            <a:r>
              <a:rPr lang="en-US" sz="4400" dirty="0" smtClean="0"/>
              <a:t>No </a:t>
            </a:r>
            <a:r>
              <a:rPr lang="en-US" sz="4400" dirty="0"/>
              <a:t>declaration of solvency shall be </a:t>
            </a:r>
            <a:r>
              <a:rPr lang="en-US" sz="4400" dirty="0" smtClean="0"/>
              <a:t>	filed with SEBI by </a:t>
            </a:r>
            <a:r>
              <a:rPr lang="en-US" sz="4400" dirty="0"/>
              <a:t>a company whose </a:t>
            </a:r>
            <a:r>
              <a:rPr lang="en-US" sz="4400" dirty="0" smtClean="0"/>
              <a:t>	shares are	not </a:t>
            </a:r>
            <a:r>
              <a:rPr lang="en-US" sz="4400" dirty="0"/>
              <a:t>listed on any recognised </a:t>
            </a:r>
            <a:r>
              <a:rPr lang="en-US" sz="4400" dirty="0" smtClean="0"/>
              <a:t>	stock </a:t>
            </a:r>
            <a:r>
              <a:rPr lang="en-US" sz="4400" dirty="0"/>
              <a:t>exchange.</a:t>
            </a:r>
          </a:p>
        </p:txBody>
      </p:sp>
    </p:spTree>
    <p:extLst>
      <p:ext uri="{BB962C8B-B14F-4D97-AF65-F5344CB8AC3E}">
        <p14:creationId xmlns:p14="http://schemas.microsoft.com/office/powerpoint/2010/main" val="2176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5508"/>
            <a:ext cx="10276865" cy="6131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4400" b="1" dirty="0" smtClean="0"/>
              <a:t>Purpose </a:t>
            </a:r>
            <a:r>
              <a:rPr lang="en-US" sz="4400" b="1" dirty="0"/>
              <a:t>of declaration of solvency</a:t>
            </a:r>
          </a:p>
          <a:p>
            <a:pPr marL="0" indent="0">
              <a:buNone/>
            </a:pPr>
            <a:r>
              <a:rPr lang="en-US" sz="4000" dirty="0"/>
              <a:t>      to effect that the Board of Directors of the company has made a full inquiry into the affairs of the company as a result of which they have formed an opinion that it is capable of meeting its liabilities and will not be rendered insolvent within a period of one year from the date of declaration adopted by the Board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8496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568" y="0"/>
            <a:ext cx="10632831" cy="6858000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/>
              <a:t>   </a:t>
            </a:r>
            <a:r>
              <a:rPr lang="en-US" sz="4800" dirty="0" smtClean="0"/>
              <a:t>Buy </a:t>
            </a:r>
            <a:r>
              <a:rPr lang="en-US" sz="4800" dirty="0"/>
              <a:t>back to be completed </a:t>
            </a:r>
            <a:r>
              <a:rPr lang="en-US" sz="4800" dirty="0" smtClean="0"/>
              <a:t>within a 	period of </a:t>
            </a:r>
            <a:r>
              <a:rPr lang="en-US" sz="4800" dirty="0"/>
              <a:t>one year  </a:t>
            </a:r>
            <a:r>
              <a:rPr lang="en-US" sz="4800" dirty="0" smtClean="0"/>
              <a:t>from </a:t>
            </a:r>
            <a:r>
              <a:rPr lang="en-US" sz="4800" dirty="0"/>
              <a:t>the date </a:t>
            </a:r>
            <a:r>
              <a:rPr lang="en-US" sz="4800" dirty="0" smtClean="0"/>
              <a:t>	of passing of special </a:t>
            </a:r>
            <a:r>
              <a:rPr lang="en-US" sz="4800" dirty="0"/>
              <a:t>/ board </a:t>
            </a:r>
            <a:r>
              <a:rPr lang="en-US" sz="4800" dirty="0" smtClean="0"/>
              <a:t>  	resolution.</a:t>
            </a:r>
          </a:p>
          <a:p>
            <a:r>
              <a:rPr lang="en-US" sz="4800" dirty="0" smtClean="0"/>
              <a:t>   Buy </a:t>
            </a:r>
            <a:r>
              <a:rPr lang="en-US" sz="4800" dirty="0"/>
              <a:t>back securities must be destroyed </a:t>
            </a:r>
            <a:r>
              <a:rPr lang="en-US" sz="4800" dirty="0" smtClean="0"/>
              <a:t>	within 7 </a:t>
            </a:r>
            <a:r>
              <a:rPr lang="en-US" sz="4800" dirty="0"/>
              <a:t>days of last day of completion </a:t>
            </a:r>
            <a:r>
              <a:rPr lang="en-US" sz="4800" dirty="0" smtClean="0"/>
              <a:t>	of 	buy back.</a:t>
            </a:r>
          </a:p>
          <a:p>
            <a:pPr marL="0" indent="0">
              <a:buNone/>
            </a:pPr>
            <a:r>
              <a:rPr lang="en-US" sz="4800" dirty="0" smtClean="0"/>
              <a:t>  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98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7568"/>
            <a:ext cx="9905999" cy="6670431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600" dirty="0" smtClean="0"/>
              <a:t>  </a:t>
            </a:r>
            <a:r>
              <a:rPr lang="en-US" sz="3600" b="1" dirty="0" smtClean="0"/>
              <a:t>Register</a:t>
            </a:r>
            <a:r>
              <a:rPr lang="en-US" sz="3600" dirty="0" smtClean="0"/>
              <a:t> </a:t>
            </a:r>
            <a:r>
              <a:rPr lang="en-US" sz="3600" dirty="0"/>
              <a:t>of buy back to be maintained </a:t>
            </a:r>
            <a:r>
              <a:rPr lang="en-US" sz="3600" dirty="0" smtClean="0"/>
              <a:t>and   	particulars </a:t>
            </a:r>
            <a:r>
              <a:rPr lang="en-US" sz="3600" dirty="0"/>
              <a:t>to be entered in this </a:t>
            </a:r>
            <a:r>
              <a:rPr lang="en-US" sz="3600" dirty="0" smtClean="0"/>
              <a:t>register :-</a:t>
            </a:r>
          </a:p>
          <a:p>
            <a:pPr marL="457200" lvl="1" indent="0">
              <a:buNone/>
            </a:pPr>
            <a:r>
              <a:rPr lang="en-US" sz="3600" dirty="0" smtClean="0"/>
              <a:t>		- Class of </a:t>
            </a:r>
            <a:r>
              <a:rPr lang="en-US" sz="3600" dirty="0"/>
              <a:t>the shares or securities so </a:t>
            </a:r>
            <a:r>
              <a:rPr lang="en-US" sz="3600" dirty="0" smtClean="0"/>
              <a:t>			   bought.</a:t>
            </a:r>
          </a:p>
          <a:p>
            <a:pPr marL="457200" lvl="1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- Consideration paid </a:t>
            </a:r>
            <a:r>
              <a:rPr lang="en-US" sz="3600" dirty="0"/>
              <a:t>for the shares or </a:t>
            </a:r>
            <a:r>
              <a:rPr lang="en-US" sz="3600" dirty="0" smtClean="0"/>
              <a:t>			   securities  bought back.</a:t>
            </a:r>
          </a:p>
          <a:p>
            <a:pPr marL="457200" lvl="1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- The </a:t>
            </a:r>
            <a:r>
              <a:rPr lang="en-US" sz="3600" dirty="0"/>
              <a:t>date of cancellation of shares or </a:t>
            </a:r>
            <a:r>
              <a:rPr lang="en-US" sz="3600" dirty="0" smtClean="0"/>
              <a:t>			   securities</a:t>
            </a:r>
            <a:r>
              <a:rPr lang="en-US" sz="3600" dirty="0"/>
              <a:t>,</a:t>
            </a:r>
          </a:p>
          <a:p>
            <a:pPr marL="457200" lvl="1" indent="0">
              <a:buNone/>
            </a:pPr>
            <a:r>
              <a:rPr lang="en-US" sz="3600" dirty="0" smtClean="0"/>
              <a:t>	        - The </a:t>
            </a:r>
            <a:r>
              <a:rPr lang="en-US" sz="3600" dirty="0"/>
              <a:t>date of extinguishing and physically </a:t>
            </a:r>
            <a:r>
              <a:rPr lang="en-US" sz="3600" dirty="0" smtClean="0"/>
              <a:t>		   destroying </a:t>
            </a:r>
            <a:r>
              <a:rPr lang="en-US" sz="3600" dirty="0"/>
              <a:t>the shares or </a:t>
            </a:r>
            <a:r>
              <a:rPr lang="en-US" sz="3600" dirty="0" smtClean="0"/>
              <a:t>securities.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30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015" y="0"/>
            <a:ext cx="10656277" cy="68580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  Cooling </a:t>
            </a:r>
            <a:r>
              <a:rPr lang="en-US" sz="4400" b="1" dirty="0" smtClean="0"/>
              <a:t>period </a:t>
            </a:r>
            <a:r>
              <a:rPr lang="en-US" sz="4400" b="1" dirty="0" smtClean="0"/>
              <a:t>–</a:t>
            </a:r>
          </a:p>
          <a:p>
            <a:pPr marL="0" indent="0">
              <a:buNone/>
            </a:pPr>
            <a:r>
              <a:rPr lang="en-US" sz="4400" dirty="0" smtClean="0"/>
              <a:t>   		No </a:t>
            </a:r>
            <a:r>
              <a:rPr lang="en-US" sz="4400" dirty="0" smtClean="0"/>
              <a:t>further issue within a period of 6 </a:t>
            </a:r>
            <a:r>
              <a:rPr lang="en-US" sz="4400" dirty="0" smtClean="0"/>
              <a:t>months </a:t>
            </a:r>
            <a:r>
              <a:rPr lang="en-US" sz="4400" dirty="0" smtClean="0"/>
              <a:t>of same kind of shares including </a:t>
            </a:r>
            <a:r>
              <a:rPr lang="en-US" sz="4400" dirty="0" smtClean="0"/>
              <a:t>allotment </a:t>
            </a:r>
            <a:r>
              <a:rPr lang="en-US" sz="4400" dirty="0" smtClean="0"/>
              <a:t>of further shares </a:t>
            </a:r>
            <a:r>
              <a:rPr lang="en-US" sz="4400" b="1" dirty="0" smtClean="0"/>
              <a:t>but </a:t>
            </a:r>
            <a:r>
              <a:rPr lang="en-US" sz="4400" dirty="0" smtClean="0"/>
              <a:t>bonus </a:t>
            </a:r>
            <a:r>
              <a:rPr lang="en-US" sz="4400" dirty="0" smtClean="0"/>
              <a:t>shares</a:t>
            </a:r>
            <a:r>
              <a:rPr lang="en-US" sz="4400" dirty="0" smtClean="0"/>
              <a:t>, conversion of warrants, stock </a:t>
            </a:r>
            <a:r>
              <a:rPr lang="en-US" sz="4400" dirty="0" smtClean="0"/>
              <a:t>option </a:t>
            </a:r>
            <a:r>
              <a:rPr lang="en-US" sz="4400" dirty="0" smtClean="0"/>
              <a:t>scheme, sweat equity scheme, </a:t>
            </a:r>
            <a:r>
              <a:rPr lang="en-US" sz="4400" dirty="0" smtClean="0"/>
              <a:t>conversion </a:t>
            </a:r>
            <a:r>
              <a:rPr lang="en-US" sz="4400" dirty="0" smtClean="0"/>
              <a:t>of </a:t>
            </a:r>
            <a:r>
              <a:rPr lang="en-US" sz="4400" dirty="0" smtClean="0"/>
              <a:t>preference </a:t>
            </a:r>
            <a:r>
              <a:rPr lang="en-US" sz="4400" dirty="0" smtClean="0"/>
              <a:t>shares or </a:t>
            </a:r>
            <a:r>
              <a:rPr lang="en-US" sz="4400" dirty="0" smtClean="0"/>
              <a:t>debentures </a:t>
            </a:r>
            <a:r>
              <a:rPr lang="en-US" sz="4400" dirty="0" smtClean="0"/>
              <a:t>can be issued within this period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35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7232"/>
            <a:ext cx="9905999" cy="6600092"/>
          </a:xfrm>
        </p:spPr>
        <p:txBody>
          <a:bodyPr>
            <a:noAutofit/>
          </a:bodyPr>
          <a:lstStyle/>
          <a:p>
            <a:r>
              <a:rPr lang="en-US" sz="4400" dirty="0" smtClean="0"/>
              <a:t> Within </a:t>
            </a:r>
            <a:r>
              <a:rPr lang="en-US" sz="4400" dirty="0" smtClean="0"/>
              <a:t>30 days of completion of buy back a </a:t>
            </a:r>
            <a:r>
              <a:rPr lang="en-US" sz="4400" b="1" dirty="0" smtClean="0"/>
              <a:t>return</a:t>
            </a:r>
            <a:r>
              <a:rPr lang="en-US" sz="4400" dirty="0" smtClean="0"/>
              <a:t> has to be filed with ROC and SEBI containing all details of buy back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r>
              <a:rPr lang="en-US" sz="4400" dirty="0" smtClean="0"/>
              <a:t>		Provided </a:t>
            </a:r>
            <a:r>
              <a:rPr lang="en-US" sz="4400" dirty="0"/>
              <a:t>that no return shall be filed with </a:t>
            </a:r>
            <a:r>
              <a:rPr lang="en-US" sz="4400" dirty="0" smtClean="0"/>
              <a:t> </a:t>
            </a:r>
            <a:r>
              <a:rPr lang="en-US" sz="4400" b="1" dirty="0" smtClean="0"/>
              <a:t>SEBI</a:t>
            </a:r>
            <a:r>
              <a:rPr lang="en-US" sz="4400" dirty="0" smtClean="0"/>
              <a:t> by a company </a:t>
            </a:r>
            <a:r>
              <a:rPr lang="en-US" sz="4400" dirty="0"/>
              <a:t>whose shares are not listed on any recognised stock exchange.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623237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8954"/>
            <a:ext cx="10347203" cy="6646984"/>
          </a:xfrm>
        </p:spPr>
        <p:txBody>
          <a:bodyPr>
            <a:normAutofit fontScale="85000" lnSpcReduction="10000"/>
          </a:bodyPr>
          <a:lstStyle/>
          <a:p>
            <a:r>
              <a:rPr lang="en-US" sz="52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 Penalty </a:t>
            </a:r>
            <a:r>
              <a:rPr lang="en-US" sz="52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for default – </a:t>
            </a:r>
            <a:endParaRPr lang="en-US" sz="52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4000" b="1" u="sng" dirty="0" smtClean="0"/>
              <a:t>C</a:t>
            </a:r>
            <a:r>
              <a:rPr lang="en-US" sz="4400" b="1" u="sng" dirty="0" smtClean="0"/>
              <a:t>ompany</a:t>
            </a:r>
            <a:r>
              <a:rPr lang="en-US" sz="4400" dirty="0" smtClean="0"/>
              <a:t> </a:t>
            </a:r>
            <a:r>
              <a:rPr lang="en-US" sz="4400" dirty="0"/>
              <a:t>shall be punishable with fine which </a:t>
            </a:r>
            <a:r>
              <a:rPr lang="en-US" sz="4400" dirty="0" smtClean="0"/>
              <a:t> shall </a:t>
            </a:r>
            <a:r>
              <a:rPr lang="en-US" sz="4400" dirty="0"/>
              <a:t>not be less </a:t>
            </a:r>
            <a:r>
              <a:rPr lang="en-US" sz="4400" dirty="0" smtClean="0"/>
              <a:t>than </a:t>
            </a:r>
            <a:r>
              <a:rPr lang="en-US" sz="4400" b="1" dirty="0" smtClean="0"/>
              <a:t>one </a:t>
            </a:r>
            <a:r>
              <a:rPr lang="en-US" sz="4400" b="1" dirty="0"/>
              <a:t>lakh </a:t>
            </a:r>
            <a:r>
              <a:rPr lang="en-US" sz="4400" dirty="0"/>
              <a:t>rupees but which may extend to </a:t>
            </a:r>
            <a:r>
              <a:rPr lang="en-US" sz="4400" b="1" dirty="0"/>
              <a:t>three lakh </a:t>
            </a:r>
            <a:r>
              <a:rPr lang="en-US" sz="4400" dirty="0"/>
              <a:t>rupees </a:t>
            </a:r>
            <a:r>
              <a:rPr lang="en-US" sz="4400" dirty="0" smtClean="0"/>
              <a:t>and</a:t>
            </a:r>
          </a:p>
          <a:p>
            <a:pPr marL="0" indent="0">
              <a:buNone/>
            </a:pPr>
            <a:r>
              <a:rPr lang="en-US" sz="4400" dirty="0" smtClean="0"/>
              <a:t>      </a:t>
            </a:r>
            <a:r>
              <a:rPr lang="en-US" sz="4400" b="1" u="sng" dirty="0" smtClean="0"/>
              <a:t>Every officer in </a:t>
            </a:r>
            <a:r>
              <a:rPr lang="en-US" sz="4400" b="1" u="sng" dirty="0"/>
              <a:t>default </a:t>
            </a:r>
            <a:r>
              <a:rPr lang="en-US" sz="4400" dirty="0"/>
              <a:t>shall be punishable with  </a:t>
            </a:r>
            <a:r>
              <a:rPr lang="en-US" sz="4400" dirty="0" smtClean="0"/>
              <a:t>     imprisonment </a:t>
            </a:r>
            <a:r>
              <a:rPr lang="en-US" sz="4400" dirty="0"/>
              <a:t>for a term which may extend to </a:t>
            </a:r>
            <a:r>
              <a:rPr lang="en-US" sz="4400" b="1" dirty="0"/>
              <a:t>three</a:t>
            </a:r>
          </a:p>
          <a:p>
            <a:pPr marL="0" indent="0">
              <a:buNone/>
            </a:pPr>
            <a:r>
              <a:rPr lang="en-US" sz="4400" dirty="0"/>
              <a:t>years or with fine which shall not be less than </a:t>
            </a:r>
            <a:r>
              <a:rPr lang="en-US" sz="4400" b="1" dirty="0"/>
              <a:t>one lakh</a:t>
            </a:r>
            <a:r>
              <a:rPr lang="en-US" sz="4400" dirty="0"/>
              <a:t> rupees but which may extend to </a:t>
            </a:r>
            <a:r>
              <a:rPr lang="en-US" sz="4400" b="1" dirty="0" smtClean="0"/>
              <a:t>three lakh</a:t>
            </a:r>
            <a:r>
              <a:rPr lang="en-US" sz="4400" dirty="0" smtClean="0"/>
              <a:t> </a:t>
            </a:r>
            <a:r>
              <a:rPr lang="en-US" sz="4400" dirty="0"/>
              <a:t>rupees, or with both.</a:t>
            </a:r>
          </a:p>
        </p:txBody>
      </p:sp>
    </p:spTree>
    <p:extLst>
      <p:ext uri="{BB962C8B-B14F-4D97-AF65-F5344CB8AC3E}">
        <p14:creationId xmlns:p14="http://schemas.microsoft.com/office/powerpoint/2010/main" val="3276309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"/>
            <a:ext cx="10335479" cy="13950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Some important </a:t>
            </a:r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issues regarding </a:t>
            </a:r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buy back</a:t>
            </a:r>
            <a:endParaRPr lang="en-US" sz="4800" b="1" dirty="0">
              <a:solidFill>
                <a:schemeClr val="bg1">
                  <a:lumMod val="65000"/>
                  <a:lumOff val="35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338" y="1395047"/>
            <a:ext cx="10785231" cy="5322276"/>
          </a:xfrm>
        </p:spPr>
        <p:txBody>
          <a:bodyPr>
            <a:noAutofit/>
          </a:bodyPr>
          <a:lstStyle/>
          <a:p>
            <a:r>
              <a:rPr lang="en-US" sz="4400" dirty="0" smtClean="0"/>
              <a:t>   </a:t>
            </a:r>
            <a:r>
              <a:rPr lang="en-US" sz="4000" dirty="0" smtClean="0"/>
              <a:t>Securities </a:t>
            </a:r>
            <a:r>
              <a:rPr lang="en-US" sz="4000" dirty="0" smtClean="0"/>
              <a:t>to be buy back are -  equity / </a:t>
            </a:r>
            <a:r>
              <a:rPr lang="en-US" sz="4000" dirty="0" smtClean="0"/>
              <a:t> 	preference </a:t>
            </a:r>
            <a:r>
              <a:rPr lang="en-US" sz="4000" dirty="0" smtClean="0"/>
              <a:t>/ other specified securities / </a:t>
            </a:r>
            <a:r>
              <a:rPr lang="en-US" sz="4000" dirty="0" smtClean="0"/>
              <a:t>	employee </a:t>
            </a:r>
            <a:r>
              <a:rPr lang="en-US" sz="4000" dirty="0" smtClean="0"/>
              <a:t>stock option.</a:t>
            </a:r>
          </a:p>
          <a:p>
            <a:r>
              <a:rPr lang="en-US" sz="4000" dirty="0" smtClean="0"/>
              <a:t>   Buy </a:t>
            </a:r>
            <a:r>
              <a:rPr lang="en-US" sz="4000" dirty="0" smtClean="0"/>
              <a:t>back securities can never be re-issued. </a:t>
            </a:r>
            <a:r>
              <a:rPr lang="en-US" sz="4000" dirty="0" smtClean="0"/>
              <a:t>	They </a:t>
            </a:r>
            <a:r>
              <a:rPr lang="en-US" sz="4000" dirty="0" smtClean="0"/>
              <a:t>have to be cancelled and destroyed.</a:t>
            </a:r>
          </a:p>
          <a:p>
            <a:r>
              <a:rPr lang="en-US" sz="4000" dirty="0" smtClean="0"/>
              <a:t>    It </a:t>
            </a:r>
            <a:r>
              <a:rPr lang="en-US" sz="4000" dirty="0" smtClean="0"/>
              <a:t>is not a transfer -  transfer deed not required.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560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93786"/>
            <a:ext cx="9905998" cy="98473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Buy back of shares </a:t>
            </a:r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sec  68</a:t>
            </a:r>
            <a:endParaRPr lang="en-US" sz="4800" b="1" dirty="0">
              <a:solidFill>
                <a:schemeClr val="bg1">
                  <a:lumMod val="65000"/>
                  <a:lumOff val="35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4708" y="1078523"/>
            <a:ext cx="9722703" cy="5357445"/>
          </a:xfrm>
        </p:spPr>
        <p:txBody>
          <a:bodyPr>
            <a:noAutofit/>
          </a:bodyPr>
          <a:lstStyle/>
          <a:p>
            <a:r>
              <a:rPr lang="en-US" sz="4800" dirty="0" smtClean="0"/>
              <a:t> Means </a:t>
            </a:r>
            <a:r>
              <a:rPr lang="en-US" sz="4800" dirty="0" smtClean="0"/>
              <a:t>act of purchasing its own shares </a:t>
            </a:r>
            <a:r>
              <a:rPr lang="en-US" sz="4800" dirty="0" smtClean="0"/>
              <a:t> by </a:t>
            </a:r>
            <a:r>
              <a:rPr lang="en-US" sz="4800" dirty="0" smtClean="0"/>
              <a:t>a co.</a:t>
            </a:r>
            <a:br>
              <a:rPr lang="en-US" sz="4800" dirty="0" smtClean="0"/>
            </a:br>
            <a:endParaRPr lang="en-US" sz="4800" dirty="0" smtClean="0"/>
          </a:p>
          <a:p>
            <a:r>
              <a:rPr lang="en-US" sz="4800" dirty="0" smtClean="0"/>
              <a:t>  Section </a:t>
            </a:r>
            <a:r>
              <a:rPr lang="en-US" sz="4800" dirty="0" smtClean="0"/>
              <a:t>applies to both public as well as private co. whether listed or unlisted.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0301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96129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Sources of funds for buy </a:t>
            </a:r>
            <a:r>
              <a:rPr lang="en-US" sz="4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back</a:t>
            </a:r>
            <a:endParaRPr lang="en-US" sz="4000" b="1" dirty="0">
              <a:solidFill>
                <a:schemeClr val="bg1">
                  <a:lumMod val="65000"/>
                  <a:lumOff val="35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832338"/>
            <a:ext cx="10124465" cy="5931877"/>
          </a:xfrm>
        </p:spPr>
        <p:txBody>
          <a:bodyPr>
            <a:noAutofit/>
          </a:bodyPr>
          <a:lstStyle/>
          <a:p>
            <a:r>
              <a:rPr lang="en-US" sz="3600" dirty="0" smtClean="0"/>
              <a:t> Its </a:t>
            </a:r>
            <a:r>
              <a:rPr lang="en-US" sz="3600" dirty="0" smtClean="0"/>
              <a:t>free reserves </a:t>
            </a:r>
            <a:r>
              <a:rPr lang="en-US" sz="3600" b="1" dirty="0" smtClean="0"/>
              <a:t>or </a:t>
            </a:r>
          </a:p>
          <a:p>
            <a:r>
              <a:rPr lang="en-US" sz="3600" dirty="0" smtClean="0"/>
              <a:t> Securities </a:t>
            </a:r>
            <a:r>
              <a:rPr lang="en-US" sz="3600" dirty="0" smtClean="0"/>
              <a:t>premium account </a:t>
            </a:r>
            <a:r>
              <a:rPr lang="en-US" sz="3600" b="1" dirty="0" smtClean="0"/>
              <a:t>or</a:t>
            </a:r>
          </a:p>
          <a:p>
            <a:r>
              <a:rPr lang="en-US" sz="3600" dirty="0" smtClean="0"/>
              <a:t> The </a:t>
            </a:r>
            <a:r>
              <a:rPr lang="en-US" sz="3600" dirty="0" smtClean="0"/>
              <a:t>proceeds of any shares or other specified securities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  </a:t>
            </a:r>
            <a:r>
              <a:rPr lang="en-US" sz="3600" b="1" dirty="0" smtClean="0"/>
              <a:t>SPECIFIED </a:t>
            </a:r>
            <a:r>
              <a:rPr lang="en-US" sz="3600" b="1" dirty="0" smtClean="0"/>
              <a:t>SECURITIES</a:t>
            </a:r>
            <a:r>
              <a:rPr lang="en-US" sz="3600" dirty="0" smtClean="0"/>
              <a:t> includes employees stock option or </a:t>
            </a:r>
            <a:r>
              <a:rPr lang="en-US" sz="3600" dirty="0" smtClean="0"/>
              <a:t>other securities </a:t>
            </a:r>
            <a:r>
              <a:rPr lang="en-US" sz="3600" dirty="0" smtClean="0"/>
              <a:t>as maybe notified by the central govt. from time to time.</a:t>
            </a: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993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597877"/>
            <a:ext cx="9905999" cy="5193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u="sng" dirty="0" smtClean="0"/>
              <a:t>NOTE</a:t>
            </a:r>
            <a:r>
              <a:rPr lang="en-US" sz="5400" dirty="0" smtClean="0"/>
              <a:t> : no buy back of any kind of shares or other specified securities shall be made out of the proceeds of an earlier issue of the same kind of shares.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2190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48154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Buy back from </a:t>
            </a:r>
            <a:r>
              <a:rPr lang="en-US" sz="54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whom</a:t>
            </a:r>
            <a:endParaRPr lang="en-US" sz="5400" dirty="0">
              <a:solidFill>
                <a:schemeClr val="bg1">
                  <a:lumMod val="65000"/>
                  <a:lumOff val="35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48154"/>
            <a:ext cx="10618788" cy="528124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  From </a:t>
            </a:r>
            <a:r>
              <a:rPr lang="en-US" sz="5400" dirty="0" smtClean="0"/>
              <a:t>existing security holder, </a:t>
            </a:r>
            <a:r>
              <a:rPr lang="en-US" sz="5400" b="1" dirty="0" smtClean="0"/>
              <a:t>OR</a:t>
            </a:r>
            <a:endParaRPr lang="en-US" sz="5400" b="1" dirty="0" smtClean="0"/>
          </a:p>
          <a:p>
            <a:r>
              <a:rPr lang="en-US" sz="5400" dirty="0" smtClean="0"/>
              <a:t>   From </a:t>
            </a:r>
            <a:r>
              <a:rPr lang="en-US" sz="5400" dirty="0" smtClean="0"/>
              <a:t>open market, </a:t>
            </a:r>
            <a:r>
              <a:rPr lang="en-US" sz="5400" b="1" dirty="0" smtClean="0"/>
              <a:t>OR</a:t>
            </a:r>
            <a:endParaRPr lang="en-US" sz="5400" dirty="0" smtClean="0"/>
          </a:p>
          <a:p>
            <a:r>
              <a:rPr lang="en-US" sz="5400" dirty="0" smtClean="0"/>
              <a:t>   From </a:t>
            </a:r>
            <a:r>
              <a:rPr lang="en-US" sz="5400" dirty="0" smtClean="0"/>
              <a:t>odd lots, </a:t>
            </a:r>
            <a:r>
              <a:rPr lang="en-US" sz="5400" b="1" dirty="0" smtClean="0"/>
              <a:t>OR</a:t>
            </a:r>
            <a:endParaRPr lang="en-US" sz="5400" dirty="0" smtClean="0"/>
          </a:p>
          <a:p>
            <a:r>
              <a:rPr lang="en-US" sz="5400" dirty="0" smtClean="0"/>
              <a:t>   ESOP </a:t>
            </a:r>
            <a:r>
              <a:rPr lang="en-US" sz="5400" dirty="0" smtClean="0"/>
              <a:t>or Sweat equity.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7730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"/>
            <a:ext cx="10206525" cy="137159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Conditions for buy </a:t>
            </a:r>
            <a:r>
              <a:rPr lang="en-US" sz="4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Imprint MT Shadow" panose="04020605060303030202" pitchFamily="82" charset="0"/>
              </a:rPr>
              <a:t>back</a:t>
            </a:r>
            <a:endParaRPr lang="en-US" sz="4800" b="1" dirty="0">
              <a:solidFill>
                <a:schemeClr val="bg1">
                  <a:lumMod val="65000"/>
                  <a:lumOff val="35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71599"/>
            <a:ext cx="10206525" cy="5334001"/>
          </a:xfrm>
        </p:spPr>
        <p:txBody>
          <a:bodyPr>
            <a:noAutofit/>
          </a:bodyPr>
          <a:lstStyle/>
          <a:p>
            <a:r>
              <a:rPr lang="en-US" sz="4400" dirty="0" smtClean="0"/>
              <a:t>    Authorised </a:t>
            </a:r>
            <a:r>
              <a:rPr lang="en-US" sz="4400" dirty="0" smtClean="0"/>
              <a:t>by articles</a:t>
            </a:r>
          </a:p>
          <a:p>
            <a:r>
              <a:rPr lang="en-US" sz="4400" dirty="0" smtClean="0"/>
              <a:t>   Special </a:t>
            </a:r>
            <a:r>
              <a:rPr lang="en-US" sz="4400" dirty="0" smtClean="0"/>
              <a:t>resolution in GM </a:t>
            </a:r>
            <a:r>
              <a:rPr lang="en-US" sz="4400" b="1" dirty="0" smtClean="0"/>
              <a:t>(</a:t>
            </a:r>
            <a:r>
              <a:rPr lang="en-US" sz="4400" dirty="0" smtClean="0"/>
              <a:t> board </a:t>
            </a:r>
            <a:r>
              <a:rPr lang="en-US" sz="4400" dirty="0" smtClean="0"/>
              <a:t>	resolution </a:t>
            </a:r>
            <a:r>
              <a:rPr lang="en-US" sz="4400" dirty="0" smtClean="0"/>
              <a:t>if buy back is </a:t>
            </a:r>
            <a:r>
              <a:rPr lang="en-US" sz="4400" dirty="0" smtClean="0"/>
              <a:t>	upto </a:t>
            </a:r>
            <a:r>
              <a:rPr lang="en-US" sz="4400" dirty="0" smtClean="0"/>
              <a:t>10% </a:t>
            </a:r>
            <a:r>
              <a:rPr lang="en-US" sz="4400" dirty="0" smtClean="0"/>
              <a:t> of 	total </a:t>
            </a:r>
            <a:r>
              <a:rPr lang="en-US" sz="4400" dirty="0" smtClean="0"/>
              <a:t>paid </a:t>
            </a:r>
            <a:r>
              <a:rPr lang="en-US" sz="4400" dirty="0" smtClean="0"/>
              <a:t>up equity </a:t>
            </a:r>
            <a:r>
              <a:rPr lang="en-US" sz="4400" dirty="0" smtClean="0"/>
              <a:t>capital and free </a:t>
            </a:r>
            <a:r>
              <a:rPr lang="en-US" sz="4400" dirty="0" smtClean="0"/>
              <a:t>	reserves </a:t>
            </a:r>
            <a:r>
              <a:rPr lang="en-US" sz="4400" b="1" dirty="0" smtClean="0"/>
              <a:t>)</a:t>
            </a:r>
          </a:p>
          <a:p>
            <a:pPr marL="0" indent="0">
              <a:buNone/>
            </a:pPr>
            <a:r>
              <a:rPr lang="en-US" sz="4400" dirty="0" smtClean="0"/>
              <a:t>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3767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5508"/>
            <a:ext cx="10229973" cy="675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3200" dirty="0" smtClean="0">
                <a:solidFill>
                  <a:srgbClr val="FFFF00"/>
                </a:solidFill>
              </a:rPr>
              <a:t>The </a:t>
            </a:r>
            <a:r>
              <a:rPr lang="en-US" sz="3200" dirty="0">
                <a:solidFill>
                  <a:srgbClr val="FFFF00"/>
                </a:solidFill>
              </a:rPr>
              <a:t>notice of the meeting at which the </a:t>
            </a:r>
            <a:r>
              <a:rPr lang="en-US" sz="32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special resolution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is   	proposed </a:t>
            </a:r>
            <a:r>
              <a:rPr lang="en-US" sz="3200" dirty="0">
                <a:solidFill>
                  <a:srgbClr val="FFFF00"/>
                </a:solidFill>
              </a:rPr>
              <a:t>to be </a:t>
            </a:r>
            <a:r>
              <a:rPr lang="en-US" sz="3200" dirty="0" smtClean="0">
                <a:solidFill>
                  <a:srgbClr val="FFFF00"/>
                </a:solidFill>
              </a:rPr>
              <a:t>passed shall </a:t>
            </a:r>
            <a:r>
              <a:rPr lang="en-US" sz="3200" dirty="0">
                <a:solidFill>
                  <a:srgbClr val="FFFF00"/>
                </a:solidFill>
              </a:rPr>
              <a:t>be accompanied by an </a:t>
            </a:r>
            <a:r>
              <a:rPr lang="en-US" sz="3200" dirty="0" smtClean="0">
                <a:solidFill>
                  <a:srgbClr val="FFFF00"/>
                </a:solidFill>
              </a:rPr>
              <a:t>	explanatory </a:t>
            </a:r>
            <a:r>
              <a:rPr lang="en-US" sz="3200" dirty="0">
                <a:solidFill>
                  <a:srgbClr val="FFFF00"/>
                </a:solidFill>
              </a:rPr>
              <a:t>statement </a:t>
            </a:r>
            <a:r>
              <a:rPr lang="en-US" sz="3200" dirty="0" smtClean="0">
                <a:solidFill>
                  <a:srgbClr val="FFFF00"/>
                </a:solidFill>
              </a:rPr>
              <a:t>stating —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(a) a full and complete disclosure of all material facts.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(</a:t>
            </a:r>
            <a:r>
              <a:rPr lang="en-US" sz="3200" dirty="0">
                <a:solidFill>
                  <a:srgbClr val="FFFF00"/>
                </a:solidFill>
              </a:rPr>
              <a:t>b) the necessity for the </a:t>
            </a:r>
            <a:r>
              <a:rPr lang="en-US" sz="3200" dirty="0" smtClean="0">
                <a:solidFill>
                  <a:srgbClr val="FFFF00"/>
                </a:solidFill>
              </a:rPr>
              <a:t>buy-back.</a:t>
            </a:r>
            <a:endParaRPr lang="en-US" sz="32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(</a:t>
            </a:r>
            <a:r>
              <a:rPr lang="en-US" sz="3200" dirty="0">
                <a:solidFill>
                  <a:srgbClr val="FFFF00"/>
                </a:solidFill>
              </a:rPr>
              <a:t>c) the class of shares or securities intended to be </a:t>
            </a:r>
            <a:r>
              <a:rPr lang="en-US" sz="3200" dirty="0" smtClean="0">
                <a:solidFill>
                  <a:srgbClr val="FFFF00"/>
                </a:solidFill>
              </a:rPr>
              <a:t>		       purchased </a:t>
            </a:r>
            <a:r>
              <a:rPr lang="en-US" sz="3200" dirty="0">
                <a:solidFill>
                  <a:srgbClr val="FFFF00"/>
                </a:solidFill>
              </a:rPr>
              <a:t>under the </a:t>
            </a:r>
            <a:r>
              <a:rPr lang="en-US" sz="3200" dirty="0" smtClean="0">
                <a:solidFill>
                  <a:srgbClr val="FFFF00"/>
                </a:solidFill>
              </a:rPr>
              <a:t>buy-back.</a:t>
            </a:r>
            <a:endParaRPr lang="en-US" sz="32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(</a:t>
            </a:r>
            <a:r>
              <a:rPr lang="en-US" sz="3200" dirty="0">
                <a:solidFill>
                  <a:srgbClr val="FFFF00"/>
                </a:solidFill>
              </a:rPr>
              <a:t>d) the amount to be invested under the buy-back; and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(</a:t>
            </a:r>
            <a:r>
              <a:rPr lang="en-US" sz="3200" dirty="0">
                <a:solidFill>
                  <a:srgbClr val="FFFF00"/>
                </a:solidFill>
              </a:rPr>
              <a:t>e) the time-limit for completion of buy-back.</a:t>
            </a:r>
          </a:p>
        </p:txBody>
      </p:sp>
    </p:spTree>
    <p:extLst>
      <p:ext uri="{BB962C8B-B14F-4D97-AF65-F5344CB8AC3E}">
        <p14:creationId xmlns:p14="http://schemas.microsoft.com/office/powerpoint/2010/main" val="289859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0"/>
            <a:ext cx="10171357" cy="6693877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  </a:t>
            </a:r>
            <a:r>
              <a:rPr lang="en-US" sz="4000" dirty="0" smtClean="0"/>
              <a:t>Overall </a:t>
            </a:r>
            <a:r>
              <a:rPr lang="en-US" sz="4000" dirty="0"/>
              <a:t>max. limit not exceeding 25% of total </a:t>
            </a:r>
            <a:r>
              <a:rPr lang="en-US" sz="4000" dirty="0" smtClean="0"/>
              <a:t>	paid </a:t>
            </a:r>
            <a:r>
              <a:rPr lang="en-US" sz="4000" dirty="0"/>
              <a:t>up </a:t>
            </a:r>
            <a:r>
              <a:rPr lang="en-US" sz="4000" dirty="0" smtClean="0"/>
              <a:t>capital </a:t>
            </a:r>
            <a:r>
              <a:rPr lang="en-US" sz="4000" dirty="0"/>
              <a:t>and  free reserves </a:t>
            </a:r>
            <a:r>
              <a:rPr lang="en-US" sz="4000" b="1" dirty="0"/>
              <a:t>( </a:t>
            </a:r>
            <a:r>
              <a:rPr lang="en-US" sz="4000" dirty="0"/>
              <a:t>for a </a:t>
            </a:r>
            <a:r>
              <a:rPr lang="en-US" sz="4000" dirty="0" smtClean="0"/>
              <a:t>	particular </a:t>
            </a:r>
            <a:r>
              <a:rPr lang="en-US" sz="4000" dirty="0"/>
              <a:t>financial </a:t>
            </a:r>
            <a:r>
              <a:rPr lang="en-US" sz="4000" dirty="0" smtClean="0"/>
              <a:t>year </a:t>
            </a:r>
            <a:r>
              <a:rPr lang="en-US" sz="4000" dirty="0"/>
              <a:t>buy back </a:t>
            </a:r>
            <a:r>
              <a:rPr lang="en-US" sz="4000" dirty="0" smtClean="0"/>
              <a:t>of equity 	capital </a:t>
            </a:r>
            <a:r>
              <a:rPr lang="en-US" sz="4000" dirty="0"/>
              <a:t>shall not exceed 25% </a:t>
            </a:r>
            <a:r>
              <a:rPr lang="en-US" sz="4000" dirty="0" smtClean="0"/>
              <a:t> of </a:t>
            </a:r>
            <a:r>
              <a:rPr lang="en-US" sz="4000" dirty="0"/>
              <a:t>its </a:t>
            </a:r>
            <a:r>
              <a:rPr lang="en-US" sz="4000" dirty="0" smtClean="0"/>
              <a:t>	total </a:t>
            </a:r>
            <a:r>
              <a:rPr lang="en-US" sz="4000" dirty="0"/>
              <a:t>paid up equity capital </a:t>
            </a:r>
            <a:r>
              <a:rPr lang="en-US" sz="4000" b="1" dirty="0" smtClean="0"/>
              <a:t>)</a:t>
            </a:r>
          </a:p>
          <a:p>
            <a:r>
              <a:rPr lang="en-US" sz="4000" dirty="0" smtClean="0"/>
              <a:t>  Debt </a:t>
            </a:r>
            <a:r>
              <a:rPr lang="en-US" sz="4000" dirty="0"/>
              <a:t>equity ratio must not be more than 2:1 </a:t>
            </a:r>
            <a:r>
              <a:rPr lang="en-US" sz="4000" dirty="0" smtClean="0"/>
              <a:t>	after </a:t>
            </a:r>
            <a:r>
              <a:rPr lang="en-US" sz="4000" dirty="0"/>
              <a:t>buy back </a:t>
            </a:r>
            <a:r>
              <a:rPr lang="en-US" sz="4000" b="1" dirty="0"/>
              <a:t>(</a:t>
            </a:r>
            <a:r>
              <a:rPr lang="en-US" sz="4000" dirty="0"/>
              <a:t> central govt. is empowered </a:t>
            </a:r>
            <a:r>
              <a:rPr lang="en-US" sz="4000" dirty="0" smtClean="0"/>
              <a:t>	to </a:t>
            </a:r>
            <a:r>
              <a:rPr lang="en-US" sz="4000" dirty="0"/>
              <a:t>prescribe higher debt equity ratio for a </a:t>
            </a:r>
            <a:r>
              <a:rPr lang="en-US" sz="4000" dirty="0" smtClean="0"/>
              <a:t>	class </a:t>
            </a:r>
            <a:r>
              <a:rPr lang="en-US" sz="4000" dirty="0"/>
              <a:t>or classes of companies. </a:t>
            </a:r>
            <a:r>
              <a:rPr lang="en-US" sz="4000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398584"/>
            <a:ext cx="10147911" cy="6271847"/>
          </a:xfrm>
        </p:spPr>
        <p:txBody>
          <a:bodyPr>
            <a:noAutofit/>
          </a:bodyPr>
          <a:lstStyle/>
          <a:p>
            <a:r>
              <a:rPr lang="en-US" sz="4000" dirty="0" smtClean="0"/>
              <a:t>   </a:t>
            </a:r>
            <a:r>
              <a:rPr lang="en-US" sz="4800" dirty="0" smtClean="0"/>
              <a:t>All </a:t>
            </a:r>
            <a:r>
              <a:rPr lang="en-US" sz="4800" dirty="0" smtClean="0"/>
              <a:t>shares for buy back must be fully </a:t>
            </a:r>
            <a:r>
              <a:rPr lang="en-US" sz="4800" dirty="0" smtClean="0"/>
              <a:t>	paid </a:t>
            </a:r>
            <a:r>
              <a:rPr lang="en-US" sz="4800" dirty="0" smtClean="0"/>
              <a:t>up.</a:t>
            </a:r>
          </a:p>
          <a:p>
            <a:r>
              <a:rPr lang="en-US" sz="4800" dirty="0" smtClean="0"/>
              <a:t>   If </a:t>
            </a:r>
            <a:r>
              <a:rPr lang="en-US" sz="4800" dirty="0" smtClean="0"/>
              <a:t>shares are listed – buy back as per </a:t>
            </a:r>
            <a:r>
              <a:rPr lang="en-US" sz="4800" dirty="0" smtClean="0"/>
              <a:t>	SEBI guidelines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   If </a:t>
            </a:r>
            <a:r>
              <a:rPr lang="en-US" sz="4800" dirty="0" smtClean="0"/>
              <a:t>shares are unlisted – buy back as </a:t>
            </a:r>
            <a:r>
              <a:rPr lang="en-US" sz="4800" dirty="0" smtClean="0"/>
              <a:t>	per central </a:t>
            </a:r>
            <a:r>
              <a:rPr lang="en-US" sz="4800" dirty="0" smtClean="0"/>
              <a:t>govt. guidelines.</a:t>
            </a:r>
          </a:p>
        </p:txBody>
      </p:sp>
    </p:spTree>
    <p:extLst>
      <p:ext uri="{BB962C8B-B14F-4D97-AF65-F5344CB8AC3E}">
        <p14:creationId xmlns:p14="http://schemas.microsoft.com/office/powerpoint/2010/main" val="1746619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211</TotalTime>
  <Words>337</Words>
  <Application>Microsoft Office PowerPoint</Application>
  <PresentationFormat>Widescreen</PresentationFormat>
  <Paragraphs>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Imprint MT Shadow</vt:lpstr>
      <vt:lpstr>Trebuchet MS</vt:lpstr>
      <vt:lpstr>Tw Cen MT</vt:lpstr>
      <vt:lpstr>Circuit</vt:lpstr>
      <vt:lpstr>BUY BACK OF SHARES  From      Sapna daga </vt:lpstr>
      <vt:lpstr>Buy back of shares sec  68</vt:lpstr>
      <vt:lpstr>Sources of funds for buy back</vt:lpstr>
      <vt:lpstr>PowerPoint Presentation</vt:lpstr>
      <vt:lpstr>Buy back from whom</vt:lpstr>
      <vt:lpstr>Conditions for buy back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important issues regarding buy back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 back of shares sec 77a</dc:title>
  <dc:creator>Sapna</dc:creator>
  <cp:lastModifiedBy>Sapna Daga</cp:lastModifiedBy>
  <cp:revision>27</cp:revision>
  <dcterms:created xsi:type="dcterms:W3CDTF">2014-03-06T14:14:46Z</dcterms:created>
  <dcterms:modified xsi:type="dcterms:W3CDTF">2015-02-19T17:32:58Z</dcterms:modified>
</cp:coreProperties>
</file>