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70"/>
  </p:notesMasterIdLst>
  <p:sldIdLst>
    <p:sldId id="319" r:id="rId2"/>
    <p:sldId id="316" r:id="rId3"/>
    <p:sldId id="317" r:id="rId4"/>
    <p:sldId id="433" r:id="rId5"/>
    <p:sldId id="434" r:id="rId6"/>
    <p:sldId id="435" r:id="rId7"/>
    <p:sldId id="347" r:id="rId8"/>
    <p:sldId id="430" r:id="rId9"/>
    <p:sldId id="420" r:id="rId10"/>
    <p:sldId id="257" r:id="rId11"/>
    <p:sldId id="335" r:id="rId12"/>
    <p:sldId id="422" r:id="rId13"/>
    <p:sldId id="337" r:id="rId14"/>
    <p:sldId id="308" r:id="rId15"/>
    <p:sldId id="362" r:id="rId16"/>
    <p:sldId id="432" r:id="rId17"/>
    <p:sldId id="436" r:id="rId18"/>
    <p:sldId id="437" r:id="rId19"/>
    <p:sldId id="438" r:id="rId20"/>
    <p:sldId id="354" r:id="rId21"/>
    <p:sldId id="356" r:id="rId22"/>
    <p:sldId id="439" r:id="rId23"/>
    <p:sldId id="440" r:id="rId24"/>
    <p:sldId id="370" r:id="rId25"/>
    <p:sldId id="378" r:id="rId26"/>
    <p:sldId id="381" r:id="rId27"/>
    <p:sldId id="383" r:id="rId28"/>
    <p:sldId id="387" r:id="rId29"/>
    <p:sldId id="442" r:id="rId30"/>
    <p:sldId id="443" r:id="rId31"/>
    <p:sldId id="444" r:id="rId32"/>
    <p:sldId id="446" r:id="rId33"/>
    <p:sldId id="448" r:id="rId34"/>
    <p:sldId id="449" r:id="rId35"/>
    <p:sldId id="453" r:id="rId36"/>
    <p:sldId id="447" r:id="rId37"/>
    <p:sldId id="340" r:id="rId38"/>
    <p:sldId id="324" r:id="rId39"/>
    <p:sldId id="326" r:id="rId40"/>
    <p:sldId id="327" r:id="rId41"/>
    <p:sldId id="328" r:id="rId42"/>
    <p:sldId id="329" r:id="rId43"/>
    <p:sldId id="330" r:id="rId44"/>
    <p:sldId id="403" r:id="rId45"/>
    <p:sldId id="405" r:id="rId46"/>
    <p:sldId id="407" r:id="rId47"/>
    <p:sldId id="410" r:id="rId48"/>
    <p:sldId id="409" r:id="rId49"/>
    <p:sldId id="332" r:id="rId50"/>
    <p:sldId id="333" r:id="rId51"/>
    <p:sldId id="334" r:id="rId52"/>
    <p:sldId id="294" r:id="rId53"/>
    <p:sldId id="295" r:id="rId54"/>
    <p:sldId id="296" r:id="rId55"/>
    <p:sldId id="297" r:id="rId56"/>
    <p:sldId id="298" r:id="rId57"/>
    <p:sldId id="301" r:id="rId58"/>
    <p:sldId id="302" r:id="rId59"/>
    <p:sldId id="304" r:id="rId60"/>
    <p:sldId id="305" r:id="rId61"/>
    <p:sldId id="306" r:id="rId62"/>
    <p:sldId id="418" r:id="rId63"/>
    <p:sldId id="397" r:id="rId64"/>
    <p:sldId id="450" r:id="rId65"/>
    <p:sldId id="451" r:id="rId66"/>
    <p:sldId id="452" r:id="rId67"/>
    <p:sldId id="307" r:id="rId68"/>
    <p:sldId id="454"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24" autoAdjust="0"/>
  </p:normalViewPr>
  <p:slideViewPr>
    <p:cSldViewPr>
      <p:cViewPr>
        <p:scale>
          <a:sx n="55" d="100"/>
          <a:sy n="55" d="100"/>
        </p:scale>
        <p:origin x="-954" y="-174"/>
      </p:cViewPr>
      <p:guideLst>
        <p:guide orient="horz" pos="2160"/>
        <p:guide pos="2880"/>
      </p:guideLst>
    </p:cSldViewPr>
  </p:slideViewPr>
  <p:outlineViewPr>
    <p:cViewPr>
      <p:scale>
        <a:sx n="33" d="100"/>
        <a:sy n="33" d="100"/>
      </p:scale>
      <p:origin x="0" y="976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39A31D-5F3C-4F2C-903D-A9A9E305C104}"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en-IN"/>
        </a:p>
      </dgm:t>
    </dgm:pt>
    <dgm:pt modelId="{2E20FD3B-DB2A-4828-9932-FEC6CBA4DB53}">
      <dgm:prSet phldrT="[Text]"/>
      <dgm:spPr/>
      <dgm:t>
        <a:bodyPr/>
        <a:lstStyle/>
        <a:p>
          <a:r>
            <a:rPr lang="en-US" dirty="0" smtClean="0"/>
            <a:t>Aim</a:t>
          </a:r>
          <a:endParaRPr lang="en-IN" dirty="0"/>
        </a:p>
      </dgm:t>
    </dgm:pt>
    <dgm:pt modelId="{4B805F0B-355C-4593-B609-D1CE5DD676E0}" type="parTrans" cxnId="{A0E9B6BB-7EEB-4C0D-B438-45FF8D2D946C}">
      <dgm:prSet/>
      <dgm:spPr/>
      <dgm:t>
        <a:bodyPr/>
        <a:lstStyle/>
        <a:p>
          <a:endParaRPr lang="en-IN"/>
        </a:p>
      </dgm:t>
    </dgm:pt>
    <dgm:pt modelId="{55B8955F-282E-4D80-BF09-C15E5415DA3A}" type="sibTrans" cxnId="{A0E9B6BB-7EEB-4C0D-B438-45FF8D2D946C}">
      <dgm:prSet/>
      <dgm:spPr/>
      <dgm:t>
        <a:bodyPr/>
        <a:lstStyle/>
        <a:p>
          <a:endParaRPr lang="en-IN"/>
        </a:p>
      </dgm:t>
    </dgm:pt>
    <dgm:pt modelId="{B7CCE7E8-5F85-4383-AD72-B1545ADAF549}">
      <dgm:prSet phldrT="[Text]"/>
      <dgm:spPr/>
      <dgm:t>
        <a:bodyPr/>
        <a:lstStyle/>
        <a:p>
          <a:r>
            <a:rPr lang="en-US" dirty="0" smtClean="0"/>
            <a:t>Buyer</a:t>
          </a:r>
          <a:endParaRPr lang="en-IN" dirty="0"/>
        </a:p>
      </dgm:t>
    </dgm:pt>
    <dgm:pt modelId="{B534EE61-B14A-4B39-BC0A-49E8DC9495A5}" type="parTrans" cxnId="{FF5845E9-93A0-4388-9BB5-DDF617734E32}">
      <dgm:prSet/>
      <dgm:spPr/>
      <dgm:t>
        <a:bodyPr/>
        <a:lstStyle/>
        <a:p>
          <a:endParaRPr lang="en-IN" dirty="0"/>
        </a:p>
      </dgm:t>
    </dgm:pt>
    <dgm:pt modelId="{77A0B43D-2463-41BA-8C58-F6D1F1F6ED01}" type="sibTrans" cxnId="{FF5845E9-93A0-4388-9BB5-DDF617734E32}">
      <dgm:prSet/>
      <dgm:spPr/>
      <dgm:t>
        <a:bodyPr/>
        <a:lstStyle/>
        <a:p>
          <a:endParaRPr lang="en-IN"/>
        </a:p>
      </dgm:t>
    </dgm:pt>
    <dgm:pt modelId="{B5C95334-3115-4EB6-B828-F954EEFD3C6B}">
      <dgm:prSet phldrT="[Text]"/>
      <dgm:spPr/>
      <dgm:t>
        <a:bodyPr/>
        <a:lstStyle/>
        <a:p>
          <a:r>
            <a:rPr lang="en-US" dirty="0" smtClean="0"/>
            <a:t>Seller</a:t>
          </a:r>
          <a:endParaRPr lang="en-IN" dirty="0"/>
        </a:p>
      </dgm:t>
    </dgm:pt>
    <dgm:pt modelId="{679008D4-C86A-443C-A627-C4D28B4C732C}" type="parTrans" cxnId="{5BB223F8-EC2E-4A2F-9EA9-F74BE851D56F}">
      <dgm:prSet/>
      <dgm:spPr/>
      <dgm:t>
        <a:bodyPr/>
        <a:lstStyle/>
        <a:p>
          <a:endParaRPr lang="en-IN" dirty="0"/>
        </a:p>
      </dgm:t>
    </dgm:pt>
    <dgm:pt modelId="{CE431DE4-A3AF-4FB2-B1BF-2B2F9D8C3FD1}" type="sibTrans" cxnId="{5BB223F8-EC2E-4A2F-9EA9-F74BE851D56F}">
      <dgm:prSet/>
      <dgm:spPr/>
      <dgm:t>
        <a:bodyPr/>
        <a:lstStyle/>
        <a:p>
          <a:endParaRPr lang="en-IN"/>
        </a:p>
      </dgm:t>
    </dgm:pt>
    <dgm:pt modelId="{CCA9A28F-A64E-49AA-960D-FA3A4E6ED7AD}">
      <dgm:prSet phldrT="[Text]"/>
      <dgm:spPr/>
      <dgm:t>
        <a:bodyPr/>
        <a:lstStyle/>
        <a:p>
          <a:r>
            <a:rPr lang="en-US" dirty="0" smtClean="0"/>
            <a:t>Value</a:t>
          </a:r>
          <a:r>
            <a:rPr lang="en-US" baseline="0" dirty="0" smtClean="0"/>
            <a:t> the company as high as possible</a:t>
          </a:r>
          <a:endParaRPr lang="en-IN" dirty="0"/>
        </a:p>
      </dgm:t>
    </dgm:pt>
    <dgm:pt modelId="{7481DFFC-A4F1-42CE-8CE9-9241A8084D82}" type="parTrans" cxnId="{89E5875B-7FAB-46F6-A40E-DA9D872140D3}">
      <dgm:prSet/>
      <dgm:spPr/>
      <dgm:t>
        <a:bodyPr/>
        <a:lstStyle/>
        <a:p>
          <a:endParaRPr lang="en-IN" dirty="0"/>
        </a:p>
      </dgm:t>
    </dgm:pt>
    <dgm:pt modelId="{2900D27C-5988-4562-95D9-9A692D1C566D}" type="sibTrans" cxnId="{89E5875B-7FAB-46F6-A40E-DA9D872140D3}">
      <dgm:prSet/>
      <dgm:spPr/>
      <dgm:t>
        <a:bodyPr/>
        <a:lstStyle/>
        <a:p>
          <a:endParaRPr lang="en-IN"/>
        </a:p>
      </dgm:t>
    </dgm:pt>
    <dgm:pt modelId="{DA3A88D2-D9FC-42BB-A30C-68BA2628834A}">
      <dgm:prSet phldrT="[Text]"/>
      <dgm:spPr/>
      <dgm:t>
        <a:bodyPr/>
        <a:lstStyle/>
        <a:p>
          <a:r>
            <a:rPr lang="en-US" dirty="0" smtClean="0"/>
            <a:t>In M&amp;A</a:t>
          </a:r>
          <a:endParaRPr lang="en-IN" dirty="0"/>
        </a:p>
      </dgm:t>
    </dgm:pt>
    <dgm:pt modelId="{C560C164-58EA-4C5B-B615-C44029D53B0C}" type="parTrans" cxnId="{AAE23254-4056-4E57-8461-113636526B1D}">
      <dgm:prSet/>
      <dgm:spPr/>
      <dgm:t>
        <a:bodyPr/>
        <a:lstStyle/>
        <a:p>
          <a:endParaRPr lang="en-IN"/>
        </a:p>
      </dgm:t>
    </dgm:pt>
    <dgm:pt modelId="{3F52BAA8-A4C9-471E-9A41-6E93825FC22F}" type="sibTrans" cxnId="{AAE23254-4056-4E57-8461-113636526B1D}">
      <dgm:prSet/>
      <dgm:spPr/>
      <dgm:t>
        <a:bodyPr/>
        <a:lstStyle/>
        <a:p>
          <a:endParaRPr lang="en-IN"/>
        </a:p>
      </dgm:t>
    </dgm:pt>
    <dgm:pt modelId="{B97CB7D4-10E3-4F72-BC81-E8D1CEFB9C46}">
      <dgm:prSet phldrT="[Text]"/>
      <dgm:spPr/>
      <dgm:t>
        <a:bodyPr/>
        <a:lstStyle/>
        <a:p>
          <a:endParaRPr lang="en-IN" dirty="0"/>
        </a:p>
      </dgm:t>
    </dgm:pt>
    <dgm:pt modelId="{2428D43B-F934-45AE-B524-D3848EF42FAF}" type="parTrans" cxnId="{DC0FEEA6-2EDA-45F6-B889-A27135798E84}">
      <dgm:prSet/>
      <dgm:spPr/>
      <dgm:t>
        <a:bodyPr/>
        <a:lstStyle/>
        <a:p>
          <a:endParaRPr lang="en-IN"/>
        </a:p>
      </dgm:t>
    </dgm:pt>
    <dgm:pt modelId="{B1AF6E58-213D-4895-9E4D-22413A33B744}" type="sibTrans" cxnId="{DC0FEEA6-2EDA-45F6-B889-A27135798E84}">
      <dgm:prSet/>
      <dgm:spPr/>
      <dgm:t>
        <a:bodyPr/>
        <a:lstStyle/>
        <a:p>
          <a:endParaRPr lang="en-IN"/>
        </a:p>
      </dgm:t>
    </dgm:pt>
    <dgm:pt modelId="{C70E4ECD-E151-425F-B164-C061624E4497}">
      <dgm:prSet phldrT="[Text]" phldr="1"/>
      <dgm:spPr/>
      <dgm:t>
        <a:bodyPr/>
        <a:lstStyle/>
        <a:p>
          <a:endParaRPr lang="en-IN" dirty="0"/>
        </a:p>
      </dgm:t>
    </dgm:pt>
    <dgm:pt modelId="{5D20D487-78BF-45D6-97E5-980CEFF391FB}" type="parTrans" cxnId="{5723D7EB-EF1E-4744-967B-3D7B422B67FA}">
      <dgm:prSet/>
      <dgm:spPr/>
      <dgm:t>
        <a:bodyPr/>
        <a:lstStyle/>
        <a:p>
          <a:endParaRPr lang="en-IN"/>
        </a:p>
      </dgm:t>
    </dgm:pt>
    <dgm:pt modelId="{DC04F4F7-461B-435C-B814-7EF2AE52EB1B}" type="sibTrans" cxnId="{5723D7EB-EF1E-4744-967B-3D7B422B67FA}">
      <dgm:prSet/>
      <dgm:spPr/>
      <dgm:t>
        <a:bodyPr/>
        <a:lstStyle/>
        <a:p>
          <a:endParaRPr lang="en-IN"/>
        </a:p>
      </dgm:t>
    </dgm:pt>
    <dgm:pt modelId="{8445D03F-8A1D-4D7B-B5B5-DFC7CB867694}">
      <dgm:prSet phldrT="[Text]"/>
      <dgm:spPr/>
      <dgm:t>
        <a:bodyPr/>
        <a:lstStyle/>
        <a:p>
          <a:r>
            <a:rPr lang="en-US" dirty="0" smtClean="0"/>
            <a:t>Value the company as low as possible</a:t>
          </a:r>
          <a:endParaRPr lang="en-IN" dirty="0"/>
        </a:p>
      </dgm:t>
    </dgm:pt>
    <dgm:pt modelId="{E1B2704D-08B8-4D72-A4A3-D20B1B7101D0}" type="sibTrans" cxnId="{79E6B6D0-6564-450D-905A-A2D2B7B04704}">
      <dgm:prSet/>
      <dgm:spPr/>
      <dgm:t>
        <a:bodyPr/>
        <a:lstStyle/>
        <a:p>
          <a:endParaRPr lang="en-IN"/>
        </a:p>
      </dgm:t>
    </dgm:pt>
    <dgm:pt modelId="{430AF14E-B2F2-4B6F-9A36-96B2B81F5FF9}" type="parTrans" cxnId="{79E6B6D0-6564-450D-905A-A2D2B7B04704}">
      <dgm:prSet/>
      <dgm:spPr/>
      <dgm:t>
        <a:bodyPr/>
        <a:lstStyle/>
        <a:p>
          <a:endParaRPr lang="en-IN" dirty="0"/>
        </a:p>
      </dgm:t>
    </dgm:pt>
    <dgm:pt modelId="{1EDC501C-6B29-400A-B423-86A047E708BB}" type="pres">
      <dgm:prSet presAssocID="{B139A31D-5F3C-4F2C-903D-A9A9E305C104}" presName="mainComposite" presStyleCnt="0">
        <dgm:presLayoutVars>
          <dgm:chPref val="1"/>
          <dgm:dir/>
          <dgm:animOne val="branch"/>
          <dgm:animLvl val="lvl"/>
          <dgm:resizeHandles val="exact"/>
        </dgm:presLayoutVars>
      </dgm:prSet>
      <dgm:spPr/>
      <dgm:t>
        <a:bodyPr/>
        <a:lstStyle/>
        <a:p>
          <a:endParaRPr lang="en-IN"/>
        </a:p>
      </dgm:t>
    </dgm:pt>
    <dgm:pt modelId="{B9DFFAF7-21E8-4F67-B23D-F0BCF2B3A377}" type="pres">
      <dgm:prSet presAssocID="{B139A31D-5F3C-4F2C-903D-A9A9E305C104}" presName="hierFlow" presStyleCnt="0"/>
      <dgm:spPr/>
    </dgm:pt>
    <dgm:pt modelId="{3E9B89DF-674B-45F3-9F79-6A8019DCE269}" type="pres">
      <dgm:prSet presAssocID="{B139A31D-5F3C-4F2C-903D-A9A9E305C104}" presName="firstBuf" presStyleCnt="0"/>
      <dgm:spPr/>
    </dgm:pt>
    <dgm:pt modelId="{2A9270F0-D429-4DA0-9D69-978995A07B61}" type="pres">
      <dgm:prSet presAssocID="{B139A31D-5F3C-4F2C-903D-A9A9E305C104}" presName="hierChild1" presStyleCnt="0">
        <dgm:presLayoutVars>
          <dgm:chPref val="1"/>
          <dgm:animOne val="branch"/>
          <dgm:animLvl val="lvl"/>
        </dgm:presLayoutVars>
      </dgm:prSet>
      <dgm:spPr/>
    </dgm:pt>
    <dgm:pt modelId="{D45B6BB6-08CD-4A02-BDD7-2496D6903887}" type="pres">
      <dgm:prSet presAssocID="{2E20FD3B-DB2A-4828-9932-FEC6CBA4DB53}" presName="Name14" presStyleCnt="0"/>
      <dgm:spPr/>
    </dgm:pt>
    <dgm:pt modelId="{6F115041-4ED8-415A-BBFC-31EC2C6B0A41}" type="pres">
      <dgm:prSet presAssocID="{2E20FD3B-DB2A-4828-9932-FEC6CBA4DB53}" presName="level1Shape" presStyleLbl="node0" presStyleIdx="0" presStyleCnt="1">
        <dgm:presLayoutVars>
          <dgm:chPref val="3"/>
        </dgm:presLayoutVars>
      </dgm:prSet>
      <dgm:spPr/>
      <dgm:t>
        <a:bodyPr/>
        <a:lstStyle/>
        <a:p>
          <a:endParaRPr lang="en-IN"/>
        </a:p>
      </dgm:t>
    </dgm:pt>
    <dgm:pt modelId="{A901C5AF-EF5D-412B-AF27-E83E174BAE14}" type="pres">
      <dgm:prSet presAssocID="{2E20FD3B-DB2A-4828-9932-FEC6CBA4DB53}" presName="hierChild2" presStyleCnt="0"/>
      <dgm:spPr/>
    </dgm:pt>
    <dgm:pt modelId="{E4FD81F4-3575-4C29-BDD7-713376FDF4D9}" type="pres">
      <dgm:prSet presAssocID="{B534EE61-B14A-4B39-BC0A-49E8DC9495A5}" presName="Name19" presStyleLbl="parChTrans1D2" presStyleIdx="0" presStyleCnt="2"/>
      <dgm:spPr/>
      <dgm:t>
        <a:bodyPr/>
        <a:lstStyle/>
        <a:p>
          <a:endParaRPr lang="en-IN"/>
        </a:p>
      </dgm:t>
    </dgm:pt>
    <dgm:pt modelId="{73E22E96-D138-4103-AB7D-5617B4E09D9B}" type="pres">
      <dgm:prSet presAssocID="{B7CCE7E8-5F85-4383-AD72-B1545ADAF549}" presName="Name21" presStyleCnt="0"/>
      <dgm:spPr/>
    </dgm:pt>
    <dgm:pt modelId="{1D2BAF21-8F8E-4F94-9010-C71DC8AAB893}" type="pres">
      <dgm:prSet presAssocID="{B7CCE7E8-5F85-4383-AD72-B1545ADAF549}" presName="level2Shape" presStyleLbl="node2" presStyleIdx="0" presStyleCnt="2"/>
      <dgm:spPr/>
      <dgm:t>
        <a:bodyPr/>
        <a:lstStyle/>
        <a:p>
          <a:endParaRPr lang="en-IN"/>
        </a:p>
      </dgm:t>
    </dgm:pt>
    <dgm:pt modelId="{C3D96F8C-6481-4049-922D-554942DF9376}" type="pres">
      <dgm:prSet presAssocID="{B7CCE7E8-5F85-4383-AD72-B1545ADAF549}" presName="hierChild3" presStyleCnt="0"/>
      <dgm:spPr/>
    </dgm:pt>
    <dgm:pt modelId="{021F0038-06D7-423A-803C-D709089DA76A}" type="pres">
      <dgm:prSet presAssocID="{430AF14E-B2F2-4B6F-9A36-96B2B81F5FF9}" presName="Name19" presStyleLbl="parChTrans1D3" presStyleIdx="0" presStyleCnt="2"/>
      <dgm:spPr/>
      <dgm:t>
        <a:bodyPr/>
        <a:lstStyle/>
        <a:p>
          <a:endParaRPr lang="en-IN"/>
        </a:p>
      </dgm:t>
    </dgm:pt>
    <dgm:pt modelId="{E996917B-D8D3-489E-865C-5BE5C3C676A8}" type="pres">
      <dgm:prSet presAssocID="{8445D03F-8A1D-4D7B-B5B5-DFC7CB867694}" presName="Name21" presStyleCnt="0"/>
      <dgm:spPr/>
    </dgm:pt>
    <dgm:pt modelId="{735E06BD-462E-4FCF-9998-AC989100C05D}" type="pres">
      <dgm:prSet presAssocID="{8445D03F-8A1D-4D7B-B5B5-DFC7CB867694}" presName="level2Shape" presStyleLbl="node3" presStyleIdx="0" presStyleCnt="2"/>
      <dgm:spPr/>
      <dgm:t>
        <a:bodyPr/>
        <a:lstStyle/>
        <a:p>
          <a:endParaRPr lang="en-IN"/>
        </a:p>
      </dgm:t>
    </dgm:pt>
    <dgm:pt modelId="{2BF31169-2B3F-4865-B07C-E416C07FB7CD}" type="pres">
      <dgm:prSet presAssocID="{8445D03F-8A1D-4D7B-B5B5-DFC7CB867694}" presName="hierChild3" presStyleCnt="0"/>
      <dgm:spPr/>
    </dgm:pt>
    <dgm:pt modelId="{82799BF0-AA3C-4D66-9B8F-A88EE048147A}" type="pres">
      <dgm:prSet presAssocID="{679008D4-C86A-443C-A627-C4D28B4C732C}" presName="Name19" presStyleLbl="parChTrans1D2" presStyleIdx="1" presStyleCnt="2"/>
      <dgm:spPr/>
      <dgm:t>
        <a:bodyPr/>
        <a:lstStyle/>
        <a:p>
          <a:endParaRPr lang="en-IN"/>
        </a:p>
      </dgm:t>
    </dgm:pt>
    <dgm:pt modelId="{E5AEA4B9-F42D-4018-87AE-3792EC6EE076}" type="pres">
      <dgm:prSet presAssocID="{B5C95334-3115-4EB6-B828-F954EEFD3C6B}" presName="Name21" presStyleCnt="0"/>
      <dgm:spPr/>
    </dgm:pt>
    <dgm:pt modelId="{C6EAEC3F-E381-4C37-82D9-899002D14DBC}" type="pres">
      <dgm:prSet presAssocID="{B5C95334-3115-4EB6-B828-F954EEFD3C6B}" presName="level2Shape" presStyleLbl="node2" presStyleIdx="1" presStyleCnt="2"/>
      <dgm:spPr/>
      <dgm:t>
        <a:bodyPr/>
        <a:lstStyle/>
        <a:p>
          <a:endParaRPr lang="en-IN"/>
        </a:p>
      </dgm:t>
    </dgm:pt>
    <dgm:pt modelId="{D31EEE24-646B-488C-9358-2F93947A9D55}" type="pres">
      <dgm:prSet presAssocID="{B5C95334-3115-4EB6-B828-F954EEFD3C6B}" presName="hierChild3" presStyleCnt="0"/>
      <dgm:spPr/>
    </dgm:pt>
    <dgm:pt modelId="{C3E93A51-323A-483C-854C-9BDB247ADA27}" type="pres">
      <dgm:prSet presAssocID="{7481DFFC-A4F1-42CE-8CE9-9241A8084D82}" presName="Name19" presStyleLbl="parChTrans1D3" presStyleIdx="1" presStyleCnt="2"/>
      <dgm:spPr/>
      <dgm:t>
        <a:bodyPr/>
        <a:lstStyle/>
        <a:p>
          <a:endParaRPr lang="en-IN"/>
        </a:p>
      </dgm:t>
    </dgm:pt>
    <dgm:pt modelId="{EE71CD59-25AA-4F61-B4EF-96F95AB32C31}" type="pres">
      <dgm:prSet presAssocID="{CCA9A28F-A64E-49AA-960D-FA3A4E6ED7AD}" presName="Name21" presStyleCnt="0"/>
      <dgm:spPr/>
    </dgm:pt>
    <dgm:pt modelId="{343C5E2B-327A-494E-BDE3-A098122090EB}" type="pres">
      <dgm:prSet presAssocID="{CCA9A28F-A64E-49AA-960D-FA3A4E6ED7AD}" presName="level2Shape" presStyleLbl="node3" presStyleIdx="1" presStyleCnt="2"/>
      <dgm:spPr/>
      <dgm:t>
        <a:bodyPr/>
        <a:lstStyle/>
        <a:p>
          <a:endParaRPr lang="en-IN"/>
        </a:p>
      </dgm:t>
    </dgm:pt>
    <dgm:pt modelId="{276A8B19-2051-464E-BE8F-BD971EDA3F67}" type="pres">
      <dgm:prSet presAssocID="{CCA9A28F-A64E-49AA-960D-FA3A4E6ED7AD}" presName="hierChild3" presStyleCnt="0"/>
      <dgm:spPr/>
    </dgm:pt>
    <dgm:pt modelId="{DBB3303C-3868-448E-8C60-5B0B8D6A7CA0}" type="pres">
      <dgm:prSet presAssocID="{B139A31D-5F3C-4F2C-903D-A9A9E305C104}" presName="bgShapesFlow" presStyleCnt="0"/>
      <dgm:spPr/>
    </dgm:pt>
    <dgm:pt modelId="{A262769D-3DE4-4C4C-B81F-B0C141A1CA23}" type="pres">
      <dgm:prSet presAssocID="{DA3A88D2-D9FC-42BB-A30C-68BA2628834A}" presName="rectComp" presStyleCnt="0"/>
      <dgm:spPr/>
    </dgm:pt>
    <dgm:pt modelId="{FC8B8D7E-61BE-4D89-9288-894B9D99AE25}" type="pres">
      <dgm:prSet presAssocID="{DA3A88D2-D9FC-42BB-A30C-68BA2628834A}" presName="bgRect" presStyleLbl="bgShp" presStyleIdx="0" presStyleCnt="3"/>
      <dgm:spPr/>
      <dgm:t>
        <a:bodyPr/>
        <a:lstStyle/>
        <a:p>
          <a:endParaRPr lang="en-IN"/>
        </a:p>
      </dgm:t>
    </dgm:pt>
    <dgm:pt modelId="{BD01989F-4B5E-484C-B922-D3C6E9D8396D}" type="pres">
      <dgm:prSet presAssocID="{DA3A88D2-D9FC-42BB-A30C-68BA2628834A}" presName="bgRectTx" presStyleLbl="bgShp" presStyleIdx="0" presStyleCnt="3">
        <dgm:presLayoutVars>
          <dgm:bulletEnabled val="1"/>
        </dgm:presLayoutVars>
      </dgm:prSet>
      <dgm:spPr/>
      <dgm:t>
        <a:bodyPr/>
        <a:lstStyle/>
        <a:p>
          <a:endParaRPr lang="en-IN"/>
        </a:p>
      </dgm:t>
    </dgm:pt>
    <dgm:pt modelId="{8CB9A5A0-3D24-419F-86C5-AD1F72530ABF}" type="pres">
      <dgm:prSet presAssocID="{DA3A88D2-D9FC-42BB-A30C-68BA2628834A}" presName="spComp" presStyleCnt="0"/>
      <dgm:spPr/>
    </dgm:pt>
    <dgm:pt modelId="{B53191DC-1755-49FA-AED2-9FE0FA1C107F}" type="pres">
      <dgm:prSet presAssocID="{DA3A88D2-D9FC-42BB-A30C-68BA2628834A}" presName="vSp" presStyleCnt="0"/>
      <dgm:spPr/>
    </dgm:pt>
    <dgm:pt modelId="{6A1754D6-4808-4A1F-AC6E-C5BD47691958}" type="pres">
      <dgm:prSet presAssocID="{B97CB7D4-10E3-4F72-BC81-E8D1CEFB9C46}" presName="rectComp" presStyleCnt="0"/>
      <dgm:spPr/>
    </dgm:pt>
    <dgm:pt modelId="{4B25AED4-79E5-4918-82FA-BD144C5CB753}" type="pres">
      <dgm:prSet presAssocID="{B97CB7D4-10E3-4F72-BC81-E8D1CEFB9C46}" presName="bgRect" presStyleLbl="bgShp" presStyleIdx="1" presStyleCnt="3"/>
      <dgm:spPr/>
      <dgm:t>
        <a:bodyPr/>
        <a:lstStyle/>
        <a:p>
          <a:endParaRPr lang="en-IN"/>
        </a:p>
      </dgm:t>
    </dgm:pt>
    <dgm:pt modelId="{54EA84E1-E9DA-4FB7-9865-0AFC17AC4CB1}" type="pres">
      <dgm:prSet presAssocID="{B97CB7D4-10E3-4F72-BC81-E8D1CEFB9C46}" presName="bgRectTx" presStyleLbl="bgShp" presStyleIdx="1" presStyleCnt="3">
        <dgm:presLayoutVars>
          <dgm:bulletEnabled val="1"/>
        </dgm:presLayoutVars>
      </dgm:prSet>
      <dgm:spPr/>
      <dgm:t>
        <a:bodyPr/>
        <a:lstStyle/>
        <a:p>
          <a:endParaRPr lang="en-IN"/>
        </a:p>
      </dgm:t>
    </dgm:pt>
    <dgm:pt modelId="{3BA8E6E0-76AC-49E2-A29E-4A0348BA4003}" type="pres">
      <dgm:prSet presAssocID="{B97CB7D4-10E3-4F72-BC81-E8D1CEFB9C46}" presName="spComp" presStyleCnt="0"/>
      <dgm:spPr/>
    </dgm:pt>
    <dgm:pt modelId="{F7637CA9-6BB5-41D4-AD0A-81C70D179C00}" type="pres">
      <dgm:prSet presAssocID="{B97CB7D4-10E3-4F72-BC81-E8D1CEFB9C46}" presName="vSp" presStyleCnt="0"/>
      <dgm:spPr/>
    </dgm:pt>
    <dgm:pt modelId="{677C2D95-14CA-48B4-89DC-8A52B0E2A7E8}" type="pres">
      <dgm:prSet presAssocID="{C70E4ECD-E151-425F-B164-C061624E4497}" presName="rectComp" presStyleCnt="0"/>
      <dgm:spPr/>
    </dgm:pt>
    <dgm:pt modelId="{69632B69-FB44-42AA-BF4B-25FE95A73FA9}" type="pres">
      <dgm:prSet presAssocID="{C70E4ECD-E151-425F-B164-C061624E4497}" presName="bgRect" presStyleLbl="bgShp" presStyleIdx="2" presStyleCnt="3"/>
      <dgm:spPr/>
      <dgm:t>
        <a:bodyPr/>
        <a:lstStyle/>
        <a:p>
          <a:endParaRPr lang="en-IN"/>
        </a:p>
      </dgm:t>
    </dgm:pt>
    <dgm:pt modelId="{53507EB4-DF7E-4A2D-8D13-4D518B1121DF}" type="pres">
      <dgm:prSet presAssocID="{C70E4ECD-E151-425F-B164-C061624E4497}" presName="bgRectTx" presStyleLbl="bgShp" presStyleIdx="2" presStyleCnt="3">
        <dgm:presLayoutVars>
          <dgm:bulletEnabled val="1"/>
        </dgm:presLayoutVars>
      </dgm:prSet>
      <dgm:spPr/>
      <dgm:t>
        <a:bodyPr/>
        <a:lstStyle/>
        <a:p>
          <a:endParaRPr lang="en-IN"/>
        </a:p>
      </dgm:t>
    </dgm:pt>
  </dgm:ptLst>
  <dgm:cxnLst>
    <dgm:cxn modelId="{02352C6B-A305-451E-AB51-0E748EA60EEA}" type="presOf" srcId="{8445D03F-8A1D-4D7B-B5B5-DFC7CB867694}" destId="{735E06BD-462E-4FCF-9998-AC989100C05D}" srcOrd="0" destOrd="0" presId="urn:microsoft.com/office/officeart/2005/8/layout/hierarchy6"/>
    <dgm:cxn modelId="{E0634097-F0A0-475C-9883-05019DE2AAD5}" type="presOf" srcId="{B97CB7D4-10E3-4F72-BC81-E8D1CEFB9C46}" destId="{4B25AED4-79E5-4918-82FA-BD144C5CB753}" srcOrd="0" destOrd="0" presId="urn:microsoft.com/office/officeart/2005/8/layout/hierarchy6"/>
    <dgm:cxn modelId="{5723D7EB-EF1E-4744-967B-3D7B422B67FA}" srcId="{B139A31D-5F3C-4F2C-903D-A9A9E305C104}" destId="{C70E4ECD-E151-425F-B164-C061624E4497}" srcOrd="3" destOrd="0" parTransId="{5D20D487-78BF-45D6-97E5-980CEFF391FB}" sibTransId="{DC04F4F7-461B-435C-B814-7EF2AE52EB1B}"/>
    <dgm:cxn modelId="{FF5845E9-93A0-4388-9BB5-DDF617734E32}" srcId="{2E20FD3B-DB2A-4828-9932-FEC6CBA4DB53}" destId="{B7CCE7E8-5F85-4383-AD72-B1545ADAF549}" srcOrd="0" destOrd="0" parTransId="{B534EE61-B14A-4B39-BC0A-49E8DC9495A5}" sibTransId="{77A0B43D-2463-41BA-8C58-F6D1F1F6ED01}"/>
    <dgm:cxn modelId="{F9D86829-22F4-46DA-BCD2-2AAA12D0268C}" type="presOf" srcId="{C70E4ECD-E151-425F-B164-C061624E4497}" destId="{69632B69-FB44-42AA-BF4B-25FE95A73FA9}" srcOrd="0" destOrd="0" presId="urn:microsoft.com/office/officeart/2005/8/layout/hierarchy6"/>
    <dgm:cxn modelId="{83888111-A39B-4DF6-8897-C98439E439F8}" type="presOf" srcId="{C70E4ECD-E151-425F-B164-C061624E4497}" destId="{53507EB4-DF7E-4A2D-8D13-4D518B1121DF}" srcOrd="1" destOrd="0" presId="urn:microsoft.com/office/officeart/2005/8/layout/hierarchy6"/>
    <dgm:cxn modelId="{FCB98E6C-4B94-4291-8995-4AAB9F93751B}" type="presOf" srcId="{2E20FD3B-DB2A-4828-9932-FEC6CBA4DB53}" destId="{6F115041-4ED8-415A-BBFC-31EC2C6B0A41}" srcOrd="0" destOrd="0" presId="urn:microsoft.com/office/officeart/2005/8/layout/hierarchy6"/>
    <dgm:cxn modelId="{E1840D43-97EB-4654-81C1-4B1924A7C751}" type="presOf" srcId="{B139A31D-5F3C-4F2C-903D-A9A9E305C104}" destId="{1EDC501C-6B29-400A-B423-86A047E708BB}" srcOrd="0" destOrd="0" presId="urn:microsoft.com/office/officeart/2005/8/layout/hierarchy6"/>
    <dgm:cxn modelId="{60571E4C-6155-4A2E-AD89-CF56CC9EC980}" type="presOf" srcId="{DA3A88D2-D9FC-42BB-A30C-68BA2628834A}" destId="{BD01989F-4B5E-484C-B922-D3C6E9D8396D}" srcOrd="1" destOrd="0" presId="urn:microsoft.com/office/officeart/2005/8/layout/hierarchy6"/>
    <dgm:cxn modelId="{A0E9B6BB-7EEB-4C0D-B438-45FF8D2D946C}" srcId="{B139A31D-5F3C-4F2C-903D-A9A9E305C104}" destId="{2E20FD3B-DB2A-4828-9932-FEC6CBA4DB53}" srcOrd="0" destOrd="0" parTransId="{4B805F0B-355C-4593-B609-D1CE5DD676E0}" sibTransId="{55B8955F-282E-4D80-BF09-C15E5415DA3A}"/>
    <dgm:cxn modelId="{00AB6474-FE8B-42C3-A1CD-C5C74434DFE7}" type="presOf" srcId="{B534EE61-B14A-4B39-BC0A-49E8DC9495A5}" destId="{E4FD81F4-3575-4C29-BDD7-713376FDF4D9}" srcOrd="0" destOrd="0" presId="urn:microsoft.com/office/officeart/2005/8/layout/hierarchy6"/>
    <dgm:cxn modelId="{4A21D6D7-1A49-41ED-986B-1D9F10076BE0}" type="presOf" srcId="{DA3A88D2-D9FC-42BB-A30C-68BA2628834A}" destId="{FC8B8D7E-61BE-4D89-9288-894B9D99AE25}" srcOrd="0" destOrd="0" presId="urn:microsoft.com/office/officeart/2005/8/layout/hierarchy6"/>
    <dgm:cxn modelId="{3E1A85E3-DEFC-4259-BEC8-D1D81CD6AE2F}" type="presOf" srcId="{CCA9A28F-A64E-49AA-960D-FA3A4E6ED7AD}" destId="{343C5E2B-327A-494E-BDE3-A098122090EB}" srcOrd="0" destOrd="0" presId="urn:microsoft.com/office/officeart/2005/8/layout/hierarchy6"/>
    <dgm:cxn modelId="{5BB223F8-EC2E-4A2F-9EA9-F74BE851D56F}" srcId="{2E20FD3B-DB2A-4828-9932-FEC6CBA4DB53}" destId="{B5C95334-3115-4EB6-B828-F954EEFD3C6B}" srcOrd="1" destOrd="0" parTransId="{679008D4-C86A-443C-A627-C4D28B4C732C}" sibTransId="{CE431DE4-A3AF-4FB2-B1BF-2B2F9D8C3FD1}"/>
    <dgm:cxn modelId="{D753AA6B-61BA-46FD-B2BE-87E2DD95F81D}" type="presOf" srcId="{430AF14E-B2F2-4B6F-9A36-96B2B81F5FF9}" destId="{021F0038-06D7-423A-803C-D709089DA76A}" srcOrd="0" destOrd="0" presId="urn:microsoft.com/office/officeart/2005/8/layout/hierarchy6"/>
    <dgm:cxn modelId="{75342C9C-1FF8-4096-B677-6A8AD3627ED9}" type="presOf" srcId="{B5C95334-3115-4EB6-B828-F954EEFD3C6B}" destId="{C6EAEC3F-E381-4C37-82D9-899002D14DBC}" srcOrd="0" destOrd="0" presId="urn:microsoft.com/office/officeart/2005/8/layout/hierarchy6"/>
    <dgm:cxn modelId="{89E5875B-7FAB-46F6-A40E-DA9D872140D3}" srcId="{B5C95334-3115-4EB6-B828-F954EEFD3C6B}" destId="{CCA9A28F-A64E-49AA-960D-FA3A4E6ED7AD}" srcOrd="0" destOrd="0" parTransId="{7481DFFC-A4F1-42CE-8CE9-9241A8084D82}" sibTransId="{2900D27C-5988-4562-95D9-9A692D1C566D}"/>
    <dgm:cxn modelId="{3B889E8E-73DB-4983-949B-025105883F2C}" type="presOf" srcId="{7481DFFC-A4F1-42CE-8CE9-9241A8084D82}" destId="{C3E93A51-323A-483C-854C-9BDB247ADA27}" srcOrd="0" destOrd="0" presId="urn:microsoft.com/office/officeart/2005/8/layout/hierarchy6"/>
    <dgm:cxn modelId="{245407F5-A3EC-4A6A-9623-33DDAE518A67}" type="presOf" srcId="{679008D4-C86A-443C-A627-C4D28B4C732C}" destId="{82799BF0-AA3C-4D66-9B8F-A88EE048147A}" srcOrd="0" destOrd="0" presId="urn:microsoft.com/office/officeart/2005/8/layout/hierarchy6"/>
    <dgm:cxn modelId="{79E6B6D0-6564-450D-905A-A2D2B7B04704}" srcId="{B7CCE7E8-5F85-4383-AD72-B1545ADAF549}" destId="{8445D03F-8A1D-4D7B-B5B5-DFC7CB867694}" srcOrd="0" destOrd="0" parTransId="{430AF14E-B2F2-4B6F-9A36-96B2B81F5FF9}" sibTransId="{E1B2704D-08B8-4D72-A4A3-D20B1B7101D0}"/>
    <dgm:cxn modelId="{04CD27E2-38C8-4358-9A55-DBF009D006EF}" type="presOf" srcId="{B97CB7D4-10E3-4F72-BC81-E8D1CEFB9C46}" destId="{54EA84E1-E9DA-4FB7-9865-0AFC17AC4CB1}" srcOrd="1" destOrd="0" presId="urn:microsoft.com/office/officeart/2005/8/layout/hierarchy6"/>
    <dgm:cxn modelId="{E28D5533-10E9-4B65-90FF-6561CBAE702A}" type="presOf" srcId="{B7CCE7E8-5F85-4383-AD72-B1545ADAF549}" destId="{1D2BAF21-8F8E-4F94-9010-C71DC8AAB893}" srcOrd="0" destOrd="0" presId="urn:microsoft.com/office/officeart/2005/8/layout/hierarchy6"/>
    <dgm:cxn modelId="{DC0FEEA6-2EDA-45F6-B889-A27135798E84}" srcId="{B139A31D-5F3C-4F2C-903D-A9A9E305C104}" destId="{B97CB7D4-10E3-4F72-BC81-E8D1CEFB9C46}" srcOrd="2" destOrd="0" parTransId="{2428D43B-F934-45AE-B524-D3848EF42FAF}" sibTransId="{B1AF6E58-213D-4895-9E4D-22413A33B744}"/>
    <dgm:cxn modelId="{AAE23254-4056-4E57-8461-113636526B1D}" srcId="{B139A31D-5F3C-4F2C-903D-A9A9E305C104}" destId="{DA3A88D2-D9FC-42BB-A30C-68BA2628834A}" srcOrd="1" destOrd="0" parTransId="{C560C164-58EA-4C5B-B615-C44029D53B0C}" sibTransId="{3F52BAA8-A4C9-471E-9A41-6E93825FC22F}"/>
    <dgm:cxn modelId="{98F33532-FB51-4C1B-BCB8-826875499CED}" type="presParOf" srcId="{1EDC501C-6B29-400A-B423-86A047E708BB}" destId="{B9DFFAF7-21E8-4F67-B23D-F0BCF2B3A377}" srcOrd="0" destOrd="0" presId="urn:microsoft.com/office/officeart/2005/8/layout/hierarchy6"/>
    <dgm:cxn modelId="{ABDB31DA-AF96-4560-A905-0856803BE5E4}" type="presParOf" srcId="{B9DFFAF7-21E8-4F67-B23D-F0BCF2B3A377}" destId="{3E9B89DF-674B-45F3-9F79-6A8019DCE269}" srcOrd="0" destOrd="0" presId="urn:microsoft.com/office/officeart/2005/8/layout/hierarchy6"/>
    <dgm:cxn modelId="{CA87E296-F9BA-4EB6-947E-C62837C1D597}" type="presParOf" srcId="{B9DFFAF7-21E8-4F67-B23D-F0BCF2B3A377}" destId="{2A9270F0-D429-4DA0-9D69-978995A07B61}" srcOrd="1" destOrd="0" presId="urn:microsoft.com/office/officeart/2005/8/layout/hierarchy6"/>
    <dgm:cxn modelId="{62448C00-9F90-4619-BEDB-059C5AAB0775}" type="presParOf" srcId="{2A9270F0-D429-4DA0-9D69-978995A07B61}" destId="{D45B6BB6-08CD-4A02-BDD7-2496D6903887}" srcOrd="0" destOrd="0" presId="urn:microsoft.com/office/officeart/2005/8/layout/hierarchy6"/>
    <dgm:cxn modelId="{24E8EE14-0C08-43CD-B533-B27A99367CE0}" type="presParOf" srcId="{D45B6BB6-08CD-4A02-BDD7-2496D6903887}" destId="{6F115041-4ED8-415A-BBFC-31EC2C6B0A41}" srcOrd="0" destOrd="0" presId="urn:microsoft.com/office/officeart/2005/8/layout/hierarchy6"/>
    <dgm:cxn modelId="{A7178796-B727-4DAD-9C23-D45945C668AB}" type="presParOf" srcId="{D45B6BB6-08CD-4A02-BDD7-2496D6903887}" destId="{A901C5AF-EF5D-412B-AF27-E83E174BAE14}" srcOrd="1" destOrd="0" presId="urn:microsoft.com/office/officeart/2005/8/layout/hierarchy6"/>
    <dgm:cxn modelId="{6183E385-2B57-41FB-8FA7-9E69FE132EE1}" type="presParOf" srcId="{A901C5AF-EF5D-412B-AF27-E83E174BAE14}" destId="{E4FD81F4-3575-4C29-BDD7-713376FDF4D9}" srcOrd="0" destOrd="0" presId="urn:microsoft.com/office/officeart/2005/8/layout/hierarchy6"/>
    <dgm:cxn modelId="{86C64455-CEB3-4397-B654-D3F90F68C3BD}" type="presParOf" srcId="{A901C5AF-EF5D-412B-AF27-E83E174BAE14}" destId="{73E22E96-D138-4103-AB7D-5617B4E09D9B}" srcOrd="1" destOrd="0" presId="urn:microsoft.com/office/officeart/2005/8/layout/hierarchy6"/>
    <dgm:cxn modelId="{61D26DB1-C59E-4CDA-8E16-B0B3C67B60E2}" type="presParOf" srcId="{73E22E96-D138-4103-AB7D-5617B4E09D9B}" destId="{1D2BAF21-8F8E-4F94-9010-C71DC8AAB893}" srcOrd="0" destOrd="0" presId="urn:microsoft.com/office/officeart/2005/8/layout/hierarchy6"/>
    <dgm:cxn modelId="{BAF40847-E6D4-478C-87BF-4585B4B9AD7F}" type="presParOf" srcId="{73E22E96-D138-4103-AB7D-5617B4E09D9B}" destId="{C3D96F8C-6481-4049-922D-554942DF9376}" srcOrd="1" destOrd="0" presId="urn:microsoft.com/office/officeart/2005/8/layout/hierarchy6"/>
    <dgm:cxn modelId="{B481ED09-14AE-4E52-B583-7E0607ED6528}" type="presParOf" srcId="{C3D96F8C-6481-4049-922D-554942DF9376}" destId="{021F0038-06D7-423A-803C-D709089DA76A}" srcOrd="0" destOrd="0" presId="urn:microsoft.com/office/officeart/2005/8/layout/hierarchy6"/>
    <dgm:cxn modelId="{9A313D3C-2312-41A8-B141-A1523C9C4509}" type="presParOf" srcId="{C3D96F8C-6481-4049-922D-554942DF9376}" destId="{E996917B-D8D3-489E-865C-5BE5C3C676A8}" srcOrd="1" destOrd="0" presId="urn:microsoft.com/office/officeart/2005/8/layout/hierarchy6"/>
    <dgm:cxn modelId="{6B6CA7A8-E368-401D-91E7-B6265D7CA0FC}" type="presParOf" srcId="{E996917B-D8D3-489E-865C-5BE5C3C676A8}" destId="{735E06BD-462E-4FCF-9998-AC989100C05D}" srcOrd="0" destOrd="0" presId="urn:microsoft.com/office/officeart/2005/8/layout/hierarchy6"/>
    <dgm:cxn modelId="{614B72DB-0ED4-4E80-B49C-507A9736A269}" type="presParOf" srcId="{E996917B-D8D3-489E-865C-5BE5C3C676A8}" destId="{2BF31169-2B3F-4865-B07C-E416C07FB7CD}" srcOrd="1" destOrd="0" presId="urn:microsoft.com/office/officeart/2005/8/layout/hierarchy6"/>
    <dgm:cxn modelId="{BFF62CFD-5F31-4E2E-9015-4ED6D69C56C3}" type="presParOf" srcId="{A901C5AF-EF5D-412B-AF27-E83E174BAE14}" destId="{82799BF0-AA3C-4D66-9B8F-A88EE048147A}" srcOrd="2" destOrd="0" presId="urn:microsoft.com/office/officeart/2005/8/layout/hierarchy6"/>
    <dgm:cxn modelId="{C48765CB-2BAE-49EA-886E-EC3488195188}" type="presParOf" srcId="{A901C5AF-EF5D-412B-AF27-E83E174BAE14}" destId="{E5AEA4B9-F42D-4018-87AE-3792EC6EE076}" srcOrd="3" destOrd="0" presId="urn:microsoft.com/office/officeart/2005/8/layout/hierarchy6"/>
    <dgm:cxn modelId="{670A7C9B-DFCB-4982-8DE9-52DA1B117853}" type="presParOf" srcId="{E5AEA4B9-F42D-4018-87AE-3792EC6EE076}" destId="{C6EAEC3F-E381-4C37-82D9-899002D14DBC}" srcOrd="0" destOrd="0" presId="urn:microsoft.com/office/officeart/2005/8/layout/hierarchy6"/>
    <dgm:cxn modelId="{9AE3B03B-CD54-4A33-8C3E-066DCAD026BF}" type="presParOf" srcId="{E5AEA4B9-F42D-4018-87AE-3792EC6EE076}" destId="{D31EEE24-646B-488C-9358-2F93947A9D55}" srcOrd="1" destOrd="0" presId="urn:microsoft.com/office/officeart/2005/8/layout/hierarchy6"/>
    <dgm:cxn modelId="{E038810E-CD8D-45B3-852C-D560C873AA45}" type="presParOf" srcId="{D31EEE24-646B-488C-9358-2F93947A9D55}" destId="{C3E93A51-323A-483C-854C-9BDB247ADA27}" srcOrd="0" destOrd="0" presId="urn:microsoft.com/office/officeart/2005/8/layout/hierarchy6"/>
    <dgm:cxn modelId="{B3ACA036-E4B3-4A5F-B55C-C3D66F7636DE}" type="presParOf" srcId="{D31EEE24-646B-488C-9358-2F93947A9D55}" destId="{EE71CD59-25AA-4F61-B4EF-96F95AB32C31}" srcOrd="1" destOrd="0" presId="urn:microsoft.com/office/officeart/2005/8/layout/hierarchy6"/>
    <dgm:cxn modelId="{4518291C-77C5-4130-9002-8D8CC0D39787}" type="presParOf" srcId="{EE71CD59-25AA-4F61-B4EF-96F95AB32C31}" destId="{343C5E2B-327A-494E-BDE3-A098122090EB}" srcOrd="0" destOrd="0" presId="urn:microsoft.com/office/officeart/2005/8/layout/hierarchy6"/>
    <dgm:cxn modelId="{590CDAC7-44A6-4938-B395-41088F91ADD6}" type="presParOf" srcId="{EE71CD59-25AA-4F61-B4EF-96F95AB32C31}" destId="{276A8B19-2051-464E-BE8F-BD971EDA3F67}" srcOrd="1" destOrd="0" presId="urn:microsoft.com/office/officeart/2005/8/layout/hierarchy6"/>
    <dgm:cxn modelId="{68D4AB02-7EFE-4A81-AC0B-5215BE9219B8}" type="presParOf" srcId="{1EDC501C-6B29-400A-B423-86A047E708BB}" destId="{DBB3303C-3868-448E-8C60-5B0B8D6A7CA0}" srcOrd="1" destOrd="0" presId="urn:microsoft.com/office/officeart/2005/8/layout/hierarchy6"/>
    <dgm:cxn modelId="{C0E8563E-27AF-4F67-8C6E-9FA69A1649B6}" type="presParOf" srcId="{DBB3303C-3868-448E-8C60-5B0B8D6A7CA0}" destId="{A262769D-3DE4-4C4C-B81F-B0C141A1CA23}" srcOrd="0" destOrd="0" presId="urn:microsoft.com/office/officeart/2005/8/layout/hierarchy6"/>
    <dgm:cxn modelId="{0DD3CD54-58EF-45B2-89E1-A8AAF1795440}" type="presParOf" srcId="{A262769D-3DE4-4C4C-B81F-B0C141A1CA23}" destId="{FC8B8D7E-61BE-4D89-9288-894B9D99AE25}" srcOrd="0" destOrd="0" presId="urn:microsoft.com/office/officeart/2005/8/layout/hierarchy6"/>
    <dgm:cxn modelId="{AAA5AF78-76C8-4BA7-AA29-3DFD13023466}" type="presParOf" srcId="{A262769D-3DE4-4C4C-B81F-B0C141A1CA23}" destId="{BD01989F-4B5E-484C-B922-D3C6E9D8396D}" srcOrd="1" destOrd="0" presId="urn:microsoft.com/office/officeart/2005/8/layout/hierarchy6"/>
    <dgm:cxn modelId="{126D5EF9-FEA9-48F5-9732-41EB46CF9B34}" type="presParOf" srcId="{DBB3303C-3868-448E-8C60-5B0B8D6A7CA0}" destId="{8CB9A5A0-3D24-419F-86C5-AD1F72530ABF}" srcOrd="1" destOrd="0" presId="urn:microsoft.com/office/officeart/2005/8/layout/hierarchy6"/>
    <dgm:cxn modelId="{36F45657-11DF-4D2C-BE14-40C4587E8F63}" type="presParOf" srcId="{8CB9A5A0-3D24-419F-86C5-AD1F72530ABF}" destId="{B53191DC-1755-49FA-AED2-9FE0FA1C107F}" srcOrd="0" destOrd="0" presId="urn:microsoft.com/office/officeart/2005/8/layout/hierarchy6"/>
    <dgm:cxn modelId="{A5D694DE-6C8C-48DB-9C21-C7C579B1B1A7}" type="presParOf" srcId="{DBB3303C-3868-448E-8C60-5B0B8D6A7CA0}" destId="{6A1754D6-4808-4A1F-AC6E-C5BD47691958}" srcOrd="2" destOrd="0" presId="urn:microsoft.com/office/officeart/2005/8/layout/hierarchy6"/>
    <dgm:cxn modelId="{F31238F6-65BC-473E-BEBD-6FFC4707DE68}" type="presParOf" srcId="{6A1754D6-4808-4A1F-AC6E-C5BD47691958}" destId="{4B25AED4-79E5-4918-82FA-BD144C5CB753}" srcOrd="0" destOrd="0" presId="urn:microsoft.com/office/officeart/2005/8/layout/hierarchy6"/>
    <dgm:cxn modelId="{26AC6852-CA5F-446A-9535-831279E575B6}" type="presParOf" srcId="{6A1754D6-4808-4A1F-AC6E-C5BD47691958}" destId="{54EA84E1-E9DA-4FB7-9865-0AFC17AC4CB1}" srcOrd="1" destOrd="0" presId="urn:microsoft.com/office/officeart/2005/8/layout/hierarchy6"/>
    <dgm:cxn modelId="{62839A08-B6E9-4A35-BC9D-455A86EBB6B2}" type="presParOf" srcId="{DBB3303C-3868-448E-8C60-5B0B8D6A7CA0}" destId="{3BA8E6E0-76AC-49E2-A29E-4A0348BA4003}" srcOrd="3" destOrd="0" presId="urn:microsoft.com/office/officeart/2005/8/layout/hierarchy6"/>
    <dgm:cxn modelId="{629E4614-763B-4F2D-82DB-B40518AB513C}" type="presParOf" srcId="{3BA8E6E0-76AC-49E2-A29E-4A0348BA4003}" destId="{F7637CA9-6BB5-41D4-AD0A-81C70D179C00}" srcOrd="0" destOrd="0" presId="urn:microsoft.com/office/officeart/2005/8/layout/hierarchy6"/>
    <dgm:cxn modelId="{6BE52AD1-FE23-4F9B-A06E-D679BBD2CA4A}" type="presParOf" srcId="{DBB3303C-3868-448E-8C60-5B0B8D6A7CA0}" destId="{677C2D95-14CA-48B4-89DC-8A52B0E2A7E8}" srcOrd="4" destOrd="0" presId="urn:microsoft.com/office/officeart/2005/8/layout/hierarchy6"/>
    <dgm:cxn modelId="{DF7668E3-2119-4439-A95B-A76F94221EE7}" type="presParOf" srcId="{677C2D95-14CA-48B4-89DC-8A52B0E2A7E8}" destId="{69632B69-FB44-42AA-BF4B-25FE95A73FA9}" srcOrd="0" destOrd="0" presId="urn:microsoft.com/office/officeart/2005/8/layout/hierarchy6"/>
    <dgm:cxn modelId="{381BF303-D843-4790-9C35-F74A684C78F8}" type="presParOf" srcId="{677C2D95-14CA-48B4-89DC-8A52B0E2A7E8}" destId="{53507EB4-DF7E-4A2D-8D13-4D518B1121DF}"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BE5455-1BFB-4698-83CB-D7BA76D19B66}" type="doc">
      <dgm:prSet loTypeId="urn:microsoft.com/office/officeart/2005/8/layout/lProcess1" loCatId="process" qsTypeId="urn:microsoft.com/office/officeart/2005/8/quickstyle/3d2" qsCatId="3D" csTypeId="urn:microsoft.com/office/officeart/2005/8/colors/accent1_2" csCatId="accent1" phldr="1"/>
      <dgm:spPr/>
      <dgm:t>
        <a:bodyPr/>
        <a:lstStyle/>
        <a:p>
          <a:endParaRPr lang="en-US"/>
        </a:p>
      </dgm:t>
    </dgm:pt>
    <dgm:pt modelId="{5DCC821E-67EF-49C5-BE9D-1884A3E1D9D3}">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pPr algn="ctr"/>
          <a:r>
            <a:rPr lang="en-US" dirty="0" smtClean="0"/>
            <a:t>Free Cash Flow to the Firm</a:t>
          </a:r>
          <a:endParaRPr lang="en-US" dirty="0"/>
        </a:p>
      </dgm:t>
    </dgm:pt>
    <dgm:pt modelId="{976F7A6E-84A7-4FEF-804E-ED80C7779CD2}" type="parTrans" cxnId="{A0C19BBA-E10C-4E78-BDFB-76508B76D792}">
      <dgm:prSet/>
      <dgm:spPr/>
      <dgm:t>
        <a:bodyPr/>
        <a:lstStyle/>
        <a:p>
          <a:endParaRPr lang="en-US"/>
        </a:p>
      </dgm:t>
    </dgm:pt>
    <dgm:pt modelId="{8B9F7FF9-57AA-4C86-AAAB-4E0DA53189F0}" type="sibTrans" cxnId="{A0C19BBA-E10C-4E78-BDFB-76508B76D792}">
      <dgm:prSet/>
      <dgm:spPr/>
      <dgm:t>
        <a:bodyPr/>
        <a:lstStyle/>
        <a:p>
          <a:endParaRPr lang="en-US"/>
        </a:p>
      </dgm:t>
    </dgm:pt>
    <dgm:pt modelId="{BFFD9C49-B4F6-4AB5-AE28-A0288693220C}">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pPr algn="ctr"/>
          <a:r>
            <a:rPr lang="en-US" dirty="0" smtClean="0"/>
            <a:t>Free Cash Flow to Equity</a:t>
          </a:r>
          <a:endParaRPr lang="en-US" dirty="0"/>
        </a:p>
      </dgm:t>
    </dgm:pt>
    <dgm:pt modelId="{D536370E-C0C9-47F9-9EBF-B1A15C3D8EEE}" type="parTrans" cxnId="{C450875D-790B-4E5A-B1A2-5B5153179BCB}">
      <dgm:prSet/>
      <dgm:spPr/>
      <dgm:t>
        <a:bodyPr/>
        <a:lstStyle/>
        <a:p>
          <a:endParaRPr lang="en-US"/>
        </a:p>
      </dgm:t>
    </dgm:pt>
    <dgm:pt modelId="{85033674-C121-4283-B4A6-ED4828E98120}" type="sibTrans" cxnId="{C450875D-790B-4E5A-B1A2-5B5153179BCB}">
      <dgm:prSet/>
      <dgm:spPr/>
      <dgm:t>
        <a:bodyPr/>
        <a:lstStyle/>
        <a:p>
          <a:endParaRPr lang="en-US"/>
        </a:p>
      </dgm:t>
    </dgm:pt>
    <dgm:pt modelId="{00E6A8C1-12AA-4D99-9103-CDC4086C672A}">
      <dgm:prSet phldrT="[Text]"/>
      <dgm:spPr>
        <a:scene3d>
          <a:camera prst="orthographicFront"/>
          <a:lightRig rig="threePt" dir="t">
            <a:rot lat="0" lon="0" rev="7500000"/>
          </a:lightRig>
        </a:scene3d>
        <a:sp3d extrusionH="190500" prstMaterial="dkEdge">
          <a:bevelB w="120650" h="57150" prst="relaxedInset"/>
          <a:contourClr>
            <a:schemeClr val="bg1"/>
          </a:contourClr>
        </a:sp3d>
      </dgm:spPr>
      <dgm:t>
        <a:bodyPr/>
        <a:lstStyle/>
        <a:p>
          <a:pPr algn="ctr"/>
          <a:r>
            <a:rPr lang="en-US" dirty="0" smtClean="0"/>
            <a:t>= Cash flow available to</a:t>
          </a:r>
          <a:endParaRPr lang="en-US" dirty="0"/>
        </a:p>
      </dgm:t>
    </dgm:pt>
    <dgm:pt modelId="{2E8636ED-0CA4-4F5B-B341-9A3C210593B0}" type="parTrans" cxnId="{1E661A54-53FB-466D-A10B-20225B591124}">
      <dgm:prSet/>
      <dgm:spPr>
        <a:solidFill>
          <a:schemeClr val="tx1"/>
        </a:solidFill>
      </dgm:spPr>
      <dgm:t>
        <a:bodyPr/>
        <a:lstStyle/>
        <a:p>
          <a:endParaRPr lang="en-US" dirty="0"/>
        </a:p>
      </dgm:t>
    </dgm:pt>
    <dgm:pt modelId="{7289DD2C-3A10-4F46-A56F-4E1B2CF26AF8}" type="sibTrans" cxnId="{1E661A54-53FB-466D-A10B-20225B591124}">
      <dgm:prSet/>
      <dgm:spPr>
        <a:solidFill>
          <a:schemeClr val="tx1"/>
        </a:solidFill>
      </dgm:spPr>
      <dgm:t>
        <a:bodyPr/>
        <a:lstStyle/>
        <a:p>
          <a:endParaRPr lang="en-US" dirty="0"/>
        </a:p>
      </dgm:t>
    </dgm:pt>
    <dgm:pt modelId="{ACC9B1B6-45AF-49BC-AED7-C072137461CD}">
      <dgm:prSet phldrT="[Text]"/>
      <dgm:spPr>
        <a:scene3d>
          <a:camera prst="orthographicFront"/>
          <a:lightRig rig="threePt" dir="t">
            <a:rot lat="0" lon="0" rev="7500000"/>
          </a:lightRig>
        </a:scene3d>
        <a:sp3d extrusionH="190500" prstMaterial="dkEdge">
          <a:bevelB w="120650" h="57150" prst="relaxedInset"/>
          <a:contourClr>
            <a:schemeClr val="bg1"/>
          </a:contourClr>
        </a:sp3d>
      </dgm:spPr>
      <dgm:t>
        <a:bodyPr/>
        <a:lstStyle/>
        <a:p>
          <a:pPr algn="ctr"/>
          <a:r>
            <a:rPr lang="en-US" dirty="0" smtClean="0"/>
            <a:t>Common stockholders</a:t>
          </a:r>
          <a:endParaRPr lang="en-US" dirty="0"/>
        </a:p>
      </dgm:t>
    </dgm:pt>
    <dgm:pt modelId="{089AFF38-1695-4C07-BF9D-325AA8752E4C}" type="parTrans" cxnId="{7BFE7342-D323-4FD1-AC33-3DC1032726F9}">
      <dgm:prSet/>
      <dgm:spPr/>
      <dgm:t>
        <a:bodyPr/>
        <a:lstStyle/>
        <a:p>
          <a:endParaRPr lang="en-US"/>
        </a:p>
      </dgm:t>
    </dgm:pt>
    <dgm:pt modelId="{F8FA17B2-B45D-4F45-9E1C-D14C7971316E}" type="sibTrans" cxnId="{7BFE7342-D323-4FD1-AC33-3DC1032726F9}">
      <dgm:prSet/>
      <dgm:spPr>
        <a:solidFill>
          <a:schemeClr val="tx1"/>
        </a:solidFill>
      </dgm:spPr>
      <dgm:t>
        <a:bodyPr/>
        <a:lstStyle/>
        <a:p>
          <a:endParaRPr lang="en-US" dirty="0"/>
        </a:p>
      </dgm:t>
    </dgm:pt>
    <dgm:pt modelId="{92752FAC-4E3E-4636-9273-ECECFAE63963}">
      <dgm:prSet phldrT="[Text]"/>
      <dgm:spPr>
        <a:scene3d>
          <a:camera prst="orthographicFront"/>
          <a:lightRig rig="threePt" dir="t">
            <a:rot lat="0" lon="0" rev="7500000"/>
          </a:lightRig>
        </a:scene3d>
        <a:sp3d extrusionH="190500" prstMaterial="dkEdge">
          <a:bevelB w="120650" h="57150" prst="relaxedInset"/>
          <a:contourClr>
            <a:schemeClr val="bg1"/>
          </a:contourClr>
        </a:sp3d>
      </dgm:spPr>
      <dgm:t>
        <a:bodyPr/>
        <a:lstStyle/>
        <a:p>
          <a:pPr algn="ctr"/>
          <a:r>
            <a:rPr lang="en-US" dirty="0" smtClean="0"/>
            <a:t>= Cash flow available to</a:t>
          </a:r>
          <a:endParaRPr lang="en-US" dirty="0"/>
        </a:p>
      </dgm:t>
    </dgm:pt>
    <dgm:pt modelId="{B2027D7F-C025-448F-A2C8-19FA2DE55FBF}" type="parTrans" cxnId="{CD7C9C73-83B2-4A01-989C-C9E53C57A12C}">
      <dgm:prSet/>
      <dgm:spPr>
        <a:solidFill>
          <a:schemeClr val="tx1"/>
        </a:solidFill>
      </dgm:spPr>
      <dgm:t>
        <a:bodyPr/>
        <a:lstStyle/>
        <a:p>
          <a:endParaRPr lang="en-US" dirty="0"/>
        </a:p>
      </dgm:t>
    </dgm:pt>
    <dgm:pt modelId="{1E837DE6-6C68-46CF-8C40-2DCEA11C0F14}" type="sibTrans" cxnId="{CD7C9C73-83B2-4A01-989C-C9E53C57A12C}">
      <dgm:prSet/>
      <dgm:spPr>
        <a:solidFill>
          <a:schemeClr val="tx1"/>
        </a:solidFill>
      </dgm:spPr>
      <dgm:t>
        <a:bodyPr/>
        <a:lstStyle/>
        <a:p>
          <a:endParaRPr lang="en-US" dirty="0"/>
        </a:p>
      </dgm:t>
    </dgm:pt>
    <dgm:pt modelId="{A87805DB-C515-4D92-9172-69C08F37B0C8}">
      <dgm:prSet phldrT="[Text]"/>
      <dgm:spPr>
        <a:scene3d>
          <a:camera prst="orthographicFront"/>
          <a:lightRig rig="threePt" dir="t">
            <a:rot lat="0" lon="0" rev="7500000"/>
          </a:lightRig>
        </a:scene3d>
        <a:sp3d extrusionH="190500" prstMaterial="dkEdge">
          <a:bevelB w="120650" h="57150" prst="relaxedInset"/>
          <a:contourClr>
            <a:schemeClr val="bg1"/>
          </a:contourClr>
        </a:sp3d>
      </dgm:spPr>
      <dgm:t>
        <a:bodyPr/>
        <a:lstStyle/>
        <a:p>
          <a:pPr algn="ctr"/>
          <a:r>
            <a:rPr lang="en-US" dirty="0" smtClean="0"/>
            <a:t>Debtholders</a:t>
          </a:r>
          <a:endParaRPr lang="en-US" dirty="0"/>
        </a:p>
      </dgm:t>
    </dgm:pt>
    <dgm:pt modelId="{D684201D-A380-4D5D-BC2D-A0959FAF1DD6}" type="parTrans" cxnId="{98051DC5-EBCC-43E5-BCE4-82A357A67BB6}">
      <dgm:prSet/>
      <dgm:spPr/>
      <dgm:t>
        <a:bodyPr/>
        <a:lstStyle/>
        <a:p>
          <a:endParaRPr lang="en-US"/>
        </a:p>
      </dgm:t>
    </dgm:pt>
    <dgm:pt modelId="{776602A5-680A-4005-A115-C4737444B8C7}" type="sibTrans" cxnId="{98051DC5-EBCC-43E5-BCE4-82A357A67BB6}">
      <dgm:prSet/>
      <dgm:spPr>
        <a:solidFill>
          <a:schemeClr val="tx1"/>
        </a:solidFill>
      </dgm:spPr>
      <dgm:t>
        <a:bodyPr/>
        <a:lstStyle/>
        <a:p>
          <a:endParaRPr lang="en-US" dirty="0"/>
        </a:p>
      </dgm:t>
    </dgm:pt>
    <dgm:pt modelId="{27980CCB-06FA-45CC-A8BE-E8C0CFC270D2}">
      <dgm:prSet phldrT="[Text]"/>
      <dgm:spPr>
        <a:scene3d>
          <a:camera prst="orthographicFront"/>
          <a:lightRig rig="threePt" dir="t">
            <a:rot lat="0" lon="0" rev="7500000"/>
          </a:lightRig>
        </a:scene3d>
        <a:sp3d extrusionH="190500" prstMaterial="dkEdge">
          <a:bevelB w="120650" h="57150" prst="relaxedInset"/>
          <a:contourClr>
            <a:schemeClr val="bg1"/>
          </a:contourClr>
        </a:sp3d>
      </dgm:spPr>
      <dgm:t>
        <a:bodyPr/>
        <a:lstStyle/>
        <a:p>
          <a:pPr algn="ctr"/>
          <a:r>
            <a:rPr lang="en-US" dirty="0" smtClean="0"/>
            <a:t>Preferred stockholders</a:t>
          </a:r>
          <a:endParaRPr lang="en-US" dirty="0"/>
        </a:p>
      </dgm:t>
    </dgm:pt>
    <dgm:pt modelId="{85371B5F-D5EE-4432-9D5E-D114A2D404CB}" type="parTrans" cxnId="{5E79FA22-AA4F-43C8-88B7-48032C42F6B2}">
      <dgm:prSet/>
      <dgm:spPr/>
      <dgm:t>
        <a:bodyPr/>
        <a:lstStyle/>
        <a:p>
          <a:endParaRPr lang="en-US"/>
        </a:p>
      </dgm:t>
    </dgm:pt>
    <dgm:pt modelId="{47B352C1-BF74-43FE-BD98-B983AC50A9A9}" type="sibTrans" cxnId="{5E79FA22-AA4F-43C8-88B7-48032C42F6B2}">
      <dgm:prSet/>
      <dgm:spPr/>
      <dgm:t>
        <a:bodyPr/>
        <a:lstStyle/>
        <a:p>
          <a:endParaRPr lang="en-US"/>
        </a:p>
      </dgm:t>
    </dgm:pt>
    <dgm:pt modelId="{A049CFAE-549B-4637-A2CC-8291D66ACF4F}">
      <dgm:prSet phldrT="[Text]"/>
      <dgm:spPr>
        <a:scene3d>
          <a:camera prst="orthographicFront"/>
          <a:lightRig rig="threePt" dir="t">
            <a:rot lat="0" lon="0" rev="7500000"/>
          </a:lightRig>
        </a:scene3d>
        <a:sp3d extrusionH="190500" prstMaterial="dkEdge">
          <a:bevelB w="120650" h="57150" prst="relaxedInset"/>
          <a:contourClr>
            <a:schemeClr val="bg1"/>
          </a:contourClr>
        </a:sp3d>
      </dgm:spPr>
      <dgm:t>
        <a:bodyPr/>
        <a:lstStyle/>
        <a:p>
          <a:r>
            <a:rPr lang="en-US" dirty="0" smtClean="0"/>
            <a:t>Common stockholders</a:t>
          </a:r>
          <a:endParaRPr lang="en-US" dirty="0"/>
        </a:p>
      </dgm:t>
    </dgm:pt>
    <dgm:pt modelId="{A342DA96-4E3D-401C-BA29-440CEAE9DEBB}" type="parTrans" cxnId="{32151A94-E1A7-4044-9153-F0A3ADECB931}">
      <dgm:prSet/>
      <dgm:spPr/>
      <dgm:t>
        <a:bodyPr/>
        <a:lstStyle/>
        <a:p>
          <a:endParaRPr lang="en-US"/>
        </a:p>
      </dgm:t>
    </dgm:pt>
    <dgm:pt modelId="{F44BE3D1-598E-4350-8B5E-97B927A07C6C}" type="sibTrans" cxnId="{32151A94-E1A7-4044-9153-F0A3ADECB931}">
      <dgm:prSet/>
      <dgm:spPr/>
      <dgm:t>
        <a:bodyPr/>
        <a:lstStyle/>
        <a:p>
          <a:endParaRPr lang="en-US"/>
        </a:p>
      </dgm:t>
    </dgm:pt>
    <dgm:pt modelId="{3D62512A-1B7F-4527-96B9-06BBAD90212F}" type="pres">
      <dgm:prSet presAssocID="{DABE5455-1BFB-4698-83CB-D7BA76D19B66}" presName="Name0" presStyleCnt="0">
        <dgm:presLayoutVars>
          <dgm:dir/>
          <dgm:animLvl val="lvl"/>
          <dgm:resizeHandles val="exact"/>
        </dgm:presLayoutVars>
      </dgm:prSet>
      <dgm:spPr/>
      <dgm:t>
        <a:bodyPr/>
        <a:lstStyle/>
        <a:p>
          <a:endParaRPr lang="en-US"/>
        </a:p>
      </dgm:t>
    </dgm:pt>
    <dgm:pt modelId="{42EA5674-F40A-4946-9826-27828B0C2815}" type="pres">
      <dgm:prSet presAssocID="{5DCC821E-67EF-49C5-BE9D-1884A3E1D9D3}" presName="vertFlow" presStyleCnt="0"/>
      <dgm:spPr/>
    </dgm:pt>
    <dgm:pt modelId="{B94E77BF-8F10-497E-AC79-4E0F13E4968F}" type="pres">
      <dgm:prSet presAssocID="{5DCC821E-67EF-49C5-BE9D-1884A3E1D9D3}" presName="header" presStyleLbl="node1" presStyleIdx="0" presStyleCnt="2" custScaleX="110000"/>
      <dgm:spPr/>
      <dgm:t>
        <a:bodyPr/>
        <a:lstStyle/>
        <a:p>
          <a:endParaRPr lang="en-US"/>
        </a:p>
      </dgm:t>
    </dgm:pt>
    <dgm:pt modelId="{B7E1C925-264A-401E-8404-CCFA6AB2C17D}" type="pres">
      <dgm:prSet presAssocID="{2E8636ED-0CA4-4F5B-B341-9A3C210593B0}" presName="parTrans" presStyleLbl="sibTrans2D1" presStyleIdx="0" presStyleCnt="6"/>
      <dgm:spPr>
        <a:prstGeom prst="rect">
          <a:avLst/>
        </a:prstGeom>
      </dgm:spPr>
      <dgm:t>
        <a:bodyPr/>
        <a:lstStyle/>
        <a:p>
          <a:endParaRPr lang="en-US"/>
        </a:p>
      </dgm:t>
    </dgm:pt>
    <dgm:pt modelId="{F592C3D7-02BD-4C29-AC56-ABAD78DC2286}" type="pres">
      <dgm:prSet presAssocID="{00E6A8C1-12AA-4D99-9103-CDC4086C672A}" presName="child" presStyleLbl="alignAccFollowNode1" presStyleIdx="0" presStyleCnt="6" custScaleX="110000">
        <dgm:presLayoutVars>
          <dgm:chMax val="0"/>
          <dgm:bulletEnabled val="1"/>
        </dgm:presLayoutVars>
      </dgm:prSet>
      <dgm:spPr/>
      <dgm:t>
        <a:bodyPr/>
        <a:lstStyle/>
        <a:p>
          <a:endParaRPr lang="en-US"/>
        </a:p>
      </dgm:t>
    </dgm:pt>
    <dgm:pt modelId="{60CBE214-36C8-4C08-BFB4-DAEA687D64F3}" type="pres">
      <dgm:prSet presAssocID="{7289DD2C-3A10-4F46-A56F-4E1B2CF26AF8}" presName="sibTrans" presStyleLbl="sibTrans2D1" presStyleIdx="1" presStyleCnt="6"/>
      <dgm:spPr>
        <a:prstGeom prst="mathEqual">
          <a:avLst/>
        </a:prstGeom>
      </dgm:spPr>
      <dgm:t>
        <a:bodyPr/>
        <a:lstStyle/>
        <a:p>
          <a:endParaRPr lang="en-US"/>
        </a:p>
      </dgm:t>
    </dgm:pt>
    <dgm:pt modelId="{2261282C-A0DB-4687-A544-FB9CD54472B6}" type="pres">
      <dgm:prSet presAssocID="{ACC9B1B6-45AF-49BC-AED7-C072137461CD}" presName="child" presStyleLbl="alignAccFollowNode1" presStyleIdx="1" presStyleCnt="6" custScaleX="110000">
        <dgm:presLayoutVars>
          <dgm:chMax val="0"/>
          <dgm:bulletEnabled val="1"/>
        </dgm:presLayoutVars>
      </dgm:prSet>
      <dgm:spPr/>
      <dgm:t>
        <a:bodyPr/>
        <a:lstStyle/>
        <a:p>
          <a:endParaRPr lang="en-US"/>
        </a:p>
      </dgm:t>
    </dgm:pt>
    <dgm:pt modelId="{0FA03C2A-1295-4C06-A209-B868303F2B6A}" type="pres">
      <dgm:prSet presAssocID="{F8FA17B2-B45D-4F45-9E1C-D14C7971316E}" presName="sibTrans" presStyleLbl="sibTrans2D1" presStyleIdx="2" presStyleCnt="6"/>
      <dgm:spPr>
        <a:prstGeom prst="mathPlus">
          <a:avLst/>
        </a:prstGeom>
      </dgm:spPr>
      <dgm:t>
        <a:bodyPr/>
        <a:lstStyle/>
        <a:p>
          <a:endParaRPr lang="en-US"/>
        </a:p>
      </dgm:t>
    </dgm:pt>
    <dgm:pt modelId="{173C0CEC-D811-414F-94D5-8D9562EB8A82}" type="pres">
      <dgm:prSet presAssocID="{A87805DB-C515-4D92-9172-69C08F37B0C8}" presName="child" presStyleLbl="alignAccFollowNode1" presStyleIdx="2" presStyleCnt="6" custScaleX="110000">
        <dgm:presLayoutVars>
          <dgm:chMax val="0"/>
          <dgm:bulletEnabled val="1"/>
        </dgm:presLayoutVars>
      </dgm:prSet>
      <dgm:spPr/>
      <dgm:t>
        <a:bodyPr/>
        <a:lstStyle/>
        <a:p>
          <a:endParaRPr lang="en-US"/>
        </a:p>
      </dgm:t>
    </dgm:pt>
    <dgm:pt modelId="{A169D928-8B70-492A-BCBC-67968FF6830A}" type="pres">
      <dgm:prSet presAssocID="{776602A5-680A-4005-A115-C4737444B8C7}" presName="sibTrans" presStyleLbl="sibTrans2D1" presStyleIdx="3" presStyleCnt="6"/>
      <dgm:spPr>
        <a:prstGeom prst="mathPlus">
          <a:avLst/>
        </a:prstGeom>
      </dgm:spPr>
      <dgm:t>
        <a:bodyPr/>
        <a:lstStyle/>
        <a:p>
          <a:endParaRPr lang="en-US"/>
        </a:p>
      </dgm:t>
    </dgm:pt>
    <dgm:pt modelId="{EFA1A05A-7FC4-4BA3-BFCD-E3FDAA7EEB2D}" type="pres">
      <dgm:prSet presAssocID="{27980CCB-06FA-45CC-A8BE-E8C0CFC270D2}" presName="child" presStyleLbl="alignAccFollowNode1" presStyleIdx="3" presStyleCnt="6" custScaleX="110000">
        <dgm:presLayoutVars>
          <dgm:chMax val="0"/>
          <dgm:bulletEnabled val="1"/>
        </dgm:presLayoutVars>
      </dgm:prSet>
      <dgm:spPr/>
      <dgm:t>
        <a:bodyPr/>
        <a:lstStyle/>
        <a:p>
          <a:endParaRPr lang="en-US"/>
        </a:p>
      </dgm:t>
    </dgm:pt>
    <dgm:pt modelId="{9ED84A40-87D4-4A09-A186-DB4FF63CD2AF}" type="pres">
      <dgm:prSet presAssocID="{5DCC821E-67EF-49C5-BE9D-1884A3E1D9D3}" presName="hSp" presStyleCnt="0"/>
      <dgm:spPr/>
    </dgm:pt>
    <dgm:pt modelId="{DDA11CFD-5328-46C2-AD7C-DA0EFD3CA927}" type="pres">
      <dgm:prSet presAssocID="{BFFD9C49-B4F6-4AB5-AE28-A0288693220C}" presName="vertFlow" presStyleCnt="0"/>
      <dgm:spPr/>
    </dgm:pt>
    <dgm:pt modelId="{1CF615BE-63DB-4195-A571-A34B24B09B94}" type="pres">
      <dgm:prSet presAssocID="{BFFD9C49-B4F6-4AB5-AE28-A0288693220C}" presName="header" presStyleLbl="node1" presStyleIdx="1" presStyleCnt="2" custScaleX="107000"/>
      <dgm:spPr/>
      <dgm:t>
        <a:bodyPr/>
        <a:lstStyle/>
        <a:p>
          <a:endParaRPr lang="en-US"/>
        </a:p>
      </dgm:t>
    </dgm:pt>
    <dgm:pt modelId="{2CB01D0E-08EA-4CCE-BBAD-352881C65CCA}" type="pres">
      <dgm:prSet presAssocID="{B2027D7F-C025-448F-A2C8-19FA2DE55FBF}" presName="parTrans" presStyleLbl="sibTrans2D1" presStyleIdx="4" presStyleCnt="6"/>
      <dgm:spPr>
        <a:prstGeom prst="rect">
          <a:avLst/>
        </a:prstGeom>
      </dgm:spPr>
      <dgm:t>
        <a:bodyPr/>
        <a:lstStyle/>
        <a:p>
          <a:endParaRPr lang="en-US"/>
        </a:p>
      </dgm:t>
    </dgm:pt>
    <dgm:pt modelId="{CCA8F13F-F3AC-4817-A8B0-53C4449EA79C}" type="pres">
      <dgm:prSet presAssocID="{92752FAC-4E3E-4636-9273-ECECFAE63963}" presName="child" presStyleLbl="alignAccFollowNode1" presStyleIdx="4" presStyleCnt="6" custScaleX="111000">
        <dgm:presLayoutVars>
          <dgm:chMax val="0"/>
          <dgm:bulletEnabled val="1"/>
        </dgm:presLayoutVars>
      </dgm:prSet>
      <dgm:spPr/>
      <dgm:t>
        <a:bodyPr/>
        <a:lstStyle/>
        <a:p>
          <a:endParaRPr lang="en-US"/>
        </a:p>
      </dgm:t>
    </dgm:pt>
    <dgm:pt modelId="{C8280D63-6EAB-49FC-88EB-402996E2E97B}" type="pres">
      <dgm:prSet presAssocID="{1E837DE6-6C68-46CF-8C40-2DCEA11C0F14}" presName="sibTrans" presStyleLbl="sibTrans2D1" presStyleIdx="5" presStyleCnt="6"/>
      <dgm:spPr>
        <a:prstGeom prst="mathEqual">
          <a:avLst/>
        </a:prstGeom>
      </dgm:spPr>
      <dgm:t>
        <a:bodyPr/>
        <a:lstStyle/>
        <a:p>
          <a:endParaRPr lang="en-US"/>
        </a:p>
      </dgm:t>
    </dgm:pt>
    <dgm:pt modelId="{63C7CD03-E27E-43A3-8708-F273D4129B4D}" type="pres">
      <dgm:prSet presAssocID="{A049CFAE-549B-4637-A2CC-8291D66ACF4F}" presName="child" presStyleLbl="alignAccFollowNode1" presStyleIdx="5" presStyleCnt="6" custScaleX="107000">
        <dgm:presLayoutVars>
          <dgm:chMax val="0"/>
          <dgm:bulletEnabled val="1"/>
        </dgm:presLayoutVars>
      </dgm:prSet>
      <dgm:spPr/>
      <dgm:t>
        <a:bodyPr/>
        <a:lstStyle/>
        <a:p>
          <a:endParaRPr lang="en-US"/>
        </a:p>
      </dgm:t>
    </dgm:pt>
  </dgm:ptLst>
  <dgm:cxnLst>
    <dgm:cxn modelId="{F888C31D-DA95-4385-99F4-EEE4A8CFFF7E}" type="presOf" srcId="{F8FA17B2-B45D-4F45-9E1C-D14C7971316E}" destId="{0FA03C2A-1295-4C06-A209-B868303F2B6A}" srcOrd="0" destOrd="0" presId="urn:microsoft.com/office/officeart/2005/8/layout/lProcess1"/>
    <dgm:cxn modelId="{6F1E90CE-DC91-4D1E-9D20-3E58D02241A7}" type="presOf" srcId="{92752FAC-4E3E-4636-9273-ECECFAE63963}" destId="{CCA8F13F-F3AC-4817-A8B0-53C4449EA79C}" srcOrd="0" destOrd="0" presId="urn:microsoft.com/office/officeart/2005/8/layout/lProcess1"/>
    <dgm:cxn modelId="{AC62917C-171F-47EA-99B6-AF0D6776162D}" type="presOf" srcId="{DABE5455-1BFB-4698-83CB-D7BA76D19B66}" destId="{3D62512A-1B7F-4527-96B9-06BBAD90212F}" srcOrd="0" destOrd="0" presId="urn:microsoft.com/office/officeart/2005/8/layout/lProcess1"/>
    <dgm:cxn modelId="{0D525A8C-FCDC-4F2C-8905-FFD5FBE4BDD0}" type="presOf" srcId="{5DCC821E-67EF-49C5-BE9D-1884A3E1D9D3}" destId="{B94E77BF-8F10-497E-AC79-4E0F13E4968F}" srcOrd="0" destOrd="0" presId="urn:microsoft.com/office/officeart/2005/8/layout/lProcess1"/>
    <dgm:cxn modelId="{A0C19BBA-E10C-4E78-BDFB-76508B76D792}" srcId="{DABE5455-1BFB-4698-83CB-D7BA76D19B66}" destId="{5DCC821E-67EF-49C5-BE9D-1884A3E1D9D3}" srcOrd="0" destOrd="0" parTransId="{976F7A6E-84A7-4FEF-804E-ED80C7779CD2}" sibTransId="{8B9F7FF9-57AA-4C86-AAAB-4E0DA53189F0}"/>
    <dgm:cxn modelId="{128959DD-D29D-4D9D-BE30-35832338756D}" type="presOf" srcId="{2E8636ED-0CA4-4F5B-B341-9A3C210593B0}" destId="{B7E1C925-264A-401E-8404-CCFA6AB2C17D}" srcOrd="0" destOrd="0" presId="urn:microsoft.com/office/officeart/2005/8/layout/lProcess1"/>
    <dgm:cxn modelId="{98051DC5-EBCC-43E5-BCE4-82A357A67BB6}" srcId="{5DCC821E-67EF-49C5-BE9D-1884A3E1D9D3}" destId="{A87805DB-C515-4D92-9172-69C08F37B0C8}" srcOrd="2" destOrd="0" parTransId="{D684201D-A380-4D5D-BC2D-A0959FAF1DD6}" sibTransId="{776602A5-680A-4005-A115-C4737444B8C7}"/>
    <dgm:cxn modelId="{8964CA05-D819-45B8-B941-37DAD21DDA8E}" type="presOf" srcId="{A049CFAE-549B-4637-A2CC-8291D66ACF4F}" destId="{63C7CD03-E27E-43A3-8708-F273D4129B4D}" srcOrd="0" destOrd="0" presId="urn:microsoft.com/office/officeart/2005/8/layout/lProcess1"/>
    <dgm:cxn modelId="{DCDD6343-0DFB-4D50-92BC-8586EA82C8E4}" type="presOf" srcId="{BFFD9C49-B4F6-4AB5-AE28-A0288693220C}" destId="{1CF615BE-63DB-4195-A571-A34B24B09B94}" srcOrd="0" destOrd="0" presId="urn:microsoft.com/office/officeart/2005/8/layout/lProcess1"/>
    <dgm:cxn modelId="{1E661A54-53FB-466D-A10B-20225B591124}" srcId="{5DCC821E-67EF-49C5-BE9D-1884A3E1D9D3}" destId="{00E6A8C1-12AA-4D99-9103-CDC4086C672A}" srcOrd="0" destOrd="0" parTransId="{2E8636ED-0CA4-4F5B-B341-9A3C210593B0}" sibTransId="{7289DD2C-3A10-4F46-A56F-4E1B2CF26AF8}"/>
    <dgm:cxn modelId="{76A87D79-6814-49BD-806B-3A6CD9FC6BB2}" type="presOf" srcId="{776602A5-680A-4005-A115-C4737444B8C7}" destId="{A169D928-8B70-492A-BCBC-67968FF6830A}" srcOrd="0" destOrd="0" presId="urn:microsoft.com/office/officeart/2005/8/layout/lProcess1"/>
    <dgm:cxn modelId="{43CB3955-C985-4707-8B13-D76EBF16F99A}" type="presOf" srcId="{B2027D7F-C025-448F-A2C8-19FA2DE55FBF}" destId="{2CB01D0E-08EA-4CCE-BBAD-352881C65CCA}" srcOrd="0" destOrd="0" presId="urn:microsoft.com/office/officeart/2005/8/layout/lProcess1"/>
    <dgm:cxn modelId="{87DD5EF5-E16B-4B90-B23E-A83A0ABC7BF0}" type="presOf" srcId="{00E6A8C1-12AA-4D99-9103-CDC4086C672A}" destId="{F592C3D7-02BD-4C29-AC56-ABAD78DC2286}" srcOrd="0" destOrd="0" presId="urn:microsoft.com/office/officeart/2005/8/layout/lProcess1"/>
    <dgm:cxn modelId="{F08D29E0-4B5F-48E8-A377-8A982DB575C0}" type="presOf" srcId="{1E837DE6-6C68-46CF-8C40-2DCEA11C0F14}" destId="{C8280D63-6EAB-49FC-88EB-402996E2E97B}" srcOrd="0" destOrd="0" presId="urn:microsoft.com/office/officeart/2005/8/layout/lProcess1"/>
    <dgm:cxn modelId="{CD7C9C73-83B2-4A01-989C-C9E53C57A12C}" srcId="{BFFD9C49-B4F6-4AB5-AE28-A0288693220C}" destId="{92752FAC-4E3E-4636-9273-ECECFAE63963}" srcOrd="0" destOrd="0" parTransId="{B2027D7F-C025-448F-A2C8-19FA2DE55FBF}" sibTransId="{1E837DE6-6C68-46CF-8C40-2DCEA11C0F14}"/>
    <dgm:cxn modelId="{AAC8098D-DDE1-4C80-8688-B00F5CA94EBB}" type="presOf" srcId="{7289DD2C-3A10-4F46-A56F-4E1B2CF26AF8}" destId="{60CBE214-36C8-4C08-BFB4-DAEA687D64F3}" srcOrd="0" destOrd="0" presId="urn:microsoft.com/office/officeart/2005/8/layout/lProcess1"/>
    <dgm:cxn modelId="{C450875D-790B-4E5A-B1A2-5B5153179BCB}" srcId="{DABE5455-1BFB-4698-83CB-D7BA76D19B66}" destId="{BFFD9C49-B4F6-4AB5-AE28-A0288693220C}" srcOrd="1" destOrd="0" parTransId="{D536370E-C0C9-47F9-9EBF-B1A15C3D8EEE}" sibTransId="{85033674-C121-4283-B4A6-ED4828E98120}"/>
    <dgm:cxn modelId="{39CC2AEA-3A91-4FE2-8ECE-17B7700799E4}" type="presOf" srcId="{27980CCB-06FA-45CC-A8BE-E8C0CFC270D2}" destId="{EFA1A05A-7FC4-4BA3-BFCD-E3FDAA7EEB2D}" srcOrd="0" destOrd="0" presId="urn:microsoft.com/office/officeart/2005/8/layout/lProcess1"/>
    <dgm:cxn modelId="{32151A94-E1A7-4044-9153-F0A3ADECB931}" srcId="{BFFD9C49-B4F6-4AB5-AE28-A0288693220C}" destId="{A049CFAE-549B-4637-A2CC-8291D66ACF4F}" srcOrd="1" destOrd="0" parTransId="{A342DA96-4E3D-401C-BA29-440CEAE9DEBB}" sibTransId="{F44BE3D1-598E-4350-8B5E-97B927A07C6C}"/>
    <dgm:cxn modelId="{34AEF7D1-43A0-4384-BD1F-78BB15813B9F}" type="presOf" srcId="{A87805DB-C515-4D92-9172-69C08F37B0C8}" destId="{173C0CEC-D811-414F-94D5-8D9562EB8A82}" srcOrd="0" destOrd="0" presId="urn:microsoft.com/office/officeart/2005/8/layout/lProcess1"/>
    <dgm:cxn modelId="{CEE04C53-191F-43EA-B99C-6C3DB5F99A7D}" type="presOf" srcId="{ACC9B1B6-45AF-49BC-AED7-C072137461CD}" destId="{2261282C-A0DB-4687-A544-FB9CD54472B6}" srcOrd="0" destOrd="0" presId="urn:microsoft.com/office/officeart/2005/8/layout/lProcess1"/>
    <dgm:cxn modelId="{5E79FA22-AA4F-43C8-88B7-48032C42F6B2}" srcId="{5DCC821E-67EF-49C5-BE9D-1884A3E1D9D3}" destId="{27980CCB-06FA-45CC-A8BE-E8C0CFC270D2}" srcOrd="3" destOrd="0" parTransId="{85371B5F-D5EE-4432-9D5E-D114A2D404CB}" sibTransId="{47B352C1-BF74-43FE-BD98-B983AC50A9A9}"/>
    <dgm:cxn modelId="{7BFE7342-D323-4FD1-AC33-3DC1032726F9}" srcId="{5DCC821E-67EF-49C5-BE9D-1884A3E1D9D3}" destId="{ACC9B1B6-45AF-49BC-AED7-C072137461CD}" srcOrd="1" destOrd="0" parTransId="{089AFF38-1695-4C07-BF9D-325AA8752E4C}" sibTransId="{F8FA17B2-B45D-4F45-9E1C-D14C7971316E}"/>
    <dgm:cxn modelId="{E3B6376A-0356-41E4-9F70-66977A18686A}" type="presParOf" srcId="{3D62512A-1B7F-4527-96B9-06BBAD90212F}" destId="{42EA5674-F40A-4946-9826-27828B0C2815}" srcOrd="0" destOrd="0" presId="urn:microsoft.com/office/officeart/2005/8/layout/lProcess1"/>
    <dgm:cxn modelId="{FF42752F-C441-4E61-A454-EC18CE820EEA}" type="presParOf" srcId="{42EA5674-F40A-4946-9826-27828B0C2815}" destId="{B94E77BF-8F10-497E-AC79-4E0F13E4968F}" srcOrd="0" destOrd="0" presId="urn:microsoft.com/office/officeart/2005/8/layout/lProcess1"/>
    <dgm:cxn modelId="{E65C8541-F560-4672-AEC6-57B0466B53B7}" type="presParOf" srcId="{42EA5674-F40A-4946-9826-27828B0C2815}" destId="{B7E1C925-264A-401E-8404-CCFA6AB2C17D}" srcOrd="1" destOrd="0" presId="urn:microsoft.com/office/officeart/2005/8/layout/lProcess1"/>
    <dgm:cxn modelId="{B13E163F-ACD6-4365-A24B-2B3C2673F3A0}" type="presParOf" srcId="{42EA5674-F40A-4946-9826-27828B0C2815}" destId="{F592C3D7-02BD-4C29-AC56-ABAD78DC2286}" srcOrd="2" destOrd="0" presId="urn:microsoft.com/office/officeart/2005/8/layout/lProcess1"/>
    <dgm:cxn modelId="{503B0963-BA13-49FA-9D65-C2A0278B47B4}" type="presParOf" srcId="{42EA5674-F40A-4946-9826-27828B0C2815}" destId="{60CBE214-36C8-4C08-BFB4-DAEA687D64F3}" srcOrd="3" destOrd="0" presId="urn:microsoft.com/office/officeart/2005/8/layout/lProcess1"/>
    <dgm:cxn modelId="{C562539E-BD19-4B95-99BA-7606D4078B49}" type="presParOf" srcId="{42EA5674-F40A-4946-9826-27828B0C2815}" destId="{2261282C-A0DB-4687-A544-FB9CD54472B6}" srcOrd="4" destOrd="0" presId="urn:microsoft.com/office/officeart/2005/8/layout/lProcess1"/>
    <dgm:cxn modelId="{A3B68503-752E-4C12-83DF-7BEAC84A2EA3}" type="presParOf" srcId="{42EA5674-F40A-4946-9826-27828B0C2815}" destId="{0FA03C2A-1295-4C06-A209-B868303F2B6A}" srcOrd="5" destOrd="0" presId="urn:microsoft.com/office/officeart/2005/8/layout/lProcess1"/>
    <dgm:cxn modelId="{BB39B659-95F3-4EAF-AD82-B6FE08CAF819}" type="presParOf" srcId="{42EA5674-F40A-4946-9826-27828B0C2815}" destId="{173C0CEC-D811-414F-94D5-8D9562EB8A82}" srcOrd="6" destOrd="0" presId="urn:microsoft.com/office/officeart/2005/8/layout/lProcess1"/>
    <dgm:cxn modelId="{74A1CA6C-58F4-4272-A21A-075C4E678F8B}" type="presParOf" srcId="{42EA5674-F40A-4946-9826-27828B0C2815}" destId="{A169D928-8B70-492A-BCBC-67968FF6830A}" srcOrd="7" destOrd="0" presId="urn:microsoft.com/office/officeart/2005/8/layout/lProcess1"/>
    <dgm:cxn modelId="{727786C8-EC28-476F-90CE-6B4AD3A4D10E}" type="presParOf" srcId="{42EA5674-F40A-4946-9826-27828B0C2815}" destId="{EFA1A05A-7FC4-4BA3-BFCD-E3FDAA7EEB2D}" srcOrd="8" destOrd="0" presId="urn:microsoft.com/office/officeart/2005/8/layout/lProcess1"/>
    <dgm:cxn modelId="{C2282221-B97F-4C75-915F-AEA5A15A1A99}" type="presParOf" srcId="{3D62512A-1B7F-4527-96B9-06BBAD90212F}" destId="{9ED84A40-87D4-4A09-A186-DB4FF63CD2AF}" srcOrd="1" destOrd="0" presId="urn:microsoft.com/office/officeart/2005/8/layout/lProcess1"/>
    <dgm:cxn modelId="{95B432A9-21CC-458F-96BD-B7B909C9CE1C}" type="presParOf" srcId="{3D62512A-1B7F-4527-96B9-06BBAD90212F}" destId="{DDA11CFD-5328-46C2-AD7C-DA0EFD3CA927}" srcOrd="2" destOrd="0" presId="urn:microsoft.com/office/officeart/2005/8/layout/lProcess1"/>
    <dgm:cxn modelId="{10FE0E6E-3618-4CD6-A4C4-5676C15D43F8}" type="presParOf" srcId="{DDA11CFD-5328-46C2-AD7C-DA0EFD3CA927}" destId="{1CF615BE-63DB-4195-A571-A34B24B09B94}" srcOrd="0" destOrd="0" presId="urn:microsoft.com/office/officeart/2005/8/layout/lProcess1"/>
    <dgm:cxn modelId="{B5FDB5AF-14A8-4483-9598-82917CF34A5B}" type="presParOf" srcId="{DDA11CFD-5328-46C2-AD7C-DA0EFD3CA927}" destId="{2CB01D0E-08EA-4CCE-BBAD-352881C65CCA}" srcOrd="1" destOrd="0" presId="urn:microsoft.com/office/officeart/2005/8/layout/lProcess1"/>
    <dgm:cxn modelId="{02C4D538-FD12-4D25-8843-DA0FE838F7AC}" type="presParOf" srcId="{DDA11CFD-5328-46C2-AD7C-DA0EFD3CA927}" destId="{CCA8F13F-F3AC-4817-A8B0-53C4449EA79C}" srcOrd="2" destOrd="0" presId="urn:microsoft.com/office/officeart/2005/8/layout/lProcess1"/>
    <dgm:cxn modelId="{7C3E165B-57C5-45E4-87A7-068269388C36}" type="presParOf" srcId="{DDA11CFD-5328-46C2-AD7C-DA0EFD3CA927}" destId="{C8280D63-6EAB-49FC-88EB-402996E2E97B}" srcOrd="3" destOrd="0" presId="urn:microsoft.com/office/officeart/2005/8/layout/lProcess1"/>
    <dgm:cxn modelId="{DEE9E2DE-1279-4C05-B3B4-BA76B3EB5A2A}" type="presParOf" srcId="{DDA11CFD-5328-46C2-AD7C-DA0EFD3CA927}" destId="{63C7CD03-E27E-43A3-8708-F273D4129B4D}"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7D1E5C-F320-4F42-B284-AEA02ED83A95}" type="doc">
      <dgm:prSet loTypeId="urn:microsoft.com/office/officeart/2005/8/layout/cycle7" loCatId="cycle" qsTypeId="urn:microsoft.com/office/officeart/2005/8/quickstyle/3d2" qsCatId="3D" csTypeId="urn:microsoft.com/office/officeart/2005/8/colors/accent1_2" csCatId="accent1" phldr="1"/>
      <dgm:spPr/>
      <dgm:t>
        <a:bodyPr/>
        <a:lstStyle/>
        <a:p>
          <a:endParaRPr lang="en-US"/>
        </a:p>
      </dgm:t>
    </dgm:pt>
    <dgm:pt modelId="{AC001FCF-7F08-430E-A3A0-5100A5EFC7FA}">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t>FCFF Discounted at WACC – Debt Value</a:t>
          </a:r>
          <a:endParaRPr lang="en-US" dirty="0"/>
        </a:p>
      </dgm:t>
    </dgm:pt>
    <dgm:pt modelId="{A9D631B1-09EF-42D2-A1D6-D7A7F8E6B99E}" type="parTrans" cxnId="{D34A439E-4568-428B-8FB8-27AA4F97036D}">
      <dgm:prSet/>
      <dgm:spPr/>
      <dgm:t>
        <a:bodyPr/>
        <a:lstStyle/>
        <a:p>
          <a:endParaRPr lang="en-US"/>
        </a:p>
      </dgm:t>
    </dgm:pt>
    <dgm:pt modelId="{793E2095-38DA-4F5D-AC88-855D28C8021D}" type="sibTrans" cxnId="{D34A439E-4568-428B-8FB8-27AA4F97036D}">
      <dgm:prSet/>
      <dgm:spPr/>
      <dgm:t>
        <a:bodyPr/>
        <a:lstStyle/>
        <a:p>
          <a:endParaRPr lang="en-US" dirty="0"/>
        </a:p>
      </dgm:t>
    </dgm:pt>
    <dgm:pt modelId="{D28AE451-1D55-4B1A-8598-4D2EB335B9F9}">
      <dgm:prSe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t>FCFE Discounted at Required Equity Return</a:t>
          </a:r>
        </a:p>
      </dgm:t>
    </dgm:pt>
    <dgm:pt modelId="{BB37EED0-E1E4-4D52-B532-F7347427DF1D}" type="parTrans" cxnId="{CA1272C4-6F64-483D-AEB7-C80C280A6954}">
      <dgm:prSet/>
      <dgm:spPr/>
      <dgm:t>
        <a:bodyPr/>
        <a:lstStyle/>
        <a:p>
          <a:endParaRPr lang="en-US"/>
        </a:p>
      </dgm:t>
    </dgm:pt>
    <dgm:pt modelId="{D06CC4C7-E812-46E8-8950-4D7ADBA71B10}" type="sibTrans" cxnId="{CA1272C4-6F64-483D-AEB7-C80C280A6954}">
      <dgm:prSet/>
      <dgm:spPr/>
      <dgm:t>
        <a:bodyPr/>
        <a:lstStyle/>
        <a:p>
          <a:endParaRPr lang="en-US" dirty="0"/>
        </a:p>
      </dgm:t>
    </dgm:pt>
    <dgm:pt modelId="{4DD65606-58F2-4C8C-A1BE-C255BA16F992}">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t>Equity Value</a:t>
          </a:r>
          <a:endParaRPr lang="en-US" dirty="0"/>
        </a:p>
      </dgm:t>
    </dgm:pt>
    <dgm:pt modelId="{37AEEDF1-C632-4EB3-90C9-AAF45BCEC57D}" type="parTrans" cxnId="{48AD23F1-053F-4B6A-95A3-BC7F4BD3070E}">
      <dgm:prSet/>
      <dgm:spPr/>
      <dgm:t>
        <a:bodyPr/>
        <a:lstStyle/>
        <a:p>
          <a:endParaRPr lang="en-US"/>
        </a:p>
      </dgm:t>
    </dgm:pt>
    <dgm:pt modelId="{C21A2E64-A7D8-4E24-ACF2-FEF431280E1A}" type="sibTrans" cxnId="{48AD23F1-053F-4B6A-95A3-BC7F4BD3070E}">
      <dgm:prSet/>
      <dgm:spPr/>
      <dgm:t>
        <a:bodyPr/>
        <a:lstStyle/>
        <a:p>
          <a:endParaRPr lang="en-US" dirty="0"/>
        </a:p>
      </dgm:t>
    </dgm:pt>
    <dgm:pt modelId="{9C990D6F-61B7-46B0-8DC6-E517774D5F26}" type="pres">
      <dgm:prSet presAssocID="{E67D1E5C-F320-4F42-B284-AEA02ED83A95}" presName="Name0" presStyleCnt="0">
        <dgm:presLayoutVars>
          <dgm:dir/>
          <dgm:resizeHandles val="exact"/>
        </dgm:presLayoutVars>
      </dgm:prSet>
      <dgm:spPr/>
      <dgm:t>
        <a:bodyPr/>
        <a:lstStyle/>
        <a:p>
          <a:endParaRPr lang="en-US"/>
        </a:p>
      </dgm:t>
    </dgm:pt>
    <dgm:pt modelId="{C51CFB84-7C85-48E0-A8BE-5F2DB2D5CDBA}" type="pres">
      <dgm:prSet presAssocID="{4DD65606-58F2-4C8C-A1BE-C255BA16F992}" presName="node" presStyleLbl="node1" presStyleIdx="0" presStyleCnt="3" custScaleY="47117">
        <dgm:presLayoutVars>
          <dgm:bulletEnabled val="1"/>
        </dgm:presLayoutVars>
      </dgm:prSet>
      <dgm:spPr/>
      <dgm:t>
        <a:bodyPr/>
        <a:lstStyle/>
        <a:p>
          <a:endParaRPr lang="en-US"/>
        </a:p>
      </dgm:t>
    </dgm:pt>
    <dgm:pt modelId="{423CDD60-C9DE-40CC-A3D7-8A0E89F2BD32}" type="pres">
      <dgm:prSet presAssocID="{C21A2E64-A7D8-4E24-ACF2-FEF431280E1A}" presName="sibTrans" presStyleLbl="sibTrans2D1" presStyleIdx="0" presStyleCnt="3"/>
      <dgm:spPr/>
      <dgm:t>
        <a:bodyPr/>
        <a:lstStyle/>
        <a:p>
          <a:endParaRPr lang="en-US"/>
        </a:p>
      </dgm:t>
    </dgm:pt>
    <dgm:pt modelId="{633657AF-E0F4-457C-B2F6-CB6B325CD034}" type="pres">
      <dgm:prSet presAssocID="{C21A2E64-A7D8-4E24-ACF2-FEF431280E1A}" presName="connectorText" presStyleLbl="sibTrans2D1" presStyleIdx="0" presStyleCnt="3"/>
      <dgm:spPr/>
      <dgm:t>
        <a:bodyPr/>
        <a:lstStyle/>
        <a:p>
          <a:endParaRPr lang="en-US"/>
        </a:p>
      </dgm:t>
    </dgm:pt>
    <dgm:pt modelId="{AE02DDC4-388B-40C0-BEE2-22412D973EB8}" type="pres">
      <dgm:prSet presAssocID="{AC001FCF-7F08-430E-A3A0-5100A5EFC7FA}" presName="node" presStyleLbl="node1" presStyleIdx="1" presStyleCnt="3">
        <dgm:presLayoutVars>
          <dgm:bulletEnabled val="1"/>
        </dgm:presLayoutVars>
      </dgm:prSet>
      <dgm:spPr/>
      <dgm:t>
        <a:bodyPr/>
        <a:lstStyle/>
        <a:p>
          <a:endParaRPr lang="en-US"/>
        </a:p>
      </dgm:t>
    </dgm:pt>
    <dgm:pt modelId="{06A5EA5E-85F7-4797-81F2-CC85524596C3}" type="pres">
      <dgm:prSet presAssocID="{793E2095-38DA-4F5D-AC88-855D28C8021D}" presName="sibTrans" presStyleLbl="sibTrans2D1" presStyleIdx="1" presStyleCnt="3"/>
      <dgm:spPr/>
      <dgm:t>
        <a:bodyPr/>
        <a:lstStyle/>
        <a:p>
          <a:endParaRPr lang="en-US"/>
        </a:p>
      </dgm:t>
    </dgm:pt>
    <dgm:pt modelId="{3C43656D-3E87-4953-A865-2C1503D6DECE}" type="pres">
      <dgm:prSet presAssocID="{793E2095-38DA-4F5D-AC88-855D28C8021D}" presName="connectorText" presStyleLbl="sibTrans2D1" presStyleIdx="1" presStyleCnt="3"/>
      <dgm:spPr/>
      <dgm:t>
        <a:bodyPr/>
        <a:lstStyle/>
        <a:p>
          <a:endParaRPr lang="en-US"/>
        </a:p>
      </dgm:t>
    </dgm:pt>
    <dgm:pt modelId="{02E93F36-4D99-435B-B85F-42A2B61B5C2B}" type="pres">
      <dgm:prSet presAssocID="{D28AE451-1D55-4B1A-8598-4D2EB335B9F9}" presName="node" presStyleLbl="node1" presStyleIdx="2" presStyleCnt="3">
        <dgm:presLayoutVars>
          <dgm:bulletEnabled val="1"/>
        </dgm:presLayoutVars>
      </dgm:prSet>
      <dgm:spPr/>
      <dgm:t>
        <a:bodyPr/>
        <a:lstStyle/>
        <a:p>
          <a:endParaRPr lang="en-US"/>
        </a:p>
      </dgm:t>
    </dgm:pt>
    <dgm:pt modelId="{9A2862C5-9B68-463F-AC92-777D788F6223}" type="pres">
      <dgm:prSet presAssocID="{D06CC4C7-E812-46E8-8950-4D7ADBA71B10}" presName="sibTrans" presStyleLbl="sibTrans2D1" presStyleIdx="2" presStyleCnt="3"/>
      <dgm:spPr/>
      <dgm:t>
        <a:bodyPr/>
        <a:lstStyle/>
        <a:p>
          <a:endParaRPr lang="en-US"/>
        </a:p>
      </dgm:t>
    </dgm:pt>
    <dgm:pt modelId="{50154F2C-9E0C-40C6-84FC-BB890AB1C1E1}" type="pres">
      <dgm:prSet presAssocID="{D06CC4C7-E812-46E8-8950-4D7ADBA71B10}" presName="connectorText" presStyleLbl="sibTrans2D1" presStyleIdx="2" presStyleCnt="3"/>
      <dgm:spPr/>
      <dgm:t>
        <a:bodyPr/>
        <a:lstStyle/>
        <a:p>
          <a:endParaRPr lang="en-US"/>
        </a:p>
      </dgm:t>
    </dgm:pt>
  </dgm:ptLst>
  <dgm:cxnLst>
    <dgm:cxn modelId="{D34A439E-4568-428B-8FB8-27AA4F97036D}" srcId="{E67D1E5C-F320-4F42-B284-AEA02ED83A95}" destId="{AC001FCF-7F08-430E-A3A0-5100A5EFC7FA}" srcOrd="1" destOrd="0" parTransId="{A9D631B1-09EF-42D2-A1D6-D7A7F8E6B99E}" sibTransId="{793E2095-38DA-4F5D-AC88-855D28C8021D}"/>
    <dgm:cxn modelId="{D941D366-F5B6-4295-8CB2-C5BF8EE00A11}" type="presOf" srcId="{D28AE451-1D55-4B1A-8598-4D2EB335B9F9}" destId="{02E93F36-4D99-435B-B85F-42A2B61B5C2B}" srcOrd="0" destOrd="0" presId="urn:microsoft.com/office/officeart/2005/8/layout/cycle7"/>
    <dgm:cxn modelId="{890F3AAF-9ADF-4C96-B560-637C5EF9FC4D}" type="presOf" srcId="{793E2095-38DA-4F5D-AC88-855D28C8021D}" destId="{3C43656D-3E87-4953-A865-2C1503D6DECE}" srcOrd="1" destOrd="0" presId="urn:microsoft.com/office/officeart/2005/8/layout/cycle7"/>
    <dgm:cxn modelId="{A4B0DDF6-F8C6-48B2-8707-C3D6B95A4918}" type="presOf" srcId="{AC001FCF-7F08-430E-A3A0-5100A5EFC7FA}" destId="{AE02DDC4-388B-40C0-BEE2-22412D973EB8}" srcOrd="0" destOrd="0" presId="urn:microsoft.com/office/officeart/2005/8/layout/cycle7"/>
    <dgm:cxn modelId="{E5989FB3-12F8-4DB5-A898-A6BA089B6186}" type="presOf" srcId="{D06CC4C7-E812-46E8-8950-4D7ADBA71B10}" destId="{50154F2C-9E0C-40C6-84FC-BB890AB1C1E1}" srcOrd="1" destOrd="0" presId="urn:microsoft.com/office/officeart/2005/8/layout/cycle7"/>
    <dgm:cxn modelId="{E9E204A4-4763-4CA3-87D1-EA4C7A2CB664}" type="presOf" srcId="{4DD65606-58F2-4C8C-A1BE-C255BA16F992}" destId="{C51CFB84-7C85-48E0-A8BE-5F2DB2D5CDBA}" srcOrd="0" destOrd="0" presId="urn:microsoft.com/office/officeart/2005/8/layout/cycle7"/>
    <dgm:cxn modelId="{6CB20DBF-B5E1-4FAB-90D4-C9B6E3CD62F7}" type="presOf" srcId="{C21A2E64-A7D8-4E24-ACF2-FEF431280E1A}" destId="{633657AF-E0F4-457C-B2F6-CB6B325CD034}" srcOrd="1" destOrd="0" presId="urn:microsoft.com/office/officeart/2005/8/layout/cycle7"/>
    <dgm:cxn modelId="{CA1272C4-6F64-483D-AEB7-C80C280A6954}" srcId="{E67D1E5C-F320-4F42-B284-AEA02ED83A95}" destId="{D28AE451-1D55-4B1A-8598-4D2EB335B9F9}" srcOrd="2" destOrd="0" parTransId="{BB37EED0-E1E4-4D52-B532-F7347427DF1D}" sibTransId="{D06CC4C7-E812-46E8-8950-4D7ADBA71B10}"/>
    <dgm:cxn modelId="{02E69894-C833-4334-9294-143BAA042D93}" type="presOf" srcId="{E67D1E5C-F320-4F42-B284-AEA02ED83A95}" destId="{9C990D6F-61B7-46B0-8DC6-E517774D5F26}" srcOrd="0" destOrd="0" presId="urn:microsoft.com/office/officeart/2005/8/layout/cycle7"/>
    <dgm:cxn modelId="{71535C83-7CE7-46BB-B1C0-57182AE28BA2}" type="presOf" srcId="{793E2095-38DA-4F5D-AC88-855D28C8021D}" destId="{06A5EA5E-85F7-4797-81F2-CC85524596C3}" srcOrd="0" destOrd="0" presId="urn:microsoft.com/office/officeart/2005/8/layout/cycle7"/>
    <dgm:cxn modelId="{25F077C6-3BED-4556-A289-1A76ADA06271}" type="presOf" srcId="{C21A2E64-A7D8-4E24-ACF2-FEF431280E1A}" destId="{423CDD60-C9DE-40CC-A3D7-8A0E89F2BD32}" srcOrd="0" destOrd="0" presId="urn:microsoft.com/office/officeart/2005/8/layout/cycle7"/>
    <dgm:cxn modelId="{EE486F66-B646-4F98-BB75-11BCCFBECDBF}" type="presOf" srcId="{D06CC4C7-E812-46E8-8950-4D7ADBA71B10}" destId="{9A2862C5-9B68-463F-AC92-777D788F6223}" srcOrd="0" destOrd="0" presId="urn:microsoft.com/office/officeart/2005/8/layout/cycle7"/>
    <dgm:cxn modelId="{48AD23F1-053F-4B6A-95A3-BC7F4BD3070E}" srcId="{E67D1E5C-F320-4F42-B284-AEA02ED83A95}" destId="{4DD65606-58F2-4C8C-A1BE-C255BA16F992}" srcOrd="0" destOrd="0" parTransId="{37AEEDF1-C632-4EB3-90C9-AAF45BCEC57D}" sibTransId="{C21A2E64-A7D8-4E24-ACF2-FEF431280E1A}"/>
    <dgm:cxn modelId="{4C09A302-74DF-4EEC-8016-EB4DE676EC23}" type="presParOf" srcId="{9C990D6F-61B7-46B0-8DC6-E517774D5F26}" destId="{C51CFB84-7C85-48E0-A8BE-5F2DB2D5CDBA}" srcOrd="0" destOrd="0" presId="urn:microsoft.com/office/officeart/2005/8/layout/cycle7"/>
    <dgm:cxn modelId="{4B38F043-A694-46C4-8568-9C4EEB30E198}" type="presParOf" srcId="{9C990D6F-61B7-46B0-8DC6-E517774D5F26}" destId="{423CDD60-C9DE-40CC-A3D7-8A0E89F2BD32}" srcOrd="1" destOrd="0" presId="urn:microsoft.com/office/officeart/2005/8/layout/cycle7"/>
    <dgm:cxn modelId="{38A4D0C4-AD75-4692-9923-93324C667E63}" type="presParOf" srcId="{423CDD60-C9DE-40CC-A3D7-8A0E89F2BD32}" destId="{633657AF-E0F4-457C-B2F6-CB6B325CD034}" srcOrd="0" destOrd="0" presId="urn:microsoft.com/office/officeart/2005/8/layout/cycle7"/>
    <dgm:cxn modelId="{88D636EE-13B8-4E66-9A62-8049314E5D00}" type="presParOf" srcId="{9C990D6F-61B7-46B0-8DC6-E517774D5F26}" destId="{AE02DDC4-388B-40C0-BEE2-22412D973EB8}" srcOrd="2" destOrd="0" presId="urn:microsoft.com/office/officeart/2005/8/layout/cycle7"/>
    <dgm:cxn modelId="{37F70FE4-960F-4FC5-BE9C-29CBC918AC1E}" type="presParOf" srcId="{9C990D6F-61B7-46B0-8DC6-E517774D5F26}" destId="{06A5EA5E-85F7-4797-81F2-CC85524596C3}" srcOrd="3" destOrd="0" presId="urn:microsoft.com/office/officeart/2005/8/layout/cycle7"/>
    <dgm:cxn modelId="{E748F52B-DF81-4E54-85A5-4D7E2CBFB8E3}" type="presParOf" srcId="{06A5EA5E-85F7-4797-81F2-CC85524596C3}" destId="{3C43656D-3E87-4953-A865-2C1503D6DECE}" srcOrd="0" destOrd="0" presId="urn:microsoft.com/office/officeart/2005/8/layout/cycle7"/>
    <dgm:cxn modelId="{71646D6A-091E-447A-9305-9748EB8A4DFB}" type="presParOf" srcId="{9C990D6F-61B7-46B0-8DC6-E517774D5F26}" destId="{02E93F36-4D99-435B-B85F-42A2B61B5C2B}" srcOrd="4" destOrd="0" presId="urn:microsoft.com/office/officeart/2005/8/layout/cycle7"/>
    <dgm:cxn modelId="{E088D2C4-B3C5-48C0-9C86-81DC489A3650}" type="presParOf" srcId="{9C990D6F-61B7-46B0-8DC6-E517774D5F26}" destId="{9A2862C5-9B68-463F-AC92-777D788F6223}" srcOrd="5" destOrd="0" presId="urn:microsoft.com/office/officeart/2005/8/layout/cycle7"/>
    <dgm:cxn modelId="{90531480-15BD-494C-A4CB-836372640A79}" type="presParOf" srcId="{9A2862C5-9B68-463F-AC92-777D788F6223}" destId="{50154F2C-9E0C-40C6-84FC-BB890AB1C1E1}"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32B69-FB44-42AA-BF4B-25FE95A73FA9}">
      <dsp:nvSpPr>
        <dsp:cNvPr id="0" name=""/>
        <dsp:cNvSpPr/>
      </dsp:nvSpPr>
      <dsp:spPr>
        <a:xfrm>
          <a:off x="0" y="3168740"/>
          <a:ext cx="8229600" cy="1356638"/>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320040" tIns="320040" rIns="320040" bIns="320040" numCol="1" spcCol="1270" anchor="ctr" anchorCtr="0">
          <a:noAutofit/>
        </a:bodyPr>
        <a:lstStyle/>
        <a:p>
          <a:pPr lvl="0" algn="ctr" defTabSz="2000250">
            <a:lnSpc>
              <a:spcPct val="90000"/>
            </a:lnSpc>
            <a:spcBef>
              <a:spcPct val="0"/>
            </a:spcBef>
            <a:spcAft>
              <a:spcPct val="35000"/>
            </a:spcAft>
          </a:pPr>
          <a:endParaRPr lang="en-IN" sz="4500" kern="1200" dirty="0"/>
        </a:p>
      </dsp:txBody>
      <dsp:txXfrm>
        <a:off x="0" y="3168740"/>
        <a:ext cx="2468880" cy="1356638"/>
      </dsp:txXfrm>
    </dsp:sp>
    <dsp:sp modelId="{4B25AED4-79E5-4918-82FA-BD144C5CB753}">
      <dsp:nvSpPr>
        <dsp:cNvPr id="0" name=""/>
        <dsp:cNvSpPr/>
      </dsp:nvSpPr>
      <dsp:spPr>
        <a:xfrm>
          <a:off x="0" y="1584662"/>
          <a:ext cx="8229600" cy="1356638"/>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320040" tIns="320040" rIns="320040" bIns="320040" numCol="1" spcCol="1270" anchor="ctr" anchorCtr="0">
          <a:noAutofit/>
        </a:bodyPr>
        <a:lstStyle/>
        <a:p>
          <a:pPr lvl="0" algn="ctr" defTabSz="2000250">
            <a:lnSpc>
              <a:spcPct val="90000"/>
            </a:lnSpc>
            <a:spcBef>
              <a:spcPct val="0"/>
            </a:spcBef>
            <a:spcAft>
              <a:spcPct val="35000"/>
            </a:spcAft>
          </a:pPr>
          <a:endParaRPr lang="en-IN" sz="4500" kern="1200" dirty="0"/>
        </a:p>
      </dsp:txBody>
      <dsp:txXfrm>
        <a:off x="0" y="1584662"/>
        <a:ext cx="2468880" cy="1356638"/>
      </dsp:txXfrm>
    </dsp:sp>
    <dsp:sp modelId="{FC8B8D7E-61BE-4D89-9288-894B9D99AE25}">
      <dsp:nvSpPr>
        <dsp:cNvPr id="0" name=""/>
        <dsp:cNvSpPr/>
      </dsp:nvSpPr>
      <dsp:spPr>
        <a:xfrm>
          <a:off x="0" y="583"/>
          <a:ext cx="8229600" cy="1356638"/>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320040" tIns="320040" rIns="320040" bIns="320040" numCol="1" spcCol="1270" anchor="ctr" anchorCtr="0">
          <a:noAutofit/>
        </a:bodyPr>
        <a:lstStyle/>
        <a:p>
          <a:pPr lvl="0" algn="ctr" defTabSz="2000250">
            <a:lnSpc>
              <a:spcPct val="90000"/>
            </a:lnSpc>
            <a:spcBef>
              <a:spcPct val="0"/>
            </a:spcBef>
            <a:spcAft>
              <a:spcPct val="35000"/>
            </a:spcAft>
          </a:pPr>
          <a:r>
            <a:rPr lang="en-US" sz="4500" kern="1200" dirty="0" smtClean="0"/>
            <a:t>In M&amp;A</a:t>
          </a:r>
          <a:endParaRPr lang="en-IN" sz="4500" kern="1200" dirty="0"/>
        </a:p>
      </dsp:txBody>
      <dsp:txXfrm>
        <a:off x="0" y="583"/>
        <a:ext cx="2468880" cy="1356638"/>
      </dsp:txXfrm>
    </dsp:sp>
    <dsp:sp modelId="{6F115041-4ED8-415A-BBFC-31EC2C6B0A41}">
      <dsp:nvSpPr>
        <dsp:cNvPr id="0" name=""/>
        <dsp:cNvSpPr/>
      </dsp:nvSpPr>
      <dsp:spPr>
        <a:xfrm>
          <a:off x="4414047" y="114303"/>
          <a:ext cx="1705793" cy="113719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Aim</a:t>
          </a:r>
          <a:endParaRPr lang="en-IN" sz="1800" kern="1200" dirty="0"/>
        </a:p>
      </dsp:txBody>
      <dsp:txXfrm>
        <a:off x="4447354" y="147610"/>
        <a:ext cx="1639179" cy="1070581"/>
      </dsp:txXfrm>
    </dsp:sp>
    <dsp:sp modelId="{E4FD81F4-3575-4C29-BDD7-713376FDF4D9}">
      <dsp:nvSpPr>
        <dsp:cNvPr id="0" name=""/>
        <dsp:cNvSpPr/>
      </dsp:nvSpPr>
      <dsp:spPr>
        <a:xfrm>
          <a:off x="4158178" y="1251499"/>
          <a:ext cx="1108765" cy="454878"/>
        </a:xfrm>
        <a:custGeom>
          <a:avLst/>
          <a:gdLst/>
          <a:ahLst/>
          <a:cxnLst/>
          <a:rect l="0" t="0" r="0" b="0"/>
          <a:pathLst>
            <a:path>
              <a:moveTo>
                <a:pt x="1108765" y="0"/>
              </a:moveTo>
              <a:lnTo>
                <a:pt x="1108765" y="227439"/>
              </a:lnTo>
              <a:lnTo>
                <a:pt x="0" y="227439"/>
              </a:lnTo>
              <a:lnTo>
                <a:pt x="0" y="454878"/>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D2BAF21-8F8E-4F94-9010-C71DC8AAB893}">
      <dsp:nvSpPr>
        <dsp:cNvPr id="0" name=""/>
        <dsp:cNvSpPr/>
      </dsp:nvSpPr>
      <dsp:spPr>
        <a:xfrm>
          <a:off x="3305281" y="1706377"/>
          <a:ext cx="1705793" cy="113719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Buyer</a:t>
          </a:r>
          <a:endParaRPr lang="en-IN" sz="1800" kern="1200" dirty="0"/>
        </a:p>
      </dsp:txBody>
      <dsp:txXfrm>
        <a:off x="3338588" y="1739684"/>
        <a:ext cx="1639179" cy="1070581"/>
      </dsp:txXfrm>
    </dsp:sp>
    <dsp:sp modelId="{021F0038-06D7-423A-803C-D709089DA76A}">
      <dsp:nvSpPr>
        <dsp:cNvPr id="0" name=""/>
        <dsp:cNvSpPr/>
      </dsp:nvSpPr>
      <dsp:spPr>
        <a:xfrm>
          <a:off x="4112458" y="2843573"/>
          <a:ext cx="91440" cy="454878"/>
        </a:xfrm>
        <a:custGeom>
          <a:avLst/>
          <a:gdLst/>
          <a:ahLst/>
          <a:cxnLst/>
          <a:rect l="0" t="0" r="0" b="0"/>
          <a:pathLst>
            <a:path>
              <a:moveTo>
                <a:pt x="45720" y="0"/>
              </a:moveTo>
              <a:lnTo>
                <a:pt x="45720" y="454878"/>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35E06BD-462E-4FCF-9998-AC989100C05D}">
      <dsp:nvSpPr>
        <dsp:cNvPr id="0" name=""/>
        <dsp:cNvSpPr/>
      </dsp:nvSpPr>
      <dsp:spPr>
        <a:xfrm>
          <a:off x="3305281" y="3298451"/>
          <a:ext cx="1705793" cy="113719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Value the company as low as possible</a:t>
          </a:r>
          <a:endParaRPr lang="en-IN" sz="1800" kern="1200" dirty="0"/>
        </a:p>
      </dsp:txBody>
      <dsp:txXfrm>
        <a:off x="3338588" y="3331758"/>
        <a:ext cx="1639179" cy="1070581"/>
      </dsp:txXfrm>
    </dsp:sp>
    <dsp:sp modelId="{82799BF0-AA3C-4D66-9B8F-A88EE048147A}">
      <dsp:nvSpPr>
        <dsp:cNvPr id="0" name=""/>
        <dsp:cNvSpPr/>
      </dsp:nvSpPr>
      <dsp:spPr>
        <a:xfrm>
          <a:off x="5266944" y="1251499"/>
          <a:ext cx="1108765" cy="454878"/>
        </a:xfrm>
        <a:custGeom>
          <a:avLst/>
          <a:gdLst/>
          <a:ahLst/>
          <a:cxnLst/>
          <a:rect l="0" t="0" r="0" b="0"/>
          <a:pathLst>
            <a:path>
              <a:moveTo>
                <a:pt x="0" y="0"/>
              </a:moveTo>
              <a:lnTo>
                <a:pt x="0" y="227439"/>
              </a:lnTo>
              <a:lnTo>
                <a:pt x="1108765" y="227439"/>
              </a:lnTo>
              <a:lnTo>
                <a:pt x="1108765" y="454878"/>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6EAEC3F-E381-4C37-82D9-899002D14DBC}">
      <dsp:nvSpPr>
        <dsp:cNvPr id="0" name=""/>
        <dsp:cNvSpPr/>
      </dsp:nvSpPr>
      <dsp:spPr>
        <a:xfrm>
          <a:off x="5522813" y="1706377"/>
          <a:ext cx="1705793" cy="113719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Seller</a:t>
          </a:r>
          <a:endParaRPr lang="en-IN" sz="1800" kern="1200" dirty="0"/>
        </a:p>
      </dsp:txBody>
      <dsp:txXfrm>
        <a:off x="5556120" y="1739684"/>
        <a:ext cx="1639179" cy="1070581"/>
      </dsp:txXfrm>
    </dsp:sp>
    <dsp:sp modelId="{C3E93A51-323A-483C-854C-9BDB247ADA27}">
      <dsp:nvSpPr>
        <dsp:cNvPr id="0" name=""/>
        <dsp:cNvSpPr/>
      </dsp:nvSpPr>
      <dsp:spPr>
        <a:xfrm>
          <a:off x="6329989" y="2843573"/>
          <a:ext cx="91440" cy="454878"/>
        </a:xfrm>
        <a:custGeom>
          <a:avLst/>
          <a:gdLst/>
          <a:ahLst/>
          <a:cxnLst/>
          <a:rect l="0" t="0" r="0" b="0"/>
          <a:pathLst>
            <a:path>
              <a:moveTo>
                <a:pt x="45720" y="0"/>
              </a:moveTo>
              <a:lnTo>
                <a:pt x="45720" y="454878"/>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43C5E2B-327A-494E-BDE3-A098122090EB}">
      <dsp:nvSpPr>
        <dsp:cNvPr id="0" name=""/>
        <dsp:cNvSpPr/>
      </dsp:nvSpPr>
      <dsp:spPr>
        <a:xfrm>
          <a:off x="5522813" y="3298451"/>
          <a:ext cx="1705793" cy="113719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Value</a:t>
          </a:r>
          <a:r>
            <a:rPr lang="en-US" sz="1800" kern="1200" baseline="0" dirty="0" smtClean="0"/>
            <a:t> the company as high as possible</a:t>
          </a:r>
          <a:endParaRPr lang="en-IN" sz="1800" kern="1200" dirty="0"/>
        </a:p>
      </dsp:txBody>
      <dsp:txXfrm>
        <a:off x="5556120" y="3331758"/>
        <a:ext cx="1639179" cy="10705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E77BF-8F10-497E-AC79-4E0F13E4968F}">
      <dsp:nvSpPr>
        <dsp:cNvPr id="0" name=""/>
        <dsp:cNvSpPr/>
      </dsp:nvSpPr>
      <dsp:spPr>
        <a:xfrm>
          <a:off x="977900" y="0"/>
          <a:ext cx="2794000" cy="634999"/>
        </a:xfrm>
        <a:prstGeom prst="roundRect">
          <a:avLst>
            <a:gd name="adj" fmla="val 10000"/>
          </a:avLst>
        </a:prstGeom>
        <a:solidFill>
          <a:schemeClr val="accent1"/>
        </a:solidFill>
        <a:ln w="25400" cap="flat" cmpd="sng" algn="ctr">
          <a:solidFill>
            <a:schemeClr val="accent1">
              <a:shade val="50000"/>
            </a:schemeClr>
          </a:solidFill>
          <a:prstDash val="solid"/>
        </a:ln>
        <a:effectLst/>
        <a:scene3d>
          <a:camera prst="orthographicFront"/>
          <a:lightRig rig="threePt" dir="t">
            <a:rot lat="0" lon="0" rev="7500000"/>
          </a:lightRig>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Free Cash Flow to the Firm</a:t>
          </a:r>
          <a:endParaRPr lang="en-US" sz="1900" kern="1200" dirty="0"/>
        </a:p>
      </dsp:txBody>
      <dsp:txXfrm>
        <a:off x="996498" y="18598"/>
        <a:ext cx="2756804" cy="597803"/>
      </dsp:txXfrm>
    </dsp:sp>
    <dsp:sp modelId="{B7E1C925-264A-401E-8404-CCFA6AB2C17D}">
      <dsp:nvSpPr>
        <dsp:cNvPr id="0" name=""/>
        <dsp:cNvSpPr/>
      </dsp:nvSpPr>
      <dsp:spPr>
        <a:xfrm rot="5400000">
          <a:off x="2319337" y="690562"/>
          <a:ext cx="111125" cy="111125"/>
        </a:xfrm>
        <a:prstGeom prst="rect">
          <a:avLst/>
        </a:prstGeom>
        <a:solidFill>
          <a:schemeClr val="tx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592C3D7-02BD-4C29-AC56-ABAD78DC2286}">
      <dsp:nvSpPr>
        <dsp:cNvPr id="0" name=""/>
        <dsp:cNvSpPr/>
      </dsp:nvSpPr>
      <dsp:spPr>
        <a:xfrm>
          <a:off x="977900" y="857250"/>
          <a:ext cx="2794000" cy="634999"/>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 Cash flow available to</a:t>
          </a:r>
          <a:endParaRPr lang="en-US" sz="2200" kern="1200" dirty="0"/>
        </a:p>
      </dsp:txBody>
      <dsp:txXfrm>
        <a:off x="996498" y="875848"/>
        <a:ext cx="2756804" cy="597803"/>
      </dsp:txXfrm>
    </dsp:sp>
    <dsp:sp modelId="{60CBE214-36C8-4C08-BFB4-DAEA687D64F3}">
      <dsp:nvSpPr>
        <dsp:cNvPr id="0" name=""/>
        <dsp:cNvSpPr/>
      </dsp:nvSpPr>
      <dsp:spPr>
        <a:xfrm rot="5400000">
          <a:off x="2319337" y="1547812"/>
          <a:ext cx="111125" cy="111125"/>
        </a:xfrm>
        <a:prstGeom prst="mathEqual">
          <a:avLst/>
        </a:prstGeom>
        <a:solidFill>
          <a:schemeClr val="tx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261282C-A0DB-4687-A544-FB9CD54472B6}">
      <dsp:nvSpPr>
        <dsp:cNvPr id="0" name=""/>
        <dsp:cNvSpPr/>
      </dsp:nvSpPr>
      <dsp:spPr>
        <a:xfrm>
          <a:off x="977900" y="1714500"/>
          <a:ext cx="2794000" cy="634999"/>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Common stockholders</a:t>
          </a:r>
          <a:endParaRPr lang="en-US" sz="2200" kern="1200" dirty="0"/>
        </a:p>
      </dsp:txBody>
      <dsp:txXfrm>
        <a:off x="996498" y="1733098"/>
        <a:ext cx="2756804" cy="597803"/>
      </dsp:txXfrm>
    </dsp:sp>
    <dsp:sp modelId="{0FA03C2A-1295-4C06-A209-B868303F2B6A}">
      <dsp:nvSpPr>
        <dsp:cNvPr id="0" name=""/>
        <dsp:cNvSpPr/>
      </dsp:nvSpPr>
      <dsp:spPr>
        <a:xfrm rot="5400000">
          <a:off x="2319337" y="2405062"/>
          <a:ext cx="111125" cy="111125"/>
        </a:xfrm>
        <a:prstGeom prst="mathPlus">
          <a:avLst/>
        </a:prstGeom>
        <a:solidFill>
          <a:schemeClr val="tx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173C0CEC-D811-414F-94D5-8D9562EB8A82}">
      <dsp:nvSpPr>
        <dsp:cNvPr id="0" name=""/>
        <dsp:cNvSpPr/>
      </dsp:nvSpPr>
      <dsp:spPr>
        <a:xfrm>
          <a:off x="977900" y="2571750"/>
          <a:ext cx="2794000" cy="634999"/>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Debtholders</a:t>
          </a:r>
          <a:endParaRPr lang="en-US" sz="2200" kern="1200" dirty="0"/>
        </a:p>
      </dsp:txBody>
      <dsp:txXfrm>
        <a:off x="996498" y="2590348"/>
        <a:ext cx="2756804" cy="597803"/>
      </dsp:txXfrm>
    </dsp:sp>
    <dsp:sp modelId="{A169D928-8B70-492A-BCBC-67968FF6830A}">
      <dsp:nvSpPr>
        <dsp:cNvPr id="0" name=""/>
        <dsp:cNvSpPr/>
      </dsp:nvSpPr>
      <dsp:spPr>
        <a:xfrm rot="5400000">
          <a:off x="2319337" y="3262312"/>
          <a:ext cx="111125" cy="111125"/>
        </a:xfrm>
        <a:prstGeom prst="mathPlus">
          <a:avLst/>
        </a:prstGeom>
        <a:solidFill>
          <a:schemeClr val="tx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FA1A05A-7FC4-4BA3-BFCD-E3FDAA7EEB2D}">
      <dsp:nvSpPr>
        <dsp:cNvPr id="0" name=""/>
        <dsp:cNvSpPr/>
      </dsp:nvSpPr>
      <dsp:spPr>
        <a:xfrm>
          <a:off x="977900" y="3429000"/>
          <a:ext cx="2794000" cy="634999"/>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Preferred stockholders</a:t>
          </a:r>
          <a:endParaRPr lang="en-US" sz="2200" kern="1200" dirty="0"/>
        </a:p>
      </dsp:txBody>
      <dsp:txXfrm>
        <a:off x="996498" y="3447598"/>
        <a:ext cx="2756804" cy="597803"/>
      </dsp:txXfrm>
    </dsp:sp>
    <dsp:sp modelId="{1CF615BE-63DB-4195-A571-A34B24B09B94}">
      <dsp:nvSpPr>
        <dsp:cNvPr id="0" name=""/>
        <dsp:cNvSpPr/>
      </dsp:nvSpPr>
      <dsp:spPr>
        <a:xfrm>
          <a:off x="4178300" y="0"/>
          <a:ext cx="2717799" cy="634999"/>
        </a:xfrm>
        <a:prstGeom prst="roundRect">
          <a:avLst>
            <a:gd name="adj" fmla="val 10000"/>
          </a:avLst>
        </a:prstGeom>
        <a:solidFill>
          <a:schemeClr val="accent1"/>
        </a:solidFill>
        <a:ln w="25400" cap="flat" cmpd="sng" algn="ctr">
          <a:solidFill>
            <a:schemeClr val="accent1">
              <a:shade val="50000"/>
            </a:schemeClr>
          </a:solidFill>
          <a:prstDash val="solid"/>
        </a:ln>
        <a:effectLst/>
        <a:scene3d>
          <a:camera prst="orthographicFront"/>
          <a:lightRig rig="threePt" dir="t">
            <a:rot lat="0" lon="0" rev="7500000"/>
          </a:lightRig>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Free Cash Flow to Equity</a:t>
          </a:r>
          <a:endParaRPr lang="en-US" sz="1900" kern="1200" dirty="0"/>
        </a:p>
      </dsp:txBody>
      <dsp:txXfrm>
        <a:off x="4196898" y="18598"/>
        <a:ext cx="2680603" cy="597803"/>
      </dsp:txXfrm>
    </dsp:sp>
    <dsp:sp modelId="{2CB01D0E-08EA-4CCE-BBAD-352881C65CCA}">
      <dsp:nvSpPr>
        <dsp:cNvPr id="0" name=""/>
        <dsp:cNvSpPr/>
      </dsp:nvSpPr>
      <dsp:spPr>
        <a:xfrm rot="5400000">
          <a:off x="5481637" y="690562"/>
          <a:ext cx="111125" cy="111125"/>
        </a:xfrm>
        <a:prstGeom prst="rect">
          <a:avLst/>
        </a:prstGeom>
        <a:solidFill>
          <a:schemeClr val="tx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CA8F13F-F3AC-4817-A8B0-53C4449EA79C}">
      <dsp:nvSpPr>
        <dsp:cNvPr id="0" name=""/>
        <dsp:cNvSpPr/>
      </dsp:nvSpPr>
      <dsp:spPr>
        <a:xfrm>
          <a:off x="4127500" y="857250"/>
          <a:ext cx="2819400" cy="634999"/>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 Cash flow available to</a:t>
          </a:r>
          <a:endParaRPr lang="en-US" sz="2200" kern="1200" dirty="0"/>
        </a:p>
      </dsp:txBody>
      <dsp:txXfrm>
        <a:off x="4146098" y="875848"/>
        <a:ext cx="2782204" cy="597803"/>
      </dsp:txXfrm>
    </dsp:sp>
    <dsp:sp modelId="{C8280D63-6EAB-49FC-88EB-402996E2E97B}">
      <dsp:nvSpPr>
        <dsp:cNvPr id="0" name=""/>
        <dsp:cNvSpPr/>
      </dsp:nvSpPr>
      <dsp:spPr>
        <a:xfrm rot="5400000">
          <a:off x="5481637" y="1547812"/>
          <a:ext cx="111125" cy="111125"/>
        </a:xfrm>
        <a:prstGeom prst="mathEqual">
          <a:avLst/>
        </a:prstGeom>
        <a:solidFill>
          <a:schemeClr val="tx1"/>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3C7CD03-E27E-43A3-8708-F273D4129B4D}">
      <dsp:nvSpPr>
        <dsp:cNvPr id="0" name=""/>
        <dsp:cNvSpPr/>
      </dsp:nvSpPr>
      <dsp:spPr>
        <a:xfrm>
          <a:off x="4178300" y="1714500"/>
          <a:ext cx="2717799" cy="634999"/>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Common stockholders</a:t>
          </a:r>
          <a:endParaRPr lang="en-US" sz="2200" kern="1200" dirty="0"/>
        </a:p>
      </dsp:txBody>
      <dsp:txXfrm>
        <a:off x="4196898" y="1733098"/>
        <a:ext cx="2680603" cy="5978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CFB84-7C85-48E0-A8BE-5F2DB2D5CDBA}">
      <dsp:nvSpPr>
        <dsp:cNvPr id="0" name=""/>
        <dsp:cNvSpPr/>
      </dsp:nvSpPr>
      <dsp:spPr>
        <a:xfrm>
          <a:off x="1995785" y="279400"/>
          <a:ext cx="2104429" cy="495772"/>
        </a:xfrm>
        <a:prstGeom prst="roundRect">
          <a:avLst>
            <a:gd name="adj" fmla="val 10000"/>
          </a:avLst>
        </a:prstGeom>
        <a:solidFill>
          <a:schemeClr val="accent1"/>
        </a:solidFill>
        <a:ln w="25400" cap="flat" cmpd="sng" algn="ctr">
          <a:solidFill>
            <a:schemeClr val="accent1">
              <a:shade val="50000"/>
            </a:schemeClr>
          </a:solidFill>
          <a:prstDash val="solid"/>
        </a:ln>
        <a:effectLst/>
        <a:scene3d>
          <a:camera prst="orthographicFront"/>
          <a:lightRig rig="threePt" dir="t">
            <a:rot lat="0" lon="0" rev="7500000"/>
          </a:lightRig>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Equity Value</a:t>
          </a:r>
          <a:endParaRPr lang="en-US" sz="2000" kern="1200" dirty="0"/>
        </a:p>
      </dsp:txBody>
      <dsp:txXfrm>
        <a:off x="2010306" y="293921"/>
        <a:ext cx="2075387" cy="466730"/>
      </dsp:txXfrm>
    </dsp:sp>
    <dsp:sp modelId="{423CDD60-C9DE-40CC-A3D7-8A0E89F2BD32}">
      <dsp:nvSpPr>
        <dsp:cNvPr id="0" name=""/>
        <dsp:cNvSpPr/>
      </dsp:nvSpPr>
      <dsp:spPr>
        <a:xfrm rot="3600000">
          <a:off x="3288208" y="1708751"/>
          <a:ext cx="1096445" cy="368275"/>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3398691" y="1782406"/>
        <a:ext cx="875480" cy="220965"/>
      </dsp:txXfrm>
    </dsp:sp>
    <dsp:sp modelId="{AE02DDC4-388B-40C0-BEE2-22412D973EB8}">
      <dsp:nvSpPr>
        <dsp:cNvPr id="0" name=""/>
        <dsp:cNvSpPr/>
      </dsp:nvSpPr>
      <dsp:spPr>
        <a:xfrm>
          <a:off x="3733278" y="3010605"/>
          <a:ext cx="2104429" cy="1052214"/>
        </a:xfrm>
        <a:prstGeom prst="roundRect">
          <a:avLst>
            <a:gd name="adj" fmla="val 10000"/>
          </a:avLst>
        </a:prstGeom>
        <a:solidFill>
          <a:schemeClr val="accent1"/>
        </a:solidFill>
        <a:ln w="25400" cap="flat" cmpd="sng" algn="ctr">
          <a:solidFill>
            <a:schemeClr val="accent1">
              <a:shade val="50000"/>
            </a:schemeClr>
          </a:solidFill>
          <a:prstDash val="solid"/>
        </a:ln>
        <a:effectLst/>
        <a:scene3d>
          <a:camera prst="orthographicFront"/>
          <a:lightRig rig="threePt" dir="t">
            <a:rot lat="0" lon="0" rev="7500000"/>
          </a:lightRig>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FCFF Discounted at WACC – Debt Value</a:t>
          </a:r>
          <a:endParaRPr lang="en-US" sz="2000" kern="1200" dirty="0"/>
        </a:p>
      </dsp:txBody>
      <dsp:txXfrm>
        <a:off x="3764096" y="3041423"/>
        <a:ext cx="2042793" cy="990578"/>
      </dsp:txXfrm>
    </dsp:sp>
    <dsp:sp modelId="{06A5EA5E-85F7-4797-81F2-CC85524596C3}">
      <dsp:nvSpPr>
        <dsp:cNvPr id="0" name=""/>
        <dsp:cNvSpPr/>
      </dsp:nvSpPr>
      <dsp:spPr>
        <a:xfrm rot="10800000">
          <a:off x="2499777" y="3352575"/>
          <a:ext cx="1096445" cy="368275"/>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rot="10800000">
        <a:off x="2610259" y="3426230"/>
        <a:ext cx="875480" cy="220965"/>
      </dsp:txXfrm>
    </dsp:sp>
    <dsp:sp modelId="{02E93F36-4D99-435B-B85F-42A2B61B5C2B}">
      <dsp:nvSpPr>
        <dsp:cNvPr id="0" name=""/>
        <dsp:cNvSpPr/>
      </dsp:nvSpPr>
      <dsp:spPr>
        <a:xfrm>
          <a:off x="258291" y="3010605"/>
          <a:ext cx="2104429" cy="1052214"/>
        </a:xfrm>
        <a:prstGeom prst="roundRect">
          <a:avLst>
            <a:gd name="adj" fmla="val 10000"/>
          </a:avLst>
        </a:prstGeom>
        <a:solidFill>
          <a:schemeClr val="accent1"/>
        </a:solidFill>
        <a:ln w="25400" cap="flat" cmpd="sng" algn="ctr">
          <a:solidFill>
            <a:schemeClr val="accent1">
              <a:shade val="50000"/>
            </a:schemeClr>
          </a:solidFill>
          <a:prstDash val="solid"/>
        </a:ln>
        <a:effectLst/>
        <a:scene3d>
          <a:camera prst="orthographicFront"/>
          <a:lightRig rig="threePt" dir="t">
            <a:rot lat="0" lon="0" rev="7500000"/>
          </a:lightRig>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FCFE Discounted at Required Equity Return</a:t>
          </a:r>
        </a:p>
      </dsp:txBody>
      <dsp:txXfrm>
        <a:off x="289109" y="3041423"/>
        <a:ext cx="2042793" cy="990578"/>
      </dsp:txXfrm>
    </dsp:sp>
    <dsp:sp modelId="{9A2862C5-9B68-463F-AC92-777D788F6223}">
      <dsp:nvSpPr>
        <dsp:cNvPr id="0" name=""/>
        <dsp:cNvSpPr/>
      </dsp:nvSpPr>
      <dsp:spPr>
        <a:xfrm rot="18000000">
          <a:off x="1711346" y="1708751"/>
          <a:ext cx="1096445" cy="368275"/>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1821829" y="1782406"/>
        <a:ext cx="875480" cy="2209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DE8E6F-C5CF-4220-BFCA-D18C988A687A}" type="datetimeFigureOut">
              <a:rPr lang="en-IN" smtClean="0"/>
              <a:pPr/>
              <a:t>19-03-2014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73CBC-2C74-4CC8-A884-D81149C52A3E}" type="slidenum">
              <a:rPr lang="en-IN" smtClean="0"/>
              <a:pPr/>
              <a:t>‹#›</a:t>
            </a:fld>
            <a:endParaRPr lang="en-IN"/>
          </a:p>
        </p:txBody>
      </p:sp>
    </p:spTree>
    <p:extLst>
      <p:ext uri="{BB962C8B-B14F-4D97-AF65-F5344CB8AC3E}">
        <p14:creationId xmlns:p14="http://schemas.microsoft.com/office/powerpoint/2010/main" val="3990214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6E73CBC-2C74-4CC8-A884-D81149C52A3E}" type="slidenum">
              <a:rPr lang="en-IN" smtClean="0"/>
              <a:pPr/>
              <a:t>20</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normAutofit/>
          </a:bodyPr>
          <a:lstStyle/>
          <a:p>
            <a:r>
              <a:rPr lang="en-US" sz="1100" dirty="0"/>
              <a:t>LOS: Define and interpret free cash flow to the firm (FCFF) and free cash flow to equity (FCFE).</a:t>
            </a:r>
          </a:p>
          <a:p>
            <a:pPr eaLnBrk="1" hangingPunct="1">
              <a:lnSpc>
                <a:spcPct val="90000"/>
              </a:lnSpc>
            </a:pPr>
            <a:r>
              <a:rPr lang="en-US" sz="1100" dirty="0"/>
              <a:t>Page 147</a:t>
            </a:r>
          </a:p>
          <a:p>
            <a:pPr eaLnBrk="1" hangingPunct="1">
              <a:lnSpc>
                <a:spcPct val="90000"/>
              </a:lnSpc>
            </a:pPr>
            <a:endParaRPr lang="en-US" sz="1100" dirty="0"/>
          </a:p>
          <a:p>
            <a:pPr eaLnBrk="1" hangingPunct="1">
              <a:lnSpc>
                <a:spcPct val="90000"/>
              </a:lnSpc>
            </a:pPr>
            <a:r>
              <a:rPr lang="en-US" sz="1100" dirty="0"/>
              <a:t>Free cash flow to the firm (FCFF) is the cash flow available to all the firm’s suppliers of capital once the firm pays all operating expenses (including taxes) and expenditures needed to sustain the firm’s productive capacity. The expenditures include what is needed to purchase fixed assets and working capital, such as inventory. The firm’s suppliers of capital include common stockholders, bondholders, and preferred stockholders (if the firm has preferred stock outstanding). </a:t>
            </a:r>
          </a:p>
          <a:p>
            <a:pPr eaLnBrk="1" hangingPunct="1">
              <a:lnSpc>
                <a:spcPct val="90000"/>
              </a:lnSpc>
            </a:pPr>
            <a:endParaRPr lang="en-US" sz="1100" dirty="0"/>
          </a:p>
          <a:p>
            <a:pPr eaLnBrk="1" hangingPunct="1">
              <a:lnSpc>
                <a:spcPct val="90000"/>
              </a:lnSpc>
            </a:pPr>
            <a:r>
              <a:rPr lang="en-US" sz="1100" dirty="0"/>
              <a:t>Free cash flow to equity (FCFE) is the cash flow available to the firm’s common stockholders once operating expenses (including taxes), expenditures needed to sustain the firm’s productive capacity, and payments to (and receipts from) debtholders are accounted for.</a:t>
            </a:r>
          </a:p>
          <a:p>
            <a:pPr eaLnBrk="1" hangingPunct="1">
              <a:lnSpc>
                <a:spcPct val="90000"/>
              </a:lnSpc>
            </a:pPr>
            <a:endParaRPr lang="en-US" sz="1100" dirty="0"/>
          </a:p>
          <a:p>
            <a:pPr eaLnBrk="1" hangingPunct="1">
              <a:lnSpc>
                <a:spcPct val="90000"/>
              </a:lnSpc>
            </a:pPr>
            <a:r>
              <a:rPr lang="en-US" sz="1100" dirty="0"/>
              <a:t>Note that the cash flow from operations as reported in the firm’s financial statements is not the same as free cash flow. Later, however, we will adjust the firm’s financial statement figures to derive free cash flow. Unadjusted financial income measures—such as earnings before interest, taxes, depreciation, and amortization (EBITDA)—do not provide an accurate description of the free cash flow available to the firm’s capital providers. For example, EBITDA and net income do not account for the investment in assets needed to sustain the firm’s productive capacity. </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indent="-177497" defTabSz="887485">
              <a:defRPr/>
            </a:pPr>
            <a:r>
              <a:rPr lang="en-US" sz="1100" dirty="0"/>
              <a:t>LOS: Describe, compare, and contrast the FCFF and FCFE approaches to valuation. </a:t>
            </a:r>
          </a:p>
          <a:p>
            <a:pPr indent="-177497" defTabSz="887485">
              <a:defRPr/>
            </a:pPr>
            <a:r>
              <a:rPr lang="en-US" sz="1100" dirty="0"/>
              <a:t>LOS: Describe the characteristics of companies for which the FCFF model is preferred to the FCFE model.</a:t>
            </a:r>
          </a:p>
          <a:p>
            <a:pPr eaLnBrk="1" hangingPunct="1">
              <a:lnSpc>
                <a:spcPct val="90000"/>
              </a:lnSpc>
            </a:pPr>
            <a:r>
              <a:rPr lang="en-US" sz="1100" dirty="0"/>
              <a:t>Pages 147 – 148</a:t>
            </a:r>
          </a:p>
          <a:p>
            <a:endParaRPr lang="en-US" sz="1100" dirty="0"/>
          </a:p>
          <a:p>
            <a:r>
              <a:rPr lang="en-US" sz="1100" dirty="0"/>
              <a:t>There are two ways to estimate the equity value using free cash flows.</a:t>
            </a:r>
          </a:p>
          <a:p>
            <a:endParaRPr lang="en-US" sz="1100" dirty="0"/>
          </a:p>
          <a:p>
            <a:pPr marL="44859" indent="-224296">
              <a:buFont typeface="Arial" pitchFamily="34" charset="0"/>
              <a:buAutoNum type="arabicParenR"/>
            </a:pPr>
            <a:r>
              <a:rPr lang="en-US" sz="1100" dirty="0"/>
              <a:t>An entire firm and all its cash flows (FCFF) are discounted, with the relevant discount rate being the weighted average cost of capital (WACC) because it reflects all the firm’s sources of capital. The value of the firm’s debt is then subtracted to calculate the equity value.</a:t>
            </a:r>
          </a:p>
          <a:p>
            <a:pPr marL="44859" indent="-224296">
              <a:buFont typeface="Arial" pitchFamily="34" charset="0"/>
              <a:buAutoNum type="arabicParenR"/>
            </a:pPr>
            <a:endParaRPr lang="en-US" sz="1100" dirty="0"/>
          </a:p>
          <a:p>
            <a:pPr marL="44859" indent="-224296">
              <a:buFont typeface="Arial" pitchFamily="34" charset="0"/>
              <a:buAutoNum type="arabicParenR"/>
            </a:pPr>
            <a:r>
              <a:rPr lang="en-US" sz="1100" dirty="0"/>
              <a:t>Only the free cash flows to equity (FCFE) are discounted, with the relevant discount rate being the required return on equity. This provides a more direct way of estimating equity value.</a:t>
            </a:r>
          </a:p>
          <a:p>
            <a:pPr marL="44859" indent="-224296">
              <a:buFont typeface="Arial" pitchFamily="34" charset="0"/>
              <a:buAutoNum type="arabicParenR"/>
            </a:pPr>
            <a:endParaRPr lang="en-US" sz="1100" dirty="0"/>
          </a:p>
          <a:p>
            <a:pPr marL="44859" indent="-224296"/>
            <a:r>
              <a:rPr lang="en-US" sz="1100" dirty="0"/>
              <a:t>In theory, both approaches should yield the same equity value if the inputs are consistent. However, the FCFF approach would be favored in two cases.</a:t>
            </a:r>
          </a:p>
          <a:p>
            <a:pPr marL="44859" indent="-224296">
              <a:buFont typeface="Arial" pitchFamily="34" charset="0"/>
              <a:buAutoNum type="arabicParenR"/>
            </a:pPr>
            <a:r>
              <a:rPr lang="en-US" sz="1100" dirty="0"/>
              <a:t>The firm’s FCFE is negative.</a:t>
            </a:r>
          </a:p>
          <a:p>
            <a:pPr marL="44859" indent="-224296">
              <a:buFont typeface="Arial" pitchFamily="34" charset="0"/>
              <a:buAutoNum type="arabicParenR"/>
            </a:pPr>
            <a:r>
              <a:rPr lang="en-US" sz="1100" dirty="0"/>
              <a:t>The firm’s capital structure (mix of debt and equity financing) is unstable. The FCFF approach is favored here because a) the required return on equity used in the FCFE approach will be more volatile when the firm’s financial leverage (use of debt) is unstable and b) when using historical data to estimate free cash flow growth, FCFF growth might reflect the firm’s fundamentals better than FCFE growth, which would fluctuate as debt fluctuates.</a:t>
            </a:r>
          </a:p>
          <a:p>
            <a:pPr marL="44859" indent="-224296"/>
            <a:endParaRPr lang="en-US" sz="1100" dirty="0"/>
          </a:p>
          <a:p>
            <a:pPr marL="228533" indent="-228533" defTabSz="887495">
              <a:defRPr/>
            </a:pPr>
            <a:r>
              <a:rPr lang="en-US" sz="1100" i="1" dirty="0"/>
              <a:t>Text Integration Note: The estimation of the WACC  (weighted average cost of capital) was covered in Chapter 2 of the Equity Asset Valuation text. </a:t>
            </a:r>
            <a:endParaRPr lang="en-US" sz="1100" dirty="0"/>
          </a:p>
          <a:p>
            <a:endParaRPr lang="en-US" dirty="0"/>
          </a:p>
        </p:txBody>
      </p:sp>
      <p:sp>
        <p:nvSpPr>
          <p:cNvPr id="4" name="Slide Number Placeholder 3"/>
          <p:cNvSpPr>
            <a:spLocks noGrp="1"/>
          </p:cNvSpPr>
          <p:nvPr>
            <p:ph type="sldNum" sz="quarter" idx="10"/>
          </p:nvPr>
        </p:nvSpPr>
        <p:spPr/>
        <p:txBody>
          <a:bodyPr/>
          <a:lstStyle/>
          <a:p>
            <a:pPr>
              <a:defRPr/>
            </a:pPr>
            <a:fld id="{982A0293-C4CA-40C2-95A1-ADB10F245B2E}" type="slidenum">
              <a:rPr lang="en-US" smtClean="0"/>
              <a:pPr>
                <a:defRPr/>
              </a:pPr>
              <a:t>23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6E73CBC-2C74-4CC8-A884-D81149C52A3E}" type="slidenum">
              <a:rPr lang="en-IN" smtClean="0"/>
              <a:pPr/>
              <a:t>33</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CC83FCB-7D83-4572-A7F9-1CACAA8476B2}"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679C16A-03C2-44AB-AF7E-5BE0B89B9263}"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CC175BB-4491-4106-B073-11BB839BBC4E}"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F270E1D-D6AC-45E2-BF32-251D0095B0B5}"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0AC3CD-72CF-46D7-93E8-4B88F835CC66}"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638F538-0072-4230-881F-9CB19DFECA8E}" type="datetime1">
              <a:rPr lang="en-US" smtClean="0"/>
              <a:t>3/19/2014</a:t>
            </a:fld>
            <a:endParaRPr lang="en-US"/>
          </a:p>
        </p:txBody>
      </p:sp>
      <p:sp>
        <p:nvSpPr>
          <p:cNvPr id="6" name="Footer Placeholder 5"/>
          <p:cNvSpPr>
            <a:spLocks noGrp="1"/>
          </p:cNvSpPr>
          <p:nvPr>
            <p:ph type="ftr" sz="quarter" idx="11"/>
          </p:nvPr>
        </p:nvSpPr>
        <p:spPr/>
        <p:txBody>
          <a:bodyPr/>
          <a:lstStyle/>
          <a:p>
            <a:r>
              <a:rPr lang="en-IN" smtClean="0"/>
              <a:t>Dr.Amit Bagga Chartered Accountant, Cost Accountant,amitbaggaus@gmail.com</a:t>
            </a:r>
            <a:endParaRPr lang="en-US"/>
          </a:p>
        </p:txBody>
      </p:sp>
      <p:sp>
        <p:nvSpPr>
          <p:cNvPr id="7" name="Slide Number Placeholder 6"/>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6513571-854E-4785-B605-E4646E110BC3}" type="datetime1">
              <a:rPr lang="en-US" smtClean="0"/>
              <a:t>3/19/2014</a:t>
            </a:fld>
            <a:endParaRPr lang="en-US"/>
          </a:p>
        </p:txBody>
      </p:sp>
      <p:sp>
        <p:nvSpPr>
          <p:cNvPr id="8" name="Footer Placeholder 7"/>
          <p:cNvSpPr>
            <a:spLocks noGrp="1"/>
          </p:cNvSpPr>
          <p:nvPr>
            <p:ph type="ftr" sz="quarter" idx="11"/>
          </p:nvPr>
        </p:nvSpPr>
        <p:spPr/>
        <p:txBody>
          <a:bodyPr/>
          <a:lstStyle/>
          <a:p>
            <a:r>
              <a:rPr lang="en-IN" smtClean="0"/>
              <a:t>Dr.Amit Bagga Chartered Accountant, Cost Accountant,amitbaggaus@gmail.com</a:t>
            </a:r>
            <a:endParaRPr lang="en-US"/>
          </a:p>
        </p:txBody>
      </p:sp>
      <p:sp>
        <p:nvSpPr>
          <p:cNvPr id="9" name="Slide Number Placeholder 8"/>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54C45DF-A0D6-4938-890B-7276D1D9EE61}"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1A371-8E60-4B1E-847A-5352A7DD124D}" type="datetime1">
              <a:rPr lang="en-US" smtClean="0"/>
              <a:t>3/19/2014</a:t>
            </a:fld>
            <a:endParaRPr lang="en-US"/>
          </a:p>
        </p:txBody>
      </p:sp>
      <p:sp>
        <p:nvSpPr>
          <p:cNvPr id="3" name="Footer Placeholder 2"/>
          <p:cNvSpPr>
            <a:spLocks noGrp="1"/>
          </p:cNvSpPr>
          <p:nvPr>
            <p:ph type="ftr" sz="quarter" idx="11"/>
          </p:nvPr>
        </p:nvSpPr>
        <p:spPr/>
        <p:txBody>
          <a:bodyPr/>
          <a:lstStyle/>
          <a:p>
            <a:r>
              <a:rPr lang="en-IN" smtClean="0"/>
              <a:t>Dr.Amit Bagga Chartered Accountant, Cost Accountant,amitbaggaus@gmail.com</a:t>
            </a:r>
            <a:endParaRPr lang="en-US"/>
          </a:p>
        </p:txBody>
      </p:sp>
      <p:sp>
        <p:nvSpPr>
          <p:cNvPr id="4" name="Slide Number Placeholder 3"/>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61173-8C2C-42C3-972D-15BE50440010}" type="datetime1">
              <a:rPr lang="en-US" smtClean="0"/>
              <a:t>3/19/2014</a:t>
            </a:fld>
            <a:endParaRPr lang="en-US"/>
          </a:p>
        </p:txBody>
      </p:sp>
      <p:sp>
        <p:nvSpPr>
          <p:cNvPr id="6" name="Footer Placeholder 5"/>
          <p:cNvSpPr>
            <a:spLocks noGrp="1"/>
          </p:cNvSpPr>
          <p:nvPr>
            <p:ph type="ftr" sz="quarter" idx="11"/>
          </p:nvPr>
        </p:nvSpPr>
        <p:spPr/>
        <p:txBody>
          <a:bodyPr/>
          <a:lstStyle/>
          <a:p>
            <a:r>
              <a:rPr lang="en-IN" smtClean="0"/>
              <a:t>Dr.Amit Bagga Chartered Accountant, Cost Accountant,amitbaggaus@gmail.com</a:t>
            </a:r>
            <a:endParaRPr lang="en-US"/>
          </a:p>
        </p:txBody>
      </p:sp>
      <p:sp>
        <p:nvSpPr>
          <p:cNvPr id="7" name="Slide Number Placeholder 6"/>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639C0-BAF1-42F7-AC41-08AF160AC040}" type="datetime1">
              <a:rPr lang="en-US" smtClean="0"/>
              <a:t>3/19/2014</a:t>
            </a:fld>
            <a:endParaRPr lang="en-US"/>
          </a:p>
        </p:txBody>
      </p:sp>
      <p:sp>
        <p:nvSpPr>
          <p:cNvPr id="6" name="Footer Placeholder 5"/>
          <p:cNvSpPr>
            <a:spLocks noGrp="1"/>
          </p:cNvSpPr>
          <p:nvPr>
            <p:ph type="ftr" sz="quarter" idx="11"/>
          </p:nvPr>
        </p:nvSpPr>
        <p:spPr/>
        <p:txBody>
          <a:bodyPr/>
          <a:lstStyle/>
          <a:p>
            <a:r>
              <a:rPr lang="en-IN" smtClean="0"/>
              <a:t>Dr.Amit Bagga Chartered Accountant, Cost Accountant,amitbaggaus@gmail.com</a:t>
            </a:r>
            <a:endParaRPr lang="en-US"/>
          </a:p>
        </p:txBody>
      </p:sp>
      <p:sp>
        <p:nvSpPr>
          <p:cNvPr id="7" name="Slide Number Placeholder 6"/>
          <p:cNvSpPr>
            <a:spLocks noGrp="1"/>
          </p:cNvSpPr>
          <p:nvPr>
            <p:ph type="sldNum" sz="quarter" idx="12"/>
          </p:nvPr>
        </p:nvSpPr>
        <p:spPr/>
        <p:txBody>
          <a:bodyPr/>
          <a:lstStyle/>
          <a:p>
            <a:fld id="{D82ACA52-49A7-47AE-98E5-03D4B2897B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02A1A-10D4-476F-ADE9-B7DD87194256}" type="datetime1">
              <a:rPr lang="en-US" smtClean="0"/>
              <a:t>3/19/2014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Dr.Amit Bagga Chartered Accountant, Cost Accountant,amitbaggaus@gmail.com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ACA52-49A7-47AE-98E5-03D4B2897B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9800" b="1" dirty="0" smtClean="0"/>
              <a:t>VALUATION</a:t>
            </a:r>
            <a:endParaRPr lang="en-US" sz="9800" b="1" dirty="0"/>
          </a:p>
        </p:txBody>
      </p:sp>
      <p:sp>
        <p:nvSpPr>
          <p:cNvPr id="3" name="Date Placeholder 2"/>
          <p:cNvSpPr>
            <a:spLocks noGrp="1"/>
          </p:cNvSpPr>
          <p:nvPr>
            <p:ph type="dt" sz="half" idx="10"/>
          </p:nvPr>
        </p:nvSpPr>
        <p:spPr/>
        <p:txBody>
          <a:bodyPr/>
          <a:lstStyle/>
          <a:p>
            <a:fld id="{ED8A7FA5-6B4C-46DC-8288-A2CE5290B466}"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VARIOUS MODELS</a:t>
            </a:r>
            <a:endParaRPr lang="en-US" dirty="0"/>
          </a:p>
        </p:txBody>
      </p:sp>
      <p:pic>
        <p:nvPicPr>
          <p:cNvPr id="1026" name="Picture 2"/>
          <p:cNvPicPr>
            <a:picLocks noGrp="1" noChangeAspect="1" noChangeArrowheads="1"/>
          </p:cNvPicPr>
          <p:nvPr>
            <p:ph idx="1"/>
          </p:nvPr>
        </p:nvPicPr>
        <p:blipFill>
          <a:blip r:embed="rId2" cstate="print"/>
          <a:stretch>
            <a:fillRect/>
          </a:stretch>
        </p:blipFill>
        <p:spPr bwMode="auto">
          <a:xfrm>
            <a:off x="857250" y="1872456"/>
            <a:ext cx="7429500" cy="3981450"/>
          </a:xfrm>
          <a:prstGeom prst="rect">
            <a:avLst/>
          </a:prstGeom>
          <a:noFill/>
          <a:ln w="9525">
            <a:noFill/>
            <a:miter lim="800000"/>
            <a:headEnd/>
            <a:tailEnd/>
          </a:ln>
          <a:effectLst/>
        </p:spPr>
      </p:pic>
      <p:sp>
        <p:nvSpPr>
          <p:cNvPr id="3" name="Date Placeholder 2"/>
          <p:cNvSpPr>
            <a:spLocks noGrp="1"/>
          </p:cNvSpPr>
          <p:nvPr>
            <p:ph type="dt" sz="half" idx="10"/>
          </p:nvPr>
        </p:nvSpPr>
        <p:spPr/>
        <p:txBody>
          <a:bodyPr/>
          <a:lstStyle/>
          <a:p>
            <a:fld id="{7B1FBA58-C2E1-4C47-93FB-41D9CE0C588D}"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Understand Various Types </a:t>
            </a:r>
            <a:br>
              <a:rPr lang="en-US" b="1" dirty="0" smtClean="0"/>
            </a:br>
            <a:r>
              <a:rPr lang="en-US" b="1" dirty="0" smtClean="0"/>
              <a:t>of Equity Valuation Models</a:t>
            </a:r>
            <a:endParaRPr lang="en-IN" b="1" dirty="0"/>
          </a:p>
        </p:txBody>
      </p:sp>
      <p:sp>
        <p:nvSpPr>
          <p:cNvPr id="3" name="Content Placeholder 2"/>
          <p:cNvSpPr>
            <a:spLocks noGrp="1"/>
          </p:cNvSpPr>
          <p:nvPr>
            <p:ph idx="1"/>
          </p:nvPr>
        </p:nvSpPr>
        <p:spPr/>
        <p:txBody>
          <a:bodyPr/>
          <a:lstStyle/>
          <a:p>
            <a:pPr>
              <a:lnSpc>
                <a:spcPct val="90000"/>
              </a:lnSpc>
            </a:pPr>
            <a:r>
              <a:rPr lang="en-US" dirty="0" smtClean="0"/>
              <a:t>Fundamental Stock Analysis: Models of Equity Valuation</a:t>
            </a:r>
          </a:p>
          <a:p>
            <a:pPr lvl="2">
              <a:lnSpc>
                <a:spcPct val="90000"/>
              </a:lnSpc>
            </a:pPr>
            <a:r>
              <a:rPr lang="en-US" dirty="0" smtClean="0"/>
              <a:t>Basic Types of Models</a:t>
            </a:r>
          </a:p>
          <a:p>
            <a:pPr lvl="3">
              <a:lnSpc>
                <a:spcPct val="90000"/>
              </a:lnSpc>
            </a:pPr>
            <a:r>
              <a:rPr lang="en-US" dirty="0" smtClean="0"/>
              <a:t>1.  </a:t>
            </a:r>
            <a:r>
              <a:rPr lang="en-US" b="1" dirty="0" smtClean="0"/>
              <a:t>Balance Sheet Models</a:t>
            </a:r>
          </a:p>
          <a:p>
            <a:pPr lvl="4">
              <a:lnSpc>
                <a:spcPct val="90000"/>
              </a:lnSpc>
            </a:pPr>
            <a:r>
              <a:rPr lang="en-US" dirty="0" smtClean="0"/>
              <a:t>Book Value</a:t>
            </a:r>
          </a:p>
          <a:p>
            <a:pPr lvl="4">
              <a:lnSpc>
                <a:spcPct val="90000"/>
              </a:lnSpc>
            </a:pPr>
            <a:r>
              <a:rPr lang="en-US" dirty="0" smtClean="0"/>
              <a:t>Liquidation Value</a:t>
            </a:r>
          </a:p>
          <a:p>
            <a:pPr lvl="4">
              <a:lnSpc>
                <a:spcPct val="90000"/>
              </a:lnSpc>
            </a:pPr>
            <a:r>
              <a:rPr lang="en-US" dirty="0" smtClean="0"/>
              <a:t>Replacement Value</a:t>
            </a:r>
          </a:p>
          <a:p>
            <a:pPr lvl="3">
              <a:lnSpc>
                <a:spcPct val="90000"/>
              </a:lnSpc>
            </a:pPr>
            <a:r>
              <a:rPr lang="en-US" dirty="0" smtClean="0"/>
              <a:t>2.  </a:t>
            </a:r>
            <a:r>
              <a:rPr lang="en-US" b="1" dirty="0" smtClean="0"/>
              <a:t>Discounting Models</a:t>
            </a:r>
          </a:p>
          <a:p>
            <a:pPr lvl="4">
              <a:lnSpc>
                <a:spcPct val="90000"/>
              </a:lnSpc>
            </a:pPr>
            <a:r>
              <a:rPr lang="en-US" dirty="0" smtClean="0"/>
              <a:t>Free Cash Flow to the Firm (FCFF)</a:t>
            </a:r>
          </a:p>
          <a:p>
            <a:pPr lvl="4">
              <a:lnSpc>
                <a:spcPct val="90000"/>
              </a:lnSpc>
            </a:pPr>
            <a:r>
              <a:rPr lang="en-US" dirty="0" smtClean="0"/>
              <a:t>Free Cash Flow to Equity (FCFE)</a:t>
            </a:r>
          </a:p>
          <a:p>
            <a:pPr lvl="3">
              <a:lnSpc>
                <a:spcPct val="90000"/>
              </a:lnSpc>
            </a:pPr>
            <a:r>
              <a:rPr lang="en-US" dirty="0" smtClean="0"/>
              <a:t>3.  </a:t>
            </a:r>
            <a:r>
              <a:rPr lang="en-US" b="1" dirty="0" smtClean="0"/>
              <a:t>Dividend Discount Models</a:t>
            </a:r>
          </a:p>
          <a:p>
            <a:pPr lvl="3">
              <a:lnSpc>
                <a:spcPct val="90000"/>
              </a:lnSpc>
            </a:pPr>
            <a:r>
              <a:rPr lang="en-US" dirty="0" smtClean="0"/>
              <a:t>4.  </a:t>
            </a:r>
            <a:r>
              <a:rPr lang="en-US" b="1" dirty="0" smtClean="0"/>
              <a:t>Price/Earning Ratios</a:t>
            </a:r>
          </a:p>
          <a:p>
            <a:pPr>
              <a:lnSpc>
                <a:spcPct val="90000"/>
              </a:lnSpc>
            </a:pPr>
            <a:endParaRPr lang="en-US" sz="2400" dirty="0" smtClean="0"/>
          </a:p>
          <a:p>
            <a:endParaRPr lang="en-IN" dirty="0"/>
          </a:p>
        </p:txBody>
      </p:sp>
      <p:sp>
        <p:nvSpPr>
          <p:cNvPr id="4" name="Date Placeholder 3"/>
          <p:cNvSpPr>
            <a:spLocks noGrp="1"/>
          </p:cNvSpPr>
          <p:nvPr>
            <p:ph type="dt" sz="half" idx="10"/>
          </p:nvPr>
        </p:nvSpPr>
        <p:spPr/>
        <p:txBody>
          <a:bodyPr/>
          <a:lstStyle/>
          <a:p>
            <a:fld id="{16DD87AE-5BCF-45F6-B4FF-BA3575DE6B0C}"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Balance Sheet Models</a:t>
            </a:r>
            <a:endParaRPr lang="en-IN" b="1" dirty="0"/>
          </a:p>
        </p:txBody>
      </p:sp>
      <p:sp>
        <p:nvSpPr>
          <p:cNvPr id="3" name="Content Placeholder 2"/>
          <p:cNvSpPr>
            <a:spLocks noGrp="1"/>
          </p:cNvSpPr>
          <p:nvPr>
            <p:ph idx="1"/>
          </p:nvPr>
        </p:nvSpPr>
        <p:spPr/>
        <p:txBody>
          <a:bodyPr/>
          <a:lstStyle/>
          <a:p>
            <a:pPr>
              <a:buFontTx/>
              <a:buChar char="•"/>
            </a:pPr>
            <a:r>
              <a:rPr lang="en-US" dirty="0" smtClean="0"/>
              <a:t>Balance sheet models assume that the intrinsic value of the firm is the value of its assets.</a:t>
            </a:r>
          </a:p>
          <a:p>
            <a:pPr lvl="1"/>
            <a:r>
              <a:rPr lang="en-US" dirty="0" smtClean="0"/>
              <a:t>What is the value of the firms assets?</a:t>
            </a:r>
          </a:p>
          <a:p>
            <a:pPr lvl="2"/>
            <a:r>
              <a:rPr lang="en-US" dirty="0" smtClean="0"/>
              <a:t>Is it the value on the books?</a:t>
            </a:r>
          </a:p>
          <a:p>
            <a:pPr lvl="2"/>
            <a:r>
              <a:rPr lang="en-US" dirty="0" smtClean="0"/>
              <a:t>Is it the value we could really get for the assets (liquidation value)?</a:t>
            </a:r>
          </a:p>
          <a:p>
            <a:pPr lvl="2"/>
            <a:r>
              <a:rPr lang="en-US" dirty="0" smtClean="0"/>
              <a:t>Is it the value we could get to replace the assets?</a:t>
            </a:r>
          </a:p>
          <a:p>
            <a:endParaRPr lang="en-IN" dirty="0"/>
          </a:p>
        </p:txBody>
      </p:sp>
      <p:sp>
        <p:nvSpPr>
          <p:cNvPr id="4" name="Date Placeholder 3"/>
          <p:cNvSpPr>
            <a:spLocks noGrp="1"/>
          </p:cNvSpPr>
          <p:nvPr>
            <p:ph type="dt" sz="half" idx="10"/>
          </p:nvPr>
        </p:nvSpPr>
        <p:spPr/>
        <p:txBody>
          <a:bodyPr/>
          <a:lstStyle/>
          <a:p>
            <a:fld id="{D41C19AA-4229-4621-9FB5-0106F97390FA}"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Balance Sheet Models </a:t>
            </a:r>
            <a:r>
              <a:rPr lang="en-US" sz="2000" b="1" dirty="0" smtClean="0"/>
              <a:t>(continued)</a:t>
            </a:r>
            <a:endParaRPr lang="en-IN" b="1" dirty="0"/>
          </a:p>
        </p:txBody>
      </p:sp>
      <p:sp>
        <p:nvSpPr>
          <p:cNvPr id="3" name="Content Placeholder 2"/>
          <p:cNvSpPr>
            <a:spLocks noGrp="1"/>
          </p:cNvSpPr>
          <p:nvPr>
            <p:ph idx="1"/>
          </p:nvPr>
        </p:nvSpPr>
        <p:spPr/>
        <p:txBody>
          <a:bodyPr>
            <a:normAutofit fontScale="85000" lnSpcReduction="20000"/>
          </a:bodyPr>
          <a:lstStyle/>
          <a:p>
            <a:pPr>
              <a:lnSpc>
                <a:spcPct val="90000"/>
              </a:lnSpc>
            </a:pPr>
            <a:r>
              <a:rPr lang="en-US" dirty="0" smtClean="0"/>
              <a:t> </a:t>
            </a:r>
            <a:r>
              <a:rPr lang="en-US" b="1" dirty="0" smtClean="0"/>
              <a:t>Book Value (per share)</a:t>
            </a:r>
          </a:p>
          <a:p>
            <a:pPr lvl="1">
              <a:lnSpc>
                <a:spcPct val="90000"/>
              </a:lnSpc>
              <a:buFontTx/>
              <a:buNone/>
            </a:pPr>
            <a:r>
              <a:rPr lang="en-US" dirty="0" smtClean="0"/>
              <a:t>Look at the book value: Equity / shares outstanding</a:t>
            </a:r>
          </a:p>
          <a:p>
            <a:pPr lvl="1">
              <a:lnSpc>
                <a:spcPct val="90000"/>
              </a:lnSpc>
              <a:buFontTx/>
              <a:buNone/>
            </a:pPr>
            <a:r>
              <a:rPr lang="en-US" dirty="0" smtClean="0"/>
              <a:t>Example:  Ford</a:t>
            </a:r>
          </a:p>
          <a:p>
            <a:pPr lvl="2">
              <a:lnSpc>
                <a:spcPct val="90000"/>
              </a:lnSpc>
              <a:buFontTx/>
              <a:buNone/>
            </a:pPr>
            <a:r>
              <a:rPr lang="en-US" dirty="0" smtClean="0"/>
              <a:t>Assets                           243,283 million</a:t>
            </a:r>
          </a:p>
          <a:p>
            <a:pPr lvl="2">
              <a:lnSpc>
                <a:spcPct val="90000"/>
              </a:lnSpc>
              <a:buFontTx/>
              <a:buNone/>
            </a:pPr>
            <a:r>
              <a:rPr lang="en-US" dirty="0" smtClean="0"/>
              <a:t>Liabilities                     219,736    “</a:t>
            </a:r>
          </a:p>
          <a:p>
            <a:pPr lvl="2">
              <a:lnSpc>
                <a:spcPct val="90000"/>
              </a:lnSpc>
              <a:buFontTx/>
              <a:buNone/>
            </a:pPr>
            <a:r>
              <a:rPr lang="en-US" dirty="0" smtClean="0"/>
              <a:t>Owners Equity               23,547    “</a:t>
            </a:r>
          </a:p>
          <a:p>
            <a:pPr lvl="2">
              <a:lnSpc>
                <a:spcPct val="90000"/>
              </a:lnSpc>
              <a:buFontTx/>
              <a:buNone/>
            </a:pPr>
            <a:r>
              <a:rPr lang="en-US" dirty="0" smtClean="0"/>
              <a:t>Shares Outstanding          1,169    “</a:t>
            </a:r>
          </a:p>
          <a:p>
            <a:pPr lvl="1">
              <a:lnSpc>
                <a:spcPct val="90000"/>
              </a:lnSpc>
              <a:buFontTx/>
              <a:buNone/>
            </a:pPr>
            <a:r>
              <a:rPr lang="en-US" dirty="0" smtClean="0"/>
              <a:t>What is the Book Value per share?</a:t>
            </a:r>
          </a:p>
          <a:p>
            <a:pPr lvl="2">
              <a:lnSpc>
                <a:spcPct val="90000"/>
              </a:lnSpc>
              <a:buFontTx/>
              <a:buNone/>
            </a:pPr>
            <a:r>
              <a:rPr lang="en-US" dirty="0" smtClean="0"/>
              <a:t>Rs23,547/1,169 = Book value of Rs20.14 per share</a:t>
            </a:r>
          </a:p>
          <a:p>
            <a:pPr lvl="1">
              <a:lnSpc>
                <a:spcPct val="90000"/>
              </a:lnSpc>
              <a:buFontTx/>
              <a:buNone/>
            </a:pPr>
            <a:r>
              <a:rPr lang="en-US" dirty="0" smtClean="0"/>
              <a:t>Logic:  the value of the assets should be equal to their value on the books.  </a:t>
            </a:r>
          </a:p>
          <a:p>
            <a:pPr lvl="1">
              <a:lnSpc>
                <a:spcPct val="90000"/>
              </a:lnSpc>
              <a:buFontTx/>
              <a:buNone/>
            </a:pPr>
            <a:r>
              <a:rPr lang="en-US" dirty="0" smtClean="0"/>
              <a:t>   Be careful as book value does not tell you depreciation methods or the true value of the assets (they may be worthless)</a:t>
            </a:r>
          </a:p>
          <a:p>
            <a:endParaRPr lang="en-IN" dirty="0"/>
          </a:p>
        </p:txBody>
      </p:sp>
      <p:sp>
        <p:nvSpPr>
          <p:cNvPr id="4" name="Date Placeholder 3"/>
          <p:cNvSpPr>
            <a:spLocks noGrp="1"/>
          </p:cNvSpPr>
          <p:nvPr>
            <p:ph type="dt" sz="half" idx="10"/>
          </p:nvPr>
        </p:nvSpPr>
        <p:spPr/>
        <p:txBody>
          <a:bodyPr/>
          <a:lstStyle/>
          <a:p>
            <a:fld id="{A80B5A38-0674-4231-BDC4-19777F8081A1}"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LIQUIDATION VALUE</a:t>
            </a:r>
            <a:endParaRPr lang="en-US" b="1" dirty="0"/>
          </a:p>
        </p:txBody>
      </p:sp>
      <p:sp>
        <p:nvSpPr>
          <p:cNvPr id="3" name="Content Placeholder 2"/>
          <p:cNvSpPr>
            <a:spLocks noGrp="1"/>
          </p:cNvSpPr>
          <p:nvPr>
            <p:ph idx="1"/>
          </p:nvPr>
        </p:nvSpPr>
        <p:spPr/>
        <p:txBody>
          <a:bodyPr>
            <a:normAutofit fontScale="92500" lnSpcReduction="20000"/>
          </a:bodyPr>
          <a:lstStyle/>
          <a:p>
            <a:pPr marL="365760" indent="-256032" fontAlgn="auto">
              <a:spcAft>
                <a:spcPts val="0"/>
              </a:spcAft>
              <a:buFont typeface="Wingdings 3"/>
              <a:buChar char=""/>
              <a:defRPr/>
            </a:pPr>
            <a:r>
              <a:rPr lang="en-US" dirty="0" smtClean="0"/>
              <a:t> </a:t>
            </a:r>
            <a:r>
              <a:rPr lang="en-US" b="1" dirty="0"/>
              <a:t>Liquidation value (per share)</a:t>
            </a:r>
          </a:p>
          <a:p>
            <a:pPr marL="621792" lvl="1" fontAlgn="auto">
              <a:spcBef>
                <a:spcPts val="324"/>
              </a:spcBef>
              <a:spcAft>
                <a:spcPts val="0"/>
              </a:spcAft>
              <a:buFontTx/>
              <a:buNone/>
              <a:defRPr/>
            </a:pPr>
            <a:r>
              <a:rPr lang="en-US" dirty="0"/>
              <a:t>The amount of money realized by breaking up the firm, selling assets and repaying its debt</a:t>
            </a:r>
          </a:p>
          <a:p>
            <a:pPr marL="621792" lvl="1" fontAlgn="auto">
              <a:spcBef>
                <a:spcPts val="324"/>
              </a:spcBef>
              <a:spcAft>
                <a:spcPts val="0"/>
              </a:spcAft>
              <a:buFont typeface="Verdana"/>
              <a:buChar char="◦"/>
              <a:defRPr/>
            </a:pPr>
            <a:r>
              <a:rPr lang="en-US" dirty="0"/>
              <a:t>Company A has a market value of </a:t>
            </a:r>
            <a:r>
              <a:rPr lang="en-US" dirty="0" smtClean="0"/>
              <a:t>Rs 250 </a:t>
            </a:r>
            <a:r>
              <a:rPr lang="en-US" dirty="0"/>
              <a:t>million (</a:t>
            </a:r>
            <a:r>
              <a:rPr lang="en-US" dirty="0" err="1"/>
              <a:t>mn</a:t>
            </a:r>
            <a:r>
              <a:rPr lang="en-US" dirty="0"/>
              <a:t>) with </a:t>
            </a:r>
            <a:r>
              <a:rPr lang="en-US" dirty="0" smtClean="0"/>
              <a:t>Rs50 </a:t>
            </a:r>
            <a:r>
              <a:rPr lang="en-US" dirty="0" err="1"/>
              <a:t>mn</a:t>
            </a:r>
            <a:r>
              <a:rPr lang="en-US" dirty="0"/>
              <a:t> in debt, cash of </a:t>
            </a:r>
            <a:r>
              <a:rPr lang="en-US" dirty="0" smtClean="0"/>
              <a:t>Rs150 </a:t>
            </a:r>
            <a:r>
              <a:rPr lang="en-US" dirty="0" err="1"/>
              <a:t>mn</a:t>
            </a:r>
            <a:r>
              <a:rPr lang="en-US" dirty="0"/>
              <a:t> and other assets  likely worth </a:t>
            </a:r>
            <a:r>
              <a:rPr lang="en-US" dirty="0" smtClean="0"/>
              <a:t>Rs200 </a:t>
            </a:r>
            <a:r>
              <a:rPr lang="en-US" dirty="0" err="1"/>
              <a:t>mn</a:t>
            </a:r>
            <a:r>
              <a:rPr lang="en-US" dirty="0"/>
              <a:t> if sold today.</a:t>
            </a:r>
          </a:p>
          <a:p>
            <a:pPr marL="621792" lvl="1" fontAlgn="auto">
              <a:spcBef>
                <a:spcPts val="324"/>
              </a:spcBef>
              <a:spcAft>
                <a:spcPts val="0"/>
              </a:spcAft>
              <a:buFont typeface="Verdana"/>
              <a:buChar char="◦"/>
              <a:defRPr/>
            </a:pPr>
            <a:r>
              <a:rPr lang="en-US" dirty="0"/>
              <a:t>What is the liquidation value?</a:t>
            </a:r>
          </a:p>
          <a:p>
            <a:pPr marL="859536" lvl="2" fontAlgn="auto">
              <a:spcAft>
                <a:spcPts val="0"/>
              </a:spcAft>
              <a:buFont typeface="Wingdings 2"/>
              <a:buChar char=""/>
              <a:defRPr/>
            </a:pPr>
            <a:r>
              <a:rPr lang="en-US" dirty="0"/>
              <a:t>Liquidation value is the cash on hand and what they could liquidate the other assets for, I.e. 150+200-50 = </a:t>
            </a:r>
            <a:r>
              <a:rPr lang="en-US" dirty="0" smtClean="0"/>
              <a:t>Rs300 </a:t>
            </a:r>
            <a:r>
              <a:rPr lang="en-US" dirty="0" err="1"/>
              <a:t>mn</a:t>
            </a:r>
            <a:endParaRPr lang="en-US" dirty="0"/>
          </a:p>
          <a:p>
            <a:pPr marL="621792" lvl="1" fontAlgn="auto">
              <a:spcBef>
                <a:spcPts val="324"/>
              </a:spcBef>
              <a:spcAft>
                <a:spcPts val="0"/>
              </a:spcAft>
              <a:buFont typeface="Verdana"/>
              <a:buChar char="◦"/>
              <a:defRPr/>
            </a:pPr>
            <a:r>
              <a:rPr lang="en-US" dirty="0"/>
              <a:t>Logic:  if market price falls below liquidation value, the firm becomes a takeover target as investors buy the company and sell it in pieces</a:t>
            </a:r>
          </a:p>
          <a:p>
            <a:endParaRPr lang="en-US" dirty="0"/>
          </a:p>
        </p:txBody>
      </p:sp>
      <p:sp>
        <p:nvSpPr>
          <p:cNvPr id="4" name="Date Placeholder 3"/>
          <p:cNvSpPr>
            <a:spLocks noGrp="1"/>
          </p:cNvSpPr>
          <p:nvPr>
            <p:ph type="dt" sz="half" idx="10"/>
          </p:nvPr>
        </p:nvSpPr>
        <p:spPr/>
        <p:txBody>
          <a:bodyPr/>
          <a:lstStyle/>
          <a:p>
            <a:fld id="{69221562-53A8-4ED2-A552-EC5B3AB8BA4F}"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ASSET BASED : LIMITATIONS</a:t>
            </a:r>
          </a:p>
        </p:txBody>
      </p:sp>
      <p:sp>
        <p:nvSpPr>
          <p:cNvPr id="3" name="Content Placeholder 2"/>
          <p:cNvSpPr>
            <a:spLocks noGrp="1"/>
          </p:cNvSpPr>
          <p:nvPr>
            <p:ph idx="1"/>
          </p:nvPr>
        </p:nvSpPr>
        <p:spPr/>
        <p:txBody>
          <a:bodyPr/>
          <a:lstStyle/>
          <a:p>
            <a:pPr>
              <a:buNone/>
            </a:pPr>
            <a:r>
              <a:rPr lang="en-US" dirty="0"/>
              <a:t>• Book Value is an application of arbitrary</a:t>
            </a:r>
          </a:p>
          <a:p>
            <a:pPr>
              <a:buNone/>
            </a:pPr>
            <a:r>
              <a:rPr lang="en-US" dirty="0" smtClean="0"/>
              <a:t>    accounting </a:t>
            </a:r>
            <a:r>
              <a:rPr lang="en-US" dirty="0"/>
              <a:t>rules</a:t>
            </a:r>
          </a:p>
          <a:p>
            <a:pPr>
              <a:buNone/>
            </a:pPr>
            <a:r>
              <a:rPr lang="en-US" dirty="0"/>
              <a:t>• Not concerned with the Market Price</a:t>
            </a:r>
          </a:p>
          <a:p>
            <a:pPr>
              <a:buNone/>
            </a:pPr>
            <a:r>
              <a:rPr lang="en-US" dirty="0"/>
              <a:t>• Better approach is either Replacement cost or</a:t>
            </a:r>
          </a:p>
          <a:p>
            <a:r>
              <a:rPr lang="en-US" dirty="0"/>
              <a:t>Liquidation Value</a:t>
            </a:r>
          </a:p>
        </p:txBody>
      </p:sp>
      <p:sp>
        <p:nvSpPr>
          <p:cNvPr id="4" name="Date Placeholder 3"/>
          <p:cNvSpPr>
            <a:spLocks noGrp="1"/>
          </p:cNvSpPr>
          <p:nvPr>
            <p:ph type="dt" sz="half" idx="10"/>
          </p:nvPr>
        </p:nvSpPr>
        <p:spPr/>
        <p:txBody>
          <a:bodyPr/>
          <a:lstStyle/>
          <a:p>
            <a:fld id="{80FD9535-0106-4A2C-9B7E-FAF782DB9629}"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smtClean="0"/>
              <a:t>Discounting </a:t>
            </a:r>
            <a:r>
              <a:rPr lang="en-US" b="1" dirty="0" smtClean="0"/>
              <a:t>Models</a:t>
            </a:r>
            <a:br>
              <a:rPr lang="en-US" b="1" dirty="0" smtClean="0"/>
            </a:br>
            <a:r>
              <a:rPr lang="en-US" b="1" dirty="0" smtClean="0"/>
              <a:t>(FCFF,FCFE)</a:t>
            </a:r>
            <a:br>
              <a:rPr lang="en-US" b="1" dirty="0" smtClean="0"/>
            </a:br>
            <a:endParaRPr lang="en-IN" b="1" dirty="0"/>
          </a:p>
        </p:txBody>
      </p:sp>
      <p:sp>
        <p:nvSpPr>
          <p:cNvPr id="3" name="Content Placeholder 2"/>
          <p:cNvSpPr>
            <a:spLocks noGrp="1"/>
          </p:cNvSpPr>
          <p:nvPr>
            <p:ph idx="1"/>
          </p:nvPr>
        </p:nvSpPr>
        <p:spPr/>
        <p:txBody>
          <a:bodyPr>
            <a:normAutofit lnSpcReduction="10000"/>
          </a:bodyPr>
          <a:lstStyle/>
          <a:p>
            <a:r>
              <a:rPr lang="en-US" dirty="0" smtClean="0"/>
              <a:t>Discounting models assume the intrinsic value of the company is the present value of the firms’ expected future cash flows.  It is useful when:</a:t>
            </a:r>
          </a:p>
          <a:p>
            <a:pPr lvl="1"/>
            <a:r>
              <a:rPr lang="en-US" dirty="0" smtClean="0"/>
              <a:t>The company does not pay dividends</a:t>
            </a:r>
          </a:p>
          <a:p>
            <a:pPr lvl="1"/>
            <a:r>
              <a:rPr lang="en-US" dirty="0" smtClean="0"/>
              <a:t>Dividends paid differs from what the firm could pay</a:t>
            </a:r>
          </a:p>
          <a:p>
            <a:pPr lvl="1"/>
            <a:r>
              <a:rPr lang="en-US" dirty="0" smtClean="0"/>
              <a:t>Free cash flows align with profitability within a specific forecast period</a:t>
            </a:r>
          </a:p>
          <a:p>
            <a:pPr lvl="1"/>
            <a:r>
              <a:rPr lang="en-US" dirty="0" smtClean="0"/>
              <a:t>The investor takes a control perspective</a:t>
            </a:r>
          </a:p>
          <a:p>
            <a:endParaRPr lang="en-IN" dirty="0"/>
          </a:p>
        </p:txBody>
      </p:sp>
      <p:sp>
        <p:nvSpPr>
          <p:cNvPr id="4" name="Date Placeholder 3"/>
          <p:cNvSpPr>
            <a:spLocks noGrp="1"/>
          </p:cNvSpPr>
          <p:nvPr>
            <p:ph type="dt" sz="half" idx="10"/>
          </p:nvPr>
        </p:nvSpPr>
        <p:spPr/>
        <p:txBody>
          <a:bodyPr/>
          <a:lstStyle/>
          <a:p>
            <a:fld id="{EEA3F4D5-462F-4C3D-9284-15DB56CE3A3C}"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CASH FLOW</a:t>
            </a:r>
            <a:endParaRPr lang="en-US" dirty="0"/>
          </a:p>
        </p:txBody>
      </p:sp>
      <p:sp>
        <p:nvSpPr>
          <p:cNvPr id="3" name="Content Placeholder 2"/>
          <p:cNvSpPr>
            <a:spLocks noGrp="1"/>
          </p:cNvSpPr>
          <p:nvPr>
            <p:ph idx="1"/>
          </p:nvPr>
        </p:nvSpPr>
        <p:spPr/>
        <p:txBody>
          <a:bodyPr>
            <a:normAutofit fontScale="92500"/>
          </a:bodyPr>
          <a:lstStyle/>
          <a:p>
            <a:pPr>
              <a:buNone/>
            </a:pPr>
            <a:r>
              <a:rPr lang="en-US" dirty="0"/>
              <a:t>• The statement of cash flows reports on cash inflows </a:t>
            </a:r>
            <a:r>
              <a:rPr lang="en-US" dirty="0" smtClean="0"/>
              <a:t>and outflows </a:t>
            </a:r>
            <a:r>
              <a:rPr lang="en-US" dirty="0"/>
              <a:t>to the firm during the period of </a:t>
            </a:r>
            <a:r>
              <a:rPr lang="en-US" dirty="0" smtClean="0"/>
              <a:t>analysis.</a:t>
            </a:r>
          </a:p>
          <a:p>
            <a:pPr>
              <a:buNone/>
            </a:pPr>
            <a:r>
              <a:rPr lang="en-US" dirty="0"/>
              <a:t>• Intrinsic value can be estimated by discounting </a:t>
            </a:r>
            <a:r>
              <a:rPr lang="en-US" dirty="0" smtClean="0"/>
              <a:t>future cash </a:t>
            </a:r>
            <a:r>
              <a:rPr lang="en-US" dirty="0"/>
              <a:t>flows using appropriate discount rate</a:t>
            </a:r>
            <a:r>
              <a:rPr lang="en-US" dirty="0" smtClean="0"/>
              <a:t>.</a:t>
            </a:r>
          </a:p>
          <a:p>
            <a:pPr>
              <a:buNone/>
            </a:pPr>
            <a:r>
              <a:rPr lang="en-US" dirty="0" smtClean="0"/>
              <a:t>• Accuracy of the model depends on the visibility of future cash </a:t>
            </a:r>
            <a:r>
              <a:rPr lang="en-US" dirty="0"/>
              <a:t>flows , correct assessment of the risk free rate , </a:t>
            </a:r>
            <a:r>
              <a:rPr lang="en-US" dirty="0" smtClean="0"/>
              <a:t>risk premium </a:t>
            </a:r>
            <a:r>
              <a:rPr lang="en-US" dirty="0"/>
              <a:t>and the period for which the projections </a:t>
            </a:r>
            <a:r>
              <a:rPr lang="en-US" dirty="0" smtClean="0"/>
              <a:t>will be </a:t>
            </a:r>
            <a:r>
              <a:rPr lang="en-US" dirty="0"/>
              <a:t>made.</a:t>
            </a:r>
          </a:p>
        </p:txBody>
      </p:sp>
      <p:sp>
        <p:nvSpPr>
          <p:cNvPr id="4" name="Date Placeholder 3"/>
          <p:cNvSpPr>
            <a:spLocks noGrp="1"/>
          </p:cNvSpPr>
          <p:nvPr>
            <p:ph type="dt" sz="half" idx="10"/>
          </p:nvPr>
        </p:nvSpPr>
        <p:spPr/>
        <p:txBody>
          <a:bodyPr/>
          <a:lstStyle/>
          <a:p>
            <a:fld id="{5B57E279-87A8-4C47-9B1A-E19A1CB2ED5F}"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VALUATION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a:t>• Process of determining the fair market value of </a:t>
            </a:r>
            <a:r>
              <a:rPr lang="en-US" dirty="0" smtClean="0"/>
              <a:t>a financial </a:t>
            </a:r>
            <a:r>
              <a:rPr lang="en-US" dirty="0"/>
              <a:t>asset on the basis of present value of </a:t>
            </a:r>
            <a:r>
              <a:rPr lang="en-US" dirty="0" smtClean="0"/>
              <a:t>the</a:t>
            </a:r>
          </a:p>
          <a:p>
            <a:pPr>
              <a:buNone/>
            </a:pPr>
            <a:r>
              <a:rPr lang="en-US" dirty="0" smtClean="0"/>
              <a:t>      expected cash flows</a:t>
            </a:r>
          </a:p>
          <a:p>
            <a:pPr>
              <a:buNone/>
            </a:pPr>
            <a:r>
              <a:rPr lang="en-US" dirty="0" smtClean="0"/>
              <a:t>• </a:t>
            </a:r>
            <a:r>
              <a:rPr lang="en-US" dirty="0"/>
              <a:t>Three step process:</a:t>
            </a:r>
          </a:p>
          <a:p>
            <a:pPr>
              <a:buNone/>
            </a:pPr>
            <a:r>
              <a:rPr lang="en-US" dirty="0" smtClean="0"/>
              <a:t>     – </a:t>
            </a:r>
            <a:r>
              <a:rPr lang="en-US" dirty="0"/>
              <a:t>Estimate the expected cash </a:t>
            </a:r>
            <a:r>
              <a:rPr lang="en-US" dirty="0" smtClean="0"/>
              <a:t>flows</a:t>
            </a:r>
          </a:p>
          <a:p>
            <a:pPr>
              <a:buNone/>
            </a:pPr>
            <a:r>
              <a:rPr lang="en-US" dirty="0"/>
              <a:t> </a:t>
            </a:r>
            <a:r>
              <a:rPr lang="en-US" dirty="0" smtClean="0"/>
              <a:t>    – </a:t>
            </a:r>
            <a:r>
              <a:rPr lang="en-US" dirty="0"/>
              <a:t>Determine the appropriate interest rate or </a:t>
            </a:r>
            <a:r>
              <a:rPr lang="en-US" dirty="0" smtClean="0"/>
              <a:t>interest    rates </a:t>
            </a:r>
            <a:r>
              <a:rPr lang="en-US" dirty="0"/>
              <a:t>to discount the cash flows</a:t>
            </a:r>
          </a:p>
          <a:p>
            <a:pPr>
              <a:buNone/>
            </a:pPr>
            <a:r>
              <a:rPr lang="en-US" dirty="0" smtClean="0"/>
              <a:t>     – </a:t>
            </a:r>
            <a:r>
              <a:rPr lang="en-US" dirty="0"/>
              <a:t>Compute the present value of the expected cash </a:t>
            </a:r>
            <a:r>
              <a:rPr lang="en-US" dirty="0" smtClean="0"/>
              <a:t>flows in </a:t>
            </a:r>
            <a:r>
              <a:rPr lang="en-US" dirty="0"/>
              <a:t>step 1 by discounted them with interest rate(s) </a:t>
            </a:r>
            <a:r>
              <a:rPr lang="en-US" dirty="0" smtClean="0"/>
              <a:t>in step </a:t>
            </a:r>
            <a:r>
              <a:rPr lang="en-US" dirty="0"/>
              <a:t>2</a:t>
            </a:r>
          </a:p>
        </p:txBody>
      </p:sp>
      <p:sp>
        <p:nvSpPr>
          <p:cNvPr id="4" name="Date Placeholder 3"/>
          <p:cNvSpPr>
            <a:spLocks noGrp="1"/>
          </p:cNvSpPr>
          <p:nvPr>
            <p:ph type="dt" sz="half" idx="10"/>
          </p:nvPr>
        </p:nvSpPr>
        <p:spPr/>
        <p:txBody>
          <a:bodyPr/>
          <a:lstStyle/>
          <a:p>
            <a:fld id="{D08EFDA2-BA82-43E0-BCF6-29E02A57A03A}"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VALUATION</a:t>
            </a:r>
            <a:endParaRPr lang="en-US" dirty="0"/>
          </a:p>
        </p:txBody>
      </p:sp>
      <p:sp>
        <p:nvSpPr>
          <p:cNvPr id="3" name="Content Placeholder 2"/>
          <p:cNvSpPr>
            <a:spLocks noGrp="1"/>
          </p:cNvSpPr>
          <p:nvPr>
            <p:ph idx="1"/>
          </p:nvPr>
        </p:nvSpPr>
        <p:spPr/>
        <p:txBody>
          <a:bodyPr/>
          <a:lstStyle/>
          <a:p>
            <a:pPr>
              <a:buNone/>
            </a:pPr>
            <a:r>
              <a:rPr lang="en-US" dirty="0"/>
              <a:t>• In an efficient market, the market price is the </a:t>
            </a:r>
            <a:r>
              <a:rPr lang="en-US" dirty="0" smtClean="0"/>
              <a:t>best estimate </a:t>
            </a:r>
            <a:r>
              <a:rPr lang="en-US" dirty="0"/>
              <a:t>of value. The purpose of any </a:t>
            </a:r>
            <a:r>
              <a:rPr lang="en-US" dirty="0" smtClean="0"/>
              <a:t>valuation model </a:t>
            </a:r>
            <a:r>
              <a:rPr lang="en-US" dirty="0"/>
              <a:t>is then the justification of this value.</a:t>
            </a:r>
          </a:p>
          <a:p>
            <a:pPr>
              <a:buNone/>
            </a:pPr>
            <a:r>
              <a:rPr lang="en-US" dirty="0"/>
              <a:t>• A good valuation provides a precise estimate of </a:t>
            </a:r>
            <a:r>
              <a:rPr lang="en-US" dirty="0" smtClean="0"/>
              <a:t>value.</a:t>
            </a:r>
          </a:p>
          <a:p>
            <a:r>
              <a:rPr lang="en-US" dirty="0" smtClean="0"/>
              <a:t> Equity </a:t>
            </a:r>
            <a:r>
              <a:rPr lang="en-US" dirty="0"/>
              <a:t>valuation v/s firm valuation</a:t>
            </a:r>
          </a:p>
        </p:txBody>
      </p:sp>
      <p:sp>
        <p:nvSpPr>
          <p:cNvPr id="4" name="Date Placeholder 3"/>
          <p:cNvSpPr>
            <a:spLocks noGrp="1"/>
          </p:cNvSpPr>
          <p:nvPr>
            <p:ph type="dt" sz="half" idx="10"/>
          </p:nvPr>
        </p:nvSpPr>
        <p:spPr/>
        <p:txBody>
          <a:bodyPr/>
          <a:lstStyle/>
          <a:p>
            <a:fld id="{75415A6A-C246-40A3-8D0C-E7164376FC4B}"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valuation is Important</a:t>
            </a:r>
            <a:endParaRPr lang="en-US" b="1" dirty="0"/>
          </a:p>
        </p:txBody>
      </p:sp>
      <p:pic>
        <p:nvPicPr>
          <p:cNvPr id="9218" name="Picture 2"/>
          <p:cNvPicPr>
            <a:picLocks noGrp="1" noChangeAspect="1" noChangeArrowheads="1"/>
          </p:cNvPicPr>
          <p:nvPr>
            <p:ph idx="1"/>
          </p:nvPr>
        </p:nvPicPr>
        <p:blipFill>
          <a:blip r:embed="rId2" cstate="print"/>
          <a:stretch>
            <a:fillRect/>
          </a:stretch>
        </p:blipFill>
        <p:spPr bwMode="auto">
          <a:xfrm>
            <a:off x="1209675" y="1986756"/>
            <a:ext cx="6724650" cy="3752850"/>
          </a:xfrm>
          <a:prstGeom prst="rect">
            <a:avLst/>
          </a:prstGeom>
          <a:noFill/>
          <a:ln w="9525">
            <a:noFill/>
            <a:miter lim="800000"/>
            <a:headEnd/>
            <a:tailEnd/>
          </a:ln>
          <a:effectLst/>
        </p:spPr>
      </p:pic>
      <p:sp>
        <p:nvSpPr>
          <p:cNvPr id="3" name="Date Placeholder 2"/>
          <p:cNvSpPr>
            <a:spLocks noGrp="1"/>
          </p:cNvSpPr>
          <p:nvPr>
            <p:ph type="dt" sz="half" idx="10"/>
          </p:nvPr>
        </p:nvSpPr>
        <p:spPr/>
        <p:txBody>
          <a:bodyPr/>
          <a:lstStyle/>
          <a:p>
            <a:fld id="{3432DF9D-42CD-42D3-8585-E0C19F558E4D}"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valuation continued</a:t>
            </a:r>
            <a:endParaRPr lang="en-US" b="1"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0" y="0"/>
            <a:ext cx="9144000" cy="6857999"/>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7405E66E-0840-4053-9CF5-A9B9A4926E55}"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822E5458-DA47-4EDA-AF81-538B1D8054E9}"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chor="ctr"/>
          <a:lstStyle/>
          <a:p>
            <a:pPr algn="ctr"/>
            <a:r>
              <a:rPr lang="en-US" dirty="0" smtClean="0"/>
              <a:t>Free Cash Flow</a:t>
            </a:r>
          </a:p>
        </p:txBody>
      </p:sp>
      <p:sp>
        <p:nvSpPr>
          <p:cNvPr id="4" name="Content Placeholder 4"/>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graphicFrame>
        <p:nvGraphicFramePr>
          <p:cNvPr id="5" name="Diagram 4"/>
          <p:cNvGraphicFramePr/>
          <p:nvPr>
            <p:extLst>
              <p:ext uri="{D42A27DB-BD31-4B8C-83A1-F6EECF244321}">
                <p14:modId xmlns:p14="http://schemas.microsoft.com/office/powerpoint/2010/main" val="1316104316"/>
              </p:ext>
            </p:extLst>
          </p:nvPr>
        </p:nvGraphicFramePr>
        <p:xfrm>
          <a:off x="609600" y="1397000"/>
          <a:ext cx="7924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3221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normAutofit fontScale="90000"/>
          </a:bodyPr>
          <a:lstStyle/>
          <a:p>
            <a:pPr algn="ctr"/>
            <a:r>
              <a:rPr lang="en-US" dirty="0" smtClean="0"/>
              <a:t>FCFF vs. FCFE Approaches to </a:t>
            </a:r>
            <a:br>
              <a:rPr lang="en-US" dirty="0" smtClean="0"/>
            </a:br>
            <a:r>
              <a:rPr lang="en-US" dirty="0" smtClean="0"/>
              <a:t>Equity Valuation</a:t>
            </a:r>
            <a:endParaRPr lang="en-US" dirty="0"/>
          </a:p>
        </p:txBody>
      </p:sp>
      <p:graphicFrame>
        <p:nvGraphicFramePr>
          <p:cNvPr id="4" name="Diagram 3"/>
          <p:cNvGraphicFramePr/>
          <p:nvPr>
            <p:extLst>
              <p:ext uri="{D42A27DB-BD31-4B8C-83A1-F6EECF244321}">
                <p14:modId xmlns:p14="http://schemas.microsoft.com/office/powerpoint/2010/main" val="116547395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2312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GENERIC DCF MODEL</a:t>
            </a:r>
            <a:endParaRPr lang="en-US"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2471737" y="1524001"/>
            <a:ext cx="4200525" cy="7620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cstate="print"/>
          <a:srcRect/>
          <a:stretch>
            <a:fillRect/>
          </a:stretch>
        </p:blipFill>
        <p:spPr bwMode="auto">
          <a:xfrm>
            <a:off x="381000" y="2657475"/>
            <a:ext cx="8229600" cy="1543050"/>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a:stretch>
            <a:fillRect/>
          </a:stretch>
        </p:blipFill>
        <p:spPr bwMode="auto">
          <a:xfrm>
            <a:off x="714374" y="4038600"/>
            <a:ext cx="8429625" cy="1219200"/>
          </a:xfrm>
          <a:prstGeom prst="rect">
            <a:avLst/>
          </a:prstGeom>
          <a:noFill/>
          <a:ln w="9525">
            <a:noFill/>
            <a:miter lim="800000"/>
            <a:headEnd/>
            <a:tailEnd/>
          </a:ln>
          <a:effectLst/>
        </p:spPr>
      </p:pic>
      <p:pic>
        <p:nvPicPr>
          <p:cNvPr id="2057" name="Picture 9"/>
          <p:cNvPicPr>
            <a:picLocks noChangeAspect="1" noChangeArrowheads="1"/>
          </p:cNvPicPr>
          <p:nvPr/>
        </p:nvPicPr>
        <p:blipFill>
          <a:blip r:embed="rId5" cstate="print"/>
          <a:srcRect/>
          <a:stretch>
            <a:fillRect/>
          </a:stretch>
        </p:blipFill>
        <p:spPr bwMode="auto">
          <a:xfrm>
            <a:off x="3681413" y="5410201"/>
            <a:ext cx="1781175" cy="1066800"/>
          </a:xfrm>
          <a:prstGeom prst="rect">
            <a:avLst/>
          </a:prstGeom>
          <a:noFill/>
          <a:ln w="9525">
            <a:noFill/>
            <a:miter lim="800000"/>
            <a:headEnd/>
            <a:tailEnd/>
          </a:ln>
          <a:effectLst/>
        </p:spPr>
      </p:pic>
      <p:sp>
        <p:nvSpPr>
          <p:cNvPr id="3" name="Date Placeholder 2"/>
          <p:cNvSpPr>
            <a:spLocks noGrp="1"/>
          </p:cNvSpPr>
          <p:nvPr>
            <p:ph type="dt" sz="half" idx="10"/>
          </p:nvPr>
        </p:nvSpPr>
        <p:spPr/>
        <p:txBody>
          <a:bodyPr/>
          <a:lstStyle/>
          <a:p>
            <a:fld id="{6986A951-54B0-4F0A-AD54-3DC7772C5273}"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PRESENT VALUE OF DIVIDENDS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 Value of a share of common stock is the present value </a:t>
            </a:r>
            <a:r>
              <a:rPr lang="en-US" dirty="0" smtClean="0"/>
              <a:t>of all </a:t>
            </a:r>
            <a:r>
              <a:rPr lang="en-US" dirty="0"/>
              <a:t>future dividends</a:t>
            </a:r>
          </a:p>
          <a:p>
            <a:pPr>
              <a:buNone/>
            </a:pPr>
            <a:r>
              <a:rPr lang="en-US" dirty="0" smtClean="0"/>
              <a:t> • </a:t>
            </a:r>
            <a:r>
              <a:rPr lang="en-US" dirty="0"/>
              <a:t>To value a stock, you first find the present </a:t>
            </a:r>
            <a:r>
              <a:rPr lang="en-US" dirty="0" smtClean="0"/>
              <a:t>discounted value </a:t>
            </a:r>
            <a:r>
              <a:rPr lang="en-US" dirty="0"/>
              <a:t>of the expected cash flows.</a:t>
            </a:r>
          </a:p>
          <a:p>
            <a:pPr>
              <a:buNone/>
            </a:pPr>
            <a:r>
              <a:rPr lang="en-US" dirty="0"/>
              <a:t>• P0 = Div1/(1 + ke) + P1/(1 + ke) where</a:t>
            </a:r>
          </a:p>
          <a:p>
            <a:pPr>
              <a:buNone/>
            </a:pPr>
            <a:r>
              <a:rPr lang="en-US" dirty="0" smtClean="0"/>
              <a:t>            – </a:t>
            </a:r>
            <a:r>
              <a:rPr lang="en-US" dirty="0"/>
              <a:t>P0 = the current price of the stock</a:t>
            </a:r>
          </a:p>
          <a:p>
            <a:pPr>
              <a:buNone/>
            </a:pPr>
            <a:r>
              <a:rPr lang="en-US" dirty="0" smtClean="0"/>
              <a:t>            – </a:t>
            </a:r>
            <a:r>
              <a:rPr lang="en-US" dirty="0"/>
              <a:t>Div = the dividend paid at the end of year 1</a:t>
            </a:r>
          </a:p>
          <a:p>
            <a:pPr>
              <a:buNone/>
            </a:pPr>
            <a:r>
              <a:rPr lang="en-US" dirty="0" smtClean="0"/>
              <a:t>            – </a:t>
            </a:r>
            <a:r>
              <a:rPr lang="en-US" dirty="0"/>
              <a:t>ke = required return on equity investments</a:t>
            </a:r>
          </a:p>
          <a:p>
            <a:pPr>
              <a:buNone/>
            </a:pPr>
            <a:r>
              <a:rPr lang="en-US" dirty="0" smtClean="0"/>
              <a:t>           – </a:t>
            </a:r>
            <a:r>
              <a:rPr lang="en-US" dirty="0"/>
              <a:t>P1 = the price at the end of period one</a:t>
            </a:r>
          </a:p>
        </p:txBody>
      </p:sp>
      <p:sp>
        <p:nvSpPr>
          <p:cNvPr id="4" name="Date Placeholder 3"/>
          <p:cNvSpPr>
            <a:spLocks noGrp="1"/>
          </p:cNvSpPr>
          <p:nvPr>
            <p:ph type="dt" sz="half" idx="10"/>
          </p:nvPr>
        </p:nvSpPr>
        <p:spPr/>
        <p:txBody>
          <a:bodyPr/>
          <a:lstStyle/>
          <a:p>
            <a:fld id="{42A61442-BA83-402C-A5CD-C57E581643FD}"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GORDON GROWTH MODEL</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38300" y="2209801"/>
            <a:ext cx="5867400" cy="1219199"/>
          </a:xfrm>
          <a:prstGeom prst="rect">
            <a:avLst/>
          </a:prstGeom>
          <a:noFill/>
          <a:ln w="9525">
            <a:noFill/>
            <a:miter lim="800000"/>
            <a:headEnd/>
            <a:tailEnd/>
          </a:ln>
          <a:effectLst/>
        </p:spPr>
      </p:pic>
      <p:sp>
        <p:nvSpPr>
          <p:cNvPr id="5" name="Rectangle 4"/>
          <p:cNvSpPr/>
          <p:nvPr/>
        </p:nvSpPr>
        <p:spPr>
          <a:xfrm>
            <a:off x="2286000" y="3657600"/>
            <a:ext cx="4572000" cy="1477328"/>
          </a:xfrm>
          <a:prstGeom prst="rect">
            <a:avLst/>
          </a:prstGeom>
        </p:spPr>
        <p:txBody>
          <a:bodyPr wrap="square">
            <a:spAutoFit/>
          </a:bodyPr>
          <a:lstStyle/>
          <a:p>
            <a:r>
              <a:rPr lang="en-US" dirty="0"/>
              <a:t> </a:t>
            </a:r>
            <a:r>
              <a:rPr lang="en-US" dirty="0" smtClean="0"/>
              <a:t> Where,</a:t>
            </a:r>
          </a:p>
          <a:p>
            <a:pPr>
              <a:buFont typeface="Arial" pitchFamily="34" charset="0"/>
              <a:buChar char="•"/>
            </a:pPr>
            <a:r>
              <a:rPr lang="en-US" dirty="0" smtClean="0"/>
              <a:t> D0 </a:t>
            </a:r>
            <a:r>
              <a:rPr lang="en-US" dirty="0"/>
              <a:t>= the most recent dividend paid</a:t>
            </a:r>
          </a:p>
          <a:p>
            <a:r>
              <a:rPr lang="en-US" dirty="0"/>
              <a:t>• g = the expected growth rate in dividends</a:t>
            </a:r>
          </a:p>
          <a:p>
            <a:r>
              <a:rPr lang="en-US" dirty="0"/>
              <a:t>• ke = the required return on equity investments</a:t>
            </a:r>
          </a:p>
        </p:txBody>
      </p:sp>
      <p:sp>
        <p:nvSpPr>
          <p:cNvPr id="6" name="Rectangle 5"/>
          <p:cNvSpPr/>
          <p:nvPr/>
        </p:nvSpPr>
        <p:spPr>
          <a:xfrm>
            <a:off x="1524000" y="1295401"/>
            <a:ext cx="7162800" cy="369332"/>
          </a:xfrm>
          <a:prstGeom prst="rect">
            <a:avLst/>
          </a:prstGeom>
        </p:spPr>
        <p:txBody>
          <a:bodyPr wrap="square">
            <a:spAutoFit/>
          </a:bodyPr>
          <a:lstStyle/>
          <a:p>
            <a:pPr>
              <a:buFont typeface="Arial" pitchFamily="34" charset="0"/>
              <a:buChar char="•"/>
            </a:pPr>
            <a:r>
              <a:rPr lang="en-US" dirty="0"/>
              <a:t>Some firms try to increase their dividends at </a:t>
            </a:r>
            <a:r>
              <a:rPr lang="en-US" dirty="0" smtClean="0"/>
              <a:t>a constant </a:t>
            </a:r>
            <a:r>
              <a:rPr lang="en-US" dirty="0"/>
              <a:t>rate</a:t>
            </a:r>
          </a:p>
        </p:txBody>
      </p:sp>
      <p:sp>
        <p:nvSpPr>
          <p:cNvPr id="3" name="Date Placeholder 2"/>
          <p:cNvSpPr>
            <a:spLocks noGrp="1"/>
          </p:cNvSpPr>
          <p:nvPr>
            <p:ph type="dt" sz="half" idx="10"/>
          </p:nvPr>
        </p:nvSpPr>
        <p:spPr/>
        <p:txBody>
          <a:bodyPr/>
          <a:lstStyle/>
          <a:p>
            <a:fld id="{7E6C516B-F515-4A4D-AD23-8A460B43D48D}"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7" name="Slide Number Placeholder 6"/>
          <p:cNvSpPr>
            <a:spLocks noGrp="1"/>
          </p:cNvSpPr>
          <p:nvPr>
            <p:ph type="sldNum" sz="quarter" idx="12"/>
          </p:nvPr>
        </p:nvSpPr>
        <p:spPr/>
        <p:txBody>
          <a:bodyPr/>
          <a:lstStyle/>
          <a:p>
            <a:fld id="{D82ACA52-49A7-47AE-98E5-03D4B2897B53}"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GORDON GROWTH MODEL</a:t>
            </a:r>
            <a:endParaRPr lang="en-US" dirty="0"/>
          </a:p>
        </p:txBody>
      </p:sp>
      <p:sp>
        <p:nvSpPr>
          <p:cNvPr id="3" name="Content Placeholder 2"/>
          <p:cNvSpPr>
            <a:spLocks noGrp="1"/>
          </p:cNvSpPr>
          <p:nvPr>
            <p:ph idx="1"/>
          </p:nvPr>
        </p:nvSpPr>
        <p:spPr/>
        <p:txBody>
          <a:bodyPr/>
          <a:lstStyle/>
          <a:p>
            <a:r>
              <a:rPr lang="en-US" dirty="0"/>
              <a:t>The model can be simplified algebraically</a:t>
            </a:r>
          </a:p>
          <a:p>
            <a:pPr>
              <a:buNone/>
            </a:pPr>
            <a:r>
              <a:rPr lang="en-US" dirty="0" smtClean="0"/>
              <a:t>      to </a:t>
            </a:r>
            <a:r>
              <a:rPr lang="en-US" dirty="0"/>
              <a:t>read</a:t>
            </a:r>
            <a:r>
              <a:rPr lang="en-US" dirty="0" smtClean="0"/>
              <a:t>:</a:t>
            </a:r>
          </a:p>
          <a:p>
            <a:pPr>
              <a:buNone/>
            </a:pPr>
            <a:r>
              <a:rPr lang="en-US" dirty="0" smtClean="0"/>
              <a:t>        • </a:t>
            </a:r>
            <a:r>
              <a:rPr lang="en-US" dirty="0"/>
              <a:t>P0 = </a:t>
            </a:r>
            <a:r>
              <a:rPr lang="en-US" dirty="0" smtClean="0"/>
              <a:t>D</a:t>
            </a:r>
            <a:r>
              <a:rPr lang="en-US" sz="1600" dirty="0" smtClean="0"/>
              <a:t>0</a:t>
            </a:r>
            <a:r>
              <a:rPr lang="en-US" dirty="0" smtClean="0"/>
              <a:t>/(</a:t>
            </a:r>
            <a:r>
              <a:rPr lang="en-US" dirty="0"/>
              <a:t>1 + g) = </a:t>
            </a:r>
            <a:r>
              <a:rPr lang="en-US" dirty="0" smtClean="0"/>
              <a:t>D</a:t>
            </a:r>
            <a:r>
              <a:rPr lang="en-US" sz="1600" dirty="0" smtClean="0"/>
              <a:t>1</a:t>
            </a:r>
            <a:r>
              <a:rPr lang="en-US" dirty="0" smtClean="0"/>
              <a:t>/(ke </a:t>
            </a:r>
            <a:r>
              <a:rPr lang="en-US" dirty="0"/>
              <a:t>- g</a:t>
            </a:r>
            <a:r>
              <a:rPr lang="en-US" dirty="0" smtClean="0"/>
              <a:t>)</a:t>
            </a:r>
          </a:p>
          <a:p>
            <a:pPr>
              <a:buNone/>
            </a:pPr>
            <a:r>
              <a:rPr lang="en-US" dirty="0" smtClean="0"/>
              <a:t>          </a:t>
            </a:r>
            <a:r>
              <a:rPr lang="en-US" dirty="0"/>
              <a:t>Where g is the constant perpetual </a:t>
            </a:r>
            <a:r>
              <a:rPr lang="en-US" dirty="0" smtClean="0"/>
              <a:t>       growth  rate </a:t>
            </a:r>
            <a:r>
              <a:rPr lang="en-US" dirty="0"/>
              <a:t>.</a:t>
            </a:r>
          </a:p>
        </p:txBody>
      </p:sp>
      <p:sp>
        <p:nvSpPr>
          <p:cNvPr id="4" name="Date Placeholder 3"/>
          <p:cNvSpPr>
            <a:spLocks noGrp="1"/>
          </p:cNvSpPr>
          <p:nvPr>
            <p:ph type="dt" sz="half" idx="10"/>
          </p:nvPr>
        </p:nvSpPr>
        <p:spPr/>
        <p:txBody>
          <a:bodyPr/>
          <a:lstStyle/>
          <a:p>
            <a:fld id="{DEE604FE-6067-4B6F-B446-C6DC291DD7B7}"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REINVESTMENT &amp; DIVIDEND</a:t>
            </a:r>
            <a:br>
              <a:rPr lang="en-US" b="1" dirty="0"/>
            </a:br>
            <a:r>
              <a:rPr lang="en-US" b="1" dirty="0"/>
              <a:t>GROWTH</a:t>
            </a:r>
          </a:p>
        </p:txBody>
      </p:sp>
      <p:pic>
        <p:nvPicPr>
          <p:cNvPr id="4098" name="Picture 2"/>
          <p:cNvPicPr>
            <a:picLocks noGrp="1" noChangeAspect="1" noChangeArrowheads="1"/>
          </p:cNvPicPr>
          <p:nvPr>
            <p:ph idx="1"/>
          </p:nvPr>
        </p:nvPicPr>
        <p:blipFill>
          <a:blip r:embed="rId2" cstate="print"/>
          <a:stretch>
            <a:fillRect/>
          </a:stretch>
        </p:blipFill>
        <p:spPr bwMode="auto">
          <a:xfrm>
            <a:off x="2319337" y="2029619"/>
            <a:ext cx="4505325" cy="3667125"/>
          </a:xfrm>
          <a:prstGeom prst="rect">
            <a:avLst/>
          </a:prstGeom>
          <a:noFill/>
          <a:ln w="9525">
            <a:noFill/>
            <a:miter lim="800000"/>
            <a:headEnd/>
            <a:tailEnd/>
          </a:ln>
          <a:effectLst/>
        </p:spPr>
      </p:pic>
      <p:sp>
        <p:nvSpPr>
          <p:cNvPr id="3" name="Date Placeholder 2"/>
          <p:cNvSpPr>
            <a:spLocks noGrp="1"/>
          </p:cNvSpPr>
          <p:nvPr>
            <p:ph type="dt" sz="half" idx="10"/>
          </p:nvPr>
        </p:nvSpPr>
        <p:spPr/>
        <p:txBody>
          <a:bodyPr/>
          <a:lstStyle/>
          <a:p>
            <a:fld id="{E5336934-2D37-4F90-904A-1AB3FDC582D4}"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FCFF</a:t>
            </a:r>
            <a:endParaRPr lang="en-US" b="1" dirty="0"/>
          </a:p>
        </p:txBody>
      </p:sp>
      <p:sp>
        <p:nvSpPr>
          <p:cNvPr id="3" name="Content Placeholder 2"/>
          <p:cNvSpPr>
            <a:spLocks noGrp="1"/>
          </p:cNvSpPr>
          <p:nvPr>
            <p:ph idx="1"/>
          </p:nvPr>
        </p:nvSpPr>
        <p:spPr/>
        <p:txBody>
          <a:bodyPr>
            <a:normAutofit fontScale="92500" lnSpcReduction="10000"/>
          </a:bodyPr>
          <a:lstStyle/>
          <a:p>
            <a:pPr>
              <a:lnSpc>
                <a:spcPct val="90000"/>
              </a:lnSpc>
              <a:buSzTx/>
            </a:pPr>
            <a:r>
              <a:rPr lang="en-US" dirty="0" smtClean="0"/>
              <a:t> Free Cash Flow to the Firm (FCFF)</a:t>
            </a:r>
          </a:p>
          <a:p>
            <a:pPr lvl="1">
              <a:lnSpc>
                <a:spcPct val="90000"/>
              </a:lnSpc>
            </a:pPr>
            <a:r>
              <a:rPr lang="en-US" dirty="0" smtClean="0"/>
              <a:t>FCFF is the cash flow available to the company’s suppliers of capital after all operating expenses (including taxes) are paid and working and fixed capital investments are made.</a:t>
            </a:r>
          </a:p>
          <a:p>
            <a:pPr lvl="2">
              <a:lnSpc>
                <a:spcPct val="90000"/>
              </a:lnSpc>
            </a:pPr>
            <a:r>
              <a:rPr lang="en-US" dirty="0" smtClean="0"/>
              <a:t>FCFF = cash prior to the payment of interest to the debt holders</a:t>
            </a:r>
          </a:p>
          <a:p>
            <a:pPr lvl="3">
              <a:lnSpc>
                <a:spcPct val="90000"/>
              </a:lnSpc>
              <a:buFontTx/>
              <a:buNone/>
            </a:pPr>
            <a:r>
              <a:rPr lang="en-US" dirty="0" smtClean="0"/>
              <a:t>FCFF = EBIT - taxes + depreciation (non-cash costs) – capital spending – increase in net working capital – change in other assets + terminal value</a:t>
            </a:r>
          </a:p>
          <a:p>
            <a:pPr lvl="1">
              <a:lnSpc>
                <a:spcPct val="90000"/>
              </a:lnSpc>
              <a:buFontTx/>
              <a:buNone/>
            </a:pPr>
            <a:r>
              <a:rPr lang="en-US" dirty="0" smtClean="0"/>
              <a:t>Discount this at the firm’s WACC</a:t>
            </a:r>
          </a:p>
          <a:p>
            <a:pPr lvl="1">
              <a:lnSpc>
                <a:spcPct val="90000"/>
              </a:lnSpc>
              <a:buFontTx/>
              <a:buNone/>
            </a:pPr>
            <a:r>
              <a:rPr lang="en-US" dirty="0" smtClean="0"/>
              <a:t>  Firm Value = </a:t>
            </a:r>
            <a:r>
              <a:rPr lang="en-US" u="sng" dirty="0" smtClean="0"/>
              <a:t>Operating free cash flow</a:t>
            </a:r>
          </a:p>
          <a:p>
            <a:pPr lvl="1">
              <a:lnSpc>
                <a:spcPct val="90000"/>
              </a:lnSpc>
              <a:buFontTx/>
              <a:buNone/>
            </a:pPr>
            <a:r>
              <a:rPr lang="en-US" dirty="0" smtClean="0"/>
              <a:t>                             WACC – growth </a:t>
            </a:r>
            <a:r>
              <a:rPr lang="en-US" baseline="-25000" dirty="0" smtClean="0"/>
              <a:t>OFCF</a:t>
            </a:r>
          </a:p>
          <a:p>
            <a:endParaRPr lang="en-US" dirty="0"/>
          </a:p>
        </p:txBody>
      </p:sp>
    </p:spTree>
    <p:extLst>
      <p:ext uri="{BB962C8B-B14F-4D97-AF65-F5344CB8AC3E}">
        <p14:creationId xmlns:p14="http://schemas.microsoft.com/office/powerpoint/2010/main" val="424855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dirty="0" smtClean="0"/>
              <a:t>Importance of Valuation in Merger and acquisition</a:t>
            </a:r>
            <a:endParaRPr lang="en-US" b="1" dirty="0"/>
          </a:p>
        </p:txBody>
      </p:sp>
      <p:pic>
        <p:nvPicPr>
          <p:cNvPr id="1028" name="Picture 4"/>
          <p:cNvPicPr>
            <a:picLocks noGrp="1" noChangeAspect="1" noChangeArrowheads="1"/>
          </p:cNvPicPr>
          <p:nvPr>
            <p:ph idx="1"/>
          </p:nvPr>
        </p:nvPicPr>
        <p:blipFill>
          <a:blip r:embed="rId2" cstate="print"/>
          <a:stretch>
            <a:fillRect/>
          </a:stretch>
        </p:blipFill>
        <p:spPr bwMode="auto">
          <a:xfrm>
            <a:off x="1943100" y="1786731"/>
            <a:ext cx="5257800" cy="41529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CD1BDF20-6BFB-4BD7-8FA9-0A63A4727C2C}"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NUMERICAL EXAMPLE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38942"/>
              </p:ext>
            </p:extLst>
          </p:nvPr>
        </p:nvGraphicFramePr>
        <p:xfrm>
          <a:off x="457200" y="792486"/>
          <a:ext cx="8229600" cy="6065514"/>
        </p:xfrm>
        <a:graphic>
          <a:graphicData uri="http://schemas.openxmlformats.org/drawingml/2006/table">
            <a:tbl>
              <a:tblPr firstRow="1" bandRow="1">
                <a:tableStyleId>{5C22544A-7EE6-4342-B048-85BDC9FD1C3A}</a:tableStyleId>
              </a:tblPr>
              <a:tblGrid>
                <a:gridCol w="4114800"/>
                <a:gridCol w="4114800"/>
              </a:tblGrid>
              <a:tr h="385112">
                <a:tc>
                  <a:txBody>
                    <a:bodyPr/>
                    <a:lstStyle/>
                    <a:p>
                      <a:r>
                        <a:rPr lang="en-US" dirty="0" smtClean="0"/>
                        <a:t>EBITDA</a:t>
                      </a:r>
                      <a:endParaRPr lang="en-US" dirty="0"/>
                    </a:p>
                  </a:txBody>
                  <a:tcPr/>
                </a:tc>
                <a:tc>
                  <a:txBody>
                    <a:bodyPr/>
                    <a:lstStyle/>
                    <a:p>
                      <a:r>
                        <a:rPr lang="en-US" dirty="0" smtClean="0"/>
                        <a:t> </a:t>
                      </a:r>
                      <a:r>
                        <a:rPr lang="en-US" dirty="0" smtClean="0"/>
                        <a:t>                         Rs1000</a:t>
                      </a:r>
                      <a:endParaRPr lang="en-US" dirty="0"/>
                    </a:p>
                  </a:txBody>
                  <a:tcPr/>
                </a:tc>
              </a:tr>
              <a:tr h="673946">
                <a:tc>
                  <a:txBody>
                    <a:bodyPr/>
                    <a:lstStyle/>
                    <a:p>
                      <a:r>
                        <a:rPr lang="en-US" dirty="0" smtClean="0"/>
                        <a:t>DEPRECIATION EXPENSE</a:t>
                      </a:r>
                    </a:p>
                    <a:p>
                      <a:endParaRPr lang="en-US" dirty="0"/>
                    </a:p>
                  </a:txBody>
                  <a:tcPr/>
                </a:tc>
                <a:tc>
                  <a:txBody>
                    <a:bodyPr/>
                    <a:lstStyle/>
                    <a:p>
                      <a:pPr algn="ctr"/>
                      <a:r>
                        <a:rPr lang="en-US" dirty="0" smtClean="0"/>
                        <a:t>Rs</a:t>
                      </a:r>
                      <a:r>
                        <a:rPr lang="en-US" baseline="0" dirty="0" smtClean="0"/>
                        <a:t> 400</a:t>
                      </a:r>
                      <a:endParaRPr lang="en-US" dirty="0"/>
                    </a:p>
                  </a:txBody>
                  <a:tcPr/>
                </a:tc>
              </a:tr>
              <a:tr h="385112">
                <a:tc>
                  <a:txBody>
                    <a:bodyPr/>
                    <a:lstStyle/>
                    <a:p>
                      <a:r>
                        <a:rPr lang="en-US" dirty="0" smtClean="0"/>
                        <a:t>INTEREST EXPENSE</a:t>
                      </a:r>
                      <a:endParaRPr lang="en-US" dirty="0"/>
                    </a:p>
                  </a:txBody>
                  <a:tcPr/>
                </a:tc>
                <a:tc>
                  <a:txBody>
                    <a:bodyPr/>
                    <a:lstStyle/>
                    <a:p>
                      <a:pPr algn="ctr"/>
                      <a:r>
                        <a:rPr lang="en-US" dirty="0" smtClean="0"/>
                        <a:t> Rs 150</a:t>
                      </a:r>
                      <a:endParaRPr lang="en-US" dirty="0"/>
                    </a:p>
                  </a:txBody>
                  <a:tcPr/>
                </a:tc>
              </a:tr>
              <a:tr h="385112">
                <a:tc>
                  <a:txBody>
                    <a:bodyPr/>
                    <a:lstStyle/>
                    <a:p>
                      <a:r>
                        <a:rPr lang="en-US" dirty="0" smtClean="0"/>
                        <a:t>TAX RATE</a:t>
                      </a:r>
                      <a:endParaRPr lang="en-US" dirty="0"/>
                    </a:p>
                  </a:txBody>
                  <a:tcPr/>
                </a:tc>
                <a:tc>
                  <a:txBody>
                    <a:bodyPr/>
                    <a:lstStyle/>
                    <a:p>
                      <a:pPr algn="ctr"/>
                      <a:r>
                        <a:rPr lang="en-US" dirty="0" smtClean="0"/>
                        <a:t>       30%</a:t>
                      </a:r>
                      <a:endParaRPr lang="en-US" dirty="0"/>
                    </a:p>
                  </a:txBody>
                  <a:tcPr/>
                </a:tc>
              </a:tr>
              <a:tr h="385112">
                <a:tc>
                  <a:txBody>
                    <a:bodyPr/>
                    <a:lstStyle/>
                    <a:p>
                      <a:r>
                        <a:rPr lang="en-US" dirty="0" smtClean="0"/>
                        <a:t>PURCHASE OF FIXED RATE</a:t>
                      </a:r>
                      <a:endParaRPr lang="en-US" dirty="0"/>
                    </a:p>
                  </a:txBody>
                  <a:tcPr/>
                </a:tc>
                <a:tc>
                  <a:txBody>
                    <a:bodyPr/>
                    <a:lstStyle/>
                    <a:p>
                      <a:pPr algn="ctr"/>
                      <a:r>
                        <a:rPr lang="en-US" baseline="0" dirty="0" smtClean="0"/>
                        <a:t> Rs   500</a:t>
                      </a:r>
                      <a:endParaRPr lang="en-US" dirty="0"/>
                    </a:p>
                  </a:txBody>
                  <a:tcPr/>
                </a:tc>
              </a:tr>
              <a:tr h="385112">
                <a:tc>
                  <a:txBody>
                    <a:bodyPr/>
                    <a:lstStyle/>
                    <a:p>
                      <a:r>
                        <a:rPr lang="en-US" dirty="0" smtClean="0"/>
                        <a:t>CHANGE IN WORKING CAPITAL</a:t>
                      </a:r>
                      <a:endParaRPr lang="en-US" dirty="0"/>
                    </a:p>
                  </a:txBody>
                  <a:tcPr/>
                </a:tc>
                <a:tc>
                  <a:txBody>
                    <a:bodyPr/>
                    <a:lstStyle/>
                    <a:p>
                      <a:pPr algn="ctr"/>
                      <a:r>
                        <a:rPr lang="en-US" dirty="0" smtClean="0"/>
                        <a:t> Rs  50</a:t>
                      </a:r>
                      <a:endParaRPr lang="en-US" dirty="0"/>
                    </a:p>
                  </a:txBody>
                  <a:tcPr/>
                </a:tc>
              </a:tr>
              <a:tr h="385112">
                <a:tc>
                  <a:txBody>
                    <a:bodyPr/>
                    <a:lstStyle/>
                    <a:p>
                      <a:r>
                        <a:rPr lang="en-US" dirty="0" smtClean="0"/>
                        <a:t>NET BORROWING</a:t>
                      </a:r>
                      <a:endParaRPr lang="en-US" dirty="0"/>
                    </a:p>
                  </a:txBody>
                  <a:tcPr/>
                </a:tc>
                <a:tc>
                  <a:txBody>
                    <a:bodyPr/>
                    <a:lstStyle/>
                    <a:p>
                      <a:pPr algn="ctr"/>
                      <a:r>
                        <a:rPr lang="en-US" dirty="0" smtClean="0"/>
                        <a:t> Rs 80</a:t>
                      </a:r>
                      <a:endParaRPr lang="en-US" dirty="0"/>
                    </a:p>
                  </a:txBody>
                  <a:tcPr/>
                </a:tc>
              </a:tr>
              <a:tr h="385112">
                <a:tc>
                  <a:txBody>
                    <a:bodyPr/>
                    <a:lstStyle/>
                    <a:p>
                      <a:r>
                        <a:rPr lang="en-US" dirty="0" smtClean="0"/>
                        <a:t>DEBT</a:t>
                      </a:r>
                      <a:endParaRPr lang="en-US" dirty="0"/>
                    </a:p>
                  </a:txBody>
                  <a:tcPr/>
                </a:tc>
                <a:tc>
                  <a:txBody>
                    <a:bodyPr/>
                    <a:lstStyle/>
                    <a:p>
                      <a:pPr algn="ctr"/>
                      <a:r>
                        <a:rPr lang="en-US" baseline="0" dirty="0" smtClean="0"/>
                        <a:t>Rs  </a:t>
                      </a:r>
                      <a:r>
                        <a:rPr lang="en-US" dirty="0" smtClean="0"/>
                        <a:t>1500</a:t>
                      </a:r>
                      <a:endParaRPr lang="en-US" dirty="0"/>
                    </a:p>
                  </a:txBody>
                  <a:tcPr/>
                </a:tc>
              </a:tr>
              <a:tr h="385112">
                <a:tc>
                  <a:txBody>
                    <a:bodyPr/>
                    <a:lstStyle/>
                    <a:p>
                      <a:r>
                        <a:rPr lang="en-US" dirty="0" err="1" smtClean="0"/>
                        <a:t>Ke</a:t>
                      </a:r>
                      <a:endParaRPr lang="en-US" dirty="0"/>
                    </a:p>
                  </a:txBody>
                  <a:tcPr/>
                </a:tc>
                <a:tc>
                  <a:txBody>
                    <a:bodyPr/>
                    <a:lstStyle/>
                    <a:p>
                      <a:pPr algn="ctr"/>
                      <a:r>
                        <a:rPr lang="en-US" dirty="0" smtClean="0"/>
                        <a:t>      12%</a:t>
                      </a:r>
                      <a:endParaRPr lang="en-US" dirty="0"/>
                    </a:p>
                  </a:txBody>
                  <a:tcPr/>
                </a:tc>
              </a:tr>
              <a:tr h="385112">
                <a:tc>
                  <a:txBody>
                    <a:bodyPr/>
                    <a:lstStyle/>
                    <a:p>
                      <a:r>
                        <a:rPr lang="en-US" dirty="0" err="1" smtClean="0"/>
                        <a:t>K</a:t>
                      </a:r>
                      <a:r>
                        <a:rPr lang="en-US" sz="1200" dirty="0" err="1" smtClean="0"/>
                        <a:t>d</a:t>
                      </a:r>
                      <a:endParaRPr lang="en-US" dirty="0"/>
                    </a:p>
                  </a:txBody>
                  <a:tcPr/>
                </a:tc>
                <a:tc>
                  <a:txBody>
                    <a:bodyPr/>
                    <a:lstStyle/>
                    <a:p>
                      <a:pPr algn="ctr"/>
                      <a:r>
                        <a:rPr lang="en-US" dirty="0" smtClean="0"/>
                        <a:t>     10%</a:t>
                      </a:r>
                      <a:endParaRPr lang="en-US" dirty="0"/>
                    </a:p>
                  </a:txBody>
                  <a:tcPr/>
                </a:tc>
              </a:tr>
              <a:tr h="385112">
                <a:tc>
                  <a:txBody>
                    <a:bodyPr/>
                    <a:lstStyle/>
                    <a:p>
                      <a:r>
                        <a:rPr lang="en-US" dirty="0" smtClean="0"/>
                        <a:t>cash</a:t>
                      </a:r>
                      <a:endParaRPr lang="en-US" dirty="0"/>
                    </a:p>
                  </a:txBody>
                  <a:tcPr/>
                </a:tc>
                <a:tc>
                  <a:txBody>
                    <a:bodyPr/>
                    <a:lstStyle/>
                    <a:p>
                      <a:pPr algn="ctr"/>
                      <a:r>
                        <a:rPr lang="en-US" dirty="0" smtClean="0"/>
                        <a:t> Rs 450</a:t>
                      </a:r>
                      <a:endParaRPr lang="en-US" dirty="0"/>
                    </a:p>
                  </a:txBody>
                  <a:tcPr/>
                </a:tc>
              </a:tr>
              <a:tr h="385112">
                <a:tc>
                  <a:txBody>
                    <a:bodyPr/>
                    <a:lstStyle/>
                    <a:p>
                      <a:r>
                        <a:rPr lang="en-US" dirty="0" smtClean="0"/>
                        <a:t>W</a:t>
                      </a:r>
                      <a:r>
                        <a:rPr lang="en-US" sz="1100" dirty="0" smtClean="0"/>
                        <a:t>e</a:t>
                      </a:r>
                      <a:endParaRPr lang="en-US" dirty="0"/>
                    </a:p>
                  </a:txBody>
                  <a:tcPr/>
                </a:tc>
                <a:tc>
                  <a:txBody>
                    <a:bodyPr/>
                    <a:lstStyle/>
                    <a:p>
                      <a:pPr algn="ctr"/>
                      <a:r>
                        <a:rPr lang="en-US" dirty="0" smtClean="0"/>
                        <a:t>       80%</a:t>
                      </a:r>
                      <a:endParaRPr lang="en-US" dirty="0"/>
                    </a:p>
                  </a:txBody>
                  <a:tcPr/>
                </a:tc>
              </a:tr>
              <a:tr h="385112">
                <a:tc>
                  <a:txBody>
                    <a:bodyPr/>
                    <a:lstStyle/>
                    <a:p>
                      <a:r>
                        <a:rPr lang="en-US" dirty="0" smtClean="0"/>
                        <a:t>W</a:t>
                      </a:r>
                      <a:r>
                        <a:rPr lang="en-US" sz="1050" dirty="0" smtClean="0"/>
                        <a:t>d</a:t>
                      </a:r>
                      <a:endParaRPr lang="en-US" dirty="0"/>
                    </a:p>
                  </a:txBody>
                  <a:tcPr/>
                </a:tc>
                <a:tc>
                  <a:txBody>
                    <a:bodyPr/>
                    <a:lstStyle/>
                    <a:p>
                      <a:pPr algn="ctr"/>
                      <a:r>
                        <a:rPr lang="en-US" dirty="0" smtClean="0"/>
                        <a:t>       20%</a:t>
                      </a:r>
                      <a:endParaRPr lang="en-US" dirty="0"/>
                    </a:p>
                  </a:txBody>
                  <a:tcPr/>
                </a:tc>
              </a:tr>
              <a:tr h="385112">
                <a:tc>
                  <a:txBody>
                    <a:bodyPr/>
                    <a:lstStyle/>
                    <a:p>
                      <a:r>
                        <a:rPr lang="en-US" dirty="0" smtClean="0"/>
                        <a:t>WACC</a:t>
                      </a:r>
                      <a:endParaRPr lang="en-US" dirty="0"/>
                    </a:p>
                  </a:txBody>
                  <a:tcPr/>
                </a:tc>
                <a:tc>
                  <a:txBody>
                    <a:bodyPr/>
                    <a:lstStyle/>
                    <a:p>
                      <a:pPr algn="ctr"/>
                      <a:r>
                        <a:rPr lang="en-US" dirty="0" smtClean="0"/>
                        <a:t>        11%</a:t>
                      </a:r>
                      <a:endParaRPr lang="en-US" dirty="0"/>
                    </a:p>
                  </a:txBody>
                  <a:tcPr/>
                </a:tc>
              </a:tr>
              <a:tr h="385112">
                <a:tc>
                  <a:txBody>
                    <a:bodyPr/>
                    <a:lstStyle/>
                    <a:p>
                      <a:r>
                        <a:rPr lang="en-US" dirty="0" smtClean="0"/>
                        <a:t>GROWTH</a:t>
                      </a:r>
                      <a:endParaRPr lang="en-US" dirty="0"/>
                    </a:p>
                  </a:txBody>
                  <a:tcPr/>
                </a:tc>
                <a:tc>
                  <a:txBody>
                    <a:bodyPr/>
                    <a:lstStyle/>
                    <a:p>
                      <a:pPr algn="ctr"/>
                      <a:r>
                        <a:rPr lang="en-US" dirty="0" smtClean="0"/>
                        <a:t>         5%</a:t>
                      </a:r>
                      <a:endParaRPr lang="en-US" dirty="0"/>
                    </a:p>
                  </a:txBody>
                  <a:tcPr/>
                </a:tc>
              </a:tr>
            </a:tbl>
          </a:graphicData>
        </a:graphic>
      </p:graphicFrame>
      <p:sp>
        <p:nvSpPr>
          <p:cNvPr id="3" name="Date Placeholder 2"/>
          <p:cNvSpPr>
            <a:spLocks noGrp="1"/>
          </p:cNvSpPr>
          <p:nvPr>
            <p:ph type="dt" sz="half" idx="10"/>
          </p:nvPr>
        </p:nvSpPr>
        <p:spPr/>
        <p:txBody>
          <a:bodyPr/>
          <a:lstStyle/>
          <a:p>
            <a:fld id="{738273C9-9FA8-4511-BEF2-D2344547177E}"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30</a:t>
            </a:fld>
            <a:endParaRPr lang="en-US"/>
          </a:p>
        </p:txBody>
      </p:sp>
    </p:spTree>
    <p:extLst>
      <p:ext uri="{BB962C8B-B14F-4D97-AF65-F5344CB8AC3E}">
        <p14:creationId xmlns:p14="http://schemas.microsoft.com/office/powerpoint/2010/main" val="2203664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 Calculating FCFF from </a:t>
            </a:r>
            <a:br>
              <a:rPr lang="en-US" b="1" dirty="0" smtClean="0"/>
            </a:br>
            <a:r>
              <a:rPr lang="en-US" b="1" dirty="0" smtClean="0"/>
              <a:t>EBIT and EBITDA</a:t>
            </a:r>
            <a:endParaRPr lang="en-US" b="1" dirty="0"/>
          </a:p>
        </p:txBody>
      </p:sp>
      <p:sp>
        <p:nvSpPr>
          <p:cNvPr id="3" name="Content Placeholder 2"/>
          <p:cNvSpPr>
            <a:spLocks noGrp="1"/>
          </p:cNvSpPr>
          <p:nvPr>
            <p:ph idx="1"/>
          </p:nvPr>
        </p:nvSpPr>
        <p:spPr>
          <a:xfrm>
            <a:off x="457200" y="1981200"/>
            <a:ext cx="8229600" cy="4144963"/>
          </a:xfrm>
        </p:spPr>
        <p:txBody>
          <a:bodyPr/>
          <a:lstStyle/>
          <a:p>
            <a:r>
              <a:rPr lang="en-US" dirty="0" smtClean="0"/>
              <a:t>EBIT=EBITDA-DEPRECIATION=1000-400=600</a:t>
            </a:r>
          </a:p>
          <a:p>
            <a:r>
              <a:rPr lang="en-US" dirty="0" smtClean="0"/>
              <a:t>FCFF=EBIT(1-TAX RATE)+DEPRECIATION-FC-WC</a:t>
            </a:r>
          </a:p>
          <a:p>
            <a:pPr>
              <a:buNone/>
            </a:pPr>
            <a:r>
              <a:rPr lang="en-US" dirty="0" smtClean="0"/>
              <a:t>    FCFF=600(1-.30)+400-500-50=Rs270</a:t>
            </a:r>
            <a:endParaRPr lang="en-US" dirty="0"/>
          </a:p>
        </p:txBody>
      </p:sp>
      <p:sp>
        <p:nvSpPr>
          <p:cNvPr id="4" name="Date Placeholder 3"/>
          <p:cNvSpPr>
            <a:spLocks noGrp="1"/>
          </p:cNvSpPr>
          <p:nvPr>
            <p:ph type="dt" sz="half" idx="10"/>
          </p:nvPr>
        </p:nvSpPr>
        <p:spPr/>
        <p:txBody>
          <a:bodyPr/>
          <a:lstStyle/>
          <a:p>
            <a:fld id="{E828AE0F-19B3-4999-B737-6ED0CC75AE8C}"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31</a:t>
            </a:fld>
            <a:endParaRPr lang="en-US"/>
          </a:p>
        </p:txBody>
      </p:sp>
    </p:spTree>
    <p:extLst>
      <p:ext uri="{BB962C8B-B14F-4D97-AF65-F5344CB8AC3E}">
        <p14:creationId xmlns:p14="http://schemas.microsoft.com/office/powerpoint/2010/main" val="3512664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Calculation(FCFF)</a:t>
            </a:r>
            <a:br>
              <a:rPr lang="en-US" dirty="0" smtClean="0"/>
            </a:br>
            <a:endParaRPr lang="en-IN" dirty="0"/>
          </a:p>
        </p:txBody>
      </p:sp>
      <p:sp>
        <p:nvSpPr>
          <p:cNvPr id="3" name="Content Placeholder 2"/>
          <p:cNvSpPr>
            <a:spLocks noGrp="1"/>
          </p:cNvSpPr>
          <p:nvPr>
            <p:ph idx="1"/>
          </p:nvPr>
        </p:nvSpPr>
        <p:spPr/>
        <p:txBody>
          <a:bodyPr/>
          <a:lstStyle/>
          <a:p>
            <a:r>
              <a:rPr lang="en-US" dirty="0" smtClean="0"/>
              <a:t>Enterprise value</a:t>
            </a:r>
            <a:r>
              <a:rPr lang="en-US" dirty="0" smtClean="0"/>
              <a:t>=</a:t>
            </a:r>
          </a:p>
          <a:p>
            <a:r>
              <a:rPr lang="en-US" dirty="0" smtClean="0"/>
              <a:t>270</a:t>
            </a:r>
            <a:r>
              <a:rPr lang="en-US" dirty="0" smtClean="0"/>
              <a:t>*(1.05</a:t>
            </a:r>
            <a:r>
              <a:rPr lang="en-US" dirty="0" smtClean="0"/>
              <a:t>)/11%-5%</a:t>
            </a:r>
          </a:p>
          <a:p>
            <a:r>
              <a:rPr lang="en-US" dirty="0" smtClean="0"/>
              <a:t>=</a:t>
            </a:r>
            <a:r>
              <a:rPr lang="en-US" dirty="0" smtClean="0"/>
              <a:t>4725(Using FCFF)</a:t>
            </a:r>
          </a:p>
          <a:p>
            <a:pPr>
              <a:buNone/>
            </a:pPr>
            <a:endParaRPr lang="en-IN" dirty="0"/>
          </a:p>
        </p:txBody>
      </p:sp>
      <p:sp>
        <p:nvSpPr>
          <p:cNvPr id="4" name="Date Placeholder 3"/>
          <p:cNvSpPr>
            <a:spLocks noGrp="1"/>
          </p:cNvSpPr>
          <p:nvPr>
            <p:ph type="dt" sz="half" idx="10"/>
          </p:nvPr>
        </p:nvSpPr>
        <p:spPr/>
        <p:txBody>
          <a:bodyPr/>
          <a:lstStyle/>
          <a:p>
            <a:fld id="{E5118118-72DB-49E1-94EA-4BF038075B14}"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32</a:t>
            </a:fld>
            <a:endParaRPr lang="en-US"/>
          </a:p>
        </p:txBody>
      </p:sp>
    </p:spTree>
    <p:extLst>
      <p:ext uri="{BB962C8B-B14F-4D97-AF65-F5344CB8AC3E}">
        <p14:creationId xmlns:p14="http://schemas.microsoft.com/office/powerpoint/2010/main" val="9014040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FCFE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  Free Cash Flows to Equity (FCFE)</a:t>
            </a:r>
          </a:p>
          <a:p>
            <a:pPr lvl="1">
              <a:buFontTx/>
              <a:buChar char="-"/>
            </a:pPr>
            <a:r>
              <a:rPr lang="en-US" dirty="0" smtClean="0"/>
              <a:t>FCFE is the cash flow available to the company’s equity shareholders after all operating expenses, interest, and principle repayments have been made and necessary investments in working capital and fixed capital have been made</a:t>
            </a:r>
          </a:p>
          <a:p>
            <a:pPr lvl="2">
              <a:buFontTx/>
              <a:buChar char="-"/>
            </a:pPr>
            <a:r>
              <a:rPr lang="en-US" dirty="0" smtClean="0"/>
              <a:t>FCFE = Adjusts cash flows for debt repayments</a:t>
            </a:r>
          </a:p>
          <a:p>
            <a:pPr lvl="2">
              <a:buFontTx/>
              <a:buChar char="-"/>
            </a:pPr>
            <a:r>
              <a:rPr lang="en-US" dirty="0" smtClean="0"/>
              <a:t>FCFE = EBIT – interest - taxes + depreciation (non-cash costs) – capital expenditures – increase in net working capital – principal debt repayments + new debt issues + terminal value.  Discount at k = required return on </a:t>
            </a:r>
            <a:r>
              <a:rPr lang="en-US" dirty="0" smtClean="0"/>
              <a:t>equity</a:t>
            </a:r>
          </a:p>
          <a:p>
            <a:pPr marL="914400" lvl="2" indent="0">
              <a:buNone/>
            </a:pPr>
            <a:r>
              <a:rPr lang="en-US" dirty="0" smtClean="0"/>
              <a:t>Equity</a:t>
            </a:r>
            <a:r>
              <a:rPr lang="en-US" dirty="0" smtClean="0"/>
              <a:t> </a:t>
            </a:r>
            <a:r>
              <a:rPr lang="en-US" dirty="0" smtClean="0"/>
              <a:t>Value </a:t>
            </a:r>
            <a:r>
              <a:rPr lang="en-US" dirty="0" smtClean="0"/>
              <a:t>=</a:t>
            </a:r>
            <a:r>
              <a:rPr lang="en-US" u="sng" dirty="0" smtClean="0"/>
              <a:t>Free </a:t>
            </a:r>
            <a:r>
              <a:rPr lang="en-US" u="sng" dirty="0" smtClean="0"/>
              <a:t>Cash Flows to Equity/(</a:t>
            </a:r>
            <a:r>
              <a:rPr lang="en-US" sz="2600" dirty="0" err="1" smtClean="0"/>
              <a:t>ke</a:t>
            </a:r>
            <a:r>
              <a:rPr lang="en-US" sz="2600" dirty="0" smtClean="0"/>
              <a:t> </a:t>
            </a:r>
            <a:r>
              <a:rPr lang="en-US" sz="2600" dirty="0" smtClean="0"/>
              <a:t>– growth </a:t>
            </a:r>
            <a:r>
              <a:rPr lang="en-US" sz="2600" baseline="-25000" dirty="0" smtClean="0"/>
              <a:t>FCFE</a:t>
            </a:r>
            <a:r>
              <a:rPr lang="en-US" sz="1800" dirty="0" smtClean="0"/>
              <a:t>)</a:t>
            </a:r>
          </a:p>
          <a:p>
            <a:endParaRPr lang="en-US" dirty="0"/>
          </a:p>
        </p:txBody>
      </p:sp>
      <p:sp>
        <p:nvSpPr>
          <p:cNvPr id="4" name="Date Placeholder 3"/>
          <p:cNvSpPr>
            <a:spLocks noGrp="1"/>
          </p:cNvSpPr>
          <p:nvPr>
            <p:ph type="dt" sz="half" idx="10"/>
          </p:nvPr>
        </p:nvSpPr>
        <p:spPr/>
        <p:txBody>
          <a:bodyPr/>
          <a:lstStyle/>
          <a:p>
            <a:fld id="{EB719E76-842B-46A6-8BE0-03EC99E839B4}"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33</a:t>
            </a:fld>
            <a:endParaRPr lang="en-US"/>
          </a:p>
        </p:txBody>
      </p:sp>
    </p:spTree>
    <p:extLst>
      <p:ext uri="{BB962C8B-B14F-4D97-AF65-F5344CB8AC3E}">
        <p14:creationId xmlns:p14="http://schemas.microsoft.com/office/powerpoint/2010/main" val="26607185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Firm Value and Equity Value</a:t>
            </a:r>
            <a:br>
              <a:rPr lang="en-IN" dirty="0" smtClean="0"/>
            </a:br>
            <a:endParaRPr lang="en-IN" dirty="0"/>
          </a:p>
        </p:txBody>
      </p:sp>
      <p:sp>
        <p:nvSpPr>
          <p:cNvPr id="3" name="Content Placeholder 2"/>
          <p:cNvSpPr>
            <a:spLocks noGrp="1"/>
          </p:cNvSpPr>
          <p:nvPr>
            <p:ph idx="1"/>
          </p:nvPr>
        </p:nvSpPr>
        <p:spPr>
          <a:xfrm>
            <a:off x="457200" y="1143000"/>
            <a:ext cx="8229600" cy="4983163"/>
          </a:xfrm>
        </p:spPr>
        <p:txBody>
          <a:bodyPr>
            <a:normAutofit/>
          </a:bodyPr>
          <a:lstStyle/>
          <a:p>
            <a:pPr>
              <a:buNone/>
            </a:pPr>
            <a:endParaRPr lang="en-IN" dirty="0" smtClean="0"/>
          </a:p>
          <a:p>
            <a:r>
              <a:rPr lang="en-IN" dirty="0" smtClean="0"/>
              <a:t>  </a:t>
            </a:r>
            <a:r>
              <a:rPr lang="en-IN" dirty="0" smtClean="0"/>
              <a:t>How to</a:t>
            </a:r>
            <a:r>
              <a:rPr lang="en-IN" dirty="0"/>
              <a:t> get equity value, </a:t>
            </a:r>
            <a:r>
              <a:rPr lang="en-IN" dirty="0" smtClean="0"/>
              <a:t>from firm </a:t>
            </a:r>
            <a:r>
              <a:rPr lang="en-IN" dirty="0" smtClean="0"/>
              <a:t>value?</a:t>
            </a:r>
            <a:endParaRPr lang="en-IN" dirty="0" smtClean="0"/>
          </a:p>
          <a:p>
            <a:r>
              <a:rPr lang="en-IN" dirty="0" smtClean="0"/>
              <a:t>  Subtract the value of all non-equity claims in    the firm, that are included in the cost of capital calculation.</a:t>
            </a:r>
          </a:p>
          <a:p>
            <a:r>
              <a:rPr lang="en-IN" dirty="0" smtClean="0"/>
              <a:t>Subtract out the value of all </a:t>
            </a:r>
            <a:r>
              <a:rPr lang="en-IN" dirty="0" smtClean="0"/>
              <a:t>debt</a:t>
            </a:r>
          </a:p>
          <a:p>
            <a:r>
              <a:rPr lang="en-US" dirty="0" smtClean="0"/>
              <a:t>Add new Borrowings</a:t>
            </a:r>
            <a:endParaRPr lang="en-IN" dirty="0" smtClean="0"/>
          </a:p>
          <a:p>
            <a:pPr>
              <a:buNone/>
            </a:pPr>
            <a:r>
              <a:rPr lang="en-IN" dirty="0" smtClean="0"/>
              <a:t>    Doing so, will give you a value for the equity</a:t>
            </a:r>
            <a:endParaRPr lang="en-IN" dirty="0"/>
          </a:p>
        </p:txBody>
      </p:sp>
      <p:sp>
        <p:nvSpPr>
          <p:cNvPr id="4" name="Date Placeholder 3"/>
          <p:cNvSpPr>
            <a:spLocks noGrp="1"/>
          </p:cNvSpPr>
          <p:nvPr>
            <p:ph type="dt" sz="half" idx="10"/>
          </p:nvPr>
        </p:nvSpPr>
        <p:spPr/>
        <p:txBody>
          <a:bodyPr/>
          <a:lstStyle/>
          <a:p>
            <a:fld id="{F6C84959-A1AF-441A-86BC-98C12C2C800F}"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34</a:t>
            </a:fld>
            <a:endParaRPr lang="en-US"/>
          </a:p>
        </p:txBody>
      </p:sp>
    </p:spTree>
    <p:extLst>
      <p:ext uri="{BB962C8B-B14F-4D97-AF65-F5344CB8AC3E}">
        <p14:creationId xmlns:p14="http://schemas.microsoft.com/office/powerpoint/2010/main" val="8063709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Calculating FCFE from FCFF</a:t>
            </a:r>
            <a:endParaRPr lang="en-US" b="1" dirty="0"/>
          </a:p>
        </p:txBody>
      </p:sp>
      <p:sp>
        <p:nvSpPr>
          <p:cNvPr id="3" name="Content Placeholder 2"/>
          <p:cNvSpPr>
            <a:spLocks noGrp="1"/>
          </p:cNvSpPr>
          <p:nvPr>
            <p:ph idx="1"/>
          </p:nvPr>
        </p:nvSpPr>
        <p:spPr>
          <a:xfrm>
            <a:off x="457200" y="2286000"/>
            <a:ext cx="8229600" cy="3840163"/>
          </a:xfrm>
        </p:spPr>
        <p:txBody>
          <a:bodyPr/>
          <a:lstStyle/>
          <a:p>
            <a:r>
              <a:rPr lang="en-US" dirty="0" smtClean="0"/>
              <a:t>FCFE=FCFF-INT(1-TAX RATE)+NET BORROWING</a:t>
            </a:r>
          </a:p>
          <a:p>
            <a:pPr>
              <a:buNone/>
            </a:pPr>
            <a:r>
              <a:rPr lang="en-US" dirty="0" smtClean="0"/>
              <a:t>    FCFE=Rs270-Rs150(1-.30)+Rs80=Rs245</a:t>
            </a:r>
            <a:endParaRPr lang="en-US" dirty="0"/>
          </a:p>
        </p:txBody>
      </p:sp>
      <p:sp>
        <p:nvSpPr>
          <p:cNvPr id="4" name="Date Placeholder 3"/>
          <p:cNvSpPr>
            <a:spLocks noGrp="1"/>
          </p:cNvSpPr>
          <p:nvPr>
            <p:ph type="dt" sz="half" idx="10"/>
          </p:nvPr>
        </p:nvSpPr>
        <p:spPr/>
        <p:txBody>
          <a:bodyPr/>
          <a:lstStyle/>
          <a:p>
            <a:fld id="{5AB12334-B50D-42A8-BF24-001A379C9BD6}"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35</a:t>
            </a:fld>
            <a:endParaRPr lang="en-US"/>
          </a:p>
        </p:txBody>
      </p:sp>
    </p:spTree>
    <p:extLst>
      <p:ext uri="{BB962C8B-B14F-4D97-AF65-F5344CB8AC3E}">
        <p14:creationId xmlns:p14="http://schemas.microsoft.com/office/powerpoint/2010/main" val="28516171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CALCULATION(FCFE)</a:t>
            </a:r>
            <a:endParaRPr lang="en-IN" dirty="0"/>
          </a:p>
        </p:txBody>
      </p:sp>
      <p:sp>
        <p:nvSpPr>
          <p:cNvPr id="3" name="Content Placeholder 2"/>
          <p:cNvSpPr>
            <a:spLocks noGrp="1"/>
          </p:cNvSpPr>
          <p:nvPr>
            <p:ph idx="1"/>
          </p:nvPr>
        </p:nvSpPr>
        <p:spPr/>
        <p:txBody>
          <a:bodyPr/>
          <a:lstStyle/>
          <a:p>
            <a:r>
              <a:rPr lang="en-US" dirty="0" smtClean="0"/>
              <a:t>Equity </a:t>
            </a:r>
            <a:r>
              <a:rPr lang="en-US" dirty="0" smtClean="0"/>
              <a:t>value</a:t>
            </a:r>
          </a:p>
          <a:p>
            <a:r>
              <a:rPr lang="en-US" dirty="0" smtClean="0"/>
              <a:t>=</a:t>
            </a:r>
            <a:r>
              <a:rPr lang="en-US" dirty="0" smtClean="0"/>
              <a:t>245*(1.05</a:t>
            </a:r>
            <a:r>
              <a:rPr lang="en-US" dirty="0" smtClean="0"/>
              <a:t>)/12%-5%</a:t>
            </a:r>
          </a:p>
          <a:p>
            <a:r>
              <a:rPr lang="en-US" dirty="0" smtClean="0"/>
              <a:t>=</a:t>
            </a:r>
            <a:r>
              <a:rPr lang="en-US" dirty="0" smtClean="0"/>
              <a:t>3675(using FCFE)</a:t>
            </a:r>
          </a:p>
          <a:p>
            <a:pPr>
              <a:buNone/>
            </a:pPr>
            <a:r>
              <a:rPr lang="en-US" dirty="0" smtClean="0"/>
              <a:t>     </a:t>
            </a:r>
            <a:r>
              <a:rPr lang="en-US" dirty="0" smtClean="0"/>
              <a:t>EV+CASH-DEBT=EQUITY</a:t>
            </a:r>
            <a:endParaRPr lang="en-US" dirty="0" smtClean="0"/>
          </a:p>
          <a:p>
            <a:pPr>
              <a:buNone/>
            </a:pPr>
            <a:r>
              <a:rPr lang="en-US" dirty="0" smtClean="0"/>
              <a:t>     </a:t>
            </a:r>
            <a:r>
              <a:rPr lang="en-US" dirty="0" smtClean="0"/>
              <a:t>4725+450-150O </a:t>
            </a:r>
            <a:r>
              <a:rPr lang="en-US" dirty="0" smtClean="0"/>
              <a:t>=3675 </a:t>
            </a:r>
          </a:p>
          <a:p>
            <a:pPr>
              <a:buNone/>
            </a:pPr>
            <a:endParaRPr lang="en-IN" dirty="0"/>
          </a:p>
        </p:txBody>
      </p:sp>
      <p:sp>
        <p:nvSpPr>
          <p:cNvPr id="4" name="Date Placeholder 3"/>
          <p:cNvSpPr>
            <a:spLocks noGrp="1"/>
          </p:cNvSpPr>
          <p:nvPr>
            <p:ph type="dt" sz="half" idx="10"/>
          </p:nvPr>
        </p:nvSpPr>
        <p:spPr/>
        <p:txBody>
          <a:bodyPr/>
          <a:lstStyle/>
          <a:p>
            <a:fld id="{1F95835E-B31C-4C9D-836C-4AE0EE28D180}"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36</a:t>
            </a:fld>
            <a:endParaRPr lang="en-US"/>
          </a:p>
        </p:txBody>
      </p:sp>
    </p:spTree>
    <p:extLst>
      <p:ext uri="{BB962C8B-B14F-4D97-AF65-F5344CB8AC3E}">
        <p14:creationId xmlns:p14="http://schemas.microsoft.com/office/powerpoint/2010/main" val="29280919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b="1" dirty="0" smtClean="0"/>
              <a:t>Relative Valuation </a:t>
            </a:r>
            <a:br>
              <a:rPr lang="en-US" b="1" dirty="0" smtClean="0"/>
            </a:br>
            <a:endParaRPr lang="en-IN" b="1" dirty="0"/>
          </a:p>
        </p:txBody>
      </p:sp>
      <p:sp>
        <p:nvSpPr>
          <p:cNvPr id="3" name="Date Placeholder 2"/>
          <p:cNvSpPr>
            <a:spLocks noGrp="1"/>
          </p:cNvSpPr>
          <p:nvPr>
            <p:ph type="dt" sz="half" idx="10"/>
          </p:nvPr>
        </p:nvSpPr>
        <p:spPr/>
        <p:txBody>
          <a:bodyPr/>
          <a:lstStyle/>
          <a:p>
            <a:fld id="{EC80375E-1589-4A7B-B8E3-C8A4B1677377}"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What is relative valuation</a:t>
            </a:r>
            <a:endParaRPr lang="en-US" b="1" dirty="0"/>
          </a:p>
        </p:txBody>
      </p:sp>
      <p:sp>
        <p:nvSpPr>
          <p:cNvPr id="3" name="Content Placeholder 2"/>
          <p:cNvSpPr>
            <a:spLocks noGrp="1"/>
          </p:cNvSpPr>
          <p:nvPr>
            <p:ph idx="1"/>
          </p:nvPr>
        </p:nvSpPr>
        <p:spPr/>
        <p:txBody>
          <a:bodyPr/>
          <a:lstStyle/>
          <a:p>
            <a:r>
              <a:rPr lang="en-US" sz="2000" dirty="0" smtClean="0"/>
              <a:t>In relative valuation, the value of an asset is compared to the values assessed by the market for similar or comparable assets To do relative valuation then,</a:t>
            </a:r>
          </a:p>
          <a:p>
            <a:r>
              <a:rPr lang="en-US" sz="2000" dirty="0" smtClean="0"/>
              <a:t>  </a:t>
            </a:r>
            <a:r>
              <a:rPr lang="en-US" sz="2000" dirty="0" smtClean="0">
                <a:solidFill>
                  <a:srgbClr val="FF0000"/>
                </a:solidFill>
              </a:rPr>
              <a:t>Finding comparable assets </a:t>
            </a:r>
          </a:p>
          <a:p>
            <a:pPr lvl="1">
              <a:buFontTx/>
              <a:buNone/>
            </a:pPr>
            <a:r>
              <a:rPr lang="en-US" sz="2000" dirty="0" smtClean="0"/>
              <a:t>  We need to</a:t>
            </a:r>
            <a:r>
              <a:rPr lang="en-US" sz="2000" u="sng" dirty="0" smtClean="0"/>
              <a:t> identify comparable assets </a:t>
            </a:r>
            <a:r>
              <a:rPr lang="en-US" sz="2000" dirty="0" smtClean="0"/>
              <a:t>and obtain market values for these assets</a:t>
            </a:r>
          </a:p>
          <a:p>
            <a:pPr lvl="1">
              <a:buFontTx/>
              <a:buNone/>
            </a:pPr>
            <a:r>
              <a:rPr lang="en-US" sz="2000" dirty="0" smtClean="0">
                <a:solidFill>
                  <a:srgbClr val="FF0000"/>
                </a:solidFill>
              </a:rPr>
              <a:t>Scaling the market prices to a common variable</a:t>
            </a:r>
          </a:p>
          <a:p>
            <a:pPr lvl="1"/>
            <a:r>
              <a:rPr lang="en-US" sz="2000" dirty="0" smtClean="0"/>
              <a:t>Convert these market values into </a:t>
            </a:r>
            <a:r>
              <a:rPr lang="en-US" sz="2000" u="sng" dirty="0" smtClean="0"/>
              <a:t>standardized values</a:t>
            </a:r>
            <a:r>
              <a:rPr lang="en-US" sz="2000" dirty="0" smtClean="0"/>
              <a:t>, since the absolute prices cannot be compared This process of standardizing creates price multiples.</a:t>
            </a:r>
          </a:p>
          <a:p>
            <a:pPr>
              <a:buFontTx/>
              <a:buNone/>
            </a:pPr>
            <a:endParaRPr lang="en-IN" sz="2000" i="1" dirty="0" smtClean="0"/>
          </a:p>
          <a:p>
            <a:endParaRPr lang="en-IN" sz="2000" i="1" dirty="0" smtClean="0"/>
          </a:p>
          <a:p>
            <a:endParaRPr lang="en-US" dirty="0"/>
          </a:p>
        </p:txBody>
      </p:sp>
      <p:sp>
        <p:nvSpPr>
          <p:cNvPr id="4" name="Date Placeholder 3"/>
          <p:cNvSpPr>
            <a:spLocks noGrp="1"/>
          </p:cNvSpPr>
          <p:nvPr>
            <p:ph type="dt" sz="half" idx="10"/>
          </p:nvPr>
        </p:nvSpPr>
        <p:spPr/>
        <p:txBody>
          <a:bodyPr/>
          <a:lstStyle/>
          <a:p>
            <a:fld id="{9D6B5763-8662-493A-A03B-AC17EDFDDF21}"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Relative valuation is pervasive</a:t>
            </a:r>
            <a:endParaRPr lang="en-US" b="1" dirty="0"/>
          </a:p>
        </p:txBody>
      </p:sp>
      <p:sp>
        <p:nvSpPr>
          <p:cNvPr id="3" name="Content Placeholder 2"/>
          <p:cNvSpPr>
            <a:spLocks noGrp="1"/>
          </p:cNvSpPr>
          <p:nvPr>
            <p:ph idx="1"/>
          </p:nvPr>
        </p:nvSpPr>
        <p:spPr/>
        <p:txBody>
          <a:bodyPr/>
          <a:lstStyle/>
          <a:p>
            <a:pPr>
              <a:buFontTx/>
              <a:buNone/>
            </a:pPr>
            <a:r>
              <a:rPr lang="en-US" sz="2400" dirty="0" smtClean="0"/>
              <a:t> Most valuations  are relative valuations. </a:t>
            </a:r>
          </a:p>
          <a:p>
            <a:pPr lvl="1"/>
            <a:r>
              <a:rPr lang="en-US" sz="2400" dirty="0" smtClean="0"/>
              <a:t>Almost 85% of equity research reports are based upon a multiple and comparables.</a:t>
            </a:r>
          </a:p>
          <a:p>
            <a:pPr lvl="1"/>
            <a:r>
              <a:rPr lang="en-US" sz="2400" dirty="0" smtClean="0"/>
              <a:t>More than 50% of all acquisition valuations are based upon multiples</a:t>
            </a:r>
          </a:p>
          <a:p>
            <a:pPr lvl="1">
              <a:buFontTx/>
              <a:buNone/>
            </a:pPr>
            <a:r>
              <a:rPr lang="en-US" sz="2400" dirty="0" smtClean="0"/>
              <a:t>While there are more discounted cash flow valuations in consulting and corporate finance, they are often relative valuations disguised as discounted cash flow valuations</a:t>
            </a:r>
          </a:p>
          <a:p>
            <a:endParaRPr lang="en-IN" sz="2400" dirty="0" smtClean="0"/>
          </a:p>
          <a:p>
            <a:endParaRPr lang="en-US" dirty="0"/>
          </a:p>
        </p:txBody>
      </p:sp>
      <p:sp>
        <p:nvSpPr>
          <p:cNvPr id="4" name="Date Placeholder 3"/>
          <p:cNvSpPr>
            <a:spLocks noGrp="1"/>
          </p:cNvSpPr>
          <p:nvPr>
            <p:ph type="dt" sz="half" idx="10"/>
          </p:nvPr>
        </p:nvSpPr>
        <p:spPr/>
        <p:txBody>
          <a:bodyPr/>
          <a:lstStyle/>
          <a:p>
            <a:fld id="{022A0C58-BF57-4215-8A49-E153A701C3C3}"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INTRINSIC VALUE</a:t>
            </a:r>
            <a:endParaRPr lang="en-US" dirty="0"/>
          </a:p>
        </p:txBody>
      </p:sp>
      <p:sp>
        <p:nvSpPr>
          <p:cNvPr id="3" name="Content Placeholder 2"/>
          <p:cNvSpPr>
            <a:spLocks noGrp="1"/>
          </p:cNvSpPr>
          <p:nvPr>
            <p:ph idx="1"/>
          </p:nvPr>
        </p:nvSpPr>
        <p:spPr/>
        <p:txBody>
          <a:bodyPr/>
          <a:lstStyle/>
          <a:p>
            <a:r>
              <a:rPr lang="en-US" dirty="0"/>
              <a:t>Basic premise is Market generally doesn't </a:t>
            </a:r>
            <a:r>
              <a:rPr lang="en-US" dirty="0" smtClean="0"/>
              <a:t>value stocks </a:t>
            </a:r>
            <a:r>
              <a:rPr lang="en-US" dirty="0"/>
              <a:t>fairly (mismatch between intrinsic value </a:t>
            </a:r>
            <a:r>
              <a:rPr lang="en-US" dirty="0" smtClean="0"/>
              <a:t>and market </a:t>
            </a:r>
            <a:r>
              <a:rPr lang="en-US" dirty="0"/>
              <a:t>price)</a:t>
            </a:r>
          </a:p>
          <a:p>
            <a:pPr>
              <a:buNone/>
            </a:pPr>
            <a:r>
              <a:rPr lang="en-US" dirty="0" smtClean="0"/>
              <a:t>• </a:t>
            </a:r>
            <a:r>
              <a:rPr lang="en-US" dirty="0"/>
              <a:t>Objective of Valuation is to estimate the real </a:t>
            </a:r>
            <a:r>
              <a:rPr lang="en-US" dirty="0" smtClean="0"/>
              <a:t>or intrinsic </a:t>
            </a:r>
            <a:r>
              <a:rPr lang="en-US" dirty="0"/>
              <a:t>value of the company’s </a:t>
            </a:r>
            <a:r>
              <a:rPr lang="en-US" dirty="0" smtClean="0"/>
              <a:t>stock</a:t>
            </a:r>
            <a:endParaRPr lang="en-US" dirty="0"/>
          </a:p>
        </p:txBody>
      </p:sp>
      <p:sp>
        <p:nvSpPr>
          <p:cNvPr id="4" name="Date Placeholder 3"/>
          <p:cNvSpPr>
            <a:spLocks noGrp="1"/>
          </p:cNvSpPr>
          <p:nvPr>
            <p:ph type="dt" sz="half" idx="10"/>
          </p:nvPr>
        </p:nvSpPr>
        <p:spPr/>
        <p:txBody>
          <a:bodyPr/>
          <a:lstStyle/>
          <a:p>
            <a:fld id="{AA816029-3B2E-41CE-A52B-6BD9F8F029CE}"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 </a:t>
            </a:r>
            <a:r>
              <a:rPr lang="en-US" b="1" i="1" dirty="0" smtClean="0"/>
              <a:t>Comparable multiples</a:t>
            </a:r>
            <a:endParaRPr lang="en-US" b="1" i="1" dirty="0"/>
          </a:p>
        </p:txBody>
      </p:sp>
      <p:sp>
        <p:nvSpPr>
          <p:cNvPr id="3" name="Content Placeholder 2"/>
          <p:cNvSpPr>
            <a:spLocks noGrp="1"/>
          </p:cNvSpPr>
          <p:nvPr>
            <p:ph idx="1"/>
          </p:nvPr>
        </p:nvSpPr>
        <p:spPr>
          <a:xfrm>
            <a:off x="457200" y="1524000"/>
            <a:ext cx="8229600" cy="4525963"/>
          </a:xfrm>
        </p:spPr>
        <p:txBody>
          <a:bodyPr/>
          <a:lstStyle/>
          <a:p>
            <a:r>
              <a:rPr lang="en-US" dirty="0" smtClean="0"/>
              <a:t>Comparable multiples are regularly used to value businesses.</a:t>
            </a:r>
          </a:p>
          <a:p>
            <a:r>
              <a:rPr lang="en-US" dirty="0" smtClean="0"/>
              <a:t>They are quick and easy method to come up with a value for a company.</a:t>
            </a:r>
          </a:p>
          <a:p>
            <a:r>
              <a:rPr lang="en-US" dirty="0" smtClean="0"/>
              <a:t>There are two basic steps in using comparable multiple analysis :</a:t>
            </a:r>
          </a:p>
          <a:p>
            <a:pPr>
              <a:buFontTx/>
              <a:buAutoNum type="arabicPeriod"/>
            </a:pPr>
            <a:r>
              <a:rPr lang="en-US" dirty="0" smtClean="0"/>
              <a:t>Selecting the correct multiple and then</a:t>
            </a:r>
          </a:p>
          <a:p>
            <a:pPr>
              <a:buFontTx/>
              <a:buAutoNum type="arabicPeriod"/>
            </a:pPr>
            <a:r>
              <a:rPr lang="en-US" dirty="0" smtClean="0"/>
              <a:t>Applying it to the relevant earning base</a:t>
            </a:r>
          </a:p>
          <a:p>
            <a:endParaRPr lang="en-IN" i="1" dirty="0" smtClean="0"/>
          </a:p>
          <a:p>
            <a:endParaRPr lang="en-IN" i="1" dirty="0" smtClean="0"/>
          </a:p>
          <a:p>
            <a:endParaRPr lang="en-US" i="1" dirty="0"/>
          </a:p>
        </p:txBody>
      </p:sp>
      <p:sp>
        <p:nvSpPr>
          <p:cNvPr id="4" name="Date Placeholder 3"/>
          <p:cNvSpPr>
            <a:spLocks noGrp="1"/>
          </p:cNvSpPr>
          <p:nvPr>
            <p:ph type="dt" sz="half" idx="10"/>
          </p:nvPr>
        </p:nvSpPr>
        <p:spPr/>
        <p:txBody>
          <a:bodyPr/>
          <a:lstStyle/>
          <a:p>
            <a:fld id="{F566FAC1-CFE6-4788-A4A4-9191D462BE96}" type="datetime1">
              <a:rPr lang="en-US" i="1" smtClean="0"/>
              <a:t>3/19/2014</a:t>
            </a:fld>
            <a:endParaRPr lang="en-US" i="1"/>
          </a:p>
        </p:txBody>
      </p:sp>
      <p:sp>
        <p:nvSpPr>
          <p:cNvPr id="5" name="Footer Placeholder 4"/>
          <p:cNvSpPr>
            <a:spLocks noGrp="1"/>
          </p:cNvSpPr>
          <p:nvPr>
            <p:ph type="ftr" sz="quarter" idx="11"/>
          </p:nvPr>
        </p:nvSpPr>
        <p:spPr/>
        <p:txBody>
          <a:bodyPr/>
          <a:lstStyle/>
          <a:p>
            <a:r>
              <a:rPr lang="en-IN" i="1" smtClean="0"/>
              <a:t>Dr.Amit Bagga Chartered Accountant, Cost Accountant,amitbaggaus@gmail.com</a:t>
            </a:r>
            <a:endParaRPr lang="en-US" i="1"/>
          </a:p>
        </p:txBody>
      </p:sp>
      <p:sp>
        <p:nvSpPr>
          <p:cNvPr id="6" name="Slide Number Placeholder 5"/>
          <p:cNvSpPr>
            <a:spLocks noGrp="1"/>
          </p:cNvSpPr>
          <p:nvPr>
            <p:ph type="sldNum" sz="quarter" idx="12"/>
          </p:nvPr>
        </p:nvSpPr>
        <p:spPr/>
        <p:txBody>
          <a:bodyPr/>
          <a:lstStyle/>
          <a:p>
            <a:fld id="{D82ACA52-49A7-47AE-98E5-03D4B2897B53}" type="slidenum">
              <a:rPr lang="en-US" i="1" smtClean="0"/>
              <a:pPr/>
              <a:t>40</a:t>
            </a:fld>
            <a:endParaRPr lang="en-US" i="1"/>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Reasons for popularity </a:t>
            </a:r>
            <a:endParaRPr lang="en-US" b="1" dirty="0"/>
          </a:p>
        </p:txBody>
      </p:sp>
      <p:sp>
        <p:nvSpPr>
          <p:cNvPr id="3" name="Content Placeholder 2"/>
          <p:cNvSpPr>
            <a:spLocks noGrp="1"/>
          </p:cNvSpPr>
          <p:nvPr>
            <p:ph idx="1"/>
          </p:nvPr>
        </p:nvSpPr>
        <p:spPr/>
        <p:txBody>
          <a:bodyPr/>
          <a:lstStyle/>
          <a:p>
            <a:r>
              <a:rPr lang="en-US" dirty="0"/>
              <a:t>Use of comparable is less time and resource intensive</a:t>
            </a:r>
          </a:p>
          <a:p>
            <a:r>
              <a:rPr lang="en-US" dirty="0"/>
              <a:t>It is easier to sell</a:t>
            </a:r>
          </a:p>
          <a:p>
            <a:r>
              <a:rPr lang="en-US" dirty="0"/>
              <a:t>It is easier to defend</a:t>
            </a:r>
          </a:p>
          <a:p>
            <a:r>
              <a:rPr lang="en-US" dirty="0"/>
              <a:t> Market imperative  : Measures relative and not intrinsic value</a:t>
            </a:r>
            <a:endParaRPr lang="en-IN" dirty="0"/>
          </a:p>
          <a:p>
            <a:endParaRPr lang="en-IN" i="1" dirty="0" smtClean="0"/>
          </a:p>
          <a:p>
            <a:endParaRPr lang="en-US" dirty="0"/>
          </a:p>
        </p:txBody>
      </p:sp>
      <p:sp>
        <p:nvSpPr>
          <p:cNvPr id="4" name="Date Placeholder 3"/>
          <p:cNvSpPr>
            <a:spLocks noGrp="1"/>
          </p:cNvSpPr>
          <p:nvPr>
            <p:ph type="dt" sz="half" idx="10"/>
          </p:nvPr>
        </p:nvSpPr>
        <p:spPr/>
        <p:txBody>
          <a:bodyPr/>
          <a:lstStyle/>
          <a:p>
            <a:fld id="{4449B0D0-DC60-495A-97AB-C405227ABB56}"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Comparable multiples/Relative valuation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Common multiples that are used are either equity multiples or enterprise multiples.:</a:t>
            </a:r>
          </a:p>
          <a:p>
            <a:pPr>
              <a:buFontTx/>
              <a:buAutoNum type="arabicPeriod"/>
            </a:pPr>
            <a:r>
              <a:rPr lang="en-US" dirty="0" smtClean="0"/>
              <a:t>PE Ratios</a:t>
            </a:r>
          </a:p>
          <a:p>
            <a:pPr>
              <a:buFontTx/>
              <a:buAutoNum type="arabicPeriod"/>
            </a:pPr>
            <a:r>
              <a:rPr lang="en-US" dirty="0" smtClean="0"/>
              <a:t>Enterprise value / EBITDA</a:t>
            </a:r>
          </a:p>
          <a:p>
            <a:pPr>
              <a:buFontTx/>
              <a:buAutoNum type="arabicPeriod"/>
            </a:pPr>
            <a:r>
              <a:rPr lang="en-US" dirty="0" smtClean="0"/>
              <a:t>EV/EBIT</a:t>
            </a:r>
          </a:p>
          <a:p>
            <a:pPr>
              <a:buFontTx/>
              <a:buAutoNum type="arabicPeriod"/>
            </a:pPr>
            <a:r>
              <a:rPr lang="en-US" dirty="0" smtClean="0"/>
              <a:t>EV/Sales</a:t>
            </a:r>
          </a:p>
          <a:p>
            <a:pPr>
              <a:buFontTx/>
              <a:buAutoNum type="arabicPeriod"/>
            </a:pPr>
            <a:r>
              <a:rPr lang="en-US" dirty="0" smtClean="0"/>
              <a:t>Equity </a:t>
            </a:r>
            <a:r>
              <a:rPr lang="en-US" dirty="0" smtClean="0"/>
              <a:t>Value/ Book value</a:t>
            </a:r>
          </a:p>
          <a:p>
            <a:pPr>
              <a:buFontTx/>
              <a:buAutoNum type="arabicPeriod"/>
            </a:pPr>
            <a:r>
              <a:rPr lang="en-US" dirty="0" smtClean="0"/>
              <a:t>Peer Comparison</a:t>
            </a:r>
          </a:p>
          <a:p>
            <a:pPr>
              <a:buFontTx/>
              <a:buAutoNum type="arabicPeriod"/>
            </a:pPr>
            <a:r>
              <a:rPr lang="en-US" dirty="0" smtClean="0"/>
              <a:t>Sum of Parts</a:t>
            </a:r>
          </a:p>
          <a:p>
            <a:pPr>
              <a:buFontTx/>
              <a:buAutoNum type="arabicPeriod"/>
            </a:pPr>
            <a:endParaRPr lang="en-US" i="1" dirty="0" smtClean="0"/>
          </a:p>
          <a:p>
            <a:pPr>
              <a:buFontTx/>
              <a:buAutoNum type="arabicPeriod"/>
            </a:pPr>
            <a:endParaRPr lang="en-IN" i="1" dirty="0" smtClean="0"/>
          </a:p>
          <a:p>
            <a:endParaRPr lang="en-IN" i="1" dirty="0" smtClean="0"/>
          </a:p>
          <a:p>
            <a:endParaRPr lang="en-US" dirty="0"/>
          </a:p>
        </p:txBody>
      </p:sp>
      <p:sp>
        <p:nvSpPr>
          <p:cNvPr id="4" name="Date Placeholder 3"/>
          <p:cNvSpPr>
            <a:spLocks noGrp="1"/>
          </p:cNvSpPr>
          <p:nvPr>
            <p:ph type="dt" sz="half" idx="10"/>
          </p:nvPr>
        </p:nvSpPr>
        <p:spPr/>
        <p:txBody>
          <a:bodyPr/>
          <a:lstStyle/>
          <a:p>
            <a:fld id="{B3487452-1D72-44E5-A3D9-EFB92A18C129}"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a:t>
            </a:r>
            <a:r>
              <a:rPr lang="en-US" b="1" i="1" dirty="0" err="1" smtClean="0"/>
              <a:t>ERatio</a:t>
            </a:r>
            <a:endParaRPr lang="en-US" b="1" dirty="0"/>
          </a:p>
        </p:txBody>
      </p:sp>
      <p:sp>
        <p:nvSpPr>
          <p:cNvPr id="3" name="Content Placeholder 2"/>
          <p:cNvSpPr>
            <a:spLocks noGrp="1"/>
          </p:cNvSpPr>
          <p:nvPr>
            <p:ph idx="1"/>
          </p:nvPr>
        </p:nvSpPr>
        <p:spPr/>
        <p:txBody>
          <a:bodyPr>
            <a:normAutofit lnSpcReduction="10000"/>
          </a:bodyPr>
          <a:lstStyle/>
          <a:p>
            <a:r>
              <a:rPr lang="en-US" dirty="0" smtClean="0"/>
              <a:t>It is the ratio of a company stock price divided by its earning per share.</a:t>
            </a:r>
          </a:p>
          <a:p>
            <a:endParaRPr lang="en-US" dirty="0" smtClean="0"/>
          </a:p>
          <a:p>
            <a:r>
              <a:rPr lang="en-US" dirty="0" smtClean="0"/>
              <a:t>PE Ratio = </a:t>
            </a:r>
            <a:r>
              <a:rPr lang="en-US" u="sng" dirty="0" smtClean="0"/>
              <a:t>MPS</a:t>
            </a:r>
          </a:p>
          <a:p>
            <a:pPr>
              <a:buFontTx/>
              <a:buNone/>
            </a:pPr>
            <a:r>
              <a:rPr lang="en-US" dirty="0" smtClean="0"/>
              <a:t>                      EPS</a:t>
            </a:r>
          </a:p>
          <a:p>
            <a:pPr>
              <a:buFontTx/>
              <a:buNone/>
            </a:pPr>
            <a:endParaRPr lang="en-US" dirty="0" smtClean="0"/>
          </a:p>
          <a:p>
            <a:pPr>
              <a:buFontTx/>
              <a:buNone/>
            </a:pPr>
            <a:r>
              <a:rPr lang="en-US" dirty="0" smtClean="0"/>
              <a:t>MPS  : Market value per Share</a:t>
            </a:r>
          </a:p>
          <a:p>
            <a:pPr>
              <a:buFontTx/>
              <a:buNone/>
            </a:pPr>
            <a:r>
              <a:rPr lang="en-US" dirty="0" smtClean="0"/>
              <a:t>EPS : Earning price per Share</a:t>
            </a:r>
            <a:endParaRPr lang="en-IN" dirty="0" smtClean="0"/>
          </a:p>
          <a:p>
            <a:endParaRPr lang="en-IN" i="1" dirty="0" smtClean="0"/>
          </a:p>
          <a:p>
            <a:endParaRPr lang="en-US" dirty="0"/>
          </a:p>
        </p:txBody>
      </p:sp>
      <p:sp>
        <p:nvSpPr>
          <p:cNvPr id="4" name="Date Placeholder 3"/>
          <p:cNvSpPr>
            <a:spLocks noGrp="1"/>
          </p:cNvSpPr>
          <p:nvPr>
            <p:ph type="dt" sz="half" idx="10"/>
          </p:nvPr>
        </p:nvSpPr>
        <p:spPr/>
        <p:txBody>
          <a:bodyPr/>
          <a:lstStyle/>
          <a:p>
            <a:fld id="{8C759F5A-72F9-4BB8-AAD4-34439AD610CA}"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P/E RATIO</a:t>
            </a:r>
            <a:br>
              <a:rPr lang="en-US" b="1" dirty="0"/>
            </a:br>
            <a:endParaRPr lang="en-US" dirty="0"/>
          </a:p>
        </p:txBody>
      </p:sp>
      <p:sp>
        <p:nvSpPr>
          <p:cNvPr id="3" name="Content Placeholder 2"/>
          <p:cNvSpPr>
            <a:spLocks noGrp="1"/>
          </p:cNvSpPr>
          <p:nvPr>
            <p:ph idx="1"/>
          </p:nvPr>
        </p:nvSpPr>
        <p:spPr/>
        <p:txBody>
          <a:bodyPr/>
          <a:lstStyle/>
          <a:p>
            <a:pPr>
              <a:buNone/>
            </a:pPr>
            <a:r>
              <a:rPr lang="en-US" dirty="0"/>
              <a:t>• Best interpretation of P/E ratio is to see it as </a:t>
            </a:r>
            <a:r>
              <a:rPr lang="en-US" dirty="0" smtClean="0"/>
              <a:t>a reflection </a:t>
            </a:r>
            <a:r>
              <a:rPr lang="en-US" dirty="0"/>
              <a:t>of market’s perception of companies worth</a:t>
            </a:r>
          </a:p>
          <a:p>
            <a:pPr>
              <a:buNone/>
            </a:pPr>
            <a:r>
              <a:rPr lang="en-US" dirty="0" smtClean="0"/>
              <a:t>• </a:t>
            </a:r>
            <a:r>
              <a:rPr lang="en-US" dirty="0"/>
              <a:t>P/E = [ D/E]/ k-g</a:t>
            </a:r>
          </a:p>
          <a:p>
            <a:pPr>
              <a:buNone/>
            </a:pPr>
            <a:r>
              <a:rPr lang="en-US" dirty="0"/>
              <a:t>• P/E is indirectly proxy for DDM</a:t>
            </a:r>
          </a:p>
        </p:txBody>
      </p:sp>
      <p:sp>
        <p:nvSpPr>
          <p:cNvPr id="4" name="Date Placeholder 3"/>
          <p:cNvSpPr>
            <a:spLocks noGrp="1"/>
          </p:cNvSpPr>
          <p:nvPr>
            <p:ph type="dt" sz="half" idx="10"/>
          </p:nvPr>
        </p:nvSpPr>
        <p:spPr/>
        <p:txBody>
          <a:bodyPr/>
          <a:lstStyle/>
          <a:p>
            <a:fld id="{A431C76F-8DA1-49B9-BA6D-8A6D4231D205}"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 RATIO</a:t>
            </a:r>
            <a:endParaRPr lang="en-US" dirty="0"/>
          </a:p>
        </p:txBody>
      </p:sp>
      <p:sp>
        <p:nvSpPr>
          <p:cNvPr id="3" name="Content Placeholder 2"/>
          <p:cNvSpPr>
            <a:spLocks noGrp="1"/>
          </p:cNvSpPr>
          <p:nvPr>
            <p:ph idx="1"/>
          </p:nvPr>
        </p:nvSpPr>
        <p:spPr/>
        <p:txBody>
          <a:bodyPr>
            <a:normAutofit lnSpcReduction="10000"/>
          </a:bodyPr>
          <a:lstStyle/>
          <a:p>
            <a:pPr>
              <a:buNone/>
            </a:pPr>
            <a:r>
              <a:rPr lang="en-US" dirty="0"/>
              <a:t>• Usually calculated using EPS from the last 4 quarters. </a:t>
            </a:r>
            <a:r>
              <a:rPr lang="en-US" dirty="0" smtClean="0"/>
              <a:t>This is </a:t>
            </a:r>
            <a:r>
              <a:rPr lang="en-US" b="1" dirty="0"/>
              <a:t>Trailing P/E</a:t>
            </a:r>
          </a:p>
          <a:p>
            <a:pPr>
              <a:buNone/>
            </a:pPr>
            <a:r>
              <a:rPr lang="en-US" dirty="0"/>
              <a:t>• </a:t>
            </a:r>
            <a:r>
              <a:rPr lang="en-US" b="1" dirty="0"/>
              <a:t>Forward P/E is calculated using estimated earnings </a:t>
            </a:r>
            <a:r>
              <a:rPr lang="en-US" b="1" dirty="0" smtClean="0"/>
              <a:t>over </a:t>
            </a:r>
            <a:r>
              <a:rPr lang="en-US" dirty="0" smtClean="0"/>
              <a:t>the </a:t>
            </a:r>
            <a:r>
              <a:rPr lang="en-US" dirty="0"/>
              <a:t>next 4 quarters</a:t>
            </a:r>
          </a:p>
          <a:p>
            <a:pPr>
              <a:buNone/>
            </a:pPr>
            <a:r>
              <a:rPr lang="en-US" dirty="0"/>
              <a:t>• P/E also takes into account market expectations for </a:t>
            </a:r>
            <a:r>
              <a:rPr lang="en-US" dirty="0" smtClean="0"/>
              <a:t>a company’s </a:t>
            </a:r>
            <a:r>
              <a:rPr lang="en-US" dirty="0"/>
              <a:t>growth (For same EPS growth companies </a:t>
            </a:r>
            <a:r>
              <a:rPr lang="en-US" dirty="0" smtClean="0"/>
              <a:t>will command </a:t>
            </a:r>
            <a:r>
              <a:rPr lang="en-US" dirty="0"/>
              <a:t>higher P/E)</a:t>
            </a:r>
          </a:p>
          <a:p>
            <a:pPr>
              <a:buNone/>
            </a:pPr>
            <a:r>
              <a:rPr lang="en-US" dirty="0"/>
              <a:t>• Normalizing PE over the full business cycle</a:t>
            </a:r>
          </a:p>
        </p:txBody>
      </p:sp>
      <p:sp>
        <p:nvSpPr>
          <p:cNvPr id="4" name="Date Placeholder 3"/>
          <p:cNvSpPr>
            <a:spLocks noGrp="1"/>
          </p:cNvSpPr>
          <p:nvPr>
            <p:ph type="dt" sz="half" idx="10"/>
          </p:nvPr>
        </p:nvSpPr>
        <p:spPr/>
        <p:txBody>
          <a:bodyPr/>
          <a:lstStyle/>
          <a:p>
            <a:fld id="{3FC28FB2-5CFB-4E0C-A1D2-227338EF2378}"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 RATIO</a:t>
            </a:r>
            <a:endParaRPr lang="en-US" dirty="0"/>
          </a:p>
        </p:txBody>
      </p:sp>
      <p:sp>
        <p:nvSpPr>
          <p:cNvPr id="3" name="Content Placeholder 2"/>
          <p:cNvSpPr>
            <a:spLocks noGrp="1"/>
          </p:cNvSpPr>
          <p:nvPr>
            <p:ph idx="1"/>
          </p:nvPr>
        </p:nvSpPr>
        <p:spPr/>
        <p:txBody>
          <a:bodyPr/>
          <a:lstStyle/>
          <a:p>
            <a:pPr>
              <a:buNone/>
            </a:pPr>
            <a:r>
              <a:rPr lang="en-US" dirty="0" smtClean="0"/>
              <a:t>   Rationale </a:t>
            </a:r>
            <a:r>
              <a:rPr lang="en-US" dirty="0"/>
              <a:t>for using P/E</a:t>
            </a:r>
          </a:p>
          <a:p>
            <a:pPr>
              <a:buNone/>
            </a:pPr>
            <a:r>
              <a:rPr lang="en-US" dirty="0"/>
              <a:t>• EPS is primary determinant of investment value</a:t>
            </a:r>
          </a:p>
          <a:p>
            <a:pPr>
              <a:buNone/>
            </a:pPr>
            <a:r>
              <a:rPr lang="en-US" dirty="0"/>
              <a:t>• Most widely used and popular in </a:t>
            </a:r>
            <a:r>
              <a:rPr lang="en-US" dirty="0" smtClean="0"/>
              <a:t>investment community</a:t>
            </a:r>
            <a:endParaRPr lang="en-US" dirty="0"/>
          </a:p>
          <a:p>
            <a:pPr>
              <a:buNone/>
            </a:pPr>
            <a:r>
              <a:rPr lang="en-US" dirty="0"/>
              <a:t>• More practical from practitioners </a:t>
            </a:r>
            <a:r>
              <a:rPr lang="en-US" dirty="0" smtClean="0"/>
              <a:t>perspective</a:t>
            </a:r>
          </a:p>
          <a:p>
            <a:pPr>
              <a:buNone/>
            </a:pPr>
            <a:r>
              <a:rPr lang="en-US" dirty="0" smtClean="0"/>
              <a:t>• </a:t>
            </a:r>
            <a:r>
              <a:rPr lang="en-US" dirty="0"/>
              <a:t>Quick to perform</a:t>
            </a:r>
          </a:p>
        </p:txBody>
      </p:sp>
      <p:sp>
        <p:nvSpPr>
          <p:cNvPr id="4" name="Date Placeholder 3"/>
          <p:cNvSpPr>
            <a:spLocks noGrp="1"/>
          </p:cNvSpPr>
          <p:nvPr>
            <p:ph type="dt" sz="half" idx="10"/>
          </p:nvPr>
        </p:nvSpPr>
        <p:spPr/>
        <p:txBody>
          <a:bodyPr/>
          <a:lstStyle/>
          <a:p>
            <a:fld id="{B45B4E63-467A-4CA5-8949-26B94D2F4A59}"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When we multiply the a derived P/E ratio by a target company ‘s EPS , we get an estimated stock price.</a:t>
            </a:r>
          </a:p>
          <a:p>
            <a:r>
              <a:rPr lang="en-US" dirty="0" smtClean="0"/>
              <a:t>For example let us say that we have </a:t>
            </a:r>
            <a:r>
              <a:rPr lang="en-US" dirty="0" smtClean="0"/>
              <a:t>analyzed </a:t>
            </a:r>
            <a:r>
              <a:rPr lang="en-US" dirty="0" smtClean="0"/>
              <a:t>10 comparable companies have found that the average P/E ratio is 17</a:t>
            </a:r>
          </a:p>
          <a:p>
            <a:r>
              <a:rPr lang="en-US" dirty="0" smtClean="0"/>
              <a:t>We then multiply this value by the target company’s  EPS , which we assume in this example is  Rs 3/-   : 17 X3= Rs 51 </a:t>
            </a:r>
            <a:endParaRPr lang="en-IN" dirty="0" smtClean="0"/>
          </a:p>
          <a:p>
            <a:endParaRPr lang="en-IN" i="1" dirty="0" smtClean="0"/>
          </a:p>
          <a:p>
            <a:endParaRPr lang="en-US" dirty="0"/>
          </a:p>
        </p:txBody>
      </p:sp>
      <p:sp>
        <p:nvSpPr>
          <p:cNvPr id="4" name="Date Placeholder 3"/>
          <p:cNvSpPr>
            <a:spLocks noGrp="1"/>
          </p:cNvSpPr>
          <p:nvPr>
            <p:ph type="dt" sz="half" idx="10"/>
          </p:nvPr>
        </p:nvSpPr>
        <p:spPr/>
        <p:txBody>
          <a:bodyPr/>
          <a:lstStyle/>
          <a:p>
            <a:fld id="{14DCBB9B-026F-49AA-A58B-2594C36BB47E}"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 RATIO:LIMITATIONS</a:t>
            </a:r>
            <a:endParaRPr lang="en-US" dirty="0"/>
          </a:p>
        </p:txBody>
      </p:sp>
      <p:sp>
        <p:nvSpPr>
          <p:cNvPr id="3" name="Content Placeholder 2"/>
          <p:cNvSpPr>
            <a:spLocks noGrp="1"/>
          </p:cNvSpPr>
          <p:nvPr>
            <p:ph idx="1"/>
          </p:nvPr>
        </p:nvSpPr>
        <p:spPr/>
        <p:txBody>
          <a:bodyPr>
            <a:normAutofit/>
          </a:bodyPr>
          <a:lstStyle/>
          <a:p>
            <a:pPr>
              <a:buNone/>
            </a:pPr>
            <a:r>
              <a:rPr lang="en-US" dirty="0"/>
              <a:t>• Earnings is an accounting number which is </a:t>
            </a:r>
            <a:r>
              <a:rPr lang="en-US" dirty="0" smtClean="0"/>
              <a:t>influenced by </a:t>
            </a:r>
            <a:r>
              <a:rPr lang="en-US" dirty="0"/>
              <a:t>non-cash items like Depreciation and </a:t>
            </a:r>
            <a:r>
              <a:rPr lang="en-US" dirty="0" smtClean="0"/>
              <a:t>accounting rules </a:t>
            </a:r>
            <a:r>
              <a:rPr lang="en-US" dirty="0"/>
              <a:t>(GAAP) which can vary form country to country</a:t>
            </a:r>
          </a:p>
          <a:p>
            <a:pPr>
              <a:buNone/>
            </a:pPr>
            <a:r>
              <a:rPr lang="en-US" dirty="0"/>
              <a:t>• During times of inflation P/E ratio tends to be </a:t>
            </a:r>
            <a:r>
              <a:rPr lang="en-US" dirty="0" smtClean="0"/>
              <a:t>lower as </a:t>
            </a:r>
            <a:r>
              <a:rPr lang="en-US" dirty="0"/>
              <a:t>earnings are artificially propped up due </a:t>
            </a:r>
            <a:r>
              <a:rPr lang="en-US" dirty="0" smtClean="0"/>
              <a:t>to understatement </a:t>
            </a:r>
            <a:r>
              <a:rPr lang="en-US" dirty="0"/>
              <a:t>of inventory and depreciation</a:t>
            </a:r>
          </a:p>
        </p:txBody>
      </p:sp>
      <p:sp>
        <p:nvSpPr>
          <p:cNvPr id="4" name="Date Placeholder 3"/>
          <p:cNvSpPr>
            <a:spLocks noGrp="1"/>
          </p:cNvSpPr>
          <p:nvPr>
            <p:ph type="dt" sz="half" idx="10"/>
          </p:nvPr>
        </p:nvSpPr>
        <p:spPr/>
        <p:txBody>
          <a:bodyPr/>
          <a:lstStyle/>
          <a:p>
            <a:fld id="{13F92B03-055D-447F-A127-002A241768D3}"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EBITDA multiples</a:t>
            </a:r>
            <a:endParaRPr lang="en-US" b="1" dirty="0"/>
          </a:p>
        </p:txBody>
      </p:sp>
      <p:sp>
        <p:nvSpPr>
          <p:cNvPr id="3" name="Content Placeholder 2"/>
          <p:cNvSpPr>
            <a:spLocks noGrp="1"/>
          </p:cNvSpPr>
          <p:nvPr>
            <p:ph idx="1"/>
          </p:nvPr>
        </p:nvSpPr>
        <p:spPr/>
        <p:txBody>
          <a:bodyPr/>
          <a:lstStyle/>
          <a:p>
            <a:r>
              <a:rPr lang="en-US" dirty="0" smtClean="0"/>
              <a:t>Also called as cash flow multiples because EBIDTA is sometimes used as a proxy for cash flows .</a:t>
            </a:r>
          </a:p>
          <a:p>
            <a:r>
              <a:rPr lang="en-US" dirty="0" smtClean="0"/>
              <a:t>Enterprise value multiple :  EVM =</a:t>
            </a:r>
          </a:p>
          <a:p>
            <a:r>
              <a:rPr lang="en-US" dirty="0" smtClean="0"/>
              <a:t>                   </a:t>
            </a:r>
            <a:r>
              <a:rPr lang="en-US" u="sng" dirty="0" smtClean="0"/>
              <a:t>Enterprise Value</a:t>
            </a:r>
          </a:p>
          <a:p>
            <a:pPr>
              <a:buFontTx/>
              <a:buNone/>
            </a:pPr>
            <a:r>
              <a:rPr lang="en-US" dirty="0" smtClean="0"/>
              <a:t>                             EBIDTA</a:t>
            </a:r>
          </a:p>
          <a:p>
            <a:pPr>
              <a:buFontTx/>
              <a:buNone/>
            </a:pPr>
            <a:r>
              <a:rPr lang="en-US" dirty="0" smtClean="0"/>
              <a:t>This is calculated for group or comparable companies  to derive average value.</a:t>
            </a:r>
            <a:endParaRPr lang="en-IN" dirty="0" smtClean="0"/>
          </a:p>
          <a:p>
            <a:endParaRPr lang="en-IN" i="1" dirty="0" smtClean="0"/>
          </a:p>
          <a:p>
            <a:endParaRPr lang="en-US" dirty="0"/>
          </a:p>
        </p:txBody>
      </p:sp>
      <p:sp>
        <p:nvSpPr>
          <p:cNvPr id="4" name="Date Placeholder 3"/>
          <p:cNvSpPr>
            <a:spLocks noGrp="1"/>
          </p:cNvSpPr>
          <p:nvPr>
            <p:ph type="dt" sz="half" idx="10"/>
          </p:nvPr>
        </p:nvSpPr>
        <p:spPr/>
        <p:txBody>
          <a:bodyPr/>
          <a:lstStyle/>
          <a:p>
            <a:fld id="{640E0133-9194-41F0-92B6-A439761B5030}"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SEARCH FOR INTRINSIC VALUE</a:t>
            </a:r>
            <a:br>
              <a:rPr lang="en-US" b="1" dirty="0"/>
            </a:br>
            <a:endParaRPr lang="en-US" dirty="0"/>
          </a:p>
        </p:txBody>
      </p:sp>
      <p:sp>
        <p:nvSpPr>
          <p:cNvPr id="3" name="Content Placeholder 2"/>
          <p:cNvSpPr>
            <a:spLocks noGrp="1"/>
          </p:cNvSpPr>
          <p:nvPr>
            <p:ph idx="1"/>
          </p:nvPr>
        </p:nvSpPr>
        <p:spPr/>
        <p:txBody>
          <a:bodyPr/>
          <a:lstStyle/>
          <a:p>
            <a:r>
              <a:rPr lang="en-US" dirty="0"/>
              <a:t>DISCOUNTING CASH FLOWS</a:t>
            </a:r>
          </a:p>
          <a:p>
            <a:pPr>
              <a:buNone/>
            </a:pPr>
            <a:r>
              <a:rPr lang="en-US" dirty="0"/>
              <a:t>• PRESENT VALUE OF DIVIDENDS</a:t>
            </a:r>
          </a:p>
          <a:p>
            <a:pPr>
              <a:buNone/>
            </a:pPr>
            <a:r>
              <a:rPr lang="en-US" dirty="0"/>
              <a:t>• PRESENT VALUE OF FREE CASHFLOW TO</a:t>
            </a:r>
          </a:p>
          <a:p>
            <a:pPr>
              <a:buNone/>
            </a:pPr>
            <a:r>
              <a:rPr lang="en-US" dirty="0" smtClean="0"/>
              <a:t>   EQUITY</a:t>
            </a:r>
            <a:endParaRPr lang="en-US" dirty="0"/>
          </a:p>
          <a:p>
            <a:pPr>
              <a:buNone/>
            </a:pPr>
            <a:r>
              <a:rPr lang="en-US" dirty="0"/>
              <a:t>• PRESENT VALUE OF FREE </a:t>
            </a:r>
            <a:r>
              <a:rPr lang="en-US" dirty="0" smtClean="0"/>
              <a:t>OPERATING CASH </a:t>
            </a:r>
            <a:r>
              <a:rPr lang="en-US" dirty="0"/>
              <a:t>FLOW OF THE FIRM</a:t>
            </a:r>
          </a:p>
        </p:txBody>
      </p:sp>
      <p:sp>
        <p:nvSpPr>
          <p:cNvPr id="4" name="Date Placeholder 3"/>
          <p:cNvSpPr>
            <a:spLocks noGrp="1"/>
          </p:cNvSpPr>
          <p:nvPr>
            <p:ph type="dt" sz="half" idx="10"/>
          </p:nvPr>
        </p:nvSpPr>
        <p:spPr/>
        <p:txBody>
          <a:bodyPr/>
          <a:lstStyle/>
          <a:p>
            <a:fld id="{D42949A2-EAE1-4244-BA61-A5C58F5D1E7F}"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Reasons for Increased Use of Value/EBITDA</a:t>
            </a:r>
            <a:endParaRPr lang="en-US" b="1" dirty="0"/>
          </a:p>
        </p:txBody>
      </p:sp>
      <p:sp>
        <p:nvSpPr>
          <p:cNvPr id="3" name="Content Placeholder 2"/>
          <p:cNvSpPr>
            <a:spLocks noGrp="1"/>
          </p:cNvSpPr>
          <p:nvPr>
            <p:ph idx="1"/>
          </p:nvPr>
        </p:nvSpPr>
        <p:spPr/>
        <p:txBody>
          <a:bodyPr>
            <a:normAutofit lnSpcReduction="10000"/>
          </a:bodyPr>
          <a:lstStyle/>
          <a:p>
            <a:pPr>
              <a:buFont typeface="Monotype Sorts"/>
              <a:buNone/>
            </a:pPr>
            <a:r>
              <a:rPr lang="en-US" i="1" dirty="0" smtClean="0"/>
              <a:t>1. </a:t>
            </a:r>
            <a:r>
              <a:rPr lang="en-US" dirty="0" smtClean="0"/>
              <a:t>The multiple </a:t>
            </a:r>
            <a:r>
              <a:rPr lang="en-US" u="sng" dirty="0" smtClean="0"/>
              <a:t>can be computed </a:t>
            </a:r>
            <a:r>
              <a:rPr lang="en-US" dirty="0" smtClean="0"/>
              <a:t>even for firms that are reporting net losses, since earnings before interest, taxes and depreciation are usually positive. </a:t>
            </a:r>
          </a:p>
          <a:p>
            <a:pPr>
              <a:buFont typeface="Monotype Sorts"/>
              <a:buNone/>
            </a:pPr>
            <a:r>
              <a:rPr lang="en-US" dirty="0" smtClean="0"/>
              <a:t>2. For firms in </a:t>
            </a:r>
            <a:r>
              <a:rPr lang="en-US" u="sng" dirty="0" smtClean="0"/>
              <a:t>certain industries</a:t>
            </a:r>
            <a:r>
              <a:rPr lang="en-US" dirty="0" smtClean="0"/>
              <a:t>, such as cellular, which require a substantial investment in infrastructure and long gestation periods, this multiple seems to be more appropriate than the price/earnings ratio.</a:t>
            </a:r>
          </a:p>
          <a:p>
            <a:endParaRPr lang="en-IN" i="1" dirty="0" smtClean="0"/>
          </a:p>
          <a:p>
            <a:endParaRPr lang="en-US" dirty="0"/>
          </a:p>
        </p:txBody>
      </p:sp>
      <p:sp>
        <p:nvSpPr>
          <p:cNvPr id="4" name="Date Placeholder 3"/>
          <p:cNvSpPr>
            <a:spLocks noGrp="1"/>
          </p:cNvSpPr>
          <p:nvPr>
            <p:ph type="dt" sz="half" idx="10"/>
          </p:nvPr>
        </p:nvSpPr>
        <p:spPr/>
        <p:txBody>
          <a:bodyPr/>
          <a:lstStyle/>
          <a:p>
            <a:fld id="{CEDF472B-9C7F-4F2C-AFF0-F10E468948B5}"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Monotype Sorts"/>
              <a:buNone/>
            </a:pPr>
            <a:r>
              <a:rPr lang="en-US" i="1" dirty="0" smtClean="0"/>
              <a:t>3. </a:t>
            </a:r>
            <a:r>
              <a:rPr lang="en-US" dirty="0" smtClean="0"/>
              <a:t>In </a:t>
            </a:r>
            <a:r>
              <a:rPr lang="en-US" u="sng" dirty="0" smtClean="0"/>
              <a:t>leveraged buyouts</a:t>
            </a:r>
            <a:r>
              <a:rPr lang="en-US" dirty="0" smtClean="0"/>
              <a:t>, where the key factor is cash generated by the firm prior to all discretionary expenditures, the EBITDA is the measure of cash flows from operations that can be used to support debt payment at least in the short term.</a:t>
            </a:r>
          </a:p>
          <a:p>
            <a:pPr>
              <a:buFontTx/>
              <a:buNone/>
            </a:pPr>
            <a:r>
              <a:rPr lang="en-US" dirty="0" smtClean="0"/>
              <a:t>4. By looking at the value of the firm and cash flows to the firm it allows for comparisons across </a:t>
            </a:r>
            <a:r>
              <a:rPr lang="en-US" u="sng" dirty="0" smtClean="0"/>
              <a:t>firms with different financial leverage</a:t>
            </a:r>
            <a:r>
              <a:rPr lang="en-US" i="1" u="sng" dirty="0" smtClean="0"/>
              <a:t>.</a:t>
            </a:r>
          </a:p>
          <a:p>
            <a:pPr>
              <a:buFont typeface="Monotype Sorts"/>
              <a:buNone/>
            </a:pPr>
            <a:endParaRPr lang="en-US" i="1" dirty="0" smtClean="0"/>
          </a:p>
          <a:p>
            <a:endParaRPr lang="en-IN" i="1" dirty="0" smtClean="0"/>
          </a:p>
          <a:p>
            <a:endParaRPr lang="en-IN" i="1" dirty="0" smtClean="0"/>
          </a:p>
          <a:p>
            <a:endParaRPr lang="en-IN" i="1" dirty="0" smtClean="0"/>
          </a:p>
          <a:p>
            <a:endParaRPr lang="en-US" dirty="0"/>
          </a:p>
        </p:txBody>
      </p:sp>
      <p:sp>
        <p:nvSpPr>
          <p:cNvPr id="4" name="Date Placeholder 3"/>
          <p:cNvSpPr>
            <a:spLocks noGrp="1"/>
          </p:cNvSpPr>
          <p:nvPr>
            <p:ph type="dt" sz="half" idx="10"/>
          </p:nvPr>
        </p:nvSpPr>
        <p:spPr/>
        <p:txBody>
          <a:bodyPr/>
          <a:lstStyle/>
          <a:p>
            <a:fld id="{446AF8D9-3F7B-4FB1-943C-97A5C5CAD268}"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PRICE TO BOOK VALUE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a:t>• P/B Ratio = Market Price per </a:t>
            </a:r>
            <a:r>
              <a:rPr lang="en-US" dirty="0" smtClean="0"/>
              <a:t>Share/Book </a:t>
            </a:r>
            <a:r>
              <a:rPr lang="en-US" dirty="0"/>
              <a:t>Value per </a:t>
            </a:r>
            <a:r>
              <a:rPr lang="en-US" dirty="0" smtClean="0"/>
              <a:t>Share</a:t>
            </a:r>
          </a:p>
          <a:p>
            <a:pPr>
              <a:buNone/>
            </a:pPr>
            <a:r>
              <a:rPr lang="en-US" dirty="0" smtClean="0"/>
              <a:t>• </a:t>
            </a:r>
            <a:r>
              <a:rPr lang="en-US" dirty="0"/>
              <a:t>P/B is useful where assets are liquid and can be </a:t>
            </a:r>
            <a:r>
              <a:rPr lang="en-US" dirty="0" smtClean="0"/>
              <a:t>easily computed</a:t>
            </a:r>
            <a:endParaRPr lang="en-US" dirty="0"/>
          </a:p>
          <a:p>
            <a:pPr>
              <a:buNone/>
            </a:pPr>
            <a:r>
              <a:rPr lang="en-US" dirty="0"/>
              <a:t>• P/B is useful to find out liquidation price of the business</a:t>
            </a:r>
          </a:p>
          <a:p>
            <a:pPr>
              <a:buNone/>
            </a:pPr>
            <a:r>
              <a:rPr lang="en-US" dirty="0"/>
              <a:t>• Book value is generally positive and hence P/B can </a:t>
            </a:r>
            <a:r>
              <a:rPr lang="en-US" dirty="0" smtClean="0"/>
              <a:t>be used </a:t>
            </a:r>
            <a:r>
              <a:rPr lang="en-US" dirty="0"/>
              <a:t>even where P/E doesn’t work</a:t>
            </a:r>
          </a:p>
          <a:p>
            <a:pPr>
              <a:buNone/>
            </a:pPr>
            <a:r>
              <a:rPr lang="en-US" dirty="0"/>
              <a:t>• Book value is more stable than EPS</a:t>
            </a:r>
          </a:p>
        </p:txBody>
      </p:sp>
      <p:sp>
        <p:nvSpPr>
          <p:cNvPr id="4" name="Date Placeholder 3"/>
          <p:cNvSpPr>
            <a:spLocks noGrp="1"/>
          </p:cNvSpPr>
          <p:nvPr>
            <p:ph type="dt" sz="half" idx="10"/>
          </p:nvPr>
        </p:nvSpPr>
        <p:spPr/>
        <p:txBody>
          <a:bodyPr/>
          <a:lstStyle/>
          <a:p>
            <a:fld id="{4455256E-0EB8-415F-8126-06DAAB3A4CAD}"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P/BV</a:t>
            </a:r>
            <a:endParaRPr lang="en-US" dirty="0"/>
          </a:p>
        </p:txBody>
      </p:sp>
      <p:sp>
        <p:nvSpPr>
          <p:cNvPr id="3" name="Content Placeholder 2"/>
          <p:cNvSpPr>
            <a:spLocks noGrp="1"/>
          </p:cNvSpPr>
          <p:nvPr>
            <p:ph idx="1"/>
          </p:nvPr>
        </p:nvSpPr>
        <p:spPr/>
        <p:txBody>
          <a:bodyPr/>
          <a:lstStyle/>
          <a:p>
            <a:pPr>
              <a:buNone/>
            </a:pPr>
            <a:r>
              <a:rPr lang="en-US" dirty="0"/>
              <a:t>• Second only to PE</a:t>
            </a:r>
          </a:p>
          <a:p>
            <a:pPr>
              <a:buNone/>
            </a:pPr>
            <a:r>
              <a:rPr lang="en-US" dirty="0"/>
              <a:t>• Incase of PE , Price is related to Income </a:t>
            </a:r>
            <a:r>
              <a:rPr lang="en-US" dirty="0" smtClean="0"/>
              <a:t>statement while </a:t>
            </a:r>
            <a:r>
              <a:rPr lang="en-US" dirty="0"/>
              <a:t>in case of P/BV price relates to </a:t>
            </a:r>
            <a:r>
              <a:rPr lang="en-US" dirty="0" smtClean="0"/>
              <a:t>balance sheet</a:t>
            </a:r>
            <a:endParaRPr lang="en-US" dirty="0"/>
          </a:p>
        </p:txBody>
      </p:sp>
      <p:sp>
        <p:nvSpPr>
          <p:cNvPr id="4" name="Date Placeholder 3"/>
          <p:cNvSpPr>
            <a:spLocks noGrp="1"/>
          </p:cNvSpPr>
          <p:nvPr>
            <p:ph type="dt" sz="half" idx="10"/>
          </p:nvPr>
        </p:nvSpPr>
        <p:spPr/>
        <p:txBody>
          <a:bodyPr/>
          <a:lstStyle/>
          <a:p>
            <a:fld id="{CBFC69DA-7BAC-496B-A3C4-9CBB97AA8F4D}"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P/BV:LIMITATIONS</a:t>
            </a:r>
            <a:endParaRPr lang="en-US" dirty="0"/>
          </a:p>
        </p:txBody>
      </p:sp>
      <p:sp>
        <p:nvSpPr>
          <p:cNvPr id="3" name="Content Placeholder 2"/>
          <p:cNvSpPr>
            <a:spLocks noGrp="1"/>
          </p:cNvSpPr>
          <p:nvPr>
            <p:ph idx="1"/>
          </p:nvPr>
        </p:nvSpPr>
        <p:spPr>
          <a:xfrm>
            <a:off x="457200" y="1524000"/>
            <a:ext cx="8229600" cy="4525963"/>
          </a:xfrm>
        </p:spPr>
        <p:txBody>
          <a:bodyPr>
            <a:normAutofit lnSpcReduction="10000"/>
          </a:bodyPr>
          <a:lstStyle/>
          <a:p>
            <a:pPr>
              <a:buNone/>
            </a:pPr>
            <a:r>
              <a:rPr lang="en-US" dirty="0"/>
              <a:t>• Book value is generally on historical basis and </a:t>
            </a:r>
            <a:r>
              <a:rPr lang="en-US" dirty="0" smtClean="0"/>
              <a:t>does not </a:t>
            </a:r>
            <a:r>
              <a:rPr lang="en-US" dirty="0"/>
              <a:t>reflect current market price</a:t>
            </a:r>
          </a:p>
          <a:p>
            <a:pPr>
              <a:buNone/>
            </a:pPr>
            <a:r>
              <a:rPr lang="en-US" dirty="0"/>
              <a:t>• Book values can be influenced by accounting rules</a:t>
            </a:r>
          </a:p>
          <a:p>
            <a:pPr>
              <a:buNone/>
            </a:pPr>
            <a:r>
              <a:rPr lang="en-US" dirty="0"/>
              <a:t>• Book value does not recognize intangible assets </a:t>
            </a:r>
            <a:r>
              <a:rPr lang="en-US" dirty="0" smtClean="0"/>
              <a:t>like brand </a:t>
            </a:r>
            <a:r>
              <a:rPr lang="en-US" dirty="0"/>
              <a:t>value and human capital</a:t>
            </a:r>
          </a:p>
          <a:p>
            <a:pPr>
              <a:buNone/>
            </a:pPr>
            <a:r>
              <a:rPr lang="en-US" dirty="0"/>
              <a:t>• In growing economies with higher inflation </a:t>
            </a:r>
            <a:r>
              <a:rPr lang="en-US" dirty="0" smtClean="0"/>
              <a:t>book values </a:t>
            </a:r>
            <a:r>
              <a:rPr lang="en-US" dirty="0"/>
              <a:t>could be substantially lower than </a:t>
            </a:r>
            <a:r>
              <a:rPr lang="en-US" dirty="0" smtClean="0"/>
              <a:t>market value </a:t>
            </a:r>
            <a:r>
              <a:rPr lang="en-US" dirty="0"/>
              <a:t>of assets</a:t>
            </a:r>
          </a:p>
        </p:txBody>
      </p:sp>
      <p:sp>
        <p:nvSpPr>
          <p:cNvPr id="4" name="Date Placeholder 3"/>
          <p:cNvSpPr>
            <a:spLocks noGrp="1"/>
          </p:cNvSpPr>
          <p:nvPr>
            <p:ph type="dt" sz="half" idx="10"/>
          </p:nvPr>
        </p:nvSpPr>
        <p:spPr/>
        <p:txBody>
          <a:bodyPr/>
          <a:lstStyle/>
          <a:p>
            <a:fld id="{B64A374F-BB2E-48FC-B9AA-287E76ADE734}"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PRICE TO SALES</a:t>
            </a:r>
            <a:endParaRPr lang="en-US" dirty="0"/>
          </a:p>
        </p:txBody>
      </p:sp>
      <p:sp>
        <p:nvSpPr>
          <p:cNvPr id="3" name="Content Placeholder 2"/>
          <p:cNvSpPr>
            <a:spLocks noGrp="1"/>
          </p:cNvSpPr>
          <p:nvPr>
            <p:ph idx="1"/>
          </p:nvPr>
        </p:nvSpPr>
        <p:spPr/>
        <p:txBody>
          <a:bodyPr/>
          <a:lstStyle/>
          <a:p>
            <a:pPr>
              <a:buNone/>
            </a:pPr>
            <a:r>
              <a:rPr lang="en-US" dirty="0"/>
              <a:t>• P/S Ratio = Market Price per </a:t>
            </a:r>
            <a:r>
              <a:rPr lang="en-US" dirty="0" smtClean="0"/>
              <a:t>Share/Sales </a:t>
            </a:r>
            <a:r>
              <a:rPr lang="en-US" dirty="0"/>
              <a:t>per Share</a:t>
            </a:r>
          </a:p>
          <a:p>
            <a:pPr>
              <a:buNone/>
            </a:pPr>
            <a:r>
              <a:rPr lang="en-US" dirty="0"/>
              <a:t>• Only valuation method possible </a:t>
            </a:r>
            <a:r>
              <a:rPr lang="en-US" dirty="0" smtClean="0"/>
              <a:t>when company </a:t>
            </a:r>
            <a:r>
              <a:rPr lang="en-US" dirty="0"/>
              <a:t>has no earnings or cash flows( </a:t>
            </a:r>
            <a:r>
              <a:rPr lang="en-US" dirty="0" smtClean="0"/>
              <a:t>like distressed </a:t>
            </a:r>
            <a:r>
              <a:rPr lang="en-US" dirty="0"/>
              <a:t>firms)</a:t>
            </a:r>
          </a:p>
          <a:p>
            <a:pPr>
              <a:buNone/>
            </a:pPr>
            <a:r>
              <a:rPr lang="en-US" dirty="0"/>
              <a:t>• Sales revenue is less likely </a:t>
            </a:r>
            <a:r>
              <a:rPr lang="en-US" dirty="0" smtClean="0"/>
              <a:t>to be</a:t>
            </a:r>
          </a:p>
          <a:p>
            <a:pPr>
              <a:buNone/>
            </a:pPr>
            <a:r>
              <a:rPr lang="en-US" dirty="0" smtClean="0"/>
              <a:t>    manipulated/distorted</a:t>
            </a:r>
            <a:endParaRPr lang="en-US" dirty="0"/>
          </a:p>
        </p:txBody>
      </p:sp>
      <p:sp>
        <p:nvSpPr>
          <p:cNvPr id="4" name="Date Placeholder 3"/>
          <p:cNvSpPr>
            <a:spLocks noGrp="1"/>
          </p:cNvSpPr>
          <p:nvPr>
            <p:ph type="dt" sz="half" idx="10"/>
          </p:nvPr>
        </p:nvSpPr>
        <p:spPr/>
        <p:txBody>
          <a:bodyPr/>
          <a:lstStyle/>
          <a:p>
            <a:fld id="{F33A79E2-BBAB-4169-8D55-64C93CCC63D3}"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P/S : LIMITATIONS</a:t>
            </a:r>
            <a:endParaRPr lang="en-US" dirty="0"/>
          </a:p>
        </p:txBody>
      </p:sp>
      <p:sp>
        <p:nvSpPr>
          <p:cNvPr id="3" name="Content Placeholder 2"/>
          <p:cNvSpPr>
            <a:spLocks noGrp="1"/>
          </p:cNvSpPr>
          <p:nvPr>
            <p:ph idx="1"/>
          </p:nvPr>
        </p:nvSpPr>
        <p:spPr/>
        <p:txBody>
          <a:bodyPr/>
          <a:lstStyle/>
          <a:p>
            <a:pPr>
              <a:buNone/>
            </a:pPr>
            <a:r>
              <a:rPr lang="en-US" dirty="0"/>
              <a:t>• Poor valuation method as a given amount of</a:t>
            </a:r>
          </a:p>
          <a:p>
            <a:pPr>
              <a:buNone/>
            </a:pPr>
            <a:r>
              <a:rPr lang="en-US" dirty="0" smtClean="0"/>
              <a:t>   sales </a:t>
            </a:r>
            <a:r>
              <a:rPr lang="en-US" dirty="0"/>
              <a:t>not always translate into earnings </a:t>
            </a:r>
            <a:r>
              <a:rPr lang="en-US" dirty="0" smtClean="0"/>
              <a:t>and cash </a:t>
            </a:r>
            <a:r>
              <a:rPr lang="en-US" dirty="0"/>
              <a:t>flows</a:t>
            </a:r>
          </a:p>
          <a:p>
            <a:pPr>
              <a:buNone/>
            </a:pPr>
            <a:r>
              <a:rPr lang="en-US" dirty="0"/>
              <a:t>• P/S does not capture difference in </a:t>
            </a:r>
            <a:r>
              <a:rPr lang="en-US" dirty="0" smtClean="0"/>
              <a:t>cost structures</a:t>
            </a:r>
          </a:p>
          <a:p>
            <a:pPr>
              <a:buNone/>
            </a:pPr>
            <a:r>
              <a:rPr lang="en-US" dirty="0" smtClean="0"/>
              <a:t>• </a:t>
            </a:r>
            <a:r>
              <a:rPr lang="en-US" dirty="0"/>
              <a:t>Useful for mature and cyclical companies</a:t>
            </a:r>
          </a:p>
        </p:txBody>
      </p:sp>
      <p:sp>
        <p:nvSpPr>
          <p:cNvPr id="4" name="Date Placeholder 3"/>
          <p:cNvSpPr>
            <a:spLocks noGrp="1"/>
          </p:cNvSpPr>
          <p:nvPr>
            <p:ph type="dt" sz="half" idx="10"/>
          </p:nvPr>
        </p:nvSpPr>
        <p:spPr/>
        <p:txBody>
          <a:bodyPr/>
          <a:lstStyle/>
          <a:p>
            <a:fld id="{791F0E2A-038F-4683-BBBC-235ED3B4EDE7}"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PEG</a:t>
            </a:r>
            <a:endParaRPr lang="en-US" dirty="0"/>
          </a:p>
        </p:txBody>
      </p:sp>
      <p:sp>
        <p:nvSpPr>
          <p:cNvPr id="3" name="Content Placeholder 2"/>
          <p:cNvSpPr>
            <a:spLocks noGrp="1"/>
          </p:cNvSpPr>
          <p:nvPr>
            <p:ph idx="1"/>
          </p:nvPr>
        </p:nvSpPr>
        <p:spPr/>
        <p:txBody>
          <a:bodyPr/>
          <a:lstStyle/>
          <a:p>
            <a:pPr>
              <a:buNone/>
            </a:pPr>
            <a:r>
              <a:rPr lang="en-US" dirty="0"/>
              <a:t>• PEG incorporates impact of earnings growth</a:t>
            </a:r>
          </a:p>
          <a:p>
            <a:pPr>
              <a:buNone/>
            </a:pPr>
            <a:r>
              <a:rPr lang="en-US" dirty="0"/>
              <a:t>• It calculates P/E per unit of expected </a:t>
            </a:r>
            <a:r>
              <a:rPr lang="en-US" dirty="0" smtClean="0"/>
              <a:t>earnings growth</a:t>
            </a:r>
            <a:endParaRPr lang="en-US" dirty="0"/>
          </a:p>
          <a:p>
            <a:pPr>
              <a:buNone/>
            </a:pPr>
            <a:r>
              <a:rPr lang="en-US" dirty="0"/>
              <a:t>• Limitations : assumes linear </a:t>
            </a:r>
            <a:r>
              <a:rPr lang="en-US" dirty="0" smtClean="0"/>
              <a:t>relationship between </a:t>
            </a:r>
            <a:r>
              <a:rPr lang="en-US" dirty="0"/>
              <a:t>growth and P/E , PEG does not </a:t>
            </a:r>
            <a:r>
              <a:rPr lang="en-US" dirty="0" smtClean="0"/>
              <a:t>factor differences </a:t>
            </a:r>
            <a:r>
              <a:rPr lang="en-US" dirty="0"/>
              <a:t>in risk</a:t>
            </a:r>
          </a:p>
        </p:txBody>
      </p:sp>
      <p:sp>
        <p:nvSpPr>
          <p:cNvPr id="4" name="Date Placeholder 3"/>
          <p:cNvSpPr>
            <a:spLocks noGrp="1"/>
          </p:cNvSpPr>
          <p:nvPr>
            <p:ph type="dt" sz="half" idx="10"/>
          </p:nvPr>
        </p:nvSpPr>
        <p:spPr/>
        <p:txBody>
          <a:bodyPr/>
          <a:lstStyle/>
          <a:p>
            <a:fld id="{E081D9C9-B644-47A6-A4DF-B86F9C81D531}"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EV/EBIDTA</a:t>
            </a:r>
          </a:p>
        </p:txBody>
      </p:sp>
      <p:sp>
        <p:nvSpPr>
          <p:cNvPr id="3" name="Content Placeholder 2"/>
          <p:cNvSpPr>
            <a:spLocks noGrp="1"/>
          </p:cNvSpPr>
          <p:nvPr>
            <p:ph idx="1"/>
          </p:nvPr>
        </p:nvSpPr>
        <p:spPr/>
        <p:txBody>
          <a:bodyPr>
            <a:normAutofit/>
          </a:bodyPr>
          <a:lstStyle/>
          <a:p>
            <a:pPr>
              <a:buNone/>
            </a:pPr>
            <a:r>
              <a:rPr lang="en-US" dirty="0"/>
              <a:t>• Refers to overall company than only equity</a:t>
            </a:r>
          </a:p>
          <a:p>
            <a:pPr>
              <a:buNone/>
            </a:pPr>
            <a:r>
              <a:rPr lang="en-US" dirty="0"/>
              <a:t>• More appropriate comparison as takes care </a:t>
            </a:r>
            <a:r>
              <a:rPr lang="en-US" dirty="0" smtClean="0"/>
              <a:t>of differences </a:t>
            </a:r>
            <a:r>
              <a:rPr lang="en-US" dirty="0"/>
              <a:t>in leverage</a:t>
            </a:r>
          </a:p>
          <a:p>
            <a:pPr>
              <a:buNone/>
            </a:pPr>
            <a:r>
              <a:rPr lang="en-US" dirty="0"/>
              <a:t>• Being pre Depreciation / Amortization takes care </a:t>
            </a:r>
            <a:r>
              <a:rPr lang="en-US" dirty="0" smtClean="0"/>
              <a:t>of capital </a:t>
            </a:r>
            <a:r>
              <a:rPr lang="en-US" dirty="0"/>
              <a:t>intensive nature of certain businesses</a:t>
            </a:r>
          </a:p>
          <a:p>
            <a:pPr>
              <a:buNone/>
            </a:pPr>
            <a:r>
              <a:rPr lang="en-US" dirty="0"/>
              <a:t>• EBIDTA is generally positive even when </a:t>
            </a:r>
            <a:r>
              <a:rPr lang="en-US" dirty="0" smtClean="0"/>
              <a:t>earnings(EPS) may </a:t>
            </a:r>
            <a:r>
              <a:rPr lang="en-US" dirty="0"/>
              <a:t>be negative</a:t>
            </a:r>
          </a:p>
        </p:txBody>
      </p:sp>
      <p:sp>
        <p:nvSpPr>
          <p:cNvPr id="4" name="Date Placeholder 3"/>
          <p:cNvSpPr>
            <a:spLocks noGrp="1"/>
          </p:cNvSpPr>
          <p:nvPr>
            <p:ph type="dt" sz="half" idx="10"/>
          </p:nvPr>
        </p:nvSpPr>
        <p:spPr/>
        <p:txBody>
          <a:bodyPr/>
          <a:lstStyle/>
          <a:p>
            <a:fld id="{9906BBC2-F6BB-4CDB-AA3C-9C40EB84ED84}"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 OF THE PARTS</a:t>
            </a:r>
            <a:endParaRPr lang="en-US" dirty="0"/>
          </a:p>
        </p:txBody>
      </p:sp>
      <p:sp>
        <p:nvSpPr>
          <p:cNvPr id="3" name="Content Placeholder 2"/>
          <p:cNvSpPr>
            <a:spLocks noGrp="1"/>
          </p:cNvSpPr>
          <p:nvPr>
            <p:ph idx="1"/>
          </p:nvPr>
        </p:nvSpPr>
        <p:spPr/>
        <p:txBody>
          <a:bodyPr/>
          <a:lstStyle/>
          <a:p>
            <a:pPr>
              <a:buNone/>
            </a:pPr>
            <a:r>
              <a:rPr lang="en-US" dirty="0"/>
              <a:t>• Based on valuation of each division or line </a:t>
            </a:r>
            <a:r>
              <a:rPr lang="en-US" dirty="0" smtClean="0"/>
              <a:t>of business </a:t>
            </a:r>
            <a:r>
              <a:rPr lang="en-US" dirty="0"/>
              <a:t>individually</a:t>
            </a:r>
          </a:p>
          <a:p>
            <a:pPr>
              <a:buNone/>
            </a:pPr>
            <a:r>
              <a:rPr lang="en-US" dirty="0"/>
              <a:t>• Usually in case of conglomerates which </a:t>
            </a:r>
            <a:r>
              <a:rPr lang="en-US" dirty="0" smtClean="0"/>
              <a:t>different/ diversified businesses</a:t>
            </a:r>
          </a:p>
          <a:p>
            <a:pPr>
              <a:buNone/>
            </a:pPr>
            <a:r>
              <a:rPr lang="en-US" dirty="0" smtClean="0"/>
              <a:t>• </a:t>
            </a:r>
            <a:r>
              <a:rPr lang="en-US" dirty="0"/>
              <a:t>Need for this type of valuation since </a:t>
            </a:r>
            <a:r>
              <a:rPr lang="en-US" dirty="0" smtClean="0"/>
              <a:t>different businesses </a:t>
            </a:r>
            <a:r>
              <a:rPr lang="en-US" dirty="0"/>
              <a:t>have different risk/return profile</a:t>
            </a:r>
          </a:p>
        </p:txBody>
      </p:sp>
      <p:sp>
        <p:nvSpPr>
          <p:cNvPr id="4" name="Date Placeholder 3"/>
          <p:cNvSpPr>
            <a:spLocks noGrp="1"/>
          </p:cNvSpPr>
          <p:nvPr>
            <p:ph type="dt" sz="half" idx="10"/>
          </p:nvPr>
        </p:nvSpPr>
        <p:spPr/>
        <p:txBody>
          <a:bodyPr/>
          <a:lstStyle/>
          <a:p>
            <a:fld id="{3DA4FFB7-808A-4428-A286-9AFFC857FFDB}"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&amp; MARKET PRICE</a:t>
            </a:r>
          </a:p>
        </p:txBody>
      </p:sp>
      <p:sp>
        <p:nvSpPr>
          <p:cNvPr id="3" name="Content Placeholder 2"/>
          <p:cNvSpPr>
            <a:spLocks noGrp="1"/>
          </p:cNvSpPr>
          <p:nvPr>
            <p:ph idx="1"/>
          </p:nvPr>
        </p:nvSpPr>
        <p:spPr/>
        <p:txBody>
          <a:bodyPr/>
          <a:lstStyle/>
          <a:p>
            <a:pPr>
              <a:buNone/>
            </a:pPr>
            <a:r>
              <a:rPr lang="en-US" dirty="0"/>
              <a:t>• Market Price</a:t>
            </a:r>
          </a:p>
          <a:p>
            <a:pPr>
              <a:buNone/>
            </a:pPr>
            <a:r>
              <a:rPr lang="en-US" dirty="0" smtClean="0"/>
              <a:t>       – </a:t>
            </a:r>
            <a:r>
              <a:rPr lang="en-US" dirty="0"/>
              <a:t>Consensus value of all potential traders</a:t>
            </a:r>
          </a:p>
          <a:p>
            <a:pPr>
              <a:buNone/>
            </a:pPr>
            <a:r>
              <a:rPr lang="en-US" dirty="0"/>
              <a:t>• Trading Signal</a:t>
            </a:r>
          </a:p>
          <a:p>
            <a:pPr>
              <a:buNone/>
            </a:pPr>
            <a:r>
              <a:rPr lang="en-US" dirty="0" smtClean="0"/>
              <a:t>    – </a:t>
            </a:r>
            <a:r>
              <a:rPr lang="en-US" dirty="0"/>
              <a:t>IV &gt; MP Buy</a:t>
            </a:r>
          </a:p>
          <a:p>
            <a:pPr>
              <a:buNone/>
            </a:pPr>
            <a:r>
              <a:rPr lang="en-US" dirty="0" smtClean="0"/>
              <a:t>    – </a:t>
            </a:r>
            <a:r>
              <a:rPr lang="en-US" dirty="0"/>
              <a:t>IV &lt; MP Sell or Short Sell</a:t>
            </a:r>
          </a:p>
          <a:p>
            <a:pPr>
              <a:buNone/>
            </a:pPr>
            <a:r>
              <a:rPr lang="en-US" dirty="0" smtClean="0"/>
              <a:t>    – </a:t>
            </a:r>
            <a:r>
              <a:rPr lang="en-US" dirty="0"/>
              <a:t>IV = MP Hold or Fairly Priced</a:t>
            </a:r>
          </a:p>
        </p:txBody>
      </p:sp>
      <p:sp>
        <p:nvSpPr>
          <p:cNvPr id="4" name="Date Placeholder 3"/>
          <p:cNvSpPr>
            <a:spLocks noGrp="1"/>
          </p:cNvSpPr>
          <p:nvPr>
            <p:ph type="dt" sz="half" idx="10"/>
          </p:nvPr>
        </p:nvSpPr>
        <p:spPr/>
        <p:txBody>
          <a:bodyPr/>
          <a:lstStyle/>
          <a:p>
            <a:fld id="{3BF8C3BD-FDF8-42C9-8AE1-B92F8E50A328}"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ECONOMIC VALUE ADDED</a:t>
            </a:r>
            <a:endParaRPr lang="en-US" dirty="0"/>
          </a:p>
        </p:txBody>
      </p:sp>
      <p:sp>
        <p:nvSpPr>
          <p:cNvPr id="3" name="Content Placeholder 2"/>
          <p:cNvSpPr>
            <a:spLocks noGrp="1"/>
          </p:cNvSpPr>
          <p:nvPr>
            <p:ph idx="1"/>
          </p:nvPr>
        </p:nvSpPr>
        <p:spPr/>
        <p:txBody>
          <a:bodyPr>
            <a:normAutofit/>
          </a:bodyPr>
          <a:lstStyle/>
          <a:p>
            <a:pPr>
              <a:buNone/>
            </a:pPr>
            <a:r>
              <a:rPr lang="en-US" dirty="0"/>
              <a:t>• Conceptualized by Stern Stewart &amp; Co.</a:t>
            </a:r>
          </a:p>
          <a:p>
            <a:pPr>
              <a:buNone/>
            </a:pPr>
            <a:r>
              <a:rPr lang="en-US" dirty="0"/>
              <a:t>• To assess if company earned excess over its cost </a:t>
            </a:r>
            <a:r>
              <a:rPr lang="en-US" dirty="0" smtClean="0"/>
              <a:t>of capital</a:t>
            </a:r>
            <a:endParaRPr lang="en-US" dirty="0"/>
          </a:p>
          <a:p>
            <a:pPr>
              <a:buNone/>
            </a:pPr>
            <a:r>
              <a:rPr lang="fi-FI" dirty="0"/>
              <a:t>• EVA = NOPAT – ( C% x TC )</a:t>
            </a:r>
          </a:p>
          <a:p>
            <a:pPr>
              <a:buNone/>
            </a:pPr>
            <a:r>
              <a:rPr lang="en-US" dirty="0"/>
              <a:t>• EVA/Capital ratio can help compare companies </a:t>
            </a:r>
            <a:r>
              <a:rPr lang="en-US" dirty="0" smtClean="0"/>
              <a:t>of different sizes</a:t>
            </a:r>
            <a:endParaRPr lang="en-US" dirty="0"/>
          </a:p>
        </p:txBody>
      </p:sp>
      <p:sp>
        <p:nvSpPr>
          <p:cNvPr id="4" name="Date Placeholder 3"/>
          <p:cNvSpPr>
            <a:spLocks noGrp="1"/>
          </p:cNvSpPr>
          <p:nvPr>
            <p:ph type="dt" sz="half" idx="10"/>
          </p:nvPr>
        </p:nvSpPr>
        <p:spPr/>
        <p:txBody>
          <a:bodyPr/>
          <a:lstStyle/>
          <a:p>
            <a:fld id="{158AB6E7-6E27-4E34-B210-44907F67A334}"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MVA</a:t>
            </a:r>
            <a:endParaRPr lang="en-US" dirty="0"/>
          </a:p>
        </p:txBody>
      </p:sp>
      <p:sp>
        <p:nvSpPr>
          <p:cNvPr id="3" name="Content Placeholder 2"/>
          <p:cNvSpPr>
            <a:spLocks noGrp="1"/>
          </p:cNvSpPr>
          <p:nvPr>
            <p:ph idx="1"/>
          </p:nvPr>
        </p:nvSpPr>
        <p:spPr/>
        <p:txBody>
          <a:bodyPr/>
          <a:lstStyle/>
          <a:p>
            <a:pPr>
              <a:buNone/>
            </a:pPr>
            <a:r>
              <a:rPr lang="en-US" dirty="0"/>
              <a:t>• Company must generate positive EVA over time .</a:t>
            </a:r>
          </a:p>
          <a:p>
            <a:pPr>
              <a:buNone/>
            </a:pPr>
            <a:r>
              <a:rPr lang="en-US" dirty="0"/>
              <a:t>• If it does so its MVA would rise ( MVA =Market </a:t>
            </a:r>
            <a:r>
              <a:rPr lang="en-US" dirty="0" smtClean="0"/>
              <a:t>value of </a:t>
            </a:r>
            <a:r>
              <a:rPr lang="en-US" dirty="0"/>
              <a:t>company – total capital )</a:t>
            </a:r>
          </a:p>
        </p:txBody>
      </p:sp>
      <p:sp>
        <p:nvSpPr>
          <p:cNvPr id="4" name="Date Placeholder 3"/>
          <p:cNvSpPr>
            <a:spLocks noGrp="1"/>
          </p:cNvSpPr>
          <p:nvPr>
            <p:ph type="dt" sz="half" idx="10"/>
          </p:nvPr>
        </p:nvSpPr>
        <p:spPr/>
        <p:txBody>
          <a:bodyPr/>
          <a:lstStyle/>
          <a:p>
            <a:fld id="{11760A87-B708-48FF-B63C-92F442536ADF}"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SAMPLE BENCHMARKS</a:t>
            </a:r>
            <a:endParaRPr lang="en-US" dirty="0"/>
          </a:p>
        </p:txBody>
      </p:sp>
      <p:sp>
        <p:nvSpPr>
          <p:cNvPr id="3" name="Content Placeholder 2"/>
          <p:cNvSpPr>
            <a:spLocks noGrp="1"/>
          </p:cNvSpPr>
          <p:nvPr>
            <p:ph idx="1"/>
          </p:nvPr>
        </p:nvSpPr>
        <p:spPr/>
        <p:txBody>
          <a:bodyPr/>
          <a:lstStyle/>
          <a:p>
            <a:r>
              <a:rPr lang="en-US" dirty="0"/>
              <a:t>Strong Balance Sheets with positive cash flow</a:t>
            </a:r>
          </a:p>
          <a:p>
            <a:pPr>
              <a:buNone/>
            </a:pPr>
            <a:r>
              <a:rPr lang="en-US" dirty="0"/>
              <a:t>• Debt to Equity &lt; 50 %</a:t>
            </a:r>
          </a:p>
          <a:p>
            <a:pPr>
              <a:buNone/>
            </a:pPr>
            <a:r>
              <a:rPr lang="en-US" dirty="0"/>
              <a:t>• Solid Dividend Yield &gt; 3%+</a:t>
            </a:r>
          </a:p>
          <a:p>
            <a:pPr>
              <a:buNone/>
            </a:pPr>
            <a:r>
              <a:rPr lang="en-US" dirty="0"/>
              <a:t>• Dividend Payout Ratio &lt; 60%</a:t>
            </a:r>
          </a:p>
          <a:p>
            <a:pPr>
              <a:buNone/>
            </a:pPr>
            <a:r>
              <a:rPr lang="en-US" dirty="0"/>
              <a:t>• P/E Ratio &lt; Industry average</a:t>
            </a:r>
          </a:p>
          <a:p>
            <a:pPr>
              <a:buNone/>
            </a:pPr>
            <a:r>
              <a:rPr lang="en-US" dirty="0"/>
              <a:t>• History of Paying Dividends consistently</a:t>
            </a:r>
          </a:p>
          <a:p>
            <a:pPr>
              <a:buNone/>
            </a:pPr>
            <a:r>
              <a:rPr lang="en-US" dirty="0"/>
              <a:t>• Focused on Emerging Markets</a:t>
            </a:r>
          </a:p>
        </p:txBody>
      </p:sp>
      <p:sp>
        <p:nvSpPr>
          <p:cNvPr id="4" name="Date Placeholder 3"/>
          <p:cNvSpPr>
            <a:spLocks noGrp="1"/>
          </p:cNvSpPr>
          <p:nvPr>
            <p:ph type="dt" sz="half" idx="10"/>
          </p:nvPr>
        </p:nvSpPr>
        <p:spPr/>
        <p:txBody>
          <a:bodyPr/>
          <a:lstStyle/>
          <a:p>
            <a:fld id="{5B45DA5E-F138-42AA-897E-D8C36C7EA434}"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REAL LIFE GUIDELINES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a:t>• In real life analysts focus only on the critical </a:t>
            </a:r>
            <a:r>
              <a:rPr lang="en-US" dirty="0" smtClean="0"/>
              <a:t>factors which </a:t>
            </a:r>
            <a:r>
              <a:rPr lang="en-US" dirty="0"/>
              <a:t>impact the valuation of the company / sector</a:t>
            </a:r>
          </a:p>
          <a:p>
            <a:pPr>
              <a:buNone/>
            </a:pPr>
            <a:r>
              <a:rPr lang="en-US" dirty="0"/>
              <a:t>• More than the model it is the insight in the </a:t>
            </a:r>
            <a:r>
              <a:rPr lang="en-US" dirty="0" smtClean="0"/>
              <a:t>critical factors </a:t>
            </a:r>
            <a:r>
              <a:rPr lang="en-US" dirty="0"/>
              <a:t>which will lead to better </a:t>
            </a:r>
            <a:r>
              <a:rPr lang="en-US" dirty="0" smtClean="0"/>
              <a:t>valuation</a:t>
            </a:r>
          </a:p>
          <a:p>
            <a:pPr>
              <a:buNone/>
            </a:pPr>
            <a:r>
              <a:rPr lang="en-US" dirty="0" smtClean="0"/>
              <a:t>• </a:t>
            </a:r>
            <a:r>
              <a:rPr lang="en-US" dirty="0"/>
              <a:t>Look for factors which can cause EPS / ROE to </a:t>
            </a:r>
            <a:r>
              <a:rPr lang="en-US" dirty="0" smtClean="0"/>
              <a:t>change during </a:t>
            </a:r>
            <a:r>
              <a:rPr lang="en-US" dirty="0"/>
              <a:t>the review period .</a:t>
            </a:r>
          </a:p>
          <a:p>
            <a:pPr>
              <a:buNone/>
            </a:pPr>
            <a:r>
              <a:rPr lang="en-US" dirty="0"/>
              <a:t>• Objective is to look for major change in trend</a:t>
            </a:r>
          </a:p>
        </p:txBody>
      </p:sp>
      <p:sp>
        <p:nvSpPr>
          <p:cNvPr id="4" name="Date Placeholder 3"/>
          <p:cNvSpPr>
            <a:spLocks noGrp="1"/>
          </p:cNvSpPr>
          <p:nvPr>
            <p:ph type="dt" sz="half" idx="10"/>
          </p:nvPr>
        </p:nvSpPr>
        <p:spPr/>
        <p:txBody>
          <a:bodyPr/>
          <a:lstStyle/>
          <a:p>
            <a:fld id="{06D6517C-2DCC-4779-B55F-8485D3C66C3E}"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COMPARISON OF DCF AND RELATIVE</a:t>
            </a:r>
            <a:br>
              <a:rPr lang="en-US" b="1" dirty="0"/>
            </a:br>
            <a:r>
              <a:rPr lang="en-US" b="1" dirty="0"/>
              <a:t>VALUATION</a:t>
            </a:r>
            <a:endParaRPr lang="en-US" dirty="0"/>
          </a:p>
        </p:txBody>
      </p:sp>
      <p:sp>
        <p:nvSpPr>
          <p:cNvPr id="3" name="Content Placeholder 2"/>
          <p:cNvSpPr>
            <a:spLocks noGrp="1"/>
          </p:cNvSpPr>
          <p:nvPr>
            <p:ph idx="1"/>
          </p:nvPr>
        </p:nvSpPr>
        <p:spPr/>
        <p:txBody>
          <a:bodyPr/>
          <a:lstStyle/>
          <a:p>
            <a:r>
              <a:rPr lang="en-US" dirty="0"/>
              <a:t>In real life professionals prefer relative valuation </a:t>
            </a:r>
            <a:r>
              <a:rPr lang="en-US" dirty="0" smtClean="0"/>
              <a:t>but many </a:t>
            </a:r>
            <a:r>
              <a:rPr lang="en-US" dirty="0"/>
              <a:t>times use DCF as a reality </a:t>
            </a:r>
            <a:r>
              <a:rPr lang="en-US" dirty="0" smtClean="0"/>
              <a:t>check</a:t>
            </a:r>
          </a:p>
          <a:p>
            <a:pPr>
              <a:buNone/>
            </a:pPr>
            <a:r>
              <a:rPr lang="en-US" dirty="0" smtClean="0"/>
              <a:t>• </a:t>
            </a:r>
            <a:r>
              <a:rPr lang="en-US" dirty="0"/>
              <a:t>With DCF method there could be times when </a:t>
            </a:r>
            <a:r>
              <a:rPr lang="en-US" dirty="0" smtClean="0"/>
              <a:t>there are </a:t>
            </a:r>
            <a:r>
              <a:rPr lang="en-US" dirty="0"/>
              <a:t>no overvalued/undervalued securities</a:t>
            </a:r>
          </a:p>
        </p:txBody>
      </p:sp>
      <p:sp>
        <p:nvSpPr>
          <p:cNvPr id="4" name="Date Placeholder 3"/>
          <p:cNvSpPr>
            <a:spLocks noGrp="1"/>
          </p:cNvSpPr>
          <p:nvPr>
            <p:ph type="dt" sz="half" idx="10"/>
          </p:nvPr>
        </p:nvSpPr>
        <p:spPr/>
        <p:txBody>
          <a:bodyPr/>
          <a:lstStyle/>
          <a:p>
            <a:fld id="{1EB8A628-34A6-49B4-B723-F13B91F36424}"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64</a:t>
            </a:fld>
            <a:endParaRPr lang="en-US"/>
          </a:p>
        </p:txBody>
      </p:sp>
    </p:spTree>
    <p:extLst>
      <p:ext uri="{BB962C8B-B14F-4D97-AF65-F5344CB8AC3E}">
        <p14:creationId xmlns:p14="http://schemas.microsoft.com/office/powerpoint/2010/main" val="343635004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PROS</a:t>
            </a:r>
            <a:endParaRPr lang="en-US" dirty="0"/>
          </a:p>
        </p:txBody>
      </p:sp>
      <p:sp>
        <p:nvSpPr>
          <p:cNvPr id="3" name="Content Placeholder 2"/>
          <p:cNvSpPr>
            <a:spLocks noGrp="1"/>
          </p:cNvSpPr>
          <p:nvPr>
            <p:ph idx="1"/>
          </p:nvPr>
        </p:nvSpPr>
        <p:spPr/>
        <p:txBody>
          <a:bodyPr/>
          <a:lstStyle/>
          <a:p>
            <a:r>
              <a:rPr lang="en-US" dirty="0" smtClean="0"/>
              <a:t>Closer </a:t>
            </a:r>
            <a:r>
              <a:rPr lang="en-US" dirty="0"/>
              <a:t>to market perception than </a:t>
            </a:r>
            <a:r>
              <a:rPr lang="en-US" dirty="0" smtClean="0"/>
              <a:t>DCF</a:t>
            </a:r>
          </a:p>
          <a:p>
            <a:r>
              <a:rPr lang="en-US" dirty="0"/>
              <a:t>Fund manager’s performance is judged relative </a:t>
            </a:r>
            <a:r>
              <a:rPr lang="en-US" dirty="0" smtClean="0"/>
              <a:t>to market</a:t>
            </a:r>
          </a:p>
          <a:p>
            <a:r>
              <a:rPr lang="en-US" dirty="0"/>
              <a:t>Requires far less information and </a:t>
            </a:r>
            <a:r>
              <a:rPr lang="en-US" dirty="0" smtClean="0"/>
              <a:t>assumptions than DCF</a:t>
            </a:r>
          </a:p>
          <a:p>
            <a:r>
              <a:rPr lang="en-US" dirty="0"/>
              <a:t>Much faster and simpler</a:t>
            </a:r>
          </a:p>
        </p:txBody>
      </p:sp>
      <p:sp>
        <p:nvSpPr>
          <p:cNvPr id="4" name="Date Placeholder 3"/>
          <p:cNvSpPr>
            <a:spLocks noGrp="1"/>
          </p:cNvSpPr>
          <p:nvPr>
            <p:ph type="dt" sz="half" idx="10"/>
          </p:nvPr>
        </p:nvSpPr>
        <p:spPr/>
        <p:txBody>
          <a:bodyPr/>
          <a:lstStyle/>
          <a:p>
            <a:fld id="{9ACB23B4-464A-4B7C-9D41-3CCDA411CEC2}"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65</a:t>
            </a:fld>
            <a:endParaRPr lang="en-US"/>
          </a:p>
        </p:txBody>
      </p:sp>
    </p:spTree>
    <p:extLst>
      <p:ext uri="{BB962C8B-B14F-4D97-AF65-F5344CB8AC3E}">
        <p14:creationId xmlns:p14="http://schemas.microsoft.com/office/powerpoint/2010/main" val="36529665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a:t>
            </a:r>
            <a:endParaRPr lang="en-US" dirty="0"/>
          </a:p>
        </p:txBody>
      </p:sp>
      <p:sp>
        <p:nvSpPr>
          <p:cNvPr id="3" name="Content Placeholder 2"/>
          <p:cNvSpPr>
            <a:spLocks noGrp="1"/>
          </p:cNvSpPr>
          <p:nvPr>
            <p:ph idx="1"/>
          </p:nvPr>
        </p:nvSpPr>
        <p:spPr/>
        <p:txBody>
          <a:bodyPr/>
          <a:lstStyle/>
          <a:p>
            <a:r>
              <a:rPr lang="en-US" dirty="0"/>
              <a:t>No two businesses are strictly </a:t>
            </a:r>
            <a:r>
              <a:rPr lang="en-US" dirty="0" smtClean="0"/>
              <a:t>comparables</a:t>
            </a:r>
          </a:p>
          <a:p>
            <a:r>
              <a:rPr lang="en-US" dirty="0"/>
              <a:t>Undervalued stock on relative basis may still </a:t>
            </a:r>
            <a:r>
              <a:rPr lang="en-US" dirty="0" smtClean="0"/>
              <a:t>be overvalued.</a:t>
            </a:r>
            <a:endParaRPr lang="en-US" dirty="0"/>
          </a:p>
        </p:txBody>
      </p:sp>
      <p:sp>
        <p:nvSpPr>
          <p:cNvPr id="4" name="Date Placeholder 3"/>
          <p:cNvSpPr>
            <a:spLocks noGrp="1"/>
          </p:cNvSpPr>
          <p:nvPr>
            <p:ph type="dt" sz="half" idx="10"/>
          </p:nvPr>
        </p:nvSpPr>
        <p:spPr/>
        <p:txBody>
          <a:bodyPr/>
          <a:lstStyle/>
          <a:p>
            <a:fld id="{F75DB856-2167-4EF5-A9C1-CA2339FD6FA0}"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66</a:t>
            </a:fld>
            <a:endParaRPr lang="en-US"/>
          </a:p>
        </p:txBody>
      </p:sp>
    </p:spTree>
    <p:extLst>
      <p:ext uri="{BB962C8B-B14F-4D97-AF65-F5344CB8AC3E}">
        <p14:creationId xmlns:p14="http://schemas.microsoft.com/office/powerpoint/2010/main" val="41703682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WHICH MODEL TO USE</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2324100" y="1905000"/>
            <a:ext cx="4495800" cy="8382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cstate="print"/>
          <a:srcRect/>
          <a:stretch>
            <a:fillRect/>
          </a:stretch>
        </p:blipFill>
        <p:spPr bwMode="auto">
          <a:xfrm>
            <a:off x="1109663" y="3048000"/>
            <a:ext cx="6924675" cy="1047750"/>
          </a:xfrm>
          <a:prstGeom prst="rect">
            <a:avLst/>
          </a:prstGeom>
          <a:noFill/>
          <a:ln w="9525">
            <a:noFill/>
            <a:miter lim="800000"/>
            <a:headEnd/>
            <a:tailEnd/>
          </a:ln>
          <a:effectLst/>
        </p:spPr>
      </p:pic>
      <p:pic>
        <p:nvPicPr>
          <p:cNvPr id="7172" name="Picture 4"/>
          <p:cNvPicPr>
            <a:picLocks noChangeAspect="1" noChangeArrowheads="1"/>
          </p:cNvPicPr>
          <p:nvPr/>
        </p:nvPicPr>
        <p:blipFill>
          <a:blip r:embed="rId4" cstate="print"/>
          <a:srcRect/>
          <a:stretch>
            <a:fillRect/>
          </a:stretch>
        </p:blipFill>
        <p:spPr bwMode="auto">
          <a:xfrm>
            <a:off x="2747963" y="4038600"/>
            <a:ext cx="3648075" cy="381000"/>
          </a:xfrm>
          <a:prstGeom prst="rect">
            <a:avLst/>
          </a:prstGeom>
          <a:noFill/>
          <a:ln w="9525">
            <a:noFill/>
            <a:miter lim="800000"/>
            <a:headEnd/>
            <a:tailEnd/>
          </a:ln>
          <a:effectLst/>
        </p:spPr>
      </p:pic>
      <p:pic>
        <p:nvPicPr>
          <p:cNvPr id="7173" name="Picture 5"/>
          <p:cNvPicPr>
            <a:picLocks noChangeAspect="1" noChangeArrowheads="1"/>
          </p:cNvPicPr>
          <p:nvPr/>
        </p:nvPicPr>
        <p:blipFill>
          <a:blip r:embed="rId5" cstate="print"/>
          <a:srcRect/>
          <a:stretch>
            <a:fillRect/>
          </a:stretch>
        </p:blipFill>
        <p:spPr bwMode="auto">
          <a:xfrm>
            <a:off x="900113" y="4648200"/>
            <a:ext cx="7343775" cy="1447800"/>
          </a:xfrm>
          <a:prstGeom prst="rect">
            <a:avLst/>
          </a:prstGeom>
          <a:noFill/>
          <a:ln w="9525">
            <a:noFill/>
            <a:miter lim="800000"/>
            <a:headEnd/>
            <a:tailEnd/>
          </a:ln>
          <a:effectLst/>
        </p:spPr>
      </p:pic>
      <p:sp>
        <p:nvSpPr>
          <p:cNvPr id="3" name="Date Placeholder 2"/>
          <p:cNvSpPr>
            <a:spLocks noGrp="1"/>
          </p:cNvSpPr>
          <p:nvPr>
            <p:ph type="dt" sz="half" idx="10"/>
          </p:nvPr>
        </p:nvSpPr>
        <p:spPr/>
        <p:txBody>
          <a:bodyPr/>
          <a:lstStyle/>
          <a:p>
            <a:fld id="{C86890E8-431A-45BE-86E1-5E6778F047F5}" type="datetime1">
              <a:rPr lang="en-US" smtClean="0"/>
              <a:t>3/19/2014</a:t>
            </a:fld>
            <a:endParaRPr lang="en-US"/>
          </a:p>
        </p:txBody>
      </p:sp>
      <p:sp>
        <p:nvSpPr>
          <p:cNvPr id="4" name="Footer Placeholder 3"/>
          <p:cNvSpPr>
            <a:spLocks noGrp="1"/>
          </p:cNvSpPr>
          <p:nvPr>
            <p:ph type="ftr" sz="quarter" idx="11"/>
          </p:nvPr>
        </p:nvSpPr>
        <p:spPr/>
        <p:txBody>
          <a:bodyPr/>
          <a:lstStyle/>
          <a:p>
            <a:r>
              <a:rPr lang="en-IN" smtClean="0"/>
              <a:t>Dr.Amit Bagga Chartered Accountant, Cost Accountant,amitbaggaus@gmail.com</a:t>
            </a:r>
            <a:endParaRPr lang="en-US"/>
          </a:p>
        </p:txBody>
      </p:sp>
      <p:sp>
        <p:nvSpPr>
          <p:cNvPr id="5" name="Slide Number Placeholder 4"/>
          <p:cNvSpPr>
            <a:spLocks noGrp="1"/>
          </p:cNvSpPr>
          <p:nvPr>
            <p:ph type="sldNum" sz="quarter" idx="12"/>
          </p:nvPr>
        </p:nvSpPr>
        <p:spPr/>
        <p:txBody>
          <a:bodyPr/>
          <a:lstStyle/>
          <a:p>
            <a:fld id="{D82ACA52-49A7-47AE-98E5-03D4B2897B53}"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US" dirty="0" smtClean="0"/>
              <a:t>                  </a:t>
            </a:r>
          </a:p>
          <a:p>
            <a:endParaRPr lang="en-US" dirty="0"/>
          </a:p>
          <a:p>
            <a:endParaRPr lang="en-US" dirty="0" smtClean="0"/>
          </a:p>
          <a:p>
            <a:pPr marL="0" indent="0">
              <a:buNone/>
            </a:pPr>
            <a:r>
              <a:rPr lang="en-US" dirty="0" smtClean="0"/>
              <a:t>                         </a:t>
            </a:r>
            <a:r>
              <a:rPr lang="en-US" sz="7200" dirty="0" smtClean="0"/>
              <a:t>THANKS</a:t>
            </a:r>
            <a:endParaRPr lang="en-IN" sz="7200" dirty="0"/>
          </a:p>
        </p:txBody>
      </p:sp>
      <p:sp>
        <p:nvSpPr>
          <p:cNvPr id="4" name="Date Placeholder 3"/>
          <p:cNvSpPr>
            <a:spLocks noGrp="1"/>
          </p:cNvSpPr>
          <p:nvPr>
            <p:ph type="dt" sz="half" idx="10"/>
          </p:nvPr>
        </p:nvSpPr>
        <p:spPr/>
        <p:txBody>
          <a:bodyPr/>
          <a:lstStyle/>
          <a:p>
            <a:fld id="{3F270E1D-D6AC-45E2-BF32-251D0095B0B5}"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68</a:t>
            </a:fld>
            <a:endParaRPr lang="en-US"/>
          </a:p>
        </p:txBody>
      </p:sp>
    </p:spTree>
    <p:extLst>
      <p:ext uri="{BB962C8B-B14F-4D97-AF65-F5344CB8AC3E}">
        <p14:creationId xmlns:p14="http://schemas.microsoft.com/office/powerpoint/2010/main" val="3684686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Importance of valuation(contd.)</a:t>
            </a:r>
            <a:endParaRPr lang="en-IN"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2819400" y="2209800"/>
            <a:ext cx="1676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fld id="{D4878FA6-E008-4DB0-B4B1-EF819644E0F0}"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7" name="Slide Number Placeholder 6"/>
          <p:cNvSpPr>
            <a:spLocks noGrp="1"/>
          </p:cNvSpPr>
          <p:nvPr>
            <p:ph type="sldNum" sz="quarter" idx="12"/>
          </p:nvPr>
        </p:nvSpPr>
        <p:spPr/>
        <p:txBody>
          <a:bodyPr/>
          <a:lstStyle/>
          <a:p>
            <a:fld id="{D82ACA52-49A7-47AE-98E5-03D4B2897B53}"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4" name="Picture 2"/>
          <p:cNvPicPr>
            <a:picLocks noChangeAspect="1" noChangeArrowheads="1"/>
          </p:cNvPicPr>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4C121092-5378-445E-AFF9-14D12D73123F}" type="datetime1">
              <a:rPr lang="en-US" smtClean="0"/>
              <a:t>3/19/2014</a:t>
            </a:fld>
            <a:endParaRPr lang="en-US"/>
          </a:p>
        </p:txBody>
      </p:sp>
      <p:sp>
        <p:nvSpPr>
          <p:cNvPr id="6" name="Footer Placeholder 5"/>
          <p:cNvSpPr>
            <a:spLocks noGrp="1"/>
          </p:cNvSpPr>
          <p:nvPr>
            <p:ph type="ftr" sz="quarter" idx="11"/>
          </p:nvPr>
        </p:nvSpPr>
        <p:spPr/>
        <p:txBody>
          <a:bodyPr/>
          <a:lstStyle/>
          <a:p>
            <a:r>
              <a:rPr lang="en-IN" smtClean="0"/>
              <a:t>Dr.Amit Bagga Chartered Accountant, Cost Accountant,amitbaggaus@gmail.com</a:t>
            </a:r>
            <a:endParaRPr lang="en-US"/>
          </a:p>
        </p:txBody>
      </p:sp>
      <p:sp>
        <p:nvSpPr>
          <p:cNvPr id="7" name="Slide Number Placeholder 6"/>
          <p:cNvSpPr>
            <a:spLocks noGrp="1"/>
          </p:cNvSpPr>
          <p:nvPr>
            <p:ph type="sldNum" sz="quarter" idx="12"/>
          </p:nvPr>
        </p:nvSpPr>
        <p:spPr/>
        <p:txBody>
          <a:bodyPr/>
          <a:lstStyle/>
          <a:p>
            <a:fld id="{D82ACA52-49A7-47AE-98E5-03D4B2897B5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VALUATION MODELS</a:t>
            </a:r>
            <a:endParaRPr lang="en-US" dirty="0"/>
          </a:p>
        </p:txBody>
      </p:sp>
      <p:sp>
        <p:nvSpPr>
          <p:cNvPr id="3" name="Content Placeholder 2"/>
          <p:cNvSpPr>
            <a:spLocks noGrp="1"/>
          </p:cNvSpPr>
          <p:nvPr>
            <p:ph idx="1"/>
          </p:nvPr>
        </p:nvSpPr>
        <p:spPr/>
        <p:txBody>
          <a:bodyPr/>
          <a:lstStyle/>
          <a:p>
            <a:pPr>
              <a:buNone/>
            </a:pPr>
            <a:r>
              <a:rPr lang="en-US" dirty="0" smtClean="0"/>
              <a:t>• ASSET BASED</a:t>
            </a:r>
          </a:p>
          <a:p>
            <a:pPr>
              <a:buNone/>
            </a:pPr>
            <a:r>
              <a:rPr lang="en-US" dirty="0" smtClean="0"/>
              <a:t>• DISCOUNTED CASH FLOW BASED</a:t>
            </a:r>
          </a:p>
          <a:p>
            <a:pPr>
              <a:buNone/>
            </a:pPr>
            <a:r>
              <a:rPr lang="en-US" dirty="0" smtClean="0"/>
              <a:t>• RELATIVE VALUATION</a:t>
            </a:r>
          </a:p>
          <a:p>
            <a:pPr>
              <a:buNone/>
            </a:pPr>
            <a:r>
              <a:rPr lang="en-US" dirty="0" smtClean="0"/>
              <a:t>• NEWER APPROACHES</a:t>
            </a:r>
          </a:p>
          <a:p>
            <a:pPr>
              <a:buNone/>
            </a:pPr>
            <a:endParaRPr lang="en-US" dirty="0"/>
          </a:p>
        </p:txBody>
      </p:sp>
      <p:sp>
        <p:nvSpPr>
          <p:cNvPr id="4" name="Date Placeholder 3"/>
          <p:cNvSpPr>
            <a:spLocks noGrp="1"/>
          </p:cNvSpPr>
          <p:nvPr>
            <p:ph type="dt" sz="half" idx="10"/>
          </p:nvPr>
        </p:nvSpPr>
        <p:spPr/>
        <p:txBody>
          <a:bodyPr/>
          <a:lstStyle/>
          <a:p>
            <a:fld id="{50A2118B-3A39-4664-835F-9B62D4CCF340}" type="datetime1">
              <a:rPr lang="en-US" smtClean="0"/>
              <a:t>3/19/2014</a:t>
            </a:fld>
            <a:endParaRPr lang="en-US"/>
          </a:p>
        </p:txBody>
      </p:sp>
      <p:sp>
        <p:nvSpPr>
          <p:cNvPr id="5" name="Footer Placeholder 4"/>
          <p:cNvSpPr>
            <a:spLocks noGrp="1"/>
          </p:cNvSpPr>
          <p:nvPr>
            <p:ph type="ftr" sz="quarter" idx="11"/>
          </p:nvPr>
        </p:nvSpPr>
        <p:spPr/>
        <p:txBody>
          <a:bodyPr/>
          <a:lstStyle/>
          <a:p>
            <a:r>
              <a:rPr lang="en-IN" smtClean="0"/>
              <a:t>Dr.Amit Bagga Chartered Accountant, Cost Accountant,amitbaggaus@gmail.com</a:t>
            </a:r>
            <a:endParaRPr lang="en-US"/>
          </a:p>
        </p:txBody>
      </p:sp>
      <p:sp>
        <p:nvSpPr>
          <p:cNvPr id="6" name="Slide Number Placeholder 5"/>
          <p:cNvSpPr>
            <a:spLocks noGrp="1"/>
          </p:cNvSpPr>
          <p:nvPr>
            <p:ph type="sldNum" sz="quarter" idx="12"/>
          </p:nvPr>
        </p:nvSpPr>
        <p:spPr/>
        <p:txBody>
          <a:bodyPr/>
          <a:lstStyle/>
          <a:p>
            <a:fld id="{D82ACA52-49A7-47AE-98E5-03D4B2897B53}"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1390</TotalTime>
  <Words>3945</Words>
  <Application>Microsoft Office PowerPoint</Application>
  <PresentationFormat>On-screen Show (4:3)</PresentationFormat>
  <Paragraphs>581</Paragraphs>
  <Slides>68</Slides>
  <Notes>4</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       VALUATION</vt:lpstr>
      <vt:lpstr>Why valuation is Important</vt:lpstr>
      <vt:lpstr>Importance of Valuation in Merger and acquisition</vt:lpstr>
      <vt:lpstr>INTRINSIC VALUE</vt:lpstr>
      <vt:lpstr>SEARCH FOR INTRINSIC VALUE </vt:lpstr>
      <vt:lpstr>IV &amp; MARKET PRICE</vt:lpstr>
      <vt:lpstr>Importance of valuation(contd.)</vt:lpstr>
      <vt:lpstr>PowerPoint Presentation</vt:lpstr>
      <vt:lpstr>VALUATION MODELS</vt:lpstr>
      <vt:lpstr>VARIOUS MODELS</vt:lpstr>
      <vt:lpstr>Understand Various Types  of Equity Valuation Models</vt:lpstr>
      <vt:lpstr>Balance Sheet Models</vt:lpstr>
      <vt:lpstr>Balance Sheet Models (continued)</vt:lpstr>
      <vt:lpstr>LIQUIDATION VALUE</vt:lpstr>
      <vt:lpstr>ASSET BASED : LIMITATIONS</vt:lpstr>
      <vt:lpstr>Discounting Models (FCFF,FCFE) </vt:lpstr>
      <vt:lpstr>CASH FLOW</vt:lpstr>
      <vt:lpstr>VALUATION</vt:lpstr>
      <vt:lpstr>VALUATION</vt:lpstr>
      <vt:lpstr>Importance of valuation continued</vt:lpstr>
      <vt:lpstr>PowerPoint Presentation</vt:lpstr>
      <vt:lpstr>Free Cash Flow</vt:lpstr>
      <vt:lpstr>FCFF vs. FCFE Approaches to  Equity Valuation</vt:lpstr>
      <vt:lpstr>GENERIC DCF MODEL</vt:lpstr>
      <vt:lpstr>PRESENT VALUE OF DIVIDENDS</vt:lpstr>
      <vt:lpstr>GORDON GROWTH MODEL</vt:lpstr>
      <vt:lpstr>GORDON GROWTH MODEL</vt:lpstr>
      <vt:lpstr>REINVESTMENT &amp; DIVIDEND GROWTH</vt:lpstr>
      <vt:lpstr>FCFF</vt:lpstr>
      <vt:lpstr>NUMERICAL EXAMPLE</vt:lpstr>
      <vt:lpstr>Example: Calculating FCFF from  EBIT and EBITDA</vt:lpstr>
      <vt:lpstr>Calculation(FCFF) </vt:lpstr>
      <vt:lpstr>FCFE</vt:lpstr>
      <vt:lpstr>Firm Value and Equity Value </vt:lpstr>
      <vt:lpstr>Calculating FCFE from FCFF</vt:lpstr>
      <vt:lpstr>CALCULATION(FCFE)</vt:lpstr>
      <vt:lpstr>        Relative Valuation  </vt:lpstr>
      <vt:lpstr>What is relative valuation</vt:lpstr>
      <vt:lpstr>Relative valuation is pervasive</vt:lpstr>
      <vt:lpstr> Comparable multiples</vt:lpstr>
      <vt:lpstr>Reasons for popularity </vt:lpstr>
      <vt:lpstr>Comparable multiples/Relative valuation</vt:lpstr>
      <vt:lpstr>P/ERatio</vt:lpstr>
      <vt:lpstr>P/E RATIO </vt:lpstr>
      <vt:lpstr>P/E RATIO</vt:lpstr>
      <vt:lpstr>P/E RATIO</vt:lpstr>
      <vt:lpstr>PowerPoint Presentation</vt:lpstr>
      <vt:lpstr>P/E RATIO:LIMITATIONS</vt:lpstr>
      <vt:lpstr>EBITDA multiples</vt:lpstr>
      <vt:lpstr>Reasons for Increased Use of Value/EBITDA</vt:lpstr>
      <vt:lpstr>PowerPoint Presentation</vt:lpstr>
      <vt:lpstr>PRICE TO BOOK VALUE</vt:lpstr>
      <vt:lpstr>P/BV</vt:lpstr>
      <vt:lpstr>P/BV:LIMITATIONS</vt:lpstr>
      <vt:lpstr>PRICE TO SALES</vt:lpstr>
      <vt:lpstr>P/S : LIMITATIONS</vt:lpstr>
      <vt:lpstr>PEG</vt:lpstr>
      <vt:lpstr>EV/EBIDTA</vt:lpstr>
      <vt:lpstr>SUM OF THE PARTS</vt:lpstr>
      <vt:lpstr>ECONOMIC VALUE ADDED</vt:lpstr>
      <vt:lpstr>MVA</vt:lpstr>
      <vt:lpstr>SAMPLE BENCHMARKS</vt:lpstr>
      <vt:lpstr>REAL LIFE GUIDELINES</vt:lpstr>
      <vt:lpstr>COMPARISON OF DCF AND RELATIVE VALUATION</vt:lpstr>
      <vt:lpstr>PROS</vt:lpstr>
      <vt:lpstr>CONS</vt:lpstr>
      <vt:lpstr>WHICH MODEL TO USE</vt:lpstr>
      <vt:lpstr>PowerPoint Presentation</vt:lpstr>
    </vt:vector>
  </TitlesOfParts>
  <Company>Sai 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VALUATION MODELS</dc:title>
  <dc:creator>Sai</dc:creator>
  <cp:lastModifiedBy>Faculty</cp:lastModifiedBy>
  <cp:revision>185</cp:revision>
  <dcterms:created xsi:type="dcterms:W3CDTF">2014-03-15T12:39:58Z</dcterms:created>
  <dcterms:modified xsi:type="dcterms:W3CDTF">2014-03-19T06:49:33Z</dcterms:modified>
</cp:coreProperties>
</file>