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06" r:id="rId2"/>
    <p:sldId id="257" r:id="rId3"/>
    <p:sldId id="258" r:id="rId4"/>
    <p:sldId id="260" r:id="rId5"/>
    <p:sldId id="259" r:id="rId6"/>
    <p:sldId id="262" r:id="rId7"/>
    <p:sldId id="263" r:id="rId8"/>
    <p:sldId id="265" r:id="rId9"/>
    <p:sldId id="267" r:id="rId10"/>
    <p:sldId id="269" r:id="rId11"/>
    <p:sldId id="271" r:id="rId12"/>
    <p:sldId id="272" r:id="rId13"/>
    <p:sldId id="302" r:id="rId14"/>
    <p:sldId id="273" r:id="rId15"/>
    <p:sldId id="277" r:id="rId16"/>
    <p:sldId id="278" r:id="rId17"/>
    <p:sldId id="279" r:id="rId18"/>
    <p:sldId id="280" r:id="rId19"/>
    <p:sldId id="299" r:id="rId20"/>
    <p:sldId id="281" r:id="rId21"/>
    <p:sldId id="283" r:id="rId22"/>
    <p:sldId id="284" r:id="rId23"/>
    <p:sldId id="285" r:id="rId24"/>
    <p:sldId id="286" r:id="rId25"/>
    <p:sldId id="300" r:id="rId26"/>
    <p:sldId id="287" r:id="rId27"/>
    <p:sldId id="291" r:id="rId28"/>
    <p:sldId id="303" r:id="rId29"/>
    <p:sldId id="292" r:id="rId30"/>
    <p:sldId id="294" r:id="rId31"/>
    <p:sldId id="295" r:id="rId32"/>
    <p:sldId id="304" r:id="rId33"/>
    <p:sldId id="28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showGuides="1">
      <p:cViewPr>
        <p:scale>
          <a:sx n="66" d="100"/>
          <a:sy n="66" d="100"/>
        </p:scale>
        <p:origin x="-804" y="-174"/>
      </p:cViewPr>
      <p:guideLst>
        <p:guide orient="horz" pos="2136"/>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36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9" name="Picture 8"/>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166" y="3799502"/>
            <a:ext cx="12208166" cy="30254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chemeClr val="tx1">
                    <a:lumMod val="85000"/>
                    <a:lumOff val="1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3/11/2015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1" name="Picture 10"/>
          <p:cNvPicPr>
            <a:picLocks noChangeAspect="1"/>
          </p:cNvPicPr>
          <p:nvPr userDrawn="1"/>
        </p:nvPicPr>
        <p:blipFill rotWithShape="1">
          <a:blip r:embed="rId2">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3/11/2015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3/11/2015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162060" y="178229"/>
            <a:ext cx="1756833" cy="709953"/>
          </a:xfrm>
          <a:prstGeom prst="rect">
            <a:avLst/>
          </a:prstGeom>
        </p:spPr>
      </p:pic>
      <p:pic>
        <p:nvPicPr>
          <p:cNvPr id="11" name="Picture 10"/>
          <p:cNvPicPr>
            <a:picLocks noChangeAspect="1"/>
          </p:cNvPicPr>
          <p:nvPr userDrawn="1"/>
        </p:nvPicPr>
        <p:blipFill>
          <a:blip r:embed="rId14">
            <a:extLst>
              <a:ext uri="{28A0092B-C50C-407E-A947-70E740481C1C}">
                <a14:useLocalDpi xmlns="" xmlns:a14="http://schemas.microsoft.com/office/drawing/2010/main" val="0"/>
              </a:ext>
            </a:extLst>
          </a:blip>
          <a:stretch>
            <a:fillRect/>
          </a:stretch>
        </p:blipFill>
        <p:spPr>
          <a:xfrm>
            <a:off x="10042234" y="266884"/>
            <a:ext cx="1170249" cy="937235"/>
          </a:xfrm>
          <a:prstGeom prst="rect">
            <a:avLst/>
          </a:prstGeom>
        </p:spPr>
      </p:pic>
      <p:pic>
        <p:nvPicPr>
          <p:cNvPr id="12" name="Picture 11"/>
          <p:cNvPicPr>
            <a:picLocks noChangeAspect="1"/>
          </p:cNvPicPr>
          <p:nvPr userDrawn="1"/>
        </p:nvPicPr>
        <p:blipFill rotWithShape="1">
          <a:blip r:embed="rId15">
            <a:extLst>
              <a:ext uri="{28A0092B-C50C-407E-A947-70E740481C1C}">
                <a14:useLocalDpi xmlns="" xmlns:a14="http://schemas.microsoft.com/office/drawing/2010/main" val="0"/>
              </a:ext>
            </a:extLst>
          </a:blip>
          <a:srcRect t="66672"/>
          <a:stretch/>
        </p:blipFill>
        <p:spPr>
          <a:xfrm>
            <a:off x="-16166" y="5875867"/>
            <a:ext cx="12208166" cy="100831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kern="10" spc="0" dirty="0" smtClean="0">
                <a:ln w="12700">
                  <a:solidFill>
                    <a:srgbClr val="000000"/>
                  </a:solidFill>
                  <a:round/>
                  <a:headEnd/>
                  <a:tailEnd/>
                </a:ln>
                <a:gradFill rotWithShape="1">
                  <a:gsLst>
                    <a:gs pos="0">
                      <a:srgbClr val="0070C0">
                        <a:alpha val="82001"/>
                      </a:srgbClr>
                    </a:gs>
                    <a:gs pos="100000">
                      <a:srgbClr val="17365D"/>
                    </a:gs>
                  </a:gsLst>
                  <a:path path="rect">
                    <a:fillToRect l="50000" t="50000" r="50000" b="50000"/>
                  </a:path>
                </a:gradFill>
                <a:effectLst>
                  <a:outerShdw dist="45791" dir="2021404" algn="ctr" rotWithShape="0">
                    <a:srgbClr val="9999FF"/>
                  </a:outerShdw>
                </a:effectLst>
                <a:latin typeface="Arial Black" panose="020B0A04020102020204" pitchFamily="34" charset="0"/>
              </a:rPr>
              <a:t>Budget 2015 - 16</a:t>
            </a:r>
            <a:endParaRPr lang="en-IN" sz="4800" dirty="0"/>
          </a:p>
        </p:txBody>
      </p:sp>
      <p:pic>
        <p:nvPicPr>
          <p:cNvPr id="4" name="Content Placeholder 3" descr="D:\RaP work\Budget\budget 2015\images.jpg"/>
          <p:cNvPicPr>
            <a:picLocks noGrp="1"/>
          </p:cNvPicPr>
          <p:nvPr>
            <p:ph idx="1"/>
          </p:nvPr>
        </p:nvPicPr>
        <p:blipFill>
          <a:blip r:embed="rId2" cstate="print"/>
          <a:srcRect/>
          <a:stretch>
            <a:fillRect/>
          </a:stretch>
        </p:blipFill>
        <p:spPr bwMode="auto">
          <a:xfrm>
            <a:off x="1204686" y="1712687"/>
            <a:ext cx="10000343" cy="4049486"/>
          </a:xfrm>
          <a:prstGeom prst="rect">
            <a:avLst/>
          </a:prstGeom>
          <a:noFill/>
          <a:ln w="9525">
            <a:noFill/>
            <a:miter lim="800000"/>
            <a:headEnd/>
            <a:tailEnd/>
          </a:ln>
        </p:spPr>
      </p:pic>
      <p:sp>
        <p:nvSpPr>
          <p:cNvPr id="5" name="TextBox 4"/>
          <p:cNvSpPr txBox="1"/>
          <p:nvPr/>
        </p:nvSpPr>
        <p:spPr>
          <a:xfrm>
            <a:off x="1422400" y="3062514"/>
            <a:ext cx="4484915" cy="1261884"/>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IN" sz="3600" b="1" dirty="0" smtClean="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rPr>
              <a:t>Budget Analysis</a:t>
            </a:r>
          </a:p>
          <a:p>
            <a:pPr algn="ctr"/>
            <a:r>
              <a:rPr lang="en-IN" sz="4000" b="1" dirty="0" smtClean="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rPr>
              <a:t>- SERVICE TAX</a:t>
            </a:r>
            <a:endParaRPr lang="en-IN" sz="4000" b="1" dirty="0">
              <a:ln w="38100">
                <a:noFill/>
              </a:ln>
              <a:blipFill>
                <a:blip r:embed="rId3"/>
                <a:tile tx="0" ty="0" sx="100000" sy="100000" flip="none" algn="tl"/>
              </a:blipFill>
              <a:effectLst>
                <a:glow rad="63500">
                  <a:schemeClr val="accent2">
                    <a:satMod val="175000"/>
                    <a:alpha val="40000"/>
                  </a:schemeClr>
                </a:glow>
                <a:outerShdw blurRad="80000" dist="40000" dir="5040000" algn="tl">
                  <a:srgbClr val="000000">
                    <a:alpha val="30000"/>
                  </a:srgbClr>
                </a:outerShdw>
              </a:effectLst>
            </a:endParaRPr>
          </a:p>
        </p:txBody>
      </p:sp>
      <p:sp>
        <p:nvSpPr>
          <p:cNvPr id="6" name="TextBox 5"/>
          <p:cNvSpPr txBox="1"/>
          <p:nvPr/>
        </p:nvSpPr>
        <p:spPr>
          <a:xfrm>
            <a:off x="7097485" y="5050971"/>
            <a:ext cx="4034971" cy="646331"/>
          </a:xfrm>
          <a:prstGeom prst="rect">
            <a:avLst/>
          </a:prstGeom>
          <a:noFill/>
        </p:spPr>
        <p:txBody>
          <a:bodyPr wrap="square" rtlCol="0">
            <a:spAutoFit/>
          </a:bodyPr>
          <a:lstStyle/>
          <a:p>
            <a:pPr algn="r"/>
            <a:r>
              <a:rPr lang="en-IN"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CA Raman Singla</a:t>
            </a:r>
            <a:endParaRPr lang="en-IN"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3197023230"/>
              </p:ext>
            </p:extLst>
          </p:nvPr>
        </p:nvGraphicFramePr>
        <p:xfrm>
          <a:off x="1103085" y="1845736"/>
          <a:ext cx="10116457" cy="3959996"/>
        </p:xfrm>
        <a:graphic>
          <a:graphicData uri="http://schemas.openxmlformats.org/drawingml/2006/table">
            <a:tbl>
              <a:tblPr firstRow="1" bandRow="1">
                <a:tableStyleId>{073A0DAA-6AF3-43AB-8588-CEC1D06C72B9}</a:tableStyleId>
              </a:tblPr>
              <a:tblGrid>
                <a:gridCol w="10116457"/>
              </a:tblGrid>
              <a:tr h="739826">
                <a:tc>
                  <a:txBody>
                    <a:bodyPr/>
                    <a:lstStyle/>
                    <a:p>
                      <a:pPr algn="ctr"/>
                      <a:r>
                        <a:rPr lang="en-IN" sz="1800" b="1" kern="1200" dirty="0" smtClean="0">
                          <a:solidFill>
                            <a:schemeClr val="lt1"/>
                          </a:solidFill>
                          <a:effectLst/>
                          <a:latin typeface="+mn-lt"/>
                          <a:ea typeface="+mn-ea"/>
                          <a:cs typeface="+mn-cs"/>
                        </a:rPr>
                        <a:t>Section 66F</a:t>
                      </a:r>
                    </a:p>
                    <a:p>
                      <a:pPr algn="ctr"/>
                      <a:r>
                        <a:rPr lang="en-IN" sz="1800" b="1" u="sng" kern="1200" dirty="0" smtClean="0">
                          <a:solidFill>
                            <a:schemeClr val="lt1"/>
                          </a:solidFill>
                          <a:effectLst/>
                          <a:latin typeface="+mn-lt"/>
                          <a:ea typeface="+mn-ea"/>
                          <a:cs typeface="+mn-cs"/>
                        </a:rPr>
                        <a:t>CLASSIFICATION</a:t>
                      </a:r>
                      <a:endParaRPr lang="en-US" sz="1800" b="1" u="sng" kern="1200" dirty="0">
                        <a:solidFill>
                          <a:schemeClr val="lt1"/>
                        </a:solidFill>
                        <a:effectLst/>
                        <a:latin typeface="+mn-lt"/>
                        <a:ea typeface="+mn-ea"/>
                        <a:cs typeface="+mn-cs"/>
                      </a:endParaRPr>
                    </a:p>
                  </a:txBody>
                  <a:tcPr>
                    <a:solidFill>
                      <a:srgbClr val="002060"/>
                    </a:solidFill>
                  </a:tcPr>
                </a:tc>
              </a:tr>
              <a:tr h="9559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400" b="1" u="none" strike="noStrike" kern="1200" dirty="0" smtClean="0">
                          <a:solidFill>
                            <a:schemeClr val="dk1"/>
                          </a:solidFill>
                          <a:effectLst/>
                          <a:latin typeface="+mn-lt"/>
                          <a:ea typeface="+mn-ea"/>
                          <a:cs typeface="+mn-cs"/>
                        </a:rPr>
                        <a:t> </a:t>
                      </a:r>
                      <a:r>
                        <a:rPr lang="en-IN" sz="1400" kern="1200" dirty="0" smtClean="0">
                          <a:solidFill>
                            <a:schemeClr val="dk1"/>
                          </a:solidFill>
                          <a:effectLst/>
                          <a:latin typeface="+mn-lt"/>
                          <a:ea typeface="+mn-ea"/>
                          <a:cs typeface="+mn-cs"/>
                        </a:rPr>
                        <a:t>Such agency service, being input service, used by the RBI for providing the main service, for which the consideration by way of fee or commission or any other amount is received by the agent bank, does not get excluded from the levy of service tax by virtue of inclusion of the main service in clause (</a:t>
                      </a:r>
                      <a:r>
                        <a:rPr lang="en-IN" sz="1400" i="1" kern="1200" dirty="0" smtClean="0">
                          <a:solidFill>
                            <a:schemeClr val="dk1"/>
                          </a:solidFill>
                          <a:effectLst/>
                          <a:latin typeface="+mn-lt"/>
                          <a:ea typeface="+mn-ea"/>
                          <a:cs typeface="+mn-cs"/>
                        </a:rPr>
                        <a:t>b</a:t>
                      </a:r>
                      <a:r>
                        <a:rPr lang="en-IN" sz="1400" kern="1200" dirty="0" smtClean="0">
                          <a:solidFill>
                            <a:schemeClr val="dk1"/>
                          </a:solidFill>
                          <a:effectLst/>
                          <a:latin typeface="+mn-lt"/>
                          <a:ea typeface="+mn-ea"/>
                          <a:cs typeface="+mn-cs"/>
                        </a:rPr>
                        <a:t>) of the negative list in section 66D and hence, such service is </a:t>
                      </a:r>
                      <a:r>
                        <a:rPr lang="en-IN" sz="1400" kern="1200" dirty="0" err="1" smtClean="0">
                          <a:solidFill>
                            <a:schemeClr val="dk1"/>
                          </a:solidFill>
                          <a:effectLst/>
                          <a:latin typeface="+mn-lt"/>
                          <a:ea typeface="+mn-ea"/>
                          <a:cs typeface="+mn-cs"/>
                        </a:rPr>
                        <a:t>leviable</a:t>
                      </a:r>
                      <a:r>
                        <a:rPr lang="en-IN" sz="1400" kern="1200" dirty="0" smtClean="0">
                          <a:solidFill>
                            <a:schemeClr val="dk1"/>
                          </a:solidFill>
                          <a:effectLst/>
                          <a:latin typeface="+mn-lt"/>
                          <a:ea typeface="+mn-ea"/>
                          <a:cs typeface="+mn-cs"/>
                        </a:rPr>
                        <a:t> to service tax.’.</a:t>
                      </a:r>
                      <a:endParaRPr lang="en-US" sz="1400" kern="1200" dirty="0" smtClean="0">
                        <a:solidFill>
                          <a:schemeClr val="dk1"/>
                        </a:solidFill>
                        <a:effectLst/>
                        <a:latin typeface="+mn-lt"/>
                        <a:ea typeface="+mn-ea"/>
                        <a:cs typeface="+mn-cs"/>
                      </a:endParaRPr>
                    </a:p>
                  </a:txBody>
                  <a:tcPr/>
                </a:tc>
              </a:tr>
              <a:tr h="6792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kern="1200" dirty="0" smtClean="0">
                          <a:solidFill>
                            <a:schemeClr val="bg1"/>
                          </a:solidFill>
                          <a:effectLst/>
                          <a:latin typeface="+mn-lt"/>
                          <a:ea typeface="+mn-ea"/>
                          <a:cs typeface="+mn-cs"/>
                        </a:rPr>
                        <a:t>Section 67</a:t>
                      </a:r>
                      <a:endParaRPr lang="en-US" sz="1400" b="1" kern="1200" dirty="0" smtClean="0">
                        <a:solidFill>
                          <a:schemeClr val="bg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sng" kern="1200" dirty="0" smtClean="0">
                          <a:solidFill>
                            <a:schemeClr val="bg1"/>
                          </a:solidFill>
                          <a:effectLst/>
                          <a:latin typeface="+mn-lt"/>
                          <a:ea typeface="+mn-ea"/>
                          <a:cs typeface="+mn-cs"/>
                        </a:rPr>
                        <a:t>VALUATION</a:t>
                      </a:r>
                      <a:r>
                        <a:rPr lang="en-US" sz="1600" b="1" u="sng" kern="1200" baseline="0" dirty="0" smtClean="0">
                          <a:solidFill>
                            <a:schemeClr val="bg1"/>
                          </a:solidFill>
                          <a:effectLst/>
                          <a:latin typeface="+mn-lt"/>
                          <a:ea typeface="+mn-ea"/>
                          <a:cs typeface="+mn-cs"/>
                        </a:rPr>
                        <a:t> OF TAXABLE SERVICE</a:t>
                      </a:r>
                      <a:endParaRPr lang="en-US" sz="1600" b="1" u="sng" kern="1200" dirty="0" smtClean="0">
                        <a:solidFill>
                          <a:schemeClr val="bg1"/>
                        </a:solidFill>
                        <a:effectLst/>
                        <a:latin typeface="+mn-lt"/>
                        <a:ea typeface="+mn-ea"/>
                        <a:cs typeface="+mn-cs"/>
                      </a:endParaRPr>
                    </a:p>
                  </a:txBody>
                  <a:tcPr>
                    <a:solidFill>
                      <a:srgbClr val="002060"/>
                    </a:solidFill>
                  </a:tcPr>
                </a:tc>
              </a:tr>
              <a:tr h="1255919">
                <a:tc>
                  <a:txBody>
                    <a:bodyPr/>
                    <a:lstStyle/>
                    <a:p>
                      <a:r>
                        <a:rPr lang="en-IN" sz="1400" kern="1200" dirty="0" smtClean="0">
                          <a:solidFill>
                            <a:schemeClr val="dk1"/>
                          </a:solidFill>
                          <a:effectLst/>
                          <a:latin typeface="+mn-lt"/>
                          <a:ea typeface="+mn-ea"/>
                          <a:cs typeface="+mn-cs"/>
                        </a:rPr>
                        <a:t>In section 67, the definition of the term </a:t>
                      </a:r>
                      <a:r>
                        <a:rPr lang="en-IN" sz="1400" b="1" kern="1200" dirty="0" smtClean="0">
                          <a:solidFill>
                            <a:schemeClr val="dk1"/>
                          </a:solidFill>
                          <a:effectLst/>
                          <a:latin typeface="+mn-lt"/>
                          <a:ea typeface="+mn-ea"/>
                          <a:cs typeface="+mn-cs"/>
                        </a:rPr>
                        <a:t>“Consideration” has been defined as follows to include the reimbursement of expenses:—</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a:t>
                      </a:r>
                      <a:r>
                        <a:rPr lang="en-IN" sz="1400" b="1" i="1" kern="1200" dirty="0" smtClean="0">
                          <a:solidFill>
                            <a:schemeClr val="dk1"/>
                          </a:solidFill>
                          <a:effectLst/>
                          <a:latin typeface="+mn-lt"/>
                          <a:ea typeface="+mn-ea"/>
                          <a:cs typeface="+mn-cs"/>
                        </a:rPr>
                        <a:t>a</a:t>
                      </a:r>
                      <a:r>
                        <a:rPr lang="en-IN" sz="1400" b="1" kern="1200" dirty="0" smtClean="0">
                          <a:solidFill>
                            <a:schemeClr val="dk1"/>
                          </a:solidFill>
                          <a:effectLst/>
                          <a:latin typeface="+mn-lt"/>
                          <a:ea typeface="+mn-ea"/>
                          <a:cs typeface="+mn-cs"/>
                        </a:rPr>
                        <a:t>) “Consideration” includes–</a:t>
                      </a:r>
                      <a:endParaRPr lang="en-US" sz="1400" kern="1200" dirty="0" smtClean="0">
                        <a:solidFill>
                          <a:schemeClr val="dk1"/>
                        </a:solidFill>
                        <a:effectLst/>
                        <a:latin typeface="+mn-lt"/>
                        <a:ea typeface="+mn-ea"/>
                        <a:cs typeface="+mn-cs"/>
                      </a:endParaRPr>
                    </a:p>
                    <a:p>
                      <a:pPr marL="400050" lvl="0" indent="-400050">
                        <a:buFont typeface="+mj-lt"/>
                        <a:buAutoNum type="romanLcPeriod"/>
                      </a:pPr>
                      <a:r>
                        <a:rPr lang="en-IN" sz="1400" kern="1200" dirty="0" smtClean="0">
                          <a:solidFill>
                            <a:schemeClr val="dk1"/>
                          </a:solidFill>
                          <a:effectLst/>
                          <a:latin typeface="+mn-lt"/>
                          <a:ea typeface="+mn-ea"/>
                          <a:cs typeface="+mn-cs"/>
                        </a:rPr>
                        <a:t> Any amount that is payable for the taxable services provided or to be provided;</a:t>
                      </a:r>
                      <a:endParaRPr lang="en-US" sz="1400" kern="1200" dirty="0" smtClean="0">
                        <a:solidFill>
                          <a:schemeClr val="dk1"/>
                        </a:solidFill>
                        <a:effectLst/>
                        <a:latin typeface="+mn-lt"/>
                        <a:ea typeface="+mn-ea"/>
                        <a:cs typeface="+mn-cs"/>
                      </a:endParaRPr>
                    </a:p>
                    <a:p>
                      <a:pPr marL="400050" lvl="0" indent="-400050">
                        <a:buFont typeface="+mj-lt"/>
                        <a:buAutoNum type="romanLcPeriod"/>
                      </a:pPr>
                      <a:r>
                        <a:rPr lang="en-IN" sz="1400" b="1" u="sng" kern="1200" dirty="0" smtClean="0">
                          <a:solidFill>
                            <a:schemeClr val="dk1"/>
                          </a:solidFill>
                          <a:effectLst/>
                          <a:latin typeface="+mn-lt"/>
                          <a:ea typeface="+mn-ea"/>
                          <a:cs typeface="+mn-cs"/>
                        </a:rPr>
                        <a:t>Any reimbursable expenditure or cost incurred by the service provider and charged</a:t>
                      </a:r>
                      <a:r>
                        <a:rPr lang="en-IN" sz="1400" kern="1200" dirty="0" smtClean="0">
                          <a:solidFill>
                            <a:schemeClr val="dk1"/>
                          </a:solidFill>
                          <a:effectLst/>
                          <a:latin typeface="+mn-lt"/>
                          <a:ea typeface="+mn-ea"/>
                          <a:cs typeface="+mn-cs"/>
                        </a:rPr>
                        <a:t>, in the course of providing or agreeing to provide a taxable service, </a:t>
                      </a:r>
                      <a:r>
                        <a:rPr lang="en-IN" sz="1400" b="1" kern="1200" dirty="0" smtClean="0">
                          <a:solidFill>
                            <a:schemeClr val="dk1"/>
                          </a:solidFill>
                          <a:effectLst/>
                          <a:latin typeface="+mn-lt"/>
                          <a:ea typeface="+mn-ea"/>
                          <a:cs typeface="+mn-cs"/>
                        </a:rPr>
                        <a:t>except in such circumstances, and subject to such conditions, as may be prescribed;</a:t>
                      </a:r>
                      <a:endParaRPr lang="en-US" sz="1400" b="1"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3512265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557396000"/>
              </p:ext>
            </p:extLst>
          </p:nvPr>
        </p:nvGraphicFramePr>
        <p:xfrm>
          <a:off x="1088572" y="1845734"/>
          <a:ext cx="10101942" cy="3930952"/>
        </p:xfrm>
        <a:graphic>
          <a:graphicData uri="http://schemas.openxmlformats.org/drawingml/2006/table">
            <a:tbl>
              <a:tblPr firstRow="1" bandRow="1">
                <a:tableStyleId>{073A0DAA-6AF3-43AB-8588-CEC1D06C72B9}</a:tableStyleId>
              </a:tblPr>
              <a:tblGrid>
                <a:gridCol w="10101942"/>
              </a:tblGrid>
              <a:tr h="9264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kern="1200" dirty="0" smtClean="0">
                          <a:solidFill>
                            <a:schemeClr val="bg1"/>
                          </a:solidFill>
                          <a:effectLst/>
                          <a:latin typeface="+mn-lt"/>
                          <a:ea typeface="+mn-ea"/>
                          <a:cs typeface="+mn-cs"/>
                        </a:rPr>
                        <a:t>Section 67</a:t>
                      </a:r>
                      <a:endParaRPr lang="en-US" sz="1400" b="1" kern="1200" dirty="0" smtClean="0">
                        <a:solidFill>
                          <a:schemeClr val="bg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sng" kern="1200" dirty="0" smtClean="0">
                          <a:solidFill>
                            <a:schemeClr val="bg1"/>
                          </a:solidFill>
                          <a:effectLst/>
                          <a:latin typeface="+mn-lt"/>
                          <a:ea typeface="+mn-ea"/>
                          <a:cs typeface="+mn-cs"/>
                        </a:rPr>
                        <a:t>VALUATION</a:t>
                      </a:r>
                      <a:r>
                        <a:rPr lang="en-US" sz="1600" b="1" u="sng" kern="1200" baseline="0" dirty="0" smtClean="0">
                          <a:solidFill>
                            <a:schemeClr val="bg1"/>
                          </a:solidFill>
                          <a:effectLst/>
                          <a:latin typeface="+mn-lt"/>
                          <a:ea typeface="+mn-ea"/>
                          <a:cs typeface="+mn-cs"/>
                        </a:rPr>
                        <a:t> OF TAXABLE SERVICE</a:t>
                      </a:r>
                      <a:endParaRPr lang="en-US" sz="1600" b="1" u="sng" kern="1200" dirty="0" smtClean="0">
                        <a:solidFill>
                          <a:schemeClr val="bg1"/>
                        </a:solidFill>
                        <a:effectLst/>
                        <a:latin typeface="+mn-lt"/>
                        <a:ea typeface="+mn-ea"/>
                        <a:cs typeface="+mn-cs"/>
                      </a:endParaRPr>
                    </a:p>
                  </a:txBody>
                  <a:tcPr>
                    <a:solidFill>
                      <a:srgbClr val="002060"/>
                    </a:solidFill>
                  </a:tcPr>
                </a:tc>
              </a:tr>
              <a:tr h="3004457">
                <a:tc>
                  <a:txBody>
                    <a:bodyPr/>
                    <a:lstStyle/>
                    <a:p>
                      <a:pPr marL="400050" lvl="0" indent="-400050">
                        <a:buFont typeface="+mj-lt"/>
                        <a:buNone/>
                      </a:pPr>
                      <a:r>
                        <a:rPr lang="en-IN" sz="1400" b="1" u="none" strike="noStrike" kern="1200" dirty="0" smtClean="0">
                          <a:solidFill>
                            <a:schemeClr val="dk1"/>
                          </a:solidFill>
                          <a:effectLst/>
                          <a:latin typeface="+mn-lt"/>
                          <a:ea typeface="+mn-ea"/>
                          <a:cs typeface="+mn-cs"/>
                        </a:rPr>
                        <a:t>iii.</a:t>
                      </a:r>
                      <a:r>
                        <a:rPr lang="en-IN" sz="1400" b="1" u="none" strike="noStrike" kern="1200" baseline="0" dirty="0" smtClean="0">
                          <a:solidFill>
                            <a:schemeClr val="dk1"/>
                          </a:solidFill>
                          <a:effectLst/>
                          <a:latin typeface="+mn-lt"/>
                          <a:ea typeface="+mn-ea"/>
                          <a:cs typeface="+mn-cs"/>
                        </a:rPr>
                        <a:t>      </a:t>
                      </a:r>
                      <a:r>
                        <a:rPr lang="en-IN" sz="1400" kern="1200" dirty="0" smtClean="0">
                          <a:solidFill>
                            <a:schemeClr val="dk1"/>
                          </a:solidFill>
                          <a:effectLst/>
                          <a:latin typeface="+mn-lt"/>
                          <a:ea typeface="+mn-ea"/>
                          <a:cs typeface="+mn-cs"/>
                        </a:rPr>
                        <a:t>Any amount retained by the lottery distributor or selling agent from gross sale amount of lottery ticket in addition to the fee or commission, if any, or, as the case may be, the discount received, that is to say, the difference in the face value of lottery ticket and the price at which the distributor or selling agent gets such ticket.’.</a:t>
                      </a:r>
                      <a:endParaRPr lang="en-US" sz="1400" kern="1200" dirty="0" smtClean="0">
                        <a:solidFill>
                          <a:schemeClr val="dk1"/>
                        </a:solidFill>
                        <a:effectLst/>
                        <a:latin typeface="+mn-lt"/>
                        <a:ea typeface="+mn-ea"/>
                        <a:cs typeface="+mn-cs"/>
                      </a:endParaRPr>
                    </a:p>
                    <a:p>
                      <a:r>
                        <a:rPr lang="en-IN" sz="1400" b="1" u="none" strike="noStrike"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i="1" kern="1200" dirty="0" smtClean="0">
                          <a:solidFill>
                            <a:schemeClr val="dk1"/>
                          </a:solidFill>
                          <a:effectLst/>
                          <a:latin typeface="+mn-lt"/>
                          <a:ea typeface="+mn-ea"/>
                          <a:cs typeface="+mn-cs"/>
                        </a:rPr>
                        <a:t>This has been done to nullify the judgement of Delhi High Court in case of “Intercontinental Consultants”, which says that the reimbursement of expenses are not taxable.</a:t>
                      </a:r>
                      <a:endParaRPr lang="en-US" sz="1400" kern="1200" dirty="0" smtClean="0">
                        <a:solidFill>
                          <a:schemeClr val="dk1"/>
                        </a:solidFill>
                        <a:effectLst/>
                        <a:latin typeface="+mn-lt"/>
                        <a:ea typeface="+mn-ea"/>
                        <a:cs typeface="+mn-cs"/>
                      </a:endParaRPr>
                    </a:p>
                    <a:p>
                      <a:endParaRPr lang="en-US" sz="1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1622597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165425102"/>
              </p:ext>
            </p:extLst>
          </p:nvPr>
        </p:nvGraphicFramePr>
        <p:xfrm>
          <a:off x="1103086" y="1845734"/>
          <a:ext cx="10087428" cy="3916437"/>
        </p:xfrm>
        <a:graphic>
          <a:graphicData uri="http://schemas.openxmlformats.org/drawingml/2006/table">
            <a:tbl>
              <a:tblPr firstRow="1" bandRow="1">
                <a:tableStyleId>{073A0DAA-6AF3-43AB-8588-CEC1D06C72B9}</a:tableStyleId>
              </a:tblPr>
              <a:tblGrid>
                <a:gridCol w="10087428"/>
              </a:tblGrid>
              <a:tr h="926495">
                <a:tc>
                  <a:txBody>
                    <a:bodyPr/>
                    <a:lstStyle/>
                    <a:p>
                      <a:pPr algn="ctr"/>
                      <a:r>
                        <a:rPr lang="en-IN" sz="1800" b="1" u="none" kern="1200" dirty="0" smtClean="0">
                          <a:solidFill>
                            <a:schemeClr val="lt1"/>
                          </a:solidFill>
                          <a:effectLst/>
                          <a:latin typeface="+mn-lt"/>
                          <a:ea typeface="+mn-ea"/>
                          <a:cs typeface="+mn-cs"/>
                        </a:rPr>
                        <a:t>Section 73</a:t>
                      </a:r>
                      <a:endParaRPr lang="en-US" sz="1800" b="1" u="none" kern="1200" dirty="0">
                        <a:solidFill>
                          <a:schemeClr val="lt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IN" sz="1800" b="1" u="sng" kern="1200" dirty="0" smtClean="0">
                          <a:solidFill>
                            <a:schemeClr val="lt1"/>
                          </a:solidFill>
                          <a:effectLst/>
                          <a:latin typeface="+mn-lt"/>
                          <a:ea typeface="+mn-ea"/>
                          <a:cs typeface="+mn-cs"/>
                        </a:rPr>
                        <a:t>Recovery of service tax not levied or paid or short-levied or short-paid or erroneously refunded</a:t>
                      </a:r>
                      <a:endParaRPr lang="en-US" sz="1800" b="1" u="sng" kern="1200" dirty="0" smtClean="0">
                        <a:solidFill>
                          <a:schemeClr val="lt1"/>
                        </a:solidFill>
                        <a:effectLst/>
                        <a:latin typeface="+mn-lt"/>
                        <a:ea typeface="+mn-ea"/>
                        <a:cs typeface="+mn-cs"/>
                      </a:endParaRPr>
                    </a:p>
                    <a:p>
                      <a:pPr algn="ctr"/>
                      <a:endParaRPr lang="en-US" sz="1600" u="sng" dirty="0"/>
                    </a:p>
                  </a:txBody>
                  <a:tcPr>
                    <a:solidFill>
                      <a:srgbClr val="002060"/>
                    </a:solidFill>
                  </a:tcPr>
                </a:tc>
              </a:tr>
              <a:tr h="2989942">
                <a:tc>
                  <a:txBody>
                    <a:bodyPr/>
                    <a:lstStyle/>
                    <a:p>
                      <a:pPr marL="0" marR="0" algn="just">
                        <a:lnSpc>
                          <a:spcPct val="115000"/>
                        </a:lnSpc>
                        <a:spcBef>
                          <a:spcPts val="0"/>
                        </a:spcBef>
                        <a:spcAft>
                          <a:spcPts val="0"/>
                        </a:spcAft>
                      </a:pP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IN" sz="1400" b="1"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New sub section (1A)</a:t>
                      </a: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 </a:t>
                      </a:r>
                      <a:r>
                        <a:rPr lang="en-IN" sz="1400" dirty="0" smtClean="0">
                          <a:effectLst/>
                          <a:latin typeface="Book Antiqua" panose="02040602050305030304" pitchFamily="18" charset="0"/>
                          <a:ea typeface="Calibri" panose="020F0502020204030204" pitchFamily="34" charset="0"/>
                          <a:cs typeface="Times New Roman" panose="02020603050405020304" pitchFamily="18" charset="0"/>
                        </a:rPr>
                        <a:t>relating to recovery of self assessed service tax liability has been inserted.</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IN" sz="1400" b="1"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Sub section (4A),</a:t>
                      </a: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 giving benefit of reduced penalty of 1% p.m. if the penalty is paid before SCN is deleted.</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IN" sz="1400" b="1" u="none" strike="noStrike" dirty="0" smtClean="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IN" sz="1400" b="1" dirty="0" smtClean="0">
                          <a:effectLst/>
                          <a:latin typeface="Book Antiqua" panose="02040602050305030304" pitchFamily="18" charset="0"/>
                          <a:ea typeface="Times New Roman" panose="02020603050405020304" pitchFamily="18" charset="0"/>
                          <a:cs typeface="Times New Roman" panose="02020603050405020304" pitchFamily="18" charset="0"/>
                        </a:rPr>
                        <a:t>Thus, Section 73 is being amended in the following manner:</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lphaLcParenBoth"/>
                      </a:pPr>
                      <a:r>
                        <a:rPr lang="en-IN" sz="1400" dirty="0" smtClean="0">
                          <a:effectLst/>
                          <a:latin typeface="Book Antiqua" panose="02040602050305030304" pitchFamily="18" charset="0"/>
                          <a:ea typeface="Times New Roman" panose="02020603050405020304" pitchFamily="18" charset="0"/>
                          <a:cs typeface="Times New Roman" panose="02020603050405020304" pitchFamily="18" charset="0"/>
                        </a:rPr>
                        <a:t>A new sub-section (1B) is being inserted to provide that recovery of the Service Tax amount self-assessed and declared in the return but not paid shall be made under section 87, without service of any notice under sub-section (1) of section 73; and</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lphaLcParenBoth"/>
                      </a:pPr>
                      <a:r>
                        <a:rPr lang="en-IN" sz="1400" dirty="0" smtClean="0">
                          <a:effectLst/>
                          <a:latin typeface="Book Antiqua" panose="02040602050305030304" pitchFamily="18" charset="0"/>
                          <a:ea typeface="Times New Roman" panose="02020603050405020304" pitchFamily="18" charset="0"/>
                          <a:cs typeface="Times New Roman" panose="02020603050405020304" pitchFamily="18" charset="0"/>
                        </a:rPr>
                        <a:t>Sub-section (4A) that provides for reduced penalty if true and complete details of transaction were available on specified records, is being omitted.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r>
            </a:tbl>
          </a:graphicData>
        </a:graphic>
      </p:graphicFrame>
    </p:spTree>
    <p:extLst>
      <p:ext uri="{BB962C8B-B14F-4D97-AF65-F5344CB8AC3E}">
        <p14:creationId xmlns="" xmlns:p14="http://schemas.microsoft.com/office/powerpoint/2010/main" val="3325754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165425102"/>
              </p:ext>
            </p:extLst>
          </p:nvPr>
        </p:nvGraphicFramePr>
        <p:xfrm>
          <a:off x="1103086" y="1845734"/>
          <a:ext cx="10087428" cy="3945466"/>
        </p:xfrm>
        <a:graphic>
          <a:graphicData uri="http://schemas.openxmlformats.org/drawingml/2006/table">
            <a:tbl>
              <a:tblPr firstRow="1" bandRow="1">
                <a:tableStyleId>{073A0DAA-6AF3-43AB-8588-CEC1D06C72B9}</a:tableStyleId>
              </a:tblPr>
              <a:tblGrid>
                <a:gridCol w="10087428"/>
              </a:tblGrid>
              <a:tr h="900258">
                <a:tc>
                  <a:txBody>
                    <a:bodyPr/>
                    <a:lstStyle/>
                    <a:p>
                      <a:pPr algn="ctr"/>
                      <a:r>
                        <a:rPr lang="en-IN" sz="1800" b="1" u="none" kern="1200" dirty="0" smtClean="0">
                          <a:solidFill>
                            <a:schemeClr val="lt1"/>
                          </a:solidFill>
                          <a:effectLst/>
                          <a:latin typeface="+mn-lt"/>
                          <a:ea typeface="+mn-ea"/>
                          <a:cs typeface="+mn-cs"/>
                        </a:rPr>
                        <a:t>Section 76</a:t>
                      </a:r>
                      <a:endParaRPr lang="en-US" sz="1800" b="1" u="none" kern="1200" dirty="0">
                        <a:solidFill>
                          <a:schemeClr val="lt1"/>
                        </a:solidFill>
                        <a:effectLst/>
                        <a:latin typeface="+mn-lt"/>
                        <a:ea typeface="+mn-ea"/>
                        <a:cs typeface="+mn-cs"/>
                      </a:endParaRPr>
                    </a:p>
                    <a:p>
                      <a:pPr algn="ctr"/>
                      <a:r>
                        <a:rPr lang="en-IN" sz="1800" b="1" u="sng" kern="1200" dirty="0" smtClean="0">
                          <a:solidFill>
                            <a:schemeClr val="lt1"/>
                          </a:solidFill>
                          <a:latin typeface="+mn-lt"/>
                          <a:ea typeface="+mn-ea"/>
                          <a:cs typeface="+mn-cs"/>
                        </a:rPr>
                        <a:t>PENALTY FOR FAILURE TO PAY SERVICE TAX</a:t>
                      </a:r>
                    </a:p>
                    <a:p>
                      <a:pPr algn="ctr"/>
                      <a:endParaRPr lang="en-US" sz="1600" u="sng" dirty="0"/>
                    </a:p>
                  </a:txBody>
                  <a:tcPr>
                    <a:solidFill>
                      <a:srgbClr val="002060"/>
                    </a:solidFill>
                  </a:tcPr>
                </a:tc>
              </a:tr>
              <a:tr h="3045208">
                <a:tc>
                  <a:txBody>
                    <a:bodyPr/>
                    <a:lstStyle/>
                    <a:p>
                      <a:pPr marL="0" marR="0" algn="just">
                        <a:lnSpc>
                          <a:spcPct val="115000"/>
                        </a:lnSpc>
                        <a:spcBef>
                          <a:spcPts val="0"/>
                        </a:spcBef>
                        <a:spcAft>
                          <a:spcPts val="0"/>
                        </a:spcAft>
                      </a:pP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IN" sz="1400" b="1" kern="1200" dirty="0" smtClean="0">
                          <a:solidFill>
                            <a:schemeClr val="dk1"/>
                          </a:solidFill>
                          <a:latin typeface="+mn-lt"/>
                          <a:ea typeface="+mn-ea"/>
                          <a:cs typeface="+mn-cs"/>
                        </a:rPr>
                        <a:t>This section has been substituted with the new provisions which are as follows:-.</a:t>
                      </a:r>
                      <a:endParaRPr lang="en-IN" sz="1400" kern="1200" dirty="0" smtClean="0">
                        <a:solidFill>
                          <a:schemeClr val="dk1"/>
                        </a:solidFill>
                        <a:latin typeface="+mn-lt"/>
                        <a:ea typeface="+mn-ea"/>
                        <a:cs typeface="+mn-cs"/>
                      </a:endParaRPr>
                    </a:p>
                    <a:p>
                      <a:r>
                        <a:rPr lang="en-IN" sz="1400" b="1" u="none" strike="noStrike"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Section 76 is being amended to rationalize the provisions relating to penalties, </a:t>
                      </a:r>
                      <a:r>
                        <a:rPr lang="en-IN" sz="1400" b="1" u="sng" kern="1200" dirty="0" smtClean="0">
                          <a:solidFill>
                            <a:schemeClr val="dk1"/>
                          </a:solidFill>
                          <a:latin typeface="+mn-lt"/>
                          <a:ea typeface="+mn-ea"/>
                          <a:cs typeface="+mn-cs"/>
                        </a:rPr>
                        <a:t>in cases not involving fraud</a:t>
                      </a:r>
                      <a:r>
                        <a:rPr lang="en-IN" sz="1400" kern="1200" dirty="0" smtClean="0">
                          <a:solidFill>
                            <a:schemeClr val="dk1"/>
                          </a:solidFill>
                          <a:latin typeface="+mn-lt"/>
                          <a:ea typeface="+mn-ea"/>
                          <a:cs typeface="+mn-cs"/>
                        </a:rPr>
                        <a:t> or collusion or wilful misstatement or suppression of facts or contravention of any provision of the Act or rules with the intent to evade payment of Service Tax, in the following manner,-</a:t>
                      </a:r>
                    </a:p>
                    <a:p>
                      <a:pPr marL="342900" lvl="0" indent="-342900">
                        <a:buFont typeface="+mj-lt"/>
                        <a:buAutoNum type="alphaLcPeriod"/>
                      </a:pPr>
                      <a:r>
                        <a:rPr lang="en-IN" sz="1400" b="1" kern="1200" dirty="0" smtClean="0">
                          <a:solidFill>
                            <a:schemeClr val="dk1"/>
                          </a:solidFill>
                          <a:latin typeface="+mn-lt"/>
                          <a:ea typeface="+mn-ea"/>
                          <a:cs typeface="+mn-cs"/>
                        </a:rPr>
                        <a:t>Penalty not to exceed 10% of Service Tax amount involved in such cases;</a:t>
                      </a:r>
                    </a:p>
                    <a:p>
                      <a:pPr marL="342900" lvl="0" indent="-342900">
                        <a:buFont typeface="+mj-lt"/>
                        <a:buAutoNum type="alphaLcPeriod"/>
                      </a:pPr>
                      <a:r>
                        <a:rPr lang="en-IN" sz="1400" b="1" kern="1200" dirty="0" smtClean="0">
                          <a:solidFill>
                            <a:schemeClr val="dk1"/>
                          </a:solidFill>
                          <a:latin typeface="+mn-lt"/>
                          <a:ea typeface="+mn-ea"/>
                          <a:cs typeface="+mn-cs"/>
                        </a:rPr>
                        <a:t>No penalty is to be paid if Service Tax and interest is paid within 30 days of issuance of notice under section 73 (1);</a:t>
                      </a:r>
                    </a:p>
                    <a:p>
                      <a:pPr marL="342900" lvl="0" indent="-342900">
                        <a:buFont typeface="+mj-lt"/>
                        <a:buAutoNum type="alphaLcPeriod"/>
                      </a:pPr>
                      <a:r>
                        <a:rPr lang="en-IN" sz="1400" b="1" kern="1200" dirty="0" smtClean="0">
                          <a:solidFill>
                            <a:schemeClr val="dk1"/>
                          </a:solidFill>
                          <a:latin typeface="+mn-lt"/>
                          <a:ea typeface="+mn-ea"/>
                          <a:cs typeface="+mn-cs"/>
                        </a:rPr>
                        <a:t>A reduced penalty equal to 25% of the penalty imposed by the CEO</a:t>
                      </a:r>
                      <a:r>
                        <a:rPr lang="en-IN" sz="1400" kern="1200" dirty="0" smtClean="0">
                          <a:solidFill>
                            <a:schemeClr val="dk1"/>
                          </a:solidFill>
                          <a:latin typeface="+mn-lt"/>
                          <a:ea typeface="+mn-ea"/>
                          <a:cs typeface="+mn-cs"/>
                        </a:rPr>
                        <a:t> by way of an order is to be paid </a:t>
                      </a:r>
                      <a:r>
                        <a:rPr lang="en-IN" sz="1400" b="1" kern="1200" dirty="0" smtClean="0">
                          <a:solidFill>
                            <a:schemeClr val="dk1"/>
                          </a:solidFill>
                          <a:latin typeface="+mn-lt"/>
                          <a:ea typeface="+mn-ea"/>
                          <a:cs typeface="+mn-cs"/>
                        </a:rPr>
                        <a:t>if the Service Tax, interest and reduced penalty is paid within 30 days of such order; and</a:t>
                      </a:r>
                    </a:p>
                    <a:p>
                      <a:pPr marL="342900" lvl="0" indent="-342900">
                        <a:buFont typeface="+mj-lt"/>
                        <a:buAutoNum type="alphaLcPeriod"/>
                      </a:pPr>
                      <a:r>
                        <a:rPr lang="en-IN" sz="1400" kern="1200" dirty="0" smtClean="0">
                          <a:solidFill>
                            <a:schemeClr val="dk1"/>
                          </a:solidFill>
                          <a:latin typeface="+mn-lt"/>
                          <a:ea typeface="+mn-ea"/>
                          <a:cs typeface="+mn-cs"/>
                        </a:rPr>
                        <a:t>If the Service Tax amount gets reduced in any appellate proceeding, then the penalty amount shall also stand modified accordingly, and benefit of reduced penalty (25% of penalty imposed) shall be admissible if service tax, interest and reduced penalty is paid within 30 days of such appellate order.</a:t>
                      </a:r>
                      <a:endParaRPr lang="en-IN" sz="1400" kern="1200" dirty="0">
                        <a:solidFill>
                          <a:schemeClr val="dk1"/>
                        </a:solidFill>
                        <a:latin typeface="+mn-lt"/>
                        <a:ea typeface="+mn-ea"/>
                        <a:cs typeface="+mn-cs"/>
                      </a:endParaRPr>
                    </a:p>
                  </a:txBody>
                  <a:tcPr/>
                </a:tc>
              </a:tr>
            </a:tbl>
          </a:graphicData>
        </a:graphic>
      </p:graphicFrame>
    </p:spTree>
    <p:extLst>
      <p:ext uri="{BB962C8B-B14F-4D97-AF65-F5344CB8AC3E}">
        <p14:creationId xmlns="" xmlns:p14="http://schemas.microsoft.com/office/powerpoint/2010/main" val="3325754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1235380027"/>
              </p:ext>
            </p:extLst>
          </p:nvPr>
        </p:nvGraphicFramePr>
        <p:xfrm>
          <a:off x="1117600" y="1845734"/>
          <a:ext cx="10043886" cy="3945466"/>
        </p:xfrm>
        <a:graphic>
          <a:graphicData uri="http://schemas.openxmlformats.org/drawingml/2006/table">
            <a:tbl>
              <a:tblPr firstRow="1" bandRow="1">
                <a:tableStyleId>{073A0DAA-6AF3-43AB-8588-CEC1D06C72B9}</a:tableStyleId>
              </a:tblPr>
              <a:tblGrid>
                <a:gridCol w="10043886"/>
              </a:tblGrid>
              <a:tr h="955523">
                <a:tc>
                  <a:txBody>
                    <a:bodyPr/>
                    <a:lstStyle/>
                    <a:p>
                      <a:pPr algn="ctr"/>
                      <a:r>
                        <a:rPr lang="en-IN" sz="1600" b="1" kern="1200" dirty="0" smtClean="0">
                          <a:solidFill>
                            <a:schemeClr val="lt1"/>
                          </a:solidFill>
                          <a:effectLst/>
                          <a:latin typeface="+mn-lt"/>
                          <a:ea typeface="+mn-ea"/>
                          <a:cs typeface="+mn-cs"/>
                        </a:rPr>
                        <a:t>Section </a:t>
                      </a:r>
                      <a:r>
                        <a:rPr lang="en-IN" sz="1800" b="1" kern="1200" dirty="0" smtClean="0">
                          <a:solidFill>
                            <a:schemeClr val="lt1"/>
                          </a:solidFill>
                          <a:effectLst/>
                          <a:latin typeface="+mn-lt"/>
                          <a:ea typeface="+mn-ea"/>
                          <a:cs typeface="+mn-cs"/>
                        </a:rPr>
                        <a:t>78</a:t>
                      </a:r>
                      <a:endParaRPr lang="en-US" sz="1800" b="1" kern="1200" dirty="0">
                        <a:solidFill>
                          <a:schemeClr val="lt1"/>
                        </a:solidFill>
                        <a:effectLst/>
                        <a:latin typeface="+mn-lt"/>
                        <a:ea typeface="+mn-ea"/>
                        <a:cs typeface="+mn-cs"/>
                      </a:endParaRPr>
                    </a:p>
                    <a:p>
                      <a:pPr algn="ctr"/>
                      <a:r>
                        <a:rPr lang="en-IN" sz="1800" b="1" u="sng" kern="1200" dirty="0" smtClean="0">
                          <a:solidFill>
                            <a:schemeClr val="lt1"/>
                          </a:solidFill>
                          <a:effectLst/>
                          <a:latin typeface="+mn-lt"/>
                          <a:ea typeface="+mn-ea"/>
                          <a:cs typeface="+mn-cs"/>
                        </a:rPr>
                        <a:t>PENALTY FOR SUPPRESSING, ETC. OF VALUE OF TAXABLE SERVICES</a:t>
                      </a:r>
                      <a:endParaRPr lang="en-US" sz="1800" b="1" u="sng" kern="1200" dirty="0" smtClean="0">
                        <a:solidFill>
                          <a:schemeClr val="lt1"/>
                        </a:solidFill>
                        <a:effectLst/>
                        <a:latin typeface="+mn-lt"/>
                        <a:ea typeface="+mn-ea"/>
                        <a:cs typeface="+mn-cs"/>
                      </a:endParaRPr>
                    </a:p>
                  </a:txBody>
                  <a:tcPr>
                    <a:solidFill>
                      <a:srgbClr val="002060"/>
                    </a:solidFill>
                  </a:tcPr>
                </a:tc>
              </a:tr>
              <a:tr h="2989943">
                <a:tc>
                  <a:txBody>
                    <a:bodyPr/>
                    <a:lstStyle/>
                    <a:p>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 </a:t>
                      </a:r>
                      <a:r>
                        <a:rPr lang="en-IN" sz="1400" b="1"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Section 78 is being amended to rationalize penalty, </a:t>
                      </a:r>
                      <a:r>
                        <a:rPr lang="en-IN" sz="1400" b="1" u="sng" kern="1200" dirty="0" smtClean="0">
                          <a:solidFill>
                            <a:schemeClr val="dk1"/>
                          </a:solidFill>
                          <a:effectLst/>
                          <a:latin typeface="+mn-lt"/>
                          <a:ea typeface="+mn-ea"/>
                          <a:cs typeface="+mn-cs"/>
                        </a:rPr>
                        <a:t>in cases involving fraud</a:t>
                      </a:r>
                      <a:r>
                        <a:rPr lang="en-IN" sz="1400" kern="1200" dirty="0" smtClean="0">
                          <a:solidFill>
                            <a:schemeClr val="dk1"/>
                          </a:solidFill>
                          <a:effectLst/>
                          <a:latin typeface="+mn-lt"/>
                          <a:ea typeface="+mn-ea"/>
                          <a:cs typeface="+mn-cs"/>
                        </a:rPr>
                        <a:t> or collusion or wilful </a:t>
                      </a:r>
                      <a:r>
                        <a:rPr lang="en-IN" sz="1400" kern="1200" dirty="0" err="1" smtClean="0">
                          <a:solidFill>
                            <a:schemeClr val="dk1"/>
                          </a:solidFill>
                          <a:effectLst/>
                          <a:latin typeface="+mn-lt"/>
                          <a:ea typeface="+mn-ea"/>
                          <a:cs typeface="+mn-cs"/>
                        </a:rPr>
                        <a:t>mis</a:t>
                      </a:r>
                      <a:r>
                        <a:rPr lang="en-IN" sz="1400" kern="1200" dirty="0" smtClean="0">
                          <a:solidFill>
                            <a:schemeClr val="dk1"/>
                          </a:solidFill>
                          <a:effectLst/>
                          <a:latin typeface="+mn-lt"/>
                          <a:ea typeface="+mn-ea"/>
                          <a:cs typeface="+mn-cs"/>
                        </a:rPr>
                        <a:t>-statement of suppression of facts or contravention of any provision of the Act or rules with the intent to evade payment of Service Tax, in the following manner,-</a:t>
                      </a:r>
                      <a:endParaRPr lang="en-US" sz="1400" kern="1200" dirty="0" smtClean="0">
                        <a:solidFill>
                          <a:schemeClr val="dk1"/>
                        </a:solidFill>
                        <a:effectLst/>
                        <a:latin typeface="+mn-lt"/>
                        <a:ea typeface="+mn-ea"/>
                        <a:cs typeface="+mn-cs"/>
                      </a:endParaRPr>
                    </a:p>
                    <a:p>
                      <a:pPr marL="342900" lvl="0" indent="-342900">
                        <a:buFont typeface="+mj-lt"/>
                        <a:buAutoNum type="alphaLcPeriod"/>
                      </a:pPr>
                      <a:r>
                        <a:rPr lang="en-IN" sz="1400" b="1" kern="1200" dirty="0" smtClean="0">
                          <a:solidFill>
                            <a:schemeClr val="dk1"/>
                          </a:solidFill>
                          <a:effectLst/>
                          <a:latin typeface="+mn-lt"/>
                          <a:ea typeface="+mn-ea"/>
                          <a:cs typeface="+mn-cs"/>
                        </a:rPr>
                        <a:t>Penalty shall be 100% of Service Tax amount involved in such cases;</a:t>
                      </a:r>
                      <a:endParaRPr lang="en-US" sz="1400" b="1" kern="1200" dirty="0" smtClean="0">
                        <a:solidFill>
                          <a:schemeClr val="dk1"/>
                        </a:solidFill>
                        <a:effectLst/>
                        <a:latin typeface="+mn-lt"/>
                        <a:ea typeface="+mn-ea"/>
                        <a:cs typeface="+mn-cs"/>
                      </a:endParaRPr>
                    </a:p>
                    <a:p>
                      <a:pPr marL="342900" lvl="0" indent="-342900">
                        <a:buFont typeface="+mj-lt"/>
                        <a:buAutoNum type="alphaLcPeriod"/>
                      </a:pPr>
                      <a:r>
                        <a:rPr lang="en-IN" sz="1400" b="1" kern="1200" dirty="0" smtClean="0">
                          <a:solidFill>
                            <a:schemeClr val="dk1"/>
                          </a:solidFill>
                          <a:effectLst/>
                          <a:latin typeface="+mn-lt"/>
                          <a:ea typeface="+mn-ea"/>
                          <a:cs typeface="+mn-cs"/>
                        </a:rPr>
                        <a:t>A reduced penalty equal to 15%</a:t>
                      </a:r>
                      <a:r>
                        <a:rPr lang="en-IN" sz="1400" kern="1200" dirty="0" smtClean="0">
                          <a:solidFill>
                            <a:schemeClr val="dk1"/>
                          </a:solidFill>
                          <a:effectLst/>
                          <a:latin typeface="+mn-lt"/>
                          <a:ea typeface="+mn-ea"/>
                          <a:cs typeface="+mn-cs"/>
                        </a:rPr>
                        <a:t> of the Service Tax amount is to be paid </a:t>
                      </a:r>
                      <a:r>
                        <a:rPr lang="en-IN" sz="1400" b="1" kern="1200" dirty="0" smtClean="0">
                          <a:solidFill>
                            <a:schemeClr val="dk1"/>
                          </a:solidFill>
                          <a:effectLst/>
                          <a:latin typeface="+mn-lt"/>
                          <a:ea typeface="+mn-ea"/>
                          <a:cs typeface="+mn-cs"/>
                        </a:rPr>
                        <a:t>if Service Tax, interest and reduced penalty is paid within 30 days of service of notice</a:t>
                      </a:r>
                      <a:r>
                        <a:rPr lang="en-IN" sz="1400" kern="1200" dirty="0" smtClean="0">
                          <a:solidFill>
                            <a:schemeClr val="dk1"/>
                          </a:solidFill>
                          <a:effectLst/>
                          <a:latin typeface="+mn-lt"/>
                          <a:ea typeface="+mn-ea"/>
                          <a:cs typeface="+mn-cs"/>
                        </a:rPr>
                        <a:t> in this regard;</a:t>
                      </a:r>
                      <a:endParaRPr lang="en-US" sz="1400" kern="1200" dirty="0" smtClean="0">
                        <a:solidFill>
                          <a:schemeClr val="dk1"/>
                        </a:solidFill>
                        <a:effectLst/>
                        <a:latin typeface="+mn-lt"/>
                        <a:ea typeface="+mn-ea"/>
                        <a:cs typeface="+mn-cs"/>
                      </a:endParaRPr>
                    </a:p>
                    <a:p>
                      <a:pPr marL="342900" lvl="0" indent="-342900">
                        <a:buFont typeface="+mj-lt"/>
                        <a:buAutoNum type="alphaLcPeriod"/>
                      </a:pPr>
                      <a:r>
                        <a:rPr lang="en-IN" sz="1400" b="1" kern="1200" dirty="0" smtClean="0">
                          <a:solidFill>
                            <a:schemeClr val="dk1"/>
                          </a:solidFill>
                          <a:effectLst/>
                          <a:latin typeface="+mn-lt"/>
                          <a:ea typeface="+mn-ea"/>
                          <a:cs typeface="+mn-cs"/>
                        </a:rPr>
                        <a:t>A reduced penalty equal to 25% of the Service Tax</a:t>
                      </a:r>
                      <a:r>
                        <a:rPr lang="en-IN" sz="1400" kern="1200" dirty="0" smtClean="0">
                          <a:solidFill>
                            <a:schemeClr val="dk1"/>
                          </a:solidFill>
                          <a:effectLst/>
                          <a:latin typeface="+mn-lt"/>
                          <a:ea typeface="+mn-ea"/>
                          <a:cs typeface="+mn-cs"/>
                        </a:rPr>
                        <a:t> amount, determined by the CEO by an order, is to be paid </a:t>
                      </a:r>
                      <a:r>
                        <a:rPr lang="en-IN" sz="1400" b="1" kern="1200" dirty="0" smtClean="0">
                          <a:solidFill>
                            <a:schemeClr val="dk1"/>
                          </a:solidFill>
                          <a:effectLst/>
                          <a:latin typeface="+mn-lt"/>
                          <a:ea typeface="+mn-ea"/>
                          <a:cs typeface="+mn-cs"/>
                        </a:rPr>
                        <a:t>if the Service Tax</a:t>
                      </a:r>
                      <a:r>
                        <a:rPr lang="en-IN" sz="1400" kern="1200" dirty="0" smtClean="0">
                          <a:solidFill>
                            <a:schemeClr val="dk1"/>
                          </a:solidFill>
                          <a:effectLst/>
                          <a:latin typeface="+mn-lt"/>
                          <a:ea typeface="+mn-ea"/>
                          <a:cs typeface="+mn-cs"/>
                        </a:rPr>
                        <a:t>, interest and reduced penalty </a:t>
                      </a:r>
                      <a:r>
                        <a:rPr lang="en-IN" sz="1400" b="1" kern="1200" dirty="0" smtClean="0">
                          <a:solidFill>
                            <a:schemeClr val="dk1"/>
                          </a:solidFill>
                          <a:effectLst/>
                          <a:latin typeface="+mn-lt"/>
                          <a:ea typeface="+mn-ea"/>
                          <a:cs typeface="+mn-cs"/>
                        </a:rPr>
                        <a:t>is paid within 30 days of such order; and</a:t>
                      </a:r>
                      <a:endParaRPr lang="en-US" sz="1400" b="1" kern="1200" dirty="0" smtClean="0">
                        <a:solidFill>
                          <a:schemeClr val="dk1"/>
                        </a:solidFill>
                        <a:effectLst/>
                        <a:latin typeface="+mn-lt"/>
                        <a:ea typeface="+mn-ea"/>
                        <a:cs typeface="+mn-cs"/>
                      </a:endParaRPr>
                    </a:p>
                    <a:p>
                      <a:pPr marL="342900" lvl="0" indent="-342900">
                        <a:buFont typeface="+mj-lt"/>
                        <a:buAutoNum type="alphaLcPeriod"/>
                      </a:pPr>
                      <a:r>
                        <a:rPr lang="en-IN" sz="1400" kern="1200" dirty="0" smtClean="0">
                          <a:solidFill>
                            <a:schemeClr val="dk1"/>
                          </a:solidFill>
                          <a:effectLst/>
                          <a:latin typeface="+mn-lt"/>
                          <a:ea typeface="+mn-ea"/>
                          <a:cs typeface="+mn-cs"/>
                        </a:rPr>
                        <a:t>If the Service Tax amount gets reduced in any appellate proceeding, then the penalty amount shall also stand modified accordingly, and benefit of reduced penalty (25%) shall be admissible if Service Tax, interest and reduced penalty is paid within 30 days of such appellate order.</a:t>
                      </a:r>
                      <a:endParaRPr lang="en-US" sz="1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1086827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940999196"/>
              </p:ext>
            </p:extLst>
          </p:nvPr>
        </p:nvGraphicFramePr>
        <p:xfrm>
          <a:off x="1132115" y="1804171"/>
          <a:ext cx="10029371" cy="3987029"/>
        </p:xfrm>
        <a:graphic>
          <a:graphicData uri="http://schemas.openxmlformats.org/drawingml/2006/table">
            <a:tbl>
              <a:tblPr firstRow="1" bandRow="1">
                <a:tableStyleId>{073A0DAA-6AF3-43AB-8588-CEC1D06C72B9}</a:tableStyleId>
              </a:tblPr>
              <a:tblGrid>
                <a:gridCol w="10029371"/>
              </a:tblGrid>
              <a:tr h="968058">
                <a:tc>
                  <a:txBody>
                    <a:bodyPr/>
                    <a:lstStyle/>
                    <a:p>
                      <a:pPr algn="ctr"/>
                      <a:r>
                        <a:rPr lang="en-IN" sz="1800" b="1" u="none" kern="1200" dirty="0" smtClean="0">
                          <a:solidFill>
                            <a:schemeClr val="bg1"/>
                          </a:solidFill>
                          <a:effectLst/>
                          <a:latin typeface="+mn-lt"/>
                          <a:ea typeface="+mn-ea"/>
                          <a:cs typeface="+mn-cs"/>
                        </a:rPr>
                        <a:t>Section 78B</a:t>
                      </a:r>
                    </a:p>
                    <a:p>
                      <a:pPr algn="ctr"/>
                      <a:r>
                        <a:rPr lang="en-IN" sz="1800" b="1" u="sng" kern="1200" dirty="0" smtClean="0">
                          <a:solidFill>
                            <a:schemeClr val="bg1"/>
                          </a:solidFill>
                          <a:effectLst/>
                          <a:latin typeface="+mn-lt"/>
                          <a:ea typeface="+mn-ea"/>
                          <a:cs typeface="+mn-cs"/>
                        </a:rPr>
                        <a:t>TRANSITIONAL PROVISIONS</a:t>
                      </a:r>
                      <a:endParaRPr lang="en-US" sz="1800" b="1" u="sng" kern="1200" dirty="0" smtClean="0">
                        <a:solidFill>
                          <a:schemeClr val="bg1"/>
                        </a:solidFill>
                        <a:effectLst/>
                        <a:latin typeface="+mn-lt"/>
                        <a:ea typeface="+mn-ea"/>
                        <a:cs typeface="+mn-cs"/>
                      </a:endParaRPr>
                    </a:p>
                  </a:txBody>
                  <a:tcPr>
                    <a:solidFill>
                      <a:srgbClr val="002060"/>
                    </a:solidFill>
                  </a:tcPr>
                </a:tc>
              </a:tr>
              <a:tr h="943428">
                <a:tc>
                  <a:txBody>
                    <a:bodyPr/>
                    <a:lstStyle/>
                    <a:p>
                      <a:pPr marL="0" marR="0" algn="ctr">
                        <a:lnSpc>
                          <a:spcPct val="115000"/>
                        </a:lnSpc>
                        <a:spcBef>
                          <a:spcPts val="0"/>
                        </a:spcBef>
                        <a:spcAft>
                          <a:spcPts val="0"/>
                        </a:spcAft>
                      </a:pPr>
                      <a:r>
                        <a:rPr lang="en-IN" sz="1400" b="1" u="none" strike="noStrike" spc="-5" dirty="0">
                          <a:solidFill>
                            <a:schemeClr val="tx1"/>
                          </a:solidFill>
                          <a:effectLst/>
                          <a:latin typeface="Book Antiqua" panose="02040602050305030304" pitchFamily="18" charset="0"/>
                          <a:ea typeface="Times New Roman" panose="02020603050405020304" pitchFamily="18" charset="0"/>
                          <a:cs typeface="Arial" panose="020B0604020202020204" pitchFamily="34" charset="0"/>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IN" sz="1400" spc="-5" dirty="0">
                          <a:solidFill>
                            <a:schemeClr val="tx1"/>
                          </a:solidFill>
                          <a:effectLst/>
                          <a:latin typeface="Book Antiqua" panose="02040602050305030304" pitchFamily="18" charset="0"/>
                          <a:ea typeface="Times New Roman" panose="02020603050405020304" pitchFamily="18" charset="0"/>
                          <a:cs typeface="Arial" panose="020B0604020202020204" pitchFamily="34" charset="0"/>
                        </a:rPr>
                        <a:t>This section speaks for the transitional provision. As per this section, where no notice or order has been issued before the date of enactment of Finance Bill’ 2015, the amended provisions of Section 76 and 78 shall prevail. </a:t>
                      </a:r>
                      <a:r>
                        <a:rPr lang="en-IN" sz="1400" b="1" u="none" strike="noStrike" spc="-5" dirty="0">
                          <a:solidFill>
                            <a:schemeClr val="tx1"/>
                          </a:solidFill>
                          <a:effectLst/>
                          <a:latin typeface="Book Antiqua" panose="02040602050305030304" pitchFamily="18" charset="0"/>
                          <a:ea typeface="Times New Roman" panose="02020603050405020304" pitchFamily="18" charset="0"/>
                          <a:cs typeface="Arial" panose="020B0604020202020204" pitchFamily="34" charset="0"/>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r>
              <a:tr h="943429">
                <a:tc>
                  <a:txBody>
                    <a:bodyPr/>
                    <a:lstStyle/>
                    <a:p>
                      <a:pPr marL="0" marR="0" algn="ctr">
                        <a:lnSpc>
                          <a:spcPct val="115000"/>
                        </a:lnSpc>
                        <a:spcBef>
                          <a:spcPts val="0"/>
                        </a:spcBef>
                        <a:spcAft>
                          <a:spcPts val="0"/>
                        </a:spcAft>
                      </a:pPr>
                      <a:r>
                        <a:rPr lang="en-IN" sz="1800" b="1" kern="1200" dirty="0" smtClean="0">
                          <a:solidFill>
                            <a:schemeClr val="bg1"/>
                          </a:solidFill>
                          <a:effectLst/>
                          <a:latin typeface="+mn-lt"/>
                          <a:ea typeface="+mn-ea"/>
                          <a:cs typeface="+mn-cs"/>
                        </a:rPr>
                        <a:t>Section </a:t>
                      </a:r>
                      <a:r>
                        <a:rPr lang="en-US" sz="1800" b="1" kern="1200" dirty="0" smtClean="0">
                          <a:solidFill>
                            <a:schemeClr val="bg1"/>
                          </a:solidFill>
                          <a:effectLst/>
                          <a:latin typeface="+mn-lt"/>
                          <a:ea typeface="+mn-ea"/>
                          <a:cs typeface="+mn-cs"/>
                        </a:rPr>
                        <a:t>80</a:t>
                      </a:r>
                    </a:p>
                    <a:p>
                      <a:pPr marL="0" marR="0" indent="0" algn="ctr" defTabSz="914400" rtl="0" eaLnBrk="1" fontAlgn="auto" latinLnBrk="0" hangingPunct="1">
                        <a:lnSpc>
                          <a:spcPct val="115000"/>
                        </a:lnSpc>
                        <a:spcBef>
                          <a:spcPts val="0"/>
                        </a:spcBef>
                        <a:spcAft>
                          <a:spcPts val="0"/>
                        </a:spcAft>
                        <a:buClrTx/>
                        <a:buSzTx/>
                        <a:buFontTx/>
                        <a:buNone/>
                        <a:tabLst/>
                        <a:defRPr/>
                      </a:pPr>
                      <a:r>
                        <a:rPr lang="en-IN" sz="1800" b="1" u="sng" spc="-5"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PENALTY NOT TO BE IMPOSED IN CERTAIN CASES</a:t>
                      </a:r>
                      <a:endParaRPr lang="en-US" sz="1800" u="sng"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2060"/>
                    </a:solidFill>
                  </a:tcPr>
                </a:tc>
              </a:tr>
              <a:tr h="1132114">
                <a:tc>
                  <a:txBody>
                    <a:bodyPr/>
                    <a:lstStyle/>
                    <a:p>
                      <a:pPr marL="0" marR="0" algn="just">
                        <a:lnSpc>
                          <a:spcPct val="115000"/>
                        </a:lnSpc>
                        <a:spcBef>
                          <a:spcPts val="0"/>
                        </a:spcBef>
                        <a:spcAft>
                          <a:spcPts val="0"/>
                        </a:spcAft>
                      </a:pPr>
                      <a:endParaRPr lang="en-US" sz="1400" b="1" kern="1200" spc="20" dirty="0" smtClean="0">
                        <a:solidFill>
                          <a:schemeClr val="tx1"/>
                        </a:solidFill>
                        <a:effectLst/>
                        <a:latin typeface="+mn-lt"/>
                        <a:ea typeface="+mn-ea"/>
                        <a:cs typeface="+mn-cs"/>
                      </a:endParaRPr>
                    </a:p>
                    <a:p>
                      <a:pPr marL="0" marR="0" algn="just">
                        <a:lnSpc>
                          <a:spcPct val="115000"/>
                        </a:lnSpc>
                        <a:spcBef>
                          <a:spcPts val="0"/>
                        </a:spcBef>
                        <a:spcAft>
                          <a:spcPts val="0"/>
                        </a:spcAft>
                      </a:pPr>
                      <a:r>
                        <a:rPr lang="en-IN" sz="1400" spc="20" dirty="0" smtClean="0">
                          <a:solidFill>
                            <a:schemeClr val="tx1"/>
                          </a:solidFill>
                          <a:effectLst/>
                          <a:latin typeface="Book Antiqua" panose="02040602050305030304" pitchFamily="18" charset="0"/>
                          <a:ea typeface="Calibri" panose="020F0502020204030204" pitchFamily="34" charset="0"/>
                          <a:cs typeface="Arial" panose="020B0604020202020204" pitchFamily="34" charset="0"/>
                        </a:rPr>
                        <a:t>Section </a:t>
                      </a:r>
                      <a:r>
                        <a:rPr lang="en-IN" sz="1400" spc="20" dirty="0">
                          <a:solidFill>
                            <a:schemeClr val="tx1"/>
                          </a:solidFill>
                          <a:effectLst/>
                          <a:latin typeface="Book Antiqua" panose="02040602050305030304" pitchFamily="18" charset="0"/>
                          <a:ea typeface="Calibri" panose="020F0502020204030204" pitchFamily="34" charset="0"/>
                          <a:cs typeface="Arial" panose="020B0604020202020204" pitchFamily="34" charset="0"/>
                        </a:rPr>
                        <a:t>80, that provided for waiver of penalty in certain circumstances, is being omitted</a:t>
                      </a:r>
                      <a:r>
                        <a:rPr lang="en-IN" sz="1400" spc="20" dirty="0" smtClean="0">
                          <a:solidFill>
                            <a:schemeClr val="tx1"/>
                          </a:solidFill>
                          <a:effectLst/>
                          <a:latin typeface="Book Antiqua" panose="02040602050305030304" pitchFamily="18" charset="0"/>
                          <a:ea typeface="Calibri" panose="020F0502020204030204" pitchFamily="34" charset="0"/>
                          <a:cs typeface="Arial" panose="020B0604020202020204" pitchFamily="34" charset="0"/>
                        </a:rPr>
                        <a:t>.</a:t>
                      </a:r>
                    </a:p>
                  </a:txBody>
                  <a:tcPr/>
                </a:tc>
              </a:tr>
            </a:tbl>
          </a:graphicData>
        </a:graphic>
      </p:graphicFrame>
    </p:spTree>
    <p:extLst>
      <p:ext uri="{BB962C8B-B14F-4D97-AF65-F5344CB8AC3E}">
        <p14:creationId xmlns="" xmlns:p14="http://schemas.microsoft.com/office/powerpoint/2010/main" val="2182027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9570" y="286603"/>
            <a:ext cx="10058400" cy="1450757"/>
          </a:xfrm>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524430594"/>
              </p:ext>
            </p:extLst>
          </p:nvPr>
        </p:nvGraphicFramePr>
        <p:xfrm>
          <a:off x="1161143" y="1845734"/>
          <a:ext cx="10058400" cy="3959980"/>
        </p:xfrm>
        <a:graphic>
          <a:graphicData uri="http://schemas.openxmlformats.org/drawingml/2006/table">
            <a:tbl>
              <a:tblPr firstRow="1" bandRow="1">
                <a:tableStyleId>{073A0DAA-6AF3-43AB-8588-CEC1D06C72B9}</a:tableStyleId>
              </a:tblPr>
              <a:tblGrid>
                <a:gridCol w="10058400"/>
              </a:tblGrid>
              <a:tr h="937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bg1"/>
                          </a:solidFill>
                          <a:effectLst/>
                          <a:latin typeface="+mn-lt"/>
                          <a:ea typeface="+mn-ea"/>
                          <a:cs typeface="+mn-cs"/>
                        </a:rPr>
                        <a:t>Section </a:t>
                      </a:r>
                      <a:r>
                        <a:rPr lang="en-US" sz="1800" b="1" kern="1200" dirty="0" smtClean="0">
                          <a:solidFill>
                            <a:schemeClr val="bg1"/>
                          </a:solidFill>
                          <a:effectLst/>
                          <a:latin typeface="+mn-lt"/>
                          <a:ea typeface="+mn-ea"/>
                          <a:cs typeface="+mn-cs"/>
                        </a:rPr>
                        <a:t>86</a:t>
                      </a:r>
                    </a:p>
                    <a:p>
                      <a:pPr marL="0" marR="0" indent="0" algn="ctr" defTabSz="914400" rtl="0" eaLnBrk="1" fontAlgn="auto" latinLnBrk="0" hangingPunct="1">
                        <a:lnSpc>
                          <a:spcPct val="100000"/>
                        </a:lnSpc>
                        <a:spcBef>
                          <a:spcPts val="0"/>
                        </a:spcBef>
                        <a:spcAft>
                          <a:spcPts val="0"/>
                        </a:spcAft>
                        <a:buClrTx/>
                        <a:buSzTx/>
                        <a:buFontTx/>
                        <a:buNone/>
                        <a:tabLst/>
                        <a:defRPr/>
                      </a:pPr>
                      <a:r>
                        <a:rPr lang="en-IN" sz="1600" b="1" u="sng" spc="-5" dirty="0" smtClean="0">
                          <a:solidFill>
                            <a:schemeClr val="bg1"/>
                          </a:solidFill>
                          <a:effectLst/>
                          <a:latin typeface="Book Antiqua" panose="02040602050305030304" pitchFamily="18" charset="0"/>
                          <a:ea typeface="Times New Roman" panose="02020603050405020304" pitchFamily="18" charset="0"/>
                          <a:cs typeface="Arial" panose="020B0604020202020204" pitchFamily="34" charset="0"/>
                        </a:rPr>
                        <a:t>APPEALS TO APPELLATE TRIBUNAL &amp; SETTLEMENT COMMISSION</a:t>
                      </a:r>
                      <a:endParaRPr lang="en-US" sz="1600" u="sng"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smtClean="0">
                        <a:solidFill>
                          <a:schemeClr val="bg1"/>
                        </a:solidFill>
                        <a:effectLst/>
                        <a:latin typeface="+mn-lt"/>
                        <a:ea typeface="+mn-ea"/>
                        <a:cs typeface="+mn-cs"/>
                      </a:endParaRPr>
                    </a:p>
                  </a:txBody>
                  <a:tcPr>
                    <a:solidFill>
                      <a:srgbClr val="002060"/>
                    </a:solidFill>
                  </a:tcPr>
                </a:tc>
              </a:tr>
              <a:tr h="302242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400" dirty="0">
                          <a:solidFill>
                            <a:srgbClr val="221F1F"/>
                          </a:solidFill>
                          <a:effectLst/>
                          <a:latin typeface="Book Antiqua" panose="02040602050305030304" pitchFamily="18" charset="0"/>
                          <a:ea typeface="Times New Roman" panose="02020603050405020304" pitchFamily="18" charset="0"/>
                          <a:cs typeface="Arial" panose="020B0604020202020204" pitchFamily="34" charset="0"/>
                        </a:rPr>
                        <a:t> </a:t>
                      </a:r>
                      <a:endParaRPr lang="en-IN" sz="1400" dirty="0" smtClean="0">
                        <a:solidFill>
                          <a:srgbClr val="221F1F"/>
                        </a:solidFill>
                        <a:effectLst/>
                        <a:latin typeface="Book Antiqua" panose="02040602050305030304" pitchFamily="18" charset="0"/>
                        <a:ea typeface="Times New Roman" panose="02020603050405020304" pitchFamily="18" charset="0"/>
                        <a:cs typeface="Arial" panose="020B0604020202020204" pitchFamily="34"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lang="en-IN" sz="1400" b="1" u="dbl" spc="-5" dirty="0" smtClean="0">
                          <a:solidFill>
                            <a:srgbClr val="221F1F"/>
                          </a:solidFill>
                          <a:effectLst/>
                          <a:latin typeface="Book Antiqua" panose="02040602050305030304" pitchFamily="18" charset="0"/>
                          <a:ea typeface="Times New Roman" panose="02020603050405020304" pitchFamily="18" charset="0"/>
                          <a:cs typeface="Arial" panose="020B0604020202020204" pitchFamily="34" charset="0"/>
                        </a:rPr>
                        <a:t>Appeals to Appellate Tribunal</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Section 86 is being amended to prescribe that remedy against the order passed by Commissioner (Appeal), in a matter involving rebate of Service Tax, shall lie in terms of section 35EE of the Central Excise Act.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t is also being provided that all appeals filed in Tribunal after the date the Finance Act, 2012 came into effect and pending on the date when the Finance Bill, 2015 receives assent of the President shall be</a:t>
                      </a:r>
                      <a:r>
                        <a:rPr lang="en-IN" sz="1400" dirty="0" smtClean="0">
                          <a:effectLst/>
                          <a:latin typeface="Georgia" panose="02040502050405020303" pitchFamily="18" charset="0"/>
                          <a:ea typeface="Calibri" panose="020F0502020204030204" pitchFamily="34" charset="0"/>
                          <a:cs typeface="Georgia" panose="02040502050405020303" pitchFamily="18" charset="0"/>
                        </a:rPr>
                        <a:t> </a:t>
                      </a:r>
                      <a:r>
                        <a:rPr lang="en-IN" sz="1400" dirty="0" smtClean="0">
                          <a:solidFill>
                            <a:srgbClr val="221F1F"/>
                          </a:solidFill>
                          <a:effectLst/>
                          <a:latin typeface="Book Antiqua" panose="02040602050305030304" pitchFamily="18" charset="0"/>
                          <a:ea typeface="Calibri" panose="020F0502020204030204" pitchFamily="34" charset="0"/>
                          <a:cs typeface="Arial" panose="020B0604020202020204" pitchFamily="34" charset="0"/>
                        </a:rPr>
                        <a:t>transferred and dealt in accordance with section 35EE of the Central Excise Act.</a:t>
                      </a:r>
                      <a:endParaRPr lang="en-US" sz="1400" dirty="0" smtClean="0">
                        <a:solidFill>
                          <a:srgbClr val="221F1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050" b="1" u="dbl" spc="-5" dirty="0" smtClean="0">
                        <a:solidFill>
                          <a:srgbClr val="221F1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lang="en-IN" sz="1400" b="1" u="dbl" spc="-5" dirty="0" smtClean="0">
                          <a:solidFill>
                            <a:srgbClr val="221F1F"/>
                          </a:solidFill>
                          <a:effectLst/>
                          <a:latin typeface="Book Antiqua" panose="02040602050305030304" pitchFamily="18" charset="0"/>
                          <a:ea typeface="Times New Roman" panose="02020603050405020304" pitchFamily="18" charset="0"/>
                          <a:cs typeface="Arial" panose="020B0604020202020204" pitchFamily="34" charset="0"/>
                        </a:rPr>
                        <a:t>Settlement </a:t>
                      </a:r>
                      <a:r>
                        <a:rPr lang="en-IN" sz="1400" b="1" u="dbl" spc="-5" dirty="0">
                          <a:solidFill>
                            <a:srgbClr val="221F1F"/>
                          </a:solidFill>
                          <a:effectLst/>
                          <a:latin typeface="Book Antiqua" panose="02040602050305030304" pitchFamily="18" charset="0"/>
                          <a:ea typeface="Times New Roman" panose="02020603050405020304" pitchFamily="18" charset="0"/>
                          <a:cs typeface="Arial" panose="020B0604020202020204" pitchFamily="34" charset="0"/>
                        </a:rPr>
                        <a:t>Commission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IN" sz="1400" spc="-5" dirty="0">
                          <a:solidFill>
                            <a:srgbClr val="221F1F"/>
                          </a:solidFill>
                          <a:effectLst/>
                          <a:latin typeface="Book Antiqua" panose="02040602050305030304" pitchFamily="18" charset="0"/>
                          <a:ea typeface="Times New Roman" panose="02020603050405020304" pitchFamily="18" charset="0"/>
                          <a:cs typeface="Arial" panose="020B0604020202020204" pitchFamily="34" charset="0"/>
                        </a:rPr>
                        <a:t>Certain changes have been made in the provisions relating to Settlement Commission. These provisions, contained in the Central Excise Act, 1944, are made applicable to Service Tax, through section 83 of the Finance Act, 1994.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75000"/>
                      </a:schemeClr>
                    </a:solidFill>
                  </a:tcPr>
                </a:tc>
              </a:tr>
            </a:tbl>
          </a:graphicData>
        </a:graphic>
      </p:graphicFrame>
    </p:spTree>
    <p:extLst>
      <p:ext uri="{BB962C8B-B14F-4D97-AF65-F5344CB8AC3E}">
        <p14:creationId xmlns="" xmlns:p14="http://schemas.microsoft.com/office/powerpoint/2010/main" val="3409505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cap="all" dirty="0">
                <a:solidFill>
                  <a:srgbClr val="00B0F0"/>
                </a:solidFill>
              </a:rPr>
              <a:t>Amendments in service tax law by notifications</a:t>
            </a:r>
            <a:endParaRPr lang="en-US" dirty="0">
              <a:solidFill>
                <a:srgbClr val="00B0F0"/>
              </a:solidFill>
            </a:endParaRPr>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073934245"/>
              </p:ext>
            </p:extLst>
          </p:nvPr>
        </p:nvGraphicFramePr>
        <p:xfrm>
          <a:off x="1170774" y="1846262"/>
          <a:ext cx="9984905" cy="3973967"/>
        </p:xfrm>
        <a:graphic>
          <a:graphicData uri="http://schemas.openxmlformats.org/drawingml/2006/table">
            <a:tbl>
              <a:tblPr firstRow="1" firstCol="1" bandRow="1">
                <a:tableStyleId>{D27102A9-8310-4765-A935-A1911B00CA55}</a:tableStyleId>
              </a:tblPr>
              <a:tblGrid>
                <a:gridCol w="9984905"/>
              </a:tblGrid>
              <a:tr h="505052">
                <a:tc>
                  <a:txBody>
                    <a:bodyPr/>
                    <a:lstStyle/>
                    <a:p>
                      <a:pPr marL="0" marR="0" algn="ctr">
                        <a:lnSpc>
                          <a:spcPct val="115000"/>
                        </a:lnSpc>
                        <a:spcBef>
                          <a:spcPts val="0"/>
                        </a:spcBef>
                        <a:spcAft>
                          <a:spcPts val="0"/>
                        </a:spcAft>
                      </a:pPr>
                      <a:r>
                        <a:rPr lang="en-IN" sz="1800" dirty="0">
                          <a:solidFill>
                            <a:schemeClr val="bg1"/>
                          </a:solidFill>
                          <a:effectLst/>
                        </a:rPr>
                        <a:t>Notification No 03/2015 Dt.  1</a:t>
                      </a:r>
                      <a:r>
                        <a:rPr lang="en-IN" sz="1800" baseline="30000" dirty="0">
                          <a:solidFill>
                            <a:schemeClr val="bg1"/>
                          </a:solidFill>
                          <a:effectLst/>
                        </a:rPr>
                        <a:t>st</a:t>
                      </a:r>
                      <a:r>
                        <a:rPr lang="en-IN" sz="1800" dirty="0">
                          <a:solidFill>
                            <a:schemeClr val="bg1"/>
                          </a:solidFill>
                          <a:effectLst/>
                        </a:rPr>
                        <a:t> March, 2015 (Applicable </a:t>
                      </a:r>
                      <a:r>
                        <a:rPr lang="en-IN" sz="1800" dirty="0" err="1">
                          <a:solidFill>
                            <a:schemeClr val="bg1"/>
                          </a:solidFill>
                          <a:effectLst/>
                        </a:rPr>
                        <a:t>w.e.f</a:t>
                      </a:r>
                      <a:r>
                        <a:rPr lang="en-IN" sz="1800" dirty="0">
                          <a:solidFill>
                            <a:schemeClr val="bg1"/>
                          </a:solidFill>
                          <a:effectLst/>
                        </a:rPr>
                        <a:t>. 1</a:t>
                      </a:r>
                      <a:r>
                        <a:rPr lang="en-IN" sz="1800" baseline="30000" dirty="0">
                          <a:solidFill>
                            <a:schemeClr val="bg1"/>
                          </a:solidFill>
                          <a:effectLst/>
                        </a:rPr>
                        <a:t>st</a:t>
                      </a:r>
                      <a:r>
                        <a:rPr lang="en-IN" sz="1800" dirty="0">
                          <a:solidFill>
                            <a:schemeClr val="bg1"/>
                          </a:solidFill>
                          <a:effectLst/>
                        </a:rPr>
                        <a:t> March, 2015)</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nchor="ctr">
                    <a:solidFill>
                      <a:srgbClr val="002060"/>
                    </a:solidFill>
                  </a:tcPr>
                </a:tc>
              </a:tr>
              <a:tr h="3468915">
                <a:tc>
                  <a:txBody>
                    <a:bodyPr/>
                    <a:lstStyle/>
                    <a:p>
                      <a:pPr marL="0" marR="0" algn="just">
                        <a:lnSpc>
                          <a:spcPct val="115000"/>
                        </a:lnSpc>
                        <a:spcBef>
                          <a:spcPts val="0"/>
                        </a:spcBef>
                        <a:spcAft>
                          <a:spcPts val="0"/>
                        </a:spcAft>
                      </a:pPr>
                      <a:r>
                        <a:rPr lang="en-IN" sz="1400" dirty="0">
                          <a:effectLst/>
                        </a:rPr>
                        <a:t> </a:t>
                      </a:r>
                      <a:endParaRPr lang="en-US" sz="1400" dirty="0">
                        <a:effectLst/>
                      </a:endParaRPr>
                    </a:p>
                    <a:p>
                      <a:pPr marL="0" marR="0" algn="just">
                        <a:lnSpc>
                          <a:spcPct val="115000"/>
                        </a:lnSpc>
                        <a:spcBef>
                          <a:spcPts val="0"/>
                        </a:spcBef>
                        <a:spcAft>
                          <a:spcPts val="0"/>
                        </a:spcAft>
                      </a:pPr>
                      <a:r>
                        <a:rPr lang="en-IN" sz="1400" dirty="0">
                          <a:effectLst/>
                        </a:rPr>
                        <a:t>Vide this notification, the service tax notification 42/2012 dated </a:t>
                      </a:r>
                      <a:r>
                        <a:rPr lang="en-US" sz="1400" dirty="0">
                          <a:effectLst/>
                        </a:rPr>
                        <a:t>29</a:t>
                      </a:r>
                      <a:r>
                        <a:rPr lang="en-US" sz="1400" baseline="30000" dirty="0">
                          <a:effectLst/>
                        </a:rPr>
                        <a:t>th</a:t>
                      </a:r>
                      <a:r>
                        <a:rPr lang="en-US" sz="1400" dirty="0">
                          <a:effectLst/>
                        </a:rPr>
                        <a:t> June 2012 has been rescinded.</a:t>
                      </a:r>
                    </a:p>
                    <a:p>
                      <a:pPr marL="0" marR="0" algn="just">
                        <a:lnSpc>
                          <a:spcPct val="115000"/>
                        </a:lnSpc>
                        <a:spcBef>
                          <a:spcPts val="0"/>
                        </a:spcBef>
                        <a:spcAft>
                          <a:spcPts val="0"/>
                        </a:spcAft>
                      </a:pPr>
                      <a:r>
                        <a:rPr lang="en-IN" sz="1400" dirty="0">
                          <a:effectLst/>
                        </a:rPr>
                        <a:t> </a:t>
                      </a:r>
                      <a:r>
                        <a:rPr lang="en-IN" sz="1400" dirty="0" smtClean="0">
                          <a:effectLst/>
                        </a:rPr>
                        <a:t>The </a:t>
                      </a:r>
                      <a:r>
                        <a:rPr lang="en-IN" sz="1400" dirty="0">
                          <a:effectLst/>
                        </a:rPr>
                        <a:t>notification 42/2012 was issued for giving exemption to services provided by a commission agent located outside India engaged by the exporter of goods in India</a:t>
                      </a:r>
                      <a:r>
                        <a:rPr lang="en-IN" sz="1400" dirty="0" smtClean="0">
                          <a:effectLst/>
                        </a:rPr>
                        <a:t>.</a:t>
                      </a:r>
                    </a:p>
                    <a:p>
                      <a:pPr marL="0" marR="0" algn="just">
                        <a:lnSpc>
                          <a:spcPct val="115000"/>
                        </a:lnSpc>
                        <a:spcBef>
                          <a:spcPts val="0"/>
                        </a:spcBef>
                        <a:spcAft>
                          <a:spcPts val="0"/>
                        </a:spcAft>
                      </a:pPr>
                      <a:endParaRPr lang="en-US" sz="1400" dirty="0">
                        <a:effectLst/>
                      </a:endParaRPr>
                    </a:p>
                    <a:p>
                      <a:pPr marL="0" marR="0" algn="just">
                        <a:lnSpc>
                          <a:spcPct val="115000"/>
                        </a:lnSpc>
                        <a:spcBef>
                          <a:spcPts val="0"/>
                        </a:spcBef>
                        <a:spcAft>
                          <a:spcPts val="0"/>
                        </a:spcAft>
                      </a:pPr>
                      <a:r>
                        <a:rPr lang="en-IN" sz="1400" dirty="0">
                          <a:effectLst/>
                        </a:rPr>
                        <a:t> </a:t>
                      </a:r>
                      <a:r>
                        <a:rPr lang="en-IN" sz="1400" u="sng" dirty="0" smtClean="0">
                          <a:effectLst/>
                        </a:rPr>
                        <a:t>Reason/Impact</a:t>
                      </a:r>
                      <a:endParaRPr lang="en-US" sz="1400" dirty="0">
                        <a:effectLst/>
                      </a:endParaRPr>
                    </a:p>
                    <a:p>
                      <a:pPr marL="0" marR="0" algn="just">
                        <a:lnSpc>
                          <a:spcPct val="115000"/>
                        </a:lnSpc>
                        <a:spcBef>
                          <a:spcPts val="0"/>
                        </a:spcBef>
                        <a:spcAft>
                          <a:spcPts val="0"/>
                        </a:spcAft>
                      </a:pPr>
                      <a:r>
                        <a:rPr lang="en-IN" sz="1400" dirty="0">
                          <a:effectLst/>
                        </a:rPr>
                        <a:t>This notification has been rescinded as the service provided by foreign commission agent is covered under Rule 9 of Place of Provision of Service Rules’ 2012 vide amendment by </a:t>
                      </a:r>
                      <a:r>
                        <a:rPr lang="en-US" sz="1400" dirty="0">
                          <a:effectLst/>
                        </a:rPr>
                        <a:t>Notification No 14/2014 (Applicable </a:t>
                      </a:r>
                      <a:r>
                        <a:rPr lang="en-US" sz="1400" dirty="0" err="1">
                          <a:effectLst/>
                        </a:rPr>
                        <a:t>w.e.f</a:t>
                      </a:r>
                      <a:r>
                        <a:rPr lang="en-US" sz="1400" dirty="0">
                          <a:effectLst/>
                        </a:rPr>
                        <a:t>. 1</a:t>
                      </a:r>
                      <a:r>
                        <a:rPr lang="en-US" sz="1400" baseline="30000" dirty="0">
                          <a:effectLst/>
                        </a:rPr>
                        <a:t>st</a:t>
                      </a:r>
                      <a:r>
                        <a:rPr lang="en-US" sz="1400" dirty="0">
                          <a:effectLst/>
                        </a:rPr>
                        <a:t> Oct 2014) </a:t>
                      </a:r>
                      <a:r>
                        <a:rPr lang="en-IN" sz="1400" dirty="0">
                          <a:effectLst/>
                        </a:rPr>
                        <a:t>and accordingly not liable to be taxed. Hence, no need for this exemption.</a:t>
                      </a:r>
                      <a:endParaRPr lang="en-US" sz="1400" dirty="0">
                        <a:effectLst/>
                      </a:endParaRPr>
                    </a:p>
                    <a:p>
                      <a:pPr marL="0" marR="0">
                        <a:lnSpc>
                          <a:spcPct val="115000"/>
                        </a:lnSpc>
                        <a:spcBef>
                          <a:spcPts val="0"/>
                        </a:spcBef>
                        <a:spcAft>
                          <a:spcPts val="0"/>
                        </a:spcAft>
                      </a:pPr>
                      <a:r>
                        <a:rPr lang="en-IN"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solidFill>
                      <a:schemeClr val="bg1">
                        <a:lumMod val="75000"/>
                      </a:schemeClr>
                    </a:solidFill>
                  </a:tcPr>
                </a:tc>
              </a:tr>
            </a:tbl>
          </a:graphicData>
        </a:graphic>
      </p:graphicFrame>
    </p:spTree>
    <p:extLst>
      <p:ext uri="{BB962C8B-B14F-4D97-AF65-F5344CB8AC3E}">
        <p14:creationId xmlns="" xmlns:p14="http://schemas.microsoft.com/office/powerpoint/2010/main" val="2222263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190172" y="1886858"/>
          <a:ext cx="10014856" cy="3759199"/>
        </p:xfrm>
        <a:graphic>
          <a:graphicData uri="http://schemas.openxmlformats.org/drawingml/2006/table">
            <a:tbl>
              <a:tblPr firstRow="1" firstCol="1" bandRow="1">
                <a:tableStyleId>{D27102A9-8310-4765-A935-A1911B00CA55}</a:tableStyleId>
              </a:tblPr>
              <a:tblGrid>
                <a:gridCol w="10014856"/>
              </a:tblGrid>
              <a:tr h="493485">
                <a:tc>
                  <a:txBody>
                    <a:bodyPr/>
                    <a:lstStyle/>
                    <a:p>
                      <a:pPr marL="0" marR="0" algn="ctr">
                        <a:lnSpc>
                          <a:spcPct val="115000"/>
                        </a:lnSpc>
                        <a:spcBef>
                          <a:spcPts val="0"/>
                        </a:spcBef>
                        <a:spcAft>
                          <a:spcPts val="0"/>
                        </a:spcAft>
                      </a:pPr>
                      <a:r>
                        <a:rPr lang="en-IN" sz="1800" dirty="0">
                          <a:solidFill>
                            <a:schemeClr val="bg1"/>
                          </a:solidFill>
                          <a:effectLst/>
                        </a:rPr>
                        <a:t>Notification No 04/2015 Dt.  1st March, 2015 (Applicable </a:t>
                      </a:r>
                      <a:r>
                        <a:rPr lang="en-IN" sz="1800" dirty="0" err="1">
                          <a:solidFill>
                            <a:schemeClr val="bg1"/>
                          </a:solidFill>
                          <a:effectLst/>
                        </a:rPr>
                        <a:t>w.e.f</a:t>
                      </a:r>
                      <a:r>
                        <a:rPr lang="en-IN" sz="1800" dirty="0">
                          <a:solidFill>
                            <a:schemeClr val="bg1"/>
                          </a:solidFill>
                          <a:effectLst/>
                        </a:rPr>
                        <a:t>. 1st April, 2015)</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nchor="ctr">
                    <a:solidFill>
                      <a:srgbClr val="002060"/>
                    </a:solidFill>
                  </a:tcPr>
                </a:tc>
              </a:tr>
              <a:tr h="3265714">
                <a:tc>
                  <a:txBody>
                    <a:bodyPr/>
                    <a:lstStyle/>
                    <a:p>
                      <a:pPr marL="0" marR="0" algn="just">
                        <a:lnSpc>
                          <a:spcPct val="115000"/>
                        </a:lnSpc>
                        <a:spcBef>
                          <a:spcPts val="0"/>
                        </a:spcBef>
                        <a:spcAft>
                          <a:spcPts val="0"/>
                        </a:spcAft>
                      </a:pPr>
                      <a:r>
                        <a:rPr lang="en-IN" sz="1400" dirty="0">
                          <a:effectLst/>
                        </a:rPr>
                        <a:t> </a:t>
                      </a:r>
                      <a:endParaRPr lang="en-US" sz="1400" dirty="0">
                        <a:effectLst/>
                      </a:endParaRPr>
                    </a:p>
                    <a:p>
                      <a:pPr marL="0" marR="0" algn="just">
                        <a:lnSpc>
                          <a:spcPct val="115000"/>
                        </a:lnSpc>
                        <a:spcBef>
                          <a:spcPts val="0"/>
                        </a:spcBef>
                        <a:spcAft>
                          <a:spcPts val="0"/>
                        </a:spcAft>
                      </a:pPr>
                      <a:r>
                        <a:rPr lang="en-IN" sz="1400" dirty="0">
                          <a:effectLst/>
                        </a:rPr>
                        <a:t>Vide this notification, the service tax notification 31/2012 dated </a:t>
                      </a:r>
                      <a:r>
                        <a:rPr lang="en-US" sz="1400" dirty="0">
                          <a:effectLst/>
                        </a:rPr>
                        <a:t>20</a:t>
                      </a:r>
                      <a:r>
                        <a:rPr lang="en-US" sz="1400" baseline="30000" dirty="0">
                          <a:effectLst/>
                        </a:rPr>
                        <a:t>th</a:t>
                      </a:r>
                      <a:r>
                        <a:rPr lang="en-US" sz="1400" dirty="0">
                          <a:effectLst/>
                        </a:rPr>
                        <a:t> June 2012 has been amended to include Land Custom Station.</a:t>
                      </a:r>
                    </a:p>
                    <a:p>
                      <a:pPr marL="0" marR="0">
                        <a:lnSpc>
                          <a:spcPct val="115000"/>
                        </a:lnSpc>
                        <a:spcBef>
                          <a:spcPts val="0"/>
                        </a:spcBef>
                        <a:spcAft>
                          <a:spcPts val="0"/>
                        </a:spcAft>
                      </a:pPr>
                      <a:r>
                        <a:rPr lang="en-IN" sz="1400" dirty="0">
                          <a:effectLst/>
                        </a:rPr>
                        <a:t> </a:t>
                      </a:r>
                      <a:endParaRPr lang="en-US" sz="1400" dirty="0">
                        <a:effectLst/>
                      </a:endParaRPr>
                    </a:p>
                    <a:p>
                      <a:pPr marL="0" marR="0" algn="just">
                        <a:lnSpc>
                          <a:spcPct val="115000"/>
                        </a:lnSpc>
                        <a:spcBef>
                          <a:spcPts val="0"/>
                        </a:spcBef>
                        <a:spcAft>
                          <a:spcPts val="0"/>
                        </a:spcAft>
                      </a:pPr>
                      <a:r>
                        <a:rPr lang="en-US" sz="1400" dirty="0">
                          <a:effectLst/>
                        </a:rPr>
                        <a:t>Notification 31/2012 grants exemption to service provided to an exporter for transport of the said goods by GTA in a goods carriage</a:t>
                      </a:r>
                    </a:p>
                    <a:p>
                      <a:pPr marL="342900" marR="0" lvl="0" indent="-342900" algn="just" fontAlgn="base">
                        <a:lnSpc>
                          <a:spcPct val="115000"/>
                        </a:lnSpc>
                        <a:spcBef>
                          <a:spcPts val="0"/>
                        </a:spcBef>
                        <a:spcAft>
                          <a:spcPts val="0"/>
                        </a:spcAft>
                        <a:buFont typeface="Wingdings" panose="05000000000000000000" pitchFamily="2" charset="2"/>
                        <a:buChar char=""/>
                      </a:pPr>
                      <a:r>
                        <a:rPr lang="en-US" sz="1400" dirty="0">
                          <a:effectLst/>
                        </a:rPr>
                        <a:t>From any container freight station or inland container depot </a:t>
                      </a:r>
                    </a:p>
                    <a:p>
                      <a:pPr marL="342900" marR="0" lvl="0" indent="-342900" algn="just" fontAlgn="base">
                        <a:lnSpc>
                          <a:spcPct val="115000"/>
                        </a:lnSpc>
                        <a:spcBef>
                          <a:spcPts val="0"/>
                        </a:spcBef>
                        <a:spcAft>
                          <a:spcPts val="0"/>
                        </a:spcAft>
                        <a:buFont typeface="Wingdings" panose="05000000000000000000" pitchFamily="2" charset="2"/>
                        <a:buChar char=""/>
                      </a:pPr>
                      <a:r>
                        <a:rPr lang="en-US" sz="1400" dirty="0">
                          <a:effectLst/>
                        </a:rPr>
                        <a:t>To the port or airport, as the case may be, from where the goods are exported; or</a:t>
                      </a:r>
                    </a:p>
                    <a:p>
                      <a:pPr marL="0" marR="0" algn="just" fontAlgn="base">
                        <a:lnSpc>
                          <a:spcPct val="115000"/>
                        </a:lnSpc>
                        <a:spcBef>
                          <a:spcPts val="0"/>
                        </a:spcBef>
                        <a:spcAft>
                          <a:spcPts val="0"/>
                        </a:spcAft>
                      </a:pPr>
                      <a:r>
                        <a:rPr lang="en-US" sz="1400" dirty="0">
                          <a:effectLst/>
                        </a:rPr>
                        <a:t> </a:t>
                      </a:r>
                    </a:p>
                    <a:p>
                      <a:pPr marL="0" marR="0" algn="just" fontAlgn="base">
                        <a:lnSpc>
                          <a:spcPct val="115000"/>
                        </a:lnSpc>
                        <a:spcBef>
                          <a:spcPts val="0"/>
                        </a:spcBef>
                        <a:spcAft>
                          <a:spcPts val="0"/>
                        </a:spcAft>
                      </a:pPr>
                      <a:r>
                        <a:rPr lang="en-US" sz="1400" u="sng" dirty="0">
                          <a:effectLst/>
                        </a:rPr>
                        <a:t>Reason/Impact</a:t>
                      </a:r>
                      <a:endParaRPr lang="en-US" sz="1400" dirty="0">
                        <a:effectLst/>
                      </a:endParaRPr>
                    </a:p>
                    <a:p>
                      <a:pPr marL="0" marR="0" algn="just" fontAlgn="base">
                        <a:lnSpc>
                          <a:spcPct val="115000"/>
                        </a:lnSpc>
                        <a:spcBef>
                          <a:spcPts val="0"/>
                        </a:spcBef>
                        <a:spcAft>
                          <a:spcPts val="0"/>
                        </a:spcAft>
                      </a:pPr>
                      <a:r>
                        <a:rPr lang="en-US" sz="1400" dirty="0">
                          <a:effectLst/>
                        </a:rPr>
                        <a:t>With the present notification, the benefit has been extended to the GTA service provided </a:t>
                      </a:r>
                      <a:r>
                        <a:rPr lang="en-US" sz="1400" dirty="0" err="1">
                          <a:effectLst/>
                        </a:rPr>
                        <a:t>upto</a:t>
                      </a:r>
                      <a:r>
                        <a:rPr lang="en-US" sz="1400" dirty="0">
                          <a:effectLst/>
                        </a:rPr>
                        <a:t> the land custom station also. </a:t>
                      </a:r>
                    </a:p>
                    <a:p>
                      <a:pPr marL="0" marR="0">
                        <a:lnSpc>
                          <a:spcPct val="115000"/>
                        </a:lnSpc>
                        <a:spcBef>
                          <a:spcPts val="0"/>
                        </a:spcBef>
                        <a:spcAft>
                          <a:spcPts val="0"/>
                        </a:spcAft>
                      </a:pPr>
                      <a:r>
                        <a:rPr lang="en-IN"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281" marR="50281" marT="0" marB="0">
                    <a:solidFill>
                      <a:schemeClr val="bg1">
                        <a:lumMod val="75000"/>
                      </a:schemeClr>
                    </a:solidFill>
                  </a:tcPr>
                </a:tc>
              </a:tr>
            </a:tbl>
          </a:graphicData>
        </a:graphic>
      </p:graphicFrame>
    </p:spTree>
    <p:extLst>
      <p:ext uri="{BB962C8B-B14F-4D97-AF65-F5344CB8AC3E}">
        <p14:creationId xmlns="" xmlns:p14="http://schemas.microsoft.com/office/powerpoint/2010/main" val="2503749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IN" dirty="0">
              <a:solidFill>
                <a:srgbClr val="00B0F0"/>
              </a:solidFill>
            </a:endParaRPr>
          </a:p>
        </p:txBody>
      </p:sp>
      <p:graphicFrame>
        <p:nvGraphicFramePr>
          <p:cNvPr id="4" name="Content Placeholder 3"/>
          <p:cNvGraphicFramePr>
            <a:graphicFrameLocks noGrp="1"/>
          </p:cNvGraphicFramePr>
          <p:nvPr>
            <p:ph idx="1"/>
          </p:nvPr>
        </p:nvGraphicFramePr>
        <p:xfrm>
          <a:off x="1096963" y="1886858"/>
          <a:ext cx="10058400" cy="3831771"/>
        </p:xfrm>
        <a:graphic>
          <a:graphicData uri="http://schemas.openxmlformats.org/drawingml/2006/table">
            <a:tbl>
              <a:tblPr firstRow="1" bandRow="1">
                <a:tableStyleId>{5C22544A-7EE6-4342-B048-85BDC9FD1C3A}</a:tableStyleId>
              </a:tblPr>
              <a:tblGrid>
                <a:gridCol w="10058400"/>
              </a:tblGrid>
              <a:tr h="4789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smtClean="0"/>
                        <a:t>Notification No 05/2015 Dt.  1st March, 2015 (Applicable </a:t>
                      </a:r>
                      <a:r>
                        <a:rPr lang="en-IN" sz="1800" dirty="0" err="1" smtClean="0"/>
                        <a:t>w.e.f</a:t>
                      </a:r>
                      <a:r>
                        <a:rPr lang="en-IN" sz="1800" dirty="0" smtClean="0"/>
                        <a:t>. Different dates)</a:t>
                      </a:r>
                      <a:endParaRPr lang="en-IN" sz="1800" b="1" u="dbl" dirty="0" smtClean="0">
                        <a:latin typeface="Book Antiqua" panose="02040602050305030304" pitchFamily="18" charset="0"/>
                        <a:ea typeface="Calibri" panose="020F0502020204030204" pitchFamily="34" charset="0"/>
                        <a:cs typeface="Times New Roman" panose="02020603050405020304" pitchFamily="18" charset="0"/>
                      </a:endParaRPr>
                    </a:p>
                  </a:txBody>
                  <a:tcPr>
                    <a:solidFill>
                      <a:srgbClr val="002060"/>
                    </a:solidFill>
                  </a:tcPr>
                </a:tc>
              </a:tr>
              <a:tr h="3352800">
                <a:tc>
                  <a:txBody>
                    <a:bodyPr/>
                    <a:lstStyle/>
                    <a:p>
                      <a:pPr algn="ctr">
                        <a:lnSpc>
                          <a:spcPct val="115000"/>
                        </a:lnSpc>
                      </a:pPr>
                      <a:r>
                        <a:rPr lang="en-IN" sz="1600" b="1" u="dbl" dirty="0" smtClean="0">
                          <a:latin typeface="Book Antiqua" panose="02040602050305030304" pitchFamily="18" charset="0"/>
                          <a:ea typeface="Calibri" panose="020F0502020204030204" pitchFamily="34" charset="0"/>
                          <a:cs typeface="Times New Roman" panose="02020603050405020304" pitchFamily="18" charset="0"/>
                        </a:rPr>
                        <a:t>Service Tax Rules’ 1994 Amended</a:t>
                      </a:r>
                      <a:endParaRPr lang="en-US" sz="1600" b="1" u="dbl"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IN" sz="600" b="1" dirty="0" smtClean="0">
                          <a:latin typeface="Book Antiqua" panose="02040602050305030304" pitchFamily="18" charset="0"/>
                          <a:ea typeface="Calibri" panose="020F0502020204030204" pitchFamily="34" charset="0"/>
                          <a:cs typeface="Times New Roman" panose="02020603050405020304" pitchFamily="18" charset="0"/>
                        </a:rPr>
                        <a:t> </a:t>
                      </a:r>
                      <a:endParaRPr lang="en-US" sz="6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IN" sz="1400" b="1" u="sng" dirty="0" smtClean="0">
                          <a:latin typeface="Book Antiqua" panose="02040602050305030304" pitchFamily="18" charset="0"/>
                          <a:ea typeface="Calibri" panose="020F0502020204030204" pitchFamily="34" charset="0"/>
                          <a:cs typeface="Times New Roman" panose="02020603050405020304" pitchFamily="18" charset="0"/>
                        </a:rPr>
                        <a:t>In Rule 2 certain Definitions inserted </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(Applicable </a:t>
                      </a:r>
                      <a:r>
                        <a:rPr lang="en-IN" sz="1400" b="1" i="1" u="sng" dirty="0" err="1" smtClean="0">
                          <a:latin typeface="Book Antiqua" panose="02040602050305030304" pitchFamily="18" charset="0"/>
                          <a:ea typeface="Calibri" panose="020F0502020204030204" pitchFamily="34" charset="0"/>
                          <a:cs typeface="Times New Roman" panose="02020603050405020304" pitchFamily="18" charset="0"/>
                        </a:rPr>
                        <a:t>w.e.f</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01</a:t>
                      </a:r>
                      <a:r>
                        <a:rPr lang="en-IN" sz="1400" b="1" i="1" u="sng" baseline="30000" dirty="0" smtClean="0">
                          <a:latin typeface="Book Antiqua" panose="02040602050305030304" pitchFamily="18" charset="0"/>
                          <a:ea typeface="Calibri" panose="020F0502020204030204" pitchFamily="34" charset="0"/>
                          <a:cs typeface="Times New Roman" panose="02020603050405020304" pitchFamily="18" charset="0"/>
                        </a:rPr>
                        <a:t>st</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March’ 2015)</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gn="just">
                        <a:lnSpc>
                          <a:spcPct val="115000"/>
                        </a:lnSpc>
                        <a:spcBef>
                          <a:spcPts val="0"/>
                        </a:spcBef>
                        <a:spcAft>
                          <a:spcPts val="0"/>
                        </a:spcAft>
                      </a:pPr>
                      <a:r>
                        <a:rPr lang="en-US" sz="1400" b="1" dirty="0" smtClean="0">
                          <a:latin typeface="Book Antiqua" panose="02040602050305030304" pitchFamily="18" charset="0"/>
                          <a:ea typeface="Times New Roman" panose="02020603050405020304" pitchFamily="18" charset="0"/>
                          <a:cs typeface="Times New Roman" panose="02020603050405020304" pitchFamily="18" charset="0"/>
                        </a:rPr>
                        <a:t>(</a:t>
                      </a:r>
                      <a:r>
                        <a:rPr lang="en-US" sz="1400" b="1" dirty="0" err="1" smtClean="0">
                          <a:latin typeface="Book Antiqua" panose="02040602050305030304" pitchFamily="18" charset="0"/>
                          <a:ea typeface="Times New Roman" panose="02020603050405020304" pitchFamily="18" charset="0"/>
                          <a:cs typeface="Times New Roman" panose="02020603050405020304" pitchFamily="18" charset="0"/>
                        </a:rPr>
                        <a:t>aa</a:t>
                      </a:r>
                      <a:r>
                        <a:rPr lang="en-US" sz="1400" b="1" dirty="0" smtClean="0">
                          <a:latin typeface="Book Antiqua" panose="02040602050305030304" pitchFamily="18" charset="0"/>
                          <a:ea typeface="Times New Roman" panose="02020603050405020304" pitchFamily="18" charset="0"/>
                          <a:cs typeface="Times New Roman" panose="02020603050405020304" pitchFamily="18" charset="0"/>
                        </a:rPr>
                        <a:t>) “Aggregator”</a:t>
                      </a:r>
                      <a:r>
                        <a:rPr lang="en-US" sz="1400" dirty="0" smtClean="0">
                          <a:latin typeface="Book Antiqua" panose="02040602050305030304" pitchFamily="18" charset="0"/>
                          <a:ea typeface="Times New Roman" panose="02020603050405020304" pitchFamily="18" charset="0"/>
                          <a:cs typeface="Times New Roman" panose="02020603050405020304" pitchFamily="18" charset="0"/>
                        </a:rPr>
                        <a:t> means a person, who owns and manages a web based software  application,  and  by  means  of  the  application  and  a communication device, enables a potential customer to connect with persons providing service of a particular kind under the brand name or trade name of the aggregator;’</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nSpc>
                          <a:spcPct val="115000"/>
                        </a:lnSpc>
                        <a:spcBef>
                          <a:spcPts val="0"/>
                        </a:spcBef>
                        <a:spcAft>
                          <a:spcPts val="0"/>
                        </a:spcAft>
                      </a:pPr>
                      <a:endParaRPr lang="en-US" sz="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gn="just">
                        <a:lnSpc>
                          <a:spcPct val="115000"/>
                        </a:lnSpc>
                        <a:spcBef>
                          <a:spcPts val="0"/>
                        </a:spcBef>
                        <a:spcAft>
                          <a:spcPts val="0"/>
                        </a:spcAft>
                      </a:pPr>
                      <a:r>
                        <a:rPr lang="en-US" sz="1400" b="1" dirty="0" smtClean="0">
                          <a:latin typeface="Book Antiqua" panose="02040602050305030304" pitchFamily="18" charset="0"/>
                          <a:ea typeface="Times New Roman" panose="02020603050405020304" pitchFamily="18" charset="0"/>
                          <a:cs typeface="Times New Roman" panose="02020603050405020304" pitchFamily="18" charset="0"/>
                        </a:rPr>
                        <a:t>(</a:t>
                      </a:r>
                      <a:r>
                        <a:rPr lang="en-US" sz="1400" b="1" dirty="0" err="1" smtClean="0">
                          <a:latin typeface="Book Antiqua" panose="02040602050305030304" pitchFamily="18" charset="0"/>
                          <a:ea typeface="Times New Roman" panose="02020603050405020304" pitchFamily="18" charset="0"/>
                          <a:cs typeface="Times New Roman" panose="02020603050405020304" pitchFamily="18" charset="0"/>
                        </a:rPr>
                        <a:t>bca</a:t>
                      </a:r>
                      <a:r>
                        <a:rPr lang="en-US" sz="1400" b="1" dirty="0" smtClean="0">
                          <a:latin typeface="Book Antiqua" panose="02040602050305030304" pitchFamily="18" charset="0"/>
                          <a:ea typeface="Times New Roman" panose="02020603050405020304" pitchFamily="18" charset="0"/>
                          <a:cs typeface="Times New Roman" panose="02020603050405020304" pitchFamily="18" charset="0"/>
                        </a:rPr>
                        <a:t>) “Brand name or Trade name”</a:t>
                      </a:r>
                      <a:r>
                        <a:rPr lang="en-US" sz="1400" dirty="0" smtClean="0">
                          <a:latin typeface="Book Antiqua" panose="02040602050305030304" pitchFamily="18" charset="0"/>
                          <a:ea typeface="Times New Roman" panose="02020603050405020304" pitchFamily="18" charset="0"/>
                          <a:cs typeface="Times New Roman" panose="02020603050405020304" pitchFamily="18" charset="0"/>
                        </a:rPr>
                        <a:t> means, a brand name or a trade name, whether registered or not, that is to say, a name or a mark, such as an invented  word or writing, or a symbol, monogram, logo, label, signature, which is used for the purpose of indicating, or so as to indicate a connection, in the course of trade, between a service and some person using the name or mark with or without any indication of the identity of that person;’;</a:t>
                      </a:r>
                      <a:endParaRPr lang="en-US"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201930" marR="0" algn="just">
                        <a:lnSpc>
                          <a:spcPct val="115000"/>
                        </a:lnSpc>
                        <a:spcBef>
                          <a:spcPts val="0"/>
                        </a:spcBef>
                        <a:spcAft>
                          <a:spcPts val="0"/>
                        </a:spcAft>
                      </a:pPr>
                      <a:endParaRPr lang="en-US" sz="6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startAt="2"/>
                      </a:pPr>
                      <a:r>
                        <a:rPr lang="en-IN" sz="1400" b="1" u="sng" dirty="0" smtClean="0">
                          <a:latin typeface="Book Antiqua" panose="02040602050305030304" pitchFamily="18" charset="0"/>
                          <a:ea typeface="Calibri" panose="020F0502020204030204" pitchFamily="34" charset="0"/>
                          <a:cs typeface="Times New Roman" panose="02020603050405020304" pitchFamily="18" charset="0"/>
                        </a:rPr>
                        <a:t>New “Rule 4C” inserted </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(Applicable </a:t>
                      </a:r>
                      <a:r>
                        <a:rPr lang="en-IN" sz="1400" b="1" i="1" u="sng" dirty="0" err="1" smtClean="0">
                          <a:latin typeface="Book Antiqua" panose="02040602050305030304" pitchFamily="18" charset="0"/>
                          <a:ea typeface="Calibri" panose="020F0502020204030204" pitchFamily="34" charset="0"/>
                          <a:cs typeface="Times New Roman" panose="02020603050405020304" pitchFamily="18" charset="0"/>
                        </a:rPr>
                        <a:t>w.e.f</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01</a:t>
                      </a:r>
                      <a:r>
                        <a:rPr lang="en-IN" sz="1400" b="1" i="1" u="sng" baseline="30000" dirty="0" smtClean="0">
                          <a:latin typeface="Book Antiqua" panose="02040602050305030304" pitchFamily="18" charset="0"/>
                          <a:ea typeface="Calibri" panose="020F0502020204030204" pitchFamily="34" charset="0"/>
                          <a:cs typeface="Times New Roman" panose="02020603050405020304" pitchFamily="18" charset="0"/>
                        </a:rPr>
                        <a:t>st</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March’ 2015)</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gn="just">
                        <a:lnSpc>
                          <a:spcPct val="115000"/>
                        </a:lnSpc>
                        <a:spcBef>
                          <a:spcPts val="0"/>
                        </a:spcBef>
                        <a:spcAft>
                          <a:spcPts val="0"/>
                        </a:spcAft>
                      </a:pPr>
                      <a:r>
                        <a:rPr lang="en-US" sz="1400" dirty="0" smtClean="0">
                          <a:latin typeface="Book Antiqua" panose="02040602050305030304" pitchFamily="18" charset="0"/>
                          <a:ea typeface="Calibri" panose="020F0502020204030204" pitchFamily="34" charset="0"/>
                          <a:cs typeface="Times New Roman" panose="02020603050405020304" pitchFamily="18" charset="0"/>
                        </a:rPr>
                        <a:t>Preservation of Electronic records allowed. With this new rule, any invoice, bill or </a:t>
                      </a:r>
                      <a:r>
                        <a:rPr lang="en-US" sz="1400" dirty="0" err="1" smtClean="0">
                          <a:latin typeface="Book Antiqua" panose="02040602050305030304" pitchFamily="18" charset="0"/>
                          <a:ea typeface="Calibri" panose="020F0502020204030204" pitchFamily="34" charset="0"/>
                          <a:cs typeface="Times New Roman" panose="02020603050405020304" pitchFamily="18" charset="0"/>
                        </a:rPr>
                        <a:t>challan</a:t>
                      </a:r>
                      <a:r>
                        <a:rPr lang="en-US" sz="1400" dirty="0" smtClean="0">
                          <a:latin typeface="Book Antiqua" panose="02040602050305030304" pitchFamily="18" charset="0"/>
                          <a:ea typeface="Calibri" panose="020F0502020204030204" pitchFamily="34" charset="0"/>
                          <a:cs typeface="Times New Roman" panose="02020603050405020304" pitchFamily="18" charset="0"/>
                        </a:rPr>
                        <a:t> may be authenticated by means of a digital signature. </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lumMod val="75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a:solidFill>
                  <a:srgbClr val="00B0F0"/>
                </a:solidFill>
              </a:rPr>
              <a:t>Budget’ 2015 </a:t>
            </a:r>
            <a:r>
              <a:rPr lang="en-IN" b="1" cap="all" dirty="0" smtClean="0">
                <a:solidFill>
                  <a:srgbClr val="00B0F0"/>
                </a:solidFill>
              </a:rPr>
              <a:t>Highlights </a:t>
            </a:r>
            <a:endParaRPr lang="en-US" dirty="0">
              <a:solidFill>
                <a:srgbClr val="00B0F0"/>
              </a:solidFill>
            </a:endParaRPr>
          </a:p>
        </p:txBody>
      </p:sp>
      <p:sp>
        <p:nvSpPr>
          <p:cNvPr id="3" name="Content Placeholder 2"/>
          <p:cNvSpPr>
            <a:spLocks noGrp="1"/>
          </p:cNvSpPr>
          <p:nvPr>
            <p:ph idx="1"/>
          </p:nvPr>
        </p:nvSpPr>
        <p:spPr>
          <a:xfrm>
            <a:off x="1181100" y="1739900"/>
            <a:ext cx="9974580" cy="4129194"/>
          </a:xfrm>
        </p:spPr>
        <p:txBody>
          <a:bodyPr numCol="1">
            <a:normAutofit fontScale="92500" lnSpcReduction="10000"/>
          </a:bodyPr>
          <a:lstStyle/>
          <a:p>
            <a:pPr>
              <a:buNone/>
            </a:pPr>
            <a:r>
              <a:rPr lang="en-IN" sz="1900" b="1" u="sng" dirty="0" smtClean="0"/>
              <a:t>BUDGET ESTIMATE FROM TAXES</a:t>
            </a:r>
            <a:r>
              <a:rPr lang="en-IN" sz="1900" b="1" dirty="0" smtClean="0"/>
              <a:t>: </a:t>
            </a:r>
            <a:endParaRPr lang="en-US" sz="1900" dirty="0"/>
          </a:p>
          <a:p>
            <a:pPr>
              <a:lnSpc>
                <a:spcPct val="120000"/>
              </a:lnSpc>
              <a:spcBef>
                <a:spcPts val="0"/>
              </a:spcBef>
            </a:pPr>
            <a:r>
              <a:rPr lang="en-IN" dirty="0"/>
              <a:t>Gross Tax receipts are estimated to be </a:t>
            </a:r>
            <a:r>
              <a:rPr lang="en-IN" dirty="0" smtClean="0"/>
              <a:t>Rs. </a:t>
            </a:r>
            <a:r>
              <a:rPr lang="en-IN" dirty="0"/>
              <a:t>14,49,490 </a:t>
            </a:r>
            <a:r>
              <a:rPr lang="en-IN" dirty="0" err="1"/>
              <a:t>crore</a:t>
            </a:r>
            <a:r>
              <a:rPr lang="en-IN" dirty="0"/>
              <a:t>. </a:t>
            </a:r>
            <a:endParaRPr lang="en-US" dirty="0"/>
          </a:p>
          <a:p>
            <a:pPr>
              <a:lnSpc>
                <a:spcPct val="120000"/>
              </a:lnSpc>
              <a:spcBef>
                <a:spcPts val="0"/>
              </a:spcBef>
            </a:pPr>
            <a:r>
              <a:rPr lang="en-IN" dirty="0"/>
              <a:t>Devolution to the States is estimated to be  </a:t>
            </a:r>
            <a:r>
              <a:rPr lang="en-IN" dirty="0" smtClean="0"/>
              <a:t>Rs. </a:t>
            </a:r>
            <a:r>
              <a:rPr lang="en-IN" dirty="0"/>
              <a:t>5,23,958 </a:t>
            </a:r>
            <a:r>
              <a:rPr lang="en-IN" dirty="0" err="1"/>
              <a:t>crore</a:t>
            </a:r>
            <a:r>
              <a:rPr lang="en-IN" dirty="0"/>
              <a:t>.</a:t>
            </a:r>
            <a:endParaRPr lang="en-US" dirty="0"/>
          </a:p>
          <a:p>
            <a:pPr>
              <a:lnSpc>
                <a:spcPct val="120000"/>
              </a:lnSpc>
              <a:spcBef>
                <a:spcPts val="0"/>
              </a:spcBef>
            </a:pPr>
            <a:r>
              <a:rPr lang="en-IN" dirty="0"/>
              <a:t>Share of Central Government will be </a:t>
            </a:r>
            <a:r>
              <a:rPr lang="en-IN" dirty="0" smtClean="0"/>
              <a:t>Rs. 9,19,842 </a:t>
            </a:r>
            <a:r>
              <a:rPr lang="en-IN" dirty="0" err="1"/>
              <a:t>crore</a:t>
            </a:r>
            <a:r>
              <a:rPr lang="en-IN" dirty="0"/>
              <a:t>.</a:t>
            </a:r>
            <a:endParaRPr lang="en-US" dirty="0"/>
          </a:p>
          <a:p>
            <a:pPr>
              <a:lnSpc>
                <a:spcPct val="120000"/>
              </a:lnSpc>
              <a:spcBef>
                <a:spcPts val="0"/>
              </a:spcBef>
            </a:pPr>
            <a:r>
              <a:rPr lang="en-IN" dirty="0"/>
              <a:t>Non Tax Revenues for the next fiscal are estimated to be  </a:t>
            </a:r>
            <a:r>
              <a:rPr lang="en-IN" dirty="0" smtClean="0"/>
              <a:t>Rs. 2,21,733 </a:t>
            </a:r>
            <a:r>
              <a:rPr lang="en-IN" dirty="0" err="1"/>
              <a:t>crore</a:t>
            </a:r>
            <a:r>
              <a:rPr lang="en-IN" dirty="0"/>
              <a:t>.</a:t>
            </a:r>
            <a:endParaRPr lang="en-US" dirty="0"/>
          </a:p>
          <a:p>
            <a:pPr>
              <a:lnSpc>
                <a:spcPct val="120000"/>
              </a:lnSpc>
              <a:spcBef>
                <a:spcPts val="0"/>
              </a:spcBef>
            </a:pPr>
            <a:r>
              <a:rPr lang="en-IN" dirty="0"/>
              <a:t> </a:t>
            </a:r>
            <a:endParaRPr lang="en-IN" dirty="0" smtClean="0"/>
          </a:p>
          <a:p>
            <a:pPr>
              <a:lnSpc>
                <a:spcPct val="120000"/>
              </a:lnSpc>
              <a:spcBef>
                <a:spcPts val="0"/>
              </a:spcBef>
            </a:pPr>
            <a:r>
              <a:rPr lang="en-IN" dirty="0" smtClean="0"/>
              <a:t>All </a:t>
            </a:r>
            <a:r>
              <a:rPr lang="en-IN" dirty="0"/>
              <a:t>the major amendments in the field of indirect taxes have been made in the Budget’ 2015 keeping in mind four broad themes:</a:t>
            </a:r>
            <a:endParaRPr lang="en-US" dirty="0"/>
          </a:p>
          <a:p>
            <a:pPr lvl="1">
              <a:lnSpc>
                <a:spcPct val="120000"/>
              </a:lnSpc>
              <a:spcBef>
                <a:spcPts val="0"/>
              </a:spcBef>
              <a:buFont typeface="Wingdings" panose="05000000000000000000" pitchFamily="2" charset="2"/>
              <a:buChar char="§"/>
            </a:pPr>
            <a:r>
              <a:rPr lang="en-IN" dirty="0"/>
              <a:t>Job creation through revival of growth and investment and promotion of domestic manufacturing and ‘Make in India’</a:t>
            </a:r>
            <a:endParaRPr lang="en-US" dirty="0"/>
          </a:p>
          <a:p>
            <a:pPr lvl="1">
              <a:lnSpc>
                <a:spcPct val="120000"/>
              </a:lnSpc>
              <a:spcBef>
                <a:spcPts val="0"/>
              </a:spcBef>
              <a:buFont typeface="Wingdings" panose="05000000000000000000" pitchFamily="2" charset="2"/>
              <a:buChar char="§"/>
            </a:pPr>
            <a:r>
              <a:rPr lang="en-IN" dirty="0"/>
              <a:t>Minimum government and maximum governance to improve the ease of design business</a:t>
            </a:r>
            <a:endParaRPr lang="en-US" dirty="0"/>
          </a:p>
          <a:p>
            <a:pPr lvl="1">
              <a:lnSpc>
                <a:spcPct val="120000"/>
              </a:lnSpc>
              <a:spcBef>
                <a:spcPts val="0"/>
              </a:spcBef>
              <a:buFont typeface="Wingdings" panose="05000000000000000000" pitchFamily="2" charset="2"/>
              <a:buChar char="§"/>
            </a:pPr>
            <a:r>
              <a:rPr lang="en-IN" dirty="0"/>
              <a:t>Improving the quality of life and public health through </a:t>
            </a:r>
            <a:r>
              <a:rPr lang="en-IN" dirty="0" err="1"/>
              <a:t>Swachh</a:t>
            </a:r>
            <a:r>
              <a:rPr lang="en-IN" dirty="0"/>
              <a:t> Bharat Initiatives.</a:t>
            </a:r>
            <a:endParaRPr lang="en-US" dirty="0"/>
          </a:p>
          <a:p>
            <a:pPr lvl="1">
              <a:lnSpc>
                <a:spcPct val="120000"/>
              </a:lnSpc>
              <a:spcBef>
                <a:spcPts val="0"/>
              </a:spcBef>
              <a:buFont typeface="Wingdings" panose="05000000000000000000" pitchFamily="2" charset="2"/>
              <a:buChar char="§"/>
            </a:pPr>
            <a:r>
              <a:rPr lang="en-IN" dirty="0"/>
              <a:t>Stand alone proposals to maximise benefits to the economy.</a:t>
            </a:r>
            <a:endParaRPr lang="en-US" dirty="0"/>
          </a:p>
          <a:p>
            <a:pPr>
              <a:lnSpc>
                <a:spcPct val="120000"/>
              </a:lnSpc>
              <a:spcBef>
                <a:spcPts val="0"/>
              </a:spcBef>
            </a:pPr>
            <a:r>
              <a:rPr lang="en-IN" dirty="0"/>
              <a:t> </a:t>
            </a:r>
            <a:endParaRPr lang="en-US" dirty="0"/>
          </a:p>
        </p:txBody>
      </p:sp>
    </p:spTree>
    <p:extLst>
      <p:ext uri="{BB962C8B-B14F-4D97-AF65-F5344CB8AC3E}">
        <p14:creationId xmlns="" xmlns:p14="http://schemas.microsoft.com/office/powerpoint/2010/main" val="2748305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Table 3"/>
          <p:cNvGraphicFramePr>
            <a:graphicFrameLocks noGrp="1"/>
          </p:cNvGraphicFramePr>
          <p:nvPr/>
        </p:nvGraphicFramePr>
        <p:xfrm>
          <a:off x="1215571" y="1840048"/>
          <a:ext cx="9931400" cy="3951152"/>
        </p:xfrm>
        <a:graphic>
          <a:graphicData uri="http://schemas.openxmlformats.org/drawingml/2006/table">
            <a:tbl>
              <a:tblPr firstRow="1" bandRow="1">
                <a:tableStyleId>{5C22544A-7EE6-4342-B048-85BDC9FD1C3A}</a:tableStyleId>
              </a:tblPr>
              <a:tblGrid>
                <a:gridCol w="9931400"/>
              </a:tblGrid>
              <a:tr h="525781">
                <a:tc>
                  <a:txBody>
                    <a:bodyPr/>
                    <a:lstStyle/>
                    <a:p>
                      <a:pPr algn="ctr"/>
                      <a:r>
                        <a:rPr lang="en-IN" sz="1800" dirty="0" smtClean="0"/>
                        <a:t>Notification No 05/2015 Dt.  1st March, 2015 (Applicable </a:t>
                      </a:r>
                      <a:r>
                        <a:rPr lang="en-IN" sz="1800" dirty="0" err="1" smtClean="0"/>
                        <a:t>w.e.f</a:t>
                      </a:r>
                      <a:r>
                        <a:rPr lang="en-IN" sz="1800" dirty="0" smtClean="0"/>
                        <a:t>. Different dates)</a:t>
                      </a:r>
                      <a:endParaRPr lang="en-IN" dirty="0"/>
                    </a:p>
                  </a:txBody>
                  <a:tcPr>
                    <a:solidFill>
                      <a:srgbClr val="002060"/>
                    </a:solidFill>
                  </a:tcPr>
                </a:tc>
              </a:tr>
              <a:tr h="3425371">
                <a:tc>
                  <a:txBody>
                    <a:bodyPr/>
                    <a:lstStyle/>
                    <a:p>
                      <a:pPr marL="342900" marR="0" lvl="0" indent="-342900">
                        <a:lnSpc>
                          <a:spcPct val="115000"/>
                        </a:lnSpc>
                        <a:spcBef>
                          <a:spcPts val="0"/>
                        </a:spcBef>
                        <a:spcAft>
                          <a:spcPts val="0"/>
                        </a:spcAft>
                        <a:buFont typeface="+mj-lt"/>
                        <a:buAutoNum type="arabicPeriod" startAt="3"/>
                      </a:pPr>
                      <a:r>
                        <a:rPr lang="en-IN" sz="1400" b="1" u="sng" dirty="0" smtClean="0">
                          <a:latin typeface="Book Antiqua" panose="02040602050305030304" pitchFamily="18" charset="0"/>
                          <a:ea typeface="Calibri" panose="020F0502020204030204" pitchFamily="34" charset="0"/>
                          <a:cs typeface="Times New Roman" panose="02020603050405020304" pitchFamily="18" charset="0"/>
                        </a:rPr>
                        <a:t>Rule 5 relating to Records has been amended </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(Applicable </a:t>
                      </a:r>
                      <a:r>
                        <a:rPr lang="en-IN" sz="1400" b="1" i="1" u="sng" dirty="0" err="1" smtClean="0">
                          <a:latin typeface="Book Antiqua" panose="02040602050305030304" pitchFamily="18" charset="0"/>
                          <a:ea typeface="Calibri" panose="020F0502020204030204" pitchFamily="34" charset="0"/>
                          <a:cs typeface="Times New Roman" panose="02020603050405020304" pitchFamily="18" charset="0"/>
                        </a:rPr>
                        <a:t>w.e.f</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01</a:t>
                      </a:r>
                      <a:r>
                        <a:rPr lang="en-IN" sz="1400" b="1" i="1" u="sng" baseline="30000" dirty="0" smtClean="0">
                          <a:latin typeface="Book Antiqua" panose="02040602050305030304" pitchFamily="18" charset="0"/>
                          <a:ea typeface="Calibri" panose="020F0502020204030204" pitchFamily="34" charset="0"/>
                          <a:cs typeface="Times New Roman" panose="02020603050405020304" pitchFamily="18" charset="0"/>
                        </a:rPr>
                        <a:t>st</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March’ 2015)</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544830" marR="0" indent="-342900" algn="just">
                        <a:lnSpc>
                          <a:spcPct val="115000"/>
                        </a:lnSpc>
                        <a:spcBef>
                          <a:spcPts val="0"/>
                        </a:spcBef>
                        <a:spcAft>
                          <a:spcPts val="0"/>
                        </a:spcAft>
                        <a:buFont typeface="Arial" panose="020B0604020202020204" pitchFamily="34" charset="0"/>
                        <a:buChar char="•"/>
                      </a:pPr>
                      <a:r>
                        <a:rPr lang="en-IN" sz="1400" dirty="0" smtClean="0">
                          <a:latin typeface="Book Antiqua" panose="02040602050305030304" pitchFamily="18" charset="0"/>
                          <a:ea typeface="Calibri" panose="020F0502020204030204" pitchFamily="34" charset="0"/>
                          <a:cs typeface="Times New Roman" panose="02020603050405020304" pitchFamily="18" charset="0"/>
                        </a:rPr>
                        <a:t>Rule 5 has been amended to include that the </a:t>
                      </a:r>
                      <a:r>
                        <a:rPr lang="en-US" sz="1400" dirty="0" smtClean="0">
                          <a:latin typeface="Book Antiqua" panose="02040602050305030304" pitchFamily="18" charset="0"/>
                          <a:ea typeface="Calibri" panose="020F0502020204030204" pitchFamily="34" charset="0"/>
                          <a:cs typeface="Times New Roman" panose="02020603050405020304" pitchFamily="18" charset="0"/>
                        </a:rPr>
                        <a:t>Records under this rule may be preserved in electronic form and every page of the record so preserved shall be authenticated by means of a digital signature.</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gn="just">
                        <a:lnSpc>
                          <a:spcPct val="115000"/>
                        </a:lnSpc>
                        <a:spcBef>
                          <a:spcPts val="0"/>
                        </a:spcBef>
                        <a:spcAft>
                          <a:spcPts val="0"/>
                        </a:spcAft>
                      </a:pPr>
                      <a:r>
                        <a:rPr lang="en-IN" sz="1400" b="1" dirty="0" smtClean="0">
                          <a:latin typeface="Book Antiqua" panose="02040602050305030304" pitchFamily="18" charset="0"/>
                          <a:ea typeface="Calibri" panose="020F0502020204030204" pitchFamily="34" charset="0"/>
                          <a:cs typeface="Times New Roman" panose="02020603050405020304" pitchFamily="18" charset="0"/>
                        </a:rPr>
                        <a:t> </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544830" marR="0" indent="-342900" algn="just">
                        <a:lnSpc>
                          <a:spcPct val="115000"/>
                        </a:lnSpc>
                        <a:spcBef>
                          <a:spcPts val="0"/>
                        </a:spcBef>
                        <a:spcAft>
                          <a:spcPts val="0"/>
                        </a:spcAft>
                        <a:buFont typeface="Arial" panose="020B0604020202020204" pitchFamily="34" charset="0"/>
                        <a:buChar char="•"/>
                      </a:pPr>
                      <a:r>
                        <a:rPr lang="en-US" sz="1400" dirty="0" smtClean="0">
                          <a:latin typeface="Book Antiqua" panose="02040602050305030304" pitchFamily="18" charset="0"/>
                          <a:ea typeface="Calibri" panose="020F0502020204030204" pitchFamily="34" charset="0"/>
                          <a:cs typeface="Times New Roman" panose="02020603050405020304" pitchFamily="18" charset="0"/>
                        </a:rPr>
                        <a:t>Further, the board shall specify the conditions to be followed by an </a:t>
                      </a:r>
                      <a:r>
                        <a:rPr lang="en-US" sz="1400" dirty="0" err="1" smtClean="0">
                          <a:latin typeface="Book Antiqua" panose="02040602050305030304" pitchFamily="18" charset="0"/>
                          <a:ea typeface="Calibri" panose="020F0502020204030204" pitchFamily="34" charset="0"/>
                          <a:cs typeface="Times New Roman" panose="02020603050405020304" pitchFamily="18" charset="0"/>
                        </a:rPr>
                        <a:t>assessee</a:t>
                      </a:r>
                      <a:r>
                        <a:rPr lang="en-US" sz="1400" dirty="0" smtClean="0">
                          <a:latin typeface="Book Antiqua" panose="02040602050305030304" pitchFamily="18" charset="0"/>
                          <a:ea typeface="Calibri" panose="020F0502020204030204" pitchFamily="34" charset="0"/>
                          <a:cs typeface="Times New Roman" panose="02020603050405020304" pitchFamily="18" charset="0"/>
                        </a:rPr>
                        <a:t> preserving digitally signed records.</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201930" marR="0" algn="just">
                        <a:lnSpc>
                          <a:spcPct val="115000"/>
                        </a:lnSpc>
                        <a:spcBef>
                          <a:spcPts val="0"/>
                        </a:spcBef>
                        <a:spcAft>
                          <a:spcPts val="0"/>
                        </a:spcAft>
                      </a:pPr>
                      <a:r>
                        <a:rPr lang="en-IN" sz="1400" b="1" dirty="0" smtClean="0">
                          <a:latin typeface="Book Antiqua" panose="02040602050305030304" pitchFamily="18" charset="0"/>
                          <a:ea typeface="Calibri" panose="020F0502020204030204" pitchFamily="34" charset="0"/>
                          <a:cs typeface="Times New Roman" panose="02020603050405020304" pitchFamily="18" charset="0"/>
                        </a:rPr>
                        <a:t> </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startAt="4"/>
                      </a:pPr>
                      <a:r>
                        <a:rPr lang="en-IN" sz="1400" b="1" u="sng" dirty="0" smtClean="0">
                          <a:latin typeface="Book Antiqua" panose="02040602050305030304" pitchFamily="18" charset="0"/>
                          <a:ea typeface="Calibri" panose="020F0502020204030204" pitchFamily="34" charset="0"/>
                          <a:cs typeface="Times New Roman" panose="02020603050405020304" pitchFamily="18" charset="0"/>
                        </a:rPr>
                        <a:t>Amendment to Rule 6(6A) relating to the recovery of self assessed service tax liability </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(Applicable </a:t>
                      </a:r>
                      <a:r>
                        <a:rPr lang="en-IN" sz="1400" b="1" i="1" u="sng" dirty="0" err="1" smtClean="0">
                          <a:latin typeface="Book Antiqua" panose="02040602050305030304" pitchFamily="18" charset="0"/>
                          <a:ea typeface="Calibri" panose="020F0502020204030204" pitchFamily="34" charset="0"/>
                          <a:cs typeface="Times New Roman" panose="02020603050405020304" pitchFamily="18" charset="0"/>
                        </a:rPr>
                        <a:t>w.e.f</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the date of the enactment of the Finance Bill)</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544830" indent="-342900" algn="just">
                        <a:lnSpc>
                          <a:spcPct val="115000"/>
                        </a:lnSpc>
                        <a:buFont typeface="Arial" panose="020B0604020202020204" pitchFamily="34" charset="0"/>
                        <a:buChar char="•"/>
                      </a:pPr>
                      <a:r>
                        <a:rPr lang="en-IN" sz="1400" dirty="0" smtClean="0">
                          <a:latin typeface="Book Antiqua" panose="02040602050305030304" pitchFamily="18" charset="0"/>
                          <a:ea typeface="Calibri" panose="020F0502020204030204" pitchFamily="34" charset="0"/>
                          <a:cs typeface="Times New Roman" panose="02020603050405020304" pitchFamily="18" charset="0"/>
                        </a:rPr>
                        <a:t>Rule 6(6A) relating to recovery of self assessed service tax liability has been omitted.</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544830" marR="0" indent="-342900" algn="just">
                        <a:lnSpc>
                          <a:spcPct val="115000"/>
                        </a:lnSpc>
                        <a:spcBef>
                          <a:spcPts val="0"/>
                        </a:spcBef>
                        <a:spcAft>
                          <a:spcPts val="0"/>
                        </a:spcAft>
                        <a:buFont typeface="+mj-lt"/>
                        <a:buAutoNum type="arabicPeriod"/>
                      </a:pP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startAt="5"/>
                      </a:pPr>
                      <a:r>
                        <a:rPr lang="en-IN" sz="1400" b="1" u="sng" dirty="0" smtClean="0">
                          <a:latin typeface="Book Antiqua" panose="02040602050305030304" pitchFamily="18" charset="0"/>
                          <a:ea typeface="Calibri" panose="020F0502020204030204" pitchFamily="34" charset="0"/>
                          <a:cs typeface="Times New Roman" panose="02020603050405020304" pitchFamily="18" charset="0"/>
                        </a:rPr>
                        <a:t>Special Rates as provided Under Rule 6 for Air Travel Agent, Life insurance, Money changer, Lottery distributor or selling agent has been changed to give effect to the increase in service tax rates from 12% to 14%. </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(Applicable </a:t>
                      </a:r>
                      <a:r>
                        <a:rPr lang="en-IN" sz="1400" b="1" i="1" u="sng" dirty="0" err="1" smtClean="0">
                          <a:latin typeface="Book Antiqua" panose="02040602050305030304" pitchFamily="18" charset="0"/>
                          <a:ea typeface="Calibri" panose="020F0502020204030204" pitchFamily="34" charset="0"/>
                          <a:cs typeface="Times New Roman" panose="02020603050405020304" pitchFamily="18" charset="0"/>
                        </a:rPr>
                        <a:t>w.e.f</a:t>
                      </a:r>
                      <a:r>
                        <a:rPr lang="en-IN" sz="1400" b="1" i="1" u="sng" dirty="0" smtClean="0">
                          <a:latin typeface="Book Antiqua" panose="02040602050305030304" pitchFamily="18" charset="0"/>
                          <a:ea typeface="Calibri" panose="020F0502020204030204" pitchFamily="34" charset="0"/>
                          <a:cs typeface="Times New Roman" panose="02020603050405020304" pitchFamily="18" charset="0"/>
                        </a:rPr>
                        <a:t>. the date to be notified by CG)</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4183385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cap="all" dirty="0" smtClean="0">
                <a:solidFill>
                  <a:srgbClr val="00B0F0"/>
                </a:solidFill>
              </a:rPr>
              <a:t>Amendments in service tax law by notifications</a:t>
            </a:r>
            <a:endParaRPr lang="en-US" dirty="0">
              <a:solidFill>
                <a:srgbClr val="00B0F0"/>
              </a:solidFill>
            </a:endParaRPr>
          </a:p>
        </p:txBody>
      </p:sp>
      <p:sp>
        <p:nvSpPr>
          <p:cNvPr id="5" name="Rectangle 4"/>
          <p:cNvSpPr/>
          <p:nvPr/>
        </p:nvSpPr>
        <p:spPr>
          <a:xfrm>
            <a:off x="1244836" y="1938465"/>
            <a:ext cx="9910843" cy="587853"/>
          </a:xfrm>
          <a:prstGeom prst="rect">
            <a:avLst/>
          </a:prstGeom>
        </p:spPr>
        <p:txBody>
          <a:bodyPr wrap="square">
            <a:spAutoFit/>
          </a:bodyPr>
          <a:lstStyle/>
          <a:p>
            <a:pPr marL="201930" marR="0">
              <a:lnSpc>
                <a:spcPct val="115000"/>
              </a:lnSpc>
              <a:spcBef>
                <a:spcPts val="0"/>
              </a:spcBef>
              <a:spcAft>
                <a:spcPts val="0"/>
              </a:spcAft>
            </a:pPr>
            <a:r>
              <a:rPr lang="en-IN" sz="1400" dirty="0">
                <a:latin typeface="Book Antiqua" panose="02040602050305030304" pitchFamily="18"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buFont typeface="+mj-lt"/>
              <a:buAutoNum type="arabicPeriod" startAt="5"/>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nvGraphicFramePr>
        <p:xfrm>
          <a:off x="1224643" y="1846217"/>
          <a:ext cx="9951357" cy="4116252"/>
        </p:xfrm>
        <a:graphic>
          <a:graphicData uri="http://schemas.openxmlformats.org/drawingml/2006/table">
            <a:tbl>
              <a:tblPr firstRow="1" bandRow="1">
                <a:tableStyleId>{5C22544A-7EE6-4342-B048-85BDC9FD1C3A}</a:tableStyleId>
              </a:tblPr>
              <a:tblGrid>
                <a:gridCol w="9951357"/>
              </a:tblGrid>
              <a:tr h="519612">
                <a:tc>
                  <a:txBody>
                    <a:bodyPr/>
                    <a:lstStyle/>
                    <a:p>
                      <a:pPr algn="ctr"/>
                      <a:r>
                        <a:rPr lang="en-US" sz="1800" dirty="0" smtClean="0"/>
                        <a:t>Notification No 06/2015 Dt.  1st March, 2015 (Applicable </a:t>
                      </a:r>
                      <a:r>
                        <a:rPr lang="en-US" sz="1800" dirty="0" err="1" smtClean="0"/>
                        <a:t>w.e.f</a:t>
                      </a:r>
                      <a:r>
                        <a:rPr lang="en-US" sz="1800" dirty="0" smtClean="0"/>
                        <a:t>. 1st April, 2015)</a:t>
                      </a:r>
                      <a:endParaRPr lang="en-IN" sz="2000" dirty="0"/>
                    </a:p>
                  </a:txBody>
                  <a:tcPr>
                    <a:solidFill>
                      <a:srgbClr val="002060"/>
                    </a:solidFill>
                  </a:tcPr>
                </a:tc>
              </a:tr>
              <a:tr h="3309257">
                <a:tc>
                  <a:txBody>
                    <a:bodyPr/>
                    <a:lstStyle/>
                    <a:p>
                      <a:pPr algn="ctr"/>
                      <a:r>
                        <a:rPr lang="en-IN" sz="1400" b="1" u="dbl" kern="1200" dirty="0" smtClean="0">
                          <a:solidFill>
                            <a:schemeClr val="dk1"/>
                          </a:solidFill>
                          <a:latin typeface="+mn-lt"/>
                          <a:ea typeface="+mn-ea"/>
                          <a:cs typeface="+mn-cs"/>
                        </a:rPr>
                        <a:t>Mega Exemption Notification Amended</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 </a:t>
                      </a:r>
                      <a:r>
                        <a:rPr lang="en-IN" sz="1400" b="1" u="sng" kern="1200" dirty="0" smtClean="0">
                          <a:solidFill>
                            <a:schemeClr val="dk1"/>
                          </a:solidFill>
                          <a:latin typeface="+mn-lt"/>
                          <a:ea typeface="+mn-ea"/>
                          <a:cs typeface="+mn-cs"/>
                        </a:rPr>
                        <a:t>SOME EXEMPTIONS CHANGED</a:t>
                      </a:r>
                      <a:endParaRPr lang="en-IN" sz="1400" kern="1200" dirty="0" smtClean="0">
                        <a:solidFill>
                          <a:schemeClr val="dk1"/>
                        </a:solidFill>
                        <a:latin typeface="+mn-lt"/>
                        <a:ea typeface="+mn-ea"/>
                        <a:cs typeface="+mn-cs"/>
                      </a:endParaRPr>
                    </a:p>
                    <a:p>
                      <a:pPr marL="228600" lvl="0" indent="-228600">
                        <a:buNone/>
                      </a:pPr>
                      <a:r>
                        <a:rPr lang="en-IN" sz="1400" b="1" kern="1200" dirty="0" smtClean="0">
                          <a:solidFill>
                            <a:schemeClr val="dk1"/>
                          </a:solidFill>
                          <a:latin typeface="+mn-lt"/>
                          <a:ea typeface="+mn-ea"/>
                          <a:cs typeface="+mn-cs"/>
                        </a:rPr>
                        <a:t>1.</a:t>
                      </a:r>
                      <a:r>
                        <a:rPr lang="en-IN" sz="1400" b="1" kern="1200" baseline="0" dirty="0" smtClean="0">
                          <a:solidFill>
                            <a:schemeClr val="dk1"/>
                          </a:solidFill>
                          <a:latin typeface="+mn-lt"/>
                          <a:ea typeface="+mn-ea"/>
                          <a:cs typeface="+mn-cs"/>
                        </a:rPr>
                        <a:t> </a:t>
                      </a:r>
                      <a:r>
                        <a:rPr lang="en-IN" sz="1400" b="1" kern="1200" dirty="0" smtClean="0">
                          <a:solidFill>
                            <a:schemeClr val="dk1"/>
                          </a:solidFill>
                          <a:latin typeface="+mn-lt"/>
                          <a:ea typeface="+mn-ea"/>
                          <a:cs typeface="+mn-cs"/>
                        </a:rPr>
                        <a:t>Entry No 2 relating to health care services substituted</a:t>
                      </a:r>
                      <a:endParaRPr lang="en-IN" sz="1400" kern="1200" dirty="0" smtClean="0">
                        <a:solidFill>
                          <a:schemeClr val="dk1"/>
                        </a:solidFill>
                        <a:latin typeface="+mn-lt"/>
                        <a:ea typeface="+mn-ea"/>
                        <a:cs typeface="+mn-cs"/>
                      </a:endParaRPr>
                    </a:p>
                    <a:p>
                      <a:pPr marL="266700" lvl="0" indent="-266700">
                        <a:buFont typeface="Arial" pitchFamily="34" charset="0"/>
                        <a:buChar char="•"/>
                      </a:pPr>
                      <a:r>
                        <a:rPr lang="en-IN" sz="1400" b="1" i="1" kern="1200" dirty="0" smtClean="0">
                          <a:solidFill>
                            <a:schemeClr val="dk1"/>
                          </a:solidFill>
                          <a:latin typeface="+mn-lt"/>
                          <a:ea typeface="+mn-ea"/>
                          <a:cs typeface="+mn-cs"/>
                        </a:rPr>
                        <a:t>Old:-</a:t>
                      </a:r>
                      <a:r>
                        <a:rPr lang="en-IN" sz="1400" b="1" kern="1200" dirty="0" smtClean="0">
                          <a:solidFill>
                            <a:schemeClr val="dk1"/>
                          </a:solidFill>
                          <a:latin typeface="+mn-lt"/>
                          <a:ea typeface="+mn-ea"/>
                          <a:cs typeface="+mn-cs"/>
                        </a:rPr>
                        <a:t> </a:t>
                      </a:r>
                      <a:r>
                        <a:rPr lang="en-IN" sz="1400" kern="1200" dirty="0" smtClean="0">
                          <a:solidFill>
                            <a:schemeClr val="dk1"/>
                          </a:solidFill>
                          <a:latin typeface="+mn-lt"/>
                          <a:ea typeface="+mn-ea"/>
                          <a:cs typeface="+mn-cs"/>
                        </a:rPr>
                        <a:t>Health care services by a clinical establishment, an authorised medical practitioner or  </a:t>
                      </a:r>
                      <a:r>
                        <a:rPr lang="en-IN" sz="1400" kern="1200" dirty="0" err="1" smtClean="0">
                          <a:solidFill>
                            <a:schemeClr val="dk1"/>
                          </a:solidFill>
                          <a:latin typeface="+mn-lt"/>
                          <a:ea typeface="+mn-ea"/>
                          <a:cs typeface="+mn-cs"/>
                        </a:rPr>
                        <a:t>para</a:t>
                      </a:r>
                      <a:r>
                        <a:rPr lang="en-IN" sz="1400" kern="1200" dirty="0" smtClean="0">
                          <a:solidFill>
                            <a:schemeClr val="dk1"/>
                          </a:solidFill>
                          <a:latin typeface="+mn-lt"/>
                          <a:ea typeface="+mn-ea"/>
                          <a:cs typeface="+mn-cs"/>
                        </a:rPr>
                        <a:t>-medics;</a:t>
                      </a:r>
                    </a:p>
                    <a:p>
                      <a:pPr marL="266700" lvl="0" indent="-266700">
                        <a:buFont typeface="Arial" pitchFamily="34" charset="0"/>
                        <a:buChar char="•"/>
                      </a:pPr>
                      <a:r>
                        <a:rPr lang="en-IN" sz="1400" b="1" i="1" kern="1200" dirty="0" smtClean="0">
                          <a:solidFill>
                            <a:schemeClr val="dk1"/>
                          </a:solidFill>
                          <a:latin typeface="+mn-lt"/>
                          <a:ea typeface="+mn-ea"/>
                          <a:cs typeface="+mn-cs"/>
                        </a:rPr>
                        <a:t>New:-</a:t>
                      </a:r>
                      <a:r>
                        <a:rPr lang="en-IN" sz="1400" kern="1200" dirty="0" smtClean="0">
                          <a:solidFill>
                            <a:schemeClr val="dk1"/>
                          </a:solidFill>
                          <a:latin typeface="+mn-lt"/>
                          <a:ea typeface="+mn-ea"/>
                          <a:cs typeface="+mn-cs"/>
                        </a:rPr>
                        <a:t> </a:t>
                      </a:r>
                    </a:p>
                    <a:p>
                      <a:pPr marL="622300" lvl="0" indent="-279400">
                        <a:buFont typeface="+mj-lt"/>
                        <a:buAutoNum type="romanLcPeriod"/>
                      </a:pPr>
                      <a:r>
                        <a:rPr lang="en-US" sz="1400" kern="1200" dirty="0" smtClean="0">
                          <a:solidFill>
                            <a:schemeClr val="dk1"/>
                          </a:solidFill>
                          <a:latin typeface="+mn-lt"/>
                          <a:ea typeface="+mn-ea"/>
                          <a:cs typeface="+mn-cs"/>
                        </a:rPr>
                        <a:t>Health care services by a clinical establishment, an </a:t>
                      </a:r>
                      <a:r>
                        <a:rPr lang="en-US" sz="1400" kern="1200" dirty="0" err="1" smtClean="0">
                          <a:solidFill>
                            <a:schemeClr val="dk1"/>
                          </a:solidFill>
                          <a:latin typeface="+mn-lt"/>
                          <a:ea typeface="+mn-ea"/>
                          <a:cs typeface="+mn-cs"/>
                        </a:rPr>
                        <a:t>authorised</a:t>
                      </a:r>
                      <a:r>
                        <a:rPr lang="en-US" sz="1400" kern="1200" dirty="0" smtClean="0">
                          <a:solidFill>
                            <a:schemeClr val="dk1"/>
                          </a:solidFill>
                          <a:latin typeface="+mn-lt"/>
                          <a:ea typeface="+mn-ea"/>
                          <a:cs typeface="+mn-cs"/>
                        </a:rPr>
                        <a:t> medical practitioner or </a:t>
                      </a:r>
                      <a:r>
                        <a:rPr lang="en-US" sz="1400" kern="1200" dirty="0" err="1" smtClean="0">
                          <a:solidFill>
                            <a:schemeClr val="dk1"/>
                          </a:solidFill>
                          <a:latin typeface="+mn-lt"/>
                          <a:ea typeface="+mn-ea"/>
                          <a:cs typeface="+mn-cs"/>
                        </a:rPr>
                        <a:t>para</a:t>
                      </a:r>
                      <a:r>
                        <a:rPr lang="en-US" sz="1400" kern="1200" dirty="0" smtClean="0">
                          <a:solidFill>
                            <a:schemeClr val="dk1"/>
                          </a:solidFill>
                          <a:latin typeface="+mn-lt"/>
                          <a:ea typeface="+mn-ea"/>
                          <a:cs typeface="+mn-cs"/>
                        </a:rPr>
                        <a:t>-medics; </a:t>
                      </a:r>
                      <a:endParaRPr lang="en-IN" sz="1400" kern="1200" dirty="0" smtClean="0">
                        <a:solidFill>
                          <a:schemeClr val="dk1"/>
                        </a:solidFill>
                        <a:latin typeface="+mn-lt"/>
                        <a:ea typeface="+mn-ea"/>
                        <a:cs typeface="+mn-cs"/>
                      </a:endParaRPr>
                    </a:p>
                    <a:p>
                      <a:pPr marL="615950" lvl="0" indent="-285750">
                        <a:buFont typeface="+mj-lt"/>
                        <a:buAutoNum type="romanLcPeriod"/>
                      </a:pPr>
                      <a:r>
                        <a:rPr lang="en-US" sz="1400" kern="1200" dirty="0" smtClean="0">
                          <a:solidFill>
                            <a:schemeClr val="dk1"/>
                          </a:solidFill>
                          <a:latin typeface="+mn-lt"/>
                          <a:ea typeface="+mn-ea"/>
                          <a:cs typeface="+mn-cs"/>
                        </a:rPr>
                        <a:t>Services provided by way of transportation of a patient in an ambulance, other than those specified in (</a:t>
                      </a:r>
                      <a:r>
                        <a:rPr lang="en-US" sz="1400" kern="1200" dirty="0" err="1" smtClean="0">
                          <a:solidFill>
                            <a:schemeClr val="dk1"/>
                          </a:solidFill>
                          <a:latin typeface="+mn-lt"/>
                          <a:ea typeface="+mn-ea"/>
                          <a:cs typeface="+mn-cs"/>
                        </a:rPr>
                        <a:t>i</a:t>
                      </a:r>
                      <a:r>
                        <a:rPr lang="en-US" sz="1400" kern="1200" dirty="0" smtClean="0">
                          <a:solidFill>
                            <a:schemeClr val="dk1"/>
                          </a:solidFill>
                          <a:latin typeface="+mn-lt"/>
                          <a:ea typeface="+mn-ea"/>
                          <a:cs typeface="+mn-cs"/>
                        </a:rPr>
                        <a:t>) above;”;</a:t>
                      </a:r>
                      <a:endParaRPr lang="en-IN" sz="1400" kern="1200" dirty="0" smtClean="0">
                        <a:solidFill>
                          <a:schemeClr val="dk1"/>
                        </a:solidFill>
                        <a:latin typeface="+mn-lt"/>
                        <a:ea typeface="+mn-ea"/>
                        <a:cs typeface="+mn-cs"/>
                      </a:endParaRPr>
                    </a:p>
                    <a:p>
                      <a:r>
                        <a:rPr lang="en-IN" sz="1400" i="1" kern="1200" dirty="0" smtClean="0">
                          <a:solidFill>
                            <a:schemeClr val="dk1"/>
                          </a:solidFill>
                          <a:latin typeface="+mn-lt"/>
                          <a:ea typeface="+mn-ea"/>
                          <a:cs typeface="+mn-cs"/>
                        </a:rPr>
                        <a:t>     (With this amendment , the ambulances has also been exempted)</a:t>
                      </a:r>
                      <a:endParaRPr lang="en-IN" sz="1400" kern="1200" dirty="0" smtClean="0">
                        <a:solidFill>
                          <a:schemeClr val="dk1"/>
                        </a:solidFill>
                        <a:latin typeface="+mn-lt"/>
                        <a:ea typeface="+mn-ea"/>
                        <a:cs typeface="+mn-cs"/>
                      </a:endParaRPr>
                    </a:p>
                    <a:p>
                      <a:endParaRPr lang="en-IN" sz="600" kern="1200" dirty="0" smtClean="0">
                        <a:solidFill>
                          <a:schemeClr val="dk1"/>
                        </a:solidFill>
                        <a:latin typeface="+mn-lt"/>
                        <a:ea typeface="+mn-ea"/>
                        <a:cs typeface="+mn-cs"/>
                      </a:endParaRPr>
                    </a:p>
                    <a:p>
                      <a:pPr marL="228600" lvl="0" indent="-228600" algn="l" defTabSz="914400" rtl="0" eaLnBrk="1" latinLnBrk="0" hangingPunct="1">
                        <a:buNone/>
                      </a:pPr>
                      <a:r>
                        <a:rPr lang="en-IN" sz="1400" b="1" kern="1200" dirty="0" smtClean="0">
                          <a:solidFill>
                            <a:schemeClr val="dk1"/>
                          </a:solidFill>
                          <a:latin typeface="+mn-lt"/>
                          <a:ea typeface="+mn-ea"/>
                          <a:cs typeface="+mn-cs"/>
                        </a:rPr>
                        <a:t>2. Entry No 16 relating to service provided by artist in Folk of Classical art form has been substituted</a:t>
                      </a:r>
                    </a:p>
                    <a:p>
                      <a:pPr marL="266700" lvl="0" indent="-266700">
                        <a:buFont typeface="Arial" pitchFamily="34" charset="0"/>
                        <a:buChar char="•"/>
                      </a:pPr>
                      <a:r>
                        <a:rPr lang="en-IN" sz="1400" b="1" i="1" kern="1200" dirty="0" smtClean="0">
                          <a:solidFill>
                            <a:schemeClr val="dk1"/>
                          </a:solidFill>
                          <a:latin typeface="+mn-lt"/>
                          <a:ea typeface="+mn-ea"/>
                          <a:cs typeface="+mn-cs"/>
                        </a:rPr>
                        <a:t> Old:- Services by a performing </a:t>
                      </a:r>
                      <a:r>
                        <a:rPr lang="en-IN" sz="1400" kern="1200" dirty="0" smtClean="0">
                          <a:solidFill>
                            <a:schemeClr val="dk1"/>
                          </a:solidFill>
                          <a:latin typeface="+mn-lt"/>
                          <a:ea typeface="+mn-ea"/>
                          <a:cs typeface="+mn-cs"/>
                        </a:rPr>
                        <a:t>artist in folk or classical art forms of (</a:t>
                      </a:r>
                      <a:r>
                        <a:rPr lang="en-IN" sz="1400" kern="1200" dirty="0" err="1" smtClean="0">
                          <a:solidFill>
                            <a:schemeClr val="dk1"/>
                          </a:solidFill>
                          <a:latin typeface="+mn-lt"/>
                          <a:ea typeface="+mn-ea"/>
                          <a:cs typeface="+mn-cs"/>
                        </a:rPr>
                        <a:t>i</a:t>
                      </a:r>
                      <a:r>
                        <a:rPr lang="en-IN" sz="1400" kern="1200" dirty="0" smtClean="0">
                          <a:solidFill>
                            <a:schemeClr val="dk1"/>
                          </a:solidFill>
                          <a:latin typeface="+mn-lt"/>
                          <a:ea typeface="+mn-ea"/>
                          <a:cs typeface="+mn-cs"/>
                        </a:rPr>
                        <a:t>) music, or (ii) dance, or (iii) theatre, excluding services provided by such artist as a brand ambassador;</a:t>
                      </a:r>
                    </a:p>
                    <a:p>
                      <a:pPr marL="266700" lvl="0" indent="-266700">
                        <a:buFont typeface="Arial" pitchFamily="34" charset="0"/>
                        <a:buChar char="•"/>
                      </a:pPr>
                      <a:r>
                        <a:rPr lang="en-IN" sz="1400" b="1" i="1" kern="1200" dirty="0" smtClean="0">
                          <a:solidFill>
                            <a:schemeClr val="dk1"/>
                          </a:solidFill>
                          <a:latin typeface="+mn-lt"/>
                          <a:ea typeface="+mn-ea"/>
                          <a:cs typeface="+mn-cs"/>
                        </a:rPr>
                        <a:t>New:</a:t>
                      </a:r>
                      <a:r>
                        <a:rPr lang="en-IN"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Services by an artist by way of a performance in folk or classical art forms of (</a:t>
                      </a:r>
                      <a:r>
                        <a:rPr lang="en-US" sz="1400" kern="1200" dirty="0" err="1" smtClean="0">
                          <a:solidFill>
                            <a:schemeClr val="dk1"/>
                          </a:solidFill>
                          <a:latin typeface="+mn-lt"/>
                          <a:ea typeface="+mn-ea"/>
                          <a:cs typeface="+mn-cs"/>
                        </a:rPr>
                        <a:t>i</a:t>
                      </a:r>
                      <a:r>
                        <a:rPr lang="en-US" sz="1400" kern="1200" dirty="0" smtClean="0">
                          <a:solidFill>
                            <a:schemeClr val="dk1"/>
                          </a:solidFill>
                          <a:latin typeface="+mn-lt"/>
                          <a:ea typeface="+mn-ea"/>
                          <a:cs typeface="+mn-cs"/>
                        </a:rPr>
                        <a:t>) music, or (ii) dance, or (iii) theatre, if the consideration charged for such performance is not more than Rs. 1 Lac: </a:t>
                      </a:r>
                      <a:endParaRPr lang="en-IN" sz="1400" kern="1200" dirty="0" smtClean="0">
                        <a:solidFill>
                          <a:schemeClr val="dk1"/>
                        </a:solidFill>
                        <a:latin typeface="+mn-lt"/>
                        <a:ea typeface="+mn-ea"/>
                        <a:cs typeface="+mn-cs"/>
                      </a:endParaRPr>
                    </a:p>
                    <a:p>
                      <a:r>
                        <a:rPr lang="en-US" sz="10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Provided that the exemption shall not apply to service provided by such artist as a brand ambassador.”</a:t>
                      </a:r>
                      <a:endParaRPr lang="en-IN" sz="900" kern="1200" dirty="0" smtClean="0">
                        <a:solidFill>
                          <a:schemeClr val="dk1"/>
                        </a:solidFill>
                        <a:latin typeface="+mn-lt"/>
                        <a:ea typeface="+mn-ea"/>
                        <a:cs typeface="+mn-cs"/>
                      </a:endParaRPr>
                    </a:p>
                    <a:p>
                      <a:r>
                        <a:rPr lang="en-IN" sz="1400" i="1" kern="1200" dirty="0" smtClean="0">
                          <a:solidFill>
                            <a:schemeClr val="dk1"/>
                          </a:solidFill>
                          <a:latin typeface="+mn-lt"/>
                          <a:ea typeface="+mn-ea"/>
                          <a:cs typeface="+mn-cs"/>
                        </a:rPr>
                        <a:t>(Thus, with this amendment, if the consideration charged for a particular event is more than Rs. 1 </a:t>
                      </a:r>
                      <a:r>
                        <a:rPr lang="en-IN" sz="1400" i="1" kern="1200" dirty="0" err="1" smtClean="0">
                          <a:solidFill>
                            <a:schemeClr val="dk1"/>
                          </a:solidFill>
                          <a:latin typeface="+mn-lt"/>
                          <a:ea typeface="+mn-ea"/>
                          <a:cs typeface="+mn-cs"/>
                        </a:rPr>
                        <a:t>lac</a:t>
                      </a:r>
                      <a:r>
                        <a:rPr lang="en-IN" sz="1400" i="1" kern="1200" dirty="0" smtClean="0">
                          <a:solidFill>
                            <a:schemeClr val="dk1"/>
                          </a:solidFill>
                          <a:latin typeface="+mn-lt"/>
                          <a:ea typeface="+mn-ea"/>
                          <a:cs typeface="+mn-cs"/>
                        </a:rPr>
                        <a:t>, then the entire amount is taxable)</a:t>
                      </a:r>
                      <a:endParaRPr lang="en-IN" sz="14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2022777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778000"/>
          <a:ext cx="10058400" cy="4027714"/>
        </p:xfrm>
        <a:graphic>
          <a:graphicData uri="http://schemas.openxmlformats.org/drawingml/2006/table">
            <a:tbl>
              <a:tblPr firstRow="1" bandRow="1">
                <a:tableStyleId>{5C22544A-7EE6-4342-B048-85BDC9FD1C3A}</a:tableStyleId>
              </a:tblPr>
              <a:tblGrid>
                <a:gridCol w="10058400"/>
              </a:tblGrid>
              <a:tr h="4789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06/2015 Dt.  1st March, 2015 (Applicable </a:t>
                      </a:r>
                      <a:r>
                        <a:rPr lang="en-US" sz="1800" dirty="0" err="1" smtClean="0"/>
                        <a:t>w.e.f</a:t>
                      </a:r>
                      <a:r>
                        <a:rPr lang="en-US" sz="1800" dirty="0" smtClean="0"/>
                        <a:t>. 1st April, 2015)</a:t>
                      </a:r>
                      <a:endParaRPr lang="en-IN" sz="1800" dirty="0" smtClean="0"/>
                    </a:p>
                  </a:txBody>
                  <a:tcPr>
                    <a:solidFill>
                      <a:srgbClr val="002060"/>
                    </a:solidFill>
                  </a:tcPr>
                </a:tc>
              </a:tr>
              <a:tr h="3548742">
                <a:tc>
                  <a:txBody>
                    <a:bodyPr/>
                    <a:lstStyle/>
                    <a:p>
                      <a:pPr lvl="0"/>
                      <a:r>
                        <a:rPr lang="en-IN" sz="1400" b="1" kern="1200" dirty="0" smtClean="0">
                          <a:solidFill>
                            <a:schemeClr val="dk1"/>
                          </a:solidFill>
                          <a:latin typeface="+mn-lt"/>
                          <a:ea typeface="+mn-ea"/>
                          <a:cs typeface="+mn-cs"/>
                        </a:rPr>
                        <a:t>3. Entry No 20 and 21 relating to transportation of goods by Rail, Vessel and GTA has been amended </a:t>
                      </a:r>
                      <a:endParaRPr lang="en-IN" sz="1400" kern="1200" dirty="0" smtClean="0">
                        <a:solidFill>
                          <a:schemeClr val="dk1"/>
                        </a:solidFill>
                        <a:latin typeface="+mn-lt"/>
                        <a:ea typeface="+mn-ea"/>
                        <a:cs typeface="+mn-cs"/>
                      </a:endParaRPr>
                    </a:p>
                    <a:p>
                      <a:pPr marL="266700" lvl="0" indent="-266700">
                        <a:buFont typeface="Arial" pitchFamily="34" charset="0"/>
                        <a:buChar char="•"/>
                      </a:pPr>
                      <a:r>
                        <a:rPr lang="en-IN" sz="1400" b="1" i="1" kern="1200" dirty="0" smtClean="0">
                          <a:solidFill>
                            <a:schemeClr val="dk1"/>
                          </a:solidFill>
                          <a:latin typeface="+mn-lt"/>
                          <a:ea typeface="+mn-ea"/>
                          <a:cs typeface="+mn-cs"/>
                        </a:rPr>
                        <a:t>Old:-</a:t>
                      </a:r>
                      <a:r>
                        <a:rPr lang="en-IN" sz="1400" b="1" kern="1200" dirty="0" smtClean="0">
                          <a:solidFill>
                            <a:schemeClr val="dk1"/>
                          </a:solidFill>
                          <a:latin typeface="+mn-lt"/>
                          <a:ea typeface="+mn-ea"/>
                          <a:cs typeface="+mn-cs"/>
                        </a:rPr>
                        <a:t> </a:t>
                      </a:r>
                      <a:r>
                        <a:rPr lang="en-IN" sz="1400" kern="1200" dirty="0" smtClean="0">
                          <a:solidFill>
                            <a:schemeClr val="dk1"/>
                          </a:solidFill>
                          <a:latin typeface="+mn-lt"/>
                          <a:ea typeface="+mn-ea"/>
                          <a:cs typeface="+mn-cs"/>
                        </a:rPr>
                        <a:t>Transportation of </a:t>
                      </a:r>
                      <a:r>
                        <a:rPr lang="en-US" sz="1400" kern="1200" dirty="0" smtClean="0">
                          <a:solidFill>
                            <a:schemeClr val="dk1"/>
                          </a:solidFill>
                          <a:latin typeface="+mn-lt"/>
                          <a:ea typeface="+mn-ea"/>
                          <a:cs typeface="+mn-cs"/>
                        </a:rPr>
                        <a:t>Foodstuff including flours, tea, coffee, </a:t>
                      </a:r>
                      <a:r>
                        <a:rPr lang="en-US" sz="1400" kern="1200" dirty="0" err="1" smtClean="0">
                          <a:solidFill>
                            <a:schemeClr val="dk1"/>
                          </a:solidFill>
                          <a:latin typeface="+mn-lt"/>
                          <a:ea typeface="+mn-ea"/>
                          <a:cs typeface="+mn-cs"/>
                        </a:rPr>
                        <a:t>jaggery</a:t>
                      </a:r>
                      <a:r>
                        <a:rPr lang="en-US" sz="1400" kern="1200" dirty="0" smtClean="0">
                          <a:solidFill>
                            <a:schemeClr val="dk1"/>
                          </a:solidFill>
                          <a:latin typeface="+mn-lt"/>
                          <a:ea typeface="+mn-ea"/>
                          <a:cs typeface="+mn-cs"/>
                        </a:rPr>
                        <a:t>, sugar, milk products, salt and edible oil, excluding alcoholic beverages has been exempted; or</a:t>
                      </a:r>
                      <a:endParaRPr lang="en-IN" sz="1400" kern="1200" dirty="0" smtClean="0">
                        <a:solidFill>
                          <a:schemeClr val="dk1"/>
                        </a:solidFill>
                        <a:latin typeface="+mn-lt"/>
                        <a:ea typeface="+mn-ea"/>
                        <a:cs typeface="+mn-cs"/>
                      </a:endParaRPr>
                    </a:p>
                    <a:p>
                      <a:pPr marL="266700" lvl="0" indent="-266700">
                        <a:buFont typeface="Arial" pitchFamily="34" charset="0"/>
                        <a:buChar char="•"/>
                      </a:pPr>
                      <a:r>
                        <a:rPr lang="en-IN" sz="1400" b="1" i="1" kern="1200" dirty="0" smtClean="0">
                          <a:solidFill>
                            <a:schemeClr val="dk1"/>
                          </a:solidFill>
                          <a:latin typeface="+mn-lt"/>
                          <a:ea typeface="+mn-ea"/>
                          <a:cs typeface="+mn-cs"/>
                        </a:rPr>
                        <a:t>New:- </a:t>
                      </a:r>
                      <a:r>
                        <a:rPr lang="en-IN" sz="1400" kern="1200" dirty="0" smtClean="0">
                          <a:solidFill>
                            <a:schemeClr val="dk1"/>
                          </a:solidFill>
                          <a:latin typeface="+mn-lt"/>
                          <a:ea typeface="+mn-ea"/>
                          <a:cs typeface="+mn-cs"/>
                        </a:rPr>
                        <a:t>Transportation of </a:t>
                      </a:r>
                      <a:r>
                        <a:rPr lang="en-US" sz="1400" kern="1200" dirty="0" smtClean="0">
                          <a:solidFill>
                            <a:schemeClr val="dk1"/>
                          </a:solidFill>
                          <a:latin typeface="+mn-lt"/>
                          <a:ea typeface="+mn-ea"/>
                          <a:cs typeface="+mn-cs"/>
                        </a:rPr>
                        <a:t>milk, salt and food grain including flours, pulses and rice has been exempted;"</a:t>
                      </a:r>
                      <a:endParaRPr lang="en-IN" sz="1400" kern="1200" dirty="0" smtClean="0">
                        <a:solidFill>
                          <a:schemeClr val="dk1"/>
                        </a:solidFill>
                        <a:latin typeface="+mn-lt"/>
                        <a:ea typeface="+mn-ea"/>
                        <a:cs typeface="+mn-cs"/>
                      </a:endParaRPr>
                    </a:p>
                    <a:p>
                      <a:r>
                        <a:rPr lang="en-IN" sz="1400" i="1" kern="1200" dirty="0" smtClean="0">
                          <a:solidFill>
                            <a:schemeClr val="dk1"/>
                          </a:solidFill>
                          <a:latin typeface="+mn-lt"/>
                          <a:ea typeface="+mn-ea"/>
                          <a:cs typeface="+mn-cs"/>
                        </a:rPr>
                        <a:t> (Thus, with this amendment, the transportation of tea, coffee, </a:t>
                      </a:r>
                      <a:r>
                        <a:rPr lang="en-IN" sz="1400" i="1" kern="1200" dirty="0" err="1" smtClean="0">
                          <a:solidFill>
                            <a:schemeClr val="dk1"/>
                          </a:solidFill>
                          <a:latin typeface="+mn-lt"/>
                          <a:ea typeface="+mn-ea"/>
                          <a:cs typeface="+mn-cs"/>
                        </a:rPr>
                        <a:t>jaggery</a:t>
                      </a:r>
                      <a:r>
                        <a:rPr lang="en-IN" sz="1400" i="1" kern="1200" dirty="0" smtClean="0">
                          <a:solidFill>
                            <a:schemeClr val="dk1"/>
                          </a:solidFill>
                          <a:latin typeface="+mn-lt"/>
                          <a:ea typeface="+mn-ea"/>
                          <a:cs typeface="+mn-cs"/>
                        </a:rPr>
                        <a:t>, sugar has been made taxable and the transportation of pulses and rice has been made exempted)</a:t>
                      </a:r>
                      <a:endParaRPr lang="en-IN" sz="1400" kern="1200" dirty="0" smtClean="0">
                        <a:solidFill>
                          <a:schemeClr val="dk1"/>
                        </a:solidFill>
                        <a:latin typeface="+mn-lt"/>
                        <a:ea typeface="+mn-ea"/>
                        <a:cs typeface="+mn-cs"/>
                      </a:endParaRPr>
                    </a:p>
                    <a:p>
                      <a:endParaRPr lang="en-IN" sz="1400" kern="1200" dirty="0" smtClean="0">
                        <a:solidFill>
                          <a:schemeClr val="dk1"/>
                        </a:solidFill>
                        <a:latin typeface="+mn-lt"/>
                        <a:ea typeface="+mn-ea"/>
                        <a:cs typeface="+mn-cs"/>
                      </a:endParaRPr>
                    </a:p>
                    <a:p>
                      <a:r>
                        <a:rPr lang="en-IN" sz="1400" b="1" u="sng" kern="1200" dirty="0" smtClean="0">
                          <a:solidFill>
                            <a:schemeClr val="dk1"/>
                          </a:solidFill>
                          <a:latin typeface="+mn-lt"/>
                          <a:ea typeface="+mn-ea"/>
                          <a:cs typeface="+mn-cs"/>
                        </a:rPr>
                        <a:t>SOME EXEMPTIONS DELETED</a:t>
                      </a:r>
                      <a:endParaRPr lang="en-IN" sz="1400" kern="1200" dirty="0" smtClean="0">
                        <a:solidFill>
                          <a:schemeClr val="dk1"/>
                        </a:solidFill>
                        <a:latin typeface="+mn-lt"/>
                        <a:ea typeface="+mn-ea"/>
                        <a:cs typeface="+mn-cs"/>
                      </a:endParaRPr>
                    </a:p>
                    <a:p>
                      <a:pPr lvl="0"/>
                      <a:r>
                        <a:rPr lang="en-IN" sz="1400" b="1" kern="1200" dirty="0" smtClean="0">
                          <a:solidFill>
                            <a:schemeClr val="dk1"/>
                          </a:solidFill>
                          <a:latin typeface="+mn-lt"/>
                          <a:ea typeface="+mn-ea"/>
                          <a:cs typeface="+mn-cs"/>
                        </a:rPr>
                        <a:t>1.</a:t>
                      </a:r>
                      <a:r>
                        <a:rPr lang="en-IN" sz="1400" kern="1200" dirty="0" smtClean="0">
                          <a:solidFill>
                            <a:schemeClr val="dk1"/>
                          </a:solidFill>
                          <a:latin typeface="+mn-lt"/>
                          <a:ea typeface="+mn-ea"/>
                          <a:cs typeface="+mn-cs"/>
                        </a:rPr>
                        <a:t> In Entry no 12 relating to the construction services provided to Government, the following are made taxable.</a:t>
                      </a:r>
                    </a:p>
                    <a:p>
                      <a:pPr marL="266700" lvl="0" indent="-266700">
                        <a:buFont typeface="Arial" pitchFamily="34" charset="0"/>
                        <a:buChar char="•"/>
                      </a:pPr>
                      <a:r>
                        <a:rPr lang="en-IN" sz="1400" b="1" kern="1200" dirty="0" smtClean="0">
                          <a:solidFill>
                            <a:schemeClr val="dk1"/>
                          </a:solidFill>
                          <a:latin typeface="+mn-lt"/>
                          <a:ea typeface="+mn-ea"/>
                          <a:cs typeface="+mn-cs"/>
                        </a:rPr>
                        <a:t>A civil structure or any other original works</a:t>
                      </a:r>
                      <a:r>
                        <a:rPr lang="en-IN" sz="1400" kern="1200" dirty="0" smtClean="0">
                          <a:solidFill>
                            <a:schemeClr val="dk1"/>
                          </a:solidFill>
                          <a:latin typeface="+mn-lt"/>
                          <a:ea typeface="+mn-ea"/>
                          <a:cs typeface="+mn-cs"/>
                        </a:rPr>
                        <a:t> meant predominantly for use other than for commerce, industry, or any other business or profession;</a:t>
                      </a:r>
                    </a:p>
                    <a:p>
                      <a:pPr marL="266700" lvl="0" indent="-266700">
                        <a:buFont typeface="Arial" pitchFamily="34" charset="0"/>
                        <a:buChar char="•"/>
                      </a:pPr>
                      <a:r>
                        <a:rPr lang="en-IN" sz="1400" b="1" kern="1200" dirty="0" smtClean="0">
                          <a:solidFill>
                            <a:schemeClr val="dk1"/>
                          </a:solidFill>
                          <a:latin typeface="+mn-lt"/>
                          <a:ea typeface="+mn-ea"/>
                          <a:cs typeface="+mn-cs"/>
                        </a:rPr>
                        <a:t>A structure meant predominantly for use as (</a:t>
                      </a:r>
                      <a:r>
                        <a:rPr lang="en-IN" sz="1400" b="1" kern="1200" dirty="0" err="1" smtClean="0">
                          <a:solidFill>
                            <a:schemeClr val="dk1"/>
                          </a:solidFill>
                          <a:latin typeface="+mn-lt"/>
                          <a:ea typeface="+mn-ea"/>
                          <a:cs typeface="+mn-cs"/>
                        </a:rPr>
                        <a:t>i</a:t>
                      </a:r>
                      <a:r>
                        <a:rPr lang="en-IN" sz="1400" b="1" kern="1200" dirty="0" smtClean="0">
                          <a:solidFill>
                            <a:schemeClr val="dk1"/>
                          </a:solidFill>
                          <a:latin typeface="+mn-lt"/>
                          <a:ea typeface="+mn-ea"/>
                          <a:cs typeface="+mn-cs"/>
                        </a:rPr>
                        <a:t>) an educational, (ii) a clinical, or  (iii) an art or cultural establishment;  </a:t>
                      </a:r>
                    </a:p>
                    <a:p>
                      <a:pPr marL="266700" lvl="0" indent="-266700">
                        <a:buFont typeface="Arial" pitchFamily="34" charset="0"/>
                        <a:buChar char="•"/>
                      </a:pPr>
                      <a:r>
                        <a:rPr lang="en-IN" sz="1400" b="1" kern="1200" dirty="0" smtClean="0">
                          <a:solidFill>
                            <a:schemeClr val="dk1"/>
                          </a:solidFill>
                          <a:latin typeface="+mn-lt"/>
                          <a:ea typeface="+mn-ea"/>
                          <a:cs typeface="+mn-cs"/>
                        </a:rPr>
                        <a:t>A residential complex</a:t>
                      </a:r>
                      <a:r>
                        <a:rPr lang="en-IN" sz="1400" kern="1200" dirty="0" smtClean="0">
                          <a:solidFill>
                            <a:schemeClr val="dk1"/>
                          </a:solidFill>
                          <a:latin typeface="+mn-lt"/>
                          <a:ea typeface="+mn-ea"/>
                          <a:cs typeface="+mn-cs"/>
                        </a:rPr>
                        <a:t> predominantly meant </a:t>
                      </a:r>
                      <a:r>
                        <a:rPr lang="en-IN" sz="1400" b="1" kern="1200" dirty="0" smtClean="0">
                          <a:solidFill>
                            <a:schemeClr val="dk1"/>
                          </a:solidFill>
                          <a:latin typeface="+mn-lt"/>
                          <a:ea typeface="+mn-ea"/>
                          <a:cs typeface="+mn-cs"/>
                        </a:rPr>
                        <a:t>for self-use</a:t>
                      </a:r>
                      <a:r>
                        <a:rPr lang="en-IN" sz="1400" kern="1200" dirty="0" smtClean="0">
                          <a:solidFill>
                            <a:schemeClr val="dk1"/>
                          </a:solidFill>
                          <a:latin typeface="+mn-lt"/>
                          <a:ea typeface="+mn-ea"/>
                          <a:cs typeface="+mn-cs"/>
                        </a:rPr>
                        <a:t> or the use </a:t>
                      </a:r>
                      <a:r>
                        <a:rPr lang="en-IN" sz="1400" b="1" kern="1200" dirty="0" smtClean="0">
                          <a:solidFill>
                            <a:schemeClr val="dk1"/>
                          </a:solidFill>
                          <a:latin typeface="+mn-lt"/>
                          <a:ea typeface="+mn-ea"/>
                          <a:cs typeface="+mn-cs"/>
                        </a:rPr>
                        <a:t>of their employees</a:t>
                      </a:r>
                      <a:r>
                        <a:rPr lang="en-IN" sz="1400" kern="1200" dirty="0" smtClean="0">
                          <a:solidFill>
                            <a:schemeClr val="dk1"/>
                          </a:solidFill>
                          <a:latin typeface="+mn-lt"/>
                          <a:ea typeface="+mn-ea"/>
                          <a:cs typeface="+mn-cs"/>
                        </a:rPr>
                        <a:t> or other persons specified in the Explanation 1 to clause 44 of section 65 B of the said Act;</a:t>
                      </a:r>
                    </a:p>
                    <a:p>
                      <a:r>
                        <a:rPr lang="en-IN" sz="1400" kern="1200" dirty="0" smtClean="0">
                          <a:solidFill>
                            <a:schemeClr val="dk1"/>
                          </a:solidFill>
                          <a:latin typeface="+mn-lt"/>
                          <a:ea typeface="+mn-ea"/>
                          <a:cs typeface="+mn-cs"/>
                        </a:rPr>
                        <a:t> </a:t>
                      </a:r>
                    </a:p>
                    <a:p>
                      <a:pPr lvl="0"/>
                      <a:r>
                        <a:rPr lang="en-IN" sz="1400" b="1" kern="1200" dirty="0" smtClean="0">
                          <a:solidFill>
                            <a:schemeClr val="dk1"/>
                          </a:solidFill>
                          <a:latin typeface="+mn-lt"/>
                          <a:ea typeface="+mn-ea"/>
                          <a:cs typeface="+mn-cs"/>
                        </a:rPr>
                        <a:t>2. In Entry no 14</a:t>
                      </a:r>
                      <a:r>
                        <a:rPr lang="en-IN" sz="1400" kern="1200" dirty="0" smtClean="0">
                          <a:solidFill>
                            <a:schemeClr val="dk1"/>
                          </a:solidFill>
                          <a:latin typeface="+mn-lt"/>
                          <a:ea typeface="+mn-ea"/>
                          <a:cs typeface="+mn-cs"/>
                        </a:rPr>
                        <a:t> relating to the construction of original works pertaining to Port and Airport has been made taxable.</a:t>
                      </a:r>
                    </a:p>
                  </a:txBody>
                  <a:tcPr>
                    <a:solidFill>
                      <a:schemeClr val="bg1">
                        <a:lumMod val="75000"/>
                      </a:schemeClr>
                    </a:solidFill>
                  </a:tcPr>
                </a:tc>
              </a:tr>
            </a:tbl>
          </a:graphicData>
        </a:graphic>
      </p:graphicFrame>
    </p:spTree>
    <p:extLst>
      <p:ext uri="{BB962C8B-B14F-4D97-AF65-F5344CB8AC3E}">
        <p14:creationId xmlns="" xmlns:p14="http://schemas.microsoft.com/office/powerpoint/2010/main" val="84379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sp>
        <p:nvSpPr>
          <p:cNvPr id="3" name="Content Placeholder 2"/>
          <p:cNvSpPr>
            <a:spLocks noGrp="1"/>
          </p:cNvSpPr>
          <p:nvPr>
            <p:ph idx="1"/>
          </p:nvPr>
        </p:nvSpPr>
        <p:spPr/>
        <p:txBody>
          <a:bodyPr>
            <a:normAutofit/>
          </a:bodyPr>
          <a:lstStyle/>
          <a:p>
            <a:endParaRPr lang="en-US" sz="1400" dirty="0"/>
          </a:p>
          <a:p>
            <a:endParaRPr lang="en-US" sz="1400" dirty="0"/>
          </a:p>
        </p:txBody>
      </p:sp>
      <p:graphicFrame>
        <p:nvGraphicFramePr>
          <p:cNvPr id="4" name="Table 3"/>
          <p:cNvGraphicFramePr>
            <a:graphicFrameLocks noGrp="1"/>
          </p:cNvGraphicFramePr>
          <p:nvPr/>
        </p:nvGraphicFramePr>
        <p:xfrm>
          <a:off x="1143000" y="1872343"/>
          <a:ext cx="10007600" cy="3904343"/>
        </p:xfrm>
        <a:graphic>
          <a:graphicData uri="http://schemas.openxmlformats.org/drawingml/2006/table">
            <a:tbl>
              <a:tblPr firstRow="1" bandRow="1">
                <a:tableStyleId>{5C22544A-7EE6-4342-B048-85BDC9FD1C3A}</a:tableStyleId>
              </a:tblPr>
              <a:tblGrid>
                <a:gridCol w="10007600"/>
              </a:tblGrid>
              <a:tr h="4789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06/2015 Dt.  1st March, 2015 (Applicable </a:t>
                      </a:r>
                      <a:r>
                        <a:rPr lang="en-US" sz="1800" dirty="0" err="1" smtClean="0"/>
                        <a:t>w.e.f</a:t>
                      </a:r>
                      <a:r>
                        <a:rPr lang="en-US" sz="1800" dirty="0" smtClean="0"/>
                        <a:t>. 1st April, 2015)</a:t>
                      </a:r>
                      <a:endParaRPr lang="en-IN" sz="1800" dirty="0" smtClean="0"/>
                    </a:p>
                  </a:txBody>
                  <a:tcPr>
                    <a:solidFill>
                      <a:srgbClr val="002060"/>
                    </a:solidFill>
                  </a:tcPr>
                </a:tc>
              </a:tr>
              <a:tr h="3425372">
                <a:tc>
                  <a:txBody>
                    <a:bodyPr/>
                    <a:lstStyle/>
                    <a:p>
                      <a:pPr lvl="0"/>
                      <a:r>
                        <a:rPr lang="en-IN" sz="1400" b="1" kern="1200" dirty="0" smtClean="0">
                          <a:solidFill>
                            <a:schemeClr val="dk1"/>
                          </a:solidFill>
                          <a:latin typeface="+mn-lt"/>
                          <a:ea typeface="+mn-ea"/>
                          <a:cs typeface="+mn-cs"/>
                        </a:rPr>
                        <a:t>3. In Entry No 29</a:t>
                      </a:r>
                      <a:r>
                        <a:rPr lang="en-IN" sz="1400" kern="1200" dirty="0" smtClean="0">
                          <a:solidFill>
                            <a:schemeClr val="dk1"/>
                          </a:solidFill>
                          <a:latin typeface="+mn-lt"/>
                          <a:ea typeface="+mn-ea"/>
                          <a:cs typeface="+mn-cs"/>
                        </a:rPr>
                        <a:t>, the following services has been made taxable</a:t>
                      </a:r>
                    </a:p>
                    <a:p>
                      <a:pPr marL="266700" lvl="0" indent="-266700">
                        <a:buFont typeface="Arial" pitchFamily="34" charset="0"/>
                        <a:buChar char="•"/>
                      </a:pPr>
                      <a:r>
                        <a:rPr lang="en-IN" sz="1400" kern="1200" dirty="0" smtClean="0">
                          <a:solidFill>
                            <a:schemeClr val="dk1"/>
                          </a:solidFill>
                          <a:latin typeface="+mn-lt"/>
                          <a:ea typeface="+mn-ea"/>
                          <a:cs typeface="+mn-cs"/>
                        </a:rPr>
                        <a:t>Mutual fund agent to a mutual fund or asset management company;</a:t>
                      </a:r>
                    </a:p>
                    <a:p>
                      <a:pPr marL="266700" lvl="0" indent="-266700">
                        <a:buFont typeface="Arial" pitchFamily="34" charset="0"/>
                        <a:buChar char="•"/>
                      </a:pPr>
                      <a:r>
                        <a:rPr lang="en-IN" sz="1400" kern="1200" dirty="0" smtClean="0">
                          <a:solidFill>
                            <a:schemeClr val="dk1"/>
                          </a:solidFill>
                          <a:latin typeface="+mn-lt"/>
                          <a:ea typeface="+mn-ea"/>
                          <a:cs typeface="+mn-cs"/>
                        </a:rPr>
                        <a:t>Distributor to a mutual fund or asset management company;</a:t>
                      </a:r>
                    </a:p>
                    <a:p>
                      <a:pPr marL="266700" lvl="0" indent="-266700">
                        <a:buFont typeface="Arial" pitchFamily="34" charset="0"/>
                        <a:buChar char="•"/>
                      </a:pPr>
                      <a:r>
                        <a:rPr lang="en-IN" sz="1400" kern="1200" dirty="0" smtClean="0">
                          <a:solidFill>
                            <a:schemeClr val="dk1"/>
                          </a:solidFill>
                          <a:latin typeface="+mn-lt"/>
                          <a:ea typeface="+mn-ea"/>
                          <a:cs typeface="+mn-cs"/>
                        </a:rPr>
                        <a:t>Selling or marketing agent of lottery tickets to a distributer or a selling agent;</a:t>
                      </a:r>
                    </a:p>
                    <a:p>
                      <a:r>
                        <a:rPr lang="en-IN" sz="1400" b="1" kern="1200" dirty="0" smtClean="0">
                          <a:solidFill>
                            <a:schemeClr val="dk1"/>
                          </a:solidFill>
                          <a:latin typeface="+mn-lt"/>
                          <a:ea typeface="+mn-ea"/>
                          <a:cs typeface="+mn-cs"/>
                        </a:rPr>
                        <a:t> </a:t>
                      </a:r>
                      <a:endParaRPr lang="en-IN" sz="1400" dirty="0" smtClean="0"/>
                    </a:p>
                    <a:p>
                      <a:pPr lvl="0"/>
                      <a:r>
                        <a:rPr lang="en-IN" sz="1400" b="1" kern="1200" dirty="0" smtClean="0">
                          <a:solidFill>
                            <a:schemeClr val="dk1"/>
                          </a:solidFill>
                          <a:latin typeface="+mn-lt"/>
                          <a:ea typeface="+mn-ea"/>
                          <a:cs typeface="+mn-cs"/>
                        </a:rPr>
                        <a:t>4. In Entry no 30,</a:t>
                      </a:r>
                      <a:r>
                        <a:rPr lang="en-IN" sz="1400" kern="1200" dirty="0" smtClean="0">
                          <a:solidFill>
                            <a:schemeClr val="dk1"/>
                          </a:solidFill>
                          <a:latin typeface="+mn-lt"/>
                          <a:ea typeface="+mn-ea"/>
                          <a:cs typeface="+mn-cs"/>
                        </a:rPr>
                        <a:t> the </a:t>
                      </a:r>
                      <a:r>
                        <a:rPr lang="en-US" sz="1400" kern="1200" dirty="0" smtClean="0">
                          <a:solidFill>
                            <a:schemeClr val="dk1"/>
                          </a:solidFill>
                          <a:latin typeface="+mn-lt"/>
                          <a:ea typeface="+mn-ea"/>
                          <a:cs typeface="+mn-cs"/>
                        </a:rPr>
                        <a:t>carrying out an intermediate production process as job work in relation to alcoholic liquors for human consumption has been made taxable.</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 </a:t>
                      </a:r>
                    </a:p>
                    <a:p>
                      <a:pPr lvl="0"/>
                      <a:r>
                        <a:rPr lang="en-IN" sz="1400" b="1" kern="1200" dirty="0" smtClean="0">
                          <a:solidFill>
                            <a:schemeClr val="dk1"/>
                          </a:solidFill>
                          <a:latin typeface="+mn-lt"/>
                          <a:ea typeface="+mn-ea"/>
                          <a:cs typeface="+mn-cs"/>
                        </a:rPr>
                        <a:t>5. Entry 32</a:t>
                      </a:r>
                      <a:r>
                        <a:rPr lang="en-IN" sz="1400" kern="1200" dirty="0" smtClean="0">
                          <a:solidFill>
                            <a:schemeClr val="dk1"/>
                          </a:solidFill>
                          <a:latin typeface="+mn-lt"/>
                          <a:ea typeface="+mn-ea"/>
                          <a:cs typeface="+mn-cs"/>
                        </a:rPr>
                        <a:t> has been deleted. Consequently, the following are made taxable:-</a:t>
                      </a:r>
                    </a:p>
                    <a:p>
                      <a:r>
                        <a:rPr lang="en-US" sz="1400" kern="1200" dirty="0" smtClean="0">
                          <a:solidFill>
                            <a:schemeClr val="dk1"/>
                          </a:solidFill>
                          <a:latin typeface="+mn-lt"/>
                          <a:ea typeface="+mn-ea"/>
                          <a:cs typeface="+mn-cs"/>
                        </a:rPr>
                        <a:t>“Services by way of making telephone calls from -</a:t>
                      </a:r>
                      <a:endParaRPr lang="en-IN" sz="1400" kern="1200" dirty="0" smtClean="0">
                        <a:solidFill>
                          <a:schemeClr val="dk1"/>
                        </a:solidFill>
                        <a:latin typeface="+mn-lt"/>
                        <a:ea typeface="+mn-ea"/>
                        <a:cs typeface="+mn-cs"/>
                      </a:endParaRPr>
                    </a:p>
                    <a:p>
                      <a:pPr marL="228600" lvl="0" indent="-228600">
                        <a:buFont typeface="+mj-lt"/>
                        <a:buAutoNum type="alphaLcParenR"/>
                      </a:pPr>
                      <a:r>
                        <a:rPr lang="en-US" sz="1400" kern="1200" dirty="0" smtClean="0">
                          <a:solidFill>
                            <a:schemeClr val="dk1"/>
                          </a:solidFill>
                          <a:latin typeface="+mn-lt"/>
                          <a:ea typeface="+mn-ea"/>
                          <a:cs typeface="+mn-cs"/>
                        </a:rPr>
                        <a:t>Departmentally run public telephone; </a:t>
                      </a:r>
                      <a:endParaRPr lang="en-IN" sz="1400" kern="1200" dirty="0" smtClean="0">
                        <a:solidFill>
                          <a:schemeClr val="dk1"/>
                        </a:solidFill>
                        <a:latin typeface="+mn-lt"/>
                        <a:ea typeface="+mn-ea"/>
                        <a:cs typeface="+mn-cs"/>
                      </a:endParaRPr>
                    </a:p>
                    <a:p>
                      <a:pPr marL="228600" lvl="0" indent="-228600">
                        <a:buFont typeface="+mj-lt"/>
                        <a:buAutoNum type="alphaLcParenR"/>
                      </a:pPr>
                      <a:r>
                        <a:rPr lang="en-US" sz="1400" kern="1200" dirty="0" smtClean="0">
                          <a:solidFill>
                            <a:schemeClr val="dk1"/>
                          </a:solidFill>
                          <a:latin typeface="+mn-lt"/>
                          <a:ea typeface="+mn-ea"/>
                          <a:cs typeface="+mn-cs"/>
                        </a:rPr>
                        <a:t>Guaranteed public telephone operating only for local calls; or</a:t>
                      </a:r>
                      <a:endParaRPr lang="en-IN" sz="1400" kern="1200" dirty="0" smtClean="0">
                        <a:solidFill>
                          <a:schemeClr val="dk1"/>
                        </a:solidFill>
                        <a:latin typeface="+mn-lt"/>
                        <a:ea typeface="+mn-ea"/>
                        <a:cs typeface="+mn-cs"/>
                      </a:endParaRPr>
                    </a:p>
                    <a:p>
                      <a:pPr marL="228600" lvl="0" indent="-228600">
                        <a:buFont typeface="+mj-lt"/>
                        <a:buAutoNum type="alphaLcParenR"/>
                      </a:pPr>
                      <a:r>
                        <a:rPr lang="en-US" sz="1400" kern="1200" dirty="0" smtClean="0">
                          <a:solidFill>
                            <a:schemeClr val="dk1"/>
                          </a:solidFill>
                          <a:latin typeface="+mn-lt"/>
                          <a:ea typeface="+mn-ea"/>
                          <a:cs typeface="+mn-cs"/>
                        </a:rPr>
                        <a:t>Free telephone at airport and hospital where no bills are being issued;”</a:t>
                      </a:r>
                      <a:endParaRPr lang="en-IN" sz="1400" kern="1200" dirty="0" smtClean="0">
                        <a:solidFill>
                          <a:schemeClr val="dk1"/>
                        </a:solidFill>
                        <a:latin typeface="+mn-lt"/>
                        <a:ea typeface="+mn-ea"/>
                        <a:cs typeface="+mn-cs"/>
                      </a:endParaRPr>
                    </a:p>
                    <a:p>
                      <a:endParaRPr lang="en-IN" dirty="0"/>
                    </a:p>
                  </a:txBody>
                  <a:tcPr>
                    <a:solidFill>
                      <a:schemeClr val="bg1">
                        <a:lumMod val="75000"/>
                      </a:schemeClr>
                    </a:solidFill>
                  </a:tcPr>
                </a:tc>
              </a:tr>
            </a:tbl>
          </a:graphicData>
        </a:graphic>
      </p:graphicFrame>
    </p:spTree>
    <p:extLst>
      <p:ext uri="{BB962C8B-B14F-4D97-AF65-F5344CB8AC3E}">
        <p14:creationId xmlns="" xmlns:p14="http://schemas.microsoft.com/office/powerpoint/2010/main" val="4021324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155020" y="1889804"/>
          <a:ext cx="10058400" cy="3889785"/>
        </p:xfrm>
        <a:graphic>
          <a:graphicData uri="http://schemas.openxmlformats.org/drawingml/2006/table">
            <a:tbl>
              <a:tblPr firstRow="1" bandRow="1">
                <a:tableStyleId>{5C22544A-7EE6-4342-B048-85BDC9FD1C3A}</a:tableStyleId>
              </a:tblPr>
              <a:tblGrid>
                <a:gridCol w="10058400"/>
              </a:tblGrid>
              <a:tr h="47602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06/2015 Dt.  1st March, 2015 (Applicable </a:t>
                      </a:r>
                      <a:r>
                        <a:rPr lang="en-US" sz="1800" dirty="0" err="1" smtClean="0"/>
                        <a:t>w.e.f</a:t>
                      </a:r>
                      <a:r>
                        <a:rPr lang="en-US" sz="1800" dirty="0" smtClean="0"/>
                        <a:t>. 1st April, 2015)</a:t>
                      </a:r>
                      <a:endParaRPr lang="en-IN" sz="1800" dirty="0" smtClean="0"/>
                    </a:p>
                  </a:txBody>
                  <a:tcPr>
                    <a:solidFill>
                      <a:srgbClr val="002060"/>
                    </a:solidFill>
                  </a:tcPr>
                </a:tc>
              </a:tr>
              <a:tr h="370840">
                <a:tc>
                  <a:txBody>
                    <a:bodyPr/>
                    <a:lstStyle/>
                    <a:p>
                      <a:r>
                        <a:rPr lang="en-IN" sz="1400" b="1" u="sng" kern="1200" dirty="0" smtClean="0">
                          <a:solidFill>
                            <a:schemeClr val="dk1"/>
                          </a:solidFill>
                          <a:latin typeface="+mn-lt"/>
                          <a:ea typeface="+mn-ea"/>
                          <a:cs typeface="+mn-cs"/>
                        </a:rPr>
                        <a:t>SOME MORE EXEMPTIONS GIVEN</a:t>
                      </a:r>
                    </a:p>
                    <a:p>
                      <a:r>
                        <a:rPr lang="en-IN" sz="1400" b="1" u="none" kern="1200" dirty="0" smtClean="0">
                          <a:solidFill>
                            <a:schemeClr val="dk1"/>
                          </a:solidFill>
                          <a:latin typeface="+mn-lt"/>
                          <a:ea typeface="+mn-ea"/>
                          <a:cs typeface="+mn-cs"/>
                        </a:rPr>
                        <a:t>1.</a:t>
                      </a:r>
                      <a:r>
                        <a:rPr lang="en-IN" sz="1400" b="1" u="none" kern="1200" baseline="0" dirty="0" smtClean="0">
                          <a:solidFill>
                            <a:schemeClr val="dk1"/>
                          </a:solidFill>
                          <a:latin typeface="+mn-lt"/>
                          <a:ea typeface="+mn-ea"/>
                          <a:cs typeface="+mn-cs"/>
                        </a:rPr>
                        <a:t> </a:t>
                      </a:r>
                      <a:r>
                        <a:rPr lang="en-IN" sz="1400" b="1" kern="1200" dirty="0" smtClean="0">
                          <a:solidFill>
                            <a:schemeClr val="dk1"/>
                          </a:solidFill>
                          <a:latin typeface="+mn-lt"/>
                          <a:ea typeface="+mn-ea"/>
                          <a:cs typeface="+mn-cs"/>
                        </a:rPr>
                        <a:t>In Entry no 26A, item (c) inserted</a:t>
                      </a:r>
                      <a:endParaRPr lang="en-IN" sz="1400" kern="1200" dirty="0" smtClean="0">
                        <a:solidFill>
                          <a:schemeClr val="dk1"/>
                        </a:solidFill>
                        <a:latin typeface="+mn-lt"/>
                        <a:ea typeface="+mn-ea"/>
                        <a:cs typeface="+mn-cs"/>
                      </a:endParaRPr>
                    </a:p>
                    <a:p>
                      <a:r>
                        <a:rPr lang="en-US" sz="1400" kern="1200" dirty="0" err="1" smtClean="0">
                          <a:solidFill>
                            <a:schemeClr val="dk1"/>
                          </a:solidFill>
                          <a:latin typeface="+mn-lt"/>
                          <a:ea typeface="+mn-ea"/>
                          <a:cs typeface="+mn-cs"/>
                        </a:rPr>
                        <a:t>Varishtha</a:t>
                      </a:r>
                      <a:r>
                        <a:rPr lang="en-US" sz="1400" kern="1200" dirty="0" smtClean="0">
                          <a:solidFill>
                            <a:schemeClr val="dk1"/>
                          </a:solidFill>
                          <a:latin typeface="+mn-lt"/>
                          <a:ea typeface="+mn-ea"/>
                          <a:cs typeface="+mn-cs"/>
                        </a:rPr>
                        <a:t> Pension </a:t>
                      </a:r>
                      <a:r>
                        <a:rPr lang="en-US" sz="1400" kern="1200" dirty="0" err="1" smtClean="0">
                          <a:solidFill>
                            <a:schemeClr val="dk1"/>
                          </a:solidFill>
                          <a:latin typeface="+mn-lt"/>
                          <a:ea typeface="+mn-ea"/>
                          <a:cs typeface="+mn-cs"/>
                        </a:rPr>
                        <a:t>Bima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Yojana</a:t>
                      </a:r>
                      <a:r>
                        <a:rPr lang="en-US" sz="1400" kern="1200" dirty="0" smtClean="0">
                          <a:solidFill>
                            <a:schemeClr val="dk1"/>
                          </a:solidFill>
                          <a:latin typeface="+mn-lt"/>
                          <a:ea typeface="+mn-ea"/>
                          <a:cs typeface="+mn-cs"/>
                        </a:rPr>
                        <a:t> has been made exempted.</a:t>
                      </a:r>
                      <a:endParaRPr lang="en-IN" sz="1400" kern="1200" dirty="0" smtClean="0">
                        <a:solidFill>
                          <a:schemeClr val="dk1"/>
                        </a:solidFill>
                        <a:latin typeface="+mn-lt"/>
                        <a:ea typeface="+mn-ea"/>
                        <a:cs typeface="+mn-cs"/>
                      </a:endParaRPr>
                    </a:p>
                    <a:p>
                      <a:endParaRPr lang="en-IN" sz="800" kern="1200" dirty="0" smtClean="0">
                        <a:solidFill>
                          <a:schemeClr val="dk1"/>
                        </a:solidFill>
                        <a:latin typeface="+mn-lt"/>
                        <a:ea typeface="+mn-ea"/>
                        <a:cs typeface="+mn-cs"/>
                      </a:endParaRPr>
                    </a:p>
                    <a:p>
                      <a:pPr lvl="0"/>
                      <a:r>
                        <a:rPr lang="en-IN" sz="1400" b="1" kern="1200" dirty="0" smtClean="0">
                          <a:solidFill>
                            <a:schemeClr val="dk1"/>
                          </a:solidFill>
                          <a:latin typeface="+mn-lt"/>
                          <a:ea typeface="+mn-ea"/>
                          <a:cs typeface="+mn-cs"/>
                        </a:rPr>
                        <a:t>2. New Entry 43 inserted, which gives the following exemption:</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“Services by operator of Common Effluent Treatment Plant by way of treatment of effluent;”</a:t>
                      </a:r>
                      <a:endParaRPr lang="en-IN" sz="1400" kern="1200" dirty="0" smtClean="0">
                        <a:solidFill>
                          <a:schemeClr val="dk1"/>
                        </a:solidFill>
                        <a:latin typeface="+mn-lt"/>
                        <a:ea typeface="+mn-ea"/>
                        <a:cs typeface="+mn-cs"/>
                      </a:endParaRPr>
                    </a:p>
                    <a:p>
                      <a:r>
                        <a:rPr lang="en-IN" sz="900" kern="1200" dirty="0" smtClean="0">
                          <a:solidFill>
                            <a:schemeClr val="dk1"/>
                          </a:solidFill>
                          <a:latin typeface="+mn-lt"/>
                          <a:ea typeface="+mn-ea"/>
                          <a:cs typeface="+mn-cs"/>
                        </a:rPr>
                        <a:t> </a:t>
                      </a:r>
                      <a:endParaRPr lang="en-IN" sz="7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3. New Entry 44 inserted, which gives the following exemption:</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“Services by way of pre-conditioning, pre-cooling, ripening, waxing, retail packing, </a:t>
                      </a:r>
                      <a:r>
                        <a:rPr lang="en-US" sz="1400" kern="1200" dirty="0" err="1" smtClean="0">
                          <a:solidFill>
                            <a:schemeClr val="dk1"/>
                          </a:solidFill>
                          <a:latin typeface="+mn-lt"/>
                          <a:ea typeface="+mn-ea"/>
                          <a:cs typeface="+mn-cs"/>
                        </a:rPr>
                        <a:t>labelling</a:t>
                      </a:r>
                      <a:r>
                        <a:rPr lang="en-US" sz="1400" kern="1200" dirty="0" smtClean="0">
                          <a:solidFill>
                            <a:schemeClr val="dk1"/>
                          </a:solidFill>
                          <a:latin typeface="+mn-lt"/>
                          <a:ea typeface="+mn-ea"/>
                          <a:cs typeface="+mn-cs"/>
                        </a:rPr>
                        <a:t> of fruits and vegetables which do not change or alter the essential characteristics of the said fruits or vegetables;”</a:t>
                      </a:r>
                      <a:endParaRPr lang="en-IN" sz="1400" kern="1200" dirty="0" smtClean="0">
                        <a:solidFill>
                          <a:schemeClr val="dk1"/>
                        </a:solidFill>
                        <a:latin typeface="+mn-lt"/>
                        <a:ea typeface="+mn-ea"/>
                        <a:cs typeface="+mn-cs"/>
                      </a:endParaRPr>
                    </a:p>
                    <a:p>
                      <a:endParaRPr lang="en-IN" sz="900" kern="1200" dirty="0" smtClean="0">
                        <a:solidFill>
                          <a:schemeClr val="dk1"/>
                        </a:solidFill>
                        <a:latin typeface="+mn-lt"/>
                        <a:ea typeface="+mn-ea"/>
                        <a:cs typeface="+mn-cs"/>
                      </a:endParaRPr>
                    </a:p>
                    <a:p>
                      <a:pPr lvl="0"/>
                      <a:r>
                        <a:rPr lang="en-IN" sz="1400" b="1" kern="1200" dirty="0" smtClean="0">
                          <a:solidFill>
                            <a:schemeClr val="dk1"/>
                          </a:solidFill>
                          <a:latin typeface="+mn-lt"/>
                          <a:ea typeface="+mn-ea"/>
                          <a:cs typeface="+mn-cs"/>
                        </a:rPr>
                        <a:t>4. New Entry 45 inserted, which gives the following exemption:</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“Services by way of admission to a museum, national park, wildlife sanctuary, tiger reserve or zoo;”</a:t>
                      </a:r>
                      <a:endParaRPr lang="en-IN" sz="1400" kern="1200" dirty="0" smtClean="0">
                        <a:solidFill>
                          <a:schemeClr val="dk1"/>
                        </a:solidFill>
                        <a:latin typeface="+mn-lt"/>
                        <a:ea typeface="+mn-ea"/>
                        <a:cs typeface="+mn-cs"/>
                      </a:endParaRPr>
                    </a:p>
                    <a:p>
                      <a:r>
                        <a:rPr lang="en-IN" sz="1000" b="1" kern="1200" dirty="0" smtClean="0">
                          <a:solidFill>
                            <a:schemeClr val="dk1"/>
                          </a:solidFill>
                          <a:latin typeface="+mn-lt"/>
                          <a:ea typeface="+mn-ea"/>
                          <a:cs typeface="+mn-cs"/>
                        </a:rPr>
                        <a:t> </a:t>
                      </a:r>
                      <a:endParaRPr lang="en-IN" sz="800" b="1"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5. New Entry 46 inserted, which gives the following exemption:</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Service provided by way of exhibition of movie by an exhibitor to the distributor or an association of persons consisting of the exhibitor as one of its members;”;</a:t>
                      </a:r>
                      <a:endParaRPr lang="en-IN" sz="14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110896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828800"/>
          <a:ext cx="10058400" cy="3903416"/>
        </p:xfrm>
        <a:graphic>
          <a:graphicData uri="http://schemas.openxmlformats.org/drawingml/2006/table">
            <a:tbl>
              <a:tblPr firstRow="1" bandRow="1">
                <a:tableStyleId>{5C22544A-7EE6-4342-B048-85BDC9FD1C3A}</a:tableStyleId>
              </a:tblPr>
              <a:tblGrid>
                <a:gridCol w="10058400"/>
              </a:tblGrid>
              <a:tr h="5370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06/2015 Dt.  1st March, 2015 (Applicable </a:t>
                      </a:r>
                      <a:r>
                        <a:rPr lang="en-US" sz="1800" dirty="0" err="1" smtClean="0"/>
                        <a:t>w.e.f</a:t>
                      </a:r>
                      <a:r>
                        <a:rPr lang="en-US" sz="1800" dirty="0" smtClean="0"/>
                        <a:t>. 1st April, 2015)</a:t>
                      </a:r>
                      <a:endParaRPr lang="en-IN" sz="1800" dirty="0" smtClean="0"/>
                    </a:p>
                  </a:txBody>
                  <a:tcPr>
                    <a:solidFill>
                      <a:srgbClr val="002060"/>
                    </a:solidFill>
                  </a:tcPr>
                </a:tc>
              </a:tr>
              <a:tr h="3366387">
                <a:tc>
                  <a:txBody>
                    <a:bodyPr/>
                    <a:lstStyle/>
                    <a:p>
                      <a:pPr lvl="0"/>
                      <a:endParaRPr lang="en-IN" sz="1800" b="1" kern="1200" dirty="0" smtClean="0">
                        <a:solidFill>
                          <a:schemeClr val="dk1"/>
                        </a:solidFill>
                        <a:latin typeface="+mn-lt"/>
                        <a:ea typeface="+mn-ea"/>
                        <a:cs typeface="+mn-cs"/>
                      </a:endParaRPr>
                    </a:p>
                    <a:p>
                      <a:pPr lvl="0"/>
                      <a:r>
                        <a:rPr lang="en-IN" sz="1400" b="1" kern="1200" dirty="0" smtClean="0">
                          <a:solidFill>
                            <a:schemeClr val="dk1"/>
                          </a:solidFill>
                          <a:latin typeface="+mn-lt"/>
                          <a:ea typeface="+mn-ea"/>
                          <a:cs typeface="+mn-cs"/>
                        </a:rPr>
                        <a:t>6. New Entry 47 inserted, which gives the following exemption: </a:t>
                      </a:r>
                      <a:r>
                        <a:rPr lang="en-IN" sz="1400" b="1" i="1" kern="1200" dirty="0" smtClean="0">
                          <a:solidFill>
                            <a:schemeClr val="dk1"/>
                          </a:solidFill>
                          <a:latin typeface="+mn-lt"/>
                          <a:ea typeface="+mn-ea"/>
                          <a:cs typeface="+mn-cs"/>
                        </a:rPr>
                        <a:t>(Applicable from the date to be notified by CG)</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“47. Services by way of right to admission to,-</a:t>
                      </a:r>
                      <a:endParaRPr lang="en-IN" sz="1400" kern="1200" dirty="0" smtClean="0">
                        <a:solidFill>
                          <a:schemeClr val="dk1"/>
                        </a:solidFill>
                        <a:latin typeface="+mn-lt"/>
                        <a:ea typeface="+mn-ea"/>
                        <a:cs typeface="+mn-cs"/>
                      </a:endParaRPr>
                    </a:p>
                    <a:p>
                      <a:pPr marL="285750" lvl="0" indent="-285750">
                        <a:buFont typeface="+mj-lt"/>
                        <a:buAutoNum type="romanLcPeriod"/>
                      </a:pPr>
                      <a:r>
                        <a:rPr lang="en-US" sz="1400" kern="1200" dirty="0" smtClean="0">
                          <a:solidFill>
                            <a:schemeClr val="dk1"/>
                          </a:solidFill>
                          <a:latin typeface="+mn-lt"/>
                          <a:ea typeface="+mn-ea"/>
                          <a:cs typeface="+mn-cs"/>
                        </a:rPr>
                        <a:t>Exhibition of cinematographic film, circus, dance, or theatrical performance including drama or ballet;</a:t>
                      </a:r>
                      <a:endParaRPr lang="en-IN" sz="1400" kern="1200" dirty="0" smtClean="0">
                        <a:solidFill>
                          <a:schemeClr val="dk1"/>
                        </a:solidFill>
                        <a:latin typeface="+mn-lt"/>
                        <a:ea typeface="+mn-ea"/>
                        <a:cs typeface="+mn-cs"/>
                      </a:endParaRPr>
                    </a:p>
                    <a:p>
                      <a:pPr marL="285750" lvl="0" indent="-285750">
                        <a:buFont typeface="+mj-lt"/>
                        <a:buAutoNum type="romanLcPeriod"/>
                      </a:pPr>
                      <a:r>
                        <a:rPr lang="en-US" sz="1400" kern="1200" dirty="0" err="1" smtClean="0">
                          <a:solidFill>
                            <a:schemeClr val="dk1"/>
                          </a:solidFill>
                          <a:latin typeface="+mn-lt"/>
                          <a:ea typeface="+mn-ea"/>
                          <a:cs typeface="+mn-cs"/>
                        </a:rPr>
                        <a:t>Recognised</a:t>
                      </a:r>
                      <a:r>
                        <a:rPr lang="en-US" sz="1400" kern="1200" dirty="0" smtClean="0">
                          <a:solidFill>
                            <a:schemeClr val="dk1"/>
                          </a:solidFill>
                          <a:latin typeface="+mn-lt"/>
                          <a:ea typeface="+mn-ea"/>
                          <a:cs typeface="+mn-cs"/>
                        </a:rPr>
                        <a:t> sporting event;</a:t>
                      </a:r>
                      <a:endParaRPr lang="en-IN" sz="1400" kern="1200" dirty="0" smtClean="0">
                        <a:solidFill>
                          <a:schemeClr val="dk1"/>
                        </a:solidFill>
                        <a:latin typeface="+mn-lt"/>
                        <a:ea typeface="+mn-ea"/>
                        <a:cs typeface="+mn-cs"/>
                      </a:endParaRPr>
                    </a:p>
                    <a:p>
                      <a:pPr marL="285750" lvl="0" indent="-285750">
                        <a:buFont typeface="+mj-lt"/>
                        <a:buAutoNum type="romanLcPeriod"/>
                      </a:pPr>
                      <a:r>
                        <a:rPr lang="en-US" sz="1400" kern="1200" dirty="0" smtClean="0">
                          <a:solidFill>
                            <a:schemeClr val="dk1"/>
                          </a:solidFill>
                          <a:latin typeface="+mn-lt"/>
                          <a:ea typeface="+mn-ea"/>
                          <a:cs typeface="+mn-cs"/>
                        </a:rPr>
                        <a:t>Award  function,  concert,  pageant,  musical  performance  or  any sporting  event  other  than  a  </a:t>
                      </a:r>
                      <a:r>
                        <a:rPr lang="en-US" sz="1400" kern="1200" dirty="0" err="1" smtClean="0">
                          <a:solidFill>
                            <a:schemeClr val="dk1"/>
                          </a:solidFill>
                          <a:latin typeface="+mn-lt"/>
                          <a:ea typeface="+mn-ea"/>
                          <a:cs typeface="+mn-cs"/>
                        </a:rPr>
                        <a:t>recognised</a:t>
                      </a:r>
                      <a:r>
                        <a:rPr lang="en-US" sz="1400" kern="1200" dirty="0" smtClean="0">
                          <a:solidFill>
                            <a:schemeClr val="dk1"/>
                          </a:solidFill>
                          <a:latin typeface="+mn-lt"/>
                          <a:ea typeface="+mn-ea"/>
                          <a:cs typeface="+mn-cs"/>
                        </a:rPr>
                        <a:t>  sporting  event,  where  the consideration for admission is not more than Rs 500 per person.”</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 </a:t>
                      </a:r>
                    </a:p>
                    <a:p>
                      <a:r>
                        <a:rPr lang="en-IN" sz="1400" b="1" u="sng" kern="1200" dirty="0" smtClean="0">
                          <a:solidFill>
                            <a:schemeClr val="dk1"/>
                          </a:solidFill>
                          <a:latin typeface="+mn-lt"/>
                          <a:ea typeface="+mn-ea"/>
                          <a:cs typeface="+mn-cs"/>
                        </a:rPr>
                        <a:t>SOME DEFINITIONS INSERTED</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a:t>
                      </a:r>
                      <a:r>
                        <a:rPr lang="en-US" sz="1400" kern="1200" dirty="0" err="1" smtClean="0">
                          <a:solidFill>
                            <a:schemeClr val="dk1"/>
                          </a:solidFill>
                          <a:latin typeface="+mn-lt"/>
                          <a:ea typeface="+mn-ea"/>
                          <a:cs typeface="+mn-cs"/>
                        </a:rPr>
                        <a:t>zab</a:t>
                      </a:r>
                      <a:r>
                        <a:rPr lang="en-US" sz="1400" kern="1200" dirty="0" smtClean="0">
                          <a:solidFill>
                            <a:schemeClr val="dk1"/>
                          </a:solidFill>
                          <a:latin typeface="+mn-lt"/>
                          <a:ea typeface="+mn-ea"/>
                          <a:cs typeface="+mn-cs"/>
                        </a:rPr>
                        <a:t>) </a:t>
                      </a:r>
                      <a:r>
                        <a:rPr lang="en-US" sz="1400" b="1" kern="1200" dirty="0" smtClean="0">
                          <a:solidFill>
                            <a:schemeClr val="dk1"/>
                          </a:solidFill>
                          <a:latin typeface="+mn-lt"/>
                          <a:ea typeface="+mn-ea"/>
                          <a:cs typeface="+mn-cs"/>
                        </a:rPr>
                        <a:t>“</a:t>
                      </a:r>
                      <a:r>
                        <a:rPr lang="en-US" sz="1400" b="1" kern="1200" dirty="0" err="1" smtClean="0">
                          <a:solidFill>
                            <a:schemeClr val="dk1"/>
                          </a:solidFill>
                          <a:latin typeface="+mn-lt"/>
                          <a:ea typeface="+mn-ea"/>
                          <a:cs typeface="+mn-cs"/>
                        </a:rPr>
                        <a:t>Recognised</a:t>
                      </a:r>
                      <a:r>
                        <a:rPr lang="en-US" sz="1400" b="1" kern="1200" dirty="0" smtClean="0">
                          <a:solidFill>
                            <a:schemeClr val="dk1"/>
                          </a:solidFill>
                          <a:latin typeface="+mn-lt"/>
                          <a:ea typeface="+mn-ea"/>
                          <a:cs typeface="+mn-cs"/>
                        </a:rPr>
                        <a:t> Sporting Event</a:t>
                      </a:r>
                      <a:r>
                        <a:rPr lang="en-US" sz="1400" kern="1200" dirty="0" smtClean="0">
                          <a:solidFill>
                            <a:schemeClr val="dk1"/>
                          </a:solidFill>
                          <a:latin typeface="+mn-lt"/>
                          <a:ea typeface="+mn-ea"/>
                          <a:cs typeface="+mn-cs"/>
                        </a:rPr>
                        <a:t>” means any sporting event,-</a:t>
                      </a:r>
                      <a:endParaRPr lang="en-IN" sz="1400" kern="1200" dirty="0" smtClean="0">
                        <a:solidFill>
                          <a:schemeClr val="dk1"/>
                        </a:solidFill>
                        <a:latin typeface="+mn-lt"/>
                        <a:ea typeface="+mn-ea"/>
                        <a:cs typeface="+mn-cs"/>
                      </a:endParaRPr>
                    </a:p>
                    <a:p>
                      <a:pPr marL="285750" lvl="0" indent="-285750">
                        <a:buFont typeface="+mj-lt"/>
                        <a:buAutoNum type="romanLcPeriod"/>
                      </a:pPr>
                      <a:r>
                        <a:rPr lang="en-US" sz="1400" kern="1200" dirty="0" err="1" smtClean="0">
                          <a:solidFill>
                            <a:schemeClr val="dk1"/>
                          </a:solidFill>
                          <a:latin typeface="+mn-lt"/>
                          <a:ea typeface="+mn-ea"/>
                          <a:cs typeface="+mn-cs"/>
                        </a:rPr>
                        <a:t>Organised</a:t>
                      </a:r>
                      <a:r>
                        <a:rPr lang="en-US" sz="1400" kern="1200" dirty="0" smtClean="0">
                          <a:solidFill>
                            <a:schemeClr val="dk1"/>
                          </a:solidFill>
                          <a:latin typeface="+mn-lt"/>
                          <a:ea typeface="+mn-ea"/>
                          <a:cs typeface="+mn-cs"/>
                        </a:rPr>
                        <a:t> by a </a:t>
                      </a:r>
                      <a:r>
                        <a:rPr lang="en-US" sz="1400" kern="1200" dirty="0" err="1" smtClean="0">
                          <a:solidFill>
                            <a:schemeClr val="dk1"/>
                          </a:solidFill>
                          <a:latin typeface="+mn-lt"/>
                          <a:ea typeface="+mn-ea"/>
                          <a:cs typeface="+mn-cs"/>
                        </a:rPr>
                        <a:t>recognised</a:t>
                      </a:r>
                      <a:r>
                        <a:rPr lang="en-US" sz="1400" kern="1200" dirty="0" smtClean="0">
                          <a:solidFill>
                            <a:schemeClr val="dk1"/>
                          </a:solidFill>
                          <a:latin typeface="+mn-lt"/>
                          <a:ea typeface="+mn-ea"/>
                          <a:cs typeface="+mn-cs"/>
                        </a:rPr>
                        <a:t> sports body where the participating team or individual represent any district, state, zone or country; </a:t>
                      </a:r>
                      <a:endParaRPr lang="en-IN" sz="1400" kern="1200" dirty="0" smtClean="0">
                        <a:solidFill>
                          <a:schemeClr val="dk1"/>
                        </a:solidFill>
                        <a:latin typeface="+mn-lt"/>
                        <a:ea typeface="+mn-ea"/>
                        <a:cs typeface="+mn-cs"/>
                      </a:endParaRPr>
                    </a:p>
                    <a:p>
                      <a:pPr marL="285750" lvl="0" indent="-285750">
                        <a:buFont typeface="+mj-lt"/>
                        <a:buAutoNum type="romanLcPeriod"/>
                      </a:pPr>
                      <a:r>
                        <a:rPr lang="en-US" sz="1400" kern="1200" dirty="0" smtClean="0">
                          <a:solidFill>
                            <a:schemeClr val="dk1"/>
                          </a:solidFill>
                          <a:latin typeface="+mn-lt"/>
                          <a:ea typeface="+mn-ea"/>
                          <a:cs typeface="+mn-cs"/>
                        </a:rPr>
                        <a:t>Covered under entry 11.’;</a:t>
                      </a:r>
                      <a:endParaRPr lang="en-IN" sz="1400" kern="1200" dirty="0" smtClean="0">
                        <a:solidFill>
                          <a:schemeClr val="dk1"/>
                        </a:solidFill>
                        <a:latin typeface="+mn-lt"/>
                        <a:ea typeface="+mn-ea"/>
                        <a:cs typeface="+mn-cs"/>
                      </a:endParaRPr>
                    </a:p>
                    <a:p>
                      <a:endParaRPr lang="en-IN" dirty="0"/>
                    </a:p>
                  </a:txBody>
                  <a:tcPr>
                    <a:solidFill>
                      <a:schemeClr val="bg1">
                        <a:lumMod val="75000"/>
                      </a:schemeClr>
                    </a:solidFill>
                  </a:tcPr>
                </a:tc>
              </a:tr>
            </a:tbl>
          </a:graphicData>
        </a:graphic>
      </p:graphicFrame>
    </p:spTree>
    <p:extLst>
      <p:ext uri="{BB962C8B-B14F-4D97-AF65-F5344CB8AC3E}">
        <p14:creationId xmlns="" xmlns:p14="http://schemas.microsoft.com/office/powerpoint/2010/main" val="110896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sp>
        <p:nvSpPr>
          <p:cNvPr id="3" name="Content Placeholder 2"/>
          <p:cNvSpPr>
            <a:spLocks noGrp="1"/>
          </p:cNvSpPr>
          <p:nvPr>
            <p:ph idx="1"/>
          </p:nvPr>
        </p:nvSpPr>
        <p:spPr/>
        <p:txBody>
          <a:bodyPr>
            <a:normAutofit/>
          </a:bodyPr>
          <a:lstStyle/>
          <a:p>
            <a:pPr>
              <a:buNone/>
            </a:pPr>
            <a:endParaRPr lang="en-US" dirty="0"/>
          </a:p>
          <a:p>
            <a:endParaRPr lang="en-US" dirty="0"/>
          </a:p>
        </p:txBody>
      </p:sp>
      <p:graphicFrame>
        <p:nvGraphicFramePr>
          <p:cNvPr id="4" name="Table 3"/>
          <p:cNvGraphicFramePr>
            <a:graphicFrameLocks noGrp="1"/>
          </p:cNvGraphicFramePr>
          <p:nvPr/>
        </p:nvGraphicFramePr>
        <p:xfrm>
          <a:off x="1175658" y="1930400"/>
          <a:ext cx="9985829" cy="3948536"/>
        </p:xfrm>
        <a:graphic>
          <a:graphicData uri="http://schemas.openxmlformats.org/drawingml/2006/table">
            <a:tbl>
              <a:tblPr firstRow="1" bandRow="1">
                <a:tableStyleId>{5C22544A-7EE6-4342-B048-85BDC9FD1C3A}</a:tableStyleId>
              </a:tblPr>
              <a:tblGrid>
                <a:gridCol w="9985829"/>
              </a:tblGrid>
              <a:tr h="443336">
                <a:tc>
                  <a:txBody>
                    <a:bodyPr/>
                    <a:lstStyle/>
                    <a:p>
                      <a:pPr algn="ctr"/>
                      <a:r>
                        <a:rPr lang="en-US" dirty="0" smtClean="0"/>
                        <a:t>Notification No 07/2015 Dt.  1st March, 2015 (Applicable </a:t>
                      </a:r>
                      <a:r>
                        <a:rPr lang="en-US" dirty="0" err="1" smtClean="0"/>
                        <a:t>w.e.f</a:t>
                      </a:r>
                      <a:r>
                        <a:rPr lang="en-US" dirty="0" smtClean="0"/>
                        <a:t>. Different Dates)</a:t>
                      </a:r>
                      <a:endParaRPr lang="en-IN" dirty="0"/>
                    </a:p>
                  </a:txBody>
                  <a:tcPr>
                    <a:solidFill>
                      <a:srgbClr val="002060"/>
                    </a:solidFill>
                  </a:tcPr>
                </a:tc>
              </a:tr>
              <a:tr h="3417464">
                <a:tc>
                  <a:txBody>
                    <a:bodyPr/>
                    <a:lstStyle/>
                    <a:p>
                      <a:pPr algn="ctr"/>
                      <a:r>
                        <a:rPr lang="en-IN" sz="1400" b="1" u="dbl" kern="1200" dirty="0" smtClean="0">
                          <a:solidFill>
                            <a:schemeClr val="dk1"/>
                          </a:solidFill>
                          <a:latin typeface="+mn-lt"/>
                          <a:ea typeface="+mn-ea"/>
                          <a:cs typeface="+mn-cs"/>
                        </a:rPr>
                        <a:t>Reverse Charge Notification 30/2012 amended</a:t>
                      </a:r>
                      <a:endParaRPr lang="en-IN" sz="1400" kern="1200" dirty="0" smtClean="0">
                        <a:solidFill>
                          <a:schemeClr val="dk1"/>
                        </a:solidFill>
                        <a:latin typeface="+mn-lt"/>
                        <a:ea typeface="+mn-ea"/>
                        <a:cs typeface="+mn-cs"/>
                      </a:endParaRPr>
                    </a:p>
                    <a:p>
                      <a:r>
                        <a:rPr lang="en-IN" sz="1400" b="1" u="none" kern="1200" dirty="0" smtClean="0">
                          <a:solidFill>
                            <a:schemeClr val="dk1"/>
                          </a:solidFill>
                          <a:latin typeface="+mn-lt"/>
                          <a:ea typeface="+mn-ea"/>
                          <a:cs typeface="+mn-cs"/>
                        </a:rPr>
                        <a:t>1.  </a:t>
                      </a:r>
                      <a:r>
                        <a:rPr lang="en-IN" sz="1400" b="1" u="sng" kern="1200" dirty="0" smtClean="0">
                          <a:solidFill>
                            <a:schemeClr val="dk1"/>
                          </a:solidFill>
                          <a:latin typeface="+mn-lt"/>
                          <a:ea typeface="+mn-ea"/>
                          <a:cs typeface="+mn-cs"/>
                        </a:rPr>
                        <a:t>New services introduced in Reverse Charge.</a:t>
                      </a:r>
                    </a:p>
                    <a:p>
                      <a:pPr marL="266700" indent="-266700">
                        <a:buFont typeface="Arial" pitchFamily="34" charset="0"/>
                        <a:buChar char="•"/>
                      </a:pPr>
                      <a:r>
                        <a:rPr lang="en-US" sz="1400" kern="1200" dirty="0" smtClean="0">
                          <a:solidFill>
                            <a:schemeClr val="dk1"/>
                          </a:solidFill>
                          <a:latin typeface="+mn-lt"/>
                          <a:ea typeface="+mn-ea"/>
                          <a:cs typeface="+mn-cs"/>
                        </a:rPr>
                        <a:t>Services provided or agreed to be provided by a Mutual Fund Agent or Distributor, to a mutual fund or asset management company; </a:t>
                      </a:r>
                      <a:r>
                        <a:rPr lang="en-US" sz="1400" i="1" kern="1200" dirty="0" smtClean="0">
                          <a:solidFill>
                            <a:schemeClr val="dk1"/>
                          </a:solidFill>
                          <a:latin typeface="+mn-lt"/>
                          <a:ea typeface="+mn-ea"/>
                          <a:cs typeface="+mn-cs"/>
                        </a:rPr>
                        <a:t>(This is made taxable, hence covered under reverse charge)</a:t>
                      </a:r>
                      <a:r>
                        <a:rPr lang="en-IN" sz="1400" b="1" i="1" kern="1200" dirty="0" smtClean="0">
                          <a:solidFill>
                            <a:schemeClr val="dk1"/>
                          </a:solidFill>
                          <a:latin typeface="+mn-lt"/>
                          <a:ea typeface="+mn-ea"/>
                          <a:cs typeface="+mn-cs"/>
                        </a:rPr>
                        <a:t> (Applicable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April’ 2015)</a:t>
                      </a:r>
                    </a:p>
                    <a:p>
                      <a:pPr marL="266700" indent="-266700">
                        <a:buFont typeface="Arial" pitchFamily="34" charset="0"/>
                        <a:buChar char="•"/>
                      </a:pPr>
                      <a:r>
                        <a:rPr lang="en-US" sz="1400" kern="1200" dirty="0" smtClean="0">
                          <a:solidFill>
                            <a:schemeClr val="dk1"/>
                          </a:solidFill>
                          <a:latin typeface="+mn-lt"/>
                          <a:ea typeface="+mn-ea"/>
                          <a:cs typeface="+mn-cs"/>
                        </a:rPr>
                        <a:t>Services provided or agreed to be provided by a selling or marketing agent of lottery tickets to a lottery distributor or selling agent;”</a:t>
                      </a:r>
                      <a:r>
                        <a:rPr lang="en-IN" sz="1400" b="1" i="1" kern="1200" dirty="0" smtClean="0">
                          <a:solidFill>
                            <a:schemeClr val="dk1"/>
                          </a:solidFill>
                          <a:latin typeface="+mn-lt"/>
                          <a:ea typeface="+mn-ea"/>
                          <a:cs typeface="+mn-cs"/>
                        </a:rPr>
                        <a:t> (Applicable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April’ 2015)</a:t>
                      </a:r>
                    </a:p>
                    <a:p>
                      <a:pPr marL="266700" indent="-266700">
                        <a:buFont typeface="Arial" pitchFamily="34" charset="0"/>
                        <a:buChar char="•"/>
                      </a:pPr>
                      <a:r>
                        <a:rPr lang="en-US" sz="1400" kern="1200" dirty="0" smtClean="0">
                          <a:solidFill>
                            <a:schemeClr val="dk1"/>
                          </a:solidFill>
                          <a:latin typeface="+mn-lt"/>
                          <a:ea typeface="+mn-ea"/>
                          <a:cs typeface="+mn-cs"/>
                        </a:rPr>
                        <a:t>Provided or agreed to be provided by a person involving an aggregator in any manner --- The aggregator of the service. </a:t>
                      </a:r>
                      <a:r>
                        <a:rPr lang="en-IN" sz="1400" b="1" i="1" kern="1200" dirty="0" smtClean="0">
                          <a:solidFill>
                            <a:schemeClr val="dk1"/>
                          </a:solidFill>
                          <a:latin typeface="+mn-lt"/>
                          <a:ea typeface="+mn-ea"/>
                          <a:cs typeface="+mn-cs"/>
                        </a:rPr>
                        <a:t>(Applicable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marL="266700" indent="0"/>
                      <a:r>
                        <a:rPr lang="en-US" sz="1400" b="1" i="1" kern="1200" dirty="0" smtClean="0">
                          <a:solidFill>
                            <a:schemeClr val="dk1"/>
                          </a:solidFill>
                          <a:latin typeface="+mn-lt"/>
                          <a:ea typeface="+mn-ea"/>
                          <a:cs typeface="+mn-cs"/>
                        </a:rPr>
                        <a:t>(“Aggregator”</a:t>
                      </a:r>
                      <a:r>
                        <a:rPr lang="en-US" sz="1400" i="1" kern="1200" dirty="0" smtClean="0">
                          <a:solidFill>
                            <a:schemeClr val="dk1"/>
                          </a:solidFill>
                          <a:latin typeface="+mn-lt"/>
                          <a:ea typeface="+mn-ea"/>
                          <a:cs typeface="+mn-cs"/>
                        </a:rPr>
                        <a:t> means a person, who owns and manages a web based software  application,  and  by  means  of  the  application  and  a communication device, enables a potential customer to connect with persons providing service of a particular kind under the brand name or trade name of the aggregator;’)</a:t>
                      </a:r>
                      <a:endParaRPr lang="en-IN" sz="1400" kern="1200" dirty="0" smtClean="0">
                        <a:solidFill>
                          <a:schemeClr val="dk1"/>
                        </a:solidFill>
                        <a:latin typeface="+mn-lt"/>
                        <a:ea typeface="+mn-ea"/>
                        <a:cs typeface="+mn-cs"/>
                      </a:endParaRPr>
                    </a:p>
                    <a:p>
                      <a:r>
                        <a:rPr lang="en-US" sz="1400" kern="1200" dirty="0" smtClean="0">
                          <a:solidFill>
                            <a:schemeClr val="dk1"/>
                          </a:solidFill>
                          <a:latin typeface="+mn-lt"/>
                          <a:ea typeface="+mn-ea"/>
                          <a:cs typeface="+mn-cs"/>
                        </a:rPr>
                        <a:t> </a:t>
                      </a:r>
                      <a:r>
                        <a:rPr lang="en-IN" sz="1400" kern="1200" dirty="0" smtClean="0">
                          <a:solidFill>
                            <a:schemeClr val="dk1"/>
                          </a:solidFill>
                          <a:latin typeface="+mn-lt"/>
                          <a:ea typeface="+mn-ea"/>
                          <a:cs typeface="+mn-cs"/>
                        </a:rPr>
                        <a:t>2.</a:t>
                      </a:r>
                      <a:r>
                        <a:rPr lang="en-IN" sz="1400" kern="1200" baseline="0" dirty="0" smtClean="0">
                          <a:solidFill>
                            <a:schemeClr val="dk1"/>
                          </a:solidFill>
                          <a:latin typeface="+mn-lt"/>
                          <a:ea typeface="+mn-ea"/>
                          <a:cs typeface="+mn-cs"/>
                        </a:rPr>
                        <a:t> </a:t>
                      </a:r>
                      <a:r>
                        <a:rPr lang="en-IN" sz="1400" b="1" kern="1200" dirty="0" smtClean="0">
                          <a:solidFill>
                            <a:schemeClr val="dk1"/>
                          </a:solidFill>
                          <a:latin typeface="+mn-lt"/>
                          <a:ea typeface="+mn-ea"/>
                          <a:cs typeface="+mn-cs"/>
                        </a:rPr>
                        <a:t>In the Support services provided by the government, the word support has been deleted. (</a:t>
                      </a:r>
                      <a:r>
                        <a:rPr lang="en-IN" sz="1400" b="1" i="1" kern="1200" dirty="0" smtClean="0">
                          <a:solidFill>
                            <a:schemeClr val="dk1"/>
                          </a:solidFill>
                          <a:latin typeface="+mn-lt"/>
                          <a:ea typeface="+mn-ea"/>
                          <a:cs typeface="+mn-cs"/>
                        </a:rPr>
                        <a:t>(Applicable from the date to be notified by CG)</a:t>
                      </a:r>
                      <a:endParaRPr lang="en-IN" sz="14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 </a:t>
                      </a:r>
                    </a:p>
                    <a:p>
                      <a:pPr marL="177800" indent="-177800"/>
                      <a:r>
                        <a:rPr lang="en-IN" sz="1400" b="1" kern="1200" dirty="0" smtClean="0">
                          <a:solidFill>
                            <a:schemeClr val="dk1"/>
                          </a:solidFill>
                          <a:latin typeface="+mn-lt"/>
                          <a:ea typeface="+mn-ea"/>
                          <a:cs typeface="+mn-cs"/>
                        </a:rPr>
                        <a:t>3.</a:t>
                      </a:r>
                      <a:r>
                        <a:rPr lang="en-IN" sz="1400" b="1" kern="1200" baseline="0" dirty="0" smtClean="0">
                          <a:solidFill>
                            <a:schemeClr val="dk1"/>
                          </a:solidFill>
                          <a:latin typeface="+mn-lt"/>
                          <a:ea typeface="+mn-ea"/>
                          <a:cs typeface="+mn-cs"/>
                        </a:rPr>
                        <a:t>  </a:t>
                      </a:r>
                      <a:r>
                        <a:rPr lang="en-IN" sz="1400" b="1" kern="1200" dirty="0" smtClean="0">
                          <a:solidFill>
                            <a:schemeClr val="dk1"/>
                          </a:solidFill>
                          <a:latin typeface="+mn-lt"/>
                          <a:ea typeface="+mn-ea"/>
                          <a:cs typeface="+mn-cs"/>
                        </a:rPr>
                        <a:t>The services provided by way of Supply of Manpower and security services are now covered under 100% reverse charge. Earlier the ratio was 25:75. </a:t>
                      </a:r>
                      <a:r>
                        <a:rPr lang="en-IN" sz="1400" b="1" i="1" kern="1200" dirty="0" smtClean="0">
                          <a:solidFill>
                            <a:schemeClr val="dk1"/>
                          </a:solidFill>
                          <a:latin typeface="+mn-lt"/>
                          <a:ea typeface="+mn-ea"/>
                          <a:cs typeface="+mn-cs"/>
                        </a:rPr>
                        <a:t>(Applicable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April’ 2015)</a:t>
                      </a:r>
                      <a:endParaRPr lang="en-IN" sz="14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362120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843315"/>
          <a:ext cx="10058400" cy="3977085"/>
        </p:xfrm>
        <a:graphic>
          <a:graphicData uri="http://schemas.openxmlformats.org/drawingml/2006/table">
            <a:tbl>
              <a:tblPr firstRow="1" bandRow="1">
                <a:tableStyleId>{5C22544A-7EE6-4342-B048-85BDC9FD1C3A}</a:tableStyleId>
              </a:tblPr>
              <a:tblGrid>
                <a:gridCol w="10058400"/>
              </a:tblGrid>
              <a:tr h="532845">
                <a:tc>
                  <a:txBody>
                    <a:bodyPr/>
                    <a:lstStyle/>
                    <a:p>
                      <a:pPr algn="ctr"/>
                      <a:r>
                        <a:rPr lang="en-US" sz="1600" dirty="0" smtClean="0"/>
                        <a:t>Notification No 08/2015 Dt.  1st March, 2015 (Applicable </a:t>
                      </a:r>
                      <a:r>
                        <a:rPr lang="en-US" sz="1600" dirty="0" err="1" smtClean="0"/>
                        <a:t>w.e.f</a:t>
                      </a:r>
                      <a:r>
                        <a:rPr lang="en-US" sz="1600" dirty="0" smtClean="0"/>
                        <a:t>. 01st April’ 2015)</a:t>
                      </a:r>
                      <a:endParaRPr lang="en-IN" sz="1600" dirty="0"/>
                    </a:p>
                  </a:txBody>
                  <a:tcPr>
                    <a:solidFill>
                      <a:srgbClr val="002060"/>
                    </a:solidFill>
                  </a:tcPr>
                </a:tc>
              </a:tr>
              <a:tr h="3415041">
                <a:tc>
                  <a:txBody>
                    <a:bodyPr/>
                    <a:lstStyle/>
                    <a:p>
                      <a:pPr algn="ctr"/>
                      <a:r>
                        <a:rPr lang="en-IN" sz="1400" b="1" u="dbl" kern="1200" dirty="0" smtClean="0">
                          <a:solidFill>
                            <a:schemeClr val="dk1"/>
                          </a:solidFill>
                          <a:latin typeface="+mn-lt"/>
                          <a:ea typeface="+mn-ea"/>
                          <a:cs typeface="+mn-cs"/>
                        </a:rPr>
                        <a:t>Abatement Notification 26/2012 amended</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 </a:t>
                      </a:r>
                    </a:p>
                    <a:p>
                      <a:pPr lvl="0"/>
                      <a:r>
                        <a:rPr lang="en-IN" sz="1400" b="1" kern="1200" dirty="0" smtClean="0">
                          <a:solidFill>
                            <a:schemeClr val="dk1"/>
                          </a:solidFill>
                          <a:latin typeface="+mn-lt"/>
                          <a:ea typeface="+mn-ea"/>
                          <a:cs typeface="+mn-cs"/>
                        </a:rPr>
                        <a:t>1. No </a:t>
                      </a:r>
                      <a:r>
                        <a:rPr lang="en-IN" sz="1400" b="1" kern="1200" dirty="0" err="1" smtClean="0">
                          <a:solidFill>
                            <a:schemeClr val="dk1"/>
                          </a:solidFill>
                          <a:latin typeface="+mn-lt"/>
                          <a:ea typeface="+mn-ea"/>
                          <a:cs typeface="+mn-cs"/>
                        </a:rPr>
                        <a:t>Cenvat</a:t>
                      </a:r>
                      <a:r>
                        <a:rPr lang="en-IN" sz="1400" b="1" kern="1200" dirty="0" smtClean="0">
                          <a:solidFill>
                            <a:schemeClr val="dk1"/>
                          </a:solidFill>
                          <a:latin typeface="+mn-lt"/>
                          <a:ea typeface="+mn-ea"/>
                          <a:cs typeface="+mn-cs"/>
                        </a:rPr>
                        <a:t> credit shall now be allowed for the services of transportation of goods and passengers by Rail. </a:t>
                      </a:r>
                      <a:r>
                        <a:rPr lang="en-IN" sz="1400" i="1" kern="1200" dirty="0" smtClean="0">
                          <a:solidFill>
                            <a:schemeClr val="dk1"/>
                          </a:solidFill>
                          <a:latin typeface="+mn-lt"/>
                          <a:ea typeface="+mn-ea"/>
                          <a:cs typeface="+mn-cs"/>
                        </a:rPr>
                        <a:t>(There is an abatement of 70% for transportation of goods and passengers by rail, still the government allowed the full </a:t>
                      </a:r>
                      <a:r>
                        <a:rPr lang="en-IN" sz="1400" i="1" kern="1200" dirty="0" err="1" smtClean="0">
                          <a:solidFill>
                            <a:schemeClr val="dk1"/>
                          </a:solidFill>
                          <a:latin typeface="+mn-lt"/>
                          <a:ea typeface="+mn-ea"/>
                          <a:cs typeface="+mn-cs"/>
                        </a:rPr>
                        <a:t>cenvat</a:t>
                      </a:r>
                      <a:r>
                        <a:rPr lang="en-IN" sz="1400" i="1" kern="1200" dirty="0" smtClean="0">
                          <a:solidFill>
                            <a:schemeClr val="dk1"/>
                          </a:solidFill>
                          <a:latin typeface="+mn-lt"/>
                          <a:ea typeface="+mn-ea"/>
                          <a:cs typeface="+mn-cs"/>
                        </a:rPr>
                        <a:t> credit. However, with this notification, the </a:t>
                      </a:r>
                      <a:r>
                        <a:rPr lang="en-IN" sz="1400" i="1" kern="1200" dirty="0" err="1" smtClean="0">
                          <a:solidFill>
                            <a:schemeClr val="dk1"/>
                          </a:solidFill>
                          <a:latin typeface="+mn-lt"/>
                          <a:ea typeface="+mn-ea"/>
                          <a:cs typeface="+mn-cs"/>
                        </a:rPr>
                        <a:t>cenvat</a:t>
                      </a:r>
                      <a:r>
                        <a:rPr lang="en-IN" sz="1400" i="1" kern="1200" dirty="0" smtClean="0">
                          <a:solidFill>
                            <a:schemeClr val="dk1"/>
                          </a:solidFill>
                          <a:latin typeface="+mn-lt"/>
                          <a:ea typeface="+mn-ea"/>
                          <a:cs typeface="+mn-cs"/>
                        </a:rPr>
                        <a:t> credit shall not be available.</a:t>
                      </a:r>
                      <a:endParaRPr lang="en-IN" sz="1400" kern="1200" dirty="0" smtClean="0">
                        <a:solidFill>
                          <a:schemeClr val="dk1"/>
                        </a:solidFill>
                        <a:latin typeface="+mn-lt"/>
                        <a:ea typeface="+mn-ea"/>
                        <a:cs typeface="+mn-cs"/>
                      </a:endParaRPr>
                    </a:p>
                    <a:p>
                      <a:pPr lvl="0"/>
                      <a:endParaRPr lang="en-IN" sz="800" b="1" u="none"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2. </a:t>
                      </a:r>
                      <a:r>
                        <a:rPr lang="en-IN" sz="1400" b="1" u="sng" kern="1200" dirty="0" smtClean="0">
                          <a:solidFill>
                            <a:schemeClr val="dk1"/>
                          </a:solidFill>
                          <a:latin typeface="+mn-lt"/>
                          <a:ea typeface="+mn-ea"/>
                          <a:cs typeface="+mn-cs"/>
                        </a:rPr>
                        <a:t>Abatement for “Transport of passengers by Air in Business Class” reduced.</a:t>
                      </a:r>
                      <a:endParaRPr lang="en-IN" sz="14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Pre amendment, </a:t>
                      </a:r>
                      <a:r>
                        <a:rPr lang="en-IN" sz="1400" kern="1200" dirty="0" smtClean="0">
                          <a:solidFill>
                            <a:schemeClr val="dk1"/>
                          </a:solidFill>
                          <a:latin typeface="+mn-lt"/>
                          <a:ea typeface="+mn-ea"/>
                          <a:cs typeface="+mn-cs"/>
                        </a:rPr>
                        <a:t>the abatement for transportation of passengers by Air was 60 %.</a:t>
                      </a:r>
                    </a:p>
                    <a:p>
                      <a:r>
                        <a:rPr lang="en-IN" sz="1400" b="1" kern="1200" dirty="0" smtClean="0">
                          <a:solidFill>
                            <a:schemeClr val="dk1"/>
                          </a:solidFill>
                          <a:latin typeface="+mn-lt"/>
                          <a:ea typeface="+mn-ea"/>
                          <a:cs typeface="+mn-cs"/>
                        </a:rPr>
                        <a:t> Post amendment, </a:t>
                      </a:r>
                      <a:r>
                        <a:rPr lang="en-IN" sz="1400" kern="1200" dirty="0" smtClean="0">
                          <a:solidFill>
                            <a:schemeClr val="dk1"/>
                          </a:solidFill>
                          <a:latin typeface="+mn-lt"/>
                          <a:ea typeface="+mn-ea"/>
                          <a:cs typeface="+mn-cs"/>
                        </a:rPr>
                        <a:t>the abatement for transportation of passengers by Air in Economy class is 60%, however, in a class other than economy class is 40%.</a:t>
                      </a:r>
                    </a:p>
                    <a:p>
                      <a:r>
                        <a:rPr lang="en-IN" sz="1400" kern="1200" dirty="0" smtClean="0">
                          <a:solidFill>
                            <a:schemeClr val="dk1"/>
                          </a:solidFill>
                          <a:latin typeface="+mn-lt"/>
                          <a:ea typeface="+mn-ea"/>
                          <a:cs typeface="+mn-cs"/>
                        </a:rPr>
                        <a:t>Thus, service tax of 2.8% (i.e. 20% of 14%) is increased on business class air tickets. </a:t>
                      </a:r>
                    </a:p>
                    <a:p>
                      <a:endParaRPr lang="en-IN" sz="800" b="1" u="none" kern="1200" dirty="0" smtClean="0">
                        <a:solidFill>
                          <a:schemeClr val="dk1"/>
                        </a:solidFill>
                        <a:latin typeface="+mn-lt"/>
                        <a:ea typeface="+mn-ea"/>
                        <a:cs typeface="+mn-cs"/>
                      </a:endParaRPr>
                    </a:p>
                    <a:p>
                      <a:r>
                        <a:rPr lang="en-IN" sz="1400" b="1" u="none" kern="1200" dirty="0" smtClean="0">
                          <a:solidFill>
                            <a:schemeClr val="dk1"/>
                          </a:solidFill>
                          <a:latin typeface="+mn-lt"/>
                          <a:ea typeface="+mn-ea"/>
                          <a:cs typeface="+mn-cs"/>
                        </a:rPr>
                        <a:t>3. </a:t>
                      </a:r>
                      <a:r>
                        <a:rPr lang="en-IN" sz="1400" b="1" u="sng" kern="1200" dirty="0" smtClean="0">
                          <a:solidFill>
                            <a:schemeClr val="dk1"/>
                          </a:solidFill>
                          <a:latin typeface="+mn-lt"/>
                          <a:ea typeface="+mn-ea"/>
                          <a:cs typeface="+mn-cs"/>
                        </a:rPr>
                        <a:t>Abatement on “Goods Transportation Agency” reduced from 75% to 70%.</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Thus, service tax on GTA service in increased by 0.7%.</a:t>
                      </a:r>
                    </a:p>
                    <a:p>
                      <a:endParaRPr lang="en-IN" sz="800" b="1" u="none" strike="noStrike" kern="1200" dirty="0" smtClean="0">
                        <a:solidFill>
                          <a:schemeClr val="dk1"/>
                        </a:solidFill>
                        <a:latin typeface="+mn-lt"/>
                        <a:ea typeface="+mn-ea"/>
                        <a:cs typeface="+mn-cs"/>
                      </a:endParaRPr>
                    </a:p>
                    <a:p>
                      <a:r>
                        <a:rPr lang="en-IN" sz="1400" b="1" u="none" kern="1200" dirty="0" smtClean="0">
                          <a:solidFill>
                            <a:schemeClr val="dk1"/>
                          </a:solidFill>
                          <a:latin typeface="+mn-lt"/>
                          <a:ea typeface="+mn-ea"/>
                          <a:cs typeface="+mn-cs"/>
                        </a:rPr>
                        <a:t>4. </a:t>
                      </a:r>
                      <a:r>
                        <a:rPr lang="en-IN" sz="1400" b="1" u="sng" kern="1200" dirty="0" smtClean="0">
                          <a:solidFill>
                            <a:schemeClr val="dk1"/>
                          </a:solidFill>
                          <a:latin typeface="+mn-lt"/>
                          <a:ea typeface="+mn-ea"/>
                          <a:cs typeface="+mn-cs"/>
                        </a:rPr>
                        <a:t>Abatement for “Service provided in relation to Chits” has been deleted.</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Thus, post amendment, the services in relation to Chits are now taxable at 100% value instead of previous 70%.</a:t>
                      </a:r>
                    </a:p>
                  </a:txBody>
                  <a:tcPr>
                    <a:solidFill>
                      <a:schemeClr val="bg1">
                        <a:lumMod val="75000"/>
                      </a:schemeClr>
                    </a:solidFill>
                  </a:tcPr>
                </a:tc>
              </a:tr>
            </a:tbl>
          </a:graphicData>
        </a:graphic>
      </p:graphicFrame>
    </p:spTree>
    <p:extLst>
      <p:ext uri="{BB962C8B-B14F-4D97-AF65-F5344CB8AC3E}">
        <p14:creationId xmlns="" xmlns:p14="http://schemas.microsoft.com/office/powerpoint/2010/main" val="3591717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IN" dirty="0"/>
          </a:p>
        </p:txBody>
      </p:sp>
      <p:graphicFrame>
        <p:nvGraphicFramePr>
          <p:cNvPr id="4" name="Content Placeholder 3"/>
          <p:cNvGraphicFramePr>
            <a:graphicFrameLocks noGrp="1"/>
          </p:cNvGraphicFramePr>
          <p:nvPr>
            <p:ph idx="1"/>
          </p:nvPr>
        </p:nvGraphicFramePr>
        <p:xfrm>
          <a:off x="1096963" y="1846262"/>
          <a:ext cx="10058400" cy="3930424"/>
        </p:xfrm>
        <a:graphic>
          <a:graphicData uri="http://schemas.openxmlformats.org/drawingml/2006/table">
            <a:tbl>
              <a:tblPr firstRow="1" bandRow="1">
                <a:tableStyleId>{5C22544A-7EE6-4342-B048-85BDC9FD1C3A}</a:tableStyleId>
              </a:tblPr>
              <a:tblGrid>
                <a:gridCol w="10058400"/>
              </a:tblGrid>
              <a:tr h="6049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08/2015 Dt.  1st March, 2015 (Applicable </a:t>
                      </a:r>
                      <a:r>
                        <a:rPr lang="en-US" sz="1800" dirty="0" err="1" smtClean="0"/>
                        <a:t>w.e.f</a:t>
                      </a:r>
                      <a:r>
                        <a:rPr lang="en-US" sz="1800" dirty="0" smtClean="0"/>
                        <a:t>. 01st April’ 2015)</a:t>
                      </a:r>
                      <a:endParaRPr lang="en-IN" sz="1800" dirty="0" smtClean="0"/>
                    </a:p>
                  </a:txBody>
                  <a:tcPr>
                    <a:solidFill>
                      <a:srgbClr val="002060"/>
                    </a:solidFill>
                  </a:tcPr>
                </a:tc>
              </a:tr>
              <a:tr h="3325475">
                <a:tc>
                  <a:txBody>
                    <a:bodyPr/>
                    <a:lstStyle/>
                    <a:p>
                      <a:endParaRPr lang="en-IN" sz="1000" b="1" kern="1200" dirty="0" smtClean="0">
                        <a:solidFill>
                          <a:schemeClr val="dk1"/>
                        </a:solidFill>
                        <a:latin typeface="+mn-lt"/>
                        <a:ea typeface="+mn-ea"/>
                        <a:cs typeface="+mn-cs"/>
                      </a:endParaRPr>
                    </a:p>
                    <a:p>
                      <a:r>
                        <a:rPr lang="en-IN" sz="1400" b="1" u="none" kern="1200" dirty="0" smtClean="0">
                          <a:solidFill>
                            <a:schemeClr val="dk1"/>
                          </a:solidFill>
                          <a:latin typeface="+mn-lt"/>
                          <a:ea typeface="+mn-ea"/>
                          <a:cs typeface="+mn-cs"/>
                        </a:rPr>
                        <a:t>5. </a:t>
                      </a:r>
                      <a:r>
                        <a:rPr lang="en-IN" sz="1400" b="1" u="sng" kern="1200" dirty="0" smtClean="0">
                          <a:solidFill>
                            <a:schemeClr val="dk1"/>
                          </a:solidFill>
                          <a:latin typeface="+mn-lt"/>
                          <a:ea typeface="+mn-ea"/>
                          <a:cs typeface="+mn-cs"/>
                        </a:rPr>
                        <a:t>Abatement for “</a:t>
                      </a:r>
                      <a:r>
                        <a:rPr lang="en-US" sz="1400" b="1" u="sng" kern="1200" dirty="0" smtClean="0">
                          <a:solidFill>
                            <a:schemeClr val="dk1"/>
                          </a:solidFill>
                          <a:latin typeface="+mn-lt"/>
                          <a:ea typeface="+mn-ea"/>
                          <a:cs typeface="+mn-cs"/>
                        </a:rPr>
                        <a:t>Transport of goods in a vessel</a:t>
                      </a:r>
                      <a:r>
                        <a:rPr lang="en-IN" sz="1400" b="1" u="sng" kern="1200" dirty="0" smtClean="0">
                          <a:solidFill>
                            <a:schemeClr val="dk1"/>
                          </a:solidFill>
                          <a:latin typeface="+mn-lt"/>
                          <a:ea typeface="+mn-ea"/>
                          <a:cs typeface="+mn-cs"/>
                        </a:rPr>
                        <a:t>” has been increased.</a:t>
                      </a:r>
                      <a:endParaRPr lang="en-IN" sz="1400" kern="1200" dirty="0" smtClean="0">
                        <a:solidFill>
                          <a:schemeClr val="dk1"/>
                        </a:solidFill>
                        <a:latin typeface="+mn-lt"/>
                        <a:ea typeface="+mn-ea"/>
                        <a:cs typeface="+mn-cs"/>
                      </a:endParaRPr>
                    </a:p>
                    <a:p>
                      <a:r>
                        <a:rPr lang="en-IN" sz="1400" kern="1200" dirty="0" smtClean="0">
                          <a:solidFill>
                            <a:schemeClr val="dk1"/>
                          </a:solidFill>
                          <a:latin typeface="+mn-lt"/>
                          <a:ea typeface="+mn-ea"/>
                          <a:cs typeface="+mn-cs"/>
                        </a:rPr>
                        <a:t>Pre amendment, the abatement was 60%, now the abatement has been increased to 70%. Thus, transportation of goods by vessel is made cheaper by 1.4%.</a:t>
                      </a:r>
                    </a:p>
                    <a:p>
                      <a:r>
                        <a:rPr lang="en-IN" sz="1400" b="1"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Thus, post amendment, the service tax on transportation of goods in a Vessel or Rail or GTA has been aligned. All these are now taxable at 30% (i.e. rate of service tax is 4.2%, considering the service tax rate as 14%).</a:t>
                      </a:r>
                      <a:endParaRPr lang="en-IN" sz="1400" dirty="0" smtClean="0"/>
                    </a:p>
                    <a:p>
                      <a:endParaRPr lang="en-IN" dirty="0"/>
                    </a:p>
                  </a:txBody>
                  <a:tcPr>
                    <a:solidFill>
                      <a:schemeClr val="bg1">
                        <a:lumMod val="75000"/>
                      </a:schemeClr>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solidFill>
                <a:srgbClr val="00B0F0"/>
              </a:solidFill>
            </a:endParaRPr>
          </a:p>
        </p:txBody>
      </p:sp>
      <p:graphicFrame>
        <p:nvGraphicFramePr>
          <p:cNvPr id="4" name="Content Placeholder 3"/>
          <p:cNvGraphicFramePr>
            <a:graphicFrameLocks noGrp="1"/>
          </p:cNvGraphicFramePr>
          <p:nvPr>
            <p:ph idx="1"/>
          </p:nvPr>
        </p:nvGraphicFramePr>
        <p:xfrm>
          <a:off x="1096963" y="1872343"/>
          <a:ext cx="10058400" cy="3889828"/>
        </p:xfrm>
        <a:graphic>
          <a:graphicData uri="http://schemas.openxmlformats.org/drawingml/2006/table">
            <a:tbl>
              <a:tblPr firstRow="1" bandRow="1">
                <a:tableStyleId>{5C22544A-7EE6-4342-B048-85BDC9FD1C3A}</a:tableStyleId>
              </a:tblPr>
              <a:tblGrid>
                <a:gridCol w="10058400"/>
              </a:tblGrid>
              <a:tr h="493486">
                <a:tc>
                  <a:txBody>
                    <a:bodyPr/>
                    <a:lstStyle/>
                    <a:p>
                      <a:pPr algn="ctr"/>
                      <a:r>
                        <a:rPr lang="en-US" sz="1800" dirty="0" smtClean="0"/>
                        <a:t>Notification No 09/2015 Dt.  1st March, 2015 (Applicable </a:t>
                      </a:r>
                      <a:r>
                        <a:rPr lang="en-US" sz="1800" dirty="0" err="1" smtClean="0"/>
                        <a:t>w.e.f</a:t>
                      </a:r>
                      <a:r>
                        <a:rPr lang="en-US" sz="1800" dirty="0" smtClean="0"/>
                        <a:t>. 01st March’ 2015)</a:t>
                      </a:r>
                      <a:endParaRPr lang="en-IN" sz="1800" dirty="0"/>
                    </a:p>
                  </a:txBody>
                  <a:tcPr>
                    <a:solidFill>
                      <a:srgbClr val="002060"/>
                    </a:solidFill>
                  </a:tcPr>
                </a:tc>
              </a:tr>
              <a:tr h="3396342">
                <a:tc>
                  <a:txBody>
                    <a:bodyPr/>
                    <a:lstStyle/>
                    <a:p>
                      <a:pPr algn="ctr"/>
                      <a:r>
                        <a:rPr lang="en-IN" sz="1400" b="1" u="dbl" kern="1200" dirty="0" smtClean="0">
                          <a:solidFill>
                            <a:schemeClr val="dk1"/>
                          </a:solidFill>
                          <a:latin typeface="+mn-lt"/>
                          <a:ea typeface="+mn-ea"/>
                          <a:cs typeface="+mn-cs"/>
                        </a:rPr>
                        <a:t>Advance Ruling</a:t>
                      </a:r>
                    </a:p>
                    <a:p>
                      <a:pPr algn="ctr"/>
                      <a:endParaRPr lang="en-IN" sz="1400" kern="1200" dirty="0" smtClean="0">
                        <a:solidFill>
                          <a:schemeClr val="dk1"/>
                        </a:solidFill>
                        <a:latin typeface="+mn-lt"/>
                        <a:ea typeface="+mn-ea"/>
                        <a:cs typeface="+mn-cs"/>
                      </a:endParaRPr>
                    </a:p>
                    <a:p>
                      <a:pPr marL="0" indent="0">
                        <a:buNone/>
                      </a:pPr>
                      <a:r>
                        <a:rPr lang="en-US" sz="1400" dirty="0" smtClean="0"/>
                        <a:t>With this notification, the central government has notified the “Resident Firm” who can also make an application to the advance ruling, where,</a:t>
                      </a:r>
                    </a:p>
                    <a:p>
                      <a:pPr marL="342900" indent="-342900">
                        <a:buNone/>
                      </a:pPr>
                      <a:r>
                        <a:rPr lang="en-US" sz="1400" dirty="0" smtClean="0"/>
                        <a:t>a. “Firm” shall have the meaning assigned to it in section 4 of the Indian Partnership Act, and includes-  </a:t>
                      </a:r>
                    </a:p>
                    <a:p>
                      <a:pPr marL="622300" indent="-342900">
                        <a:buFont typeface="Arial" pitchFamily="34" charset="0"/>
                        <a:buChar char="•"/>
                      </a:pPr>
                      <a:r>
                        <a:rPr lang="en-US" sz="1400" dirty="0" smtClean="0"/>
                        <a:t>The limited liability partnership as defined in the Limited Liability Partnership Act, 2008; or</a:t>
                      </a:r>
                    </a:p>
                    <a:p>
                      <a:pPr marL="622300" indent="-342900">
                        <a:buFont typeface="Arial" pitchFamily="34" charset="0"/>
                        <a:buChar char="•"/>
                      </a:pPr>
                      <a:r>
                        <a:rPr lang="en-US" sz="1400" dirty="0" smtClean="0"/>
                        <a:t>Limited liability partnership which has no company as its partner; or </a:t>
                      </a:r>
                    </a:p>
                    <a:p>
                      <a:pPr marL="622300" indent="-342900">
                        <a:buFont typeface="Arial" pitchFamily="34" charset="0"/>
                        <a:buChar char="•"/>
                      </a:pPr>
                      <a:r>
                        <a:rPr lang="en-US" sz="1400" dirty="0" smtClean="0"/>
                        <a:t>The sole proprietorship; or</a:t>
                      </a:r>
                    </a:p>
                    <a:p>
                      <a:pPr marL="622300" indent="-342900">
                        <a:buFont typeface="Arial" pitchFamily="34" charset="0"/>
                        <a:buChar char="•"/>
                      </a:pPr>
                      <a:r>
                        <a:rPr lang="en-US" sz="1400" dirty="0" smtClean="0"/>
                        <a:t>One Person Company. </a:t>
                      </a:r>
                    </a:p>
                    <a:p>
                      <a:pPr marL="342900" indent="-342900">
                        <a:buFont typeface="Arial" pitchFamily="34" charset="0"/>
                        <a:buNone/>
                      </a:pPr>
                      <a:r>
                        <a:rPr lang="en-US" sz="1400" dirty="0" smtClean="0"/>
                        <a:t>b.</a:t>
                      </a:r>
                      <a:r>
                        <a:rPr lang="en-US" sz="1400" baseline="0" dirty="0" smtClean="0"/>
                        <a:t> </a:t>
                      </a:r>
                    </a:p>
                    <a:p>
                      <a:pPr marL="622300" indent="-342900">
                        <a:buFont typeface="Arial" pitchFamily="34" charset="0"/>
                        <a:buChar char="•"/>
                      </a:pPr>
                      <a:r>
                        <a:rPr lang="en-US" sz="1400" dirty="0" smtClean="0"/>
                        <a:t>“Sole proprietorship” means an individual who engages himself in an activity as defined in sub-clause (a) of section 96A of the Finance Act, 1994.</a:t>
                      </a:r>
                    </a:p>
                    <a:p>
                      <a:pPr marL="622300" indent="-342900">
                        <a:buFont typeface="Arial" pitchFamily="34" charset="0"/>
                        <a:buChar char="•"/>
                      </a:pPr>
                      <a:r>
                        <a:rPr lang="en-US" sz="1400" dirty="0" smtClean="0"/>
                        <a:t>“One Person Company” means as defined in section 2 of the Companies Act, 2013.</a:t>
                      </a:r>
                    </a:p>
                    <a:p>
                      <a:pPr marL="342900" indent="-342900">
                        <a:buFont typeface="+mj-lt"/>
                        <a:buNone/>
                      </a:pPr>
                      <a:r>
                        <a:rPr lang="en-US" sz="1400" dirty="0" smtClean="0"/>
                        <a:t>c. “Resident” shall have the meaning assigned to it in section 2 of the Income-tax Act, 1961 in so far as it applies to a resident firm. </a:t>
                      </a:r>
                    </a:p>
                    <a:p>
                      <a:endParaRPr lang="en-IN" sz="1400" dirty="0"/>
                    </a:p>
                  </a:txBody>
                  <a:tcPr>
                    <a:solidFill>
                      <a:schemeClr val="bg1">
                        <a:lumMod val="75000"/>
                      </a:schemeClr>
                    </a:solidFill>
                  </a:tcPr>
                </a:tc>
              </a:tr>
            </a:tbl>
          </a:graphicData>
        </a:graphic>
      </p:graphicFrame>
    </p:spTree>
    <p:extLst>
      <p:ext uri="{BB962C8B-B14F-4D97-AF65-F5344CB8AC3E}">
        <p14:creationId xmlns="" xmlns:p14="http://schemas.microsoft.com/office/powerpoint/2010/main" val="3488955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a:solidFill>
                  <a:srgbClr val="00B0F0"/>
                </a:solidFill>
              </a:rPr>
              <a:t>Budget’ 2015 </a:t>
            </a:r>
            <a:r>
              <a:rPr lang="en-IN" b="1" cap="all" dirty="0" smtClean="0">
                <a:solidFill>
                  <a:srgbClr val="00B0F0"/>
                </a:solidFill>
              </a:rPr>
              <a:t>Highlights </a:t>
            </a:r>
            <a:endParaRPr lang="en-US" dirty="0">
              <a:solidFill>
                <a:srgbClr val="00B0F0"/>
              </a:solidFill>
            </a:endParaRPr>
          </a:p>
        </p:txBody>
      </p:sp>
      <p:sp>
        <p:nvSpPr>
          <p:cNvPr id="3" name="Content Placeholder 2"/>
          <p:cNvSpPr>
            <a:spLocks noGrp="1"/>
          </p:cNvSpPr>
          <p:nvPr>
            <p:ph idx="1"/>
          </p:nvPr>
        </p:nvSpPr>
        <p:spPr>
          <a:xfrm>
            <a:off x="1190170" y="1739900"/>
            <a:ext cx="9965509" cy="4129194"/>
          </a:xfrm>
        </p:spPr>
        <p:txBody>
          <a:bodyPr>
            <a:normAutofit fontScale="92500" lnSpcReduction="20000"/>
          </a:bodyPr>
          <a:lstStyle/>
          <a:p>
            <a:pPr>
              <a:lnSpc>
                <a:spcPct val="120000"/>
              </a:lnSpc>
              <a:spcBef>
                <a:spcPts val="0"/>
              </a:spcBef>
              <a:spcAft>
                <a:spcPts val="0"/>
              </a:spcAft>
              <a:buNone/>
            </a:pPr>
            <a:r>
              <a:rPr lang="en-IN" sz="1900" b="1" cap="all" dirty="0" smtClean="0"/>
              <a:t>some of the amendments are listed below</a:t>
            </a:r>
          </a:p>
          <a:p>
            <a:pPr>
              <a:lnSpc>
                <a:spcPct val="120000"/>
              </a:lnSpc>
              <a:spcBef>
                <a:spcPts val="0"/>
              </a:spcBef>
              <a:spcAft>
                <a:spcPts val="0"/>
              </a:spcAft>
            </a:pPr>
            <a:endParaRPr lang="en-US" sz="500" dirty="0" smtClean="0"/>
          </a:p>
          <a:p>
            <a:pPr lvl="1">
              <a:buFont typeface="Wingdings" panose="05000000000000000000" pitchFamily="2" charset="2"/>
              <a:buChar char="§"/>
            </a:pPr>
            <a:r>
              <a:rPr lang="en-IN" cap="all" dirty="0" smtClean="0"/>
              <a:t>E</a:t>
            </a:r>
            <a:r>
              <a:rPr lang="en-IN" dirty="0" smtClean="0"/>
              <a:t>fforts </a:t>
            </a:r>
            <a:r>
              <a:rPr lang="en-IN" dirty="0"/>
              <a:t>being made on various fronts to implement GST from next year.</a:t>
            </a:r>
            <a:endParaRPr lang="en-US" dirty="0"/>
          </a:p>
          <a:p>
            <a:pPr lvl="1">
              <a:buFont typeface="Wingdings" panose="05000000000000000000" pitchFamily="2" charset="2"/>
              <a:buChar char="§"/>
            </a:pPr>
            <a:r>
              <a:rPr lang="en-IN" dirty="0"/>
              <a:t>Education cess and the Secondary and Higher education cess to be subsumed in Central Excise Duty and Service Tax</a:t>
            </a:r>
            <a:endParaRPr lang="en-US" dirty="0"/>
          </a:p>
          <a:p>
            <a:pPr lvl="1">
              <a:buFont typeface="Wingdings" panose="05000000000000000000" pitchFamily="2" charset="2"/>
              <a:buChar char="§"/>
            </a:pPr>
            <a:r>
              <a:rPr lang="en-IN" dirty="0"/>
              <a:t>Rate of Excise Duty has been increased to 12.5%</a:t>
            </a:r>
            <a:endParaRPr lang="en-US" dirty="0"/>
          </a:p>
          <a:p>
            <a:pPr lvl="1">
              <a:buFont typeface="Wingdings" panose="05000000000000000000" pitchFamily="2" charset="2"/>
              <a:buChar char="§"/>
            </a:pPr>
            <a:r>
              <a:rPr lang="en-IN" dirty="0"/>
              <a:t>Rate of service tax has been increased to consolidated 14% </a:t>
            </a:r>
            <a:r>
              <a:rPr lang="en-IN" dirty="0" err="1"/>
              <a:t>w.e.f</a:t>
            </a:r>
            <a:r>
              <a:rPr lang="en-IN" dirty="0"/>
              <a:t>. such date as notified by central government. This has been done to facilitate transition to GST.</a:t>
            </a:r>
            <a:endParaRPr lang="en-US" dirty="0"/>
          </a:p>
          <a:p>
            <a:pPr lvl="1">
              <a:buFont typeface="Wingdings" panose="05000000000000000000" pitchFamily="2" charset="2"/>
              <a:buChar char="§"/>
            </a:pPr>
            <a:r>
              <a:rPr lang="en-IN" dirty="0"/>
              <a:t>Enabling provision to levy </a:t>
            </a:r>
            <a:r>
              <a:rPr lang="en-IN" dirty="0" err="1"/>
              <a:t>Swachh</a:t>
            </a:r>
            <a:r>
              <a:rPr lang="en-IN" dirty="0"/>
              <a:t> Bharat cess at a rate of 2% or less on all or certain services, if need arises.</a:t>
            </a:r>
            <a:endParaRPr lang="en-US" dirty="0"/>
          </a:p>
          <a:p>
            <a:pPr lvl="1">
              <a:buFont typeface="Wingdings" panose="05000000000000000000" pitchFamily="2" charset="2"/>
              <a:buChar char="§"/>
            </a:pPr>
            <a:r>
              <a:rPr lang="en-IN" dirty="0"/>
              <a:t>Online central excise and service tax registration to be done in two working days.</a:t>
            </a:r>
            <a:endParaRPr lang="en-US" dirty="0"/>
          </a:p>
          <a:p>
            <a:pPr lvl="1">
              <a:buFont typeface="Wingdings" panose="05000000000000000000" pitchFamily="2" charset="2"/>
              <a:buChar char="§"/>
            </a:pPr>
            <a:r>
              <a:rPr lang="en-IN" dirty="0"/>
              <a:t>Central excise/Service tax assesses to be allowed to use digitally signed invoices and maintain record electronically</a:t>
            </a:r>
            <a:endParaRPr lang="en-US" dirty="0"/>
          </a:p>
          <a:p>
            <a:pPr lvl="1">
              <a:buFont typeface="Wingdings" panose="05000000000000000000" pitchFamily="2" charset="2"/>
              <a:buChar char="§"/>
            </a:pPr>
            <a:r>
              <a:rPr lang="en-IN" dirty="0"/>
              <a:t>Time limit for taking CENVAT credit on inputs and input services increased from 6 months to 1 year. </a:t>
            </a:r>
            <a:endParaRPr lang="en-US" dirty="0"/>
          </a:p>
          <a:p>
            <a:pPr lvl="1">
              <a:buFont typeface="Wingdings" panose="05000000000000000000" pitchFamily="2" charset="2"/>
              <a:buChar char="§"/>
            </a:pPr>
            <a:r>
              <a:rPr lang="en-IN" dirty="0"/>
              <a:t>Basic Custom duty on certain inputs, raw materials, inter mediates and components in 22 items, reduced to minimise the impact of duty inversion.</a:t>
            </a:r>
            <a:endParaRPr lang="en-US" dirty="0"/>
          </a:p>
          <a:p>
            <a:pPr lvl="1">
              <a:buFont typeface="Wingdings" panose="05000000000000000000" pitchFamily="2" charset="2"/>
              <a:buChar char="§"/>
            </a:pPr>
            <a:r>
              <a:rPr lang="en-IN" dirty="0"/>
              <a:t>SAD reduced on import of certain inputs and raw materials.</a:t>
            </a:r>
            <a:endParaRPr lang="en-US" dirty="0"/>
          </a:p>
          <a:p>
            <a:pPr lvl="1">
              <a:buFont typeface="Wingdings" panose="05000000000000000000" pitchFamily="2" charset="2"/>
              <a:buChar char="§"/>
            </a:pPr>
            <a:r>
              <a:rPr lang="en-IN" dirty="0"/>
              <a:t>Wealth-tax replaced with additional surcharge of 2 per cent on super rich with a taxable income of over </a:t>
            </a:r>
            <a:r>
              <a:rPr lang="en-IN" dirty="0" err="1"/>
              <a:t>Rs</a:t>
            </a:r>
            <a:r>
              <a:rPr lang="en-IN" dirty="0"/>
              <a:t>. 1 </a:t>
            </a:r>
            <a:r>
              <a:rPr lang="en-IN" dirty="0" err="1"/>
              <a:t>crore</a:t>
            </a:r>
            <a:r>
              <a:rPr lang="en-IN" dirty="0"/>
              <a:t> annually.</a:t>
            </a:r>
            <a:endParaRPr lang="en-US" dirty="0"/>
          </a:p>
          <a:p>
            <a:pPr lvl="1">
              <a:buFont typeface="Wingdings" panose="05000000000000000000" pitchFamily="2" charset="2"/>
              <a:buChar char="§"/>
            </a:pPr>
            <a:r>
              <a:rPr lang="en-IN" dirty="0"/>
              <a:t>No change in rate of personal tax.</a:t>
            </a:r>
            <a:endParaRPr lang="en-US" dirty="0"/>
          </a:p>
          <a:p>
            <a:pPr lvl="1">
              <a:buFont typeface="Wingdings" panose="05000000000000000000" pitchFamily="2" charset="2"/>
              <a:buChar char="§"/>
            </a:pPr>
            <a:r>
              <a:rPr lang="en-IN" dirty="0"/>
              <a:t>Corporate tax proposed to be reduced from 30% o 25% over the next four years, starting from next financial year.</a:t>
            </a:r>
            <a:endParaRPr lang="en-US" dirty="0"/>
          </a:p>
          <a:p>
            <a:endParaRPr lang="en-US" dirty="0"/>
          </a:p>
          <a:p>
            <a:endParaRPr lang="en-US" dirty="0"/>
          </a:p>
        </p:txBody>
      </p:sp>
    </p:spTree>
    <p:extLst>
      <p:ext uri="{BB962C8B-B14F-4D97-AF65-F5344CB8AC3E}">
        <p14:creationId xmlns="" xmlns:p14="http://schemas.microsoft.com/office/powerpoint/2010/main" val="16667907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dirty="0"/>
          </a:p>
        </p:txBody>
      </p:sp>
      <p:graphicFrame>
        <p:nvGraphicFramePr>
          <p:cNvPr id="4" name="Content Placeholder 3"/>
          <p:cNvGraphicFramePr>
            <a:graphicFrameLocks noGrp="1"/>
          </p:cNvGraphicFramePr>
          <p:nvPr>
            <p:ph idx="1"/>
          </p:nvPr>
        </p:nvGraphicFramePr>
        <p:xfrm>
          <a:off x="1096963" y="1857828"/>
          <a:ext cx="10058400" cy="3933371"/>
        </p:xfrm>
        <a:graphic>
          <a:graphicData uri="http://schemas.openxmlformats.org/drawingml/2006/table">
            <a:tbl>
              <a:tblPr firstRow="1" bandRow="1">
                <a:tableStyleId>{5C22544A-7EE6-4342-B048-85BDC9FD1C3A}</a:tableStyleId>
              </a:tblPr>
              <a:tblGrid>
                <a:gridCol w="10058400"/>
              </a:tblGrid>
              <a:tr h="517549">
                <a:tc>
                  <a:txBody>
                    <a:bodyPr/>
                    <a:lstStyle/>
                    <a:p>
                      <a:pPr algn="ctr"/>
                      <a:r>
                        <a:rPr lang="en-US" sz="1800" dirty="0" smtClean="0"/>
                        <a:t>Notification No 06/2015- Central Excise Dt.  1st March, 2015 (Applicable from different dates)</a:t>
                      </a:r>
                      <a:endParaRPr lang="en-IN" sz="1800" dirty="0"/>
                    </a:p>
                  </a:txBody>
                  <a:tcPr>
                    <a:solidFill>
                      <a:srgbClr val="002060"/>
                    </a:solidFill>
                  </a:tcPr>
                </a:tc>
              </a:tr>
              <a:tr h="3415822">
                <a:tc>
                  <a:txBody>
                    <a:bodyPr/>
                    <a:lstStyle/>
                    <a:p>
                      <a:pPr algn="ctr"/>
                      <a:r>
                        <a:rPr lang="en-IN" sz="1400" b="1" u="dbl" kern="1200" dirty="0" err="1" smtClean="0">
                          <a:solidFill>
                            <a:schemeClr val="dk1"/>
                          </a:solidFill>
                          <a:latin typeface="+mn-lt"/>
                          <a:ea typeface="+mn-ea"/>
                          <a:cs typeface="+mn-cs"/>
                        </a:rPr>
                        <a:t>Cenvat</a:t>
                      </a:r>
                      <a:r>
                        <a:rPr lang="en-IN" sz="1400" b="1" u="dbl" kern="1200" dirty="0" smtClean="0">
                          <a:solidFill>
                            <a:schemeClr val="dk1"/>
                          </a:solidFill>
                          <a:latin typeface="+mn-lt"/>
                          <a:ea typeface="+mn-ea"/>
                          <a:cs typeface="+mn-cs"/>
                        </a:rPr>
                        <a:t> Credit Rules’ 2004 amended</a:t>
                      </a:r>
                      <a:endParaRPr lang="en-IN" sz="1400" kern="1200" dirty="0" smtClean="0">
                        <a:solidFill>
                          <a:schemeClr val="dk1"/>
                        </a:solidFill>
                        <a:latin typeface="+mn-lt"/>
                        <a:ea typeface="+mn-ea"/>
                        <a:cs typeface="+mn-cs"/>
                      </a:endParaRPr>
                    </a:p>
                    <a:p>
                      <a:r>
                        <a:rPr lang="en-IN" sz="1400" b="1"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1. </a:t>
                      </a:r>
                      <a:r>
                        <a:rPr lang="en-IN" sz="1400" b="1" u="sng" kern="1200" dirty="0" smtClean="0">
                          <a:solidFill>
                            <a:schemeClr val="dk1"/>
                          </a:solidFill>
                          <a:latin typeface="+mn-lt"/>
                          <a:ea typeface="+mn-ea"/>
                          <a:cs typeface="+mn-cs"/>
                        </a:rPr>
                        <a:t>Rule 4(1) specifying the conditions of taking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 on Inputs amended. </a:t>
                      </a:r>
                      <a:r>
                        <a:rPr lang="en-IN" sz="1400" b="1" i="1" u="sng" kern="1200" dirty="0" smtClean="0">
                          <a:solidFill>
                            <a:schemeClr val="dk1"/>
                          </a:solidFill>
                          <a:latin typeface="+mn-lt"/>
                          <a:ea typeface="+mn-ea"/>
                          <a:cs typeface="+mn-cs"/>
                        </a:rPr>
                        <a:t>(Applicable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lvl="0"/>
                      <a:r>
                        <a:rPr lang="en-IN" sz="1400" kern="1200" dirty="0" smtClean="0">
                          <a:solidFill>
                            <a:schemeClr val="dk1"/>
                          </a:solidFill>
                          <a:latin typeface="+mn-lt"/>
                          <a:ea typeface="+mn-ea"/>
                          <a:cs typeface="+mn-cs"/>
                        </a:rPr>
                        <a:t>Time limit for taking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within 6 months of the date of invoice has been increased to 1 year.</a:t>
                      </a:r>
                    </a:p>
                    <a:p>
                      <a:pPr lvl="0"/>
                      <a:r>
                        <a:rPr lang="en-IN" sz="1400" kern="1200" dirty="0" smtClean="0">
                          <a:solidFill>
                            <a:schemeClr val="dk1"/>
                          </a:solidFill>
                          <a:latin typeface="+mn-lt"/>
                          <a:ea typeface="+mn-ea"/>
                          <a:cs typeface="+mn-cs"/>
                        </a:rPr>
                        <a:t>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can now be taken on receipt of input directly in the premises of the job-worker.</a:t>
                      </a:r>
                    </a:p>
                    <a:p>
                      <a:pPr lvl="0"/>
                      <a:endParaRPr lang="en-IN" sz="600" b="1" u="sng"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2. </a:t>
                      </a:r>
                      <a:r>
                        <a:rPr lang="en-IN" sz="1400" b="1" u="sng" kern="1200" dirty="0" smtClean="0">
                          <a:solidFill>
                            <a:schemeClr val="dk1"/>
                          </a:solidFill>
                          <a:latin typeface="+mn-lt"/>
                          <a:ea typeface="+mn-ea"/>
                          <a:cs typeface="+mn-cs"/>
                        </a:rPr>
                        <a:t>Rule 4(2) specifying the conditions of taking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 on Capital Goods amended.</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lvl="0"/>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can now be taken on receipt of capital goods directly in the premises of the job-worker.</a:t>
                      </a:r>
                    </a:p>
                    <a:p>
                      <a:r>
                        <a:rPr lang="en-IN" sz="700" b="1" u="none" strike="noStrike" kern="1200" dirty="0" smtClean="0">
                          <a:solidFill>
                            <a:schemeClr val="dk1"/>
                          </a:solidFill>
                          <a:latin typeface="+mn-lt"/>
                          <a:ea typeface="+mn-ea"/>
                          <a:cs typeface="+mn-cs"/>
                        </a:rPr>
                        <a:t> </a:t>
                      </a:r>
                      <a:endParaRPr lang="en-IN" sz="200" b="1" u="none" strike="noStrike" kern="1200" dirty="0" smtClean="0">
                        <a:solidFill>
                          <a:schemeClr val="dk1"/>
                        </a:solidFill>
                        <a:latin typeface="+mn-lt"/>
                        <a:ea typeface="+mn-ea"/>
                        <a:cs typeface="+mn-cs"/>
                      </a:endParaRPr>
                    </a:p>
                    <a:p>
                      <a:r>
                        <a:rPr lang="en-IN" sz="1400" b="1" u="none" kern="1200" dirty="0" smtClean="0">
                          <a:solidFill>
                            <a:schemeClr val="dk1"/>
                          </a:solidFill>
                          <a:latin typeface="+mn-lt"/>
                          <a:ea typeface="+mn-ea"/>
                          <a:cs typeface="+mn-cs"/>
                        </a:rPr>
                        <a:t>3. </a:t>
                      </a:r>
                      <a:r>
                        <a:rPr lang="en-IN" sz="1400" b="1" u="sng" kern="1200" dirty="0" smtClean="0">
                          <a:solidFill>
                            <a:schemeClr val="dk1"/>
                          </a:solidFill>
                          <a:latin typeface="+mn-lt"/>
                          <a:ea typeface="+mn-ea"/>
                          <a:cs typeface="+mn-cs"/>
                        </a:rPr>
                        <a:t>Rule 4(5) specifying the procedure to be followed for transferring Input and Capital Goods to the premises of Job Worker has been amended.</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marL="266700" lvl="0" indent="-266700">
                        <a:buFont typeface="Arial" pitchFamily="34" charset="0"/>
                        <a:buChar char="•"/>
                      </a:pPr>
                      <a:r>
                        <a:rPr lang="en-IN" sz="1400" b="1" kern="1200" dirty="0" smtClean="0">
                          <a:solidFill>
                            <a:schemeClr val="dk1"/>
                          </a:solidFill>
                          <a:latin typeface="+mn-lt"/>
                          <a:ea typeface="+mn-ea"/>
                          <a:cs typeface="+mn-cs"/>
                        </a:rPr>
                        <a:t>Pre amendment</a:t>
                      </a:r>
                      <a:r>
                        <a:rPr lang="en-IN" sz="1400" kern="1200" dirty="0" smtClean="0">
                          <a:solidFill>
                            <a:schemeClr val="dk1"/>
                          </a:solidFill>
                          <a:latin typeface="+mn-lt"/>
                          <a:ea typeface="+mn-ea"/>
                          <a:cs typeface="+mn-cs"/>
                        </a:rPr>
                        <a:t>, the Input or Capital goods transferred to the premises of the job worker should be received back within 180 days.</a:t>
                      </a:r>
                    </a:p>
                    <a:p>
                      <a:pPr marL="266700" lvl="0" indent="-266700">
                        <a:buFont typeface="Arial" pitchFamily="34" charset="0"/>
                        <a:buChar char="•"/>
                      </a:pPr>
                      <a:r>
                        <a:rPr lang="en-IN" sz="1400" b="1" kern="1200" dirty="0" smtClean="0">
                          <a:solidFill>
                            <a:schemeClr val="dk1"/>
                          </a:solidFill>
                          <a:latin typeface="+mn-lt"/>
                          <a:ea typeface="+mn-ea"/>
                          <a:cs typeface="+mn-cs"/>
                        </a:rPr>
                        <a:t>Post amendment</a:t>
                      </a:r>
                      <a:r>
                        <a:rPr lang="en-IN" sz="1400" kern="1200" dirty="0" smtClean="0">
                          <a:solidFill>
                            <a:schemeClr val="dk1"/>
                          </a:solidFill>
                          <a:latin typeface="+mn-lt"/>
                          <a:ea typeface="+mn-ea"/>
                          <a:cs typeface="+mn-cs"/>
                        </a:rPr>
                        <a:t>, the Input must be received within 180 days and the capital goods must be received in 2 years.</a:t>
                      </a:r>
                    </a:p>
                    <a:p>
                      <a:pPr marL="266700" lvl="0" indent="-266700">
                        <a:buFont typeface="Arial" pitchFamily="34" charset="0"/>
                        <a:buNone/>
                      </a:pPr>
                      <a:endParaRPr lang="en-IN" sz="500" b="1" u="none"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4. </a:t>
                      </a:r>
                      <a:r>
                        <a:rPr lang="en-IN" sz="1400" b="1" u="sng" kern="1200" dirty="0" smtClean="0">
                          <a:solidFill>
                            <a:schemeClr val="dk1"/>
                          </a:solidFill>
                          <a:latin typeface="+mn-lt"/>
                          <a:ea typeface="+mn-ea"/>
                          <a:cs typeface="+mn-cs"/>
                        </a:rPr>
                        <a:t>Rule 4(7) specifying the conditions of taking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 on Input Services amended.</a:t>
                      </a:r>
                      <a:endParaRPr lang="en-IN" sz="1400" kern="1200" dirty="0" smtClean="0">
                        <a:solidFill>
                          <a:schemeClr val="dk1"/>
                        </a:solidFill>
                        <a:latin typeface="+mn-lt"/>
                        <a:ea typeface="+mn-ea"/>
                        <a:cs typeface="+mn-cs"/>
                      </a:endParaRPr>
                    </a:p>
                    <a:p>
                      <a:pPr lvl="0"/>
                      <a:r>
                        <a:rPr lang="en-IN" sz="1400" kern="1200" dirty="0" smtClean="0">
                          <a:solidFill>
                            <a:schemeClr val="dk1"/>
                          </a:solidFill>
                          <a:latin typeface="+mn-lt"/>
                          <a:ea typeface="+mn-ea"/>
                          <a:cs typeface="+mn-cs"/>
                        </a:rPr>
                        <a:t>Time limit for taking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within 6 months of the date of invoice has been increased to 1 year. </a:t>
                      </a:r>
                      <a:r>
                        <a:rPr lang="en-IN" sz="1400" b="1" i="1" kern="1200" dirty="0" smtClean="0">
                          <a:solidFill>
                            <a:schemeClr val="dk1"/>
                          </a:solidFill>
                          <a:latin typeface="+mn-lt"/>
                          <a:ea typeface="+mn-ea"/>
                          <a:cs typeface="+mn-cs"/>
                        </a:rPr>
                        <a:t>(Applicable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txBody>
                  <a:tcPr>
                    <a:solidFill>
                      <a:schemeClr val="bg1">
                        <a:lumMod val="75000"/>
                      </a:schemeClr>
                    </a:solidFill>
                  </a:tcPr>
                </a:tc>
              </a:tr>
            </a:tbl>
          </a:graphicData>
        </a:graphic>
      </p:graphicFrame>
    </p:spTree>
    <p:extLst>
      <p:ext uri="{BB962C8B-B14F-4D97-AF65-F5344CB8AC3E}">
        <p14:creationId xmlns="" xmlns:p14="http://schemas.microsoft.com/office/powerpoint/2010/main" val="3134632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US" b="1" dirty="0"/>
          </a:p>
        </p:txBody>
      </p:sp>
      <p:graphicFrame>
        <p:nvGraphicFramePr>
          <p:cNvPr id="4" name="Content Placeholder 3"/>
          <p:cNvGraphicFramePr>
            <a:graphicFrameLocks noGrp="1"/>
          </p:cNvGraphicFramePr>
          <p:nvPr>
            <p:ph idx="1"/>
          </p:nvPr>
        </p:nvGraphicFramePr>
        <p:xfrm>
          <a:off x="1096963" y="1846263"/>
          <a:ext cx="10058400" cy="3959451"/>
        </p:xfrm>
        <a:graphic>
          <a:graphicData uri="http://schemas.openxmlformats.org/drawingml/2006/table">
            <a:tbl>
              <a:tblPr firstRow="1" bandRow="1">
                <a:tableStyleId>{5C22544A-7EE6-4342-B048-85BDC9FD1C3A}</a:tableStyleId>
              </a:tblPr>
              <a:tblGrid>
                <a:gridCol w="10058400"/>
              </a:tblGrid>
              <a:tr h="519566">
                <a:tc>
                  <a:txBody>
                    <a:bodyPr/>
                    <a:lstStyle/>
                    <a:p>
                      <a:pPr algn="ctr"/>
                      <a:r>
                        <a:rPr lang="en-US" sz="1800" dirty="0" smtClean="0"/>
                        <a:t>Notification No 06/2015- Central Excise Dt.  1st March, 2015 (Applicable from different dates)</a:t>
                      </a:r>
                      <a:endParaRPr lang="en-IN" sz="1400" dirty="0"/>
                    </a:p>
                  </a:txBody>
                  <a:tcPr>
                    <a:solidFill>
                      <a:srgbClr val="002060"/>
                    </a:solidFill>
                  </a:tcPr>
                </a:tc>
              </a:tr>
              <a:tr h="3439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u="none" strike="noStrike" kern="1200" dirty="0" smtClean="0">
                          <a:solidFill>
                            <a:schemeClr val="dk1"/>
                          </a:solidFill>
                          <a:latin typeface="+mn-lt"/>
                          <a:ea typeface="+mn-ea"/>
                          <a:cs typeface="+mn-cs"/>
                        </a:rPr>
                        <a:t> </a:t>
                      </a:r>
                      <a:r>
                        <a:rPr lang="en-IN" sz="1400" kern="1200" dirty="0" smtClean="0">
                          <a:solidFill>
                            <a:schemeClr val="dk1"/>
                          </a:solidFill>
                          <a:latin typeface="+mn-lt"/>
                          <a:ea typeface="+mn-ea"/>
                          <a:cs typeface="+mn-cs"/>
                        </a:rPr>
                        <a:t>The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of service tax paid under partial reverse charge mechanism can now be taken after the payment of service tax. </a:t>
                      </a:r>
                      <a:r>
                        <a:rPr lang="en-IN" sz="1400" b="1" kern="1200" dirty="0" smtClean="0">
                          <a:solidFill>
                            <a:schemeClr val="dk1"/>
                          </a:solidFill>
                          <a:latin typeface="+mn-lt"/>
                          <a:ea typeface="+mn-ea"/>
                          <a:cs typeface="+mn-cs"/>
                        </a:rPr>
                        <a:t>Pre amendment,</a:t>
                      </a:r>
                      <a:r>
                        <a:rPr lang="en-IN" sz="1400" kern="1200" dirty="0" smtClean="0">
                          <a:solidFill>
                            <a:schemeClr val="dk1"/>
                          </a:solidFill>
                          <a:latin typeface="+mn-lt"/>
                          <a:ea typeface="+mn-ea"/>
                          <a:cs typeface="+mn-cs"/>
                        </a:rPr>
                        <a:t> the value of taxable service must also be paid for taking the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under partial reverse charge. </a:t>
                      </a:r>
                      <a:r>
                        <a:rPr lang="en-IN" sz="1400" b="1" i="1" kern="1200" dirty="0" smtClean="0">
                          <a:solidFill>
                            <a:schemeClr val="dk1"/>
                          </a:solidFill>
                          <a:latin typeface="+mn-lt"/>
                          <a:ea typeface="+mn-ea"/>
                          <a:cs typeface="+mn-cs"/>
                        </a:rPr>
                        <a:t>(Applicable </a:t>
                      </a:r>
                      <a:r>
                        <a:rPr lang="en-IN" sz="1400" b="1" i="1" kern="1200" dirty="0" err="1" smtClean="0">
                          <a:solidFill>
                            <a:schemeClr val="dk1"/>
                          </a:solidFill>
                          <a:latin typeface="+mn-lt"/>
                          <a:ea typeface="+mn-ea"/>
                          <a:cs typeface="+mn-cs"/>
                        </a:rPr>
                        <a:t>w.e.f</a:t>
                      </a:r>
                      <a:r>
                        <a:rPr lang="en-IN" sz="1400" b="1" i="1" kern="1200" dirty="0" smtClean="0">
                          <a:solidFill>
                            <a:schemeClr val="dk1"/>
                          </a:solidFill>
                          <a:latin typeface="+mn-lt"/>
                          <a:ea typeface="+mn-ea"/>
                          <a:cs typeface="+mn-cs"/>
                        </a:rPr>
                        <a:t>. 01</a:t>
                      </a:r>
                      <a:r>
                        <a:rPr lang="en-IN" sz="1400" b="1" i="1" kern="1200" baseline="30000" dirty="0" smtClean="0">
                          <a:solidFill>
                            <a:schemeClr val="dk1"/>
                          </a:solidFill>
                          <a:latin typeface="+mn-lt"/>
                          <a:ea typeface="+mn-ea"/>
                          <a:cs typeface="+mn-cs"/>
                        </a:rPr>
                        <a:t>st</a:t>
                      </a:r>
                      <a:r>
                        <a:rPr lang="en-IN" sz="1400" b="1" i="1" kern="1200" dirty="0" smtClean="0">
                          <a:solidFill>
                            <a:schemeClr val="dk1"/>
                          </a:solidFill>
                          <a:latin typeface="+mn-lt"/>
                          <a:ea typeface="+mn-ea"/>
                          <a:cs typeface="+mn-cs"/>
                        </a:rPr>
                        <a:t> April’ 2015)</a:t>
                      </a:r>
                      <a:endParaRPr lang="en-IN" sz="1400" kern="1200" dirty="0" smtClean="0">
                        <a:solidFill>
                          <a:schemeClr val="dk1"/>
                        </a:solidFill>
                        <a:latin typeface="+mn-lt"/>
                        <a:ea typeface="+mn-ea"/>
                        <a:cs typeface="+mn-cs"/>
                      </a:endParaRPr>
                    </a:p>
                    <a:p>
                      <a:endParaRPr lang="en-IN" sz="1400"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5. </a:t>
                      </a:r>
                      <a:r>
                        <a:rPr lang="en-IN" sz="1400" b="1" u="sng" kern="1200" dirty="0" smtClean="0">
                          <a:solidFill>
                            <a:schemeClr val="dk1"/>
                          </a:solidFill>
                          <a:latin typeface="+mn-lt"/>
                          <a:ea typeface="+mn-ea"/>
                          <a:cs typeface="+mn-cs"/>
                        </a:rPr>
                        <a:t>Rule 5 specifying the “Refund of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 to exporter of goods and services” has been amended.</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lvl="0"/>
                      <a:r>
                        <a:rPr lang="en-IN" sz="1400" kern="1200" dirty="0" smtClean="0">
                          <a:solidFill>
                            <a:schemeClr val="dk1"/>
                          </a:solidFill>
                          <a:latin typeface="+mn-lt"/>
                          <a:ea typeface="+mn-ea"/>
                          <a:cs typeface="+mn-cs"/>
                        </a:rPr>
                        <a:t>The definition of “export goods” has been inserted to mean </a:t>
                      </a:r>
                      <a:r>
                        <a:rPr lang="en-US" sz="1400" kern="1200" dirty="0" smtClean="0">
                          <a:solidFill>
                            <a:schemeClr val="dk1"/>
                          </a:solidFill>
                          <a:latin typeface="+mn-lt"/>
                          <a:ea typeface="+mn-ea"/>
                          <a:cs typeface="+mn-cs"/>
                        </a:rPr>
                        <a:t>any goods which are to be taken out of India to a place outside India.</a:t>
                      </a:r>
                      <a:endParaRPr lang="en-IN" sz="1400" kern="1200" dirty="0" smtClean="0">
                        <a:solidFill>
                          <a:schemeClr val="dk1"/>
                        </a:solidFill>
                        <a:latin typeface="+mn-lt"/>
                        <a:ea typeface="+mn-ea"/>
                        <a:cs typeface="+mn-cs"/>
                      </a:endParaRPr>
                    </a:p>
                    <a:p>
                      <a:r>
                        <a:rPr lang="en-IN" sz="1400" b="1" u="none" strike="noStrike"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6. </a:t>
                      </a:r>
                      <a:r>
                        <a:rPr lang="en-IN" sz="1400" b="1" u="sng" kern="1200" dirty="0" smtClean="0">
                          <a:solidFill>
                            <a:schemeClr val="dk1"/>
                          </a:solidFill>
                          <a:latin typeface="+mn-lt"/>
                          <a:ea typeface="+mn-ea"/>
                          <a:cs typeface="+mn-cs"/>
                        </a:rPr>
                        <a:t>Rule 6(1) specifying the condition of “non-</a:t>
                      </a:r>
                      <a:r>
                        <a:rPr lang="en-IN" sz="1400" b="1" u="sng" kern="1200" dirty="0" err="1" smtClean="0">
                          <a:solidFill>
                            <a:schemeClr val="dk1"/>
                          </a:solidFill>
                          <a:latin typeface="+mn-lt"/>
                          <a:ea typeface="+mn-ea"/>
                          <a:cs typeface="+mn-cs"/>
                        </a:rPr>
                        <a:t>availment</a:t>
                      </a:r>
                      <a:r>
                        <a:rPr lang="en-IN" sz="1400" b="1" u="sng" kern="1200" dirty="0" smtClean="0">
                          <a:solidFill>
                            <a:schemeClr val="dk1"/>
                          </a:solidFill>
                          <a:latin typeface="+mn-lt"/>
                          <a:ea typeface="+mn-ea"/>
                          <a:cs typeface="+mn-cs"/>
                        </a:rPr>
                        <a:t> of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 on Input and Input services used in relation to the exempted goods or exempted services” has been amended.</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lvl="0"/>
                      <a:r>
                        <a:rPr lang="en-IN" sz="1400" kern="1200" dirty="0" smtClean="0">
                          <a:solidFill>
                            <a:schemeClr val="dk1"/>
                          </a:solidFill>
                          <a:latin typeface="+mn-lt"/>
                          <a:ea typeface="+mn-ea"/>
                          <a:cs typeface="+mn-cs"/>
                        </a:rPr>
                        <a:t>Exempted Goods shall now include Non–Excisable Goods.  Thus, the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shall also be reversed in respect of non excisable goods.</a:t>
                      </a:r>
                    </a:p>
                    <a:p>
                      <a:pPr lvl="0"/>
                      <a:endParaRPr lang="en-IN" sz="1400" kern="1200" dirty="0" smtClean="0">
                        <a:solidFill>
                          <a:schemeClr val="dk1"/>
                        </a:solidFill>
                        <a:latin typeface="+mn-lt"/>
                        <a:ea typeface="+mn-ea"/>
                        <a:cs typeface="+mn-cs"/>
                      </a:endParaRPr>
                    </a:p>
                    <a:p>
                      <a:pPr lvl="0"/>
                      <a:r>
                        <a:rPr lang="en-IN" sz="1400" kern="1200" dirty="0" smtClean="0">
                          <a:solidFill>
                            <a:schemeClr val="dk1"/>
                          </a:solidFill>
                          <a:latin typeface="+mn-lt"/>
                          <a:ea typeface="+mn-ea"/>
                          <a:cs typeface="+mn-cs"/>
                        </a:rPr>
                        <a:t>Value of non excisable goods for the purpose of reversal of </a:t>
                      </a:r>
                      <a:r>
                        <a:rPr lang="en-IN" sz="1400" kern="1200" dirty="0" err="1" smtClean="0">
                          <a:solidFill>
                            <a:schemeClr val="dk1"/>
                          </a:solidFill>
                          <a:latin typeface="+mn-lt"/>
                          <a:ea typeface="+mn-ea"/>
                          <a:cs typeface="+mn-cs"/>
                        </a:rPr>
                        <a:t>cenvat</a:t>
                      </a:r>
                      <a:r>
                        <a:rPr lang="en-IN" sz="1400" kern="1200" dirty="0" smtClean="0">
                          <a:solidFill>
                            <a:schemeClr val="dk1"/>
                          </a:solidFill>
                          <a:latin typeface="+mn-lt"/>
                          <a:ea typeface="+mn-ea"/>
                          <a:cs typeface="+mn-cs"/>
                        </a:rPr>
                        <a:t> credit shall be the invoice value.</a:t>
                      </a:r>
                    </a:p>
                    <a:p>
                      <a:r>
                        <a:rPr lang="en-IN" sz="1400" b="1" u="none" strike="noStrike" kern="1200" dirty="0" smtClean="0">
                          <a:solidFill>
                            <a:schemeClr val="dk1"/>
                          </a:solidFill>
                          <a:latin typeface="+mn-lt"/>
                          <a:ea typeface="+mn-ea"/>
                          <a:cs typeface="+mn-cs"/>
                        </a:rPr>
                        <a:t> </a:t>
                      </a:r>
                      <a:endParaRPr lang="en-IN" sz="1200" dirty="0"/>
                    </a:p>
                  </a:txBody>
                  <a:tcPr>
                    <a:solidFill>
                      <a:schemeClr val="bg1">
                        <a:lumMod val="75000"/>
                      </a:schemeClr>
                    </a:solidFill>
                  </a:tcPr>
                </a:tc>
              </a:tr>
            </a:tbl>
          </a:graphicData>
        </a:graphic>
      </p:graphicFrame>
    </p:spTree>
    <p:extLst>
      <p:ext uri="{BB962C8B-B14F-4D97-AF65-F5344CB8AC3E}">
        <p14:creationId xmlns="" xmlns:p14="http://schemas.microsoft.com/office/powerpoint/2010/main" val="1859155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solidFill>
                  <a:srgbClr val="00B0F0"/>
                </a:solidFill>
              </a:rPr>
              <a:t>Amendments in service tax law by notifications</a:t>
            </a:r>
            <a:endParaRPr lang="en-IN" dirty="0"/>
          </a:p>
        </p:txBody>
      </p:sp>
      <p:graphicFrame>
        <p:nvGraphicFramePr>
          <p:cNvPr id="4" name="Content Placeholder 3"/>
          <p:cNvGraphicFramePr>
            <a:graphicFrameLocks noGrp="1"/>
          </p:cNvGraphicFramePr>
          <p:nvPr>
            <p:ph idx="1"/>
          </p:nvPr>
        </p:nvGraphicFramePr>
        <p:xfrm>
          <a:off x="1082448" y="1817234"/>
          <a:ext cx="10058400" cy="3944937"/>
        </p:xfrm>
        <a:graphic>
          <a:graphicData uri="http://schemas.openxmlformats.org/drawingml/2006/table">
            <a:tbl>
              <a:tblPr firstRow="1" bandRow="1">
                <a:tableStyleId>{5C22544A-7EE6-4342-B048-85BDC9FD1C3A}</a:tableStyleId>
              </a:tblPr>
              <a:tblGrid>
                <a:gridCol w="10058400"/>
              </a:tblGrid>
              <a:tr h="4905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Notification No 06/2015- Central Excise Dt.  1st March, 2015 (Applicable from different dates)</a:t>
                      </a:r>
                      <a:endParaRPr lang="en-IN" sz="1400" dirty="0" smtClean="0"/>
                    </a:p>
                  </a:txBody>
                  <a:tcPr>
                    <a:solidFill>
                      <a:srgbClr val="002060"/>
                    </a:solidFill>
                  </a:tcPr>
                </a:tc>
              </a:tr>
              <a:tr h="3454400">
                <a:tc>
                  <a:txBody>
                    <a:bodyPr/>
                    <a:lstStyle/>
                    <a:p>
                      <a:endParaRPr lang="en-IN" sz="1800"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7. </a:t>
                      </a:r>
                      <a:r>
                        <a:rPr lang="en-IN" sz="1400" b="1" u="sng" kern="1200" dirty="0" smtClean="0">
                          <a:solidFill>
                            <a:schemeClr val="dk1"/>
                          </a:solidFill>
                          <a:latin typeface="+mn-lt"/>
                          <a:ea typeface="+mn-ea"/>
                          <a:cs typeface="+mn-cs"/>
                        </a:rPr>
                        <a:t>Rule 9(4) has been amended to specify that the importer shall also make records for transferring </a:t>
                      </a:r>
                      <a:r>
                        <a:rPr lang="en-IN" sz="1400" b="1" u="sng" kern="1200" dirty="0" err="1" smtClean="0">
                          <a:solidFill>
                            <a:schemeClr val="dk1"/>
                          </a:solidFill>
                          <a:latin typeface="+mn-lt"/>
                          <a:ea typeface="+mn-ea"/>
                          <a:cs typeface="+mn-cs"/>
                        </a:rPr>
                        <a:t>cenvat</a:t>
                      </a:r>
                      <a:r>
                        <a:rPr lang="en-IN" sz="1400" b="1" u="sng" kern="1200" dirty="0" smtClean="0">
                          <a:solidFill>
                            <a:schemeClr val="dk1"/>
                          </a:solidFill>
                          <a:latin typeface="+mn-lt"/>
                          <a:ea typeface="+mn-ea"/>
                          <a:cs typeface="+mn-cs"/>
                        </a:rPr>
                        <a:t> credit.</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pPr lvl="0"/>
                      <a:endParaRPr lang="en-IN" sz="1400" b="1" u="sng"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8. </a:t>
                      </a:r>
                      <a:r>
                        <a:rPr lang="en-IN" sz="1400" b="1" u="sng" kern="1200" dirty="0" smtClean="0">
                          <a:solidFill>
                            <a:schemeClr val="dk1"/>
                          </a:solidFill>
                          <a:latin typeface="+mn-lt"/>
                          <a:ea typeface="+mn-ea"/>
                          <a:cs typeface="+mn-cs"/>
                        </a:rPr>
                        <a:t>Rule 14 relating to the “</a:t>
                      </a:r>
                      <a:r>
                        <a:rPr lang="en-US" sz="1400" b="1" u="sng" kern="1200" dirty="0" smtClean="0">
                          <a:solidFill>
                            <a:schemeClr val="dk1"/>
                          </a:solidFill>
                          <a:latin typeface="+mn-lt"/>
                          <a:ea typeface="+mn-ea"/>
                          <a:cs typeface="+mn-cs"/>
                        </a:rPr>
                        <a:t>Recovery of </a:t>
                      </a:r>
                      <a:r>
                        <a:rPr lang="en-US" sz="1400" b="1" u="sng" kern="1200" dirty="0" err="1" smtClean="0">
                          <a:solidFill>
                            <a:schemeClr val="dk1"/>
                          </a:solidFill>
                          <a:latin typeface="+mn-lt"/>
                          <a:ea typeface="+mn-ea"/>
                          <a:cs typeface="+mn-cs"/>
                        </a:rPr>
                        <a:t>Cenvat</a:t>
                      </a:r>
                      <a:r>
                        <a:rPr lang="en-US" sz="1400" b="1" u="sng" kern="1200" dirty="0" smtClean="0">
                          <a:solidFill>
                            <a:schemeClr val="dk1"/>
                          </a:solidFill>
                          <a:latin typeface="+mn-lt"/>
                          <a:ea typeface="+mn-ea"/>
                          <a:cs typeface="+mn-cs"/>
                        </a:rPr>
                        <a:t> credit wrongly taken or erroneously refunded” has been substituted for a greater clarity.</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01</a:t>
                      </a:r>
                      <a:r>
                        <a:rPr lang="en-IN" sz="1400" b="1" i="1" u="sng" kern="1200" baseline="30000" dirty="0" smtClean="0">
                          <a:solidFill>
                            <a:schemeClr val="dk1"/>
                          </a:solidFill>
                          <a:latin typeface="+mn-lt"/>
                          <a:ea typeface="+mn-ea"/>
                          <a:cs typeface="+mn-cs"/>
                        </a:rPr>
                        <a:t>st</a:t>
                      </a:r>
                      <a:r>
                        <a:rPr lang="en-IN" sz="1400" b="1" i="1" u="sng" kern="1200" dirty="0" smtClean="0">
                          <a:solidFill>
                            <a:schemeClr val="dk1"/>
                          </a:solidFill>
                          <a:latin typeface="+mn-lt"/>
                          <a:ea typeface="+mn-ea"/>
                          <a:cs typeface="+mn-cs"/>
                        </a:rPr>
                        <a:t> March’ 2015)</a:t>
                      </a:r>
                      <a:endParaRPr lang="en-IN" sz="1400" kern="1200" dirty="0" smtClean="0">
                        <a:solidFill>
                          <a:schemeClr val="dk1"/>
                        </a:solidFill>
                        <a:latin typeface="+mn-lt"/>
                        <a:ea typeface="+mn-ea"/>
                        <a:cs typeface="+mn-cs"/>
                      </a:endParaRPr>
                    </a:p>
                    <a:p>
                      <a:r>
                        <a:rPr lang="en-IN" sz="1400" b="1" u="none" strike="noStrike" kern="1200" dirty="0" smtClean="0">
                          <a:solidFill>
                            <a:schemeClr val="dk1"/>
                          </a:solidFill>
                          <a:latin typeface="+mn-lt"/>
                          <a:ea typeface="+mn-ea"/>
                          <a:cs typeface="+mn-cs"/>
                        </a:rPr>
                        <a:t> </a:t>
                      </a:r>
                      <a:endParaRPr lang="en-IN" sz="1400" kern="1200" dirty="0" smtClean="0">
                        <a:solidFill>
                          <a:schemeClr val="dk1"/>
                        </a:solidFill>
                        <a:latin typeface="+mn-lt"/>
                        <a:ea typeface="+mn-ea"/>
                        <a:cs typeface="+mn-cs"/>
                      </a:endParaRPr>
                    </a:p>
                    <a:p>
                      <a:pPr lvl="0"/>
                      <a:r>
                        <a:rPr lang="en-IN" sz="1400" b="1" u="none" kern="1200" dirty="0" smtClean="0">
                          <a:solidFill>
                            <a:schemeClr val="dk1"/>
                          </a:solidFill>
                          <a:latin typeface="+mn-lt"/>
                          <a:ea typeface="+mn-ea"/>
                          <a:cs typeface="+mn-cs"/>
                        </a:rPr>
                        <a:t>9. </a:t>
                      </a:r>
                      <a:r>
                        <a:rPr lang="en-IN" sz="1400" b="1" u="sng" kern="1200" dirty="0" smtClean="0">
                          <a:solidFill>
                            <a:schemeClr val="dk1"/>
                          </a:solidFill>
                          <a:latin typeface="+mn-lt"/>
                          <a:ea typeface="+mn-ea"/>
                          <a:cs typeface="+mn-cs"/>
                        </a:rPr>
                        <a:t>Rule 15 relating to the “</a:t>
                      </a:r>
                      <a:r>
                        <a:rPr lang="en-US" sz="1400" b="1" u="sng" kern="1200" dirty="0" smtClean="0">
                          <a:solidFill>
                            <a:schemeClr val="dk1"/>
                          </a:solidFill>
                          <a:latin typeface="+mn-lt"/>
                          <a:ea typeface="+mn-ea"/>
                          <a:cs typeface="+mn-cs"/>
                        </a:rPr>
                        <a:t>Confiscation and Penalty” has been amendment to give effect to the amendments made by Finance Bill’ 2015.</a:t>
                      </a:r>
                      <a:r>
                        <a:rPr lang="en-IN" sz="1400" b="1" i="1" u="sng" kern="1200" dirty="0" smtClean="0">
                          <a:solidFill>
                            <a:schemeClr val="dk1"/>
                          </a:solidFill>
                          <a:latin typeface="+mn-lt"/>
                          <a:ea typeface="+mn-ea"/>
                          <a:cs typeface="+mn-cs"/>
                        </a:rPr>
                        <a:t> (Applicable </a:t>
                      </a:r>
                      <a:r>
                        <a:rPr lang="en-IN" sz="1400" b="1" i="1" u="sng" kern="1200" dirty="0" err="1" smtClean="0">
                          <a:solidFill>
                            <a:schemeClr val="dk1"/>
                          </a:solidFill>
                          <a:latin typeface="+mn-lt"/>
                          <a:ea typeface="+mn-ea"/>
                          <a:cs typeface="+mn-cs"/>
                        </a:rPr>
                        <a:t>w.e.f</a:t>
                      </a:r>
                      <a:r>
                        <a:rPr lang="en-IN" sz="1400" b="1" i="1" u="sng" kern="1200" dirty="0" smtClean="0">
                          <a:solidFill>
                            <a:schemeClr val="dk1"/>
                          </a:solidFill>
                          <a:latin typeface="+mn-lt"/>
                          <a:ea typeface="+mn-ea"/>
                          <a:cs typeface="+mn-cs"/>
                        </a:rPr>
                        <a:t>. the enactment of Finance Bill’ 2015)</a:t>
                      </a:r>
                      <a:endParaRPr lang="en-IN" sz="1400" kern="1200" dirty="0" smtClean="0">
                        <a:solidFill>
                          <a:schemeClr val="dk1"/>
                        </a:solidFill>
                        <a:latin typeface="+mn-lt"/>
                        <a:ea typeface="+mn-ea"/>
                        <a:cs typeface="+mn-cs"/>
                      </a:endParaRPr>
                    </a:p>
                    <a:p>
                      <a:endParaRPr lang="en-IN" dirty="0"/>
                    </a:p>
                  </a:txBody>
                  <a:tcPr>
                    <a:solidFill>
                      <a:schemeClr val="bg1">
                        <a:lumMod val="75000"/>
                      </a:schemeClr>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AutoShape 1"/>
          <p:cNvSpPr>
            <a:spLocks noChangeArrowheads="1"/>
          </p:cNvSpPr>
          <p:nvPr/>
        </p:nvSpPr>
        <p:spPr bwMode="auto">
          <a:xfrm>
            <a:off x="2755900" y="2334683"/>
            <a:ext cx="7061199" cy="2438400"/>
          </a:xfrm>
          <a:prstGeom prst="horizontalScroll">
            <a:avLst>
              <a:gd name="adj" fmla="val 12500"/>
            </a:avLst>
          </a:prstGeom>
          <a:gradFill rotWithShape="1">
            <a:gsLst>
              <a:gs pos="0">
                <a:srgbClr val="FFFF66"/>
              </a:gs>
              <a:gs pos="100000">
                <a:srgbClr val="FFFFFF"/>
              </a:gs>
            </a:gsLst>
            <a:path path="rect">
              <a:fillToRect l="50000" t="50000" r="50000" b="50000"/>
            </a:path>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Soon coming up with...........</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Detailed analysis on budget amendments – Central Excise</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4F6228"/>
                </a:solidFill>
                <a:effectLst/>
                <a:latin typeface="Arial" panose="020B0604020202020204" pitchFamily="34" charset="0"/>
                <a:ea typeface="Calibri" panose="020F0502020204030204" pitchFamily="34" charset="0"/>
                <a:cs typeface="Times New Roman" panose="02020603050405020304" pitchFamily="18" charset="0"/>
              </a:rPr>
              <a:t>Detailed analysis on budget amendments – Custom</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8064A2"/>
                </a:solidFill>
                <a:effectLst/>
                <a:latin typeface="Arial" panose="020B0604020202020204" pitchFamily="34" charset="0"/>
                <a:ea typeface="Calibri" panose="020F0502020204030204" pitchFamily="34" charset="0"/>
                <a:cs typeface="Times New Roman" panose="02020603050405020304" pitchFamily="18" charset="0"/>
              </a:rPr>
              <a:t>Knowing the impact of budget on Indirect taxes – with CA Raman Singla (video)</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3170489" y="3157672"/>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1219200" y="798822"/>
            <a:ext cx="9944099" cy="11079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THANKYOU!</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cs typeface="Times New Roman" panose="02020603050405020304" pitchFamily="18" charset="0"/>
              </a:rPr>
              <a:t>Get in touch with us to know more…</a:t>
            </a:r>
            <a:endParaRPr kumimoji="0" 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3717415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pPr>
              <a:lnSpc>
                <a:spcPct val="100000"/>
              </a:lnSpc>
              <a:spcBef>
                <a:spcPts val="0"/>
              </a:spcBef>
              <a:spcAft>
                <a:spcPts val="0"/>
              </a:spcAft>
            </a:pPr>
            <a:r>
              <a:rPr lang="en-IN" dirty="0"/>
              <a:t> </a:t>
            </a:r>
            <a:r>
              <a:rPr lang="en-IN" b="1" dirty="0" smtClean="0"/>
              <a:t>(</a:t>
            </a:r>
            <a:r>
              <a:rPr lang="en-IN" b="1" dirty="0"/>
              <a:t>All provisions of Finance Bill to be applicable from the date of its enactment. However, some Sections as specified shall be applicable from the date to be notified by Central Government</a:t>
            </a:r>
            <a:r>
              <a:rPr lang="en-IN" b="1" dirty="0" smtClean="0"/>
              <a:t>).</a:t>
            </a:r>
            <a:endParaRPr lang="en-US" b="1" dirty="0"/>
          </a:p>
        </p:txBody>
      </p:sp>
      <p:graphicFrame>
        <p:nvGraphicFramePr>
          <p:cNvPr id="5" name="Table 4"/>
          <p:cNvGraphicFramePr>
            <a:graphicFrameLocks noGrp="1"/>
          </p:cNvGraphicFramePr>
          <p:nvPr>
            <p:extLst>
              <p:ext uri="{D42A27DB-BD31-4B8C-83A1-F6EECF244321}">
                <p14:modId xmlns="" xmlns:p14="http://schemas.microsoft.com/office/powerpoint/2010/main" val="949205423"/>
              </p:ext>
            </p:extLst>
          </p:nvPr>
        </p:nvGraphicFramePr>
        <p:xfrm>
          <a:off x="1192438" y="2563092"/>
          <a:ext cx="10034362" cy="3202708"/>
        </p:xfrm>
        <a:graphic>
          <a:graphicData uri="http://schemas.openxmlformats.org/drawingml/2006/table">
            <a:tbl>
              <a:tblPr firstRow="1" bandRow="1">
                <a:tableStyleId>{073A0DAA-6AF3-43AB-8588-CEC1D06C72B9}</a:tableStyleId>
              </a:tblPr>
              <a:tblGrid>
                <a:gridCol w="10034362"/>
              </a:tblGrid>
              <a:tr h="802408">
                <a:tc>
                  <a:txBody>
                    <a:bodyPr/>
                    <a:lstStyle/>
                    <a:p>
                      <a:pPr algn="ctr"/>
                      <a:r>
                        <a:rPr lang="en-IN" sz="1600" b="1" kern="1200" dirty="0" smtClean="0">
                          <a:solidFill>
                            <a:schemeClr val="lt1"/>
                          </a:solidFill>
                          <a:effectLst/>
                          <a:latin typeface="+mn-lt"/>
                          <a:ea typeface="+mn-ea"/>
                          <a:cs typeface="+mn-cs"/>
                        </a:rPr>
                        <a:t>Section 65B</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dirty="0"/>
                    </a:p>
                    <a:p>
                      <a:pPr marL="0" marR="0" indent="0" algn="ctr" defTabSz="914400" rtl="0" eaLnBrk="1" fontAlgn="auto" latinLnBrk="0" hangingPunct="1">
                        <a:lnSpc>
                          <a:spcPct val="100000"/>
                        </a:lnSpc>
                        <a:spcBef>
                          <a:spcPts val="0"/>
                        </a:spcBef>
                        <a:spcAft>
                          <a:spcPts val="0"/>
                        </a:spcAft>
                        <a:buClrTx/>
                        <a:buSzTx/>
                        <a:buFontTx/>
                        <a:buNone/>
                        <a:tabLst/>
                        <a:defRPr/>
                      </a:pPr>
                      <a:r>
                        <a:rPr lang="en-IN" sz="1600" b="1" u="sng" kern="1200" dirty="0" smtClean="0">
                          <a:solidFill>
                            <a:schemeClr val="lt1"/>
                          </a:solidFill>
                          <a:effectLst/>
                          <a:latin typeface="+mn-lt"/>
                          <a:ea typeface="+mn-ea"/>
                          <a:cs typeface="+mn-cs"/>
                        </a:rPr>
                        <a:t>DEFINITIONS</a:t>
                      </a:r>
                      <a:endParaRPr lang="en-US" sz="1600" b="1" u="sng" kern="1200" dirty="0" smtClean="0">
                        <a:solidFill>
                          <a:schemeClr val="lt1"/>
                        </a:solidFill>
                        <a:effectLst/>
                        <a:latin typeface="+mn-lt"/>
                        <a:ea typeface="+mn-ea"/>
                        <a:cs typeface="+mn-cs"/>
                      </a:endParaRPr>
                    </a:p>
                  </a:txBody>
                  <a:tcPr>
                    <a:solidFill>
                      <a:srgbClr val="002060"/>
                    </a:solidFill>
                  </a:tcPr>
                </a:tc>
              </a:tr>
              <a:tr h="2379748">
                <a:tc>
                  <a:txBody>
                    <a:bodyPr/>
                    <a:lstStyle/>
                    <a:p>
                      <a:pPr algn="l"/>
                      <a:r>
                        <a:rPr lang="en-IN" sz="1400" b="1" u="sng" kern="1200" dirty="0" smtClean="0">
                          <a:solidFill>
                            <a:schemeClr val="dk1"/>
                          </a:solidFill>
                          <a:effectLst/>
                          <a:latin typeface="+mn-lt"/>
                          <a:ea typeface="+mn-ea"/>
                          <a:cs typeface="+mn-cs"/>
                        </a:rPr>
                        <a:t>NEW DEFINITIONS INSERTED</a:t>
                      </a:r>
                      <a:endParaRPr lang="en-US" sz="1400" kern="1200" dirty="0" smtClean="0">
                        <a:solidFill>
                          <a:schemeClr val="dk1"/>
                        </a:solidFill>
                        <a:effectLst/>
                        <a:latin typeface="+mn-lt"/>
                        <a:ea typeface="+mn-ea"/>
                        <a:cs typeface="+mn-cs"/>
                      </a:endParaRPr>
                    </a:p>
                    <a:p>
                      <a:pPr lvl="0"/>
                      <a:r>
                        <a:rPr lang="en-IN" sz="1400" b="1" kern="1200" dirty="0" smtClean="0">
                          <a:solidFill>
                            <a:schemeClr val="dk1"/>
                          </a:solidFill>
                          <a:effectLst/>
                          <a:latin typeface="+mn-lt"/>
                          <a:ea typeface="+mn-ea"/>
                          <a:cs typeface="+mn-cs"/>
                        </a:rPr>
                        <a:t>1. “Foreman of chit fund” </a:t>
                      </a:r>
                      <a:r>
                        <a:rPr lang="en-IN" sz="1400" kern="1200" dirty="0" smtClean="0">
                          <a:solidFill>
                            <a:schemeClr val="dk1"/>
                          </a:solidFill>
                          <a:effectLst/>
                          <a:latin typeface="+mn-lt"/>
                          <a:ea typeface="+mn-ea"/>
                          <a:cs typeface="+mn-cs"/>
                        </a:rPr>
                        <a:t>shall have the same meaning as is assigned to the term “foreman” in section 2 of the Chit Funds Act, 1982;’</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pPr lvl="0"/>
                      <a:r>
                        <a:rPr lang="en-IN" sz="1400" b="1" kern="1200" dirty="0" smtClean="0">
                          <a:solidFill>
                            <a:schemeClr val="dk1"/>
                          </a:solidFill>
                          <a:effectLst/>
                          <a:latin typeface="+mn-lt"/>
                          <a:ea typeface="+mn-ea"/>
                          <a:cs typeface="+mn-cs"/>
                        </a:rPr>
                        <a:t>2. “Government” </a:t>
                      </a:r>
                      <a:r>
                        <a:rPr lang="en-IN" sz="1400" kern="1200" dirty="0" smtClean="0">
                          <a:solidFill>
                            <a:schemeClr val="dk1"/>
                          </a:solidFill>
                          <a:effectLst/>
                          <a:latin typeface="+mn-lt"/>
                          <a:ea typeface="+mn-ea"/>
                          <a:cs typeface="+mn-cs"/>
                        </a:rPr>
                        <a:t>means the Departments of the Central Government, a State Government and its Departments and a Union territory and its Departments, but shall not include any entity, whether created by a statute or otherwise, the accounts of which are not required to be kept in accordance with article 150 of the Constitution or the rules made thereunder;’;</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pPr lvl="0"/>
                      <a:r>
                        <a:rPr lang="en-IN" sz="1400" b="1" kern="1200" dirty="0" smtClean="0">
                          <a:solidFill>
                            <a:schemeClr val="dk1"/>
                          </a:solidFill>
                          <a:effectLst/>
                          <a:latin typeface="+mn-lt"/>
                          <a:ea typeface="+mn-ea"/>
                          <a:cs typeface="+mn-cs"/>
                        </a:rPr>
                        <a:t>3. “Lottery distributor or selling agent”</a:t>
                      </a:r>
                      <a:r>
                        <a:rPr lang="en-IN" sz="1400" kern="1200" dirty="0" smtClean="0">
                          <a:solidFill>
                            <a:schemeClr val="dk1"/>
                          </a:solidFill>
                          <a:effectLst/>
                          <a:latin typeface="+mn-lt"/>
                          <a:ea typeface="+mn-ea"/>
                          <a:cs typeface="+mn-cs"/>
                        </a:rPr>
                        <a:t> means a person appointed or authorised by a State for the purposes of promoting, marketing, selling or facilitating in organising lottery of any kind, in any manner, organised by such State in accordance with the provisions of the Lotteries (Regulation) Act, 1998’;</a:t>
                      </a: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3717064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3970855237"/>
              </p:ext>
            </p:extLst>
          </p:nvPr>
        </p:nvGraphicFramePr>
        <p:xfrm>
          <a:off x="1104900" y="1845735"/>
          <a:ext cx="10058400" cy="3920065"/>
        </p:xfrm>
        <a:graphic>
          <a:graphicData uri="http://schemas.openxmlformats.org/drawingml/2006/table">
            <a:tbl>
              <a:tblPr firstRow="1" bandRow="1">
                <a:tableStyleId>{073A0DAA-6AF3-43AB-8588-CEC1D06C72B9}</a:tableStyleId>
              </a:tblPr>
              <a:tblGrid>
                <a:gridCol w="10058400"/>
              </a:tblGrid>
              <a:tr h="904351">
                <a:tc>
                  <a:txBody>
                    <a:bodyPr/>
                    <a:lstStyle/>
                    <a:p>
                      <a:pPr algn="ctr"/>
                      <a:r>
                        <a:rPr lang="en-IN" sz="1600" b="1" kern="1200" dirty="0" smtClean="0">
                          <a:solidFill>
                            <a:schemeClr val="lt1"/>
                          </a:solidFill>
                          <a:effectLst/>
                          <a:latin typeface="+mn-lt"/>
                          <a:ea typeface="+mn-ea"/>
                          <a:cs typeface="+mn-cs"/>
                        </a:rPr>
                        <a:t>Section 65B</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dirty="0"/>
                    </a:p>
                    <a:p>
                      <a:pPr marL="0" marR="0" indent="0" algn="ctr" defTabSz="914400" rtl="0" eaLnBrk="1" fontAlgn="auto" latinLnBrk="0" hangingPunct="1">
                        <a:lnSpc>
                          <a:spcPct val="100000"/>
                        </a:lnSpc>
                        <a:spcBef>
                          <a:spcPts val="0"/>
                        </a:spcBef>
                        <a:spcAft>
                          <a:spcPts val="0"/>
                        </a:spcAft>
                        <a:buClrTx/>
                        <a:buSzTx/>
                        <a:buFontTx/>
                        <a:buNone/>
                        <a:tabLst/>
                        <a:defRPr/>
                      </a:pPr>
                      <a:r>
                        <a:rPr lang="en-IN" sz="1600" b="1" u="sng" kern="1200" dirty="0" smtClean="0">
                          <a:solidFill>
                            <a:schemeClr val="lt1"/>
                          </a:solidFill>
                          <a:effectLst/>
                          <a:latin typeface="+mn-lt"/>
                          <a:ea typeface="+mn-ea"/>
                          <a:cs typeface="+mn-cs"/>
                        </a:rPr>
                        <a:t>DEFINITIONS</a:t>
                      </a:r>
                      <a:endParaRPr lang="en-US" sz="1600" b="1" u="sng" kern="1200" dirty="0" smtClean="0">
                        <a:solidFill>
                          <a:schemeClr val="lt1"/>
                        </a:solidFill>
                        <a:effectLst/>
                        <a:latin typeface="+mn-lt"/>
                        <a:ea typeface="+mn-ea"/>
                        <a:cs typeface="+mn-cs"/>
                      </a:endParaRPr>
                    </a:p>
                  </a:txBody>
                  <a:tcPr>
                    <a:solidFill>
                      <a:srgbClr val="002060"/>
                    </a:solidFill>
                  </a:tcPr>
                </a:tc>
              </a:tr>
              <a:tr h="3015714">
                <a:tc>
                  <a:txBody>
                    <a:bodyPr/>
                    <a:lstStyle/>
                    <a:p>
                      <a:r>
                        <a:rPr lang="en-IN" sz="1600" b="1" u="sng" kern="1200" dirty="0" smtClean="0">
                          <a:solidFill>
                            <a:schemeClr val="dk1"/>
                          </a:solidFill>
                          <a:effectLst/>
                          <a:latin typeface="+mn-lt"/>
                          <a:ea typeface="+mn-ea"/>
                          <a:cs typeface="+mn-cs"/>
                        </a:rPr>
                        <a:t>SOME DEFINITIONS AMENDED</a:t>
                      </a:r>
                      <a:endParaRPr lang="en-US" sz="1600" kern="1200" dirty="0" smtClean="0">
                        <a:solidFill>
                          <a:schemeClr val="dk1"/>
                        </a:solidFill>
                        <a:effectLst/>
                        <a:latin typeface="+mn-lt"/>
                        <a:ea typeface="+mn-ea"/>
                        <a:cs typeface="+mn-cs"/>
                      </a:endParaRPr>
                    </a:p>
                    <a:p>
                      <a:pPr marL="177800" lvl="0" indent="-177800"/>
                      <a:r>
                        <a:rPr lang="en-IN" sz="1400" b="1" kern="1200" dirty="0" smtClean="0">
                          <a:solidFill>
                            <a:schemeClr val="dk1"/>
                          </a:solidFill>
                          <a:effectLst/>
                          <a:latin typeface="+mn-lt"/>
                          <a:ea typeface="+mn-ea"/>
                          <a:cs typeface="+mn-cs"/>
                        </a:rPr>
                        <a:t>1. </a:t>
                      </a:r>
                      <a:r>
                        <a:rPr lang="en-IN" sz="1400" kern="1200" dirty="0" smtClean="0">
                          <a:solidFill>
                            <a:schemeClr val="dk1"/>
                          </a:solidFill>
                          <a:effectLst/>
                          <a:latin typeface="+mn-lt"/>
                          <a:ea typeface="+mn-ea"/>
                          <a:cs typeface="+mn-cs"/>
                        </a:rPr>
                        <a:t>In the definition of </a:t>
                      </a:r>
                      <a:r>
                        <a:rPr lang="en-IN" sz="1400" b="1" kern="1200" dirty="0" smtClean="0">
                          <a:solidFill>
                            <a:schemeClr val="dk1"/>
                          </a:solidFill>
                          <a:effectLst/>
                          <a:latin typeface="+mn-lt"/>
                          <a:ea typeface="+mn-ea"/>
                          <a:cs typeface="+mn-cs"/>
                        </a:rPr>
                        <a:t>“Process amounting to manufacture or production of goods”,</a:t>
                      </a:r>
                      <a:r>
                        <a:rPr lang="en-IN" sz="1400" kern="1200" dirty="0" smtClean="0">
                          <a:solidFill>
                            <a:schemeClr val="dk1"/>
                          </a:solidFill>
                          <a:effectLst/>
                          <a:latin typeface="+mn-lt"/>
                          <a:ea typeface="+mn-ea"/>
                          <a:cs typeface="+mn-cs"/>
                        </a:rPr>
                        <a:t> the Process amounting to manufacture or production of alcoholic liquors for human consumption has been excluded.</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 </a:t>
                      </a:r>
                      <a:r>
                        <a:rPr lang="en-IN" sz="1400" b="1" kern="1200" dirty="0" smtClean="0">
                          <a:solidFill>
                            <a:schemeClr val="dk1"/>
                          </a:solidFill>
                          <a:effectLst/>
                          <a:latin typeface="+mn-lt"/>
                          <a:ea typeface="+mn-ea"/>
                          <a:cs typeface="+mn-cs"/>
                        </a:rPr>
                        <a:t>2. </a:t>
                      </a:r>
                      <a:r>
                        <a:rPr lang="en-IN" sz="1400" kern="1200" dirty="0" smtClean="0">
                          <a:solidFill>
                            <a:schemeClr val="dk1"/>
                          </a:solidFill>
                          <a:effectLst/>
                          <a:latin typeface="+mn-lt"/>
                          <a:ea typeface="+mn-ea"/>
                          <a:cs typeface="+mn-cs"/>
                        </a:rPr>
                        <a:t>In the definition of the term </a:t>
                      </a:r>
                      <a:r>
                        <a:rPr lang="en-IN" sz="1400" b="1" kern="1200" dirty="0" smtClean="0">
                          <a:solidFill>
                            <a:schemeClr val="dk1"/>
                          </a:solidFill>
                          <a:effectLst/>
                          <a:latin typeface="+mn-lt"/>
                          <a:ea typeface="+mn-ea"/>
                          <a:cs typeface="+mn-cs"/>
                        </a:rPr>
                        <a:t>“Service”,</a:t>
                      </a:r>
                      <a:r>
                        <a:rPr lang="en-IN" sz="1400" kern="1200" dirty="0" smtClean="0">
                          <a:solidFill>
                            <a:schemeClr val="dk1"/>
                          </a:solidFill>
                          <a:effectLst/>
                          <a:latin typeface="+mn-lt"/>
                          <a:ea typeface="+mn-ea"/>
                          <a:cs typeface="+mn-cs"/>
                        </a:rPr>
                        <a:t> the “Explanation 2” has been substituted as follows:-</a:t>
                      </a:r>
                      <a:endParaRPr lang="en-US" sz="1400" kern="1200" dirty="0" smtClean="0">
                        <a:solidFill>
                          <a:schemeClr val="dk1"/>
                        </a:solidFill>
                        <a:effectLst/>
                        <a:latin typeface="+mn-lt"/>
                        <a:ea typeface="+mn-ea"/>
                        <a:cs typeface="+mn-cs"/>
                      </a:endParaRPr>
                    </a:p>
                    <a:p>
                      <a:pPr marL="266700" indent="0"/>
                      <a:r>
                        <a:rPr lang="en-IN" sz="1400" b="1" u="sng" kern="1200" dirty="0" smtClean="0">
                          <a:solidFill>
                            <a:schemeClr val="dk1"/>
                          </a:solidFill>
                          <a:effectLst/>
                          <a:latin typeface="+mn-lt"/>
                          <a:ea typeface="+mn-ea"/>
                          <a:cs typeface="+mn-cs"/>
                        </a:rPr>
                        <a:t>‘</a:t>
                      </a:r>
                      <a:r>
                        <a:rPr lang="en-IN" sz="1400" b="1" i="1" u="sng" kern="1200" dirty="0" smtClean="0">
                          <a:solidFill>
                            <a:schemeClr val="dk1"/>
                          </a:solidFill>
                          <a:effectLst/>
                          <a:latin typeface="+mn-lt"/>
                          <a:ea typeface="+mn-ea"/>
                          <a:cs typeface="+mn-cs"/>
                        </a:rPr>
                        <a:t>Explanation 2</a:t>
                      </a:r>
                      <a:r>
                        <a:rPr lang="en-IN" sz="1400" b="1" u="sng" kern="1200" dirty="0" smtClean="0">
                          <a:solidFill>
                            <a:schemeClr val="dk1"/>
                          </a:solidFill>
                          <a:effectLst/>
                          <a:latin typeface="+mn-lt"/>
                          <a:ea typeface="+mn-ea"/>
                          <a:cs typeface="+mn-cs"/>
                        </a:rPr>
                        <a:t>. –</a:t>
                      </a:r>
                      <a:r>
                        <a:rPr lang="en-IN" sz="1400" kern="1200" dirty="0" smtClean="0">
                          <a:solidFill>
                            <a:schemeClr val="dk1"/>
                          </a:solidFill>
                          <a:effectLst/>
                          <a:latin typeface="+mn-lt"/>
                          <a:ea typeface="+mn-ea"/>
                          <a:cs typeface="+mn-cs"/>
                        </a:rPr>
                        <a:t> For the purposes of this clause, the expression </a:t>
                      </a:r>
                      <a:r>
                        <a:rPr lang="en-IN" sz="1400" b="1" kern="1200" dirty="0" smtClean="0">
                          <a:solidFill>
                            <a:schemeClr val="dk1"/>
                          </a:solidFill>
                          <a:effectLst/>
                          <a:latin typeface="+mn-lt"/>
                          <a:ea typeface="+mn-ea"/>
                          <a:cs typeface="+mn-cs"/>
                        </a:rPr>
                        <a:t>“transaction in money or actionable claim” shall not include––</a:t>
                      </a:r>
                      <a:endParaRPr lang="en-US" sz="1400" kern="1200" dirty="0" smtClean="0">
                        <a:solidFill>
                          <a:schemeClr val="dk1"/>
                        </a:solidFill>
                        <a:effectLst/>
                        <a:latin typeface="+mn-lt"/>
                        <a:ea typeface="+mn-ea"/>
                        <a:cs typeface="+mn-cs"/>
                      </a:endParaRPr>
                    </a:p>
                    <a:p>
                      <a:pPr marL="666750" lvl="0" indent="-400050">
                        <a:buFont typeface="+mj-lt"/>
                        <a:buAutoNum type="romanLcPeriod"/>
                      </a:pPr>
                      <a:r>
                        <a:rPr lang="en-IN" sz="1400" kern="1200" dirty="0" smtClean="0">
                          <a:solidFill>
                            <a:schemeClr val="dk1"/>
                          </a:solidFill>
                          <a:effectLst/>
                          <a:latin typeface="+mn-lt"/>
                          <a:ea typeface="+mn-ea"/>
                          <a:cs typeface="+mn-cs"/>
                        </a:rPr>
                        <a:t>Any activity relating to use of money or its conversion by cash or by any other mode, from one form, currency or denomination, to another form, currency or denomination for which a separate consideration is charged;</a:t>
                      </a:r>
                      <a:endParaRPr lang="en-US" sz="1400" kern="1200" dirty="0" smtClean="0">
                        <a:solidFill>
                          <a:schemeClr val="dk1"/>
                        </a:solidFill>
                        <a:effectLst/>
                        <a:latin typeface="+mn-lt"/>
                        <a:ea typeface="+mn-ea"/>
                        <a:cs typeface="+mn-cs"/>
                      </a:endParaRPr>
                    </a:p>
                    <a:p>
                      <a:pPr marL="666750" lvl="0" indent="-400050">
                        <a:buFont typeface="+mj-lt"/>
                        <a:buAutoNum type="romanLcPeriod"/>
                      </a:pPr>
                      <a:r>
                        <a:rPr lang="en-IN" sz="1400" kern="1200" dirty="0" smtClean="0">
                          <a:solidFill>
                            <a:schemeClr val="dk1"/>
                          </a:solidFill>
                          <a:effectLst/>
                          <a:latin typeface="+mn-lt"/>
                          <a:ea typeface="+mn-ea"/>
                          <a:cs typeface="+mn-cs"/>
                        </a:rPr>
                        <a:t>Any activity carried out, for a consideration, in relation to, or for facilitation of, a transaction in money or actionable claim, including the activity carried out––</a:t>
                      </a:r>
                      <a:endParaRPr lang="en-US" sz="1400" kern="1200" dirty="0" smtClean="0">
                        <a:solidFill>
                          <a:schemeClr val="dk1"/>
                        </a:solidFill>
                        <a:effectLst/>
                        <a:latin typeface="+mn-lt"/>
                        <a:ea typeface="+mn-ea"/>
                        <a:cs typeface="+mn-cs"/>
                      </a:endParaRPr>
                    </a:p>
                    <a:p>
                      <a:pPr marL="901700" lvl="0" indent="-279400">
                        <a:buFont typeface="Arial" pitchFamily="34" charset="0"/>
                        <a:buChar char="•"/>
                      </a:pPr>
                      <a:r>
                        <a:rPr lang="en-IN" sz="1400" kern="1200" dirty="0" smtClean="0">
                          <a:solidFill>
                            <a:schemeClr val="dk1"/>
                          </a:solidFill>
                          <a:effectLst/>
                          <a:latin typeface="+mn-lt"/>
                          <a:ea typeface="+mn-ea"/>
                          <a:cs typeface="+mn-cs"/>
                        </a:rPr>
                        <a:t>By a lottery distributor or selling agent in relation to promotion, marketing, organising, selling of lottery or facilitating in organising lottery of any kind, in any other manner;</a:t>
                      </a:r>
                      <a:endParaRPr lang="en-US" sz="1400" kern="1200" dirty="0" smtClean="0">
                        <a:solidFill>
                          <a:schemeClr val="dk1"/>
                        </a:solidFill>
                        <a:effectLst/>
                        <a:latin typeface="+mn-lt"/>
                        <a:ea typeface="+mn-ea"/>
                        <a:cs typeface="+mn-cs"/>
                      </a:endParaRPr>
                    </a:p>
                    <a:p>
                      <a:pPr marL="901700" lvl="0" indent="-279400">
                        <a:buFont typeface="Arial" pitchFamily="34" charset="0"/>
                        <a:buChar char="•"/>
                      </a:pPr>
                      <a:r>
                        <a:rPr lang="en-IN" sz="1400" kern="1200" dirty="0" smtClean="0">
                          <a:solidFill>
                            <a:schemeClr val="dk1"/>
                          </a:solidFill>
                          <a:effectLst/>
                          <a:latin typeface="+mn-lt"/>
                          <a:ea typeface="+mn-ea"/>
                          <a:cs typeface="+mn-cs"/>
                        </a:rPr>
                        <a:t>By a foreman of chit fund for conducting or organising a chit in any manner.’</a:t>
                      </a:r>
                      <a:endParaRPr lang="en-US" sz="1400" kern="1200" dirty="0" smtClean="0">
                        <a:solidFill>
                          <a:schemeClr val="dk1"/>
                        </a:solidFill>
                        <a:effectLst/>
                        <a:latin typeface="+mn-lt"/>
                        <a:ea typeface="+mn-ea"/>
                        <a:cs typeface="+mn-cs"/>
                      </a:endParaRPr>
                    </a:p>
                    <a:p>
                      <a:endParaRPr lang="en-US" sz="1000" dirty="0"/>
                    </a:p>
                  </a:txBody>
                  <a:tcPr/>
                </a:tc>
              </a:tr>
            </a:tbl>
          </a:graphicData>
        </a:graphic>
      </p:graphicFrame>
    </p:spTree>
    <p:extLst>
      <p:ext uri="{BB962C8B-B14F-4D97-AF65-F5344CB8AC3E}">
        <p14:creationId xmlns="" xmlns:p14="http://schemas.microsoft.com/office/powerpoint/2010/main" val="914079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557115635"/>
              </p:ext>
            </p:extLst>
          </p:nvPr>
        </p:nvGraphicFramePr>
        <p:xfrm>
          <a:off x="1130300" y="1845734"/>
          <a:ext cx="10045700" cy="3959321"/>
        </p:xfrm>
        <a:graphic>
          <a:graphicData uri="http://schemas.openxmlformats.org/drawingml/2006/table">
            <a:tbl>
              <a:tblPr firstRow="1" bandRow="1">
                <a:tableStyleId>{073A0DAA-6AF3-43AB-8588-CEC1D06C72B9}</a:tableStyleId>
              </a:tblPr>
              <a:tblGrid>
                <a:gridCol w="10045700"/>
              </a:tblGrid>
              <a:tr h="931203">
                <a:tc>
                  <a:txBody>
                    <a:bodyPr/>
                    <a:lstStyle/>
                    <a:p>
                      <a:pPr algn="ctr"/>
                      <a:r>
                        <a:rPr lang="en-IN" sz="1600" b="1" kern="1200" dirty="0" smtClean="0">
                          <a:solidFill>
                            <a:schemeClr val="lt1"/>
                          </a:solidFill>
                          <a:effectLst/>
                          <a:latin typeface="+mn-lt"/>
                          <a:ea typeface="+mn-ea"/>
                          <a:cs typeface="+mn-cs"/>
                        </a:rPr>
                        <a:t>Section 65B</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dirty="0"/>
                    </a:p>
                    <a:p>
                      <a:pPr marL="0" marR="0" indent="0" algn="ctr" defTabSz="914400" rtl="0" eaLnBrk="1" fontAlgn="auto" latinLnBrk="0" hangingPunct="1">
                        <a:lnSpc>
                          <a:spcPct val="100000"/>
                        </a:lnSpc>
                        <a:spcBef>
                          <a:spcPts val="0"/>
                        </a:spcBef>
                        <a:spcAft>
                          <a:spcPts val="0"/>
                        </a:spcAft>
                        <a:buClrTx/>
                        <a:buSzTx/>
                        <a:buFontTx/>
                        <a:buNone/>
                        <a:tabLst/>
                        <a:defRPr/>
                      </a:pPr>
                      <a:r>
                        <a:rPr lang="en-IN" sz="1600" b="1" u="sng" kern="1200" dirty="0" smtClean="0">
                          <a:solidFill>
                            <a:schemeClr val="lt1"/>
                          </a:solidFill>
                          <a:effectLst/>
                          <a:latin typeface="+mn-lt"/>
                          <a:ea typeface="+mn-ea"/>
                          <a:cs typeface="+mn-cs"/>
                        </a:rPr>
                        <a:t>DEFINITIONS</a:t>
                      </a:r>
                      <a:endParaRPr lang="en-US" sz="1600" b="1" u="sng" kern="1200" dirty="0" smtClean="0">
                        <a:solidFill>
                          <a:schemeClr val="lt1"/>
                        </a:solidFill>
                        <a:effectLst/>
                        <a:latin typeface="+mn-lt"/>
                        <a:ea typeface="+mn-ea"/>
                        <a:cs typeface="+mn-cs"/>
                      </a:endParaRPr>
                    </a:p>
                  </a:txBody>
                  <a:tcPr>
                    <a:solidFill>
                      <a:srgbClr val="002060"/>
                    </a:solidFill>
                  </a:tcPr>
                </a:tc>
              </a:tr>
              <a:tr h="3028118">
                <a:tc>
                  <a:txBody>
                    <a:bodyPr/>
                    <a:lstStyle/>
                    <a:p>
                      <a:r>
                        <a:rPr lang="en-IN" sz="1600" b="1" u="sng" kern="1200" dirty="0" smtClean="0">
                          <a:solidFill>
                            <a:schemeClr val="dk1"/>
                          </a:solidFill>
                          <a:effectLst/>
                          <a:latin typeface="+mn-lt"/>
                          <a:ea typeface="+mn-ea"/>
                          <a:cs typeface="+mn-cs"/>
                        </a:rPr>
                        <a:t>SOME DEFINITIONS DELETED</a:t>
                      </a:r>
                    </a:p>
                    <a:p>
                      <a:endParaRPr lang="en-US" sz="1600" kern="1200" dirty="0" smtClean="0">
                        <a:solidFill>
                          <a:schemeClr val="dk1"/>
                        </a:solidFill>
                        <a:effectLst/>
                        <a:latin typeface="+mn-lt"/>
                        <a:ea typeface="+mn-ea"/>
                        <a:cs typeface="+mn-cs"/>
                      </a:endParaRPr>
                    </a:p>
                    <a:p>
                      <a:pPr marL="342900" lvl="0" indent="-342900">
                        <a:buFont typeface="+mj-lt"/>
                        <a:buAutoNum type="arabicPeriod"/>
                      </a:pPr>
                      <a:r>
                        <a:rPr lang="en-IN" sz="1400" kern="1200" dirty="0" smtClean="0">
                          <a:solidFill>
                            <a:schemeClr val="dk1"/>
                          </a:solidFill>
                          <a:effectLst/>
                          <a:latin typeface="+mn-lt"/>
                          <a:ea typeface="+mn-ea"/>
                          <a:cs typeface="+mn-cs"/>
                        </a:rPr>
                        <a:t>Definition of “Amusement facility” deleted</a:t>
                      </a:r>
                      <a:endParaRPr lang="en-US" sz="1400" kern="1200" dirty="0" smtClean="0">
                        <a:solidFill>
                          <a:schemeClr val="dk1"/>
                        </a:solidFill>
                        <a:effectLst/>
                        <a:latin typeface="+mn-lt"/>
                        <a:ea typeface="+mn-ea"/>
                        <a:cs typeface="+mn-cs"/>
                      </a:endParaRPr>
                    </a:p>
                    <a:p>
                      <a:pPr marL="342900" lvl="0" indent="-342900">
                        <a:buFont typeface="+mj-lt"/>
                        <a:buAutoNum type="arabicPeriod"/>
                      </a:pPr>
                      <a:r>
                        <a:rPr lang="en-IN" sz="1400" kern="1200" dirty="0" smtClean="0">
                          <a:solidFill>
                            <a:schemeClr val="dk1"/>
                          </a:solidFill>
                          <a:effectLst/>
                          <a:latin typeface="+mn-lt"/>
                          <a:ea typeface="+mn-ea"/>
                          <a:cs typeface="+mn-cs"/>
                        </a:rPr>
                        <a:t>Definition of “Entertainment Event” deleted</a:t>
                      </a:r>
                      <a:endParaRPr lang="en-US" sz="1400" kern="1200" dirty="0" smtClean="0">
                        <a:solidFill>
                          <a:schemeClr val="dk1"/>
                        </a:solidFill>
                        <a:effectLst/>
                        <a:latin typeface="+mn-lt"/>
                        <a:ea typeface="+mn-ea"/>
                        <a:cs typeface="+mn-cs"/>
                      </a:endParaRPr>
                    </a:p>
                    <a:p>
                      <a:pPr marL="342900" lvl="0" indent="-342900">
                        <a:buFont typeface="+mj-lt"/>
                        <a:buAutoNum type="arabicPeriod"/>
                      </a:pPr>
                      <a:r>
                        <a:rPr lang="en-IN" sz="1400" kern="1200" dirty="0" smtClean="0">
                          <a:solidFill>
                            <a:schemeClr val="dk1"/>
                          </a:solidFill>
                          <a:effectLst/>
                          <a:latin typeface="+mn-lt"/>
                          <a:ea typeface="+mn-ea"/>
                          <a:cs typeface="+mn-cs"/>
                        </a:rPr>
                        <a:t>Definition of “Support Service” deleted</a:t>
                      </a:r>
                      <a:endParaRPr lang="en-US" sz="1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850341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647767893"/>
              </p:ext>
            </p:extLst>
          </p:nvPr>
        </p:nvGraphicFramePr>
        <p:xfrm>
          <a:off x="1079500" y="1845734"/>
          <a:ext cx="10109200" cy="3907365"/>
        </p:xfrm>
        <a:graphic>
          <a:graphicData uri="http://schemas.openxmlformats.org/drawingml/2006/table">
            <a:tbl>
              <a:tblPr firstRow="1" bandRow="1">
                <a:tableStyleId>{073A0DAA-6AF3-43AB-8588-CEC1D06C72B9}</a:tableStyleId>
              </a:tblPr>
              <a:tblGrid>
                <a:gridCol w="10109200"/>
              </a:tblGrid>
              <a:tr h="958863">
                <a:tc>
                  <a:txBody>
                    <a:bodyPr/>
                    <a:lstStyle/>
                    <a:p>
                      <a:pPr algn="ctr"/>
                      <a:r>
                        <a:rPr lang="en-IN" sz="1600" b="1" kern="1200" dirty="0" smtClean="0">
                          <a:solidFill>
                            <a:schemeClr val="lt1"/>
                          </a:solidFill>
                          <a:effectLst/>
                          <a:latin typeface="+mn-lt"/>
                          <a:ea typeface="+mn-ea"/>
                          <a:cs typeface="+mn-cs"/>
                        </a:rPr>
                        <a:t>Section 66B</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b="1" kern="1200" dirty="0">
                        <a:solidFill>
                          <a:schemeClr val="lt1"/>
                        </a:solidFill>
                        <a:effectLst/>
                        <a:latin typeface="+mn-lt"/>
                        <a:ea typeface="+mn-ea"/>
                        <a:cs typeface="+mn-cs"/>
                      </a:endParaRPr>
                    </a:p>
                    <a:p>
                      <a:pPr algn="ctr"/>
                      <a:r>
                        <a:rPr lang="en-IN" sz="1600" b="1" u="sng" kern="1200" dirty="0" smtClean="0">
                          <a:solidFill>
                            <a:schemeClr val="lt1"/>
                          </a:solidFill>
                          <a:effectLst/>
                          <a:latin typeface="+mn-lt"/>
                          <a:ea typeface="+mn-ea"/>
                          <a:cs typeface="+mn-cs"/>
                        </a:rPr>
                        <a:t>CHARGE OF SERVICE TAX</a:t>
                      </a:r>
                      <a:endParaRPr lang="en-US" sz="1600" b="1" u="sng" kern="1200" dirty="0" smtClean="0">
                        <a:solidFill>
                          <a:schemeClr val="lt1"/>
                        </a:solidFill>
                        <a:effectLst/>
                        <a:latin typeface="+mn-lt"/>
                        <a:ea typeface="+mn-ea"/>
                        <a:cs typeface="+mn-cs"/>
                      </a:endParaRPr>
                    </a:p>
                  </a:txBody>
                  <a:tcPr>
                    <a:solidFill>
                      <a:srgbClr val="002060"/>
                    </a:solidFill>
                  </a:tcPr>
                </a:tc>
              </a:tr>
              <a:tr h="2948502">
                <a:tc>
                  <a:txBody>
                    <a:bodyPr/>
                    <a:lstStyle/>
                    <a:p>
                      <a:r>
                        <a:rPr lang="en-IN" sz="1400" b="1" u="none" strike="noStrike" kern="1200" dirty="0" smtClean="0">
                          <a:solidFill>
                            <a:schemeClr val="dk1"/>
                          </a:solidFill>
                          <a:effectLst/>
                          <a:latin typeface="+mn-lt"/>
                          <a:ea typeface="+mn-ea"/>
                          <a:cs typeface="+mn-cs"/>
                        </a:rPr>
                        <a:t> </a:t>
                      </a:r>
                      <a:r>
                        <a:rPr lang="en-IN" sz="1400" b="1" kern="1200" dirty="0" smtClean="0">
                          <a:solidFill>
                            <a:schemeClr val="dk1"/>
                          </a:solidFill>
                          <a:effectLst/>
                          <a:latin typeface="+mn-lt"/>
                          <a:ea typeface="+mn-ea"/>
                          <a:cs typeface="+mn-cs"/>
                        </a:rPr>
                        <a:t>Rate of Service Tax has been increased from 12.36% to the consolidated 14%. Education cess @ 3% shall not be charged extra on the rate of 14%.</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The new Service Tax rate shall come into effect from a date to be notified by the Central Government after the enactment of the Finance Bill, 2015.</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Till the time the revised rate comes into effect, the ‘Education Cess’ and ‘SHEC’ will continue to be levied in Service Tax.</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However, </a:t>
                      </a:r>
                      <a:r>
                        <a:rPr lang="en-IN" sz="1400" b="1" u="sng" kern="1200" dirty="0" smtClean="0">
                          <a:solidFill>
                            <a:schemeClr val="dk1"/>
                          </a:solidFill>
                          <a:effectLst/>
                          <a:latin typeface="+mn-lt"/>
                          <a:ea typeface="+mn-ea"/>
                          <a:cs typeface="+mn-cs"/>
                        </a:rPr>
                        <a:t>a cess to be called the </a:t>
                      </a:r>
                      <a:r>
                        <a:rPr lang="en-IN" sz="1400" b="1" u="sng" kern="1200" dirty="0" err="1" smtClean="0">
                          <a:solidFill>
                            <a:schemeClr val="dk1"/>
                          </a:solidFill>
                          <a:effectLst/>
                          <a:latin typeface="+mn-lt"/>
                          <a:ea typeface="+mn-ea"/>
                          <a:cs typeface="+mn-cs"/>
                        </a:rPr>
                        <a:t>Swachh</a:t>
                      </a:r>
                      <a:r>
                        <a:rPr lang="en-IN" sz="1400" b="1" u="sng" kern="1200" dirty="0" smtClean="0">
                          <a:solidFill>
                            <a:schemeClr val="dk1"/>
                          </a:solidFill>
                          <a:effectLst/>
                          <a:latin typeface="+mn-lt"/>
                          <a:ea typeface="+mn-ea"/>
                          <a:cs typeface="+mn-cs"/>
                        </a:rPr>
                        <a:t> Bharat Cess,</a:t>
                      </a:r>
                      <a:r>
                        <a:rPr lang="en-IN" sz="1400" b="1" kern="1200" dirty="0" smtClean="0">
                          <a:solidFill>
                            <a:schemeClr val="dk1"/>
                          </a:solidFill>
                          <a:effectLst/>
                          <a:latin typeface="+mn-lt"/>
                          <a:ea typeface="+mn-ea"/>
                          <a:cs typeface="+mn-cs"/>
                        </a:rPr>
                        <a:t> shall be levied as service tax on all or any of the taxable services </a:t>
                      </a:r>
                      <a:r>
                        <a:rPr lang="en-IN" sz="1400" b="1" u="sng" kern="1200" dirty="0" smtClean="0">
                          <a:solidFill>
                            <a:schemeClr val="dk1"/>
                          </a:solidFill>
                          <a:effectLst/>
                          <a:latin typeface="+mn-lt"/>
                          <a:ea typeface="+mn-ea"/>
                          <a:cs typeface="+mn-cs"/>
                        </a:rPr>
                        <a:t>@ 2% on the value of such services</a:t>
                      </a:r>
                      <a:r>
                        <a:rPr lang="en-IN" sz="1400" b="1" kern="1200" dirty="0" smtClean="0">
                          <a:solidFill>
                            <a:schemeClr val="dk1"/>
                          </a:solidFill>
                          <a:effectLst/>
                          <a:latin typeface="+mn-lt"/>
                          <a:ea typeface="+mn-ea"/>
                          <a:cs typeface="+mn-cs"/>
                        </a:rPr>
                        <a:t> for the purposes of financing and promoting </a:t>
                      </a:r>
                      <a:r>
                        <a:rPr lang="en-IN" sz="1400" b="1" kern="1200" dirty="0" err="1" smtClean="0">
                          <a:solidFill>
                            <a:schemeClr val="dk1"/>
                          </a:solidFill>
                          <a:effectLst/>
                          <a:latin typeface="+mn-lt"/>
                          <a:ea typeface="+mn-ea"/>
                          <a:cs typeface="+mn-cs"/>
                        </a:rPr>
                        <a:t>Swachh</a:t>
                      </a:r>
                      <a:r>
                        <a:rPr lang="en-IN" sz="1400" b="1" kern="1200" dirty="0" smtClean="0">
                          <a:solidFill>
                            <a:schemeClr val="dk1"/>
                          </a:solidFill>
                          <a:effectLst/>
                          <a:latin typeface="+mn-lt"/>
                          <a:ea typeface="+mn-ea"/>
                          <a:cs typeface="+mn-cs"/>
                        </a:rPr>
                        <a:t> Bharat initiatives or for any other purpose relating thereto.</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kern="1200" dirty="0" smtClean="0">
                          <a:solidFill>
                            <a:schemeClr val="dk1"/>
                          </a:solidFill>
                          <a:effectLst/>
                          <a:latin typeface="+mn-lt"/>
                          <a:ea typeface="+mn-ea"/>
                          <a:cs typeface="+mn-cs"/>
                        </a:rPr>
                        <a:t>Thus, total rates for service tax shall be 16% (i.e. 14% + 2%) after the levy of </a:t>
                      </a:r>
                      <a:r>
                        <a:rPr lang="en-IN" sz="1400" b="1" kern="1200" dirty="0" err="1" smtClean="0">
                          <a:solidFill>
                            <a:schemeClr val="dk1"/>
                          </a:solidFill>
                          <a:effectLst/>
                          <a:latin typeface="+mn-lt"/>
                          <a:ea typeface="+mn-ea"/>
                          <a:cs typeface="+mn-cs"/>
                        </a:rPr>
                        <a:t>Swachh</a:t>
                      </a:r>
                      <a:r>
                        <a:rPr lang="en-IN" sz="1400" b="1" kern="1200" dirty="0" smtClean="0">
                          <a:solidFill>
                            <a:schemeClr val="dk1"/>
                          </a:solidFill>
                          <a:effectLst/>
                          <a:latin typeface="+mn-lt"/>
                          <a:ea typeface="+mn-ea"/>
                          <a:cs typeface="+mn-cs"/>
                        </a:rPr>
                        <a:t> Bharat Cess.</a:t>
                      </a:r>
                      <a:endParaRPr lang="en-US" sz="1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2463751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002545256"/>
              </p:ext>
            </p:extLst>
          </p:nvPr>
        </p:nvGraphicFramePr>
        <p:xfrm>
          <a:off x="1155700" y="1845734"/>
          <a:ext cx="10045700" cy="3932766"/>
        </p:xfrm>
        <a:graphic>
          <a:graphicData uri="http://schemas.openxmlformats.org/drawingml/2006/table">
            <a:tbl>
              <a:tblPr firstRow="1" bandRow="1">
                <a:tableStyleId>{073A0DAA-6AF3-43AB-8588-CEC1D06C72B9}</a:tableStyleId>
              </a:tblPr>
              <a:tblGrid>
                <a:gridCol w="10045700"/>
              </a:tblGrid>
              <a:tr h="948266">
                <a:tc>
                  <a:txBody>
                    <a:bodyPr/>
                    <a:lstStyle/>
                    <a:p>
                      <a:pPr algn="ctr"/>
                      <a:r>
                        <a:rPr lang="en-IN" sz="1600" b="1" kern="1200" dirty="0" smtClean="0">
                          <a:solidFill>
                            <a:schemeClr val="lt1"/>
                          </a:solidFill>
                          <a:effectLst/>
                          <a:latin typeface="+mn-lt"/>
                          <a:ea typeface="+mn-ea"/>
                          <a:cs typeface="+mn-cs"/>
                        </a:rPr>
                        <a:t>Section 66D</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b="1" kern="1200" dirty="0">
                        <a:solidFill>
                          <a:schemeClr val="lt1"/>
                        </a:solidFill>
                        <a:effectLst/>
                        <a:latin typeface="+mn-lt"/>
                        <a:ea typeface="+mn-ea"/>
                        <a:cs typeface="+mn-cs"/>
                      </a:endParaRPr>
                    </a:p>
                    <a:p>
                      <a:pPr algn="ctr"/>
                      <a:r>
                        <a:rPr lang="en-IN" sz="1600" b="1" u="sng" kern="1200" dirty="0" smtClean="0">
                          <a:solidFill>
                            <a:schemeClr val="lt1"/>
                          </a:solidFill>
                          <a:effectLst/>
                          <a:latin typeface="+mn-lt"/>
                          <a:ea typeface="+mn-ea"/>
                          <a:cs typeface="+mn-cs"/>
                        </a:rPr>
                        <a:t>NEGATIVE LIST OF SERVICES</a:t>
                      </a:r>
                      <a:endParaRPr lang="en-US" sz="1600" b="1" u="sng" kern="1200" dirty="0" smtClean="0">
                        <a:solidFill>
                          <a:schemeClr val="lt1"/>
                        </a:solidFill>
                        <a:effectLst/>
                        <a:latin typeface="+mn-lt"/>
                        <a:ea typeface="+mn-ea"/>
                        <a:cs typeface="+mn-cs"/>
                      </a:endParaRPr>
                    </a:p>
                  </a:txBody>
                  <a:tcPr>
                    <a:solidFill>
                      <a:srgbClr val="002060"/>
                    </a:solidFill>
                  </a:tcPr>
                </a:tc>
              </a:tr>
              <a:tr h="2984500">
                <a:tc>
                  <a:txBody>
                    <a:bodyPr/>
                    <a:lstStyle/>
                    <a:p>
                      <a:pPr algn="ctr"/>
                      <a:r>
                        <a:rPr lang="en-IN" sz="1400" b="1" u="none" strike="noStrike" kern="1200" dirty="0" smtClean="0">
                          <a:solidFill>
                            <a:schemeClr val="dk1"/>
                          </a:solidFill>
                          <a:effectLst/>
                          <a:latin typeface="+mn-lt"/>
                          <a:ea typeface="+mn-ea"/>
                          <a:cs typeface="+mn-cs"/>
                        </a:rPr>
                        <a:t> </a:t>
                      </a:r>
                      <a:r>
                        <a:rPr lang="en-IN" sz="1400" b="1" u="dbl" kern="1200" dirty="0" smtClean="0">
                          <a:solidFill>
                            <a:schemeClr val="dk1"/>
                          </a:solidFill>
                          <a:effectLst/>
                          <a:latin typeface="+mn-lt"/>
                          <a:ea typeface="+mn-ea"/>
                          <a:cs typeface="+mn-cs"/>
                        </a:rPr>
                        <a:t>(Four Services of Negative List Amended)</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 </a:t>
                      </a:r>
                      <a:endParaRPr lang="en-US" sz="1400" kern="1200" dirty="0" smtClean="0">
                        <a:solidFill>
                          <a:schemeClr val="dk1"/>
                        </a:solidFill>
                        <a:effectLst/>
                        <a:latin typeface="+mn-lt"/>
                        <a:ea typeface="+mn-ea"/>
                        <a:cs typeface="+mn-cs"/>
                      </a:endParaRPr>
                    </a:p>
                    <a:p>
                      <a:r>
                        <a:rPr lang="en-IN" sz="1400" b="1" u="none" kern="1200" dirty="0" smtClean="0">
                          <a:solidFill>
                            <a:schemeClr val="dk1"/>
                          </a:solidFill>
                          <a:effectLst/>
                          <a:latin typeface="+mn-lt"/>
                          <a:ea typeface="+mn-ea"/>
                          <a:cs typeface="+mn-cs"/>
                        </a:rPr>
                        <a:t>1. </a:t>
                      </a:r>
                      <a:r>
                        <a:rPr lang="en-IN" sz="1400" b="1" u="sng" kern="1200" dirty="0" smtClean="0">
                          <a:solidFill>
                            <a:schemeClr val="dk1"/>
                          </a:solidFill>
                          <a:effectLst/>
                          <a:latin typeface="+mn-lt"/>
                          <a:ea typeface="+mn-ea"/>
                          <a:cs typeface="+mn-cs"/>
                        </a:rPr>
                        <a:t>Services provided by Government or local authority amended</a:t>
                      </a:r>
                      <a:endParaRPr lang="en-US" sz="1400" kern="1200" dirty="0" smtClean="0">
                        <a:solidFill>
                          <a:schemeClr val="dk1"/>
                        </a:solidFill>
                        <a:effectLst/>
                        <a:latin typeface="+mn-lt"/>
                        <a:ea typeface="+mn-ea"/>
                        <a:cs typeface="+mn-cs"/>
                      </a:endParaRPr>
                    </a:p>
                    <a:p>
                      <a:pPr marL="266700" lvl="0" indent="-266700">
                        <a:buFont typeface="Arial" pitchFamily="34" charset="0"/>
                        <a:buChar char="•"/>
                      </a:pPr>
                      <a:r>
                        <a:rPr lang="en-IN" sz="1400" b="1" kern="1200" dirty="0" smtClean="0">
                          <a:solidFill>
                            <a:schemeClr val="dk1"/>
                          </a:solidFill>
                          <a:effectLst/>
                          <a:latin typeface="+mn-lt"/>
                          <a:ea typeface="+mn-ea"/>
                          <a:cs typeface="+mn-cs"/>
                        </a:rPr>
                        <a:t>Pre amendment</a:t>
                      </a:r>
                      <a:r>
                        <a:rPr lang="en-IN" sz="1400" kern="1200" dirty="0" smtClean="0">
                          <a:solidFill>
                            <a:schemeClr val="dk1"/>
                          </a:solidFill>
                          <a:effectLst/>
                          <a:latin typeface="+mn-lt"/>
                          <a:ea typeface="+mn-ea"/>
                          <a:cs typeface="+mn-cs"/>
                        </a:rPr>
                        <a:t>, the support services provided by Government to business entities were taxable.</a:t>
                      </a:r>
                      <a:endParaRPr lang="en-US" sz="1400" kern="1200" dirty="0" smtClean="0">
                        <a:solidFill>
                          <a:schemeClr val="dk1"/>
                        </a:solidFill>
                        <a:effectLst/>
                        <a:latin typeface="+mn-lt"/>
                        <a:ea typeface="+mn-ea"/>
                        <a:cs typeface="+mn-cs"/>
                      </a:endParaRPr>
                    </a:p>
                    <a:p>
                      <a:pPr marL="266700" lvl="0" indent="-266700">
                        <a:buFont typeface="Arial" pitchFamily="34" charset="0"/>
                        <a:buChar char="•"/>
                      </a:pPr>
                      <a:r>
                        <a:rPr lang="en-IN" sz="1400" b="1" kern="1200" dirty="0" smtClean="0">
                          <a:solidFill>
                            <a:schemeClr val="dk1"/>
                          </a:solidFill>
                          <a:effectLst/>
                          <a:latin typeface="+mn-lt"/>
                          <a:ea typeface="+mn-ea"/>
                          <a:cs typeface="+mn-cs"/>
                        </a:rPr>
                        <a:t>Post amendment</a:t>
                      </a:r>
                      <a:r>
                        <a:rPr lang="en-IN" sz="1400" kern="1200" dirty="0" smtClean="0">
                          <a:solidFill>
                            <a:schemeClr val="dk1"/>
                          </a:solidFill>
                          <a:effectLst/>
                          <a:latin typeface="+mn-lt"/>
                          <a:ea typeface="+mn-ea"/>
                          <a:cs typeface="+mn-cs"/>
                        </a:rPr>
                        <a:t>, all the service provided by Government or local authority to business entities are made taxable.</a:t>
                      </a:r>
                      <a:endParaRPr lang="en-US" sz="1400" kern="1200" dirty="0" smtClean="0">
                        <a:solidFill>
                          <a:schemeClr val="dk1"/>
                        </a:solidFill>
                        <a:effectLst/>
                        <a:latin typeface="+mn-lt"/>
                        <a:ea typeface="+mn-ea"/>
                        <a:cs typeface="+mn-cs"/>
                      </a:endParaRPr>
                    </a:p>
                    <a:p>
                      <a:pPr marL="266700" indent="0"/>
                      <a:r>
                        <a:rPr lang="en-IN" sz="1400" i="1" kern="1200" dirty="0" smtClean="0">
                          <a:solidFill>
                            <a:schemeClr val="dk1"/>
                          </a:solidFill>
                          <a:effectLst/>
                          <a:latin typeface="+mn-lt"/>
                          <a:ea typeface="+mn-ea"/>
                          <a:cs typeface="+mn-cs"/>
                        </a:rPr>
                        <a:t>(The service tax is required to be paid by the service recipient)</a:t>
                      </a:r>
                      <a:endParaRPr lang="en-US" sz="1400" kern="1200" dirty="0" smtClean="0">
                        <a:solidFill>
                          <a:schemeClr val="dk1"/>
                        </a:solidFill>
                        <a:effectLst/>
                        <a:latin typeface="+mn-lt"/>
                        <a:ea typeface="+mn-ea"/>
                        <a:cs typeface="+mn-cs"/>
                      </a:endParaRPr>
                    </a:p>
                    <a:p>
                      <a:r>
                        <a:rPr lang="en-IN" sz="1400" b="1" u="none" strike="noStrike" kern="1200" dirty="0" smtClean="0">
                          <a:solidFill>
                            <a:schemeClr val="dk1"/>
                          </a:solidFill>
                          <a:effectLst/>
                          <a:latin typeface="+mn-lt"/>
                          <a:ea typeface="+mn-ea"/>
                          <a:cs typeface="+mn-cs"/>
                        </a:rPr>
                        <a:t> 2. </a:t>
                      </a:r>
                      <a:r>
                        <a:rPr lang="en-IN" sz="1400" b="1" u="sng" kern="1200" dirty="0" smtClean="0">
                          <a:solidFill>
                            <a:schemeClr val="dk1"/>
                          </a:solidFill>
                          <a:effectLst/>
                          <a:latin typeface="+mn-lt"/>
                          <a:ea typeface="+mn-ea"/>
                          <a:cs typeface="+mn-cs"/>
                        </a:rPr>
                        <a:t>Any process amounting to manufacture or production of goods were covered in the negative list</a:t>
                      </a:r>
                      <a:endParaRPr lang="en-US" sz="1400" kern="1200" dirty="0" smtClean="0">
                        <a:solidFill>
                          <a:schemeClr val="dk1"/>
                        </a:solidFill>
                        <a:effectLst/>
                        <a:latin typeface="+mn-lt"/>
                        <a:ea typeface="+mn-ea"/>
                        <a:cs typeface="+mn-cs"/>
                      </a:endParaRPr>
                    </a:p>
                    <a:p>
                      <a:pPr lvl="0"/>
                      <a:r>
                        <a:rPr lang="en-IN" sz="1400" b="1" kern="1200" dirty="0" smtClean="0">
                          <a:solidFill>
                            <a:schemeClr val="dk1"/>
                          </a:solidFill>
                          <a:effectLst/>
                          <a:latin typeface="+mn-lt"/>
                          <a:ea typeface="+mn-ea"/>
                          <a:cs typeface="+mn-cs"/>
                        </a:rPr>
                        <a:t>Post amendment, </a:t>
                      </a:r>
                      <a:r>
                        <a:rPr lang="en-IN" sz="1400" kern="1200" dirty="0" smtClean="0">
                          <a:solidFill>
                            <a:schemeClr val="dk1"/>
                          </a:solidFill>
                          <a:effectLst/>
                          <a:latin typeface="+mn-lt"/>
                          <a:ea typeface="+mn-ea"/>
                          <a:cs typeface="+mn-cs"/>
                        </a:rPr>
                        <a:t>processes amounting to manufacture or production of alcoholic liquors for human consumption has been made taxable.</a:t>
                      </a:r>
                      <a:endParaRPr lang="en-US" sz="1400" kern="1200" dirty="0" smtClean="0">
                        <a:solidFill>
                          <a:schemeClr val="dk1"/>
                        </a:solidFill>
                        <a:effectLst/>
                        <a:latin typeface="+mn-lt"/>
                        <a:ea typeface="+mn-ea"/>
                        <a:cs typeface="+mn-cs"/>
                      </a:endParaRPr>
                    </a:p>
                    <a:p>
                      <a:r>
                        <a:rPr lang="en-IN" sz="1400" b="1" u="none" strike="noStrike" kern="1200" dirty="0" smtClean="0">
                          <a:solidFill>
                            <a:schemeClr val="dk1"/>
                          </a:solidFill>
                          <a:effectLst/>
                          <a:latin typeface="+mn-lt"/>
                          <a:ea typeface="+mn-ea"/>
                          <a:cs typeface="+mn-cs"/>
                        </a:rPr>
                        <a:t>3.</a:t>
                      </a:r>
                      <a:r>
                        <a:rPr lang="en-IN" sz="1400" b="1" u="none" strike="noStrike" kern="1200" baseline="0" dirty="0" smtClean="0">
                          <a:solidFill>
                            <a:schemeClr val="dk1"/>
                          </a:solidFill>
                          <a:effectLst/>
                          <a:latin typeface="+mn-lt"/>
                          <a:ea typeface="+mn-ea"/>
                          <a:cs typeface="+mn-cs"/>
                        </a:rPr>
                        <a:t> </a:t>
                      </a:r>
                      <a:r>
                        <a:rPr lang="en-IN" sz="1400" b="1" u="sng" kern="1200" dirty="0" smtClean="0">
                          <a:solidFill>
                            <a:schemeClr val="dk1"/>
                          </a:solidFill>
                          <a:effectLst/>
                          <a:latin typeface="+mn-lt"/>
                          <a:ea typeface="+mn-ea"/>
                          <a:cs typeface="+mn-cs"/>
                        </a:rPr>
                        <a:t>In the service relating to “Betting, gambling, lottery” the explanation has been inserted.</a:t>
                      </a:r>
                      <a:endParaRPr lang="en-US" sz="1400" kern="1200" dirty="0" smtClean="0">
                        <a:solidFill>
                          <a:schemeClr val="dk1"/>
                        </a:solidFill>
                        <a:effectLst/>
                        <a:latin typeface="+mn-lt"/>
                        <a:ea typeface="+mn-ea"/>
                        <a:cs typeface="+mn-cs"/>
                      </a:endParaRPr>
                    </a:p>
                    <a:p>
                      <a:pPr lvl="0"/>
                      <a:r>
                        <a:rPr lang="en-IN" sz="1400" kern="1200" dirty="0" smtClean="0">
                          <a:solidFill>
                            <a:schemeClr val="dk1"/>
                          </a:solidFill>
                          <a:effectLst/>
                          <a:latin typeface="+mn-lt"/>
                          <a:ea typeface="+mn-ea"/>
                          <a:cs typeface="+mn-cs"/>
                        </a:rPr>
                        <a:t>As per the explanation, “betting, gambling or lottery” shall not include the lottery distributor or selling agent or foreman of chit fund;</a:t>
                      </a:r>
                      <a:endParaRPr lang="en-US" sz="14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887451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rgbClr val="00B0F0"/>
                </a:solidFill>
              </a:rPr>
              <a:t>DETAILED AMENDMENTS THROUGH FINANCE BILL, </a:t>
            </a:r>
            <a:r>
              <a:rPr lang="en-IN" b="1" dirty="0" smtClean="0">
                <a:solidFill>
                  <a:srgbClr val="00B0F0"/>
                </a:solidFill>
              </a:rPr>
              <a:t>2015</a:t>
            </a:r>
            <a:endParaRPr lang="en-US" dirty="0">
              <a:solidFill>
                <a:srgbClr val="00B0F0"/>
              </a:solidFill>
            </a:endParaRPr>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2449886491"/>
              </p:ext>
            </p:extLst>
          </p:nvPr>
        </p:nvGraphicFramePr>
        <p:xfrm>
          <a:off x="1092200" y="1845733"/>
          <a:ext cx="10083800" cy="3945467"/>
        </p:xfrm>
        <a:graphic>
          <a:graphicData uri="http://schemas.openxmlformats.org/drawingml/2006/table">
            <a:tbl>
              <a:tblPr firstRow="1" bandRow="1">
                <a:tableStyleId>{073A0DAA-6AF3-43AB-8588-CEC1D06C72B9}</a:tableStyleId>
              </a:tblPr>
              <a:tblGrid>
                <a:gridCol w="10083800"/>
              </a:tblGrid>
              <a:tr h="955524">
                <a:tc>
                  <a:txBody>
                    <a:bodyPr/>
                    <a:lstStyle/>
                    <a:p>
                      <a:pPr algn="ctr"/>
                      <a:r>
                        <a:rPr lang="en-IN" sz="1600" b="1" kern="1200" dirty="0" smtClean="0">
                          <a:solidFill>
                            <a:schemeClr val="lt1"/>
                          </a:solidFill>
                          <a:effectLst/>
                          <a:latin typeface="+mn-lt"/>
                          <a:ea typeface="+mn-ea"/>
                          <a:cs typeface="+mn-cs"/>
                        </a:rPr>
                        <a:t>Section 66D</a:t>
                      </a:r>
                      <a:endParaRPr lang="en-US" sz="1600" b="1" kern="1200" dirty="0" smtClean="0">
                        <a:solidFill>
                          <a:schemeClr val="lt1"/>
                        </a:solidFill>
                        <a:effectLst/>
                        <a:latin typeface="+mn-lt"/>
                        <a:ea typeface="+mn-ea"/>
                        <a:cs typeface="+mn-cs"/>
                      </a:endParaRPr>
                    </a:p>
                    <a:p>
                      <a:pPr algn="ctr"/>
                      <a:r>
                        <a:rPr lang="en-IN" sz="1600" b="1" kern="1200" dirty="0" smtClean="0">
                          <a:solidFill>
                            <a:schemeClr val="lt1"/>
                          </a:solidFill>
                          <a:effectLst/>
                          <a:latin typeface="+mn-lt"/>
                          <a:ea typeface="+mn-ea"/>
                          <a:cs typeface="+mn-cs"/>
                        </a:rPr>
                        <a:t>(Applicable </a:t>
                      </a:r>
                      <a:r>
                        <a:rPr lang="en-US" sz="1600" b="1" kern="1200" dirty="0" smtClean="0">
                          <a:solidFill>
                            <a:schemeClr val="lt1"/>
                          </a:solidFill>
                          <a:effectLst/>
                          <a:latin typeface="+mn-lt"/>
                          <a:ea typeface="+mn-ea"/>
                          <a:cs typeface="+mn-cs"/>
                        </a:rPr>
                        <a:t>from the date to be notified by CG)</a:t>
                      </a:r>
                      <a:endParaRPr lang="en-US" sz="1600" b="1" kern="1200" dirty="0">
                        <a:solidFill>
                          <a:schemeClr val="lt1"/>
                        </a:solidFill>
                        <a:effectLst/>
                        <a:latin typeface="+mn-lt"/>
                        <a:ea typeface="+mn-ea"/>
                        <a:cs typeface="+mn-cs"/>
                      </a:endParaRPr>
                    </a:p>
                    <a:p>
                      <a:pPr algn="ctr"/>
                      <a:r>
                        <a:rPr lang="en-IN" sz="1600" b="1" u="sng" kern="1200" dirty="0" smtClean="0">
                          <a:solidFill>
                            <a:schemeClr val="lt1"/>
                          </a:solidFill>
                          <a:effectLst/>
                          <a:latin typeface="+mn-lt"/>
                          <a:ea typeface="+mn-ea"/>
                          <a:cs typeface="+mn-cs"/>
                        </a:rPr>
                        <a:t>NEGATIVE LIST OF SERVICES</a:t>
                      </a:r>
                      <a:endParaRPr lang="en-US" sz="1600" b="1" u="sng" kern="1200" dirty="0" smtClean="0">
                        <a:solidFill>
                          <a:schemeClr val="lt1"/>
                        </a:solidFill>
                        <a:effectLst/>
                        <a:latin typeface="+mn-lt"/>
                        <a:ea typeface="+mn-ea"/>
                        <a:cs typeface="+mn-cs"/>
                      </a:endParaRPr>
                    </a:p>
                  </a:txBody>
                  <a:tcPr>
                    <a:solidFill>
                      <a:srgbClr val="002060"/>
                    </a:solidFill>
                  </a:tcPr>
                </a:tc>
              </a:tr>
              <a:tr h="11538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u="none" kern="1200" dirty="0" smtClean="0">
                          <a:solidFill>
                            <a:schemeClr val="dk1"/>
                          </a:solidFill>
                          <a:effectLst/>
                          <a:latin typeface="+mn-lt"/>
                          <a:ea typeface="+mn-ea"/>
                          <a:cs typeface="+mn-cs"/>
                        </a:rPr>
                        <a:t>4.</a:t>
                      </a:r>
                      <a:r>
                        <a:rPr lang="en-IN" sz="1400" b="1" u="none" kern="1200" baseline="0" dirty="0" smtClean="0">
                          <a:solidFill>
                            <a:schemeClr val="dk1"/>
                          </a:solidFill>
                          <a:effectLst/>
                          <a:latin typeface="+mn-lt"/>
                          <a:ea typeface="+mn-ea"/>
                          <a:cs typeface="+mn-cs"/>
                        </a:rPr>
                        <a:t> </a:t>
                      </a:r>
                      <a:r>
                        <a:rPr lang="en-IN" sz="1400" b="1" u="sng" kern="1200" dirty="0" smtClean="0">
                          <a:solidFill>
                            <a:schemeClr val="dk1"/>
                          </a:solidFill>
                          <a:effectLst/>
                          <a:latin typeface="+mn-lt"/>
                          <a:ea typeface="+mn-ea"/>
                          <a:cs typeface="+mn-cs"/>
                        </a:rPr>
                        <a:t>Admission to entertainment events or access to amusement facilities</a:t>
                      </a:r>
                      <a:r>
                        <a:rPr lang="en-IN" sz="1400" b="1" u="sng" kern="1200" baseline="0" dirty="0" smtClean="0">
                          <a:solidFill>
                            <a:schemeClr val="dk1"/>
                          </a:solidFill>
                          <a:effectLst/>
                          <a:latin typeface="+mn-lt"/>
                          <a:ea typeface="+mn-ea"/>
                          <a:cs typeface="+mn-cs"/>
                        </a:rPr>
                        <a:t> </a:t>
                      </a:r>
                      <a:r>
                        <a:rPr lang="en-IN" sz="1400" b="1" u="sng" kern="1200" dirty="0" smtClean="0">
                          <a:solidFill>
                            <a:schemeClr val="dk1"/>
                          </a:solidFill>
                          <a:effectLst/>
                          <a:latin typeface="+mn-lt"/>
                          <a:ea typeface="+mn-ea"/>
                          <a:cs typeface="+mn-cs"/>
                        </a:rPr>
                        <a:t>has been made taxable;</a:t>
                      </a:r>
                      <a:endParaRPr lang="en-US" sz="1400" kern="1200" dirty="0" smtClean="0">
                        <a:solidFill>
                          <a:schemeClr val="dk1"/>
                        </a:solidFill>
                        <a:effectLst/>
                        <a:latin typeface="+mn-lt"/>
                        <a:ea typeface="+mn-ea"/>
                        <a:cs typeface="+mn-cs"/>
                      </a:endParaRPr>
                    </a:p>
                    <a:p>
                      <a:r>
                        <a:rPr lang="en-IN" sz="1400" kern="1200" dirty="0" smtClean="0">
                          <a:solidFill>
                            <a:schemeClr val="dk1"/>
                          </a:solidFill>
                          <a:effectLst/>
                          <a:latin typeface="+mn-lt"/>
                          <a:ea typeface="+mn-ea"/>
                          <a:cs typeface="+mn-cs"/>
                        </a:rPr>
                        <a:t>Thus, Service Tax shall be levied on the service provided by way of access to amusement facility providing fun or recreation by means of rides, gaming devices or bowling alleys in amusement parks, amusement arcades, water parks and theme parks. Service tax to be levied on service by way of admission to entertainment event of concerts, pageants, musical performances concerts, award functions, etc.</a:t>
                      </a:r>
                      <a:endParaRPr lang="en-US" sz="1400" kern="1200" dirty="0">
                        <a:solidFill>
                          <a:schemeClr val="dk1"/>
                        </a:solidFill>
                        <a:effectLst/>
                        <a:latin typeface="+mn-lt"/>
                        <a:ea typeface="+mn-ea"/>
                        <a:cs typeface="+mn-cs"/>
                      </a:endParaRPr>
                    </a:p>
                  </a:txBody>
                  <a:tcPr/>
                </a:tc>
              </a:tr>
              <a:tr h="70720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1" kern="1200" dirty="0" smtClean="0">
                          <a:solidFill>
                            <a:schemeClr val="lt1"/>
                          </a:solidFill>
                          <a:effectLst/>
                          <a:latin typeface="+mn-lt"/>
                          <a:ea typeface="+mn-ea"/>
                          <a:cs typeface="+mn-cs"/>
                        </a:rPr>
                        <a:t>Section 66F</a:t>
                      </a:r>
                    </a:p>
                    <a:p>
                      <a:pPr marL="0" marR="0" indent="0" algn="ctr" defTabSz="914400" rtl="0" eaLnBrk="1" fontAlgn="auto" latinLnBrk="0" hangingPunct="1">
                        <a:lnSpc>
                          <a:spcPct val="100000"/>
                        </a:lnSpc>
                        <a:spcBef>
                          <a:spcPts val="0"/>
                        </a:spcBef>
                        <a:spcAft>
                          <a:spcPts val="0"/>
                        </a:spcAft>
                        <a:buClrTx/>
                        <a:buSzTx/>
                        <a:buFontTx/>
                        <a:buNone/>
                        <a:tabLst/>
                        <a:defRPr/>
                      </a:pPr>
                      <a:r>
                        <a:rPr lang="en-IN" sz="1600" b="1" u="sng" kern="1200" dirty="0" smtClean="0">
                          <a:solidFill>
                            <a:schemeClr val="lt1"/>
                          </a:solidFill>
                          <a:effectLst/>
                          <a:latin typeface="+mn-lt"/>
                          <a:ea typeface="+mn-ea"/>
                          <a:cs typeface="+mn-cs"/>
                        </a:rPr>
                        <a:t>CLASSIFICATION</a:t>
                      </a:r>
                      <a:endParaRPr lang="en-US" sz="1600" b="1" u="sng" kern="1200" dirty="0" smtClean="0">
                        <a:solidFill>
                          <a:schemeClr val="lt1"/>
                        </a:solidFill>
                        <a:effectLst/>
                        <a:latin typeface="+mn-lt"/>
                        <a:ea typeface="+mn-ea"/>
                        <a:cs typeface="+mn-cs"/>
                      </a:endParaRPr>
                    </a:p>
                  </a:txBody>
                  <a:tcPr>
                    <a:solidFill>
                      <a:srgbClr val="002060"/>
                    </a:solidFill>
                  </a:tcPr>
                </a:tc>
              </a:tr>
              <a:tr h="1128874">
                <a:tc>
                  <a:txBody>
                    <a:bodyPr/>
                    <a:lstStyle/>
                    <a:p>
                      <a:r>
                        <a:rPr lang="en-IN" sz="1200" b="1" kern="1200" dirty="0" smtClean="0">
                          <a:solidFill>
                            <a:schemeClr val="dk1"/>
                          </a:solidFill>
                          <a:effectLst/>
                          <a:latin typeface="+mn-lt"/>
                          <a:ea typeface="+mn-ea"/>
                          <a:cs typeface="+mn-cs"/>
                        </a:rPr>
                        <a:t>Section 66F (1) prescribes that unless otherwise specified, reference to a service shall not include reference to any input service used for providing such services.</a:t>
                      </a:r>
                      <a:endParaRPr lang="en-US" sz="1200" kern="1200" dirty="0" smtClean="0">
                        <a:solidFill>
                          <a:schemeClr val="dk1"/>
                        </a:solidFill>
                        <a:effectLst/>
                        <a:latin typeface="+mn-lt"/>
                        <a:ea typeface="+mn-ea"/>
                        <a:cs typeface="+mn-cs"/>
                      </a:endParaRPr>
                    </a:p>
                    <a:p>
                      <a:r>
                        <a:rPr lang="en-IN" sz="1200" b="1" u="sng" kern="1200" dirty="0" smtClean="0">
                          <a:solidFill>
                            <a:schemeClr val="dk1"/>
                          </a:solidFill>
                          <a:effectLst/>
                          <a:latin typeface="+mn-lt"/>
                          <a:ea typeface="+mn-ea"/>
                          <a:cs typeface="+mn-cs"/>
                        </a:rPr>
                        <a:t>An illustration has been inserted for greater clarity</a:t>
                      </a:r>
                      <a:endParaRPr lang="en-US" sz="1200" kern="1200" dirty="0" smtClean="0">
                        <a:solidFill>
                          <a:schemeClr val="dk1"/>
                        </a:solidFill>
                        <a:effectLst/>
                        <a:latin typeface="+mn-lt"/>
                        <a:ea typeface="+mn-ea"/>
                        <a:cs typeface="+mn-cs"/>
                      </a:endParaRPr>
                    </a:p>
                    <a:p>
                      <a:r>
                        <a:rPr lang="en-IN" sz="1200" kern="1200" dirty="0" smtClean="0">
                          <a:solidFill>
                            <a:schemeClr val="dk1"/>
                          </a:solidFill>
                          <a:effectLst/>
                          <a:latin typeface="+mn-lt"/>
                          <a:ea typeface="+mn-ea"/>
                          <a:cs typeface="+mn-cs"/>
                        </a:rPr>
                        <a:t>The services by the Reserve Bank of India, being the main service within the meaning of clause (</a:t>
                      </a:r>
                      <a:r>
                        <a:rPr lang="en-IN" sz="1200" i="1" kern="1200" dirty="0" smtClean="0">
                          <a:solidFill>
                            <a:schemeClr val="dk1"/>
                          </a:solidFill>
                          <a:effectLst/>
                          <a:latin typeface="+mn-lt"/>
                          <a:ea typeface="+mn-ea"/>
                          <a:cs typeface="+mn-cs"/>
                        </a:rPr>
                        <a:t>b</a:t>
                      </a:r>
                      <a:r>
                        <a:rPr lang="en-IN" sz="1200" kern="1200" dirty="0" smtClean="0">
                          <a:solidFill>
                            <a:schemeClr val="dk1"/>
                          </a:solidFill>
                          <a:effectLst/>
                          <a:latin typeface="+mn-lt"/>
                          <a:ea typeface="+mn-ea"/>
                          <a:cs typeface="+mn-cs"/>
                        </a:rPr>
                        <a:t>) of section 66D, does not include any agency service provided or agreed to be provided by any bank to the RBI. </a:t>
                      </a:r>
                      <a:endParaRPr lang="en-US" sz="1200" kern="1200" dirty="0" smtClean="0">
                        <a:solidFill>
                          <a:schemeClr val="dk1"/>
                        </a:solidFill>
                        <a:effectLst/>
                        <a:latin typeface="+mn-lt"/>
                        <a:ea typeface="+mn-ea"/>
                        <a:cs typeface="+mn-cs"/>
                      </a:endParaRPr>
                    </a:p>
                  </a:txBody>
                  <a:tcPr>
                    <a:solidFill>
                      <a:schemeClr val="bg1">
                        <a:lumMod val="65000"/>
                      </a:schemeClr>
                    </a:solidFill>
                  </a:tcPr>
                </a:tc>
              </a:tr>
            </a:tbl>
          </a:graphicData>
        </a:graphic>
      </p:graphicFrame>
    </p:spTree>
    <p:extLst>
      <p:ext uri="{BB962C8B-B14F-4D97-AF65-F5344CB8AC3E}">
        <p14:creationId xmlns="" xmlns:p14="http://schemas.microsoft.com/office/powerpoint/2010/main" val="3175247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363</TotalTime>
  <Words>2353</Words>
  <Application>Microsoft Office PowerPoint</Application>
  <PresentationFormat>Custom</PresentationFormat>
  <Paragraphs>379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Retrospect</vt:lpstr>
      <vt:lpstr>Budget 2015 - 16</vt:lpstr>
      <vt:lpstr>Budget’ 2015 Highlights </vt:lpstr>
      <vt:lpstr>Budget’ 2015 Highlights </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DETAILED AMENDMENTS THROUGH FINANCE BILL, 2015</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Amendments in service tax law by notifications</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kaya</dc:creator>
  <cp:lastModifiedBy>Amin</cp:lastModifiedBy>
  <cp:revision>40</cp:revision>
  <dcterms:created xsi:type="dcterms:W3CDTF">2015-03-02T16:17:35Z</dcterms:created>
  <dcterms:modified xsi:type="dcterms:W3CDTF">2015-03-11T16:04:16Z</dcterms:modified>
</cp:coreProperties>
</file>