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16" r:id="rId2"/>
    <p:sldId id="257" r:id="rId3"/>
    <p:sldId id="258" r:id="rId4"/>
    <p:sldId id="314" r:id="rId5"/>
    <p:sldId id="315" r:id="rId6"/>
    <p:sldId id="307" r:id="rId7"/>
    <p:sldId id="260" r:id="rId8"/>
    <p:sldId id="259" r:id="rId9"/>
    <p:sldId id="262" r:id="rId10"/>
    <p:sldId id="263" r:id="rId11"/>
    <p:sldId id="265" r:id="rId12"/>
    <p:sldId id="267" r:id="rId13"/>
    <p:sldId id="269" r:id="rId14"/>
    <p:sldId id="271" r:id="rId15"/>
    <p:sldId id="279" r:id="rId16"/>
    <p:sldId id="280" r:id="rId17"/>
    <p:sldId id="299" r:id="rId18"/>
    <p:sldId id="281" r:id="rId19"/>
    <p:sldId id="283" r:id="rId20"/>
    <p:sldId id="284" r:id="rId21"/>
    <p:sldId id="285" r:id="rId22"/>
    <p:sldId id="286" r:id="rId23"/>
    <p:sldId id="287" r:id="rId24"/>
    <p:sldId id="291" r:id="rId25"/>
    <p:sldId id="308" r:id="rId26"/>
    <p:sldId id="309" r:id="rId27"/>
    <p:sldId id="310" r:id="rId28"/>
    <p:sldId id="311" r:id="rId29"/>
    <p:sldId id="312" r:id="rId30"/>
    <p:sldId id="28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3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602" autoAdjust="0"/>
    <p:restoredTop sz="94660" autoAdjust="0"/>
  </p:normalViewPr>
  <p:slideViewPr>
    <p:cSldViewPr snapToGrid="0" showGuides="1">
      <p:cViewPr>
        <p:scale>
          <a:sx n="75" d="100"/>
          <a:sy n="75" d="100"/>
        </p:scale>
        <p:origin x="-462" y="30"/>
      </p:cViewPr>
      <p:guideLst>
        <p:guide orient="horz" pos="2136"/>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36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a:extLst>
              <a:ext uri="{28A0092B-C50C-407E-A947-70E740481C1C}">
                <a14:useLocalDpi xmlns="" xmlns:a14="http://schemas.microsoft.com/office/drawing/2010/main" val="0"/>
              </a:ext>
            </a:extLst>
          </a:blip>
          <a:srcRect t="66672"/>
          <a:stretch/>
        </p:blipFill>
        <p:spPr>
          <a:xfrm>
            <a:off x="-16166" y="5875867"/>
            <a:ext cx="12208166" cy="100831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pic>
        <p:nvPicPr>
          <p:cNvPr id="9" name="Picture 8"/>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166" y="3799502"/>
            <a:ext cx="12208166" cy="302540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chemeClr val="tx1">
                    <a:lumMod val="85000"/>
                    <a:lumOff val="1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a:extLst>
              <a:ext uri="{28A0092B-C50C-407E-A947-70E740481C1C}">
                <a14:useLocalDpi xmlns="" xmlns:a14="http://schemas.microsoft.com/office/drawing/2010/main" val="0"/>
              </a:ext>
            </a:extLst>
          </a:blip>
          <a:srcRect t="66672"/>
          <a:stretch/>
        </p:blipFill>
        <p:spPr>
          <a:xfrm>
            <a:off x="-16166" y="5875867"/>
            <a:ext cx="12208166" cy="100831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pPr/>
              <a:t>3/11/2015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pPr/>
              <a:t>3/11/2015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pPr/>
              <a:t>3/11/2015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pic>
        <p:nvPicPr>
          <p:cNvPr id="11" name="Picture 10"/>
          <p:cNvPicPr>
            <a:picLocks noChangeAspect="1"/>
          </p:cNvPicPr>
          <p:nvPr userDrawn="1"/>
        </p:nvPicPr>
        <p:blipFill rotWithShape="1">
          <a:blip r:embed="rId2">
            <a:extLst>
              <a:ext uri="{28A0092B-C50C-407E-A947-70E740481C1C}">
                <a14:useLocalDpi xmlns="" xmlns:a14="http://schemas.microsoft.com/office/drawing/2010/main" val="0"/>
              </a:ext>
            </a:extLst>
          </a:blip>
          <a:srcRect t="66672"/>
          <a:stretch/>
        </p:blipFill>
        <p:spPr>
          <a:xfrm>
            <a:off x="-16166" y="5875867"/>
            <a:ext cx="12208166" cy="100831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pPr/>
              <a:t>3/11/2015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pPr/>
              <a:t>3/11/2015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162060" y="178229"/>
            <a:ext cx="1756833" cy="709953"/>
          </a:xfrm>
          <a:prstGeom prst="rect">
            <a:avLst/>
          </a:prstGeom>
        </p:spPr>
      </p:pic>
      <p:pic>
        <p:nvPicPr>
          <p:cNvPr id="11" name="Picture 10"/>
          <p:cNvPicPr>
            <a:picLocks noChangeAspect="1"/>
          </p:cNvPicPr>
          <p:nvPr userDrawn="1"/>
        </p:nvPicPr>
        <p:blipFill>
          <a:blip r:embed="rId14">
            <a:extLst>
              <a:ext uri="{28A0092B-C50C-407E-A947-70E740481C1C}">
                <a14:useLocalDpi xmlns="" xmlns:a14="http://schemas.microsoft.com/office/drawing/2010/main" val="0"/>
              </a:ext>
            </a:extLst>
          </a:blip>
          <a:stretch>
            <a:fillRect/>
          </a:stretch>
        </p:blipFill>
        <p:spPr>
          <a:xfrm>
            <a:off x="10042234" y="266884"/>
            <a:ext cx="1170249" cy="937235"/>
          </a:xfrm>
          <a:prstGeom prst="rect">
            <a:avLst/>
          </a:prstGeom>
        </p:spPr>
      </p:pic>
      <p:pic>
        <p:nvPicPr>
          <p:cNvPr id="12" name="Picture 11"/>
          <p:cNvPicPr>
            <a:picLocks noChangeAspect="1"/>
          </p:cNvPicPr>
          <p:nvPr userDrawn="1"/>
        </p:nvPicPr>
        <p:blipFill rotWithShape="1">
          <a:blip r:embed="rId15">
            <a:extLst>
              <a:ext uri="{28A0092B-C50C-407E-A947-70E740481C1C}">
                <a14:useLocalDpi xmlns="" xmlns:a14="http://schemas.microsoft.com/office/drawing/2010/main" val="0"/>
              </a:ext>
            </a:extLst>
          </a:blip>
          <a:srcRect t="66672"/>
          <a:stretch/>
        </p:blipFill>
        <p:spPr>
          <a:xfrm>
            <a:off x="-16166" y="5875867"/>
            <a:ext cx="12208166" cy="100831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kern="10" spc="0" dirty="0" smtClean="0">
                <a:ln w="12700">
                  <a:solidFill>
                    <a:srgbClr val="000000"/>
                  </a:solidFill>
                  <a:round/>
                  <a:headEnd/>
                  <a:tailEnd/>
                </a:ln>
                <a:gradFill rotWithShape="1">
                  <a:gsLst>
                    <a:gs pos="0">
                      <a:srgbClr val="0070C0">
                        <a:alpha val="82001"/>
                      </a:srgbClr>
                    </a:gs>
                    <a:gs pos="100000">
                      <a:srgbClr val="17365D"/>
                    </a:gs>
                  </a:gsLst>
                  <a:path path="rect">
                    <a:fillToRect l="50000" t="50000" r="50000" b="50000"/>
                  </a:path>
                </a:gradFill>
                <a:effectLst>
                  <a:outerShdw dist="45791" dir="2021404" algn="ctr" rotWithShape="0">
                    <a:srgbClr val="9999FF"/>
                  </a:outerShdw>
                </a:effectLst>
                <a:latin typeface="Arial Black" panose="020B0A04020102020204" pitchFamily="34" charset="0"/>
              </a:rPr>
              <a:t>Budget 2015 - 16</a:t>
            </a:r>
            <a:endParaRPr lang="en-IN" sz="4800" dirty="0"/>
          </a:p>
        </p:txBody>
      </p:sp>
      <p:pic>
        <p:nvPicPr>
          <p:cNvPr id="4" name="Content Placeholder 3" descr="D:\RaP work\Budget\budget 2015\images.jpg"/>
          <p:cNvPicPr>
            <a:picLocks noGrp="1"/>
          </p:cNvPicPr>
          <p:nvPr>
            <p:ph idx="1"/>
          </p:nvPr>
        </p:nvPicPr>
        <p:blipFill>
          <a:blip r:embed="rId2" cstate="print"/>
          <a:srcRect/>
          <a:stretch>
            <a:fillRect/>
          </a:stretch>
        </p:blipFill>
        <p:spPr bwMode="auto">
          <a:xfrm>
            <a:off x="1204686" y="1712687"/>
            <a:ext cx="10000343" cy="4049486"/>
          </a:xfrm>
          <a:prstGeom prst="rect">
            <a:avLst/>
          </a:prstGeom>
          <a:noFill/>
          <a:ln w="9525">
            <a:noFill/>
            <a:miter lim="800000"/>
            <a:headEnd/>
            <a:tailEnd/>
          </a:ln>
        </p:spPr>
      </p:pic>
      <p:sp>
        <p:nvSpPr>
          <p:cNvPr id="5" name="TextBox 4"/>
          <p:cNvSpPr txBox="1"/>
          <p:nvPr/>
        </p:nvSpPr>
        <p:spPr>
          <a:xfrm>
            <a:off x="1422400" y="3062514"/>
            <a:ext cx="4484915" cy="1261884"/>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IN" sz="3600" b="1" dirty="0" smtClean="0">
                <a:ln w="38100">
                  <a:noFill/>
                </a:ln>
                <a:blipFill>
                  <a:blip r:embed="rId3"/>
                  <a:tile tx="0" ty="0" sx="100000" sy="100000" flip="none" algn="tl"/>
                </a:blipFill>
                <a:effectLst>
                  <a:glow rad="63500">
                    <a:schemeClr val="accent2">
                      <a:satMod val="175000"/>
                      <a:alpha val="40000"/>
                    </a:schemeClr>
                  </a:glow>
                  <a:outerShdw blurRad="80000" dist="40000" dir="5040000" algn="tl">
                    <a:srgbClr val="000000">
                      <a:alpha val="30000"/>
                    </a:srgbClr>
                  </a:outerShdw>
                </a:effectLst>
              </a:rPr>
              <a:t>Budget Analysis</a:t>
            </a:r>
          </a:p>
          <a:p>
            <a:pPr algn="ctr"/>
            <a:r>
              <a:rPr lang="en-IN" sz="4000" b="1" dirty="0" smtClean="0">
                <a:ln w="38100">
                  <a:noFill/>
                </a:ln>
                <a:blipFill>
                  <a:blip r:embed="rId3"/>
                  <a:tile tx="0" ty="0" sx="100000" sy="100000" flip="none" algn="tl"/>
                </a:blipFill>
                <a:effectLst>
                  <a:glow rad="63500">
                    <a:schemeClr val="accent2">
                      <a:satMod val="175000"/>
                      <a:alpha val="40000"/>
                    </a:schemeClr>
                  </a:glow>
                  <a:outerShdw blurRad="80000" dist="40000" dir="5040000" algn="tl">
                    <a:srgbClr val="000000">
                      <a:alpha val="30000"/>
                    </a:srgbClr>
                  </a:outerShdw>
                </a:effectLst>
              </a:rPr>
              <a:t>- EXCISE &amp; CUSTOM</a:t>
            </a:r>
            <a:endParaRPr lang="en-IN" sz="4000" b="1" dirty="0">
              <a:ln w="38100">
                <a:noFill/>
              </a:ln>
              <a:blipFill>
                <a:blip r:embed="rId3"/>
                <a:tile tx="0" ty="0" sx="100000" sy="100000" flip="none" algn="tl"/>
              </a:blipFill>
              <a:effectLst>
                <a:glow rad="63500">
                  <a:schemeClr val="accent2">
                    <a:satMod val="175000"/>
                    <a:alpha val="40000"/>
                  </a:schemeClr>
                </a:glow>
                <a:outerShdw blurRad="80000" dist="40000" dir="5040000" algn="tl">
                  <a:srgbClr val="000000">
                    <a:alpha val="30000"/>
                  </a:srgbClr>
                </a:outerShdw>
              </a:effectLst>
            </a:endParaRPr>
          </a:p>
        </p:txBody>
      </p:sp>
      <p:sp>
        <p:nvSpPr>
          <p:cNvPr id="6" name="TextBox 5"/>
          <p:cNvSpPr txBox="1"/>
          <p:nvPr/>
        </p:nvSpPr>
        <p:spPr>
          <a:xfrm>
            <a:off x="7097485" y="5050971"/>
            <a:ext cx="4034971" cy="646331"/>
          </a:xfrm>
          <a:prstGeom prst="rect">
            <a:avLst/>
          </a:prstGeom>
          <a:noFill/>
        </p:spPr>
        <p:txBody>
          <a:bodyPr wrap="square" rtlCol="0">
            <a:spAutoFit/>
          </a:bodyPr>
          <a:lstStyle/>
          <a:p>
            <a:pPr algn="r"/>
            <a:r>
              <a:rPr lang="en-IN"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CA Raman Singla</a:t>
            </a:r>
            <a:endParaRPr lang="en-IN" sz="36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647767893"/>
              </p:ext>
            </p:extLst>
          </p:nvPr>
        </p:nvGraphicFramePr>
        <p:xfrm>
          <a:off x="1079500" y="1814286"/>
          <a:ext cx="10109200" cy="4167851"/>
        </p:xfrm>
        <a:graphic>
          <a:graphicData uri="http://schemas.openxmlformats.org/drawingml/2006/table">
            <a:tbl>
              <a:tblPr firstRow="1" bandRow="1">
                <a:tableStyleId>{073A0DAA-6AF3-43AB-8588-CEC1D06C72B9}</a:tableStyleId>
              </a:tblPr>
              <a:tblGrid>
                <a:gridCol w="10109200"/>
              </a:tblGrid>
              <a:tr h="990311">
                <a:tc>
                  <a:txBody>
                    <a:bodyPr/>
                    <a:lstStyle/>
                    <a:p>
                      <a:pPr algn="ctr"/>
                      <a:r>
                        <a:rPr lang="en-IN" sz="1800" b="1" kern="1200" dirty="0" smtClean="0">
                          <a:solidFill>
                            <a:schemeClr val="lt1"/>
                          </a:solidFill>
                          <a:effectLst/>
                          <a:latin typeface="+mn-lt"/>
                          <a:ea typeface="+mn-ea"/>
                          <a:cs typeface="+mn-cs"/>
                        </a:rPr>
                        <a:t>Section 11AC</a:t>
                      </a:r>
                      <a:endParaRPr lang="en-US" sz="1800" b="1" kern="1200" dirty="0" smtClean="0">
                        <a:solidFill>
                          <a:schemeClr val="lt1"/>
                        </a:solidFill>
                        <a:effectLst/>
                        <a:latin typeface="+mn-lt"/>
                        <a:ea typeface="+mn-ea"/>
                        <a:cs typeface="+mn-cs"/>
                      </a:endParaRPr>
                    </a:p>
                    <a:p>
                      <a:pPr algn="ctr"/>
                      <a:r>
                        <a:rPr lang="en-IN" sz="1800" b="1" u="sng" kern="1200" dirty="0" smtClean="0">
                          <a:solidFill>
                            <a:schemeClr val="lt1"/>
                          </a:solidFill>
                          <a:latin typeface="+mn-lt"/>
                          <a:ea typeface="+mn-ea"/>
                          <a:cs typeface="+mn-cs"/>
                        </a:rPr>
                        <a:t>PENALTY FOR SHORT-LEVY OR NON-LEVY OF DUTY IN CERTAIN CASES</a:t>
                      </a:r>
                      <a:endParaRPr lang="en-IN" sz="1800" b="1" u="sng" kern="1200" dirty="0">
                        <a:solidFill>
                          <a:schemeClr val="lt1"/>
                        </a:solidFill>
                        <a:latin typeface="+mn-lt"/>
                        <a:ea typeface="+mn-ea"/>
                        <a:cs typeface="+mn-cs"/>
                      </a:endParaRPr>
                    </a:p>
                  </a:txBody>
                  <a:tcPr>
                    <a:solidFill>
                      <a:srgbClr val="002060"/>
                    </a:solidFill>
                  </a:tcPr>
                </a:tc>
              </a:tr>
              <a:tr h="3160774">
                <a:tc>
                  <a:txBody>
                    <a:bodyPr/>
                    <a:lstStyle/>
                    <a:p>
                      <a:r>
                        <a:rPr lang="en-IN" sz="1600" kern="1200" dirty="0" smtClean="0">
                          <a:solidFill>
                            <a:schemeClr val="dk1"/>
                          </a:solidFill>
                          <a:latin typeface="+mn-lt"/>
                          <a:ea typeface="+mn-ea"/>
                          <a:cs typeface="+mn-cs"/>
                        </a:rPr>
                        <a:t>(2) </a:t>
                      </a:r>
                      <a:r>
                        <a:rPr lang="en-IN" sz="1600" b="1" u="sng" kern="1200" dirty="0" smtClean="0">
                          <a:solidFill>
                            <a:schemeClr val="dk1"/>
                          </a:solidFill>
                          <a:latin typeface="+mn-lt"/>
                          <a:ea typeface="+mn-ea"/>
                          <a:cs typeface="+mn-cs"/>
                        </a:rPr>
                        <a:t>In cases involving fraud</a:t>
                      </a:r>
                      <a:r>
                        <a:rPr lang="en-IN" sz="1600" kern="1200" dirty="0" smtClean="0">
                          <a:solidFill>
                            <a:schemeClr val="dk1"/>
                          </a:solidFill>
                          <a:latin typeface="+mn-lt"/>
                          <a:ea typeface="+mn-ea"/>
                          <a:cs typeface="+mn-cs"/>
                        </a:rPr>
                        <a:t> or collusion or wilful </a:t>
                      </a:r>
                      <a:r>
                        <a:rPr lang="en-IN" sz="1600" kern="1200" dirty="0" err="1" smtClean="0">
                          <a:solidFill>
                            <a:schemeClr val="dk1"/>
                          </a:solidFill>
                          <a:latin typeface="+mn-lt"/>
                          <a:ea typeface="+mn-ea"/>
                          <a:cs typeface="+mn-cs"/>
                        </a:rPr>
                        <a:t>mis</a:t>
                      </a:r>
                      <a:r>
                        <a:rPr lang="en-IN" sz="1600" kern="1200" dirty="0" smtClean="0">
                          <a:solidFill>
                            <a:schemeClr val="dk1"/>
                          </a:solidFill>
                          <a:latin typeface="+mn-lt"/>
                          <a:ea typeface="+mn-ea"/>
                          <a:cs typeface="+mn-cs"/>
                        </a:rPr>
                        <a:t>-statement of suppression of facts or contravention of any provision of the Act or rules with the intent to evade payment of excise duty, in the following manner,- </a:t>
                      </a:r>
                    </a:p>
                    <a:p>
                      <a:r>
                        <a:rPr lang="en-IN" sz="1600" kern="1200" dirty="0" smtClean="0">
                          <a:solidFill>
                            <a:schemeClr val="dk1"/>
                          </a:solidFill>
                          <a:latin typeface="+mn-lt"/>
                          <a:ea typeface="+mn-ea"/>
                          <a:cs typeface="+mn-cs"/>
                        </a:rPr>
                        <a:t>a)  </a:t>
                      </a:r>
                      <a:r>
                        <a:rPr lang="en-IN" sz="1600" b="1" kern="1200" dirty="0" smtClean="0">
                          <a:solidFill>
                            <a:schemeClr val="dk1"/>
                          </a:solidFill>
                          <a:latin typeface="+mn-lt"/>
                          <a:ea typeface="+mn-ea"/>
                          <a:cs typeface="+mn-cs"/>
                        </a:rPr>
                        <a:t>Penalty shall be 100% of duty involved in such cases.</a:t>
                      </a:r>
                      <a:r>
                        <a:rPr lang="en-IN" sz="1600" kern="1200" dirty="0" smtClean="0">
                          <a:solidFill>
                            <a:schemeClr val="dk1"/>
                          </a:solidFill>
                          <a:latin typeface="+mn-lt"/>
                          <a:ea typeface="+mn-ea"/>
                          <a:cs typeface="+mn-cs"/>
                        </a:rPr>
                        <a:t> </a:t>
                      </a:r>
                      <a:r>
                        <a:rPr lang="en-IN" sz="1600" i="1" kern="1200" dirty="0" smtClean="0">
                          <a:solidFill>
                            <a:schemeClr val="dk1"/>
                          </a:solidFill>
                          <a:latin typeface="+mn-lt"/>
                          <a:ea typeface="+mn-ea"/>
                          <a:cs typeface="+mn-cs"/>
                        </a:rPr>
                        <a:t>(For cases prior to the enactment of the Finance Bill, 2015, the penalty payable shall be 50% of the duty so determined.)</a:t>
                      </a:r>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b) </a:t>
                      </a:r>
                      <a:r>
                        <a:rPr lang="en-IN" sz="1600" b="1" kern="1200" dirty="0" smtClean="0">
                          <a:solidFill>
                            <a:schemeClr val="dk1"/>
                          </a:solidFill>
                          <a:latin typeface="+mn-lt"/>
                          <a:ea typeface="+mn-ea"/>
                          <a:cs typeface="+mn-cs"/>
                        </a:rPr>
                        <a:t>A reduced penalty equal to 15% of the duty, </a:t>
                      </a:r>
                      <a:r>
                        <a:rPr lang="en-IN" sz="1600" kern="1200" dirty="0" smtClean="0">
                          <a:solidFill>
                            <a:schemeClr val="dk1"/>
                          </a:solidFill>
                          <a:latin typeface="+mn-lt"/>
                          <a:ea typeface="+mn-ea"/>
                          <a:cs typeface="+mn-cs"/>
                        </a:rPr>
                        <a:t>if duty, interest and reduced penalty is paid within 30 days of communication of show cause notice. </a:t>
                      </a:r>
                    </a:p>
                    <a:p>
                      <a:r>
                        <a:rPr lang="en-IN" sz="1600" kern="1200" dirty="0" smtClean="0">
                          <a:solidFill>
                            <a:schemeClr val="dk1"/>
                          </a:solidFill>
                          <a:latin typeface="+mn-lt"/>
                          <a:ea typeface="+mn-ea"/>
                          <a:cs typeface="+mn-cs"/>
                        </a:rPr>
                        <a:t>c) </a:t>
                      </a:r>
                      <a:r>
                        <a:rPr lang="en-IN" sz="1600" b="1" kern="1200" dirty="0" smtClean="0">
                          <a:solidFill>
                            <a:schemeClr val="dk1"/>
                          </a:solidFill>
                          <a:latin typeface="+mn-lt"/>
                          <a:ea typeface="+mn-ea"/>
                          <a:cs typeface="+mn-cs"/>
                        </a:rPr>
                        <a:t>A reduced penalty equal to 25% of the</a:t>
                      </a:r>
                      <a:r>
                        <a:rPr lang="en-IN" sz="1600" kern="1200" dirty="0" smtClean="0">
                          <a:solidFill>
                            <a:schemeClr val="dk1"/>
                          </a:solidFill>
                          <a:latin typeface="+mn-lt"/>
                          <a:ea typeface="+mn-ea"/>
                          <a:cs typeface="+mn-cs"/>
                        </a:rPr>
                        <a:t> duty, if duty, interest and reduced penalty is paid within 30 days of the date of communication of order of the Central Excise Officer. </a:t>
                      </a:r>
                    </a:p>
                    <a:p>
                      <a:endParaRPr lang="en-IN" sz="105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600" kern="1200" dirty="0" smtClean="0">
                          <a:solidFill>
                            <a:schemeClr val="dk1"/>
                          </a:solidFill>
                          <a:latin typeface="+mn-lt"/>
                          <a:ea typeface="+mn-ea"/>
                          <a:cs typeface="+mn-cs"/>
                        </a:rPr>
                        <a:t>(3) (a) If the duty amount gets modified in any appellate proceeding, then the penalty shall also stand modified accordingly. Where the duty amount is increased in the appellate proceedings, the benefit of reduced penalty as specified shall be admissible if duty, interest and reduced penalty in relation to such increased amount is paid within 30 days of such appellate order. </a:t>
                      </a:r>
                    </a:p>
                  </a:txBody>
                  <a:tcPr/>
                </a:tc>
              </a:tr>
            </a:tbl>
          </a:graphicData>
        </a:graphic>
      </p:graphicFrame>
    </p:spTree>
    <p:extLst>
      <p:ext uri="{BB962C8B-B14F-4D97-AF65-F5344CB8AC3E}">
        <p14:creationId xmlns="" xmlns:p14="http://schemas.microsoft.com/office/powerpoint/2010/main" val="2463751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002545256"/>
              </p:ext>
            </p:extLst>
          </p:nvPr>
        </p:nvGraphicFramePr>
        <p:xfrm>
          <a:off x="1059543" y="1814286"/>
          <a:ext cx="10141857" cy="4136571"/>
        </p:xfrm>
        <a:graphic>
          <a:graphicData uri="http://schemas.openxmlformats.org/drawingml/2006/table">
            <a:tbl>
              <a:tblPr firstRow="1" bandRow="1">
                <a:tableStyleId>{073A0DAA-6AF3-43AB-8588-CEC1D06C72B9}</a:tableStyleId>
              </a:tblPr>
              <a:tblGrid>
                <a:gridCol w="10141857"/>
              </a:tblGrid>
              <a:tr h="979714">
                <a:tc>
                  <a:txBody>
                    <a:bodyPr/>
                    <a:lstStyle/>
                    <a:p>
                      <a:pPr algn="ctr"/>
                      <a:r>
                        <a:rPr lang="en-IN" sz="1800" b="1" kern="1200" dirty="0" smtClean="0">
                          <a:solidFill>
                            <a:schemeClr val="lt1"/>
                          </a:solidFill>
                          <a:effectLst/>
                          <a:latin typeface="+mn-lt"/>
                          <a:ea typeface="+mn-ea"/>
                          <a:cs typeface="+mn-cs"/>
                        </a:rPr>
                        <a:t>Section 11AC</a:t>
                      </a:r>
                      <a:endParaRPr lang="en-US" sz="1800" b="1" kern="1200" dirty="0" smtClean="0">
                        <a:solidFill>
                          <a:schemeClr val="lt1"/>
                        </a:solidFill>
                        <a:effectLst/>
                        <a:latin typeface="+mn-lt"/>
                        <a:ea typeface="+mn-ea"/>
                        <a:cs typeface="+mn-cs"/>
                      </a:endParaRPr>
                    </a:p>
                    <a:p>
                      <a:pPr algn="ctr"/>
                      <a:r>
                        <a:rPr lang="en-IN" sz="1800" b="1" u="sng" kern="1200" dirty="0" smtClean="0">
                          <a:solidFill>
                            <a:schemeClr val="lt1"/>
                          </a:solidFill>
                          <a:latin typeface="+mn-lt"/>
                          <a:ea typeface="+mn-ea"/>
                          <a:cs typeface="+mn-cs"/>
                        </a:rPr>
                        <a:t>PENALTY FOR SHORT-LEVY OR NON-LEVY OF DUTY IN CERTAIN CASES</a:t>
                      </a:r>
                    </a:p>
                    <a:p>
                      <a:pPr algn="ctr"/>
                      <a:endParaRPr lang="en-US" sz="1600" b="1" u="sng" kern="1200" dirty="0" smtClean="0">
                        <a:solidFill>
                          <a:schemeClr val="lt1"/>
                        </a:solidFill>
                        <a:effectLst/>
                        <a:latin typeface="+mn-lt"/>
                        <a:ea typeface="+mn-ea"/>
                        <a:cs typeface="+mn-cs"/>
                      </a:endParaRPr>
                    </a:p>
                  </a:txBody>
                  <a:tcPr>
                    <a:solidFill>
                      <a:srgbClr val="002060"/>
                    </a:solidFill>
                  </a:tcPr>
                </a:tc>
              </a:tr>
              <a:tr h="3156857">
                <a:tc>
                  <a:txBody>
                    <a:bodyPr/>
                    <a:lstStyle/>
                    <a:p>
                      <a:r>
                        <a:rPr lang="en-IN" sz="1600" kern="1200" dirty="0" smtClean="0">
                          <a:solidFill>
                            <a:schemeClr val="dk1"/>
                          </a:solidFill>
                          <a:latin typeface="+mn-lt"/>
                          <a:ea typeface="+mn-ea"/>
                          <a:cs typeface="+mn-cs"/>
                        </a:rPr>
                        <a:t>(4) Cases where no show cause notice has been issued prior to the date on which the Finance Bill, 2015 receives the assent of the President, shall be governed by provisions of section 11AC as amended. </a:t>
                      </a: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(5) Proceedings in the pending show cause notices can be closed – (</a:t>
                      </a:r>
                      <a:r>
                        <a:rPr lang="en-IN" sz="1600" kern="1200" dirty="0" err="1" smtClean="0">
                          <a:solidFill>
                            <a:schemeClr val="dk1"/>
                          </a:solidFill>
                          <a:latin typeface="+mn-lt"/>
                          <a:ea typeface="+mn-ea"/>
                          <a:cs typeface="+mn-cs"/>
                        </a:rPr>
                        <a:t>i</a:t>
                      </a:r>
                      <a:r>
                        <a:rPr lang="en-IN" sz="1600" kern="1200" dirty="0" smtClean="0">
                          <a:solidFill>
                            <a:schemeClr val="dk1"/>
                          </a:solidFill>
                          <a:latin typeface="+mn-lt"/>
                          <a:ea typeface="+mn-ea"/>
                          <a:cs typeface="+mn-cs"/>
                        </a:rPr>
                        <a:t>) on payment of duty, interest and penalty @ 15% of the duty in cases involving fraud, collusion, </a:t>
                      </a:r>
                      <a:r>
                        <a:rPr lang="en-IN" sz="1600" kern="1200" dirty="0" err="1" smtClean="0">
                          <a:solidFill>
                            <a:schemeClr val="dk1"/>
                          </a:solidFill>
                          <a:latin typeface="+mn-lt"/>
                          <a:ea typeface="+mn-ea"/>
                          <a:cs typeface="+mn-cs"/>
                        </a:rPr>
                        <a:t>willful</a:t>
                      </a:r>
                      <a:r>
                        <a:rPr lang="en-IN" sz="1600" kern="1200" dirty="0" smtClean="0">
                          <a:solidFill>
                            <a:schemeClr val="dk1"/>
                          </a:solidFill>
                          <a:latin typeface="+mn-lt"/>
                          <a:ea typeface="+mn-ea"/>
                          <a:cs typeface="+mn-cs"/>
                        </a:rPr>
                        <a:t> </a:t>
                      </a:r>
                      <a:r>
                        <a:rPr lang="en-IN" sz="1600" kern="1200" dirty="0" err="1" smtClean="0">
                          <a:solidFill>
                            <a:schemeClr val="dk1"/>
                          </a:solidFill>
                          <a:latin typeface="+mn-lt"/>
                          <a:ea typeface="+mn-ea"/>
                          <a:cs typeface="+mn-cs"/>
                        </a:rPr>
                        <a:t>mis</a:t>
                      </a:r>
                      <a:r>
                        <a:rPr lang="en-IN" sz="1600" kern="1200" dirty="0" smtClean="0">
                          <a:solidFill>
                            <a:schemeClr val="dk1"/>
                          </a:solidFill>
                          <a:latin typeface="+mn-lt"/>
                          <a:ea typeface="+mn-ea"/>
                          <a:cs typeface="+mn-cs"/>
                        </a:rPr>
                        <a:t>-statement, etc. and (ii) on payment of duty and interest in cases not involving fraud, collusion, </a:t>
                      </a:r>
                      <a:r>
                        <a:rPr lang="en-IN" sz="1600" kern="1200" dirty="0" err="1" smtClean="0">
                          <a:solidFill>
                            <a:schemeClr val="dk1"/>
                          </a:solidFill>
                          <a:latin typeface="+mn-lt"/>
                          <a:ea typeface="+mn-ea"/>
                          <a:cs typeface="+mn-cs"/>
                        </a:rPr>
                        <a:t>willful</a:t>
                      </a:r>
                      <a:r>
                        <a:rPr lang="en-IN" sz="1600" kern="1200" dirty="0" smtClean="0">
                          <a:solidFill>
                            <a:schemeClr val="dk1"/>
                          </a:solidFill>
                          <a:latin typeface="+mn-lt"/>
                          <a:ea typeface="+mn-ea"/>
                          <a:cs typeface="+mn-cs"/>
                        </a:rPr>
                        <a:t> </a:t>
                      </a:r>
                      <a:r>
                        <a:rPr lang="en-IN" sz="1600" kern="1200" dirty="0" err="1" smtClean="0">
                          <a:solidFill>
                            <a:schemeClr val="dk1"/>
                          </a:solidFill>
                          <a:latin typeface="+mn-lt"/>
                          <a:ea typeface="+mn-ea"/>
                          <a:cs typeface="+mn-cs"/>
                        </a:rPr>
                        <a:t>mis</a:t>
                      </a:r>
                      <a:r>
                        <a:rPr lang="en-IN" sz="1600" kern="1200" dirty="0" smtClean="0">
                          <a:solidFill>
                            <a:schemeClr val="dk1"/>
                          </a:solidFill>
                          <a:latin typeface="+mn-lt"/>
                          <a:ea typeface="+mn-ea"/>
                          <a:cs typeface="+mn-cs"/>
                        </a:rPr>
                        <a:t>-statement, etc., within 30 days of the Finance Bill, 2015 receiving the assent of the President.</a:t>
                      </a:r>
                    </a:p>
                    <a:p>
                      <a:pPr algn="ctr"/>
                      <a:endParaRPr lang="en-US" sz="14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887451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449886491"/>
              </p:ext>
            </p:extLst>
          </p:nvPr>
        </p:nvGraphicFramePr>
        <p:xfrm>
          <a:off x="1077685" y="1785257"/>
          <a:ext cx="10083800" cy="4180114"/>
        </p:xfrm>
        <a:graphic>
          <a:graphicData uri="http://schemas.openxmlformats.org/drawingml/2006/table">
            <a:tbl>
              <a:tblPr firstRow="1" bandRow="1">
                <a:tableStyleId>{073A0DAA-6AF3-43AB-8588-CEC1D06C72B9}</a:tableStyleId>
              </a:tblPr>
              <a:tblGrid>
                <a:gridCol w="10083800"/>
              </a:tblGrid>
              <a:tr h="972457">
                <a:tc>
                  <a:txBody>
                    <a:bodyPr/>
                    <a:lstStyle/>
                    <a:p>
                      <a:pPr algn="ctr"/>
                      <a:r>
                        <a:rPr lang="en-IN" sz="1800" b="1" kern="1200" dirty="0" smtClean="0">
                          <a:solidFill>
                            <a:schemeClr val="lt1"/>
                          </a:solidFill>
                          <a:latin typeface="+mn-lt"/>
                          <a:ea typeface="+mn-ea"/>
                          <a:cs typeface="+mn-cs"/>
                        </a:rPr>
                        <a:t>Section 31 to 32-O</a:t>
                      </a:r>
                    </a:p>
                    <a:p>
                      <a:pPr algn="ctr"/>
                      <a:r>
                        <a:rPr lang="en-IN" sz="1800" b="1" u="sng" kern="1200" dirty="0" smtClean="0">
                          <a:solidFill>
                            <a:schemeClr val="lt1"/>
                          </a:solidFill>
                          <a:latin typeface="+mn-lt"/>
                          <a:ea typeface="+mn-ea"/>
                          <a:cs typeface="+mn-cs"/>
                        </a:rPr>
                        <a:t>CHAPTER OF SETTLEMENT COMMISSION</a:t>
                      </a:r>
                      <a:endParaRPr lang="en-US" sz="1600" b="1" u="sng" kern="1200" dirty="0" smtClean="0">
                        <a:solidFill>
                          <a:schemeClr val="lt1"/>
                        </a:solidFill>
                        <a:effectLst/>
                        <a:latin typeface="+mn-lt"/>
                        <a:ea typeface="+mn-ea"/>
                        <a:cs typeface="+mn-cs"/>
                      </a:endParaRPr>
                    </a:p>
                  </a:txBody>
                  <a:tcPr>
                    <a:solidFill>
                      <a:srgbClr val="002060"/>
                    </a:solidFill>
                  </a:tcPr>
                </a:tc>
              </a:tr>
              <a:tr h="1153863">
                <a:tc>
                  <a:txBody>
                    <a:bodyPr/>
                    <a:lstStyle/>
                    <a:p>
                      <a:r>
                        <a:rPr lang="en-IN" sz="1600" kern="1200" dirty="0" smtClean="0">
                          <a:solidFill>
                            <a:schemeClr val="dk1"/>
                          </a:solidFill>
                          <a:latin typeface="+mn-lt"/>
                          <a:ea typeface="+mn-ea"/>
                          <a:cs typeface="+mn-cs"/>
                        </a:rPr>
                        <a:t>Chapter of Settlement Commission has been amended to amend various sections which are now redundant. </a:t>
                      </a: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Major amendment is that when any proceeding is referred back, whether in appeal or revision or otherwise, by any court, Appellate Tribunal Authority or any other authority to the adjudicating authority for a fresh adjudication or decision, then such case shall not be entitled for settlement.</a:t>
                      </a:r>
                      <a:endParaRPr lang="en-IN" sz="1600" kern="1200" dirty="0">
                        <a:solidFill>
                          <a:schemeClr val="dk1"/>
                        </a:solidFill>
                        <a:latin typeface="+mn-lt"/>
                        <a:ea typeface="+mn-ea"/>
                        <a:cs typeface="+mn-cs"/>
                      </a:endParaRPr>
                    </a:p>
                  </a:txBody>
                  <a:tcPr/>
                </a:tc>
              </a:tr>
              <a:tr h="70720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latin typeface="+mn-lt"/>
                          <a:ea typeface="+mn-ea"/>
                          <a:cs typeface="+mn-cs"/>
                        </a:rPr>
                        <a:t>Section 37</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u="sng" kern="1200" dirty="0" smtClean="0">
                        <a:solidFill>
                          <a:schemeClr val="lt1"/>
                        </a:solidFill>
                        <a:effectLst/>
                        <a:latin typeface="+mn-lt"/>
                        <a:ea typeface="+mn-ea"/>
                        <a:cs typeface="+mn-cs"/>
                      </a:endParaRPr>
                    </a:p>
                  </a:txBody>
                  <a:tcPr>
                    <a:solidFill>
                      <a:srgbClr val="002060"/>
                    </a:solidFill>
                  </a:tcPr>
                </a:tc>
              </a:tr>
              <a:tr h="1189811">
                <a:tc>
                  <a:txBody>
                    <a:bodyPr/>
                    <a:lstStyle/>
                    <a:p>
                      <a:endParaRPr lang="en-IN" sz="16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Sub-sections (4) and (5) of section 37 are being amended so as to increase the penalty from Rs.2000 to Rs.5000.</a:t>
                      </a:r>
                      <a:endParaRPr lang="en-IN" sz="1600" kern="1200" dirty="0">
                        <a:solidFill>
                          <a:schemeClr val="dk1"/>
                        </a:solidFill>
                        <a:latin typeface="+mn-lt"/>
                        <a:ea typeface="+mn-ea"/>
                        <a:cs typeface="+mn-cs"/>
                      </a:endParaRPr>
                    </a:p>
                  </a:txBody>
                  <a:tcPr>
                    <a:solidFill>
                      <a:schemeClr val="bg1">
                        <a:lumMod val="65000"/>
                      </a:schemeClr>
                    </a:solidFill>
                  </a:tcPr>
                </a:tc>
              </a:tr>
            </a:tbl>
          </a:graphicData>
        </a:graphic>
      </p:graphicFrame>
    </p:spTree>
    <p:extLst>
      <p:ext uri="{BB962C8B-B14F-4D97-AF65-F5344CB8AC3E}">
        <p14:creationId xmlns="" xmlns:p14="http://schemas.microsoft.com/office/powerpoint/2010/main" val="3175247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3197023230"/>
              </p:ext>
            </p:extLst>
          </p:nvPr>
        </p:nvGraphicFramePr>
        <p:xfrm>
          <a:off x="1103085" y="1799772"/>
          <a:ext cx="10116457" cy="4151085"/>
        </p:xfrm>
        <a:graphic>
          <a:graphicData uri="http://schemas.openxmlformats.org/drawingml/2006/table">
            <a:tbl>
              <a:tblPr firstRow="1" bandRow="1">
                <a:tableStyleId>{073A0DAA-6AF3-43AB-8588-CEC1D06C72B9}</a:tableStyleId>
              </a:tblPr>
              <a:tblGrid>
                <a:gridCol w="10116457"/>
              </a:tblGrid>
              <a:tr h="9603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effectLst/>
                          <a:latin typeface="+mn-lt"/>
                          <a:ea typeface="+mn-ea"/>
                          <a:cs typeface="+mn-cs"/>
                        </a:rPr>
                        <a:t>CENTRAL EXCISE TARIFF</a:t>
                      </a:r>
                      <a:r>
                        <a:rPr lang="en-IN" sz="1800" b="1" kern="1200" baseline="0" dirty="0" smtClean="0">
                          <a:solidFill>
                            <a:schemeClr val="lt1"/>
                          </a:solidFill>
                          <a:effectLst/>
                          <a:latin typeface="+mn-lt"/>
                          <a:ea typeface="+mn-ea"/>
                          <a:cs typeface="+mn-cs"/>
                        </a:rPr>
                        <a:t> ACT</a:t>
                      </a:r>
                    </a:p>
                    <a:p>
                      <a:pPr marL="0" marR="0" indent="0" algn="ctr"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latin typeface="+mn-lt"/>
                          <a:ea typeface="+mn-ea"/>
                          <a:cs typeface="+mn-cs"/>
                        </a:rPr>
                        <a:t>(Changes Applicable immediately)</a:t>
                      </a:r>
                    </a:p>
                    <a:p>
                      <a:pPr algn="ctr"/>
                      <a:r>
                        <a:rPr lang="en-IN" sz="1800" b="1" kern="1200" dirty="0" smtClean="0">
                          <a:solidFill>
                            <a:schemeClr val="lt1"/>
                          </a:solidFill>
                          <a:effectLst/>
                          <a:latin typeface="+mn-lt"/>
                          <a:ea typeface="+mn-ea"/>
                          <a:cs typeface="+mn-cs"/>
                        </a:rPr>
                        <a:t>FIRST SCHEDULE</a:t>
                      </a:r>
                    </a:p>
                  </a:txBody>
                  <a:tcPr>
                    <a:solidFill>
                      <a:srgbClr val="002060"/>
                    </a:solidFill>
                  </a:tcPr>
                </a:tc>
              </a:tr>
              <a:tr h="3190722">
                <a:tc>
                  <a:txBody>
                    <a:bodyPr/>
                    <a:lstStyle/>
                    <a:p>
                      <a:r>
                        <a:rPr lang="en-IN" sz="1400" b="1" u="none" strike="noStrike" kern="1200" dirty="0" smtClean="0">
                          <a:solidFill>
                            <a:schemeClr val="dk1"/>
                          </a:solidFill>
                          <a:effectLst/>
                          <a:latin typeface="+mn-lt"/>
                          <a:ea typeface="+mn-ea"/>
                          <a:cs typeface="+mn-cs"/>
                        </a:rPr>
                        <a:t> </a:t>
                      </a:r>
                      <a:r>
                        <a:rPr lang="en-IN" sz="2000" b="1" u="sng" kern="1200" dirty="0" smtClean="0">
                          <a:solidFill>
                            <a:schemeClr val="dk1"/>
                          </a:solidFill>
                          <a:latin typeface="+mn-lt"/>
                          <a:ea typeface="+mn-ea"/>
                          <a:cs typeface="+mn-cs"/>
                        </a:rPr>
                        <a:t>Highlights</a:t>
                      </a:r>
                      <a:r>
                        <a:rPr lang="en-IN" sz="1800" b="1" u="sng" kern="1200" dirty="0" smtClean="0">
                          <a:solidFill>
                            <a:schemeClr val="dk1"/>
                          </a:solidFill>
                          <a:latin typeface="+mn-lt"/>
                          <a:ea typeface="+mn-ea"/>
                          <a:cs typeface="+mn-cs"/>
                        </a:rPr>
                        <a:t/>
                      </a:r>
                      <a:br>
                        <a:rPr lang="en-IN" sz="1800" b="1" u="sng" kern="1200" dirty="0" smtClean="0">
                          <a:solidFill>
                            <a:schemeClr val="dk1"/>
                          </a:solidFill>
                          <a:latin typeface="+mn-lt"/>
                          <a:ea typeface="+mn-ea"/>
                          <a:cs typeface="+mn-cs"/>
                        </a:rPr>
                      </a:br>
                      <a:endParaRPr lang="en-IN" sz="1800" kern="1200" dirty="0" smtClean="0">
                        <a:solidFill>
                          <a:schemeClr val="dk1"/>
                        </a:solidFill>
                        <a:latin typeface="+mn-lt"/>
                        <a:ea typeface="+mn-ea"/>
                        <a:cs typeface="+mn-cs"/>
                      </a:endParaRPr>
                    </a:p>
                    <a:p>
                      <a:pPr marL="342900" lvl="0" indent="-342900">
                        <a:buFont typeface="+mj-lt"/>
                        <a:buAutoNum type="arabicPeriod"/>
                      </a:pPr>
                      <a:r>
                        <a:rPr lang="en-IN" sz="1600" kern="1200" dirty="0" smtClean="0">
                          <a:solidFill>
                            <a:schemeClr val="dk1"/>
                          </a:solidFill>
                          <a:latin typeface="+mn-lt"/>
                          <a:ea typeface="+mn-ea"/>
                          <a:cs typeface="+mn-cs"/>
                        </a:rPr>
                        <a:t>The standard ad valorem rate of duty of excise (i.e. CENVAT) is being increased from 12% to 12.5%. </a:t>
                      </a:r>
                    </a:p>
                    <a:p>
                      <a:pPr marL="342900" lvl="0" indent="-342900">
                        <a:buFont typeface="+mj-lt"/>
                        <a:buAutoNum type="arabicPeriod"/>
                      </a:pPr>
                      <a:r>
                        <a:rPr lang="en-IN" sz="1600" kern="1200" dirty="0" smtClean="0">
                          <a:solidFill>
                            <a:schemeClr val="dk1"/>
                          </a:solidFill>
                          <a:latin typeface="+mn-lt"/>
                          <a:ea typeface="+mn-ea"/>
                          <a:cs typeface="+mn-cs"/>
                        </a:rPr>
                        <a:t>Duty of excise on “waters, including mineral waters and aerated waters, containing added sugar or other sweetening matter or flavoured” falling under Chapter sub-heading 2202 10 is being increased from 12% to 18%. </a:t>
                      </a:r>
                    </a:p>
                    <a:p>
                      <a:pPr marL="342900" lvl="0" indent="-342900">
                        <a:buFont typeface="+mj-lt"/>
                        <a:buAutoNum type="arabicPeriod"/>
                      </a:pPr>
                      <a:r>
                        <a:rPr lang="en-IN" sz="1600" kern="1200" dirty="0" smtClean="0">
                          <a:solidFill>
                            <a:schemeClr val="dk1"/>
                          </a:solidFill>
                          <a:latin typeface="+mn-lt"/>
                          <a:ea typeface="+mn-ea"/>
                          <a:cs typeface="+mn-cs"/>
                        </a:rPr>
                        <a:t>Duty of excise on cigarettes is being increased by 25% for cigarettes of length not exceeding 65 mm and by 15% for cigarettes of other lengths. Increase in are also proposed on cigars, cheroots and cigarillos. </a:t>
                      </a:r>
                    </a:p>
                    <a:p>
                      <a:pPr marL="342900" lvl="0" indent="-342900">
                        <a:buFont typeface="+mj-lt"/>
                        <a:buAutoNum type="arabicPeriod"/>
                      </a:pPr>
                      <a:r>
                        <a:rPr lang="en-IN" sz="1600" kern="1200" dirty="0" smtClean="0">
                          <a:solidFill>
                            <a:schemeClr val="dk1"/>
                          </a:solidFill>
                          <a:latin typeface="+mn-lt"/>
                          <a:ea typeface="+mn-ea"/>
                          <a:cs typeface="+mn-cs"/>
                        </a:rPr>
                        <a:t>Excise duty on cut tobacco is being increased from Rs.60 per kg to Rs.70 per kg. </a:t>
                      </a:r>
                    </a:p>
                    <a:p>
                      <a:pPr marL="342900" lvl="0" indent="-342900">
                        <a:buFont typeface="+mj-lt"/>
                        <a:buAutoNum type="arabicPeriod"/>
                      </a:pPr>
                      <a:r>
                        <a:rPr lang="en-IN" sz="1600" kern="1200" dirty="0" smtClean="0">
                          <a:solidFill>
                            <a:schemeClr val="dk1"/>
                          </a:solidFill>
                          <a:latin typeface="+mn-lt"/>
                          <a:ea typeface="+mn-ea"/>
                          <a:cs typeface="+mn-cs"/>
                        </a:rPr>
                        <a:t>Tariff rate of excise duty on goods falling under Chapter sub-heading 2523 29 is being increased from Rs.900 per tonne to Rs.1000 per tonne.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3512265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557396000"/>
              </p:ext>
            </p:extLst>
          </p:nvPr>
        </p:nvGraphicFramePr>
        <p:xfrm>
          <a:off x="1088572" y="1814286"/>
          <a:ext cx="10101942" cy="4122057"/>
        </p:xfrm>
        <a:graphic>
          <a:graphicData uri="http://schemas.openxmlformats.org/drawingml/2006/table">
            <a:tbl>
              <a:tblPr firstRow="1" bandRow="1">
                <a:tableStyleId>{073A0DAA-6AF3-43AB-8588-CEC1D06C72B9}</a:tableStyleId>
              </a:tblPr>
              <a:tblGrid>
                <a:gridCol w="10101942"/>
              </a:tblGrid>
              <a:tr h="9579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effectLst/>
                          <a:latin typeface="+mn-lt"/>
                          <a:ea typeface="+mn-ea"/>
                          <a:cs typeface="+mn-cs"/>
                        </a:rPr>
                        <a:t>CENTRAL EXCISE TARIFF</a:t>
                      </a:r>
                      <a:r>
                        <a:rPr lang="en-IN" sz="1800" b="1" kern="1200" baseline="0" dirty="0" smtClean="0">
                          <a:solidFill>
                            <a:schemeClr val="lt1"/>
                          </a:solidFill>
                          <a:effectLst/>
                          <a:latin typeface="+mn-lt"/>
                          <a:ea typeface="+mn-ea"/>
                          <a:cs typeface="+mn-cs"/>
                        </a:rPr>
                        <a:t> ACT</a:t>
                      </a:r>
                    </a:p>
                    <a:p>
                      <a:pPr marL="0" marR="0" indent="0" algn="ctr"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latin typeface="+mn-lt"/>
                          <a:ea typeface="+mn-ea"/>
                          <a:cs typeface="+mn-cs"/>
                        </a:rPr>
                        <a:t>(Changes Applicable immediately)</a:t>
                      </a:r>
                    </a:p>
                    <a:p>
                      <a:pPr algn="ctr"/>
                      <a:r>
                        <a:rPr lang="en-IN" sz="1800" b="1" kern="1200" dirty="0" smtClean="0">
                          <a:solidFill>
                            <a:schemeClr val="lt1"/>
                          </a:solidFill>
                          <a:effectLst/>
                          <a:latin typeface="+mn-lt"/>
                          <a:ea typeface="+mn-ea"/>
                          <a:cs typeface="+mn-cs"/>
                        </a:rPr>
                        <a:t>FIRST SCHEDULE</a:t>
                      </a:r>
                    </a:p>
                  </a:txBody>
                  <a:tcPr>
                    <a:solidFill>
                      <a:srgbClr val="002060"/>
                    </a:solidFill>
                  </a:tcPr>
                </a:tc>
              </a:tr>
              <a:tr h="3164114">
                <a:tc>
                  <a:txBody>
                    <a:bodyPr/>
                    <a:lstStyle/>
                    <a:p>
                      <a:pPr marL="342900" lvl="0" indent="-342900">
                        <a:buFont typeface="+mj-lt"/>
                        <a:buAutoNum type="arabicPeriod" startAt="6"/>
                      </a:pPr>
                      <a:r>
                        <a:rPr lang="en-IN" sz="1600" kern="1200" dirty="0" smtClean="0">
                          <a:solidFill>
                            <a:schemeClr val="dk1"/>
                          </a:solidFill>
                          <a:latin typeface="+mn-lt"/>
                          <a:ea typeface="+mn-ea"/>
                          <a:cs typeface="+mn-cs"/>
                        </a:rPr>
                        <a:t>Tariff rate of excise duty on high speed diesel (HSD) falling under tariff item 2710 19 30 is being increased from 14% + Rs.5 per litre to 14% + Rs.15 per litre. However, there is no change in the aggregate of various duties of excise on high speed diesel (HSD). </a:t>
                      </a:r>
                    </a:p>
                    <a:p>
                      <a:pPr marL="342900" lvl="0" indent="-342900">
                        <a:buFont typeface="+mj-lt"/>
                        <a:buAutoNum type="arabicPeriod" startAt="6"/>
                      </a:pPr>
                      <a:r>
                        <a:rPr lang="en-IN" sz="1600" kern="1200" dirty="0" smtClean="0">
                          <a:solidFill>
                            <a:schemeClr val="dk1"/>
                          </a:solidFill>
                          <a:latin typeface="+mn-lt"/>
                          <a:ea typeface="+mn-ea"/>
                          <a:cs typeface="+mn-cs"/>
                        </a:rPr>
                        <a:t>Tariff rate of excise duty on all goods falling under tariff item 3923 21 00 and Chapter sub-heading 3923 29 is being increased from 12% to 18%. </a:t>
                      </a: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The above changes will come into effect immediately owing to a declaration under the Provisional Collection of Taxes Act, 1931</a:t>
                      </a:r>
                    </a:p>
                    <a:p>
                      <a:endParaRPr lang="en-US" sz="1400" kern="1200" dirty="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1622597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cap="all" dirty="0">
                <a:solidFill>
                  <a:srgbClr val="00B0F0"/>
                </a:solidFill>
              </a:rPr>
              <a:t>Amendments in </a:t>
            </a:r>
            <a:r>
              <a:rPr lang="en-IN" b="1" cap="all" dirty="0" smtClean="0">
                <a:solidFill>
                  <a:srgbClr val="00B0F0"/>
                </a:solidFill>
              </a:rPr>
              <a:t>central excise by </a:t>
            </a:r>
            <a:r>
              <a:rPr lang="en-IN" b="1" cap="all" dirty="0">
                <a:solidFill>
                  <a:srgbClr val="00B0F0"/>
                </a:solidFill>
              </a:rPr>
              <a:t>notifications</a:t>
            </a:r>
            <a:endParaRPr lang="en-US" dirty="0">
              <a:solidFill>
                <a:srgbClr val="00B0F0"/>
              </a:solidFill>
            </a:endParaRPr>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2073934245"/>
              </p:ext>
            </p:extLst>
          </p:nvPr>
        </p:nvGraphicFramePr>
        <p:xfrm>
          <a:off x="1170774" y="1814286"/>
          <a:ext cx="9984905" cy="4122057"/>
        </p:xfrm>
        <a:graphic>
          <a:graphicData uri="http://schemas.openxmlformats.org/drawingml/2006/table">
            <a:tbl>
              <a:tblPr firstRow="1" firstCol="1" bandRow="1">
                <a:tableStyleId>{D27102A9-8310-4765-A935-A1911B00CA55}</a:tableStyleId>
              </a:tblPr>
              <a:tblGrid>
                <a:gridCol w="9984905"/>
              </a:tblGrid>
              <a:tr h="522514">
                <a:tc>
                  <a:txBody>
                    <a:bodyPr/>
                    <a:lstStyle/>
                    <a:p>
                      <a:pPr algn="ctr">
                        <a:lnSpc>
                          <a:spcPct val="115000"/>
                        </a:lnSpc>
                        <a:spcAft>
                          <a:spcPts val="0"/>
                        </a:spcAft>
                      </a:pPr>
                      <a:r>
                        <a:rPr lang="en-IN" sz="1800" b="1" dirty="0">
                          <a:solidFill>
                            <a:schemeClr val="bg1"/>
                          </a:solidFill>
                          <a:latin typeface="Book Antiqua"/>
                          <a:ea typeface="Calibri"/>
                          <a:cs typeface="Times New Roman"/>
                        </a:rPr>
                        <a:t>Notification </a:t>
                      </a:r>
                      <a:r>
                        <a:rPr lang="en-IN" sz="1800" b="1" dirty="0" smtClean="0">
                          <a:solidFill>
                            <a:schemeClr val="bg1"/>
                          </a:solidFill>
                          <a:latin typeface="Book Antiqua"/>
                          <a:ea typeface="Calibri"/>
                          <a:cs typeface="Times New Roman"/>
                        </a:rPr>
                        <a:t>No. </a:t>
                      </a:r>
                      <a:r>
                        <a:rPr lang="en-IN" sz="1800" b="1" dirty="0">
                          <a:solidFill>
                            <a:schemeClr val="bg1"/>
                          </a:solidFill>
                          <a:latin typeface="Book Antiqua"/>
                          <a:ea typeface="Calibri"/>
                          <a:cs typeface="Times New Roman"/>
                        </a:rPr>
                        <a:t>03/2015- CE Dt.  1</a:t>
                      </a:r>
                      <a:r>
                        <a:rPr lang="en-IN" sz="1800" b="1" baseline="30000" dirty="0">
                          <a:solidFill>
                            <a:schemeClr val="bg1"/>
                          </a:solidFill>
                          <a:latin typeface="Book Antiqua"/>
                          <a:ea typeface="Calibri"/>
                          <a:cs typeface="Times New Roman"/>
                        </a:rPr>
                        <a:t>st</a:t>
                      </a:r>
                      <a:r>
                        <a:rPr lang="en-IN" sz="1800" b="1" dirty="0">
                          <a:solidFill>
                            <a:schemeClr val="bg1"/>
                          </a:solidFill>
                          <a:latin typeface="Book Antiqua"/>
                          <a:ea typeface="Calibri"/>
                          <a:cs typeface="Times New Roman"/>
                        </a:rPr>
                        <a:t> March, 2015 (Applicable </a:t>
                      </a:r>
                      <a:r>
                        <a:rPr lang="en-IN" sz="1800" b="1" dirty="0" err="1">
                          <a:solidFill>
                            <a:schemeClr val="bg1"/>
                          </a:solidFill>
                          <a:latin typeface="Book Antiqua"/>
                          <a:ea typeface="Calibri"/>
                          <a:cs typeface="Times New Roman"/>
                        </a:rPr>
                        <a:t>w.e.f</a:t>
                      </a:r>
                      <a:r>
                        <a:rPr lang="en-IN" sz="1800" b="1" dirty="0">
                          <a:solidFill>
                            <a:schemeClr val="bg1"/>
                          </a:solidFill>
                          <a:latin typeface="Book Antiqua"/>
                          <a:ea typeface="Calibri"/>
                          <a:cs typeface="Times New Roman"/>
                        </a:rPr>
                        <a:t>. 1</a:t>
                      </a:r>
                      <a:r>
                        <a:rPr lang="en-IN" sz="1800" b="1" baseline="30000" dirty="0">
                          <a:solidFill>
                            <a:schemeClr val="bg1"/>
                          </a:solidFill>
                          <a:latin typeface="Book Antiqua"/>
                          <a:ea typeface="Calibri"/>
                          <a:cs typeface="Times New Roman"/>
                        </a:rPr>
                        <a:t>st</a:t>
                      </a:r>
                      <a:r>
                        <a:rPr lang="en-IN" sz="1800" b="1" dirty="0">
                          <a:solidFill>
                            <a:schemeClr val="bg1"/>
                          </a:solidFill>
                          <a:latin typeface="Book Antiqua"/>
                          <a:ea typeface="Calibri"/>
                          <a:cs typeface="Times New Roman"/>
                        </a:rPr>
                        <a:t> March, 2015)</a:t>
                      </a:r>
                      <a:endParaRPr lang="en-IN" sz="1800" dirty="0">
                        <a:solidFill>
                          <a:schemeClr val="bg1"/>
                        </a:solidFill>
                        <a:latin typeface="Calibri"/>
                        <a:ea typeface="Calibri"/>
                        <a:cs typeface="Times New Roman"/>
                      </a:endParaRPr>
                    </a:p>
                  </a:txBody>
                  <a:tcPr marL="68580" marR="68580" marT="0" marB="0">
                    <a:solidFill>
                      <a:srgbClr val="002060"/>
                    </a:solidFill>
                  </a:tcPr>
                </a:tc>
              </a:tr>
              <a:tr h="3599543">
                <a:tc>
                  <a:txBody>
                    <a:bodyPr/>
                    <a:lstStyle/>
                    <a:p>
                      <a:r>
                        <a:rPr lang="en-IN" sz="1600" b="1" u="dbl" kern="1200" dirty="0" smtClean="0">
                          <a:solidFill>
                            <a:schemeClr val="tx1"/>
                          </a:solidFill>
                          <a:latin typeface="+mn-lt"/>
                          <a:ea typeface="+mn-ea"/>
                          <a:cs typeface="+mn-cs"/>
                        </a:rPr>
                        <a:t>Goods assessable under section 4A of Central Excise Act’ 1944</a:t>
                      </a:r>
                      <a:endParaRPr lang="en-IN" sz="1600" b="1" kern="1200" dirty="0" smtClean="0">
                        <a:solidFill>
                          <a:schemeClr val="tx1"/>
                        </a:solidFill>
                        <a:latin typeface="+mn-lt"/>
                        <a:ea typeface="+mn-ea"/>
                        <a:cs typeface="+mn-cs"/>
                      </a:endParaRPr>
                    </a:p>
                    <a:p>
                      <a:r>
                        <a:rPr lang="en-IN" sz="1600" b="1" kern="1200" dirty="0" smtClean="0">
                          <a:solidFill>
                            <a:schemeClr val="tx1"/>
                          </a:solidFill>
                          <a:latin typeface="+mn-lt"/>
                          <a:ea typeface="+mn-ea"/>
                          <a:cs typeface="+mn-cs"/>
                        </a:rPr>
                        <a:t> </a:t>
                      </a:r>
                    </a:p>
                    <a:p>
                      <a:pPr marL="342900" lvl="0" indent="-342900">
                        <a:buFont typeface="+mj-lt"/>
                        <a:buAutoNum type="arabicPeriod"/>
                      </a:pPr>
                      <a:r>
                        <a:rPr lang="en-IN" sz="1600" b="0" kern="1200" dirty="0" smtClean="0">
                          <a:solidFill>
                            <a:schemeClr val="tx1"/>
                          </a:solidFill>
                          <a:latin typeface="+mn-lt"/>
                          <a:ea typeface="+mn-ea"/>
                          <a:cs typeface="+mn-cs"/>
                        </a:rPr>
                        <a:t>All goods falling under Chapter sub-heading 2101 20, including iced tea, are being notified under section 4A of the Central Excise Act for the purpose of assessment of Central Excise duty with reference to the Retail Sale Price with an abatement of 30%.</a:t>
                      </a:r>
                    </a:p>
                    <a:p>
                      <a:pPr marL="342900" lvl="0" indent="-342900">
                        <a:buFont typeface="+mj-lt"/>
                        <a:buAutoNum type="arabicPeriod"/>
                      </a:pPr>
                      <a:r>
                        <a:rPr lang="en-IN" sz="1600" b="0" kern="1200" dirty="0" smtClean="0">
                          <a:solidFill>
                            <a:schemeClr val="tx1"/>
                          </a:solidFill>
                          <a:latin typeface="+mn-lt"/>
                          <a:ea typeface="+mn-ea"/>
                          <a:cs typeface="+mn-cs"/>
                        </a:rPr>
                        <a:t>Goods, such as lemonade and other beverages, are being notified under section 4A of the Central Excise Act for the purpose of assessment of Central Excise duty with reference to the Retail Sale Price with an abatement of 35%.</a:t>
                      </a:r>
                    </a:p>
                    <a:p>
                      <a:pPr marL="342900" lvl="0" indent="-342900">
                        <a:buFont typeface="+mj-lt"/>
                        <a:buAutoNum type="arabicPeriod"/>
                      </a:pPr>
                      <a:r>
                        <a:rPr lang="en-IN" sz="1600" b="0" kern="1200" dirty="0" smtClean="0">
                          <a:solidFill>
                            <a:schemeClr val="tx1"/>
                          </a:solidFill>
                          <a:latin typeface="+mn-lt"/>
                          <a:ea typeface="+mn-ea"/>
                          <a:cs typeface="+mn-cs"/>
                        </a:rPr>
                        <a:t>Excise duty of 2% without CENVAT credit or 6% with CENVAT credit is being levied on condensed milk put up in unit containers. Condensed milk is also being notified under section 4A of the Central Excise Act for the purpose of valuation with reference to the Retail Sale Price with an abatement of 30%.</a:t>
                      </a:r>
                    </a:p>
                    <a:p>
                      <a:pPr marL="342900" lvl="0" indent="-342900">
                        <a:buFont typeface="+mj-lt"/>
                        <a:buAutoNum type="arabicPeriod"/>
                      </a:pPr>
                      <a:r>
                        <a:rPr lang="en-IN" sz="1600" b="0" kern="1200" dirty="0" smtClean="0">
                          <a:solidFill>
                            <a:schemeClr val="tx1"/>
                          </a:solidFill>
                          <a:latin typeface="+mn-lt"/>
                          <a:ea typeface="+mn-ea"/>
                          <a:cs typeface="+mn-cs"/>
                        </a:rPr>
                        <a:t>Suitable amendment is being carried out to expressly provide that LED lights or fixtures including LED lamps are liable to assessment of excise duty with reference to retail sale price. Similar changes are being made in the Third Schedule to the Central Excise Act, 1944.</a:t>
                      </a:r>
                      <a:r>
                        <a:rPr lang="en-IN" sz="1600" b="0" dirty="0">
                          <a:effectLst/>
                        </a:rPr>
                        <a:t> </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0281" marR="50281" marT="0" marB="0">
                    <a:solidFill>
                      <a:schemeClr val="bg1">
                        <a:lumMod val="75000"/>
                      </a:schemeClr>
                    </a:solidFill>
                  </a:tcPr>
                </a:tc>
              </a:tr>
            </a:tbl>
          </a:graphicData>
        </a:graphic>
      </p:graphicFrame>
    </p:spTree>
    <p:extLst>
      <p:ext uri="{BB962C8B-B14F-4D97-AF65-F5344CB8AC3E}">
        <p14:creationId xmlns="" xmlns:p14="http://schemas.microsoft.com/office/powerpoint/2010/main" val="2222263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cap="all" dirty="0" smtClean="0">
                <a:solidFill>
                  <a:srgbClr val="00B0F0"/>
                </a:solidFill>
              </a:rPr>
              <a:t>Amendments in central excise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190172" y="1828800"/>
          <a:ext cx="10014856" cy="4122057"/>
        </p:xfrm>
        <a:graphic>
          <a:graphicData uri="http://schemas.openxmlformats.org/drawingml/2006/table">
            <a:tbl>
              <a:tblPr firstRow="1" firstCol="1" bandRow="1">
                <a:tableStyleId>{D27102A9-8310-4765-A935-A1911B00CA55}</a:tableStyleId>
              </a:tblPr>
              <a:tblGrid>
                <a:gridCol w="10014856"/>
              </a:tblGrid>
              <a:tr h="551543">
                <a:tc>
                  <a:txBody>
                    <a:bodyPr/>
                    <a:lstStyle/>
                    <a:p>
                      <a:pPr marL="0" marR="0" algn="ctr">
                        <a:lnSpc>
                          <a:spcPct val="115000"/>
                        </a:lnSpc>
                        <a:spcBef>
                          <a:spcPts val="0"/>
                        </a:spcBef>
                        <a:spcAft>
                          <a:spcPts val="0"/>
                        </a:spcAft>
                      </a:pPr>
                      <a:r>
                        <a:rPr lang="en-IN" sz="1800" b="1" kern="1200" dirty="0" smtClean="0">
                          <a:solidFill>
                            <a:schemeClr val="bg1"/>
                          </a:solidFill>
                          <a:latin typeface="+mn-lt"/>
                          <a:ea typeface="+mn-ea"/>
                          <a:cs typeface="+mn-cs"/>
                        </a:rPr>
                        <a:t>Notification No 04/2015 and 05/2015- CE Dt.  1</a:t>
                      </a:r>
                      <a:r>
                        <a:rPr lang="en-IN" sz="1800" b="1" kern="1200" baseline="30000" dirty="0" smtClean="0">
                          <a:solidFill>
                            <a:schemeClr val="bg1"/>
                          </a:solidFill>
                          <a:latin typeface="+mn-lt"/>
                          <a:ea typeface="+mn-ea"/>
                          <a:cs typeface="+mn-cs"/>
                        </a:rPr>
                        <a:t>st</a:t>
                      </a:r>
                      <a:r>
                        <a:rPr lang="en-IN" sz="1800" b="1" kern="1200" dirty="0" smtClean="0">
                          <a:solidFill>
                            <a:schemeClr val="bg1"/>
                          </a:solidFill>
                          <a:latin typeface="+mn-lt"/>
                          <a:ea typeface="+mn-ea"/>
                          <a:cs typeface="+mn-cs"/>
                        </a:rPr>
                        <a:t> March, 2015 (Applicable </a:t>
                      </a:r>
                      <a:r>
                        <a:rPr lang="en-IN" sz="1800" b="1" kern="1200" dirty="0" err="1" smtClean="0">
                          <a:solidFill>
                            <a:schemeClr val="bg1"/>
                          </a:solidFill>
                          <a:latin typeface="+mn-lt"/>
                          <a:ea typeface="+mn-ea"/>
                          <a:cs typeface="+mn-cs"/>
                        </a:rPr>
                        <a:t>w.e.f</a:t>
                      </a:r>
                      <a:r>
                        <a:rPr lang="en-IN" sz="1800" b="1" kern="1200" dirty="0" smtClean="0">
                          <a:solidFill>
                            <a:schemeClr val="bg1"/>
                          </a:solidFill>
                          <a:latin typeface="+mn-lt"/>
                          <a:ea typeface="+mn-ea"/>
                          <a:cs typeface="+mn-cs"/>
                        </a:rPr>
                        <a:t>. 1</a:t>
                      </a:r>
                      <a:r>
                        <a:rPr lang="en-IN" sz="1800" b="1" kern="1200" baseline="30000" dirty="0" smtClean="0">
                          <a:solidFill>
                            <a:schemeClr val="bg1"/>
                          </a:solidFill>
                          <a:latin typeface="+mn-lt"/>
                          <a:ea typeface="+mn-ea"/>
                          <a:cs typeface="+mn-cs"/>
                        </a:rPr>
                        <a:t>st</a:t>
                      </a:r>
                      <a:r>
                        <a:rPr lang="en-IN" sz="1800" b="1" kern="1200" dirty="0" smtClean="0">
                          <a:solidFill>
                            <a:schemeClr val="bg1"/>
                          </a:solidFill>
                          <a:latin typeface="+mn-lt"/>
                          <a:ea typeface="+mn-ea"/>
                          <a:cs typeface="+mn-cs"/>
                        </a:rPr>
                        <a:t> March, 2015)</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281" marR="50281" marT="0" marB="0" anchor="ctr">
                    <a:solidFill>
                      <a:srgbClr val="002060"/>
                    </a:solidFill>
                  </a:tcPr>
                </a:tc>
              </a:tr>
              <a:tr h="3570514">
                <a:tc>
                  <a:txBody>
                    <a:bodyPr/>
                    <a:lstStyle/>
                    <a:p>
                      <a:pPr marL="0" marR="0" algn="just">
                        <a:lnSpc>
                          <a:spcPct val="115000"/>
                        </a:lnSpc>
                        <a:spcBef>
                          <a:spcPts val="0"/>
                        </a:spcBef>
                        <a:spcAft>
                          <a:spcPts val="0"/>
                        </a:spcAft>
                      </a:pPr>
                      <a:r>
                        <a:rPr lang="en-IN" sz="1400" dirty="0">
                          <a:effectLst/>
                        </a:rPr>
                        <a:t> </a:t>
                      </a:r>
                      <a:endParaRPr lang="en-US" sz="1400" dirty="0">
                        <a:effectLst/>
                      </a:endParaRPr>
                    </a:p>
                    <a:p>
                      <a:pPr algn="ctr" fontAlgn="base"/>
                      <a:r>
                        <a:rPr lang="en-IN" sz="1600" b="1" u="dbl" kern="1200" dirty="0" smtClean="0">
                          <a:solidFill>
                            <a:schemeClr val="tx1"/>
                          </a:solidFill>
                          <a:latin typeface="+mn-lt"/>
                          <a:ea typeface="+mn-ea"/>
                          <a:cs typeface="+mn-cs"/>
                        </a:rPr>
                        <a:t>Chewing Tobacco and Unmanufactured Tobacco Packing Machines (Capacity Determination and Collection of Duty) Rules, 2010 Amended.</a:t>
                      </a:r>
                      <a:endParaRPr lang="en-IN" sz="1600" b="1" kern="1200" dirty="0" smtClean="0">
                        <a:solidFill>
                          <a:schemeClr val="tx1"/>
                        </a:solidFill>
                        <a:latin typeface="+mn-lt"/>
                        <a:ea typeface="+mn-ea"/>
                        <a:cs typeface="+mn-cs"/>
                      </a:endParaRPr>
                    </a:p>
                    <a:p>
                      <a:pPr algn="ctr" fontAlgn="base"/>
                      <a:r>
                        <a:rPr lang="en-IN" sz="1600" b="1" u="dbl" kern="1200" dirty="0" smtClean="0">
                          <a:solidFill>
                            <a:schemeClr val="tx1"/>
                          </a:solidFill>
                          <a:latin typeface="+mn-lt"/>
                          <a:ea typeface="+mn-ea"/>
                          <a:cs typeface="+mn-cs"/>
                        </a:rPr>
                        <a:t>And</a:t>
                      </a:r>
                      <a:endParaRPr lang="en-IN" sz="1600" b="1" kern="1200" dirty="0" smtClean="0">
                        <a:solidFill>
                          <a:schemeClr val="tx1"/>
                        </a:solidFill>
                        <a:latin typeface="+mn-lt"/>
                        <a:ea typeface="+mn-ea"/>
                        <a:cs typeface="+mn-cs"/>
                      </a:endParaRPr>
                    </a:p>
                    <a:p>
                      <a:pPr algn="ctr" fontAlgn="base"/>
                      <a:r>
                        <a:rPr lang="en-IN" sz="1600" b="1" u="dbl" kern="1200" dirty="0" smtClean="0">
                          <a:solidFill>
                            <a:schemeClr val="tx1"/>
                          </a:solidFill>
                          <a:latin typeface="+mn-lt"/>
                          <a:ea typeface="+mn-ea"/>
                          <a:cs typeface="+mn-cs"/>
                        </a:rPr>
                        <a:t>Pan </a:t>
                      </a:r>
                      <a:r>
                        <a:rPr lang="en-IN" sz="1600" b="1" u="dbl" kern="1200" dirty="0" err="1" smtClean="0">
                          <a:solidFill>
                            <a:schemeClr val="tx1"/>
                          </a:solidFill>
                          <a:latin typeface="+mn-lt"/>
                          <a:ea typeface="+mn-ea"/>
                          <a:cs typeface="+mn-cs"/>
                        </a:rPr>
                        <a:t>Masala</a:t>
                      </a:r>
                      <a:r>
                        <a:rPr lang="en-IN" sz="1600" b="1" u="dbl" kern="1200" dirty="0" smtClean="0">
                          <a:solidFill>
                            <a:schemeClr val="tx1"/>
                          </a:solidFill>
                          <a:latin typeface="+mn-lt"/>
                          <a:ea typeface="+mn-ea"/>
                          <a:cs typeface="+mn-cs"/>
                        </a:rPr>
                        <a:t> Packing Machines (Capacity Determination and Collection of Duty) (Amendment) Rules, 2015 Amended</a:t>
                      </a:r>
                      <a:endParaRPr lang="en-IN" sz="1600" b="1" kern="1200" dirty="0" smtClean="0">
                        <a:solidFill>
                          <a:schemeClr val="tx1"/>
                        </a:solidFill>
                        <a:latin typeface="+mn-lt"/>
                        <a:ea typeface="+mn-ea"/>
                        <a:cs typeface="+mn-cs"/>
                      </a:endParaRPr>
                    </a:p>
                    <a:p>
                      <a:pPr fontAlgn="base"/>
                      <a:r>
                        <a:rPr lang="en-US" sz="1600" b="1" kern="1200" dirty="0" smtClean="0">
                          <a:solidFill>
                            <a:schemeClr val="tx1"/>
                          </a:solidFill>
                          <a:latin typeface="+mn-lt"/>
                          <a:ea typeface="+mn-ea"/>
                          <a:cs typeface="+mn-cs"/>
                        </a:rPr>
                        <a:t> </a:t>
                      </a:r>
                      <a:endParaRPr lang="en-IN" sz="1600" b="1" kern="1200" dirty="0" smtClean="0">
                        <a:solidFill>
                          <a:schemeClr val="tx1"/>
                        </a:solidFill>
                        <a:latin typeface="+mn-lt"/>
                        <a:ea typeface="+mn-ea"/>
                        <a:cs typeface="+mn-cs"/>
                      </a:endParaRPr>
                    </a:p>
                    <a:p>
                      <a:r>
                        <a:rPr lang="en-IN" sz="1600" b="0" kern="1200" dirty="0" smtClean="0">
                          <a:solidFill>
                            <a:schemeClr val="tx1"/>
                          </a:solidFill>
                          <a:latin typeface="+mn-lt"/>
                          <a:ea typeface="+mn-ea"/>
                          <a:cs typeface="+mn-cs"/>
                        </a:rPr>
                        <a:t>Maximum speed of packing machine for packing of notified goods of various retail sale prices is being specified as a factor relevant to production for determining excise duty payable under the Compounded Levy Scheme presently applicable to pan </a:t>
                      </a:r>
                      <a:r>
                        <a:rPr lang="en-IN" sz="1600" b="0" kern="1200" dirty="0" err="1" smtClean="0">
                          <a:solidFill>
                            <a:schemeClr val="tx1"/>
                          </a:solidFill>
                          <a:latin typeface="+mn-lt"/>
                          <a:ea typeface="+mn-ea"/>
                          <a:cs typeface="+mn-cs"/>
                        </a:rPr>
                        <a:t>masala</a:t>
                      </a:r>
                      <a:r>
                        <a:rPr lang="en-IN" sz="1600" b="0" kern="1200" dirty="0" smtClean="0">
                          <a:solidFill>
                            <a:schemeClr val="tx1"/>
                          </a:solidFill>
                          <a:latin typeface="+mn-lt"/>
                          <a:ea typeface="+mn-ea"/>
                          <a:cs typeface="+mn-cs"/>
                        </a:rPr>
                        <a:t>, </a:t>
                      </a:r>
                      <a:r>
                        <a:rPr lang="en-IN" sz="1600" b="0" kern="1200" dirty="0" err="1" smtClean="0">
                          <a:solidFill>
                            <a:schemeClr val="tx1"/>
                          </a:solidFill>
                          <a:latin typeface="+mn-lt"/>
                          <a:ea typeface="+mn-ea"/>
                          <a:cs typeface="+mn-cs"/>
                        </a:rPr>
                        <a:t>gutkha</a:t>
                      </a:r>
                      <a:r>
                        <a:rPr lang="en-IN" sz="1600" b="0" kern="1200" dirty="0" smtClean="0">
                          <a:solidFill>
                            <a:schemeClr val="tx1"/>
                          </a:solidFill>
                          <a:latin typeface="+mn-lt"/>
                          <a:ea typeface="+mn-ea"/>
                          <a:cs typeface="+mn-cs"/>
                        </a:rPr>
                        <a:t> and chewing tobacco. </a:t>
                      </a:r>
                    </a:p>
                    <a:p>
                      <a:r>
                        <a:rPr lang="en-IN" sz="1600" b="0" kern="1200" dirty="0" smtClean="0">
                          <a:solidFill>
                            <a:schemeClr val="tx1"/>
                          </a:solidFill>
                          <a:latin typeface="+mn-lt"/>
                          <a:ea typeface="+mn-ea"/>
                          <a:cs typeface="+mn-cs"/>
                        </a:rPr>
                        <a:t> </a:t>
                      </a:r>
                    </a:p>
                    <a:p>
                      <a:r>
                        <a:rPr lang="en-IN" sz="1600" b="0" kern="1200" dirty="0" smtClean="0">
                          <a:solidFill>
                            <a:schemeClr val="tx1"/>
                          </a:solidFill>
                          <a:latin typeface="+mn-lt"/>
                          <a:ea typeface="+mn-ea"/>
                          <a:cs typeface="+mn-cs"/>
                        </a:rPr>
                        <a:t>Accordingly, deemed production and duty payable per machine per month are being notified with reference to the speed range in which the maximum speed of a packing machine falls.</a:t>
                      </a:r>
                    </a:p>
                    <a:p>
                      <a:pPr marL="0" marR="0">
                        <a:lnSpc>
                          <a:spcPct val="115000"/>
                        </a:lnSpc>
                        <a:spcBef>
                          <a:spcPts val="0"/>
                        </a:spcBef>
                        <a:spcAft>
                          <a:spcPts val="0"/>
                        </a:spcAft>
                      </a:pPr>
                      <a:r>
                        <a:rPr lang="en-IN"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281" marR="50281" marT="0" marB="0">
                    <a:solidFill>
                      <a:schemeClr val="bg1">
                        <a:lumMod val="75000"/>
                      </a:schemeClr>
                    </a:solidFill>
                  </a:tcPr>
                </a:tc>
              </a:tr>
            </a:tbl>
          </a:graphicData>
        </a:graphic>
      </p:graphicFrame>
    </p:spTree>
    <p:extLst>
      <p:ext uri="{BB962C8B-B14F-4D97-AF65-F5344CB8AC3E}">
        <p14:creationId xmlns="" xmlns:p14="http://schemas.microsoft.com/office/powerpoint/2010/main" val="2503749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central excise by notifications</a:t>
            </a:r>
            <a:endParaRPr lang="en-IN" dirty="0">
              <a:solidFill>
                <a:srgbClr val="00B0F0"/>
              </a:solidFill>
            </a:endParaRPr>
          </a:p>
        </p:txBody>
      </p:sp>
      <p:graphicFrame>
        <p:nvGraphicFramePr>
          <p:cNvPr id="4" name="Content Placeholder 3"/>
          <p:cNvGraphicFramePr>
            <a:graphicFrameLocks noGrp="1"/>
          </p:cNvGraphicFramePr>
          <p:nvPr>
            <p:ph idx="1"/>
          </p:nvPr>
        </p:nvGraphicFramePr>
        <p:xfrm>
          <a:off x="1096963" y="1808191"/>
          <a:ext cx="10058400" cy="4206819"/>
        </p:xfrm>
        <a:graphic>
          <a:graphicData uri="http://schemas.openxmlformats.org/drawingml/2006/table">
            <a:tbl>
              <a:tblPr firstRow="1" bandRow="1">
                <a:tableStyleId>{5C22544A-7EE6-4342-B048-85BDC9FD1C3A}</a:tableStyleId>
              </a:tblPr>
              <a:tblGrid>
                <a:gridCol w="10058400"/>
              </a:tblGrid>
              <a:tr h="543123">
                <a:tc>
                  <a:txBody>
                    <a:bodyPr/>
                    <a:lstStyle/>
                    <a:p>
                      <a:pPr algn="ctr">
                        <a:lnSpc>
                          <a:spcPct val="115000"/>
                        </a:lnSpc>
                        <a:spcAft>
                          <a:spcPts val="0"/>
                        </a:spcAft>
                      </a:pPr>
                      <a:r>
                        <a:rPr lang="en-IN" sz="1800" b="1" dirty="0">
                          <a:latin typeface="Book Antiqua"/>
                          <a:ea typeface="Calibri"/>
                          <a:cs typeface="Times New Roman"/>
                        </a:rPr>
                        <a:t>Notification No 06/2015- CE Dt.  1</a:t>
                      </a:r>
                      <a:r>
                        <a:rPr lang="en-IN" sz="1800" b="1" baseline="30000" dirty="0">
                          <a:latin typeface="Book Antiqua"/>
                          <a:ea typeface="Calibri"/>
                          <a:cs typeface="Times New Roman"/>
                        </a:rPr>
                        <a:t>st</a:t>
                      </a:r>
                      <a:r>
                        <a:rPr lang="en-IN" sz="1800" b="1" dirty="0">
                          <a:latin typeface="Book Antiqua"/>
                          <a:ea typeface="Calibri"/>
                          <a:cs typeface="Times New Roman"/>
                        </a:rPr>
                        <a:t> March, 2015 (Applicable from different dates)</a:t>
                      </a:r>
                      <a:endParaRPr lang="en-IN" sz="1800" dirty="0">
                        <a:latin typeface="Calibri"/>
                        <a:ea typeface="Calibri"/>
                        <a:cs typeface="Times New Roman"/>
                      </a:endParaRPr>
                    </a:p>
                  </a:txBody>
                  <a:tcPr marL="68580" marR="68580" marT="0" marB="0">
                    <a:solidFill>
                      <a:srgbClr val="002060"/>
                    </a:solidFill>
                  </a:tcPr>
                </a:tc>
              </a:tr>
              <a:tr h="3657600">
                <a:tc>
                  <a:txBody>
                    <a:bodyPr/>
                    <a:lstStyle/>
                    <a:p>
                      <a:pPr algn="ctr">
                        <a:lnSpc>
                          <a:spcPct val="115000"/>
                        </a:lnSpc>
                      </a:pPr>
                      <a:r>
                        <a:rPr lang="en-IN" sz="1600" b="1" u="sng" dirty="0" smtClean="0">
                          <a:latin typeface="Book Antiqua" panose="02040602050305030304" pitchFamily="18" charset="0"/>
                          <a:ea typeface="Calibri" panose="020F0502020204030204" pitchFamily="34" charset="0"/>
                          <a:cs typeface="Times New Roman" panose="02020603050405020304" pitchFamily="18" charset="0"/>
                        </a:rPr>
                        <a:t>Service Tax Rules’ 1994 Amended</a:t>
                      </a:r>
                      <a:r>
                        <a:rPr lang="en-IN" sz="600" b="1" dirty="0" smtClean="0">
                          <a:latin typeface="Book Antiqua" panose="02040602050305030304" pitchFamily="18" charset="0"/>
                          <a:ea typeface="Calibri" panose="020F0502020204030204" pitchFamily="34" charset="0"/>
                          <a:cs typeface="Times New Roman" panose="02020603050405020304" pitchFamily="18" charset="0"/>
                        </a:rPr>
                        <a:t> </a:t>
                      </a:r>
                      <a:endParaRPr lang="en-US" sz="600" dirty="0" smtClean="0">
                        <a:latin typeface="Calibri" panose="020F0502020204030204" pitchFamily="34" charset="0"/>
                        <a:ea typeface="Calibri" panose="020F0502020204030204" pitchFamily="34" charset="0"/>
                        <a:cs typeface="Times New Roman" panose="02020603050405020304" pitchFamily="18" charset="0"/>
                      </a:endParaRPr>
                    </a:p>
                    <a:p>
                      <a:pPr marL="363538" indent="0"/>
                      <a:r>
                        <a:rPr lang="en-IN" sz="1600" b="1" u="sng" kern="1200" dirty="0" err="1" smtClean="0">
                          <a:solidFill>
                            <a:schemeClr val="dk1"/>
                          </a:solidFill>
                          <a:latin typeface="+mn-lt"/>
                          <a:ea typeface="+mn-ea"/>
                          <a:cs typeface="+mn-cs"/>
                        </a:rPr>
                        <a:t>Cenvat</a:t>
                      </a:r>
                      <a:r>
                        <a:rPr lang="en-IN" sz="1600" b="1" u="sng" kern="1200" dirty="0" smtClean="0">
                          <a:solidFill>
                            <a:schemeClr val="dk1"/>
                          </a:solidFill>
                          <a:latin typeface="+mn-lt"/>
                          <a:ea typeface="+mn-ea"/>
                          <a:cs typeface="+mn-cs"/>
                        </a:rPr>
                        <a:t> Credit Rules’ 2004 amended</a:t>
                      </a:r>
                      <a:endParaRPr lang="en-IN" sz="1600" u="sng" kern="1200" dirty="0" smtClean="0">
                        <a:solidFill>
                          <a:schemeClr val="dk1"/>
                        </a:solidFill>
                        <a:latin typeface="+mn-lt"/>
                        <a:ea typeface="+mn-ea"/>
                        <a:cs typeface="+mn-cs"/>
                      </a:endParaRPr>
                    </a:p>
                    <a:p>
                      <a:r>
                        <a:rPr lang="en-IN" sz="800" b="1" kern="1200" dirty="0" smtClean="0">
                          <a:solidFill>
                            <a:schemeClr val="dk1"/>
                          </a:solidFill>
                          <a:latin typeface="+mn-lt"/>
                          <a:ea typeface="+mn-ea"/>
                          <a:cs typeface="+mn-cs"/>
                        </a:rPr>
                        <a:t> </a:t>
                      </a:r>
                      <a:endParaRPr lang="en-IN" sz="400" b="1" kern="1200" dirty="0" smtClean="0">
                        <a:solidFill>
                          <a:schemeClr val="dk1"/>
                        </a:solidFill>
                        <a:latin typeface="+mn-lt"/>
                        <a:ea typeface="+mn-ea"/>
                        <a:cs typeface="+mn-cs"/>
                      </a:endParaRPr>
                    </a:p>
                    <a:p>
                      <a:pPr marL="363538" indent="-363538"/>
                      <a:r>
                        <a:rPr lang="en-IN" sz="1600" b="1" u="none" kern="1200" dirty="0" smtClean="0">
                          <a:solidFill>
                            <a:schemeClr val="dk1"/>
                          </a:solidFill>
                          <a:latin typeface="+mn-lt"/>
                          <a:ea typeface="+mn-ea"/>
                          <a:cs typeface="+mn-cs"/>
                        </a:rPr>
                        <a:t>1.</a:t>
                      </a:r>
                      <a:r>
                        <a:rPr lang="en-IN" sz="1600" b="1" u="none" kern="1200" baseline="0" dirty="0" smtClean="0">
                          <a:solidFill>
                            <a:schemeClr val="dk1"/>
                          </a:solidFill>
                          <a:latin typeface="+mn-lt"/>
                          <a:ea typeface="+mn-ea"/>
                          <a:cs typeface="+mn-cs"/>
                        </a:rPr>
                        <a:t>     </a:t>
                      </a:r>
                      <a:r>
                        <a:rPr lang="en-IN" sz="1600" b="1" u="sng" kern="1200" dirty="0" smtClean="0">
                          <a:solidFill>
                            <a:schemeClr val="dk1"/>
                          </a:solidFill>
                          <a:latin typeface="+mn-lt"/>
                          <a:ea typeface="+mn-ea"/>
                          <a:cs typeface="+mn-cs"/>
                        </a:rPr>
                        <a:t>Rule 4(1) specifying the conditions of taking </a:t>
                      </a:r>
                      <a:r>
                        <a:rPr lang="en-IN" sz="1600" b="1" u="sng" kern="1200" dirty="0" err="1" smtClean="0">
                          <a:solidFill>
                            <a:schemeClr val="dk1"/>
                          </a:solidFill>
                          <a:latin typeface="+mn-lt"/>
                          <a:ea typeface="+mn-ea"/>
                          <a:cs typeface="+mn-cs"/>
                        </a:rPr>
                        <a:t>Cenvat</a:t>
                      </a:r>
                      <a:r>
                        <a:rPr lang="en-IN" sz="1600" b="1" u="sng" kern="1200" dirty="0" smtClean="0">
                          <a:solidFill>
                            <a:schemeClr val="dk1"/>
                          </a:solidFill>
                          <a:latin typeface="+mn-lt"/>
                          <a:ea typeface="+mn-ea"/>
                          <a:cs typeface="+mn-cs"/>
                        </a:rPr>
                        <a:t> credit on Inputs amended. </a:t>
                      </a:r>
                      <a:r>
                        <a:rPr lang="en-IN" sz="1600" b="1" i="1" u="sng" kern="1200" dirty="0" smtClean="0">
                          <a:solidFill>
                            <a:schemeClr val="dk1"/>
                          </a:solidFill>
                          <a:latin typeface="+mn-lt"/>
                          <a:ea typeface="+mn-ea"/>
                          <a:cs typeface="+mn-cs"/>
                        </a:rPr>
                        <a:t>(Applicable </a:t>
                      </a:r>
                      <a:r>
                        <a:rPr lang="en-IN" sz="1600" b="1" i="1" u="sng" kern="1200" dirty="0" err="1" smtClean="0">
                          <a:solidFill>
                            <a:schemeClr val="dk1"/>
                          </a:solidFill>
                          <a:latin typeface="+mn-lt"/>
                          <a:ea typeface="+mn-ea"/>
                          <a:cs typeface="+mn-cs"/>
                        </a:rPr>
                        <a:t>w.e.f</a:t>
                      </a:r>
                      <a:r>
                        <a:rPr lang="en-IN" sz="1600" b="1" i="1" u="sng" kern="1200" dirty="0" smtClean="0">
                          <a:solidFill>
                            <a:schemeClr val="dk1"/>
                          </a:solidFill>
                          <a:latin typeface="+mn-lt"/>
                          <a:ea typeface="+mn-ea"/>
                          <a:cs typeface="+mn-cs"/>
                        </a:rPr>
                        <a:t>. 01</a:t>
                      </a:r>
                      <a:r>
                        <a:rPr lang="en-IN" sz="1600" b="1" i="1" u="sng" kern="1200" baseline="30000" dirty="0" smtClean="0">
                          <a:solidFill>
                            <a:schemeClr val="dk1"/>
                          </a:solidFill>
                          <a:latin typeface="+mn-lt"/>
                          <a:ea typeface="+mn-ea"/>
                          <a:cs typeface="+mn-cs"/>
                        </a:rPr>
                        <a:t>st</a:t>
                      </a:r>
                      <a:r>
                        <a:rPr lang="en-IN" sz="1600" b="1" i="1" u="sng" kern="1200" dirty="0" smtClean="0">
                          <a:solidFill>
                            <a:schemeClr val="dk1"/>
                          </a:solidFill>
                          <a:latin typeface="+mn-lt"/>
                          <a:ea typeface="+mn-ea"/>
                          <a:cs typeface="+mn-cs"/>
                        </a:rPr>
                        <a:t> March’ 2015)</a:t>
                      </a:r>
                      <a:endParaRPr lang="en-IN" sz="1600" kern="1200" dirty="0" smtClean="0">
                        <a:solidFill>
                          <a:schemeClr val="dk1"/>
                        </a:solidFill>
                        <a:latin typeface="+mn-lt"/>
                        <a:ea typeface="+mn-ea"/>
                        <a:cs typeface="+mn-cs"/>
                      </a:endParaRPr>
                    </a:p>
                    <a:p>
                      <a:pPr marL="363538" lvl="0" indent="0">
                        <a:buFont typeface="Arial" pitchFamily="34" charset="0"/>
                        <a:buChar char="•"/>
                      </a:pPr>
                      <a:r>
                        <a:rPr lang="en-IN" sz="1600" kern="1200" dirty="0" smtClean="0">
                          <a:solidFill>
                            <a:schemeClr val="dk1"/>
                          </a:solidFill>
                          <a:latin typeface="+mn-lt"/>
                          <a:ea typeface="+mn-ea"/>
                          <a:cs typeface="+mn-cs"/>
                        </a:rPr>
                        <a:t>Time limit for taking </a:t>
                      </a:r>
                      <a:r>
                        <a:rPr lang="en-IN" sz="1600" kern="1200" dirty="0" err="1" smtClean="0">
                          <a:solidFill>
                            <a:schemeClr val="dk1"/>
                          </a:solidFill>
                          <a:latin typeface="+mn-lt"/>
                          <a:ea typeface="+mn-ea"/>
                          <a:cs typeface="+mn-cs"/>
                        </a:rPr>
                        <a:t>cenvat</a:t>
                      </a:r>
                      <a:r>
                        <a:rPr lang="en-IN" sz="1600" kern="1200" dirty="0" smtClean="0">
                          <a:solidFill>
                            <a:schemeClr val="dk1"/>
                          </a:solidFill>
                          <a:latin typeface="+mn-lt"/>
                          <a:ea typeface="+mn-ea"/>
                          <a:cs typeface="+mn-cs"/>
                        </a:rPr>
                        <a:t> credit within 6 months of the date of invoice has been increased to 1 year.</a:t>
                      </a:r>
                    </a:p>
                    <a:p>
                      <a:pPr marL="363538" lvl="0" indent="0">
                        <a:buFont typeface="Arial" pitchFamily="34" charset="0"/>
                        <a:buChar char="•"/>
                      </a:pPr>
                      <a:r>
                        <a:rPr lang="en-IN" sz="1600" kern="1200" dirty="0" err="1" smtClean="0">
                          <a:solidFill>
                            <a:schemeClr val="dk1"/>
                          </a:solidFill>
                          <a:latin typeface="+mn-lt"/>
                          <a:ea typeface="+mn-ea"/>
                          <a:cs typeface="+mn-cs"/>
                        </a:rPr>
                        <a:t>Cenvat</a:t>
                      </a:r>
                      <a:r>
                        <a:rPr lang="en-IN" sz="1600" kern="1200" dirty="0" smtClean="0">
                          <a:solidFill>
                            <a:schemeClr val="dk1"/>
                          </a:solidFill>
                          <a:latin typeface="+mn-lt"/>
                          <a:ea typeface="+mn-ea"/>
                          <a:cs typeface="+mn-cs"/>
                        </a:rPr>
                        <a:t> credit can now be taken on receipt of input directly in the premises of the job-worker.</a:t>
                      </a:r>
                      <a:endParaRPr lang="en-IN" sz="700" b="1" kern="1200" dirty="0" smtClean="0">
                        <a:solidFill>
                          <a:schemeClr val="dk1"/>
                        </a:solidFill>
                        <a:latin typeface="+mn-lt"/>
                        <a:ea typeface="+mn-ea"/>
                        <a:cs typeface="+mn-cs"/>
                      </a:endParaRPr>
                    </a:p>
                    <a:p>
                      <a:pPr marL="363538" indent="-363538"/>
                      <a:r>
                        <a:rPr lang="en-IN" sz="1600" b="1" u="none" kern="1200" dirty="0" smtClean="0">
                          <a:solidFill>
                            <a:schemeClr val="dk1"/>
                          </a:solidFill>
                          <a:latin typeface="+mn-lt"/>
                          <a:ea typeface="+mn-ea"/>
                          <a:cs typeface="+mn-cs"/>
                        </a:rPr>
                        <a:t>2.     </a:t>
                      </a:r>
                      <a:r>
                        <a:rPr lang="en-IN" sz="1600" b="1" u="sng" kern="1200" dirty="0" smtClean="0">
                          <a:solidFill>
                            <a:schemeClr val="dk1"/>
                          </a:solidFill>
                          <a:latin typeface="+mn-lt"/>
                          <a:ea typeface="+mn-ea"/>
                          <a:cs typeface="+mn-cs"/>
                        </a:rPr>
                        <a:t>Rule 4(2) specifying the conditions of taking </a:t>
                      </a:r>
                      <a:r>
                        <a:rPr lang="en-IN" sz="1600" b="1" u="sng" kern="1200" dirty="0" err="1" smtClean="0">
                          <a:solidFill>
                            <a:schemeClr val="dk1"/>
                          </a:solidFill>
                          <a:latin typeface="+mn-lt"/>
                          <a:ea typeface="+mn-ea"/>
                          <a:cs typeface="+mn-cs"/>
                        </a:rPr>
                        <a:t>Cenvat</a:t>
                      </a:r>
                      <a:r>
                        <a:rPr lang="en-IN" sz="1600" b="1" u="sng" kern="1200" dirty="0" smtClean="0">
                          <a:solidFill>
                            <a:schemeClr val="dk1"/>
                          </a:solidFill>
                          <a:latin typeface="+mn-lt"/>
                          <a:ea typeface="+mn-ea"/>
                          <a:cs typeface="+mn-cs"/>
                        </a:rPr>
                        <a:t> credit on Capital Goods amended.</a:t>
                      </a:r>
                      <a:r>
                        <a:rPr lang="en-IN" sz="1600" b="1" i="1" u="sng" kern="1200" dirty="0" smtClean="0">
                          <a:solidFill>
                            <a:schemeClr val="dk1"/>
                          </a:solidFill>
                          <a:latin typeface="+mn-lt"/>
                          <a:ea typeface="+mn-ea"/>
                          <a:cs typeface="+mn-cs"/>
                        </a:rPr>
                        <a:t> (Applicable </a:t>
                      </a:r>
                      <a:r>
                        <a:rPr lang="en-IN" sz="1600" b="1" i="1" u="sng" kern="1200" dirty="0" err="1" smtClean="0">
                          <a:solidFill>
                            <a:schemeClr val="dk1"/>
                          </a:solidFill>
                          <a:latin typeface="+mn-lt"/>
                          <a:ea typeface="+mn-ea"/>
                          <a:cs typeface="+mn-cs"/>
                        </a:rPr>
                        <a:t>w.e.f</a:t>
                      </a:r>
                      <a:r>
                        <a:rPr lang="en-IN" sz="1600" b="1" i="1" u="sng" kern="1200" dirty="0" smtClean="0">
                          <a:solidFill>
                            <a:schemeClr val="dk1"/>
                          </a:solidFill>
                          <a:latin typeface="+mn-lt"/>
                          <a:ea typeface="+mn-ea"/>
                          <a:cs typeface="+mn-cs"/>
                        </a:rPr>
                        <a:t>. 01</a:t>
                      </a:r>
                      <a:r>
                        <a:rPr lang="en-IN" sz="1600" b="1" i="1" u="sng" kern="1200" baseline="30000" dirty="0" smtClean="0">
                          <a:solidFill>
                            <a:schemeClr val="dk1"/>
                          </a:solidFill>
                          <a:latin typeface="+mn-lt"/>
                          <a:ea typeface="+mn-ea"/>
                          <a:cs typeface="+mn-cs"/>
                        </a:rPr>
                        <a:t>st</a:t>
                      </a:r>
                      <a:r>
                        <a:rPr lang="en-IN" sz="1600" b="1" i="1" u="sng" kern="1200" dirty="0" smtClean="0">
                          <a:solidFill>
                            <a:schemeClr val="dk1"/>
                          </a:solidFill>
                          <a:latin typeface="+mn-lt"/>
                          <a:ea typeface="+mn-ea"/>
                          <a:cs typeface="+mn-cs"/>
                        </a:rPr>
                        <a:t> March’ 2015)</a:t>
                      </a:r>
                      <a:endParaRPr lang="en-IN" sz="1600" kern="1200" dirty="0" smtClean="0">
                        <a:solidFill>
                          <a:schemeClr val="dk1"/>
                        </a:solidFill>
                        <a:latin typeface="+mn-lt"/>
                        <a:ea typeface="+mn-ea"/>
                        <a:cs typeface="+mn-cs"/>
                      </a:endParaRPr>
                    </a:p>
                    <a:p>
                      <a:pPr marL="363538" lvl="0" indent="0">
                        <a:buFont typeface="Arial" pitchFamily="34" charset="0"/>
                        <a:buChar char="•"/>
                      </a:pPr>
                      <a:r>
                        <a:rPr lang="en-IN" sz="1600" kern="1200" dirty="0" err="1" smtClean="0">
                          <a:solidFill>
                            <a:schemeClr val="dk1"/>
                          </a:solidFill>
                          <a:latin typeface="+mn-lt"/>
                          <a:ea typeface="+mn-ea"/>
                          <a:cs typeface="+mn-cs"/>
                        </a:rPr>
                        <a:t>Cenvat</a:t>
                      </a:r>
                      <a:r>
                        <a:rPr lang="en-IN" sz="1600" kern="1200" dirty="0" smtClean="0">
                          <a:solidFill>
                            <a:schemeClr val="dk1"/>
                          </a:solidFill>
                          <a:latin typeface="+mn-lt"/>
                          <a:ea typeface="+mn-ea"/>
                          <a:cs typeface="+mn-cs"/>
                        </a:rPr>
                        <a:t> credit can now be taken on receipt of capital goods directly in the premises of the job-worker.</a:t>
                      </a:r>
                      <a:endParaRPr lang="en-IN" sz="800" b="1" u="none" strike="noStrike" kern="1200" dirty="0" smtClean="0">
                        <a:solidFill>
                          <a:schemeClr val="dk1"/>
                        </a:solidFill>
                        <a:latin typeface="+mn-lt"/>
                        <a:ea typeface="+mn-ea"/>
                        <a:cs typeface="+mn-cs"/>
                      </a:endParaRPr>
                    </a:p>
                    <a:p>
                      <a:pPr marL="363538" indent="-363538"/>
                      <a:r>
                        <a:rPr lang="en-IN" sz="1600" b="1" u="none" kern="1200" dirty="0" smtClean="0">
                          <a:solidFill>
                            <a:schemeClr val="dk1"/>
                          </a:solidFill>
                          <a:latin typeface="+mn-lt"/>
                          <a:ea typeface="+mn-ea"/>
                          <a:cs typeface="+mn-cs"/>
                        </a:rPr>
                        <a:t>3.    </a:t>
                      </a:r>
                      <a:r>
                        <a:rPr lang="en-IN" sz="1600" b="1" u="none" kern="1200" baseline="0" dirty="0" smtClean="0">
                          <a:solidFill>
                            <a:schemeClr val="dk1"/>
                          </a:solidFill>
                          <a:latin typeface="+mn-lt"/>
                          <a:ea typeface="+mn-ea"/>
                          <a:cs typeface="+mn-cs"/>
                        </a:rPr>
                        <a:t> </a:t>
                      </a:r>
                      <a:r>
                        <a:rPr lang="en-IN" sz="1600" b="1" u="sng" kern="1200" dirty="0" smtClean="0">
                          <a:solidFill>
                            <a:schemeClr val="dk1"/>
                          </a:solidFill>
                          <a:latin typeface="+mn-lt"/>
                          <a:ea typeface="+mn-ea"/>
                          <a:cs typeface="+mn-cs"/>
                        </a:rPr>
                        <a:t>Rule 4(5) specifying the procedure to be followed for transferring Input and Capital Goods to the premises of Job Worker has been amended.</a:t>
                      </a:r>
                      <a:r>
                        <a:rPr lang="en-IN" sz="1600" b="1" i="1" u="sng" kern="1200" dirty="0" smtClean="0">
                          <a:solidFill>
                            <a:schemeClr val="dk1"/>
                          </a:solidFill>
                          <a:latin typeface="+mn-lt"/>
                          <a:ea typeface="+mn-ea"/>
                          <a:cs typeface="+mn-cs"/>
                        </a:rPr>
                        <a:t> (Applicable </a:t>
                      </a:r>
                      <a:r>
                        <a:rPr lang="en-IN" sz="1600" b="1" i="1" u="sng" kern="1200" dirty="0" err="1" smtClean="0">
                          <a:solidFill>
                            <a:schemeClr val="dk1"/>
                          </a:solidFill>
                          <a:latin typeface="+mn-lt"/>
                          <a:ea typeface="+mn-ea"/>
                          <a:cs typeface="+mn-cs"/>
                        </a:rPr>
                        <a:t>w.e.f</a:t>
                      </a:r>
                      <a:r>
                        <a:rPr lang="en-IN" sz="1600" b="1" i="1" u="sng" kern="1200" dirty="0" smtClean="0">
                          <a:solidFill>
                            <a:schemeClr val="dk1"/>
                          </a:solidFill>
                          <a:latin typeface="+mn-lt"/>
                          <a:ea typeface="+mn-ea"/>
                          <a:cs typeface="+mn-cs"/>
                        </a:rPr>
                        <a:t>. 01</a:t>
                      </a:r>
                      <a:r>
                        <a:rPr lang="en-IN" sz="1600" b="1" i="1" u="sng" kern="1200" baseline="30000" dirty="0" smtClean="0">
                          <a:solidFill>
                            <a:schemeClr val="dk1"/>
                          </a:solidFill>
                          <a:latin typeface="+mn-lt"/>
                          <a:ea typeface="+mn-ea"/>
                          <a:cs typeface="+mn-cs"/>
                        </a:rPr>
                        <a:t>st</a:t>
                      </a:r>
                      <a:r>
                        <a:rPr lang="en-IN" sz="1600" b="1" i="1" u="sng" kern="1200" dirty="0" smtClean="0">
                          <a:solidFill>
                            <a:schemeClr val="dk1"/>
                          </a:solidFill>
                          <a:latin typeface="+mn-lt"/>
                          <a:ea typeface="+mn-ea"/>
                          <a:cs typeface="+mn-cs"/>
                        </a:rPr>
                        <a:t> March’ 2015)</a:t>
                      </a:r>
                      <a:endParaRPr lang="en-IN" sz="1600" kern="1200" dirty="0" smtClean="0">
                        <a:solidFill>
                          <a:schemeClr val="dk1"/>
                        </a:solidFill>
                        <a:latin typeface="+mn-lt"/>
                        <a:ea typeface="+mn-ea"/>
                        <a:cs typeface="+mn-cs"/>
                      </a:endParaRPr>
                    </a:p>
                    <a:p>
                      <a:pPr marL="363538" lvl="0" indent="0">
                        <a:buFont typeface="Arial" pitchFamily="34" charset="0"/>
                        <a:buChar char="•"/>
                      </a:pPr>
                      <a:r>
                        <a:rPr lang="en-IN" sz="1600" b="1" kern="1200" dirty="0" smtClean="0">
                          <a:solidFill>
                            <a:schemeClr val="dk1"/>
                          </a:solidFill>
                          <a:latin typeface="+mn-lt"/>
                          <a:ea typeface="+mn-ea"/>
                          <a:cs typeface="+mn-cs"/>
                        </a:rPr>
                        <a:t>Pre amendment</a:t>
                      </a:r>
                      <a:r>
                        <a:rPr lang="en-IN" sz="1600" kern="1200" dirty="0" smtClean="0">
                          <a:solidFill>
                            <a:schemeClr val="dk1"/>
                          </a:solidFill>
                          <a:latin typeface="+mn-lt"/>
                          <a:ea typeface="+mn-ea"/>
                          <a:cs typeface="+mn-cs"/>
                        </a:rPr>
                        <a:t>, the Input or Capital goods transferred to the premises of the job worker should be received back within 180 days.</a:t>
                      </a:r>
                    </a:p>
                    <a:p>
                      <a:pPr marL="363538" lvl="0" indent="0">
                        <a:buFont typeface="Arial" pitchFamily="34" charset="0"/>
                        <a:buChar char="•"/>
                      </a:pPr>
                      <a:r>
                        <a:rPr lang="en-IN" sz="1600" b="1" kern="1200" dirty="0" smtClean="0">
                          <a:solidFill>
                            <a:schemeClr val="dk1"/>
                          </a:solidFill>
                          <a:latin typeface="+mn-lt"/>
                          <a:ea typeface="+mn-ea"/>
                          <a:cs typeface="+mn-cs"/>
                        </a:rPr>
                        <a:t>Post amendment</a:t>
                      </a:r>
                      <a:r>
                        <a:rPr lang="en-IN" sz="1600" kern="1200" dirty="0" smtClean="0">
                          <a:solidFill>
                            <a:schemeClr val="dk1"/>
                          </a:solidFill>
                          <a:latin typeface="+mn-lt"/>
                          <a:ea typeface="+mn-ea"/>
                          <a:cs typeface="+mn-cs"/>
                        </a:rPr>
                        <a:t>, the Input must be received within 180 days and the capital goods must be received in 2 years.</a:t>
                      </a:r>
                      <a:endParaRPr lang="en-IN" sz="1600" kern="1200" dirty="0">
                        <a:solidFill>
                          <a:schemeClr val="dk1"/>
                        </a:solidFill>
                        <a:latin typeface="+mn-lt"/>
                        <a:ea typeface="+mn-ea"/>
                        <a:cs typeface="+mn-cs"/>
                      </a:endParaRPr>
                    </a:p>
                  </a:txBody>
                  <a:tcPr>
                    <a:solidFill>
                      <a:schemeClr val="bg1">
                        <a:lumMod val="75000"/>
                      </a:schemeClr>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cap="all" dirty="0" smtClean="0">
                <a:solidFill>
                  <a:srgbClr val="00B0F0"/>
                </a:solidFill>
              </a:rPr>
              <a:t>Amendments in central excise by notifications</a:t>
            </a:r>
            <a:endParaRPr lang="en-US" dirty="0">
              <a:solidFill>
                <a:srgbClr val="00B0F0"/>
              </a:solidFill>
            </a:endParaRPr>
          </a:p>
        </p:txBody>
      </p:sp>
      <p:graphicFrame>
        <p:nvGraphicFramePr>
          <p:cNvPr id="4" name="Table 3"/>
          <p:cNvGraphicFramePr>
            <a:graphicFrameLocks noGrp="1"/>
          </p:cNvGraphicFramePr>
          <p:nvPr/>
        </p:nvGraphicFramePr>
        <p:xfrm>
          <a:off x="1161143" y="1799772"/>
          <a:ext cx="9985828" cy="4180114"/>
        </p:xfrm>
        <a:graphic>
          <a:graphicData uri="http://schemas.openxmlformats.org/drawingml/2006/table">
            <a:tbl>
              <a:tblPr firstRow="1" bandRow="1">
                <a:tableStyleId>{5C22544A-7EE6-4342-B048-85BDC9FD1C3A}</a:tableStyleId>
              </a:tblPr>
              <a:tblGrid>
                <a:gridCol w="9985828"/>
              </a:tblGrid>
              <a:tr h="566058">
                <a:tc>
                  <a:txBody>
                    <a:bodyPr/>
                    <a:lstStyle/>
                    <a:p>
                      <a:pPr algn="ctr">
                        <a:lnSpc>
                          <a:spcPct val="115000"/>
                        </a:lnSpc>
                        <a:spcAft>
                          <a:spcPts val="0"/>
                        </a:spcAft>
                      </a:pPr>
                      <a:r>
                        <a:rPr lang="en-IN" sz="1800" b="1" dirty="0" smtClean="0">
                          <a:latin typeface="Book Antiqua"/>
                          <a:ea typeface="Calibri"/>
                          <a:cs typeface="Times New Roman"/>
                        </a:rPr>
                        <a:t>Notification No 06/2015- CE Dt.  1</a:t>
                      </a:r>
                      <a:r>
                        <a:rPr lang="en-IN" sz="1800" b="1" baseline="30000" dirty="0" smtClean="0">
                          <a:latin typeface="Book Antiqua"/>
                          <a:ea typeface="Calibri"/>
                          <a:cs typeface="Times New Roman"/>
                        </a:rPr>
                        <a:t>st</a:t>
                      </a:r>
                      <a:r>
                        <a:rPr lang="en-IN" sz="1800" b="1" dirty="0" smtClean="0">
                          <a:latin typeface="Book Antiqua"/>
                          <a:ea typeface="Calibri"/>
                          <a:cs typeface="Times New Roman"/>
                        </a:rPr>
                        <a:t> March, 2015 (Applicable from different dates)</a:t>
                      </a:r>
                      <a:endParaRPr lang="en-IN" sz="1800" dirty="0">
                        <a:latin typeface="+mn-lt"/>
                        <a:ea typeface="Calibri"/>
                        <a:cs typeface="Times New Roman"/>
                      </a:endParaRPr>
                    </a:p>
                  </a:txBody>
                  <a:tcPr>
                    <a:solidFill>
                      <a:srgbClr val="002060"/>
                    </a:solidFill>
                  </a:tcPr>
                </a:tc>
              </a:tr>
              <a:tr h="3614056">
                <a:tc>
                  <a:txBody>
                    <a:bodyPr/>
                    <a:lstStyle/>
                    <a:p>
                      <a:pPr marL="363538" lvl="0" indent="-363538"/>
                      <a:r>
                        <a:rPr lang="en-IN" sz="1600" b="1" u="none" kern="1200" dirty="0" smtClean="0">
                          <a:solidFill>
                            <a:schemeClr val="dk1"/>
                          </a:solidFill>
                          <a:latin typeface="+mn-lt"/>
                          <a:ea typeface="+mn-ea"/>
                          <a:cs typeface="+mn-cs"/>
                        </a:rPr>
                        <a:t>4.     </a:t>
                      </a:r>
                      <a:r>
                        <a:rPr lang="en-IN" sz="1600" b="1" u="sng" kern="1200" dirty="0" smtClean="0">
                          <a:solidFill>
                            <a:schemeClr val="dk1"/>
                          </a:solidFill>
                          <a:latin typeface="+mn-lt"/>
                          <a:ea typeface="+mn-ea"/>
                          <a:cs typeface="+mn-cs"/>
                        </a:rPr>
                        <a:t>Rule 4(7) specifying the conditions of taking </a:t>
                      </a:r>
                      <a:r>
                        <a:rPr lang="en-IN" sz="1600" b="1" u="sng" kern="1200" dirty="0" err="1" smtClean="0">
                          <a:solidFill>
                            <a:schemeClr val="dk1"/>
                          </a:solidFill>
                          <a:latin typeface="+mn-lt"/>
                          <a:ea typeface="+mn-ea"/>
                          <a:cs typeface="+mn-cs"/>
                        </a:rPr>
                        <a:t>Cenvat</a:t>
                      </a:r>
                      <a:r>
                        <a:rPr lang="en-IN" sz="1600" b="1" u="sng" kern="1200" dirty="0" smtClean="0">
                          <a:solidFill>
                            <a:schemeClr val="dk1"/>
                          </a:solidFill>
                          <a:latin typeface="+mn-lt"/>
                          <a:ea typeface="+mn-ea"/>
                          <a:cs typeface="+mn-cs"/>
                        </a:rPr>
                        <a:t> credit on Input Services amended.</a:t>
                      </a:r>
                      <a:endParaRPr lang="en-IN" sz="1600" kern="1200" dirty="0" smtClean="0">
                        <a:solidFill>
                          <a:schemeClr val="dk1"/>
                        </a:solidFill>
                        <a:latin typeface="+mn-lt"/>
                        <a:ea typeface="+mn-ea"/>
                        <a:cs typeface="+mn-cs"/>
                      </a:endParaRPr>
                    </a:p>
                    <a:p>
                      <a:pPr marL="363538" lvl="0" indent="0">
                        <a:buFont typeface="Arial" pitchFamily="34" charset="0"/>
                        <a:buChar char="•"/>
                      </a:pPr>
                      <a:r>
                        <a:rPr lang="en-IN" sz="1600" kern="1200" dirty="0" smtClean="0">
                          <a:solidFill>
                            <a:schemeClr val="dk1"/>
                          </a:solidFill>
                          <a:latin typeface="+mn-lt"/>
                          <a:ea typeface="+mn-ea"/>
                          <a:cs typeface="+mn-cs"/>
                        </a:rPr>
                        <a:t>Time limit for taking </a:t>
                      </a:r>
                      <a:r>
                        <a:rPr lang="en-IN" sz="1600" kern="1200" dirty="0" err="1" smtClean="0">
                          <a:solidFill>
                            <a:schemeClr val="dk1"/>
                          </a:solidFill>
                          <a:latin typeface="+mn-lt"/>
                          <a:ea typeface="+mn-ea"/>
                          <a:cs typeface="+mn-cs"/>
                        </a:rPr>
                        <a:t>cenvat</a:t>
                      </a:r>
                      <a:r>
                        <a:rPr lang="en-IN" sz="1600" kern="1200" dirty="0" smtClean="0">
                          <a:solidFill>
                            <a:schemeClr val="dk1"/>
                          </a:solidFill>
                          <a:latin typeface="+mn-lt"/>
                          <a:ea typeface="+mn-ea"/>
                          <a:cs typeface="+mn-cs"/>
                        </a:rPr>
                        <a:t> credit within 6 months of the date of invoice has been increased to 1 year. </a:t>
                      </a:r>
                      <a:r>
                        <a:rPr lang="en-IN" sz="1600" b="1" i="1" kern="1200" dirty="0" smtClean="0">
                          <a:solidFill>
                            <a:schemeClr val="dk1"/>
                          </a:solidFill>
                          <a:latin typeface="+mn-lt"/>
                          <a:ea typeface="+mn-ea"/>
                          <a:cs typeface="+mn-cs"/>
                        </a:rPr>
                        <a:t>(Applicable </a:t>
                      </a:r>
                      <a:r>
                        <a:rPr lang="en-IN" sz="1600" b="1" i="1" kern="1200" dirty="0" err="1" smtClean="0">
                          <a:solidFill>
                            <a:schemeClr val="dk1"/>
                          </a:solidFill>
                          <a:latin typeface="+mn-lt"/>
                          <a:ea typeface="+mn-ea"/>
                          <a:cs typeface="+mn-cs"/>
                        </a:rPr>
                        <a:t>w.e.f</a:t>
                      </a:r>
                      <a:r>
                        <a:rPr lang="en-IN" sz="1600" b="1" i="1" kern="1200" dirty="0" smtClean="0">
                          <a:solidFill>
                            <a:schemeClr val="dk1"/>
                          </a:solidFill>
                          <a:latin typeface="+mn-lt"/>
                          <a:ea typeface="+mn-ea"/>
                          <a:cs typeface="+mn-cs"/>
                        </a:rPr>
                        <a:t>. 01</a:t>
                      </a:r>
                      <a:r>
                        <a:rPr lang="en-IN" sz="1600" b="1" i="1" kern="1200" baseline="30000" dirty="0" smtClean="0">
                          <a:solidFill>
                            <a:schemeClr val="dk1"/>
                          </a:solidFill>
                          <a:latin typeface="+mn-lt"/>
                          <a:ea typeface="+mn-ea"/>
                          <a:cs typeface="+mn-cs"/>
                        </a:rPr>
                        <a:t>st</a:t>
                      </a:r>
                      <a:r>
                        <a:rPr lang="en-IN" sz="1600" b="1" i="1" kern="1200" dirty="0" smtClean="0">
                          <a:solidFill>
                            <a:schemeClr val="dk1"/>
                          </a:solidFill>
                          <a:latin typeface="+mn-lt"/>
                          <a:ea typeface="+mn-ea"/>
                          <a:cs typeface="+mn-cs"/>
                        </a:rPr>
                        <a:t> March’ 2015)</a:t>
                      </a:r>
                    </a:p>
                    <a:p>
                      <a:pPr marL="363538" lvl="0" indent="0">
                        <a:buFont typeface="Arial" pitchFamily="34" charset="0"/>
                        <a:buChar char="•"/>
                      </a:pPr>
                      <a:r>
                        <a:rPr lang="en-IN" sz="1600" kern="1200" dirty="0" smtClean="0">
                          <a:solidFill>
                            <a:schemeClr val="dk1"/>
                          </a:solidFill>
                          <a:latin typeface="+mn-lt"/>
                          <a:ea typeface="+mn-ea"/>
                          <a:cs typeface="+mn-cs"/>
                        </a:rPr>
                        <a:t>The </a:t>
                      </a:r>
                      <a:r>
                        <a:rPr lang="en-IN" sz="1600" kern="1200" dirty="0" err="1" smtClean="0">
                          <a:solidFill>
                            <a:schemeClr val="dk1"/>
                          </a:solidFill>
                          <a:latin typeface="+mn-lt"/>
                          <a:ea typeface="+mn-ea"/>
                          <a:cs typeface="+mn-cs"/>
                        </a:rPr>
                        <a:t>cenvat</a:t>
                      </a:r>
                      <a:r>
                        <a:rPr lang="en-IN" sz="1600" kern="1200" dirty="0" smtClean="0">
                          <a:solidFill>
                            <a:schemeClr val="dk1"/>
                          </a:solidFill>
                          <a:latin typeface="+mn-lt"/>
                          <a:ea typeface="+mn-ea"/>
                          <a:cs typeface="+mn-cs"/>
                        </a:rPr>
                        <a:t> credit of service tax paid under partial reverse charge mechanism can now be taken after the payment of service tax. </a:t>
                      </a:r>
                      <a:r>
                        <a:rPr lang="en-IN" sz="1600" b="1" kern="1200" dirty="0" smtClean="0">
                          <a:solidFill>
                            <a:schemeClr val="dk1"/>
                          </a:solidFill>
                          <a:latin typeface="+mn-lt"/>
                          <a:ea typeface="+mn-ea"/>
                          <a:cs typeface="+mn-cs"/>
                        </a:rPr>
                        <a:t>Pre amendment,</a:t>
                      </a:r>
                      <a:r>
                        <a:rPr lang="en-IN" sz="1600" kern="1200" dirty="0" smtClean="0">
                          <a:solidFill>
                            <a:schemeClr val="dk1"/>
                          </a:solidFill>
                          <a:latin typeface="+mn-lt"/>
                          <a:ea typeface="+mn-ea"/>
                          <a:cs typeface="+mn-cs"/>
                        </a:rPr>
                        <a:t> the value of taxable service must also be paid for taking the </a:t>
                      </a:r>
                      <a:r>
                        <a:rPr lang="en-IN" sz="1600" kern="1200" dirty="0" err="1" smtClean="0">
                          <a:solidFill>
                            <a:schemeClr val="dk1"/>
                          </a:solidFill>
                          <a:latin typeface="+mn-lt"/>
                          <a:ea typeface="+mn-ea"/>
                          <a:cs typeface="+mn-cs"/>
                        </a:rPr>
                        <a:t>cenvat</a:t>
                      </a:r>
                      <a:r>
                        <a:rPr lang="en-IN" sz="1600" kern="1200" dirty="0" smtClean="0">
                          <a:solidFill>
                            <a:schemeClr val="dk1"/>
                          </a:solidFill>
                          <a:latin typeface="+mn-lt"/>
                          <a:ea typeface="+mn-ea"/>
                          <a:cs typeface="+mn-cs"/>
                        </a:rPr>
                        <a:t> credit under partial reverse charge. </a:t>
                      </a:r>
                      <a:r>
                        <a:rPr lang="en-IN" sz="1600" b="1" i="1" kern="1200" dirty="0" smtClean="0">
                          <a:solidFill>
                            <a:schemeClr val="dk1"/>
                          </a:solidFill>
                          <a:latin typeface="+mn-lt"/>
                          <a:ea typeface="+mn-ea"/>
                          <a:cs typeface="+mn-cs"/>
                        </a:rPr>
                        <a:t>(Applicable </a:t>
                      </a:r>
                      <a:r>
                        <a:rPr lang="en-IN" sz="1600" b="1" i="1" kern="1200" dirty="0" err="1" smtClean="0">
                          <a:solidFill>
                            <a:schemeClr val="dk1"/>
                          </a:solidFill>
                          <a:latin typeface="+mn-lt"/>
                          <a:ea typeface="+mn-ea"/>
                          <a:cs typeface="+mn-cs"/>
                        </a:rPr>
                        <a:t>w.e.f</a:t>
                      </a:r>
                      <a:r>
                        <a:rPr lang="en-IN" sz="1600" b="1" i="1" kern="1200" dirty="0" smtClean="0">
                          <a:solidFill>
                            <a:schemeClr val="dk1"/>
                          </a:solidFill>
                          <a:latin typeface="+mn-lt"/>
                          <a:ea typeface="+mn-ea"/>
                          <a:cs typeface="+mn-cs"/>
                        </a:rPr>
                        <a:t>. 01</a:t>
                      </a:r>
                      <a:r>
                        <a:rPr lang="en-IN" sz="1600" b="1" i="1" kern="1200" baseline="30000" dirty="0" smtClean="0">
                          <a:solidFill>
                            <a:schemeClr val="dk1"/>
                          </a:solidFill>
                          <a:latin typeface="+mn-lt"/>
                          <a:ea typeface="+mn-ea"/>
                          <a:cs typeface="+mn-cs"/>
                        </a:rPr>
                        <a:t>st</a:t>
                      </a:r>
                      <a:r>
                        <a:rPr lang="en-IN" sz="1600" b="1" i="1" kern="1200" dirty="0" smtClean="0">
                          <a:solidFill>
                            <a:schemeClr val="dk1"/>
                          </a:solidFill>
                          <a:latin typeface="+mn-lt"/>
                          <a:ea typeface="+mn-ea"/>
                          <a:cs typeface="+mn-cs"/>
                        </a:rPr>
                        <a:t> April’ 2015)</a:t>
                      </a:r>
                      <a:endParaRPr lang="en-IN" sz="1600" kern="1200" dirty="0" smtClean="0">
                        <a:solidFill>
                          <a:schemeClr val="dk1"/>
                        </a:solidFill>
                        <a:latin typeface="+mn-lt"/>
                        <a:ea typeface="+mn-ea"/>
                        <a:cs typeface="+mn-cs"/>
                      </a:endParaRPr>
                    </a:p>
                    <a:p>
                      <a:r>
                        <a:rPr lang="en-IN" sz="1600" b="1" u="none" strike="noStrike" kern="1200" dirty="0" smtClean="0">
                          <a:solidFill>
                            <a:schemeClr val="dk1"/>
                          </a:solidFill>
                          <a:latin typeface="+mn-lt"/>
                          <a:ea typeface="+mn-ea"/>
                          <a:cs typeface="+mn-cs"/>
                        </a:rPr>
                        <a:t> </a:t>
                      </a:r>
                      <a:endParaRPr lang="en-IN" sz="1600" kern="1200" dirty="0" smtClean="0">
                        <a:solidFill>
                          <a:schemeClr val="dk1"/>
                        </a:solidFill>
                        <a:latin typeface="+mn-lt"/>
                        <a:ea typeface="+mn-ea"/>
                        <a:cs typeface="+mn-cs"/>
                      </a:endParaRPr>
                    </a:p>
                    <a:p>
                      <a:pPr marL="363538" lvl="0" indent="-363538"/>
                      <a:r>
                        <a:rPr lang="en-IN" sz="1600" b="1" u="none" kern="1200" dirty="0" smtClean="0">
                          <a:solidFill>
                            <a:schemeClr val="dk1"/>
                          </a:solidFill>
                          <a:latin typeface="+mn-lt"/>
                          <a:ea typeface="+mn-ea"/>
                          <a:cs typeface="+mn-cs"/>
                        </a:rPr>
                        <a:t>5.      </a:t>
                      </a:r>
                      <a:r>
                        <a:rPr lang="en-IN" sz="1600" b="1" u="sng" kern="1200" dirty="0" smtClean="0">
                          <a:solidFill>
                            <a:schemeClr val="dk1"/>
                          </a:solidFill>
                          <a:latin typeface="+mn-lt"/>
                          <a:ea typeface="+mn-ea"/>
                          <a:cs typeface="+mn-cs"/>
                        </a:rPr>
                        <a:t>Rule 5 specifying the “Refund of </a:t>
                      </a:r>
                      <a:r>
                        <a:rPr lang="en-IN" sz="1600" b="1" u="sng" kern="1200" dirty="0" err="1" smtClean="0">
                          <a:solidFill>
                            <a:schemeClr val="dk1"/>
                          </a:solidFill>
                          <a:latin typeface="+mn-lt"/>
                          <a:ea typeface="+mn-ea"/>
                          <a:cs typeface="+mn-cs"/>
                        </a:rPr>
                        <a:t>cenvat</a:t>
                      </a:r>
                      <a:r>
                        <a:rPr lang="en-IN" sz="1600" b="1" u="sng" kern="1200" dirty="0" smtClean="0">
                          <a:solidFill>
                            <a:schemeClr val="dk1"/>
                          </a:solidFill>
                          <a:latin typeface="+mn-lt"/>
                          <a:ea typeface="+mn-ea"/>
                          <a:cs typeface="+mn-cs"/>
                        </a:rPr>
                        <a:t> credit to exporter of goods and services” has been amended.</a:t>
                      </a:r>
                      <a:r>
                        <a:rPr lang="en-IN" sz="1600" b="1" i="1" u="sng" kern="1200" dirty="0" smtClean="0">
                          <a:solidFill>
                            <a:schemeClr val="dk1"/>
                          </a:solidFill>
                          <a:latin typeface="+mn-lt"/>
                          <a:ea typeface="+mn-ea"/>
                          <a:cs typeface="+mn-cs"/>
                        </a:rPr>
                        <a:t> (Applicable </a:t>
                      </a:r>
                      <a:r>
                        <a:rPr lang="en-IN" sz="1600" b="1" i="1" u="sng" kern="1200" dirty="0" err="1" smtClean="0">
                          <a:solidFill>
                            <a:schemeClr val="dk1"/>
                          </a:solidFill>
                          <a:latin typeface="+mn-lt"/>
                          <a:ea typeface="+mn-ea"/>
                          <a:cs typeface="+mn-cs"/>
                        </a:rPr>
                        <a:t>w.e.f</a:t>
                      </a:r>
                      <a:r>
                        <a:rPr lang="en-IN" sz="1600" b="1" i="1" u="sng" kern="1200" dirty="0" smtClean="0">
                          <a:solidFill>
                            <a:schemeClr val="dk1"/>
                          </a:solidFill>
                          <a:latin typeface="+mn-lt"/>
                          <a:ea typeface="+mn-ea"/>
                          <a:cs typeface="+mn-cs"/>
                        </a:rPr>
                        <a:t>. 01</a:t>
                      </a:r>
                      <a:r>
                        <a:rPr lang="en-IN" sz="1600" b="1" i="1" u="sng" kern="1200" baseline="30000" dirty="0" smtClean="0">
                          <a:solidFill>
                            <a:schemeClr val="dk1"/>
                          </a:solidFill>
                          <a:latin typeface="+mn-lt"/>
                          <a:ea typeface="+mn-ea"/>
                          <a:cs typeface="+mn-cs"/>
                        </a:rPr>
                        <a:t>st</a:t>
                      </a:r>
                      <a:r>
                        <a:rPr lang="en-IN" sz="1600" b="1" i="1" u="sng" kern="1200" dirty="0" smtClean="0">
                          <a:solidFill>
                            <a:schemeClr val="dk1"/>
                          </a:solidFill>
                          <a:latin typeface="+mn-lt"/>
                          <a:ea typeface="+mn-ea"/>
                          <a:cs typeface="+mn-cs"/>
                        </a:rPr>
                        <a:t> March’ 2015)</a:t>
                      </a:r>
                      <a:endParaRPr lang="en-IN" sz="1600" kern="1200" dirty="0" smtClean="0">
                        <a:solidFill>
                          <a:schemeClr val="dk1"/>
                        </a:solidFill>
                        <a:latin typeface="+mn-lt"/>
                        <a:ea typeface="+mn-ea"/>
                        <a:cs typeface="+mn-cs"/>
                      </a:endParaRPr>
                    </a:p>
                    <a:p>
                      <a:pPr marL="363538" lvl="0" indent="0" algn="l" defTabSz="914400" rtl="0" eaLnBrk="1" latinLnBrk="0" hangingPunct="1">
                        <a:buFont typeface="Arial" pitchFamily="34" charset="0"/>
                        <a:buChar char="•"/>
                      </a:pPr>
                      <a:r>
                        <a:rPr lang="en-IN" sz="1600" kern="1200" dirty="0" smtClean="0">
                          <a:solidFill>
                            <a:schemeClr val="dk1"/>
                          </a:solidFill>
                          <a:latin typeface="+mn-lt"/>
                          <a:ea typeface="+mn-ea"/>
                          <a:cs typeface="+mn-cs"/>
                        </a:rPr>
                        <a:t>The definition of “export goods” has been inserted to mean </a:t>
                      </a:r>
                      <a:r>
                        <a:rPr lang="en-US" sz="1600" kern="1200" dirty="0" smtClean="0">
                          <a:solidFill>
                            <a:schemeClr val="dk1"/>
                          </a:solidFill>
                          <a:latin typeface="+mn-lt"/>
                          <a:ea typeface="+mn-ea"/>
                          <a:cs typeface="+mn-cs"/>
                        </a:rPr>
                        <a:t>any goods which are to be taken out of India to a place outside India.</a:t>
                      </a:r>
                      <a:endParaRPr lang="en-IN" sz="1600" kern="1200" dirty="0" smtClean="0">
                        <a:solidFill>
                          <a:schemeClr val="dk1"/>
                        </a:solidFill>
                        <a:latin typeface="+mn-lt"/>
                        <a:ea typeface="+mn-ea"/>
                        <a:cs typeface="+mn-cs"/>
                      </a:endParaRPr>
                    </a:p>
                    <a:p>
                      <a:r>
                        <a:rPr lang="en-IN" sz="1600" b="1" u="none" strike="noStrike" kern="1200" dirty="0" smtClean="0">
                          <a:solidFill>
                            <a:schemeClr val="dk1"/>
                          </a:solidFill>
                          <a:latin typeface="+mn-lt"/>
                          <a:ea typeface="+mn-ea"/>
                          <a:cs typeface="+mn-cs"/>
                        </a:rPr>
                        <a:t> </a:t>
                      </a:r>
                      <a:endParaRPr lang="en-IN" sz="1600" kern="1200" dirty="0" smtClean="0">
                        <a:solidFill>
                          <a:schemeClr val="dk1"/>
                        </a:solidFill>
                        <a:latin typeface="+mn-lt"/>
                        <a:ea typeface="+mn-ea"/>
                        <a:cs typeface="+mn-cs"/>
                      </a:endParaRPr>
                    </a:p>
                    <a:p>
                      <a:pPr marL="363538" lvl="0" indent="-363538"/>
                      <a:r>
                        <a:rPr lang="en-IN" sz="1600" b="1" u="none" kern="1200" dirty="0" smtClean="0">
                          <a:solidFill>
                            <a:schemeClr val="dk1"/>
                          </a:solidFill>
                          <a:latin typeface="+mn-lt"/>
                          <a:ea typeface="+mn-ea"/>
                          <a:cs typeface="+mn-cs"/>
                        </a:rPr>
                        <a:t>6.      </a:t>
                      </a:r>
                      <a:r>
                        <a:rPr lang="en-IN" sz="1600" b="1" u="sng" kern="1200" dirty="0" smtClean="0">
                          <a:solidFill>
                            <a:schemeClr val="dk1"/>
                          </a:solidFill>
                          <a:latin typeface="+mn-lt"/>
                          <a:ea typeface="+mn-ea"/>
                          <a:cs typeface="+mn-cs"/>
                        </a:rPr>
                        <a:t>Rule 6(1) specifying the condition of “non-</a:t>
                      </a:r>
                      <a:r>
                        <a:rPr lang="en-IN" sz="1600" b="1" u="sng" kern="1200" dirty="0" err="1" smtClean="0">
                          <a:solidFill>
                            <a:schemeClr val="dk1"/>
                          </a:solidFill>
                          <a:latin typeface="+mn-lt"/>
                          <a:ea typeface="+mn-ea"/>
                          <a:cs typeface="+mn-cs"/>
                        </a:rPr>
                        <a:t>availment</a:t>
                      </a:r>
                      <a:r>
                        <a:rPr lang="en-IN" sz="1600" b="1" u="sng" kern="1200" dirty="0" smtClean="0">
                          <a:solidFill>
                            <a:schemeClr val="dk1"/>
                          </a:solidFill>
                          <a:latin typeface="+mn-lt"/>
                          <a:ea typeface="+mn-ea"/>
                          <a:cs typeface="+mn-cs"/>
                        </a:rPr>
                        <a:t> of </a:t>
                      </a:r>
                      <a:r>
                        <a:rPr lang="en-IN" sz="1600" b="1" u="sng" kern="1200" dirty="0" err="1" smtClean="0">
                          <a:solidFill>
                            <a:schemeClr val="dk1"/>
                          </a:solidFill>
                          <a:latin typeface="+mn-lt"/>
                          <a:ea typeface="+mn-ea"/>
                          <a:cs typeface="+mn-cs"/>
                        </a:rPr>
                        <a:t>cenvat</a:t>
                      </a:r>
                      <a:r>
                        <a:rPr lang="en-IN" sz="1600" b="1" u="sng" kern="1200" dirty="0" smtClean="0">
                          <a:solidFill>
                            <a:schemeClr val="dk1"/>
                          </a:solidFill>
                          <a:latin typeface="+mn-lt"/>
                          <a:ea typeface="+mn-ea"/>
                          <a:cs typeface="+mn-cs"/>
                        </a:rPr>
                        <a:t> credit on Input and Input services used in relation to the exempted goods or exempted services” has been amended.</a:t>
                      </a:r>
                      <a:r>
                        <a:rPr lang="en-IN" sz="1600" b="1" i="1" u="sng" kern="1200" dirty="0" smtClean="0">
                          <a:solidFill>
                            <a:schemeClr val="dk1"/>
                          </a:solidFill>
                          <a:latin typeface="+mn-lt"/>
                          <a:ea typeface="+mn-ea"/>
                          <a:cs typeface="+mn-cs"/>
                        </a:rPr>
                        <a:t> (Applicable </a:t>
                      </a:r>
                      <a:r>
                        <a:rPr lang="en-IN" sz="1600" b="1" i="1" u="sng" kern="1200" dirty="0" err="1" smtClean="0">
                          <a:solidFill>
                            <a:schemeClr val="dk1"/>
                          </a:solidFill>
                          <a:latin typeface="+mn-lt"/>
                          <a:ea typeface="+mn-ea"/>
                          <a:cs typeface="+mn-cs"/>
                        </a:rPr>
                        <a:t>w.e.f</a:t>
                      </a:r>
                      <a:r>
                        <a:rPr lang="en-IN" sz="1600" b="1" i="1" u="sng" kern="1200" dirty="0" smtClean="0">
                          <a:solidFill>
                            <a:schemeClr val="dk1"/>
                          </a:solidFill>
                          <a:latin typeface="+mn-lt"/>
                          <a:ea typeface="+mn-ea"/>
                          <a:cs typeface="+mn-cs"/>
                        </a:rPr>
                        <a:t>. 01</a:t>
                      </a:r>
                      <a:r>
                        <a:rPr lang="en-IN" sz="1600" b="1" i="1" u="sng" kern="1200" baseline="30000" dirty="0" smtClean="0">
                          <a:solidFill>
                            <a:schemeClr val="dk1"/>
                          </a:solidFill>
                          <a:latin typeface="+mn-lt"/>
                          <a:ea typeface="+mn-ea"/>
                          <a:cs typeface="+mn-cs"/>
                        </a:rPr>
                        <a:t>st</a:t>
                      </a:r>
                      <a:r>
                        <a:rPr lang="en-IN" sz="1600" b="1" i="1" u="sng" kern="1200" dirty="0" smtClean="0">
                          <a:solidFill>
                            <a:schemeClr val="dk1"/>
                          </a:solidFill>
                          <a:latin typeface="+mn-lt"/>
                          <a:ea typeface="+mn-ea"/>
                          <a:cs typeface="+mn-cs"/>
                        </a:rPr>
                        <a:t> March’ 2015)</a:t>
                      </a:r>
                      <a:endParaRPr lang="en-IN" sz="1600" kern="1200" dirty="0" smtClean="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41833855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cap="all" dirty="0" smtClean="0">
                <a:solidFill>
                  <a:srgbClr val="00B0F0"/>
                </a:solidFill>
              </a:rPr>
              <a:t>Amendments in central excise by notifications</a:t>
            </a:r>
            <a:endParaRPr lang="en-US" dirty="0">
              <a:solidFill>
                <a:srgbClr val="00B0F0"/>
              </a:solidFill>
            </a:endParaRPr>
          </a:p>
        </p:txBody>
      </p:sp>
      <p:sp>
        <p:nvSpPr>
          <p:cNvPr id="5" name="Rectangle 4"/>
          <p:cNvSpPr/>
          <p:nvPr/>
        </p:nvSpPr>
        <p:spPr>
          <a:xfrm>
            <a:off x="1244836" y="1938465"/>
            <a:ext cx="9910843" cy="587853"/>
          </a:xfrm>
          <a:prstGeom prst="rect">
            <a:avLst/>
          </a:prstGeom>
        </p:spPr>
        <p:txBody>
          <a:bodyPr wrap="square">
            <a:spAutoFit/>
          </a:bodyPr>
          <a:lstStyle/>
          <a:p>
            <a:pPr marL="201930" marR="0">
              <a:lnSpc>
                <a:spcPct val="115000"/>
              </a:lnSpc>
              <a:spcBef>
                <a:spcPts val="0"/>
              </a:spcBef>
              <a:spcAft>
                <a:spcPts val="0"/>
              </a:spcAft>
            </a:pPr>
            <a:r>
              <a:rPr lang="en-IN" sz="1400" dirty="0">
                <a:latin typeface="Book Antiqua" panose="02040602050305030304" pitchFamily="18"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15000"/>
              </a:lnSpc>
              <a:buFont typeface="+mj-lt"/>
              <a:buAutoNum type="arabicPeriod" startAt="5"/>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nvGraphicFramePr>
        <p:xfrm>
          <a:off x="1146629" y="1828800"/>
          <a:ext cx="10029371" cy="4122057"/>
        </p:xfrm>
        <a:graphic>
          <a:graphicData uri="http://schemas.openxmlformats.org/drawingml/2006/table">
            <a:tbl>
              <a:tblPr firstRow="1" bandRow="1">
                <a:tableStyleId>{5C22544A-7EE6-4342-B048-85BDC9FD1C3A}</a:tableStyleId>
              </a:tblPr>
              <a:tblGrid>
                <a:gridCol w="10029371"/>
              </a:tblGrid>
              <a:tr h="537029">
                <a:tc>
                  <a:txBody>
                    <a:bodyPr/>
                    <a:lstStyle/>
                    <a:p>
                      <a:pPr algn="ctr">
                        <a:lnSpc>
                          <a:spcPct val="115000"/>
                        </a:lnSpc>
                        <a:spcAft>
                          <a:spcPts val="0"/>
                        </a:spcAft>
                      </a:pPr>
                      <a:r>
                        <a:rPr lang="en-IN" sz="1800" b="1" dirty="0" smtClean="0">
                          <a:latin typeface="Book Antiqua"/>
                          <a:ea typeface="Calibri"/>
                          <a:cs typeface="Times New Roman"/>
                        </a:rPr>
                        <a:t>Notification No 06/2015- CE Dt.  1</a:t>
                      </a:r>
                      <a:r>
                        <a:rPr lang="en-IN" sz="1800" b="1" baseline="30000" dirty="0" smtClean="0">
                          <a:latin typeface="Book Antiqua"/>
                          <a:ea typeface="Calibri"/>
                          <a:cs typeface="Times New Roman"/>
                        </a:rPr>
                        <a:t>st</a:t>
                      </a:r>
                      <a:r>
                        <a:rPr lang="en-IN" sz="1800" b="1" dirty="0" smtClean="0">
                          <a:latin typeface="Book Antiqua"/>
                          <a:ea typeface="Calibri"/>
                          <a:cs typeface="Times New Roman"/>
                        </a:rPr>
                        <a:t> March, 2015 (Applicable from different dates)</a:t>
                      </a:r>
                      <a:endParaRPr lang="en-IN" sz="1800" dirty="0">
                        <a:latin typeface="+mn-lt"/>
                        <a:ea typeface="Calibri"/>
                        <a:cs typeface="Times New Roman"/>
                      </a:endParaRPr>
                    </a:p>
                  </a:txBody>
                  <a:tcPr>
                    <a:solidFill>
                      <a:srgbClr val="002060"/>
                    </a:solidFill>
                  </a:tcPr>
                </a:tc>
              </a:tr>
              <a:tr h="3585028">
                <a:tc>
                  <a:txBody>
                    <a:bodyPr/>
                    <a:lstStyle/>
                    <a:p>
                      <a:pPr marL="363538" lvl="0" indent="0" algn="l" defTabSz="914400" rtl="0" eaLnBrk="1" latinLnBrk="0" hangingPunct="1">
                        <a:buFont typeface="Arial" pitchFamily="34" charset="0"/>
                        <a:buChar char="•"/>
                      </a:pPr>
                      <a:r>
                        <a:rPr lang="en-IN" sz="1600" kern="1200" dirty="0" smtClean="0">
                          <a:solidFill>
                            <a:schemeClr val="dk1"/>
                          </a:solidFill>
                          <a:latin typeface="+mn-lt"/>
                          <a:ea typeface="+mn-ea"/>
                          <a:cs typeface="+mn-cs"/>
                        </a:rPr>
                        <a:t>Exempted Goods shall now include Non–Excisable Goods.  Thus, the </a:t>
                      </a:r>
                      <a:r>
                        <a:rPr lang="en-IN" sz="1600" kern="1200" dirty="0" err="1" smtClean="0">
                          <a:solidFill>
                            <a:schemeClr val="dk1"/>
                          </a:solidFill>
                          <a:latin typeface="+mn-lt"/>
                          <a:ea typeface="+mn-ea"/>
                          <a:cs typeface="+mn-cs"/>
                        </a:rPr>
                        <a:t>cenvat</a:t>
                      </a:r>
                      <a:r>
                        <a:rPr lang="en-IN" sz="1600" kern="1200" dirty="0" smtClean="0">
                          <a:solidFill>
                            <a:schemeClr val="dk1"/>
                          </a:solidFill>
                          <a:latin typeface="+mn-lt"/>
                          <a:ea typeface="+mn-ea"/>
                          <a:cs typeface="+mn-cs"/>
                        </a:rPr>
                        <a:t> credit shall also be reversed in respect of non excisable goods.</a:t>
                      </a:r>
                    </a:p>
                    <a:p>
                      <a:pPr marL="363538" lvl="0" indent="0" algn="l" defTabSz="914400" rtl="0" eaLnBrk="1" latinLnBrk="0" hangingPunct="1">
                        <a:buFont typeface="Arial" pitchFamily="34" charset="0"/>
                        <a:buChar char="•"/>
                      </a:pPr>
                      <a:r>
                        <a:rPr lang="en-IN" sz="1600" kern="1200" dirty="0" smtClean="0">
                          <a:solidFill>
                            <a:schemeClr val="dk1"/>
                          </a:solidFill>
                          <a:latin typeface="+mn-lt"/>
                          <a:ea typeface="+mn-ea"/>
                          <a:cs typeface="+mn-cs"/>
                        </a:rPr>
                        <a:t>Value of non excisable goods for the purpose of reversal of </a:t>
                      </a:r>
                      <a:r>
                        <a:rPr lang="en-IN" sz="1600" kern="1200" dirty="0" err="1" smtClean="0">
                          <a:solidFill>
                            <a:schemeClr val="dk1"/>
                          </a:solidFill>
                          <a:latin typeface="+mn-lt"/>
                          <a:ea typeface="+mn-ea"/>
                          <a:cs typeface="+mn-cs"/>
                        </a:rPr>
                        <a:t>cenvat</a:t>
                      </a:r>
                      <a:r>
                        <a:rPr lang="en-IN" sz="1600" kern="1200" dirty="0" smtClean="0">
                          <a:solidFill>
                            <a:schemeClr val="dk1"/>
                          </a:solidFill>
                          <a:latin typeface="+mn-lt"/>
                          <a:ea typeface="+mn-ea"/>
                          <a:cs typeface="+mn-cs"/>
                        </a:rPr>
                        <a:t> credit shall be the invoice value.</a:t>
                      </a:r>
                    </a:p>
                    <a:p>
                      <a:pPr marL="363538" lvl="0" indent="0" algn="l" defTabSz="914400" rtl="0" eaLnBrk="1" latinLnBrk="0" hangingPunct="1">
                        <a:buFont typeface="Arial" pitchFamily="34" charset="0"/>
                        <a:buNone/>
                      </a:pPr>
                      <a:endParaRPr lang="en-IN" sz="1050" b="1" u="none" kern="1200" dirty="0" smtClean="0">
                        <a:solidFill>
                          <a:schemeClr val="dk1"/>
                        </a:solidFill>
                        <a:latin typeface="+mn-lt"/>
                        <a:ea typeface="+mn-ea"/>
                        <a:cs typeface="+mn-cs"/>
                      </a:endParaRPr>
                    </a:p>
                    <a:p>
                      <a:pPr marL="363538" lvl="0" indent="-363538"/>
                      <a:r>
                        <a:rPr lang="en-IN" sz="1800" b="1" u="none" kern="1200" dirty="0" smtClean="0">
                          <a:solidFill>
                            <a:schemeClr val="dk1"/>
                          </a:solidFill>
                          <a:latin typeface="+mn-lt"/>
                          <a:ea typeface="+mn-ea"/>
                          <a:cs typeface="+mn-cs"/>
                        </a:rPr>
                        <a:t>7</a:t>
                      </a:r>
                      <a:r>
                        <a:rPr lang="en-IN" sz="1600" b="1" u="none" kern="1200" dirty="0" smtClean="0">
                          <a:solidFill>
                            <a:schemeClr val="dk1"/>
                          </a:solidFill>
                          <a:latin typeface="+mn-lt"/>
                          <a:ea typeface="+mn-ea"/>
                          <a:cs typeface="+mn-cs"/>
                        </a:rPr>
                        <a:t>.    </a:t>
                      </a:r>
                      <a:r>
                        <a:rPr lang="en-IN" sz="1600" b="1" u="sng" kern="1200" dirty="0" smtClean="0">
                          <a:solidFill>
                            <a:schemeClr val="dk1"/>
                          </a:solidFill>
                          <a:latin typeface="+mn-lt"/>
                          <a:ea typeface="+mn-ea"/>
                          <a:cs typeface="+mn-cs"/>
                        </a:rPr>
                        <a:t>Rule 9(4) has been amended to specify that the importer shall also make records for transferring </a:t>
                      </a:r>
                      <a:r>
                        <a:rPr lang="en-IN" sz="1600" b="1" u="sng" kern="1200" dirty="0" err="1" smtClean="0">
                          <a:solidFill>
                            <a:schemeClr val="dk1"/>
                          </a:solidFill>
                          <a:latin typeface="+mn-lt"/>
                          <a:ea typeface="+mn-ea"/>
                          <a:cs typeface="+mn-cs"/>
                        </a:rPr>
                        <a:t>cenvat</a:t>
                      </a:r>
                      <a:r>
                        <a:rPr lang="en-IN" sz="1600" b="1" u="sng" kern="1200" dirty="0" smtClean="0">
                          <a:solidFill>
                            <a:schemeClr val="dk1"/>
                          </a:solidFill>
                          <a:latin typeface="+mn-lt"/>
                          <a:ea typeface="+mn-ea"/>
                          <a:cs typeface="+mn-cs"/>
                        </a:rPr>
                        <a:t> credit.</a:t>
                      </a:r>
                      <a:r>
                        <a:rPr lang="en-IN" sz="1600" b="1" i="1" u="sng" kern="1200" dirty="0" smtClean="0">
                          <a:solidFill>
                            <a:schemeClr val="dk1"/>
                          </a:solidFill>
                          <a:latin typeface="+mn-lt"/>
                          <a:ea typeface="+mn-ea"/>
                          <a:cs typeface="+mn-cs"/>
                        </a:rPr>
                        <a:t> (Applicable </a:t>
                      </a:r>
                      <a:r>
                        <a:rPr lang="en-IN" sz="1600" b="1" i="1" u="sng" kern="1200" dirty="0" err="1" smtClean="0">
                          <a:solidFill>
                            <a:schemeClr val="dk1"/>
                          </a:solidFill>
                          <a:latin typeface="+mn-lt"/>
                          <a:ea typeface="+mn-ea"/>
                          <a:cs typeface="+mn-cs"/>
                        </a:rPr>
                        <a:t>w.e.f</a:t>
                      </a:r>
                      <a:r>
                        <a:rPr lang="en-IN" sz="1600" b="1" i="1" u="sng" kern="1200" dirty="0" smtClean="0">
                          <a:solidFill>
                            <a:schemeClr val="dk1"/>
                          </a:solidFill>
                          <a:latin typeface="+mn-lt"/>
                          <a:ea typeface="+mn-ea"/>
                          <a:cs typeface="+mn-cs"/>
                        </a:rPr>
                        <a:t>. 01</a:t>
                      </a:r>
                      <a:r>
                        <a:rPr lang="en-IN" sz="1600" b="1" i="1" u="sng" kern="1200" baseline="30000" dirty="0" smtClean="0">
                          <a:solidFill>
                            <a:schemeClr val="dk1"/>
                          </a:solidFill>
                          <a:latin typeface="+mn-lt"/>
                          <a:ea typeface="+mn-ea"/>
                          <a:cs typeface="+mn-cs"/>
                        </a:rPr>
                        <a:t>st</a:t>
                      </a:r>
                      <a:r>
                        <a:rPr lang="en-IN" sz="1600" b="1" i="1" u="sng" kern="1200" dirty="0" smtClean="0">
                          <a:solidFill>
                            <a:schemeClr val="dk1"/>
                          </a:solidFill>
                          <a:latin typeface="+mn-lt"/>
                          <a:ea typeface="+mn-ea"/>
                          <a:cs typeface="+mn-cs"/>
                        </a:rPr>
                        <a:t> March’ 2015)</a:t>
                      </a:r>
                      <a:endParaRPr lang="en-IN" sz="1600" kern="1200" dirty="0" smtClean="0">
                        <a:solidFill>
                          <a:schemeClr val="dk1"/>
                        </a:solidFill>
                        <a:latin typeface="+mn-lt"/>
                        <a:ea typeface="+mn-ea"/>
                        <a:cs typeface="+mn-cs"/>
                      </a:endParaRPr>
                    </a:p>
                    <a:p>
                      <a:pPr marL="363538" indent="-363538"/>
                      <a:r>
                        <a:rPr lang="en-IN" sz="1600" b="1" u="none" strike="noStrike" kern="1200" dirty="0" smtClean="0">
                          <a:solidFill>
                            <a:schemeClr val="dk1"/>
                          </a:solidFill>
                          <a:latin typeface="+mn-lt"/>
                          <a:ea typeface="+mn-ea"/>
                          <a:cs typeface="+mn-cs"/>
                        </a:rPr>
                        <a:t> </a:t>
                      </a:r>
                      <a:endParaRPr lang="en-IN" sz="1600" kern="1200" dirty="0" smtClean="0">
                        <a:solidFill>
                          <a:schemeClr val="dk1"/>
                        </a:solidFill>
                        <a:latin typeface="+mn-lt"/>
                        <a:ea typeface="+mn-ea"/>
                        <a:cs typeface="+mn-cs"/>
                      </a:endParaRPr>
                    </a:p>
                    <a:p>
                      <a:pPr marL="363538" lvl="0" indent="-363538"/>
                      <a:r>
                        <a:rPr lang="en-IN" sz="1600" b="1" u="none" kern="1200" dirty="0" smtClean="0">
                          <a:solidFill>
                            <a:schemeClr val="dk1"/>
                          </a:solidFill>
                          <a:latin typeface="+mn-lt"/>
                          <a:ea typeface="+mn-ea"/>
                          <a:cs typeface="+mn-cs"/>
                        </a:rPr>
                        <a:t>8.    </a:t>
                      </a:r>
                      <a:r>
                        <a:rPr lang="en-IN" sz="1600" b="1" u="sng" kern="1200" dirty="0" smtClean="0">
                          <a:solidFill>
                            <a:schemeClr val="dk1"/>
                          </a:solidFill>
                          <a:latin typeface="+mn-lt"/>
                          <a:ea typeface="+mn-ea"/>
                          <a:cs typeface="+mn-cs"/>
                        </a:rPr>
                        <a:t>Rule 14 relating to the “</a:t>
                      </a:r>
                      <a:r>
                        <a:rPr lang="en-US" sz="1600" b="1" u="sng" kern="1200" dirty="0" smtClean="0">
                          <a:solidFill>
                            <a:schemeClr val="dk1"/>
                          </a:solidFill>
                          <a:latin typeface="+mn-lt"/>
                          <a:ea typeface="+mn-ea"/>
                          <a:cs typeface="+mn-cs"/>
                        </a:rPr>
                        <a:t>Recovery of </a:t>
                      </a:r>
                      <a:r>
                        <a:rPr lang="en-US" sz="1600" b="1" u="sng" kern="1200" dirty="0" err="1" smtClean="0">
                          <a:solidFill>
                            <a:schemeClr val="dk1"/>
                          </a:solidFill>
                          <a:latin typeface="+mn-lt"/>
                          <a:ea typeface="+mn-ea"/>
                          <a:cs typeface="+mn-cs"/>
                        </a:rPr>
                        <a:t>Cenvat</a:t>
                      </a:r>
                      <a:r>
                        <a:rPr lang="en-US" sz="1600" b="1" u="sng" kern="1200" dirty="0" smtClean="0">
                          <a:solidFill>
                            <a:schemeClr val="dk1"/>
                          </a:solidFill>
                          <a:latin typeface="+mn-lt"/>
                          <a:ea typeface="+mn-ea"/>
                          <a:cs typeface="+mn-cs"/>
                        </a:rPr>
                        <a:t> credit wrongly taken or erroneously refunded” has been substituted for a greater clarity.</a:t>
                      </a:r>
                      <a:r>
                        <a:rPr lang="en-IN" sz="1600" b="1" i="1" u="sng" kern="1200" dirty="0" smtClean="0">
                          <a:solidFill>
                            <a:schemeClr val="dk1"/>
                          </a:solidFill>
                          <a:latin typeface="+mn-lt"/>
                          <a:ea typeface="+mn-ea"/>
                          <a:cs typeface="+mn-cs"/>
                        </a:rPr>
                        <a:t> (Applicable </a:t>
                      </a:r>
                      <a:r>
                        <a:rPr lang="en-IN" sz="1600" b="1" i="1" u="sng" kern="1200" dirty="0" err="1" smtClean="0">
                          <a:solidFill>
                            <a:schemeClr val="dk1"/>
                          </a:solidFill>
                          <a:latin typeface="+mn-lt"/>
                          <a:ea typeface="+mn-ea"/>
                          <a:cs typeface="+mn-cs"/>
                        </a:rPr>
                        <a:t>w.e.f</a:t>
                      </a:r>
                      <a:r>
                        <a:rPr lang="en-IN" sz="1600" b="1" i="1" u="sng" kern="1200" dirty="0" smtClean="0">
                          <a:solidFill>
                            <a:schemeClr val="dk1"/>
                          </a:solidFill>
                          <a:latin typeface="+mn-lt"/>
                          <a:ea typeface="+mn-ea"/>
                          <a:cs typeface="+mn-cs"/>
                        </a:rPr>
                        <a:t>. 01</a:t>
                      </a:r>
                      <a:r>
                        <a:rPr lang="en-IN" sz="1600" b="1" i="1" u="sng" kern="1200" baseline="30000" dirty="0" smtClean="0">
                          <a:solidFill>
                            <a:schemeClr val="dk1"/>
                          </a:solidFill>
                          <a:latin typeface="+mn-lt"/>
                          <a:ea typeface="+mn-ea"/>
                          <a:cs typeface="+mn-cs"/>
                        </a:rPr>
                        <a:t>st</a:t>
                      </a:r>
                      <a:r>
                        <a:rPr lang="en-IN" sz="1600" b="1" i="1" u="sng" kern="1200" dirty="0" smtClean="0">
                          <a:solidFill>
                            <a:schemeClr val="dk1"/>
                          </a:solidFill>
                          <a:latin typeface="+mn-lt"/>
                          <a:ea typeface="+mn-ea"/>
                          <a:cs typeface="+mn-cs"/>
                        </a:rPr>
                        <a:t> March’ 2015)</a:t>
                      </a:r>
                      <a:endParaRPr lang="en-IN" sz="1600" kern="1200" dirty="0" smtClean="0">
                        <a:solidFill>
                          <a:schemeClr val="dk1"/>
                        </a:solidFill>
                        <a:latin typeface="+mn-lt"/>
                        <a:ea typeface="+mn-ea"/>
                        <a:cs typeface="+mn-cs"/>
                      </a:endParaRPr>
                    </a:p>
                    <a:p>
                      <a:pPr marL="363538" indent="-363538"/>
                      <a:r>
                        <a:rPr lang="en-IN" sz="1600" b="1" u="none" strike="noStrike" kern="1200" dirty="0" smtClean="0">
                          <a:solidFill>
                            <a:schemeClr val="dk1"/>
                          </a:solidFill>
                          <a:latin typeface="+mn-lt"/>
                          <a:ea typeface="+mn-ea"/>
                          <a:cs typeface="+mn-cs"/>
                        </a:rPr>
                        <a:t> </a:t>
                      </a:r>
                      <a:endParaRPr lang="en-IN" sz="1600" kern="1200" dirty="0" smtClean="0">
                        <a:solidFill>
                          <a:schemeClr val="dk1"/>
                        </a:solidFill>
                        <a:latin typeface="+mn-lt"/>
                        <a:ea typeface="+mn-ea"/>
                        <a:cs typeface="+mn-cs"/>
                      </a:endParaRPr>
                    </a:p>
                    <a:p>
                      <a:pPr marL="363538" lvl="0" indent="-363538"/>
                      <a:r>
                        <a:rPr lang="en-IN" sz="1600" b="1" u="none" kern="1200" dirty="0" smtClean="0">
                          <a:solidFill>
                            <a:schemeClr val="dk1"/>
                          </a:solidFill>
                          <a:latin typeface="+mn-lt"/>
                          <a:ea typeface="+mn-ea"/>
                          <a:cs typeface="+mn-cs"/>
                        </a:rPr>
                        <a:t>9.    </a:t>
                      </a:r>
                      <a:r>
                        <a:rPr lang="en-IN" sz="1600" b="1" u="sng" kern="1200" dirty="0" smtClean="0">
                          <a:solidFill>
                            <a:schemeClr val="dk1"/>
                          </a:solidFill>
                          <a:latin typeface="+mn-lt"/>
                          <a:ea typeface="+mn-ea"/>
                          <a:cs typeface="+mn-cs"/>
                        </a:rPr>
                        <a:t>Rule 15 relating to the “</a:t>
                      </a:r>
                      <a:r>
                        <a:rPr lang="en-US" sz="1600" b="1" u="sng" kern="1200" dirty="0" smtClean="0">
                          <a:solidFill>
                            <a:schemeClr val="dk1"/>
                          </a:solidFill>
                          <a:latin typeface="+mn-lt"/>
                          <a:ea typeface="+mn-ea"/>
                          <a:cs typeface="+mn-cs"/>
                        </a:rPr>
                        <a:t>Confiscation and Penalty” has been amendment to give effect to the amendments made by Finance Bill’ 2015.</a:t>
                      </a:r>
                      <a:r>
                        <a:rPr lang="en-IN" sz="1600" b="1" i="1" u="sng" kern="1200" dirty="0" smtClean="0">
                          <a:solidFill>
                            <a:schemeClr val="dk1"/>
                          </a:solidFill>
                          <a:latin typeface="+mn-lt"/>
                          <a:ea typeface="+mn-ea"/>
                          <a:cs typeface="+mn-cs"/>
                        </a:rPr>
                        <a:t> (Applicable </a:t>
                      </a:r>
                      <a:r>
                        <a:rPr lang="en-IN" sz="1600" b="1" i="1" u="sng" kern="1200" dirty="0" err="1" smtClean="0">
                          <a:solidFill>
                            <a:schemeClr val="dk1"/>
                          </a:solidFill>
                          <a:latin typeface="+mn-lt"/>
                          <a:ea typeface="+mn-ea"/>
                          <a:cs typeface="+mn-cs"/>
                        </a:rPr>
                        <a:t>w.e.f</a:t>
                      </a:r>
                      <a:r>
                        <a:rPr lang="en-IN" sz="1600" b="1" i="1" u="sng" kern="1200" dirty="0" smtClean="0">
                          <a:solidFill>
                            <a:schemeClr val="dk1"/>
                          </a:solidFill>
                          <a:latin typeface="+mn-lt"/>
                          <a:ea typeface="+mn-ea"/>
                          <a:cs typeface="+mn-cs"/>
                        </a:rPr>
                        <a:t>. the enactment of Finance Bill’ 2015)</a:t>
                      </a:r>
                      <a:endParaRPr lang="en-IN" sz="1600" kern="1200" dirty="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2022777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149926"/>
            <a:ext cx="10058400" cy="587433"/>
          </a:xfrm>
          <a:noFill/>
          <a:effectLst>
            <a:softEdge rad="63500"/>
          </a:effectLst>
        </p:spPr>
        <p:txBody>
          <a:bodyPr/>
          <a:lstStyle/>
          <a:p>
            <a:r>
              <a:rPr lang="en-IN" b="1" cap="all" dirty="0" smtClean="0">
                <a:solidFill>
                  <a:srgbClr val="FF0000"/>
                </a:solidFill>
              </a:rPr>
              <a:t>Budget’ 2015 Highlights - CENTRAL EXCISE</a:t>
            </a:r>
            <a:endParaRPr lang="en-US" b="1" dirty="0">
              <a:solidFill>
                <a:srgbClr val="FF0000"/>
              </a:solidFill>
            </a:endParaRPr>
          </a:p>
        </p:txBody>
      </p:sp>
      <p:sp>
        <p:nvSpPr>
          <p:cNvPr id="3" name="Content Placeholder 2"/>
          <p:cNvSpPr>
            <a:spLocks noGrp="1"/>
          </p:cNvSpPr>
          <p:nvPr>
            <p:ph idx="1"/>
          </p:nvPr>
        </p:nvSpPr>
        <p:spPr>
          <a:xfrm>
            <a:off x="1181100" y="1739900"/>
            <a:ext cx="9974580" cy="4217555"/>
          </a:xfrm>
        </p:spPr>
        <p:txBody>
          <a:bodyPr numCol="1">
            <a:normAutofit/>
          </a:bodyPr>
          <a:lstStyle/>
          <a:p>
            <a:pPr marL="363538" indent="-363538">
              <a:buNone/>
            </a:pPr>
            <a:endParaRPr lang="en-IN" dirty="0" smtClean="0"/>
          </a:p>
          <a:p>
            <a:pPr marL="363538" indent="-363538">
              <a:buFont typeface="Wingdings" pitchFamily="2" charset="2"/>
              <a:buChar char="Ø"/>
            </a:pPr>
            <a:r>
              <a:rPr lang="en-IN" sz="1600" dirty="0" smtClean="0">
                <a:solidFill>
                  <a:schemeClr val="bg2">
                    <a:lumMod val="50000"/>
                  </a:schemeClr>
                </a:solidFill>
              </a:rPr>
              <a:t>Education cess and the SHEC to be subsumed in Central Excise Duty </a:t>
            </a:r>
          </a:p>
          <a:p>
            <a:pPr marL="363538" indent="-363538">
              <a:buFont typeface="Wingdings" pitchFamily="2" charset="2"/>
              <a:buChar char="Ø"/>
            </a:pPr>
            <a:r>
              <a:rPr lang="en-IN" sz="1600" dirty="0" smtClean="0">
                <a:solidFill>
                  <a:schemeClr val="bg2">
                    <a:lumMod val="50000"/>
                  </a:schemeClr>
                </a:solidFill>
              </a:rPr>
              <a:t>Rate of Excise Duty has been increased to 12.5% </a:t>
            </a:r>
            <a:r>
              <a:rPr lang="en-IN" sz="1600" dirty="0" err="1" smtClean="0">
                <a:solidFill>
                  <a:schemeClr val="bg2">
                    <a:lumMod val="50000"/>
                  </a:schemeClr>
                </a:solidFill>
              </a:rPr>
              <a:t>w.e.f</a:t>
            </a:r>
            <a:r>
              <a:rPr lang="en-IN" sz="1600" dirty="0" smtClean="0">
                <a:solidFill>
                  <a:schemeClr val="bg2">
                    <a:lumMod val="50000"/>
                  </a:schemeClr>
                </a:solidFill>
              </a:rPr>
              <a:t>. 1</a:t>
            </a:r>
            <a:r>
              <a:rPr lang="en-IN" sz="1600" baseline="30000" dirty="0" smtClean="0">
                <a:solidFill>
                  <a:schemeClr val="bg2">
                    <a:lumMod val="50000"/>
                  </a:schemeClr>
                </a:solidFill>
              </a:rPr>
              <a:t>st</a:t>
            </a:r>
            <a:r>
              <a:rPr lang="en-IN" sz="1600" dirty="0" smtClean="0">
                <a:solidFill>
                  <a:schemeClr val="bg2">
                    <a:lumMod val="50000"/>
                  </a:schemeClr>
                </a:solidFill>
              </a:rPr>
              <a:t> March’ 2015</a:t>
            </a:r>
          </a:p>
          <a:p>
            <a:pPr marL="363538" indent="-363538">
              <a:buFont typeface="Wingdings" pitchFamily="2" charset="2"/>
              <a:buChar char="Ø"/>
            </a:pPr>
            <a:r>
              <a:rPr lang="en-IN" sz="1600" dirty="0" smtClean="0">
                <a:solidFill>
                  <a:schemeClr val="bg2">
                    <a:lumMod val="50000"/>
                  </a:schemeClr>
                </a:solidFill>
              </a:rPr>
              <a:t>Online central excise and service tax registration to be done in two working days.</a:t>
            </a:r>
          </a:p>
          <a:p>
            <a:pPr marL="363538" indent="-363538">
              <a:buFont typeface="Wingdings" pitchFamily="2" charset="2"/>
              <a:buChar char="Ø"/>
            </a:pPr>
            <a:r>
              <a:rPr lang="en-IN" sz="1600" dirty="0" smtClean="0">
                <a:solidFill>
                  <a:schemeClr val="bg2">
                    <a:lumMod val="50000"/>
                  </a:schemeClr>
                </a:solidFill>
              </a:rPr>
              <a:t>Central excise/Service tax assesses to be allowed to use digitally signed invoices and maintain record electronically</a:t>
            </a:r>
          </a:p>
          <a:p>
            <a:pPr marL="363538" indent="-363538">
              <a:buFont typeface="Wingdings" pitchFamily="2" charset="2"/>
              <a:buChar char="Ø"/>
            </a:pPr>
            <a:r>
              <a:rPr lang="en-IN" sz="1600" dirty="0" smtClean="0">
                <a:solidFill>
                  <a:schemeClr val="bg2">
                    <a:lumMod val="50000"/>
                  </a:schemeClr>
                </a:solidFill>
              </a:rPr>
              <a:t>Time limit for taking CENVAT credit on inputs and input services increased from 6 months to 1 year.</a:t>
            </a:r>
          </a:p>
          <a:p>
            <a:pPr marL="363538" indent="-363538">
              <a:buFont typeface="Wingdings" pitchFamily="2" charset="2"/>
              <a:buChar char="Ø"/>
            </a:pPr>
            <a:r>
              <a:rPr lang="en-IN" sz="1600" dirty="0" smtClean="0">
                <a:solidFill>
                  <a:schemeClr val="bg2">
                    <a:lumMod val="50000"/>
                  </a:schemeClr>
                </a:solidFill>
              </a:rPr>
              <a:t>Excise duty on chassis for ambulance reduced from 24% to 12.5%.</a:t>
            </a:r>
          </a:p>
          <a:p>
            <a:pPr marL="363538" indent="-363538">
              <a:buFont typeface="Wingdings" pitchFamily="2" charset="2"/>
              <a:buChar char="Ø"/>
            </a:pPr>
            <a:r>
              <a:rPr lang="en-IN" sz="1600" dirty="0" smtClean="0">
                <a:solidFill>
                  <a:schemeClr val="bg2">
                    <a:lumMod val="50000"/>
                  </a:schemeClr>
                </a:solidFill>
              </a:rPr>
              <a:t>Penalty provision are being rationalised to encourage compliance and early dispute resolution.</a:t>
            </a:r>
          </a:p>
        </p:txBody>
      </p:sp>
    </p:spTree>
    <p:extLst>
      <p:ext uri="{BB962C8B-B14F-4D97-AF65-F5344CB8AC3E}">
        <p14:creationId xmlns="" xmlns:p14="http://schemas.microsoft.com/office/powerpoint/2010/main" val="27483051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central excise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096963" y="1785258"/>
          <a:ext cx="10058400" cy="4180114"/>
        </p:xfrm>
        <a:graphic>
          <a:graphicData uri="http://schemas.openxmlformats.org/drawingml/2006/table">
            <a:tbl>
              <a:tblPr firstRow="1" bandRow="1">
                <a:tableStyleId>{5C22544A-7EE6-4342-B048-85BDC9FD1C3A}</a:tableStyleId>
              </a:tblPr>
              <a:tblGrid>
                <a:gridCol w="10058400"/>
              </a:tblGrid>
              <a:tr h="566057">
                <a:tc>
                  <a:txBody>
                    <a:bodyPr/>
                    <a:lstStyle/>
                    <a:p>
                      <a:pPr algn="ctr">
                        <a:lnSpc>
                          <a:spcPct val="115000"/>
                        </a:lnSpc>
                        <a:spcAft>
                          <a:spcPts val="0"/>
                        </a:spcAft>
                      </a:pPr>
                      <a:r>
                        <a:rPr lang="en-IN" sz="1800" b="1" dirty="0">
                          <a:latin typeface="Book Antiqua"/>
                          <a:ea typeface="Calibri"/>
                          <a:cs typeface="Times New Roman"/>
                        </a:rPr>
                        <a:t>Notification No 07/2015- CE Dt.  1</a:t>
                      </a:r>
                      <a:r>
                        <a:rPr lang="en-IN" sz="1800" b="1" baseline="30000" dirty="0">
                          <a:latin typeface="Book Antiqua"/>
                          <a:ea typeface="Calibri"/>
                          <a:cs typeface="Times New Roman"/>
                        </a:rPr>
                        <a:t>st</a:t>
                      </a:r>
                      <a:r>
                        <a:rPr lang="en-IN" sz="1800" b="1" dirty="0">
                          <a:latin typeface="Book Antiqua"/>
                          <a:ea typeface="Calibri"/>
                          <a:cs typeface="Times New Roman"/>
                        </a:rPr>
                        <a:t> March, 2015 (Applicable </a:t>
                      </a:r>
                      <a:r>
                        <a:rPr lang="en-IN" sz="1800" b="1" dirty="0" err="1">
                          <a:latin typeface="Book Antiqua"/>
                          <a:ea typeface="Calibri"/>
                          <a:cs typeface="Times New Roman"/>
                        </a:rPr>
                        <a:t>w.e.f</a:t>
                      </a:r>
                      <a:r>
                        <a:rPr lang="en-IN" sz="1800" b="1" dirty="0">
                          <a:latin typeface="Book Antiqua"/>
                          <a:ea typeface="Calibri"/>
                          <a:cs typeface="Times New Roman"/>
                        </a:rPr>
                        <a:t>. 1</a:t>
                      </a:r>
                      <a:r>
                        <a:rPr lang="en-IN" sz="1800" b="1" baseline="30000" dirty="0">
                          <a:latin typeface="Book Antiqua"/>
                          <a:ea typeface="Calibri"/>
                          <a:cs typeface="Times New Roman"/>
                        </a:rPr>
                        <a:t>st</a:t>
                      </a:r>
                      <a:r>
                        <a:rPr lang="en-IN" sz="1800" b="1" dirty="0">
                          <a:latin typeface="Book Antiqua"/>
                          <a:ea typeface="Calibri"/>
                          <a:cs typeface="Times New Roman"/>
                        </a:rPr>
                        <a:t> March, 2015)</a:t>
                      </a:r>
                      <a:endParaRPr lang="en-IN" sz="1800" dirty="0">
                        <a:latin typeface="Calibri"/>
                        <a:ea typeface="Calibri"/>
                        <a:cs typeface="Times New Roman"/>
                      </a:endParaRPr>
                    </a:p>
                  </a:txBody>
                  <a:tcPr marL="68580" marR="68580" marT="0" marB="0">
                    <a:solidFill>
                      <a:srgbClr val="002060"/>
                    </a:solidFill>
                  </a:tcPr>
                </a:tc>
              </a:tr>
              <a:tr h="3614057">
                <a:tc>
                  <a:txBody>
                    <a:bodyPr/>
                    <a:lstStyle/>
                    <a:p>
                      <a:r>
                        <a:rPr lang="en-IN" sz="1600" b="1" u="dbl" kern="1200" dirty="0" smtClean="0">
                          <a:solidFill>
                            <a:schemeClr val="dk1"/>
                          </a:solidFill>
                          <a:latin typeface="+mn-lt"/>
                          <a:ea typeface="+mn-ea"/>
                          <a:cs typeface="+mn-cs"/>
                        </a:rPr>
                        <a:t>Simplification of Registration Procedure</a:t>
                      </a:r>
                    </a:p>
                    <a:p>
                      <a:endParaRPr lang="en-IN" sz="16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Registration process in Central excise is being simplified to ensure that registration is granted within two working days of the receipt of a duly completed application form. </a:t>
                      </a: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Verification of documents and premises, as the case may be, shall be carried out after the grant of the registration. </a:t>
                      </a: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In this regard, Circular No.997/4/2015-Central Excise dated 28th February, 2015 has also been issued and may be referred for details of the simplified process. </a:t>
                      </a:r>
                      <a:endParaRPr lang="en-IN" sz="1200" kern="1200" dirty="0" smtClean="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843798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central excise by notifications</a:t>
            </a:r>
            <a:endParaRPr lang="en-US" dirty="0">
              <a:solidFill>
                <a:srgbClr val="00B0F0"/>
              </a:solidFill>
            </a:endParaRPr>
          </a:p>
        </p:txBody>
      </p:sp>
      <p:sp>
        <p:nvSpPr>
          <p:cNvPr id="3" name="Content Placeholder 2"/>
          <p:cNvSpPr>
            <a:spLocks noGrp="1"/>
          </p:cNvSpPr>
          <p:nvPr>
            <p:ph idx="1"/>
          </p:nvPr>
        </p:nvSpPr>
        <p:spPr/>
        <p:txBody>
          <a:bodyPr>
            <a:normAutofit/>
          </a:bodyPr>
          <a:lstStyle/>
          <a:p>
            <a:endParaRPr lang="en-US" sz="1400" dirty="0"/>
          </a:p>
          <a:p>
            <a:endParaRPr lang="en-US" sz="1400" dirty="0"/>
          </a:p>
        </p:txBody>
      </p:sp>
      <p:graphicFrame>
        <p:nvGraphicFramePr>
          <p:cNvPr id="4" name="Table 3"/>
          <p:cNvGraphicFramePr>
            <a:graphicFrameLocks noGrp="1"/>
          </p:cNvGraphicFramePr>
          <p:nvPr/>
        </p:nvGraphicFramePr>
        <p:xfrm>
          <a:off x="1143000" y="1799772"/>
          <a:ext cx="10007600" cy="4165600"/>
        </p:xfrm>
        <a:graphic>
          <a:graphicData uri="http://schemas.openxmlformats.org/drawingml/2006/table">
            <a:tbl>
              <a:tblPr firstRow="1" bandRow="1">
                <a:tableStyleId>{5C22544A-7EE6-4342-B048-85BDC9FD1C3A}</a:tableStyleId>
              </a:tblPr>
              <a:tblGrid>
                <a:gridCol w="10007600"/>
              </a:tblGrid>
              <a:tr h="551544">
                <a:tc>
                  <a:txBody>
                    <a:bodyPr/>
                    <a:lstStyle/>
                    <a:p>
                      <a:pPr algn="ctr">
                        <a:lnSpc>
                          <a:spcPct val="115000"/>
                        </a:lnSpc>
                        <a:spcAft>
                          <a:spcPts val="0"/>
                        </a:spcAft>
                      </a:pPr>
                      <a:r>
                        <a:rPr lang="en-IN" sz="1800" b="1" dirty="0">
                          <a:latin typeface="Book Antiqua"/>
                          <a:ea typeface="Calibri"/>
                          <a:cs typeface="Times New Roman"/>
                        </a:rPr>
                        <a:t>Notification No 08/2015- CE Dt.  1</a:t>
                      </a:r>
                      <a:r>
                        <a:rPr lang="en-IN" sz="1800" b="1" baseline="30000" dirty="0">
                          <a:latin typeface="Book Antiqua"/>
                          <a:ea typeface="Calibri"/>
                          <a:cs typeface="Times New Roman"/>
                        </a:rPr>
                        <a:t>st</a:t>
                      </a:r>
                      <a:r>
                        <a:rPr lang="en-IN" sz="1800" b="1" dirty="0">
                          <a:latin typeface="Book Antiqua"/>
                          <a:ea typeface="Calibri"/>
                          <a:cs typeface="Times New Roman"/>
                        </a:rPr>
                        <a:t> March, 2015 (Applicable </a:t>
                      </a:r>
                      <a:r>
                        <a:rPr lang="en-IN" sz="1800" b="1" dirty="0" err="1">
                          <a:latin typeface="Book Antiqua"/>
                          <a:ea typeface="Calibri"/>
                          <a:cs typeface="Times New Roman"/>
                        </a:rPr>
                        <a:t>w.e.f</a:t>
                      </a:r>
                      <a:r>
                        <a:rPr lang="en-IN" sz="1800" b="1" dirty="0">
                          <a:latin typeface="Book Antiqua"/>
                          <a:ea typeface="Calibri"/>
                          <a:cs typeface="Times New Roman"/>
                        </a:rPr>
                        <a:t>. 01</a:t>
                      </a:r>
                      <a:r>
                        <a:rPr lang="en-IN" sz="1800" b="1" baseline="30000" dirty="0">
                          <a:latin typeface="Book Antiqua"/>
                          <a:ea typeface="Calibri"/>
                          <a:cs typeface="Times New Roman"/>
                        </a:rPr>
                        <a:t>st</a:t>
                      </a:r>
                      <a:r>
                        <a:rPr lang="en-IN" sz="1800" b="1" dirty="0">
                          <a:latin typeface="Book Antiqua"/>
                          <a:ea typeface="Calibri"/>
                          <a:cs typeface="Times New Roman"/>
                        </a:rPr>
                        <a:t> March’ 2015)</a:t>
                      </a:r>
                      <a:endParaRPr lang="en-IN" sz="1800" dirty="0">
                        <a:latin typeface="Calibri"/>
                        <a:ea typeface="Calibri"/>
                        <a:cs typeface="Times New Roman"/>
                      </a:endParaRPr>
                    </a:p>
                  </a:txBody>
                  <a:tcPr marL="68580" marR="68580" marT="0" marB="0">
                    <a:solidFill>
                      <a:srgbClr val="002060"/>
                    </a:solidFill>
                  </a:tcPr>
                </a:tc>
              </a:tr>
              <a:tr h="3614056">
                <a:tc>
                  <a:txBody>
                    <a:bodyPr/>
                    <a:lstStyle/>
                    <a:p>
                      <a:r>
                        <a:rPr lang="en-IN" sz="1600" b="1" u="dbl" kern="1200" dirty="0" smtClean="0">
                          <a:solidFill>
                            <a:schemeClr val="dk1"/>
                          </a:solidFill>
                          <a:latin typeface="+mn-lt"/>
                          <a:ea typeface="+mn-ea"/>
                          <a:cs typeface="+mn-cs"/>
                        </a:rPr>
                        <a:t>Central Excise Rules’ 2002 amended</a:t>
                      </a:r>
                      <a:endParaRPr lang="en-IN" sz="16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 </a:t>
                      </a:r>
                    </a:p>
                    <a:p>
                      <a:pPr marL="342900" indent="-342900">
                        <a:buFont typeface="+mj-lt"/>
                        <a:buNone/>
                      </a:pPr>
                      <a:r>
                        <a:rPr lang="en-IN" sz="1600" kern="1200" dirty="0" smtClean="0">
                          <a:solidFill>
                            <a:schemeClr val="dk1"/>
                          </a:solidFill>
                          <a:latin typeface="+mn-lt"/>
                          <a:ea typeface="+mn-ea"/>
                          <a:cs typeface="+mn-cs"/>
                        </a:rPr>
                        <a:t>Amendments in Central Excise Rules (CER), 2002 are being done to provide for- </a:t>
                      </a:r>
                    </a:p>
                    <a:p>
                      <a:pPr marL="342900" lvl="0" indent="-342900">
                        <a:buFont typeface="+mj-lt"/>
                        <a:buAutoNum type="arabicPeriod"/>
                      </a:pPr>
                      <a:r>
                        <a:rPr lang="en-IN" sz="1600" kern="1200" dirty="0" smtClean="0">
                          <a:solidFill>
                            <a:schemeClr val="dk1"/>
                          </a:solidFill>
                          <a:latin typeface="+mn-lt"/>
                          <a:ea typeface="+mn-ea"/>
                          <a:cs typeface="+mn-cs"/>
                        </a:rPr>
                        <a:t>Direct dispatch of goods to registered dealer’s/ registered importer’s customers without first bringing them to the dealer’s / importer’s registered premises subject to the conditions specified therein (Rule 11 of CER), </a:t>
                      </a:r>
                    </a:p>
                    <a:p>
                      <a:pPr marL="342900" lvl="0" indent="-342900">
                        <a:buFont typeface="+mj-lt"/>
                        <a:buAutoNum type="arabicPeriod"/>
                      </a:pPr>
                      <a:r>
                        <a:rPr lang="en-IN" sz="1600" kern="1200" dirty="0" smtClean="0">
                          <a:solidFill>
                            <a:schemeClr val="dk1"/>
                          </a:solidFill>
                          <a:latin typeface="+mn-lt"/>
                          <a:ea typeface="+mn-ea"/>
                          <a:cs typeface="+mn-cs"/>
                        </a:rPr>
                        <a:t>Direct dispatch of inputs and capital goods to job worker without first bringing them to the manufacturer’s /output service provider’s premises subject to the conditions specified therein (Rule 11 of CER), </a:t>
                      </a:r>
                    </a:p>
                    <a:p>
                      <a:pPr marL="342900" lvl="0" indent="-342900">
                        <a:buFont typeface="+mj-lt"/>
                        <a:buAutoNum type="arabicPeriod"/>
                      </a:pPr>
                      <a:r>
                        <a:rPr lang="en-IN" sz="1600" kern="1200" dirty="0" smtClean="0">
                          <a:solidFill>
                            <a:schemeClr val="dk1"/>
                          </a:solidFill>
                          <a:latin typeface="+mn-lt"/>
                          <a:ea typeface="+mn-ea"/>
                          <a:cs typeface="+mn-cs"/>
                        </a:rPr>
                        <a:t>Definition of “export” inserted (rule 18 of CER), </a:t>
                      </a:r>
                    </a:p>
                    <a:p>
                      <a:pPr marL="342900" lvl="0" indent="-342900">
                        <a:buFont typeface="+mj-lt"/>
                        <a:buAutoNum type="arabicPeriod"/>
                      </a:pPr>
                      <a:r>
                        <a:rPr lang="en-IN" sz="1600" kern="1200" dirty="0" smtClean="0">
                          <a:solidFill>
                            <a:schemeClr val="dk1"/>
                          </a:solidFill>
                          <a:latin typeface="+mn-lt"/>
                          <a:ea typeface="+mn-ea"/>
                          <a:cs typeface="+mn-cs"/>
                        </a:rPr>
                        <a:t>Application of certain provisions of these rules, presently applicable to the registered dealers, to apply to the registered importers also.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800" kern="1200" dirty="0" smtClean="0">
                          <a:solidFill>
                            <a:schemeClr val="dk1"/>
                          </a:solidFill>
                          <a:latin typeface="+mn-lt"/>
                          <a:ea typeface="+mn-ea"/>
                          <a:cs typeface="+mn-cs"/>
                        </a:rPr>
                        <a:t>Central Excise Rules, 2002 are also being amended to provide for issue of digitally signed invoices and preservation of records in electronic form by a manufacturer (Rule 10 and 11 of CER). </a:t>
                      </a:r>
                    </a:p>
                    <a:p>
                      <a:pPr marL="342900" lvl="0" indent="-342900">
                        <a:buFont typeface="+mj-lt"/>
                        <a:buAutoNum type="arabicPeriod"/>
                      </a:pPr>
                      <a:endParaRPr lang="en-IN" sz="1600" kern="1200" dirty="0" smtClean="0">
                        <a:solidFill>
                          <a:schemeClr val="dk1"/>
                        </a:solidFill>
                        <a:latin typeface="+mn-lt"/>
                        <a:ea typeface="+mn-ea"/>
                        <a:cs typeface="+mn-cs"/>
                      </a:endParaRPr>
                    </a:p>
                    <a:p>
                      <a:endParaRPr lang="en-IN" dirty="0"/>
                    </a:p>
                  </a:txBody>
                  <a:tcPr>
                    <a:solidFill>
                      <a:schemeClr val="bg1">
                        <a:lumMod val="75000"/>
                      </a:schemeClr>
                    </a:solidFill>
                  </a:tcPr>
                </a:tc>
              </a:tr>
            </a:tbl>
          </a:graphicData>
        </a:graphic>
      </p:graphicFrame>
    </p:spTree>
    <p:extLst>
      <p:ext uri="{BB962C8B-B14F-4D97-AF65-F5344CB8AC3E}">
        <p14:creationId xmlns="" xmlns:p14="http://schemas.microsoft.com/office/powerpoint/2010/main" val="4021324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central excise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184048" y="1814286"/>
          <a:ext cx="10058400" cy="4136571"/>
        </p:xfrm>
        <a:graphic>
          <a:graphicData uri="http://schemas.openxmlformats.org/drawingml/2006/table">
            <a:tbl>
              <a:tblPr firstRow="1" bandRow="1">
                <a:tableStyleId>{5C22544A-7EE6-4342-B048-85BDC9FD1C3A}</a:tableStyleId>
              </a:tblPr>
              <a:tblGrid>
                <a:gridCol w="10058400"/>
              </a:tblGrid>
              <a:tr h="447583">
                <a:tc>
                  <a:txBody>
                    <a:bodyPr/>
                    <a:lstStyle/>
                    <a:p>
                      <a:pPr algn="ctr">
                        <a:lnSpc>
                          <a:spcPct val="115000"/>
                        </a:lnSpc>
                        <a:spcAft>
                          <a:spcPts val="0"/>
                        </a:spcAft>
                      </a:pPr>
                      <a:r>
                        <a:rPr lang="en-IN" sz="1800" b="1" dirty="0" smtClean="0">
                          <a:latin typeface="Book Antiqua"/>
                          <a:ea typeface="Calibri"/>
                          <a:cs typeface="Times New Roman"/>
                        </a:rPr>
                        <a:t>Notification No 08/2015- CE Dt.  1</a:t>
                      </a:r>
                      <a:r>
                        <a:rPr lang="en-IN" sz="1800" b="1" baseline="30000" dirty="0" smtClean="0">
                          <a:latin typeface="Book Antiqua"/>
                          <a:ea typeface="Calibri"/>
                          <a:cs typeface="Times New Roman"/>
                        </a:rPr>
                        <a:t>st</a:t>
                      </a:r>
                      <a:r>
                        <a:rPr lang="en-IN" sz="1800" b="1" dirty="0" smtClean="0">
                          <a:latin typeface="Book Antiqua"/>
                          <a:ea typeface="Calibri"/>
                          <a:cs typeface="Times New Roman"/>
                        </a:rPr>
                        <a:t> March, 2015 (Applicable </a:t>
                      </a:r>
                      <a:r>
                        <a:rPr lang="en-IN" sz="1800" b="1" dirty="0" err="1" smtClean="0">
                          <a:latin typeface="Book Antiqua"/>
                          <a:ea typeface="Calibri"/>
                          <a:cs typeface="Times New Roman"/>
                        </a:rPr>
                        <a:t>w.e.f</a:t>
                      </a:r>
                      <a:r>
                        <a:rPr lang="en-IN" sz="1800" b="1" dirty="0" smtClean="0">
                          <a:latin typeface="Book Antiqua"/>
                          <a:ea typeface="Calibri"/>
                          <a:cs typeface="Times New Roman"/>
                        </a:rPr>
                        <a:t>. 01</a:t>
                      </a:r>
                      <a:r>
                        <a:rPr lang="en-IN" sz="1800" b="1" baseline="30000" dirty="0" smtClean="0">
                          <a:latin typeface="Book Antiqua"/>
                          <a:ea typeface="Calibri"/>
                          <a:cs typeface="Times New Roman"/>
                        </a:rPr>
                        <a:t>st</a:t>
                      </a:r>
                      <a:r>
                        <a:rPr lang="en-IN" sz="1800" b="1" dirty="0" smtClean="0">
                          <a:latin typeface="Book Antiqua"/>
                          <a:ea typeface="Calibri"/>
                          <a:cs typeface="Times New Roman"/>
                        </a:rPr>
                        <a:t> March’ 2015)</a:t>
                      </a:r>
                      <a:endParaRPr lang="en-IN" sz="1800" dirty="0">
                        <a:latin typeface="+mn-lt"/>
                        <a:ea typeface="Calibri"/>
                        <a:cs typeface="Times New Roman"/>
                      </a:endParaRPr>
                    </a:p>
                  </a:txBody>
                  <a:tcPr>
                    <a:solidFill>
                      <a:srgbClr val="002060"/>
                    </a:solidFill>
                  </a:tcPr>
                </a:tc>
              </a:tr>
              <a:tr h="1508707">
                <a:tc>
                  <a:txBody>
                    <a:bodyPr/>
                    <a:lstStyle/>
                    <a:p>
                      <a:pPr marL="363538" lvl="0" indent="-363538"/>
                      <a:r>
                        <a:rPr lang="en-IN" sz="1600" b="1" kern="1200" dirty="0" smtClean="0">
                          <a:solidFill>
                            <a:schemeClr val="dk1"/>
                          </a:solidFill>
                          <a:latin typeface="+mn-lt"/>
                          <a:ea typeface="+mn-ea"/>
                          <a:cs typeface="+mn-cs"/>
                        </a:rPr>
                        <a:t>6.    Amount of Rs. 100 per day for late submission of any return or Annual Financial Information Statement or Annual Installed Capacity Statement referred to in rule 12.</a:t>
                      </a:r>
                      <a:endParaRPr lang="en-IN" sz="1600" kern="1200" dirty="0" smtClean="0">
                        <a:solidFill>
                          <a:schemeClr val="dk1"/>
                        </a:solidFill>
                        <a:latin typeface="+mn-lt"/>
                        <a:ea typeface="+mn-ea"/>
                        <a:cs typeface="+mn-cs"/>
                      </a:endParaRPr>
                    </a:p>
                    <a:p>
                      <a:r>
                        <a:rPr lang="en-IN" sz="1000" b="1" kern="1200" dirty="0" smtClean="0">
                          <a:solidFill>
                            <a:schemeClr val="dk1"/>
                          </a:solidFill>
                          <a:latin typeface="+mn-lt"/>
                          <a:ea typeface="+mn-ea"/>
                          <a:cs typeface="+mn-cs"/>
                        </a:rPr>
                        <a:t> </a:t>
                      </a:r>
                      <a:endParaRPr lang="en-IN" sz="600" b="1" kern="1200" dirty="0" smtClean="0">
                        <a:solidFill>
                          <a:schemeClr val="dk1"/>
                        </a:solidFill>
                        <a:latin typeface="+mn-lt"/>
                        <a:ea typeface="+mn-ea"/>
                        <a:cs typeface="+mn-cs"/>
                      </a:endParaRPr>
                    </a:p>
                    <a:p>
                      <a:pPr marL="342900" indent="-342900">
                        <a:buAutoNum type="arabicPeriod" startAt="7"/>
                      </a:pPr>
                      <a:r>
                        <a:rPr lang="en-IN" sz="1600" b="1" kern="1200" dirty="0" smtClean="0">
                          <a:solidFill>
                            <a:schemeClr val="dk1"/>
                          </a:solidFill>
                          <a:latin typeface="+mn-lt"/>
                          <a:ea typeface="+mn-ea"/>
                          <a:cs typeface="+mn-cs"/>
                        </a:rPr>
                        <a:t>Amount of Rs. 100 per day for late submission of return by 100% EOU. (Rule 17)</a:t>
                      </a:r>
                    </a:p>
                    <a:p>
                      <a:pPr marL="342900" indent="-342900">
                        <a:buNone/>
                      </a:pPr>
                      <a:endParaRPr lang="en-IN" sz="1000" kern="1200" dirty="0" smtClean="0">
                        <a:solidFill>
                          <a:schemeClr val="dk1"/>
                        </a:solidFill>
                        <a:latin typeface="+mn-lt"/>
                        <a:ea typeface="+mn-ea"/>
                        <a:cs typeface="+mn-cs"/>
                      </a:endParaRPr>
                    </a:p>
                    <a:p>
                      <a:pPr lvl="0"/>
                      <a:r>
                        <a:rPr lang="en-IN" sz="1600" b="1" kern="1200" dirty="0" smtClean="0">
                          <a:solidFill>
                            <a:schemeClr val="dk1"/>
                          </a:solidFill>
                          <a:latin typeface="+mn-lt"/>
                          <a:ea typeface="+mn-ea"/>
                          <a:cs typeface="+mn-cs"/>
                        </a:rPr>
                        <a:t>8.    In Rule 25, the minimum penalty of Rs. 2000 has been increased to Rs. 5000.</a:t>
                      </a:r>
                    </a:p>
                  </a:txBody>
                  <a:tcPr>
                    <a:solidFill>
                      <a:schemeClr val="bg1">
                        <a:lumMod val="75000"/>
                      </a:schemeClr>
                    </a:solidFill>
                  </a:tcPr>
                </a:tc>
              </a:tr>
              <a:tr h="470413">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IN" sz="1800" b="1" kern="1200" dirty="0" smtClean="0">
                          <a:solidFill>
                            <a:schemeClr val="lt1"/>
                          </a:solidFill>
                          <a:latin typeface="Book Antiqua"/>
                          <a:ea typeface="Calibri"/>
                          <a:cs typeface="Times New Roman"/>
                        </a:rPr>
                        <a:t>Notification No 09/2015- CE Dt.  1st March, 2015 (Applicable </a:t>
                      </a:r>
                      <a:r>
                        <a:rPr lang="en-IN" sz="1800" b="1" kern="1200" dirty="0" err="1" smtClean="0">
                          <a:solidFill>
                            <a:schemeClr val="lt1"/>
                          </a:solidFill>
                          <a:latin typeface="Book Antiqua"/>
                          <a:ea typeface="Calibri"/>
                          <a:cs typeface="Times New Roman"/>
                        </a:rPr>
                        <a:t>w.e.f</a:t>
                      </a:r>
                      <a:r>
                        <a:rPr lang="en-IN" sz="1800" b="1" kern="1200" dirty="0" smtClean="0">
                          <a:solidFill>
                            <a:schemeClr val="lt1"/>
                          </a:solidFill>
                          <a:latin typeface="Book Antiqua"/>
                          <a:ea typeface="Calibri"/>
                          <a:cs typeface="Times New Roman"/>
                        </a:rPr>
                        <a:t>. 01st March’ 2015)</a:t>
                      </a:r>
                    </a:p>
                  </a:txBody>
                  <a:tcPr>
                    <a:solidFill>
                      <a:srgbClr val="002060"/>
                    </a:solidFill>
                  </a:tcPr>
                </a:tc>
              </a:tr>
              <a:tr h="1709868">
                <a:tc>
                  <a:txBody>
                    <a:bodyPr/>
                    <a:lstStyle/>
                    <a:p>
                      <a:r>
                        <a:rPr lang="en-IN" sz="1600" b="1" u="dbl" kern="1200" dirty="0" smtClean="0">
                          <a:solidFill>
                            <a:schemeClr val="dk1"/>
                          </a:solidFill>
                          <a:latin typeface="+mn-lt"/>
                          <a:ea typeface="+mn-ea"/>
                          <a:cs typeface="+mn-cs"/>
                        </a:rPr>
                        <a:t>Central Excise (Removal of Goods at Concessional Rate of Duty for Manufacture of Excisable Goods) Rules, 2001 amended</a:t>
                      </a:r>
                      <a:endParaRPr lang="en-IN" sz="16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These rules have been amended to allow submission of Letter of Undertaking in lieu of bond with surety and security by a manufacturer with clean track record.</a:t>
                      </a:r>
                    </a:p>
                    <a:p>
                      <a:pPr lvl="0"/>
                      <a:endParaRPr lang="en-IN" sz="1600" b="1" kern="1200" dirty="0" smtClean="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1108967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central excise by notifications</a:t>
            </a:r>
            <a:endParaRPr lang="en-US" dirty="0">
              <a:solidFill>
                <a:srgbClr val="00B0F0"/>
              </a:solidFill>
            </a:endParaRPr>
          </a:p>
        </p:txBody>
      </p:sp>
      <p:sp>
        <p:nvSpPr>
          <p:cNvPr id="3" name="Content Placeholder 2"/>
          <p:cNvSpPr>
            <a:spLocks noGrp="1"/>
          </p:cNvSpPr>
          <p:nvPr>
            <p:ph idx="1"/>
          </p:nvPr>
        </p:nvSpPr>
        <p:spPr/>
        <p:txBody>
          <a:bodyPr>
            <a:normAutofit/>
          </a:bodyPr>
          <a:lstStyle/>
          <a:p>
            <a:pPr>
              <a:buNone/>
            </a:pPr>
            <a:endParaRPr lang="en-US" dirty="0"/>
          </a:p>
          <a:p>
            <a:endParaRPr lang="en-US" dirty="0"/>
          </a:p>
        </p:txBody>
      </p:sp>
      <p:graphicFrame>
        <p:nvGraphicFramePr>
          <p:cNvPr id="4" name="Table 3"/>
          <p:cNvGraphicFramePr>
            <a:graphicFrameLocks noGrp="1"/>
          </p:cNvGraphicFramePr>
          <p:nvPr/>
        </p:nvGraphicFramePr>
        <p:xfrm>
          <a:off x="1175658" y="1930400"/>
          <a:ext cx="9985829" cy="4049486"/>
        </p:xfrm>
        <a:graphic>
          <a:graphicData uri="http://schemas.openxmlformats.org/drawingml/2006/table">
            <a:tbl>
              <a:tblPr firstRow="1" bandRow="1">
                <a:tableStyleId>{5C22544A-7EE6-4342-B048-85BDC9FD1C3A}</a:tableStyleId>
              </a:tblPr>
              <a:tblGrid>
                <a:gridCol w="9985829"/>
              </a:tblGrid>
              <a:tr h="443336">
                <a:tc>
                  <a:txBody>
                    <a:bodyPr/>
                    <a:lstStyle/>
                    <a:p>
                      <a:pPr algn="ctr">
                        <a:lnSpc>
                          <a:spcPct val="115000"/>
                        </a:lnSpc>
                        <a:spcAft>
                          <a:spcPts val="0"/>
                        </a:spcAft>
                      </a:pPr>
                      <a:r>
                        <a:rPr lang="en-IN" sz="1800" b="1" dirty="0">
                          <a:latin typeface="Book Antiqua"/>
                          <a:ea typeface="Calibri"/>
                          <a:cs typeface="Times New Roman"/>
                        </a:rPr>
                        <a:t>Notification No 10/2015- CE Dt.  1</a:t>
                      </a:r>
                      <a:r>
                        <a:rPr lang="en-IN" sz="1800" b="1" baseline="30000" dirty="0">
                          <a:latin typeface="Book Antiqua"/>
                          <a:ea typeface="Calibri"/>
                          <a:cs typeface="Times New Roman"/>
                        </a:rPr>
                        <a:t>st</a:t>
                      </a:r>
                      <a:r>
                        <a:rPr lang="en-IN" sz="1800" b="1" dirty="0">
                          <a:latin typeface="Book Antiqua"/>
                          <a:ea typeface="Calibri"/>
                          <a:cs typeface="Times New Roman"/>
                        </a:rPr>
                        <a:t> March, 2015 (Applicable </a:t>
                      </a:r>
                      <a:r>
                        <a:rPr lang="en-IN" sz="1800" b="1" dirty="0" err="1">
                          <a:latin typeface="Book Antiqua"/>
                          <a:ea typeface="Calibri"/>
                          <a:cs typeface="Times New Roman"/>
                        </a:rPr>
                        <a:t>w.e.f</a:t>
                      </a:r>
                      <a:r>
                        <a:rPr lang="en-IN" sz="1800" b="1" dirty="0">
                          <a:latin typeface="Book Antiqua"/>
                          <a:ea typeface="Calibri"/>
                          <a:cs typeface="Times New Roman"/>
                        </a:rPr>
                        <a:t>. 01</a:t>
                      </a:r>
                      <a:r>
                        <a:rPr lang="en-IN" sz="1800" b="1" baseline="30000" dirty="0">
                          <a:latin typeface="Book Antiqua"/>
                          <a:ea typeface="Calibri"/>
                          <a:cs typeface="Times New Roman"/>
                        </a:rPr>
                        <a:t>st</a:t>
                      </a:r>
                      <a:r>
                        <a:rPr lang="en-IN" sz="1800" b="1" dirty="0">
                          <a:latin typeface="Book Antiqua"/>
                          <a:ea typeface="Calibri"/>
                          <a:cs typeface="Times New Roman"/>
                        </a:rPr>
                        <a:t> March’ 2015)</a:t>
                      </a:r>
                      <a:endParaRPr lang="en-IN" sz="1800" dirty="0">
                        <a:latin typeface="Calibri"/>
                        <a:ea typeface="Calibri"/>
                        <a:cs typeface="Times New Roman"/>
                      </a:endParaRPr>
                    </a:p>
                  </a:txBody>
                  <a:tcPr marL="68580" marR="68580" marT="0" marB="0">
                    <a:solidFill>
                      <a:srgbClr val="002060"/>
                    </a:solidFill>
                  </a:tcPr>
                </a:tc>
              </a:tr>
              <a:tr h="3606150">
                <a:tc>
                  <a:txBody>
                    <a:bodyPr/>
                    <a:lstStyle/>
                    <a:p>
                      <a:r>
                        <a:rPr lang="en-IN" sz="1800" kern="1200" dirty="0" smtClean="0">
                          <a:solidFill>
                            <a:schemeClr val="dk1"/>
                          </a:solidFill>
                          <a:latin typeface="+mn-lt"/>
                          <a:ea typeface="+mn-ea"/>
                          <a:cs typeface="+mn-cs"/>
                        </a:rPr>
                        <a:t>Seeks to amend Notification No. 16/2014-CE (NT) dated 21st March 2014 to make its provisions applicable to registered importers. </a:t>
                      </a:r>
                      <a:endParaRPr lang="en-IN" sz="1800" kern="1200" dirty="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3621203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central excise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096963" y="1843315"/>
          <a:ext cx="10058400" cy="4251405"/>
        </p:xfrm>
        <a:graphic>
          <a:graphicData uri="http://schemas.openxmlformats.org/drawingml/2006/table">
            <a:tbl>
              <a:tblPr firstRow="1" bandRow="1">
                <a:tableStyleId>{5C22544A-7EE6-4342-B048-85BDC9FD1C3A}</a:tableStyleId>
              </a:tblPr>
              <a:tblGrid>
                <a:gridCol w="10058400"/>
              </a:tblGrid>
              <a:tr h="532845">
                <a:tc>
                  <a:txBody>
                    <a:bodyPr/>
                    <a:lstStyle/>
                    <a:p>
                      <a:pPr algn="ctr">
                        <a:lnSpc>
                          <a:spcPct val="115000"/>
                        </a:lnSpc>
                        <a:spcAft>
                          <a:spcPts val="0"/>
                        </a:spcAft>
                      </a:pPr>
                      <a:r>
                        <a:rPr lang="en-IN" sz="1800" b="1" dirty="0">
                          <a:latin typeface="Book Antiqua"/>
                          <a:ea typeface="Calibri"/>
                          <a:cs typeface="Times New Roman"/>
                        </a:rPr>
                        <a:t>Notification No 11/2015- CE Dt.  1</a:t>
                      </a:r>
                      <a:r>
                        <a:rPr lang="en-IN" sz="1800" b="1" baseline="30000" dirty="0">
                          <a:latin typeface="Book Antiqua"/>
                          <a:ea typeface="Calibri"/>
                          <a:cs typeface="Times New Roman"/>
                        </a:rPr>
                        <a:t>st</a:t>
                      </a:r>
                      <a:r>
                        <a:rPr lang="en-IN" sz="1800" b="1" dirty="0">
                          <a:latin typeface="Book Antiqua"/>
                          <a:ea typeface="Calibri"/>
                          <a:cs typeface="Times New Roman"/>
                        </a:rPr>
                        <a:t> March, 2015 (Applicable </a:t>
                      </a:r>
                      <a:r>
                        <a:rPr lang="en-IN" sz="1800" b="1" dirty="0" err="1">
                          <a:latin typeface="Book Antiqua"/>
                          <a:ea typeface="Calibri"/>
                          <a:cs typeface="Times New Roman"/>
                        </a:rPr>
                        <a:t>w.e.f</a:t>
                      </a:r>
                      <a:r>
                        <a:rPr lang="en-IN" sz="1800" b="1" dirty="0">
                          <a:latin typeface="Book Antiqua"/>
                          <a:ea typeface="Calibri"/>
                          <a:cs typeface="Times New Roman"/>
                        </a:rPr>
                        <a:t>. 01</a:t>
                      </a:r>
                      <a:r>
                        <a:rPr lang="en-IN" sz="1800" b="1" baseline="30000" dirty="0">
                          <a:latin typeface="Book Antiqua"/>
                          <a:ea typeface="Calibri"/>
                          <a:cs typeface="Times New Roman"/>
                        </a:rPr>
                        <a:t>st</a:t>
                      </a:r>
                      <a:r>
                        <a:rPr lang="en-IN" sz="1800" b="1" dirty="0">
                          <a:latin typeface="Book Antiqua"/>
                          <a:ea typeface="Calibri"/>
                          <a:cs typeface="Times New Roman"/>
                        </a:rPr>
                        <a:t> March’ 2015)</a:t>
                      </a:r>
                      <a:endParaRPr lang="en-IN" sz="1800" dirty="0">
                        <a:latin typeface="Calibri"/>
                        <a:ea typeface="Calibri"/>
                        <a:cs typeface="Times New Roman"/>
                      </a:endParaRPr>
                    </a:p>
                  </a:txBody>
                  <a:tcPr marL="68580" marR="68580" marT="0" marB="0">
                    <a:solidFill>
                      <a:srgbClr val="002060"/>
                    </a:solidFill>
                  </a:tcPr>
                </a:tc>
              </a:tr>
              <a:tr h="3415041">
                <a:tc>
                  <a:txBody>
                    <a:bodyPr/>
                    <a:lstStyle/>
                    <a:p>
                      <a:r>
                        <a:rPr lang="en-IN" sz="1600" b="1" u="dbl" kern="1200" dirty="0" smtClean="0">
                          <a:solidFill>
                            <a:schemeClr val="dk1"/>
                          </a:solidFill>
                          <a:latin typeface="+mn-lt"/>
                          <a:ea typeface="+mn-ea"/>
                          <a:cs typeface="+mn-cs"/>
                        </a:rPr>
                        <a:t>Advance Ruling</a:t>
                      </a:r>
                      <a:endParaRPr lang="en-IN" sz="16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With this notification, the central government has notified the “Resident Firm” who can also make an application to the advance ruling, where,</a:t>
                      </a:r>
                    </a:p>
                    <a:p>
                      <a:pPr marL="342900" lvl="0" indent="-342900">
                        <a:buFont typeface="+mj-lt"/>
                        <a:buNone/>
                      </a:pPr>
                      <a:r>
                        <a:rPr lang="en-US" sz="1600" kern="1200" dirty="0" smtClean="0">
                          <a:solidFill>
                            <a:schemeClr val="dk1"/>
                          </a:solidFill>
                          <a:latin typeface="+mn-lt"/>
                          <a:ea typeface="+mn-ea"/>
                          <a:cs typeface="+mn-cs"/>
                        </a:rPr>
                        <a:t>(a)   “Firm” shall have the meaning assigned to it in section 4 of the Indian Partnership Act, and includes-</a:t>
                      </a:r>
                      <a:endParaRPr lang="en-IN" sz="1600" kern="1200" dirty="0" smtClean="0">
                        <a:solidFill>
                          <a:schemeClr val="dk1"/>
                        </a:solidFill>
                        <a:latin typeface="+mn-lt"/>
                        <a:ea typeface="+mn-ea"/>
                        <a:cs typeface="+mn-cs"/>
                      </a:endParaRPr>
                    </a:p>
                    <a:p>
                      <a:pPr marL="704850" lvl="0" indent="-400050">
                        <a:buFont typeface="+mj-lt"/>
                        <a:buAutoNum type="romanLcPeriod"/>
                      </a:pPr>
                      <a:r>
                        <a:rPr lang="en-US" sz="1600" kern="1200" dirty="0" smtClean="0">
                          <a:solidFill>
                            <a:schemeClr val="dk1"/>
                          </a:solidFill>
                          <a:latin typeface="+mn-lt"/>
                          <a:ea typeface="+mn-ea"/>
                          <a:cs typeface="+mn-cs"/>
                        </a:rPr>
                        <a:t>The limited liability partnership as defined in the Limited Liability Partnership Act, 2008; or</a:t>
                      </a:r>
                      <a:endParaRPr lang="en-IN" sz="1600" kern="1200" dirty="0" smtClean="0">
                        <a:solidFill>
                          <a:schemeClr val="dk1"/>
                        </a:solidFill>
                        <a:latin typeface="+mn-lt"/>
                        <a:ea typeface="+mn-ea"/>
                        <a:cs typeface="+mn-cs"/>
                      </a:endParaRPr>
                    </a:p>
                    <a:p>
                      <a:pPr marL="704850" lvl="0" indent="-400050">
                        <a:buFont typeface="+mj-lt"/>
                        <a:buAutoNum type="romanLcPeriod"/>
                      </a:pPr>
                      <a:r>
                        <a:rPr lang="en-US" sz="1600" kern="1200" dirty="0" smtClean="0">
                          <a:solidFill>
                            <a:schemeClr val="dk1"/>
                          </a:solidFill>
                          <a:latin typeface="+mn-lt"/>
                          <a:ea typeface="+mn-ea"/>
                          <a:cs typeface="+mn-cs"/>
                        </a:rPr>
                        <a:t>Limited liability partnership which has no company as its partner; or </a:t>
                      </a:r>
                      <a:endParaRPr lang="en-IN" sz="1600" kern="1200" dirty="0" smtClean="0">
                        <a:solidFill>
                          <a:schemeClr val="dk1"/>
                        </a:solidFill>
                        <a:latin typeface="+mn-lt"/>
                        <a:ea typeface="+mn-ea"/>
                        <a:cs typeface="+mn-cs"/>
                      </a:endParaRPr>
                    </a:p>
                    <a:p>
                      <a:pPr marL="704850" lvl="0" indent="-400050">
                        <a:buFont typeface="+mj-lt"/>
                        <a:buAutoNum type="romanLcPeriod"/>
                      </a:pPr>
                      <a:r>
                        <a:rPr lang="en-US" sz="1600" kern="1200" dirty="0" smtClean="0">
                          <a:solidFill>
                            <a:schemeClr val="dk1"/>
                          </a:solidFill>
                          <a:latin typeface="+mn-lt"/>
                          <a:ea typeface="+mn-ea"/>
                          <a:cs typeface="+mn-cs"/>
                        </a:rPr>
                        <a:t>The sole proprietorship; or </a:t>
                      </a:r>
                      <a:endParaRPr lang="en-IN" sz="1600" kern="1200" dirty="0" smtClean="0">
                        <a:solidFill>
                          <a:schemeClr val="dk1"/>
                        </a:solidFill>
                        <a:latin typeface="+mn-lt"/>
                        <a:ea typeface="+mn-ea"/>
                        <a:cs typeface="+mn-cs"/>
                      </a:endParaRPr>
                    </a:p>
                    <a:p>
                      <a:pPr marL="704850" lvl="0" indent="-400050">
                        <a:buFont typeface="+mj-lt"/>
                        <a:buAutoNum type="romanLcPeriod"/>
                      </a:pPr>
                      <a:r>
                        <a:rPr lang="en-US" sz="1600" kern="1200" dirty="0" smtClean="0">
                          <a:solidFill>
                            <a:schemeClr val="dk1"/>
                          </a:solidFill>
                          <a:latin typeface="+mn-lt"/>
                          <a:ea typeface="+mn-ea"/>
                          <a:cs typeface="+mn-cs"/>
                        </a:rPr>
                        <a:t>One Person Company. </a:t>
                      </a:r>
                      <a:endParaRPr lang="en-IN" sz="1600" kern="1200" dirty="0" smtClean="0">
                        <a:solidFill>
                          <a:schemeClr val="dk1"/>
                        </a:solidFill>
                        <a:latin typeface="+mn-lt"/>
                        <a:ea typeface="+mn-ea"/>
                        <a:cs typeface="+mn-cs"/>
                      </a:endParaRPr>
                    </a:p>
                    <a:p>
                      <a:pPr marL="623888" lvl="0" indent="-623888"/>
                      <a:r>
                        <a:rPr lang="en-US" sz="1600" kern="1200" dirty="0" smtClean="0">
                          <a:solidFill>
                            <a:schemeClr val="dk1"/>
                          </a:solidFill>
                          <a:latin typeface="+mn-lt"/>
                          <a:ea typeface="+mn-ea"/>
                          <a:cs typeface="+mn-cs"/>
                        </a:rPr>
                        <a:t>(b)</a:t>
                      </a:r>
                      <a:r>
                        <a:rPr lang="en-US" sz="1600" kern="1200" baseline="0" dirty="0" smtClean="0">
                          <a:solidFill>
                            <a:schemeClr val="dk1"/>
                          </a:solidFill>
                          <a:latin typeface="+mn-lt"/>
                          <a:ea typeface="+mn-ea"/>
                          <a:cs typeface="+mn-cs"/>
                        </a:rPr>
                        <a:t>   (</a:t>
                      </a:r>
                      <a:r>
                        <a:rPr lang="en-US" sz="1600" kern="1200" baseline="0" dirty="0" err="1" smtClean="0">
                          <a:solidFill>
                            <a:schemeClr val="dk1"/>
                          </a:solidFill>
                          <a:latin typeface="+mn-lt"/>
                          <a:ea typeface="+mn-ea"/>
                          <a:cs typeface="+mn-cs"/>
                        </a:rPr>
                        <a:t>i</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“Sole proprietorship” means an individual who engages himself in an activity as defined in sub-clause (a) of section 96A of the Finance Act, 1994.</a:t>
                      </a:r>
                      <a:endParaRPr lang="en-IN" sz="1600" kern="1200" dirty="0" smtClean="0">
                        <a:solidFill>
                          <a:schemeClr val="dk1"/>
                        </a:solidFill>
                        <a:latin typeface="+mn-lt"/>
                        <a:ea typeface="+mn-ea"/>
                        <a:cs typeface="+mn-cs"/>
                      </a:endParaRPr>
                    </a:p>
                    <a:p>
                      <a:pPr marL="623888" indent="-623888"/>
                      <a:r>
                        <a:rPr lang="en-US" sz="1600" kern="1200" dirty="0" smtClean="0">
                          <a:solidFill>
                            <a:schemeClr val="dk1"/>
                          </a:solidFill>
                          <a:latin typeface="+mn-lt"/>
                          <a:ea typeface="+mn-ea"/>
                          <a:cs typeface="+mn-cs"/>
                        </a:rPr>
                        <a:t>        (ii) “One Person Company” means as defined in section 2 of the Companies Act, 2013.</a:t>
                      </a:r>
                      <a:endParaRPr lang="en-IN" sz="1600" kern="1200" dirty="0" smtClean="0">
                        <a:solidFill>
                          <a:schemeClr val="dk1"/>
                        </a:solidFill>
                        <a:latin typeface="+mn-lt"/>
                        <a:ea typeface="+mn-ea"/>
                        <a:cs typeface="+mn-cs"/>
                      </a:endParaRPr>
                    </a:p>
                    <a:p>
                      <a:pPr marL="363538" lvl="0" indent="-363538"/>
                      <a:r>
                        <a:rPr lang="en-US" sz="1600" kern="1200" dirty="0" smtClean="0">
                          <a:solidFill>
                            <a:schemeClr val="dk1"/>
                          </a:solidFill>
                          <a:latin typeface="+mn-lt"/>
                          <a:ea typeface="+mn-ea"/>
                          <a:cs typeface="+mn-cs"/>
                        </a:rPr>
                        <a:t>(c)   “Resident” shall have the meaning assigned to it in section 2 of the Income-tax Act, 1961 in so far as it applies to</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resident firm. </a:t>
                      </a:r>
                      <a:endParaRPr lang="en-IN" sz="1600" kern="1200" dirty="0" smtClean="0">
                        <a:solidFill>
                          <a:schemeClr val="dk1"/>
                        </a:solidFill>
                        <a:latin typeface="+mn-lt"/>
                        <a:ea typeface="+mn-ea"/>
                        <a:cs typeface="+mn-cs"/>
                      </a:endParaRPr>
                    </a:p>
                    <a:p>
                      <a:pPr algn="ctr"/>
                      <a:endParaRPr lang="en-IN" sz="1400" kern="1200" dirty="0" smtClean="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35917178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Content Placeholder 7" descr="2.jpg"/>
          <p:cNvPicPr>
            <a:picLocks noGrp="1" noChangeAspect="1"/>
          </p:cNvPicPr>
          <p:nvPr>
            <p:ph idx="1"/>
          </p:nvPr>
        </p:nvPicPr>
        <p:blipFill>
          <a:blip r:embed="rId2"/>
          <a:stretch>
            <a:fillRect/>
          </a:stretch>
        </p:blipFill>
        <p:spPr>
          <a:xfrm>
            <a:off x="972457" y="1524000"/>
            <a:ext cx="10392228" cy="4180115"/>
          </a:xfrm>
        </p:spPr>
      </p:pic>
      <p:sp>
        <p:nvSpPr>
          <p:cNvPr id="9" name="Rectangle 8"/>
          <p:cNvSpPr/>
          <p:nvPr/>
        </p:nvSpPr>
        <p:spPr>
          <a:xfrm>
            <a:off x="1378857" y="478971"/>
            <a:ext cx="8868229" cy="110799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600" b="1" cap="none" spc="50" dirty="0" smtClean="0">
                <a:ln w="11430"/>
                <a:blipFill>
                  <a:blip r:embed="rId3"/>
                  <a:tile tx="0" ty="0" sx="100000" sy="100000" flip="none" algn="tl"/>
                </a:blipFill>
                <a:effectLst>
                  <a:outerShdw blurRad="76200" dist="50800" dir="5400000" algn="tl" rotWithShape="0">
                    <a:srgbClr val="000000">
                      <a:alpha val="65000"/>
                    </a:srgbClr>
                  </a:outerShdw>
                </a:effectLst>
              </a:rPr>
              <a:t>CUSTOM</a:t>
            </a:r>
            <a:r>
              <a:rPr lang="en-US" sz="6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en-US" sz="6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 xmlns:p14="http://schemas.microsoft.com/office/powerpoint/2010/main" val="35917178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pPr algn="ctr">
              <a:lnSpc>
                <a:spcPct val="100000"/>
              </a:lnSpc>
              <a:spcBef>
                <a:spcPts val="0"/>
              </a:spcBef>
              <a:spcAft>
                <a:spcPts val="0"/>
              </a:spcAft>
              <a:buNone/>
            </a:pPr>
            <a:r>
              <a:rPr lang="en-IN" b="1" dirty="0" smtClean="0"/>
              <a:t>(All provisions of Finance Bill to be applicable from the date of its enactment)</a:t>
            </a:r>
            <a:endParaRPr lang="en-US" b="1" dirty="0" smtClean="0"/>
          </a:p>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002545256"/>
              </p:ext>
            </p:extLst>
          </p:nvPr>
        </p:nvGraphicFramePr>
        <p:xfrm>
          <a:off x="1155700" y="2278743"/>
          <a:ext cx="10045700" cy="3672114"/>
        </p:xfrm>
        <a:graphic>
          <a:graphicData uri="http://schemas.openxmlformats.org/drawingml/2006/table">
            <a:tbl>
              <a:tblPr firstRow="1" bandRow="1">
                <a:tableStyleId>{073A0DAA-6AF3-43AB-8588-CEC1D06C72B9}</a:tableStyleId>
              </a:tblPr>
              <a:tblGrid>
                <a:gridCol w="10045700"/>
              </a:tblGrid>
              <a:tr h="843859">
                <a:tc>
                  <a:txBody>
                    <a:bodyPr/>
                    <a:lstStyle/>
                    <a:p>
                      <a:pPr algn="ctr"/>
                      <a:r>
                        <a:rPr lang="en-IN" sz="1800" b="1" kern="1200" dirty="0" smtClean="0">
                          <a:solidFill>
                            <a:schemeClr val="lt1"/>
                          </a:solidFill>
                          <a:latin typeface="+mn-lt"/>
                          <a:ea typeface="+mn-ea"/>
                          <a:cs typeface="+mn-cs"/>
                        </a:rPr>
                        <a:t>Section 28</a:t>
                      </a:r>
                      <a:endParaRPr lang="en-US" sz="1400" b="1" kern="1200" dirty="0" smtClean="0">
                        <a:solidFill>
                          <a:schemeClr val="lt1"/>
                        </a:solidFill>
                        <a:effectLst/>
                        <a:latin typeface="+mn-lt"/>
                        <a:ea typeface="+mn-ea"/>
                        <a:cs typeface="+mn-cs"/>
                      </a:endParaRPr>
                    </a:p>
                    <a:p>
                      <a:pPr algn="ctr"/>
                      <a:r>
                        <a:rPr lang="en-IN" sz="1800" b="1" u="sng" kern="1200" dirty="0" smtClean="0">
                          <a:solidFill>
                            <a:schemeClr val="lt1"/>
                          </a:solidFill>
                          <a:latin typeface="+mn-lt"/>
                          <a:ea typeface="+mn-ea"/>
                          <a:cs typeface="+mn-cs"/>
                        </a:rPr>
                        <a:t>RECOVERY OF DUTIES NOT LEVIED OR SHORT-LEVIED OR ERRONEOUSLY REFUNDED</a:t>
                      </a:r>
                    </a:p>
                  </a:txBody>
                  <a:tcPr>
                    <a:solidFill>
                      <a:srgbClr val="002060"/>
                    </a:solidFill>
                  </a:tcPr>
                </a:tc>
              </a:tr>
              <a:tr h="2828255">
                <a:tc>
                  <a:txBody>
                    <a:bodyPr/>
                    <a:lstStyle/>
                    <a:p>
                      <a:pPr marL="363538" lvl="0" indent="-363538"/>
                      <a:r>
                        <a:rPr lang="en-IN" sz="1600" kern="1200" dirty="0" smtClean="0">
                          <a:solidFill>
                            <a:schemeClr val="dk1"/>
                          </a:solidFill>
                          <a:latin typeface="+mn-lt"/>
                          <a:ea typeface="+mn-ea"/>
                          <a:cs typeface="+mn-cs"/>
                        </a:rPr>
                        <a:t>(1)</a:t>
                      </a:r>
                      <a:r>
                        <a:rPr lang="en-IN" sz="1600" kern="1200" baseline="0" dirty="0" smtClean="0">
                          <a:solidFill>
                            <a:schemeClr val="dk1"/>
                          </a:solidFill>
                          <a:latin typeface="+mn-lt"/>
                          <a:ea typeface="+mn-ea"/>
                          <a:cs typeface="+mn-cs"/>
                        </a:rPr>
                        <a:t>    </a:t>
                      </a:r>
                      <a:r>
                        <a:rPr lang="en-IN" sz="1600" kern="1200" dirty="0" smtClean="0">
                          <a:solidFill>
                            <a:schemeClr val="dk1"/>
                          </a:solidFill>
                          <a:latin typeface="+mn-lt"/>
                          <a:ea typeface="+mn-ea"/>
                          <a:cs typeface="+mn-cs"/>
                        </a:rPr>
                        <a:t>A proviso in sub-section (2) has been inserted to provide that </a:t>
                      </a:r>
                      <a:r>
                        <a:rPr lang="en-IN" sz="1600" b="1" u="sng" kern="1200" dirty="0" smtClean="0">
                          <a:solidFill>
                            <a:schemeClr val="dk1"/>
                          </a:solidFill>
                          <a:latin typeface="+mn-lt"/>
                          <a:ea typeface="+mn-ea"/>
                          <a:cs typeface="+mn-cs"/>
                        </a:rPr>
                        <a:t>in cases not involving fraud</a:t>
                      </a:r>
                      <a:r>
                        <a:rPr lang="en-IN" sz="1600" kern="1200" dirty="0" smtClean="0">
                          <a:solidFill>
                            <a:schemeClr val="dk1"/>
                          </a:solidFill>
                          <a:latin typeface="+mn-lt"/>
                          <a:ea typeface="+mn-ea"/>
                          <a:cs typeface="+mn-cs"/>
                        </a:rPr>
                        <a:t> or collusion or wilful </a:t>
                      </a:r>
                      <a:r>
                        <a:rPr lang="en-IN" sz="1600" kern="1200" dirty="0" err="1" smtClean="0">
                          <a:solidFill>
                            <a:schemeClr val="dk1"/>
                          </a:solidFill>
                          <a:latin typeface="+mn-lt"/>
                          <a:ea typeface="+mn-ea"/>
                          <a:cs typeface="+mn-cs"/>
                        </a:rPr>
                        <a:t>mis</a:t>
                      </a:r>
                      <a:r>
                        <a:rPr lang="en-IN" sz="1600" kern="1200" dirty="0" smtClean="0">
                          <a:solidFill>
                            <a:schemeClr val="dk1"/>
                          </a:solidFill>
                          <a:latin typeface="+mn-lt"/>
                          <a:ea typeface="+mn-ea"/>
                          <a:cs typeface="+mn-cs"/>
                        </a:rPr>
                        <a:t>-statement or suppression of facts or contravention of any provision of the Act or rules with the intent to evade payment of duty, </a:t>
                      </a:r>
                    </a:p>
                    <a:p>
                      <a:pPr marL="711200" lvl="0" indent="-347663">
                        <a:buFont typeface="Arial" pitchFamily="34" charset="0"/>
                        <a:buChar char="•"/>
                      </a:pPr>
                      <a:r>
                        <a:rPr lang="en-IN" sz="1600" kern="1200" dirty="0" smtClean="0">
                          <a:solidFill>
                            <a:schemeClr val="dk1"/>
                          </a:solidFill>
                          <a:latin typeface="+mn-lt"/>
                          <a:ea typeface="+mn-ea"/>
                          <a:cs typeface="+mn-cs"/>
                        </a:rPr>
                        <a:t>No penalty shall be imposed if the amount of duty along with interest is paid in full within 30 days from the date of receipt of the notice; </a:t>
                      </a:r>
                    </a:p>
                    <a:p>
                      <a:pPr marL="711200" lvl="0" indent="-347663">
                        <a:buFont typeface="Arial" pitchFamily="34" charset="0"/>
                        <a:buNone/>
                      </a:pPr>
                      <a:endParaRPr lang="en-IN" sz="800" kern="1200" dirty="0" smtClean="0">
                        <a:solidFill>
                          <a:schemeClr val="dk1"/>
                        </a:solidFill>
                        <a:latin typeface="+mn-lt"/>
                        <a:ea typeface="+mn-ea"/>
                        <a:cs typeface="+mn-cs"/>
                      </a:endParaRPr>
                    </a:p>
                    <a:p>
                      <a:pPr marL="363538" lvl="0" indent="-363538"/>
                      <a:r>
                        <a:rPr lang="en-IN" sz="1600" kern="1200" dirty="0" smtClean="0">
                          <a:solidFill>
                            <a:schemeClr val="dk1"/>
                          </a:solidFill>
                          <a:latin typeface="+mn-lt"/>
                          <a:ea typeface="+mn-ea"/>
                          <a:cs typeface="+mn-cs"/>
                        </a:rPr>
                        <a:t>(2)</a:t>
                      </a:r>
                      <a:r>
                        <a:rPr lang="en-IN" sz="1600" kern="1200" baseline="0" dirty="0" smtClean="0">
                          <a:solidFill>
                            <a:schemeClr val="dk1"/>
                          </a:solidFill>
                          <a:latin typeface="+mn-lt"/>
                          <a:ea typeface="+mn-ea"/>
                          <a:cs typeface="+mn-cs"/>
                        </a:rPr>
                        <a:t>   </a:t>
                      </a:r>
                      <a:r>
                        <a:rPr lang="en-IN" sz="1600" kern="1200" dirty="0" smtClean="0">
                          <a:solidFill>
                            <a:schemeClr val="dk1"/>
                          </a:solidFill>
                          <a:latin typeface="+mn-lt"/>
                          <a:ea typeface="+mn-ea"/>
                          <a:cs typeface="+mn-cs"/>
                        </a:rPr>
                        <a:t>Sub-section (5) has been amended to provide that </a:t>
                      </a:r>
                      <a:r>
                        <a:rPr lang="en-IN" sz="1600" b="1" u="sng" kern="1200" dirty="0" smtClean="0">
                          <a:solidFill>
                            <a:schemeClr val="dk1"/>
                          </a:solidFill>
                          <a:latin typeface="+mn-lt"/>
                          <a:ea typeface="+mn-ea"/>
                          <a:cs typeface="+mn-cs"/>
                        </a:rPr>
                        <a:t>in cases involving fraud</a:t>
                      </a:r>
                      <a:r>
                        <a:rPr lang="en-IN" sz="1600" kern="1200" dirty="0" smtClean="0">
                          <a:solidFill>
                            <a:schemeClr val="dk1"/>
                          </a:solidFill>
                          <a:latin typeface="+mn-lt"/>
                          <a:ea typeface="+mn-ea"/>
                          <a:cs typeface="+mn-cs"/>
                        </a:rPr>
                        <a:t> or collusion or wilful </a:t>
                      </a:r>
                      <a:r>
                        <a:rPr lang="en-IN" sz="1600" kern="1200" dirty="0" err="1" smtClean="0">
                          <a:solidFill>
                            <a:schemeClr val="dk1"/>
                          </a:solidFill>
                          <a:latin typeface="+mn-lt"/>
                          <a:ea typeface="+mn-ea"/>
                          <a:cs typeface="+mn-cs"/>
                        </a:rPr>
                        <a:t>mis</a:t>
                      </a:r>
                      <a:r>
                        <a:rPr lang="en-IN" sz="1600" kern="1200" dirty="0" smtClean="0">
                          <a:solidFill>
                            <a:schemeClr val="dk1"/>
                          </a:solidFill>
                          <a:latin typeface="+mn-lt"/>
                          <a:ea typeface="+mn-ea"/>
                          <a:cs typeface="+mn-cs"/>
                        </a:rPr>
                        <a:t>-statement or suppression of facts or contravention of any provision of the Act or rules with the intent to evade payment of duty, </a:t>
                      </a:r>
                    </a:p>
                    <a:p>
                      <a:pPr marL="711200" lvl="0" indent="-347663" algn="l" defTabSz="914400" rtl="0" eaLnBrk="1" latinLnBrk="0" hangingPunct="1">
                        <a:buFont typeface="Arial" pitchFamily="34" charset="0"/>
                        <a:buChar char="•"/>
                      </a:pPr>
                      <a:r>
                        <a:rPr lang="en-IN" sz="1600" kern="1200" dirty="0" smtClean="0">
                          <a:solidFill>
                            <a:schemeClr val="dk1"/>
                          </a:solidFill>
                          <a:latin typeface="+mn-lt"/>
                          <a:ea typeface="+mn-ea"/>
                          <a:cs typeface="+mn-cs"/>
                        </a:rPr>
                        <a:t>The amount of penalty payable shall be 15% instead of the present 25%; </a:t>
                      </a:r>
                    </a:p>
                    <a:p>
                      <a:pPr marL="711200" lvl="0" indent="-347663" algn="l" defTabSz="914400" rtl="0" eaLnBrk="1" latinLnBrk="0" hangingPunct="1">
                        <a:buFont typeface="Arial" pitchFamily="34" charset="0"/>
                        <a:buNone/>
                      </a:pPr>
                      <a:r>
                        <a:rPr lang="en-IN" sz="8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(3)   Explanation 3 has been inserted to provide that where a notice has been served but an order determining duty has not been passed before the enactment of Finance Bill, 2015, then, the new provisions shall apply. </a:t>
                      </a:r>
                    </a:p>
                  </a:txBody>
                  <a:tcPr/>
                </a:tc>
              </a:tr>
            </a:tbl>
          </a:graphicData>
        </a:graphic>
      </p:graphicFrame>
    </p:spTree>
    <p:extLst>
      <p:ext uri="{BB962C8B-B14F-4D97-AF65-F5344CB8AC3E}">
        <p14:creationId xmlns="" xmlns:p14="http://schemas.microsoft.com/office/powerpoint/2010/main" val="887451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002545256"/>
              </p:ext>
            </p:extLst>
          </p:nvPr>
        </p:nvGraphicFramePr>
        <p:xfrm>
          <a:off x="1088572" y="1845734"/>
          <a:ext cx="10112829" cy="4105123"/>
        </p:xfrm>
        <a:graphic>
          <a:graphicData uri="http://schemas.openxmlformats.org/drawingml/2006/table">
            <a:tbl>
              <a:tblPr firstRow="1" bandRow="1">
                <a:tableStyleId>{073A0DAA-6AF3-43AB-8588-CEC1D06C72B9}</a:tableStyleId>
              </a:tblPr>
              <a:tblGrid>
                <a:gridCol w="10112829"/>
              </a:tblGrid>
              <a:tr h="948266">
                <a:tc>
                  <a:txBody>
                    <a:bodyPr/>
                    <a:lstStyle/>
                    <a:p>
                      <a:pPr algn="ctr"/>
                      <a:r>
                        <a:rPr lang="en-IN" sz="1800" b="1" kern="1200" dirty="0" smtClean="0">
                          <a:solidFill>
                            <a:schemeClr val="lt1"/>
                          </a:solidFill>
                          <a:latin typeface="+mn-lt"/>
                          <a:ea typeface="+mn-ea"/>
                          <a:cs typeface="+mn-cs"/>
                        </a:rPr>
                        <a:t>Section 127A to 127L</a:t>
                      </a:r>
                      <a:endParaRPr lang="en-US" sz="1400" b="1" kern="1200" dirty="0" smtClean="0">
                        <a:solidFill>
                          <a:schemeClr val="lt1"/>
                        </a:solidFill>
                        <a:effectLst/>
                        <a:latin typeface="+mn-lt"/>
                        <a:ea typeface="+mn-ea"/>
                        <a:cs typeface="+mn-cs"/>
                      </a:endParaRPr>
                    </a:p>
                    <a:p>
                      <a:pPr algn="ctr"/>
                      <a:r>
                        <a:rPr lang="en-IN" sz="1800" b="1" u="sng" kern="1200" dirty="0" smtClean="0">
                          <a:solidFill>
                            <a:schemeClr val="lt1"/>
                          </a:solidFill>
                          <a:latin typeface="+mn-lt"/>
                          <a:ea typeface="+mn-ea"/>
                          <a:cs typeface="+mn-cs"/>
                        </a:rPr>
                        <a:t>CHAPTER OF SETTLEMENT COMMISSION</a:t>
                      </a:r>
                    </a:p>
                  </a:txBody>
                  <a:tcPr>
                    <a:solidFill>
                      <a:srgbClr val="002060"/>
                    </a:solidFill>
                  </a:tcPr>
                </a:tc>
              </a:tr>
              <a:tr h="3156857">
                <a:tc>
                  <a:txBody>
                    <a:bodyPr/>
                    <a:lstStyle/>
                    <a:p>
                      <a:r>
                        <a:rPr lang="en-IN" sz="1600" kern="1200" dirty="0" smtClean="0">
                          <a:solidFill>
                            <a:schemeClr val="dk1"/>
                          </a:solidFill>
                          <a:latin typeface="+mn-lt"/>
                          <a:ea typeface="+mn-ea"/>
                          <a:cs typeface="+mn-cs"/>
                        </a:rPr>
                        <a:t>Chapter of Settlement Commission has been amended to amend various sections which are now redundant. </a:t>
                      </a: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Major amendment is that when any proceeding is referred back, whether in appeal or revision or otherwise, by any court, Appellate Tribunal Authority or any other authority to the adjudicating authority for a fresh adjudication or decision, then such case shall not be entitled for settlement.</a:t>
                      </a:r>
                    </a:p>
                    <a:p>
                      <a:pPr algn="ctr"/>
                      <a:endParaRPr lang="en-US" sz="14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8874510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002545256"/>
              </p:ext>
            </p:extLst>
          </p:nvPr>
        </p:nvGraphicFramePr>
        <p:xfrm>
          <a:off x="1074058" y="1799772"/>
          <a:ext cx="10127343" cy="4165599"/>
        </p:xfrm>
        <a:graphic>
          <a:graphicData uri="http://schemas.openxmlformats.org/drawingml/2006/table">
            <a:tbl>
              <a:tblPr firstRow="1" bandRow="1">
                <a:tableStyleId>{073A0DAA-6AF3-43AB-8588-CEC1D06C72B9}</a:tableStyleId>
              </a:tblPr>
              <a:tblGrid>
                <a:gridCol w="10127343"/>
              </a:tblGrid>
              <a:tr h="638628">
                <a:tc>
                  <a:txBody>
                    <a:bodyPr/>
                    <a:lstStyle/>
                    <a:p>
                      <a:pPr algn="ctr"/>
                      <a:r>
                        <a:rPr lang="en-IN" sz="1800" b="1" u="sng" kern="1200" dirty="0" smtClean="0">
                          <a:solidFill>
                            <a:schemeClr val="lt1"/>
                          </a:solidFill>
                          <a:latin typeface="+mn-lt"/>
                          <a:ea typeface="+mn-ea"/>
                          <a:cs typeface="+mn-cs"/>
                        </a:rPr>
                        <a:t>CUSTOMS TARIFF ACT</a:t>
                      </a:r>
                      <a:endParaRPr lang="en-IN" sz="1800" b="1" kern="1200" dirty="0" smtClean="0">
                        <a:solidFill>
                          <a:schemeClr val="lt1"/>
                        </a:solidFill>
                        <a:latin typeface="+mn-lt"/>
                        <a:ea typeface="+mn-ea"/>
                        <a:cs typeface="+mn-cs"/>
                      </a:endParaRPr>
                    </a:p>
                    <a:p>
                      <a:pPr algn="ctr"/>
                      <a:r>
                        <a:rPr lang="en-IN" sz="1800" b="1" kern="1200" dirty="0" smtClean="0">
                          <a:solidFill>
                            <a:schemeClr val="lt1"/>
                          </a:solidFill>
                          <a:latin typeface="+mn-lt"/>
                          <a:ea typeface="+mn-ea"/>
                          <a:cs typeface="+mn-cs"/>
                        </a:rPr>
                        <a:t>(Changes Applicable immediately)</a:t>
                      </a:r>
                    </a:p>
                    <a:p>
                      <a:pPr marL="0" marR="0" indent="0" algn="ctr"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latin typeface="+mn-lt"/>
                          <a:ea typeface="+mn-ea"/>
                          <a:cs typeface="+mn-cs"/>
                        </a:rPr>
                        <a:t>First Schedule</a:t>
                      </a:r>
                    </a:p>
                  </a:txBody>
                  <a:tcPr>
                    <a:solidFill>
                      <a:srgbClr val="002060"/>
                    </a:solidFill>
                  </a:tcPr>
                </a:tc>
              </a:tr>
              <a:tr h="3251199">
                <a:tc>
                  <a:txBody>
                    <a:bodyPr/>
                    <a:lstStyle/>
                    <a:p>
                      <a:r>
                        <a:rPr lang="en-IN" sz="1600" b="1" u="sng" kern="1200" dirty="0" smtClean="0">
                          <a:solidFill>
                            <a:schemeClr val="dk1"/>
                          </a:solidFill>
                          <a:latin typeface="+mn-lt"/>
                          <a:ea typeface="+mn-ea"/>
                          <a:cs typeface="+mn-cs"/>
                        </a:rPr>
                        <a:t>Highlights</a:t>
                      </a:r>
                    </a:p>
                    <a:p>
                      <a:endParaRPr lang="en-IN" sz="1050" kern="1200" dirty="0" smtClean="0">
                        <a:solidFill>
                          <a:schemeClr val="dk1"/>
                        </a:solidFill>
                        <a:latin typeface="+mn-lt"/>
                        <a:ea typeface="+mn-ea"/>
                        <a:cs typeface="+mn-cs"/>
                      </a:endParaRPr>
                    </a:p>
                    <a:p>
                      <a:pPr marL="342900" indent="-342900" algn="just">
                        <a:buAutoNum type="arabicParenR"/>
                      </a:pPr>
                      <a:r>
                        <a:rPr lang="en-IN" sz="1600" kern="1200" dirty="0" smtClean="0">
                          <a:solidFill>
                            <a:schemeClr val="dk1"/>
                          </a:solidFill>
                          <a:latin typeface="+mn-lt"/>
                          <a:ea typeface="+mn-ea"/>
                          <a:cs typeface="+mn-cs"/>
                        </a:rPr>
                        <a:t>The tariff rate of basic customs duty on bituminous coal is being reduced from 55% to 10%. </a:t>
                      </a:r>
                    </a:p>
                    <a:p>
                      <a:pPr marL="342900" indent="-342900" algn="just">
                        <a:buNone/>
                      </a:pPr>
                      <a:endParaRPr lang="en-IN" sz="700" kern="1200" dirty="0" smtClean="0">
                        <a:solidFill>
                          <a:schemeClr val="dk1"/>
                        </a:solidFill>
                        <a:latin typeface="+mn-lt"/>
                        <a:ea typeface="+mn-ea"/>
                        <a:cs typeface="+mn-cs"/>
                      </a:endParaRPr>
                    </a:p>
                    <a:p>
                      <a:pPr algn="just"/>
                      <a:r>
                        <a:rPr lang="en-IN" sz="1600" kern="1200" dirty="0" smtClean="0">
                          <a:solidFill>
                            <a:schemeClr val="dk1"/>
                          </a:solidFill>
                          <a:latin typeface="+mn-lt"/>
                          <a:ea typeface="+mn-ea"/>
                          <a:cs typeface="+mn-cs"/>
                        </a:rPr>
                        <a:t>2) The tariff rate of basic customs duty on goods falling under all the tariff items of Chapters 72 and 73 that is iron and steel and articles of iron &amp; steel, is being increased from 10 to 15%. However, there is no change in the existing effective rates of basic customs duty on these goods. </a:t>
                      </a:r>
                    </a:p>
                    <a:p>
                      <a:pPr algn="just"/>
                      <a:r>
                        <a:rPr lang="en-IN" sz="1000" kern="1200" dirty="0" smtClean="0">
                          <a:solidFill>
                            <a:schemeClr val="dk1"/>
                          </a:solidFill>
                          <a:latin typeface="+mn-lt"/>
                          <a:ea typeface="+mn-ea"/>
                          <a:cs typeface="+mn-cs"/>
                        </a:rPr>
                        <a:t> </a:t>
                      </a:r>
                      <a:endParaRPr lang="en-IN" sz="800" kern="1200" dirty="0" smtClean="0">
                        <a:solidFill>
                          <a:schemeClr val="dk1"/>
                        </a:solidFill>
                        <a:latin typeface="+mn-lt"/>
                        <a:ea typeface="+mn-ea"/>
                        <a:cs typeface="+mn-cs"/>
                      </a:endParaRPr>
                    </a:p>
                    <a:p>
                      <a:pPr algn="just"/>
                      <a:r>
                        <a:rPr lang="en-IN" sz="1600" kern="1200" dirty="0" smtClean="0">
                          <a:solidFill>
                            <a:schemeClr val="dk1"/>
                          </a:solidFill>
                          <a:latin typeface="+mn-lt"/>
                          <a:ea typeface="+mn-ea"/>
                          <a:cs typeface="+mn-cs"/>
                        </a:rPr>
                        <a:t>3) The tariff rate of basic customs duty on goods falling under all the tariff items of heading 8702 that is motor vehicles for the transport of ten or more persons, including the driver and 8704 that is motor vehicles for the transport of goods, is being increased from 10% to 40%. This change will come into effect immediately owing to a declaration under the Provisional Collection of Taxes Act, 1931. The effective Basic customs duty on Commercial Vehicles is being increased from 10% to 20%. However, customs duty on commercial vehicles in Completely Knocked Down (CKD) kit and electrically operated vehicles including those in CKD condition will continue to be at 10%.</a:t>
                      </a:r>
                      <a:endParaRPr lang="en-US" sz="12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887451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custom law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096963" y="1799772"/>
          <a:ext cx="10058400" cy="4151085"/>
        </p:xfrm>
        <a:graphic>
          <a:graphicData uri="http://schemas.openxmlformats.org/drawingml/2006/table">
            <a:tbl>
              <a:tblPr firstRow="1" bandRow="1">
                <a:tableStyleId>{5C22544A-7EE6-4342-B048-85BDC9FD1C3A}</a:tableStyleId>
              </a:tblPr>
              <a:tblGrid>
                <a:gridCol w="10058400"/>
              </a:tblGrid>
              <a:tr h="580571">
                <a:tc>
                  <a:txBody>
                    <a:bodyPr/>
                    <a:lstStyle/>
                    <a:p>
                      <a:pPr algn="ctr">
                        <a:lnSpc>
                          <a:spcPct val="115000"/>
                        </a:lnSpc>
                        <a:spcAft>
                          <a:spcPts val="0"/>
                        </a:spcAft>
                      </a:pPr>
                      <a:r>
                        <a:rPr lang="en-IN" sz="1800" b="1" dirty="0">
                          <a:latin typeface="Book Antiqua"/>
                          <a:ea typeface="Calibri"/>
                          <a:cs typeface="Times New Roman"/>
                        </a:rPr>
                        <a:t>Notification No 27/2015- CE Dt.  1</a:t>
                      </a:r>
                      <a:r>
                        <a:rPr lang="en-IN" sz="1800" b="1" baseline="30000" dirty="0">
                          <a:latin typeface="Book Antiqua"/>
                          <a:ea typeface="Calibri"/>
                          <a:cs typeface="Times New Roman"/>
                        </a:rPr>
                        <a:t>st</a:t>
                      </a:r>
                      <a:r>
                        <a:rPr lang="en-IN" sz="1800" b="1" dirty="0">
                          <a:latin typeface="Book Antiqua"/>
                          <a:ea typeface="Calibri"/>
                          <a:cs typeface="Times New Roman"/>
                        </a:rPr>
                        <a:t> March, 2015 (Applicable </a:t>
                      </a:r>
                      <a:r>
                        <a:rPr lang="en-IN" sz="1800" b="1" dirty="0" err="1">
                          <a:latin typeface="Book Antiqua"/>
                          <a:ea typeface="Calibri"/>
                          <a:cs typeface="Times New Roman"/>
                        </a:rPr>
                        <a:t>w.e.f</a:t>
                      </a:r>
                      <a:r>
                        <a:rPr lang="en-IN" sz="1800" b="1" dirty="0">
                          <a:latin typeface="Book Antiqua"/>
                          <a:ea typeface="Calibri"/>
                          <a:cs typeface="Times New Roman"/>
                        </a:rPr>
                        <a:t>. 01</a:t>
                      </a:r>
                      <a:r>
                        <a:rPr lang="en-IN" sz="1800" b="1" baseline="30000" dirty="0">
                          <a:latin typeface="Book Antiqua"/>
                          <a:ea typeface="Calibri"/>
                          <a:cs typeface="Times New Roman"/>
                        </a:rPr>
                        <a:t>st</a:t>
                      </a:r>
                      <a:r>
                        <a:rPr lang="en-IN" sz="1800" b="1" dirty="0">
                          <a:latin typeface="Book Antiqua"/>
                          <a:ea typeface="Calibri"/>
                          <a:cs typeface="Times New Roman"/>
                        </a:rPr>
                        <a:t> March’ 2015)</a:t>
                      </a:r>
                      <a:endParaRPr lang="en-IN" sz="1800" dirty="0">
                        <a:latin typeface="Calibri"/>
                        <a:ea typeface="Calibri"/>
                        <a:cs typeface="Times New Roman"/>
                      </a:endParaRPr>
                    </a:p>
                  </a:txBody>
                  <a:tcPr marL="68580" marR="68580" marT="0" marB="0">
                    <a:solidFill>
                      <a:srgbClr val="002060"/>
                    </a:solidFill>
                  </a:tcPr>
                </a:tc>
              </a:tr>
              <a:tr h="3570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b="1" u="dbl" kern="1200" dirty="0" smtClean="0">
                          <a:solidFill>
                            <a:schemeClr val="dk1"/>
                          </a:solidFill>
                          <a:latin typeface="+mn-lt"/>
                          <a:ea typeface="+mn-ea"/>
                          <a:cs typeface="+mn-cs"/>
                        </a:rPr>
                        <a:t>Advance Ruling</a:t>
                      </a:r>
                      <a:endParaRPr lang="en-IN" sz="16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 With this notification, the central government has notified the “Resident Firm” who can also make an application to the advance ruling, where,</a:t>
                      </a:r>
                    </a:p>
                    <a:p>
                      <a:pPr lvl="0"/>
                      <a:r>
                        <a:rPr lang="en-US" sz="1600" kern="1200" dirty="0" smtClean="0">
                          <a:solidFill>
                            <a:schemeClr val="dk1"/>
                          </a:solidFill>
                          <a:latin typeface="+mn-lt"/>
                          <a:ea typeface="+mn-ea"/>
                          <a:cs typeface="+mn-cs"/>
                        </a:rPr>
                        <a:t>(a)  “Firm” shall have the meaning assigned to it in section 4 of the Indian Partnership Act, and includes-</a:t>
                      </a:r>
                      <a:endParaRPr lang="en-IN" sz="1600" kern="1200" dirty="0" smtClean="0">
                        <a:solidFill>
                          <a:schemeClr val="dk1"/>
                        </a:solidFill>
                        <a:latin typeface="+mn-lt"/>
                        <a:ea typeface="+mn-ea"/>
                        <a:cs typeface="+mn-cs"/>
                      </a:endParaRPr>
                    </a:p>
                    <a:p>
                      <a:pPr marL="363538" lvl="0" indent="0">
                        <a:buFont typeface="Arial" pitchFamily="34" charset="0"/>
                        <a:buChar char="•"/>
                      </a:pPr>
                      <a:r>
                        <a:rPr lang="en-US" sz="1600" kern="1200" dirty="0" smtClean="0">
                          <a:solidFill>
                            <a:schemeClr val="dk1"/>
                          </a:solidFill>
                          <a:latin typeface="+mn-lt"/>
                          <a:ea typeface="+mn-ea"/>
                          <a:cs typeface="+mn-cs"/>
                        </a:rPr>
                        <a:t>The limited liability partnership as defined in the Limited Liability Partnership Act, 2008; or</a:t>
                      </a:r>
                      <a:endParaRPr lang="en-IN" sz="1600" kern="1200" dirty="0" smtClean="0">
                        <a:solidFill>
                          <a:schemeClr val="dk1"/>
                        </a:solidFill>
                        <a:latin typeface="+mn-lt"/>
                        <a:ea typeface="+mn-ea"/>
                        <a:cs typeface="+mn-cs"/>
                      </a:endParaRPr>
                    </a:p>
                    <a:p>
                      <a:pPr marL="363538" lvl="0" indent="0">
                        <a:buFont typeface="Arial" pitchFamily="34" charset="0"/>
                        <a:buChar char="•"/>
                      </a:pPr>
                      <a:r>
                        <a:rPr lang="en-US" sz="1600" kern="1200" dirty="0" smtClean="0">
                          <a:solidFill>
                            <a:schemeClr val="dk1"/>
                          </a:solidFill>
                          <a:latin typeface="+mn-lt"/>
                          <a:ea typeface="+mn-ea"/>
                          <a:cs typeface="+mn-cs"/>
                        </a:rPr>
                        <a:t>Limited liability partnership which has no company as its partner; or </a:t>
                      </a:r>
                      <a:endParaRPr lang="en-IN" sz="1600" kern="1200" dirty="0" smtClean="0">
                        <a:solidFill>
                          <a:schemeClr val="dk1"/>
                        </a:solidFill>
                        <a:latin typeface="+mn-lt"/>
                        <a:ea typeface="+mn-ea"/>
                        <a:cs typeface="+mn-cs"/>
                      </a:endParaRPr>
                    </a:p>
                    <a:p>
                      <a:pPr marL="363538" lvl="0" indent="0">
                        <a:buFont typeface="Arial" pitchFamily="34" charset="0"/>
                        <a:buChar char="•"/>
                      </a:pPr>
                      <a:r>
                        <a:rPr lang="en-US" sz="1600" kern="1200" dirty="0" smtClean="0">
                          <a:solidFill>
                            <a:schemeClr val="dk1"/>
                          </a:solidFill>
                          <a:latin typeface="+mn-lt"/>
                          <a:ea typeface="+mn-ea"/>
                          <a:cs typeface="+mn-cs"/>
                        </a:rPr>
                        <a:t>The sole proprietorship; or </a:t>
                      </a:r>
                      <a:endParaRPr lang="en-IN" sz="1600" kern="1200" dirty="0" smtClean="0">
                        <a:solidFill>
                          <a:schemeClr val="dk1"/>
                        </a:solidFill>
                        <a:latin typeface="+mn-lt"/>
                        <a:ea typeface="+mn-ea"/>
                        <a:cs typeface="+mn-cs"/>
                      </a:endParaRPr>
                    </a:p>
                    <a:p>
                      <a:pPr marL="363538" lvl="0" indent="0">
                        <a:buFont typeface="Arial" pitchFamily="34" charset="0"/>
                        <a:buChar char="•"/>
                      </a:pPr>
                      <a:r>
                        <a:rPr lang="en-US" sz="1600" kern="1200" dirty="0" smtClean="0">
                          <a:solidFill>
                            <a:schemeClr val="dk1"/>
                          </a:solidFill>
                          <a:latin typeface="+mn-lt"/>
                          <a:ea typeface="+mn-ea"/>
                          <a:cs typeface="+mn-cs"/>
                        </a:rPr>
                        <a:t>One Person Company. </a:t>
                      </a:r>
                      <a:endParaRPr lang="en-IN" sz="1600" kern="1200" dirty="0" smtClean="0">
                        <a:solidFill>
                          <a:schemeClr val="dk1"/>
                        </a:solidFill>
                        <a:latin typeface="+mn-lt"/>
                        <a:ea typeface="+mn-ea"/>
                        <a:cs typeface="+mn-cs"/>
                      </a:endParaRPr>
                    </a:p>
                    <a:p>
                      <a:pPr marL="363538" lvl="0" indent="-363538"/>
                      <a:r>
                        <a:rPr lang="en-US" sz="1600" kern="1200" dirty="0" smtClean="0">
                          <a:solidFill>
                            <a:schemeClr val="dk1"/>
                          </a:solidFill>
                          <a:latin typeface="+mn-lt"/>
                          <a:ea typeface="+mn-ea"/>
                          <a:cs typeface="+mn-cs"/>
                        </a:rPr>
                        <a:t>(b)  (</a:t>
                      </a:r>
                      <a:r>
                        <a:rPr lang="en-US" sz="1600" kern="1200" dirty="0" err="1" smtClean="0">
                          <a:solidFill>
                            <a:schemeClr val="dk1"/>
                          </a:solidFill>
                          <a:latin typeface="+mn-lt"/>
                          <a:ea typeface="+mn-ea"/>
                          <a:cs typeface="+mn-cs"/>
                        </a:rPr>
                        <a:t>i</a:t>
                      </a:r>
                      <a:r>
                        <a:rPr lang="en-US" sz="1600" kern="1200" dirty="0" smtClean="0">
                          <a:solidFill>
                            <a:schemeClr val="dk1"/>
                          </a:solidFill>
                          <a:latin typeface="+mn-lt"/>
                          <a:ea typeface="+mn-ea"/>
                          <a:cs typeface="+mn-cs"/>
                        </a:rPr>
                        <a:t>) “Sole proprietorship” means an individual who engages himself in an activity as defined in sub-clause (a) of section 96A of the Finance Act, 1994.</a:t>
                      </a:r>
                      <a:endParaRPr lang="en-IN" sz="1600" kern="1200" dirty="0" smtClean="0">
                        <a:solidFill>
                          <a:schemeClr val="dk1"/>
                        </a:solidFill>
                        <a:latin typeface="+mn-lt"/>
                        <a:ea typeface="+mn-ea"/>
                        <a:cs typeface="+mn-cs"/>
                      </a:endParaRPr>
                    </a:p>
                    <a:p>
                      <a:pPr marL="363538" indent="0"/>
                      <a:r>
                        <a:rPr lang="en-US" sz="1600" kern="1200" dirty="0" smtClean="0">
                          <a:solidFill>
                            <a:schemeClr val="dk1"/>
                          </a:solidFill>
                          <a:latin typeface="+mn-lt"/>
                          <a:ea typeface="+mn-ea"/>
                          <a:cs typeface="+mn-cs"/>
                        </a:rPr>
                        <a:t>(ii) “One Person Company” means as defined in section 2 of the Companies Act, 2013.</a:t>
                      </a:r>
                      <a:endParaRPr lang="en-IN" sz="1600" kern="1200" dirty="0" smtClean="0">
                        <a:solidFill>
                          <a:schemeClr val="dk1"/>
                        </a:solidFill>
                        <a:latin typeface="+mn-lt"/>
                        <a:ea typeface="+mn-ea"/>
                        <a:cs typeface="+mn-cs"/>
                      </a:endParaRPr>
                    </a:p>
                    <a:p>
                      <a:pPr marL="363538" lvl="0" indent="-363538"/>
                      <a:r>
                        <a:rPr lang="en-US" sz="1600" kern="1200" dirty="0" smtClean="0">
                          <a:solidFill>
                            <a:schemeClr val="dk1"/>
                          </a:solidFill>
                          <a:latin typeface="+mn-lt"/>
                          <a:ea typeface="+mn-ea"/>
                          <a:cs typeface="+mn-cs"/>
                        </a:rPr>
                        <a:t>(c)  “Resident” shall have the meaning assigned to it in section 2 of the Income-tax Act, 1961 in so far as it applies to a resident firm. </a:t>
                      </a:r>
                      <a:endParaRPr lang="en-IN" sz="1600" kern="1200" dirty="0" smtClean="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110896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FF0000"/>
                </a:solidFill>
              </a:rPr>
              <a:t>Budget’ 2015 Highlights - CUSTOM</a:t>
            </a:r>
            <a:endParaRPr lang="en-US" dirty="0">
              <a:solidFill>
                <a:srgbClr val="00B0F0"/>
              </a:solidFill>
            </a:endParaRPr>
          </a:p>
        </p:txBody>
      </p:sp>
      <p:sp>
        <p:nvSpPr>
          <p:cNvPr id="3" name="Content Placeholder 2"/>
          <p:cNvSpPr>
            <a:spLocks noGrp="1"/>
          </p:cNvSpPr>
          <p:nvPr>
            <p:ph idx="1"/>
          </p:nvPr>
        </p:nvSpPr>
        <p:spPr>
          <a:xfrm>
            <a:off x="1190170" y="1842654"/>
            <a:ext cx="9965509" cy="4026439"/>
          </a:xfrm>
        </p:spPr>
        <p:txBody>
          <a:bodyPr>
            <a:normAutofit lnSpcReduction="10000"/>
          </a:bodyPr>
          <a:lstStyle/>
          <a:p>
            <a:pPr>
              <a:buFont typeface="Wingdings" pitchFamily="2" charset="2"/>
              <a:buChar char="Ø"/>
            </a:pPr>
            <a:r>
              <a:rPr lang="en-IN" sz="1900" dirty="0" smtClean="0">
                <a:solidFill>
                  <a:schemeClr val="bg2">
                    <a:lumMod val="50000"/>
                  </a:schemeClr>
                </a:solidFill>
              </a:rPr>
              <a:t>Basic Custom duty on certain inputs, raw materials, inter mediates and components in 22 items, reduced to minimise the impact of duty inversion.</a:t>
            </a:r>
          </a:p>
          <a:p>
            <a:pPr>
              <a:buFont typeface="Wingdings" pitchFamily="2" charset="2"/>
              <a:buChar char="Ø"/>
            </a:pPr>
            <a:r>
              <a:rPr lang="en-IN" sz="1900" dirty="0" smtClean="0">
                <a:solidFill>
                  <a:schemeClr val="bg2">
                    <a:lumMod val="50000"/>
                  </a:schemeClr>
                </a:solidFill>
              </a:rPr>
              <a:t>SAD reduced on import of certain inputs and raw materials.</a:t>
            </a:r>
          </a:p>
          <a:p>
            <a:pPr>
              <a:buFont typeface="Wingdings" pitchFamily="2" charset="2"/>
              <a:buChar char="Ø"/>
            </a:pPr>
            <a:r>
              <a:rPr lang="en-IN" sz="1900" dirty="0" smtClean="0">
                <a:solidFill>
                  <a:schemeClr val="bg2">
                    <a:lumMod val="50000"/>
                  </a:schemeClr>
                </a:solidFill>
              </a:rPr>
              <a:t>No change in Education cess and the Secondary and Higher education cess.</a:t>
            </a:r>
          </a:p>
          <a:p>
            <a:pPr>
              <a:buFont typeface="Wingdings" pitchFamily="2" charset="2"/>
              <a:buChar char="Ø"/>
            </a:pPr>
            <a:r>
              <a:rPr lang="en-IN" sz="1900" dirty="0" smtClean="0">
                <a:solidFill>
                  <a:schemeClr val="bg2">
                    <a:lumMod val="50000"/>
                  </a:schemeClr>
                </a:solidFill>
              </a:rPr>
              <a:t>Basic custom duty on digital still image video camera with certain specification reduced to nil.</a:t>
            </a:r>
          </a:p>
          <a:p>
            <a:pPr>
              <a:buFont typeface="Wingdings" pitchFamily="2" charset="2"/>
              <a:buChar char="Ø"/>
            </a:pPr>
            <a:r>
              <a:rPr lang="en-IN" sz="1900" dirty="0" smtClean="0">
                <a:solidFill>
                  <a:schemeClr val="bg2">
                    <a:lumMod val="50000"/>
                  </a:schemeClr>
                </a:solidFill>
              </a:rPr>
              <a:t>Penalty provision are being rationalised to encourage compliance and early dispute resolution</a:t>
            </a:r>
          </a:p>
          <a:p>
            <a:pPr>
              <a:buFont typeface="Wingdings" pitchFamily="2" charset="2"/>
              <a:buChar char="Ø"/>
            </a:pPr>
            <a:r>
              <a:rPr lang="en-IN" sz="1900" u="sng" dirty="0" smtClean="0">
                <a:solidFill>
                  <a:schemeClr val="bg2">
                    <a:lumMod val="50000"/>
                  </a:schemeClr>
                </a:solidFill>
              </a:rPr>
              <a:t>Increase in basic custom duty:</a:t>
            </a:r>
            <a:endParaRPr lang="en-IN" sz="1900" dirty="0" smtClean="0">
              <a:solidFill>
                <a:schemeClr val="bg2">
                  <a:lumMod val="50000"/>
                </a:schemeClr>
              </a:solidFill>
            </a:endParaRPr>
          </a:p>
          <a:p>
            <a:r>
              <a:rPr lang="en-IN" sz="1900" dirty="0" smtClean="0">
                <a:solidFill>
                  <a:schemeClr val="bg2">
                    <a:lumMod val="50000"/>
                  </a:schemeClr>
                </a:solidFill>
              </a:rPr>
              <a:t>♦ </a:t>
            </a:r>
            <a:r>
              <a:rPr lang="en-IN" sz="1900" dirty="0" err="1" smtClean="0">
                <a:solidFill>
                  <a:schemeClr val="bg2">
                    <a:lumMod val="50000"/>
                  </a:schemeClr>
                </a:solidFill>
              </a:rPr>
              <a:t>Metallergical</a:t>
            </a:r>
            <a:r>
              <a:rPr lang="en-IN" sz="1900" dirty="0" smtClean="0">
                <a:solidFill>
                  <a:schemeClr val="bg2">
                    <a:lumMod val="50000"/>
                  </a:schemeClr>
                </a:solidFill>
              </a:rPr>
              <a:t> coke from 2.5 % to 5%.</a:t>
            </a:r>
          </a:p>
          <a:p>
            <a:r>
              <a:rPr lang="en-IN" sz="1900" dirty="0" smtClean="0">
                <a:solidFill>
                  <a:schemeClr val="bg2">
                    <a:lumMod val="50000"/>
                  </a:schemeClr>
                </a:solidFill>
              </a:rPr>
              <a:t>♦ Tariff rate on iron and steel and articles of iron and steel increased from 10% to 15%.</a:t>
            </a:r>
          </a:p>
          <a:p>
            <a:r>
              <a:rPr lang="en-IN" sz="1900" dirty="0" smtClean="0">
                <a:solidFill>
                  <a:schemeClr val="bg2">
                    <a:lumMod val="50000"/>
                  </a:schemeClr>
                </a:solidFill>
              </a:rPr>
              <a:t>♦ Tariff rate on commercial vehicle increased from 10 % to 40%.</a:t>
            </a:r>
          </a:p>
          <a:p>
            <a:endParaRPr lang="en-US" dirty="0"/>
          </a:p>
        </p:txBody>
      </p:sp>
    </p:spTree>
    <p:extLst>
      <p:ext uri="{BB962C8B-B14F-4D97-AF65-F5344CB8AC3E}">
        <p14:creationId xmlns="" xmlns:p14="http://schemas.microsoft.com/office/powerpoint/2010/main" val="16667907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AutoShape 1"/>
          <p:cNvSpPr>
            <a:spLocks noChangeArrowheads="1"/>
          </p:cNvSpPr>
          <p:nvPr/>
        </p:nvSpPr>
        <p:spPr bwMode="auto">
          <a:xfrm>
            <a:off x="2755900" y="2334683"/>
            <a:ext cx="7061199" cy="2438400"/>
          </a:xfrm>
          <a:prstGeom prst="horizontalScroll">
            <a:avLst>
              <a:gd name="adj" fmla="val 12500"/>
            </a:avLst>
          </a:prstGeom>
          <a:gradFill rotWithShape="1">
            <a:gsLst>
              <a:gs pos="0">
                <a:srgbClr val="FFFF66"/>
              </a:gs>
              <a:gs pos="100000">
                <a:srgbClr val="FFFFFF"/>
              </a:gs>
            </a:gsLst>
            <a:path path="rect">
              <a:fillToRect l="50000" t="50000" r="50000" b="50000"/>
            </a:path>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sz="1600" b="1" dirty="0" smtClean="0">
                <a:solidFill>
                  <a:srgbClr val="FF0000"/>
                </a:solidFill>
                <a:latin typeface="Arial" panose="020B0604020202020204" pitchFamily="34" charset="0"/>
                <a:ea typeface="Calibri" panose="020F0502020204030204" pitchFamily="34" charset="0"/>
                <a:cs typeface="Times New Roman" panose="02020603050405020304" pitchFamily="18" charset="0"/>
              </a:rPr>
              <a:t>Join us on </a:t>
            </a:r>
            <a:r>
              <a:rPr lang="en-US" sz="1600" b="1" dirty="0" err="1" smtClean="0">
                <a:solidFill>
                  <a:srgbClr val="FF0000"/>
                </a:solidFill>
                <a:latin typeface="Arial" panose="020B0604020202020204" pitchFamily="34" charset="0"/>
                <a:ea typeface="Calibri" panose="020F0502020204030204" pitchFamily="34" charset="0"/>
                <a:cs typeface="Times New Roman" panose="02020603050405020304" pitchFamily="18" charset="0"/>
              </a:rPr>
              <a:t>Facebook</a:t>
            </a:r>
            <a:r>
              <a:rPr lang="en-US" sz="1600" b="1" dirty="0" smtClean="0">
                <a:solidFill>
                  <a:srgbClr val="FF0000"/>
                </a:solidFill>
                <a:latin typeface="Arial" panose="020B0604020202020204" pitchFamily="34" charset="0"/>
                <a:ea typeface="Calibri" panose="020F0502020204030204" pitchFamily="34" charset="0"/>
                <a:cs typeface="Times New Roman" panose="02020603050405020304" pitchFamily="18" charset="0"/>
              </a:rPr>
              <a:t> @ “Indirect Tax Professionals”</a:t>
            </a:r>
          </a:p>
          <a:p>
            <a:pPr marL="0" marR="0" lvl="0" indent="0" algn="ctr" defTabSz="914400" rtl="0" eaLnBrk="0" fontAlgn="base" latinLnBrk="0" hangingPunct="0">
              <a:lnSpc>
                <a:spcPct val="100000"/>
              </a:lnSpc>
              <a:spcBef>
                <a:spcPct val="0"/>
              </a:spcBef>
              <a:spcAft>
                <a:spcPct val="0"/>
              </a:spcAft>
              <a:buClrTx/>
              <a:buSzTx/>
              <a:buFontTx/>
              <a:buNone/>
              <a:tabLst/>
            </a:pPr>
            <a:r>
              <a:rPr lang="en-US" sz="1600" b="1" dirty="0" smtClean="0">
                <a:solidFill>
                  <a:schemeClr val="bg2">
                    <a:lumMod val="50000"/>
                  </a:schemeClr>
                </a:solidFill>
                <a:latin typeface="Arial" panose="020B0604020202020204" pitchFamily="34" charset="0"/>
                <a:ea typeface="Calibri" panose="020F0502020204030204" pitchFamily="34" charset="0"/>
                <a:cs typeface="Times New Roman" panose="02020603050405020304" pitchFamily="18" charset="0"/>
              </a:rPr>
              <a:t>to get all latest updates on Indirect Taxes.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Soon coming up with...........</a:t>
            </a:r>
            <a:endParaRPr kumimoji="0" lang="en-US" sz="1000" b="0" i="0" u="none" strike="noStrike" cap="none" normalizeH="0" baseline="0" dirty="0" smtClean="0">
              <a:ln>
                <a:noFill/>
              </a:ln>
              <a:solidFill>
                <a:schemeClr val="tx1"/>
              </a:solidFill>
              <a:effectLst/>
              <a:latin typeface="Arial" panose="020B0604020202020204" pitchFamily="34" charset="0"/>
            </a:endParaRPr>
          </a:p>
          <a:p>
            <a:pPr marL="179388" marR="0" lvl="0" indent="-179388"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8064A2"/>
                </a:solidFill>
                <a:effectLst/>
                <a:latin typeface="Arial" panose="020B0604020202020204" pitchFamily="34" charset="0"/>
                <a:ea typeface="Calibri" panose="020F0502020204030204" pitchFamily="34" charset="0"/>
                <a:cs typeface="Times New Roman" panose="02020603050405020304" pitchFamily="18" charset="0"/>
              </a:rPr>
              <a:t>Knowing the impact of budget on Indirect taxes – with CA Raman Singla (video)</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3170489" y="3157672"/>
            <a:ext cx="12192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1219200" y="798822"/>
            <a:ext cx="9944099" cy="11079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THANKYOU!</a:t>
            </a:r>
            <a:endParaRPr kumimoji="0" 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Get in touch with us to know more…</a:t>
            </a:r>
            <a:endParaRPr kumimoji="0" 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3717415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FF0000"/>
                </a:solidFill>
              </a:rPr>
              <a:t>Budget’ 2015 Highlights – SERVICE TAX</a:t>
            </a:r>
            <a:endParaRPr lang="en-IN" dirty="0"/>
          </a:p>
        </p:txBody>
      </p:sp>
      <p:sp>
        <p:nvSpPr>
          <p:cNvPr id="3" name="Content Placeholder 2"/>
          <p:cNvSpPr>
            <a:spLocks noGrp="1"/>
          </p:cNvSpPr>
          <p:nvPr>
            <p:ph idx="1"/>
          </p:nvPr>
        </p:nvSpPr>
        <p:spPr/>
        <p:txBody>
          <a:bodyPr>
            <a:normAutofit fontScale="85000" lnSpcReduction="10000"/>
          </a:bodyPr>
          <a:lstStyle/>
          <a:p>
            <a:pPr algn="just">
              <a:buFont typeface="Wingdings" pitchFamily="2" charset="2"/>
              <a:buChar char="Ø"/>
            </a:pPr>
            <a:r>
              <a:rPr lang="en-IN" sz="1900" dirty="0" smtClean="0">
                <a:solidFill>
                  <a:schemeClr val="bg2">
                    <a:lumMod val="50000"/>
                  </a:schemeClr>
                </a:solidFill>
              </a:rPr>
              <a:t>Efforts being made on various fronts to implement GST from next year.</a:t>
            </a:r>
          </a:p>
          <a:p>
            <a:pPr algn="just">
              <a:buFont typeface="Wingdings" pitchFamily="2" charset="2"/>
              <a:buChar char="Ø"/>
            </a:pPr>
            <a:r>
              <a:rPr lang="en-IN" sz="1900" dirty="0" smtClean="0">
                <a:solidFill>
                  <a:schemeClr val="bg2">
                    <a:lumMod val="50000"/>
                  </a:schemeClr>
                </a:solidFill>
              </a:rPr>
              <a:t>Rate of service tax has been increased to consolidated 14% </a:t>
            </a:r>
            <a:r>
              <a:rPr lang="en-IN" sz="1900" dirty="0" err="1" smtClean="0">
                <a:solidFill>
                  <a:schemeClr val="bg2">
                    <a:lumMod val="50000"/>
                  </a:schemeClr>
                </a:solidFill>
              </a:rPr>
              <a:t>w.e.f</a:t>
            </a:r>
            <a:r>
              <a:rPr lang="en-IN" sz="1900" dirty="0" smtClean="0">
                <a:solidFill>
                  <a:schemeClr val="bg2">
                    <a:lumMod val="50000"/>
                  </a:schemeClr>
                </a:solidFill>
              </a:rPr>
              <a:t>. such date as notified by central government. This has been done to facilitate transition to GST.</a:t>
            </a:r>
          </a:p>
          <a:p>
            <a:pPr algn="just">
              <a:buFont typeface="Wingdings" pitchFamily="2" charset="2"/>
              <a:buChar char="Ø"/>
            </a:pPr>
            <a:r>
              <a:rPr lang="en-IN" sz="1900" dirty="0" smtClean="0">
                <a:solidFill>
                  <a:schemeClr val="bg2">
                    <a:lumMod val="50000"/>
                  </a:schemeClr>
                </a:solidFill>
              </a:rPr>
              <a:t>Education cess and the SHEC to be subsumed in Service Tax of 14%</a:t>
            </a:r>
          </a:p>
          <a:p>
            <a:pPr algn="just">
              <a:buFont typeface="Wingdings" pitchFamily="2" charset="2"/>
              <a:buChar char="Ø"/>
            </a:pPr>
            <a:r>
              <a:rPr lang="en-IN" sz="1900" dirty="0" smtClean="0">
                <a:solidFill>
                  <a:schemeClr val="bg2">
                    <a:lumMod val="50000"/>
                  </a:schemeClr>
                </a:solidFill>
              </a:rPr>
              <a:t>Enabling provision to levy </a:t>
            </a:r>
            <a:r>
              <a:rPr lang="en-IN" sz="1900" dirty="0" err="1" smtClean="0">
                <a:solidFill>
                  <a:schemeClr val="bg2">
                    <a:lumMod val="50000"/>
                  </a:schemeClr>
                </a:solidFill>
              </a:rPr>
              <a:t>Swachh</a:t>
            </a:r>
            <a:r>
              <a:rPr lang="en-IN" sz="1900" dirty="0" smtClean="0">
                <a:solidFill>
                  <a:schemeClr val="bg2">
                    <a:lumMod val="50000"/>
                  </a:schemeClr>
                </a:solidFill>
              </a:rPr>
              <a:t> Bharat cess at a rate of 2% or less on all or certain services, if need arises. Thus, effective rate would be 16%.</a:t>
            </a:r>
          </a:p>
          <a:p>
            <a:pPr algn="just">
              <a:buFont typeface="Wingdings" pitchFamily="2" charset="2"/>
              <a:buChar char="Ø"/>
            </a:pPr>
            <a:r>
              <a:rPr lang="en-IN" sz="1900" dirty="0" smtClean="0">
                <a:solidFill>
                  <a:schemeClr val="bg2">
                    <a:lumMod val="50000"/>
                  </a:schemeClr>
                </a:solidFill>
              </a:rPr>
              <a:t>Penalty provision are being rationalised to encourage compliance and early dispute resolution.</a:t>
            </a:r>
          </a:p>
          <a:p>
            <a:pPr algn="just">
              <a:buFont typeface="Wingdings" pitchFamily="2" charset="2"/>
              <a:buChar char="Ø"/>
            </a:pPr>
            <a:r>
              <a:rPr lang="en-IN" sz="1900" dirty="0" smtClean="0">
                <a:solidFill>
                  <a:schemeClr val="bg2">
                    <a:lumMod val="50000"/>
                  </a:schemeClr>
                </a:solidFill>
              </a:rPr>
              <a:t>Service Tax on reimbursements has been given the legal backing.</a:t>
            </a:r>
          </a:p>
          <a:p>
            <a:pPr algn="just">
              <a:buFont typeface="Wingdings" pitchFamily="2" charset="2"/>
              <a:buChar char="Ø"/>
            </a:pPr>
            <a:r>
              <a:rPr lang="en-IN" sz="1900" u="sng" dirty="0" smtClean="0">
                <a:solidFill>
                  <a:schemeClr val="bg2">
                    <a:lumMod val="50000"/>
                  </a:schemeClr>
                </a:solidFill>
              </a:rPr>
              <a:t>Negative List and exemption notification revamped</a:t>
            </a:r>
            <a:endParaRPr lang="en-IN" sz="1900" dirty="0" smtClean="0">
              <a:solidFill>
                <a:schemeClr val="bg2">
                  <a:lumMod val="50000"/>
                </a:schemeClr>
              </a:solidFill>
            </a:endParaRPr>
          </a:p>
          <a:p>
            <a:pPr marL="539750" indent="-263525" algn="just">
              <a:buFont typeface="Wingdings" pitchFamily="2" charset="2"/>
              <a:buChar char="§"/>
              <a:tabLst>
                <a:tab pos="179388" algn="l"/>
              </a:tabLst>
            </a:pPr>
            <a:r>
              <a:rPr lang="en-IN" sz="1900" dirty="0" smtClean="0">
                <a:solidFill>
                  <a:schemeClr val="bg2">
                    <a:lumMod val="50000"/>
                  </a:schemeClr>
                </a:solidFill>
              </a:rPr>
              <a:t>Service-tax to be levied on service provided by way of access to amusement </a:t>
            </a:r>
            <a:r>
              <a:rPr lang="en-IN" sz="1900" dirty="0" err="1" smtClean="0">
                <a:solidFill>
                  <a:schemeClr val="bg2">
                    <a:lumMod val="50000"/>
                  </a:schemeClr>
                </a:solidFill>
              </a:rPr>
              <a:t>facility,entertainment</a:t>
            </a:r>
            <a:r>
              <a:rPr lang="en-IN" sz="1900" dirty="0" smtClean="0">
                <a:solidFill>
                  <a:schemeClr val="bg2">
                    <a:lumMod val="50000"/>
                  </a:schemeClr>
                </a:solidFill>
              </a:rPr>
              <a:t> events or concerts, pageants, non </a:t>
            </a:r>
            <a:r>
              <a:rPr lang="en-IN" sz="1900" dirty="0" err="1" smtClean="0">
                <a:solidFill>
                  <a:schemeClr val="bg2">
                    <a:lumMod val="50000"/>
                  </a:schemeClr>
                </a:solidFill>
              </a:rPr>
              <a:t>recoganised</a:t>
            </a:r>
            <a:r>
              <a:rPr lang="en-IN" sz="1900" dirty="0" smtClean="0">
                <a:solidFill>
                  <a:schemeClr val="bg2">
                    <a:lumMod val="50000"/>
                  </a:schemeClr>
                </a:solidFill>
              </a:rPr>
              <a:t> sporting events etc.</a:t>
            </a:r>
          </a:p>
          <a:p>
            <a:pPr marL="539750" indent="-263525" algn="just">
              <a:buFont typeface="Wingdings" pitchFamily="2" charset="2"/>
              <a:buChar char="§"/>
              <a:tabLst>
                <a:tab pos="179388" algn="l"/>
              </a:tabLst>
            </a:pPr>
            <a:r>
              <a:rPr lang="en-IN" sz="1900" dirty="0" smtClean="0">
                <a:solidFill>
                  <a:schemeClr val="bg2">
                    <a:lumMod val="50000"/>
                  </a:schemeClr>
                </a:solidFill>
              </a:rPr>
              <a:t>Enabling provision made all services provided by the Government or local authority to a business entity taxable.</a:t>
            </a:r>
          </a:p>
          <a:p>
            <a:endParaRPr lang="en-IN"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FF0000"/>
                </a:solidFill>
              </a:rPr>
              <a:t>Budget’ 2015 Highlights – SERVICE TAX</a:t>
            </a:r>
            <a:endParaRPr lang="en-IN"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IN" dirty="0" smtClean="0">
                <a:solidFill>
                  <a:schemeClr val="bg2">
                    <a:lumMod val="50000"/>
                  </a:schemeClr>
                </a:solidFill>
              </a:rPr>
              <a:t>However, Admission to museum, zoo, national park, wild life sanctuary and tiger reserve are exempted.</a:t>
            </a:r>
          </a:p>
          <a:p>
            <a:pPr>
              <a:buFont typeface="Wingdings" pitchFamily="2" charset="2"/>
              <a:buChar char="Ø"/>
            </a:pPr>
            <a:r>
              <a:rPr lang="en-IN" dirty="0" smtClean="0">
                <a:solidFill>
                  <a:schemeClr val="bg2">
                    <a:lumMod val="50000"/>
                  </a:schemeClr>
                </a:solidFill>
              </a:rPr>
              <a:t>Service-tax exemption to construction, erection, commissioning or installation of original works pertaining to an airport or port withdrawn.</a:t>
            </a:r>
          </a:p>
          <a:p>
            <a:pPr>
              <a:buFont typeface="Wingdings" pitchFamily="2" charset="2"/>
              <a:buChar char="Ø"/>
            </a:pPr>
            <a:r>
              <a:rPr lang="en-IN" dirty="0" smtClean="0">
                <a:solidFill>
                  <a:schemeClr val="bg2">
                    <a:lumMod val="50000"/>
                  </a:schemeClr>
                </a:solidFill>
              </a:rPr>
              <a:t>New exemptions under Service-tax:</a:t>
            </a:r>
          </a:p>
          <a:p>
            <a:r>
              <a:rPr lang="en-IN" dirty="0" smtClean="0">
                <a:solidFill>
                  <a:schemeClr val="bg2">
                    <a:lumMod val="50000"/>
                  </a:schemeClr>
                </a:solidFill>
              </a:rPr>
              <a:t>♦ Services of pre-conditioning, pre-cooling, ripening etc. of fruits and vegetables.</a:t>
            </a:r>
          </a:p>
          <a:p>
            <a:r>
              <a:rPr lang="en-IN" dirty="0" smtClean="0">
                <a:solidFill>
                  <a:schemeClr val="bg2">
                    <a:lumMod val="50000"/>
                  </a:schemeClr>
                </a:solidFill>
              </a:rPr>
              <a:t>♦ Life insurance service provided by way of </a:t>
            </a:r>
            <a:r>
              <a:rPr lang="en-IN" dirty="0" err="1" smtClean="0">
                <a:solidFill>
                  <a:schemeClr val="bg2">
                    <a:lumMod val="50000"/>
                  </a:schemeClr>
                </a:solidFill>
              </a:rPr>
              <a:t>Varishtha</a:t>
            </a:r>
            <a:r>
              <a:rPr lang="en-IN" dirty="0" smtClean="0">
                <a:solidFill>
                  <a:schemeClr val="bg2">
                    <a:lumMod val="50000"/>
                  </a:schemeClr>
                </a:solidFill>
              </a:rPr>
              <a:t> Pension </a:t>
            </a:r>
            <a:r>
              <a:rPr lang="en-IN" dirty="0" err="1" smtClean="0">
                <a:solidFill>
                  <a:schemeClr val="bg2">
                    <a:lumMod val="50000"/>
                  </a:schemeClr>
                </a:solidFill>
              </a:rPr>
              <a:t>Bima</a:t>
            </a:r>
            <a:r>
              <a:rPr lang="en-IN" dirty="0" smtClean="0">
                <a:solidFill>
                  <a:schemeClr val="bg2">
                    <a:lumMod val="50000"/>
                  </a:schemeClr>
                </a:solidFill>
              </a:rPr>
              <a:t> </a:t>
            </a:r>
            <a:r>
              <a:rPr lang="en-IN" dirty="0" err="1" smtClean="0">
                <a:solidFill>
                  <a:schemeClr val="bg2">
                    <a:lumMod val="50000"/>
                  </a:schemeClr>
                </a:solidFill>
              </a:rPr>
              <a:t>Yojana</a:t>
            </a:r>
            <a:r>
              <a:rPr lang="en-IN" dirty="0" smtClean="0">
                <a:solidFill>
                  <a:schemeClr val="bg2">
                    <a:lumMod val="50000"/>
                  </a:schemeClr>
                </a:solidFill>
              </a:rPr>
              <a:t>.</a:t>
            </a:r>
          </a:p>
          <a:p>
            <a:r>
              <a:rPr lang="en-IN" dirty="0" smtClean="0">
                <a:solidFill>
                  <a:schemeClr val="bg2">
                    <a:lumMod val="50000"/>
                  </a:schemeClr>
                </a:solidFill>
              </a:rPr>
              <a:t>♦ All ambulance services provided to patients.</a:t>
            </a:r>
          </a:p>
          <a:p>
            <a:pPr>
              <a:buFont typeface="Wingdings" pitchFamily="2" charset="2"/>
              <a:buChar char="Ø"/>
            </a:pPr>
            <a:r>
              <a:rPr lang="en-IN" dirty="0" smtClean="0">
                <a:solidFill>
                  <a:schemeClr val="bg2">
                    <a:lumMod val="50000"/>
                  </a:schemeClr>
                </a:solidFill>
              </a:rPr>
              <a:t>A uniform abatement is being prescribed for transport by rail, road and vessel to bring parity in these sectors.</a:t>
            </a:r>
          </a:p>
          <a:p>
            <a:pPr>
              <a:buFont typeface="Wingdings" pitchFamily="2" charset="2"/>
              <a:buChar char="Ø"/>
            </a:pPr>
            <a:r>
              <a:rPr lang="en-IN" dirty="0" smtClean="0">
                <a:solidFill>
                  <a:schemeClr val="bg2">
                    <a:lumMod val="50000"/>
                  </a:schemeClr>
                </a:solidFill>
              </a:rPr>
              <a:t>Manpower supply and security services when provided by individual, HUF, partnership firm to a body corporate are being brought to full reverse charge as a simplification measure.</a:t>
            </a:r>
          </a:p>
          <a:p>
            <a:pPr algn="just">
              <a:buFont typeface="Wingdings" pitchFamily="2" charset="2"/>
              <a:buChar char="Ø"/>
            </a:pPr>
            <a:r>
              <a:rPr lang="en-IN" dirty="0" err="1" smtClean="0">
                <a:solidFill>
                  <a:schemeClr val="bg2">
                    <a:lumMod val="50000"/>
                  </a:schemeClr>
                </a:solidFill>
              </a:rPr>
              <a:t>Cenvat</a:t>
            </a:r>
            <a:r>
              <a:rPr lang="en-IN" dirty="0" smtClean="0">
                <a:solidFill>
                  <a:schemeClr val="bg2">
                    <a:lumMod val="50000"/>
                  </a:schemeClr>
                </a:solidFill>
              </a:rPr>
              <a:t> Credit Rules are being amended to allow credit of service tax paid under partial reverse charge by the service receiver without linking it to the payments of value of service to service provider as a trade facilitation measure.</a:t>
            </a:r>
          </a:p>
          <a:p>
            <a:endParaRPr lang="en-IN"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04686" y="761163"/>
            <a:ext cx="9956800" cy="1015663"/>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blipFill>
                  <a:blip r:embed="rId2"/>
                  <a:tile tx="0" ty="0" sx="100000" sy="100000" flip="none" algn="tl"/>
                </a:blipFill>
                <a:effectLst>
                  <a:outerShdw blurRad="76200" dist="50800" dir="5400000" algn="tl" rotWithShape="0">
                    <a:srgbClr val="000000">
                      <a:alpha val="65000"/>
                    </a:srgbClr>
                  </a:outerShdw>
                </a:effectLst>
              </a:rPr>
              <a:t>CENTRAL EXCISE</a:t>
            </a:r>
            <a:endParaRPr lang="en-US" sz="6000" b="1" cap="none" spc="50" dirty="0">
              <a:ln w="11430"/>
              <a:blipFill>
                <a:blip r:embed="rId2"/>
                <a:tile tx="0" ty="0" sx="100000" sy="100000" flip="none" algn="tl"/>
              </a:blipFill>
              <a:effectLst>
                <a:outerShdw blurRad="76200" dist="50800" dir="5400000" algn="tl" rotWithShape="0">
                  <a:srgbClr val="000000">
                    <a:alpha val="65000"/>
                  </a:srgbClr>
                </a:outerShdw>
              </a:effectLst>
            </a:endParaRPr>
          </a:p>
        </p:txBody>
      </p:sp>
      <p:pic>
        <p:nvPicPr>
          <p:cNvPr id="8" name="Content Placeholder 7" descr="images (4).jpg"/>
          <p:cNvPicPr>
            <a:picLocks noGrp="1" noChangeAspect="1"/>
          </p:cNvPicPr>
          <p:nvPr>
            <p:ph idx="1"/>
          </p:nvPr>
        </p:nvPicPr>
        <p:blipFill>
          <a:blip r:embed="rId3"/>
          <a:stretch>
            <a:fillRect/>
          </a:stretch>
        </p:blipFill>
        <p:spPr>
          <a:xfrm>
            <a:off x="1258434" y="1625600"/>
            <a:ext cx="2849109" cy="2322286"/>
          </a:xfrm>
        </p:spPr>
      </p:pic>
      <p:pic>
        <p:nvPicPr>
          <p:cNvPr id="1025" name="Picture 1" descr="D:\RaP work\Budget\budget 2015\Excise and Custom\images (1).jpg"/>
          <p:cNvPicPr>
            <a:picLocks noChangeAspect="1" noChangeArrowheads="1"/>
          </p:cNvPicPr>
          <p:nvPr/>
        </p:nvPicPr>
        <p:blipFill>
          <a:blip r:embed="rId4"/>
          <a:srcRect/>
          <a:stretch>
            <a:fillRect/>
          </a:stretch>
        </p:blipFill>
        <p:spPr bwMode="auto">
          <a:xfrm>
            <a:off x="4085771" y="1741714"/>
            <a:ext cx="4695372" cy="1780495"/>
          </a:xfrm>
          <a:prstGeom prst="rect">
            <a:avLst/>
          </a:prstGeom>
          <a:noFill/>
        </p:spPr>
      </p:pic>
      <p:pic>
        <p:nvPicPr>
          <p:cNvPr id="1026" name="Picture 2" descr="D:\RaP work\Budget\budget 2015\Excise and Custom\images (2).jpg"/>
          <p:cNvPicPr>
            <a:picLocks noChangeAspect="1" noChangeArrowheads="1"/>
          </p:cNvPicPr>
          <p:nvPr/>
        </p:nvPicPr>
        <p:blipFill>
          <a:blip r:embed="rId5"/>
          <a:srcRect/>
          <a:stretch>
            <a:fillRect/>
          </a:stretch>
        </p:blipFill>
        <p:spPr bwMode="auto">
          <a:xfrm>
            <a:off x="3178629" y="3628571"/>
            <a:ext cx="5495598" cy="2162629"/>
          </a:xfrm>
          <a:prstGeom prst="rect">
            <a:avLst/>
          </a:prstGeom>
          <a:noFill/>
        </p:spPr>
      </p:pic>
      <p:pic>
        <p:nvPicPr>
          <p:cNvPr id="1027" name="Picture 3" descr="D:\RaP work\Budget\budget 2015\Excise and Custom\images (3).jpg"/>
          <p:cNvPicPr>
            <a:picLocks noChangeAspect="1" noChangeArrowheads="1"/>
          </p:cNvPicPr>
          <p:nvPr/>
        </p:nvPicPr>
        <p:blipFill>
          <a:blip r:embed="rId6"/>
          <a:srcRect/>
          <a:stretch>
            <a:fillRect/>
          </a:stretch>
        </p:blipFill>
        <p:spPr bwMode="auto">
          <a:xfrm>
            <a:off x="1213985" y="4093029"/>
            <a:ext cx="2167844" cy="1526948"/>
          </a:xfrm>
          <a:prstGeom prst="rect">
            <a:avLst/>
          </a:prstGeom>
          <a:noFill/>
        </p:spPr>
      </p:pic>
      <p:pic>
        <p:nvPicPr>
          <p:cNvPr id="1028" name="Picture 4" descr="D:\RaP work\Budget\budget 2015\Excise and Custom\images (5).jpg"/>
          <p:cNvPicPr>
            <a:picLocks noChangeAspect="1" noChangeArrowheads="1"/>
          </p:cNvPicPr>
          <p:nvPr/>
        </p:nvPicPr>
        <p:blipFill>
          <a:blip r:embed="rId7"/>
          <a:srcRect/>
          <a:stretch>
            <a:fillRect/>
          </a:stretch>
        </p:blipFill>
        <p:spPr bwMode="auto">
          <a:xfrm>
            <a:off x="8098971" y="4005943"/>
            <a:ext cx="3501571" cy="1650321"/>
          </a:xfrm>
          <a:prstGeom prst="rect">
            <a:avLst/>
          </a:prstGeom>
          <a:noFill/>
        </p:spPr>
      </p:pic>
      <p:pic>
        <p:nvPicPr>
          <p:cNvPr id="1029" name="Picture 5" descr="D:\RaP work\Budget\budget 2015\Excise and Custom\images (6).jpg"/>
          <p:cNvPicPr>
            <a:picLocks noChangeAspect="1" noChangeArrowheads="1"/>
          </p:cNvPicPr>
          <p:nvPr/>
        </p:nvPicPr>
        <p:blipFill>
          <a:blip r:embed="rId8"/>
          <a:srcRect/>
          <a:stretch>
            <a:fillRect/>
          </a:stretch>
        </p:blipFill>
        <p:spPr bwMode="auto">
          <a:xfrm>
            <a:off x="8500622" y="1727200"/>
            <a:ext cx="2661317" cy="2365829"/>
          </a:xfrm>
          <a:prstGeom prst="rect">
            <a:avLst/>
          </a:prstGeom>
          <a:noFill/>
        </p:spPr>
      </p:pic>
    </p:spTree>
    <p:extLst>
      <p:ext uri="{BB962C8B-B14F-4D97-AF65-F5344CB8AC3E}">
        <p14:creationId xmlns="" xmlns:p14="http://schemas.microsoft.com/office/powerpoint/2010/main" val="1666790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pPr algn="ctr">
              <a:lnSpc>
                <a:spcPct val="100000"/>
              </a:lnSpc>
              <a:spcBef>
                <a:spcPts val="0"/>
              </a:spcBef>
              <a:spcAft>
                <a:spcPts val="0"/>
              </a:spcAft>
              <a:buNone/>
            </a:pPr>
            <a:r>
              <a:rPr lang="en-IN" b="1" dirty="0" smtClean="0"/>
              <a:t>(</a:t>
            </a:r>
            <a:r>
              <a:rPr lang="en-IN" b="1" dirty="0"/>
              <a:t>All provisions of Finance Bill to be applicable from the date of its </a:t>
            </a:r>
            <a:r>
              <a:rPr lang="en-IN" b="1" dirty="0" smtClean="0"/>
              <a:t>enactment)</a:t>
            </a:r>
            <a:endParaRPr lang="en-US" b="1" dirty="0"/>
          </a:p>
        </p:txBody>
      </p:sp>
      <p:graphicFrame>
        <p:nvGraphicFramePr>
          <p:cNvPr id="5" name="Table 4"/>
          <p:cNvGraphicFramePr>
            <a:graphicFrameLocks noGrp="1"/>
          </p:cNvGraphicFramePr>
          <p:nvPr>
            <p:extLst>
              <p:ext uri="{D42A27DB-BD31-4B8C-83A1-F6EECF244321}">
                <p14:modId xmlns="" xmlns:p14="http://schemas.microsoft.com/office/powerpoint/2010/main" val="949205423"/>
              </p:ext>
            </p:extLst>
          </p:nvPr>
        </p:nvGraphicFramePr>
        <p:xfrm>
          <a:off x="1192438" y="2278743"/>
          <a:ext cx="10034362" cy="3512457"/>
        </p:xfrm>
        <a:graphic>
          <a:graphicData uri="http://schemas.openxmlformats.org/drawingml/2006/table">
            <a:tbl>
              <a:tblPr firstRow="1" bandRow="1">
                <a:tableStyleId>{073A0DAA-6AF3-43AB-8588-CEC1D06C72B9}</a:tableStyleId>
              </a:tblPr>
              <a:tblGrid>
                <a:gridCol w="10034362"/>
              </a:tblGrid>
              <a:tr h="993330">
                <a:tc>
                  <a:txBody>
                    <a:bodyPr/>
                    <a:lstStyle/>
                    <a:p>
                      <a:pPr algn="ctr"/>
                      <a:r>
                        <a:rPr lang="en-IN" sz="1800" b="1" kern="1200" dirty="0" smtClean="0">
                          <a:solidFill>
                            <a:schemeClr val="lt1"/>
                          </a:solidFill>
                          <a:latin typeface="+mn-lt"/>
                          <a:ea typeface="+mn-ea"/>
                          <a:cs typeface="+mn-cs"/>
                        </a:rPr>
                        <a:t>Section 3A</a:t>
                      </a:r>
                    </a:p>
                    <a:p>
                      <a:pPr algn="ctr"/>
                      <a:r>
                        <a:rPr lang="en-IN" sz="1800" b="1" u="sng" kern="1200" dirty="0" smtClean="0">
                          <a:solidFill>
                            <a:schemeClr val="lt1"/>
                          </a:solidFill>
                          <a:latin typeface="+mn-lt"/>
                          <a:ea typeface="+mn-ea"/>
                          <a:cs typeface="+mn-cs"/>
                        </a:rPr>
                        <a:t>POWER OF CENTRAL GOVERNMENT TO CHARGE EXCISE DUTY ON THE BASIS OF CAPACITY OF PRODUCTION IN RESPECT OF NOTIFIED GOODS</a:t>
                      </a:r>
                      <a:endParaRPr lang="en-IN" sz="1800" b="1" u="sng" kern="1200" dirty="0">
                        <a:solidFill>
                          <a:schemeClr val="lt1"/>
                        </a:solidFill>
                        <a:latin typeface="+mn-lt"/>
                        <a:ea typeface="+mn-ea"/>
                        <a:cs typeface="+mn-cs"/>
                      </a:endParaRPr>
                    </a:p>
                  </a:txBody>
                  <a:tcPr>
                    <a:solidFill>
                      <a:srgbClr val="002060"/>
                    </a:solidFill>
                  </a:tcPr>
                </a:tc>
              </a:tr>
              <a:tr h="2519127">
                <a:tc>
                  <a:txBody>
                    <a:bodyPr/>
                    <a:lstStyle/>
                    <a:p>
                      <a:r>
                        <a:rPr lang="en-IN" sz="1600" kern="1200" dirty="0" smtClean="0">
                          <a:solidFill>
                            <a:schemeClr val="dk1"/>
                          </a:solidFill>
                          <a:latin typeface="+mn-lt"/>
                          <a:ea typeface="+mn-ea"/>
                          <a:cs typeface="+mn-cs"/>
                        </a:rPr>
                        <a:t>An explanation has been inserted to provide that </a:t>
                      </a:r>
                    </a:p>
                    <a:p>
                      <a:pPr lvl="0">
                        <a:buFont typeface="Symbol" pitchFamily="18" charset="2"/>
                        <a:buChar char=""/>
                      </a:pPr>
                      <a:r>
                        <a:rPr lang="en-IN" sz="1600" b="1" kern="1200" dirty="0" smtClean="0">
                          <a:solidFill>
                            <a:schemeClr val="dk1"/>
                          </a:solidFill>
                          <a:latin typeface="+mn-lt"/>
                          <a:ea typeface="+mn-ea"/>
                          <a:cs typeface="+mn-cs"/>
                        </a:rPr>
                        <a:t> Factor relevant to production includes </a:t>
                      </a:r>
                      <a:r>
                        <a:rPr lang="en-IN" sz="1600" b="1" u="sng" kern="1200" dirty="0" smtClean="0">
                          <a:solidFill>
                            <a:schemeClr val="dk1"/>
                          </a:solidFill>
                          <a:latin typeface="+mn-lt"/>
                          <a:ea typeface="+mn-ea"/>
                          <a:cs typeface="+mn-cs"/>
                        </a:rPr>
                        <a:t>factors</a:t>
                      </a:r>
                      <a:r>
                        <a:rPr lang="en-IN" sz="1600" b="1" kern="1200" dirty="0" smtClean="0">
                          <a:solidFill>
                            <a:schemeClr val="dk1"/>
                          </a:solidFill>
                          <a:latin typeface="+mn-lt"/>
                          <a:ea typeface="+mn-ea"/>
                          <a:cs typeface="+mn-cs"/>
                        </a:rPr>
                        <a:t> relevant to production, </a:t>
                      </a:r>
                      <a:endParaRPr lang="en-IN" sz="16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This has been done so as to enable the CG to specify more than one factor relevant to the production of such goods. </a:t>
                      </a:r>
                    </a:p>
                    <a:p>
                      <a:r>
                        <a:rPr lang="en-IN" sz="1600" kern="1200" dirty="0" smtClean="0">
                          <a:solidFill>
                            <a:schemeClr val="dk1"/>
                          </a:solidFill>
                          <a:latin typeface="+mn-lt"/>
                          <a:ea typeface="+mn-ea"/>
                          <a:cs typeface="+mn-cs"/>
                        </a:rPr>
                        <a:t> </a:t>
                      </a:r>
                    </a:p>
                    <a:p>
                      <a:r>
                        <a:rPr lang="en-IN" sz="1600" kern="1200" dirty="0" smtClean="0">
                          <a:solidFill>
                            <a:schemeClr val="dk1"/>
                          </a:solidFill>
                          <a:latin typeface="+mn-lt"/>
                          <a:ea typeface="+mn-ea"/>
                          <a:cs typeface="+mn-cs"/>
                        </a:rPr>
                        <a:t>This amendment will come into effect immediately owing to a declaration under the Provisional Collection of Taxes Act, 1931.</a:t>
                      </a:r>
                    </a:p>
                    <a:p>
                      <a:pPr algn="l"/>
                      <a:endParaRPr lang="en-US" sz="14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3717064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3970855237"/>
              </p:ext>
            </p:extLst>
          </p:nvPr>
        </p:nvGraphicFramePr>
        <p:xfrm>
          <a:off x="1104900" y="1778000"/>
          <a:ext cx="10058400" cy="4136571"/>
        </p:xfrm>
        <a:graphic>
          <a:graphicData uri="http://schemas.openxmlformats.org/drawingml/2006/table">
            <a:tbl>
              <a:tblPr firstRow="1" bandRow="1">
                <a:tableStyleId>{073A0DAA-6AF3-43AB-8588-CEC1D06C72B9}</a:tableStyleId>
              </a:tblPr>
              <a:tblGrid>
                <a:gridCol w="10058400"/>
              </a:tblGrid>
              <a:tr h="938349">
                <a:tc>
                  <a:txBody>
                    <a:bodyPr/>
                    <a:lstStyle/>
                    <a:p>
                      <a:pPr algn="ctr"/>
                      <a:r>
                        <a:rPr lang="en-IN" sz="1800" b="1" kern="1200" dirty="0" smtClean="0">
                          <a:solidFill>
                            <a:schemeClr val="lt1"/>
                          </a:solidFill>
                          <a:effectLst/>
                          <a:latin typeface="+mn-lt"/>
                          <a:ea typeface="+mn-ea"/>
                          <a:cs typeface="+mn-cs"/>
                        </a:rPr>
                        <a:t>Section 11A</a:t>
                      </a:r>
                      <a:endParaRPr lang="en-US" sz="1800" b="1" kern="1200" dirty="0" smtClean="0">
                        <a:solidFill>
                          <a:schemeClr val="lt1"/>
                        </a:solidFill>
                        <a:effectLst/>
                        <a:latin typeface="+mn-lt"/>
                        <a:ea typeface="+mn-ea"/>
                        <a:cs typeface="+mn-cs"/>
                      </a:endParaRPr>
                    </a:p>
                    <a:p>
                      <a:pPr algn="ctr"/>
                      <a:r>
                        <a:rPr lang="en-IN" sz="1800" b="1" u="sng" kern="1200" dirty="0" smtClean="0">
                          <a:solidFill>
                            <a:schemeClr val="lt1"/>
                          </a:solidFill>
                          <a:latin typeface="+mn-lt"/>
                          <a:ea typeface="+mn-ea"/>
                          <a:cs typeface="+mn-cs"/>
                        </a:rPr>
                        <a:t>RECOVERY OF DUTIES NOT LEVIED OR NOT PAID OR SHORT-LEVIED OR SHORT-PAID OR ERRONEOUSLY REFUNDED</a:t>
                      </a:r>
                      <a:endParaRPr lang="en-IN" sz="1800" b="1" u="sng" kern="1200" dirty="0">
                        <a:solidFill>
                          <a:schemeClr val="lt1"/>
                        </a:solidFill>
                        <a:latin typeface="+mn-lt"/>
                        <a:ea typeface="+mn-ea"/>
                        <a:cs typeface="+mn-cs"/>
                      </a:endParaRPr>
                    </a:p>
                  </a:txBody>
                  <a:tcPr>
                    <a:solidFill>
                      <a:srgbClr val="002060"/>
                    </a:solidFill>
                  </a:tcPr>
                </a:tc>
              </a:tr>
              <a:tr h="3198222">
                <a:tc>
                  <a:txBody>
                    <a:bodyPr/>
                    <a:lstStyle/>
                    <a:p>
                      <a:pPr marL="342900" lvl="0" indent="-342900" algn="just">
                        <a:buFont typeface="+mj-lt"/>
                        <a:buNone/>
                      </a:pPr>
                      <a:r>
                        <a:rPr lang="en-IN" sz="1600" kern="1200" dirty="0" smtClean="0">
                          <a:solidFill>
                            <a:schemeClr val="dk1"/>
                          </a:solidFill>
                          <a:latin typeface="+mn-lt"/>
                          <a:ea typeface="+mn-ea"/>
                          <a:cs typeface="+mn-cs"/>
                        </a:rPr>
                        <a:t>1.  Sub section (5), (6) and (7) of section 11A speaks for voluntary payment facility before issuance of SCN where penalty will be equal to 1% per month subject to the maximum of 25%.</a:t>
                      </a:r>
                      <a:r>
                        <a:rPr lang="en-IN" sz="1600" kern="1200" baseline="0" dirty="0" smtClean="0">
                          <a:solidFill>
                            <a:schemeClr val="dk1"/>
                          </a:solidFill>
                          <a:latin typeface="+mn-lt"/>
                          <a:ea typeface="+mn-ea"/>
                          <a:cs typeface="+mn-cs"/>
                        </a:rPr>
                        <a:t> </a:t>
                      </a:r>
                      <a:r>
                        <a:rPr lang="en-IN" sz="1600" kern="1200" dirty="0" smtClean="0">
                          <a:solidFill>
                            <a:schemeClr val="dk1"/>
                          </a:solidFill>
                          <a:latin typeface="+mn-lt"/>
                          <a:ea typeface="+mn-ea"/>
                          <a:cs typeface="+mn-cs"/>
                        </a:rPr>
                        <a:t>This has been deleted so as to bring uniformity in treatment of all such cases irrespective of whether the transaction is so recorded or not.</a:t>
                      </a:r>
                    </a:p>
                    <a:p>
                      <a:pPr marL="342900" lvl="0" indent="-342900" algn="just">
                        <a:buFont typeface="+mj-lt"/>
                        <a:buNone/>
                      </a:pPr>
                      <a:endParaRPr lang="en-IN" sz="400" kern="1200" dirty="0" smtClean="0">
                        <a:solidFill>
                          <a:schemeClr val="dk1"/>
                        </a:solidFill>
                        <a:latin typeface="+mn-lt"/>
                        <a:ea typeface="+mn-ea"/>
                        <a:cs typeface="+mn-cs"/>
                      </a:endParaRPr>
                    </a:p>
                    <a:p>
                      <a:pPr marL="342900" lvl="0" indent="-342900" algn="just">
                        <a:buFont typeface="+mj-lt"/>
                        <a:buNone/>
                      </a:pPr>
                      <a:r>
                        <a:rPr lang="en-IN" sz="1600" kern="1200" dirty="0" smtClean="0">
                          <a:solidFill>
                            <a:schemeClr val="dk1"/>
                          </a:solidFill>
                          <a:latin typeface="+mn-lt"/>
                          <a:ea typeface="+mn-ea"/>
                          <a:cs typeface="+mn-cs"/>
                        </a:rPr>
                        <a:t>2.    The provision relating to relevant date for issuance of SCN has been amended so as to provide </a:t>
                      </a:r>
                    </a:p>
                    <a:p>
                      <a:pPr marL="706438" lvl="0" indent="-342900" algn="just">
                        <a:buFont typeface="Arial" pitchFamily="34" charset="0"/>
                        <a:buChar char="•"/>
                      </a:pPr>
                      <a:r>
                        <a:rPr lang="en-IN" sz="1600" kern="1200" dirty="0" smtClean="0">
                          <a:solidFill>
                            <a:schemeClr val="dk1"/>
                          </a:solidFill>
                          <a:latin typeface="+mn-lt"/>
                          <a:ea typeface="+mn-ea"/>
                          <a:cs typeface="+mn-cs"/>
                        </a:rPr>
                        <a:t>Definition of relevant date in respect of cases where a return is not filed on the due date and </a:t>
                      </a:r>
                    </a:p>
                    <a:p>
                      <a:pPr marL="706438" lvl="0" indent="-342900" algn="just">
                        <a:buFont typeface="Arial" pitchFamily="34" charset="0"/>
                        <a:buChar char="•"/>
                      </a:pPr>
                      <a:r>
                        <a:rPr lang="en-IN" sz="1600" kern="1200" dirty="0" smtClean="0">
                          <a:solidFill>
                            <a:schemeClr val="dk1"/>
                          </a:solidFill>
                          <a:latin typeface="+mn-lt"/>
                          <a:ea typeface="+mn-ea"/>
                          <a:cs typeface="+mn-cs"/>
                        </a:rPr>
                        <a:t>Cases where only interest is required to be recovered. </a:t>
                      </a:r>
                    </a:p>
                    <a:p>
                      <a:pPr marL="706438" lvl="0" indent="-342900" algn="just">
                        <a:buFont typeface="Arial" pitchFamily="34" charset="0"/>
                        <a:buNone/>
                      </a:pPr>
                      <a:endParaRPr lang="en-IN" sz="600" kern="1200" dirty="0" smtClean="0">
                        <a:solidFill>
                          <a:schemeClr val="dk1"/>
                        </a:solidFill>
                        <a:latin typeface="+mn-lt"/>
                        <a:ea typeface="+mn-ea"/>
                        <a:cs typeface="+mn-cs"/>
                      </a:endParaRPr>
                    </a:p>
                    <a:p>
                      <a:pPr marL="363538" lvl="0" indent="-363538" algn="just">
                        <a:buAutoNum type="arabicPeriod" startAt="3"/>
                      </a:pPr>
                      <a:r>
                        <a:rPr lang="en-IN" sz="1600" kern="1200" dirty="0" smtClean="0">
                          <a:solidFill>
                            <a:schemeClr val="dk1"/>
                          </a:solidFill>
                          <a:latin typeface="+mn-lt"/>
                          <a:ea typeface="+mn-ea"/>
                          <a:cs typeface="+mn-cs"/>
                        </a:rPr>
                        <a:t>New sub section (16) has been inserted to provide that the direct recovery action shall be initiated where the duty is reflected in the periodic returns filed and in such cases recovery of duty shall be made in such manner as may be prescribed in the rules.</a:t>
                      </a:r>
                    </a:p>
                    <a:p>
                      <a:pPr marL="363538" lvl="0" indent="-363538" algn="just">
                        <a:buAutoNum type="arabicPeriod" startAt="3"/>
                      </a:pPr>
                      <a:endParaRPr lang="en-IN" sz="500" kern="1200" dirty="0" smtClean="0">
                        <a:solidFill>
                          <a:schemeClr val="dk1"/>
                        </a:solidFill>
                        <a:latin typeface="+mn-lt"/>
                        <a:ea typeface="+mn-ea"/>
                        <a:cs typeface="+mn-cs"/>
                      </a:endParaRPr>
                    </a:p>
                    <a:p>
                      <a:pPr marL="363538" lvl="0" indent="-363538" algn="just">
                        <a:buAutoNum type="arabicPeriod" startAt="3"/>
                      </a:pPr>
                      <a:r>
                        <a:rPr lang="en-IN" sz="1600" kern="1200" dirty="0" smtClean="0">
                          <a:solidFill>
                            <a:schemeClr val="dk1"/>
                          </a:solidFill>
                          <a:latin typeface="+mn-lt"/>
                          <a:ea typeface="+mn-ea"/>
                          <a:cs typeface="+mn-cs"/>
                        </a:rPr>
                        <a:t>Transitional provisions have been inserted by way of an explanation so as to apply the amended Section 11A to the SCNs to be issued after the enactment of Finance Bill’ 2015. </a:t>
                      </a:r>
                      <a:endParaRPr lang="en-IN" sz="1800" kern="1200" dirty="0" smtClean="0">
                        <a:solidFill>
                          <a:schemeClr val="dk1"/>
                        </a:solidFill>
                        <a:latin typeface="+mn-lt"/>
                        <a:ea typeface="+mn-ea"/>
                        <a:cs typeface="+mn-cs"/>
                      </a:endParaRPr>
                    </a:p>
                  </a:txBody>
                  <a:tcPr/>
                </a:tc>
              </a:tr>
            </a:tbl>
          </a:graphicData>
        </a:graphic>
      </p:graphicFrame>
    </p:spTree>
    <p:extLst>
      <p:ext uri="{BB962C8B-B14F-4D97-AF65-F5344CB8AC3E}">
        <p14:creationId xmlns="" xmlns:p14="http://schemas.microsoft.com/office/powerpoint/2010/main" val="914079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557115635"/>
              </p:ext>
            </p:extLst>
          </p:nvPr>
        </p:nvGraphicFramePr>
        <p:xfrm>
          <a:off x="1074058" y="1799772"/>
          <a:ext cx="10101943" cy="4165599"/>
        </p:xfrm>
        <a:graphic>
          <a:graphicData uri="http://schemas.openxmlformats.org/drawingml/2006/table">
            <a:tbl>
              <a:tblPr firstRow="1" bandRow="1">
                <a:tableStyleId>{073A0DAA-6AF3-43AB-8588-CEC1D06C72B9}</a:tableStyleId>
              </a:tblPr>
              <a:tblGrid>
                <a:gridCol w="10101943"/>
              </a:tblGrid>
              <a:tr h="977166">
                <a:tc>
                  <a:txBody>
                    <a:bodyPr/>
                    <a:lstStyle/>
                    <a:p>
                      <a:pPr algn="ctr"/>
                      <a:r>
                        <a:rPr lang="en-IN" sz="1800" b="1" kern="1200" dirty="0" smtClean="0">
                          <a:solidFill>
                            <a:schemeClr val="lt1"/>
                          </a:solidFill>
                          <a:effectLst/>
                          <a:latin typeface="+mn-lt"/>
                          <a:ea typeface="+mn-ea"/>
                          <a:cs typeface="+mn-cs"/>
                        </a:rPr>
                        <a:t>Section 11AC</a:t>
                      </a:r>
                      <a:endParaRPr lang="en-US" sz="1800" b="1" kern="1200" dirty="0" smtClean="0">
                        <a:solidFill>
                          <a:schemeClr val="lt1"/>
                        </a:solidFill>
                        <a:effectLst/>
                        <a:latin typeface="+mn-lt"/>
                        <a:ea typeface="+mn-ea"/>
                        <a:cs typeface="+mn-cs"/>
                      </a:endParaRPr>
                    </a:p>
                    <a:p>
                      <a:pPr algn="ctr"/>
                      <a:r>
                        <a:rPr lang="en-IN" sz="1800" b="1" u="sng" kern="1200" dirty="0" smtClean="0">
                          <a:solidFill>
                            <a:schemeClr val="lt1"/>
                          </a:solidFill>
                          <a:latin typeface="+mn-lt"/>
                          <a:ea typeface="+mn-ea"/>
                          <a:cs typeface="+mn-cs"/>
                        </a:rPr>
                        <a:t>PENALTY FOR SHORT-LEVY OR NON-LEVY OF DUTY IN CERTAIN CASES</a:t>
                      </a:r>
                      <a:endParaRPr lang="en-IN" sz="1800" b="1" u="sng" kern="1200" dirty="0">
                        <a:solidFill>
                          <a:schemeClr val="lt1"/>
                        </a:solidFill>
                        <a:latin typeface="+mn-lt"/>
                        <a:ea typeface="+mn-ea"/>
                        <a:cs typeface="+mn-cs"/>
                      </a:endParaRPr>
                    </a:p>
                  </a:txBody>
                  <a:tcPr>
                    <a:solidFill>
                      <a:srgbClr val="002060"/>
                    </a:solidFill>
                  </a:tcPr>
                </a:tc>
              </a:tr>
              <a:tr h="3188433">
                <a:tc>
                  <a:txBody>
                    <a:bodyPr/>
                    <a:lstStyle/>
                    <a:p>
                      <a:r>
                        <a:rPr lang="en-IN" sz="1600" kern="1200" dirty="0" smtClean="0">
                          <a:solidFill>
                            <a:schemeClr val="dk1"/>
                          </a:solidFill>
                          <a:latin typeface="+mn-lt"/>
                          <a:ea typeface="+mn-ea"/>
                          <a:cs typeface="+mn-cs"/>
                        </a:rPr>
                        <a:t>Section 11AC is being substituted so as to rationalize the penalty as follows: </a:t>
                      </a:r>
                      <a:br>
                        <a:rPr lang="en-IN" sz="1600" kern="1200" dirty="0" smtClean="0">
                          <a:solidFill>
                            <a:schemeClr val="dk1"/>
                          </a:solidFill>
                          <a:latin typeface="+mn-lt"/>
                          <a:ea typeface="+mn-ea"/>
                          <a:cs typeface="+mn-cs"/>
                        </a:rPr>
                      </a:br>
                      <a:endParaRPr lang="en-IN" sz="9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(1) </a:t>
                      </a:r>
                      <a:r>
                        <a:rPr lang="en-IN" sz="1600" b="1" u="sng" kern="1200" dirty="0" smtClean="0">
                          <a:solidFill>
                            <a:schemeClr val="dk1"/>
                          </a:solidFill>
                          <a:latin typeface="+mn-lt"/>
                          <a:ea typeface="+mn-ea"/>
                          <a:cs typeface="+mn-cs"/>
                        </a:rPr>
                        <a:t>In cases</a:t>
                      </a:r>
                      <a:r>
                        <a:rPr lang="en-IN" sz="1600" u="sng" kern="1200" dirty="0" smtClean="0">
                          <a:solidFill>
                            <a:schemeClr val="dk1"/>
                          </a:solidFill>
                          <a:latin typeface="+mn-lt"/>
                          <a:ea typeface="+mn-ea"/>
                          <a:cs typeface="+mn-cs"/>
                        </a:rPr>
                        <a:t> </a:t>
                      </a:r>
                      <a:r>
                        <a:rPr lang="en-IN" sz="1600" b="1" u="sng" kern="1200" dirty="0" smtClean="0">
                          <a:solidFill>
                            <a:schemeClr val="dk1"/>
                          </a:solidFill>
                          <a:latin typeface="+mn-lt"/>
                          <a:ea typeface="+mn-ea"/>
                          <a:cs typeface="+mn-cs"/>
                        </a:rPr>
                        <a:t>not involving fraud</a:t>
                      </a:r>
                      <a:r>
                        <a:rPr lang="en-IN" sz="1600" kern="1200" dirty="0" smtClean="0">
                          <a:solidFill>
                            <a:schemeClr val="dk1"/>
                          </a:solidFill>
                          <a:latin typeface="+mn-lt"/>
                          <a:ea typeface="+mn-ea"/>
                          <a:cs typeface="+mn-cs"/>
                        </a:rPr>
                        <a:t> or collusion or wilful </a:t>
                      </a:r>
                      <a:r>
                        <a:rPr lang="en-IN" sz="1600" kern="1200" dirty="0" err="1" smtClean="0">
                          <a:solidFill>
                            <a:schemeClr val="dk1"/>
                          </a:solidFill>
                          <a:latin typeface="+mn-lt"/>
                          <a:ea typeface="+mn-ea"/>
                          <a:cs typeface="+mn-cs"/>
                        </a:rPr>
                        <a:t>mis</a:t>
                      </a:r>
                      <a:r>
                        <a:rPr lang="en-IN" sz="1600" kern="1200" dirty="0" smtClean="0">
                          <a:solidFill>
                            <a:schemeClr val="dk1"/>
                          </a:solidFill>
                          <a:latin typeface="+mn-lt"/>
                          <a:ea typeface="+mn-ea"/>
                          <a:cs typeface="+mn-cs"/>
                        </a:rPr>
                        <a:t>-statement or suppression of facts or contravention of any provision of the Act or rules with the intent to evade payment of excise duty, in the following manner,- </a:t>
                      </a:r>
                    </a:p>
                    <a:p>
                      <a:endParaRPr lang="en-IN" sz="9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a) </a:t>
                      </a:r>
                      <a:r>
                        <a:rPr lang="en-IN" sz="1600" b="1" kern="1200" dirty="0" smtClean="0">
                          <a:solidFill>
                            <a:schemeClr val="dk1"/>
                          </a:solidFill>
                          <a:latin typeface="+mn-lt"/>
                          <a:ea typeface="+mn-ea"/>
                          <a:cs typeface="+mn-cs"/>
                        </a:rPr>
                        <a:t>A penalty not exceeding 10% of the duty so determined or Rs. 5000 whichever is higher </a:t>
                      </a:r>
                      <a:r>
                        <a:rPr lang="en-IN" sz="1600" kern="1200" dirty="0" smtClean="0">
                          <a:solidFill>
                            <a:schemeClr val="dk1"/>
                          </a:solidFill>
                          <a:latin typeface="+mn-lt"/>
                          <a:ea typeface="+mn-ea"/>
                          <a:cs typeface="+mn-cs"/>
                        </a:rPr>
                        <a:t>shall be payable; </a:t>
                      </a:r>
                    </a:p>
                    <a:p>
                      <a:endParaRPr lang="en-IN" sz="105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b) </a:t>
                      </a:r>
                      <a:r>
                        <a:rPr lang="en-IN" sz="1600" b="1" kern="1200" dirty="0" smtClean="0">
                          <a:solidFill>
                            <a:schemeClr val="dk1"/>
                          </a:solidFill>
                          <a:latin typeface="+mn-lt"/>
                          <a:ea typeface="+mn-ea"/>
                          <a:cs typeface="+mn-cs"/>
                        </a:rPr>
                        <a:t>No penalty is to be paid if duty and interest </a:t>
                      </a:r>
                      <a:r>
                        <a:rPr lang="en-IN" sz="1600" kern="1200" dirty="0" smtClean="0">
                          <a:solidFill>
                            <a:schemeClr val="dk1"/>
                          </a:solidFill>
                          <a:latin typeface="+mn-lt"/>
                          <a:ea typeface="+mn-ea"/>
                          <a:cs typeface="+mn-cs"/>
                        </a:rPr>
                        <a:t>payable is </a:t>
                      </a:r>
                      <a:r>
                        <a:rPr lang="en-IN" sz="1600" b="1" kern="1200" dirty="0" smtClean="0">
                          <a:solidFill>
                            <a:schemeClr val="dk1"/>
                          </a:solidFill>
                          <a:latin typeface="+mn-lt"/>
                          <a:ea typeface="+mn-ea"/>
                          <a:cs typeface="+mn-cs"/>
                        </a:rPr>
                        <a:t>paid</a:t>
                      </a:r>
                      <a:r>
                        <a:rPr lang="en-IN" sz="1600" kern="1200" dirty="0" smtClean="0">
                          <a:solidFill>
                            <a:schemeClr val="dk1"/>
                          </a:solidFill>
                          <a:latin typeface="+mn-lt"/>
                          <a:ea typeface="+mn-ea"/>
                          <a:cs typeface="+mn-cs"/>
                        </a:rPr>
                        <a:t> either </a:t>
                      </a:r>
                      <a:r>
                        <a:rPr lang="en-IN" sz="1600" b="1" kern="1200" dirty="0" smtClean="0">
                          <a:solidFill>
                            <a:schemeClr val="dk1"/>
                          </a:solidFill>
                          <a:latin typeface="+mn-lt"/>
                          <a:ea typeface="+mn-ea"/>
                          <a:cs typeface="+mn-cs"/>
                        </a:rPr>
                        <a:t>before issue of show cause notice or within 30 days of issue of show cause notice</a:t>
                      </a:r>
                      <a:r>
                        <a:rPr lang="en-IN" sz="1600" kern="1200" dirty="0" smtClean="0">
                          <a:solidFill>
                            <a:schemeClr val="dk1"/>
                          </a:solidFill>
                          <a:latin typeface="+mn-lt"/>
                          <a:ea typeface="+mn-ea"/>
                          <a:cs typeface="+mn-cs"/>
                        </a:rPr>
                        <a:t>, and all proceedings in respect of said duty and interest shall be deemed to be concluded; </a:t>
                      </a:r>
                    </a:p>
                    <a:p>
                      <a:endParaRPr lang="en-IN" sz="1000" kern="1200" dirty="0" smtClean="0">
                        <a:solidFill>
                          <a:schemeClr val="dk1"/>
                        </a:solidFill>
                        <a:latin typeface="+mn-lt"/>
                        <a:ea typeface="+mn-ea"/>
                        <a:cs typeface="+mn-cs"/>
                      </a:endParaRPr>
                    </a:p>
                    <a:p>
                      <a:r>
                        <a:rPr lang="en-IN" sz="1600" kern="1200" dirty="0" smtClean="0">
                          <a:solidFill>
                            <a:schemeClr val="dk1"/>
                          </a:solidFill>
                          <a:latin typeface="+mn-lt"/>
                          <a:ea typeface="+mn-ea"/>
                          <a:cs typeface="+mn-cs"/>
                        </a:rPr>
                        <a:t>c)  </a:t>
                      </a:r>
                      <a:r>
                        <a:rPr lang="en-IN" sz="1600" b="1" kern="1200" dirty="0" smtClean="0">
                          <a:solidFill>
                            <a:schemeClr val="dk1"/>
                          </a:solidFill>
                          <a:latin typeface="+mn-lt"/>
                          <a:ea typeface="+mn-ea"/>
                          <a:cs typeface="+mn-cs"/>
                        </a:rPr>
                        <a:t>A reduced penalty equal to 25% of the penalty imposed by the CEO</a:t>
                      </a:r>
                      <a:r>
                        <a:rPr lang="en-IN" sz="1600" kern="1200" dirty="0" smtClean="0">
                          <a:solidFill>
                            <a:schemeClr val="dk1"/>
                          </a:solidFill>
                          <a:latin typeface="+mn-lt"/>
                          <a:ea typeface="+mn-ea"/>
                          <a:cs typeface="+mn-cs"/>
                        </a:rPr>
                        <a:t> </a:t>
                      </a:r>
                      <a:r>
                        <a:rPr lang="en-IN" sz="1600" b="1" kern="1200" dirty="0" smtClean="0">
                          <a:solidFill>
                            <a:schemeClr val="dk1"/>
                          </a:solidFill>
                          <a:latin typeface="+mn-lt"/>
                          <a:ea typeface="+mn-ea"/>
                          <a:cs typeface="+mn-cs"/>
                        </a:rPr>
                        <a:t>if duty, interest and reduced penalty is paid within 30 days </a:t>
                      </a:r>
                      <a:r>
                        <a:rPr lang="en-IN" sz="1600" kern="1200" dirty="0" smtClean="0">
                          <a:solidFill>
                            <a:schemeClr val="dk1"/>
                          </a:solidFill>
                          <a:latin typeface="+mn-lt"/>
                          <a:ea typeface="+mn-ea"/>
                          <a:cs typeface="+mn-cs"/>
                        </a:rPr>
                        <a:t>of the date of communication of order of the Central Excise Officer. </a:t>
                      </a:r>
                    </a:p>
                    <a:p>
                      <a:r>
                        <a:rPr lang="en-IN" sz="1000" kern="1200" dirty="0" smtClean="0">
                          <a:solidFill>
                            <a:schemeClr val="dk1"/>
                          </a:solidFill>
                          <a:latin typeface="+mn-lt"/>
                          <a:ea typeface="+mn-ea"/>
                          <a:cs typeface="+mn-cs"/>
                        </a:rPr>
                        <a:t> </a:t>
                      </a:r>
                      <a:endParaRPr lang="en-IN" sz="400" kern="1200" dirty="0" smtClean="0">
                        <a:solidFill>
                          <a:schemeClr val="dk1"/>
                        </a:solidFill>
                        <a:latin typeface="+mn-lt"/>
                        <a:ea typeface="+mn-ea"/>
                        <a:cs typeface="+mn-cs"/>
                      </a:endParaRPr>
                    </a:p>
                  </a:txBody>
                  <a:tcPr/>
                </a:tc>
              </a:tr>
            </a:tbl>
          </a:graphicData>
        </a:graphic>
      </p:graphicFrame>
    </p:spTree>
    <p:extLst>
      <p:ext uri="{BB962C8B-B14F-4D97-AF65-F5344CB8AC3E}">
        <p14:creationId xmlns="" xmlns:p14="http://schemas.microsoft.com/office/powerpoint/2010/main" val="85034169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716</TotalTime>
  <Words>2409</Words>
  <Application>Microsoft Office PowerPoint</Application>
  <PresentationFormat>Custom</PresentationFormat>
  <Paragraphs>268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Retrospect</vt:lpstr>
      <vt:lpstr>Budget 2015 - 16</vt:lpstr>
      <vt:lpstr>Budget’ 2015 Highlights - CENTRAL EXCISE</vt:lpstr>
      <vt:lpstr>Budget’ 2015 Highlights - CUSTOM</vt:lpstr>
      <vt:lpstr>Budget’ 2015 Highlights – SERVICE TAX</vt:lpstr>
      <vt:lpstr>Budget’ 2015 Highlights – SERVICE TAX</vt:lpstr>
      <vt:lpstr>Slide 6</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Amendments in central excise by notifications</vt:lpstr>
      <vt:lpstr>Amendments in central excise by notifications</vt:lpstr>
      <vt:lpstr>Amendments in central excise by notifications</vt:lpstr>
      <vt:lpstr>Amendments in central excise by notifications</vt:lpstr>
      <vt:lpstr>Amendments in central excise by notifications</vt:lpstr>
      <vt:lpstr>Amendments in central excise by notifications</vt:lpstr>
      <vt:lpstr>Amendments in central excise by notifications</vt:lpstr>
      <vt:lpstr>Amendments in central excise by notifications</vt:lpstr>
      <vt:lpstr>Amendments in central excise by notifications</vt:lpstr>
      <vt:lpstr>Amendments in central excise by notifications</vt:lpstr>
      <vt:lpstr>Slide 25</vt:lpstr>
      <vt:lpstr>DETAILED AMENDMENTS THROUGH FINANCE BILL, 2015</vt:lpstr>
      <vt:lpstr>DETAILED AMENDMENTS THROUGH FINANCE BILL, 2015</vt:lpstr>
      <vt:lpstr>DETAILED AMENDMENTS THROUGH FINANCE BILL, 2015</vt:lpstr>
      <vt:lpstr>Amendments in custom law by notifications</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kaya</dc:creator>
  <cp:lastModifiedBy>Amin</cp:lastModifiedBy>
  <cp:revision>70</cp:revision>
  <dcterms:created xsi:type="dcterms:W3CDTF">2015-03-02T16:17:35Z</dcterms:created>
  <dcterms:modified xsi:type="dcterms:W3CDTF">2015-03-11T15:58:12Z</dcterms:modified>
</cp:coreProperties>
</file>