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3" r:id="rId2"/>
    <p:sldId id="278" r:id="rId3"/>
    <p:sldId id="276" r:id="rId4"/>
    <p:sldId id="277" r:id="rId5"/>
    <p:sldId id="259" r:id="rId6"/>
    <p:sldId id="260" r:id="rId7"/>
    <p:sldId id="261" r:id="rId8"/>
    <p:sldId id="262" r:id="rId9"/>
    <p:sldId id="279" r:id="rId10"/>
    <p:sldId id="269" r:id="rId11"/>
    <p:sldId id="271" r:id="rId12"/>
    <p:sldId id="272" r:id="rId13"/>
    <p:sldId id="273" r:id="rId14"/>
    <p:sldId id="274" r:id="rId15"/>
    <p:sldId id="275" r:id="rId16"/>
    <p:sldId id="264" r:id="rId17"/>
    <p:sldId id="265" r:id="rId18"/>
    <p:sldId id="266" r:id="rId19"/>
    <p:sldId id="267" r:id="rId20"/>
    <p:sldId id="268" r:id="rId21"/>
    <p:sldId id="280" r:id="rId22"/>
    <p:sldId id="281" r:id="rId23"/>
    <p:sldId id="282" r:id="rId24"/>
    <p:sldId id="284"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0" d="100"/>
          <a:sy n="70" d="100"/>
        </p:scale>
        <p:origin x="1386" y="5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165DEDD-BC0F-4B59-97B6-6B9BC1AC51E6}" type="datetimeFigureOut">
              <a:rPr lang="en-US" smtClean="0"/>
              <a:pPr/>
              <a:t>11/22/2021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0DD37E-3941-4CE6-B1EE-ACC905A00EE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165DEDD-BC0F-4B59-97B6-6B9BC1AC51E6}" type="datetimeFigureOut">
              <a:rPr lang="en-US" smtClean="0"/>
              <a:pPr/>
              <a:t>11/22/2021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0DD37E-3941-4CE6-B1EE-ACC905A00EE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165DEDD-BC0F-4B59-97B6-6B9BC1AC51E6}" type="datetimeFigureOut">
              <a:rPr lang="en-US" smtClean="0"/>
              <a:pPr/>
              <a:t>11/22/2021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0DD37E-3941-4CE6-B1EE-ACC905A00EE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165DEDD-BC0F-4B59-97B6-6B9BC1AC51E6}" type="datetimeFigureOut">
              <a:rPr lang="en-US" smtClean="0"/>
              <a:pPr/>
              <a:t>11/22/2021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0DD37E-3941-4CE6-B1EE-ACC905A00EE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165DEDD-BC0F-4B59-97B6-6B9BC1AC51E6}" type="datetimeFigureOut">
              <a:rPr lang="en-US" smtClean="0"/>
              <a:pPr/>
              <a:t>11/22/2021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0DD37E-3941-4CE6-B1EE-ACC905A00EE6}"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165DEDD-BC0F-4B59-97B6-6B9BC1AC51E6}" type="datetimeFigureOut">
              <a:rPr lang="en-US" smtClean="0"/>
              <a:pPr/>
              <a:t>11/22/2021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0DD37E-3941-4CE6-B1EE-ACC905A00EE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165DEDD-BC0F-4B59-97B6-6B9BC1AC51E6}" type="datetimeFigureOut">
              <a:rPr lang="en-US" smtClean="0"/>
              <a:pPr/>
              <a:t>11/22/2021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40DD37E-3941-4CE6-B1EE-ACC905A00EE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165DEDD-BC0F-4B59-97B6-6B9BC1AC51E6}" type="datetimeFigureOut">
              <a:rPr lang="en-US" smtClean="0"/>
              <a:pPr/>
              <a:t>11/22/2021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40DD37E-3941-4CE6-B1EE-ACC905A00EE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65DEDD-BC0F-4B59-97B6-6B9BC1AC51E6}" type="datetimeFigureOut">
              <a:rPr lang="en-US" smtClean="0"/>
              <a:pPr/>
              <a:t>11/22/2021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40DD37E-3941-4CE6-B1EE-ACC905A00EE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165DEDD-BC0F-4B59-97B6-6B9BC1AC51E6}" type="datetimeFigureOut">
              <a:rPr lang="en-US" smtClean="0"/>
              <a:pPr/>
              <a:t>11/22/2021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0DD37E-3941-4CE6-B1EE-ACC905A00EE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165DEDD-BC0F-4B59-97B6-6B9BC1AC51E6}" type="datetimeFigureOut">
              <a:rPr lang="en-US" smtClean="0"/>
              <a:pPr/>
              <a:t>11/22/2021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0DD37E-3941-4CE6-B1EE-ACC905A00EE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165DEDD-BC0F-4B59-97B6-6B9BC1AC51E6}" type="datetimeFigureOut">
              <a:rPr lang="en-US" smtClean="0"/>
              <a:pPr/>
              <a:t>11/22/2021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0DD37E-3941-4CE6-B1EE-ACC905A00EE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oogle Shape;148;p33"/>
          <p:cNvPicPr preferRelativeResize="0">
            <a:picLocks noGrp="1"/>
          </p:cNvPicPr>
          <p:nvPr>
            <p:ph type="pic" idx="2"/>
          </p:nvPr>
        </p:nvPicPr>
        <p:blipFill rotWithShape="1">
          <a:blip r:embed="rId2" cstate="print">
            <a:alphaModFix/>
          </a:blip>
          <a:srcRect t="22418" b="22418"/>
          <a:stretch/>
        </p:blipFill>
        <p:spPr>
          <a:xfrm>
            <a:off x="251223" y="251222"/>
            <a:ext cx="8641500" cy="4329906"/>
          </a:xfrm>
          <a:prstGeom prst="rect">
            <a:avLst/>
          </a:prstGeom>
          <a:solidFill>
            <a:schemeClr val="accent5"/>
          </a:solidFill>
          <a:ln>
            <a:noFill/>
          </a:ln>
        </p:spPr>
      </p:pic>
      <p:sp>
        <p:nvSpPr>
          <p:cNvPr id="5" name="Google Shape;150;p33"/>
          <p:cNvSpPr txBox="1"/>
          <p:nvPr/>
        </p:nvSpPr>
        <p:spPr>
          <a:xfrm>
            <a:off x="323528" y="4941168"/>
            <a:ext cx="7704856" cy="1224136"/>
          </a:xfrm>
          <a:prstGeom prst="rect">
            <a:avLst/>
          </a:prstGeom>
          <a:noFill/>
          <a:ln>
            <a:noFill/>
          </a:ln>
        </p:spPr>
        <p:txBody>
          <a:bodyPr spcFirstLastPara="1" wrap="square" lIns="0" tIns="0" rIns="0" bIns="0" anchor="t" anchorCtr="0">
            <a:normAutofit/>
          </a:bodyPr>
          <a:lstStyle/>
          <a:p>
            <a:pPr marL="0" lvl="0" indent="0" algn="l" rtl="0">
              <a:spcBef>
                <a:spcPts val="0"/>
              </a:spcBef>
              <a:spcAft>
                <a:spcPts val="0"/>
              </a:spcAft>
              <a:buNone/>
            </a:pPr>
            <a:r>
              <a:rPr lang="en" sz="2400" b="1" dirty="0" smtClean="0">
                <a:solidFill>
                  <a:srgbClr val="000000"/>
                </a:solidFill>
                <a:latin typeface="Bookman Old Style" panose="02050604050505020204" pitchFamily="18" charset="0"/>
              </a:rPr>
              <a:t>Recent Developments in Litigation ( GST) </a:t>
            </a:r>
          </a:p>
          <a:p>
            <a:pPr marL="0" lvl="0" indent="0" algn="l" rtl="0">
              <a:spcBef>
                <a:spcPts val="0"/>
              </a:spcBef>
              <a:spcAft>
                <a:spcPts val="0"/>
              </a:spcAft>
              <a:buNone/>
            </a:pPr>
            <a:r>
              <a:rPr lang="en" sz="2400" b="1" dirty="0" smtClean="0">
                <a:solidFill>
                  <a:srgbClr val="000000"/>
                </a:solidFill>
                <a:latin typeface="Bookman Old Style" panose="02050604050505020204" pitchFamily="18" charset="0"/>
              </a:rPr>
              <a:t>20</a:t>
            </a:r>
            <a:r>
              <a:rPr lang="en" sz="2400" b="1" baseline="30000" dirty="0" smtClean="0">
                <a:solidFill>
                  <a:srgbClr val="000000"/>
                </a:solidFill>
                <a:latin typeface="Bookman Old Style" panose="02050604050505020204" pitchFamily="18" charset="0"/>
              </a:rPr>
              <a:t>th</a:t>
            </a:r>
            <a:r>
              <a:rPr lang="en" sz="2400" b="1" dirty="0" smtClean="0">
                <a:solidFill>
                  <a:srgbClr val="000000"/>
                </a:solidFill>
                <a:latin typeface="Bookman Old Style" panose="02050604050505020204" pitchFamily="18" charset="0"/>
              </a:rPr>
              <a:t> </a:t>
            </a:r>
            <a:r>
              <a:rPr lang="en" sz="2400" b="1" dirty="0" smtClean="0">
                <a:solidFill>
                  <a:srgbClr val="000000"/>
                </a:solidFill>
                <a:latin typeface="Bookman Old Style" panose="02050604050505020204" pitchFamily="18" charset="0"/>
              </a:rPr>
              <a:t>November’2021</a:t>
            </a:r>
          </a:p>
          <a:p>
            <a:pPr lvl="0"/>
            <a:r>
              <a:rPr lang="en" sz="2400" b="1" dirty="0" smtClean="0">
                <a:solidFill>
                  <a:srgbClr val="000000"/>
                </a:solidFill>
                <a:latin typeface="Bookman Old Style" panose="02050604050505020204" pitchFamily="18" charset="0"/>
              </a:rPr>
              <a:t>CMA </a:t>
            </a:r>
            <a:r>
              <a:rPr lang="en-IN" sz="2400" b="1" dirty="0" err="1">
                <a:solidFill>
                  <a:srgbClr val="000000"/>
                </a:solidFill>
                <a:latin typeface="Bookman Old Style" panose="02050604050505020204" pitchFamily="18" charset="0"/>
              </a:rPr>
              <a:t>Pratyush</a:t>
            </a:r>
            <a:r>
              <a:rPr lang="en-IN" sz="2400" b="1" dirty="0">
                <a:solidFill>
                  <a:srgbClr val="000000"/>
                </a:solidFill>
                <a:latin typeface="Bookman Old Style" panose="02050604050505020204" pitchFamily="18" charset="0"/>
              </a:rPr>
              <a:t> Chattopadhyay</a:t>
            </a:r>
            <a:endParaRPr lang="en" sz="2400" b="1" dirty="0" smtClean="0">
              <a:solidFill>
                <a:srgbClr val="000000"/>
              </a:solidFill>
              <a:latin typeface="Bookman Old Style" panose="02050604050505020204" pitchFamily="18" charset="0"/>
            </a:endParaRPr>
          </a:p>
          <a:p>
            <a:pPr marL="0" lvl="0" indent="0" algn="l" rtl="0">
              <a:spcBef>
                <a:spcPts val="0"/>
              </a:spcBef>
              <a:spcAft>
                <a:spcPts val="0"/>
              </a:spcAft>
              <a:buNone/>
            </a:pPr>
            <a:endParaRPr sz="2400" b="1" dirty="0">
              <a:solidFill>
                <a:srgbClr val="000000"/>
              </a:solidFill>
            </a:endParaRPr>
          </a:p>
        </p:txBody>
      </p:sp>
      <p:pic>
        <p:nvPicPr>
          <p:cNvPr id="6" name="Picture 5" descr="C:\Users\Administrator\AppData\Local\Microsoft\Windows Live Mail\WLMDSS.tmp\WLM577A.tmp\logo.png"/>
          <p:cNvPicPr/>
          <p:nvPr/>
        </p:nvPicPr>
        <p:blipFill>
          <a:blip r:embed="rId3" cstate="print"/>
          <a:srcRect/>
          <a:stretch>
            <a:fillRect/>
          </a:stretch>
        </p:blipFill>
        <p:spPr bwMode="auto">
          <a:xfrm>
            <a:off x="7601272" y="4581128"/>
            <a:ext cx="1219200" cy="2209800"/>
          </a:xfrm>
          <a:prstGeom prst="rect">
            <a:avLst/>
          </a:prstGeom>
          <a:ln w="88900" cap="sq" cmpd="thickThin">
            <a:solidFill>
              <a:srgbClr val="000000"/>
            </a:solidFill>
            <a:prstDash val="solid"/>
            <a:miter lim="800000"/>
          </a:ln>
          <a:effectLst>
            <a:innerShdw blurRad="76200">
              <a:srgbClr val="000000"/>
            </a:innerShdw>
          </a:effec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7544" y="188641"/>
            <a:ext cx="8352928" cy="576063"/>
          </a:xfrm>
          <a:solidFill>
            <a:schemeClr val="tx1"/>
          </a:solidFill>
        </p:spPr>
        <p:txBody>
          <a:bodyPr>
            <a:normAutofit/>
          </a:bodyPr>
          <a:lstStyle/>
          <a:p>
            <a:r>
              <a:rPr lang="en-IN" sz="1800" b="1" dirty="0" smtClean="0">
                <a:solidFill>
                  <a:schemeClr val="bg1"/>
                </a:solidFill>
              </a:rPr>
              <a:t> UOI Vs  VKC Footsteps (I) </a:t>
            </a:r>
            <a:r>
              <a:rPr lang="en-IN" sz="1800" b="1" dirty="0" err="1" smtClean="0">
                <a:solidFill>
                  <a:schemeClr val="bg1"/>
                </a:solidFill>
              </a:rPr>
              <a:t>Pvt</a:t>
            </a:r>
            <a:r>
              <a:rPr lang="en-IN" sz="1800" b="1" dirty="0" smtClean="0">
                <a:solidFill>
                  <a:schemeClr val="bg1"/>
                </a:solidFill>
              </a:rPr>
              <a:t> Ltd  [ 2021-TIOL-237-SC-GST) </a:t>
            </a:r>
            <a:r>
              <a:rPr lang="en-IN" sz="1800" b="1" dirty="0" smtClean="0"/>
              <a:t>]</a:t>
            </a:r>
            <a:endParaRPr lang="en-US" sz="1800" dirty="0">
              <a:solidFill>
                <a:schemeClr val="bg1"/>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3237346656"/>
              </p:ext>
            </p:extLst>
          </p:nvPr>
        </p:nvGraphicFramePr>
        <p:xfrm>
          <a:off x="467544" y="908720"/>
          <a:ext cx="8352928" cy="4236720"/>
        </p:xfrm>
        <a:graphic>
          <a:graphicData uri="http://schemas.openxmlformats.org/drawingml/2006/table">
            <a:tbl>
              <a:tblPr firstRow="1" bandRow="1">
                <a:tableStyleId>{7DF18680-E054-41AD-8BC1-D1AEF772440D}</a:tableStyleId>
              </a:tblPr>
              <a:tblGrid>
                <a:gridCol w="8352928">
                  <a:extLst>
                    <a:ext uri="{9D8B030D-6E8A-4147-A177-3AD203B41FA5}">
                      <a16:colId xmlns:a16="http://schemas.microsoft.com/office/drawing/2014/main" val="20000"/>
                    </a:ext>
                  </a:extLst>
                </a:gridCol>
              </a:tblGrid>
              <a:tr h="254000">
                <a:tc>
                  <a:txBody>
                    <a:bodyPr/>
                    <a:lstStyle/>
                    <a:p>
                      <a:pPr marL="0" indent="0" algn="ctr">
                        <a:buFont typeface="Arial" pitchFamily="34" charset="0"/>
                        <a:buNone/>
                      </a:pPr>
                      <a:r>
                        <a:rPr lang="en-US" sz="1200" b="1" kern="1200" baseline="0" dirty="0" smtClean="0">
                          <a:solidFill>
                            <a:schemeClr val="tx1"/>
                          </a:solidFill>
                          <a:latin typeface="Arial" panose="020B0604020202020204" pitchFamily="34" charset="0"/>
                          <a:ea typeface="+mn-ea"/>
                          <a:cs typeface="Arial" panose="020B0604020202020204" pitchFamily="34" charset="0"/>
                        </a:rPr>
                        <a:t>Sections        </a:t>
                      </a:r>
                      <a:endParaRPr lang="en-US" sz="1200" b="1" kern="1200" baseline="0" dirty="0">
                        <a:solidFill>
                          <a:schemeClr val="tx1"/>
                        </a:solidFill>
                        <a:latin typeface="Arial" panose="020B0604020202020204" pitchFamily="34" charset="0"/>
                        <a:ea typeface="+mn-ea"/>
                        <a:cs typeface="Arial" panose="020B0604020202020204" pitchFamily="34" charset="0"/>
                      </a:endParaRPr>
                    </a:p>
                  </a:txBody>
                  <a:tcPr marT="38100" marB="38100">
                    <a:solidFill>
                      <a:schemeClr val="bg1">
                        <a:lumMod val="75000"/>
                      </a:schemeClr>
                    </a:solidFill>
                  </a:tcPr>
                </a:tc>
                <a:extLst>
                  <a:ext uri="{0D108BD9-81ED-4DB2-BD59-A6C34878D82A}">
                    <a16:rowId xmlns:a16="http://schemas.microsoft.com/office/drawing/2014/main" val="10000"/>
                  </a:ext>
                </a:extLst>
              </a:tr>
              <a:tr h="469733">
                <a:tc>
                  <a:txBody>
                    <a:bodyPr/>
                    <a:lstStyle/>
                    <a:p>
                      <a:r>
                        <a:rPr lang="en-IN" sz="1400" kern="1200" dirty="0" smtClean="0">
                          <a:solidFill>
                            <a:schemeClr val="dk1"/>
                          </a:solidFill>
                          <a:latin typeface="+mn-lt"/>
                          <a:ea typeface="+mn-ea"/>
                          <a:cs typeface="+mn-cs"/>
                        </a:rPr>
                        <a:t> 54 (3</a:t>
                      </a:r>
                      <a:r>
                        <a:rPr lang="en-IN" sz="1100" kern="1200" dirty="0" smtClean="0">
                          <a:solidFill>
                            <a:schemeClr val="dk1"/>
                          </a:solidFill>
                          <a:latin typeface="+mn-lt"/>
                          <a:ea typeface="+mn-ea"/>
                          <a:cs typeface="+mn-cs"/>
                        </a:rPr>
                        <a:t>) ...... </a:t>
                      </a:r>
                      <a:r>
                        <a:rPr lang="en-US" sz="1100" dirty="0" smtClean="0"/>
                        <a:t>a registered person may claim refund of any </a:t>
                      </a:r>
                      <a:r>
                        <a:rPr lang="en-US" sz="1100" dirty="0" err="1" smtClean="0"/>
                        <a:t>unutilised</a:t>
                      </a:r>
                      <a:r>
                        <a:rPr lang="en-US" sz="1100" dirty="0" smtClean="0"/>
                        <a:t> input tax credit at the end of any tax period : </a:t>
                      </a:r>
                    </a:p>
                    <a:p>
                      <a:r>
                        <a:rPr lang="en-US" sz="1100" b="1" dirty="0" smtClean="0"/>
                        <a:t>Provided</a:t>
                      </a:r>
                      <a:r>
                        <a:rPr lang="en-US" sz="1100" dirty="0" smtClean="0"/>
                        <a:t> that </a:t>
                      </a:r>
                      <a:r>
                        <a:rPr lang="en-US" sz="1100" b="1" u="sng" dirty="0" smtClean="0"/>
                        <a:t>no refund </a:t>
                      </a:r>
                      <a:r>
                        <a:rPr lang="en-US" sz="1100" dirty="0" smtClean="0"/>
                        <a:t>of </a:t>
                      </a:r>
                      <a:r>
                        <a:rPr lang="en-US" sz="1100" dirty="0" err="1" smtClean="0"/>
                        <a:t>unutilised</a:t>
                      </a:r>
                      <a:r>
                        <a:rPr lang="en-US" sz="1100" dirty="0" smtClean="0"/>
                        <a:t> input tax credit </a:t>
                      </a:r>
                      <a:r>
                        <a:rPr lang="en-US" sz="1100" b="1" u="sng" dirty="0" smtClean="0"/>
                        <a:t>shall be allowed in cases other than </a:t>
                      </a:r>
                      <a:r>
                        <a:rPr lang="en-US" sz="1100" dirty="0" smtClean="0"/>
                        <a:t>—</a:t>
                      </a:r>
                    </a:p>
                    <a:p>
                      <a:r>
                        <a:rPr lang="en-US" sz="1100" dirty="0" smtClean="0"/>
                        <a:t>(</a:t>
                      </a:r>
                      <a:r>
                        <a:rPr lang="en-US" sz="1100" dirty="0" err="1" smtClean="0"/>
                        <a:t>i</a:t>
                      </a:r>
                      <a:r>
                        <a:rPr lang="en-US" sz="1100" dirty="0" smtClean="0"/>
                        <a:t>)</a:t>
                      </a:r>
                      <a:r>
                        <a:rPr lang="en-US" sz="1100" kern="1200" dirty="0" smtClean="0">
                          <a:solidFill>
                            <a:schemeClr val="dk1"/>
                          </a:solidFill>
                          <a:latin typeface="+mn-lt"/>
                          <a:ea typeface="+mn-ea"/>
                          <a:cs typeface="+mn-cs"/>
                        </a:rPr>
                        <a:t> </a:t>
                      </a:r>
                      <a:r>
                        <a:rPr lang="en-US" sz="1100" dirty="0" smtClean="0"/>
                        <a:t>zero rated supplies made without payment of tax; </a:t>
                      </a:r>
                    </a:p>
                    <a:p>
                      <a:r>
                        <a:rPr lang="en-US" sz="1100" dirty="0" smtClean="0"/>
                        <a:t>(ii)</a:t>
                      </a:r>
                      <a:r>
                        <a:rPr lang="en-US" sz="1100" kern="1200" dirty="0" smtClean="0">
                          <a:solidFill>
                            <a:schemeClr val="dk1"/>
                          </a:solidFill>
                          <a:latin typeface="+mn-lt"/>
                          <a:ea typeface="+mn-ea"/>
                          <a:cs typeface="+mn-cs"/>
                        </a:rPr>
                        <a:t> </a:t>
                      </a:r>
                      <a:r>
                        <a:rPr lang="en-US" sz="1100" dirty="0" smtClean="0"/>
                        <a:t>where the credit has accumulated on account of rate of tax on inputs being higher than the rate of tax on output supplies (other than nil rated or fully exempt supplies), </a:t>
                      </a:r>
                      <a:r>
                        <a:rPr lang="en-US" sz="1100" b="1" dirty="0" smtClean="0"/>
                        <a:t>except supplies of goods or services </a:t>
                      </a:r>
                      <a:r>
                        <a:rPr lang="en-US" sz="1100" dirty="0" smtClean="0"/>
                        <a:t>or both </a:t>
                      </a:r>
                      <a:r>
                        <a:rPr lang="en-US" sz="1100" b="1" dirty="0" smtClean="0"/>
                        <a:t>as may be notified by the Government </a:t>
                      </a:r>
                      <a:r>
                        <a:rPr lang="en-US" sz="1100" dirty="0" smtClean="0"/>
                        <a:t>on the recommendations of the Council :</a:t>
                      </a:r>
                    </a:p>
                    <a:p>
                      <a:r>
                        <a:rPr lang="en-US" sz="1100" b="1" dirty="0" smtClean="0"/>
                        <a:t>Provided</a:t>
                      </a:r>
                      <a:r>
                        <a:rPr lang="en-US" sz="1100" dirty="0" smtClean="0"/>
                        <a:t> further that </a:t>
                      </a:r>
                      <a:r>
                        <a:rPr lang="en-US" sz="1100" u="sng" dirty="0" smtClean="0"/>
                        <a:t>no refund of </a:t>
                      </a:r>
                      <a:r>
                        <a:rPr lang="en-US" sz="1100" u="sng" dirty="0" err="1" smtClean="0"/>
                        <a:t>unutilised</a:t>
                      </a:r>
                      <a:r>
                        <a:rPr lang="en-US" sz="1100" u="sng" dirty="0" smtClean="0"/>
                        <a:t> input tax credit shall be allowed in cases where the goods exporte</a:t>
                      </a:r>
                      <a:r>
                        <a:rPr lang="en-US" sz="1100" dirty="0" smtClean="0"/>
                        <a:t>d out of India </a:t>
                      </a:r>
                      <a:r>
                        <a:rPr lang="en-US" sz="1100" u="sng" dirty="0" smtClean="0"/>
                        <a:t>are subjected to export duty : </a:t>
                      </a:r>
                    </a:p>
                    <a:p>
                      <a:r>
                        <a:rPr lang="en-US" sz="1100" b="1" dirty="0" smtClean="0"/>
                        <a:t>Provided</a:t>
                      </a:r>
                      <a:r>
                        <a:rPr lang="en-US" sz="1100" dirty="0" smtClean="0"/>
                        <a:t> also that no refund of input tax credit shall be allowed, if the supplier of goods or services or both avails of drawback in respect of central tax or claims refund of the integrated tax paid on such supplies.</a:t>
                      </a:r>
                    </a:p>
                    <a:p>
                      <a:endParaRPr lang="en-US" sz="1100" dirty="0" smtClean="0"/>
                    </a:p>
                    <a:p>
                      <a:endParaRPr lang="en-US" sz="1100" dirty="0" smtClean="0"/>
                    </a:p>
                    <a:p>
                      <a:endParaRPr lang="en-US" sz="1100" dirty="0" smtClean="0"/>
                    </a:p>
                    <a:p>
                      <a:r>
                        <a:rPr lang="en-US" sz="1100" b="1" dirty="0" smtClean="0"/>
                        <a:t>Rule</a:t>
                      </a:r>
                      <a:r>
                        <a:rPr lang="en-US" sz="1100" b="1" baseline="0" dirty="0" smtClean="0"/>
                        <a:t> 89(5) </a:t>
                      </a:r>
                      <a:r>
                        <a:rPr lang="en-US" sz="1100" baseline="0" dirty="0" smtClean="0"/>
                        <a:t>: </a:t>
                      </a:r>
                      <a:r>
                        <a:rPr lang="en-US" sz="1100" b="1" dirty="0" smtClean="0"/>
                        <a:t>Application for refund of tax, interest, penalty, fees or any other amount</a:t>
                      </a:r>
                    </a:p>
                    <a:p>
                      <a:r>
                        <a:rPr lang="en-US" sz="1100" kern="1200" dirty="0" smtClean="0">
                          <a:solidFill>
                            <a:schemeClr val="dk1"/>
                          </a:solidFill>
                          <a:latin typeface="+mn-lt"/>
                          <a:ea typeface="+mn-ea"/>
                          <a:cs typeface="+mn-cs"/>
                        </a:rPr>
                        <a:t>[(5) In the case of </a:t>
                      </a:r>
                      <a:r>
                        <a:rPr lang="en-US" sz="1100" u="sng" kern="1200" dirty="0" smtClean="0">
                          <a:solidFill>
                            <a:schemeClr val="dk1"/>
                          </a:solidFill>
                          <a:latin typeface="+mn-lt"/>
                          <a:ea typeface="+mn-ea"/>
                          <a:cs typeface="+mn-cs"/>
                        </a:rPr>
                        <a:t>refund on account of inverted duty structure</a:t>
                      </a:r>
                      <a:r>
                        <a:rPr lang="en-US" sz="1100" kern="1200" dirty="0" smtClean="0">
                          <a:solidFill>
                            <a:schemeClr val="dk1"/>
                          </a:solidFill>
                          <a:latin typeface="+mn-lt"/>
                          <a:ea typeface="+mn-ea"/>
                          <a:cs typeface="+mn-cs"/>
                        </a:rPr>
                        <a:t>, refund of input tax credit shall be granted as per the following formula :-</a:t>
                      </a:r>
                      <a:endParaRPr lang="en-US" sz="1100" dirty="0" smtClean="0"/>
                    </a:p>
                    <a:p>
                      <a:r>
                        <a:rPr lang="en-US" sz="1100" kern="1200" dirty="0" smtClean="0">
                          <a:solidFill>
                            <a:schemeClr val="dk1"/>
                          </a:solidFill>
                          <a:latin typeface="+mn-lt"/>
                          <a:ea typeface="+mn-ea"/>
                          <a:cs typeface="+mn-cs"/>
                        </a:rPr>
                        <a:t>Maximum Refund Amount = {(Turnover of inverted rated supply of goods and services) x Net  ITC ÷ Adjusted Total Turnover} - tax payable on such inverted  rated supply of goods and services.</a:t>
                      </a:r>
                    </a:p>
                    <a:p>
                      <a:endParaRPr lang="en-US" sz="1100" dirty="0" smtClean="0"/>
                    </a:p>
                    <a:p>
                      <a:r>
                        <a:rPr lang="en-US" sz="1100" b="1" i="1" u="sng" kern="1200" dirty="0" smtClean="0">
                          <a:solidFill>
                            <a:schemeClr val="dk1"/>
                          </a:solidFill>
                          <a:latin typeface="+mn-lt"/>
                          <a:ea typeface="+mn-ea"/>
                          <a:cs typeface="+mn-cs"/>
                        </a:rPr>
                        <a:t>Explanation</a:t>
                      </a:r>
                      <a:r>
                        <a:rPr lang="en-US" sz="1100" i="1" kern="1200" dirty="0" smtClean="0">
                          <a:solidFill>
                            <a:schemeClr val="dk1"/>
                          </a:solidFill>
                          <a:latin typeface="+mn-lt"/>
                          <a:ea typeface="+mn-ea"/>
                          <a:cs typeface="+mn-cs"/>
                        </a:rPr>
                        <a:t> :</a:t>
                      </a:r>
                      <a:r>
                        <a:rPr lang="en-US" sz="1100" kern="1200" dirty="0" smtClean="0">
                          <a:solidFill>
                            <a:schemeClr val="dk1"/>
                          </a:solidFill>
                          <a:latin typeface="+mn-lt"/>
                          <a:ea typeface="+mn-ea"/>
                          <a:cs typeface="+mn-cs"/>
                        </a:rPr>
                        <a:t> - For the purposes of this sub-rule, the expressions -  (a) </a:t>
                      </a:r>
                      <a:r>
                        <a:rPr lang="en-US" sz="1100" b="1" kern="1200" dirty="0" smtClean="0">
                          <a:solidFill>
                            <a:schemeClr val="dk1"/>
                          </a:solidFill>
                          <a:latin typeface="+mn-lt"/>
                          <a:ea typeface="+mn-ea"/>
                          <a:cs typeface="+mn-cs"/>
                        </a:rPr>
                        <a:t>Net ITC shall mean input tax credit availed on inputs </a:t>
                      </a:r>
                      <a:r>
                        <a:rPr lang="en-US" sz="1100" kern="1200" dirty="0" smtClean="0">
                          <a:solidFill>
                            <a:schemeClr val="dk1"/>
                          </a:solidFill>
                          <a:latin typeface="+mn-lt"/>
                          <a:ea typeface="+mn-ea"/>
                          <a:cs typeface="+mn-cs"/>
                        </a:rPr>
                        <a:t>during the relevant period other than the input tax credit availed for which refund is claimed under sub-rules (4A) or (4B) or both; and</a:t>
                      </a:r>
                      <a:endParaRPr lang="en-US" sz="1100" dirty="0" smtClean="0"/>
                    </a:p>
                    <a:p>
                      <a:endParaRPr lang="en-US" sz="1100" kern="1200" dirty="0" smtClean="0">
                        <a:solidFill>
                          <a:schemeClr val="dk1"/>
                        </a:solidFill>
                        <a:latin typeface="+mn-lt"/>
                        <a:ea typeface="+mn-ea"/>
                        <a:cs typeface="+mn-cs"/>
                      </a:endParaRPr>
                    </a:p>
                    <a:p>
                      <a:r>
                        <a:rPr lang="en-US" sz="1100" b="1" kern="1200" dirty="0" smtClean="0">
                          <a:solidFill>
                            <a:srgbClr val="FF0000"/>
                          </a:solidFill>
                          <a:latin typeface="+mn-lt"/>
                          <a:ea typeface="+mn-ea"/>
                          <a:cs typeface="+mn-cs"/>
                        </a:rPr>
                        <a:t>Before</a:t>
                      </a:r>
                      <a:r>
                        <a:rPr lang="en-US" sz="1100" b="1" kern="1200" baseline="0" dirty="0" smtClean="0">
                          <a:solidFill>
                            <a:srgbClr val="FF0000"/>
                          </a:solidFill>
                          <a:latin typeface="+mn-lt"/>
                          <a:ea typeface="+mn-ea"/>
                          <a:cs typeface="+mn-cs"/>
                        </a:rPr>
                        <a:t> April’18 – Net ITC was Input Tax credit availed on Inputs and Input Services during the relevant period</a:t>
                      </a:r>
                      <a:r>
                        <a:rPr lang="en-US" sz="1100" kern="1200" baseline="0" dirty="0" smtClean="0">
                          <a:solidFill>
                            <a:schemeClr val="dk1"/>
                          </a:solidFill>
                          <a:latin typeface="+mn-lt"/>
                          <a:ea typeface="+mn-ea"/>
                          <a:cs typeface="+mn-cs"/>
                        </a:rPr>
                        <a:t>.  This was changed  with retrospective amendment.  </a:t>
                      </a:r>
                      <a:endParaRPr lang="en-US" sz="1100" dirty="0" smtClean="0"/>
                    </a:p>
                  </a:txBody>
                  <a:tcPr marT="38100" marB="38100">
                    <a:solidFill>
                      <a:schemeClr val="bg2">
                        <a:lumMod val="20000"/>
                        <a:lumOff val="80000"/>
                      </a:schemeClr>
                    </a:solidFill>
                  </a:tcPr>
                </a:tc>
                <a:extLst>
                  <a:ext uri="{0D108BD9-81ED-4DB2-BD59-A6C34878D82A}">
                    <a16:rowId xmlns:a16="http://schemas.microsoft.com/office/drawing/2014/main" val="10001"/>
                  </a:ext>
                </a:extLst>
              </a:tr>
            </a:tbl>
          </a:graphicData>
        </a:graphic>
      </p:graphicFrame>
      <p:pic>
        <p:nvPicPr>
          <p:cNvPr id="4" name="Picture 3" descr="C:\Users\Administrator\AppData\Local\Microsoft\Windows Live Mail\WLMDSS.tmp\WLM577A.tmp\logo.png"/>
          <p:cNvPicPr/>
          <p:nvPr/>
        </p:nvPicPr>
        <p:blipFill>
          <a:blip r:embed="rId2" cstate="print"/>
          <a:srcRect/>
          <a:stretch>
            <a:fillRect/>
          </a:stretch>
        </p:blipFill>
        <p:spPr bwMode="auto">
          <a:xfrm>
            <a:off x="8839200" y="6324600"/>
            <a:ext cx="304800" cy="533400"/>
          </a:xfrm>
          <a:prstGeom prst="rect">
            <a:avLst/>
          </a:prstGeom>
          <a:noFill/>
        </p:spPr>
      </p:pic>
      <p:pic>
        <p:nvPicPr>
          <p:cNvPr id="6" name="Picture 5" descr="C:\Users\Administrator\AppData\Local\Microsoft\Windows Live Mail\WLMDSS.tmp\WLM577A.tmp\logo.png"/>
          <p:cNvPicPr/>
          <p:nvPr/>
        </p:nvPicPr>
        <p:blipFill>
          <a:blip r:embed="rId2" cstate="print"/>
          <a:srcRect/>
          <a:stretch>
            <a:fillRect/>
          </a:stretch>
        </p:blipFill>
        <p:spPr bwMode="auto">
          <a:xfrm>
            <a:off x="0" y="6324600"/>
            <a:ext cx="304800" cy="533400"/>
          </a:xfrm>
          <a:prstGeom prst="rect">
            <a:avLst/>
          </a:prstGeom>
          <a:noFill/>
        </p:spPr>
      </p:pic>
      <p:sp>
        <p:nvSpPr>
          <p:cNvPr id="7" name="Rectangle 8"/>
          <p:cNvSpPr>
            <a:spLocks noChangeArrowheads="1"/>
          </p:cNvSpPr>
          <p:nvPr/>
        </p:nvSpPr>
        <p:spPr bwMode="auto">
          <a:xfrm>
            <a:off x="467544" y="6457890"/>
            <a:ext cx="8208912" cy="400110"/>
          </a:xfrm>
          <a:prstGeom prst="rect">
            <a:avLst/>
          </a:prstGeom>
          <a:ln>
            <a:solidFill>
              <a:schemeClr val="bg1"/>
            </a:solidFill>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chemeClr val="accent6">
                    <a:lumMod val="50000"/>
                  </a:schemeClr>
                </a:solidFill>
                <a:effectLst/>
                <a:latin typeface="Bell MT" pitchFamily="18" charset="0"/>
                <a:ea typeface="Calibri" pitchFamily="34" charset="0"/>
                <a:cs typeface="Times New Roman" pitchFamily="18" charset="0"/>
              </a:rPr>
              <a:t>Behind Every Successful Business Decision, There Is Always A </a:t>
            </a:r>
            <a:r>
              <a:rPr kumimoji="0" lang="en-US" sz="2000" b="1" i="0" u="none" strike="noStrike" cap="none" normalizeH="0" baseline="0" dirty="0">
                <a:ln>
                  <a:noFill/>
                </a:ln>
                <a:solidFill>
                  <a:srgbClr val="FF0000"/>
                </a:solidFill>
                <a:effectLst/>
                <a:latin typeface="Bell MT" pitchFamily="18" charset="0"/>
                <a:ea typeface="Calibri" pitchFamily="34" charset="0"/>
                <a:cs typeface="Times New Roman" pitchFamily="18" charset="0"/>
              </a:rPr>
              <a:t>CMA</a:t>
            </a:r>
            <a:endParaRPr kumimoji="0" lang="en-US" sz="2000" b="0" i="0" u="none" strike="noStrike" cap="none" normalizeH="0" baseline="0" dirty="0">
              <a:ln>
                <a:noFill/>
              </a:ln>
              <a:solidFill>
                <a:srgbClr val="FF0000"/>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7544" y="44624"/>
            <a:ext cx="8352928" cy="576063"/>
          </a:xfrm>
          <a:solidFill>
            <a:schemeClr val="tx1"/>
          </a:solidFill>
        </p:spPr>
        <p:txBody>
          <a:bodyPr>
            <a:normAutofit fontScale="90000"/>
          </a:bodyPr>
          <a:lstStyle/>
          <a:p>
            <a:r>
              <a:rPr lang="en-IN" sz="1800" dirty="0" smtClean="0">
                <a:solidFill>
                  <a:schemeClr val="bg1"/>
                </a:solidFill>
              </a:rPr>
              <a:t/>
            </a:r>
            <a:br>
              <a:rPr lang="en-IN" sz="1800" dirty="0" smtClean="0">
                <a:solidFill>
                  <a:schemeClr val="bg1"/>
                </a:solidFill>
              </a:rPr>
            </a:br>
            <a:r>
              <a:rPr lang="en-IN" sz="1800" b="1" dirty="0" smtClean="0">
                <a:solidFill>
                  <a:schemeClr val="bg1"/>
                </a:solidFill>
              </a:rPr>
              <a:t> UOI Vs  VKC Footsteps (I) </a:t>
            </a:r>
            <a:r>
              <a:rPr lang="en-IN" sz="1800" b="1" dirty="0" err="1" smtClean="0">
                <a:solidFill>
                  <a:schemeClr val="bg1"/>
                </a:solidFill>
              </a:rPr>
              <a:t>Pvt</a:t>
            </a:r>
            <a:r>
              <a:rPr lang="en-IN" sz="1800" b="1" dirty="0" smtClean="0">
                <a:solidFill>
                  <a:schemeClr val="bg1"/>
                </a:solidFill>
              </a:rPr>
              <a:t> Ltd  [ 2021-TIOL-237-SC-GST) </a:t>
            </a:r>
            <a:r>
              <a:rPr lang="en-IN" sz="1800" b="1" dirty="0" smtClean="0"/>
              <a:t>]</a:t>
            </a:r>
            <a:endParaRPr lang="en-US" sz="1800" dirty="0">
              <a:solidFill>
                <a:schemeClr val="bg1"/>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3237346656"/>
              </p:ext>
            </p:extLst>
          </p:nvPr>
        </p:nvGraphicFramePr>
        <p:xfrm>
          <a:off x="467544" y="764704"/>
          <a:ext cx="8352928" cy="5532120"/>
        </p:xfrm>
        <a:graphic>
          <a:graphicData uri="http://schemas.openxmlformats.org/drawingml/2006/table">
            <a:tbl>
              <a:tblPr firstRow="1" bandRow="1">
                <a:tableStyleId>{7DF18680-E054-41AD-8BC1-D1AEF772440D}</a:tableStyleId>
              </a:tblPr>
              <a:tblGrid>
                <a:gridCol w="8352928">
                  <a:extLst>
                    <a:ext uri="{9D8B030D-6E8A-4147-A177-3AD203B41FA5}">
                      <a16:colId xmlns:a16="http://schemas.microsoft.com/office/drawing/2014/main" val="20000"/>
                    </a:ext>
                  </a:extLst>
                </a:gridCol>
              </a:tblGrid>
              <a:tr h="254000">
                <a:tc>
                  <a:txBody>
                    <a:bodyPr/>
                    <a:lstStyle/>
                    <a:p>
                      <a:pPr marL="0" indent="0" algn="ctr">
                        <a:buFont typeface="Arial" pitchFamily="34" charset="0"/>
                        <a:buNone/>
                      </a:pPr>
                      <a:r>
                        <a:rPr lang="en-US" sz="1200" b="1" kern="1200" baseline="0" dirty="0" smtClean="0">
                          <a:solidFill>
                            <a:schemeClr val="tx1"/>
                          </a:solidFill>
                          <a:latin typeface="Arial" panose="020B0604020202020204" pitchFamily="34" charset="0"/>
                          <a:ea typeface="+mn-ea"/>
                          <a:cs typeface="Arial" panose="020B0604020202020204" pitchFamily="34" charset="0"/>
                        </a:rPr>
                        <a:t>Arguments on behalf of the Company         </a:t>
                      </a:r>
                      <a:endParaRPr lang="en-US" sz="1200" b="1" kern="1200" baseline="0" dirty="0">
                        <a:solidFill>
                          <a:schemeClr val="tx1"/>
                        </a:solidFill>
                        <a:latin typeface="Arial" panose="020B0604020202020204" pitchFamily="34" charset="0"/>
                        <a:ea typeface="+mn-ea"/>
                        <a:cs typeface="Arial" panose="020B0604020202020204" pitchFamily="34" charset="0"/>
                      </a:endParaRPr>
                    </a:p>
                  </a:txBody>
                  <a:tcPr marT="38100" marB="38100">
                    <a:solidFill>
                      <a:schemeClr val="bg1">
                        <a:lumMod val="75000"/>
                      </a:schemeClr>
                    </a:solidFill>
                  </a:tcPr>
                </a:tc>
                <a:extLst>
                  <a:ext uri="{0D108BD9-81ED-4DB2-BD59-A6C34878D82A}">
                    <a16:rowId xmlns:a16="http://schemas.microsoft.com/office/drawing/2014/main" val="10000"/>
                  </a:ext>
                </a:extLst>
              </a:tr>
              <a:tr h="469733">
                <a:tc>
                  <a:txBody>
                    <a:bodyPr/>
                    <a:lstStyle/>
                    <a:p>
                      <a:pPr marL="342900" lvl="0" indent="-342900">
                        <a:buFont typeface="+mj-lt"/>
                        <a:buAutoNum type="arabicPeriod"/>
                      </a:pPr>
                      <a:r>
                        <a:rPr lang="en-IN" sz="1400" kern="1200" dirty="0" smtClean="0">
                          <a:solidFill>
                            <a:schemeClr val="dk1"/>
                          </a:solidFill>
                          <a:latin typeface="+mn-lt"/>
                          <a:ea typeface="+mn-ea"/>
                          <a:cs typeface="+mn-cs"/>
                        </a:rPr>
                        <a:t>  </a:t>
                      </a:r>
                      <a:r>
                        <a:rPr lang="en-US" sz="1300" kern="1200" dirty="0" smtClean="0">
                          <a:solidFill>
                            <a:schemeClr val="dk1"/>
                          </a:solidFill>
                          <a:latin typeface="+mn-lt"/>
                          <a:ea typeface="+mn-ea"/>
                          <a:cs typeface="+mn-cs"/>
                        </a:rPr>
                        <a:t>Rule 89(5) of the CGST </a:t>
                      </a:r>
                      <a:r>
                        <a:rPr lang="en-US" sz="1300" b="1" kern="1200" dirty="0" smtClean="0">
                          <a:solidFill>
                            <a:schemeClr val="dk1"/>
                          </a:solidFill>
                          <a:latin typeface="+mn-lt"/>
                          <a:ea typeface="+mn-ea"/>
                          <a:cs typeface="+mn-cs"/>
                        </a:rPr>
                        <a:t>Rules as originally enacted provided</a:t>
                      </a:r>
                      <a:r>
                        <a:rPr lang="en-US" sz="1300" kern="1200" dirty="0" smtClean="0">
                          <a:solidFill>
                            <a:schemeClr val="dk1"/>
                          </a:solidFill>
                          <a:latin typeface="+mn-lt"/>
                          <a:ea typeface="+mn-ea"/>
                          <a:cs typeface="+mn-cs"/>
                        </a:rPr>
                        <a:t> for refund of ITC availed on both inputs (that is input goods) and input services and was in line with Section 54(3) of the CGST Act. Accordingly, </a:t>
                      </a:r>
                      <a:r>
                        <a:rPr lang="en-US" sz="1300" b="1" kern="1200" dirty="0" smtClean="0">
                          <a:solidFill>
                            <a:schemeClr val="dk1"/>
                          </a:solidFill>
                          <a:latin typeface="+mn-lt"/>
                          <a:ea typeface="+mn-ea"/>
                          <a:cs typeface="+mn-cs"/>
                        </a:rPr>
                        <a:t>the </a:t>
                      </a:r>
                      <a:r>
                        <a:rPr lang="en-US" sz="1300" b="1" kern="1200" dirty="0" err="1" smtClean="0">
                          <a:solidFill>
                            <a:schemeClr val="dk1"/>
                          </a:solidFill>
                          <a:latin typeface="+mn-lt"/>
                          <a:ea typeface="+mn-ea"/>
                          <a:cs typeface="+mn-cs"/>
                        </a:rPr>
                        <a:t>assessee</a:t>
                      </a:r>
                      <a:r>
                        <a:rPr lang="en-US" sz="1300" b="1" kern="1200" dirty="0" smtClean="0">
                          <a:solidFill>
                            <a:schemeClr val="dk1"/>
                          </a:solidFill>
                          <a:latin typeface="+mn-lt"/>
                          <a:ea typeface="+mn-ea"/>
                          <a:cs typeface="+mn-cs"/>
                        </a:rPr>
                        <a:t> was granted refund of such </a:t>
                      </a:r>
                      <a:r>
                        <a:rPr lang="en-US" sz="1300" b="1" kern="1200" dirty="0" err="1" smtClean="0">
                          <a:solidFill>
                            <a:schemeClr val="dk1"/>
                          </a:solidFill>
                          <a:latin typeface="+mn-lt"/>
                          <a:ea typeface="+mn-ea"/>
                          <a:cs typeface="+mn-cs"/>
                        </a:rPr>
                        <a:t>unutilised</a:t>
                      </a:r>
                      <a:r>
                        <a:rPr lang="en-US" sz="1300" b="1" kern="1200" dirty="0" smtClean="0">
                          <a:solidFill>
                            <a:schemeClr val="dk1"/>
                          </a:solidFill>
                          <a:latin typeface="+mn-lt"/>
                          <a:ea typeface="+mn-ea"/>
                          <a:cs typeface="+mn-cs"/>
                        </a:rPr>
                        <a:t> ITC</a:t>
                      </a:r>
                      <a:r>
                        <a:rPr lang="en-US" sz="1300" kern="1200" dirty="0" smtClean="0">
                          <a:solidFill>
                            <a:schemeClr val="dk1"/>
                          </a:solidFill>
                          <a:latin typeface="+mn-lt"/>
                          <a:ea typeface="+mn-ea"/>
                          <a:cs typeface="+mn-cs"/>
                        </a:rPr>
                        <a:t>. This was subsequently amended retrospectively. </a:t>
                      </a:r>
                    </a:p>
                    <a:p>
                      <a:pPr marL="342900" lvl="0" indent="-342900">
                        <a:buFont typeface="+mj-lt"/>
                        <a:buAutoNum type="arabicPeriod"/>
                      </a:pPr>
                      <a:endParaRPr lang="en-US" sz="1300" kern="1200" dirty="0" smtClean="0">
                        <a:solidFill>
                          <a:schemeClr val="dk1"/>
                        </a:solidFill>
                        <a:latin typeface="+mn-lt"/>
                        <a:ea typeface="+mn-ea"/>
                        <a:cs typeface="+mn-cs"/>
                      </a:endParaRPr>
                    </a:p>
                    <a:p>
                      <a:pPr marL="342900" lvl="0" indent="-342900">
                        <a:buFont typeface="+mj-lt"/>
                        <a:buAutoNum type="arabicPeriod"/>
                      </a:pPr>
                      <a:r>
                        <a:rPr lang="en-US" sz="1300" kern="1200" dirty="0" smtClean="0">
                          <a:solidFill>
                            <a:schemeClr val="dk1"/>
                          </a:solidFill>
                          <a:latin typeface="+mn-lt"/>
                          <a:ea typeface="+mn-ea"/>
                          <a:cs typeface="+mn-cs"/>
                        </a:rPr>
                        <a:t>The </a:t>
                      </a:r>
                      <a:r>
                        <a:rPr lang="en-US" sz="1300" b="0" u="sng" kern="1200" dirty="0" smtClean="0">
                          <a:solidFill>
                            <a:schemeClr val="dk1"/>
                          </a:solidFill>
                          <a:latin typeface="+mn-lt"/>
                          <a:ea typeface="+mn-ea"/>
                          <a:cs typeface="+mn-cs"/>
                        </a:rPr>
                        <a:t>Statement of Objects and Reasons</a:t>
                      </a:r>
                      <a:r>
                        <a:rPr lang="en-US" sz="1300" kern="1200" dirty="0" smtClean="0">
                          <a:solidFill>
                            <a:schemeClr val="dk1"/>
                          </a:solidFill>
                          <a:latin typeface="+mn-lt"/>
                          <a:ea typeface="+mn-ea"/>
                          <a:cs typeface="+mn-cs"/>
                        </a:rPr>
                        <a:t> accompanying the bill introducing the CGST Act also </a:t>
                      </a:r>
                      <a:r>
                        <a:rPr lang="en-US" sz="1300" u="sng" kern="1200" dirty="0" err="1" smtClean="0">
                          <a:solidFill>
                            <a:schemeClr val="dk1"/>
                          </a:solidFill>
                          <a:latin typeface="+mn-lt"/>
                          <a:ea typeface="+mn-ea"/>
                          <a:cs typeface="+mn-cs"/>
                        </a:rPr>
                        <a:t>emphasised</a:t>
                      </a:r>
                      <a:r>
                        <a:rPr lang="en-US" sz="1300" u="sng" kern="1200" dirty="0" smtClean="0">
                          <a:solidFill>
                            <a:schemeClr val="dk1"/>
                          </a:solidFill>
                          <a:latin typeface="+mn-lt"/>
                          <a:ea typeface="+mn-ea"/>
                          <a:cs typeface="+mn-cs"/>
                        </a:rPr>
                        <a:t> that there would be a seamless transfer of ITC from one stage to another in the chain of value addition</a:t>
                      </a:r>
                      <a:endParaRPr lang="en-US" sz="1300" kern="1200" dirty="0" smtClean="0">
                        <a:solidFill>
                          <a:schemeClr val="dk1"/>
                        </a:solidFill>
                        <a:latin typeface="+mn-lt"/>
                        <a:ea typeface="+mn-ea"/>
                        <a:cs typeface="+mn-cs"/>
                      </a:endParaRPr>
                    </a:p>
                    <a:p>
                      <a:pPr marL="342900" lvl="0" indent="-342900">
                        <a:buFont typeface="+mj-lt"/>
                        <a:buAutoNum type="arabicPeriod"/>
                      </a:pPr>
                      <a:endParaRPr lang="en-US" sz="1300" kern="1200" dirty="0" smtClean="0">
                        <a:solidFill>
                          <a:schemeClr val="dk1"/>
                        </a:solidFill>
                        <a:latin typeface="+mn-lt"/>
                        <a:ea typeface="+mn-ea"/>
                        <a:cs typeface="+mn-cs"/>
                      </a:endParaRPr>
                    </a:p>
                    <a:p>
                      <a:pPr marL="342900" lvl="0" indent="-342900">
                        <a:buFont typeface="+mj-lt"/>
                        <a:buAutoNum type="arabicPeriod"/>
                      </a:pPr>
                      <a:r>
                        <a:rPr lang="en-US" sz="1300" kern="1200" dirty="0" smtClean="0">
                          <a:solidFill>
                            <a:schemeClr val="dk1"/>
                          </a:solidFill>
                          <a:latin typeface="+mn-lt"/>
                          <a:ea typeface="+mn-ea"/>
                          <a:cs typeface="+mn-cs"/>
                        </a:rPr>
                        <a:t>The situation in which the quantum of </a:t>
                      </a:r>
                      <a:r>
                        <a:rPr lang="en-US" sz="1300" b="1" kern="1200" dirty="0" smtClean="0">
                          <a:solidFill>
                            <a:schemeClr val="dk1"/>
                          </a:solidFill>
                          <a:latin typeface="+mn-lt"/>
                          <a:ea typeface="+mn-ea"/>
                          <a:cs typeface="+mn-cs"/>
                        </a:rPr>
                        <a:t>input taxes exceeds output tax is an anomaly, aberration and distortion resulting from various sources of taxes and conflicts with the fundamental principles</a:t>
                      </a:r>
                      <a:r>
                        <a:rPr lang="en-US" sz="1300" kern="1200" dirty="0" smtClean="0">
                          <a:solidFill>
                            <a:schemeClr val="dk1"/>
                          </a:solidFill>
                          <a:latin typeface="+mn-lt"/>
                          <a:ea typeface="+mn-ea"/>
                          <a:cs typeface="+mn-cs"/>
                        </a:rPr>
                        <a:t> of GST. </a:t>
                      </a:r>
                      <a:r>
                        <a:rPr lang="en-US" sz="1300" b="1" kern="1200" dirty="0" smtClean="0">
                          <a:solidFill>
                            <a:srgbClr val="FF0000"/>
                          </a:solidFill>
                          <a:latin typeface="+mn-lt"/>
                          <a:ea typeface="+mn-ea"/>
                          <a:cs typeface="+mn-cs"/>
                        </a:rPr>
                        <a:t>( One India One Tax ) </a:t>
                      </a:r>
                    </a:p>
                    <a:p>
                      <a:pPr marL="342900" lvl="0" indent="-342900">
                        <a:buFont typeface="+mj-lt"/>
                        <a:buAutoNum type="arabicPeriod"/>
                      </a:pPr>
                      <a:endParaRPr lang="en-US" sz="1300" b="1" kern="1200" dirty="0" smtClean="0">
                        <a:solidFill>
                          <a:srgbClr val="FF0000"/>
                        </a:solidFill>
                        <a:latin typeface="+mn-lt"/>
                        <a:ea typeface="+mn-ea"/>
                        <a:cs typeface="+mn-cs"/>
                      </a:endParaRPr>
                    </a:p>
                    <a:p>
                      <a:pPr marL="342900" lvl="0" indent="-342900">
                        <a:buFont typeface="+mj-lt"/>
                        <a:buAutoNum type="arabicPeriod"/>
                      </a:pPr>
                      <a:r>
                        <a:rPr lang="en-US" sz="1300" b="1" kern="1200" dirty="0" smtClean="0">
                          <a:solidFill>
                            <a:schemeClr val="dk1"/>
                          </a:solidFill>
                          <a:latin typeface="+mn-lt"/>
                          <a:ea typeface="+mn-ea"/>
                          <a:cs typeface="+mn-cs"/>
                        </a:rPr>
                        <a:t>Government may in the public interest impose lower rates of tax on products such as fertilizers</a:t>
                      </a:r>
                      <a:r>
                        <a:rPr lang="en-US" sz="1300" kern="1200" dirty="0" smtClean="0">
                          <a:solidFill>
                            <a:schemeClr val="dk1"/>
                          </a:solidFill>
                          <a:latin typeface="+mn-lt"/>
                          <a:ea typeface="+mn-ea"/>
                          <a:cs typeface="+mn-cs"/>
                        </a:rPr>
                        <a:t>,. </a:t>
                      </a:r>
                      <a:r>
                        <a:rPr lang="en-US" sz="1300" b="1" kern="1200" dirty="0" smtClean="0">
                          <a:solidFill>
                            <a:schemeClr val="dk1"/>
                          </a:solidFill>
                          <a:latin typeface="+mn-lt"/>
                          <a:ea typeface="+mn-ea"/>
                          <a:cs typeface="+mn-cs"/>
                        </a:rPr>
                        <a:t>The objective of taxing such goods at a lower rate is frustrated if inputs for making the final products are taxed at a higher rate and no refund of unutilized credit is granted</a:t>
                      </a:r>
                      <a:r>
                        <a:rPr lang="en-US" sz="1300" kern="1200" dirty="0" smtClean="0">
                          <a:solidFill>
                            <a:schemeClr val="dk1"/>
                          </a:solidFill>
                          <a:latin typeface="+mn-lt"/>
                          <a:ea typeface="+mn-ea"/>
                          <a:cs typeface="+mn-cs"/>
                        </a:rPr>
                        <a:t>. </a:t>
                      </a:r>
                      <a:r>
                        <a:rPr lang="en-US" sz="1300" u="sng" kern="1200" dirty="0" smtClean="0">
                          <a:solidFill>
                            <a:schemeClr val="dk1"/>
                          </a:solidFill>
                          <a:latin typeface="+mn-lt"/>
                          <a:ea typeface="+mn-ea"/>
                          <a:cs typeface="+mn-cs"/>
                        </a:rPr>
                        <a:t>Refund of </a:t>
                      </a:r>
                      <a:r>
                        <a:rPr lang="en-US" sz="1300" u="sng" kern="1200" dirty="0" err="1" smtClean="0">
                          <a:solidFill>
                            <a:schemeClr val="dk1"/>
                          </a:solidFill>
                          <a:latin typeface="+mn-lt"/>
                          <a:ea typeface="+mn-ea"/>
                          <a:cs typeface="+mn-cs"/>
                        </a:rPr>
                        <a:t>unutilised</a:t>
                      </a:r>
                      <a:r>
                        <a:rPr lang="en-US" sz="1300" u="sng" kern="1200" dirty="0" smtClean="0">
                          <a:solidFill>
                            <a:schemeClr val="dk1"/>
                          </a:solidFill>
                          <a:latin typeface="+mn-lt"/>
                          <a:ea typeface="+mn-ea"/>
                          <a:cs typeface="+mn-cs"/>
                        </a:rPr>
                        <a:t> ITC seeks to achieve the objective of value-added consumption-based taxation in its true sense </a:t>
                      </a:r>
                      <a:r>
                        <a:rPr lang="en-US" sz="1300" u="sng" kern="1200" dirty="0" smtClean="0">
                          <a:solidFill>
                            <a:srgbClr val="C00000"/>
                          </a:solidFill>
                          <a:latin typeface="+mn-lt"/>
                          <a:ea typeface="+mn-ea"/>
                          <a:cs typeface="+mn-cs"/>
                        </a:rPr>
                        <a:t>( should few </a:t>
                      </a:r>
                      <a:r>
                        <a:rPr lang="en-US" sz="1300" u="sng" kern="1200" dirty="0" err="1" smtClean="0">
                          <a:solidFill>
                            <a:srgbClr val="C00000"/>
                          </a:solidFill>
                          <a:latin typeface="+mn-lt"/>
                          <a:ea typeface="+mn-ea"/>
                          <a:cs typeface="+mn-cs"/>
                        </a:rPr>
                        <a:t>corporates</a:t>
                      </a:r>
                      <a:r>
                        <a:rPr lang="en-US" sz="1300" u="sng" kern="1200" dirty="0" smtClean="0">
                          <a:solidFill>
                            <a:srgbClr val="C00000"/>
                          </a:solidFill>
                          <a:latin typeface="+mn-lt"/>
                          <a:ea typeface="+mn-ea"/>
                          <a:cs typeface="+mn-cs"/>
                        </a:rPr>
                        <a:t> will take the hit because they are in the business of public interest</a:t>
                      </a:r>
                      <a:r>
                        <a:rPr lang="en-US" sz="1300" u="sng" kern="1200" dirty="0" smtClean="0">
                          <a:solidFill>
                            <a:schemeClr val="dk1"/>
                          </a:solidFill>
                          <a:latin typeface="+mn-lt"/>
                          <a:ea typeface="+mn-ea"/>
                          <a:cs typeface="+mn-cs"/>
                        </a:rPr>
                        <a:t>)  </a:t>
                      </a:r>
                      <a:r>
                        <a:rPr lang="en-US" sz="1300" kern="1200" dirty="0" smtClean="0">
                          <a:solidFill>
                            <a:schemeClr val="dk1"/>
                          </a:solidFill>
                          <a:latin typeface="+mn-lt"/>
                          <a:ea typeface="+mn-ea"/>
                          <a:cs typeface="+mn-cs"/>
                        </a:rPr>
                        <a:t> </a:t>
                      </a:r>
                    </a:p>
                    <a:p>
                      <a:pPr marL="342900" lvl="0" indent="-342900">
                        <a:buFont typeface="+mj-lt"/>
                        <a:buAutoNum type="arabicPeriod"/>
                      </a:pPr>
                      <a:endParaRPr lang="en-US" sz="1300" kern="1200" dirty="0" smtClean="0">
                        <a:solidFill>
                          <a:schemeClr val="dk1"/>
                        </a:solidFill>
                        <a:latin typeface="+mn-lt"/>
                        <a:ea typeface="+mn-ea"/>
                        <a:cs typeface="+mn-cs"/>
                      </a:endParaRPr>
                    </a:p>
                    <a:p>
                      <a:pPr marL="342900" lvl="0" indent="-342900">
                        <a:buFont typeface="+mj-lt"/>
                        <a:buAutoNum type="arabicPeriod"/>
                      </a:pPr>
                      <a:r>
                        <a:rPr lang="en-US" sz="1300" b="0" u="sng" kern="1200" dirty="0" smtClean="0">
                          <a:solidFill>
                            <a:schemeClr val="dk1"/>
                          </a:solidFill>
                          <a:latin typeface="+mn-lt"/>
                          <a:ea typeface="+mn-ea"/>
                          <a:cs typeface="+mn-cs"/>
                        </a:rPr>
                        <a:t>Section 54(3) has been enacted to achieve the objective of removing the cascading effect </a:t>
                      </a:r>
                      <a:r>
                        <a:rPr lang="en-US" sz="1300" kern="1200" dirty="0" smtClean="0">
                          <a:solidFill>
                            <a:schemeClr val="dk1"/>
                          </a:solidFill>
                          <a:latin typeface="+mn-lt"/>
                          <a:ea typeface="+mn-ea"/>
                          <a:cs typeface="+mn-cs"/>
                        </a:rPr>
                        <a:t>of </a:t>
                      </a:r>
                      <a:r>
                        <a:rPr lang="en-US" sz="1300" b="0" u="sng" kern="1200" dirty="0" smtClean="0">
                          <a:solidFill>
                            <a:schemeClr val="dk1"/>
                          </a:solidFill>
                          <a:latin typeface="+mn-lt"/>
                          <a:ea typeface="+mn-ea"/>
                          <a:cs typeface="+mn-cs"/>
                        </a:rPr>
                        <a:t>unutilized ITC</a:t>
                      </a:r>
                      <a:r>
                        <a:rPr lang="en-US" sz="1300" b="1" kern="1200" dirty="0" smtClean="0">
                          <a:solidFill>
                            <a:schemeClr val="dk1"/>
                          </a:solidFill>
                          <a:latin typeface="+mn-lt"/>
                          <a:ea typeface="+mn-ea"/>
                          <a:cs typeface="+mn-cs"/>
                        </a:rPr>
                        <a:t>. </a:t>
                      </a:r>
                      <a:r>
                        <a:rPr lang="en-US" sz="1300" b="0" kern="1200" dirty="0" smtClean="0">
                          <a:solidFill>
                            <a:schemeClr val="dk1"/>
                          </a:solidFill>
                          <a:latin typeface="+mn-lt"/>
                          <a:ea typeface="+mn-ea"/>
                          <a:cs typeface="+mn-cs"/>
                        </a:rPr>
                        <a:t>Section 54(3</a:t>
                      </a:r>
                      <a:r>
                        <a:rPr lang="en-US" sz="1300" b="1" kern="1200" dirty="0" smtClean="0">
                          <a:solidFill>
                            <a:schemeClr val="dk1"/>
                          </a:solidFill>
                          <a:latin typeface="+mn-lt"/>
                          <a:ea typeface="+mn-ea"/>
                          <a:cs typeface="+mn-cs"/>
                        </a:rPr>
                        <a:t>)</a:t>
                      </a:r>
                      <a:r>
                        <a:rPr lang="en-US" sz="1300" kern="1200" dirty="0" smtClean="0">
                          <a:solidFill>
                            <a:schemeClr val="dk1"/>
                          </a:solidFill>
                          <a:latin typeface="+mn-lt"/>
                          <a:ea typeface="+mn-ea"/>
                          <a:cs typeface="+mn-cs"/>
                        </a:rPr>
                        <a:t> provides for refund of "any </a:t>
                      </a:r>
                      <a:r>
                        <a:rPr lang="en-US" sz="1300" kern="1200" dirty="0" err="1" smtClean="0">
                          <a:solidFill>
                            <a:schemeClr val="dk1"/>
                          </a:solidFill>
                          <a:latin typeface="+mn-lt"/>
                          <a:ea typeface="+mn-ea"/>
                          <a:cs typeface="+mn-cs"/>
                        </a:rPr>
                        <a:t>unutilised</a:t>
                      </a:r>
                      <a:r>
                        <a:rPr lang="en-US" sz="1300" kern="1200" dirty="0" smtClean="0">
                          <a:solidFill>
                            <a:schemeClr val="dk1"/>
                          </a:solidFill>
                          <a:latin typeface="+mn-lt"/>
                          <a:ea typeface="+mn-ea"/>
                          <a:cs typeface="+mn-cs"/>
                        </a:rPr>
                        <a:t> input tax credit" but the refund is available in only two situations namely, (a) zero rated supplies; and (b) inverted duty structure. </a:t>
                      </a:r>
                      <a:r>
                        <a:rPr lang="en-US" sz="1300" b="1" kern="1200" dirty="0" smtClean="0">
                          <a:solidFill>
                            <a:schemeClr val="dk1"/>
                          </a:solidFill>
                          <a:latin typeface="+mn-lt"/>
                          <a:ea typeface="+mn-ea"/>
                          <a:cs typeface="+mn-cs"/>
                        </a:rPr>
                        <a:t>The quantum of refund is provided by the main part of Section 54(3) which stipulates the refund of any </a:t>
                      </a:r>
                      <a:r>
                        <a:rPr lang="en-US" sz="1300" b="1" kern="1200" dirty="0" err="1" smtClean="0">
                          <a:solidFill>
                            <a:schemeClr val="dk1"/>
                          </a:solidFill>
                          <a:latin typeface="+mn-lt"/>
                          <a:ea typeface="+mn-ea"/>
                          <a:cs typeface="+mn-cs"/>
                        </a:rPr>
                        <a:t>unutilised</a:t>
                      </a:r>
                      <a:r>
                        <a:rPr lang="en-US" sz="1300" b="1" kern="1200" dirty="0" smtClean="0">
                          <a:solidFill>
                            <a:schemeClr val="dk1"/>
                          </a:solidFill>
                          <a:latin typeface="+mn-lt"/>
                          <a:ea typeface="+mn-ea"/>
                          <a:cs typeface="+mn-cs"/>
                        </a:rPr>
                        <a:t> ITC. This includes credit availed on input goods as well as on input services having regard to the definitions contained in Sections 2(62) and 2(63);</a:t>
                      </a:r>
                    </a:p>
                    <a:p>
                      <a:pPr marL="342900" lvl="0" indent="-342900">
                        <a:buFont typeface="+mj-lt"/>
                        <a:buAutoNum type="arabicPeriod"/>
                      </a:pPr>
                      <a:endParaRPr lang="en-US" sz="1300" kern="1200" dirty="0" smtClean="0">
                        <a:solidFill>
                          <a:schemeClr val="dk1"/>
                        </a:solidFill>
                        <a:latin typeface="+mn-lt"/>
                        <a:ea typeface="+mn-ea"/>
                        <a:cs typeface="+mn-cs"/>
                      </a:endParaRPr>
                    </a:p>
                    <a:p>
                      <a:pPr marL="342900" lvl="0" indent="-342900">
                        <a:buFont typeface="+mj-lt"/>
                        <a:buAutoNum type="arabicPeriod"/>
                      </a:pPr>
                      <a:r>
                        <a:rPr lang="en-US" sz="1300" kern="1200" dirty="0" smtClean="0">
                          <a:solidFill>
                            <a:schemeClr val="dk1"/>
                          </a:solidFill>
                          <a:latin typeface="+mn-lt"/>
                          <a:ea typeface="+mn-ea"/>
                          <a:cs typeface="+mn-cs"/>
                        </a:rPr>
                        <a:t> Though the </a:t>
                      </a:r>
                      <a:r>
                        <a:rPr lang="en-US" sz="1300" b="1" kern="1200" dirty="0" smtClean="0">
                          <a:solidFill>
                            <a:schemeClr val="dk1"/>
                          </a:solidFill>
                          <a:latin typeface="+mn-lt"/>
                          <a:ea typeface="+mn-ea"/>
                          <a:cs typeface="+mn-cs"/>
                        </a:rPr>
                        <a:t>CGST Act makes a distinction between 'inputs' and 'input services', this is only relevant at the stage prior to the </a:t>
                      </a:r>
                      <a:r>
                        <a:rPr lang="en-US" sz="1300" b="1" kern="1200" dirty="0" err="1" smtClean="0">
                          <a:solidFill>
                            <a:schemeClr val="dk1"/>
                          </a:solidFill>
                          <a:latin typeface="+mn-lt"/>
                          <a:ea typeface="+mn-ea"/>
                          <a:cs typeface="+mn-cs"/>
                        </a:rPr>
                        <a:t>availment</a:t>
                      </a:r>
                      <a:r>
                        <a:rPr lang="en-US" sz="1300" b="1" kern="1200" dirty="0" smtClean="0">
                          <a:solidFill>
                            <a:schemeClr val="dk1"/>
                          </a:solidFill>
                          <a:latin typeface="+mn-lt"/>
                          <a:ea typeface="+mn-ea"/>
                          <a:cs typeface="+mn-cs"/>
                        </a:rPr>
                        <a:t> of credit</a:t>
                      </a:r>
                      <a:r>
                        <a:rPr lang="en-US" sz="1300" kern="1200" dirty="0" smtClean="0">
                          <a:solidFill>
                            <a:schemeClr val="dk1"/>
                          </a:solidFill>
                          <a:latin typeface="+mn-lt"/>
                          <a:ea typeface="+mn-ea"/>
                          <a:cs typeface="+mn-cs"/>
                        </a:rPr>
                        <a:t>, namely to determine the eligibility. </a:t>
                      </a:r>
                      <a:r>
                        <a:rPr lang="en-US" sz="1300" b="1" kern="1200" dirty="0" smtClean="0">
                          <a:solidFill>
                            <a:schemeClr val="dk1"/>
                          </a:solidFill>
                          <a:latin typeface="+mn-lt"/>
                          <a:ea typeface="+mn-ea"/>
                          <a:cs typeface="+mn-cs"/>
                        </a:rPr>
                        <a:t>After the credit has been availed, it goes in a common pool</a:t>
                      </a:r>
                      <a:r>
                        <a:rPr lang="en-US" sz="1300" kern="1200" dirty="0" smtClean="0">
                          <a:solidFill>
                            <a:schemeClr val="dk1"/>
                          </a:solidFill>
                          <a:latin typeface="+mn-lt"/>
                          <a:ea typeface="+mn-ea"/>
                          <a:cs typeface="+mn-cs"/>
                        </a:rPr>
                        <a:t> it cannot be co-related to ITC availed on particular input goods or input services</a:t>
                      </a:r>
                      <a:r>
                        <a:rPr lang="en-US" sz="1400" kern="1200" dirty="0" smtClean="0">
                          <a:solidFill>
                            <a:schemeClr val="dk1"/>
                          </a:solidFill>
                          <a:latin typeface="+mn-lt"/>
                          <a:ea typeface="+mn-ea"/>
                          <a:cs typeface="+mn-cs"/>
                        </a:rPr>
                        <a:t>.</a:t>
                      </a:r>
                    </a:p>
                    <a:p>
                      <a:pPr marL="342900" lvl="0" indent="-342900">
                        <a:buFont typeface="+mj-lt"/>
                        <a:buNone/>
                      </a:pPr>
                      <a:r>
                        <a:rPr lang="en-US" sz="1400" kern="1200" dirty="0" smtClean="0">
                          <a:solidFill>
                            <a:schemeClr val="dk1"/>
                          </a:solidFill>
                          <a:latin typeface="+mn-lt"/>
                          <a:ea typeface="+mn-ea"/>
                          <a:cs typeface="+mn-cs"/>
                        </a:rPr>
                        <a:t>        </a:t>
                      </a:r>
                      <a:r>
                        <a:rPr lang="en-US" sz="1300" kern="1200" dirty="0" smtClean="0">
                          <a:solidFill>
                            <a:srgbClr val="C00000"/>
                          </a:solidFill>
                          <a:latin typeface="+mn-lt"/>
                          <a:ea typeface="+mn-ea"/>
                          <a:cs typeface="+mn-cs"/>
                        </a:rPr>
                        <a:t>( Can </a:t>
                      </a:r>
                      <a:r>
                        <a:rPr lang="en-US" sz="1300" kern="1200" dirty="0" err="1" smtClean="0">
                          <a:solidFill>
                            <a:srgbClr val="C00000"/>
                          </a:solidFill>
                          <a:latin typeface="+mn-lt"/>
                          <a:ea typeface="+mn-ea"/>
                          <a:cs typeface="+mn-cs"/>
                        </a:rPr>
                        <a:t>utilisation</a:t>
                      </a:r>
                      <a:r>
                        <a:rPr lang="en-US" sz="1300" kern="1200" dirty="0" smtClean="0">
                          <a:solidFill>
                            <a:srgbClr val="C00000"/>
                          </a:solidFill>
                          <a:latin typeface="+mn-lt"/>
                          <a:ea typeface="+mn-ea"/>
                          <a:cs typeface="+mn-cs"/>
                        </a:rPr>
                        <a:t> be segregated</a:t>
                      </a:r>
                      <a:r>
                        <a:rPr lang="en-US" sz="1300" kern="1200" baseline="0" dirty="0" smtClean="0">
                          <a:solidFill>
                            <a:srgbClr val="C00000"/>
                          </a:solidFill>
                          <a:latin typeface="+mn-lt"/>
                          <a:ea typeface="+mn-ea"/>
                          <a:cs typeface="+mn-cs"/>
                        </a:rPr>
                        <a:t> ?) </a:t>
                      </a:r>
                      <a:endParaRPr lang="en-US" sz="1300" kern="1200" dirty="0" smtClean="0">
                        <a:solidFill>
                          <a:srgbClr val="C00000"/>
                        </a:solidFill>
                        <a:latin typeface="+mn-lt"/>
                        <a:ea typeface="+mn-ea"/>
                        <a:cs typeface="+mn-cs"/>
                      </a:endParaRPr>
                    </a:p>
                  </a:txBody>
                  <a:tcPr marT="38100" marB="38100">
                    <a:solidFill>
                      <a:schemeClr val="bg2">
                        <a:lumMod val="20000"/>
                        <a:lumOff val="80000"/>
                      </a:schemeClr>
                    </a:solidFill>
                  </a:tcPr>
                </a:tc>
                <a:extLst>
                  <a:ext uri="{0D108BD9-81ED-4DB2-BD59-A6C34878D82A}">
                    <a16:rowId xmlns:a16="http://schemas.microsoft.com/office/drawing/2014/main" val="10001"/>
                  </a:ext>
                </a:extLst>
              </a:tr>
            </a:tbl>
          </a:graphicData>
        </a:graphic>
      </p:graphicFrame>
      <p:pic>
        <p:nvPicPr>
          <p:cNvPr id="4" name="Picture 3" descr="C:\Users\Administrator\AppData\Local\Microsoft\Windows Live Mail\WLMDSS.tmp\WLM577A.tmp\logo.png"/>
          <p:cNvPicPr/>
          <p:nvPr/>
        </p:nvPicPr>
        <p:blipFill>
          <a:blip r:embed="rId2" cstate="print"/>
          <a:srcRect/>
          <a:stretch>
            <a:fillRect/>
          </a:stretch>
        </p:blipFill>
        <p:spPr bwMode="auto">
          <a:xfrm>
            <a:off x="8839200" y="6324600"/>
            <a:ext cx="304800" cy="533400"/>
          </a:xfrm>
          <a:prstGeom prst="rect">
            <a:avLst/>
          </a:prstGeom>
          <a:noFill/>
        </p:spPr>
      </p:pic>
      <p:pic>
        <p:nvPicPr>
          <p:cNvPr id="6" name="Picture 5" descr="C:\Users\Administrator\AppData\Local\Microsoft\Windows Live Mail\WLMDSS.tmp\WLM577A.tmp\logo.png"/>
          <p:cNvPicPr/>
          <p:nvPr/>
        </p:nvPicPr>
        <p:blipFill>
          <a:blip r:embed="rId2" cstate="print"/>
          <a:srcRect/>
          <a:stretch>
            <a:fillRect/>
          </a:stretch>
        </p:blipFill>
        <p:spPr bwMode="auto">
          <a:xfrm>
            <a:off x="0" y="6324600"/>
            <a:ext cx="304800" cy="533400"/>
          </a:xfrm>
          <a:prstGeom prst="rect">
            <a:avLst/>
          </a:prstGeom>
          <a:noFill/>
        </p:spPr>
      </p:pic>
      <p:sp>
        <p:nvSpPr>
          <p:cNvPr id="7" name="Rectangle 8"/>
          <p:cNvSpPr>
            <a:spLocks noChangeArrowheads="1"/>
          </p:cNvSpPr>
          <p:nvPr/>
        </p:nvSpPr>
        <p:spPr bwMode="auto">
          <a:xfrm>
            <a:off x="467544" y="6457890"/>
            <a:ext cx="8208912" cy="400110"/>
          </a:xfrm>
          <a:prstGeom prst="rect">
            <a:avLst/>
          </a:prstGeom>
          <a:ln>
            <a:solidFill>
              <a:schemeClr val="bg1"/>
            </a:solidFill>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chemeClr val="accent6">
                    <a:lumMod val="50000"/>
                  </a:schemeClr>
                </a:solidFill>
                <a:effectLst/>
                <a:latin typeface="Bell MT" pitchFamily="18" charset="0"/>
                <a:ea typeface="Calibri" pitchFamily="34" charset="0"/>
                <a:cs typeface="Times New Roman" pitchFamily="18" charset="0"/>
              </a:rPr>
              <a:t>Behind Every Successful Business Decision, There Is Always A </a:t>
            </a:r>
            <a:r>
              <a:rPr kumimoji="0" lang="en-US" sz="2000" b="1" i="0" u="none" strike="noStrike" cap="none" normalizeH="0" baseline="0" dirty="0">
                <a:ln>
                  <a:noFill/>
                </a:ln>
                <a:solidFill>
                  <a:srgbClr val="FF0000"/>
                </a:solidFill>
                <a:effectLst/>
                <a:latin typeface="Bell MT" pitchFamily="18" charset="0"/>
                <a:ea typeface="Calibri" pitchFamily="34" charset="0"/>
                <a:cs typeface="Times New Roman" pitchFamily="18" charset="0"/>
              </a:rPr>
              <a:t>CMA</a:t>
            </a:r>
            <a:endParaRPr kumimoji="0" lang="en-US" sz="2000" b="0" i="0" u="none" strike="noStrike" cap="none" normalizeH="0" baseline="0" dirty="0">
              <a:ln>
                <a:noFill/>
              </a:ln>
              <a:solidFill>
                <a:srgbClr val="FF0000"/>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7544" y="188641"/>
            <a:ext cx="8352928" cy="576063"/>
          </a:xfrm>
          <a:solidFill>
            <a:schemeClr val="tx1"/>
          </a:solidFill>
        </p:spPr>
        <p:txBody>
          <a:bodyPr>
            <a:normAutofit/>
          </a:bodyPr>
          <a:lstStyle/>
          <a:p>
            <a:r>
              <a:rPr lang="en-IN" sz="1800" b="1" dirty="0" smtClean="0">
                <a:solidFill>
                  <a:schemeClr val="bg1"/>
                </a:solidFill>
              </a:rPr>
              <a:t> UOI Vs  VKC Footsteps (I) </a:t>
            </a:r>
            <a:r>
              <a:rPr lang="en-IN" sz="1800" b="1" dirty="0" err="1" smtClean="0">
                <a:solidFill>
                  <a:schemeClr val="bg1"/>
                </a:solidFill>
              </a:rPr>
              <a:t>Pvt</a:t>
            </a:r>
            <a:r>
              <a:rPr lang="en-IN" sz="1800" b="1" dirty="0" smtClean="0">
                <a:solidFill>
                  <a:schemeClr val="bg1"/>
                </a:solidFill>
              </a:rPr>
              <a:t> Ltd  [ 2021-TIOL-237-SC-GST) </a:t>
            </a:r>
            <a:r>
              <a:rPr lang="en-IN" sz="1800" b="1" dirty="0" smtClean="0"/>
              <a:t>]</a:t>
            </a:r>
            <a:endParaRPr lang="en-US" sz="1800" dirty="0">
              <a:solidFill>
                <a:schemeClr val="bg1"/>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3237346656"/>
              </p:ext>
            </p:extLst>
          </p:nvPr>
        </p:nvGraphicFramePr>
        <p:xfrm>
          <a:off x="467544" y="908720"/>
          <a:ext cx="8352928" cy="4663440"/>
        </p:xfrm>
        <a:graphic>
          <a:graphicData uri="http://schemas.openxmlformats.org/drawingml/2006/table">
            <a:tbl>
              <a:tblPr firstRow="1" bandRow="1">
                <a:tableStyleId>{7DF18680-E054-41AD-8BC1-D1AEF772440D}</a:tableStyleId>
              </a:tblPr>
              <a:tblGrid>
                <a:gridCol w="8352928">
                  <a:extLst>
                    <a:ext uri="{9D8B030D-6E8A-4147-A177-3AD203B41FA5}">
                      <a16:colId xmlns:a16="http://schemas.microsoft.com/office/drawing/2014/main" val="20000"/>
                    </a:ext>
                  </a:extLst>
                </a:gridCol>
              </a:tblGrid>
              <a:tr h="254000">
                <a:tc>
                  <a:txBody>
                    <a:bodyPr/>
                    <a:lstStyle/>
                    <a:p>
                      <a:pPr marL="0" indent="0" algn="ctr">
                        <a:buFont typeface="Arial" pitchFamily="34" charset="0"/>
                        <a:buNone/>
                      </a:pPr>
                      <a:r>
                        <a:rPr lang="en-US" sz="1200" b="1" kern="1200" baseline="0" dirty="0" smtClean="0">
                          <a:solidFill>
                            <a:schemeClr val="tx1"/>
                          </a:solidFill>
                          <a:latin typeface="Arial" panose="020B0604020202020204" pitchFamily="34" charset="0"/>
                          <a:ea typeface="+mn-ea"/>
                          <a:cs typeface="Arial" panose="020B0604020202020204" pitchFamily="34" charset="0"/>
                        </a:rPr>
                        <a:t>Arguments on behalf of the Company         </a:t>
                      </a:r>
                      <a:endParaRPr lang="en-US" sz="1200" b="1" kern="1200" baseline="0" dirty="0">
                        <a:solidFill>
                          <a:schemeClr val="tx1"/>
                        </a:solidFill>
                        <a:latin typeface="Arial" panose="020B0604020202020204" pitchFamily="34" charset="0"/>
                        <a:ea typeface="+mn-ea"/>
                        <a:cs typeface="Arial" panose="020B0604020202020204" pitchFamily="34" charset="0"/>
                      </a:endParaRPr>
                    </a:p>
                  </a:txBody>
                  <a:tcPr marT="38100" marB="38100">
                    <a:solidFill>
                      <a:schemeClr val="bg1">
                        <a:lumMod val="75000"/>
                      </a:schemeClr>
                    </a:solidFill>
                  </a:tcPr>
                </a:tc>
                <a:extLst>
                  <a:ext uri="{0D108BD9-81ED-4DB2-BD59-A6C34878D82A}">
                    <a16:rowId xmlns:a16="http://schemas.microsoft.com/office/drawing/2014/main" val="10000"/>
                  </a:ext>
                </a:extLst>
              </a:tr>
              <a:tr h="469733">
                <a:tc>
                  <a:txBody>
                    <a:bodyPr/>
                    <a:lstStyle/>
                    <a:p>
                      <a:pPr marL="342900" lvl="0" indent="-342900">
                        <a:buFont typeface="+mj-lt"/>
                        <a:buAutoNum type="arabicPeriod" startAt="7"/>
                      </a:pPr>
                      <a:r>
                        <a:rPr lang="en-US" sz="1300" b="0" kern="1200" dirty="0" smtClean="0">
                          <a:solidFill>
                            <a:schemeClr val="dk1"/>
                          </a:solidFill>
                          <a:latin typeface="+mn-lt"/>
                          <a:ea typeface="+mn-ea"/>
                          <a:cs typeface="+mn-cs"/>
                        </a:rPr>
                        <a:t>The State does not want the taxpayers to suffer the ill effect of tax cascading solely because of its decision to offer a reduced rate of tax on outputs, relative to the tax rate on inputs; </a:t>
                      </a:r>
                    </a:p>
                    <a:p>
                      <a:pPr marL="342900" lvl="0" indent="-342900">
                        <a:buFont typeface="+mj-lt"/>
                        <a:buAutoNum type="arabicPeriod" startAt="7"/>
                      </a:pPr>
                      <a:endParaRPr lang="en-US" sz="1300" kern="1200" dirty="0" smtClean="0">
                        <a:solidFill>
                          <a:schemeClr val="dk1"/>
                        </a:solidFill>
                        <a:latin typeface="+mn-lt"/>
                        <a:ea typeface="+mn-ea"/>
                        <a:cs typeface="+mn-cs"/>
                      </a:endParaRPr>
                    </a:p>
                    <a:p>
                      <a:pPr marL="342900" lvl="0" indent="-342900">
                        <a:buFont typeface="+mj-lt"/>
                        <a:buAutoNum type="arabicPeriod" startAt="8"/>
                      </a:pPr>
                      <a:r>
                        <a:rPr lang="en-US" sz="1300" b="1" kern="1200" dirty="0" smtClean="0">
                          <a:solidFill>
                            <a:schemeClr val="dk1"/>
                          </a:solidFill>
                          <a:latin typeface="+mn-lt"/>
                          <a:ea typeface="+mn-ea"/>
                          <a:cs typeface="+mn-cs"/>
                        </a:rPr>
                        <a:t>Articles 269A and 279A </a:t>
                      </a:r>
                      <a:r>
                        <a:rPr lang="en-US" sz="1300" b="0" kern="1200" dirty="0" smtClean="0">
                          <a:solidFill>
                            <a:schemeClr val="dk1"/>
                          </a:solidFill>
                          <a:latin typeface="+mn-lt"/>
                          <a:ea typeface="+mn-ea"/>
                          <a:cs typeface="+mn-cs"/>
                        </a:rPr>
                        <a:t>introduced by the 101  Constitutional Amendment </a:t>
                      </a:r>
                      <a:r>
                        <a:rPr lang="en-US" sz="1300" b="1" kern="1200" dirty="0" smtClean="0">
                          <a:solidFill>
                            <a:schemeClr val="dk1"/>
                          </a:solidFill>
                          <a:latin typeface="+mn-lt"/>
                          <a:ea typeface="+mn-ea"/>
                          <a:cs typeface="+mn-cs"/>
                        </a:rPr>
                        <a:t>seek to </a:t>
                      </a:r>
                      <a:r>
                        <a:rPr lang="en-US" sz="1300" b="1" kern="1200" dirty="0" err="1" smtClean="0">
                          <a:solidFill>
                            <a:schemeClr val="dk1"/>
                          </a:solidFill>
                          <a:latin typeface="+mn-lt"/>
                          <a:ea typeface="+mn-ea"/>
                          <a:cs typeface="+mn-cs"/>
                        </a:rPr>
                        <a:t>harmonise</a:t>
                      </a:r>
                      <a:r>
                        <a:rPr lang="en-US" sz="1300" b="1" kern="1200" dirty="0" smtClean="0">
                          <a:solidFill>
                            <a:schemeClr val="dk1"/>
                          </a:solidFill>
                          <a:latin typeface="+mn-lt"/>
                          <a:ea typeface="+mn-ea"/>
                          <a:cs typeface="+mn-cs"/>
                        </a:rPr>
                        <a:t> goods and services and remove the cascading effect of taxes</a:t>
                      </a:r>
                      <a:r>
                        <a:rPr lang="en-US" sz="1300" b="0" kern="1200" dirty="0" smtClean="0">
                          <a:solidFill>
                            <a:schemeClr val="dk1"/>
                          </a:solidFill>
                          <a:latin typeface="+mn-lt"/>
                          <a:ea typeface="+mn-ea"/>
                          <a:cs typeface="+mn-cs"/>
                        </a:rPr>
                        <a:t>.   The </a:t>
                      </a:r>
                      <a:r>
                        <a:rPr lang="en-US" sz="1300" b="1" kern="1200" dirty="0" smtClean="0">
                          <a:solidFill>
                            <a:schemeClr val="dk1"/>
                          </a:solidFill>
                          <a:latin typeface="+mn-lt"/>
                          <a:ea typeface="+mn-ea"/>
                          <a:cs typeface="+mn-cs"/>
                        </a:rPr>
                        <a:t>Statement of objects and reasons associated </a:t>
                      </a:r>
                      <a:r>
                        <a:rPr lang="en-US" sz="1300" b="0" kern="1200" dirty="0" smtClean="0">
                          <a:solidFill>
                            <a:schemeClr val="dk1"/>
                          </a:solidFill>
                          <a:latin typeface="+mn-lt"/>
                          <a:ea typeface="+mn-ea"/>
                          <a:cs typeface="+mn-cs"/>
                        </a:rPr>
                        <a:t>with the constitutional amendment introducing the CGST Act </a:t>
                      </a:r>
                      <a:r>
                        <a:rPr lang="en-US" sz="1300" b="1" kern="1200" dirty="0" smtClean="0">
                          <a:solidFill>
                            <a:schemeClr val="dk1"/>
                          </a:solidFill>
                          <a:latin typeface="+mn-lt"/>
                          <a:ea typeface="+mn-ea"/>
                          <a:cs typeface="+mn-cs"/>
                        </a:rPr>
                        <a:t>emphasized the need to treat goods and services as one combined category</a:t>
                      </a:r>
                      <a:r>
                        <a:rPr lang="en-US" sz="1300" b="0" kern="1200" dirty="0" smtClean="0">
                          <a:solidFill>
                            <a:schemeClr val="dk1"/>
                          </a:solidFill>
                          <a:latin typeface="+mn-lt"/>
                          <a:ea typeface="+mn-ea"/>
                          <a:cs typeface="+mn-cs"/>
                        </a:rPr>
                        <a:t>. </a:t>
                      </a:r>
                      <a:r>
                        <a:rPr lang="en-US" sz="1300" b="0" u="sng" kern="1200" dirty="0" smtClean="0">
                          <a:solidFill>
                            <a:schemeClr val="dk1"/>
                          </a:solidFill>
                          <a:latin typeface="+mn-lt"/>
                          <a:ea typeface="+mn-ea"/>
                          <a:cs typeface="+mn-cs"/>
                        </a:rPr>
                        <a:t>The concept of one nation one tax introduced by GST laws cannot be ignored only at the time of refund</a:t>
                      </a:r>
                      <a:endParaRPr lang="en-US" sz="1300" b="1" u="sng" kern="1200" dirty="0" smtClean="0">
                        <a:solidFill>
                          <a:schemeClr val="dk1"/>
                        </a:solidFill>
                        <a:latin typeface="+mn-lt"/>
                        <a:ea typeface="+mn-ea"/>
                        <a:cs typeface="+mn-cs"/>
                      </a:endParaRPr>
                    </a:p>
                    <a:p>
                      <a:pPr marL="342900" lvl="0" indent="-342900">
                        <a:buFont typeface="+mj-lt"/>
                        <a:buAutoNum type="arabicPeriod" startAt="8"/>
                      </a:pPr>
                      <a:endParaRPr lang="en-US" sz="1300" kern="1200" dirty="0" smtClean="0">
                        <a:solidFill>
                          <a:schemeClr val="dk1"/>
                        </a:solidFill>
                        <a:latin typeface="+mn-lt"/>
                        <a:ea typeface="+mn-ea"/>
                        <a:cs typeface="+mn-cs"/>
                      </a:endParaRPr>
                    </a:p>
                    <a:p>
                      <a:pPr marL="342900" lvl="0" indent="-342900">
                        <a:buFont typeface="+mj-lt"/>
                        <a:buAutoNum type="arabicPeriod" startAt="9"/>
                      </a:pPr>
                      <a:r>
                        <a:rPr lang="en-US" sz="1300" kern="1200" dirty="0" smtClean="0">
                          <a:solidFill>
                            <a:schemeClr val="dk1"/>
                          </a:solidFill>
                          <a:latin typeface="+mn-lt"/>
                          <a:ea typeface="+mn-ea"/>
                          <a:cs typeface="+mn-cs"/>
                        </a:rPr>
                        <a:t>The proviso to Section 54(3) speaks only of categories of cases where refund would be available</a:t>
                      </a:r>
                      <a:r>
                        <a:rPr lang="en-US" sz="1300" b="1" u="sng" kern="1200" dirty="0" smtClean="0">
                          <a:solidFill>
                            <a:schemeClr val="dk1"/>
                          </a:solidFill>
                          <a:latin typeface="+mn-lt"/>
                          <a:ea typeface="+mn-ea"/>
                          <a:cs typeface="+mn-cs"/>
                        </a:rPr>
                        <a:t>. It does not speak of a restriction</a:t>
                      </a:r>
                      <a:r>
                        <a:rPr lang="en-US" sz="1300" kern="1200" dirty="0" smtClean="0">
                          <a:solidFill>
                            <a:schemeClr val="dk1"/>
                          </a:solidFill>
                          <a:latin typeface="+mn-lt"/>
                          <a:ea typeface="+mn-ea"/>
                          <a:cs typeface="+mn-cs"/>
                        </a:rPr>
                        <a:t> on the quantum of refund</a:t>
                      </a:r>
                    </a:p>
                    <a:p>
                      <a:pPr marL="342900" lvl="0" indent="-342900">
                        <a:buFont typeface="+mj-lt"/>
                        <a:buAutoNum type="arabicPeriod" startAt="9"/>
                      </a:pPr>
                      <a:endParaRPr lang="en-US" sz="1300" kern="1200" dirty="0" smtClean="0">
                        <a:solidFill>
                          <a:schemeClr val="dk1"/>
                        </a:solidFill>
                        <a:latin typeface="+mn-lt"/>
                        <a:ea typeface="+mn-ea"/>
                        <a:cs typeface="+mn-cs"/>
                      </a:endParaRPr>
                    </a:p>
                    <a:p>
                      <a:pPr marL="342900" lvl="0" indent="-342900">
                        <a:buFont typeface="+mj-lt"/>
                        <a:buAutoNum type="arabicPeriod" startAt="10"/>
                      </a:pPr>
                      <a:r>
                        <a:rPr lang="en-US" sz="1300" b="1" kern="1200" dirty="0" smtClean="0">
                          <a:solidFill>
                            <a:schemeClr val="dk1"/>
                          </a:solidFill>
                          <a:latin typeface="+mn-lt"/>
                          <a:ea typeface="+mn-ea"/>
                          <a:cs typeface="+mn-cs"/>
                        </a:rPr>
                        <a:t>The word "inputs</a:t>
                      </a:r>
                      <a:r>
                        <a:rPr lang="en-US" sz="1300" kern="1200" dirty="0" smtClean="0">
                          <a:solidFill>
                            <a:schemeClr val="dk1"/>
                          </a:solidFill>
                          <a:latin typeface="+mn-lt"/>
                          <a:ea typeface="+mn-ea"/>
                          <a:cs typeface="+mn-cs"/>
                        </a:rPr>
                        <a:t>" in Section 54(3) first proviso (ii) </a:t>
                      </a:r>
                      <a:r>
                        <a:rPr lang="en-US" sz="1300" b="1" kern="1200" dirty="0" smtClean="0">
                          <a:solidFill>
                            <a:schemeClr val="dk1"/>
                          </a:solidFill>
                          <a:latin typeface="+mn-lt"/>
                          <a:ea typeface="+mn-ea"/>
                          <a:cs typeface="+mn-cs"/>
                        </a:rPr>
                        <a:t>cannot be restricted to goods because the CGST Act/ SGST Act treats goods as services</a:t>
                      </a:r>
                      <a:r>
                        <a:rPr lang="en-US" sz="1300" kern="1200" dirty="0" smtClean="0">
                          <a:solidFill>
                            <a:schemeClr val="dk1"/>
                          </a:solidFill>
                          <a:latin typeface="+mn-lt"/>
                          <a:ea typeface="+mn-ea"/>
                          <a:cs typeface="+mn-cs"/>
                        </a:rPr>
                        <a:t>. </a:t>
                      </a:r>
                      <a:r>
                        <a:rPr lang="en-US" sz="1300" b="1" kern="1200" dirty="0" smtClean="0">
                          <a:solidFill>
                            <a:schemeClr val="dk1"/>
                          </a:solidFill>
                          <a:latin typeface="+mn-lt"/>
                          <a:ea typeface="+mn-ea"/>
                          <a:cs typeface="+mn-cs"/>
                        </a:rPr>
                        <a:t>For instance, transfer of right in goods without transfer of title is deemed as "Supply of Services"</a:t>
                      </a:r>
                      <a:r>
                        <a:rPr lang="en-US" sz="1300" kern="1200" dirty="0" smtClean="0">
                          <a:solidFill>
                            <a:schemeClr val="dk1"/>
                          </a:solidFill>
                          <a:latin typeface="+mn-lt"/>
                          <a:ea typeface="+mn-ea"/>
                          <a:cs typeface="+mn-cs"/>
                        </a:rPr>
                        <a:t> as per Clause 1(b) of Schedule II .</a:t>
                      </a:r>
                      <a:r>
                        <a:rPr lang="en-US" sz="1300" b="1" kern="1200" dirty="0" smtClean="0">
                          <a:solidFill>
                            <a:schemeClr val="dk1"/>
                          </a:solidFill>
                          <a:latin typeface="+mn-lt"/>
                          <a:ea typeface="+mn-ea"/>
                          <a:cs typeface="+mn-cs"/>
                        </a:rPr>
                        <a:t>Similarly, "Works Contract" as defined in Section 2(119) of the CGST Act is deemed as per Clause 6(a) of Schedule II as "Supply of Services"</a:t>
                      </a:r>
                      <a:r>
                        <a:rPr lang="en-US" sz="1300" kern="1200" dirty="0" smtClean="0">
                          <a:solidFill>
                            <a:schemeClr val="dk1"/>
                          </a:solidFill>
                          <a:latin typeface="+mn-lt"/>
                          <a:ea typeface="+mn-ea"/>
                          <a:cs typeface="+mn-cs"/>
                        </a:rPr>
                        <a:t> although it involves the supply of goods. </a:t>
                      </a:r>
                    </a:p>
                    <a:p>
                      <a:pPr marL="342900" lvl="0" indent="-342900">
                        <a:buFont typeface="+mj-lt"/>
                        <a:buAutoNum type="arabicPeriod" startAt="10"/>
                      </a:pPr>
                      <a:endParaRPr lang="en-US" sz="1300" kern="1200" dirty="0" smtClean="0">
                        <a:solidFill>
                          <a:schemeClr val="dk1"/>
                        </a:solidFill>
                        <a:latin typeface="+mn-lt"/>
                        <a:ea typeface="+mn-ea"/>
                        <a:cs typeface="+mn-cs"/>
                      </a:endParaRPr>
                    </a:p>
                    <a:p>
                      <a:pPr marL="342900" lvl="0" indent="-342900">
                        <a:buFont typeface="+mj-lt"/>
                        <a:buNone/>
                      </a:pPr>
                      <a:r>
                        <a:rPr lang="en-US" sz="1300" b="1" kern="1200" dirty="0" smtClean="0">
                          <a:solidFill>
                            <a:schemeClr val="dk1"/>
                          </a:solidFill>
                          <a:latin typeface="+mn-lt"/>
                          <a:ea typeface="+mn-ea"/>
                          <a:cs typeface="+mn-cs"/>
                        </a:rPr>
                        <a:t>11. There is no distinction between ITC on goods or services either at the time of availing or taking of the credit or at the time of utilization of credit.</a:t>
                      </a:r>
                      <a:r>
                        <a:rPr lang="en-US" sz="1300" kern="1200" dirty="0" smtClean="0">
                          <a:solidFill>
                            <a:schemeClr val="dk1"/>
                          </a:solidFill>
                          <a:latin typeface="+mn-lt"/>
                          <a:ea typeface="+mn-ea"/>
                          <a:cs typeface="+mn-cs"/>
                        </a:rPr>
                        <a:t> </a:t>
                      </a:r>
                      <a:r>
                        <a:rPr lang="en-US" sz="1300" b="1" kern="1200" dirty="0" smtClean="0">
                          <a:solidFill>
                            <a:schemeClr val="dk1"/>
                          </a:solidFill>
                          <a:latin typeface="+mn-lt"/>
                          <a:ea typeface="+mn-ea"/>
                          <a:cs typeface="+mn-cs"/>
                        </a:rPr>
                        <a:t>Therefore, it could not have been the intention of the Parliament to differentiate between the two only at the time of refund</a:t>
                      </a:r>
                      <a:r>
                        <a:rPr lang="en-US" sz="1300" kern="1200" dirty="0" smtClean="0">
                          <a:solidFill>
                            <a:schemeClr val="dk1"/>
                          </a:solidFill>
                          <a:latin typeface="+mn-lt"/>
                          <a:ea typeface="+mn-ea"/>
                          <a:cs typeface="+mn-cs"/>
                        </a:rPr>
                        <a:t> in the case of an inverted duty structure envisaged under clause (ii) to the first proviso to section 54;</a:t>
                      </a:r>
                    </a:p>
                    <a:p>
                      <a:endParaRPr lang="en-US" sz="1100" dirty="0" smtClean="0"/>
                    </a:p>
                  </a:txBody>
                  <a:tcPr marT="38100" marB="38100">
                    <a:solidFill>
                      <a:schemeClr val="bg2">
                        <a:lumMod val="20000"/>
                        <a:lumOff val="80000"/>
                      </a:schemeClr>
                    </a:solidFill>
                  </a:tcPr>
                </a:tc>
                <a:extLst>
                  <a:ext uri="{0D108BD9-81ED-4DB2-BD59-A6C34878D82A}">
                    <a16:rowId xmlns:a16="http://schemas.microsoft.com/office/drawing/2014/main" val="10001"/>
                  </a:ext>
                </a:extLst>
              </a:tr>
            </a:tbl>
          </a:graphicData>
        </a:graphic>
      </p:graphicFrame>
      <p:pic>
        <p:nvPicPr>
          <p:cNvPr id="4" name="Picture 3" descr="C:\Users\Administrator\AppData\Local\Microsoft\Windows Live Mail\WLMDSS.tmp\WLM577A.tmp\logo.png"/>
          <p:cNvPicPr/>
          <p:nvPr/>
        </p:nvPicPr>
        <p:blipFill>
          <a:blip r:embed="rId2" cstate="print"/>
          <a:srcRect/>
          <a:stretch>
            <a:fillRect/>
          </a:stretch>
        </p:blipFill>
        <p:spPr bwMode="auto">
          <a:xfrm>
            <a:off x="8839200" y="6324600"/>
            <a:ext cx="304800" cy="533400"/>
          </a:xfrm>
          <a:prstGeom prst="rect">
            <a:avLst/>
          </a:prstGeom>
          <a:noFill/>
        </p:spPr>
      </p:pic>
      <p:pic>
        <p:nvPicPr>
          <p:cNvPr id="6" name="Picture 5" descr="C:\Users\Administrator\AppData\Local\Microsoft\Windows Live Mail\WLMDSS.tmp\WLM577A.tmp\logo.png"/>
          <p:cNvPicPr/>
          <p:nvPr/>
        </p:nvPicPr>
        <p:blipFill>
          <a:blip r:embed="rId2" cstate="print"/>
          <a:srcRect/>
          <a:stretch>
            <a:fillRect/>
          </a:stretch>
        </p:blipFill>
        <p:spPr bwMode="auto">
          <a:xfrm>
            <a:off x="0" y="6324600"/>
            <a:ext cx="304800" cy="533400"/>
          </a:xfrm>
          <a:prstGeom prst="rect">
            <a:avLst/>
          </a:prstGeom>
          <a:noFill/>
        </p:spPr>
      </p:pic>
      <p:sp>
        <p:nvSpPr>
          <p:cNvPr id="7" name="Rectangle 8"/>
          <p:cNvSpPr>
            <a:spLocks noChangeArrowheads="1"/>
          </p:cNvSpPr>
          <p:nvPr/>
        </p:nvSpPr>
        <p:spPr bwMode="auto">
          <a:xfrm>
            <a:off x="467544" y="6457890"/>
            <a:ext cx="8208912" cy="400110"/>
          </a:xfrm>
          <a:prstGeom prst="rect">
            <a:avLst/>
          </a:prstGeom>
          <a:ln>
            <a:solidFill>
              <a:schemeClr val="bg1"/>
            </a:solidFill>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chemeClr val="accent6">
                    <a:lumMod val="50000"/>
                  </a:schemeClr>
                </a:solidFill>
                <a:effectLst/>
                <a:latin typeface="Bell MT" pitchFamily="18" charset="0"/>
                <a:ea typeface="Calibri" pitchFamily="34" charset="0"/>
                <a:cs typeface="Times New Roman" pitchFamily="18" charset="0"/>
              </a:rPr>
              <a:t>Behind Every Successful Business Decision, There Is Always A </a:t>
            </a:r>
            <a:r>
              <a:rPr kumimoji="0" lang="en-US" sz="2000" b="1" i="0" u="none" strike="noStrike" cap="none" normalizeH="0" baseline="0" dirty="0">
                <a:ln>
                  <a:noFill/>
                </a:ln>
                <a:solidFill>
                  <a:srgbClr val="FF0000"/>
                </a:solidFill>
                <a:effectLst/>
                <a:latin typeface="Bell MT" pitchFamily="18" charset="0"/>
                <a:ea typeface="Calibri" pitchFamily="34" charset="0"/>
                <a:cs typeface="Times New Roman" pitchFamily="18" charset="0"/>
              </a:rPr>
              <a:t>CMA</a:t>
            </a:r>
            <a:endParaRPr kumimoji="0" lang="en-US" sz="2000" b="0" i="0" u="none" strike="noStrike" cap="none" normalizeH="0" baseline="0" dirty="0">
              <a:ln>
                <a:noFill/>
              </a:ln>
              <a:solidFill>
                <a:srgbClr val="FF0000"/>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7544" y="116632"/>
            <a:ext cx="8352928" cy="576063"/>
          </a:xfrm>
          <a:solidFill>
            <a:schemeClr val="tx1"/>
          </a:solidFill>
        </p:spPr>
        <p:txBody>
          <a:bodyPr>
            <a:normAutofit fontScale="90000"/>
          </a:bodyPr>
          <a:lstStyle/>
          <a:p>
            <a:r>
              <a:rPr lang="en-IN" sz="1800" dirty="0" smtClean="0">
                <a:solidFill>
                  <a:schemeClr val="bg1"/>
                </a:solidFill>
              </a:rPr>
              <a:t/>
            </a:r>
            <a:br>
              <a:rPr lang="en-IN" sz="1800" dirty="0" smtClean="0">
                <a:solidFill>
                  <a:schemeClr val="bg1"/>
                </a:solidFill>
              </a:rPr>
            </a:br>
            <a:r>
              <a:rPr lang="en-IN" sz="1800" b="1" dirty="0" smtClean="0">
                <a:solidFill>
                  <a:schemeClr val="bg1"/>
                </a:solidFill>
              </a:rPr>
              <a:t> UOI Vs  VKC Footsteps (I) </a:t>
            </a:r>
            <a:r>
              <a:rPr lang="en-IN" sz="1800" b="1" dirty="0" err="1" smtClean="0">
                <a:solidFill>
                  <a:schemeClr val="bg1"/>
                </a:solidFill>
              </a:rPr>
              <a:t>Pvt</a:t>
            </a:r>
            <a:r>
              <a:rPr lang="en-IN" sz="1800" b="1" dirty="0" smtClean="0">
                <a:solidFill>
                  <a:schemeClr val="bg1"/>
                </a:solidFill>
              </a:rPr>
              <a:t> Ltd  [ 2021-TIOL-237-SC-GST) </a:t>
            </a:r>
            <a:r>
              <a:rPr lang="en-IN" sz="1800" b="1" dirty="0" smtClean="0"/>
              <a:t>]</a:t>
            </a:r>
            <a:endParaRPr lang="en-US" sz="1800" dirty="0">
              <a:solidFill>
                <a:schemeClr val="bg1"/>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3237346656"/>
              </p:ext>
            </p:extLst>
          </p:nvPr>
        </p:nvGraphicFramePr>
        <p:xfrm>
          <a:off x="251520" y="836712"/>
          <a:ext cx="8568952" cy="5684520"/>
        </p:xfrm>
        <a:graphic>
          <a:graphicData uri="http://schemas.openxmlformats.org/drawingml/2006/table">
            <a:tbl>
              <a:tblPr firstRow="1" bandRow="1">
                <a:tableStyleId>{7DF18680-E054-41AD-8BC1-D1AEF772440D}</a:tableStyleId>
              </a:tblPr>
              <a:tblGrid>
                <a:gridCol w="8568952">
                  <a:extLst>
                    <a:ext uri="{9D8B030D-6E8A-4147-A177-3AD203B41FA5}">
                      <a16:colId xmlns:a16="http://schemas.microsoft.com/office/drawing/2014/main" val="20000"/>
                    </a:ext>
                  </a:extLst>
                </a:gridCol>
              </a:tblGrid>
              <a:tr h="254000">
                <a:tc>
                  <a:txBody>
                    <a:bodyPr/>
                    <a:lstStyle/>
                    <a:p>
                      <a:pPr marL="0" indent="0" algn="ctr">
                        <a:buFont typeface="Arial" pitchFamily="34" charset="0"/>
                        <a:buNone/>
                      </a:pPr>
                      <a:r>
                        <a:rPr lang="en-US" sz="1200" b="1" kern="1200" baseline="0" dirty="0" smtClean="0">
                          <a:solidFill>
                            <a:schemeClr val="tx1"/>
                          </a:solidFill>
                          <a:latin typeface="Arial" panose="020B0604020202020204" pitchFamily="34" charset="0"/>
                          <a:ea typeface="+mn-ea"/>
                          <a:cs typeface="Arial" panose="020B0604020202020204" pitchFamily="34" charset="0"/>
                        </a:rPr>
                        <a:t>Arguments on behalf of the Government          </a:t>
                      </a:r>
                      <a:endParaRPr lang="en-US" sz="1200" b="1" kern="1200" baseline="0" dirty="0">
                        <a:solidFill>
                          <a:schemeClr val="tx1"/>
                        </a:solidFill>
                        <a:latin typeface="Arial" panose="020B0604020202020204" pitchFamily="34" charset="0"/>
                        <a:ea typeface="+mn-ea"/>
                        <a:cs typeface="Arial" panose="020B0604020202020204" pitchFamily="34" charset="0"/>
                      </a:endParaRPr>
                    </a:p>
                  </a:txBody>
                  <a:tcPr marT="38100" marB="38100">
                    <a:solidFill>
                      <a:schemeClr val="bg1">
                        <a:lumMod val="75000"/>
                      </a:schemeClr>
                    </a:solidFill>
                  </a:tcPr>
                </a:tc>
                <a:extLst>
                  <a:ext uri="{0D108BD9-81ED-4DB2-BD59-A6C34878D82A}">
                    <a16:rowId xmlns:a16="http://schemas.microsoft.com/office/drawing/2014/main" val="10000"/>
                  </a:ext>
                </a:extLst>
              </a:tr>
              <a:tr h="469733">
                <a:tc>
                  <a:txBody>
                    <a:bodyPr/>
                    <a:lstStyle/>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defRPr/>
                      </a:pPr>
                      <a:r>
                        <a:rPr lang="en-US" sz="1300" b="1" kern="1200" dirty="0" smtClean="0">
                          <a:solidFill>
                            <a:schemeClr val="dk1"/>
                          </a:solidFill>
                          <a:latin typeface="+mn-lt"/>
                          <a:ea typeface="+mn-ea"/>
                          <a:cs typeface="+mn-cs"/>
                        </a:rPr>
                        <a:t>The refund of taxes is neither a fundamental right nor a constitutional right</a:t>
                      </a:r>
                      <a:r>
                        <a:rPr lang="en-US" sz="1300" kern="1200" dirty="0" smtClean="0">
                          <a:solidFill>
                            <a:schemeClr val="dk1"/>
                          </a:solidFill>
                          <a:latin typeface="+mn-lt"/>
                          <a:ea typeface="+mn-ea"/>
                          <a:cs typeface="+mn-cs"/>
                        </a:rPr>
                        <a:t>. The Constitution only guarantees that the levy should be legal and that the collection should be in accordance with law. </a:t>
                      </a:r>
                      <a:r>
                        <a:rPr lang="en-US" sz="1300" b="1" kern="1200" dirty="0" smtClean="0">
                          <a:solidFill>
                            <a:schemeClr val="dk1"/>
                          </a:solidFill>
                          <a:latin typeface="+mn-lt"/>
                          <a:ea typeface="+mn-ea"/>
                          <a:cs typeface="+mn-cs"/>
                        </a:rPr>
                        <a:t>Refund is always a matter of a statutory</a:t>
                      </a:r>
                      <a:r>
                        <a:rPr lang="en-US" sz="1300" kern="1200" dirty="0" smtClean="0">
                          <a:solidFill>
                            <a:schemeClr val="dk1"/>
                          </a:solidFill>
                          <a:latin typeface="+mn-lt"/>
                          <a:ea typeface="+mn-ea"/>
                          <a:cs typeface="+mn-cs"/>
                        </a:rPr>
                        <a:t> </a:t>
                      </a:r>
                      <a:r>
                        <a:rPr lang="en-US" sz="1300" b="1" kern="1200" dirty="0" smtClean="0">
                          <a:solidFill>
                            <a:schemeClr val="dk1"/>
                          </a:solidFill>
                          <a:latin typeface="+mn-lt"/>
                          <a:ea typeface="+mn-ea"/>
                          <a:cs typeface="+mn-cs"/>
                        </a:rPr>
                        <a:t>prescription and can be regulated by the statute </a:t>
                      </a:r>
                      <a:r>
                        <a:rPr lang="en-US" sz="1300" kern="1200" dirty="0" smtClean="0">
                          <a:solidFill>
                            <a:schemeClr val="dk1"/>
                          </a:solidFill>
                          <a:latin typeface="+mn-lt"/>
                          <a:ea typeface="+mn-ea"/>
                          <a:cs typeface="+mn-cs"/>
                        </a:rPr>
                        <a:t>subject to conditions and limitations; </a:t>
                      </a:r>
                    </a:p>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defRPr/>
                      </a:pPr>
                      <a:endParaRPr lang="en-US" sz="1300" b="1" kern="1200" dirty="0" smtClean="0">
                        <a:solidFill>
                          <a:schemeClr val="dk1"/>
                        </a:solidFill>
                        <a:latin typeface="+mn-lt"/>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defRPr/>
                      </a:pPr>
                      <a:r>
                        <a:rPr lang="en-US" sz="1300" b="1" kern="1200" dirty="0" smtClean="0">
                          <a:solidFill>
                            <a:schemeClr val="dk1"/>
                          </a:solidFill>
                          <a:latin typeface="+mn-lt"/>
                          <a:ea typeface="+mn-ea"/>
                          <a:cs typeface="+mn-cs"/>
                        </a:rPr>
                        <a:t>Discriminatory treatment under tax laws is </a:t>
                      </a:r>
                      <a:r>
                        <a:rPr lang="en-US" sz="1300" b="1" kern="1200" dirty="0" smtClean="0">
                          <a:solidFill>
                            <a:srgbClr val="C00000"/>
                          </a:solidFill>
                          <a:latin typeface="+mn-lt"/>
                          <a:ea typeface="+mn-ea"/>
                          <a:cs typeface="+mn-cs"/>
                        </a:rPr>
                        <a:t>NOT</a:t>
                      </a:r>
                      <a:r>
                        <a:rPr lang="en-US" sz="1300" b="1" kern="1200" dirty="0" smtClean="0">
                          <a:solidFill>
                            <a:schemeClr val="dk1"/>
                          </a:solidFill>
                          <a:latin typeface="+mn-lt"/>
                          <a:ea typeface="+mn-ea"/>
                          <a:cs typeface="+mn-cs"/>
                        </a:rPr>
                        <a:t> per se invalid.</a:t>
                      </a:r>
                      <a:r>
                        <a:rPr lang="en-US" sz="1300" kern="1200" dirty="0" smtClean="0">
                          <a:solidFill>
                            <a:schemeClr val="dk1"/>
                          </a:solidFill>
                          <a:latin typeface="+mn-lt"/>
                          <a:ea typeface="+mn-ea"/>
                          <a:cs typeface="+mn-cs"/>
                        </a:rPr>
                        <a:t> </a:t>
                      </a:r>
                      <a:r>
                        <a:rPr lang="en-US" sz="1300" u="sng" kern="1200" dirty="0" smtClean="0">
                          <a:solidFill>
                            <a:schemeClr val="dk1"/>
                          </a:solidFill>
                          <a:latin typeface="+mn-lt"/>
                          <a:ea typeface="+mn-ea"/>
                          <a:cs typeface="+mn-cs"/>
                        </a:rPr>
                        <a:t>It is invalid only when equals are treated unequally or </a:t>
                      </a:r>
                      <a:r>
                        <a:rPr lang="en-US" sz="1300" u="sng" kern="1200" dirty="0" err="1" smtClean="0">
                          <a:solidFill>
                            <a:schemeClr val="dk1"/>
                          </a:solidFill>
                          <a:latin typeface="+mn-lt"/>
                          <a:ea typeface="+mn-ea"/>
                          <a:cs typeface="+mn-cs"/>
                        </a:rPr>
                        <a:t>unequals</a:t>
                      </a:r>
                      <a:r>
                        <a:rPr lang="en-US" sz="1300" u="sng" kern="1200" dirty="0" smtClean="0">
                          <a:solidFill>
                            <a:schemeClr val="dk1"/>
                          </a:solidFill>
                          <a:latin typeface="+mn-lt"/>
                          <a:ea typeface="+mn-ea"/>
                          <a:cs typeface="+mn-cs"/>
                        </a:rPr>
                        <a:t> are treated equally.</a:t>
                      </a:r>
                      <a:r>
                        <a:rPr lang="en-US" sz="1300" kern="1200" dirty="0" smtClean="0">
                          <a:solidFill>
                            <a:schemeClr val="dk1"/>
                          </a:solidFill>
                          <a:latin typeface="+mn-lt"/>
                          <a:ea typeface="+mn-ea"/>
                          <a:cs typeface="+mn-cs"/>
                        </a:rPr>
                        <a:t> </a:t>
                      </a:r>
                    </a:p>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defRPr/>
                      </a:pPr>
                      <a:endParaRPr lang="en-US" sz="1300" kern="1200" dirty="0" smtClean="0">
                        <a:solidFill>
                          <a:schemeClr val="dk1"/>
                        </a:solidFill>
                        <a:latin typeface="+mn-lt"/>
                        <a:ea typeface="+mn-ea"/>
                        <a:cs typeface="+mn-cs"/>
                      </a:endParaRPr>
                    </a:p>
                    <a:p>
                      <a:pPr marL="342900" lvl="0" indent="-342900">
                        <a:buFont typeface="+mj-lt"/>
                        <a:buAutoNum type="arabicPeriod"/>
                      </a:pPr>
                      <a:r>
                        <a:rPr lang="en-US" sz="1300" u="sng" kern="1200" dirty="0" smtClean="0">
                          <a:solidFill>
                            <a:schemeClr val="dk1"/>
                          </a:solidFill>
                          <a:latin typeface="+mn-lt"/>
                          <a:ea typeface="+mn-ea"/>
                          <a:cs typeface="+mn-cs"/>
                        </a:rPr>
                        <a:t>Goods and services are distinct at a constitutional level</a:t>
                      </a:r>
                      <a:r>
                        <a:rPr lang="en-US" sz="1300" kern="1200" dirty="0" smtClean="0">
                          <a:solidFill>
                            <a:schemeClr val="dk1"/>
                          </a:solidFill>
                          <a:latin typeface="+mn-lt"/>
                          <a:ea typeface="+mn-ea"/>
                          <a:cs typeface="+mn-cs"/>
                        </a:rPr>
                        <a:t>.  CGST Act also defines Input &amp; input Service distinctly. Hence, 'goods' and 'services' and 'inputs' and 'input services' have distinct definitions;</a:t>
                      </a:r>
                    </a:p>
                    <a:p>
                      <a:pPr marL="342900" indent="-342900">
                        <a:buFont typeface="+mj-lt"/>
                        <a:buNone/>
                      </a:pPr>
                      <a:endParaRPr lang="en-US" sz="1300" kern="1200" dirty="0" smtClean="0">
                        <a:solidFill>
                          <a:schemeClr val="dk1"/>
                        </a:solidFill>
                        <a:latin typeface="+mn-lt"/>
                        <a:ea typeface="+mn-ea"/>
                        <a:cs typeface="+mn-cs"/>
                      </a:endParaRPr>
                    </a:p>
                    <a:p>
                      <a:pPr marL="342900" lvl="0" indent="-342900">
                        <a:buFont typeface="+mj-lt"/>
                        <a:buNone/>
                      </a:pPr>
                      <a:r>
                        <a:rPr lang="en-IN" sz="1300" kern="1200" dirty="0" smtClean="0">
                          <a:solidFill>
                            <a:schemeClr val="dk1"/>
                          </a:solidFill>
                          <a:latin typeface="+mn-lt"/>
                          <a:ea typeface="+mn-ea"/>
                          <a:cs typeface="+mn-cs"/>
                        </a:rPr>
                        <a:t>4.     The Proviso of </a:t>
                      </a:r>
                      <a:r>
                        <a:rPr lang="en-IN" sz="1300" b="1" kern="1200" dirty="0" smtClean="0">
                          <a:solidFill>
                            <a:schemeClr val="dk1"/>
                          </a:solidFill>
                          <a:latin typeface="+mn-lt"/>
                          <a:ea typeface="+mn-ea"/>
                          <a:cs typeface="+mn-cs"/>
                        </a:rPr>
                        <a:t>Section 54(3) to be considered as restriction</a:t>
                      </a:r>
                      <a:r>
                        <a:rPr lang="en-IN" sz="1300" kern="1200" dirty="0" smtClean="0">
                          <a:solidFill>
                            <a:schemeClr val="dk1"/>
                          </a:solidFill>
                          <a:latin typeface="+mn-lt"/>
                          <a:ea typeface="+mn-ea"/>
                          <a:cs typeface="+mn-cs"/>
                        </a:rPr>
                        <a:t>.  </a:t>
                      </a:r>
                      <a:r>
                        <a:rPr lang="en-US" sz="1300" kern="1200" dirty="0" smtClean="0">
                          <a:solidFill>
                            <a:schemeClr val="dk1"/>
                          </a:solidFill>
                          <a:latin typeface="+mn-lt"/>
                          <a:ea typeface="+mn-ea"/>
                          <a:cs typeface="+mn-cs"/>
                        </a:rPr>
                        <a:t>The first proviso cannot be read as a mere qualification or eligibility for the grant of refund on the entire </a:t>
                      </a:r>
                      <a:r>
                        <a:rPr lang="en-US" sz="1300" kern="1200" dirty="0" err="1" smtClean="0">
                          <a:solidFill>
                            <a:schemeClr val="dk1"/>
                          </a:solidFill>
                          <a:latin typeface="+mn-lt"/>
                          <a:ea typeface="+mn-ea"/>
                          <a:cs typeface="+mn-cs"/>
                        </a:rPr>
                        <a:t>unutilised</a:t>
                      </a:r>
                      <a:r>
                        <a:rPr lang="en-US" sz="1300" kern="1200" dirty="0" smtClean="0">
                          <a:solidFill>
                            <a:schemeClr val="dk1"/>
                          </a:solidFill>
                          <a:latin typeface="+mn-lt"/>
                          <a:ea typeface="+mn-ea"/>
                          <a:cs typeface="+mn-cs"/>
                        </a:rPr>
                        <a:t> ITC </a:t>
                      </a:r>
                      <a:r>
                        <a:rPr lang="en-US" sz="1300" b="1" kern="1200" dirty="0" smtClean="0">
                          <a:solidFill>
                            <a:schemeClr val="dk1"/>
                          </a:solidFill>
                          <a:latin typeface="+mn-lt"/>
                          <a:ea typeface="+mn-ea"/>
                          <a:cs typeface="+mn-cs"/>
                        </a:rPr>
                        <a:t>comprising input goods and input services</a:t>
                      </a:r>
                      <a:r>
                        <a:rPr lang="en-US" sz="1300" kern="1200" dirty="0" smtClean="0">
                          <a:solidFill>
                            <a:schemeClr val="dk1"/>
                          </a:solidFill>
                          <a:latin typeface="+mn-lt"/>
                          <a:ea typeface="+mn-ea"/>
                          <a:cs typeface="+mn-cs"/>
                        </a:rPr>
                        <a:t> (a) The expression used is 'the credit' and the </a:t>
                      </a:r>
                      <a:r>
                        <a:rPr lang="en-US" sz="1300" b="1" kern="1200" dirty="0" smtClean="0">
                          <a:solidFill>
                            <a:schemeClr val="dk1"/>
                          </a:solidFill>
                          <a:latin typeface="+mn-lt"/>
                          <a:ea typeface="+mn-ea"/>
                          <a:cs typeface="+mn-cs"/>
                        </a:rPr>
                        <a:t>accumulation is restricted only on account of 'inputs'</a:t>
                      </a:r>
                      <a:r>
                        <a:rPr lang="en-US" sz="1300" kern="1200" dirty="0" smtClean="0">
                          <a:solidFill>
                            <a:schemeClr val="dk1"/>
                          </a:solidFill>
                          <a:latin typeface="+mn-lt"/>
                          <a:ea typeface="+mn-ea"/>
                          <a:cs typeface="+mn-cs"/>
                        </a:rPr>
                        <a:t>. </a:t>
                      </a:r>
                      <a:r>
                        <a:rPr lang="en-US" sz="1300" u="sng" kern="1200" dirty="0" smtClean="0">
                          <a:solidFill>
                            <a:schemeClr val="dk1"/>
                          </a:solidFill>
                          <a:latin typeface="+mn-lt"/>
                          <a:ea typeface="+mn-ea"/>
                          <a:cs typeface="+mn-cs"/>
                        </a:rPr>
                        <a:t>The proviso limits the grant of refund only to two circumstances and hence the limitation has to be read as it is without extending it to input services </a:t>
                      </a:r>
                      <a:r>
                        <a:rPr lang="en-US" sz="1300" kern="1200" dirty="0" smtClean="0">
                          <a:solidFill>
                            <a:schemeClr val="dk1"/>
                          </a:solidFill>
                          <a:latin typeface="+mn-lt"/>
                          <a:ea typeface="+mn-ea"/>
                          <a:cs typeface="+mn-cs"/>
                        </a:rPr>
                        <a:t>and capital goods, specifically since the legislature has not included them;</a:t>
                      </a:r>
                    </a:p>
                    <a:p>
                      <a:pPr marL="342900" indent="-342900">
                        <a:buFont typeface="+mj-lt"/>
                        <a:buNone/>
                      </a:pPr>
                      <a:r>
                        <a:rPr lang="en-IN" sz="1300" kern="1200" dirty="0" smtClean="0">
                          <a:solidFill>
                            <a:schemeClr val="dk1"/>
                          </a:solidFill>
                          <a:latin typeface="+mn-lt"/>
                          <a:ea typeface="+mn-ea"/>
                          <a:cs typeface="+mn-cs"/>
                        </a:rPr>
                        <a:t> </a:t>
                      </a:r>
                      <a:endParaRPr lang="en-US" sz="1300" kern="1200" dirty="0" smtClean="0">
                        <a:solidFill>
                          <a:schemeClr val="dk1"/>
                        </a:solidFill>
                        <a:latin typeface="+mn-lt"/>
                        <a:ea typeface="+mn-ea"/>
                        <a:cs typeface="+mn-cs"/>
                      </a:endParaRPr>
                    </a:p>
                    <a:p>
                      <a:pPr marL="342900" lvl="0" indent="-342900">
                        <a:buFont typeface="+mj-lt"/>
                        <a:buNone/>
                      </a:pPr>
                      <a:r>
                        <a:rPr lang="en-US" sz="1300" u="none" kern="1200" dirty="0" smtClean="0">
                          <a:solidFill>
                            <a:schemeClr val="dk1"/>
                          </a:solidFill>
                          <a:latin typeface="+mn-lt"/>
                          <a:ea typeface="+mn-ea"/>
                          <a:cs typeface="+mn-cs"/>
                        </a:rPr>
                        <a:t>5.     When there is an express inclusion limited only to the credit accumulation arising out of 'inputs', it would not be permissible to include input services and capital goods in the face of the statutory provision. </a:t>
                      </a:r>
                      <a:r>
                        <a:rPr lang="en-US" sz="1300" b="1" u="none" kern="1200" dirty="0" smtClean="0">
                          <a:solidFill>
                            <a:schemeClr val="dk1"/>
                          </a:solidFill>
                          <a:latin typeface="+mn-lt"/>
                          <a:ea typeface="+mn-ea"/>
                          <a:cs typeface="+mn-cs"/>
                        </a:rPr>
                        <a:t>What has not been included in the statute should not be included by way of judicial interpretation;</a:t>
                      </a:r>
                    </a:p>
                    <a:p>
                      <a:pPr marL="342900" indent="-342900">
                        <a:buFont typeface="+mj-lt"/>
                        <a:buNone/>
                      </a:pPr>
                      <a:r>
                        <a:rPr lang="en-IN" sz="1300" kern="1200" dirty="0" smtClean="0">
                          <a:solidFill>
                            <a:schemeClr val="dk1"/>
                          </a:solidFill>
                          <a:latin typeface="+mn-lt"/>
                          <a:ea typeface="+mn-ea"/>
                          <a:cs typeface="+mn-cs"/>
                        </a:rPr>
                        <a:t> </a:t>
                      </a:r>
                      <a:endParaRPr lang="en-US" sz="1300" kern="1200" dirty="0" smtClean="0">
                        <a:solidFill>
                          <a:schemeClr val="dk1"/>
                        </a:solidFill>
                        <a:latin typeface="+mn-lt"/>
                        <a:ea typeface="+mn-ea"/>
                        <a:cs typeface="+mn-cs"/>
                      </a:endParaRPr>
                    </a:p>
                    <a:p>
                      <a:pPr marL="342900" lvl="0" indent="-342900">
                        <a:buFont typeface="+mj-lt"/>
                        <a:buNone/>
                      </a:pPr>
                      <a:r>
                        <a:rPr lang="en-US" sz="1300" kern="1200" dirty="0" smtClean="0">
                          <a:solidFill>
                            <a:schemeClr val="dk1"/>
                          </a:solidFill>
                          <a:latin typeface="+mn-lt"/>
                          <a:ea typeface="+mn-ea"/>
                          <a:cs typeface="+mn-cs"/>
                        </a:rPr>
                        <a:t>6.     Explanation-I to Section 54(3) defines refund in three parts: (a) When it comes to zero rated supplies on exports, it extends the refund to 'inputs', 'input services' (b) When it comes to deemed exports, it restricts the refund of tax only on the supply of goods; (c) </a:t>
                      </a:r>
                      <a:r>
                        <a:rPr lang="en-US" sz="1300" b="1" kern="1200" dirty="0" smtClean="0">
                          <a:solidFill>
                            <a:schemeClr val="dk1"/>
                          </a:solidFill>
                          <a:latin typeface="+mn-lt"/>
                          <a:ea typeface="+mn-ea"/>
                          <a:cs typeface="+mn-cs"/>
                        </a:rPr>
                        <a:t>When it comes to inverted structure, it limits it as provided in the proviso to Section 54(3)</a:t>
                      </a:r>
                      <a:r>
                        <a:rPr lang="en-US" sz="1300" kern="1200" dirty="0" smtClean="0">
                          <a:solidFill>
                            <a:schemeClr val="dk1"/>
                          </a:solidFill>
                          <a:latin typeface="+mn-lt"/>
                          <a:ea typeface="+mn-ea"/>
                          <a:cs typeface="+mn-cs"/>
                        </a:rPr>
                        <a:t>. </a:t>
                      </a:r>
                      <a:r>
                        <a:rPr lang="en-US" sz="1300" u="sng" kern="1200" dirty="0" smtClean="0">
                          <a:solidFill>
                            <a:schemeClr val="dk1"/>
                          </a:solidFill>
                          <a:latin typeface="+mn-lt"/>
                          <a:ea typeface="+mn-ea"/>
                          <a:cs typeface="+mn-cs"/>
                        </a:rPr>
                        <a:t>This is one more reason to read the proviso to Section 54(3), as a restriction </a:t>
                      </a:r>
                      <a:r>
                        <a:rPr lang="en-US" sz="1300" kern="1200" dirty="0" smtClean="0">
                          <a:solidFill>
                            <a:schemeClr val="dk1"/>
                          </a:solidFill>
                          <a:latin typeface="+mn-lt"/>
                          <a:ea typeface="+mn-ea"/>
                          <a:cs typeface="+mn-cs"/>
                        </a:rPr>
                        <a:t>and not as a qualification</a:t>
                      </a:r>
                      <a:r>
                        <a:rPr lang="en-US" sz="1300" u="sng" kern="1200" dirty="0" smtClean="0">
                          <a:solidFill>
                            <a:schemeClr val="dk1"/>
                          </a:solidFill>
                          <a:latin typeface="+mn-lt"/>
                          <a:ea typeface="+mn-ea"/>
                          <a:cs typeface="+mn-cs"/>
                        </a:rPr>
                        <a:t>. If the intent of Parliament was to grant a refund arising both out of input goods and input services even in the case of inverted tax structure, it would have defined refund in Explanation-I at par with zero rated supplies and there was no need to limit it only to one situation of the credit accumulation arising on account of 'inputs'.</a:t>
                      </a:r>
                    </a:p>
                  </a:txBody>
                  <a:tcPr marT="38100" marB="38100">
                    <a:solidFill>
                      <a:schemeClr val="bg2">
                        <a:lumMod val="20000"/>
                        <a:lumOff val="80000"/>
                      </a:schemeClr>
                    </a:solidFill>
                  </a:tcPr>
                </a:tc>
                <a:extLst>
                  <a:ext uri="{0D108BD9-81ED-4DB2-BD59-A6C34878D82A}">
                    <a16:rowId xmlns:a16="http://schemas.microsoft.com/office/drawing/2014/main" val="10001"/>
                  </a:ext>
                </a:extLst>
              </a:tr>
            </a:tbl>
          </a:graphicData>
        </a:graphic>
      </p:graphicFrame>
      <p:pic>
        <p:nvPicPr>
          <p:cNvPr id="4" name="Picture 3" descr="C:\Users\Administrator\AppData\Local\Microsoft\Windows Live Mail\WLMDSS.tmp\WLM577A.tmp\logo.png"/>
          <p:cNvPicPr/>
          <p:nvPr/>
        </p:nvPicPr>
        <p:blipFill>
          <a:blip r:embed="rId2" cstate="print"/>
          <a:srcRect/>
          <a:stretch>
            <a:fillRect/>
          </a:stretch>
        </p:blipFill>
        <p:spPr bwMode="auto">
          <a:xfrm>
            <a:off x="8839200" y="6324600"/>
            <a:ext cx="304800" cy="533400"/>
          </a:xfrm>
          <a:prstGeom prst="rect">
            <a:avLst/>
          </a:prstGeom>
          <a:noFill/>
        </p:spPr>
      </p:pic>
      <p:pic>
        <p:nvPicPr>
          <p:cNvPr id="6" name="Picture 5" descr="C:\Users\Administrator\AppData\Local\Microsoft\Windows Live Mail\WLMDSS.tmp\WLM577A.tmp\logo.png"/>
          <p:cNvPicPr/>
          <p:nvPr/>
        </p:nvPicPr>
        <p:blipFill>
          <a:blip r:embed="rId2" cstate="print"/>
          <a:srcRect/>
          <a:stretch>
            <a:fillRect/>
          </a:stretch>
        </p:blipFill>
        <p:spPr bwMode="auto">
          <a:xfrm>
            <a:off x="0" y="6324600"/>
            <a:ext cx="304800" cy="533400"/>
          </a:xfrm>
          <a:prstGeom prst="rect">
            <a:avLst/>
          </a:prstGeom>
          <a:noFill/>
        </p:spPr>
      </p:pic>
      <p:sp>
        <p:nvSpPr>
          <p:cNvPr id="7" name="Rectangle 8"/>
          <p:cNvSpPr>
            <a:spLocks noChangeArrowheads="1"/>
          </p:cNvSpPr>
          <p:nvPr/>
        </p:nvSpPr>
        <p:spPr bwMode="auto">
          <a:xfrm>
            <a:off x="467544" y="6457890"/>
            <a:ext cx="8208912" cy="400110"/>
          </a:xfrm>
          <a:prstGeom prst="rect">
            <a:avLst/>
          </a:prstGeom>
          <a:ln>
            <a:solidFill>
              <a:schemeClr val="bg1"/>
            </a:solidFill>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chemeClr val="accent6">
                    <a:lumMod val="50000"/>
                  </a:schemeClr>
                </a:solidFill>
                <a:effectLst/>
                <a:latin typeface="Bell MT" pitchFamily="18" charset="0"/>
                <a:ea typeface="Calibri" pitchFamily="34" charset="0"/>
                <a:cs typeface="Times New Roman" pitchFamily="18" charset="0"/>
              </a:rPr>
              <a:t>Behind Every Successful Business Decision, There Is Always A </a:t>
            </a:r>
            <a:r>
              <a:rPr kumimoji="0" lang="en-US" sz="2000" b="1" i="0" u="none" strike="noStrike" cap="none" normalizeH="0" baseline="0" dirty="0">
                <a:ln>
                  <a:noFill/>
                </a:ln>
                <a:solidFill>
                  <a:srgbClr val="FF0000"/>
                </a:solidFill>
                <a:effectLst/>
                <a:latin typeface="Bell MT" pitchFamily="18" charset="0"/>
                <a:ea typeface="Calibri" pitchFamily="34" charset="0"/>
                <a:cs typeface="Times New Roman" pitchFamily="18" charset="0"/>
              </a:rPr>
              <a:t>CMA</a:t>
            </a:r>
            <a:endParaRPr kumimoji="0" lang="en-US" sz="2000" b="0" i="0" u="none" strike="noStrike" cap="none" normalizeH="0" baseline="0" dirty="0">
              <a:ln>
                <a:noFill/>
              </a:ln>
              <a:solidFill>
                <a:srgbClr val="FF0000"/>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7544" y="188641"/>
            <a:ext cx="8352928" cy="576063"/>
          </a:xfrm>
          <a:solidFill>
            <a:schemeClr val="tx1"/>
          </a:solidFill>
        </p:spPr>
        <p:txBody>
          <a:bodyPr>
            <a:normAutofit fontScale="90000"/>
          </a:bodyPr>
          <a:lstStyle/>
          <a:p>
            <a:r>
              <a:rPr lang="en-IN" sz="1800" dirty="0" smtClean="0">
                <a:solidFill>
                  <a:schemeClr val="bg1"/>
                </a:solidFill>
              </a:rPr>
              <a:t/>
            </a:r>
            <a:br>
              <a:rPr lang="en-IN" sz="1800" dirty="0" smtClean="0">
                <a:solidFill>
                  <a:schemeClr val="bg1"/>
                </a:solidFill>
              </a:rPr>
            </a:br>
            <a:r>
              <a:rPr lang="en-IN" sz="1800" b="1" dirty="0" smtClean="0">
                <a:solidFill>
                  <a:schemeClr val="bg1"/>
                </a:solidFill>
              </a:rPr>
              <a:t> UOI Vs  VKC Footsteps (I) </a:t>
            </a:r>
            <a:r>
              <a:rPr lang="en-IN" sz="1800" b="1" dirty="0" err="1" smtClean="0">
                <a:solidFill>
                  <a:schemeClr val="bg1"/>
                </a:solidFill>
              </a:rPr>
              <a:t>Pvt</a:t>
            </a:r>
            <a:r>
              <a:rPr lang="en-IN" sz="1800" b="1" dirty="0" smtClean="0">
                <a:solidFill>
                  <a:schemeClr val="bg1"/>
                </a:solidFill>
              </a:rPr>
              <a:t> Ltd  [ 2021-TIOL-237-SC-GST) </a:t>
            </a:r>
            <a:r>
              <a:rPr lang="en-IN" sz="1800" b="1" dirty="0" smtClean="0"/>
              <a:t>]</a:t>
            </a:r>
            <a:endParaRPr lang="en-US" sz="1800" dirty="0">
              <a:solidFill>
                <a:schemeClr val="bg1"/>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3237346656"/>
              </p:ext>
            </p:extLst>
          </p:nvPr>
        </p:nvGraphicFramePr>
        <p:xfrm>
          <a:off x="467544" y="908720"/>
          <a:ext cx="8352928" cy="2042160"/>
        </p:xfrm>
        <a:graphic>
          <a:graphicData uri="http://schemas.openxmlformats.org/drawingml/2006/table">
            <a:tbl>
              <a:tblPr firstRow="1" bandRow="1">
                <a:tableStyleId>{7DF18680-E054-41AD-8BC1-D1AEF772440D}</a:tableStyleId>
              </a:tblPr>
              <a:tblGrid>
                <a:gridCol w="8352928">
                  <a:extLst>
                    <a:ext uri="{9D8B030D-6E8A-4147-A177-3AD203B41FA5}">
                      <a16:colId xmlns:a16="http://schemas.microsoft.com/office/drawing/2014/main" val="20000"/>
                    </a:ext>
                  </a:extLst>
                </a:gridCol>
              </a:tblGrid>
              <a:tr h="254000">
                <a:tc>
                  <a:txBody>
                    <a:bodyPr/>
                    <a:lstStyle/>
                    <a:p>
                      <a:pPr marL="0" indent="0" algn="ctr">
                        <a:buFont typeface="Arial" pitchFamily="34" charset="0"/>
                        <a:buNone/>
                      </a:pPr>
                      <a:r>
                        <a:rPr lang="en-US" sz="1200" b="1" kern="1200" baseline="0" dirty="0" smtClean="0">
                          <a:solidFill>
                            <a:schemeClr val="tx1"/>
                          </a:solidFill>
                          <a:latin typeface="Arial" panose="020B0604020202020204" pitchFamily="34" charset="0"/>
                          <a:ea typeface="+mn-ea"/>
                          <a:cs typeface="Arial" panose="020B0604020202020204" pitchFamily="34" charset="0"/>
                        </a:rPr>
                        <a:t>Arguments on behalf of the Government          </a:t>
                      </a:r>
                      <a:endParaRPr lang="en-US" sz="1200" b="1" kern="1200" baseline="0" dirty="0">
                        <a:solidFill>
                          <a:schemeClr val="tx1"/>
                        </a:solidFill>
                        <a:latin typeface="Arial" panose="020B0604020202020204" pitchFamily="34" charset="0"/>
                        <a:ea typeface="+mn-ea"/>
                        <a:cs typeface="Arial" panose="020B0604020202020204" pitchFamily="34" charset="0"/>
                      </a:endParaRPr>
                    </a:p>
                  </a:txBody>
                  <a:tcPr marT="38100" marB="38100">
                    <a:solidFill>
                      <a:schemeClr val="bg1">
                        <a:lumMod val="75000"/>
                      </a:schemeClr>
                    </a:solidFill>
                  </a:tcPr>
                </a:tc>
                <a:extLst>
                  <a:ext uri="{0D108BD9-81ED-4DB2-BD59-A6C34878D82A}">
                    <a16:rowId xmlns:a16="http://schemas.microsoft.com/office/drawing/2014/main" val="10000"/>
                  </a:ext>
                </a:extLst>
              </a:tr>
              <a:tr h="469733">
                <a:tc>
                  <a:txBody>
                    <a:bodyPr/>
                    <a:lstStyle/>
                    <a:p>
                      <a:pPr marL="342900" indent="-342900">
                        <a:buFont typeface="+mj-lt"/>
                        <a:buNone/>
                      </a:pPr>
                      <a:r>
                        <a:rPr lang="en-IN" sz="1400" kern="1200" dirty="0" smtClean="0">
                          <a:solidFill>
                            <a:schemeClr val="dk1"/>
                          </a:solidFill>
                          <a:latin typeface="+mn-lt"/>
                          <a:ea typeface="+mn-ea"/>
                          <a:cs typeface="+mn-cs"/>
                        </a:rPr>
                        <a:t> </a:t>
                      </a:r>
                      <a:endParaRPr lang="en-US" sz="1400" kern="1200" dirty="0" smtClean="0">
                        <a:solidFill>
                          <a:schemeClr val="dk1"/>
                        </a:solidFill>
                        <a:latin typeface="+mn-lt"/>
                        <a:ea typeface="+mn-ea"/>
                        <a:cs typeface="+mn-cs"/>
                      </a:endParaRPr>
                    </a:p>
                    <a:p>
                      <a:pPr marL="342900" lvl="0" indent="-342900">
                        <a:buFont typeface="+mj-lt"/>
                        <a:buNone/>
                      </a:pPr>
                      <a:r>
                        <a:rPr lang="en-US" sz="1400" b="1" kern="1200" dirty="0" smtClean="0">
                          <a:solidFill>
                            <a:schemeClr val="dk1"/>
                          </a:solidFill>
                          <a:latin typeface="+mn-lt"/>
                          <a:ea typeface="+mn-ea"/>
                          <a:cs typeface="+mn-cs"/>
                        </a:rPr>
                        <a:t>7.     The legislature is entitled to the widest latitude when it identifies categories of classification and unless things constituting the same class are treated differently</a:t>
                      </a:r>
                      <a:r>
                        <a:rPr lang="en-US" sz="1400" kern="1200" dirty="0" smtClean="0">
                          <a:solidFill>
                            <a:schemeClr val="dk1"/>
                          </a:solidFill>
                          <a:latin typeface="+mn-lt"/>
                          <a:ea typeface="+mn-ea"/>
                          <a:cs typeface="+mn-cs"/>
                        </a:rPr>
                        <a:t> without a rationale, the provision cannot be declared as unconstitutional</a:t>
                      </a:r>
                    </a:p>
                    <a:p>
                      <a:pPr marL="342900" indent="-342900">
                        <a:buFont typeface="+mj-lt"/>
                        <a:buNone/>
                      </a:pPr>
                      <a:r>
                        <a:rPr lang="en-IN" sz="1400" kern="1200" dirty="0" smtClean="0">
                          <a:solidFill>
                            <a:schemeClr val="dk1"/>
                          </a:solidFill>
                          <a:latin typeface="+mn-lt"/>
                          <a:ea typeface="+mn-ea"/>
                          <a:cs typeface="+mn-cs"/>
                        </a:rPr>
                        <a:t> </a:t>
                      </a:r>
                      <a:endParaRPr lang="en-US" sz="1400" kern="1200" dirty="0" smtClean="0">
                        <a:solidFill>
                          <a:schemeClr val="dk1"/>
                        </a:solidFill>
                        <a:latin typeface="+mn-lt"/>
                        <a:ea typeface="+mn-ea"/>
                        <a:cs typeface="+mn-cs"/>
                      </a:endParaRPr>
                    </a:p>
                    <a:p>
                      <a:pPr marL="342900" indent="-342900">
                        <a:buFont typeface="+mj-lt"/>
                        <a:buNone/>
                      </a:pPr>
                      <a:r>
                        <a:rPr lang="en-US" sz="1400" kern="1200" dirty="0" smtClean="0">
                          <a:solidFill>
                            <a:schemeClr val="dk1"/>
                          </a:solidFill>
                          <a:latin typeface="+mn-lt"/>
                          <a:ea typeface="+mn-ea"/>
                          <a:cs typeface="+mn-cs"/>
                        </a:rPr>
                        <a:t>8.     Article 279A(6) does not compel parity of treatment between goods and services. In fact, Article 366(12) deals with the definition of 'goods', Article 366(26A) deals with the definition of 'services' and Article 366(12A) defines 'goods and services'. Thus, goods and services are identified as two distinct aspects;</a:t>
                      </a:r>
                    </a:p>
                  </a:txBody>
                  <a:tcPr marT="38100" marB="38100">
                    <a:solidFill>
                      <a:schemeClr val="bg2">
                        <a:lumMod val="20000"/>
                        <a:lumOff val="80000"/>
                      </a:schemeClr>
                    </a:solidFill>
                  </a:tcPr>
                </a:tc>
                <a:extLst>
                  <a:ext uri="{0D108BD9-81ED-4DB2-BD59-A6C34878D82A}">
                    <a16:rowId xmlns:a16="http://schemas.microsoft.com/office/drawing/2014/main" val="10001"/>
                  </a:ext>
                </a:extLst>
              </a:tr>
            </a:tbl>
          </a:graphicData>
        </a:graphic>
      </p:graphicFrame>
      <p:pic>
        <p:nvPicPr>
          <p:cNvPr id="4" name="Picture 3" descr="C:\Users\Administrator\AppData\Local\Microsoft\Windows Live Mail\WLMDSS.tmp\WLM577A.tmp\logo.png"/>
          <p:cNvPicPr/>
          <p:nvPr/>
        </p:nvPicPr>
        <p:blipFill>
          <a:blip r:embed="rId2" cstate="print"/>
          <a:srcRect/>
          <a:stretch>
            <a:fillRect/>
          </a:stretch>
        </p:blipFill>
        <p:spPr bwMode="auto">
          <a:xfrm>
            <a:off x="8839200" y="6324600"/>
            <a:ext cx="304800" cy="533400"/>
          </a:xfrm>
          <a:prstGeom prst="rect">
            <a:avLst/>
          </a:prstGeom>
          <a:noFill/>
        </p:spPr>
      </p:pic>
      <p:pic>
        <p:nvPicPr>
          <p:cNvPr id="6" name="Picture 5" descr="C:\Users\Administrator\AppData\Local\Microsoft\Windows Live Mail\WLMDSS.tmp\WLM577A.tmp\logo.png"/>
          <p:cNvPicPr/>
          <p:nvPr/>
        </p:nvPicPr>
        <p:blipFill>
          <a:blip r:embed="rId2" cstate="print"/>
          <a:srcRect/>
          <a:stretch>
            <a:fillRect/>
          </a:stretch>
        </p:blipFill>
        <p:spPr bwMode="auto">
          <a:xfrm>
            <a:off x="0" y="6324600"/>
            <a:ext cx="304800" cy="533400"/>
          </a:xfrm>
          <a:prstGeom prst="rect">
            <a:avLst/>
          </a:prstGeom>
          <a:noFill/>
        </p:spPr>
      </p:pic>
      <p:sp>
        <p:nvSpPr>
          <p:cNvPr id="7" name="Rectangle 8"/>
          <p:cNvSpPr>
            <a:spLocks noChangeArrowheads="1"/>
          </p:cNvSpPr>
          <p:nvPr/>
        </p:nvSpPr>
        <p:spPr bwMode="auto">
          <a:xfrm>
            <a:off x="467544" y="6457890"/>
            <a:ext cx="8208912" cy="400110"/>
          </a:xfrm>
          <a:prstGeom prst="rect">
            <a:avLst/>
          </a:prstGeom>
          <a:ln>
            <a:solidFill>
              <a:schemeClr val="bg1"/>
            </a:solidFill>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chemeClr val="accent6">
                    <a:lumMod val="50000"/>
                  </a:schemeClr>
                </a:solidFill>
                <a:effectLst/>
                <a:latin typeface="Bell MT" pitchFamily="18" charset="0"/>
                <a:ea typeface="Calibri" pitchFamily="34" charset="0"/>
                <a:cs typeface="Times New Roman" pitchFamily="18" charset="0"/>
              </a:rPr>
              <a:t>Behind Every Successful Business Decision, There Is Always A </a:t>
            </a:r>
            <a:r>
              <a:rPr kumimoji="0" lang="en-US" sz="2000" b="1" i="0" u="none" strike="noStrike" cap="none" normalizeH="0" baseline="0" dirty="0">
                <a:ln>
                  <a:noFill/>
                </a:ln>
                <a:solidFill>
                  <a:srgbClr val="FF0000"/>
                </a:solidFill>
                <a:effectLst/>
                <a:latin typeface="Bell MT" pitchFamily="18" charset="0"/>
                <a:ea typeface="Calibri" pitchFamily="34" charset="0"/>
                <a:cs typeface="Times New Roman" pitchFamily="18" charset="0"/>
              </a:rPr>
              <a:t>CMA</a:t>
            </a:r>
            <a:endParaRPr kumimoji="0" lang="en-US" sz="2000" b="0" i="0" u="none" strike="noStrike" cap="none" normalizeH="0" baseline="0" dirty="0">
              <a:ln>
                <a:noFill/>
              </a:ln>
              <a:solidFill>
                <a:srgbClr val="FF0000"/>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7544" y="188641"/>
            <a:ext cx="8352928" cy="576063"/>
          </a:xfrm>
          <a:solidFill>
            <a:schemeClr val="tx1"/>
          </a:solidFill>
        </p:spPr>
        <p:txBody>
          <a:bodyPr>
            <a:normAutofit fontScale="90000"/>
          </a:bodyPr>
          <a:lstStyle/>
          <a:p>
            <a:r>
              <a:rPr lang="en-IN" sz="1800" dirty="0" smtClean="0">
                <a:solidFill>
                  <a:schemeClr val="bg1"/>
                </a:solidFill>
              </a:rPr>
              <a:t/>
            </a:r>
            <a:br>
              <a:rPr lang="en-IN" sz="1800" dirty="0" smtClean="0">
                <a:solidFill>
                  <a:schemeClr val="bg1"/>
                </a:solidFill>
              </a:rPr>
            </a:br>
            <a:r>
              <a:rPr lang="en-IN" sz="1800" b="1" dirty="0" smtClean="0">
                <a:solidFill>
                  <a:schemeClr val="bg1"/>
                </a:solidFill>
              </a:rPr>
              <a:t> UOI Vs  VKC Footsteps (I) </a:t>
            </a:r>
            <a:r>
              <a:rPr lang="en-IN" sz="1800" b="1" dirty="0" err="1" smtClean="0">
                <a:solidFill>
                  <a:schemeClr val="bg1"/>
                </a:solidFill>
              </a:rPr>
              <a:t>Pvt</a:t>
            </a:r>
            <a:r>
              <a:rPr lang="en-IN" sz="1800" b="1" dirty="0" smtClean="0">
                <a:solidFill>
                  <a:schemeClr val="bg1"/>
                </a:solidFill>
              </a:rPr>
              <a:t> Ltd  [ 2021-TIOL-237-SC-GST) </a:t>
            </a:r>
            <a:r>
              <a:rPr lang="en-IN" sz="1800" b="1" dirty="0" smtClean="0"/>
              <a:t>]</a:t>
            </a:r>
            <a:endParaRPr lang="en-US" sz="1800" dirty="0">
              <a:solidFill>
                <a:schemeClr val="bg1"/>
              </a:solidFill>
            </a:endParaRPr>
          </a:p>
        </p:txBody>
      </p:sp>
      <p:graphicFrame>
        <p:nvGraphicFramePr>
          <p:cNvPr id="4" name="Table 3"/>
          <p:cNvGraphicFramePr>
            <a:graphicFrameLocks noGrp="1"/>
          </p:cNvGraphicFramePr>
          <p:nvPr>
            <p:extLst>
              <p:ext uri="{D42A27DB-BD31-4B8C-83A1-F6EECF244321}">
                <p14:modId xmlns:p14="http://schemas.microsoft.com/office/powerpoint/2010/main" val="3237346656"/>
              </p:ext>
            </p:extLst>
          </p:nvPr>
        </p:nvGraphicFramePr>
        <p:xfrm>
          <a:off x="539552" y="908720"/>
          <a:ext cx="8352928" cy="4114800"/>
        </p:xfrm>
        <a:graphic>
          <a:graphicData uri="http://schemas.openxmlformats.org/drawingml/2006/table">
            <a:tbl>
              <a:tblPr firstRow="1" bandRow="1">
                <a:tableStyleId>{7DF18680-E054-41AD-8BC1-D1AEF772440D}</a:tableStyleId>
              </a:tblPr>
              <a:tblGrid>
                <a:gridCol w="8352928">
                  <a:extLst>
                    <a:ext uri="{9D8B030D-6E8A-4147-A177-3AD203B41FA5}">
                      <a16:colId xmlns:a16="http://schemas.microsoft.com/office/drawing/2014/main" val="20000"/>
                    </a:ext>
                  </a:extLst>
                </a:gridCol>
              </a:tblGrid>
              <a:tr h="254000">
                <a:tc>
                  <a:txBody>
                    <a:bodyPr/>
                    <a:lstStyle/>
                    <a:p>
                      <a:pPr marL="0" indent="0" algn="ctr">
                        <a:buFont typeface="Arial" pitchFamily="34" charset="0"/>
                        <a:buNone/>
                      </a:pPr>
                      <a:r>
                        <a:rPr lang="en-US" sz="1200" b="1" kern="1200" baseline="0" dirty="0" smtClean="0">
                          <a:solidFill>
                            <a:schemeClr val="tx1"/>
                          </a:solidFill>
                          <a:latin typeface="Arial" panose="020B0604020202020204" pitchFamily="34" charset="0"/>
                          <a:ea typeface="+mn-ea"/>
                          <a:cs typeface="Arial" panose="020B0604020202020204" pitchFamily="34" charset="0"/>
                        </a:rPr>
                        <a:t>Observation of the Bench           </a:t>
                      </a:r>
                      <a:endParaRPr lang="en-US" sz="1200" b="1" kern="1200" baseline="0" dirty="0">
                        <a:solidFill>
                          <a:schemeClr val="tx1"/>
                        </a:solidFill>
                        <a:latin typeface="Arial" panose="020B0604020202020204" pitchFamily="34" charset="0"/>
                        <a:ea typeface="+mn-ea"/>
                        <a:cs typeface="Arial" panose="020B0604020202020204" pitchFamily="34" charset="0"/>
                      </a:endParaRPr>
                    </a:p>
                  </a:txBody>
                  <a:tcPr marT="38100" marB="38100">
                    <a:solidFill>
                      <a:schemeClr val="bg1">
                        <a:lumMod val="75000"/>
                      </a:schemeClr>
                    </a:solidFill>
                  </a:tcPr>
                </a:tc>
                <a:extLst>
                  <a:ext uri="{0D108BD9-81ED-4DB2-BD59-A6C34878D82A}">
                    <a16:rowId xmlns:a16="http://schemas.microsoft.com/office/drawing/2014/main" val="10000"/>
                  </a:ext>
                </a:extLst>
              </a:tr>
              <a:tr h="469733">
                <a:tc>
                  <a:txBody>
                    <a:bodyPr/>
                    <a:lstStyle/>
                    <a:p>
                      <a:pPr marL="342900" indent="-342900">
                        <a:buFont typeface="+mj-lt"/>
                        <a:buAutoNum type="arabicPeriod"/>
                      </a:pPr>
                      <a:r>
                        <a:rPr lang="en-IN" sz="1400" kern="1200" dirty="0" smtClean="0">
                          <a:solidFill>
                            <a:schemeClr val="dk1"/>
                          </a:solidFill>
                          <a:latin typeface="+mn-lt"/>
                          <a:ea typeface="+mn-ea"/>
                          <a:cs typeface="+mn-cs"/>
                        </a:rPr>
                        <a:t> </a:t>
                      </a:r>
                      <a:r>
                        <a:rPr lang="en-US" sz="1300" kern="1200" dirty="0" smtClean="0">
                          <a:solidFill>
                            <a:schemeClr val="dk1"/>
                          </a:solidFill>
                          <a:latin typeface="+mn-lt"/>
                          <a:ea typeface="+mn-ea"/>
                          <a:cs typeface="+mn-cs"/>
                        </a:rPr>
                        <a:t>ITC accumulated on account of input goods and there has been no </a:t>
                      </a:r>
                      <a:r>
                        <a:rPr lang="en-US" sz="1300" kern="1200" dirty="0" err="1" smtClean="0">
                          <a:solidFill>
                            <a:schemeClr val="dk1"/>
                          </a:solidFill>
                          <a:latin typeface="+mn-lt"/>
                          <a:ea typeface="+mn-ea"/>
                          <a:cs typeface="+mn-cs"/>
                        </a:rPr>
                        <a:t>utilisation</a:t>
                      </a:r>
                      <a:r>
                        <a:rPr lang="en-US" sz="1300" kern="1200" dirty="0" smtClean="0">
                          <a:solidFill>
                            <a:schemeClr val="dk1"/>
                          </a:solidFill>
                          <a:latin typeface="+mn-lt"/>
                          <a:ea typeface="+mn-ea"/>
                          <a:cs typeface="+mn-cs"/>
                        </a:rPr>
                        <a:t> of the ITC on input services. While a similar formula is provided in </a:t>
                      </a:r>
                      <a:r>
                        <a:rPr lang="en-US" sz="1300" b="1" kern="1200" dirty="0" smtClean="0">
                          <a:solidFill>
                            <a:schemeClr val="dk1"/>
                          </a:solidFill>
                          <a:latin typeface="+mn-lt"/>
                          <a:ea typeface="+mn-ea"/>
                          <a:cs typeface="+mn-cs"/>
                        </a:rPr>
                        <a:t>Rule 89(4) with regard to zero rated supplies, in that case, the 'Net ITC" includes input goods and input services and thus, there is no imbalance between the different components of the formula. The formula prescribed in Rule 89(5) however, seeks to deduct the total output tax from only one component of the ITC, namely ITC on input goods.</a:t>
                      </a:r>
                      <a:r>
                        <a:rPr lang="en-US" sz="1300" kern="1200" dirty="0" smtClean="0">
                          <a:solidFill>
                            <a:schemeClr val="dk1"/>
                          </a:solidFill>
                          <a:latin typeface="+mn-lt"/>
                          <a:ea typeface="+mn-ea"/>
                          <a:cs typeface="+mn-cs"/>
                        </a:rPr>
                        <a:t> </a:t>
                      </a:r>
                      <a:r>
                        <a:rPr lang="en-US" sz="1300" b="1" kern="1200" dirty="0" smtClean="0">
                          <a:solidFill>
                            <a:srgbClr val="C00000"/>
                          </a:solidFill>
                          <a:latin typeface="+mn-lt"/>
                          <a:ea typeface="+mn-ea"/>
                          <a:cs typeface="+mn-cs"/>
                        </a:rPr>
                        <a:t>This in our view is at odds with reality, where the ITC on both input goods and input services is accumulated in the electronic ledger and is then </a:t>
                      </a:r>
                      <a:r>
                        <a:rPr lang="en-US" sz="1300" b="1" kern="1200" dirty="0" err="1" smtClean="0">
                          <a:solidFill>
                            <a:srgbClr val="C00000"/>
                          </a:solidFill>
                          <a:latin typeface="+mn-lt"/>
                          <a:ea typeface="+mn-ea"/>
                          <a:cs typeface="+mn-cs"/>
                        </a:rPr>
                        <a:t>utilised</a:t>
                      </a:r>
                      <a:r>
                        <a:rPr lang="en-US" sz="1300" b="1" kern="1200" dirty="0" smtClean="0">
                          <a:solidFill>
                            <a:srgbClr val="C00000"/>
                          </a:solidFill>
                          <a:latin typeface="+mn-lt"/>
                          <a:ea typeface="+mn-ea"/>
                          <a:cs typeface="+mn-cs"/>
                        </a:rPr>
                        <a:t> for the payment of output tax. In making such an assumption, the formula tilts the balance in </a:t>
                      </a:r>
                      <a:r>
                        <a:rPr lang="en-US" sz="1300" b="1" kern="1200" dirty="0" err="1" smtClean="0">
                          <a:solidFill>
                            <a:srgbClr val="C00000"/>
                          </a:solidFill>
                          <a:latin typeface="+mn-lt"/>
                          <a:ea typeface="+mn-ea"/>
                          <a:cs typeface="+mn-cs"/>
                        </a:rPr>
                        <a:t>favour</a:t>
                      </a:r>
                      <a:r>
                        <a:rPr lang="en-US" sz="1300" b="1" kern="1200" dirty="0" smtClean="0">
                          <a:solidFill>
                            <a:srgbClr val="C00000"/>
                          </a:solidFill>
                          <a:latin typeface="+mn-lt"/>
                          <a:ea typeface="+mn-ea"/>
                          <a:cs typeface="+mn-cs"/>
                        </a:rPr>
                        <a:t> of the Revenue by reducing the refund granted.</a:t>
                      </a:r>
                    </a:p>
                    <a:p>
                      <a:pPr marL="342900" indent="-342900">
                        <a:buFont typeface="+mj-lt"/>
                        <a:buNone/>
                      </a:pPr>
                      <a:endParaRPr lang="en-US" sz="1300" b="1" kern="1200" dirty="0" smtClean="0">
                        <a:solidFill>
                          <a:srgbClr val="C00000"/>
                        </a:solidFill>
                        <a:latin typeface="+mn-lt"/>
                        <a:ea typeface="+mn-ea"/>
                        <a:cs typeface="+mn-cs"/>
                      </a:endParaRPr>
                    </a:p>
                    <a:p>
                      <a:pPr marL="342900" lvl="0" indent="-342900">
                        <a:buFont typeface="+mj-lt"/>
                        <a:buNone/>
                      </a:pPr>
                      <a:r>
                        <a:rPr lang="en-US" sz="1300" b="1" kern="1200" dirty="0" smtClean="0">
                          <a:solidFill>
                            <a:srgbClr val="C00000"/>
                          </a:solidFill>
                          <a:latin typeface="+mn-lt"/>
                          <a:ea typeface="+mn-ea"/>
                          <a:cs typeface="+mn-cs"/>
                        </a:rPr>
                        <a:t>2.     Government has exercised its powers of delegated legislation to frame a formula, which has certain inequities</a:t>
                      </a:r>
                      <a:r>
                        <a:rPr lang="en-US" sz="1300" b="1" kern="1200" dirty="0" smtClean="0">
                          <a:solidFill>
                            <a:schemeClr val="dk1"/>
                          </a:solidFill>
                          <a:latin typeface="+mn-lt"/>
                          <a:ea typeface="+mn-ea"/>
                          <a:cs typeface="+mn-cs"/>
                        </a:rPr>
                        <a:t>.</a:t>
                      </a:r>
                      <a:r>
                        <a:rPr lang="en-US" sz="1300" kern="1200" dirty="0" smtClean="0">
                          <a:solidFill>
                            <a:schemeClr val="dk1"/>
                          </a:solidFill>
                          <a:latin typeface="+mn-lt"/>
                          <a:ea typeface="+mn-ea"/>
                          <a:cs typeface="+mn-cs"/>
                        </a:rPr>
                        <a:t> However, these inequities are to be ironed out by the Government in the course of the application of the formula. </a:t>
                      </a:r>
                      <a:r>
                        <a:rPr lang="en-US" sz="1300" b="1" kern="1200" dirty="0" smtClean="0">
                          <a:solidFill>
                            <a:schemeClr val="dk1"/>
                          </a:solidFill>
                          <a:latin typeface="+mn-lt"/>
                          <a:ea typeface="+mn-ea"/>
                          <a:cs typeface="+mn-cs"/>
                        </a:rPr>
                        <a:t>We are affirmatively of the view that this Court should not in the exercise of the power of judicial review</a:t>
                      </a:r>
                      <a:r>
                        <a:rPr lang="en-US" sz="1300" kern="1200" dirty="0" smtClean="0">
                          <a:solidFill>
                            <a:schemeClr val="dk1"/>
                          </a:solidFill>
                          <a:latin typeface="+mn-lt"/>
                          <a:ea typeface="+mn-ea"/>
                          <a:cs typeface="+mn-cs"/>
                        </a:rPr>
                        <a:t> allow itself to become a one-time arbiter of any and every anomaly of a fiscal regime despite its meeting the jurisdictional framework for the validity of the legislation, including delegated legislation.</a:t>
                      </a:r>
                    </a:p>
                    <a:p>
                      <a:pPr marL="342900" lvl="0" indent="-342900">
                        <a:buFont typeface="+mj-lt"/>
                        <a:buNone/>
                      </a:pPr>
                      <a:endParaRPr lang="en-US" sz="1300" kern="1200" dirty="0" smtClean="0">
                        <a:solidFill>
                          <a:schemeClr val="dk1"/>
                        </a:solidFill>
                        <a:latin typeface="+mn-lt"/>
                        <a:ea typeface="+mn-ea"/>
                        <a:cs typeface="+mn-cs"/>
                      </a:endParaRPr>
                    </a:p>
                    <a:p>
                      <a:pPr marL="342900" lvl="0" indent="-342900">
                        <a:buFont typeface="+mj-lt"/>
                        <a:buNone/>
                      </a:pPr>
                      <a:r>
                        <a:rPr lang="en-US" sz="1300" b="1" kern="1200" dirty="0" smtClean="0">
                          <a:solidFill>
                            <a:schemeClr val="dk1"/>
                          </a:solidFill>
                          <a:latin typeface="+mn-lt"/>
                          <a:ea typeface="+mn-ea"/>
                          <a:cs typeface="+mn-cs"/>
                        </a:rPr>
                        <a:t>3.      If provision of law is explicitly clear, language unambiguous and interpretation leaves no room for more than one construction, it has to be read as it is. </a:t>
                      </a:r>
                      <a:r>
                        <a:rPr lang="en-US" sz="1300" b="0" kern="1200" dirty="0" smtClean="0">
                          <a:solidFill>
                            <a:schemeClr val="dk1"/>
                          </a:solidFill>
                          <a:latin typeface="+mn-lt"/>
                          <a:ea typeface="+mn-ea"/>
                          <a:cs typeface="+mn-cs"/>
                        </a:rPr>
                        <a:t>In that case, the provision of law has to be tested on the touchstone of the relevant provisions of law or of the Constitution and</a:t>
                      </a:r>
                      <a:r>
                        <a:rPr lang="en-US" sz="1300" b="1" kern="1200" dirty="0" smtClean="0">
                          <a:solidFill>
                            <a:schemeClr val="dk1"/>
                          </a:solidFill>
                          <a:latin typeface="+mn-lt"/>
                          <a:ea typeface="+mn-ea"/>
                          <a:cs typeface="+mn-cs"/>
                        </a:rPr>
                        <a:t> it is not open to a court to invoke the doctrine of "reading down"</a:t>
                      </a:r>
                      <a:r>
                        <a:rPr lang="en-US" sz="1300" kern="1200" dirty="0" smtClean="0">
                          <a:solidFill>
                            <a:schemeClr val="dk1"/>
                          </a:solidFill>
                          <a:latin typeface="+mn-lt"/>
                          <a:ea typeface="+mn-ea"/>
                          <a:cs typeface="+mn-cs"/>
                        </a:rPr>
                        <a:t> </a:t>
                      </a:r>
                      <a:r>
                        <a:rPr lang="en-US" sz="1300" b="1" kern="1200" dirty="0" smtClean="0">
                          <a:solidFill>
                            <a:schemeClr val="dk1"/>
                          </a:solidFill>
                          <a:latin typeface="+mn-lt"/>
                          <a:ea typeface="+mn-ea"/>
                          <a:cs typeface="+mn-cs"/>
                        </a:rPr>
                        <a:t>with a view to save the statute from declaring it ultra </a:t>
                      </a:r>
                      <a:r>
                        <a:rPr lang="en-US" sz="1300" b="1" kern="1200" dirty="0" err="1" smtClean="0">
                          <a:solidFill>
                            <a:schemeClr val="dk1"/>
                          </a:solidFill>
                          <a:latin typeface="+mn-lt"/>
                          <a:ea typeface="+mn-ea"/>
                          <a:cs typeface="+mn-cs"/>
                        </a:rPr>
                        <a:t>vires</a:t>
                      </a:r>
                      <a:r>
                        <a:rPr lang="en-US" sz="1300" b="1" kern="1200" dirty="0" smtClean="0">
                          <a:solidFill>
                            <a:schemeClr val="dk1"/>
                          </a:solidFill>
                          <a:latin typeface="+mn-lt"/>
                          <a:ea typeface="+mn-ea"/>
                          <a:cs typeface="+mn-cs"/>
                        </a:rPr>
                        <a:t> by carrying it to the point of "perverting the purposes of the statute</a:t>
                      </a:r>
                    </a:p>
                  </a:txBody>
                  <a:tcPr marT="38100" marB="38100">
                    <a:solidFill>
                      <a:schemeClr val="bg2">
                        <a:lumMod val="20000"/>
                        <a:lumOff val="80000"/>
                      </a:schemeClr>
                    </a:solidFill>
                  </a:tcPr>
                </a:tc>
                <a:extLst>
                  <a:ext uri="{0D108BD9-81ED-4DB2-BD59-A6C34878D82A}">
                    <a16:rowId xmlns:a16="http://schemas.microsoft.com/office/drawing/2014/main" val="10001"/>
                  </a:ext>
                </a:extLst>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2510942066"/>
              </p:ext>
            </p:extLst>
          </p:nvPr>
        </p:nvGraphicFramePr>
        <p:xfrm>
          <a:off x="467544" y="5085184"/>
          <a:ext cx="8352928" cy="1325880"/>
        </p:xfrm>
        <a:graphic>
          <a:graphicData uri="http://schemas.openxmlformats.org/drawingml/2006/table">
            <a:tbl>
              <a:tblPr firstRow="1" bandRow="1">
                <a:tableStyleId>{7DF18680-E054-41AD-8BC1-D1AEF772440D}</a:tableStyleId>
              </a:tblPr>
              <a:tblGrid>
                <a:gridCol w="8352928">
                  <a:extLst>
                    <a:ext uri="{9D8B030D-6E8A-4147-A177-3AD203B41FA5}">
                      <a16:colId xmlns:a16="http://schemas.microsoft.com/office/drawing/2014/main" val="20000"/>
                    </a:ext>
                  </a:extLst>
                </a:gridCol>
              </a:tblGrid>
              <a:tr h="254000">
                <a:tc>
                  <a:txBody>
                    <a:bodyPr/>
                    <a:lstStyle/>
                    <a:p>
                      <a:pPr marL="0" indent="0" algn="ctr">
                        <a:buFont typeface="Arial" pitchFamily="34" charset="0"/>
                        <a:buNone/>
                      </a:pPr>
                      <a:r>
                        <a:rPr lang="en-US" sz="1200" b="1" kern="1200" baseline="0" dirty="0" err="1" smtClean="0">
                          <a:solidFill>
                            <a:schemeClr val="tx1"/>
                          </a:solidFill>
                          <a:latin typeface="Arial" panose="020B0604020202020204" pitchFamily="34" charset="0"/>
                          <a:ea typeface="+mn-ea"/>
                          <a:cs typeface="Arial" panose="020B0604020202020204" pitchFamily="34" charset="0"/>
                        </a:rPr>
                        <a:t>Judgement</a:t>
                      </a:r>
                      <a:r>
                        <a:rPr lang="en-US" sz="1200" b="1" kern="1200" baseline="0" dirty="0" smtClean="0">
                          <a:solidFill>
                            <a:schemeClr val="tx1"/>
                          </a:solidFill>
                          <a:latin typeface="Arial" panose="020B0604020202020204" pitchFamily="34" charset="0"/>
                          <a:ea typeface="+mn-ea"/>
                          <a:cs typeface="Arial" panose="020B0604020202020204" pitchFamily="34" charset="0"/>
                        </a:rPr>
                        <a:t> in Brief           </a:t>
                      </a:r>
                      <a:endParaRPr lang="en-US" sz="1200" b="1" kern="1200" baseline="0" dirty="0">
                        <a:solidFill>
                          <a:schemeClr val="tx1"/>
                        </a:solidFill>
                        <a:latin typeface="Arial" panose="020B0604020202020204" pitchFamily="34" charset="0"/>
                        <a:ea typeface="+mn-ea"/>
                        <a:cs typeface="Arial" panose="020B0604020202020204" pitchFamily="34" charset="0"/>
                      </a:endParaRPr>
                    </a:p>
                  </a:txBody>
                  <a:tcPr marT="38100" marB="38100">
                    <a:solidFill>
                      <a:schemeClr val="bg1">
                        <a:lumMod val="75000"/>
                      </a:schemeClr>
                    </a:solidFill>
                  </a:tcPr>
                </a:tc>
                <a:extLst>
                  <a:ext uri="{0D108BD9-81ED-4DB2-BD59-A6C34878D82A}">
                    <a16:rowId xmlns:a16="http://schemas.microsoft.com/office/drawing/2014/main" val="10000"/>
                  </a:ext>
                </a:extLst>
              </a:tr>
              <a:tr h="469733">
                <a:tc>
                  <a:txBody>
                    <a:bodyPr/>
                    <a:lstStyle/>
                    <a:p>
                      <a:pPr marL="342900" lvl="0" indent="-342900">
                        <a:buFont typeface="Arial" pitchFamily="34" charset="0"/>
                        <a:buChar char="•"/>
                      </a:pPr>
                      <a:r>
                        <a:rPr lang="en-US" sz="1300" dirty="0" smtClean="0"/>
                        <a:t>Section 54(3) and Rule 89(5) are constitutionally valid. Legislation is within</a:t>
                      </a:r>
                      <a:r>
                        <a:rPr lang="en-US" sz="1300" baseline="0" dirty="0" smtClean="0"/>
                        <a:t> its power. </a:t>
                      </a:r>
                    </a:p>
                    <a:p>
                      <a:pPr marL="342900" lvl="0" indent="-342900">
                        <a:buFont typeface="Arial" pitchFamily="34" charset="0"/>
                        <a:buChar char="•"/>
                      </a:pPr>
                      <a:r>
                        <a:rPr lang="en-US" sz="1300" kern="1200" baseline="0" dirty="0" smtClean="0">
                          <a:solidFill>
                            <a:schemeClr val="dk1"/>
                          </a:solidFill>
                          <a:latin typeface="+mn-lt"/>
                          <a:ea typeface="+mn-ea"/>
                          <a:cs typeface="+mn-cs"/>
                        </a:rPr>
                        <a:t>It is not inclined to invoke to doctrine of “ reading Down”  with a view to save the statute from declaring it ultra </a:t>
                      </a:r>
                      <a:r>
                        <a:rPr lang="en-US" sz="1300" kern="1200" baseline="0" dirty="0" err="1" smtClean="0">
                          <a:solidFill>
                            <a:schemeClr val="dk1"/>
                          </a:solidFill>
                          <a:latin typeface="+mn-lt"/>
                          <a:ea typeface="+mn-ea"/>
                          <a:cs typeface="+mn-cs"/>
                        </a:rPr>
                        <a:t>vires</a:t>
                      </a:r>
                      <a:r>
                        <a:rPr lang="en-US" sz="1300" kern="1200" baseline="0" dirty="0" smtClean="0">
                          <a:solidFill>
                            <a:schemeClr val="dk1"/>
                          </a:solidFill>
                          <a:latin typeface="+mn-lt"/>
                          <a:ea typeface="+mn-ea"/>
                          <a:cs typeface="+mn-cs"/>
                        </a:rPr>
                        <a:t> . </a:t>
                      </a:r>
                    </a:p>
                    <a:p>
                      <a:pPr marL="342900" lvl="0" indent="-342900">
                        <a:buFont typeface="Arial" pitchFamily="34" charset="0"/>
                        <a:buChar char="•"/>
                      </a:pPr>
                      <a:r>
                        <a:rPr lang="en-US" sz="1300" kern="1200" baseline="0" dirty="0" smtClean="0">
                          <a:solidFill>
                            <a:schemeClr val="dk1"/>
                          </a:solidFill>
                          <a:latin typeface="+mn-lt"/>
                          <a:ea typeface="+mn-ea"/>
                          <a:cs typeface="+mn-cs"/>
                        </a:rPr>
                        <a:t>Observations mentioned in </a:t>
                      </a:r>
                      <a:r>
                        <a:rPr lang="en-US" sz="1300" kern="1200" baseline="0" dirty="0" err="1" smtClean="0">
                          <a:solidFill>
                            <a:schemeClr val="dk1"/>
                          </a:solidFill>
                          <a:latin typeface="+mn-lt"/>
                          <a:ea typeface="+mn-ea"/>
                          <a:cs typeface="+mn-cs"/>
                        </a:rPr>
                        <a:t>para</a:t>
                      </a:r>
                      <a:r>
                        <a:rPr lang="en-US" sz="1300" kern="1200" baseline="0" dirty="0" smtClean="0">
                          <a:solidFill>
                            <a:schemeClr val="dk1"/>
                          </a:solidFill>
                          <a:latin typeface="+mn-lt"/>
                          <a:ea typeface="+mn-ea"/>
                          <a:cs typeface="+mn-cs"/>
                        </a:rPr>
                        <a:t> 104 to 111 shall be considered by the GST Council to enable it to take a considered view in accordance with the law.  </a:t>
                      </a:r>
                      <a:endParaRPr lang="en-US" sz="1300" kern="1200" dirty="0" smtClean="0">
                        <a:solidFill>
                          <a:schemeClr val="dk1"/>
                        </a:solidFill>
                        <a:latin typeface="+mn-lt"/>
                        <a:ea typeface="+mn-ea"/>
                        <a:cs typeface="+mn-cs"/>
                      </a:endParaRPr>
                    </a:p>
                  </a:txBody>
                  <a:tcPr marT="38100" marB="38100">
                    <a:solidFill>
                      <a:schemeClr val="bg2">
                        <a:lumMod val="20000"/>
                        <a:lumOff val="80000"/>
                      </a:schemeClr>
                    </a:solidFill>
                  </a:tcPr>
                </a:tc>
                <a:extLst>
                  <a:ext uri="{0D108BD9-81ED-4DB2-BD59-A6C34878D82A}">
                    <a16:rowId xmlns:a16="http://schemas.microsoft.com/office/drawing/2014/main" val="10001"/>
                  </a:ext>
                </a:extLst>
              </a:tr>
            </a:tbl>
          </a:graphicData>
        </a:graphic>
      </p:graphicFrame>
      <p:pic>
        <p:nvPicPr>
          <p:cNvPr id="5" name="Picture 4" descr="C:\Users\Administrator\AppData\Local\Microsoft\Windows Live Mail\WLMDSS.tmp\WLM577A.tmp\logo.png"/>
          <p:cNvPicPr/>
          <p:nvPr/>
        </p:nvPicPr>
        <p:blipFill>
          <a:blip r:embed="rId2" cstate="print"/>
          <a:srcRect/>
          <a:stretch>
            <a:fillRect/>
          </a:stretch>
        </p:blipFill>
        <p:spPr bwMode="auto">
          <a:xfrm>
            <a:off x="8839200" y="6324600"/>
            <a:ext cx="304800" cy="533400"/>
          </a:xfrm>
          <a:prstGeom prst="rect">
            <a:avLst/>
          </a:prstGeom>
          <a:noFill/>
        </p:spPr>
      </p:pic>
      <p:pic>
        <p:nvPicPr>
          <p:cNvPr id="7" name="Picture 6" descr="C:\Users\Administrator\AppData\Local\Microsoft\Windows Live Mail\WLMDSS.tmp\WLM577A.tmp\logo.png"/>
          <p:cNvPicPr/>
          <p:nvPr/>
        </p:nvPicPr>
        <p:blipFill>
          <a:blip r:embed="rId2" cstate="print"/>
          <a:srcRect/>
          <a:stretch>
            <a:fillRect/>
          </a:stretch>
        </p:blipFill>
        <p:spPr bwMode="auto">
          <a:xfrm>
            <a:off x="0" y="6324600"/>
            <a:ext cx="304800" cy="533400"/>
          </a:xfrm>
          <a:prstGeom prst="rect">
            <a:avLst/>
          </a:prstGeom>
          <a:noFill/>
        </p:spPr>
      </p:pic>
      <p:sp>
        <p:nvSpPr>
          <p:cNvPr id="8" name="Rectangle 8"/>
          <p:cNvSpPr>
            <a:spLocks noChangeArrowheads="1"/>
          </p:cNvSpPr>
          <p:nvPr/>
        </p:nvSpPr>
        <p:spPr bwMode="auto">
          <a:xfrm>
            <a:off x="467544" y="6457890"/>
            <a:ext cx="8208912" cy="400110"/>
          </a:xfrm>
          <a:prstGeom prst="rect">
            <a:avLst/>
          </a:prstGeom>
          <a:ln>
            <a:solidFill>
              <a:schemeClr val="bg1"/>
            </a:solidFill>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chemeClr val="accent6">
                    <a:lumMod val="50000"/>
                  </a:schemeClr>
                </a:solidFill>
                <a:effectLst/>
                <a:latin typeface="Bell MT" pitchFamily="18" charset="0"/>
                <a:ea typeface="Calibri" pitchFamily="34" charset="0"/>
                <a:cs typeface="Times New Roman" pitchFamily="18" charset="0"/>
              </a:rPr>
              <a:t>Behind Every Successful Business Decision, There Is Always A </a:t>
            </a:r>
            <a:r>
              <a:rPr kumimoji="0" lang="en-US" sz="2000" b="1" i="0" u="none" strike="noStrike" cap="none" normalizeH="0" baseline="0" dirty="0">
                <a:ln>
                  <a:noFill/>
                </a:ln>
                <a:solidFill>
                  <a:srgbClr val="FF0000"/>
                </a:solidFill>
                <a:effectLst/>
                <a:latin typeface="Bell MT" pitchFamily="18" charset="0"/>
                <a:ea typeface="Calibri" pitchFamily="34" charset="0"/>
                <a:cs typeface="Times New Roman" pitchFamily="18" charset="0"/>
              </a:rPr>
              <a:t>CMA</a:t>
            </a:r>
            <a:endParaRPr kumimoji="0" lang="en-US" sz="2000" b="0" i="0" u="none" strike="noStrike" cap="none" normalizeH="0" baseline="0" dirty="0">
              <a:ln>
                <a:noFill/>
              </a:ln>
              <a:solidFill>
                <a:srgbClr val="FF0000"/>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7544" y="188641"/>
            <a:ext cx="8352928" cy="792088"/>
          </a:xfrm>
          <a:solidFill>
            <a:schemeClr val="tx1"/>
          </a:solidFill>
        </p:spPr>
        <p:txBody>
          <a:bodyPr>
            <a:normAutofit/>
          </a:bodyPr>
          <a:lstStyle/>
          <a:p>
            <a:r>
              <a:rPr lang="en-IN" sz="1800" b="1" dirty="0">
                <a:solidFill>
                  <a:schemeClr val="bg1"/>
                </a:solidFill>
              </a:rPr>
              <a:t>Advance Ruling</a:t>
            </a:r>
            <a:r>
              <a:rPr lang="en-IN" sz="1800" dirty="0">
                <a:solidFill>
                  <a:schemeClr val="bg1"/>
                </a:solidFill>
              </a:rPr>
              <a:t> : </a:t>
            </a:r>
            <a:r>
              <a:rPr lang="en-IN" sz="1800" dirty="0" smtClean="0">
                <a:solidFill>
                  <a:schemeClr val="bg1"/>
                </a:solidFill>
              </a:rPr>
              <a:t/>
            </a:r>
            <a:br>
              <a:rPr lang="en-IN" sz="1800" dirty="0" smtClean="0">
                <a:solidFill>
                  <a:schemeClr val="bg1"/>
                </a:solidFill>
              </a:rPr>
            </a:br>
            <a:r>
              <a:rPr lang="en-IN" sz="1800" b="1" dirty="0" err="1" smtClean="0">
                <a:solidFill>
                  <a:schemeClr val="bg1"/>
                </a:solidFill>
              </a:rPr>
              <a:t>Kanhaiya</a:t>
            </a:r>
            <a:r>
              <a:rPr lang="en-IN" sz="1800" b="1" dirty="0" smtClean="0">
                <a:solidFill>
                  <a:schemeClr val="bg1"/>
                </a:solidFill>
              </a:rPr>
              <a:t> </a:t>
            </a:r>
            <a:r>
              <a:rPr lang="en-IN" sz="1800" b="1" dirty="0">
                <a:solidFill>
                  <a:schemeClr val="bg1"/>
                </a:solidFill>
              </a:rPr>
              <a:t>Realty </a:t>
            </a:r>
            <a:r>
              <a:rPr lang="en-IN" sz="1800" b="1" dirty="0" err="1">
                <a:solidFill>
                  <a:schemeClr val="bg1"/>
                </a:solidFill>
              </a:rPr>
              <a:t>Pvt</a:t>
            </a:r>
            <a:r>
              <a:rPr lang="en-IN" sz="1800" b="1" dirty="0">
                <a:solidFill>
                  <a:schemeClr val="bg1"/>
                </a:solidFill>
              </a:rPr>
              <a:t> Ltd ( Advance Ruling – West Bengal</a:t>
            </a:r>
            <a:r>
              <a:rPr lang="en-IN" sz="1800" b="1" dirty="0" smtClean="0">
                <a:solidFill>
                  <a:schemeClr val="bg1"/>
                </a:solidFill>
              </a:rPr>
              <a:t>)</a:t>
            </a:r>
            <a:endParaRPr lang="en-US" sz="1800" dirty="0">
              <a:solidFill>
                <a:schemeClr val="bg1"/>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3237346656"/>
              </p:ext>
            </p:extLst>
          </p:nvPr>
        </p:nvGraphicFramePr>
        <p:xfrm>
          <a:off x="611560" y="1196752"/>
          <a:ext cx="7704856" cy="3078480"/>
        </p:xfrm>
        <a:graphic>
          <a:graphicData uri="http://schemas.openxmlformats.org/drawingml/2006/table">
            <a:tbl>
              <a:tblPr firstRow="1" bandRow="1">
                <a:tableStyleId>{7DF18680-E054-41AD-8BC1-D1AEF772440D}</a:tableStyleId>
              </a:tblPr>
              <a:tblGrid>
                <a:gridCol w="7704856">
                  <a:extLst>
                    <a:ext uri="{9D8B030D-6E8A-4147-A177-3AD203B41FA5}">
                      <a16:colId xmlns:a16="http://schemas.microsoft.com/office/drawing/2014/main" val="20000"/>
                    </a:ext>
                  </a:extLst>
                </a:gridCol>
              </a:tblGrid>
              <a:tr h="254000">
                <a:tc>
                  <a:txBody>
                    <a:bodyPr/>
                    <a:lstStyle/>
                    <a:p>
                      <a:pPr marL="0" indent="0" algn="ctr">
                        <a:buFont typeface="Arial" pitchFamily="34" charset="0"/>
                        <a:buNone/>
                      </a:pPr>
                      <a:r>
                        <a:rPr lang="en-US" sz="1200" b="1" kern="1200" baseline="0" dirty="0" smtClean="0">
                          <a:solidFill>
                            <a:schemeClr val="tx1"/>
                          </a:solidFill>
                          <a:latin typeface="Arial" panose="020B0604020202020204" pitchFamily="34" charset="0"/>
                          <a:ea typeface="+mn-ea"/>
                          <a:cs typeface="Arial" panose="020B0604020202020204" pitchFamily="34" charset="0"/>
                        </a:rPr>
                        <a:t>Issue in Brief     </a:t>
                      </a:r>
                      <a:endParaRPr lang="en-US" sz="1200" b="1" kern="1200" baseline="0" dirty="0">
                        <a:solidFill>
                          <a:schemeClr val="tx1"/>
                        </a:solidFill>
                        <a:latin typeface="Arial" panose="020B0604020202020204" pitchFamily="34" charset="0"/>
                        <a:ea typeface="+mn-ea"/>
                        <a:cs typeface="Arial" panose="020B0604020202020204" pitchFamily="34" charset="0"/>
                      </a:endParaRPr>
                    </a:p>
                  </a:txBody>
                  <a:tcPr marT="38100" marB="38100">
                    <a:solidFill>
                      <a:schemeClr val="bg1">
                        <a:lumMod val="75000"/>
                      </a:schemeClr>
                    </a:solidFill>
                  </a:tcPr>
                </a:tc>
                <a:extLst>
                  <a:ext uri="{0D108BD9-81ED-4DB2-BD59-A6C34878D82A}">
                    <a16:rowId xmlns:a16="http://schemas.microsoft.com/office/drawing/2014/main" val="10000"/>
                  </a:ext>
                </a:extLst>
              </a:tr>
              <a:tr h="469733">
                <a:tc>
                  <a:txBody>
                    <a:bodyPr/>
                    <a:lstStyle/>
                    <a:p>
                      <a:pPr lvl="0">
                        <a:buFont typeface="Arial" pitchFamily="34" charset="0"/>
                        <a:buChar char="•"/>
                      </a:pPr>
                      <a:r>
                        <a:rPr lang="en-US" sz="1200" kern="1200" dirty="0" smtClean="0">
                          <a:solidFill>
                            <a:schemeClr val="dk1"/>
                          </a:solidFill>
                          <a:latin typeface="+mn-lt"/>
                          <a:ea typeface="+mn-ea"/>
                          <a:cs typeface="+mn-cs"/>
                        </a:rPr>
                        <a:t>Applicant  manufactures and sales hosiery goods such as Vests, Briefs, etc.</a:t>
                      </a:r>
                    </a:p>
                    <a:p>
                      <a:pPr lvl="0">
                        <a:buFont typeface="Arial" pitchFamily="34" charset="0"/>
                        <a:buChar char="•"/>
                      </a:pPr>
                      <a:endParaRPr lang="en-US" sz="1200" kern="1200" dirty="0" smtClean="0">
                        <a:solidFill>
                          <a:schemeClr val="dk1"/>
                        </a:solidFill>
                        <a:latin typeface="+mn-lt"/>
                        <a:ea typeface="+mn-ea"/>
                        <a:cs typeface="+mn-cs"/>
                      </a:endParaRPr>
                    </a:p>
                    <a:p>
                      <a:pPr lvl="0">
                        <a:buFont typeface="Arial" pitchFamily="34" charset="0"/>
                        <a:buChar char="•"/>
                      </a:pPr>
                      <a:r>
                        <a:rPr lang="en-US" sz="1200" kern="1200" dirty="0" smtClean="0">
                          <a:solidFill>
                            <a:schemeClr val="dk1"/>
                          </a:solidFill>
                          <a:latin typeface="+mn-lt"/>
                          <a:ea typeface="+mn-ea"/>
                          <a:cs typeface="+mn-cs"/>
                        </a:rPr>
                        <a:t>To incentivize its customers, applicant is proposing a scheme  whereby it would offer unconnected goods ( gold coin or any type of white goods) for sale at a discounted price to such retailers who have bought a certain unit of hosiery product from it. </a:t>
                      </a:r>
                    </a:p>
                    <a:p>
                      <a:pPr lvl="0">
                        <a:buFont typeface="Arial" pitchFamily="34" charset="0"/>
                        <a:buChar char="•"/>
                      </a:pPr>
                      <a:endParaRPr lang="en-US" sz="1200" kern="1200" dirty="0" smtClean="0">
                        <a:solidFill>
                          <a:schemeClr val="dk1"/>
                        </a:solidFill>
                        <a:latin typeface="+mn-lt"/>
                        <a:ea typeface="+mn-ea"/>
                        <a:cs typeface="+mn-cs"/>
                      </a:endParaRPr>
                    </a:p>
                    <a:p>
                      <a:pPr lvl="0">
                        <a:buFont typeface="Arial" pitchFamily="34" charset="0"/>
                        <a:buChar char="•"/>
                      </a:pPr>
                      <a:r>
                        <a:rPr lang="en-US" sz="1200" kern="1200" dirty="0" smtClean="0">
                          <a:solidFill>
                            <a:schemeClr val="dk1"/>
                          </a:solidFill>
                          <a:latin typeface="+mn-lt"/>
                          <a:ea typeface="+mn-ea"/>
                          <a:cs typeface="+mn-cs"/>
                        </a:rPr>
                        <a:t>Customers  will be at liberty not to purchase the goods offered under the said promotional schemes</a:t>
                      </a:r>
                    </a:p>
                    <a:p>
                      <a:pPr lvl="0">
                        <a:buFont typeface="Arial" pitchFamily="34" charset="0"/>
                        <a:buChar char="•"/>
                      </a:pPr>
                      <a:endParaRPr lang="en-US" sz="1200" kern="1200" dirty="0" smtClean="0">
                        <a:solidFill>
                          <a:schemeClr val="dk1"/>
                        </a:solidFill>
                        <a:latin typeface="+mn-lt"/>
                        <a:ea typeface="+mn-ea"/>
                        <a:cs typeface="+mn-cs"/>
                      </a:endParaRPr>
                    </a:p>
                    <a:p>
                      <a:pPr lvl="0">
                        <a:buFont typeface="Arial" pitchFamily="34" charset="0"/>
                        <a:buChar char="•"/>
                      </a:pPr>
                      <a:r>
                        <a:rPr lang="en-US" sz="1200" kern="1200" dirty="0" smtClean="0">
                          <a:solidFill>
                            <a:schemeClr val="dk1"/>
                          </a:solidFill>
                          <a:latin typeface="+mn-lt"/>
                          <a:ea typeface="+mn-ea"/>
                          <a:cs typeface="+mn-cs"/>
                        </a:rPr>
                        <a:t>Such unconnected goods, would be offered at reduced/ discounted prices For example, the retailer would be eligible to buy a split air conditioner for Rs. 50 only against purchase of 1300 boxes of hosiery goods.</a:t>
                      </a:r>
                    </a:p>
                    <a:p>
                      <a:pPr lvl="0">
                        <a:buFont typeface="Arial" pitchFamily="34" charset="0"/>
                        <a:buChar char="•"/>
                      </a:pPr>
                      <a:endParaRPr lang="en-US" sz="1200" kern="1200" dirty="0" smtClean="0">
                        <a:solidFill>
                          <a:schemeClr val="dk1"/>
                        </a:solidFill>
                        <a:latin typeface="+mn-lt"/>
                        <a:ea typeface="+mn-ea"/>
                        <a:cs typeface="+mn-cs"/>
                      </a:endParaRPr>
                    </a:p>
                    <a:p>
                      <a:pPr lvl="0">
                        <a:buFont typeface="Arial" pitchFamily="34" charset="0"/>
                        <a:buChar char="•"/>
                      </a:pPr>
                      <a:r>
                        <a:rPr lang="en-US" sz="1200" kern="1200" dirty="0" smtClean="0">
                          <a:solidFill>
                            <a:schemeClr val="dk1"/>
                          </a:solidFill>
                          <a:latin typeface="+mn-lt"/>
                          <a:ea typeface="+mn-ea"/>
                          <a:cs typeface="+mn-cs"/>
                        </a:rPr>
                        <a:t>Under the promotional scheme, the hosiery goods would be sold first on a separate invoice and once the retailer would met the eligibility criteria, the  goods specified in the scheme would be supplied to the said retailer vide a separate invoice. So, the supply of hosiery goods followed by the supply of goods under promotional scheme shall not take place for a single price.</a:t>
                      </a:r>
                    </a:p>
                  </a:txBody>
                  <a:tcPr marT="38100" marB="38100">
                    <a:solidFill>
                      <a:schemeClr val="bg2">
                        <a:lumMod val="20000"/>
                        <a:lumOff val="80000"/>
                      </a:schemeClr>
                    </a:solidFill>
                  </a:tcPr>
                </a:tc>
                <a:extLst>
                  <a:ext uri="{0D108BD9-81ED-4DB2-BD59-A6C34878D82A}">
                    <a16:rowId xmlns:a16="http://schemas.microsoft.com/office/drawing/2014/main" val="10001"/>
                  </a:ext>
                </a:extLst>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3237346656"/>
              </p:ext>
            </p:extLst>
          </p:nvPr>
        </p:nvGraphicFramePr>
        <p:xfrm>
          <a:off x="323528" y="5085184"/>
          <a:ext cx="7704856" cy="1280160"/>
        </p:xfrm>
        <a:graphic>
          <a:graphicData uri="http://schemas.openxmlformats.org/drawingml/2006/table">
            <a:tbl>
              <a:tblPr firstRow="1" bandRow="1">
                <a:tableStyleId>{7DF18680-E054-41AD-8BC1-D1AEF772440D}</a:tableStyleId>
              </a:tblPr>
              <a:tblGrid>
                <a:gridCol w="7704856">
                  <a:extLst>
                    <a:ext uri="{9D8B030D-6E8A-4147-A177-3AD203B41FA5}">
                      <a16:colId xmlns:a16="http://schemas.microsoft.com/office/drawing/2014/main" val="20000"/>
                    </a:ext>
                  </a:extLst>
                </a:gridCol>
              </a:tblGrid>
              <a:tr h="254000">
                <a:tc>
                  <a:txBody>
                    <a:bodyPr/>
                    <a:lstStyle/>
                    <a:p>
                      <a:pPr marL="0" indent="0" algn="ctr">
                        <a:buFont typeface="Arial" pitchFamily="34" charset="0"/>
                        <a:buNone/>
                      </a:pPr>
                      <a:r>
                        <a:rPr lang="en-US" sz="1200" b="1" kern="1200" baseline="0" dirty="0" smtClean="0">
                          <a:solidFill>
                            <a:schemeClr val="tx1"/>
                          </a:solidFill>
                          <a:latin typeface="Arial" panose="020B0604020202020204" pitchFamily="34" charset="0"/>
                          <a:ea typeface="+mn-ea"/>
                          <a:cs typeface="Arial" panose="020B0604020202020204" pitchFamily="34" charset="0"/>
                        </a:rPr>
                        <a:t>Query     </a:t>
                      </a:r>
                      <a:endParaRPr lang="en-US" sz="1200" b="1" kern="1200" baseline="0" dirty="0">
                        <a:solidFill>
                          <a:schemeClr val="tx1"/>
                        </a:solidFill>
                        <a:latin typeface="Arial" panose="020B0604020202020204" pitchFamily="34" charset="0"/>
                        <a:ea typeface="+mn-ea"/>
                        <a:cs typeface="Arial" panose="020B0604020202020204" pitchFamily="34" charset="0"/>
                      </a:endParaRPr>
                    </a:p>
                  </a:txBody>
                  <a:tcPr marT="38100" marB="38100">
                    <a:solidFill>
                      <a:schemeClr val="bg1">
                        <a:lumMod val="75000"/>
                      </a:schemeClr>
                    </a:solidFill>
                  </a:tcPr>
                </a:tc>
                <a:extLst>
                  <a:ext uri="{0D108BD9-81ED-4DB2-BD59-A6C34878D82A}">
                    <a16:rowId xmlns:a16="http://schemas.microsoft.com/office/drawing/2014/main" val="10000"/>
                  </a:ext>
                </a:extLst>
              </a:tr>
              <a:tr h="469733">
                <a:tc>
                  <a:txBody>
                    <a:bodyPr/>
                    <a:lstStyle/>
                    <a:p>
                      <a:pPr lvl="0">
                        <a:buFont typeface="Arial" pitchFamily="34" charset="0"/>
                        <a:buChar char="•"/>
                      </a:pPr>
                      <a:r>
                        <a:rPr lang="en-IN" sz="1400" kern="1200" dirty="0" smtClean="0">
                          <a:solidFill>
                            <a:schemeClr val="dk1"/>
                          </a:solidFill>
                          <a:latin typeface="+mn-lt"/>
                          <a:ea typeface="+mn-ea"/>
                          <a:cs typeface="+mn-cs"/>
                        </a:rPr>
                        <a:t> </a:t>
                      </a:r>
                      <a:r>
                        <a:rPr lang="en-US" sz="1200" kern="1200" dirty="0" smtClean="0">
                          <a:solidFill>
                            <a:schemeClr val="dk1"/>
                          </a:solidFill>
                          <a:latin typeface="+mn-lt"/>
                          <a:ea typeface="+mn-ea"/>
                          <a:cs typeface="+mn-cs"/>
                        </a:rPr>
                        <a:t>Whether the supply of such unconnected goods at nominal price against purchase of specified units of hosiery goods pursuant to a promotional scheme would  be considered as  mixed supply or composite supply. </a:t>
                      </a:r>
                    </a:p>
                    <a:p>
                      <a:pPr lvl="0">
                        <a:buFont typeface="Arial" pitchFamily="34" charset="0"/>
                        <a:buChar char="•"/>
                      </a:pPr>
                      <a:endParaRPr lang="en-US" sz="1200" kern="1200" dirty="0" smtClean="0">
                        <a:solidFill>
                          <a:schemeClr val="dk1"/>
                        </a:solidFill>
                        <a:latin typeface="+mn-lt"/>
                        <a:ea typeface="+mn-ea"/>
                        <a:cs typeface="+mn-cs"/>
                      </a:endParaRPr>
                    </a:p>
                    <a:p>
                      <a:pPr lvl="0">
                        <a:buFont typeface="Arial" pitchFamily="34" charset="0"/>
                        <a:buChar char="•"/>
                      </a:pPr>
                      <a:r>
                        <a:rPr lang="en-US" sz="1200" kern="1200" dirty="0" smtClean="0">
                          <a:solidFill>
                            <a:schemeClr val="dk1"/>
                          </a:solidFill>
                          <a:latin typeface="+mn-lt"/>
                          <a:ea typeface="+mn-ea"/>
                          <a:cs typeface="+mn-cs"/>
                        </a:rPr>
                        <a:t>Whether credit of the input tax paid on the items being sold at nominal prices (as indicated above) would be available to the applicant.</a:t>
                      </a:r>
                    </a:p>
                  </a:txBody>
                  <a:tcPr marT="38100" marB="38100">
                    <a:solidFill>
                      <a:schemeClr val="bg2">
                        <a:lumMod val="20000"/>
                        <a:lumOff val="80000"/>
                      </a:schemeClr>
                    </a:solidFill>
                  </a:tcPr>
                </a:tc>
                <a:extLst>
                  <a:ext uri="{0D108BD9-81ED-4DB2-BD59-A6C34878D82A}">
                    <a16:rowId xmlns:a16="http://schemas.microsoft.com/office/drawing/2014/main" val="10001"/>
                  </a:ext>
                </a:extLst>
              </a:tr>
            </a:tbl>
          </a:graphicData>
        </a:graphic>
      </p:graphicFrame>
      <p:pic>
        <p:nvPicPr>
          <p:cNvPr id="5" name="Picture 4" descr="C:\Users\Administrator\AppData\Local\Microsoft\Windows Live Mail\WLMDSS.tmp\WLM577A.tmp\logo.png"/>
          <p:cNvPicPr/>
          <p:nvPr/>
        </p:nvPicPr>
        <p:blipFill>
          <a:blip r:embed="rId2" cstate="print"/>
          <a:srcRect/>
          <a:stretch>
            <a:fillRect/>
          </a:stretch>
        </p:blipFill>
        <p:spPr bwMode="auto">
          <a:xfrm>
            <a:off x="8839200" y="6324600"/>
            <a:ext cx="304800" cy="533400"/>
          </a:xfrm>
          <a:prstGeom prst="rect">
            <a:avLst/>
          </a:prstGeom>
          <a:noFill/>
        </p:spPr>
      </p:pic>
      <p:pic>
        <p:nvPicPr>
          <p:cNvPr id="8" name="Picture 7" descr="C:\Users\Administrator\AppData\Local\Microsoft\Windows Live Mail\WLMDSS.tmp\WLM577A.tmp\logo.png"/>
          <p:cNvPicPr/>
          <p:nvPr/>
        </p:nvPicPr>
        <p:blipFill>
          <a:blip r:embed="rId2" cstate="print"/>
          <a:srcRect/>
          <a:stretch>
            <a:fillRect/>
          </a:stretch>
        </p:blipFill>
        <p:spPr bwMode="auto">
          <a:xfrm>
            <a:off x="0" y="6324600"/>
            <a:ext cx="304800" cy="533400"/>
          </a:xfrm>
          <a:prstGeom prst="rect">
            <a:avLst/>
          </a:prstGeom>
          <a:noFill/>
        </p:spPr>
      </p:pic>
      <p:sp>
        <p:nvSpPr>
          <p:cNvPr id="9" name="Rectangle 8"/>
          <p:cNvSpPr>
            <a:spLocks noChangeArrowheads="1"/>
          </p:cNvSpPr>
          <p:nvPr/>
        </p:nvSpPr>
        <p:spPr bwMode="auto">
          <a:xfrm>
            <a:off x="467544" y="6457890"/>
            <a:ext cx="8208912" cy="400110"/>
          </a:xfrm>
          <a:prstGeom prst="rect">
            <a:avLst/>
          </a:prstGeom>
          <a:ln>
            <a:solidFill>
              <a:schemeClr val="bg1"/>
            </a:solidFill>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chemeClr val="accent6">
                    <a:lumMod val="50000"/>
                  </a:schemeClr>
                </a:solidFill>
                <a:effectLst/>
                <a:latin typeface="Bell MT" pitchFamily="18" charset="0"/>
                <a:ea typeface="Calibri" pitchFamily="34" charset="0"/>
                <a:cs typeface="Times New Roman" pitchFamily="18" charset="0"/>
              </a:rPr>
              <a:t>Behind Every Successful Business Decision, There Is Always A </a:t>
            </a:r>
            <a:r>
              <a:rPr kumimoji="0" lang="en-US" sz="2000" b="1" i="0" u="none" strike="noStrike" cap="none" normalizeH="0" baseline="0" dirty="0">
                <a:ln>
                  <a:noFill/>
                </a:ln>
                <a:solidFill>
                  <a:srgbClr val="FF0000"/>
                </a:solidFill>
                <a:effectLst/>
                <a:latin typeface="Bell MT" pitchFamily="18" charset="0"/>
                <a:ea typeface="Calibri" pitchFamily="34" charset="0"/>
                <a:cs typeface="Times New Roman" pitchFamily="18" charset="0"/>
              </a:rPr>
              <a:t>CMA</a:t>
            </a:r>
            <a:endParaRPr kumimoji="0" lang="en-US" sz="2000" b="0" i="0" u="none" strike="noStrike" cap="none" normalizeH="0" baseline="0" dirty="0">
              <a:ln>
                <a:noFill/>
              </a:ln>
              <a:solidFill>
                <a:srgbClr val="FF0000"/>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7544" y="188641"/>
            <a:ext cx="8352928" cy="792088"/>
          </a:xfrm>
          <a:solidFill>
            <a:schemeClr val="tx1"/>
          </a:solidFill>
        </p:spPr>
        <p:txBody>
          <a:bodyPr>
            <a:normAutofit/>
          </a:bodyPr>
          <a:lstStyle/>
          <a:p>
            <a:r>
              <a:rPr lang="en-IN" sz="1800" b="1" dirty="0">
                <a:solidFill>
                  <a:schemeClr val="bg1"/>
                </a:solidFill>
              </a:rPr>
              <a:t>Advance Ruling</a:t>
            </a:r>
            <a:r>
              <a:rPr lang="en-IN" sz="1800" dirty="0">
                <a:solidFill>
                  <a:schemeClr val="bg1"/>
                </a:solidFill>
              </a:rPr>
              <a:t> : </a:t>
            </a:r>
            <a:r>
              <a:rPr lang="en-IN" sz="1800" dirty="0" smtClean="0">
                <a:solidFill>
                  <a:schemeClr val="bg1"/>
                </a:solidFill>
              </a:rPr>
              <a:t/>
            </a:r>
            <a:br>
              <a:rPr lang="en-IN" sz="1800" dirty="0" smtClean="0">
                <a:solidFill>
                  <a:schemeClr val="bg1"/>
                </a:solidFill>
              </a:rPr>
            </a:br>
            <a:r>
              <a:rPr lang="en-IN" sz="1800" b="1" dirty="0" err="1" smtClean="0">
                <a:solidFill>
                  <a:schemeClr val="bg1"/>
                </a:solidFill>
              </a:rPr>
              <a:t>Kanhaiya</a:t>
            </a:r>
            <a:r>
              <a:rPr lang="en-IN" sz="1800" b="1" dirty="0" smtClean="0">
                <a:solidFill>
                  <a:schemeClr val="bg1"/>
                </a:solidFill>
              </a:rPr>
              <a:t> </a:t>
            </a:r>
            <a:r>
              <a:rPr lang="en-IN" sz="1800" b="1" dirty="0">
                <a:solidFill>
                  <a:schemeClr val="bg1"/>
                </a:solidFill>
              </a:rPr>
              <a:t>Realty </a:t>
            </a:r>
            <a:r>
              <a:rPr lang="en-IN" sz="1800" b="1" dirty="0" err="1">
                <a:solidFill>
                  <a:schemeClr val="bg1"/>
                </a:solidFill>
              </a:rPr>
              <a:t>Pvt</a:t>
            </a:r>
            <a:r>
              <a:rPr lang="en-IN" sz="1800" b="1" dirty="0">
                <a:solidFill>
                  <a:schemeClr val="bg1"/>
                </a:solidFill>
              </a:rPr>
              <a:t> Ltd ( Advance Ruling – West Bengal</a:t>
            </a:r>
            <a:r>
              <a:rPr lang="en-IN" sz="1800" b="1" dirty="0" smtClean="0">
                <a:solidFill>
                  <a:schemeClr val="bg1"/>
                </a:solidFill>
              </a:rPr>
              <a:t>)</a:t>
            </a:r>
            <a:endParaRPr lang="en-US" sz="1800" dirty="0">
              <a:solidFill>
                <a:schemeClr val="bg1"/>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3237346656"/>
              </p:ext>
            </p:extLst>
          </p:nvPr>
        </p:nvGraphicFramePr>
        <p:xfrm>
          <a:off x="611560" y="1196752"/>
          <a:ext cx="7704856" cy="3718560"/>
        </p:xfrm>
        <a:graphic>
          <a:graphicData uri="http://schemas.openxmlformats.org/drawingml/2006/table">
            <a:tbl>
              <a:tblPr firstRow="1" bandRow="1">
                <a:tableStyleId>{7DF18680-E054-41AD-8BC1-D1AEF772440D}</a:tableStyleId>
              </a:tblPr>
              <a:tblGrid>
                <a:gridCol w="7704856">
                  <a:extLst>
                    <a:ext uri="{9D8B030D-6E8A-4147-A177-3AD203B41FA5}">
                      <a16:colId xmlns:a16="http://schemas.microsoft.com/office/drawing/2014/main" val="20000"/>
                    </a:ext>
                  </a:extLst>
                </a:gridCol>
              </a:tblGrid>
              <a:tr h="254000">
                <a:tc>
                  <a:txBody>
                    <a:bodyPr/>
                    <a:lstStyle/>
                    <a:p>
                      <a:pPr marL="0" indent="0" algn="ctr">
                        <a:buFont typeface="Arial" pitchFamily="34" charset="0"/>
                        <a:buNone/>
                      </a:pPr>
                      <a:r>
                        <a:rPr lang="en-US" sz="1200" b="1" kern="1200" baseline="0" dirty="0" smtClean="0">
                          <a:solidFill>
                            <a:schemeClr val="tx1"/>
                          </a:solidFill>
                          <a:latin typeface="Arial" panose="020B0604020202020204" pitchFamily="34" charset="0"/>
                          <a:ea typeface="+mn-ea"/>
                          <a:cs typeface="Arial" panose="020B0604020202020204" pitchFamily="34" charset="0"/>
                        </a:rPr>
                        <a:t>Order     </a:t>
                      </a:r>
                      <a:endParaRPr lang="en-US" sz="1200" b="1" kern="1200" baseline="0" dirty="0">
                        <a:solidFill>
                          <a:schemeClr val="tx1"/>
                        </a:solidFill>
                        <a:latin typeface="Arial" panose="020B0604020202020204" pitchFamily="34" charset="0"/>
                        <a:ea typeface="+mn-ea"/>
                        <a:cs typeface="Arial" panose="020B0604020202020204" pitchFamily="34" charset="0"/>
                      </a:endParaRPr>
                    </a:p>
                  </a:txBody>
                  <a:tcPr marT="38100" marB="38100">
                    <a:solidFill>
                      <a:schemeClr val="bg1">
                        <a:lumMod val="75000"/>
                      </a:schemeClr>
                    </a:solidFill>
                  </a:tcPr>
                </a:tc>
                <a:extLst>
                  <a:ext uri="{0D108BD9-81ED-4DB2-BD59-A6C34878D82A}">
                    <a16:rowId xmlns:a16="http://schemas.microsoft.com/office/drawing/2014/main" val="10000"/>
                  </a:ext>
                </a:extLst>
              </a:tr>
              <a:tr h="469733">
                <a:tc>
                  <a:txBody>
                    <a:bodyPr/>
                    <a:lstStyle/>
                    <a:p>
                      <a:pPr lvl="0">
                        <a:buFont typeface="Arial" pitchFamily="34" charset="0"/>
                        <a:buChar char="•"/>
                      </a:pPr>
                      <a:r>
                        <a:rPr lang="en-IN" sz="1400" kern="1200" dirty="0" smtClean="0">
                          <a:solidFill>
                            <a:schemeClr val="dk1"/>
                          </a:solidFill>
                          <a:latin typeface="+mn-lt"/>
                          <a:ea typeface="+mn-ea"/>
                          <a:cs typeface="+mn-cs"/>
                        </a:rPr>
                        <a:t> It is not a mixed supply because the supplies (</a:t>
                      </a:r>
                      <a:r>
                        <a:rPr lang="en-IN" sz="1400" kern="1200" dirty="0" err="1" smtClean="0">
                          <a:solidFill>
                            <a:schemeClr val="dk1"/>
                          </a:solidFill>
                          <a:latin typeface="+mn-lt"/>
                          <a:ea typeface="+mn-ea"/>
                          <a:cs typeface="+mn-cs"/>
                        </a:rPr>
                        <a:t>i</a:t>
                      </a:r>
                      <a:r>
                        <a:rPr lang="en-IN" sz="1400" kern="1200" dirty="0" smtClean="0">
                          <a:solidFill>
                            <a:schemeClr val="dk1"/>
                          </a:solidFill>
                          <a:latin typeface="+mn-lt"/>
                          <a:ea typeface="+mn-ea"/>
                          <a:cs typeface="+mn-cs"/>
                        </a:rPr>
                        <a:t>) </a:t>
                      </a:r>
                      <a:r>
                        <a:rPr lang="en-US" sz="1400" kern="1200" dirty="0" smtClean="0">
                          <a:solidFill>
                            <a:schemeClr val="dk1"/>
                          </a:solidFill>
                          <a:latin typeface="+mn-lt"/>
                          <a:ea typeface="+mn-ea"/>
                          <a:cs typeface="+mn-cs"/>
                        </a:rPr>
                        <a:t>are not made in conjunction with each other; (ii) are not made for a single price; (iii) do not constitute a composite supply. </a:t>
                      </a:r>
                    </a:p>
                    <a:p>
                      <a:pPr lvl="0">
                        <a:buFont typeface="Arial" pitchFamily="34" charset="0"/>
                        <a:buChar char="•"/>
                      </a:pPr>
                      <a:endParaRPr lang="en-US" sz="1400" kern="1200" dirty="0" smtClean="0">
                        <a:solidFill>
                          <a:schemeClr val="dk1"/>
                        </a:solidFill>
                        <a:latin typeface="+mn-lt"/>
                        <a:ea typeface="+mn-ea"/>
                        <a:cs typeface="+mn-cs"/>
                      </a:endParaRPr>
                    </a:p>
                    <a:p>
                      <a:pPr lvl="0">
                        <a:buFont typeface="Arial" pitchFamily="34" charset="0"/>
                        <a:buChar char="•"/>
                      </a:pPr>
                      <a:r>
                        <a:rPr lang="en-US" sz="1400" kern="1200" dirty="0" smtClean="0">
                          <a:solidFill>
                            <a:schemeClr val="dk1"/>
                          </a:solidFill>
                          <a:latin typeface="+mn-lt"/>
                          <a:ea typeface="+mn-ea"/>
                          <a:cs typeface="+mn-cs"/>
                        </a:rPr>
                        <a:t>It is not a composite supply because Supplies are not naturally bundled and supplied in conjunction with each other in the ordinary course of business . </a:t>
                      </a:r>
                    </a:p>
                    <a:p>
                      <a:pPr lvl="0">
                        <a:buFont typeface="Arial" pitchFamily="34" charset="0"/>
                        <a:buChar char="•"/>
                      </a:pPr>
                      <a:endParaRPr lang="en-US" sz="1400" kern="1200" dirty="0" smtClean="0">
                        <a:solidFill>
                          <a:schemeClr val="dk1"/>
                        </a:solidFill>
                        <a:latin typeface="+mn-lt"/>
                        <a:ea typeface="+mn-ea"/>
                        <a:cs typeface="+mn-cs"/>
                      </a:endParaRPr>
                    </a:p>
                    <a:p>
                      <a:pPr lvl="0">
                        <a:buFont typeface="Arial" pitchFamily="34" charset="0"/>
                        <a:buChar char="•"/>
                      </a:pPr>
                      <a:r>
                        <a:rPr lang="en-US" sz="1400" kern="1200" dirty="0" smtClean="0">
                          <a:solidFill>
                            <a:schemeClr val="dk1"/>
                          </a:solidFill>
                          <a:latin typeface="+mn-lt"/>
                          <a:ea typeface="+mn-ea"/>
                          <a:cs typeface="+mn-cs"/>
                        </a:rPr>
                        <a:t>ITC is available , subject to other condition, if goods are used </a:t>
                      </a:r>
                      <a:r>
                        <a:rPr lang="en-US" sz="1400" kern="1200" dirty="0" err="1" smtClean="0">
                          <a:solidFill>
                            <a:schemeClr val="dk1"/>
                          </a:solidFill>
                          <a:latin typeface="+mn-lt"/>
                          <a:ea typeface="+mn-ea"/>
                          <a:cs typeface="+mn-cs"/>
                        </a:rPr>
                        <a:t>used</a:t>
                      </a:r>
                      <a:r>
                        <a:rPr lang="en-US" sz="1400" kern="1200" dirty="0" smtClean="0">
                          <a:solidFill>
                            <a:schemeClr val="dk1"/>
                          </a:solidFill>
                          <a:latin typeface="+mn-lt"/>
                          <a:ea typeface="+mn-ea"/>
                          <a:cs typeface="+mn-cs"/>
                        </a:rPr>
                        <a:t> in the course or furtherance of  business.  Proposed scheme is for promotion of business. </a:t>
                      </a:r>
                    </a:p>
                    <a:p>
                      <a:pPr lvl="0">
                        <a:buFont typeface="Arial" pitchFamily="34" charset="0"/>
                        <a:buChar char="•"/>
                      </a:pPr>
                      <a:endParaRPr lang="en-US" sz="1400" kern="1200" dirty="0" smtClean="0">
                        <a:solidFill>
                          <a:schemeClr val="dk1"/>
                        </a:solidFill>
                        <a:latin typeface="+mn-lt"/>
                        <a:ea typeface="+mn-ea"/>
                        <a:cs typeface="+mn-cs"/>
                      </a:endParaRPr>
                    </a:p>
                    <a:p>
                      <a:pPr lvl="0">
                        <a:buFont typeface="Arial" pitchFamily="34" charset="0"/>
                        <a:buChar char="•"/>
                      </a:pPr>
                      <a:r>
                        <a:rPr lang="en-US" sz="1400" kern="1200" dirty="0" smtClean="0">
                          <a:solidFill>
                            <a:schemeClr val="dk1"/>
                          </a:solidFill>
                          <a:latin typeface="+mn-lt"/>
                          <a:ea typeface="+mn-ea"/>
                          <a:cs typeface="+mn-cs"/>
                        </a:rPr>
                        <a:t>Since the transaction can not be treated as gift , ITC can not be denied u/s 17(5) (h) </a:t>
                      </a:r>
                    </a:p>
                    <a:p>
                      <a:pPr>
                        <a:buFont typeface="Arial" pitchFamily="34" charset="0"/>
                        <a:buNone/>
                      </a:pPr>
                      <a:r>
                        <a:rPr lang="en-US" sz="1400" kern="1200" dirty="0" smtClean="0">
                          <a:solidFill>
                            <a:schemeClr val="dk1"/>
                          </a:solidFill>
                          <a:latin typeface="+mn-lt"/>
                          <a:ea typeface="+mn-ea"/>
                          <a:cs typeface="+mn-cs"/>
                        </a:rPr>
                        <a:t> </a:t>
                      </a:r>
                    </a:p>
                    <a:p>
                      <a:pPr>
                        <a:buFont typeface="Arial" pitchFamily="34" charset="0"/>
                        <a:buChar char="•"/>
                      </a:pPr>
                      <a:r>
                        <a:rPr lang="en-US" sz="1400" kern="1200" dirty="0" smtClean="0">
                          <a:solidFill>
                            <a:schemeClr val="dk1"/>
                          </a:solidFill>
                          <a:latin typeface="+mn-lt"/>
                          <a:ea typeface="+mn-ea"/>
                          <a:cs typeface="+mn-cs"/>
                        </a:rPr>
                        <a:t>Order touched valuation aspect ( not considered for order) - Section 15 (1) of the GST Act  (1) The value of a supply of goods or services or both shall be the transaction value, which is the price actually paid or payable for the said supply of goods or services or both where the supplier and the recipient of the supply are not related and the </a:t>
                      </a:r>
                      <a:r>
                        <a:rPr lang="en-US" sz="1400" b="1" u="sng" kern="1200" dirty="0" smtClean="0">
                          <a:solidFill>
                            <a:schemeClr val="dk1"/>
                          </a:solidFill>
                          <a:latin typeface="+mn-lt"/>
                          <a:ea typeface="+mn-ea"/>
                          <a:cs typeface="+mn-cs"/>
                        </a:rPr>
                        <a:t>price is the sole consideration</a:t>
                      </a:r>
                      <a:r>
                        <a:rPr lang="en-US" sz="1400" kern="1200" dirty="0" smtClean="0">
                          <a:solidFill>
                            <a:schemeClr val="dk1"/>
                          </a:solidFill>
                          <a:latin typeface="+mn-lt"/>
                          <a:ea typeface="+mn-ea"/>
                          <a:cs typeface="+mn-cs"/>
                        </a:rPr>
                        <a:t> for the supply. </a:t>
                      </a:r>
                    </a:p>
                    <a:p>
                      <a:pPr lvl="0">
                        <a:buFont typeface="Arial" pitchFamily="34" charset="0"/>
                        <a:buChar char="•"/>
                      </a:pPr>
                      <a:endParaRPr lang="en-US" sz="1200" kern="1200" dirty="0" smtClean="0">
                        <a:solidFill>
                          <a:schemeClr val="dk1"/>
                        </a:solidFill>
                        <a:latin typeface="+mn-lt"/>
                        <a:ea typeface="+mn-ea"/>
                        <a:cs typeface="+mn-cs"/>
                      </a:endParaRPr>
                    </a:p>
                  </a:txBody>
                  <a:tcPr marT="38100" marB="38100">
                    <a:solidFill>
                      <a:schemeClr val="bg2">
                        <a:lumMod val="20000"/>
                        <a:lumOff val="80000"/>
                      </a:schemeClr>
                    </a:solidFill>
                  </a:tcPr>
                </a:tc>
                <a:extLst>
                  <a:ext uri="{0D108BD9-81ED-4DB2-BD59-A6C34878D82A}">
                    <a16:rowId xmlns:a16="http://schemas.microsoft.com/office/drawing/2014/main" val="10001"/>
                  </a:ext>
                </a:extLst>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3237346656"/>
              </p:ext>
            </p:extLst>
          </p:nvPr>
        </p:nvGraphicFramePr>
        <p:xfrm>
          <a:off x="323528" y="5085184"/>
          <a:ext cx="7704856" cy="1432560"/>
        </p:xfrm>
        <a:graphic>
          <a:graphicData uri="http://schemas.openxmlformats.org/drawingml/2006/table">
            <a:tbl>
              <a:tblPr firstRow="1" bandRow="1">
                <a:tableStyleId>{7DF18680-E054-41AD-8BC1-D1AEF772440D}</a:tableStyleId>
              </a:tblPr>
              <a:tblGrid>
                <a:gridCol w="7704856">
                  <a:extLst>
                    <a:ext uri="{9D8B030D-6E8A-4147-A177-3AD203B41FA5}">
                      <a16:colId xmlns:a16="http://schemas.microsoft.com/office/drawing/2014/main" val="20000"/>
                    </a:ext>
                  </a:extLst>
                </a:gridCol>
              </a:tblGrid>
              <a:tr h="254000">
                <a:tc>
                  <a:txBody>
                    <a:bodyPr/>
                    <a:lstStyle/>
                    <a:p>
                      <a:pPr marL="0" indent="0" algn="ctr">
                        <a:buFont typeface="Arial" pitchFamily="34" charset="0"/>
                        <a:buNone/>
                      </a:pPr>
                      <a:r>
                        <a:rPr lang="en-US" sz="1200" b="1" kern="1200" baseline="0" dirty="0" smtClean="0">
                          <a:solidFill>
                            <a:schemeClr val="tx1"/>
                          </a:solidFill>
                          <a:latin typeface="Arial" panose="020B0604020202020204" pitchFamily="34" charset="0"/>
                          <a:ea typeface="+mn-ea"/>
                          <a:cs typeface="Arial" panose="020B0604020202020204" pitchFamily="34" charset="0"/>
                        </a:rPr>
                        <a:t>Take Away      </a:t>
                      </a:r>
                      <a:endParaRPr lang="en-US" sz="1200" b="1" kern="1200" baseline="0" dirty="0">
                        <a:solidFill>
                          <a:schemeClr val="tx1"/>
                        </a:solidFill>
                        <a:latin typeface="Arial" panose="020B0604020202020204" pitchFamily="34" charset="0"/>
                        <a:ea typeface="+mn-ea"/>
                        <a:cs typeface="Arial" panose="020B0604020202020204" pitchFamily="34" charset="0"/>
                      </a:endParaRPr>
                    </a:p>
                  </a:txBody>
                  <a:tcPr marT="38100" marB="38100">
                    <a:solidFill>
                      <a:schemeClr val="bg1">
                        <a:lumMod val="75000"/>
                      </a:schemeClr>
                    </a:solidFill>
                  </a:tcPr>
                </a:tc>
                <a:extLst>
                  <a:ext uri="{0D108BD9-81ED-4DB2-BD59-A6C34878D82A}">
                    <a16:rowId xmlns:a16="http://schemas.microsoft.com/office/drawing/2014/main" val="10000"/>
                  </a:ext>
                </a:extLst>
              </a:tr>
              <a:tr h="469733">
                <a:tc>
                  <a:txBody>
                    <a:bodyPr/>
                    <a:lstStyle/>
                    <a:p>
                      <a:pPr lvl="0">
                        <a:buFont typeface="Arial" pitchFamily="34" charset="0"/>
                        <a:buChar char="•"/>
                      </a:pPr>
                      <a:r>
                        <a:rPr lang="en-IN" sz="1400" kern="1200" dirty="0" smtClean="0">
                          <a:solidFill>
                            <a:schemeClr val="dk1"/>
                          </a:solidFill>
                          <a:latin typeface="+mn-lt"/>
                          <a:ea typeface="+mn-ea"/>
                          <a:cs typeface="+mn-cs"/>
                        </a:rPr>
                        <a:t> Should discount scheme be revisited ? Many options can be explored.</a:t>
                      </a:r>
                    </a:p>
                    <a:p>
                      <a:pPr lvl="0">
                        <a:buFont typeface="Arial" pitchFamily="34" charset="0"/>
                        <a:buChar char="•"/>
                      </a:pPr>
                      <a:endParaRPr lang="en-US" sz="1400" kern="1200" dirty="0" smtClean="0">
                        <a:solidFill>
                          <a:schemeClr val="dk1"/>
                        </a:solidFill>
                        <a:latin typeface="+mn-lt"/>
                        <a:ea typeface="+mn-ea"/>
                        <a:cs typeface="+mn-cs"/>
                      </a:endParaRPr>
                    </a:p>
                    <a:p>
                      <a:pPr lvl="0">
                        <a:buFont typeface="Arial" pitchFamily="34" charset="0"/>
                        <a:buChar char="•"/>
                      </a:pPr>
                      <a:r>
                        <a:rPr lang="en-IN" sz="1400" kern="1200" dirty="0" smtClean="0">
                          <a:solidFill>
                            <a:schemeClr val="dk1"/>
                          </a:solidFill>
                          <a:latin typeface="+mn-lt"/>
                          <a:ea typeface="+mn-ea"/>
                          <a:cs typeface="+mn-cs"/>
                        </a:rPr>
                        <a:t> Business partnering opportunity</a:t>
                      </a:r>
                      <a:r>
                        <a:rPr lang="en-IN" sz="1400" kern="1200" baseline="0" dirty="0" smtClean="0">
                          <a:solidFill>
                            <a:schemeClr val="dk1"/>
                          </a:solidFill>
                          <a:latin typeface="+mn-lt"/>
                          <a:ea typeface="+mn-ea"/>
                          <a:cs typeface="+mn-cs"/>
                        </a:rPr>
                        <a:t> </a:t>
                      </a:r>
                      <a:r>
                        <a:rPr lang="en-IN" sz="1400" kern="1200" dirty="0" smtClean="0">
                          <a:solidFill>
                            <a:schemeClr val="dk1"/>
                          </a:solidFill>
                          <a:latin typeface="+mn-lt"/>
                          <a:ea typeface="+mn-ea"/>
                          <a:cs typeface="+mn-cs"/>
                        </a:rPr>
                        <a:t> </a:t>
                      </a:r>
                      <a:endParaRPr lang="en-US" sz="1400" kern="1200" dirty="0" smtClean="0">
                        <a:solidFill>
                          <a:schemeClr val="dk1"/>
                        </a:solidFill>
                        <a:latin typeface="+mn-lt"/>
                        <a:ea typeface="+mn-ea"/>
                        <a:cs typeface="+mn-cs"/>
                      </a:endParaRPr>
                    </a:p>
                    <a:p>
                      <a:r>
                        <a:rPr lang="en-IN" sz="1800" kern="1200" dirty="0" smtClean="0">
                          <a:solidFill>
                            <a:schemeClr val="dk1"/>
                          </a:solidFill>
                          <a:latin typeface="+mn-lt"/>
                          <a:ea typeface="+mn-ea"/>
                          <a:cs typeface="+mn-cs"/>
                        </a:rPr>
                        <a:t> </a:t>
                      </a:r>
                      <a:endParaRPr lang="en-US" sz="1800" kern="1200" dirty="0" smtClean="0">
                        <a:solidFill>
                          <a:schemeClr val="dk1"/>
                        </a:solidFill>
                        <a:latin typeface="+mn-lt"/>
                        <a:ea typeface="+mn-ea"/>
                        <a:cs typeface="+mn-cs"/>
                      </a:endParaRPr>
                    </a:p>
                    <a:p>
                      <a:pPr lvl="0">
                        <a:buFont typeface="Arial" pitchFamily="34" charset="0"/>
                        <a:buChar char="•"/>
                      </a:pPr>
                      <a:endParaRPr lang="en-US" sz="1200" kern="1200" dirty="0" smtClean="0">
                        <a:solidFill>
                          <a:schemeClr val="dk1"/>
                        </a:solidFill>
                        <a:latin typeface="+mn-lt"/>
                        <a:ea typeface="+mn-ea"/>
                        <a:cs typeface="+mn-cs"/>
                      </a:endParaRPr>
                    </a:p>
                  </a:txBody>
                  <a:tcPr marT="38100" marB="38100">
                    <a:solidFill>
                      <a:schemeClr val="bg2">
                        <a:lumMod val="20000"/>
                        <a:lumOff val="80000"/>
                      </a:schemeClr>
                    </a:solidFill>
                  </a:tcPr>
                </a:tc>
                <a:extLst>
                  <a:ext uri="{0D108BD9-81ED-4DB2-BD59-A6C34878D82A}">
                    <a16:rowId xmlns:a16="http://schemas.microsoft.com/office/drawing/2014/main" val="10001"/>
                  </a:ext>
                </a:extLst>
              </a:tr>
            </a:tbl>
          </a:graphicData>
        </a:graphic>
      </p:graphicFrame>
      <p:pic>
        <p:nvPicPr>
          <p:cNvPr id="5" name="Picture 4" descr="C:\Users\Administrator\AppData\Local\Microsoft\Windows Live Mail\WLMDSS.tmp\WLM577A.tmp\logo.png"/>
          <p:cNvPicPr/>
          <p:nvPr/>
        </p:nvPicPr>
        <p:blipFill>
          <a:blip r:embed="rId2" cstate="print"/>
          <a:srcRect/>
          <a:stretch>
            <a:fillRect/>
          </a:stretch>
        </p:blipFill>
        <p:spPr bwMode="auto">
          <a:xfrm>
            <a:off x="8839200" y="6324600"/>
            <a:ext cx="304800" cy="533400"/>
          </a:xfrm>
          <a:prstGeom prst="rect">
            <a:avLst/>
          </a:prstGeom>
          <a:noFill/>
        </p:spPr>
      </p:pic>
      <p:pic>
        <p:nvPicPr>
          <p:cNvPr id="8" name="Picture 7" descr="C:\Users\Administrator\AppData\Local\Microsoft\Windows Live Mail\WLMDSS.tmp\WLM577A.tmp\logo.png"/>
          <p:cNvPicPr/>
          <p:nvPr/>
        </p:nvPicPr>
        <p:blipFill>
          <a:blip r:embed="rId2" cstate="print"/>
          <a:srcRect/>
          <a:stretch>
            <a:fillRect/>
          </a:stretch>
        </p:blipFill>
        <p:spPr bwMode="auto">
          <a:xfrm>
            <a:off x="0" y="6324600"/>
            <a:ext cx="304800" cy="533400"/>
          </a:xfrm>
          <a:prstGeom prst="rect">
            <a:avLst/>
          </a:prstGeom>
          <a:noFill/>
        </p:spPr>
      </p:pic>
      <p:sp>
        <p:nvSpPr>
          <p:cNvPr id="9" name="Rectangle 8"/>
          <p:cNvSpPr>
            <a:spLocks noChangeArrowheads="1"/>
          </p:cNvSpPr>
          <p:nvPr/>
        </p:nvSpPr>
        <p:spPr bwMode="auto">
          <a:xfrm>
            <a:off x="467544" y="6457890"/>
            <a:ext cx="8208912" cy="400110"/>
          </a:xfrm>
          <a:prstGeom prst="rect">
            <a:avLst/>
          </a:prstGeom>
          <a:ln>
            <a:solidFill>
              <a:schemeClr val="bg1"/>
            </a:solidFill>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chemeClr val="accent6">
                    <a:lumMod val="50000"/>
                  </a:schemeClr>
                </a:solidFill>
                <a:effectLst/>
                <a:latin typeface="Bell MT" pitchFamily="18" charset="0"/>
                <a:ea typeface="Calibri" pitchFamily="34" charset="0"/>
                <a:cs typeface="Times New Roman" pitchFamily="18" charset="0"/>
              </a:rPr>
              <a:t>Behind Every Successful Business Decision, There Is Always A </a:t>
            </a:r>
            <a:r>
              <a:rPr kumimoji="0" lang="en-US" sz="2000" b="1" i="0" u="none" strike="noStrike" cap="none" normalizeH="0" baseline="0" dirty="0">
                <a:ln>
                  <a:noFill/>
                </a:ln>
                <a:solidFill>
                  <a:srgbClr val="FF0000"/>
                </a:solidFill>
                <a:effectLst/>
                <a:latin typeface="Bell MT" pitchFamily="18" charset="0"/>
                <a:ea typeface="Calibri" pitchFamily="34" charset="0"/>
                <a:cs typeface="Times New Roman" pitchFamily="18" charset="0"/>
              </a:rPr>
              <a:t>CMA</a:t>
            </a:r>
            <a:endParaRPr kumimoji="0" lang="en-US" sz="2000" b="0" i="0" u="none" strike="noStrike" cap="none" normalizeH="0" baseline="0" dirty="0">
              <a:ln>
                <a:noFill/>
              </a:ln>
              <a:solidFill>
                <a:srgbClr val="FF0000"/>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7544" y="188641"/>
            <a:ext cx="8352928" cy="792088"/>
          </a:xfrm>
          <a:solidFill>
            <a:schemeClr val="tx1"/>
          </a:solidFill>
        </p:spPr>
        <p:txBody>
          <a:bodyPr>
            <a:normAutofit/>
          </a:bodyPr>
          <a:lstStyle/>
          <a:p>
            <a:r>
              <a:rPr lang="en-IN" sz="1800" b="1" dirty="0">
                <a:solidFill>
                  <a:schemeClr val="bg1"/>
                </a:solidFill>
              </a:rPr>
              <a:t>Advance Ruling</a:t>
            </a:r>
            <a:r>
              <a:rPr lang="en-IN" sz="1800" dirty="0">
                <a:solidFill>
                  <a:schemeClr val="bg1"/>
                </a:solidFill>
              </a:rPr>
              <a:t> : </a:t>
            </a:r>
            <a:br>
              <a:rPr lang="en-IN" sz="1800" dirty="0">
                <a:solidFill>
                  <a:schemeClr val="bg1"/>
                </a:solidFill>
              </a:rPr>
            </a:br>
            <a:r>
              <a:rPr lang="en-US" sz="1800" b="1" dirty="0" smtClean="0">
                <a:solidFill>
                  <a:schemeClr val="bg1"/>
                </a:solidFill>
              </a:rPr>
              <a:t>KAMDHENU </a:t>
            </a:r>
            <a:r>
              <a:rPr lang="en-US" sz="1800" b="1" dirty="0">
                <a:solidFill>
                  <a:schemeClr val="bg1"/>
                </a:solidFill>
              </a:rPr>
              <a:t>AGROCHEM INDUSTRIES</a:t>
            </a:r>
            <a:r>
              <a:rPr lang="en-US" sz="1800" dirty="0">
                <a:solidFill>
                  <a:schemeClr val="bg1"/>
                </a:solidFill>
              </a:rPr>
              <a:t> </a:t>
            </a:r>
            <a:r>
              <a:rPr lang="en-IN" sz="1800" b="1" dirty="0" smtClean="0">
                <a:solidFill>
                  <a:schemeClr val="bg1"/>
                </a:solidFill>
              </a:rPr>
              <a:t>( Maharashtra)</a:t>
            </a:r>
            <a:endParaRPr lang="en-US" sz="1800" dirty="0">
              <a:solidFill>
                <a:schemeClr val="bg1"/>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3237346656"/>
              </p:ext>
            </p:extLst>
          </p:nvPr>
        </p:nvGraphicFramePr>
        <p:xfrm>
          <a:off x="611560" y="1196752"/>
          <a:ext cx="7704856" cy="4358640"/>
        </p:xfrm>
        <a:graphic>
          <a:graphicData uri="http://schemas.openxmlformats.org/drawingml/2006/table">
            <a:tbl>
              <a:tblPr firstRow="1" bandRow="1">
                <a:tableStyleId>{7DF18680-E054-41AD-8BC1-D1AEF772440D}</a:tableStyleId>
              </a:tblPr>
              <a:tblGrid>
                <a:gridCol w="7704856">
                  <a:extLst>
                    <a:ext uri="{9D8B030D-6E8A-4147-A177-3AD203B41FA5}">
                      <a16:colId xmlns:a16="http://schemas.microsoft.com/office/drawing/2014/main" val="20000"/>
                    </a:ext>
                  </a:extLst>
                </a:gridCol>
              </a:tblGrid>
              <a:tr h="254000">
                <a:tc>
                  <a:txBody>
                    <a:bodyPr/>
                    <a:lstStyle/>
                    <a:p>
                      <a:pPr marL="0" indent="0" algn="ctr">
                        <a:buFont typeface="Arial" pitchFamily="34" charset="0"/>
                        <a:buNone/>
                      </a:pPr>
                      <a:r>
                        <a:rPr lang="en-US" sz="1200" b="1" kern="1200" baseline="0" dirty="0" smtClean="0">
                          <a:solidFill>
                            <a:schemeClr val="tx1"/>
                          </a:solidFill>
                          <a:latin typeface="Arial" panose="020B0604020202020204" pitchFamily="34" charset="0"/>
                          <a:ea typeface="+mn-ea"/>
                          <a:cs typeface="Arial" panose="020B0604020202020204" pitchFamily="34" charset="0"/>
                        </a:rPr>
                        <a:t>Issue in Brief     </a:t>
                      </a:r>
                      <a:endParaRPr lang="en-US" sz="1200" b="1" kern="1200" baseline="0" dirty="0">
                        <a:solidFill>
                          <a:schemeClr val="tx1"/>
                        </a:solidFill>
                        <a:latin typeface="Arial" panose="020B0604020202020204" pitchFamily="34" charset="0"/>
                        <a:ea typeface="+mn-ea"/>
                        <a:cs typeface="Arial" panose="020B0604020202020204" pitchFamily="34" charset="0"/>
                      </a:endParaRPr>
                    </a:p>
                  </a:txBody>
                  <a:tcPr marT="38100" marB="38100">
                    <a:solidFill>
                      <a:schemeClr val="bg1">
                        <a:lumMod val="75000"/>
                      </a:schemeClr>
                    </a:solidFill>
                  </a:tcPr>
                </a:tc>
                <a:extLst>
                  <a:ext uri="{0D108BD9-81ED-4DB2-BD59-A6C34878D82A}">
                    <a16:rowId xmlns:a16="http://schemas.microsoft.com/office/drawing/2014/main" val="10000"/>
                  </a:ext>
                </a:extLst>
              </a:tr>
              <a:tr h="469733">
                <a:tc>
                  <a:txBody>
                    <a:bodyPr/>
                    <a:lstStyle/>
                    <a:p>
                      <a:pPr lvl="0">
                        <a:buFont typeface="Arial" pitchFamily="34" charset="0"/>
                        <a:buChar char="•"/>
                      </a:pPr>
                      <a:r>
                        <a:rPr lang="en-IN" sz="1200" kern="1200" dirty="0" smtClean="0">
                          <a:solidFill>
                            <a:schemeClr val="dk1"/>
                          </a:solidFill>
                          <a:latin typeface="+mn-lt"/>
                          <a:ea typeface="+mn-ea"/>
                          <a:cs typeface="+mn-cs"/>
                        </a:rPr>
                        <a:t> </a:t>
                      </a:r>
                      <a:r>
                        <a:rPr lang="en-US" sz="1400" kern="1200" dirty="0" smtClean="0">
                          <a:solidFill>
                            <a:schemeClr val="dk1"/>
                          </a:solidFill>
                          <a:latin typeface="+mn-lt"/>
                          <a:ea typeface="+mn-ea"/>
                          <a:cs typeface="+mn-cs"/>
                        </a:rPr>
                        <a:t>The Applicant is an importer and reseller having main place of business in Maharashtra. It has warehouses in Gujarat and </a:t>
                      </a:r>
                      <a:r>
                        <a:rPr lang="en-US" sz="1400" kern="1200" dirty="0" err="1" smtClean="0">
                          <a:solidFill>
                            <a:schemeClr val="dk1"/>
                          </a:solidFill>
                          <a:latin typeface="+mn-lt"/>
                          <a:ea typeface="+mn-ea"/>
                          <a:cs typeface="+mn-cs"/>
                        </a:rPr>
                        <a:t>and</a:t>
                      </a:r>
                      <a:r>
                        <a:rPr lang="en-US" sz="1400" kern="1200" dirty="0" smtClean="0">
                          <a:solidFill>
                            <a:schemeClr val="dk1"/>
                          </a:solidFill>
                          <a:latin typeface="+mn-lt"/>
                          <a:ea typeface="+mn-ea"/>
                          <a:cs typeface="+mn-cs"/>
                        </a:rPr>
                        <a:t> Kerala. They are registered in all three states. </a:t>
                      </a:r>
                    </a:p>
                    <a:p>
                      <a:pPr lvl="0">
                        <a:buFont typeface="Arial" pitchFamily="34" charset="0"/>
                        <a:buChar char="•"/>
                      </a:pPr>
                      <a:endParaRPr lang="en-US" sz="1400" kern="1200" dirty="0" smtClean="0">
                        <a:solidFill>
                          <a:schemeClr val="dk1"/>
                        </a:solidFill>
                        <a:latin typeface="+mn-lt"/>
                        <a:ea typeface="+mn-ea"/>
                        <a:cs typeface="+mn-cs"/>
                      </a:endParaRPr>
                    </a:p>
                    <a:p>
                      <a:pPr lvl="0">
                        <a:buFont typeface="Arial" pitchFamily="34" charset="0"/>
                        <a:buChar char="•"/>
                      </a:pPr>
                      <a:r>
                        <a:rPr lang="en-US" sz="1400" kern="1200" dirty="0" smtClean="0">
                          <a:solidFill>
                            <a:schemeClr val="dk1"/>
                          </a:solidFill>
                          <a:latin typeface="+mn-lt"/>
                          <a:ea typeface="+mn-ea"/>
                          <a:cs typeface="+mn-cs"/>
                        </a:rPr>
                        <a:t>Applicant is getting order from other states as well .  Based on one of such order, goods were imported in </a:t>
                      </a:r>
                      <a:r>
                        <a:rPr lang="en-US" sz="1400" kern="1200" dirty="0" err="1" smtClean="0">
                          <a:solidFill>
                            <a:schemeClr val="dk1"/>
                          </a:solidFill>
                          <a:latin typeface="+mn-lt"/>
                          <a:ea typeface="+mn-ea"/>
                          <a:cs typeface="+mn-cs"/>
                        </a:rPr>
                        <a:t>Krishnapatnam</a:t>
                      </a:r>
                      <a:r>
                        <a:rPr lang="en-US" sz="1400" kern="1200" dirty="0" smtClean="0">
                          <a:solidFill>
                            <a:schemeClr val="dk1"/>
                          </a:solidFill>
                          <a:latin typeface="+mn-lt"/>
                          <a:ea typeface="+mn-ea"/>
                          <a:cs typeface="+mn-cs"/>
                        </a:rPr>
                        <a:t> Port ( AP) </a:t>
                      </a:r>
                    </a:p>
                    <a:p>
                      <a:pPr lvl="0">
                        <a:buFont typeface="Arial" pitchFamily="34" charset="0"/>
                        <a:buNone/>
                      </a:pPr>
                      <a:r>
                        <a:rPr lang="en-US" sz="1400" kern="1200" dirty="0" smtClean="0">
                          <a:solidFill>
                            <a:schemeClr val="dk1"/>
                          </a:solidFill>
                          <a:latin typeface="+mn-lt"/>
                          <a:ea typeface="+mn-ea"/>
                          <a:cs typeface="+mn-cs"/>
                        </a:rPr>
                        <a:t> </a:t>
                      </a:r>
                    </a:p>
                    <a:p>
                      <a:pPr lvl="0">
                        <a:buFont typeface="Arial" pitchFamily="34" charset="0"/>
                        <a:buChar char="•"/>
                      </a:pPr>
                      <a:r>
                        <a:rPr lang="en-US" sz="1400" kern="1200" dirty="0" smtClean="0">
                          <a:solidFill>
                            <a:schemeClr val="dk1"/>
                          </a:solidFill>
                          <a:latin typeface="+mn-lt"/>
                          <a:ea typeface="+mn-ea"/>
                          <a:cs typeface="+mn-cs"/>
                        </a:rPr>
                        <a:t>Applicant directly sold the goods from port (DPD) to customer  however, invoice was issued under the Maharashtra GSTIN charging applicable IGST in the said invoice. </a:t>
                      </a:r>
                    </a:p>
                    <a:p>
                      <a:pPr lvl="0">
                        <a:buFont typeface="Arial" pitchFamily="34" charset="0"/>
                        <a:buChar char="•"/>
                      </a:pPr>
                      <a:endParaRPr lang="en-US" sz="1400" kern="1200" dirty="0" smtClean="0">
                        <a:solidFill>
                          <a:schemeClr val="dk1"/>
                        </a:solidFill>
                        <a:latin typeface="+mn-lt"/>
                        <a:ea typeface="+mn-ea"/>
                        <a:cs typeface="+mn-cs"/>
                      </a:endParaRPr>
                    </a:p>
                    <a:p>
                      <a:pPr lvl="0">
                        <a:buFont typeface="Arial" pitchFamily="34" charset="0"/>
                        <a:buChar char="•"/>
                      </a:pPr>
                      <a:r>
                        <a:rPr lang="en-US" sz="1400" kern="1200" dirty="0" smtClean="0">
                          <a:solidFill>
                            <a:schemeClr val="dk1"/>
                          </a:solidFill>
                          <a:latin typeface="+mn-lt"/>
                          <a:ea typeface="+mn-ea"/>
                          <a:cs typeface="+mn-cs"/>
                        </a:rPr>
                        <a:t>It sells Goods  from warehouses near the ports in Gujarat and Kerala State where the Applicant  store the imported goods in those States. Thereafter, the goods are sold to customers from those warehouses by issuing invoices under the respective State's GSTIN by charging CGST SGST or IGST, as the case may . </a:t>
                      </a:r>
                    </a:p>
                    <a:p>
                      <a:pPr lvl="0">
                        <a:buFont typeface="Arial" pitchFamily="34" charset="0"/>
                        <a:buNone/>
                      </a:pPr>
                      <a:endParaRPr lang="en-US" sz="1400" kern="1200" dirty="0" smtClean="0">
                        <a:solidFill>
                          <a:schemeClr val="dk1"/>
                        </a:solidFill>
                        <a:latin typeface="+mn-lt"/>
                        <a:ea typeface="+mn-ea"/>
                        <a:cs typeface="+mn-cs"/>
                      </a:endParaRPr>
                    </a:p>
                    <a:p>
                      <a:pPr lvl="0">
                        <a:buFont typeface="Arial" pitchFamily="34" charset="0"/>
                        <a:buChar char="•"/>
                      </a:pPr>
                      <a:r>
                        <a:rPr lang="en-US" sz="1400" kern="1200" dirty="0" smtClean="0">
                          <a:solidFill>
                            <a:schemeClr val="dk1"/>
                          </a:solidFill>
                          <a:latin typeface="+mn-lt"/>
                          <a:ea typeface="+mn-ea"/>
                          <a:cs typeface="+mn-cs"/>
                        </a:rPr>
                        <a:t>Customer is proposing to operate through a single point to cater other customers in the eastern part of the country.</a:t>
                      </a:r>
                    </a:p>
                    <a:p>
                      <a:pPr lvl="0">
                        <a:buFont typeface="Arial" pitchFamily="34" charset="0"/>
                        <a:buChar char="•"/>
                      </a:pPr>
                      <a:endParaRPr lang="en-US" sz="1400" kern="1200" dirty="0" smtClean="0">
                        <a:solidFill>
                          <a:schemeClr val="dk1"/>
                        </a:solidFill>
                        <a:latin typeface="+mn-lt"/>
                        <a:ea typeface="+mn-ea"/>
                        <a:cs typeface="+mn-cs"/>
                      </a:endParaRPr>
                    </a:p>
                    <a:p>
                      <a:pPr lvl="0">
                        <a:buFont typeface="Arial" pitchFamily="34" charset="0"/>
                        <a:buChar char="•"/>
                      </a:pPr>
                      <a:r>
                        <a:rPr lang="en-US" sz="1400" kern="1200" dirty="0" smtClean="0">
                          <a:solidFill>
                            <a:schemeClr val="dk1"/>
                          </a:solidFill>
                          <a:latin typeface="+mn-lt"/>
                          <a:ea typeface="+mn-ea"/>
                          <a:cs typeface="+mn-cs"/>
                        </a:rPr>
                        <a:t>Issue pertains to a situation where the imported goods are sold by the applicant before the Bill of Entry is filed/before the goods are cleared for home consumption on payment of Customs duty.</a:t>
                      </a:r>
                    </a:p>
                    <a:p>
                      <a:pPr lvl="0">
                        <a:buFont typeface="Arial" pitchFamily="34" charset="0"/>
                        <a:buChar char="•"/>
                      </a:pPr>
                      <a:endParaRPr lang="en-US" sz="1200" kern="1200" dirty="0" smtClean="0">
                        <a:solidFill>
                          <a:schemeClr val="dk1"/>
                        </a:solidFill>
                        <a:latin typeface="+mn-lt"/>
                        <a:ea typeface="+mn-ea"/>
                        <a:cs typeface="+mn-cs"/>
                      </a:endParaRPr>
                    </a:p>
                  </a:txBody>
                  <a:tcPr marT="38100" marB="38100">
                    <a:solidFill>
                      <a:schemeClr val="bg2">
                        <a:lumMod val="20000"/>
                        <a:lumOff val="80000"/>
                      </a:schemeClr>
                    </a:solidFill>
                  </a:tcPr>
                </a:tc>
                <a:extLst>
                  <a:ext uri="{0D108BD9-81ED-4DB2-BD59-A6C34878D82A}">
                    <a16:rowId xmlns:a16="http://schemas.microsoft.com/office/drawing/2014/main" val="10001"/>
                  </a:ext>
                </a:extLst>
              </a:tr>
            </a:tbl>
          </a:graphicData>
        </a:graphic>
      </p:graphicFrame>
      <p:pic>
        <p:nvPicPr>
          <p:cNvPr id="4" name="Picture 3" descr="C:\Users\Administrator\AppData\Local\Microsoft\Windows Live Mail\WLMDSS.tmp\WLM577A.tmp\logo.png"/>
          <p:cNvPicPr/>
          <p:nvPr/>
        </p:nvPicPr>
        <p:blipFill>
          <a:blip r:embed="rId2" cstate="print"/>
          <a:srcRect/>
          <a:stretch>
            <a:fillRect/>
          </a:stretch>
        </p:blipFill>
        <p:spPr bwMode="auto">
          <a:xfrm>
            <a:off x="8839200" y="6324600"/>
            <a:ext cx="304800" cy="533400"/>
          </a:xfrm>
          <a:prstGeom prst="rect">
            <a:avLst/>
          </a:prstGeom>
          <a:noFill/>
        </p:spPr>
      </p:pic>
      <p:pic>
        <p:nvPicPr>
          <p:cNvPr id="5" name="Picture 4" descr="C:\Users\Administrator\AppData\Local\Microsoft\Windows Live Mail\WLMDSS.tmp\WLM577A.tmp\logo.png"/>
          <p:cNvPicPr/>
          <p:nvPr/>
        </p:nvPicPr>
        <p:blipFill>
          <a:blip r:embed="rId2" cstate="print"/>
          <a:srcRect/>
          <a:stretch>
            <a:fillRect/>
          </a:stretch>
        </p:blipFill>
        <p:spPr bwMode="auto">
          <a:xfrm>
            <a:off x="0" y="6324600"/>
            <a:ext cx="304800" cy="533400"/>
          </a:xfrm>
          <a:prstGeom prst="rect">
            <a:avLst/>
          </a:prstGeom>
          <a:noFill/>
        </p:spPr>
      </p:pic>
      <p:sp>
        <p:nvSpPr>
          <p:cNvPr id="7" name="Rectangle 8"/>
          <p:cNvSpPr>
            <a:spLocks noChangeArrowheads="1"/>
          </p:cNvSpPr>
          <p:nvPr/>
        </p:nvSpPr>
        <p:spPr bwMode="auto">
          <a:xfrm>
            <a:off x="467544" y="6457890"/>
            <a:ext cx="8208912" cy="400110"/>
          </a:xfrm>
          <a:prstGeom prst="rect">
            <a:avLst/>
          </a:prstGeom>
          <a:ln>
            <a:solidFill>
              <a:schemeClr val="bg1"/>
            </a:solidFill>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chemeClr val="accent6">
                    <a:lumMod val="50000"/>
                  </a:schemeClr>
                </a:solidFill>
                <a:effectLst/>
                <a:latin typeface="Bell MT" pitchFamily="18" charset="0"/>
                <a:ea typeface="Calibri" pitchFamily="34" charset="0"/>
                <a:cs typeface="Times New Roman" pitchFamily="18" charset="0"/>
              </a:rPr>
              <a:t>Behind Every Successful Business Decision, There Is Always A </a:t>
            </a:r>
            <a:r>
              <a:rPr kumimoji="0" lang="en-US" sz="2000" b="1" i="0" u="none" strike="noStrike" cap="none" normalizeH="0" baseline="0" dirty="0">
                <a:ln>
                  <a:noFill/>
                </a:ln>
                <a:solidFill>
                  <a:srgbClr val="FF0000"/>
                </a:solidFill>
                <a:effectLst/>
                <a:latin typeface="Bell MT" pitchFamily="18" charset="0"/>
                <a:ea typeface="Calibri" pitchFamily="34" charset="0"/>
                <a:cs typeface="Times New Roman" pitchFamily="18" charset="0"/>
              </a:rPr>
              <a:t>CMA</a:t>
            </a:r>
            <a:endParaRPr kumimoji="0" lang="en-US" sz="2000" b="0" i="0" u="none" strike="noStrike" cap="none" normalizeH="0" baseline="0" dirty="0">
              <a:ln>
                <a:noFill/>
              </a:ln>
              <a:solidFill>
                <a:srgbClr val="FF0000"/>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7544" y="188641"/>
            <a:ext cx="8352928" cy="792088"/>
          </a:xfrm>
          <a:solidFill>
            <a:schemeClr val="tx1"/>
          </a:solidFill>
        </p:spPr>
        <p:txBody>
          <a:bodyPr>
            <a:normAutofit/>
          </a:bodyPr>
          <a:lstStyle/>
          <a:p>
            <a:r>
              <a:rPr lang="en-IN" sz="1800" b="1" dirty="0">
                <a:solidFill>
                  <a:schemeClr val="bg1"/>
                </a:solidFill>
              </a:rPr>
              <a:t>Advance Ruling</a:t>
            </a:r>
            <a:r>
              <a:rPr lang="en-IN" sz="1800" dirty="0">
                <a:solidFill>
                  <a:schemeClr val="bg1"/>
                </a:solidFill>
              </a:rPr>
              <a:t> : </a:t>
            </a:r>
            <a:r>
              <a:rPr lang="en-IN" sz="1800" dirty="0" smtClean="0">
                <a:solidFill>
                  <a:schemeClr val="bg1"/>
                </a:solidFill>
              </a:rPr>
              <a:t/>
            </a:r>
            <a:br>
              <a:rPr lang="en-IN" sz="1800" dirty="0" smtClean="0">
                <a:solidFill>
                  <a:schemeClr val="bg1"/>
                </a:solidFill>
              </a:rPr>
            </a:br>
            <a:r>
              <a:rPr lang="en-US" sz="1800" b="1" dirty="0" smtClean="0">
                <a:solidFill>
                  <a:schemeClr val="bg1"/>
                </a:solidFill>
              </a:rPr>
              <a:t>KAMDHENU AGROCHEM INDUSTRIES</a:t>
            </a:r>
            <a:r>
              <a:rPr lang="en-US" sz="1800" dirty="0" smtClean="0">
                <a:solidFill>
                  <a:schemeClr val="bg1"/>
                </a:solidFill>
              </a:rPr>
              <a:t> </a:t>
            </a:r>
            <a:r>
              <a:rPr lang="en-IN" sz="1800" b="1" dirty="0" smtClean="0">
                <a:solidFill>
                  <a:schemeClr val="bg1"/>
                </a:solidFill>
              </a:rPr>
              <a:t>( Maharashtra)</a:t>
            </a:r>
            <a:endParaRPr lang="en-US" sz="1800" dirty="0">
              <a:solidFill>
                <a:schemeClr val="bg1"/>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3237346656"/>
              </p:ext>
            </p:extLst>
          </p:nvPr>
        </p:nvGraphicFramePr>
        <p:xfrm>
          <a:off x="611560" y="1196752"/>
          <a:ext cx="7704856" cy="2438400"/>
        </p:xfrm>
        <a:graphic>
          <a:graphicData uri="http://schemas.openxmlformats.org/drawingml/2006/table">
            <a:tbl>
              <a:tblPr firstRow="1" bandRow="1">
                <a:tableStyleId>{7DF18680-E054-41AD-8BC1-D1AEF772440D}</a:tableStyleId>
              </a:tblPr>
              <a:tblGrid>
                <a:gridCol w="7704856">
                  <a:extLst>
                    <a:ext uri="{9D8B030D-6E8A-4147-A177-3AD203B41FA5}">
                      <a16:colId xmlns:a16="http://schemas.microsoft.com/office/drawing/2014/main" val="20000"/>
                    </a:ext>
                  </a:extLst>
                </a:gridCol>
              </a:tblGrid>
              <a:tr h="254000">
                <a:tc>
                  <a:txBody>
                    <a:bodyPr/>
                    <a:lstStyle/>
                    <a:p>
                      <a:pPr marL="0" indent="0" algn="ctr">
                        <a:buFont typeface="Arial" pitchFamily="34" charset="0"/>
                        <a:buNone/>
                      </a:pPr>
                      <a:r>
                        <a:rPr lang="en-US" sz="1200" b="1" kern="1200" baseline="0" dirty="0" smtClean="0">
                          <a:solidFill>
                            <a:schemeClr val="tx1"/>
                          </a:solidFill>
                          <a:latin typeface="Arial" panose="020B0604020202020204" pitchFamily="34" charset="0"/>
                          <a:ea typeface="+mn-ea"/>
                          <a:cs typeface="Arial" panose="020B0604020202020204" pitchFamily="34" charset="0"/>
                        </a:rPr>
                        <a:t>Query </a:t>
                      </a:r>
                      <a:endParaRPr lang="en-US" sz="1200" b="1" kern="1200" baseline="0" dirty="0">
                        <a:solidFill>
                          <a:schemeClr val="tx1"/>
                        </a:solidFill>
                        <a:latin typeface="Arial" panose="020B0604020202020204" pitchFamily="34" charset="0"/>
                        <a:ea typeface="+mn-ea"/>
                        <a:cs typeface="Arial" panose="020B0604020202020204" pitchFamily="34" charset="0"/>
                      </a:endParaRPr>
                    </a:p>
                  </a:txBody>
                  <a:tcPr marT="38100" marB="38100">
                    <a:solidFill>
                      <a:schemeClr val="bg1">
                        <a:lumMod val="75000"/>
                      </a:schemeClr>
                    </a:solidFill>
                  </a:tcPr>
                </a:tc>
                <a:extLst>
                  <a:ext uri="{0D108BD9-81ED-4DB2-BD59-A6C34878D82A}">
                    <a16:rowId xmlns:a16="http://schemas.microsoft.com/office/drawing/2014/main" val="10000"/>
                  </a:ext>
                </a:extLst>
              </a:tr>
              <a:tr h="469733">
                <a:tc>
                  <a:txBody>
                    <a:bodyPr/>
                    <a:lstStyle/>
                    <a:p>
                      <a:pPr lvl="0">
                        <a:buFont typeface="Arial" pitchFamily="34" charset="0"/>
                        <a:buChar char="•"/>
                      </a:pPr>
                      <a:r>
                        <a:rPr lang="en-IN" sz="1200" kern="1200" dirty="0" smtClean="0">
                          <a:solidFill>
                            <a:schemeClr val="dk1"/>
                          </a:solidFill>
                          <a:latin typeface="+mn-lt"/>
                          <a:ea typeface="+mn-ea"/>
                          <a:cs typeface="+mn-cs"/>
                        </a:rPr>
                        <a:t> </a:t>
                      </a:r>
                      <a:r>
                        <a:rPr lang="en-US" sz="1400" kern="1200" dirty="0" smtClean="0">
                          <a:solidFill>
                            <a:schemeClr val="dk1"/>
                          </a:solidFill>
                          <a:latin typeface="+mn-lt"/>
                          <a:ea typeface="+mn-ea"/>
                          <a:cs typeface="+mn-cs"/>
                        </a:rPr>
                        <a:t>Should  Applicant is required to obtain the registration in importing States other than Maharashtra, if goods are imported, sold and delivered directly from CFS (Container Freight Station) / DPD (Direct Port Delivery) which is under the Customs Boundaries to customers from those States? </a:t>
                      </a:r>
                    </a:p>
                    <a:p>
                      <a:pPr lvl="0">
                        <a:buFont typeface="Arial" pitchFamily="34" charset="0"/>
                        <a:buChar char="•"/>
                      </a:pPr>
                      <a:endParaRPr lang="en-US" sz="1400" kern="1200" dirty="0" smtClean="0">
                        <a:solidFill>
                          <a:schemeClr val="dk1"/>
                        </a:solidFill>
                        <a:latin typeface="+mn-lt"/>
                        <a:ea typeface="+mn-ea"/>
                        <a:cs typeface="+mn-cs"/>
                      </a:endParaRPr>
                    </a:p>
                    <a:p>
                      <a:pPr lvl="0">
                        <a:buFont typeface="Arial" pitchFamily="34" charset="0"/>
                        <a:buChar char="•"/>
                      </a:pPr>
                      <a:r>
                        <a:rPr lang="en-US" sz="1400" kern="1200" dirty="0" smtClean="0">
                          <a:solidFill>
                            <a:schemeClr val="dk1"/>
                          </a:solidFill>
                          <a:latin typeface="+mn-lt"/>
                          <a:ea typeface="+mn-ea"/>
                          <a:cs typeface="+mn-cs"/>
                        </a:rPr>
                        <a:t>Whether the Applicant is required to obtain registration in State where the applicant is proposing to open a warehouse for sale of imported goods from such warehouse? </a:t>
                      </a:r>
                    </a:p>
                    <a:p>
                      <a:pPr lvl="0">
                        <a:buFont typeface="Arial" pitchFamily="34" charset="0"/>
                        <a:buChar char="•"/>
                      </a:pPr>
                      <a:endParaRPr lang="en-US" sz="1400" kern="1200" dirty="0" smtClean="0">
                        <a:solidFill>
                          <a:schemeClr val="dk1"/>
                        </a:solidFill>
                        <a:latin typeface="+mn-lt"/>
                        <a:ea typeface="+mn-ea"/>
                        <a:cs typeface="+mn-cs"/>
                      </a:endParaRPr>
                    </a:p>
                    <a:p>
                      <a:pPr lvl="0">
                        <a:buFont typeface="Arial" pitchFamily="34" charset="0"/>
                        <a:buChar char="•"/>
                      </a:pPr>
                      <a:r>
                        <a:rPr lang="en-US" sz="1400" kern="1200" dirty="0" smtClean="0">
                          <a:solidFill>
                            <a:schemeClr val="dk1"/>
                          </a:solidFill>
                          <a:latin typeface="+mn-lt"/>
                          <a:ea typeface="+mn-ea"/>
                          <a:cs typeface="+mn-cs"/>
                        </a:rPr>
                        <a:t>Whether issuing invoices under Maharashtra GSTIN is permissible in law for supply of imported goods from the proposed warehouse located in the State where the Applicant is not registered under GST?</a:t>
                      </a:r>
                    </a:p>
                    <a:p>
                      <a:pPr lvl="0">
                        <a:buFont typeface="Arial" pitchFamily="34" charset="0"/>
                        <a:buChar char="•"/>
                      </a:pPr>
                      <a:endParaRPr lang="en-US" sz="1200" kern="1200" dirty="0" smtClean="0">
                        <a:solidFill>
                          <a:schemeClr val="dk1"/>
                        </a:solidFill>
                        <a:latin typeface="+mn-lt"/>
                        <a:ea typeface="+mn-ea"/>
                        <a:cs typeface="+mn-cs"/>
                      </a:endParaRPr>
                    </a:p>
                  </a:txBody>
                  <a:tcPr marT="38100" marB="38100">
                    <a:solidFill>
                      <a:schemeClr val="bg2">
                        <a:lumMod val="20000"/>
                        <a:lumOff val="80000"/>
                      </a:schemeClr>
                    </a:solidFill>
                  </a:tcPr>
                </a:tc>
                <a:extLst>
                  <a:ext uri="{0D108BD9-81ED-4DB2-BD59-A6C34878D82A}">
                    <a16:rowId xmlns:a16="http://schemas.microsoft.com/office/drawing/2014/main" val="10001"/>
                  </a:ext>
                </a:extLst>
              </a:tr>
            </a:tbl>
          </a:graphicData>
        </a:graphic>
      </p:graphicFrame>
      <p:pic>
        <p:nvPicPr>
          <p:cNvPr id="4" name="Picture 3" descr="C:\Users\Administrator\AppData\Local\Microsoft\Windows Live Mail\WLMDSS.tmp\WLM577A.tmp\logo.png"/>
          <p:cNvPicPr/>
          <p:nvPr/>
        </p:nvPicPr>
        <p:blipFill>
          <a:blip r:embed="rId2" cstate="print"/>
          <a:srcRect/>
          <a:stretch>
            <a:fillRect/>
          </a:stretch>
        </p:blipFill>
        <p:spPr bwMode="auto">
          <a:xfrm>
            <a:off x="8839200" y="6324600"/>
            <a:ext cx="304800" cy="533400"/>
          </a:xfrm>
          <a:prstGeom prst="rect">
            <a:avLst/>
          </a:prstGeom>
          <a:noFill/>
        </p:spPr>
      </p:pic>
      <p:pic>
        <p:nvPicPr>
          <p:cNvPr id="5" name="Picture 4" descr="C:\Users\Administrator\AppData\Local\Microsoft\Windows Live Mail\WLMDSS.tmp\WLM577A.tmp\logo.png"/>
          <p:cNvPicPr/>
          <p:nvPr/>
        </p:nvPicPr>
        <p:blipFill>
          <a:blip r:embed="rId2" cstate="print"/>
          <a:srcRect/>
          <a:stretch>
            <a:fillRect/>
          </a:stretch>
        </p:blipFill>
        <p:spPr bwMode="auto">
          <a:xfrm>
            <a:off x="0" y="6324600"/>
            <a:ext cx="304800" cy="533400"/>
          </a:xfrm>
          <a:prstGeom prst="rect">
            <a:avLst/>
          </a:prstGeom>
          <a:noFill/>
        </p:spPr>
      </p:pic>
      <p:sp>
        <p:nvSpPr>
          <p:cNvPr id="7" name="Rectangle 8"/>
          <p:cNvSpPr>
            <a:spLocks noChangeArrowheads="1"/>
          </p:cNvSpPr>
          <p:nvPr/>
        </p:nvSpPr>
        <p:spPr bwMode="auto">
          <a:xfrm>
            <a:off x="467544" y="6457890"/>
            <a:ext cx="8208912" cy="400110"/>
          </a:xfrm>
          <a:prstGeom prst="rect">
            <a:avLst/>
          </a:prstGeom>
          <a:ln>
            <a:solidFill>
              <a:schemeClr val="bg1"/>
            </a:solidFill>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chemeClr val="accent6">
                    <a:lumMod val="50000"/>
                  </a:schemeClr>
                </a:solidFill>
                <a:effectLst/>
                <a:latin typeface="Bell MT" pitchFamily="18" charset="0"/>
                <a:ea typeface="Calibri" pitchFamily="34" charset="0"/>
                <a:cs typeface="Times New Roman" pitchFamily="18" charset="0"/>
              </a:rPr>
              <a:t>Behind Every Successful Business Decision, There Is Always A </a:t>
            </a:r>
            <a:r>
              <a:rPr kumimoji="0" lang="en-US" sz="2000" b="1" i="0" u="none" strike="noStrike" cap="none" normalizeH="0" baseline="0" dirty="0">
                <a:ln>
                  <a:noFill/>
                </a:ln>
                <a:solidFill>
                  <a:srgbClr val="FF0000"/>
                </a:solidFill>
                <a:effectLst/>
                <a:latin typeface="Bell MT" pitchFamily="18" charset="0"/>
                <a:ea typeface="Calibri" pitchFamily="34" charset="0"/>
                <a:cs typeface="Times New Roman" pitchFamily="18" charset="0"/>
              </a:rPr>
              <a:t>CMA</a:t>
            </a:r>
            <a:endParaRPr kumimoji="0" lang="en-US" sz="2000" b="0" i="0" u="none" strike="noStrike" cap="none" normalizeH="0" baseline="0" dirty="0">
              <a:ln>
                <a:noFill/>
              </a:ln>
              <a:solidFill>
                <a:srgbClr val="FF0000"/>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7544" y="188641"/>
            <a:ext cx="8352928" cy="792088"/>
          </a:xfrm>
          <a:solidFill>
            <a:schemeClr val="tx1"/>
          </a:solidFill>
        </p:spPr>
        <p:txBody>
          <a:bodyPr>
            <a:normAutofit/>
          </a:bodyPr>
          <a:lstStyle/>
          <a:p>
            <a:r>
              <a:rPr lang="en-US" sz="1800" b="1" dirty="0">
                <a:solidFill>
                  <a:schemeClr val="bg1"/>
                </a:solidFill>
              </a:rPr>
              <a:t>Godrej &amp; Boyce Mfg. Co. Ltd. Vs </a:t>
            </a:r>
            <a:r>
              <a:rPr lang="en-US" sz="1800" b="1" dirty="0" smtClean="0">
                <a:solidFill>
                  <a:schemeClr val="bg1"/>
                </a:solidFill>
              </a:rPr>
              <a:t>UOI – </a:t>
            </a:r>
            <a:r>
              <a:rPr lang="en-US" sz="1800" b="1" dirty="0">
                <a:solidFill>
                  <a:schemeClr val="bg1"/>
                </a:solidFill>
              </a:rPr>
              <a:t>Mumbai High Court – Division Bench </a:t>
            </a:r>
            <a:r>
              <a:rPr lang="en-US" sz="1800" b="1" dirty="0" smtClean="0">
                <a:solidFill>
                  <a:schemeClr val="bg1"/>
                </a:solidFill>
              </a:rPr>
              <a:t/>
            </a:r>
            <a:br>
              <a:rPr lang="en-US" sz="1800" b="1" dirty="0" smtClean="0">
                <a:solidFill>
                  <a:schemeClr val="bg1"/>
                </a:solidFill>
              </a:rPr>
            </a:br>
            <a:r>
              <a:rPr lang="en-US" sz="1800" b="1" dirty="0" smtClean="0">
                <a:solidFill>
                  <a:schemeClr val="bg1"/>
                </a:solidFill>
              </a:rPr>
              <a:t>( </a:t>
            </a:r>
            <a:r>
              <a:rPr lang="en-US" sz="1800" b="1" dirty="0">
                <a:solidFill>
                  <a:schemeClr val="bg1"/>
                </a:solidFill>
              </a:rPr>
              <a:t>Writ Petition – 3226 of 2019</a:t>
            </a:r>
            <a:r>
              <a:rPr lang="en-US" sz="1800" b="1" dirty="0" smtClean="0">
                <a:solidFill>
                  <a:schemeClr val="bg1"/>
                </a:solidFill>
              </a:rPr>
              <a:t>)</a:t>
            </a:r>
            <a:endParaRPr lang="en-US" sz="1800" dirty="0">
              <a:solidFill>
                <a:schemeClr val="bg1"/>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3237346656"/>
              </p:ext>
            </p:extLst>
          </p:nvPr>
        </p:nvGraphicFramePr>
        <p:xfrm>
          <a:off x="611560" y="1196752"/>
          <a:ext cx="7704856" cy="1551432"/>
        </p:xfrm>
        <a:graphic>
          <a:graphicData uri="http://schemas.openxmlformats.org/drawingml/2006/table">
            <a:tbl>
              <a:tblPr firstRow="1" bandRow="1">
                <a:tableStyleId>{7DF18680-E054-41AD-8BC1-D1AEF772440D}</a:tableStyleId>
              </a:tblPr>
              <a:tblGrid>
                <a:gridCol w="7704856">
                  <a:extLst>
                    <a:ext uri="{9D8B030D-6E8A-4147-A177-3AD203B41FA5}">
                      <a16:colId xmlns:a16="http://schemas.microsoft.com/office/drawing/2014/main" val="20000"/>
                    </a:ext>
                  </a:extLst>
                </a:gridCol>
              </a:tblGrid>
              <a:tr h="254000">
                <a:tc>
                  <a:txBody>
                    <a:bodyPr/>
                    <a:lstStyle/>
                    <a:p>
                      <a:pPr marL="0" indent="0" algn="ctr">
                        <a:buFont typeface="Arial" pitchFamily="34" charset="0"/>
                        <a:buNone/>
                      </a:pPr>
                      <a:r>
                        <a:rPr lang="en-US" sz="1200" b="1" kern="1200" baseline="0" dirty="0" smtClean="0">
                          <a:solidFill>
                            <a:schemeClr val="tx1"/>
                          </a:solidFill>
                          <a:latin typeface="Arial" panose="020B0604020202020204" pitchFamily="34" charset="0"/>
                          <a:ea typeface="+mn-ea"/>
                          <a:cs typeface="Arial" panose="020B0604020202020204" pitchFamily="34" charset="0"/>
                        </a:rPr>
                        <a:t>Issue in Brief   </a:t>
                      </a:r>
                      <a:endParaRPr lang="en-US" sz="1200" b="1" kern="1200" baseline="0" dirty="0">
                        <a:solidFill>
                          <a:schemeClr val="tx1"/>
                        </a:solidFill>
                        <a:latin typeface="Arial" panose="020B0604020202020204" pitchFamily="34" charset="0"/>
                        <a:ea typeface="+mn-ea"/>
                        <a:cs typeface="Arial" panose="020B0604020202020204" pitchFamily="34" charset="0"/>
                      </a:endParaRPr>
                    </a:p>
                  </a:txBody>
                  <a:tcPr marT="38100" marB="38100">
                    <a:solidFill>
                      <a:schemeClr val="bg1">
                        <a:lumMod val="75000"/>
                      </a:schemeClr>
                    </a:solidFill>
                  </a:tcPr>
                </a:tc>
                <a:extLst>
                  <a:ext uri="{0D108BD9-81ED-4DB2-BD59-A6C34878D82A}">
                    <a16:rowId xmlns:a16="http://schemas.microsoft.com/office/drawing/2014/main" val="10000"/>
                  </a:ext>
                </a:extLst>
              </a:tr>
              <a:tr h="469733">
                <a:tc>
                  <a:txBody>
                    <a:bodyPr/>
                    <a:lstStyle/>
                    <a:p>
                      <a:pPr marL="342900" marR="0" lvl="0" indent="-342900" algn="l" defTabSz="914400" rtl="0" eaLnBrk="1" fontAlgn="auto" latinLnBrk="0" hangingPunct="1">
                        <a:lnSpc>
                          <a:spcPct val="95000"/>
                        </a:lnSpc>
                        <a:spcBef>
                          <a:spcPct val="0"/>
                        </a:spcBef>
                        <a:spcAft>
                          <a:spcPts val="0"/>
                        </a:spcAft>
                        <a:buClrTx/>
                        <a:buSzTx/>
                        <a:buFont typeface="Arial" pitchFamily="34" charset="0"/>
                        <a:buChar char="•"/>
                        <a:tabLst/>
                        <a:defRPr/>
                      </a:pPr>
                      <a:r>
                        <a:rPr lang="en-IN" sz="1400" kern="1200" dirty="0" err="1" smtClean="0">
                          <a:solidFill>
                            <a:schemeClr val="dk1"/>
                          </a:solidFill>
                          <a:latin typeface="+mn-lt"/>
                          <a:ea typeface="+mn-ea"/>
                          <a:cs typeface="+mn-cs"/>
                        </a:rPr>
                        <a:t>Honble</a:t>
                      </a:r>
                      <a:r>
                        <a:rPr lang="en-IN" sz="1400" kern="1200" dirty="0" smtClean="0">
                          <a:solidFill>
                            <a:schemeClr val="dk1"/>
                          </a:solidFill>
                          <a:latin typeface="+mn-lt"/>
                          <a:ea typeface="+mn-ea"/>
                          <a:cs typeface="+mn-cs"/>
                        </a:rPr>
                        <a:t> H.C set aside the SCN, which denied carry forward of E. Cess (EC)  &amp; SHE Cess (SHEC). </a:t>
                      </a:r>
                      <a:r>
                        <a:rPr lang="en-US" sz="1400" kern="1200" dirty="0" smtClean="0">
                          <a:solidFill>
                            <a:schemeClr val="dk1"/>
                          </a:solidFill>
                          <a:latin typeface="+mn-lt"/>
                          <a:ea typeface="+mn-ea"/>
                          <a:cs typeface="+mn-cs"/>
                        </a:rPr>
                        <a:t>Explanation 3 of Section 140 of CGST Act is not applicable to section 140(1) . </a:t>
                      </a:r>
                    </a:p>
                    <a:p>
                      <a:pPr marL="342900" marR="0" lvl="0" indent="-342900" algn="l" defTabSz="914400" rtl="0" eaLnBrk="1" fontAlgn="auto" latinLnBrk="0" hangingPunct="1">
                        <a:lnSpc>
                          <a:spcPct val="95000"/>
                        </a:lnSpc>
                        <a:spcBef>
                          <a:spcPct val="0"/>
                        </a:spcBef>
                        <a:spcAft>
                          <a:spcPts val="0"/>
                        </a:spcAft>
                        <a:buClrTx/>
                        <a:buSzTx/>
                        <a:buFont typeface="Arial" pitchFamily="34" charset="0"/>
                        <a:buChar char="•"/>
                        <a:tabLst/>
                        <a:defRPr/>
                      </a:pPr>
                      <a:endParaRPr lang="en-US" sz="1400" kern="1200" dirty="0" smtClean="0">
                        <a:solidFill>
                          <a:schemeClr val="dk1"/>
                        </a:solidFill>
                        <a:latin typeface="+mn-lt"/>
                        <a:ea typeface="+mn-ea"/>
                        <a:cs typeface="+mn-cs"/>
                      </a:endParaRPr>
                    </a:p>
                    <a:p>
                      <a:pPr marL="342900" marR="0" lvl="0" indent="-342900" algn="l" defTabSz="914400" rtl="0" eaLnBrk="1" fontAlgn="auto" latinLnBrk="0" hangingPunct="1">
                        <a:lnSpc>
                          <a:spcPct val="95000"/>
                        </a:lnSpc>
                        <a:spcBef>
                          <a:spcPct val="0"/>
                        </a:spcBef>
                        <a:spcAft>
                          <a:spcPts val="0"/>
                        </a:spcAft>
                        <a:buClrTx/>
                        <a:buSzTx/>
                        <a:buFont typeface="Arial" pitchFamily="34" charset="0"/>
                        <a:buChar char="•"/>
                        <a:tabLst/>
                        <a:defRPr/>
                      </a:pPr>
                      <a:r>
                        <a:rPr lang="en-US" sz="1400" kern="1200" dirty="0" smtClean="0">
                          <a:solidFill>
                            <a:schemeClr val="dk1"/>
                          </a:solidFill>
                          <a:latin typeface="+mn-lt"/>
                          <a:ea typeface="+mn-ea"/>
                          <a:cs typeface="+mn-cs"/>
                        </a:rPr>
                        <a:t>SCN was issued alleging wrong </a:t>
                      </a:r>
                      <a:r>
                        <a:rPr lang="en-US" sz="1400" kern="1200" dirty="0" err="1" smtClean="0">
                          <a:solidFill>
                            <a:schemeClr val="dk1"/>
                          </a:solidFill>
                          <a:latin typeface="+mn-lt"/>
                          <a:ea typeface="+mn-ea"/>
                          <a:cs typeface="+mn-cs"/>
                        </a:rPr>
                        <a:t>availment</a:t>
                      </a:r>
                      <a:r>
                        <a:rPr lang="en-US" sz="1400" kern="1200" dirty="0" smtClean="0">
                          <a:solidFill>
                            <a:schemeClr val="dk1"/>
                          </a:solidFill>
                          <a:latin typeface="+mn-lt"/>
                          <a:ea typeface="+mn-ea"/>
                          <a:cs typeface="+mn-cs"/>
                        </a:rPr>
                        <a:t> of  inadmissible transitional credit of the EC &amp; SHEC . SCN was issued on the premise that the ITC in relation to  EC and SHEC has been taken away by a retrospective amendment to the GST law.</a:t>
                      </a:r>
                      <a:endParaRPr lang="en-US" sz="1800" kern="1200" dirty="0" smtClean="0">
                        <a:solidFill>
                          <a:schemeClr val="dk1"/>
                        </a:solidFill>
                        <a:latin typeface="+mn-lt"/>
                        <a:ea typeface="+mn-ea"/>
                        <a:cs typeface="+mn-cs"/>
                      </a:endParaRPr>
                    </a:p>
                  </a:txBody>
                  <a:tcPr marT="38100" marB="38100">
                    <a:solidFill>
                      <a:schemeClr val="bg2">
                        <a:lumMod val="20000"/>
                        <a:lumOff val="80000"/>
                      </a:schemeClr>
                    </a:solidFill>
                  </a:tcPr>
                </a:tc>
                <a:extLst>
                  <a:ext uri="{0D108BD9-81ED-4DB2-BD59-A6C34878D82A}">
                    <a16:rowId xmlns:a16="http://schemas.microsoft.com/office/drawing/2014/main" val="10001"/>
                  </a:ext>
                </a:extLst>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3237346656"/>
              </p:ext>
            </p:extLst>
          </p:nvPr>
        </p:nvGraphicFramePr>
        <p:xfrm>
          <a:off x="539552" y="3429000"/>
          <a:ext cx="7704856" cy="3156204"/>
        </p:xfrm>
        <a:graphic>
          <a:graphicData uri="http://schemas.openxmlformats.org/drawingml/2006/table">
            <a:tbl>
              <a:tblPr firstRow="1" bandRow="1">
                <a:tableStyleId>{7DF18680-E054-41AD-8BC1-D1AEF772440D}</a:tableStyleId>
              </a:tblPr>
              <a:tblGrid>
                <a:gridCol w="7704856">
                  <a:extLst>
                    <a:ext uri="{9D8B030D-6E8A-4147-A177-3AD203B41FA5}">
                      <a16:colId xmlns:a16="http://schemas.microsoft.com/office/drawing/2014/main" val="20000"/>
                    </a:ext>
                  </a:extLst>
                </a:gridCol>
              </a:tblGrid>
              <a:tr h="254000">
                <a:tc>
                  <a:txBody>
                    <a:bodyPr/>
                    <a:lstStyle/>
                    <a:p>
                      <a:pPr marL="0" indent="0" algn="ctr">
                        <a:buFont typeface="Arial" pitchFamily="34" charset="0"/>
                        <a:buNone/>
                      </a:pPr>
                      <a:r>
                        <a:rPr lang="en-US" sz="1200" b="1" kern="1200" baseline="0" dirty="0" smtClean="0">
                          <a:solidFill>
                            <a:schemeClr val="tx1"/>
                          </a:solidFill>
                          <a:latin typeface="Arial" panose="020B0604020202020204" pitchFamily="34" charset="0"/>
                          <a:ea typeface="+mn-ea"/>
                          <a:cs typeface="Arial" panose="020B0604020202020204" pitchFamily="34" charset="0"/>
                        </a:rPr>
                        <a:t>Points to be kept in mind    </a:t>
                      </a:r>
                      <a:endParaRPr lang="en-US" sz="1200" b="1" kern="1200" baseline="0" dirty="0">
                        <a:solidFill>
                          <a:schemeClr val="tx1"/>
                        </a:solidFill>
                        <a:latin typeface="Arial" panose="020B0604020202020204" pitchFamily="34" charset="0"/>
                        <a:ea typeface="+mn-ea"/>
                        <a:cs typeface="Arial" panose="020B0604020202020204" pitchFamily="34" charset="0"/>
                      </a:endParaRPr>
                    </a:p>
                  </a:txBody>
                  <a:tcPr marT="38100" marB="38100">
                    <a:solidFill>
                      <a:schemeClr val="bg1">
                        <a:lumMod val="75000"/>
                      </a:schemeClr>
                    </a:solidFill>
                  </a:tcPr>
                </a:tc>
                <a:extLst>
                  <a:ext uri="{0D108BD9-81ED-4DB2-BD59-A6C34878D82A}">
                    <a16:rowId xmlns:a16="http://schemas.microsoft.com/office/drawing/2014/main" val="10000"/>
                  </a:ext>
                </a:extLst>
              </a:tr>
              <a:tr h="469733">
                <a:tc>
                  <a:txBody>
                    <a:bodyPr/>
                    <a:lstStyle/>
                    <a:p>
                      <a:pPr lvl="0">
                        <a:buFont typeface="Arial" pitchFamily="34" charset="0"/>
                        <a:buChar char="•"/>
                      </a:pPr>
                      <a:r>
                        <a:rPr lang="en-US" sz="1400" kern="1200" dirty="0" smtClean="0">
                          <a:solidFill>
                            <a:schemeClr val="dk1"/>
                          </a:solidFill>
                          <a:latin typeface="+mn-lt"/>
                          <a:ea typeface="+mn-ea"/>
                          <a:cs typeface="+mn-cs"/>
                        </a:rPr>
                        <a:t>As on 30</a:t>
                      </a:r>
                      <a:r>
                        <a:rPr lang="en-US" sz="1400" kern="1200" baseline="30000" dirty="0" smtClean="0">
                          <a:solidFill>
                            <a:schemeClr val="dk1"/>
                          </a:solidFill>
                          <a:latin typeface="+mn-lt"/>
                          <a:ea typeface="+mn-ea"/>
                          <a:cs typeface="+mn-cs"/>
                        </a:rPr>
                        <a:t>th</a:t>
                      </a:r>
                      <a:r>
                        <a:rPr lang="en-US" sz="1400" kern="1200" dirty="0" smtClean="0">
                          <a:solidFill>
                            <a:schemeClr val="dk1"/>
                          </a:solidFill>
                          <a:latin typeface="+mn-lt"/>
                          <a:ea typeface="+mn-ea"/>
                          <a:cs typeface="+mn-cs"/>
                        </a:rPr>
                        <a:t> June’17, the credit in relation to EC &amp; SHEC was eligible. Even transitional credit provision did not have such restriction. </a:t>
                      </a:r>
                    </a:p>
                    <a:p>
                      <a:pPr lvl="0">
                        <a:buFont typeface="Arial" pitchFamily="34" charset="0"/>
                        <a:buChar char="•"/>
                      </a:pPr>
                      <a:endParaRPr lang="en-US" sz="1400" kern="1200" dirty="0" smtClean="0">
                        <a:solidFill>
                          <a:schemeClr val="dk1"/>
                        </a:solidFill>
                        <a:latin typeface="+mn-lt"/>
                        <a:ea typeface="+mn-ea"/>
                        <a:cs typeface="+mn-cs"/>
                      </a:endParaRPr>
                    </a:p>
                    <a:p>
                      <a:pPr lvl="0">
                        <a:buFont typeface="Arial" pitchFamily="34" charset="0"/>
                        <a:buChar char="•"/>
                      </a:pPr>
                      <a:r>
                        <a:rPr lang="en-US" sz="1400" kern="1200" dirty="0" smtClean="0">
                          <a:solidFill>
                            <a:schemeClr val="dk1"/>
                          </a:solidFill>
                          <a:latin typeface="+mn-lt"/>
                          <a:ea typeface="+mn-ea"/>
                          <a:cs typeface="+mn-cs"/>
                        </a:rPr>
                        <a:t>Section 28 of the CGST (Amendment) Act, 2018 </a:t>
                      </a:r>
                      <a:r>
                        <a:rPr lang="en-US" sz="1400" kern="1200" dirty="0" err="1" smtClean="0">
                          <a:solidFill>
                            <a:schemeClr val="dk1"/>
                          </a:solidFill>
                          <a:latin typeface="+mn-lt"/>
                          <a:ea typeface="+mn-ea"/>
                          <a:cs typeface="+mn-cs"/>
                        </a:rPr>
                        <a:t>dt</a:t>
                      </a:r>
                      <a:r>
                        <a:rPr lang="en-US" sz="1400" kern="1200" dirty="0" smtClean="0">
                          <a:solidFill>
                            <a:schemeClr val="dk1"/>
                          </a:solidFill>
                          <a:latin typeface="+mn-lt"/>
                          <a:ea typeface="+mn-ea"/>
                          <a:cs typeface="+mn-cs"/>
                        </a:rPr>
                        <a:t> 29/8/18 withdrew the color of “ Eligible Duties &amp; Taxes” from EC &amp; SHEC </a:t>
                      </a:r>
                    </a:p>
                    <a:p>
                      <a:pPr lvl="0">
                        <a:buFont typeface="Arial" pitchFamily="34" charset="0"/>
                        <a:buChar char="•"/>
                      </a:pPr>
                      <a:endParaRPr lang="en-US" sz="1400" kern="1200" dirty="0" smtClean="0">
                        <a:solidFill>
                          <a:schemeClr val="dk1"/>
                        </a:solidFill>
                        <a:latin typeface="+mn-lt"/>
                        <a:ea typeface="+mn-ea"/>
                        <a:cs typeface="+mn-cs"/>
                      </a:endParaRPr>
                    </a:p>
                    <a:p>
                      <a:pPr lvl="0">
                        <a:buFont typeface="Arial" pitchFamily="34" charset="0"/>
                        <a:buChar char="•"/>
                      </a:pPr>
                      <a:r>
                        <a:rPr lang="en-US" sz="1400" kern="1200" dirty="0" smtClean="0">
                          <a:solidFill>
                            <a:schemeClr val="dk1"/>
                          </a:solidFill>
                          <a:latin typeface="+mn-lt"/>
                          <a:ea typeface="+mn-ea"/>
                          <a:cs typeface="+mn-cs"/>
                        </a:rPr>
                        <a:t>Suddenly unutilized EC &amp; SHEC becomes cost, without any fault of the Industry. </a:t>
                      </a:r>
                    </a:p>
                    <a:p>
                      <a:pPr lvl="0">
                        <a:buFont typeface="Arial" pitchFamily="34" charset="0"/>
                        <a:buChar char="•"/>
                      </a:pPr>
                      <a:endParaRPr lang="en-US" sz="1400" kern="1200" dirty="0" smtClean="0">
                        <a:solidFill>
                          <a:schemeClr val="dk1"/>
                        </a:solidFill>
                        <a:latin typeface="+mn-lt"/>
                        <a:ea typeface="+mn-ea"/>
                        <a:cs typeface="+mn-cs"/>
                      </a:endParaRPr>
                    </a:p>
                    <a:p>
                      <a:pPr lvl="0">
                        <a:buFont typeface="Arial" pitchFamily="34" charset="0"/>
                        <a:buChar char="•"/>
                      </a:pPr>
                      <a:r>
                        <a:rPr lang="en-US" sz="1400" kern="1200" dirty="0" smtClean="0">
                          <a:solidFill>
                            <a:schemeClr val="dk1"/>
                          </a:solidFill>
                          <a:latin typeface="+mn-lt"/>
                          <a:ea typeface="+mn-ea"/>
                          <a:cs typeface="+mn-cs"/>
                        </a:rPr>
                        <a:t>Keeping track of notification/ tweets / flyers/ press release/ circulars / withdraw of some portion of circulars was the job of any tax professional.  </a:t>
                      </a:r>
                    </a:p>
                    <a:p>
                      <a:pPr lvl="0">
                        <a:buFont typeface="Arial" pitchFamily="34" charset="0"/>
                        <a:buChar char="•"/>
                      </a:pPr>
                      <a:endParaRPr lang="en-US" sz="1400" kern="1200" dirty="0" smtClean="0">
                        <a:solidFill>
                          <a:schemeClr val="dk1"/>
                        </a:solidFill>
                        <a:latin typeface="+mn-lt"/>
                        <a:ea typeface="+mn-ea"/>
                        <a:cs typeface="+mn-cs"/>
                      </a:endParaRPr>
                    </a:p>
                    <a:p>
                      <a:pPr lvl="0">
                        <a:buFont typeface="Arial" pitchFamily="34" charset="0"/>
                        <a:buChar char="•"/>
                      </a:pPr>
                      <a:r>
                        <a:rPr lang="en-US" sz="1400" kern="1200" dirty="0" smtClean="0">
                          <a:solidFill>
                            <a:schemeClr val="dk1"/>
                          </a:solidFill>
                          <a:latin typeface="+mn-lt"/>
                          <a:ea typeface="+mn-ea"/>
                          <a:cs typeface="+mn-cs"/>
                        </a:rPr>
                        <a:t>Can or should  any retrospective amendment take away vested right ?</a:t>
                      </a:r>
                    </a:p>
                    <a:p>
                      <a:pPr marL="342900" marR="0" lvl="0" indent="-342900" algn="l" defTabSz="914400" rtl="0" eaLnBrk="1" fontAlgn="auto" latinLnBrk="0" hangingPunct="1">
                        <a:lnSpc>
                          <a:spcPct val="95000"/>
                        </a:lnSpc>
                        <a:spcBef>
                          <a:spcPct val="0"/>
                        </a:spcBef>
                        <a:spcAft>
                          <a:spcPts val="0"/>
                        </a:spcAft>
                        <a:buClrTx/>
                        <a:buSzTx/>
                        <a:buFont typeface="Arial" pitchFamily="34" charset="0"/>
                        <a:buChar char="•"/>
                        <a:tabLst/>
                        <a:defRPr/>
                      </a:pPr>
                      <a:endParaRPr lang="en-US" sz="1800" kern="1200" dirty="0" smtClean="0">
                        <a:solidFill>
                          <a:schemeClr val="dk1"/>
                        </a:solidFill>
                        <a:latin typeface="+mn-lt"/>
                        <a:ea typeface="+mn-ea"/>
                        <a:cs typeface="+mn-cs"/>
                      </a:endParaRPr>
                    </a:p>
                  </a:txBody>
                  <a:tcPr marT="38100" marB="38100">
                    <a:solidFill>
                      <a:schemeClr val="bg2">
                        <a:lumMod val="20000"/>
                        <a:lumOff val="80000"/>
                      </a:schemeClr>
                    </a:solidFill>
                  </a:tcPr>
                </a:tc>
                <a:extLst>
                  <a:ext uri="{0D108BD9-81ED-4DB2-BD59-A6C34878D82A}">
                    <a16:rowId xmlns:a16="http://schemas.microsoft.com/office/drawing/2014/main" val="10001"/>
                  </a:ext>
                </a:extLst>
              </a:tr>
            </a:tbl>
          </a:graphicData>
        </a:graphic>
      </p:graphicFrame>
      <p:sp>
        <p:nvSpPr>
          <p:cNvPr id="5" name="Rectangle 8"/>
          <p:cNvSpPr>
            <a:spLocks noChangeArrowheads="1"/>
          </p:cNvSpPr>
          <p:nvPr/>
        </p:nvSpPr>
        <p:spPr bwMode="auto">
          <a:xfrm>
            <a:off x="0" y="6457890"/>
            <a:ext cx="9144000" cy="400110"/>
          </a:xfrm>
          <a:prstGeom prst="rect">
            <a:avLst/>
          </a:prstGeom>
          <a:ln>
            <a:solidFill>
              <a:schemeClr val="bg1"/>
            </a:solidFill>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chemeClr val="accent6">
                    <a:lumMod val="50000"/>
                  </a:schemeClr>
                </a:solidFill>
                <a:effectLst/>
                <a:latin typeface="Bell MT" pitchFamily="18" charset="0"/>
                <a:ea typeface="Calibri" pitchFamily="34" charset="0"/>
                <a:cs typeface="Times New Roman" pitchFamily="18" charset="0"/>
              </a:rPr>
              <a:t>Behind Every Successful Business Decision, There Is Always A </a:t>
            </a:r>
            <a:r>
              <a:rPr kumimoji="0" lang="en-US" sz="2000" b="1" i="0" u="none" strike="noStrike" cap="none" normalizeH="0" baseline="0" dirty="0">
                <a:ln>
                  <a:noFill/>
                </a:ln>
                <a:solidFill>
                  <a:srgbClr val="FF0000"/>
                </a:solidFill>
                <a:effectLst/>
                <a:latin typeface="Bell MT" pitchFamily="18" charset="0"/>
                <a:ea typeface="Calibri" pitchFamily="34" charset="0"/>
                <a:cs typeface="Times New Roman" pitchFamily="18" charset="0"/>
              </a:rPr>
              <a:t>CMA</a:t>
            </a:r>
            <a:endParaRPr kumimoji="0" lang="en-US" sz="2000" b="0" i="0" u="none" strike="noStrike" cap="none" normalizeH="0" baseline="0" dirty="0">
              <a:ln>
                <a:noFill/>
              </a:ln>
              <a:solidFill>
                <a:srgbClr val="FF0000"/>
              </a:solidFill>
              <a:effectLst/>
              <a:latin typeface="Arial" pitchFamily="34" charset="0"/>
              <a:cs typeface="Arial" pitchFamily="34" charset="0"/>
            </a:endParaRPr>
          </a:p>
        </p:txBody>
      </p:sp>
      <p:pic>
        <p:nvPicPr>
          <p:cNvPr id="8" name="Picture 7" descr="C:\Users\Administrator\AppData\Local\Microsoft\Windows Live Mail\WLMDSS.tmp\WLM577A.tmp\logo.png"/>
          <p:cNvPicPr/>
          <p:nvPr/>
        </p:nvPicPr>
        <p:blipFill>
          <a:blip r:embed="rId2" cstate="print"/>
          <a:srcRect/>
          <a:stretch>
            <a:fillRect/>
          </a:stretch>
        </p:blipFill>
        <p:spPr bwMode="auto">
          <a:xfrm>
            <a:off x="0" y="6324600"/>
            <a:ext cx="304800" cy="533400"/>
          </a:xfrm>
          <a:prstGeom prst="rect">
            <a:avLst/>
          </a:prstGeom>
          <a:noFill/>
        </p:spPr>
      </p:pic>
      <p:pic>
        <p:nvPicPr>
          <p:cNvPr id="9" name="Picture 8" descr="C:\Users\Administrator\AppData\Local\Microsoft\Windows Live Mail\WLMDSS.tmp\WLM577A.tmp\logo.png"/>
          <p:cNvPicPr/>
          <p:nvPr/>
        </p:nvPicPr>
        <p:blipFill>
          <a:blip r:embed="rId2" cstate="print"/>
          <a:srcRect/>
          <a:stretch>
            <a:fillRect/>
          </a:stretch>
        </p:blipFill>
        <p:spPr bwMode="auto">
          <a:xfrm>
            <a:off x="8839200" y="6324600"/>
            <a:ext cx="304800" cy="533400"/>
          </a:xfrm>
          <a:prstGeom prst="rect">
            <a:avLst/>
          </a:prstGeom>
          <a:noFill/>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7544" y="188641"/>
            <a:ext cx="8352928" cy="792088"/>
          </a:xfrm>
          <a:solidFill>
            <a:schemeClr val="tx1"/>
          </a:solidFill>
        </p:spPr>
        <p:txBody>
          <a:bodyPr>
            <a:normAutofit/>
          </a:bodyPr>
          <a:lstStyle/>
          <a:p>
            <a:r>
              <a:rPr lang="en-IN" sz="1800" b="1" dirty="0">
                <a:solidFill>
                  <a:schemeClr val="bg1"/>
                </a:solidFill>
              </a:rPr>
              <a:t>Advance Ruling</a:t>
            </a:r>
            <a:r>
              <a:rPr lang="en-IN" sz="1800" dirty="0">
                <a:solidFill>
                  <a:schemeClr val="bg1"/>
                </a:solidFill>
              </a:rPr>
              <a:t> : </a:t>
            </a:r>
            <a:r>
              <a:rPr lang="en-IN" sz="1800" dirty="0" smtClean="0">
                <a:solidFill>
                  <a:schemeClr val="bg1"/>
                </a:solidFill>
              </a:rPr>
              <a:t/>
            </a:r>
            <a:br>
              <a:rPr lang="en-IN" sz="1800" dirty="0" smtClean="0">
                <a:solidFill>
                  <a:schemeClr val="bg1"/>
                </a:solidFill>
              </a:rPr>
            </a:br>
            <a:r>
              <a:rPr lang="en-US" sz="1800" b="1" dirty="0" smtClean="0">
                <a:solidFill>
                  <a:schemeClr val="bg1"/>
                </a:solidFill>
              </a:rPr>
              <a:t>KAMDHENU AGROCHEM INDUSTRIES</a:t>
            </a:r>
            <a:r>
              <a:rPr lang="en-US" sz="1800" dirty="0" smtClean="0">
                <a:solidFill>
                  <a:schemeClr val="bg1"/>
                </a:solidFill>
              </a:rPr>
              <a:t> </a:t>
            </a:r>
            <a:r>
              <a:rPr lang="en-IN" sz="1800" b="1" dirty="0" smtClean="0">
                <a:solidFill>
                  <a:schemeClr val="bg1"/>
                </a:solidFill>
              </a:rPr>
              <a:t>( Maharashtra)</a:t>
            </a:r>
            <a:endParaRPr lang="en-US" sz="1800" dirty="0">
              <a:solidFill>
                <a:schemeClr val="bg1"/>
              </a:solidFill>
            </a:endParaRPr>
          </a:p>
        </p:txBody>
      </p:sp>
      <p:graphicFrame>
        <p:nvGraphicFramePr>
          <p:cNvPr id="7" name="Table 6"/>
          <p:cNvGraphicFramePr>
            <a:graphicFrameLocks noGrp="1"/>
          </p:cNvGraphicFramePr>
          <p:nvPr>
            <p:extLst>
              <p:ext uri="{D42A27DB-BD31-4B8C-83A1-F6EECF244321}">
                <p14:modId xmlns:p14="http://schemas.microsoft.com/office/powerpoint/2010/main" val="791012806"/>
              </p:ext>
            </p:extLst>
          </p:nvPr>
        </p:nvGraphicFramePr>
        <p:xfrm>
          <a:off x="467544" y="980728"/>
          <a:ext cx="8280920" cy="3903047"/>
        </p:xfrm>
        <a:graphic>
          <a:graphicData uri="http://schemas.openxmlformats.org/drawingml/2006/table">
            <a:tbl>
              <a:tblPr firstRow="1" bandRow="1">
                <a:tableStyleId>{7DF18680-E054-41AD-8BC1-D1AEF772440D}</a:tableStyleId>
              </a:tblPr>
              <a:tblGrid>
                <a:gridCol w="8280920">
                  <a:extLst>
                    <a:ext uri="{9D8B030D-6E8A-4147-A177-3AD203B41FA5}">
                      <a16:colId xmlns:a16="http://schemas.microsoft.com/office/drawing/2014/main" val="20000"/>
                    </a:ext>
                  </a:extLst>
                </a:gridCol>
              </a:tblGrid>
              <a:tr h="207953">
                <a:tc>
                  <a:txBody>
                    <a:bodyPr/>
                    <a:lstStyle/>
                    <a:p>
                      <a:pPr marL="0" indent="0" algn="ctr">
                        <a:buFont typeface="Arial" pitchFamily="34" charset="0"/>
                        <a:buNone/>
                      </a:pPr>
                      <a:r>
                        <a:rPr lang="en-US" sz="1200" b="1" kern="1200" baseline="0" dirty="0" smtClean="0">
                          <a:solidFill>
                            <a:schemeClr val="tx1"/>
                          </a:solidFill>
                          <a:latin typeface="Arial" panose="020B0604020202020204" pitchFamily="34" charset="0"/>
                          <a:ea typeface="+mn-ea"/>
                          <a:cs typeface="Arial" panose="020B0604020202020204" pitchFamily="34" charset="0"/>
                        </a:rPr>
                        <a:t>Order      </a:t>
                      </a:r>
                      <a:endParaRPr lang="en-US" sz="1200" b="1" kern="1200" baseline="0" dirty="0">
                        <a:solidFill>
                          <a:schemeClr val="tx1"/>
                        </a:solidFill>
                        <a:latin typeface="Arial" panose="020B0604020202020204" pitchFamily="34" charset="0"/>
                        <a:ea typeface="+mn-ea"/>
                        <a:cs typeface="Arial" panose="020B0604020202020204" pitchFamily="34" charset="0"/>
                      </a:endParaRPr>
                    </a:p>
                  </a:txBody>
                  <a:tcPr marT="38100" marB="38100">
                    <a:solidFill>
                      <a:schemeClr val="bg1">
                        <a:lumMod val="75000"/>
                      </a:schemeClr>
                    </a:solidFill>
                  </a:tcPr>
                </a:tc>
                <a:extLst>
                  <a:ext uri="{0D108BD9-81ED-4DB2-BD59-A6C34878D82A}">
                    <a16:rowId xmlns:a16="http://schemas.microsoft.com/office/drawing/2014/main" val="10000"/>
                  </a:ext>
                </a:extLst>
              </a:tr>
              <a:tr h="3643967">
                <a:tc>
                  <a:txBody>
                    <a:bodyPr/>
                    <a:lstStyle/>
                    <a:p>
                      <a:pPr lvl="0">
                        <a:buFont typeface="Arial" pitchFamily="34" charset="0"/>
                        <a:buChar char="•"/>
                      </a:pPr>
                      <a:r>
                        <a:rPr lang="en-IN" sz="1400" kern="1200" dirty="0" smtClean="0">
                          <a:solidFill>
                            <a:schemeClr val="dk1"/>
                          </a:solidFill>
                          <a:latin typeface="+mn-lt"/>
                          <a:ea typeface="+mn-ea"/>
                          <a:cs typeface="+mn-cs"/>
                        </a:rPr>
                        <a:t>  </a:t>
                      </a:r>
                      <a:r>
                        <a:rPr lang="en-US" sz="1300" kern="1200" dirty="0" smtClean="0">
                          <a:solidFill>
                            <a:schemeClr val="dk1"/>
                          </a:solidFill>
                          <a:latin typeface="+mn-lt"/>
                          <a:ea typeface="+mn-ea"/>
                          <a:cs typeface="+mn-cs"/>
                        </a:rPr>
                        <a:t>As per Section 7(2) of the IGST Act, 2017 , supply of goods imported into India shall be treated as supply of goods in the course of inter - state trade or commerce . IGST is payable  at the point when duties of Customs are levied. </a:t>
                      </a:r>
                    </a:p>
                    <a:p>
                      <a:pPr lvl="0">
                        <a:buFont typeface="Arial" pitchFamily="34" charset="0"/>
                        <a:buChar char="•"/>
                      </a:pPr>
                      <a:r>
                        <a:rPr lang="en-US" sz="1300" kern="1200" dirty="0" smtClean="0">
                          <a:solidFill>
                            <a:schemeClr val="dk1"/>
                          </a:solidFill>
                          <a:latin typeface="+mn-lt"/>
                          <a:ea typeface="+mn-ea"/>
                          <a:cs typeface="+mn-cs"/>
                        </a:rPr>
                        <a:t>Section 11 (a) of the IGST Act, 2017, the place of supply shall be the location of the importer. In the present case since the importer is registered in Mumbai, the place of supply will be Mumbai, Maharashtra. </a:t>
                      </a:r>
                    </a:p>
                    <a:p>
                      <a:pPr lvl="0">
                        <a:buFont typeface="Arial" pitchFamily="34" charset="0"/>
                        <a:buChar char="•"/>
                      </a:pPr>
                      <a:endParaRPr lang="en-US" sz="1300" kern="1200" dirty="0" smtClean="0">
                        <a:solidFill>
                          <a:schemeClr val="dk1"/>
                        </a:solidFill>
                        <a:latin typeface="+mn-lt"/>
                        <a:ea typeface="+mn-ea"/>
                        <a:cs typeface="+mn-cs"/>
                      </a:endParaRPr>
                    </a:p>
                    <a:p>
                      <a:pPr lvl="0">
                        <a:buFont typeface="Arial" pitchFamily="34" charset="0"/>
                        <a:buChar char="•"/>
                      </a:pPr>
                      <a:r>
                        <a:rPr lang="en-US" sz="1300" kern="1200" dirty="0" smtClean="0">
                          <a:solidFill>
                            <a:schemeClr val="dk1"/>
                          </a:solidFill>
                          <a:latin typeface="+mn-lt"/>
                          <a:ea typeface="+mn-ea"/>
                          <a:cs typeface="+mn-cs"/>
                        </a:rPr>
                        <a:t> The applicant will be selling the goods </a:t>
                      </a:r>
                      <a:r>
                        <a:rPr lang="en-US" sz="1300" b="1" kern="1200" dirty="0" smtClean="0">
                          <a:solidFill>
                            <a:schemeClr val="dk1"/>
                          </a:solidFill>
                          <a:latin typeface="+mn-lt"/>
                          <a:ea typeface="+mn-ea"/>
                          <a:cs typeface="+mn-cs"/>
                        </a:rPr>
                        <a:t>before clearing the same for home consumption from the port of import</a:t>
                      </a:r>
                      <a:r>
                        <a:rPr lang="en-US" sz="1300" kern="1200" dirty="0" smtClean="0">
                          <a:solidFill>
                            <a:schemeClr val="dk1"/>
                          </a:solidFill>
                          <a:latin typeface="+mn-lt"/>
                          <a:ea typeface="+mn-ea"/>
                          <a:cs typeface="+mn-cs"/>
                        </a:rPr>
                        <a:t>, the place of supply shall be the place from where the applicant makes a taxable supply of goods which, in this case will be the Maharashtra Office. </a:t>
                      </a:r>
                      <a:r>
                        <a:rPr lang="en-US" sz="1300" b="1" kern="1200" dirty="0" smtClean="0">
                          <a:solidFill>
                            <a:schemeClr val="dk1"/>
                          </a:solidFill>
                          <a:latin typeface="+mn-lt"/>
                          <a:ea typeface="+mn-ea"/>
                          <a:cs typeface="+mn-cs"/>
                        </a:rPr>
                        <a:t>Hence, the applicant can supply the goods on the basis of invoices issued by the Maharashtra Office</a:t>
                      </a:r>
                      <a:r>
                        <a:rPr lang="en-US" sz="1300" kern="1200" dirty="0" smtClean="0">
                          <a:solidFill>
                            <a:schemeClr val="dk1"/>
                          </a:solidFill>
                          <a:latin typeface="+mn-lt"/>
                          <a:ea typeface="+mn-ea"/>
                          <a:cs typeface="+mn-cs"/>
                        </a:rPr>
                        <a:t> and, therefore, they need not take separate registration in the State of Import.</a:t>
                      </a:r>
                    </a:p>
                    <a:p>
                      <a:pPr lvl="0">
                        <a:buFont typeface="Arial" pitchFamily="34" charset="0"/>
                        <a:buChar char="•"/>
                      </a:pPr>
                      <a:endParaRPr lang="en-US" sz="1300" kern="1200" dirty="0" smtClean="0">
                        <a:solidFill>
                          <a:schemeClr val="dk1"/>
                        </a:solidFill>
                        <a:latin typeface="+mn-lt"/>
                        <a:ea typeface="+mn-ea"/>
                        <a:cs typeface="+mn-cs"/>
                      </a:endParaRPr>
                    </a:p>
                    <a:p>
                      <a:pPr lvl="0">
                        <a:buFont typeface="Arial" pitchFamily="34" charset="0"/>
                        <a:buChar char="•"/>
                      </a:pPr>
                      <a:r>
                        <a:rPr lang="en-US" sz="1300" kern="1200" dirty="0" smtClean="0">
                          <a:solidFill>
                            <a:schemeClr val="dk1"/>
                          </a:solidFill>
                          <a:latin typeface="+mn-lt"/>
                          <a:ea typeface="+mn-ea"/>
                          <a:cs typeface="+mn-cs"/>
                        </a:rPr>
                        <a:t>In second case, after clearing the goods applicant would be storing the said goods in warehouse. sale will take place from the said warehouse. The sale of goods from such warehouse by the applicant is an independent transaction. </a:t>
                      </a:r>
                    </a:p>
                    <a:p>
                      <a:pPr lvl="0">
                        <a:buFont typeface="Arial" pitchFamily="34" charset="0"/>
                        <a:buChar char="•"/>
                      </a:pPr>
                      <a:endParaRPr lang="en-US" sz="1300" kern="1200" dirty="0" smtClean="0">
                        <a:solidFill>
                          <a:schemeClr val="dk1"/>
                        </a:solidFill>
                        <a:latin typeface="+mn-lt"/>
                        <a:ea typeface="+mn-ea"/>
                        <a:cs typeface="+mn-cs"/>
                      </a:endParaRPr>
                    </a:p>
                    <a:p>
                      <a:pPr lvl="0">
                        <a:buFont typeface="Arial" pitchFamily="34" charset="0"/>
                        <a:buChar char="•"/>
                      </a:pPr>
                      <a:r>
                        <a:rPr lang="en-US" sz="1300" kern="1200" dirty="0" smtClean="0">
                          <a:solidFill>
                            <a:schemeClr val="dk1"/>
                          </a:solidFill>
                          <a:latin typeface="+mn-lt"/>
                          <a:ea typeface="+mn-ea"/>
                          <a:cs typeface="+mn-cs"/>
                        </a:rPr>
                        <a:t>In respect of goods the subsequent sale after the import   subsequent sale in the same State where import happens. </a:t>
                      </a:r>
                    </a:p>
                    <a:p>
                      <a:pPr lvl="0">
                        <a:buFont typeface="Arial" pitchFamily="34" charset="0"/>
                        <a:buChar char="•"/>
                      </a:pPr>
                      <a:endParaRPr lang="en-US" sz="1400" kern="1200" dirty="0" smtClean="0">
                        <a:solidFill>
                          <a:schemeClr val="dk1"/>
                        </a:solidFill>
                        <a:latin typeface="+mn-lt"/>
                        <a:ea typeface="+mn-ea"/>
                        <a:cs typeface="+mn-cs"/>
                      </a:endParaRPr>
                    </a:p>
                    <a:p>
                      <a:pPr lvl="0">
                        <a:buFont typeface="Arial" pitchFamily="34" charset="0"/>
                        <a:buChar char="•"/>
                      </a:pPr>
                      <a:r>
                        <a:rPr lang="en-US" sz="1300" b="1" u="sng" kern="1200" dirty="0" smtClean="0">
                          <a:solidFill>
                            <a:schemeClr val="dk1"/>
                          </a:solidFill>
                          <a:latin typeface="+mn-lt"/>
                          <a:ea typeface="+mn-ea"/>
                          <a:cs typeface="+mn-cs"/>
                        </a:rPr>
                        <a:t>Since the </a:t>
                      </a:r>
                      <a:r>
                        <a:rPr lang="en-US" sz="1300" b="1" u="sng" kern="1200" dirty="0" err="1" smtClean="0">
                          <a:solidFill>
                            <a:schemeClr val="dk1"/>
                          </a:solidFill>
                          <a:latin typeface="+mn-lt"/>
                          <a:ea typeface="+mn-ea"/>
                          <a:cs typeface="+mn-cs"/>
                        </a:rPr>
                        <a:t>situs</a:t>
                      </a:r>
                      <a:r>
                        <a:rPr lang="en-US" sz="1300" b="1" u="sng" kern="1200" dirty="0" smtClean="0">
                          <a:solidFill>
                            <a:schemeClr val="dk1"/>
                          </a:solidFill>
                          <a:latin typeface="+mn-lt"/>
                          <a:ea typeface="+mn-ea"/>
                          <a:cs typeface="+mn-cs"/>
                        </a:rPr>
                        <a:t> of transaction in question is not within the state of Maharashtra, </a:t>
                      </a:r>
                      <a:r>
                        <a:rPr lang="en-US" sz="1300" b="1" u="sng" kern="1200" dirty="0" err="1" smtClean="0">
                          <a:solidFill>
                            <a:schemeClr val="dk1"/>
                          </a:solidFill>
                          <a:latin typeface="+mn-lt"/>
                          <a:ea typeface="+mn-ea"/>
                          <a:cs typeface="+mn-cs"/>
                        </a:rPr>
                        <a:t>Adavance</a:t>
                      </a:r>
                      <a:r>
                        <a:rPr lang="en-US" sz="1300" b="1" u="sng" kern="1200" dirty="0" smtClean="0">
                          <a:solidFill>
                            <a:schemeClr val="dk1"/>
                          </a:solidFill>
                          <a:latin typeface="+mn-lt"/>
                          <a:ea typeface="+mn-ea"/>
                          <a:cs typeface="+mn-cs"/>
                        </a:rPr>
                        <a:t> Ruling Authority can not pass any order. </a:t>
                      </a:r>
                    </a:p>
                  </a:txBody>
                  <a:tcPr marT="38100" marB="38100">
                    <a:solidFill>
                      <a:schemeClr val="bg2">
                        <a:lumMod val="20000"/>
                        <a:lumOff val="80000"/>
                      </a:schemeClr>
                    </a:solidFill>
                  </a:tcPr>
                </a:tc>
                <a:extLst>
                  <a:ext uri="{0D108BD9-81ED-4DB2-BD59-A6C34878D82A}">
                    <a16:rowId xmlns:a16="http://schemas.microsoft.com/office/drawing/2014/main" val="10001"/>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2042028959"/>
              </p:ext>
            </p:extLst>
          </p:nvPr>
        </p:nvGraphicFramePr>
        <p:xfrm>
          <a:off x="611560" y="4725144"/>
          <a:ext cx="7704856" cy="1722120"/>
        </p:xfrm>
        <a:graphic>
          <a:graphicData uri="http://schemas.openxmlformats.org/drawingml/2006/table">
            <a:tbl>
              <a:tblPr firstRow="1" bandRow="1">
                <a:tableStyleId>{7DF18680-E054-41AD-8BC1-D1AEF772440D}</a:tableStyleId>
              </a:tblPr>
              <a:tblGrid>
                <a:gridCol w="7704856">
                  <a:extLst>
                    <a:ext uri="{9D8B030D-6E8A-4147-A177-3AD203B41FA5}">
                      <a16:colId xmlns:a16="http://schemas.microsoft.com/office/drawing/2014/main" val="20000"/>
                    </a:ext>
                  </a:extLst>
                </a:gridCol>
              </a:tblGrid>
              <a:tr h="254000">
                <a:tc>
                  <a:txBody>
                    <a:bodyPr/>
                    <a:lstStyle/>
                    <a:p>
                      <a:pPr marL="0" indent="0" algn="ctr">
                        <a:buFont typeface="Arial" pitchFamily="34" charset="0"/>
                        <a:buNone/>
                      </a:pPr>
                      <a:r>
                        <a:rPr lang="en-US" sz="1200" b="1" kern="1200" baseline="0" dirty="0" smtClean="0">
                          <a:solidFill>
                            <a:schemeClr val="tx1"/>
                          </a:solidFill>
                          <a:latin typeface="Arial" panose="020B0604020202020204" pitchFamily="34" charset="0"/>
                          <a:ea typeface="+mn-ea"/>
                          <a:cs typeface="Arial" panose="020B0604020202020204" pitchFamily="34" charset="0"/>
                        </a:rPr>
                        <a:t>Take Away      </a:t>
                      </a:r>
                      <a:endParaRPr lang="en-US" sz="1200" b="1" kern="1200" baseline="0" dirty="0">
                        <a:solidFill>
                          <a:schemeClr val="tx1"/>
                        </a:solidFill>
                        <a:latin typeface="Arial" panose="020B0604020202020204" pitchFamily="34" charset="0"/>
                        <a:ea typeface="+mn-ea"/>
                        <a:cs typeface="Arial" panose="020B0604020202020204" pitchFamily="34" charset="0"/>
                      </a:endParaRPr>
                    </a:p>
                  </a:txBody>
                  <a:tcPr marT="38100" marB="38100">
                    <a:solidFill>
                      <a:schemeClr val="bg1">
                        <a:lumMod val="75000"/>
                      </a:schemeClr>
                    </a:solidFill>
                  </a:tcPr>
                </a:tc>
                <a:extLst>
                  <a:ext uri="{0D108BD9-81ED-4DB2-BD59-A6C34878D82A}">
                    <a16:rowId xmlns:a16="http://schemas.microsoft.com/office/drawing/2014/main" val="10000"/>
                  </a:ext>
                </a:extLst>
              </a:tr>
              <a:tr h="469733">
                <a:tc>
                  <a:txBody>
                    <a:bodyPr/>
                    <a:lstStyle/>
                    <a:p>
                      <a:pPr lvl="0">
                        <a:buFont typeface="Arial" pitchFamily="34" charset="0"/>
                        <a:buChar char="•"/>
                      </a:pPr>
                      <a:r>
                        <a:rPr lang="en-IN" sz="1400" kern="1200" dirty="0" smtClean="0">
                          <a:solidFill>
                            <a:schemeClr val="dk1"/>
                          </a:solidFill>
                          <a:latin typeface="+mn-lt"/>
                          <a:ea typeface="+mn-ea"/>
                          <a:cs typeface="+mn-cs"/>
                        </a:rPr>
                        <a:t> </a:t>
                      </a:r>
                      <a:r>
                        <a:rPr lang="en-IN" sz="1300" kern="1200" dirty="0" smtClean="0">
                          <a:solidFill>
                            <a:schemeClr val="dk1"/>
                          </a:solidFill>
                          <a:latin typeface="+mn-lt"/>
                          <a:ea typeface="+mn-ea"/>
                          <a:cs typeface="+mn-cs"/>
                        </a:rPr>
                        <a:t>If Goods are sold before payment of customs duty, GST registration in respective state is not required.</a:t>
                      </a:r>
                    </a:p>
                    <a:p>
                      <a:pPr lvl="0">
                        <a:buFont typeface="Arial" pitchFamily="34" charset="0"/>
                        <a:buChar char="•"/>
                      </a:pPr>
                      <a:endParaRPr lang="en-US" sz="1300" kern="1200" dirty="0" smtClean="0">
                        <a:solidFill>
                          <a:schemeClr val="dk1"/>
                        </a:solidFill>
                        <a:latin typeface="+mn-lt"/>
                        <a:ea typeface="+mn-ea"/>
                        <a:cs typeface="+mn-cs"/>
                      </a:endParaRPr>
                    </a:p>
                    <a:p>
                      <a:pPr lvl="0">
                        <a:buFont typeface="Arial" pitchFamily="34" charset="0"/>
                        <a:buChar char="•"/>
                      </a:pPr>
                      <a:r>
                        <a:rPr lang="en-IN" sz="1300" kern="1200" dirty="0" smtClean="0">
                          <a:solidFill>
                            <a:schemeClr val="dk1"/>
                          </a:solidFill>
                          <a:latin typeface="+mn-lt"/>
                          <a:ea typeface="+mn-ea"/>
                          <a:cs typeface="+mn-cs"/>
                        </a:rPr>
                        <a:t>If goods are sold after payment of customs duty and IGST,  GST registration in respective state is important. </a:t>
                      </a:r>
                      <a:endParaRPr lang="en-US" sz="1300" kern="1200" dirty="0" smtClean="0">
                        <a:solidFill>
                          <a:schemeClr val="dk1"/>
                        </a:solidFill>
                        <a:latin typeface="+mn-lt"/>
                        <a:ea typeface="+mn-ea"/>
                        <a:cs typeface="+mn-cs"/>
                      </a:endParaRPr>
                    </a:p>
                    <a:p>
                      <a:pPr lvl="0">
                        <a:buFont typeface="Arial" pitchFamily="34" charset="0"/>
                        <a:buChar char="•"/>
                      </a:pPr>
                      <a:endParaRPr lang="en-IN" sz="1300" kern="1200" dirty="0" smtClean="0">
                        <a:solidFill>
                          <a:schemeClr val="dk1"/>
                        </a:solidFill>
                        <a:latin typeface="+mn-lt"/>
                        <a:ea typeface="+mn-ea"/>
                        <a:cs typeface="+mn-cs"/>
                      </a:endParaRPr>
                    </a:p>
                    <a:p>
                      <a:pPr lvl="0">
                        <a:buFont typeface="Arial" pitchFamily="34" charset="0"/>
                        <a:buChar char="•"/>
                      </a:pPr>
                      <a:r>
                        <a:rPr lang="en-IN" sz="1300" kern="1200" dirty="0" smtClean="0">
                          <a:solidFill>
                            <a:schemeClr val="dk1"/>
                          </a:solidFill>
                          <a:latin typeface="+mn-lt"/>
                          <a:ea typeface="+mn-ea"/>
                          <a:cs typeface="+mn-cs"/>
                        </a:rPr>
                        <a:t>Blindly following </a:t>
                      </a:r>
                      <a:r>
                        <a:rPr lang="en-IN" sz="1300" kern="1200" dirty="0" err="1" smtClean="0">
                          <a:solidFill>
                            <a:schemeClr val="dk1"/>
                          </a:solidFill>
                          <a:latin typeface="+mn-lt"/>
                          <a:ea typeface="+mn-ea"/>
                          <a:cs typeface="+mn-cs"/>
                        </a:rPr>
                        <a:t>Gandhar</a:t>
                      </a:r>
                      <a:r>
                        <a:rPr lang="en-IN" sz="1300" kern="1200" dirty="0" smtClean="0">
                          <a:solidFill>
                            <a:schemeClr val="dk1"/>
                          </a:solidFill>
                          <a:latin typeface="+mn-lt"/>
                          <a:ea typeface="+mn-ea"/>
                          <a:cs typeface="+mn-cs"/>
                        </a:rPr>
                        <a:t> Oil </a:t>
                      </a:r>
                      <a:r>
                        <a:rPr lang="en-IN" sz="1300" kern="1200" dirty="0" err="1" smtClean="0">
                          <a:solidFill>
                            <a:schemeClr val="dk1"/>
                          </a:solidFill>
                          <a:latin typeface="+mn-lt"/>
                          <a:ea typeface="+mn-ea"/>
                          <a:cs typeface="+mn-cs"/>
                        </a:rPr>
                        <a:t>refiniery</a:t>
                      </a:r>
                      <a:r>
                        <a:rPr lang="en-IN" sz="1300" kern="1200" dirty="0" smtClean="0">
                          <a:solidFill>
                            <a:schemeClr val="dk1"/>
                          </a:solidFill>
                          <a:latin typeface="+mn-lt"/>
                          <a:ea typeface="+mn-ea"/>
                          <a:cs typeface="+mn-cs"/>
                        </a:rPr>
                        <a:t> decision  (</a:t>
                      </a:r>
                      <a:r>
                        <a:rPr lang="en-US" sz="1300" kern="1200" dirty="0" smtClean="0">
                          <a:solidFill>
                            <a:schemeClr val="dk1"/>
                          </a:solidFill>
                          <a:latin typeface="+mn-lt"/>
                          <a:ea typeface="+mn-ea"/>
                          <a:cs typeface="+mn-cs"/>
                        </a:rPr>
                        <a:t>"When the goods reach the port we unload the same at Port warehouse and remove the goods from the port warehouse to customer) </a:t>
                      </a:r>
                      <a:r>
                        <a:rPr lang="en-IN" sz="1300" kern="1200" dirty="0" smtClean="0">
                          <a:solidFill>
                            <a:schemeClr val="dk1"/>
                          </a:solidFill>
                          <a:latin typeface="+mn-lt"/>
                          <a:ea typeface="+mn-ea"/>
                          <a:cs typeface="+mn-cs"/>
                        </a:rPr>
                        <a:t> may lead to a unwarranted situation. </a:t>
                      </a:r>
                      <a:endParaRPr lang="en-US" sz="1300" kern="1200" dirty="0" smtClean="0">
                        <a:solidFill>
                          <a:schemeClr val="dk1"/>
                        </a:solidFill>
                        <a:latin typeface="+mn-lt"/>
                        <a:ea typeface="+mn-ea"/>
                        <a:cs typeface="+mn-cs"/>
                      </a:endParaRPr>
                    </a:p>
                    <a:p>
                      <a:pPr lvl="0">
                        <a:buFont typeface="Arial" pitchFamily="34" charset="0"/>
                        <a:buChar char="•"/>
                      </a:pPr>
                      <a:endParaRPr lang="en-US" sz="1200" kern="1200" dirty="0" smtClean="0">
                        <a:solidFill>
                          <a:schemeClr val="dk1"/>
                        </a:solidFill>
                        <a:latin typeface="+mn-lt"/>
                        <a:ea typeface="+mn-ea"/>
                        <a:cs typeface="+mn-cs"/>
                      </a:endParaRPr>
                    </a:p>
                  </a:txBody>
                  <a:tcPr marT="38100" marB="38100">
                    <a:solidFill>
                      <a:schemeClr val="bg2">
                        <a:lumMod val="20000"/>
                        <a:lumOff val="80000"/>
                      </a:schemeClr>
                    </a:solidFill>
                  </a:tcPr>
                </a:tc>
                <a:extLst>
                  <a:ext uri="{0D108BD9-81ED-4DB2-BD59-A6C34878D82A}">
                    <a16:rowId xmlns:a16="http://schemas.microsoft.com/office/drawing/2014/main" val="10001"/>
                  </a:ext>
                </a:extLst>
              </a:tr>
            </a:tbl>
          </a:graphicData>
        </a:graphic>
      </p:graphicFrame>
      <p:pic>
        <p:nvPicPr>
          <p:cNvPr id="6" name="Picture 5" descr="C:\Users\Administrator\AppData\Local\Microsoft\Windows Live Mail\WLMDSS.tmp\WLM577A.tmp\logo.png"/>
          <p:cNvPicPr/>
          <p:nvPr/>
        </p:nvPicPr>
        <p:blipFill>
          <a:blip r:embed="rId2" cstate="print"/>
          <a:srcRect/>
          <a:stretch>
            <a:fillRect/>
          </a:stretch>
        </p:blipFill>
        <p:spPr bwMode="auto">
          <a:xfrm>
            <a:off x="8839200" y="6324600"/>
            <a:ext cx="304800" cy="533400"/>
          </a:xfrm>
          <a:prstGeom prst="rect">
            <a:avLst/>
          </a:prstGeom>
          <a:noFill/>
        </p:spPr>
      </p:pic>
      <p:pic>
        <p:nvPicPr>
          <p:cNvPr id="8" name="Picture 7" descr="C:\Users\Administrator\AppData\Local\Microsoft\Windows Live Mail\WLMDSS.tmp\WLM577A.tmp\logo.png"/>
          <p:cNvPicPr/>
          <p:nvPr/>
        </p:nvPicPr>
        <p:blipFill>
          <a:blip r:embed="rId2" cstate="print"/>
          <a:srcRect/>
          <a:stretch>
            <a:fillRect/>
          </a:stretch>
        </p:blipFill>
        <p:spPr bwMode="auto">
          <a:xfrm>
            <a:off x="0" y="6324600"/>
            <a:ext cx="304800" cy="533400"/>
          </a:xfrm>
          <a:prstGeom prst="rect">
            <a:avLst/>
          </a:prstGeom>
          <a:noFill/>
        </p:spPr>
      </p:pic>
      <p:sp>
        <p:nvSpPr>
          <p:cNvPr id="9" name="Rectangle 8"/>
          <p:cNvSpPr>
            <a:spLocks noChangeArrowheads="1"/>
          </p:cNvSpPr>
          <p:nvPr/>
        </p:nvSpPr>
        <p:spPr bwMode="auto">
          <a:xfrm>
            <a:off x="467544" y="6457890"/>
            <a:ext cx="8208912" cy="400110"/>
          </a:xfrm>
          <a:prstGeom prst="rect">
            <a:avLst/>
          </a:prstGeom>
          <a:ln>
            <a:solidFill>
              <a:schemeClr val="bg1"/>
            </a:solidFill>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chemeClr val="accent6">
                    <a:lumMod val="50000"/>
                  </a:schemeClr>
                </a:solidFill>
                <a:effectLst/>
                <a:latin typeface="Bell MT" pitchFamily="18" charset="0"/>
                <a:ea typeface="Calibri" pitchFamily="34" charset="0"/>
                <a:cs typeface="Times New Roman" pitchFamily="18" charset="0"/>
              </a:rPr>
              <a:t>Behind Every Successful Business Decision, There Is Always A </a:t>
            </a:r>
            <a:r>
              <a:rPr kumimoji="0" lang="en-US" sz="2000" b="1" i="0" u="none" strike="noStrike" cap="none" normalizeH="0" baseline="0" dirty="0">
                <a:ln>
                  <a:noFill/>
                </a:ln>
                <a:solidFill>
                  <a:srgbClr val="FF0000"/>
                </a:solidFill>
                <a:effectLst/>
                <a:latin typeface="Bell MT" pitchFamily="18" charset="0"/>
                <a:ea typeface="Calibri" pitchFamily="34" charset="0"/>
                <a:cs typeface="Times New Roman" pitchFamily="18" charset="0"/>
              </a:rPr>
              <a:t>CMA</a:t>
            </a:r>
            <a:endParaRPr kumimoji="0" lang="en-US" sz="2000" b="0" i="0" u="none" strike="noStrike" cap="none" normalizeH="0" baseline="0" dirty="0">
              <a:ln>
                <a:noFill/>
              </a:ln>
              <a:solidFill>
                <a:srgbClr val="FF0000"/>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7544" y="188641"/>
            <a:ext cx="8064896" cy="648071"/>
          </a:xfrm>
          <a:solidFill>
            <a:schemeClr val="tx1"/>
          </a:solidFill>
        </p:spPr>
        <p:txBody>
          <a:bodyPr>
            <a:normAutofit fontScale="90000"/>
          </a:bodyPr>
          <a:lstStyle/>
          <a:p>
            <a:r>
              <a:rPr lang="en-IN" sz="1800" b="1" dirty="0">
                <a:solidFill>
                  <a:schemeClr val="bg1"/>
                </a:solidFill>
              </a:rPr>
              <a:t>Advance Ruling</a:t>
            </a:r>
            <a:r>
              <a:rPr lang="en-IN" sz="1800" dirty="0">
                <a:solidFill>
                  <a:schemeClr val="bg1"/>
                </a:solidFill>
              </a:rPr>
              <a:t> : </a:t>
            </a:r>
            <a:br>
              <a:rPr lang="en-IN" sz="1800" dirty="0">
                <a:solidFill>
                  <a:schemeClr val="bg1"/>
                </a:solidFill>
              </a:rPr>
            </a:br>
            <a:r>
              <a:rPr lang="en-US" sz="1600" dirty="0" smtClean="0"/>
              <a:t> </a:t>
            </a:r>
            <a:r>
              <a:rPr lang="en-US" sz="1600" b="1" dirty="0" smtClean="0">
                <a:solidFill>
                  <a:schemeClr val="bg1"/>
                </a:solidFill>
              </a:rPr>
              <a:t>TATA MOTORS LTD   ( GUJ/GAAR/R/39/2021)</a:t>
            </a:r>
            <a:br>
              <a:rPr lang="en-US" sz="1600" b="1" dirty="0" smtClean="0">
                <a:solidFill>
                  <a:schemeClr val="bg1"/>
                </a:solidFill>
              </a:rPr>
            </a:br>
            <a:endParaRPr lang="en-US" sz="1800" b="1" dirty="0">
              <a:solidFill>
                <a:schemeClr val="bg1"/>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2402924262"/>
              </p:ext>
            </p:extLst>
          </p:nvPr>
        </p:nvGraphicFramePr>
        <p:xfrm>
          <a:off x="467544" y="836712"/>
          <a:ext cx="8136904" cy="3901440"/>
        </p:xfrm>
        <a:graphic>
          <a:graphicData uri="http://schemas.openxmlformats.org/drawingml/2006/table">
            <a:tbl>
              <a:tblPr firstRow="1" bandRow="1">
                <a:tableStyleId>{7DF18680-E054-41AD-8BC1-D1AEF772440D}</a:tableStyleId>
              </a:tblPr>
              <a:tblGrid>
                <a:gridCol w="8136904">
                  <a:extLst>
                    <a:ext uri="{9D8B030D-6E8A-4147-A177-3AD203B41FA5}">
                      <a16:colId xmlns:a16="http://schemas.microsoft.com/office/drawing/2014/main" val="20000"/>
                    </a:ext>
                  </a:extLst>
                </a:gridCol>
              </a:tblGrid>
              <a:tr h="254000">
                <a:tc>
                  <a:txBody>
                    <a:bodyPr/>
                    <a:lstStyle/>
                    <a:p>
                      <a:pPr marL="0" indent="0" algn="ctr">
                        <a:buFont typeface="Arial" pitchFamily="34" charset="0"/>
                        <a:buNone/>
                      </a:pPr>
                      <a:r>
                        <a:rPr lang="en-US" sz="1200" b="1" kern="1200" baseline="0" dirty="0" smtClean="0">
                          <a:solidFill>
                            <a:schemeClr val="tx1"/>
                          </a:solidFill>
                          <a:latin typeface="Arial" panose="020B0604020202020204" pitchFamily="34" charset="0"/>
                          <a:ea typeface="+mn-ea"/>
                          <a:cs typeface="Arial" panose="020B0604020202020204" pitchFamily="34" charset="0"/>
                        </a:rPr>
                        <a:t>Issue in Brief     </a:t>
                      </a:r>
                      <a:endParaRPr lang="en-US" sz="1200" b="1" kern="1200" baseline="0" dirty="0">
                        <a:solidFill>
                          <a:schemeClr val="tx1"/>
                        </a:solidFill>
                        <a:latin typeface="Arial" panose="020B0604020202020204" pitchFamily="34" charset="0"/>
                        <a:ea typeface="+mn-ea"/>
                        <a:cs typeface="Arial" panose="020B0604020202020204" pitchFamily="34" charset="0"/>
                      </a:endParaRPr>
                    </a:p>
                  </a:txBody>
                  <a:tcPr marT="38100" marB="38100">
                    <a:solidFill>
                      <a:schemeClr val="bg1">
                        <a:lumMod val="75000"/>
                      </a:schemeClr>
                    </a:solidFill>
                  </a:tcPr>
                </a:tc>
                <a:extLst>
                  <a:ext uri="{0D108BD9-81ED-4DB2-BD59-A6C34878D82A}">
                    <a16:rowId xmlns:a16="http://schemas.microsoft.com/office/drawing/2014/main" val="10000"/>
                  </a:ext>
                </a:extLst>
              </a:tr>
              <a:tr h="469733">
                <a:tc>
                  <a:txBody>
                    <a:bodyPr/>
                    <a:lstStyle/>
                    <a:p>
                      <a:pPr lvl="0">
                        <a:buFont typeface="Arial" pitchFamily="34" charset="0"/>
                        <a:buChar char="•"/>
                      </a:pPr>
                      <a:r>
                        <a:rPr lang="en-IN" sz="1200" kern="1200" dirty="0" smtClean="0">
                          <a:solidFill>
                            <a:schemeClr val="dk1"/>
                          </a:solidFill>
                          <a:latin typeface="+mn-lt"/>
                          <a:ea typeface="+mn-ea"/>
                          <a:cs typeface="+mn-cs"/>
                        </a:rPr>
                        <a:t>  </a:t>
                      </a:r>
                      <a:r>
                        <a:rPr lang="en-US" sz="1300" kern="1200" dirty="0" smtClean="0">
                          <a:solidFill>
                            <a:schemeClr val="dk1"/>
                          </a:solidFill>
                          <a:latin typeface="+mn-lt"/>
                          <a:ea typeface="+mn-ea"/>
                          <a:cs typeface="+mn-cs"/>
                        </a:rPr>
                        <a:t>The Company is maintaining canteen facility to its employees at its factory premises to comply with the mandatory requirement of maintaining the canteen as per the Factories Act, 1948. </a:t>
                      </a:r>
                    </a:p>
                    <a:p>
                      <a:pPr lvl="0">
                        <a:buFont typeface="Arial" pitchFamily="34" charset="0"/>
                        <a:buChar char="•"/>
                      </a:pPr>
                      <a:endParaRPr lang="en-US" sz="1300" kern="1200" dirty="0" smtClean="0">
                        <a:solidFill>
                          <a:schemeClr val="dk1"/>
                        </a:solidFill>
                        <a:latin typeface="+mn-lt"/>
                        <a:ea typeface="+mn-ea"/>
                        <a:cs typeface="+mn-cs"/>
                      </a:endParaRPr>
                    </a:p>
                    <a:p>
                      <a:pPr lvl="0">
                        <a:buFont typeface="Arial" pitchFamily="34" charset="0"/>
                        <a:buChar char="•"/>
                      </a:pPr>
                      <a:r>
                        <a:rPr lang="en-US" sz="1300" kern="1200" dirty="0" smtClean="0">
                          <a:solidFill>
                            <a:schemeClr val="dk1"/>
                          </a:solidFill>
                          <a:latin typeface="+mn-lt"/>
                          <a:ea typeface="+mn-ea"/>
                          <a:cs typeface="+mn-cs"/>
                        </a:rPr>
                        <a:t>Proviso to Section 17(5) (b) of Central Goods &amp; Service Tax Act, 2017 , ITC of GST paid on goods or services or both shall be available, where it is obligatory for an employer to provide the same to its employees under any law for the time being in force.</a:t>
                      </a:r>
                    </a:p>
                    <a:p>
                      <a:pPr lvl="0">
                        <a:buFont typeface="Arial" pitchFamily="34" charset="0"/>
                        <a:buChar char="•"/>
                      </a:pPr>
                      <a:endParaRPr lang="en-US" sz="1300" kern="1200" dirty="0" smtClean="0">
                        <a:solidFill>
                          <a:schemeClr val="dk1"/>
                        </a:solidFill>
                        <a:latin typeface="+mn-lt"/>
                        <a:ea typeface="+mn-ea"/>
                        <a:cs typeface="+mn-cs"/>
                      </a:endParaRPr>
                    </a:p>
                    <a:p>
                      <a:pPr lvl="0">
                        <a:buFont typeface="Arial" pitchFamily="34" charset="0"/>
                        <a:buChar char="•"/>
                      </a:pPr>
                      <a:r>
                        <a:rPr lang="en-US" sz="1300" kern="1200" dirty="0" smtClean="0">
                          <a:solidFill>
                            <a:schemeClr val="dk1"/>
                          </a:solidFill>
                          <a:latin typeface="+mn-lt"/>
                          <a:ea typeface="+mn-ea"/>
                          <a:cs typeface="+mn-cs"/>
                        </a:rPr>
                        <a:t>Company  is recovering nominal amount on monthly basis to ensure use of canteen facility </a:t>
                      </a:r>
                      <a:r>
                        <a:rPr lang="en-US" sz="1300" u="sng" kern="1200" dirty="0" smtClean="0">
                          <a:solidFill>
                            <a:schemeClr val="dk1"/>
                          </a:solidFill>
                          <a:latin typeface="+mn-lt"/>
                          <a:ea typeface="+mn-ea"/>
                          <a:cs typeface="+mn-cs"/>
                        </a:rPr>
                        <a:t>only by authorized persons/employees</a:t>
                      </a:r>
                      <a:r>
                        <a:rPr lang="en-US" sz="1300" kern="1200" dirty="0" smtClean="0">
                          <a:solidFill>
                            <a:schemeClr val="dk1"/>
                          </a:solidFill>
                          <a:latin typeface="+mn-lt"/>
                          <a:ea typeface="+mn-ea"/>
                          <a:cs typeface="+mn-cs"/>
                        </a:rPr>
                        <a:t> and </a:t>
                      </a:r>
                      <a:r>
                        <a:rPr lang="en-US" sz="1300" u="sng" kern="1200" dirty="0" smtClean="0">
                          <a:solidFill>
                            <a:schemeClr val="dk1"/>
                          </a:solidFill>
                          <a:latin typeface="+mn-lt"/>
                          <a:ea typeface="+mn-ea"/>
                          <a:cs typeface="+mn-cs"/>
                        </a:rPr>
                        <a:t>expenditure incurred towards canteen facility borne by Applicant is part and parcel of cost to company</a:t>
                      </a:r>
                      <a:r>
                        <a:rPr lang="en-US" sz="1300" kern="1200" dirty="0" smtClean="0">
                          <a:solidFill>
                            <a:schemeClr val="dk1"/>
                          </a:solidFill>
                          <a:latin typeface="+mn-lt"/>
                          <a:ea typeface="+mn-ea"/>
                          <a:cs typeface="+mn-cs"/>
                        </a:rPr>
                        <a:t>.</a:t>
                      </a:r>
                    </a:p>
                    <a:p>
                      <a:pPr lvl="0">
                        <a:buFont typeface="Arial" pitchFamily="34" charset="0"/>
                        <a:buChar char="•"/>
                      </a:pPr>
                      <a:endParaRPr lang="en-US" sz="1300" kern="1200" dirty="0" smtClean="0">
                        <a:solidFill>
                          <a:schemeClr val="dk1"/>
                        </a:solidFill>
                        <a:latin typeface="+mn-lt"/>
                        <a:ea typeface="+mn-ea"/>
                        <a:cs typeface="+mn-cs"/>
                      </a:endParaRPr>
                    </a:p>
                    <a:p>
                      <a:pPr lvl="0">
                        <a:buFont typeface="Arial" pitchFamily="34" charset="0"/>
                        <a:buChar char="•"/>
                      </a:pPr>
                      <a:r>
                        <a:rPr lang="en-US" sz="1300" kern="1200" dirty="0" smtClean="0">
                          <a:solidFill>
                            <a:schemeClr val="dk1"/>
                          </a:solidFill>
                          <a:latin typeface="+mn-lt"/>
                          <a:ea typeface="+mn-ea"/>
                          <a:cs typeface="+mn-cs"/>
                        </a:rPr>
                        <a:t> Press release dated 10.07.2017 clarified that, supply by employer to employee in terms of contractual agreement of employment (part of salary/CTC) is not subject to GST.</a:t>
                      </a:r>
                    </a:p>
                    <a:p>
                      <a:pPr lvl="0">
                        <a:buFont typeface="Arial" pitchFamily="34" charset="0"/>
                        <a:buChar char="•"/>
                      </a:pPr>
                      <a:endParaRPr lang="en-US" sz="1300" kern="1200" dirty="0" smtClean="0">
                        <a:solidFill>
                          <a:schemeClr val="dk1"/>
                        </a:solidFill>
                        <a:latin typeface="+mn-lt"/>
                        <a:ea typeface="+mn-ea"/>
                        <a:cs typeface="+mn-cs"/>
                      </a:endParaRPr>
                    </a:p>
                    <a:p>
                      <a:pPr lvl="0">
                        <a:buFont typeface="Arial" pitchFamily="34" charset="0"/>
                        <a:buChar char="•"/>
                      </a:pPr>
                      <a:r>
                        <a:rPr lang="en-US" sz="1300" kern="1200" dirty="0" smtClean="0">
                          <a:solidFill>
                            <a:schemeClr val="dk1"/>
                          </a:solidFill>
                          <a:latin typeface="+mn-lt"/>
                          <a:ea typeface="+mn-ea"/>
                          <a:cs typeface="+mn-cs"/>
                        </a:rPr>
                        <a:t>Employer-employee relationship is must to avail this facility.</a:t>
                      </a:r>
                    </a:p>
                    <a:p>
                      <a:pPr lvl="0">
                        <a:buFont typeface="Arial" pitchFamily="34" charset="0"/>
                        <a:buChar char="•"/>
                      </a:pPr>
                      <a:endParaRPr lang="en-US" sz="1300" kern="1200" dirty="0" smtClean="0">
                        <a:solidFill>
                          <a:schemeClr val="dk1"/>
                        </a:solidFill>
                        <a:latin typeface="+mn-lt"/>
                        <a:ea typeface="+mn-ea"/>
                        <a:cs typeface="+mn-cs"/>
                      </a:endParaRPr>
                    </a:p>
                    <a:p>
                      <a:pPr lvl="0">
                        <a:buFont typeface="Arial" pitchFamily="34" charset="0"/>
                        <a:buChar char="•"/>
                      </a:pPr>
                      <a:r>
                        <a:rPr lang="en-US" sz="1300" kern="1200" dirty="0" smtClean="0">
                          <a:solidFill>
                            <a:schemeClr val="dk1"/>
                          </a:solidFill>
                          <a:latin typeface="+mn-lt"/>
                          <a:ea typeface="+mn-ea"/>
                          <a:cs typeface="+mn-cs"/>
                        </a:rPr>
                        <a:t>The Company is not in the business of providing canteen service and hence recovery of nominal amount will not fall in definition of supply at all. </a:t>
                      </a:r>
                    </a:p>
                  </a:txBody>
                  <a:tcPr marT="38100" marB="38100">
                    <a:solidFill>
                      <a:schemeClr val="bg2">
                        <a:lumMod val="20000"/>
                        <a:lumOff val="80000"/>
                      </a:schemeClr>
                    </a:solidFill>
                  </a:tcPr>
                </a:tc>
                <a:extLst>
                  <a:ext uri="{0D108BD9-81ED-4DB2-BD59-A6C34878D82A}">
                    <a16:rowId xmlns:a16="http://schemas.microsoft.com/office/drawing/2014/main" val="10001"/>
                  </a:ext>
                </a:extLst>
              </a:tr>
            </a:tbl>
          </a:graphicData>
        </a:graphic>
      </p:graphicFrame>
      <p:graphicFrame>
        <p:nvGraphicFramePr>
          <p:cNvPr id="4" name="Table 3"/>
          <p:cNvGraphicFramePr>
            <a:graphicFrameLocks noGrp="1"/>
          </p:cNvGraphicFramePr>
          <p:nvPr>
            <p:extLst>
              <p:ext uri="{D42A27DB-BD31-4B8C-83A1-F6EECF244321}">
                <p14:modId xmlns:p14="http://schemas.microsoft.com/office/powerpoint/2010/main" val="4136461383"/>
              </p:ext>
            </p:extLst>
          </p:nvPr>
        </p:nvGraphicFramePr>
        <p:xfrm>
          <a:off x="395536" y="4725144"/>
          <a:ext cx="8136904" cy="1920240"/>
        </p:xfrm>
        <a:graphic>
          <a:graphicData uri="http://schemas.openxmlformats.org/drawingml/2006/table">
            <a:tbl>
              <a:tblPr firstRow="1" bandRow="1">
                <a:tableStyleId>{7DF18680-E054-41AD-8BC1-D1AEF772440D}</a:tableStyleId>
              </a:tblPr>
              <a:tblGrid>
                <a:gridCol w="8136904">
                  <a:extLst>
                    <a:ext uri="{9D8B030D-6E8A-4147-A177-3AD203B41FA5}">
                      <a16:colId xmlns:a16="http://schemas.microsoft.com/office/drawing/2014/main" val="20000"/>
                    </a:ext>
                  </a:extLst>
                </a:gridCol>
              </a:tblGrid>
              <a:tr h="254000">
                <a:tc>
                  <a:txBody>
                    <a:bodyPr/>
                    <a:lstStyle/>
                    <a:p>
                      <a:pPr marL="0" indent="0" algn="ctr">
                        <a:buFont typeface="Arial" pitchFamily="34" charset="0"/>
                        <a:buNone/>
                      </a:pPr>
                      <a:r>
                        <a:rPr lang="en-US" sz="1200" b="1" kern="1200" baseline="0" dirty="0" smtClean="0">
                          <a:solidFill>
                            <a:schemeClr val="tx1"/>
                          </a:solidFill>
                          <a:latin typeface="Arial" panose="020B0604020202020204" pitchFamily="34" charset="0"/>
                          <a:ea typeface="+mn-ea"/>
                          <a:cs typeface="Arial" panose="020B0604020202020204" pitchFamily="34" charset="0"/>
                        </a:rPr>
                        <a:t>Query     </a:t>
                      </a:r>
                      <a:endParaRPr lang="en-US" sz="1200" b="1" kern="1200" baseline="0" dirty="0">
                        <a:solidFill>
                          <a:schemeClr val="tx1"/>
                        </a:solidFill>
                        <a:latin typeface="Arial" panose="020B0604020202020204" pitchFamily="34" charset="0"/>
                        <a:ea typeface="+mn-ea"/>
                        <a:cs typeface="Arial" panose="020B0604020202020204" pitchFamily="34" charset="0"/>
                      </a:endParaRPr>
                    </a:p>
                  </a:txBody>
                  <a:tcPr marT="38100" marB="38100">
                    <a:solidFill>
                      <a:schemeClr val="bg1">
                        <a:lumMod val="75000"/>
                      </a:schemeClr>
                    </a:solidFill>
                  </a:tcPr>
                </a:tc>
                <a:extLst>
                  <a:ext uri="{0D108BD9-81ED-4DB2-BD59-A6C34878D82A}">
                    <a16:rowId xmlns:a16="http://schemas.microsoft.com/office/drawing/2014/main" val="10000"/>
                  </a:ext>
                </a:extLst>
              </a:tr>
              <a:tr h="469733">
                <a:tc>
                  <a:txBody>
                    <a:bodyPr/>
                    <a:lstStyle/>
                    <a:p>
                      <a:pPr lvl="0">
                        <a:buFont typeface="Arial" pitchFamily="34" charset="0"/>
                        <a:buChar char="•"/>
                      </a:pPr>
                      <a:r>
                        <a:rPr lang="en-IN" sz="1400" kern="1200" dirty="0" smtClean="0">
                          <a:solidFill>
                            <a:schemeClr val="dk1"/>
                          </a:solidFill>
                          <a:latin typeface="+mn-lt"/>
                          <a:ea typeface="+mn-ea"/>
                          <a:cs typeface="+mn-cs"/>
                        </a:rPr>
                        <a:t> </a:t>
                      </a:r>
                      <a:r>
                        <a:rPr lang="en-US" sz="1300" kern="1200" dirty="0" smtClean="0">
                          <a:solidFill>
                            <a:schemeClr val="dk1"/>
                          </a:solidFill>
                          <a:latin typeface="+mn-lt"/>
                          <a:ea typeface="+mn-ea"/>
                          <a:cs typeface="+mn-cs"/>
                        </a:rPr>
                        <a:t>Whether input tax credit (ITC) available to Applicant on GST charged by service provider on canteen facility provided to employees working in factory? </a:t>
                      </a:r>
                    </a:p>
                    <a:p>
                      <a:pPr lvl="0">
                        <a:buFont typeface="Arial" pitchFamily="34" charset="0"/>
                        <a:buChar char="•"/>
                      </a:pPr>
                      <a:endParaRPr lang="en-US" sz="1300" kern="1200" dirty="0" smtClean="0">
                        <a:solidFill>
                          <a:schemeClr val="dk1"/>
                        </a:solidFill>
                        <a:latin typeface="+mn-lt"/>
                        <a:ea typeface="+mn-ea"/>
                        <a:cs typeface="+mn-cs"/>
                      </a:endParaRPr>
                    </a:p>
                    <a:p>
                      <a:pPr lvl="0">
                        <a:buFont typeface="Arial" pitchFamily="34" charset="0"/>
                        <a:buChar char="•"/>
                      </a:pPr>
                      <a:r>
                        <a:rPr lang="en-US" sz="1300" kern="1200" dirty="0" smtClean="0">
                          <a:solidFill>
                            <a:schemeClr val="dk1"/>
                          </a:solidFill>
                          <a:latin typeface="+mn-lt"/>
                          <a:ea typeface="+mn-ea"/>
                          <a:cs typeface="+mn-cs"/>
                        </a:rPr>
                        <a:t>Whether GST is applicable on nominal amount recovered by Applicants from employees for usage of canteen facility? </a:t>
                      </a:r>
                    </a:p>
                    <a:p>
                      <a:pPr lvl="0">
                        <a:buFont typeface="Arial" pitchFamily="34" charset="0"/>
                        <a:buChar char="•"/>
                      </a:pPr>
                      <a:endParaRPr lang="en-US" sz="1300" kern="1200" dirty="0" smtClean="0">
                        <a:solidFill>
                          <a:schemeClr val="dk1"/>
                        </a:solidFill>
                        <a:latin typeface="+mn-lt"/>
                        <a:ea typeface="+mn-ea"/>
                        <a:cs typeface="+mn-cs"/>
                      </a:endParaRPr>
                    </a:p>
                    <a:p>
                      <a:pPr lvl="0">
                        <a:buFont typeface="Arial" pitchFamily="34" charset="0"/>
                        <a:buChar char="•"/>
                      </a:pPr>
                      <a:r>
                        <a:rPr lang="en-US" sz="1300" kern="1200" dirty="0" smtClean="0">
                          <a:solidFill>
                            <a:schemeClr val="dk1"/>
                          </a:solidFill>
                          <a:latin typeface="+mn-lt"/>
                          <a:ea typeface="+mn-ea"/>
                          <a:cs typeface="+mn-cs"/>
                        </a:rPr>
                        <a:t>If ITC is available as per question no. (1) above, whether it will be restricted to the extent of cost borne by the Applicant (employer)?</a:t>
                      </a:r>
                    </a:p>
                    <a:p>
                      <a:pPr lvl="0">
                        <a:buFont typeface="Arial" pitchFamily="34" charset="0"/>
                        <a:buChar char="•"/>
                      </a:pPr>
                      <a:endParaRPr lang="en-US" sz="1200" kern="1200" dirty="0" smtClean="0">
                        <a:solidFill>
                          <a:schemeClr val="dk1"/>
                        </a:solidFill>
                        <a:latin typeface="+mn-lt"/>
                        <a:ea typeface="+mn-ea"/>
                        <a:cs typeface="+mn-cs"/>
                      </a:endParaRPr>
                    </a:p>
                  </a:txBody>
                  <a:tcPr marT="38100" marB="38100">
                    <a:solidFill>
                      <a:schemeClr val="bg2">
                        <a:lumMod val="20000"/>
                        <a:lumOff val="80000"/>
                      </a:schemeClr>
                    </a:solidFill>
                  </a:tcPr>
                </a:tc>
                <a:extLst>
                  <a:ext uri="{0D108BD9-81ED-4DB2-BD59-A6C34878D82A}">
                    <a16:rowId xmlns:a16="http://schemas.microsoft.com/office/drawing/2014/main" val="10001"/>
                  </a:ext>
                </a:extLst>
              </a:tr>
            </a:tbl>
          </a:graphicData>
        </a:graphic>
      </p:graphicFrame>
      <p:pic>
        <p:nvPicPr>
          <p:cNvPr id="5" name="Picture 4" descr="C:\Users\Administrator\AppData\Local\Microsoft\Windows Live Mail\WLMDSS.tmp\WLM577A.tmp\logo.png"/>
          <p:cNvPicPr/>
          <p:nvPr/>
        </p:nvPicPr>
        <p:blipFill>
          <a:blip r:embed="rId2" cstate="print"/>
          <a:srcRect/>
          <a:stretch>
            <a:fillRect/>
          </a:stretch>
        </p:blipFill>
        <p:spPr bwMode="auto">
          <a:xfrm>
            <a:off x="8839200" y="6324600"/>
            <a:ext cx="304800" cy="533400"/>
          </a:xfrm>
          <a:prstGeom prst="rect">
            <a:avLst/>
          </a:prstGeom>
          <a:noFill/>
        </p:spPr>
      </p:pic>
      <p:pic>
        <p:nvPicPr>
          <p:cNvPr id="7" name="Picture 6" descr="C:\Users\Administrator\AppData\Local\Microsoft\Windows Live Mail\WLMDSS.tmp\WLM577A.tmp\logo.png"/>
          <p:cNvPicPr/>
          <p:nvPr/>
        </p:nvPicPr>
        <p:blipFill>
          <a:blip r:embed="rId2" cstate="print"/>
          <a:srcRect/>
          <a:stretch>
            <a:fillRect/>
          </a:stretch>
        </p:blipFill>
        <p:spPr bwMode="auto">
          <a:xfrm>
            <a:off x="0" y="6324600"/>
            <a:ext cx="304800" cy="533400"/>
          </a:xfrm>
          <a:prstGeom prst="rect">
            <a:avLst/>
          </a:prstGeom>
          <a:noFill/>
        </p:spPr>
      </p:pic>
      <p:sp>
        <p:nvSpPr>
          <p:cNvPr id="8" name="Rectangle 8"/>
          <p:cNvSpPr>
            <a:spLocks noChangeArrowheads="1"/>
          </p:cNvSpPr>
          <p:nvPr/>
        </p:nvSpPr>
        <p:spPr bwMode="auto">
          <a:xfrm>
            <a:off x="467544" y="6457890"/>
            <a:ext cx="8208912" cy="400110"/>
          </a:xfrm>
          <a:prstGeom prst="rect">
            <a:avLst/>
          </a:prstGeom>
          <a:ln>
            <a:solidFill>
              <a:schemeClr val="bg1"/>
            </a:solidFill>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chemeClr val="accent6">
                    <a:lumMod val="50000"/>
                  </a:schemeClr>
                </a:solidFill>
                <a:effectLst/>
                <a:latin typeface="Bell MT" pitchFamily="18" charset="0"/>
                <a:ea typeface="Calibri" pitchFamily="34" charset="0"/>
                <a:cs typeface="Times New Roman" pitchFamily="18" charset="0"/>
              </a:rPr>
              <a:t>Behind Every Successful Business Decision, There Is Always A </a:t>
            </a:r>
            <a:r>
              <a:rPr kumimoji="0" lang="en-US" sz="2000" b="1" i="0" u="none" strike="noStrike" cap="none" normalizeH="0" baseline="0" dirty="0">
                <a:ln>
                  <a:noFill/>
                </a:ln>
                <a:solidFill>
                  <a:srgbClr val="FF0000"/>
                </a:solidFill>
                <a:effectLst/>
                <a:latin typeface="Bell MT" pitchFamily="18" charset="0"/>
                <a:ea typeface="Calibri" pitchFamily="34" charset="0"/>
                <a:cs typeface="Times New Roman" pitchFamily="18" charset="0"/>
              </a:rPr>
              <a:t>CMA</a:t>
            </a:r>
            <a:endParaRPr kumimoji="0" lang="en-US" sz="2000" b="0" i="0" u="none" strike="noStrike" cap="none" normalizeH="0" baseline="0" dirty="0">
              <a:ln>
                <a:noFill/>
              </a:ln>
              <a:solidFill>
                <a:srgbClr val="FF0000"/>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7544" y="188641"/>
            <a:ext cx="8064896" cy="648071"/>
          </a:xfrm>
          <a:solidFill>
            <a:schemeClr val="tx1"/>
          </a:solidFill>
        </p:spPr>
        <p:txBody>
          <a:bodyPr>
            <a:normAutofit fontScale="90000"/>
          </a:bodyPr>
          <a:lstStyle/>
          <a:p>
            <a:r>
              <a:rPr lang="en-IN" sz="1800" b="1" dirty="0">
                <a:solidFill>
                  <a:schemeClr val="bg1"/>
                </a:solidFill>
              </a:rPr>
              <a:t>Advance Ruling</a:t>
            </a:r>
            <a:r>
              <a:rPr lang="en-IN" sz="1800" dirty="0">
                <a:solidFill>
                  <a:schemeClr val="bg1"/>
                </a:solidFill>
              </a:rPr>
              <a:t> : </a:t>
            </a:r>
            <a:br>
              <a:rPr lang="en-IN" sz="1800" dirty="0">
                <a:solidFill>
                  <a:schemeClr val="bg1"/>
                </a:solidFill>
              </a:rPr>
            </a:br>
            <a:r>
              <a:rPr lang="en-US" sz="1600" dirty="0" smtClean="0"/>
              <a:t> </a:t>
            </a:r>
            <a:r>
              <a:rPr lang="en-US" sz="1600" b="1" dirty="0" smtClean="0">
                <a:solidFill>
                  <a:schemeClr val="bg1"/>
                </a:solidFill>
              </a:rPr>
              <a:t>TATA MOTORS LTD   ( GUJ/GAAR/R/39/2021)</a:t>
            </a:r>
            <a:br>
              <a:rPr lang="en-US" sz="1600" b="1" dirty="0" smtClean="0">
                <a:solidFill>
                  <a:schemeClr val="bg1"/>
                </a:solidFill>
              </a:rPr>
            </a:br>
            <a:endParaRPr lang="en-US" sz="1800" b="1" dirty="0">
              <a:solidFill>
                <a:schemeClr val="bg1"/>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1505992796"/>
              </p:ext>
            </p:extLst>
          </p:nvPr>
        </p:nvGraphicFramePr>
        <p:xfrm>
          <a:off x="467544" y="836712"/>
          <a:ext cx="8136904" cy="5852160"/>
        </p:xfrm>
        <a:graphic>
          <a:graphicData uri="http://schemas.openxmlformats.org/drawingml/2006/table">
            <a:tbl>
              <a:tblPr firstRow="1" bandRow="1">
                <a:tableStyleId>{7DF18680-E054-41AD-8BC1-D1AEF772440D}</a:tableStyleId>
              </a:tblPr>
              <a:tblGrid>
                <a:gridCol w="8136904">
                  <a:extLst>
                    <a:ext uri="{9D8B030D-6E8A-4147-A177-3AD203B41FA5}">
                      <a16:colId xmlns:a16="http://schemas.microsoft.com/office/drawing/2014/main" val="20000"/>
                    </a:ext>
                  </a:extLst>
                </a:gridCol>
              </a:tblGrid>
              <a:tr h="254000">
                <a:tc>
                  <a:txBody>
                    <a:bodyPr/>
                    <a:lstStyle/>
                    <a:p>
                      <a:pPr marL="0" indent="0" algn="ctr">
                        <a:buFont typeface="Arial" pitchFamily="34" charset="0"/>
                        <a:buNone/>
                      </a:pPr>
                      <a:r>
                        <a:rPr lang="en-US" sz="1200" b="1" kern="1200" baseline="0" dirty="0" smtClean="0">
                          <a:solidFill>
                            <a:schemeClr val="tx1"/>
                          </a:solidFill>
                          <a:latin typeface="Arial" panose="020B0604020202020204" pitchFamily="34" charset="0"/>
                          <a:ea typeface="+mn-ea"/>
                          <a:cs typeface="Arial" panose="020B0604020202020204" pitchFamily="34" charset="0"/>
                        </a:rPr>
                        <a:t>Order     </a:t>
                      </a:r>
                      <a:endParaRPr lang="en-US" sz="1200" b="1" kern="1200" baseline="0" dirty="0">
                        <a:solidFill>
                          <a:schemeClr val="tx1"/>
                        </a:solidFill>
                        <a:latin typeface="Arial" panose="020B0604020202020204" pitchFamily="34" charset="0"/>
                        <a:ea typeface="+mn-ea"/>
                        <a:cs typeface="Arial" panose="020B0604020202020204" pitchFamily="34" charset="0"/>
                      </a:endParaRPr>
                    </a:p>
                  </a:txBody>
                  <a:tcPr marT="38100" marB="38100">
                    <a:solidFill>
                      <a:schemeClr val="bg1">
                        <a:lumMod val="75000"/>
                      </a:schemeClr>
                    </a:solidFill>
                  </a:tcPr>
                </a:tc>
                <a:extLst>
                  <a:ext uri="{0D108BD9-81ED-4DB2-BD59-A6C34878D82A}">
                    <a16:rowId xmlns:a16="http://schemas.microsoft.com/office/drawing/2014/main" val="10000"/>
                  </a:ext>
                </a:extLst>
              </a:tr>
              <a:tr h="469733">
                <a:tc>
                  <a:txBody>
                    <a:bodyPr/>
                    <a:lstStyle/>
                    <a:p>
                      <a:pPr lvl="0"/>
                      <a:r>
                        <a:rPr lang="en-IN" sz="1200" kern="1200" dirty="0" smtClean="0">
                          <a:solidFill>
                            <a:schemeClr val="dk1"/>
                          </a:solidFill>
                          <a:latin typeface="+mn-lt"/>
                          <a:ea typeface="+mn-ea"/>
                          <a:cs typeface="+mn-cs"/>
                        </a:rPr>
                        <a:t>  </a:t>
                      </a:r>
                      <a:r>
                        <a:rPr lang="en-US" sz="1200" kern="1200" dirty="0" smtClean="0">
                          <a:solidFill>
                            <a:schemeClr val="dk1"/>
                          </a:solidFill>
                          <a:latin typeface="+mn-lt"/>
                          <a:ea typeface="+mn-ea"/>
                          <a:cs typeface="+mn-cs"/>
                        </a:rPr>
                        <a:t>Section 17(5)(b) "(b) the </a:t>
                      </a:r>
                      <a:r>
                        <a:rPr lang="en-US" sz="1200" b="1" kern="1200" dirty="0" smtClean="0">
                          <a:solidFill>
                            <a:schemeClr val="dk1"/>
                          </a:solidFill>
                          <a:latin typeface="+mn-lt"/>
                          <a:ea typeface="+mn-ea"/>
                          <a:cs typeface="+mn-cs"/>
                        </a:rPr>
                        <a:t>following supply of goods or services or both- </a:t>
                      </a:r>
                      <a:endParaRPr lang="en-US" sz="1200" kern="1200" dirty="0" smtClean="0">
                        <a:solidFill>
                          <a:schemeClr val="dk1"/>
                        </a:solidFill>
                        <a:latin typeface="+mn-lt"/>
                        <a:ea typeface="+mn-ea"/>
                        <a:cs typeface="+mn-cs"/>
                      </a:endParaRPr>
                    </a:p>
                    <a:p>
                      <a:r>
                        <a:rPr lang="en-US" sz="1200" b="1" kern="1200" dirty="0" smtClean="0">
                          <a:solidFill>
                            <a:schemeClr val="dk1"/>
                          </a:solidFill>
                          <a:latin typeface="+mn-lt"/>
                          <a:ea typeface="+mn-ea"/>
                          <a:cs typeface="+mn-cs"/>
                        </a:rPr>
                        <a:t>(</a:t>
                      </a:r>
                      <a:r>
                        <a:rPr lang="en-US" sz="1200" b="1" kern="1200" dirty="0" err="1" smtClean="0">
                          <a:solidFill>
                            <a:schemeClr val="dk1"/>
                          </a:solidFill>
                          <a:latin typeface="+mn-lt"/>
                          <a:ea typeface="+mn-ea"/>
                          <a:cs typeface="+mn-cs"/>
                        </a:rPr>
                        <a:t>i</a:t>
                      </a:r>
                      <a:r>
                        <a:rPr lang="en-US" sz="1200" b="1" kern="1200" dirty="0" smtClean="0">
                          <a:solidFill>
                            <a:schemeClr val="dk1"/>
                          </a:solidFill>
                          <a:latin typeface="+mn-lt"/>
                          <a:ea typeface="+mn-ea"/>
                          <a:cs typeface="+mn-cs"/>
                        </a:rPr>
                        <a:t>) food and beverages</a:t>
                      </a:r>
                      <a:r>
                        <a:rPr lang="en-US" sz="1200" kern="1200" dirty="0" smtClean="0">
                          <a:solidFill>
                            <a:schemeClr val="dk1"/>
                          </a:solidFill>
                          <a:latin typeface="+mn-lt"/>
                          <a:ea typeface="+mn-ea"/>
                          <a:cs typeface="+mn-cs"/>
                        </a:rPr>
                        <a:t>, outdoor catering, beauty treatment, health services ……….. </a:t>
                      </a:r>
                      <a:r>
                        <a:rPr lang="en-US" sz="1200" u="sng" kern="1200" dirty="0" smtClean="0">
                          <a:solidFill>
                            <a:schemeClr val="dk1"/>
                          </a:solidFill>
                          <a:latin typeface="+mn-lt"/>
                          <a:ea typeface="+mn-ea"/>
                          <a:cs typeface="+mn-cs"/>
                        </a:rPr>
                        <a:t>except when used for the purposes specified therein,</a:t>
                      </a:r>
                      <a:r>
                        <a:rPr lang="en-US" sz="1200" kern="1200" dirty="0" smtClean="0">
                          <a:solidFill>
                            <a:schemeClr val="dk1"/>
                          </a:solidFill>
                          <a:latin typeface="+mn-lt"/>
                          <a:ea typeface="+mn-ea"/>
                          <a:cs typeface="+mn-cs"/>
                        </a:rPr>
                        <a:t> life insurance and health insurance</a:t>
                      </a:r>
                      <a:r>
                        <a:rPr lang="en-US" sz="1800" b="1" kern="1200" dirty="0" smtClean="0">
                          <a:solidFill>
                            <a:srgbClr val="FF0000"/>
                          </a:solidFill>
                          <a:latin typeface="+mn-lt"/>
                          <a:ea typeface="+mn-ea"/>
                          <a:cs typeface="+mn-cs"/>
                        </a:rPr>
                        <a:t>:</a:t>
                      </a:r>
                      <a:r>
                        <a:rPr lang="en-US" sz="1800" kern="1200" dirty="0" smtClean="0">
                          <a:solidFill>
                            <a:srgbClr val="FF0000"/>
                          </a:solidFill>
                          <a:latin typeface="+mn-lt"/>
                          <a:ea typeface="+mn-ea"/>
                          <a:cs typeface="+mn-cs"/>
                        </a:rPr>
                        <a:t> </a:t>
                      </a:r>
                    </a:p>
                    <a:p>
                      <a:r>
                        <a:rPr lang="en-US" sz="1200" kern="1200" dirty="0" smtClean="0">
                          <a:solidFill>
                            <a:schemeClr val="dk1"/>
                          </a:solidFill>
                          <a:latin typeface="+mn-lt"/>
                          <a:ea typeface="+mn-ea"/>
                          <a:cs typeface="+mn-cs"/>
                        </a:rPr>
                        <a:t> </a:t>
                      </a:r>
                    </a:p>
                    <a:p>
                      <a:r>
                        <a:rPr lang="en-US" sz="1200" kern="1200" dirty="0" smtClean="0">
                          <a:solidFill>
                            <a:schemeClr val="dk1"/>
                          </a:solidFill>
                          <a:latin typeface="+mn-lt"/>
                          <a:ea typeface="+mn-ea"/>
                          <a:cs typeface="+mn-cs"/>
                        </a:rPr>
                        <a:t>Provided that the input tax credit in respect of such goods or services or both </a:t>
                      </a:r>
                      <a:r>
                        <a:rPr lang="en-US" sz="1200" b="1" u="sng" kern="1200" dirty="0" smtClean="0">
                          <a:solidFill>
                            <a:schemeClr val="dk1"/>
                          </a:solidFill>
                          <a:latin typeface="+mn-lt"/>
                          <a:ea typeface="+mn-ea"/>
                          <a:cs typeface="+mn-cs"/>
                        </a:rPr>
                        <a:t>shall be available </a:t>
                      </a:r>
                      <a:r>
                        <a:rPr lang="en-US" sz="1200" b="1" kern="1200" dirty="0" smtClean="0">
                          <a:solidFill>
                            <a:schemeClr val="dk1"/>
                          </a:solidFill>
                          <a:latin typeface="+mn-lt"/>
                          <a:ea typeface="+mn-ea"/>
                          <a:cs typeface="+mn-cs"/>
                        </a:rPr>
                        <a:t>where an </a:t>
                      </a:r>
                      <a:r>
                        <a:rPr lang="en-US" sz="1200" b="1" u="sng" kern="1200" dirty="0" smtClean="0">
                          <a:solidFill>
                            <a:schemeClr val="dk1"/>
                          </a:solidFill>
                          <a:latin typeface="+mn-lt"/>
                          <a:ea typeface="+mn-ea"/>
                          <a:cs typeface="+mn-cs"/>
                        </a:rPr>
                        <a:t>inward supply </a:t>
                      </a:r>
                      <a:r>
                        <a:rPr lang="en-US" sz="1200" u="sng" kern="1200" dirty="0" smtClean="0">
                          <a:solidFill>
                            <a:schemeClr val="dk1"/>
                          </a:solidFill>
                          <a:latin typeface="+mn-lt"/>
                          <a:ea typeface="+mn-ea"/>
                          <a:cs typeface="+mn-cs"/>
                        </a:rPr>
                        <a:t>of such goods or services or both is used by a registered person </a:t>
                      </a:r>
                      <a:r>
                        <a:rPr lang="en-US" sz="1200" b="1" u="sng" kern="1200" dirty="0" smtClean="0">
                          <a:solidFill>
                            <a:schemeClr val="dk1"/>
                          </a:solidFill>
                          <a:latin typeface="+mn-lt"/>
                          <a:ea typeface="+mn-ea"/>
                          <a:cs typeface="+mn-cs"/>
                        </a:rPr>
                        <a:t>for making an outward taxable supply of the same category </a:t>
                      </a:r>
                      <a:r>
                        <a:rPr lang="en-US" sz="1200" u="sng" kern="1200" dirty="0" smtClean="0">
                          <a:solidFill>
                            <a:schemeClr val="dk1"/>
                          </a:solidFill>
                          <a:latin typeface="+mn-lt"/>
                          <a:ea typeface="+mn-ea"/>
                          <a:cs typeface="+mn-cs"/>
                        </a:rPr>
                        <a:t>of goods or services or both or as an element of a taxable composite or mixed supply</a:t>
                      </a:r>
                      <a:r>
                        <a:rPr lang="en-US" sz="1800" b="1" kern="1200" dirty="0" smtClean="0">
                          <a:solidFill>
                            <a:srgbClr val="FF0000"/>
                          </a:solidFill>
                          <a:latin typeface="+mn-lt"/>
                          <a:ea typeface="+mn-ea"/>
                          <a:cs typeface="+mn-cs"/>
                        </a:rPr>
                        <a:t>;</a:t>
                      </a:r>
                      <a:r>
                        <a:rPr lang="en-US" sz="1200" kern="1200" dirty="0" smtClean="0">
                          <a:solidFill>
                            <a:schemeClr val="dk1"/>
                          </a:solidFill>
                          <a:latin typeface="+mn-lt"/>
                          <a:ea typeface="+mn-ea"/>
                          <a:cs typeface="+mn-cs"/>
                        </a:rPr>
                        <a:t> </a:t>
                      </a:r>
                    </a:p>
                    <a:p>
                      <a:r>
                        <a:rPr lang="en-US" sz="1200" kern="1200" dirty="0" smtClean="0">
                          <a:solidFill>
                            <a:schemeClr val="dk1"/>
                          </a:solidFill>
                          <a:latin typeface="+mn-lt"/>
                          <a:ea typeface="+mn-ea"/>
                          <a:cs typeface="+mn-cs"/>
                        </a:rPr>
                        <a:t> </a:t>
                      </a:r>
                    </a:p>
                    <a:p>
                      <a:r>
                        <a:rPr lang="en-US" sz="1200" kern="1200" dirty="0" smtClean="0">
                          <a:solidFill>
                            <a:schemeClr val="dk1"/>
                          </a:solidFill>
                          <a:latin typeface="+mn-lt"/>
                          <a:ea typeface="+mn-ea"/>
                          <a:cs typeface="+mn-cs"/>
                        </a:rPr>
                        <a:t>(ii) membership of a club, health and fitness centre; and </a:t>
                      </a:r>
                    </a:p>
                    <a:p>
                      <a:r>
                        <a:rPr lang="en-US" sz="1200" kern="1200" dirty="0" smtClean="0">
                          <a:solidFill>
                            <a:schemeClr val="dk1"/>
                          </a:solidFill>
                          <a:latin typeface="+mn-lt"/>
                          <a:ea typeface="+mn-ea"/>
                          <a:cs typeface="+mn-cs"/>
                        </a:rPr>
                        <a:t>(iii) travel benefits extended to employees on vacation such as leave or home travel concession:</a:t>
                      </a:r>
                    </a:p>
                    <a:p>
                      <a:r>
                        <a:rPr lang="en-US" sz="1200" kern="1200" dirty="0" smtClean="0">
                          <a:solidFill>
                            <a:schemeClr val="dk1"/>
                          </a:solidFill>
                          <a:latin typeface="+mn-lt"/>
                          <a:ea typeface="+mn-ea"/>
                          <a:cs typeface="+mn-cs"/>
                        </a:rPr>
                        <a:t> </a:t>
                      </a:r>
                      <a:r>
                        <a:rPr lang="en-US" sz="1200" b="1" kern="1200" dirty="0" smtClean="0">
                          <a:solidFill>
                            <a:schemeClr val="dk1"/>
                          </a:solidFill>
                          <a:latin typeface="+mn-lt"/>
                          <a:ea typeface="+mn-ea"/>
                          <a:cs typeface="+mn-cs"/>
                        </a:rPr>
                        <a:t>Provided that the input tax credit in respect of such goods or services or both shall be available, </a:t>
                      </a:r>
                      <a:r>
                        <a:rPr lang="en-US" sz="1200" b="1" u="sng" kern="1200" dirty="0" smtClean="0">
                          <a:solidFill>
                            <a:schemeClr val="dk1"/>
                          </a:solidFill>
                          <a:latin typeface="+mn-lt"/>
                          <a:ea typeface="+mn-ea"/>
                          <a:cs typeface="+mn-cs"/>
                        </a:rPr>
                        <a:t>where it is obligatory for an employer to provide the same</a:t>
                      </a:r>
                      <a:r>
                        <a:rPr lang="en-US" sz="1200" b="1" kern="1200" dirty="0" smtClean="0">
                          <a:solidFill>
                            <a:schemeClr val="dk1"/>
                          </a:solidFill>
                          <a:latin typeface="+mn-lt"/>
                          <a:ea typeface="+mn-ea"/>
                          <a:cs typeface="+mn-cs"/>
                        </a:rPr>
                        <a:t> to its employees under any law for the time being in force</a:t>
                      </a:r>
                      <a:r>
                        <a:rPr lang="en-US" sz="1200" kern="1200" dirty="0" smtClean="0">
                          <a:solidFill>
                            <a:schemeClr val="dk1"/>
                          </a:solidFill>
                          <a:latin typeface="+mn-lt"/>
                          <a:ea typeface="+mn-ea"/>
                          <a:cs typeface="+mn-cs"/>
                        </a:rPr>
                        <a:t>.“</a:t>
                      </a:r>
                    </a:p>
                    <a:p>
                      <a:endParaRPr lang="en-IN" sz="1200" kern="1200" dirty="0" smtClean="0">
                        <a:solidFill>
                          <a:schemeClr val="dk1"/>
                        </a:solidFill>
                        <a:latin typeface="+mn-lt"/>
                        <a:ea typeface="+mn-ea"/>
                        <a:cs typeface="+mn-cs"/>
                      </a:endParaRPr>
                    </a:p>
                    <a:p>
                      <a:pPr lvl="0">
                        <a:buFont typeface="Arial" pitchFamily="34" charset="0"/>
                        <a:buChar char="•"/>
                      </a:pPr>
                      <a:r>
                        <a:rPr lang="en-US" sz="1300" kern="1200" dirty="0" smtClean="0">
                          <a:solidFill>
                            <a:schemeClr val="dk1"/>
                          </a:solidFill>
                          <a:latin typeface="+mn-lt"/>
                          <a:ea typeface="+mn-ea"/>
                          <a:cs typeface="+mn-cs"/>
                        </a:rPr>
                        <a:t>We note that sub clause of Section 17(5)(b)(</a:t>
                      </a:r>
                      <a:r>
                        <a:rPr lang="en-US" sz="1300" kern="1200" dirty="0" err="1" smtClean="0">
                          <a:solidFill>
                            <a:schemeClr val="dk1"/>
                          </a:solidFill>
                          <a:latin typeface="+mn-lt"/>
                          <a:ea typeface="+mn-ea"/>
                          <a:cs typeface="+mn-cs"/>
                        </a:rPr>
                        <a:t>i</a:t>
                      </a:r>
                      <a:r>
                        <a:rPr lang="en-US" sz="1300" kern="1200" dirty="0" smtClean="0">
                          <a:solidFill>
                            <a:schemeClr val="dk1"/>
                          </a:solidFill>
                          <a:latin typeface="+mn-lt"/>
                          <a:ea typeface="+mn-ea"/>
                          <a:cs typeface="+mn-cs"/>
                        </a:rPr>
                        <a:t>) ends with colon : and is followed by a proviso and this proviso ends with a semicolon. </a:t>
                      </a:r>
                    </a:p>
                    <a:p>
                      <a:pPr lvl="0">
                        <a:buFont typeface="Arial" pitchFamily="34" charset="0"/>
                        <a:buChar char="•"/>
                      </a:pPr>
                      <a:endParaRPr lang="en-US" sz="1300" kern="1200" dirty="0" smtClean="0">
                        <a:solidFill>
                          <a:schemeClr val="dk1"/>
                        </a:solidFill>
                        <a:latin typeface="+mn-lt"/>
                        <a:ea typeface="+mn-ea"/>
                        <a:cs typeface="+mn-cs"/>
                      </a:endParaRPr>
                    </a:p>
                    <a:p>
                      <a:pPr lvl="0">
                        <a:buFont typeface="Arial" pitchFamily="34" charset="0"/>
                        <a:buChar char="•"/>
                      </a:pPr>
                      <a:r>
                        <a:rPr lang="en-US" sz="1300" kern="1200" dirty="0" smtClean="0">
                          <a:solidFill>
                            <a:schemeClr val="dk1"/>
                          </a:solidFill>
                          <a:latin typeface="+mn-lt"/>
                          <a:ea typeface="+mn-ea"/>
                          <a:cs typeface="+mn-cs"/>
                        </a:rPr>
                        <a:t> Colons and semicolons are two types of punctuation. </a:t>
                      </a:r>
                      <a:r>
                        <a:rPr lang="en-US" sz="1300" b="1" kern="1200" dirty="0" smtClean="0">
                          <a:solidFill>
                            <a:schemeClr val="dk1"/>
                          </a:solidFill>
                          <a:latin typeface="+mn-lt"/>
                          <a:ea typeface="+mn-ea"/>
                          <a:cs typeface="+mn-cs"/>
                        </a:rPr>
                        <a:t>Colons are used in sentences to show that something is following</a:t>
                      </a:r>
                      <a:r>
                        <a:rPr lang="en-US" sz="1300" kern="1200" dirty="0" smtClean="0">
                          <a:solidFill>
                            <a:schemeClr val="dk1"/>
                          </a:solidFill>
                          <a:latin typeface="+mn-lt"/>
                          <a:ea typeface="+mn-ea"/>
                          <a:cs typeface="+mn-cs"/>
                        </a:rPr>
                        <a:t>, like a quotation, example, or list. </a:t>
                      </a:r>
                      <a:r>
                        <a:rPr lang="en-US" sz="1300" b="1" kern="1200" dirty="0" smtClean="0">
                          <a:solidFill>
                            <a:schemeClr val="dk1"/>
                          </a:solidFill>
                          <a:latin typeface="+mn-lt"/>
                          <a:ea typeface="+mn-ea"/>
                          <a:cs typeface="+mn-cs"/>
                        </a:rPr>
                        <a:t>Semicolons are used to join two independent clauses/ sub clauses , or two complete thoughts</a:t>
                      </a:r>
                      <a:r>
                        <a:rPr lang="en-US" sz="1300" kern="1200" dirty="0" smtClean="0">
                          <a:solidFill>
                            <a:schemeClr val="dk1"/>
                          </a:solidFill>
                          <a:latin typeface="+mn-lt"/>
                          <a:ea typeface="+mn-ea"/>
                          <a:cs typeface="+mn-cs"/>
                        </a:rPr>
                        <a:t> that could stand alone as complete sentences. That means they're to be used when you're dealing with two complete thoughts that could stand alone as a sentence.</a:t>
                      </a:r>
                    </a:p>
                    <a:p>
                      <a:pPr lvl="0">
                        <a:buFont typeface="Arial" pitchFamily="34" charset="0"/>
                        <a:buChar char="•"/>
                      </a:pPr>
                      <a:endParaRPr lang="en-IN" sz="1300" kern="1200" dirty="0" smtClean="0">
                        <a:solidFill>
                          <a:schemeClr val="dk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300" kern="1200" dirty="0" smtClean="0">
                          <a:solidFill>
                            <a:schemeClr val="dk1"/>
                          </a:solidFill>
                          <a:latin typeface="+mn-lt"/>
                          <a:ea typeface="+mn-ea"/>
                          <a:cs typeface="+mn-cs"/>
                        </a:rPr>
                        <a:t>We find that </a:t>
                      </a:r>
                      <a:r>
                        <a:rPr lang="en-US" sz="1300" b="1" kern="1200" dirty="0" smtClean="0">
                          <a:solidFill>
                            <a:schemeClr val="dk1"/>
                          </a:solidFill>
                          <a:latin typeface="+mn-lt"/>
                          <a:ea typeface="+mn-ea"/>
                          <a:cs typeface="+mn-cs"/>
                        </a:rPr>
                        <a:t>semicolon creates a wall for conveying mutual exclusivity between the sub-clauses</a:t>
                      </a:r>
                      <a:r>
                        <a:rPr lang="en-US" sz="1300" kern="1200" dirty="0" smtClean="0">
                          <a:solidFill>
                            <a:schemeClr val="dk1"/>
                          </a:solidFill>
                          <a:latin typeface="+mn-lt"/>
                          <a:ea typeface="+mn-ea"/>
                          <a:cs typeface="+mn-cs"/>
                        </a:rPr>
                        <a:t>, in present matter. </a:t>
                      </a:r>
                      <a:r>
                        <a:rPr lang="en-US" sz="1300" b="1" u="sng" kern="1200" dirty="0" smtClean="0">
                          <a:solidFill>
                            <a:schemeClr val="dk1"/>
                          </a:solidFill>
                          <a:latin typeface="+mn-lt"/>
                          <a:ea typeface="+mn-ea"/>
                          <a:cs typeface="+mn-cs"/>
                        </a:rPr>
                        <a:t>It is obvious that the legislature intended the said sub-clauses to be distinct and separate alternatives, with distinctively different qualifying factors and </a:t>
                      </a:r>
                      <a:r>
                        <a:rPr lang="en-US" sz="1300" b="1" u="sng" kern="1200" dirty="0" err="1" smtClean="0">
                          <a:solidFill>
                            <a:schemeClr val="dk1"/>
                          </a:solidFill>
                          <a:latin typeface="+mn-lt"/>
                          <a:ea typeface="+mn-ea"/>
                          <a:cs typeface="+mn-cs"/>
                        </a:rPr>
                        <a:t>conditionalities</a:t>
                      </a:r>
                      <a:r>
                        <a:rPr lang="en-US" sz="1300" kern="1200" dirty="0" smtClean="0">
                          <a:solidFill>
                            <a:schemeClr val="dk1"/>
                          </a:solidFill>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IN" sz="1300" kern="1200" dirty="0" smtClean="0">
                          <a:solidFill>
                            <a:schemeClr val="dk1"/>
                          </a:solidFill>
                          <a:latin typeface="+mn-lt"/>
                          <a:ea typeface="+mn-ea"/>
                          <a:cs typeface="+mn-cs"/>
                        </a:rPr>
                        <a:t>  </a:t>
                      </a:r>
                      <a:r>
                        <a:rPr lang="en-US" sz="1300" b="1" u="sng" kern="1200" dirty="0" smtClean="0">
                          <a:solidFill>
                            <a:schemeClr val="dk1"/>
                          </a:solidFill>
                          <a:latin typeface="+mn-lt"/>
                          <a:ea typeface="+mn-ea"/>
                          <a:cs typeface="+mn-cs"/>
                        </a:rPr>
                        <a:t>We hold that Section 17(5)(b)(</a:t>
                      </a:r>
                      <a:r>
                        <a:rPr lang="en-US" sz="1300" b="1" u="sng" kern="1200" dirty="0" err="1" smtClean="0">
                          <a:solidFill>
                            <a:schemeClr val="dk1"/>
                          </a:solidFill>
                          <a:latin typeface="+mn-lt"/>
                          <a:ea typeface="+mn-ea"/>
                          <a:cs typeface="+mn-cs"/>
                        </a:rPr>
                        <a:t>i</a:t>
                      </a:r>
                      <a:r>
                        <a:rPr lang="en-US" sz="1300" b="1" u="sng" kern="1200" dirty="0" smtClean="0">
                          <a:solidFill>
                            <a:schemeClr val="dk1"/>
                          </a:solidFill>
                          <a:latin typeface="+mn-lt"/>
                          <a:ea typeface="+mn-ea"/>
                          <a:cs typeface="+mn-cs"/>
                        </a:rPr>
                        <a:t>) sub-clause ending with a colon and followed by a </a:t>
                      </a:r>
                      <a:r>
                        <a:rPr lang="en-US" sz="1300" b="1" u="sng" kern="1200" dirty="0" err="1" smtClean="0">
                          <a:solidFill>
                            <a:schemeClr val="dk1"/>
                          </a:solidFill>
                          <a:latin typeface="+mn-lt"/>
                          <a:ea typeface="+mn-ea"/>
                          <a:cs typeface="+mn-cs"/>
                        </a:rPr>
                        <a:t>provisio</a:t>
                      </a:r>
                      <a:r>
                        <a:rPr lang="en-US" sz="1300" b="1" u="sng" kern="1200" dirty="0" smtClean="0">
                          <a:solidFill>
                            <a:schemeClr val="dk1"/>
                          </a:solidFill>
                          <a:latin typeface="+mn-lt"/>
                          <a:ea typeface="+mn-ea"/>
                          <a:cs typeface="+mn-cs"/>
                        </a:rPr>
                        <a:t> which ends with a semi colon is to be read as independent sub-clause, independent of sub clause Section 17(5)(b)(iii) and its proviso [of </a:t>
                      </a:r>
                      <a:r>
                        <a:rPr lang="en-US" sz="1300" b="1" u="sng" kern="1200" dirty="0" err="1" smtClean="0">
                          <a:solidFill>
                            <a:schemeClr val="dk1"/>
                          </a:solidFill>
                          <a:latin typeface="+mn-lt"/>
                          <a:ea typeface="+mn-ea"/>
                          <a:cs typeface="+mn-cs"/>
                        </a:rPr>
                        <a:t>subclause</a:t>
                      </a:r>
                      <a:r>
                        <a:rPr lang="en-US" sz="1300" b="1" u="sng" kern="1200" dirty="0" smtClean="0">
                          <a:solidFill>
                            <a:schemeClr val="dk1"/>
                          </a:solidFill>
                          <a:latin typeface="+mn-lt"/>
                          <a:ea typeface="+mn-ea"/>
                          <a:cs typeface="+mn-cs"/>
                        </a:rPr>
                        <a:t> iii]. </a:t>
                      </a:r>
                      <a:endParaRPr lang="en-US" sz="1300" kern="1200" dirty="0" smtClean="0">
                        <a:solidFill>
                          <a:schemeClr val="dk1"/>
                        </a:solidFill>
                        <a:latin typeface="+mn-lt"/>
                        <a:ea typeface="+mn-ea"/>
                        <a:cs typeface="+mn-cs"/>
                      </a:endParaRPr>
                    </a:p>
                    <a:p>
                      <a:endParaRPr lang="en-US" sz="1200" kern="1200" dirty="0" smtClean="0">
                        <a:solidFill>
                          <a:schemeClr val="dk1"/>
                        </a:solidFill>
                        <a:latin typeface="+mn-lt"/>
                        <a:ea typeface="+mn-ea"/>
                        <a:cs typeface="+mn-cs"/>
                      </a:endParaRPr>
                    </a:p>
                  </a:txBody>
                  <a:tcPr marT="38100" marB="38100">
                    <a:solidFill>
                      <a:schemeClr val="bg2">
                        <a:lumMod val="20000"/>
                        <a:lumOff val="80000"/>
                      </a:schemeClr>
                    </a:solidFill>
                  </a:tcPr>
                </a:tc>
                <a:extLst>
                  <a:ext uri="{0D108BD9-81ED-4DB2-BD59-A6C34878D82A}">
                    <a16:rowId xmlns:a16="http://schemas.microsoft.com/office/drawing/2014/main" val="10001"/>
                  </a:ext>
                </a:extLst>
              </a:tr>
            </a:tbl>
          </a:graphicData>
        </a:graphic>
      </p:graphicFrame>
      <p:pic>
        <p:nvPicPr>
          <p:cNvPr id="4" name="Picture 3" descr="C:\Users\Administrator\AppData\Local\Microsoft\Windows Live Mail\WLMDSS.tmp\WLM577A.tmp\logo.png"/>
          <p:cNvPicPr/>
          <p:nvPr/>
        </p:nvPicPr>
        <p:blipFill>
          <a:blip r:embed="rId2" cstate="print"/>
          <a:srcRect/>
          <a:stretch>
            <a:fillRect/>
          </a:stretch>
        </p:blipFill>
        <p:spPr bwMode="auto">
          <a:xfrm>
            <a:off x="8839200" y="6324600"/>
            <a:ext cx="304800" cy="533400"/>
          </a:xfrm>
          <a:prstGeom prst="rect">
            <a:avLst/>
          </a:prstGeom>
          <a:noFill/>
        </p:spPr>
      </p:pic>
      <p:pic>
        <p:nvPicPr>
          <p:cNvPr id="5" name="Picture 4" descr="C:\Users\Administrator\AppData\Local\Microsoft\Windows Live Mail\WLMDSS.tmp\WLM577A.tmp\logo.png"/>
          <p:cNvPicPr/>
          <p:nvPr/>
        </p:nvPicPr>
        <p:blipFill>
          <a:blip r:embed="rId2" cstate="print"/>
          <a:srcRect/>
          <a:stretch>
            <a:fillRect/>
          </a:stretch>
        </p:blipFill>
        <p:spPr bwMode="auto">
          <a:xfrm>
            <a:off x="0" y="6324600"/>
            <a:ext cx="304800" cy="533400"/>
          </a:xfrm>
          <a:prstGeom prst="rect">
            <a:avLst/>
          </a:prstGeom>
          <a:noFill/>
        </p:spPr>
      </p:pic>
      <p:sp>
        <p:nvSpPr>
          <p:cNvPr id="7" name="Rectangle 8"/>
          <p:cNvSpPr>
            <a:spLocks noChangeArrowheads="1"/>
          </p:cNvSpPr>
          <p:nvPr/>
        </p:nvSpPr>
        <p:spPr bwMode="auto">
          <a:xfrm>
            <a:off x="467544" y="6457890"/>
            <a:ext cx="8208912" cy="400110"/>
          </a:xfrm>
          <a:prstGeom prst="rect">
            <a:avLst/>
          </a:prstGeom>
          <a:ln>
            <a:solidFill>
              <a:schemeClr val="bg1"/>
            </a:solidFill>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chemeClr val="accent6">
                    <a:lumMod val="50000"/>
                  </a:schemeClr>
                </a:solidFill>
                <a:effectLst/>
                <a:latin typeface="Bell MT" pitchFamily="18" charset="0"/>
                <a:ea typeface="Calibri" pitchFamily="34" charset="0"/>
                <a:cs typeface="Times New Roman" pitchFamily="18" charset="0"/>
              </a:rPr>
              <a:t>Behind Every Successful Business Decision, There Is Always A </a:t>
            </a:r>
            <a:r>
              <a:rPr kumimoji="0" lang="en-US" sz="2000" b="1" i="0" u="none" strike="noStrike" cap="none" normalizeH="0" baseline="0" dirty="0">
                <a:ln>
                  <a:noFill/>
                </a:ln>
                <a:solidFill>
                  <a:srgbClr val="FF0000"/>
                </a:solidFill>
                <a:effectLst/>
                <a:latin typeface="Bell MT" pitchFamily="18" charset="0"/>
                <a:ea typeface="Calibri" pitchFamily="34" charset="0"/>
                <a:cs typeface="Times New Roman" pitchFamily="18" charset="0"/>
              </a:rPr>
              <a:t>CMA</a:t>
            </a:r>
            <a:endParaRPr kumimoji="0" lang="en-US" sz="2000" b="0" i="0" u="none" strike="noStrike" cap="none" normalizeH="0" baseline="0" dirty="0">
              <a:ln>
                <a:noFill/>
              </a:ln>
              <a:solidFill>
                <a:srgbClr val="FF0000"/>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7544" y="188641"/>
            <a:ext cx="8064896" cy="648071"/>
          </a:xfrm>
          <a:solidFill>
            <a:schemeClr val="tx1"/>
          </a:solidFill>
        </p:spPr>
        <p:txBody>
          <a:bodyPr>
            <a:normAutofit fontScale="90000"/>
          </a:bodyPr>
          <a:lstStyle/>
          <a:p>
            <a:r>
              <a:rPr lang="en-IN" sz="1800" b="1" dirty="0">
                <a:solidFill>
                  <a:schemeClr val="bg1"/>
                </a:solidFill>
              </a:rPr>
              <a:t>Advance Ruling</a:t>
            </a:r>
            <a:r>
              <a:rPr lang="en-IN" sz="1800" dirty="0">
                <a:solidFill>
                  <a:schemeClr val="bg1"/>
                </a:solidFill>
              </a:rPr>
              <a:t> : </a:t>
            </a:r>
            <a:br>
              <a:rPr lang="en-IN" sz="1800" dirty="0">
                <a:solidFill>
                  <a:schemeClr val="bg1"/>
                </a:solidFill>
              </a:rPr>
            </a:br>
            <a:r>
              <a:rPr lang="en-US" sz="1600" dirty="0" smtClean="0"/>
              <a:t> </a:t>
            </a:r>
            <a:r>
              <a:rPr lang="en-US" sz="1600" b="1" dirty="0" smtClean="0">
                <a:solidFill>
                  <a:schemeClr val="bg1"/>
                </a:solidFill>
              </a:rPr>
              <a:t>TATA MOTORS LTD   ( GUJ/GAAR/R/39/2021)</a:t>
            </a:r>
            <a:br>
              <a:rPr lang="en-US" sz="1600" b="1" dirty="0" smtClean="0">
                <a:solidFill>
                  <a:schemeClr val="bg1"/>
                </a:solidFill>
              </a:rPr>
            </a:br>
            <a:endParaRPr lang="en-US" sz="1800" b="1" dirty="0">
              <a:solidFill>
                <a:schemeClr val="bg1"/>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3237346656"/>
              </p:ext>
            </p:extLst>
          </p:nvPr>
        </p:nvGraphicFramePr>
        <p:xfrm>
          <a:off x="467544" y="908720"/>
          <a:ext cx="8136904" cy="1325880"/>
        </p:xfrm>
        <a:graphic>
          <a:graphicData uri="http://schemas.openxmlformats.org/drawingml/2006/table">
            <a:tbl>
              <a:tblPr firstRow="1" bandRow="1">
                <a:tableStyleId>{7DF18680-E054-41AD-8BC1-D1AEF772440D}</a:tableStyleId>
              </a:tblPr>
              <a:tblGrid>
                <a:gridCol w="8136904">
                  <a:extLst>
                    <a:ext uri="{9D8B030D-6E8A-4147-A177-3AD203B41FA5}">
                      <a16:colId xmlns:a16="http://schemas.microsoft.com/office/drawing/2014/main" val="20000"/>
                    </a:ext>
                  </a:extLst>
                </a:gridCol>
              </a:tblGrid>
              <a:tr h="254000">
                <a:tc>
                  <a:txBody>
                    <a:bodyPr/>
                    <a:lstStyle/>
                    <a:p>
                      <a:pPr marL="0" indent="0" algn="ctr">
                        <a:buFont typeface="Arial" pitchFamily="34" charset="0"/>
                        <a:buNone/>
                      </a:pPr>
                      <a:r>
                        <a:rPr lang="en-US" sz="1200" b="1" kern="1200" baseline="0" dirty="0" smtClean="0">
                          <a:solidFill>
                            <a:schemeClr val="tx1"/>
                          </a:solidFill>
                          <a:latin typeface="Arial" panose="020B0604020202020204" pitchFamily="34" charset="0"/>
                          <a:ea typeface="+mn-ea"/>
                          <a:cs typeface="Arial" panose="020B0604020202020204" pitchFamily="34" charset="0"/>
                        </a:rPr>
                        <a:t>Order     </a:t>
                      </a:r>
                      <a:endParaRPr lang="en-US" sz="1200" b="1" kern="1200" baseline="0" dirty="0">
                        <a:solidFill>
                          <a:schemeClr val="tx1"/>
                        </a:solidFill>
                        <a:latin typeface="Arial" panose="020B0604020202020204" pitchFamily="34" charset="0"/>
                        <a:ea typeface="+mn-ea"/>
                        <a:cs typeface="Arial" panose="020B0604020202020204" pitchFamily="34" charset="0"/>
                      </a:endParaRPr>
                    </a:p>
                  </a:txBody>
                  <a:tcPr marT="38100" marB="38100">
                    <a:solidFill>
                      <a:schemeClr val="bg1">
                        <a:lumMod val="75000"/>
                      </a:schemeClr>
                    </a:solidFill>
                  </a:tcPr>
                </a:tc>
                <a:extLst>
                  <a:ext uri="{0D108BD9-81ED-4DB2-BD59-A6C34878D82A}">
                    <a16:rowId xmlns:a16="http://schemas.microsoft.com/office/drawing/2014/main" val="10000"/>
                  </a:ext>
                </a:extLst>
              </a:tr>
              <a:tr h="469733">
                <a:tc>
                  <a:txBody>
                    <a:bodyPr/>
                    <a:lstStyle/>
                    <a:p>
                      <a:pPr lvl="0">
                        <a:buFont typeface="Arial" pitchFamily="34" charset="0"/>
                        <a:buChar char="•"/>
                      </a:pPr>
                      <a:r>
                        <a:rPr lang="en-IN" sz="1200" kern="1200" dirty="0" smtClean="0">
                          <a:solidFill>
                            <a:schemeClr val="dk1"/>
                          </a:solidFill>
                          <a:latin typeface="+mn-lt"/>
                          <a:ea typeface="+mn-ea"/>
                          <a:cs typeface="+mn-cs"/>
                        </a:rPr>
                        <a:t>  </a:t>
                      </a:r>
                      <a:r>
                        <a:rPr lang="en-US" sz="1300" b="0" kern="1200" dirty="0" smtClean="0">
                          <a:solidFill>
                            <a:schemeClr val="dk1"/>
                          </a:solidFill>
                          <a:latin typeface="+mn-lt"/>
                          <a:ea typeface="+mn-ea"/>
                          <a:cs typeface="+mn-cs"/>
                        </a:rPr>
                        <a:t>ITC on GST paid on canteen facility is blocked credit under Section 17 (5)(b)(</a:t>
                      </a:r>
                      <a:r>
                        <a:rPr lang="en-US" sz="1300" b="0" kern="1200" dirty="0" err="1" smtClean="0">
                          <a:solidFill>
                            <a:schemeClr val="dk1"/>
                          </a:solidFill>
                          <a:latin typeface="+mn-lt"/>
                          <a:ea typeface="+mn-ea"/>
                          <a:cs typeface="+mn-cs"/>
                        </a:rPr>
                        <a:t>i</a:t>
                      </a:r>
                      <a:r>
                        <a:rPr lang="en-US" sz="1300" b="0" kern="1200" dirty="0" smtClean="0">
                          <a:solidFill>
                            <a:schemeClr val="dk1"/>
                          </a:solidFill>
                          <a:latin typeface="+mn-lt"/>
                          <a:ea typeface="+mn-ea"/>
                          <a:cs typeface="+mn-cs"/>
                        </a:rPr>
                        <a:t>) of CGST Act and inadmissible to applicant. </a:t>
                      </a:r>
                    </a:p>
                    <a:p>
                      <a:pPr>
                        <a:buFont typeface="Arial" pitchFamily="34" charset="0"/>
                        <a:buNone/>
                      </a:pPr>
                      <a:r>
                        <a:rPr lang="en-IN" sz="1300" b="0" kern="1200" dirty="0" smtClean="0">
                          <a:solidFill>
                            <a:schemeClr val="dk1"/>
                          </a:solidFill>
                          <a:latin typeface="+mn-lt"/>
                          <a:ea typeface="+mn-ea"/>
                          <a:cs typeface="+mn-cs"/>
                        </a:rPr>
                        <a:t> </a:t>
                      </a:r>
                      <a:endParaRPr lang="en-US" sz="1300" b="0" kern="1200" dirty="0" smtClean="0">
                        <a:solidFill>
                          <a:schemeClr val="dk1"/>
                        </a:solidFill>
                        <a:latin typeface="+mn-lt"/>
                        <a:ea typeface="+mn-ea"/>
                        <a:cs typeface="+mn-cs"/>
                      </a:endParaRPr>
                    </a:p>
                    <a:p>
                      <a:pPr lvl="0">
                        <a:buFont typeface="Arial" pitchFamily="34" charset="0"/>
                        <a:buChar char="•"/>
                      </a:pPr>
                      <a:r>
                        <a:rPr lang="en-US" sz="1300" b="0" kern="1200" dirty="0" smtClean="0">
                          <a:solidFill>
                            <a:schemeClr val="dk1"/>
                          </a:solidFill>
                          <a:latin typeface="+mn-lt"/>
                          <a:ea typeface="+mn-ea"/>
                          <a:cs typeface="+mn-cs"/>
                        </a:rPr>
                        <a:t>GST, at the hands on the applicant, is not </a:t>
                      </a:r>
                      <a:r>
                        <a:rPr lang="en-US" sz="1300" b="0" kern="1200" dirty="0" err="1" smtClean="0">
                          <a:solidFill>
                            <a:schemeClr val="dk1"/>
                          </a:solidFill>
                          <a:latin typeface="+mn-lt"/>
                          <a:ea typeface="+mn-ea"/>
                          <a:cs typeface="+mn-cs"/>
                        </a:rPr>
                        <a:t>leviable</a:t>
                      </a:r>
                      <a:r>
                        <a:rPr lang="en-US" sz="1300" b="0" kern="1200" dirty="0" smtClean="0">
                          <a:solidFill>
                            <a:schemeClr val="dk1"/>
                          </a:solidFill>
                          <a:latin typeface="+mn-lt"/>
                          <a:ea typeface="+mn-ea"/>
                          <a:cs typeface="+mn-cs"/>
                        </a:rPr>
                        <a:t> on the amount representing the employees portion of canteen charges, which is collected by the applicant and paid to the Canteen service provider.</a:t>
                      </a:r>
                    </a:p>
                  </a:txBody>
                  <a:tcPr marT="38100" marB="38100">
                    <a:solidFill>
                      <a:schemeClr val="bg2">
                        <a:lumMod val="20000"/>
                        <a:lumOff val="80000"/>
                      </a:schemeClr>
                    </a:solidFill>
                  </a:tcPr>
                </a:tc>
                <a:extLst>
                  <a:ext uri="{0D108BD9-81ED-4DB2-BD59-A6C34878D82A}">
                    <a16:rowId xmlns:a16="http://schemas.microsoft.com/office/drawing/2014/main" val="10001"/>
                  </a:ext>
                </a:extLst>
              </a:tr>
            </a:tbl>
          </a:graphicData>
        </a:graphic>
      </p:graphicFrame>
      <p:graphicFrame>
        <p:nvGraphicFramePr>
          <p:cNvPr id="4" name="Table 3"/>
          <p:cNvGraphicFramePr>
            <a:graphicFrameLocks noGrp="1"/>
          </p:cNvGraphicFramePr>
          <p:nvPr>
            <p:extLst>
              <p:ext uri="{D42A27DB-BD31-4B8C-83A1-F6EECF244321}">
                <p14:modId xmlns:p14="http://schemas.microsoft.com/office/powerpoint/2010/main" val="3237346656"/>
              </p:ext>
            </p:extLst>
          </p:nvPr>
        </p:nvGraphicFramePr>
        <p:xfrm>
          <a:off x="611560" y="2787000"/>
          <a:ext cx="7704856" cy="1813560"/>
        </p:xfrm>
        <a:graphic>
          <a:graphicData uri="http://schemas.openxmlformats.org/drawingml/2006/table">
            <a:tbl>
              <a:tblPr firstRow="1" bandRow="1">
                <a:tableStyleId>{7DF18680-E054-41AD-8BC1-D1AEF772440D}</a:tableStyleId>
              </a:tblPr>
              <a:tblGrid>
                <a:gridCol w="7704856">
                  <a:extLst>
                    <a:ext uri="{9D8B030D-6E8A-4147-A177-3AD203B41FA5}">
                      <a16:colId xmlns:a16="http://schemas.microsoft.com/office/drawing/2014/main" val="20000"/>
                    </a:ext>
                  </a:extLst>
                </a:gridCol>
              </a:tblGrid>
              <a:tr h="254000">
                <a:tc>
                  <a:txBody>
                    <a:bodyPr/>
                    <a:lstStyle/>
                    <a:p>
                      <a:pPr marL="0" indent="0" algn="ctr">
                        <a:buFont typeface="Arial" pitchFamily="34" charset="0"/>
                        <a:buNone/>
                      </a:pPr>
                      <a:r>
                        <a:rPr lang="en-US" sz="1200" b="1" kern="1200" baseline="0" dirty="0" smtClean="0">
                          <a:solidFill>
                            <a:schemeClr val="tx1"/>
                          </a:solidFill>
                          <a:latin typeface="Arial" panose="020B0604020202020204" pitchFamily="34" charset="0"/>
                          <a:ea typeface="+mn-ea"/>
                          <a:cs typeface="Arial" panose="020B0604020202020204" pitchFamily="34" charset="0"/>
                        </a:rPr>
                        <a:t>Take Away      </a:t>
                      </a:r>
                      <a:endParaRPr lang="en-US" sz="1200" b="1" kern="1200" baseline="0" dirty="0">
                        <a:solidFill>
                          <a:schemeClr val="tx1"/>
                        </a:solidFill>
                        <a:latin typeface="Arial" panose="020B0604020202020204" pitchFamily="34" charset="0"/>
                        <a:ea typeface="+mn-ea"/>
                        <a:cs typeface="Arial" panose="020B0604020202020204" pitchFamily="34" charset="0"/>
                      </a:endParaRPr>
                    </a:p>
                  </a:txBody>
                  <a:tcPr marT="38100" marB="38100">
                    <a:solidFill>
                      <a:schemeClr val="bg1">
                        <a:lumMod val="75000"/>
                      </a:schemeClr>
                    </a:solidFill>
                  </a:tcPr>
                </a:tc>
                <a:extLst>
                  <a:ext uri="{0D108BD9-81ED-4DB2-BD59-A6C34878D82A}">
                    <a16:rowId xmlns:a16="http://schemas.microsoft.com/office/drawing/2014/main" val="10000"/>
                  </a:ext>
                </a:extLst>
              </a:tr>
              <a:tr h="469733">
                <a:tc>
                  <a:txBody>
                    <a:bodyPr/>
                    <a:lstStyle/>
                    <a:p>
                      <a:pPr lvl="0">
                        <a:buFont typeface="Arial" pitchFamily="34" charset="0"/>
                        <a:buChar char="•"/>
                      </a:pPr>
                      <a:r>
                        <a:rPr lang="en-IN" sz="1400" kern="1200" dirty="0" smtClean="0">
                          <a:solidFill>
                            <a:schemeClr val="dk1"/>
                          </a:solidFill>
                          <a:latin typeface="+mn-lt"/>
                          <a:ea typeface="+mn-ea"/>
                          <a:cs typeface="+mn-cs"/>
                        </a:rPr>
                        <a:t> </a:t>
                      </a:r>
                      <a:r>
                        <a:rPr lang="en-IN" sz="1300" kern="1200" dirty="0" smtClean="0">
                          <a:solidFill>
                            <a:schemeClr val="dk1"/>
                          </a:solidFill>
                          <a:latin typeface="+mn-lt"/>
                          <a:ea typeface="+mn-ea"/>
                          <a:cs typeface="+mn-cs"/>
                        </a:rPr>
                        <a:t>Restriction on ITC will always be read in its strictest meaning. Commercial decision</a:t>
                      </a:r>
                      <a:r>
                        <a:rPr lang="en-IN" sz="1300" kern="1200" baseline="0" dirty="0" smtClean="0">
                          <a:solidFill>
                            <a:schemeClr val="dk1"/>
                          </a:solidFill>
                          <a:latin typeface="+mn-lt"/>
                          <a:ea typeface="+mn-ea"/>
                          <a:cs typeface="+mn-cs"/>
                        </a:rPr>
                        <a:t>s should  be taken </a:t>
                      </a:r>
                      <a:r>
                        <a:rPr lang="en-IN" sz="1300" kern="1200" baseline="0" dirty="0" err="1" smtClean="0">
                          <a:solidFill>
                            <a:schemeClr val="dk1"/>
                          </a:solidFill>
                          <a:latin typeface="+mn-lt"/>
                          <a:ea typeface="+mn-ea"/>
                          <a:cs typeface="+mn-cs"/>
                        </a:rPr>
                        <a:t>kaeeping</a:t>
                      </a:r>
                      <a:r>
                        <a:rPr lang="en-IN" sz="1300" kern="1200" baseline="0" dirty="0" smtClean="0">
                          <a:solidFill>
                            <a:schemeClr val="dk1"/>
                          </a:solidFill>
                          <a:latin typeface="+mn-lt"/>
                          <a:ea typeface="+mn-ea"/>
                          <a:cs typeface="+mn-cs"/>
                        </a:rPr>
                        <a:t> </a:t>
                      </a:r>
                      <a:r>
                        <a:rPr lang="en-IN" sz="1300" kern="1200" baseline="0" smtClean="0">
                          <a:solidFill>
                            <a:schemeClr val="dk1"/>
                          </a:solidFill>
                          <a:latin typeface="+mn-lt"/>
                          <a:ea typeface="+mn-ea"/>
                          <a:cs typeface="+mn-cs"/>
                        </a:rPr>
                        <a:t>materiality concept in mind.  </a:t>
                      </a:r>
                      <a:endParaRPr lang="en-IN" sz="1300" kern="1200" dirty="0" smtClean="0">
                        <a:solidFill>
                          <a:schemeClr val="dk1"/>
                        </a:solidFill>
                        <a:latin typeface="+mn-lt"/>
                        <a:ea typeface="+mn-ea"/>
                        <a:cs typeface="+mn-cs"/>
                      </a:endParaRPr>
                    </a:p>
                    <a:p>
                      <a:pPr lvl="0">
                        <a:buFont typeface="Arial" pitchFamily="34" charset="0"/>
                        <a:buChar char="•"/>
                      </a:pPr>
                      <a:endParaRPr lang="en-US" sz="1300" kern="1200" dirty="0" smtClean="0">
                        <a:solidFill>
                          <a:schemeClr val="dk1"/>
                        </a:solidFill>
                        <a:latin typeface="+mn-lt"/>
                        <a:ea typeface="+mn-ea"/>
                        <a:cs typeface="+mn-cs"/>
                      </a:endParaRPr>
                    </a:p>
                    <a:p>
                      <a:pPr lvl="0">
                        <a:buFont typeface="Arial" pitchFamily="34" charset="0"/>
                        <a:buChar char="•"/>
                      </a:pPr>
                      <a:r>
                        <a:rPr lang="en-IN" sz="1300" kern="1200" dirty="0" smtClean="0">
                          <a:solidFill>
                            <a:schemeClr val="dk1"/>
                          </a:solidFill>
                          <a:latin typeface="+mn-lt"/>
                          <a:ea typeface="+mn-ea"/>
                          <a:cs typeface="+mn-cs"/>
                        </a:rPr>
                        <a:t>Intent &amp; citation of settled principle in earlier tax regime may not be relevant at the lower level of judiciary.</a:t>
                      </a:r>
                      <a:endParaRPr lang="en-US" sz="1300" kern="1200" dirty="0" smtClean="0">
                        <a:solidFill>
                          <a:schemeClr val="dk1"/>
                        </a:solidFill>
                        <a:latin typeface="+mn-lt"/>
                        <a:ea typeface="+mn-ea"/>
                        <a:cs typeface="+mn-cs"/>
                      </a:endParaRPr>
                    </a:p>
                    <a:p>
                      <a:pPr>
                        <a:buFont typeface="Arial" pitchFamily="34" charset="0"/>
                        <a:buChar char="•"/>
                      </a:pPr>
                      <a:endParaRPr lang="en-IN" sz="1300" kern="1200" dirty="0" smtClean="0">
                        <a:solidFill>
                          <a:schemeClr val="dk1"/>
                        </a:solidFill>
                        <a:latin typeface="+mn-lt"/>
                        <a:ea typeface="+mn-ea"/>
                        <a:cs typeface="+mn-cs"/>
                      </a:endParaRPr>
                    </a:p>
                    <a:p>
                      <a:pPr>
                        <a:buFont typeface="Arial" pitchFamily="34" charset="0"/>
                        <a:buChar char="•"/>
                      </a:pPr>
                      <a:r>
                        <a:rPr lang="en-IN" sz="1300" kern="1200" dirty="0" smtClean="0">
                          <a:solidFill>
                            <a:schemeClr val="dk1"/>
                          </a:solidFill>
                          <a:latin typeface="+mn-lt"/>
                          <a:ea typeface="+mn-ea"/>
                          <a:cs typeface="+mn-cs"/>
                        </a:rPr>
                        <a:t>GST on recovery of Canteen subsidy is open for litigation. It is not a speaking order . Hence, matter remain open</a:t>
                      </a:r>
                      <a:r>
                        <a:rPr lang="en-IN" sz="1800" kern="1200" dirty="0" smtClean="0">
                          <a:solidFill>
                            <a:schemeClr val="dk1"/>
                          </a:solidFill>
                          <a:latin typeface="+mn-lt"/>
                          <a:ea typeface="+mn-ea"/>
                          <a:cs typeface="+mn-cs"/>
                        </a:rPr>
                        <a:t>. </a:t>
                      </a:r>
                      <a:endParaRPr lang="en-US" sz="1200" kern="1200" dirty="0" smtClean="0">
                        <a:solidFill>
                          <a:schemeClr val="dk1"/>
                        </a:solidFill>
                        <a:latin typeface="+mn-lt"/>
                        <a:ea typeface="+mn-ea"/>
                        <a:cs typeface="+mn-cs"/>
                      </a:endParaRPr>
                    </a:p>
                  </a:txBody>
                  <a:tcPr marT="38100" marB="38100">
                    <a:solidFill>
                      <a:schemeClr val="bg2">
                        <a:lumMod val="20000"/>
                        <a:lumOff val="80000"/>
                      </a:schemeClr>
                    </a:solidFill>
                  </a:tcPr>
                </a:tc>
                <a:extLst>
                  <a:ext uri="{0D108BD9-81ED-4DB2-BD59-A6C34878D82A}">
                    <a16:rowId xmlns:a16="http://schemas.microsoft.com/office/drawing/2014/main" val="10001"/>
                  </a:ext>
                </a:extLst>
              </a:tr>
            </a:tbl>
          </a:graphicData>
        </a:graphic>
      </p:graphicFrame>
      <p:pic>
        <p:nvPicPr>
          <p:cNvPr id="5" name="Picture 4" descr="C:\Users\Administrator\AppData\Local\Microsoft\Windows Live Mail\WLMDSS.tmp\WLM577A.tmp\logo.png"/>
          <p:cNvPicPr/>
          <p:nvPr/>
        </p:nvPicPr>
        <p:blipFill>
          <a:blip r:embed="rId2" cstate="print"/>
          <a:srcRect/>
          <a:stretch>
            <a:fillRect/>
          </a:stretch>
        </p:blipFill>
        <p:spPr bwMode="auto">
          <a:xfrm>
            <a:off x="8839200" y="6324600"/>
            <a:ext cx="304800" cy="533400"/>
          </a:xfrm>
          <a:prstGeom prst="rect">
            <a:avLst/>
          </a:prstGeom>
          <a:noFill/>
        </p:spPr>
      </p:pic>
      <p:pic>
        <p:nvPicPr>
          <p:cNvPr id="7" name="Picture 6" descr="C:\Users\Administrator\AppData\Local\Microsoft\Windows Live Mail\WLMDSS.tmp\WLM577A.tmp\logo.png"/>
          <p:cNvPicPr/>
          <p:nvPr/>
        </p:nvPicPr>
        <p:blipFill>
          <a:blip r:embed="rId2" cstate="print"/>
          <a:srcRect/>
          <a:stretch>
            <a:fillRect/>
          </a:stretch>
        </p:blipFill>
        <p:spPr bwMode="auto">
          <a:xfrm>
            <a:off x="0" y="6324600"/>
            <a:ext cx="304800" cy="533400"/>
          </a:xfrm>
          <a:prstGeom prst="rect">
            <a:avLst/>
          </a:prstGeom>
          <a:noFill/>
        </p:spPr>
      </p:pic>
      <p:sp>
        <p:nvSpPr>
          <p:cNvPr id="8" name="Rectangle 8"/>
          <p:cNvSpPr>
            <a:spLocks noChangeArrowheads="1"/>
          </p:cNvSpPr>
          <p:nvPr/>
        </p:nvSpPr>
        <p:spPr bwMode="auto">
          <a:xfrm>
            <a:off x="467544" y="6457890"/>
            <a:ext cx="8208912" cy="400110"/>
          </a:xfrm>
          <a:prstGeom prst="rect">
            <a:avLst/>
          </a:prstGeom>
          <a:ln>
            <a:solidFill>
              <a:schemeClr val="bg1"/>
            </a:solidFill>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chemeClr val="accent6">
                    <a:lumMod val="50000"/>
                  </a:schemeClr>
                </a:solidFill>
                <a:effectLst/>
                <a:latin typeface="Bell MT" pitchFamily="18" charset="0"/>
                <a:ea typeface="Calibri" pitchFamily="34" charset="0"/>
                <a:cs typeface="Times New Roman" pitchFamily="18" charset="0"/>
              </a:rPr>
              <a:t>Behind Every Successful Business Decision, There Is Always A </a:t>
            </a:r>
            <a:r>
              <a:rPr kumimoji="0" lang="en-US" sz="2000" b="1" i="0" u="none" strike="noStrike" cap="none" normalizeH="0" baseline="0" dirty="0">
                <a:ln>
                  <a:noFill/>
                </a:ln>
                <a:solidFill>
                  <a:srgbClr val="FF0000"/>
                </a:solidFill>
                <a:effectLst/>
                <a:latin typeface="Bell MT" pitchFamily="18" charset="0"/>
                <a:ea typeface="Calibri" pitchFamily="34" charset="0"/>
                <a:cs typeface="Times New Roman" pitchFamily="18" charset="0"/>
              </a:rPr>
              <a:t>CMA</a:t>
            </a:r>
            <a:endParaRPr kumimoji="0" lang="en-US" sz="2000" b="0" i="0" u="none" strike="noStrike" cap="none" normalizeH="0" baseline="0" dirty="0">
              <a:ln>
                <a:noFill/>
              </a:ln>
              <a:solidFill>
                <a:srgbClr val="FF0000"/>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http://t2.gstatic.com/images?q=tbn:ANd9GcR5lgGt6Q5Vl8OUKya9CnA-UrM1nujYIaQJ6T8yEtfl568jP0lY2Q"/>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1661992"/>
            <a:ext cx="9144000" cy="51513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3"/>
          <p:cNvSpPr/>
          <p:nvPr/>
        </p:nvSpPr>
        <p:spPr>
          <a:xfrm>
            <a:off x="0" y="0"/>
            <a:ext cx="9144000" cy="1661993"/>
          </a:xfrm>
          <a:prstGeom prst="rect">
            <a:avLst/>
          </a:prstGeom>
          <a:solidFill>
            <a:srgbClr val="DCF0C6">
              <a:alpha val="48000"/>
            </a:srgbClr>
          </a:solidFill>
          <a:scene3d>
            <a:camera prst="orthographicFront"/>
            <a:lightRig rig="threePt" dir="t"/>
          </a:scene3d>
          <a:sp3d contourW="12700">
            <a:bevelB/>
            <a:contourClr>
              <a:srgbClr val="00B0F0"/>
            </a:contourClr>
          </a:sp3d>
        </p:spPr>
        <p:txBody>
          <a:bodyPr wrap="square">
            <a:spAutoFit/>
          </a:bodyPr>
          <a:lstStyle/>
          <a:p>
            <a:pPr algn="ctr"/>
            <a:r>
              <a:rPr lang="en-US" altLang="ko-KR" sz="3600" b="1" dirty="0" smtClean="0">
                <a:solidFill>
                  <a:srgbClr val="351486"/>
                </a:solidFill>
                <a:latin typeface="Bell MT" pitchFamily="18" charset="0"/>
                <a:ea typeface="Calibri" pitchFamily="34" charset="0"/>
                <a:cs typeface="Times New Roman" pitchFamily="18" charset="0"/>
              </a:rPr>
              <a:t>The Institute of Cost Accountants of India</a:t>
            </a:r>
            <a:r>
              <a:rPr lang="en-US" altLang="ko-KR" sz="3000" b="1" dirty="0" smtClean="0">
                <a:solidFill>
                  <a:srgbClr val="351486"/>
                </a:solidFill>
                <a:latin typeface="Bell MT" pitchFamily="18" charset="0"/>
                <a:ea typeface="Calibri" pitchFamily="34" charset="0"/>
                <a:cs typeface="Times New Roman" pitchFamily="18" charset="0"/>
              </a:rPr>
              <a:t/>
            </a:r>
            <a:br>
              <a:rPr lang="en-US" altLang="ko-KR" sz="3000" b="1" dirty="0" smtClean="0">
                <a:solidFill>
                  <a:srgbClr val="351486"/>
                </a:solidFill>
                <a:latin typeface="Bell MT" pitchFamily="18" charset="0"/>
                <a:ea typeface="Calibri" pitchFamily="34" charset="0"/>
                <a:cs typeface="Times New Roman" pitchFamily="18" charset="0"/>
              </a:rPr>
            </a:br>
            <a:endParaRPr lang="en-US" altLang="ko-KR" sz="3000" b="1" dirty="0">
              <a:solidFill>
                <a:srgbClr val="351486"/>
              </a:solidFill>
              <a:latin typeface="Bell MT" pitchFamily="18" charset="0"/>
              <a:ea typeface="Calibri" pitchFamily="34" charset="0"/>
              <a:cs typeface="Times New Roman" pitchFamily="18" charset="0"/>
            </a:endParaRPr>
          </a:p>
          <a:p>
            <a:pPr algn="ctr"/>
            <a:r>
              <a:rPr lang="en-US" altLang="ko-KR" sz="3600" b="1" dirty="0" smtClean="0">
                <a:solidFill>
                  <a:srgbClr val="351486"/>
                </a:solidFill>
                <a:latin typeface="Bell MT" pitchFamily="18" charset="0"/>
                <a:ea typeface="Calibri" pitchFamily="34" charset="0"/>
                <a:cs typeface="Times New Roman" pitchFamily="18" charset="0"/>
              </a:rPr>
              <a:t>(Statutory Body under an Act of Parliament)</a:t>
            </a:r>
          </a:p>
        </p:txBody>
      </p:sp>
      <p:pic>
        <p:nvPicPr>
          <p:cNvPr id="5" name="Picture 4" descr="C:\Users\Administrator\AppData\Local\Microsoft\Windows Live Mail\WLMDSS.tmp\WLM577A.tmp\logo.png"/>
          <p:cNvPicPr/>
          <p:nvPr/>
        </p:nvPicPr>
        <p:blipFill>
          <a:blip r:embed="rId3" cstate="print"/>
          <a:srcRect/>
          <a:stretch>
            <a:fillRect/>
          </a:stretch>
        </p:blipFill>
        <p:spPr bwMode="auto">
          <a:xfrm>
            <a:off x="3962400" y="4509120"/>
            <a:ext cx="1219200" cy="2209800"/>
          </a:xfrm>
          <a:prstGeom prst="rect">
            <a:avLst/>
          </a:prstGeom>
          <a:ln w="88900" cap="sq" cmpd="thickThin">
            <a:solidFill>
              <a:srgbClr val="000000"/>
            </a:solidFill>
            <a:prstDash val="solid"/>
            <a:miter lim="800000"/>
          </a:ln>
          <a:effectLst>
            <a:innerShdw blurRad="76200">
              <a:srgbClr val="000000"/>
            </a:innerShdw>
          </a:effec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7544" y="188641"/>
            <a:ext cx="8352928" cy="792088"/>
          </a:xfrm>
          <a:solidFill>
            <a:schemeClr val="tx1"/>
          </a:solidFill>
        </p:spPr>
        <p:txBody>
          <a:bodyPr>
            <a:normAutofit/>
          </a:bodyPr>
          <a:lstStyle/>
          <a:p>
            <a:r>
              <a:rPr lang="en-US" sz="1800" b="1" dirty="0">
                <a:solidFill>
                  <a:schemeClr val="bg1"/>
                </a:solidFill>
              </a:rPr>
              <a:t>Godrej &amp; Boyce Mfg. Co. Ltd. Vs </a:t>
            </a:r>
            <a:r>
              <a:rPr lang="en-US" sz="1800" b="1" dirty="0" smtClean="0">
                <a:solidFill>
                  <a:schemeClr val="bg1"/>
                </a:solidFill>
              </a:rPr>
              <a:t>UOI – </a:t>
            </a:r>
            <a:r>
              <a:rPr lang="en-US" sz="1800" b="1" dirty="0">
                <a:solidFill>
                  <a:schemeClr val="bg1"/>
                </a:solidFill>
              </a:rPr>
              <a:t>Mumbai High Court – Division Bench </a:t>
            </a:r>
            <a:r>
              <a:rPr lang="en-US" sz="1800" b="1" dirty="0" smtClean="0">
                <a:solidFill>
                  <a:schemeClr val="bg1"/>
                </a:solidFill>
              </a:rPr>
              <a:t/>
            </a:r>
            <a:br>
              <a:rPr lang="en-US" sz="1800" b="1" dirty="0" smtClean="0">
                <a:solidFill>
                  <a:schemeClr val="bg1"/>
                </a:solidFill>
              </a:rPr>
            </a:br>
            <a:r>
              <a:rPr lang="en-US" sz="1800" b="1" dirty="0" smtClean="0">
                <a:solidFill>
                  <a:schemeClr val="bg1"/>
                </a:solidFill>
              </a:rPr>
              <a:t>( </a:t>
            </a:r>
            <a:r>
              <a:rPr lang="en-US" sz="1800" b="1" dirty="0">
                <a:solidFill>
                  <a:schemeClr val="bg1"/>
                </a:solidFill>
              </a:rPr>
              <a:t>Writ Petition – 3226 of 2019</a:t>
            </a:r>
            <a:r>
              <a:rPr lang="en-US" sz="1800" b="1" dirty="0" smtClean="0">
                <a:solidFill>
                  <a:schemeClr val="bg1"/>
                </a:solidFill>
              </a:rPr>
              <a:t>)</a:t>
            </a:r>
            <a:endParaRPr lang="en-US" sz="1800" dirty="0">
              <a:solidFill>
                <a:schemeClr val="bg1"/>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3237346656"/>
              </p:ext>
            </p:extLst>
          </p:nvPr>
        </p:nvGraphicFramePr>
        <p:xfrm>
          <a:off x="611560" y="1196752"/>
          <a:ext cx="7704856" cy="4754880"/>
        </p:xfrm>
        <a:graphic>
          <a:graphicData uri="http://schemas.openxmlformats.org/drawingml/2006/table">
            <a:tbl>
              <a:tblPr firstRow="1" bandRow="1">
                <a:tableStyleId>{7DF18680-E054-41AD-8BC1-D1AEF772440D}</a:tableStyleId>
              </a:tblPr>
              <a:tblGrid>
                <a:gridCol w="7704856">
                  <a:extLst>
                    <a:ext uri="{9D8B030D-6E8A-4147-A177-3AD203B41FA5}">
                      <a16:colId xmlns:a16="http://schemas.microsoft.com/office/drawing/2014/main" val="20000"/>
                    </a:ext>
                  </a:extLst>
                </a:gridCol>
              </a:tblGrid>
              <a:tr h="254000">
                <a:tc>
                  <a:txBody>
                    <a:bodyPr/>
                    <a:lstStyle/>
                    <a:p>
                      <a:pPr marL="0" indent="0" algn="ctr">
                        <a:buFont typeface="Arial" pitchFamily="34" charset="0"/>
                        <a:buNone/>
                      </a:pPr>
                      <a:r>
                        <a:rPr lang="en-US" sz="1400" b="1" kern="1200" baseline="0" dirty="0" err="1" smtClean="0">
                          <a:solidFill>
                            <a:schemeClr val="tx1"/>
                          </a:solidFill>
                          <a:latin typeface="Arial" panose="020B0604020202020204" pitchFamily="34" charset="0"/>
                          <a:ea typeface="+mn-ea"/>
                          <a:cs typeface="Arial" panose="020B0604020202020204" pitchFamily="34" charset="0"/>
                        </a:rPr>
                        <a:t>Assessee’s</a:t>
                      </a:r>
                      <a:r>
                        <a:rPr lang="en-US" sz="1400" b="1" kern="1200" baseline="0" dirty="0" smtClean="0">
                          <a:solidFill>
                            <a:schemeClr val="tx1"/>
                          </a:solidFill>
                          <a:latin typeface="Arial" panose="020B0604020202020204" pitchFamily="34" charset="0"/>
                          <a:ea typeface="+mn-ea"/>
                          <a:cs typeface="Arial" panose="020B0604020202020204" pitchFamily="34" charset="0"/>
                        </a:rPr>
                        <a:t> Contention    </a:t>
                      </a:r>
                      <a:endParaRPr lang="en-US" sz="1400" b="1" kern="1200" baseline="0" dirty="0">
                        <a:solidFill>
                          <a:schemeClr val="tx1"/>
                        </a:solidFill>
                        <a:latin typeface="Arial" panose="020B0604020202020204" pitchFamily="34" charset="0"/>
                        <a:ea typeface="+mn-ea"/>
                        <a:cs typeface="Arial" panose="020B0604020202020204" pitchFamily="34" charset="0"/>
                      </a:endParaRPr>
                    </a:p>
                  </a:txBody>
                  <a:tcPr marT="38100" marB="38100">
                    <a:solidFill>
                      <a:schemeClr val="bg1">
                        <a:lumMod val="75000"/>
                      </a:schemeClr>
                    </a:solidFill>
                  </a:tcPr>
                </a:tc>
                <a:extLst>
                  <a:ext uri="{0D108BD9-81ED-4DB2-BD59-A6C34878D82A}">
                    <a16:rowId xmlns:a16="http://schemas.microsoft.com/office/drawing/2014/main" val="10000"/>
                  </a:ext>
                </a:extLst>
              </a:tr>
              <a:tr h="469733">
                <a:tc>
                  <a:txBody>
                    <a:bodyPr/>
                    <a:lstStyle/>
                    <a:p>
                      <a:pPr lvl="0">
                        <a:buFont typeface="Arial" pitchFamily="34" charset="0"/>
                        <a:buChar char="•"/>
                      </a:pPr>
                      <a:r>
                        <a:rPr lang="en-US" sz="1400" kern="1200" dirty="0" smtClean="0">
                          <a:solidFill>
                            <a:schemeClr val="dk1"/>
                          </a:solidFill>
                          <a:latin typeface="+mn-lt"/>
                          <a:ea typeface="+mn-ea"/>
                          <a:cs typeface="+mn-cs"/>
                        </a:rPr>
                        <a:t> SCN was issued in August’2019 . Alleging Godrej has</a:t>
                      </a:r>
                      <a:r>
                        <a:rPr lang="en-US" sz="1400" kern="1200" baseline="0" dirty="0" smtClean="0">
                          <a:solidFill>
                            <a:schemeClr val="dk1"/>
                          </a:solidFill>
                          <a:latin typeface="+mn-lt"/>
                          <a:ea typeface="+mn-ea"/>
                          <a:cs typeface="+mn-cs"/>
                        </a:rPr>
                        <a:t> taken  ineligible credit.  While reversing the credit ( under protest ) Rs – 3.83 Cr , interest was paid under protest. </a:t>
                      </a:r>
                      <a:endParaRPr lang="en-US" sz="1400" kern="1200" dirty="0" smtClean="0">
                        <a:solidFill>
                          <a:schemeClr val="dk1"/>
                        </a:solidFill>
                        <a:latin typeface="+mn-lt"/>
                        <a:ea typeface="+mn-ea"/>
                        <a:cs typeface="+mn-cs"/>
                      </a:endParaRPr>
                    </a:p>
                    <a:p>
                      <a:pPr lvl="0">
                        <a:buFont typeface="Arial" pitchFamily="34" charset="0"/>
                        <a:buChar char="•"/>
                      </a:pPr>
                      <a:endParaRPr lang="en-US" sz="1400" kern="1200" dirty="0" smtClean="0">
                        <a:solidFill>
                          <a:schemeClr val="dk1"/>
                        </a:solidFill>
                        <a:latin typeface="+mn-lt"/>
                        <a:ea typeface="+mn-ea"/>
                        <a:cs typeface="+mn-cs"/>
                      </a:endParaRPr>
                    </a:p>
                    <a:p>
                      <a:pPr lvl="0">
                        <a:buFont typeface="Arial" pitchFamily="34" charset="0"/>
                        <a:buChar char="•"/>
                      </a:pPr>
                      <a:r>
                        <a:rPr lang="en-US" sz="1400" kern="1200" dirty="0" smtClean="0">
                          <a:solidFill>
                            <a:schemeClr val="dk1"/>
                          </a:solidFill>
                          <a:latin typeface="+mn-lt"/>
                          <a:ea typeface="+mn-ea"/>
                          <a:cs typeface="+mn-cs"/>
                        </a:rPr>
                        <a:t>The Notification ( Sec 28 of CGST Amendment Act’2018)  has been issued on an erroneous legal premise and hence is without jurisdiction.  CGST </a:t>
                      </a:r>
                      <a:r>
                        <a:rPr lang="en-US" sz="1400" kern="1200" dirty="0" err="1" smtClean="0">
                          <a:solidFill>
                            <a:schemeClr val="dk1"/>
                          </a:solidFill>
                          <a:latin typeface="+mn-lt"/>
                          <a:ea typeface="+mn-ea"/>
                          <a:cs typeface="+mn-cs"/>
                        </a:rPr>
                        <a:t>Amedment</a:t>
                      </a:r>
                      <a:r>
                        <a:rPr lang="en-US" sz="1400" kern="1200" dirty="0" smtClean="0">
                          <a:solidFill>
                            <a:schemeClr val="dk1"/>
                          </a:solidFill>
                          <a:latin typeface="+mn-lt"/>
                          <a:ea typeface="+mn-ea"/>
                          <a:cs typeface="+mn-cs"/>
                        </a:rPr>
                        <a:t> Act was enforced from 1-2-2019</a:t>
                      </a:r>
                      <a:r>
                        <a:rPr lang="en-US" sz="1400" kern="1200" baseline="0" dirty="0" smtClean="0">
                          <a:solidFill>
                            <a:schemeClr val="dk1"/>
                          </a:solidFill>
                          <a:latin typeface="+mn-lt"/>
                          <a:ea typeface="+mn-ea"/>
                          <a:cs typeface="+mn-cs"/>
                        </a:rPr>
                        <a:t> ( 2/2019- CT) – with some exception. </a:t>
                      </a:r>
                      <a:endParaRPr lang="en-US" sz="1400" kern="1200" dirty="0" smtClean="0">
                        <a:solidFill>
                          <a:schemeClr val="dk1"/>
                        </a:solidFill>
                        <a:latin typeface="+mn-lt"/>
                        <a:ea typeface="+mn-ea"/>
                        <a:cs typeface="+mn-cs"/>
                      </a:endParaRPr>
                    </a:p>
                    <a:p>
                      <a:pPr lvl="0">
                        <a:buFont typeface="Arial" pitchFamily="34" charset="0"/>
                        <a:buChar char="•"/>
                      </a:pPr>
                      <a:endParaRPr lang="en-US" sz="1400" kern="1200" dirty="0" smtClean="0">
                        <a:solidFill>
                          <a:schemeClr val="dk1"/>
                        </a:solidFill>
                        <a:latin typeface="+mn-lt"/>
                        <a:ea typeface="+mn-ea"/>
                        <a:cs typeface="+mn-cs"/>
                      </a:endParaRPr>
                    </a:p>
                    <a:p>
                      <a:pPr lvl="0">
                        <a:buFont typeface="Arial" pitchFamily="34" charset="0"/>
                        <a:buChar char="•"/>
                      </a:pPr>
                      <a:r>
                        <a:rPr lang="en-US" sz="1400" b="1" kern="1200" dirty="0" smtClean="0">
                          <a:solidFill>
                            <a:schemeClr val="dk1"/>
                          </a:solidFill>
                          <a:latin typeface="+mn-lt"/>
                          <a:ea typeface="+mn-ea"/>
                          <a:cs typeface="+mn-cs"/>
                        </a:rPr>
                        <a:t>Amendments introduced in Explanations 1 and 2 to section 140 of the CGST Act have  not been brought into force</a:t>
                      </a:r>
                      <a:r>
                        <a:rPr lang="en-US" sz="1400" kern="1200" dirty="0" smtClean="0">
                          <a:solidFill>
                            <a:schemeClr val="dk1"/>
                          </a:solidFill>
                          <a:latin typeface="+mn-lt"/>
                          <a:ea typeface="+mn-ea"/>
                          <a:cs typeface="+mn-cs"/>
                        </a:rPr>
                        <a:t>, and that the SCN could not have been issued merely based on the newly inserted Explanation 3 to section 140 of the CGST Act.</a:t>
                      </a:r>
                    </a:p>
                    <a:p>
                      <a:pPr>
                        <a:buFont typeface="Arial" pitchFamily="34" charset="0"/>
                        <a:buNone/>
                      </a:pPr>
                      <a:endParaRPr lang="en-US" sz="1400" kern="1200" dirty="0" smtClean="0">
                        <a:solidFill>
                          <a:schemeClr val="dk1"/>
                        </a:solidFill>
                        <a:latin typeface="+mn-lt"/>
                        <a:ea typeface="+mn-ea"/>
                        <a:cs typeface="+mn-cs"/>
                      </a:endParaRPr>
                    </a:p>
                    <a:p>
                      <a:pPr lvl="0">
                        <a:buFont typeface="Arial" pitchFamily="34" charset="0"/>
                        <a:buChar char="•"/>
                      </a:pPr>
                      <a:r>
                        <a:rPr lang="en-US" sz="1400" b="1" kern="1200" dirty="0" smtClean="0">
                          <a:solidFill>
                            <a:schemeClr val="dk1"/>
                          </a:solidFill>
                          <a:latin typeface="+mn-lt"/>
                          <a:ea typeface="+mn-ea"/>
                          <a:cs typeface="+mn-cs"/>
                        </a:rPr>
                        <a:t>Explanation 1 defined ‘eligible duties</a:t>
                      </a:r>
                      <a:r>
                        <a:rPr lang="en-US" sz="1400" kern="1200" dirty="0" smtClean="0">
                          <a:solidFill>
                            <a:schemeClr val="dk1"/>
                          </a:solidFill>
                          <a:latin typeface="+mn-lt"/>
                          <a:ea typeface="+mn-ea"/>
                          <a:cs typeface="+mn-cs"/>
                        </a:rPr>
                        <a:t>’ for the purpose of sub-sections (3), (4) and (6) of section 140 of the CGST Act, and </a:t>
                      </a:r>
                      <a:r>
                        <a:rPr lang="en-US" sz="1400" b="1" kern="1200" dirty="0" smtClean="0">
                          <a:solidFill>
                            <a:schemeClr val="dk1"/>
                          </a:solidFill>
                          <a:latin typeface="+mn-lt"/>
                          <a:ea typeface="+mn-ea"/>
                          <a:cs typeface="+mn-cs"/>
                        </a:rPr>
                        <a:t>Explanation 2 </a:t>
                      </a:r>
                      <a:r>
                        <a:rPr lang="en-US" sz="1400" kern="1200" dirty="0" smtClean="0">
                          <a:solidFill>
                            <a:schemeClr val="dk1"/>
                          </a:solidFill>
                          <a:latin typeface="+mn-lt"/>
                          <a:ea typeface="+mn-ea"/>
                          <a:cs typeface="+mn-cs"/>
                        </a:rPr>
                        <a:t>defined ‘</a:t>
                      </a:r>
                      <a:r>
                        <a:rPr lang="en-US" sz="1400" b="1" kern="1200" dirty="0" smtClean="0">
                          <a:solidFill>
                            <a:schemeClr val="dk1"/>
                          </a:solidFill>
                          <a:latin typeface="+mn-lt"/>
                          <a:ea typeface="+mn-ea"/>
                          <a:cs typeface="+mn-cs"/>
                        </a:rPr>
                        <a:t>eligible duties and taxes</a:t>
                      </a:r>
                      <a:r>
                        <a:rPr lang="en-US" sz="1400" kern="1200" dirty="0" smtClean="0">
                          <a:solidFill>
                            <a:schemeClr val="dk1"/>
                          </a:solidFill>
                          <a:latin typeface="+mn-lt"/>
                          <a:ea typeface="+mn-ea"/>
                          <a:cs typeface="+mn-cs"/>
                        </a:rPr>
                        <a:t>’ for the purpose of subsection (5) of section 140 of the CGST Act.</a:t>
                      </a:r>
                    </a:p>
                    <a:p>
                      <a:pPr lvl="0">
                        <a:buFont typeface="Arial" pitchFamily="34" charset="0"/>
                        <a:buChar char="•"/>
                      </a:pPr>
                      <a:endParaRPr lang="en-US" sz="1400" kern="1200" dirty="0" smtClean="0">
                        <a:solidFill>
                          <a:schemeClr val="dk1"/>
                        </a:solidFill>
                        <a:latin typeface="+mn-lt"/>
                        <a:ea typeface="+mn-ea"/>
                        <a:cs typeface="+mn-cs"/>
                      </a:endParaRPr>
                    </a:p>
                    <a:p>
                      <a:pPr lvl="0">
                        <a:buFont typeface="Arial" pitchFamily="34" charset="0"/>
                        <a:buChar char="•"/>
                      </a:pPr>
                      <a:r>
                        <a:rPr lang="en-US" sz="1400" dirty="0" smtClean="0"/>
                        <a:t> </a:t>
                      </a:r>
                      <a:r>
                        <a:rPr lang="en-US" sz="1400" b="1" dirty="0" smtClean="0"/>
                        <a:t>Explanation 3</a:t>
                      </a:r>
                      <a:r>
                        <a:rPr lang="en-US" sz="1400" dirty="0" smtClean="0"/>
                        <a:t>. –</a:t>
                      </a:r>
                      <a:r>
                        <a:rPr lang="en-US" sz="1400" kern="1200" dirty="0" smtClean="0">
                          <a:solidFill>
                            <a:schemeClr val="dk1"/>
                          </a:solidFill>
                          <a:latin typeface="+mn-lt"/>
                          <a:ea typeface="+mn-ea"/>
                          <a:cs typeface="+mn-cs"/>
                        </a:rPr>
                        <a:t>was inserted, wherein it was specifically clarified that ‘eligible duties and taxes’ excludes any </a:t>
                      </a:r>
                      <a:r>
                        <a:rPr lang="en-US" sz="1400" kern="1200" dirty="0" err="1" smtClean="0">
                          <a:solidFill>
                            <a:schemeClr val="dk1"/>
                          </a:solidFill>
                          <a:latin typeface="+mn-lt"/>
                          <a:ea typeface="+mn-ea"/>
                          <a:cs typeface="+mn-cs"/>
                        </a:rPr>
                        <a:t>cess</a:t>
                      </a:r>
                      <a:r>
                        <a:rPr lang="en-US" sz="1400" kern="1200" dirty="0" smtClean="0">
                          <a:solidFill>
                            <a:schemeClr val="dk1"/>
                          </a:solidFill>
                          <a:latin typeface="+mn-lt"/>
                          <a:ea typeface="+mn-ea"/>
                          <a:cs typeface="+mn-cs"/>
                        </a:rPr>
                        <a:t> that has not been included in Explanations 1 and 2  “ </a:t>
                      </a:r>
                      <a:r>
                        <a:rPr lang="en-US" sz="1400" dirty="0" smtClean="0"/>
                        <a:t> </a:t>
                      </a:r>
                      <a:r>
                        <a:rPr lang="en-US" sz="1200" dirty="0" smtClean="0"/>
                        <a:t>For removal of doubts, it is hereby clarified that the expression </a:t>
                      </a:r>
                      <a:r>
                        <a:rPr lang="en-US" sz="1200" b="1" dirty="0" smtClean="0">
                          <a:solidFill>
                            <a:schemeClr val="tx1"/>
                          </a:solidFill>
                        </a:rPr>
                        <a:t>“eligible duties and taxes” excludes any </a:t>
                      </a:r>
                      <a:r>
                        <a:rPr lang="en-US" sz="1200" b="1" dirty="0" err="1" smtClean="0">
                          <a:solidFill>
                            <a:schemeClr val="tx1"/>
                          </a:solidFill>
                        </a:rPr>
                        <a:t>cess</a:t>
                      </a:r>
                      <a:r>
                        <a:rPr lang="en-US" sz="1200" b="1" dirty="0" smtClean="0">
                          <a:solidFill>
                            <a:schemeClr val="tx1"/>
                          </a:solidFill>
                        </a:rPr>
                        <a:t> which has not been specified in Explanation 1 or Explanation 2</a:t>
                      </a:r>
                      <a:r>
                        <a:rPr lang="en-US" sz="1200" dirty="0" smtClean="0"/>
                        <a:t> and any </a:t>
                      </a:r>
                      <a:r>
                        <a:rPr lang="en-US" sz="1200" dirty="0" err="1" smtClean="0"/>
                        <a:t>cess</a:t>
                      </a:r>
                      <a:r>
                        <a:rPr lang="en-US" sz="1200" dirty="0" smtClean="0"/>
                        <a:t> which is collected as additional duty of customs ……. “ </a:t>
                      </a:r>
                    </a:p>
                    <a:p>
                      <a:pPr lvl="0">
                        <a:buFont typeface="Arial" pitchFamily="34" charset="0"/>
                        <a:buChar char="•"/>
                      </a:pPr>
                      <a:endParaRPr lang="en-US" sz="1200" kern="1200" dirty="0" smtClean="0">
                        <a:solidFill>
                          <a:schemeClr val="dk1"/>
                        </a:solidFill>
                        <a:latin typeface="+mn-lt"/>
                        <a:ea typeface="+mn-ea"/>
                        <a:cs typeface="+mn-cs"/>
                      </a:endParaRPr>
                    </a:p>
                    <a:p>
                      <a:pPr lvl="0">
                        <a:buFont typeface="Arial" pitchFamily="34" charset="0"/>
                        <a:buNone/>
                      </a:pPr>
                      <a:endParaRPr lang="en-US" sz="1400" kern="1200" dirty="0" smtClean="0">
                        <a:solidFill>
                          <a:schemeClr val="dk1"/>
                        </a:solidFill>
                        <a:latin typeface="+mn-lt"/>
                        <a:ea typeface="+mn-ea"/>
                        <a:cs typeface="+mn-cs"/>
                      </a:endParaRPr>
                    </a:p>
                  </a:txBody>
                  <a:tcPr marT="38100" marB="38100">
                    <a:solidFill>
                      <a:schemeClr val="bg2">
                        <a:lumMod val="20000"/>
                        <a:lumOff val="80000"/>
                      </a:schemeClr>
                    </a:solidFill>
                  </a:tcPr>
                </a:tc>
                <a:extLst>
                  <a:ext uri="{0D108BD9-81ED-4DB2-BD59-A6C34878D82A}">
                    <a16:rowId xmlns:a16="http://schemas.microsoft.com/office/drawing/2014/main" val="10001"/>
                  </a:ext>
                </a:extLst>
              </a:tr>
            </a:tbl>
          </a:graphicData>
        </a:graphic>
      </p:graphicFrame>
      <p:pic>
        <p:nvPicPr>
          <p:cNvPr id="4" name="Picture 3" descr="C:\Users\Administrator\AppData\Local\Microsoft\Windows Live Mail\WLMDSS.tmp\WLM577A.tmp\logo.png"/>
          <p:cNvPicPr/>
          <p:nvPr/>
        </p:nvPicPr>
        <p:blipFill>
          <a:blip r:embed="rId2" cstate="print"/>
          <a:srcRect/>
          <a:stretch>
            <a:fillRect/>
          </a:stretch>
        </p:blipFill>
        <p:spPr bwMode="auto">
          <a:xfrm>
            <a:off x="8839200" y="6324600"/>
            <a:ext cx="304800" cy="533400"/>
          </a:xfrm>
          <a:prstGeom prst="rect">
            <a:avLst/>
          </a:prstGeom>
          <a:noFill/>
        </p:spPr>
      </p:pic>
      <p:pic>
        <p:nvPicPr>
          <p:cNvPr id="5" name="Picture 4" descr="C:\Users\Administrator\AppData\Local\Microsoft\Windows Live Mail\WLMDSS.tmp\WLM577A.tmp\logo.png"/>
          <p:cNvPicPr/>
          <p:nvPr/>
        </p:nvPicPr>
        <p:blipFill>
          <a:blip r:embed="rId2" cstate="print"/>
          <a:srcRect/>
          <a:stretch>
            <a:fillRect/>
          </a:stretch>
        </p:blipFill>
        <p:spPr bwMode="auto">
          <a:xfrm>
            <a:off x="0" y="6324600"/>
            <a:ext cx="304800" cy="533400"/>
          </a:xfrm>
          <a:prstGeom prst="rect">
            <a:avLst/>
          </a:prstGeom>
          <a:noFill/>
        </p:spPr>
      </p:pic>
      <p:sp>
        <p:nvSpPr>
          <p:cNvPr id="7" name="Rectangle 8"/>
          <p:cNvSpPr>
            <a:spLocks noChangeArrowheads="1"/>
          </p:cNvSpPr>
          <p:nvPr/>
        </p:nvSpPr>
        <p:spPr bwMode="auto">
          <a:xfrm>
            <a:off x="467544" y="6457890"/>
            <a:ext cx="8208912" cy="400110"/>
          </a:xfrm>
          <a:prstGeom prst="rect">
            <a:avLst/>
          </a:prstGeom>
          <a:ln>
            <a:solidFill>
              <a:schemeClr val="bg1"/>
            </a:solidFill>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chemeClr val="accent6">
                    <a:lumMod val="50000"/>
                  </a:schemeClr>
                </a:solidFill>
                <a:effectLst/>
                <a:latin typeface="Bell MT" pitchFamily="18" charset="0"/>
                <a:ea typeface="Calibri" pitchFamily="34" charset="0"/>
                <a:cs typeface="Times New Roman" pitchFamily="18" charset="0"/>
              </a:rPr>
              <a:t>Behind Every Successful Business Decision, There Is Always A </a:t>
            </a:r>
            <a:r>
              <a:rPr kumimoji="0" lang="en-US" sz="2000" b="1" i="0" u="none" strike="noStrike" cap="none" normalizeH="0" baseline="0" dirty="0">
                <a:ln>
                  <a:noFill/>
                </a:ln>
                <a:solidFill>
                  <a:srgbClr val="FF0000"/>
                </a:solidFill>
                <a:effectLst/>
                <a:latin typeface="Bell MT" pitchFamily="18" charset="0"/>
                <a:ea typeface="Calibri" pitchFamily="34" charset="0"/>
                <a:cs typeface="Times New Roman" pitchFamily="18" charset="0"/>
              </a:rPr>
              <a:t>CMA</a:t>
            </a:r>
            <a:endParaRPr kumimoji="0" lang="en-US" sz="2000" b="0" i="0" u="none" strike="noStrike" cap="none" normalizeH="0" baseline="0" dirty="0">
              <a:ln>
                <a:noFill/>
              </a:ln>
              <a:solidFill>
                <a:srgbClr val="FF0000"/>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7544" y="188641"/>
            <a:ext cx="8352928" cy="792088"/>
          </a:xfrm>
          <a:solidFill>
            <a:schemeClr val="tx1"/>
          </a:solidFill>
        </p:spPr>
        <p:txBody>
          <a:bodyPr>
            <a:normAutofit/>
          </a:bodyPr>
          <a:lstStyle/>
          <a:p>
            <a:r>
              <a:rPr lang="en-US" sz="1800" b="1" dirty="0">
                <a:solidFill>
                  <a:schemeClr val="bg1"/>
                </a:solidFill>
              </a:rPr>
              <a:t>Godrej &amp; Boyce Mfg. Co. Ltd. Vs </a:t>
            </a:r>
            <a:r>
              <a:rPr lang="en-US" sz="1800" b="1" dirty="0" smtClean="0">
                <a:solidFill>
                  <a:schemeClr val="bg1"/>
                </a:solidFill>
              </a:rPr>
              <a:t>UOI – </a:t>
            </a:r>
            <a:r>
              <a:rPr lang="en-US" sz="1800" b="1" dirty="0">
                <a:solidFill>
                  <a:schemeClr val="bg1"/>
                </a:solidFill>
              </a:rPr>
              <a:t>Mumbai High Court – Division Bench ( Writ Petition – 3226 of 2019</a:t>
            </a:r>
            <a:r>
              <a:rPr lang="en-US" sz="1800" b="1" dirty="0" smtClean="0">
                <a:solidFill>
                  <a:schemeClr val="bg1"/>
                </a:solidFill>
              </a:rPr>
              <a:t>)</a:t>
            </a:r>
            <a:endParaRPr lang="en-US" sz="1800" dirty="0">
              <a:solidFill>
                <a:schemeClr val="bg1"/>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3237346656"/>
              </p:ext>
            </p:extLst>
          </p:nvPr>
        </p:nvGraphicFramePr>
        <p:xfrm>
          <a:off x="611560" y="1484784"/>
          <a:ext cx="7704856" cy="1188720"/>
        </p:xfrm>
        <a:graphic>
          <a:graphicData uri="http://schemas.openxmlformats.org/drawingml/2006/table">
            <a:tbl>
              <a:tblPr firstRow="1" bandRow="1">
                <a:tableStyleId>{7DF18680-E054-41AD-8BC1-D1AEF772440D}</a:tableStyleId>
              </a:tblPr>
              <a:tblGrid>
                <a:gridCol w="7704856">
                  <a:extLst>
                    <a:ext uri="{9D8B030D-6E8A-4147-A177-3AD203B41FA5}">
                      <a16:colId xmlns:a16="http://schemas.microsoft.com/office/drawing/2014/main" val="20000"/>
                    </a:ext>
                  </a:extLst>
                </a:gridCol>
              </a:tblGrid>
              <a:tr h="254000">
                <a:tc>
                  <a:txBody>
                    <a:bodyPr/>
                    <a:lstStyle/>
                    <a:p>
                      <a:pPr marL="0" indent="0" algn="ctr">
                        <a:buFont typeface="Arial" pitchFamily="34" charset="0"/>
                        <a:buNone/>
                      </a:pPr>
                      <a:r>
                        <a:rPr lang="en-US" sz="1200" b="1" kern="1200" baseline="0" dirty="0" smtClean="0">
                          <a:solidFill>
                            <a:schemeClr val="tx1"/>
                          </a:solidFill>
                          <a:latin typeface="Arial" panose="020B0604020202020204" pitchFamily="34" charset="0"/>
                          <a:ea typeface="+mn-ea"/>
                          <a:cs typeface="Arial" panose="020B0604020202020204" pitchFamily="34" charset="0"/>
                        </a:rPr>
                        <a:t>Revenue’s Contention     </a:t>
                      </a:r>
                      <a:endParaRPr lang="en-US" sz="1200" b="1" kern="1200" baseline="0" dirty="0">
                        <a:solidFill>
                          <a:schemeClr val="tx1"/>
                        </a:solidFill>
                        <a:latin typeface="Arial" panose="020B0604020202020204" pitchFamily="34" charset="0"/>
                        <a:ea typeface="+mn-ea"/>
                        <a:cs typeface="Arial" panose="020B0604020202020204" pitchFamily="34" charset="0"/>
                      </a:endParaRPr>
                    </a:p>
                  </a:txBody>
                  <a:tcPr marT="38100" marB="38100">
                    <a:solidFill>
                      <a:schemeClr val="bg1">
                        <a:lumMod val="75000"/>
                      </a:schemeClr>
                    </a:solidFill>
                  </a:tcPr>
                </a:tc>
                <a:extLst>
                  <a:ext uri="{0D108BD9-81ED-4DB2-BD59-A6C34878D82A}">
                    <a16:rowId xmlns:a16="http://schemas.microsoft.com/office/drawing/2014/main" val="10000"/>
                  </a:ext>
                </a:extLst>
              </a:tr>
              <a:tr h="469733">
                <a:tc>
                  <a:txBody>
                    <a:bodyPr/>
                    <a:lstStyle/>
                    <a:p>
                      <a:pPr lvl="0">
                        <a:buFont typeface="Arial" pitchFamily="34" charset="0"/>
                        <a:buChar char="•"/>
                      </a:pPr>
                      <a:r>
                        <a:rPr lang="en-IN" sz="1400" kern="1200" dirty="0" smtClean="0">
                          <a:solidFill>
                            <a:schemeClr val="dk1"/>
                          </a:solidFill>
                          <a:latin typeface="+mn-lt"/>
                          <a:ea typeface="+mn-ea"/>
                          <a:cs typeface="+mn-cs"/>
                        </a:rPr>
                        <a:t> Relied heavily on Amendment of Section 140</a:t>
                      </a:r>
                    </a:p>
                    <a:p>
                      <a:pPr lvl="0">
                        <a:buFont typeface="Arial" pitchFamily="34" charset="0"/>
                        <a:buChar char="•"/>
                      </a:pPr>
                      <a:endParaRPr lang="en-IN" sz="1400" kern="1200" dirty="0" smtClean="0">
                        <a:solidFill>
                          <a:schemeClr val="dk1"/>
                        </a:solidFill>
                        <a:latin typeface="+mn-lt"/>
                        <a:ea typeface="+mn-ea"/>
                        <a:cs typeface="+mn-cs"/>
                      </a:endParaRPr>
                    </a:p>
                    <a:p>
                      <a:pPr lvl="0">
                        <a:buFont typeface="Arial" pitchFamily="34" charset="0"/>
                        <a:buNone/>
                      </a:pPr>
                      <a:endParaRPr lang="en-IN" sz="1400" kern="1200" dirty="0" smtClean="0">
                        <a:solidFill>
                          <a:schemeClr val="dk1"/>
                        </a:solidFill>
                        <a:latin typeface="+mn-lt"/>
                        <a:ea typeface="+mn-ea"/>
                        <a:cs typeface="+mn-cs"/>
                      </a:endParaRPr>
                    </a:p>
                    <a:p>
                      <a:pPr lvl="0">
                        <a:buFont typeface="Arial" pitchFamily="34" charset="0"/>
                        <a:buChar char="•"/>
                      </a:pPr>
                      <a:r>
                        <a:rPr lang="en-IN" sz="1400" kern="1200" dirty="0" smtClean="0">
                          <a:solidFill>
                            <a:schemeClr val="dk1"/>
                          </a:solidFill>
                          <a:latin typeface="+mn-lt"/>
                          <a:ea typeface="+mn-ea"/>
                          <a:cs typeface="+mn-cs"/>
                        </a:rPr>
                        <a:t> Raised some technical question like</a:t>
                      </a:r>
                      <a:r>
                        <a:rPr lang="en-IN" sz="1400" kern="1200" baseline="0" dirty="0" smtClean="0">
                          <a:solidFill>
                            <a:schemeClr val="dk1"/>
                          </a:solidFill>
                          <a:latin typeface="+mn-lt"/>
                          <a:ea typeface="+mn-ea"/>
                          <a:cs typeface="+mn-cs"/>
                        </a:rPr>
                        <a:t> alternative remedy etc.</a:t>
                      </a:r>
                      <a:endParaRPr lang="en-US" sz="1400" kern="1200" dirty="0" smtClean="0">
                        <a:solidFill>
                          <a:schemeClr val="dk1"/>
                        </a:solidFill>
                        <a:latin typeface="+mn-lt"/>
                        <a:ea typeface="+mn-ea"/>
                        <a:cs typeface="+mn-cs"/>
                      </a:endParaRPr>
                    </a:p>
                  </a:txBody>
                  <a:tcPr marT="38100" marB="38100">
                    <a:solidFill>
                      <a:schemeClr val="bg2">
                        <a:lumMod val="20000"/>
                        <a:lumOff val="80000"/>
                      </a:schemeClr>
                    </a:solidFill>
                  </a:tcPr>
                </a:tc>
                <a:extLst>
                  <a:ext uri="{0D108BD9-81ED-4DB2-BD59-A6C34878D82A}">
                    <a16:rowId xmlns:a16="http://schemas.microsoft.com/office/drawing/2014/main" val="10001"/>
                  </a:ext>
                </a:extLst>
              </a:tr>
            </a:tbl>
          </a:graphicData>
        </a:graphic>
      </p:graphicFrame>
      <p:graphicFrame>
        <p:nvGraphicFramePr>
          <p:cNvPr id="4" name="Table 3"/>
          <p:cNvGraphicFramePr>
            <a:graphicFrameLocks noGrp="1"/>
          </p:cNvGraphicFramePr>
          <p:nvPr>
            <p:extLst>
              <p:ext uri="{D42A27DB-BD31-4B8C-83A1-F6EECF244321}">
                <p14:modId xmlns:p14="http://schemas.microsoft.com/office/powerpoint/2010/main" val="3237346656"/>
              </p:ext>
            </p:extLst>
          </p:nvPr>
        </p:nvGraphicFramePr>
        <p:xfrm>
          <a:off x="539552" y="3140968"/>
          <a:ext cx="7704856" cy="1798320"/>
        </p:xfrm>
        <a:graphic>
          <a:graphicData uri="http://schemas.openxmlformats.org/drawingml/2006/table">
            <a:tbl>
              <a:tblPr firstRow="1" bandRow="1">
                <a:tableStyleId>{7DF18680-E054-41AD-8BC1-D1AEF772440D}</a:tableStyleId>
              </a:tblPr>
              <a:tblGrid>
                <a:gridCol w="7704856">
                  <a:extLst>
                    <a:ext uri="{9D8B030D-6E8A-4147-A177-3AD203B41FA5}">
                      <a16:colId xmlns:a16="http://schemas.microsoft.com/office/drawing/2014/main" val="20000"/>
                    </a:ext>
                  </a:extLst>
                </a:gridCol>
              </a:tblGrid>
              <a:tr h="254000">
                <a:tc>
                  <a:txBody>
                    <a:bodyPr/>
                    <a:lstStyle/>
                    <a:p>
                      <a:pPr marL="0" indent="0" algn="ctr">
                        <a:buFont typeface="Arial" pitchFamily="34" charset="0"/>
                        <a:buNone/>
                      </a:pPr>
                      <a:r>
                        <a:rPr lang="en-US" sz="1200" b="1" kern="1200" baseline="0" dirty="0" smtClean="0">
                          <a:solidFill>
                            <a:schemeClr val="tx1"/>
                          </a:solidFill>
                          <a:latin typeface="Arial" panose="020B0604020202020204" pitchFamily="34" charset="0"/>
                          <a:ea typeface="+mn-ea"/>
                          <a:cs typeface="Arial" panose="020B0604020202020204" pitchFamily="34" charset="0"/>
                        </a:rPr>
                        <a:t>Take Away      </a:t>
                      </a:r>
                      <a:endParaRPr lang="en-US" sz="1200" b="1" kern="1200" baseline="0" dirty="0">
                        <a:solidFill>
                          <a:schemeClr val="tx1"/>
                        </a:solidFill>
                        <a:latin typeface="Arial" panose="020B0604020202020204" pitchFamily="34" charset="0"/>
                        <a:ea typeface="+mn-ea"/>
                        <a:cs typeface="Arial" panose="020B0604020202020204" pitchFamily="34" charset="0"/>
                      </a:endParaRPr>
                    </a:p>
                  </a:txBody>
                  <a:tcPr marT="38100" marB="38100">
                    <a:solidFill>
                      <a:schemeClr val="bg1">
                        <a:lumMod val="75000"/>
                      </a:schemeClr>
                    </a:solidFill>
                  </a:tcPr>
                </a:tc>
                <a:extLst>
                  <a:ext uri="{0D108BD9-81ED-4DB2-BD59-A6C34878D82A}">
                    <a16:rowId xmlns:a16="http://schemas.microsoft.com/office/drawing/2014/main" val="10000"/>
                  </a:ext>
                </a:extLst>
              </a:tr>
              <a:tr h="469733">
                <a:tc>
                  <a:txBody>
                    <a:bodyPr/>
                    <a:lstStyle/>
                    <a:p>
                      <a:pPr lvl="0">
                        <a:buFont typeface="Arial" pitchFamily="34" charset="0"/>
                        <a:buChar char="•"/>
                      </a:pPr>
                      <a:r>
                        <a:rPr lang="en-IN" sz="1400" kern="1200" dirty="0" smtClean="0">
                          <a:solidFill>
                            <a:schemeClr val="dk1"/>
                          </a:solidFill>
                          <a:latin typeface="+mn-lt"/>
                          <a:ea typeface="+mn-ea"/>
                          <a:cs typeface="+mn-cs"/>
                        </a:rPr>
                        <a:t> For relief - we need to knock the door of Higher Court </a:t>
                      </a:r>
                    </a:p>
                    <a:p>
                      <a:pPr lvl="0">
                        <a:buFont typeface="Arial" pitchFamily="34" charset="0"/>
                        <a:buChar char="•"/>
                      </a:pPr>
                      <a:endParaRPr lang="en-US" sz="1400" kern="1200" dirty="0" smtClean="0">
                        <a:solidFill>
                          <a:schemeClr val="dk1"/>
                        </a:solidFill>
                        <a:latin typeface="+mn-lt"/>
                        <a:ea typeface="+mn-ea"/>
                        <a:cs typeface="+mn-cs"/>
                      </a:endParaRPr>
                    </a:p>
                    <a:p>
                      <a:pPr lvl="0">
                        <a:buFont typeface="Arial" pitchFamily="34" charset="0"/>
                        <a:buChar char="•"/>
                      </a:pPr>
                      <a:r>
                        <a:rPr lang="en-IN" sz="1400" kern="1200" dirty="0" smtClean="0">
                          <a:solidFill>
                            <a:schemeClr val="dk1"/>
                          </a:solidFill>
                          <a:latin typeface="+mn-lt"/>
                          <a:ea typeface="+mn-ea"/>
                          <a:cs typeface="+mn-cs"/>
                        </a:rPr>
                        <a:t>Fear of  coercive action should not take away our legal rights. Even if we need to do something, that should be “under protest”.</a:t>
                      </a:r>
                      <a:endParaRPr lang="en-US" sz="1400" kern="1200" dirty="0" smtClean="0">
                        <a:solidFill>
                          <a:schemeClr val="dk1"/>
                        </a:solidFill>
                        <a:latin typeface="+mn-lt"/>
                        <a:ea typeface="+mn-ea"/>
                        <a:cs typeface="+mn-cs"/>
                      </a:endParaRPr>
                    </a:p>
                    <a:p>
                      <a:pPr lvl="0">
                        <a:buFont typeface="Arial" pitchFamily="34" charset="0"/>
                        <a:buChar char="•"/>
                      </a:pPr>
                      <a:endParaRPr lang="en-IN" sz="1400" kern="1200" dirty="0" smtClean="0">
                        <a:solidFill>
                          <a:schemeClr val="dk1"/>
                        </a:solidFill>
                        <a:latin typeface="+mn-lt"/>
                        <a:ea typeface="+mn-ea"/>
                        <a:cs typeface="+mn-cs"/>
                      </a:endParaRPr>
                    </a:p>
                    <a:p>
                      <a:pPr lvl="0">
                        <a:buFont typeface="Arial" pitchFamily="34" charset="0"/>
                        <a:buChar char="•"/>
                      </a:pPr>
                      <a:r>
                        <a:rPr lang="en-IN" sz="1400" kern="1200" dirty="0" smtClean="0">
                          <a:solidFill>
                            <a:schemeClr val="dk1"/>
                          </a:solidFill>
                          <a:latin typeface="+mn-lt"/>
                          <a:ea typeface="+mn-ea"/>
                          <a:cs typeface="+mn-cs"/>
                        </a:rPr>
                        <a:t>Reach out to “Experts “ before giving up any right.   </a:t>
                      </a:r>
                      <a:endParaRPr lang="en-US" sz="1400" kern="1200" dirty="0" smtClean="0">
                        <a:solidFill>
                          <a:schemeClr val="dk1"/>
                        </a:solidFill>
                        <a:latin typeface="+mn-lt"/>
                        <a:ea typeface="+mn-ea"/>
                        <a:cs typeface="+mn-cs"/>
                      </a:endParaRPr>
                    </a:p>
                    <a:p>
                      <a:pPr lvl="0">
                        <a:buFont typeface="Arial" pitchFamily="34" charset="0"/>
                        <a:buChar char="•"/>
                      </a:pPr>
                      <a:endParaRPr lang="en-US" sz="1200" kern="1200" dirty="0" smtClean="0">
                        <a:solidFill>
                          <a:schemeClr val="dk1"/>
                        </a:solidFill>
                        <a:latin typeface="+mn-lt"/>
                        <a:ea typeface="+mn-ea"/>
                        <a:cs typeface="+mn-cs"/>
                      </a:endParaRPr>
                    </a:p>
                  </a:txBody>
                  <a:tcPr marT="38100" marB="38100">
                    <a:solidFill>
                      <a:schemeClr val="bg2">
                        <a:lumMod val="20000"/>
                        <a:lumOff val="80000"/>
                      </a:schemeClr>
                    </a:solidFill>
                  </a:tcPr>
                </a:tc>
                <a:extLst>
                  <a:ext uri="{0D108BD9-81ED-4DB2-BD59-A6C34878D82A}">
                    <a16:rowId xmlns:a16="http://schemas.microsoft.com/office/drawing/2014/main" val="10001"/>
                  </a:ext>
                </a:extLst>
              </a:tr>
            </a:tbl>
          </a:graphicData>
        </a:graphic>
      </p:graphicFrame>
      <p:pic>
        <p:nvPicPr>
          <p:cNvPr id="5" name="Picture 4" descr="C:\Users\Administrator\AppData\Local\Microsoft\Windows Live Mail\WLMDSS.tmp\WLM577A.tmp\logo.png"/>
          <p:cNvPicPr/>
          <p:nvPr/>
        </p:nvPicPr>
        <p:blipFill>
          <a:blip r:embed="rId2" cstate="print"/>
          <a:srcRect/>
          <a:stretch>
            <a:fillRect/>
          </a:stretch>
        </p:blipFill>
        <p:spPr bwMode="auto">
          <a:xfrm>
            <a:off x="8839200" y="6324600"/>
            <a:ext cx="304800" cy="533400"/>
          </a:xfrm>
          <a:prstGeom prst="rect">
            <a:avLst/>
          </a:prstGeom>
          <a:noFill/>
        </p:spPr>
      </p:pic>
      <p:sp>
        <p:nvSpPr>
          <p:cNvPr id="7" name="Rectangle 8"/>
          <p:cNvSpPr>
            <a:spLocks noChangeArrowheads="1"/>
          </p:cNvSpPr>
          <p:nvPr/>
        </p:nvSpPr>
        <p:spPr bwMode="auto">
          <a:xfrm>
            <a:off x="467544" y="6457890"/>
            <a:ext cx="8208912" cy="400110"/>
          </a:xfrm>
          <a:prstGeom prst="rect">
            <a:avLst/>
          </a:prstGeom>
          <a:ln>
            <a:solidFill>
              <a:schemeClr val="bg1"/>
            </a:solidFill>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chemeClr val="accent6">
                    <a:lumMod val="50000"/>
                  </a:schemeClr>
                </a:solidFill>
                <a:effectLst/>
                <a:latin typeface="Bell MT" pitchFamily="18" charset="0"/>
                <a:ea typeface="Calibri" pitchFamily="34" charset="0"/>
                <a:cs typeface="Times New Roman" pitchFamily="18" charset="0"/>
              </a:rPr>
              <a:t>Behind Every Successful Business Decision, There Is Always A </a:t>
            </a:r>
            <a:r>
              <a:rPr kumimoji="0" lang="en-US" sz="2000" b="1" i="0" u="none" strike="noStrike" cap="none" normalizeH="0" baseline="0" dirty="0">
                <a:ln>
                  <a:noFill/>
                </a:ln>
                <a:solidFill>
                  <a:srgbClr val="FF0000"/>
                </a:solidFill>
                <a:effectLst/>
                <a:latin typeface="Bell MT" pitchFamily="18" charset="0"/>
                <a:ea typeface="Calibri" pitchFamily="34" charset="0"/>
                <a:cs typeface="Times New Roman" pitchFamily="18" charset="0"/>
              </a:rPr>
              <a:t>CMA</a:t>
            </a:r>
            <a:endParaRPr kumimoji="0" lang="en-US" sz="2000" b="0" i="0" u="none" strike="noStrike" cap="none" normalizeH="0" baseline="0" dirty="0">
              <a:ln>
                <a:noFill/>
              </a:ln>
              <a:solidFill>
                <a:srgbClr val="FF0000"/>
              </a:solidFill>
              <a:effectLst/>
              <a:latin typeface="Arial" pitchFamily="34" charset="0"/>
              <a:cs typeface="Arial" pitchFamily="34" charset="0"/>
            </a:endParaRPr>
          </a:p>
        </p:txBody>
      </p:sp>
      <p:pic>
        <p:nvPicPr>
          <p:cNvPr id="8" name="Picture 7" descr="C:\Users\Administrator\AppData\Local\Microsoft\Windows Live Mail\WLMDSS.tmp\WLM577A.tmp\logo.png"/>
          <p:cNvPicPr/>
          <p:nvPr/>
        </p:nvPicPr>
        <p:blipFill>
          <a:blip r:embed="rId2" cstate="print"/>
          <a:srcRect/>
          <a:stretch>
            <a:fillRect/>
          </a:stretch>
        </p:blipFill>
        <p:spPr bwMode="auto">
          <a:xfrm>
            <a:off x="0" y="6324600"/>
            <a:ext cx="304800" cy="533400"/>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7544" y="188641"/>
            <a:ext cx="8352928" cy="792088"/>
          </a:xfrm>
          <a:solidFill>
            <a:schemeClr val="tx1"/>
          </a:solidFill>
        </p:spPr>
        <p:txBody>
          <a:bodyPr>
            <a:normAutofit/>
          </a:bodyPr>
          <a:lstStyle/>
          <a:p>
            <a:r>
              <a:rPr lang="en-IN" sz="1800" b="1" dirty="0">
                <a:solidFill>
                  <a:schemeClr val="bg1"/>
                </a:solidFill>
              </a:rPr>
              <a:t>UOI Vs  </a:t>
            </a:r>
            <a:r>
              <a:rPr lang="en-IN" sz="1800" b="1" dirty="0" err="1">
                <a:solidFill>
                  <a:schemeClr val="bg1"/>
                </a:solidFill>
              </a:rPr>
              <a:t>Bharti</a:t>
            </a:r>
            <a:r>
              <a:rPr lang="en-IN" sz="1800" b="1" dirty="0">
                <a:solidFill>
                  <a:schemeClr val="bg1"/>
                </a:solidFill>
              </a:rPr>
              <a:t> </a:t>
            </a:r>
            <a:r>
              <a:rPr lang="en-IN" sz="1800" b="1" dirty="0" err="1">
                <a:solidFill>
                  <a:schemeClr val="bg1"/>
                </a:solidFill>
              </a:rPr>
              <a:t>Airtel</a:t>
            </a:r>
            <a:r>
              <a:rPr lang="en-IN" sz="1800" dirty="0">
                <a:solidFill>
                  <a:schemeClr val="bg1"/>
                </a:solidFill>
              </a:rPr>
              <a:t> </a:t>
            </a:r>
            <a:r>
              <a:rPr lang="en-IN" sz="1800" dirty="0" smtClean="0">
                <a:solidFill>
                  <a:schemeClr val="bg1"/>
                </a:solidFill>
              </a:rPr>
              <a:t> </a:t>
            </a:r>
            <a:r>
              <a:rPr lang="en-US" sz="1800" b="1" dirty="0" smtClean="0">
                <a:solidFill>
                  <a:schemeClr val="bg1"/>
                </a:solidFill>
              </a:rPr>
              <a:t>– </a:t>
            </a:r>
            <a:r>
              <a:rPr lang="en-US" sz="1800" b="1" dirty="0">
                <a:solidFill>
                  <a:schemeClr val="bg1"/>
                </a:solidFill>
              </a:rPr>
              <a:t>Supreme Court </a:t>
            </a:r>
            <a:r>
              <a:rPr lang="en-US" sz="1800" b="1" dirty="0" smtClean="0">
                <a:solidFill>
                  <a:schemeClr val="bg1"/>
                </a:solidFill>
              </a:rPr>
              <a:t> </a:t>
            </a:r>
            <a:r>
              <a:rPr lang="en-US" sz="1800" dirty="0" smtClean="0">
                <a:solidFill>
                  <a:schemeClr val="bg1"/>
                </a:solidFill>
              </a:rPr>
              <a:t>6520/2021</a:t>
            </a:r>
            <a:endParaRPr lang="en-US" sz="1800" dirty="0">
              <a:solidFill>
                <a:schemeClr val="bg1"/>
              </a:solidFill>
            </a:endParaRPr>
          </a:p>
        </p:txBody>
      </p:sp>
      <p:graphicFrame>
        <p:nvGraphicFramePr>
          <p:cNvPr id="4" name="Table 3"/>
          <p:cNvGraphicFramePr>
            <a:graphicFrameLocks noGrp="1"/>
          </p:cNvGraphicFramePr>
          <p:nvPr>
            <p:extLst>
              <p:ext uri="{D42A27DB-BD31-4B8C-83A1-F6EECF244321}">
                <p14:modId xmlns:p14="http://schemas.microsoft.com/office/powerpoint/2010/main" val="3237346656"/>
              </p:ext>
            </p:extLst>
          </p:nvPr>
        </p:nvGraphicFramePr>
        <p:xfrm>
          <a:off x="539552" y="1196752"/>
          <a:ext cx="8280920" cy="3810000"/>
        </p:xfrm>
        <a:graphic>
          <a:graphicData uri="http://schemas.openxmlformats.org/drawingml/2006/table">
            <a:tbl>
              <a:tblPr firstRow="1" bandRow="1">
                <a:tableStyleId>{7DF18680-E054-41AD-8BC1-D1AEF772440D}</a:tableStyleId>
              </a:tblPr>
              <a:tblGrid>
                <a:gridCol w="8280920">
                  <a:extLst>
                    <a:ext uri="{9D8B030D-6E8A-4147-A177-3AD203B41FA5}">
                      <a16:colId xmlns:a16="http://schemas.microsoft.com/office/drawing/2014/main" val="20000"/>
                    </a:ext>
                  </a:extLst>
                </a:gridCol>
              </a:tblGrid>
              <a:tr h="254000">
                <a:tc>
                  <a:txBody>
                    <a:bodyPr/>
                    <a:lstStyle/>
                    <a:p>
                      <a:pPr marL="0" indent="0" algn="ctr">
                        <a:buFont typeface="Arial" pitchFamily="34" charset="0"/>
                        <a:buNone/>
                      </a:pPr>
                      <a:r>
                        <a:rPr lang="en-US" sz="1200" b="1" kern="1200" baseline="0" dirty="0" smtClean="0">
                          <a:solidFill>
                            <a:schemeClr val="tx1"/>
                          </a:solidFill>
                          <a:latin typeface="Arial" panose="020B0604020202020204" pitchFamily="34" charset="0"/>
                          <a:ea typeface="+mn-ea"/>
                          <a:cs typeface="Arial" panose="020B0604020202020204" pitchFamily="34" charset="0"/>
                        </a:rPr>
                        <a:t>Facts of the Case       </a:t>
                      </a:r>
                      <a:endParaRPr lang="en-US" sz="1200" b="1" kern="1200" baseline="0" dirty="0">
                        <a:solidFill>
                          <a:schemeClr val="tx1"/>
                        </a:solidFill>
                        <a:latin typeface="Arial" panose="020B0604020202020204" pitchFamily="34" charset="0"/>
                        <a:ea typeface="+mn-ea"/>
                        <a:cs typeface="Arial" panose="020B0604020202020204" pitchFamily="34" charset="0"/>
                      </a:endParaRPr>
                    </a:p>
                  </a:txBody>
                  <a:tcPr marT="38100" marB="38100">
                    <a:solidFill>
                      <a:schemeClr val="bg1">
                        <a:lumMod val="75000"/>
                      </a:schemeClr>
                    </a:solidFill>
                  </a:tcPr>
                </a:tc>
                <a:extLst>
                  <a:ext uri="{0D108BD9-81ED-4DB2-BD59-A6C34878D82A}">
                    <a16:rowId xmlns:a16="http://schemas.microsoft.com/office/drawing/2014/main" val="10000"/>
                  </a:ext>
                </a:extLst>
              </a:tr>
              <a:tr h="469733">
                <a:tc>
                  <a:txBody>
                    <a:bodyPr/>
                    <a:lstStyle/>
                    <a:p>
                      <a:pPr lvl="0">
                        <a:buFont typeface="Arial" pitchFamily="34" charset="0"/>
                        <a:buChar char="•"/>
                      </a:pPr>
                      <a:r>
                        <a:rPr lang="en-IN" sz="1200" kern="1200" dirty="0" smtClean="0">
                          <a:solidFill>
                            <a:schemeClr val="dk1"/>
                          </a:solidFill>
                          <a:latin typeface="+mn-lt"/>
                          <a:ea typeface="+mn-ea"/>
                          <a:cs typeface="+mn-cs"/>
                        </a:rPr>
                        <a:t> </a:t>
                      </a:r>
                      <a:r>
                        <a:rPr lang="en-IN" sz="1200" kern="1200" dirty="0" err="1" smtClean="0">
                          <a:solidFill>
                            <a:schemeClr val="dk1"/>
                          </a:solidFill>
                          <a:latin typeface="+mn-lt"/>
                          <a:ea typeface="+mn-ea"/>
                          <a:cs typeface="+mn-cs"/>
                        </a:rPr>
                        <a:t>Bharti</a:t>
                      </a:r>
                      <a:r>
                        <a:rPr lang="en-IN" sz="1200" kern="1200" dirty="0" smtClean="0">
                          <a:solidFill>
                            <a:schemeClr val="dk1"/>
                          </a:solidFill>
                          <a:latin typeface="+mn-lt"/>
                          <a:ea typeface="+mn-ea"/>
                          <a:cs typeface="+mn-cs"/>
                        </a:rPr>
                        <a:t> </a:t>
                      </a:r>
                      <a:r>
                        <a:rPr lang="en-IN" sz="1200" kern="1200" dirty="0" err="1" smtClean="0">
                          <a:solidFill>
                            <a:schemeClr val="dk1"/>
                          </a:solidFill>
                          <a:latin typeface="+mn-lt"/>
                          <a:ea typeface="+mn-ea"/>
                          <a:cs typeface="+mn-cs"/>
                        </a:rPr>
                        <a:t>Airtel</a:t>
                      </a:r>
                      <a:r>
                        <a:rPr lang="en-IN" sz="1200" kern="1200" dirty="0" smtClean="0">
                          <a:solidFill>
                            <a:schemeClr val="dk1"/>
                          </a:solidFill>
                          <a:latin typeface="+mn-lt"/>
                          <a:ea typeface="+mn-ea"/>
                          <a:cs typeface="+mn-cs"/>
                        </a:rPr>
                        <a:t> Ltd (BAL), to provide its supply, availed various services. It filed GSTR 3B for mentioning  liabilities &amp; ITC and discharged applicable tax liabilities.</a:t>
                      </a:r>
                    </a:p>
                    <a:p>
                      <a:pPr lvl="0">
                        <a:buFont typeface="Arial" pitchFamily="34" charset="0"/>
                        <a:buChar char="•"/>
                      </a:pPr>
                      <a:endParaRPr lang="en-US" sz="1200" kern="1200" dirty="0" smtClean="0">
                        <a:solidFill>
                          <a:schemeClr val="dk1"/>
                        </a:solidFill>
                        <a:latin typeface="+mn-lt"/>
                        <a:ea typeface="+mn-ea"/>
                        <a:cs typeface="+mn-cs"/>
                      </a:endParaRPr>
                    </a:p>
                    <a:p>
                      <a:pPr lvl="0">
                        <a:buFont typeface="Arial" pitchFamily="34" charset="0"/>
                        <a:buChar char="•"/>
                      </a:pPr>
                      <a:r>
                        <a:rPr lang="en-IN" sz="1200" kern="1200" dirty="0" smtClean="0">
                          <a:solidFill>
                            <a:schemeClr val="dk1"/>
                          </a:solidFill>
                          <a:latin typeface="+mn-lt"/>
                          <a:ea typeface="+mn-ea"/>
                          <a:cs typeface="+mn-cs"/>
                        </a:rPr>
                        <a:t>BAL did not utilise ITC and paid liability in cash during initial phase of GST ( July-Sep’17). In absence of any in-built mechanism in GSTN portal, to verify authenticity of inward supplies,  BAL was compelled to follow this route. </a:t>
                      </a:r>
                    </a:p>
                    <a:p>
                      <a:pPr lvl="0">
                        <a:buFont typeface="Arial" pitchFamily="34" charset="0"/>
                        <a:buChar char="•"/>
                      </a:pPr>
                      <a:endParaRPr lang="en-US" sz="1200" kern="1200" dirty="0" smtClean="0">
                        <a:solidFill>
                          <a:schemeClr val="dk1"/>
                        </a:solidFill>
                        <a:latin typeface="+mn-lt"/>
                        <a:ea typeface="+mn-ea"/>
                        <a:cs typeface="+mn-cs"/>
                      </a:endParaRPr>
                    </a:p>
                    <a:p>
                      <a:pPr lvl="0">
                        <a:buFont typeface="Arial" pitchFamily="34" charset="0"/>
                        <a:buChar char="•"/>
                      </a:pPr>
                      <a:r>
                        <a:rPr lang="en-IN" sz="1200" kern="1200" dirty="0" smtClean="0">
                          <a:solidFill>
                            <a:schemeClr val="dk1"/>
                          </a:solidFill>
                          <a:latin typeface="+mn-lt"/>
                          <a:ea typeface="+mn-ea"/>
                          <a:cs typeface="+mn-cs"/>
                        </a:rPr>
                        <a:t>Once the facility of GSTR2A became functional in GSTN portal, BAL realised that it had substantial amount of ITC ( </a:t>
                      </a:r>
                      <a:r>
                        <a:rPr lang="en-IN" sz="1200" b="1" kern="1200" dirty="0" smtClean="0">
                          <a:solidFill>
                            <a:schemeClr val="dk1"/>
                          </a:solidFill>
                          <a:latin typeface="+mn-lt"/>
                          <a:ea typeface="+mn-ea"/>
                          <a:cs typeface="+mn-cs"/>
                        </a:rPr>
                        <a:t>Rs 923 Cr</a:t>
                      </a:r>
                      <a:r>
                        <a:rPr lang="en-IN" sz="1200" kern="1200" dirty="0" smtClean="0">
                          <a:solidFill>
                            <a:schemeClr val="dk1"/>
                          </a:solidFill>
                          <a:latin typeface="+mn-lt"/>
                          <a:ea typeface="+mn-ea"/>
                          <a:cs typeface="+mn-cs"/>
                        </a:rPr>
                        <a:t>) available in ITC ledger.</a:t>
                      </a:r>
                    </a:p>
                    <a:p>
                      <a:pPr lvl="0">
                        <a:buFont typeface="Arial" pitchFamily="34" charset="0"/>
                        <a:buChar char="•"/>
                      </a:pPr>
                      <a:endParaRPr lang="en-US" sz="1200" kern="1200" dirty="0" smtClean="0">
                        <a:solidFill>
                          <a:schemeClr val="dk1"/>
                        </a:solidFill>
                        <a:latin typeface="+mn-lt"/>
                        <a:ea typeface="+mn-ea"/>
                        <a:cs typeface="+mn-cs"/>
                      </a:endParaRPr>
                    </a:p>
                    <a:p>
                      <a:pPr lvl="0">
                        <a:buFont typeface="Arial" pitchFamily="34" charset="0"/>
                        <a:buChar char="•"/>
                      </a:pPr>
                      <a:r>
                        <a:rPr lang="en-IN" sz="1200" kern="1200" dirty="0" smtClean="0">
                          <a:solidFill>
                            <a:schemeClr val="dk1"/>
                          </a:solidFill>
                          <a:latin typeface="+mn-lt"/>
                          <a:ea typeface="+mn-ea"/>
                          <a:cs typeface="+mn-cs"/>
                        </a:rPr>
                        <a:t>BAL approached Delhi High court for remedial measures including </a:t>
                      </a:r>
                      <a:r>
                        <a:rPr lang="en-IN" sz="1200" u="sng" kern="1200" dirty="0" smtClean="0">
                          <a:solidFill>
                            <a:schemeClr val="dk1"/>
                          </a:solidFill>
                          <a:latin typeface="+mn-lt"/>
                          <a:ea typeface="+mn-ea"/>
                          <a:cs typeface="+mn-cs"/>
                        </a:rPr>
                        <a:t>refund of cash </a:t>
                      </a:r>
                      <a:r>
                        <a:rPr lang="en-IN" sz="1200" kern="1200" dirty="0" smtClean="0">
                          <a:solidFill>
                            <a:schemeClr val="dk1"/>
                          </a:solidFill>
                          <a:latin typeface="+mn-lt"/>
                          <a:ea typeface="+mn-ea"/>
                          <a:cs typeface="+mn-cs"/>
                        </a:rPr>
                        <a:t>( Rs 923 Cr</a:t>
                      </a:r>
                      <a:r>
                        <a:rPr lang="en-IN" sz="1200" u="sng" kern="1200" dirty="0" smtClean="0">
                          <a:solidFill>
                            <a:schemeClr val="dk1"/>
                          </a:solidFill>
                          <a:latin typeface="+mn-lt"/>
                          <a:ea typeface="+mn-ea"/>
                          <a:cs typeface="+mn-cs"/>
                        </a:rPr>
                        <a:t>), rectification of GSTR 3B Return</a:t>
                      </a:r>
                      <a:r>
                        <a:rPr lang="en-IN" sz="1200" kern="1200" dirty="0" smtClean="0">
                          <a:solidFill>
                            <a:schemeClr val="dk1"/>
                          </a:solidFill>
                          <a:latin typeface="+mn-lt"/>
                          <a:ea typeface="+mn-ea"/>
                          <a:cs typeface="+mn-cs"/>
                        </a:rPr>
                        <a:t>, which they have already paid.</a:t>
                      </a:r>
                    </a:p>
                    <a:p>
                      <a:pPr lvl="0">
                        <a:buFont typeface="Arial" pitchFamily="34" charset="0"/>
                        <a:buChar char="•"/>
                      </a:pPr>
                      <a:endParaRPr lang="en-US" sz="1200" kern="1200" dirty="0" smtClean="0">
                        <a:solidFill>
                          <a:schemeClr val="dk1"/>
                        </a:solidFill>
                        <a:latin typeface="+mn-lt"/>
                        <a:ea typeface="+mn-ea"/>
                        <a:cs typeface="+mn-cs"/>
                      </a:endParaRPr>
                    </a:p>
                    <a:p>
                      <a:pPr lvl="0">
                        <a:buFont typeface="Arial" pitchFamily="34" charset="0"/>
                        <a:buChar char="•"/>
                      </a:pPr>
                      <a:r>
                        <a:rPr lang="en-IN" sz="1200" kern="1200" dirty="0" smtClean="0">
                          <a:solidFill>
                            <a:schemeClr val="dk1"/>
                          </a:solidFill>
                          <a:latin typeface="+mn-lt"/>
                          <a:ea typeface="+mn-ea"/>
                          <a:cs typeface="+mn-cs"/>
                        </a:rPr>
                        <a:t>Delhi High Court, while reading down </a:t>
                      </a:r>
                      <a:r>
                        <a:rPr lang="en-IN" sz="1200" kern="1200" dirty="0" err="1" smtClean="0">
                          <a:solidFill>
                            <a:schemeClr val="dk1"/>
                          </a:solidFill>
                          <a:latin typeface="+mn-lt"/>
                          <a:ea typeface="+mn-ea"/>
                          <a:cs typeface="+mn-cs"/>
                        </a:rPr>
                        <a:t>para</a:t>
                      </a:r>
                      <a:r>
                        <a:rPr lang="en-IN" sz="1200" kern="1200" dirty="0" smtClean="0">
                          <a:solidFill>
                            <a:schemeClr val="dk1"/>
                          </a:solidFill>
                          <a:latin typeface="+mn-lt"/>
                          <a:ea typeface="+mn-ea"/>
                          <a:cs typeface="+mn-cs"/>
                        </a:rPr>
                        <a:t> 4 of Circular No 26/26/2017- GST  </a:t>
                      </a:r>
                      <a:r>
                        <a:rPr lang="en-IN" sz="1200" kern="1200" dirty="0" err="1" smtClean="0">
                          <a:solidFill>
                            <a:schemeClr val="dk1"/>
                          </a:solidFill>
                          <a:latin typeface="+mn-lt"/>
                          <a:ea typeface="+mn-ea"/>
                          <a:cs typeface="+mn-cs"/>
                        </a:rPr>
                        <a:t>Dt</a:t>
                      </a:r>
                      <a:r>
                        <a:rPr lang="en-IN" sz="1200" kern="1200" dirty="0" smtClean="0">
                          <a:solidFill>
                            <a:schemeClr val="dk1"/>
                          </a:solidFill>
                          <a:latin typeface="+mn-lt"/>
                          <a:ea typeface="+mn-ea"/>
                          <a:cs typeface="+mn-cs"/>
                        </a:rPr>
                        <a:t> 29-12-2017, allowed BAL to rectify GST3B, resulting in refund of cash.   </a:t>
                      </a:r>
                    </a:p>
                    <a:p>
                      <a:pPr lvl="0">
                        <a:buFont typeface="Arial" pitchFamily="34" charset="0"/>
                        <a:buChar char="•"/>
                      </a:pPr>
                      <a:endParaRPr lang="en-US" sz="1200" kern="1200" dirty="0" smtClean="0">
                        <a:solidFill>
                          <a:schemeClr val="dk1"/>
                        </a:solidFill>
                        <a:latin typeface="+mn-lt"/>
                        <a:ea typeface="+mn-ea"/>
                        <a:cs typeface="+mn-cs"/>
                      </a:endParaRPr>
                    </a:p>
                    <a:p>
                      <a:pPr lvl="0">
                        <a:buFont typeface="Arial" pitchFamily="34" charset="0"/>
                        <a:buChar char="•"/>
                      </a:pPr>
                      <a:r>
                        <a:rPr lang="en-US" sz="1200" kern="1200" dirty="0" smtClean="0">
                          <a:solidFill>
                            <a:schemeClr val="dk1"/>
                          </a:solidFill>
                          <a:latin typeface="+mn-lt"/>
                          <a:ea typeface="+mn-ea"/>
                          <a:cs typeface="+mn-cs"/>
                        </a:rPr>
                        <a:t> Delhi High Court issued </a:t>
                      </a:r>
                      <a:r>
                        <a:rPr lang="en-US" sz="1200" kern="1200" dirty="0" err="1" smtClean="0">
                          <a:solidFill>
                            <a:schemeClr val="dk1"/>
                          </a:solidFill>
                          <a:latin typeface="+mn-lt"/>
                          <a:ea typeface="+mn-ea"/>
                          <a:cs typeface="+mn-cs"/>
                        </a:rPr>
                        <a:t>favourable</a:t>
                      </a:r>
                      <a:r>
                        <a:rPr lang="en-US" sz="1200" kern="1200" dirty="0" smtClean="0">
                          <a:solidFill>
                            <a:schemeClr val="dk1"/>
                          </a:solidFill>
                          <a:latin typeface="+mn-lt"/>
                          <a:ea typeface="+mn-ea"/>
                          <a:cs typeface="+mn-cs"/>
                        </a:rPr>
                        <a:t> order to </a:t>
                      </a:r>
                      <a:r>
                        <a:rPr lang="en-US" sz="1200" kern="1200" dirty="0" err="1" smtClean="0">
                          <a:solidFill>
                            <a:schemeClr val="dk1"/>
                          </a:solidFill>
                          <a:latin typeface="+mn-lt"/>
                          <a:ea typeface="+mn-ea"/>
                          <a:cs typeface="+mn-cs"/>
                        </a:rPr>
                        <a:t>Bharti</a:t>
                      </a:r>
                      <a:r>
                        <a:rPr lang="en-US" sz="1200" kern="1200" dirty="0" smtClean="0">
                          <a:solidFill>
                            <a:schemeClr val="dk1"/>
                          </a:solidFill>
                          <a:latin typeface="+mn-lt"/>
                          <a:ea typeface="+mn-ea"/>
                          <a:cs typeface="+mn-cs"/>
                        </a:rPr>
                        <a:t> </a:t>
                      </a:r>
                      <a:r>
                        <a:rPr lang="en-US" sz="1200" kern="1200" dirty="0" err="1" smtClean="0">
                          <a:solidFill>
                            <a:schemeClr val="dk1"/>
                          </a:solidFill>
                          <a:latin typeface="+mn-lt"/>
                          <a:ea typeface="+mn-ea"/>
                          <a:cs typeface="+mn-cs"/>
                        </a:rPr>
                        <a:t>Airtel</a:t>
                      </a:r>
                      <a:r>
                        <a:rPr lang="en-US" sz="1200" kern="1200" dirty="0" smtClean="0">
                          <a:solidFill>
                            <a:schemeClr val="dk1"/>
                          </a:solidFill>
                          <a:latin typeface="+mn-lt"/>
                          <a:ea typeface="+mn-ea"/>
                          <a:cs typeface="+mn-cs"/>
                        </a:rPr>
                        <a:t> . </a:t>
                      </a:r>
                    </a:p>
                    <a:p>
                      <a:pPr lvl="0">
                        <a:buFont typeface="Arial" pitchFamily="34" charset="0"/>
                        <a:buChar char="•"/>
                      </a:pPr>
                      <a:endParaRPr lang="en-US" sz="1200" kern="1200" dirty="0" smtClean="0">
                        <a:solidFill>
                          <a:schemeClr val="dk1"/>
                        </a:solidFill>
                        <a:latin typeface="+mn-lt"/>
                        <a:ea typeface="+mn-ea"/>
                        <a:cs typeface="+mn-cs"/>
                      </a:endParaRPr>
                    </a:p>
                    <a:p>
                      <a:pPr lvl="0">
                        <a:buFont typeface="Arial" pitchFamily="34" charset="0"/>
                        <a:buChar char="•"/>
                      </a:pPr>
                      <a:r>
                        <a:rPr lang="en-IN" sz="1200" kern="1200" dirty="0" smtClean="0">
                          <a:solidFill>
                            <a:schemeClr val="dk1"/>
                          </a:solidFill>
                          <a:latin typeface="+mn-lt"/>
                          <a:ea typeface="+mn-ea"/>
                          <a:cs typeface="+mn-cs"/>
                        </a:rPr>
                        <a:t>Government of India filed Appeal before Supreme Court and the decision came.</a:t>
                      </a:r>
                      <a:endParaRPr lang="en-US" sz="1200" kern="1200" dirty="0" smtClean="0">
                        <a:solidFill>
                          <a:schemeClr val="dk1"/>
                        </a:solidFill>
                        <a:latin typeface="+mn-lt"/>
                        <a:ea typeface="+mn-ea"/>
                        <a:cs typeface="+mn-cs"/>
                      </a:endParaRPr>
                    </a:p>
                    <a:p>
                      <a:pPr lvl="0">
                        <a:buFont typeface="Arial" pitchFamily="34" charset="0"/>
                        <a:buChar char="•"/>
                      </a:pPr>
                      <a:endParaRPr lang="en-US" sz="1200" kern="1200" dirty="0" smtClean="0">
                        <a:solidFill>
                          <a:schemeClr val="dk1"/>
                        </a:solidFill>
                        <a:latin typeface="+mn-lt"/>
                        <a:ea typeface="+mn-ea"/>
                        <a:cs typeface="+mn-cs"/>
                      </a:endParaRPr>
                    </a:p>
                  </a:txBody>
                  <a:tcPr marT="38100" marB="38100">
                    <a:solidFill>
                      <a:schemeClr val="bg2">
                        <a:lumMod val="20000"/>
                        <a:lumOff val="80000"/>
                      </a:schemeClr>
                    </a:solidFill>
                  </a:tcPr>
                </a:tc>
                <a:extLst>
                  <a:ext uri="{0D108BD9-81ED-4DB2-BD59-A6C34878D82A}">
                    <a16:rowId xmlns:a16="http://schemas.microsoft.com/office/drawing/2014/main" val="10001"/>
                  </a:ext>
                </a:extLst>
              </a:tr>
            </a:tbl>
          </a:graphicData>
        </a:graphic>
      </p:graphicFrame>
      <p:pic>
        <p:nvPicPr>
          <p:cNvPr id="5" name="Picture 4" descr="C:\Users\Administrator\AppData\Local\Microsoft\Windows Live Mail\WLMDSS.tmp\WLM577A.tmp\logo.png"/>
          <p:cNvPicPr/>
          <p:nvPr/>
        </p:nvPicPr>
        <p:blipFill>
          <a:blip r:embed="rId2" cstate="print"/>
          <a:srcRect/>
          <a:stretch>
            <a:fillRect/>
          </a:stretch>
        </p:blipFill>
        <p:spPr bwMode="auto">
          <a:xfrm>
            <a:off x="8839200" y="6324600"/>
            <a:ext cx="304800" cy="533400"/>
          </a:xfrm>
          <a:prstGeom prst="rect">
            <a:avLst/>
          </a:prstGeom>
          <a:noFill/>
        </p:spPr>
      </p:pic>
      <p:pic>
        <p:nvPicPr>
          <p:cNvPr id="6" name="Picture 5" descr="C:\Users\Administrator\AppData\Local\Microsoft\Windows Live Mail\WLMDSS.tmp\WLM577A.tmp\logo.png"/>
          <p:cNvPicPr/>
          <p:nvPr/>
        </p:nvPicPr>
        <p:blipFill>
          <a:blip r:embed="rId2" cstate="print"/>
          <a:srcRect/>
          <a:stretch>
            <a:fillRect/>
          </a:stretch>
        </p:blipFill>
        <p:spPr bwMode="auto">
          <a:xfrm>
            <a:off x="0" y="6324600"/>
            <a:ext cx="304800" cy="533400"/>
          </a:xfrm>
          <a:prstGeom prst="rect">
            <a:avLst/>
          </a:prstGeom>
          <a:noFill/>
        </p:spPr>
      </p:pic>
      <p:sp>
        <p:nvSpPr>
          <p:cNvPr id="7" name="Rectangle 8"/>
          <p:cNvSpPr>
            <a:spLocks noChangeArrowheads="1"/>
          </p:cNvSpPr>
          <p:nvPr/>
        </p:nvSpPr>
        <p:spPr bwMode="auto">
          <a:xfrm>
            <a:off x="467544" y="6457890"/>
            <a:ext cx="8208912" cy="400110"/>
          </a:xfrm>
          <a:prstGeom prst="rect">
            <a:avLst/>
          </a:prstGeom>
          <a:ln>
            <a:solidFill>
              <a:schemeClr val="bg1"/>
            </a:solidFill>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chemeClr val="accent6">
                    <a:lumMod val="50000"/>
                  </a:schemeClr>
                </a:solidFill>
                <a:effectLst/>
                <a:latin typeface="Bell MT" pitchFamily="18" charset="0"/>
                <a:ea typeface="Calibri" pitchFamily="34" charset="0"/>
                <a:cs typeface="Times New Roman" pitchFamily="18" charset="0"/>
              </a:rPr>
              <a:t>Behind Every Successful Business Decision, There Is Always A </a:t>
            </a:r>
            <a:r>
              <a:rPr kumimoji="0" lang="en-US" sz="2000" b="1" i="0" u="none" strike="noStrike" cap="none" normalizeH="0" baseline="0" dirty="0">
                <a:ln>
                  <a:noFill/>
                </a:ln>
                <a:solidFill>
                  <a:srgbClr val="FF0000"/>
                </a:solidFill>
                <a:effectLst/>
                <a:latin typeface="Bell MT" pitchFamily="18" charset="0"/>
                <a:ea typeface="Calibri" pitchFamily="34" charset="0"/>
                <a:cs typeface="Times New Roman" pitchFamily="18" charset="0"/>
              </a:rPr>
              <a:t>CMA</a:t>
            </a:r>
            <a:endParaRPr kumimoji="0" lang="en-US" sz="2000" b="0" i="0" u="none" strike="noStrike" cap="none" normalizeH="0" baseline="0" dirty="0">
              <a:ln>
                <a:noFill/>
              </a:ln>
              <a:solidFill>
                <a:srgbClr val="FF0000"/>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7544" y="188641"/>
            <a:ext cx="8352928" cy="792088"/>
          </a:xfrm>
          <a:solidFill>
            <a:schemeClr val="tx1"/>
          </a:solidFill>
        </p:spPr>
        <p:txBody>
          <a:bodyPr>
            <a:normAutofit/>
          </a:bodyPr>
          <a:lstStyle/>
          <a:p>
            <a:r>
              <a:rPr lang="en-IN" sz="1800" b="1" dirty="0">
                <a:solidFill>
                  <a:schemeClr val="bg1"/>
                </a:solidFill>
              </a:rPr>
              <a:t>UOI Vs  </a:t>
            </a:r>
            <a:r>
              <a:rPr lang="en-IN" sz="1800" b="1" dirty="0" err="1">
                <a:solidFill>
                  <a:schemeClr val="bg1"/>
                </a:solidFill>
              </a:rPr>
              <a:t>Bharti</a:t>
            </a:r>
            <a:r>
              <a:rPr lang="en-IN" sz="1800" b="1" dirty="0">
                <a:solidFill>
                  <a:schemeClr val="bg1"/>
                </a:solidFill>
              </a:rPr>
              <a:t> </a:t>
            </a:r>
            <a:r>
              <a:rPr lang="en-IN" sz="1800" b="1" dirty="0" err="1">
                <a:solidFill>
                  <a:schemeClr val="bg1"/>
                </a:solidFill>
              </a:rPr>
              <a:t>Airtel</a:t>
            </a:r>
            <a:r>
              <a:rPr lang="en-IN" sz="1800" dirty="0">
                <a:solidFill>
                  <a:schemeClr val="bg1"/>
                </a:solidFill>
              </a:rPr>
              <a:t> </a:t>
            </a:r>
            <a:r>
              <a:rPr lang="en-IN" sz="1800" dirty="0" smtClean="0">
                <a:solidFill>
                  <a:schemeClr val="bg1"/>
                </a:solidFill>
              </a:rPr>
              <a:t> </a:t>
            </a:r>
            <a:r>
              <a:rPr lang="en-US" sz="1800" b="1" dirty="0" smtClean="0">
                <a:solidFill>
                  <a:schemeClr val="bg1"/>
                </a:solidFill>
              </a:rPr>
              <a:t>– </a:t>
            </a:r>
            <a:r>
              <a:rPr lang="en-US" sz="1800" b="1" dirty="0">
                <a:solidFill>
                  <a:schemeClr val="bg1"/>
                </a:solidFill>
              </a:rPr>
              <a:t>Supreme Court </a:t>
            </a:r>
            <a:r>
              <a:rPr lang="en-US" sz="1800" b="1" dirty="0" smtClean="0">
                <a:solidFill>
                  <a:schemeClr val="bg1"/>
                </a:solidFill>
              </a:rPr>
              <a:t> </a:t>
            </a:r>
            <a:r>
              <a:rPr lang="en-US" sz="1800" dirty="0" smtClean="0">
                <a:solidFill>
                  <a:schemeClr val="bg1"/>
                </a:solidFill>
              </a:rPr>
              <a:t>6520/2021</a:t>
            </a:r>
            <a:endParaRPr lang="en-US" sz="1800" dirty="0">
              <a:solidFill>
                <a:schemeClr val="bg1"/>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3237346656"/>
              </p:ext>
            </p:extLst>
          </p:nvPr>
        </p:nvGraphicFramePr>
        <p:xfrm>
          <a:off x="467544" y="1052736"/>
          <a:ext cx="8352928" cy="5273040"/>
        </p:xfrm>
        <a:graphic>
          <a:graphicData uri="http://schemas.openxmlformats.org/drawingml/2006/table">
            <a:tbl>
              <a:tblPr firstRow="1" bandRow="1">
                <a:tableStyleId>{7DF18680-E054-41AD-8BC1-D1AEF772440D}</a:tableStyleId>
              </a:tblPr>
              <a:tblGrid>
                <a:gridCol w="8352928">
                  <a:extLst>
                    <a:ext uri="{9D8B030D-6E8A-4147-A177-3AD203B41FA5}">
                      <a16:colId xmlns:a16="http://schemas.microsoft.com/office/drawing/2014/main" val="20000"/>
                    </a:ext>
                  </a:extLst>
                </a:gridCol>
              </a:tblGrid>
              <a:tr h="254000">
                <a:tc>
                  <a:txBody>
                    <a:bodyPr/>
                    <a:lstStyle/>
                    <a:p>
                      <a:pPr marL="0" marR="0" indent="0" algn="ctr" defTabSz="914400" rtl="0" eaLnBrk="1" fontAlgn="auto" latinLnBrk="0" hangingPunct="1">
                        <a:lnSpc>
                          <a:spcPct val="100000"/>
                        </a:lnSpc>
                        <a:spcBef>
                          <a:spcPts val="0"/>
                        </a:spcBef>
                        <a:spcAft>
                          <a:spcPts val="0"/>
                        </a:spcAft>
                        <a:buClrTx/>
                        <a:buSzTx/>
                        <a:buFont typeface="Arial" pitchFamily="34" charset="0"/>
                        <a:buNone/>
                        <a:tabLst/>
                        <a:defRPr/>
                      </a:pPr>
                      <a:r>
                        <a:rPr lang="en-US" sz="1200" b="1" kern="1200" baseline="0" dirty="0" smtClean="0">
                          <a:solidFill>
                            <a:schemeClr val="tx1"/>
                          </a:solidFill>
                          <a:latin typeface="Arial" panose="020B0604020202020204" pitchFamily="34" charset="0"/>
                          <a:ea typeface="+mn-ea"/>
                          <a:cs typeface="Arial" panose="020B0604020202020204" pitchFamily="34" charset="0"/>
                        </a:rPr>
                        <a:t>Points to be noted / Ground realities </a:t>
                      </a:r>
                    </a:p>
                  </a:txBody>
                  <a:tcPr marT="38100" marB="38100">
                    <a:solidFill>
                      <a:schemeClr val="bg1">
                        <a:lumMod val="75000"/>
                      </a:schemeClr>
                    </a:solidFill>
                  </a:tcPr>
                </a:tc>
                <a:extLst>
                  <a:ext uri="{0D108BD9-81ED-4DB2-BD59-A6C34878D82A}">
                    <a16:rowId xmlns:a16="http://schemas.microsoft.com/office/drawing/2014/main" val="10000"/>
                  </a:ext>
                </a:extLst>
              </a:tr>
              <a:tr h="469733">
                <a:tc>
                  <a:txBody>
                    <a:bodyPr/>
                    <a:lstStyle/>
                    <a:p>
                      <a:pPr lvl="0">
                        <a:buFont typeface="Arial" pitchFamily="34" charset="0"/>
                        <a:buChar char="•"/>
                      </a:pPr>
                      <a:r>
                        <a:rPr lang="en-US" sz="1200" kern="1200" dirty="0" smtClean="0">
                          <a:solidFill>
                            <a:schemeClr val="dk1"/>
                          </a:solidFill>
                          <a:latin typeface="+mn-lt"/>
                          <a:ea typeface="+mn-ea"/>
                          <a:cs typeface="+mn-cs"/>
                        </a:rPr>
                        <a:t>Right from 2015 , assurance given to industry was that the system of return ( including ITC </a:t>
                      </a:r>
                      <a:r>
                        <a:rPr lang="en-US" sz="1200" kern="1200" dirty="0" err="1" smtClean="0">
                          <a:solidFill>
                            <a:schemeClr val="dk1"/>
                          </a:solidFill>
                          <a:latin typeface="+mn-lt"/>
                          <a:ea typeface="+mn-ea"/>
                          <a:cs typeface="+mn-cs"/>
                        </a:rPr>
                        <a:t>availment</a:t>
                      </a:r>
                      <a:r>
                        <a:rPr lang="en-US" sz="1200" kern="1200" dirty="0" smtClean="0">
                          <a:solidFill>
                            <a:schemeClr val="dk1"/>
                          </a:solidFill>
                          <a:latin typeface="+mn-lt"/>
                          <a:ea typeface="+mn-ea"/>
                          <a:cs typeface="+mn-cs"/>
                        </a:rPr>
                        <a:t> etc) filing will be automated under GST.  Just   three   days   before   the implementation of GST Government informed ( Notification No. 10/2017- CT Tax dated 28.06.2017 )  automated   system   will   not   be   implemented   and   a summary manual return to be filed. </a:t>
                      </a:r>
                    </a:p>
                    <a:p>
                      <a:pPr lvl="0">
                        <a:buFont typeface="Arial" pitchFamily="34" charset="0"/>
                        <a:buChar char="•"/>
                      </a:pPr>
                      <a:endParaRPr lang="en-US" sz="1200" kern="1200" dirty="0" smtClean="0">
                        <a:solidFill>
                          <a:schemeClr val="dk1"/>
                        </a:solidFill>
                        <a:latin typeface="+mn-lt"/>
                        <a:ea typeface="+mn-ea"/>
                        <a:cs typeface="+mn-cs"/>
                      </a:endParaRPr>
                    </a:p>
                    <a:p>
                      <a:pPr lvl="0">
                        <a:buFont typeface="Arial" pitchFamily="34" charset="0"/>
                        <a:buChar char="•"/>
                      </a:pPr>
                      <a:r>
                        <a:rPr lang="en-US" sz="1200" kern="1200" dirty="0" smtClean="0">
                          <a:solidFill>
                            <a:schemeClr val="dk1"/>
                          </a:solidFill>
                          <a:latin typeface="+mn-lt"/>
                          <a:ea typeface="+mn-ea"/>
                          <a:cs typeface="+mn-cs"/>
                        </a:rPr>
                        <a:t>Technical glitches , at the time of implementation of GST, was a night mare. </a:t>
                      </a:r>
                    </a:p>
                    <a:p>
                      <a:pPr lvl="0">
                        <a:buFont typeface="Arial" pitchFamily="34" charset="0"/>
                        <a:buChar char="•"/>
                      </a:pPr>
                      <a:endParaRPr lang="en-US" sz="1200" kern="1200" dirty="0" smtClean="0">
                        <a:solidFill>
                          <a:schemeClr val="dk1"/>
                        </a:solidFill>
                        <a:latin typeface="+mn-lt"/>
                        <a:ea typeface="+mn-ea"/>
                        <a:cs typeface="+mn-cs"/>
                      </a:endParaRPr>
                    </a:p>
                    <a:p>
                      <a:pPr lvl="0">
                        <a:buFont typeface="Arial" pitchFamily="34" charset="0"/>
                        <a:buChar char="•"/>
                      </a:pPr>
                      <a:r>
                        <a:rPr lang="en-US" sz="1200" kern="1200" dirty="0" smtClean="0">
                          <a:solidFill>
                            <a:schemeClr val="dk1"/>
                          </a:solidFill>
                          <a:latin typeface="+mn-lt"/>
                          <a:ea typeface="+mn-ea"/>
                          <a:cs typeface="+mn-cs"/>
                        </a:rPr>
                        <a:t>New Forms prescribed, subsequently modified or withdrawn / kept abeyance, instruction issued through twitter , FAQs, made the implementation challenging.</a:t>
                      </a:r>
                    </a:p>
                    <a:p>
                      <a:pPr lvl="0">
                        <a:buFont typeface="Arial" pitchFamily="34" charset="0"/>
                        <a:buChar char="•"/>
                      </a:pPr>
                      <a:endParaRPr lang="en-US" sz="1200" kern="1200" dirty="0" smtClean="0">
                        <a:solidFill>
                          <a:schemeClr val="dk1"/>
                        </a:solidFill>
                        <a:latin typeface="+mn-lt"/>
                        <a:ea typeface="+mn-ea"/>
                        <a:cs typeface="+mn-cs"/>
                      </a:endParaRPr>
                    </a:p>
                    <a:p>
                      <a:pPr lvl="0">
                        <a:buFont typeface="Arial" pitchFamily="34" charset="0"/>
                        <a:buChar char="•"/>
                      </a:pPr>
                      <a:r>
                        <a:rPr lang="en-US" sz="1200" kern="1200" dirty="0" smtClean="0">
                          <a:solidFill>
                            <a:schemeClr val="dk1"/>
                          </a:solidFill>
                          <a:latin typeface="+mn-lt"/>
                          <a:ea typeface="+mn-ea"/>
                          <a:cs typeface="+mn-cs"/>
                        </a:rPr>
                        <a:t>Form GSTR 3B was not a Return. Gujarat High Court clearly mentioned that GSTR 3B is a stop gap arrangement &amp; not a prescribed Return Form. In October ‘2019, The Government, through a retrospective amendment,  made GSTR 3B as a valid Return.</a:t>
                      </a:r>
                    </a:p>
                    <a:p>
                      <a:pPr lvl="0">
                        <a:buFont typeface="Arial" pitchFamily="34" charset="0"/>
                        <a:buChar char="•"/>
                      </a:pPr>
                      <a:endParaRPr lang="en-US" sz="1200" kern="1200" dirty="0" smtClean="0">
                        <a:solidFill>
                          <a:schemeClr val="dk1"/>
                        </a:solidFill>
                        <a:latin typeface="+mn-lt"/>
                        <a:ea typeface="+mn-ea"/>
                        <a:cs typeface="+mn-cs"/>
                      </a:endParaRPr>
                    </a:p>
                    <a:p>
                      <a:pPr lvl="0">
                        <a:buFont typeface="Arial" pitchFamily="34" charset="0"/>
                        <a:buChar char="•"/>
                      </a:pPr>
                      <a:r>
                        <a:rPr lang="en-US" sz="1200" kern="1200" dirty="0" smtClean="0">
                          <a:solidFill>
                            <a:schemeClr val="dk1"/>
                          </a:solidFill>
                          <a:latin typeface="+mn-lt"/>
                          <a:ea typeface="+mn-ea"/>
                          <a:cs typeface="+mn-cs"/>
                        </a:rPr>
                        <a:t>Onus is on buyer to ensure the vendor is GST compliant.  – </a:t>
                      </a:r>
                      <a:r>
                        <a:rPr lang="en-US" sz="1200" b="1" kern="1200" dirty="0" smtClean="0">
                          <a:solidFill>
                            <a:schemeClr val="dk1"/>
                          </a:solidFill>
                          <a:latin typeface="+mn-lt"/>
                          <a:ea typeface="+mn-ea"/>
                          <a:cs typeface="+mn-cs"/>
                        </a:rPr>
                        <a:t>Key differentiator between erstwhile </a:t>
                      </a:r>
                      <a:r>
                        <a:rPr lang="en-US" sz="1200" b="1" kern="1200" dirty="0" err="1" smtClean="0">
                          <a:solidFill>
                            <a:schemeClr val="dk1"/>
                          </a:solidFill>
                          <a:latin typeface="+mn-lt"/>
                          <a:ea typeface="+mn-ea"/>
                          <a:cs typeface="+mn-cs"/>
                        </a:rPr>
                        <a:t>Cenvat</a:t>
                      </a:r>
                      <a:r>
                        <a:rPr lang="en-US" sz="1200" b="1" kern="1200" dirty="0" smtClean="0">
                          <a:solidFill>
                            <a:schemeClr val="dk1"/>
                          </a:solidFill>
                          <a:latin typeface="+mn-lt"/>
                          <a:ea typeface="+mn-ea"/>
                          <a:cs typeface="+mn-cs"/>
                        </a:rPr>
                        <a:t>  related provision. </a:t>
                      </a:r>
                    </a:p>
                    <a:p>
                      <a:pPr lvl="0">
                        <a:buFont typeface="Arial" pitchFamily="34" charset="0"/>
                        <a:buChar char="•"/>
                      </a:pPr>
                      <a:endParaRPr lang="en-US" sz="1200" kern="1200" dirty="0" smtClean="0">
                        <a:solidFill>
                          <a:schemeClr val="dk1"/>
                        </a:solidFill>
                        <a:latin typeface="+mn-lt"/>
                        <a:ea typeface="+mn-ea"/>
                        <a:cs typeface="+mn-cs"/>
                      </a:endParaRPr>
                    </a:p>
                    <a:p>
                      <a:pPr lvl="0">
                        <a:buFont typeface="Arial" pitchFamily="34" charset="0"/>
                        <a:buChar char="•"/>
                      </a:pPr>
                      <a:r>
                        <a:rPr lang="en-US" sz="1200" kern="1200" dirty="0" smtClean="0">
                          <a:solidFill>
                            <a:schemeClr val="dk1"/>
                          </a:solidFill>
                          <a:latin typeface="+mn-lt"/>
                          <a:ea typeface="+mn-ea"/>
                          <a:cs typeface="+mn-cs"/>
                        </a:rPr>
                        <a:t>GSTR 2A became operative from September’2018. Post that only BAL came to know about such huge ITC balance for the period under reference. </a:t>
                      </a:r>
                    </a:p>
                    <a:p>
                      <a:pPr lvl="0">
                        <a:buFont typeface="Arial" pitchFamily="34" charset="0"/>
                        <a:buChar char="•"/>
                      </a:pPr>
                      <a:endParaRPr lang="en-US" sz="1200" kern="1200" dirty="0" smtClean="0">
                        <a:solidFill>
                          <a:schemeClr val="dk1"/>
                        </a:solidFill>
                        <a:latin typeface="+mn-lt"/>
                        <a:ea typeface="+mn-ea"/>
                        <a:cs typeface="+mn-cs"/>
                      </a:endParaRPr>
                    </a:p>
                    <a:p>
                      <a:pPr lvl="0">
                        <a:buFont typeface="Arial" pitchFamily="34" charset="0"/>
                        <a:buChar char="•"/>
                      </a:pPr>
                      <a:r>
                        <a:rPr lang="en-US" sz="1200" kern="1200" dirty="0" smtClean="0">
                          <a:solidFill>
                            <a:schemeClr val="dk1"/>
                          </a:solidFill>
                          <a:latin typeface="+mn-lt"/>
                          <a:ea typeface="+mn-ea"/>
                          <a:cs typeface="+mn-cs"/>
                        </a:rPr>
                        <a:t> </a:t>
                      </a:r>
                      <a:r>
                        <a:rPr lang="en-US" sz="1200" b="1" kern="1200" dirty="0" smtClean="0">
                          <a:solidFill>
                            <a:schemeClr val="dk1"/>
                          </a:solidFill>
                          <a:latin typeface="+mn-lt"/>
                          <a:ea typeface="+mn-ea"/>
                          <a:cs typeface="+mn-cs"/>
                        </a:rPr>
                        <a:t>An error had occurred or reasons beyond the control</a:t>
                      </a:r>
                      <a:r>
                        <a:rPr lang="en-US" sz="1200" kern="1200" dirty="0" smtClean="0">
                          <a:solidFill>
                            <a:schemeClr val="dk1"/>
                          </a:solidFill>
                          <a:latin typeface="+mn-lt"/>
                          <a:ea typeface="+mn-ea"/>
                          <a:cs typeface="+mn-cs"/>
                        </a:rPr>
                        <a:t> . BAL was unable to correct the mistake in Form GSTR­3B for the relevant period.</a:t>
                      </a:r>
                    </a:p>
                    <a:p>
                      <a:pPr lvl="0">
                        <a:buFont typeface="Arial" pitchFamily="34" charset="0"/>
                        <a:buChar char="•"/>
                      </a:pPr>
                      <a:endParaRPr lang="en-US" sz="1200" kern="1200" dirty="0" smtClean="0">
                        <a:solidFill>
                          <a:schemeClr val="dk1"/>
                        </a:solidFill>
                        <a:latin typeface="+mn-lt"/>
                        <a:ea typeface="+mn-ea"/>
                        <a:cs typeface="+mn-cs"/>
                      </a:endParaRPr>
                    </a:p>
                    <a:p>
                      <a:pPr lvl="0">
                        <a:buFont typeface="Arial" pitchFamily="34" charset="0"/>
                        <a:buChar char="•"/>
                      </a:pPr>
                      <a:r>
                        <a:rPr lang="en-US" sz="1200" kern="1200" dirty="0" smtClean="0">
                          <a:solidFill>
                            <a:schemeClr val="dk1"/>
                          </a:solidFill>
                          <a:latin typeface="+mn-lt"/>
                          <a:ea typeface="+mn-ea"/>
                          <a:cs typeface="+mn-cs"/>
                        </a:rPr>
                        <a:t>BAL relied on </a:t>
                      </a:r>
                      <a:r>
                        <a:rPr lang="en-US" sz="1200" kern="1200" dirty="0" err="1" smtClean="0">
                          <a:solidFill>
                            <a:schemeClr val="dk1"/>
                          </a:solidFill>
                          <a:latin typeface="+mn-lt"/>
                          <a:ea typeface="+mn-ea"/>
                          <a:cs typeface="+mn-cs"/>
                        </a:rPr>
                        <a:t>para</a:t>
                      </a:r>
                      <a:r>
                        <a:rPr lang="en-US" sz="1200" kern="1200" dirty="0" smtClean="0">
                          <a:solidFill>
                            <a:schemeClr val="dk1"/>
                          </a:solidFill>
                          <a:latin typeface="+mn-lt"/>
                          <a:ea typeface="+mn-ea"/>
                          <a:cs typeface="+mn-cs"/>
                        </a:rPr>
                        <a:t> 4 of the Circular 26/26/2017 </a:t>
                      </a:r>
                      <a:r>
                        <a:rPr lang="en-US" sz="1200" b="1" kern="1200" dirty="0" smtClean="0">
                          <a:solidFill>
                            <a:schemeClr val="dk1"/>
                          </a:solidFill>
                          <a:latin typeface="+mn-lt"/>
                          <a:ea typeface="+mn-ea"/>
                          <a:cs typeface="+mn-cs"/>
                        </a:rPr>
                        <a:t>dated 291/12/17</a:t>
                      </a:r>
                      <a:r>
                        <a:rPr lang="en-US" sz="1200" kern="1200" dirty="0" smtClean="0">
                          <a:solidFill>
                            <a:schemeClr val="dk1"/>
                          </a:solidFill>
                          <a:latin typeface="+mn-lt"/>
                          <a:ea typeface="+mn-ea"/>
                          <a:cs typeface="+mn-cs"/>
                        </a:rPr>
                        <a:t> stating that  “ ….. It may be noted that while making adjustment in the output tax liability or input tax credit, </a:t>
                      </a:r>
                      <a:r>
                        <a:rPr lang="en-US" sz="1200" b="1" kern="1200" dirty="0" smtClean="0">
                          <a:solidFill>
                            <a:schemeClr val="dk1"/>
                          </a:solidFill>
                          <a:latin typeface="+mn-lt"/>
                          <a:ea typeface="+mn-ea"/>
                          <a:cs typeface="+mn-cs"/>
                        </a:rPr>
                        <a:t>there can be no negative entries in the FORM GSTR-3B</a:t>
                      </a:r>
                      <a:r>
                        <a:rPr lang="en-US" sz="1200" kern="1200" dirty="0" smtClean="0">
                          <a:solidFill>
                            <a:schemeClr val="dk1"/>
                          </a:solidFill>
                          <a:latin typeface="+mn-lt"/>
                          <a:ea typeface="+mn-ea"/>
                          <a:cs typeface="+mn-cs"/>
                        </a:rPr>
                        <a:t>. </a:t>
                      </a:r>
                      <a:r>
                        <a:rPr lang="en-US" sz="1200" b="1" kern="1200" dirty="0" smtClean="0">
                          <a:solidFill>
                            <a:schemeClr val="dk1"/>
                          </a:solidFill>
                          <a:latin typeface="+mn-lt"/>
                          <a:ea typeface="+mn-ea"/>
                          <a:cs typeface="+mn-cs"/>
                        </a:rPr>
                        <a:t>The amount remaining for adjustment, if any, may be adjusted in the return(s) in FORM GSTR-3B of subsequent month(s) and, in cases where such adjustment is not feasible, refund may be claimed</a:t>
                      </a:r>
                    </a:p>
                    <a:p>
                      <a:pPr lvl="0">
                        <a:buFont typeface="Arial" pitchFamily="34" charset="0"/>
                        <a:buChar char="•"/>
                      </a:pPr>
                      <a:endParaRPr lang="en-US" sz="1200" kern="1200" dirty="0" smtClean="0">
                        <a:solidFill>
                          <a:schemeClr val="dk1"/>
                        </a:solidFill>
                        <a:latin typeface="+mn-lt"/>
                        <a:ea typeface="+mn-ea"/>
                        <a:cs typeface="+mn-cs"/>
                      </a:endParaRPr>
                    </a:p>
                    <a:p>
                      <a:pPr lvl="0">
                        <a:buFont typeface="Arial" pitchFamily="34" charset="0"/>
                        <a:buChar char="•"/>
                      </a:pPr>
                      <a:r>
                        <a:rPr lang="en-US" sz="1200" kern="1200" dirty="0" smtClean="0">
                          <a:solidFill>
                            <a:schemeClr val="dk1"/>
                          </a:solidFill>
                          <a:latin typeface="+mn-lt"/>
                          <a:ea typeface="+mn-ea"/>
                          <a:cs typeface="+mn-cs"/>
                        </a:rPr>
                        <a:t>In short  Department itself was not   fully   geared   up   to   handle   such   an   elaborate   electronic procedure and was forced to tweak the procedural part to ensure smooth operation.</a:t>
                      </a:r>
                      <a:endParaRPr lang="en-US" sz="1800" kern="1200" dirty="0" smtClean="0">
                        <a:solidFill>
                          <a:schemeClr val="dk1"/>
                        </a:solidFill>
                        <a:latin typeface="+mn-lt"/>
                        <a:ea typeface="+mn-ea"/>
                        <a:cs typeface="+mn-cs"/>
                      </a:endParaRPr>
                    </a:p>
                  </a:txBody>
                  <a:tcPr marT="38100" marB="38100">
                    <a:solidFill>
                      <a:schemeClr val="bg2">
                        <a:lumMod val="20000"/>
                        <a:lumOff val="80000"/>
                      </a:schemeClr>
                    </a:solidFill>
                  </a:tcPr>
                </a:tc>
                <a:extLst>
                  <a:ext uri="{0D108BD9-81ED-4DB2-BD59-A6C34878D82A}">
                    <a16:rowId xmlns:a16="http://schemas.microsoft.com/office/drawing/2014/main" val="10001"/>
                  </a:ext>
                </a:extLst>
              </a:tr>
            </a:tbl>
          </a:graphicData>
        </a:graphic>
      </p:graphicFrame>
      <p:pic>
        <p:nvPicPr>
          <p:cNvPr id="4" name="Picture 3" descr="C:\Users\Administrator\AppData\Local\Microsoft\Windows Live Mail\WLMDSS.tmp\WLM577A.tmp\logo.png"/>
          <p:cNvPicPr/>
          <p:nvPr/>
        </p:nvPicPr>
        <p:blipFill>
          <a:blip r:embed="rId2" cstate="print"/>
          <a:srcRect/>
          <a:stretch>
            <a:fillRect/>
          </a:stretch>
        </p:blipFill>
        <p:spPr bwMode="auto">
          <a:xfrm>
            <a:off x="8839200" y="6324600"/>
            <a:ext cx="304800" cy="533400"/>
          </a:xfrm>
          <a:prstGeom prst="rect">
            <a:avLst/>
          </a:prstGeom>
          <a:noFill/>
        </p:spPr>
      </p:pic>
      <p:pic>
        <p:nvPicPr>
          <p:cNvPr id="5" name="Picture 4" descr="C:\Users\Administrator\AppData\Local\Microsoft\Windows Live Mail\WLMDSS.tmp\WLM577A.tmp\logo.png"/>
          <p:cNvPicPr/>
          <p:nvPr/>
        </p:nvPicPr>
        <p:blipFill>
          <a:blip r:embed="rId2" cstate="print"/>
          <a:srcRect/>
          <a:stretch>
            <a:fillRect/>
          </a:stretch>
        </p:blipFill>
        <p:spPr bwMode="auto">
          <a:xfrm>
            <a:off x="0" y="6324600"/>
            <a:ext cx="304800" cy="533400"/>
          </a:xfrm>
          <a:prstGeom prst="rect">
            <a:avLst/>
          </a:prstGeom>
          <a:noFill/>
        </p:spPr>
      </p:pic>
      <p:sp>
        <p:nvSpPr>
          <p:cNvPr id="7" name="Rectangle 8"/>
          <p:cNvSpPr>
            <a:spLocks noChangeArrowheads="1"/>
          </p:cNvSpPr>
          <p:nvPr/>
        </p:nvSpPr>
        <p:spPr bwMode="auto">
          <a:xfrm>
            <a:off x="467544" y="6457890"/>
            <a:ext cx="8208912" cy="400110"/>
          </a:xfrm>
          <a:prstGeom prst="rect">
            <a:avLst/>
          </a:prstGeom>
          <a:ln>
            <a:solidFill>
              <a:schemeClr val="bg1"/>
            </a:solidFill>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chemeClr val="accent6">
                    <a:lumMod val="50000"/>
                  </a:schemeClr>
                </a:solidFill>
                <a:effectLst/>
                <a:latin typeface="Bell MT" pitchFamily="18" charset="0"/>
                <a:ea typeface="Calibri" pitchFamily="34" charset="0"/>
                <a:cs typeface="Times New Roman" pitchFamily="18" charset="0"/>
              </a:rPr>
              <a:t>Behind Every Successful Business Decision, There Is Always A </a:t>
            </a:r>
            <a:r>
              <a:rPr kumimoji="0" lang="en-US" sz="2000" b="1" i="0" u="none" strike="noStrike" cap="none" normalizeH="0" baseline="0" dirty="0">
                <a:ln>
                  <a:noFill/>
                </a:ln>
                <a:solidFill>
                  <a:srgbClr val="FF0000"/>
                </a:solidFill>
                <a:effectLst/>
                <a:latin typeface="Bell MT" pitchFamily="18" charset="0"/>
                <a:ea typeface="Calibri" pitchFamily="34" charset="0"/>
                <a:cs typeface="Times New Roman" pitchFamily="18" charset="0"/>
              </a:rPr>
              <a:t>CMA</a:t>
            </a:r>
            <a:endParaRPr kumimoji="0" lang="en-US" sz="2000" b="0" i="0" u="none" strike="noStrike" cap="none" normalizeH="0" baseline="0" dirty="0">
              <a:ln>
                <a:noFill/>
              </a:ln>
              <a:solidFill>
                <a:srgbClr val="FF0000"/>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7544" y="188641"/>
            <a:ext cx="8352928" cy="792088"/>
          </a:xfrm>
          <a:solidFill>
            <a:schemeClr val="tx1"/>
          </a:solidFill>
        </p:spPr>
        <p:txBody>
          <a:bodyPr>
            <a:normAutofit/>
          </a:bodyPr>
          <a:lstStyle/>
          <a:p>
            <a:r>
              <a:rPr lang="en-IN" sz="1800" b="1" dirty="0">
                <a:solidFill>
                  <a:schemeClr val="bg1"/>
                </a:solidFill>
              </a:rPr>
              <a:t>UOI Vs  </a:t>
            </a:r>
            <a:r>
              <a:rPr lang="en-IN" sz="1800" b="1" dirty="0" err="1">
                <a:solidFill>
                  <a:schemeClr val="bg1"/>
                </a:solidFill>
              </a:rPr>
              <a:t>Bharti</a:t>
            </a:r>
            <a:r>
              <a:rPr lang="en-IN" sz="1800" b="1" dirty="0">
                <a:solidFill>
                  <a:schemeClr val="bg1"/>
                </a:solidFill>
              </a:rPr>
              <a:t> </a:t>
            </a:r>
            <a:r>
              <a:rPr lang="en-IN" sz="1800" b="1" dirty="0" err="1">
                <a:solidFill>
                  <a:schemeClr val="bg1"/>
                </a:solidFill>
              </a:rPr>
              <a:t>Airtel</a:t>
            </a:r>
            <a:r>
              <a:rPr lang="en-IN" sz="1800" dirty="0">
                <a:solidFill>
                  <a:schemeClr val="bg1"/>
                </a:solidFill>
              </a:rPr>
              <a:t> </a:t>
            </a:r>
            <a:r>
              <a:rPr lang="en-IN" sz="1800" dirty="0" smtClean="0">
                <a:solidFill>
                  <a:schemeClr val="bg1"/>
                </a:solidFill>
              </a:rPr>
              <a:t> </a:t>
            </a:r>
            <a:r>
              <a:rPr lang="en-US" sz="1800" b="1" dirty="0" smtClean="0">
                <a:solidFill>
                  <a:schemeClr val="bg1"/>
                </a:solidFill>
              </a:rPr>
              <a:t>– </a:t>
            </a:r>
            <a:r>
              <a:rPr lang="en-US" sz="1800" b="1" dirty="0">
                <a:solidFill>
                  <a:schemeClr val="bg1"/>
                </a:solidFill>
              </a:rPr>
              <a:t>Supreme Court </a:t>
            </a:r>
            <a:r>
              <a:rPr lang="en-US" sz="1800" b="1" dirty="0" smtClean="0">
                <a:solidFill>
                  <a:schemeClr val="bg1"/>
                </a:solidFill>
              </a:rPr>
              <a:t> </a:t>
            </a:r>
            <a:r>
              <a:rPr lang="en-US" sz="1800" dirty="0" smtClean="0">
                <a:solidFill>
                  <a:schemeClr val="bg1"/>
                </a:solidFill>
              </a:rPr>
              <a:t>6520/2021</a:t>
            </a:r>
            <a:endParaRPr lang="en-US" sz="1800" dirty="0">
              <a:solidFill>
                <a:schemeClr val="bg1"/>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3237346656"/>
              </p:ext>
            </p:extLst>
          </p:nvPr>
        </p:nvGraphicFramePr>
        <p:xfrm>
          <a:off x="683568" y="1052736"/>
          <a:ext cx="8064896" cy="3352800"/>
        </p:xfrm>
        <a:graphic>
          <a:graphicData uri="http://schemas.openxmlformats.org/drawingml/2006/table">
            <a:tbl>
              <a:tblPr firstRow="1" bandRow="1">
                <a:tableStyleId>{7DF18680-E054-41AD-8BC1-D1AEF772440D}</a:tableStyleId>
              </a:tblPr>
              <a:tblGrid>
                <a:gridCol w="8064896">
                  <a:extLst>
                    <a:ext uri="{9D8B030D-6E8A-4147-A177-3AD203B41FA5}">
                      <a16:colId xmlns:a16="http://schemas.microsoft.com/office/drawing/2014/main" val="20000"/>
                    </a:ext>
                  </a:extLst>
                </a:gridCol>
              </a:tblGrid>
              <a:tr h="254000">
                <a:tc>
                  <a:txBody>
                    <a:bodyPr/>
                    <a:lstStyle/>
                    <a:p>
                      <a:pPr marL="0" marR="0" indent="0" algn="ctr" defTabSz="914400" rtl="0" eaLnBrk="1" fontAlgn="auto" latinLnBrk="0" hangingPunct="1">
                        <a:lnSpc>
                          <a:spcPct val="100000"/>
                        </a:lnSpc>
                        <a:spcBef>
                          <a:spcPts val="0"/>
                        </a:spcBef>
                        <a:spcAft>
                          <a:spcPts val="0"/>
                        </a:spcAft>
                        <a:buClrTx/>
                        <a:buSzTx/>
                        <a:buFont typeface="Arial" pitchFamily="34" charset="0"/>
                        <a:buNone/>
                        <a:tabLst/>
                        <a:defRPr/>
                      </a:pPr>
                      <a:r>
                        <a:rPr lang="en-US" sz="1400" b="1" kern="1200" baseline="0" dirty="0" err="1" smtClean="0">
                          <a:solidFill>
                            <a:schemeClr val="tx1"/>
                          </a:solidFill>
                          <a:latin typeface="Arial" panose="020B0604020202020204" pitchFamily="34" charset="0"/>
                          <a:ea typeface="+mn-ea"/>
                          <a:cs typeface="Arial" panose="020B0604020202020204" pitchFamily="34" charset="0"/>
                        </a:rPr>
                        <a:t>Assessee’s</a:t>
                      </a:r>
                      <a:r>
                        <a:rPr lang="en-US" sz="1400" b="1" kern="1200" baseline="0" dirty="0" smtClean="0">
                          <a:solidFill>
                            <a:schemeClr val="tx1"/>
                          </a:solidFill>
                          <a:latin typeface="Arial" panose="020B0604020202020204" pitchFamily="34" charset="0"/>
                          <a:ea typeface="+mn-ea"/>
                          <a:cs typeface="Arial" panose="020B0604020202020204" pitchFamily="34" charset="0"/>
                        </a:rPr>
                        <a:t> Contention </a:t>
                      </a:r>
                    </a:p>
                  </a:txBody>
                  <a:tcPr marT="38100" marB="38100">
                    <a:solidFill>
                      <a:schemeClr val="bg1">
                        <a:lumMod val="75000"/>
                      </a:schemeClr>
                    </a:solidFill>
                  </a:tcPr>
                </a:tc>
                <a:extLst>
                  <a:ext uri="{0D108BD9-81ED-4DB2-BD59-A6C34878D82A}">
                    <a16:rowId xmlns:a16="http://schemas.microsoft.com/office/drawing/2014/main" val="10000"/>
                  </a:ext>
                </a:extLst>
              </a:tr>
              <a:tr h="469733">
                <a:tc>
                  <a:txBody>
                    <a:bodyPr/>
                    <a:lstStyle/>
                    <a:p>
                      <a:pPr lvl="0">
                        <a:buFont typeface="Arial" pitchFamily="34" charset="0"/>
                        <a:buChar char="•"/>
                      </a:pPr>
                      <a:r>
                        <a:rPr lang="en-IN" sz="1400" kern="1200" baseline="0" dirty="0" smtClean="0">
                          <a:solidFill>
                            <a:schemeClr val="dk1"/>
                          </a:solidFill>
                          <a:latin typeface="+mn-lt"/>
                          <a:ea typeface="+mn-ea"/>
                          <a:cs typeface="+mn-cs"/>
                        </a:rPr>
                        <a:t>.</a:t>
                      </a:r>
                      <a:r>
                        <a:rPr lang="en-IN" sz="1400" kern="1200" dirty="0" smtClean="0">
                          <a:solidFill>
                            <a:schemeClr val="dk1"/>
                          </a:solidFill>
                          <a:latin typeface="+mn-lt"/>
                          <a:ea typeface="+mn-ea"/>
                          <a:cs typeface="+mn-cs"/>
                        </a:rPr>
                        <a:t> In absence of GSTR2A, satisfying  conditions laid down in section 16(2) (C ) and (d) </a:t>
                      </a:r>
                      <a:r>
                        <a:rPr lang="en-IN" sz="1400" b="1" kern="1200" dirty="0" smtClean="0">
                          <a:solidFill>
                            <a:schemeClr val="dk1"/>
                          </a:solidFill>
                          <a:latin typeface="+mn-lt"/>
                          <a:ea typeface="+mn-ea"/>
                          <a:cs typeface="+mn-cs"/>
                        </a:rPr>
                        <a:t>become impossible</a:t>
                      </a:r>
                      <a:r>
                        <a:rPr lang="en-IN" sz="1400" kern="1200" dirty="0" smtClean="0">
                          <a:solidFill>
                            <a:schemeClr val="dk1"/>
                          </a:solidFill>
                          <a:latin typeface="+mn-lt"/>
                          <a:ea typeface="+mn-ea"/>
                          <a:cs typeface="+mn-cs"/>
                        </a:rPr>
                        <a:t>.</a:t>
                      </a:r>
                    </a:p>
                    <a:p>
                      <a:pPr lvl="0">
                        <a:buFont typeface="Arial" pitchFamily="34" charset="0"/>
                        <a:buChar char="•"/>
                      </a:pPr>
                      <a:endParaRPr lang="en-US" sz="1400" kern="1200" dirty="0" smtClean="0">
                        <a:solidFill>
                          <a:schemeClr val="dk1"/>
                        </a:solidFill>
                        <a:latin typeface="+mn-lt"/>
                        <a:ea typeface="+mn-ea"/>
                        <a:cs typeface="+mn-cs"/>
                      </a:endParaRPr>
                    </a:p>
                    <a:p>
                      <a:pPr lvl="0">
                        <a:buFont typeface="Arial" pitchFamily="34" charset="0"/>
                        <a:buChar char="•"/>
                      </a:pPr>
                      <a:r>
                        <a:rPr lang="en-IN" sz="1400" kern="1200" dirty="0" err="1" smtClean="0">
                          <a:solidFill>
                            <a:schemeClr val="dk1"/>
                          </a:solidFill>
                          <a:latin typeface="+mn-lt"/>
                          <a:ea typeface="+mn-ea"/>
                          <a:cs typeface="+mn-cs"/>
                        </a:rPr>
                        <a:t>Assessee</a:t>
                      </a:r>
                      <a:r>
                        <a:rPr lang="en-IN" sz="1400" kern="1200" dirty="0" smtClean="0">
                          <a:solidFill>
                            <a:schemeClr val="dk1"/>
                          </a:solidFill>
                          <a:latin typeface="+mn-lt"/>
                          <a:ea typeface="+mn-ea"/>
                          <a:cs typeface="+mn-cs"/>
                        </a:rPr>
                        <a:t> should not be penalised to incur blockade of working capital on account of </a:t>
                      </a:r>
                      <a:r>
                        <a:rPr lang="en-IN" sz="1400" kern="1200" dirty="0" err="1" smtClean="0">
                          <a:solidFill>
                            <a:schemeClr val="dk1"/>
                          </a:solidFill>
                          <a:latin typeface="+mn-lt"/>
                          <a:ea typeface="+mn-ea"/>
                          <a:cs typeface="+mn-cs"/>
                        </a:rPr>
                        <a:t>technoligical</a:t>
                      </a:r>
                      <a:r>
                        <a:rPr lang="en-IN" sz="1400" kern="1200" dirty="0" smtClean="0">
                          <a:solidFill>
                            <a:schemeClr val="dk1"/>
                          </a:solidFill>
                          <a:latin typeface="+mn-lt"/>
                          <a:ea typeface="+mn-ea"/>
                          <a:cs typeface="+mn-cs"/>
                        </a:rPr>
                        <a:t> failure from the Government.</a:t>
                      </a:r>
                      <a:endParaRPr lang="en-US" sz="1400" kern="1200" dirty="0" smtClean="0">
                        <a:solidFill>
                          <a:schemeClr val="dk1"/>
                        </a:solidFill>
                        <a:latin typeface="+mn-lt"/>
                        <a:ea typeface="+mn-ea"/>
                        <a:cs typeface="+mn-cs"/>
                      </a:endParaRPr>
                    </a:p>
                    <a:p>
                      <a:pPr lvl="0">
                        <a:buFont typeface="Arial" pitchFamily="34" charset="0"/>
                        <a:buChar char="•"/>
                      </a:pPr>
                      <a:endParaRPr lang="en-IN" sz="1400" kern="1200" dirty="0" smtClean="0">
                        <a:solidFill>
                          <a:schemeClr val="dk1"/>
                        </a:solidFill>
                        <a:latin typeface="+mn-lt"/>
                        <a:ea typeface="+mn-ea"/>
                        <a:cs typeface="+mn-cs"/>
                      </a:endParaRPr>
                    </a:p>
                    <a:p>
                      <a:pPr lvl="0">
                        <a:buFont typeface="Arial" pitchFamily="34" charset="0"/>
                        <a:buChar char="•"/>
                      </a:pPr>
                      <a:r>
                        <a:rPr lang="en-IN" sz="1400" kern="1200" dirty="0" smtClean="0">
                          <a:solidFill>
                            <a:schemeClr val="dk1"/>
                          </a:solidFill>
                          <a:latin typeface="+mn-lt"/>
                          <a:ea typeface="+mn-ea"/>
                          <a:cs typeface="+mn-cs"/>
                        </a:rPr>
                        <a:t>Circular of 26/26/2017 mentions clearly that the  refund is available in certain circumstances.</a:t>
                      </a:r>
                      <a:endParaRPr lang="en-US" sz="1400" kern="1200" dirty="0" smtClean="0">
                        <a:solidFill>
                          <a:schemeClr val="dk1"/>
                        </a:solidFill>
                        <a:latin typeface="+mn-lt"/>
                        <a:ea typeface="+mn-ea"/>
                        <a:cs typeface="+mn-cs"/>
                      </a:endParaRPr>
                    </a:p>
                    <a:p>
                      <a:pPr lvl="0">
                        <a:buFont typeface="Arial" pitchFamily="34" charset="0"/>
                        <a:buChar char="•"/>
                      </a:pPr>
                      <a:endParaRPr lang="en-US" sz="1400" kern="1200" dirty="0" smtClean="0">
                        <a:solidFill>
                          <a:schemeClr val="dk1"/>
                        </a:solidFill>
                        <a:latin typeface="+mn-lt"/>
                        <a:ea typeface="+mn-ea"/>
                        <a:cs typeface="+mn-cs"/>
                      </a:endParaRPr>
                    </a:p>
                    <a:p>
                      <a:pPr lvl="0">
                        <a:buFont typeface="Arial" pitchFamily="34" charset="0"/>
                        <a:buChar char="•"/>
                      </a:pPr>
                      <a:r>
                        <a:rPr lang="en-US" sz="1400" kern="1200" dirty="0" smtClean="0">
                          <a:solidFill>
                            <a:schemeClr val="dk1"/>
                          </a:solidFill>
                          <a:latin typeface="+mn-lt"/>
                          <a:ea typeface="+mn-ea"/>
                          <a:cs typeface="+mn-cs"/>
                        </a:rPr>
                        <a:t>The recipient had no access   to   the   vendor’s   returns   had   no   facility   to   verify   the correctness of the ITC taken.</a:t>
                      </a:r>
                    </a:p>
                    <a:p>
                      <a:pPr lvl="0">
                        <a:buFont typeface="Arial" pitchFamily="34" charset="0"/>
                        <a:buChar char="•"/>
                      </a:pPr>
                      <a:endParaRPr lang="en-US" sz="1400" kern="1200" dirty="0" smtClean="0">
                        <a:solidFill>
                          <a:schemeClr val="dk1"/>
                        </a:solidFill>
                        <a:latin typeface="+mn-lt"/>
                        <a:ea typeface="+mn-ea"/>
                        <a:cs typeface="+mn-cs"/>
                      </a:endParaRPr>
                    </a:p>
                    <a:p>
                      <a:pPr lvl="0">
                        <a:buFont typeface="Arial" pitchFamily="34" charset="0"/>
                        <a:buChar char="•"/>
                      </a:pPr>
                      <a:r>
                        <a:rPr lang="en-US" sz="1400" kern="1200" dirty="0" smtClean="0">
                          <a:solidFill>
                            <a:schemeClr val="dk1"/>
                          </a:solidFill>
                          <a:latin typeface="+mn-lt"/>
                          <a:ea typeface="+mn-ea"/>
                          <a:cs typeface="+mn-cs"/>
                        </a:rPr>
                        <a:t>The </a:t>
                      </a:r>
                      <a:r>
                        <a:rPr lang="en-US" sz="1400" b="1" kern="1200" dirty="0" smtClean="0">
                          <a:solidFill>
                            <a:schemeClr val="dk1"/>
                          </a:solidFill>
                          <a:latin typeface="+mn-lt"/>
                          <a:ea typeface="+mn-ea"/>
                          <a:cs typeface="+mn-cs"/>
                        </a:rPr>
                        <a:t>Department  cannot take advantage of its own failure of not being able to </a:t>
                      </a:r>
                      <a:r>
                        <a:rPr lang="en-US" sz="1400" b="1" kern="1200" dirty="0" err="1" smtClean="0">
                          <a:solidFill>
                            <a:schemeClr val="dk1"/>
                          </a:solidFill>
                          <a:latin typeface="+mn-lt"/>
                          <a:ea typeface="+mn-ea"/>
                          <a:cs typeface="+mn-cs"/>
                        </a:rPr>
                        <a:t>operationalize</a:t>
                      </a:r>
                      <a:r>
                        <a:rPr lang="en-US" sz="1400" b="1" kern="1200" dirty="0" smtClean="0">
                          <a:solidFill>
                            <a:schemeClr val="dk1"/>
                          </a:solidFill>
                          <a:latin typeface="+mn-lt"/>
                          <a:ea typeface="+mn-ea"/>
                          <a:cs typeface="+mn-cs"/>
                        </a:rPr>
                        <a:t> </a:t>
                      </a:r>
                      <a:r>
                        <a:rPr lang="en-US" sz="1400" kern="1200" dirty="0" smtClean="0">
                          <a:solidFill>
                            <a:schemeClr val="dk1"/>
                          </a:solidFill>
                          <a:latin typeface="+mn-lt"/>
                          <a:ea typeface="+mn-ea"/>
                          <a:cs typeface="+mn-cs"/>
                        </a:rPr>
                        <a:t>relevant Forms. It is unfair   and   inequitable   that   failure   of   the   department   should benefit the department by   forcing   the   registered   person   to discharge liability by cash  </a:t>
                      </a:r>
                    </a:p>
                    <a:p>
                      <a:pPr lvl="0">
                        <a:buFont typeface="Arial" pitchFamily="34" charset="0"/>
                        <a:buChar char="•"/>
                      </a:pPr>
                      <a:endParaRPr lang="en-US" sz="1400" kern="1200" dirty="0" smtClean="0">
                        <a:solidFill>
                          <a:schemeClr val="dk1"/>
                        </a:solidFill>
                        <a:latin typeface="+mn-lt"/>
                        <a:ea typeface="+mn-ea"/>
                        <a:cs typeface="+mn-cs"/>
                      </a:endParaRPr>
                    </a:p>
                  </a:txBody>
                  <a:tcPr marT="38100" marB="38100">
                    <a:solidFill>
                      <a:schemeClr val="bg2">
                        <a:lumMod val="20000"/>
                        <a:lumOff val="80000"/>
                      </a:schemeClr>
                    </a:solidFill>
                  </a:tcPr>
                </a:tc>
                <a:extLst>
                  <a:ext uri="{0D108BD9-81ED-4DB2-BD59-A6C34878D82A}">
                    <a16:rowId xmlns:a16="http://schemas.microsoft.com/office/drawing/2014/main" val="10001"/>
                  </a:ext>
                </a:extLst>
              </a:tr>
            </a:tbl>
          </a:graphicData>
        </a:graphic>
      </p:graphicFrame>
      <p:pic>
        <p:nvPicPr>
          <p:cNvPr id="4" name="Picture 3" descr="C:\Users\Administrator\AppData\Local\Microsoft\Windows Live Mail\WLMDSS.tmp\WLM577A.tmp\logo.png"/>
          <p:cNvPicPr/>
          <p:nvPr/>
        </p:nvPicPr>
        <p:blipFill>
          <a:blip r:embed="rId2" cstate="print"/>
          <a:srcRect/>
          <a:stretch>
            <a:fillRect/>
          </a:stretch>
        </p:blipFill>
        <p:spPr bwMode="auto">
          <a:xfrm>
            <a:off x="8839200" y="6324600"/>
            <a:ext cx="304800" cy="533400"/>
          </a:xfrm>
          <a:prstGeom prst="rect">
            <a:avLst/>
          </a:prstGeom>
          <a:noFill/>
        </p:spPr>
      </p:pic>
      <p:pic>
        <p:nvPicPr>
          <p:cNvPr id="5" name="Picture 4" descr="C:\Users\Administrator\AppData\Local\Microsoft\Windows Live Mail\WLMDSS.tmp\WLM577A.tmp\logo.png"/>
          <p:cNvPicPr/>
          <p:nvPr/>
        </p:nvPicPr>
        <p:blipFill>
          <a:blip r:embed="rId2" cstate="print"/>
          <a:srcRect/>
          <a:stretch>
            <a:fillRect/>
          </a:stretch>
        </p:blipFill>
        <p:spPr bwMode="auto">
          <a:xfrm>
            <a:off x="0" y="6324600"/>
            <a:ext cx="304800" cy="533400"/>
          </a:xfrm>
          <a:prstGeom prst="rect">
            <a:avLst/>
          </a:prstGeom>
          <a:noFill/>
        </p:spPr>
      </p:pic>
      <p:sp>
        <p:nvSpPr>
          <p:cNvPr id="7" name="Rectangle 8"/>
          <p:cNvSpPr>
            <a:spLocks noChangeArrowheads="1"/>
          </p:cNvSpPr>
          <p:nvPr/>
        </p:nvSpPr>
        <p:spPr bwMode="auto">
          <a:xfrm>
            <a:off x="467544" y="6457890"/>
            <a:ext cx="8208912" cy="400110"/>
          </a:xfrm>
          <a:prstGeom prst="rect">
            <a:avLst/>
          </a:prstGeom>
          <a:ln>
            <a:solidFill>
              <a:schemeClr val="bg1"/>
            </a:solidFill>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chemeClr val="accent6">
                    <a:lumMod val="50000"/>
                  </a:schemeClr>
                </a:solidFill>
                <a:effectLst/>
                <a:latin typeface="Bell MT" pitchFamily="18" charset="0"/>
                <a:ea typeface="Calibri" pitchFamily="34" charset="0"/>
                <a:cs typeface="Times New Roman" pitchFamily="18" charset="0"/>
              </a:rPr>
              <a:t>Behind Every Successful Business Decision, There Is Always A </a:t>
            </a:r>
            <a:r>
              <a:rPr kumimoji="0" lang="en-US" sz="2000" b="1" i="0" u="none" strike="noStrike" cap="none" normalizeH="0" baseline="0" dirty="0">
                <a:ln>
                  <a:noFill/>
                </a:ln>
                <a:solidFill>
                  <a:srgbClr val="FF0000"/>
                </a:solidFill>
                <a:effectLst/>
                <a:latin typeface="Bell MT" pitchFamily="18" charset="0"/>
                <a:ea typeface="Calibri" pitchFamily="34" charset="0"/>
                <a:cs typeface="Times New Roman" pitchFamily="18" charset="0"/>
              </a:rPr>
              <a:t>CMA</a:t>
            </a:r>
            <a:endParaRPr kumimoji="0" lang="en-US" sz="2000" b="0" i="0" u="none" strike="noStrike" cap="none" normalizeH="0" baseline="0" dirty="0">
              <a:ln>
                <a:noFill/>
              </a:ln>
              <a:solidFill>
                <a:srgbClr val="FF0000"/>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7544" y="188641"/>
            <a:ext cx="8352928" cy="792088"/>
          </a:xfrm>
          <a:solidFill>
            <a:schemeClr val="tx1"/>
          </a:solidFill>
        </p:spPr>
        <p:txBody>
          <a:bodyPr>
            <a:normAutofit/>
          </a:bodyPr>
          <a:lstStyle/>
          <a:p>
            <a:r>
              <a:rPr lang="en-IN" sz="1800" b="1" dirty="0">
                <a:solidFill>
                  <a:schemeClr val="bg1"/>
                </a:solidFill>
              </a:rPr>
              <a:t>UOI Vs  </a:t>
            </a:r>
            <a:r>
              <a:rPr lang="en-IN" sz="1800" b="1" dirty="0" err="1">
                <a:solidFill>
                  <a:schemeClr val="bg1"/>
                </a:solidFill>
              </a:rPr>
              <a:t>Bharti</a:t>
            </a:r>
            <a:r>
              <a:rPr lang="en-IN" sz="1800" b="1" dirty="0">
                <a:solidFill>
                  <a:schemeClr val="bg1"/>
                </a:solidFill>
              </a:rPr>
              <a:t> </a:t>
            </a:r>
            <a:r>
              <a:rPr lang="en-IN" sz="1800" b="1" dirty="0" err="1">
                <a:solidFill>
                  <a:schemeClr val="bg1"/>
                </a:solidFill>
              </a:rPr>
              <a:t>Airtel</a:t>
            </a:r>
            <a:r>
              <a:rPr lang="en-IN" sz="1800" dirty="0">
                <a:solidFill>
                  <a:schemeClr val="bg1"/>
                </a:solidFill>
              </a:rPr>
              <a:t> </a:t>
            </a:r>
            <a:r>
              <a:rPr lang="en-IN" sz="1800" dirty="0" smtClean="0">
                <a:solidFill>
                  <a:schemeClr val="bg1"/>
                </a:solidFill>
              </a:rPr>
              <a:t> </a:t>
            </a:r>
            <a:r>
              <a:rPr lang="en-US" sz="1800" b="1" dirty="0" smtClean="0">
                <a:solidFill>
                  <a:schemeClr val="bg1"/>
                </a:solidFill>
              </a:rPr>
              <a:t>– </a:t>
            </a:r>
            <a:r>
              <a:rPr lang="en-US" sz="1800" b="1" dirty="0">
                <a:solidFill>
                  <a:schemeClr val="bg1"/>
                </a:solidFill>
              </a:rPr>
              <a:t>Supreme Court </a:t>
            </a:r>
            <a:r>
              <a:rPr lang="en-US" sz="1800" b="1" dirty="0" smtClean="0">
                <a:solidFill>
                  <a:schemeClr val="bg1"/>
                </a:solidFill>
              </a:rPr>
              <a:t> </a:t>
            </a:r>
            <a:r>
              <a:rPr lang="en-US" sz="1800" dirty="0" smtClean="0">
                <a:solidFill>
                  <a:schemeClr val="bg1"/>
                </a:solidFill>
              </a:rPr>
              <a:t>6520/2021</a:t>
            </a:r>
            <a:endParaRPr lang="en-US" sz="1800" dirty="0">
              <a:solidFill>
                <a:schemeClr val="bg1"/>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3237346656"/>
              </p:ext>
            </p:extLst>
          </p:nvPr>
        </p:nvGraphicFramePr>
        <p:xfrm>
          <a:off x="611560" y="1124744"/>
          <a:ext cx="8064896" cy="4876800"/>
        </p:xfrm>
        <a:graphic>
          <a:graphicData uri="http://schemas.openxmlformats.org/drawingml/2006/table">
            <a:tbl>
              <a:tblPr firstRow="1" bandRow="1">
                <a:tableStyleId>{7DF18680-E054-41AD-8BC1-D1AEF772440D}</a:tableStyleId>
              </a:tblPr>
              <a:tblGrid>
                <a:gridCol w="8064896">
                  <a:extLst>
                    <a:ext uri="{9D8B030D-6E8A-4147-A177-3AD203B41FA5}">
                      <a16:colId xmlns:a16="http://schemas.microsoft.com/office/drawing/2014/main" val="20000"/>
                    </a:ext>
                  </a:extLst>
                </a:gridCol>
              </a:tblGrid>
              <a:tr h="254000">
                <a:tc>
                  <a:txBody>
                    <a:bodyPr/>
                    <a:lstStyle/>
                    <a:p>
                      <a:pPr marL="0" marR="0" indent="0" algn="ctr" defTabSz="914400" rtl="0" eaLnBrk="1" fontAlgn="auto" latinLnBrk="0" hangingPunct="1">
                        <a:lnSpc>
                          <a:spcPct val="100000"/>
                        </a:lnSpc>
                        <a:spcBef>
                          <a:spcPts val="0"/>
                        </a:spcBef>
                        <a:spcAft>
                          <a:spcPts val="0"/>
                        </a:spcAft>
                        <a:buClrTx/>
                        <a:buSzTx/>
                        <a:buFont typeface="Arial" pitchFamily="34" charset="0"/>
                        <a:buNone/>
                        <a:tabLst/>
                        <a:defRPr/>
                      </a:pPr>
                      <a:r>
                        <a:rPr lang="en-US" sz="1200" b="1" kern="1200" baseline="0" dirty="0" smtClean="0">
                          <a:solidFill>
                            <a:schemeClr val="tx1"/>
                          </a:solidFill>
                          <a:latin typeface="Arial" panose="020B0604020202020204" pitchFamily="34" charset="0"/>
                          <a:ea typeface="+mn-ea"/>
                          <a:cs typeface="Arial" panose="020B0604020202020204" pitchFamily="34" charset="0"/>
                        </a:rPr>
                        <a:t>Revenue’s Contention </a:t>
                      </a:r>
                    </a:p>
                  </a:txBody>
                  <a:tcPr marT="38100" marB="38100">
                    <a:solidFill>
                      <a:schemeClr val="bg1">
                        <a:lumMod val="75000"/>
                      </a:schemeClr>
                    </a:solidFill>
                  </a:tcPr>
                </a:tc>
                <a:extLst>
                  <a:ext uri="{0D108BD9-81ED-4DB2-BD59-A6C34878D82A}">
                    <a16:rowId xmlns:a16="http://schemas.microsoft.com/office/drawing/2014/main" val="10000"/>
                  </a:ext>
                </a:extLst>
              </a:tr>
              <a:tr h="469733">
                <a:tc>
                  <a:txBody>
                    <a:bodyPr/>
                    <a:lstStyle/>
                    <a:p>
                      <a:pPr lvl="0">
                        <a:buFont typeface="Arial" pitchFamily="34" charset="0"/>
                        <a:buChar char="•"/>
                      </a:pPr>
                      <a:r>
                        <a:rPr lang="en-IN" sz="1400" kern="1200" baseline="0" dirty="0" smtClean="0">
                          <a:solidFill>
                            <a:schemeClr val="dk1"/>
                          </a:solidFill>
                          <a:latin typeface="+mn-lt"/>
                          <a:ea typeface="+mn-ea"/>
                          <a:cs typeface="+mn-cs"/>
                        </a:rPr>
                        <a:t>.</a:t>
                      </a:r>
                      <a:r>
                        <a:rPr lang="en-US" sz="1800" kern="1200" dirty="0" smtClean="0">
                          <a:solidFill>
                            <a:schemeClr val="dk1"/>
                          </a:solidFill>
                          <a:latin typeface="+mn-lt"/>
                          <a:ea typeface="+mn-ea"/>
                          <a:cs typeface="+mn-cs"/>
                        </a:rPr>
                        <a:t> </a:t>
                      </a:r>
                      <a:r>
                        <a:rPr lang="en-US" sz="1400" kern="1200" dirty="0" smtClean="0">
                          <a:solidFill>
                            <a:schemeClr val="dk1"/>
                          </a:solidFill>
                          <a:latin typeface="+mn-lt"/>
                          <a:ea typeface="+mn-ea"/>
                          <a:cs typeface="+mn-cs"/>
                        </a:rPr>
                        <a:t>The   </a:t>
                      </a:r>
                      <a:r>
                        <a:rPr lang="en-US" sz="1400" b="1" kern="1200" dirty="0" smtClean="0">
                          <a:solidFill>
                            <a:schemeClr val="dk1"/>
                          </a:solidFill>
                          <a:latin typeface="+mn-lt"/>
                          <a:ea typeface="+mn-ea"/>
                          <a:cs typeface="+mn-cs"/>
                        </a:rPr>
                        <a:t>right   to   claim   ITC</a:t>
                      </a:r>
                      <a:r>
                        <a:rPr lang="en-US" sz="1400" kern="1200" dirty="0" smtClean="0">
                          <a:solidFill>
                            <a:schemeClr val="dk1"/>
                          </a:solidFill>
                          <a:latin typeface="+mn-lt"/>
                          <a:ea typeface="+mn-ea"/>
                          <a:cs typeface="+mn-cs"/>
                        </a:rPr>
                        <a:t>,   being   a   statutory   right,  is </a:t>
                      </a:r>
                      <a:r>
                        <a:rPr lang="en-US" sz="1400" b="1" kern="1200" dirty="0" smtClean="0">
                          <a:solidFill>
                            <a:schemeClr val="dk1"/>
                          </a:solidFill>
                          <a:latin typeface="+mn-lt"/>
                          <a:ea typeface="+mn-ea"/>
                          <a:cs typeface="+mn-cs"/>
                        </a:rPr>
                        <a:t>circumscribed by conditions and restrictions</a:t>
                      </a:r>
                      <a:r>
                        <a:rPr lang="en-US" sz="1400" kern="1200" dirty="0" smtClean="0">
                          <a:solidFill>
                            <a:schemeClr val="dk1"/>
                          </a:solidFill>
                          <a:latin typeface="+mn-lt"/>
                          <a:ea typeface="+mn-ea"/>
                          <a:cs typeface="+mn-cs"/>
                        </a:rPr>
                        <a:t>, subject to which a registered   person   is   entitled   to   take   credit. </a:t>
                      </a:r>
                    </a:p>
                    <a:p>
                      <a:pPr lvl="0">
                        <a:buFont typeface="Arial" pitchFamily="34" charset="0"/>
                        <a:buChar char="•"/>
                      </a:pPr>
                      <a:endParaRPr lang="en-US" sz="1400" kern="1200" dirty="0" smtClean="0">
                        <a:solidFill>
                          <a:schemeClr val="dk1"/>
                        </a:solidFill>
                        <a:latin typeface="+mn-lt"/>
                        <a:ea typeface="+mn-ea"/>
                        <a:cs typeface="+mn-cs"/>
                      </a:endParaRPr>
                    </a:p>
                    <a:p>
                      <a:pPr lvl="0">
                        <a:buFont typeface="Arial" pitchFamily="34" charset="0"/>
                        <a:buChar char="•"/>
                      </a:pPr>
                      <a:r>
                        <a:rPr lang="en-US" sz="1400" kern="1200" dirty="0" smtClean="0">
                          <a:solidFill>
                            <a:schemeClr val="dk1"/>
                          </a:solidFill>
                          <a:latin typeface="+mn-lt"/>
                          <a:ea typeface="+mn-ea"/>
                          <a:cs typeface="+mn-cs"/>
                        </a:rPr>
                        <a:t>A registered   person is legally bound   to   maintain   records   regarding   transactions between suppliers and the recipients  based on their agreements, invoices and books of accounts. </a:t>
                      </a:r>
                      <a:r>
                        <a:rPr lang="en-US" sz="1400" b="1" kern="1200" dirty="0" smtClean="0">
                          <a:solidFill>
                            <a:schemeClr val="dk1"/>
                          </a:solidFill>
                          <a:latin typeface="+mn-lt"/>
                          <a:ea typeface="+mn-ea"/>
                          <a:cs typeface="+mn-cs"/>
                        </a:rPr>
                        <a:t>Such records  would itself  reveal about the eligibility to credit and its </a:t>
                      </a:r>
                      <a:r>
                        <a:rPr lang="en-US" sz="1400" b="1" kern="1200" dirty="0" err="1" smtClean="0">
                          <a:solidFill>
                            <a:schemeClr val="dk1"/>
                          </a:solidFill>
                          <a:latin typeface="+mn-lt"/>
                          <a:ea typeface="+mn-ea"/>
                          <a:cs typeface="+mn-cs"/>
                        </a:rPr>
                        <a:t>availment</a:t>
                      </a:r>
                      <a:r>
                        <a:rPr lang="en-US" sz="1400" kern="1200" dirty="0" smtClean="0">
                          <a:solidFill>
                            <a:schemeClr val="dk1"/>
                          </a:solidFill>
                          <a:latin typeface="+mn-lt"/>
                          <a:ea typeface="+mn-ea"/>
                          <a:cs typeface="+mn-cs"/>
                        </a:rPr>
                        <a:t>. </a:t>
                      </a:r>
                    </a:p>
                    <a:p>
                      <a:pPr lvl="0">
                        <a:buFont typeface="Arial" pitchFamily="34" charset="0"/>
                        <a:buChar char="•"/>
                      </a:pPr>
                      <a:endParaRPr lang="en-US" sz="1400" kern="1200" dirty="0" smtClean="0">
                        <a:solidFill>
                          <a:schemeClr val="dk1"/>
                        </a:solidFill>
                        <a:latin typeface="+mn-lt"/>
                        <a:ea typeface="+mn-ea"/>
                        <a:cs typeface="+mn-cs"/>
                      </a:endParaRPr>
                    </a:p>
                    <a:p>
                      <a:pPr lvl="0">
                        <a:buFont typeface="Arial" pitchFamily="34" charset="0"/>
                        <a:buChar char="•"/>
                      </a:pPr>
                      <a:r>
                        <a:rPr lang="en-US" sz="1400" kern="1200" dirty="0" smtClean="0">
                          <a:solidFill>
                            <a:schemeClr val="dk1"/>
                          </a:solidFill>
                          <a:latin typeface="+mn-lt"/>
                          <a:ea typeface="+mn-ea"/>
                          <a:cs typeface="+mn-cs"/>
                        </a:rPr>
                        <a:t>The </a:t>
                      </a:r>
                      <a:r>
                        <a:rPr lang="en-US" sz="1400" b="1" kern="1200" dirty="0" smtClean="0">
                          <a:solidFill>
                            <a:schemeClr val="dk1"/>
                          </a:solidFill>
                          <a:latin typeface="+mn-lt"/>
                          <a:ea typeface="+mn-ea"/>
                          <a:cs typeface="+mn-cs"/>
                        </a:rPr>
                        <a:t>registered person under the law is obliged to do a </a:t>
                      </a:r>
                      <a:r>
                        <a:rPr lang="en-US" sz="1400" b="1" kern="1200" dirty="0" err="1" smtClean="0">
                          <a:solidFill>
                            <a:schemeClr val="dk1"/>
                          </a:solidFill>
                          <a:latin typeface="+mn-lt"/>
                          <a:ea typeface="+mn-ea"/>
                          <a:cs typeface="+mn-cs"/>
                        </a:rPr>
                        <a:t>self­assessment</a:t>
                      </a:r>
                      <a:r>
                        <a:rPr lang="en-US" sz="1400" b="1" kern="1200" dirty="0" smtClean="0">
                          <a:solidFill>
                            <a:schemeClr val="dk1"/>
                          </a:solidFill>
                          <a:latin typeface="+mn-lt"/>
                          <a:ea typeface="+mn-ea"/>
                          <a:cs typeface="+mn-cs"/>
                        </a:rPr>
                        <a:t> </a:t>
                      </a:r>
                      <a:r>
                        <a:rPr lang="en-US" sz="1400" kern="1200" dirty="0" smtClean="0">
                          <a:solidFill>
                            <a:schemeClr val="dk1"/>
                          </a:solidFill>
                          <a:latin typeface="+mn-lt"/>
                          <a:ea typeface="+mn-ea"/>
                          <a:cs typeface="+mn-cs"/>
                        </a:rPr>
                        <a:t>, take credit and pay tax.  The Authorities have no role to play in that regard. </a:t>
                      </a:r>
                    </a:p>
                    <a:p>
                      <a:pPr lvl="0">
                        <a:buFont typeface="Arial" pitchFamily="34" charset="0"/>
                        <a:buChar char="•"/>
                      </a:pPr>
                      <a:endParaRPr lang="en-US" sz="1400" kern="1200" dirty="0" smtClean="0">
                        <a:solidFill>
                          <a:schemeClr val="dk1"/>
                        </a:solidFill>
                        <a:latin typeface="+mn-lt"/>
                        <a:ea typeface="+mn-ea"/>
                        <a:cs typeface="+mn-cs"/>
                      </a:endParaRPr>
                    </a:p>
                    <a:p>
                      <a:pPr lvl="0">
                        <a:buFont typeface="Arial" pitchFamily="34" charset="0"/>
                        <a:buChar char="•"/>
                      </a:pPr>
                      <a:r>
                        <a:rPr lang="en-US" sz="1400" kern="1200" dirty="0" smtClean="0">
                          <a:solidFill>
                            <a:schemeClr val="dk1"/>
                          </a:solidFill>
                          <a:latin typeface="+mn-lt"/>
                          <a:ea typeface="+mn-ea"/>
                          <a:cs typeface="+mn-cs"/>
                        </a:rPr>
                        <a:t>By introducing the  provision,  Government is not taking away the right of ITC nor denying the ITC. </a:t>
                      </a:r>
                    </a:p>
                    <a:p>
                      <a:pPr lvl="0">
                        <a:buFont typeface="Arial" pitchFamily="34" charset="0"/>
                        <a:buChar char="•"/>
                      </a:pPr>
                      <a:endParaRPr lang="en-US" sz="1400" kern="1200" dirty="0" smtClean="0">
                        <a:solidFill>
                          <a:schemeClr val="dk1"/>
                        </a:solidFill>
                        <a:latin typeface="+mn-lt"/>
                        <a:ea typeface="+mn-ea"/>
                        <a:cs typeface="+mn-cs"/>
                      </a:endParaRPr>
                    </a:p>
                    <a:p>
                      <a:pPr lvl="0">
                        <a:buFont typeface="Arial" pitchFamily="34" charset="0"/>
                        <a:buChar char="•"/>
                      </a:pPr>
                      <a:r>
                        <a:rPr lang="en-US" sz="1400" kern="1200" dirty="0" smtClean="0">
                          <a:solidFill>
                            <a:schemeClr val="dk1"/>
                          </a:solidFill>
                          <a:latin typeface="+mn-lt"/>
                          <a:ea typeface="+mn-ea"/>
                          <a:cs typeface="+mn-cs"/>
                        </a:rPr>
                        <a:t>The efficacy of common electronic portal or so to say mal functioning thereof, does not extricate the registered person  from   the   primary   obligation   of   </a:t>
                      </a:r>
                      <a:r>
                        <a:rPr lang="en-US" sz="1400" kern="1200" dirty="0" err="1" smtClean="0">
                          <a:solidFill>
                            <a:schemeClr val="dk1"/>
                          </a:solidFill>
                          <a:latin typeface="+mn-lt"/>
                          <a:ea typeface="+mn-ea"/>
                          <a:cs typeface="+mn-cs"/>
                        </a:rPr>
                        <a:t>self­assessment</a:t>
                      </a:r>
                      <a:r>
                        <a:rPr lang="en-US" sz="1400" kern="1200" dirty="0" smtClean="0">
                          <a:solidFill>
                            <a:schemeClr val="dk1"/>
                          </a:solidFill>
                          <a:latin typeface="+mn-lt"/>
                          <a:ea typeface="+mn-ea"/>
                          <a:cs typeface="+mn-cs"/>
                        </a:rPr>
                        <a:t>   </a:t>
                      </a:r>
                    </a:p>
                    <a:p>
                      <a:pPr lvl="0">
                        <a:buFont typeface="Arial" pitchFamily="34" charset="0"/>
                        <a:buChar char="•"/>
                      </a:pPr>
                      <a:endParaRPr lang="en-US" sz="1400" kern="1200" dirty="0" smtClean="0">
                        <a:solidFill>
                          <a:schemeClr val="dk1"/>
                        </a:solidFill>
                        <a:latin typeface="+mn-lt"/>
                        <a:ea typeface="+mn-ea"/>
                        <a:cs typeface="+mn-cs"/>
                      </a:endParaRPr>
                    </a:p>
                    <a:p>
                      <a:pPr lvl="0">
                        <a:buFont typeface="Arial" pitchFamily="34" charset="0"/>
                        <a:buChar char="•"/>
                      </a:pPr>
                      <a:r>
                        <a:rPr lang="en-US" sz="1400" kern="1200" dirty="0" smtClean="0">
                          <a:solidFill>
                            <a:schemeClr val="dk1"/>
                          </a:solidFill>
                          <a:latin typeface="+mn-lt"/>
                          <a:ea typeface="+mn-ea"/>
                          <a:cs typeface="+mn-cs"/>
                        </a:rPr>
                        <a:t>Rectification / revision  of Return can be done in the month  during which such or incorrect particulars  came to be noticed.</a:t>
                      </a:r>
                    </a:p>
                    <a:p>
                      <a:pPr lvl="0">
                        <a:buFont typeface="Arial" pitchFamily="34" charset="0"/>
                        <a:buChar char="•"/>
                      </a:pPr>
                      <a:endParaRPr lang="en-US" sz="1400" kern="1200" dirty="0" smtClean="0">
                        <a:solidFill>
                          <a:schemeClr val="dk1"/>
                        </a:solidFill>
                        <a:latin typeface="+mn-lt"/>
                        <a:ea typeface="+mn-ea"/>
                        <a:cs typeface="+mn-cs"/>
                      </a:endParaRPr>
                    </a:p>
                    <a:p>
                      <a:pPr lvl="0">
                        <a:buFont typeface="Arial" pitchFamily="34" charset="0"/>
                        <a:buChar char="•"/>
                      </a:pPr>
                      <a:r>
                        <a:rPr lang="en-US" sz="1400" b="1" kern="1200" dirty="0" smtClean="0">
                          <a:solidFill>
                            <a:schemeClr val="dk1"/>
                          </a:solidFill>
                          <a:latin typeface="+mn-lt"/>
                          <a:ea typeface="+mn-ea"/>
                          <a:cs typeface="+mn-cs"/>
                        </a:rPr>
                        <a:t>The role of tax authorities would come at the time of verification of the records and returns filed by the registered person.</a:t>
                      </a:r>
                    </a:p>
                    <a:p>
                      <a:pPr lvl="0">
                        <a:buFont typeface="Arial" pitchFamily="34" charset="0"/>
                        <a:buChar char="•"/>
                      </a:pPr>
                      <a:endParaRPr lang="en-US" sz="1400" kern="1200" dirty="0" smtClean="0">
                        <a:solidFill>
                          <a:schemeClr val="dk1"/>
                        </a:solidFill>
                        <a:latin typeface="+mn-lt"/>
                        <a:ea typeface="+mn-ea"/>
                        <a:cs typeface="+mn-cs"/>
                      </a:endParaRPr>
                    </a:p>
                  </a:txBody>
                  <a:tcPr marT="38100" marB="38100">
                    <a:solidFill>
                      <a:schemeClr val="bg2">
                        <a:lumMod val="20000"/>
                        <a:lumOff val="80000"/>
                      </a:schemeClr>
                    </a:solidFill>
                  </a:tcPr>
                </a:tc>
                <a:extLst>
                  <a:ext uri="{0D108BD9-81ED-4DB2-BD59-A6C34878D82A}">
                    <a16:rowId xmlns:a16="http://schemas.microsoft.com/office/drawing/2014/main" val="10001"/>
                  </a:ext>
                </a:extLst>
              </a:tr>
            </a:tbl>
          </a:graphicData>
        </a:graphic>
      </p:graphicFrame>
      <p:pic>
        <p:nvPicPr>
          <p:cNvPr id="4" name="Picture 3" descr="C:\Users\Administrator\AppData\Local\Microsoft\Windows Live Mail\WLMDSS.tmp\WLM577A.tmp\logo.png"/>
          <p:cNvPicPr/>
          <p:nvPr/>
        </p:nvPicPr>
        <p:blipFill>
          <a:blip r:embed="rId2" cstate="print"/>
          <a:srcRect/>
          <a:stretch>
            <a:fillRect/>
          </a:stretch>
        </p:blipFill>
        <p:spPr bwMode="auto">
          <a:xfrm>
            <a:off x="8839200" y="6324600"/>
            <a:ext cx="304800" cy="533400"/>
          </a:xfrm>
          <a:prstGeom prst="rect">
            <a:avLst/>
          </a:prstGeom>
          <a:noFill/>
        </p:spPr>
      </p:pic>
      <p:pic>
        <p:nvPicPr>
          <p:cNvPr id="5" name="Picture 4" descr="C:\Users\Administrator\AppData\Local\Microsoft\Windows Live Mail\WLMDSS.tmp\WLM577A.tmp\logo.png"/>
          <p:cNvPicPr/>
          <p:nvPr/>
        </p:nvPicPr>
        <p:blipFill>
          <a:blip r:embed="rId2" cstate="print"/>
          <a:srcRect/>
          <a:stretch>
            <a:fillRect/>
          </a:stretch>
        </p:blipFill>
        <p:spPr bwMode="auto">
          <a:xfrm>
            <a:off x="0" y="6324600"/>
            <a:ext cx="304800" cy="533400"/>
          </a:xfrm>
          <a:prstGeom prst="rect">
            <a:avLst/>
          </a:prstGeom>
          <a:noFill/>
        </p:spPr>
      </p:pic>
      <p:sp>
        <p:nvSpPr>
          <p:cNvPr id="7" name="Rectangle 8"/>
          <p:cNvSpPr>
            <a:spLocks noChangeArrowheads="1"/>
          </p:cNvSpPr>
          <p:nvPr/>
        </p:nvSpPr>
        <p:spPr bwMode="auto">
          <a:xfrm>
            <a:off x="467544" y="6457890"/>
            <a:ext cx="8208912" cy="400110"/>
          </a:xfrm>
          <a:prstGeom prst="rect">
            <a:avLst/>
          </a:prstGeom>
          <a:ln>
            <a:solidFill>
              <a:schemeClr val="bg1"/>
            </a:solidFill>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chemeClr val="accent6">
                    <a:lumMod val="50000"/>
                  </a:schemeClr>
                </a:solidFill>
                <a:effectLst/>
                <a:latin typeface="Bell MT" pitchFamily="18" charset="0"/>
                <a:ea typeface="Calibri" pitchFamily="34" charset="0"/>
                <a:cs typeface="Times New Roman" pitchFamily="18" charset="0"/>
              </a:rPr>
              <a:t>Behind Every Successful Business Decision, There Is Always A </a:t>
            </a:r>
            <a:r>
              <a:rPr kumimoji="0" lang="en-US" sz="2000" b="1" i="0" u="none" strike="noStrike" cap="none" normalizeH="0" baseline="0" dirty="0">
                <a:ln>
                  <a:noFill/>
                </a:ln>
                <a:solidFill>
                  <a:srgbClr val="FF0000"/>
                </a:solidFill>
                <a:effectLst/>
                <a:latin typeface="Bell MT" pitchFamily="18" charset="0"/>
                <a:ea typeface="Calibri" pitchFamily="34" charset="0"/>
                <a:cs typeface="Times New Roman" pitchFamily="18" charset="0"/>
              </a:rPr>
              <a:t>CMA</a:t>
            </a:r>
            <a:endParaRPr kumimoji="0" lang="en-US" sz="2000" b="0" i="0" u="none" strike="noStrike" cap="none" normalizeH="0" baseline="0" dirty="0">
              <a:ln>
                <a:noFill/>
              </a:ln>
              <a:solidFill>
                <a:srgbClr val="FF0000"/>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7544" y="188641"/>
            <a:ext cx="8352928" cy="792088"/>
          </a:xfrm>
          <a:solidFill>
            <a:schemeClr val="tx1"/>
          </a:solidFill>
        </p:spPr>
        <p:txBody>
          <a:bodyPr>
            <a:normAutofit/>
          </a:bodyPr>
          <a:lstStyle/>
          <a:p>
            <a:r>
              <a:rPr lang="en-IN" sz="1800" b="1" dirty="0" smtClean="0">
                <a:solidFill>
                  <a:schemeClr val="bg1"/>
                </a:solidFill>
              </a:rPr>
              <a:t>UOI Vs  </a:t>
            </a:r>
            <a:r>
              <a:rPr lang="en-IN" sz="1800" b="1" dirty="0" err="1" smtClean="0">
                <a:solidFill>
                  <a:schemeClr val="bg1"/>
                </a:solidFill>
              </a:rPr>
              <a:t>Bharti</a:t>
            </a:r>
            <a:r>
              <a:rPr lang="en-IN" sz="1800" b="1" dirty="0" smtClean="0">
                <a:solidFill>
                  <a:schemeClr val="bg1"/>
                </a:solidFill>
              </a:rPr>
              <a:t> </a:t>
            </a:r>
            <a:r>
              <a:rPr lang="en-IN" sz="1800" b="1" dirty="0" err="1" smtClean="0">
                <a:solidFill>
                  <a:schemeClr val="bg1"/>
                </a:solidFill>
              </a:rPr>
              <a:t>Airtel</a:t>
            </a:r>
            <a:r>
              <a:rPr lang="en-IN" sz="1800" dirty="0" smtClean="0">
                <a:solidFill>
                  <a:schemeClr val="bg1"/>
                </a:solidFill>
              </a:rPr>
              <a:t>  </a:t>
            </a:r>
            <a:r>
              <a:rPr lang="en-US" sz="1800" b="1" dirty="0" smtClean="0">
                <a:solidFill>
                  <a:schemeClr val="bg1"/>
                </a:solidFill>
              </a:rPr>
              <a:t>– Supreme Court  </a:t>
            </a:r>
            <a:r>
              <a:rPr lang="en-US" sz="1800" dirty="0" smtClean="0">
                <a:solidFill>
                  <a:schemeClr val="bg1"/>
                </a:solidFill>
              </a:rPr>
              <a:t>6520/2021</a:t>
            </a:r>
            <a:endParaRPr lang="en-US" sz="1800" dirty="0">
              <a:solidFill>
                <a:schemeClr val="bg1"/>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3237346656"/>
              </p:ext>
            </p:extLst>
          </p:nvPr>
        </p:nvGraphicFramePr>
        <p:xfrm>
          <a:off x="611560" y="1052736"/>
          <a:ext cx="7704856" cy="2420112"/>
        </p:xfrm>
        <a:graphic>
          <a:graphicData uri="http://schemas.openxmlformats.org/drawingml/2006/table">
            <a:tbl>
              <a:tblPr firstRow="1" bandRow="1">
                <a:tableStyleId>{7DF18680-E054-41AD-8BC1-D1AEF772440D}</a:tableStyleId>
              </a:tblPr>
              <a:tblGrid>
                <a:gridCol w="7704856">
                  <a:extLst>
                    <a:ext uri="{9D8B030D-6E8A-4147-A177-3AD203B41FA5}">
                      <a16:colId xmlns:a16="http://schemas.microsoft.com/office/drawing/2014/main" val="20000"/>
                    </a:ext>
                  </a:extLst>
                </a:gridCol>
              </a:tblGrid>
              <a:tr h="254000">
                <a:tc>
                  <a:txBody>
                    <a:bodyPr/>
                    <a:lstStyle/>
                    <a:p>
                      <a:pPr marL="0" indent="0" algn="ctr">
                        <a:buFont typeface="Arial" pitchFamily="34" charset="0"/>
                        <a:buNone/>
                      </a:pPr>
                      <a:r>
                        <a:rPr lang="en-US" sz="1200" b="1" kern="1200" baseline="0" dirty="0" err="1" smtClean="0">
                          <a:solidFill>
                            <a:schemeClr val="tx1"/>
                          </a:solidFill>
                          <a:latin typeface="Arial" panose="020B0604020202020204" pitchFamily="34" charset="0"/>
                          <a:ea typeface="+mn-ea"/>
                          <a:cs typeface="Arial" panose="020B0604020202020204" pitchFamily="34" charset="0"/>
                        </a:rPr>
                        <a:t>Judgement</a:t>
                      </a:r>
                      <a:r>
                        <a:rPr lang="en-US" sz="1200" b="1" kern="1200" baseline="0" dirty="0" smtClean="0">
                          <a:solidFill>
                            <a:schemeClr val="tx1"/>
                          </a:solidFill>
                          <a:latin typeface="Arial" panose="020B0604020202020204" pitchFamily="34" charset="0"/>
                          <a:ea typeface="+mn-ea"/>
                          <a:cs typeface="Arial" panose="020B0604020202020204" pitchFamily="34" charset="0"/>
                        </a:rPr>
                        <a:t> in brief    </a:t>
                      </a:r>
                      <a:endParaRPr lang="en-US" sz="1200" b="1" kern="1200" baseline="0" dirty="0">
                        <a:solidFill>
                          <a:schemeClr val="tx1"/>
                        </a:solidFill>
                        <a:latin typeface="Arial" panose="020B0604020202020204" pitchFamily="34" charset="0"/>
                        <a:ea typeface="+mn-ea"/>
                        <a:cs typeface="Arial" panose="020B0604020202020204" pitchFamily="34" charset="0"/>
                      </a:endParaRPr>
                    </a:p>
                  </a:txBody>
                  <a:tcPr marT="38100" marB="38100">
                    <a:solidFill>
                      <a:schemeClr val="bg1">
                        <a:lumMod val="75000"/>
                      </a:schemeClr>
                    </a:solidFill>
                  </a:tcPr>
                </a:tc>
                <a:extLst>
                  <a:ext uri="{0D108BD9-81ED-4DB2-BD59-A6C34878D82A}">
                    <a16:rowId xmlns:a16="http://schemas.microsoft.com/office/drawing/2014/main" val="10000"/>
                  </a:ext>
                </a:extLst>
              </a:tr>
              <a:tr h="469733">
                <a:tc>
                  <a:txBody>
                    <a:bodyPr/>
                    <a:lstStyle/>
                    <a:p>
                      <a:pPr marL="342900" marR="0" lvl="0" indent="-342900" algn="l" defTabSz="914400" rtl="0" eaLnBrk="1" fontAlgn="auto" latinLnBrk="0" hangingPunct="1">
                        <a:lnSpc>
                          <a:spcPct val="95000"/>
                        </a:lnSpc>
                        <a:spcBef>
                          <a:spcPct val="0"/>
                        </a:spcBef>
                        <a:spcAft>
                          <a:spcPts val="0"/>
                        </a:spcAft>
                        <a:buClrTx/>
                        <a:buSzTx/>
                        <a:buFont typeface="Arial" pitchFamily="34" charset="0"/>
                        <a:buChar char="•"/>
                        <a:tabLst/>
                        <a:defRPr/>
                      </a:pPr>
                      <a:r>
                        <a:rPr lang="en-IN" sz="1400" kern="1200" dirty="0" smtClean="0">
                          <a:solidFill>
                            <a:schemeClr val="dk1"/>
                          </a:solidFill>
                          <a:latin typeface="+mn-lt"/>
                          <a:ea typeface="+mn-ea"/>
                          <a:cs typeface="+mn-cs"/>
                        </a:rPr>
                        <a:t>Supreme Court dealt with an issue, which arose from  Delhi High Court order, wherein the High Court allowed the tax payer to rectify GSTR 3B filed for certain periods ( Jul-Sep’17). Supreme Court set aside the High Court Order.</a:t>
                      </a:r>
                    </a:p>
                    <a:p>
                      <a:pPr marL="342900" marR="0" lvl="0" indent="-342900" algn="l" defTabSz="914400" rtl="0" eaLnBrk="1" fontAlgn="auto" latinLnBrk="0" hangingPunct="1">
                        <a:lnSpc>
                          <a:spcPct val="95000"/>
                        </a:lnSpc>
                        <a:spcBef>
                          <a:spcPct val="0"/>
                        </a:spcBef>
                        <a:spcAft>
                          <a:spcPts val="0"/>
                        </a:spcAft>
                        <a:buClrTx/>
                        <a:buSzTx/>
                        <a:buFont typeface="Arial" pitchFamily="34" charset="0"/>
                        <a:buChar char="•"/>
                        <a:tabLst/>
                        <a:defRPr/>
                      </a:pPr>
                      <a:endParaRPr lang="en-IN" sz="1400" kern="1200" dirty="0" smtClean="0">
                        <a:solidFill>
                          <a:schemeClr val="dk1"/>
                        </a:solidFill>
                        <a:latin typeface="+mn-lt"/>
                        <a:ea typeface="+mn-ea"/>
                        <a:cs typeface="+mn-cs"/>
                      </a:endParaRPr>
                    </a:p>
                    <a:p>
                      <a:pPr marL="342900" marR="0" lvl="0" indent="-342900" algn="l" defTabSz="914400" rtl="0" eaLnBrk="1" fontAlgn="auto" latinLnBrk="0" hangingPunct="1">
                        <a:lnSpc>
                          <a:spcPct val="95000"/>
                        </a:lnSpc>
                        <a:spcBef>
                          <a:spcPct val="0"/>
                        </a:spcBef>
                        <a:spcAft>
                          <a:spcPts val="0"/>
                        </a:spcAft>
                        <a:buClrTx/>
                        <a:buSzTx/>
                        <a:buFont typeface="Arial" pitchFamily="34" charset="0"/>
                        <a:buChar char="•"/>
                        <a:tabLst/>
                        <a:defRPr/>
                      </a:pPr>
                      <a:r>
                        <a:rPr lang="en-US" sz="1400" kern="1200" dirty="0" smtClean="0">
                          <a:solidFill>
                            <a:schemeClr val="dk1"/>
                          </a:solidFill>
                          <a:latin typeface="+mn-lt"/>
                          <a:ea typeface="+mn-ea"/>
                          <a:cs typeface="+mn-cs"/>
                        </a:rPr>
                        <a:t>A registered   person is legally bound   to   maintain   records   regarding   transactions between suppliers and the recipients  based on their agreements, invoices and books of accounts</a:t>
                      </a:r>
                    </a:p>
                    <a:p>
                      <a:pPr marL="342900" marR="0" lvl="0" indent="-342900" algn="l" defTabSz="914400" rtl="0" eaLnBrk="1" fontAlgn="auto" latinLnBrk="0" hangingPunct="1">
                        <a:lnSpc>
                          <a:spcPct val="95000"/>
                        </a:lnSpc>
                        <a:spcBef>
                          <a:spcPct val="0"/>
                        </a:spcBef>
                        <a:spcAft>
                          <a:spcPts val="0"/>
                        </a:spcAft>
                        <a:buClrTx/>
                        <a:buSzTx/>
                        <a:buFont typeface="Arial" pitchFamily="34" charset="0"/>
                        <a:buChar char="•"/>
                        <a:tabLst/>
                        <a:defRPr/>
                      </a:pPr>
                      <a:endParaRPr lang="en-IN" sz="1400" kern="1200" dirty="0" smtClean="0">
                        <a:solidFill>
                          <a:schemeClr val="dk1"/>
                        </a:solidFill>
                        <a:latin typeface="+mn-lt"/>
                        <a:ea typeface="+mn-ea"/>
                        <a:cs typeface="+mn-cs"/>
                      </a:endParaRPr>
                    </a:p>
                    <a:p>
                      <a:pPr marL="342900" marR="0" lvl="0" indent="-342900" algn="l" defTabSz="914400" rtl="0" eaLnBrk="1" fontAlgn="auto" latinLnBrk="0" hangingPunct="1">
                        <a:lnSpc>
                          <a:spcPct val="95000"/>
                        </a:lnSpc>
                        <a:spcBef>
                          <a:spcPct val="0"/>
                        </a:spcBef>
                        <a:spcAft>
                          <a:spcPts val="0"/>
                        </a:spcAft>
                        <a:buClrTx/>
                        <a:buSzTx/>
                        <a:buFont typeface="Arial" pitchFamily="34" charset="0"/>
                        <a:buChar char="•"/>
                        <a:tabLst/>
                        <a:defRPr/>
                      </a:pPr>
                      <a:r>
                        <a:rPr lang="en-US" sz="1400" kern="1200" dirty="0" smtClean="0">
                          <a:solidFill>
                            <a:schemeClr val="dk1"/>
                          </a:solidFill>
                          <a:latin typeface="+mn-lt"/>
                          <a:ea typeface="+mn-ea"/>
                          <a:cs typeface="+mn-cs"/>
                        </a:rPr>
                        <a:t>The efficacy of common electronic portal or so to say mal functioning thereof, does not extricate the registered person  from   the   primary   obligation   of   </a:t>
                      </a:r>
                      <a:r>
                        <a:rPr lang="en-US" sz="1400" kern="1200" dirty="0" err="1" smtClean="0">
                          <a:solidFill>
                            <a:schemeClr val="dk1"/>
                          </a:solidFill>
                          <a:latin typeface="+mn-lt"/>
                          <a:ea typeface="+mn-ea"/>
                          <a:cs typeface="+mn-cs"/>
                        </a:rPr>
                        <a:t>self­assessment</a:t>
                      </a:r>
                      <a:r>
                        <a:rPr lang="en-US" sz="1400" kern="1200" dirty="0" smtClean="0">
                          <a:solidFill>
                            <a:schemeClr val="dk1"/>
                          </a:solidFill>
                          <a:latin typeface="+mn-lt"/>
                          <a:ea typeface="+mn-ea"/>
                          <a:cs typeface="+mn-cs"/>
                        </a:rPr>
                        <a:t> </a:t>
                      </a:r>
                      <a:endParaRPr lang="en-IN" sz="1400" kern="1200" dirty="0" smtClean="0">
                        <a:solidFill>
                          <a:schemeClr val="dk1"/>
                        </a:solidFill>
                        <a:latin typeface="+mn-lt"/>
                        <a:ea typeface="+mn-ea"/>
                        <a:cs typeface="+mn-cs"/>
                      </a:endParaRPr>
                    </a:p>
                    <a:p>
                      <a:pPr marL="342900" marR="0" lvl="0" indent="-342900" algn="l" defTabSz="914400" rtl="0" eaLnBrk="1" fontAlgn="auto" latinLnBrk="0" hangingPunct="1">
                        <a:lnSpc>
                          <a:spcPct val="95000"/>
                        </a:lnSpc>
                        <a:spcBef>
                          <a:spcPct val="0"/>
                        </a:spcBef>
                        <a:spcAft>
                          <a:spcPts val="0"/>
                        </a:spcAft>
                        <a:buClrTx/>
                        <a:buSzTx/>
                        <a:buFont typeface="Arial" pitchFamily="34" charset="0"/>
                        <a:buChar char="•"/>
                        <a:tabLst/>
                        <a:defRPr/>
                      </a:pPr>
                      <a:endParaRPr lang="en-US" sz="1800" kern="1200" dirty="0" smtClean="0">
                        <a:solidFill>
                          <a:schemeClr val="dk1"/>
                        </a:solidFill>
                        <a:latin typeface="+mn-lt"/>
                        <a:ea typeface="+mn-ea"/>
                        <a:cs typeface="+mn-cs"/>
                      </a:endParaRPr>
                    </a:p>
                  </a:txBody>
                  <a:tcPr marT="38100" marB="38100">
                    <a:solidFill>
                      <a:schemeClr val="bg2">
                        <a:lumMod val="20000"/>
                        <a:lumOff val="80000"/>
                      </a:schemeClr>
                    </a:solidFill>
                  </a:tcPr>
                </a:tc>
                <a:extLst>
                  <a:ext uri="{0D108BD9-81ED-4DB2-BD59-A6C34878D82A}">
                    <a16:rowId xmlns:a16="http://schemas.microsoft.com/office/drawing/2014/main" val="10001"/>
                  </a:ext>
                </a:extLst>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3237346656"/>
              </p:ext>
            </p:extLst>
          </p:nvPr>
        </p:nvGraphicFramePr>
        <p:xfrm>
          <a:off x="539552" y="3657172"/>
          <a:ext cx="7704856" cy="1402080"/>
        </p:xfrm>
        <a:graphic>
          <a:graphicData uri="http://schemas.openxmlformats.org/drawingml/2006/table">
            <a:tbl>
              <a:tblPr firstRow="1" bandRow="1">
                <a:tableStyleId>{7DF18680-E054-41AD-8BC1-D1AEF772440D}</a:tableStyleId>
              </a:tblPr>
              <a:tblGrid>
                <a:gridCol w="7704856">
                  <a:extLst>
                    <a:ext uri="{9D8B030D-6E8A-4147-A177-3AD203B41FA5}">
                      <a16:colId xmlns:a16="http://schemas.microsoft.com/office/drawing/2014/main" val="20000"/>
                    </a:ext>
                  </a:extLst>
                </a:gridCol>
              </a:tblGrid>
              <a:tr h="254000">
                <a:tc>
                  <a:txBody>
                    <a:bodyPr/>
                    <a:lstStyle/>
                    <a:p>
                      <a:pPr marL="0" indent="0" algn="ctr">
                        <a:buFont typeface="Arial" pitchFamily="34" charset="0"/>
                        <a:buNone/>
                      </a:pPr>
                      <a:r>
                        <a:rPr lang="en-US" sz="1200" b="1" kern="1200" baseline="0" dirty="0" smtClean="0">
                          <a:solidFill>
                            <a:schemeClr val="tx1"/>
                          </a:solidFill>
                          <a:latin typeface="Arial" panose="020B0604020202020204" pitchFamily="34" charset="0"/>
                          <a:ea typeface="+mn-ea"/>
                          <a:cs typeface="Arial" panose="020B0604020202020204" pitchFamily="34" charset="0"/>
                        </a:rPr>
                        <a:t>Take Away    </a:t>
                      </a:r>
                      <a:endParaRPr lang="en-US" sz="1200" b="1" kern="1200" baseline="0" dirty="0">
                        <a:solidFill>
                          <a:schemeClr val="tx1"/>
                        </a:solidFill>
                        <a:latin typeface="Arial" panose="020B0604020202020204" pitchFamily="34" charset="0"/>
                        <a:ea typeface="+mn-ea"/>
                        <a:cs typeface="Arial" panose="020B0604020202020204" pitchFamily="34" charset="0"/>
                      </a:endParaRPr>
                    </a:p>
                  </a:txBody>
                  <a:tcPr marT="38100" marB="38100">
                    <a:solidFill>
                      <a:schemeClr val="bg1">
                        <a:lumMod val="75000"/>
                      </a:schemeClr>
                    </a:solidFill>
                  </a:tcPr>
                </a:tc>
                <a:extLst>
                  <a:ext uri="{0D108BD9-81ED-4DB2-BD59-A6C34878D82A}">
                    <a16:rowId xmlns:a16="http://schemas.microsoft.com/office/drawing/2014/main" val="10000"/>
                  </a:ext>
                </a:extLst>
              </a:tr>
              <a:tr h="469733">
                <a:tc>
                  <a:txBody>
                    <a:bodyPr/>
                    <a:lstStyle/>
                    <a:p>
                      <a:pPr lvl="0">
                        <a:buFont typeface="Arial" pitchFamily="34" charset="0"/>
                        <a:buChar char="•"/>
                      </a:pPr>
                      <a:r>
                        <a:rPr lang="en-IN" sz="1400" kern="1200" dirty="0" smtClean="0">
                          <a:solidFill>
                            <a:schemeClr val="dk1"/>
                          </a:solidFill>
                          <a:latin typeface="+mn-lt"/>
                          <a:ea typeface="+mn-ea"/>
                          <a:cs typeface="+mn-cs"/>
                        </a:rPr>
                        <a:t> Have we been forced to a situation of impossibility , where technology help will not be available but  assesses will be liable to ensure vendor’s compliance record ? – ICEGATE linkage is an issue.  </a:t>
                      </a:r>
                    </a:p>
                    <a:p>
                      <a:pPr lvl="0">
                        <a:buFont typeface="Arial" pitchFamily="34" charset="0"/>
                        <a:buChar char="•"/>
                      </a:pPr>
                      <a:endParaRPr lang="en-US" sz="1400" kern="1200" dirty="0" smtClean="0">
                        <a:solidFill>
                          <a:schemeClr val="dk1"/>
                        </a:solidFill>
                        <a:latin typeface="+mn-lt"/>
                        <a:ea typeface="+mn-ea"/>
                        <a:cs typeface="+mn-cs"/>
                      </a:endParaRPr>
                    </a:p>
                    <a:p>
                      <a:pPr lvl="0">
                        <a:buFont typeface="Arial" pitchFamily="34" charset="0"/>
                        <a:buChar char="•"/>
                      </a:pPr>
                      <a:r>
                        <a:rPr lang="en-IN" sz="1400" kern="1200" dirty="0" smtClean="0">
                          <a:solidFill>
                            <a:schemeClr val="dk1"/>
                          </a:solidFill>
                          <a:latin typeface="+mn-lt"/>
                          <a:ea typeface="+mn-ea"/>
                          <a:cs typeface="+mn-cs"/>
                        </a:rPr>
                        <a:t> We need to have a robust mechanism to ensure that  ITC and self assessed tax is taken care of.  </a:t>
                      </a:r>
                      <a:endParaRPr lang="en-US" sz="1400" kern="1200" dirty="0" smtClean="0">
                        <a:solidFill>
                          <a:schemeClr val="dk1"/>
                        </a:solidFill>
                        <a:latin typeface="+mn-lt"/>
                        <a:ea typeface="+mn-ea"/>
                        <a:cs typeface="+mn-cs"/>
                      </a:endParaRPr>
                    </a:p>
                    <a:p>
                      <a:pPr lvl="0">
                        <a:buFont typeface="Arial" pitchFamily="34" charset="0"/>
                        <a:buChar char="•"/>
                      </a:pPr>
                      <a:endParaRPr lang="en-US" sz="1400" kern="1200" dirty="0" smtClean="0">
                        <a:solidFill>
                          <a:schemeClr val="dk1"/>
                        </a:solidFill>
                        <a:latin typeface="+mn-lt"/>
                        <a:ea typeface="+mn-ea"/>
                        <a:cs typeface="+mn-cs"/>
                      </a:endParaRPr>
                    </a:p>
                  </a:txBody>
                  <a:tcPr marT="38100" marB="38100">
                    <a:solidFill>
                      <a:schemeClr val="bg2">
                        <a:lumMod val="20000"/>
                        <a:lumOff val="80000"/>
                      </a:schemeClr>
                    </a:solidFill>
                  </a:tcPr>
                </a:tc>
                <a:extLst>
                  <a:ext uri="{0D108BD9-81ED-4DB2-BD59-A6C34878D82A}">
                    <a16:rowId xmlns:a16="http://schemas.microsoft.com/office/drawing/2014/main" val="10001"/>
                  </a:ext>
                </a:extLst>
              </a:tr>
            </a:tbl>
          </a:graphicData>
        </a:graphic>
      </p:graphicFrame>
      <p:pic>
        <p:nvPicPr>
          <p:cNvPr id="5" name="Picture 4" descr="C:\Users\Administrator\AppData\Local\Microsoft\Windows Live Mail\WLMDSS.tmp\WLM577A.tmp\logo.png"/>
          <p:cNvPicPr/>
          <p:nvPr/>
        </p:nvPicPr>
        <p:blipFill>
          <a:blip r:embed="rId2" cstate="print"/>
          <a:srcRect/>
          <a:stretch>
            <a:fillRect/>
          </a:stretch>
        </p:blipFill>
        <p:spPr bwMode="auto">
          <a:xfrm>
            <a:off x="8839200" y="6324600"/>
            <a:ext cx="304800" cy="533400"/>
          </a:xfrm>
          <a:prstGeom prst="rect">
            <a:avLst/>
          </a:prstGeom>
          <a:noFill/>
        </p:spPr>
      </p:pic>
      <p:pic>
        <p:nvPicPr>
          <p:cNvPr id="8" name="Picture 7" descr="C:\Users\Administrator\AppData\Local\Microsoft\Windows Live Mail\WLMDSS.tmp\WLM577A.tmp\logo.png"/>
          <p:cNvPicPr/>
          <p:nvPr/>
        </p:nvPicPr>
        <p:blipFill>
          <a:blip r:embed="rId2" cstate="print"/>
          <a:srcRect/>
          <a:stretch>
            <a:fillRect/>
          </a:stretch>
        </p:blipFill>
        <p:spPr bwMode="auto">
          <a:xfrm>
            <a:off x="0" y="6324600"/>
            <a:ext cx="304800" cy="533400"/>
          </a:xfrm>
          <a:prstGeom prst="rect">
            <a:avLst/>
          </a:prstGeom>
          <a:noFill/>
        </p:spPr>
      </p:pic>
      <p:sp>
        <p:nvSpPr>
          <p:cNvPr id="9" name="Rectangle 8"/>
          <p:cNvSpPr>
            <a:spLocks noChangeArrowheads="1"/>
          </p:cNvSpPr>
          <p:nvPr/>
        </p:nvSpPr>
        <p:spPr bwMode="auto">
          <a:xfrm>
            <a:off x="467544" y="6457890"/>
            <a:ext cx="8208912" cy="400110"/>
          </a:xfrm>
          <a:prstGeom prst="rect">
            <a:avLst/>
          </a:prstGeom>
          <a:ln>
            <a:solidFill>
              <a:schemeClr val="bg1"/>
            </a:solidFill>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chemeClr val="accent6">
                    <a:lumMod val="50000"/>
                  </a:schemeClr>
                </a:solidFill>
                <a:effectLst/>
                <a:latin typeface="Bell MT" pitchFamily="18" charset="0"/>
                <a:ea typeface="Calibri" pitchFamily="34" charset="0"/>
                <a:cs typeface="Times New Roman" pitchFamily="18" charset="0"/>
              </a:rPr>
              <a:t>Behind Every Successful Business Decision, There Is Always A </a:t>
            </a:r>
            <a:r>
              <a:rPr kumimoji="0" lang="en-US" sz="2000" b="1" i="0" u="none" strike="noStrike" cap="none" normalizeH="0" baseline="0" dirty="0">
                <a:ln>
                  <a:noFill/>
                </a:ln>
                <a:solidFill>
                  <a:srgbClr val="FF0000"/>
                </a:solidFill>
                <a:effectLst/>
                <a:latin typeface="Bell MT" pitchFamily="18" charset="0"/>
                <a:ea typeface="Calibri" pitchFamily="34" charset="0"/>
                <a:cs typeface="Times New Roman" pitchFamily="18" charset="0"/>
              </a:rPr>
              <a:t>CMA</a:t>
            </a:r>
            <a:endParaRPr kumimoji="0" lang="en-US" sz="2000" b="0" i="0" u="none" strike="noStrike" cap="none" normalizeH="0" baseline="0" dirty="0">
              <a:ln>
                <a:noFill/>
              </a:ln>
              <a:solidFill>
                <a:srgbClr val="FF0000"/>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299</TotalTime>
  <Words>3880</Words>
  <Application>Microsoft Office PowerPoint</Application>
  <PresentationFormat>On-screen Show (4:3)</PresentationFormat>
  <Paragraphs>325</Paragraphs>
  <Slides>24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Arial</vt:lpstr>
      <vt:lpstr>Bell MT</vt:lpstr>
      <vt:lpstr>Bookman Old Style</vt:lpstr>
      <vt:lpstr>Calibri</vt:lpstr>
      <vt:lpstr>Times New Roman</vt:lpstr>
      <vt:lpstr>Office Theme</vt:lpstr>
      <vt:lpstr>PowerPoint Presentation</vt:lpstr>
      <vt:lpstr>Godrej &amp; Boyce Mfg. Co. Ltd. Vs UOI – Mumbai High Court – Division Bench  ( Writ Petition – 3226 of 2019)</vt:lpstr>
      <vt:lpstr>Godrej &amp; Boyce Mfg. Co. Ltd. Vs UOI – Mumbai High Court – Division Bench  ( Writ Petition – 3226 of 2019)</vt:lpstr>
      <vt:lpstr>Godrej &amp; Boyce Mfg. Co. Ltd. Vs UOI – Mumbai High Court – Division Bench ( Writ Petition – 3226 of 2019)</vt:lpstr>
      <vt:lpstr>UOI Vs  Bharti Airtel  – Supreme Court  6520/2021</vt:lpstr>
      <vt:lpstr>UOI Vs  Bharti Airtel  – Supreme Court  6520/2021</vt:lpstr>
      <vt:lpstr>UOI Vs  Bharti Airtel  – Supreme Court  6520/2021</vt:lpstr>
      <vt:lpstr>UOI Vs  Bharti Airtel  – Supreme Court  6520/2021</vt:lpstr>
      <vt:lpstr>UOI Vs  Bharti Airtel  – Supreme Court  6520/2021</vt:lpstr>
      <vt:lpstr> UOI Vs  VKC Footsteps (I) Pvt Ltd  [ 2021-TIOL-237-SC-GST) ]</vt:lpstr>
      <vt:lpstr>  UOI Vs  VKC Footsteps (I) Pvt Ltd  [ 2021-TIOL-237-SC-GST) ]</vt:lpstr>
      <vt:lpstr> UOI Vs  VKC Footsteps (I) Pvt Ltd  [ 2021-TIOL-237-SC-GST) ]</vt:lpstr>
      <vt:lpstr>  UOI Vs  VKC Footsteps (I) Pvt Ltd  [ 2021-TIOL-237-SC-GST) ]</vt:lpstr>
      <vt:lpstr>  UOI Vs  VKC Footsteps (I) Pvt Ltd  [ 2021-TIOL-237-SC-GST) ]</vt:lpstr>
      <vt:lpstr>  UOI Vs  VKC Footsteps (I) Pvt Ltd  [ 2021-TIOL-237-SC-GST) ]</vt:lpstr>
      <vt:lpstr>Advance Ruling :  Kanhaiya Realty Pvt Ltd ( Advance Ruling – West Bengal)</vt:lpstr>
      <vt:lpstr>Advance Ruling :  Kanhaiya Realty Pvt Ltd ( Advance Ruling – West Bengal)</vt:lpstr>
      <vt:lpstr>Advance Ruling :  KAMDHENU AGROCHEM INDUSTRIES ( Maharashtra)</vt:lpstr>
      <vt:lpstr>Advance Ruling :  KAMDHENU AGROCHEM INDUSTRIES ( Maharashtra)</vt:lpstr>
      <vt:lpstr>Advance Ruling :  KAMDHENU AGROCHEM INDUSTRIES ( Maharashtra)</vt:lpstr>
      <vt:lpstr>Advance Ruling :   TATA MOTORS LTD   ( GUJ/GAAR/R/39/2021) </vt:lpstr>
      <vt:lpstr>Advance Ruling :   TATA MOTORS LTD   ( GUJ/GAAR/R/39/2021) </vt:lpstr>
      <vt:lpstr>Advance Ruling :   TATA MOTORS LTD   ( GUJ/GAAR/R/39/2021)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Godrej &amp; Boyce Mfg. Co. Ltd. Vs UOI – Mumbai High Court – Division Bench ( Writ Petition – 3226 of 2019)</dc:title>
  <dc:creator>pchattop</dc:creator>
  <cp:lastModifiedBy>Priyanka Roy</cp:lastModifiedBy>
  <cp:revision>56</cp:revision>
  <dcterms:created xsi:type="dcterms:W3CDTF">2021-11-19T10:27:29Z</dcterms:created>
  <dcterms:modified xsi:type="dcterms:W3CDTF">2021-11-22T09:52:08Z</dcterms:modified>
</cp:coreProperties>
</file>