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2" r:id="rId3"/>
    <p:sldId id="273" r:id="rId4"/>
    <p:sldId id="274" r:id="rId5"/>
    <p:sldId id="275" r:id="rId6"/>
    <p:sldId id="276" r:id="rId7"/>
    <p:sldId id="311" r:id="rId8"/>
    <p:sldId id="312" r:id="rId9"/>
    <p:sldId id="293" r:id="rId10"/>
    <p:sldId id="294" r:id="rId11"/>
    <p:sldId id="295" r:id="rId12"/>
    <p:sldId id="296" r:id="rId13"/>
    <p:sldId id="297" r:id="rId14"/>
    <p:sldId id="298" r:id="rId15"/>
    <p:sldId id="285" r:id="rId16"/>
    <p:sldId id="299" r:id="rId17"/>
    <p:sldId id="300" r:id="rId18"/>
    <p:sldId id="301" r:id="rId19"/>
    <p:sldId id="289" r:id="rId20"/>
    <p:sldId id="302" r:id="rId21"/>
    <p:sldId id="291" r:id="rId22"/>
    <p:sldId id="292" r:id="rId23"/>
    <p:sldId id="310" r:id="rId24"/>
    <p:sldId id="304" r:id="rId25"/>
    <p:sldId id="305" r:id="rId26"/>
    <p:sldId id="303" r:id="rId27"/>
    <p:sldId id="307" r:id="rId28"/>
    <p:sldId id="308" r:id="rId29"/>
    <p:sldId id="309" r:id="rId30"/>
    <p:sldId id="27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262800-3E2C-4097-85B0-66B290190BB8}" type="datetimeFigureOut">
              <a:rPr lang="en-IN" smtClean="0"/>
              <a:t>19-09-2022</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4CD16F-8EDB-490D-BD9D-BFBA03192F87}" type="slidenum">
              <a:rPr lang="en-IN" smtClean="0"/>
              <a:t>‹#›</a:t>
            </a:fld>
            <a:endParaRPr lang="en-IN"/>
          </a:p>
        </p:txBody>
      </p:sp>
    </p:spTree>
    <p:extLst>
      <p:ext uri="{BB962C8B-B14F-4D97-AF65-F5344CB8AC3E}">
        <p14:creationId xmlns:p14="http://schemas.microsoft.com/office/powerpoint/2010/main" val="2296245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indiafilings.com/income-tax-fil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xadda.com/e-way-bill-gs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752599"/>
          </a:xfrm>
        </p:spPr>
        <p:txBody>
          <a:bodyPr>
            <a:normAutofit/>
          </a:bodyPr>
          <a:lstStyle/>
          <a:p>
            <a:r>
              <a:rPr lang="en-US" dirty="0"/>
              <a:t>Reconciliation between 26AS and GST </a:t>
            </a:r>
            <a:r>
              <a:rPr lang="en-US" dirty="0" smtClean="0"/>
              <a:t>Record</a:t>
            </a:r>
            <a:endParaRPr lang="en-US" sz="2800" dirty="0">
              <a:solidFill>
                <a:srgbClr val="FFFF00"/>
              </a:solidFill>
            </a:endParaRPr>
          </a:p>
        </p:txBody>
      </p:sp>
      <p:sp>
        <p:nvSpPr>
          <p:cNvPr id="3" name="Subtitle 2"/>
          <p:cNvSpPr>
            <a:spLocks noGrp="1"/>
          </p:cNvSpPr>
          <p:nvPr>
            <p:ph type="subTitle" idx="1"/>
          </p:nvPr>
        </p:nvSpPr>
        <p:spPr>
          <a:xfrm>
            <a:off x="457200" y="2133600"/>
            <a:ext cx="8153400" cy="4419600"/>
          </a:xfrm>
        </p:spPr>
        <p:txBody>
          <a:bodyPr/>
          <a:lstStyle/>
          <a:p>
            <a:r>
              <a:rPr lang="en-US" dirty="0" err="1" smtClean="0"/>
              <a:t>Vishwanath</a:t>
            </a:r>
            <a:r>
              <a:rPr lang="en-US" dirty="0" smtClean="0"/>
              <a:t> </a:t>
            </a:r>
            <a:r>
              <a:rPr lang="en-US" dirty="0" err="1" smtClean="0"/>
              <a:t>Bhat</a:t>
            </a:r>
            <a:r>
              <a:rPr lang="en-US" dirty="0" smtClean="0"/>
              <a:t> </a:t>
            </a:r>
            <a:r>
              <a:rPr lang="en-US" dirty="0" err="1" smtClean="0"/>
              <a:t>Bcom</a:t>
            </a:r>
            <a:r>
              <a:rPr lang="en-US" dirty="0" smtClean="0"/>
              <a:t> FCMA</a:t>
            </a:r>
          </a:p>
          <a:p>
            <a:r>
              <a:rPr lang="en-US" dirty="0" smtClean="0"/>
              <a:t>Practicing Cost Accountant.</a:t>
            </a:r>
          </a:p>
          <a:p>
            <a:r>
              <a:rPr lang="en-US" dirty="0" smtClean="0"/>
              <a:t>Vice Chairman of SIRC, Institute Of Cost Accountants of India</a:t>
            </a:r>
          </a:p>
          <a:p>
            <a:r>
              <a:rPr lang="en-US" dirty="0" smtClean="0"/>
              <a:t>9448357102,</a:t>
            </a:r>
          </a:p>
          <a:p>
            <a:r>
              <a:rPr lang="en-US" dirty="0" smtClean="0"/>
              <a:t>Vbhat.co@gmail.com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34" dirty="0">
                <a:solidFill>
                  <a:srgbClr val="FF5050"/>
                </a:solidFill>
              </a:rPr>
              <a:t>Why</a:t>
            </a:r>
            <a:r>
              <a:rPr lang="en-US" spc="-86" dirty="0">
                <a:solidFill>
                  <a:srgbClr val="FF5050"/>
                </a:solidFill>
              </a:rPr>
              <a:t> </a:t>
            </a:r>
            <a:r>
              <a:rPr lang="en-US" spc="-23" dirty="0">
                <a:solidFill>
                  <a:srgbClr val="FF5050"/>
                </a:solidFill>
              </a:rPr>
              <a:t>must</a:t>
            </a:r>
            <a:r>
              <a:rPr lang="en-US" spc="-90" dirty="0">
                <a:solidFill>
                  <a:srgbClr val="FF5050"/>
                </a:solidFill>
              </a:rPr>
              <a:t> </a:t>
            </a:r>
            <a:r>
              <a:rPr lang="en-US" dirty="0">
                <a:solidFill>
                  <a:srgbClr val="FF5050"/>
                </a:solidFill>
              </a:rPr>
              <a:t>I</a:t>
            </a:r>
            <a:r>
              <a:rPr lang="en-US" spc="-34" dirty="0">
                <a:solidFill>
                  <a:srgbClr val="FF5050"/>
                </a:solidFill>
              </a:rPr>
              <a:t> keep</a:t>
            </a:r>
            <a:r>
              <a:rPr lang="en-US" spc="-101" dirty="0">
                <a:solidFill>
                  <a:srgbClr val="FF5050"/>
                </a:solidFill>
              </a:rPr>
              <a:t> </a:t>
            </a:r>
            <a:r>
              <a:rPr lang="en-US" spc="-34" dirty="0">
                <a:solidFill>
                  <a:srgbClr val="FF5050"/>
                </a:solidFill>
              </a:rPr>
              <a:t>records</a:t>
            </a:r>
            <a:r>
              <a:rPr lang="en-US" spc="-86" dirty="0">
                <a:solidFill>
                  <a:srgbClr val="FF5050"/>
                </a:solidFill>
              </a:rPr>
              <a:t> </a:t>
            </a:r>
            <a:r>
              <a:rPr lang="en-US" spc="-8" dirty="0">
                <a:solidFill>
                  <a:srgbClr val="FF5050"/>
                </a:solidFill>
              </a:rPr>
              <a:t>and</a:t>
            </a:r>
            <a:r>
              <a:rPr lang="en-US" spc="-86" dirty="0">
                <a:solidFill>
                  <a:srgbClr val="FF5050"/>
                </a:solidFill>
              </a:rPr>
              <a:t> </a:t>
            </a:r>
            <a:r>
              <a:rPr lang="en-US" spc="-26" dirty="0">
                <a:solidFill>
                  <a:srgbClr val="FF5050"/>
                </a:solidFill>
              </a:rPr>
              <a:t>accounts</a:t>
            </a:r>
            <a:r>
              <a:rPr lang="en-US" spc="-83" dirty="0">
                <a:solidFill>
                  <a:srgbClr val="FF5050"/>
                </a:solidFill>
              </a:rPr>
              <a:t> </a:t>
            </a:r>
            <a:r>
              <a:rPr lang="en-US" spc="-30" dirty="0">
                <a:solidFill>
                  <a:srgbClr val="FF5050"/>
                </a:solidFill>
              </a:rPr>
              <a:t>for</a:t>
            </a:r>
            <a:r>
              <a:rPr lang="en-US" spc="-86" dirty="0">
                <a:solidFill>
                  <a:srgbClr val="FF5050"/>
                </a:solidFill>
              </a:rPr>
              <a:t> </a:t>
            </a:r>
            <a:r>
              <a:rPr lang="en-US" spc="-15" dirty="0">
                <a:solidFill>
                  <a:srgbClr val="FF5050"/>
                </a:solidFill>
              </a:rPr>
              <a:t>GST?</a:t>
            </a:r>
            <a:endParaRPr lang="en-IN" dirty="0"/>
          </a:p>
        </p:txBody>
      </p:sp>
      <p:sp>
        <p:nvSpPr>
          <p:cNvPr id="3" name="Content Placeholder 2"/>
          <p:cNvSpPr>
            <a:spLocks noGrp="1"/>
          </p:cNvSpPr>
          <p:nvPr>
            <p:ph idx="1"/>
          </p:nvPr>
        </p:nvSpPr>
        <p:spPr/>
        <p:txBody>
          <a:bodyPr/>
          <a:lstStyle/>
          <a:p>
            <a:pPr marL="130493">
              <a:spcBef>
                <a:spcPts val="386"/>
              </a:spcBef>
            </a:pPr>
            <a:r>
              <a:rPr lang="en-US" spc="-56" dirty="0">
                <a:cs typeface="Calibri"/>
              </a:rPr>
              <a:t>You</a:t>
            </a:r>
            <a:r>
              <a:rPr lang="en-US" dirty="0">
                <a:cs typeface="Calibri"/>
              </a:rPr>
              <a:t> </a:t>
            </a:r>
            <a:r>
              <a:rPr lang="en-US" spc="-8" dirty="0">
                <a:cs typeface="Calibri"/>
              </a:rPr>
              <a:t>must</a:t>
            </a:r>
            <a:r>
              <a:rPr lang="en-US" spc="4" dirty="0">
                <a:cs typeface="Calibri"/>
              </a:rPr>
              <a:t> </a:t>
            </a:r>
            <a:r>
              <a:rPr lang="en-US" spc="-19" dirty="0">
                <a:cs typeface="Calibri"/>
              </a:rPr>
              <a:t>keep</a:t>
            </a:r>
            <a:r>
              <a:rPr lang="en-US" dirty="0">
                <a:cs typeface="Calibri"/>
              </a:rPr>
              <a:t> </a:t>
            </a:r>
            <a:r>
              <a:rPr lang="en-US" spc="-15" dirty="0">
                <a:cs typeface="Calibri"/>
              </a:rPr>
              <a:t>records</a:t>
            </a:r>
            <a:r>
              <a:rPr lang="en-US" dirty="0">
                <a:cs typeface="Calibri"/>
              </a:rPr>
              <a:t> </a:t>
            </a:r>
            <a:r>
              <a:rPr lang="en-US" spc="-4" dirty="0">
                <a:cs typeface="Calibri"/>
              </a:rPr>
              <a:t>and</a:t>
            </a:r>
            <a:r>
              <a:rPr lang="en-US" dirty="0">
                <a:cs typeface="Calibri"/>
              </a:rPr>
              <a:t> </a:t>
            </a:r>
            <a:r>
              <a:rPr lang="en-US" spc="-8" dirty="0">
                <a:cs typeface="Calibri"/>
              </a:rPr>
              <a:t>accounts</a:t>
            </a:r>
            <a:r>
              <a:rPr lang="en-US" spc="26" dirty="0">
                <a:cs typeface="Calibri"/>
              </a:rPr>
              <a:t> </a:t>
            </a:r>
            <a:r>
              <a:rPr lang="en-US" spc="-11" dirty="0">
                <a:cs typeface="Calibri"/>
              </a:rPr>
              <a:t>for</a:t>
            </a:r>
            <a:r>
              <a:rPr lang="en-US" spc="-23" dirty="0">
                <a:cs typeface="Calibri"/>
              </a:rPr>
              <a:t> </a:t>
            </a:r>
            <a:r>
              <a:rPr lang="en-US" spc="-4" dirty="0">
                <a:cs typeface="Calibri"/>
              </a:rPr>
              <a:t>GST</a:t>
            </a:r>
            <a:r>
              <a:rPr lang="en-US" spc="-26" dirty="0">
                <a:cs typeface="Calibri"/>
              </a:rPr>
              <a:t> </a:t>
            </a:r>
            <a:r>
              <a:rPr lang="en-US" dirty="0">
                <a:cs typeface="Calibri"/>
              </a:rPr>
              <a:t>so </a:t>
            </a:r>
            <a:r>
              <a:rPr lang="en-US" spc="-8" dirty="0">
                <a:cs typeface="Calibri"/>
              </a:rPr>
              <a:t>that</a:t>
            </a:r>
            <a:r>
              <a:rPr lang="en-US" spc="4" dirty="0">
                <a:cs typeface="Calibri"/>
              </a:rPr>
              <a:t> </a:t>
            </a:r>
            <a:r>
              <a:rPr lang="en-US" spc="-8" dirty="0">
                <a:cs typeface="Calibri"/>
              </a:rPr>
              <a:t>you</a:t>
            </a:r>
            <a:r>
              <a:rPr lang="en-US" spc="-11" dirty="0">
                <a:cs typeface="Calibri"/>
              </a:rPr>
              <a:t> </a:t>
            </a:r>
            <a:r>
              <a:rPr lang="en-US" spc="-8" dirty="0">
                <a:cs typeface="Calibri"/>
              </a:rPr>
              <a:t>can</a:t>
            </a:r>
            <a:endParaRPr lang="en-US" dirty="0">
              <a:cs typeface="Calibri"/>
            </a:endParaRPr>
          </a:p>
          <a:p>
            <a:pPr marL="70961">
              <a:spcBef>
                <a:spcPts val="390"/>
              </a:spcBef>
            </a:pPr>
            <a:r>
              <a:rPr lang="en-US" dirty="0">
                <a:cs typeface="Calibri"/>
              </a:rPr>
              <a:t>-</a:t>
            </a:r>
            <a:r>
              <a:rPr lang="en-US" spc="-8" dirty="0">
                <a:cs typeface="Calibri"/>
              </a:rPr>
              <a:t> </a:t>
            </a:r>
            <a:r>
              <a:rPr lang="en-US" sz="3600" spc="-8" dirty="0">
                <a:solidFill>
                  <a:srgbClr val="CF0000"/>
                </a:solidFill>
                <a:cs typeface="Calibri"/>
              </a:rPr>
              <a:t>work</a:t>
            </a:r>
            <a:r>
              <a:rPr lang="en-US" sz="3600" spc="-15" dirty="0">
                <a:solidFill>
                  <a:srgbClr val="CF0000"/>
                </a:solidFill>
                <a:cs typeface="Calibri"/>
              </a:rPr>
              <a:t> </a:t>
            </a:r>
            <a:r>
              <a:rPr lang="en-US" sz="3600" spc="-4" dirty="0">
                <a:solidFill>
                  <a:srgbClr val="CF0000"/>
                </a:solidFill>
                <a:cs typeface="Calibri"/>
              </a:rPr>
              <a:t>out</a:t>
            </a:r>
            <a:r>
              <a:rPr lang="en-US" sz="3600" spc="-8" dirty="0">
                <a:solidFill>
                  <a:srgbClr val="CF0000"/>
                </a:solidFill>
                <a:cs typeface="Calibri"/>
              </a:rPr>
              <a:t> </a:t>
            </a:r>
            <a:r>
              <a:rPr lang="en-US" sz="3600" dirty="0">
                <a:solidFill>
                  <a:srgbClr val="CF0000"/>
                </a:solidFill>
                <a:cs typeface="Calibri"/>
              </a:rPr>
              <a:t>the</a:t>
            </a:r>
            <a:r>
              <a:rPr lang="en-US" sz="3600" spc="-11" dirty="0">
                <a:solidFill>
                  <a:srgbClr val="CF0000"/>
                </a:solidFill>
                <a:cs typeface="Calibri"/>
              </a:rPr>
              <a:t> </a:t>
            </a:r>
            <a:r>
              <a:rPr lang="en-US" sz="3600" spc="-23" dirty="0">
                <a:solidFill>
                  <a:srgbClr val="CF0000"/>
                </a:solidFill>
                <a:cs typeface="Calibri"/>
              </a:rPr>
              <a:t>tax</a:t>
            </a:r>
            <a:r>
              <a:rPr lang="en-US" sz="3600" spc="-8" dirty="0">
                <a:solidFill>
                  <a:srgbClr val="CF0000"/>
                </a:solidFill>
                <a:cs typeface="Calibri"/>
              </a:rPr>
              <a:t> </a:t>
            </a:r>
            <a:r>
              <a:rPr lang="en-US" sz="3600" spc="-15" dirty="0">
                <a:solidFill>
                  <a:srgbClr val="CF0000"/>
                </a:solidFill>
                <a:cs typeface="Calibri"/>
              </a:rPr>
              <a:t>you</a:t>
            </a:r>
            <a:r>
              <a:rPr lang="en-US" sz="3600" spc="-19" dirty="0">
                <a:solidFill>
                  <a:srgbClr val="CF0000"/>
                </a:solidFill>
                <a:cs typeface="Calibri"/>
              </a:rPr>
              <a:t> </a:t>
            </a:r>
            <a:r>
              <a:rPr lang="en-US" sz="3600" spc="-15" dirty="0">
                <a:solidFill>
                  <a:srgbClr val="CF0000"/>
                </a:solidFill>
                <a:cs typeface="Calibri"/>
              </a:rPr>
              <a:t>owe</a:t>
            </a:r>
            <a:r>
              <a:rPr lang="en-US" sz="3600" spc="-4" dirty="0">
                <a:solidFill>
                  <a:srgbClr val="CF0000"/>
                </a:solidFill>
                <a:cs typeface="Calibri"/>
              </a:rPr>
              <a:t> </a:t>
            </a:r>
            <a:r>
              <a:rPr lang="en-US" sz="3600" dirty="0">
                <a:solidFill>
                  <a:srgbClr val="CF0000"/>
                </a:solidFill>
                <a:cs typeface="Calibri"/>
              </a:rPr>
              <a:t>and</a:t>
            </a:r>
            <a:r>
              <a:rPr lang="en-US" sz="3600" spc="-15" dirty="0">
                <a:solidFill>
                  <a:srgbClr val="CF0000"/>
                </a:solidFill>
                <a:cs typeface="Calibri"/>
              </a:rPr>
              <a:t> </a:t>
            </a:r>
            <a:r>
              <a:rPr lang="en-US" sz="3600" dirty="0">
                <a:solidFill>
                  <a:srgbClr val="CF0000"/>
                </a:solidFill>
                <a:cs typeface="Calibri"/>
              </a:rPr>
              <a:t>/</a:t>
            </a:r>
            <a:r>
              <a:rPr lang="en-US" sz="3600" spc="-8" dirty="0">
                <a:solidFill>
                  <a:srgbClr val="CF0000"/>
                </a:solidFill>
                <a:cs typeface="Calibri"/>
              </a:rPr>
              <a:t> </a:t>
            </a:r>
            <a:r>
              <a:rPr lang="en-US" sz="3600" spc="-4" dirty="0">
                <a:solidFill>
                  <a:srgbClr val="CF0000"/>
                </a:solidFill>
                <a:cs typeface="Calibri"/>
              </a:rPr>
              <a:t>or </a:t>
            </a:r>
            <a:r>
              <a:rPr lang="en-US" sz="3600" spc="-11" dirty="0">
                <a:solidFill>
                  <a:srgbClr val="CF0000"/>
                </a:solidFill>
                <a:cs typeface="Calibri"/>
              </a:rPr>
              <a:t>can</a:t>
            </a:r>
            <a:r>
              <a:rPr lang="en-US" sz="3600" dirty="0">
                <a:solidFill>
                  <a:srgbClr val="CF0000"/>
                </a:solidFill>
                <a:cs typeface="Calibri"/>
              </a:rPr>
              <a:t> </a:t>
            </a:r>
            <a:r>
              <a:rPr lang="en-US" sz="3600" spc="-11" dirty="0">
                <a:solidFill>
                  <a:srgbClr val="CF0000"/>
                </a:solidFill>
                <a:cs typeface="Calibri"/>
              </a:rPr>
              <a:t>reclaim</a:t>
            </a:r>
            <a:endParaRPr lang="en-US" sz="3600" dirty="0">
              <a:cs typeface="Calibri"/>
            </a:endParaRPr>
          </a:p>
          <a:p>
            <a:pPr marL="180975" indent="-171450">
              <a:spcBef>
                <a:spcPts val="435"/>
              </a:spcBef>
              <a:buChar char="-"/>
              <a:tabLst>
                <a:tab pos="180975" algn="l"/>
              </a:tabLst>
            </a:pPr>
            <a:r>
              <a:rPr lang="en-US" sz="3600" spc="-8" dirty="0">
                <a:solidFill>
                  <a:srgbClr val="C30D92"/>
                </a:solidFill>
                <a:cs typeface="Calibri"/>
              </a:rPr>
              <a:t>Fill</a:t>
            </a:r>
            <a:r>
              <a:rPr lang="en-US" sz="3600" dirty="0">
                <a:solidFill>
                  <a:srgbClr val="C30D92"/>
                </a:solidFill>
                <a:cs typeface="Calibri"/>
              </a:rPr>
              <a:t> </a:t>
            </a:r>
            <a:r>
              <a:rPr lang="en-US" sz="3600" spc="-4" dirty="0">
                <a:solidFill>
                  <a:srgbClr val="C30D92"/>
                </a:solidFill>
                <a:cs typeface="Calibri"/>
              </a:rPr>
              <a:t>in</a:t>
            </a:r>
            <a:r>
              <a:rPr lang="en-US" sz="3600" spc="-8" dirty="0">
                <a:solidFill>
                  <a:srgbClr val="C30D92"/>
                </a:solidFill>
                <a:cs typeface="Calibri"/>
              </a:rPr>
              <a:t> </a:t>
            </a:r>
            <a:r>
              <a:rPr lang="en-US" sz="3600" spc="-11" dirty="0">
                <a:solidFill>
                  <a:srgbClr val="C30D92"/>
                </a:solidFill>
                <a:cs typeface="Calibri"/>
              </a:rPr>
              <a:t>your</a:t>
            </a:r>
            <a:r>
              <a:rPr lang="en-US" sz="3600" spc="-26" dirty="0">
                <a:solidFill>
                  <a:srgbClr val="C30D92"/>
                </a:solidFill>
                <a:cs typeface="Calibri"/>
              </a:rPr>
              <a:t> </a:t>
            </a:r>
            <a:r>
              <a:rPr lang="en-US" sz="3600" spc="-4" dirty="0">
                <a:solidFill>
                  <a:srgbClr val="C30D92"/>
                </a:solidFill>
                <a:cs typeface="Calibri"/>
              </a:rPr>
              <a:t>monthly</a:t>
            </a:r>
            <a:r>
              <a:rPr lang="en-US" sz="3600" spc="-19" dirty="0">
                <a:solidFill>
                  <a:srgbClr val="C30D92"/>
                </a:solidFill>
                <a:cs typeface="Calibri"/>
              </a:rPr>
              <a:t> </a:t>
            </a:r>
            <a:r>
              <a:rPr lang="en-US" sz="3600" spc="-8" dirty="0">
                <a:solidFill>
                  <a:srgbClr val="C30D92"/>
                </a:solidFill>
                <a:cs typeface="Calibri"/>
              </a:rPr>
              <a:t>/quarterly</a:t>
            </a:r>
            <a:r>
              <a:rPr lang="en-US" sz="3600" spc="-23" dirty="0">
                <a:solidFill>
                  <a:srgbClr val="C30D92"/>
                </a:solidFill>
                <a:cs typeface="Calibri"/>
              </a:rPr>
              <a:t> </a:t>
            </a:r>
            <a:r>
              <a:rPr lang="en-US" sz="3600" spc="-4" dirty="0">
                <a:solidFill>
                  <a:srgbClr val="C30D92"/>
                </a:solidFill>
                <a:cs typeface="Calibri"/>
              </a:rPr>
              <a:t>GST</a:t>
            </a:r>
            <a:r>
              <a:rPr lang="en-US" sz="3600" spc="-23" dirty="0">
                <a:solidFill>
                  <a:srgbClr val="C30D92"/>
                </a:solidFill>
                <a:cs typeface="Calibri"/>
              </a:rPr>
              <a:t> </a:t>
            </a:r>
            <a:r>
              <a:rPr lang="en-US" sz="3600" spc="-11" dirty="0">
                <a:solidFill>
                  <a:srgbClr val="C30D92"/>
                </a:solidFill>
                <a:cs typeface="Calibri"/>
              </a:rPr>
              <a:t>return</a:t>
            </a:r>
            <a:endParaRPr lang="en-US" sz="3600" dirty="0">
              <a:cs typeface="Calibri"/>
            </a:endParaRPr>
          </a:p>
          <a:p>
            <a:pPr marL="180975" marR="3810" indent="-171450">
              <a:lnSpc>
                <a:spcPts val="2918"/>
              </a:lnSpc>
              <a:spcBef>
                <a:spcPts val="780"/>
              </a:spcBef>
              <a:buChar char="-"/>
              <a:tabLst>
                <a:tab pos="180975" algn="l"/>
              </a:tabLst>
            </a:pPr>
            <a:r>
              <a:rPr lang="en-US" sz="3600" spc="-26" dirty="0">
                <a:solidFill>
                  <a:srgbClr val="00AF50"/>
                </a:solidFill>
                <a:cs typeface="Calibri"/>
              </a:rPr>
              <a:t>Make</a:t>
            </a:r>
            <a:r>
              <a:rPr lang="en-US" sz="3600" spc="-4" dirty="0">
                <a:solidFill>
                  <a:srgbClr val="00AF50"/>
                </a:solidFill>
                <a:cs typeface="Calibri"/>
              </a:rPr>
              <a:t> </a:t>
            </a:r>
            <a:r>
              <a:rPr lang="en-US" sz="3600" spc="-11" dirty="0">
                <a:solidFill>
                  <a:srgbClr val="00AF50"/>
                </a:solidFill>
                <a:cs typeface="Calibri"/>
              </a:rPr>
              <a:t>sure</a:t>
            </a:r>
            <a:r>
              <a:rPr lang="en-US" sz="3600" spc="-15" dirty="0">
                <a:solidFill>
                  <a:srgbClr val="00AF50"/>
                </a:solidFill>
                <a:cs typeface="Calibri"/>
              </a:rPr>
              <a:t> you</a:t>
            </a:r>
            <a:r>
              <a:rPr lang="en-US" sz="3600" spc="-23" dirty="0">
                <a:solidFill>
                  <a:srgbClr val="00AF50"/>
                </a:solidFill>
                <a:cs typeface="Calibri"/>
              </a:rPr>
              <a:t> </a:t>
            </a:r>
            <a:r>
              <a:rPr lang="en-US" sz="3600" spc="-15" dirty="0">
                <a:solidFill>
                  <a:srgbClr val="00AF50"/>
                </a:solidFill>
                <a:cs typeface="Calibri"/>
              </a:rPr>
              <a:t>are</a:t>
            </a:r>
            <a:r>
              <a:rPr lang="en-US" sz="3600" dirty="0">
                <a:solidFill>
                  <a:srgbClr val="00AF50"/>
                </a:solidFill>
                <a:cs typeface="Calibri"/>
              </a:rPr>
              <a:t> </a:t>
            </a:r>
            <a:r>
              <a:rPr lang="en-US" sz="3600" spc="-11" dirty="0">
                <a:solidFill>
                  <a:srgbClr val="00AF50"/>
                </a:solidFill>
                <a:cs typeface="Calibri"/>
              </a:rPr>
              <a:t>paying</a:t>
            </a:r>
            <a:r>
              <a:rPr lang="en-US" sz="3600" spc="-15" dirty="0">
                <a:solidFill>
                  <a:srgbClr val="00AF50"/>
                </a:solidFill>
                <a:cs typeface="Calibri"/>
              </a:rPr>
              <a:t> </a:t>
            </a:r>
            <a:r>
              <a:rPr lang="en-US" sz="3600" dirty="0">
                <a:solidFill>
                  <a:srgbClr val="00AF50"/>
                </a:solidFill>
                <a:cs typeface="Calibri"/>
              </a:rPr>
              <a:t>the</a:t>
            </a:r>
            <a:r>
              <a:rPr lang="en-US" sz="3600" spc="-15" dirty="0">
                <a:solidFill>
                  <a:srgbClr val="00AF50"/>
                </a:solidFill>
                <a:cs typeface="Calibri"/>
              </a:rPr>
              <a:t> </a:t>
            </a:r>
            <a:r>
              <a:rPr lang="en-US" sz="3600" spc="-4" dirty="0">
                <a:solidFill>
                  <a:srgbClr val="00AF50"/>
                </a:solidFill>
                <a:cs typeface="Calibri"/>
              </a:rPr>
              <a:t>right</a:t>
            </a:r>
            <a:r>
              <a:rPr lang="en-US" sz="3600" spc="-30" dirty="0">
                <a:solidFill>
                  <a:srgbClr val="00AF50"/>
                </a:solidFill>
                <a:cs typeface="Calibri"/>
              </a:rPr>
              <a:t> </a:t>
            </a:r>
            <a:r>
              <a:rPr lang="en-US" sz="3600" spc="-4" dirty="0">
                <a:solidFill>
                  <a:srgbClr val="00AF50"/>
                </a:solidFill>
                <a:cs typeface="Calibri"/>
              </a:rPr>
              <a:t>amount</a:t>
            </a:r>
            <a:r>
              <a:rPr lang="en-US" sz="3600" spc="-26" dirty="0">
                <a:solidFill>
                  <a:srgbClr val="00AF50"/>
                </a:solidFill>
                <a:cs typeface="Calibri"/>
              </a:rPr>
              <a:t> </a:t>
            </a:r>
            <a:r>
              <a:rPr lang="en-US" sz="3600" spc="-4" dirty="0">
                <a:solidFill>
                  <a:srgbClr val="00AF50"/>
                </a:solidFill>
                <a:cs typeface="Calibri"/>
              </a:rPr>
              <a:t>of</a:t>
            </a:r>
            <a:r>
              <a:rPr lang="en-US" sz="3600" spc="-8" dirty="0">
                <a:solidFill>
                  <a:srgbClr val="00AF50"/>
                </a:solidFill>
                <a:cs typeface="Calibri"/>
              </a:rPr>
              <a:t> </a:t>
            </a:r>
            <a:r>
              <a:rPr lang="en-US" sz="3600" spc="-4" dirty="0">
                <a:solidFill>
                  <a:srgbClr val="00AF50"/>
                </a:solidFill>
                <a:cs typeface="Calibri"/>
              </a:rPr>
              <a:t>GST</a:t>
            </a:r>
            <a:r>
              <a:rPr lang="en-US" sz="3600" spc="-19" dirty="0">
                <a:solidFill>
                  <a:srgbClr val="00AF50"/>
                </a:solidFill>
                <a:cs typeface="Calibri"/>
              </a:rPr>
              <a:t> </a:t>
            </a:r>
            <a:r>
              <a:rPr lang="en-US" sz="3600" spc="-11" dirty="0">
                <a:solidFill>
                  <a:srgbClr val="00AF50"/>
                </a:solidFill>
                <a:cs typeface="Calibri"/>
              </a:rPr>
              <a:t>at </a:t>
            </a:r>
            <a:r>
              <a:rPr lang="en-US" sz="3600" spc="-600" dirty="0">
                <a:solidFill>
                  <a:srgbClr val="00AF50"/>
                </a:solidFill>
                <a:cs typeface="Calibri"/>
              </a:rPr>
              <a:t> </a:t>
            </a:r>
            <a:r>
              <a:rPr lang="en-US" sz="3600" dirty="0">
                <a:solidFill>
                  <a:srgbClr val="00AF50"/>
                </a:solidFill>
                <a:cs typeface="Calibri"/>
              </a:rPr>
              <a:t>the</a:t>
            </a:r>
            <a:r>
              <a:rPr lang="en-US" sz="3600" spc="-19" dirty="0">
                <a:solidFill>
                  <a:srgbClr val="00AF50"/>
                </a:solidFill>
                <a:cs typeface="Calibri"/>
              </a:rPr>
              <a:t> </a:t>
            </a:r>
            <a:r>
              <a:rPr lang="en-US" sz="3600" spc="-8" dirty="0">
                <a:solidFill>
                  <a:srgbClr val="00AF50"/>
                </a:solidFill>
                <a:cs typeface="Calibri"/>
              </a:rPr>
              <a:t>right</a:t>
            </a:r>
            <a:r>
              <a:rPr lang="en-US" sz="3600" spc="-23" dirty="0">
                <a:solidFill>
                  <a:srgbClr val="00AF50"/>
                </a:solidFill>
                <a:cs typeface="Calibri"/>
              </a:rPr>
              <a:t> </a:t>
            </a:r>
            <a:r>
              <a:rPr lang="en-US" sz="3600" spc="-4" dirty="0">
                <a:solidFill>
                  <a:srgbClr val="00AF50"/>
                </a:solidFill>
                <a:cs typeface="Calibri"/>
              </a:rPr>
              <a:t>time</a:t>
            </a:r>
            <a:endParaRPr lang="en-US" sz="3600" dirty="0">
              <a:cs typeface="Calibri"/>
            </a:endParaRPr>
          </a:p>
          <a:p>
            <a:pPr marL="180975" marR="328613" indent="-171450">
              <a:lnSpc>
                <a:spcPts val="2918"/>
              </a:lnSpc>
              <a:spcBef>
                <a:spcPts val="758"/>
              </a:spcBef>
              <a:buChar char="-"/>
              <a:tabLst>
                <a:tab pos="180975" algn="l"/>
              </a:tabLst>
            </a:pPr>
            <a:r>
              <a:rPr lang="en-US" sz="3600" spc="-11" dirty="0">
                <a:solidFill>
                  <a:srgbClr val="6F2F9F"/>
                </a:solidFill>
                <a:cs typeface="Calibri"/>
              </a:rPr>
              <a:t>Provide </a:t>
            </a:r>
            <a:r>
              <a:rPr lang="en-US" sz="3600" spc="-8" dirty="0">
                <a:solidFill>
                  <a:srgbClr val="6F2F9F"/>
                </a:solidFill>
                <a:cs typeface="Calibri"/>
              </a:rPr>
              <a:t>documentary </a:t>
            </a:r>
            <a:r>
              <a:rPr lang="en-US" sz="3600" spc="-4" dirty="0">
                <a:solidFill>
                  <a:srgbClr val="6F2F9F"/>
                </a:solidFill>
                <a:cs typeface="Calibri"/>
              </a:rPr>
              <a:t>evidence of </a:t>
            </a:r>
            <a:r>
              <a:rPr lang="en-US" sz="3600" dirty="0">
                <a:solidFill>
                  <a:srgbClr val="6F2F9F"/>
                </a:solidFill>
                <a:cs typeface="Calibri"/>
              </a:rPr>
              <a:t>the </a:t>
            </a:r>
            <a:r>
              <a:rPr lang="en-US" sz="3600" spc="-8" dirty="0">
                <a:solidFill>
                  <a:srgbClr val="6F2F9F"/>
                </a:solidFill>
                <a:cs typeface="Calibri"/>
              </a:rPr>
              <a:t>transactions </a:t>
            </a:r>
            <a:r>
              <a:rPr lang="en-US" sz="3600" spc="-600" dirty="0">
                <a:solidFill>
                  <a:srgbClr val="6F2F9F"/>
                </a:solidFill>
                <a:cs typeface="Calibri"/>
              </a:rPr>
              <a:t> </a:t>
            </a:r>
            <a:r>
              <a:rPr lang="en-US" sz="3600" dirty="0">
                <a:solidFill>
                  <a:srgbClr val="6F2F9F"/>
                </a:solidFill>
                <a:cs typeface="Calibri"/>
              </a:rPr>
              <a:t>and</a:t>
            </a:r>
            <a:r>
              <a:rPr lang="en-US" sz="3600" spc="-15" dirty="0">
                <a:solidFill>
                  <a:srgbClr val="6F2F9F"/>
                </a:solidFill>
                <a:cs typeface="Calibri"/>
              </a:rPr>
              <a:t> </a:t>
            </a:r>
            <a:r>
              <a:rPr lang="en-US" sz="3600" spc="-8" dirty="0">
                <a:solidFill>
                  <a:srgbClr val="6F2F9F"/>
                </a:solidFill>
                <a:cs typeface="Calibri"/>
              </a:rPr>
              <a:t>comply</a:t>
            </a:r>
            <a:r>
              <a:rPr lang="en-US" sz="3600" spc="-4" dirty="0">
                <a:solidFill>
                  <a:srgbClr val="6F2F9F"/>
                </a:solidFill>
                <a:cs typeface="Calibri"/>
              </a:rPr>
              <a:t> </a:t>
            </a:r>
            <a:r>
              <a:rPr lang="en-US" sz="3600" spc="-8" dirty="0">
                <a:solidFill>
                  <a:srgbClr val="6F2F9F"/>
                </a:solidFill>
                <a:cs typeface="Calibri"/>
              </a:rPr>
              <a:t>with</a:t>
            </a:r>
            <a:r>
              <a:rPr lang="en-US" sz="3600" dirty="0">
                <a:solidFill>
                  <a:srgbClr val="6F2F9F"/>
                </a:solidFill>
                <a:cs typeface="Calibri"/>
              </a:rPr>
              <a:t> the</a:t>
            </a:r>
            <a:r>
              <a:rPr lang="en-US" sz="3600" spc="-15" dirty="0">
                <a:solidFill>
                  <a:srgbClr val="6F2F9F"/>
                </a:solidFill>
                <a:cs typeface="Calibri"/>
              </a:rPr>
              <a:t> </a:t>
            </a:r>
            <a:r>
              <a:rPr lang="en-US" sz="3600" spc="-56" dirty="0">
                <a:solidFill>
                  <a:srgbClr val="6F2F9F"/>
                </a:solidFill>
                <a:cs typeface="Calibri"/>
              </a:rPr>
              <a:t>law.</a:t>
            </a:r>
            <a:endParaRPr lang="en-US" sz="3600" dirty="0">
              <a:cs typeface="Calibri"/>
            </a:endParaRPr>
          </a:p>
          <a:p>
            <a:endParaRPr lang="en-IN" dirty="0"/>
          </a:p>
        </p:txBody>
      </p:sp>
    </p:spTree>
    <p:extLst>
      <p:ext uri="{BB962C8B-B14F-4D97-AF65-F5344CB8AC3E}">
        <p14:creationId xmlns:p14="http://schemas.microsoft.com/office/powerpoint/2010/main" val="3566836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8" dirty="0"/>
              <a:t>Books</a:t>
            </a:r>
            <a:r>
              <a:rPr lang="en-US" spc="-4" dirty="0"/>
              <a:t> </a:t>
            </a:r>
            <a:r>
              <a:rPr lang="en-US" dirty="0"/>
              <a:t>of</a:t>
            </a:r>
            <a:r>
              <a:rPr lang="en-US" spc="-23" dirty="0"/>
              <a:t> </a:t>
            </a:r>
            <a:r>
              <a:rPr lang="en-US" spc="-8" dirty="0"/>
              <a:t>accounts</a:t>
            </a:r>
            <a:r>
              <a:rPr lang="en-US" spc="-23" dirty="0"/>
              <a:t> </a:t>
            </a:r>
            <a:r>
              <a:rPr lang="en-US" spc="4" dirty="0"/>
              <a:t>under</a:t>
            </a:r>
            <a:r>
              <a:rPr lang="en-US" spc="-41" dirty="0"/>
              <a:t> </a:t>
            </a:r>
            <a:r>
              <a:rPr lang="en-US" dirty="0"/>
              <a:t>GST</a:t>
            </a:r>
            <a:r>
              <a:rPr lang="en-US" spc="-38" dirty="0"/>
              <a:t> </a:t>
            </a:r>
            <a:r>
              <a:rPr lang="en-US" spc="4" dirty="0"/>
              <a:t>scenario.</a:t>
            </a:r>
            <a:r>
              <a:rPr lang="en-US" spc="-68" dirty="0"/>
              <a:t> </a:t>
            </a:r>
            <a:r>
              <a:rPr lang="en-US" spc="4" dirty="0"/>
              <a:t>Sec</a:t>
            </a:r>
            <a:r>
              <a:rPr lang="en-US" spc="-4" dirty="0"/>
              <a:t> </a:t>
            </a:r>
            <a:r>
              <a:rPr lang="en-US" spc="4" dirty="0"/>
              <a:t>-35</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US" spc="-4" dirty="0">
                <a:cs typeface="Calibri"/>
              </a:rPr>
              <a:t>Section</a:t>
            </a:r>
            <a:r>
              <a:rPr lang="en-US" dirty="0">
                <a:cs typeface="Calibri"/>
              </a:rPr>
              <a:t> </a:t>
            </a:r>
            <a:r>
              <a:rPr lang="en-US" spc="-4" dirty="0">
                <a:cs typeface="Calibri"/>
              </a:rPr>
              <a:t>35</a:t>
            </a:r>
            <a:r>
              <a:rPr lang="en-US" dirty="0">
                <a:cs typeface="Calibri"/>
              </a:rPr>
              <a:t> </a:t>
            </a:r>
            <a:r>
              <a:rPr lang="en-US" spc="4" dirty="0">
                <a:cs typeface="Calibri"/>
              </a:rPr>
              <a:t>of</a:t>
            </a:r>
            <a:r>
              <a:rPr lang="en-US" spc="8" dirty="0">
                <a:cs typeface="Calibri"/>
              </a:rPr>
              <a:t> </a:t>
            </a:r>
            <a:r>
              <a:rPr lang="en-US" spc="-4" dirty="0">
                <a:cs typeface="Calibri"/>
              </a:rPr>
              <a:t>the</a:t>
            </a:r>
            <a:r>
              <a:rPr lang="en-US" dirty="0">
                <a:cs typeface="Calibri"/>
              </a:rPr>
              <a:t> </a:t>
            </a:r>
            <a:r>
              <a:rPr lang="en-US" spc="-4" dirty="0">
                <a:cs typeface="Calibri"/>
              </a:rPr>
              <a:t>CGST</a:t>
            </a:r>
            <a:r>
              <a:rPr lang="en-US" dirty="0">
                <a:cs typeface="Calibri"/>
              </a:rPr>
              <a:t> Act</a:t>
            </a:r>
            <a:r>
              <a:rPr lang="en-US" spc="4" dirty="0">
                <a:cs typeface="Calibri"/>
              </a:rPr>
              <a:t> </a:t>
            </a:r>
            <a:r>
              <a:rPr lang="en-US" spc="-4" dirty="0">
                <a:cs typeface="Calibri"/>
              </a:rPr>
              <a:t>and</a:t>
            </a:r>
            <a:r>
              <a:rPr lang="en-US" dirty="0">
                <a:cs typeface="Calibri"/>
              </a:rPr>
              <a:t> </a:t>
            </a:r>
            <a:r>
              <a:rPr lang="en-US" spc="-23" dirty="0">
                <a:cs typeface="Calibri"/>
              </a:rPr>
              <a:t>“Accounts</a:t>
            </a:r>
            <a:r>
              <a:rPr lang="en-US" spc="-19" dirty="0">
                <a:cs typeface="Calibri"/>
              </a:rPr>
              <a:t> </a:t>
            </a:r>
            <a:r>
              <a:rPr lang="en-US" spc="-4" dirty="0">
                <a:cs typeface="Calibri"/>
              </a:rPr>
              <a:t>and</a:t>
            </a:r>
            <a:r>
              <a:rPr lang="en-US" dirty="0">
                <a:cs typeface="Calibri"/>
              </a:rPr>
              <a:t> </a:t>
            </a:r>
            <a:r>
              <a:rPr lang="en-US" spc="-11" dirty="0">
                <a:cs typeface="Calibri"/>
              </a:rPr>
              <a:t>Records”</a:t>
            </a:r>
            <a:r>
              <a:rPr lang="en-US" spc="-8" dirty="0">
                <a:cs typeface="Calibri"/>
              </a:rPr>
              <a:t> </a:t>
            </a:r>
            <a:r>
              <a:rPr lang="en-US" dirty="0">
                <a:cs typeface="Calibri"/>
              </a:rPr>
              <a:t>Rules </a:t>
            </a:r>
            <a:r>
              <a:rPr lang="en-US" spc="4" dirty="0">
                <a:cs typeface="Calibri"/>
              </a:rPr>
              <a:t> </a:t>
            </a:r>
            <a:r>
              <a:rPr lang="en-US" spc="-8" dirty="0">
                <a:cs typeface="Calibri"/>
              </a:rPr>
              <a:t>(hereinafter </a:t>
            </a:r>
            <a:r>
              <a:rPr lang="en-US" spc="-15" dirty="0">
                <a:cs typeface="Calibri"/>
              </a:rPr>
              <a:t>referred </a:t>
            </a:r>
            <a:r>
              <a:rPr lang="en-US" spc="-11" dirty="0">
                <a:cs typeface="Calibri"/>
              </a:rPr>
              <a:t>to </a:t>
            </a:r>
            <a:r>
              <a:rPr lang="en-US" dirty="0">
                <a:cs typeface="Calibri"/>
              </a:rPr>
              <a:t>as rules) </a:t>
            </a:r>
            <a:r>
              <a:rPr lang="en-US" spc="-8" dirty="0">
                <a:cs typeface="Calibri"/>
              </a:rPr>
              <a:t>provide </a:t>
            </a:r>
            <a:r>
              <a:rPr lang="en-US" spc="-4" dirty="0">
                <a:cs typeface="Calibri"/>
              </a:rPr>
              <a:t>that every </a:t>
            </a:r>
            <a:r>
              <a:rPr lang="en-US" spc="-11" dirty="0">
                <a:cs typeface="Calibri"/>
              </a:rPr>
              <a:t>registered </a:t>
            </a:r>
            <a:r>
              <a:rPr lang="en-US" spc="-8" dirty="0">
                <a:cs typeface="Calibri"/>
              </a:rPr>
              <a:t>person </a:t>
            </a:r>
            <a:r>
              <a:rPr lang="en-US" spc="-4" dirty="0">
                <a:cs typeface="Calibri"/>
              </a:rPr>
              <a:t> shall </a:t>
            </a:r>
            <a:r>
              <a:rPr lang="en-US" spc="-19" dirty="0">
                <a:cs typeface="Calibri"/>
              </a:rPr>
              <a:t>keep </a:t>
            </a:r>
            <a:r>
              <a:rPr lang="en-US" dirty="0">
                <a:cs typeface="Calibri"/>
              </a:rPr>
              <a:t>and </a:t>
            </a:r>
            <a:r>
              <a:rPr lang="en-US" spc="-8" dirty="0">
                <a:cs typeface="Calibri"/>
              </a:rPr>
              <a:t>maintain </a:t>
            </a:r>
            <a:r>
              <a:rPr lang="en-US" dirty="0">
                <a:cs typeface="Calibri"/>
              </a:rPr>
              <a:t>all </a:t>
            </a:r>
            <a:r>
              <a:rPr lang="en-US" spc="-15" dirty="0">
                <a:cs typeface="Calibri"/>
              </a:rPr>
              <a:t>records </a:t>
            </a:r>
            <a:r>
              <a:rPr lang="en-US" spc="-11" dirty="0">
                <a:cs typeface="Calibri"/>
              </a:rPr>
              <a:t>at </a:t>
            </a:r>
            <a:r>
              <a:rPr lang="en-US" spc="-4" dirty="0">
                <a:cs typeface="Calibri"/>
              </a:rPr>
              <a:t>his principal place </a:t>
            </a:r>
            <a:r>
              <a:rPr lang="en-US" spc="4" dirty="0">
                <a:cs typeface="Calibri"/>
              </a:rPr>
              <a:t>of business. </a:t>
            </a:r>
            <a:r>
              <a:rPr lang="en-US" u="heavy" spc="-11" dirty="0">
                <a:uFill>
                  <a:solidFill>
                    <a:srgbClr val="000000"/>
                  </a:solidFill>
                </a:uFill>
                <a:cs typeface="Calibri"/>
              </a:rPr>
              <a:t>It </a:t>
            </a:r>
            <a:r>
              <a:rPr lang="en-US" spc="-465" dirty="0">
                <a:cs typeface="Calibri"/>
              </a:rPr>
              <a:t> </a:t>
            </a:r>
            <a:r>
              <a:rPr lang="en-US" u="heavy" spc="-4" dirty="0">
                <a:uFill>
                  <a:solidFill>
                    <a:srgbClr val="000000"/>
                  </a:solidFill>
                </a:uFill>
                <a:cs typeface="Calibri"/>
              </a:rPr>
              <a:t>has </a:t>
            </a:r>
            <a:r>
              <a:rPr lang="en-US" u="heavy" spc="-8" dirty="0">
                <a:uFill>
                  <a:solidFill>
                    <a:srgbClr val="000000"/>
                  </a:solidFill>
                </a:uFill>
                <a:cs typeface="Calibri"/>
              </a:rPr>
              <a:t>cast </a:t>
            </a:r>
            <a:r>
              <a:rPr lang="en-US" u="heavy" spc="-4" dirty="0">
                <a:uFill>
                  <a:solidFill>
                    <a:srgbClr val="000000"/>
                  </a:solidFill>
                </a:uFill>
                <a:cs typeface="Calibri"/>
              </a:rPr>
              <a:t>the responsibility </a:t>
            </a:r>
            <a:r>
              <a:rPr lang="en-US" u="heavy" spc="4" dirty="0">
                <a:uFill>
                  <a:solidFill>
                    <a:srgbClr val="000000"/>
                  </a:solidFill>
                </a:uFill>
                <a:cs typeface="Calibri"/>
              </a:rPr>
              <a:t>on </a:t>
            </a:r>
            <a:r>
              <a:rPr lang="en-US" u="heavy" spc="-4" dirty="0">
                <a:uFill>
                  <a:solidFill>
                    <a:srgbClr val="000000"/>
                  </a:solidFill>
                </a:uFill>
                <a:cs typeface="Calibri"/>
              </a:rPr>
              <a:t>the </a:t>
            </a:r>
            <a:r>
              <a:rPr lang="en-US" u="heavy" dirty="0">
                <a:uFill>
                  <a:solidFill>
                    <a:srgbClr val="000000"/>
                  </a:solidFill>
                </a:uFill>
                <a:cs typeface="Calibri"/>
              </a:rPr>
              <a:t>owner </a:t>
            </a:r>
            <a:r>
              <a:rPr lang="en-US" u="heavy" spc="-8" dirty="0">
                <a:uFill>
                  <a:solidFill>
                    <a:srgbClr val="000000"/>
                  </a:solidFill>
                </a:uFill>
                <a:cs typeface="Calibri"/>
              </a:rPr>
              <a:t>or </a:t>
            </a:r>
            <a:r>
              <a:rPr lang="en-US" u="heavy" spc="-15" dirty="0">
                <a:uFill>
                  <a:solidFill>
                    <a:srgbClr val="000000"/>
                  </a:solidFill>
                </a:uFill>
                <a:cs typeface="Calibri"/>
              </a:rPr>
              <a:t>operator </a:t>
            </a:r>
            <a:r>
              <a:rPr lang="en-US" u="heavy" spc="4" dirty="0">
                <a:uFill>
                  <a:solidFill>
                    <a:srgbClr val="000000"/>
                  </a:solidFill>
                </a:uFill>
                <a:cs typeface="Calibri"/>
              </a:rPr>
              <a:t>of </a:t>
            </a:r>
            <a:r>
              <a:rPr lang="en-US" u="heavy" spc="-11" dirty="0">
                <a:uFill>
                  <a:solidFill>
                    <a:srgbClr val="000000"/>
                  </a:solidFill>
                </a:uFill>
                <a:cs typeface="Calibri"/>
              </a:rPr>
              <a:t>warehouse </a:t>
            </a:r>
            <a:r>
              <a:rPr lang="en-US" u="heavy" spc="4" dirty="0">
                <a:uFill>
                  <a:solidFill>
                    <a:srgbClr val="000000"/>
                  </a:solidFill>
                </a:uFill>
                <a:cs typeface="Calibri"/>
              </a:rPr>
              <a:t>or </a:t>
            </a:r>
            <a:r>
              <a:rPr lang="en-US" spc="8" dirty="0">
                <a:cs typeface="Calibri"/>
              </a:rPr>
              <a:t> </a:t>
            </a:r>
            <a:r>
              <a:rPr lang="en-US" u="heavy" spc="-8" dirty="0">
                <a:uFill>
                  <a:solidFill>
                    <a:srgbClr val="000000"/>
                  </a:solidFill>
                </a:uFill>
                <a:cs typeface="Calibri"/>
              </a:rPr>
              <a:t>godown </a:t>
            </a:r>
            <a:r>
              <a:rPr lang="en-US" u="heavy" spc="4" dirty="0">
                <a:uFill>
                  <a:solidFill>
                    <a:srgbClr val="000000"/>
                  </a:solidFill>
                </a:uFill>
                <a:cs typeface="Calibri"/>
              </a:rPr>
              <a:t>or </a:t>
            </a:r>
            <a:r>
              <a:rPr lang="en-US" u="heavy" spc="-15" dirty="0">
                <a:uFill>
                  <a:solidFill>
                    <a:srgbClr val="000000"/>
                  </a:solidFill>
                </a:uFill>
                <a:cs typeface="Calibri"/>
              </a:rPr>
              <a:t>any </a:t>
            </a:r>
            <a:r>
              <a:rPr lang="en-US" u="heavy" spc="-8" dirty="0">
                <a:uFill>
                  <a:solidFill>
                    <a:srgbClr val="000000"/>
                  </a:solidFill>
                </a:uFill>
                <a:cs typeface="Calibri"/>
              </a:rPr>
              <a:t>other </a:t>
            </a:r>
            <a:r>
              <a:rPr lang="en-US" u="heavy" spc="-4" dirty="0">
                <a:uFill>
                  <a:solidFill>
                    <a:srgbClr val="000000"/>
                  </a:solidFill>
                </a:uFill>
                <a:cs typeface="Calibri"/>
              </a:rPr>
              <a:t>place used </a:t>
            </a:r>
            <a:r>
              <a:rPr lang="en-US" u="heavy" spc="-11" dirty="0">
                <a:uFill>
                  <a:solidFill>
                    <a:srgbClr val="000000"/>
                  </a:solidFill>
                </a:uFill>
                <a:cs typeface="Calibri"/>
              </a:rPr>
              <a:t>for </a:t>
            </a:r>
            <a:r>
              <a:rPr lang="en-US" u="heavy" spc="-15" dirty="0">
                <a:uFill>
                  <a:solidFill>
                    <a:srgbClr val="000000"/>
                  </a:solidFill>
                </a:uFill>
                <a:cs typeface="Calibri"/>
              </a:rPr>
              <a:t>storage </a:t>
            </a:r>
            <a:r>
              <a:rPr lang="en-US" u="heavy" spc="4" dirty="0">
                <a:uFill>
                  <a:solidFill>
                    <a:srgbClr val="000000"/>
                  </a:solidFill>
                </a:uFill>
                <a:cs typeface="Calibri"/>
              </a:rPr>
              <a:t>of </a:t>
            </a:r>
            <a:r>
              <a:rPr lang="en-US" u="heavy" spc="-8" dirty="0">
                <a:uFill>
                  <a:solidFill>
                    <a:srgbClr val="000000"/>
                  </a:solidFill>
                </a:uFill>
                <a:cs typeface="Calibri"/>
              </a:rPr>
              <a:t>goods </a:t>
            </a:r>
            <a:r>
              <a:rPr lang="en-US" u="heavy" dirty="0">
                <a:uFill>
                  <a:solidFill>
                    <a:srgbClr val="000000"/>
                  </a:solidFill>
                </a:uFill>
                <a:cs typeface="Calibri"/>
              </a:rPr>
              <a:t>and </a:t>
            </a:r>
            <a:r>
              <a:rPr lang="en-US" u="heavy" spc="4" dirty="0">
                <a:uFill>
                  <a:solidFill>
                    <a:srgbClr val="000000"/>
                  </a:solidFill>
                </a:uFill>
                <a:cs typeface="Calibri"/>
              </a:rPr>
              <a:t>on </a:t>
            </a:r>
            <a:r>
              <a:rPr lang="en-US" u="heavy" spc="-4" dirty="0">
                <a:uFill>
                  <a:solidFill>
                    <a:srgbClr val="000000"/>
                  </a:solidFill>
                </a:uFill>
                <a:cs typeface="Calibri"/>
              </a:rPr>
              <a:t>every </a:t>
            </a:r>
            <a:r>
              <a:rPr lang="en-US" dirty="0">
                <a:cs typeface="Calibri"/>
              </a:rPr>
              <a:t> </a:t>
            </a:r>
            <a:r>
              <a:rPr lang="en-US" u="heavy" spc="-8" dirty="0">
                <a:uFill>
                  <a:solidFill>
                    <a:srgbClr val="000000"/>
                  </a:solidFill>
                </a:uFill>
                <a:cs typeface="Calibri"/>
              </a:rPr>
              <a:t>transporter </a:t>
            </a:r>
            <a:r>
              <a:rPr lang="en-US" u="heavy" spc="-11" dirty="0">
                <a:uFill>
                  <a:solidFill>
                    <a:srgbClr val="000000"/>
                  </a:solidFill>
                </a:uFill>
                <a:cs typeface="Calibri"/>
              </a:rPr>
              <a:t>to </a:t>
            </a:r>
            <a:r>
              <a:rPr lang="en-US" u="heavy" spc="-8" dirty="0">
                <a:uFill>
                  <a:solidFill>
                    <a:srgbClr val="000000"/>
                  </a:solidFill>
                </a:uFill>
                <a:cs typeface="Calibri"/>
              </a:rPr>
              <a:t>maintain </a:t>
            </a:r>
            <a:r>
              <a:rPr lang="en-US" u="heavy" spc="-4" dirty="0">
                <a:uFill>
                  <a:solidFill>
                    <a:srgbClr val="000000"/>
                  </a:solidFill>
                </a:uFill>
                <a:cs typeface="Calibri"/>
              </a:rPr>
              <a:t>specified </a:t>
            </a:r>
            <a:r>
              <a:rPr lang="en-US" u="heavy" spc="-11" dirty="0">
                <a:uFill>
                  <a:solidFill>
                    <a:srgbClr val="000000"/>
                  </a:solidFill>
                </a:uFill>
                <a:cs typeface="Calibri"/>
              </a:rPr>
              <a:t>record</a:t>
            </a:r>
            <a:r>
              <a:rPr lang="en-US" spc="-11" dirty="0">
                <a:cs typeface="Calibri"/>
              </a:rPr>
              <a:t>s. </a:t>
            </a:r>
            <a:r>
              <a:rPr lang="en-US" spc="-4" dirty="0">
                <a:cs typeface="Calibri"/>
              </a:rPr>
              <a:t>The </a:t>
            </a:r>
            <a:r>
              <a:rPr lang="en-US" dirty="0">
                <a:cs typeface="Calibri"/>
              </a:rPr>
              <a:t>section also </a:t>
            </a:r>
            <a:r>
              <a:rPr lang="en-US" spc="-8" dirty="0">
                <a:cs typeface="Calibri"/>
              </a:rPr>
              <a:t>empowers </a:t>
            </a:r>
            <a:r>
              <a:rPr lang="en-US" spc="-4" dirty="0">
                <a:cs typeface="Calibri"/>
              </a:rPr>
              <a:t> the </a:t>
            </a:r>
            <a:r>
              <a:rPr lang="en-US" dirty="0">
                <a:cs typeface="Calibri"/>
              </a:rPr>
              <a:t>Commissioner </a:t>
            </a:r>
            <a:r>
              <a:rPr lang="en-US" spc="-11" dirty="0">
                <a:cs typeface="Calibri"/>
              </a:rPr>
              <a:t>to </a:t>
            </a:r>
            <a:r>
              <a:rPr lang="en-US" spc="-4" dirty="0">
                <a:cs typeface="Calibri"/>
              </a:rPr>
              <a:t>notify </a:t>
            </a:r>
            <a:r>
              <a:rPr lang="en-US" spc="4" dirty="0">
                <a:cs typeface="Calibri"/>
              </a:rPr>
              <a:t>a </a:t>
            </a:r>
            <a:r>
              <a:rPr lang="en-US" dirty="0">
                <a:cs typeface="Calibri"/>
              </a:rPr>
              <a:t>class </a:t>
            </a:r>
            <a:r>
              <a:rPr lang="en-US" spc="4" dirty="0">
                <a:cs typeface="Calibri"/>
              </a:rPr>
              <a:t>of </a:t>
            </a:r>
            <a:r>
              <a:rPr lang="en-US" spc="-15" dirty="0">
                <a:cs typeface="Calibri"/>
              </a:rPr>
              <a:t>taxable </a:t>
            </a:r>
            <a:r>
              <a:rPr lang="en-US" spc="-8" dirty="0">
                <a:cs typeface="Calibri"/>
              </a:rPr>
              <a:t>persons </a:t>
            </a:r>
            <a:r>
              <a:rPr lang="en-US" spc="-11" dirty="0">
                <a:cs typeface="Calibri"/>
              </a:rPr>
              <a:t>to </a:t>
            </a:r>
            <a:r>
              <a:rPr lang="en-US" spc="-4" dirty="0">
                <a:cs typeface="Calibri"/>
              </a:rPr>
              <a:t>maintain </a:t>
            </a:r>
            <a:r>
              <a:rPr lang="en-US" dirty="0">
                <a:cs typeface="Calibri"/>
              </a:rPr>
              <a:t> additional</a:t>
            </a:r>
            <a:r>
              <a:rPr lang="en-US" spc="4" dirty="0">
                <a:cs typeface="Calibri"/>
              </a:rPr>
              <a:t> </a:t>
            </a:r>
            <a:r>
              <a:rPr lang="en-US" spc="-8" dirty="0">
                <a:cs typeface="Calibri"/>
              </a:rPr>
              <a:t>accounts</a:t>
            </a:r>
            <a:r>
              <a:rPr lang="en-US" spc="-4" dirty="0">
                <a:cs typeface="Calibri"/>
              </a:rPr>
              <a:t> </a:t>
            </a:r>
            <a:r>
              <a:rPr lang="en-US" spc="4" dirty="0">
                <a:cs typeface="Calibri"/>
              </a:rPr>
              <a:t>or</a:t>
            </a:r>
            <a:r>
              <a:rPr lang="en-US" spc="8" dirty="0">
                <a:cs typeface="Calibri"/>
              </a:rPr>
              <a:t> </a:t>
            </a:r>
            <a:r>
              <a:rPr lang="en-US" spc="-8" dirty="0">
                <a:cs typeface="Calibri"/>
              </a:rPr>
              <a:t>documents</a:t>
            </a:r>
            <a:r>
              <a:rPr lang="en-US" spc="-4" dirty="0">
                <a:cs typeface="Calibri"/>
              </a:rPr>
              <a:t> </a:t>
            </a:r>
            <a:r>
              <a:rPr lang="en-US" spc="-11" dirty="0">
                <a:cs typeface="Calibri"/>
              </a:rPr>
              <a:t>for</a:t>
            </a:r>
            <a:r>
              <a:rPr lang="en-US" spc="454" dirty="0">
                <a:cs typeface="Calibri"/>
              </a:rPr>
              <a:t> </a:t>
            </a:r>
            <a:r>
              <a:rPr lang="en-US" spc="-4" dirty="0">
                <a:cs typeface="Calibri"/>
              </a:rPr>
              <a:t>specified</a:t>
            </a:r>
            <a:r>
              <a:rPr lang="en-US" dirty="0">
                <a:cs typeface="Calibri"/>
              </a:rPr>
              <a:t> </a:t>
            </a:r>
            <a:r>
              <a:rPr lang="en-US" spc="-4" dirty="0">
                <a:cs typeface="Calibri"/>
              </a:rPr>
              <a:t>purpose</a:t>
            </a:r>
            <a:r>
              <a:rPr lang="en-US" dirty="0">
                <a:cs typeface="Calibri"/>
              </a:rPr>
              <a:t> </a:t>
            </a:r>
            <a:r>
              <a:rPr lang="en-US" spc="4" dirty="0">
                <a:cs typeface="Calibri"/>
              </a:rPr>
              <a:t>or</a:t>
            </a:r>
            <a:r>
              <a:rPr lang="en-US" spc="8" dirty="0">
                <a:cs typeface="Calibri"/>
              </a:rPr>
              <a:t> </a:t>
            </a:r>
            <a:r>
              <a:rPr lang="en-US" spc="-23" dirty="0">
                <a:cs typeface="Calibri"/>
              </a:rPr>
              <a:t>to </a:t>
            </a:r>
            <a:r>
              <a:rPr lang="en-US" spc="-465" dirty="0">
                <a:cs typeface="Calibri"/>
              </a:rPr>
              <a:t> </a:t>
            </a:r>
            <a:r>
              <a:rPr lang="en-US" spc="-8" dirty="0">
                <a:cs typeface="Calibri"/>
              </a:rPr>
              <a:t>maintain accounts </a:t>
            </a:r>
            <a:r>
              <a:rPr lang="en-US" dirty="0">
                <a:cs typeface="Calibri"/>
              </a:rPr>
              <a:t>in </a:t>
            </a:r>
            <a:r>
              <a:rPr lang="en-US" spc="-4" dirty="0">
                <a:cs typeface="Calibri"/>
              </a:rPr>
              <a:t>other prescribed </a:t>
            </a:r>
            <a:r>
              <a:rPr lang="en-US" spc="-30">
                <a:cs typeface="Calibri"/>
              </a:rPr>
              <a:t>manner</a:t>
            </a:r>
            <a:r>
              <a:rPr lang="en-US" spc="-30" smtClean="0">
                <a:cs typeface="Calibri"/>
              </a:rPr>
              <a:t>.</a:t>
            </a:r>
            <a:endParaRPr lang="en-IN" dirty="0"/>
          </a:p>
        </p:txBody>
      </p:sp>
    </p:spTree>
    <p:extLst>
      <p:ext uri="{BB962C8B-B14F-4D97-AF65-F5344CB8AC3E}">
        <p14:creationId xmlns:p14="http://schemas.microsoft.com/office/powerpoint/2010/main" val="351597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11" dirty="0"/>
              <a:t>Books</a:t>
            </a:r>
            <a:r>
              <a:rPr lang="en-US" spc="-8" dirty="0"/>
              <a:t> </a:t>
            </a:r>
            <a:r>
              <a:rPr lang="en-US" spc="-4" dirty="0"/>
              <a:t>of</a:t>
            </a:r>
            <a:r>
              <a:rPr lang="en-US" spc="-30" dirty="0"/>
              <a:t> </a:t>
            </a:r>
            <a:r>
              <a:rPr lang="en-US" spc="-8" dirty="0"/>
              <a:t>accounts</a:t>
            </a:r>
            <a:r>
              <a:rPr lang="en-US" spc="-26" dirty="0"/>
              <a:t> </a:t>
            </a:r>
            <a:r>
              <a:rPr lang="en-US" dirty="0"/>
              <a:t>under</a:t>
            </a:r>
            <a:r>
              <a:rPr lang="en-US" spc="-8" dirty="0"/>
              <a:t> GST</a:t>
            </a:r>
            <a:r>
              <a:rPr lang="en-US" spc="-15" dirty="0"/>
              <a:t> </a:t>
            </a:r>
            <a:r>
              <a:rPr lang="en-US" dirty="0"/>
              <a:t>scenario.</a:t>
            </a:r>
            <a:endParaRPr lang="en-IN" dirty="0"/>
          </a:p>
        </p:txBody>
      </p:sp>
      <p:sp>
        <p:nvSpPr>
          <p:cNvPr id="3" name="Content Placeholder 2"/>
          <p:cNvSpPr>
            <a:spLocks noGrp="1"/>
          </p:cNvSpPr>
          <p:nvPr>
            <p:ph idx="1"/>
          </p:nvPr>
        </p:nvSpPr>
        <p:spPr/>
        <p:txBody>
          <a:bodyPr>
            <a:normAutofit fontScale="85000" lnSpcReduction="10000"/>
          </a:bodyPr>
          <a:lstStyle/>
          <a:p>
            <a:pPr marL="180975" marR="3810" indent="-171450">
              <a:lnSpc>
                <a:spcPts val="2273"/>
              </a:lnSpc>
              <a:spcBef>
                <a:spcPts val="363"/>
              </a:spcBef>
              <a:buFont typeface="Arial MT"/>
              <a:buChar char="•"/>
              <a:tabLst>
                <a:tab pos="180975" algn="l"/>
              </a:tabLst>
            </a:pPr>
            <a:r>
              <a:rPr lang="en-US" b="1" spc="-11" dirty="0">
                <a:cs typeface="Calibri"/>
              </a:rPr>
              <a:t>Every</a:t>
            </a:r>
            <a:r>
              <a:rPr lang="en-US" b="1" spc="-15" dirty="0">
                <a:cs typeface="Calibri"/>
              </a:rPr>
              <a:t> </a:t>
            </a:r>
            <a:r>
              <a:rPr lang="en-US" b="1" spc="-8" dirty="0">
                <a:cs typeface="Calibri"/>
              </a:rPr>
              <a:t>registered</a:t>
            </a:r>
            <a:r>
              <a:rPr lang="en-US" b="1" spc="-56" dirty="0">
                <a:cs typeface="Calibri"/>
              </a:rPr>
              <a:t> </a:t>
            </a:r>
            <a:r>
              <a:rPr lang="en-US" b="1" dirty="0">
                <a:cs typeface="Calibri"/>
              </a:rPr>
              <a:t>person</a:t>
            </a:r>
            <a:r>
              <a:rPr lang="en-US" b="1" spc="-38" dirty="0">
                <a:cs typeface="Calibri"/>
              </a:rPr>
              <a:t> </a:t>
            </a:r>
            <a:r>
              <a:rPr lang="en-US" b="1" spc="4" dirty="0">
                <a:cs typeface="Calibri"/>
              </a:rPr>
              <a:t>shall</a:t>
            </a:r>
            <a:r>
              <a:rPr lang="en-US" b="1" spc="-30" dirty="0">
                <a:cs typeface="Calibri"/>
              </a:rPr>
              <a:t> </a:t>
            </a:r>
            <a:r>
              <a:rPr lang="en-US" b="1" spc="-15" dirty="0">
                <a:cs typeface="Calibri"/>
              </a:rPr>
              <a:t>keep</a:t>
            </a:r>
            <a:r>
              <a:rPr lang="en-US" b="1" dirty="0">
                <a:cs typeface="Calibri"/>
              </a:rPr>
              <a:t> </a:t>
            </a:r>
            <a:r>
              <a:rPr lang="en-US" b="1" spc="4" dirty="0">
                <a:cs typeface="Calibri"/>
              </a:rPr>
              <a:t>and</a:t>
            </a:r>
            <a:r>
              <a:rPr lang="en-US" b="1" spc="-15" dirty="0">
                <a:cs typeface="Calibri"/>
              </a:rPr>
              <a:t> </a:t>
            </a:r>
            <a:r>
              <a:rPr lang="en-US" b="1" spc="-4" dirty="0">
                <a:cs typeface="Calibri"/>
              </a:rPr>
              <a:t>maintain</a:t>
            </a:r>
            <a:r>
              <a:rPr lang="en-US" b="1" spc="-34" dirty="0">
                <a:cs typeface="Calibri"/>
              </a:rPr>
              <a:t> </a:t>
            </a:r>
            <a:r>
              <a:rPr lang="en-US" b="1" spc="4" dirty="0">
                <a:cs typeface="Calibri"/>
              </a:rPr>
              <a:t>the </a:t>
            </a:r>
            <a:r>
              <a:rPr lang="en-US" b="1" spc="-4" dirty="0">
                <a:cs typeface="Calibri"/>
              </a:rPr>
              <a:t>following </a:t>
            </a:r>
            <a:r>
              <a:rPr lang="en-US" b="1" spc="-465" dirty="0">
                <a:cs typeface="Calibri"/>
              </a:rPr>
              <a:t> </a:t>
            </a:r>
            <a:r>
              <a:rPr lang="en-US" b="1" dirty="0">
                <a:cs typeface="Calibri"/>
              </a:rPr>
              <a:t>accounts</a:t>
            </a:r>
            <a:r>
              <a:rPr lang="en-US" b="1" spc="-41" dirty="0">
                <a:cs typeface="Calibri"/>
              </a:rPr>
              <a:t> </a:t>
            </a:r>
            <a:r>
              <a:rPr lang="en-US" b="1" spc="4" dirty="0">
                <a:cs typeface="Calibri"/>
              </a:rPr>
              <a:t>and</a:t>
            </a:r>
            <a:r>
              <a:rPr lang="en-US" b="1" dirty="0">
                <a:cs typeface="Calibri"/>
              </a:rPr>
              <a:t> </a:t>
            </a:r>
            <a:r>
              <a:rPr lang="en-US" b="1" spc="-4" dirty="0">
                <a:cs typeface="Calibri"/>
              </a:rPr>
              <a:t>records.</a:t>
            </a:r>
            <a:endParaRPr lang="en-US" dirty="0">
              <a:cs typeface="Calibri"/>
            </a:endParaRPr>
          </a:p>
          <a:p>
            <a:pPr marL="180975" indent="-171450">
              <a:spcBef>
                <a:spcPts val="465"/>
              </a:spcBef>
              <a:buFont typeface="Arial MT"/>
              <a:buChar char="•"/>
              <a:tabLst>
                <a:tab pos="180975" algn="l"/>
              </a:tabLst>
            </a:pPr>
            <a:r>
              <a:rPr lang="en-US" b="1" spc="-11" dirty="0">
                <a:cs typeface="Calibri"/>
              </a:rPr>
              <a:t>Every</a:t>
            </a:r>
            <a:r>
              <a:rPr lang="en-US" b="1" spc="-19" dirty="0">
                <a:cs typeface="Calibri"/>
              </a:rPr>
              <a:t> </a:t>
            </a:r>
            <a:r>
              <a:rPr lang="en-US" b="1" spc="-8" dirty="0">
                <a:cs typeface="Calibri"/>
              </a:rPr>
              <a:t>Registered</a:t>
            </a:r>
            <a:r>
              <a:rPr lang="en-US" b="1" spc="-23" dirty="0">
                <a:cs typeface="Calibri"/>
              </a:rPr>
              <a:t> </a:t>
            </a:r>
            <a:r>
              <a:rPr lang="en-US" b="1" spc="-4" dirty="0">
                <a:cs typeface="Calibri"/>
              </a:rPr>
              <a:t>person</a:t>
            </a:r>
            <a:r>
              <a:rPr lang="en-US" b="1" spc="-60" dirty="0">
                <a:cs typeface="Calibri"/>
              </a:rPr>
              <a:t> </a:t>
            </a:r>
            <a:r>
              <a:rPr lang="en-US" b="1" spc="4" dirty="0">
                <a:cs typeface="Calibri"/>
              </a:rPr>
              <a:t>shall</a:t>
            </a:r>
            <a:r>
              <a:rPr lang="en-US" b="1" spc="-23" dirty="0">
                <a:cs typeface="Calibri"/>
              </a:rPr>
              <a:t> </a:t>
            </a:r>
            <a:r>
              <a:rPr lang="en-US" b="1" spc="-15" dirty="0">
                <a:cs typeface="Calibri"/>
              </a:rPr>
              <a:t>keep</a:t>
            </a:r>
            <a:r>
              <a:rPr lang="en-US" b="1" spc="-4" dirty="0">
                <a:cs typeface="Calibri"/>
              </a:rPr>
              <a:t> </a:t>
            </a:r>
            <a:r>
              <a:rPr lang="en-US" b="1" dirty="0">
                <a:cs typeface="Calibri"/>
              </a:rPr>
              <a:t>the</a:t>
            </a:r>
            <a:r>
              <a:rPr lang="en-US" b="1" spc="-23" dirty="0">
                <a:cs typeface="Calibri"/>
              </a:rPr>
              <a:t> </a:t>
            </a:r>
            <a:r>
              <a:rPr lang="en-US" b="1" spc="4" dirty="0">
                <a:cs typeface="Calibri"/>
              </a:rPr>
              <a:t>particulars</a:t>
            </a:r>
            <a:r>
              <a:rPr lang="en-US" b="1" spc="-83" dirty="0">
                <a:cs typeface="Calibri"/>
              </a:rPr>
              <a:t> </a:t>
            </a:r>
            <a:r>
              <a:rPr lang="en-US" b="1" spc="-34" dirty="0">
                <a:cs typeface="Calibri"/>
              </a:rPr>
              <a:t>of.</a:t>
            </a:r>
            <a:endParaRPr lang="en-US" dirty="0">
              <a:cs typeface="Calibri"/>
            </a:endParaRPr>
          </a:p>
          <a:p>
            <a:pPr marL="180975" indent="-171450">
              <a:spcBef>
                <a:spcPts val="506"/>
              </a:spcBef>
              <a:buFont typeface="Arial MT"/>
              <a:buChar char="•"/>
              <a:tabLst>
                <a:tab pos="180975" algn="l"/>
              </a:tabLst>
            </a:pPr>
            <a:r>
              <a:rPr lang="en-US" b="1" spc="-4" dirty="0">
                <a:cs typeface="Calibri"/>
              </a:rPr>
              <a:t>Where</a:t>
            </a:r>
            <a:r>
              <a:rPr lang="en-US" b="1" spc="-30" dirty="0">
                <a:cs typeface="Calibri"/>
              </a:rPr>
              <a:t> </a:t>
            </a:r>
            <a:r>
              <a:rPr lang="en-US" b="1" dirty="0">
                <a:cs typeface="Calibri"/>
              </a:rPr>
              <a:t>Books</a:t>
            </a:r>
            <a:r>
              <a:rPr lang="en-US" b="1" spc="-23" dirty="0">
                <a:cs typeface="Calibri"/>
              </a:rPr>
              <a:t> </a:t>
            </a:r>
            <a:r>
              <a:rPr lang="en-US" b="1" dirty="0">
                <a:cs typeface="Calibri"/>
              </a:rPr>
              <a:t>of</a:t>
            </a:r>
            <a:r>
              <a:rPr lang="en-US" b="1" spc="-8" dirty="0">
                <a:cs typeface="Calibri"/>
              </a:rPr>
              <a:t> </a:t>
            </a:r>
            <a:r>
              <a:rPr lang="en-US" b="1" dirty="0">
                <a:cs typeface="Calibri"/>
              </a:rPr>
              <a:t>accounts</a:t>
            </a:r>
            <a:r>
              <a:rPr lang="en-US" b="1" spc="-41" dirty="0">
                <a:cs typeface="Calibri"/>
              </a:rPr>
              <a:t> </a:t>
            </a:r>
            <a:r>
              <a:rPr lang="en-US" b="1" spc="-4" dirty="0">
                <a:cs typeface="Calibri"/>
              </a:rPr>
              <a:t>are</a:t>
            </a:r>
            <a:r>
              <a:rPr lang="en-US" b="1" spc="-30" dirty="0">
                <a:cs typeface="Calibri"/>
              </a:rPr>
              <a:t> </a:t>
            </a:r>
            <a:r>
              <a:rPr lang="en-US" b="1" spc="-4" dirty="0">
                <a:cs typeface="Calibri"/>
              </a:rPr>
              <a:t>to</a:t>
            </a:r>
            <a:r>
              <a:rPr lang="en-US" b="1" spc="-8" dirty="0">
                <a:cs typeface="Calibri"/>
              </a:rPr>
              <a:t> </a:t>
            </a:r>
            <a:r>
              <a:rPr lang="en-US" b="1" spc="4" dirty="0">
                <a:cs typeface="Calibri"/>
              </a:rPr>
              <a:t>be</a:t>
            </a:r>
            <a:r>
              <a:rPr lang="en-US" b="1" dirty="0">
                <a:cs typeface="Calibri"/>
              </a:rPr>
              <a:t> </a:t>
            </a:r>
            <a:r>
              <a:rPr lang="en-US" b="1" spc="-4" dirty="0">
                <a:cs typeface="Calibri"/>
              </a:rPr>
              <a:t>maintained..??</a:t>
            </a:r>
            <a:endParaRPr lang="en-US" dirty="0">
              <a:cs typeface="Calibri"/>
            </a:endParaRPr>
          </a:p>
          <a:p>
            <a:pPr marL="180975" indent="-171450">
              <a:spcBef>
                <a:spcPts val="488"/>
              </a:spcBef>
              <a:buFont typeface="Arial MT"/>
              <a:buChar char="•"/>
              <a:tabLst>
                <a:tab pos="180975" algn="l"/>
              </a:tabLst>
            </a:pPr>
            <a:r>
              <a:rPr lang="en-US" b="1" dirty="0">
                <a:cs typeface="Calibri"/>
              </a:rPr>
              <a:t>In</a:t>
            </a:r>
            <a:r>
              <a:rPr lang="en-US" b="1" spc="-19" dirty="0">
                <a:cs typeface="Calibri"/>
              </a:rPr>
              <a:t> </a:t>
            </a:r>
            <a:r>
              <a:rPr lang="en-US" b="1" spc="-4" dirty="0">
                <a:cs typeface="Calibri"/>
              </a:rPr>
              <a:t>case</a:t>
            </a:r>
            <a:r>
              <a:rPr lang="en-US" b="1" spc="-11" dirty="0">
                <a:cs typeface="Calibri"/>
              </a:rPr>
              <a:t> </a:t>
            </a:r>
            <a:r>
              <a:rPr lang="en-US" b="1" dirty="0">
                <a:cs typeface="Calibri"/>
              </a:rPr>
              <a:t>of</a:t>
            </a:r>
            <a:r>
              <a:rPr lang="en-US" b="1" spc="-19" dirty="0">
                <a:cs typeface="Calibri"/>
              </a:rPr>
              <a:t> </a:t>
            </a:r>
            <a:r>
              <a:rPr lang="en-US" b="1" spc="-8" dirty="0">
                <a:cs typeface="Calibri"/>
              </a:rPr>
              <a:t>Agent.</a:t>
            </a:r>
            <a:endParaRPr lang="en-US" dirty="0">
              <a:cs typeface="Calibri"/>
            </a:endParaRPr>
          </a:p>
          <a:p>
            <a:pPr marL="180975" indent="-171450">
              <a:spcBef>
                <a:spcPts val="506"/>
              </a:spcBef>
              <a:buFont typeface="Arial MT"/>
              <a:buChar char="•"/>
              <a:tabLst>
                <a:tab pos="180975" algn="l"/>
              </a:tabLst>
            </a:pPr>
            <a:r>
              <a:rPr lang="en-US" b="1" spc="-8" dirty="0">
                <a:cs typeface="Calibri"/>
              </a:rPr>
              <a:t>Registered</a:t>
            </a:r>
            <a:r>
              <a:rPr lang="en-US" b="1" spc="-26" dirty="0">
                <a:cs typeface="Calibri"/>
              </a:rPr>
              <a:t> </a:t>
            </a:r>
            <a:r>
              <a:rPr lang="en-US" b="1" spc="-4" dirty="0">
                <a:cs typeface="Calibri"/>
              </a:rPr>
              <a:t>person</a:t>
            </a:r>
            <a:r>
              <a:rPr lang="en-US" b="1" spc="-41" dirty="0">
                <a:cs typeface="Calibri"/>
              </a:rPr>
              <a:t> </a:t>
            </a:r>
            <a:r>
              <a:rPr lang="en-US" b="1" spc="-8" dirty="0">
                <a:cs typeface="Calibri"/>
              </a:rPr>
              <a:t>executing</a:t>
            </a:r>
            <a:r>
              <a:rPr lang="en-US" b="1" spc="-53" dirty="0">
                <a:cs typeface="Calibri"/>
              </a:rPr>
              <a:t> </a:t>
            </a:r>
            <a:r>
              <a:rPr lang="en-US" b="1" spc="-8" dirty="0">
                <a:cs typeface="Calibri"/>
              </a:rPr>
              <a:t>works</a:t>
            </a:r>
            <a:r>
              <a:rPr lang="en-US" b="1" spc="-4" dirty="0">
                <a:cs typeface="Calibri"/>
              </a:rPr>
              <a:t> </a:t>
            </a:r>
            <a:r>
              <a:rPr lang="en-US" b="1" spc="-11" dirty="0">
                <a:cs typeface="Calibri"/>
              </a:rPr>
              <a:t>contract</a:t>
            </a:r>
            <a:r>
              <a:rPr lang="en-US" b="1" spc="-15" dirty="0">
                <a:cs typeface="Calibri"/>
              </a:rPr>
              <a:t> </a:t>
            </a:r>
            <a:r>
              <a:rPr lang="en-US" b="1" dirty="0">
                <a:cs typeface="Calibri"/>
              </a:rPr>
              <a:t>.</a:t>
            </a:r>
            <a:endParaRPr lang="en-US" dirty="0">
              <a:cs typeface="Calibri"/>
            </a:endParaRPr>
          </a:p>
          <a:p>
            <a:pPr marL="180975" indent="-171450">
              <a:spcBef>
                <a:spcPts val="506"/>
              </a:spcBef>
              <a:buFont typeface="Arial MT"/>
              <a:buChar char="•"/>
              <a:tabLst>
                <a:tab pos="180975" algn="l"/>
              </a:tabLst>
            </a:pPr>
            <a:r>
              <a:rPr lang="en-US" b="1" spc="-4" dirty="0">
                <a:cs typeface="Calibri"/>
              </a:rPr>
              <a:t>Period</a:t>
            </a:r>
            <a:r>
              <a:rPr lang="en-US" b="1" spc="-23" dirty="0">
                <a:cs typeface="Calibri"/>
              </a:rPr>
              <a:t> </a:t>
            </a:r>
            <a:r>
              <a:rPr lang="en-US" b="1" dirty="0">
                <a:cs typeface="Calibri"/>
              </a:rPr>
              <a:t>of</a:t>
            </a:r>
            <a:r>
              <a:rPr lang="en-US" b="1" spc="-11" dirty="0">
                <a:cs typeface="Calibri"/>
              </a:rPr>
              <a:t> </a:t>
            </a:r>
            <a:r>
              <a:rPr lang="en-US" b="1" spc="-4" dirty="0">
                <a:cs typeface="Calibri"/>
              </a:rPr>
              <a:t>retaining</a:t>
            </a:r>
            <a:r>
              <a:rPr lang="en-US" b="1" spc="-49" dirty="0">
                <a:cs typeface="Calibri"/>
              </a:rPr>
              <a:t> </a:t>
            </a:r>
            <a:r>
              <a:rPr lang="en-US" b="1" dirty="0">
                <a:cs typeface="Calibri"/>
              </a:rPr>
              <a:t>books</a:t>
            </a:r>
            <a:r>
              <a:rPr lang="en-US" b="1" spc="-45" dirty="0">
                <a:cs typeface="Calibri"/>
              </a:rPr>
              <a:t> </a:t>
            </a:r>
            <a:r>
              <a:rPr lang="en-US" b="1" dirty="0">
                <a:cs typeface="Calibri"/>
              </a:rPr>
              <a:t>of</a:t>
            </a:r>
            <a:r>
              <a:rPr lang="en-US" b="1" spc="-8" dirty="0">
                <a:cs typeface="Calibri"/>
              </a:rPr>
              <a:t> </a:t>
            </a:r>
            <a:r>
              <a:rPr lang="en-US" b="1" dirty="0">
                <a:cs typeface="Calibri"/>
              </a:rPr>
              <a:t>accounts</a:t>
            </a:r>
            <a:r>
              <a:rPr lang="en-US" b="1" spc="-26" dirty="0">
                <a:cs typeface="Calibri"/>
              </a:rPr>
              <a:t> </a:t>
            </a:r>
            <a:r>
              <a:rPr lang="en-US" b="1" spc="4" dirty="0">
                <a:cs typeface="Calibri"/>
              </a:rPr>
              <a:t>and</a:t>
            </a:r>
            <a:r>
              <a:rPr lang="en-US" b="1" spc="-23" dirty="0">
                <a:cs typeface="Calibri"/>
              </a:rPr>
              <a:t> </a:t>
            </a:r>
            <a:r>
              <a:rPr lang="en-US" b="1" spc="4" dirty="0">
                <a:cs typeface="Calibri"/>
              </a:rPr>
              <a:t>other</a:t>
            </a:r>
            <a:r>
              <a:rPr lang="en-US" b="1" spc="-19" dirty="0">
                <a:cs typeface="Calibri"/>
              </a:rPr>
              <a:t> </a:t>
            </a:r>
            <a:r>
              <a:rPr lang="en-US" b="1" spc="-4" dirty="0">
                <a:cs typeface="Calibri"/>
              </a:rPr>
              <a:t>records.</a:t>
            </a:r>
            <a:endParaRPr lang="en-US" dirty="0">
              <a:cs typeface="Calibri"/>
            </a:endParaRPr>
          </a:p>
          <a:p>
            <a:pPr marL="180975" indent="-171450">
              <a:spcBef>
                <a:spcPts val="488"/>
              </a:spcBef>
              <a:buFont typeface="Arial MT"/>
              <a:buChar char="•"/>
              <a:tabLst>
                <a:tab pos="180975" algn="l"/>
              </a:tabLst>
            </a:pPr>
            <a:r>
              <a:rPr lang="en-US" b="1" dirty="0">
                <a:cs typeface="Calibri"/>
              </a:rPr>
              <a:t>Production</a:t>
            </a:r>
            <a:r>
              <a:rPr lang="en-US" b="1" spc="-53" dirty="0">
                <a:cs typeface="Calibri"/>
              </a:rPr>
              <a:t> </a:t>
            </a:r>
            <a:r>
              <a:rPr lang="en-US" b="1" dirty="0">
                <a:cs typeface="Calibri"/>
              </a:rPr>
              <a:t>of</a:t>
            </a:r>
            <a:r>
              <a:rPr lang="en-US" b="1" spc="-15" dirty="0">
                <a:cs typeface="Calibri"/>
              </a:rPr>
              <a:t> </a:t>
            </a:r>
            <a:r>
              <a:rPr lang="en-US" b="1" dirty="0">
                <a:cs typeface="Calibri"/>
              </a:rPr>
              <a:t>books</a:t>
            </a:r>
            <a:r>
              <a:rPr lang="en-US" b="1" spc="-49" dirty="0">
                <a:cs typeface="Calibri"/>
              </a:rPr>
              <a:t> </a:t>
            </a:r>
            <a:r>
              <a:rPr lang="en-US" b="1" dirty="0">
                <a:cs typeface="Calibri"/>
              </a:rPr>
              <a:t>of</a:t>
            </a:r>
            <a:r>
              <a:rPr lang="en-US" b="1" spc="-19" dirty="0">
                <a:cs typeface="Calibri"/>
              </a:rPr>
              <a:t> </a:t>
            </a:r>
            <a:r>
              <a:rPr lang="en-US" b="1" dirty="0">
                <a:cs typeface="Calibri"/>
              </a:rPr>
              <a:t>accounts.</a:t>
            </a:r>
            <a:endParaRPr lang="en-US" dirty="0">
              <a:cs typeface="Calibri"/>
            </a:endParaRPr>
          </a:p>
          <a:p>
            <a:pPr marL="180975" indent="-171450">
              <a:spcBef>
                <a:spcPts val="506"/>
              </a:spcBef>
              <a:buFont typeface="Arial MT"/>
              <a:buChar char="•"/>
              <a:tabLst>
                <a:tab pos="180975" algn="l"/>
              </a:tabLst>
            </a:pPr>
            <a:r>
              <a:rPr lang="en-US" b="1" spc="-4" dirty="0">
                <a:cs typeface="Calibri"/>
              </a:rPr>
              <a:t>Generation</a:t>
            </a:r>
            <a:r>
              <a:rPr lang="en-US" b="1" spc="-60" dirty="0">
                <a:cs typeface="Calibri"/>
              </a:rPr>
              <a:t> </a:t>
            </a:r>
            <a:r>
              <a:rPr lang="en-US" b="1" spc="4" dirty="0">
                <a:cs typeface="Calibri"/>
              </a:rPr>
              <a:t>and</a:t>
            </a:r>
            <a:r>
              <a:rPr lang="en-US" b="1" spc="-8" dirty="0">
                <a:cs typeface="Calibri"/>
              </a:rPr>
              <a:t> </a:t>
            </a:r>
            <a:r>
              <a:rPr lang="en-US" b="1" spc="-4" dirty="0">
                <a:cs typeface="Calibri"/>
              </a:rPr>
              <a:t>maintenance</a:t>
            </a:r>
            <a:r>
              <a:rPr lang="en-US" b="1" spc="-49" dirty="0">
                <a:cs typeface="Calibri"/>
              </a:rPr>
              <a:t> </a:t>
            </a:r>
            <a:r>
              <a:rPr lang="en-US" b="1" dirty="0">
                <a:cs typeface="Calibri"/>
              </a:rPr>
              <a:t>of</a:t>
            </a:r>
            <a:r>
              <a:rPr lang="en-US" b="1" spc="-11" dirty="0">
                <a:cs typeface="Calibri"/>
              </a:rPr>
              <a:t> </a:t>
            </a:r>
            <a:r>
              <a:rPr lang="en-US" b="1" dirty="0">
                <a:cs typeface="Calibri"/>
              </a:rPr>
              <a:t>electronic</a:t>
            </a:r>
            <a:r>
              <a:rPr lang="en-US" b="1" spc="-23" dirty="0">
                <a:cs typeface="Calibri"/>
              </a:rPr>
              <a:t> </a:t>
            </a:r>
            <a:r>
              <a:rPr lang="en-US" b="1" spc="-8" dirty="0">
                <a:cs typeface="Calibri"/>
              </a:rPr>
              <a:t>records.</a:t>
            </a:r>
            <a:endParaRPr lang="en-US" dirty="0">
              <a:cs typeface="Calibri"/>
            </a:endParaRPr>
          </a:p>
          <a:p>
            <a:pPr marL="180975" indent="-171450">
              <a:spcBef>
                <a:spcPts val="503"/>
              </a:spcBef>
              <a:buFont typeface="Arial MT"/>
              <a:buChar char="•"/>
              <a:tabLst>
                <a:tab pos="180975" algn="l"/>
              </a:tabLst>
            </a:pPr>
            <a:r>
              <a:rPr lang="en-US" b="1" dirty="0">
                <a:cs typeface="Calibri"/>
              </a:rPr>
              <a:t>Importance</a:t>
            </a:r>
            <a:r>
              <a:rPr lang="en-US" b="1" spc="-45" dirty="0">
                <a:cs typeface="Calibri"/>
              </a:rPr>
              <a:t> </a:t>
            </a:r>
            <a:r>
              <a:rPr lang="en-US" b="1" dirty="0">
                <a:cs typeface="Calibri"/>
              </a:rPr>
              <a:t>Of</a:t>
            </a:r>
            <a:r>
              <a:rPr lang="en-US" b="1" spc="-15" dirty="0">
                <a:cs typeface="Calibri"/>
              </a:rPr>
              <a:t> </a:t>
            </a:r>
            <a:r>
              <a:rPr lang="en-US" b="1" dirty="0">
                <a:cs typeface="Calibri"/>
              </a:rPr>
              <a:t>HSN</a:t>
            </a:r>
            <a:r>
              <a:rPr lang="en-US" b="1" spc="-15" dirty="0">
                <a:cs typeface="Calibri"/>
              </a:rPr>
              <a:t> </a:t>
            </a:r>
            <a:r>
              <a:rPr lang="en-US" b="1" spc="-11" dirty="0">
                <a:cs typeface="Calibri"/>
              </a:rPr>
              <a:t>for</a:t>
            </a:r>
            <a:r>
              <a:rPr lang="en-US" b="1" spc="-8" dirty="0">
                <a:cs typeface="Calibri"/>
              </a:rPr>
              <a:t> </a:t>
            </a:r>
            <a:r>
              <a:rPr lang="en-US" b="1" dirty="0">
                <a:cs typeface="Calibri"/>
              </a:rPr>
              <a:t>Books</a:t>
            </a:r>
            <a:r>
              <a:rPr lang="en-US" b="1" spc="-26" dirty="0">
                <a:cs typeface="Calibri"/>
              </a:rPr>
              <a:t> </a:t>
            </a:r>
            <a:r>
              <a:rPr lang="en-US" b="1" dirty="0">
                <a:cs typeface="Calibri"/>
              </a:rPr>
              <a:t>of</a:t>
            </a:r>
            <a:r>
              <a:rPr lang="en-US" b="1" spc="-8" dirty="0">
                <a:cs typeface="Calibri"/>
              </a:rPr>
              <a:t> </a:t>
            </a:r>
            <a:r>
              <a:rPr lang="en-US" b="1" dirty="0">
                <a:cs typeface="Calibri"/>
              </a:rPr>
              <a:t>accounts.</a:t>
            </a:r>
            <a:endParaRPr lang="en-US" dirty="0">
              <a:cs typeface="Calibri"/>
            </a:endParaRPr>
          </a:p>
          <a:p>
            <a:endParaRPr lang="en-IN" dirty="0"/>
          </a:p>
        </p:txBody>
      </p:sp>
    </p:spTree>
    <p:extLst>
      <p:ext uri="{BB962C8B-B14F-4D97-AF65-F5344CB8AC3E}">
        <p14:creationId xmlns:p14="http://schemas.microsoft.com/office/powerpoint/2010/main" val="402902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34" dirty="0"/>
              <a:t>Every </a:t>
            </a:r>
            <a:r>
              <a:rPr lang="en-US" spc="-38" dirty="0"/>
              <a:t>registered </a:t>
            </a:r>
            <a:r>
              <a:rPr lang="en-US" spc="-30" dirty="0"/>
              <a:t>person </a:t>
            </a:r>
            <a:r>
              <a:rPr lang="en-US" spc="-11" dirty="0"/>
              <a:t>shall </a:t>
            </a:r>
            <a:r>
              <a:rPr lang="en-US" spc="-45" dirty="0"/>
              <a:t>keep </a:t>
            </a:r>
            <a:r>
              <a:rPr lang="en-US" spc="-11" dirty="0"/>
              <a:t>and </a:t>
            </a:r>
            <a:r>
              <a:rPr lang="en-US" spc="-8" dirty="0"/>
              <a:t> </a:t>
            </a:r>
            <a:r>
              <a:rPr lang="en-US" spc="-30" dirty="0"/>
              <a:t>maintain</a:t>
            </a:r>
            <a:r>
              <a:rPr lang="en-US" spc="-101" dirty="0"/>
              <a:t> </a:t>
            </a:r>
            <a:r>
              <a:rPr lang="en-US" spc="-4" dirty="0"/>
              <a:t>the</a:t>
            </a:r>
            <a:r>
              <a:rPr lang="en-US" spc="-94" dirty="0"/>
              <a:t> </a:t>
            </a:r>
            <a:r>
              <a:rPr lang="en-US" spc="-30" dirty="0"/>
              <a:t>following</a:t>
            </a:r>
            <a:r>
              <a:rPr lang="en-US" spc="-90" dirty="0"/>
              <a:t> </a:t>
            </a:r>
            <a:r>
              <a:rPr lang="en-US" spc="-30" dirty="0"/>
              <a:t>accounts</a:t>
            </a:r>
            <a:r>
              <a:rPr lang="en-US" spc="-101" dirty="0"/>
              <a:t> </a:t>
            </a:r>
            <a:r>
              <a:rPr lang="en-US" spc="-11" dirty="0"/>
              <a:t>and</a:t>
            </a:r>
            <a:r>
              <a:rPr lang="en-US" spc="-83" dirty="0"/>
              <a:t> </a:t>
            </a:r>
            <a:r>
              <a:rPr lang="en-US" spc="-38" dirty="0"/>
              <a:t>records.</a:t>
            </a:r>
            <a:endParaRPr lang="en-IN" dirty="0"/>
          </a:p>
        </p:txBody>
      </p:sp>
      <p:sp>
        <p:nvSpPr>
          <p:cNvPr id="3" name="Content Placeholder 2"/>
          <p:cNvSpPr>
            <a:spLocks noGrp="1"/>
          </p:cNvSpPr>
          <p:nvPr>
            <p:ph idx="1"/>
          </p:nvPr>
        </p:nvSpPr>
        <p:spPr/>
        <p:txBody>
          <a:bodyPr>
            <a:normAutofit fontScale="85000" lnSpcReduction="20000"/>
          </a:bodyPr>
          <a:lstStyle/>
          <a:p>
            <a:pPr marL="180975" indent="-171450">
              <a:spcBef>
                <a:spcPts val="581"/>
              </a:spcBef>
              <a:buFont typeface="Arial MT"/>
              <a:buChar char="•"/>
              <a:tabLst>
                <a:tab pos="180975" algn="l"/>
              </a:tabLst>
            </a:pPr>
            <a:r>
              <a:rPr lang="en-US" b="1" dirty="0">
                <a:cs typeface="Calibri"/>
              </a:rPr>
              <a:t>Showing</a:t>
            </a:r>
            <a:r>
              <a:rPr lang="en-US" b="1" spc="-30" dirty="0">
                <a:cs typeface="Calibri"/>
              </a:rPr>
              <a:t> </a:t>
            </a:r>
            <a:r>
              <a:rPr lang="en-US" b="1" spc="4" dirty="0">
                <a:cs typeface="Calibri"/>
              </a:rPr>
              <a:t>true</a:t>
            </a:r>
            <a:r>
              <a:rPr lang="en-US" b="1" spc="-23" dirty="0">
                <a:cs typeface="Calibri"/>
              </a:rPr>
              <a:t> </a:t>
            </a:r>
            <a:r>
              <a:rPr lang="en-US" b="1" spc="4" dirty="0">
                <a:cs typeface="Calibri"/>
              </a:rPr>
              <a:t>and</a:t>
            </a:r>
            <a:r>
              <a:rPr lang="en-US" b="1" spc="-19" dirty="0">
                <a:cs typeface="Calibri"/>
              </a:rPr>
              <a:t> </a:t>
            </a:r>
            <a:r>
              <a:rPr lang="en-US" b="1" spc="-4" dirty="0">
                <a:cs typeface="Calibri"/>
              </a:rPr>
              <a:t>correct</a:t>
            </a:r>
            <a:r>
              <a:rPr lang="en-US" b="1" spc="-23" dirty="0">
                <a:cs typeface="Calibri"/>
              </a:rPr>
              <a:t> </a:t>
            </a:r>
            <a:r>
              <a:rPr lang="en-US" b="1" spc="-4" dirty="0">
                <a:cs typeface="Calibri"/>
              </a:rPr>
              <a:t>account</a:t>
            </a:r>
            <a:r>
              <a:rPr lang="en-US" b="1" spc="-19" dirty="0">
                <a:cs typeface="Calibri"/>
              </a:rPr>
              <a:t> </a:t>
            </a:r>
            <a:r>
              <a:rPr lang="en-US" b="1" dirty="0">
                <a:cs typeface="Calibri"/>
              </a:rPr>
              <a:t>of</a:t>
            </a:r>
            <a:r>
              <a:rPr lang="en-US" b="1" spc="-8" dirty="0">
                <a:cs typeface="Calibri"/>
              </a:rPr>
              <a:t> </a:t>
            </a:r>
            <a:r>
              <a:rPr lang="en-US" b="1" spc="4" dirty="0">
                <a:cs typeface="Calibri"/>
              </a:rPr>
              <a:t>the </a:t>
            </a:r>
            <a:r>
              <a:rPr lang="en-US" b="1" spc="-4" dirty="0">
                <a:cs typeface="Calibri"/>
              </a:rPr>
              <a:t>goods</a:t>
            </a:r>
            <a:r>
              <a:rPr lang="en-US" b="1" spc="-41" dirty="0">
                <a:cs typeface="Calibri"/>
              </a:rPr>
              <a:t> </a:t>
            </a:r>
            <a:r>
              <a:rPr lang="en-US" b="1" dirty="0">
                <a:cs typeface="Calibri"/>
              </a:rPr>
              <a:t>or</a:t>
            </a:r>
            <a:r>
              <a:rPr lang="en-US" b="1" spc="4" dirty="0">
                <a:cs typeface="Calibri"/>
              </a:rPr>
              <a:t> services</a:t>
            </a:r>
            <a:endParaRPr lang="en-US" dirty="0">
              <a:cs typeface="Calibri"/>
            </a:endParaRPr>
          </a:p>
          <a:p>
            <a:pPr marL="180975" indent="-171450">
              <a:spcBef>
                <a:spcPts val="503"/>
              </a:spcBef>
              <a:buFont typeface="Arial MT"/>
              <a:buChar char="•"/>
              <a:tabLst>
                <a:tab pos="180975" algn="l"/>
              </a:tabLst>
            </a:pPr>
            <a:r>
              <a:rPr lang="en-US" b="1" dirty="0">
                <a:cs typeface="Calibri"/>
              </a:rPr>
              <a:t>Accounts</a:t>
            </a:r>
            <a:r>
              <a:rPr lang="en-US" b="1" spc="-41" dirty="0">
                <a:cs typeface="Calibri"/>
              </a:rPr>
              <a:t> </a:t>
            </a:r>
            <a:r>
              <a:rPr lang="en-US" b="1" dirty="0">
                <a:cs typeface="Calibri"/>
              </a:rPr>
              <a:t>of</a:t>
            </a:r>
            <a:r>
              <a:rPr lang="en-US" b="1" spc="-8" dirty="0">
                <a:cs typeface="Calibri"/>
              </a:rPr>
              <a:t> </a:t>
            </a:r>
            <a:r>
              <a:rPr lang="en-US" b="1" spc="-4" dirty="0">
                <a:cs typeface="Calibri"/>
              </a:rPr>
              <a:t>stock</a:t>
            </a:r>
            <a:r>
              <a:rPr lang="en-US" b="1" spc="-26" dirty="0">
                <a:cs typeface="Calibri"/>
              </a:rPr>
              <a:t> </a:t>
            </a:r>
            <a:r>
              <a:rPr lang="en-US" b="1" dirty="0">
                <a:cs typeface="Calibri"/>
              </a:rPr>
              <a:t>in</a:t>
            </a:r>
            <a:r>
              <a:rPr lang="en-US" b="1" spc="-4" dirty="0">
                <a:cs typeface="Calibri"/>
              </a:rPr>
              <a:t> </a:t>
            </a:r>
            <a:r>
              <a:rPr lang="en-US" b="1" dirty="0">
                <a:cs typeface="Calibri"/>
              </a:rPr>
              <a:t>respect</a:t>
            </a:r>
            <a:r>
              <a:rPr lang="en-US" b="1" spc="-45" dirty="0">
                <a:cs typeface="Calibri"/>
              </a:rPr>
              <a:t> </a:t>
            </a:r>
            <a:r>
              <a:rPr lang="en-US" b="1" dirty="0">
                <a:cs typeface="Calibri"/>
              </a:rPr>
              <a:t>of</a:t>
            </a:r>
            <a:r>
              <a:rPr lang="en-US" b="1" spc="-8" dirty="0">
                <a:cs typeface="Calibri"/>
              </a:rPr>
              <a:t> </a:t>
            </a:r>
            <a:r>
              <a:rPr lang="en-US" b="1" spc="-4" dirty="0">
                <a:cs typeface="Calibri"/>
              </a:rPr>
              <a:t>goods</a:t>
            </a:r>
            <a:r>
              <a:rPr lang="en-US" b="1" spc="-38" dirty="0">
                <a:cs typeface="Calibri"/>
              </a:rPr>
              <a:t> </a:t>
            </a:r>
            <a:r>
              <a:rPr lang="en-US" b="1" spc="-4" dirty="0">
                <a:cs typeface="Calibri"/>
              </a:rPr>
              <a:t>received</a:t>
            </a:r>
            <a:r>
              <a:rPr lang="en-US" b="1" spc="-23" dirty="0">
                <a:cs typeface="Calibri"/>
              </a:rPr>
              <a:t> </a:t>
            </a:r>
            <a:r>
              <a:rPr lang="en-US" b="1" spc="4" dirty="0">
                <a:cs typeface="Calibri"/>
              </a:rPr>
              <a:t>and</a:t>
            </a:r>
            <a:r>
              <a:rPr lang="en-US" b="1" spc="-26" dirty="0">
                <a:cs typeface="Calibri"/>
              </a:rPr>
              <a:t> </a:t>
            </a:r>
            <a:r>
              <a:rPr lang="en-US" b="1" spc="4" dirty="0">
                <a:cs typeface="Calibri"/>
              </a:rPr>
              <a:t>supplied</a:t>
            </a:r>
            <a:endParaRPr lang="en-US" dirty="0">
              <a:cs typeface="Calibri"/>
            </a:endParaRPr>
          </a:p>
          <a:p>
            <a:pPr marL="180975" indent="-171450">
              <a:spcBef>
                <a:spcPts val="506"/>
              </a:spcBef>
              <a:buFont typeface="Arial MT"/>
              <a:buChar char="•"/>
              <a:tabLst>
                <a:tab pos="180975" algn="l"/>
              </a:tabLst>
            </a:pPr>
            <a:r>
              <a:rPr lang="en-US" b="1" dirty="0">
                <a:cs typeface="Calibri"/>
              </a:rPr>
              <a:t>A </a:t>
            </a:r>
            <a:r>
              <a:rPr lang="en-US" b="1" spc="-8" dirty="0">
                <a:cs typeface="Calibri"/>
              </a:rPr>
              <a:t>separate</a:t>
            </a:r>
            <a:r>
              <a:rPr lang="en-US" b="1" spc="-41" dirty="0">
                <a:cs typeface="Calibri"/>
              </a:rPr>
              <a:t> </a:t>
            </a:r>
            <a:r>
              <a:rPr lang="en-US" b="1" spc="-4" dirty="0">
                <a:cs typeface="Calibri"/>
              </a:rPr>
              <a:t>account</a:t>
            </a:r>
            <a:r>
              <a:rPr lang="en-US" b="1" spc="-19" dirty="0">
                <a:cs typeface="Calibri"/>
              </a:rPr>
              <a:t> </a:t>
            </a:r>
            <a:r>
              <a:rPr lang="en-US" b="1" dirty="0">
                <a:cs typeface="Calibri"/>
              </a:rPr>
              <a:t>of</a:t>
            </a:r>
            <a:r>
              <a:rPr lang="en-US" b="1" spc="-4" dirty="0">
                <a:cs typeface="Calibri"/>
              </a:rPr>
              <a:t> advances</a:t>
            </a:r>
            <a:r>
              <a:rPr lang="en-US" b="1" spc="-15" dirty="0">
                <a:cs typeface="Calibri"/>
              </a:rPr>
              <a:t> </a:t>
            </a:r>
            <a:r>
              <a:rPr lang="en-US" b="1" spc="-4" dirty="0">
                <a:cs typeface="Calibri"/>
              </a:rPr>
              <a:t>received,</a:t>
            </a:r>
            <a:r>
              <a:rPr lang="en-US" b="1" spc="-23" dirty="0">
                <a:cs typeface="Calibri"/>
              </a:rPr>
              <a:t> </a:t>
            </a:r>
            <a:r>
              <a:rPr lang="en-US" b="1" dirty="0">
                <a:cs typeface="Calibri"/>
              </a:rPr>
              <a:t>paid</a:t>
            </a:r>
            <a:r>
              <a:rPr lang="en-US" b="1" spc="-23" dirty="0">
                <a:cs typeface="Calibri"/>
              </a:rPr>
              <a:t> </a:t>
            </a:r>
            <a:r>
              <a:rPr lang="en-US" b="1" spc="4" dirty="0">
                <a:cs typeface="Calibri"/>
              </a:rPr>
              <a:t>and</a:t>
            </a:r>
            <a:r>
              <a:rPr lang="en-US" b="1" spc="-19" dirty="0">
                <a:cs typeface="Calibri"/>
              </a:rPr>
              <a:t> </a:t>
            </a:r>
            <a:r>
              <a:rPr lang="en-US" b="1" spc="-4" dirty="0">
                <a:cs typeface="Calibri"/>
              </a:rPr>
              <a:t>adjustments</a:t>
            </a:r>
            <a:endParaRPr lang="en-US" dirty="0">
              <a:cs typeface="Calibri"/>
            </a:endParaRPr>
          </a:p>
          <a:p>
            <a:pPr marL="180975" indent="-171450">
              <a:spcBef>
                <a:spcPts val="488"/>
              </a:spcBef>
              <a:buFont typeface="Arial MT"/>
              <a:buChar char="•"/>
              <a:tabLst>
                <a:tab pos="180975" algn="l"/>
              </a:tabLst>
            </a:pPr>
            <a:r>
              <a:rPr lang="en-US" b="1" dirty="0">
                <a:cs typeface="Calibri"/>
              </a:rPr>
              <a:t>Account,</a:t>
            </a:r>
            <a:r>
              <a:rPr lang="en-US" b="1" spc="-30" dirty="0">
                <a:cs typeface="Calibri"/>
              </a:rPr>
              <a:t> </a:t>
            </a:r>
            <a:r>
              <a:rPr lang="en-US" b="1" spc="-4" dirty="0">
                <a:cs typeface="Calibri"/>
              </a:rPr>
              <a:t>containing</a:t>
            </a:r>
            <a:r>
              <a:rPr lang="en-US" b="1" spc="-49" dirty="0">
                <a:cs typeface="Calibri"/>
              </a:rPr>
              <a:t> </a:t>
            </a:r>
            <a:r>
              <a:rPr lang="en-US" b="1" dirty="0">
                <a:cs typeface="Calibri"/>
              </a:rPr>
              <a:t>details</a:t>
            </a:r>
            <a:r>
              <a:rPr lang="en-US" b="1" spc="-41" dirty="0">
                <a:cs typeface="Calibri"/>
              </a:rPr>
              <a:t> </a:t>
            </a:r>
            <a:r>
              <a:rPr lang="en-US" b="1" dirty="0">
                <a:cs typeface="Calibri"/>
              </a:rPr>
              <a:t>of</a:t>
            </a:r>
            <a:r>
              <a:rPr lang="en-US" b="1" spc="-8" dirty="0">
                <a:cs typeface="Calibri"/>
              </a:rPr>
              <a:t> tax</a:t>
            </a:r>
            <a:r>
              <a:rPr lang="en-US" b="1" spc="-19" dirty="0">
                <a:cs typeface="Calibri"/>
              </a:rPr>
              <a:t> </a:t>
            </a:r>
            <a:r>
              <a:rPr lang="en-US" b="1" spc="-8" dirty="0">
                <a:cs typeface="Calibri"/>
              </a:rPr>
              <a:t>payable,</a:t>
            </a:r>
            <a:r>
              <a:rPr lang="en-US" b="1" spc="-30" dirty="0">
                <a:cs typeface="Calibri"/>
              </a:rPr>
              <a:t> </a:t>
            </a:r>
            <a:r>
              <a:rPr lang="en-US" b="1" spc="-4" dirty="0">
                <a:cs typeface="Calibri"/>
              </a:rPr>
              <a:t>collected</a:t>
            </a:r>
            <a:r>
              <a:rPr lang="en-US" b="1" spc="-26" dirty="0">
                <a:cs typeface="Calibri"/>
              </a:rPr>
              <a:t> </a:t>
            </a:r>
            <a:r>
              <a:rPr lang="en-US" b="1" spc="4" dirty="0">
                <a:cs typeface="Calibri"/>
              </a:rPr>
              <a:t>&amp;</a:t>
            </a:r>
            <a:r>
              <a:rPr lang="en-US" b="1" spc="-19" dirty="0">
                <a:cs typeface="Calibri"/>
              </a:rPr>
              <a:t> </a:t>
            </a:r>
            <a:r>
              <a:rPr lang="en-US" b="1" spc="4" dirty="0">
                <a:cs typeface="Calibri"/>
              </a:rPr>
              <a:t>paid</a:t>
            </a:r>
            <a:r>
              <a:rPr lang="en-US" b="1" spc="-19" dirty="0">
                <a:cs typeface="Calibri"/>
              </a:rPr>
              <a:t> </a:t>
            </a:r>
            <a:r>
              <a:rPr lang="en-US" b="1" spc="-11" dirty="0">
                <a:cs typeface="Calibri"/>
              </a:rPr>
              <a:t>etc.</a:t>
            </a:r>
            <a:endParaRPr lang="en-US" dirty="0">
              <a:cs typeface="Calibri"/>
            </a:endParaRPr>
          </a:p>
          <a:p>
            <a:pPr marL="180975" marR="3810" indent="-171450">
              <a:lnSpc>
                <a:spcPts val="2273"/>
              </a:lnSpc>
              <a:spcBef>
                <a:spcPts val="788"/>
              </a:spcBef>
              <a:buFont typeface="Arial MT"/>
              <a:buChar char="•"/>
              <a:tabLst>
                <a:tab pos="180975" algn="l"/>
              </a:tabLst>
            </a:pPr>
            <a:r>
              <a:rPr lang="en-US" b="1" dirty="0">
                <a:cs typeface="Calibri"/>
              </a:rPr>
              <a:t>Maintaining</a:t>
            </a:r>
            <a:r>
              <a:rPr lang="en-US" b="1" spc="-71" dirty="0">
                <a:cs typeface="Calibri"/>
              </a:rPr>
              <a:t> </a:t>
            </a:r>
            <a:r>
              <a:rPr lang="en-US" b="1" dirty="0">
                <a:cs typeface="Calibri"/>
              </a:rPr>
              <a:t>monthly</a:t>
            </a:r>
            <a:r>
              <a:rPr lang="en-US" b="1" spc="-34" dirty="0">
                <a:cs typeface="Calibri"/>
              </a:rPr>
              <a:t> </a:t>
            </a:r>
            <a:r>
              <a:rPr lang="en-US" b="1" dirty="0">
                <a:cs typeface="Calibri"/>
              </a:rPr>
              <a:t>production</a:t>
            </a:r>
            <a:r>
              <a:rPr lang="en-US" b="1" spc="-30" dirty="0">
                <a:cs typeface="Calibri"/>
              </a:rPr>
              <a:t> </a:t>
            </a:r>
            <a:r>
              <a:rPr lang="en-US" b="1" spc="-4" dirty="0">
                <a:cs typeface="Calibri"/>
              </a:rPr>
              <a:t>accounts,</a:t>
            </a:r>
            <a:r>
              <a:rPr lang="en-US" b="1" spc="-56" dirty="0">
                <a:cs typeface="Calibri"/>
              </a:rPr>
              <a:t> </a:t>
            </a:r>
            <a:r>
              <a:rPr lang="en-US" b="1" spc="4" dirty="0">
                <a:cs typeface="Calibri"/>
              </a:rPr>
              <a:t>showing</a:t>
            </a:r>
            <a:r>
              <a:rPr lang="en-US" b="1" spc="-56" dirty="0">
                <a:cs typeface="Calibri"/>
              </a:rPr>
              <a:t> </a:t>
            </a:r>
            <a:r>
              <a:rPr lang="en-US" b="1" spc="-4" dirty="0">
                <a:cs typeface="Calibri"/>
              </a:rPr>
              <a:t>quantitative </a:t>
            </a:r>
            <a:r>
              <a:rPr lang="en-US" b="1" spc="-465" dirty="0">
                <a:cs typeface="Calibri"/>
              </a:rPr>
              <a:t> </a:t>
            </a:r>
            <a:r>
              <a:rPr lang="en-US" b="1" spc="-4" dirty="0">
                <a:cs typeface="Calibri"/>
              </a:rPr>
              <a:t>details</a:t>
            </a:r>
            <a:endParaRPr lang="en-US" dirty="0">
              <a:cs typeface="Calibri"/>
            </a:endParaRPr>
          </a:p>
          <a:p>
            <a:pPr marL="180975" indent="-171450">
              <a:spcBef>
                <a:spcPts val="469"/>
              </a:spcBef>
              <a:buFont typeface="Arial MT"/>
              <a:buChar char="•"/>
              <a:tabLst>
                <a:tab pos="180975" algn="l"/>
              </a:tabLst>
            </a:pPr>
            <a:r>
              <a:rPr lang="en-US" b="1" dirty="0">
                <a:cs typeface="Calibri"/>
              </a:rPr>
              <a:t>Maintaining</a:t>
            </a:r>
            <a:r>
              <a:rPr lang="en-US" b="1" spc="-71" dirty="0">
                <a:cs typeface="Calibri"/>
              </a:rPr>
              <a:t> </a:t>
            </a:r>
            <a:r>
              <a:rPr lang="en-US" b="1" dirty="0">
                <a:cs typeface="Calibri"/>
              </a:rPr>
              <a:t>accounts</a:t>
            </a:r>
            <a:r>
              <a:rPr lang="en-US" b="1" spc="-38" dirty="0">
                <a:cs typeface="Calibri"/>
              </a:rPr>
              <a:t> </a:t>
            </a:r>
            <a:r>
              <a:rPr lang="en-US" b="1" dirty="0">
                <a:cs typeface="Calibri"/>
              </a:rPr>
              <a:t>showing</a:t>
            </a:r>
            <a:r>
              <a:rPr lang="en-US" b="1" spc="-45" dirty="0">
                <a:cs typeface="Calibri"/>
              </a:rPr>
              <a:t> </a:t>
            </a:r>
            <a:r>
              <a:rPr lang="en-US" b="1" spc="-4" dirty="0">
                <a:cs typeface="Calibri"/>
              </a:rPr>
              <a:t>quantitative</a:t>
            </a:r>
            <a:r>
              <a:rPr lang="en-US" b="1" spc="-45" dirty="0">
                <a:cs typeface="Calibri"/>
              </a:rPr>
              <a:t> </a:t>
            </a:r>
            <a:r>
              <a:rPr lang="en-US" b="1" spc="-4" dirty="0">
                <a:cs typeface="Calibri"/>
              </a:rPr>
              <a:t>details</a:t>
            </a:r>
            <a:r>
              <a:rPr lang="en-US" b="1" spc="-34" dirty="0">
                <a:cs typeface="Calibri"/>
              </a:rPr>
              <a:t> </a:t>
            </a:r>
            <a:r>
              <a:rPr lang="en-US" b="1" dirty="0">
                <a:cs typeface="Calibri"/>
              </a:rPr>
              <a:t>of</a:t>
            </a:r>
            <a:r>
              <a:rPr lang="en-US" b="1" spc="-4" dirty="0">
                <a:cs typeface="Calibri"/>
              </a:rPr>
              <a:t> goods</a:t>
            </a:r>
            <a:endParaRPr lang="en-US" dirty="0">
              <a:cs typeface="Calibri"/>
            </a:endParaRPr>
          </a:p>
          <a:p>
            <a:endParaRPr lang="en-IN" dirty="0"/>
          </a:p>
        </p:txBody>
      </p:sp>
    </p:spTree>
    <p:extLst>
      <p:ext uri="{BB962C8B-B14F-4D97-AF65-F5344CB8AC3E}">
        <p14:creationId xmlns:p14="http://schemas.microsoft.com/office/powerpoint/2010/main" val="87452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34" dirty="0"/>
              <a:t>Every</a:t>
            </a:r>
            <a:r>
              <a:rPr lang="en-US" spc="-101" dirty="0"/>
              <a:t> </a:t>
            </a:r>
            <a:r>
              <a:rPr lang="en-US" spc="-38" dirty="0"/>
              <a:t>Registered</a:t>
            </a:r>
            <a:r>
              <a:rPr lang="en-US" spc="-105" dirty="0"/>
              <a:t> </a:t>
            </a:r>
            <a:r>
              <a:rPr lang="en-US" spc="-30" dirty="0"/>
              <a:t>person</a:t>
            </a:r>
            <a:r>
              <a:rPr lang="en-US" spc="-109" dirty="0"/>
              <a:t> </a:t>
            </a:r>
            <a:r>
              <a:rPr lang="en-US" spc="-11" dirty="0"/>
              <a:t>shall</a:t>
            </a:r>
            <a:r>
              <a:rPr lang="en-US" spc="-75" dirty="0"/>
              <a:t> </a:t>
            </a:r>
            <a:r>
              <a:rPr lang="en-US" spc="-45" dirty="0"/>
              <a:t>keep</a:t>
            </a:r>
            <a:r>
              <a:rPr lang="en-US" spc="-109" dirty="0"/>
              <a:t> </a:t>
            </a:r>
            <a:r>
              <a:rPr lang="en-US" spc="-4" dirty="0"/>
              <a:t>the </a:t>
            </a:r>
            <a:r>
              <a:rPr lang="en-US" spc="-735" dirty="0"/>
              <a:t> </a:t>
            </a:r>
            <a:r>
              <a:rPr lang="en-US" spc="-26" dirty="0"/>
              <a:t>particulars</a:t>
            </a:r>
            <a:r>
              <a:rPr lang="en-US" spc="-98" dirty="0"/>
              <a:t> </a:t>
            </a:r>
            <a:r>
              <a:rPr lang="en-US" spc="-8" dirty="0"/>
              <a:t>of</a:t>
            </a:r>
            <a:endParaRPr lang="en-IN" dirty="0"/>
          </a:p>
        </p:txBody>
      </p:sp>
      <p:sp>
        <p:nvSpPr>
          <p:cNvPr id="3" name="Content Placeholder 2"/>
          <p:cNvSpPr>
            <a:spLocks noGrp="1"/>
          </p:cNvSpPr>
          <p:nvPr>
            <p:ph idx="1"/>
          </p:nvPr>
        </p:nvSpPr>
        <p:spPr/>
        <p:txBody>
          <a:bodyPr/>
          <a:lstStyle/>
          <a:p>
            <a:pPr marL="180975" indent="-171450">
              <a:spcBef>
                <a:spcPts val="578"/>
              </a:spcBef>
              <a:buFont typeface="Arial MT"/>
              <a:buChar char="•"/>
              <a:tabLst>
                <a:tab pos="180975" algn="l"/>
              </a:tabLst>
            </a:pPr>
            <a:r>
              <a:rPr lang="en-US" spc="-8" dirty="0">
                <a:cs typeface="Calibri"/>
              </a:rPr>
              <a:t>Suppliers</a:t>
            </a:r>
            <a:endParaRPr lang="en-US" dirty="0">
              <a:cs typeface="Calibri"/>
            </a:endParaRPr>
          </a:p>
          <a:p>
            <a:pPr marL="180975" indent="-171450">
              <a:spcBef>
                <a:spcPts val="506"/>
              </a:spcBef>
              <a:buFont typeface="Arial MT"/>
              <a:buChar char="•"/>
              <a:tabLst>
                <a:tab pos="180975" algn="l"/>
              </a:tabLst>
            </a:pPr>
            <a:r>
              <a:rPr lang="en-US" spc="-90" dirty="0">
                <a:cs typeface="Calibri"/>
              </a:rPr>
              <a:t>To</a:t>
            </a:r>
            <a:r>
              <a:rPr lang="en-US" spc="-26" dirty="0">
                <a:cs typeface="Calibri"/>
              </a:rPr>
              <a:t> </a:t>
            </a:r>
            <a:r>
              <a:rPr lang="en-US" spc="4" dirty="0">
                <a:cs typeface="Calibri"/>
              </a:rPr>
              <a:t>whom</a:t>
            </a:r>
            <a:r>
              <a:rPr lang="en-US" spc="-15" dirty="0">
                <a:cs typeface="Calibri"/>
              </a:rPr>
              <a:t> </a:t>
            </a:r>
            <a:r>
              <a:rPr lang="en-US" spc="-4" dirty="0">
                <a:cs typeface="Calibri"/>
              </a:rPr>
              <a:t>the</a:t>
            </a:r>
            <a:r>
              <a:rPr lang="en-US" dirty="0">
                <a:cs typeface="Calibri"/>
              </a:rPr>
              <a:t> </a:t>
            </a:r>
            <a:r>
              <a:rPr lang="en-US" spc="-4" dirty="0">
                <a:cs typeface="Calibri"/>
              </a:rPr>
              <a:t>goods</a:t>
            </a:r>
            <a:r>
              <a:rPr lang="en-US" dirty="0">
                <a:cs typeface="Calibri"/>
              </a:rPr>
              <a:t> </a:t>
            </a:r>
            <a:r>
              <a:rPr lang="en-US" spc="-4" dirty="0">
                <a:cs typeface="Calibri"/>
              </a:rPr>
              <a:t>and</a:t>
            </a:r>
            <a:r>
              <a:rPr lang="en-US" dirty="0">
                <a:cs typeface="Calibri"/>
              </a:rPr>
              <a:t> services</a:t>
            </a:r>
            <a:r>
              <a:rPr lang="en-US" spc="-26" dirty="0">
                <a:cs typeface="Calibri"/>
              </a:rPr>
              <a:t> </a:t>
            </a:r>
            <a:r>
              <a:rPr lang="en-US" spc="-8" dirty="0">
                <a:cs typeface="Calibri"/>
              </a:rPr>
              <a:t>provided.</a:t>
            </a:r>
            <a:endParaRPr lang="en-US" dirty="0">
              <a:cs typeface="Calibri"/>
            </a:endParaRPr>
          </a:p>
          <a:p>
            <a:pPr marL="180975" indent="-171450">
              <a:spcBef>
                <a:spcPts val="506"/>
              </a:spcBef>
              <a:buFont typeface="Arial MT"/>
              <a:buChar char="•"/>
              <a:tabLst>
                <a:tab pos="180975" algn="l"/>
              </a:tabLst>
            </a:pPr>
            <a:r>
              <a:rPr lang="en-US" spc="-8" dirty="0">
                <a:cs typeface="Calibri"/>
              </a:rPr>
              <a:t>Complete</a:t>
            </a:r>
            <a:r>
              <a:rPr lang="en-US" spc="-19" dirty="0">
                <a:cs typeface="Calibri"/>
              </a:rPr>
              <a:t> </a:t>
            </a:r>
            <a:r>
              <a:rPr lang="en-US" spc="-8" dirty="0">
                <a:cs typeface="Calibri"/>
              </a:rPr>
              <a:t>address</a:t>
            </a:r>
            <a:r>
              <a:rPr lang="en-US" spc="8" dirty="0">
                <a:cs typeface="Calibri"/>
              </a:rPr>
              <a:t> </a:t>
            </a:r>
            <a:r>
              <a:rPr lang="en-US" dirty="0">
                <a:cs typeface="Calibri"/>
              </a:rPr>
              <a:t>of</a:t>
            </a:r>
            <a:r>
              <a:rPr lang="en-US" spc="-23" dirty="0">
                <a:cs typeface="Calibri"/>
              </a:rPr>
              <a:t> </a:t>
            </a:r>
            <a:r>
              <a:rPr lang="en-US" spc="-4" dirty="0">
                <a:cs typeface="Calibri"/>
              </a:rPr>
              <a:t>the</a:t>
            </a:r>
            <a:r>
              <a:rPr lang="en-US" spc="-8" dirty="0">
                <a:cs typeface="Calibri"/>
              </a:rPr>
              <a:t> </a:t>
            </a:r>
            <a:r>
              <a:rPr lang="en-US" spc="-4" dirty="0">
                <a:cs typeface="Calibri"/>
              </a:rPr>
              <a:t>premises.</a:t>
            </a:r>
            <a:endParaRPr lang="en-US" dirty="0">
              <a:cs typeface="Calibri"/>
            </a:endParaRPr>
          </a:p>
          <a:p>
            <a:pPr marL="180975" marR="3810" indent="9049" algn="just">
              <a:lnSpc>
                <a:spcPct val="90000"/>
              </a:lnSpc>
              <a:spcBef>
                <a:spcPts val="739"/>
              </a:spcBef>
            </a:pPr>
            <a:r>
              <a:rPr lang="en-US" spc="-8" dirty="0">
                <a:cs typeface="Calibri"/>
              </a:rPr>
              <a:t>If </a:t>
            </a:r>
            <a:r>
              <a:rPr lang="en-US" spc="-15" dirty="0">
                <a:cs typeface="Calibri"/>
              </a:rPr>
              <a:t>any taxable </a:t>
            </a:r>
            <a:r>
              <a:rPr lang="en-US" spc="-8" dirty="0">
                <a:cs typeface="Calibri"/>
              </a:rPr>
              <a:t>goods are </a:t>
            </a:r>
            <a:r>
              <a:rPr lang="en-US" spc="-15" dirty="0">
                <a:cs typeface="Calibri"/>
              </a:rPr>
              <a:t>found </a:t>
            </a:r>
            <a:r>
              <a:rPr lang="en-US" spc="-11" dirty="0">
                <a:cs typeface="Calibri"/>
              </a:rPr>
              <a:t>to </a:t>
            </a:r>
            <a:r>
              <a:rPr lang="en-US" spc="-4" dirty="0">
                <a:cs typeface="Calibri"/>
              </a:rPr>
              <a:t>be </a:t>
            </a:r>
            <a:r>
              <a:rPr lang="en-US" spc="-11" dirty="0">
                <a:cs typeface="Calibri"/>
              </a:rPr>
              <a:t>stored </a:t>
            </a:r>
            <a:r>
              <a:rPr lang="en-US" spc="-8" dirty="0">
                <a:cs typeface="Calibri"/>
              </a:rPr>
              <a:t>at </a:t>
            </a:r>
            <a:r>
              <a:rPr lang="en-US" spc="-11" dirty="0">
                <a:cs typeface="Calibri"/>
              </a:rPr>
              <a:t>any </a:t>
            </a:r>
            <a:r>
              <a:rPr lang="en-US" spc="-4" dirty="0">
                <a:cs typeface="Calibri"/>
              </a:rPr>
              <a:t>place(s) </a:t>
            </a:r>
            <a:r>
              <a:rPr lang="en-US" dirty="0">
                <a:cs typeface="Calibri"/>
              </a:rPr>
              <a:t>other than </a:t>
            </a:r>
            <a:r>
              <a:rPr lang="en-US" spc="4" dirty="0">
                <a:cs typeface="Calibri"/>
              </a:rPr>
              <a:t> </a:t>
            </a:r>
            <a:r>
              <a:rPr lang="en-US" dirty="0">
                <a:cs typeface="Calibri"/>
              </a:rPr>
              <a:t>those </a:t>
            </a:r>
            <a:r>
              <a:rPr lang="en-US" spc="-8" dirty="0">
                <a:cs typeface="Calibri"/>
              </a:rPr>
              <a:t>declared above </a:t>
            </a:r>
            <a:r>
              <a:rPr lang="en-US" dirty="0">
                <a:cs typeface="Calibri"/>
              </a:rPr>
              <a:t>without </a:t>
            </a:r>
            <a:r>
              <a:rPr lang="en-US" spc="-4" dirty="0">
                <a:cs typeface="Calibri"/>
              </a:rPr>
              <a:t>the </a:t>
            </a:r>
            <a:r>
              <a:rPr lang="en-US" spc="-11" dirty="0">
                <a:cs typeface="Calibri"/>
              </a:rPr>
              <a:t>cover </a:t>
            </a:r>
            <a:r>
              <a:rPr lang="en-US" spc="4" dirty="0">
                <a:cs typeface="Calibri"/>
              </a:rPr>
              <a:t>of </a:t>
            </a:r>
            <a:r>
              <a:rPr lang="en-US" spc="-15" dirty="0">
                <a:cs typeface="Calibri"/>
              </a:rPr>
              <a:t>any </a:t>
            </a:r>
            <a:r>
              <a:rPr lang="en-US" spc="-4" dirty="0">
                <a:cs typeface="Calibri"/>
              </a:rPr>
              <a:t>valid documents, </a:t>
            </a:r>
            <a:r>
              <a:rPr lang="en-US" spc="8" dirty="0">
                <a:cs typeface="Calibri"/>
              </a:rPr>
              <a:t>the </a:t>
            </a:r>
            <a:r>
              <a:rPr lang="en-US" spc="11" dirty="0">
                <a:cs typeface="Calibri"/>
              </a:rPr>
              <a:t> </a:t>
            </a:r>
            <a:r>
              <a:rPr lang="en-US" spc="-8" dirty="0">
                <a:cs typeface="Calibri"/>
              </a:rPr>
              <a:t>proper </a:t>
            </a:r>
            <a:r>
              <a:rPr lang="en-US" spc="-4" dirty="0">
                <a:cs typeface="Calibri"/>
              </a:rPr>
              <a:t>officer shall </a:t>
            </a:r>
            <a:r>
              <a:rPr lang="en-US" spc="-8" dirty="0">
                <a:cs typeface="Calibri"/>
              </a:rPr>
              <a:t>determine </a:t>
            </a:r>
            <a:r>
              <a:rPr lang="en-US" spc="-4" dirty="0">
                <a:cs typeface="Calibri"/>
              </a:rPr>
              <a:t>the amount </a:t>
            </a:r>
            <a:r>
              <a:rPr lang="en-US" spc="4" dirty="0">
                <a:cs typeface="Calibri"/>
              </a:rPr>
              <a:t>of </a:t>
            </a:r>
            <a:r>
              <a:rPr lang="en-US" spc="-15" dirty="0">
                <a:cs typeface="Calibri"/>
              </a:rPr>
              <a:t>tax</a:t>
            </a:r>
            <a:r>
              <a:rPr lang="en-US" spc="-11" dirty="0">
                <a:cs typeface="Calibri"/>
              </a:rPr>
              <a:t> payable</a:t>
            </a:r>
            <a:r>
              <a:rPr lang="en-US" spc="-8" dirty="0">
                <a:cs typeface="Calibri"/>
              </a:rPr>
              <a:t> </a:t>
            </a:r>
            <a:r>
              <a:rPr lang="en-US" spc="4" dirty="0">
                <a:cs typeface="Calibri"/>
              </a:rPr>
              <a:t>on </a:t>
            </a:r>
            <a:r>
              <a:rPr lang="en-US" dirty="0">
                <a:cs typeface="Calibri"/>
              </a:rPr>
              <a:t>such </a:t>
            </a:r>
            <a:r>
              <a:rPr lang="en-US" spc="4" dirty="0">
                <a:cs typeface="Calibri"/>
              </a:rPr>
              <a:t> </a:t>
            </a:r>
            <a:r>
              <a:rPr lang="en-US" spc="-4" dirty="0">
                <a:cs typeface="Calibri"/>
              </a:rPr>
              <a:t>goods</a:t>
            </a:r>
            <a:r>
              <a:rPr lang="en-US" dirty="0">
                <a:cs typeface="Calibri"/>
              </a:rPr>
              <a:t> as if</a:t>
            </a:r>
            <a:r>
              <a:rPr lang="en-US" spc="-23" dirty="0">
                <a:cs typeface="Calibri"/>
              </a:rPr>
              <a:t> </a:t>
            </a:r>
            <a:r>
              <a:rPr lang="en-US" spc="-4" dirty="0">
                <a:cs typeface="Calibri"/>
              </a:rPr>
              <a:t>such</a:t>
            </a:r>
            <a:r>
              <a:rPr lang="en-US" spc="23" dirty="0">
                <a:cs typeface="Calibri"/>
              </a:rPr>
              <a:t> </a:t>
            </a:r>
            <a:r>
              <a:rPr lang="en-US" spc="-4" dirty="0">
                <a:cs typeface="Calibri"/>
              </a:rPr>
              <a:t>goods</a:t>
            </a:r>
            <a:r>
              <a:rPr lang="en-US" spc="4" dirty="0">
                <a:cs typeface="Calibri"/>
              </a:rPr>
              <a:t> </a:t>
            </a:r>
            <a:r>
              <a:rPr lang="en-US" spc="-15" dirty="0">
                <a:cs typeface="Calibri"/>
              </a:rPr>
              <a:t>have</a:t>
            </a:r>
            <a:r>
              <a:rPr lang="en-US" spc="-11" dirty="0">
                <a:cs typeface="Calibri"/>
              </a:rPr>
              <a:t> </a:t>
            </a:r>
            <a:r>
              <a:rPr lang="en-US" spc="-4" dirty="0">
                <a:cs typeface="Calibri"/>
              </a:rPr>
              <a:t>been</a:t>
            </a:r>
            <a:r>
              <a:rPr lang="en-US" spc="4" dirty="0">
                <a:cs typeface="Calibri"/>
              </a:rPr>
              <a:t> </a:t>
            </a:r>
            <a:r>
              <a:rPr lang="en-US" spc="-4" dirty="0">
                <a:cs typeface="Calibri"/>
              </a:rPr>
              <a:t>supplied </a:t>
            </a:r>
            <a:r>
              <a:rPr lang="en-US" spc="-11" dirty="0">
                <a:cs typeface="Calibri"/>
              </a:rPr>
              <a:t>by</a:t>
            </a:r>
            <a:r>
              <a:rPr lang="en-US" spc="11" dirty="0">
                <a:cs typeface="Calibri"/>
              </a:rPr>
              <a:t> </a:t>
            </a:r>
            <a:r>
              <a:rPr lang="en-US" spc="-4" dirty="0">
                <a:cs typeface="Calibri"/>
              </a:rPr>
              <a:t>the</a:t>
            </a:r>
            <a:r>
              <a:rPr lang="en-US" spc="11" dirty="0">
                <a:cs typeface="Calibri"/>
              </a:rPr>
              <a:t> </a:t>
            </a:r>
            <a:r>
              <a:rPr lang="en-US" spc="-11" dirty="0">
                <a:cs typeface="Calibri"/>
              </a:rPr>
              <a:t>registered</a:t>
            </a:r>
            <a:r>
              <a:rPr lang="en-US" spc="-41" dirty="0">
                <a:cs typeface="Calibri"/>
              </a:rPr>
              <a:t> </a:t>
            </a:r>
            <a:r>
              <a:rPr lang="en-US" spc="-8" dirty="0">
                <a:cs typeface="Calibri"/>
              </a:rPr>
              <a:t>person</a:t>
            </a:r>
            <a:endParaRPr lang="en-US" dirty="0">
              <a:cs typeface="Calibri"/>
            </a:endParaRPr>
          </a:p>
          <a:p>
            <a:endParaRPr lang="en-IN" dirty="0"/>
          </a:p>
        </p:txBody>
      </p:sp>
    </p:spTree>
    <p:extLst>
      <p:ext uri="{BB962C8B-B14F-4D97-AF65-F5344CB8AC3E}">
        <p14:creationId xmlns:p14="http://schemas.microsoft.com/office/powerpoint/2010/main" val="3102365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7933" y="908370"/>
            <a:ext cx="7577138" cy="933910"/>
          </a:xfrm>
          <a:prstGeom prst="rect">
            <a:avLst/>
          </a:prstGeom>
        </p:spPr>
        <p:txBody>
          <a:bodyPr vert="horz" wrap="square" lIns="0" tIns="10478" rIns="0" bIns="0" rtlCol="0" anchor="ctr">
            <a:spAutoFit/>
          </a:bodyPr>
          <a:lstStyle/>
          <a:p>
            <a:pPr marL="9525">
              <a:spcBef>
                <a:spcPts val="83"/>
              </a:spcBef>
            </a:pPr>
            <a:r>
              <a:rPr sz="3000" spc="-26" dirty="0"/>
              <a:t>Where</a:t>
            </a:r>
            <a:r>
              <a:rPr sz="3000" spc="-120" dirty="0"/>
              <a:t> </a:t>
            </a:r>
            <a:r>
              <a:rPr sz="3000" spc="-19" dirty="0"/>
              <a:t>Books</a:t>
            </a:r>
            <a:r>
              <a:rPr sz="3000" spc="-83" dirty="0"/>
              <a:t> </a:t>
            </a:r>
            <a:r>
              <a:rPr sz="3000" dirty="0"/>
              <a:t>of</a:t>
            </a:r>
            <a:r>
              <a:rPr sz="3000" spc="-71" dirty="0"/>
              <a:t> </a:t>
            </a:r>
            <a:r>
              <a:rPr sz="3000" spc="-26" dirty="0"/>
              <a:t>accounts</a:t>
            </a:r>
            <a:r>
              <a:rPr sz="3000" spc="-86" dirty="0"/>
              <a:t> </a:t>
            </a:r>
            <a:r>
              <a:rPr sz="3000" spc="-19" dirty="0"/>
              <a:t>are</a:t>
            </a:r>
            <a:r>
              <a:rPr sz="3000" spc="-98" dirty="0"/>
              <a:t> </a:t>
            </a:r>
            <a:r>
              <a:rPr sz="3000" spc="-19" dirty="0"/>
              <a:t>to</a:t>
            </a:r>
            <a:r>
              <a:rPr sz="3000" spc="-53" dirty="0"/>
              <a:t> </a:t>
            </a:r>
            <a:r>
              <a:rPr sz="3000" spc="-4" dirty="0"/>
              <a:t>be</a:t>
            </a:r>
            <a:r>
              <a:rPr sz="3000" spc="-83" dirty="0"/>
              <a:t> </a:t>
            </a:r>
            <a:r>
              <a:rPr sz="3000" spc="-26" dirty="0"/>
              <a:t>maintained..??</a:t>
            </a:r>
            <a:endParaRPr sz="3000"/>
          </a:p>
        </p:txBody>
      </p:sp>
      <p:sp>
        <p:nvSpPr>
          <p:cNvPr id="3" name="object 3"/>
          <p:cNvSpPr txBox="1"/>
          <p:nvPr/>
        </p:nvSpPr>
        <p:spPr>
          <a:xfrm>
            <a:off x="687934" y="2201704"/>
            <a:ext cx="7734776" cy="1787412"/>
          </a:xfrm>
          <a:prstGeom prst="rect">
            <a:avLst/>
          </a:prstGeom>
        </p:spPr>
        <p:txBody>
          <a:bodyPr vert="horz" wrap="square" lIns="0" tIns="41910" rIns="0" bIns="0" rtlCol="0">
            <a:spAutoFit/>
          </a:bodyPr>
          <a:lstStyle/>
          <a:p>
            <a:pPr marL="1381125" marR="3810" lvl="3" algn="just">
              <a:lnSpc>
                <a:spcPct val="90000"/>
              </a:lnSpc>
              <a:spcBef>
                <a:spcPts val="330"/>
              </a:spcBef>
              <a:tabLst>
                <a:tab pos="180975" algn="l"/>
              </a:tabLst>
            </a:pPr>
            <a:r>
              <a:rPr sz="2100" spc="-11" dirty="0">
                <a:latin typeface="Calibri"/>
                <a:cs typeface="Calibri"/>
              </a:rPr>
              <a:t>Every registered </a:t>
            </a:r>
            <a:r>
              <a:rPr sz="2100" spc="-8" dirty="0">
                <a:latin typeface="Calibri"/>
                <a:cs typeface="Calibri"/>
              </a:rPr>
              <a:t>person </a:t>
            </a:r>
            <a:r>
              <a:rPr sz="2100" spc="-4" dirty="0">
                <a:latin typeface="Calibri"/>
                <a:cs typeface="Calibri"/>
              </a:rPr>
              <a:t>shall </a:t>
            </a:r>
            <a:r>
              <a:rPr sz="2100" spc="-19" dirty="0">
                <a:latin typeface="Calibri"/>
                <a:cs typeface="Calibri"/>
              </a:rPr>
              <a:t>keep </a:t>
            </a:r>
            <a:r>
              <a:rPr sz="2100" spc="-4" dirty="0">
                <a:latin typeface="Calibri"/>
                <a:cs typeface="Calibri"/>
              </a:rPr>
              <a:t>the books </a:t>
            </a:r>
            <a:r>
              <a:rPr sz="2100" dirty="0">
                <a:latin typeface="Calibri"/>
                <a:cs typeface="Calibri"/>
              </a:rPr>
              <a:t>of </a:t>
            </a:r>
            <a:r>
              <a:rPr sz="2100" spc="-11" dirty="0">
                <a:latin typeface="Calibri"/>
                <a:cs typeface="Calibri"/>
              </a:rPr>
              <a:t>account at </a:t>
            </a:r>
            <a:r>
              <a:rPr sz="2100" spc="-4" dirty="0">
                <a:latin typeface="Calibri"/>
                <a:cs typeface="Calibri"/>
              </a:rPr>
              <a:t>the </a:t>
            </a:r>
            <a:r>
              <a:rPr sz="2100" dirty="0">
                <a:latin typeface="Calibri"/>
                <a:cs typeface="Calibri"/>
              </a:rPr>
              <a:t> </a:t>
            </a:r>
            <a:r>
              <a:rPr sz="2100" spc="-4" dirty="0">
                <a:latin typeface="Calibri"/>
                <a:cs typeface="Calibri"/>
              </a:rPr>
              <a:t>principal place</a:t>
            </a:r>
            <a:r>
              <a:rPr sz="2100" spc="8" dirty="0">
                <a:latin typeface="Calibri"/>
                <a:cs typeface="Calibri"/>
              </a:rPr>
              <a:t> </a:t>
            </a:r>
            <a:r>
              <a:rPr sz="2100" spc="4" dirty="0">
                <a:latin typeface="Calibri"/>
                <a:cs typeface="Calibri"/>
              </a:rPr>
              <a:t>of</a:t>
            </a:r>
            <a:r>
              <a:rPr sz="2100" spc="8" dirty="0">
                <a:latin typeface="Calibri"/>
                <a:cs typeface="Calibri"/>
              </a:rPr>
              <a:t> </a:t>
            </a:r>
            <a:r>
              <a:rPr sz="2100" spc="-4" dirty="0">
                <a:latin typeface="Calibri"/>
                <a:cs typeface="Calibri"/>
              </a:rPr>
              <a:t>business</a:t>
            </a:r>
            <a:r>
              <a:rPr sz="2100" spc="4" dirty="0">
                <a:latin typeface="Calibri"/>
                <a:cs typeface="Calibri"/>
              </a:rPr>
              <a:t> </a:t>
            </a:r>
            <a:r>
              <a:rPr sz="2100" dirty="0">
                <a:latin typeface="Calibri"/>
                <a:cs typeface="Calibri"/>
              </a:rPr>
              <a:t>and</a:t>
            </a:r>
            <a:r>
              <a:rPr sz="2100" spc="19" dirty="0">
                <a:latin typeface="Calibri"/>
                <a:cs typeface="Calibri"/>
              </a:rPr>
              <a:t> </a:t>
            </a:r>
            <a:r>
              <a:rPr sz="2100" spc="-4" dirty="0">
                <a:latin typeface="Calibri"/>
                <a:cs typeface="Calibri"/>
              </a:rPr>
              <a:t>books</a:t>
            </a:r>
            <a:r>
              <a:rPr sz="2100" spc="-15" dirty="0">
                <a:latin typeface="Calibri"/>
                <a:cs typeface="Calibri"/>
              </a:rPr>
              <a:t> </a:t>
            </a:r>
            <a:r>
              <a:rPr sz="2100" dirty="0">
                <a:latin typeface="Calibri"/>
                <a:cs typeface="Calibri"/>
              </a:rPr>
              <a:t>of</a:t>
            </a:r>
            <a:r>
              <a:rPr sz="2100" spc="8" dirty="0">
                <a:latin typeface="Calibri"/>
                <a:cs typeface="Calibri"/>
              </a:rPr>
              <a:t> </a:t>
            </a:r>
            <a:r>
              <a:rPr sz="2100" spc="-11" dirty="0">
                <a:latin typeface="Calibri"/>
                <a:cs typeface="Calibri"/>
              </a:rPr>
              <a:t>account</a:t>
            </a:r>
            <a:r>
              <a:rPr sz="2100" spc="8" dirty="0">
                <a:latin typeface="Calibri"/>
                <a:cs typeface="Calibri"/>
              </a:rPr>
              <a:t> </a:t>
            </a:r>
            <a:r>
              <a:rPr sz="2100" spc="-8" dirty="0">
                <a:latin typeface="Calibri"/>
                <a:cs typeface="Calibri"/>
              </a:rPr>
              <a:t>relating </a:t>
            </a:r>
            <a:r>
              <a:rPr sz="2100" spc="-11" dirty="0">
                <a:latin typeface="Calibri"/>
                <a:cs typeface="Calibri"/>
              </a:rPr>
              <a:t>to</a:t>
            </a:r>
            <a:r>
              <a:rPr sz="2100" spc="8" dirty="0">
                <a:latin typeface="Calibri"/>
                <a:cs typeface="Calibri"/>
              </a:rPr>
              <a:t> </a:t>
            </a:r>
            <a:r>
              <a:rPr sz="2100" spc="-4" dirty="0">
                <a:latin typeface="Calibri"/>
                <a:cs typeface="Calibri"/>
              </a:rPr>
              <a:t>additional </a:t>
            </a:r>
            <a:r>
              <a:rPr sz="2100" spc="-461" dirty="0">
                <a:latin typeface="Calibri"/>
                <a:cs typeface="Calibri"/>
              </a:rPr>
              <a:t> </a:t>
            </a:r>
            <a:r>
              <a:rPr sz="2100" spc="-4" dirty="0">
                <a:latin typeface="Calibri"/>
                <a:cs typeface="Calibri"/>
              </a:rPr>
              <a:t>place </a:t>
            </a:r>
            <a:r>
              <a:rPr sz="2100" spc="4" dirty="0">
                <a:latin typeface="Calibri"/>
                <a:cs typeface="Calibri"/>
              </a:rPr>
              <a:t>of </a:t>
            </a:r>
            <a:r>
              <a:rPr sz="2100" spc="-4" dirty="0">
                <a:latin typeface="Calibri"/>
                <a:cs typeface="Calibri"/>
              </a:rPr>
              <a:t>business mentioned </a:t>
            </a:r>
            <a:r>
              <a:rPr sz="2100" dirty="0">
                <a:latin typeface="Calibri"/>
                <a:cs typeface="Calibri"/>
              </a:rPr>
              <a:t>in </a:t>
            </a:r>
            <a:r>
              <a:rPr sz="2100" spc="-4" dirty="0">
                <a:latin typeface="Calibri"/>
                <a:cs typeface="Calibri"/>
              </a:rPr>
              <a:t>his </a:t>
            </a:r>
            <a:r>
              <a:rPr sz="2100" spc="-8" dirty="0">
                <a:latin typeface="Calibri"/>
                <a:cs typeface="Calibri"/>
              </a:rPr>
              <a:t>certificate </a:t>
            </a:r>
            <a:r>
              <a:rPr sz="2100" dirty="0">
                <a:latin typeface="Calibri"/>
                <a:cs typeface="Calibri"/>
              </a:rPr>
              <a:t>of </a:t>
            </a:r>
            <a:r>
              <a:rPr sz="2100" spc="-8" dirty="0">
                <a:latin typeface="Calibri"/>
                <a:cs typeface="Calibri"/>
              </a:rPr>
              <a:t>registration </a:t>
            </a:r>
            <a:r>
              <a:rPr sz="2100" dirty="0">
                <a:latin typeface="Calibri"/>
                <a:cs typeface="Calibri"/>
              </a:rPr>
              <a:t>and </a:t>
            </a:r>
            <a:r>
              <a:rPr sz="2100" spc="-4" dirty="0">
                <a:latin typeface="Calibri"/>
                <a:cs typeface="Calibri"/>
              </a:rPr>
              <a:t>such </a:t>
            </a:r>
            <a:r>
              <a:rPr sz="2100" dirty="0">
                <a:latin typeface="Calibri"/>
                <a:cs typeface="Calibri"/>
              </a:rPr>
              <a:t> </a:t>
            </a:r>
            <a:r>
              <a:rPr sz="2100" spc="-4" dirty="0">
                <a:latin typeface="Calibri"/>
                <a:cs typeface="Calibri"/>
              </a:rPr>
              <a:t>books</a:t>
            </a:r>
            <a:r>
              <a:rPr sz="2100" spc="4" dirty="0">
                <a:latin typeface="Calibri"/>
                <a:cs typeface="Calibri"/>
              </a:rPr>
              <a:t> </a:t>
            </a:r>
            <a:r>
              <a:rPr sz="2100" dirty="0">
                <a:latin typeface="Calibri"/>
                <a:cs typeface="Calibri"/>
              </a:rPr>
              <a:t>of</a:t>
            </a:r>
            <a:r>
              <a:rPr sz="2100" spc="-15" dirty="0">
                <a:latin typeface="Calibri"/>
                <a:cs typeface="Calibri"/>
              </a:rPr>
              <a:t> </a:t>
            </a:r>
            <a:r>
              <a:rPr sz="2100" spc="-11" dirty="0">
                <a:latin typeface="Calibri"/>
                <a:cs typeface="Calibri"/>
              </a:rPr>
              <a:t>account</a:t>
            </a:r>
            <a:r>
              <a:rPr sz="2100" spc="26" dirty="0">
                <a:latin typeface="Calibri"/>
                <a:cs typeface="Calibri"/>
              </a:rPr>
              <a:t> </a:t>
            </a:r>
            <a:r>
              <a:rPr sz="2100" spc="-4" dirty="0">
                <a:latin typeface="Calibri"/>
                <a:cs typeface="Calibri"/>
              </a:rPr>
              <a:t>shall</a:t>
            </a:r>
            <a:r>
              <a:rPr sz="2100" spc="-8" dirty="0">
                <a:latin typeface="Calibri"/>
                <a:cs typeface="Calibri"/>
              </a:rPr>
              <a:t> </a:t>
            </a:r>
            <a:r>
              <a:rPr sz="2100" spc="-4" dirty="0">
                <a:latin typeface="Calibri"/>
                <a:cs typeface="Calibri"/>
              </a:rPr>
              <a:t>include</a:t>
            </a:r>
            <a:r>
              <a:rPr sz="2100" spc="4" dirty="0">
                <a:latin typeface="Calibri"/>
                <a:cs typeface="Calibri"/>
              </a:rPr>
              <a:t> </a:t>
            </a:r>
            <a:r>
              <a:rPr sz="2100" spc="-11" dirty="0">
                <a:latin typeface="Calibri"/>
                <a:cs typeface="Calibri"/>
              </a:rPr>
              <a:t>any</a:t>
            </a:r>
            <a:r>
              <a:rPr sz="2100" spc="-4" dirty="0">
                <a:latin typeface="Calibri"/>
                <a:cs typeface="Calibri"/>
              </a:rPr>
              <a:t> </a:t>
            </a:r>
            <a:r>
              <a:rPr sz="2100" spc="-8" dirty="0">
                <a:latin typeface="Calibri"/>
                <a:cs typeface="Calibri"/>
              </a:rPr>
              <a:t>electronic</a:t>
            </a:r>
            <a:r>
              <a:rPr sz="2100" spc="-15" dirty="0">
                <a:latin typeface="Calibri"/>
                <a:cs typeface="Calibri"/>
              </a:rPr>
              <a:t> </a:t>
            </a:r>
            <a:r>
              <a:rPr sz="2100" spc="-8" dirty="0">
                <a:latin typeface="Calibri"/>
                <a:cs typeface="Calibri"/>
              </a:rPr>
              <a:t>form</a:t>
            </a:r>
            <a:r>
              <a:rPr sz="2100" spc="-30" dirty="0">
                <a:latin typeface="Calibri"/>
                <a:cs typeface="Calibri"/>
              </a:rPr>
              <a:t> </a:t>
            </a:r>
            <a:r>
              <a:rPr sz="2100" dirty="0">
                <a:latin typeface="Calibri"/>
                <a:cs typeface="Calibri"/>
              </a:rPr>
              <a:t>of</a:t>
            </a:r>
            <a:r>
              <a:rPr sz="2100" spc="-11" dirty="0">
                <a:latin typeface="Calibri"/>
                <a:cs typeface="Calibri"/>
              </a:rPr>
              <a:t> </a:t>
            </a:r>
            <a:r>
              <a:rPr sz="2100" spc="-15" dirty="0">
                <a:latin typeface="Calibri"/>
                <a:cs typeface="Calibri"/>
              </a:rPr>
              <a:t>data</a:t>
            </a:r>
            <a:r>
              <a:rPr sz="2100" spc="-4" dirty="0">
                <a:latin typeface="Calibri"/>
                <a:cs typeface="Calibri"/>
              </a:rPr>
              <a:t> </a:t>
            </a:r>
            <a:r>
              <a:rPr sz="2100" spc="-11" dirty="0">
                <a:latin typeface="Calibri"/>
                <a:cs typeface="Calibri"/>
              </a:rPr>
              <a:t>stored</a:t>
            </a:r>
            <a:r>
              <a:rPr sz="2100" spc="-19" dirty="0">
                <a:latin typeface="Calibri"/>
                <a:cs typeface="Calibri"/>
              </a:rPr>
              <a:t> </a:t>
            </a:r>
            <a:r>
              <a:rPr sz="2100" spc="-4" dirty="0">
                <a:latin typeface="Calibri"/>
                <a:cs typeface="Calibri"/>
              </a:rPr>
              <a:t>on </a:t>
            </a:r>
            <a:r>
              <a:rPr sz="2100" dirty="0">
                <a:latin typeface="Calibri"/>
                <a:cs typeface="Calibri"/>
              </a:rPr>
              <a:t> </a:t>
            </a:r>
            <a:r>
              <a:rPr sz="2100" spc="-15" dirty="0">
                <a:latin typeface="Calibri"/>
                <a:cs typeface="Calibri"/>
              </a:rPr>
              <a:t>any</a:t>
            </a:r>
            <a:r>
              <a:rPr sz="2100" spc="-11" dirty="0">
                <a:latin typeface="Calibri"/>
                <a:cs typeface="Calibri"/>
              </a:rPr>
              <a:t> </a:t>
            </a:r>
            <a:r>
              <a:rPr sz="2100" spc="-8" dirty="0">
                <a:latin typeface="Calibri"/>
                <a:cs typeface="Calibri"/>
              </a:rPr>
              <a:t>electronic</a:t>
            </a:r>
            <a:r>
              <a:rPr sz="2100" spc="-23" dirty="0">
                <a:latin typeface="Calibri"/>
                <a:cs typeface="Calibri"/>
              </a:rPr>
              <a:t> </a:t>
            </a:r>
            <a:r>
              <a:rPr sz="2100" spc="-4" dirty="0">
                <a:latin typeface="Calibri"/>
                <a:cs typeface="Calibri"/>
              </a:rPr>
              <a:t>device.</a:t>
            </a:r>
            <a:endParaRPr sz="2100" dirty="0">
              <a:latin typeface="Calibri"/>
              <a:cs typeface="Calibri"/>
            </a:endParaRPr>
          </a:p>
        </p:txBody>
      </p:sp>
    </p:spTree>
    <p:extLst>
      <p:ext uri="{BB962C8B-B14F-4D97-AF65-F5344CB8AC3E}">
        <p14:creationId xmlns:p14="http://schemas.microsoft.com/office/powerpoint/2010/main" val="3219726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IN" sz="2800" spc="-4" dirty="0"/>
              <a:t>In</a:t>
            </a:r>
            <a:r>
              <a:rPr lang="en-IN" sz="2800" spc="-83" dirty="0"/>
              <a:t> </a:t>
            </a:r>
            <a:r>
              <a:rPr lang="en-IN" sz="2800" spc="-19" dirty="0"/>
              <a:t>case</a:t>
            </a:r>
            <a:r>
              <a:rPr lang="en-IN" sz="2800" spc="-109" dirty="0"/>
              <a:t> </a:t>
            </a:r>
            <a:r>
              <a:rPr lang="en-IN" sz="2800" spc="-4" dirty="0"/>
              <a:t>of</a:t>
            </a:r>
            <a:r>
              <a:rPr lang="en-IN" sz="2800" spc="-83" dirty="0"/>
              <a:t> </a:t>
            </a:r>
            <a:r>
              <a:rPr lang="en-IN" sz="2800" spc="-30" dirty="0"/>
              <a:t>Agent</a:t>
            </a:r>
            <a:endParaRPr lang="en-IN" sz="2800" dirty="0"/>
          </a:p>
        </p:txBody>
      </p:sp>
      <p:sp>
        <p:nvSpPr>
          <p:cNvPr id="3" name="Content Placeholder 2"/>
          <p:cNvSpPr>
            <a:spLocks noGrp="1"/>
          </p:cNvSpPr>
          <p:nvPr>
            <p:ph idx="1"/>
          </p:nvPr>
        </p:nvSpPr>
        <p:spPr>
          <a:xfrm>
            <a:off x="457200" y="838200"/>
            <a:ext cx="8229600" cy="5867400"/>
          </a:xfrm>
        </p:spPr>
        <p:txBody>
          <a:bodyPr>
            <a:normAutofit fontScale="85000" lnSpcReduction="10000"/>
          </a:bodyPr>
          <a:lstStyle/>
          <a:p>
            <a:pPr marL="729615" indent="0">
              <a:spcBef>
                <a:spcPts val="326"/>
              </a:spcBef>
              <a:buNone/>
            </a:pPr>
            <a:r>
              <a:rPr lang="en-US" b="1" spc="-11" dirty="0">
                <a:cs typeface="Calibri"/>
              </a:rPr>
              <a:t>Every</a:t>
            </a:r>
            <a:r>
              <a:rPr lang="en-US" b="1" spc="-23" dirty="0">
                <a:cs typeface="Calibri"/>
              </a:rPr>
              <a:t> </a:t>
            </a:r>
            <a:r>
              <a:rPr lang="en-US" b="1" spc="-8" dirty="0">
                <a:cs typeface="Calibri"/>
              </a:rPr>
              <a:t>agent</a:t>
            </a:r>
            <a:r>
              <a:rPr lang="en-US" b="1" spc="-26" dirty="0">
                <a:cs typeface="Calibri"/>
              </a:rPr>
              <a:t> </a:t>
            </a:r>
            <a:r>
              <a:rPr lang="en-US" b="1" spc="4" dirty="0">
                <a:cs typeface="Calibri"/>
              </a:rPr>
              <a:t>shall</a:t>
            </a:r>
            <a:r>
              <a:rPr lang="en-US" b="1" spc="-38" dirty="0">
                <a:cs typeface="Calibri"/>
              </a:rPr>
              <a:t> </a:t>
            </a:r>
            <a:r>
              <a:rPr lang="en-US" b="1" spc="-4" dirty="0">
                <a:cs typeface="Calibri"/>
              </a:rPr>
              <a:t>maintain</a:t>
            </a:r>
            <a:r>
              <a:rPr lang="en-US" b="1" spc="-41" dirty="0">
                <a:cs typeface="Calibri"/>
              </a:rPr>
              <a:t> </a:t>
            </a:r>
            <a:r>
              <a:rPr lang="en-US" b="1" dirty="0">
                <a:cs typeface="Calibri"/>
              </a:rPr>
              <a:t>accounts</a:t>
            </a:r>
            <a:r>
              <a:rPr lang="en-US" b="1" spc="-45" dirty="0">
                <a:cs typeface="Calibri"/>
              </a:rPr>
              <a:t> </a:t>
            </a:r>
            <a:r>
              <a:rPr lang="en-US" b="1" spc="4" dirty="0">
                <a:cs typeface="Calibri"/>
              </a:rPr>
              <a:t>depicting</a:t>
            </a:r>
            <a:r>
              <a:rPr lang="en-US" b="1" spc="-53" dirty="0">
                <a:cs typeface="Calibri"/>
              </a:rPr>
              <a:t> </a:t>
            </a:r>
            <a:r>
              <a:rPr lang="en-US" b="1" spc="8" dirty="0">
                <a:cs typeface="Calibri"/>
              </a:rPr>
              <a:t>the:-</a:t>
            </a:r>
            <a:endParaRPr lang="en-US" dirty="0">
              <a:cs typeface="Calibri"/>
            </a:endParaRPr>
          </a:p>
          <a:p>
            <a:pPr marL="180975" marR="315754" indent="-171450">
              <a:lnSpc>
                <a:spcPct val="80000"/>
              </a:lnSpc>
              <a:spcBef>
                <a:spcPts val="758"/>
              </a:spcBef>
              <a:buFont typeface="Arial MT"/>
              <a:buChar char="•"/>
              <a:tabLst>
                <a:tab pos="180975" algn="l"/>
              </a:tabLst>
            </a:pPr>
            <a:endParaRPr lang="en-US" spc="-4" dirty="0" smtClean="0">
              <a:cs typeface="Calibri"/>
            </a:endParaRPr>
          </a:p>
          <a:p>
            <a:pPr marL="180975" marR="315754" indent="-171450" algn="just">
              <a:lnSpc>
                <a:spcPct val="80000"/>
              </a:lnSpc>
              <a:spcBef>
                <a:spcPts val="758"/>
              </a:spcBef>
              <a:buFont typeface="Arial MT"/>
              <a:buChar char="•"/>
              <a:tabLst>
                <a:tab pos="180975" algn="l"/>
              </a:tabLst>
            </a:pPr>
            <a:r>
              <a:rPr lang="en-US" sz="2800" spc="-4" dirty="0" smtClean="0">
                <a:cs typeface="Calibri"/>
              </a:rPr>
              <a:t>particulars</a:t>
            </a:r>
            <a:r>
              <a:rPr lang="en-US" sz="2800" spc="4" dirty="0" smtClean="0">
                <a:cs typeface="Calibri"/>
              </a:rPr>
              <a:t> </a:t>
            </a:r>
            <a:r>
              <a:rPr lang="en-US" sz="2800" dirty="0">
                <a:cs typeface="Calibri"/>
              </a:rPr>
              <a:t>of</a:t>
            </a:r>
            <a:r>
              <a:rPr lang="en-US" sz="2800" spc="-15" dirty="0">
                <a:cs typeface="Calibri"/>
              </a:rPr>
              <a:t> </a:t>
            </a:r>
            <a:r>
              <a:rPr lang="en-US" sz="2800" spc="-8" dirty="0">
                <a:cs typeface="Calibri"/>
              </a:rPr>
              <a:t>authorization</a:t>
            </a:r>
            <a:r>
              <a:rPr lang="en-US" sz="2800" spc="-26" dirty="0">
                <a:cs typeface="Calibri"/>
              </a:rPr>
              <a:t> </a:t>
            </a:r>
            <a:r>
              <a:rPr lang="en-US" sz="2800" spc="-8" dirty="0">
                <a:cs typeface="Calibri"/>
              </a:rPr>
              <a:t>received</a:t>
            </a:r>
            <a:r>
              <a:rPr lang="en-US" sz="2800" spc="-19" dirty="0">
                <a:cs typeface="Calibri"/>
              </a:rPr>
              <a:t> </a:t>
            </a:r>
            <a:r>
              <a:rPr lang="en-US" sz="2800" spc="-11" dirty="0">
                <a:cs typeface="Calibri"/>
              </a:rPr>
              <a:t>by</a:t>
            </a:r>
            <a:r>
              <a:rPr lang="en-US" sz="2800" spc="11" dirty="0">
                <a:cs typeface="Calibri"/>
              </a:rPr>
              <a:t> </a:t>
            </a:r>
            <a:r>
              <a:rPr lang="en-US" sz="2800" spc="-4" dirty="0">
                <a:cs typeface="Calibri"/>
              </a:rPr>
              <a:t>him</a:t>
            </a:r>
            <a:r>
              <a:rPr lang="en-US" sz="2800" spc="11" dirty="0">
                <a:cs typeface="Calibri"/>
              </a:rPr>
              <a:t> </a:t>
            </a:r>
            <a:r>
              <a:rPr lang="en-US" sz="2800" spc="-8" dirty="0">
                <a:cs typeface="Calibri"/>
              </a:rPr>
              <a:t>from</a:t>
            </a:r>
            <a:r>
              <a:rPr lang="en-US" sz="2800" spc="-26" dirty="0">
                <a:cs typeface="Calibri"/>
              </a:rPr>
              <a:t> </a:t>
            </a:r>
            <a:r>
              <a:rPr lang="en-US" sz="2800" spc="-4" dirty="0">
                <a:cs typeface="Calibri"/>
              </a:rPr>
              <a:t>each</a:t>
            </a:r>
            <a:r>
              <a:rPr lang="en-US" sz="2800" spc="19" dirty="0">
                <a:cs typeface="Calibri"/>
              </a:rPr>
              <a:t> </a:t>
            </a:r>
            <a:r>
              <a:rPr lang="en-US" sz="2800" spc="-4" dirty="0">
                <a:cs typeface="Calibri"/>
              </a:rPr>
              <a:t>principal</a:t>
            </a:r>
            <a:r>
              <a:rPr lang="en-US" sz="2800" dirty="0">
                <a:cs typeface="Calibri"/>
              </a:rPr>
              <a:t> </a:t>
            </a:r>
            <a:r>
              <a:rPr lang="en-US" sz="2800" spc="-11" dirty="0">
                <a:cs typeface="Calibri"/>
              </a:rPr>
              <a:t>to </a:t>
            </a:r>
            <a:r>
              <a:rPr lang="en-US" sz="2800" spc="-461" dirty="0">
                <a:cs typeface="Calibri"/>
              </a:rPr>
              <a:t> </a:t>
            </a:r>
            <a:r>
              <a:rPr lang="en-US" sz="2800" spc="-8" dirty="0">
                <a:cs typeface="Calibri"/>
              </a:rPr>
              <a:t>receive </a:t>
            </a:r>
            <a:r>
              <a:rPr lang="en-US" sz="2800" dirty="0">
                <a:cs typeface="Calibri"/>
              </a:rPr>
              <a:t>or </a:t>
            </a:r>
            <a:r>
              <a:rPr lang="en-US" sz="2800" spc="-4" dirty="0">
                <a:cs typeface="Calibri"/>
              </a:rPr>
              <a:t>supply goods </a:t>
            </a:r>
            <a:r>
              <a:rPr lang="en-US" sz="2800" dirty="0">
                <a:cs typeface="Calibri"/>
              </a:rPr>
              <a:t>or services on </a:t>
            </a:r>
            <a:r>
              <a:rPr lang="en-US" sz="2800" spc="-4" dirty="0">
                <a:cs typeface="Calibri"/>
              </a:rPr>
              <a:t>behalf </a:t>
            </a:r>
            <a:r>
              <a:rPr lang="en-US" sz="2800" dirty="0">
                <a:cs typeface="Calibri"/>
              </a:rPr>
              <a:t>of </a:t>
            </a:r>
            <a:r>
              <a:rPr lang="en-US" sz="2800" spc="-4" dirty="0">
                <a:cs typeface="Calibri"/>
              </a:rPr>
              <a:t>such principal </a:t>
            </a:r>
            <a:r>
              <a:rPr lang="en-US" sz="2800" dirty="0">
                <a:cs typeface="Calibri"/>
              </a:rPr>
              <a:t> </a:t>
            </a:r>
            <a:r>
              <a:rPr lang="en-US" sz="2800" spc="-8" dirty="0">
                <a:cs typeface="Calibri"/>
              </a:rPr>
              <a:t>separately;</a:t>
            </a:r>
            <a:endParaRPr lang="en-US" sz="2800" dirty="0">
              <a:cs typeface="Calibri"/>
            </a:endParaRPr>
          </a:p>
          <a:p>
            <a:pPr marL="180975" marR="6668" indent="-171450" algn="just">
              <a:lnSpc>
                <a:spcPts val="2018"/>
              </a:lnSpc>
              <a:spcBef>
                <a:spcPts val="720"/>
              </a:spcBef>
              <a:buFont typeface="Arial MT"/>
              <a:buChar char="•"/>
              <a:tabLst>
                <a:tab pos="180975" algn="l"/>
              </a:tabLst>
            </a:pPr>
            <a:endParaRPr lang="en-US" sz="2800" spc="-4" dirty="0" smtClean="0">
              <a:cs typeface="Calibri"/>
            </a:endParaRPr>
          </a:p>
          <a:p>
            <a:pPr marL="180975" marR="6668" indent="-171450" algn="just">
              <a:lnSpc>
                <a:spcPts val="2018"/>
              </a:lnSpc>
              <a:spcBef>
                <a:spcPts val="720"/>
              </a:spcBef>
              <a:buFont typeface="Arial MT"/>
              <a:buChar char="•"/>
              <a:tabLst>
                <a:tab pos="180975" algn="l"/>
              </a:tabLst>
            </a:pPr>
            <a:r>
              <a:rPr lang="en-US" sz="2800" spc="-4" dirty="0" smtClean="0">
                <a:cs typeface="Calibri"/>
              </a:rPr>
              <a:t>particulars</a:t>
            </a:r>
            <a:r>
              <a:rPr lang="en-US" sz="2800" dirty="0" smtClean="0">
                <a:cs typeface="Calibri"/>
              </a:rPr>
              <a:t> </a:t>
            </a:r>
            <a:r>
              <a:rPr lang="en-US" sz="2800" spc="-4" dirty="0">
                <a:cs typeface="Calibri"/>
              </a:rPr>
              <a:t>including</a:t>
            </a:r>
            <a:r>
              <a:rPr lang="en-US" sz="2800" spc="4" dirty="0">
                <a:cs typeface="Calibri"/>
              </a:rPr>
              <a:t> </a:t>
            </a:r>
            <a:r>
              <a:rPr lang="en-US" sz="2800" spc="-4" dirty="0">
                <a:cs typeface="Calibri"/>
              </a:rPr>
              <a:t>description, </a:t>
            </a:r>
            <a:r>
              <a:rPr lang="en-US" sz="2800" spc="-8" dirty="0">
                <a:cs typeface="Calibri"/>
              </a:rPr>
              <a:t>value</a:t>
            </a:r>
            <a:r>
              <a:rPr lang="en-US" sz="2800" spc="-11" dirty="0">
                <a:cs typeface="Calibri"/>
              </a:rPr>
              <a:t> </a:t>
            </a:r>
            <a:r>
              <a:rPr lang="en-US" sz="2800" dirty="0">
                <a:cs typeface="Calibri"/>
              </a:rPr>
              <a:t>and</a:t>
            </a:r>
            <a:r>
              <a:rPr lang="en-US" sz="2800" spc="4" dirty="0">
                <a:cs typeface="Calibri"/>
              </a:rPr>
              <a:t> </a:t>
            </a:r>
            <a:r>
              <a:rPr lang="en-US" sz="2800" spc="-8" dirty="0">
                <a:cs typeface="Calibri"/>
              </a:rPr>
              <a:t>quantity</a:t>
            </a:r>
            <a:r>
              <a:rPr lang="en-US" sz="2800" spc="8" dirty="0">
                <a:cs typeface="Calibri"/>
              </a:rPr>
              <a:t> </a:t>
            </a:r>
            <a:r>
              <a:rPr lang="en-US" sz="2800" spc="-8" dirty="0">
                <a:cs typeface="Calibri"/>
              </a:rPr>
              <a:t>(wherever </a:t>
            </a:r>
            <a:r>
              <a:rPr lang="en-US" sz="2800" spc="-4" dirty="0">
                <a:cs typeface="Calibri"/>
              </a:rPr>
              <a:t> applicable)</a:t>
            </a:r>
            <a:r>
              <a:rPr lang="en-US" sz="2800" dirty="0">
                <a:cs typeface="Calibri"/>
              </a:rPr>
              <a:t> of</a:t>
            </a:r>
            <a:r>
              <a:rPr lang="en-US" sz="2800" spc="-11" dirty="0">
                <a:cs typeface="Calibri"/>
              </a:rPr>
              <a:t> </a:t>
            </a:r>
            <a:r>
              <a:rPr lang="en-US" sz="2800" spc="-4" dirty="0">
                <a:cs typeface="Calibri"/>
              </a:rPr>
              <a:t>goods</a:t>
            </a:r>
            <a:r>
              <a:rPr lang="en-US" sz="2800" dirty="0">
                <a:cs typeface="Calibri"/>
              </a:rPr>
              <a:t> or services</a:t>
            </a:r>
            <a:r>
              <a:rPr lang="en-US" sz="2800" spc="-19" dirty="0">
                <a:cs typeface="Calibri"/>
              </a:rPr>
              <a:t> </a:t>
            </a:r>
            <a:r>
              <a:rPr lang="en-US" sz="2800" spc="-8" dirty="0">
                <a:cs typeface="Calibri"/>
              </a:rPr>
              <a:t>received</a:t>
            </a:r>
            <a:r>
              <a:rPr lang="en-US" sz="2800" spc="-23" dirty="0">
                <a:cs typeface="Calibri"/>
              </a:rPr>
              <a:t> </a:t>
            </a:r>
            <a:r>
              <a:rPr lang="en-US" sz="2800" dirty="0">
                <a:cs typeface="Calibri"/>
              </a:rPr>
              <a:t>on</a:t>
            </a:r>
            <a:r>
              <a:rPr lang="en-US" sz="2800" spc="-8" dirty="0">
                <a:cs typeface="Calibri"/>
              </a:rPr>
              <a:t> </a:t>
            </a:r>
            <a:r>
              <a:rPr lang="en-US" sz="2800" spc="-4" dirty="0">
                <a:cs typeface="Calibri"/>
              </a:rPr>
              <a:t>behalf</a:t>
            </a:r>
            <a:r>
              <a:rPr lang="en-US" sz="2800" dirty="0">
                <a:cs typeface="Calibri"/>
              </a:rPr>
              <a:t> of </a:t>
            </a:r>
            <a:r>
              <a:rPr lang="en-US" sz="2800" spc="-4" dirty="0">
                <a:cs typeface="Calibri"/>
              </a:rPr>
              <a:t>every</a:t>
            </a:r>
            <a:r>
              <a:rPr lang="en-US" sz="2800" spc="-23" dirty="0">
                <a:cs typeface="Calibri"/>
              </a:rPr>
              <a:t> </a:t>
            </a:r>
            <a:r>
              <a:rPr lang="en-US" sz="2800" spc="-4" dirty="0">
                <a:cs typeface="Calibri"/>
              </a:rPr>
              <a:t>principal;</a:t>
            </a:r>
            <a:endParaRPr lang="en-US" sz="2800" dirty="0">
              <a:cs typeface="Calibri"/>
            </a:endParaRPr>
          </a:p>
          <a:p>
            <a:pPr marL="180975" marR="3810" indent="-171450" algn="just">
              <a:lnSpc>
                <a:spcPts val="2018"/>
              </a:lnSpc>
              <a:spcBef>
                <a:spcPts val="758"/>
              </a:spcBef>
              <a:buFont typeface="Arial MT"/>
              <a:buChar char="•"/>
              <a:tabLst>
                <a:tab pos="180975" algn="l"/>
              </a:tabLst>
            </a:pPr>
            <a:endParaRPr lang="en-US" sz="2800" spc="-4" dirty="0" smtClean="0">
              <a:cs typeface="Calibri"/>
            </a:endParaRPr>
          </a:p>
          <a:p>
            <a:pPr marL="180975" marR="3810" indent="-171450" algn="just">
              <a:lnSpc>
                <a:spcPts val="2018"/>
              </a:lnSpc>
              <a:spcBef>
                <a:spcPts val="758"/>
              </a:spcBef>
              <a:buFont typeface="Arial MT"/>
              <a:buChar char="•"/>
              <a:tabLst>
                <a:tab pos="180975" algn="l"/>
              </a:tabLst>
            </a:pPr>
            <a:r>
              <a:rPr lang="en-US" sz="2800" spc="-4" dirty="0" smtClean="0">
                <a:cs typeface="Calibri"/>
              </a:rPr>
              <a:t>particulars</a:t>
            </a:r>
            <a:r>
              <a:rPr lang="en-US" sz="2800" dirty="0" smtClean="0">
                <a:cs typeface="Calibri"/>
              </a:rPr>
              <a:t> </a:t>
            </a:r>
            <a:r>
              <a:rPr lang="en-US" sz="2800" spc="-4" dirty="0">
                <a:cs typeface="Calibri"/>
              </a:rPr>
              <a:t>including</a:t>
            </a:r>
            <a:r>
              <a:rPr lang="en-US" sz="2800" spc="4" dirty="0">
                <a:cs typeface="Calibri"/>
              </a:rPr>
              <a:t> </a:t>
            </a:r>
            <a:r>
              <a:rPr lang="en-US" sz="2800" spc="-4" dirty="0">
                <a:cs typeface="Calibri"/>
              </a:rPr>
              <a:t>description,</a:t>
            </a:r>
            <a:r>
              <a:rPr lang="en-US" sz="2800" spc="4" dirty="0">
                <a:cs typeface="Calibri"/>
              </a:rPr>
              <a:t> </a:t>
            </a:r>
            <a:r>
              <a:rPr lang="en-US" sz="2800" spc="-8" dirty="0">
                <a:cs typeface="Calibri"/>
              </a:rPr>
              <a:t>value </a:t>
            </a:r>
            <a:r>
              <a:rPr lang="en-US" sz="2800" spc="-4" dirty="0">
                <a:cs typeface="Calibri"/>
              </a:rPr>
              <a:t>and</a:t>
            </a:r>
            <a:r>
              <a:rPr lang="en-US" sz="2800" spc="4" dirty="0">
                <a:cs typeface="Calibri"/>
              </a:rPr>
              <a:t> </a:t>
            </a:r>
            <a:r>
              <a:rPr lang="en-US" sz="2800" spc="-8" dirty="0">
                <a:cs typeface="Calibri"/>
              </a:rPr>
              <a:t>quantity</a:t>
            </a:r>
            <a:r>
              <a:rPr lang="en-US" sz="2800" dirty="0">
                <a:cs typeface="Calibri"/>
              </a:rPr>
              <a:t> </a:t>
            </a:r>
            <a:r>
              <a:rPr lang="en-US" sz="2800" spc="-11" dirty="0">
                <a:cs typeface="Calibri"/>
              </a:rPr>
              <a:t>(wherever </a:t>
            </a:r>
            <a:r>
              <a:rPr lang="en-US" sz="2800" spc="-8" dirty="0">
                <a:cs typeface="Calibri"/>
              </a:rPr>
              <a:t> </a:t>
            </a:r>
            <a:r>
              <a:rPr lang="en-US" sz="2800" spc="-4" dirty="0">
                <a:cs typeface="Calibri"/>
              </a:rPr>
              <a:t>applicable)</a:t>
            </a:r>
            <a:r>
              <a:rPr lang="en-US" sz="2800" dirty="0">
                <a:cs typeface="Calibri"/>
              </a:rPr>
              <a:t> of</a:t>
            </a:r>
            <a:r>
              <a:rPr lang="en-US" sz="2800" spc="-11" dirty="0">
                <a:cs typeface="Calibri"/>
              </a:rPr>
              <a:t> </a:t>
            </a:r>
            <a:r>
              <a:rPr lang="en-US" sz="2800" spc="-4" dirty="0">
                <a:cs typeface="Calibri"/>
              </a:rPr>
              <a:t>goods</a:t>
            </a:r>
            <a:r>
              <a:rPr lang="en-US" sz="2800" spc="8" dirty="0">
                <a:cs typeface="Calibri"/>
              </a:rPr>
              <a:t> </a:t>
            </a:r>
            <a:r>
              <a:rPr lang="en-US" sz="2800" dirty="0">
                <a:cs typeface="Calibri"/>
              </a:rPr>
              <a:t>or</a:t>
            </a:r>
            <a:r>
              <a:rPr lang="en-US" sz="2800" spc="8" dirty="0">
                <a:cs typeface="Calibri"/>
              </a:rPr>
              <a:t> </a:t>
            </a:r>
            <a:r>
              <a:rPr lang="en-US" sz="2800" dirty="0">
                <a:cs typeface="Calibri"/>
              </a:rPr>
              <a:t>services</a:t>
            </a:r>
            <a:r>
              <a:rPr lang="en-US" sz="2800" spc="-23" dirty="0">
                <a:cs typeface="Calibri"/>
              </a:rPr>
              <a:t> </a:t>
            </a:r>
            <a:r>
              <a:rPr lang="en-US" sz="2800" spc="-4" dirty="0">
                <a:cs typeface="Calibri"/>
              </a:rPr>
              <a:t>supplied</a:t>
            </a:r>
            <a:r>
              <a:rPr lang="en-US" sz="2800" spc="4" dirty="0">
                <a:cs typeface="Calibri"/>
              </a:rPr>
              <a:t> </a:t>
            </a:r>
            <a:r>
              <a:rPr lang="en-US" sz="2800" dirty="0">
                <a:cs typeface="Calibri"/>
              </a:rPr>
              <a:t>on</a:t>
            </a:r>
            <a:r>
              <a:rPr lang="en-US" sz="2800" spc="-8" dirty="0">
                <a:cs typeface="Calibri"/>
              </a:rPr>
              <a:t> </a:t>
            </a:r>
            <a:r>
              <a:rPr lang="en-US" sz="2800" spc="-4" dirty="0">
                <a:cs typeface="Calibri"/>
              </a:rPr>
              <a:t>behalf</a:t>
            </a:r>
            <a:r>
              <a:rPr lang="en-US" sz="2800" spc="8" dirty="0">
                <a:cs typeface="Calibri"/>
              </a:rPr>
              <a:t> </a:t>
            </a:r>
            <a:r>
              <a:rPr lang="en-US" sz="2800" dirty="0">
                <a:cs typeface="Calibri"/>
              </a:rPr>
              <a:t>of</a:t>
            </a:r>
            <a:r>
              <a:rPr lang="en-US" sz="2800" spc="4" dirty="0">
                <a:cs typeface="Calibri"/>
              </a:rPr>
              <a:t> </a:t>
            </a:r>
            <a:r>
              <a:rPr lang="en-US" sz="2800" spc="-4" dirty="0">
                <a:cs typeface="Calibri"/>
              </a:rPr>
              <a:t>every</a:t>
            </a:r>
            <a:r>
              <a:rPr lang="en-US" sz="2800" spc="-23" dirty="0">
                <a:cs typeface="Calibri"/>
              </a:rPr>
              <a:t> </a:t>
            </a:r>
            <a:r>
              <a:rPr lang="en-US" sz="2800" spc="-4" dirty="0">
                <a:cs typeface="Calibri"/>
              </a:rPr>
              <a:t>principal;</a:t>
            </a:r>
            <a:endParaRPr lang="en-US" sz="2800" dirty="0">
              <a:cs typeface="Calibri"/>
            </a:endParaRPr>
          </a:p>
          <a:p>
            <a:pPr marL="180975" indent="-171450" algn="just">
              <a:spcBef>
                <a:spcPts val="270"/>
              </a:spcBef>
              <a:buFont typeface="Arial MT"/>
              <a:buChar char="•"/>
              <a:tabLst>
                <a:tab pos="180975" algn="l"/>
              </a:tabLst>
            </a:pPr>
            <a:endParaRPr lang="en-US" sz="2800" spc="-8" dirty="0" smtClean="0">
              <a:cs typeface="Calibri"/>
            </a:endParaRPr>
          </a:p>
          <a:p>
            <a:pPr marL="180975" indent="-171450" algn="just">
              <a:spcBef>
                <a:spcPts val="270"/>
              </a:spcBef>
              <a:buFont typeface="Arial MT"/>
              <a:buChar char="•"/>
              <a:tabLst>
                <a:tab pos="180975" algn="l"/>
              </a:tabLst>
            </a:pPr>
            <a:r>
              <a:rPr lang="en-US" sz="2800" spc="-8" dirty="0" smtClean="0">
                <a:cs typeface="Calibri"/>
              </a:rPr>
              <a:t>details </a:t>
            </a:r>
            <a:r>
              <a:rPr lang="en-US" sz="2800" dirty="0">
                <a:cs typeface="Calibri"/>
              </a:rPr>
              <a:t>of</a:t>
            </a:r>
            <a:r>
              <a:rPr lang="en-US" sz="2800" spc="-15" dirty="0">
                <a:cs typeface="Calibri"/>
              </a:rPr>
              <a:t> </a:t>
            </a:r>
            <a:r>
              <a:rPr lang="en-US" sz="2800" spc="-8" dirty="0">
                <a:cs typeface="Calibri"/>
              </a:rPr>
              <a:t>accounts</a:t>
            </a:r>
            <a:r>
              <a:rPr lang="en-US" sz="2800" spc="4" dirty="0">
                <a:cs typeface="Calibri"/>
              </a:rPr>
              <a:t> </a:t>
            </a:r>
            <a:r>
              <a:rPr lang="en-US" sz="2800" dirty="0">
                <a:cs typeface="Calibri"/>
              </a:rPr>
              <a:t>furnished</a:t>
            </a:r>
            <a:r>
              <a:rPr lang="en-US" sz="2800" spc="-8" dirty="0">
                <a:cs typeface="Calibri"/>
              </a:rPr>
              <a:t> </a:t>
            </a:r>
            <a:r>
              <a:rPr lang="en-US" sz="2800" spc="-11" dirty="0">
                <a:cs typeface="Calibri"/>
              </a:rPr>
              <a:t>to</a:t>
            </a:r>
            <a:r>
              <a:rPr lang="en-US" sz="2800" spc="-4" dirty="0">
                <a:cs typeface="Calibri"/>
              </a:rPr>
              <a:t> every</a:t>
            </a:r>
            <a:r>
              <a:rPr lang="en-US" sz="2800" spc="-30" dirty="0">
                <a:cs typeface="Calibri"/>
              </a:rPr>
              <a:t> </a:t>
            </a:r>
            <a:r>
              <a:rPr lang="en-US" sz="2800" spc="-4" dirty="0">
                <a:cs typeface="Calibri"/>
              </a:rPr>
              <a:t>principal;</a:t>
            </a:r>
            <a:r>
              <a:rPr lang="en-US" sz="2800" dirty="0">
                <a:cs typeface="Calibri"/>
              </a:rPr>
              <a:t> and</a:t>
            </a:r>
          </a:p>
          <a:p>
            <a:pPr marL="180975" marR="449580" indent="-171450" algn="just">
              <a:lnSpc>
                <a:spcPts val="2018"/>
              </a:lnSpc>
              <a:spcBef>
                <a:spcPts val="720"/>
              </a:spcBef>
              <a:buFont typeface="Arial MT"/>
              <a:buChar char="•"/>
              <a:tabLst>
                <a:tab pos="180975" algn="l"/>
              </a:tabLst>
            </a:pPr>
            <a:endParaRPr lang="en-US" sz="2800" spc="-15" dirty="0" smtClean="0">
              <a:cs typeface="Calibri"/>
            </a:endParaRPr>
          </a:p>
          <a:p>
            <a:pPr marL="180975" marR="449580" indent="-171450" algn="just">
              <a:lnSpc>
                <a:spcPts val="2018"/>
              </a:lnSpc>
              <a:spcBef>
                <a:spcPts val="720"/>
              </a:spcBef>
              <a:buFont typeface="Arial MT"/>
              <a:buChar char="•"/>
              <a:tabLst>
                <a:tab pos="180975" algn="l"/>
              </a:tabLst>
            </a:pPr>
            <a:r>
              <a:rPr lang="en-US" sz="2800" spc="-15" dirty="0" smtClean="0">
                <a:cs typeface="Calibri"/>
              </a:rPr>
              <a:t>tax </a:t>
            </a:r>
            <a:r>
              <a:rPr lang="en-US" sz="2800" spc="-4" dirty="0">
                <a:cs typeface="Calibri"/>
              </a:rPr>
              <a:t>paid </a:t>
            </a:r>
            <a:r>
              <a:rPr lang="en-US" sz="2800" dirty="0">
                <a:cs typeface="Calibri"/>
              </a:rPr>
              <a:t>on </a:t>
            </a:r>
            <a:r>
              <a:rPr lang="en-US" sz="2800" spc="-8" dirty="0">
                <a:cs typeface="Calibri"/>
              </a:rPr>
              <a:t>receipts </a:t>
            </a:r>
            <a:r>
              <a:rPr lang="en-US" sz="2800" dirty="0">
                <a:cs typeface="Calibri"/>
              </a:rPr>
              <a:t>or on </a:t>
            </a:r>
            <a:r>
              <a:rPr lang="en-US" sz="2800" spc="-4" dirty="0">
                <a:cs typeface="Calibri"/>
              </a:rPr>
              <a:t>supply </a:t>
            </a:r>
            <a:r>
              <a:rPr lang="en-US" sz="2800" dirty="0">
                <a:cs typeface="Calibri"/>
              </a:rPr>
              <a:t>of </a:t>
            </a:r>
            <a:r>
              <a:rPr lang="en-US" sz="2800" spc="-4" dirty="0">
                <a:cs typeface="Calibri"/>
              </a:rPr>
              <a:t>goods </a:t>
            </a:r>
            <a:r>
              <a:rPr lang="en-US" sz="2800" dirty="0">
                <a:cs typeface="Calibri"/>
              </a:rPr>
              <a:t>or services </a:t>
            </a:r>
            <a:r>
              <a:rPr lang="en-US" sz="2800" spc="-15" dirty="0">
                <a:cs typeface="Calibri"/>
              </a:rPr>
              <a:t>effected </a:t>
            </a:r>
            <a:r>
              <a:rPr lang="en-US" sz="2800" spc="-4" dirty="0">
                <a:cs typeface="Calibri"/>
              </a:rPr>
              <a:t>on </a:t>
            </a:r>
            <a:r>
              <a:rPr lang="en-US" sz="2800" spc="-465" dirty="0">
                <a:cs typeface="Calibri"/>
              </a:rPr>
              <a:t> </a:t>
            </a:r>
            <a:r>
              <a:rPr lang="en-US" sz="2800" spc="-4" dirty="0">
                <a:cs typeface="Calibri"/>
              </a:rPr>
              <a:t>behalf </a:t>
            </a:r>
            <a:r>
              <a:rPr lang="en-US" sz="2800" dirty="0">
                <a:cs typeface="Calibri"/>
              </a:rPr>
              <a:t>of</a:t>
            </a:r>
            <a:r>
              <a:rPr lang="en-US" sz="2800" spc="-23" dirty="0">
                <a:cs typeface="Calibri"/>
              </a:rPr>
              <a:t> </a:t>
            </a:r>
            <a:r>
              <a:rPr lang="en-US" sz="2800" spc="-4" dirty="0">
                <a:cs typeface="Calibri"/>
              </a:rPr>
              <a:t>every</a:t>
            </a:r>
            <a:r>
              <a:rPr lang="en-US" sz="2800" spc="-26" dirty="0">
                <a:cs typeface="Calibri"/>
              </a:rPr>
              <a:t> </a:t>
            </a:r>
            <a:r>
              <a:rPr lang="en-US" sz="2800" spc="-4" dirty="0">
                <a:cs typeface="Calibri"/>
              </a:rPr>
              <a:t>principal.</a:t>
            </a:r>
            <a:endParaRPr lang="en-US" sz="2800" dirty="0">
              <a:cs typeface="Calibri"/>
            </a:endParaRPr>
          </a:p>
          <a:p>
            <a:pPr algn="just"/>
            <a:endParaRPr lang="en-IN" dirty="0"/>
          </a:p>
        </p:txBody>
      </p:sp>
    </p:spTree>
    <p:extLst>
      <p:ext uri="{BB962C8B-B14F-4D97-AF65-F5344CB8AC3E}">
        <p14:creationId xmlns:p14="http://schemas.microsoft.com/office/powerpoint/2010/main" val="2021880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38" dirty="0"/>
              <a:t>Registered</a:t>
            </a:r>
            <a:r>
              <a:rPr lang="en-US" spc="-101" dirty="0"/>
              <a:t> </a:t>
            </a:r>
            <a:r>
              <a:rPr lang="en-US" spc="-30" dirty="0"/>
              <a:t>person</a:t>
            </a:r>
            <a:r>
              <a:rPr lang="en-US" spc="-101" dirty="0"/>
              <a:t> </a:t>
            </a:r>
            <a:r>
              <a:rPr lang="en-US" spc="-38" dirty="0"/>
              <a:t>executing</a:t>
            </a:r>
            <a:r>
              <a:rPr lang="en-US" spc="-94" dirty="0"/>
              <a:t> </a:t>
            </a:r>
            <a:r>
              <a:rPr lang="en-US" spc="-34" dirty="0"/>
              <a:t>works</a:t>
            </a:r>
            <a:r>
              <a:rPr lang="en-US" spc="-79" dirty="0"/>
              <a:t> </a:t>
            </a:r>
            <a:r>
              <a:rPr lang="en-US" spc="-38" dirty="0"/>
              <a:t>contract</a:t>
            </a:r>
            <a:r>
              <a:rPr lang="en-US" spc="-83" dirty="0"/>
              <a:t> </a:t>
            </a:r>
            <a:r>
              <a:rPr lang="en-US" spc="-4" dirty="0"/>
              <a:t>.</a:t>
            </a:r>
            <a:endParaRPr lang="en-IN" dirty="0"/>
          </a:p>
        </p:txBody>
      </p:sp>
      <p:sp>
        <p:nvSpPr>
          <p:cNvPr id="3" name="Content Placeholder 2"/>
          <p:cNvSpPr>
            <a:spLocks noGrp="1"/>
          </p:cNvSpPr>
          <p:nvPr>
            <p:ph idx="1"/>
          </p:nvPr>
        </p:nvSpPr>
        <p:spPr/>
        <p:txBody>
          <a:bodyPr>
            <a:normAutofit fontScale="85000" lnSpcReduction="10000"/>
          </a:bodyPr>
          <a:lstStyle/>
          <a:p>
            <a:pPr marL="180975" marR="3810" indent="-171450" algn="just">
              <a:lnSpc>
                <a:spcPts val="2273"/>
              </a:lnSpc>
              <a:spcBef>
                <a:spcPts val="363"/>
              </a:spcBef>
            </a:pPr>
            <a:r>
              <a:rPr lang="en-US" b="1" spc="-11" dirty="0">
                <a:cs typeface="Calibri"/>
              </a:rPr>
              <a:t>Every</a:t>
            </a:r>
            <a:r>
              <a:rPr lang="en-US" b="1" spc="-15" dirty="0">
                <a:cs typeface="Calibri"/>
              </a:rPr>
              <a:t> </a:t>
            </a:r>
            <a:r>
              <a:rPr lang="en-US" b="1" spc="-8" dirty="0">
                <a:cs typeface="Calibri"/>
              </a:rPr>
              <a:t>registered</a:t>
            </a:r>
            <a:r>
              <a:rPr lang="en-US" b="1" spc="-60" dirty="0">
                <a:cs typeface="Calibri"/>
              </a:rPr>
              <a:t> </a:t>
            </a:r>
            <a:r>
              <a:rPr lang="en-US" b="1" dirty="0">
                <a:cs typeface="Calibri"/>
              </a:rPr>
              <a:t>person</a:t>
            </a:r>
            <a:r>
              <a:rPr lang="en-US" b="1" spc="-38" dirty="0">
                <a:cs typeface="Calibri"/>
              </a:rPr>
              <a:t> </a:t>
            </a:r>
            <a:r>
              <a:rPr lang="en-US" b="1" spc="-8" dirty="0">
                <a:cs typeface="Calibri"/>
              </a:rPr>
              <a:t>executing</a:t>
            </a:r>
            <a:r>
              <a:rPr lang="en-US" b="1" spc="-49" dirty="0">
                <a:cs typeface="Calibri"/>
              </a:rPr>
              <a:t> </a:t>
            </a:r>
            <a:r>
              <a:rPr lang="en-US" b="1" spc="-8" dirty="0">
                <a:cs typeface="Calibri"/>
              </a:rPr>
              <a:t>works</a:t>
            </a:r>
            <a:r>
              <a:rPr lang="en-US" b="1" dirty="0">
                <a:cs typeface="Calibri"/>
              </a:rPr>
              <a:t> </a:t>
            </a:r>
            <a:r>
              <a:rPr lang="en-US" b="1" spc="-8" dirty="0">
                <a:cs typeface="Calibri"/>
              </a:rPr>
              <a:t>contract</a:t>
            </a:r>
            <a:r>
              <a:rPr lang="en-US" b="1" spc="-15" dirty="0">
                <a:cs typeface="Calibri"/>
              </a:rPr>
              <a:t> </a:t>
            </a:r>
            <a:r>
              <a:rPr lang="en-US" b="1" spc="4" dirty="0">
                <a:cs typeface="Calibri"/>
              </a:rPr>
              <a:t>shall</a:t>
            </a:r>
            <a:r>
              <a:rPr lang="en-US" b="1" spc="-34" dirty="0">
                <a:cs typeface="Calibri"/>
              </a:rPr>
              <a:t> </a:t>
            </a:r>
            <a:r>
              <a:rPr lang="en-US" b="1" spc="-15" dirty="0">
                <a:cs typeface="Calibri"/>
              </a:rPr>
              <a:t>keep</a:t>
            </a:r>
            <a:r>
              <a:rPr lang="en-US" b="1" spc="-4" dirty="0">
                <a:cs typeface="Calibri"/>
              </a:rPr>
              <a:t> </a:t>
            </a:r>
            <a:r>
              <a:rPr lang="en-US" b="1" spc="-8" dirty="0">
                <a:cs typeface="Calibri"/>
              </a:rPr>
              <a:t>separate </a:t>
            </a:r>
            <a:r>
              <a:rPr lang="en-US" b="1" spc="-461" dirty="0">
                <a:cs typeface="Calibri"/>
              </a:rPr>
              <a:t> </a:t>
            </a:r>
            <a:r>
              <a:rPr lang="en-US" b="1" dirty="0">
                <a:cs typeface="Calibri"/>
              </a:rPr>
              <a:t>accounts</a:t>
            </a:r>
            <a:r>
              <a:rPr lang="en-US" b="1" spc="-41" dirty="0">
                <a:cs typeface="Calibri"/>
              </a:rPr>
              <a:t> </a:t>
            </a:r>
            <a:r>
              <a:rPr lang="en-US" b="1" spc="-11" dirty="0">
                <a:cs typeface="Calibri"/>
              </a:rPr>
              <a:t>for</a:t>
            </a:r>
            <a:r>
              <a:rPr lang="en-US" b="1" spc="-4" dirty="0">
                <a:cs typeface="Calibri"/>
              </a:rPr>
              <a:t> </a:t>
            </a:r>
            <a:r>
              <a:rPr lang="en-US" b="1" spc="-8" dirty="0">
                <a:cs typeface="Calibri"/>
              </a:rPr>
              <a:t>works</a:t>
            </a:r>
            <a:r>
              <a:rPr lang="en-US" b="1" spc="-23" dirty="0">
                <a:cs typeface="Calibri"/>
              </a:rPr>
              <a:t> </a:t>
            </a:r>
            <a:r>
              <a:rPr lang="en-US" b="1" spc="-8" dirty="0">
                <a:cs typeface="Calibri"/>
              </a:rPr>
              <a:t>contract</a:t>
            </a:r>
            <a:r>
              <a:rPr lang="en-US" b="1" spc="-15" dirty="0">
                <a:cs typeface="Calibri"/>
              </a:rPr>
              <a:t> </a:t>
            </a:r>
            <a:r>
              <a:rPr lang="en-US" b="1" dirty="0">
                <a:cs typeface="Calibri"/>
              </a:rPr>
              <a:t>showing:-</a:t>
            </a:r>
            <a:endParaRPr lang="en-US" dirty="0">
              <a:cs typeface="Calibri"/>
            </a:endParaRPr>
          </a:p>
          <a:p>
            <a:pPr marL="180975" marR="99060" indent="-171450" algn="just">
              <a:lnSpc>
                <a:spcPts val="2273"/>
              </a:lnSpc>
              <a:spcBef>
                <a:spcPts val="750"/>
              </a:spcBef>
              <a:buFont typeface="Arial MT"/>
              <a:buChar char="•"/>
              <a:tabLst>
                <a:tab pos="180975" algn="l"/>
              </a:tabLst>
            </a:pPr>
            <a:r>
              <a:rPr lang="en-US" spc="-4" dirty="0">
                <a:cs typeface="Calibri"/>
              </a:rPr>
              <a:t>the</a:t>
            </a:r>
            <a:r>
              <a:rPr lang="en-US" dirty="0">
                <a:cs typeface="Calibri"/>
              </a:rPr>
              <a:t> </a:t>
            </a:r>
            <a:r>
              <a:rPr lang="en-US" spc="-4" dirty="0">
                <a:cs typeface="Calibri"/>
              </a:rPr>
              <a:t>names</a:t>
            </a:r>
            <a:r>
              <a:rPr lang="en-US" spc="8" dirty="0">
                <a:cs typeface="Calibri"/>
              </a:rPr>
              <a:t> </a:t>
            </a:r>
            <a:r>
              <a:rPr lang="en-US" dirty="0">
                <a:cs typeface="Calibri"/>
              </a:rPr>
              <a:t>and</a:t>
            </a:r>
            <a:r>
              <a:rPr lang="en-US" spc="4" dirty="0">
                <a:cs typeface="Calibri"/>
              </a:rPr>
              <a:t> </a:t>
            </a:r>
            <a:r>
              <a:rPr lang="en-US" spc="-4" dirty="0">
                <a:cs typeface="Calibri"/>
              </a:rPr>
              <a:t>addresses</a:t>
            </a:r>
            <a:r>
              <a:rPr lang="en-US" spc="-8" dirty="0">
                <a:cs typeface="Calibri"/>
              </a:rPr>
              <a:t> </a:t>
            </a:r>
            <a:r>
              <a:rPr lang="en-US" dirty="0">
                <a:cs typeface="Calibri"/>
              </a:rPr>
              <a:t>of </a:t>
            </a:r>
            <a:r>
              <a:rPr lang="en-US" spc="-4" dirty="0">
                <a:cs typeface="Calibri"/>
              </a:rPr>
              <a:t>the</a:t>
            </a:r>
            <a:r>
              <a:rPr lang="en-US" spc="-8" dirty="0">
                <a:cs typeface="Calibri"/>
              </a:rPr>
              <a:t> persons</a:t>
            </a:r>
            <a:r>
              <a:rPr lang="en-US" spc="11" dirty="0">
                <a:cs typeface="Calibri"/>
              </a:rPr>
              <a:t> </a:t>
            </a:r>
            <a:r>
              <a:rPr lang="en-US" dirty="0">
                <a:cs typeface="Calibri"/>
              </a:rPr>
              <a:t>on</a:t>
            </a:r>
            <a:r>
              <a:rPr lang="en-US" spc="-15" dirty="0">
                <a:cs typeface="Calibri"/>
              </a:rPr>
              <a:t> </a:t>
            </a:r>
            <a:r>
              <a:rPr lang="en-US" spc="4" dirty="0">
                <a:cs typeface="Calibri"/>
              </a:rPr>
              <a:t>whose</a:t>
            </a:r>
            <a:r>
              <a:rPr lang="en-US" spc="-23" dirty="0">
                <a:cs typeface="Calibri"/>
              </a:rPr>
              <a:t> </a:t>
            </a:r>
            <a:r>
              <a:rPr lang="en-US" spc="-4" dirty="0">
                <a:cs typeface="Calibri"/>
              </a:rPr>
              <a:t>behalf</a:t>
            </a:r>
            <a:r>
              <a:rPr lang="en-US" dirty="0">
                <a:cs typeface="Calibri"/>
              </a:rPr>
              <a:t> </a:t>
            </a:r>
            <a:r>
              <a:rPr lang="en-US" spc="-8" dirty="0">
                <a:cs typeface="Calibri"/>
              </a:rPr>
              <a:t>the</a:t>
            </a:r>
            <a:r>
              <a:rPr lang="en-US" spc="4" dirty="0">
                <a:cs typeface="Calibri"/>
              </a:rPr>
              <a:t> </a:t>
            </a:r>
            <a:r>
              <a:rPr lang="en-US" spc="-4" dirty="0">
                <a:cs typeface="Calibri"/>
              </a:rPr>
              <a:t>works </a:t>
            </a:r>
            <a:r>
              <a:rPr lang="en-US" spc="-465" dirty="0">
                <a:cs typeface="Calibri"/>
              </a:rPr>
              <a:t> </a:t>
            </a:r>
            <a:r>
              <a:rPr lang="en-US" spc="-11" dirty="0">
                <a:cs typeface="Calibri"/>
              </a:rPr>
              <a:t>contract</a:t>
            </a:r>
            <a:r>
              <a:rPr lang="en-US" spc="-15" dirty="0">
                <a:cs typeface="Calibri"/>
              </a:rPr>
              <a:t> </a:t>
            </a:r>
            <a:r>
              <a:rPr lang="en-US" dirty="0">
                <a:cs typeface="Calibri"/>
              </a:rPr>
              <a:t>is</a:t>
            </a:r>
            <a:r>
              <a:rPr lang="en-US" spc="4" dirty="0">
                <a:cs typeface="Calibri"/>
              </a:rPr>
              <a:t> </a:t>
            </a:r>
            <a:r>
              <a:rPr lang="en-US" spc="-15" dirty="0">
                <a:cs typeface="Calibri"/>
              </a:rPr>
              <a:t>executed;</a:t>
            </a:r>
            <a:endParaRPr lang="en-US" dirty="0">
              <a:cs typeface="Calibri"/>
            </a:endParaRPr>
          </a:p>
          <a:p>
            <a:pPr marL="180975" marR="395764" indent="-171450" algn="just">
              <a:lnSpc>
                <a:spcPts val="2265"/>
              </a:lnSpc>
              <a:spcBef>
                <a:spcPts val="758"/>
              </a:spcBef>
              <a:buFont typeface="Arial MT"/>
              <a:buChar char="•"/>
              <a:tabLst>
                <a:tab pos="180975" algn="l"/>
              </a:tabLst>
            </a:pPr>
            <a:r>
              <a:rPr lang="en-US" spc="-4" dirty="0">
                <a:cs typeface="Calibri"/>
              </a:rPr>
              <a:t>description,</a:t>
            </a:r>
            <a:r>
              <a:rPr lang="en-US" spc="4" dirty="0">
                <a:cs typeface="Calibri"/>
              </a:rPr>
              <a:t> </a:t>
            </a:r>
            <a:r>
              <a:rPr lang="en-US" spc="-8" dirty="0">
                <a:cs typeface="Calibri"/>
              </a:rPr>
              <a:t>value</a:t>
            </a:r>
            <a:r>
              <a:rPr lang="en-US" spc="-4" dirty="0">
                <a:cs typeface="Calibri"/>
              </a:rPr>
              <a:t> and</a:t>
            </a:r>
            <a:r>
              <a:rPr lang="en-US" spc="8" dirty="0">
                <a:cs typeface="Calibri"/>
              </a:rPr>
              <a:t> </a:t>
            </a:r>
            <a:r>
              <a:rPr lang="en-US" spc="-8" dirty="0">
                <a:cs typeface="Calibri"/>
              </a:rPr>
              <a:t>quantity</a:t>
            </a:r>
            <a:r>
              <a:rPr lang="en-US" spc="8" dirty="0">
                <a:cs typeface="Calibri"/>
              </a:rPr>
              <a:t> </a:t>
            </a:r>
            <a:r>
              <a:rPr lang="en-US" spc="-11" dirty="0">
                <a:cs typeface="Calibri"/>
              </a:rPr>
              <a:t>(wherever</a:t>
            </a:r>
            <a:r>
              <a:rPr lang="en-US" dirty="0">
                <a:cs typeface="Calibri"/>
              </a:rPr>
              <a:t> </a:t>
            </a:r>
            <a:r>
              <a:rPr lang="en-US" spc="-4" dirty="0">
                <a:cs typeface="Calibri"/>
              </a:rPr>
              <a:t>applicable)</a:t>
            </a:r>
            <a:r>
              <a:rPr lang="en-US" spc="8" dirty="0">
                <a:cs typeface="Calibri"/>
              </a:rPr>
              <a:t> </a:t>
            </a:r>
            <a:r>
              <a:rPr lang="en-US" dirty="0">
                <a:cs typeface="Calibri"/>
              </a:rPr>
              <a:t>of</a:t>
            </a:r>
            <a:r>
              <a:rPr lang="en-US" spc="-8" dirty="0">
                <a:cs typeface="Calibri"/>
              </a:rPr>
              <a:t> </a:t>
            </a:r>
            <a:r>
              <a:rPr lang="en-US" spc="-4" dirty="0">
                <a:cs typeface="Calibri"/>
              </a:rPr>
              <a:t>goods</a:t>
            </a:r>
            <a:r>
              <a:rPr lang="en-US" spc="8" dirty="0">
                <a:cs typeface="Calibri"/>
              </a:rPr>
              <a:t> </a:t>
            </a:r>
            <a:r>
              <a:rPr lang="en-US" spc="-4" dirty="0">
                <a:cs typeface="Calibri"/>
              </a:rPr>
              <a:t>or </a:t>
            </a:r>
            <a:r>
              <a:rPr lang="en-US" spc="-465" dirty="0">
                <a:cs typeface="Calibri"/>
              </a:rPr>
              <a:t> </a:t>
            </a:r>
            <a:r>
              <a:rPr lang="en-US" dirty="0">
                <a:cs typeface="Calibri"/>
              </a:rPr>
              <a:t>services</a:t>
            </a:r>
            <a:r>
              <a:rPr lang="en-US" spc="-26" dirty="0">
                <a:cs typeface="Calibri"/>
              </a:rPr>
              <a:t> </a:t>
            </a:r>
            <a:r>
              <a:rPr lang="en-US" spc="-8" dirty="0">
                <a:cs typeface="Calibri"/>
              </a:rPr>
              <a:t>received</a:t>
            </a:r>
            <a:r>
              <a:rPr lang="en-US" spc="-23" dirty="0">
                <a:cs typeface="Calibri"/>
              </a:rPr>
              <a:t> </a:t>
            </a:r>
            <a:r>
              <a:rPr lang="en-US" spc="-11" dirty="0">
                <a:cs typeface="Calibri"/>
              </a:rPr>
              <a:t>for</a:t>
            </a:r>
            <a:r>
              <a:rPr lang="en-US" spc="-23" dirty="0">
                <a:cs typeface="Calibri"/>
              </a:rPr>
              <a:t> </a:t>
            </a:r>
            <a:r>
              <a:rPr lang="en-US" spc="-4" dirty="0">
                <a:cs typeface="Calibri"/>
              </a:rPr>
              <a:t>the</a:t>
            </a:r>
            <a:r>
              <a:rPr lang="en-US" dirty="0">
                <a:cs typeface="Calibri"/>
              </a:rPr>
              <a:t> </a:t>
            </a:r>
            <a:r>
              <a:rPr lang="en-US" spc="-11" dirty="0">
                <a:cs typeface="Calibri"/>
              </a:rPr>
              <a:t>execution</a:t>
            </a:r>
            <a:r>
              <a:rPr lang="en-US" spc="-15" dirty="0">
                <a:cs typeface="Calibri"/>
              </a:rPr>
              <a:t> </a:t>
            </a:r>
            <a:r>
              <a:rPr lang="en-US" dirty="0">
                <a:cs typeface="Calibri"/>
              </a:rPr>
              <a:t>of </a:t>
            </a:r>
            <a:r>
              <a:rPr lang="en-US" spc="-4" dirty="0">
                <a:cs typeface="Calibri"/>
              </a:rPr>
              <a:t>works</a:t>
            </a:r>
            <a:r>
              <a:rPr lang="en-US" spc="-41" dirty="0">
                <a:cs typeface="Calibri"/>
              </a:rPr>
              <a:t> </a:t>
            </a:r>
            <a:r>
              <a:rPr lang="en-US" spc="-11" dirty="0">
                <a:cs typeface="Calibri"/>
              </a:rPr>
              <a:t>contract</a:t>
            </a:r>
            <a:endParaRPr lang="en-US" dirty="0">
              <a:cs typeface="Calibri"/>
            </a:endParaRPr>
          </a:p>
          <a:p>
            <a:pPr marL="180975" marR="393859" indent="-171450" algn="just">
              <a:lnSpc>
                <a:spcPts val="2273"/>
              </a:lnSpc>
              <a:spcBef>
                <a:spcPts val="739"/>
              </a:spcBef>
              <a:buFont typeface="Arial MT"/>
              <a:buChar char="•"/>
              <a:tabLst>
                <a:tab pos="180975" algn="l"/>
              </a:tabLst>
            </a:pPr>
            <a:r>
              <a:rPr lang="en-US" spc="-4" dirty="0">
                <a:cs typeface="Calibri"/>
              </a:rPr>
              <a:t>description,</a:t>
            </a:r>
            <a:r>
              <a:rPr lang="en-US" dirty="0">
                <a:cs typeface="Calibri"/>
              </a:rPr>
              <a:t> </a:t>
            </a:r>
            <a:r>
              <a:rPr lang="en-US" spc="-8" dirty="0">
                <a:cs typeface="Calibri"/>
              </a:rPr>
              <a:t>value </a:t>
            </a:r>
            <a:r>
              <a:rPr lang="en-US" dirty="0">
                <a:cs typeface="Calibri"/>
              </a:rPr>
              <a:t>and</a:t>
            </a:r>
            <a:r>
              <a:rPr lang="en-US" spc="4" dirty="0">
                <a:cs typeface="Calibri"/>
              </a:rPr>
              <a:t> </a:t>
            </a:r>
            <a:r>
              <a:rPr lang="en-US" spc="-8" dirty="0">
                <a:cs typeface="Calibri"/>
              </a:rPr>
              <a:t>quantity</a:t>
            </a:r>
            <a:r>
              <a:rPr lang="en-US" spc="11" dirty="0">
                <a:cs typeface="Calibri"/>
              </a:rPr>
              <a:t> </a:t>
            </a:r>
            <a:r>
              <a:rPr lang="en-US" spc="-8" dirty="0">
                <a:cs typeface="Calibri"/>
              </a:rPr>
              <a:t>(wherever </a:t>
            </a:r>
            <a:r>
              <a:rPr lang="en-US" spc="-4" dirty="0">
                <a:cs typeface="Calibri"/>
              </a:rPr>
              <a:t>applicable)</a:t>
            </a:r>
            <a:r>
              <a:rPr lang="en-US" dirty="0">
                <a:cs typeface="Calibri"/>
              </a:rPr>
              <a:t> of</a:t>
            </a:r>
            <a:r>
              <a:rPr lang="en-US" spc="-15" dirty="0">
                <a:cs typeface="Calibri"/>
              </a:rPr>
              <a:t> </a:t>
            </a:r>
            <a:r>
              <a:rPr lang="en-US" spc="-4" dirty="0">
                <a:cs typeface="Calibri"/>
              </a:rPr>
              <a:t>goods</a:t>
            </a:r>
            <a:r>
              <a:rPr lang="en-US" spc="8" dirty="0">
                <a:cs typeface="Calibri"/>
              </a:rPr>
              <a:t> </a:t>
            </a:r>
            <a:r>
              <a:rPr lang="en-US" spc="-4" dirty="0">
                <a:cs typeface="Calibri"/>
              </a:rPr>
              <a:t>or </a:t>
            </a:r>
            <a:r>
              <a:rPr lang="en-US" spc="-465" dirty="0">
                <a:cs typeface="Calibri"/>
              </a:rPr>
              <a:t> </a:t>
            </a:r>
            <a:r>
              <a:rPr lang="en-US" dirty="0">
                <a:cs typeface="Calibri"/>
              </a:rPr>
              <a:t>services</a:t>
            </a:r>
            <a:r>
              <a:rPr lang="en-US" spc="-23" dirty="0">
                <a:cs typeface="Calibri"/>
              </a:rPr>
              <a:t> </a:t>
            </a:r>
            <a:r>
              <a:rPr lang="en-US" spc="-8" dirty="0">
                <a:cs typeface="Calibri"/>
              </a:rPr>
              <a:t>utilized</a:t>
            </a:r>
            <a:r>
              <a:rPr lang="en-US" spc="-23" dirty="0">
                <a:cs typeface="Calibri"/>
              </a:rPr>
              <a:t> </a:t>
            </a:r>
            <a:r>
              <a:rPr lang="en-US" dirty="0">
                <a:cs typeface="Calibri"/>
              </a:rPr>
              <a:t>in the </a:t>
            </a:r>
            <a:r>
              <a:rPr lang="en-US" spc="-11" dirty="0">
                <a:cs typeface="Calibri"/>
              </a:rPr>
              <a:t>execution </a:t>
            </a:r>
            <a:r>
              <a:rPr lang="en-US" dirty="0">
                <a:cs typeface="Calibri"/>
              </a:rPr>
              <a:t>of </a:t>
            </a:r>
            <a:r>
              <a:rPr lang="en-US" spc="-8" dirty="0">
                <a:cs typeface="Calibri"/>
              </a:rPr>
              <a:t>works</a:t>
            </a:r>
            <a:r>
              <a:rPr lang="en-US" spc="-41" dirty="0">
                <a:cs typeface="Calibri"/>
              </a:rPr>
              <a:t> </a:t>
            </a:r>
            <a:r>
              <a:rPr lang="en-US" spc="-11" dirty="0">
                <a:cs typeface="Calibri"/>
              </a:rPr>
              <a:t>contract;</a:t>
            </a:r>
            <a:endParaRPr lang="en-US" dirty="0">
              <a:cs typeface="Calibri"/>
            </a:endParaRPr>
          </a:p>
          <a:p>
            <a:pPr marL="180975" marR="271939" indent="-171450" algn="just">
              <a:lnSpc>
                <a:spcPct val="90000"/>
              </a:lnSpc>
              <a:spcBef>
                <a:spcPts val="720"/>
              </a:spcBef>
              <a:buFont typeface="Arial MT"/>
              <a:buChar char="•"/>
              <a:tabLst>
                <a:tab pos="180975" algn="l"/>
              </a:tabLst>
            </a:pPr>
            <a:r>
              <a:rPr lang="en-US" spc="-4" dirty="0">
                <a:cs typeface="Calibri"/>
              </a:rPr>
              <a:t>the </a:t>
            </a:r>
            <a:r>
              <a:rPr lang="en-US" spc="-8" dirty="0">
                <a:cs typeface="Calibri"/>
              </a:rPr>
              <a:t>details </a:t>
            </a:r>
            <a:r>
              <a:rPr lang="en-US" dirty="0">
                <a:cs typeface="Calibri"/>
              </a:rPr>
              <a:t>of </a:t>
            </a:r>
            <a:r>
              <a:rPr lang="en-US" spc="-11" dirty="0">
                <a:cs typeface="Calibri"/>
              </a:rPr>
              <a:t>payment </a:t>
            </a:r>
            <a:r>
              <a:rPr lang="en-US" spc="-8" dirty="0">
                <a:cs typeface="Calibri"/>
              </a:rPr>
              <a:t>received </a:t>
            </a:r>
            <a:r>
              <a:rPr lang="en-US" dirty="0">
                <a:cs typeface="Calibri"/>
              </a:rPr>
              <a:t>in </a:t>
            </a:r>
            <a:r>
              <a:rPr lang="en-US" spc="-8" dirty="0">
                <a:cs typeface="Calibri"/>
              </a:rPr>
              <a:t>respect </a:t>
            </a:r>
            <a:r>
              <a:rPr lang="en-US" dirty="0">
                <a:cs typeface="Calibri"/>
              </a:rPr>
              <a:t>of </a:t>
            </a:r>
            <a:r>
              <a:rPr lang="en-US" spc="-4" dirty="0">
                <a:cs typeface="Calibri"/>
              </a:rPr>
              <a:t>each </a:t>
            </a:r>
            <a:r>
              <a:rPr lang="en-US" spc="-8" dirty="0">
                <a:cs typeface="Calibri"/>
              </a:rPr>
              <a:t>works </a:t>
            </a:r>
            <a:r>
              <a:rPr lang="en-US" spc="-11" dirty="0">
                <a:cs typeface="Calibri"/>
              </a:rPr>
              <a:t>contract; </a:t>
            </a:r>
            <a:r>
              <a:rPr lang="en-US" spc="-8" dirty="0">
                <a:cs typeface="Calibri"/>
              </a:rPr>
              <a:t> </a:t>
            </a:r>
            <a:r>
              <a:rPr lang="en-US" dirty="0">
                <a:cs typeface="Calibri"/>
              </a:rPr>
              <a:t>and </a:t>
            </a:r>
            <a:r>
              <a:rPr lang="en-US" spc="-4" dirty="0">
                <a:cs typeface="Calibri"/>
              </a:rPr>
              <a:t>the names </a:t>
            </a:r>
            <a:r>
              <a:rPr lang="en-US" dirty="0">
                <a:cs typeface="Calibri"/>
              </a:rPr>
              <a:t>and </a:t>
            </a:r>
            <a:r>
              <a:rPr lang="en-US" spc="-4" dirty="0">
                <a:cs typeface="Calibri"/>
              </a:rPr>
              <a:t>addresses </a:t>
            </a:r>
            <a:r>
              <a:rPr lang="en-US" dirty="0">
                <a:cs typeface="Calibri"/>
              </a:rPr>
              <a:t>of </a:t>
            </a:r>
            <a:r>
              <a:rPr lang="en-US" spc="-8" dirty="0">
                <a:cs typeface="Calibri"/>
              </a:rPr>
              <a:t>suppliers from </a:t>
            </a:r>
            <a:r>
              <a:rPr lang="en-US" spc="4" dirty="0">
                <a:cs typeface="Calibri"/>
              </a:rPr>
              <a:t>whom </a:t>
            </a:r>
            <a:r>
              <a:rPr lang="en-US" spc="-4" dirty="0">
                <a:cs typeface="Calibri"/>
              </a:rPr>
              <a:t>he </a:t>
            </a:r>
            <a:r>
              <a:rPr lang="en-US" spc="-8" dirty="0">
                <a:cs typeface="Calibri"/>
              </a:rPr>
              <a:t>received </a:t>
            </a:r>
            <a:r>
              <a:rPr lang="en-US" spc="-465" dirty="0">
                <a:cs typeface="Calibri"/>
              </a:rPr>
              <a:t> </a:t>
            </a:r>
            <a:r>
              <a:rPr lang="en-US" spc="-4" dirty="0">
                <a:cs typeface="Calibri"/>
              </a:rPr>
              <a:t>goods </a:t>
            </a:r>
            <a:r>
              <a:rPr lang="en-US" dirty="0">
                <a:cs typeface="Calibri"/>
              </a:rPr>
              <a:t>or</a:t>
            </a:r>
            <a:r>
              <a:rPr lang="en-US" spc="-23" dirty="0">
                <a:cs typeface="Calibri"/>
              </a:rPr>
              <a:t> </a:t>
            </a:r>
            <a:r>
              <a:rPr lang="en-US" dirty="0">
                <a:cs typeface="Calibri"/>
              </a:rPr>
              <a:t>services.</a:t>
            </a:r>
          </a:p>
          <a:p>
            <a:pPr algn="just"/>
            <a:endParaRPr lang="en-IN" dirty="0"/>
          </a:p>
        </p:txBody>
      </p:sp>
    </p:spTree>
    <p:extLst>
      <p:ext uri="{BB962C8B-B14F-4D97-AF65-F5344CB8AC3E}">
        <p14:creationId xmlns:p14="http://schemas.microsoft.com/office/powerpoint/2010/main" val="1172978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26" dirty="0"/>
              <a:t>Period</a:t>
            </a:r>
            <a:r>
              <a:rPr lang="en-US" spc="-127" dirty="0"/>
              <a:t> </a:t>
            </a:r>
            <a:r>
              <a:rPr lang="en-US" spc="-4" dirty="0"/>
              <a:t>of</a:t>
            </a:r>
            <a:r>
              <a:rPr lang="en-US" spc="-75" dirty="0"/>
              <a:t> </a:t>
            </a:r>
            <a:r>
              <a:rPr lang="en-US" spc="-30" dirty="0"/>
              <a:t>retaining</a:t>
            </a:r>
            <a:r>
              <a:rPr lang="en-US" spc="-101" dirty="0"/>
              <a:t> </a:t>
            </a:r>
            <a:r>
              <a:rPr lang="en-US" spc="-26" dirty="0"/>
              <a:t>books</a:t>
            </a:r>
            <a:r>
              <a:rPr lang="en-US" spc="-86" dirty="0"/>
              <a:t> </a:t>
            </a:r>
            <a:r>
              <a:rPr lang="en-US" spc="-4" dirty="0"/>
              <a:t>of</a:t>
            </a:r>
            <a:r>
              <a:rPr lang="en-US" spc="-75" dirty="0"/>
              <a:t> </a:t>
            </a:r>
            <a:r>
              <a:rPr lang="en-US" spc="-30" dirty="0"/>
              <a:t>accounts</a:t>
            </a:r>
            <a:r>
              <a:rPr lang="en-US" spc="-86" dirty="0"/>
              <a:t> </a:t>
            </a:r>
            <a:r>
              <a:rPr lang="en-US" spc="-11" dirty="0"/>
              <a:t>and </a:t>
            </a:r>
            <a:r>
              <a:rPr lang="en-US" spc="-735" dirty="0"/>
              <a:t> </a:t>
            </a:r>
            <a:r>
              <a:rPr lang="en-US" spc="-19" dirty="0"/>
              <a:t>other</a:t>
            </a:r>
            <a:r>
              <a:rPr lang="en-US" spc="-86" dirty="0"/>
              <a:t> </a:t>
            </a:r>
            <a:r>
              <a:rPr lang="en-US" spc="-38" dirty="0"/>
              <a:t>records</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US" spc="-8" dirty="0">
                <a:cs typeface="Calibri"/>
              </a:rPr>
              <a:t>Accounts</a:t>
            </a:r>
            <a:r>
              <a:rPr lang="en-US" spc="-4" dirty="0">
                <a:cs typeface="Calibri"/>
              </a:rPr>
              <a:t> </a:t>
            </a:r>
            <a:r>
              <a:rPr lang="en-US" spc="-8" dirty="0">
                <a:cs typeface="Calibri"/>
              </a:rPr>
              <a:t>maintained</a:t>
            </a:r>
            <a:r>
              <a:rPr lang="en-US" spc="-4" dirty="0">
                <a:cs typeface="Calibri"/>
              </a:rPr>
              <a:t> </a:t>
            </a:r>
            <a:r>
              <a:rPr lang="en-US" spc="-15" dirty="0">
                <a:cs typeface="Calibri"/>
              </a:rPr>
              <a:t>by</a:t>
            </a:r>
            <a:r>
              <a:rPr lang="en-US" spc="-11" dirty="0">
                <a:cs typeface="Calibri"/>
              </a:rPr>
              <a:t> </a:t>
            </a:r>
            <a:r>
              <a:rPr lang="en-US" dirty="0">
                <a:cs typeface="Calibri"/>
              </a:rPr>
              <a:t>the</a:t>
            </a:r>
            <a:r>
              <a:rPr lang="en-US" spc="4" dirty="0">
                <a:cs typeface="Calibri"/>
              </a:rPr>
              <a:t> </a:t>
            </a:r>
            <a:r>
              <a:rPr lang="en-US" spc="-11" dirty="0">
                <a:cs typeface="Calibri"/>
              </a:rPr>
              <a:t>registered</a:t>
            </a:r>
            <a:r>
              <a:rPr lang="en-US" spc="-8" dirty="0">
                <a:cs typeface="Calibri"/>
              </a:rPr>
              <a:t> person</a:t>
            </a:r>
            <a:r>
              <a:rPr lang="en-US" spc="-4" dirty="0">
                <a:cs typeface="Calibri"/>
              </a:rPr>
              <a:t> </a:t>
            </a:r>
            <a:r>
              <a:rPr lang="en-US" spc="-8" dirty="0">
                <a:cs typeface="Calibri"/>
              </a:rPr>
              <a:t>together</a:t>
            </a:r>
            <a:r>
              <a:rPr lang="en-US" spc="-4" dirty="0">
                <a:cs typeface="Calibri"/>
              </a:rPr>
              <a:t> </a:t>
            </a:r>
            <a:r>
              <a:rPr lang="en-US" dirty="0">
                <a:cs typeface="Calibri"/>
              </a:rPr>
              <a:t>with</a:t>
            </a:r>
            <a:r>
              <a:rPr lang="en-US" spc="4" dirty="0">
                <a:cs typeface="Calibri"/>
              </a:rPr>
              <a:t> </a:t>
            </a:r>
            <a:r>
              <a:rPr lang="en-US" dirty="0">
                <a:cs typeface="Calibri"/>
              </a:rPr>
              <a:t>all </a:t>
            </a:r>
            <a:r>
              <a:rPr lang="en-US" spc="4" dirty="0">
                <a:cs typeface="Calibri"/>
              </a:rPr>
              <a:t> </a:t>
            </a:r>
            <a:r>
              <a:rPr lang="en-US" spc="-8" dirty="0">
                <a:cs typeface="Calibri"/>
              </a:rPr>
              <a:t>invoices, </a:t>
            </a:r>
            <a:r>
              <a:rPr lang="en-US" spc="-4" dirty="0">
                <a:cs typeface="Calibri"/>
              </a:rPr>
              <a:t>bills </a:t>
            </a:r>
            <a:r>
              <a:rPr lang="en-US" spc="-8" dirty="0">
                <a:cs typeface="Calibri"/>
              </a:rPr>
              <a:t>of </a:t>
            </a:r>
            <a:r>
              <a:rPr lang="en-US" spc="-23" dirty="0">
                <a:cs typeface="Calibri"/>
              </a:rPr>
              <a:t>supply, </a:t>
            </a:r>
            <a:r>
              <a:rPr lang="en-US" spc="-8" dirty="0">
                <a:cs typeface="Calibri"/>
              </a:rPr>
              <a:t>credit </a:t>
            </a:r>
            <a:r>
              <a:rPr lang="en-US" dirty="0">
                <a:cs typeface="Calibri"/>
              </a:rPr>
              <a:t>and </a:t>
            </a:r>
            <a:r>
              <a:rPr lang="en-US" spc="-4" dirty="0">
                <a:cs typeface="Calibri"/>
              </a:rPr>
              <a:t>debit notes, </a:t>
            </a:r>
            <a:r>
              <a:rPr lang="en-US" dirty="0">
                <a:cs typeface="Calibri"/>
              </a:rPr>
              <a:t>and </a:t>
            </a:r>
            <a:r>
              <a:rPr lang="en-US" spc="-4" dirty="0">
                <a:cs typeface="Calibri"/>
              </a:rPr>
              <a:t>delivery challans </a:t>
            </a:r>
            <a:r>
              <a:rPr lang="en-US" dirty="0">
                <a:cs typeface="Calibri"/>
              </a:rPr>
              <a:t> </a:t>
            </a:r>
            <a:r>
              <a:rPr lang="en-US" spc="-8" dirty="0">
                <a:cs typeface="Calibri"/>
              </a:rPr>
              <a:t>relating </a:t>
            </a:r>
            <a:r>
              <a:rPr lang="en-US" spc="-11" dirty="0">
                <a:cs typeface="Calibri"/>
              </a:rPr>
              <a:t>to stocks, </a:t>
            </a:r>
            <a:r>
              <a:rPr lang="en-US" spc="-4" dirty="0">
                <a:cs typeface="Calibri"/>
              </a:rPr>
              <a:t>deliveries, </a:t>
            </a:r>
            <a:r>
              <a:rPr lang="en-US" spc="-11" dirty="0">
                <a:cs typeface="Calibri"/>
              </a:rPr>
              <a:t>inward </a:t>
            </a:r>
            <a:r>
              <a:rPr lang="en-US" dirty="0">
                <a:cs typeface="Calibri"/>
              </a:rPr>
              <a:t>supply and </a:t>
            </a:r>
            <a:r>
              <a:rPr lang="en-US" spc="-8" dirty="0">
                <a:cs typeface="Calibri"/>
              </a:rPr>
              <a:t>outward </a:t>
            </a:r>
            <a:r>
              <a:rPr lang="en-US" dirty="0">
                <a:cs typeface="Calibri"/>
              </a:rPr>
              <a:t>supply </a:t>
            </a:r>
            <a:r>
              <a:rPr lang="en-US" spc="-4" dirty="0">
                <a:cs typeface="Calibri"/>
              </a:rPr>
              <a:t>shall </a:t>
            </a:r>
            <a:r>
              <a:rPr lang="en-US" dirty="0">
                <a:cs typeface="Calibri"/>
              </a:rPr>
              <a:t> </a:t>
            </a:r>
            <a:r>
              <a:rPr lang="en-US" spc="-4" dirty="0">
                <a:cs typeface="Calibri"/>
              </a:rPr>
              <a:t>be preserved </a:t>
            </a:r>
            <a:r>
              <a:rPr lang="en-US" spc="-15" dirty="0">
                <a:cs typeface="Calibri"/>
              </a:rPr>
              <a:t>for </a:t>
            </a:r>
            <a:r>
              <a:rPr lang="en-US" spc="-4" dirty="0">
                <a:cs typeface="Calibri"/>
              </a:rPr>
              <a:t>the </a:t>
            </a:r>
            <a:r>
              <a:rPr lang="en-US" dirty="0">
                <a:cs typeface="Calibri"/>
              </a:rPr>
              <a:t>period </a:t>
            </a:r>
            <a:r>
              <a:rPr lang="en-US" spc="-8" dirty="0">
                <a:cs typeface="Calibri"/>
              </a:rPr>
              <a:t>until </a:t>
            </a:r>
            <a:r>
              <a:rPr lang="en-US" spc="-4" dirty="0">
                <a:cs typeface="Calibri"/>
              </a:rPr>
              <a:t>the expiry </a:t>
            </a:r>
            <a:r>
              <a:rPr lang="en-US" spc="-8" dirty="0">
                <a:cs typeface="Calibri"/>
              </a:rPr>
              <a:t>of </a:t>
            </a:r>
            <a:r>
              <a:rPr lang="en-US" b="1" spc="-8" dirty="0">
                <a:solidFill>
                  <a:srgbClr val="C30D92"/>
                </a:solidFill>
                <a:cs typeface="Calibri"/>
              </a:rPr>
              <a:t>seventy-two months </a:t>
            </a:r>
            <a:r>
              <a:rPr lang="en-US" b="1" spc="-4" dirty="0">
                <a:solidFill>
                  <a:srgbClr val="C30D92"/>
                </a:solidFill>
                <a:cs typeface="Calibri"/>
              </a:rPr>
              <a:t> </a:t>
            </a:r>
            <a:r>
              <a:rPr lang="en-US" spc="-8" dirty="0">
                <a:cs typeface="Calibri"/>
              </a:rPr>
              <a:t>from</a:t>
            </a:r>
            <a:r>
              <a:rPr lang="en-US" spc="-4" dirty="0">
                <a:cs typeface="Calibri"/>
              </a:rPr>
              <a:t> the</a:t>
            </a:r>
            <a:r>
              <a:rPr lang="en-US" dirty="0">
                <a:cs typeface="Calibri"/>
              </a:rPr>
              <a:t> due</a:t>
            </a:r>
            <a:r>
              <a:rPr lang="en-US" spc="4" dirty="0">
                <a:cs typeface="Calibri"/>
              </a:rPr>
              <a:t> </a:t>
            </a:r>
            <a:r>
              <a:rPr lang="en-US" spc="-11" dirty="0">
                <a:cs typeface="Calibri"/>
              </a:rPr>
              <a:t>date</a:t>
            </a:r>
            <a:r>
              <a:rPr lang="en-US" spc="-8" dirty="0">
                <a:cs typeface="Calibri"/>
              </a:rPr>
              <a:t> </a:t>
            </a:r>
            <a:r>
              <a:rPr lang="en-US" spc="4" dirty="0">
                <a:cs typeface="Calibri"/>
              </a:rPr>
              <a:t>of</a:t>
            </a:r>
            <a:r>
              <a:rPr lang="en-US" spc="8" dirty="0">
                <a:cs typeface="Calibri"/>
              </a:rPr>
              <a:t> </a:t>
            </a:r>
            <a:r>
              <a:rPr lang="en-US" spc="-4" dirty="0">
                <a:cs typeface="Calibri"/>
              </a:rPr>
              <a:t>furnishing</a:t>
            </a:r>
            <a:r>
              <a:rPr lang="en-US" dirty="0">
                <a:cs typeface="Calibri"/>
              </a:rPr>
              <a:t> </a:t>
            </a:r>
            <a:r>
              <a:rPr lang="en-US" spc="4" dirty="0">
                <a:cs typeface="Calibri"/>
              </a:rPr>
              <a:t>of</a:t>
            </a:r>
            <a:r>
              <a:rPr lang="en-US" spc="8" dirty="0">
                <a:cs typeface="Calibri"/>
              </a:rPr>
              <a:t> </a:t>
            </a:r>
            <a:r>
              <a:rPr lang="en-US" spc="-4" dirty="0">
                <a:cs typeface="Calibri"/>
              </a:rPr>
              <a:t>annual</a:t>
            </a:r>
            <a:r>
              <a:rPr lang="en-US" dirty="0">
                <a:cs typeface="Calibri"/>
              </a:rPr>
              <a:t> </a:t>
            </a:r>
            <a:r>
              <a:rPr lang="en-US" spc="-11" dirty="0">
                <a:cs typeface="Calibri"/>
              </a:rPr>
              <a:t>return</a:t>
            </a:r>
            <a:r>
              <a:rPr lang="en-US" spc="-8" dirty="0">
                <a:cs typeface="Calibri"/>
              </a:rPr>
              <a:t> </a:t>
            </a:r>
            <a:r>
              <a:rPr lang="en-US" spc="-11" dirty="0">
                <a:cs typeface="Calibri"/>
              </a:rPr>
              <a:t>for</a:t>
            </a:r>
            <a:r>
              <a:rPr lang="en-US" spc="-8" dirty="0">
                <a:cs typeface="Calibri"/>
              </a:rPr>
              <a:t> </a:t>
            </a:r>
            <a:r>
              <a:rPr lang="en-US" spc="-4" dirty="0">
                <a:cs typeface="Calibri"/>
              </a:rPr>
              <a:t>the</a:t>
            </a:r>
            <a:r>
              <a:rPr lang="en-US" dirty="0">
                <a:cs typeface="Calibri"/>
              </a:rPr>
              <a:t> </a:t>
            </a:r>
            <a:r>
              <a:rPr lang="en-US" spc="-4" dirty="0">
                <a:cs typeface="Calibri"/>
              </a:rPr>
              <a:t>year </a:t>
            </a:r>
            <a:r>
              <a:rPr lang="en-US" dirty="0">
                <a:cs typeface="Calibri"/>
              </a:rPr>
              <a:t> </a:t>
            </a:r>
            <a:r>
              <a:rPr lang="en-US" spc="-4" dirty="0">
                <a:cs typeface="Calibri"/>
              </a:rPr>
              <a:t>pertaining </a:t>
            </a:r>
            <a:r>
              <a:rPr lang="en-US" spc="-11" dirty="0">
                <a:cs typeface="Calibri"/>
              </a:rPr>
              <a:t>to </a:t>
            </a:r>
            <a:r>
              <a:rPr lang="en-US" spc="-4" dirty="0">
                <a:cs typeface="Calibri"/>
              </a:rPr>
              <a:t>such </a:t>
            </a:r>
            <a:r>
              <a:rPr lang="en-US" spc="-8" dirty="0">
                <a:cs typeface="Calibri"/>
              </a:rPr>
              <a:t>accounts </a:t>
            </a:r>
            <a:r>
              <a:rPr lang="en-US" spc="4" dirty="0">
                <a:cs typeface="Calibri"/>
              </a:rPr>
              <a:t>and </a:t>
            </a:r>
            <a:r>
              <a:rPr lang="en-US" spc="-15" dirty="0">
                <a:cs typeface="Calibri"/>
              </a:rPr>
              <a:t>records </a:t>
            </a:r>
            <a:r>
              <a:rPr lang="en-US" spc="-4" dirty="0">
                <a:cs typeface="Calibri"/>
              </a:rPr>
              <a:t>(as </a:t>
            </a:r>
            <a:r>
              <a:rPr lang="en-US" spc="-8" dirty="0">
                <a:cs typeface="Calibri"/>
              </a:rPr>
              <a:t>provided </a:t>
            </a:r>
            <a:r>
              <a:rPr lang="en-US" spc="4" dirty="0">
                <a:cs typeface="Calibri"/>
              </a:rPr>
              <a:t>in </a:t>
            </a:r>
            <a:r>
              <a:rPr lang="en-US" dirty="0">
                <a:cs typeface="Calibri"/>
              </a:rPr>
              <a:t>section </a:t>
            </a:r>
            <a:r>
              <a:rPr lang="en-US" spc="4" dirty="0">
                <a:cs typeface="Calibri"/>
              </a:rPr>
              <a:t>36) </a:t>
            </a:r>
            <a:r>
              <a:rPr lang="en-US" spc="8" dirty="0">
                <a:cs typeface="Calibri"/>
              </a:rPr>
              <a:t> </a:t>
            </a:r>
            <a:r>
              <a:rPr lang="en-US" dirty="0">
                <a:cs typeface="Calibri"/>
              </a:rPr>
              <a:t>and</a:t>
            </a:r>
            <a:r>
              <a:rPr lang="en-US" spc="4" dirty="0">
                <a:cs typeface="Calibri"/>
              </a:rPr>
              <a:t> </a:t>
            </a:r>
            <a:r>
              <a:rPr lang="en-US" dirty="0">
                <a:cs typeface="Calibri"/>
              </a:rPr>
              <a:t>shall,</a:t>
            </a:r>
            <a:r>
              <a:rPr lang="en-US" spc="4" dirty="0">
                <a:cs typeface="Calibri"/>
              </a:rPr>
              <a:t> </a:t>
            </a:r>
            <a:r>
              <a:rPr lang="en-US" spc="-8" dirty="0">
                <a:cs typeface="Calibri"/>
              </a:rPr>
              <a:t>where</a:t>
            </a:r>
            <a:r>
              <a:rPr lang="en-US" spc="-4" dirty="0">
                <a:cs typeface="Calibri"/>
              </a:rPr>
              <a:t> such</a:t>
            </a:r>
            <a:r>
              <a:rPr lang="en-US" dirty="0">
                <a:cs typeface="Calibri"/>
              </a:rPr>
              <a:t> </a:t>
            </a:r>
            <a:r>
              <a:rPr lang="en-US" spc="-8" dirty="0">
                <a:cs typeface="Calibri"/>
              </a:rPr>
              <a:t>accounts</a:t>
            </a:r>
            <a:r>
              <a:rPr lang="en-US" spc="-4" dirty="0">
                <a:cs typeface="Calibri"/>
              </a:rPr>
              <a:t> </a:t>
            </a:r>
            <a:r>
              <a:rPr lang="en-US" dirty="0">
                <a:cs typeface="Calibri"/>
              </a:rPr>
              <a:t>and</a:t>
            </a:r>
            <a:r>
              <a:rPr lang="en-US" spc="4" dirty="0">
                <a:cs typeface="Calibri"/>
              </a:rPr>
              <a:t> </a:t>
            </a:r>
            <a:r>
              <a:rPr lang="en-US" spc="-8" dirty="0">
                <a:cs typeface="Calibri"/>
              </a:rPr>
              <a:t>documents</a:t>
            </a:r>
            <a:r>
              <a:rPr lang="en-US" spc="-4" dirty="0">
                <a:cs typeface="Calibri"/>
              </a:rPr>
              <a:t> </a:t>
            </a:r>
            <a:r>
              <a:rPr lang="en-US" spc="-11" dirty="0">
                <a:cs typeface="Calibri"/>
              </a:rPr>
              <a:t>are</a:t>
            </a:r>
            <a:r>
              <a:rPr lang="en-US" spc="-8" dirty="0">
                <a:cs typeface="Calibri"/>
              </a:rPr>
              <a:t> </a:t>
            </a:r>
            <a:r>
              <a:rPr lang="en-US" spc="-4" dirty="0">
                <a:cs typeface="Calibri"/>
              </a:rPr>
              <a:t>maintained </a:t>
            </a:r>
            <a:r>
              <a:rPr lang="en-US" dirty="0">
                <a:cs typeface="Calibri"/>
              </a:rPr>
              <a:t> </a:t>
            </a:r>
            <a:r>
              <a:rPr lang="en-US" spc="-19" dirty="0">
                <a:cs typeface="Calibri"/>
              </a:rPr>
              <a:t>manually, </a:t>
            </a:r>
            <a:r>
              <a:rPr lang="en-US" spc="-4" dirty="0">
                <a:cs typeface="Calibri"/>
              </a:rPr>
              <a:t>be </a:t>
            </a:r>
            <a:r>
              <a:rPr lang="en-US" spc="-23" dirty="0">
                <a:cs typeface="Calibri"/>
              </a:rPr>
              <a:t>kept </a:t>
            </a:r>
            <a:r>
              <a:rPr lang="en-US" spc="-8" dirty="0">
                <a:cs typeface="Calibri"/>
              </a:rPr>
              <a:t>at every </a:t>
            </a:r>
            <a:r>
              <a:rPr lang="en-US" spc="-11" dirty="0">
                <a:cs typeface="Calibri"/>
              </a:rPr>
              <a:t>related </a:t>
            </a:r>
            <a:r>
              <a:rPr lang="en-US" spc="-4" dirty="0">
                <a:cs typeface="Calibri"/>
              </a:rPr>
              <a:t>place </a:t>
            </a:r>
            <a:r>
              <a:rPr lang="en-US" spc="4" dirty="0">
                <a:cs typeface="Calibri"/>
              </a:rPr>
              <a:t>of </a:t>
            </a:r>
            <a:r>
              <a:rPr lang="en-US" spc="-4" dirty="0">
                <a:cs typeface="Calibri"/>
              </a:rPr>
              <a:t>business mentioned </a:t>
            </a:r>
            <a:r>
              <a:rPr lang="en-US" spc="4" dirty="0">
                <a:cs typeface="Calibri"/>
              </a:rPr>
              <a:t>in </a:t>
            </a:r>
            <a:r>
              <a:rPr lang="en-US" dirty="0">
                <a:cs typeface="Calibri"/>
              </a:rPr>
              <a:t>the </a:t>
            </a:r>
            <a:r>
              <a:rPr lang="en-US" spc="4" dirty="0">
                <a:cs typeface="Calibri"/>
              </a:rPr>
              <a:t> </a:t>
            </a:r>
            <a:r>
              <a:rPr lang="en-US" spc="-8" dirty="0">
                <a:cs typeface="Calibri"/>
              </a:rPr>
              <a:t>certificate </a:t>
            </a:r>
            <a:r>
              <a:rPr lang="en-US" spc="4" dirty="0">
                <a:cs typeface="Calibri"/>
              </a:rPr>
              <a:t>of </a:t>
            </a:r>
            <a:r>
              <a:rPr lang="en-US" spc="-11" dirty="0">
                <a:cs typeface="Calibri"/>
              </a:rPr>
              <a:t>registration </a:t>
            </a:r>
            <a:r>
              <a:rPr lang="en-US" dirty="0">
                <a:cs typeface="Calibri"/>
              </a:rPr>
              <a:t>and </a:t>
            </a:r>
            <a:r>
              <a:rPr lang="en-US" spc="-4" dirty="0">
                <a:cs typeface="Calibri"/>
              </a:rPr>
              <a:t>shall be </a:t>
            </a:r>
            <a:r>
              <a:rPr lang="en-US" spc="4" dirty="0">
                <a:cs typeface="Calibri"/>
              </a:rPr>
              <a:t>accessible </a:t>
            </a:r>
            <a:r>
              <a:rPr lang="en-US" spc="-11" dirty="0">
                <a:cs typeface="Calibri"/>
              </a:rPr>
              <a:t>at </a:t>
            </a:r>
            <a:r>
              <a:rPr lang="en-US" spc="-4" dirty="0">
                <a:cs typeface="Calibri"/>
              </a:rPr>
              <a:t>every </a:t>
            </a:r>
            <a:r>
              <a:rPr lang="en-US" spc="-11" dirty="0">
                <a:cs typeface="Calibri"/>
              </a:rPr>
              <a:t>related </a:t>
            </a:r>
            <a:r>
              <a:rPr lang="en-US" spc="-4" dirty="0">
                <a:cs typeface="Calibri"/>
              </a:rPr>
              <a:t>place </a:t>
            </a:r>
            <a:r>
              <a:rPr lang="en-US" spc="-465" dirty="0">
                <a:cs typeface="Calibri"/>
              </a:rPr>
              <a:t> </a:t>
            </a:r>
            <a:r>
              <a:rPr lang="en-US" spc="4" dirty="0">
                <a:cs typeface="Calibri"/>
              </a:rPr>
              <a:t>of</a:t>
            </a:r>
            <a:r>
              <a:rPr lang="en-US" spc="8" dirty="0">
                <a:cs typeface="Calibri"/>
              </a:rPr>
              <a:t> </a:t>
            </a:r>
            <a:r>
              <a:rPr lang="en-US" spc="-4" dirty="0">
                <a:cs typeface="Calibri"/>
              </a:rPr>
              <a:t>business</a:t>
            </a:r>
            <a:r>
              <a:rPr lang="en-US" dirty="0">
                <a:cs typeface="Calibri"/>
              </a:rPr>
              <a:t> </a:t>
            </a:r>
            <a:r>
              <a:rPr lang="en-US" spc="-8" dirty="0">
                <a:cs typeface="Calibri"/>
              </a:rPr>
              <a:t>where</a:t>
            </a:r>
            <a:r>
              <a:rPr lang="en-US" spc="-4" dirty="0">
                <a:cs typeface="Calibri"/>
              </a:rPr>
              <a:t> such</a:t>
            </a:r>
            <a:r>
              <a:rPr lang="en-US" dirty="0">
                <a:cs typeface="Calibri"/>
              </a:rPr>
              <a:t> </a:t>
            </a:r>
            <a:r>
              <a:rPr lang="en-US" spc="-4" dirty="0">
                <a:cs typeface="Calibri"/>
              </a:rPr>
              <a:t>accounts</a:t>
            </a:r>
            <a:r>
              <a:rPr lang="en-US" dirty="0">
                <a:cs typeface="Calibri"/>
              </a:rPr>
              <a:t> and</a:t>
            </a:r>
            <a:r>
              <a:rPr lang="en-US" spc="4" dirty="0">
                <a:cs typeface="Calibri"/>
              </a:rPr>
              <a:t> </a:t>
            </a:r>
            <a:r>
              <a:rPr lang="en-US" spc="-8" dirty="0">
                <a:cs typeface="Calibri"/>
              </a:rPr>
              <a:t>documents</a:t>
            </a:r>
            <a:r>
              <a:rPr lang="en-US" spc="-4" dirty="0">
                <a:cs typeface="Calibri"/>
              </a:rPr>
              <a:t> </a:t>
            </a:r>
            <a:r>
              <a:rPr lang="en-US" spc="-11" dirty="0">
                <a:cs typeface="Calibri"/>
              </a:rPr>
              <a:t>are</a:t>
            </a:r>
            <a:r>
              <a:rPr lang="en-US" spc="-8" dirty="0">
                <a:cs typeface="Calibri"/>
              </a:rPr>
              <a:t> </a:t>
            </a:r>
            <a:r>
              <a:rPr lang="en-US" spc="-4" dirty="0">
                <a:cs typeface="Calibri"/>
              </a:rPr>
              <a:t>maintained </a:t>
            </a:r>
            <a:r>
              <a:rPr lang="en-US" dirty="0">
                <a:cs typeface="Calibri"/>
              </a:rPr>
              <a:t> </a:t>
            </a:r>
            <a:r>
              <a:rPr lang="en-US" spc="-19" dirty="0">
                <a:cs typeface="Calibri"/>
              </a:rPr>
              <a:t>digitally.</a:t>
            </a:r>
            <a:endParaRPr lang="en-US" dirty="0">
              <a:cs typeface="Calibri"/>
            </a:endParaRPr>
          </a:p>
          <a:p>
            <a:pPr algn="just"/>
            <a:endParaRPr lang="en-IN" dirty="0"/>
          </a:p>
        </p:txBody>
      </p:sp>
    </p:spTree>
    <p:extLst>
      <p:ext uri="{BB962C8B-B14F-4D97-AF65-F5344CB8AC3E}">
        <p14:creationId xmlns:p14="http://schemas.microsoft.com/office/powerpoint/2010/main" val="145635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7934" y="1082881"/>
            <a:ext cx="7772399" cy="990175"/>
          </a:xfrm>
          <a:prstGeom prst="rect">
            <a:avLst/>
          </a:prstGeom>
        </p:spPr>
        <p:txBody>
          <a:bodyPr vert="horz" wrap="square" lIns="0" tIns="66199" rIns="0" bIns="0" rtlCol="0" anchor="ctr">
            <a:spAutoFit/>
          </a:bodyPr>
          <a:lstStyle/>
          <a:p>
            <a:pPr marL="9525" marR="3810">
              <a:lnSpc>
                <a:spcPts val="3563"/>
              </a:lnSpc>
              <a:spcBef>
                <a:spcPts val="521"/>
              </a:spcBef>
            </a:pPr>
            <a:r>
              <a:rPr spc="-26" dirty="0"/>
              <a:t>Period</a:t>
            </a:r>
            <a:r>
              <a:rPr spc="-127" dirty="0"/>
              <a:t> </a:t>
            </a:r>
            <a:r>
              <a:rPr spc="-4" dirty="0"/>
              <a:t>of</a:t>
            </a:r>
            <a:r>
              <a:rPr spc="-75" dirty="0"/>
              <a:t> </a:t>
            </a:r>
            <a:r>
              <a:rPr spc="-30" dirty="0"/>
              <a:t>retaining</a:t>
            </a:r>
            <a:r>
              <a:rPr spc="-101" dirty="0"/>
              <a:t> </a:t>
            </a:r>
            <a:r>
              <a:rPr spc="-26" dirty="0"/>
              <a:t>books</a:t>
            </a:r>
            <a:r>
              <a:rPr spc="-86" dirty="0"/>
              <a:t> </a:t>
            </a:r>
            <a:r>
              <a:rPr spc="-4" dirty="0"/>
              <a:t>of</a:t>
            </a:r>
            <a:r>
              <a:rPr spc="-75" dirty="0"/>
              <a:t> </a:t>
            </a:r>
            <a:r>
              <a:rPr spc="-30" dirty="0"/>
              <a:t>accounts</a:t>
            </a:r>
            <a:r>
              <a:rPr spc="-86" dirty="0"/>
              <a:t> </a:t>
            </a:r>
            <a:r>
              <a:rPr spc="-11" dirty="0"/>
              <a:t>and </a:t>
            </a:r>
            <a:r>
              <a:rPr spc="-735" dirty="0"/>
              <a:t> </a:t>
            </a:r>
            <a:r>
              <a:rPr spc="-19" dirty="0"/>
              <a:t>other</a:t>
            </a:r>
            <a:r>
              <a:rPr spc="-86" dirty="0"/>
              <a:t> </a:t>
            </a:r>
            <a:r>
              <a:rPr spc="-38" dirty="0"/>
              <a:t>records</a:t>
            </a:r>
          </a:p>
        </p:txBody>
      </p:sp>
      <p:sp>
        <p:nvSpPr>
          <p:cNvPr id="3" name="object 3"/>
          <p:cNvSpPr txBox="1"/>
          <p:nvPr/>
        </p:nvSpPr>
        <p:spPr>
          <a:xfrm>
            <a:off x="687933" y="2201704"/>
            <a:ext cx="7772400" cy="2659959"/>
          </a:xfrm>
          <a:prstGeom prst="rect">
            <a:avLst/>
          </a:prstGeom>
        </p:spPr>
        <p:txBody>
          <a:bodyPr vert="horz" wrap="square" lIns="0" tIns="41910" rIns="0" bIns="0" rtlCol="0">
            <a:spAutoFit/>
          </a:bodyPr>
          <a:lstStyle/>
          <a:p>
            <a:pPr marL="180975" marR="3810" indent="-171450" algn="just">
              <a:lnSpc>
                <a:spcPct val="90000"/>
              </a:lnSpc>
              <a:spcBef>
                <a:spcPts val="330"/>
              </a:spcBef>
              <a:buFont typeface="Arial MT"/>
              <a:buChar char="•"/>
              <a:tabLst>
                <a:tab pos="180975" algn="l"/>
              </a:tabLst>
            </a:pPr>
            <a:r>
              <a:rPr sz="2100" spc="-8" dirty="0">
                <a:latin typeface="Calibri"/>
                <a:cs typeface="Calibri"/>
              </a:rPr>
              <a:t>Provided that </a:t>
            </a:r>
            <a:r>
              <a:rPr sz="2100" dirty="0">
                <a:latin typeface="Calibri"/>
                <a:cs typeface="Calibri"/>
              </a:rPr>
              <a:t>a </a:t>
            </a:r>
            <a:r>
              <a:rPr sz="2100" spc="-11" dirty="0">
                <a:latin typeface="Calibri"/>
                <a:cs typeface="Calibri"/>
              </a:rPr>
              <a:t>registered </a:t>
            </a:r>
            <a:r>
              <a:rPr sz="2100" spc="-8" dirty="0">
                <a:latin typeface="Calibri"/>
                <a:cs typeface="Calibri"/>
              </a:rPr>
              <a:t>person, </a:t>
            </a:r>
            <a:r>
              <a:rPr sz="2100" dirty="0">
                <a:latin typeface="Calibri"/>
                <a:cs typeface="Calibri"/>
              </a:rPr>
              <a:t>who is a </a:t>
            </a:r>
            <a:r>
              <a:rPr sz="2100" spc="-4" dirty="0">
                <a:latin typeface="Calibri"/>
                <a:cs typeface="Calibri"/>
              </a:rPr>
              <a:t>party </a:t>
            </a:r>
            <a:r>
              <a:rPr sz="2100" spc="-11" dirty="0">
                <a:latin typeface="Calibri"/>
                <a:cs typeface="Calibri"/>
              </a:rPr>
              <a:t>to </a:t>
            </a:r>
            <a:r>
              <a:rPr sz="2100" dirty="0">
                <a:latin typeface="Calibri"/>
                <a:cs typeface="Calibri"/>
              </a:rPr>
              <a:t>an </a:t>
            </a:r>
            <a:r>
              <a:rPr sz="2100" spc="-4" dirty="0">
                <a:latin typeface="Calibri"/>
                <a:cs typeface="Calibri"/>
              </a:rPr>
              <a:t>appeal </a:t>
            </a:r>
            <a:r>
              <a:rPr sz="2100" spc="-15" dirty="0">
                <a:latin typeface="Calibri"/>
                <a:cs typeface="Calibri"/>
              </a:rPr>
              <a:t>or </a:t>
            </a:r>
            <a:r>
              <a:rPr sz="2100" spc="-11" dirty="0">
                <a:latin typeface="Calibri"/>
                <a:cs typeface="Calibri"/>
              </a:rPr>
              <a:t> </a:t>
            </a:r>
            <a:r>
              <a:rPr sz="2100" spc="-8" dirty="0">
                <a:latin typeface="Calibri"/>
                <a:cs typeface="Calibri"/>
              </a:rPr>
              <a:t>revision </a:t>
            </a:r>
            <a:r>
              <a:rPr sz="2100" spc="4" dirty="0">
                <a:latin typeface="Calibri"/>
                <a:cs typeface="Calibri"/>
              </a:rPr>
              <a:t>or </a:t>
            </a:r>
            <a:r>
              <a:rPr sz="2100" spc="-15" dirty="0">
                <a:latin typeface="Calibri"/>
                <a:cs typeface="Calibri"/>
              </a:rPr>
              <a:t>any </a:t>
            </a:r>
            <a:r>
              <a:rPr sz="2100" spc="-4" dirty="0">
                <a:latin typeface="Calibri"/>
                <a:cs typeface="Calibri"/>
              </a:rPr>
              <a:t>other </a:t>
            </a:r>
            <a:r>
              <a:rPr sz="2100" spc="-8" dirty="0">
                <a:latin typeface="Calibri"/>
                <a:cs typeface="Calibri"/>
              </a:rPr>
              <a:t>proceedings </a:t>
            </a:r>
            <a:r>
              <a:rPr sz="2100" spc="-15" dirty="0">
                <a:latin typeface="Calibri"/>
                <a:cs typeface="Calibri"/>
              </a:rPr>
              <a:t>before any </a:t>
            </a:r>
            <a:r>
              <a:rPr sz="2100" spc="-4" dirty="0">
                <a:latin typeface="Calibri"/>
                <a:cs typeface="Calibri"/>
              </a:rPr>
              <a:t>Appellate </a:t>
            </a:r>
            <a:r>
              <a:rPr sz="2100" dirty="0">
                <a:latin typeface="Calibri"/>
                <a:cs typeface="Calibri"/>
              </a:rPr>
              <a:t>Authority </a:t>
            </a:r>
            <a:r>
              <a:rPr sz="2100" spc="-15" dirty="0">
                <a:latin typeface="Calibri"/>
                <a:cs typeface="Calibri"/>
              </a:rPr>
              <a:t>or </a:t>
            </a:r>
            <a:r>
              <a:rPr sz="2100" spc="-11" dirty="0">
                <a:latin typeface="Calibri"/>
                <a:cs typeface="Calibri"/>
              </a:rPr>
              <a:t> </a:t>
            </a:r>
            <a:r>
              <a:rPr sz="2100" spc="-8" dirty="0">
                <a:latin typeface="Calibri"/>
                <a:cs typeface="Calibri"/>
              </a:rPr>
              <a:t>Revisional </a:t>
            </a:r>
            <a:r>
              <a:rPr sz="2100" spc="-4" dirty="0">
                <a:latin typeface="Calibri"/>
                <a:cs typeface="Calibri"/>
              </a:rPr>
              <a:t>Authority </a:t>
            </a:r>
            <a:r>
              <a:rPr sz="2100" spc="4" dirty="0">
                <a:latin typeface="Calibri"/>
                <a:cs typeface="Calibri"/>
              </a:rPr>
              <a:t>or </a:t>
            </a:r>
            <a:r>
              <a:rPr sz="2100" spc="-8" dirty="0">
                <a:latin typeface="Calibri"/>
                <a:cs typeface="Calibri"/>
              </a:rPr>
              <a:t>Appellate </a:t>
            </a:r>
            <a:r>
              <a:rPr sz="2100" spc="-19" dirty="0">
                <a:latin typeface="Calibri"/>
                <a:cs typeface="Calibri"/>
              </a:rPr>
              <a:t>Tribunal </a:t>
            </a:r>
            <a:r>
              <a:rPr sz="2100" spc="4" dirty="0">
                <a:latin typeface="Calibri"/>
                <a:cs typeface="Calibri"/>
              </a:rPr>
              <a:t>or </a:t>
            </a:r>
            <a:r>
              <a:rPr sz="2100" spc="-4" dirty="0">
                <a:latin typeface="Calibri"/>
                <a:cs typeface="Calibri"/>
              </a:rPr>
              <a:t>court, whether </a:t>
            </a:r>
            <a:r>
              <a:rPr sz="2100" dirty="0">
                <a:latin typeface="Calibri"/>
                <a:cs typeface="Calibri"/>
              </a:rPr>
              <a:t>filed </a:t>
            </a:r>
            <a:r>
              <a:rPr sz="2100" spc="-26" dirty="0">
                <a:latin typeface="Calibri"/>
                <a:cs typeface="Calibri"/>
              </a:rPr>
              <a:t>by </a:t>
            </a:r>
            <a:r>
              <a:rPr sz="2100" spc="-23" dirty="0">
                <a:latin typeface="Calibri"/>
                <a:cs typeface="Calibri"/>
              </a:rPr>
              <a:t> </a:t>
            </a:r>
            <a:r>
              <a:rPr sz="2100" spc="-4" dirty="0">
                <a:latin typeface="Calibri"/>
                <a:cs typeface="Calibri"/>
              </a:rPr>
              <a:t>him </a:t>
            </a:r>
            <a:r>
              <a:rPr sz="2100" spc="4" dirty="0">
                <a:latin typeface="Calibri"/>
                <a:cs typeface="Calibri"/>
              </a:rPr>
              <a:t>or </a:t>
            </a:r>
            <a:r>
              <a:rPr sz="2100" spc="-15" dirty="0">
                <a:latin typeface="Calibri"/>
                <a:cs typeface="Calibri"/>
              </a:rPr>
              <a:t>by </a:t>
            </a:r>
            <a:r>
              <a:rPr sz="2100" spc="-4" dirty="0">
                <a:latin typeface="Calibri"/>
                <a:cs typeface="Calibri"/>
              </a:rPr>
              <a:t>the </a:t>
            </a:r>
            <a:r>
              <a:rPr sz="2100" spc="-15" dirty="0">
                <a:latin typeface="Calibri"/>
                <a:cs typeface="Calibri"/>
              </a:rPr>
              <a:t>Commissioner, </a:t>
            </a:r>
            <a:r>
              <a:rPr sz="2100" spc="4" dirty="0">
                <a:latin typeface="Calibri"/>
                <a:cs typeface="Calibri"/>
              </a:rPr>
              <a:t>or </a:t>
            </a:r>
            <a:r>
              <a:rPr sz="2100" dirty="0">
                <a:latin typeface="Calibri"/>
                <a:cs typeface="Calibri"/>
              </a:rPr>
              <a:t>is </a:t>
            </a:r>
            <a:r>
              <a:rPr sz="2100" spc="-8" dirty="0">
                <a:latin typeface="Calibri"/>
                <a:cs typeface="Calibri"/>
              </a:rPr>
              <a:t>under </a:t>
            </a:r>
            <a:r>
              <a:rPr sz="2100" spc="-15" dirty="0">
                <a:latin typeface="Calibri"/>
                <a:cs typeface="Calibri"/>
              </a:rPr>
              <a:t>investigation for </a:t>
            </a:r>
            <a:r>
              <a:rPr sz="2100" dirty="0">
                <a:latin typeface="Calibri"/>
                <a:cs typeface="Calibri"/>
              </a:rPr>
              <a:t>an </a:t>
            </a:r>
            <a:r>
              <a:rPr sz="2100" spc="-15" dirty="0">
                <a:latin typeface="Calibri"/>
                <a:cs typeface="Calibri"/>
              </a:rPr>
              <a:t>offence </a:t>
            </a:r>
            <a:r>
              <a:rPr sz="2100" spc="-11" dirty="0">
                <a:latin typeface="Calibri"/>
                <a:cs typeface="Calibri"/>
              </a:rPr>
              <a:t> </a:t>
            </a:r>
            <a:r>
              <a:rPr sz="2100" spc="-4" dirty="0">
                <a:latin typeface="Calibri"/>
                <a:cs typeface="Calibri"/>
              </a:rPr>
              <a:t>under</a:t>
            </a:r>
            <a:r>
              <a:rPr sz="2100" dirty="0">
                <a:latin typeface="Calibri"/>
                <a:cs typeface="Calibri"/>
              </a:rPr>
              <a:t> </a:t>
            </a:r>
            <a:r>
              <a:rPr sz="2100" spc="-8" dirty="0">
                <a:latin typeface="Calibri"/>
                <a:cs typeface="Calibri"/>
              </a:rPr>
              <a:t>Chapter</a:t>
            </a:r>
            <a:r>
              <a:rPr sz="2100" spc="-4" dirty="0">
                <a:latin typeface="Calibri"/>
                <a:cs typeface="Calibri"/>
              </a:rPr>
              <a:t> </a:t>
            </a:r>
            <a:r>
              <a:rPr sz="2100" dirty="0">
                <a:latin typeface="Calibri"/>
                <a:cs typeface="Calibri"/>
              </a:rPr>
              <a:t>XIX,</a:t>
            </a:r>
            <a:r>
              <a:rPr sz="2100" spc="4" dirty="0">
                <a:latin typeface="Calibri"/>
                <a:cs typeface="Calibri"/>
              </a:rPr>
              <a:t> </a:t>
            </a:r>
            <a:r>
              <a:rPr sz="2100" spc="-4" dirty="0">
                <a:latin typeface="Calibri"/>
                <a:cs typeface="Calibri"/>
              </a:rPr>
              <a:t>shall</a:t>
            </a:r>
            <a:r>
              <a:rPr sz="2100" dirty="0">
                <a:latin typeface="Calibri"/>
                <a:cs typeface="Calibri"/>
              </a:rPr>
              <a:t> </a:t>
            </a:r>
            <a:r>
              <a:rPr sz="2100" spc="-11" dirty="0">
                <a:latin typeface="Calibri"/>
                <a:cs typeface="Calibri"/>
              </a:rPr>
              <a:t>retain</a:t>
            </a:r>
            <a:r>
              <a:rPr sz="2100" spc="-8" dirty="0">
                <a:latin typeface="Calibri"/>
                <a:cs typeface="Calibri"/>
              </a:rPr>
              <a:t> </a:t>
            </a:r>
            <a:r>
              <a:rPr sz="2100" spc="-4" dirty="0">
                <a:latin typeface="Calibri"/>
                <a:cs typeface="Calibri"/>
              </a:rPr>
              <a:t>the</a:t>
            </a:r>
            <a:r>
              <a:rPr sz="2100" dirty="0">
                <a:latin typeface="Calibri"/>
                <a:cs typeface="Calibri"/>
              </a:rPr>
              <a:t> books</a:t>
            </a:r>
            <a:r>
              <a:rPr sz="2100" spc="4" dirty="0">
                <a:latin typeface="Calibri"/>
                <a:cs typeface="Calibri"/>
              </a:rPr>
              <a:t> of</a:t>
            </a:r>
            <a:r>
              <a:rPr sz="2100" spc="8" dirty="0">
                <a:latin typeface="Calibri"/>
                <a:cs typeface="Calibri"/>
              </a:rPr>
              <a:t> </a:t>
            </a:r>
            <a:r>
              <a:rPr sz="2100" spc="-11" dirty="0">
                <a:latin typeface="Calibri"/>
                <a:cs typeface="Calibri"/>
              </a:rPr>
              <a:t>account</a:t>
            </a:r>
            <a:r>
              <a:rPr sz="2100" spc="-8" dirty="0">
                <a:latin typeface="Calibri"/>
                <a:cs typeface="Calibri"/>
              </a:rPr>
              <a:t> </a:t>
            </a:r>
            <a:r>
              <a:rPr sz="2100" spc="4" dirty="0">
                <a:latin typeface="Calibri"/>
                <a:cs typeface="Calibri"/>
              </a:rPr>
              <a:t>and  </a:t>
            </a:r>
            <a:r>
              <a:rPr sz="2100" dirty="0">
                <a:latin typeface="Calibri"/>
                <a:cs typeface="Calibri"/>
              </a:rPr>
              <a:t>other </a:t>
            </a:r>
            <a:r>
              <a:rPr sz="2100" spc="4" dirty="0">
                <a:latin typeface="Calibri"/>
                <a:cs typeface="Calibri"/>
              </a:rPr>
              <a:t> </a:t>
            </a:r>
            <a:r>
              <a:rPr sz="2100" spc="-15" dirty="0">
                <a:latin typeface="Calibri"/>
                <a:cs typeface="Calibri"/>
              </a:rPr>
              <a:t>records </a:t>
            </a:r>
            <a:r>
              <a:rPr sz="2100" spc="-4" dirty="0">
                <a:latin typeface="Calibri"/>
                <a:cs typeface="Calibri"/>
              </a:rPr>
              <a:t>pertaining </a:t>
            </a:r>
            <a:r>
              <a:rPr sz="2100" spc="-11" dirty="0">
                <a:latin typeface="Calibri"/>
                <a:cs typeface="Calibri"/>
              </a:rPr>
              <a:t>to </a:t>
            </a:r>
            <a:r>
              <a:rPr sz="2100" spc="-4" dirty="0">
                <a:latin typeface="Calibri"/>
                <a:cs typeface="Calibri"/>
              </a:rPr>
              <a:t>the subject </a:t>
            </a:r>
            <a:r>
              <a:rPr sz="2100" spc="-15" dirty="0">
                <a:latin typeface="Calibri"/>
                <a:cs typeface="Calibri"/>
              </a:rPr>
              <a:t>matter </a:t>
            </a:r>
            <a:r>
              <a:rPr sz="2100" spc="4" dirty="0">
                <a:latin typeface="Calibri"/>
                <a:cs typeface="Calibri"/>
              </a:rPr>
              <a:t>of </a:t>
            </a:r>
            <a:r>
              <a:rPr sz="2100" spc="-4" dirty="0">
                <a:latin typeface="Calibri"/>
                <a:cs typeface="Calibri"/>
              </a:rPr>
              <a:t>such appeal </a:t>
            </a:r>
            <a:r>
              <a:rPr sz="2100" spc="4" dirty="0">
                <a:latin typeface="Calibri"/>
                <a:cs typeface="Calibri"/>
              </a:rPr>
              <a:t>or </a:t>
            </a:r>
            <a:r>
              <a:rPr sz="2100" spc="-4" dirty="0">
                <a:latin typeface="Calibri"/>
                <a:cs typeface="Calibri"/>
              </a:rPr>
              <a:t>revision </a:t>
            </a:r>
            <a:r>
              <a:rPr sz="2100" spc="4" dirty="0">
                <a:latin typeface="Calibri"/>
                <a:cs typeface="Calibri"/>
              </a:rPr>
              <a:t>or </a:t>
            </a:r>
            <a:r>
              <a:rPr sz="2100" spc="8" dirty="0">
                <a:latin typeface="Calibri"/>
                <a:cs typeface="Calibri"/>
              </a:rPr>
              <a:t> </a:t>
            </a:r>
            <a:r>
              <a:rPr sz="2100" spc="-8" dirty="0">
                <a:latin typeface="Calibri"/>
                <a:cs typeface="Calibri"/>
              </a:rPr>
              <a:t>proceedings</a:t>
            </a:r>
            <a:r>
              <a:rPr sz="2100" spc="-4" dirty="0">
                <a:latin typeface="Calibri"/>
                <a:cs typeface="Calibri"/>
              </a:rPr>
              <a:t> </a:t>
            </a:r>
            <a:r>
              <a:rPr sz="2100" spc="4" dirty="0">
                <a:latin typeface="Calibri"/>
                <a:cs typeface="Calibri"/>
              </a:rPr>
              <a:t>or</a:t>
            </a:r>
            <a:r>
              <a:rPr sz="2100" spc="8" dirty="0">
                <a:latin typeface="Calibri"/>
                <a:cs typeface="Calibri"/>
              </a:rPr>
              <a:t> </a:t>
            </a:r>
            <a:r>
              <a:rPr sz="2100" spc="-15" dirty="0">
                <a:latin typeface="Calibri"/>
                <a:cs typeface="Calibri"/>
              </a:rPr>
              <a:t>investigation</a:t>
            </a:r>
            <a:r>
              <a:rPr sz="2100" spc="-11" dirty="0">
                <a:latin typeface="Calibri"/>
                <a:cs typeface="Calibri"/>
              </a:rPr>
              <a:t> for</a:t>
            </a:r>
            <a:r>
              <a:rPr sz="2100" spc="-8" dirty="0">
                <a:latin typeface="Calibri"/>
                <a:cs typeface="Calibri"/>
              </a:rPr>
              <a:t> </a:t>
            </a:r>
            <a:r>
              <a:rPr sz="2100" spc="4" dirty="0">
                <a:latin typeface="Calibri"/>
                <a:cs typeface="Calibri"/>
              </a:rPr>
              <a:t>a</a:t>
            </a:r>
            <a:r>
              <a:rPr sz="2100" spc="8" dirty="0">
                <a:latin typeface="Calibri"/>
                <a:cs typeface="Calibri"/>
              </a:rPr>
              <a:t> </a:t>
            </a:r>
            <a:r>
              <a:rPr sz="2100" dirty="0">
                <a:latin typeface="Calibri"/>
                <a:cs typeface="Calibri"/>
              </a:rPr>
              <a:t>period</a:t>
            </a:r>
            <a:r>
              <a:rPr sz="2100" spc="4" dirty="0">
                <a:latin typeface="Calibri"/>
                <a:cs typeface="Calibri"/>
              </a:rPr>
              <a:t> of</a:t>
            </a:r>
            <a:r>
              <a:rPr sz="2100" spc="8" dirty="0">
                <a:latin typeface="Calibri"/>
                <a:cs typeface="Calibri"/>
              </a:rPr>
              <a:t> </a:t>
            </a:r>
            <a:r>
              <a:rPr sz="2100" b="1" spc="4" dirty="0">
                <a:latin typeface="Calibri"/>
                <a:cs typeface="Calibri"/>
              </a:rPr>
              <a:t>one</a:t>
            </a:r>
            <a:r>
              <a:rPr sz="2100" b="1" spc="8" dirty="0">
                <a:latin typeface="Calibri"/>
                <a:cs typeface="Calibri"/>
              </a:rPr>
              <a:t> </a:t>
            </a:r>
            <a:r>
              <a:rPr sz="2100" b="1" spc="-8" dirty="0">
                <a:latin typeface="Calibri"/>
                <a:cs typeface="Calibri"/>
              </a:rPr>
              <a:t>year</a:t>
            </a:r>
            <a:r>
              <a:rPr sz="2100" b="1" spc="-4" dirty="0">
                <a:latin typeface="Calibri"/>
                <a:cs typeface="Calibri"/>
              </a:rPr>
              <a:t> </a:t>
            </a:r>
            <a:r>
              <a:rPr sz="2100" u="heavy" spc="-8" dirty="0">
                <a:uFill>
                  <a:solidFill>
                    <a:srgbClr val="000000"/>
                  </a:solidFill>
                </a:uFill>
                <a:latin typeface="Calibri"/>
                <a:cs typeface="Calibri"/>
              </a:rPr>
              <a:t>after</a:t>
            </a:r>
            <a:r>
              <a:rPr sz="2100" u="heavy" spc="-4" dirty="0">
                <a:uFill>
                  <a:solidFill>
                    <a:srgbClr val="000000"/>
                  </a:solidFill>
                </a:uFill>
                <a:latin typeface="Calibri"/>
                <a:cs typeface="Calibri"/>
              </a:rPr>
              <a:t> </a:t>
            </a:r>
            <a:r>
              <a:rPr sz="2100" u="heavy" dirty="0">
                <a:uFill>
                  <a:solidFill>
                    <a:srgbClr val="000000"/>
                  </a:solidFill>
                </a:uFill>
                <a:latin typeface="Calibri"/>
                <a:cs typeface="Calibri"/>
              </a:rPr>
              <a:t>final </a:t>
            </a:r>
            <a:r>
              <a:rPr sz="2100" spc="4" dirty="0">
                <a:latin typeface="Calibri"/>
                <a:cs typeface="Calibri"/>
              </a:rPr>
              <a:t> </a:t>
            </a:r>
            <a:r>
              <a:rPr sz="2100" u="heavy" dirty="0">
                <a:uFill>
                  <a:solidFill>
                    <a:srgbClr val="000000"/>
                  </a:solidFill>
                </a:uFill>
                <a:latin typeface="Calibri"/>
                <a:cs typeface="Calibri"/>
              </a:rPr>
              <a:t>disposal </a:t>
            </a:r>
            <a:r>
              <a:rPr sz="2100" u="heavy" spc="4" dirty="0">
                <a:uFill>
                  <a:solidFill>
                    <a:srgbClr val="000000"/>
                  </a:solidFill>
                </a:uFill>
                <a:latin typeface="Calibri"/>
                <a:cs typeface="Calibri"/>
              </a:rPr>
              <a:t>of </a:t>
            </a:r>
            <a:r>
              <a:rPr sz="2100" u="heavy" spc="-4" dirty="0">
                <a:uFill>
                  <a:solidFill>
                    <a:srgbClr val="000000"/>
                  </a:solidFill>
                </a:uFill>
                <a:latin typeface="Calibri"/>
                <a:cs typeface="Calibri"/>
              </a:rPr>
              <a:t>such </a:t>
            </a:r>
            <a:r>
              <a:rPr sz="2100" u="heavy" dirty="0">
                <a:uFill>
                  <a:solidFill>
                    <a:srgbClr val="000000"/>
                  </a:solidFill>
                </a:uFill>
                <a:latin typeface="Calibri"/>
                <a:cs typeface="Calibri"/>
              </a:rPr>
              <a:t>appeal </a:t>
            </a:r>
            <a:r>
              <a:rPr sz="2100" u="heavy" spc="4" dirty="0">
                <a:uFill>
                  <a:solidFill>
                    <a:srgbClr val="000000"/>
                  </a:solidFill>
                </a:uFill>
                <a:latin typeface="Calibri"/>
                <a:cs typeface="Calibri"/>
              </a:rPr>
              <a:t>or </a:t>
            </a:r>
            <a:r>
              <a:rPr sz="2100" u="heavy" spc="-8" dirty="0">
                <a:uFill>
                  <a:solidFill>
                    <a:srgbClr val="000000"/>
                  </a:solidFill>
                </a:uFill>
                <a:latin typeface="Calibri"/>
                <a:cs typeface="Calibri"/>
              </a:rPr>
              <a:t>revision </a:t>
            </a:r>
            <a:r>
              <a:rPr sz="2100" u="heavy" spc="4" dirty="0">
                <a:uFill>
                  <a:solidFill>
                    <a:srgbClr val="000000"/>
                  </a:solidFill>
                </a:uFill>
                <a:latin typeface="Calibri"/>
                <a:cs typeface="Calibri"/>
              </a:rPr>
              <a:t>or </a:t>
            </a:r>
            <a:r>
              <a:rPr sz="2100" u="heavy" spc="-4" dirty="0">
                <a:uFill>
                  <a:solidFill>
                    <a:srgbClr val="000000"/>
                  </a:solidFill>
                </a:uFill>
                <a:latin typeface="Calibri"/>
                <a:cs typeface="Calibri"/>
              </a:rPr>
              <a:t>proceedings </a:t>
            </a:r>
            <a:r>
              <a:rPr sz="2100" u="heavy" spc="4" dirty="0">
                <a:uFill>
                  <a:solidFill>
                    <a:srgbClr val="000000"/>
                  </a:solidFill>
                </a:uFill>
                <a:latin typeface="Calibri"/>
                <a:cs typeface="Calibri"/>
              </a:rPr>
              <a:t>or </a:t>
            </a:r>
            <a:r>
              <a:rPr sz="2100" u="heavy" spc="-11" dirty="0">
                <a:uFill>
                  <a:solidFill>
                    <a:srgbClr val="000000"/>
                  </a:solidFill>
                </a:uFill>
                <a:latin typeface="Calibri"/>
                <a:cs typeface="Calibri"/>
              </a:rPr>
              <a:t>investigation, </a:t>
            </a:r>
            <a:r>
              <a:rPr sz="2100" u="heavy" spc="4" dirty="0">
                <a:uFill>
                  <a:solidFill>
                    <a:srgbClr val="000000"/>
                  </a:solidFill>
                </a:uFill>
                <a:latin typeface="Calibri"/>
                <a:cs typeface="Calibri"/>
              </a:rPr>
              <a:t>or </a:t>
            </a:r>
            <a:r>
              <a:rPr sz="2100" spc="8" dirty="0">
                <a:latin typeface="Calibri"/>
                <a:cs typeface="Calibri"/>
              </a:rPr>
              <a:t> </a:t>
            </a:r>
            <a:r>
              <a:rPr sz="2100" u="heavy" spc="-11" dirty="0">
                <a:uFill>
                  <a:solidFill>
                    <a:srgbClr val="000000"/>
                  </a:solidFill>
                </a:uFill>
                <a:latin typeface="Calibri"/>
                <a:cs typeface="Calibri"/>
              </a:rPr>
              <a:t>for</a:t>
            </a:r>
            <a:r>
              <a:rPr sz="2100" u="heavy" spc="-19" dirty="0">
                <a:uFill>
                  <a:solidFill>
                    <a:srgbClr val="000000"/>
                  </a:solidFill>
                </a:uFill>
                <a:latin typeface="Calibri"/>
                <a:cs typeface="Calibri"/>
              </a:rPr>
              <a:t> </a:t>
            </a:r>
            <a:r>
              <a:rPr sz="2100" u="heavy" spc="-4" dirty="0">
                <a:uFill>
                  <a:solidFill>
                    <a:srgbClr val="000000"/>
                  </a:solidFill>
                </a:uFill>
                <a:latin typeface="Calibri"/>
                <a:cs typeface="Calibri"/>
              </a:rPr>
              <a:t>the</a:t>
            </a:r>
            <a:r>
              <a:rPr sz="2100" u="heavy" spc="8" dirty="0">
                <a:uFill>
                  <a:solidFill>
                    <a:srgbClr val="000000"/>
                  </a:solidFill>
                </a:uFill>
                <a:latin typeface="Calibri"/>
                <a:cs typeface="Calibri"/>
              </a:rPr>
              <a:t> </a:t>
            </a:r>
            <a:r>
              <a:rPr sz="2100" u="heavy" dirty="0">
                <a:uFill>
                  <a:solidFill>
                    <a:srgbClr val="000000"/>
                  </a:solidFill>
                </a:uFill>
                <a:latin typeface="Calibri"/>
                <a:cs typeface="Calibri"/>
              </a:rPr>
              <a:t>period</a:t>
            </a:r>
            <a:r>
              <a:rPr sz="2100" u="heavy" spc="-34" dirty="0">
                <a:uFill>
                  <a:solidFill>
                    <a:srgbClr val="000000"/>
                  </a:solidFill>
                </a:uFill>
                <a:latin typeface="Calibri"/>
                <a:cs typeface="Calibri"/>
              </a:rPr>
              <a:t> </a:t>
            </a:r>
            <a:r>
              <a:rPr sz="2100" u="heavy" dirty="0">
                <a:uFill>
                  <a:solidFill>
                    <a:srgbClr val="000000"/>
                  </a:solidFill>
                </a:uFill>
                <a:latin typeface="Calibri"/>
                <a:cs typeface="Calibri"/>
              </a:rPr>
              <a:t>specified</a:t>
            </a:r>
            <a:r>
              <a:rPr sz="2100" u="heavy" spc="-19" dirty="0">
                <a:uFill>
                  <a:solidFill>
                    <a:srgbClr val="000000"/>
                  </a:solidFill>
                </a:uFill>
                <a:latin typeface="Calibri"/>
                <a:cs typeface="Calibri"/>
              </a:rPr>
              <a:t> </a:t>
            </a:r>
            <a:r>
              <a:rPr sz="2100" u="heavy" spc="-8" dirty="0">
                <a:uFill>
                  <a:solidFill>
                    <a:srgbClr val="000000"/>
                  </a:solidFill>
                </a:uFill>
                <a:latin typeface="Calibri"/>
                <a:cs typeface="Calibri"/>
              </a:rPr>
              <a:t>above,</a:t>
            </a:r>
            <a:r>
              <a:rPr sz="2100" u="heavy" dirty="0">
                <a:uFill>
                  <a:solidFill>
                    <a:srgbClr val="000000"/>
                  </a:solidFill>
                </a:uFill>
                <a:latin typeface="Calibri"/>
                <a:cs typeface="Calibri"/>
              </a:rPr>
              <a:t> </a:t>
            </a:r>
            <a:r>
              <a:rPr sz="2100" u="heavy" spc="-8" dirty="0">
                <a:uFill>
                  <a:solidFill>
                    <a:srgbClr val="000000"/>
                  </a:solidFill>
                </a:uFill>
                <a:latin typeface="Calibri"/>
                <a:cs typeface="Calibri"/>
              </a:rPr>
              <a:t>whichever</a:t>
            </a:r>
            <a:r>
              <a:rPr sz="2100" u="heavy" spc="-11" dirty="0">
                <a:uFill>
                  <a:solidFill>
                    <a:srgbClr val="000000"/>
                  </a:solidFill>
                </a:uFill>
                <a:latin typeface="Calibri"/>
                <a:cs typeface="Calibri"/>
              </a:rPr>
              <a:t> </a:t>
            </a:r>
            <a:r>
              <a:rPr sz="2100" u="heavy" dirty="0">
                <a:uFill>
                  <a:solidFill>
                    <a:srgbClr val="000000"/>
                  </a:solidFill>
                </a:uFill>
                <a:latin typeface="Calibri"/>
                <a:cs typeface="Calibri"/>
              </a:rPr>
              <a:t>is</a:t>
            </a:r>
            <a:r>
              <a:rPr sz="2100" u="heavy" spc="-23" dirty="0">
                <a:uFill>
                  <a:solidFill>
                    <a:srgbClr val="000000"/>
                  </a:solidFill>
                </a:uFill>
                <a:latin typeface="Calibri"/>
                <a:cs typeface="Calibri"/>
              </a:rPr>
              <a:t> </a:t>
            </a:r>
            <a:r>
              <a:rPr sz="2100" u="heavy" spc="-41" dirty="0">
                <a:uFill>
                  <a:solidFill>
                    <a:srgbClr val="000000"/>
                  </a:solidFill>
                </a:uFill>
                <a:latin typeface="Calibri"/>
                <a:cs typeface="Calibri"/>
              </a:rPr>
              <a:t>later.</a:t>
            </a:r>
            <a:endParaRPr sz="2100">
              <a:latin typeface="Calibri"/>
              <a:cs typeface="Calibri"/>
            </a:endParaRPr>
          </a:p>
        </p:txBody>
      </p:sp>
    </p:spTree>
    <p:extLst>
      <p:ext uri="{BB962C8B-B14F-4D97-AF65-F5344CB8AC3E}">
        <p14:creationId xmlns:p14="http://schemas.microsoft.com/office/powerpoint/2010/main" val="3166318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IN" b="1" dirty="0" smtClean="0"/>
              <a:t/>
            </a:r>
            <a:br>
              <a:rPr lang="en-IN" b="1" dirty="0" smtClean="0"/>
            </a:br>
            <a:r>
              <a:rPr lang="en-IN" b="1" dirty="0" smtClean="0"/>
              <a:t>What </a:t>
            </a:r>
            <a:r>
              <a:rPr lang="en-IN" b="1" dirty="0"/>
              <a:t>is Form 26AS?</a:t>
            </a:r>
            <a:br>
              <a:rPr lang="en-IN" b="1" dirty="0"/>
            </a:br>
            <a:endParaRPr lang="en-IN" dirty="0"/>
          </a:p>
        </p:txBody>
      </p:sp>
      <p:sp>
        <p:nvSpPr>
          <p:cNvPr id="3" name="Content Placeholder 2"/>
          <p:cNvSpPr>
            <a:spLocks noGrp="1"/>
          </p:cNvSpPr>
          <p:nvPr>
            <p:ph idx="1"/>
          </p:nvPr>
        </p:nvSpPr>
        <p:spPr>
          <a:xfrm>
            <a:off x="457200" y="762000"/>
            <a:ext cx="8229600" cy="5715000"/>
          </a:xfrm>
        </p:spPr>
        <p:txBody>
          <a:bodyPr/>
          <a:lstStyle/>
          <a:p>
            <a:pPr algn="just"/>
            <a:r>
              <a:rPr lang="en-US" b="1" dirty="0"/>
              <a:t>Form 26AS is a statement that provides details of any amount deducted as TDS or TCS from various sources of income of a taxpayer. It also reflects details of advance tax/self-assessment tax paid, and high-value transactions entered into by the taxpayer.</a:t>
            </a:r>
            <a:endParaRPr lang="en-IN" dirty="0"/>
          </a:p>
        </p:txBody>
      </p:sp>
    </p:spTree>
    <p:extLst>
      <p:ext uri="{BB962C8B-B14F-4D97-AF65-F5344CB8AC3E}">
        <p14:creationId xmlns:p14="http://schemas.microsoft.com/office/powerpoint/2010/main" val="2851766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34" dirty="0"/>
              <a:t>Production</a:t>
            </a:r>
            <a:r>
              <a:rPr lang="en-US" spc="-113" dirty="0"/>
              <a:t> </a:t>
            </a:r>
            <a:r>
              <a:rPr lang="en-US" spc="-4" dirty="0"/>
              <a:t>of</a:t>
            </a:r>
            <a:r>
              <a:rPr lang="en-US" spc="-75" dirty="0"/>
              <a:t> </a:t>
            </a:r>
            <a:r>
              <a:rPr lang="en-US" spc="-26" dirty="0"/>
              <a:t>books</a:t>
            </a:r>
            <a:r>
              <a:rPr lang="en-US" spc="-90" dirty="0"/>
              <a:t> </a:t>
            </a:r>
            <a:r>
              <a:rPr lang="en-US" spc="-4" dirty="0"/>
              <a:t>of</a:t>
            </a:r>
            <a:r>
              <a:rPr lang="en-US" spc="-79" dirty="0"/>
              <a:t> </a:t>
            </a:r>
            <a:r>
              <a:rPr lang="en-US" spc="-30" dirty="0"/>
              <a:t>accounts</a:t>
            </a:r>
            <a:endParaRPr lang="en-IN" dirty="0"/>
          </a:p>
        </p:txBody>
      </p:sp>
      <p:sp>
        <p:nvSpPr>
          <p:cNvPr id="3" name="Content Placeholder 2"/>
          <p:cNvSpPr>
            <a:spLocks noGrp="1"/>
          </p:cNvSpPr>
          <p:nvPr>
            <p:ph idx="1"/>
          </p:nvPr>
        </p:nvSpPr>
        <p:spPr/>
        <p:txBody>
          <a:bodyPr>
            <a:normAutofit/>
          </a:bodyPr>
          <a:lstStyle/>
          <a:p>
            <a:pPr marL="180975" marR="4286" indent="-171450" algn="just">
              <a:lnSpc>
                <a:spcPts val="2265"/>
              </a:lnSpc>
              <a:spcBef>
                <a:spcPts val="368"/>
              </a:spcBef>
              <a:buFont typeface="Arial MT"/>
              <a:buChar char="•"/>
              <a:tabLst>
                <a:tab pos="180975" algn="l"/>
              </a:tabLst>
            </a:pPr>
            <a:r>
              <a:rPr lang="en-US" sz="2400" spc="-15" dirty="0">
                <a:cs typeface="Calibri"/>
              </a:rPr>
              <a:t>Every</a:t>
            </a:r>
            <a:r>
              <a:rPr lang="en-US" sz="2400" spc="-11" dirty="0">
                <a:cs typeface="Calibri"/>
              </a:rPr>
              <a:t> registered</a:t>
            </a:r>
            <a:r>
              <a:rPr lang="en-US" sz="2400" spc="-8" dirty="0">
                <a:cs typeface="Calibri"/>
              </a:rPr>
              <a:t> person</a:t>
            </a:r>
            <a:r>
              <a:rPr lang="en-US" sz="2400" spc="-4" dirty="0">
                <a:cs typeface="Calibri"/>
              </a:rPr>
              <a:t> shall,</a:t>
            </a:r>
            <a:r>
              <a:rPr lang="en-US" sz="2400" dirty="0">
                <a:cs typeface="Calibri"/>
              </a:rPr>
              <a:t> </a:t>
            </a:r>
            <a:r>
              <a:rPr lang="en-US" sz="2400" spc="4" dirty="0">
                <a:cs typeface="Calibri"/>
              </a:rPr>
              <a:t>on</a:t>
            </a:r>
            <a:r>
              <a:rPr lang="en-US" sz="2400" spc="8" dirty="0">
                <a:cs typeface="Calibri"/>
              </a:rPr>
              <a:t> </a:t>
            </a:r>
            <a:r>
              <a:rPr lang="en-US" sz="2400" spc="-4" dirty="0">
                <a:cs typeface="Calibri"/>
              </a:rPr>
              <a:t>demand,</a:t>
            </a:r>
            <a:r>
              <a:rPr lang="en-US" sz="2400" dirty="0">
                <a:cs typeface="Calibri"/>
              </a:rPr>
              <a:t> </a:t>
            </a:r>
            <a:r>
              <a:rPr lang="en-US" sz="2400" spc="-8" dirty="0">
                <a:cs typeface="Calibri"/>
              </a:rPr>
              <a:t>produce</a:t>
            </a:r>
            <a:r>
              <a:rPr lang="en-US" sz="2400" spc="-4" dirty="0">
                <a:cs typeface="Calibri"/>
              </a:rPr>
              <a:t> </a:t>
            </a:r>
            <a:r>
              <a:rPr lang="en-US" sz="2400" dirty="0">
                <a:cs typeface="Calibri"/>
              </a:rPr>
              <a:t>the</a:t>
            </a:r>
            <a:r>
              <a:rPr lang="en-US" sz="2400" spc="4" dirty="0">
                <a:cs typeface="Calibri"/>
              </a:rPr>
              <a:t> </a:t>
            </a:r>
            <a:r>
              <a:rPr lang="en-US" sz="2400" spc="-4" dirty="0">
                <a:cs typeface="Calibri"/>
              </a:rPr>
              <a:t>books</a:t>
            </a:r>
            <a:r>
              <a:rPr lang="en-US" sz="2400" dirty="0">
                <a:cs typeface="Calibri"/>
              </a:rPr>
              <a:t> </a:t>
            </a:r>
            <a:r>
              <a:rPr lang="en-US" sz="2400" spc="4" dirty="0">
                <a:cs typeface="Calibri"/>
              </a:rPr>
              <a:t>of </a:t>
            </a:r>
            <a:r>
              <a:rPr lang="en-US" sz="2400" spc="8" dirty="0">
                <a:cs typeface="Calibri"/>
              </a:rPr>
              <a:t> </a:t>
            </a:r>
            <a:r>
              <a:rPr lang="en-US" sz="2400" spc="-8" dirty="0">
                <a:cs typeface="Calibri"/>
              </a:rPr>
              <a:t>accounts</a:t>
            </a:r>
            <a:r>
              <a:rPr lang="en-US" sz="2400" spc="11" dirty="0">
                <a:cs typeface="Calibri"/>
              </a:rPr>
              <a:t> </a:t>
            </a:r>
            <a:r>
              <a:rPr lang="en-US" sz="2400" dirty="0">
                <a:cs typeface="Calibri"/>
              </a:rPr>
              <a:t>which </a:t>
            </a:r>
            <a:r>
              <a:rPr lang="en-US" sz="2400" spc="-4" dirty="0">
                <a:cs typeface="Calibri"/>
              </a:rPr>
              <a:t>he</a:t>
            </a:r>
            <a:r>
              <a:rPr lang="en-US" sz="2400" spc="4" dirty="0">
                <a:cs typeface="Calibri"/>
              </a:rPr>
              <a:t> </a:t>
            </a:r>
            <a:r>
              <a:rPr lang="en-US" sz="2400" dirty="0">
                <a:cs typeface="Calibri"/>
              </a:rPr>
              <a:t>is</a:t>
            </a:r>
            <a:r>
              <a:rPr lang="en-US" sz="2400" spc="-4" dirty="0">
                <a:cs typeface="Calibri"/>
              </a:rPr>
              <a:t> </a:t>
            </a:r>
            <a:r>
              <a:rPr lang="en-US" sz="2400" spc="-8" dirty="0">
                <a:cs typeface="Calibri"/>
              </a:rPr>
              <a:t>required</a:t>
            </a:r>
            <a:r>
              <a:rPr lang="en-US" sz="2400" spc="-15" dirty="0">
                <a:cs typeface="Calibri"/>
              </a:rPr>
              <a:t> </a:t>
            </a:r>
            <a:r>
              <a:rPr lang="en-US" sz="2400" spc="-11" dirty="0">
                <a:cs typeface="Calibri"/>
              </a:rPr>
              <a:t>to</a:t>
            </a:r>
            <a:r>
              <a:rPr lang="en-US" sz="2400" spc="-4" dirty="0">
                <a:cs typeface="Calibri"/>
              </a:rPr>
              <a:t> </a:t>
            </a:r>
            <a:r>
              <a:rPr lang="en-US" sz="2400" spc="-8" dirty="0">
                <a:cs typeface="Calibri"/>
              </a:rPr>
              <a:t>maintain</a:t>
            </a:r>
            <a:r>
              <a:rPr lang="en-US" sz="2400" spc="-15" dirty="0">
                <a:cs typeface="Calibri"/>
              </a:rPr>
              <a:t> </a:t>
            </a:r>
            <a:r>
              <a:rPr lang="en-US" sz="2400" spc="-4" dirty="0">
                <a:cs typeface="Calibri"/>
              </a:rPr>
              <a:t>under</a:t>
            </a:r>
            <a:r>
              <a:rPr lang="en-US" sz="2400" spc="26" dirty="0">
                <a:cs typeface="Calibri"/>
              </a:rPr>
              <a:t> </a:t>
            </a:r>
            <a:r>
              <a:rPr lang="en-US" sz="2400" spc="-15" dirty="0">
                <a:cs typeface="Calibri"/>
              </a:rPr>
              <a:t>any</a:t>
            </a:r>
            <a:r>
              <a:rPr lang="en-US" sz="2400" spc="-8" dirty="0">
                <a:cs typeface="Calibri"/>
              </a:rPr>
              <a:t> </a:t>
            </a:r>
            <a:r>
              <a:rPr lang="en-US" sz="2400" spc="-4" dirty="0">
                <a:cs typeface="Calibri"/>
              </a:rPr>
              <a:t>law</a:t>
            </a:r>
            <a:r>
              <a:rPr lang="en-US" sz="2400" spc="-19" dirty="0">
                <a:cs typeface="Calibri"/>
              </a:rPr>
              <a:t> </a:t>
            </a:r>
            <a:r>
              <a:rPr lang="en-US" sz="2400" dirty="0">
                <a:cs typeface="Calibri"/>
              </a:rPr>
              <a:t>in </a:t>
            </a:r>
            <a:r>
              <a:rPr lang="en-US" sz="2400" spc="-11" dirty="0">
                <a:cs typeface="Calibri"/>
              </a:rPr>
              <a:t>force.</a:t>
            </a:r>
            <a:endParaRPr lang="en-US" sz="2400" dirty="0">
              <a:cs typeface="Calibri"/>
            </a:endParaRPr>
          </a:p>
          <a:p>
            <a:pPr marL="180975" marR="3810" indent="-171450" algn="just">
              <a:lnSpc>
                <a:spcPts val="2273"/>
              </a:lnSpc>
              <a:spcBef>
                <a:spcPts val="758"/>
              </a:spcBef>
              <a:buFont typeface="Arial MT"/>
              <a:buChar char="•"/>
              <a:tabLst>
                <a:tab pos="180975" algn="l"/>
              </a:tabLst>
            </a:pPr>
            <a:endParaRPr lang="en-US" sz="2400" spc="-4" dirty="0" smtClean="0">
              <a:cs typeface="Calibri"/>
            </a:endParaRPr>
          </a:p>
          <a:p>
            <a:pPr marL="180975" marR="3810" indent="-171450" algn="just">
              <a:lnSpc>
                <a:spcPts val="2273"/>
              </a:lnSpc>
              <a:spcBef>
                <a:spcPts val="758"/>
              </a:spcBef>
              <a:buFont typeface="Arial MT"/>
              <a:buChar char="•"/>
              <a:tabLst>
                <a:tab pos="180975" algn="l"/>
              </a:tabLst>
            </a:pPr>
            <a:r>
              <a:rPr lang="en-US" sz="2400" spc="-4" dirty="0" smtClean="0">
                <a:cs typeface="Calibri"/>
              </a:rPr>
              <a:t>The </a:t>
            </a:r>
            <a:r>
              <a:rPr lang="en-US" sz="2400" spc="-15" dirty="0">
                <a:cs typeface="Calibri"/>
              </a:rPr>
              <a:t>records </a:t>
            </a:r>
            <a:r>
              <a:rPr lang="en-US" sz="2400" dirty="0">
                <a:cs typeface="Calibri"/>
              </a:rPr>
              <a:t>under these rules </a:t>
            </a:r>
            <a:r>
              <a:rPr lang="en-US" sz="2400" spc="-15" dirty="0">
                <a:cs typeface="Calibri"/>
              </a:rPr>
              <a:t>may </a:t>
            </a:r>
            <a:r>
              <a:rPr lang="en-US" sz="2400" spc="-4" dirty="0">
                <a:cs typeface="Calibri"/>
              </a:rPr>
              <a:t>be maintained </a:t>
            </a:r>
            <a:r>
              <a:rPr lang="en-US" sz="2400" dirty="0">
                <a:cs typeface="Calibri"/>
              </a:rPr>
              <a:t>in </a:t>
            </a:r>
            <a:r>
              <a:rPr lang="en-US" sz="2400" spc="-8" dirty="0">
                <a:cs typeface="Calibri"/>
              </a:rPr>
              <a:t>electronic form </a:t>
            </a:r>
            <a:r>
              <a:rPr lang="en-US" sz="2400" spc="-4" dirty="0">
                <a:cs typeface="Calibri"/>
              </a:rPr>
              <a:t> and the </a:t>
            </a:r>
            <a:r>
              <a:rPr lang="en-US" sz="2400" spc="-15" dirty="0">
                <a:cs typeface="Calibri"/>
              </a:rPr>
              <a:t>record </a:t>
            </a:r>
            <a:r>
              <a:rPr lang="en-US" sz="2400" spc="4" dirty="0">
                <a:cs typeface="Calibri"/>
              </a:rPr>
              <a:t>so </a:t>
            </a:r>
            <a:r>
              <a:rPr lang="en-US" sz="2400" spc="-4" dirty="0">
                <a:cs typeface="Calibri"/>
              </a:rPr>
              <a:t>maintained shall be </a:t>
            </a:r>
            <a:r>
              <a:rPr lang="en-US" sz="2400" spc="-8" dirty="0">
                <a:cs typeface="Calibri"/>
              </a:rPr>
              <a:t>authenticated </a:t>
            </a:r>
            <a:r>
              <a:rPr lang="en-US" sz="2400" spc="-11" dirty="0">
                <a:cs typeface="Calibri"/>
              </a:rPr>
              <a:t>by </a:t>
            </a:r>
            <a:r>
              <a:rPr lang="en-US" sz="2400" dirty="0">
                <a:cs typeface="Calibri"/>
              </a:rPr>
              <a:t>means </a:t>
            </a:r>
            <a:r>
              <a:rPr lang="en-US" sz="2400" spc="4" dirty="0">
                <a:cs typeface="Calibri"/>
              </a:rPr>
              <a:t>of </a:t>
            </a:r>
            <a:r>
              <a:rPr lang="en-US" sz="2400" dirty="0">
                <a:cs typeface="Calibri"/>
              </a:rPr>
              <a:t>a </a:t>
            </a:r>
            <a:r>
              <a:rPr lang="en-US" sz="2400" spc="4" dirty="0">
                <a:cs typeface="Calibri"/>
              </a:rPr>
              <a:t> </a:t>
            </a:r>
            <a:r>
              <a:rPr lang="en-US" sz="2400" spc="-4" dirty="0">
                <a:cs typeface="Calibri"/>
              </a:rPr>
              <a:t>digital</a:t>
            </a:r>
            <a:r>
              <a:rPr lang="en-US" sz="2400" spc="-30" dirty="0">
                <a:cs typeface="Calibri"/>
              </a:rPr>
              <a:t> </a:t>
            </a:r>
            <a:r>
              <a:rPr lang="en-US" sz="2400" spc="-8" dirty="0">
                <a:cs typeface="Calibri"/>
              </a:rPr>
              <a:t>signature.</a:t>
            </a:r>
            <a:endParaRPr lang="en-US" sz="2400" dirty="0">
              <a:cs typeface="Calibri"/>
            </a:endParaRPr>
          </a:p>
          <a:p>
            <a:endParaRPr lang="en-IN" sz="2400" dirty="0"/>
          </a:p>
        </p:txBody>
      </p:sp>
    </p:spTree>
    <p:extLst>
      <p:ext uri="{BB962C8B-B14F-4D97-AF65-F5344CB8AC3E}">
        <p14:creationId xmlns:p14="http://schemas.microsoft.com/office/powerpoint/2010/main" val="3211243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2900" y="996766"/>
            <a:ext cx="8648700" cy="990175"/>
          </a:xfrm>
          <a:prstGeom prst="rect">
            <a:avLst/>
          </a:prstGeom>
        </p:spPr>
        <p:txBody>
          <a:bodyPr vert="horz" wrap="square" lIns="0" tIns="66199" rIns="0" bIns="0" rtlCol="0" anchor="ctr">
            <a:spAutoFit/>
          </a:bodyPr>
          <a:lstStyle/>
          <a:p>
            <a:pPr marL="9525" marR="3810">
              <a:lnSpc>
                <a:spcPts val="3563"/>
              </a:lnSpc>
              <a:spcBef>
                <a:spcPts val="521"/>
              </a:spcBef>
            </a:pPr>
            <a:r>
              <a:rPr spc="-30" dirty="0"/>
              <a:t>Generation</a:t>
            </a:r>
            <a:r>
              <a:rPr spc="-135" dirty="0"/>
              <a:t> </a:t>
            </a:r>
            <a:r>
              <a:rPr spc="-4" dirty="0"/>
              <a:t>and</a:t>
            </a:r>
            <a:r>
              <a:rPr spc="-124" dirty="0"/>
              <a:t> </a:t>
            </a:r>
            <a:r>
              <a:rPr spc="-30" dirty="0"/>
              <a:t>maintenance</a:t>
            </a:r>
            <a:r>
              <a:rPr spc="-105" dirty="0"/>
              <a:t> </a:t>
            </a:r>
            <a:r>
              <a:rPr spc="-4" dirty="0"/>
              <a:t>of</a:t>
            </a:r>
            <a:r>
              <a:rPr spc="-79" dirty="0"/>
              <a:t> </a:t>
            </a:r>
            <a:r>
              <a:rPr spc="-26" dirty="0"/>
              <a:t>electronic </a:t>
            </a:r>
            <a:r>
              <a:rPr spc="-735" dirty="0"/>
              <a:t> </a:t>
            </a:r>
            <a:r>
              <a:rPr spc="-38" dirty="0"/>
              <a:t>records</a:t>
            </a:r>
          </a:p>
        </p:txBody>
      </p:sp>
      <p:sp>
        <p:nvSpPr>
          <p:cNvPr id="3" name="object 3"/>
          <p:cNvSpPr txBox="1"/>
          <p:nvPr/>
        </p:nvSpPr>
        <p:spPr>
          <a:xfrm>
            <a:off x="687933" y="2131844"/>
            <a:ext cx="8151267" cy="784028"/>
          </a:xfrm>
          <a:prstGeom prst="rect">
            <a:avLst/>
          </a:prstGeom>
        </p:spPr>
        <p:txBody>
          <a:bodyPr vert="horz" wrap="square" lIns="0" tIns="72866" rIns="0" bIns="0" rtlCol="0">
            <a:spAutoFit/>
          </a:bodyPr>
          <a:lstStyle/>
          <a:p>
            <a:pPr marL="180975" indent="-171450">
              <a:spcBef>
                <a:spcPts val="574"/>
              </a:spcBef>
              <a:buFont typeface="Arial MT"/>
              <a:buChar char="•"/>
              <a:tabLst>
                <a:tab pos="180975" algn="l"/>
              </a:tabLst>
            </a:pPr>
            <a:r>
              <a:rPr sz="2100" dirty="0">
                <a:latin typeface="Calibri"/>
                <a:cs typeface="Calibri"/>
              </a:rPr>
              <a:t>Back-up</a:t>
            </a:r>
            <a:r>
              <a:rPr sz="2100" spc="-19" dirty="0">
                <a:latin typeface="Calibri"/>
                <a:cs typeface="Calibri"/>
              </a:rPr>
              <a:t> </a:t>
            </a:r>
            <a:r>
              <a:rPr sz="2100" dirty="0">
                <a:latin typeface="Calibri"/>
                <a:cs typeface="Calibri"/>
              </a:rPr>
              <a:t>of</a:t>
            </a:r>
            <a:r>
              <a:rPr sz="2100" spc="-15" dirty="0">
                <a:latin typeface="Calibri"/>
                <a:cs typeface="Calibri"/>
              </a:rPr>
              <a:t> records.</a:t>
            </a:r>
            <a:endParaRPr sz="2100" dirty="0">
              <a:latin typeface="Calibri"/>
              <a:cs typeface="Calibri"/>
            </a:endParaRPr>
          </a:p>
          <a:p>
            <a:pPr marL="180975" indent="-171450">
              <a:spcBef>
                <a:spcPts val="506"/>
              </a:spcBef>
              <a:buFont typeface="Arial MT"/>
              <a:buChar char="•"/>
              <a:tabLst>
                <a:tab pos="180975" algn="l"/>
              </a:tabLst>
            </a:pPr>
            <a:r>
              <a:rPr sz="2100" spc="-8" dirty="0">
                <a:latin typeface="Calibri"/>
                <a:cs typeface="Calibri"/>
              </a:rPr>
              <a:t>Production </a:t>
            </a:r>
            <a:r>
              <a:rPr sz="2100" spc="4" dirty="0">
                <a:latin typeface="Calibri"/>
                <a:cs typeface="Calibri"/>
              </a:rPr>
              <a:t>of</a:t>
            </a:r>
            <a:r>
              <a:rPr sz="2100" spc="-4" dirty="0">
                <a:latin typeface="Calibri"/>
                <a:cs typeface="Calibri"/>
              </a:rPr>
              <a:t> </a:t>
            </a:r>
            <a:r>
              <a:rPr sz="2100" spc="-8" dirty="0">
                <a:latin typeface="Calibri"/>
                <a:cs typeface="Calibri"/>
              </a:rPr>
              <a:t>documents.</a:t>
            </a:r>
            <a:endParaRPr sz="2100" dirty="0">
              <a:latin typeface="Calibri"/>
              <a:cs typeface="Calibri"/>
            </a:endParaRPr>
          </a:p>
        </p:txBody>
      </p:sp>
    </p:spTree>
    <p:extLst>
      <p:ext uri="{BB962C8B-B14F-4D97-AF65-F5344CB8AC3E}">
        <p14:creationId xmlns:p14="http://schemas.microsoft.com/office/powerpoint/2010/main" val="4043421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7934" y="987183"/>
            <a:ext cx="8075066" cy="472245"/>
          </a:xfrm>
          <a:prstGeom prst="rect">
            <a:avLst/>
          </a:prstGeom>
        </p:spPr>
        <p:txBody>
          <a:bodyPr vert="horz" wrap="square" lIns="0" tIns="10478" rIns="0" bIns="0" rtlCol="0" anchor="ctr">
            <a:spAutoFit/>
          </a:bodyPr>
          <a:lstStyle/>
          <a:p>
            <a:pPr marL="9525">
              <a:spcBef>
                <a:spcPts val="83"/>
              </a:spcBef>
            </a:pPr>
            <a:r>
              <a:rPr sz="3000" spc="-26" dirty="0"/>
              <a:t>Importance</a:t>
            </a:r>
            <a:r>
              <a:rPr sz="3000" spc="-101" dirty="0"/>
              <a:t> </a:t>
            </a:r>
            <a:r>
              <a:rPr sz="3000" spc="-11" dirty="0"/>
              <a:t>Of</a:t>
            </a:r>
            <a:r>
              <a:rPr sz="3000" spc="-68" dirty="0"/>
              <a:t> </a:t>
            </a:r>
            <a:r>
              <a:rPr sz="3000" spc="-11" dirty="0"/>
              <a:t>HSN</a:t>
            </a:r>
            <a:r>
              <a:rPr sz="3000" spc="-101" dirty="0"/>
              <a:t> </a:t>
            </a:r>
            <a:r>
              <a:rPr sz="3000" spc="-26" dirty="0"/>
              <a:t>for</a:t>
            </a:r>
            <a:r>
              <a:rPr sz="3000" spc="-86" dirty="0"/>
              <a:t> </a:t>
            </a:r>
            <a:r>
              <a:rPr sz="3000" spc="-19" dirty="0"/>
              <a:t>Books</a:t>
            </a:r>
            <a:r>
              <a:rPr sz="3000" spc="-98" dirty="0"/>
              <a:t> </a:t>
            </a:r>
            <a:r>
              <a:rPr sz="3000" dirty="0"/>
              <a:t>of</a:t>
            </a:r>
            <a:r>
              <a:rPr sz="3000" spc="-75" dirty="0"/>
              <a:t> </a:t>
            </a:r>
            <a:r>
              <a:rPr sz="3000" spc="-23" dirty="0"/>
              <a:t>accounts.</a:t>
            </a:r>
            <a:endParaRPr sz="3000" dirty="0"/>
          </a:p>
        </p:txBody>
      </p:sp>
      <p:sp>
        <p:nvSpPr>
          <p:cNvPr id="3" name="object 3"/>
          <p:cNvSpPr txBox="1"/>
          <p:nvPr/>
        </p:nvSpPr>
        <p:spPr>
          <a:xfrm>
            <a:off x="687933" y="1874436"/>
            <a:ext cx="1663065" cy="784991"/>
          </a:xfrm>
          <a:prstGeom prst="rect">
            <a:avLst/>
          </a:prstGeom>
        </p:spPr>
        <p:txBody>
          <a:bodyPr vert="horz" wrap="square" lIns="0" tIns="73819" rIns="0" bIns="0" rtlCol="0">
            <a:spAutoFit/>
          </a:bodyPr>
          <a:lstStyle/>
          <a:p>
            <a:pPr marL="180975" indent="-171450">
              <a:spcBef>
                <a:spcPts val="581"/>
              </a:spcBef>
              <a:buFont typeface="Arial MT"/>
              <a:buChar char="•"/>
              <a:tabLst>
                <a:tab pos="180975" algn="l"/>
              </a:tabLst>
            </a:pPr>
            <a:r>
              <a:rPr sz="2100" spc="4" dirty="0">
                <a:latin typeface="Calibri"/>
                <a:cs typeface="Calibri"/>
              </a:rPr>
              <a:t>Ma</a:t>
            </a:r>
            <a:r>
              <a:rPr sz="2100" spc="-11" dirty="0">
                <a:latin typeface="Calibri"/>
                <a:cs typeface="Calibri"/>
              </a:rPr>
              <a:t>n</a:t>
            </a:r>
            <a:r>
              <a:rPr sz="2100" spc="-8" dirty="0">
                <a:latin typeface="Calibri"/>
                <a:cs typeface="Calibri"/>
              </a:rPr>
              <a:t>u</a:t>
            </a:r>
            <a:r>
              <a:rPr sz="2100" spc="-34" dirty="0">
                <a:latin typeface="Calibri"/>
                <a:cs typeface="Calibri"/>
              </a:rPr>
              <a:t>f</a:t>
            </a:r>
            <a:r>
              <a:rPr sz="2100" spc="4" dirty="0">
                <a:latin typeface="Calibri"/>
                <a:cs typeface="Calibri"/>
              </a:rPr>
              <a:t>a</a:t>
            </a:r>
            <a:r>
              <a:rPr sz="2100" spc="-11" dirty="0">
                <a:latin typeface="Calibri"/>
                <a:cs typeface="Calibri"/>
              </a:rPr>
              <a:t>c</a:t>
            </a:r>
            <a:r>
              <a:rPr sz="2100" dirty="0">
                <a:latin typeface="Calibri"/>
                <a:cs typeface="Calibri"/>
              </a:rPr>
              <a:t>t</a:t>
            </a:r>
            <a:r>
              <a:rPr sz="2100" spc="-11" dirty="0">
                <a:latin typeface="Calibri"/>
                <a:cs typeface="Calibri"/>
              </a:rPr>
              <a:t>u</a:t>
            </a:r>
            <a:r>
              <a:rPr sz="2100" spc="-34" dirty="0">
                <a:latin typeface="Calibri"/>
                <a:cs typeface="Calibri"/>
              </a:rPr>
              <a:t>r</a:t>
            </a:r>
            <a:r>
              <a:rPr sz="2100" dirty="0">
                <a:latin typeface="Calibri"/>
                <a:cs typeface="Calibri"/>
              </a:rPr>
              <a:t>e.</a:t>
            </a:r>
            <a:endParaRPr sz="2100">
              <a:latin typeface="Calibri"/>
              <a:cs typeface="Calibri"/>
            </a:endParaRPr>
          </a:p>
          <a:p>
            <a:pPr marL="180975" indent="-171450">
              <a:spcBef>
                <a:spcPts val="503"/>
              </a:spcBef>
              <a:buFont typeface="Arial MT"/>
              <a:buChar char="•"/>
              <a:tabLst>
                <a:tab pos="180975" algn="l"/>
              </a:tabLst>
            </a:pPr>
            <a:r>
              <a:rPr sz="2100" spc="-23" dirty="0">
                <a:latin typeface="Calibri"/>
                <a:cs typeface="Calibri"/>
              </a:rPr>
              <a:t>Trading.</a:t>
            </a:r>
            <a:endParaRPr sz="2100">
              <a:latin typeface="Calibri"/>
              <a:cs typeface="Calibri"/>
            </a:endParaRPr>
          </a:p>
        </p:txBody>
      </p:sp>
    </p:spTree>
    <p:extLst>
      <p:ext uri="{BB962C8B-B14F-4D97-AF65-F5344CB8AC3E}">
        <p14:creationId xmlns:p14="http://schemas.microsoft.com/office/powerpoint/2010/main" val="3285047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2400" b="1" dirty="0"/>
              <a:t>GSTR 3B AND FORM 26AS – COMPARING APPLES WITH ORANGES</a:t>
            </a:r>
            <a:endParaRPr lang="en-IN" sz="2400" dirty="0"/>
          </a:p>
        </p:txBody>
      </p:sp>
      <p:sp>
        <p:nvSpPr>
          <p:cNvPr id="3" name="Content Placeholder 2"/>
          <p:cNvSpPr>
            <a:spLocks noGrp="1"/>
          </p:cNvSpPr>
          <p:nvPr>
            <p:ph idx="1"/>
          </p:nvPr>
        </p:nvSpPr>
        <p:spPr>
          <a:xfrm>
            <a:off x="457200" y="838200"/>
            <a:ext cx="8229600" cy="5638800"/>
          </a:xfrm>
        </p:spPr>
        <p:txBody>
          <a:bodyPr>
            <a:normAutofit fontScale="77500" lnSpcReduction="20000"/>
          </a:bodyPr>
          <a:lstStyle/>
          <a:p>
            <a:pPr algn="just"/>
            <a:r>
              <a:rPr lang="en-US" sz="2800" dirty="0" smtClean="0"/>
              <a:t>There is M.O.U</a:t>
            </a:r>
            <a:r>
              <a:rPr lang="en-US" sz="2800" dirty="0"/>
              <a:t>. between the CBIC and the Income Tax Department, information contained in GST Return has, recently, been made part of Annual Information Report in Form 26AS</a:t>
            </a:r>
            <a:r>
              <a:rPr lang="en-US" sz="2800" dirty="0" smtClean="0"/>
              <a:t>.</a:t>
            </a:r>
          </a:p>
          <a:p>
            <a:pPr algn="just"/>
            <a:endParaRPr lang="en-US" dirty="0" smtClean="0"/>
          </a:p>
          <a:p>
            <a:pPr algn="just"/>
            <a:r>
              <a:rPr lang="en-US" dirty="0" smtClean="0"/>
              <a:t>If </a:t>
            </a:r>
            <a:r>
              <a:rPr lang="en-US" dirty="0"/>
              <a:t>the Income Tax Department wishes to match the Turnover as per an </a:t>
            </a:r>
            <a:r>
              <a:rPr lang="en-US" dirty="0" err="1"/>
              <a:t>Assessee’s</a:t>
            </a:r>
            <a:r>
              <a:rPr lang="en-US" dirty="0"/>
              <a:t> accounts and records with that furnished in GSTR 3B, </a:t>
            </a:r>
            <a:r>
              <a:rPr lang="en-US" b="1" dirty="0"/>
              <a:t>it would be comparing apples with oranges.</a:t>
            </a:r>
            <a:r>
              <a:rPr lang="en-US" dirty="0"/>
              <a:t> It is a futile exercise, inter alia, for the basic reason that whereas in GST, inter-state branch transfers of goods/services are treated as supply and forms part of turnover, it is not so considered in financial statements prepared under Generally Accepted Accounting Principles (GAAP) which stipulate that a person cannot sell goods or render services to himself.  The Income Tax Returns are filed on the basis of such financial statements. Apart from this fundamental difference between the concept of ‘turnover”, there are many bona fide reasons for mismatch of the two data which are discussed hereinafter.</a:t>
            </a:r>
            <a:r>
              <a:rPr lang="en-US" sz="2800" dirty="0" smtClean="0"/>
              <a:t> </a:t>
            </a:r>
            <a:r>
              <a:rPr lang="en-US" sz="2800" dirty="0"/>
              <a:t>  </a:t>
            </a:r>
            <a:endParaRPr lang="en-IN" sz="2800" dirty="0"/>
          </a:p>
        </p:txBody>
      </p:sp>
    </p:spTree>
    <p:extLst>
      <p:ext uri="{BB962C8B-B14F-4D97-AF65-F5344CB8AC3E}">
        <p14:creationId xmlns:p14="http://schemas.microsoft.com/office/powerpoint/2010/main" val="714228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a:t>Reco</a:t>
            </a:r>
            <a:r>
              <a:rPr lang="en-US" dirty="0"/>
              <a:t> Items.</a:t>
            </a:r>
            <a:endParaRPr lang="en-IN" dirty="0"/>
          </a:p>
        </p:txBody>
      </p:sp>
      <p:sp>
        <p:nvSpPr>
          <p:cNvPr id="3" name="Content Placeholder 2"/>
          <p:cNvSpPr>
            <a:spLocks noGrp="1"/>
          </p:cNvSpPr>
          <p:nvPr>
            <p:ph idx="1"/>
          </p:nvPr>
        </p:nvSpPr>
        <p:spPr>
          <a:xfrm>
            <a:off x="381000" y="990600"/>
            <a:ext cx="8382000" cy="5638800"/>
          </a:xfrm>
        </p:spPr>
        <p:txBody>
          <a:bodyPr/>
          <a:lstStyle/>
          <a:p>
            <a:r>
              <a:rPr lang="en-US" dirty="0" smtClean="0"/>
              <a:t>Manufacture.</a:t>
            </a:r>
          </a:p>
          <a:p>
            <a:r>
              <a:rPr lang="en-US" dirty="0" smtClean="0"/>
              <a:t>Trading .</a:t>
            </a:r>
          </a:p>
          <a:p>
            <a:r>
              <a:rPr lang="en-US" dirty="0" smtClean="0"/>
              <a:t>Service.</a:t>
            </a:r>
          </a:p>
          <a:p>
            <a:endParaRPr lang="en-IN" dirty="0"/>
          </a:p>
        </p:txBody>
      </p:sp>
    </p:spTree>
    <p:extLst>
      <p:ext uri="{BB962C8B-B14F-4D97-AF65-F5344CB8AC3E}">
        <p14:creationId xmlns:p14="http://schemas.microsoft.com/office/powerpoint/2010/main" val="3058251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9762"/>
          </a:xfrm>
        </p:spPr>
        <p:txBody>
          <a:bodyPr>
            <a:normAutofit fontScale="90000"/>
          </a:bodyPr>
          <a:lstStyle/>
          <a:p>
            <a:r>
              <a:rPr lang="en-US" dirty="0" smtClean="0"/>
              <a:t/>
            </a:r>
            <a:br>
              <a:rPr lang="en-US" dirty="0" smtClean="0"/>
            </a:br>
            <a:r>
              <a:rPr lang="en-US" dirty="0" smtClean="0"/>
              <a:t>Manufacture - </a:t>
            </a:r>
            <a:r>
              <a:rPr lang="en-US" dirty="0" err="1" smtClean="0"/>
              <a:t>Reco</a:t>
            </a:r>
            <a:r>
              <a:rPr lang="en-US" dirty="0" smtClean="0"/>
              <a:t> items.</a:t>
            </a:r>
            <a:r>
              <a:rPr lang="en-US" dirty="0"/>
              <a:t/>
            </a:r>
            <a:br>
              <a:rPr lang="en-US" dirty="0"/>
            </a:br>
            <a:endParaRPr lang="en-IN" dirty="0"/>
          </a:p>
        </p:txBody>
      </p:sp>
      <p:sp>
        <p:nvSpPr>
          <p:cNvPr id="3" name="Content Placeholder 2"/>
          <p:cNvSpPr>
            <a:spLocks noGrp="1"/>
          </p:cNvSpPr>
          <p:nvPr>
            <p:ph idx="1"/>
          </p:nvPr>
        </p:nvSpPr>
        <p:spPr>
          <a:xfrm>
            <a:off x="457200" y="944562"/>
            <a:ext cx="8229600" cy="5608638"/>
          </a:xfrm>
        </p:spPr>
        <p:txBody>
          <a:bodyPr/>
          <a:lstStyle/>
          <a:p>
            <a:r>
              <a:rPr lang="en-US" dirty="0"/>
              <a:t>Rent.</a:t>
            </a:r>
          </a:p>
          <a:p>
            <a:r>
              <a:rPr lang="en-US" dirty="0"/>
              <a:t>Commission.</a:t>
            </a:r>
          </a:p>
          <a:p>
            <a:r>
              <a:rPr lang="en-US" dirty="0"/>
              <a:t>Land Sale.</a:t>
            </a:r>
          </a:p>
          <a:p>
            <a:r>
              <a:rPr lang="en-US" dirty="0"/>
              <a:t>Interest.</a:t>
            </a:r>
          </a:p>
          <a:p>
            <a:r>
              <a:rPr lang="en-US" dirty="0"/>
              <a:t>Dividend.</a:t>
            </a:r>
          </a:p>
          <a:p>
            <a:r>
              <a:rPr lang="en-US" dirty="0"/>
              <a:t>Turnover </a:t>
            </a:r>
            <a:r>
              <a:rPr lang="en-US" dirty="0" smtClean="0"/>
              <a:t>Appeared  </a:t>
            </a:r>
            <a:r>
              <a:rPr lang="en-US" dirty="0"/>
              <a:t>in 26 AS.</a:t>
            </a:r>
          </a:p>
          <a:p>
            <a:r>
              <a:rPr lang="en-US" dirty="0"/>
              <a:t>Payment Received From Customers</a:t>
            </a:r>
            <a:r>
              <a:rPr lang="en-US" dirty="0" smtClean="0"/>
              <a:t>.</a:t>
            </a:r>
          </a:p>
          <a:p>
            <a:pPr marL="0" indent="0">
              <a:buNone/>
            </a:pPr>
            <a:r>
              <a:rPr lang="en-US" dirty="0" smtClean="0"/>
              <a:t>          Relating To Goods.</a:t>
            </a:r>
          </a:p>
          <a:p>
            <a:pPr marL="0" indent="0">
              <a:buNone/>
            </a:pPr>
            <a:r>
              <a:rPr lang="en-US" dirty="0"/>
              <a:t> </a:t>
            </a:r>
            <a:r>
              <a:rPr lang="en-US" dirty="0" smtClean="0"/>
              <a:t>         Service</a:t>
            </a:r>
          </a:p>
          <a:p>
            <a:pPr marL="0" indent="0">
              <a:buNone/>
            </a:pPr>
            <a:endParaRPr lang="en-US" dirty="0"/>
          </a:p>
          <a:p>
            <a:pPr marL="0" indent="0">
              <a:buNone/>
            </a:pPr>
            <a:endParaRPr lang="en-US" dirty="0" smtClean="0"/>
          </a:p>
          <a:p>
            <a:pPr marL="0" indent="0">
              <a:buNone/>
            </a:pPr>
            <a:endParaRPr lang="en-US" dirty="0"/>
          </a:p>
          <a:p>
            <a:endParaRPr lang="en-IN" dirty="0"/>
          </a:p>
        </p:txBody>
      </p:sp>
    </p:spTree>
    <p:extLst>
      <p:ext uri="{BB962C8B-B14F-4D97-AF65-F5344CB8AC3E}">
        <p14:creationId xmlns:p14="http://schemas.microsoft.com/office/powerpoint/2010/main" val="3412047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Trading - </a:t>
            </a:r>
            <a:r>
              <a:rPr lang="en-US" dirty="0" err="1" smtClean="0"/>
              <a:t>Reco</a:t>
            </a:r>
            <a:r>
              <a:rPr lang="en-US" dirty="0" smtClean="0"/>
              <a:t> Items.</a:t>
            </a:r>
            <a:endParaRPr lang="en-IN" dirty="0"/>
          </a:p>
        </p:txBody>
      </p:sp>
      <p:sp>
        <p:nvSpPr>
          <p:cNvPr id="3" name="Content Placeholder 2"/>
          <p:cNvSpPr>
            <a:spLocks noGrp="1"/>
          </p:cNvSpPr>
          <p:nvPr>
            <p:ph idx="1"/>
          </p:nvPr>
        </p:nvSpPr>
        <p:spPr>
          <a:xfrm>
            <a:off x="457200" y="914400"/>
            <a:ext cx="8305800" cy="5211763"/>
          </a:xfrm>
        </p:spPr>
        <p:txBody>
          <a:bodyPr/>
          <a:lstStyle/>
          <a:p>
            <a:r>
              <a:rPr lang="en-US" dirty="0" smtClean="0"/>
              <a:t>Rent.</a:t>
            </a:r>
          </a:p>
          <a:p>
            <a:r>
              <a:rPr lang="en-US" dirty="0" smtClean="0"/>
              <a:t>Commission.</a:t>
            </a:r>
          </a:p>
          <a:p>
            <a:r>
              <a:rPr lang="en-US" dirty="0" smtClean="0"/>
              <a:t>Land Sale.</a:t>
            </a:r>
          </a:p>
          <a:p>
            <a:r>
              <a:rPr lang="en-US" dirty="0" smtClean="0"/>
              <a:t>Interest.</a:t>
            </a:r>
          </a:p>
          <a:p>
            <a:r>
              <a:rPr lang="en-US" dirty="0" smtClean="0"/>
              <a:t>Dividend.</a:t>
            </a:r>
          </a:p>
          <a:p>
            <a:r>
              <a:rPr lang="en-US" dirty="0" smtClean="0"/>
              <a:t>Turnover declared in 26 AS.</a:t>
            </a:r>
          </a:p>
          <a:p>
            <a:r>
              <a:rPr lang="en-US" dirty="0" smtClean="0"/>
              <a:t>Payment Received From Customers.</a:t>
            </a:r>
          </a:p>
          <a:p>
            <a:endParaRPr lang="en-IN" dirty="0"/>
          </a:p>
        </p:txBody>
      </p:sp>
    </p:spTree>
    <p:extLst>
      <p:ext uri="{BB962C8B-B14F-4D97-AF65-F5344CB8AC3E}">
        <p14:creationId xmlns:p14="http://schemas.microsoft.com/office/powerpoint/2010/main" val="1499764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Service - </a:t>
            </a:r>
            <a:r>
              <a:rPr lang="en-US" dirty="0" err="1" smtClean="0"/>
              <a:t>Reco</a:t>
            </a:r>
            <a:r>
              <a:rPr lang="en-US" dirty="0" smtClean="0"/>
              <a:t> Items.</a:t>
            </a:r>
            <a:endParaRPr lang="en-IN" dirty="0"/>
          </a:p>
        </p:txBody>
      </p:sp>
      <p:sp>
        <p:nvSpPr>
          <p:cNvPr id="3" name="Content Placeholder 2"/>
          <p:cNvSpPr>
            <a:spLocks noGrp="1"/>
          </p:cNvSpPr>
          <p:nvPr>
            <p:ph idx="1"/>
          </p:nvPr>
        </p:nvSpPr>
        <p:spPr>
          <a:xfrm>
            <a:off x="457200" y="914400"/>
            <a:ext cx="8305800" cy="5211763"/>
          </a:xfrm>
        </p:spPr>
        <p:txBody>
          <a:bodyPr/>
          <a:lstStyle/>
          <a:p>
            <a:r>
              <a:rPr lang="en-US" dirty="0" smtClean="0"/>
              <a:t>Rent.</a:t>
            </a:r>
          </a:p>
          <a:p>
            <a:r>
              <a:rPr lang="en-US" dirty="0" smtClean="0"/>
              <a:t>Commission.</a:t>
            </a:r>
          </a:p>
          <a:p>
            <a:r>
              <a:rPr lang="en-US" dirty="0" smtClean="0"/>
              <a:t>Land Sale.</a:t>
            </a:r>
          </a:p>
          <a:p>
            <a:r>
              <a:rPr lang="en-US" dirty="0" smtClean="0"/>
              <a:t>Interest.</a:t>
            </a:r>
          </a:p>
          <a:p>
            <a:r>
              <a:rPr lang="en-US" dirty="0" smtClean="0"/>
              <a:t>Dividend.</a:t>
            </a:r>
          </a:p>
          <a:p>
            <a:r>
              <a:rPr lang="en-US" dirty="0" smtClean="0"/>
              <a:t>Turnover declared in 26 AS.</a:t>
            </a:r>
          </a:p>
          <a:p>
            <a:r>
              <a:rPr lang="en-US" dirty="0" smtClean="0"/>
              <a:t>Payment Received From Customers.</a:t>
            </a:r>
          </a:p>
          <a:p>
            <a:endParaRPr lang="en-US" dirty="0" smtClean="0"/>
          </a:p>
          <a:p>
            <a:endParaRPr lang="en-IN" dirty="0"/>
          </a:p>
        </p:txBody>
      </p:sp>
    </p:spTree>
    <p:extLst>
      <p:ext uri="{BB962C8B-B14F-4D97-AF65-F5344CB8AC3E}">
        <p14:creationId xmlns:p14="http://schemas.microsoft.com/office/powerpoint/2010/main" val="4255003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IN" b="1" dirty="0" smtClean="0"/>
              <a:t/>
            </a:r>
            <a:br>
              <a:rPr lang="en-IN" b="1" dirty="0" smtClean="0"/>
            </a:br>
            <a:r>
              <a:rPr lang="en-IN" b="1" dirty="0" smtClean="0"/>
              <a:t>Annual </a:t>
            </a:r>
            <a:r>
              <a:rPr lang="en-IN" b="1" dirty="0"/>
              <a:t>Information Return (AIR)</a:t>
            </a:r>
            <a:br>
              <a:rPr lang="en-IN" b="1" dirty="0"/>
            </a:br>
            <a:endParaRPr lang="en-IN" dirty="0"/>
          </a:p>
        </p:txBody>
      </p:sp>
      <p:sp>
        <p:nvSpPr>
          <p:cNvPr id="3" name="Content Placeholder 2"/>
          <p:cNvSpPr>
            <a:spLocks noGrp="1"/>
          </p:cNvSpPr>
          <p:nvPr>
            <p:ph idx="1"/>
          </p:nvPr>
        </p:nvSpPr>
        <p:spPr>
          <a:xfrm>
            <a:off x="457200" y="838200"/>
            <a:ext cx="8229600" cy="5867400"/>
          </a:xfrm>
        </p:spPr>
        <p:txBody>
          <a:bodyPr>
            <a:normAutofit fontScale="85000" lnSpcReduction="20000"/>
          </a:bodyPr>
          <a:lstStyle/>
          <a:p>
            <a:pPr algn="just"/>
            <a:r>
              <a:rPr lang="en-US" dirty="0"/>
              <a:t>An Annual Information Return is a format for filing an additional return with the Income Tax Department, apart from the regular return mentioned under Section 139. The Annual Information Return (AIR) discloses high-value financial transactions carried out by </a:t>
            </a:r>
            <a:r>
              <a:rPr lang="en-US" dirty="0" err="1"/>
              <a:t>assessees</a:t>
            </a:r>
            <a:r>
              <a:rPr lang="en-US" dirty="0"/>
              <a:t> during the financial year. The AIR is required to be furnished under section 285BA of the Income-tax Act, 1961 by the specified persons in respect of the specialized transactions mentioned in the Act. A transaction registered or recorded by an </a:t>
            </a:r>
            <a:r>
              <a:rPr lang="en-US" dirty="0" err="1"/>
              <a:t>assessee</a:t>
            </a:r>
            <a:r>
              <a:rPr lang="en-US" dirty="0"/>
              <a:t> during the financial year will attract the need to file an AIR in case it falls under the specified criteria mentioned in the Act. The due date of filing of the return is the 31st of August of each year. The ‘specified persons’ and the ‘specified transactions’ are listed in Rule 114E of the Income-tax Rules, 1962.</a:t>
            </a:r>
            <a:endParaRPr lang="en-IN" dirty="0"/>
          </a:p>
        </p:txBody>
      </p:sp>
    </p:spTree>
    <p:extLst>
      <p:ext uri="{BB962C8B-B14F-4D97-AF65-F5344CB8AC3E}">
        <p14:creationId xmlns:p14="http://schemas.microsoft.com/office/powerpoint/2010/main" val="32341195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
            </a:r>
            <a:br>
              <a:rPr lang="en-US" b="1" dirty="0" smtClean="0"/>
            </a:br>
            <a:r>
              <a:rPr lang="en-US" sz="3100" b="1" dirty="0" smtClean="0"/>
              <a:t>Who </a:t>
            </a:r>
            <a:r>
              <a:rPr lang="en-US" sz="3100" b="1" dirty="0"/>
              <a:t>should file Annual Information Return (AIR)?</a:t>
            </a:r>
            <a:br>
              <a:rPr lang="en-US" sz="3100" b="1" dirty="0"/>
            </a:br>
            <a:endParaRPr lang="en-IN" sz="3100" dirty="0"/>
          </a:p>
        </p:txBody>
      </p:sp>
      <p:sp>
        <p:nvSpPr>
          <p:cNvPr id="3" name="Content Placeholder 2"/>
          <p:cNvSpPr>
            <a:spLocks noGrp="1"/>
          </p:cNvSpPr>
          <p:nvPr>
            <p:ph idx="1"/>
          </p:nvPr>
        </p:nvSpPr>
        <p:spPr>
          <a:xfrm>
            <a:off x="457200" y="990600"/>
            <a:ext cx="8229600" cy="5410200"/>
          </a:xfrm>
        </p:spPr>
        <p:txBody>
          <a:bodyPr/>
          <a:lstStyle/>
          <a:p>
            <a:pPr algn="just"/>
            <a:r>
              <a:rPr lang="en-US" dirty="0"/>
              <a:t>Under section 285BA of the </a:t>
            </a:r>
            <a:r>
              <a:rPr lang="en-US" dirty="0">
                <a:hlinkClick r:id="rId2"/>
              </a:rPr>
              <a:t>Income Tax</a:t>
            </a:r>
            <a:r>
              <a:rPr lang="en-US" dirty="0"/>
              <a:t> Act, 1961, the specified persons are required to record and report high-value financial transactions of individuals. The specified persons include individuals and taxpayers undertaking the specified financial transactions, banks, mutual funds, institutions issuing bonds, and registrars, or sub-registrars.</a:t>
            </a:r>
            <a:endParaRPr lang="en-IN" dirty="0"/>
          </a:p>
        </p:txBody>
      </p:sp>
    </p:spTree>
    <p:extLst>
      <p:ext uri="{BB962C8B-B14F-4D97-AF65-F5344CB8AC3E}">
        <p14:creationId xmlns:p14="http://schemas.microsoft.com/office/powerpoint/2010/main" val="2879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IN" b="1" dirty="0" smtClean="0"/>
              <a:t/>
            </a:r>
            <a:br>
              <a:rPr lang="en-IN" b="1" dirty="0" smtClean="0"/>
            </a:br>
            <a:r>
              <a:rPr lang="en-IN" b="1" dirty="0" smtClean="0"/>
              <a:t>What </a:t>
            </a:r>
            <a:r>
              <a:rPr lang="en-IN" b="1" dirty="0"/>
              <a:t>is Form 26AS?</a:t>
            </a:r>
            <a:br>
              <a:rPr lang="en-IN" b="1" dirty="0"/>
            </a:br>
            <a:endParaRPr lang="en-IN" dirty="0"/>
          </a:p>
        </p:txBody>
      </p:sp>
      <p:sp>
        <p:nvSpPr>
          <p:cNvPr id="3" name="Content Placeholder 2"/>
          <p:cNvSpPr>
            <a:spLocks noGrp="1"/>
          </p:cNvSpPr>
          <p:nvPr>
            <p:ph idx="1"/>
          </p:nvPr>
        </p:nvSpPr>
        <p:spPr>
          <a:xfrm>
            <a:off x="457200" y="914400"/>
            <a:ext cx="8229600" cy="5211763"/>
          </a:xfrm>
        </p:spPr>
        <p:txBody>
          <a:bodyPr/>
          <a:lstStyle/>
          <a:p>
            <a:pPr algn="just"/>
            <a:r>
              <a:rPr lang="en-US" dirty="0"/>
              <a:t>Tax Credit Statement or Form 26AS is an important document for tax filing. Gone are the days when one has to download Form 26AS for filing IT returns manually. The scope of the statement has now been expanded to include details of foreign remittances, mutual funds purchases, dividends, refund details, etc.</a:t>
            </a:r>
            <a:endParaRPr lang="en-IN" dirty="0"/>
          </a:p>
        </p:txBody>
      </p:sp>
    </p:spTree>
    <p:extLst>
      <p:ext uri="{BB962C8B-B14F-4D97-AF65-F5344CB8AC3E}">
        <p14:creationId xmlns:p14="http://schemas.microsoft.com/office/powerpoint/2010/main" val="1346278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endParaRPr lang="en-US" dirty="0" smtClean="0"/>
          </a:p>
          <a:p>
            <a:endParaRPr lang="en-US" dirty="0" smtClean="0"/>
          </a:p>
          <a:p>
            <a:endParaRPr lang="en-US" dirty="0" smtClean="0"/>
          </a:p>
          <a:p>
            <a:endParaRPr lang="en-US" dirty="0" smtClean="0"/>
          </a:p>
          <a:p>
            <a:endParaRPr lang="en-US" dirty="0" smtClean="0"/>
          </a:p>
          <a:p>
            <a:pPr>
              <a:buNone/>
            </a:pPr>
            <a:r>
              <a:rPr lang="en-US" dirty="0" smtClean="0"/>
              <a:t>                                     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800" dirty="0"/>
              <a:t>Form 26AS is a statement that shows the below information:</a:t>
            </a:r>
            <a:endParaRPr lang="en-IN" sz="2800" dirty="0"/>
          </a:p>
        </p:txBody>
      </p:sp>
      <p:sp>
        <p:nvSpPr>
          <p:cNvPr id="3" name="Content Placeholder 2"/>
          <p:cNvSpPr>
            <a:spLocks noGrp="1"/>
          </p:cNvSpPr>
          <p:nvPr>
            <p:ph idx="1"/>
          </p:nvPr>
        </p:nvSpPr>
        <p:spPr>
          <a:xfrm>
            <a:off x="381000" y="914400"/>
            <a:ext cx="8610600" cy="5715000"/>
          </a:xfrm>
        </p:spPr>
        <p:txBody>
          <a:bodyPr>
            <a:normAutofit fontScale="70000" lnSpcReduction="20000"/>
          </a:bodyPr>
          <a:lstStyle/>
          <a:p>
            <a:r>
              <a:rPr lang="en-US" dirty="0"/>
              <a:t>Tax deducted on your income by all the tax </a:t>
            </a:r>
            <a:r>
              <a:rPr lang="en-US" dirty="0" err="1"/>
              <a:t>deductors</a:t>
            </a:r>
            <a:endParaRPr lang="en-US" dirty="0"/>
          </a:p>
          <a:p>
            <a:r>
              <a:rPr lang="en-US" dirty="0"/>
              <a:t>Details of tax collected source by all the tax collectors</a:t>
            </a:r>
          </a:p>
          <a:p>
            <a:r>
              <a:rPr lang="en-US" dirty="0"/>
              <a:t>Advance tax paid by the taxpayer</a:t>
            </a:r>
          </a:p>
          <a:p>
            <a:r>
              <a:rPr lang="en-US" dirty="0"/>
              <a:t>Self-assessment tax payments</a:t>
            </a:r>
          </a:p>
          <a:p>
            <a:r>
              <a:rPr lang="en-US" dirty="0"/>
              <a:t>Regular assessment tax deposited by the taxpayers (PAN holders)</a:t>
            </a:r>
          </a:p>
          <a:p>
            <a:r>
              <a:rPr lang="en-US" dirty="0"/>
              <a:t>Details of income tax refund received by you during the financial year</a:t>
            </a:r>
          </a:p>
          <a:p>
            <a:r>
              <a:rPr lang="en-US" dirty="0"/>
              <a:t>Details of the high-value transactions regarding shares, mutual funds, etc.</a:t>
            </a:r>
          </a:p>
          <a:p>
            <a:r>
              <a:rPr lang="en-US" dirty="0"/>
              <a:t>Additional details like mutual fund purchase and dividend, interest on income tax refunds, off-market transactions, foreign remittances, salary break-up details, etc.</a:t>
            </a:r>
          </a:p>
          <a:p>
            <a:r>
              <a:rPr lang="en-US" dirty="0"/>
              <a:t>Details of tax deducted on sale of immovable property</a:t>
            </a:r>
          </a:p>
          <a:p>
            <a:r>
              <a:rPr lang="en-US" dirty="0"/>
              <a:t>Details of TDS defaults (after processing TDS return) made during the year</a:t>
            </a:r>
          </a:p>
          <a:p>
            <a:r>
              <a:rPr lang="en-US" dirty="0"/>
              <a:t>Turnover details reported in GSTR-3B</a:t>
            </a:r>
          </a:p>
          <a:p>
            <a:pPr marL="0" indent="0">
              <a:buNone/>
            </a:pPr>
            <a:endParaRPr lang="en-IN" dirty="0"/>
          </a:p>
        </p:txBody>
      </p:sp>
    </p:spTree>
    <p:extLst>
      <p:ext uri="{BB962C8B-B14F-4D97-AF65-F5344CB8AC3E}">
        <p14:creationId xmlns:p14="http://schemas.microsoft.com/office/powerpoint/2010/main" val="221359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just"/>
            <a:r>
              <a:rPr lang="en-US" b="1" dirty="0" smtClean="0"/>
              <a:t/>
            </a:r>
            <a:br>
              <a:rPr lang="en-US" b="1" dirty="0" smtClean="0"/>
            </a:br>
            <a:r>
              <a:rPr lang="en-US" b="1" dirty="0" smtClean="0"/>
              <a:t>Structure </a:t>
            </a:r>
            <a:r>
              <a:rPr lang="en-US" b="1" dirty="0"/>
              <a:t>and Parts of Form 26AS?</a:t>
            </a:r>
            <a:br>
              <a:rPr lang="en-US" b="1" dirty="0"/>
            </a:br>
            <a:endParaRPr lang="en-IN" dirty="0"/>
          </a:p>
        </p:txBody>
      </p:sp>
      <p:sp>
        <p:nvSpPr>
          <p:cNvPr id="3" name="Content Placeholder 2"/>
          <p:cNvSpPr>
            <a:spLocks noGrp="1"/>
          </p:cNvSpPr>
          <p:nvPr>
            <p:ph idx="1"/>
          </p:nvPr>
        </p:nvSpPr>
        <p:spPr>
          <a:xfrm>
            <a:off x="457200" y="838200"/>
            <a:ext cx="8229600" cy="5867400"/>
          </a:xfrm>
        </p:spPr>
        <p:txBody>
          <a:bodyPr/>
          <a:lstStyle/>
          <a:p>
            <a:r>
              <a:rPr lang="en-US" dirty="0"/>
              <a:t>Part A: Details of Tax Deducted at Source</a:t>
            </a:r>
          </a:p>
          <a:p>
            <a:pPr lvl="1"/>
            <a:r>
              <a:rPr lang="en-US" dirty="0"/>
              <a:t>Part A1: Details of Tax Deducted at Source for 15G/15H</a:t>
            </a:r>
          </a:p>
          <a:p>
            <a:pPr lvl="1"/>
            <a:r>
              <a:rPr lang="en-US" dirty="0"/>
              <a:t>Part A2: Details of Tax Deducted at Source on the Sale of Immovable Property u/s194(IA)/TDS on Rent of Property u/s 194IB/TDS on Payment to Resident contractors and professionals u/s 194M</a:t>
            </a:r>
            <a:r>
              <a:rPr lang="en-US" b="1" dirty="0"/>
              <a:t> </a:t>
            </a:r>
            <a:r>
              <a:rPr lang="en-US" dirty="0"/>
              <a:t>(For Seller/Landlord of Property/ Payee of resident contractors and professionals)</a:t>
            </a:r>
          </a:p>
          <a:p>
            <a:r>
              <a:rPr lang="en-US" dirty="0"/>
              <a:t>Part B: Details of Tax Collected at Source</a:t>
            </a:r>
          </a:p>
          <a:p>
            <a:r>
              <a:rPr lang="en-US" dirty="0"/>
              <a:t>Part C: Details of Tax Paid (other than TDS or TCS)</a:t>
            </a:r>
          </a:p>
          <a:p>
            <a:endParaRPr lang="en-IN" dirty="0"/>
          </a:p>
        </p:txBody>
      </p:sp>
    </p:spTree>
    <p:extLst>
      <p:ext uri="{BB962C8B-B14F-4D97-AF65-F5344CB8AC3E}">
        <p14:creationId xmlns:p14="http://schemas.microsoft.com/office/powerpoint/2010/main" val="4124046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smtClean="0"/>
              <a:t/>
            </a:r>
            <a:br>
              <a:rPr lang="en-US" b="1" dirty="0" smtClean="0"/>
            </a:br>
            <a:r>
              <a:rPr lang="en-US" b="1" dirty="0" smtClean="0"/>
              <a:t>Structure </a:t>
            </a:r>
            <a:r>
              <a:rPr lang="en-US" b="1" dirty="0"/>
              <a:t>and Parts of Form 26AS?</a:t>
            </a:r>
            <a:br>
              <a:rPr lang="en-US" b="1" dirty="0"/>
            </a:br>
            <a:endParaRPr lang="en-IN" dirty="0"/>
          </a:p>
        </p:txBody>
      </p:sp>
      <p:sp>
        <p:nvSpPr>
          <p:cNvPr id="3" name="Content Placeholder 2"/>
          <p:cNvSpPr>
            <a:spLocks noGrp="1"/>
          </p:cNvSpPr>
          <p:nvPr>
            <p:ph idx="1"/>
          </p:nvPr>
        </p:nvSpPr>
        <p:spPr>
          <a:xfrm>
            <a:off x="457200" y="762000"/>
            <a:ext cx="8229600" cy="5562600"/>
          </a:xfrm>
        </p:spPr>
        <p:txBody>
          <a:bodyPr>
            <a:normAutofit fontScale="92500"/>
          </a:bodyPr>
          <a:lstStyle/>
          <a:p>
            <a:r>
              <a:rPr lang="en-US" dirty="0"/>
              <a:t>Part D: Details of Paid Refund</a:t>
            </a:r>
          </a:p>
          <a:p>
            <a:r>
              <a:rPr lang="en-US" dirty="0"/>
              <a:t>Part E: Details of SFT Transaction</a:t>
            </a:r>
          </a:p>
          <a:p>
            <a:r>
              <a:rPr lang="en-US" dirty="0"/>
              <a:t>Part F: Details of Tax Deducted at Source on the sale of Immovable Property u/s194(IA)/TDS on Rent of Property u/s 194IB/TDS on payment to resident contractors and professionals u/s 194M</a:t>
            </a:r>
            <a:r>
              <a:rPr lang="en-US" b="1" dirty="0"/>
              <a:t> (For Buyer/Tenant of Property/Payer of resident contractors and professionals)</a:t>
            </a:r>
            <a:endParaRPr lang="en-US" dirty="0"/>
          </a:p>
          <a:p>
            <a:r>
              <a:rPr lang="en-US" dirty="0"/>
              <a:t>Part G: TDS Defaults* (processing of Statements)</a:t>
            </a:r>
          </a:p>
          <a:p>
            <a:r>
              <a:rPr lang="en-US" dirty="0"/>
              <a:t>Part H: Details of Turnover as per GSTR-3B</a:t>
            </a:r>
          </a:p>
          <a:p>
            <a:pPr marL="0" indent="0">
              <a:buNone/>
            </a:pPr>
            <a:endParaRPr lang="en-IN" dirty="0"/>
          </a:p>
        </p:txBody>
      </p:sp>
    </p:spTree>
    <p:extLst>
      <p:ext uri="{BB962C8B-B14F-4D97-AF65-F5344CB8AC3E}">
        <p14:creationId xmlns:p14="http://schemas.microsoft.com/office/powerpoint/2010/main" val="3363741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2000" dirty="0" smtClean="0"/>
              <a:t/>
            </a:r>
            <a:br>
              <a:rPr lang="en-US" sz="2000" dirty="0" smtClean="0"/>
            </a:br>
            <a:r>
              <a:rPr lang="en-US" sz="2000" dirty="0" smtClean="0"/>
              <a:t>TDS </a:t>
            </a:r>
            <a:r>
              <a:rPr lang="en-US" sz="2000" dirty="0"/>
              <a:t>on Purchase of Goods Section </a:t>
            </a:r>
            <a:r>
              <a:rPr lang="en-US" sz="2000" dirty="0" smtClean="0"/>
              <a:t>194Q</a:t>
            </a:r>
            <a:endParaRPr lang="en-IN" sz="2000" dirty="0"/>
          </a:p>
        </p:txBody>
      </p:sp>
      <p:sp>
        <p:nvSpPr>
          <p:cNvPr id="3" name="Content Placeholder 2"/>
          <p:cNvSpPr>
            <a:spLocks noGrp="1"/>
          </p:cNvSpPr>
          <p:nvPr>
            <p:ph idx="1"/>
          </p:nvPr>
        </p:nvSpPr>
        <p:spPr>
          <a:xfrm>
            <a:off x="457200" y="1676400"/>
            <a:ext cx="8382000" cy="4876800"/>
          </a:xfrm>
        </p:spPr>
        <p:txBody>
          <a:bodyPr>
            <a:normAutofit/>
          </a:bodyPr>
          <a:lstStyle/>
          <a:p>
            <a:pPr algn="just"/>
            <a:r>
              <a:rPr lang="en-US" sz="2800" dirty="0"/>
              <a:t>As you may be aware, Finance Act 2021 has inserted sec 194Q under Income Tax Act 1961 </a:t>
            </a:r>
            <a:r>
              <a:rPr lang="en-US" sz="2800" dirty="0" err="1"/>
              <a:t>w.e.f</a:t>
            </a:r>
            <a:r>
              <a:rPr lang="en-US" sz="2800" dirty="0"/>
              <a:t> 1st July 2021, introducing TDS (Tax Deducted at Source) on purchase of goods @ 0.1%. Buyers whose total turnover exceeds INR 10 crores in the immediate Previous Year are liable to deduct TDS on the value of the purchase of goods exceeding INR 50 lakhs.</a:t>
            </a:r>
            <a:br>
              <a:rPr lang="en-US" sz="2800" dirty="0"/>
            </a:br>
            <a:endParaRPr lang="en-IN" sz="2800" dirty="0"/>
          </a:p>
        </p:txBody>
      </p:sp>
    </p:spTree>
    <p:extLst>
      <p:ext uri="{BB962C8B-B14F-4D97-AF65-F5344CB8AC3E}">
        <p14:creationId xmlns:p14="http://schemas.microsoft.com/office/powerpoint/2010/main" val="253499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a:t> </a:t>
            </a:r>
            <a:r>
              <a:rPr lang="en-US" dirty="0" smtClean="0"/>
              <a:t/>
            </a:r>
            <a:br>
              <a:rPr lang="en-US" dirty="0" smtClean="0"/>
            </a:br>
            <a:r>
              <a:rPr lang="en-US" sz="3100" dirty="0" smtClean="0"/>
              <a:t>TCS </a:t>
            </a:r>
            <a:r>
              <a:rPr lang="en-US" sz="3100" dirty="0"/>
              <a:t>on Sale of Goods 206C(1H) | New TDS Rate from 1st July</a:t>
            </a:r>
            <a:br>
              <a:rPr lang="en-US" sz="3100" dirty="0"/>
            </a:br>
            <a:endParaRPr lang="en-IN" sz="3100" dirty="0"/>
          </a:p>
        </p:txBody>
      </p:sp>
      <p:sp>
        <p:nvSpPr>
          <p:cNvPr id="3" name="Content Placeholder 2"/>
          <p:cNvSpPr>
            <a:spLocks noGrp="1"/>
          </p:cNvSpPr>
          <p:nvPr>
            <p:ph idx="1"/>
          </p:nvPr>
        </p:nvSpPr>
        <p:spPr>
          <a:xfrm>
            <a:off x="457200" y="1295400"/>
            <a:ext cx="8229600" cy="5562600"/>
          </a:xfrm>
        </p:spPr>
        <p:txBody>
          <a:bodyPr>
            <a:noAutofit/>
          </a:bodyPr>
          <a:lstStyle/>
          <a:p>
            <a:pPr algn="just"/>
            <a:r>
              <a:rPr lang="en-US" sz="2400" dirty="0"/>
              <a:t>The government in the year 2020 has made an important change in TCS provisions by making them applicable to the Goods sector at a large scale. Vide Finance Act 2020, Section 206C was amended by inserting a new subsection (1H) to allow the government to collect TCS on the Sale of Goods</a:t>
            </a:r>
            <a:r>
              <a:rPr lang="en-US" sz="2400" dirty="0" smtClean="0"/>
              <a:t>.</a:t>
            </a:r>
          </a:p>
          <a:p>
            <a:pPr algn="just"/>
            <a:endParaRPr lang="en-US" sz="2400" dirty="0" smtClean="0"/>
          </a:p>
          <a:p>
            <a:pPr algn="just"/>
            <a:r>
              <a:rPr lang="en-US" sz="2400" dirty="0" smtClean="0"/>
              <a:t>Every </a:t>
            </a:r>
            <a:r>
              <a:rPr lang="en-US" sz="2400" dirty="0"/>
              <a:t>person, being a seller, who receives any amount as consideration for the sale of any goods of the value or aggregate of such value exceeding fifty lakh rupees in any previous year, other than the goods being exported out of India or goods covered in sub-section (1) or sub-section (1F) or sub-section (1G) shall, at the time of receipt of such amount, collect from the buyer, a sum equal to 0.1%. Of the sale consideration exceeding fifty lakh rupees as income tax.</a:t>
            </a:r>
            <a:br>
              <a:rPr lang="en-US" sz="2400" dirty="0"/>
            </a:br>
            <a:r>
              <a:rPr lang="en-US" sz="2400" dirty="0"/>
              <a:t/>
            </a:r>
            <a:br>
              <a:rPr lang="en-US" sz="2400" dirty="0"/>
            </a:br>
            <a:endParaRPr lang="en-IN" sz="2400" dirty="0"/>
          </a:p>
        </p:txBody>
      </p:sp>
    </p:spTree>
    <p:extLst>
      <p:ext uri="{BB962C8B-B14F-4D97-AF65-F5344CB8AC3E}">
        <p14:creationId xmlns:p14="http://schemas.microsoft.com/office/powerpoint/2010/main" val="165101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Autofit/>
          </a:bodyPr>
          <a:lstStyle/>
          <a:p>
            <a:r>
              <a:rPr lang="en-US" sz="2000" dirty="0"/>
              <a:t> </a:t>
            </a:r>
            <a:r>
              <a:rPr lang="en-US" sz="2000" b="1" dirty="0"/>
              <a:t>Books of Accounts under GST</a:t>
            </a:r>
            <a:r>
              <a:rPr lang="en-US" sz="2000" dirty="0"/>
              <a:t> Scenario​​ Section 35 of CGST Act </a:t>
            </a:r>
            <a:r>
              <a:rPr lang="en-US" sz="2000" dirty="0" smtClean="0"/>
              <a:t>2017</a:t>
            </a:r>
            <a:endParaRPr lang="en-IN" sz="2000" dirty="0"/>
          </a:p>
        </p:txBody>
      </p:sp>
      <p:sp>
        <p:nvSpPr>
          <p:cNvPr id="3" name="Content Placeholder 2"/>
          <p:cNvSpPr>
            <a:spLocks noGrp="1"/>
          </p:cNvSpPr>
          <p:nvPr>
            <p:ph idx="1"/>
          </p:nvPr>
        </p:nvSpPr>
        <p:spPr>
          <a:xfrm>
            <a:off x="457200" y="1447800"/>
            <a:ext cx="8229600" cy="5181600"/>
          </a:xfrm>
        </p:spPr>
        <p:txBody>
          <a:bodyPr>
            <a:normAutofit fontScale="55000" lnSpcReduction="20000"/>
          </a:bodyPr>
          <a:lstStyle/>
          <a:p>
            <a:pPr lvl="0" fontAlgn="base"/>
            <a:r>
              <a:rPr lang="en-IN" dirty="0"/>
              <a:t>Every registered person is required to maintain at his principal place of business, account of</a:t>
            </a:r>
          </a:p>
          <a:p>
            <a:endParaRPr lang="en-IN" dirty="0" smtClean="0"/>
          </a:p>
          <a:p>
            <a:r>
              <a:rPr lang="en-IN" dirty="0" smtClean="0"/>
              <a:t>(</a:t>
            </a:r>
            <a:r>
              <a:rPr lang="en-IN" dirty="0"/>
              <a:t>a) Production or manufacture of goods</a:t>
            </a:r>
            <a:br>
              <a:rPr lang="en-IN" dirty="0"/>
            </a:br>
            <a:endParaRPr lang="en-IN" dirty="0" smtClean="0"/>
          </a:p>
          <a:p>
            <a:r>
              <a:rPr lang="en-IN" dirty="0" smtClean="0"/>
              <a:t>(</a:t>
            </a:r>
            <a:r>
              <a:rPr lang="en-IN" dirty="0"/>
              <a:t>b) Inward and outward supply of goods or services or both</a:t>
            </a:r>
            <a:br>
              <a:rPr lang="en-IN" dirty="0"/>
            </a:br>
            <a:endParaRPr lang="en-IN" dirty="0" smtClean="0"/>
          </a:p>
          <a:p>
            <a:r>
              <a:rPr lang="en-IN" dirty="0" smtClean="0"/>
              <a:t>(</a:t>
            </a:r>
            <a:r>
              <a:rPr lang="en-IN" dirty="0"/>
              <a:t>c) Stock of goods</a:t>
            </a:r>
            <a:br>
              <a:rPr lang="en-IN" dirty="0"/>
            </a:br>
            <a:endParaRPr lang="en-IN" dirty="0" smtClean="0"/>
          </a:p>
          <a:p>
            <a:r>
              <a:rPr lang="en-IN" dirty="0" smtClean="0"/>
              <a:t>(</a:t>
            </a:r>
            <a:r>
              <a:rPr lang="en-IN" dirty="0"/>
              <a:t>d) Input tax credit availed</a:t>
            </a:r>
            <a:br>
              <a:rPr lang="en-IN" dirty="0"/>
            </a:br>
            <a:endParaRPr lang="en-IN" dirty="0" smtClean="0"/>
          </a:p>
          <a:p>
            <a:r>
              <a:rPr lang="en-IN" dirty="0" smtClean="0"/>
              <a:t>(</a:t>
            </a:r>
            <a:r>
              <a:rPr lang="en-IN" dirty="0"/>
              <a:t>e) Output tax payable and paid</a:t>
            </a:r>
            <a:br>
              <a:rPr lang="en-IN" dirty="0"/>
            </a:br>
            <a:endParaRPr lang="en-IN" dirty="0" smtClean="0"/>
          </a:p>
          <a:p>
            <a:r>
              <a:rPr lang="en-IN" dirty="0" smtClean="0"/>
              <a:t>(</a:t>
            </a:r>
            <a:r>
              <a:rPr lang="en-IN" dirty="0"/>
              <a:t>f) Import or Export of Goods/Services</a:t>
            </a:r>
            <a:br>
              <a:rPr lang="en-IN" dirty="0"/>
            </a:br>
            <a:endParaRPr lang="en-IN" dirty="0" smtClean="0"/>
          </a:p>
          <a:p>
            <a:r>
              <a:rPr lang="en-IN" dirty="0" smtClean="0"/>
              <a:t>(</a:t>
            </a:r>
            <a:r>
              <a:rPr lang="en-IN" dirty="0"/>
              <a:t>g) Supplies on which tax is payable on reverse charge</a:t>
            </a:r>
            <a:br>
              <a:rPr lang="en-IN" dirty="0"/>
            </a:br>
            <a:endParaRPr lang="en-IN" dirty="0" smtClean="0"/>
          </a:p>
          <a:p>
            <a:r>
              <a:rPr lang="en-IN" dirty="0" smtClean="0"/>
              <a:t>(</a:t>
            </a:r>
            <a:r>
              <a:rPr lang="en-IN" dirty="0"/>
              <a:t>h) Invoices, bills of supply, delivery challans, credit notes, debit notes, receipt vouchers, payment vouchers, refund vouchers and </a:t>
            </a:r>
            <a:r>
              <a:rPr lang="en-IN" dirty="0">
                <a:hlinkClick r:id="rId2"/>
              </a:rPr>
              <a:t>e-way bills</a:t>
            </a:r>
            <a:r>
              <a:rPr lang="en-IN" dirty="0"/>
              <a:t>.</a:t>
            </a:r>
            <a:br>
              <a:rPr lang="en-IN" dirty="0"/>
            </a:br>
            <a:endParaRPr lang="en-IN" dirty="0"/>
          </a:p>
        </p:txBody>
      </p:sp>
    </p:spTree>
    <p:extLst>
      <p:ext uri="{BB962C8B-B14F-4D97-AF65-F5344CB8AC3E}">
        <p14:creationId xmlns:p14="http://schemas.microsoft.com/office/powerpoint/2010/main" val="2021221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1018</TotalTime>
  <Words>1743</Words>
  <Application>Microsoft Office PowerPoint</Application>
  <PresentationFormat>On-screen Show (4:3)</PresentationFormat>
  <Paragraphs>161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Arial MT</vt:lpstr>
      <vt:lpstr>Calibri</vt:lpstr>
      <vt:lpstr>Office Theme</vt:lpstr>
      <vt:lpstr>Reconciliation between 26AS and GST Record</vt:lpstr>
      <vt:lpstr> What is Form 26AS? </vt:lpstr>
      <vt:lpstr> What is Form 26AS? </vt:lpstr>
      <vt:lpstr>Form 26AS is a statement that shows the below information:</vt:lpstr>
      <vt:lpstr> Structure and Parts of Form 26AS? </vt:lpstr>
      <vt:lpstr> Structure and Parts of Form 26AS? </vt:lpstr>
      <vt:lpstr> TDS on Purchase of Goods Section 194Q</vt:lpstr>
      <vt:lpstr>  TCS on Sale of Goods 206C(1H) | New TDS Rate from 1st July </vt:lpstr>
      <vt:lpstr> Books of Accounts under GST Scenario​​ Section 35 of CGST Act 2017</vt:lpstr>
      <vt:lpstr>Why must I keep records and accounts for GST?</vt:lpstr>
      <vt:lpstr>Books of accounts under GST scenario. Sec -35</vt:lpstr>
      <vt:lpstr>Books of accounts under GST scenario.</vt:lpstr>
      <vt:lpstr>Every registered person shall keep and  maintain the following accounts and records.</vt:lpstr>
      <vt:lpstr>Every Registered person shall keep the  particulars of</vt:lpstr>
      <vt:lpstr>Where Books of accounts are to be maintained..??</vt:lpstr>
      <vt:lpstr>In case of Agent</vt:lpstr>
      <vt:lpstr>Registered person executing works contract .</vt:lpstr>
      <vt:lpstr>Period of retaining books of accounts and  other records</vt:lpstr>
      <vt:lpstr>Period of retaining books of accounts and  other records</vt:lpstr>
      <vt:lpstr>Production of books of accounts</vt:lpstr>
      <vt:lpstr>Generation and maintenance of electronic  records</vt:lpstr>
      <vt:lpstr>Importance Of HSN for Books of accounts.</vt:lpstr>
      <vt:lpstr>GSTR 3B AND FORM 26AS – COMPARING APPLES WITH ORANGES</vt:lpstr>
      <vt:lpstr>Reco Items.</vt:lpstr>
      <vt:lpstr> Manufacture - Reco items. </vt:lpstr>
      <vt:lpstr>Trading - Reco Items.</vt:lpstr>
      <vt:lpstr>Service - Reco Items.</vt:lpstr>
      <vt:lpstr> Annual Information Return (AIR) </vt:lpstr>
      <vt:lpstr> Who should file Annual Information Return (AIR)?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99</cp:revision>
  <dcterms:created xsi:type="dcterms:W3CDTF">2006-08-16T00:00:00Z</dcterms:created>
  <dcterms:modified xsi:type="dcterms:W3CDTF">2022-09-19T12:17:55Z</dcterms:modified>
</cp:coreProperties>
</file>