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702" r:id="rId1"/>
  </p:sldMasterIdLst>
  <p:notesMasterIdLst>
    <p:notesMasterId r:id="rId29"/>
  </p:notesMasterIdLst>
  <p:handoutMasterIdLst>
    <p:handoutMasterId r:id="rId30"/>
  </p:handoutMasterIdLst>
  <p:sldIdLst>
    <p:sldId id="556" r:id="rId2"/>
    <p:sldId id="1006" r:id="rId3"/>
    <p:sldId id="1007" r:id="rId4"/>
    <p:sldId id="1018" r:id="rId5"/>
    <p:sldId id="1008" r:id="rId6"/>
    <p:sldId id="1009" r:id="rId7"/>
    <p:sldId id="1010" r:id="rId8"/>
    <p:sldId id="1011" r:id="rId9"/>
    <p:sldId id="1012" r:id="rId10"/>
    <p:sldId id="1036" r:id="rId11"/>
    <p:sldId id="1030" r:id="rId12"/>
    <p:sldId id="1031" r:id="rId13"/>
    <p:sldId id="1037" r:id="rId14"/>
    <p:sldId id="1025" r:id="rId15"/>
    <p:sldId id="1027" r:id="rId16"/>
    <p:sldId id="1028" r:id="rId17"/>
    <p:sldId id="1029" r:id="rId18"/>
    <p:sldId id="1032" r:id="rId19"/>
    <p:sldId id="1033" r:id="rId20"/>
    <p:sldId id="1034" r:id="rId21"/>
    <p:sldId id="1035" r:id="rId22"/>
    <p:sldId id="1013" r:id="rId23"/>
    <p:sldId id="1019" r:id="rId24"/>
    <p:sldId id="1014" r:id="rId25"/>
    <p:sldId id="1015" r:id="rId26"/>
    <p:sldId id="1020" r:id="rId27"/>
    <p:sldId id="505" r:id="rId28"/>
  </p:sldIdLst>
  <p:sldSz cx="9144000" cy="6858000" type="screen4x3"/>
  <p:notesSz cx="6805613" cy="9939338"/>
  <p:photoAlbum/>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30">
          <p15:clr>
            <a:srgbClr val="A4A3A4"/>
          </p15:clr>
        </p15:guide>
        <p15:guide id="2" pos="214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3F9FA"/>
    <a:srgbClr val="FFFFCC"/>
    <a:srgbClr val="E7F3F4"/>
    <a:srgbClr val="E9EC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40" autoAdjust="0"/>
    <p:restoredTop sz="95341" autoAdjust="0"/>
  </p:normalViewPr>
  <p:slideViewPr>
    <p:cSldViewPr>
      <p:cViewPr>
        <p:scale>
          <a:sx n="68" d="100"/>
          <a:sy n="68" d="100"/>
        </p:scale>
        <p:origin x="-1292" y="2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94" y="-96"/>
      </p:cViewPr>
      <p:guideLst>
        <p:guide orient="horz" pos="3130"/>
        <p:guide pos="2143"/>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3287" tIns="46644" rIns="93287" bIns="46644" rtlCol="0"/>
          <a:lstStyle>
            <a:lvl1pPr algn="l">
              <a:defRPr sz="1200">
                <a:cs typeface="+mn-cs"/>
              </a:defRPr>
            </a:lvl1pPr>
          </a:lstStyle>
          <a:p>
            <a:pPr>
              <a:defRPr/>
            </a:pPr>
            <a:endParaRPr lang="en-US" dirty="0"/>
          </a:p>
        </p:txBody>
      </p:sp>
      <p:sp>
        <p:nvSpPr>
          <p:cNvPr id="3" name="Date Placeholder 2"/>
          <p:cNvSpPr>
            <a:spLocks noGrp="1"/>
          </p:cNvSpPr>
          <p:nvPr>
            <p:ph type="dt" sz="quarter" idx="1"/>
          </p:nvPr>
        </p:nvSpPr>
        <p:spPr>
          <a:xfrm>
            <a:off x="3856038" y="0"/>
            <a:ext cx="2947987" cy="496888"/>
          </a:xfrm>
          <a:prstGeom prst="rect">
            <a:avLst/>
          </a:prstGeom>
        </p:spPr>
        <p:txBody>
          <a:bodyPr vert="horz" lIns="93287" tIns="46644" rIns="93287" bIns="46644" rtlCol="0"/>
          <a:lstStyle>
            <a:lvl1pPr algn="r">
              <a:defRPr sz="1200">
                <a:cs typeface="+mn-cs"/>
              </a:defRPr>
            </a:lvl1pPr>
          </a:lstStyle>
          <a:p>
            <a:pPr>
              <a:defRPr/>
            </a:pPr>
            <a:fld id="{3951DDDE-3013-445E-84EB-FD96E9999848}" type="datetime1">
              <a:rPr lang="en-US"/>
              <a:pPr>
                <a:defRPr/>
              </a:pPr>
              <a:t>7/1/2024</a:t>
            </a:fld>
            <a:endParaRPr lang="en-US" dirty="0"/>
          </a:p>
        </p:txBody>
      </p:sp>
      <p:sp>
        <p:nvSpPr>
          <p:cNvPr id="4" name="Footer Placeholder 3"/>
          <p:cNvSpPr>
            <a:spLocks noGrp="1"/>
          </p:cNvSpPr>
          <p:nvPr>
            <p:ph type="ftr" sz="quarter" idx="2"/>
          </p:nvPr>
        </p:nvSpPr>
        <p:spPr>
          <a:xfrm>
            <a:off x="0" y="9440863"/>
            <a:ext cx="2949575" cy="496887"/>
          </a:xfrm>
          <a:prstGeom prst="rect">
            <a:avLst/>
          </a:prstGeom>
        </p:spPr>
        <p:txBody>
          <a:bodyPr vert="horz" lIns="93287" tIns="46644" rIns="93287" bIns="46644" rtlCol="0" anchor="b"/>
          <a:lstStyle>
            <a:lvl1pPr algn="l">
              <a:defRPr sz="1200">
                <a:cs typeface="+mn-cs"/>
              </a:defRPr>
            </a:lvl1pPr>
          </a:lstStyle>
          <a:p>
            <a:pPr>
              <a:defRPr/>
            </a:pPr>
            <a:endParaRPr lang="en-US" dirty="0"/>
          </a:p>
        </p:txBody>
      </p:sp>
      <p:sp>
        <p:nvSpPr>
          <p:cNvPr id="5" name="Slide Number Placeholder 4"/>
          <p:cNvSpPr>
            <a:spLocks noGrp="1"/>
          </p:cNvSpPr>
          <p:nvPr>
            <p:ph type="sldNum" sz="quarter" idx="3"/>
          </p:nvPr>
        </p:nvSpPr>
        <p:spPr>
          <a:xfrm>
            <a:off x="3856038" y="9440863"/>
            <a:ext cx="2947987" cy="496887"/>
          </a:xfrm>
          <a:prstGeom prst="rect">
            <a:avLst/>
          </a:prstGeom>
        </p:spPr>
        <p:txBody>
          <a:bodyPr vert="horz" lIns="93287" tIns="46644" rIns="93287" bIns="46644" rtlCol="0" anchor="b"/>
          <a:lstStyle>
            <a:lvl1pPr algn="r">
              <a:defRPr sz="1200">
                <a:cs typeface="+mn-cs"/>
              </a:defRPr>
            </a:lvl1pPr>
          </a:lstStyle>
          <a:p>
            <a:pPr>
              <a:defRPr/>
            </a:pPr>
            <a:fld id="{50594CC2-9C49-4CB4-AFCD-2ED2570AF576}" type="slidenum">
              <a:rPr lang="en-US"/>
              <a:pPr>
                <a:defRPr/>
              </a:pPr>
              <a:t>‹#›</a:t>
            </a:fld>
            <a:endParaRPr lang="en-US" dirty="0"/>
          </a:p>
        </p:txBody>
      </p:sp>
    </p:spTree>
    <p:extLst>
      <p:ext uri="{BB962C8B-B14F-4D97-AF65-F5344CB8AC3E}">
        <p14:creationId xmlns:p14="http://schemas.microsoft.com/office/powerpoint/2010/main" val="4566455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3287" tIns="46644" rIns="93287" bIns="46644" rtlCol="0"/>
          <a:lstStyle>
            <a:lvl1pPr algn="l">
              <a:defRPr sz="1200">
                <a:cs typeface="+mn-cs"/>
              </a:defRPr>
            </a:lvl1pPr>
          </a:lstStyle>
          <a:p>
            <a:pPr>
              <a:defRPr/>
            </a:pPr>
            <a:endParaRPr lang="en-US" dirty="0"/>
          </a:p>
        </p:txBody>
      </p:sp>
      <p:sp>
        <p:nvSpPr>
          <p:cNvPr id="3" name="Date Placeholder 2"/>
          <p:cNvSpPr>
            <a:spLocks noGrp="1"/>
          </p:cNvSpPr>
          <p:nvPr>
            <p:ph type="dt" idx="1"/>
          </p:nvPr>
        </p:nvSpPr>
        <p:spPr>
          <a:xfrm>
            <a:off x="3856038" y="0"/>
            <a:ext cx="2947987" cy="496888"/>
          </a:xfrm>
          <a:prstGeom prst="rect">
            <a:avLst/>
          </a:prstGeom>
        </p:spPr>
        <p:txBody>
          <a:bodyPr vert="horz" lIns="93287" tIns="46644" rIns="93287" bIns="46644" rtlCol="0"/>
          <a:lstStyle>
            <a:lvl1pPr algn="r">
              <a:defRPr sz="1200">
                <a:cs typeface="+mn-cs"/>
              </a:defRPr>
            </a:lvl1pPr>
          </a:lstStyle>
          <a:p>
            <a:pPr>
              <a:defRPr/>
            </a:pPr>
            <a:fld id="{07A38455-9003-4E2F-824A-DD1E7924CD2A}" type="datetime1">
              <a:rPr lang="en-US"/>
              <a:pPr>
                <a:defRPr/>
              </a:pPr>
              <a:t>7/1/2024</a:t>
            </a:fld>
            <a:endParaRPr lang="en-US" dirty="0"/>
          </a:p>
        </p:txBody>
      </p:sp>
      <p:sp>
        <p:nvSpPr>
          <p:cNvPr id="4" name="Slide Image Placeholder 3"/>
          <p:cNvSpPr>
            <a:spLocks noGrp="1" noRot="1" noChangeAspect="1"/>
          </p:cNvSpPr>
          <p:nvPr>
            <p:ph type="sldImg" idx="2"/>
          </p:nvPr>
        </p:nvSpPr>
        <p:spPr>
          <a:xfrm>
            <a:off x="919163" y="746125"/>
            <a:ext cx="4967287" cy="3727450"/>
          </a:xfrm>
          <a:prstGeom prst="rect">
            <a:avLst/>
          </a:prstGeom>
          <a:noFill/>
          <a:ln w="12700">
            <a:solidFill>
              <a:prstClr val="black"/>
            </a:solidFill>
          </a:ln>
        </p:spPr>
        <p:txBody>
          <a:bodyPr vert="horz" lIns="93287" tIns="46644" rIns="93287" bIns="46644" rtlCol="0" anchor="ctr"/>
          <a:lstStyle/>
          <a:p>
            <a:pPr lvl="0"/>
            <a:endParaRPr lang="en-US" noProof="0" dirty="0"/>
          </a:p>
        </p:txBody>
      </p:sp>
      <p:sp>
        <p:nvSpPr>
          <p:cNvPr id="5" name="Notes Placeholder 4"/>
          <p:cNvSpPr>
            <a:spLocks noGrp="1"/>
          </p:cNvSpPr>
          <p:nvPr>
            <p:ph type="body" sz="quarter" idx="3"/>
          </p:nvPr>
        </p:nvSpPr>
        <p:spPr>
          <a:xfrm>
            <a:off x="681038" y="4719638"/>
            <a:ext cx="5443537" cy="4473575"/>
          </a:xfrm>
          <a:prstGeom prst="rect">
            <a:avLst/>
          </a:prstGeom>
        </p:spPr>
        <p:txBody>
          <a:bodyPr vert="horz" lIns="93287" tIns="46644" rIns="93287" bIns="4664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0863"/>
            <a:ext cx="2949575" cy="496887"/>
          </a:xfrm>
          <a:prstGeom prst="rect">
            <a:avLst/>
          </a:prstGeom>
        </p:spPr>
        <p:txBody>
          <a:bodyPr vert="horz" lIns="93287" tIns="46644" rIns="93287" bIns="46644" rtlCol="0" anchor="b"/>
          <a:lstStyle>
            <a:lvl1pPr algn="l">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856038" y="9440863"/>
            <a:ext cx="2947987" cy="496887"/>
          </a:xfrm>
          <a:prstGeom prst="rect">
            <a:avLst/>
          </a:prstGeom>
        </p:spPr>
        <p:txBody>
          <a:bodyPr vert="horz" lIns="93287" tIns="46644" rIns="93287" bIns="46644" rtlCol="0" anchor="b"/>
          <a:lstStyle>
            <a:lvl1pPr algn="r">
              <a:defRPr sz="1200">
                <a:cs typeface="+mn-cs"/>
              </a:defRPr>
            </a:lvl1pPr>
          </a:lstStyle>
          <a:p>
            <a:pPr>
              <a:defRPr/>
            </a:pPr>
            <a:fld id="{5305693D-4B02-40D0-99C2-53F6C7C77CA4}" type="slidenum">
              <a:rPr lang="en-US"/>
              <a:pPr>
                <a:defRPr/>
              </a:pPr>
              <a:t>‹#›</a:t>
            </a:fld>
            <a:endParaRPr lang="en-US" dirty="0"/>
          </a:p>
        </p:txBody>
      </p:sp>
    </p:spTree>
    <p:extLst>
      <p:ext uri="{BB962C8B-B14F-4D97-AF65-F5344CB8AC3E}">
        <p14:creationId xmlns:p14="http://schemas.microsoft.com/office/powerpoint/2010/main" val="3872252558"/>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6125"/>
            <a:ext cx="4967287" cy="37274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425575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160035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F709C9A7-66FD-4742-A837-FC8FFE3236CF}" type="datetime2">
              <a:rPr lang="en-US" smtClean="0"/>
              <a:t>Monday, July 1, 2024</a:t>
            </a:fld>
            <a:endParaRPr lang="en-US" dirty="0"/>
          </a:p>
        </p:txBody>
      </p:sp>
      <p:sp>
        <p:nvSpPr>
          <p:cNvPr id="5" name="Footer Placeholder 4"/>
          <p:cNvSpPr>
            <a:spLocks noGrp="1"/>
          </p:cNvSpPr>
          <p:nvPr>
            <p:ph type="ftr" sz="quarter" idx="11"/>
          </p:nvPr>
        </p:nvSpPr>
        <p:spPr/>
        <p:txBody>
          <a:bodyPr/>
          <a:lstStyle/>
          <a:p>
            <a:pPr>
              <a:defRPr/>
            </a:pPr>
            <a:r>
              <a:rPr lang="en-US"/>
              <a:t>CMA Dr. Sanjay R. Bhargave</a:t>
            </a:r>
            <a:endParaRPr lang="en-US" dirty="0"/>
          </a:p>
        </p:txBody>
      </p:sp>
      <p:sp>
        <p:nvSpPr>
          <p:cNvPr id="6" name="Slide Number Placeholder 5"/>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ADB1CE5-C8B8-4F79-BD07-DBC2FB0C494D}" type="datetime2">
              <a:rPr lang="en-US" smtClean="0"/>
              <a:t>Monday, July 1, 2024</a:t>
            </a:fld>
            <a:endParaRPr lang="en-US" dirty="0"/>
          </a:p>
        </p:txBody>
      </p:sp>
      <p:sp>
        <p:nvSpPr>
          <p:cNvPr id="5" name="Footer Placeholder 4"/>
          <p:cNvSpPr>
            <a:spLocks noGrp="1"/>
          </p:cNvSpPr>
          <p:nvPr>
            <p:ph type="ftr" sz="quarter" idx="11"/>
          </p:nvPr>
        </p:nvSpPr>
        <p:spPr/>
        <p:txBody>
          <a:bodyPr/>
          <a:lstStyle/>
          <a:p>
            <a:pPr>
              <a:defRPr/>
            </a:pPr>
            <a:r>
              <a:rPr lang="en-US"/>
              <a:t>CMA Dr. Sanjay R. Bhargave</a:t>
            </a:r>
            <a:endParaRPr lang="en-US" dirty="0"/>
          </a:p>
        </p:txBody>
      </p:sp>
      <p:sp>
        <p:nvSpPr>
          <p:cNvPr id="6" name="Slide Number Placeholder 5"/>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0682F323-6CDE-41D9-A2DD-F03382D718D5}" type="datetime2">
              <a:rPr lang="en-US" smtClean="0"/>
              <a:t>Monday, July 1, 2024</a:t>
            </a:fld>
            <a:endParaRPr lang="en-US" dirty="0"/>
          </a:p>
        </p:txBody>
      </p:sp>
      <p:sp>
        <p:nvSpPr>
          <p:cNvPr id="5" name="Footer Placeholder 4"/>
          <p:cNvSpPr>
            <a:spLocks noGrp="1"/>
          </p:cNvSpPr>
          <p:nvPr>
            <p:ph type="ftr" sz="quarter" idx="11"/>
          </p:nvPr>
        </p:nvSpPr>
        <p:spPr/>
        <p:txBody>
          <a:bodyPr/>
          <a:lstStyle/>
          <a:p>
            <a:pPr>
              <a:defRPr/>
            </a:pPr>
            <a:r>
              <a:rPr lang="en-US"/>
              <a:t>CMA Dr. Sanjay R. Bhargave</a:t>
            </a:r>
            <a:endParaRPr lang="en-US" dirty="0"/>
          </a:p>
        </p:txBody>
      </p:sp>
      <p:sp>
        <p:nvSpPr>
          <p:cNvPr id="6" name="Slide Number Placeholder 5"/>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55353D48-8EE6-4C81-B375-687345E3970A}" type="datetime2">
              <a:rPr lang="en-US" smtClean="0"/>
              <a:t>Monday, July 1, 2024</a:t>
            </a:fld>
            <a:endParaRPr lang="en-US" dirty="0"/>
          </a:p>
        </p:txBody>
      </p:sp>
      <p:sp>
        <p:nvSpPr>
          <p:cNvPr id="5" name="Footer Placeholder 4"/>
          <p:cNvSpPr>
            <a:spLocks noGrp="1"/>
          </p:cNvSpPr>
          <p:nvPr>
            <p:ph type="ftr" sz="quarter" idx="11"/>
          </p:nvPr>
        </p:nvSpPr>
        <p:spPr/>
        <p:txBody>
          <a:bodyPr/>
          <a:lstStyle/>
          <a:p>
            <a:pPr>
              <a:defRPr/>
            </a:pPr>
            <a:r>
              <a:rPr lang="en-US"/>
              <a:t>CMA Dr. Sanjay R. Bhargave</a:t>
            </a:r>
            <a:endParaRPr lang="en-US" dirty="0"/>
          </a:p>
        </p:txBody>
      </p:sp>
      <p:sp>
        <p:nvSpPr>
          <p:cNvPr id="6" name="Slide Number Placeholder 5"/>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FC633E4B-E191-4160-8EA9-674D5185BC4F}" type="datetime2">
              <a:rPr lang="en-US" smtClean="0"/>
              <a:t>Monday, July 1, 2024</a:t>
            </a:fld>
            <a:endParaRPr lang="en-US" dirty="0"/>
          </a:p>
        </p:txBody>
      </p:sp>
      <p:sp>
        <p:nvSpPr>
          <p:cNvPr id="5" name="Footer Placeholder 4"/>
          <p:cNvSpPr>
            <a:spLocks noGrp="1"/>
          </p:cNvSpPr>
          <p:nvPr>
            <p:ph type="ftr" sz="quarter" idx="11"/>
          </p:nvPr>
        </p:nvSpPr>
        <p:spPr/>
        <p:txBody>
          <a:bodyPr/>
          <a:lstStyle/>
          <a:p>
            <a:pPr>
              <a:defRPr/>
            </a:pPr>
            <a:r>
              <a:rPr lang="en-US"/>
              <a:t>CMA Dr. Sanjay R. Bhargave</a:t>
            </a:r>
            <a:endParaRPr lang="en-US" dirty="0"/>
          </a:p>
        </p:txBody>
      </p:sp>
      <p:sp>
        <p:nvSpPr>
          <p:cNvPr id="6" name="Slide Number Placeholder 5"/>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17A26A21-BF5B-4ED6-939B-A1B2A9EA8E83}" type="datetime2">
              <a:rPr lang="en-US" smtClean="0"/>
              <a:t>Monday, July 1, 2024</a:t>
            </a:fld>
            <a:endParaRPr lang="en-US" dirty="0"/>
          </a:p>
        </p:txBody>
      </p:sp>
      <p:sp>
        <p:nvSpPr>
          <p:cNvPr id="6" name="Footer Placeholder 5"/>
          <p:cNvSpPr>
            <a:spLocks noGrp="1"/>
          </p:cNvSpPr>
          <p:nvPr>
            <p:ph type="ftr" sz="quarter" idx="11"/>
          </p:nvPr>
        </p:nvSpPr>
        <p:spPr/>
        <p:txBody>
          <a:bodyPr/>
          <a:lstStyle/>
          <a:p>
            <a:pPr>
              <a:defRPr/>
            </a:pPr>
            <a:r>
              <a:rPr lang="en-US"/>
              <a:t>CMA Dr. Sanjay R. Bhargave</a:t>
            </a:r>
            <a:endParaRPr lang="en-US" dirty="0"/>
          </a:p>
        </p:txBody>
      </p:sp>
      <p:sp>
        <p:nvSpPr>
          <p:cNvPr id="7" name="Slide Number Placeholder 6"/>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2145708D-1FF1-40CB-9CDB-278535CABE81}" type="datetime2">
              <a:rPr lang="en-US" smtClean="0"/>
              <a:t>Monday, July 1, 2024</a:t>
            </a:fld>
            <a:endParaRPr lang="en-US" dirty="0"/>
          </a:p>
        </p:txBody>
      </p:sp>
      <p:sp>
        <p:nvSpPr>
          <p:cNvPr id="8" name="Footer Placeholder 7"/>
          <p:cNvSpPr>
            <a:spLocks noGrp="1"/>
          </p:cNvSpPr>
          <p:nvPr>
            <p:ph type="ftr" sz="quarter" idx="11"/>
          </p:nvPr>
        </p:nvSpPr>
        <p:spPr/>
        <p:txBody>
          <a:bodyPr/>
          <a:lstStyle/>
          <a:p>
            <a:pPr>
              <a:defRPr/>
            </a:pPr>
            <a:r>
              <a:rPr lang="en-US"/>
              <a:t>CMA Dr. Sanjay R. Bhargave</a:t>
            </a:r>
            <a:endParaRPr lang="en-US" dirty="0"/>
          </a:p>
        </p:txBody>
      </p:sp>
      <p:sp>
        <p:nvSpPr>
          <p:cNvPr id="9" name="Slide Number Placeholder 8"/>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38BC292B-80D4-4FA6-8892-927F3DCB4004}" type="datetime2">
              <a:rPr lang="en-US" smtClean="0"/>
              <a:t>Monday, July 1, 2024</a:t>
            </a:fld>
            <a:endParaRPr lang="en-US" dirty="0"/>
          </a:p>
        </p:txBody>
      </p:sp>
      <p:sp>
        <p:nvSpPr>
          <p:cNvPr id="4" name="Footer Placeholder 3"/>
          <p:cNvSpPr>
            <a:spLocks noGrp="1"/>
          </p:cNvSpPr>
          <p:nvPr>
            <p:ph type="ftr" sz="quarter" idx="11"/>
          </p:nvPr>
        </p:nvSpPr>
        <p:spPr/>
        <p:txBody>
          <a:bodyPr/>
          <a:lstStyle/>
          <a:p>
            <a:pPr>
              <a:defRPr/>
            </a:pPr>
            <a:r>
              <a:rPr lang="en-US"/>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8B531C4-FF15-47DA-A311-EEE75765EF70}" type="datetime2">
              <a:rPr lang="en-US" smtClean="0"/>
              <a:t>Monday, July 1, 2024</a:t>
            </a:fld>
            <a:endParaRPr lang="en-US" dirty="0"/>
          </a:p>
        </p:txBody>
      </p:sp>
      <p:sp>
        <p:nvSpPr>
          <p:cNvPr id="3" name="Footer Placeholder 2"/>
          <p:cNvSpPr>
            <a:spLocks noGrp="1"/>
          </p:cNvSpPr>
          <p:nvPr>
            <p:ph type="ftr" sz="quarter" idx="11"/>
          </p:nvPr>
        </p:nvSpPr>
        <p:spPr/>
        <p:txBody>
          <a:bodyPr/>
          <a:lstStyle/>
          <a:p>
            <a:pPr>
              <a:defRPr/>
            </a:pPr>
            <a:r>
              <a:rPr lang="en-US"/>
              <a:t>CMA Dr. Sanjay R. Bhargave</a:t>
            </a:r>
            <a:endParaRPr lang="en-US" dirty="0"/>
          </a:p>
        </p:txBody>
      </p:sp>
      <p:sp>
        <p:nvSpPr>
          <p:cNvPr id="4" name="Slide Number Placeholder 3"/>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1AAD9AE-5AC8-469B-A5F8-CC246E750088}" type="datetime2">
              <a:rPr lang="en-US" smtClean="0"/>
              <a:t>Monday, July 1, 2024</a:t>
            </a:fld>
            <a:endParaRPr lang="en-US" dirty="0"/>
          </a:p>
        </p:txBody>
      </p:sp>
      <p:sp>
        <p:nvSpPr>
          <p:cNvPr id="6" name="Footer Placeholder 5"/>
          <p:cNvSpPr>
            <a:spLocks noGrp="1"/>
          </p:cNvSpPr>
          <p:nvPr>
            <p:ph type="ftr" sz="quarter" idx="11"/>
          </p:nvPr>
        </p:nvSpPr>
        <p:spPr/>
        <p:txBody>
          <a:bodyPr/>
          <a:lstStyle/>
          <a:p>
            <a:pPr>
              <a:defRPr/>
            </a:pPr>
            <a:r>
              <a:rPr lang="en-US"/>
              <a:t>CMA Dr. Sanjay R. Bhargave</a:t>
            </a:r>
            <a:endParaRPr lang="en-US" dirty="0"/>
          </a:p>
        </p:txBody>
      </p:sp>
      <p:sp>
        <p:nvSpPr>
          <p:cNvPr id="7" name="Slide Number Placeholder 6"/>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DCA39FC4-7AE4-410E-AB4C-87D0A6700FC1}" type="datetime2">
              <a:rPr lang="en-US" smtClean="0"/>
              <a:t>Monday, July 1, 2024</a:t>
            </a:fld>
            <a:endParaRPr lang="en-US" dirty="0"/>
          </a:p>
        </p:txBody>
      </p:sp>
      <p:sp>
        <p:nvSpPr>
          <p:cNvPr id="6" name="Footer Placeholder 5"/>
          <p:cNvSpPr>
            <a:spLocks noGrp="1"/>
          </p:cNvSpPr>
          <p:nvPr>
            <p:ph type="ftr" sz="quarter" idx="11"/>
          </p:nvPr>
        </p:nvSpPr>
        <p:spPr/>
        <p:txBody>
          <a:bodyPr/>
          <a:lstStyle/>
          <a:p>
            <a:pPr>
              <a:defRPr/>
            </a:pPr>
            <a:r>
              <a:rPr lang="en-US"/>
              <a:t>CMA Dr. Sanjay R. Bhargave</a:t>
            </a:r>
            <a:endParaRPr lang="en-US" dirty="0"/>
          </a:p>
        </p:txBody>
      </p:sp>
      <p:sp>
        <p:nvSpPr>
          <p:cNvPr id="7" name="Slide Number Placeholder 6"/>
          <p:cNvSpPr>
            <a:spLocks noGrp="1"/>
          </p:cNvSpPr>
          <p:nvPr>
            <p:ph type="sldNum" sz="quarter" idx="12"/>
          </p:nvPr>
        </p:nvSpPr>
        <p:spPr/>
        <p:txBody>
          <a:bodyPr/>
          <a:lstStyle/>
          <a:p>
            <a:pPr>
              <a:defRPr/>
            </a:pPr>
            <a:fld id="{21728E06-EC2A-4291-9CC1-C71392EC34B4}"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29C5E2E-AE7F-46D4-AAAA-23F6CD0D689B}" type="datetime2">
              <a:rPr lang="en-US" smtClean="0"/>
              <a:t>Monday, July 1, 2024</a:t>
            </a:fld>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CMA Dr. Sanjay R. Bhargave</a:t>
            </a:r>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1728E06-EC2A-4291-9CC1-C71392EC34B4}"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703" r:id="rId1"/>
    <p:sldLayoutId id="2147484704" r:id="rId2"/>
    <p:sldLayoutId id="2147484705" r:id="rId3"/>
    <p:sldLayoutId id="2147484706" r:id="rId4"/>
    <p:sldLayoutId id="2147484707" r:id="rId5"/>
    <p:sldLayoutId id="2147484708" r:id="rId6"/>
    <p:sldLayoutId id="2147484709" r:id="rId7"/>
    <p:sldLayoutId id="2147484710" r:id="rId8"/>
    <p:sldLayoutId id="2147484711" r:id="rId9"/>
    <p:sldLayoutId id="2147484712" r:id="rId10"/>
    <p:sldLayoutId id="2147484713" r:id="rId11"/>
  </p:sldLayoutIdLst>
  <p:transition spd="med">
    <p:wipe/>
  </p:transition>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srbhargave.com/index.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sanjaybhargave@bhargaves.com" TargetMode="External"/><Relationship Id="rId2" Type="http://schemas.openxmlformats.org/officeDocument/2006/relationships/image" Target="../media/image3.jpe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hyperlink" Target="http://www.srbhargave.com/index.asp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rbhargave.com/index.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Line 4"/>
          <p:cNvSpPr>
            <a:spLocks noChangeShapeType="1"/>
          </p:cNvSpPr>
          <p:nvPr/>
        </p:nvSpPr>
        <p:spPr bwMode="auto">
          <a:xfrm>
            <a:off x="0" y="4659313"/>
            <a:ext cx="9144000" cy="0"/>
          </a:xfrm>
          <a:prstGeom prst="line">
            <a:avLst/>
          </a:prstGeom>
          <a:ln>
            <a:headEnd/>
            <a:tailEnd/>
          </a:ln>
        </p:spPr>
        <p:style>
          <a:lnRef idx="3">
            <a:schemeClr val="accent5"/>
          </a:lnRef>
          <a:fillRef idx="0">
            <a:schemeClr val="accent5"/>
          </a:fillRef>
          <a:effectRef idx="2">
            <a:schemeClr val="accent5"/>
          </a:effectRef>
          <a:fontRef idx="minor">
            <a:schemeClr val="tx1"/>
          </a:fontRef>
        </p:style>
        <p:txBody>
          <a:bodyPr wrap="none" anchor="ctr"/>
          <a:lstStyle/>
          <a:p>
            <a:pPr algn="ctr">
              <a:defRPr/>
            </a:pPr>
            <a:endParaRPr lang="en-US" dirty="0">
              <a:ln>
                <a:solidFill>
                  <a:schemeClr val="bg2">
                    <a:lumMod val="75000"/>
                  </a:schemeClr>
                </a:solidFill>
              </a:ln>
            </a:endParaRPr>
          </a:p>
        </p:txBody>
      </p:sp>
      <p:sp>
        <p:nvSpPr>
          <p:cNvPr id="7" name="TextBox 6"/>
          <p:cNvSpPr txBox="1"/>
          <p:nvPr/>
        </p:nvSpPr>
        <p:spPr>
          <a:xfrm>
            <a:off x="1295400" y="4800600"/>
            <a:ext cx="6781800" cy="1508105"/>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en-US" sz="2400" b="1" spc="300" dirty="0" smtClean="0">
                <a:ln>
                  <a:prstDash val="solid"/>
                </a:ln>
                <a:solidFill>
                  <a:srgbClr val="FF0000"/>
                </a:solidFill>
                <a:latin typeface="Book Antiqua"/>
                <a:cs typeface="+mn-cs"/>
              </a:rPr>
              <a:t>Appeals </a:t>
            </a:r>
            <a:r>
              <a:rPr lang="en-US" sz="2400" b="1" spc="300" dirty="0" smtClean="0">
                <a:ln>
                  <a:prstDash val="solid"/>
                </a:ln>
                <a:solidFill>
                  <a:srgbClr val="FF0000"/>
                </a:solidFill>
                <a:latin typeface="Book Antiqua"/>
                <a:cs typeface="+mn-cs"/>
              </a:rPr>
              <a:t>under GST</a:t>
            </a:r>
          </a:p>
          <a:p>
            <a:pPr algn="ctr">
              <a:defRPr/>
            </a:pPr>
            <a:endParaRPr lang="en-US" sz="2400" b="1" spc="300" dirty="0" smtClean="0">
              <a:ln>
                <a:prstDash val="solid"/>
              </a:ln>
              <a:solidFill>
                <a:srgbClr val="FF0000"/>
              </a:solidFill>
              <a:latin typeface="Book Antiqua"/>
              <a:cs typeface="+mn-cs"/>
            </a:endParaRPr>
          </a:p>
          <a:p>
            <a:pPr algn="ctr">
              <a:defRPr/>
            </a:pPr>
            <a:r>
              <a:rPr lang="en-US" sz="2000" b="1" spc="300" dirty="0" smtClean="0">
                <a:ln>
                  <a:prstDash val="solid"/>
                </a:ln>
                <a:solidFill>
                  <a:srgbClr val="0070C0"/>
                </a:solidFill>
                <a:latin typeface="Book Antiqua"/>
                <a:cs typeface="+mn-cs"/>
              </a:rPr>
              <a:t>Complied </a:t>
            </a:r>
            <a:r>
              <a:rPr lang="en-US" sz="2000" b="1" spc="300" dirty="0" smtClean="0">
                <a:ln>
                  <a:prstDash val="solid"/>
                </a:ln>
                <a:solidFill>
                  <a:srgbClr val="0070C0"/>
                </a:solidFill>
                <a:latin typeface="Book Antiqua"/>
                <a:cs typeface="+mn-cs"/>
              </a:rPr>
              <a:t>by </a:t>
            </a:r>
            <a:endParaRPr lang="en-US" sz="2000" b="1" spc="300" dirty="0" smtClean="0">
              <a:ln>
                <a:prstDash val="solid"/>
              </a:ln>
              <a:solidFill>
                <a:srgbClr val="0070C0"/>
              </a:solidFill>
              <a:latin typeface="Book Antiqua"/>
              <a:cs typeface="+mn-cs"/>
            </a:endParaRPr>
          </a:p>
          <a:p>
            <a:pPr algn="ctr">
              <a:defRPr/>
            </a:pPr>
            <a:r>
              <a:rPr lang="en-US" sz="2400" b="1" spc="300" dirty="0" smtClean="0">
                <a:ln>
                  <a:prstDash val="solid"/>
                </a:ln>
                <a:solidFill>
                  <a:srgbClr val="FF0000"/>
                </a:solidFill>
                <a:latin typeface="Book Antiqua"/>
                <a:cs typeface="+mn-cs"/>
              </a:rPr>
              <a:t>CMA Dr</a:t>
            </a:r>
            <a:r>
              <a:rPr lang="en-US" sz="2400" b="1" spc="300" dirty="0" smtClean="0">
                <a:ln>
                  <a:prstDash val="solid"/>
                </a:ln>
                <a:solidFill>
                  <a:srgbClr val="FF0000"/>
                </a:solidFill>
                <a:latin typeface="Book Antiqua"/>
                <a:cs typeface="+mn-cs"/>
              </a:rPr>
              <a:t>. Sanjay R. Bhargave</a:t>
            </a:r>
            <a:endParaRPr lang="en-US" sz="2400" b="1" spc="300" dirty="0">
              <a:ln>
                <a:prstDash val="solid"/>
              </a:ln>
              <a:solidFill>
                <a:srgbClr val="FF0000"/>
              </a:solidFill>
              <a:cs typeface="+mn-cs"/>
            </a:endParaRPr>
          </a:p>
        </p:txBody>
      </p:sp>
      <p:pic>
        <p:nvPicPr>
          <p:cNvPr id="3" name="Picture 2"/>
          <p:cNvPicPr>
            <a:picLocks noChangeAspect="1"/>
          </p:cNvPicPr>
          <p:nvPr/>
        </p:nvPicPr>
        <p:blipFill>
          <a:blip r:embed="rId3"/>
          <a:stretch>
            <a:fillRect/>
          </a:stretch>
        </p:blipFill>
        <p:spPr>
          <a:xfrm>
            <a:off x="762000" y="914400"/>
            <a:ext cx="7772400" cy="3267300"/>
          </a:xfrm>
          <a:prstGeom prst="rect">
            <a:avLst/>
          </a:prstGeom>
        </p:spPr>
      </p:pic>
    </p:spTree>
  </p:cSld>
  <p:clrMapOvr>
    <a:masterClrMapping/>
  </p:clrMapOvr>
  <p:transition spd="med">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a:solidFill>
                  <a:srgbClr val="0000FF"/>
                </a:solidFill>
                <a:latin typeface="Book Antiqua"/>
              </a:rPr>
              <a:t>First Appeal before Appellate Authority</a:t>
            </a:r>
            <a:endParaRPr lang="en-IN" sz="3200" dirty="0"/>
          </a:p>
        </p:txBody>
      </p:sp>
      <p:sp>
        <p:nvSpPr>
          <p:cNvPr id="3" name="Content Placeholder 2"/>
          <p:cNvSpPr>
            <a:spLocks noGrp="1"/>
          </p:cNvSpPr>
          <p:nvPr>
            <p:ph idx="1"/>
          </p:nvPr>
        </p:nvSpPr>
        <p:spPr/>
        <p:txBody>
          <a:bodyPr>
            <a:normAutofit fontScale="77500" lnSpcReduction="20000"/>
          </a:bodyPr>
          <a:lstStyle/>
          <a:p>
            <a:pPr marL="465138" indent="-465138" algn="just">
              <a:lnSpc>
                <a:spcPct val="170000"/>
              </a:lnSpc>
              <a:spcBef>
                <a:spcPts val="0"/>
              </a:spcBef>
              <a:buSzPct val="100000"/>
              <a:buFont typeface="Wingdings" pitchFamily="2" charset="2"/>
              <a:buChar char="Ø"/>
              <a:defRPr/>
            </a:pPr>
            <a:r>
              <a:rPr lang="en-US" sz="2900" dirty="0">
                <a:latin typeface="Book Antiqua" pitchFamily="18" charset="0"/>
              </a:rPr>
              <a:t>No appeal can be filed unless the appellant has deposited-</a:t>
            </a:r>
          </a:p>
          <a:p>
            <a:pPr marL="914400" indent="-457200" algn="just">
              <a:lnSpc>
                <a:spcPct val="170000"/>
              </a:lnSpc>
              <a:spcBef>
                <a:spcPts val="0"/>
              </a:spcBef>
              <a:buSzPct val="100000"/>
              <a:buFont typeface="Wingdings" pitchFamily="2" charset="2"/>
              <a:buChar char="ü"/>
              <a:defRPr/>
            </a:pPr>
            <a:r>
              <a:rPr lang="en-US" sz="2900" dirty="0">
                <a:latin typeface="Book Antiqua" pitchFamily="18" charset="0"/>
              </a:rPr>
              <a:t>in full, such part of the amount of tax, interest, fine, fee and penalty arising from the impugned order, as is admitted by him, </a:t>
            </a:r>
          </a:p>
          <a:p>
            <a:pPr marL="914400" indent="-457200" algn="just">
              <a:lnSpc>
                <a:spcPct val="170000"/>
              </a:lnSpc>
              <a:spcBef>
                <a:spcPts val="0"/>
              </a:spcBef>
              <a:buSzPct val="100000"/>
              <a:buFont typeface="Wingdings" pitchFamily="2" charset="2"/>
              <a:buChar char="ü"/>
              <a:defRPr/>
            </a:pPr>
            <a:r>
              <a:rPr lang="en-US" sz="2900" dirty="0">
                <a:latin typeface="Book Antiqua" pitchFamily="18" charset="0"/>
              </a:rPr>
              <a:t>an amount of 10% of the remaining amount  of tax in dispute (maximum to  ₹25 crores each under CGST and SGST. (In 53</a:t>
            </a:r>
            <a:r>
              <a:rPr lang="en-US" sz="2900" baseline="30000" dirty="0">
                <a:latin typeface="Book Antiqua" pitchFamily="18" charset="0"/>
              </a:rPr>
              <a:t>rd</a:t>
            </a:r>
            <a:r>
              <a:rPr lang="en-US" sz="2900" dirty="0">
                <a:latin typeface="Book Antiqua" pitchFamily="18" charset="0"/>
              </a:rPr>
              <a:t> GST council meeting it is recommended as ₹20 crores each under CGST and SGST)</a:t>
            </a:r>
          </a:p>
          <a:p>
            <a:endParaRPr lang="en-IN" dirty="0"/>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10</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193566" y="426563"/>
            <a:ext cx="928663" cy="853124"/>
          </a:xfrm>
          <a:prstGeom prst="rect">
            <a:avLst/>
          </a:prstGeom>
          <a:noFill/>
        </p:spPr>
      </p:pic>
    </p:spTree>
    <p:extLst>
      <p:ext uri="{BB962C8B-B14F-4D97-AF65-F5344CB8AC3E}">
        <p14:creationId xmlns:p14="http://schemas.microsoft.com/office/powerpoint/2010/main" val="3433038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249362"/>
          </a:xfrm>
        </p:spPr>
        <p:txBody>
          <a:bodyPr>
            <a:normAutofit/>
          </a:bodyPr>
          <a:lstStyle/>
          <a:p>
            <a:r>
              <a:rPr lang="en-IN" sz="2800" dirty="0">
                <a:solidFill>
                  <a:srgbClr val="0000FF"/>
                </a:solidFill>
                <a:latin typeface="Book Antiqua"/>
              </a:rPr>
              <a:t>First Appeal before Appellate Authority</a:t>
            </a:r>
          </a:p>
        </p:txBody>
      </p:sp>
      <p:sp>
        <p:nvSpPr>
          <p:cNvPr id="3" name="Content Placeholder 2"/>
          <p:cNvSpPr>
            <a:spLocks noGrp="1"/>
          </p:cNvSpPr>
          <p:nvPr>
            <p:ph idx="1"/>
          </p:nvPr>
        </p:nvSpPr>
        <p:spPr>
          <a:xfrm>
            <a:off x="457200" y="1219199"/>
            <a:ext cx="8229600" cy="4800601"/>
          </a:xfrm>
        </p:spPr>
        <p:txBody>
          <a:bodyPr>
            <a:noAutofit/>
          </a:bodyPr>
          <a:lstStyle/>
          <a:p>
            <a:pPr lvl="0" algn="just">
              <a:lnSpc>
                <a:spcPct val="150000"/>
              </a:lnSpc>
              <a:spcBef>
                <a:spcPts val="0"/>
              </a:spcBef>
              <a:buFont typeface="Wingdings" panose="05000000000000000000" pitchFamily="2" charset="2"/>
              <a:buChar char="ü"/>
            </a:pPr>
            <a:r>
              <a:rPr lang="en-IN" sz="1900" dirty="0">
                <a:latin typeface="Book Antiqua" panose="02040602050305030304" pitchFamily="18" charset="0"/>
              </a:rPr>
              <a:t>Before passing Order, as per Sec 107(8) of the CGST Act, the Appellate Authority shall give an opportunity of personal hearing to the appellant.</a:t>
            </a:r>
          </a:p>
          <a:p>
            <a:pPr lvl="0" algn="just">
              <a:spcBef>
                <a:spcPts val="0"/>
              </a:spcBef>
              <a:buFont typeface="Wingdings" panose="05000000000000000000" pitchFamily="2" charset="2"/>
              <a:buChar char="ü"/>
            </a:pPr>
            <a:endParaRPr lang="en-IN" sz="1900" dirty="0" smtClean="0">
              <a:latin typeface="Book Antiqua" panose="02040602050305030304" pitchFamily="18" charset="0"/>
            </a:endParaRPr>
          </a:p>
          <a:p>
            <a:pPr lvl="0" algn="just">
              <a:lnSpc>
                <a:spcPct val="150000"/>
              </a:lnSpc>
              <a:spcBef>
                <a:spcPts val="0"/>
              </a:spcBef>
              <a:buFont typeface="Wingdings" panose="05000000000000000000" pitchFamily="2" charset="2"/>
              <a:buChar char="ü"/>
            </a:pPr>
            <a:r>
              <a:rPr lang="en-IN" sz="1900" dirty="0" smtClean="0">
                <a:latin typeface="Book Antiqua" panose="02040602050305030304" pitchFamily="18" charset="0"/>
              </a:rPr>
              <a:t>As </a:t>
            </a:r>
            <a:r>
              <a:rPr lang="en-IN" sz="1900" dirty="0">
                <a:latin typeface="Book Antiqua" panose="02040602050305030304" pitchFamily="18" charset="0"/>
              </a:rPr>
              <a:t>per Sec 107(9) only three adjournments may be granted.</a:t>
            </a:r>
          </a:p>
          <a:p>
            <a:pPr lvl="0" algn="just">
              <a:spcBef>
                <a:spcPts val="0"/>
              </a:spcBef>
              <a:buFont typeface="Wingdings" panose="05000000000000000000" pitchFamily="2" charset="2"/>
              <a:buChar char="ü"/>
            </a:pPr>
            <a:endParaRPr lang="en-IN" sz="1900" dirty="0" smtClean="0">
              <a:latin typeface="Book Antiqua" panose="02040602050305030304" pitchFamily="18" charset="0"/>
            </a:endParaRPr>
          </a:p>
          <a:p>
            <a:pPr lvl="0" algn="just">
              <a:lnSpc>
                <a:spcPct val="150000"/>
              </a:lnSpc>
              <a:spcBef>
                <a:spcPts val="0"/>
              </a:spcBef>
              <a:buFont typeface="Wingdings" panose="05000000000000000000" pitchFamily="2" charset="2"/>
              <a:buChar char="ü"/>
            </a:pPr>
            <a:r>
              <a:rPr lang="en-IN" sz="1900" dirty="0" smtClean="0">
                <a:latin typeface="Book Antiqua" panose="02040602050305030304" pitchFamily="18" charset="0"/>
              </a:rPr>
              <a:t>As </a:t>
            </a:r>
            <a:r>
              <a:rPr lang="en-IN" sz="1900" dirty="0">
                <a:latin typeface="Book Antiqua" panose="02040602050305030304" pitchFamily="18" charset="0"/>
              </a:rPr>
              <a:t>per Sec </a:t>
            </a:r>
            <a:r>
              <a:rPr lang="en-IN" sz="1900" dirty="0" smtClean="0">
                <a:latin typeface="Book Antiqua" panose="02040602050305030304" pitchFamily="18" charset="0"/>
              </a:rPr>
              <a:t>107(10), </a:t>
            </a:r>
            <a:r>
              <a:rPr lang="en-IN" sz="1900" dirty="0">
                <a:latin typeface="Book Antiqua" panose="02040602050305030304" pitchFamily="18" charset="0"/>
              </a:rPr>
              <a:t>the appellate authority may allow additional grounds at the time o</a:t>
            </a:r>
            <a:r>
              <a:rPr lang="en-IN" sz="1900" dirty="0" smtClean="0">
                <a:latin typeface="Book Antiqua" panose="02040602050305030304" pitchFamily="18" charset="0"/>
              </a:rPr>
              <a:t>f </a:t>
            </a:r>
            <a:r>
              <a:rPr lang="en-IN" sz="1900" dirty="0">
                <a:latin typeface="Book Antiqua" panose="02040602050305030304" pitchFamily="18" charset="0"/>
              </a:rPr>
              <a:t>personal hearing. </a:t>
            </a:r>
          </a:p>
          <a:p>
            <a:pPr lvl="0" algn="just">
              <a:spcBef>
                <a:spcPts val="0"/>
              </a:spcBef>
              <a:buFont typeface="Wingdings" panose="05000000000000000000" pitchFamily="2" charset="2"/>
              <a:buChar char="ü"/>
            </a:pPr>
            <a:endParaRPr lang="en-IN" sz="1900" dirty="0" smtClean="0">
              <a:latin typeface="Book Antiqua" panose="02040602050305030304" pitchFamily="18" charset="0"/>
            </a:endParaRPr>
          </a:p>
          <a:p>
            <a:pPr lvl="0" algn="just">
              <a:lnSpc>
                <a:spcPct val="150000"/>
              </a:lnSpc>
              <a:spcBef>
                <a:spcPts val="0"/>
              </a:spcBef>
              <a:buFont typeface="Wingdings" panose="05000000000000000000" pitchFamily="2" charset="2"/>
              <a:buChar char="ü"/>
            </a:pPr>
            <a:r>
              <a:rPr lang="en-IN" sz="1900" dirty="0" smtClean="0">
                <a:latin typeface="Book Antiqua" panose="02040602050305030304" pitchFamily="18" charset="0"/>
              </a:rPr>
              <a:t>As </a:t>
            </a:r>
            <a:r>
              <a:rPr lang="en-IN" sz="1900" dirty="0">
                <a:latin typeface="Book Antiqua" panose="02040602050305030304" pitchFamily="18" charset="0"/>
              </a:rPr>
              <a:t>per Sec </a:t>
            </a:r>
            <a:r>
              <a:rPr lang="en-IN" sz="1900" dirty="0" smtClean="0">
                <a:latin typeface="Book Antiqua" panose="02040602050305030304" pitchFamily="18" charset="0"/>
              </a:rPr>
              <a:t>107(11</a:t>
            </a:r>
            <a:r>
              <a:rPr lang="en-IN" sz="1900" dirty="0">
                <a:latin typeface="Book Antiqua" panose="02040602050305030304" pitchFamily="18" charset="0"/>
              </a:rPr>
              <a:t>) of the CGST Act, </a:t>
            </a:r>
            <a:r>
              <a:rPr lang="en-IN" sz="1900" dirty="0" smtClean="0">
                <a:latin typeface="Book Antiqua" panose="02040602050305030304" pitchFamily="18" charset="0"/>
              </a:rPr>
              <a:t>the </a:t>
            </a:r>
            <a:r>
              <a:rPr lang="en-IN" sz="1900" dirty="0">
                <a:latin typeface="Book Antiqua" panose="02040602050305030304" pitchFamily="18" charset="0"/>
              </a:rPr>
              <a:t>appellate authority may </a:t>
            </a:r>
            <a:r>
              <a:rPr lang="en-IN" sz="1900" dirty="0" smtClean="0">
                <a:latin typeface="Book Antiqua" panose="02040602050305030304" pitchFamily="18" charset="0"/>
              </a:rPr>
              <a:t>modify the order but shall not refer the case back to the adjudicating authority .</a:t>
            </a:r>
            <a:endParaRPr lang="en-IN" sz="1900" dirty="0" smtClean="0">
              <a:latin typeface="Book Antiqua" panose="02040602050305030304" pitchFamily="18" charset="0"/>
            </a:endParaRPr>
          </a:p>
          <a:p>
            <a:pPr lvl="0" algn="just">
              <a:spcBef>
                <a:spcPts val="0"/>
              </a:spcBef>
              <a:buFont typeface="Wingdings" panose="05000000000000000000" pitchFamily="2" charset="2"/>
              <a:buChar char="ü"/>
            </a:pPr>
            <a:endParaRPr lang="en-IN" sz="1900" dirty="0">
              <a:latin typeface="Book Antiqua" panose="02040602050305030304" pitchFamily="18" charset="0"/>
            </a:endParaRPr>
          </a:p>
          <a:p>
            <a:pPr lvl="0" algn="just">
              <a:lnSpc>
                <a:spcPct val="150000"/>
              </a:lnSpc>
              <a:spcBef>
                <a:spcPts val="0"/>
              </a:spcBef>
              <a:buFont typeface="Wingdings" panose="05000000000000000000" pitchFamily="2" charset="2"/>
              <a:buChar char="ü"/>
            </a:pPr>
            <a:r>
              <a:rPr lang="en-IN" sz="1900" dirty="0" smtClean="0">
                <a:latin typeface="Book Antiqua" panose="02040602050305030304" pitchFamily="18" charset="0"/>
              </a:rPr>
              <a:t>As </a:t>
            </a:r>
            <a:r>
              <a:rPr lang="en-IN" sz="1900" dirty="0">
                <a:latin typeface="Book Antiqua" panose="02040602050305030304" pitchFamily="18" charset="0"/>
              </a:rPr>
              <a:t>per Sec 107(12) The order shall be in writing and shall state the points for </a:t>
            </a:r>
            <a:r>
              <a:rPr lang="en-IN" sz="1900" dirty="0" smtClean="0">
                <a:latin typeface="Book Antiqua" panose="02040602050305030304" pitchFamily="18" charset="0"/>
              </a:rPr>
              <a:t>determination, </a:t>
            </a:r>
            <a:r>
              <a:rPr lang="en-IN" sz="1900" dirty="0">
                <a:latin typeface="Book Antiqua" panose="02040602050305030304" pitchFamily="18" charset="0"/>
              </a:rPr>
              <a:t>the decision thereon and the reasons for decision</a:t>
            </a:r>
            <a:r>
              <a:rPr lang="en-IN" sz="1900" dirty="0" smtClean="0">
                <a:latin typeface="Book Antiqua" panose="02040602050305030304" pitchFamily="18" charset="0"/>
              </a:rPr>
              <a:t>.</a:t>
            </a:r>
            <a:endParaRPr lang="en-IN" sz="1900" dirty="0">
              <a:latin typeface="Book Antiqua" panose="02040602050305030304" pitchFamily="18" charset="0"/>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11</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3411386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249362"/>
          </a:xfrm>
        </p:spPr>
        <p:txBody>
          <a:bodyPr>
            <a:normAutofit/>
          </a:bodyPr>
          <a:lstStyle/>
          <a:p>
            <a:r>
              <a:rPr lang="en-IN" sz="2800" dirty="0">
                <a:solidFill>
                  <a:srgbClr val="0000FF"/>
                </a:solidFill>
                <a:latin typeface="Book Antiqua"/>
              </a:rPr>
              <a:t>First Appeal before Appellate Authority</a:t>
            </a:r>
          </a:p>
        </p:txBody>
      </p:sp>
      <p:sp>
        <p:nvSpPr>
          <p:cNvPr id="3" name="Content Placeholder 2"/>
          <p:cNvSpPr>
            <a:spLocks noGrp="1"/>
          </p:cNvSpPr>
          <p:nvPr>
            <p:ph idx="1"/>
          </p:nvPr>
        </p:nvSpPr>
        <p:spPr>
          <a:xfrm>
            <a:off x="457200" y="1219199"/>
            <a:ext cx="8229600" cy="4800601"/>
          </a:xfrm>
        </p:spPr>
        <p:txBody>
          <a:bodyPr>
            <a:noAutofit/>
          </a:bodyPr>
          <a:lstStyle/>
          <a:p>
            <a:pPr lvl="0" algn="just">
              <a:lnSpc>
                <a:spcPct val="150000"/>
              </a:lnSpc>
              <a:spcBef>
                <a:spcPts val="0"/>
              </a:spcBef>
              <a:buFont typeface="Wingdings" panose="05000000000000000000" pitchFamily="2" charset="2"/>
              <a:buChar char="ü"/>
            </a:pPr>
            <a:r>
              <a:rPr lang="en-IN" sz="1900" dirty="0" smtClean="0">
                <a:latin typeface="Book Antiqua" panose="02040602050305030304" pitchFamily="18" charset="0"/>
              </a:rPr>
              <a:t>As </a:t>
            </a:r>
            <a:r>
              <a:rPr lang="en-IN" sz="1900" dirty="0">
                <a:latin typeface="Book Antiqua" panose="02040602050305030304" pitchFamily="18" charset="0"/>
              </a:rPr>
              <a:t>per Sec 107(13) , Time Limit for passing order is one year from the date on which appeal is filed.</a:t>
            </a:r>
          </a:p>
          <a:p>
            <a:pPr lvl="0" algn="just">
              <a:spcBef>
                <a:spcPts val="0"/>
              </a:spcBef>
              <a:buFont typeface="Wingdings" panose="05000000000000000000" pitchFamily="2" charset="2"/>
              <a:buChar char="ü"/>
            </a:pPr>
            <a:endParaRPr lang="en-IN" sz="1900" dirty="0">
              <a:latin typeface="Book Antiqua" panose="02040602050305030304" pitchFamily="18" charset="0"/>
            </a:endParaRPr>
          </a:p>
          <a:p>
            <a:pPr lvl="0" algn="just">
              <a:lnSpc>
                <a:spcPct val="150000"/>
              </a:lnSpc>
              <a:spcBef>
                <a:spcPts val="0"/>
              </a:spcBef>
              <a:buFont typeface="Wingdings" panose="05000000000000000000" pitchFamily="2" charset="2"/>
              <a:buChar char="ü"/>
            </a:pPr>
            <a:r>
              <a:rPr lang="en-IN" sz="1900" dirty="0">
                <a:latin typeface="Book Antiqua" panose="02040602050305030304" pitchFamily="18" charset="0"/>
              </a:rPr>
              <a:t>As per Sec 107(15) of the CGST Act, a copy of the order passed by the appellate authority shall also be sent to the Jurisdictional Commissioner or the authority designated by him in this behalf and the jurisdictional Commissioner of SGST / UTGST or the authority designated by him. </a:t>
            </a:r>
          </a:p>
          <a:p>
            <a:pPr lvl="0" algn="just">
              <a:spcBef>
                <a:spcPts val="0"/>
              </a:spcBef>
              <a:buFont typeface="Wingdings" panose="05000000000000000000" pitchFamily="2" charset="2"/>
              <a:buChar char="ü"/>
            </a:pPr>
            <a:endParaRPr lang="en-IN" sz="1900" dirty="0">
              <a:latin typeface="Book Antiqua" panose="02040602050305030304" pitchFamily="18" charset="0"/>
            </a:endParaRPr>
          </a:p>
          <a:p>
            <a:pPr lvl="0" algn="just">
              <a:lnSpc>
                <a:spcPct val="150000"/>
              </a:lnSpc>
              <a:spcBef>
                <a:spcPts val="0"/>
              </a:spcBef>
              <a:buFont typeface="Wingdings" panose="05000000000000000000" pitchFamily="2" charset="2"/>
              <a:buChar char="ü"/>
            </a:pPr>
            <a:r>
              <a:rPr lang="en-IN" sz="1900" dirty="0">
                <a:latin typeface="Book Antiqua" panose="02040602050305030304" pitchFamily="18" charset="0"/>
              </a:rPr>
              <a:t>As per Sec 107(16) of the CGST Act, if no appeal is filed against the order of the appellate authority, the order shall be treated as final and shall be binding on the appellant as well as department.</a:t>
            </a: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12</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3873090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3000" dirty="0">
                <a:solidFill>
                  <a:srgbClr val="0000FF"/>
                </a:solidFill>
                <a:latin typeface="Book Antiqua" panose="02040602050305030304" pitchFamily="18" charset="0"/>
              </a:rPr>
              <a:t>Revision</a:t>
            </a:r>
            <a:r>
              <a:rPr lang="en-US" altLang="en-US" sz="3000" dirty="0">
                <a:solidFill>
                  <a:schemeClr val="tx2"/>
                </a:solidFill>
                <a:latin typeface="Book Antiqua" panose="02040602050305030304" pitchFamily="18" charset="0"/>
              </a:rPr>
              <a:t> </a:t>
            </a:r>
            <a:r>
              <a:rPr lang="en-US" altLang="en-US" sz="3000" dirty="0">
                <a:solidFill>
                  <a:srgbClr val="0000FF"/>
                </a:solidFill>
                <a:latin typeface="Book Antiqua" panose="02040602050305030304" pitchFamily="18" charset="0"/>
              </a:rPr>
              <a:t>of Order</a:t>
            </a:r>
            <a:endParaRPr lang="en-IN" sz="3000" dirty="0"/>
          </a:p>
        </p:txBody>
      </p:sp>
      <p:sp>
        <p:nvSpPr>
          <p:cNvPr id="3" name="Content Placeholder 2"/>
          <p:cNvSpPr>
            <a:spLocks noGrp="1"/>
          </p:cNvSpPr>
          <p:nvPr>
            <p:ph idx="1"/>
          </p:nvPr>
        </p:nvSpPr>
        <p:spPr/>
        <p:txBody>
          <a:bodyPr>
            <a:normAutofit/>
          </a:bodyPr>
          <a:lstStyle/>
          <a:p>
            <a:pPr algn="just">
              <a:lnSpc>
                <a:spcPct val="150000"/>
              </a:lnSpc>
            </a:pPr>
            <a:r>
              <a:rPr lang="en-IN" sz="2000" dirty="0" smtClean="0">
                <a:latin typeface="Book Antiqua"/>
              </a:rPr>
              <a:t>The person passing order can not review his own order.</a:t>
            </a:r>
          </a:p>
          <a:p>
            <a:pPr algn="just">
              <a:lnSpc>
                <a:spcPct val="150000"/>
              </a:lnSpc>
            </a:pPr>
            <a:r>
              <a:rPr lang="en-IN" sz="2000" dirty="0" smtClean="0">
                <a:latin typeface="Book Antiqua"/>
              </a:rPr>
              <a:t>The </a:t>
            </a:r>
            <a:r>
              <a:rPr lang="en-IN" sz="2000" dirty="0" err="1" smtClean="0">
                <a:latin typeface="Book Antiqua"/>
              </a:rPr>
              <a:t>revisional</a:t>
            </a:r>
            <a:r>
              <a:rPr lang="en-IN" sz="2000" dirty="0" smtClean="0">
                <a:latin typeface="Book Antiqua"/>
              </a:rPr>
              <a:t> authority have powers to review the order </a:t>
            </a:r>
          </a:p>
          <a:p>
            <a:pPr algn="just">
              <a:lnSpc>
                <a:spcPct val="150000"/>
              </a:lnSpc>
            </a:pPr>
            <a:r>
              <a:rPr lang="en-IN" sz="2000" dirty="0" smtClean="0">
                <a:latin typeface="Book Antiqua"/>
              </a:rPr>
              <a:t>The </a:t>
            </a:r>
            <a:r>
              <a:rPr lang="en-IN" sz="2000" dirty="0" err="1" smtClean="0">
                <a:latin typeface="Book Antiqua"/>
              </a:rPr>
              <a:t>revisional</a:t>
            </a:r>
            <a:r>
              <a:rPr lang="en-IN" sz="2000" dirty="0" smtClean="0">
                <a:latin typeface="Book Antiqua"/>
              </a:rPr>
              <a:t> authority may review the order on his own motion or upon information received by him or on request from the Commissioner of State Tax or Commissioner of Union Territory Tax and Stay operations of  decision or order if deems fit.</a:t>
            </a:r>
            <a:endParaRPr lang="en-IN" sz="2000" dirty="0">
              <a:latin typeface="Book Antiqua"/>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13</a:t>
            </a:fld>
            <a:endParaRPr lang="en-US" dirty="0"/>
          </a:p>
        </p:txBody>
      </p:sp>
      <p:pic>
        <p:nvPicPr>
          <p:cNvPr id="6" name="Picture 2" descr="http://www.srbhargave.com/images/LogoFlower.png">
            <a:hlinkClick r:id="rId3"/>
          </p:cNvPr>
          <p:cNvPicPr>
            <a:picLocks noChangeAspect="1" noChangeArrowheads="1"/>
          </p:cNvPicPr>
          <p:nvPr/>
        </p:nvPicPr>
        <p:blipFill>
          <a:blip r:embed="rId4"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4000084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z="3000" dirty="0" smtClean="0">
                <a:solidFill>
                  <a:srgbClr val="0000FF"/>
                </a:solidFill>
                <a:latin typeface="Book Antiqua" panose="02040602050305030304" pitchFamily="18" charset="0"/>
              </a:rPr>
              <a:t>No Revision of Order if:-</a:t>
            </a:r>
            <a:endParaRPr lang="en-US" altLang="en-US" sz="3000" dirty="0" smtClean="0">
              <a:solidFill>
                <a:srgbClr val="0000FF"/>
              </a:solidFill>
            </a:endParaRPr>
          </a:p>
        </p:txBody>
      </p:sp>
      <p:sp>
        <p:nvSpPr>
          <p:cNvPr id="3" name="Content Placeholder 2"/>
          <p:cNvSpPr>
            <a:spLocks noGrp="1"/>
          </p:cNvSpPr>
          <p:nvPr>
            <p:ph idx="1"/>
          </p:nvPr>
        </p:nvSpPr>
        <p:spPr>
          <a:xfrm>
            <a:off x="457200" y="1371600"/>
            <a:ext cx="8229600" cy="4754563"/>
          </a:xfrm>
        </p:spPr>
        <p:txBody>
          <a:bodyPr>
            <a:normAutofit fontScale="92500"/>
          </a:bodyPr>
          <a:lstStyle/>
          <a:p>
            <a:pPr marL="457200" indent="-457200" algn="just">
              <a:buFont typeface="+mj-lt"/>
              <a:buAutoNum type="alphaLcPeriod"/>
              <a:defRPr/>
            </a:pPr>
            <a:r>
              <a:rPr lang="en-US" sz="2000" dirty="0" smtClean="0">
                <a:latin typeface="Book Antiqua" pitchFamily="18" charset="0"/>
              </a:rPr>
              <a:t>the order has been subject to an appeal under section 107 or section 112 or section 117 or section 118;</a:t>
            </a:r>
          </a:p>
          <a:p>
            <a:pPr marL="457200" indent="-457200" algn="just">
              <a:buFont typeface="+mj-lt"/>
              <a:buAutoNum type="alphaLcPeriod"/>
              <a:defRPr/>
            </a:pPr>
            <a:r>
              <a:rPr lang="en-US" sz="2000" dirty="0" smtClean="0">
                <a:latin typeface="Book Antiqua" pitchFamily="18" charset="0"/>
              </a:rPr>
              <a:t>the period specified under sub-section (2) of section 107 has not yet expired or more than three years have expired after the passing of the decision or order sought to be revised; or</a:t>
            </a:r>
          </a:p>
          <a:p>
            <a:pPr marL="457200" indent="-457200" algn="just">
              <a:buFont typeface="+mj-lt"/>
              <a:buAutoNum type="alphaLcPeriod"/>
              <a:defRPr/>
            </a:pPr>
            <a:r>
              <a:rPr lang="en-US" sz="2000" dirty="0" smtClean="0">
                <a:latin typeface="Book Antiqua" pitchFamily="18" charset="0"/>
              </a:rPr>
              <a:t>the order has already been taken for revision under this section at an earlier stage; or</a:t>
            </a:r>
          </a:p>
          <a:p>
            <a:pPr marL="457200" indent="-457200" algn="just">
              <a:buFont typeface="+mj-lt"/>
              <a:buAutoNum type="alphaLcPeriod"/>
              <a:defRPr/>
            </a:pPr>
            <a:r>
              <a:rPr lang="en-US" sz="2000" dirty="0">
                <a:latin typeface="Book Antiqua" pitchFamily="18" charset="0"/>
              </a:rPr>
              <a:t>the order has been passed in exercise of the powers under sub-section (</a:t>
            </a:r>
            <a:r>
              <a:rPr lang="en-US" sz="2000" i="1" dirty="0">
                <a:latin typeface="Book Antiqua" pitchFamily="18" charset="0"/>
              </a:rPr>
              <a:t>1</a:t>
            </a:r>
            <a:r>
              <a:rPr lang="en-US" sz="2000" dirty="0" smtClean="0">
                <a:latin typeface="Book Antiqua" pitchFamily="18" charset="0"/>
              </a:rPr>
              <a:t>): (i.e. </a:t>
            </a:r>
            <a:r>
              <a:rPr lang="en-US" sz="2000" dirty="0" smtClean="0">
                <a:latin typeface="Book Antiqua" pitchFamily="18" charset="0"/>
              </a:rPr>
              <a:t>the </a:t>
            </a:r>
            <a:r>
              <a:rPr lang="en-US" sz="2000" dirty="0" smtClean="0">
                <a:latin typeface="Book Antiqua" pitchFamily="18" charset="0"/>
              </a:rPr>
              <a:t>revision order is passed, further revision is not permissible.</a:t>
            </a:r>
          </a:p>
          <a:p>
            <a:pPr algn="just">
              <a:buFont typeface="Arial" charset="0"/>
              <a:buChar char="•"/>
              <a:defRPr/>
            </a:pPr>
            <a:r>
              <a:rPr lang="en-US" sz="2000" dirty="0" smtClean="0">
                <a:latin typeface="Book Antiqua" pitchFamily="18" charset="0"/>
              </a:rPr>
              <a:t>Thus </a:t>
            </a:r>
            <a:r>
              <a:rPr lang="en-US" sz="2000" dirty="0" err="1" smtClean="0">
                <a:latin typeface="Book Antiqua" pitchFamily="18" charset="0"/>
              </a:rPr>
              <a:t>Revisional</a:t>
            </a:r>
            <a:r>
              <a:rPr lang="en-US" sz="2000" dirty="0" smtClean="0">
                <a:latin typeface="Book Antiqua" pitchFamily="18" charset="0"/>
              </a:rPr>
              <a:t> </a:t>
            </a:r>
            <a:r>
              <a:rPr lang="en-US" sz="2000" dirty="0" smtClean="0">
                <a:latin typeface="Book Antiqua" pitchFamily="18" charset="0"/>
              </a:rPr>
              <a:t>Authority can take action after period of appeal (three months) is over but before three years of the date of passing of order.</a:t>
            </a:r>
            <a:endParaRPr lang="en-US" sz="2000" dirty="0">
              <a:latin typeface="Book Antiqua" pitchFamily="18" charset="0"/>
            </a:endParaRPr>
          </a:p>
          <a:p>
            <a:pPr algn="just">
              <a:buFont typeface="Arial" charset="0"/>
              <a:buChar char="•"/>
              <a:defRPr/>
            </a:pPr>
            <a:r>
              <a:rPr lang="en-US" sz="2000" dirty="0" smtClean="0">
                <a:latin typeface="Book Antiqua" pitchFamily="18" charset="0"/>
              </a:rPr>
              <a:t>Issue not covered in appeal can be taken in revision, before the expiry of one year from the date of order or  before the expiry of three years, whichever is </a:t>
            </a:r>
            <a:r>
              <a:rPr lang="en-US" sz="2000" dirty="0" smtClean="0">
                <a:latin typeface="Book Antiqua" pitchFamily="18" charset="0"/>
              </a:rPr>
              <a:t>later (as per proviso to Sec. 108(2))</a:t>
            </a:r>
            <a:endParaRPr lang="en-US" sz="2000" dirty="0">
              <a:latin typeface="Book Antiqua" pitchFamily="18" charset="0"/>
            </a:endParaRPr>
          </a:p>
        </p:txBody>
      </p:sp>
      <p:sp>
        <p:nvSpPr>
          <p:cNvPr id="4" name="Footer Placeholder 3"/>
          <p:cNvSpPr>
            <a:spLocks noGrp="1"/>
          </p:cNvSpPr>
          <p:nvPr>
            <p:ph type="ftr" sz="quarter" idx="11"/>
          </p:nvPr>
        </p:nvSpPr>
        <p:spPr/>
        <p:txBody>
          <a:bodyPr/>
          <a:lstStyle/>
          <a:p>
            <a:pPr>
              <a:defRPr/>
            </a:pPr>
            <a:r>
              <a:rPr lang="en-US" smtClean="0"/>
              <a:t>S. R. Bhargave &amp; Co.</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8724C10-3FDB-4B3A-8DE5-2DEEC82F2E8A}" type="slidenum">
              <a:rPr lang="en-US" altLang="en-US">
                <a:solidFill>
                  <a:srgbClr val="898989"/>
                </a:solidFill>
                <a:latin typeface="Calibri" panose="020F0502020204030204" pitchFamily="34" charset="0"/>
              </a:rPr>
              <a:pPr eaLnBrk="1" hangingPunct="1"/>
              <a:t>14</a:t>
            </a:fld>
            <a:endParaRPr lang="en-US" altLang="en-US">
              <a:solidFill>
                <a:srgbClr val="898989"/>
              </a:solidFill>
              <a:latin typeface="Calibri" panose="020F0502020204030204" pitchFamily="34" charset="0"/>
            </a:endParaRPr>
          </a:p>
        </p:txBody>
      </p:sp>
      <p:pic>
        <p:nvPicPr>
          <p:cNvPr id="19462" name="Picture 2" descr="http://www.srbhargave.com/images/LogoFlower.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313" y="0"/>
            <a:ext cx="9286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6834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IN" sz="3000" dirty="0" smtClean="0">
                <a:solidFill>
                  <a:srgbClr val="0000FF"/>
                </a:solidFill>
                <a:latin typeface="Book Antiqua"/>
              </a:rPr>
              <a:t>Appeal </a:t>
            </a:r>
            <a:r>
              <a:rPr lang="en-IN" sz="3000" dirty="0">
                <a:solidFill>
                  <a:srgbClr val="0000FF"/>
                </a:solidFill>
                <a:latin typeface="Book Antiqua"/>
              </a:rPr>
              <a:t>before </a:t>
            </a:r>
            <a:r>
              <a:rPr lang="en-IN" sz="3000" dirty="0" smtClean="0">
                <a:solidFill>
                  <a:srgbClr val="0000FF"/>
                </a:solidFill>
                <a:latin typeface="Book Antiqua"/>
              </a:rPr>
              <a:t>Appellate Tribunal</a:t>
            </a:r>
            <a:endParaRPr lang="en-US" altLang="en-US" sz="3000" dirty="0" smtClean="0"/>
          </a:p>
        </p:txBody>
      </p:sp>
      <p:sp>
        <p:nvSpPr>
          <p:cNvPr id="3" name="Content Placeholder 2"/>
          <p:cNvSpPr>
            <a:spLocks noGrp="1"/>
          </p:cNvSpPr>
          <p:nvPr>
            <p:ph idx="1"/>
          </p:nvPr>
        </p:nvSpPr>
        <p:spPr>
          <a:xfrm>
            <a:off x="457200" y="1143000"/>
            <a:ext cx="8229600" cy="5029200"/>
          </a:xfrm>
        </p:spPr>
        <p:txBody>
          <a:bodyPr rtlCol="0">
            <a:noAutofit/>
          </a:bodyPr>
          <a:lstStyle/>
          <a:p>
            <a:pPr algn="just" eaLnBrk="1" fontAlgn="auto" hangingPunct="1">
              <a:spcAft>
                <a:spcPts val="0"/>
              </a:spcAft>
              <a:buFont typeface="Wingdings 3" pitchFamily="18" charset="2"/>
              <a:buNone/>
              <a:defRPr/>
            </a:pPr>
            <a:r>
              <a:rPr lang="en-US" sz="2000" b="1" dirty="0" smtClean="0">
                <a:latin typeface="Book Antiqua" pitchFamily="18" charset="0"/>
              </a:rPr>
              <a:t>Appeal </a:t>
            </a:r>
            <a:r>
              <a:rPr lang="en-US" sz="2000" b="1" dirty="0" smtClean="0">
                <a:latin typeface="Book Antiqua" pitchFamily="18" charset="0"/>
              </a:rPr>
              <a:t>before Appellate Tribunal (State Bench) (Sec. 112 &amp; 113)</a:t>
            </a:r>
            <a:endParaRPr lang="en-US" sz="2000" dirty="0" smtClean="0">
              <a:latin typeface="Book Antiqua" pitchFamily="18" charset="0"/>
            </a:endParaRPr>
          </a:p>
          <a:p>
            <a:pPr marL="457200" indent="-457200" algn="just" eaLnBrk="1" fontAlgn="auto" hangingPunct="1">
              <a:spcAft>
                <a:spcPts val="0"/>
              </a:spcAft>
              <a:buSzPct val="100000"/>
              <a:buFont typeface="Wingdings" pitchFamily="2" charset="2"/>
              <a:buChar char="Ø"/>
              <a:defRPr/>
            </a:pPr>
            <a:r>
              <a:rPr lang="en-US" sz="2000" dirty="0" smtClean="0">
                <a:latin typeface="Book Antiqua" pitchFamily="18" charset="0"/>
              </a:rPr>
              <a:t>Time </a:t>
            </a:r>
            <a:r>
              <a:rPr lang="en-US" sz="2000" dirty="0" smtClean="0">
                <a:latin typeface="Book Antiqua" pitchFamily="18" charset="0"/>
              </a:rPr>
              <a:t>limit for filing appeals is 3 </a:t>
            </a:r>
            <a:r>
              <a:rPr lang="en-US" sz="2000" dirty="0" smtClean="0">
                <a:latin typeface="Book Antiqua" pitchFamily="18" charset="0"/>
              </a:rPr>
              <a:t>months (from date as notified by Govt.) </a:t>
            </a:r>
            <a:endParaRPr lang="en-US" sz="2000" dirty="0" smtClean="0">
              <a:latin typeface="Book Antiqua" pitchFamily="18" charset="0"/>
            </a:endParaRPr>
          </a:p>
          <a:p>
            <a:pPr marL="457200" indent="-457200" algn="just" eaLnBrk="1" fontAlgn="auto" hangingPunct="1">
              <a:spcAft>
                <a:spcPts val="0"/>
              </a:spcAft>
              <a:buSzPct val="100000"/>
              <a:buFont typeface="Wingdings" pitchFamily="2" charset="2"/>
              <a:buChar char="Ø"/>
              <a:defRPr/>
            </a:pPr>
            <a:r>
              <a:rPr lang="en-US" sz="2000" dirty="0" smtClean="0">
                <a:latin typeface="Book Antiqua" pitchFamily="18" charset="0"/>
              </a:rPr>
              <a:t>Time limit for departmental appeal is 6 months</a:t>
            </a:r>
          </a:p>
          <a:p>
            <a:pPr marL="457200" indent="-457200" algn="just" eaLnBrk="1" fontAlgn="auto" hangingPunct="1">
              <a:spcAft>
                <a:spcPts val="0"/>
              </a:spcAft>
              <a:buSzPct val="100000"/>
              <a:buFont typeface="Wingdings" pitchFamily="2" charset="2"/>
              <a:buChar char="Ø"/>
              <a:defRPr/>
            </a:pPr>
            <a:r>
              <a:rPr lang="en-US" sz="2000" dirty="0" smtClean="0">
                <a:latin typeface="Book Antiqua" pitchFamily="18" charset="0"/>
              </a:rPr>
              <a:t>Time limit for cross objection is 45 </a:t>
            </a:r>
            <a:r>
              <a:rPr lang="en-US" sz="2000" dirty="0" smtClean="0">
                <a:latin typeface="Book Antiqua" pitchFamily="18" charset="0"/>
              </a:rPr>
              <a:t>days</a:t>
            </a:r>
            <a:endParaRPr lang="en-US" sz="2000" dirty="0" smtClean="0">
              <a:latin typeface="Book Antiqua" pitchFamily="18" charset="0"/>
            </a:endParaRPr>
          </a:p>
          <a:p>
            <a:pPr marL="457200" indent="-457200" algn="just" eaLnBrk="1" fontAlgn="auto" hangingPunct="1">
              <a:spcAft>
                <a:spcPts val="0"/>
              </a:spcAft>
              <a:buSzPct val="100000"/>
              <a:buFont typeface="Wingdings" pitchFamily="2" charset="2"/>
              <a:buChar char="Ø"/>
              <a:defRPr/>
            </a:pPr>
            <a:r>
              <a:rPr lang="en-US" sz="2000" dirty="0" smtClean="0">
                <a:latin typeface="Book Antiqua" pitchFamily="18" charset="0"/>
              </a:rPr>
              <a:t>No appeal can be filed unless the appellant has deposited-</a:t>
            </a:r>
          </a:p>
          <a:p>
            <a:pPr marL="914400" indent="-457200" algn="just" eaLnBrk="1" fontAlgn="auto" hangingPunct="1">
              <a:spcAft>
                <a:spcPts val="0"/>
              </a:spcAft>
              <a:buSzPct val="100000"/>
              <a:buFont typeface="Wingdings" pitchFamily="2" charset="2"/>
              <a:buChar char="ü"/>
              <a:defRPr/>
            </a:pPr>
            <a:r>
              <a:rPr lang="en-US" sz="2000" dirty="0" smtClean="0">
                <a:latin typeface="Book Antiqua" pitchFamily="18" charset="0"/>
              </a:rPr>
              <a:t>in full, such part of the amount of tax, interest, fine, fee and penalty arising from the impugned order, as is admitted by him,</a:t>
            </a:r>
          </a:p>
          <a:p>
            <a:pPr marL="914400" indent="-457200" algn="just" eaLnBrk="1" fontAlgn="auto" hangingPunct="1">
              <a:spcAft>
                <a:spcPts val="0"/>
              </a:spcAft>
              <a:buSzPct val="100000"/>
              <a:buFont typeface="Wingdings" pitchFamily="2" charset="2"/>
              <a:buChar char="ü"/>
              <a:defRPr/>
            </a:pPr>
            <a:r>
              <a:rPr lang="en-US" sz="2000" dirty="0" smtClean="0">
                <a:latin typeface="Book Antiqua" pitchFamily="18" charset="0"/>
              </a:rPr>
              <a:t>20</a:t>
            </a:r>
            <a:r>
              <a:rPr lang="en-US" sz="2000" dirty="0">
                <a:latin typeface="Book Antiqua" pitchFamily="18" charset="0"/>
              </a:rPr>
              <a:t>% of the remaining amount of tax in dispute, in addition to the amount paid under Sec. 107(6) arising from the </a:t>
            </a:r>
            <a:r>
              <a:rPr lang="en-US" sz="2000" dirty="0" smtClean="0">
                <a:latin typeface="Book Antiqua" pitchFamily="18" charset="0"/>
              </a:rPr>
              <a:t>said order with maximum amount of ₹ 50 crores each under CGST and SGST</a:t>
            </a:r>
            <a:r>
              <a:rPr lang="en-US" sz="2000" dirty="0" smtClean="0">
                <a:latin typeface="Book Antiqua" pitchFamily="18" charset="0"/>
              </a:rPr>
              <a:t>.    (</a:t>
            </a:r>
            <a:r>
              <a:rPr lang="en-US" sz="2000" dirty="0" smtClean="0">
                <a:latin typeface="Book Antiqua" pitchFamily="18" charset="0"/>
              </a:rPr>
              <a:t>In 53</a:t>
            </a:r>
            <a:r>
              <a:rPr lang="en-US" sz="2000" baseline="30000" dirty="0" smtClean="0">
                <a:latin typeface="Book Antiqua" pitchFamily="18" charset="0"/>
              </a:rPr>
              <a:t>rd</a:t>
            </a:r>
            <a:r>
              <a:rPr lang="en-US" sz="2000" dirty="0" smtClean="0">
                <a:latin typeface="Book Antiqua" pitchFamily="18" charset="0"/>
              </a:rPr>
              <a:t> GST council meeting it is recommended to reduce it to 10% instead of 20% and maximum cap from ₹50 crores to </a:t>
            </a:r>
            <a:r>
              <a:rPr lang="en-US" sz="2000" dirty="0" smtClean="0">
                <a:latin typeface="Book Antiqua" pitchFamily="18" charset="0"/>
              </a:rPr>
              <a:t>₹20 </a:t>
            </a:r>
            <a:r>
              <a:rPr lang="en-US" sz="2000" dirty="0" smtClean="0">
                <a:latin typeface="Book Antiqua" pitchFamily="18" charset="0"/>
              </a:rPr>
              <a:t>crores each under CGST and SGST)</a:t>
            </a:r>
            <a:endParaRPr lang="en-US" sz="2000" dirty="0">
              <a:latin typeface="Book Antiqua" pitchFamily="18" charset="0"/>
            </a:endParaRPr>
          </a:p>
          <a:p>
            <a:pPr algn="just" eaLnBrk="1" fontAlgn="auto" hangingPunct="1">
              <a:spcAft>
                <a:spcPts val="0"/>
              </a:spcAft>
              <a:defRPr/>
            </a:pPr>
            <a:endParaRPr lang="en-US" sz="2000" dirty="0" smtClean="0">
              <a:latin typeface="Book Antiqua" pitchFamily="18" charset="0"/>
            </a:endParaRPr>
          </a:p>
          <a:p>
            <a:pPr eaLnBrk="1" fontAlgn="auto" hangingPunct="1">
              <a:spcAft>
                <a:spcPts val="0"/>
              </a:spcAft>
              <a:defRPr/>
            </a:pPr>
            <a:endParaRPr lang="en-US" sz="2000" dirty="0"/>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9C49A59-EBB9-4C23-B5C6-D45C43DFB1E6}" type="slidenum">
              <a:rPr lang="en-US" altLang="en-US">
                <a:solidFill>
                  <a:srgbClr val="898989"/>
                </a:solidFill>
                <a:latin typeface="Calibri" panose="020F0502020204030204" pitchFamily="34" charset="0"/>
              </a:rPr>
              <a:pPr eaLnBrk="1" hangingPunct="1"/>
              <a:t>15</a:t>
            </a:fld>
            <a:endParaRPr lang="en-US" altLang="en-US">
              <a:solidFill>
                <a:srgbClr val="898989"/>
              </a:solidFill>
              <a:latin typeface="Calibri" panose="020F0502020204030204" pitchFamily="34" charset="0"/>
            </a:endParaRPr>
          </a:p>
        </p:txBody>
      </p:sp>
      <p:pic>
        <p:nvPicPr>
          <p:cNvPr id="21509" name="Picture 2" descr="http://www.srbhargave.com/images/LogoFlower.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313" y="0"/>
            <a:ext cx="9286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7"/>
          <p:cNvSpPr>
            <a:spLocks noGrp="1"/>
          </p:cNvSpPr>
          <p:nvPr>
            <p:ph type="ftr" sz="quarter" idx="11"/>
          </p:nvPr>
        </p:nvSpPr>
        <p:spPr/>
        <p:txBody>
          <a:bodyPr/>
          <a:lstStyle/>
          <a:p>
            <a:pPr>
              <a:defRPr/>
            </a:pPr>
            <a:r>
              <a:rPr lang="en-US"/>
              <a:t>S. R. Bhargave &amp; Co.</a:t>
            </a:r>
          </a:p>
        </p:txBody>
      </p:sp>
    </p:spTree>
    <p:extLst>
      <p:ext uri="{BB962C8B-B14F-4D97-AF65-F5344CB8AC3E}">
        <p14:creationId xmlns:p14="http://schemas.microsoft.com/office/powerpoint/2010/main" val="15948014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IN" sz="3000" dirty="0" smtClean="0">
                <a:solidFill>
                  <a:srgbClr val="0000FF"/>
                </a:solidFill>
                <a:latin typeface="Book Antiqua"/>
              </a:rPr>
              <a:t>Appeal </a:t>
            </a:r>
            <a:r>
              <a:rPr lang="en-IN" sz="3000" dirty="0">
                <a:solidFill>
                  <a:srgbClr val="0000FF"/>
                </a:solidFill>
                <a:latin typeface="Book Antiqua"/>
              </a:rPr>
              <a:t>before Appellate Tribunal</a:t>
            </a:r>
            <a:endParaRPr lang="en-US" altLang="en-US" sz="3000" dirty="0" smtClean="0"/>
          </a:p>
        </p:txBody>
      </p:sp>
      <p:sp>
        <p:nvSpPr>
          <p:cNvPr id="3" name="Content Placeholder 2"/>
          <p:cNvSpPr>
            <a:spLocks noGrp="1"/>
          </p:cNvSpPr>
          <p:nvPr>
            <p:ph idx="1"/>
          </p:nvPr>
        </p:nvSpPr>
        <p:spPr>
          <a:xfrm>
            <a:off x="457200" y="1295400"/>
            <a:ext cx="8229600" cy="4830763"/>
          </a:xfrm>
        </p:spPr>
        <p:txBody>
          <a:bodyPr rtlCol="0">
            <a:noAutofit/>
          </a:bodyPr>
          <a:lstStyle/>
          <a:p>
            <a:pPr marL="465138" indent="-465138" algn="just" eaLnBrk="1" fontAlgn="auto" hangingPunct="1">
              <a:spcAft>
                <a:spcPts val="0"/>
              </a:spcAft>
              <a:buSzPct val="100000"/>
              <a:buFont typeface="Wingdings" pitchFamily="2" charset="2"/>
              <a:buChar char="Ø"/>
              <a:defRPr/>
            </a:pPr>
            <a:r>
              <a:rPr lang="en-US" sz="2000" dirty="0" smtClean="0">
                <a:latin typeface="Book Antiqua" pitchFamily="18" charset="0"/>
              </a:rPr>
              <a:t>Appellate Tribunal has discretion to refuse to admit appeal where the tax involved or the difference in tax involved or the amount of fine or penalty determined in order passed by the appellate authority/ adjudicating authority does not exceed </a:t>
            </a:r>
            <a:r>
              <a:rPr lang="en-US" sz="2000" dirty="0" smtClean="0">
                <a:latin typeface="Book Antiqua" pitchFamily="18" charset="0"/>
              </a:rPr>
              <a:t>₹50,000</a:t>
            </a:r>
            <a:r>
              <a:rPr lang="en-US" sz="2000" dirty="0" smtClean="0">
                <a:latin typeface="Book Antiqua" pitchFamily="18" charset="0"/>
              </a:rPr>
              <a:t>/-.</a:t>
            </a:r>
          </a:p>
          <a:p>
            <a:pPr marL="465138" indent="-465138" algn="just" eaLnBrk="1" fontAlgn="auto" hangingPunct="1">
              <a:spcAft>
                <a:spcPts val="0"/>
              </a:spcAft>
              <a:buSzPct val="100000"/>
              <a:buFont typeface="Wingdings" pitchFamily="2" charset="2"/>
              <a:buChar char="Ø"/>
              <a:defRPr/>
            </a:pPr>
            <a:endParaRPr lang="en-US" sz="1200" dirty="0" smtClean="0">
              <a:latin typeface="Book Antiqua" pitchFamily="18" charset="0"/>
            </a:endParaRPr>
          </a:p>
          <a:p>
            <a:pPr marL="465138" indent="-465138" algn="just" eaLnBrk="1" fontAlgn="auto" hangingPunct="1">
              <a:spcAft>
                <a:spcPts val="0"/>
              </a:spcAft>
              <a:buSzPct val="100000"/>
              <a:buFont typeface="Wingdings" pitchFamily="2" charset="2"/>
              <a:buChar char="Ø"/>
              <a:defRPr/>
            </a:pPr>
            <a:r>
              <a:rPr lang="en-US" sz="2000" dirty="0" smtClean="0">
                <a:latin typeface="Book Antiqua" pitchFamily="18" charset="0"/>
              </a:rPr>
              <a:t>A memorandum  of cross-objections to be filed within 45 days from receipt of notice .</a:t>
            </a:r>
          </a:p>
          <a:p>
            <a:pPr marL="465138" indent="-465138" algn="just" eaLnBrk="1" fontAlgn="auto" hangingPunct="1">
              <a:spcAft>
                <a:spcPts val="0"/>
              </a:spcAft>
              <a:buSzPct val="100000"/>
              <a:buFont typeface="Wingdings" pitchFamily="2" charset="2"/>
              <a:buChar char="Ø"/>
              <a:defRPr/>
            </a:pPr>
            <a:endParaRPr lang="en-US" sz="1200" dirty="0" smtClean="0">
              <a:latin typeface="Book Antiqua" pitchFamily="18" charset="0"/>
            </a:endParaRPr>
          </a:p>
          <a:p>
            <a:pPr marL="465138" indent="-465138" algn="just" eaLnBrk="1" fontAlgn="auto" hangingPunct="1">
              <a:spcAft>
                <a:spcPts val="0"/>
              </a:spcAft>
              <a:buSzPct val="100000"/>
              <a:buFont typeface="Wingdings" pitchFamily="2" charset="2"/>
              <a:buChar char="Ø"/>
              <a:defRPr/>
            </a:pPr>
            <a:r>
              <a:rPr lang="en-US" sz="2000" dirty="0" smtClean="0">
                <a:latin typeface="Book Antiqua" pitchFamily="18" charset="0"/>
              </a:rPr>
              <a:t>Appeal to National Bench in case of issue related to “Place of Supply”</a:t>
            </a:r>
          </a:p>
          <a:p>
            <a:pPr marL="0" indent="0" algn="just" eaLnBrk="1" fontAlgn="auto" hangingPunct="1">
              <a:spcAft>
                <a:spcPts val="0"/>
              </a:spcAft>
              <a:buSzPct val="100000"/>
              <a:buFont typeface="Arial" charset="0"/>
              <a:buNone/>
              <a:defRPr/>
            </a:pPr>
            <a:endParaRPr lang="en-US" sz="1200" dirty="0" smtClean="0">
              <a:latin typeface="Book Antiqua" pitchFamily="18" charset="0"/>
            </a:endParaRPr>
          </a:p>
          <a:p>
            <a:pPr marL="465138" indent="-465138" algn="just" eaLnBrk="1" fontAlgn="auto" hangingPunct="1">
              <a:spcAft>
                <a:spcPts val="0"/>
              </a:spcAft>
              <a:buSzPct val="100000"/>
              <a:buFont typeface="Wingdings" pitchFamily="2" charset="2"/>
              <a:buChar char="Ø"/>
              <a:defRPr/>
            </a:pPr>
            <a:r>
              <a:rPr lang="en-US" sz="2000" dirty="0" smtClean="0">
                <a:latin typeface="Book Antiqua" pitchFamily="18" charset="0"/>
              </a:rPr>
              <a:t>Appeal to be filed in prescribed form and should be accompanied with prescribed fee.</a:t>
            </a:r>
          </a:p>
          <a:p>
            <a:pPr marL="465138" indent="-465138" algn="just" eaLnBrk="1" fontAlgn="auto" hangingPunct="1">
              <a:spcAft>
                <a:spcPts val="0"/>
              </a:spcAft>
              <a:buSzPct val="100000"/>
              <a:buFont typeface="Wingdings" pitchFamily="2" charset="2"/>
              <a:buChar char="Ø"/>
              <a:defRPr/>
            </a:pPr>
            <a:endParaRPr lang="en-US" sz="1200" dirty="0" smtClean="0">
              <a:latin typeface="Book Antiqua" pitchFamily="18" charset="0"/>
            </a:endParaRPr>
          </a:p>
          <a:p>
            <a:pPr marL="465138" indent="-465138" algn="just" eaLnBrk="1" fontAlgn="auto" hangingPunct="1">
              <a:spcAft>
                <a:spcPts val="0"/>
              </a:spcAft>
              <a:buSzPct val="100000"/>
              <a:buFont typeface="Wingdings" pitchFamily="2" charset="2"/>
              <a:buChar char="Ø"/>
              <a:defRPr/>
            </a:pPr>
            <a:r>
              <a:rPr lang="en-US" sz="2000" dirty="0" smtClean="0">
                <a:latin typeface="Book Antiqua" pitchFamily="18" charset="0"/>
              </a:rPr>
              <a:t>As far as possible, Tribunal shall </a:t>
            </a:r>
            <a:r>
              <a:rPr lang="en-US" sz="2000" dirty="0" smtClean="0">
                <a:latin typeface="Book Antiqua" pitchFamily="18" charset="0"/>
              </a:rPr>
              <a:t>decide every appeal within a period of 1 year from the date of filing an appeal.</a:t>
            </a:r>
          </a:p>
          <a:p>
            <a:pPr marL="465138" indent="-465138" algn="just" eaLnBrk="1" fontAlgn="auto" hangingPunct="1">
              <a:spcAft>
                <a:spcPts val="0"/>
              </a:spcAft>
              <a:buSzPct val="100000"/>
              <a:buFont typeface="Wingdings" pitchFamily="2" charset="2"/>
              <a:buChar char="Ø"/>
              <a:defRPr/>
            </a:pPr>
            <a:endParaRPr lang="en-US" sz="2000" dirty="0" smtClean="0">
              <a:latin typeface="Book Antiqua" pitchFamily="18" charset="0"/>
            </a:endParaRPr>
          </a:p>
          <a:p>
            <a:pPr marL="465138" indent="-465138" algn="just" eaLnBrk="1" fontAlgn="auto" hangingPunct="1">
              <a:spcAft>
                <a:spcPts val="0"/>
              </a:spcAft>
              <a:defRPr/>
            </a:pPr>
            <a:endParaRPr lang="en-US" sz="2000" dirty="0" smtClean="0">
              <a:latin typeface="Book Antiqua" pitchFamily="18" charset="0"/>
            </a:endParaRPr>
          </a:p>
          <a:p>
            <a:pPr eaLnBrk="1" fontAlgn="auto" hangingPunct="1">
              <a:spcAft>
                <a:spcPts val="0"/>
              </a:spcAft>
              <a:defRPr/>
            </a:pPr>
            <a:endParaRPr lang="en-US" sz="2000" dirty="0">
              <a:latin typeface="Book Antiqua" pitchFamily="18" charset="0"/>
            </a:endParaRPr>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228A52B-D106-46B1-9EC1-7CC3DA954FEA}" type="slidenum">
              <a:rPr lang="en-US" altLang="en-US">
                <a:solidFill>
                  <a:srgbClr val="898989"/>
                </a:solidFill>
                <a:latin typeface="Calibri" panose="020F0502020204030204" pitchFamily="34" charset="0"/>
              </a:rPr>
              <a:pPr eaLnBrk="1" hangingPunct="1"/>
              <a:t>16</a:t>
            </a:fld>
            <a:endParaRPr lang="en-US" altLang="en-US">
              <a:solidFill>
                <a:srgbClr val="898989"/>
              </a:solidFill>
              <a:latin typeface="Calibri" panose="020F0502020204030204" pitchFamily="34" charset="0"/>
            </a:endParaRPr>
          </a:p>
        </p:txBody>
      </p:sp>
      <p:pic>
        <p:nvPicPr>
          <p:cNvPr id="22533" name="Picture 2" descr="http://www.srbhargave.com/images/LogoFlower.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313" y="0"/>
            <a:ext cx="9286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7"/>
          <p:cNvSpPr>
            <a:spLocks noGrp="1"/>
          </p:cNvSpPr>
          <p:nvPr>
            <p:ph type="ftr" sz="quarter" idx="11"/>
          </p:nvPr>
        </p:nvSpPr>
        <p:spPr/>
        <p:txBody>
          <a:bodyPr/>
          <a:lstStyle/>
          <a:p>
            <a:pPr>
              <a:defRPr/>
            </a:pPr>
            <a:r>
              <a:rPr lang="en-US"/>
              <a:t>S. R. Bhargave &amp; Co.</a:t>
            </a:r>
          </a:p>
        </p:txBody>
      </p:sp>
    </p:spTree>
    <p:extLst>
      <p:ext uri="{BB962C8B-B14F-4D97-AF65-F5344CB8AC3E}">
        <p14:creationId xmlns:p14="http://schemas.microsoft.com/office/powerpoint/2010/main" val="30447138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IN" sz="3000" dirty="0" smtClean="0">
                <a:solidFill>
                  <a:srgbClr val="0000FF"/>
                </a:solidFill>
                <a:latin typeface="Book Antiqua"/>
              </a:rPr>
              <a:t>Appeal </a:t>
            </a:r>
            <a:r>
              <a:rPr lang="en-IN" sz="3000" dirty="0">
                <a:solidFill>
                  <a:srgbClr val="0000FF"/>
                </a:solidFill>
                <a:latin typeface="Book Antiqua"/>
              </a:rPr>
              <a:t>before Appellate Tribunal</a:t>
            </a:r>
            <a:endParaRPr lang="en-US" altLang="en-US" sz="3000" dirty="0" smtClean="0"/>
          </a:p>
        </p:txBody>
      </p:sp>
      <p:sp>
        <p:nvSpPr>
          <p:cNvPr id="3" name="Content Placeholder 2"/>
          <p:cNvSpPr>
            <a:spLocks noGrp="1"/>
          </p:cNvSpPr>
          <p:nvPr>
            <p:ph idx="1"/>
          </p:nvPr>
        </p:nvSpPr>
        <p:spPr/>
        <p:txBody>
          <a:bodyPr rtlCol="0">
            <a:normAutofit/>
          </a:bodyPr>
          <a:lstStyle/>
          <a:p>
            <a:pPr marL="457200" indent="-457200" algn="just" eaLnBrk="1" fontAlgn="auto" hangingPunct="1">
              <a:spcAft>
                <a:spcPts val="0"/>
              </a:spcAft>
              <a:buSzPct val="100000"/>
              <a:buFont typeface="Wingdings" pitchFamily="2" charset="2"/>
              <a:buChar char="Ø"/>
              <a:defRPr/>
            </a:pPr>
            <a:r>
              <a:rPr lang="en-US" sz="2000" dirty="0" smtClean="0">
                <a:latin typeface="Book Antiqua" pitchFamily="18" charset="0"/>
              </a:rPr>
              <a:t>Tribunal Benches at every place where a High Court has a Bench.</a:t>
            </a:r>
          </a:p>
          <a:p>
            <a:pPr marL="457200" indent="-457200" algn="just" eaLnBrk="1" fontAlgn="auto" hangingPunct="1">
              <a:spcAft>
                <a:spcPts val="0"/>
              </a:spcAft>
              <a:buSzPct val="100000"/>
              <a:buFont typeface="Wingdings" pitchFamily="2" charset="2"/>
              <a:buChar char="Ø"/>
              <a:defRPr/>
            </a:pPr>
            <a:endParaRPr lang="en-US" sz="2000" dirty="0" smtClean="0">
              <a:latin typeface="Book Antiqua" pitchFamily="18" charset="0"/>
            </a:endParaRPr>
          </a:p>
          <a:p>
            <a:pPr marL="457200" indent="-457200" algn="just" eaLnBrk="1" fontAlgn="auto" hangingPunct="1">
              <a:spcAft>
                <a:spcPts val="0"/>
              </a:spcAft>
              <a:buSzPct val="100000"/>
              <a:buFont typeface="Wingdings" pitchFamily="2" charset="2"/>
              <a:buChar char="Ø"/>
              <a:defRPr/>
            </a:pPr>
            <a:r>
              <a:rPr lang="en-US" sz="2000" dirty="0" smtClean="0">
                <a:latin typeface="Book Antiqua" pitchFamily="18" charset="0"/>
              </a:rPr>
              <a:t>Principle of natural justice to be followed .</a:t>
            </a:r>
          </a:p>
          <a:p>
            <a:pPr marL="457200" indent="-457200" algn="just" eaLnBrk="1" fontAlgn="auto" hangingPunct="1">
              <a:spcAft>
                <a:spcPts val="0"/>
              </a:spcAft>
              <a:buSzPct val="100000"/>
              <a:buFont typeface="Wingdings" pitchFamily="2" charset="2"/>
              <a:buChar char="Ø"/>
              <a:defRPr/>
            </a:pPr>
            <a:endParaRPr lang="en-US" sz="2000" dirty="0" smtClean="0">
              <a:latin typeface="Book Antiqua" pitchFamily="18" charset="0"/>
            </a:endParaRPr>
          </a:p>
          <a:p>
            <a:pPr marL="457200" indent="-457200" algn="just" eaLnBrk="1" fontAlgn="auto" hangingPunct="1">
              <a:spcAft>
                <a:spcPts val="0"/>
              </a:spcAft>
              <a:buSzPct val="100000"/>
              <a:buFont typeface="Wingdings" pitchFamily="2" charset="2"/>
              <a:buChar char="Ø"/>
              <a:defRPr/>
            </a:pPr>
            <a:r>
              <a:rPr lang="en-US" sz="2000" dirty="0" smtClean="0">
                <a:latin typeface="Book Antiqua" pitchFamily="18" charset="0"/>
              </a:rPr>
              <a:t>Only 3 adjournments for personal hearing.</a:t>
            </a:r>
          </a:p>
          <a:p>
            <a:pPr marL="457200" indent="-457200" algn="just" eaLnBrk="1" fontAlgn="auto" hangingPunct="1">
              <a:spcAft>
                <a:spcPts val="0"/>
              </a:spcAft>
              <a:buSzPct val="100000"/>
              <a:buFont typeface="Wingdings" pitchFamily="2" charset="2"/>
              <a:buChar char="Ø"/>
              <a:defRPr/>
            </a:pPr>
            <a:endParaRPr lang="en-US" sz="2000" dirty="0" smtClean="0">
              <a:latin typeface="Book Antiqua" pitchFamily="18" charset="0"/>
            </a:endParaRPr>
          </a:p>
          <a:p>
            <a:pPr marL="457200" indent="-457200" algn="just" eaLnBrk="1" fontAlgn="auto" hangingPunct="1">
              <a:spcAft>
                <a:spcPts val="0"/>
              </a:spcAft>
              <a:buSzPct val="100000"/>
              <a:buFont typeface="Wingdings" pitchFamily="2" charset="2"/>
              <a:buChar char="Ø"/>
              <a:defRPr/>
            </a:pPr>
            <a:r>
              <a:rPr lang="en-US" sz="2000" dirty="0" smtClean="0">
                <a:latin typeface="Book Antiqua" pitchFamily="18" charset="0"/>
              </a:rPr>
              <a:t>Appeal Fees:- </a:t>
            </a:r>
            <a:r>
              <a:rPr lang="en-US" sz="2000" dirty="0" smtClean="0">
                <a:latin typeface="Book Antiqua" pitchFamily="18" charset="0"/>
              </a:rPr>
              <a:t>₹1000</a:t>
            </a:r>
            <a:r>
              <a:rPr lang="en-US" sz="2000" dirty="0" smtClean="0">
                <a:latin typeface="Book Antiqua" pitchFamily="18" charset="0"/>
              </a:rPr>
              <a:t>/- for every </a:t>
            </a:r>
            <a:r>
              <a:rPr lang="en-US" sz="2000" dirty="0" smtClean="0">
                <a:latin typeface="Book Antiqua" pitchFamily="18" charset="0"/>
              </a:rPr>
              <a:t>₹1 </a:t>
            </a:r>
            <a:r>
              <a:rPr lang="en-US" sz="2000" dirty="0" smtClean="0">
                <a:latin typeface="Book Antiqua" pitchFamily="18" charset="0"/>
              </a:rPr>
              <a:t>lacs </a:t>
            </a:r>
            <a:r>
              <a:rPr lang="en-US" sz="2000" dirty="0" smtClean="0">
                <a:latin typeface="Book Antiqua" pitchFamily="18" charset="0"/>
              </a:rPr>
              <a:t>of </a:t>
            </a:r>
            <a:r>
              <a:rPr lang="en-US" sz="2000" dirty="0" smtClean="0">
                <a:latin typeface="Book Antiqua" pitchFamily="18" charset="0"/>
              </a:rPr>
              <a:t>tax or ITC or amount of fine, fee or penalty involved- subject to maximum of </a:t>
            </a:r>
            <a:r>
              <a:rPr lang="en-US" sz="2000" dirty="0" smtClean="0">
                <a:latin typeface="Book Antiqua" pitchFamily="18" charset="0"/>
              </a:rPr>
              <a:t>₹ </a:t>
            </a:r>
            <a:r>
              <a:rPr lang="en-US" sz="2000" dirty="0" smtClean="0">
                <a:latin typeface="Book Antiqua" pitchFamily="18" charset="0"/>
              </a:rPr>
              <a:t>25000/-</a:t>
            </a:r>
          </a:p>
          <a:p>
            <a:pPr marL="0" indent="0" algn="just" eaLnBrk="1" fontAlgn="auto" hangingPunct="1">
              <a:spcAft>
                <a:spcPts val="0"/>
              </a:spcAft>
              <a:buSzPct val="100000"/>
              <a:buFont typeface="Arial" charset="0"/>
              <a:buNone/>
              <a:defRPr/>
            </a:pPr>
            <a:r>
              <a:rPr lang="en-US" sz="2000" dirty="0">
                <a:latin typeface="Book Antiqua" pitchFamily="18" charset="0"/>
              </a:rPr>
              <a:t>	</a:t>
            </a:r>
            <a:endParaRPr lang="en-US" sz="2000" dirty="0" smtClean="0">
              <a:latin typeface="Book Antiqua" pitchFamily="18" charset="0"/>
            </a:endParaRPr>
          </a:p>
          <a:p>
            <a:pPr algn="just" eaLnBrk="1" fontAlgn="auto" hangingPunct="1">
              <a:spcAft>
                <a:spcPts val="0"/>
              </a:spcAft>
              <a:buSzPct val="100000"/>
              <a:buFont typeface="Wingdings" pitchFamily="2" charset="2"/>
              <a:buChar char="Ø"/>
              <a:defRPr/>
            </a:pPr>
            <a:r>
              <a:rPr lang="en-US" sz="2000" b="1" dirty="0" smtClean="0">
                <a:latin typeface="Book Antiqua" pitchFamily="18" charset="0"/>
              </a:rPr>
              <a:t>Interest </a:t>
            </a:r>
            <a:r>
              <a:rPr lang="en-US" sz="2000" b="1" dirty="0" smtClean="0">
                <a:latin typeface="Book Antiqua" pitchFamily="18" charset="0"/>
              </a:rPr>
              <a:t>on delayed refund of pre-deposit (Sec. 115)</a:t>
            </a:r>
            <a:r>
              <a:rPr lang="en-US" sz="2000" dirty="0" smtClean="0">
                <a:latin typeface="Book Antiqua" pitchFamily="18" charset="0"/>
              </a:rPr>
              <a:t>:</a:t>
            </a:r>
          </a:p>
          <a:p>
            <a:pPr marL="344488" indent="-344488" algn="just" eaLnBrk="1" fontAlgn="auto" hangingPunct="1">
              <a:spcAft>
                <a:spcPts val="0"/>
              </a:spcAft>
              <a:buSzPct val="100000"/>
              <a:buFont typeface="Arial" charset="0"/>
              <a:buNone/>
              <a:defRPr/>
            </a:pPr>
            <a:r>
              <a:rPr lang="en-US" sz="2000" dirty="0" smtClean="0">
                <a:latin typeface="Book Antiqua" pitchFamily="18" charset="0"/>
              </a:rPr>
              <a:t>	An amount is deposited u/s. 107 or Sec. 112 will be refunded with interest at specified </a:t>
            </a:r>
            <a:r>
              <a:rPr lang="en-US" sz="2000" dirty="0" smtClean="0">
                <a:latin typeface="Book Antiqua" pitchFamily="18" charset="0"/>
              </a:rPr>
              <a:t>rate (6% as per Sec. 56).</a:t>
            </a:r>
            <a:endParaRPr lang="en-US" sz="2000" dirty="0" smtClean="0">
              <a:latin typeface="Book Antiqua" pitchFamily="18" charset="0"/>
            </a:endParaRPr>
          </a:p>
          <a:p>
            <a:pPr marL="344488" indent="-344488" algn="just" eaLnBrk="1" fontAlgn="auto" hangingPunct="1">
              <a:spcAft>
                <a:spcPts val="0"/>
              </a:spcAft>
              <a:buSzPct val="100000"/>
              <a:buFont typeface="Arial" charset="0"/>
              <a:buNone/>
              <a:defRPr/>
            </a:pPr>
            <a:endParaRPr lang="en-US" sz="2000" dirty="0">
              <a:latin typeface="Book Antiqua" pitchFamily="18" charset="0"/>
            </a:endParaRPr>
          </a:p>
          <a:p>
            <a:pPr marL="344488" indent="-344488" algn="just" eaLnBrk="1" fontAlgn="auto" hangingPunct="1">
              <a:spcAft>
                <a:spcPts val="0"/>
              </a:spcAft>
              <a:buSzPct val="100000"/>
              <a:buFont typeface="Arial" charset="0"/>
              <a:buNone/>
              <a:defRPr/>
            </a:pPr>
            <a:endParaRPr lang="en-US" sz="2000" dirty="0" smtClean="0">
              <a:latin typeface="Book Antiqua" pitchFamily="18" charset="0"/>
            </a:endParaRPr>
          </a:p>
          <a:p>
            <a:pPr algn="just" eaLnBrk="1" fontAlgn="auto" hangingPunct="1">
              <a:spcAft>
                <a:spcPts val="0"/>
              </a:spcAft>
              <a:buSzPct val="100000"/>
              <a:buFont typeface="Wingdings" pitchFamily="2" charset="2"/>
              <a:buChar char="Ø"/>
              <a:defRPr/>
            </a:pPr>
            <a:endParaRPr lang="en-US" sz="2000" dirty="0" smtClean="0">
              <a:latin typeface="Book Antiqua" pitchFamily="18" charset="0"/>
            </a:endParaRPr>
          </a:p>
          <a:p>
            <a:pPr eaLnBrk="1" fontAlgn="auto" hangingPunct="1">
              <a:spcAft>
                <a:spcPts val="0"/>
              </a:spcAft>
              <a:defRPr/>
            </a:pPr>
            <a:endParaRPr lang="en-US" sz="2000" dirty="0"/>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A8972FA-06DC-4F3F-B570-000E4B18343A}" type="slidenum">
              <a:rPr lang="en-US" altLang="en-US">
                <a:solidFill>
                  <a:srgbClr val="898989"/>
                </a:solidFill>
                <a:latin typeface="Calibri" panose="020F0502020204030204" pitchFamily="34" charset="0"/>
              </a:rPr>
              <a:pPr eaLnBrk="1" hangingPunct="1"/>
              <a:t>17</a:t>
            </a:fld>
            <a:endParaRPr lang="en-US" altLang="en-US">
              <a:solidFill>
                <a:srgbClr val="898989"/>
              </a:solidFill>
              <a:latin typeface="Calibri" panose="020F0502020204030204" pitchFamily="34" charset="0"/>
            </a:endParaRPr>
          </a:p>
        </p:txBody>
      </p:sp>
      <p:pic>
        <p:nvPicPr>
          <p:cNvPr id="23557" name="Picture 2" descr="http://www.srbhargave.com/images/LogoFlower.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313" y="-28575"/>
            <a:ext cx="9286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7"/>
          <p:cNvSpPr>
            <a:spLocks noGrp="1"/>
          </p:cNvSpPr>
          <p:nvPr>
            <p:ph type="ftr" sz="quarter" idx="11"/>
          </p:nvPr>
        </p:nvSpPr>
        <p:spPr/>
        <p:txBody>
          <a:bodyPr/>
          <a:lstStyle/>
          <a:p>
            <a:pPr>
              <a:defRPr/>
            </a:pPr>
            <a:r>
              <a:rPr lang="en-US"/>
              <a:t>S. R. Bhargave &amp; Co.</a:t>
            </a:r>
          </a:p>
        </p:txBody>
      </p:sp>
    </p:spTree>
    <p:extLst>
      <p:ext uri="{BB962C8B-B14F-4D97-AF65-F5344CB8AC3E}">
        <p14:creationId xmlns:p14="http://schemas.microsoft.com/office/powerpoint/2010/main" val="10941117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25537"/>
          </a:xfrm>
        </p:spPr>
        <p:txBody>
          <a:bodyPr>
            <a:normAutofit/>
          </a:bodyPr>
          <a:lstStyle/>
          <a:p>
            <a:r>
              <a:rPr lang="en-US" altLang="en-US" sz="3000" dirty="0" smtClean="0">
                <a:solidFill>
                  <a:srgbClr val="0000FF"/>
                </a:solidFill>
                <a:latin typeface="Book Antiqua" panose="02040602050305030304" pitchFamily="18" charset="0"/>
              </a:rPr>
              <a:t>Appeals Monetary limit for appeal by department vide Circular No. 207/1/2024-GST</a:t>
            </a:r>
            <a:endParaRPr lang="en-IN" sz="3000" dirty="0">
              <a:solidFill>
                <a:srgbClr val="0070C0"/>
              </a:solidFill>
              <a:latin typeface="Book Antiqua" panose="02040602050305030304" pitchFamily="18" charset="0"/>
            </a:endParaRPr>
          </a:p>
        </p:txBody>
      </p:sp>
      <p:sp>
        <p:nvSpPr>
          <p:cNvPr id="3" name="Content Placeholder 2"/>
          <p:cNvSpPr>
            <a:spLocks noGrp="1"/>
          </p:cNvSpPr>
          <p:nvPr>
            <p:ph idx="1"/>
          </p:nvPr>
        </p:nvSpPr>
        <p:spPr>
          <a:xfrm>
            <a:off x="457200" y="1524000"/>
            <a:ext cx="8229600" cy="4525963"/>
          </a:xfrm>
        </p:spPr>
        <p:txBody>
          <a:bodyPr>
            <a:normAutofit/>
          </a:bodyPr>
          <a:lstStyle/>
          <a:p>
            <a:pPr algn="just">
              <a:lnSpc>
                <a:spcPct val="100000"/>
              </a:lnSpc>
            </a:pPr>
            <a:r>
              <a:rPr lang="en-IN" sz="2000" b="1" dirty="0">
                <a:latin typeface="Book Antiqua" panose="02040602050305030304" pitchFamily="18" charset="0"/>
              </a:rPr>
              <a:t>Monetary limits</a:t>
            </a:r>
            <a:r>
              <a:rPr lang="en-IN" sz="2000" dirty="0">
                <a:latin typeface="Book Antiqua" panose="02040602050305030304" pitchFamily="18" charset="0"/>
              </a:rPr>
              <a:t>: - below which </a:t>
            </a:r>
            <a:r>
              <a:rPr lang="en-US" sz="2000" dirty="0">
                <a:latin typeface="Book Antiqua" panose="02040602050305030304" pitchFamily="18" charset="0"/>
              </a:rPr>
              <a:t>which appeal or application or special Leave Petition, as the case may be, shall not be filed by the Central tax Officers:</a:t>
            </a:r>
          </a:p>
          <a:p>
            <a:pPr marL="0" indent="0" algn="just">
              <a:lnSpc>
                <a:spcPct val="100000"/>
              </a:lnSpc>
              <a:buNone/>
            </a:pPr>
            <a:r>
              <a:rPr lang="en-US" sz="2000" dirty="0" smtClean="0">
                <a:latin typeface="Book Antiqua" panose="02040602050305030304" pitchFamily="18" charset="0"/>
              </a:rPr>
              <a:t>     Appellate </a:t>
            </a:r>
            <a:r>
              <a:rPr lang="en-US" sz="2000" dirty="0">
                <a:latin typeface="Book Antiqua" panose="02040602050305030304" pitchFamily="18" charset="0"/>
              </a:rPr>
              <a:t>Forum	</a:t>
            </a:r>
            <a:r>
              <a:rPr lang="en-US" sz="2000" dirty="0" smtClean="0">
                <a:latin typeface="Book Antiqua" panose="02040602050305030304" pitchFamily="18" charset="0"/>
              </a:rPr>
              <a:t>	Monetary </a:t>
            </a:r>
            <a:r>
              <a:rPr lang="en-US" sz="2000" dirty="0">
                <a:latin typeface="Book Antiqua" panose="02040602050305030304" pitchFamily="18" charset="0"/>
              </a:rPr>
              <a:t>limit (Amt. in ₹)</a:t>
            </a:r>
          </a:p>
          <a:p>
            <a:pPr marL="714375" indent="-352425" algn="just">
              <a:lnSpc>
                <a:spcPct val="100000"/>
              </a:lnSpc>
            </a:pPr>
            <a:r>
              <a:rPr lang="en-US" sz="2000" dirty="0">
                <a:latin typeface="Book Antiqua" panose="02040602050305030304" pitchFamily="18" charset="0"/>
              </a:rPr>
              <a:t>GSTAT		   </a:t>
            </a:r>
            <a:r>
              <a:rPr lang="en-US" sz="2000" dirty="0" smtClean="0">
                <a:latin typeface="Book Antiqua" panose="02040602050305030304" pitchFamily="18" charset="0"/>
              </a:rPr>
              <a:t>	20,00,000</a:t>
            </a:r>
            <a:r>
              <a:rPr lang="en-US" sz="2000" dirty="0">
                <a:latin typeface="Book Antiqua" panose="02040602050305030304" pitchFamily="18" charset="0"/>
              </a:rPr>
              <a:t>/-</a:t>
            </a:r>
          </a:p>
          <a:p>
            <a:pPr marL="714375" indent="-352425" algn="just">
              <a:lnSpc>
                <a:spcPct val="100000"/>
              </a:lnSpc>
            </a:pPr>
            <a:r>
              <a:rPr lang="en-US" sz="2000" dirty="0">
                <a:latin typeface="Book Antiqua" panose="02040602050305030304" pitchFamily="18" charset="0"/>
              </a:rPr>
              <a:t>High Court	</a:t>
            </a:r>
            <a:r>
              <a:rPr lang="en-US" sz="2000" dirty="0" smtClean="0">
                <a:latin typeface="Book Antiqua" panose="02040602050305030304" pitchFamily="18" charset="0"/>
              </a:rPr>
              <a:t>	1,00,00,000</a:t>
            </a:r>
            <a:r>
              <a:rPr lang="en-US" sz="2000" dirty="0">
                <a:latin typeface="Book Antiqua" panose="02040602050305030304" pitchFamily="18" charset="0"/>
              </a:rPr>
              <a:t>/-</a:t>
            </a:r>
          </a:p>
          <a:p>
            <a:pPr marL="714375" indent="-352425" algn="just">
              <a:lnSpc>
                <a:spcPct val="100000"/>
              </a:lnSpc>
            </a:pPr>
            <a:r>
              <a:rPr lang="en-IN" sz="2000" dirty="0">
                <a:latin typeface="Book Antiqua" panose="02040602050305030304" pitchFamily="18" charset="0"/>
              </a:rPr>
              <a:t>Supreme Court	</a:t>
            </a:r>
            <a:r>
              <a:rPr lang="en-IN" sz="2000" dirty="0" smtClean="0">
                <a:latin typeface="Book Antiqua" panose="02040602050305030304" pitchFamily="18" charset="0"/>
              </a:rPr>
              <a:t>	2,00,00,000</a:t>
            </a:r>
            <a:r>
              <a:rPr lang="en-IN" sz="2000" dirty="0">
                <a:latin typeface="Book Antiqua" panose="02040602050305030304" pitchFamily="18" charset="0"/>
              </a:rPr>
              <a:t>/-</a:t>
            </a:r>
          </a:p>
          <a:p>
            <a:pPr algn="just">
              <a:lnSpc>
                <a:spcPct val="100000"/>
              </a:lnSpc>
            </a:pPr>
            <a:endParaRPr lang="en-IN" sz="2000" b="1" dirty="0" smtClean="0">
              <a:latin typeface="Book Antiqua" panose="02040602050305030304" pitchFamily="18" charset="0"/>
            </a:endParaRPr>
          </a:p>
          <a:p>
            <a:pPr algn="just">
              <a:lnSpc>
                <a:spcPct val="100000"/>
              </a:lnSpc>
            </a:pPr>
            <a:r>
              <a:rPr lang="en-IN" sz="2000" b="1" dirty="0" smtClean="0">
                <a:latin typeface="Book Antiqua" panose="02040602050305030304" pitchFamily="18" charset="0"/>
              </a:rPr>
              <a:t>Exceptions</a:t>
            </a:r>
            <a:r>
              <a:rPr lang="en-IN" sz="2000" b="1" dirty="0">
                <a:latin typeface="Book Antiqua" panose="02040602050305030304" pitchFamily="18" charset="0"/>
              </a:rPr>
              <a:t>:</a:t>
            </a:r>
          </a:p>
          <a:p>
            <a:pPr marL="514350" indent="-514350" algn="just">
              <a:lnSpc>
                <a:spcPct val="100000"/>
              </a:lnSpc>
              <a:buFont typeface="+mj-lt"/>
              <a:buAutoNum type="romanLcPeriod"/>
            </a:pPr>
            <a:r>
              <a:rPr lang="en-US" sz="2000" dirty="0">
                <a:latin typeface="Book Antiqua" panose="02040602050305030304" pitchFamily="18" charset="0"/>
              </a:rPr>
              <a:t>Where any provision of the CGST Act or SGST/UTGST Act or IGST Act or GST (Compensation to States) Act has been held to be ultra vires to the Constitution of India; or</a:t>
            </a:r>
            <a:endParaRPr lang="en-IN" sz="2000" dirty="0">
              <a:latin typeface="Book Antiqua" panose="02040602050305030304" pitchFamily="18" charset="0"/>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18</a:t>
            </a:fld>
            <a:endParaRPr lang="en-US" dirty="0"/>
          </a:p>
        </p:txBody>
      </p:sp>
      <p:pic>
        <p:nvPicPr>
          <p:cNvPr id="6" name="Picture 2" descr="http://www.srbhargave.com/images/LogoFlower.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313" y="-28575"/>
            <a:ext cx="9286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8206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lvl="0" indent="-514350" algn="just">
              <a:buFont typeface="+mj-lt"/>
              <a:buAutoNum type="romanLcPeriod" startAt="2"/>
            </a:pPr>
            <a:r>
              <a:rPr lang="en-US" sz="2000" dirty="0">
                <a:latin typeface="Book Antiqua" panose="02040602050305030304" pitchFamily="18" charset="0"/>
              </a:rPr>
              <a:t>Where any Rules or regulations made under CGST Act or SGST/UTGST Act or IGST Act or GST (Compensation to States) Act have been held to be ultra vires the parent Act; or</a:t>
            </a:r>
          </a:p>
          <a:p>
            <a:pPr marL="514350" lvl="0" indent="-514350" algn="just">
              <a:buFont typeface="+mj-lt"/>
              <a:buAutoNum type="romanLcPeriod" startAt="2"/>
            </a:pPr>
            <a:endParaRPr lang="en-US" sz="2000" dirty="0">
              <a:latin typeface="Book Antiqua" panose="02040602050305030304" pitchFamily="18" charset="0"/>
            </a:endParaRPr>
          </a:p>
          <a:p>
            <a:pPr marL="514350" lvl="0" indent="-514350" algn="just">
              <a:buFont typeface="+mj-lt"/>
              <a:buAutoNum type="romanLcPeriod" startAt="2"/>
            </a:pPr>
            <a:r>
              <a:rPr lang="en-US" sz="2000" dirty="0">
                <a:latin typeface="Book Antiqua" panose="02040602050305030304" pitchFamily="18" charset="0"/>
              </a:rPr>
              <a:t>Where any order, notification, instruction, or circular issued by the Government or the Board has been held to be ultra vires of the CGST Act or SGST/UTGST Act or IGST Act or GST (Compensation to States) Actor the Rules made thereunder; or</a:t>
            </a:r>
            <a:endParaRPr lang="en-IN" sz="2000" dirty="0">
              <a:latin typeface="Book Antiqua" panose="02040602050305030304" pitchFamily="18" charset="0"/>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19</a:t>
            </a:fld>
            <a:endParaRPr lang="en-US" dirty="0"/>
          </a:p>
        </p:txBody>
      </p:sp>
      <p:sp>
        <p:nvSpPr>
          <p:cNvPr id="8" name="Title 1"/>
          <p:cNvSpPr>
            <a:spLocks noGrp="1"/>
          </p:cNvSpPr>
          <p:nvPr>
            <p:ph type="title"/>
          </p:nvPr>
        </p:nvSpPr>
        <p:spPr>
          <a:xfrm>
            <a:off x="457200" y="274638"/>
            <a:ext cx="8229600" cy="1143000"/>
          </a:xfrm>
        </p:spPr>
        <p:txBody>
          <a:bodyPr>
            <a:normAutofit/>
          </a:bodyPr>
          <a:lstStyle/>
          <a:p>
            <a:r>
              <a:rPr lang="en-US" altLang="en-US" sz="3000" dirty="0" smtClean="0">
                <a:solidFill>
                  <a:srgbClr val="0000FF"/>
                </a:solidFill>
                <a:latin typeface="Book Antiqua" panose="02040602050305030304" pitchFamily="18" charset="0"/>
              </a:rPr>
              <a:t>Appeals Monetary limit for appeal by department vide Circular No. 207/1/2024-GST</a:t>
            </a:r>
            <a:endParaRPr lang="en-IN" sz="3000" dirty="0">
              <a:solidFill>
                <a:srgbClr val="0070C0"/>
              </a:solidFill>
              <a:latin typeface="Book Antiqua" panose="02040602050305030304" pitchFamily="18" charset="0"/>
            </a:endParaRPr>
          </a:p>
        </p:txBody>
      </p:sp>
      <p:pic>
        <p:nvPicPr>
          <p:cNvPr id="6" name="Picture 2" descr="http://www.srbhargave.com/images/LogoFlower.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313" y="-28575"/>
            <a:ext cx="9286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348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smtClean="0">
                <a:solidFill>
                  <a:srgbClr val="0000FF"/>
                </a:solidFill>
                <a:latin typeface="Book Antiqua"/>
              </a:rPr>
              <a:t>Appeal</a:t>
            </a:r>
            <a:endParaRPr lang="en-IN" sz="3000" dirty="0"/>
          </a:p>
        </p:txBody>
      </p:sp>
      <p:sp>
        <p:nvSpPr>
          <p:cNvPr id="3" name="Content Placeholder 2"/>
          <p:cNvSpPr>
            <a:spLocks noGrp="1"/>
          </p:cNvSpPr>
          <p:nvPr>
            <p:ph idx="1"/>
          </p:nvPr>
        </p:nvSpPr>
        <p:spPr>
          <a:xfrm>
            <a:off x="457200" y="1265236"/>
            <a:ext cx="8229600" cy="5135564"/>
          </a:xfrm>
        </p:spPr>
        <p:txBody>
          <a:bodyPr>
            <a:normAutofit fontScale="92500"/>
          </a:bodyPr>
          <a:lstStyle/>
          <a:p>
            <a:pPr marL="0" indent="0" algn="just">
              <a:lnSpc>
                <a:spcPct val="150000"/>
              </a:lnSpc>
              <a:spcBef>
                <a:spcPts val="0"/>
              </a:spcBef>
              <a:buNone/>
            </a:pPr>
            <a:r>
              <a:rPr lang="en-IN" sz="2000" b="1" dirty="0" smtClean="0">
                <a:latin typeface="Book Antiqua"/>
              </a:rPr>
              <a:t>“Appeal” </a:t>
            </a:r>
            <a:r>
              <a:rPr lang="en-IN" sz="2000" b="1" dirty="0">
                <a:latin typeface="Book Antiqua"/>
              </a:rPr>
              <a:t>– </a:t>
            </a:r>
            <a:r>
              <a:rPr lang="en-IN" sz="2000" b="1" dirty="0" smtClean="0">
                <a:latin typeface="Book Antiqua"/>
              </a:rPr>
              <a:t>Meaning</a:t>
            </a:r>
          </a:p>
          <a:p>
            <a:pPr lvl="0" algn="just">
              <a:lnSpc>
                <a:spcPct val="150000"/>
              </a:lnSpc>
              <a:spcBef>
                <a:spcPts val="0"/>
              </a:spcBef>
              <a:buFont typeface="Wingdings" panose="05000000000000000000" pitchFamily="2" charset="2"/>
              <a:buChar char="ü"/>
            </a:pPr>
            <a:r>
              <a:rPr lang="en-IN" sz="2000" dirty="0" smtClean="0">
                <a:latin typeface="Book Antiqua"/>
              </a:rPr>
              <a:t>The </a:t>
            </a:r>
            <a:r>
              <a:rPr lang="en-IN" sz="2000" dirty="0">
                <a:latin typeface="Book Antiqua"/>
              </a:rPr>
              <a:t>term “</a:t>
            </a:r>
            <a:r>
              <a:rPr lang="en-IN" sz="2000" dirty="0" smtClean="0">
                <a:latin typeface="Book Antiqua"/>
              </a:rPr>
              <a:t>appeal”, </a:t>
            </a:r>
            <a:r>
              <a:rPr lang="en-IN" sz="2000" dirty="0">
                <a:latin typeface="Book Antiqua"/>
              </a:rPr>
              <a:t>in legal context, is generally understood so as to mean proceeding or application preferred by an aggrieved party before the higher judicial forum for review of a decision of the lower court.</a:t>
            </a:r>
          </a:p>
          <a:p>
            <a:pPr algn="just">
              <a:lnSpc>
                <a:spcPct val="150000"/>
              </a:lnSpc>
              <a:spcBef>
                <a:spcPts val="0"/>
              </a:spcBef>
              <a:buFont typeface="Wingdings" panose="05000000000000000000" pitchFamily="2" charset="2"/>
              <a:buChar char="ü"/>
            </a:pPr>
            <a:endParaRPr lang="en-IN" sz="2000" dirty="0">
              <a:latin typeface="Book Antiqua"/>
            </a:endParaRPr>
          </a:p>
          <a:p>
            <a:pPr lvl="0" algn="just">
              <a:lnSpc>
                <a:spcPct val="150000"/>
              </a:lnSpc>
              <a:spcBef>
                <a:spcPts val="0"/>
              </a:spcBef>
              <a:buFont typeface="Wingdings" panose="05000000000000000000" pitchFamily="2" charset="2"/>
              <a:buChar char="ü"/>
            </a:pPr>
            <a:r>
              <a:rPr lang="en-IN" sz="2000" dirty="0">
                <a:latin typeface="Book Antiqua"/>
              </a:rPr>
              <a:t>A proceeding undertaken to have a decision reconsidered by bringing it to a higher authority, specially for submission of a lower </a:t>
            </a:r>
            <a:r>
              <a:rPr lang="en-IN" sz="2000" dirty="0" smtClean="0">
                <a:latin typeface="Book Antiqua"/>
              </a:rPr>
              <a:t>Court’s </a:t>
            </a:r>
            <a:r>
              <a:rPr lang="en-IN" sz="2000" dirty="0">
                <a:latin typeface="Book Antiqua"/>
              </a:rPr>
              <a:t>decision to higher court for review and possible reversal.</a:t>
            </a:r>
          </a:p>
          <a:p>
            <a:pPr algn="just">
              <a:lnSpc>
                <a:spcPct val="150000"/>
              </a:lnSpc>
              <a:spcBef>
                <a:spcPts val="0"/>
              </a:spcBef>
              <a:buFont typeface="Wingdings" panose="05000000000000000000" pitchFamily="2" charset="2"/>
              <a:buChar char="ü"/>
            </a:pPr>
            <a:endParaRPr lang="en-IN" sz="2000" dirty="0">
              <a:latin typeface="Book Antiqua"/>
            </a:endParaRPr>
          </a:p>
          <a:p>
            <a:pPr algn="just">
              <a:lnSpc>
                <a:spcPct val="150000"/>
              </a:lnSpc>
              <a:spcBef>
                <a:spcPts val="0"/>
              </a:spcBef>
              <a:buFont typeface="Wingdings" panose="05000000000000000000" pitchFamily="2" charset="2"/>
              <a:buChar char="ü"/>
            </a:pPr>
            <a:r>
              <a:rPr lang="en-IN" sz="2000" dirty="0">
                <a:latin typeface="Book Antiqua"/>
              </a:rPr>
              <a:t>An appeal generally speaking is a rehearing by a superior Court on both law and fact.”</a:t>
            </a: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2</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33931275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lgn="just">
              <a:buFont typeface="+mj-lt"/>
              <a:buAutoNum type="romanLcPeriod" startAt="4"/>
            </a:pPr>
            <a:r>
              <a:rPr lang="en-US" sz="2000" dirty="0">
                <a:latin typeface="Book Antiqua" panose="02040602050305030304" pitchFamily="18" charset="0"/>
              </a:rPr>
              <a:t> Where the matter is related to -</a:t>
            </a:r>
            <a:endParaRPr lang="en-IN" sz="2000" dirty="0">
              <a:latin typeface="Book Antiqua" panose="02040602050305030304" pitchFamily="18" charset="0"/>
            </a:endParaRPr>
          </a:p>
          <a:p>
            <a:pPr marL="714375" indent="-352425" algn="just"/>
            <a:r>
              <a:rPr lang="en-US" sz="2000" dirty="0">
                <a:latin typeface="Book Antiqua" panose="02040602050305030304" pitchFamily="18" charset="0"/>
              </a:rPr>
              <a:t>a. Valuation of goods or services; or</a:t>
            </a:r>
            <a:endParaRPr lang="en-IN" sz="2000" dirty="0">
              <a:latin typeface="Book Antiqua" panose="02040602050305030304" pitchFamily="18" charset="0"/>
            </a:endParaRPr>
          </a:p>
          <a:p>
            <a:pPr marL="714375" indent="-352425" algn="just"/>
            <a:r>
              <a:rPr lang="en-US" sz="2000" dirty="0">
                <a:latin typeface="Book Antiqua" panose="02040602050305030304" pitchFamily="18" charset="0"/>
              </a:rPr>
              <a:t>b. Classification of goods or services; or</a:t>
            </a:r>
            <a:endParaRPr lang="en-IN" sz="2000" dirty="0">
              <a:latin typeface="Book Antiqua" panose="02040602050305030304" pitchFamily="18" charset="0"/>
            </a:endParaRPr>
          </a:p>
          <a:p>
            <a:pPr marL="714375" indent="-352425" algn="just"/>
            <a:r>
              <a:rPr lang="en-US" sz="2000" dirty="0">
                <a:latin typeface="Book Antiqua" panose="02040602050305030304" pitchFamily="18" charset="0"/>
              </a:rPr>
              <a:t>c. Refunds; or</a:t>
            </a:r>
            <a:endParaRPr lang="en-IN" sz="2000" dirty="0">
              <a:latin typeface="Book Antiqua" panose="02040602050305030304" pitchFamily="18" charset="0"/>
            </a:endParaRPr>
          </a:p>
          <a:p>
            <a:pPr marL="714375" indent="-352425" algn="just"/>
            <a:r>
              <a:rPr lang="en-US" sz="2000" dirty="0">
                <a:latin typeface="Book Antiqua" panose="02040602050305030304" pitchFamily="18" charset="0"/>
              </a:rPr>
              <a:t>d. Place of Supply; or</a:t>
            </a:r>
            <a:endParaRPr lang="en-IN" sz="2000" dirty="0">
              <a:latin typeface="Book Antiqua" panose="02040602050305030304" pitchFamily="18" charset="0"/>
            </a:endParaRPr>
          </a:p>
          <a:p>
            <a:pPr marL="714375" indent="-352425" algn="just"/>
            <a:r>
              <a:rPr lang="en-US" sz="2000" dirty="0">
                <a:latin typeface="Book Antiqua" panose="02040602050305030304" pitchFamily="18" charset="0"/>
              </a:rPr>
              <a:t>e. Any other issue,</a:t>
            </a:r>
            <a:endParaRPr lang="en-IN" sz="2000" dirty="0">
              <a:latin typeface="Book Antiqua" panose="02040602050305030304" pitchFamily="18" charset="0"/>
            </a:endParaRPr>
          </a:p>
          <a:p>
            <a:pPr marL="201168" lvl="1" indent="0" algn="just">
              <a:buNone/>
            </a:pPr>
            <a:r>
              <a:rPr lang="en-US" sz="2000" dirty="0">
                <a:latin typeface="Book Antiqua" panose="02040602050305030304" pitchFamily="18" charset="0"/>
              </a:rPr>
              <a:t>		</a:t>
            </a:r>
          </a:p>
          <a:p>
            <a:pPr marL="201168" lvl="1" indent="0" algn="just">
              <a:buNone/>
            </a:pPr>
            <a:r>
              <a:rPr lang="en-US" sz="2000" dirty="0">
                <a:latin typeface="Book Antiqua" panose="02040602050305030304" pitchFamily="18" charset="0"/>
              </a:rPr>
              <a:t>which is recurring in nature and/or involves interpretation of the provisions of the Act /the Rules/ notification/circular/order/instruction </a:t>
            </a:r>
            <a:r>
              <a:rPr lang="en-US" sz="2000" dirty="0" err="1">
                <a:latin typeface="Book Antiqua" panose="02040602050305030304" pitchFamily="18" charset="0"/>
              </a:rPr>
              <a:t>etc</a:t>
            </a:r>
            <a:r>
              <a:rPr lang="en-US" sz="2000" dirty="0">
                <a:latin typeface="Book Antiqua" panose="02040602050305030304" pitchFamily="18" charset="0"/>
              </a:rPr>
              <a:t>; or</a:t>
            </a:r>
            <a:endParaRPr lang="en-IN" sz="2000" dirty="0">
              <a:latin typeface="Book Antiqua" panose="02040602050305030304" pitchFamily="18" charset="0"/>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20</a:t>
            </a:fld>
            <a:endParaRPr lang="en-US" dirty="0"/>
          </a:p>
        </p:txBody>
      </p:sp>
      <p:sp>
        <p:nvSpPr>
          <p:cNvPr id="7" name="Title 1"/>
          <p:cNvSpPr>
            <a:spLocks noGrp="1"/>
          </p:cNvSpPr>
          <p:nvPr>
            <p:ph type="title"/>
          </p:nvPr>
        </p:nvSpPr>
        <p:spPr/>
        <p:txBody>
          <a:bodyPr>
            <a:normAutofit/>
          </a:bodyPr>
          <a:lstStyle/>
          <a:p>
            <a:r>
              <a:rPr lang="en-US" altLang="en-US" sz="3000" dirty="0" smtClean="0">
                <a:solidFill>
                  <a:srgbClr val="0000FF"/>
                </a:solidFill>
                <a:latin typeface="Book Antiqua" panose="02040602050305030304" pitchFamily="18" charset="0"/>
              </a:rPr>
              <a:t>Appeals Monetary limit for appeal by department vide Circular No. 207/1/2024-GST</a:t>
            </a:r>
            <a:endParaRPr lang="en-IN" sz="3000" dirty="0">
              <a:solidFill>
                <a:srgbClr val="0070C0"/>
              </a:solidFill>
              <a:latin typeface="Book Antiqua" panose="02040602050305030304" pitchFamily="18" charset="0"/>
            </a:endParaRPr>
          </a:p>
        </p:txBody>
      </p:sp>
      <p:pic>
        <p:nvPicPr>
          <p:cNvPr id="6" name="Picture 2" descr="http://www.srbhargave.com/images/LogoFlower.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313" y="-28575"/>
            <a:ext cx="9286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6482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70037"/>
            <a:ext cx="8229600" cy="4525963"/>
          </a:xfrm>
        </p:spPr>
        <p:txBody>
          <a:bodyPr>
            <a:normAutofit/>
          </a:bodyPr>
          <a:lstStyle/>
          <a:p>
            <a:pPr marL="514350" lvl="0" indent="-514350" algn="just">
              <a:buFont typeface="+mj-lt"/>
              <a:buAutoNum type="romanLcPeriod" startAt="5"/>
            </a:pPr>
            <a:r>
              <a:rPr lang="en-US" sz="2000" dirty="0">
                <a:latin typeface="Book Antiqua" panose="02040602050305030304" pitchFamily="18" charset="0"/>
              </a:rPr>
              <a:t>Where strictures/adverse comments have been passed and/or cost has been imposed against the Government/Department or their officers; or</a:t>
            </a:r>
            <a:endParaRPr lang="en-IN" sz="2000" dirty="0">
              <a:latin typeface="Book Antiqua" panose="02040602050305030304" pitchFamily="18" charset="0"/>
            </a:endParaRPr>
          </a:p>
          <a:p>
            <a:pPr marL="514350" lvl="0" indent="-514350" algn="just">
              <a:buFont typeface="+mj-lt"/>
              <a:buAutoNum type="romanLcPeriod" startAt="5"/>
            </a:pPr>
            <a:endParaRPr lang="en-IN" sz="2000" dirty="0">
              <a:latin typeface="Book Antiqua" panose="02040602050305030304" pitchFamily="18" charset="0"/>
            </a:endParaRPr>
          </a:p>
          <a:p>
            <a:pPr marL="514350" lvl="0" indent="-514350" algn="just">
              <a:buFont typeface="+mj-lt"/>
              <a:buAutoNum type="romanLcPeriod" startAt="5"/>
            </a:pPr>
            <a:r>
              <a:rPr lang="en-US" sz="2000" dirty="0">
                <a:latin typeface="Book Antiqua" panose="02040602050305030304" pitchFamily="18" charset="0"/>
              </a:rPr>
              <a:t>Any other case or class of cases, where in the opinion of the Board, it is necessary to contest in the interest of justice or revenue.</a:t>
            </a:r>
            <a:endParaRPr lang="en-IN" sz="2000" dirty="0">
              <a:latin typeface="Book Antiqua" panose="02040602050305030304" pitchFamily="18" charset="0"/>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21</a:t>
            </a:fld>
            <a:endParaRPr lang="en-US" dirty="0"/>
          </a:p>
        </p:txBody>
      </p:sp>
      <p:sp>
        <p:nvSpPr>
          <p:cNvPr id="7" name="Title 1"/>
          <p:cNvSpPr>
            <a:spLocks noGrp="1"/>
          </p:cNvSpPr>
          <p:nvPr>
            <p:ph type="title"/>
          </p:nvPr>
        </p:nvSpPr>
        <p:spPr/>
        <p:txBody>
          <a:bodyPr>
            <a:normAutofit/>
          </a:bodyPr>
          <a:lstStyle/>
          <a:p>
            <a:r>
              <a:rPr lang="en-US" altLang="en-US" sz="3000" dirty="0" smtClean="0">
                <a:solidFill>
                  <a:srgbClr val="0000FF"/>
                </a:solidFill>
                <a:latin typeface="Book Antiqua" panose="02040602050305030304" pitchFamily="18" charset="0"/>
              </a:rPr>
              <a:t>Appeals Monetary limit for appeal by department vide Circular No. 207/1/2024-GST</a:t>
            </a:r>
            <a:endParaRPr lang="en-IN" sz="3000" dirty="0">
              <a:solidFill>
                <a:srgbClr val="0070C0"/>
              </a:solidFill>
              <a:latin typeface="Book Antiqua" panose="02040602050305030304" pitchFamily="18" charset="0"/>
            </a:endParaRPr>
          </a:p>
        </p:txBody>
      </p:sp>
      <p:pic>
        <p:nvPicPr>
          <p:cNvPr id="6" name="Picture 2" descr="http://www.srbhargave.com/images/LogoFlower.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5313" y="-28575"/>
            <a:ext cx="9286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4715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48325"/>
          </a:xfrm>
        </p:spPr>
        <p:txBody>
          <a:bodyPr>
            <a:noAutofit/>
          </a:bodyPr>
          <a:lstStyle/>
          <a:p>
            <a:r>
              <a:rPr lang="en-IN" sz="3000" dirty="0" smtClean="0">
                <a:solidFill>
                  <a:srgbClr val="0000FF"/>
                </a:solidFill>
                <a:latin typeface="Book Antiqua"/>
              </a:rPr>
              <a:t>Procedure for Filing Appeal</a:t>
            </a:r>
            <a:endParaRPr lang="en-IN" sz="3000" dirty="0">
              <a:solidFill>
                <a:srgbClr val="0000FF"/>
              </a:solidFill>
              <a:latin typeface="Book Antiqua"/>
            </a:endParaRPr>
          </a:p>
        </p:txBody>
      </p:sp>
      <p:sp>
        <p:nvSpPr>
          <p:cNvPr id="3" name="Content Placeholder 2"/>
          <p:cNvSpPr>
            <a:spLocks noGrp="1"/>
          </p:cNvSpPr>
          <p:nvPr>
            <p:ph idx="1"/>
          </p:nvPr>
        </p:nvSpPr>
        <p:spPr>
          <a:xfrm>
            <a:off x="457200" y="990600"/>
            <a:ext cx="8229600" cy="5105400"/>
          </a:xfrm>
        </p:spPr>
        <p:txBody>
          <a:bodyPr>
            <a:noAutofit/>
          </a:bodyPr>
          <a:lstStyle/>
          <a:p>
            <a:pPr algn="just">
              <a:lnSpc>
                <a:spcPct val="150000"/>
              </a:lnSpc>
              <a:spcBef>
                <a:spcPts val="0"/>
              </a:spcBef>
              <a:buFont typeface="Wingdings" panose="05000000000000000000" pitchFamily="2" charset="2"/>
              <a:buChar char="ü"/>
            </a:pPr>
            <a:r>
              <a:rPr lang="en-US" sz="1900" dirty="0" smtClean="0">
                <a:latin typeface="Book Antiqua" panose="02040602050305030304" pitchFamily="18" charset="0"/>
              </a:rPr>
              <a:t>Appeal </a:t>
            </a:r>
            <a:r>
              <a:rPr lang="en-US" sz="1900" dirty="0">
                <a:latin typeface="Book Antiqua" panose="02040602050305030304" pitchFamily="18" charset="0"/>
              </a:rPr>
              <a:t>to be filed in prescribed form – </a:t>
            </a:r>
            <a:endParaRPr lang="en-US" sz="1900" dirty="0" smtClean="0">
              <a:latin typeface="Book Antiqua" panose="02040602050305030304" pitchFamily="18" charset="0"/>
            </a:endParaRPr>
          </a:p>
          <a:p>
            <a:pPr marL="357187" indent="0" algn="just">
              <a:lnSpc>
                <a:spcPct val="150000"/>
              </a:lnSpc>
              <a:spcBef>
                <a:spcPts val="0"/>
              </a:spcBef>
              <a:buNone/>
            </a:pPr>
            <a:r>
              <a:rPr lang="en-US" sz="1900" dirty="0" smtClean="0">
                <a:latin typeface="Book Antiqua" panose="02040602050305030304" pitchFamily="18" charset="0"/>
              </a:rPr>
              <a:t>For First Appeal-</a:t>
            </a:r>
          </a:p>
          <a:p>
            <a:pPr marL="628650" indent="-271463" algn="just">
              <a:lnSpc>
                <a:spcPct val="150000"/>
              </a:lnSpc>
              <a:spcBef>
                <a:spcPts val="0"/>
              </a:spcBef>
              <a:buFont typeface="Wingdings" panose="05000000000000000000" pitchFamily="2" charset="2"/>
              <a:buChar char="§"/>
            </a:pPr>
            <a:r>
              <a:rPr lang="en-US" sz="1900" dirty="0" smtClean="0">
                <a:latin typeface="Book Antiqua" panose="02040602050305030304" pitchFamily="18" charset="0"/>
              </a:rPr>
              <a:t>For </a:t>
            </a:r>
            <a:r>
              <a:rPr lang="en-US" sz="1900" dirty="0">
                <a:latin typeface="Book Antiqua" panose="02040602050305030304" pitchFamily="18" charset="0"/>
              </a:rPr>
              <a:t>Taxpayers 	</a:t>
            </a:r>
            <a:r>
              <a:rPr lang="en-US" sz="1900" dirty="0" smtClean="0">
                <a:latin typeface="Book Antiqua" panose="02040602050305030304" pitchFamily="18" charset="0"/>
              </a:rPr>
              <a:t>APL01</a:t>
            </a:r>
          </a:p>
          <a:p>
            <a:pPr marL="628650" indent="-271463" algn="just">
              <a:lnSpc>
                <a:spcPct val="150000"/>
              </a:lnSpc>
              <a:spcBef>
                <a:spcPts val="0"/>
              </a:spcBef>
              <a:buFont typeface="Wingdings" panose="05000000000000000000" pitchFamily="2" charset="2"/>
              <a:buChar char="§"/>
            </a:pPr>
            <a:r>
              <a:rPr lang="en-US" sz="1900" dirty="0" smtClean="0">
                <a:latin typeface="Book Antiqua" panose="02040602050305030304" pitchFamily="18" charset="0"/>
              </a:rPr>
              <a:t>For Department </a:t>
            </a:r>
            <a:r>
              <a:rPr lang="en-US" sz="1900" dirty="0">
                <a:latin typeface="Book Antiqua" panose="02040602050305030304" pitchFamily="18" charset="0"/>
              </a:rPr>
              <a:t>	APL </a:t>
            </a:r>
            <a:r>
              <a:rPr lang="en-US" sz="1900" dirty="0" smtClean="0">
                <a:latin typeface="Book Antiqua" panose="02040602050305030304" pitchFamily="18" charset="0"/>
              </a:rPr>
              <a:t>03</a:t>
            </a:r>
          </a:p>
          <a:p>
            <a:pPr marL="357187" indent="0" algn="just">
              <a:lnSpc>
                <a:spcPct val="150000"/>
              </a:lnSpc>
              <a:spcBef>
                <a:spcPts val="0"/>
              </a:spcBef>
              <a:buNone/>
            </a:pPr>
            <a:r>
              <a:rPr lang="en-US" sz="1900" dirty="0" smtClean="0">
                <a:latin typeface="Book Antiqua" panose="02040602050305030304" pitchFamily="18" charset="0"/>
              </a:rPr>
              <a:t>For Appeal before Tribunal-</a:t>
            </a:r>
            <a:endParaRPr lang="en-US" sz="1900" dirty="0" smtClean="0">
              <a:latin typeface="Book Antiqua" panose="02040602050305030304" pitchFamily="18" charset="0"/>
            </a:endParaRPr>
          </a:p>
          <a:p>
            <a:pPr marL="628650" indent="-271463" algn="just">
              <a:lnSpc>
                <a:spcPct val="150000"/>
              </a:lnSpc>
              <a:spcBef>
                <a:spcPts val="0"/>
              </a:spcBef>
              <a:buFont typeface="Wingdings" panose="05000000000000000000" pitchFamily="2" charset="2"/>
              <a:buChar char="§"/>
            </a:pPr>
            <a:r>
              <a:rPr lang="en-US" sz="1900" dirty="0" smtClean="0">
                <a:latin typeface="Book Antiqua" panose="02040602050305030304" pitchFamily="18" charset="0"/>
              </a:rPr>
              <a:t>Appeal	 </a:t>
            </a:r>
            <a:r>
              <a:rPr lang="en-US" sz="1900" dirty="0">
                <a:latin typeface="Book Antiqua" panose="02040602050305030304" pitchFamily="18" charset="0"/>
              </a:rPr>
              <a:t>	</a:t>
            </a:r>
            <a:r>
              <a:rPr lang="en-US" sz="1900" dirty="0" smtClean="0">
                <a:latin typeface="Book Antiqua" panose="02040602050305030304" pitchFamily="18" charset="0"/>
              </a:rPr>
              <a:t>APL05</a:t>
            </a:r>
            <a:endParaRPr lang="en-US" sz="1900" dirty="0">
              <a:latin typeface="Book Antiqua" panose="02040602050305030304" pitchFamily="18" charset="0"/>
            </a:endParaRPr>
          </a:p>
          <a:p>
            <a:pPr marL="628650" indent="-271463" algn="just">
              <a:lnSpc>
                <a:spcPct val="150000"/>
              </a:lnSpc>
              <a:spcBef>
                <a:spcPts val="0"/>
              </a:spcBef>
              <a:buFont typeface="Wingdings" panose="05000000000000000000" pitchFamily="2" charset="2"/>
              <a:buChar char="§"/>
            </a:pPr>
            <a:r>
              <a:rPr lang="en-US" sz="1900" dirty="0" smtClean="0">
                <a:latin typeface="Book Antiqua" panose="02040602050305030304" pitchFamily="18" charset="0"/>
              </a:rPr>
              <a:t>Cross-Objection </a:t>
            </a:r>
            <a:r>
              <a:rPr lang="en-US" sz="1900" dirty="0">
                <a:latin typeface="Book Antiqua" panose="02040602050305030304" pitchFamily="18" charset="0"/>
              </a:rPr>
              <a:t>	APL </a:t>
            </a:r>
            <a:r>
              <a:rPr lang="en-US" sz="1900" dirty="0" smtClean="0">
                <a:latin typeface="Book Antiqua" panose="02040602050305030304" pitchFamily="18" charset="0"/>
              </a:rPr>
              <a:t>06</a:t>
            </a:r>
            <a:endParaRPr lang="en-US" sz="1900" dirty="0">
              <a:latin typeface="Book Antiqua" panose="02040602050305030304" pitchFamily="18" charset="0"/>
            </a:endParaRPr>
          </a:p>
          <a:p>
            <a:pPr marL="0" indent="0" algn="just">
              <a:spcBef>
                <a:spcPts val="0"/>
              </a:spcBef>
              <a:buNone/>
            </a:pPr>
            <a:endParaRPr lang="en-US" sz="1900" dirty="0" smtClean="0">
              <a:latin typeface="Book Antiqua" panose="02040602050305030304" pitchFamily="18" charset="0"/>
            </a:endParaRPr>
          </a:p>
          <a:p>
            <a:pPr algn="just">
              <a:lnSpc>
                <a:spcPct val="150000"/>
              </a:lnSpc>
              <a:spcBef>
                <a:spcPts val="0"/>
              </a:spcBef>
              <a:buFont typeface="Wingdings" panose="05000000000000000000" pitchFamily="2" charset="2"/>
              <a:buChar char="ü"/>
            </a:pPr>
            <a:r>
              <a:rPr lang="en-US" sz="1900" dirty="0" smtClean="0">
                <a:latin typeface="Book Antiqua" panose="02040602050305030304" pitchFamily="18" charset="0"/>
              </a:rPr>
              <a:t>Appeal/Cross Objection </a:t>
            </a:r>
            <a:r>
              <a:rPr lang="en-US" sz="1900" dirty="0">
                <a:latin typeface="Book Antiqua" panose="02040602050305030304" pitchFamily="18" charset="0"/>
              </a:rPr>
              <a:t>to be filed with the relevant </a:t>
            </a:r>
            <a:r>
              <a:rPr lang="en-US" sz="1900" dirty="0" smtClean="0">
                <a:latin typeface="Book Antiqua" panose="02040602050305030304" pitchFamily="18" charset="0"/>
              </a:rPr>
              <a:t>documents.</a:t>
            </a:r>
          </a:p>
          <a:p>
            <a:pPr algn="just">
              <a:lnSpc>
                <a:spcPct val="150000"/>
              </a:lnSpc>
              <a:spcBef>
                <a:spcPts val="0"/>
              </a:spcBef>
              <a:buFont typeface="Wingdings" panose="05000000000000000000" pitchFamily="2" charset="2"/>
              <a:buChar char="ü"/>
            </a:pPr>
            <a:r>
              <a:rPr lang="en-US" sz="1900" dirty="0">
                <a:latin typeface="Book Antiqua" panose="02040602050305030304" pitchFamily="18" charset="0"/>
              </a:rPr>
              <a:t>Appeal/Cross </a:t>
            </a:r>
            <a:r>
              <a:rPr lang="en-US" sz="1900" dirty="0" smtClean="0">
                <a:latin typeface="Book Antiqua" panose="02040602050305030304" pitchFamily="18" charset="0"/>
              </a:rPr>
              <a:t>Objection </a:t>
            </a:r>
            <a:r>
              <a:rPr lang="en-US" sz="1900" dirty="0">
                <a:latin typeface="Book Antiqua" panose="02040602050305030304" pitchFamily="18" charset="0"/>
              </a:rPr>
              <a:t>to be filed electronically or </a:t>
            </a:r>
            <a:r>
              <a:rPr lang="en-US" sz="1900" dirty="0" smtClean="0">
                <a:latin typeface="Book Antiqua" panose="02040602050305030304" pitchFamily="18" charset="0"/>
              </a:rPr>
              <a:t>otherwise</a:t>
            </a:r>
          </a:p>
          <a:p>
            <a:pPr algn="just">
              <a:lnSpc>
                <a:spcPct val="150000"/>
              </a:lnSpc>
              <a:spcBef>
                <a:spcPts val="0"/>
              </a:spcBef>
              <a:buFont typeface="Wingdings" panose="05000000000000000000" pitchFamily="2" charset="2"/>
              <a:buChar char="ü"/>
            </a:pPr>
            <a:r>
              <a:rPr lang="en-US" sz="1900" dirty="0" smtClean="0">
                <a:latin typeface="Book Antiqua" panose="02040602050305030304" pitchFamily="18" charset="0"/>
              </a:rPr>
              <a:t>Grounds </a:t>
            </a:r>
            <a:r>
              <a:rPr lang="en-US" sz="1900" dirty="0">
                <a:latin typeface="Book Antiqua" panose="02040602050305030304" pitchFamily="18" charset="0"/>
              </a:rPr>
              <a:t>of appeal and the form of verification to be signed in the manner specified in R.26 [R.108 (2)], appeal can be digitally signed </a:t>
            </a:r>
            <a:r>
              <a:rPr lang="en-US" sz="1900" dirty="0" smtClean="0">
                <a:latin typeface="Book Antiqua" panose="02040602050305030304" pitchFamily="18" charset="0"/>
              </a:rPr>
              <a:t>.</a:t>
            </a:r>
            <a:endParaRPr lang="en-US" sz="1900" dirty="0" smtClean="0">
              <a:latin typeface="Book Antiqua" panose="02040602050305030304" pitchFamily="18" charset="0"/>
            </a:endParaRPr>
          </a:p>
          <a:p>
            <a:pPr algn="just">
              <a:lnSpc>
                <a:spcPct val="150000"/>
              </a:lnSpc>
              <a:spcBef>
                <a:spcPts val="0"/>
              </a:spcBef>
              <a:buFont typeface="Wingdings" panose="05000000000000000000" pitchFamily="2" charset="2"/>
              <a:buChar char="ü"/>
            </a:pPr>
            <a:r>
              <a:rPr lang="en-US" sz="1900" dirty="0" smtClean="0">
                <a:latin typeface="Book Antiqua" panose="02040602050305030304" pitchFamily="18" charset="0"/>
              </a:rPr>
              <a:t>Issuance </a:t>
            </a:r>
            <a:r>
              <a:rPr lang="en-US" sz="1900" dirty="0">
                <a:latin typeface="Book Antiqua" panose="02040602050305030304" pitchFamily="18" charset="0"/>
              </a:rPr>
              <a:t>of provisional </a:t>
            </a:r>
            <a:r>
              <a:rPr lang="en-US" sz="1900" dirty="0" smtClean="0">
                <a:latin typeface="Book Antiqua" panose="02040602050305030304" pitchFamily="18" charset="0"/>
              </a:rPr>
              <a:t>acknowledgement</a:t>
            </a:r>
            <a:endParaRPr lang="en-IN" sz="1900" dirty="0" smtClean="0">
              <a:latin typeface="Book Antiqua" panose="02040602050305030304" pitchFamily="18" charset="0"/>
            </a:endParaRPr>
          </a:p>
          <a:p>
            <a:pPr algn="just">
              <a:lnSpc>
                <a:spcPct val="150000"/>
              </a:lnSpc>
              <a:spcBef>
                <a:spcPts val="0"/>
              </a:spcBef>
              <a:buFont typeface="Wingdings" panose="05000000000000000000" pitchFamily="2" charset="2"/>
              <a:buChar char="ü"/>
            </a:pPr>
            <a:endParaRPr lang="en-IN" sz="1900" dirty="0">
              <a:latin typeface="Book Antiqua" panose="02040602050305030304" pitchFamily="18" charset="0"/>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22</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37515052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IN" sz="3000" dirty="0">
                <a:solidFill>
                  <a:srgbClr val="0000FF"/>
                </a:solidFill>
                <a:effectLst>
                  <a:outerShdw blurRad="38100" dist="38100" dir="2700000" algn="tl">
                    <a:srgbClr val="000000">
                      <a:alpha val="43137"/>
                    </a:srgbClr>
                  </a:outerShdw>
                </a:effectLst>
                <a:latin typeface="Book Antiqua"/>
              </a:rPr>
              <a:t>Procedure for Filing Appeal</a:t>
            </a:r>
          </a:p>
        </p:txBody>
      </p:sp>
      <p:sp>
        <p:nvSpPr>
          <p:cNvPr id="3" name="Content Placeholder 2"/>
          <p:cNvSpPr>
            <a:spLocks noGrp="1"/>
          </p:cNvSpPr>
          <p:nvPr>
            <p:ph idx="1"/>
          </p:nvPr>
        </p:nvSpPr>
        <p:spPr>
          <a:xfrm>
            <a:off x="457200" y="1265237"/>
            <a:ext cx="8229600" cy="4525963"/>
          </a:xfrm>
        </p:spPr>
        <p:txBody>
          <a:bodyPr>
            <a:noAutofit/>
          </a:bodyPr>
          <a:lstStyle/>
          <a:p>
            <a:pPr lvl="0" algn="just">
              <a:lnSpc>
                <a:spcPct val="150000"/>
              </a:lnSpc>
              <a:spcBef>
                <a:spcPts val="0"/>
              </a:spcBef>
              <a:buFont typeface="Wingdings" panose="05000000000000000000" pitchFamily="2" charset="2"/>
              <a:buChar char="ü"/>
            </a:pPr>
            <a:r>
              <a:rPr lang="en-IN" sz="2000" dirty="0">
                <a:latin typeface="Book Antiqua" panose="02040602050305030304" pitchFamily="18" charset="0"/>
              </a:rPr>
              <a:t>Certified copy of the Order to be submitted within 7 days of filing the appeal/application [R.108(3) &amp; R. 109(2</a:t>
            </a:r>
            <a:r>
              <a:rPr lang="en-IN" sz="2000" dirty="0" smtClean="0">
                <a:latin typeface="Book Antiqua" panose="02040602050305030304" pitchFamily="18" charset="0"/>
              </a:rPr>
              <a:t>)]</a:t>
            </a:r>
            <a:endParaRPr lang="en-US" sz="2000" dirty="0" smtClean="0">
              <a:latin typeface="Book Antiqua" panose="02040602050305030304" pitchFamily="18" charset="0"/>
            </a:endParaRPr>
          </a:p>
          <a:p>
            <a:pPr algn="just">
              <a:lnSpc>
                <a:spcPct val="150000"/>
              </a:lnSpc>
              <a:spcBef>
                <a:spcPts val="0"/>
              </a:spcBef>
              <a:buFont typeface="Wingdings" panose="05000000000000000000" pitchFamily="2" charset="2"/>
              <a:buChar char="ü"/>
            </a:pPr>
            <a:r>
              <a:rPr lang="en-US" sz="2000" dirty="0" smtClean="0">
                <a:latin typeface="Book Antiqua" panose="02040602050305030304" pitchFamily="18" charset="0"/>
              </a:rPr>
              <a:t>Final </a:t>
            </a:r>
            <a:r>
              <a:rPr lang="en-US" sz="2000" dirty="0">
                <a:latin typeface="Book Antiqua" panose="02040602050305030304" pitchFamily="18" charset="0"/>
              </a:rPr>
              <a:t>acknowledgement in FORM GST </a:t>
            </a:r>
            <a:r>
              <a:rPr lang="en-US" sz="2000" dirty="0" smtClean="0">
                <a:latin typeface="Book Antiqua" panose="02040602050305030304" pitchFamily="18" charset="0"/>
              </a:rPr>
              <a:t>APL-02</a:t>
            </a:r>
            <a:endParaRPr lang="en-US" sz="2000" dirty="0">
              <a:latin typeface="Book Antiqua" panose="02040602050305030304" pitchFamily="18" charset="0"/>
            </a:endParaRPr>
          </a:p>
          <a:p>
            <a:pPr algn="just">
              <a:lnSpc>
                <a:spcPct val="150000"/>
              </a:lnSpc>
              <a:spcBef>
                <a:spcPts val="0"/>
              </a:spcBef>
              <a:buFont typeface="Wingdings" panose="05000000000000000000" pitchFamily="2" charset="2"/>
              <a:buChar char="ü"/>
            </a:pPr>
            <a:r>
              <a:rPr lang="en-US" sz="2000" dirty="0" smtClean="0">
                <a:latin typeface="Book Antiqua" panose="02040602050305030304" pitchFamily="18" charset="0"/>
              </a:rPr>
              <a:t>Certified </a:t>
            </a:r>
            <a:r>
              <a:rPr lang="en-US" sz="2000" dirty="0">
                <a:latin typeface="Book Antiqua" panose="02040602050305030304" pitchFamily="18" charset="0"/>
              </a:rPr>
              <a:t>copy filed - Date of filing appeal shall be the </a:t>
            </a:r>
            <a:r>
              <a:rPr lang="en-US" sz="2000" dirty="0" smtClean="0">
                <a:latin typeface="Book Antiqua" panose="02040602050305030304" pitchFamily="18" charset="0"/>
              </a:rPr>
              <a:t>after </a:t>
            </a:r>
            <a:r>
              <a:rPr lang="en-US" sz="2000" dirty="0">
                <a:latin typeface="Book Antiqua" panose="02040602050305030304" pitchFamily="18" charset="0"/>
              </a:rPr>
              <a:t>7 days date of final acknowledgement</a:t>
            </a:r>
            <a:r>
              <a:rPr lang="en-US" sz="2000" dirty="0" smtClean="0">
                <a:latin typeface="Book Antiqua" panose="02040602050305030304" pitchFamily="18" charset="0"/>
              </a:rPr>
              <a:t>.</a:t>
            </a:r>
            <a:endParaRPr lang="en-US" sz="2000" dirty="0">
              <a:latin typeface="Book Antiqua" panose="02040602050305030304" pitchFamily="18" charset="0"/>
            </a:endParaRPr>
          </a:p>
          <a:p>
            <a:pPr algn="just">
              <a:lnSpc>
                <a:spcPct val="150000"/>
              </a:lnSpc>
              <a:spcBef>
                <a:spcPts val="0"/>
              </a:spcBef>
              <a:buFont typeface="Wingdings" panose="05000000000000000000" pitchFamily="2" charset="2"/>
              <a:buChar char="ü"/>
            </a:pPr>
            <a:r>
              <a:rPr lang="en-US" sz="2000" dirty="0" smtClean="0">
                <a:latin typeface="Book Antiqua" panose="02040602050305030304" pitchFamily="18" charset="0"/>
              </a:rPr>
              <a:t>No </a:t>
            </a:r>
            <a:r>
              <a:rPr lang="en-US" sz="2000" dirty="0">
                <a:latin typeface="Book Antiqua" panose="02040602050305030304" pitchFamily="18" charset="0"/>
              </a:rPr>
              <a:t>such provision for the Departmental </a:t>
            </a:r>
            <a:r>
              <a:rPr lang="en-US" sz="2000" dirty="0" smtClean="0">
                <a:latin typeface="Book Antiqua" panose="02040602050305030304" pitchFamily="18" charset="0"/>
              </a:rPr>
              <a:t>Application</a:t>
            </a:r>
          </a:p>
          <a:p>
            <a:pPr algn="just">
              <a:lnSpc>
                <a:spcPct val="150000"/>
              </a:lnSpc>
              <a:spcBef>
                <a:spcPts val="0"/>
              </a:spcBef>
              <a:buFont typeface="Wingdings" panose="05000000000000000000" pitchFamily="2" charset="2"/>
              <a:buChar char="ü"/>
            </a:pPr>
            <a:r>
              <a:rPr lang="en-US" sz="2000" dirty="0" smtClean="0">
                <a:latin typeface="Book Antiqua" panose="02040602050305030304" pitchFamily="18" charset="0"/>
              </a:rPr>
              <a:t>Final </a:t>
            </a:r>
            <a:r>
              <a:rPr lang="en-US" sz="2000" dirty="0" smtClean="0">
                <a:latin typeface="Book Antiqua" panose="02040602050305030304" pitchFamily="18" charset="0"/>
              </a:rPr>
              <a:t>order in Form GST APL-04</a:t>
            </a:r>
            <a:endParaRPr lang="en-US" sz="2000" dirty="0">
              <a:latin typeface="Book Antiqua" panose="02040602050305030304" pitchFamily="18" charset="0"/>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23</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1288617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85800"/>
          </a:xfrm>
        </p:spPr>
        <p:txBody>
          <a:bodyPr>
            <a:noAutofit/>
          </a:bodyPr>
          <a:lstStyle/>
          <a:p>
            <a:r>
              <a:rPr lang="en-US" sz="3000" dirty="0">
                <a:solidFill>
                  <a:srgbClr val="0000FF"/>
                </a:solidFill>
                <a:effectLst>
                  <a:outerShdw blurRad="38100" dist="38100" dir="2700000" algn="tl">
                    <a:srgbClr val="000000">
                      <a:alpha val="43137"/>
                    </a:srgbClr>
                  </a:outerShdw>
                </a:effectLst>
                <a:latin typeface="Book Antiqua"/>
              </a:rPr>
              <a:t>Contents of Appeal and Precautions for filing appeal </a:t>
            </a:r>
            <a:endParaRPr lang="en-IN" sz="3000" dirty="0">
              <a:solidFill>
                <a:srgbClr val="0000FF"/>
              </a:solidFill>
              <a:effectLst>
                <a:outerShdw blurRad="38100" dist="38100" dir="2700000" algn="tl">
                  <a:srgbClr val="000000">
                    <a:alpha val="43137"/>
                  </a:srgbClr>
                </a:outerShdw>
              </a:effectLst>
              <a:latin typeface="Book Antiqua"/>
            </a:endParaRPr>
          </a:p>
        </p:txBody>
      </p:sp>
      <p:sp>
        <p:nvSpPr>
          <p:cNvPr id="3" name="Content Placeholder 2"/>
          <p:cNvSpPr>
            <a:spLocks noGrp="1"/>
          </p:cNvSpPr>
          <p:nvPr>
            <p:ph idx="1"/>
          </p:nvPr>
        </p:nvSpPr>
        <p:spPr>
          <a:xfrm>
            <a:off x="457200" y="1722435"/>
            <a:ext cx="8229600" cy="4449765"/>
          </a:xfrm>
        </p:spPr>
        <p:txBody>
          <a:bodyPr>
            <a:normAutofit/>
          </a:bodyPr>
          <a:lstStyle/>
          <a:p>
            <a:pPr marL="0" indent="0" algn="just">
              <a:lnSpc>
                <a:spcPct val="150000"/>
              </a:lnSpc>
              <a:spcBef>
                <a:spcPts val="0"/>
              </a:spcBef>
              <a:buNone/>
            </a:pPr>
            <a:r>
              <a:rPr lang="en-US" sz="1900" b="1" dirty="0">
                <a:latin typeface="Book Antiqua"/>
              </a:rPr>
              <a:t>Contents of Appeal</a:t>
            </a:r>
            <a:r>
              <a:rPr lang="en-US" sz="1900" dirty="0">
                <a:latin typeface="Book Antiqua"/>
              </a:rPr>
              <a:t> :- Apart from the details required in </a:t>
            </a:r>
            <a:r>
              <a:rPr lang="en-US" sz="1900" dirty="0" smtClean="0">
                <a:latin typeface="Book Antiqua"/>
              </a:rPr>
              <a:t>APL, </a:t>
            </a:r>
            <a:r>
              <a:rPr lang="en-US" sz="1900" dirty="0">
                <a:latin typeface="Book Antiqua"/>
              </a:rPr>
              <a:t>following additional information is required.</a:t>
            </a:r>
          </a:p>
          <a:p>
            <a:pPr marL="0" indent="0" algn="just">
              <a:lnSpc>
                <a:spcPct val="150000"/>
              </a:lnSpc>
              <a:spcBef>
                <a:spcPts val="0"/>
              </a:spcBef>
              <a:buNone/>
            </a:pPr>
            <a:endParaRPr lang="en-US" sz="1900" dirty="0" smtClean="0">
              <a:latin typeface="Book Antiqua"/>
            </a:endParaRPr>
          </a:p>
          <a:p>
            <a:pPr marL="0" indent="0" algn="just">
              <a:lnSpc>
                <a:spcPct val="150000"/>
              </a:lnSpc>
              <a:spcBef>
                <a:spcPts val="0"/>
              </a:spcBef>
              <a:buNone/>
            </a:pPr>
            <a:r>
              <a:rPr lang="en-US" sz="1900" b="1" dirty="0" smtClean="0">
                <a:latin typeface="Book Antiqua"/>
              </a:rPr>
              <a:t>  Column </a:t>
            </a:r>
            <a:r>
              <a:rPr lang="en-US" sz="1900" b="1" dirty="0">
                <a:latin typeface="Book Antiqua"/>
              </a:rPr>
              <a:t>in </a:t>
            </a:r>
            <a:r>
              <a:rPr lang="en-US" sz="1900" b="1" dirty="0" smtClean="0">
                <a:latin typeface="Book Antiqua"/>
              </a:rPr>
              <a:t>APL-01</a:t>
            </a:r>
            <a:r>
              <a:rPr lang="en-US" sz="1900" b="1" dirty="0">
                <a:latin typeface="Book Antiqua"/>
              </a:rPr>
              <a:t>	Particulars</a:t>
            </a:r>
          </a:p>
          <a:p>
            <a:pPr algn="just">
              <a:lnSpc>
                <a:spcPct val="150000"/>
              </a:lnSpc>
              <a:spcBef>
                <a:spcPts val="0"/>
              </a:spcBef>
              <a:buFont typeface="Wingdings" panose="05000000000000000000" pitchFamily="2" charset="2"/>
              <a:buChar char="ü"/>
            </a:pPr>
            <a:r>
              <a:rPr lang="en-US" sz="1900" dirty="0">
                <a:latin typeface="Book Antiqua"/>
              </a:rPr>
              <a:t>Col.9 (1) 		Brief issue of the case under dispute</a:t>
            </a:r>
          </a:p>
          <a:p>
            <a:pPr algn="just">
              <a:lnSpc>
                <a:spcPct val="150000"/>
              </a:lnSpc>
              <a:spcBef>
                <a:spcPts val="0"/>
              </a:spcBef>
              <a:buFont typeface="Wingdings" panose="05000000000000000000" pitchFamily="2" charset="2"/>
              <a:buChar char="ü"/>
            </a:pPr>
            <a:r>
              <a:rPr lang="en-US" sz="1900" dirty="0">
                <a:latin typeface="Book Antiqua"/>
              </a:rPr>
              <a:t>Col.11 - 		Statement of facts</a:t>
            </a:r>
          </a:p>
          <a:p>
            <a:pPr algn="just">
              <a:lnSpc>
                <a:spcPct val="150000"/>
              </a:lnSpc>
              <a:spcBef>
                <a:spcPts val="0"/>
              </a:spcBef>
              <a:buFont typeface="Wingdings" panose="05000000000000000000" pitchFamily="2" charset="2"/>
              <a:buChar char="ü"/>
            </a:pPr>
            <a:r>
              <a:rPr lang="en-US" sz="1900" dirty="0">
                <a:latin typeface="Book Antiqua"/>
              </a:rPr>
              <a:t>Col.12 - 		Grounds of Appeal</a:t>
            </a: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24</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27501644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069" y="533400"/>
            <a:ext cx="8229600" cy="1143000"/>
          </a:xfrm>
        </p:spPr>
        <p:txBody>
          <a:bodyPr>
            <a:normAutofit/>
          </a:bodyPr>
          <a:lstStyle/>
          <a:p>
            <a:r>
              <a:rPr lang="en-US" sz="3000" dirty="0">
                <a:solidFill>
                  <a:srgbClr val="0000FF"/>
                </a:solidFill>
                <a:effectLst>
                  <a:outerShdw blurRad="38100" dist="38100" dir="2700000" algn="tl">
                    <a:srgbClr val="000000">
                      <a:alpha val="43137"/>
                    </a:srgbClr>
                  </a:outerShdw>
                </a:effectLst>
                <a:latin typeface="Book Antiqua"/>
              </a:rPr>
              <a:t>Grounds of Appeal  should include </a:t>
            </a:r>
            <a:endParaRPr lang="en-IN" sz="3000" dirty="0">
              <a:solidFill>
                <a:srgbClr val="0000FF"/>
              </a:solidFill>
              <a:effectLst>
                <a:outerShdw blurRad="38100" dist="38100" dir="2700000" algn="tl">
                  <a:srgbClr val="000000">
                    <a:alpha val="43137"/>
                  </a:srgbClr>
                </a:outerShdw>
              </a:effectLst>
              <a:latin typeface="Book Antiqua"/>
            </a:endParaRPr>
          </a:p>
        </p:txBody>
      </p:sp>
      <p:sp>
        <p:nvSpPr>
          <p:cNvPr id="3" name="Content Placeholder 2"/>
          <p:cNvSpPr>
            <a:spLocks noGrp="1"/>
          </p:cNvSpPr>
          <p:nvPr>
            <p:ph idx="1"/>
          </p:nvPr>
        </p:nvSpPr>
        <p:spPr>
          <a:xfrm>
            <a:off x="457200" y="1371600"/>
            <a:ext cx="8229600" cy="4602165"/>
          </a:xfrm>
        </p:spPr>
        <p:txBody>
          <a:bodyPr>
            <a:noAutofit/>
          </a:bodyPr>
          <a:lstStyle/>
          <a:p>
            <a:pPr algn="just">
              <a:lnSpc>
                <a:spcPct val="150000"/>
              </a:lnSpc>
              <a:spcBef>
                <a:spcPts val="0"/>
              </a:spcBef>
              <a:buFont typeface="Wingdings" panose="05000000000000000000" pitchFamily="2" charset="2"/>
              <a:buChar char="ü"/>
            </a:pPr>
            <a:r>
              <a:rPr lang="en-US" sz="1900" dirty="0" smtClean="0">
                <a:latin typeface="Book Antiqua"/>
              </a:rPr>
              <a:t>Merits </a:t>
            </a:r>
            <a:r>
              <a:rPr lang="en-US" sz="1900" dirty="0">
                <a:latin typeface="Book Antiqua"/>
              </a:rPr>
              <a:t>of the case – </a:t>
            </a:r>
            <a:endParaRPr lang="en-US" sz="1500" dirty="0" smtClean="0">
              <a:latin typeface="Book Antiqua"/>
            </a:endParaRPr>
          </a:p>
          <a:p>
            <a:pPr algn="just">
              <a:lnSpc>
                <a:spcPct val="150000"/>
              </a:lnSpc>
              <a:spcBef>
                <a:spcPts val="0"/>
              </a:spcBef>
              <a:buFont typeface="Wingdings" panose="05000000000000000000" pitchFamily="2" charset="2"/>
              <a:buChar char="ü"/>
            </a:pPr>
            <a:r>
              <a:rPr lang="en-US" sz="1900" dirty="0" smtClean="0">
                <a:latin typeface="Book Antiqua"/>
              </a:rPr>
              <a:t>Explain </a:t>
            </a:r>
            <a:r>
              <a:rPr lang="en-US" sz="1900" dirty="0">
                <a:latin typeface="Book Antiqua"/>
              </a:rPr>
              <a:t>in Detail- How the decision of the Adjudicating Authority is incorrect with facts, legal provisions. Also furnish evidence in support of the each ground taken for </a:t>
            </a:r>
            <a:r>
              <a:rPr lang="en-US" sz="1900" dirty="0" smtClean="0">
                <a:latin typeface="Book Antiqua"/>
              </a:rPr>
              <a:t>defense. </a:t>
            </a:r>
          </a:p>
          <a:p>
            <a:pPr algn="just">
              <a:lnSpc>
                <a:spcPct val="150000"/>
              </a:lnSpc>
              <a:spcBef>
                <a:spcPts val="0"/>
              </a:spcBef>
              <a:buFont typeface="Wingdings" panose="05000000000000000000" pitchFamily="2" charset="2"/>
              <a:buChar char="ü"/>
            </a:pPr>
            <a:r>
              <a:rPr lang="en-US" sz="1900" dirty="0" smtClean="0">
                <a:latin typeface="Book Antiqua"/>
              </a:rPr>
              <a:t>Relevant provisions of the law </a:t>
            </a:r>
            <a:endParaRPr lang="en-US" sz="1500" dirty="0" smtClean="0">
              <a:latin typeface="Book Antiqua"/>
            </a:endParaRPr>
          </a:p>
          <a:p>
            <a:pPr algn="just">
              <a:lnSpc>
                <a:spcPct val="150000"/>
              </a:lnSpc>
              <a:spcBef>
                <a:spcPts val="0"/>
              </a:spcBef>
              <a:buFont typeface="Wingdings" panose="05000000000000000000" pitchFamily="2" charset="2"/>
              <a:buChar char="ü"/>
            </a:pPr>
            <a:r>
              <a:rPr lang="en-US" sz="1900" dirty="0" smtClean="0">
                <a:latin typeface="Book Antiqua"/>
              </a:rPr>
              <a:t>Reliance </a:t>
            </a:r>
            <a:r>
              <a:rPr lang="en-US" sz="1900" dirty="0">
                <a:latin typeface="Book Antiqua"/>
              </a:rPr>
              <a:t>on the relevant judgements, circulars . </a:t>
            </a:r>
            <a:endParaRPr lang="en-US" sz="1500" dirty="0" smtClean="0">
              <a:latin typeface="Book Antiqua"/>
            </a:endParaRPr>
          </a:p>
          <a:p>
            <a:pPr algn="just">
              <a:lnSpc>
                <a:spcPct val="150000"/>
              </a:lnSpc>
              <a:spcBef>
                <a:spcPts val="0"/>
              </a:spcBef>
              <a:buFont typeface="Wingdings" panose="05000000000000000000" pitchFamily="2" charset="2"/>
              <a:buChar char="ü"/>
            </a:pPr>
            <a:r>
              <a:rPr lang="en-US" sz="1900" dirty="0" smtClean="0">
                <a:latin typeface="Book Antiqua"/>
              </a:rPr>
              <a:t>Comments </a:t>
            </a:r>
            <a:r>
              <a:rPr lang="en-US" sz="1900" dirty="0">
                <a:latin typeface="Book Antiqua"/>
              </a:rPr>
              <a:t>on computation of demand – Explain how the computation is wrong, inclusive of tax, valuation etc</a:t>
            </a:r>
            <a:r>
              <a:rPr lang="en-US" sz="1900" dirty="0" smtClean="0">
                <a:latin typeface="Book Antiqua"/>
              </a:rPr>
              <a:t>.</a:t>
            </a:r>
            <a:endParaRPr lang="en-US" sz="1500" dirty="0" smtClean="0">
              <a:latin typeface="Book Antiqua"/>
            </a:endParaRPr>
          </a:p>
          <a:p>
            <a:pPr algn="just">
              <a:lnSpc>
                <a:spcPct val="150000"/>
              </a:lnSpc>
              <a:spcBef>
                <a:spcPts val="0"/>
              </a:spcBef>
              <a:buFont typeface="Wingdings" panose="05000000000000000000" pitchFamily="2" charset="2"/>
              <a:buChar char="ü"/>
            </a:pPr>
            <a:r>
              <a:rPr lang="en-US" sz="1900" dirty="0" smtClean="0">
                <a:latin typeface="Book Antiqua"/>
              </a:rPr>
              <a:t>Limitation </a:t>
            </a:r>
            <a:r>
              <a:rPr lang="en-US" sz="1900" dirty="0">
                <a:latin typeface="Book Antiqua"/>
              </a:rPr>
              <a:t>:- Mainly applicable to cases invoking extended period, suppression of facts </a:t>
            </a:r>
            <a:r>
              <a:rPr lang="en-US" sz="1900" dirty="0" err="1">
                <a:latin typeface="Book Antiqua"/>
              </a:rPr>
              <a:t>etc</a:t>
            </a:r>
            <a:r>
              <a:rPr lang="en-US" sz="1900" dirty="0">
                <a:latin typeface="Book Antiqua"/>
              </a:rPr>
              <a:t> u/s 74 of the CGST Act,2017</a:t>
            </a:r>
            <a:r>
              <a:rPr lang="en-US" sz="1900" dirty="0" smtClean="0">
                <a:latin typeface="Book Antiqua"/>
              </a:rPr>
              <a:t>.</a:t>
            </a:r>
            <a:endParaRPr lang="en-US" sz="1900" dirty="0">
              <a:latin typeface="Book Antiqua"/>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25</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25518037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069" y="533400"/>
            <a:ext cx="8229600" cy="1143000"/>
          </a:xfrm>
        </p:spPr>
        <p:txBody>
          <a:bodyPr>
            <a:normAutofit/>
          </a:bodyPr>
          <a:lstStyle/>
          <a:p>
            <a:r>
              <a:rPr lang="en-US" sz="3000" dirty="0">
                <a:solidFill>
                  <a:srgbClr val="0000FF"/>
                </a:solidFill>
                <a:effectLst>
                  <a:outerShdw blurRad="38100" dist="38100" dir="2700000" algn="tl">
                    <a:srgbClr val="000000">
                      <a:alpha val="43137"/>
                    </a:srgbClr>
                  </a:outerShdw>
                </a:effectLst>
                <a:latin typeface="Book Antiqua"/>
              </a:rPr>
              <a:t>Grounds of Appeal  should include </a:t>
            </a:r>
            <a:endParaRPr lang="en-IN" sz="3000" dirty="0">
              <a:solidFill>
                <a:srgbClr val="0000FF"/>
              </a:solidFill>
              <a:effectLst>
                <a:outerShdw blurRad="38100" dist="38100" dir="2700000" algn="tl">
                  <a:srgbClr val="000000">
                    <a:alpha val="43137"/>
                  </a:srgbClr>
                </a:outerShdw>
              </a:effectLst>
              <a:latin typeface="Book Antiqua"/>
            </a:endParaRPr>
          </a:p>
        </p:txBody>
      </p:sp>
      <p:sp>
        <p:nvSpPr>
          <p:cNvPr id="3" name="Content Placeholder 2"/>
          <p:cNvSpPr>
            <a:spLocks noGrp="1"/>
          </p:cNvSpPr>
          <p:nvPr>
            <p:ph idx="1"/>
          </p:nvPr>
        </p:nvSpPr>
        <p:spPr>
          <a:xfrm>
            <a:off x="457200" y="1371600"/>
            <a:ext cx="8229600" cy="4602165"/>
          </a:xfrm>
        </p:spPr>
        <p:txBody>
          <a:bodyPr>
            <a:noAutofit/>
          </a:bodyPr>
          <a:lstStyle/>
          <a:p>
            <a:pPr algn="just">
              <a:lnSpc>
                <a:spcPct val="150000"/>
              </a:lnSpc>
              <a:spcBef>
                <a:spcPts val="0"/>
              </a:spcBef>
              <a:buFont typeface="Wingdings" panose="05000000000000000000" pitchFamily="2" charset="2"/>
              <a:buChar char="ü"/>
            </a:pPr>
            <a:r>
              <a:rPr lang="en-US" sz="1900" dirty="0" smtClean="0">
                <a:latin typeface="Book Antiqua"/>
              </a:rPr>
              <a:t>Challenge </a:t>
            </a:r>
            <a:r>
              <a:rPr lang="en-US" sz="1900" dirty="0">
                <a:latin typeface="Book Antiqua"/>
              </a:rPr>
              <a:t>to the penal action and other action proposed</a:t>
            </a:r>
            <a:r>
              <a:rPr lang="en-US" sz="1900" dirty="0" smtClean="0">
                <a:latin typeface="Book Antiqua"/>
              </a:rPr>
              <a:t>.</a:t>
            </a:r>
            <a:endParaRPr lang="en-US" sz="1900" dirty="0" smtClean="0">
              <a:latin typeface="Book Antiqua"/>
            </a:endParaRPr>
          </a:p>
          <a:p>
            <a:pPr algn="just">
              <a:lnSpc>
                <a:spcPct val="150000"/>
              </a:lnSpc>
              <a:spcBef>
                <a:spcPts val="0"/>
              </a:spcBef>
              <a:buFont typeface="Wingdings" panose="05000000000000000000" pitchFamily="2" charset="2"/>
              <a:buChar char="ü"/>
            </a:pPr>
            <a:r>
              <a:rPr lang="en-US" sz="1900" dirty="0" smtClean="0">
                <a:latin typeface="Book Antiqua"/>
              </a:rPr>
              <a:t>Ask </a:t>
            </a:r>
            <a:r>
              <a:rPr lang="en-US" sz="1900" dirty="0">
                <a:latin typeface="Book Antiqua"/>
              </a:rPr>
              <a:t>for personal hearing</a:t>
            </a:r>
            <a:r>
              <a:rPr lang="en-US" sz="1900" dirty="0" smtClean="0">
                <a:latin typeface="Book Antiqua"/>
              </a:rPr>
              <a:t>.</a:t>
            </a:r>
          </a:p>
          <a:p>
            <a:pPr marL="0" indent="0" algn="just">
              <a:lnSpc>
                <a:spcPct val="150000"/>
              </a:lnSpc>
              <a:spcBef>
                <a:spcPts val="0"/>
              </a:spcBef>
              <a:buNone/>
            </a:pPr>
            <a:endParaRPr lang="en-US" sz="1900" dirty="0" smtClean="0">
              <a:latin typeface="Book Antiqua"/>
            </a:endParaRPr>
          </a:p>
          <a:p>
            <a:pPr marL="0" indent="0" algn="just">
              <a:lnSpc>
                <a:spcPct val="150000"/>
              </a:lnSpc>
              <a:spcBef>
                <a:spcPts val="0"/>
              </a:spcBef>
              <a:buNone/>
            </a:pPr>
            <a:r>
              <a:rPr lang="en-US" sz="1900" b="1" dirty="0" smtClean="0">
                <a:latin typeface="Book Antiqua"/>
              </a:rPr>
              <a:t>Note: </a:t>
            </a:r>
          </a:p>
          <a:p>
            <a:pPr algn="just">
              <a:lnSpc>
                <a:spcPct val="150000"/>
              </a:lnSpc>
              <a:spcBef>
                <a:spcPts val="0"/>
              </a:spcBef>
              <a:buFont typeface="Wingdings" panose="05000000000000000000" pitchFamily="2" charset="2"/>
              <a:buChar char="ü"/>
            </a:pPr>
            <a:r>
              <a:rPr lang="en-US" sz="1900" dirty="0" smtClean="0">
                <a:latin typeface="Book Antiqua"/>
              </a:rPr>
              <a:t>Attach </a:t>
            </a:r>
            <a:r>
              <a:rPr lang="en-US" sz="1900" dirty="0">
                <a:latin typeface="Book Antiqua"/>
              </a:rPr>
              <a:t>self attested copy of the </a:t>
            </a:r>
            <a:r>
              <a:rPr lang="en-US" sz="1900" dirty="0" smtClean="0">
                <a:latin typeface="Book Antiqua"/>
              </a:rPr>
              <a:t>order.</a:t>
            </a:r>
          </a:p>
          <a:p>
            <a:pPr algn="just">
              <a:lnSpc>
                <a:spcPct val="150000"/>
              </a:lnSpc>
              <a:spcBef>
                <a:spcPts val="0"/>
              </a:spcBef>
              <a:buFont typeface="Wingdings" panose="05000000000000000000" pitchFamily="2" charset="2"/>
              <a:buChar char="ü"/>
            </a:pPr>
            <a:r>
              <a:rPr lang="en-US" sz="1900" dirty="0" smtClean="0">
                <a:latin typeface="Book Antiqua"/>
              </a:rPr>
              <a:t>Prepare </a:t>
            </a:r>
            <a:r>
              <a:rPr lang="en-US" sz="1900" dirty="0">
                <a:latin typeface="Book Antiqua"/>
              </a:rPr>
              <a:t>a paper book of </a:t>
            </a:r>
            <a:r>
              <a:rPr lang="en-US" sz="1900" dirty="0" smtClean="0">
                <a:latin typeface="Book Antiqua"/>
              </a:rPr>
              <a:t>appeal. </a:t>
            </a:r>
            <a:endParaRPr lang="en-US" sz="1900" dirty="0" smtClean="0">
              <a:latin typeface="Book Antiqua"/>
            </a:endParaRPr>
          </a:p>
          <a:p>
            <a:pPr algn="just">
              <a:lnSpc>
                <a:spcPct val="150000"/>
              </a:lnSpc>
              <a:spcBef>
                <a:spcPts val="0"/>
              </a:spcBef>
              <a:buFont typeface="Wingdings" panose="05000000000000000000" pitchFamily="2" charset="2"/>
              <a:buChar char="ü"/>
            </a:pPr>
            <a:r>
              <a:rPr lang="en-US" sz="1900" dirty="0" smtClean="0">
                <a:latin typeface="Book Antiqua"/>
              </a:rPr>
              <a:t>Attach </a:t>
            </a:r>
            <a:r>
              <a:rPr lang="en-US" sz="1900" dirty="0">
                <a:latin typeface="Book Antiqua"/>
              </a:rPr>
              <a:t>copies of all relevant documents, judgements relied upon</a:t>
            </a:r>
            <a:r>
              <a:rPr lang="en-US" sz="1900" dirty="0" smtClean="0">
                <a:latin typeface="Book Antiqua"/>
              </a:rPr>
              <a:t>.</a:t>
            </a:r>
          </a:p>
          <a:p>
            <a:pPr algn="just">
              <a:lnSpc>
                <a:spcPct val="150000"/>
              </a:lnSpc>
              <a:spcBef>
                <a:spcPts val="0"/>
              </a:spcBef>
              <a:buFont typeface="Wingdings" panose="05000000000000000000" pitchFamily="2" charset="2"/>
              <a:buChar char="ü"/>
            </a:pPr>
            <a:r>
              <a:rPr lang="en-US" sz="1900" dirty="0" smtClean="0">
                <a:latin typeface="Book Antiqua"/>
              </a:rPr>
              <a:t>The paper </a:t>
            </a:r>
            <a:r>
              <a:rPr lang="en-US" sz="1900" dirty="0">
                <a:latin typeface="Book Antiqua"/>
              </a:rPr>
              <a:t>book should have with page numbers and  </a:t>
            </a:r>
            <a:r>
              <a:rPr lang="en-US" sz="1900" dirty="0" smtClean="0">
                <a:latin typeface="Book Antiqua"/>
              </a:rPr>
              <a:t>index</a:t>
            </a:r>
            <a:r>
              <a:rPr lang="en-US" sz="1900" dirty="0" smtClean="0">
                <a:latin typeface="Book Antiqua"/>
              </a:rPr>
              <a:t>.</a:t>
            </a:r>
          </a:p>
          <a:p>
            <a:pPr algn="just">
              <a:lnSpc>
                <a:spcPct val="150000"/>
              </a:lnSpc>
              <a:spcBef>
                <a:spcPts val="0"/>
              </a:spcBef>
              <a:buFont typeface="Wingdings" panose="05000000000000000000" pitchFamily="2" charset="2"/>
              <a:buChar char="ü"/>
            </a:pPr>
            <a:r>
              <a:rPr lang="en-US" sz="1900" dirty="0" smtClean="0">
                <a:latin typeface="Book Antiqua"/>
              </a:rPr>
              <a:t>Number the paragraphs </a:t>
            </a:r>
            <a:endParaRPr lang="en-US" sz="1900" dirty="0">
              <a:latin typeface="Book Antiqua"/>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26</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32257543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TEXTUR~21"/>
          <p:cNvPicPr>
            <a:picLocks noChangeAspect="1" noChangeArrowheads="1"/>
          </p:cNvPicPr>
          <p:nvPr/>
        </p:nvPicPr>
        <p:blipFill>
          <a:blip r:embed="rId2" cstate="print"/>
          <a:srcRect/>
          <a:stretch>
            <a:fillRect/>
          </a:stretch>
        </p:blipFill>
        <p:spPr bwMode="auto">
          <a:xfrm>
            <a:off x="0" y="1714501"/>
            <a:ext cx="9144000" cy="3673475"/>
          </a:xfrm>
          <a:prstGeom prst="rect">
            <a:avLst/>
          </a:prstGeom>
          <a:noFill/>
          <a:ln w="9525">
            <a:noFill/>
            <a:miter lim="800000"/>
            <a:headEnd/>
            <a:tailEnd/>
          </a:ln>
        </p:spPr>
      </p:pic>
      <p:sp>
        <p:nvSpPr>
          <p:cNvPr id="68611" name="Rectangle 2" hidden="1"/>
          <p:cNvSpPr>
            <a:spLocks noGrp="1" noChangeArrowheads="1"/>
          </p:cNvSpPr>
          <p:nvPr>
            <p:ph type="title"/>
          </p:nvPr>
        </p:nvSpPr>
        <p:spPr/>
        <p:txBody>
          <a:bodyPr/>
          <a:lstStyle/>
          <a:p>
            <a:pPr eaLnBrk="1" hangingPunct="1"/>
            <a:endParaRPr lang="en-AU" dirty="0"/>
          </a:p>
        </p:txBody>
      </p:sp>
      <p:sp>
        <p:nvSpPr>
          <p:cNvPr id="8" name="Rectangle 7"/>
          <p:cNvSpPr/>
          <p:nvPr/>
        </p:nvSpPr>
        <p:spPr>
          <a:xfrm>
            <a:off x="0" y="1371600"/>
            <a:ext cx="9144000" cy="46038"/>
          </a:xfrm>
          <a:prstGeom prst="rect">
            <a:avLst/>
          </a:prstGeom>
          <a:ln w="38100">
            <a:solidFill>
              <a:srgbClr val="0000FF"/>
            </a:solidFill>
          </a:ln>
          <a:effectLst>
            <a:outerShdw dist="76200" dir="3660000" sx="99000" sy="99000" algn="tl" rotWithShape="0">
              <a:schemeClr val="bg1">
                <a:lumMod val="75000"/>
              </a:scheme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68615" name="TextBox 8"/>
          <p:cNvSpPr txBox="1">
            <a:spLocks noChangeArrowheads="1"/>
          </p:cNvSpPr>
          <p:nvPr/>
        </p:nvSpPr>
        <p:spPr bwMode="auto">
          <a:xfrm>
            <a:off x="1141883" y="1828800"/>
            <a:ext cx="7392517" cy="3293209"/>
          </a:xfrm>
          <a:prstGeom prst="rect">
            <a:avLst/>
          </a:prstGeom>
          <a:noFill/>
          <a:ln w="9525">
            <a:noFill/>
            <a:miter lim="800000"/>
            <a:headEnd/>
            <a:tailEnd/>
          </a:ln>
        </p:spPr>
        <p:txBody>
          <a:bodyPr wrap="square">
            <a:spAutoFit/>
          </a:bodyPr>
          <a:lstStyle/>
          <a:p>
            <a:pPr algn="ctr"/>
            <a:r>
              <a:rPr lang="en-US" sz="6000" dirty="0">
                <a:effectLst>
                  <a:outerShdw blurRad="38100" dist="38100" dir="2700000" algn="tl">
                    <a:srgbClr val="000000">
                      <a:alpha val="43137"/>
                    </a:srgbClr>
                  </a:outerShdw>
                </a:effectLst>
                <a:latin typeface="Book Antiqua" pitchFamily="18" charset="0"/>
              </a:rPr>
              <a:t>Thank You</a:t>
            </a:r>
          </a:p>
          <a:p>
            <a:pPr algn="ctr"/>
            <a:r>
              <a:rPr lang="en-US" sz="3200" dirty="0">
                <a:solidFill>
                  <a:schemeClr val="accent6">
                    <a:lumMod val="75000"/>
                  </a:schemeClr>
                </a:solidFill>
                <a:latin typeface="Book Antiqua" pitchFamily="18" charset="0"/>
              </a:rPr>
              <a:t>CMA Dr. Sanjay </a:t>
            </a:r>
            <a:r>
              <a:rPr lang="en-US" sz="3200" dirty="0" smtClean="0">
                <a:solidFill>
                  <a:schemeClr val="accent6">
                    <a:lumMod val="75000"/>
                  </a:schemeClr>
                </a:solidFill>
                <a:latin typeface="Book Antiqua" pitchFamily="18" charset="0"/>
              </a:rPr>
              <a:t>R </a:t>
            </a:r>
            <a:r>
              <a:rPr lang="en-US" sz="3200" dirty="0" err="1" smtClean="0">
                <a:solidFill>
                  <a:schemeClr val="accent6">
                    <a:lumMod val="75000"/>
                  </a:schemeClr>
                </a:solidFill>
                <a:latin typeface="Book Antiqua" pitchFamily="18" charset="0"/>
              </a:rPr>
              <a:t>Bhargave</a:t>
            </a:r>
            <a:endParaRPr lang="en-US" sz="3200" dirty="0">
              <a:solidFill>
                <a:schemeClr val="accent6">
                  <a:lumMod val="75000"/>
                </a:schemeClr>
              </a:solidFill>
              <a:latin typeface="Book Antiqua" pitchFamily="18" charset="0"/>
            </a:endParaRPr>
          </a:p>
          <a:p>
            <a:pPr algn="ctr"/>
            <a:r>
              <a:rPr lang="en-US" sz="3200" dirty="0">
                <a:solidFill>
                  <a:schemeClr val="accent6">
                    <a:lumMod val="75000"/>
                  </a:schemeClr>
                </a:solidFill>
                <a:latin typeface="Book Antiqua" pitchFamily="18" charset="0"/>
              </a:rPr>
              <a:t>S</a:t>
            </a:r>
            <a:r>
              <a:rPr lang="en-US" sz="3200" dirty="0" smtClean="0">
                <a:solidFill>
                  <a:schemeClr val="accent6">
                    <a:lumMod val="75000"/>
                  </a:schemeClr>
                </a:solidFill>
                <a:latin typeface="Book Antiqua" pitchFamily="18" charset="0"/>
              </a:rPr>
              <a:t>. R. </a:t>
            </a:r>
            <a:r>
              <a:rPr lang="en-US" sz="3200" dirty="0" err="1" smtClean="0">
                <a:solidFill>
                  <a:schemeClr val="accent6">
                    <a:lumMod val="75000"/>
                  </a:schemeClr>
                </a:solidFill>
                <a:latin typeface="Book Antiqua" pitchFamily="18" charset="0"/>
              </a:rPr>
              <a:t>Bhargave</a:t>
            </a:r>
            <a:r>
              <a:rPr lang="en-US" sz="3200" dirty="0" smtClean="0">
                <a:solidFill>
                  <a:schemeClr val="accent6">
                    <a:lumMod val="75000"/>
                  </a:schemeClr>
                </a:solidFill>
                <a:latin typeface="Book Antiqua" pitchFamily="18" charset="0"/>
              </a:rPr>
              <a:t> </a:t>
            </a:r>
            <a:r>
              <a:rPr lang="en-US" sz="3200" dirty="0">
                <a:solidFill>
                  <a:schemeClr val="accent6">
                    <a:lumMod val="75000"/>
                  </a:schemeClr>
                </a:solidFill>
                <a:latin typeface="Book Antiqua" pitchFamily="18" charset="0"/>
              </a:rPr>
              <a:t>&amp; Co.</a:t>
            </a:r>
          </a:p>
          <a:p>
            <a:pPr algn="ctr"/>
            <a:r>
              <a:rPr lang="en-US" sz="2800" dirty="0">
                <a:latin typeface="Book Antiqua" pitchFamily="18" charset="0"/>
                <a:hlinkClick r:id="rId3"/>
              </a:rPr>
              <a:t>sanjaybhargave@bhargaves.com</a:t>
            </a:r>
            <a:endParaRPr lang="en-US" sz="2800" dirty="0">
              <a:latin typeface="Book Antiqua" pitchFamily="18" charset="0"/>
            </a:endParaRPr>
          </a:p>
          <a:p>
            <a:pPr algn="ctr"/>
            <a:endParaRPr lang="en-US" sz="2800" dirty="0">
              <a:latin typeface="Book Antiqua" pitchFamily="18" charset="0"/>
            </a:endParaRPr>
          </a:p>
          <a:p>
            <a:pPr algn="ctr"/>
            <a:r>
              <a:rPr lang="en-US" sz="2800" dirty="0" smtClean="0">
                <a:latin typeface="Book Antiqua" pitchFamily="18" charset="0"/>
              </a:rPr>
              <a:t>Mobile: 9822045215</a:t>
            </a:r>
            <a:endParaRPr lang="en-US" sz="2800" dirty="0">
              <a:latin typeface="Book Antiqua" pitchFamily="18" charset="0"/>
            </a:endParaRPr>
          </a:p>
        </p:txBody>
      </p:sp>
      <p:sp>
        <p:nvSpPr>
          <p:cNvPr id="2" name="Footer Placeholder 1"/>
          <p:cNvSpPr>
            <a:spLocks noGrp="1"/>
          </p:cNvSpPr>
          <p:nvPr>
            <p:ph type="ftr" sz="quarter" idx="11"/>
          </p:nvPr>
        </p:nvSpPr>
        <p:spPr>
          <a:xfrm>
            <a:off x="3124200" y="6324600"/>
            <a:ext cx="2895600" cy="365125"/>
          </a:xfrm>
        </p:spPr>
        <p:txBody>
          <a:bodyPr/>
          <a:lstStyle/>
          <a:p>
            <a:pPr>
              <a:defRPr/>
            </a:pPr>
            <a:r>
              <a:rPr lang="en-US"/>
              <a:t>CMA Dr. Sanjay R. Bhargave</a:t>
            </a:r>
            <a:endParaRPr lang="en-US" dirty="0"/>
          </a:p>
        </p:txBody>
      </p:sp>
      <p:pic>
        <p:nvPicPr>
          <p:cNvPr id="7" name="Picture 2" descr="http://www.srbhargave.com/images/LogoFlower.png">
            <a:hlinkClick r:id="rId4"/>
          </p:cNvPr>
          <p:cNvPicPr>
            <a:picLocks noChangeAspect="1" noChangeArrowheads="1"/>
          </p:cNvPicPr>
          <p:nvPr/>
        </p:nvPicPr>
        <p:blipFill>
          <a:blip r:embed="rId5" cstate="print"/>
          <a:srcRect/>
          <a:stretch>
            <a:fillRect/>
          </a:stretch>
        </p:blipFill>
        <p:spPr bwMode="auto">
          <a:xfrm>
            <a:off x="8215338" y="1"/>
            <a:ext cx="928663" cy="853124"/>
          </a:xfrm>
          <a:prstGeom prst="rect">
            <a:avLst/>
          </a:prstGeom>
          <a:noFill/>
        </p:spPr>
      </p:pic>
      <p:sp>
        <p:nvSpPr>
          <p:cNvPr id="3" name="Slide Number Placeholder 2"/>
          <p:cNvSpPr>
            <a:spLocks noGrp="1"/>
          </p:cNvSpPr>
          <p:nvPr>
            <p:ph type="sldNum" sz="quarter" idx="12"/>
          </p:nvPr>
        </p:nvSpPr>
        <p:spPr/>
        <p:txBody>
          <a:bodyPr/>
          <a:lstStyle/>
          <a:p>
            <a:pPr>
              <a:defRPr/>
            </a:pPr>
            <a:fld id="{21728E06-EC2A-4291-9CC1-C71392EC34B4}" type="slidenum">
              <a:rPr lang="en-US" smtClean="0"/>
              <a:pPr>
                <a:defRPr/>
              </a:pPr>
              <a:t>27</a:t>
            </a:fld>
            <a:endParaRPr lang="en-US" dirty="0"/>
          </a:p>
        </p:txBody>
      </p:sp>
    </p:spTree>
  </p:cSld>
  <p:clrMapOvr>
    <a:masterClrMapping/>
  </p:clrMapOvr>
  <p:transition spd="med">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solidFill>
                  <a:srgbClr val="0000FF"/>
                </a:solidFill>
                <a:latin typeface="Book Antiqua"/>
              </a:rPr>
              <a:t>Appeals under GST</a:t>
            </a:r>
          </a:p>
        </p:txBody>
      </p:sp>
      <p:sp>
        <p:nvSpPr>
          <p:cNvPr id="3" name="Content Placeholder 2"/>
          <p:cNvSpPr>
            <a:spLocks noGrp="1"/>
          </p:cNvSpPr>
          <p:nvPr>
            <p:ph idx="1"/>
          </p:nvPr>
        </p:nvSpPr>
        <p:spPr>
          <a:xfrm>
            <a:off x="457200" y="1143000"/>
            <a:ext cx="8229600" cy="4952999"/>
          </a:xfrm>
        </p:spPr>
        <p:txBody>
          <a:bodyPr>
            <a:noAutofit/>
          </a:bodyPr>
          <a:lstStyle/>
          <a:p>
            <a:pPr lvl="0" algn="just">
              <a:lnSpc>
                <a:spcPct val="150000"/>
              </a:lnSpc>
              <a:spcBef>
                <a:spcPts val="0"/>
              </a:spcBef>
              <a:buFont typeface="Wingdings" panose="05000000000000000000" pitchFamily="2" charset="2"/>
              <a:buChar char="ü"/>
            </a:pPr>
            <a:r>
              <a:rPr lang="en-IN" sz="1900" dirty="0">
                <a:latin typeface="Book Antiqua"/>
              </a:rPr>
              <a:t>Appeal against </a:t>
            </a:r>
            <a:r>
              <a:rPr lang="en-IN" sz="1900" dirty="0" smtClean="0">
                <a:latin typeface="Book Antiqua"/>
              </a:rPr>
              <a:t>any decision or order </a:t>
            </a:r>
            <a:r>
              <a:rPr lang="en-IN" sz="1900" dirty="0" smtClean="0">
                <a:latin typeface="Book Antiqua"/>
              </a:rPr>
              <a:t>passed under GST Act </a:t>
            </a:r>
            <a:r>
              <a:rPr lang="en-IN" sz="1900" dirty="0" smtClean="0">
                <a:latin typeface="Book Antiqua"/>
              </a:rPr>
              <a:t>to </a:t>
            </a:r>
            <a:r>
              <a:rPr lang="en-IN" sz="1900" dirty="0">
                <a:latin typeface="Book Antiqua"/>
              </a:rPr>
              <a:t>be filed before Appellate Authority within three months (Sec 107 of CGST Act,2017).</a:t>
            </a:r>
          </a:p>
          <a:p>
            <a:pPr lvl="0" algn="just">
              <a:lnSpc>
                <a:spcPct val="150000"/>
              </a:lnSpc>
              <a:spcBef>
                <a:spcPts val="0"/>
              </a:spcBef>
              <a:buFont typeface="Wingdings" panose="05000000000000000000" pitchFamily="2" charset="2"/>
              <a:buChar char="ü"/>
            </a:pPr>
            <a:endParaRPr lang="en-IN" sz="1900" dirty="0" smtClean="0">
              <a:latin typeface="Book Antiqua"/>
            </a:endParaRPr>
          </a:p>
          <a:p>
            <a:pPr lvl="0" algn="just">
              <a:lnSpc>
                <a:spcPct val="150000"/>
              </a:lnSpc>
              <a:spcBef>
                <a:spcPts val="0"/>
              </a:spcBef>
              <a:buFont typeface="Wingdings" panose="05000000000000000000" pitchFamily="2" charset="2"/>
              <a:buChar char="ü"/>
            </a:pPr>
            <a:r>
              <a:rPr lang="en-IN" sz="1900" dirty="0" smtClean="0">
                <a:latin typeface="Book Antiqua"/>
              </a:rPr>
              <a:t>Appeal </a:t>
            </a:r>
            <a:r>
              <a:rPr lang="en-IN" sz="1900" dirty="0">
                <a:latin typeface="Book Antiqua"/>
              </a:rPr>
              <a:t>against order of Appellate Authority to be filed before </a:t>
            </a:r>
            <a:r>
              <a:rPr lang="en-IN" sz="1900" dirty="0" smtClean="0">
                <a:latin typeface="Book Antiqua"/>
              </a:rPr>
              <a:t>National / Regional </a:t>
            </a:r>
            <a:r>
              <a:rPr lang="en-IN" sz="1900" dirty="0" smtClean="0">
                <a:latin typeface="Book Antiqua"/>
              </a:rPr>
              <a:t>Bench </a:t>
            </a:r>
            <a:r>
              <a:rPr lang="en-IN" sz="1900" dirty="0">
                <a:latin typeface="Book Antiqua"/>
              </a:rPr>
              <a:t>of Tribunal if one of the issue relates to place of </a:t>
            </a:r>
            <a:r>
              <a:rPr lang="en-IN" sz="1900" dirty="0" smtClean="0">
                <a:latin typeface="Book Antiqua"/>
              </a:rPr>
              <a:t>supply, </a:t>
            </a:r>
            <a:r>
              <a:rPr lang="en-IN" sz="1900" dirty="0">
                <a:latin typeface="Book Antiqua"/>
              </a:rPr>
              <a:t>within three months (Sec 109(5) of CGST Act,2017).</a:t>
            </a:r>
          </a:p>
          <a:p>
            <a:pPr lvl="0" algn="just">
              <a:lnSpc>
                <a:spcPct val="150000"/>
              </a:lnSpc>
              <a:spcBef>
                <a:spcPts val="0"/>
              </a:spcBef>
              <a:buFont typeface="Wingdings" panose="05000000000000000000" pitchFamily="2" charset="2"/>
              <a:buChar char="ü"/>
            </a:pPr>
            <a:endParaRPr lang="en-IN" sz="1900" dirty="0" smtClean="0">
              <a:latin typeface="Book Antiqua"/>
            </a:endParaRPr>
          </a:p>
          <a:p>
            <a:pPr lvl="0" algn="just">
              <a:lnSpc>
                <a:spcPct val="150000"/>
              </a:lnSpc>
              <a:spcBef>
                <a:spcPts val="0"/>
              </a:spcBef>
              <a:buFont typeface="Wingdings" panose="05000000000000000000" pitchFamily="2" charset="2"/>
              <a:buChar char="ü"/>
            </a:pPr>
            <a:r>
              <a:rPr lang="en-IN" sz="1900" dirty="0" smtClean="0">
                <a:latin typeface="Book Antiqua"/>
              </a:rPr>
              <a:t>Appeal </a:t>
            </a:r>
            <a:r>
              <a:rPr lang="en-IN" sz="1900" dirty="0">
                <a:latin typeface="Book Antiqua"/>
              </a:rPr>
              <a:t>against order of Appellate Authority to be filed before </a:t>
            </a:r>
            <a:r>
              <a:rPr lang="en-IN" sz="1900" dirty="0" smtClean="0">
                <a:latin typeface="Book Antiqua"/>
              </a:rPr>
              <a:t>State / Area </a:t>
            </a:r>
            <a:r>
              <a:rPr lang="en-IN" sz="1900" dirty="0" smtClean="0">
                <a:latin typeface="Book Antiqua"/>
              </a:rPr>
              <a:t>Bench </a:t>
            </a:r>
            <a:r>
              <a:rPr lang="en-IN" sz="1900" dirty="0">
                <a:latin typeface="Book Antiqua"/>
              </a:rPr>
              <a:t>of Tribunal if the issue relates to place of supply is not </a:t>
            </a:r>
            <a:r>
              <a:rPr lang="en-IN" sz="1900" dirty="0" smtClean="0">
                <a:latin typeface="Book Antiqua"/>
              </a:rPr>
              <a:t>involved, </a:t>
            </a:r>
            <a:r>
              <a:rPr lang="en-IN" sz="1900" dirty="0">
                <a:latin typeface="Book Antiqua"/>
              </a:rPr>
              <a:t>within three months (Sec 109(7) of CGST Act,2017</a:t>
            </a:r>
            <a:r>
              <a:rPr lang="en-IN" sz="1900" dirty="0" smtClean="0">
                <a:latin typeface="Book Antiqua"/>
              </a:rPr>
              <a:t>).</a:t>
            </a:r>
            <a:endParaRPr lang="en-IN" sz="1900" dirty="0">
              <a:latin typeface="Book Antiqua"/>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3</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911009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solidFill>
                  <a:srgbClr val="0000FF"/>
                </a:solidFill>
                <a:latin typeface="Book Antiqua"/>
              </a:rPr>
              <a:t>Appeals under GST</a:t>
            </a:r>
          </a:p>
        </p:txBody>
      </p:sp>
      <p:sp>
        <p:nvSpPr>
          <p:cNvPr id="3" name="Content Placeholder 2"/>
          <p:cNvSpPr>
            <a:spLocks noGrp="1"/>
          </p:cNvSpPr>
          <p:nvPr>
            <p:ph idx="1"/>
          </p:nvPr>
        </p:nvSpPr>
        <p:spPr>
          <a:xfrm>
            <a:off x="457200" y="1219201"/>
            <a:ext cx="8229600" cy="4952999"/>
          </a:xfrm>
        </p:spPr>
        <p:txBody>
          <a:bodyPr>
            <a:noAutofit/>
          </a:bodyPr>
          <a:lstStyle/>
          <a:p>
            <a:pPr lvl="0" algn="just">
              <a:lnSpc>
                <a:spcPct val="150000"/>
              </a:lnSpc>
              <a:spcBef>
                <a:spcPts val="0"/>
              </a:spcBef>
              <a:buFont typeface="Wingdings" panose="05000000000000000000" pitchFamily="2" charset="2"/>
              <a:buChar char="ü"/>
            </a:pPr>
            <a:r>
              <a:rPr lang="en-IN" sz="1900" dirty="0" smtClean="0">
                <a:latin typeface="Book Antiqua"/>
              </a:rPr>
              <a:t>Appeal </a:t>
            </a:r>
            <a:r>
              <a:rPr lang="en-IN" sz="1900" dirty="0">
                <a:latin typeface="Book Antiqua"/>
              </a:rPr>
              <a:t>against order of Tribunal to be filed before High Court on substantial question of law (Sec 117 or writ petition </a:t>
            </a:r>
            <a:r>
              <a:rPr lang="en-IN" sz="1900" dirty="0" smtClean="0">
                <a:latin typeface="Book Antiqua"/>
              </a:rPr>
              <a:t>). (</a:t>
            </a:r>
            <a:r>
              <a:rPr lang="en-IN" sz="1900" dirty="0">
                <a:latin typeface="Book Antiqua"/>
              </a:rPr>
              <a:t>If High Court certifies to be fit case for appeal before Supreme </a:t>
            </a:r>
            <a:r>
              <a:rPr lang="en-IN" sz="1900" dirty="0" smtClean="0">
                <a:latin typeface="Book Antiqua"/>
              </a:rPr>
              <a:t>Court, </a:t>
            </a:r>
            <a:r>
              <a:rPr lang="en-IN" sz="1900" dirty="0">
                <a:latin typeface="Book Antiqua"/>
              </a:rPr>
              <a:t>then Appeal is to be filed before Supreme Court</a:t>
            </a:r>
            <a:r>
              <a:rPr lang="en-IN" sz="1900" dirty="0" smtClean="0">
                <a:latin typeface="Book Antiqua"/>
              </a:rPr>
              <a:t>).</a:t>
            </a:r>
            <a:endParaRPr lang="en-IN" sz="1900" dirty="0">
              <a:latin typeface="Book Antiqua"/>
            </a:endParaRPr>
          </a:p>
          <a:p>
            <a:pPr lvl="0" algn="just">
              <a:lnSpc>
                <a:spcPct val="150000"/>
              </a:lnSpc>
              <a:spcBef>
                <a:spcPts val="0"/>
              </a:spcBef>
              <a:buFont typeface="Wingdings" panose="05000000000000000000" pitchFamily="2" charset="2"/>
              <a:buChar char="ü"/>
            </a:pPr>
            <a:endParaRPr lang="en-IN" sz="1900" dirty="0" smtClean="0">
              <a:latin typeface="Book Antiqua"/>
            </a:endParaRPr>
          </a:p>
          <a:p>
            <a:pPr lvl="0" algn="just">
              <a:lnSpc>
                <a:spcPct val="150000"/>
              </a:lnSpc>
              <a:spcBef>
                <a:spcPts val="0"/>
              </a:spcBef>
              <a:buFont typeface="Wingdings" panose="05000000000000000000" pitchFamily="2" charset="2"/>
              <a:buChar char="ü"/>
            </a:pPr>
            <a:r>
              <a:rPr lang="en-IN" sz="1900" dirty="0" smtClean="0">
                <a:latin typeface="Book Antiqua"/>
              </a:rPr>
              <a:t>Appeal </a:t>
            </a:r>
            <a:r>
              <a:rPr lang="en-IN" sz="1900" dirty="0">
                <a:latin typeface="Book Antiqua"/>
              </a:rPr>
              <a:t>against order of Tribunal to be filed before Supreme Court </a:t>
            </a:r>
            <a:r>
              <a:rPr lang="en-IN" sz="1900" dirty="0" smtClean="0">
                <a:latin typeface="Book Antiqua"/>
              </a:rPr>
              <a:t>if </a:t>
            </a:r>
            <a:r>
              <a:rPr lang="en-IN" sz="1900" dirty="0">
                <a:latin typeface="Book Antiqua"/>
              </a:rPr>
              <a:t>substantial question of law is not involved (Sec 118 or SLP).</a:t>
            </a:r>
          </a:p>
          <a:p>
            <a:pPr algn="just">
              <a:lnSpc>
                <a:spcPct val="150000"/>
              </a:lnSpc>
              <a:spcBef>
                <a:spcPts val="0"/>
              </a:spcBef>
              <a:buFont typeface="Wingdings" panose="05000000000000000000" pitchFamily="2" charset="2"/>
              <a:buChar char="ü"/>
            </a:pPr>
            <a:endParaRPr lang="en-IN" sz="1900" dirty="0" smtClean="0">
              <a:latin typeface="Book Antiqua"/>
            </a:endParaRPr>
          </a:p>
          <a:p>
            <a:pPr algn="just">
              <a:lnSpc>
                <a:spcPct val="150000"/>
              </a:lnSpc>
              <a:spcBef>
                <a:spcPts val="0"/>
              </a:spcBef>
              <a:buFont typeface="Wingdings" panose="05000000000000000000" pitchFamily="2" charset="2"/>
              <a:buChar char="ü"/>
            </a:pPr>
            <a:r>
              <a:rPr lang="en-IN" sz="1900" dirty="0" smtClean="0">
                <a:latin typeface="Book Antiqua"/>
              </a:rPr>
              <a:t>No </a:t>
            </a:r>
            <a:r>
              <a:rPr lang="en-IN" sz="1900" dirty="0">
                <a:latin typeface="Book Antiqua"/>
              </a:rPr>
              <a:t>appeal can be filed in Civil Court for matters related to GST (Sec 162)</a:t>
            </a: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4</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38268760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solidFill>
                  <a:srgbClr val="0000FF"/>
                </a:solidFill>
                <a:latin typeface="Book Antiqua"/>
              </a:rPr>
              <a:t>Who can file Appeal</a:t>
            </a:r>
          </a:p>
        </p:txBody>
      </p:sp>
      <p:sp>
        <p:nvSpPr>
          <p:cNvPr id="3" name="Content Placeholder 2"/>
          <p:cNvSpPr>
            <a:spLocks noGrp="1"/>
          </p:cNvSpPr>
          <p:nvPr>
            <p:ph idx="1"/>
          </p:nvPr>
        </p:nvSpPr>
        <p:spPr>
          <a:xfrm>
            <a:off x="457200" y="1066800"/>
            <a:ext cx="8229600" cy="4906964"/>
          </a:xfrm>
        </p:spPr>
        <p:txBody>
          <a:bodyPr>
            <a:noAutofit/>
          </a:bodyPr>
          <a:lstStyle/>
          <a:p>
            <a:pPr marL="0" indent="0" algn="just">
              <a:lnSpc>
                <a:spcPct val="150000"/>
              </a:lnSpc>
              <a:spcBef>
                <a:spcPts val="0"/>
              </a:spcBef>
              <a:buNone/>
            </a:pPr>
            <a:r>
              <a:rPr lang="en-IN" sz="1800" b="1" dirty="0" smtClean="0">
                <a:latin typeface="Book Antiqua"/>
              </a:rPr>
              <a:t>Sec. 107 </a:t>
            </a:r>
            <a:r>
              <a:rPr lang="en-IN" sz="1800" b="1" dirty="0">
                <a:latin typeface="Book Antiqua"/>
              </a:rPr>
              <a:t>and </a:t>
            </a:r>
            <a:r>
              <a:rPr lang="en-IN" sz="1800" b="1" dirty="0" smtClean="0">
                <a:latin typeface="Book Antiqua"/>
              </a:rPr>
              <a:t>Sec. </a:t>
            </a:r>
            <a:r>
              <a:rPr lang="en-IN" sz="1800" b="1" dirty="0">
                <a:latin typeface="Book Antiqua"/>
              </a:rPr>
              <a:t>112</a:t>
            </a:r>
          </a:p>
          <a:p>
            <a:pPr marL="0" indent="0" algn="just">
              <a:lnSpc>
                <a:spcPct val="150000"/>
              </a:lnSpc>
              <a:spcBef>
                <a:spcPts val="0"/>
              </a:spcBef>
              <a:buNone/>
            </a:pPr>
            <a:r>
              <a:rPr lang="en-IN" sz="1800" dirty="0" smtClean="0">
                <a:latin typeface="Book Antiqua"/>
              </a:rPr>
              <a:t>Any person aggrieved by any decision or order passed under this Act or the State Goods and Services Tax Act or the Union Territory Goods and Services Tax Act by an adjudicating authority may appeal to such Appellate Authority as may be prescribed within three months from the date on which the said decision or order is communicated to such person.” (Sec.107 and Sec. 112)</a:t>
            </a:r>
            <a:endParaRPr lang="en-IN" sz="1800" dirty="0">
              <a:latin typeface="Book Antiqua"/>
            </a:endParaRPr>
          </a:p>
          <a:p>
            <a:pPr marL="269875" indent="-269875" algn="just">
              <a:lnSpc>
                <a:spcPct val="150000"/>
              </a:lnSpc>
              <a:spcBef>
                <a:spcPts val="0"/>
              </a:spcBef>
              <a:buNone/>
            </a:pPr>
            <a:endParaRPr lang="en-IN" sz="1500" b="1" dirty="0" smtClean="0">
              <a:latin typeface="Book Antiqua"/>
            </a:endParaRPr>
          </a:p>
          <a:p>
            <a:pPr marL="269875" indent="-269875" algn="just">
              <a:lnSpc>
                <a:spcPct val="150000"/>
              </a:lnSpc>
              <a:spcBef>
                <a:spcPts val="0"/>
              </a:spcBef>
              <a:buNone/>
            </a:pPr>
            <a:r>
              <a:rPr lang="en-IN" sz="1800" b="1" dirty="0" smtClean="0">
                <a:latin typeface="Book Antiqua"/>
              </a:rPr>
              <a:t>Meaning </a:t>
            </a:r>
            <a:r>
              <a:rPr lang="en-IN" sz="1800" b="1" dirty="0">
                <a:latin typeface="Book Antiqua"/>
              </a:rPr>
              <a:t>of ‘Person aggrieved’</a:t>
            </a:r>
          </a:p>
          <a:p>
            <a:pPr algn="just">
              <a:lnSpc>
                <a:spcPct val="150000"/>
              </a:lnSpc>
              <a:spcBef>
                <a:spcPts val="0"/>
              </a:spcBef>
              <a:buFont typeface="Wingdings" panose="05000000000000000000" pitchFamily="2" charset="2"/>
              <a:buChar char="ü"/>
            </a:pPr>
            <a:r>
              <a:rPr lang="en-IN" sz="1800" dirty="0" smtClean="0">
                <a:latin typeface="Book Antiqua"/>
              </a:rPr>
              <a:t>“</a:t>
            </a:r>
            <a:r>
              <a:rPr lang="en-IN" sz="1800" dirty="0">
                <a:latin typeface="Book Antiqua"/>
              </a:rPr>
              <a:t>aggrieved” means one whose pecuniary interest is directly affected by the adjudication, one whose right of property may be established or divested thereby</a:t>
            </a:r>
            <a:r>
              <a:rPr lang="en-IN" sz="1800" dirty="0" smtClean="0">
                <a:latin typeface="Book Antiqua"/>
              </a:rPr>
              <a:t>.” [‘</a:t>
            </a:r>
            <a:r>
              <a:rPr lang="en-IN" sz="1800" dirty="0">
                <a:latin typeface="Book Antiqua"/>
              </a:rPr>
              <a:t>Advanced Law Lexicon – P. </a:t>
            </a:r>
            <a:r>
              <a:rPr lang="en-IN" sz="1800" dirty="0" err="1">
                <a:latin typeface="Book Antiqua"/>
              </a:rPr>
              <a:t>Ramanatha</a:t>
            </a:r>
            <a:r>
              <a:rPr lang="en-IN" sz="1800" dirty="0">
                <a:latin typeface="Book Antiqua"/>
              </a:rPr>
              <a:t> </a:t>
            </a:r>
            <a:r>
              <a:rPr lang="en-IN" sz="1800" dirty="0" err="1">
                <a:latin typeface="Book Antiqua"/>
              </a:rPr>
              <a:t>Aiyar</a:t>
            </a:r>
            <a:r>
              <a:rPr lang="en-IN" sz="1800" dirty="0">
                <a:latin typeface="Book Antiqua"/>
              </a:rPr>
              <a:t>]</a:t>
            </a:r>
          </a:p>
          <a:p>
            <a:pPr algn="just">
              <a:lnSpc>
                <a:spcPct val="150000"/>
              </a:lnSpc>
              <a:spcBef>
                <a:spcPts val="0"/>
              </a:spcBef>
              <a:buFont typeface="Wingdings" panose="05000000000000000000" pitchFamily="2" charset="2"/>
              <a:buChar char="ü"/>
            </a:pPr>
            <a:r>
              <a:rPr lang="en-IN" sz="1800" dirty="0" smtClean="0">
                <a:latin typeface="Book Antiqua"/>
              </a:rPr>
              <a:t>right </a:t>
            </a:r>
            <a:r>
              <a:rPr lang="en-IN" sz="1800" dirty="0">
                <a:latin typeface="Book Antiqua"/>
              </a:rPr>
              <a:t>of appeal to be exercised by the persons permitted by the statute to prefer appeal subject to conditions regarding filing the appeals</a:t>
            </a:r>
            <a:r>
              <a:rPr lang="en-IN" sz="1800" dirty="0" smtClean="0">
                <a:latin typeface="Book Antiqua"/>
              </a:rPr>
              <a:t>.</a:t>
            </a:r>
            <a:endParaRPr lang="en-IN" sz="1800" dirty="0">
              <a:latin typeface="Book Antiqua"/>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5</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4125718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dirty="0" smtClean="0">
                <a:solidFill>
                  <a:srgbClr val="0000FF"/>
                </a:solidFill>
                <a:latin typeface="Book Antiqua"/>
              </a:rPr>
              <a:t>What Is An Appealable Order?</a:t>
            </a:r>
            <a:endParaRPr lang="en-IN" sz="2800" dirty="0">
              <a:solidFill>
                <a:srgbClr val="0000FF"/>
              </a:solidFill>
              <a:latin typeface="Book Antiqua"/>
            </a:endParaRPr>
          </a:p>
        </p:txBody>
      </p:sp>
      <p:sp>
        <p:nvSpPr>
          <p:cNvPr id="3" name="Content Placeholder 2"/>
          <p:cNvSpPr>
            <a:spLocks noGrp="1"/>
          </p:cNvSpPr>
          <p:nvPr>
            <p:ph idx="1"/>
          </p:nvPr>
        </p:nvSpPr>
        <p:spPr>
          <a:xfrm>
            <a:off x="457200" y="1219201"/>
            <a:ext cx="8229600" cy="4906964"/>
          </a:xfrm>
        </p:spPr>
        <p:txBody>
          <a:bodyPr>
            <a:normAutofit/>
          </a:bodyPr>
          <a:lstStyle/>
          <a:p>
            <a:pPr marL="363538" indent="-363538" algn="just">
              <a:lnSpc>
                <a:spcPct val="150000"/>
              </a:lnSpc>
              <a:spcBef>
                <a:spcPts val="0"/>
              </a:spcBef>
              <a:buNone/>
            </a:pPr>
            <a:r>
              <a:rPr lang="en-IN" sz="1900" b="1" dirty="0" smtClean="0">
                <a:latin typeface="Book Antiqua"/>
              </a:rPr>
              <a:t>Appealable </a:t>
            </a:r>
            <a:r>
              <a:rPr lang="en-IN" sz="1900" b="1" dirty="0">
                <a:latin typeface="Book Antiqua"/>
              </a:rPr>
              <a:t>Order’ – means </a:t>
            </a:r>
            <a:endParaRPr lang="en-IN" sz="1900" b="1" dirty="0" smtClean="0">
              <a:latin typeface="Book Antiqua"/>
            </a:endParaRPr>
          </a:p>
          <a:p>
            <a:pPr algn="just">
              <a:lnSpc>
                <a:spcPct val="150000"/>
              </a:lnSpc>
              <a:spcBef>
                <a:spcPts val="0"/>
              </a:spcBef>
              <a:buFont typeface="Wingdings" panose="05000000000000000000" pitchFamily="2" charset="2"/>
              <a:buChar char="ü"/>
            </a:pPr>
            <a:r>
              <a:rPr lang="en-IN" sz="1900" dirty="0">
                <a:latin typeface="Book Antiqua"/>
              </a:rPr>
              <a:t>Sec. 107 (1</a:t>
            </a:r>
            <a:r>
              <a:rPr lang="en-IN" sz="1900" dirty="0" smtClean="0">
                <a:latin typeface="Book Antiqua"/>
              </a:rPr>
              <a:t>) – “any </a:t>
            </a:r>
            <a:r>
              <a:rPr lang="en-IN" sz="1900" dirty="0">
                <a:latin typeface="Book Antiqua"/>
              </a:rPr>
              <a:t>decision or order passed under the </a:t>
            </a:r>
            <a:r>
              <a:rPr lang="en-IN" sz="1900" dirty="0" smtClean="0">
                <a:latin typeface="Book Antiqua"/>
              </a:rPr>
              <a:t>CGST Act or </a:t>
            </a:r>
            <a:r>
              <a:rPr lang="en-IN" sz="1900" dirty="0">
                <a:latin typeface="Book Antiqua"/>
              </a:rPr>
              <a:t>the SGST Act or the UTGST Act by an adjudicating </a:t>
            </a:r>
            <a:r>
              <a:rPr lang="en-IN" sz="1900" dirty="0" smtClean="0">
                <a:latin typeface="Book Antiqua"/>
              </a:rPr>
              <a:t>authority….”</a:t>
            </a:r>
            <a:endParaRPr lang="en-IN" sz="1900" dirty="0">
              <a:latin typeface="Book Antiqua"/>
            </a:endParaRPr>
          </a:p>
          <a:p>
            <a:pPr algn="just">
              <a:lnSpc>
                <a:spcPct val="150000"/>
              </a:lnSpc>
              <a:spcBef>
                <a:spcPts val="0"/>
              </a:spcBef>
              <a:buFont typeface="Wingdings" panose="05000000000000000000" pitchFamily="2" charset="2"/>
              <a:buChar char="ü"/>
            </a:pPr>
            <a:endParaRPr lang="en-IN" sz="1900" dirty="0" smtClean="0">
              <a:latin typeface="Book Antiqua"/>
            </a:endParaRPr>
          </a:p>
          <a:p>
            <a:pPr algn="just">
              <a:lnSpc>
                <a:spcPct val="150000"/>
              </a:lnSpc>
              <a:spcBef>
                <a:spcPts val="0"/>
              </a:spcBef>
              <a:buFont typeface="Wingdings" panose="05000000000000000000" pitchFamily="2" charset="2"/>
              <a:buChar char="ü"/>
            </a:pPr>
            <a:r>
              <a:rPr lang="en-IN" sz="1900" dirty="0" smtClean="0">
                <a:latin typeface="Book Antiqua"/>
              </a:rPr>
              <a:t>Sec. </a:t>
            </a:r>
            <a:r>
              <a:rPr lang="en-IN" sz="1900" dirty="0">
                <a:latin typeface="Book Antiqua"/>
              </a:rPr>
              <a:t>112 (1) – “an order passed against person under </a:t>
            </a:r>
            <a:r>
              <a:rPr lang="en-IN" sz="1900" dirty="0" smtClean="0">
                <a:latin typeface="Book Antiqua"/>
              </a:rPr>
              <a:t>Section </a:t>
            </a:r>
            <a:r>
              <a:rPr lang="en-IN" sz="1900" dirty="0">
                <a:latin typeface="Book Antiqua"/>
              </a:rPr>
              <a:t>107 or </a:t>
            </a:r>
            <a:r>
              <a:rPr lang="en-IN" sz="1900" dirty="0" smtClean="0">
                <a:latin typeface="Book Antiqua"/>
              </a:rPr>
              <a:t>Section </a:t>
            </a:r>
            <a:r>
              <a:rPr lang="en-IN" sz="1900" dirty="0">
                <a:latin typeface="Book Antiqua"/>
              </a:rPr>
              <a:t>108 of the CGST </a:t>
            </a:r>
            <a:r>
              <a:rPr lang="en-IN" sz="1900" dirty="0" smtClean="0">
                <a:latin typeface="Book Antiqua"/>
              </a:rPr>
              <a:t>Act </a:t>
            </a:r>
            <a:r>
              <a:rPr lang="en-IN" sz="1900" dirty="0">
                <a:latin typeface="Book Antiqua"/>
              </a:rPr>
              <a:t>or SGST </a:t>
            </a:r>
            <a:r>
              <a:rPr lang="en-IN" sz="1900" dirty="0" smtClean="0">
                <a:latin typeface="Book Antiqua"/>
              </a:rPr>
              <a:t>Act </a:t>
            </a:r>
            <a:r>
              <a:rPr lang="en-IN" sz="1900" dirty="0">
                <a:latin typeface="Book Antiqua"/>
              </a:rPr>
              <a:t>or UTGST </a:t>
            </a:r>
            <a:r>
              <a:rPr lang="en-IN" sz="1900" dirty="0" smtClean="0">
                <a:latin typeface="Book Antiqua"/>
              </a:rPr>
              <a:t>Act….”</a:t>
            </a:r>
            <a:endParaRPr lang="en-IN" sz="1900" dirty="0">
              <a:latin typeface="Book Antiqua"/>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6</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42217860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solidFill>
                  <a:srgbClr val="0000FF"/>
                </a:solidFill>
                <a:latin typeface="Book Antiqua"/>
              </a:rPr>
              <a:t>Non appealable decisions and orders </a:t>
            </a:r>
          </a:p>
        </p:txBody>
      </p:sp>
      <p:sp>
        <p:nvSpPr>
          <p:cNvPr id="3" name="Content Placeholder 2"/>
          <p:cNvSpPr>
            <a:spLocks noGrp="1"/>
          </p:cNvSpPr>
          <p:nvPr>
            <p:ph idx="1"/>
          </p:nvPr>
        </p:nvSpPr>
        <p:spPr>
          <a:xfrm>
            <a:off x="457200" y="1189036"/>
            <a:ext cx="8229600" cy="4906964"/>
          </a:xfrm>
        </p:spPr>
        <p:txBody>
          <a:bodyPr>
            <a:noAutofit/>
          </a:bodyPr>
          <a:lstStyle/>
          <a:p>
            <a:pPr marL="0" indent="0" algn="just">
              <a:lnSpc>
                <a:spcPct val="150000"/>
              </a:lnSpc>
              <a:spcBef>
                <a:spcPts val="0"/>
              </a:spcBef>
              <a:buNone/>
            </a:pPr>
            <a:r>
              <a:rPr lang="en-IN" sz="1800" b="1" dirty="0">
                <a:latin typeface="Book Antiqua"/>
              </a:rPr>
              <a:t>As per Sec.121 of the CGST </a:t>
            </a:r>
            <a:r>
              <a:rPr lang="en-IN" sz="1800" b="1" dirty="0" smtClean="0">
                <a:latin typeface="Book Antiqua"/>
              </a:rPr>
              <a:t>Act, </a:t>
            </a:r>
            <a:r>
              <a:rPr lang="en-IN" sz="1800" b="1" dirty="0">
                <a:latin typeface="Book Antiqua"/>
              </a:rPr>
              <a:t>2017 </a:t>
            </a:r>
          </a:p>
          <a:p>
            <a:pPr marL="0" indent="0" algn="just">
              <a:lnSpc>
                <a:spcPct val="150000"/>
              </a:lnSpc>
              <a:spcBef>
                <a:spcPts val="0"/>
              </a:spcBef>
              <a:buNone/>
            </a:pPr>
            <a:r>
              <a:rPr lang="en-IN" sz="1800" dirty="0" smtClean="0">
                <a:latin typeface="Book Antiqua"/>
              </a:rPr>
              <a:t>“Notwithstanding anything to the contrary in any provisions of this Act, no appeal shall lie against any decision taken or order passed by an officer of central tax if such decision taken or order passed relates to any one or more of the following matters, namely:—</a:t>
            </a:r>
            <a:endParaRPr lang="en-IN" sz="1800" dirty="0">
              <a:latin typeface="Book Antiqua"/>
            </a:endParaRPr>
          </a:p>
          <a:p>
            <a:pPr algn="just">
              <a:lnSpc>
                <a:spcPct val="150000"/>
              </a:lnSpc>
              <a:spcBef>
                <a:spcPts val="0"/>
              </a:spcBef>
              <a:buFont typeface="Wingdings" panose="05000000000000000000" pitchFamily="2" charset="2"/>
              <a:buChar char="ü"/>
            </a:pPr>
            <a:r>
              <a:rPr lang="en-IN" sz="1800" dirty="0" smtClean="0">
                <a:latin typeface="Book Antiqua"/>
              </a:rPr>
              <a:t>an </a:t>
            </a:r>
            <a:r>
              <a:rPr lang="en-IN" sz="1800" dirty="0">
                <a:latin typeface="Book Antiqua"/>
              </a:rPr>
              <a:t>order of the Commissioner or other authority empowered to direct transfer </a:t>
            </a:r>
            <a:r>
              <a:rPr lang="en-IN" sz="1800" dirty="0" smtClean="0">
                <a:latin typeface="Book Antiqua"/>
              </a:rPr>
              <a:t>of proceedings </a:t>
            </a:r>
            <a:r>
              <a:rPr lang="en-IN" sz="1800" dirty="0">
                <a:latin typeface="Book Antiqua"/>
              </a:rPr>
              <a:t>from one officer to another officer; or</a:t>
            </a:r>
          </a:p>
          <a:p>
            <a:pPr algn="just">
              <a:lnSpc>
                <a:spcPct val="150000"/>
              </a:lnSpc>
              <a:spcBef>
                <a:spcPts val="0"/>
              </a:spcBef>
              <a:buFont typeface="Wingdings" panose="05000000000000000000" pitchFamily="2" charset="2"/>
              <a:buChar char="ü"/>
            </a:pPr>
            <a:r>
              <a:rPr lang="en-IN" sz="1800" dirty="0" smtClean="0">
                <a:latin typeface="Book Antiqua"/>
              </a:rPr>
              <a:t>an </a:t>
            </a:r>
            <a:r>
              <a:rPr lang="en-IN" sz="1800" dirty="0">
                <a:latin typeface="Book Antiqua"/>
              </a:rPr>
              <a:t>order pertaining to the seizure or retention of books of account, register and other documents; or</a:t>
            </a:r>
          </a:p>
          <a:p>
            <a:pPr algn="just">
              <a:lnSpc>
                <a:spcPct val="150000"/>
              </a:lnSpc>
              <a:spcBef>
                <a:spcPts val="0"/>
              </a:spcBef>
              <a:buFont typeface="Wingdings" panose="05000000000000000000" pitchFamily="2" charset="2"/>
              <a:buChar char="ü"/>
            </a:pPr>
            <a:r>
              <a:rPr lang="en-IN" sz="1800" dirty="0" smtClean="0">
                <a:latin typeface="Book Antiqua"/>
              </a:rPr>
              <a:t>an </a:t>
            </a:r>
            <a:r>
              <a:rPr lang="en-IN" sz="1800" dirty="0">
                <a:latin typeface="Book Antiqua"/>
              </a:rPr>
              <a:t>order sanctioning prosecution under this Act; or</a:t>
            </a:r>
          </a:p>
          <a:p>
            <a:pPr algn="just">
              <a:lnSpc>
                <a:spcPct val="150000"/>
              </a:lnSpc>
              <a:spcBef>
                <a:spcPts val="0"/>
              </a:spcBef>
              <a:buFont typeface="Wingdings" panose="05000000000000000000" pitchFamily="2" charset="2"/>
              <a:buChar char="ü"/>
            </a:pPr>
            <a:r>
              <a:rPr lang="en-IN" sz="1800" dirty="0" smtClean="0">
                <a:latin typeface="Book Antiqua"/>
              </a:rPr>
              <a:t>an </a:t>
            </a:r>
            <a:r>
              <a:rPr lang="en-IN" sz="1800" dirty="0">
                <a:latin typeface="Book Antiqua"/>
              </a:rPr>
              <a:t>order passed under section 80</a:t>
            </a:r>
            <a:r>
              <a:rPr lang="en-IN" sz="1800" dirty="0" smtClean="0">
                <a:latin typeface="Book Antiqua"/>
              </a:rPr>
              <a:t>”.( Payment of tax in instalments).</a:t>
            </a:r>
            <a:endParaRPr lang="en-IN" sz="1800" dirty="0">
              <a:latin typeface="Book Antiqua"/>
            </a:endParaRPr>
          </a:p>
          <a:p>
            <a:pPr marL="0" indent="0" algn="just">
              <a:lnSpc>
                <a:spcPct val="150000"/>
              </a:lnSpc>
              <a:spcBef>
                <a:spcPts val="0"/>
              </a:spcBef>
              <a:buNone/>
            </a:pPr>
            <a:r>
              <a:rPr lang="en-IN" sz="1800" dirty="0">
                <a:latin typeface="Book Antiqua"/>
              </a:rPr>
              <a:t> </a:t>
            </a:r>
            <a:r>
              <a:rPr lang="en-IN" sz="1800" dirty="0" smtClean="0">
                <a:solidFill>
                  <a:srgbClr val="0070C0"/>
                </a:solidFill>
                <a:latin typeface="Book Antiqua"/>
              </a:rPr>
              <a:t>(Right to Writ  before Hon. </a:t>
            </a:r>
            <a:r>
              <a:rPr lang="en-IN" sz="1800" dirty="0">
                <a:solidFill>
                  <a:srgbClr val="0070C0"/>
                </a:solidFill>
                <a:latin typeface="Book Antiqua"/>
              </a:rPr>
              <a:t>High Court and </a:t>
            </a:r>
            <a:r>
              <a:rPr lang="en-IN" sz="1800" dirty="0" smtClean="0">
                <a:solidFill>
                  <a:srgbClr val="0070C0"/>
                </a:solidFill>
                <a:latin typeface="Book Antiqua"/>
              </a:rPr>
              <a:t>Hon. Supreme </a:t>
            </a:r>
            <a:r>
              <a:rPr lang="en-IN" sz="1800" dirty="0">
                <a:solidFill>
                  <a:srgbClr val="0070C0"/>
                </a:solidFill>
                <a:latin typeface="Book Antiqua"/>
              </a:rPr>
              <a:t>Court is not affected)</a:t>
            </a: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7</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7570719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IN" sz="3000" dirty="0">
                <a:solidFill>
                  <a:srgbClr val="0000FF"/>
                </a:solidFill>
                <a:latin typeface="Book Antiqua"/>
              </a:rPr>
              <a:t>Additional Grounds in </a:t>
            </a:r>
            <a:r>
              <a:rPr lang="en-IN" sz="3000" dirty="0" smtClean="0">
                <a:solidFill>
                  <a:srgbClr val="0000FF"/>
                </a:solidFill>
                <a:latin typeface="Book Antiqua"/>
              </a:rPr>
              <a:t>Appeal</a:t>
            </a:r>
            <a:endParaRPr lang="en-IN" sz="3000" dirty="0">
              <a:solidFill>
                <a:srgbClr val="0000FF"/>
              </a:solidFill>
              <a:latin typeface="Book Antiqua"/>
            </a:endParaRPr>
          </a:p>
        </p:txBody>
      </p:sp>
      <p:sp>
        <p:nvSpPr>
          <p:cNvPr id="3" name="Content Placeholder 2"/>
          <p:cNvSpPr>
            <a:spLocks noGrp="1"/>
          </p:cNvSpPr>
          <p:nvPr>
            <p:ph idx="1"/>
          </p:nvPr>
        </p:nvSpPr>
        <p:spPr>
          <a:xfrm>
            <a:off x="457200" y="1295400"/>
            <a:ext cx="8229600" cy="4373565"/>
          </a:xfrm>
        </p:spPr>
        <p:txBody>
          <a:bodyPr>
            <a:normAutofit/>
          </a:bodyPr>
          <a:lstStyle/>
          <a:p>
            <a:pPr algn="just">
              <a:lnSpc>
                <a:spcPct val="150000"/>
              </a:lnSpc>
              <a:spcBef>
                <a:spcPts val="0"/>
              </a:spcBef>
              <a:buFont typeface="Wingdings" panose="05000000000000000000" pitchFamily="2" charset="2"/>
              <a:buChar char="ü"/>
            </a:pPr>
            <a:r>
              <a:rPr lang="en-IN" sz="1900" dirty="0">
                <a:latin typeface="Book Antiqua"/>
              </a:rPr>
              <a:t>As a general rule, all legal points must be agitated before original adjudicating authority. Similarly all evidences should be produced before original adjudicating </a:t>
            </a:r>
            <a:r>
              <a:rPr lang="en-IN" sz="1900" dirty="0" smtClean="0">
                <a:latin typeface="Book Antiqua"/>
              </a:rPr>
              <a:t>authority. </a:t>
            </a:r>
            <a:r>
              <a:rPr lang="en-IN" sz="1900" dirty="0">
                <a:latin typeface="Book Antiqua"/>
              </a:rPr>
              <a:t>Additional grounds of appeal and additional evidence is not permissible as a matter of routine. </a:t>
            </a:r>
          </a:p>
          <a:p>
            <a:pPr algn="just">
              <a:lnSpc>
                <a:spcPct val="150000"/>
              </a:lnSpc>
              <a:spcBef>
                <a:spcPts val="0"/>
              </a:spcBef>
              <a:buFont typeface="Wingdings" panose="05000000000000000000" pitchFamily="2" charset="2"/>
              <a:buChar char="ü"/>
            </a:pPr>
            <a:endParaRPr lang="en-IN" sz="1900" dirty="0">
              <a:latin typeface="Book Antiqua"/>
            </a:endParaRPr>
          </a:p>
          <a:p>
            <a:pPr algn="just">
              <a:lnSpc>
                <a:spcPct val="150000"/>
              </a:lnSpc>
              <a:spcBef>
                <a:spcPts val="0"/>
              </a:spcBef>
              <a:buFont typeface="Wingdings" panose="05000000000000000000" pitchFamily="2" charset="2"/>
              <a:buChar char="ü"/>
            </a:pPr>
            <a:r>
              <a:rPr lang="en-IN" sz="1900" dirty="0">
                <a:latin typeface="Book Antiqua"/>
              </a:rPr>
              <a:t>However, the Act does not provide any restriction on accepting additional grounds at appellate stage. </a:t>
            </a: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8</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1900860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IN" sz="3000" dirty="0">
                <a:solidFill>
                  <a:srgbClr val="0000FF"/>
                </a:solidFill>
                <a:latin typeface="Book Antiqua"/>
              </a:rPr>
              <a:t>First </a:t>
            </a:r>
            <a:r>
              <a:rPr lang="en-IN" sz="3000" dirty="0" smtClean="0">
                <a:solidFill>
                  <a:srgbClr val="0000FF"/>
                </a:solidFill>
                <a:latin typeface="Book Antiqua"/>
              </a:rPr>
              <a:t>Appeal </a:t>
            </a:r>
            <a:r>
              <a:rPr lang="en-IN" sz="3000" dirty="0">
                <a:solidFill>
                  <a:srgbClr val="0000FF"/>
                </a:solidFill>
                <a:latin typeface="Book Antiqua"/>
              </a:rPr>
              <a:t>before Appellate </a:t>
            </a:r>
            <a:r>
              <a:rPr lang="en-IN" sz="3000" dirty="0" smtClean="0">
                <a:solidFill>
                  <a:srgbClr val="0000FF"/>
                </a:solidFill>
                <a:latin typeface="Book Antiqua"/>
              </a:rPr>
              <a:t>Authority</a:t>
            </a:r>
            <a:endParaRPr lang="en-IN" sz="3000" dirty="0">
              <a:solidFill>
                <a:srgbClr val="0000FF"/>
              </a:solidFill>
              <a:latin typeface="Book Antiqua"/>
            </a:endParaRPr>
          </a:p>
        </p:txBody>
      </p:sp>
      <p:sp>
        <p:nvSpPr>
          <p:cNvPr id="3" name="Content Placeholder 2"/>
          <p:cNvSpPr>
            <a:spLocks noGrp="1"/>
          </p:cNvSpPr>
          <p:nvPr>
            <p:ph idx="1"/>
          </p:nvPr>
        </p:nvSpPr>
        <p:spPr>
          <a:xfrm>
            <a:off x="457200" y="1371600"/>
            <a:ext cx="8229600" cy="4297364"/>
          </a:xfrm>
        </p:spPr>
        <p:txBody>
          <a:bodyPr>
            <a:normAutofit fontScale="77500" lnSpcReduction="20000"/>
          </a:bodyPr>
          <a:lstStyle/>
          <a:p>
            <a:pPr marL="447675" indent="-447675" algn="just">
              <a:lnSpc>
                <a:spcPct val="170000"/>
              </a:lnSpc>
              <a:spcBef>
                <a:spcPts val="0"/>
              </a:spcBef>
              <a:buFont typeface="Wingdings" panose="05000000000000000000" pitchFamily="2" charset="2"/>
              <a:buChar char="Ø"/>
            </a:pPr>
            <a:r>
              <a:rPr lang="en-IN" sz="2000" b="1" dirty="0" smtClean="0">
                <a:latin typeface="Book Antiqua"/>
              </a:rPr>
              <a:t>Appellate Authorities</a:t>
            </a:r>
          </a:p>
          <a:p>
            <a:pPr marL="714375" indent="-352425" algn="just">
              <a:lnSpc>
                <a:spcPct val="170000"/>
              </a:lnSpc>
              <a:spcBef>
                <a:spcPts val="0"/>
              </a:spcBef>
              <a:buFont typeface="Wingdings" panose="05000000000000000000" pitchFamily="2" charset="2"/>
              <a:buChar char="ü"/>
            </a:pPr>
            <a:r>
              <a:rPr lang="en-IN" sz="2000" dirty="0" smtClean="0">
                <a:latin typeface="Book Antiqua"/>
              </a:rPr>
              <a:t>Central </a:t>
            </a:r>
            <a:r>
              <a:rPr lang="en-IN" sz="2000" dirty="0">
                <a:latin typeface="Book Antiqua"/>
              </a:rPr>
              <a:t>-</a:t>
            </a:r>
            <a:r>
              <a:rPr lang="en-IN" sz="2000" dirty="0" smtClean="0">
                <a:latin typeface="Book Antiqua"/>
              </a:rPr>
              <a:t> </a:t>
            </a:r>
            <a:r>
              <a:rPr lang="en-IN" sz="2000" dirty="0">
                <a:latin typeface="Book Antiqua"/>
              </a:rPr>
              <a:t>Commissioner (Appeals) / Joint </a:t>
            </a:r>
            <a:r>
              <a:rPr lang="en-IN" sz="2000" dirty="0" smtClean="0">
                <a:latin typeface="Book Antiqua"/>
              </a:rPr>
              <a:t>Commissioner</a:t>
            </a:r>
            <a:endParaRPr lang="en-IN" sz="2000" dirty="0">
              <a:latin typeface="Book Antiqua"/>
            </a:endParaRPr>
          </a:p>
          <a:p>
            <a:pPr marL="714375" indent="-352425" algn="just">
              <a:lnSpc>
                <a:spcPct val="170000"/>
              </a:lnSpc>
              <a:spcBef>
                <a:spcPts val="0"/>
              </a:spcBef>
              <a:buFont typeface="Wingdings" panose="05000000000000000000" pitchFamily="2" charset="2"/>
              <a:buChar char="ü"/>
            </a:pPr>
            <a:r>
              <a:rPr lang="en-IN" sz="2000" dirty="0" smtClean="0">
                <a:latin typeface="Book Antiqua"/>
              </a:rPr>
              <a:t>State - Joint </a:t>
            </a:r>
            <a:r>
              <a:rPr lang="en-IN" sz="2000" dirty="0">
                <a:latin typeface="Book Antiqua"/>
              </a:rPr>
              <a:t>Commissioner / Dy. Commissioner</a:t>
            </a:r>
            <a:r>
              <a:rPr lang="en-IN" sz="2000" dirty="0" smtClean="0">
                <a:latin typeface="Book Antiqua"/>
              </a:rPr>
              <a:t>.</a:t>
            </a:r>
          </a:p>
          <a:p>
            <a:pPr algn="just">
              <a:lnSpc>
                <a:spcPct val="170000"/>
              </a:lnSpc>
              <a:spcBef>
                <a:spcPts val="0"/>
              </a:spcBef>
              <a:buFont typeface="Wingdings" panose="05000000000000000000" pitchFamily="2" charset="2"/>
              <a:buChar char="ü"/>
            </a:pPr>
            <a:endParaRPr lang="en-IN" sz="2000" dirty="0">
              <a:latin typeface="Book Antiqua"/>
            </a:endParaRPr>
          </a:p>
          <a:p>
            <a:pPr marL="465138" indent="-465138" algn="just">
              <a:lnSpc>
                <a:spcPct val="170000"/>
              </a:lnSpc>
              <a:spcBef>
                <a:spcPts val="0"/>
              </a:spcBef>
              <a:buSzPct val="100000"/>
              <a:buFont typeface="Wingdings" pitchFamily="2" charset="2"/>
              <a:buChar char="Ø"/>
              <a:defRPr/>
            </a:pPr>
            <a:r>
              <a:rPr lang="en-US" sz="2000" dirty="0">
                <a:latin typeface="Book Antiqua" pitchFamily="18" charset="0"/>
              </a:rPr>
              <a:t>Time limit for filing appeals 3 month from date of communication of order</a:t>
            </a:r>
            <a:r>
              <a:rPr lang="en-US" sz="2000" dirty="0" smtClean="0">
                <a:latin typeface="Book Antiqua" pitchFamily="18" charset="0"/>
              </a:rPr>
              <a:t>.</a:t>
            </a:r>
          </a:p>
          <a:p>
            <a:pPr marL="465138" indent="-465138" algn="just">
              <a:lnSpc>
                <a:spcPct val="170000"/>
              </a:lnSpc>
              <a:spcBef>
                <a:spcPts val="0"/>
              </a:spcBef>
              <a:buSzPct val="100000"/>
              <a:buFont typeface="Wingdings" pitchFamily="2" charset="2"/>
              <a:buChar char="Ø"/>
              <a:defRPr/>
            </a:pPr>
            <a:endParaRPr lang="en-US" sz="2000" dirty="0" smtClean="0">
              <a:latin typeface="Book Antiqua" pitchFamily="18" charset="0"/>
            </a:endParaRPr>
          </a:p>
          <a:p>
            <a:pPr marL="465138" indent="-465138" algn="just">
              <a:lnSpc>
                <a:spcPct val="170000"/>
              </a:lnSpc>
              <a:spcBef>
                <a:spcPts val="0"/>
              </a:spcBef>
              <a:buSzPct val="100000"/>
              <a:buFont typeface="Wingdings" pitchFamily="2" charset="2"/>
              <a:buChar char="Ø"/>
              <a:defRPr/>
            </a:pPr>
            <a:r>
              <a:rPr lang="en-US" sz="2000" dirty="0" smtClean="0">
                <a:latin typeface="Book Antiqua" pitchFamily="18" charset="0"/>
              </a:rPr>
              <a:t>Department can file appeal within 6 months from the date of communication of order. </a:t>
            </a:r>
            <a:endParaRPr lang="en-US" sz="2000" dirty="0">
              <a:latin typeface="Book Antiqua" pitchFamily="18" charset="0"/>
            </a:endParaRPr>
          </a:p>
          <a:p>
            <a:pPr marL="465138" indent="-465138" algn="just">
              <a:lnSpc>
                <a:spcPct val="170000"/>
              </a:lnSpc>
              <a:spcBef>
                <a:spcPts val="0"/>
              </a:spcBef>
              <a:buSzPct val="100000"/>
              <a:buFont typeface="Wingdings" pitchFamily="2" charset="2"/>
              <a:buChar char="Ø"/>
              <a:defRPr/>
            </a:pPr>
            <a:endParaRPr lang="en-US" sz="2000" dirty="0">
              <a:latin typeface="Book Antiqua" pitchFamily="18" charset="0"/>
            </a:endParaRPr>
          </a:p>
          <a:p>
            <a:pPr marL="465138" indent="-465138" algn="just">
              <a:lnSpc>
                <a:spcPct val="170000"/>
              </a:lnSpc>
              <a:spcBef>
                <a:spcPts val="0"/>
              </a:spcBef>
              <a:buSzPct val="100000"/>
              <a:buFont typeface="Wingdings" pitchFamily="2" charset="2"/>
              <a:buChar char="Ø"/>
              <a:defRPr/>
            </a:pPr>
            <a:r>
              <a:rPr lang="en-US" sz="2000" dirty="0">
                <a:latin typeface="Book Antiqua" pitchFamily="18" charset="0"/>
              </a:rPr>
              <a:t>Condonation of delay of 1 month may be granted on the basis of sufficient cause </a:t>
            </a:r>
          </a:p>
          <a:p>
            <a:pPr marL="465138" indent="-465138" algn="just">
              <a:lnSpc>
                <a:spcPct val="170000"/>
              </a:lnSpc>
              <a:spcBef>
                <a:spcPts val="0"/>
              </a:spcBef>
              <a:buSzPct val="100000"/>
              <a:buFont typeface="Wingdings" pitchFamily="2" charset="2"/>
              <a:buChar char="Ø"/>
              <a:defRPr/>
            </a:pPr>
            <a:endParaRPr lang="en-US" sz="1800" dirty="0">
              <a:latin typeface="Book Antiqua" pitchFamily="18" charset="0"/>
            </a:endParaRPr>
          </a:p>
          <a:p>
            <a:pPr marL="914400" indent="-457200" algn="just">
              <a:buSzPct val="100000"/>
              <a:buFont typeface="Wingdings" pitchFamily="2" charset="2"/>
              <a:buChar char="ü"/>
              <a:defRPr/>
            </a:pPr>
            <a:endParaRPr lang="en-US" sz="1800" dirty="0">
              <a:latin typeface="Book Antiqua" pitchFamily="18" charset="0"/>
            </a:endParaRPr>
          </a:p>
          <a:p>
            <a:pPr algn="just">
              <a:lnSpc>
                <a:spcPct val="150000"/>
              </a:lnSpc>
              <a:spcBef>
                <a:spcPts val="0"/>
              </a:spcBef>
              <a:buFont typeface="Wingdings" panose="05000000000000000000" pitchFamily="2" charset="2"/>
              <a:buChar char="ü"/>
            </a:pPr>
            <a:endParaRPr lang="en-IN" sz="1900" dirty="0">
              <a:latin typeface="Book Antiqua"/>
            </a:endParaRPr>
          </a:p>
        </p:txBody>
      </p:sp>
      <p:sp>
        <p:nvSpPr>
          <p:cNvPr id="4" name="Footer Placeholder 3"/>
          <p:cNvSpPr>
            <a:spLocks noGrp="1"/>
          </p:cNvSpPr>
          <p:nvPr>
            <p:ph type="ftr" sz="quarter" idx="11"/>
          </p:nvPr>
        </p:nvSpPr>
        <p:spPr/>
        <p:txBody>
          <a:bodyPr/>
          <a:lstStyle/>
          <a:p>
            <a:pPr>
              <a:defRPr/>
            </a:pPr>
            <a:r>
              <a:rPr lang="en-US" smtClean="0"/>
              <a:t>CMA Dr. Sanjay R. Bhargave</a:t>
            </a:r>
            <a:endParaRPr lang="en-US" dirty="0"/>
          </a:p>
        </p:txBody>
      </p:sp>
      <p:sp>
        <p:nvSpPr>
          <p:cNvPr id="5" name="Slide Number Placeholder 4"/>
          <p:cNvSpPr>
            <a:spLocks noGrp="1"/>
          </p:cNvSpPr>
          <p:nvPr>
            <p:ph type="sldNum" sz="quarter" idx="12"/>
          </p:nvPr>
        </p:nvSpPr>
        <p:spPr/>
        <p:txBody>
          <a:bodyPr/>
          <a:lstStyle/>
          <a:p>
            <a:pPr>
              <a:defRPr/>
            </a:pPr>
            <a:fld id="{21728E06-EC2A-4291-9CC1-C71392EC34B4}" type="slidenum">
              <a:rPr lang="en-US" smtClean="0"/>
              <a:pPr>
                <a:defRPr/>
              </a:pPr>
              <a:t>9</a:t>
            </a:fld>
            <a:endParaRPr lang="en-US" dirty="0"/>
          </a:p>
        </p:txBody>
      </p:sp>
      <p:pic>
        <p:nvPicPr>
          <p:cNvPr id="6" name="Picture 2" descr="http://www.srbhargave.com/images/LogoFlower.png">
            <a:hlinkClick r:id="rId2"/>
          </p:cNvPr>
          <p:cNvPicPr>
            <a:picLocks noChangeAspect="1" noChangeArrowheads="1"/>
          </p:cNvPicPr>
          <p:nvPr/>
        </p:nvPicPr>
        <p:blipFill>
          <a:blip r:embed="rId3" cstate="print"/>
          <a:srcRect/>
          <a:stretch>
            <a:fillRect/>
          </a:stretch>
        </p:blipFill>
        <p:spPr bwMode="auto">
          <a:xfrm>
            <a:off x="8215338" y="1"/>
            <a:ext cx="928663" cy="853124"/>
          </a:xfrm>
          <a:prstGeom prst="rect">
            <a:avLst/>
          </a:prstGeom>
          <a:noFill/>
        </p:spPr>
      </p:pic>
    </p:spTree>
    <p:extLst>
      <p:ext uri="{BB962C8B-B14F-4D97-AF65-F5344CB8AC3E}">
        <p14:creationId xmlns:p14="http://schemas.microsoft.com/office/powerpoint/2010/main" val="23519837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21521</TotalTime>
  <Words>2422</Words>
  <Application>Microsoft Office PowerPoint</Application>
  <PresentationFormat>On-screen Show (4:3)</PresentationFormat>
  <Paragraphs>248</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Appeal</vt:lpstr>
      <vt:lpstr>Appeals under GST</vt:lpstr>
      <vt:lpstr>Appeals under GST</vt:lpstr>
      <vt:lpstr>Who can file Appeal</vt:lpstr>
      <vt:lpstr>What Is An Appealable Order?</vt:lpstr>
      <vt:lpstr>Non appealable decisions and orders </vt:lpstr>
      <vt:lpstr>Additional Grounds in Appeal</vt:lpstr>
      <vt:lpstr>First Appeal before Appellate Authority</vt:lpstr>
      <vt:lpstr>First Appeal before Appellate Authority</vt:lpstr>
      <vt:lpstr>First Appeal before Appellate Authority</vt:lpstr>
      <vt:lpstr>First Appeal before Appellate Authority</vt:lpstr>
      <vt:lpstr>Revision of Order</vt:lpstr>
      <vt:lpstr>No Revision of Order if:-</vt:lpstr>
      <vt:lpstr>Appeal before Appellate Tribunal</vt:lpstr>
      <vt:lpstr>Appeal before Appellate Tribunal</vt:lpstr>
      <vt:lpstr>Appeal before Appellate Tribunal</vt:lpstr>
      <vt:lpstr>Appeals Monetary limit for appeal by department vide Circular No. 207/1/2024-GST</vt:lpstr>
      <vt:lpstr>Appeals Monetary limit for appeal by department vide Circular No. 207/1/2024-GST</vt:lpstr>
      <vt:lpstr>Appeals Monetary limit for appeal by department vide Circular No. 207/1/2024-GST</vt:lpstr>
      <vt:lpstr>Appeals Monetary limit for appeal by department vide Circular No. 207/1/2024-GST</vt:lpstr>
      <vt:lpstr>Procedure for Filing Appeal</vt:lpstr>
      <vt:lpstr>Procedure for Filing Appeal</vt:lpstr>
      <vt:lpstr>Contents of Appeal and Precautions for filing appeal </vt:lpstr>
      <vt:lpstr>Grounds of Appeal  should include </vt:lpstr>
      <vt:lpstr>Grounds of Appeal  should include </vt:lpstr>
      <vt:lpstr>PowerPoint Presentation</vt:lpstr>
    </vt:vector>
  </TitlesOfParts>
  <Company>Ford Motor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Fábrica de Volkswagen</dc:title>
  <dc:creator>since</dc:creator>
  <cp:lastModifiedBy>admin</cp:lastModifiedBy>
  <cp:revision>2450</cp:revision>
  <dcterms:created xsi:type="dcterms:W3CDTF">2005-03-07T20:55:09Z</dcterms:created>
  <dcterms:modified xsi:type="dcterms:W3CDTF">2024-07-01T06:27:27Z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