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309" r:id="rId13"/>
    <p:sldId id="310" r:id="rId14"/>
    <p:sldId id="311" r:id="rId15"/>
    <p:sldId id="312" r:id="rId16"/>
    <p:sldId id="313" r:id="rId17"/>
    <p:sldId id="314" r:id="rId18"/>
    <p:sldId id="315" r:id="rId19"/>
    <p:sldId id="281" r:id="rId20"/>
    <p:sldId id="282" r:id="rId21"/>
    <p:sldId id="283" r:id="rId22"/>
    <p:sldId id="284" r:id="rId23"/>
    <p:sldId id="285" r:id="rId24"/>
    <p:sldId id="286" r:id="rId25"/>
    <p:sldId id="287" r:id="rId26"/>
    <p:sldId id="288" r:id="rId27"/>
    <p:sldId id="291" r:id="rId28"/>
    <p:sldId id="290" r:id="rId29"/>
    <p:sldId id="293" r:id="rId30"/>
    <p:sldId id="268" r:id="rId31"/>
    <p:sldId id="302" r:id="rId32"/>
    <p:sldId id="303" r:id="rId33"/>
    <p:sldId id="305" r:id="rId34"/>
    <p:sldId id="306" r:id="rId35"/>
    <p:sldId id="307"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BF80D8-43CC-4B6A-9595-8C144D9120F2}" type="datetimeFigureOut">
              <a:rPr lang="en-IN" smtClean="0"/>
              <a:t>20/12/2022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AC493E-BC8C-42C6-8291-9E4CD6B97A7F}" type="slidenum">
              <a:rPr lang="en-IN" smtClean="0"/>
              <a:t>‹#›</a:t>
            </a:fld>
            <a:endParaRPr lang="en-IN"/>
          </a:p>
        </p:txBody>
      </p:sp>
    </p:spTree>
    <p:extLst>
      <p:ext uri="{BB962C8B-B14F-4D97-AF65-F5344CB8AC3E}">
        <p14:creationId xmlns:p14="http://schemas.microsoft.com/office/powerpoint/2010/main" val="930455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F2AC493E-BC8C-42C6-8291-9E4CD6B97A7F}" type="slidenum">
              <a:rPr lang="en-IN" smtClean="0"/>
              <a:t>1</a:t>
            </a:fld>
            <a:endParaRPr lang="en-IN"/>
          </a:p>
        </p:txBody>
      </p:sp>
    </p:spTree>
    <p:extLst>
      <p:ext uri="{BB962C8B-B14F-4D97-AF65-F5344CB8AC3E}">
        <p14:creationId xmlns:p14="http://schemas.microsoft.com/office/powerpoint/2010/main" val="3958701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r>
              <a:rPr lang="en-US" smtClean="0"/>
              <a:t>21/04/2022</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
        <p:nvSpPr>
          <p:cNvPr id="6" name="Slide Number Placeholder 5"/>
          <p:cNvSpPr>
            <a:spLocks noGrp="1"/>
          </p:cNvSpPr>
          <p:nvPr>
            <p:ph type="sldNum" sz="quarter" idx="12"/>
          </p:nvPr>
        </p:nvSpPr>
        <p:spPr/>
        <p:txBody>
          <a:bodyPr/>
          <a:lstStyle/>
          <a:p>
            <a:fld id="{05F8016D-00F3-4069-8969-BF38CD20969B}" type="slidenum">
              <a:rPr lang="en-IN" smtClean="0"/>
              <a:t>‹#›</a:t>
            </a:fld>
            <a:endParaRPr lang="en-IN"/>
          </a:p>
        </p:txBody>
      </p:sp>
    </p:spTree>
    <p:extLst>
      <p:ext uri="{BB962C8B-B14F-4D97-AF65-F5344CB8AC3E}">
        <p14:creationId xmlns:p14="http://schemas.microsoft.com/office/powerpoint/2010/main" val="2850884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US" smtClean="0"/>
              <a:t>21/04/2022</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
        <p:nvSpPr>
          <p:cNvPr id="6" name="Slide Number Placeholder 5"/>
          <p:cNvSpPr>
            <a:spLocks noGrp="1"/>
          </p:cNvSpPr>
          <p:nvPr>
            <p:ph type="sldNum" sz="quarter" idx="12"/>
          </p:nvPr>
        </p:nvSpPr>
        <p:spPr/>
        <p:txBody>
          <a:bodyPr/>
          <a:lstStyle/>
          <a:p>
            <a:fld id="{05F8016D-00F3-4069-8969-BF38CD20969B}" type="slidenum">
              <a:rPr lang="en-IN" smtClean="0"/>
              <a:t>‹#›</a:t>
            </a:fld>
            <a:endParaRPr lang="en-IN"/>
          </a:p>
        </p:txBody>
      </p:sp>
    </p:spTree>
    <p:extLst>
      <p:ext uri="{BB962C8B-B14F-4D97-AF65-F5344CB8AC3E}">
        <p14:creationId xmlns:p14="http://schemas.microsoft.com/office/powerpoint/2010/main" val="2750580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US" smtClean="0"/>
              <a:t>21/04/2022</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
        <p:nvSpPr>
          <p:cNvPr id="6" name="Slide Number Placeholder 5"/>
          <p:cNvSpPr>
            <a:spLocks noGrp="1"/>
          </p:cNvSpPr>
          <p:nvPr>
            <p:ph type="sldNum" sz="quarter" idx="12"/>
          </p:nvPr>
        </p:nvSpPr>
        <p:spPr/>
        <p:txBody>
          <a:bodyPr/>
          <a:lstStyle/>
          <a:p>
            <a:fld id="{05F8016D-00F3-4069-8969-BF38CD20969B}" type="slidenum">
              <a:rPr lang="en-IN" smtClean="0"/>
              <a:t>‹#›</a:t>
            </a:fld>
            <a:endParaRPr lang="en-IN"/>
          </a:p>
        </p:txBody>
      </p:sp>
    </p:spTree>
    <p:extLst>
      <p:ext uri="{BB962C8B-B14F-4D97-AF65-F5344CB8AC3E}">
        <p14:creationId xmlns:p14="http://schemas.microsoft.com/office/powerpoint/2010/main" val="3682267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US" smtClean="0"/>
              <a:t>21/04/2022</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
        <p:nvSpPr>
          <p:cNvPr id="6" name="Slide Number Placeholder 5"/>
          <p:cNvSpPr>
            <a:spLocks noGrp="1"/>
          </p:cNvSpPr>
          <p:nvPr>
            <p:ph type="sldNum" sz="quarter" idx="12"/>
          </p:nvPr>
        </p:nvSpPr>
        <p:spPr/>
        <p:txBody>
          <a:bodyPr/>
          <a:lstStyle/>
          <a:p>
            <a:fld id="{05F8016D-00F3-4069-8969-BF38CD20969B}" type="slidenum">
              <a:rPr lang="en-IN" smtClean="0"/>
              <a:t>‹#›</a:t>
            </a:fld>
            <a:endParaRPr lang="en-IN"/>
          </a:p>
        </p:txBody>
      </p:sp>
    </p:spTree>
    <p:extLst>
      <p:ext uri="{BB962C8B-B14F-4D97-AF65-F5344CB8AC3E}">
        <p14:creationId xmlns:p14="http://schemas.microsoft.com/office/powerpoint/2010/main" val="2990195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21/04/2022</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
        <p:nvSpPr>
          <p:cNvPr id="6" name="Slide Number Placeholder 5"/>
          <p:cNvSpPr>
            <a:spLocks noGrp="1"/>
          </p:cNvSpPr>
          <p:nvPr>
            <p:ph type="sldNum" sz="quarter" idx="12"/>
          </p:nvPr>
        </p:nvSpPr>
        <p:spPr/>
        <p:txBody>
          <a:bodyPr/>
          <a:lstStyle/>
          <a:p>
            <a:fld id="{05F8016D-00F3-4069-8969-BF38CD20969B}" type="slidenum">
              <a:rPr lang="en-IN" smtClean="0"/>
              <a:t>‹#›</a:t>
            </a:fld>
            <a:endParaRPr lang="en-IN"/>
          </a:p>
        </p:txBody>
      </p:sp>
    </p:spTree>
    <p:extLst>
      <p:ext uri="{BB962C8B-B14F-4D97-AF65-F5344CB8AC3E}">
        <p14:creationId xmlns:p14="http://schemas.microsoft.com/office/powerpoint/2010/main" val="2723186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
        <p:nvSpPr>
          <p:cNvPr id="6" name="Footer Placeholder 5"/>
          <p:cNvSpPr>
            <a:spLocks noGrp="1"/>
          </p:cNvSpPr>
          <p:nvPr>
            <p:ph type="ftr" sz="quarter" idx="11"/>
          </p:nvPr>
        </p:nvSpPr>
        <p:spPr/>
        <p:txBody>
          <a:bodyPr/>
          <a:lstStyle/>
          <a:p>
            <a:r>
              <a:rPr lang="en-IN" smtClean="0"/>
              <a:t>ICMAI</a:t>
            </a:r>
            <a:endParaRPr lang="en-IN"/>
          </a:p>
        </p:txBody>
      </p:sp>
      <p:sp>
        <p:nvSpPr>
          <p:cNvPr id="7" name="Slide Number Placeholder 6"/>
          <p:cNvSpPr>
            <a:spLocks noGrp="1"/>
          </p:cNvSpPr>
          <p:nvPr>
            <p:ph type="sldNum" sz="quarter" idx="12"/>
          </p:nvPr>
        </p:nvSpPr>
        <p:spPr/>
        <p:txBody>
          <a:bodyPr/>
          <a:lstStyle/>
          <a:p>
            <a:fld id="{05F8016D-00F3-4069-8969-BF38CD20969B}" type="slidenum">
              <a:rPr lang="en-IN" smtClean="0"/>
              <a:t>‹#›</a:t>
            </a:fld>
            <a:endParaRPr lang="en-IN"/>
          </a:p>
        </p:txBody>
      </p:sp>
    </p:spTree>
    <p:extLst>
      <p:ext uri="{BB962C8B-B14F-4D97-AF65-F5344CB8AC3E}">
        <p14:creationId xmlns:p14="http://schemas.microsoft.com/office/powerpoint/2010/main" val="2505858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r>
              <a:rPr lang="en-US" smtClean="0"/>
              <a:t>21/04/2022</a:t>
            </a:r>
            <a:endParaRPr lang="en-IN"/>
          </a:p>
        </p:txBody>
      </p:sp>
      <p:sp>
        <p:nvSpPr>
          <p:cNvPr id="8" name="Footer Placeholder 7"/>
          <p:cNvSpPr>
            <a:spLocks noGrp="1"/>
          </p:cNvSpPr>
          <p:nvPr>
            <p:ph type="ftr" sz="quarter" idx="11"/>
          </p:nvPr>
        </p:nvSpPr>
        <p:spPr/>
        <p:txBody>
          <a:bodyPr/>
          <a:lstStyle/>
          <a:p>
            <a:r>
              <a:rPr lang="en-IN" smtClean="0"/>
              <a:t>ICMAI</a:t>
            </a:r>
            <a:endParaRPr lang="en-IN"/>
          </a:p>
        </p:txBody>
      </p:sp>
      <p:sp>
        <p:nvSpPr>
          <p:cNvPr id="9" name="Slide Number Placeholder 8"/>
          <p:cNvSpPr>
            <a:spLocks noGrp="1"/>
          </p:cNvSpPr>
          <p:nvPr>
            <p:ph type="sldNum" sz="quarter" idx="12"/>
          </p:nvPr>
        </p:nvSpPr>
        <p:spPr/>
        <p:txBody>
          <a:bodyPr/>
          <a:lstStyle/>
          <a:p>
            <a:fld id="{05F8016D-00F3-4069-8969-BF38CD20969B}" type="slidenum">
              <a:rPr lang="en-IN" smtClean="0"/>
              <a:t>‹#›</a:t>
            </a:fld>
            <a:endParaRPr lang="en-IN"/>
          </a:p>
        </p:txBody>
      </p:sp>
    </p:spTree>
    <p:extLst>
      <p:ext uri="{BB962C8B-B14F-4D97-AF65-F5344CB8AC3E}">
        <p14:creationId xmlns:p14="http://schemas.microsoft.com/office/powerpoint/2010/main" val="2880139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r>
              <a:rPr lang="en-US" smtClean="0"/>
              <a:t>21/04/2022</a:t>
            </a:r>
            <a:endParaRPr lang="en-IN"/>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Slide Number Placeholder 4"/>
          <p:cNvSpPr>
            <a:spLocks noGrp="1"/>
          </p:cNvSpPr>
          <p:nvPr>
            <p:ph type="sldNum" sz="quarter" idx="12"/>
          </p:nvPr>
        </p:nvSpPr>
        <p:spPr/>
        <p:txBody>
          <a:bodyPr/>
          <a:lstStyle/>
          <a:p>
            <a:fld id="{05F8016D-00F3-4069-8969-BF38CD20969B}" type="slidenum">
              <a:rPr lang="en-IN" smtClean="0"/>
              <a:t>‹#›</a:t>
            </a:fld>
            <a:endParaRPr lang="en-IN"/>
          </a:p>
        </p:txBody>
      </p:sp>
    </p:spTree>
    <p:extLst>
      <p:ext uri="{BB962C8B-B14F-4D97-AF65-F5344CB8AC3E}">
        <p14:creationId xmlns:p14="http://schemas.microsoft.com/office/powerpoint/2010/main" val="4147159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21/04/2022</a:t>
            </a:r>
            <a:endParaRPr lang="en-IN"/>
          </a:p>
        </p:txBody>
      </p:sp>
      <p:sp>
        <p:nvSpPr>
          <p:cNvPr id="3" name="Footer Placeholder 2"/>
          <p:cNvSpPr>
            <a:spLocks noGrp="1"/>
          </p:cNvSpPr>
          <p:nvPr>
            <p:ph type="ftr" sz="quarter" idx="11"/>
          </p:nvPr>
        </p:nvSpPr>
        <p:spPr/>
        <p:txBody>
          <a:bodyPr/>
          <a:lstStyle/>
          <a:p>
            <a:r>
              <a:rPr lang="en-IN" smtClean="0"/>
              <a:t>ICMAI</a:t>
            </a:r>
            <a:endParaRPr lang="en-IN"/>
          </a:p>
        </p:txBody>
      </p:sp>
      <p:sp>
        <p:nvSpPr>
          <p:cNvPr id="4" name="Slide Number Placeholder 3"/>
          <p:cNvSpPr>
            <a:spLocks noGrp="1"/>
          </p:cNvSpPr>
          <p:nvPr>
            <p:ph type="sldNum" sz="quarter" idx="12"/>
          </p:nvPr>
        </p:nvSpPr>
        <p:spPr/>
        <p:txBody>
          <a:bodyPr/>
          <a:lstStyle/>
          <a:p>
            <a:fld id="{05F8016D-00F3-4069-8969-BF38CD20969B}" type="slidenum">
              <a:rPr lang="en-IN" smtClean="0"/>
              <a:t>‹#›</a:t>
            </a:fld>
            <a:endParaRPr lang="en-IN"/>
          </a:p>
        </p:txBody>
      </p:sp>
    </p:spTree>
    <p:extLst>
      <p:ext uri="{BB962C8B-B14F-4D97-AF65-F5344CB8AC3E}">
        <p14:creationId xmlns:p14="http://schemas.microsoft.com/office/powerpoint/2010/main" val="740510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21/04/2022</a:t>
            </a:r>
            <a:endParaRPr lang="en-IN"/>
          </a:p>
        </p:txBody>
      </p:sp>
      <p:sp>
        <p:nvSpPr>
          <p:cNvPr id="6" name="Footer Placeholder 5"/>
          <p:cNvSpPr>
            <a:spLocks noGrp="1"/>
          </p:cNvSpPr>
          <p:nvPr>
            <p:ph type="ftr" sz="quarter" idx="11"/>
          </p:nvPr>
        </p:nvSpPr>
        <p:spPr/>
        <p:txBody>
          <a:bodyPr/>
          <a:lstStyle/>
          <a:p>
            <a:r>
              <a:rPr lang="en-IN" smtClean="0"/>
              <a:t>ICMAI</a:t>
            </a:r>
            <a:endParaRPr lang="en-IN"/>
          </a:p>
        </p:txBody>
      </p:sp>
      <p:sp>
        <p:nvSpPr>
          <p:cNvPr id="7" name="Slide Number Placeholder 6"/>
          <p:cNvSpPr>
            <a:spLocks noGrp="1"/>
          </p:cNvSpPr>
          <p:nvPr>
            <p:ph type="sldNum" sz="quarter" idx="12"/>
          </p:nvPr>
        </p:nvSpPr>
        <p:spPr/>
        <p:txBody>
          <a:bodyPr/>
          <a:lstStyle/>
          <a:p>
            <a:fld id="{05F8016D-00F3-4069-8969-BF38CD20969B}" type="slidenum">
              <a:rPr lang="en-IN" smtClean="0"/>
              <a:t>‹#›</a:t>
            </a:fld>
            <a:endParaRPr lang="en-IN"/>
          </a:p>
        </p:txBody>
      </p:sp>
    </p:spTree>
    <p:extLst>
      <p:ext uri="{BB962C8B-B14F-4D97-AF65-F5344CB8AC3E}">
        <p14:creationId xmlns:p14="http://schemas.microsoft.com/office/powerpoint/2010/main" val="750963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21/04/2022</a:t>
            </a:r>
            <a:endParaRPr lang="en-IN"/>
          </a:p>
        </p:txBody>
      </p:sp>
      <p:sp>
        <p:nvSpPr>
          <p:cNvPr id="6" name="Footer Placeholder 5"/>
          <p:cNvSpPr>
            <a:spLocks noGrp="1"/>
          </p:cNvSpPr>
          <p:nvPr>
            <p:ph type="ftr" sz="quarter" idx="11"/>
          </p:nvPr>
        </p:nvSpPr>
        <p:spPr/>
        <p:txBody>
          <a:bodyPr/>
          <a:lstStyle/>
          <a:p>
            <a:r>
              <a:rPr lang="en-IN" smtClean="0"/>
              <a:t>ICMAI</a:t>
            </a:r>
            <a:endParaRPr lang="en-IN"/>
          </a:p>
        </p:txBody>
      </p:sp>
      <p:sp>
        <p:nvSpPr>
          <p:cNvPr id="7" name="Slide Number Placeholder 6"/>
          <p:cNvSpPr>
            <a:spLocks noGrp="1"/>
          </p:cNvSpPr>
          <p:nvPr>
            <p:ph type="sldNum" sz="quarter" idx="12"/>
          </p:nvPr>
        </p:nvSpPr>
        <p:spPr/>
        <p:txBody>
          <a:bodyPr/>
          <a:lstStyle/>
          <a:p>
            <a:fld id="{05F8016D-00F3-4069-8969-BF38CD20969B}" type="slidenum">
              <a:rPr lang="en-IN" smtClean="0"/>
              <a:t>‹#›</a:t>
            </a:fld>
            <a:endParaRPr lang="en-IN"/>
          </a:p>
        </p:txBody>
      </p:sp>
    </p:spTree>
    <p:extLst>
      <p:ext uri="{BB962C8B-B14F-4D97-AF65-F5344CB8AC3E}">
        <p14:creationId xmlns:p14="http://schemas.microsoft.com/office/powerpoint/2010/main" val="4007552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21/04/2022</a:t>
            </a:r>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smtClean="0"/>
              <a:t>ICMAI</a:t>
            </a:r>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F8016D-00F3-4069-8969-BF38CD20969B}" type="slidenum">
              <a:rPr lang="en-IN" smtClean="0"/>
              <a:t>‹#›</a:t>
            </a:fld>
            <a:endParaRPr lang="en-IN"/>
          </a:p>
        </p:txBody>
      </p:sp>
    </p:spTree>
    <p:extLst>
      <p:ext uri="{BB962C8B-B14F-4D97-AF65-F5344CB8AC3E}">
        <p14:creationId xmlns:p14="http://schemas.microsoft.com/office/powerpoint/2010/main" val="2259773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cleartax.in/income-tax-efilin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cleartax.in/s/80c-80-deduction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cleartax.in/s/how-to-efile-itr#2" TargetMode="External"/><Relationship Id="rId7" Type="http://schemas.openxmlformats.org/officeDocument/2006/relationships/hyperlink" Target="https://cleartax.in/s/how-to-efile-itr#6" TargetMode="External"/><Relationship Id="rId2" Type="http://schemas.openxmlformats.org/officeDocument/2006/relationships/hyperlink" Target="https://cleartax.in/s/how-to-efile-itr#1" TargetMode="External"/><Relationship Id="rId1" Type="http://schemas.openxmlformats.org/officeDocument/2006/relationships/slideLayout" Target="../slideLayouts/slideLayout2.xml"/><Relationship Id="rId6" Type="http://schemas.openxmlformats.org/officeDocument/2006/relationships/hyperlink" Target="https://cleartax.in/s/how-to-efile-itr#5" TargetMode="External"/><Relationship Id="rId5" Type="http://schemas.openxmlformats.org/officeDocument/2006/relationships/hyperlink" Target="https://cleartax.in/s/how-to-efile-itr#4" TargetMode="External"/><Relationship Id="rId4" Type="http://schemas.openxmlformats.org/officeDocument/2006/relationships/hyperlink" Target="https://cleartax.in/s/how-to-efile-itr#3"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cleartax.in/s/itr4" TargetMode="External"/><Relationship Id="rId2" Type="http://schemas.openxmlformats.org/officeDocument/2006/relationships/hyperlink" Target="https://cleartax.in/s/itr1"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legalraasta.com/proprietorship-firm-registration/" TargetMode="External"/><Relationship Id="rId2" Type="http://schemas.openxmlformats.org/officeDocument/2006/relationships/hyperlink" Target="https://www.legalraasta.com/itr/income-tax-capital-gain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ITR FILING</a:t>
            </a:r>
            <a:endParaRPr lang="en-IN" dirty="0"/>
          </a:p>
        </p:txBody>
      </p:sp>
      <p:sp>
        <p:nvSpPr>
          <p:cNvPr id="3" name="Subtitle 2"/>
          <p:cNvSpPr>
            <a:spLocks noGrp="1"/>
          </p:cNvSpPr>
          <p:nvPr>
            <p:ph type="subTitle" idx="1"/>
          </p:nvPr>
        </p:nvSpPr>
        <p:spPr/>
        <p:txBody>
          <a:bodyPr/>
          <a:lstStyle/>
          <a:p>
            <a:r>
              <a:rPr lang="en-US" dirty="0" smtClean="0"/>
              <a:t>By</a:t>
            </a:r>
          </a:p>
          <a:p>
            <a:r>
              <a:rPr lang="en-US" dirty="0" smtClean="0"/>
              <a:t>CMA S VENKANNA</a:t>
            </a:r>
          </a:p>
          <a:p>
            <a:r>
              <a:rPr lang="en-US" dirty="0" smtClean="0"/>
              <a:t>COST ACCOUNTANT</a:t>
            </a:r>
            <a:endParaRPr lang="en-IN"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26183873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Sec.139(4D) </a:t>
            </a:r>
            <a:endParaRPr lang="en-IN" dirty="0"/>
          </a:p>
        </p:txBody>
      </p:sp>
      <p:sp>
        <p:nvSpPr>
          <p:cNvPr id="3" name="Content Placeholder 2"/>
          <p:cNvSpPr>
            <a:spLocks noGrp="1"/>
          </p:cNvSpPr>
          <p:nvPr>
            <p:ph idx="1"/>
          </p:nvPr>
        </p:nvSpPr>
        <p:spPr/>
        <p:txBody>
          <a:bodyPr/>
          <a:lstStyle/>
          <a:p>
            <a:r>
              <a:rPr lang="en-US" dirty="0" smtClean="0"/>
              <a:t>University/College/Other Institutions</a:t>
            </a:r>
          </a:p>
          <a:p>
            <a:r>
              <a:rPr lang="en-US" dirty="0" smtClean="0"/>
              <a:t>Whether income or Loss</a:t>
            </a:r>
          </a:p>
          <a:p>
            <a:r>
              <a:rPr lang="en-US" dirty="0" smtClean="0"/>
              <a:t>Any others who have not covered under any other sections</a:t>
            </a:r>
          </a:p>
          <a:p>
            <a:endParaRPr lang="en-US" dirty="0"/>
          </a:p>
          <a:p>
            <a:r>
              <a:rPr lang="en-US" dirty="0" smtClean="0"/>
              <a:t>Sec.139(4E/4D)</a:t>
            </a:r>
          </a:p>
          <a:p>
            <a:pPr lvl="1"/>
            <a:r>
              <a:rPr lang="en-US" dirty="0" smtClean="0"/>
              <a:t>Any Business Trusts or Invest Funds</a:t>
            </a:r>
            <a:endParaRPr lang="en-IN" dirty="0"/>
          </a:p>
          <a:p>
            <a:pPr lvl="1"/>
            <a:endParaRPr lang="en-US" dirty="0"/>
          </a:p>
          <a:p>
            <a:r>
              <a:rPr lang="en-US" dirty="0" smtClean="0"/>
              <a:t>Non Resident</a:t>
            </a:r>
          </a:p>
          <a:p>
            <a:pPr lvl="1"/>
            <a:r>
              <a:rPr lang="en-US" dirty="0" smtClean="0"/>
              <a:t>All Provisions applicable to a non resident</a:t>
            </a:r>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1628216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ITR - Assets located outside India</a:t>
            </a:r>
            <a:endParaRPr lang="en-IN" dirty="0"/>
          </a:p>
        </p:txBody>
      </p:sp>
      <p:sp>
        <p:nvSpPr>
          <p:cNvPr id="3" name="Content Placeholder 2"/>
          <p:cNvSpPr>
            <a:spLocks noGrp="1"/>
          </p:cNvSpPr>
          <p:nvPr>
            <p:ph idx="1"/>
          </p:nvPr>
        </p:nvSpPr>
        <p:spPr/>
        <p:txBody>
          <a:bodyPr/>
          <a:lstStyle/>
          <a:p>
            <a:r>
              <a:rPr lang="en-US" dirty="0" smtClean="0"/>
              <a:t> By A Resident</a:t>
            </a:r>
          </a:p>
          <a:p>
            <a:r>
              <a:rPr lang="en-US" dirty="0" smtClean="0"/>
              <a:t>Mandatory to file ITR if holds</a:t>
            </a:r>
          </a:p>
          <a:p>
            <a:pPr lvl="1"/>
            <a:r>
              <a:rPr lang="en-US" dirty="0" smtClean="0"/>
              <a:t>Any Asset</a:t>
            </a:r>
          </a:p>
          <a:p>
            <a:pPr lvl="1"/>
            <a:r>
              <a:rPr lang="en-US" dirty="0" smtClean="0"/>
              <a:t>Holds any beneficial interest or financial interest in any asset located outside India.</a:t>
            </a:r>
          </a:p>
          <a:p>
            <a:pPr lvl="1"/>
            <a:endParaRPr lang="en-US" dirty="0"/>
          </a:p>
          <a:p>
            <a:pPr lvl="1"/>
            <a:r>
              <a:rPr lang="en-US" dirty="0" smtClean="0"/>
              <a:t>Mandatory to file ITR irrespective of whether the person has a taxable income or not during the previous year.</a:t>
            </a:r>
          </a:p>
          <a:p>
            <a:pPr lvl="1"/>
            <a:endParaRPr lang="en-US" dirty="0"/>
          </a:p>
          <a:p>
            <a:pPr lvl="1"/>
            <a:r>
              <a:rPr lang="en-US" dirty="0" smtClean="0"/>
              <a:t>Beneficial Owner</a:t>
            </a:r>
          </a:p>
          <a:p>
            <a:pPr lvl="2"/>
            <a:r>
              <a:rPr lang="en-US" dirty="0" smtClean="0"/>
              <a:t>Who has invested directly or indirectly through any other person.</a:t>
            </a:r>
          </a:p>
          <a:p>
            <a:pPr marL="914400" lvl="2" indent="0">
              <a:buNone/>
            </a:pPr>
            <a:endParaRPr lang="en-US" dirty="0" smtClean="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4041512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Preparations</a:t>
            </a:r>
            <a:endParaRPr lang="en-IN" dirty="0"/>
          </a:p>
        </p:txBody>
      </p:sp>
      <p:sp>
        <p:nvSpPr>
          <p:cNvPr id="3" name="Content Placeholder 2"/>
          <p:cNvSpPr>
            <a:spLocks noGrp="1"/>
          </p:cNvSpPr>
          <p:nvPr>
            <p:ph idx="1"/>
          </p:nvPr>
        </p:nvSpPr>
        <p:spPr/>
        <p:txBody>
          <a:bodyPr/>
          <a:lstStyle/>
          <a:p>
            <a:r>
              <a:rPr lang="en-US" dirty="0"/>
              <a:t>An income tax return is a form filed to report the annual income of a taxpayer. </a:t>
            </a:r>
            <a:endParaRPr lang="en-US" dirty="0" smtClean="0"/>
          </a:p>
          <a:p>
            <a:r>
              <a:rPr lang="en-US" dirty="0" smtClean="0"/>
              <a:t>There </a:t>
            </a:r>
            <a:r>
              <a:rPr lang="en-US" dirty="0"/>
              <a:t>may be various reasons for filing an income tax return even in the absence of income. A taxpayer may want to file his </a:t>
            </a:r>
            <a:r>
              <a:rPr lang="en-US" dirty="0">
                <a:hlinkClick r:id="rId2"/>
              </a:rPr>
              <a:t>income tax return</a:t>
            </a:r>
            <a:r>
              <a:rPr lang="en-US" dirty="0"/>
              <a:t> for reporting his income for a financial year, carrying forward losses, claiming an income tax refund, claiming tax deductions, etc.</a:t>
            </a:r>
            <a:endParaRPr lang="en-IN"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2449418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An income tax return is a form which enables a taxpayer to declare his income, expenses, tax deductions,</a:t>
            </a:r>
            <a:r>
              <a:rPr lang="en-US" dirty="0">
                <a:hlinkClick r:id="rId2"/>
              </a:rPr>
              <a:t> investments,</a:t>
            </a:r>
            <a:r>
              <a:rPr lang="en-US" dirty="0"/>
              <a:t> taxes etc. The Income Tax Act, 1961 makes it mandatory under various scenarios for a taxpayer to file an income tax return.</a:t>
            </a:r>
          </a:p>
          <a:p>
            <a:r>
              <a:rPr lang="en-US" dirty="0"/>
              <a:t>The Income Tax Department provides the facility for electronic filing (e-filing) of an income tax return. Before discussing the steps involved in the e-filing of income tax return, it is essential for a taxpayer to keep the documents for calculation and reporting data in ITR.</a:t>
            </a:r>
          </a:p>
          <a:p>
            <a:endParaRPr lang="en-IN"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1910389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a:t>
            </a:r>
            <a:endParaRPr lang="en-IN" dirty="0"/>
          </a:p>
        </p:txBody>
      </p:sp>
      <p:sp>
        <p:nvSpPr>
          <p:cNvPr id="3" name="Content Placeholder 2"/>
          <p:cNvSpPr>
            <a:spLocks noGrp="1"/>
          </p:cNvSpPr>
          <p:nvPr>
            <p:ph idx="1"/>
          </p:nvPr>
        </p:nvSpPr>
        <p:spPr/>
        <p:txBody>
          <a:bodyPr>
            <a:normAutofit/>
          </a:bodyPr>
          <a:lstStyle/>
          <a:p>
            <a:pPr marL="0" indent="0">
              <a:buNone/>
            </a:pPr>
            <a:endParaRPr lang="en-US" b="1" dirty="0"/>
          </a:p>
          <a:p>
            <a:endParaRPr lang="en-US" dirty="0"/>
          </a:p>
          <a:p>
            <a:r>
              <a:rPr lang="en-US" dirty="0">
                <a:hlinkClick r:id="rId2"/>
              </a:rPr>
              <a:t>Calculation of Income and Tax</a:t>
            </a:r>
            <a:endParaRPr lang="en-US" dirty="0"/>
          </a:p>
          <a:p>
            <a:r>
              <a:rPr lang="en-US" dirty="0">
                <a:hlinkClick r:id="rId3"/>
              </a:rPr>
              <a:t>Tax Deducted at Source (TDS) Certificates and Form 26AS</a:t>
            </a:r>
            <a:endParaRPr lang="en-US" dirty="0"/>
          </a:p>
          <a:p>
            <a:r>
              <a:rPr lang="en-US" u="sng" dirty="0">
                <a:hlinkClick r:id="rId4"/>
              </a:rPr>
              <a:t>Choose the right Income Tax Form</a:t>
            </a:r>
            <a:endParaRPr lang="en-US" dirty="0"/>
          </a:p>
          <a:p>
            <a:r>
              <a:rPr lang="en-US" dirty="0">
                <a:hlinkClick r:id="rId5"/>
              </a:rPr>
              <a:t>Download ITR utility from Income Tax Portal</a:t>
            </a:r>
            <a:endParaRPr lang="en-US" dirty="0"/>
          </a:p>
          <a:p>
            <a:r>
              <a:rPr lang="en-US" dirty="0">
                <a:hlinkClick r:id="rId6"/>
              </a:rPr>
              <a:t>Fill in your details in the Downloaded File</a:t>
            </a:r>
            <a:endParaRPr lang="en-US" dirty="0"/>
          </a:p>
          <a:p>
            <a:r>
              <a:rPr lang="en-US" dirty="0">
                <a:hlinkClick r:id="rId7"/>
              </a:rPr>
              <a:t>Validate the Information Entered</a:t>
            </a:r>
            <a:endParaRPr lang="en-US" dirty="0"/>
          </a:p>
          <a:p>
            <a:endParaRPr lang="en-IN"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1564074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Calculations</a:t>
            </a:r>
            <a:endParaRPr lang="en-IN" dirty="0"/>
          </a:p>
        </p:txBody>
      </p:sp>
      <p:sp>
        <p:nvSpPr>
          <p:cNvPr id="3" name="Content Placeholder 2"/>
          <p:cNvSpPr>
            <a:spLocks noGrp="1"/>
          </p:cNvSpPr>
          <p:nvPr>
            <p:ph idx="1"/>
          </p:nvPr>
        </p:nvSpPr>
        <p:spPr/>
        <p:txBody>
          <a:bodyPr/>
          <a:lstStyle/>
          <a:p>
            <a:r>
              <a:rPr lang="en-US" dirty="0"/>
              <a:t>The taxpayer will be required to calculate his/her income as per the income tax law provisions applicable to him/her. The calculation should take into account income from all sources such as salary, freelancing and interest income. The taxpayer can claim the deductions such as tax-saving investments under section 80C and so on. Also, a taxpayer should take into account credit for TDS, TCS or any advance tax paid by them.</a:t>
            </a:r>
            <a:endParaRPr lang="en-IN"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1019255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TDS</a:t>
            </a:r>
            <a:endParaRPr lang="en-IN" dirty="0"/>
          </a:p>
        </p:txBody>
      </p:sp>
      <p:sp>
        <p:nvSpPr>
          <p:cNvPr id="3" name="Content Placeholder 2"/>
          <p:cNvSpPr>
            <a:spLocks noGrp="1"/>
          </p:cNvSpPr>
          <p:nvPr>
            <p:ph idx="1"/>
          </p:nvPr>
        </p:nvSpPr>
        <p:spPr/>
        <p:txBody>
          <a:bodyPr/>
          <a:lstStyle/>
          <a:p>
            <a:r>
              <a:rPr lang="en-US" dirty="0"/>
              <a:t>The taxpayer should </a:t>
            </a:r>
            <a:r>
              <a:rPr lang="en-US" dirty="0" err="1"/>
              <a:t>summarise</a:t>
            </a:r>
            <a:r>
              <a:rPr lang="en-US" dirty="0"/>
              <a:t> his TDS amount from the TDS certificates received by him for all the 4 quarters of the financial year. Form 26AS helps the taxpayer with the summary of the TDS and tax paid during the financial year.</a:t>
            </a:r>
            <a:endParaRPr lang="en-IN"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3101449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of Form</a:t>
            </a:r>
            <a:endParaRPr lang="en-IN" dirty="0"/>
          </a:p>
        </p:txBody>
      </p:sp>
      <p:sp>
        <p:nvSpPr>
          <p:cNvPr id="3" name="Content Placeholder 2"/>
          <p:cNvSpPr>
            <a:spLocks noGrp="1"/>
          </p:cNvSpPr>
          <p:nvPr>
            <p:ph idx="1"/>
          </p:nvPr>
        </p:nvSpPr>
        <p:spPr/>
        <p:txBody>
          <a:bodyPr/>
          <a:lstStyle/>
          <a:p>
            <a:r>
              <a:rPr lang="en-US" dirty="0"/>
              <a:t>The taxpayer has to ascertain the income tax form/ITR Form applicable for filing his income tax return. After ascertaining the income tax form, the taxpayer can proceed with the filing of the income tax return. </a:t>
            </a:r>
            <a:endParaRPr lang="en-US" dirty="0" smtClean="0"/>
          </a:p>
          <a:p>
            <a:r>
              <a:rPr lang="en-US" dirty="0" smtClean="0"/>
              <a:t>There </a:t>
            </a:r>
            <a:r>
              <a:rPr lang="en-US" dirty="0"/>
              <a:t>are 2 modes available for filing–online and offline. The online mode from the login of the taxpayer is available only for </a:t>
            </a:r>
            <a:r>
              <a:rPr lang="en-US" dirty="0">
                <a:hlinkClick r:id="rId2"/>
              </a:rPr>
              <a:t>ITR 1</a:t>
            </a:r>
            <a:r>
              <a:rPr lang="en-US" dirty="0"/>
              <a:t> and </a:t>
            </a:r>
            <a:r>
              <a:rPr lang="en-US" dirty="0" smtClean="0"/>
              <a:t>  </a:t>
            </a:r>
            <a:r>
              <a:rPr lang="en-US" dirty="0" smtClean="0">
                <a:hlinkClick r:id="rId3"/>
              </a:rPr>
              <a:t>ITR </a:t>
            </a:r>
            <a:r>
              <a:rPr lang="en-US" dirty="0">
                <a:hlinkClick r:id="rId3"/>
              </a:rPr>
              <a:t>4</a:t>
            </a:r>
            <a:r>
              <a:rPr lang="en-US" dirty="0"/>
              <a:t>; it is not available for forms of other categories of individual taxpayers. The offline mode (generating XML and uploading) is available for all types of income tax forms.</a:t>
            </a:r>
            <a:endParaRPr lang="en-IN"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2082641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a:t>
            </a:r>
            <a:endParaRPr lang="en-IN" dirty="0"/>
          </a:p>
        </p:txBody>
      </p:sp>
      <p:sp>
        <p:nvSpPr>
          <p:cNvPr id="3" name="Content Placeholder 2"/>
          <p:cNvSpPr>
            <a:spLocks noGrp="1"/>
          </p:cNvSpPr>
          <p:nvPr>
            <p:ph idx="1"/>
          </p:nvPr>
        </p:nvSpPr>
        <p:spPr/>
        <p:txBody>
          <a:bodyPr/>
          <a:lstStyle/>
          <a:p>
            <a:r>
              <a:rPr lang="en-US" b="1" dirty="0"/>
              <a:t>Fill in your details in the Downloaded File</a:t>
            </a:r>
          </a:p>
          <a:p>
            <a:r>
              <a:rPr lang="en-US" dirty="0"/>
              <a:t>Upon downloading the offline utility, fill in the relevant details of your income, and check the tax payable or the refund receivable as per the calculations of the utility. The details of income tax </a:t>
            </a:r>
            <a:r>
              <a:rPr lang="en-US" dirty="0" err="1"/>
              <a:t>challan</a:t>
            </a:r>
            <a:r>
              <a:rPr lang="en-US" dirty="0"/>
              <a:t> can be filled in the downloaded form.</a:t>
            </a:r>
          </a:p>
          <a:p>
            <a:r>
              <a:rPr lang="en-US" b="1" dirty="0"/>
              <a:t>Validate the Information Entered</a:t>
            </a:r>
          </a:p>
          <a:p>
            <a:r>
              <a:rPr lang="en-US" dirty="0"/>
              <a:t>You can see a few buttons on the right-hand side of the downloaded form. Click on the ‘Validate’ button to ensure all the required information is filled.</a:t>
            </a:r>
          </a:p>
          <a:p>
            <a:endParaRPr lang="en-IN"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3094780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Penalty – Delay in filing ITR  </a:t>
            </a:r>
            <a:endParaRPr lang="en-IN" dirty="0"/>
          </a:p>
        </p:txBody>
      </p:sp>
      <p:sp>
        <p:nvSpPr>
          <p:cNvPr id="3" name="Content Placeholder 2"/>
          <p:cNvSpPr>
            <a:spLocks noGrp="1"/>
          </p:cNvSpPr>
          <p:nvPr>
            <p:ph idx="1"/>
          </p:nvPr>
        </p:nvSpPr>
        <p:spPr/>
        <p:txBody>
          <a:bodyPr/>
          <a:lstStyle/>
          <a:p>
            <a:r>
              <a:rPr lang="en-US" dirty="0" smtClean="0"/>
              <a:t>Section 234F  - Due to  Extended Dates</a:t>
            </a:r>
          </a:p>
          <a:p>
            <a:pPr lvl="1"/>
            <a:endParaRPr lang="en-IN" dirty="0"/>
          </a:p>
        </p:txBody>
      </p:sp>
      <p:sp>
        <p:nvSpPr>
          <p:cNvPr id="6" name="Rectangle 5"/>
          <p:cNvSpPr/>
          <p:nvPr/>
        </p:nvSpPr>
        <p:spPr>
          <a:xfrm>
            <a:off x="2770496" y="2551837"/>
            <a:ext cx="6373504" cy="2031325"/>
          </a:xfrm>
          <a:prstGeom prst="rect">
            <a:avLst/>
          </a:prstGeom>
        </p:spPr>
        <p:txBody>
          <a:bodyPr wrap="square">
            <a:spAutoFit/>
          </a:bodyPr>
          <a:lstStyle/>
          <a:p>
            <a:r>
              <a:rPr lang="en-US" dirty="0" smtClean="0">
                <a:solidFill>
                  <a:srgbClr val="212121"/>
                </a:solidFill>
                <a:latin typeface="PT Serif Regular"/>
              </a:rPr>
              <a:t>a </a:t>
            </a:r>
            <a:r>
              <a:rPr lang="en-US" dirty="0">
                <a:solidFill>
                  <a:srgbClr val="212121"/>
                </a:solidFill>
                <a:latin typeface="PT Serif Regular"/>
              </a:rPr>
              <a:t>late filing fee </a:t>
            </a:r>
            <a:r>
              <a:rPr lang="en-US" dirty="0" smtClean="0">
                <a:solidFill>
                  <a:srgbClr val="212121"/>
                </a:solidFill>
                <a:latin typeface="PT Serif Regular"/>
              </a:rPr>
              <a:t>is</a:t>
            </a:r>
            <a:r>
              <a:rPr lang="en-US" dirty="0">
                <a:solidFill>
                  <a:srgbClr val="212121"/>
                </a:solidFill>
                <a:latin typeface="PT Serif Regular"/>
              </a:rPr>
              <a:t> </a:t>
            </a:r>
            <a:r>
              <a:rPr lang="en-US" dirty="0">
                <a:solidFill>
                  <a:srgbClr val="212121"/>
                </a:solidFill>
                <a:latin typeface="none"/>
              </a:rPr>
              <a:t>₹</a:t>
            </a:r>
            <a:r>
              <a:rPr lang="en-US" dirty="0" smtClean="0">
                <a:solidFill>
                  <a:srgbClr val="212121"/>
                </a:solidFill>
                <a:latin typeface="PT Serif Regular"/>
              </a:rPr>
              <a:t>5,000</a:t>
            </a:r>
            <a:endParaRPr lang="en-US" dirty="0">
              <a:solidFill>
                <a:srgbClr val="212121"/>
              </a:solidFill>
              <a:latin typeface="PT Serif Regular"/>
            </a:endParaRPr>
          </a:p>
          <a:p>
            <a:r>
              <a:rPr lang="en-US" dirty="0" smtClean="0">
                <a:solidFill>
                  <a:srgbClr val="212121"/>
                </a:solidFill>
                <a:latin typeface="PT Serif Regular"/>
              </a:rPr>
              <a:t>However </a:t>
            </a:r>
            <a:r>
              <a:rPr lang="en-US" dirty="0">
                <a:solidFill>
                  <a:srgbClr val="212121"/>
                </a:solidFill>
                <a:latin typeface="PT Serif Regular"/>
              </a:rPr>
              <a:t>amount of late filing fees to be paid cannot exceed </a:t>
            </a:r>
            <a:r>
              <a:rPr lang="en-US" dirty="0">
                <a:solidFill>
                  <a:srgbClr val="212121"/>
                </a:solidFill>
                <a:latin typeface="none"/>
              </a:rPr>
              <a:t>₹</a:t>
            </a:r>
            <a:r>
              <a:rPr lang="en-US" dirty="0">
                <a:solidFill>
                  <a:srgbClr val="212121"/>
                </a:solidFill>
                <a:latin typeface="PT Serif Regular"/>
              </a:rPr>
              <a:t>1,000, if total income does not exceed </a:t>
            </a:r>
            <a:r>
              <a:rPr lang="en-US" dirty="0">
                <a:solidFill>
                  <a:srgbClr val="212121"/>
                </a:solidFill>
                <a:latin typeface="none"/>
              </a:rPr>
              <a:t>₹</a:t>
            </a:r>
            <a:r>
              <a:rPr lang="en-US" dirty="0">
                <a:solidFill>
                  <a:srgbClr val="212121"/>
                </a:solidFill>
                <a:latin typeface="PT Serif Regular"/>
              </a:rPr>
              <a:t>5 lakh</a:t>
            </a:r>
            <a:r>
              <a:rPr lang="en-US" dirty="0" smtClean="0">
                <a:solidFill>
                  <a:srgbClr val="212121"/>
                </a:solidFill>
                <a:latin typeface="PT Serif Regular"/>
              </a:rPr>
              <a:t>.</a:t>
            </a:r>
          </a:p>
          <a:p>
            <a:endParaRPr lang="en-US" dirty="0">
              <a:solidFill>
                <a:srgbClr val="212121"/>
              </a:solidFill>
              <a:latin typeface="PT Serif Regular"/>
            </a:endParaRPr>
          </a:p>
          <a:p>
            <a:r>
              <a:rPr lang="en-US" dirty="0" smtClean="0">
                <a:solidFill>
                  <a:srgbClr val="212121"/>
                </a:solidFill>
                <a:latin typeface="PT Serif Regular"/>
              </a:rPr>
              <a:t>If the total income is less than the exemption limit and ITR filed for claiming refund – No late is payable.</a:t>
            </a:r>
          </a:p>
          <a:p>
            <a:endParaRPr lang="en-US" dirty="0">
              <a:solidFill>
                <a:srgbClr val="212121"/>
              </a:solidFill>
              <a:latin typeface="PT Serif Regular"/>
            </a:endParaRPr>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101129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6821"/>
          </a:xfrm>
        </p:spPr>
        <p:txBody>
          <a:bodyPr/>
          <a:lstStyle/>
          <a:p>
            <a:r>
              <a:rPr lang="en-US" dirty="0" smtClean="0"/>
              <a:t>ITR Filing – Compliance of the Law</a:t>
            </a:r>
            <a:endParaRPr lang="en-IN" dirty="0"/>
          </a:p>
        </p:txBody>
      </p:sp>
      <p:sp>
        <p:nvSpPr>
          <p:cNvPr id="3" name="Content Placeholder 2"/>
          <p:cNvSpPr>
            <a:spLocks noGrp="1"/>
          </p:cNvSpPr>
          <p:nvPr>
            <p:ph idx="1"/>
          </p:nvPr>
        </p:nvSpPr>
        <p:spPr>
          <a:xfrm>
            <a:off x="838200" y="1460310"/>
            <a:ext cx="10515600" cy="4517409"/>
          </a:xfrm>
        </p:spPr>
        <p:txBody>
          <a:bodyPr>
            <a:noAutofit/>
          </a:bodyPr>
          <a:lstStyle/>
          <a:p>
            <a:pPr marL="0" indent="0">
              <a:buNone/>
            </a:pPr>
            <a:r>
              <a:rPr lang="en-US" sz="1800" dirty="0" smtClean="0"/>
              <a:t>	Legal Provision</a:t>
            </a:r>
          </a:p>
          <a:p>
            <a:pPr marL="0" indent="0">
              <a:buNone/>
            </a:pPr>
            <a:r>
              <a:rPr lang="en-US" sz="1800" dirty="0" smtClean="0"/>
              <a:t>	Sec.139 of The Income Tax Act 1961 </a:t>
            </a:r>
          </a:p>
          <a:p>
            <a:pPr marL="0" indent="0">
              <a:buNone/>
            </a:pPr>
            <a:r>
              <a:rPr lang="en-US" sz="1800" dirty="0" smtClean="0"/>
              <a:t>	Every Tax Payer is required to file Voluntarily the Income Tax Return within the specified due date by	the following 	Persons:</a:t>
            </a:r>
          </a:p>
          <a:p>
            <a:pPr marL="0" indent="0">
              <a:buNone/>
            </a:pPr>
            <a:r>
              <a:rPr lang="en-US" sz="1800" dirty="0" smtClean="0"/>
              <a:t>	</a:t>
            </a:r>
          </a:p>
          <a:p>
            <a:pPr marL="0" indent="0">
              <a:buNone/>
            </a:pPr>
            <a:r>
              <a:rPr lang="en-US" sz="1800" dirty="0" smtClean="0"/>
              <a:t>		Individual</a:t>
            </a:r>
          </a:p>
          <a:p>
            <a:pPr marL="0" indent="0">
              <a:buNone/>
            </a:pPr>
            <a:r>
              <a:rPr lang="en-US" sz="1800" dirty="0" smtClean="0"/>
              <a:t>		HUF</a:t>
            </a:r>
          </a:p>
          <a:p>
            <a:pPr marL="0" indent="0">
              <a:buNone/>
            </a:pPr>
            <a:r>
              <a:rPr lang="en-US" sz="1800" dirty="0" smtClean="0"/>
              <a:t>		AOP or BOI</a:t>
            </a:r>
          </a:p>
          <a:p>
            <a:pPr marL="0" indent="0">
              <a:buNone/>
            </a:pPr>
            <a:r>
              <a:rPr lang="en-US" sz="1800" dirty="0" smtClean="0"/>
              <a:t>		Firm/LLP</a:t>
            </a:r>
          </a:p>
          <a:p>
            <a:pPr marL="0" indent="0">
              <a:buNone/>
            </a:pPr>
            <a:r>
              <a:rPr lang="en-US" sz="1800" dirty="0" smtClean="0"/>
              <a:t>		Company</a:t>
            </a:r>
          </a:p>
          <a:p>
            <a:pPr marL="0" indent="0">
              <a:buNone/>
            </a:pPr>
            <a:r>
              <a:rPr lang="en-US" sz="1800" dirty="0" smtClean="0"/>
              <a:t>		Local Authority</a:t>
            </a:r>
          </a:p>
          <a:p>
            <a:pPr marL="0" indent="0">
              <a:buNone/>
            </a:pPr>
            <a:r>
              <a:rPr lang="en-US" sz="1800" dirty="0" smtClean="0"/>
              <a:t>		Artificial Juridical Person (AJP)</a:t>
            </a:r>
          </a:p>
          <a:p>
            <a:pPr marL="0" indent="0">
              <a:buNone/>
            </a:pPr>
            <a:r>
              <a:rPr lang="en-US" sz="1800" dirty="0" smtClean="0"/>
              <a:t>	</a:t>
            </a:r>
          </a:p>
          <a:p>
            <a:pPr marL="0" indent="0">
              <a:buNone/>
            </a:pPr>
            <a:r>
              <a:rPr lang="en-US" sz="1800" dirty="0" smtClean="0"/>
              <a:t>	</a:t>
            </a:r>
          </a:p>
          <a:p>
            <a:pPr marL="0" indent="0">
              <a:buNone/>
            </a:pPr>
            <a:r>
              <a:rPr lang="en-US" sz="1800" dirty="0" smtClean="0"/>
              <a:t>	</a:t>
            </a:r>
            <a:endParaRPr lang="en-IN" sz="1800"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6016231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ITR Forms – ITR 1 </a:t>
            </a:r>
            <a:endParaRPr lang="en-IN" dirty="0"/>
          </a:p>
        </p:txBody>
      </p:sp>
      <p:sp>
        <p:nvSpPr>
          <p:cNvPr id="3" name="Content Placeholder 2"/>
          <p:cNvSpPr>
            <a:spLocks noGrp="1"/>
          </p:cNvSpPr>
          <p:nvPr>
            <p:ph idx="1"/>
          </p:nvPr>
        </p:nvSpPr>
        <p:spPr/>
        <p:txBody>
          <a:bodyPr/>
          <a:lstStyle/>
          <a:p>
            <a:r>
              <a:rPr lang="en-US" dirty="0" smtClean="0"/>
              <a:t>ITR 1  (SAHAJ)</a:t>
            </a:r>
          </a:p>
          <a:p>
            <a:r>
              <a:rPr lang="en-US" dirty="0"/>
              <a:t>Income from Other sources</a:t>
            </a:r>
          </a:p>
          <a:p>
            <a:r>
              <a:rPr lang="en-US" dirty="0"/>
              <a:t>Salary</a:t>
            </a:r>
          </a:p>
          <a:p>
            <a:r>
              <a:rPr lang="en-US" dirty="0"/>
              <a:t>Pension</a:t>
            </a:r>
          </a:p>
          <a:p>
            <a:r>
              <a:rPr lang="en-US" dirty="0"/>
              <a:t>Income </a:t>
            </a:r>
            <a:r>
              <a:rPr lang="en-US" dirty="0" smtClean="0"/>
              <a:t>from  House Property only </a:t>
            </a:r>
            <a:r>
              <a:rPr lang="en-US" dirty="0"/>
              <a:t>one house</a:t>
            </a:r>
          </a:p>
          <a:p>
            <a:r>
              <a:rPr lang="en-US" dirty="0"/>
              <a:t>Agriculture Income less than </a:t>
            </a:r>
            <a:r>
              <a:rPr lang="en-US" b="1" dirty="0" err="1"/>
              <a:t>Rs</a:t>
            </a:r>
            <a:r>
              <a:rPr lang="en-US" b="1" dirty="0"/>
              <a:t>. 5000</a:t>
            </a:r>
            <a:endParaRPr lang="en-US" dirty="0"/>
          </a:p>
          <a:p>
            <a:r>
              <a:rPr lang="en-US" dirty="0"/>
              <a:t>Total Income is less than </a:t>
            </a:r>
            <a:r>
              <a:rPr lang="en-US" b="1" dirty="0" err="1"/>
              <a:t>Rs</a:t>
            </a:r>
            <a:r>
              <a:rPr lang="en-US" b="1" dirty="0"/>
              <a:t>. 50 lakh</a:t>
            </a:r>
            <a:endParaRPr lang="en-US" dirty="0"/>
          </a:p>
          <a:p>
            <a:pPr lvl="1"/>
            <a:endParaRPr lang="en-IN"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2177841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ITR 1 – not applicable</a:t>
            </a:r>
            <a:endParaRPr lang="en-IN" dirty="0"/>
          </a:p>
        </p:txBody>
      </p:sp>
      <p:sp>
        <p:nvSpPr>
          <p:cNvPr id="3" name="Content Placeholder 2"/>
          <p:cNvSpPr>
            <a:spLocks noGrp="1"/>
          </p:cNvSpPr>
          <p:nvPr>
            <p:ph idx="1"/>
          </p:nvPr>
        </p:nvSpPr>
        <p:spPr/>
        <p:txBody>
          <a:bodyPr>
            <a:normAutofit lnSpcReduction="10000"/>
          </a:bodyPr>
          <a:lstStyle/>
          <a:p>
            <a:r>
              <a:rPr lang="en-US" dirty="0" smtClean="0"/>
              <a:t>Has assets outside India</a:t>
            </a:r>
          </a:p>
          <a:p>
            <a:r>
              <a:rPr lang="en-US" dirty="0" smtClean="0"/>
              <a:t>Has authority to sign the Bank Account located outside India</a:t>
            </a:r>
          </a:p>
          <a:p>
            <a:r>
              <a:rPr lang="en-US" dirty="0" smtClean="0"/>
              <a:t>Has income from any other source outside India</a:t>
            </a:r>
          </a:p>
          <a:p>
            <a:r>
              <a:rPr lang="en-US" dirty="0" smtClean="0"/>
              <a:t>If the assesse is a Director in a Company</a:t>
            </a:r>
          </a:p>
          <a:p>
            <a:r>
              <a:rPr lang="en-US" dirty="0" smtClean="0"/>
              <a:t>Has any unlisted equity shares at any time during the year</a:t>
            </a:r>
          </a:p>
          <a:p>
            <a:r>
              <a:rPr lang="en-US" dirty="0" smtClean="0"/>
              <a:t>If TDS is made from the Income of any other person which is to be clubbed in the hands of the assesse.(Sec.60, 61 and 64)</a:t>
            </a:r>
          </a:p>
          <a:p>
            <a:r>
              <a:rPr lang="en-US" dirty="0" smtClean="0"/>
              <a:t>If the assesse  claims double taxation relief (Sec.90 and 91)</a:t>
            </a:r>
          </a:p>
          <a:p>
            <a:r>
              <a:rPr lang="en-US" dirty="0" smtClean="0"/>
              <a:t>Owns more than One House Property (including joint property)</a:t>
            </a:r>
          </a:p>
          <a:p>
            <a:endParaRPr lang="en-US" dirty="0" smtClean="0"/>
          </a:p>
          <a:p>
            <a:endParaRPr lang="en-IN"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744934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ITR 2</a:t>
            </a:r>
            <a:endParaRPr lang="en-IN" dirty="0"/>
          </a:p>
        </p:txBody>
      </p:sp>
      <p:sp>
        <p:nvSpPr>
          <p:cNvPr id="3" name="Content Placeholder 2"/>
          <p:cNvSpPr>
            <a:spLocks noGrp="1"/>
          </p:cNvSpPr>
          <p:nvPr>
            <p:ph idx="1"/>
          </p:nvPr>
        </p:nvSpPr>
        <p:spPr/>
        <p:txBody>
          <a:bodyPr>
            <a:normAutofit lnSpcReduction="10000"/>
          </a:bodyPr>
          <a:lstStyle/>
          <a:p>
            <a:r>
              <a:rPr lang="en-US" dirty="0" smtClean="0"/>
              <a:t>Applicable to Individual or HUF </a:t>
            </a:r>
          </a:p>
          <a:p>
            <a:r>
              <a:rPr lang="en-US" dirty="0" smtClean="0"/>
              <a:t>The Total Income does include Income under the head</a:t>
            </a:r>
          </a:p>
          <a:p>
            <a:pPr lvl="1"/>
            <a:r>
              <a:rPr lang="en-US" dirty="0" smtClean="0"/>
              <a:t>Business or Profession.</a:t>
            </a:r>
            <a:endParaRPr lang="en-IN" dirty="0" smtClean="0"/>
          </a:p>
          <a:p>
            <a:r>
              <a:rPr lang="en-US" dirty="0" smtClean="0"/>
              <a:t>If the total income is more than Rs.50 lakhs</a:t>
            </a:r>
          </a:p>
          <a:p>
            <a:r>
              <a:rPr lang="en-US" dirty="0" smtClean="0"/>
              <a:t>If the assesse has more than 2 house property</a:t>
            </a:r>
          </a:p>
          <a:p>
            <a:r>
              <a:rPr lang="en-US" dirty="0" smtClean="0"/>
              <a:t>Has income from Capital Gains</a:t>
            </a:r>
          </a:p>
          <a:p>
            <a:r>
              <a:rPr lang="en-US" dirty="0" smtClean="0"/>
              <a:t>Income from Foreign Source</a:t>
            </a:r>
          </a:p>
          <a:p>
            <a:r>
              <a:rPr lang="en-US" dirty="0" smtClean="0"/>
              <a:t>HUFs </a:t>
            </a:r>
          </a:p>
          <a:p>
            <a:r>
              <a:rPr lang="en-US" dirty="0" err="1" smtClean="0"/>
              <a:t>Agriculaltural</a:t>
            </a:r>
            <a:r>
              <a:rPr lang="en-US" dirty="0" smtClean="0"/>
              <a:t> income is more than Rs.5000</a:t>
            </a:r>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36231369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ITR 3</a:t>
            </a:r>
            <a:endParaRPr lang="en-IN" dirty="0"/>
          </a:p>
        </p:txBody>
      </p:sp>
      <p:sp>
        <p:nvSpPr>
          <p:cNvPr id="3" name="Content Placeholder 2"/>
          <p:cNvSpPr>
            <a:spLocks noGrp="1"/>
          </p:cNvSpPr>
          <p:nvPr>
            <p:ph idx="1"/>
          </p:nvPr>
        </p:nvSpPr>
        <p:spPr/>
        <p:txBody>
          <a:bodyPr>
            <a:normAutofit/>
          </a:bodyPr>
          <a:lstStyle/>
          <a:p>
            <a:r>
              <a:rPr lang="en-US" dirty="0" smtClean="0"/>
              <a:t>Applicable to Individual or HUF</a:t>
            </a:r>
          </a:p>
          <a:p>
            <a:r>
              <a:rPr lang="en-US" dirty="0"/>
              <a:t>Income from House Property (Multiple)</a:t>
            </a:r>
          </a:p>
          <a:p>
            <a:r>
              <a:rPr lang="en-US" dirty="0"/>
              <a:t>Income from </a:t>
            </a:r>
            <a:r>
              <a:rPr lang="en-US" b="1" dirty="0">
                <a:hlinkClick r:id="rId2"/>
              </a:rPr>
              <a:t>Capital Gains</a:t>
            </a:r>
            <a:r>
              <a:rPr lang="en-US" dirty="0"/>
              <a:t> (Short Term and Long Term)</a:t>
            </a:r>
          </a:p>
          <a:p>
            <a:r>
              <a:rPr lang="en-US" dirty="0"/>
              <a:t>Income from Business or Profession carried under a </a:t>
            </a:r>
            <a:r>
              <a:rPr lang="en-US" b="1" dirty="0">
                <a:hlinkClick r:id="rId3"/>
              </a:rPr>
              <a:t>Proprietorship Firm </a:t>
            </a:r>
            <a:r>
              <a:rPr lang="en-US" dirty="0"/>
              <a:t>(where the Individual/ HUF is the proprietor)</a:t>
            </a:r>
          </a:p>
          <a:p>
            <a:r>
              <a:rPr lang="en-US" dirty="0"/>
              <a:t>Income from Other Sources (Including Winning from Lottery, bets on Race Horses and other legal means of gambling)</a:t>
            </a:r>
          </a:p>
          <a:p>
            <a:r>
              <a:rPr lang="en-US" dirty="0"/>
              <a:t>Income from Foreign Asset</a:t>
            </a:r>
          </a:p>
          <a:p>
            <a:pPr marL="0" indent="0">
              <a:buNone/>
            </a:pPr>
            <a:endParaRPr lang="en-IN"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28411004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ITR 4 - </a:t>
            </a:r>
            <a:r>
              <a:rPr lang="en-US" dirty="0" err="1" smtClean="0"/>
              <a:t>Sugam</a:t>
            </a:r>
            <a:endParaRPr lang="en-IN" dirty="0"/>
          </a:p>
        </p:txBody>
      </p:sp>
      <p:sp>
        <p:nvSpPr>
          <p:cNvPr id="3" name="Content Placeholder 2"/>
          <p:cNvSpPr>
            <a:spLocks noGrp="1"/>
          </p:cNvSpPr>
          <p:nvPr>
            <p:ph idx="1"/>
          </p:nvPr>
        </p:nvSpPr>
        <p:spPr/>
        <p:txBody>
          <a:bodyPr/>
          <a:lstStyle/>
          <a:p>
            <a:r>
              <a:rPr lang="en-US" dirty="0" smtClean="0"/>
              <a:t>Individual or Resident  </a:t>
            </a:r>
          </a:p>
          <a:p>
            <a:pPr lvl="1"/>
            <a:r>
              <a:rPr lang="en-US" sz="2000" dirty="0" smtClean="0"/>
              <a:t>(</a:t>
            </a:r>
            <a:r>
              <a:rPr lang="en-US" sz="2000" dirty="0"/>
              <a:t>Not for an Individual who is either Director in a company or has invested in Unlisted Equity Shares)</a:t>
            </a:r>
            <a:endParaRPr lang="en-US" sz="2000" dirty="0" smtClean="0"/>
          </a:p>
          <a:p>
            <a:r>
              <a:rPr lang="en-US" dirty="0" smtClean="0"/>
              <a:t>HUF</a:t>
            </a:r>
          </a:p>
          <a:p>
            <a:r>
              <a:rPr lang="en-US" dirty="0" smtClean="0"/>
              <a:t>Firm (Not being LLP</a:t>
            </a:r>
          </a:p>
          <a:p>
            <a:r>
              <a:rPr lang="en-US" dirty="0" smtClean="0"/>
              <a:t>Derives income from Profession</a:t>
            </a:r>
          </a:p>
          <a:p>
            <a:r>
              <a:rPr lang="en-US" dirty="0" smtClean="0"/>
              <a:t>Being </a:t>
            </a:r>
            <a:r>
              <a:rPr lang="en-US" dirty="0"/>
              <a:t>a Resident having Total Income </a:t>
            </a:r>
            <a:r>
              <a:rPr lang="en-US" dirty="0" err="1"/>
              <a:t>upto</a:t>
            </a:r>
            <a:r>
              <a:rPr lang="en-US" dirty="0"/>
              <a:t> Rs.50 lakhs and having income from Business and Profession which is computed under sections 44AD, 44ADA or </a:t>
            </a:r>
            <a:r>
              <a:rPr lang="en-US" dirty="0" smtClean="0"/>
              <a:t>44AE  - Presumptive Income</a:t>
            </a:r>
            <a:endParaRPr lang="en-IN"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40541341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ITR 5</a:t>
            </a:r>
            <a:endParaRPr lang="en-IN" dirty="0"/>
          </a:p>
        </p:txBody>
      </p:sp>
      <p:sp>
        <p:nvSpPr>
          <p:cNvPr id="3" name="Content Placeholder 2"/>
          <p:cNvSpPr>
            <a:spLocks noGrp="1"/>
          </p:cNvSpPr>
          <p:nvPr>
            <p:ph idx="1"/>
          </p:nvPr>
        </p:nvSpPr>
        <p:spPr/>
        <p:txBody>
          <a:bodyPr>
            <a:normAutofit fontScale="92500" lnSpcReduction="20000"/>
          </a:bodyPr>
          <a:lstStyle/>
          <a:p>
            <a:r>
              <a:rPr lang="en-US" dirty="0"/>
              <a:t>This form can be used a person being a firm, LLPs, AOP, BOI, </a:t>
            </a:r>
            <a:endParaRPr lang="en-US" dirty="0" smtClean="0"/>
          </a:p>
          <a:p>
            <a:r>
              <a:rPr lang="en-US" dirty="0" smtClean="0"/>
              <a:t>Artificial </a:t>
            </a:r>
            <a:r>
              <a:rPr lang="en-US" dirty="0"/>
              <a:t>juridical person referred to in section 2(31)(vii</a:t>
            </a:r>
            <a:r>
              <a:rPr lang="en-US" dirty="0" smtClean="0"/>
              <a:t>),</a:t>
            </a:r>
          </a:p>
          <a:p>
            <a:r>
              <a:rPr lang="en-US" dirty="0" smtClean="0"/>
              <a:t>estate </a:t>
            </a:r>
            <a:r>
              <a:rPr lang="en-US" dirty="0"/>
              <a:t>of deceased, </a:t>
            </a:r>
            <a:endParaRPr lang="en-US" dirty="0" smtClean="0"/>
          </a:p>
          <a:p>
            <a:r>
              <a:rPr lang="en-US" dirty="0" smtClean="0"/>
              <a:t>estate </a:t>
            </a:r>
            <a:r>
              <a:rPr lang="en-US" dirty="0"/>
              <a:t>of insolvent, </a:t>
            </a:r>
            <a:endParaRPr lang="en-US" dirty="0" smtClean="0"/>
          </a:p>
          <a:p>
            <a:r>
              <a:rPr lang="en-US" dirty="0" smtClean="0"/>
              <a:t>business </a:t>
            </a:r>
            <a:r>
              <a:rPr lang="en-US" dirty="0"/>
              <a:t>trust and investment fund, </a:t>
            </a:r>
            <a:endParaRPr lang="en-US" dirty="0" smtClean="0"/>
          </a:p>
          <a:p>
            <a:r>
              <a:rPr lang="en-US" dirty="0" smtClean="0"/>
              <a:t>cooperative </a:t>
            </a:r>
            <a:r>
              <a:rPr lang="en-US" dirty="0"/>
              <a:t>society and local authority. </a:t>
            </a:r>
            <a:endParaRPr lang="en-US" dirty="0" smtClean="0"/>
          </a:p>
          <a:p>
            <a:r>
              <a:rPr lang="en-US" sz="2000" i="1" dirty="0" smtClean="0"/>
              <a:t>However</a:t>
            </a:r>
            <a:r>
              <a:rPr lang="en-US" sz="2000" i="1" dirty="0"/>
              <a:t>, a person who is required to </a:t>
            </a:r>
            <a:r>
              <a:rPr lang="en-US" sz="2000" i="1" dirty="0" smtClean="0"/>
              <a:t>file ITR-7-  </a:t>
            </a:r>
            <a:r>
              <a:rPr lang="en-US" sz="2000" i="1" dirty="0"/>
              <a:t>the return of income under section 139(4A) or </a:t>
            </a:r>
            <a:r>
              <a:rPr lang="en-US" sz="2000" i="1" dirty="0" smtClean="0"/>
              <a:t>139(4B</a:t>
            </a:r>
            <a:r>
              <a:rPr lang="en-US" sz="2000" i="1" dirty="0"/>
              <a:t>) or 139(4C) or 139(4D) shall not use this form. </a:t>
            </a:r>
            <a:endParaRPr lang="en-US" sz="2000" i="1" dirty="0" smtClean="0"/>
          </a:p>
          <a:p>
            <a:r>
              <a:rPr lang="en-US" sz="2000" i="1" dirty="0" smtClean="0"/>
              <a:t>ITR-5 should not be used by</a:t>
            </a:r>
          </a:p>
          <a:p>
            <a:pPr lvl="1"/>
            <a:r>
              <a:rPr lang="en-US" sz="1600" dirty="0"/>
              <a:t> Individual,</a:t>
            </a:r>
            <a:br>
              <a:rPr lang="en-US" sz="1600" dirty="0"/>
            </a:br>
            <a:r>
              <a:rPr lang="en-US" sz="1600" dirty="0" smtClean="0"/>
              <a:t>HUF</a:t>
            </a:r>
            <a:r>
              <a:rPr lang="en-US" sz="1600" dirty="0"/>
              <a:t>,</a:t>
            </a:r>
            <a:br>
              <a:rPr lang="en-US" sz="1600" dirty="0"/>
            </a:br>
            <a:r>
              <a:rPr lang="en-US" sz="1600" dirty="0" smtClean="0"/>
              <a:t>Company </a:t>
            </a:r>
            <a:r>
              <a:rPr lang="en-US" sz="1600" dirty="0"/>
              <a:t>and</a:t>
            </a:r>
            <a:br>
              <a:rPr lang="en-US" sz="1600" dirty="0"/>
            </a:br>
            <a:r>
              <a:rPr lang="en-US" sz="1600" dirty="0" smtClean="0"/>
              <a:t>Person </a:t>
            </a:r>
            <a:r>
              <a:rPr lang="en-US" sz="1600" dirty="0"/>
              <a:t>filing Form ITR-7</a:t>
            </a:r>
            <a:endParaRPr lang="en-IN" sz="1600" i="1"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30409164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ITR-6</a:t>
            </a:r>
            <a:endParaRPr lang="en-IN" dirty="0"/>
          </a:p>
        </p:txBody>
      </p:sp>
      <p:sp>
        <p:nvSpPr>
          <p:cNvPr id="3" name="Content Placeholder 2"/>
          <p:cNvSpPr>
            <a:spLocks noGrp="1"/>
          </p:cNvSpPr>
          <p:nvPr>
            <p:ph idx="1"/>
          </p:nvPr>
        </p:nvSpPr>
        <p:spPr/>
        <p:txBody>
          <a:bodyPr/>
          <a:lstStyle/>
          <a:p>
            <a:r>
              <a:rPr lang="en-US"/>
              <a:t>For Companies other than companies claiming exemption under section </a:t>
            </a:r>
            <a:r>
              <a:rPr lang="en-US" smtClean="0"/>
              <a:t>11.</a:t>
            </a:r>
            <a:endParaRPr lang="en-IN"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17523731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can file ITR-7</a:t>
            </a:r>
            <a:endParaRPr lang="en-IN" dirty="0"/>
          </a:p>
        </p:txBody>
      </p:sp>
      <p:sp>
        <p:nvSpPr>
          <p:cNvPr id="3" name="Content Placeholder 2"/>
          <p:cNvSpPr>
            <a:spLocks noGrp="1"/>
          </p:cNvSpPr>
          <p:nvPr>
            <p:ph idx="1"/>
          </p:nvPr>
        </p:nvSpPr>
        <p:spPr/>
        <p:txBody>
          <a:bodyPr>
            <a:normAutofit/>
          </a:bodyPr>
          <a:lstStyle/>
          <a:p>
            <a:r>
              <a:rPr lang="en-US" dirty="0"/>
              <a:t>Under Section 139 (4A)- if they earn from a charitable /religious </a:t>
            </a:r>
            <a:r>
              <a:rPr lang="en-US" dirty="0" smtClean="0"/>
              <a:t>trust</a:t>
            </a:r>
          </a:p>
          <a:p>
            <a:pPr lvl="1"/>
            <a:r>
              <a:rPr lang="en-US" dirty="0"/>
              <a:t>Income Tax filing under Section 139(4A) is for any person who receives income from property used solely or partially for charitable or religious purposes. For file Income Tax return by using ITR 7, one must be held under a legal obligation or as a trust.</a:t>
            </a:r>
          </a:p>
          <a:p>
            <a:r>
              <a:rPr lang="en-US" dirty="0" smtClean="0"/>
              <a:t>Under </a:t>
            </a:r>
            <a:r>
              <a:rPr lang="en-US" dirty="0"/>
              <a:t>Section 139 (4B)- if they earn from a political </a:t>
            </a:r>
            <a:r>
              <a:rPr lang="en-US" dirty="0" smtClean="0"/>
              <a:t>party</a:t>
            </a:r>
          </a:p>
          <a:p>
            <a:pPr lvl="1"/>
            <a:r>
              <a:rPr lang="en-US" dirty="0"/>
              <a:t>Section 139(4B) specifically applies to political parties. While political parties get an exemption from taxation u/s Section 13A, this exemption applies only at the time of filing an annual return using ITR 7. Section 13A also prescribes a basic exemption limit for political parties, thus ITR Form 7 needs to be filed only if the political party breaches this exemption limit</a:t>
            </a:r>
            <a:r>
              <a:rPr lang="en-US" dirty="0" smtClean="0"/>
              <a:t>.</a:t>
            </a:r>
            <a:endParaRPr lang="en-US" dirty="0"/>
          </a:p>
        </p:txBody>
      </p:sp>
      <p:sp>
        <p:nvSpPr>
          <p:cNvPr id="5" name="Footer Placeholder 4"/>
          <p:cNvSpPr>
            <a:spLocks noGrp="1"/>
          </p:cNvSpPr>
          <p:nvPr>
            <p:ph type="ftr" sz="quarter" idx="11"/>
          </p:nvPr>
        </p:nvSpPr>
        <p:spPr/>
        <p:txBody>
          <a:bodyPr/>
          <a:lstStyle/>
          <a:p>
            <a:r>
              <a:rPr lang="en-IN" smtClean="0"/>
              <a:t>ICMAI</a:t>
            </a:r>
            <a:endParaRPr lang="en-IN"/>
          </a:p>
        </p:txBody>
      </p:sp>
      <p:sp>
        <p:nvSpPr>
          <p:cNvPr id="6" name="Date Placeholder 5"/>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522008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can file ITR 7 contd.</a:t>
            </a:r>
            <a:endParaRPr lang="en-IN" dirty="0"/>
          </a:p>
        </p:txBody>
      </p:sp>
      <p:sp>
        <p:nvSpPr>
          <p:cNvPr id="3" name="Content Placeholder 2"/>
          <p:cNvSpPr>
            <a:spLocks noGrp="1"/>
          </p:cNvSpPr>
          <p:nvPr>
            <p:ph idx="1"/>
          </p:nvPr>
        </p:nvSpPr>
        <p:spPr/>
        <p:txBody>
          <a:bodyPr>
            <a:normAutofit fontScale="92500" lnSpcReduction="10000"/>
          </a:bodyPr>
          <a:lstStyle/>
          <a:p>
            <a:r>
              <a:rPr lang="en-US" dirty="0"/>
              <a:t>Under Section 139 (4C)- if they earn from scientific research </a:t>
            </a:r>
            <a:r>
              <a:rPr lang="en-US" dirty="0" smtClean="0"/>
              <a:t>institutions</a:t>
            </a:r>
          </a:p>
          <a:p>
            <a:pPr lvl="1"/>
            <a:r>
              <a:rPr lang="en-US" dirty="0"/>
              <a:t>According to the existing Income Tax Rules, it is mandated for the following entities to file return by making use of the ITR7 u/s 139 (4C):</a:t>
            </a:r>
          </a:p>
          <a:p>
            <a:pPr lvl="1"/>
            <a:r>
              <a:rPr lang="en-US" dirty="0"/>
              <a:t>Scientific research association</a:t>
            </a:r>
          </a:p>
          <a:p>
            <a:pPr lvl="1"/>
            <a:r>
              <a:rPr lang="en-US" dirty="0"/>
              <a:t>News agency</a:t>
            </a:r>
          </a:p>
          <a:p>
            <a:pPr lvl="1"/>
            <a:r>
              <a:rPr lang="en-US" dirty="0"/>
              <a:t>Association or institution referred to in Section 10(23A)</a:t>
            </a:r>
          </a:p>
          <a:p>
            <a:pPr lvl="1"/>
            <a:r>
              <a:rPr lang="en-US" dirty="0"/>
              <a:t>Various types of institutions listed in Section 10(23B)</a:t>
            </a:r>
          </a:p>
          <a:p>
            <a:pPr lvl="1"/>
            <a:endParaRPr lang="en-US" dirty="0"/>
          </a:p>
          <a:p>
            <a:r>
              <a:rPr lang="en-US" dirty="0"/>
              <a:t>Under Section 139 (4D)- if they earn from university or colleges or institutions or </a:t>
            </a:r>
            <a:r>
              <a:rPr lang="en-US" dirty="0" err="1"/>
              <a:t>khadi</a:t>
            </a:r>
            <a:r>
              <a:rPr lang="en-US" dirty="0"/>
              <a:t> and village </a:t>
            </a:r>
            <a:r>
              <a:rPr lang="en-US" dirty="0" smtClean="0"/>
              <a:t>industries</a:t>
            </a:r>
          </a:p>
          <a:p>
            <a:pPr lvl="1"/>
            <a:r>
              <a:rPr lang="en-US" dirty="0"/>
              <a:t>According to the rule of Section 139(4D), all institutions, universities, and colleges who are not covered under any other section are mandated to file their income tax returns by using ITR Form 7</a:t>
            </a:r>
            <a:endParaRPr lang="en-IN" dirty="0"/>
          </a:p>
        </p:txBody>
      </p:sp>
      <p:sp>
        <p:nvSpPr>
          <p:cNvPr id="5" name="Footer Placeholder 4"/>
          <p:cNvSpPr>
            <a:spLocks noGrp="1"/>
          </p:cNvSpPr>
          <p:nvPr>
            <p:ph type="ftr" sz="quarter" idx="11"/>
          </p:nvPr>
        </p:nvSpPr>
        <p:spPr/>
        <p:txBody>
          <a:bodyPr/>
          <a:lstStyle/>
          <a:p>
            <a:r>
              <a:rPr lang="en-IN" smtClean="0"/>
              <a:t>ICMAI</a:t>
            </a:r>
            <a:endParaRPr lang="en-IN"/>
          </a:p>
        </p:txBody>
      </p:sp>
      <p:sp>
        <p:nvSpPr>
          <p:cNvPr id="6" name="Date Placeholder 5"/>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6700629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Eligibility criteria for ITR 7</a:t>
            </a:r>
            <a:endParaRPr lang="en-IN" dirty="0"/>
          </a:p>
        </p:txBody>
      </p:sp>
      <p:sp>
        <p:nvSpPr>
          <p:cNvPr id="3" name="Content Placeholder 2"/>
          <p:cNvSpPr>
            <a:spLocks noGrp="1"/>
          </p:cNvSpPr>
          <p:nvPr>
            <p:ph idx="1"/>
          </p:nvPr>
        </p:nvSpPr>
        <p:spPr/>
        <p:txBody>
          <a:bodyPr>
            <a:normAutofit fontScale="92500" lnSpcReduction="20000"/>
          </a:bodyPr>
          <a:lstStyle/>
          <a:p>
            <a:r>
              <a:rPr lang="en-US" dirty="0"/>
              <a:t>Any taxpayer can use ITR-7 Form for filing Income Tax Return if they file as a </a:t>
            </a:r>
            <a:endParaRPr lang="en-US" dirty="0" smtClean="0"/>
          </a:p>
          <a:p>
            <a:r>
              <a:rPr lang="en-US" dirty="0" smtClean="0"/>
              <a:t>Trust</a:t>
            </a:r>
            <a:r>
              <a:rPr lang="en-US" dirty="0"/>
              <a:t>, </a:t>
            </a:r>
            <a:endParaRPr lang="en-US" dirty="0" smtClean="0"/>
          </a:p>
          <a:p>
            <a:r>
              <a:rPr lang="en-US" dirty="0" smtClean="0"/>
              <a:t>Company</a:t>
            </a:r>
            <a:r>
              <a:rPr lang="en-US" dirty="0"/>
              <a:t>, </a:t>
            </a:r>
            <a:r>
              <a:rPr lang="en-US" dirty="0" smtClean="0"/>
              <a:t> Registered under section 25 of Companies Act 1956 or Section 8 of Companies Act 2013</a:t>
            </a:r>
          </a:p>
          <a:p>
            <a:r>
              <a:rPr lang="en-US" dirty="0" smtClean="0"/>
              <a:t>Firm</a:t>
            </a:r>
            <a:r>
              <a:rPr lang="en-US" dirty="0"/>
              <a:t>, </a:t>
            </a:r>
            <a:endParaRPr lang="en-US" dirty="0" smtClean="0"/>
          </a:p>
          <a:p>
            <a:r>
              <a:rPr lang="en-US" dirty="0" smtClean="0"/>
              <a:t>Local </a:t>
            </a:r>
            <a:r>
              <a:rPr lang="en-US" dirty="0"/>
              <a:t>authority, </a:t>
            </a:r>
            <a:endParaRPr lang="en-US" dirty="0" smtClean="0"/>
          </a:p>
          <a:p>
            <a:r>
              <a:rPr lang="en-US" dirty="0" smtClean="0"/>
              <a:t>Association </a:t>
            </a:r>
            <a:r>
              <a:rPr lang="en-US" dirty="0"/>
              <a:t>of Person (AOP) or </a:t>
            </a:r>
            <a:endParaRPr lang="en-US" dirty="0" smtClean="0"/>
          </a:p>
          <a:p>
            <a:r>
              <a:rPr lang="en-US" dirty="0" smtClean="0"/>
              <a:t>Artificial </a:t>
            </a:r>
            <a:r>
              <a:rPr lang="en-US" dirty="0"/>
              <a:t>Judicial Person </a:t>
            </a:r>
            <a:endParaRPr lang="en-US" dirty="0" smtClean="0"/>
          </a:p>
          <a:p>
            <a:r>
              <a:rPr lang="en-US" dirty="0" smtClean="0"/>
              <a:t>and </a:t>
            </a:r>
            <a:r>
              <a:rPr lang="en-US" dirty="0"/>
              <a:t>claims exemption under Section 139 (4A), Section 139 (4B), Section 139 (4C)or Section 139 (4D)</a:t>
            </a:r>
            <a:endParaRPr lang="en-IN" dirty="0"/>
          </a:p>
        </p:txBody>
      </p:sp>
      <p:sp>
        <p:nvSpPr>
          <p:cNvPr id="5" name="Footer Placeholder 4"/>
          <p:cNvSpPr>
            <a:spLocks noGrp="1"/>
          </p:cNvSpPr>
          <p:nvPr>
            <p:ph type="ftr" sz="quarter" idx="11"/>
          </p:nvPr>
        </p:nvSpPr>
        <p:spPr/>
        <p:txBody>
          <a:bodyPr/>
          <a:lstStyle/>
          <a:p>
            <a:r>
              <a:rPr lang="en-IN" smtClean="0"/>
              <a:t>ICMAI</a:t>
            </a:r>
            <a:endParaRPr lang="en-IN"/>
          </a:p>
        </p:txBody>
      </p:sp>
      <p:sp>
        <p:nvSpPr>
          <p:cNvPr id="6" name="Date Placeholder 5"/>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19283258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Obligation to File  ITR Compulsory</a:t>
            </a:r>
            <a:endParaRPr lang="en-IN" dirty="0"/>
          </a:p>
        </p:txBody>
      </p:sp>
      <p:sp>
        <p:nvSpPr>
          <p:cNvPr id="3" name="Content Placeholder 2"/>
          <p:cNvSpPr>
            <a:spLocks noGrp="1"/>
          </p:cNvSpPr>
          <p:nvPr>
            <p:ph idx="1"/>
          </p:nvPr>
        </p:nvSpPr>
        <p:spPr/>
        <p:txBody>
          <a:bodyPr>
            <a:normAutofit lnSpcReduction="10000"/>
          </a:bodyPr>
          <a:lstStyle/>
          <a:p>
            <a:r>
              <a:rPr lang="en-US" dirty="0" smtClean="0"/>
              <a:t>Sec.139(1)(a)</a:t>
            </a:r>
          </a:p>
          <a:p>
            <a:pPr lvl="1"/>
            <a:r>
              <a:rPr lang="en-US" dirty="0" smtClean="0"/>
              <a:t>A COMPANY OR A FIRM</a:t>
            </a:r>
          </a:p>
          <a:p>
            <a:pPr lvl="1"/>
            <a:r>
              <a:rPr lang="en-US" dirty="0" smtClean="0"/>
              <a:t>Irrespective of Income or Loss during the previous year</a:t>
            </a:r>
          </a:p>
          <a:p>
            <a:r>
              <a:rPr lang="en-US" dirty="0" smtClean="0"/>
              <a:t>Sec.139(1)(b) (Other than Individual/HUF/AOP/BOI</a:t>
            </a:r>
          </a:p>
          <a:p>
            <a:pPr lvl="1"/>
            <a:r>
              <a:rPr lang="en-US" dirty="0" smtClean="0"/>
              <a:t>Any Person </a:t>
            </a:r>
          </a:p>
          <a:p>
            <a:pPr lvl="1"/>
            <a:r>
              <a:rPr lang="en-US" dirty="0" smtClean="0"/>
              <a:t>If the Income exceeds the exemption limit</a:t>
            </a:r>
          </a:p>
          <a:p>
            <a:pPr lvl="1"/>
            <a:r>
              <a:rPr lang="en-US" dirty="0" smtClean="0"/>
              <a:t>Exemption Limit = Rs.2,50,000</a:t>
            </a:r>
          </a:p>
          <a:p>
            <a:r>
              <a:rPr lang="en-US" dirty="0" smtClean="0"/>
              <a:t>Sec.139(1)(b)</a:t>
            </a:r>
          </a:p>
          <a:p>
            <a:pPr lvl="1"/>
            <a:r>
              <a:rPr lang="en-US" dirty="0" smtClean="0"/>
              <a:t>Individual /  HUF  /  AOP / BOI and AJP </a:t>
            </a:r>
          </a:p>
          <a:p>
            <a:pPr lvl="1"/>
            <a:r>
              <a:rPr lang="en-US" dirty="0" smtClean="0"/>
              <a:t>Compulsory to file ITR</a:t>
            </a:r>
          </a:p>
          <a:p>
            <a:pPr lvl="1"/>
            <a:r>
              <a:rPr lang="en-US" dirty="0" smtClean="0"/>
              <a:t>If the Income (Without claiming Any Deductions) exceeds the exemption Limit</a:t>
            </a:r>
            <a:endParaRPr lang="en-IN" dirty="0" smtClean="0"/>
          </a:p>
          <a:p>
            <a:pPr lvl="1"/>
            <a:endParaRPr lang="en-US" dirty="0" smtClean="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27855781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ITR</a:t>
            </a:r>
            <a:endParaRPr lang="en-IN" dirty="0"/>
          </a:p>
        </p:txBody>
      </p:sp>
      <p:sp>
        <p:nvSpPr>
          <p:cNvPr id="3" name="Content Placeholder 2"/>
          <p:cNvSpPr>
            <a:spLocks noGrp="1"/>
          </p:cNvSpPr>
          <p:nvPr>
            <p:ph idx="1"/>
          </p:nvPr>
        </p:nvSpPr>
        <p:spPr/>
        <p:txBody>
          <a:bodyPr>
            <a:normAutofit fontScale="85000" lnSpcReduction="20000"/>
          </a:bodyPr>
          <a:lstStyle/>
          <a:p>
            <a:r>
              <a:rPr lang="en-US" dirty="0" smtClean="0"/>
              <a:t>Normal Return/Voluntary Return</a:t>
            </a:r>
          </a:p>
          <a:p>
            <a:pPr lvl="1"/>
            <a:r>
              <a:rPr lang="en-US" dirty="0" err="1" smtClean="0"/>
              <a:t>Assessees</a:t>
            </a:r>
            <a:r>
              <a:rPr lang="en-US" dirty="0" smtClean="0"/>
              <a:t> who file ITRs before the due dates applicable as per section 139(1)</a:t>
            </a:r>
          </a:p>
          <a:p>
            <a:pPr lvl="1"/>
            <a:r>
              <a:rPr lang="en-US" dirty="0" smtClean="0"/>
              <a:t>Belated Return – Sec.139(4)</a:t>
            </a:r>
          </a:p>
          <a:p>
            <a:pPr lvl="2"/>
            <a:r>
              <a:rPr lang="en-US" dirty="0" smtClean="0"/>
              <a:t>Who could not file ITR before the normal due dates, allowed to file with penalty under section 234F</a:t>
            </a:r>
          </a:p>
          <a:p>
            <a:pPr lvl="2"/>
            <a:endParaRPr lang="en-US" dirty="0"/>
          </a:p>
          <a:p>
            <a:pPr lvl="1"/>
            <a:r>
              <a:rPr lang="en-US" dirty="0" smtClean="0"/>
              <a:t>Revised Return – Sec.139(5)</a:t>
            </a:r>
          </a:p>
          <a:p>
            <a:pPr lvl="2"/>
            <a:r>
              <a:rPr lang="en-US" dirty="0" smtClean="0"/>
              <a:t>Only when normal return is filed before the due date, the revised return may be filed before the notified due date.</a:t>
            </a:r>
          </a:p>
          <a:p>
            <a:pPr lvl="2"/>
            <a:endParaRPr lang="en-US" dirty="0"/>
          </a:p>
          <a:p>
            <a:pPr lvl="1"/>
            <a:r>
              <a:rPr lang="en-US" dirty="0" smtClean="0"/>
              <a:t>Defective Return – Sec.139(9)</a:t>
            </a:r>
          </a:p>
          <a:p>
            <a:pPr lvl="2"/>
            <a:r>
              <a:rPr lang="en-US" dirty="0" smtClean="0"/>
              <a:t>When notice is issued by the Assessing Officer, the time limit within 15 days from the date of such notice or intimation.</a:t>
            </a:r>
          </a:p>
          <a:p>
            <a:r>
              <a:rPr lang="en-US" dirty="0" smtClean="0"/>
              <a:t>Return of Loss</a:t>
            </a:r>
          </a:p>
          <a:p>
            <a:pPr lvl="1"/>
            <a:r>
              <a:rPr lang="en-US" dirty="0" smtClean="0"/>
              <a:t>The ITR should be filed before the due dates notified under sec.139(1) for various </a:t>
            </a:r>
            <a:r>
              <a:rPr lang="en-US" dirty="0" err="1" smtClean="0"/>
              <a:t>assessees</a:t>
            </a:r>
            <a:endParaRPr lang="en-US" dirty="0" smtClean="0"/>
          </a:p>
          <a:p>
            <a:pPr lvl="1"/>
            <a:r>
              <a:rPr lang="en-US" dirty="0" smtClean="0"/>
              <a:t>Allowed to carry forward the losses. Read with section 80</a:t>
            </a:r>
          </a:p>
          <a:p>
            <a:pPr marL="457200" lvl="1" indent="0">
              <a:buNone/>
            </a:pPr>
            <a:endParaRPr lang="en-US" dirty="0" smtClean="0"/>
          </a:p>
          <a:p>
            <a:pPr marL="457200" lvl="1" indent="0">
              <a:buNone/>
            </a:pPr>
            <a:endParaRPr lang="en-US" dirty="0"/>
          </a:p>
          <a:p>
            <a:pPr marL="457200" lvl="1" indent="0">
              <a:buNone/>
            </a:pPr>
            <a:endParaRPr lang="en-IN"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12066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Documents required to file ITR</a:t>
            </a:r>
            <a:endParaRPr lang="en-IN" dirty="0"/>
          </a:p>
        </p:txBody>
      </p:sp>
      <p:sp>
        <p:nvSpPr>
          <p:cNvPr id="3" name="Content Placeholder 2"/>
          <p:cNvSpPr>
            <a:spLocks noGrp="1"/>
          </p:cNvSpPr>
          <p:nvPr>
            <p:ph idx="1"/>
          </p:nvPr>
        </p:nvSpPr>
        <p:spPr/>
        <p:txBody>
          <a:bodyPr>
            <a:normAutofit lnSpcReduction="10000"/>
          </a:bodyPr>
          <a:lstStyle/>
          <a:p>
            <a:r>
              <a:rPr lang="en-US" dirty="0" smtClean="0"/>
              <a:t>For ITR 1 to ITR 4</a:t>
            </a:r>
          </a:p>
          <a:p>
            <a:pPr lvl="1"/>
            <a:r>
              <a:rPr lang="en-US" dirty="0" smtClean="0"/>
              <a:t>PAN Card</a:t>
            </a:r>
          </a:p>
          <a:p>
            <a:pPr lvl="1"/>
            <a:r>
              <a:rPr lang="en-US" dirty="0" err="1" smtClean="0"/>
              <a:t>Aadhaar</a:t>
            </a:r>
            <a:r>
              <a:rPr lang="en-US" dirty="0" smtClean="0"/>
              <a:t> card</a:t>
            </a:r>
          </a:p>
          <a:p>
            <a:pPr lvl="1"/>
            <a:r>
              <a:rPr lang="en-US" dirty="0" smtClean="0"/>
              <a:t>Form No.16 Issued by the Employer</a:t>
            </a:r>
          </a:p>
          <a:p>
            <a:pPr lvl="1"/>
            <a:r>
              <a:rPr lang="en-US" dirty="0" smtClean="0"/>
              <a:t>Bank Account Details, (coy of cancelled </a:t>
            </a:r>
            <a:r>
              <a:rPr lang="en-US" dirty="0" err="1" smtClean="0"/>
              <a:t>cheque</a:t>
            </a:r>
            <a:r>
              <a:rPr lang="en-US" dirty="0" smtClean="0"/>
              <a:t> leaf, copy of the first sheet of </a:t>
            </a:r>
            <a:r>
              <a:rPr lang="en-US" dirty="0" err="1" smtClean="0"/>
              <a:t>Passbok</a:t>
            </a:r>
            <a:endParaRPr lang="en-US" dirty="0" smtClean="0"/>
          </a:p>
          <a:p>
            <a:pPr lvl="1"/>
            <a:r>
              <a:rPr lang="en-US" dirty="0" smtClean="0"/>
              <a:t>Mobile No.</a:t>
            </a:r>
          </a:p>
          <a:p>
            <a:pPr lvl="1"/>
            <a:r>
              <a:rPr lang="en-US" dirty="0" smtClean="0"/>
              <a:t>E-Mail ID</a:t>
            </a:r>
          </a:p>
          <a:p>
            <a:pPr lvl="1"/>
            <a:r>
              <a:rPr lang="en-US" dirty="0" smtClean="0"/>
              <a:t>Downloaded 26as from the e-filing portal.</a:t>
            </a:r>
          </a:p>
          <a:p>
            <a:pPr lvl="1"/>
            <a:r>
              <a:rPr lang="en-US" dirty="0" smtClean="0"/>
              <a:t>Form No.16A – TDS other than salary income</a:t>
            </a:r>
          </a:p>
          <a:p>
            <a:pPr lvl="1"/>
            <a:r>
              <a:rPr lang="en-US" dirty="0" smtClean="0"/>
              <a:t>Other Documents, if there is a capital gain</a:t>
            </a:r>
          </a:p>
          <a:p>
            <a:pPr lvl="1"/>
            <a:r>
              <a:rPr lang="en-US" smtClean="0"/>
              <a:t>Investment documents (Sec.80 C, 80D, 80G, etc.0</a:t>
            </a:r>
            <a:endParaRPr lang="en-IN"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348125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ITR Filing</a:t>
            </a:r>
            <a:endParaRPr lang="en-IN" dirty="0"/>
          </a:p>
        </p:txBody>
      </p:sp>
      <p:sp>
        <p:nvSpPr>
          <p:cNvPr id="3" name="Content Placeholder 2"/>
          <p:cNvSpPr>
            <a:spLocks noGrp="1"/>
          </p:cNvSpPr>
          <p:nvPr>
            <p:ph idx="1"/>
          </p:nvPr>
        </p:nvSpPr>
        <p:spPr/>
        <p:txBody>
          <a:bodyPr/>
          <a:lstStyle/>
          <a:p>
            <a:r>
              <a:rPr lang="en-US" dirty="0"/>
              <a:t>Filing of ITR creates a valid proof of income,</a:t>
            </a:r>
          </a:p>
          <a:p>
            <a:r>
              <a:rPr lang="en-US" dirty="0"/>
              <a:t>ITR is required for applying for any loan in the future</a:t>
            </a:r>
          </a:p>
          <a:p>
            <a:r>
              <a:rPr lang="en-US" dirty="0"/>
              <a:t>ITR is required by banks even for applying credit cards</a:t>
            </a:r>
          </a:p>
          <a:p>
            <a:r>
              <a:rPr lang="en-US" dirty="0"/>
              <a:t>ITR is required for VISA applications etc</a:t>
            </a:r>
            <a:r>
              <a:rPr lang="en-US" dirty="0" smtClean="0"/>
              <a:t>.</a:t>
            </a:r>
          </a:p>
          <a:p>
            <a:endParaRPr lang="en-US" dirty="0"/>
          </a:p>
          <a:p>
            <a:r>
              <a:rPr lang="en-US" i="1" dirty="0" smtClean="0"/>
              <a:t>It </a:t>
            </a:r>
            <a:r>
              <a:rPr lang="en-US" i="1" dirty="0"/>
              <a:t>is advisable to file ITR even if your income is below the basic exemption limit.</a:t>
            </a:r>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11107800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Assessment </a:t>
            </a:r>
            <a:endParaRPr lang="en-IN" dirty="0"/>
          </a:p>
        </p:txBody>
      </p:sp>
      <p:sp>
        <p:nvSpPr>
          <p:cNvPr id="3" name="Content Placeholder 2"/>
          <p:cNvSpPr>
            <a:spLocks noGrp="1"/>
          </p:cNvSpPr>
          <p:nvPr>
            <p:ph idx="1"/>
          </p:nvPr>
        </p:nvSpPr>
        <p:spPr/>
        <p:txBody>
          <a:bodyPr>
            <a:normAutofit lnSpcReduction="10000"/>
          </a:bodyPr>
          <a:lstStyle/>
          <a:p>
            <a:r>
              <a:rPr lang="en-US" dirty="0" smtClean="0"/>
              <a:t>Before furnishing any ITR, the </a:t>
            </a:r>
            <a:r>
              <a:rPr lang="en-US" dirty="0" err="1" smtClean="0"/>
              <a:t>Assessee</a:t>
            </a:r>
            <a:r>
              <a:rPr lang="en-US" dirty="0" smtClean="0"/>
              <a:t> is required to pay full tax.</a:t>
            </a:r>
          </a:p>
          <a:p>
            <a:r>
              <a:rPr lang="en-US" dirty="0" smtClean="0"/>
              <a:t>It is mandatory to pay interest under section 234A, 234B and 234C.</a:t>
            </a:r>
          </a:p>
          <a:p>
            <a:r>
              <a:rPr lang="en-US" dirty="0" smtClean="0"/>
              <a:t>Interest is payable </a:t>
            </a:r>
            <a:r>
              <a:rPr lang="en-US" dirty="0" err="1" smtClean="0"/>
              <a:t>upto</a:t>
            </a:r>
            <a:r>
              <a:rPr lang="en-US" dirty="0" smtClean="0"/>
              <a:t> the date of filing the ITR.</a:t>
            </a:r>
          </a:p>
          <a:p>
            <a:r>
              <a:rPr lang="en-US" dirty="0" smtClean="0"/>
              <a:t>The assesse is required to compute the income as per the provisions of the income tax act 1961.</a:t>
            </a:r>
          </a:p>
          <a:p>
            <a:r>
              <a:rPr lang="en-US" dirty="0" smtClean="0"/>
              <a:t>It is required to calculate and determine the tax payable on the taxable income determined.</a:t>
            </a:r>
          </a:p>
          <a:p>
            <a:r>
              <a:rPr lang="en-US" dirty="0" smtClean="0"/>
              <a:t>Adjust the tax already paid in the form of Advance Tax and TDS or TCS, the balance tax should be arrived at is known as Self Assessment Tax.</a:t>
            </a:r>
            <a:endParaRPr lang="en-IN"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42079935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Payment of Self Assessment Tax</a:t>
            </a:r>
            <a:endParaRPr lang="en-IN" dirty="0"/>
          </a:p>
        </p:txBody>
      </p:sp>
      <p:sp>
        <p:nvSpPr>
          <p:cNvPr id="3" name="Content Placeholder 2"/>
          <p:cNvSpPr>
            <a:spLocks noGrp="1"/>
          </p:cNvSpPr>
          <p:nvPr>
            <p:ph idx="1"/>
          </p:nvPr>
        </p:nvSpPr>
        <p:spPr/>
        <p:txBody>
          <a:bodyPr/>
          <a:lstStyle/>
          <a:p>
            <a:r>
              <a:rPr lang="en-US" dirty="0" smtClean="0"/>
              <a:t>The balance tax should be paid along with applicable interest at the</a:t>
            </a:r>
            <a:r>
              <a:rPr lang="en-US" dirty="0"/>
              <a:t> </a:t>
            </a:r>
            <a:r>
              <a:rPr lang="en-US" dirty="0" smtClean="0"/>
              <a:t>rate of 1% per month.</a:t>
            </a:r>
          </a:p>
          <a:p>
            <a:endParaRPr lang="en-US" dirty="0"/>
          </a:p>
          <a:p>
            <a:r>
              <a:rPr lang="en-US" dirty="0" smtClean="0"/>
              <a:t>This should be paid by using the </a:t>
            </a:r>
            <a:r>
              <a:rPr lang="en-US" dirty="0" err="1" smtClean="0"/>
              <a:t>Challan</a:t>
            </a:r>
            <a:r>
              <a:rPr lang="en-US" dirty="0" smtClean="0"/>
              <a:t> No.280 and submit the information in the ITR.</a:t>
            </a:r>
          </a:p>
          <a:p>
            <a:endParaRPr lang="en-US" dirty="0"/>
          </a:p>
          <a:p>
            <a:r>
              <a:rPr lang="en-US" dirty="0" smtClean="0"/>
              <a:t>Then only ITR should be filed. </a:t>
            </a:r>
            <a:endParaRPr lang="en-IN" dirty="0" smtClean="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31110406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Defective Return – Sec.139(9)</a:t>
            </a:r>
            <a:endParaRPr lang="en-IN" dirty="0"/>
          </a:p>
        </p:txBody>
      </p:sp>
      <p:sp>
        <p:nvSpPr>
          <p:cNvPr id="3" name="Content Placeholder 2"/>
          <p:cNvSpPr>
            <a:spLocks noGrp="1"/>
          </p:cNvSpPr>
          <p:nvPr>
            <p:ph idx="1"/>
          </p:nvPr>
        </p:nvSpPr>
        <p:spPr/>
        <p:txBody>
          <a:bodyPr/>
          <a:lstStyle/>
          <a:p>
            <a:r>
              <a:rPr lang="en-US" dirty="0" smtClean="0"/>
              <a:t>The AO considers that the return of income furnished by the assesse is defective when</a:t>
            </a:r>
          </a:p>
          <a:p>
            <a:pPr lvl="1"/>
            <a:r>
              <a:rPr lang="en-US" dirty="0" smtClean="0"/>
              <a:t>Return Form has not been duly filled</a:t>
            </a:r>
          </a:p>
          <a:p>
            <a:pPr lvl="1"/>
            <a:r>
              <a:rPr lang="en-US" dirty="0" smtClean="0"/>
              <a:t>If some of the schedules is not filled up in the prescribed manner</a:t>
            </a:r>
          </a:p>
          <a:p>
            <a:pPr lvl="1"/>
            <a:r>
              <a:rPr lang="en-US" dirty="0" smtClean="0"/>
              <a:t>If some schedule is not relevant – NA should be indicated.</a:t>
            </a:r>
          </a:p>
          <a:p>
            <a:pPr lvl="1"/>
            <a:r>
              <a:rPr lang="en-US" dirty="0" smtClean="0"/>
              <a:t>If amount is not there, it should be indicated as NIL</a:t>
            </a:r>
          </a:p>
          <a:p>
            <a:pPr lvl="1"/>
            <a:r>
              <a:rPr lang="en-US" dirty="0" smtClean="0"/>
              <a:t>If any column is left blank</a:t>
            </a:r>
          </a:p>
          <a:p>
            <a:pPr marL="457200" lvl="1" indent="0">
              <a:buNone/>
            </a:pPr>
            <a:endParaRPr lang="en-US" dirty="0"/>
          </a:p>
          <a:p>
            <a:pPr marL="457200" lvl="1" indent="0">
              <a:buNone/>
            </a:pPr>
            <a:r>
              <a:rPr lang="en-US" dirty="0" smtClean="0"/>
              <a:t>If a few statements proof of pre-paid taxes, etc. should be appropriately completed, otherwise the return will become defective.</a:t>
            </a:r>
          </a:p>
          <a:p>
            <a:pPr marL="457200" lvl="1" indent="0">
              <a:buNone/>
            </a:pPr>
            <a:r>
              <a:rPr lang="en-US" dirty="0" smtClean="0"/>
              <a:t>All documents should be retained by the assesse for assessment proceedings.</a:t>
            </a:r>
            <a:endParaRPr lang="en-IN"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2541599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Exemption Limit for the AY 2021-22 - Individual </a:t>
            </a:r>
            <a:endParaRPr lang="en-IN" dirty="0"/>
          </a:p>
        </p:txBody>
      </p:sp>
      <p:sp>
        <p:nvSpPr>
          <p:cNvPr id="3" name="Content Placeholder 2"/>
          <p:cNvSpPr>
            <a:spLocks noGrp="1"/>
          </p:cNvSpPr>
          <p:nvPr>
            <p:ph idx="1"/>
          </p:nvPr>
        </p:nvSpPr>
        <p:spPr/>
        <p:txBody>
          <a:bodyPr>
            <a:normAutofit lnSpcReduction="10000"/>
          </a:bodyPr>
          <a:lstStyle/>
          <a:p>
            <a:r>
              <a:rPr lang="en-US" dirty="0" smtClean="0"/>
              <a:t>General </a:t>
            </a:r>
          </a:p>
          <a:p>
            <a:r>
              <a:rPr lang="en-US" dirty="0" smtClean="0"/>
              <a:t>Exemption Limit = Rs.2,50,000</a:t>
            </a:r>
          </a:p>
          <a:p>
            <a:r>
              <a:rPr lang="en-US" dirty="0" smtClean="0"/>
              <a:t>Resident Senior Citizen = Rs.3,00,000</a:t>
            </a:r>
          </a:p>
          <a:p>
            <a:r>
              <a:rPr lang="en-US" dirty="0" smtClean="0"/>
              <a:t>Resident Super Senior Citizen = Rs.5,00,000</a:t>
            </a:r>
          </a:p>
          <a:p>
            <a:endParaRPr lang="en-US" dirty="0"/>
          </a:p>
          <a:p>
            <a:r>
              <a:rPr lang="en-US" dirty="0" smtClean="0"/>
              <a:t>Note:</a:t>
            </a:r>
          </a:p>
          <a:p>
            <a:r>
              <a:rPr lang="en-US" dirty="0" smtClean="0"/>
              <a:t>A person who is an individual opted for Alternative Tax Regime</a:t>
            </a:r>
          </a:p>
          <a:p>
            <a:r>
              <a:rPr lang="en-US" dirty="0" smtClean="0"/>
              <a:t>The Exemption Limit = Rs.2,50,000 </a:t>
            </a:r>
            <a:r>
              <a:rPr lang="en-US" u="sng" dirty="0" smtClean="0">
                <a:solidFill>
                  <a:srgbClr val="FF0000"/>
                </a:solidFill>
              </a:rPr>
              <a:t>Irrespective of the Age</a:t>
            </a:r>
          </a:p>
          <a:p>
            <a:r>
              <a:rPr lang="en-US" dirty="0" smtClean="0">
                <a:solidFill>
                  <a:srgbClr val="FF0000"/>
                </a:solidFill>
              </a:rPr>
              <a:t>Non Resident Senior Citizen </a:t>
            </a:r>
            <a:r>
              <a:rPr lang="en-US" smtClean="0">
                <a:solidFill>
                  <a:srgbClr val="FF0000"/>
                </a:solidFill>
              </a:rPr>
              <a:t>– Rs.2,50,000</a:t>
            </a:r>
            <a:endParaRPr lang="en-US" dirty="0" smtClean="0"/>
          </a:p>
          <a:p>
            <a:pPr marL="0" indent="0">
              <a:buNone/>
            </a:pPr>
            <a:endParaRPr lang="en-IN"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3732035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Category of Person - Compulsory</a:t>
            </a:r>
            <a:endParaRPr lang="en-IN" dirty="0"/>
          </a:p>
        </p:txBody>
      </p:sp>
      <p:sp>
        <p:nvSpPr>
          <p:cNvPr id="3" name="Content Placeholder 2"/>
          <p:cNvSpPr>
            <a:spLocks noGrp="1"/>
          </p:cNvSpPr>
          <p:nvPr>
            <p:ph idx="1"/>
          </p:nvPr>
        </p:nvSpPr>
        <p:spPr/>
        <p:txBody>
          <a:bodyPr>
            <a:normAutofit fontScale="92500"/>
          </a:bodyPr>
          <a:lstStyle/>
          <a:p>
            <a:r>
              <a:rPr lang="en-US" dirty="0" smtClean="0"/>
              <a:t>Any Person (Other than a Company or Firm) and who satisfy the following:</a:t>
            </a:r>
          </a:p>
          <a:p>
            <a:r>
              <a:rPr lang="en-US" dirty="0" smtClean="0"/>
              <a:t>a)	Has deposited an amount (or Aggregate of the different Amounts), Exceeding Rs.1.00 </a:t>
            </a:r>
            <a:r>
              <a:rPr lang="en-US" dirty="0" err="1" smtClean="0"/>
              <a:t>crore</a:t>
            </a:r>
            <a:r>
              <a:rPr lang="en-US" dirty="0" smtClean="0"/>
              <a:t> or more in one or more Current Account or Accounts in a Bank (including Co-operative Bank);</a:t>
            </a:r>
          </a:p>
          <a:p>
            <a:r>
              <a:rPr lang="en-US" dirty="0" smtClean="0"/>
              <a:t>b)	Has incurred expenditure of an (or Aggregate) of Rs.2 Lakhs for the assesse or any other person of the family for travel to a foreign country;</a:t>
            </a:r>
          </a:p>
          <a:p>
            <a:r>
              <a:rPr lang="en-US" dirty="0" smtClean="0"/>
              <a:t>c) 	Has incurred of an amount or aggregate of amounts of Rs.1 lakh towards consumption of electricity ;</a:t>
            </a:r>
          </a:p>
          <a:p>
            <a:r>
              <a:rPr lang="en-US" dirty="0" smtClean="0"/>
              <a:t>d)	Any other conditions as prescribed or notified by CBDT </a:t>
            </a:r>
          </a:p>
          <a:p>
            <a:endParaRPr lang="en-IN"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3615684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Sec.139(4A) – Charitable or Religious Trust</a:t>
            </a:r>
            <a:endParaRPr lang="en-IN" dirty="0"/>
          </a:p>
        </p:txBody>
      </p:sp>
      <p:sp>
        <p:nvSpPr>
          <p:cNvPr id="3" name="Content Placeholder 2"/>
          <p:cNvSpPr>
            <a:spLocks noGrp="1"/>
          </p:cNvSpPr>
          <p:nvPr>
            <p:ph idx="1"/>
          </p:nvPr>
        </p:nvSpPr>
        <p:spPr/>
        <p:txBody>
          <a:bodyPr/>
          <a:lstStyle/>
          <a:p>
            <a:r>
              <a:rPr lang="en-US" dirty="0" smtClean="0"/>
              <a:t>Any </a:t>
            </a:r>
            <a:r>
              <a:rPr lang="en-US" dirty="0"/>
              <a:t>person who receives income from property used solely or partially for charitable or religious </a:t>
            </a:r>
            <a:r>
              <a:rPr lang="en-US" dirty="0" smtClean="0"/>
              <a:t>purposes.</a:t>
            </a:r>
          </a:p>
          <a:p>
            <a:r>
              <a:rPr lang="en-US" dirty="0" smtClean="0"/>
              <a:t>Has a Income without claiming any exemptions u/s.11 or 12) which exceeds the Exemption Limit.</a:t>
            </a:r>
          </a:p>
          <a:p>
            <a:r>
              <a:rPr lang="en-US" dirty="0" smtClean="0"/>
              <a:t>(Exemption Limit is Rs.2,50,000)</a:t>
            </a:r>
            <a:endParaRPr lang="en-IN"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3536096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Sec.139(4B) – Political Party</a:t>
            </a:r>
            <a:endParaRPr lang="en-IN" dirty="0"/>
          </a:p>
        </p:txBody>
      </p:sp>
      <p:sp>
        <p:nvSpPr>
          <p:cNvPr id="3" name="Content Placeholder 2"/>
          <p:cNvSpPr>
            <a:spLocks noGrp="1"/>
          </p:cNvSpPr>
          <p:nvPr>
            <p:ph idx="1"/>
          </p:nvPr>
        </p:nvSpPr>
        <p:spPr/>
        <p:txBody>
          <a:bodyPr/>
          <a:lstStyle/>
          <a:p>
            <a:r>
              <a:rPr lang="en-US" dirty="0" smtClean="0"/>
              <a:t>Chief Executive Officer of every political party required to file ITR</a:t>
            </a:r>
          </a:p>
          <a:p>
            <a:r>
              <a:rPr lang="en-US" dirty="0" smtClean="0"/>
              <a:t>If income without claiming any exemptions u/s.13A exceeds the exemption limit of Rs.2,50,000</a:t>
            </a:r>
            <a:endParaRPr lang="en-IN"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3266231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Sec.139(4C) - Institutions</a:t>
            </a:r>
            <a:endParaRPr lang="en-IN" dirty="0"/>
          </a:p>
        </p:txBody>
      </p:sp>
      <p:sp>
        <p:nvSpPr>
          <p:cNvPr id="3" name="Content Placeholder 2"/>
          <p:cNvSpPr>
            <a:spLocks noGrp="1"/>
          </p:cNvSpPr>
          <p:nvPr>
            <p:ph idx="1"/>
          </p:nvPr>
        </p:nvSpPr>
        <p:spPr/>
        <p:txBody>
          <a:bodyPr>
            <a:normAutofit lnSpcReduction="10000"/>
          </a:bodyPr>
          <a:lstStyle/>
          <a:p>
            <a:r>
              <a:rPr lang="en-US" dirty="0" smtClean="0"/>
              <a:t>Persons (Who is required to claim exemptions) exceeds the exemption limit (Rs.2,50,000)</a:t>
            </a:r>
          </a:p>
          <a:p>
            <a:pPr lvl="1"/>
            <a:r>
              <a:rPr lang="en-US" dirty="0" smtClean="0"/>
              <a:t>Associations or institutions referred in the following</a:t>
            </a:r>
          </a:p>
          <a:p>
            <a:pPr lvl="1"/>
            <a:endParaRPr lang="en-US" dirty="0" smtClean="0"/>
          </a:p>
          <a:p>
            <a:pPr lvl="1"/>
            <a:r>
              <a:rPr lang="en-US" dirty="0" smtClean="0"/>
              <a:t>Sec.10(21)	Scientific Research Institution/Associations</a:t>
            </a:r>
          </a:p>
          <a:p>
            <a:pPr lvl="1"/>
            <a:r>
              <a:rPr lang="en-US" dirty="0" smtClean="0"/>
              <a:t>Sec.10(22B)	News Agencies</a:t>
            </a:r>
          </a:p>
          <a:p>
            <a:pPr lvl="1"/>
            <a:r>
              <a:rPr lang="en-US" dirty="0" smtClean="0"/>
              <a:t>Sec.10(23A)	Professional Institutions</a:t>
            </a:r>
          </a:p>
          <a:p>
            <a:pPr lvl="1"/>
            <a:r>
              <a:rPr lang="en-US" dirty="0" smtClean="0"/>
              <a:t>Sec.10(23AA)	Funds established for welfare of the employees</a:t>
            </a:r>
          </a:p>
          <a:p>
            <a:pPr lvl="1"/>
            <a:r>
              <a:rPr lang="en-US" dirty="0" smtClean="0"/>
              <a:t>Sec.10(23B)	</a:t>
            </a:r>
            <a:r>
              <a:rPr lang="en-US" dirty="0" err="1" smtClean="0"/>
              <a:t>Khadi</a:t>
            </a:r>
            <a:r>
              <a:rPr lang="en-US" dirty="0" smtClean="0"/>
              <a:t> and Village Industries Board</a:t>
            </a:r>
          </a:p>
          <a:p>
            <a:pPr lvl="1"/>
            <a:r>
              <a:rPr lang="en-US" dirty="0" smtClean="0"/>
              <a:t>Sec.10(23C)	National Funds/Educational Institutions/Hospitals</a:t>
            </a:r>
          </a:p>
          <a:p>
            <a:pPr lvl="1"/>
            <a:r>
              <a:rPr lang="en-US" dirty="0" smtClean="0"/>
              <a:t>Sec.10(23D)	Mutual Funds </a:t>
            </a:r>
          </a:p>
          <a:p>
            <a:pPr lvl="1"/>
            <a:r>
              <a:rPr lang="en-US" dirty="0" smtClean="0"/>
              <a:t>Sec.10(23DA)	</a:t>
            </a:r>
            <a:r>
              <a:rPr lang="en-US" dirty="0" err="1" smtClean="0"/>
              <a:t>Securitisation</a:t>
            </a:r>
            <a:r>
              <a:rPr lang="en-US" dirty="0" smtClean="0"/>
              <a:t> Trusts</a:t>
            </a:r>
          </a:p>
          <a:p>
            <a:pPr lvl="1"/>
            <a:endParaRPr lang="en-US" dirty="0" smtClean="0"/>
          </a:p>
          <a:p>
            <a:pPr lvl="1"/>
            <a:endParaRPr lang="en-US" dirty="0"/>
          </a:p>
          <a:p>
            <a:pPr lvl="1"/>
            <a:endParaRPr lang="en-US" dirty="0"/>
          </a:p>
          <a:p>
            <a:pPr marL="457200" lvl="1" indent="0">
              <a:buNone/>
            </a:pPr>
            <a:endParaRPr lang="en-IN"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1042131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IN" dirty="0"/>
          </a:p>
        </p:txBody>
      </p:sp>
      <p:sp>
        <p:nvSpPr>
          <p:cNvPr id="3" name="Content Placeholder 2"/>
          <p:cNvSpPr>
            <a:spLocks noGrp="1"/>
          </p:cNvSpPr>
          <p:nvPr>
            <p:ph idx="1"/>
          </p:nvPr>
        </p:nvSpPr>
        <p:spPr/>
        <p:txBody>
          <a:bodyPr>
            <a:normAutofit lnSpcReduction="10000"/>
          </a:bodyPr>
          <a:lstStyle/>
          <a:p>
            <a:r>
              <a:rPr lang="en-US" dirty="0" smtClean="0"/>
              <a:t>Sec.10(23(EC)	Investor Protection Funds </a:t>
            </a:r>
          </a:p>
          <a:p>
            <a:r>
              <a:rPr lang="en-US" dirty="0" smtClean="0"/>
              <a:t>Sec.10(23ED)	Depositories (contributions)</a:t>
            </a:r>
          </a:p>
          <a:p>
            <a:r>
              <a:rPr lang="en-US" dirty="0" smtClean="0"/>
              <a:t>Sec.10(23EE)	Core Settlement Guarantee (</a:t>
            </a:r>
            <a:r>
              <a:rPr lang="en-US" dirty="0" err="1" smtClean="0"/>
              <a:t>Recognised</a:t>
            </a:r>
            <a:r>
              <a:rPr lang="en-US" dirty="0" smtClean="0"/>
              <a:t> by NSE/BSE)</a:t>
            </a:r>
          </a:p>
          <a:p>
            <a:r>
              <a:rPr lang="en-US" dirty="0" smtClean="0"/>
              <a:t>Sec.1023FB)	Venture Capital Funds</a:t>
            </a:r>
          </a:p>
          <a:p>
            <a:r>
              <a:rPr lang="en-US" dirty="0" smtClean="0"/>
              <a:t>Sec.10(24)		Trade Unions</a:t>
            </a:r>
          </a:p>
          <a:p>
            <a:r>
              <a:rPr lang="en-US" dirty="0" smtClean="0"/>
              <a:t>Sec.10(29A)	Various Commodity Boards (</a:t>
            </a:r>
            <a:r>
              <a:rPr lang="en-US" dirty="0" err="1" smtClean="0"/>
              <a:t>ex.Coffee</a:t>
            </a:r>
            <a:r>
              <a:rPr lang="en-US" dirty="0" smtClean="0"/>
              <a:t> Board)</a:t>
            </a:r>
          </a:p>
          <a:p>
            <a:r>
              <a:rPr lang="en-US" dirty="0" smtClean="0"/>
              <a:t>Sec.10(46)		Body/Authority/trust/Commission – General Public </a:t>
            </a:r>
          </a:p>
          <a:p>
            <a:r>
              <a:rPr lang="en-US" dirty="0" smtClean="0"/>
              <a:t>Sec.10(47)		Infrastructure Debt Funds</a:t>
            </a:r>
            <a:endParaRPr lang="en-IN" dirty="0"/>
          </a:p>
        </p:txBody>
      </p:sp>
      <p:sp>
        <p:nvSpPr>
          <p:cNvPr id="4" name="Footer Placeholder 3"/>
          <p:cNvSpPr>
            <a:spLocks noGrp="1"/>
          </p:cNvSpPr>
          <p:nvPr>
            <p:ph type="ftr" sz="quarter" idx="11"/>
          </p:nvPr>
        </p:nvSpPr>
        <p:spPr/>
        <p:txBody>
          <a:bodyPr/>
          <a:lstStyle/>
          <a:p>
            <a:r>
              <a:rPr lang="en-IN" smtClean="0"/>
              <a:t>ICMAI</a:t>
            </a:r>
            <a:endParaRPr lang="en-IN"/>
          </a:p>
        </p:txBody>
      </p:sp>
      <p:sp>
        <p:nvSpPr>
          <p:cNvPr id="5" name="Date Placeholder 4"/>
          <p:cNvSpPr>
            <a:spLocks noGrp="1"/>
          </p:cNvSpPr>
          <p:nvPr>
            <p:ph type="dt" sz="half" idx="10"/>
          </p:nvPr>
        </p:nvSpPr>
        <p:spPr/>
        <p:txBody>
          <a:bodyPr/>
          <a:lstStyle/>
          <a:p>
            <a:r>
              <a:rPr lang="en-US" smtClean="0"/>
              <a:t>21/04/2022</a:t>
            </a:r>
            <a:endParaRPr lang="en-IN"/>
          </a:p>
        </p:txBody>
      </p:sp>
    </p:spTree>
    <p:extLst>
      <p:ext uri="{BB962C8B-B14F-4D97-AF65-F5344CB8AC3E}">
        <p14:creationId xmlns:p14="http://schemas.microsoft.com/office/powerpoint/2010/main" val="24198726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258</TotalTime>
  <Words>2087</Words>
  <Application>Microsoft Office PowerPoint</Application>
  <PresentationFormat>Widescreen</PresentationFormat>
  <Paragraphs>334</Paragraphs>
  <Slides>35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Calibri Light</vt:lpstr>
      <vt:lpstr>none</vt:lpstr>
      <vt:lpstr>PT Serif Regular</vt:lpstr>
      <vt:lpstr>Office Theme</vt:lpstr>
      <vt:lpstr>INTRODUCTION TO ITR FILING</vt:lpstr>
      <vt:lpstr>ITR Filing – Compliance of the Law</vt:lpstr>
      <vt:lpstr>Obligation to File  ITR Compulsory</vt:lpstr>
      <vt:lpstr>Exemption Limit for the AY 2021-22 - Individual </vt:lpstr>
      <vt:lpstr>Other Category of Person - Compulsory</vt:lpstr>
      <vt:lpstr>Sec.139(4A) – Charitable or Religious Trust</vt:lpstr>
      <vt:lpstr>Sec.139(4B) – Political Party</vt:lpstr>
      <vt:lpstr>Sec.139(4C) - Institutions</vt:lpstr>
      <vt:lpstr>Contd…</vt:lpstr>
      <vt:lpstr>Sec.139(4D) </vt:lpstr>
      <vt:lpstr>ITR - Assets located outside India</vt:lpstr>
      <vt:lpstr>Preparations</vt:lpstr>
      <vt:lpstr>PowerPoint Presentation</vt:lpstr>
      <vt:lpstr>Process</vt:lpstr>
      <vt:lpstr>Calculations</vt:lpstr>
      <vt:lpstr>TDS</vt:lpstr>
      <vt:lpstr>Selection of Form</vt:lpstr>
      <vt:lpstr>Process</vt:lpstr>
      <vt:lpstr>Penalty – Delay in filing ITR  </vt:lpstr>
      <vt:lpstr>ITR Forms – ITR 1 </vt:lpstr>
      <vt:lpstr>ITR 1 – not applicable</vt:lpstr>
      <vt:lpstr>ITR 2</vt:lpstr>
      <vt:lpstr>ITR 3</vt:lpstr>
      <vt:lpstr>ITR 4 - Sugam</vt:lpstr>
      <vt:lpstr>ITR 5</vt:lpstr>
      <vt:lpstr>ITR-6</vt:lpstr>
      <vt:lpstr>Who can file ITR-7</vt:lpstr>
      <vt:lpstr>Who can file ITR 7 contd.</vt:lpstr>
      <vt:lpstr>Eligibility criteria for ITR 7</vt:lpstr>
      <vt:lpstr>Types of ITR</vt:lpstr>
      <vt:lpstr>Documents required to file ITR</vt:lpstr>
      <vt:lpstr>Benefits of ITR Filing</vt:lpstr>
      <vt:lpstr>Self Assessment </vt:lpstr>
      <vt:lpstr>Payment of Self Assessment Tax</vt:lpstr>
      <vt:lpstr>Defective Return – Sec.139(9)</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ITR FILING</dc:title>
  <dc:creator>user</dc:creator>
  <cp:lastModifiedBy>user</cp:lastModifiedBy>
  <cp:revision>140</cp:revision>
  <dcterms:created xsi:type="dcterms:W3CDTF">2021-05-21T06:40:12Z</dcterms:created>
  <dcterms:modified xsi:type="dcterms:W3CDTF">2022-12-20T07:32:30Z</dcterms:modified>
</cp:coreProperties>
</file>