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6" r:id="rId2"/>
    <p:sldId id="260" r:id="rId3"/>
    <p:sldId id="261" r:id="rId4"/>
    <p:sldId id="262" r:id="rId5"/>
    <p:sldId id="268" r:id="rId6"/>
    <p:sldId id="263" r:id="rId7"/>
    <p:sldId id="264" r:id="rId8"/>
    <p:sldId id="265" r:id="rId9"/>
    <p:sldId id="266" r:id="rId10"/>
    <p:sldId id="267" r:id="rId11"/>
    <p:sldId id="269" r:id="rId12"/>
    <p:sldId id="270" r:id="rId13"/>
    <p:sldId id="271" r:id="rId14"/>
    <p:sldId id="272" r:id="rId15"/>
    <p:sldId id="285"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6"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116" d="100"/>
          <a:sy n="116" d="100"/>
        </p:scale>
        <p:origin x="390"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92A836E-8082-42A6-AB66-557961BCC0FC}" type="datetimeFigureOut">
              <a:rPr lang="en-IN" smtClean="0"/>
              <a:t>20/12/2022</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F951E89-9BCB-4B87-9D3B-8BB0E170E04A}" type="slidenum">
              <a:rPr lang="en-IN" smtClean="0"/>
              <a:t>‹#›</a:t>
            </a:fld>
            <a:endParaRPr lang="en-IN"/>
          </a:p>
        </p:txBody>
      </p:sp>
    </p:spTree>
    <p:extLst>
      <p:ext uri="{BB962C8B-B14F-4D97-AF65-F5344CB8AC3E}">
        <p14:creationId xmlns:p14="http://schemas.microsoft.com/office/powerpoint/2010/main" val="25206369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9F951E89-9BCB-4B87-9D3B-8BB0E170E04A}" type="slidenum">
              <a:rPr lang="en-IN" smtClean="0"/>
              <a:t>1</a:t>
            </a:fld>
            <a:endParaRPr lang="en-IN"/>
          </a:p>
        </p:txBody>
      </p:sp>
    </p:spTree>
    <p:extLst>
      <p:ext uri="{BB962C8B-B14F-4D97-AF65-F5344CB8AC3E}">
        <p14:creationId xmlns:p14="http://schemas.microsoft.com/office/powerpoint/2010/main" val="5482947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669A8A3E-036B-4C3A-B8CC-D1FACBE9B88E}" type="datetime1">
              <a:rPr lang="en-IN" smtClean="0"/>
              <a:t>20/12/2022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A0D98ED-CD9C-4E78-BAD1-38F6A5C97AA7}" type="slidenum">
              <a:rPr lang="en-IN" smtClean="0"/>
              <a:t>‹#›</a:t>
            </a:fld>
            <a:endParaRPr lang="en-IN"/>
          </a:p>
        </p:txBody>
      </p:sp>
    </p:spTree>
    <p:extLst>
      <p:ext uri="{BB962C8B-B14F-4D97-AF65-F5344CB8AC3E}">
        <p14:creationId xmlns:p14="http://schemas.microsoft.com/office/powerpoint/2010/main" val="20021495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33643EB2-C53A-4359-AED1-F0D723A1E778}" type="datetime1">
              <a:rPr lang="en-IN" smtClean="0"/>
              <a:t>20/12/2022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A0D98ED-CD9C-4E78-BAD1-38F6A5C97AA7}" type="slidenum">
              <a:rPr lang="en-IN" smtClean="0"/>
              <a:t>‹#›</a:t>
            </a:fld>
            <a:endParaRPr lang="en-IN"/>
          </a:p>
        </p:txBody>
      </p:sp>
    </p:spTree>
    <p:extLst>
      <p:ext uri="{BB962C8B-B14F-4D97-AF65-F5344CB8AC3E}">
        <p14:creationId xmlns:p14="http://schemas.microsoft.com/office/powerpoint/2010/main" val="2298197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38315D48-8EA9-43D1-A7A1-92DECAE8E938}" type="datetime1">
              <a:rPr lang="en-IN" smtClean="0"/>
              <a:t>20/12/2022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A0D98ED-CD9C-4E78-BAD1-38F6A5C97AA7}" type="slidenum">
              <a:rPr lang="en-IN" smtClean="0"/>
              <a:t>‹#›</a:t>
            </a:fld>
            <a:endParaRPr lang="en-IN"/>
          </a:p>
        </p:txBody>
      </p:sp>
    </p:spTree>
    <p:extLst>
      <p:ext uri="{BB962C8B-B14F-4D97-AF65-F5344CB8AC3E}">
        <p14:creationId xmlns:p14="http://schemas.microsoft.com/office/powerpoint/2010/main" val="3849950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0AE625E3-D751-45A4-8925-3A114013C0E1}" type="datetime1">
              <a:rPr lang="en-IN" smtClean="0"/>
              <a:t>20/12/2022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A0D98ED-CD9C-4E78-BAD1-38F6A5C97AA7}" type="slidenum">
              <a:rPr lang="en-IN" smtClean="0"/>
              <a:t>‹#›</a:t>
            </a:fld>
            <a:endParaRPr lang="en-IN"/>
          </a:p>
        </p:txBody>
      </p:sp>
    </p:spTree>
    <p:extLst>
      <p:ext uri="{BB962C8B-B14F-4D97-AF65-F5344CB8AC3E}">
        <p14:creationId xmlns:p14="http://schemas.microsoft.com/office/powerpoint/2010/main" val="34977829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75CFAE4-C321-428C-9F53-BB68DDE7EFBA}" type="datetime1">
              <a:rPr lang="en-IN" smtClean="0"/>
              <a:t>20/12/2022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A0D98ED-CD9C-4E78-BAD1-38F6A5C97AA7}" type="slidenum">
              <a:rPr lang="en-IN" smtClean="0"/>
              <a:t>‹#›</a:t>
            </a:fld>
            <a:endParaRPr lang="en-IN"/>
          </a:p>
        </p:txBody>
      </p:sp>
    </p:spTree>
    <p:extLst>
      <p:ext uri="{BB962C8B-B14F-4D97-AF65-F5344CB8AC3E}">
        <p14:creationId xmlns:p14="http://schemas.microsoft.com/office/powerpoint/2010/main" val="7757802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370ACAE0-9EEE-4A6A-A5A1-CB912C85E91A}" type="datetime1">
              <a:rPr lang="en-IN" smtClean="0"/>
              <a:t>20/12/2022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A0D98ED-CD9C-4E78-BAD1-38F6A5C97AA7}" type="slidenum">
              <a:rPr lang="en-IN" smtClean="0"/>
              <a:t>‹#›</a:t>
            </a:fld>
            <a:endParaRPr lang="en-IN"/>
          </a:p>
        </p:txBody>
      </p:sp>
    </p:spTree>
    <p:extLst>
      <p:ext uri="{BB962C8B-B14F-4D97-AF65-F5344CB8AC3E}">
        <p14:creationId xmlns:p14="http://schemas.microsoft.com/office/powerpoint/2010/main" val="21456512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E335247B-6D04-4459-A48C-B7182A54A364}" type="datetime1">
              <a:rPr lang="en-IN" smtClean="0"/>
              <a:t>20/12/2022</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5A0D98ED-CD9C-4E78-BAD1-38F6A5C97AA7}" type="slidenum">
              <a:rPr lang="en-IN" smtClean="0"/>
              <a:t>‹#›</a:t>
            </a:fld>
            <a:endParaRPr lang="en-IN"/>
          </a:p>
        </p:txBody>
      </p:sp>
    </p:spTree>
    <p:extLst>
      <p:ext uri="{BB962C8B-B14F-4D97-AF65-F5344CB8AC3E}">
        <p14:creationId xmlns:p14="http://schemas.microsoft.com/office/powerpoint/2010/main" val="40044595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7A7B9FDF-CCAC-4A4D-A7B1-8F195DA74AB9}" type="datetime1">
              <a:rPr lang="en-IN" smtClean="0"/>
              <a:t>20/12/2022</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5A0D98ED-CD9C-4E78-BAD1-38F6A5C97AA7}" type="slidenum">
              <a:rPr lang="en-IN" smtClean="0"/>
              <a:t>‹#›</a:t>
            </a:fld>
            <a:endParaRPr lang="en-IN"/>
          </a:p>
        </p:txBody>
      </p:sp>
    </p:spTree>
    <p:extLst>
      <p:ext uri="{BB962C8B-B14F-4D97-AF65-F5344CB8AC3E}">
        <p14:creationId xmlns:p14="http://schemas.microsoft.com/office/powerpoint/2010/main" val="24851569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584B5B-CE29-41B0-8B0D-00F044F3A116}" type="datetime1">
              <a:rPr lang="en-IN" smtClean="0"/>
              <a:t>20/12/2022</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5A0D98ED-CD9C-4E78-BAD1-38F6A5C97AA7}" type="slidenum">
              <a:rPr lang="en-IN" smtClean="0"/>
              <a:t>‹#›</a:t>
            </a:fld>
            <a:endParaRPr lang="en-IN"/>
          </a:p>
        </p:txBody>
      </p:sp>
    </p:spTree>
    <p:extLst>
      <p:ext uri="{BB962C8B-B14F-4D97-AF65-F5344CB8AC3E}">
        <p14:creationId xmlns:p14="http://schemas.microsoft.com/office/powerpoint/2010/main" val="32590433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21FAF1-D182-4A6F-9CED-A11A0A79EC65}" type="datetime1">
              <a:rPr lang="en-IN" smtClean="0"/>
              <a:t>20/12/2022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A0D98ED-CD9C-4E78-BAD1-38F6A5C97AA7}" type="slidenum">
              <a:rPr lang="en-IN" smtClean="0"/>
              <a:t>‹#›</a:t>
            </a:fld>
            <a:endParaRPr lang="en-IN"/>
          </a:p>
        </p:txBody>
      </p:sp>
    </p:spTree>
    <p:extLst>
      <p:ext uri="{BB962C8B-B14F-4D97-AF65-F5344CB8AC3E}">
        <p14:creationId xmlns:p14="http://schemas.microsoft.com/office/powerpoint/2010/main" val="13671024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F5E87C-BB0F-43A0-A909-EB89E386DC25}" type="datetime1">
              <a:rPr lang="en-IN" smtClean="0"/>
              <a:t>20/12/2022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A0D98ED-CD9C-4E78-BAD1-38F6A5C97AA7}" type="slidenum">
              <a:rPr lang="en-IN" smtClean="0"/>
              <a:t>‹#›</a:t>
            </a:fld>
            <a:endParaRPr lang="en-IN"/>
          </a:p>
        </p:txBody>
      </p:sp>
    </p:spTree>
    <p:extLst>
      <p:ext uri="{BB962C8B-B14F-4D97-AF65-F5344CB8AC3E}">
        <p14:creationId xmlns:p14="http://schemas.microsoft.com/office/powerpoint/2010/main" val="20906936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E117C5-410E-4F03-98A9-F10F25448945}" type="datetime1">
              <a:rPr lang="en-IN" smtClean="0"/>
              <a:t>20/12/2022</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0D98ED-CD9C-4E78-BAD1-38F6A5C97AA7}" type="slidenum">
              <a:rPr lang="en-IN" smtClean="0"/>
              <a:t>‹#›</a:t>
            </a:fld>
            <a:endParaRPr lang="en-IN"/>
          </a:p>
        </p:txBody>
      </p:sp>
    </p:spTree>
    <p:extLst>
      <p:ext uri="{BB962C8B-B14F-4D97-AF65-F5344CB8AC3E}">
        <p14:creationId xmlns:p14="http://schemas.microsoft.com/office/powerpoint/2010/main" val="4279570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Assessment and Appeals in Income Tax</a:t>
            </a:r>
            <a:endParaRPr lang="en-IN" dirty="0"/>
          </a:p>
        </p:txBody>
      </p:sp>
      <p:sp>
        <p:nvSpPr>
          <p:cNvPr id="3" name="Subtitle 2"/>
          <p:cNvSpPr>
            <a:spLocks noGrp="1"/>
          </p:cNvSpPr>
          <p:nvPr>
            <p:ph type="subTitle" idx="1"/>
          </p:nvPr>
        </p:nvSpPr>
        <p:spPr/>
        <p:txBody>
          <a:bodyPr/>
          <a:lstStyle/>
          <a:p>
            <a:r>
              <a:rPr lang="en-US" dirty="0" smtClean="0"/>
              <a:t>By</a:t>
            </a:r>
          </a:p>
          <a:p>
            <a:r>
              <a:rPr lang="en-US" dirty="0" smtClean="0"/>
              <a:t>CMA S VENKANNA</a:t>
            </a:r>
          </a:p>
          <a:p>
            <a:r>
              <a:rPr lang="en-US" dirty="0" smtClean="0"/>
              <a:t>COST ACCOUNTANT</a:t>
            </a:r>
            <a:endParaRPr lang="en-IN" dirty="0"/>
          </a:p>
        </p:txBody>
      </p:sp>
      <p:sp>
        <p:nvSpPr>
          <p:cNvPr id="4" name="Date Placeholder 3"/>
          <p:cNvSpPr>
            <a:spLocks noGrp="1"/>
          </p:cNvSpPr>
          <p:nvPr>
            <p:ph type="dt" sz="half" idx="10"/>
          </p:nvPr>
        </p:nvSpPr>
        <p:spPr/>
        <p:txBody>
          <a:bodyPr/>
          <a:lstStyle/>
          <a:p>
            <a:fld id="{E141D62C-3467-4219-B534-A9E79EBE0567}" type="datetime1">
              <a:rPr lang="en-IN" smtClean="0"/>
              <a:t>20/12/2022</a:t>
            </a:fld>
            <a:endParaRPr lang="en-IN"/>
          </a:p>
        </p:txBody>
      </p:sp>
    </p:spTree>
    <p:extLst>
      <p:ext uri="{BB962C8B-B14F-4D97-AF65-F5344CB8AC3E}">
        <p14:creationId xmlns:p14="http://schemas.microsoft.com/office/powerpoint/2010/main" val="37491689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Procedure</a:t>
            </a:r>
            <a:endParaRPr lang="en-IN" dirty="0"/>
          </a:p>
        </p:txBody>
      </p:sp>
      <p:sp>
        <p:nvSpPr>
          <p:cNvPr id="3" name="Content Placeholder 2"/>
          <p:cNvSpPr>
            <a:spLocks noGrp="1"/>
          </p:cNvSpPr>
          <p:nvPr>
            <p:ph idx="1"/>
          </p:nvPr>
        </p:nvSpPr>
        <p:spPr/>
        <p:txBody>
          <a:bodyPr>
            <a:normAutofit fontScale="85000" lnSpcReduction="20000"/>
          </a:bodyPr>
          <a:lstStyle/>
          <a:p>
            <a:r>
              <a:rPr lang="en-US" dirty="0"/>
              <a:t>If the conditions </a:t>
            </a:r>
            <a:r>
              <a:rPr lang="en-US" dirty="0" smtClean="0"/>
              <a:t> </a:t>
            </a:r>
            <a:r>
              <a:rPr lang="en-US" dirty="0"/>
              <a:t>for best judgment are satisfied, then the Assessing Officer will serve a notice on the taxpayer to show cause why the assessment should not be completed to the best of his judgment.</a:t>
            </a:r>
          </a:p>
          <a:p>
            <a:r>
              <a:rPr lang="en-US" dirty="0"/>
              <a:t>No notice as given above is required in a case where a notice under section 142(1) has been issued prior to the making of an assessment under section 144.</a:t>
            </a:r>
          </a:p>
          <a:p>
            <a:r>
              <a:rPr lang="en-US" dirty="0"/>
              <a:t>If the Assessing Officer is not satisfied by the arguments of the taxpayer and he has reason to believe that the case demands a best judgment, then he will proceed to carry out the assessment to the best of his knowledge.</a:t>
            </a:r>
          </a:p>
          <a:p>
            <a:r>
              <a:rPr lang="en-US" dirty="0"/>
              <a:t>If the criteria of the best judgment assessment are satisfied, then after taking into account all relevant materials which the Assessing Officer has gathered, and after giving the taxpayer an opportunity of being heard, the Assessing Officer shall make the assessment of the total income or loss to the best of his knowledge/judgment and determine the sum payable by the taxpayer on the basis of such assessment.</a:t>
            </a:r>
          </a:p>
          <a:p>
            <a:endParaRPr lang="en-IN" dirty="0"/>
          </a:p>
        </p:txBody>
      </p:sp>
      <p:sp>
        <p:nvSpPr>
          <p:cNvPr id="4" name="Date Placeholder 3"/>
          <p:cNvSpPr>
            <a:spLocks noGrp="1"/>
          </p:cNvSpPr>
          <p:nvPr>
            <p:ph type="dt" sz="half" idx="10"/>
          </p:nvPr>
        </p:nvSpPr>
        <p:spPr/>
        <p:txBody>
          <a:bodyPr/>
          <a:lstStyle/>
          <a:p>
            <a:fld id="{B79373D4-898F-4DCC-ACC1-1EF052214862}" type="datetime1">
              <a:rPr lang="en-IN" smtClean="0"/>
              <a:t>20/12/2022</a:t>
            </a:fld>
            <a:endParaRPr lang="en-IN"/>
          </a:p>
        </p:txBody>
      </p:sp>
    </p:spTree>
    <p:extLst>
      <p:ext uri="{BB962C8B-B14F-4D97-AF65-F5344CB8AC3E}">
        <p14:creationId xmlns:p14="http://schemas.microsoft.com/office/powerpoint/2010/main" val="9095435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Income Escaping Assessment (Sec.147)</a:t>
            </a:r>
            <a:endParaRPr lang="en-IN" dirty="0"/>
          </a:p>
        </p:txBody>
      </p:sp>
      <p:sp>
        <p:nvSpPr>
          <p:cNvPr id="3" name="Content Placeholder 2"/>
          <p:cNvSpPr>
            <a:spLocks noGrp="1"/>
          </p:cNvSpPr>
          <p:nvPr>
            <p:ph idx="1"/>
          </p:nvPr>
        </p:nvSpPr>
        <p:spPr/>
        <p:txBody>
          <a:bodyPr/>
          <a:lstStyle/>
          <a:p>
            <a:r>
              <a:rPr lang="en-US" dirty="0"/>
              <a:t>If the Assessing Officer has reason to believe that any income chargeable to tax has escaped assessment, he may assess/reassess such income. For this purpose, a notice shall be issued under section 148. </a:t>
            </a:r>
            <a:endParaRPr lang="en-US" dirty="0" smtClean="0"/>
          </a:p>
          <a:p>
            <a:r>
              <a:rPr lang="en-US" dirty="0" smtClean="0"/>
              <a:t>Once </a:t>
            </a:r>
            <a:r>
              <a:rPr lang="en-US" dirty="0"/>
              <a:t>an assessment has been reopened, any other income which has escaped assessment and which comes to the notice of the Assessing Officer subsequently in the course of the proceeding under section 147, can also be included in the assessment.</a:t>
            </a:r>
            <a:endParaRPr lang="en-IN" dirty="0"/>
          </a:p>
        </p:txBody>
      </p:sp>
      <p:sp>
        <p:nvSpPr>
          <p:cNvPr id="4" name="Date Placeholder 3"/>
          <p:cNvSpPr>
            <a:spLocks noGrp="1"/>
          </p:cNvSpPr>
          <p:nvPr>
            <p:ph type="dt" sz="half" idx="10"/>
          </p:nvPr>
        </p:nvSpPr>
        <p:spPr/>
        <p:txBody>
          <a:bodyPr/>
          <a:lstStyle/>
          <a:p>
            <a:fld id="{DB65A37F-1A88-4A13-BCB9-22BA6FCCDA99}" type="datetime1">
              <a:rPr lang="en-IN" smtClean="0"/>
              <a:t>20/12/2022</a:t>
            </a:fld>
            <a:endParaRPr lang="en-IN"/>
          </a:p>
        </p:txBody>
      </p:sp>
    </p:spTree>
    <p:extLst>
      <p:ext uri="{BB962C8B-B14F-4D97-AF65-F5344CB8AC3E}">
        <p14:creationId xmlns:p14="http://schemas.microsoft.com/office/powerpoint/2010/main" val="203115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Conditions</a:t>
            </a:r>
            <a:endParaRPr lang="en-IN" dirty="0"/>
          </a:p>
        </p:txBody>
      </p:sp>
      <p:sp>
        <p:nvSpPr>
          <p:cNvPr id="3" name="Content Placeholder 2"/>
          <p:cNvSpPr>
            <a:spLocks noGrp="1"/>
          </p:cNvSpPr>
          <p:nvPr>
            <p:ph idx="1"/>
          </p:nvPr>
        </p:nvSpPr>
        <p:spPr/>
        <p:txBody>
          <a:bodyPr/>
          <a:lstStyle/>
          <a:p>
            <a:endParaRPr lang="en-US" dirty="0" smtClean="0"/>
          </a:p>
          <a:p>
            <a:r>
              <a:rPr lang="en-US" dirty="0" smtClean="0"/>
              <a:t>The </a:t>
            </a:r>
            <a:r>
              <a:rPr lang="en-US" dirty="0"/>
              <a:t>Assessing Officer must have reason to believe that income or profits or gains chargeable to income-tax had escaped assessment.</a:t>
            </a:r>
          </a:p>
          <a:p>
            <a:endParaRPr lang="en-US" dirty="0" smtClean="0"/>
          </a:p>
          <a:p>
            <a:r>
              <a:rPr lang="en-US" dirty="0" smtClean="0"/>
              <a:t>Such </a:t>
            </a:r>
            <a:r>
              <a:rPr lang="en-US" dirty="0"/>
              <a:t>an escapement had occurred by reason of either omission or failure on the part of the </a:t>
            </a:r>
            <a:r>
              <a:rPr lang="en-US" dirty="0" err="1"/>
              <a:t>assessee</a:t>
            </a:r>
            <a:r>
              <a:rPr lang="en-US" dirty="0"/>
              <a:t> to disclose fully or truly all material facts necessary for his assessment of that year.</a:t>
            </a:r>
          </a:p>
          <a:p>
            <a:endParaRPr lang="en-IN" dirty="0"/>
          </a:p>
        </p:txBody>
      </p:sp>
      <p:sp>
        <p:nvSpPr>
          <p:cNvPr id="4" name="Date Placeholder 3"/>
          <p:cNvSpPr>
            <a:spLocks noGrp="1"/>
          </p:cNvSpPr>
          <p:nvPr>
            <p:ph type="dt" sz="half" idx="10"/>
          </p:nvPr>
        </p:nvSpPr>
        <p:spPr/>
        <p:txBody>
          <a:bodyPr/>
          <a:lstStyle/>
          <a:p>
            <a:fld id="{A8383FA5-5271-4ED1-ABC7-8FD49C933D3D}" type="datetime1">
              <a:rPr lang="en-IN" smtClean="0"/>
              <a:t>20/12/2022</a:t>
            </a:fld>
            <a:endParaRPr lang="en-IN"/>
          </a:p>
        </p:txBody>
      </p:sp>
    </p:spTree>
    <p:extLst>
      <p:ext uri="{BB962C8B-B14F-4D97-AF65-F5344CB8AC3E}">
        <p14:creationId xmlns:p14="http://schemas.microsoft.com/office/powerpoint/2010/main" val="19112655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Cases of escaping income – Sec.147</a:t>
            </a:r>
            <a:endParaRPr lang="en-IN" dirty="0"/>
          </a:p>
        </p:txBody>
      </p:sp>
      <p:sp>
        <p:nvSpPr>
          <p:cNvPr id="3" name="Content Placeholder 2"/>
          <p:cNvSpPr>
            <a:spLocks noGrp="1"/>
          </p:cNvSpPr>
          <p:nvPr>
            <p:ph idx="1"/>
          </p:nvPr>
        </p:nvSpPr>
        <p:spPr/>
        <p:txBody>
          <a:bodyPr>
            <a:normAutofit fontScale="70000" lnSpcReduction="20000"/>
          </a:bodyPr>
          <a:lstStyle/>
          <a:p>
            <a:r>
              <a:rPr lang="en-US" dirty="0"/>
              <a:t>where no return of income has been furnished by the </a:t>
            </a:r>
            <a:r>
              <a:rPr lang="en-US" dirty="0" err="1"/>
              <a:t>assessee</a:t>
            </a:r>
            <a:r>
              <a:rPr lang="en-US" dirty="0"/>
              <a:t> and no assessment has been made although: </a:t>
            </a:r>
            <a:endParaRPr lang="en-US" dirty="0" smtClean="0"/>
          </a:p>
          <a:p>
            <a:pPr lvl="1"/>
            <a:r>
              <a:rPr lang="en-US" dirty="0" smtClean="0"/>
              <a:t>total </a:t>
            </a:r>
            <a:r>
              <a:rPr lang="en-US" dirty="0"/>
              <a:t>income of any other person in respect of which he is assessable under this Act during the previous year exceeded the maximum amount which is not chargeable to income tax</a:t>
            </a:r>
            <a:r>
              <a:rPr lang="en-US" dirty="0" smtClean="0"/>
              <a:t>;</a:t>
            </a:r>
          </a:p>
          <a:p>
            <a:r>
              <a:rPr lang="en-US" dirty="0" smtClean="0"/>
              <a:t>Return filed but</a:t>
            </a:r>
            <a:endParaRPr lang="en-US" dirty="0"/>
          </a:p>
          <a:p>
            <a:pPr lvl="1"/>
            <a:r>
              <a:rPr lang="en-US" dirty="0"/>
              <a:t>has claimed excessive loss, deduction, allowance or relief in the return</a:t>
            </a:r>
            <a:r>
              <a:rPr lang="en-US" dirty="0" smtClean="0"/>
              <a:t>;</a:t>
            </a:r>
          </a:p>
          <a:p>
            <a:pPr lvl="1"/>
            <a:endParaRPr lang="en-US" dirty="0"/>
          </a:p>
          <a:p>
            <a:pPr lvl="1"/>
            <a:r>
              <a:rPr lang="en-US" dirty="0" smtClean="0"/>
              <a:t>income </a:t>
            </a:r>
            <a:r>
              <a:rPr lang="en-US" dirty="0"/>
              <a:t>chargeable to tax has been under-assessed; or</a:t>
            </a:r>
          </a:p>
          <a:p>
            <a:pPr lvl="1"/>
            <a:r>
              <a:rPr lang="en-US" dirty="0"/>
              <a:t>income chargeable to tax has been assessed at too low a rate; or</a:t>
            </a:r>
          </a:p>
          <a:p>
            <a:pPr lvl="1"/>
            <a:r>
              <a:rPr lang="en-US" dirty="0"/>
              <a:t>income chargeable to tax has been made the subject of excessive relief under the </a:t>
            </a:r>
            <a:r>
              <a:rPr lang="en-US" dirty="0" err="1"/>
              <a:t>Incometax</a:t>
            </a:r>
            <a:r>
              <a:rPr lang="en-US" dirty="0"/>
              <a:t> Act; or</a:t>
            </a:r>
          </a:p>
          <a:p>
            <a:pPr lvl="1"/>
            <a:r>
              <a:rPr lang="en-US" dirty="0"/>
              <a:t>excessive loss or depreciation allowance or any other allowance under the Income-tax Act has been computed.</a:t>
            </a:r>
          </a:p>
          <a:p>
            <a:r>
              <a:rPr lang="en-US" smtClean="0"/>
              <a:t/>
            </a:r>
            <a:br>
              <a:rPr lang="en-US" smtClean="0"/>
            </a:br>
            <a:r>
              <a:rPr lang="en-US" smtClean="0"/>
              <a:t>	where </a:t>
            </a:r>
            <a:r>
              <a:rPr lang="en-US"/>
              <a:t>a person is found to have any asset (including financial interest in any entity) located </a:t>
            </a:r>
            <a:r>
              <a:rPr lang="en-US" smtClean="0"/>
              <a:t>	outside </a:t>
            </a:r>
            <a:r>
              <a:rPr lang="en-US"/>
              <a:t>India.</a:t>
            </a:r>
          </a:p>
          <a:p>
            <a:r>
              <a:rPr lang="en-US" dirty="0" smtClean="0"/>
              <a:t/>
            </a:r>
            <a:br>
              <a:rPr lang="en-US" dirty="0" smtClean="0"/>
            </a:br>
            <a:endParaRPr lang="en-IN" dirty="0"/>
          </a:p>
        </p:txBody>
      </p:sp>
      <p:sp>
        <p:nvSpPr>
          <p:cNvPr id="4" name="Date Placeholder 3"/>
          <p:cNvSpPr>
            <a:spLocks noGrp="1"/>
          </p:cNvSpPr>
          <p:nvPr>
            <p:ph type="dt" sz="half" idx="10"/>
          </p:nvPr>
        </p:nvSpPr>
        <p:spPr/>
        <p:txBody>
          <a:bodyPr/>
          <a:lstStyle/>
          <a:p>
            <a:fld id="{110C030D-47AF-44A0-BDB4-3BF4BC8376A5}" type="datetime1">
              <a:rPr lang="en-IN" smtClean="0"/>
              <a:t>20/12/2022</a:t>
            </a:fld>
            <a:endParaRPr lang="en-IN"/>
          </a:p>
        </p:txBody>
      </p:sp>
    </p:spTree>
    <p:extLst>
      <p:ext uri="{BB962C8B-B14F-4D97-AF65-F5344CB8AC3E}">
        <p14:creationId xmlns:p14="http://schemas.microsoft.com/office/powerpoint/2010/main" val="15159326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Faceless Assessment</a:t>
            </a:r>
            <a:endParaRPr lang="en-IN" dirty="0"/>
          </a:p>
        </p:txBody>
      </p:sp>
      <p:sp>
        <p:nvSpPr>
          <p:cNvPr id="3" name="Content Placeholder 2"/>
          <p:cNvSpPr>
            <a:spLocks noGrp="1"/>
          </p:cNvSpPr>
          <p:nvPr>
            <p:ph idx="1"/>
          </p:nvPr>
        </p:nvSpPr>
        <p:spPr/>
        <p:txBody>
          <a:bodyPr>
            <a:normAutofit fontScale="77500" lnSpcReduction="20000"/>
          </a:bodyPr>
          <a:lstStyle/>
          <a:p>
            <a:r>
              <a:rPr lang="en-US" b="1" dirty="0" smtClean="0"/>
              <a:t>The </a:t>
            </a:r>
            <a:r>
              <a:rPr lang="en-US" b="1" dirty="0"/>
              <a:t>Scheme is one of the biggest Direct Tax reforms in India based on Key Principles of Efficiency, Transparency and Accountability</a:t>
            </a:r>
            <a:r>
              <a:rPr lang="en-US" b="1" dirty="0" smtClean="0"/>
              <a:t>.</a:t>
            </a:r>
          </a:p>
          <a:p>
            <a:r>
              <a:rPr lang="en-US" dirty="0" smtClean="0"/>
              <a:t>Features</a:t>
            </a:r>
          </a:p>
          <a:p>
            <a:r>
              <a:rPr lang="en-US" dirty="0" smtClean="0"/>
              <a:t>Data </a:t>
            </a:r>
            <a:r>
              <a:rPr lang="en-US" dirty="0"/>
              <a:t>driven selection of cases for scrutiny using data analytics and Artificial Intelligence.</a:t>
            </a:r>
          </a:p>
          <a:p>
            <a:r>
              <a:rPr lang="en-US" dirty="0"/>
              <a:t>&gt; Abolition of territorial jurisdiction. Return of a taxpayer belonging to one city would be scrutinized anonymously by AOs based in other city</a:t>
            </a:r>
          </a:p>
          <a:p>
            <a:r>
              <a:rPr lang="en-US" b="1" dirty="0"/>
              <a:t>&gt; Automated random allocation of cases </a:t>
            </a:r>
            <a:r>
              <a:rPr lang="en-US" dirty="0"/>
              <a:t>to Assessment Units through computer.</a:t>
            </a:r>
          </a:p>
          <a:p>
            <a:r>
              <a:rPr lang="en-US" dirty="0"/>
              <a:t>&gt; </a:t>
            </a:r>
            <a:r>
              <a:rPr lang="en-US" dirty="0" err="1"/>
              <a:t>Centralised</a:t>
            </a:r>
            <a:r>
              <a:rPr lang="en-US" dirty="0"/>
              <a:t> issue of notices using unique </a:t>
            </a:r>
            <a:r>
              <a:rPr lang="en-US" b="1" dirty="0"/>
              <a:t>Document Identification Number </a:t>
            </a:r>
            <a:r>
              <a:rPr lang="en-US" dirty="0"/>
              <a:t>(DIN) through electronic modes.</a:t>
            </a:r>
          </a:p>
          <a:p>
            <a:r>
              <a:rPr lang="en-US" b="1" dirty="0"/>
              <a:t>&gt; No human interface </a:t>
            </a:r>
            <a:r>
              <a:rPr lang="en-US" dirty="0"/>
              <a:t>and no need to visit the Income Tax Office.</a:t>
            </a:r>
          </a:p>
          <a:p>
            <a:r>
              <a:rPr lang="en-US" dirty="0"/>
              <a:t>&gt; All Response to be submitted electronically.</a:t>
            </a:r>
          </a:p>
          <a:p>
            <a:r>
              <a:rPr lang="en-US" dirty="0"/>
              <a:t>&gt; Team-based assessments and team-based review.</a:t>
            </a:r>
          </a:p>
          <a:p>
            <a:r>
              <a:rPr lang="en-US" dirty="0"/>
              <a:t>&gt; Functional </a:t>
            </a:r>
            <a:r>
              <a:rPr lang="en-US" dirty="0" err="1"/>
              <a:t>Specialisation</a:t>
            </a:r>
            <a:r>
              <a:rPr lang="en-US" dirty="0"/>
              <a:t> for specific parts of assessment by different specialized units.</a:t>
            </a:r>
          </a:p>
          <a:p>
            <a:endParaRPr lang="en-IN" dirty="0"/>
          </a:p>
        </p:txBody>
      </p:sp>
      <p:sp>
        <p:nvSpPr>
          <p:cNvPr id="4" name="Date Placeholder 3"/>
          <p:cNvSpPr>
            <a:spLocks noGrp="1"/>
          </p:cNvSpPr>
          <p:nvPr>
            <p:ph type="dt" sz="half" idx="10"/>
          </p:nvPr>
        </p:nvSpPr>
        <p:spPr/>
        <p:txBody>
          <a:bodyPr/>
          <a:lstStyle/>
          <a:p>
            <a:fld id="{D3F9F0A3-FA9C-45A9-90C7-4A7A833561F5}" type="datetime1">
              <a:rPr lang="en-IN" smtClean="0"/>
              <a:t>20/12/2022</a:t>
            </a:fld>
            <a:endParaRPr lang="en-IN"/>
          </a:p>
        </p:txBody>
      </p:sp>
    </p:spTree>
    <p:extLst>
      <p:ext uri="{BB962C8B-B14F-4D97-AF65-F5344CB8AC3E}">
        <p14:creationId xmlns:p14="http://schemas.microsoft.com/office/powerpoint/2010/main" val="1768668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Applicability</a:t>
            </a:r>
            <a:endParaRPr lang="en-IN" dirty="0"/>
          </a:p>
        </p:txBody>
      </p:sp>
      <p:sp>
        <p:nvSpPr>
          <p:cNvPr id="3" name="Content Placeholder 2"/>
          <p:cNvSpPr>
            <a:spLocks noGrp="1"/>
          </p:cNvSpPr>
          <p:nvPr>
            <p:ph idx="1"/>
          </p:nvPr>
        </p:nvSpPr>
        <p:spPr/>
        <p:txBody>
          <a:bodyPr>
            <a:normAutofit fontScale="77500" lnSpcReduction="20000"/>
          </a:bodyPr>
          <a:lstStyle/>
          <a:p>
            <a:r>
              <a:rPr lang="en-US" dirty="0"/>
              <a:t>he faceless assessment scheme applied only to scrutiny assessment and best judgment assessment. </a:t>
            </a:r>
            <a:endParaRPr lang="en-US" dirty="0" smtClean="0"/>
          </a:p>
          <a:p>
            <a:r>
              <a:rPr lang="en-US" dirty="0" smtClean="0"/>
              <a:t>However</a:t>
            </a:r>
            <a:r>
              <a:rPr lang="en-US" dirty="0"/>
              <a:t>, as per the Taxation and Other Laws (Relaxation and Amendment of Certain Provisions) Bill, 2020, Faceless Assessment will now bring other provisions of the Income Tax Act, 1961 under its purview</a:t>
            </a:r>
            <a:r>
              <a:rPr lang="en-US" dirty="0" smtClean="0"/>
              <a:t>.</a:t>
            </a:r>
          </a:p>
          <a:p>
            <a:endParaRPr lang="en-US" dirty="0" smtClean="0"/>
          </a:p>
          <a:p>
            <a:r>
              <a:rPr lang="en-US" dirty="0"/>
              <a:t>lays down the procedure to carry out a faceless assessment through electronic mode</a:t>
            </a:r>
            <a:r>
              <a:rPr lang="en-US" dirty="0" smtClean="0"/>
              <a:t>.</a:t>
            </a:r>
          </a:p>
          <a:p>
            <a:r>
              <a:rPr lang="en-US" dirty="0"/>
              <a:t>All communications between the National e-Assessment Centre and the taxpayer, or his </a:t>
            </a:r>
            <a:r>
              <a:rPr lang="en-US" dirty="0" err="1"/>
              <a:t>authorised</a:t>
            </a:r>
            <a:r>
              <a:rPr lang="en-US" dirty="0"/>
              <a:t> representative, shall be exchanged exclusively by electronic mode; and</a:t>
            </a:r>
          </a:p>
          <a:p>
            <a:r>
              <a:rPr lang="en-US" dirty="0"/>
              <a:t>All internal communications between the National e-Assessment Centre, Regional e-Assessment </a:t>
            </a:r>
            <a:r>
              <a:rPr lang="en-US" dirty="0" err="1"/>
              <a:t>Centres</a:t>
            </a:r>
            <a:r>
              <a:rPr lang="en-US" dirty="0"/>
              <a:t> and various units shall be exchanged exclusively by electronic mode. However, the electronic exchange of communication is not applicable where the verification unit approves a personal hearing.</a:t>
            </a:r>
          </a:p>
          <a:p>
            <a:endParaRPr lang="en-IN" dirty="0"/>
          </a:p>
        </p:txBody>
      </p:sp>
      <p:sp>
        <p:nvSpPr>
          <p:cNvPr id="4" name="Date Placeholder 3"/>
          <p:cNvSpPr>
            <a:spLocks noGrp="1"/>
          </p:cNvSpPr>
          <p:nvPr>
            <p:ph type="dt" sz="half" idx="10"/>
          </p:nvPr>
        </p:nvSpPr>
        <p:spPr/>
        <p:txBody>
          <a:bodyPr/>
          <a:lstStyle/>
          <a:p>
            <a:fld id="{5680BA20-FA12-4E60-B039-8C99A9C78290}" type="datetime1">
              <a:rPr lang="en-IN" smtClean="0"/>
              <a:t>20/12/2022</a:t>
            </a:fld>
            <a:endParaRPr lang="en-IN"/>
          </a:p>
        </p:txBody>
      </p:sp>
    </p:spTree>
    <p:extLst>
      <p:ext uri="{BB962C8B-B14F-4D97-AF65-F5344CB8AC3E}">
        <p14:creationId xmlns:p14="http://schemas.microsoft.com/office/powerpoint/2010/main" val="42080825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lstStyle/>
          <a:p>
            <a:r>
              <a:rPr lang="en-US" dirty="0"/>
              <a:t>Only a </a:t>
            </a:r>
            <a:r>
              <a:rPr lang="en-US" b="1" dirty="0"/>
              <a:t>single point of faceless contact </a:t>
            </a:r>
            <a:r>
              <a:rPr lang="en-US" dirty="0"/>
              <a:t>between the taxpayer and the Department.</a:t>
            </a:r>
          </a:p>
          <a:p>
            <a:r>
              <a:rPr lang="en-US" dirty="0"/>
              <a:t>&gt; Adverse Draft Assessment Order shall be provided to taxpayer for response before finalization of the assessment order.</a:t>
            </a:r>
          </a:p>
          <a:p>
            <a:r>
              <a:rPr lang="en-US" b="1" dirty="0"/>
              <a:t>&gt; Dynamic Jurisdiction : </a:t>
            </a:r>
            <a:r>
              <a:rPr lang="en-US" dirty="0"/>
              <a:t>Draft assessment order in one city, review in another city and </a:t>
            </a:r>
            <a:r>
              <a:rPr lang="en-US" dirty="0" err="1"/>
              <a:t>finalisation</a:t>
            </a:r>
            <a:r>
              <a:rPr lang="en-US" dirty="0"/>
              <a:t> in a third city.</a:t>
            </a:r>
          </a:p>
          <a:p>
            <a:r>
              <a:rPr lang="en-US" dirty="0"/>
              <a:t>&gt; Ease of tax compliance through uniformity in application of law</a:t>
            </a:r>
          </a:p>
          <a:p>
            <a:pPr marL="0" indent="0">
              <a:buNone/>
            </a:pPr>
            <a:endParaRPr lang="en-IN" dirty="0"/>
          </a:p>
        </p:txBody>
      </p:sp>
      <p:sp>
        <p:nvSpPr>
          <p:cNvPr id="4" name="Date Placeholder 3"/>
          <p:cNvSpPr>
            <a:spLocks noGrp="1"/>
          </p:cNvSpPr>
          <p:nvPr>
            <p:ph type="dt" sz="half" idx="10"/>
          </p:nvPr>
        </p:nvSpPr>
        <p:spPr/>
        <p:txBody>
          <a:bodyPr/>
          <a:lstStyle/>
          <a:p>
            <a:fld id="{07045028-D3D7-4FE1-8A25-5DC1B0E549CC}" type="datetime1">
              <a:rPr lang="en-IN" smtClean="0"/>
              <a:t>20/12/2022</a:t>
            </a:fld>
            <a:endParaRPr lang="en-IN"/>
          </a:p>
        </p:txBody>
      </p:sp>
    </p:spTree>
    <p:extLst>
      <p:ext uri="{BB962C8B-B14F-4D97-AF65-F5344CB8AC3E}">
        <p14:creationId xmlns:p14="http://schemas.microsoft.com/office/powerpoint/2010/main" val="9478906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Appeals</a:t>
            </a:r>
            <a:endParaRPr lang="en-IN" dirty="0"/>
          </a:p>
        </p:txBody>
      </p:sp>
      <p:sp>
        <p:nvSpPr>
          <p:cNvPr id="4" name="Content Placeholder 3"/>
          <p:cNvSpPr>
            <a:spLocks noGrp="1"/>
          </p:cNvSpPr>
          <p:nvPr>
            <p:ph idx="1"/>
          </p:nvPr>
        </p:nvSpPr>
        <p:spPr/>
        <p:txBody>
          <a:bodyPr>
            <a:normAutofit fontScale="92500" lnSpcReduction="10000"/>
          </a:bodyPr>
          <a:lstStyle/>
          <a:p>
            <a:r>
              <a:rPr lang="en-US" b="1" dirty="0" smtClean="0"/>
              <a:t>After the Assessment </a:t>
            </a:r>
            <a:r>
              <a:rPr lang="en-US" b="1" dirty="0"/>
              <a:t>Order</a:t>
            </a:r>
            <a:r>
              <a:rPr lang="en-US" dirty="0"/>
              <a:t/>
            </a:r>
            <a:br>
              <a:rPr lang="en-US" dirty="0"/>
            </a:br>
            <a:r>
              <a:rPr lang="en-US" dirty="0"/>
              <a:t>(passed u/s 143(3), 144, 153A, 147 </a:t>
            </a:r>
            <a:r>
              <a:rPr lang="en-US" dirty="0" err="1"/>
              <a:t>etc</a:t>
            </a:r>
            <a:r>
              <a:rPr lang="en-US" dirty="0" smtClean="0"/>
              <a:t>)</a:t>
            </a:r>
            <a:r>
              <a:rPr lang="en-US" dirty="0"/>
              <a:t/>
            </a:r>
            <a:br>
              <a:rPr lang="en-US" dirty="0"/>
            </a:br>
            <a:r>
              <a:rPr lang="en-US" dirty="0" smtClean="0"/>
              <a:t>	First </a:t>
            </a:r>
            <a:r>
              <a:rPr lang="en-US" dirty="0"/>
              <a:t>Appeal Commissioner</a:t>
            </a:r>
            <a:br>
              <a:rPr lang="en-US" dirty="0"/>
            </a:br>
            <a:r>
              <a:rPr lang="en-US" dirty="0" smtClean="0"/>
              <a:t>	( </a:t>
            </a:r>
            <a:r>
              <a:rPr lang="en-US" dirty="0"/>
              <a:t>Filed u/s 246A electronically in form 35 within 30 days of order </a:t>
            </a:r>
            <a:r>
              <a:rPr lang="en-US" dirty="0" smtClean="0"/>
              <a:t>	passed</a:t>
            </a:r>
            <a:r>
              <a:rPr lang="en-US" dirty="0"/>
              <a:t>)</a:t>
            </a:r>
            <a:br>
              <a:rPr lang="en-US" dirty="0"/>
            </a:br>
            <a:r>
              <a:rPr lang="en-US" dirty="0"/>
              <a:t/>
            </a:r>
            <a:br>
              <a:rPr lang="en-US" dirty="0"/>
            </a:br>
            <a:r>
              <a:rPr lang="en-US" dirty="0" smtClean="0"/>
              <a:t>	Second </a:t>
            </a:r>
            <a:r>
              <a:rPr lang="en-US" dirty="0"/>
              <a:t>Appeal Appellate Tribunal</a:t>
            </a:r>
            <a:br>
              <a:rPr lang="en-US" dirty="0"/>
            </a:br>
            <a:r>
              <a:rPr lang="en-US" dirty="0" smtClean="0"/>
              <a:t>	( </a:t>
            </a:r>
            <a:r>
              <a:rPr lang="en-US" dirty="0"/>
              <a:t>Filed u/s 253 in form 36 within 60 days of order passed by CIT ( </a:t>
            </a:r>
            <a:r>
              <a:rPr lang="en-US" dirty="0" smtClean="0"/>
              <a:t>	appeals</a:t>
            </a:r>
            <a:r>
              <a:rPr lang="en-US" dirty="0"/>
              <a:t>)</a:t>
            </a:r>
            <a:br>
              <a:rPr lang="en-US" dirty="0"/>
            </a:br>
            <a:r>
              <a:rPr lang="en-US" dirty="0" smtClean="0"/>
              <a:t>	</a:t>
            </a:r>
            <a:r>
              <a:rPr lang="en-US" dirty="0"/>
              <a:t/>
            </a:r>
            <a:br>
              <a:rPr lang="en-US" dirty="0"/>
            </a:br>
            <a:r>
              <a:rPr lang="en-US" dirty="0" smtClean="0"/>
              <a:t>	Third </a:t>
            </a:r>
            <a:r>
              <a:rPr lang="en-US" dirty="0"/>
              <a:t>Appeal High Court u/s </a:t>
            </a:r>
            <a:r>
              <a:rPr lang="en-US" dirty="0" smtClean="0"/>
              <a:t>260A</a:t>
            </a:r>
          </a:p>
          <a:p>
            <a:r>
              <a:rPr lang="en-US" dirty="0"/>
              <a:t/>
            </a:r>
            <a:br>
              <a:rPr lang="en-US" dirty="0"/>
            </a:br>
            <a:r>
              <a:rPr lang="en-US" dirty="0" smtClean="0"/>
              <a:t>	Final </a:t>
            </a:r>
            <a:r>
              <a:rPr lang="en-US" dirty="0"/>
              <a:t>Appeal Supreme Court u/s 261</a:t>
            </a:r>
            <a:endParaRPr lang="en-IN" dirty="0"/>
          </a:p>
        </p:txBody>
      </p:sp>
      <p:sp>
        <p:nvSpPr>
          <p:cNvPr id="3" name="Date Placeholder 2"/>
          <p:cNvSpPr>
            <a:spLocks noGrp="1"/>
          </p:cNvSpPr>
          <p:nvPr>
            <p:ph type="dt" sz="half" idx="10"/>
          </p:nvPr>
        </p:nvSpPr>
        <p:spPr/>
        <p:txBody>
          <a:bodyPr/>
          <a:lstStyle/>
          <a:p>
            <a:fld id="{E47FC385-08DD-410F-BFD7-0BD69510D90C}" type="datetime1">
              <a:rPr lang="en-IN" smtClean="0"/>
              <a:t>20/12/2022</a:t>
            </a:fld>
            <a:endParaRPr lang="en-IN"/>
          </a:p>
        </p:txBody>
      </p:sp>
    </p:spTree>
    <p:extLst>
      <p:ext uri="{BB962C8B-B14F-4D97-AF65-F5344CB8AC3E}">
        <p14:creationId xmlns:p14="http://schemas.microsoft.com/office/powerpoint/2010/main" val="41887067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Appeal to Commissioner of Appeals</a:t>
            </a:r>
            <a:endParaRPr lang="en-IN" dirty="0"/>
          </a:p>
        </p:txBody>
      </p:sp>
      <p:sp>
        <p:nvSpPr>
          <p:cNvPr id="3" name="Content Placeholder 2"/>
          <p:cNvSpPr>
            <a:spLocks noGrp="1"/>
          </p:cNvSpPr>
          <p:nvPr>
            <p:ph idx="1"/>
          </p:nvPr>
        </p:nvSpPr>
        <p:spPr/>
        <p:txBody>
          <a:bodyPr/>
          <a:lstStyle/>
          <a:p>
            <a:r>
              <a:rPr lang="en-US" dirty="0"/>
              <a:t>If any demand is raised by the Assessing Officer in the assessment, </a:t>
            </a:r>
            <a:endParaRPr lang="en-US" dirty="0" smtClean="0"/>
          </a:p>
          <a:p>
            <a:r>
              <a:rPr lang="en-US" dirty="0" smtClean="0"/>
              <a:t> </a:t>
            </a:r>
            <a:r>
              <a:rPr lang="en-US" dirty="0"/>
              <a:t>the next step for </a:t>
            </a:r>
            <a:r>
              <a:rPr lang="en-US" dirty="0" err="1"/>
              <a:t>Assessee</a:t>
            </a:r>
            <a:r>
              <a:rPr lang="en-US" dirty="0"/>
              <a:t>. </a:t>
            </a:r>
            <a:endParaRPr lang="en-US" dirty="0" smtClean="0"/>
          </a:p>
          <a:p>
            <a:r>
              <a:rPr lang="en-US" dirty="0" smtClean="0"/>
              <a:t>Aggrieved </a:t>
            </a:r>
            <a:r>
              <a:rPr lang="en-US" dirty="0"/>
              <a:t>tax payer can file appeal before the Commissioner (Appeals) having, jurisdiction over the tax payer. </a:t>
            </a:r>
            <a:endParaRPr lang="en-US" dirty="0" smtClean="0"/>
          </a:p>
          <a:p>
            <a:r>
              <a:rPr lang="en-US" dirty="0" smtClean="0"/>
              <a:t>Designation </a:t>
            </a:r>
            <a:r>
              <a:rPr lang="en-US" dirty="0"/>
              <a:t>of the Commissioner (Appeals), with whom appeal is to be filed is also mentioned in the notice of demand issued by the Assessing Officer under section 156 of Income Tax Act.</a:t>
            </a:r>
            <a:endParaRPr lang="en-IN" dirty="0"/>
          </a:p>
        </p:txBody>
      </p:sp>
      <p:sp>
        <p:nvSpPr>
          <p:cNvPr id="4" name="Date Placeholder 3"/>
          <p:cNvSpPr>
            <a:spLocks noGrp="1"/>
          </p:cNvSpPr>
          <p:nvPr>
            <p:ph type="dt" sz="half" idx="10"/>
          </p:nvPr>
        </p:nvSpPr>
        <p:spPr/>
        <p:txBody>
          <a:bodyPr/>
          <a:lstStyle/>
          <a:p>
            <a:fld id="{D1EDD1EE-CF66-44FF-8DFF-65BA2595232E}" type="datetime1">
              <a:rPr lang="en-IN" smtClean="0"/>
              <a:t>20/12/2022</a:t>
            </a:fld>
            <a:endParaRPr lang="en-IN"/>
          </a:p>
        </p:txBody>
      </p:sp>
    </p:spTree>
    <p:extLst>
      <p:ext uri="{BB962C8B-B14F-4D97-AF65-F5344CB8AC3E}">
        <p14:creationId xmlns:p14="http://schemas.microsoft.com/office/powerpoint/2010/main" val="4020014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Issues</a:t>
            </a:r>
            <a:endParaRPr lang="en-IN" dirty="0"/>
          </a:p>
        </p:txBody>
      </p:sp>
      <p:sp>
        <p:nvSpPr>
          <p:cNvPr id="3" name="Content Placeholder 2"/>
          <p:cNvSpPr>
            <a:spLocks noGrp="1"/>
          </p:cNvSpPr>
          <p:nvPr>
            <p:ph idx="1"/>
          </p:nvPr>
        </p:nvSpPr>
        <p:spPr/>
        <p:txBody>
          <a:bodyPr>
            <a:normAutofit fontScale="55000" lnSpcReduction="20000"/>
          </a:bodyPr>
          <a:lstStyle/>
          <a:p>
            <a:r>
              <a:rPr lang="en-US" dirty="0"/>
              <a:t>Order against tax payer where the tax payer denies liability to be assessed under Income Tax Act;</a:t>
            </a:r>
          </a:p>
          <a:p>
            <a:r>
              <a:rPr lang="en-US" dirty="0"/>
              <a:t>Intimation issued under Section 143(1) making adjustments to the returned income ;</a:t>
            </a:r>
          </a:p>
          <a:p>
            <a:r>
              <a:rPr lang="en-US" dirty="0"/>
              <a:t>Scrutiny assessment order u/s 143(3) or an ex-parte assessment .order u/s 144, to object to income determined or loss assessed or tax determined or status under which assessed,</a:t>
            </a:r>
          </a:p>
          <a:p>
            <a:r>
              <a:rPr lang="en-US" dirty="0" smtClean="0"/>
              <a:t>Re-assessment </a:t>
            </a:r>
            <a:r>
              <a:rPr lang="en-US" dirty="0"/>
              <a:t>order passed after reopening the assessment u/s 147/150;</a:t>
            </a:r>
          </a:p>
          <a:p>
            <a:r>
              <a:rPr lang="en-US" dirty="0"/>
              <a:t>Search assessment order u/s 153A or 158BC;</a:t>
            </a:r>
          </a:p>
          <a:p>
            <a:r>
              <a:rPr lang="en-US" dirty="0"/>
              <a:t>Rectification Order u/s 154/155;</a:t>
            </a:r>
          </a:p>
          <a:p>
            <a:r>
              <a:rPr lang="en-US" dirty="0"/>
              <a:t>Order u/ s 163 treating the taxpayer as agent of a nonresident;</a:t>
            </a:r>
          </a:p>
          <a:p>
            <a:r>
              <a:rPr lang="en-US" dirty="0"/>
              <a:t>Order passed u/s 170(2)/(3) assessing the successor to the business in respect of income earned by the predecessor;</a:t>
            </a:r>
          </a:p>
          <a:p>
            <a:r>
              <a:rPr lang="en-US" dirty="0"/>
              <a:t>Order u/s 171 recording finding about partition of Hindu undivided family(HUF);</a:t>
            </a:r>
          </a:p>
          <a:p>
            <a:r>
              <a:rPr lang="en-US" dirty="0" smtClean="0"/>
              <a:t>Order </a:t>
            </a:r>
            <a:r>
              <a:rPr lang="en-US" dirty="0"/>
              <a:t>u/s 201(1)/206C(6A) deeming person responsible for deduction of tax at source as </a:t>
            </a:r>
            <a:r>
              <a:rPr lang="en-US" dirty="0" err="1"/>
              <a:t>assessee</a:t>
            </a:r>
            <a:r>
              <a:rPr lang="en-US" dirty="0"/>
              <a:t> in default on failure to deduct/ collect tax at source or to pay the same to the Government;</a:t>
            </a:r>
          </a:p>
          <a:p>
            <a:r>
              <a:rPr lang="en-US" dirty="0"/>
              <a:t>Order determining refund u/s 237;</a:t>
            </a:r>
          </a:p>
          <a:p>
            <a:r>
              <a:rPr lang="en-US" dirty="0"/>
              <a:t>Order imposing penalty </a:t>
            </a:r>
            <a:r>
              <a:rPr lang="en-US" dirty="0" smtClean="0"/>
              <a:t> under various sections</a:t>
            </a:r>
            <a:endParaRPr lang="en-US" dirty="0"/>
          </a:p>
          <a:p>
            <a:endParaRPr lang="en-IN" dirty="0"/>
          </a:p>
        </p:txBody>
      </p:sp>
      <p:sp>
        <p:nvSpPr>
          <p:cNvPr id="4" name="Date Placeholder 3"/>
          <p:cNvSpPr>
            <a:spLocks noGrp="1"/>
          </p:cNvSpPr>
          <p:nvPr>
            <p:ph type="dt" sz="half" idx="10"/>
          </p:nvPr>
        </p:nvSpPr>
        <p:spPr/>
        <p:txBody>
          <a:bodyPr/>
          <a:lstStyle/>
          <a:p>
            <a:fld id="{0AAD3806-8977-4558-B1E3-376EAD590D4D}" type="datetime1">
              <a:rPr lang="en-IN" smtClean="0"/>
              <a:t>20/12/2022</a:t>
            </a:fld>
            <a:endParaRPr lang="en-IN"/>
          </a:p>
        </p:txBody>
      </p:sp>
    </p:spTree>
    <p:extLst>
      <p:ext uri="{BB962C8B-B14F-4D97-AF65-F5344CB8AC3E}">
        <p14:creationId xmlns:p14="http://schemas.microsoft.com/office/powerpoint/2010/main" val="16099113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After Filing – Assessment by the Department</a:t>
            </a:r>
            <a:endParaRPr lang="en-IN" dirty="0"/>
          </a:p>
        </p:txBody>
      </p:sp>
      <p:sp>
        <p:nvSpPr>
          <p:cNvPr id="3" name="Content Placeholder 2"/>
          <p:cNvSpPr>
            <a:spLocks noGrp="1"/>
          </p:cNvSpPr>
          <p:nvPr>
            <p:ph idx="1"/>
          </p:nvPr>
        </p:nvSpPr>
        <p:spPr/>
        <p:txBody>
          <a:bodyPr/>
          <a:lstStyle/>
          <a:p>
            <a:r>
              <a:rPr lang="en-IN" dirty="0"/>
              <a:t>Assessment under section 143(1), i.e., </a:t>
            </a:r>
            <a:endParaRPr lang="en-IN" dirty="0" smtClean="0"/>
          </a:p>
          <a:p>
            <a:pPr lvl="1"/>
            <a:r>
              <a:rPr lang="en-IN" dirty="0" smtClean="0"/>
              <a:t>Summary </a:t>
            </a:r>
            <a:r>
              <a:rPr lang="en-IN" dirty="0"/>
              <a:t>assessment without calling the </a:t>
            </a:r>
            <a:r>
              <a:rPr lang="en-IN" dirty="0" err="1"/>
              <a:t>assessee</a:t>
            </a:r>
            <a:r>
              <a:rPr lang="en-IN" dirty="0"/>
              <a:t>.</a:t>
            </a:r>
          </a:p>
          <a:p>
            <a:r>
              <a:rPr lang="en-IN" dirty="0"/>
              <a:t>Assessment under section 143(3), </a:t>
            </a:r>
            <a:endParaRPr lang="en-IN" dirty="0" smtClean="0"/>
          </a:p>
          <a:p>
            <a:pPr lvl="1"/>
            <a:r>
              <a:rPr lang="en-IN" dirty="0" smtClean="0"/>
              <a:t>Scrutiny </a:t>
            </a:r>
            <a:r>
              <a:rPr lang="en-IN" dirty="0"/>
              <a:t>assessment.</a:t>
            </a:r>
          </a:p>
          <a:p>
            <a:r>
              <a:rPr lang="en-IN" dirty="0"/>
              <a:t>Assessment under section 144, </a:t>
            </a:r>
            <a:endParaRPr lang="en-IN" dirty="0" smtClean="0"/>
          </a:p>
          <a:p>
            <a:pPr lvl="1"/>
            <a:r>
              <a:rPr lang="en-IN" dirty="0" smtClean="0"/>
              <a:t>Best </a:t>
            </a:r>
            <a:r>
              <a:rPr lang="en-IN" dirty="0"/>
              <a:t>judgment assessment.</a:t>
            </a:r>
          </a:p>
          <a:p>
            <a:r>
              <a:rPr lang="en-IN" dirty="0"/>
              <a:t>Assessment under section 147, </a:t>
            </a:r>
            <a:endParaRPr lang="en-IN" dirty="0" smtClean="0"/>
          </a:p>
          <a:p>
            <a:pPr lvl="1"/>
            <a:r>
              <a:rPr lang="en-IN" dirty="0" smtClean="0"/>
              <a:t>Income </a:t>
            </a:r>
            <a:r>
              <a:rPr lang="en-IN" dirty="0"/>
              <a:t>escaping </a:t>
            </a:r>
            <a:r>
              <a:rPr lang="en-IN" dirty="0" err="1"/>
              <a:t>assessme</a:t>
            </a:r>
            <a:endParaRPr lang="en-IN" dirty="0"/>
          </a:p>
        </p:txBody>
      </p:sp>
      <p:sp>
        <p:nvSpPr>
          <p:cNvPr id="4" name="Date Placeholder 3"/>
          <p:cNvSpPr>
            <a:spLocks noGrp="1"/>
          </p:cNvSpPr>
          <p:nvPr>
            <p:ph type="dt" sz="half" idx="10"/>
          </p:nvPr>
        </p:nvSpPr>
        <p:spPr/>
        <p:txBody>
          <a:bodyPr/>
          <a:lstStyle/>
          <a:p>
            <a:fld id="{509CA949-FB73-47E1-885A-FDCBBFCE95CD}" type="datetime1">
              <a:rPr lang="en-IN" smtClean="0"/>
              <a:t>20/12/2022</a:t>
            </a:fld>
            <a:endParaRPr lang="en-IN"/>
          </a:p>
        </p:txBody>
      </p:sp>
    </p:spTree>
    <p:extLst>
      <p:ext uri="{BB962C8B-B14F-4D97-AF65-F5344CB8AC3E}">
        <p14:creationId xmlns:p14="http://schemas.microsoft.com/office/powerpoint/2010/main" val="40849787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 Limit</a:t>
            </a:r>
            <a:endParaRPr lang="en-IN" dirty="0"/>
          </a:p>
        </p:txBody>
      </p:sp>
      <p:sp>
        <p:nvSpPr>
          <p:cNvPr id="3" name="Content Placeholder 2"/>
          <p:cNvSpPr>
            <a:spLocks noGrp="1"/>
          </p:cNvSpPr>
          <p:nvPr>
            <p:ph idx="1"/>
          </p:nvPr>
        </p:nvSpPr>
        <p:spPr/>
        <p:txBody>
          <a:bodyPr>
            <a:normAutofit lnSpcReduction="10000"/>
          </a:bodyPr>
          <a:lstStyle/>
          <a:p>
            <a:r>
              <a:rPr lang="en-US" dirty="0"/>
              <a:t>Appeal is to be filed within 30 days of the date of service of notice of demand relating to assessment or penalty order or the date of service of order sought to be appealed against, as the case may be. </a:t>
            </a:r>
            <a:endParaRPr lang="en-US" dirty="0" smtClean="0"/>
          </a:p>
          <a:p>
            <a:r>
              <a:rPr lang="en-US" dirty="0" smtClean="0"/>
              <a:t>The </a:t>
            </a:r>
            <a:r>
              <a:rPr lang="en-US" dirty="0"/>
              <a:t>Commissioner (Appeals) may admit an appeal after the expiration of period of 30 days, if he is satisfied that there was sufficient cause for not presenting the appeal within the period of 30 days. </a:t>
            </a:r>
            <a:endParaRPr lang="en-US" dirty="0" smtClean="0"/>
          </a:p>
          <a:p>
            <a:r>
              <a:rPr lang="en-US" dirty="0" smtClean="0"/>
              <a:t>Application </a:t>
            </a:r>
            <a:r>
              <a:rPr lang="en-US" dirty="0"/>
              <a:t>for condoning the delay citing out reasons for the delay along with necessary evidences should be filed with Form No. 35 at the time of filing of appeal. Commissioner (Appeals) can condone the delay in filing the appeal in genuine cases with a view to dispense substantive justice.</a:t>
            </a:r>
            <a:endParaRPr lang="en-IN" dirty="0"/>
          </a:p>
        </p:txBody>
      </p:sp>
      <p:sp>
        <p:nvSpPr>
          <p:cNvPr id="4" name="Date Placeholder 3"/>
          <p:cNvSpPr>
            <a:spLocks noGrp="1"/>
          </p:cNvSpPr>
          <p:nvPr>
            <p:ph type="dt" sz="half" idx="10"/>
          </p:nvPr>
        </p:nvSpPr>
        <p:spPr/>
        <p:txBody>
          <a:bodyPr/>
          <a:lstStyle/>
          <a:p>
            <a:fld id="{DEF1E284-2333-44AB-A48A-0B8E47C38E1B}" type="datetime1">
              <a:rPr lang="en-IN" smtClean="0"/>
              <a:t>20/12/2022</a:t>
            </a:fld>
            <a:endParaRPr lang="en-IN"/>
          </a:p>
        </p:txBody>
      </p:sp>
    </p:spTree>
    <p:extLst>
      <p:ext uri="{BB962C8B-B14F-4D97-AF65-F5344CB8AC3E}">
        <p14:creationId xmlns:p14="http://schemas.microsoft.com/office/powerpoint/2010/main" val="29347978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ITAT </a:t>
            </a:r>
            <a:endParaRPr lang="en-IN" dirty="0"/>
          </a:p>
        </p:txBody>
      </p:sp>
      <p:sp>
        <p:nvSpPr>
          <p:cNvPr id="3" name="Content Placeholder 2"/>
          <p:cNvSpPr>
            <a:spLocks noGrp="1"/>
          </p:cNvSpPr>
          <p:nvPr>
            <p:ph idx="1"/>
          </p:nvPr>
        </p:nvSpPr>
        <p:spPr/>
        <p:txBody>
          <a:bodyPr/>
          <a:lstStyle/>
          <a:p>
            <a:r>
              <a:rPr lang="en-US" dirty="0"/>
              <a:t>Appeal against an order of Commissioner (Appeals) lies with the Income Tax Appellate Tribunal (ITAT). Both tax payer and the Assessing Officer can file appeal before the Appellate Tribunal. Several Benches of the Appellate Tribunal comprising judicial and accountant members have been constituted all over India.</a:t>
            </a:r>
            <a:endParaRPr lang="en-IN" dirty="0"/>
          </a:p>
        </p:txBody>
      </p:sp>
      <p:sp>
        <p:nvSpPr>
          <p:cNvPr id="4" name="Date Placeholder 3"/>
          <p:cNvSpPr>
            <a:spLocks noGrp="1"/>
          </p:cNvSpPr>
          <p:nvPr>
            <p:ph type="dt" sz="half" idx="10"/>
          </p:nvPr>
        </p:nvSpPr>
        <p:spPr/>
        <p:txBody>
          <a:bodyPr/>
          <a:lstStyle/>
          <a:p>
            <a:fld id="{13EA647E-B2E8-48A1-98E5-BDEE9674FB34}" type="datetime1">
              <a:rPr lang="en-IN" smtClean="0"/>
              <a:t>20/12/2022</a:t>
            </a:fld>
            <a:endParaRPr lang="en-IN"/>
          </a:p>
        </p:txBody>
      </p:sp>
    </p:spTree>
    <p:extLst>
      <p:ext uri="{BB962C8B-B14F-4D97-AF65-F5344CB8AC3E}">
        <p14:creationId xmlns:p14="http://schemas.microsoft.com/office/powerpoint/2010/main" val="24671052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Issues</a:t>
            </a:r>
            <a:endParaRPr lang="en-IN" dirty="0"/>
          </a:p>
        </p:txBody>
      </p:sp>
      <p:sp>
        <p:nvSpPr>
          <p:cNvPr id="3" name="Content Placeholder 2"/>
          <p:cNvSpPr>
            <a:spLocks noGrp="1"/>
          </p:cNvSpPr>
          <p:nvPr>
            <p:ph idx="1"/>
          </p:nvPr>
        </p:nvSpPr>
        <p:spPr/>
        <p:txBody>
          <a:bodyPr>
            <a:normAutofit fontScale="70000" lnSpcReduction="20000"/>
          </a:bodyPr>
          <a:lstStyle/>
          <a:p>
            <a:r>
              <a:rPr lang="en-US" dirty="0"/>
              <a:t>Order by Commissioner(Appeals) u/s 250/154/271/ 271A/272A;</a:t>
            </a:r>
          </a:p>
          <a:p>
            <a:r>
              <a:rPr lang="en-US" dirty="0" smtClean="0"/>
              <a:t>Order </a:t>
            </a:r>
            <a:r>
              <a:rPr lang="en-US" dirty="0"/>
              <a:t>by Commissioner u/s 12AA on registration application by a charitable or religious trust;</a:t>
            </a:r>
          </a:p>
          <a:p>
            <a:r>
              <a:rPr lang="en-US" dirty="0"/>
              <a:t>Order by the Commissioner u/s 80G(5)(vi) regarding approval of a charitable trust for donations made after 31.3.92;</a:t>
            </a:r>
          </a:p>
          <a:p>
            <a:r>
              <a:rPr lang="en-US" dirty="0"/>
              <a:t>Order by Commissioner u/s 263 revising Assessing Officer’s order considered prejudicial to the interest of revenue;</a:t>
            </a:r>
          </a:p>
          <a:p>
            <a:r>
              <a:rPr lang="en-US" dirty="0"/>
              <a:t>Order by Commissioner u/s 154 to rectify an order u/s 263;</a:t>
            </a:r>
          </a:p>
          <a:p>
            <a:r>
              <a:rPr lang="en-US" dirty="0"/>
              <a:t>Penalty order passed by Commissioners u/s 271 or section 272A;</a:t>
            </a:r>
          </a:p>
          <a:p>
            <a:r>
              <a:rPr lang="en-US" dirty="0"/>
              <a:t>Penalty order passed by Chief Commissioner/ Director General/Director u/s 272A;</a:t>
            </a:r>
          </a:p>
          <a:p>
            <a:r>
              <a:rPr lang="en-US" dirty="0"/>
              <a:t>Order passed by Assessing Officer u/s 143(3)/147 in pursuance of direction of Dispute;</a:t>
            </a:r>
          </a:p>
          <a:p>
            <a:r>
              <a:rPr lang="en-US" dirty="0"/>
              <a:t>Resolution Panel (DRP) and rectification order passed u/s 154 in respect of such order. The Commissioner can also direct the Assessing Officer to file appeal against order of Commissioner (Appeals) before the Appellate Tribunal.</a:t>
            </a:r>
          </a:p>
          <a:p>
            <a:endParaRPr lang="en-IN" dirty="0"/>
          </a:p>
        </p:txBody>
      </p:sp>
      <p:sp>
        <p:nvSpPr>
          <p:cNvPr id="4" name="Date Placeholder 3"/>
          <p:cNvSpPr>
            <a:spLocks noGrp="1"/>
          </p:cNvSpPr>
          <p:nvPr>
            <p:ph type="dt" sz="half" idx="10"/>
          </p:nvPr>
        </p:nvSpPr>
        <p:spPr/>
        <p:txBody>
          <a:bodyPr/>
          <a:lstStyle/>
          <a:p>
            <a:fld id="{22A8A553-EE1B-4ECD-BE1B-837DCD2A63E5}" type="datetime1">
              <a:rPr lang="en-IN" smtClean="0"/>
              <a:t>20/12/2022</a:t>
            </a:fld>
            <a:endParaRPr lang="en-IN"/>
          </a:p>
        </p:txBody>
      </p:sp>
    </p:spTree>
    <p:extLst>
      <p:ext uri="{BB962C8B-B14F-4D97-AF65-F5344CB8AC3E}">
        <p14:creationId xmlns:p14="http://schemas.microsoft.com/office/powerpoint/2010/main" val="36558474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 Limit</a:t>
            </a:r>
            <a:endParaRPr lang="en-IN" dirty="0"/>
          </a:p>
        </p:txBody>
      </p:sp>
      <p:sp>
        <p:nvSpPr>
          <p:cNvPr id="3" name="Content Placeholder 2"/>
          <p:cNvSpPr>
            <a:spLocks noGrp="1"/>
          </p:cNvSpPr>
          <p:nvPr>
            <p:ph idx="1"/>
          </p:nvPr>
        </p:nvSpPr>
        <p:spPr/>
        <p:txBody>
          <a:bodyPr/>
          <a:lstStyle/>
          <a:p>
            <a:r>
              <a:rPr lang="en-US" dirty="0"/>
              <a:t>Appeal is to be filed before the Appellate Tribunal within 60 days of the date on which order appealed against is communicated to the taxpayer or the Commissioner, as the case may be</a:t>
            </a:r>
            <a:r>
              <a:rPr lang="en-US" dirty="0" smtClean="0"/>
              <a:t>.</a:t>
            </a:r>
          </a:p>
          <a:p>
            <a:endParaRPr lang="en-US" dirty="0"/>
          </a:p>
          <a:p>
            <a:r>
              <a:rPr lang="en-US" dirty="0" smtClean="0"/>
              <a:t>Circular dated 25</a:t>
            </a:r>
            <a:r>
              <a:rPr lang="en-US" baseline="30000" dirty="0" smtClean="0"/>
              <a:t>th</a:t>
            </a:r>
            <a:r>
              <a:rPr lang="en-US" dirty="0" smtClean="0"/>
              <a:t> May 2021 Time Limit is extended in all cases</a:t>
            </a:r>
          </a:p>
          <a:p>
            <a:r>
              <a:rPr lang="en-US" dirty="0" smtClean="0"/>
              <a:t>By CBDT</a:t>
            </a:r>
            <a:endParaRPr lang="en-IN" dirty="0"/>
          </a:p>
        </p:txBody>
      </p:sp>
      <p:sp>
        <p:nvSpPr>
          <p:cNvPr id="4" name="Date Placeholder 3"/>
          <p:cNvSpPr>
            <a:spLocks noGrp="1"/>
          </p:cNvSpPr>
          <p:nvPr>
            <p:ph type="dt" sz="half" idx="10"/>
          </p:nvPr>
        </p:nvSpPr>
        <p:spPr/>
        <p:txBody>
          <a:bodyPr/>
          <a:lstStyle/>
          <a:p>
            <a:fld id="{69FDC6D2-175E-4038-80E1-B0662E8DAB68}" type="datetime1">
              <a:rPr lang="en-IN" smtClean="0"/>
              <a:t>20/12/2022</a:t>
            </a:fld>
            <a:endParaRPr lang="en-IN"/>
          </a:p>
        </p:txBody>
      </p:sp>
    </p:spTree>
    <p:extLst>
      <p:ext uri="{BB962C8B-B14F-4D97-AF65-F5344CB8AC3E}">
        <p14:creationId xmlns:p14="http://schemas.microsoft.com/office/powerpoint/2010/main" val="39436685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Appeal to High Count</a:t>
            </a:r>
            <a:endParaRPr lang="en-IN" dirty="0"/>
          </a:p>
        </p:txBody>
      </p:sp>
      <p:sp>
        <p:nvSpPr>
          <p:cNvPr id="3" name="Content Placeholder 2"/>
          <p:cNvSpPr>
            <a:spLocks noGrp="1"/>
          </p:cNvSpPr>
          <p:nvPr>
            <p:ph idx="1"/>
          </p:nvPr>
        </p:nvSpPr>
        <p:spPr/>
        <p:txBody>
          <a:bodyPr>
            <a:normAutofit fontScale="85000" lnSpcReduction="20000"/>
          </a:bodyPr>
          <a:lstStyle/>
          <a:p>
            <a:r>
              <a:rPr lang="en-US" dirty="0"/>
              <a:t>Appeal against Appellate Tribunal’s order lies with the High Court, Where the High Court is satisfied that the case involves a substantial question of law. </a:t>
            </a:r>
            <a:endParaRPr lang="en-US" dirty="0" smtClean="0"/>
          </a:p>
          <a:p>
            <a:r>
              <a:rPr lang="en-US" dirty="0" smtClean="0"/>
              <a:t>Appeal </a:t>
            </a:r>
            <a:r>
              <a:rPr lang="en-US" dirty="0"/>
              <a:t>to the High Court against Appellate Tribunal’s order can be filed by the tax payer or the Chief Commissioner/Commissioner within 120 days of receipt of the order and in the form of memorandum of appeal, precisely stating the substantial question of law involved</a:t>
            </a:r>
            <a:r>
              <a:rPr lang="en-US" dirty="0" smtClean="0"/>
              <a:t>.</a:t>
            </a:r>
          </a:p>
          <a:p>
            <a:r>
              <a:rPr lang="en-US" dirty="0" smtClean="0"/>
              <a:t>If </a:t>
            </a:r>
            <a:r>
              <a:rPr lang="en-US" dirty="0"/>
              <a:t>the High Court is satisfied that a substantial question is involved, it would formulate that question. </a:t>
            </a:r>
            <a:endParaRPr lang="en-US" dirty="0" smtClean="0"/>
          </a:p>
          <a:p>
            <a:r>
              <a:rPr lang="en-US" dirty="0" smtClean="0"/>
              <a:t>High </a:t>
            </a:r>
            <a:r>
              <a:rPr lang="en-US" dirty="0"/>
              <a:t>Court hears the appeal only on the question of law so formulated; however, the respondents can argue at the time of hearing that case does not involve such question of law. </a:t>
            </a:r>
            <a:endParaRPr lang="en-US" dirty="0" smtClean="0"/>
          </a:p>
          <a:p>
            <a:r>
              <a:rPr lang="en-US" dirty="0" smtClean="0"/>
              <a:t>Appeal </a:t>
            </a:r>
            <a:r>
              <a:rPr lang="en-US" dirty="0"/>
              <a:t>filed before High Court is heard by bench of not less than two Judges and decision is by majority.</a:t>
            </a:r>
            <a:endParaRPr lang="en-IN" dirty="0"/>
          </a:p>
        </p:txBody>
      </p:sp>
      <p:sp>
        <p:nvSpPr>
          <p:cNvPr id="4" name="Date Placeholder 3"/>
          <p:cNvSpPr>
            <a:spLocks noGrp="1"/>
          </p:cNvSpPr>
          <p:nvPr>
            <p:ph type="dt" sz="half" idx="10"/>
          </p:nvPr>
        </p:nvSpPr>
        <p:spPr/>
        <p:txBody>
          <a:bodyPr/>
          <a:lstStyle/>
          <a:p>
            <a:fld id="{68542275-7214-4B44-B4B6-C0D32EC7B67B}" type="datetime1">
              <a:rPr lang="en-IN" smtClean="0"/>
              <a:t>20/12/2022</a:t>
            </a:fld>
            <a:endParaRPr lang="en-IN"/>
          </a:p>
        </p:txBody>
      </p:sp>
    </p:spTree>
    <p:extLst>
      <p:ext uri="{BB962C8B-B14F-4D97-AF65-F5344CB8AC3E}">
        <p14:creationId xmlns:p14="http://schemas.microsoft.com/office/powerpoint/2010/main" val="2098994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Appeal to SC</a:t>
            </a:r>
            <a:endParaRPr lang="en-IN" dirty="0"/>
          </a:p>
        </p:txBody>
      </p:sp>
      <p:sp>
        <p:nvSpPr>
          <p:cNvPr id="3" name="Content Placeholder 2"/>
          <p:cNvSpPr>
            <a:spLocks noGrp="1"/>
          </p:cNvSpPr>
          <p:nvPr>
            <p:ph idx="1"/>
          </p:nvPr>
        </p:nvSpPr>
        <p:spPr/>
        <p:txBody>
          <a:bodyPr/>
          <a:lstStyle/>
          <a:p>
            <a:r>
              <a:rPr lang="en-US" dirty="0" smtClean="0"/>
              <a:t>Appeal </a:t>
            </a:r>
            <a:r>
              <a:rPr lang="en-US" dirty="0"/>
              <a:t>against High Court’s order in respect of Appellate Tribunal’s order lies with the Supreme Court in those cases, which are certified to be fit one for appeal to the Supreme Court.</a:t>
            </a:r>
          </a:p>
          <a:p>
            <a:r>
              <a:rPr lang="en-US" dirty="0"/>
              <a:t>Special leave can also be granted by the Supreme Court under Art. 136 of the constitution of India against the order of the High Court.</a:t>
            </a:r>
          </a:p>
        </p:txBody>
      </p:sp>
      <p:sp>
        <p:nvSpPr>
          <p:cNvPr id="4" name="Date Placeholder 3"/>
          <p:cNvSpPr>
            <a:spLocks noGrp="1"/>
          </p:cNvSpPr>
          <p:nvPr>
            <p:ph type="dt" sz="half" idx="10"/>
          </p:nvPr>
        </p:nvSpPr>
        <p:spPr/>
        <p:txBody>
          <a:bodyPr/>
          <a:lstStyle/>
          <a:p>
            <a:fld id="{FAE950C7-F3D5-4F5E-91C3-49C20B00B8D4}" type="datetime1">
              <a:rPr lang="en-IN" smtClean="0"/>
              <a:t>20/12/2022</a:t>
            </a:fld>
            <a:endParaRPr lang="en-IN"/>
          </a:p>
        </p:txBody>
      </p:sp>
    </p:spTree>
    <p:extLst>
      <p:ext uri="{BB962C8B-B14F-4D97-AF65-F5344CB8AC3E}">
        <p14:creationId xmlns:p14="http://schemas.microsoft.com/office/powerpoint/2010/main" val="19588823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Appeal</a:t>
            </a:r>
            <a:endParaRPr lang="en-IN"/>
          </a:p>
        </p:txBody>
      </p:sp>
      <p:sp>
        <p:nvSpPr>
          <p:cNvPr id="3" name="Content Placeholder 2"/>
          <p:cNvSpPr>
            <a:spLocks noGrp="1"/>
          </p:cNvSpPr>
          <p:nvPr>
            <p:ph idx="1"/>
          </p:nvPr>
        </p:nvSpPr>
        <p:spPr/>
        <p:txBody>
          <a:bodyPr/>
          <a:lstStyle/>
          <a:p>
            <a:r>
              <a:rPr lang="en-US" dirty="0"/>
              <a:t>An appeal shall lie to the Supreme Court from any judgment of the High Court delivered before the establishment of the National Tax Tribunal] on a reference made under section 256 against an order made under section 254 before the 1st day of October, 1998 or an appeal made to High Court in respect of an order passed under section 254 on or after that date in any case which the High Court certifies to be a fit one for appeal to the Supreme Court.</a:t>
            </a:r>
          </a:p>
          <a:p>
            <a:endParaRPr lang="en-IN" dirty="0"/>
          </a:p>
        </p:txBody>
      </p:sp>
      <p:sp>
        <p:nvSpPr>
          <p:cNvPr id="4" name="Date Placeholder 3"/>
          <p:cNvSpPr>
            <a:spLocks noGrp="1"/>
          </p:cNvSpPr>
          <p:nvPr>
            <p:ph type="dt" sz="half" idx="10"/>
          </p:nvPr>
        </p:nvSpPr>
        <p:spPr/>
        <p:txBody>
          <a:bodyPr/>
          <a:lstStyle/>
          <a:p>
            <a:fld id="{AB79E5A8-E035-423A-ADD7-A0D5EA2876CA}" type="datetime1">
              <a:rPr lang="en-IN" smtClean="0"/>
              <a:t>20/12/2022</a:t>
            </a:fld>
            <a:endParaRPr lang="en-IN"/>
          </a:p>
        </p:txBody>
      </p:sp>
    </p:spTree>
    <p:extLst>
      <p:ext uri="{BB962C8B-B14F-4D97-AF65-F5344CB8AC3E}">
        <p14:creationId xmlns:p14="http://schemas.microsoft.com/office/powerpoint/2010/main" val="18295549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Hearing</a:t>
            </a:r>
            <a:endParaRPr lang="en-IN" dirty="0"/>
          </a:p>
        </p:txBody>
      </p:sp>
      <p:sp>
        <p:nvSpPr>
          <p:cNvPr id="3" name="Content Placeholder 2"/>
          <p:cNvSpPr>
            <a:spLocks noGrp="1"/>
          </p:cNvSpPr>
          <p:nvPr>
            <p:ph idx="1"/>
          </p:nvPr>
        </p:nvSpPr>
        <p:spPr/>
        <p:txBody>
          <a:bodyPr>
            <a:normAutofit fontScale="92500" lnSpcReduction="20000"/>
          </a:bodyPr>
          <a:lstStyle/>
          <a:p>
            <a:r>
              <a:rPr lang="en-US" b="1" smtClean="0"/>
              <a:t>Hearing </a:t>
            </a:r>
            <a:r>
              <a:rPr lang="en-US" b="1" dirty="0"/>
              <a:t>before the Supreme Court</a:t>
            </a:r>
            <a:endParaRPr lang="en-US" dirty="0"/>
          </a:p>
          <a:p>
            <a:r>
              <a:rPr lang="en-US" dirty="0"/>
              <a:t>  •  The provisions of the Code of Civil Procedure, 1908 (5 of 1908), relating to appeals to the Supreme Court shall, so far as may be, apply in the case of appeals under section 261 as they apply in the case of appeals from decrees of a High Court :</a:t>
            </a:r>
          </a:p>
          <a:p>
            <a:r>
              <a:rPr lang="en-US" b="1" dirty="0"/>
              <a:t>Provided</a:t>
            </a:r>
            <a:r>
              <a:rPr lang="en-US" dirty="0"/>
              <a:t> that nothing in this section shall be deemed to affect the provisions of sub-section (1) of section 260 or section 265.</a:t>
            </a:r>
          </a:p>
          <a:p>
            <a:r>
              <a:rPr lang="en-US" dirty="0"/>
              <a:t>  •  The costs of the appeal shall be in the discretion of the Supreme Court.</a:t>
            </a:r>
          </a:p>
          <a:p>
            <a:r>
              <a:rPr lang="en-US" dirty="0"/>
              <a:t>  •  Where the judgment of the High Court is varied or reversed in the appeal, effect shall be given to the order of the Supreme Court in the manner provided in section 260 in the case of a judgment of the High Court.</a:t>
            </a:r>
          </a:p>
          <a:p>
            <a:endParaRPr lang="en-IN" dirty="0"/>
          </a:p>
        </p:txBody>
      </p:sp>
      <p:sp>
        <p:nvSpPr>
          <p:cNvPr id="4" name="Date Placeholder 3"/>
          <p:cNvSpPr>
            <a:spLocks noGrp="1"/>
          </p:cNvSpPr>
          <p:nvPr>
            <p:ph type="dt" sz="half" idx="10"/>
          </p:nvPr>
        </p:nvSpPr>
        <p:spPr/>
        <p:txBody>
          <a:bodyPr/>
          <a:lstStyle/>
          <a:p>
            <a:fld id="{766668EE-1A3A-487B-8851-7F90F4597A93}" type="datetime1">
              <a:rPr lang="en-IN" smtClean="0"/>
              <a:t>20/12/2022</a:t>
            </a:fld>
            <a:endParaRPr lang="en-IN"/>
          </a:p>
        </p:txBody>
      </p:sp>
    </p:spTree>
    <p:extLst>
      <p:ext uri="{BB962C8B-B14F-4D97-AF65-F5344CB8AC3E}">
        <p14:creationId xmlns:p14="http://schemas.microsoft.com/office/powerpoint/2010/main" val="125724568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a:t>
            </a:r>
            <a:endParaRPr lang="en-IN" dirty="0"/>
          </a:p>
        </p:txBody>
      </p:sp>
      <p:sp>
        <p:nvSpPr>
          <p:cNvPr id="3" name="Content Placeholder 2"/>
          <p:cNvSpPr>
            <a:spLocks noGrp="1"/>
          </p:cNvSpPr>
          <p:nvPr>
            <p:ph idx="1"/>
          </p:nvPr>
        </p:nvSpPr>
        <p:spPr/>
        <p:txBody>
          <a:bodyPr/>
          <a:lstStyle/>
          <a:p>
            <a:endParaRPr lang="en-IN"/>
          </a:p>
        </p:txBody>
      </p:sp>
      <p:sp>
        <p:nvSpPr>
          <p:cNvPr id="4" name="Date Placeholder 3"/>
          <p:cNvSpPr>
            <a:spLocks noGrp="1"/>
          </p:cNvSpPr>
          <p:nvPr>
            <p:ph type="dt" sz="half" idx="10"/>
          </p:nvPr>
        </p:nvSpPr>
        <p:spPr/>
        <p:txBody>
          <a:bodyPr/>
          <a:lstStyle/>
          <a:p>
            <a:fld id="{0EF0B672-FEA8-49F3-A29C-4DF64FB496E6}" type="datetime1">
              <a:rPr lang="en-IN" smtClean="0"/>
              <a:t>20/12/2022</a:t>
            </a:fld>
            <a:endParaRPr lang="en-IN"/>
          </a:p>
        </p:txBody>
      </p:sp>
    </p:spTree>
    <p:extLst>
      <p:ext uri="{BB962C8B-B14F-4D97-AF65-F5344CB8AC3E}">
        <p14:creationId xmlns:p14="http://schemas.microsoft.com/office/powerpoint/2010/main" val="42259010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Assessment – Sec.143(1)</a:t>
            </a:r>
            <a:endParaRPr lang="en-IN" dirty="0"/>
          </a:p>
        </p:txBody>
      </p:sp>
      <p:sp>
        <p:nvSpPr>
          <p:cNvPr id="3" name="Content Placeholder 2"/>
          <p:cNvSpPr>
            <a:spLocks noGrp="1"/>
          </p:cNvSpPr>
          <p:nvPr>
            <p:ph idx="1"/>
          </p:nvPr>
        </p:nvSpPr>
        <p:spPr/>
        <p:txBody>
          <a:bodyPr>
            <a:normAutofit lnSpcReduction="10000"/>
          </a:bodyPr>
          <a:lstStyle/>
          <a:p>
            <a:r>
              <a:rPr lang="en-US" dirty="0"/>
              <a:t>This is a preliminary assessment and is referred to as summary assessment without calling the </a:t>
            </a:r>
            <a:r>
              <a:rPr lang="en-US" dirty="0" err="1"/>
              <a:t>assessee</a:t>
            </a:r>
            <a:r>
              <a:rPr lang="en-US" dirty="0"/>
              <a:t> (i.e., taxpayer</a:t>
            </a:r>
            <a:r>
              <a:rPr lang="en-US" dirty="0" smtClean="0"/>
              <a:t>).</a:t>
            </a:r>
          </a:p>
          <a:p>
            <a:r>
              <a:rPr lang="en-US" dirty="0" smtClean="0"/>
              <a:t>Scope</a:t>
            </a:r>
          </a:p>
          <a:p>
            <a:r>
              <a:rPr lang="en-US" dirty="0"/>
              <a:t>total income or loss is computed after making the following adjustments </a:t>
            </a:r>
            <a:r>
              <a:rPr lang="en-US" dirty="0" smtClean="0"/>
              <a:t> </a:t>
            </a:r>
            <a:r>
              <a:rPr lang="en-US" dirty="0"/>
              <a:t>namely:-</a:t>
            </a:r>
          </a:p>
          <a:p>
            <a:pPr lvl="1"/>
            <a:r>
              <a:rPr lang="en-US" dirty="0"/>
              <a:t>(</a:t>
            </a:r>
            <a:r>
              <a:rPr lang="en-US" dirty="0" err="1"/>
              <a:t>i</a:t>
            </a:r>
            <a:r>
              <a:rPr lang="en-US" dirty="0"/>
              <a:t>) any arithmetical error in the return; or</a:t>
            </a:r>
          </a:p>
          <a:p>
            <a:pPr lvl="1"/>
            <a:r>
              <a:rPr lang="en-US" dirty="0"/>
              <a:t>(ii) an incorrect claim (*), if such incorrect claim is apparent from any information in the return;</a:t>
            </a:r>
          </a:p>
          <a:p>
            <a:pPr lvl="1"/>
            <a:r>
              <a:rPr lang="en-US" dirty="0"/>
              <a:t>(iii) disallowance of loss claimed, if return of the previous year for which set-off of loss is claimed was furnished beyond the due date specified under section 139(1); or</a:t>
            </a:r>
          </a:p>
          <a:p>
            <a:pPr lvl="1"/>
            <a:endParaRPr lang="en-IN" dirty="0"/>
          </a:p>
        </p:txBody>
      </p:sp>
      <p:sp>
        <p:nvSpPr>
          <p:cNvPr id="4" name="Date Placeholder 3"/>
          <p:cNvSpPr>
            <a:spLocks noGrp="1"/>
          </p:cNvSpPr>
          <p:nvPr>
            <p:ph type="dt" sz="half" idx="10"/>
          </p:nvPr>
        </p:nvSpPr>
        <p:spPr/>
        <p:txBody>
          <a:bodyPr/>
          <a:lstStyle/>
          <a:p>
            <a:fld id="{3AFEC8F1-5454-49F2-BFDF-A27D14D4C14F}" type="datetime1">
              <a:rPr lang="en-IN" smtClean="0"/>
              <a:t>20/12/2022</a:t>
            </a:fld>
            <a:endParaRPr lang="en-IN"/>
          </a:p>
        </p:txBody>
      </p:sp>
    </p:spTree>
    <p:extLst>
      <p:ext uri="{BB962C8B-B14F-4D97-AF65-F5344CB8AC3E}">
        <p14:creationId xmlns:p14="http://schemas.microsoft.com/office/powerpoint/2010/main" val="4407352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lvl="1"/>
            <a:endParaRPr lang="en-US" dirty="0" smtClean="0"/>
          </a:p>
          <a:p>
            <a:pPr lvl="1"/>
            <a:r>
              <a:rPr lang="en-US" dirty="0" smtClean="0"/>
              <a:t>(iv) disallowance of expenditure indicated in the audit report but not taken into account in computing the total income in the return</a:t>
            </a:r>
          </a:p>
          <a:p>
            <a:pPr lvl="1"/>
            <a:r>
              <a:rPr lang="en-US" dirty="0" smtClean="0"/>
              <a:t>(</a:t>
            </a:r>
            <a:r>
              <a:rPr lang="en-US" dirty="0"/>
              <a:t>v) disallowance of deduction claimed u/s 10AA, 80IA to 80-IE, if the return is furnished beyond the due date specified under section 139(1); or</a:t>
            </a:r>
          </a:p>
          <a:p>
            <a:pPr lvl="1"/>
            <a:r>
              <a:rPr lang="en-US" dirty="0"/>
              <a:t>(vi) addition of income appearing in Form 26AS or Form 16A or Form 16 which has not been included in computing the total income in the return</a:t>
            </a:r>
            <a:r>
              <a:rPr lang="en-US" dirty="0" smtClean="0"/>
              <a:t>.</a:t>
            </a:r>
          </a:p>
        </p:txBody>
      </p:sp>
      <p:sp>
        <p:nvSpPr>
          <p:cNvPr id="4" name="Date Placeholder 3"/>
          <p:cNvSpPr>
            <a:spLocks noGrp="1"/>
          </p:cNvSpPr>
          <p:nvPr>
            <p:ph type="dt" sz="half" idx="10"/>
          </p:nvPr>
        </p:nvSpPr>
        <p:spPr/>
        <p:txBody>
          <a:bodyPr/>
          <a:lstStyle/>
          <a:p>
            <a:fld id="{9A97D856-ECF4-4F71-BD56-E64B8AD8EC8F}" type="datetime1">
              <a:rPr lang="en-IN" smtClean="0"/>
              <a:t>20/12/2022</a:t>
            </a:fld>
            <a:endParaRPr lang="en-IN"/>
          </a:p>
        </p:txBody>
      </p:sp>
    </p:spTree>
    <p:extLst>
      <p:ext uri="{BB962C8B-B14F-4D97-AF65-F5344CB8AC3E}">
        <p14:creationId xmlns:p14="http://schemas.microsoft.com/office/powerpoint/2010/main" val="17606499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 Limit</a:t>
            </a:r>
            <a:endParaRPr lang="en-IN" dirty="0"/>
          </a:p>
        </p:txBody>
      </p:sp>
      <p:sp>
        <p:nvSpPr>
          <p:cNvPr id="3" name="Content Placeholder 2"/>
          <p:cNvSpPr>
            <a:spLocks noGrp="1"/>
          </p:cNvSpPr>
          <p:nvPr>
            <p:ph idx="1"/>
          </p:nvPr>
        </p:nvSpPr>
        <p:spPr/>
        <p:txBody>
          <a:bodyPr/>
          <a:lstStyle/>
          <a:p>
            <a:r>
              <a:rPr lang="en-US" dirty="0"/>
              <a:t>Within 9 months from end of the assessment year in which income was </a:t>
            </a:r>
            <a:r>
              <a:rPr lang="en-US" dirty="0" smtClean="0"/>
              <a:t>first </a:t>
            </a:r>
            <a:endParaRPr lang="en-IN" dirty="0"/>
          </a:p>
        </p:txBody>
      </p:sp>
      <p:sp>
        <p:nvSpPr>
          <p:cNvPr id="4" name="Date Placeholder 3"/>
          <p:cNvSpPr>
            <a:spLocks noGrp="1"/>
          </p:cNvSpPr>
          <p:nvPr>
            <p:ph type="dt" sz="half" idx="10"/>
          </p:nvPr>
        </p:nvSpPr>
        <p:spPr/>
        <p:txBody>
          <a:bodyPr/>
          <a:lstStyle/>
          <a:p>
            <a:fld id="{43BD428E-408B-425B-91EF-D4648189D4C3}" type="datetime1">
              <a:rPr lang="en-IN" smtClean="0"/>
              <a:t>20/12/2022</a:t>
            </a:fld>
            <a:endParaRPr lang="en-IN"/>
          </a:p>
        </p:txBody>
      </p:sp>
    </p:spTree>
    <p:extLst>
      <p:ext uri="{BB962C8B-B14F-4D97-AF65-F5344CB8AC3E}">
        <p14:creationId xmlns:p14="http://schemas.microsoft.com/office/powerpoint/2010/main" val="517425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Procedure</a:t>
            </a:r>
            <a:endParaRPr lang="en-IN" dirty="0"/>
          </a:p>
        </p:txBody>
      </p:sp>
      <p:sp>
        <p:nvSpPr>
          <p:cNvPr id="3" name="Content Placeholder 2"/>
          <p:cNvSpPr>
            <a:spLocks noGrp="1"/>
          </p:cNvSpPr>
          <p:nvPr>
            <p:ph idx="1"/>
          </p:nvPr>
        </p:nvSpPr>
        <p:spPr/>
        <p:txBody>
          <a:bodyPr>
            <a:normAutofit fontScale="77500" lnSpcReduction="20000"/>
          </a:bodyPr>
          <a:lstStyle/>
          <a:p>
            <a:r>
              <a:rPr lang="en-US" dirty="0"/>
              <a:t>After correcting arithmetical error or incorrect claim (if any) </a:t>
            </a:r>
            <a:r>
              <a:rPr lang="en-US" dirty="0" smtClean="0"/>
              <a:t> </a:t>
            </a:r>
            <a:r>
              <a:rPr lang="en-US" dirty="0"/>
              <a:t>the tax and interest and </a:t>
            </a:r>
            <a:r>
              <a:rPr lang="en-US" dirty="0" smtClean="0"/>
              <a:t>fee, </a:t>
            </a:r>
            <a:r>
              <a:rPr lang="en-US" dirty="0"/>
              <a:t>if any, shall be computed on the basis of the adjusted income.</a:t>
            </a:r>
          </a:p>
          <a:p>
            <a:r>
              <a:rPr lang="en-US" dirty="0"/>
              <a:t>Any sum payable by or refund due to the taxpayer shall be intimated to him.</a:t>
            </a:r>
          </a:p>
          <a:p>
            <a:r>
              <a:rPr lang="en-US" dirty="0"/>
              <a:t>An intimation shall be prepared or generated and sent to the taxpayer specifying the sum determined to be payable by, or the amount of refund due to the taxpayer.</a:t>
            </a:r>
          </a:p>
          <a:p>
            <a:r>
              <a:rPr lang="en-US" dirty="0"/>
              <a:t>An intimation shall also be sent to the taxpayer in a case where the loss declared</a:t>
            </a:r>
          </a:p>
          <a:p>
            <a:r>
              <a:rPr lang="en-US" dirty="0"/>
              <a:t>in the return of income by the taxpayer is adjusted but no tax or interest is payable by or no refund is due to him.</a:t>
            </a:r>
          </a:p>
          <a:p>
            <a:r>
              <a:rPr lang="en-US" dirty="0"/>
              <a:t>The acknowledgement of the return of income shall be deemed to be the intimation in a case where no sum is payable by or refundable to the </a:t>
            </a:r>
            <a:r>
              <a:rPr lang="en-US" dirty="0" err="1"/>
              <a:t>assessee</a:t>
            </a:r>
            <a:r>
              <a:rPr lang="en-US" dirty="0"/>
              <a:t> or where no adjustment is made to the returned income.</a:t>
            </a:r>
          </a:p>
          <a:p>
            <a:r>
              <a:rPr lang="en-US" b="1" dirty="0" smtClean="0"/>
              <a:t>Time-limit</a:t>
            </a:r>
            <a:endParaRPr lang="en-US" dirty="0"/>
          </a:p>
          <a:p>
            <a:r>
              <a:rPr lang="en-US" dirty="0"/>
              <a:t>Assessment under section 143(1) can be made within a period of 9 months from the end of the financial year in which the return of income is filed.</a:t>
            </a:r>
          </a:p>
          <a:p>
            <a:endParaRPr lang="en-IN" dirty="0"/>
          </a:p>
        </p:txBody>
      </p:sp>
      <p:sp>
        <p:nvSpPr>
          <p:cNvPr id="4" name="Date Placeholder 3"/>
          <p:cNvSpPr>
            <a:spLocks noGrp="1"/>
          </p:cNvSpPr>
          <p:nvPr>
            <p:ph type="dt" sz="half" idx="10"/>
          </p:nvPr>
        </p:nvSpPr>
        <p:spPr/>
        <p:txBody>
          <a:bodyPr/>
          <a:lstStyle/>
          <a:p>
            <a:fld id="{6042FF9B-4AF7-4EF1-8687-E6E4B0EB9064}" type="datetime1">
              <a:rPr lang="en-IN" smtClean="0"/>
              <a:t>20/12/2022</a:t>
            </a:fld>
            <a:endParaRPr lang="en-IN"/>
          </a:p>
        </p:txBody>
      </p:sp>
    </p:spTree>
    <p:extLst>
      <p:ext uri="{BB962C8B-B14F-4D97-AF65-F5344CB8AC3E}">
        <p14:creationId xmlns:p14="http://schemas.microsoft.com/office/powerpoint/2010/main" val="39035725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Scrutiny Assessment – Sec.143(3) – regular assessment</a:t>
            </a:r>
            <a:endParaRPr lang="en-IN" dirty="0"/>
          </a:p>
        </p:txBody>
      </p:sp>
      <p:sp>
        <p:nvSpPr>
          <p:cNvPr id="3" name="Content Placeholder 2"/>
          <p:cNvSpPr>
            <a:spLocks noGrp="1"/>
          </p:cNvSpPr>
          <p:nvPr>
            <p:ph idx="1"/>
          </p:nvPr>
        </p:nvSpPr>
        <p:spPr/>
        <p:txBody>
          <a:bodyPr/>
          <a:lstStyle/>
          <a:p>
            <a:r>
              <a:rPr lang="en-US" dirty="0"/>
              <a:t>scrutiny of the return of income will be carried out is to confirm the correctness and genuineness of various claims, deductions, etc., made by the taxpayer in the return of income</a:t>
            </a:r>
            <a:r>
              <a:rPr lang="en-US" dirty="0" smtClean="0"/>
              <a:t>.</a:t>
            </a:r>
          </a:p>
          <a:p>
            <a:endParaRPr lang="en-US" dirty="0" smtClean="0"/>
          </a:p>
          <a:p>
            <a:r>
              <a:rPr lang="en-US" dirty="0" smtClean="0"/>
              <a:t>the </a:t>
            </a:r>
            <a:r>
              <a:rPr lang="en-US" dirty="0"/>
              <a:t>Assessing Officer carries out a detailed scrutiny of the return of income and will satisfy himself regarding various claims, deductions, etc., made by the taxpayer in the return of income.</a:t>
            </a:r>
            <a:endParaRPr lang="en-IN" dirty="0"/>
          </a:p>
        </p:txBody>
      </p:sp>
      <p:sp>
        <p:nvSpPr>
          <p:cNvPr id="4" name="Date Placeholder 3"/>
          <p:cNvSpPr>
            <a:spLocks noGrp="1"/>
          </p:cNvSpPr>
          <p:nvPr>
            <p:ph type="dt" sz="half" idx="10"/>
          </p:nvPr>
        </p:nvSpPr>
        <p:spPr/>
        <p:txBody>
          <a:bodyPr/>
          <a:lstStyle/>
          <a:p>
            <a:fld id="{E88C249C-5100-4557-8543-03DFB29581A5}" type="datetime1">
              <a:rPr lang="en-IN" smtClean="0"/>
              <a:t>20/12/2022</a:t>
            </a:fld>
            <a:endParaRPr lang="en-IN"/>
          </a:p>
        </p:txBody>
      </p:sp>
    </p:spTree>
    <p:extLst>
      <p:ext uri="{BB962C8B-B14F-4D97-AF65-F5344CB8AC3E}">
        <p14:creationId xmlns:p14="http://schemas.microsoft.com/office/powerpoint/2010/main" val="38058972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Procedure – by AO</a:t>
            </a:r>
            <a:endParaRPr lang="en-IN" dirty="0"/>
          </a:p>
        </p:txBody>
      </p:sp>
      <p:sp>
        <p:nvSpPr>
          <p:cNvPr id="3" name="Content Placeholder 2"/>
          <p:cNvSpPr>
            <a:spLocks noGrp="1"/>
          </p:cNvSpPr>
          <p:nvPr>
            <p:ph idx="1"/>
          </p:nvPr>
        </p:nvSpPr>
        <p:spPr/>
        <p:txBody>
          <a:bodyPr>
            <a:normAutofit fontScale="77500" lnSpcReduction="20000"/>
          </a:bodyPr>
          <a:lstStyle/>
          <a:p>
            <a:r>
              <a:rPr lang="en-US" dirty="0"/>
              <a:t>serve </a:t>
            </a:r>
            <a:r>
              <a:rPr lang="en-US" dirty="0" smtClean="0"/>
              <a:t> </a:t>
            </a:r>
            <a:r>
              <a:rPr lang="en-US" dirty="0"/>
              <a:t>a notice requiring him to attend his office or to produce or cause to be produced any evidence on which the taxpayer may rely, in support of the return.</a:t>
            </a:r>
          </a:p>
          <a:p>
            <a:r>
              <a:rPr lang="en-US" dirty="0" smtClean="0"/>
              <a:t>the </a:t>
            </a:r>
            <a:r>
              <a:rPr lang="en-US" dirty="0"/>
              <a:t>Assessing Officer shall serve such notice in accordance with provisions of section 143(2).</a:t>
            </a:r>
          </a:p>
          <a:p>
            <a:r>
              <a:rPr lang="en-US" dirty="0"/>
              <a:t>Notice under section 143(2) should be served within a period of six months from the end of the financial year in which the return is filed.</a:t>
            </a:r>
          </a:p>
          <a:p>
            <a:r>
              <a:rPr lang="en-US" dirty="0"/>
              <a:t>The taxpayer or his representative (as the case may be) will appear before the Assessing Officer and will place his arguments, supporting evidences, etc., on various matters/issues as required by the Assessing Officer.</a:t>
            </a:r>
          </a:p>
          <a:p>
            <a:r>
              <a:rPr lang="en-US" dirty="0"/>
              <a:t>After hearing/verifying such evidence and taking into account such particulars as the taxpayer may produce and such other evidence as the Assessing Officer may require on specified points and after taking into account all relevant materials which he has gathered, the Assessing Officer shall, by an order in writing, make an assessment of the total income or loss of the taxpayer and determine the sum payable by him or refund of any amount due to him on the basis of such </a:t>
            </a:r>
            <a:r>
              <a:rPr lang="en-US" dirty="0" smtClean="0"/>
              <a:t>assessment</a:t>
            </a:r>
            <a:endParaRPr lang="en-US" dirty="0"/>
          </a:p>
          <a:p>
            <a:endParaRPr lang="en-IN" dirty="0"/>
          </a:p>
        </p:txBody>
      </p:sp>
      <p:sp>
        <p:nvSpPr>
          <p:cNvPr id="4" name="Date Placeholder 3"/>
          <p:cNvSpPr>
            <a:spLocks noGrp="1"/>
          </p:cNvSpPr>
          <p:nvPr>
            <p:ph type="dt" sz="half" idx="10"/>
          </p:nvPr>
        </p:nvSpPr>
        <p:spPr/>
        <p:txBody>
          <a:bodyPr/>
          <a:lstStyle/>
          <a:p>
            <a:fld id="{CF06219B-75D4-45B8-A2BC-B48F0C62E074}" type="datetime1">
              <a:rPr lang="en-IN" smtClean="0"/>
              <a:t>20/12/2022</a:t>
            </a:fld>
            <a:endParaRPr lang="en-IN"/>
          </a:p>
        </p:txBody>
      </p:sp>
    </p:spTree>
    <p:extLst>
      <p:ext uri="{BB962C8B-B14F-4D97-AF65-F5344CB8AC3E}">
        <p14:creationId xmlns:p14="http://schemas.microsoft.com/office/powerpoint/2010/main" val="40272796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Best </a:t>
            </a:r>
            <a:r>
              <a:rPr lang="en-US" dirty="0" err="1" smtClean="0"/>
              <a:t>Judgement</a:t>
            </a:r>
            <a:r>
              <a:rPr lang="en-US" dirty="0" smtClean="0"/>
              <a:t> Assessment – Sec.144</a:t>
            </a:r>
            <a:endParaRPr lang="en-IN" dirty="0"/>
          </a:p>
        </p:txBody>
      </p:sp>
      <p:sp>
        <p:nvSpPr>
          <p:cNvPr id="3" name="Content Placeholder 2"/>
          <p:cNvSpPr>
            <a:spLocks noGrp="1"/>
          </p:cNvSpPr>
          <p:nvPr>
            <p:ph idx="1"/>
          </p:nvPr>
        </p:nvSpPr>
        <p:spPr/>
        <p:txBody>
          <a:bodyPr/>
          <a:lstStyle/>
          <a:p>
            <a:r>
              <a:rPr lang="en-US" dirty="0"/>
              <a:t>Assessing Officer on the basis of all relevant material he has gathered. This assessment is carried out in cases where the taxpayer fails to comply with the requirements specified in section 144.</a:t>
            </a:r>
            <a:endParaRPr lang="en-IN" dirty="0"/>
          </a:p>
        </p:txBody>
      </p:sp>
      <p:sp>
        <p:nvSpPr>
          <p:cNvPr id="4" name="Date Placeholder 3"/>
          <p:cNvSpPr>
            <a:spLocks noGrp="1"/>
          </p:cNvSpPr>
          <p:nvPr>
            <p:ph type="dt" sz="half" idx="10"/>
          </p:nvPr>
        </p:nvSpPr>
        <p:spPr/>
        <p:txBody>
          <a:bodyPr/>
          <a:lstStyle/>
          <a:p>
            <a:fld id="{42BC3CB6-0EAC-4D68-8A3C-95BE0ADB3FC0}" type="datetime1">
              <a:rPr lang="en-IN" smtClean="0"/>
              <a:t>20/12/2022</a:t>
            </a:fld>
            <a:endParaRPr lang="en-IN"/>
          </a:p>
        </p:txBody>
      </p:sp>
    </p:spTree>
    <p:extLst>
      <p:ext uri="{BB962C8B-B14F-4D97-AF65-F5344CB8AC3E}">
        <p14:creationId xmlns:p14="http://schemas.microsoft.com/office/powerpoint/2010/main" val="11592839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88</TotalTime>
  <Words>2278</Words>
  <Application>Microsoft Office PowerPoint</Application>
  <PresentationFormat>Widescreen</PresentationFormat>
  <Paragraphs>183</Paragraphs>
  <Slides>28</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28</vt:i4>
      </vt:variant>
    </vt:vector>
  </HeadingPairs>
  <TitlesOfParts>
    <vt:vector size="32" baseType="lpstr">
      <vt:lpstr>Arial</vt:lpstr>
      <vt:lpstr>Calibri</vt:lpstr>
      <vt:lpstr>Calibri Light</vt:lpstr>
      <vt:lpstr>Office Theme</vt:lpstr>
      <vt:lpstr>Assessment and Appeals in Income Tax</vt:lpstr>
      <vt:lpstr>After Filing – Assessment by the Department</vt:lpstr>
      <vt:lpstr>Summary Assessment – Sec.143(1)</vt:lpstr>
      <vt:lpstr>PowerPoint Presentation</vt:lpstr>
      <vt:lpstr>Time Limit</vt:lpstr>
      <vt:lpstr>Procedure</vt:lpstr>
      <vt:lpstr>Scrutiny Assessment – Sec.143(3) – regular assessment</vt:lpstr>
      <vt:lpstr>Procedure – by AO</vt:lpstr>
      <vt:lpstr>Best Judgement Assessment – Sec.144</vt:lpstr>
      <vt:lpstr>Procedure</vt:lpstr>
      <vt:lpstr>Income Escaping Assessment (Sec.147)</vt:lpstr>
      <vt:lpstr>Conditions</vt:lpstr>
      <vt:lpstr>Cases of escaping income – Sec.147</vt:lpstr>
      <vt:lpstr>Faceless Assessment</vt:lpstr>
      <vt:lpstr>Applicability</vt:lpstr>
      <vt:lpstr>PowerPoint Presentation</vt:lpstr>
      <vt:lpstr>Appeals</vt:lpstr>
      <vt:lpstr>Appeal to Commissioner of Appeals</vt:lpstr>
      <vt:lpstr>Issues</vt:lpstr>
      <vt:lpstr>Time Limit</vt:lpstr>
      <vt:lpstr>ITAT </vt:lpstr>
      <vt:lpstr>Issues</vt:lpstr>
      <vt:lpstr>Time Limit</vt:lpstr>
      <vt:lpstr>Appeal to High Count</vt:lpstr>
      <vt:lpstr>Appeal to SC</vt:lpstr>
      <vt:lpstr>Appeal</vt:lpstr>
      <vt:lpstr>Hearing</vt:lpstr>
      <vt:lpstr>Thank You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Assessment and Appeals in Income Tax</dc:title>
  <dc:creator>user</dc:creator>
  <cp:lastModifiedBy>user</cp:lastModifiedBy>
  <cp:revision>57</cp:revision>
  <dcterms:created xsi:type="dcterms:W3CDTF">2021-05-25T10:00:41Z</dcterms:created>
  <dcterms:modified xsi:type="dcterms:W3CDTF">2022-12-20T07:35:41Z</dcterms:modified>
</cp:coreProperties>
</file>