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73" r:id="rId14"/>
    <p:sldId id="274" r:id="rId15"/>
    <p:sldId id="267" r:id="rId16"/>
    <p:sldId id="268" r:id="rId17"/>
    <p:sldId id="270" r:id="rId18"/>
    <p:sldId id="271" r:id="rId19"/>
    <p:sldId id="277" r:id="rId20"/>
    <p:sldId id="275" r:id="rId21"/>
    <p:sldId id="276" r:id="rId22"/>
    <p:sldId id="269"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67" d="100"/>
          <a:sy n="67" d="100"/>
        </p:scale>
        <p:origin x="5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020711-DC61-4A61-AFDF-7B5AFAA1ABBA}" type="datetimeFigureOut">
              <a:rPr lang="en-IN" smtClean="0"/>
              <a:t>14-09-2021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EFCFF7-3FE7-4821-92A7-3B84E41634E0}" type="slidenum">
              <a:rPr lang="en-IN" smtClean="0"/>
              <a:t>‹#›</a:t>
            </a:fld>
            <a:endParaRPr lang="en-IN"/>
          </a:p>
        </p:txBody>
      </p:sp>
    </p:spTree>
    <p:extLst>
      <p:ext uri="{BB962C8B-B14F-4D97-AF65-F5344CB8AC3E}">
        <p14:creationId xmlns:p14="http://schemas.microsoft.com/office/powerpoint/2010/main" val="516799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8EFCFF7-3FE7-4821-92A7-3B84E41634E0}" type="slidenum">
              <a:rPr lang="en-IN" smtClean="0"/>
              <a:t>1</a:t>
            </a:fld>
            <a:endParaRPr lang="en-IN"/>
          </a:p>
        </p:txBody>
      </p:sp>
    </p:spTree>
    <p:extLst>
      <p:ext uri="{BB962C8B-B14F-4D97-AF65-F5344CB8AC3E}">
        <p14:creationId xmlns:p14="http://schemas.microsoft.com/office/powerpoint/2010/main" val="526720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
        <p:nvSpPr>
          <p:cNvPr id="6" name="Slide Number Placeholder 5"/>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1812494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
        <p:nvSpPr>
          <p:cNvPr id="6" name="Slide Number Placeholder 5"/>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2478057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
        <p:nvSpPr>
          <p:cNvPr id="6" name="Slide Number Placeholder 5"/>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2855666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
        <p:nvSpPr>
          <p:cNvPr id="6" name="Slide Number Placeholder 5"/>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1601168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
        <p:nvSpPr>
          <p:cNvPr id="6" name="Slide Number Placeholder 5"/>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26037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r>
              <a:rPr lang="en-US"/>
              <a:t>14-09-2021</a:t>
            </a:r>
            <a:endParaRPr lang="en-IN"/>
          </a:p>
        </p:txBody>
      </p:sp>
      <p:sp>
        <p:nvSpPr>
          <p:cNvPr id="6" name="Footer Placeholder 5"/>
          <p:cNvSpPr>
            <a:spLocks noGrp="1"/>
          </p:cNvSpPr>
          <p:nvPr>
            <p:ph type="ftr" sz="quarter" idx="11"/>
          </p:nvPr>
        </p:nvSpPr>
        <p:spPr/>
        <p:txBody>
          <a:bodyPr/>
          <a:lstStyle/>
          <a:p>
            <a:r>
              <a:rPr lang="en-IN"/>
              <a:t>ICMAI</a:t>
            </a:r>
          </a:p>
        </p:txBody>
      </p:sp>
      <p:sp>
        <p:nvSpPr>
          <p:cNvPr id="7" name="Slide Number Placeholder 6"/>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2796996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r>
              <a:rPr lang="en-US"/>
              <a:t>14-09-2021</a:t>
            </a:r>
            <a:endParaRPr lang="en-IN"/>
          </a:p>
        </p:txBody>
      </p:sp>
      <p:sp>
        <p:nvSpPr>
          <p:cNvPr id="8" name="Footer Placeholder 7"/>
          <p:cNvSpPr>
            <a:spLocks noGrp="1"/>
          </p:cNvSpPr>
          <p:nvPr>
            <p:ph type="ftr" sz="quarter" idx="11"/>
          </p:nvPr>
        </p:nvSpPr>
        <p:spPr/>
        <p:txBody>
          <a:bodyPr/>
          <a:lstStyle/>
          <a:p>
            <a:r>
              <a:rPr lang="en-IN"/>
              <a:t>ICMAI</a:t>
            </a:r>
          </a:p>
        </p:txBody>
      </p:sp>
      <p:sp>
        <p:nvSpPr>
          <p:cNvPr id="9" name="Slide Number Placeholder 8"/>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165135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r>
              <a:rPr lang="en-US"/>
              <a:t>14-09-2021</a:t>
            </a:r>
            <a:endParaRPr lang="en-IN"/>
          </a:p>
        </p:txBody>
      </p:sp>
      <p:sp>
        <p:nvSpPr>
          <p:cNvPr id="4" name="Footer Placeholder 3"/>
          <p:cNvSpPr>
            <a:spLocks noGrp="1"/>
          </p:cNvSpPr>
          <p:nvPr>
            <p:ph type="ftr" sz="quarter" idx="11"/>
          </p:nvPr>
        </p:nvSpPr>
        <p:spPr/>
        <p:txBody>
          <a:bodyPr/>
          <a:lstStyle/>
          <a:p>
            <a:r>
              <a:rPr lang="en-IN"/>
              <a:t>ICMAI</a:t>
            </a:r>
          </a:p>
        </p:txBody>
      </p:sp>
      <p:sp>
        <p:nvSpPr>
          <p:cNvPr id="5" name="Slide Number Placeholder 4"/>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301099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14-09-2021</a:t>
            </a:r>
            <a:endParaRPr lang="en-IN"/>
          </a:p>
        </p:txBody>
      </p:sp>
      <p:sp>
        <p:nvSpPr>
          <p:cNvPr id="3" name="Footer Placeholder 2"/>
          <p:cNvSpPr>
            <a:spLocks noGrp="1"/>
          </p:cNvSpPr>
          <p:nvPr>
            <p:ph type="ftr" sz="quarter" idx="11"/>
          </p:nvPr>
        </p:nvSpPr>
        <p:spPr/>
        <p:txBody>
          <a:bodyPr/>
          <a:lstStyle/>
          <a:p>
            <a:r>
              <a:rPr lang="en-IN"/>
              <a:t>ICMAI</a:t>
            </a:r>
          </a:p>
        </p:txBody>
      </p:sp>
      <p:sp>
        <p:nvSpPr>
          <p:cNvPr id="4" name="Slide Number Placeholder 3"/>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3533615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14-09-2021</a:t>
            </a:r>
            <a:endParaRPr lang="en-IN"/>
          </a:p>
        </p:txBody>
      </p:sp>
      <p:sp>
        <p:nvSpPr>
          <p:cNvPr id="6" name="Footer Placeholder 5"/>
          <p:cNvSpPr>
            <a:spLocks noGrp="1"/>
          </p:cNvSpPr>
          <p:nvPr>
            <p:ph type="ftr" sz="quarter" idx="11"/>
          </p:nvPr>
        </p:nvSpPr>
        <p:spPr/>
        <p:txBody>
          <a:bodyPr/>
          <a:lstStyle/>
          <a:p>
            <a:r>
              <a:rPr lang="en-IN"/>
              <a:t>ICMAI</a:t>
            </a:r>
          </a:p>
        </p:txBody>
      </p:sp>
      <p:sp>
        <p:nvSpPr>
          <p:cNvPr id="7" name="Slide Number Placeholder 6"/>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1641194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14-09-2021</a:t>
            </a:r>
            <a:endParaRPr lang="en-IN"/>
          </a:p>
        </p:txBody>
      </p:sp>
      <p:sp>
        <p:nvSpPr>
          <p:cNvPr id="6" name="Footer Placeholder 5"/>
          <p:cNvSpPr>
            <a:spLocks noGrp="1"/>
          </p:cNvSpPr>
          <p:nvPr>
            <p:ph type="ftr" sz="quarter" idx="11"/>
          </p:nvPr>
        </p:nvSpPr>
        <p:spPr/>
        <p:txBody>
          <a:bodyPr/>
          <a:lstStyle/>
          <a:p>
            <a:r>
              <a:rPr lang="en-IN"/>
              <a:t>ICMAI</a:t>
            </a:r>
          </a:p>
        </p:txBody>
      </p:sp>
      <p:sp>
        <p:nvSpPr>
          <p:cNvPr id="7" name="Slide Number Placeholder 6"/>
          <p:cNvSpPr>
            <a:spLocks noGrp="1"/>
          </p:cNvSpPr>
          <p:nvPr>
            <p:ph type="sldNum" sz="quarter" idx="12"/>
          </p:nvPr>
        </p:nvSpPr>
        <p:spPr/>
        <p:txBody>
          <a:bodyPr/>
          <a:lstStyle/>
          <a:p>
            <a:fld id="{8C603F54-263E-489F-BA14-BD4E3B4E2161}" type="slidenum">
              <a:rPr lang="en-IN" smtClean="0"/>
              <a:t>‹#›</a:t>
            </a:fld>
            <a:endParaRPr lang="en-IN"/>
          </a:p>
        </p:txBody>
      </p:sp>
    </p:spTree>
    <p:extLst>
      <p:ext uri="{BB962C8B-B14F-4D97-AF65-F5344CB8AC3E}">
        <p14:creationId xmlns:p14="http://schemas.microsoft.com/office/powerpoint/2010/main" val="1368412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14-09-2021</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ICMAI</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03F54-263E-489F-BA14-BD4E3B4E2161}" type="slidenum">
              <a:rPr lang="en-IN" smtClean="0"/>
              <a:t>‹#›</a:t>
            </a:fld>
            <a:endParaRPr lang="en-IN"/>
          </a:p>
        </p:txBody>
      </p:sp>
    </p:spTree>
    <p:extLst>
      <p:ext uri="{BB962C8B-B14F-4D97-AF65-F5344CB8AC3E}">
        <p14:creationId xmlns:p14="http://schemas.microsoft.com/office/powerpoint/2010/main" val="3696006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tin-nsdl.com/services/e-return/Due_Diligence_Format.doc" TargetMode="External"/><Relationship Id="rId2" Type="http://schemas.openxmlformats.org/officeDocument/2006/relationships/hyperlink" Target="https://www.tin-nsdl.com/services/e-return/e-RI_Renewal_Form.xls" TargetMode="External"/><Relationship Id="rId1" Type="http://schemas.openxmlformats.org/officeDocument/2006/relationships/slideLayout" Target="../slideLayouts/slideLayout2.xml"/><Relationship Id="rId4" Type="http://schemas.openxmlformats.org/officeDocument/2006/relationships/hyperlink" Target="https://www.tin-nsdl.com/"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www.bankbazaar.com/tax/how-send-your-itr-v-income-tax-department-cpc-bangalore.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tin-nsdl.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bankbazaar.com/tax/efiling-income-tax.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ndiafilings.com/tan-registr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Black" panose="020B0A04020102020204" pitchFamily="34" charset="0"/>
              </a:rPr>
              <a:t>E-Return Intermediary</a:t>
            </a:r>
            <a:endParaRPr lang="en-IN" dirty="0">
              <a:latin typeface="Arial Black" panose="020B0A04020102020204" pitchFamily="34" charset="0"/>
            </a:endParaRPr>
          </a:p>
        </p:txBody>
      </p:sp>
      <p:sp>
        <p:nvSpPr>
          <p:cNvPr id="3" name="Subtitle 2"/>
          <p:cNvSpPr>
            <a:spLocks noGrp="1"/>
          </p:cNvSpPr>
          <p:nvPr>
            <p:ph type="subTitle" idx="1"/>
          </p:nvPr>
        </p:nvSpPr>
        <p:spPr/>
        <p:txBody>
          <a:bodyPr>
            <a:noAutofit/>
          </a:bodyPr>
          <a:lstStyle/>
          <a:p>
            <a:r>
              <a:rPr lang="en-US" sz="5400" dirty="0">
                <a:latin typeface="Baskerville Old Face" panose="02020602080505020303" pitchFamily="18" charset="0"/>
              </a:rPr>
              <a:t>By</a:t>
            </a:r>
          </a:p>
          <a:p>
            <a:r>
              <a:rPr lang="en-US" sz="5400" dirty="0">
                <a:latin typeface="Baskerville Old Face" panose="02020602080505020303" pitchFamily="18" charset="0"/>
              </a:rPr>
              <a:t>CMA S VENKANNA</a:t>
            </a:r>
          </a:p>
          <a:p>
            <a:r>
              <a:rPr lang="en-US" sz="5400" dirty="0">
                <a:latin typeface="Baskerville Old Face" panose="02020602080505020303" pitchFamily="18" charset="0"/>
              </a:rPr>
              <a:t>COST ACCOUNTANT</a:t>
            </a:r>
            <a:endParaRPr lang="en-IN" sz="5400" dirty="0">
              <a:latin typeface="Baskerville Old Face" panose="02020602080505020303" pitchFamily="18" charset="0"/>
            </a:endParaRP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3633078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Registration</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a:bodyPr>
          <a:lstStyle/>
          <a:p>
            <a:r>
              <a:rPr lang="en-US" sz="2300" dirty="0">
                <a:latin typeface="Baskerville Old Face" panose="02020602080505020303" pitchFamily="18" charset="0"/>
              </a:rPr>
              <a:t>e-Return Intermediaries are required to follow the procedure below in order to apply for registration:</a:t>
            </a:r>
          </a:p>
          <a:p>
            <a:r>
              <a:rPr lang="en-US" sz="2300" dirty="0">
                <a:latin typeface="Baskerville Old Face" panose="02020602080505020303" pitchFamily="18" charset="0"/>
              </a:rPr>
              <a:t>Any entity that is considered eligible will be required to register himself or herself as an e-Return Intermediary with the NSDL via online means by filling in and submitting the relevant form of registration according to the given instructions. Any applications submitted physically will not be accepted</a:t>
            </a:r>
          </a:p>
          <a:p>
            <a:r>
              <a:rPr lang="en-US" sz="2300" dirty="0">
                <a:latin typeface="Baskerville Old Face" panose="02020602080505020303" pitchFamily="18" charset="0"/>
              </a:rPr>
              <a:t>Should the application be confirmed and verified, the entity will be directed to a screen which will display an unique 15 digit number of acknowledgement</a:t>
            </a:r>
          </a:p>
          <a:p>
            <a:r>
              <a:rPr lang="en-US" sz="2300" dirty="0">
                <a:latin typeface="Baskerville Old Face" panose="02020602080505020303" pitchFamily="18" charset="0"/>
              </a:rPr>
              <a:t>This acknowledgement will have to be downloaded, saved and printed by the entity</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222836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100" dirty="0">
                <a:latin typeface="Baskerville Old Face" panose="02020602080505020303" pitchFamily="18" charset="0"/>
              </a:rPr>
              <a:t>The entity will then be required to sign the acknowledgement</a:t>
            </a:r>
          </a:p>
          <a:p>
            <a:pPr algn="just"/>
            <a:r>
              <a:rPr lang="en-US" sz="2100" dirty="0">
                <a:latin typeface="Baskerville Old Face" panose="02020602080505020303" pitchFamily="18" charset="0"/>
              </a:rPr>
              <a:t>This signed acknowledgement will then be required to be submitted to the NSDL with the following:</a:t>
            </a:r>
          </a:p>
          <a:p>
            <a:pPr lvl="1" algn="just"/>
            <a:r>
              <a:rPr lang="en-US" sz="2100" dirty="0">
                <a:latin typeface="Baskerville Old Face" panose="02020602080505020303" pitchFamily="18" charset="0"/>
              </a:rPr>
              <a:t>Eligibility proof</a:t>
            </a:r>
          </a:p>
          <a:p>
            <a:pPr lvl="1" algn="just"/>
            <a:r>
              <a:rPr lang="en-US" sz="2100" dirty="0">
                <a:latin typeface="Baskerville Old Face" panose="02020602080505020303" pitchFamily="18" charset="0"/>
              </a:rPr>
              <a:t>Certificate of due diligence</a:t>
            </a:r>
          </a:p>
          <a:p>
            <a:pPr lvl="1" algn="just"/>
            <a:r>
              <a:rPr lang="en-US" sz="2100" dirty="0">
                <a:latin typeface="Baskerville Old Face" panose="02020602080505020303" pitchFamily="18" charset="0"/>
              </a:rPr>
              <a:t>Payment of  for registration</a:t>
            </a:r>
          </a:p>
          <a:p>
            <a:pPr lvl="1" algn="just"/>
            <a:r>
              <a:rPr lang="en-US" sz="2100" dirty="0">
                <a:latin typeface="Baskerville Old Face" panose="02020602080505020303" pitchFamily="18" charset="0"/>
              </a:rPr>
              <a:t>PAN or TAN card, as per the disposition of the entity</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384989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Fees</a:t>
            </a:r>
            <a:endParaRPr lang="en-IN" dirty="0">
              <a:latin typeface="Aharoni" panose="02010803020104030203" pitchFamily="2" charset="-79"/>
              <a:cs typeface="Aharoni" panose="02010803020104030203" pitchFamily="2" charset="-79"/>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93737558"/>
              </p:ext>
            </p:extLst>
          </p:nvPr>
        </p:nvGraphicFramePr>
        <p:xfrm>
          <a:off x="657225" y="1390650"/>
          <a:ext cx="10772776" cy="4752976"/>
        </p:xfrm>
        <a:graphic>
          <a:graphicData uri="http://schemas.openxmlformats.org/drawingml/2006/table">
            <a:tbl>
              <a:tblPr>
                <a:tableStyleId>{284E427A-3D55-4303-BF80-6455036E1DE7}</a:tableStyleId>
              </a:tblPr>
              <a:tblGrid>
                <a:gridCol w="5386388">
                  <a:extLst>
                    <a:ext uri="{9D8B030D-6E8A-4147-A177-3AD203B41FA5}">
                      <a16:colId xmlns:a16="http://schemas.microsoft.com/office/drawing/2014/main" val="20000"/>
                    </a:ext>
                  </a:extLst>
                </a:gridCol>
                <a:gridCol w="5386388">
                  <a:extLst>
                    <a:ext uri="{9D8B030D-6E8A-4147-A177-3AD203B41FA5}">
                      <a16:colId xmlns:a16="http://schemas.microsoft.com/office/drawing/2014/main" val="20001"/>
                    </a:ext>
                  </a:extLst>
                </a:gridCol>
              </a:tblGrid>
              <a:tr h="1295954">
                <a:tc>
                  <a:txBody>
                    <a:bodyPr/>
                    <a:lstStyle/>
                    <a:p>
                      <a:pPr fontAlgn="t"/>
                      <a:r>
                        <a:rPr lang="en-IN" b="1" dirty="0">
                          <a:effectLst/>
                          <a:latin typeface="Baskerville Old Face" panose="02020602080505020303" pitchFamily="18" charset="0"/>
                        </a:rPr>
                        <a:t>Registration processing Fee # (Non-Refundable)</a:t>
                      </a:r>
                      <a:endParaRPr lang="en-IN" dirty="0">
                        <a:effectLst/>
                        <a:latin typeface="Baskerville Old Face" panose="02020602080505020303" pitchFamily="18" charset="0"/>
                      </a:endParaRPr>
                    </a:p>
                  </a:txBody>
                  <a:tcPr marL="76200" marR="76200" marT="76200" marB="76200"/>
                </a:tc>
                <a:tc>
                  <a:txBody>
                    <a:bodyPr/>
                    <a:lstStyle/>
                    <a:p>
                      <a:pPr fontAlgn="t"/>
                      <a:r>
                        <a:rPr lang="en-IN">
                          <a:effectLst/>
                          <a:latin typeface="Baskerville Old Face" panose="02020602080505020303" pitchFamily="18" charset="0"/>
                        </a:rPr>
                        <a:t>4,000/-</a:t>
                      </a:r>
                    </a:p>
                  </a:txBody>
                  <a:tcPr marL="76200" marR="76200" marT="76200" marB="76200"/>
                </a:tc>
                <a:extLst>
                  <a:ext uri="{0D108BD9-81ED-4DB2-BD59-A6C34878D82A}">
                    <a16:rowId xmlns:a16="http://schemas.microsoft.com/office/drawing/2014/main" val="10000"/>
                  </a:ext>
                </a:extLst>
              </a:tr>
              <a:tr h="1803067">
                <a:tc>
                  <a:txBody>
                    <a:bodyPr/>
                    <a:lstStyle/>
                    <a:p>
                      <a:pPr fontAlgn="t"/>
                      <a:r>
                        <a:rPr lang="en-US" b="1">
                          <a:effectLst/>
                          <a:latin typeface="Baskerville Old Face" panose="02020602080505020303" pitchFamily="18" charset="0"/>
                        </a:rPr>
                        <a:t>Correction/ Update Processing Fee # (Non-Refundable)</a:t>
                      </a:r>
                      <a:endParaRPr lang="en-US">
                        <a:effectLst/>
                        <a:latin typeface="Baskerville Old Face" panose="02020602080505020303" pitchFamily="18" charset="0"/>
                      </a:endParaRPr>
                    </a:p>
                  </a:txBody>
                  <a:tcPr marL="76200" marR="76200" marT="76200" marB="76200"/>
                </a:tc>
                <a:tc>
                  <a:txBody>
                    <a:bodyPr/>
                    <a:lstStyle/>
                    <a:p>
                      <a:pPr fontAlgn="t"/>
                      <a:r>
                        <a:rPr lang="en-IN" dirty="0">
                          <a:effectLst/>
                          <a:latin typeface="Baskerville Old Face" panose="02020602080505020303" pitchFamily="18" charset="0"/>
                        </a:rPr>
                        <a:t>500/-</a:t>
                      </a:r>
                    </a:p>
                  </a:txBody>
                  <a:tcPr marL="76200" marR="76200" marT="76200" marB="76200"/>
                </a:tc>
                <a:extLst>
                  <a:ext uri="{0D108BD9-81ED-4DB2-BD59-A6C34878D82A}">
                    <a16:rowId xmlns:a16="http://schemas.microsoft.com/office/drawing/2014/main" val="10001"/>
                  </a:ext>
                </a:extLst>
              </a:tr>
              <a:tr h="1653955">
                <a:tc>
                  <a:txBody>
                    <a:bodyPr/>
                    <a:lstStyle/>
                    <a:p>
                      <a:pPr fontAlgn="t"/>
                      <a:r>
                        <a:rPr lang="en-IN" b="1" dirty="0">
                          <a:effectLst/>
                          <a:latin typeface="Baskerville Old Face" panose="02020602080505020303" pitchFamily="18" charset="0"/>
                        </a:rPr>
                        <a:t>Renewal Fee # (Non-Refundable)</a:t>
                      </a:r>
                      <a:endParaRPr lang="en-IN" dirty="0">
                        <a:effectLst/>
                        <a:latin typeface="Baskerville Old Face" panose="02020602080505020303" pitchFamily="18" charset="0"/>
                      </a:endParaRPr>
                    </a:p>
                  </a:txBody>
                  <a:tcPr marL="76200" marR="76200" marT="76200" marB="76200"/>
                </a:tc>
                <a:tc>
                  <a:txBody>
                    <a:bodyPr/>
                    <a:lstStyle/>
                    <a:p>
                      <a:pPr fontAlgn="t"/>
                      <a:r>
                        <a:rPr lang="en-IN" dirty="0">
                          <a:effectLst/>
                          <a:latin typeface="Baskerville Old Face" panose="02020602080505020303" pitchFamily="18" charset="0"/>
                        </a:rPr>
                        <a:t>2,000/-</a:t>
                      </a:r>
                    </a:p>
                    <a:p>
                      <a:pPr fontAlgn="t"/>
                      <a:endParaRPr lang="en-US" dirty="0">
                        <a:effectLst/>
                        <a:latin typeface="Baskerville Old Face" panose="02020602080505020303" pitchFamily="18" charset="0"/>
                      </a:endParaRPr>
                    </a:p>
                    <a:p>
                      <a:pPr fontAlgn="t"/>
                      <a:endParaRPr lang="en-US" dirty="0">
                        <a:effectLst/>
                        <a:latin typeface="Baskerville Old Face" panose="02020602080505020303" pitchFamily="18" charset="0"/>
                      </a:endParaRPr>
                    </a:p>
                    <a:p>
                      <a:pPr algn="l" fontAlgn="t"/>
                      <a:r>
                        <a:rPr lang="en-US" dirty="0">
                          <a:effectLst/>
                          <a:latin typeface="Baskerville Old Face" panose="02020602080505020303" pitchFamily="18" charset="0"/>
                        </a:rPr>
                        <a:t>Note: All Fees are subject to GST at 18%</a:t>
                      </a:r>
                      <a:endParaRPr lang="en-IN" dirty="0">
                        <a:effectLst/>
                        <a:latin typeface="Baskerville Old Face" panose="02020602080505020303" pitchFamily="18" charset="0"/>
                      </a:endParaRPr>
                    </a:p>
                  </a:txBody>
                  <a:tcPr marL="76200" marR="76200" marT="76200" marB="76200"/>
                </a:tc>
                <a:extLst>
                  <a:ext uri="{0D108BD9-81ED-4DB2-BD59-A6C34878D82A}">
                    <a16:rowId xmlns:a16="http://schemas.microsoft.com/office/drawing/2014/main" val="10002"/>
                  </a:ext>
                </a:extLst>
              </a:tr>
            </a:tbl>
          </a:graphicData>
        </a:graphic>
      </p:graphicFrame>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862474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Validity of registration</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pPr algn="just"/>
            <a:r>
              <a:rPr lang="en-US" sz="2100" dirty="0">
                <a:latin typeface="Baskerville Old Face" panose="02020602080505020303" pitchFamily="18" charset="0"/>
              </a:rPr>
              <a:t>The correction / update facility is provided to the e-Return Intermediaries to correct/ modify any details submitted in the application after it has already been submitted to NSDL.</a:t>
            </a:r>
          </a:p>
          <a:p>
            <a:pPr algn="just"/>
            <a:r>
              <a:rPr lang="en-US" sz="2100" dirty="0">
                <a:latin typeface="Baskerville Old Face" panose="02020602080505020303" pitchFamily="18" charset="0"/>
              </a:rPr>
              <a:t>Registration is valid for two years. The renewal will be effective from first of April. In case the initial application has been submitted between April and September, for the purpose of renewal it will be assumed that the intermediary was registered for the whole of that financial year. If the application has been submitted between October and March, for the purpose of renewal it will be assumed that the intermediary was registered from the next financial year.</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2671290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Renewal</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a:bodyPr>
          <a:lstStyle/>
          <a:p>
            <a:pPr algn="just"/>
            <a:r>
              <a:rPr lang="en-US" sz="2100" dirty="0">
                <a:latin typeface="Baskerville Old Face" panose="02020602080505020303" pitchFamily="18" charset="0"/>
              </a:rPr>
              <a:t>An eligible entity shall apply for renewal of ERIA ID (e-Return Intermediary Admin ID) by submitting below documents: Duly filled </a:t>
            </a:r>
            <a:r>
              <a:rPr lang="en-US" sz="2100" dirty="0">
                <a:latin typeface="Baskerville Old Face" panose="02020602080505020303" pitchFamily="18" charset="0"/>
                <a:hlinkClick r:id="rId2">
                  <a:extLst>
                    <a:ext uri="{A12FA001-AC4F-418D-AE19-62706E023703}">
                      <ahyp:hlinkClr xmlns:ahyp="http://schemas.microsoft.com/office/drawing/2018/hyperlinkcolor" val="tx"/>
                    </a:ext>
                  </a:extLst>
                </a:hlinkClick>
              </a:rPr>
              <a:t>e-RI Renewal Form</a:t>
            </a:r>
            <a:endParaRPr lang="en-US" sz="2100" dirty="0">
              <a:latin typeface="Baskerville Old Face" panose="02020602080505020303" pitchFamily="18" charset="0"/>
            </a:endParaRPr>
          </a:p>
          <a:p>
            <a:pPr algn="just"/>
            <a:r>
              <a:rPr lang="en-US" sz="2100" dirty="0">
                <a:latin typeface="Baskerville Old Face" panose="02020602080505020303" pitchFamily="18" charset="0"/>
                <a:hlinkClick r:id="rId3">
                  <a:extLst>
                    <a:ext uri="{A12FA001-AC4F-418D-AE19-62706E023703}">
                      <ahyp:hlinkClr xmlns:ahyp="http://schemas.microsoft.com/office/drawing/2018/hyperlinkcolor" val="tx"/>
                    </a:ext>
                  </a:extLst>
                </a:hlinkClick>
              </a:rPr>
              <a:t>Due Diligence Certificate</a:t>
            </a:r>
            <a:r>
              <a:rPr lang="en-US" sz="2100" dirty="0">
                <a:latin typeface="Baskerville Old Face" panose="02020602080505020303" pitchFamily="18" charset="0"/>
              </a:rPr>
              <a:t> issued by a CISA / ISA qualified auditor</a:t>
            </a:r>
          </a:p>
          <a:p>
            <a:pPr algn="just"/>
            <a:r>
              <a:rPr lang="en-US" sz="2100" dirty="0">
                <a:latin typeface="Baskerville Old Face" panose="02020602080505020303" pitchFamily="18" charset="0"/>
              </a:rPr>
              <a:t>Eligibility documents as applicable for your category (details available at</a:t>
            </a:r>
            <a:br>
              <a:rPr lang="en-US" sz="2100" dirty="0">
                <a:latin typeface="Baskerville Old Face" panose="02020602080505020303" pitchFamily="18" charset="0"/>
              </a:rPr>
            </a:br>
            <a:r>
              <a:rPr lang="en-US" sz="2100" dirty="0">
                <a:latin typeface="Baskerville Old Face" panose="02020602080505020303" pitchFamily="18" charset="0"/>
                <a:hlinkClick r:id="rId4">
                  <a:extLst>
                    <a:ext uri="{A12FA001-AC4F-418D-AE19-62706E023703}">
                      <ahyp:hlinkClr xmlns:ahyp="http://schemas.microsoft.com/office/drawing/2018/hyperlinkcolor" val="tx"/>
                    </a:ext>
                  </a:extLst>
                </a:hlinkClick>
              </a:rPr>
              <a:t>www.tin-nsdl.com</a:t>
            </a:r>
            <a:r>
              <a:rPr lang="en-US" sz="2100" dirty="0">
                <a:latin typeface="Baskerville Old Face" panose="02020602080505020303" pitchFamily="18" charset="0"/>
              </a:rPr>
              <a:t>)</a:t>
            </a:r>
          </a:p>
          <a:p>
            <a:pPr algn="just"/>
            <a:r>
              <a:rPr lang="en-US" sz="2100" dirty="0">
                <a:latin typeface="Baskerville Old Face" panose="02020602080505020303" pitchFamily="18" charset="0"/>
              </a:rPr>
              <a:t>Processing fee – ₹2,360/- (₹2,000 + GST @ 18%) through cheque / DD payable at par in Mumbai – drawn in </a:t>
            </a:r>
            <a:r>
              <a:rPr lang="en-US" sz="2100" dirty="0" err="1">
                <a:latin typeface="Baskerville Old Face" panose="02020602080505020303" pitchFamily="18" charset="0"/>
              </a:rPr>
              <a:t>favour</a:t>
            </a:r>
            <a:r>
              <a:rPr lang="en-US" sz="2100" dirty="0">
                <a:latin typeface="Baskerville Old Face" panose="02020602080505020303" pitchFamily="18" charset="0"/>
              </a:rPr>
              <a:t> of “NSDL – ERI”.</a:t>
            </a:r>
          </a:p>
          <a:p>
            <a:pPr algn="just"/>
            <a:r>
              <a:rPr lang="en-US" sz="2100" dirty="0">
                <a:latin typeface="Baskerville Old Face" panose="02020602080505020303" pitchFamily="18" charset="0"/>
              </a:rPr>
              <a:t>For processing of e-RI renewal application, kindly send the above mentioned documents and payment instrument to the address given below –</a:t>
            </a: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608233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Responsibilities of e-RI</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lnSpcReduction="20000"/>
          </a:bodyPr>
          <a:lstStyle/>
          <a:p>
            <a:pPr algn="just"/>
            <a:r>
              <a:rPr lang="en-US" sz="2500" dirty="0">
                <a:latin typeface="Baskerville Old Face" panose="02020602080505020303" pitchFamily="18" charset="0"/>
              </a:rPr>
              <a:t>They are required to make sure that the taxpayer or the </a:t>
            </a:r>
            <a:r>
              <a:rPr lang="en-US" sz="2500" dirty="0" err="1">
                <a:latin typeface="Baskerville Old Face" panose="02020602080505020303" pitchFamily="18" charset="0"/>
              </a:rPr>
              <a:t>assessee</a:t>
            </a:r>
            <a:r>
              <a:rPr lang="en-US" sz="2500" dirty="0">
                <a:latin typeface="Baskerville Old Face" panose="02020602080505020303" pitchFamily="18" charset="0"/>
              </a:rPr>
              <a:t> fulfils the eligibility criteria to avail of the scheme</a:t>
            </a:r>
          </a:p>
          <a:p>
            <a:pPr algn="just"/>
            <a:r>
              <a:rPr lang="en-US" sz="2500" dirty="0">
                <a:latin typeface="Baskerville Old Face" panose="02020602080505020303" pitchFamily="18" charset="0"/>
              </a:rPr>
              <a:t>To make sure that the PAN or TAN number quoted by the taxpayer is authentic</a:t>
            </a:r>
          </a:p>
          <a:p>
            <a:pPr algn="just"/>
            <a:r>
              <a:rPr lang="en-US" sz="2500" dirty="0">
                <a:latin typeface="Baskerville Old Face" panose="02020602080505020303" pitchFamily="18" charset="0"/>
              </a:rPr>
              <a:t>To make sure that all information relating to TDS, tax paid in advance and self assessment taxes are authentic in relation with the submitted documents</a:t>
            </a:r>
          </a:p>
          <a:p>
            <a:pPr algn="just"/>
            <a:r>
              <a:rPr lang="en-US" sz="2500" dirty="0">
                <a:latin typeface="Baskerville Old Face" panose="02020602080505020303" pitchFamily="18" charset="0"/>
              </a:rPr>
              <a:t>To make sure that the taxpayer has entered and confirmed the correct details on the physical tax return form</a:t>
            </a:r>
          </a:p>
          <a:p>
            <a:pPr algn="just"/>
            <a:r>
              <a:rPr lang="en-US" sz="2500" dirty="0">
                <a:latin typeface="Baskerville Old Face" panose="02020602080505020303" pitchFamily="18" charset="0"/>
              </a:rPr>
              <a:t>To make sure that the data or information relating to tax returns is accurate prior to submission</a:t>
            </a:r>
          </a:p>
          <a:p>
            <a:pPr algn="just"/>
            <a:r>
              <a:rPr lang="en-US" sz="2500" dirty="0">
                <a:latin typeface="Baskerville Old Face" panose="02020602080505020303" pitchFamily="18" charset="0"/>
              </a:rPr>
              <a:t>To make sure the returns are filed electronically on or prior to the filing date</a:t>
            </a:r>
          </a:p>
          <a:p>
            <a:pPr algn="just"/>
            <a:r>
              <a:rPr lang="en-US" sz="2500" dirty="0">
                <a:latin typeface="Baskerville Old Face" panose="02020602080505020303" pitchFamily="18" charset="0"/>
              </a:rPr>
              <a:t>To make sure that the </a:t>
            </a:r>
            <a:r>
              <a:rPr lang="en-US" sz="2500" dirty="0" err="1">
                <a:latin typeface="Baskerville Old Face" panose="02020602080505020303" pitchFamily="18" charset="0"/>
              </a:rPr>
              <a:t>assessee</a:t>
            </a:r>
            <a:r>
              <a:rPr lang="en-US" sz="2500" dirty="0">
                <a:latin typeface="Baskerville Old Face" panose="02020602080505020303" pitchFamily="18" charset="0"/>
              </a:rPr>
              <a:t> has verified the </a:t>
            </a:r>
            <a:r>
              <a:rPr lang="en-US" sz="2500" dirty="0">
                <a:latin typeface="Baskerville Old Face" panose="02020602080505020303" pitchFamily="18" charset="0"/>
                <a:hlinkClick r:id="rId2">
                  <a:extLst>
                    <a:ext uri="{A12FA001-AC4F-418D-AE19-62706E023703}">
                      <ahyp:hlinkClr xmlns:ahyp="http://schemas.microsoft.com/office/drawing/2018/hyperlinkcolor" val="tx"/>
                    </a:ext>
                  </a:extLst>
                </a:hlinkClick>
              </a:rPr>
              <a:t>ITR-V</a:t>
            </a:r>
            <a:r>
              <a:rPr lang="en-US" sz="2500" dirty="0">
                <a:latin typeface="Baskerville Old Face" panose="02020602080505020303" pitchFamily="18" charset="0"/>
              </a:rPr>
              <a:t> Form</a:t>
            </a:r>
          </a:p>
          <a:p>
            <a:pPr algn="just"/>
            <a:r>
              <a:rPr lang="en-US" sz="2500" dirty="0">
                <a:latin typeface="Baskerville Old Face" panose="02020602080505020303" pitchFamily="18" charset="0"/>
              </a:rPr>
              <a:t>To make sure that all electronic data relating to the tax returns are retained for at least a year after the assessment year ends</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2789046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Responsibilities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a:bodyPr>
          <a:lstStyle/>
          <a:p>
            <a:pPr algn="just"/>
            <a:r>
              <a:rPr lang="en-US" sz="2300" dirty="0">
                <a:latin typeface="Baskerville Old Face" panose="02020602080505020303" pitchFamily="18" charset="0"/>
              </a:rPr>
              <a:t>To make sure that the taxpayer receives a physical copy of the following:</a:t>
            </a:r>
          </a:p>
          <a:p>
            <a:pPr lvl="1" algn="just"/>
            <a:r>
              <a:rPr lang="en-US" sz="2300" dirty="0">
                <a:latin typeface="Baskerville Old Face" panose="02020602080505020303" pitchFamily="18" charset="0"/>
              </a:rPr>
              <a:t>The e-return</a:t>
            </a:r>
          </a:p>
          <a:p>
            <a:pPr lvl="1" algn="just"/>
            <a:r>
              <a:rPr lang="en-US" sz="2300" dirty="0">
                <a:latin typeface="Baskerville Old Face" panose="02020602080505020303" pitchFamily="18" charset="0"/>
              </a:rPr>
              <a:t>The receipt of acknowledgement of the ITR-V Form</a:t>
            </a:r>
          </a:p>
          <a:p>
            <a:pPr algn="just"/>
            <a:r>
              <a:rPr lang="en-US" sz="2300" dirty="0">
                <a:latin typeface="Baskerville Old Face" panose="02020602080505020303" pitchFamily="18" charset="0"/>
              </a:rPr>
              <a:t>The ensure all information received is entire confidential, and can only be used after acquiring permission of the taxpayer</a:t>
            </a:r>
          </a:p>
          <a:p>
            <a:pPr algn="just"/>
            <a:r>
              <a:rPr lang="en-US" sz="2300" dirty="0">
                <a:latin typeface="Baskerville Old Face" panose="02020602080505020303" pitchFamily="18" charset="0"/>
              </a:rPr>
              <a:t>To make sure that all the terms, provisions and conditions outlined by the scheme are followed the individuals working under him</a:t>
            </a:r>
          </a:p>
          <a:p>
            <a:pPr algn="just"/>
            <a:r>
              <a:rPr lang="en-US" sz="2300" dirty="0">
                <a:latin typeface="Baskerville Old Face" panose="02020602080505020303" pitchFamily="18" charset="0"/>
              </a:rPr>
              <a:t>To ensure that any changes in the data submitted in the application is intimated to the Registrar</a:t>
            </a:r>
          </a:p>
          <a:p>
            <a:pPr algn="just"/>
            <a:r>
              <a:rPr lang="en-US" sz="2300" dirty="0">
                <a:latin typeface="Baskerville Old Face" panose="02020602080505020303" pitchFamily="18" charset="0"/>
              </a:rPr>
              <a:t>To adhere to the rules and regulations outlined by the e-Return Administrator</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140872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Procedure for Registration</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lnSpcReduction="10000"/>
          </a:bodyPr>
          <a:lstStyle/>
          <a:p>
            <a:pPr algn="just"/>
            <a:r>
              <a:rPr lang="en-US" sz="2500" dirty="0">
                <a:latin typeface="Baskerville Old Face" panose="02020602080505020303" pitchFamily="18" charset="0"/>
              </a:rPr>
              <a:t>Step 1: An eligible entity shall access the official</a:t>
            </a:r>
            <a:r>
              <a:rPr lang="en-US" sz="2500" dirty="0">
                <a:latin typeface="Baskerville Old Face" panose="02020602080505020303" pitchFamily="18" charset="0"/>
                <a:hlinkClick r:id="rId2">
                  <a:extLst>
                    <a:ext uri="{A12FA001-AC4F-418D-AE19-62706E023703}">
                      <ahyp:hlinkClr xmlns:ahyp="http://schemas.microsoft.com/office/drawing/2018/hyperlinkcolor" val="tx"/>
                    </a:ext>
                  </a:extLst>
                </a:hlinkClick>
              </a:rPr>
              <a:t> NSDL website</a:t>
            </a:r>
            <a:r>
              <a:rPr lang="en-US" sz="2500" dirty="0">
                <a:latin typeface="Baskerville Old Face" panose="02020602080505020303" pitchFamily="18" charset="0"/>
              </a:rPr>
              <a:t> for the registration of e-Return Intermediary online.</a:t>
            </a:r>
          </a:p>
          <a:p>
            <a:pPr algn="just"/>
            <a:r>
              <a:rPr lang="en-US" sz="2500" dirty="0">
                <a:latin typeface="Baskerville Old Face" panose="02020602080505020303" pitchFamily="18" charset="0"/>
              </a:rPr>
              <a:t> Step 2: Then fill out the registration form as per the instructions that are given in the website. (Physical applications are entertained)</a:t>
            </a:r>
          </a:p>
          <a:p>
            <a:pPr algn="just"/>
            <a:r>
              <a:rPr lang="en-US" sz="2500" dirty="0">
                <a:latin typeface="Baskerville Old Face" panose="02020602080505020303" pitchFamily="18" charset="0"/>
              </a:rPr>
              <a:t>Step 3: Upon finishing the application form, submit it online. On confirmation of the application, an acknowledgement number will be received that is displayed on the screen. Make a print or save the same for future reference.</a:t>
            </a:r>
          </a:p>
          <a:p>
            <a:pPr algn="just"/>
            <a:r>
              <a:rPr lang="en-US" sz="2500" dirty="0">
                <a:latin typeface="Baskerville Old Face" panose="02020602080505020303" pitchFamily="18" charset="0"/>
              </a:rPr>
              <a:t>Step 4: The acknowledgement slip must be duly signed. In case of entities except for Chartered Accountant, an Advocate, a Company Secretary or Tax Return Preparers (Income Tax), Cost Accountant, the </a:t>
            </a:r>
            <a:r>
              <a:rPr lang="en-US" sz="2500" dirty="0" err="1">
                <a:latin typeface="Baskerville Old Face" panose="02020602080505020303" pitchFamily="18" charset="0"/>
              </a:rPr>
              <a:t>authorised</a:t>
            </a:r>
            <a:r>
              <a:rPr lang="en-US" sz="2500" dirty="0">
                <a:latin typeface="Baskerville Old Face" panose="02020602080505020303" pitchFamily="18" charset="0"/>
              </a:rPr>
              <a:t> official shall sign the acknowledgement slip and affix with the appropriate seal or stamp.</a:t>
            </a:r>
          </a:p>
          <a:p>
            <a:pPr algn="just"/>
            <a:r>
              <a:rPr lang="en-US" sz="2500" dirty="0">
                <a:latin typeface="Baskerville Old Face" panose="02020602080505020303" pitchFamily="18" charset="0"/>
              </a:rPr>
              <a:t>Step 5: The duly signed acknowledgement slip along with all the above-mentioned documents, due diligence certificate and requisite payment must be sent to NSDL.</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4261934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haroni" panose="02010803020104030203" pitchFamily="2" charset="-79"/>
                <a:cs typeface="Aharoni" panose="02010803020104030203" pitchFamily="2" charset="-79"/>
              </a:rPr>
              <a:t>Contd..</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77500" lnSpcReduction="20000"/>
          </a:bodyPr>
          <a:lstStyle/>
          <a:p>
            <a:pPr algn="just"/>
            <a:r>
              <a:rPr lang="en-US" sz="2700" dirty="0">
                <a:latin typeface="Baskerville Old Face" panose="02020602080505020303" pitchFamily="18" charset="0"/>
              </a:rPr>
              <a:t>Step 6: The payment for the processing of registration can be made either by Cheque or Demand Draft (DD) in </a:t>
            </a:r>
            <a:r>
              <a:rPr lang="en-US" sz="2700" dirty="0" err="1">
                <a:latin typeface="Baskerville Old Face" panose="02020602080505020303" pitchFamily="18" charset="0"/>
              </a:rPr>
              <a:t>favour</a:t>
            </a:r>
            <a:r>
              <a:rPr lang="en-US" sz="2700" dirty="0">
                <a:latin typeface="Baskerville Old Face" panose="02020602080505020303" pitchFamily="18" charset="0"/>
              </a:rPr>
              <a:t> of ‘NSDL – ERI’ for the amount of Rs. 4,600.</a:t>
            </a:r>
          </a:p>
          <a:p>
            <a:pPr algn="just"/>
            <a:r>
              <a:rPr lang="en-US" sz="2700" dirty="0">
                <a:latin typeface="Baskerville Old Face" panose="02020602080505020303" pitchFamily="18" charset="0"/>
              </a:rPr>
              <a:t>Note: The Demand Draft (DD) shall be payable at MUMBAI. In case of cheque  (drawn on any bank) with any HDFC Bank branch across the country (except </a:t>
            </a:r>
            <a:r>
              <a:rPr lang="en-US" sz="2700" dirty="0" err="1">
                <a:latin typeface="Baskerville Old Face" panose="02020602080505020303" pitchFamily="18" charset="0"/>
              </a:rPr>
              <a:t>Dahej</a:t>
            </a:r>
            <a:r>
              <a:rPr lang="en-US" sz="2700" dirty="0">
                <a:latin typeface="Baskerville Old Face" panose="02020602080505020303" pitchFamily="18" charset="0"/>
              </a:rPr>
              <a:t>).</a:t>
            </a:r>
          </a:p>
          <a:p>
            <a:pPr algn="just"/>
            <a:r>
              <a:rPr lang="en-US" sz="2700" dirty="0">
                <a:latin typeface="Baskerville Old Face" panose="02020602080505020303" pitchFamily="18" charset="0"/>
              </a:rPr>
              <a:t>Step 7: On receipt of required documents and the </a:t>
            </a:r>
            <a:r>
              <a:rPr lang="en-US" sz="2700" dirty="0" err="1">
                <a:latin typeface="Baskerville Old Face" panose="02020602080505020303" pitchFamily="18" charset="0"/>
              </a:rPr>
              <a:t>realisation</a:t>
            </a:r>
            <a:r>
              <a:rPr lang="en-US" sz="2700" dirty="0">
                <a:latin typeface="Baskerville Old Face" panose="02020602080505020303" pitchFamily="18" charset="0"/>
              </a:rPr>
              <a:t> of payment, the NSDL will assign with the user id and password. NSDL will also notify a URL provided to access the ITD website specified for upload of data in the prescribed form. Now the user will be notified with the user id and password via the e-mail address that has been provided in the application form.</a:t>
            </a:r>
          </a:p>
          <a:p>
            <a:pPr algn="just"/>
            <a:r>
              <a:rPr lang="en-US" sz="2700" dirty="0">
                <a:latin typeface="Baskerville Old Face" panose="02020602080505020303" pitchFamily="18" charset="0"/>
              </a:rPr>
              <a:t>Step 8: Now login with the login credentials and conduct the data transmission test as directed in the official site.</a:t>
            </a:r>
          </a:p>
          <a:p>
            <a:pPr algn="just"/>
            <a:r>
              <a:rPr lang="en-US" sz="2700" dirty="0">
                <a:latin typeface="Baskerville Old Face" panose="02020602080505020303" pitchFamily="18" charset="0"/>
              </a:rPr>
              <a:t>Step 9: On successful completion of this test, ITD will enable the applicant for the filing of e-Returns as per the scheme.</a:t>
            </a:r>
          </a:p>
          <a:p>
            <a:pPr algn="just"/>
            <a:r>
              <a:rPr lang="en-US" sz="2700" dirty="0">
                <a:latin typeface="Baskerville Old Face" panose="02020602080505020303" pitchFamily="18" charset="0"/>
              </a:rPr>
              <a:t>Step 10: For this purpose, ITD will provide a unique e-Return Intermediary Identification Number (ERIIN) and password to the applicant.</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3682188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haroni" panose="02010803020104030203" pitchFamily="2" charset="-79"/>
                <a:cs typeface="Aharoni" panose="02010803020104030203" pitchFamily="2" charset="-79"/>
              </a:rPr>
              <a:t>Contd..</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pPr algn="just"/>
            <a:r>
              <a:rPr lang="en-US" sz="2100" dirty="0">
                <a:latin typeface="Baskerville Old Face" panose="02020602080505020303" pitchFamily="18" charset="0"/>
              </a:rPr>
              <a:t>Status of application will be intimated by e-mail at the e-mail id provided in the application form.</a:t>
            </a:r>
          </a:p>
          <a:p>
            <a:pPr algn="just"/>
            <a:r>
              <a:rPr lang="en-US" sz="2100" dirty="0">
                <a:latin typeface="Baskerville Old Face" panose="02020602080505020303" pitchFamily="18" charset="0"/>
              </a:rPr>
              <a:t>If the application is rejected, NSDL will intimate by email at the email address provided in the application form.</a:t>
            </a:r>
          </a:p>
          <a:p>
            <a:pPr algn="just"/>
            <a:r>
              <a:rPr lang="en-US" sz="2100" dirty="0">
                <a:latin typeface="Baskerville Old Face" panose="02020602080505020303" pitchFamily="18" charset="0"/>
              </a:rPr>
              <a:t>For any future correspondence with NSDL, the applicant should quote 15-digit acknowledgment number.</a:t>
            </a:r>
          </a:p>
          <a:p>
            <a:pPr marL="0" indent="0">
              <a:buNone/>
            </a:pPr>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59723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Who is ERI</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a:bodyPr>
          <a:lstStyle/>
          <a:p>
            <a:r>
              <a:rPr lang="en-US" sz="2100" dirty="0">
                <a:latin typeface="Baskerville Old Face" panose="02020602080505020303" pitchFamily="18" charset="0"/>
              </a:rPr>
              <a:t>An </a:t>
            </a:r>
            <a:r>
              <a:rPr lang="en-US" sz="2100" dirty="0" err="1">
                <a:latin typeface="Baskerville Old Face" panose="02020602080505020303" pitchFamily="18" charset="0"/>
              </a:rPr>
              <a:t>Authorised</a:t>
            </a:r>
            <a:r>
              <a:rPr lang="en-US" sz="2100" dirty="0">
                <a:latin typeface="Baskerville Old Face" panose="02020602080505020303" pitchFamily="18" charset="0"/>
              </a:rPr>
              <a:t> Person who can filed ITR on behalf of Tax Payer</a:t>
            </a:r>
          </a:p>
          <a:p>
            <a:r>
              <a:rPr lang="en-US" sz="2100" dirty="0">
                <a:latin typeface="Baskerville Old Face" panose="02020602080505020303" pitchFamily="18" charset="0"/>
              </a:rPr>
              <a:t>E-Return Intermediary is a scheme launched by Income Tax Department.</a:t>
            </a:r>
          </a:p>
          <a:p>
            <a:r>
              <a:rPr lang="en-US" sz="2100" dirty="0">
                <a:latin typeface="Baskerville Old Face" panose="02020602080505020303" pitchFamily="18" charset="0"/>
              </a:rPr>
              <a:t>Eligible entities who can file ITR the Electronic Furnishing of Return of Income Scheme.</a:t>
            </a:r>
          </a:p>
          <a:p>
            <a:r>
              <a:rPr lang="en-US" sz="2100" dirty="0">
                <a:latin typeface="Baskerville Old Face" panose="02020602080505020303" pitchFamily="18" charset="0"/>
              </a:rPr>
              <a:t>As per the scheme, taxpayers have the option to submit their tax returns electronically through a liaison or intermediary. </a:t>
            </a:r>
          </a:p>
          <a:p>
            <a:r>
              <a:rPr lang="en-US" sz="2100" dirty="0">
                <a:latin typeface="Baskerville Old Face" panose="02020602080505020303" pitchFamily="18" charset="0"/>
              </a:rPr>
              <a:t>These </a:t>
            </a:r>
            <a:r>
              <a:rPr lang="en-US" sz="2100" dirty="0" err="1">
                <a:latin typeface="Baskerville Old Face" panose="02020602080505020303" pitchFamily="18" charset="0"/>
              </a:rPr>
              <a:t>authorised</a:t>
            </a:r>
            <a:r>
              <a:rPr lang="en-US" sz="2100" dirty="0">
                <a:latin typeface="Baskerville Old Face" panose="02020602080505020303" pitchFamily="18" charset="0"/>
              </a:rPr>
              <a:t> persons who assist taxpayers by filing their income tax returns on their behalf are known as e-Return Intermediaries.</a:t>
            </a:r>
          </a:p>
          <a:p>
            <a:r>
              <a:rPr lang="en-US" sz="2100" dirty="0">
                <a:latin typeface="Baskerville Old Face" panose="02020602080505020303" pitchFamily="18" charset="0"/>
              </a:rPr>
              <a:t>These intermediaries are officially appointed and </a:t>
            </a:r>
            <a:r>
              <a:rPr lang="en-US" sz="2100" dirty="0" err="1">
                <a:latin typeface="Baskerville Old Face" panose="02020602080505020303" pitchFamily="18" charset="0"/>
              </a:rPr>
              <a:t>authorised</a:t>
            </a:r>
            <a:r>
              <a:rPr lang="en-US" sz="2100" dirty="0">
                <a:latin typeface="Baskerville Old Face" panose="02020602080505020303" pitchFamily="18" charset="0"/>
              </a:rPr>
              <a:t> by the Income Tax Department to carry out such tasks. </a:t>
            </a: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2471958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Duties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lnSpcReduction="10000"/>
          </a:bodyPr>
          <a:lstStyle/>
          <a:p>
            <a:pPr algn="just"/>
            <a:r>
              <a:rPr lang="en-US" sz="2100" dirty="0">
                <a:latin typeface="Baskerville Old Face" panose="02020602080505020303" pitchFamily="18" charset="0"/>
              </a:rPr>
              <a:t>ensure that the </a:t>
            </a:r>
            <a:r>
              <a:rPr lang="en-US" sz="2100" dirty="0" err="1">
                <a:latin typeface="Baskerville Old Face" panose="02020602080505020303" pitchFamily="18" charset="0"/>
              </a:rPr>
              <a:t>assessee</a:t>
            </a:r>
            <a:r>
              <a:rPr lang="en-US" sz="2100" dirty="0">
                <a:latin typeface="Baskerville Old Face" panose="02020602080505020303" pitchFamily="18" charset="0"/>
              </a:rPr>
              <a:t> is an eligible person under this scheme;</a:t>
            </a:r>
          </a:p>
          <a:p>
            <a:pPr algn="just"/>
            <a:r>
              <a:rPr lang="en-US" sz="2100" dirty="0">
                <a:latin typeface="Baskerville Old Face" panose="02020602080505020303" pitchFamily="18" charset="0"/>
              </a:rPr>
              <a:t>ensure that the </a:t>
            </a:r>
            <a:r>
              <a:rPr lang="en-US" sz="2100" dirty="0" err="1">
                <a:latin typeface="Baskerville Old Face" panose="02020602080505020303" pitchFamily="18" charset="0"/>
              </a:rPr>
              <a:t>assessee</a:t>
            </a:r>
            <a:r>
              <a:rPr lang="en-US" sz="2100" dirty="0">
                <a:latin typeface="Baskerville Old Face" panose="02020602080505020303" pitchFamily="18" charset="0"/>
              </a:rPr>
              <a:t> has quoted a correct and valid permanent account number or tax deduction account number;</a:t>
            </a:r>
          </a:p>
          <a:p>
            <a:pPr algn="just"/>
            <a:r>
              <a:rPr lang="en-US" sz="2100" dirty="0">
                <a:latin typeface="Baskerville Old Face" panose="02020602080505020303" pitchFamily="18" charset="0"/>
              </a:rPr>
              <a:t>ensure that the particulars of advance tax, self assessment tax and tax deducted at source are in accordance with the documents enclosed;</a:t>
            </a:r>
          </a:p>
          <a:p>
            <a:pPr algn="just"/>
            <a:r>
              <a:rPr lang="en-US" sz="2100" dirty="0">
                <a:latin typeface="Baskerville Old Face" panose="02020602080505020303" pitchFamily="18" charset="0"/>
              </a:rPr>
              <a:t>ensure that the paper return of income has been properly filled in and duly verified by the </a:t>
            </a:r>
            <a:r>
              <a:rPr lang="en-US" sz="2100" dirty="0" err="1">
                <a:latin typeface="Baskerville Old Face" panose="02020602080505020303" pitchFamily="18" charset="0"/>
              </a:rPr>
              <a:t>assessee</a:t>
            </a:r>
            <a:r>
              <a:rPr lang="en-US" sz="2100" dirty="0">
                <a:latin typeface="Baskerville Old Face" panose="02020602080505020303" pitchFamily="18" charset="0"/>
              </a:rPr>
              <a:t>;</a:t>
            </a:r>
          </a:p>
          <a:p>
            <a:pPr algn="just"/>
            <a:r>
              <a:rPr lang="en-US" sz="2100" dirty="0">
                <a:latin typeface="Baskerville Old Face" panose="02020602080505020303" pitchFamily="18" charset="0"/>
              </a:rPr>
              <a:t>ensure accuracy of the data entry while transcribing the return of income and during its transmission;</a:t>
            </a:r>
          </a:p>
          <a:p>
            <a:pPr algn="just"/>
            <a:r>
              <a:rPr lang="en-US" sz="2100" dirty="0">
                <a:latin typeface="Baskerville Old Face" panose="02020602080505020303" pitchFamily="18" charset="0"/>
              </a:rPr>
              <a:t>ensure that the electronic portion of the return of income is transmitted on or before the due date for filing the return of income;</a:t>
            </a:r>
          </a:p>
          <a:p>
            <a:pPr algn="just"/>
            <a:r>
              <a:rPr lang="en-US" sz="2100" dirty="0">
                <a:latin typeface="Baskerville Old Face" panose="02020602080505020303" pitchFamily="18" charset="0"/>
              </a:rPr>
              <a:t>ensure that the Form-ITR-V, duly verified by the </a:t>
            </a:r>
            <a:r>
              <a:rPr lang="en-US" sz="2100" dirty="0" err="1">
                <a:latin typeface="Baskerville Old Face" panose="02020602080505020303" pitchFamily="18" charset="0"/>
              </a:rPr>
              <a:t>assessee</a:t>
            </a:r>
            <a:r>
              <a:rPr lang="en-US" sz="2100" dirty="0">
                <a:latin typeface="Baskerville Old Face" panose="02020602080505020303" pitchFamily="18" charset="0"/>
              </a:rPr>
              <a:t>, is filed with the assessing officer having jurisdiction over the concerned </a:t>
            </a:r>
            <a:r>
              <a:rPr lang="en-US" sz="2100" dirty="0" err="1">
                <a:latin typeface="Baskerville Old Face" panose="02020602080505020303" pitchFamily="18" charset="0"/>
              </a:rPr>
              <a:t>assessees</a:t>
            </a:r>
            <a:r>
              <a:rPr lang="en-US" sz="2100" dirty="0">
                <a:latin typeface="Baskerville Old Face" panose="02020602080505020303" pitchFamily="18" charset="0"/>
              </a:rPr>
              <a:t>;</a:t>
            </a: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3713842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Aharoni" panose="02010803020104030203" pitchFamily="2" charset="-79"/>
                <a:cs typeface="Aharoni" panose="02010803020104030203" pitchFamily="2" charset="-79"/>
              </a:rPr>
              <a:t>Contd</a:t>
            </a:r>
            <a:r>
              <a:rPr lang="en-US" dirty="0">
                <a:latin typeface="Aharoni" panose="02010803020104030203" pitchFamily="2" charset="-79"/>
                <a:cs typeface="Aharoni" panose="02010803020104030203" pitchFamily="2" charset="-79"/>
              </a:rPr>
              <a:t>…</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85000" lnSpcReduction="20000"/>
          </a:bodyPr>
          <a:lstStyle/>
          <a:p>
            <a:pPr algn="just"/>
            <a:r>
              <a:rPr lang="en-US" sz="2700" dirty="0">
                <a:latin typeface="Baskerville Old Face" panose="02020602080505020303" pitchFamily="18" charset="0"/>
              </a:rPr>
              <a:t>retain for a period of one year from the end of the relevant assessment year the electronic data of the return of income and the information relating to the provisional receipts issued in respect of the returns filed through it;</a:t>
            </a:r>
          </a:p>
          <a:p>
            <a:pPr algn="just"/>
            <a:r>
              <a:rPr lang="en-US" sz="2700" dirty="0">
                <a:latin typeface="Baskerville Old Face" panose="02020602080505020303" pitchFamily="18" charset="0"/>
              </a:rPr>
              <a:t>provide to the </a:t>
            </a:r>
            <a:r>
              <a:rPr lang="en-US" sz="2700" dirty="0" err="1">
                <a:latin typeface="Baskerville Old Face" panose="02020602080505020303" pitchFamily="18" charset="0"/>
              </a:rPr>
              <a:t>assessee</a:t>
            </a:r>
            <a:r>
              <a:rPr lang="en-US" sz="2700" dirty="0">
                <a:latin typeface="Baskerville Old Face" panose="02020602080505020303" pitchFamily="18" charset="0"/>
              </a:rPr>
              <a:t> a paper copy of the e-return submitted by e-intermediary and the acknowledgement receipt of Form ITR-V filed to the Assessing Officer;</a:t>
            </a:r>
          </a:p>
          <a:p>
            <a:pPr algn="just"/>
            <a:r>
              <a:rPr lang="en-US" sz="2700" dirty="0">
                <a:latin typeface="Baskerville Old Face" panose="02020602080505020303" pitchFamily="18" charset="0"/>
              </a:rPr>
              <a:t>maintain confidentiality of the information that comes to his possession during the course of implementation of this scheme and shall not part with any such information to anyone, except with the prior permission of the </a:t>
            </a:r>
            <a:r>
              <a:rPr lang="en-US" sz="2700" dirty="0" err="1">
                <a:latin typeface="Baskerville Old Face" panose="02020602080505020303" pitchFamily="18" charset="0"/>
              </a:rPr>
              <a:t>assessee</a:t>
            </a:r>
            <a:r>
              <a:rPr lang="en-US" sz="2700" dirty="0">
                <a:latin typeface="Baskerville Old Face" panose="02020602080505020303" pitchFamily="18" charset="0"/>
              </a:rPr>
              <a:t> or the assessing officer;</a:t>
            </a:r>
          </a:p>
          <a:p>
            <a:pPr algn="just"/>
            <a:r>
              <a:rPr lang="en-US" sz="2700" dirty="0">
                <a:latin typeface="Baskerville Old Face" panose="02020602080505020303" pitchFamily="18" charset="0"/>
              </a:rPr>
              <a:t>ensure that all his employees, agents, franchisees, etc., adhere to the provisions of this scheme;</a:t>
            </a:r>
          </a:p>
          <a:p>
            <a:pPr algn="just"/>
            <a:r>
              <a:rPr lang="en-US" sz="2700" dirty="0">
                <a:latin typeface="Baskerville Old Face" panose="02020602080505020303" pitchFamily="18" charset="0"/>
              </a:rPr>
              <a:t>promptly inform the Registrar of any change in the particulars given in the application filed by it for registration;</a:t>
            </a:r>
          </a:p>
          <a:p>
            <a:pPr algn="just"/>
            <a:r>
              <a:rPr lang="en-US" sz="2700" dirty="0">
                <a:latin typeface="Baskerville Old Face" panose="02020602080505020303" pitchFamily="18" charset="0"/>
              </a:rPr>
              <a:t>Abide by the instructions issued by the e-Return Administrator, from time to time, for proper implementation of this scheme.</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540411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Advantages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lnSpcReduction="10000"/>
          </a:bodyPr>
          <a:lstStyle/>
          <a:p>
            <a:pPr algn="just"/>
            <a:r>
              <a:rPr lang="en-US" sz="2100" dirty="0">
                <a:latin typeface="Baskerville Old Face" panose="02020602080505020303" pitchFamily="18" charset="0"/>
              </a:rPr>
              <a:t>Taxpayers can avail of a number of benefits by filing their taxes electronically through an e-Return Intermediary. Some of the benefits are outlined below:</a:t>
            </a:r>
          </a:p>
          <a:p>
            <a:pPr algn="just"/>
            <a:r>
              <a:rPr lang="en-US" sz="2100" dirty="0">
                <a:latin typeface="Baskerville Old Face" panose="02020602080505020303" pitchFamily="18" charset="0"/>
              </a:rPr>
              <a:t>E-filing via an intermediary is quicker and doesn’t take up much time. It is a convenient and less cumbersome way for taxpayers to file their tax returns</a:t>
            </a:r>
          </a:p>
          <a:p>
            <a:pPr algn="just"/>
            <a:r>
              <a:rPr lang="en-US" sz="2100" dirty="0">
                <a:latin typeface="Baskerville Old Face" panose="02020602080505020303" pitchFamily="18" charset="0"/>
              </a:rPr>
              <a:t>If eligible, taxpayers can receive tax refunds within a period of one or two months should they file their returns through an e-Return Intermediary</a:t>
            </a:r>
          </a:p>
          <a:p>
            <a:pPr algn="just"/>
            <a:r>
              <a:rPr lang="en-US" sz="2100" dirty="0">
                <a:latin typeface="Baskerville Old Face" panose="02020602080505020303" pitchFamily="18" charset="0"/>
              </a:rPr>
              <a:t>All information provided by the taxpayer through an e-Return Intermediary are secure and confidential</a:t>
            </a:r>
          </a:p>
          <a:p>
            <a:pPr algn="just"/>
            <a:r>
              <a:rPr lang="en-US" sz="2100" dirty="0">
                <a:latin typeface="Baskerville Old Face" panose="02020602080505020303" pitchFamily="18" charset="0"/>
              </a:rPr>
              <a:t>Filing through e-Return Intermediaries also reduces any instances of mistakes or errors while </a:t>
            </a:r>
            <a:r>
              <a:rPr lang="en-US" sz="2100" dirty="0">
                <a:latin typeface="Baskerville Old Face" panose="02020602080505020303" pitchFamily="18" charset="0"/>
                <a:hlinkClick r:id="rId2">
                  <a:extLst>
                    <a:ext uri="{A12FA001-AC4F-418D-AE19-62706E023703}">
                      <ahyp:hlinkClr xmlns:ahyp="http://schemas.microsoft.com/office/drawing/2018/hyperlinkcolor" val="tx"/>
                    </a:ext>
                  </a:extLst>
                </a:hlinkClick>
              </a:rPr>
              <a:t>filing tax returns</a:t>
            </a:r>
            <a:r>
              <a:rPr lang="en-US" sz="2100" dirty="0">
                <a:latin typeface="Baskerville Old Face" panose="02020602080505020303" pitchFamily="18" charset="0"/>
              </a:rPr>
              <a:t> as the system immediately highlights inaccurate data that has been filled in, and notifies the user to enter the correct information.</a:t>
            </a:r>
          </a:p>
          <a:p>
            <a:pPr marL="0" indent="0" algn="just">
              <a:buNone/>
            </a:pPr>
            <a:br>
              <a:rPr lang="en-US" sz="2100" dirty="0">
                <a:latin typeface="Baskerville Old Face" panose="02020602080505020303" pitchFamily="18" charset="0"/>
              </a:rPr>
            </a:br>
            <a:endParaRPr lang="en-IN" sz="2100" dirty="0">
              <a:latin typeface="Baskerville Old Face" panose="02020602080505020303" pitchFamily="18" charset="0"/>
            </a:endParaRP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510770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TRP Scheme</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a:bodyPr>
          <a:lstStyle/>
          <a:p>
            <a:pPr algn="just"/>
            <a:r>
              <a:rPr lang="en-US" sz="2100" dirty="0">
                <a:latin typeface="Baskerville Old Face" panose="02020602080505020303" pitchFamily="18" charset="0"/>
              </a:rPr>
              <a:t>Tax Return Preparer </a:t>
            </a:r>
          </a:p>
          <a:p>
            <a:pPr algn="just"/>
            <a:r>
              <a:rPr lang="en-US" sz="2100" dirty="0">
                <a:latin typeface="Baskerville Old Face" panose="02020602080505020303" pitchFamily="18" charset="0"/>
              </a:rPr>
              <a:t>To assist small and medium taxpayers in preparation of their return of income and other income tax related issues, the Government of India has designed the Tax Return Preparer Scheme (TRP Scheme). </a:t>
            </a:r>
          </a:p>
          <a:p>
            <a:pPr algn="just"/>
            <a:r>
              <a:rPr lang="en-US" sz="2100" dirty="0">
                <a:latin typeface="Baskerville Old Face" panose="02020602080505020303" pitchFamily="18" charset="0"/>
              </a:rPr>
              <a:t>Under the TRP Scheme, the Government of India authorizes tax professionals called as the Tax Return Prepares (TRPs). The Scheme is managed by the Income Tax Department. </a:t>
            </a:r>
          </a:p>
          <a:p>
            <a:endParaRPr lang="en-US" dirty="0"/>
          </a:p>
          <a:p>
            <a:br>
              <a:rPr lang="en-US" dirty="0"/>
            </a:br>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387945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Qualification</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sz="2100" dirty="0">
                <a:latin typeface="Baskerville Old Face" panose="02020602080505020303" pitchFamily="18" charset="0"/>
              </a:rPr>
              <a:t>Degree from Recognized University in the following discipline</a:t>
            </a:r>
          </a:p>
          <a:p>
            <a:pPr lvl="1"/>
            <a:r>
              <a:rPr lang="en-US" sz="2100" dirty="0">
                <a:latin typeface="Baskerville Old Face" panose="02020602080505020303" pitchFamily="18" charset="0"/>
              </a:rPr>
              <a:t>Law</a:t>
            </a:r>
          </a:p>
          <a:p>
            <a:pPr lvl="1"/>
            <a:r>
              <a:rPr lang="en-US" sz="2100" dirty="0">
                <a:latin typeface="Baskerville Old Face" panose="02020602080505020303" pitchFamily="18" charset="0"/>
              </a:rPr>
              <a:t>Economics</a:t>
            </a:r>
          </a:p>
          <a:p>
            <a:pPr lvl="1"/>
            <a:r>
              <a:rPr lang="en-US" sz="2100" dirty="0">
                <a:latin typeface="Baskerville Old Face" panose="02020602080505020303" pitchFamily="18" charset="0"/>
              </a:rPr>
              <a:t>Statistics</a:t>
            </a:r>
          </a:p>
          <a:p>
            <a:pPr lvl="1"/>
            <a:r>
              <a:rPr lang="en-US" sz="2100" dirty="0">
                <a:latin typeface="Baskerville Old Face" panose="02020602080505020303" pitchFamily="18" charset="0"/>
              </a:rPr>
              <a:t>Mathematics</a:t>
            </a:r>
          </a:p>
          <a:p>
            <a:pPr lvl="1"/>
            <a:r>
              <a:rPr lang="en-US" sz="2100" dirty="0">
                <a:latin typeface="Baskerville Old Face" panose="02020602080505020303" pitchFamily="18" charset="0"/>
              </a:rPr>
              <a:t>Commerce</a:t>
            </a:r>
          </a:p>
          <a:p>
            <a:pPr lvl="1"/>
            <a:r>
              <a:rPr lang="en-US" sz="2100" dirty="0">
                <a:latin typeface="Baskerville Old Face" panose="02020602080505020303" pitchFamily="18" charset="0"/>
              </a:rPr>
              <a:t>Management / Business Administration</a:t>
            </a:r>
          </a:p>
          <a:p>
            <a:r>
              <a:rPr lang="en-US" sz="2100" dirty="0">
                <a:latin typeface="Baskerville Old Face" panose="02020602080505020303" pitchFamily="18" charset="0"/>
              </a:rPr>
              <a:t>Age</a:t>
            </a:r>
          </a:p>
          <a:p>
            <a:pPr lvl="1"/>
            <a:r>
              <a:rPr lang="en-US" sz="2100" dirty="0">
                <a:latin typeface="Baskerville Old Face" panose="02020602080505020303" pitchFamily="18" charset="0"/>
              </a:rPr>
              <a:t>21 to 35 years</a:t>
            </a:r>
            <a:endParaRPr lang="en-IN" sz="2100" dirty="0">
              <a:latin typeface="Baskerville Old Face" panose="02020602080505020303" pitchFamily="18" charset="0"/>
            </a:endParaRP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611680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Syllabus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sz="2100" dirty="0">
                <a:latin typeface="Baskerville Old Face" panose="02020602080505020303" pitchFamily="18" charset="0"/>
              </a:rPr>
              <a:t>Arithmetic Aptitude</a:t>
            </a:r>
          </a:p>
          <a:p>
            <a:r>
              <a:rPr lang="en-US" sz="2100" dirty="0">
                <a:latin typeface="Baskerville Old Face" panose="02020602080505020303" pitchFamily="18" charset="0"/>
              </a:rPr>
              <a:t>Logical Reasoning Test</a:t>
            </a:r>
          </a:p>
          <a:p>
            <a:r>
              <a:rPr lang="en-US" sz="2100" dirty="0">
                <a:latin typeface="Baskerville Old Face" panose="02020602080505020303" pitchFamily="18" charset="0"/>
              </a:rPr>
              <a:t>Verbal Responding</a:t>
            </a:r>
          </a:p>
          <a:p>
            <a:r>
              <a:rPr lang="en-US" sz="2100" dirty="0">
                <a:latin typeface="Baskerville Old Face" panose="02020602080505020303" pitchFamily="18" charset="0"/>
              </a:rPr>
              <a:t>General English</a:t>
            </a:r>
          </a:p>
          <a:p>
            <a:endParaRPr lang="en-US" dirty="0"/>
          </a:p>
          <a:p>
            <a:r>
              <a:rPr lang="en-US" sz="2100" dirty="0">
                <a:latin typeface="Baskerville Old Face" panose="02020602080505020303" pitchFamily="18" charset="0"/>
              </a:rPr>
              <a:t>The Income Tax Department periodically conducts the examination for TRPs. Candidates who undergo the prescribed training and who successfully clear the examination are authorized to act as TRPs.</a:t>
            </a:r>
            <a:endParaRPr lang="en-IN" sz="2100" dirty="0">
              <a:latin typeface="Baskerville Old Face" panose="02020602080505020303" pitchFamily="18" charset="0"/>
            </a:endParaRP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450062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300" y="136525"/>
            <a:ext cx="10515600" cy="911225"/>
          </a:xfrm>
        </p:spPr>
        <p:txBody>
          <a:bodyPr>
            <a:normAutofit/>
          </a:bodyPr>
          <a:lstStyle/>
          <a:p>
            <a:pPr algn="ctr"/>
            <a:r>
              <a:rPr lang="en-US" dirty="0">
                <a:latin typeface="Aharoni" panose="02010803020104030203" pitchFamily="2" charset="-79"/>
                <a:cs typeface="Aharoni" panose="02010803020104030203" pitchFamily="2" charset="-79"/>
              </a:rPr>
              <a:t>Process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0" y="1304924"/>
            <a:ext cx="12192000" cy="5762625"/>
          </a:xfrm>
        </p:spPr>
        <p:txBody>
          <a:bodyPr>
            <a:normAutofit fontScale="62500" lnSpcReduction="20000"/>
          </a:bodyPr>
          <a:lstStyle/>
          <a:p>
            <a:pPr algn="just"/>
            <a:r>
              <a:rPr lang="en-US" sz="3300" dirty="0">
                <a:latin typeface="Baskerville Old Face" panose="02020602080505020303" pitchFamily="18" charset="0"/>
              </a:rPr>
              <a:t>Enclose a demand draft of </a:t>
            </a:r>
            <a:r>
              <a:rPr lang="en-US" sz="3300" dirty="0" err="1">
                <a:latin typeface="Baskerville Old Face" panose="02020602080505020303" pitchFamily="18" charset="0"/>
              </a:rPr>
              <a:t>Rs</a:t>
            </a:r>
            <a:r>
              <a:rPr lang="en-US" sz="3300" dirty="0">
                <a:latin typeface="Baskerville Old Face" panose="02020602080505020303" pitchFamily="18" charset="0"/>
              </a:rPr>
              <a:t>. 100 in favor of "NIIT Limited-TRPSCHEME" A/c. along with the application form.</a:t>
            </a:r>
          </a:p>
          <a:p>
            <a:pPr algn="just"/>
            <a:r>
              <a:rPr lang="en-US" sz="3300" dirty="0">
                <a:latin typeface="Baskerville Old Face" panose="02020602080505020303" pitchFamily="18" charset="0"/>
              </a:rPr>
              <a:t>Training of 5,000 candidates will be carried out at 120 centers across the country.</a:t>
            </a:r>
          </a:p>
          <a:p>
            <a:pPr algn="just"/>
            <a:r>
              <a:rPr lang="en-US" sz="3300" dirty="0">
                <a:latin typeface="Baskerville Old Face" panose="02020602080505020303" pitchFamily="18" charset="0"/>
              </a:rPr>
              <a:t>The selection of the candidates for the training of TRP shall be made for each </a:t>
            </a:r>
            <a:r>
              <a:rPr lang="en-US" sz="3300" dirty="0" err="1">
                <a:latin typeface="Baskerville Old Face" panose="02020602080505020303" pitchFamily="18" charset="0"/>
              </a:rPr>
              <a:t>centre</a:t>
            </a:r>
            <a:r>
              <a:rPr lang="en-US" sz="3300" dirty="0">
                <a:latin typeface="Baskerville Old Face" panose="02020602080505020303" pitchFamily="18" charset="0"/>
              </a:rPr>
              <a:t> separately.</a:t>
            </a:r>
          </a:p>
          <a:p>
            <a:pPr algn="just"/>
            <a:r>
              <a:rPr lang="en-US" sz="3300" dirty="0">
                <a:latin typeface="Baskerville Old Face" panose="02020602080505020303" pitchFamily="18" charset="0"/>
              </a:rPr>
              <a:t>A maximum of 500 candidates per center shall be shortlisted out of the applications received on the basis of the marks obtained in the bachelor’s degree.</a:t>
            </a:r>
          </a:p>
          <a:p>
            <a:pPr algn="just"/>
            <a:r>
              <a:rPr lang="en-US" sz="3300" dirty="0">
                <a:latin typeface="Baskerville Old Face" panose="02020602080505020303" pitchFamily="18" charset="0"/>
              </a:rPr>
              <a:t>The shortlisted candidates should appear for an enrolment test.</a:t>
            </a:r>
          </a:p>
          <a:p>
            <a:pPr algn="just"/>
            <a:r>
              <a:rPr lang="en-US" sz="3300" dirty="0">
                <a:latin typeface="Baskerville Old Face" panose="02020602080505020303" pitchFamily="18" charset="0"/>
              </a:rPr>
              <a:t>An applicant is allowed to apply for 3 centers, clearly mentioning the </a:t>
            </a:r>
            <a:r>
              <a:rPr lang="en-US" sz="3300" dirty="0" err="1">
                <a:latin typeface="Baskerville Old Face" panose="02020602080505020303" pitchFamily="18" charset="0"/>
              </a:rPr>
              <a:t>centre</a:t>
            </a:r>
            <a:r>
              <a:rPr lang="en-US" sz="3300" dirty="0">
                <a:latin typeface="Baskerville Old Face" panose="02020602080505020303" pitchFamily="18" charset="0"/>
              </a:rPr>
              <a:t> preferences in the application form.</a:t>
            </a:r>
          </a:p>
          <a:p>
            <a:pPr algn="just"/>
            <a:r>
              <a:rPr lang="en-US" sz="3300" dirty="0">
                <a:latin typeface="Baskerville Old Face" panose="02020602080505020303" pitchFamily="18" charset="0"/>
              </a:rPr>
              <a:t>In case a candidate is shortlisted at more than one training center for the enrolment test, he would be allotted the training center according to his order of preference.</a:t>
            </a:r>
          </a:p>
          <a:p>
            <a:pPr algn="just"/>
            <a:r>
              <a:rPr lang="en-US" sz="3300" dirty="0">
                <a:latin typeface="Baskerville Old Face" panose="02020602080505020303" pitchFamily="18" charset="0"/>
              </a:rPr>
              <a:t>The result of the enrolment test shall be posted on the website.</a:t>
            </a:r>
          </a:p>
          <a:p>
            <a:pPr algn="just"/>
            <a:r>
              <a:rPr lang="en-US" sz="3300" dirty="0">
                <a:latin typeface="Baskerville Old Face" panose="02020602080505020303" pitchFamily="18" charset="0"/>
              </a:rPr>
              <a:t>Successful candidates will make a security deposit of </a:t>
            </a:r>
            <a:r>
              <a:rPr lang="en-US" sz="3300" dirty="0" err="1">
                <a:latin typeface="Baskerville Old Face" panose="02020602080505020303" pitchFamily="18" charset="0"/>
              </a:rPr>
              <a:t>Rs</a:t>
            </a:r>
            <a:r>
              <a:rPr lang="en-US" sz="3300" dirty="0">
                <a:latin typeface="Baskerville Old Face" panose="02020602080505020303" pitchFamily="18" charset="0"/>
              </a:rPr>
              <a:t>. 1000 with NIIT. This deposit will be refunded only on successful completion of training of the candidate</a:t>
            </a:r>
          </a:p>
          <a:p>
            <a:pPr algn="just"/>
            <a:r>
              <a:rPr lang="en-US" sz="3300" dirty="0">
                <a:latin typeface="Baskerville Old Face" panose="02020602080505020303" pitchFamily="18" charset="0"/>
              </a:rPr>
              <a:t>The study material will be provided to successful candidates for training, including a web-based and classroom-based training program.</a:t>
            </a:r>
          </a:p>
          <a:p>
            <a:pPr algn="just"/>
            <a:r>
              <a:rPr lang="en-US" sz="3300" dirty="0">
                <a:latin typeface="Baskerville Old Face" panose="02020602080505020303" pitchFamily="18" charset="0"/>
              </a:rPr>
              <a:t>After the training program, the candidates will go through an examination and will be certified as 'Tax Return Preparers'. They will also get subsequent help through a web-based Knowledge Portal and help desk to file returns of the taxpayers.</a:t>
            </a:r>
          </a:p>
          <a:p>
            <a:pPr marL="0" indent="0">
              <a:buNone/>
            </a:pPr>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880197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Duties of TRP</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pPr algn="just"/>
            <a:r>
              <a:rPr lang="en-US" sz="2100" dirty="0">
                <a:latin typeface="Baskerville Old Face" panose="02020602080505020303" pitchFamily="18" charset="0"/>
              </a:rPr>
              <a:t>Preparation of the income tax return for individual and HUF taxpayers</a:t>
            </a:r>
          </a:p>
          <a:p>
            <a:pPr algn="just"/>
            <a:r>
              <a:rPr lang="en-US" sz="2100" dirty="0">
                <a:latin typeface="Baskerville Old Face" panose="02020602080505020303" pitchFamily="18" charset="0"/>
              </a:rPr>
              <a:t>Signing such prepared return</a:t>
            </a:r>
          </a:p>
          <a:p>
            <a:pPr algn="just"/>
            <a:r>
              <a:rPr lang="en-US" sz="2100" dirty="0">
                <a:latin typeface="Baskerville Old Face" panose="02020602080505020303" pitchFamily="18" charset="0"/>
              </a:rPr>
              <a:t>Submission of the ITR</a:t>
            </a:r>
          </a:p>
          <a:p>
            <a:pPr algn="just"/>
            <a:r>
              <a:rPr lang="en-US" sz="2100" dirty="0">
                <a:latin typeface="Baskerville Old Face" panose="02020602080505020303" pitchFamily="18" charset="0"/>
              </a:rPr>
              <a:t>Obtain a copy of acknowledgment on behalf of the taxpayer</a:t>
            </a:r>
          </a:p>
          <a:p>
            <a:pPr algn="just"/>
            <a:r>
              <a:rPr lang="en-US" sz="2100" dirty="0">
                <a:latin typeface="Baskerville Old Face" panose="02020602080505020303" pitchFamily="18" charset="0"/>
              </a:rPr>
              <a:t>Submission of statement of particulars to the resource center on or before 7th of each month</a:t>
            </a:r>
          </a:p>
          <a:p>
            <a:pPr algn="just"/>
            <a:r>
              <a:rPr lang="en-US" sz="2100" dirty="0">
                <a:latin typeface="Baskerville Old Face" panose="02020602080505020303" pitchFamily="18" charset="0"/>
              </a:rPr>
              <a:t>Maintain records of all tax returns prepared by them during the current as well as the previous year</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3529782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2475" y="1253331"/>
            <a:ext cx="10515600" cy="4351338"/>
          </a:xfrm>
        </p:spPr>
        <p:txBody>
          <a:bodyPr/>
          <a:lstStyle/>
          <a:p>
            <a:pPr algn="ctr"/>
            <a:r>
              <a:rPr lang="en-US" sz="5400" dirty="0">
                <a:latin typeface="Arial Black" panose="020B0A04020102020204" pitchFamily="34" charset="0"/>
              </a:rPr>
              <a:t>Thank </a:t>
            </a:r>
          </a:p>
          <a:p>
            <a:pPr marL="0" indent="0" algn="ctr">
              <a:buNone/>
            </a:pPr>
            <a:endParaRPr lang="en-US" sz="5400" dirty="0">
              <a:latin typeface="Arial Black" panose="020B0A04020102020204" pitchFamily="34" charset="0"/>
            </a:endParaRPr>
          </a:p>
          <a:p>
            <a:pPr algn="ctr"/>
            <a:r>
              <a:rPr lang="en-US" sz="5400" dirty="0">
                <a:latin typeface="Arial Black" panose="020B0A04020102020204" pitchFamily="34" charset="0"/>
              </a:rPr>
              <a:t>You</a:t>
            </a:r>
          </a:p>
          <a:p>
            <a:pPr algn="ctr"/>
            <a:endParaRPr lang="en-US" dirty="0"/>
          </a:p>
          <a:p>
            <a:pPr marL="0" indent="0" algn="ctr">
              <a:buNone/>
            </a:pPr>
            <a:endParaRPr lang="en-US"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3520590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Who can become e-RI</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r>
              <a:rPr lang="en-US" sz="2100" dirty="0">
                <a:latin typeface="Baskerville Old Face" panose="02020602080505020303" pitchFamily="18" charset="0"/>
              </a:rPr>
              <a:t>Any person, except an Association of Persons/ Body of Individuals which possesses a PAN or assessable to tax. </a:t>
            </a:r>
          </a:p>
          <a:p>
            <a:r>
              <a:rPr lang="en-US" sz="2100" dirty="0">
                <a:latin typeface="Baskerville Old Face" panose="02020602080505020303" pitchFamily="18" charset="0"/>
              </a:rPr>
              <a:t>All eligible persons who wish to serve as e-Return Intermediaries are required to register themselves online with the NSDL provided they meet the eligibility criteria laid down by the Income Tax Department prior to the submission of their application.</a:t>
            </a:r>
            <a:endParaRPr lang="en-IN" sz="2100" dirty="0">
              <a:latin typeface="Baskerville Old Face" panose="02020602080505020303" pitchFamily="18" charset="0"/>
            </a:endParaRPr>
          </a:p>
          <a:p>
            <a:endParaRPr lang="en-IN" sz="2100" dirty="0">
              <a:latin typeface="Baskerville Old Face" panose="02020602080505020303" pitchFamily="18" charset="0"/>
            </a:endParaRPr>
          </a:p>
          <a:p>
            <a:endParaRPr lang="en-US"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200392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Eligible Persons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62500" lnSpcReduction="20000"/>
          </a:bodyPr>
          <a:lstStyle/>
          <a:p>
            <a:r>
              <a:rPr lang="en-US" sz="3400" dirty="0">
                <a:latin typeface="Baskerville Old Face" panose="02020602080505020303" pitchFamily="18" charset="0"/>
              </a:rPr>
              <a:t>A Public </a:t>
            </a:r>
            <a:r>
              <a:rPr lang="en-US" sz="3000" dirty="0">
                <a:latin typeface="Baskerville Old Face" panose="02020602080505020303" pitchFamily="18" charset="0"/>
              </a:rPr>
              <a:t>Sector Company  and any subsidiary of those companies.</a:t>
            </a:r>
          </a:p>
          <a:p>
            <a:r>
              <a:rPr lang="en-US" sz="3000" dirty="0">
                <a:latin typeface="Baskerville Old Face" panose="02020602080505020303" pitchFamily="18" charset="0"/>
              </a:rPr>
              <a:t>A Company incorporated in India includes Bank that is having a net worth of rupees one crore or more</a:t>
            </a:r>
          </a:p>
          <a:p>
            <a:r>
              <a:rPr lang="en-US" sz="3000" dirty="0">
                <a:latin typeface="Baskerville Old Face" panose="02020602080505020303" pitchFamily="18" charset="0"/>
              </a:rPr>
              <a:t>A Firm of Chartered Accountants</a:t>
            </a:r>
          </a:p>
          <a:p>
            <a:r>
              <a:rPr lang="en-US" sz="3000" dirty="0">
                <a:latin typeface="Baskerville Old Face" panose="02020602080505020303" pitchFamily="18" charset="0"/>
              </a:rPr>
              <a:t>A Firm of Advocates</a:t>
            </a:r>
          </a:p>
          <a:p>
            <a:r>
              <a:rPr lang="en-US" sz="3000" dirty="0">
                <a:latin typeface="Baskerville Old Face" panose="02020602080505020303" pitchFamily="18" charset="0"/>
              </a:rPr>
              <a:t>A Firm of Company Secretaries</a:t>
            </a:r>
          </a:p>
          <a:p>
            <a:r>
              <a:rPr lang="en-US" sz="3000" dirty="0">
                <a:latin typeface="Baskerville Old Face" panose="02020602080505020303" pitchFamily="18" charset="0"/>
              </a:rPr>
              <a:t>A Chartered Accountant</a:t>
            </a:r>
          </a:p>
          <a:p>
            <a:r>
              <a:rPr lang="en-US" sz="3000" dirty="0">
                <a:latin typeface="Baskerville Old Face" panose="02020602080505020303" pitchFamily="18" charset="0"/>
              </a:rPr>
              <a:t>An Advocate</a:t>
            </a:r>
          </a:p>
          <a:p>
            <a:r>
              <a:rPr lang="en-US" sz="3000" dirty="0">
                <a:latin typeface="Baskerville Old Face" panose="02020602080505020303" pitchFamily="18" charset="0"/>
              </a:rPr>
              <a:t>A Company Secretary</a:t>
            </a:r>
          </a:p>
          <a:p>
            <a:r>
              <a:rPr lang="en-US" sz="3000" dirty="0">
                <a:latin typeface="Baskerville Old Face" panose="02020602080505020303" pitchFamily="18" charset="0"/>
              </a:rPr>
              <a:t>Tax Return Preparers (Income Tax)</a:t>
            </a:r>
          </a:p>
          <a:p>
            <a:r>
              <a:rPr lang="en-US" sz="3000" dirty="0">
                <a:latin typeface="Baskerville Old Face" panose="02020602080505020303" pitchFamily="18" charset="0"/>
              </a:rPr>
              <a:t>A Disbursement Officer (DDO) of a Government Department</a:t>
            </a:r>
          </a:p>
          <a:p>
            <a:r>
              <a:rPr lang="en-US" sz="3000" dirty="0">
                <a:latin typeface="Baskerville Old Face" panose="02020602080505020303" pitchFamily="18" charset="0"/>
              </a:rPr>
              <a:t>A Cost Accountants</a:t>
            </a:r>
          </a:p>
          <a:p>
            <a:r>
              <a:rPr lang="en-US" sz="3000" dirty="0">
                <a:latin typeface="Baskerville Old Face" panose="02020602080505020303" pitchFamily="18" charset="0"/>
              </a:rPr>
              <a:t>A Firm of Cost Accountants</a:t>
            </a: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266770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Documents Required</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92500" lnSpcReduction="10000"/>
          </a:bodyPr>
          <a:lstStyle/>
          <a:p>
            <a:pPr algn="just"/>
            <a:r>
              <a:rPr lang="en-US" sz="2100" dirty="0">
                <a:latin typeface="Baskerville Old Face" panose="02020602080505020303" pitchFamily="18" charset="0"/>
              </a:rPr>
              <a:t>Due Diligence Certificate in the prescribed format</a:t>
            </a:r>
          </a:p>
          <a:p>
            <a:pPr algn="just"/>
            <a:r>
              <a:rPr lang="en-US" sz="2100" dirty="0">
                <a:latin typeface="Baskerville Old Face" panose="02020602080505020303" pitchFamily="18" charset="0"/>
              </a:rPr>
              <a:t>Proof of Memorandum Of Association</a:t>
            </a:r>
          </a:p>
          <a:p>
            <a:pPr algn="just"/>
            <a:r>
              <a:rPr lang="en-US" sz="2100" dirty="0">
                <a:latin typeface="Baskerville Old Face" panose="02020602080505020303" pitchFamily="18" charset="0"/>
              </a:rPr>
              <a:t>Proof of certificate of registration issued by Registrar of Companies</a:t>
            </a:r>
          </a:p>
          <a:p>
            <a:pPr algn="just"/>
            <a:r>
              <a:rPr lang="en-US" sz="2100" dirty="0">
                <a:latin typeface="Baskerville Old Face" panose="02020602080505020303" pitchFamily="18" charset="0"/>
              </a:rPr>
              <a:t>Proof of PAN Card issued to the applicant</a:t>
            </a:r>
          </a:p>
          <a:p>
            <a:pPr algn="just"/>
            <a:r>
              <a:rPr lang="en-US" sz="2100" dirty="0">
                <a:latin typeface="Baskerville Old Face" panose="02020602080505020303" pitchFamily="18" charset="0"/>
              </a:rPr>
              <a:t>Proof of Memorandum of Association of Holding Company</a:t>
            </a:r>
          </a:p>
          <a:p>
            <a:pPr algn="just"/>
            <a:r>
              <a:rPr lang="en-US" sz="2100" dirty="0">
                <a:latin typeface="Baskerville Old Face" panose="02020602080505020303" pitchFamily="18" charset="0"/>
              </a:rPr>
              <a:t>Proof of Certificate of Registration issued by Registrar of Companies to Holding Company</a:t>
            </a:r>
          </a:p>
          <a:p>
            <a:pPr algn="just"/>
            <a:r>
              <a:rPr lang="en-US" sz="2100" dirty="0">
                <a:latin typeface="Baskerville Old Face" panose="02020602080505020303" pitchFamily="18" charset="0"/>
              </a:rPr>
              <a:t>Proof of PAN Card issued to Holding Company</a:t>
            </a:r>
          </a:p>
          <a:p>
            <a:pPr algn="just"/>
            <a:r>
              <a:rPr lang="en-US" sz="2100" dirty="0">
                <a:latin typeface="Baskerville Old Face" panose="02020602080505020303" pitchFamily="18" charset="0"/>
              </a:rPr>
              <a:t>Proof of Declaration from Holding company</a:t>
            </a:r>
          </a:p>
          <a:p>
            <a:pPr algn="just"/>
            <a:r>
              <a:rPr lang="en-US" sz="2100" dirty="0">
                <a:latin typeface="Baskerville Old Face" panose="02020602080505020303" pitchFamily="18" charset="0"/>
              </a:rPr>
              <a:t>Proof of Registration Certificate issued to the firm by The Institute of Chartered Accountant of India</a:t>
            </a:r>
          </a:p>
          <a:p>
            <a:pPr algn="just"/>
            <a:r>
              <a:rPr lang="en-US" sz="2100" dirty="0">
                <a:latin typeface="Baskerville Old Face" panose="02020602080505020303" pitchFamily="18" charset="0"/>
              </a:rPr>
              <a:t>Copy of Net worth Certificate ( In case of companies incorporated in India)</a:t>
            </a:r>
          </a:p>
          <a:p>
            <a:pPr algn="just"/>
            <a:r>
              <a:rPr lang="en-US" sz="2100" dirty="0">
                <a:latin typeface="Baskerville Old Face" panose="02020602080505020303" pitchFamily="18" charset="0"/>
              </a:rPr>
              <a:t>Proof of RBI approval (In case of Banks)</a:t>
            </a:r>
          </a:p>
          <a:p>
            <a:pPr algn="just"/>
            <a:r>
              <a:rPr lang="en-US" sz="2100" dirty="0">
                <a:latin typeface="Baskerville Old Face" panose="02020602080505020303" pitchFamily="18" charset="0"/>
              </a:rPr>
              <a:t>Proof of Registration Certificate issued to the firm by Bar Council of India</a:t>
            </a: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111712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Aharoni" panose="02010803020104030203" pitchFamily="2" charset="-79"/>
                <a:cs typeface="Aharoni" panose="02010803020104030203" pitchFamily="2" charset="-79"/>
              </a:rPr>
              <a:t>Contd</a:t>
            </a:r>
            <a:r>
              <a:rPr lang="en-US" dirty="0">
                <a:latin typeface="Aharoni" panose="02010803020104030203" pitchFamily="2" charset="-79"/>
                <a:cs typeface="Aharoni" panose="02010803020104030203" pitchFamily="2" charset="-79"/>
              </a:rPr>
              <a:t>…</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70000" lnSpcReduction="20000"/>
          </a:bodyPr>
          <a:lstStyle/>
          <a:p>
            <a:r>
              <a:rPr lang="en-US" sz="3000" dirty="0">
                <a:latin typeface="Baskerville Old Face" panose="02020602080505020303" pitchFamily="18" charset="0"/>
              </a:rPr>
              <a:t>Proof of Registration Certificate issued to the firm by the Institute of Company Secretaries of India</a:t>
            </a:r>
          </a:p>
          <a:p>
            <a:r>
              <a:rPr lang="en-US" sz="3000" dirty="0">
                <a:latin typeface="Baskerville Old Face" panose="02020602080505020303" pitchFamily="18" charset="0"/>
              </a:rPr>
              <a:t>Proof of Certificate of Practice granted to the applicant by the Institute of Chartered Accountant of India</a:t>
            </a:r>
          </a:p>
          <a:p>
            <a:r>
              <a:rPr lang="en-US" sz="3000" dirty="0">
                <a:latin typeface="Baskerville Old Face" panose="02020602080505020303" pitchFamily="18" charset="0"/>
              </a:rPr>
              <a:t>Proof of Certificate of Bar Council of India</a:t>
            </a:r>
          </a:p>
          <a:p>
            <a:r>
              <a:rPr lang="en-US" sz="3000" dirty="0">
                <a:latin typeface="Baskerville Old Face" panose="02020602080505020303" pitchFamily="18" charset="0"/>
              </a:rPr>
              <a:t>Proof of Certificate of Practice granted to the applicant by the Institute of Company Secretaries of India</a:t>
            </a:r>
          </a:p>
          <a:p>
            <a:r>
              <a:rPr lang="en-US" sz="3000" dirty="0">
                <a:latin typeface="Baskerville Old Face" panose="02020602080505020303" pitchFamily="18" charset="0"/>
              </a:rPr>
              <a:t>Copy of Tax Return Preparers Course Completion Certificate issued by Income Tax Department</a:t>
            </a:r>
          </a:p>
          <a:p>
            <a:r>
              <a:rPr lang="en-US" sz="3000" dirty="0">
                <a:latin typeface="Baskerville Old Face" panose="02020602080505020303" pitchFamily="18" charset="0"/>
              </a:rPr>
              <a:t>Proof of Tax Return Preparers Identity Card issued by Income Tax Department</a:t>
            </a:r>
          </a:p>
          <a:p>
            <a:r>
              <a:rPr lang="en-US" sz="3000" dirty="0">
                <a:latin typeface="Baskerville Old Face" panose="02020602080505020303" pitchFamily="18" charset="0"/>
              </a:rPr>
              <a:t>Letter from the concerned Officer in case of Government Department</a:t>
            </a:r>
          </a:p>
          <a:p>
            <a:r>
              <a:rPr lang="en-US" sz="3000" dirty="0">
                <a:latin typeface="Baskerville Old Face" panose="02020602080505020303" pitchFamily="18" charset="0"/>
              </a:rPr>
              <a:t>Proof of Tax Deduction / Collection Account Number (</a:t>
            </a:r>
            <a:r>
              <a:rPr lang="en-US" sz="3000" dirty="0">
                <a:latin typeface="Baskerville Old Face" panose="02020602080505020303" pitchFamily="18" charset="0"/>
                <a:hlinkClick r:id="rId2">
                  <a:extLst>
                    <a:ext uri="{A12FA001-AC4F-418D-AE19-62706E023703}">
                      <ahyp:hlinkClr xmlns:ahyp="http://schemas.microsoft.com/office/drawing/2018/hyperlinkcolor" val="tx"/>
                    </a:ext>
                  </a:extLst>
                </a:hlinkClick>
              </a:rPr>
              <a:t>TAN</a:t>
            </a:r>
            <a:r>
              <a:rPr lang="en-US" sz="3000" dirty="0">
                <a:latin typeface="Baskerville Old Face" panose="02020602080505020303" pitchFamily="18" charset="0"/>
              </a:rPr>
              <a:t>) allotment letter</a:t>
            </a:r>
          </a:p>
          <a:p>
            <a:r>
              <a:rPr lang="en-US" sz="3000" dirty="0">
                <a:latin typeface="Baskerville Old Face" panose="02020602080505020303" pitchFamily="18" charset="0"/>
              </a:rPr>
              <a:t>Proof of Certificate of Practice issued to the applicant by the Institute of Cost Accountant of India</a:t>
            </a:r>
          </a:p>
          <a:p>
            <a:endParaRPr lang="en-IN" sz="3000" dirty="0">
              <a:latin typeface="Baskerville Old Face" panose="02020602080505020303" pitchFamily="18" charset="0"/>
            </a:endParaRPr>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222774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Pre-requisites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77500" lnSpcReduction="20000"/>
          </a:bodyPr>
          <a:lstStyle/>
          <a:p>
            <a:pPr algn="just"/>
            <a:r>
              <a:rPr lang="en-US" sz="2700" dirty="0">
                <a:latin typeface="Baskerville Old Face" panose="02020602080505020303" pitchFamily="18" charset="0"/>
              </a:rPr>
              <a:t>Class II or III Digital Signature Certificate acquired through a licensed NSDL approved certifying authority. </a:t>
            </a:r>
          </a:p>
          <a:p>
            <a:pPr algn="just"/>
            <a:r>
              <a:rPr lang="en-US" sz="2700" dirty="0">
                <a:latin typeface="Baskerville Old Face" panose="02020602080505020303" pitchFamily="18" charset="0"/>
              </a:rPr>
              <a:t>This is required for digitally approving and signing the uploaded online returns as well as the submitted application. This certificate is required to be in the applicant’s name. </a:t>
            </a:r>
          </a:p>
          <a:p>
            <a:pPr algn="just"/>
            <a:r>
              <a:rPr lang="en-US" sz="2700" dirty="0">
                <a:latin typeface="Baskerville Old Face" panose="02020602080505020303" pitchFamily="18" charset="0"/>
              </a:rPr>
              <a:t>However, the applicant should provide and </a:t>
            </a:r>
            <a:r>
              <a:rPr lang="en-US" sz="2700" dirty="0" err="1">
                <a:latin typeface="Baskerville Old Face" panose="02020602080505020303" pitchFamily="18" charset="0"/>
              </a:rPr>
              <a:t>authorised</a:t>
            </a:r>
            <a:r>
              <a:rPr lang="en-US" sz="2700" dirty="0">
                <a:latin typeface="Baskerville Old Face" panose="02020602080505020303" pitchFamily="18" charset="0"/>
              </a:rPr>
              <a:t> letter in case the certificate is in an employee’s name or the name of a partner</a:t>
            </a:r>
          </a:p>
          <a:p>
            <a:pPr algn="just"/>
            <a:r>
              <a:rPr lang="en-US" sz="2700" dirty="0">
                <a:latin typeface="Baskerville Old Face" panose="02020602080505020303" pitchFamily="18" charset="0"/>
              </a:rPr>
              <a:t>Computer Hardware Requirements:</a:t>
            </a:r>
          </a:p>
          <a:p>
            <a:pPr lvl="1" algn="just"/>
            <a:r>
              <a:rPr lang="en-US" sz="2700" dirty="0">
                <a:latin typeface="Baskerville Old Face" panose="02020602080505020303" pitchFamily="18" charset="0"/>
              </a:rPr>
              <a:t>A CPU unit of more than 500 MHz</a:t>
            </a:r>
          </a:p>
          <a:p>
            <a:pPr lvl="1" algn="just"/>
            <a:r>
              <a:rPr lang="en-US" sz="2700" dirty="0">
                <a:latin typeface="Baskerville Old Face" panose="02020602080505020303" pitchFamily="18" charset="0"/>
              </a:rPr>
              <a:t>RAM of at least 256 MB</a:t>
            </a:r>
          </a:p>
          <a:p>
            <a:pPr lvl="1" algn="just"/>
            <a:r>
              <a:rPr lang="en-US" sz="2700" dirty="0">
                <a:latin typeface="Baskerville Old Face" panose="02020602080505020303" pitchFamily="18" charset="0"/>
              </a:rPr>
              <a:t>An 800 X 600 pixel screen resolution with a 256 </a:t>
            </a:r>
            <a:r>
              <a:rPr lang="en-US" sz="2700" dirty="0" err="1">
                <a:latin typeface="Baskerville Old Face" panose="02020602080505020303" pitchFamily="18" charset="0"/>
              </a:rPr>
              <a:t>colour</a:t>
            </a:r>
            <a:r>
              <a:rPr lang="en-US" sz="2700" dirty="0">
                <a:latin typeface="Baskerville Old Face" panose="02020602080505020303" pitchFamily="18" charset="0"/>
              </a:rPr>
              <a:t> display monitor</a:t>
            </a:r>
          </a:p>
          <a:p>
            <a:pPr lvl="1" algn="just"/>
            <a:r>
              <a:rPr lang="en-US" sz="2700" dirty="0">
                <a:latin typeface="Baskerville Old Face" panose="02020602080505020303" pitchFamily="18" charset="0"/>
              </a:rPr>
              <a:t>A dedicated storage space of at least 20 GB on the hard drive</a:t>
            </a:r>
          </a:p>
          <a:p>
            <a:pPr lvl="1" algn="just"/>
            <a:r>
              <a:rPr lang="en-US" sz="2700" dirty="0">
                <a:latin typeface="Baskerville Old Face" panose="02020602080505020303" pitchFamily="18" charset="0"/>
              </a:rPr>
              <a:t>An UPS for backup power for at least 30 minutes</a:t>
            </a:r>
          </a:p>
          <a:p>
            <a:pPr lvl="1" algn="just"/>
            <a:r>
              <a:rPr lang="en-US" sz="2700" dirty="0">
                <a:latin typeface="Baskerville Old Face" panose="02020602080505020303" pitchFamily="18" charset="0"/>
              </a:rPr>
              <a:t>A DAT drive or a CD writer or any other device that can be used for backup</a:t>
            </a:r>
          </a:p>
          <a:p>
            <a:pPr lvl="1" algn="just"/>
            <a:r>
              <a:rPr lang="en-US" sz="2700" dirty="0">
                <a:latin typeface="Baskerville Old Face" panose="02020602080505020303" pitchFamily="18" charset="0"/>
              </a:rPr>
              <a:t>working printer</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1318062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Software Requirements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pPr algn="just"/>
            <a:r>
              <a:rPr lang="en-US" sz="2100" dirty="0">
                <a:latin typeface="Baskerville Old Face" panose="02020602080505020303" pitchFamily="18" charset="0"/>
              </a:rPr>
              <a:t>An operating system of Windows 98 or higher</a:t>
            </a:r>
          </a:p>
          <a:p>
            <a:pPr algn="just"/>
            <a:r>
              <a:rPr lang="en-US" sz="2100" dirty="0">
                <a:latin typeface="Baskerville Old Face" panose="02020602080505020303" pitchFamily="18" charset="0"/>
              </a:rPr>
              <a:t>Any sufficient anti-virus software</a:t>
            </a:r>
          </a:p>
          <a:p>
            <a:pPr algn="just"/>
            <a:r>
              <a:rPr lang="en-US" sz="2100" dirty="0">
                <a:latin typeface="Baskerville Old Face" panose="02020602080505020303" pitchFamily="18" charset="0"/>
              </a:rPr>
              <a:t>Any browser higher than IE 6.0</a:t>
            </a:r>
          </a:p>
          <a:p>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3511322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haroni" panose="02010803020104030203" pitchFamily="2" charset="-79"/>
                <a:cs typeface="Aharoni" panose="02010803020104030203" pitchFamily="2" charset="-79"/>
              </a:rPr>
              <a:t>Internet and others</a:t>
            </a:r>
            <a:endParaRPr lang="en-IN"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pPr algn="just"/>
            <a:r>
              <a:rPr lang="en-US" sz="2100" dirty="0">
                <a:latin typeface="Baskerville Old Face" panose="02020602080505020303" pitchFamily="18" charset="0"/>
              </a:rPr>
              <a:t>The entity should possess internet connectivity of sufficient speed</a:t>
            </a:r>
          </a:p>
          <a:p>
            <a:pPr algn="just"/>
            <a:r>
              <a:rPr lang="en-US" sz="2100" dirty="0">
                <a:latin typeface="Baskerville Old Face" panose="02020602080505020303" pitchFamily="18" charset="0"/>
              </a:rPr>
              <a:t>The computer system used by the entity should only have programs allowed by the Income Tax Department along with required procedures in place that provide security of data</a:t>
            </a:r>
          </a:p>
          <a:p>
            <a:pPr algn="just"/>
            <a:r>
              <a:rPr lang="en-US" sz="2100" dirty="0">
                <a:latin typeface="Baskerville Old Face" panose="02020602080505020303" pitchFamily="18" charset="0"/>
              </a:rPr>
              <a:t>A due diligence certificate acquired from an </a:t>
            </a:r>
            <a:r>
              <a:rPr lang="en-US" sz="2100" dirty="0" err="1">
                <a:latin typeface="Baskerville Old Face" panose="02020602080505020303" pitchFamily="18" charset="0"/>
              </a:rPr>
              <a:t>authorised</a:t>
            </a:r>
            <a:r>
              <a:rPr lang="en-US" sz="2100" dirty="0">
                <a:latin typeface="Baskerville Old Face" panose="02020602080505020303" pitchFamily="18" charset="0"/>
              </a:rPr>
              <a:t> ISA or CISA professional should be submitted by the entity</a:t>
            </a:r>
          </a:p>
          <a:p>
            <a:pPr algn="just"/>
            <a:r>
              <a:rPr lang="en-US" sz="2100" dirty="0">
                <a:latin typeface="Baskerville Old Face" panose="02020602080505020303" pitchFamily="18" charset="0"/>
              </a:rPr>
              <a:t>The entity should not possess a criminal record</a:t>
            </a:r>
          </a:p>
          <a:p>
            <a:pPr marL="0" indent="0">
              <a:buNone/>
            </a:pPr>
            <a:endParaRPr lang="en-IN" dirty="0"/>
          </a:p>
        </p:txBody>
      </p:sp>
      <p:sp>
        <p:nvSpPr>
          <p:cNvPr id="4" name="Date Placeholder 3"/>
          <p:cNvSpPr>
            <a:spLocks noGrp="1"/>
          </p:cNvSpPr>
          <p:nvPr>
            <p:ph type="dt" sz="half" idx="10"/>
          </p:nvPr>
        </p:nvSpPr>
        <p:spPr/>
        <p:txBody>
          <a:bodyPr/>
          <a:lstStyle/>
          <a:p>
            <a:r>
              <a:rPr lang="en-US"/>
              <a:t>14-09-2021</a:t>
            </a:r>
            <a:endParaRPr lang="en-IN"/>
          </a:p>
        </p:txBody>
      </p:sp>
      <p:sp>
        <p:nvSpPr>
          <p:cNvPr id="5" name="Footer Placeholder 4"/>
          <p:cNvSpPr>
            <a:spLocks noGrp="1"/>
          </p:cNvSpPr>
          <p:nvPr>
            <p:ph type="ftr" sz="quarter" idx="11"/>
          </p:nvPr>
        </p:nvSpPr>
        <p:spPr/>
        <p:txBody>
          <a:bodyPr/>
          <a:lstStyle/>
          <a:p>
            <a:r>
              <a:rPr lang="en-IN"/>
              <a:t>ICMAI</a:t>
            </a:r>
          </a:p>
        </p:txBody>
      </p:sp>
    </p:spTree>
    <p:extLst>
      <p:ext uri="{BB962C8B-B14F-4D97-AF65-F5344CB8AC3E}">
        <p14:creationId xmlns:p14="http://schemas.microsoft.com/office/powerpoint/2010/main" val="2285531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2804</Words>
  <Application>Microsoft Office PowerPoint</Application>
  <PresentationFormat>Widescreen</PresentationFormat>
  <Paragraphs>259</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Aharoni</vt:lpstr>
      <vt:lpstr>Arial</vt:lpstr>
      <vt:lpstr>Arial Black</vt:lpstr>
      <vt:lpstr>Baskerville Old Face</vt:lpstr>
      <vt:lpstr>Calibri</vt:lpstr>
      <vt:lpstr>Calibri Light</vt:lpstr>
      <vt:lpstr>Office Theme</vt:lpstr>
      <vt:lpstr>E-Return Intermediary</vt:lpstr>
      <vt:lpstr>Who is ERI</vt:lpstr>
      <vt:lpstr>Who can become e-RI</vt:lpstr>
      <vt:lpstr>Eligible Persons</vt:lpstr>
      <vt:lpstr>Documents Required</vt:lpstr>
      <vt:lpstr>Contd…</vt:lpstr>
      <vt:lpstr>Pre-requisites</vt:lpstr>
      <vt:lpstr>Software Requirements</vt:lpstr>
      <vt:lpstr>Internet and others</vt:lpstr>
      <vt:lpstr>Registration</vt:lpstr>
      <vt:lpstr>PowerPoint Presentation</vt:lpstr>
      <vt:lpstr>Fees</vt:lpstr>
      <vt:lpstr>Validity of registration</vt:lpstr>
      <vt:lpstr>Renewal</vt:lpstr>
      <vt:lpstr>Responsibilities of e-RI</vt:lpstr>
      <vt:lpstr>Responsibilities</vt:lpstr>
      <vt:lpstr>Procedure for Registration</vt:lpstr>
      <vt:lpstr>Contd..</vt:lpstr>
      <vt:lpstr>Contd..</vt:lpstr>
      <vt:lpstr>Duties</vt:lpstr>
      <vt:lpstr>Contd…</vt:lpstr>
      <vt:lpstr>Advantages</vt:lpstr>
      <vt:lpstr>TRP Scheme</vt:lpstr>
      <vt:lpstr>Qualification</vt:lpstr>
      <vt:lpstr>Syllabus</vt:lpstr>
      <vt:lpstr>Process</vt:lpstr>
      <vt:lpstr>Duties of TRP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E-Return Intermediary</dc:title>
  <dc:creator>user</dc:creator>
  <cp:lastModifiedBy>Debasmita Jana</cp:lastModifiedBy>
  <cp:revision>37</cp:revision>
  <dcterms:created xsi:type="dcterms:W3CDTF">2021-08-28T14:03:18Z</dcterms:created>
  <dcterms:modified xsi:type="dcterms:W3CDTF">2021-09-14T13:41:17Z</dcterms:modified>
</cp:coreProperties>
</file>