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41.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6"/>
  </p:notesMasterIdLst>
  <p:handoutMasterIdLst>
    <p:handoutMasterId r:id="rId47"/>
  </p:handoutMasterIdLst>
  <p:sldIdLst>
    <p:sldId id="256" r:id="rId2"/>
    <p:sldId id="426" r:id="rId3"/>
    <p:sldId id="428" r:id="rId4"/>
    <p:sldId id="469" r:id="rId5"/>
    <p:sldId id="430" r:id="rId6"/>
    <p:sldId id="431" r:id="rId7"/>
    <p:sldId id="432" r:id="rId8"/>
    <p:sldId id="433" r:id="rId9"/>
    <p:sldId id="434" r:id="rId10"/>
    <p:sldId id="435" r:id="rId11"/>
    <p:sldId id="436" r:id="rId12"/>
    <p:sldId id="437" r:id="rId13"/>
    <p:sldId id="438" r:id="rId14"/>
    <p:sldId id="439" r:id="rId15"/>
    <p:sldId id="440" r:id="rId16"/>
    <p:sldId id="441" r:id="rId17"/>
    <p:sldId id="442" r:id="rId18"/>
    <p:sldId id="443" r:id="rId19"/>
    <p:sldId id="444" r:id="rId20"/>
    <p:sldId id="446" r:id="rId21"/>
    <p:sldId id="447" r:id="rId22"/>
    <p:sldId id="448" r:id="rId23"/>
    <p:sldId id="449" r:id="rId24"/>
    <p:sldId id="450" r:id="rId25"/>
    <p:sldId id="451" r:id="rId26"/>
    <p:sldId id="470" r:id="rId27"/>
    <p:sldId id="452" r:id="rId28"/>
    <p:sldId id="453" r:id="rId29"/>
    <p:sldId id="454" r:id="rId30"/>
    <p:sldId id="455" r:id="rId31"/>
    <p:sldId id="456" r:id="rId32"/>
    <p:sldId id="457" r:id="rId33"/>
    <p:sldId id="458" r:id="rId34"/>
    <p:sldId id="459" r:id="rId35"/>
    <p:sldId id="460" r:id="rId36"/>
    <p:sldId id="461" r:id="rId37"/>
    <p:sldId id="462" r:id="rId38"/>
    <p:sldId id="463" r:id="rId39"/>
    <p:sldId id="445" r:id="rId40"/>
    <p:sldId id="464" r:id="rId41"/>
    <p:sldId id="465" r:id="rId42"/>
    <p:sldId id="466" r:id="rId43"/>
    <p:sldId id="467" r:id="rId44"/>
    <p:sldId id="416" r:id="rId4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0099"/>
    <a:srgbClr val="008000"/>
    <a:srgbClr val="CC0099"/>
    <a:srgbClr val="FF9900"/>
    <a:srgbClr val="996600"/>
    <a:srgbClr val="660066"/>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000" autoAdjust="0"/>
    <p:restoredTop sz="94660"/>
  </p:normalViewPr>
  <p:slideViewPr>
    <p:cSldViewPr snapToGrid="0">
      <p:cViewPr varScale="1">
        <p:scale>
          <a:sx n="73" d="100"/>
          <a:sy n="73" d="100"/>
        </p:scale>
        <p:origin x="-606" y="-102"/>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6D3BD28-DFD5-42CB-B61B-104E133BDB8F}" type="datetimeFigureOut">
              <a:rPr lang="en-US" smtClean="0"/>
              <a:pPr/>
              <a:t>10/15/2020</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AF9BA7D-7825-4812-AA7C-95D288787778}" type="slidenum">
              <a:rPr lang="en-US" smtClean="0"/>
              <a:pPr/>
              <a:t>‹#›</a:t>
            </a:fld>
            <a:endParaRPr lang="en-US"/>
          </a:p>
        </p:txBody>
      </p:sp>
    </p:spTree>
    <p:extLst>
      <p:ext uri="{BB962C8B-B14F-4D97-AF65-F5344CB8AC3E}">
        <p14:creationId xmlns:p14="http://schemas.microsoft.com/office/powerpoint/2010/main" xmlns="" val="60398239"/>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218A2BA-9B3C-4CB5-AAC5-6634AB8A3E67}" type="datetimeFigureOut">
              <a:rPr lang="en-US" smtClean="0"/>
              <a:pPr/>
              <a:t>10/15/2020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2596551-A34C-463C-A980-4412CA9BE40F}" type="slidenum">
              <a:rPr lang="en-US" smtClean="0"/>
              <a:pPr/>
              <a:t>‹#›</a:t>
            </a:fld>
            <a:endParaRPr lang="en-US"/>
          </a:p>
        </p:txBody>
      </p:sp>
    </p:spTree>
    <p:extLst>
      <p:ext uri="{BB962C8B-B14F-4D97-AF65-F5344CB8AC3E}">
        <p14:creationId xmlns:p14="http://schemas.microsoft.com/office/powerpoint/2010/main" xmlns="" val="1543661512"/>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1</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8432832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2596551-A34C-463C-A980-4412CA9BE40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5" name="Header Placeholder 4"/>
          <p:cNvSpPr>
            <a:spLocks noGrp="1"/>
          </p:cNvSpPr>
          <p:nvPr>
            <p:ph type="hd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xmlns="" val="18038632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2596551-A34C-463C-A980-4412CA9BE40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5" name="Header Placeholder 4"/>
          <p:cNvSpPr>
            <a:spLocks noGrp="1"/>
          </p:cNvSpPr>
          <p:nvPr>
            <p:ph type="hd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xmlns="" val="26689966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2596551-A34C-463C-A980-4412CA9BE40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5" name="Header Placeholder 4"/>
          <p:cNvSpPr>
            <a:spLocks noGrp="1"/>
          </p:cNvSpPr>
          <p:nvPr>
            <p:ph type="hd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xmlns="" val="22607428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2596551-A34C-463C-A980-4412CA9BE40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5" name="Header Placeholder 4"/>
          <p:cNvSpPr>
            <a:spLocks noGrp="1"/>
          </p:cNvSpPr>
          <p:nvPr>
            <p:ph type="hd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xmlns="" val="6832563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2596551-A34C-463C-A980-4412CA9BE40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5" name="Header Placeholder 4"/>
          <p:cNvSpPr>
            <a:spLocks noGrp="1"/>
          </p:cNvSpPr>
          <p:nvPr>
            <p:ph type="hd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xmlns="" val="28731233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2596551-A34C-463C-A980-4412CA9BE40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5" name="Header Placeholder 4"/>
          <p:cNvSpPr>
            <a:spLocks noGrp="1"/>
          </p:cNvSpPr>
          <p:nvPr>
            <p:ph type="hd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xmlns="" val="38275786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2596551-A34C-463C-A980-4412CA9BE40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5" name="Header Placeholder 4"/>
          <p:cNvSpPr>
            <a:spLocks noGrp="1"/>
          </p:cNvSpPr>
          <p:nvPr>
            <p:ph type="hd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xmlns="" val="176891199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2596551-A34C-463C-A980-4412CA9BE40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5" name="Header Placeholder 4"/>
          <p:cNvSpPr>
            <a:spLocks noGrp="1"/>
          </p:cNvSpPr>
          <p:nvPr>
            <p:ph type="hd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xmlns="" val="21633423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2596551-A34C-463C-A980-4412CA9BE40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5" name="Header Placeholder 4"/>
          <p:cNvSpPr>
            <a:spLocks noGrp="1"/>
          </p:cNvSpPr>
          <p:nvPr>
            <p:ph type="hd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xmlns="" val="100860286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2596551-A34C-463C-A980-4412CA9BE40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5" name="Header Placeholder 4"/>
          <p:cNvSpPr>
            <a:spLocks noGrp="1"/>
          </p:cNvSpPr>
          <p:nvPr>
            <p:ph type="hd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xmlns="" val="13433619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2</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40807568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2596551-A34C-463C-A980-4412CA9BE40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5" name="Header Placeholder 4"/>
          <p:cNvSpPr>
            <a:spLocks noGrp="1"/>
          </p:cNvSpPr>
          <p:nvPr>
            <p:ph type="hd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xmlns="" val="348283858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2596551-A34C-463C-A980-4412CA9BE40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5" name="Header Placeholder 4"/>
          <p:cNvSpPr>
            <a:spLocks noGrp="1"/>
          </p:cNvSpPr>
          <p:nvPr>
            <p:ph type="hd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xmlns="" val="202035760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2596551-A34C-463C-A980-4412CA9BE40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5" name="Header Placeholder 4"/>
          <p:cNvSpPr>
            <a:spLocks noGrp="1"/>
          </p:cNvSpPr>
          <p:nvPr>
            <p:ph type="hd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xmlns="" val="132519859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2596551-A34C-463C-A980-4412CA9BE40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5" name="Header Placeholder 4"/>
          <p:cNvSpPr>
            <a:spLocks noGrp="1"/>
          </p:cNvSpPr>
          <p:nvPr>
            <p:ph type="hd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xmlns="" val="392829754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2596551-A34C-463C-A980-4412CA9BE40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5" name="Header Placeholder 4"/>
          <p:cNvSpPr>
            <a:spLocks noGrp="1"/>
          </p:cNvSpPr>
          <p:nvPr>
            <p:ph type="hd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xmlns="" val="163132078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2596551-A34C-463C-A980-4412CA9BE40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5" name="Header Placeholder 4"/>
          <p:cNvSpPr>
            <a:spLocks noGrp="1"/>
          </p:cNvSpPr>
          <p:nvPr>
            <p:ph type="hd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xmlns="" val="272171672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26</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169796577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2596551-A34C-463C-A980-4412CA9BE40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5" name="Header Placeholder 4"/>
          <p:cNvSpPr>
            <a:spLocks noGrp="1"/>
          </p:cNvSpPr>
          <p:nvPr>
            <p:ph type="hd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xmlns="" val="163821863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2596551-A34C-463C-A980-4412CA9BE40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5" name="Header Placeholder 4"/>
          <p:cNvSpPr>
            <a:spLocks noGrp="1"/>
          </p:cNvSpPr>
          <p:nvPr>
            <p:ph type="hd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xmlns="" val="288505336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2596551-A34C-463C-A980-4412CA9BE40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5" name="Header Placeholder 4"/>
          <p:cNvSpPr>
            <a:spLocks noGrp="1"/>
          </p:cNvSpPr>
          <p:nvPr>
            <p:ph type="hd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xmlns="" val="23298988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3</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2596551-A34C-463C-A980-4412CA9BE40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5" name="Header Placeholder 4"/>
          <p:cNvSpPr>
            <a:spLocks noGrp="1"/>
          </p:cNvSpPr>
          <p:nvPr>
            <p:ph type="hd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xmlns="" val="44612229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2596551-A34C-463C-A980-4412CA9BE40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5" name="Header Placeholder 4"/>
          <p:cNvSpPr>
            <a:spLocks noGrp="1"/>
          </p:cNvSpPr>
          <p:nvPr>
            <p:ph type="hd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xmlns="" val="366390406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2596551-A34C-463C-A980-4412CA9BE40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5" name="Header Placeholder 4"/>
          <p:cNvSpPr>
            <a:spLocks noGrp="1"/>
          </p:cNvSpPr>
          <p:nvPr>
            <p:ph type="hd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xmlns="" val="217694168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2596551-A34C-463C-A980-4412CA9BE40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5" name="Header Placeholder 4"/>
          <p:cNvSpPr>
            <a:spLocks noGrp="1"/>
          </p:cNvSpPr>
          <p:nvPr>
            <p:ph type="hd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xmlns="" val="97261848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2596551-A34C-463C-A980-4412CA9BE40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5" name="Header Placeholder 4"/>
          <p:cNvSpPr>
            <a:spLocks noGrp="1"/>
          </p:cNvSpPr>
          <p:nvPr>
            <p:ph type="hd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xmlns="" val="173001761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2596551-A34C-463C-A980-4412CA9BE40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5" name="Header Placeholder 4"/>
          <p:cNvSpPr>
            <a:spLocks noGrp="1"/>
          </p:cNvSpPr>
          <p:nvPr>
            <p:ph type="hd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xmlns="" val="394854300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2596551-A34C-463C-A980-4412CA9BE40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5" name="Header Placeholder 4"/>
          <p:cNvSpPr>
            <a:spLocks noGrp="1"/>
          </p:cNvSpPr>
          <p:nvPr>
            <p:ph type="hd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xmlns="" val="1634003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2596551-A34C-463C-A980-4412CA9BE40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5" name="Header Placeholder 4"/>
          <p:cNvSpPr>
            <a:spLocks noGrp="1"/>
          </p:cNvSpPr>
          <p:nvPr>
            <p:ph type="hd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xmlns="" val="189512717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2596551-A34C-463C-A980-4412CA9BE40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38</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5" name="Header Placeholder 4"/>
          <p:cNvSpPr>
            <a:spLocks noGrp="1"/>
          </p:cNvSpPr>
          <p:nvPr>
            <p:ph type="hd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xmlns="" val="294156665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2596551-A34C-463C-A980-4412CA9BE40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39</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5" name="Header Placeholder 4"/>
          <p:cNvSpPr>
            <a:spLocks noGrp="1"/>
          </p:cNvSpPr>
          <p:nvPr>
            <p:ph type="hd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xmlns="" val="42749532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4</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424606744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2596551-A34C-463C-A980-4412CA9BE40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40</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5" name="Header Placeholder 4"/>
          <p:cNvSpPr>
            <a:spLocks noGrp="1"/>
          </p:cNvSpPr>
          <p:nvPr>
            <p:ph type="hd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xmlns="" val="411682615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2596551-A34C-463C-A980-4412CA9BE40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5" name="Header Placeholder 4"/>
          <p:cNvSpPr>
            <a:spLocks noGrp="1"/>
          </p:cNvSpPr>
          <p:nvPr>
            <p:ph type="hd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xmlns="" val="279147440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2596551-A34C-463C-A980-4412CA9BE40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5" name="Header Placeholder 4"/>
          <p:cNvSpPr>
            <a:spLocks noGrp="1"/>
          </p:cNvSpPr>
          <p:nvPr>
            <p:ph type="hd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xmlns="" val="287340823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2596551-A34C-463C-A980-4412CA9BE40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43</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5" name="Header Placeholder 4"/>
          <p:cNvSpPr>
            <a:spLocks noGrp="1"/>
          </p:cNvSpPr>
          <p:nvPr>
            <p:ph type="hd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xmlns="" val="166349783"/>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44</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28050382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2596551-A34C-463C-A980-4412CA9BE40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5" name="Header Placeholder 4"/>
          <p:cNvSpPr>
            <a:spLocks noGrp="1"/>
          </p:cNvSpPr>
          <p:nvPr>
            <p:ph type="hd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xmlns="" val="17327382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2596551-A34C-463C-A980-4412CA9BE40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5" name="Header Placeholder 4"/>
          <p:cNvSpPr>
            <a:spLocks noGrp="1"/>
          </p:cNvSpPr>
          <p:nvPr>
            <p:ph type="hd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xmlns="" val="40749019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2596551-A34C-463C-A980-4412CA9BE40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5" name="Header Placeholder 4"/>
          <p:cNvSpPr>
            <a:spLocks noGrp="1"/>
          </p:cNvSpPr>
          <p:nvPr>
            <p:ph type="hd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xmlns="" val="33446164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2596551-A34C-463C-A980-4412CA9BE40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5" name="Header Placeholder 4"/>
          <p:cNvSpPr>
            <a:spLocks noGrp="1"/>
          </p:cNvSpPr>
          <p:nvPr>
            <p:ph type="hd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xmlns="" val="28741371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2596551-A34C-463C-A980-4412CA9BE40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5" name="Header Placeholder 4"/>
          <p:cNvSpPr>
            <a:spLocks noGrp="1"/>
          </p:cNvSpPr>
          <p:nvPr>
            <p:ph type="hd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xmlns="" val="34708626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318BEEF-3313-4233-AD17-E377E9BFA878}" type="datetime1">
              <a:rPr lang="en-US" smtClean="0"/>
              <a:pPr/>
              <a:t>10/15/2020</a:t>
            </a:fld>
            <a:endParaRPr lang="en-US"/>
          </a:p>
        </p:txBody>
      </p:sp>
      <p:sp>
        <p:nvSpPr>
          <p:cNvPr id="5" name="Footer Placeholder 4"/>
          <p:cNvSpPr>
            <a:spLocks noGrp="1"/>
          </p:cNvSpPr>
          <p:nvPr>
            <p:ph type="ftr" sz="quarter" idx="11"/>
          </p:nvPr>
        </p:nvSpPr>
        <p:spPr/>
        <p:txBody>
          <a:bodyPr/>
          <a:lstStyle/>
          <a:p>
            <a:r>
              <a:rPr lang="en-US"/>
              <a:t>Polaris Consulting &amp; Services Limited</a:t>
            </a:r>
          </a:p>
        </p:txBody>
      </p:sp>
      <p:sp>
        <p:nvSpPr>
          <p:cNvPr id="6" name="Slide Number Placeholder 5"/>
          <p:cNvSpPr>
            <a:spLocks noGrp="1"/>
          </p:cNvSpPr>
          <p:nvPr>
            <p:ph type="sldNum" sz="quarter" idx="12"/>
          </p:nvPr>
        </p:nvSpPr>
        <p:spPr/>
        <p:txBody>
          <a:bodyPr/>
          <a:lstStyle/>
          <a:p>
            <a:fld id="{0494C70B-8A31-43AF-B3DC-26EC7C17EF0C}" type="slidenum">
              <a:rPr lang="en-US" smtClean="0"/>
              <a:pPr/>
              <a:t>‹#›</a:t>
            </a:fld>
            <a:endParaRPr lang="en-US"/>
          </a:p>
        </p:txBody>
      </p:sp>
    </p:spTree>
    <p:extLst>
      <p:ext uri="{BB962C8B-B14F-4D97-AF65-F5344CB8AC3E}">
        <p14:creationId xmlns:p14="http://schemas.microsoft.com/office/powerpoint/2010/main" xmlns="" val="1570064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1FFB4A7-0CB4-4DA8-8B69-26E8E1541E07}" type="datetime1">
              <a:rPr lang="en-US" smtClean="0"/>
              <a:pPr/>
              <a:t>10/15/2020</a:t>
            </a:fld>
            <a:endParaRPr lang="en-US"/>
          </a:p>
        </p:txBody>
      </p:sp>
      <p:sp>
        <p:nvSpPr>
          <p:cNvPr id="5" name="Footer Placeholder 4"/>
          <p:cNvSpPr>
            <a:spLocks noGrp="1"/>
          </p:cNvSpPr>
          <p:nvPr>
            <p:ph type="ftr" sz="quarter" idx="11"/>
          </p:nvPr>
        </p:nvSpPr>
        <p:spPr/>
        <p:txBody>
          <a:bodyPr/>
          <a:lstStyle/>
          <a:p>
            <a:r>
              <a:rPr lang="en-US"/>
              <a:t>Polaris Consulting &amp; Services Limited</a:t>
            </a:r>
          </a:p>
        </p:txBody>
      </p:sp>
      <p:sp>
        <p:nvSpPr>
          <p:cNvPr id="6" name="Slide Number Placeholder 5"/>
          <p:cNvSpPr>
            <a:spLocks noGrp="1"/>
          </p:cNvSpPr>
          <p:nvPr>
            <p:ph type="sldNum" sz="quarter" idx="12"/>
          </p:nvPr>
        </p:nvSpPr>
        <p:spPr/>
        <p:txBody>
          <a:bodyPr/>
          <a:lstStyle/>
          <a:p>
            <a:fld id="{0494C70B-8A31-43AF-B3DC-26EC7C17EF0C}" type="slidenum">
              <a:rPr lang="en-US" smtClean="0"/>
              <a:pPr/>
              <a:t>‹#›</a:t>
            </a:fld>
            <a:endParaRPr lang="en-US"/>
          </a:p>
        </p:txBody>
      </p:sp>
    </p:spTree>
    <p:extLst>
      <p:ext uri="{BB962C8B-B14F-4D97-AF65-F5344CB8AC3E}">
        <p14:creationId xmlns:p14="http://schemas.microsoft.com/office/powerpoint/2010/main" xmlns="" val="15931752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36D0BE3-39EE-4D4C-9E71-B86C185781BF}" type="datetime1">
              <a:rPr lang="en-US" smtClean="0"/>
              <a:pPr/>
              <a:t>10/15/2020</a:t>
            </a:fld>
            <a:endParaRPr lang="en-US"/>
          </a:p>
        </p:txBody>
      </p:sp>
      <p:sp>
        <p:nvSpPr>
          <p:cNvPr id="5" name="Footer Placeholder 4"/>
          <p:cNvSpPr>
            <a:spLocks noGrp="1"/>
          </p:cNvSpPr>
          <p:nvPr>
            <p:ph type="ftr" sz="quarter" idx="11"/>
          </p:nvPr>
        </p:nvSpPr>
        <p:spPr/>
        <p:txBody>
          <a:bodyPr/>
          <a:lstStyle/>
          <a:p>
            <a:r>
              <a:rPr lang="en-US"/>
              <a:t>Polaris Consulting &amp; Services Limited</a:t>
            </a:r>
          </a:p>
        </p:txBody>
      </p:sp>
      <p:sp>
        <p:nvSpPr>
          <p:cNvPr id="6" name="Slide Number Placeholder 5"/>
          <p:cNvSpPr>
            <a:spLocks noGrp="1"/>
          </p:cNvSpPr>
          <p:nvPr>
            <p:ph type="sldNum" sz="quarter" idx="12"/>
          </p:nvPr>
        </p:nvSpPr>
        <p:spPr/>
        <p:txBody>
          <a:bodyPr/>
          <a:lstStyle/>
          <a:p>
            <a:fld id="{0494C70B-8A31-43AF-B3DC-26EC7C17EF0C}" type="slidenum">
              <a:rPr lang="en-US" smtClean="0"/>
              <a:pPr/>
              <a:t>‹#›</a:t>
            </a:fld>
            <a:endParaRPr lang="en-US"/>
          </a:p>
        </p:txBody>
      </p:sp>
    </p:spTree>
    <p:extLst>
      <p:ext uri="{BB962C8B-B14F-4D97-AF65-F5344CB8AC3E}">
        <p14:creationId xmlns:p14="http://schemas.microsoft.com/office/powerpoint/2010/main" xmlns="" val="3931609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25043B-E630-46DF-ACF9-C83F3A5A1D5E}" type="datetime1">
              <a:rPr lang="en-US" smtClean="0"/>
              <a:pPr/>
              <a:t>10/15/2020</a:t>
            </a:fld>
            <a:endParaRPr lang="en-US"/>
          </a:p>
        </p:txBody>
      </p:sp>
      <p:sp>
        <p:nvSpPr>
          <p:cNvPr id="5" name="Footer Placeholder 4"/>
          <p:cNvSpPr>
            <a:spLocks noGrp="1"/>
          </p:cNvSpPr>
          <p:nvPr>
            <p:ph type="ftr" sz="quarter" idx="11"/>
          </p:nvPr>
        </p:nvSpPr>
        <p:spPr/>
        <p:txBody>
          <a:bodyPr/>
          <a:lstStyle/>
          <a:p>
            <a:r>
              <a:rPr lang="en-US"/>
              <a:t>Polaris Consulting &amp; Services Limited</a:t>
            </a:r>
          </a:p>
        </p:txBody>
      </p:sp>
      <p:sp>
        <p:nvSpPr>
          <p:cNvPr id="6" name="Slide Number Placeholder 5"/>
          <p:cNvSpPr>
            <a:spLocks noGrp="1"/>
          </p:cNvSpPr>
          <p:nvPr>
            <p:ph type="sldNum" sz="quarter" idx="12"/>
          </p:nvPr>
        </p:nvSpPr>
        <p:spPr/>
        <p:txBody>
          <a:bodyPr/>
          <a:lstStyle/>
          <a:p>
            <a:fld id="{0494C70B-8A31-43AF-B3DC-26EC7C17EF0C}" type="slidenum">
              <a:rPr lang="en-US" smtClean="0"/>
              <a:pPr/>
              <a:t>‹#›</a:t>
            </a:fld>
            <a:endParaRPr lang="en-US"/>
          </a:p>
        </p:txBody>
      </p:sp>
    </p:spTree>
    <p:extLst>
      <p:ext uri="{BB962C8B-B14F-4D97-AF65-F5344CB8AC3E}">
        <p14:creationId xmlns:p14="http://schemas.microsoft.com/office/powerpoint/2010/main" xmlns="" val="25655385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902A1B8-19BC-4219-9C71-CDEA0D67EEC0}" type="datetime1">
              <a:rPr lang="en-US" smtClean="0"/>
              <a:pPr/>
              <a:t>10/15/2020</a:t>
            </a:fld>
            <a:endParaRPr lang="en-US"/>
          </a:p>
        </p:txBody>
      </p:sp>
      <p:sp>
        <p:nvSpPr>
          <p:cNvPr id="5" name="Footer Placeholder 4"/>
          <p:cNvSpPr>
            <a:spLocks noGrp="1"/>
          </p:cNvSpPr>
          <p:nvPr>
            <p:ph type="ftr" sz="quarter" idx="11"/>
          </p:nvPr>
        </p:nvSpPr>
        <p:spPr/>
        <p:txBody>
          <a:bodyPr/>
          <a:lstStyle/>
          <a:p>
            <a:r>
              <a:rPr lang="en-US"/>
              <a:t>Polaris Consulting &amp; Services Limited</a:t>
            </a:r>
          </a:p>
        </p:txBody>
      </p:sp>
      <p:sp>
        <p:nvSpPr>
          <p:cNvPr id="6" name="Slide Number Placeholder 5"/>
          <p:cNvSpPr>
            <a:spLocks noGrp="1"/>
          </p:cNvSpPr>
          <p:nvPr>
            <p:ph type="sldNum" sz="quarter" idx="12"/>
          </p:nvPr>
        </p:nvSpPr>
        <p:spPr/>
        <p:txBody>
          <a:bodyPr/>
          <a:lstStyle/>
          <a:p>
            <a:fld id="{0494C70B-8A31-43AF-B3DC-26EC7C17EF0C}" type="slidenum">
              <a:rPr lang="en-US" smtClean="0"/>
              <a:pPr/>
              <a:t>‹#›</a:t>
            </a:fld>
            <a:endParaRPr lang="en-US"/>
          </a:p>
        </p:txBody>
      </p:sp>
    </p:spTree>
    <p:extLst>
      <p:ext uri="{BB962C8B-B14F-4D97-AF65-F5344CB8AC3E}">
        <p14:creationId xmlns:p14="http://schemas.microsoft.com/office/powerpoint/2010/main" xmlns="" val="27499181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78FA4D2-E645-4A66-BAB8-F95868575D7D}" type="datetime1">
              <a:rPr lang="en-US" smtClean="0"/>
              <a:pPr/>
              <a:t>10/15/2020</a:t>
            </a:fld>
            <a:endParaRPr lang="en-US"/>
          </a:p>
        </p:txBody>
      </p:sp>
      <p:sp>
        <p:nvSpPr>
          <p:cNvPr id="6" name="Footer Placeholder 5"/>
          <p:cNvSpPr>
            <a:spLocks noGrp="1"/>
          </p:cNvSpPr>
          <p:nvPr>
            <p:ph type="ftr" sz="quarter" idx="11"/>
          </p:nvPr>
        </p:nvSpPr>
        <p:spPr/>
        <p:txBody>
          <a:bodyPr/>
          <a:lstStyle/>
          <a:p>
            <a:r>
              <a:rPr lang="en-US"/>
              <a:t>Polaris Consulting &amp; Services Limited</a:t>
            </a:r>
          </a:p>
        </p:txBody>
      </p:sp>
      <p:sp>
        <p:nvSpPr>
          <p:cNvPr id="7" name="Slide Number Placeholder 6"/>
          <p:cNvSpPr>
            <a:spLocks noGrp="1"/>
          </p:cNvSpPr>
          <p:nvPr>
            <p:ph type="sldNum" sz="quarter" idx="12"/>
          </p:nvPr>
        </p:nvSpPr>
        <p:spPr/>
        <p:txBody>
          <a:bodyPr/>
          <a:lstStyle/>
          <a:p>
            <a:fld id="{0494C70B-8A31-43AF-B3DC-26EC7C17EF0C}" type="slidenum">
              <a:rPr lang="en-US" smtClean="0"/>
              <a:pPr/>
              <a:t>‹#›</a:t>
            </a:fld>
            <a:endParaRPr lang="en-US"/>
          </a:p>
        </p:txBody>
      </p:sp>
    </p:spTree>
    <p:extLst>
      <p:ext uri="{BB962C8B-B14F-4D97-AF65-F5344CB8AC3E}">
        <p14:creationId xmlns:p14="http://schemas.microsoft.com/office/powerpoint/2010/main" xmlns="" val="9402022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7FCEF92-F060-4A18-B981-70C245B950FB}" type="datetime1">
              <a:rPr lang="en-US" smtClean="0"/>
              <a:pPr/>
              <a:t>10/15/2020</a:t>
            </a:fld>
            <a:endParaRPr lang="en-US"/>
          </a:p>
        </p:txBody>
      </p:sp>
      <p:sp>
        <p:nvSpPr>
          <p:cNvPr id="8" name="Footer Placeholder 7"/>
          <p:cNvSpPr>
            <a:spLocks noGrp="1"/>
          </p:cNvSpPr>
          <p:nvPr>
            <p:ph type="ftr" sz="quarter" idx="11"/>
          </p:nvPr>
        </p:nvSpPr>
        <p:spPr/>
        <p:txBody>
          <a:bodyPr/>
          <a:lstStyle/>
          <a:p>
            <a:r>
              <a:rPr lang="en-US"/>
              <a:t>Polaris Consulting &amp; Services Limited</a:t>
            </a:r>
          </a:p>
        </p:txBody>
      </p:sp>
      <p:sp>
        <p:nvSpPr>
          <p:cNvPr id="9" name="Slide Number Placeholder 8"/>
          <p:cNvSpPr>
            <a:spLocks noGrp="1"/>
          </p:cNvSpPr>
          <p:nvPr>
            <p:ph type="sldNum" sz="quarter" idx="12"/>
          </p:nvPr>
        </p:nvSpPr>
        <p:spPr/>
        <p:txBody>
          <a:bodyPr/>
          <a:lstStyle/>
          <a:p>
            <a:fld id="{0494C70B-8A31-43AF-B3DC-26EC7C17EF0C}" type="slidenum">
              <a:rPr lang="en-US" smtClean="0"/>
              <a:pPr/>
              <a:t>‹#›</a:t>
            </a:fld>
            <a:endParaRPr lang="en-US"/>
          </a:p>
        </p:txBody>
      </p:sp>
    </p:spTree>
    <p:extLst>
      <p:ext uri="{BB962C8B-B14F-4D97-AF65-F5344CB8AC3E}">
        <p14:creationId xmlns:p14="http://schemas.microsoft.com/office/powerpoint/2010/main" xmlns="" val="34947729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3053D1B-EBA8-44A0-AA99-2A9AD9A53CCD}" type="datetime1">
              <a:rPr lang="en-US" smtClean="0"/>
              <a:pPr/>
              <a:t>10/15/2020</a:t>
            </a:fld>
            <a:endParaRPr lang="en-US"/>
          </a:p>
        </p:txBody>
      </p:sp>
      <p:sp>
        <p:nvSpPr>
          <p:cNvPr id="4" name="Footer Placeholder 3"/>
          <p:cNvSpPr>
            <a:spLocks noGrp="1"/>
          </p:cNvSpPr>
          <p:nvPr>
            <p:ph type="ftr" sz="quarter" idx="11"/>
          </p:nvPr>
        </p:nvSpPr>
        <p:spPr/>
        <p:txBody>
          <a:bodyPr/>
          <a:lstStyle/>
          <a:p>
            <a:r>
              <a:rPr lang="en-US"/>
              <a:t>Polaris Consulting &amp; Services Limited</a:t>
            </a:r>
          </a:p>
        </p:txBody>
      </p:sp>
      <p:sp>
        <p:nvSpPr>
          <p:cNvPr id="5" name="Slide Number Placeholder 4"/>
          <p:cNvSpPr>
            <a:spLocks noGrp="1"/>
          </p:cNvSpPr>
          <p:nvPr>
            <p:ph type="sldNum" sz="quarter" idx="12"/>
          </p:nvPr>
        </p:nvSpPr>
        <p:spPr/>
        <p:txBody>
          <a:bodyPr/>
          <a:lstStyle/>
          <a:p>
            <a:fld id="{0494C70B-8A31-43AF-B3DC-26EC7C17EF0C}" type="slidenum">
              <a:rPr lang="en-US" smtClean="0"/>
              <a:pPr/>
              <a:t>‹#›</a:t>
            </a:fld>
            <a:endParaRPr lang="en-US"/>
          </a:p>
        </p:txBody>
      </p:sp>
    </p:spTree>
    <p:extLst>
      <p:ext uri="{BB962C8B-B14F-4D97-AF65-F5344CB8AC3E}">
        <p14:creationId xmlns:p14="http://schemas.microsoft.com/office/powerpoint/2010/main" xmlns="" val="25145456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D14EA8-7426-4748-A229-C9E432EAE295}" type="datetime1">
              <a:rPr lang="en-US" smtClean="0"/>
              <a:pPr/>
              <a:t>10/15/2020</a:t>
            </a:fld>
            <a:endParaRPr lang="en-US"/>
          </a:p>
        </p:txBody>
      </p:sp>
      <p:sp>
        <p:nvSpPr>
          <p:cNvPr id="3" name="Footer Placeholder 2"/>
          <p:cNvSpPr>
            <a:spLocks noGrp="1"/>
          </p:cNvSpPr>
          <p:nvPr>
            <p:ph type="ftr" sz="quarter" idx="11"/>
          </p:nvPr>
        </p:nvSpPr>
        <p:spPr/>
        <p:txBody>
          <a:bodyPr/>
          <a:lstStyle/>
          <a:p>
            <a:r>
              <a:rPr lang="en-US"/>
              <a:t>Polaris Consulting &amp; Services Limited</a:t>
            </a:r>
          </a:p>
        </p:txBody>
      </p:sp>
      <p:sp>
        <p:nvSpPr>
          <p:cNvPr id="4" name="Slide Number Placeholder 3"/>
          <p:cNvSpPr>
            <a:spLocks noGrp="1"/>
          </p:cNvSpPr>
          <p:nvPr>
            <p:ph type="sldNum" sz="quarter" idx="12"/>
          </p:nvPr>
        </p:nvSpPr>
        <p:spPr/>
        <p:txBody>
          <a:bodyPr/>
          <a:lstStyle/>
          <a:p>
            <a:fld id="{0494C70B-8A31-43AF-B3DC-26EC7C17EF0C}" type="slidenum">
              <a:rPr lang="en-US" smtClean="0"/>
              <a:pPr/>
              <a:t>‹#›</a:t>
            </a:fld>
            <a:endParaRPr lang="en-US"/>
          </a:p>
        </p:txBody>
      </p:sp>
    </p:spTree>
    <p:extLst>
      <p:ext uri="{BB962C8B-B14F-4D97-AF65-F5344CB8AC3E}">
        <p14:creationId xmlns:p14="http://schemas.microsoft.com/office/powerpoint/2010/main" xmlns="" val="35952560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8DA488C-9B91-41B9-8A2A-87E631F4F7DB}" type="datetime1">
              <a:rPr lang="en-US" smtClean="0"/>
              <a:pPr/>
              <a:t>10/15/2020</a:t>
            </a:fld>
            <a:endParaRPr lang="en-US"/>
          </a:p>
        </p:txBody>
      </p:sp>
      <p:sp>
        <p:nvSpPr>
          <p:cNvPr id="6" name="Footer Placeholder 5"/>
          <p:cNvSpPr>
            <a:spLocks noGrp="1"/>
          </p:cNvSpPr>
          <p:nvPr>
            <p:ph type="ftr" sz="quarter" idx="11"/>
          </p:nvPr>
        </p:nvSpPr>
        <p:spPr/>
        <p:txBody>
          <a:bodyPr/>
          <a:lstStyle/>
          <a:p>
            <a:r>
              <a:rPr lang="en-US"/>
              <a:t>Polaris Consulting &amp; Services Limited</a:t>
            </a:r>
          </a:p>
        </p:txBody>
      </p:sp>
      <p:sp>
        <p:nvSpPr>
          <p:cNvPr id="7" name="Slide Number Placeholder 6"/>
          <p:cNvSpPr>
            <a:spLocks noGrp="1"/>
          </p:cNvSpPr>
          <p:nvPr>
            <p:ph type="sldNum" sz="quarter" idx="12"/>
          </p:nvPr>
        </p:nvSpPr>
        <p:spPr/>
        <p:txBody>
          <a:bodyPr/>
          <a:lstStyle/>
          <a:p>
            <a:fld id="{0494C70B-8A31-43AF-B3DC-26EC7C17EF0C}" type="slidenum">
              <a:rPr lang="en-US" smtClean="0"/>
              <a:pPr/>
              <a:t>‹#›</a:t>
            </a:fld>
            <a:endParaRPr lang="en-US"/>
          </a:p>
        </p:txBody>
      </p:sp>
    </p:spTree>
    <p:extLst>
      <p:ext uri="{BB962C8B-B14F-4D97-AF65-F5344CB8AC3E}">
        <p14:creationId xmlns:p14="http://schemas.microsoft.com/office/powerpoint/2010/main" xmlns="" val="37738421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88E6F3D-F6D0-4E8B-AD57-5B1C5FC54E6B}" type="datetime1">
              <a:rPr lang="en-US" smtClean="0"/>
              <a:pPr/>
              <a:t>10/15/2020</a:t>
            </a:fld>
            <a:endParaRPr lang="en-US"/>
          </a:p>
        </p:txBody>
      </p:sp>
      <p:sp>
        <p:nvSpPr>
          <p:cNvPr id="6" name="Footer Placeholder 5"/>
          <p:cNvSpPr>
            <a:spLocks noGrp="1"/>
          </p:cNvSpPr>
          <p:nvPr>
            <p:ph type="ftr" sz="quarter" idx="11"/>
          </p:nvPr>
        </p:nvSpPr>
        <p:spPr/>
        <p:txBody>
          <a:bodyPr/>
          <a:lstStyle/>
          <a:p>
            <a:r>
              <a:rPr lang="en-US"/>
              <a:t>Polaris Consulting &amp; Services Limited</a:t>
            </a:r>
          </a:p>
        </p:txBody>
      </p:sp>
      <p:sp>
        <p:nvSpPr>
          <p:cNvPr id="7" name="Slide Number Placeholder 6"/>
          <p:cNvSpPr>
            <a:spLocks noGrp="1"/>
          </p:cNvSpPr>
          <p:nvPr>
            <p:ph type="sldNum" sz="quarter" idx="12"/>
          </p:nvPr>
        </p:nvSpPr>
        <p:spPr/>
        <p:txBody>
          <a:bodyPr/>
          <a:lstStyle/>
          <a:p>
            <a:fld id="{0494C70B-8A31-43AF-B3DC-26EC7C17EF0C}" type="slidenum">
              <a:rPr lang="en-US" smtClean="0"/>
              <a:pPr/>
              <a:t>‹#›</a:t>
            </a:fld>
            <a:endParaRPr lang="en-US"/>
          </a:p>
        </p:txBody>
      </p:sp>
    </p:spTree>
    <p:extLst>
      <p:ext uri="{BB962C8B-B14F-4D97-AF65-F5344CB8AC3E}">
        <p14:creationId xmlns:p14="http://schemas.microsoft.com/office/powerpoint/2010/main" xmlns="" val="33574457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3CEB3A-A074-41EE-814F-21894CD9620E}" type="datetime1">
              <a:rPr lang="en-US" smtClean="0"/>
              <a:pPr/>
              <a:t>10/15/2020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Polaris Consulting &amp; Services Limited</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94C70B-8A31-43AF-B3DC-26EC7C17EF0C}" type="slidenum">
              <a:rPr lang="en-US" smtClean="0"/>
              <a:pPr/>
              <a:t>‹#›</a:t>
            </a:fld>
            <a:endParaRPr lang="en-US"/>
          </a:p>
        </p:txBody>
      </p:sp>
    </p:spTree>
    <p:extLst>
      <p:ext uri="{BB962C8B-B14F-4D97-AF65-F5344CB8AC3E}">
        <p14:creationId xmlns:p14="http://schemas.microsoft.com/office/powerpoint/2010/main" xmlns="" val="4083659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60608" y="284081"/>
            <a:ext cx="11616744" cy="6375043"/>
          </a:xfrm>
        </p:spPr>
        <p:txBody>
          <a:bodyPr/>
          <a:lstStyle/>
          <a:p>
            <a:endParaRPr lang="en-US" dirty="0"/>
          </a:p>
          <a:p>
            <a:endParaRPr lang="en-US" dirty="0"/>
          </a:p>
          <a:p>
            <a:endParaRPr lang="en-US" dirty="0"/>
          </a:p>
          <a:p>
            <a:endParaRPr lang="en-US" dirty="0"/>
          </a:p>
          <a:p>
            <a:endParaRPr lang="en-US" dirty="0"/>
          </a:p>
          <a:p>
            <a:r>
              <a:rPr lang="en-US" sz="4800" dirty="0"/>
              <a:t>Goods And Services Tax Act,2017</a:t>
            </a:r>
          </a:p>
          <a:p>
            <a:r>
              <a:rPr lang="en-US" sz="3200" dirty="0"/>
              <a:t>As amended by CGST(</a:t>
            </a:r>
            <a:r>
              <a:rPr lang="en-US" sz="3200" dirty="0" err="1"/>
              <a:t>Amdt</a:t>
            </a:r>
            <a:r>
              <a:rPr lang="en-US" sz="3200" dirty="0"/>
              <a:t>.) Act 2018,IGST(</a:t>
            </a:r>
            <a:r>
              <a:rPr lang="en-US" sz="3200" dirty="0" err="1"/>
              <a:t>Amdt</a:t>
            </a:r>
            <a:r>
              <a:rPr lang="en-US" sz="3200" dirty="0"/>
              <a:t>.) Act 2018</a:t>
            </a:r>
            <a:endParaRPr lang="en-US" sz="3600" dirty="0"/>
          </a:p>
          <a:p>
            <a:endParaRPr lang="en-US" sz="4800" dirty="0"/>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1</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4114800" cy="365125"/>
          </a:xfrm>
        </p:spPr>
        <p:txBody>
          <a:bodyPr/>
          <a:lstStyle/>
          <a:p>
            <a:r>
              <a:rPr lang="en-US" sz="2000" dirty="0" err="1">
                <a:solidFill>
                  <a:srgbClr val="0070C0"/>
                </a:solidFill>
                <a:latin typeface="Arial" pitchFamily="34" charset="0"/>
                <a:cs typeface="Arial" pitchFamily="34" charset="0"/>
              </a:rPr>
              <a:t>S.Natarajan</a:t>
            </a:r>
            <a:r>
              <a:rPr lang="en-US" sz="2000" dirty="0">
                <a:solidFill>
                  <a:srgbClr val="0070C0"/>
                </a:solidFill>
                <a:latin typeface="Arial" pitchFamily="34" charset="0"/>
                <a:cs typeface="Arial" pitchFamily="34" charset="0"/>
              </a:rPr>
              <a:t>, B.B.A., FCMA.,</a:t>
            </a:r>
          </a:p>
        </p:txBody>
      </p:sp>
    </p:spTree>
    <p:extLst>
      <p:ext uri="{BB962C8B-B14F-4D97-AF65-F5344CB8AC3E}">
        <p14:creationId xmlns:p14="http://schemas.microsoft.com/office/powerpoint/2010/main" xmlns="" val="36503920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75848" y="1125416"/>
            <a:ext cx="11469149" cy="5425974"/>
          </a:xfrm>
        </p:spPr>
        <p:txBody>
          <a:bodyPr>
            <a:normAutofit lnSpcReduction="10000"/>
          </a:bodyPr>
          <a:lstStyle/>
          <a:p>
            <a:pPr algn="l"/>
            <a:r>
              <a:rPr lang="en-IN" sz="2800" b="0" i="0" u="sng" strike="noStrike" baseline="0" dirty="0">
                <a:latin typeface="CIDFont+F4"/>
              </a:rPr>
              <a:t>Matching, reversal and reclaim of input tax credit</a:t>
            </a:r>
          </a:p>
          <a:p>
            <a:pPr algn="l"/>
            <a:r>
              <a:rPr lang="en-IN" sz="2200" b="0" i="0" u="none" strike="noStrike" baseline="0" dirty="0">
                <a:latin typeface="Arial" panose="020B0604020202020204" pitchFamily="34" charset="0"/>
                <a:cs typeface="Arial" panose="020B0604020202020204" pitchFamily="34" charset="0"/>
              </a:rPr>
              <a:t>(8) A recipient in whose output tax liability any amount has been added under subsection</a:t>
            </a:r>
          </a:p>
          <a:p>
            <a:pPr algn="l"/>
            <a:r>
              <a:rPr lang="en-IN" sz="2200" b="0" i="0" u="none" strike="noStrike" baseline="0" dirty="0">
                <a:latin typeface="Arial" panose="020B0604020202020204" pitchFamily="34" charset="0"/>
                <a:cs typeface="Arial" panose="020B0604020202020204" pitchFamily="34" charset="0"/>
              </a:rPr>
              <a:t>(5) or sub-section (6) shall be liable to pay interest at the rate specified under</a:t>
            </a:r>
          </a:p>
          <a:p>
            <a:pPr algn="l"/>
            <a:r>
              <a:rPr lang="en-IN" sz="2200" b="0" i="0" u="none" strike="noStrike" baseline="0" dirty="0">
                <a:latin typeface="Arial" panose="020B0604020202020204" pitchFamily="34" charset="0"/>
                <a:cs typeface="Arial" panose="020B0604020202020204" pitchFamily="34" charset="0"/>
              </a:rPr>
              <a:t>subsection (1) of section 50 on the amount so added from the date of availing of</a:t>
            </a:r>
          </a:p>
          <a:p>
            <a:pPr algn="l"/>
            <a:r>
              <a:rPr lang="en-IN" sz="2200" b="0" i="0" u="none" strike="noStrike" baseline="0" dirty="0">
                <a:latin typeface="Arial" panose="020B0604020202020204" pitchFamily="34" charset="0"/>
                <a:cs typeface="Arial" panose="020B0604020202020204" pitchFamily="34" charset="0"/>
              </a:rPr>
              <a:t>credit till the corresponding additions are made under the said sub-sections.</a:t>
            </a:r>
          </a:p>
          <a:p>
            <a:pPr algn="l"/>
            <a:endParaRPr lang="en-IN" sz="2200" b="0" i="0" u="none" strike="noStrike" baseline="0" dirty="0">
              <a:latin typeface="Arial" panose="020B0604020202020204" pitchFamily="34" charset="0"/>
              <a:cs typeface="Arial" panose="020B0604020202020204" pitchFamily="34" charset="0"/>
            </a:endParaRPr>
          </a:p>
          <a:p>
            <a:pPr algn="l"/>
            <a:r>
              <a:rPr lang="en-IN" sz="2200" b="0" i="0" u="none" strike="noStrike" baseline="0" dirty="0">
                <a:latin typeface="Arial" panose="020B0604020202020204" pitchFamily="34" charset="0"/>
                <a:cs typeface="Arial" panose="020B0604020202020204" pitchFamily="34" charset="0"/>
              </a:rPr>
              <a:t>(9) Where any reduction in output tax liability is accepted under sub-section (7), the</a:t>
            </a:r>
          </a:p>
          <a:p>
            <a:pPr algn="l"/>
            <a:r>
              <a:rPr lang="en-IN" sz="2200" b="0" i="0" u="none" strike="noStrike" baseline="0" dirty="0">
                <a:latin typeface="Arial" panose="020B0604020202020204" pitchFamily="34" charset="0"/>
                <a:cs typeface="Arial" panose="020B0604020202020204" pitchFamily="34" charset="0"/>
              </a:rPr>
              <a:t>interest paid under sub-section (8) shall be refunded to the recipient by crediting the</a:t>
            </a:r>
          </a:p>
          <a:p>
            <a:pPr algn="l"/>
            <a:r>
              <a:rPr lang="en-IN" sz="2200" b="0" i="0" u="none" strike="noStrike" baseline="0" dirty="0">
                <a:latin typeface="Arial" panose="020B0604020202020204" pitchFamily="34" charset="0"/>
                <a:cs typeface="Arial" panose="020B0604020202020204" pitchFamily="34" charset="0"/>
              </a:rPr>
              <a:t>amount in the corresponding head of his electronic cash ledger in such manner as</a:t>
            </a:r>
          </a:p>
          <a:p>
            <a:pPr algn="l"/>
            <a:r>
              <a:rPr lang="en-IN" sz="2200" b="0" i="0" u="none" strike="noStrike" baseline="0" dirty="0">
                <a:latin typeface="Arial" panose="020B0604020202020204" pitchFamily="34" charset="0"/>
                <a:cs typeface="Arial" panose="020B0604020202020204" pitchFamily="34" charset="0"/>
              </a:rPr>
              <a:t>may be prescribed – (Refer </a:t>
            </a:r>
            <a:r>
              <a:rPr lang="en-IN" sz="2200" b="1" i="1" u="sng" strike="noStrike" baseline="0" dirty="0">
                <a:solidFill>
                  <a:srgbClr val="000099"/>
                </a:solidFill>
                <a:latin typeface="Arial" panose="020B0604020202020204" pitchFamily="34" charset="0"/>
                <a:cs typeface="Arial" panose="020B0604020202020204" pitchFamily="34" charset="0"/>
              </a:rPr>
              <a:t>Rule 77)</a:t>
            </a:r>
          </a:p>
          <a:p>
            <a:pPr algn="l"/>
            <a:endParaRPr lang="en-IN" sz="2200" b="0" i="0" u="none" strike="noStrike" baseline="0" dirty="0">
              <a:latin typeface="Arial" panose="020B0604020202020204" pitchFamily="34" charset="0"/>
              <a:cs typeface="Arial" panose="020B0604020202020204" pitchFamily="34" charset="0"/>
            </a:endParaRPr>
          </a:p>
          <a:p>
            <a:pPr algn="l"/>
            <a:r>
              <a:rPr lang="en-IN" sz="2200" b="0" i="0" u="none" strike="noStrike" baseline="0" dirty="0">
                <a:latin typeface="Arial" panose="020B0604020202020204" pitchFamily="34" charset="0"/>
                <a:cs typeface="Arial" panose="020B0604020202020204" pitchFamily="34" charset="0"/>
              </a:rPr>
              <a:t>Provided that the amount of interest to be credited in any case shall not exceed the</a:t>
            </a:r>
          </a:p>
          <a:p>
            <a:pPr algn="l"/>
            <a:r>
              <a:rPr lang="en-IN" sz="2200" b="0" i="0" u="none" strike="noStrike" baseline="0" dirty="0">
                <a:latin typeface="Arial" panose="020B0604020202020204" pitchFamily="34" charset="0"/>
                <a:cs typeface="Arial" panose="020B0604020202020204" pitchFamily="34" charset="0"/>
              </a:rPr>
              <a:t>amount of interest paid by the supplier.</a:t>
            </a:r>
            <a:endParaRPr lang="en-IN" sz="2200" b="0" i="0" u="sng" strike="noStrike" baseline="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94C70B-8A31-43AF-B3DC-26EC7C17EF0C}" type="slidenum">
              <a:rPr kumimoji="0" lang="en-US" sz="2000" b="0" i="0" u="none" strike="noStrike" kern="1200" cap="none" spc="0" normalizeH="0" baseline="0" noProof="0" smtClean="0">
                <a:ln>
                  <a:noFill/>
                </a:ln>
                <a:solidFill>
                  <a:srgbClr val="0070C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2000" b="0" i="0" u="none" strike="noStrike" kern="1200" cap="none" spc="0" normalizeH="0" baseline="0" noProof="0" dirty="0">
              <a:ln>
                <a:noFill/>
              </a:ln>
              <a:solidFill>
                <a:srgbClr val="0070C0"/>
              </a:solidFill>
              <a:effectLst/>
              <a:uLnTx/>
              <a:uFillTx/>
              <a:latin typeface="Calibri"/>
              <a:ea typeface="+mn-ea"/>
              <a:cs typeface="+mn-cs"/>
            </a:endParaRPr>
          </a:p>
        </p:txBody>
      </p:sp>
      <p:sp>
        <p:nvSpPr>
          <p:cNvPr id="10" name="Subtitle 2">
            <a:extLst>
              <a:ext uri="{FF2B5EF4-FFF2-40B4-BE49-F238E27FC236}">
                <a16:creationId xmlns:a16="http://schemas.microsoft.com/office/drawing/2014/main" xmlns="" id="{DD717DA3-16B6-4A02-A7E7-221854782908}"/>
              </a:ext>
            </a:extLst>
          </p:cNvPr>
          <p:cNvSpPr txBox="1">
            <a:spLocks/>
          </p:cNvSpPr>
          <p:nvPr/>
        </p:nvSpPr>
        <p:spPr>
          <a:xfrm>
            <a:off x="375849" y="306610"/>
            <a:ext cx="10977952" cy="635925"/>
          </a:xfrm>
          <a:prstGeom prst="rect">
            <a:avLst/>
          </a:prstGeom>
          <a:solidFill>
            <a:srgbClr val="002060"/>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marR="0" lvl="1" indent="0" algn="just" defTabSz="91440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GB" sz="2400" b="0" i="0" u="none" strike="noStrike" kern="1200" cap="none" spc="0" normalizeH="0" baseline="0" noProof="0" dirty="0">
              <a:ln>
                <a:noFill/>
              </a:ln>
              <a:solidFill>
                <a:prstClr val="black"/>
              </a:solidFill>
              <a:effectLst/>
              <a:highlight>
                <a:srgbClr val="000099"/>
              </a:highlight>
              <a:uLnTx/>
              <a:uFillTx/>
              <a:latin typeface="Calibri"/>
              <a:ea typeface="+mn-ea"/>
              <a:cs typeface="+mn-cs"/>
            </a:endParaRPr>
          </a:p>
          <a:p>
            <a:pPr marL="457200" marR="0" lvl="1" indent="0" algn="just" defTabSz="914400" rtl="0" eaLnBrk="1" fontAlgn="auto" latinLnBrk="0" hangingPunct="1">
              <a:lnSpc>
                <a:spcPct val="90000"/>
              </a:lnSpc>
              <a:spcBef>
                <a:spcPts val="0"/>
              </a:spcBef>
              <a:spcAft>
                <a:spcPts val="0"/>
              </a:spcAft>
              <a:buClrTx/>
              <a:buSzTx/>
              <a:buFont typeface="Wingdings" panose="05000000000000000000" pitchFamily="2" charset="2"/>
              <a:buChar char="Ø"/>
              <a:tabLst/>
              <a:defRPr/>
            </a:pPr>
            <a:endParaRPr kumimoji="0" lang="en-IN" altLang="en-US" sz="2000" b="0" i="0" u="none" strike="noStrike" kern="1200" cap="none" spc="0" normalizeH="0" baseline="0" noProof="0" dirty="0">
              <a:ln>
                <a:noFill/>
              </a:ln>
              <a:solidFill>
                <a:prstClr val="black"/>
              </a:solidFill>
              <a:effectLst/>
              <a:highlight>
                <a:srgbClr val="000099"/>
              </a:highlight>
              <a:uLnTx/>
              <a:uFillTx/>
              <a:latin typeface="Calibri"/>
              <a:ea typeface="Cambria Math" panose="02040503050406030204" pitchFamily="18" charset="0"/>
              <a:cs typeface="Cambria Math" panose="02040503050406030204" pitchFamily="18" charset="0"/>
            </a:endParaRPr>
          </a:p>
        </p:txBody>
      </p:sp>
      <p:sp>
        <p:nvSpPr>
          <p:cNvPr id="2" name="TextBox 1">
            <a:extLst>
              <a:ext uri="{FF2B5EF4-FFF2-40B4-BE49-F238E27FC236}">
                <a16:creationId xmlns:a16="http://schemas.microsoft.com/office/drawing/2014/main" xmlns="" id="{6A78BE1C-D31E-4715-BE4E-632E6768C475}"/>
              </a:ext>
            </a:extLst>
          </p:cNvPr>
          <p:cNvSpPr txBox="1"/>
          <p:nvPr/>
        </p:nvSpPr>
        <p:spPr>
          <a:xfrm>
            <a:off x="2718581" y="306610"/>
            <a:ext cx="6754837"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3200" b="0" i="0" u="none" strike="noStrike" kern="1200" cap="none" spc="0" normalizeH="0" baseline="0" noProof="0" dirty="0">
                <a:ln>
                  <a:noFill/>
                </a:ln>
                <a:solidFill>
                  <a:prstClr val="white"/>
                </a:solidFill>
                <a:effectLst/>
                <a:uLnTx/>
                <a:uFillTx/>
                <a:latin typeface="Calibri"/>
                <a:ea typeface="+mn-ea"/>
                <a:cs typeface="+mn-cs"/>
              </a:rPr>
              <a:t>Matching Concept under GST – Sec.42</a:t>
            </a:r>
          </a:p>
        </p:txBody>
      </p:sp>
    </p:spTree>
    <p:extLst>
      <p:ext uri="{BB962C8B-B14F-4D97-AF65-F5344CB8AC3E}">
        <p14:creationId xmlns:p14="http://schemas.microsoft.com/office/powerpoint/2010/main" xmlns="" val="19392319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75848" y="1125416"/>
            <a:ext cx="11469149" cy="5425974"/>
          </a:xfrm>
        </p:spPr>
        <p:txBody>
          <a:bodyPr>
            <a:normAutofit/>
          </a:bodyPr>
          <a:lstStyle/>
          <a:p>
            <a:pPr algn="l"/>
            <a:r>
              <a:rPr lang="en-IN" sz="2800" b="0" i="0" u="sng" strike="noStrike" baseline="0" dirty="0">
                <a:latin typeface="CIDFont+F4"/>
              </a:rPr>
              <a:t>Matching, reversal and reclaim of input tax credit</a:t>
            </a:r>
          </a:p>
          <a:p>
            <a:pPr algn="l"/>
            <a:r>
              <a:rPr lang="en-IN" sz="2200" b="0" i="0" u="none" strike="noStrike" baseline="0" dirty="0">
                <a:latin typeface="Arial" panose="020B0604020202020204" pitchFamily="34" charset="0"/>
                <a:cs typeface="Arial" panose="020B0604020202020204" pitchFamily="34" charset="0"/>
              </a:rPr>
              <a:t>(10) The amount reduced from the output tax liability in contravention of the provisions of </a:t>
            </a:r>
          </a:p>
          <a:p>
            <a:pPr algn="l"/>
            <a:r>
              <a:rPr lang="en-IN" sz="2200" b="0" i="0" u="none" strike="noStrike" baseline="0" dirty="0">
                <a:latin typeface="Arial" panose="020B0604020202020204" pitchFamily="34" charset="0"/>
                <a:cs typeface="Arial" panose="020B0604020202020204" pitchFamily="34" charset="0"/>
              </a:rPr>
              <a:t>sub- section (7) shall be added to the output tax liability of the recipient in his return for the </a:t>
            </a:r>
          </a:p>
          <a:p>
            <a:pPr algn="l"/>
            <a:r>
              <a:rPr lang="en-IN" sz="2200" b="0" i="0" u="none" strike="noStrike" baseline="0" dirty="0">
                <a:latin typeface="Arial" panose="020B0604020202020204" pitchFamily="34" charset="0"/>
                <a:cs typeface="Arial" panose="020B0604020202020204" pitchFamily="34" charset="0"/>
              </a:rPr>
              <a:t>month in which such contravention takes place and such recipient shall be liable to pay </a:t>
            </a:r>
          </a:p>
          <a:p>
            <a:pPr algn="l"/>
            <a:r>
              <a:rPr lang="en-IN" sz="2200" b="0" i="0" u="none" strike="noStrike" baseline="0" dirty="0">
                <a:latin typeface="Arial" panose="020B0604020202020204" pitchFamily="34" charset="0"/>
                <a:cs typeface="Arial" panose="020B0604020202020204" pitchFamily="34" charset="0"/>
              </a:rPr>
              <a:t>interest on the amount so added at the rate specified in sub-section (3) of section 50.</a:t>
            </a:r>
            <a:endParaRPr lang="en-IN" sz="2200" b="0" i="0" u="sng" strike="noStrike" baseline="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94C70B-8A31-43AF-B3DC-26EC7C17EF0C}" type="slidenum">
              <a:rPr kumimoji="0" lang="en-US" sz="2000" b="0" i="0" u="none" strike="noStrike" kern="1200" cap="none" spc="0" normalizeH="0" baseline="0" noProof="0" smtClean="0">
                <a:ln>
                  <a:noFill/>
                </a:ln>
                <a:solidFill>
                  <a:srgbClr val="0070C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2000" b="0" i="0" u="none" strike="noStrike" kern="1200" cap="none" spc="0" normalizeH="0" baseline="0" noProof="0" dirty="0">
              <a:ln>
                <a:noFill/>
              </a:ln>
              <a:solidFill>
                <a:srgbClr val="0070C0"/>
              </a:solidFill>
              <a:effectLst/>
              <a:uLnTx/>
              <a:uFillTx/>
              <a:latin typeface="Calibri"/>
              <a:ea typeface="+mn-ea"/>
              <a:cs typeface="+mn-cs"/>
            </a:endParaRPr>
          </a:p>
        </p:txBody>
      </p:sp>
      <p:sp>
        <p:nvSpPr>
          <p:cNvPr id="10" name="Subtitle 2">
            <a:extLst>
              <a:ext uri="{FF2B5EF4-FFF2-40B4-BE49-F238E27FC236}">
                <a16:creationId xmlns:a16="http://schemas.microsoft.com/office/drawing/2014/main" xmlns="" id="{DD717DA3-16B6-4A02-A7E7-221854782908}"/>
              </a:ext>
            </a:extLst>
          </p:cNvPr>
          <p:cNvSpPr txBox="1">
            <a:spLocks/>
          </p:cNvSpPr>
          <p:nvPr/>
        </p:nvSpPr>
        <p:spPr>
          <a:xfrm>
            <a:off x="375849" y="306610"/>
            <a:ext cx="10977952" cy="635925"/>
          </a:xfrm>
          <a:prstGeom prst="rect">
            <a:avLst/>
          </a:prstGeom>
          <a:solidFill>
            <a:srgbClr val="002060"/>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marR="0" lvl="1" indent="0" algn="just" defTabSz="91440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GB" sz="2400" b="0" i="0" u="none" strike="noStrike" kern="1200" cap="none" spc="0" normalizeH="0" baseline="0" noProof="0" dirty="0">
              <a:ln>
                <a:noFill/>
              </a:ln>
              <a:solidFill>
                <a:prstClr val="black"/>
              </a:solidFill>
              <a:effectLst/>
              <a:highlight>
                <a:srgbClr val="000099"/>
              </a:highlight>
              <a:uLnTx/>
              <a:uFillTx/>
              <a:latin typeface="Calibri"/>
              <a:ea typeface="+mn-ea"/>
              <a:cs typeface="+mn-cs"/>
            </a:endParaRPr>
          </a:p>
          <a:p>
            <a:pPr marL="457200" marR="0" lvl="1" indent="0" algn="just" defTabSz="914400" rtl="0" eaLnBrk="1" fontAlgn="auto" latinLnBrk="0" hangingPunct="1">
              <a:lnSpc>
                <a:spcPct val="90000"/>
              </a:lnSpc>
              <a:spcBef>
                <a:spcPts val="0"/>
              </a:spcBef>
              <a:spcAft>
                <a:spcPts val="0"/>
              </a:spcAft>
              <a:buClrTx/>
              <a:buSzTx/>
              <a:buFont typeface="Wingdings" panose="05000000000000000000" pitchFamily="2" charset="2"/>
              <a:buChar char="Ø"/>
              <a:tabLst/>
              <a:defRPr/>
            </a:pPr>
            <a:endParaRPr kumimoji="0" lang="en-IN" altLang="en-US" sz="2000" b="0" i="0" u="none" strike="noStrike" kern="1200" cap="none" spc="0" normalizeH="0" baseline="0" noProof="0" dirty="0">
              <a:ln>
                <a:noFill/>
              </a:ln>
              <a:solidFill>
                <a:prstClr val="black"/>
              </a:solidFill>
              <a:effectLst/>
              <a:highlight>
                <a:srgbClr val="000099"/>
              </a:highlight>
              <a:uLnTx/>
              <a:uFillTx/>
              <a:latin typeface="Calibri"/>
              <a:ea typeface="Cambria Math" panose="02040503050406030204" pitchFamily="18" charset="0"/>
              <a:cs typeface="Cambria Math" panose="02040503050406030204" pitchFamily="18" charset="0"/>
            </a:endParaRPr>
          </a:p>
        </p:txBody>
      </p:sp>
      <p:sp>
        <p:nvSpPr>
          <p:cNvPr id="2" name="TextBox 1">
            <a:extLst>
              <a:ext uri="{FF2B5EF4-FFF2-40B4-BE49-F238E27FC236}">
                <a16:creationId xmlns:a16="http://schemas.microsoft.com/office/drawing/2014/main" xmlns="" id="{6A78BE1C-D31E-4715-BE4E-632E6768C475}"/>
              </a:ext>
            </a:extLst>
          </p:cNvPr>
          <p:cNvSpPr txBox="1"/>
          <p:nvPr/>
        </p:nvSpPr>
        <p:spPr>
          <a:xfrm>
            <a:off x="2718581" y="306610"/>
            <a:ext cx="6754837"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3200" b="0" i="0" u="none" strike="noStrike" kern="1200" cap="none" spc="0" normalizeH="0" baseline="0" noProof="0" dirty="0">
                <a:ln>
                  <a:noFill/>
                </a:ln>
                <a:solidFill>
                  <a:prstClr val="white"/>
                </a:solidFill>
                <a:effectLst/>
                <a:uLnTx/>
                <a:uFillTx/>
                <a:latin typeface="Calibri"/>
                <a:ea typeface="+mn-ea"/>
                <a:cs typeface="+mn-cs"/>
              </a:rPr>
              <a:t>Matching Concept under GST – Sec.42</a:t>
            </a:r>
          </a:p>
        </p:txBody>
      </p:sp>
    </p:spTree>
    <p:extLst>
      <p:ext uri="{BB962C8B-B14F-4D97-AF65-F5344CB8AC3E}">
        <p14:creationId xmlns:p14="http://schemas.microsoft.com/office/powerpoint/2010/main" xmlns="" val="36330170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75848" y="1125416"/>
            <a:ext cx="11469149" cy="5425974"/>
          </a:xfrm>
        </p:spPr>
        <p:txBody>
          <a:bodyPr>
            <a:normAutofit/>
          </a:bodyPr>
          <a:lstStyle/>
          <a:p>
            <a:pPr algn="l"/>
            <a:r>
              <a:rPr lang="en-IN" sz="2800" b="0" i="0" u="sng" strike="noStrike" baseline="0" dirty="0">
                <a:latin typeface="CIDFont+F4"/>
              </a:rPr>
              <a:t>Matching claim of input tax credit</a:t>
            </a:r>
          </a:p>
          <a:p>
            <a:pPr algn="l">
              <a:lnSpc>
                <a:spcPct val="150000"/>
              </a:lnSpc>
            </a:pPr>
            <a:r>
              <a:rPr lang="en-IN" sz="2200" b="0" i="0" u="none" strike="noStrike" baseline="0" dirty="0">
                <a:latin typeface="Arial" panose="020B0604020202020204" pitchFamily="34" charset="0"/>
                <a:cs typeface="Arial" panose="020B0604020202020204" pitchFamily="34" charset="0"/>
              </a:rPr>
              <a:t>The following details relating to the claim of input tax credit on inward supplies including imports, provisionally allowed under section 41, shall be matched under section 42 after the due date for furnishing the return in FORM GSTR-3-</a:t>
            </a:r>
          </a:p>
          <a:p>
            <a:pPr lvl="1" algn="l">
              <a:lnSpc>
                <a:spcPct val="150000"/>
              </a:lnSpc>
            </a:pPr>
            <a:r>
              <a:rPr lang="en-IN" sz="2200" b="0" i="0" u="none" strike="noStrike" baseline="0" dirty="0">
                <a:latin typeface="Arial" panose="020B0604020202020204" pitchFamily="34" charset="0"/>
                <a:cs typeface="Arial" panose="020B0604020202020204" pitchFamily="34" charset="0"/>
              </a:rPr>
              <a:t>(a) Goods and Services Tax Identification Number of the supplier;</a:t>
            </a:r>
          </a:p>
          <a:p>
            <a:pPr lvl="1" algn="l">
              <a:lnSpc>
                <a:spcPct val="150000"/>
              </a:lnSpc>
            </a:pPr>
            <a:r>
              <a:rPr lang="en-IN" sz="2200" b="0" i="0" u="none" strike="noStrike" baseline="0" dirty="0">
                <a:latin typeface="Arial" panose="020B0604020202020204" pitchFamily="34" charset="0"/>
                <a:cs typeface="Arial" panose="020B0604020202020204" pitchFamily="34" charset="0"/>
              </a:rPr>
              <a:t>(b) Goods and Services Tax Identification Number of the recipient;</a:t>
            </a:r>
          </a:p>
          <a:p>
            <a:pPr lvl="1" algn="l">
              <a:lnSpc>
                <a:spcPct val="150000"/>
              </a:lnSpc>
            </a:pPr>
            <a:r>
              <a:rPr lang="en-IN" sz="2200" b="0" i="0" u="none" strike="noStrike" baseline="0" dirty="0">
                <a:latin typeface="Arial" panose="020B0604020202020204" pitchFamily="34" charset="0"/>
                <a:cs typeface="Arial" panose="020B0604020202020204" pitchFamily="34" charset="0"/>
              </a:rPr>
              <a:t>(c) invoice or debit note number;</a:t>
            </a:r>
          </a:p>
          <a:p>
            <a:pPr lvl="1" algn="l">
              <a:lnSpc>
                <a:spcPct val="150000"/>
              </a:lnSpc>
            </a:pPr>
            <a:r>
              <a:rPr lang="en-IN" sz="2200" b="0" i="0" u="none" strike="noStrike" baseline="0" dirty="0">
                <a:latin typeface="Arial" panose="020B0604020202020204" pitchFamily="34" charset="0"/>
                <a:cs typeface="Arial" panose="020B0604020202020204" pitchFamily="34" charset="0"/>
              </a:rPr>
              <a:t>(d) invoice or debit note date; and</a:t>
            </a:r>
          </a:p>
          <a:p>
            <a:pPr lvl="1" algn="l">
              <a:lnSpc>
                <a:spcPct val="150000"/>
              </a:lnSpc>
            </a:pPr>
            <a:r>
              <a:rPr lang="en-IN" sz="2200" b="0" i="0" u="none" strike="noStrike" baseline="0" dirty="0">
                <a:latin typeface="Arial" panose="020B0604020202020204" pitchFamily="34" charset="0"/>
                <a:cs typeface="Arial" panose="020B0604020202020204" pitchFamily="34" charset="0"/>
              </a:rPr>
              <a:t>(e) tax amount:</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94C70B-8A31-43AF-B3DC-26EC7C17EF0C}" type="slidenum">
              <a:rPr kumimoji="0" lang="en-US" sz="2000" b="0" i="0" u="none" strike="noStrike" kern="1200" cap="none" spc="0" normalizeH="0" baseline="0" noProof="0" smtClean="0">
                <a:ln>
                  <a:noFill/>
                </a:ln>
                <a:solidFill>
                  <a:srgbClr val="0070C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2000" b="0" i="0" u="none" strike="noStrike" kern="1200" cap="none" spc="0" normalizeH="0" baseline="0" noProof="0" dirty="0">
              <a:ln>
                <a:noFill/>
              </a:ln>
              <a:solidFill>
                <a:srgbClr val="0070C0"/>
              </a:solidFill>
              <a:effectLst/>
              <a:uLnTx/>
              <a:uFillTx/>
              <a:latin typeface="Calibri"/>
              <a:ea typeface="+mn-ea"/>
              <a:cs typeface="+mn-cs"/>
            </a:endParaRPr>
          </a:p>
        </p:txBody>
      </p:sp>
      <p:sp>
        <p:nvSpPr>
          <p:cNvPr id="10" name="Subtitle 2">
            <a:extLst>
              <a:ext uri="{FF2B5EF4-FFF2-40B4-BE49-F238E27FC236}">
                <a16:creationId xmlns:a16="http://schemas.microsoft.com/office/drawing/2014/main" xmlns="" id="{DD717DA3-16B6-4A02-A7E7-221854782908}"/>
              </a:ext>
            </a:extLst>
          </p:cNvPr>
          <p:cNvSpPr txBox="1">
            <a:spLocks/>
          </p:cNvSpPr>
          <p:nvPr/>
        </p:nvSpPr>
        <p:spPr>
          <a:xfrm>
            <a:off x="375849" y="306610"/>
            <a:ext cx="10977952" cy="635925"/>
          </a:xfrm>
          <a:prstGeom prst="rect">
            <a:avLst/>
          </a:prstGeom>
          <a:solidFill>
            <a:srgbClr val="002060"/>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marR="0" lvl="1" indent="0" algn="just" defTabSz="91440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GB" sz="2400" b="0" i="0" u="none" strike="noStrike" kern="1200" cap="none" spc="0" normalizeH="0" baseline="0" noProof="0" dirty="0">
              <a:ln>
                <a:noFill/>
              </a:ln>
              <a:solidFill>
                <a:prstClr val="black"/>
              </a:solidFill>
              <a:effectLst/>
              <a:highlight>
                <a:srgbClr val="000099"/>
              </a:highlight>
              <a:uLnTx/>
              <a:uFillTx/>
              <a:latin typeface="Calibri"/>
              <a:ea typeface="+mn-ea"/>
              <a:cs typeface="+mn-cs"/>
            </a:endParaRPr>
          </a:p>
          <a:p>
            <a:pPr marL="457200" marR="0" lvl="1" indent="0" algn="just" defTabSz="914400" rtl="0" eaLnBrk="1" fontAlgn="auto" latinLnBrk="0" hangingPunct="1">
              <a:lnSpc>
                <a:spcPct val="90000"/>
              </a:lnSpc>
              <a:spcBef>
                <a:spcPts val="0"/>
              </a:spcBef>
              <a:spcAft>
                <a:spcPts val="0"/>
              </a:spcAft>
              <a:buClrTx/>
              <a:buSzTx/>
              <a:buFont typeface="Wingdings" panose="05000000000000000000" pitchFamily="2" charset="2"/>
              <a:buChar char="Ø"/>
              <a:tabLst/>
              <a:defRPr/>
            </a:pPr>
            <a:endParaRPr kumimoji="0" lang="en-IN" altLang="en-US" sz="2000" b="0" i="0" u="none" strike="noStrike" kern="1200" cap="none" spc="0" normalizeH="0" baseline="0" noProof="0" dirty="0">
              <a:ln>
                <a:noFill/>
              </a:ln>
              <a:solidFill>
                <a:prstClr val="black"/>
              </a:solidFill>
              <a:effectLst/>
              <a:highlight>
                <a:srgbClr val="000099"/>
              </a:highlight>
              <a:uLnTx/>
              <a:uFillTx/>
              <a:latin typeface="Calibri"/>
              <a:ea typeface="Cambria Math" panose="02040503050406030204" pitchFamily="18" charset="0"/>
              <a:cs typeface="Cambria Math" panose="02040503050406030204" pitchFamily="18" charset="0"/>
            </a:endParaRPr>
          </a:p>
        </p:txBody>
      </p:sp>
      <p:sp>
        <p:nvSpPr>
          <p:cNvPr id="2" name="TextBox 1">
            <a:extLst>
              <a:ext uri="{FF2B5EF4-FFF2-40B4-BE49-F238E27FC236}">
                <a16:creationId xmlns:a16="http://schemas.microsoft.com/office/drawing/2014/main" xmlns="" id="{6A78BE1C-D31E-4715-BE4E-632E6768C475}"/>
              </a:ext>
            </a:extLst>
          </p:cNvPr>
          <p:cNvSpPr txBox="1"/>
          <p:nvPr/>
        </p:nvSpPr>
        <p:spPr>
          <a:xfrm>
            <a:off x="2718581" y="306610"/>
            <a:ext cx="6754837"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3200" b="0" i="0" u="none" strike="noStrike" kern="1200" cap="none" spc="0" normalizeH="0" baseline="0" noProof="0" dirty="0">
                <a:ln>
                  <a:noFill/>
                </a:ln>
                <a:solidFill>
                  <a:prstClr val="white"/>
                </a:solidFill>
                <a:effectLst/>
                <a:uLnTx/>
                <a:uFillTx/>
                <a:latin typeface="Calibri"/>
                <a:ea typeface="+mn-ea"/>
                <a:cs typeface="+mn-cs"/>
              </a:rPr>
              <a:t>Matching Concept under GST – Rule 69</a:t>
            </a:r>
          </a:p>
        </p:txBody>
      </p:sp>
    </p:spTree>
    <p:extLst>
      <p:ext uri="{BB962C8B-B14F-4D97-AF65-F5344CB8AC3E}">
        <p14:creationId xmlns:p14="http://schemas.microsoft.com/office/powerpoint/2010/main" xmlns="" val="8830395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61424" y="1112938"/>
            <a:ext cx="11469149" cy="5425974"/>
          </a:xfrm>
        </p:spPr>
        <p:txBody>
          <a:bodyPr>
            <a:normAutofit/>
          </a:bodyPr>
          <a:lstStyle/>
          <a:p>
            <a:pPr algn="l"/>
            <a:r>
              <a:rPr lang="en-IN" sz="2800" b="0" i="0" u="sng" strike="noStrike" baseline="0" dirty="0">
                <a:latin typeface="CIDFont+F4"/>
              </a:rPr>
              <a:t>Matching claim of input tax credit</a:t>
            </a:r>
          </a:p>
          <a:p>
            <a:pPr algn="l">
              <a:lnSpc>
                <a:spcPct val="150000"/>
              </a:lnSpc>
            </a:pPr>
            <a:r>
              <a:rPr lang="en-IN" sz="2200" b="1" i="1" u="sng" strike="noStrike" baseline="0" dirty="0">
                <a:latin typeface="Arial" panose="020B0604020202020204" pitchFamily="34" charset="0"/>
                <a:cs typeface="Arial" panose="020B0604020202020204" pitchFamily="34" charset="0"/>
              </a:rPr>
              <a:t>Provided</a:t>
            </a:r>
            <a:r>
              <a:rPr lang="en-IN" sz="2200" b="0" i="0" u="none" strike="noStrike" baseline="0" dirty="0">
                <a:latin typeface="Arial" panose="020B0604020202020204" pitchFamily="34" charset="0"/>
                <a:cs typeface="Arial" panose="020B0604020202020204" pitchFamily="34" charset="0"/>
              </a:rPr>
              <a:t> that where the time limit for furnishing FORM GSTR-1 specified under section 37and FORM GSTR-2 specified under section 38 has been extended, the date of matching relating to claim of input tax credit shall also be extended accordingly:</a:t>
            </a:r>
          </a:p>
          <a:p>
            <a:pPr algn="l">
              <a:lnSpc>
                <a:spcPct val="150000"/>
              </a:lnSpc>
            </a:pPr>
            <a:r>
              <a:rPr lang="en-IN" sz="2200" b="1" i="1" u="sng" strike="noStrike" baseline="0" dirty="0">
                <a:latin typeface="Arial" panose="020B0604020202020204" pitchFamily="34" charset="0"/>
                <a:cs typeface="Arial" panose="020B0604020202020204" pitchFamily="34" charset="0"/>
              </a:rPr>
              <a:t>Provided further </a:t>
            </a:r>
            <a:r>
              <a:rPr lang="en-IN" sz="2200" b="0" i="0" u="none" strike="noStrike" baseline="0" dirty="0">
                <a:latin typeface="Arial" panose="020B0604020202020204" pitchFamily="34" charset="0"/>
                <a:cs typeface="Arial" panose="020B0604020202020204" pitchFamily="34" charset="0"/>
              </a:rPr>
              <a:t>that the Commissioner may, on the recommendations of the Council, by order, extend the date of matching relating to claim of input tax credit to such date as may be specified therein.</a:t>
            </a:r>
            <a:endParaRPr lang="en-IN" sz="2200" b="0" i="0" u="sng" strike="noStrike" baseline="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94C70B-8A31-43AF-B3DC-26EC7C17EF0C}" type="slidenum">
              <a:rPr kumimoji="0" lang="en-US" sz="2000" b="0" i="0" u="none" strike="noStrike" kern="1200" cap="none" spc="0" normalizeH="0" baseline="0" noProof="0" smtClean="0">
                <a:ln>
                  <a:noFill/>
                </a:ln>
                <a:solidFill>
                  <a:srgbClr val="0070C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2000" b="0" i="0" u="none" strike="noStrike" kern="1200" cap="none" spc="0" normalizeH="0" baseline="0" noProof="0" dirty="0">
              <a:ln>
                <a:noFill/>
              </a:ln>
              <a:solidFill>
                <a:srgbClr val="0070C0"/>
              </a:solidFill>
              <a:effectLst/>
              <a:uLnTx/>
              <a:uFillTx/>
              <a:latin typeface="Calibri"/>
              <a:ea typeface="+mn-ea"/>
              <a:cs typeface="+mn-cs"/>
            </a:endParaRPr>
          </a:p>
        </p:txBody>
      </p:sp>
      <p:sp>
        <p:nvSpPr>
          <p:cNvPr id="10" name="Subtitle 2">
            <a:extLst>
              <a:ext uri="{FF2B5EF4-FFF2-40B4-BE49-F238E27FC236}">
                <a16:creationId xmlns:a16="http://schemas.microsoft.com/office/drawing/2014/main" xmlns="" id="{DD717DA3-16B6-4A02-A7E7-221854782908}"/>
              </a:ext>
            </a:extLst>
          </p:cNvPr>
          <p:cNvSpPr txBox="1">
            <a:spLocks/>
          </p:cNvSpPr>
          <p:nvPr/>
        </p:nvSpPr>
        <p:spPr>
          <a:xfrm>
            <a:off x="375849" y="306610"/>
            <a:ext cx="10977952" cy="635925"/>
          </a:xfrm>
          <a:prstGeom prst="rect">
            <a:avLst/>
          </a:prstGeom>
          <a:solidFill>
            <a:srgbClr val="002060"/>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marR="0" lvl="1" indent="0" algn="just" defTabSz="91440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GB" sz="2400" b="0" i="0" u="none" strike="noStrike" kern="1200" cap="none" spc="0" normalizeH="0" baseline="0" noProof="0" dirty="0">
              <a:ln>
                <a:noFill/>
              </a:ln>
              <a:solidFill>
                <a:prstClr val="black"/>
              </a:solidFill>
              <a:effectLst/>
              <a:highlight>
                <a:srgbClr val="000099"/>
              </a:highlight>
              <a:uLnTx/>
              <a:uFillTx/>
              <a:latin typeface="Calibri"/>
              <a:ea typeface="+mn-ea"/>
              <a:cs typeface="+mn-cs"/>
            </a:endParaRPr>
          </a:p>
          <a:p>
            <a:pPr marL="457200" marR="0" lvl="1" indent="0" algn="just" defTabSz="914400" rtl="0" eaLnBrk="1" fontAlgn="auto" latinLnBrk="0" hangingPunct="1">
              <a:lnSpc>
                <a:spcPct val="90000"/>
              </a:lnSpc>
              <a:spcBef>
                <a:spcPts val="0"/>
              </a:spcBef>
              <a:spcAft>
                <a:spcPts val="0"/>
              </a:spcAft>
              <a:buClrTx/>
              <a:buSzTx/>
              <a:buFont typeface="Wingdings" panose="05000000000000000000" pitchFamily="2" charset="2"/>
              <a:buChar char="Ø"/>
              <a:tabLst/>
              <a:defRPr/>
            </a:pPr>
            <a:endParaRPr kumimoji="0" lang="en-IN" altLang="en-US" sz="2000" b="0" i="0" u="none" strike="noStrike" kern="1200" cap="none" spc="0" normalizeH="0" baseline="0" noProof="0" dirty="0">
              <a:ln>
                <a:noFill/>
              </a:ln>
              <a:solidFill>
                <a:prstClr val="black"/>
              </a:solidFill>
              <a:effectLst/>
              <a:highlight>
                <a:srgbClr val="000099"/>
              </a:highlight>
              <a:uLnTx/>
              <a:uFillTx/>
              <a:latin typeface="Calibri"/>
              <a:ea typeface="Cambria Math" panose="02040503050406030204" pitchFamily="18" charset="0"/>
              <a:cs typeface="Cambria Math" panose="02040503050406030204" pitchFamily="18" charset="0"/>
            </a:endParaRPr>
          </a:p>
        </p:txBody>
      </p:sp>
      <p:sp>
        <p:nvSpPr>
          <p:cNvPr id="2" name="TextBox 1">
            <a:extLst>
              <a:ext uri="{FF2B5EF4-FFF2-40B4-BE49-F238E27FC236}">
                <a16:creationId xmlns:a16="http://schemas.microsoft.com/office/drawing/2014/main" xmlns="" id="{6A78BE1C-D31E-4715-BE4E-632E6768C475}"/>
              </a:ext>
            </a:extLst>
          </p:cNvPr>
          <p:cNvSpPr txBox="1"/>
          <p:nvPr/>
        </p:nvSpPr>
        <p:spPr>
          <a:xfrm>
            <a:off x="2718581" y="306610"/>
            <a:ext cx="6754837"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3200" b="0" i="0" u="none" strike="noStrike" kern="1200" cap="none" spc="0" normalizeH="0" baseline="0" noProof="0" dirty="0">
                <a:ln>
                  <a:noFill/>
                </a:ln>
                <a:solidFill>
                  <a:prstClr val="white"/>
                </a:solidFill>
                <a:effectLst/>
                <a:uLnTx/>
                <a:uFillTx/>
                <a:latin typeface="Calibri"/>
                <a:ea typeface="+mn-ea"/>
                <a:cs typeface="+mn-cs"/>
              </a:rPr>
              <a:t>Matching Concept under GST – Rule 69</a:t>
            </a:r>
          </a:p>
        </p:txBody>
      </p:sp>
    </p:spTree>
    <p:extLst>
      <p:ext uri="{BB962C8B-B14F-4D97-AF65-F5344CB8AC3E}">
        <p14:creationId xmlns:p14="http://schemas.microsoft.com/office/powerpoint/2010/main" xmlns="" val="28021830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61424" y="1112938"/>
            <a:ext cx="11469149" cy="5425974"/>
          </a:xfrm>
        </p:spPr>
        <p:txBody>
          <a:bodyPr>
            <a:normAutofit/>
          </a:bodyPr>
          <a:lstStyle/>
          <a:p>
            <a:pPr algn="l"/>
            <a:r>
              <a:rPr lang="en-IN" sz="2800" b="0" i="0" u="sng" strike="noStrike" baseline="0" dirty="0">
                <a:latin typeface="CIDFont+F4"/>
              </a:rPr>
              <a:t>Matching claim of input tax credit</a:t>
            </a:r>
          </a:p>
          <a:p>
            <a:pPr algn="just"/>
            <a:r>
              <a:rPr lang="en-IN" sz="2000" b="0" i="0" u="none" strike="noStrike" baseline="0" dirty="0">
                <a:latin typeface="Arial" panose="020B0604020202020204" pitchFamily="34" charset="0"/>
                <a:cs typeface="Arial" panose="020B0604020202020204" pitchFamily="34" charset="0"/>
              </a:rPr>
              <a:t>Explanation.- For the purposes of this rule, it is hereby declared that –</a:t>
            </a:r>
          </a:p>
          <a:p>
            <a:pPr algn="just"/>
            <a:r>
              <a:rPr lang="en-IN" sz="2000" b="0" i="0" u="none" strike="noStrike" baseline="0" dirty="0">
                <a:latin typeface="Arial" panose="020B0604020202020204" pitchFamily="34" charset="0"/>
                <a:cs typeface="Arial" panose="020B0604020202020204" pitchFamily="34" charset="0"/>
              </a:rPr>
              <a:t>(</a:t>
            </a:r>
            <a:r>
              <a:rPr lang="en-IN" sz="2000" b="0" i="0" u="none" strike="noStrike" baseline="0" dirty="0" err="1">
                <a:latin typeface="Arial" panose="020B0604020202020204" pitchFamily="34" charset="0"/>
                <a:cs typeface="Arial" panose="020B0604020202020204" pitchFamily="34" charset="0"/>
              </a:rPr>
              <a:t>i</a:t>
            </a:r>
            <a:r>
              <a:rPr lang="en-IN" sz="2000" b="0" i="0" u="none" strike="noStrike" baseline="0" dirty="0">
                <a:latin typeface="Arial" panose="020B0604020202020204" pitchFamily="34" charset="0"/>
                <a:cs typeface="Arial" panose="020B0604020202020204" pitchFamily="34" charset="0"/>
              </a:rPr>
              <a:t>) The claim of input tax credit in respect of invoices and debit notes in FORM GSTR- 2</a:t>
            </a:r>
          </a:p>
          <a:p>
            <a:pPr algn="just"/>
            <a:r>
              <a:rPr lang="en-IN" sz="2000" b="0" i="0" u="none" strike="noStrike" baseline="0" dirty="0">
                <a:latin typeface="Arial" panose="020B0604020202020204" pitchFamily="34" charset="0"/>
                <a:cs typeface="Arial" panose="020B0604020202020204" pitchFamily="34" charset="0"/>
              </a:rPr>
              <a:t>that were accepted by the recipient on the basis of FORM GSTR-2A without</a:t>
            </a:r>
          </a:p>
          <a:p>
            <a:pPr algn="just"/>
            <a:r>
              <a:rPr lang="en-IN" sz="2000" b="0" i="0" u="none" strike="noStrike" baseline="0" dirty="0">
                <a:latin typeface="Arial" panose="020B0604020202020204" pitchFamily="34" charset="0"/>
                <a:cs typeface="Arial" panose="020B0604020202020204" pitchFamily="34" charset="0"/>
              </a:rPr>
              <a:t>amendment shall be treated as matched if the corresponding supplier has furnished</a:t>
            </a:r>
          </a:p>
          <a:p>
            <a:pPr algn="just"/>
            <a:r>
              <a:rPr lang="en-IN" sz="2000" b="0" i="0" u="none" strike="noStrike" baseline="0" dirty="0">
                <a:latin typeface="Arial" panose="020B0604020202020204" pitchFamily="34" charset="0"/>
                <a:cs typeface="Arial" panose="020B0604020202020204" pitchFamily="34" charset="0"/>
              </a:rPr>
              <a:t>a valid return;</a:t>
            </a:r>
          </a:p>
          <a:p>
            <a:pPr algn="just"/>
            <a:r>
              <a:rPr lang="en-IN" sz="2000" b="0" i="0" u="none" strike="noStrike" baseline="0" dirty="0">
                <a:latin typeface="Arial" panose="020B0604020202020204" pitchFamily="34" charset="0"/>
                <a:cs typeface="Arial" panose="020B0604020202020204" pitchFamily="34" charset="0"/>
              </a:rPr>
              <a:t>(ii) The claim of input tax credit shall be considered as matched where the amount of</a:t>
            </a:r>
          </a:p>
          <a:p>
            <a:pPr algn="just"/>
            <a:r>
              <a:rPr lang="en-IN" sz="2000" b="0" i="0" u="none" strike="noStrike" baseline="0" dirty="0">
                <a:latin typeface="Arial" panose="020B0604020202020204" pitchFamily="34" charset="0"/>
                <a:cs typeface="Arial" panose="020B0604020202020204" pitchFamily="34" charset="0"/>
              </a:rPr>
              <a:t>input tax credit claimed is equal to or less than the output tax paid on such tax</a:t>
            </a:r>
          </a:p>
          <a:p>
            <a:pPr algn="just"/>
            <a:r>
              <a:rPr lang="en-IN" sz="2000" b="0" i="0" u="none" strike="noStrike" baseline="0" dirty="0">
                <a:latin typeface="Arial" panose="020B0604020202020204" pitchFamily="34" charset="0"/>
                <a:cs typeface="Arial" panose="020B0604020202020204" pitchFamily="34" charset="0"/>
              </a:rPr>
              <a:t>invoice or debit note by the corresponding supplier.</a:t>
            </a:r>
            <a:endParaRPr lang="en-IN" sz="2000" b="0" i="0" u="sng" strike="noStrike" baseline="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94C70B-8A31-43AF-B3DC-26EC7C17EF0C}" type="slidenum">
              <a:rPr kumimoji="0" lang="en-US" sz="2000" b="0" i="0" u="none" strike="noStrike" kern="1200" cap="none" spc="0" normalizeH="0" baseline="0" noProof="0" smtClean="0">
                <a:ln>
                  <a:noFill/>
                </a:ln>
                <a:solidFill>
                  <a:srgbClr val="0070C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2000" b="0" i="0" u="none" strike="noStrike" kern="1200" cap="none" spc="0" normalizeH="0" baseline="0" noProof="0" dirty="0">
              <a:ln>
                <a:noFill/>
              </a:ln>
              <a:solidFill>
                <a:srgbClr val="0070C0"/>
              </a:solidFill>
              <a:effectLst/>
              <a:uLnTx/>
              <a:uFillTx/>
              <a:latin typeface="Calibri"/>
              <a:ea typeface="+mn-ea"/>
              <a:cs typeface="+mn-cs"/>
            </a:endParaRPr>
          </a:p>
        </p:txBody>
      </p:sp>
      <p:sp>
        <p:nvSpPr>
          <p:cNvPr id="10" name="Subtitle 2">
            <a:extLst>
              <a:ext uri="{FF2B5EF4-FFF2-40B4-BE49-F238E27FC236}">
                <a16:creationId xmlns:a16="http://schemas.microsoft.com/office/drawing/2014/main" xmlns="" id="{DD717DA3-16B6-4A02-A7E7-221854782908}"/>
              </a:ext>
            </a:extLst>
          </p:cNvPr>
          <p:cNvSpPr txBox="1">
            <a:spLocks/>
          </p:cNvSpPr>
          <p:nvPr/>
        </p:nvSpPr>
        <p:spPr>
          <a:xfrm>
            <a:off x="375849" y="306610"/>
            <a:ext cx="10977952" cy="635925"/>
          </a:xfrm>
          <a:prstGeom prst="rect">
            <a:avLst/>
          </a:prstGeom>
          <a:solidFill>
            <a:srgbClr val="002060"/>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marR="0" lvl="1" indent="0" algn="just" defTabSz="91440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GB" sz="2400" b="0" i="0" u="none" strike="noStrike" kern="1200" cap="none" spc="0" normalizeH="0" baseline="0" noProof="0" dirty="0">
              <a:ln>
                <a:noFill/>
              </a:ln>
              <a:solidFill>
                <a:prstClr val="black"/>
              </a:solidFill>
              <a:effectLst/>
              <a:highlight>
                <a:srgbClr val="000099"/>
              </a:highlight>
              <a:uLnTx/>
              <a:uFillTx/>
              <a:latin typeface="Calibri"/>
              <a:ea typeface="+mn-ea"/>
              <a:cs typeface="+mn-cs"/>
            </a:endParaRPr>
          </a:p>
          <a:p>
            <a:pPr marL="457200" marR="0" lvl="1" indent="0" algn="just" defTabSz="914400" rtl="0" eaLnBrk="1" fontAlgn="auto" latinLnBrk="0" hangingPunct="1">
              <a:lnSpc>
                <a:spcPct val="90000"/>
              </a:lnSpc>
              <a:spcBef>
                <a:spcPts val="0"/>
              </a:spcBef>
              <a:spcAft>
                <a:spcPts val="0"/>
              </a:spcAft>
              <a:buClrTx/>
              <a:buSzTx/>
              <a:buFont typeface="Wingdings" panose="05000000000000000000" pitchFamily="2" charset="2"/>
              <a:buChar char="Ø"/>
              <a:tabLst/>
              <a:defRPr/>
            </a:pPr>
            <a:endParaRPr kumimoji="0" lang="en-IN" altLang="en-US" sz="2000" b="0" i="0" u="none" strike="noStrike" kern="1200" cap="none" spc="0" normalizeH="0" baseline="0" noProof="0" dirty="0">
              <a:ln>
                <a:noFill/>
              </a:ln>
              <a:solidFill>
                <a:prstClr val="black"/>
              </a:solidFill>
              <a:effectLst/>
              <a:highlight>
                <a:srgbClr val="000099"/>
              </a:highlight>
              <a:uLnTx/>
              <a:uFillTx/>
              <a:latin typeface="Calibri"/>
              <a:ea typeface="Cambria Math" panose="02040503050406030204" pitchFamily="18" charset="0"/>
              <a:cs typeface="Cambria Math" panose="02040503050406030204" pitchFamily="18" charset="0"/>
            </a:endParaRPr>
          </a:p>
        </p:txBody>
      </p:sp>
      <p:sp>
        <p:nvSpPr>
          <p:cNvPr id="2" name="TextBox 1">
            <a:extLst>
              <a:ext uri="{FF2B5EF4-FFF2-40B4-BE49-F238E27FC236}">
                <a16:creationId xmlns:a16="http://schemas.microsoft.com/office/drawing/2014/main" xmlns="" id="{6A78BE1C-D31E-4715-BE4E-632E6768C475}"/>
              </a:ext>
            </a:extLst>
          </p:cNvPr>
          <p:cNvSpPr txBox="1"/>
          <p:nvPr/>
        </p:nvSpPr>
        <p:spPr>
          <a:xfrm>
            <a:off x="2718581" y="306610"/>
            <a:ext cx="6754837"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3200" b="0" i="0" u="none" strike="noStrike" kern="1200" cap="none" spc="0" normalizeH="0" baseline="0" noProof="0" dirty="0">
                <a:ln>
                  <a:noFill/>
                </a:ln>
                <a:solidFill>
                  <a:prstClr val="white"/>
                </a:solidFill>
                <a:effectLst/>
                <a:uLnTx/>
                <a:uFillTx/>
                <a:latin typeface="Calibri"/>
                <a:ea typeface="+mn-ea"/>
                <a:cs typeface="+mn-cs"/>
              </a:rPr>
              <a:t>Matching Concept under GST – Rule 69</a:t>
            </a:r>
          </a:p>
        </p:txBody>
      </p:sp>
    </p:spTree>
    <p:extLst>
      <p:ext uri="{BB962C8B-B14F-4D97-AF65-F5344CB8AC3E}">
        <p14:creationId xmlns:p14="http://schemas.microsoft.com/office/powerpoint/2010/main" xmlns="" val="9620306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61424" y="1112938"/>
            <a:ext cx="11469149" cy="5425974"/>
          </a:xfrm>
        </p:spPr>
        <p:txBody>
          <a:bodyPr>
            <a:normAutofit/>
          </a:bodyPr>
          <a:lstStyle/>
          <a:p>
            <a:pPr algn="l"/>
            <a:r>
              <a:rPr lang="en-IN" sz="2800" i="0" u="sng" strike="noStrike" baseline="0" dirty="0">
                <a:latin typeface="CIDFont+F4"/>
              </a:rPr>
              <a:t>Final acceptance of input tax credit and communication thereof</a:t>
            </a:r>
          </a:p>
          <a:p>
            <a:pPr algn="l"/>
            <a:r>
              <a:rPr lang="en-IN" sz="2200" b="0" i="0" u="none" strike="noStrike" baseline="0" dirty="0">
                <a:latin typeface="Arial" panose="020B0604020202020204" pitchFamily="34" charset="0"/>
                <a:cs typeface="Arial" panose="020B0604020202020204" pitchFamily="34" charset="0"/>
              </a:rPr>
              <a:t>(1) The final acceptance of claim of input tax credit in respect of any tax period, specified</a:t>
            </a:r>
          </a:p>
          <a:p>
            <a:pPr algn="l"/>
            <a:r>
              <a:rPr lang="en-IN" sz="2200" b="0" i="0" u="none" strike="noStrike" baseline="0" dirty="0">
                <a:latin typeface="Arial" panose="020B0604020202020204" pitchFamily="34" charset="0"/>
                <a:cs typeface="Arial" panose="020B0604020202020204" pitchFamily="34" charset="0"/>
              </a:rPr>
              <a:t>in sub-section (2) of section 42, shall be made available electronically to the</a:t>
            </a:r>
          </a:p>
          <a:p>
            <a:pPr algn="l"/>
            <a:r>
              <a:rPr lang="en-IN" sz="2200" b="0" i="0" u="none" strike="noStrike" baseline="0" dirty="0">
                <a:latin typeface="Arial" panose="020B0604020202020204" pitchFamily="34" charset="0"/>
                <a:cs typeface="Arial" panose="020B0604020202020204" pitchFamily="34" charset="0"/>
              </a:rPr>
              <a:t>registered person making such claim in FORM GST MIS-1 through the common</a:t>
            </a:r>
          </a:p>
          <a:p>
            <a:pPr algn="l"/>
            <a:r>
              <a:rPr lang="en-IN" sz="2200" b="0" i="0" u="none" strike="noStrike" baseline="0" dirty="0">
                <a:latin typeface="Arial" panose="020B0604020202020204" pitchFamily="34" charset="0"/>
                <a:cs typeface="Arial" panose="020B0604020202020204" pitchFamily="34" charset="0"/>
              </a:rPr>
              <a:t>portal.</a:t>
            </a:r>
          </a:p>
          <a:p>
            <a:pPr algn="l"/>
            <a:endParaRPr lang="en-IN" sz="2200" b="0" i="0" u="none" strike="noStrike" baseline="0" dirty="0">
              <a:latin typeface="Arial" panose="020B0604020202020204" pitchFamily="34" charset="0"/>
              <a:cs typeface="Arial" panose="020B0604020202020204" pitchFamily="34" charset="0"/>
            </a:endParaRPr>
          </a:p>
          <a:p>
            <a:pPr algn="l"/>
            <a:r>
              <a:rPr lang="en-IN" sz="2200" b="0" i="0" u="none" strike="noStrike" baseline="0" dirty="0">
                <a:latin typeface="Arial" panose="020B0604020202020204" pitchFamily="34" charset="0"/>
                <a:cs typeface="Arial" panose="020B0604020202020204" pitchFamily="34" charset="0"/>
              </a:rPr>
              <a:t>(2) The claim of input tax credit in respect of any tax period which had been</a:t>
            </a:r>
          </a:p>
          <a:p>
            <a:pPr algn="l"/>
            <a:r>
              <a:rPr lang="en-IN" sz="2200" b="0" i="0" u="none" strike="noStrike" baseline="0" dirty="0">
                <a:latin typeface="Arial" panose="020B0604020202020204" pitchFamily="34" charset="0"/>
                <a:cs typeface="Arial" panose="020B0604020202020204" pitchFamily="34" charset="0"/>
              </a:rPr>
              <a:t>communicated as mismatched but is found to be matched after rectification by the</a:t>
            </a:r>
          </a:p>
          <a:p>
            <a:pPr algn="l"/>
            <a:r>
              <a:rPr lang="en-IN" sz="2200" b="0" i="0" u="none" strike="noStrike" baseline="0" dirty="0">
                <a:latin typeface="Arial" panose="020B0604020202020204" pitchFamily="34" charset="0"/>
                <a:cs typeface="Arial" panose="020B0604020202020204" pitchFamily="34" charset="0"/>
              </a:rPr>
              <a:t>supplier or recipient shall be finally accepted and made available electronically to the</a:t>
            </a:r>
          </a:p>
          <a:p>
            <a:pPr algn="l"/>
            <a:r>
              <a:rPr lang="en-IN" sz="2200" b="0" i="0" u="none" strike="noStrike" baseline="0" dirty="0">
                <a:latin typeface="Arial" panose="020B0604020202020204" pitchFamily="34" charset="0"/>
                <a:cs typeface="Arial" panose="020B0604020202020204" pitchFamily="34" charset="0"/>
              </a:rPr>
              <a:t>person making such claim in FORM GST MIS-1 through the common portal.</a:t>
            </a:r>
            <a:endParaRPr lang="en-IN" sz="2200" i="0" u="sng" strike="noStrike" baseline="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94C70B-8A31-43AF-B3DC-26EC7C17EF0C}" type="slidenum">
              <a:rPr kumimoji="0" lang="en-US" sz="2000" b="0" i="0" u="none" strike="noStrike" kern="1200" cap="none" spc="0" normalizeH="0" baseline="0" noProof="0" smtClean="0">
                <a:ln>
                  <a:noFill/>
                </a:ln>
                <a:solidFill>
                  <a:srgbClr val="0070C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2000" b="0" i="0" u="none" strike="noStrike" kern="1200" cap="none" spc="0" normalizeH="0" baseline="0" noProof="0" dirty="0">
              <a:ln>
                <a:noFill/>
              </a:ln>
              <a:solidFill>
                <a:srgbClr val="0070C0"/>
              </a:solidFill>
              <a:effectLst/>
              <a:uLnTx/>
              <a:uFillTx/>
              <a:latin typeface="Calibri"/>
              <a:ea typeface="+mn-ea"/>
              <a:cs typeface="+mn-cs"/>
            </a:endParaRPr>
          </a:p>
        </p:txBody>
      </p:sp>
      <p:sp>
        <p:nvSpPr>
          <p:cNvPr id="10" name="Subtitle 2">
            <a:extLst>
              <a:ext uri="{FF2B5EF4-FFF2-40B4-BE49-F238E27FC236}">
                <a16:creationId xmlns:a16="http://schemas.microsoft.com/office/drawing/2014/main" xmlns="" id="{DD717DA3-16B6-4A02-A7E7-221854782908}"/>
              </a:ext>
            </a:extLst>
          </p:cNvPr>
          <p:cNvSpPr txBox="1">
            <a:spLocks/>
          </p:cNvSpPr>
          <p:nvPr/>
        </p:nvSpPr>
        <p:spPr>
          <a:xfrm>
            <a:off x="375849" y="306610"/>
            <a:ext cx="10977952" cy="635925"/>
          </a:xfrm>
          <a:prstGeom prst="rect">
            <a:avLst/>
          </a:prstGeom>
          <a:solidFill>
            <a:srgbClr val="002060"/>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marR="0" lvl="1" indent="0" algn="just" defTabSz="91440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GB" sz="2400" b="0" i="0" u="none" strike="noStrike" kern="1200" cap="none" spc="0" normalizeH="0" baseline="0" noProof="0" dirty="0">
              <a:ln>
                <a:noFill/>
              </a:ln>
              <a:solidFill>
                <a:prstClr val="black"/>
              </a:solidFill>
              <a:effectLst/>
              <a:highlight>
                <a:srgbClr val="000099"/>
              </a:highlight>
              <a:uLnTx/>
              <a:uFillTx/>
              <a:latin typeface="Calibri"/>
              <a:ea typeface="+mn-ea"/>
              <a:cs typeface="+mn-cs"/>
            </a:endParaRPr>
          </a:p>
          <a:p>
            <a:pPr marL="457200" marR="0" lvl="1" indent="0" algn="just" defTabSz="914400" rtl="0" eaLnBrk="1" fontAlgn="auto" latinLnBrk="0" hangingPunct="1">
              <a:lnSpc>
                <a:spcPct val="90000"/>
              </a:lnSpc>
              <a:spcBef>
                <a:spcPts val="0"/>
              </a:spcBef>
              <a:spcAft>
                <a:spcPts val="0"/>
              </a:spcAft>
              <a:buClrTx/>
              <a:buSzTx/>
              <a:buFont typeface="Wingdings" panose="05000000000000000000" pitchFamily="2" charset="2"/>
              <a:buChar char="Ø"/>
              <a:tabLst/>
              <a:defRPr/>
            </a:pPr>
            <a:endParaRPr kumimoji="0" lang="en-IN" altLang="en-US" sz="2000" b="0" i="0" u="none" strike="noStrike" kern="1200" cap="none" spc="0" normalizeH="0" baseline="0" noProof="0" dirty="0">
              <a:ln>
                <a:noFill/>
              </a:ln>
              <a:solidFill>
                <a:prstClr val="black"/>
              </a:solidFill>
              <a:effectLst/>
              <a:highlight>
                <a:srgbClr val="000099"/>
              </a:highlight>
              <a:uLnTx/>
              <a:uFillTx/>
              <a:latin typeface="Calibri"/>
              <a:ea typeface="Cambria Math" panose="02040503050406030204" pitchFamily="18" charset="0"/>
              <a:cs typeface="Cambria Math" panose="02040503050406030204" pitchFamily="18" charset="0"/>
            </a:endParaRPr>
          </a:p>
        </p:txBody>
      </p:sp>
      <p:sp>
        <p:nvSpPr>
          <p:cNvPr id="2" name="TextBox 1">
            <a:extLst>
              <a:ext uri="{FF2B5EF4-FFF2-40B4-BE49-F238E27FC236}">
                <a16:creationId xmlns:a16="http://schemas.microsoft.com/office/drawing/2014/main" xmlns="" id="{6A78BE1C-D31E-4715-BE4E-632E6768C475}"/>
              </a:ext>
            </a:extLst>
          </p:cNvPr>
          <p:cNvSpPr txBox="1"/>
          <p:nvPr/>
        </p:nvSpPr>
        <p:spPr>
          <a:xfrm>
            <a:off x="2718581" y="306610"/>
            <a:ext cx="6754837"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3200" b="0" i="0" u="none" strike="noStrike" kern="1200" cap="none" spc="0" normalizeH="0" baseline="0" noProof="0" dirty="0">
                <a:ln>
                  <a:noFill/>
                </a:ln>
                <a:solidFill>
                  <a:prstClr val="white"/>
                </a:solidFill>
                <a:effectLst/>
                <a:uLnTx/>
                <a:uFillTx/>
                <a:latin typeface="Calibri"/>
                <a:ea typeface="+mn-ea"/>
                <a:cs typeface="+mn-cs"/>
              </a:rPr>
              <a:t>Matching Concept under GST – Rule 70</a:t>
            </a:r>
          </a:p>
        </p:txBody>
      </p:sp>
    </p:spTree>
    <p:extLst>
      <p:ext uri="{BB962C8B-B14F-4D97-AF65-F5344CB8AC3E}">
        <p14:creationId xmlns:p14="http://schemas.microsoft.com/office/powerpoint/2010/main" xmlns="" val="23440493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61424" y="1112938"/>
            <a:ext cx="11469149" cy="5425974"/>
          </a:xfrm>
        </p:spPr>
        <p:txBody>
          <a:bodyPr>
            <a:normAutofit fontScale="92500"/>
          </a:bodyPr>
          <a:lstStyle/>
          <a:p>
            <a:pPr algn="l"/>
            <a:r>
              <a:rPr lang="en-IN" sz="2800" i="0" u="sng" strike="noStrike" baseline="0" dirty="0">
                <a:latin typeface="CIDFont+F4"/>
              </a:rPr>
              <a:t>Communication and rectification of discrepancy in claim of input tax credit and reversal of claim of input tax credit.</a:t>
            </a:r>
          </a:p>
          <a:p>
            <a:pPr algn="l"/>
            <a:r>
              <a:rPr lang="en-IN" b="0" i="0" u="none" strike="noStrike" baseline="0" dirty="0">
                <a:latin typeface="Arial" panose="020B0604020202020204" pitchFamily="34" charset="0"/>
                <a:cs typeface="Arial" panose="020B0604020202020204" pitchFamily="34" charset="0"/>
              </a:rPr>
              <a:t>(1) Any discrepancy in the claim of input tax credit in respect of any tax period, specified</a:t>
            </a:r>
          </a:p>
          <a:p>
            <a:pPr algn="l"/>
            <a:r>
              <a:rPr lang="en-IN" b="0" i="0" u="none" strike="noStrike" baseline="0" dirty="0">
                <a:latin typeface="Arial" panose="020B0604020202020204" pitchFamily="34" charset="0"/>
                <a:cs typeface="Arial" panose="020B0604020202020204" pitchFamily="34" charset="0"/>
              </a:rPr>
              <a:t>in sub-section (3) of section 42 and the details of output tax liable to be added under</a:t>
            </a:r>
          </a:p>
          <a:p>
            <a:pPr algn="l"/>
            <a:r>
              <a:rPr lang="en-IN" b="0" i="0" u="none" strike="noStrike" baseline="0" dirty="0">
                <a:latin typeface="Arial" panose="020B0604020202020204" pitchFamily="34" charset="0"/>
                <a:cs typeface="Arial" panose="020B0604020202020204" pitchFamily="34" charset="0"/>
              </a:rPr>
              <a:t>sub-section (5) of the said section on account of continuation of such discrepancy,</a:t>
            </a:r>
          </a:p>
          <a:p>
            <a:pPr algn="l"/>
            <a:r>
              <a:rPr lang="en-IN" b="0" i="0" u="none" strike="noStrike" baseline="0" dirty="0">
                <a:latin typeface="Arial" panose="020B0604020202020204" pitchFamily="34" charset="0"/>
                <a:cs typeface="Arial" panose="020B0604020202020204" pitchFamily="34" charset="0"/>
              </a:rPr>
              <a:t>shall be made available to the recipient making such claim electronically in FORM</a:t>
            </a:r>
          </a:p>
          <a:p>
            <a:pPr algn="l"/>
            <a:r>
              <a:rPr lang="en-IN" b="0" i="0" u="none" strike="noStrike" baseline="0" dirty="0">
                <a:latin typeface="Arial" panose="020B0604020202020204" pitchFamily="34" charset="0"/>
                <a:cs typeface="Arial" panose="020B0604020202020204" pitchFamily="34" charset="0"/>
              </a:rPr>
              <a:t>GST MIS-1 and to the supplier electronically in FORM GST MIS-2 through the</a:t>
            </a:r>
          </a:p>
          <a:p>
            <a:pPr algn="l"/>
            <a:r>
              <a:rPr lang="en-IN" b="0" i="0" u="none" strike="noStrike" baseline="0" dirty="0">
                <a:latin typeface="Arial" panose="020B0604020202020204" pitchFamily="34" charset="0"/>
                <a:cs typeface="Arial" panose="020B0604020202020204" pitchFamily="34" charset="0"/>
              </a:rPr>
              <a:t>common portal on or before the last date of the month in which the matching has</a:t>
            </a:r>
          </a:p>
          <a:p>
            <a:pPr algn="l"/>
            <a:r>
              <a:rPr lang="en-IN" b="0" i="0" u="none" strike="noStrike" baseline="0" dirty="0">
                <a:latin typeface="Arial" panose="020B0604020202020204" pitchFamily="34" charset="0"/>
                <a:cs typeface="Arial" panose="020B0604020202020204" pitchFamily="34" charset="0"/>
              </a:rPr>
              <a:t>been carried out.</a:t>
            </a:r>
          </a:p>
          <a:p>
            <a:pPr algn="l"/>
            <a:r>
              <a:rPr lang="en-IN" b="0" i="0" u="none" strike="noStrike" baseline="0" dirty="0">
                <a:latin typeface="Arial" panose="020B0604020202020204" pitchFamily="34" charset="0"/>
                <a:cs typeface="Arial" panose="020B0604020202020204" pitchFamily="34" charset="0"/>
              </a:rPr>
              <a:t>(2) A supplier to whom any discrepancy is made available under sub-rule (1) may make</a:t>
            </a:r>
          </a:p>
          <a:p>
            <a:pPr algn="l"/>
            <a:r>
              <a:rPr lang="en-IN" b="0" i="0" u="none" strike="noStrike" baseline="0" dirty="0">
                <a:latin typeface="Arial" panose="020B0604020202020204" pitchFamily="34" charset="0"/>
                <a:cs typeface="Arial" panose="020B0604020202020204" pitchFamily="34" charset="0"/>
              </a:rPr>
              <a:t>suitable rectifications in the statement of outward supplies to be furnished for the</a:t>
            </a:r>
          </a:p>
          <a:p>
            <a:pPr algn="l"/>
            <a:r>
              <a:rPr lang="en-IN" b="0" i="0" u="none" strike="noStrike" baseline="0" dirty="0">
                <a:latin typeface="Arial" panose="020B0604020202020204" pitchFamily="34" charset="0"/>
                <a:cs typeface="Arial" panose="020B0604020202020204" pitchFamily="34" charset="0"/>
              </a:rPr>
              <a:t>month in which the discrepancy is made available.</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94C70B-8A31-43AF-B3DC-26EC7C17EF0C}" type="slidenum">
              <a:rPr kumimoji="0" lang="en-US" sz="2000" b="0" i="0" u="none" strike="noStrike" kern="1200" cap="none" spc="0" normalizeH="0" baseline="0" noProof="0" smtClean="0">
                <a:ln>
                  <a:noFill/>
                </a:ln>
                <a:solidFill>
                  <a:srgbClr val="0070C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2000" b="0" i="0" u="none" strike="noStrike" kern="1200" cap="none" spc="0" normalizeH="0" baseline="0" noProof="0" dirty="0">
              <a:ln>
                <a:noFill/>
              </a:ln>
              <a:solidFill>
                <a:srgbClr val="0070C0"/>
              </a:solidFill>
              <a:effectLst/>
              <a:uLnTx/>
              <a:uFillTx/>
              <a:latin typeface="Calibri"/>
              <a:ea typeface="+mn-ea"/>
              <a:cs typeface="+mn-cs"/>
            </a:endParaRPr>
          </a:p>
        </p:txBody>
      </p:sp>
      <p:sp>
        <p:nvSpPr>
          <p:cNvPr id="10" name="Subtitle 2">
            <a:extLst>
              <a:ext uri="{FF2B5EF4-FFF2-40B4-BE49-F238E27FC236}">
                <a16:creationId xmlns:a16="http://schemas.microsoft.com/office/drawing/2014/main" xmlns="" id="{DD717DA3-16B6-4A02-A7E7-221854782908}"/>
              </a:ext>
            </a:extLst>
          </p:cNvPr>
          <p:cNvSpPr txBox="1">
            <a:spLocks/>
          </p:cNvSpPr>
          <p:nvPr/>
        </p:nvSpPr>
        <p:spPr>
          <a:xfrm>
            <a:off x="375849" y="306610"/>
            <a:ext cx="10977952" cy="635925"/>
          </a:xfrm>
          <a:prstGeom prst="rect">
            <a:avLst/>
          </a:prstGeom>
          <a:solidFill>
            <a:srgbClr val="002060"/>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marR="0" lvl="1" indent="0" algn="just" defTabSz="91440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GB" sz="2400" b="0" i="0" u="none" strike="noStrike" kern="1200" cap="none" spc="0" normalizeH="0" baseline="0" noProof="0" dirty="0">
              <a:ln>
                <a:noFill/>
              </a:ln>
              <a:solidFill>
                <a:prstClr val="black"/>
              </a:solidFill>
              <a:effectLst/>
              <a:highlight>
                <a:srgbClr val="000099"/>
              </a:highlight>
              <a:uLnTx/>
              <a:uFillTx/>
              <a:latin typeface="Calibri"/>
              <a:ea typeface="+mn-ea"/>
              <a:cs typeface="+mn-cs"/>
            </a:endParaRPr>
          </a:p>
          <a:p>
            <a:pPr marL="457200" marR="0" lvl="1" indent="0" algn="just" defTabSz="914400" rtl="0" eaLnBrk="1" fontAlgn="auto" latinLnBrk="0" hangingPunct="1">
              <a:lnSpc>
                <a:spcPct val="90000"/>
              </a:lnSpc>
              <a:spcBef>
                <a:spcPts val="0"/>
              </a:spcBef>
              <a:spcAft>
                <a:spcPts val="0"/>
              </a:spcAft>
              <a:buClrTx/>
              <a:buSzTx/>
              <a:buFont typeface="Wingdings" panose="05000000000000000000" pitchFamily="2" charset="2"/>
              <a:buChar char="Ø"/>
              <a:tabLst/>
              <a:defRPr/>
            </a:pPr>
            <a:endParaRPr kumimoji="0" lang="en-IN" altLang="en-US" sz="2000" b="0" i="0" u="none" strike="noStrike" kern="1200" cap="none" spc="0" normalizeH="0" baseline="0" noProof="0" dirty="0">
              <a:ln>
                <a:noFill/>
              </a:ln>
              <a:solidFill>
                <a:prstClr val="black"/>
              </a:solidFill>
              <a:effectLst/>
              <a:highlight>
                <a:srgbClr val="000099"/>
              </a:highlight>
              <a:uLnTx/>
              <a:uFillTx/>
              <a:latin typeface="Calibri"/>
              <a:ea typeface="Cambria Math" panose="02040503050406030204" pitchFamily="18" charset="0"/>
              <a:cs typeface="Cambria Math" panose="02040503050406030204" pitchFamily="18" charset="0"/>
            </a:endParaRPr>
          </a:p>
        </p:txBody>
      </p:sp>
      <p:sp>
        <p:nvSpPr>
          <p:cNvPr id="2" name="TextBox 1">
            <a:extLst>
              <a:ext uri="{FF2B5EF4-FFF2-40B4-BE49-F238E27FC236}">
                <a16:creationId xmlns:a16="http://schemas.microsoft.com/office/drawing/2014/main" xmlns="" id="{6A78BE1C-D31E-4715-BE4E-632E6768C475}"/>
              </a:ext>
            </a:extLst>
          </p:cNvPr>
          <p:cNvSpPr txBox="1"/>
          <p:nvPr/>
        </p:nvSpPr>
        <p:spPr>
          <a:xfrm>
            <a:off x="2718581" y="306610"/>
            <a:ext cx="6754837"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3200" b="0" i="0" u="none" strike="noStrike" kern="1200" cap="none" spc="0" normalizeH="0" baseline="0" noProof="0" dirty="0">
                <a:ln>
                  <a:noFill/>
                </a:ln>
                <a:solidFill>
                  <a:prstClr val="white"/>
                </a:solidFill>
                <a:effectLst/>
                <a:uLnTx/>
                <a:uFillTx/>
                <a:latin typeface="Calibri"/>
                <a:ea typeface="+mn-ea"/>
                <a:cs typeface="+mn-cs"/>
              </a:rPr>
              <a:t>Matching Concept under GST – Rule 71</a:t>
            </a:r>
          </a:p>
        </p:txBody>
      </p:sp>
    </p:spTree>
    <p:extLst>
      <p:ext uri="{BB962C8B-B14F-4D97-AF65-F5344CB8AC3E}">
        <p14:creationId xmlns:p14="http://schemas.microsoft.com/office/powerpoint/2010/main" xmlns="" val="16386292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61424" y="1112938"/>
            <a:ext cx="11469149" cy="5425974"/>
          </a:xfrm>
        </p:spPr>
        <p:txBody>
          <a:bodyPr>
            <a:normAutofit/>
          </a:bodyPr>
          <a:lstStyle/>
          <a:p>
            <a:pPr algn="l"/>
            <a:r>
              <a:rPr lang="en-IN" sz="2800" i="0" u="sng" strike="noStrike" baseline="0" dirty="0">
                <a:latin typeface="CIDFont+F4"/>
              </a:rPr>
              <a:t>Communication and rectification of discrepancy in claim of input tax credit and reversal of claim of input tax credit.</a:t>
            </a:r>
          </a:p>
          <a:p>
            <a:pPr algn="l"/>
            <a:r>
              <a:rPr lang="en-IN" sz="2200" b="0" i="0" u="none" strike="noStrike" baseline="0" dirty="0">
                <a:latin typeface="Arial" panose="020B0604020202020204" pitchFamily="34" charset="0"/>
                <a:cs typeface="Arial" panose="020B0604020202020204" pitchFamily="34" charset="0"/>
              </a:rPr>
              <a:t>(3) A recipient to whom any discrepancy is made available under sub-rule (1) may </a:t>
            </a:r>
          </a:p>
          <a:p>
            <a:pPr algn="l"/>
            <a:r>
              <a:rPr lang="en-IN" sz="2200" b="0" i="0" u="none" strike="noStrike" baseline="0" dirty="0">
                <a:latin typeface="Arial" panose="020B0604020202020204" pitchFamily="34" charset="0"/>
                <a:cs typeface="Arial" panose="020B0604020202020204" pitchFamily="34" charset="0"/>
              </a:rPr>
              <a:t>make suitable rectifications in the statement of inward supplies to be furnished for </a:t>
            </a:r>
          </a:p>
          <a:p>
            <a:pPr algn="l"/>
            <a:r>
              <a:rPr lang="en-IN" sz="2200" b="0" i="0" u="none" strike="noStrike" baseline="0" dirty="0">
                <a:latin typeface="Arial" panose="020B0604020202020204" pitchFamily="34" charset="0"/>
                <a:cs typeface="Arial" panose="020B0604020202020204" pitchFamily="34" charset="0"/>
              </a:rPr>
              <a:t>the month in which the discrepancy is made available.</a:t>
            </a:r>
          </a:p>
          <a:p>
            <a:pPr algn="l"/>
            <a:endParaRPr lang="en-IN" sz="2200" b="0" i="0" u="none" strike="noStrike" baseline="0" dirty="0">
              <a:latin typeface="Arial" panose="020B0604020202020204" pitchFamily="34" charset="0"/>
              <a:cs typeface="Arial" panose="020B0604020202020204" pitchFamily="34" charset="0"/>
            </a:endParaRPr>
          </a:p>
          <a:p>
            <a:pPr algn="l"/>
            <a:r>
              <a:rPr lang="en-IN" sz="2200" b="0" i="0" u="none" strike="noStrike" baseline="0" dirty="0">
                <a:latin typeface="Arial" panose="020B0604020202020204" pitchFamily="34" charset="0"/>
                <a:cs typeface="Arial" panose="020B0604020202020204" pitchFamily="34" charset="0"/>
              </a:rPr>
              <a:t>(4) Where the discrepancy is not rectified under sub-rule (2) or sub-rule (3), an </a:t>
            </a:r>
          </a:p>
          <a:p>
            <a:pPr algn="l"/>
            <a:r>
              <a:rPr lang="en-IN" sz="2200" b="0" i="0" u="none" strike="noStrike" baseline="0" dirty="0">
                <a:latin typeface="Arial" panose="020B0604020202020204" pitchFamily="34" charset="0"/>
                <a:cs typeface="Arial" panose="020B0604020202020204" pitchFamily="34" charset="0"/>
              </a:rPr>
              <a:t>amount to the extent of discrepancy shall be added to the output tax liability of the </a:t>
            </a:r>
          </a:p>
          <a:p>
            <a:pPr algn="l"/>
            <a:r>
              <a:rPr lang="en-IN" sz="2200" b="0" i="0" u="none" strike="noStrike" baseline="0" dirty="0">
                <a:latin typeface="Arial" panose="020B0604020202020204" pitchFamily="34" charset="0"/>
                <a:cs typeface="Arial" panose="020B0604020202020204" pitchFamily="34" charset="0"/>
              </a:rPr>
              <a:t>recipient in his return to be furnished in FORM GSTR-3 for the month succeeding </a:t>
            </a:r>
          </a:p>
          <a:p>
            <a:pPr algn="l"/>
            <a:r>
              <a:rPr lang="en-IN" sz="2200" b="0" i="0" u="none" strike="noStrike" baseline="0" dirty="0">
                <a:latin typeface="Arial" panose="020B0604020202020204" pitchFamily="34" charset="0"/>
                <a:cs typeface="Arial" panose="020B0604020202020204" pitchFamily="34" charset="0"/>
              </a:rPr>
              <a:t>the month in which the discrepancy is made available.</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94C70B-8A31-43AF-B3DC-26EC7C17EF0C}" type="slidenum">
              <a:rPr kumimoji="0" lang="en-US" sz="2000" b="0" i="0" u="none" strike="noStrike" kern="1200" cap="none" spc="0" normalizeH="0" baseline="0" noProof="0" smtClean="0">
                <a:ln>
                  <a:noFill/>
                </a:ln>
                <a:solidFill>
                  <a:srgbClr val="0070C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2000" b="0" i="0" u="none" strike="noStrike" kern="1200" cap="none" spc="0" normalizeH="0" baseline="0" noProof="0" dirty="0">
              <a:ln>
                <a:noFill/>
              </a:ln>
              <a:solidFill>
                <a:srgbClr val="0070C0"/>
              </a:solidFill>
              <a:effectLst/>
              <a:uLnTx/>
              <a:uFillTx/>
              <a:latin typeface="Calibri"/>
              <a:ea typeface="+mn-ea"/>
              <a:cs typeface="+mn-cs"/>
            </a:endParaRPr>
          </a:p>
        </p:txBody>
      </p:sp>
      <p:sp>
        <p:nvSpPr>
          <p:cNvPr id="10" name="Subtitle 2">
            <a:extLst>
              <a:ext uri="{FF2B5EF4-FFF2-40B4-BE49-F238E27FC236}">
                <a16:creationId xmlns:a16="http://schemas.microsoft.com/office/drawing/2014/main" xmlns="" id="{DD717DA3-16B6-4A02-A7E7-221854782908}"/>
              </a:ext>
            </a:extLst>
          </p:cNvPr>
          <p:cNvSpPr txBox="1">
            <a:spLocks/>
          </p:cNvSpPr>
          <p:nvPr/>
        </p:nvSpPr>
        <p:spPr>
          <a:xfrm>
            <a:off x="375849" y="306610"/>
            <a:ext cx="10977952" cy="635925"/>
          </a:xfrm>
          <a:prstGeom prst="rect">
            <a:avLst/>
          </a:prstGeom>
          <a:solidFill>
            <a:srgbClr val="002060"/>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marR="0" lvl="1" indent="0" algn="just" defTabSz="91440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GB" sz="2400" b="0" i="0" u="none" strike="noStrike" kern="1200" cap="none" spc="0" normalizeH="0" baseline="0" noProof="0" dirty="0">
              <a:ln>
                <a:noFill/>
              </a:ln>
              <a:solidFill>
                <a:prstClr val="black"/>
              </a:solidFill>
              <a:effectLst/>
              <a:highlight>
                <a:srgbClr val="000099"/>
              </a:highlight>
              <a:uLnTx/>
              <a:uFillTx/>
              <a:latin typeface="Calibri"/>
              <a:ea typeface="+mn-ea"/>
              <a:cs typeface="+mn-cs"/>
            </a:endParaRPr>
          </a:p>
          <a:p>
            <a:pPr marL="457200" marR="0" lvl="1" indent="0" algn="just" defTabSz="914400" rtl="0" eaLnBrk="1" fontAlgn="auto" latinLnBrk="0" hangingPunct="1">
              <a:lnSpc>
                <a:spcPct val="90000"/>
              </a:lnSpc>
              <a:spcBef>
                <a:spcPts val="0"/>
              </a:spcBef>
              <a:spcAft>
                <a:spcPts val="0"/>
              </a:spcAft>
              <a:buClrTx/>
              <a:buSzTx/>
              <a:buFont typeface="Wingdings" panose="05000000000000000000" pitchFamily="2" charset="2"/>
              <a:buChar char="Ø"/>
              <a:tabLst/>
              <a:defRPr/>
            </a:pPr>
            <a:endParaRPr kumimoji="0" lang="en-IN" altLang="en-US" sz="2000" b="0" i="0" u="none" strike="noStrike" kern="1200" cap="none" spc="0" normalizeH="0" baseline="0" noProof="0" dirty="0">
              <a:ln>
                <a:noFill/>
              </a:ln>
              <a:solidFill>
                <a:prstClr val="black"/>
              </a:solidFill>
              <a:effectLst/>
              <a:highlight>
                <a:srgbClr val="000099"/>
              </a:highlight>
              <a:uLnTx/>
              <a:uFillTx/>
              <a:latin typeface="Calibri"/>
              <a:ea typeface="Cambria Math" panose="02040503050406030204" pitchFamily="18" charset="0"/>
              <a:cs typeface="Cambria Math" panose="02040503050406030204" pitchFamily="18" charset="0"/>
            </a:endParaRPr>
          </a:p>
        </p:txBody>
      </p:sp>
      <p:sp>
        <p:nvSpPr>
          <p:cNvPr id="2" name="TextBox 1">
            <a:extLst>
              <a:ext uri="{FF2B5EF4-FFF2-40B4-BE49-F238E27FC236}">
                <a16:creationId xmlns:a16="http://schemas.microsoft.com/office/drawing/2014/main" xmlns="" id="{6A78BE1C-D31E-4715-BE4E-632E6768C475}"/>
              </a:ext>
            </a:extLst>
          </p:cNvPr>
          <p:cNvSpPr txBox="1"/>
          <p:nvPr/>
        </p:nvSpPr>
        <p:spPr>
          <a:xfrm>
            <a:off x="2718581" y="306610"/>
            <a:ext cx="6754837"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3200" b="0" i="0" u="none" strike="noStrike" kern="1200" cap="none" spc="0" normalizeH="0" baseline="0" noProof="0" dirty="0">
                <a:ln>
                  <a:noFill/>
                </a:ln>
                <a:solidFill>
                  <a:prstClr val="white"/>
                </a:solidFill>
                <a:effectLst/>
                <a:uLnTx/>
                <a:uFillTx/>
                <a:latin typeface="Calibri"/>
                <a:ea typeface="+mn-ea"/>
                <a:cs typeface="+mn-cs"/>
              </a:rPr>
              <a:t>Matching Concept under GST – Rule 71</a:t>
            </a:r>
          </a:p>
        </p:txBody>
      </p:sp>
    </p:spTree>
    <p:extLst>
      <p:ext uri="{BB962C8B-B14F-4D97-AF65-F5344CB8AC3E}">
        <p14:creationId xmlns:p14="http://schemas.microsoft.com/office/powerpoint/2010/main" xmlns="" val="39254601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61424" y="1112938"/>
            <a:ext cx="11469149" cy="5425974"/>
          </a:xfrm>
        </p:spPr>
        <p:txBody>
          <a:bodyPr>
            <a:normAutofit/>
          </a:bodyPr>
          <a:lstStyle/>
          <a:p>
            <a:pPr algn="l"/>
            <a:r>
              <a:rPr lang="en-IN" sz="2800" i="0" u="sng" strike="noStrike" baseline="0" dirty="0">
                <a:latin typeface="CIDFont+F4"/>
              </a:rPr>
              <a:t>Communication and rectification of discrepancy in claim of input tax credit and reversal of claim of input tax credit.</a:t>
            </a:r>
          </a:p>
          <a:p>
            <a:pPr algn="l"/>
            <a:endParaRPr lang="en-IN" b="0" i="0" u="none" strike="noStrike" baseline="0" dirty="0">
              <a:latin typeface="Arial" panose="020B0604020202020204" pitchFamily="34" charset="0"/>
              <a:cs typeface="Arial" panose="020B0604020202020204" pitchFamily="34" charset="0"/>
            </a:endParaRPr>
          </a:p>
          <a:p>
            <a:pPr algn="l"/>
            <a:r>
              <a:rPr lang="en-IN" sz="2200" b="0" i="0" u="none" strike="noStrike" baseline="0" dirty="0">
                <a:latin typeface="Arial" panose="020B0604020202020204" pitchFamily="34" charset="0"/>
                <a:cs typeface="Arial" panose="020B0604020202020204" pitchFamily="34" charset="0"/>
              </a:rPr>
              <a:t>Explanation.- For the purposes of this rule, it is hereby declared that –</a:t>
            </a:r>
          </a:p>
          <a:p>
            <a:pPr algn="l"/>
            <a:endParaRPr lang="en-IN" sz="2200" b="0" i="0" u="none" strike="noStrike" baseline="0" dirty="0">
              <a:latin typeface="Arial" panose="020B0604020202020204" pitchFamily="34" charset="0"/>
              <a:cs typeface="Arial" panose="020B0604020202020204" pitchFamily="34" charset="0"/>
            </a:endParaRPr>
          </a:p>
          <a:p>
            <a:pPr lvl="1" algn="l"/>
            <a:r>
              <a:rPr lang="en-IN" sz="2200" b="0" i="0" u="none" strike="noStrike" baseline="0" dirty="0">
                <a:latin typeface="Arial" panose="020B0604020202020204" pitchFamily="34" charset="0"/>
                <a:cs typeface="Arial" panose="020B0604020202020204" pitchFamily="34" charset="0"/>
              </a:rPr>
              <a:t>(</a:t>
            </a:r>
            <a:r>
              <a:rPr lang="en-IN" sz="2200" b="0" i="0" u="none" strike="noStrike" baseline="0" dirty="0" err="1">
                <a:latin typeface="Arial" panose="020B0604020202020204" pitchFamily="34" charset="0"/>
                <a:cs typeface="Arial" panose="020B0604020202020204" pitchFamily="34" charset="0"/>
              </a:rPr>
              <a:t>i</a:t>
            </a:r>
            <a:r>
              <a:rPr lang="en-IN" sz="2200" b="0" i="0" u="none" strike="noStrike" baseline="0" dirty="0">
                <a:latin typeface="Arial" panose="020B0604020202020204" pitchFamily="34" charset="0"/>
                <a:cs typeface="Arial" panose="020B0604020202020204" pitchFamily="34" charset="0"/>
              </a:rPr>
              <a:t>) Rectification by a supplier means adding or correcting the details of an outward</a:t>
            </a:r>
          </a:p>
          <a:p>
            <a:pPr lvl="1" algn="l"/>
            <a:r>
              <a:rPr lang="en-IN" sz="2200" b="0" i="0" u="none" strike="noStrike" baseline="0" dirty="0">
                <a:latin typeface="Arial" panose="020B0604020202020204" pitchFamily="34" charset="0"/>
                <a:cs typeface="Arial" panose="020B0604020202020204" pitchFamily="34" charset="0"/>
              </a:rPr>
              <a:t>supply in his valid return so as to match the details of corresponding inward</a:t>
            </a:r>
          </a:p>
          <a:p>
            <a:pPr lvl="1" algn="l"/>
            <a:r>
              <a:rPr lang="en-IN" sz="2200" b="0" i="0" u="none" strike="noStrike" baseline="0" dirty="0">
                <a:latin typeface="Arial" panose="020B0604020202020204" pitchFamily="34" charset="0"/>
                <a:cs typeface="Arial" panose="020B0604020202020204" pitchFamily="34" charset="0"/>
              </a:rPr>
              <a:t>supply declared by the recipient;</a:t>
            </a:r>
          </a:p>
          <a:p>
            <a:pPr lvl="1" algn="l"/>
            <a:endParaRPr lang="en-IN" sz="2200" b="0" i="0" u="none" strike="noStrike" baseline="0" dirty="0">
              <a:latin typeface="Arial" panose="020B0604020202020204" pitchFamily="34" charset="0"/>
              <a:cs typeface="Arial" panose="020B0604020202020204" pitchFamily="34" charset="0"/>
            </a:endParaRPr>
          </a:p>
          <a:p>
            <a:pPr lvl="1" algn="l"/>
            <a:r>
              <a:rPr lang="en-IN" sz="2200" b="0" i="0" u="none" strike="noStrike" baseline="0" dirty="0">
                <a:latin typeface="Arial" panose="020B0604020202020204" pitchFamily="34" charset="0"/>
                <a:cs typeface="Arial" panose="020B0604020202020204" pitchFamily="34" charset="0"/>
              </a:rPr>
              <a:t>(ii) Rectification by the recipient means deleting or correcting the details of an</a:t>
            </a:r>
          </a:p>
          <a:p>
            <a:pPr lvl="1" algn="l"/>
            <a:r>
              <a:rPr lang="en-IN" sz="2200" b="0" i="0" u="none" strike="noStrike" baseline="0" dirty="0">
                <a:latin typeface="Arial" panose="020B0604020202020204" pitchFamily="34" charset="0"/>
                <a:cs typeface="Arial" panose="020B0604020202020204" pitchFamily="34" charset="0"/>
              </a:rPr>
              <a:t>inward supply so as to match the details of corresponding outward supply</a:t>
            </a:r>
          </a:p>
          <a:p>
            <a:pPr lvl="1" algn="l"/>
            <a:r>
              <a:rPr lang="en-IN" sz="2200" b="0" i="0" u="none" strike="noStrike" baseline="0" dirty="0">
                <a:latin typeface="Arial" panose="020B0604020202020204" pitchFamily="34" charset="0"/>
                <a:cs typeface="Arial" panose="020B0604020202020204" pitchFamily="34" charset="0"/>
              </a:rPr>
              <a:t>declared by the supplier.</a:t>
            </a:r>
            <a:endParaRPr lang="en-IN" sz="2200" i="0" u="sng" strike="noStrike" baseline="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94C70B-8A31-43AF-B3DC-26EC7C17EF0C}" type="slidenum">
              <a:rPr kumimoji="0" lang="en-US" sz="2000" b="0" i="0" u="none" strike="noStrike" kern="1200" cap="none" spc="0" normalizeH="0" baseline="0" noProof="0" smtClean="0">
                <a:ln>
                  <a:noFill/>
                </a:ln>
                <a:solidFill>
                  <a:srgbClr val="0070C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2000" b="0" i="0" u="none" strike="noStrike" kern="1200" cap="none" spc="0" normalizeH="0" baseline="0" noProof="0" dirty="0">
              <a:ln>
                <a:noFill/>
              </a:ln>
              <a:solidFill>
                <a:srgbClr val="0070C0"/>
              </a:solidFill>
              <a:effectLst/>
              <a:uLnTx/>
              <a:uFillTx/>
              <a:latin typeface="Calibri"/>
              <a:ea typeface="+mn-ea"/>
              <a:cs typeface="+mn-cs"/>
            </a:endParaRPr>
          </a:p>
        </p:txBody>
      </p:sp>
      <p:sp>
        <p:nvSpPr>
          <p:cNvPr id="10" name="Subtitle 2">
            <a:extLst>
              <a:ext uri="{FF2B5EF4-FFF2-40B4-BE49-F238E27FC236}">
                <a16:creationId xmlns:a16="http://schemas.microsoft.com/office/drawing/2014/main" xmlns="" id="{DD717DA3-16B6-4A02-A7E7-221854782908}"/>
              </a:ext>
            </a:extLst>
          </p:cNvPr>
          <p:cNvSpPr txBox="1">
            <a:spLocks/>
          </p:cNvSpPr>
          <p:nvPr/>
        </p:nvSpPr>
        <p:spPr>
          <a:xfrm>
            <a:off x="375849" y="306610"/>
            <a:ext cx="10977952" cy="635925"/>
          </a:xfrm>
          <a:prstGeom prst="rect">
            <a:avLst/>
          </a:prstGeom>
          <a:solidFill>
            <a:srgbClr val="002060"/>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marR="0" lvl="1" indent="0" algn="just" defTabSz="91440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GB" sz="2400" b="0" i="0" u="none" strike="noStrike" kern="1200" cap="none" spc="0" normalizeH="0" baseline="0" noProof="0" dirty="0">
              <a:ln>
                <a:noFill/>
              </a:ln>
              <a:solidFill>
                <a:prstClr val="black"/>
              </a:solidFill>
              <a:effectLst/>
              <a:highlight>
                <a:srgbClr val="000099"/>
              </a:highlight>
              <a:uLnTx/>
              <a:uFillTx/>
              <a:latin typeface="Calibri"/>
              <a:ea typeface="+mn-ea"/>
              <a:cs typeface="+mn-cs"/>
            </a:endParaRPr>
          </a:p>
          <a:p>
            <a:pPr marL="457200" marR="0" lvl="1" indent="0" algn="just" defTabSz="914400" rtl="0" eaLnBrk="1" fontAlgn="auto" latinLnBrk="0" hangingPunct="1">
              <a:lnSpc>
                <a:spcPct val="90000"/>
              </a:lnSpc>
              <a:spcBef>
                <a:spcPts val="0"/>
              </a:spcBef>
              <a:spcAft>
                <a:spcPts val="0"/>
              </a:spcAft>
              <a:buClrTx/>
              <a:buSzTx/>
              <a:buFont typeface="Wingdings" panose="05000000000000000000" pitchFamily="2" charset="2"/>
              <a:buChar char="Ø"/>
              <a:tabLst/>
              <a:defRPr/>
            </a:pPr>
            <a:endParaRPr kumimoji="0" lang="en-IN" altLang="en-US" sz="2000" b="0" i="0" u="none" strike="noStrike" kern="1200" cap="none" spc="0" normalizeH="0" baseline="0" noProof="0" dirty="0">
              <a:ln>
                <a:noFill/>
              </a:ln>
              <a:solidFill>
                <a:prstClr val="black"/>
              </a:solidFill>
              <a:effectLst/>
              <a:highlight>
                <a:srgbClr val="000099"/>
              </a:highlight>
              <a:uLnTx/>
              <a:uFillTx/>
              <a:latin typeface="Calibri"/>
              <a:ea typeface="Cambria Math" panose="02040503050406030204" pitchFamily="18" charset="0"/>
              <a:cs typeface="Cambria Math" panose="02040503050406030204" pitchFamily="18" charset="0"/>
            </a:endParaRPr>
          </a:p>
        </p:txBody>
      </p:sp>
      <p:sp>
        <p:nvSpPr>
          <p:cNvPr id="2" name="TextBox 1">
            <a:extLst>
              <a:ext uri="{FF2B5EF4-FFF2-40B4-BE49-F238E27FC236}">
                <a16:creationId xmlns:a16="http://schemas.microsoft.com/office/drawing/2014/main" xmlns="" id="{6A78BE1C-D31E-4715-BE4E-632E6768C475}"/>
              </a:ext>
            </a:extLst>
          </p:cNvPr>
          <p:cNvSpPr txBox="1"/>
          <p:nvPr/>
        </p:nvSpPr>
        <p:spPr>
          <a:xfrm>
            <a:off x="2718581" y="306610"/>
            <a:ext cx="6754837"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3200" b="0" i="0" u="none" strike="noStrike" kern="1200" cap="none" spc="0" normalizeH="0" baseline="0" noProof="0" dirty="0">
                <a:ln>
                  <a:noFill/>
                </a:ln>
                <a:solidFill>
                  <a:prstClr val="white"/>
                </a:solidFill>
                <a:effectLst/>
                <a:uLnTx/>
                <a:uFillTx/>
                <a:latin typeface="Calibri"/>
                <a:ea typeface="+mn-ea"/>
                <a:cs typeface="+mn-cs"/>
              </a:rPr>
              <a:t>Matching Concept under GST – Rule 71</a:t>
            </a:r>
          </a:p>
        </p:txBody>
      </p:sp>
    </p:spTree>
    <p:extLst>
      <p:ext uri="{BB962C8B-B14F-4D97-AF65-F5344CB8AC3E}">
        <p14:creationId xmlns:p14="http://schemas.microsoft.com/office/powerpoint/2010/main" xmlns="" val="6947533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61424" y="1112938"/>
            <a:ext cx="11469149" cy="5425974"/>
          </a:xfrm>
        </p:spPr>
        <p:txBody>
          <a:bodyPr>
            <a:normAutofit/>
          </a:bodyPr>
          <a:lstStyle/>
          <a:p>
            <a:pPr algn="l"/>
            <a:r>
              <a:rPr lang="en-IN" sz="2800" b="1" i="0" u="sng" strike="noStrike" baseline="0" dirty="0">
                <a:latin typeface="Arial" panose="020B0604020202020204" pitchFamily="34" charset="0"/>
                <a:cs typeface="Arial" panose="020B0604020202020204" pitchFamily="34" charset="0"/>
              </a:rPr>
              <a:t>Claim of input tax credit on the same invoice more than once.</a:t>
            </a:r>
          </a:p>
          <a:p>
            <a:pPr algn="l"/>
            <a:endParaRPr lang="en-IN" b="0" i="0" u="none" strike="noStrike" baseline="0" dirty="0">
              <a:latin typeface="Arial" panose="020B0604020202020204" pitchFamily="34" charset="0"/>
              <a:cs typeface="Arial" panose="020B0604020202020204" pitchFamily="34" charset="0"/>
            </a:endParaRPr>
          </a:p>
          <a:p>
            <a:pPr algn="l"/>
            <a:r>
              <a:rPr lang="en-IN" b="0" i="1" u="sng" strike="noStrike" baseline="0" dirty="0">
                <a:latin typeface="Arial" panose="020B0604020202020204" pitchFamily="34" charset="0"/>
                <a:cs typeface="Arial" panose="020B0604020202020204" pitchFamily="34" charset="0"/>
              </a:rPr>
              <a:t>Duplication of claims of input tax credit in the details of inward supplies shall be</a:t>
            </a:r>
          </a:p>
          <a:p>
            <a:pPr algn="l"/>
            <a:r>
              <a:rPr lang="en-IN" b="0" i="1" u="sng" strike="noStrike" baseline="0" dirty="0">
                <a:latin typeface="Arial" panose="020B0604020202020204" pitchFamily="34" charset="0"/>
                <a:cs typeface="Arial" panose="020B0604020202020204" pitchFamily="34" charset="0"/>
              </a:rPr>
              <a:t>communicated to the registered person in FORM GST MIS-1electronically through</a:t>
            </a:r>
          </a:p>
          <a:p>
            <a:pPr algn="l"/>
            <a:r>
              <a:rPr lang="en-IN" b="0" i="1" u="sng" strike="noStrike" baseline="0" dirty="0">
                <a:latin typeface="Arial" panose="020B0604020202020204" pitchFamily="34" charset="0"/>
                <a:cs typeface="Arial" panose="020B0604020202020204" pitchFamily="34" charset="0"/>
              </a:rPr>
              <a:t>the common portal.</a:t>
            </a:r>
            <a:endParaRPr lang="en-IN" sz="2800" i="1" u="sng" strike="noStrike" baseline="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94C70B-8A31-43AF-B3DC-26EC7C17EF0C}" type="slidenum">
              <a:rPr kumimoji="0" lang="en-US" sz="2000" b="0" i="0" u="none" strike="noStrike" kern="1200" cap="none" spc="0" normalizeH="0" baseline="0" noProof="0" smtClean="0">
                <a:ln>
                  <a:noFill/>
                </a:ln>
                <a:solidFill>
                  <a:srgbClr val="0070C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2000" b="0" i="0" u="none" strike="noStrike" kern="1200" cap="none" spc="0" normalizeH="0" baseline="0" noProof="0" dirty="0">
              <a:ln>
                <a:noFill/>
              </a:ln>
              <a:solidFill>
                <a:srgbClr val="0070C0"/>
              </a:solidFill>
              <a:effectLst/>
              <a:uLnTx/>
              <a:uFillTx/>
              <a:latin typeface="Calibri"/>
              <a:ea typeface="+mn-ea"/>
              <a:cs typeface="+mn-cs"/>
            </a:endParaRPr>
          </a:p>
        </p:txBody>
      </p:sp>
      <p:sp>
        <p:nvSpPr>
          <p:cNvPr id="10" name="Subtitle 2">
            <a:extLst>
              <a:ext uri="{FF2B5EF4-FFF2-40B4-BE49-F238E27FC236}">
                <a16:creationId xmlns:a16="http://schemas.microsoft.com/office/drawing/2014/main" xmlns="" id="{DD717DA3-16B6-4A02-A7E7-221854782908}"/>
              </a:ext>
            </a:extLst>
          </p:cNvPr>
          <p:cNvSpPr txBox="1">
            <a:spLocks/>
          </p:cNvSpPr>
          <p:nvPr/>
        </p:nvSpPr>
        <p:spPr>
          <a:xfrm>
            <a:off x="375849" y="306610"/>
            <a:ext cx="10977952" cy="635925"/>
          </a:xfrm>
          <a:prstGeom prst="rect">
            <a:avLst/>
          </a:prstGeom>
          <a:solidFill>
            <a:srgbClr val="002060"/>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marR="0" lvl="1" indent="0" algn="just" defTabSz="91440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GB" sz="2400" b="0" i="0" u="none" strike="noStrike" kern="1200" cap="none" spc="0" normalizeH="0" baseline="0" noProof="0" dirty="0">
              <a:ln>
                <a:noFill/>
              </a:ln>
              <a:solidFill>
                <a:prstClr val="black"/>
              </a:solidFill>
              <a:effectLst/>
              <a:highlight>
                <a:srgbClr val="000099"/>
              </a:highlight>
              <a:uLnTx/>
              <a:uFillTx/>
              <a:latin typeface="Calibri"/>
              <a:ea typeface="+mn-ea"/>
              <a:cs typeface="+mn-cs"/>
            </a:endParaRPr>
          </a:p>
          <a:p>
            <a:pPr marL="457200" marR="0" lvl="1" indent="0" algn="just" defTabSz="914400" rtl="0" eaLnBrk="1" fontAlgn="auto" latinLnBrk="0" hangingPunct="1">
              <a:lnSpc>
                <a:spcPct val="90000"/>
              </a:lnSpc>
              <a:spcBef>
                <a:spcPts val="0"/>
              </a:spcBef>
              <a:spcAft>
                <a:spcPts val="0"/>
              </a:spcAft>
              <a:buClrTx/>
              <a:buSzTx/>
              <a:buFont typeface="Wingdings" panose="05000000000000000000" pitchFamily="2" charset="2"/>
              <a:buChar char="Ø"/>
              <a:tabLst/>
              <a:defRPr/>
            </a:pPr>
            <a:endParaRPr kumimoji="0" lang="en-IN" altLang="en-US" sz="2000" b="0" i="0" u="none" strike="noStrike" kern="1200" cap="none" spc="0" normalizeH="0" baseline="0" noProof="0" dirty="0">
              <a:ln>
                <a:noFill/>
              </a:ln>
              <a:solidFill>
                <a:prstClr val="black"/>
              </a:solidFill>
              <a:effectLst/>
              <a:highlight>
                <a:srgbClr val="000099"/>
              </a:highlight>
              <a:uLnTx/>
              <a:uFillTx/>
              <a:latin typeface="Calibri"/>
              <a:ea typeface="Cambria Math" panose="02040503050406030204" pitchFamily="18" charset="0"/>
              <a:cs typeface="Cambria Math" panose="02040503050406030204" pitchFamily="18" charset="0"/>
            </a:endParaRPr>
          </a:p>
        </p:txBody>
      </p:sp>
      <p:sp>
        <p:nvSpPr>
          <p:cNvPr id="2" name="TextBox 1">
            <a:extLst>
              <a:ext uri="{FF2B5EF4-FFF2-40B4-BE49-F238E27FC236}">
                <a16:creationId xmlns:a16="http://schemas.microsoft.com/office/drawing/2014/main" xmlns="" id="{6A78BE1C-D31E-4715-BE4E-632E6768C475}"/>
              </a:ext>
            </a:extLst>
          </p:cNvPr>
          <p:cNvSpPr txBox="1"/>
          <p:nvPr/>
        </p:nvSpPr>
        <p:spPr>
          <a:xfrm>
            <a:off x="2718581" y="306610"/>
            <a:ext cx="6754837"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3200" b="0" i="0" u="none" strike="noStrike" kern="1200" cap="none" spc="0" normalizeH="0" baseline="0" noProof="0" dirty="0">
                <a:ln>
                  <a:noFill/>
                </a:ln>
                <a:solidFill>
                  <a:prstClr val="white"/>
                </a:solidFill>
                <a:effectLst/>
                <a:uLnTx/>
                <a:uFillTx/>
                <a:latin typeface="Calibri"/>
                <a:ea typeface="+mn-ea"/>
                <a:cs typeface="+mn-cs"/>
              </a:rPr>
              <a:t>Matching Concept under GST – Rule 72</a:t>
            </a:r>
          </a:p>
        </p:txBody>
      </p:sp>
    </p:spTree>
    <p:extLst>
      <p:ext uri="{BB962C8B-B14F-4D97-AF65-F5344CB8AC3E}">
        <p14:creationId xmlns:p14="http://schemas.microsoft.com/office/powerpoint/2010/main" xmlns="" val="17537059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a:bodyPr>
          <a:lstStyle/>
          <a:p>
            <a:pPr algn="l"/>
            <a:endParaRPr lang="en-IN" b="1" u="sng" dirty="0"/>
          </a:p>
          <a:p>
            <a:pPr algn="l"/>
            <a:endParaRPr lang="en-IN" b="1" u="sng" dirty="0"/>
          </a:p>
          <a:p>
            <a:pPr algn="l"/>
            <a:endParaRPr lang="en-IN" b="1" u="sng" dirty="0"/>
          </a:p>
          <a:p>
            <a:pPr algn="l"/>
            <a:endParaRPr lang="en-IN" b="1" u="sng" dirty="0"/>
          </a:p>
          <a:p>
            <a:pPr algn="l"/>
            <a:endParaRPr lang="en-IN" b="1" u="sng" dirty="0"/>
          </a:p>
          <a:p>
            <a:r>
              <a:rPr lang="en-IN" b="1" dirty="0"/>
              <a:t>	         </a:t>
            </a:r>
            <a:r>
              <a:rPr lang="en-IN" sz="11500" b="1" i="1" u="sng" dirty="0">
                <a:solidFill>
                  <a:schemeClr val="accent1">
                    <a:lumMod val="50000"/>
                  </a:schemeClr>
                </a:solidFill>
              </a:rPr>
              <a:t>GST – Matching     Concept</a:t>
            </a:r>
            <a:endParaRPr lang="en-IN" b="1" i="1" u="sng" dirty="0"/>
          </a:p>
          <a:p>
            <a:pPr algn="l"/>
            <a:endParaRPr lang="en-IN" b="1" u="sng" dirty="0"/>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2</a:t>
            </a:fld>
            <a:endParaRPr lang="en-US" sz="2000" dirty="0">
              <a:solidFill>
                <a:srgbClr val="0070C0"/>
              </a:solidFill>
            </a:endParaRPr>
          </a:p>
        </p:txBody>
      </p:sp>
      <p:pic>
        <p:nvPicPr>
          <p:cNvPr id="2" name="Picture 2" descr="Welcome to The Institute of Cost Accountants of India Website">
            <a:extLst>
              <a:ext uri="{FF2B5EF4-FFF2-40B4-BE49-F238E27FC236}">
                <a16:creationId xmlns:a16="http://schemas.microsoft.com/office/drawing/2014/main" xmlns="" id="{3F8850AA-83C9-4F2A-B429-73A1D6F935C8}"/>
              </a:ext>
            </a:extLst>
          </p:cNvPr>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244195" y="136526"/>
            <a:ext cx="1978500" cy="2672817"/>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1916712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61424" y="1112938"/>
            <a:ext cx="11469149" cy="5425974"/>
          </a:xfrm>
        </p:spPr>
        <p:txBody>
          <a:bodyPr>
            <a:normAutofit/>
          </a:bodyPr>
          <a:lstStyle/>
          <a:p>
            <a:pPr algn="l"/>
            <a:r>
              <a:rPr lang="en-IN" sz="2800" b="1" i="0" u="sng" strike="noStrike" baseline="0" dirty="0">
                <a:latin typeface="Arial" panose="020B0604020202020204" pitchFamily="34" charset="0"/>
                <a:cs typeface="Arial" panose="020B0604020202020204" pitchFamily="34" charset="0"/>
              </a:rPr>
              <a:t>Points to be Noted for Sec.42 &amp; Rules 69 to 72</a:t>
            </a:r>
          </a:p>
          <a:p>
            <a:pPr marL="457200" indent="-457200" algn="l">
              <a:buAutoNum type="arabicPeriod"/>
            </a:pPr>
            <a:r>
              <a:rPr lang="en-IN" b="0" i="0" u="none" strike="noStrike" baseline="0" dirty="0">
                <a:latin typeface="Arial" panose="020B0604020202020204" pitchFamily="34" charset="0"/>
                <a:cs typeface="Arial" panose="020B0604020202020204" pitchFamily="34" charset="0"/>
              </a:rPr>
              <a:t>Section 42 is enforced w.e.f. 01.07.2017 even though GSTR-2 and GSTR-3 are deferred.</a:t>
            </a:r>
          </a:p>
          <a:p>
            <a:pPr algn="l"/>
            <a:endParaRPr lang="en-IN" b="0" i="0" u="none" strike="noStrike" baseline="0" dirty="0">
              <a:latin typeface="Arial" panose="020B0604020202020204" pitchFamily="34" charset="0"/>
              <a:cs typeface="Arial" panose="020B0604020202020204" pitchFamily="34" charset="0"/>
            </a:endParaRPr>
          </a:p>
          <a:p>
            <a:pPr algn="l"/>
            <a:r>
              <a:rPr lang="en-IN" b="0" i="0" u="none" strike="noStrike" baseline="0" dirty="0">
                <a:latin typeface="Arial" panose="020B0604020202020204" pitchFamily="34" charset="0"/>
                <a:cs typeface="Arial" panose="020B0604020202020204" pitchFamily="34" charset="0"/>
              </a:rPr>
              <a:t>2. The Matching of ITC can be done with the help of GSTR-2A which reflects the    </a:t>
            </a:r>
          </a:p>
          <a:p>
            <a:pPr algn="l"/>
            <a:r>
              <a:rPr lang="en-IN" dirty="0">
                <a:latin typeface="Arial" panose="020B0604020202020204" pitchFamily="34" charset="0"/>
                <a:cs typeface="Arial" panose="020B0604020202020204" pitchFamily="34" charset="0"/>
              </a:rPr>
              <a:t>     </a:t>
            </a:r>
            <a:r>
              <a:rPr lang="en-IN" b="0" i="0" u="none" strike="noStrike" baseline="0" dirty="0">
                <a:latin typeface="Arial" panose="020B0604020202020204" pitchFamily="34" charset="0"/>
                <a:cs typeface="Arial" panose="020B0604020202020204" pitchFamily="34" charset="0"/>
              </a:rPr>
              <a:t>supplies reported by the Supplier of such goods / services.</a:t>
            </a:r>
          </a:p>
          <a:p>
            <a:pPr algn="l"/>
            <a:endParaRPr lang="en-IN" dirty="0">
              <a:latin typeface="Arial" panose="020B0604020202020204" pitchFamily="34" charset="0"/>
              <a:cs typeface="Arial" panose="020B0604020202020204" pitchFamily="34" charset="0"/>
            </a:endParaRPr>
          </a:p>
          <a:p>
            <a:pPr algn="l"/>
            <a:r>
              <a:rPr lang="en-IN" b="0" i="0" u="none" strike="noStrike" baseline="0" dirty="0">
                <a:latin typeface="Arial" panose="020B0604020202020204" pitchFamily="34" charset="0"/>
                <a:cs typeface="Arial" panose="020B0604020202020204" pitchFamily="34" charset="0"/>
              </a:rPr>
              <a:t>3. ITC Ledger maintained under Sec.35 of the CGST Act, 2017 shall be matched    </a:t>
            </a:r>
          </a:p>
          <a:p>
            <a:pPr algn="l"/>
            <a:r>
              <a:rPr lang="en-IN" dirty="0">
                <a:latin typeface="Arial" panose="020B0604020202020204" pitchFamily="34" charset="0"/>
                <a:cs typeface="Arial" panose="020B0604020202020204" pitchFamily="34" charset="0"/>
              </a:rPr>
              <a:t>    </a:t>
            </a:r>
            <a:r>
              <a:rPr lang="en-IN" b="0" i="0" u="none" strike="noStrike" baseline="0" dirty="0">
                <a:latin typeface="Arial" panose="020B0604020202020204" pitchFamily="34" charset="0"/>
                <a:cs typeface="Arial" panose="020B0604020202020204" pitchFamily="34" charset="0"/>
              </a:rPr>
              <a:t>with GSTR-2A</a:t>
            </a:r>
          </a:p>
          <a:p>
            <a:pPr algn="l"/>
            <a:endParaRPr lang="en-IN" dirty="0">
              <a:latin typeface="Arial" panose="020B0604020202020204" pitchFamily="34" charset="0"/>
              <a:cs typeface="Arial" panose="020B0604020202020204" pitchFamily="34" charset="0"/>
            </a:endParaRPr>
          </a:p>
          <a:p>
            <a:pPr algn="l"/>
            <a:r>
              <a:rPr lang="en-IN" b="0" i="0" u="none" strike="noStrike" baseline="0" dirty="0">
                <a:latin typeface="Arial" panose="020B0604020202020204" pitchFamily="34" charset="0"/>
                <a:cs typeface="Arial" panose="020B0604020202020204" pitchFamily="34" charset="0"/>
              </a:rPr>
              <a:t>4. Unmatched Credits are restricted to 10% of matched credits w.e.f. 01.01.2020    </a:t>
            </a:r>
          </a:p>
          <a:p>
            <a:pPr algn="l"/>
            <a:r>
              <a:rPr lang="en-IN" dirty="0">
                <a:latin typeface="Arial" panose="020B0604020202020204" pitchFamily="34" charset="0"/>
                <a:cs typeface="Arial" panose="020B0604020202020204" pitchFamily="34" charset="0"/>
              </a:rPr>
              <a:t>     </a:t>
            </a:r>
            <a:r>
              <a:rPr lang="en-IN" b="0" i="0" u="none" strike="noStrike" baseline="0" dirty="0">
                <a:latin typeface="Arial" panose="020B0604020202020204" pitchFamily="34" charset="0"/>
                <a:cs typeface="Arial" panose="020B0604020202020204" pitchFamily="34" charset="0"/>
              </a:rPr>
              <a:t>(20% for the period fro</a:t>
            </a:r>
            <a:r>
              <a:rPr lang="en-IN" dirty="0">
                <a:latin typeface="Arial" panose="020B0604020202020204" pitchFamily="34" charset="0"/>
                <a:cs typeface="Arial" panose="020B0604020202020204" pitchFamily="34" charset="0"/>
              </a:rPr>
              <a:t>m 09.10.2019 to 31.12.2019)</a:t>
            </a:r>
            <a:endParaRPr lang="en-IN" b="0" i="0" u="none" strike="noStrike" baseline="0" dirty="0">
              <a:latin typeface="Arial" panose="020B0604020202020204" pitchFamily="34" charset="0"/>
              <a:cs typeface="Arial" panose="020B0604020202020204" pitchFamily="34" charset="0"/>
            </a:endParaRPr>
          </a:p>
          <a:p>
            <a:pPr marL="457200" indent="-457200" algn="l">
              <a:buAutoNum type="arabicPeriod"/>
            </a:pPr>
            <a:endParaRPr lang="en-IN" b="0" i="0" u="none" strike="noStrike" baseline="0" dirty="0">
              <a:latin typeface="Arial" panose="020B0604020202020204" pitchFamily="34" charset="0"/>
              <a:cs typeface="Arial" panose="020B0604020202020204" pitchFamily="34" charset="0"/>
            </a:endParaRPr>
          </a:p>
          <a:p>
            <a:pPr marL="457200" indent="-457200" algn="l">
              <a:buAutoNum type="arabicPeriod"/>
            </a:pPr>
            <a:endParaRPr lang="en-IN" b="0" i="0" u="none" strike="noStrike" baseline="0" dirty="0">
              <a:latin typeface="Arial" panose="020B0604020202020204" pitchFamily="34" charset="0"/>
              <a:cs typeface="Arial" panose="020B0604020202020204" pitchFamily="34" charset="0"/>
            </a:endParaRPr>
          </a:p>
          <a:p>
            <a:pPr marL="457200" indent="-457200" algn="l">
              <a:buAutoNum type="arabicPeriod"/>
            </a:pPr>
            <a:endParaRPr lang="en-IN" b="0" i="0" u="none" strike="noStrike" baseline="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94C70B-8A31-43AF-B3DC-26EC7C17EF0C}" type="slidenum">
              <a:rPr kumimoji="0" lang="en-US" sz="2000" b="0" i="0" u="none" strike="noStrike" kern="1200" cap="none" spc="0" normalizeH="0" baseline="0" noProof="0" smtClean="0">
                <a:ln>
                  <a:noFill/>
                </a:ln>
                <a:solidFill>
                  <a:srgbClr val="0070C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2000" b="0" i="0" u="none" strike="noStrike" kern="1200" cap="none" spc="0" normalizeH="0" baseline="0" noProof="0" dirty="0">
              <a:ln>
                <a:noFill/>
              </a:ln>
              <a:solidFill>
                <a:srgbClr val="0070C0"/>
              </a:solidFill>
              <a:effectLst/>
              <a:uLnTx/>
              <a:uFillTx/>
              <a:latin typeface="Calibri"/>
              <a:ea typeface="+mn-ea"/>
              <a:cs typeface="+mn-cs"/>
            </a:endParaRPr>
          </a:p>
        </p:txBody>
      </p:sp>
      <p:sp>
        <p:nvSpPr>
          <p:cNvPr id="10" name="Subtitle 2">
            <a:extLst>
              <a:ext uri="{FF2B5EF4-FFF2-40B4-BE49-F238E27FC236}">
                <a16:creationId xmlns:a16="http://schemas.microsoft.com/office/drawing/2014/main" xmlns="" id="{DD717DA3-16B6-4A02-A7E7-221854782908}"/>
              </a:ext>
            </a:extLst>
          </p:cNvPr>
          <p:cNvSpPr txBox="1">
            <a:spLocks/>
          </p:cNvSpPr>
          <p:nvPr/>
        </p:nvSpPr>
        <p:spPr>
          <a:xfrm>
            <a:off x="375849" y="306610"/>
            <a:ext cx="10977952" cy="635925"/>
          </a:xfrm>
          <a:prstGeom prst="rect">
            <a:avLst/>
          </a:prstGeom>
          <a:solidFill>
            <a:srgbClr val="002060"/>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marR="0" lvl="1" indent="0" algn="just" defTabSz="91440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GB" sz="2400" b="0" i="0" u="none" strike="noStrike" kern="1200" cap="none" spc="0" normalizeH="0" baseline="0" noProof="0" dirty="0">
              <a:ln>
                <a:noFill/>
              </a:ln>
              <a:solidFill>
                <a:prstClr val="black"/>
              </a:solidFill>
              <a:effectLst/>
              <a:highlight>
                <a:srgbClr val="000099"/>
              </a:highlight>
              <a:uLnTx/>
              <a:uFillTx/>
              <a:latin typeface="Calibri"/>
              <a:ea typeface="+mn-ea"/>
              <a:cs typeface="+mn-cs"/>
            </a:endParaRPr>
          </a:p>
          <a:p>
            <a:pPr marL="457200" marR="0" lvl="1" indent="0" algn="just" defTabSz="914400" rtl="0" eaLnBrk="1" fontAlgn="auto" latinLnBrk="0" hangingPunct="1">
              <a:lnSpc>
                <a:spcPct val="90000"/>
              </a:lnSpc>
              <a:spcBef>
                <a:spcPts val="0"/>
              </a:spcBef>
              <a:spcAft>
                <a:spcPts val="0"/>
              </a:spcAft>
              <a:buClrTx/>
              <a:buSzTx/>
              <a:buFont typeface="Wingdings" panose="05000000000000000000" pitchFamily="2" charset="2"/>
              <a:buChar char="Ø"/>
              <a:tabLst/>
              <a:defRPr/>
            </a:pPr>
            <a:endParaRPr kumimoji="0" lang="en-IN" altLang="en-US" sz="2000" b="0" i="0" u="none" strike="noStrike" kern="1200" cap="none" spc="0" normalizeH="0" baseline="0" noProof="0" dirty="0">
              <a:ln>
                <a:noFill/>
              </a:ln>
              <a:solidFill>
                <a:prstClr val="black"/>
              </a:solidFill>
              <a:effectLst/>
              <a:highlight>
                <a:srgbClr val="000099"/>
              </a:highlight>
              <a:uLnTx/>
              <a:uFillTx/>
              <a:latin typeface="Calibri"/>
              <a:ea typeface="Cambria Math" panose="02040503050406030204" pitchFamily="18" charset="0"/>
              <a:cs typeface="Cambria Math" panose="02040503050406030204" pitchFamily="18" charset="0"/>
            </a:endParaRPr>
          </a:p>
        </p:txBody>
      </p:sp>
      <p:sp>
        <p:nvSpPr>
          <p:cNvPr id="2" name="TextBox 1">
            <a:extLst>
              <a:ext uri="{FF2B5EF4-FFF2-40B4-BE49-F238E27FC236}">
                <a16:creationId xmlns:a16="http://schemas.microsoft.com/office/drawing/2014/main" xmlns="" id="{6A78BE1C-D31E-4715-BE4E-632E6768C475}"/>
              </a:ext>
            </a:extLst>
          </p:cNvPr>
          <p:cNvSpPr txBox="1"/>
          <p:nvPr/>
        </p:nvSpPr>
        <p:spPr>
          <a:xfrm>
            <a:off x="503583" y="306610"/>
            <a:ext cx="10045147"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3200" b="0" i="0" u="none" strike="noStrike" kern="1200" cap="none" spc="0" normalizeH="0" baseline="0" noProof="0" dirty="0">
                <a:ln>
                  <a:noFill/>
                </a:ln>
                <a:solidFill>
                  <a:prstClr val="white"/>
                </a:solidFill>
                <a:effectLst/>
                <a:uLnTx/>
                <a:uFillTx/>
                <a:latin typeface="Calibri"/>
                <a:ea typeface="+mn-ea"/>
                <a:cs typeface="+mn-cs"/>
              </a:rPr>
              <a:t>Matching Concept under GST – Sec. 42 &amp; Rules</a:t>
            </a:r>
          </a:p>
        </p:txBody>
      </p:sp>
    </p:spTree>
    <p:extLst>
      <p:ext uri="{BB962C8B-B14F-4D97-AF65-F5344CB8AC3E}">
        <p14:creationId xmlns:p14="http://schemas.microsoft.com/office/powerpoint/2010/main" xmlns="" val="8675868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61424" y="1112937"/>
            <a:ext cx="11469149" cy="5608537"/>
          </a:xfrm>
        </p:spPr>
        <p:txBody>
          <a:bodyPr>
            <a:normAutofit fontScale="92500" lnSpcReduction="10000"/>
          </a:bodyPr>
          <a:lstStyle/>
          <a:p>
            <a:pPr algn="l"/>
            <a:r>
              <a:rPr lang="en-IN" sz="2800" b="1" i="0" u="sng" strike="noStrike" baseline="0" dirty="0">
                <a:latin typeface="Arial" panose="020B0604020202020204" pitchFamily="34" charset="0"/>
                <a:cs typeface="Arial" panose="020B0604020202020204" pitchFamily="34" charset="0"/>
              </a:rPr>
              <a:t>Points to be Noted for Sec.42 &amp; Rules 69 to 72</a:t>
            </a:r>
          </a:p>
          <a:p>
            <a:pPr algn="l"/>
            <a:r>
              <a:rPr lang="en-IN" b="0" i="0" u="none" strike="noStrike" baseline="0" dirty="0">
                <a:latin typeface="Arial" panose="020B0604020202020204" pitchFamily="34" charset="0"/>
                <a:cs typeface="Arial" panose="020B0604020202020204" pitchFamily="34" charset="0"/>
              </a:rPr>
              <a:t>5. The balance 90% ITC may be claimed in  the subsequent month provided the    </a:t>
            </a:r>
          </a:p>
          <a:p>
            <a:pPr algn="l"/>
            <a:r>
              <a:rPr lang="en-IN" dirty="0">
                <a:latin typeface="Arial" panose="020B0604020202020204" pitchFamily="34" charset="0"/>
                <a:cs typeface="Arial" panose="020B0604020202020204" pitchFamily="34" charset="0"/>
              </a:rPr>
              <a:t>    </a:t>
            </a:r>
            <a:r>
              <a:rPr lang="en-IN" b="0" i="0" u="none" strike="noStrike" baseline="0" dirty="0">
                <a:latin typeface="Arial" panose="020B0604020202020204" pitchFamily="34" charset="0"/>
                <a:cs typeface="Arial" panose="020B0604020202020204" pitchFamily="34" charset="0"/>
              </a:rPr>
              <a:t>details are uploaded by the supplier i.e. </a:t>
            </a:r>
            <a:r>
              <a:rPr lang="en-IN" dirty="0">
                <a:latin typeface="Arial" panose="020B0604020202020204" pitchFamily="34" charset="0"/>
                <a:cs typeface="Arial" panose="020B0604020202020204" pitchFamily="34" charset="0"/>
              </a:rPr>
              <a:t>after matching with GSTR-2A</a:t>
            </a:r>
          </a:p>
          <a:p>
            <a:pPr algn="l"/>
            <a:endParaRPr lang="en-IN" dirty="0">
              <a:latin typeface="Arial" panose="020B0604020202020204" pitchFamily="34" charset="0"/>
              <a:cs typeface="Arial" panose="020B0604020202020204" pitchFamily="34" charset="0"/>
            </a:endParaRPr>
          </a:p>
          <a:p>
            <a:pPr algn="l"/>
            <a:r>
              <a:rPr lang="en-IN" dirty="0">
                <a:latin typeface="Arial" panose="020B0604020202020204" pitchFamily="34" charset="0"/>
                <a:cs typeface="Arial" panose="020B0604020202020204" pitchFamily="34" charset="0"/>
              </a:rPr>
              <a:t>6. Tax payers may avail full ITC in-respect of IGST paid on Import, documents issued   </a:t>
            </a:r>
          </a:p>
          <a:p>
            <a:pPr algn="l"/>
            <a:r>
              <a:rPr lang="en-IN" dirty="0">
                <a:latin typeface="Arial" panose="020B0604020202020204" pitchFamily="34" charset="0"/>
                <a:cs typeface="Arial" panose="020B0604020202020204" pitchFamily="34" charset="0"/>
              </a:rPr>
              <a:t>    under RCM, Credit received from ISD etc., which are not required to be uploaded by the </a:t>
            </a:r>
          </a:p>
          <a:p>
            <a:pPr algn="l"/>
            <a:r>
              <a:rPr lang="en-IN" dirty="0">
                <a:latin typeface="Arial" panose="020B0604020202020204" pitchFamily="34" charset="0"/>
                <a:cs typeface="Arial" panose="020B0604020202020204" pitchFamily="34" charset="0"/>
              </a:rPr>
              <a:t>    supplier U/s.37 – Furnishing details of outward supplies.</a:t>
            </a:r>
          </a:p>
          <a:p>
            <a:pPr algn="l"/>
            <a:endParaRPr lang="en-IN" b="0" i="0" u="none" strike="noStrike" baseline="0" dirty="0">
              <a:latin typeface="Arial" panose="020B0604020202020204" pitchFamily="34" charset="0"/>
              <a:cs typeface="Arial" panose="020B0604020202020204" pitchFamily="34" charset="0"/>
            </a:endParaRPr>
          </a:p>
          <a:p>
            <a:pPr algn="l"/>
            <a:r>
              <a:rPr lang="en-IN" dirty="0">
                <a:latin typeface="Arial" panose="020B0604020202020204" pitchFamily="34" charset="0"/>
                <a:cs typeface="Arial" panose="020B0604020202020204" pitchFamily="34" charset="0"/>
              </a:rPr>
              <a:t>7. Refer Notification. No. 49 /2019 Central Tax  dated 9.10.2019 and</a:t>
            </a:r>
          </a:p>
          <a:p>
            <a:pPr algn="l"/>
            <a:r>
              <a:rPr lang="en-IN" b="0" i="0" u="none" strike="noStrike" baseline="0" dirty="0">
                <a:latin typeface="Arial" panose="020B0604020202020204" pitchFamily="34" charset="0"/>
                <a:cs typeface="Arial" panose="020B0604020202020204" pitchFamily="34" charset="0"/>
              </a:rPr>
              <a:t>              Notification No. 75 / 2019 Central Tax dated 26.12.2019</a:t>
            </a:r>
          </a:p>
          <a:p>
            <a:pPr algn="l"/>
            <a:r>
              <a:rPr lang="en-IN" dirty="0">
                <a:latin typeface="Arial" panose="020B0604020202020204" pitchFamily="34" charset="0"/>
                <a:cs typeface="Arial" panose="020B0604020202020204" pitchFamily="34" charset="0"/>
              </a:rPr>
              <a:t>    for amendment in </a:t>
            </a:r>
            <a:r>
              <a:rPr lang="en-IN" i="1" u="sng" dirty="0">
                <a:solidFill>
                  <a:srgbClr val="000099"/>
                </a:solidFill>
                <a:latin typeface="Arial" panose="020B0604020202020204" pitchFamily="34" charset="0"/>
                <a:cs typeface="Arial" panose="020B0604020202020204" pitchFamily="34" charset="0"/>
              </a:rPr>
              <a:t>Rule-36(4) – Documents &amp; Conditions for Claiming ITC</a:t>
            </a:r>
          </a:p>
          <a:p>
            <a:pPr algn="l"/>
            <a:endParaRPr lang="en-IN" b="0" i="0" u="none" strike="noStrike" baseline="0" dirty="0">
              <a:latin typeface="Arial" panose="020B0604020202020204" pitchFamily="34" charset="0"/>
              <a:cs typeface="Arial" panose="020B0604020202020204" pitchFamily="34" charset="0"/>
            </a:endParaRPr>
          </a:p>
          <a:p>
            <a:pPr algn="l"/>
            <a:r>
              <a:rPr lang="en-IN" dirty="0">
                <a:latin typeface="Arial" panose="020B0604020202020204" pitchFamily="34" charset="0"/>
                <a:cs typeface="Arial" panose="020B0604020202020204" pitchFamily="34" charset="0"/>
              </a:rPr>
              <a:t>8</a:t>
            </a:r>
            <a:r>
              <a:rPr lang="en-IN" b="0" i="0" u="none" strike="noStrike" baseline="0" dirty="0">
                <a:latin typeface="Arial" panose="020B0604020202020204" pitchFamily="34" charset="0"/>
                <a:cs typeface="Arial" panose="020B0604020202020204" pitchFamily="34" charset="0"/>
              </a:rPr>
              <a:t>. Monthly GSTR-2B report was introduced by the GST department w.e.f. Aug 2020    </a:t>
            </a:r>
          </a:p>
          <a:p>
            <a:pPr algn="l"/>
            <a:r>
              <a:rPr lang="en-IN" dirty="0">
                <a:latin typeface="Arial" panose="020B0604020202020204" pitchFamily="34" charset="0"/>
                <a:cs typeface="Arial" panose="020B0604020202020204" pitchFamily="34" charset="0"/>
              </a:rPr>
              <a:t>   </a:t>
            </a:r>
            <a:r>
              <a:rPr lang="en-IN" b="0" i="0" u="none" strike="noStrike" baseline="0" dirty="0">
                <a:latin typeface="Arial" panose="020B0604020202020204" pitchFamily="34" charset="0"/>
                <a:cs typeface="Arial" panose="020B0604020202020204" pitchFamily="34" charset="0"/>
              </a:rPr>
              <a:t>for reconciliation of ITC and which is Static Report.</a:t>
            </a:r>
          </a:p>
          <a:p>
            <a:pPr marL="457200" indent="-457200" algn="l">
              <a:buAutoNum type="arabicPeriod"/>
            </a:pPr>
            <a:endParaRPr lang="en-IN" b="0" i="0" u="none" strike="noStrike" baseline="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94C70B-8A31-43AF-B3DC-26EC7C17EF0C}" type="slidenum">
              <a:rPr kumimoji="0" lang="en-US" sz="2000" b="0" i="0" u="none" strike="noStrike" kern="1200" cap="none" spc="0" normalizeH="0" baseline="0" noProof="0" smtClean="0">
                <a:ln>
                  <a:noFill/>
                </a:ln>
                <a:solidFill>
                  <a:srgbClr val="0070C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2000" b="0" i="0" u="none" strike="noStrike" kern="1200" cap="none" spc="0" normalizeH="0" baseline="0" noProof="0" dirty="0">
              <a:ln>
                <a:noFill/>
              </a:ln>
              <a:solidFill>
                <a:srgbClr val="0070C0"/>
              </a:solidFill>
              <a:effectLst/>
              <a:uLnTx/>
              <a:uFillTx/>
              <a:latin typeface="Calibri"/>
              <a:ea typeface="+mn-ea"/>
              <a:cs typeface="+mn-cs"/>
            </a:endParaRPr>
          </a:p>
        </p:txBody>
      </p:sp>
      <p:sp>
        <p:nvSpPr>
          <p:cNvPr id="10" name="Subtitle 2">
            <a:extLst>
              <a:ext uri="{FF2B5EF4-FFF2-40B4-BE49-F238E27FC236}">
                <a16:creationId xmlns:a16="http://schemas.microsoft.com/office/drawing/2014/main" xmlns="" id="{DD717DA3-16B6-4A02-A7E7-221854782908}"/>
              </a:ext>
            </a:extLst>
          </p:cNvPr>
          <p:cNvSpPr txBox="1">
            <a:spLocks/>
          </p:cNvSpPr>
          <p:nvPr/>
        </p:nvSpPr>
        <p:spPr>
          <a:xfrm>
            <a:off x="375849" y="306610"/>
            <a:ext cx="10977952" cy="635925"/>
          </a:xfrm>
          <a:prstGeom prst="rect">
            <a:avLst/>
          </a:prstGeom>
          <a:solidFill>
            <a:srgbClr val="002060"/>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marR="0" lvl="1" indent="0" algn="just" defTabSz="91440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GB" sz="2400" b="0" i="0" u="none" strike="noStrike" kern="1200" cap="none" spc="0" normalizeH="0" baseline="0" noProof="0" dirty="0">
              <a:ln>
                <a:noFill/>
              </a:ln>
              <a:solidFill>
                <a:prstClr val="black"/>
              </a:solidFill>
              <a:effectLst/>
              <a:highlight>
                <a:srgbClr val="000099"/>
              </a:highlight>
              <a:uLnTx/>
              <a:uFillTx/>
              <a:latin typeface="Calibri"/>
              <a:ea typeface="+mn-ea"/>
              <a:cs typeface="+mn-cs"/>
            </a:endParaRPr>
          </a:p>
          <a:p>
            <a:pPr marL="457200" marR="0" lvl="1" indent="0" algn="just" defTabSz="914400" rtl="0" eaLnBrk="1" fontAlgn="auto" latinLnBrk="0" hangingPunct="1">
              <a:lnSpc>
                <a:spcPct val="90000"/>
              </a:lnSpc>
              <a:spcBef>
                <a:spcPts val="0"/>
              </a:spcBef>
              <a:spcAft>
                <a:spcPts val="0"/>
              </a:spcAft>
              <a:buClrTx/>
              <a:buSzTx/>
              <a:buFont typeface="Wingdings" panose="05000000000000000000" pitchFamily="2" charset="2"/>
              <a:buChar char="Ø"/>
              <a:tabLst/>
              <a:defRPr/>
            </a:pPr>
            <a:endParaRPr kumimoji="0" lang="en-IN" altLang="en-US" sz="2000" b="0" i="0" u="none" strike="noStrike" kern="1200" cap="none" spc="0" normalizeH="0" baseline="0" noProof="0" dirty="0">
              <a:ln>
                <a:noFill/>
              </a:ln>
              <a:solidFill>
                <a:prstClr val="black"/>
              </a:solidFill>
              <a:effectLst/>
              <a:highlight>
                <a:srgbClr val="000099"/>
              </a:highlight>
              <a:uLnTx/>
              <a:uFillTx/>
              <a:latin typeface="Calibri"/>
              <a:ea typeface="Cambria Math" panose="02040503050406030204" pitchFamily="18" charset="0"/>
              <a:cs typeface="Cambria Math" panose="02040503050406030204" pitchFamily="18" charset="0"/>
            </a:endParaRPr>
          </a:p>
        </p:txBody>
      </p:sp>
      <p:sp>
        <p:nvSpPr>
          <p:cNvPr id="2" name="TextBox 1">
            <a:extLst>
              <a:ext uri="{FF2B5EF4-FFF2-40B4-BE49-F238E27FC236}">
                <a16:creationId xmlns:a16="http://schemas.microsoft.com/office/drawing/2014/main" xmlns="" id="{6A78BE1C-D31E-4715-BE4E-632E6768C475}"/>
              </a:ext>
            </a:extLst>
          </p:cNvPr>
          <p:cNvSpPr txBox="1"/>
          <p:nvPr/>
        </p:nvSpPr>
        <p:spPr>
          <a:xfrm>
            <a:off x="503583" y="306610"/>
            <a:ext cx="10045147"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3200" b="0" i="0" u="none" strike="noStrike" kern="1200" cap="none" spc="0" normalizeH="0" baseline="0" noProof="0" dirty="0">
                <a:ln>
                  <a:noFill/>
                </a:ln>
                <a:solidFill>
                  <a:prstClr val="white"/>
                </a:solidFill>
                <a:effectLst/>
                <a:uLnTx/>
                <a:uFillTx/>
                <a:latin typeface="Calibri"/>
                <a:ea typeface="+mn-ea"/>
                <a:cs typeface="+mn-cs"/>
              </a:rPr>
              <a:t>Matching Concept under GST – Sec. 42 &amp; Rules</a:t>
            </a:r>
          </a:p>
        </p:txBody>
      </p:sp>
    </p:spTree>
    <p:extLst>
      <p:ext uri="{BB962C8B-B14F-4D97-AF65-F5344CB8AC3E}">
        <p14:creationId xmlns:p14="http://schemas.microsoft.com/office/powerpoint/2010/main" xmlns="" val="38373221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61424" y="1112938"/>
            <a:ext cx="11469149" cy="5425974"/>
          </a:xfrm>
        </p:spPr>
        <p:txBody>
          <a:bodyPr>
            <a:normAutofit/>
          </a:bodyPr>
          <a:lstStyle/>
          <a:p>
            <a:pPr algn="l"/>
            <a:r>
              <a:rPr lang="en-IN" sz="2800" b="1" i="0" u="sng" strike="noStrike" baseline="0" dirty="0">
                <a:latin typeface="Arial" panose="020B0604020202020204" pitchFamily="34" charset="0"/>
                <a:cs typeface="Arial" panose="020B0604020202020204" pitchFamily="34" charset="0"/>
              </a:rPr>
              <a:t>Points to be Noted for Sec.42 &amp; Rules 69 to 72</a:t>
            </a:r>
          </a:p>
          <a:p>
            <a:pPr algn="l"/>
            <a:r>
              <a:rPr lang="en-IN" dirty="0">
                <a:latin typeface="Arial" panose="020B0604020202020204" pitchFamily="34" charset="0"/>
                <a:cs typeface="Arial" panose="020B0604020202020204" pitchFamily="34" charset="0"/>
              </a:rPr>
              <a:t>Rule -</a:t>
            </a:r>
            <a:r>
              <a:rPr lang="en-IN" b="0" i="0" u="none" strike="noStrike" baseline="0" dirty="0">
                <a:latin typeface="Arial" panose="020B0604020202020204" pitchFamily="34" charset="0"/>
                <a:cs typeface="Arial" panose="020B0604020202020204" pitchFamily="34" charset="0"/>
              </a:rPr>
              <a:t> 36(4)</a:t>
            </a:r>
          </a:p>
          <a:p>
            <a:pPr algn="l"/>
            <a:r>
              <a:rPr lang="en-IN" sz="2200" b="0" i="0" u="none" strike="noStrike" baseline="0" dirty="0">
                <a:latin typeface="Arial" panose="020B0604020202020204" pitchFamily="34" charset="0"/>
                <a:cs typeface="Arial" panose="020B0604020202020204" pitchFamily="34" charset="0"/>
              </a:rPr>
              <a:t>Input tax credit to be availed by a registered person in respect of invoices or debit</a:t>
            </a:r>
          </a:p>
          <a:p>
            <a:pPr algn="l"/>
            <a:r>
              <a:rPr lang="en-IN" sz="2200" b="0" i="0" u="none" strike="noStrike" baseline="0" dirty="0">
                <a:latin typeface="Arial" panose="020B0604020202020204" pitchFamily="34" charset="0"/>
                <a:cs typeface="Arial" panose="020B0604020202020204" pitchFamily="34" charset="0"/>
              </a:rPr>
              <a:t>notes, the details of which have not been uploaded by the suppliers under subsection</a:t>
            </a:r>
          </a:p>
          <a:p>
            <a:pPr marL="457200" indent="-457200" algn="l">
              <a:buAutoNum type="arabicParenBoth"/>
            </a:pPr>
            <a:r>
              <a:rPr lang="en-IN" sz="2200" b="0" i="0" u="none" strike="noStrike" baseline="0" dirty="0">
                <a:latin typeface="Arial" panose="020B0604020202020204" pitchFamily="34" charset="0"/>
                <a:cs typeface="Arial" panose="020B0604020202020204" pitchFamily="34" charset="0"/>
              </a:rPr>
              <a:t>of section 37, shall not exceed 10 per cent. of the eligible credit available in respect of </a:t>
            </a:r>
          </a:p>
          <a:p>
            <a:pPr algn="l"/>
            <a:r>
              <a:rPr lang="en-IN" sz="2200" b="0" i="0" u="none" strike="noStrike" baseline="0" dirty="0">
                <a:latin typeface="Arial" panose="020B0604020202020204" pitchFamily="34" charset="0"/>
                <a:cs typeface="Arial" panose="020B0604020202020204" pitchFamily="34" charset="0"/>
              </a:rPr>
              <a:t>invoices or debit notes the details of which have been uploaded by the suppliers under </a:t>
            </a:r>
          </a:p>
          <a:p>
            <a:pPr algn="l"/>
            <a:r>
              <a:rPr lang="en-IN" sz="2200" b="0" i="0" u="none" strike="noStrike" baseline="0" dirty="0">
                <a:latin typeface="Arial" panose="020B0604020202020204" pitchFamily="34" charset="0"/>
                <a:cs typeface="Arial" panose="020B0604020202020204" pitchFamily="34" charset="0"/>
              </a:rPr>
              <a:t>sub-section (1) of section 37.</a:t>
            </a:r>
          </a:p>
          <a:p>
            <a:pPr lvl="1" algn="l"/>
            <a:r>
              <a:rPr lang="en-IN" b="0" i="1" u="sng" strike="noStrike" baseline="0" dirty="0">
                <a:latin typeface="Arial" panose="020B0604020202020204" pitchFamily="34" charset="0"/>
                <a:cs typeface="Arial" panose="020B0604020202020204" pitchFamily="34" charset="0"/>
              </a:rPr>
              <a:t>Provided that the said condition shall apply cumulatively for the </a:t>
            </a:r>
            <a:r>
              <a:rPr lang="en-IN" b="0" i="1" u="sng" strike="noStrike" baseline="0" dirty="0">
                <a:solidFill>
                  <a:srgbClr val="000099"/>
                </a:solidFill>
                <a:latin typeface="Arial" panose="020B0604020202020204" pitchFamily="34" charset="0"/>
                <a:cs typeface="Arial" panose="020B0604020202020204" pitchFamily="34" charset="0"/>
              </a:rPr>
              <a:t>period February, March, April, </a:t>
            </a:r>
          </a:p>
          <a:p>
            <a:pPr lvl="1" algn="l"/>
            <a:r>
              <a:rPr lang="en-IN" b="0" i="1" u="sng" strike="noStrike" baseline="0" dirty="0">
                <a:solidFill>
                  <a:srgbClr val="000099"/>
                </a:solidFill>
                <a:latin typeface="Arial" panose="020B0604020202020204" pitchFamily="34" charset="0"/>
                <a:cs typeface="Arial" panose="020B0604020202020204" pitchFamily="34" charset="0"/>
              </a:rPr>
              <a:t>May, June, July and August, 2020 and the return in FORM GSTR-3B for the tax period </a:t>
            </a:r>
          </a:p>
          <a:p>
            <a:pPr lvl="1" algn="l"/>
            <a:r>
              <a:rPr lang="en-IN" b="0" i="1" u="sng" strike="noStrike" baseline="0" dirty="0">
                <a:solidFill>
                  <a:srgbClr val="000099"/>
                </a:solidFill>
                <a:latin typeface="Arial" panose="020B0604020202020204" pitchFamily="34" charset="0"/>
                <a:cs typeface="Arial" panose="020B0604020202020204" pitchFamily="34" charset="0"/>
              </a:rPr>
              <a:t>September, 2020 shall be furnished with the cumulative adjustment </a:t>
            </a:r>
            <a:r>
              <a:rPr lang="en-IN" b="0" i="1" u="sng" strike="noStrike" baseline="0" dirty="0">
                <a:latin typeface="Arial" panose="020B0604020202020204" pitchFamily="34" charset="0"/>
                <a:cs typeface="Arial" panose="020B0604020202020204" pitchFamily="34" charset="0"/>
              </a:rPr>
              <a:t>of input tax credit for the </a:t>
            </a:r>
          </a:p>
          <a:p>
            <a:pPr lvl="1" algn="l"/>
            <a:r>
              <a:rPr lang="en-IN" b="0" i="1" u="sng" strike="noStrike" baseline="0" dirty="0">
                <a:latin typeface="Arial" panose="020B0604020202020204" pitchFamily="34" charset="0"/>
                <a:cs typeface="Arial" panose="020B0604020202020204" pitchFamily="34" charset="0"/>
              </a:rPr>
              <a:t>said months in accordance with the condition above </a:t>
            </a:r>
            <a:r>
              <a:rPr lang="en-IN" b="0" i="1" u="sng" strike="noStrike" baseline="0" dirty="0">
                <a:solidFill>
                  <a:srgbClr val="CC0099"/>
                </a:solidFill>
                <a:latin typeface="Arial" panose="020B0604020202020204" pitchFamily="34" charset="0"/>
                <a:cs typeface="Arial" panose="020B0604020202020204" pitchFamily="34" charset="0"/>
              </a:rPr>
              <a:t>(Inserted vide Notification No. 30/2020 </a:t>
            </a:r>
          </a:p>
          <a:p>
            <a:pPr lvl="1" algn="l"/>
            <a:r>
              <a:rPr lang="en-IN" b="0" i="1" u="sng" strike="noStrike" baseline="0" dirty="0">
                <a:solidFill>
                  <a:srgbClr val="CC0099"/>
                </a:solidFill>
                <a:latin typeface="Arial" panose="020B0604020202020204" pitchFamily="34" charset="0"/>
                <a:cs typeface="Arial" panose="020B0604020202020204" pitchFamily="34" charset="0"/>
              </a:rPr>
              <a:t>dt.03.04.2020)</a:t>
            </a:r>
            <a:endParaRPr lang="en-IN" sz="2400" b="0" i="1" u="sng" strike="noStrike" baseline="0" dirty="0">
              <a:solidFill>
                <a:srgbClr val="CC0099"/>
              </a:solidFill>
              <a:latin typeface="Arial" panose="020B0604020202020204" pitchFamily="34" charset="0"/>
              <a:cs typeface="Arial" panose="020B0604020202020204" pitchFamily="34" charset="0"/>
            </a:endParaRPr>
          </a:p>
          <a:p>
            <a:pPr algn="l"/>
            <a:endParaRPr lang="en-IN" b="0" i="0" u="none" strike="noStrike" baseline="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94C70B-8A31-43AF-B3DC-26EC7C17EF0C}" type="slidenum">
              <a:rPr kumimoji="0" lang="en-US" sz="2000" b="0" i="0" u="none" strike="noStrike" kern="1200" cap="none" spc="0" normalizeH="0" baseline="0" noProof="0" smtClean="0">
                <a:ln>
                  <a:noFill/>
                </a:ln>
                <a:solidFill>
                  <a:srgbClr val="0070C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2000" b="0" i="0" u="none" strike="noStrike" kern="1200" cap="none" spc="0" normalizeH="0" baseline="0" noProof="0" dirty="0">
              <a:ln>
                <a:noFill/>
              </a:ln>
              <a:solidFill>
                <a:srgbClr val="0070C0"/>
              </a:solidFill>
              <a:effectLst/>
              <a:uLnTx/>
              <a:uFillTx/>
              <a:latin typeface="Calibri"/>
              <a:ea typeface="+mn-ea"/>
              <a:cs typeface="+mn-cs"/>
            </a:endParaRPr>
          </a:p>
        </p:txBody>
      </p:sp>
      <p:sp>
        <p:nvSpPr>
          <p:cNvPr id="10" name="Subtitle 2">
            <a:extLst>
              <a:ext uri="{FF2B5EF4-FFF2-40B4-BE49-F238E27FC236}">
                <a16:creationId xmlns:a16="http://schemas.microsoft.com/office/drawing/2014/main" xmlns="" id="{DD717DA3-16B6-4A02-A7E7-221854782908}"/>
              </a:ext>
            </a:extLst>
          </p:cNvPr>
          <p:cNvSpPr txBox="1">
            <a:spLocks/>
          </p:cNvSpPr>
          <p:nvPr/>
        </p:nvSpPr>
        <p:spPr>
          <a:xfrm>
            <a:off x="375849" y="306610"/>
            <a:ext cx="10977952" cy="635925"/>
          </a:xfrm>
          <a:prstGeom prst="rect">
            <a:avLst/>
          </a:prstGeom>
          <a:solidFill>
            <a:srgbClr val="002060"/>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marR="0" lvl="1" indent="0" algn="just" defTabSz="91440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GB" sz="2400" b="0" i="0" u="none" strike="noStrike" kern="1200" cap="none" spc="0" normalizeH="0" baseline="0" noProof="0" dirty="0">
              <a:ln>
                <a:noFill/>
              </a:ln>
              <a:solidFill>
                <a:prstClr val="black"/>
              </a:solidFill>
              <a:effectLst/>
              <a:highlight>
                <a:srgbClr val="000099"/>
              </a:highlight>
              <a:uLnTx/>
              <a:uFillTx/>
              <a:latin typeface="Calibri"/>
              <a:ea typeface="+mn-ea"/>
              <a:cs typeface="+mn-cs"/>
            </a:endParaRPr>
          </a:p>
          <a:p>
            <a:pPr marL="457200" marR="0" lvl="1" indent="0" algn="just" defTabSz="914400" rtl="0" eaLnBrk="1" fontAlgn="auto" latinLnBrk="0" hangingPunct="1">
              <a:lnSpc>
                <a:spcPct val="90000"/>
              </a:lnSpc>
              <a:spcBef>
                <a:spcPts val="0"/>
              </a:spcBef>
              <a:spcAft>
                <a:spcPts val="0"/>
              </a:spcAft>
              <a:buClrTx/>
              <a:buSzTx/>
              <a:buFont typeface="Wingdings" panose="05000000000000000000" pitchFamily="2" charset="2"/>
              <a:buChar char="Ø"/>
              <a:tabLst/>
              <a:defRPr/>
            </a:pPr>
            <a:endParaRPr kumimoji="0" lang="en-IN" altLang="en-US" sz="2000" b="0" i="0" u="none" strike="noStrike" kern="1200" cap="none" spc="0" normalizeH="0" baseline="0" noProof="0" dirty="0">
              <a:ln>
                <a:noFill/>
              </a:ln>
              <a:solidFill>
                <a:prstClr val="black"/>
              </a:solidFill>
              <a:effectLst/>
              <a:highlight>
                <a:srgbClr val="000099"/>
              </a:highlight>
              <a:uLnTx/>
              <a:uFillTx/>
              <a:latin typeface="Calibri"/>
              <a:ea typeface="Cambria Math" panose="02040503050406030204" pitchFamily="18" charset="0"/>
              <a:cs typeface="Cambria Math" panose="02040503050406030204" pitchFamily="18" charset="0"/>
            </a:endParaRPr>
          </a:p>
        </p:txBody>
      </p:sp>
      <p:sp>
        <p:nvSpPr>
          <p:cNvPr id="2" name="TextBox 1">
            <a:extLst>
              <a:ext uri="{FF2B5EF4-FFF2-40B4-BE49-F238E27FC236}">
                <a16:creationId xmlns:a16="http://schemas.microsoft.com/office/drawing/2014/main" xmlns="" id="{6A78BE1C-D31E-4715-BE4E-632E6768C475}"/>
              </a:ext>
            </a:extLst>
          </p:cNvPr>
          <p:cNvSpPr txBox="1"/>
          <p:nvPr/>
        </p:nvSpPr>
        <p:spPr>
          <a:xfrm>
            <a:off x="503583" y="306610"/>
            <a:ext cx="10045147"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3200" b="0" i="0" u="none" strike="noStrike" kern="1200" cap="none" spc="0" normalizeH="0" baseline="0" noProof="0" dirty="0">
                <a:ln>
                  <a:noFill/>
                </a:ln>
                <a:solidFill>
                  <a:prstClr val="white"/>
                </a:solidFill>
                <a:effectLst/>
                <a:uLnTx/>
                <a:uFillTx/>
                <a:latin typeface="Calibri"/>
                <a:ea typeface="+mn-ea"/>
                <a:cs typeface="+mn-cs"/>
              </a:rPr>
              <a:t>Matching Concept under GST – Sec. 42 &amp; Rules</a:t>
            </a:r>
          </a:p>
        </p:txBody>
      </p:sp>
    </p:spTree>
    <p:extLst>
      <p:ext uri="{BB962C8B-B14F-4D97-AF65-F5344CB8AC3E}">
        <p14:creationId xmlns:p14="http://schemas.microsoft.com/office/powerpoint/2010/main" xmlns="" val="38546269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61424" y="1112938"/>
            <a:ext cx="11469149" cy="5425974"/>
          </a:xfrm>
        </p:spPr>
        <p:txBody>
          <a:bodyPr>
            <a:normAutofit fontScale="92500" lnSpcReduction="10000"/>
          </a:bodyPr>
          <a:lstStyle/>
          <a:p>
            <a:pPr algn="l"/>
            <a:r>
              <a:rPr lang="en-IN" sz="2800" b="1" i="0" u="sng" strike="noStrike" baseline="0" dirty="0">
                <a:latin typeface="Arial" panose="020B0604020202020204" pitchFamily="34" charset="0"/>
                <a:cs typeface="Arial" panose="020B0604020202020204" pitchFamily="34" charset="0"/>
              </a:rPr>
              <a:t>Points to be Noted for Sec.42 &amp; Rules 69 to 72</a:t>
            </a:r>
          </a:p>
          <a:p>
            <a:pPr algn="l"/>
            <a:r>
              <a:rPr lang="en-IN" u="sng" dirty="0">
                <a:solidFill>
                  <a:srgbClr val="CC0099"/>
                </a:solidFill>
                <a:latin typeface="Arial" panose="020B0604020202020204" pitchFamily="34" charset="0"/>
                <a:cs typeface="Arial" panose="020B0604020202020204" pitchFamily="34" charset="0"/>
              </a:rPr>
              <a:t>Circular No. 142/20/2020 – GST dated 09.10.2020</a:t>
            </a:r>
            <a:endParaRPr lang="en-IN" b="0" i="0" u="sng" strike="noStrike" baseline="0" dirty="0">
              <a:solidFill>
                <a:srgbClr val="CC0099"/>
              </a:solidFill>
              <a:latin typeface="Arial" panose="020B0604020202020204" pitchFamily="34" charset="0"/>
              <a:cs typeface="Arial" panose="020B0604020202020204" pitchFamily="34" charset="0"/>
            </a:endParaRPr>
          </a:p>
          <a:p>
            <a:pPr algn="just"/>
            <a:r>
              <a:rPr lang="en-IN" b="0" i="0" u="none" strike="noStrike" baseline="0" dirty="0">
                <a:latin typeface="Arial" panose="020B0604020202020204" pitchFamily="34" charset="0"/>
                <a:cs typeface="Arial" panose="020B0604020202020204" pitchFamily="34" charset="0"/>
              </a:rPr>
              <a:t>1. </a:t>
            </a:r>
            <a:r>
              <a:rPr lang="en-IN" dirty="0">
                <a:latin typeface="Arial" panose="020B0604020202020204" pitchFamily="34" charset="0"/>
                <a:cs typeface="Arial" panose="020B0604020202020204" pitchFamily="34" charset="0"/>
              </a:rPr>
              <a:t>This has been issued for Clarification relating to application of sub-rule (4) of rule 36    </a:t>
            </a:r>
          </a:p>
          <a:p>
            <a:pPr algn="just"/>
            <a:r>
              <a:rPr lang="en-IN" dirty="0">
                <a:latin typeface="Arial" panose="020B0604020202020204" pitchFamily="34" charset="0"/>
                <a:cs typeface="Arial" panose="020B0604020202020204" pitchFamily="34" charset="0"/>
              </a:rPr>
              <a:t>     of the CGST Rules, 2017 for the months of February, 2020 to August, 2020.</a:t>
            </a:r>
          </a:p>
          <a:p>
            <a:pPr algn="just"/>
            <a:endParaRPr lang="en-IN" dirty="0">
              <a:latin typeface="Arial" panose="020B0604020202020204" pitchFamily="34" charset="0"/>
              <a:cs typeface="Arial" panose="020B0604020202020204" pitchFamily="34" charset="0"/>
            </a:endParaRPr>
          </a:p>
          <a:p>
            <a:pPr algn="just"/>
            <a:r>
              <a:rPr lang="en-IN" b="0" i="0" u="none" strike="noStrike" baseline="0" dirty="0">
                <a:latin typeface="Arial" panose="020B0604020202020204" pitchFamily="34" charset="0"/>
                <a:cs typeface="Arial" panose="020B0604020202020204" pitchFamily="34" charset="0"/>
              </a:rPr>
              <a:t>2. </a:t>
            </a:r>
            <a:r>
              <a:rPr lang="en-IN" dirty="0">
                <a:latin typeface="Arial" panose="020B0604020202020204" pitchFamily="34" charset="0"/>
                <a:cs typeface="Arial" panose="020B0604020202020204" pitchFamily="34" charset="0"/>
              </a:rPr>
              <a:t>Taxpayers shall reconcile the ITC availed in their FORM GSTR-3Bs for the period    </a:t>
            </a:r>
          </a:p>
          <a:p>
            <a:pPr algn="just"/>
            <a:r>
              <a:rPr lang="en-IN" dirty="0">
                <a:latin typeface="Arial" panose="020B0604020202020204" pitchFamily="34" charset="0"/>
                <a:cs typeface="Arial" panose="020B0604020202020204" pitchFamily="34" charset="0"/>
              </a:rPr>
              <a:t>     February, 2020 to August, 2020 with the details of invoices uploaded by their suppliers </a:t>
            </a:r>
          </a:p>
          <a:p>
            <a:pPr algn="just"/>
            <a:r>
              <a:rPr lang="en-IN" dirty="0">
                <a:latin typeface="Arial" panose="020B0604020202020204" pitchFamily="34" charset="0"/>
                <a:cs typeface="Arial" panose="020B0604020202020204" pitchFamily="34" charset="0"/>
              </a:rPr>
              <a:t>     of the said period till the due date of furnishing of Form GSTR-1 for the month of Sep-   </a:t>
            </a:r>
          </a:p>
          <a:p>
            <a:pPr algn="just"/>
            <a:r>
              <a:rPr lang="en-IN" dirty="0">
                <a:latin typeface="Arial" panose="020B0604020202020204" pitchFamily="34" charset="0"/>
                <a:cs typeface="Arial" panose="020B0604020202020204" pitchFamily="34" charset="0"/>
              </a:rPr>
              <a:t>     2020.</a:t>
            </a:r>
          </a:p>
          <a:p>
            <a:pPr algn="just"/>
            <a:endParaRPr lang="en-IN" b="0" i="0" u="none" strike="noStrike" baseline="0" dirty="0">
              <a:latin typeface="Arial" panose="020B0604020202020204" pitchFamily="34" charset="0"/>
              <a:cs typeface="Arial" panose="020B0604020202020204" pitchFamily="34" charset="0"/>
            </a:endParaRPr>
          </a:p>
          <a:p>
            <a:pPr algn="just"/>
            <a:r>
              <a:rPr lang="en-IN" dirty="0">
                <a:latin typeface="Arial" panose="020B0604020202020204" pitchFamily="34" charset="0"/>
                <a:cs typeface="Arial" panose="020B0604020202020204" pitchFamily="34" charset="0"/>
              </a:rPr>
              <a:t>3. The cumulative amount of ITC availed for the said months in </a:t>
            </a:r>
            <a:r>
              <a:rPr lang="en-IN" i="1" u="sng" dirty="0">
                <a:solidFill>
                  <a:srgbClr val="000099"/>
                </a:solidFill>
                <a:latin typeface="Arial" panose="020B0604020202020204" pitchFamily="34" charset="0"/>
                <a:cs typeface="Arial" panose="020B0604020202020204" pitchFamily="34" charset="0"/>
              </a:rPr>
              <a:t>FORM GSTR-3B for the </a:t>
            </a:r>
          </a:p>
          <a:p>
            <a:pPr algn="just"/>
            <a:r>
              <a:rPr lang="en-IN" i="1" dirty="0">
                <a:solidFill>
                  <a:srgbClr val="000099"/>
                </a:solidFill>
                <a:latin typeface="Arial" panose="020B0604020202020204" pitchFamily="34" charset="0"/>
                <a:cs typeface="Arial" panose="020B0604020202020204" pitchFamily="34" charset="0"/>
              </a:rPr>
              <a:t>      </a:t>
            </a:r>
            <a:r>
              <a:rPr lang="en-IN" i="1" u="sng" dirty="0">
                <a:solidFill>
                  <a:srgbClr val="000099"/>
                </a:solidFill>
                <a:latin typeface="Arial" panose="020B0604020202020204" pitchFamily="34" charset="0"/>
                <a:cs typeface="Arial" panose="020B0604020202020204" pitchFamily="34" charset="0"/>
              </a:rPr>
              <a:t>month of Sep-2020 should not exceed 110% </a:t>
            </a:r>
            <a:r>
              <a:rPr lang="en-IN" dirty="0">
                <a:latin typeface="Arial" panose="020B0604020202020204" pitchFamily="34" charset="0"/>
                <a:cs typeface="Arial" panose="020B0604020202020204" pitchFamily="34" charset="0"/>
              </a:rPr>
              <a:t>of the cumulative value of the eligible    </a:t>
            </a:r>
          </a:p>
          <a:p>
            <a:pPr algn="just"/>
            <a:r>
              <a:rPr lang="en-IN" dirty="0">
                <a:latin typeface="Arial" panose="020B0604020202020204" pitchFamily="34" charset="0"/>
                <a:cs typeface="Arial" panose="020B0604020202020204" pitchFamily="34" charset="0"/>
              </a:rPr>
              <a:t>      credit. </a:t>
            </a:r>
            <a:endParaRPr lang="en-IN" b="0" i="0" u="none" strike="noStrike" baseline="0" dirty="0">
              <a:latin typeface="Arial" panose="020B0604020202020204" pitchFamily="34" charset="0"/>
              <a:cs typeface="Arial" panose="020B0604020202020204" pitchFamily="34" charset="0"/>
            </a:endParaRPr>
          </a:p>
          <a:p>
            <a:pPr algn="l"/>
            <a:endParaRPr lang="en-IN" b="0" i="0" u="none" strike="noStrike" baseline="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94C70B-8A31-43AF-B3DC-26EC7C17EF0C}" type="slidenum">
              <a:rPr kumimoji="0" lang="en-US" sz="2000" b="0" i="0" u="none" strike="noStrike" kern="1200" cap="none" spc="0" normalizeH="0" baseline="0" noProof="0" smtClean="0">
                <a:ln>
                  <a:noFill/>
                </a:ln>
                <a:solidFill>
                  <a:srgbClr val="0070C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2000" b="0" i="0" u="none" strike="noStrike" kern="1200" cap="none" spc="0" normalizeH="0" baseline="0" noProof="0" dirty="0">
              <a:ln>
                <a:noFill/>
              </a:ln>
              <a:solidFill>
                <a:srgbClr val="0070C0"/>
              </a:solidFill>
              <a:effectLst/>
              <a:uLnTx/>
              <a:uFillTx/>
              <a:latin typeface="Calibri"/>
              <a:ea typeface="+mn-ea"/>
              <a:cs typeface="+mn-cs"/>
            </a:endParaRPr>
          </a:p>
        </p:txBody>
      </p:sp>
      <p:sp>
        <p:nvSpPr>
          <p:cNvPr id="10" name="Subtitle 2">
            <a:extLst>
              <a:ext uri="{FF2B5EF4-FFF2-40B4-BE49-F238E27FC236}">
                <a16:creationId xmlns:a16="http://schemas.microsoft.com/office/drawing/2014/main" xmlns="" id="{DD717DA3-16B6-4A02-A7E7-221854782908}"/>
              </a:ext>
            </a:extLst>
          </p:cNvPr>
          <p:cNvSpPr txBox="1">
            <a:spLocks/>
          </p:cNvSpPr>
          <p:nvPr/>
        </p:nvSpPr>
        <p:spPr>
          <a:xfrm>
            <a:off x="375849" y="306610"/>
            <a:ext cx="10977952" cy="635925"/>
          </a:xfrm>
          <a:prstGeom prst="rect">
            <a:avLst/>
          </a:prstGeom>
          <a:solidFill>
            <a:srgbClr val="002060"/>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marR="0" lvl="1" indent="0" algn="just" defTabSz="91440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GB" sz="2400" b="0" i="0" u="none" strike="noStrike" kern="1200" cap="none" spc="0" normalizeH="0" baseline="0" noProof="0" dirty="0">
              <a:ln>
                <a:noFill/>
              </a:ln>
              <a:solidFill>
                <a:prstClr val="black"/>
              </a:solidFill>
              <a:effectLst/>
              <a:highlight>
                <a:srgbClr val="000099"/>
              </a:highlight>
              <a:uLnTx/>
              <a:uFillTx/>
              <a:latin typeface="Calibri"/>
              <a:ea typeface="+mn-ea"/>
              <a:cs typeface="+mn-cs"/>
            </a:endParaRPr>
          </a:p>
          <a:p>
            <a:pPr marL="457200" marR="0" lvl="1" indent="0" algn="just" defTabSz="914400" rtl="0" eaLnBrk="1" fontAlgn="auto" latinLnBrk="0" hangingPunct="1">
              <a:lnSpc>
                <a:spcPct val="90000"/>
              </a:lnSpc>
              <a:spcBef>
                <a:spcPts val="0"/>
              </a:spcBef>
              <a:spcAft>
                <a:spcPts val="0"/>
              </a:spcAft>
              <a:buClrTx/>
              <a:buSzTx/>
              <a:buFont typeface="Wingdings" panose="05000000000000000000" pitchFamily="2" charset="2"/>
              <a:buChar char="Ø"/>
              <a:tabLst/>
              <a:defRPr/>
            </a:pPr>
            <a:endParaRPr kumimoji="0" lang="en-IN" altLang="en-US" sz="2000" b="0" i="0" u="none" strike="noStrike" kern="1200" cap="none" spc="0" normalizeH="0" baseline="0" noProof="0" dirty="0">
              <a:ln>
                <a:noFill/>
              </a:ln>
              <a:solidFill>
                <a:prstClr val="black"/>
              </a:solidFill>
              <a:effectLst/>
              <a:highlight>
                <a:srgbClr val="000099"/>
              </a:highlight>
              <a:uLnTx/>
              <a:uFillTx/>
              <a:latin typeface="Calibri"/>
              <a:ea typeface="Cambria Math" panose="02040503050406030204" pitchFamily="18" charset="0"/>
              <a:cs typeface="Cambria Math" panose="02040503050406030204" pitchFamily="18" charset="0"/>
            </a:endParaRPr>
          </a:p>
        </p:txBody>
      </p:sp>
      <p:sp>
        <p:nvSpPr>
          <p:cNvPr id="2" name="TextBox 1">
            <a:extLst>
              <a:ext uri="{FF2B5EF4-FFF2-40B4-BE49-F238E27FC236}">
                <a16:creationId xmlns:a16="http://schemas.microsoft.com/office/drawing/2014/main" xmlns="" id="{6A78BE1C-D31E-4715-BE4E-632E6768C475}"/>
              </a:ext>
            </a:extLst>
          </p:cNvPr>
          <p:cNvSpPr txBox="1"/>
          <p:nvPr/>
        </p:nvSpPr>
        <p:spPr>
          <a:xfrm>
            <a:off x="503583" y="306610"/>
            <a:ext cx="10045147"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3200" b="0" i="0" u="none" strike="noStrike" kern="1200" cap="none" spc="0" normalizeH="0" baseline="0" noProof="0" dirty="0">
                <a:ln>
                  <a:noFill/>
                </a:ln>
                <a:solidFill>
                  <a:prstClr val="white"/>
                </a:solidFill>
                <a:effectLst/>
                <a:uLnTx/>
                <a:uFillTx/>
                <a:latin typeface="Calibri"/>
                <a:ea typeface="+mn-ea"/>
                <a:cs typeface="+mn-cs"/>
              </a:rPr>
              <a:t>Matching Concept under GST – Sec. 42 &amp; Rules</a:t>
            </a:r>
          </a:p>
        </p:txBody>
      </p:sp>
    </p:spTree>
    <p:extLst>
      <p:ext uri="{BB962C8B-B14F-4D97-AF65-F5344CB8AC3E}">
        <p14:creationId xmlns:p14="http://schemas.microsoft.com/office/powerpoint/2010/main" xmlns="" val="12221440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61424" y="1112938"/>
            <a:ext cx="11469149" cy="5425974"/>
          </a:xfrm>
        </p:spPr>
        <p:txBody>
          <a:bodyPr>
            <a:normAutofit/>
          </a:bodyPr>
          <a:lstStyle/>
          <a:p>
            <a:pPr algn="l"/>
            <a:r>
              <a:rPr lang="en-IN" sz="2800" b="1" i="0" u="sng" strike="noStrike" baseline="0" dirty="0">
                <a:latin typeface="Arial" panose="020B0604020202020204" pitchFamily="34" charset="0"/>
                <a:cs typeface="Arial" panose="020B0604020202020204" pitchFamily="34" charset="0"/>
              </a:rPr>
              <a:t>Points to be Noted for Sec.42 &amp; Rules 69 to 72</a:t>
            </a:r>
          </a:p>
          <a:p>
            <a:pPr algn="l"/>
            <a:r>
              <a:rPr lang="en-IN" dirty="0">
                <a:solidFill>
                  <a:srgbClr val="CC0099"/>
                </a:solidFill>
                <a:latin typeface="Arial" panose="020B0604020202020204" pitchFamily="34" charset="0"/>
                <a:cs typeface="Arial" panose="020B0604020202020204" pitchFamily="34" charset="0"/>
              </a:rPr>
              <a:t>Reconciliation Notes</a:t>
            </a:r>
            <a:endParaRPr lang="en-IN" b="0" i="0" u="none" strike="noStrike" baseline="0" dirty="0">
              <a:solidFill>
                <a:srgbClr val="CC0099"/>
              </a:solidFill>
              <a:latin typeface="Arial" panose="020B0604020202020204" pitchFamily="34" charset="0"/>
              <a:cs typeface="Arial" panose="020B0604020202020204" pitchFamily="34" charset="0"/>
            </a:endParaRPr>
          </a:p>
          <a:p>
            <a:pPr algn="l"/>
            <a:r>
              <a:rPr lang="en-IN" b="0" i="0" u="none" strike="noStrike" baseline="0" dirty="0">
                <a:latin typeface="Arial" panose="020B0604020202020204" pitchFamily="34" charset="0"/>
                <a:cs typeface="Arial" panose="020B0604020202020204" pitchFamily="34" charset="0"/>
              </a:rPr>
              <a:t>1. ITC Invoices of recipient matched with the Output Tax stated by supplier (ITC    </a:t>
            </a:r>
          </a:p>
          <a:p>
            <a:pPr algn="l"/>
            <a:r>
              <a:rPr lang="en-IN" dirty="0">
                <a:latin typeface="Arial" panose="020B0604020202020204" pitchFamily="34" charset="0"/>
                <a:cs typeface="Arial" panose="020B0604020202020204" pitchFamily="34" charset="0"/>
              </a:rPr>
              <a:t>    </a:t>
            </a:r>
            <a:r>
              <a:rPr lang="en-IN" b="0" i="0" u="none" strike="noStrike" baseline="0" dirty="0">
                <a:latin typeface="Arial" panose="020B0604020202020204" pitchFamily="34" charset="0"/>
                <a:cs typeface="Arial" panose="020B0604020202020204" pitchFamily="34" charset="0"/>
              </a:rPr>
              <a:t>Invoice matches with GSTR-2A including ITC amount is less than the GSTR-2A </a:t>
            </a:r>
          </a:p>
          <a:p>
            <a:pPr algn="l"/>
            <a:r>
              <a:rPr lang="en-IN" dirty="0">
                <a:latin typeface="Arial" panose="020B0604020202020204" pitchFamily="34" charset="0"/>
                <a:cs typeface="Arial" panose="020B0604020202020204" pitchFamily="34" charset="0"/>
              </a:rPr>
              <a:t>    </a:t>
            </a:r>
            <a:r>
              <a:rPr lang="en-IN" b="0" i="0" u="none" strike="noStrike" baseline="0" dirty="0">
                <a:latin typeface="Arial" panose="020B0604020202020204" pitchFamily="34" charset="0"/>
                <a:cs typeface="Arial" panose="020B0604020202020204" pitchFamily="34" charset="0"/>
              </a:rPr>
              <a:t>value – </a:t>
            </a:r>
            <a:r>
              <a:rPr lang="en-IN" b="0" i="1" u="sng" strike="noStrike" baseline="0" dirty="0">
                <a:latin typeface="Arial" panose="020B0604020202020204" pitchFamily="34" charset="0"/>
                <a:cs typeface="Arial" panose="020B0604020202020204" pitchFamily="34" charset="0"/>
              </a:rPr>
              <a:t>The transaction is treated as matched</a:t>
            </a:r>
            <a:r>
              <a:rPr lang="en-IN" b="0" i="0" u="none" strike="noStrike" baseline="0" dirty="0">
                <a:latin typeface="Arial" panose="020B0604020202020204" pitchFamily="34" charset="0"/>
                <a:cs typeface="Arial" panose="020B0604020202020204" pitchFamily="34" charset="0"/>
              </a:rPr>
              <a:t>.</a:t>
            </a:r>
          </a:p>
          <a:p>
            <a:pPr algn="l"/>
            <a:endParaRPr lang="en-IN" dirty="0">
              <a:latin typeface="Arial" panose="020B0604020202020204" pitchFamily="34" charset="0"/>
              <a:cs typeface="Arial" panose="020B0604020202020204" pitchFamily="34" charset="0"/>
            </a:endParaRPr>
          </a:p>
          <a:p>
            <a:pPr algn="l"/>
            <a:r>
              <a:rPr lang="en-IN" b="0" i="0" u="none" strike="noStrike" baseline="0" dirty="0">
                <a:latin typeface="Arial" panose="020B0604020202020204" pitchFamily="34" charset="0"/>
                <a:cs typeface="Arial" panose="020B0604020202020204" pitchFamily="34" charset="0"/>
              </a:rPr>
              <a:t>2. ITC Availed more than one time based on the same Invoice / Debit Note – Shall </a:t>
            </a:r>
          </a:p>
          <a:p>
            <a:pPr algn="l"/>
            <a:r>
              <a:rPr lang="en-IN" dirty="0">
                <a:latin typeface="Arial" panose="020B0604020202020204" pitchFamily="34" charset="0"/>
                <a:cs typeface="Arial" panose="020B0604020202020204" pitchFamily="34" charset="0"/>
              </a:rPr>
              <a:t>    </a:t>
            </a:r>
            <a:r>
              <a:rPr lang="en-IN" b="0" i="0" u="none" strike="noStrike" baseline="0" dirty="0">
                <a:latin typeface="Arial" panose="020B0604020202020204" pitchFamily="34" charset="0"/>
                <a:cs typeface="Arial" panose="020B0604020202020204" pitchFamily="34" charset="0"/>
              </a:rPr>
              <a:t>be communicated to the registered person by the exchequer in Form GST MIS-1 </a:t>
            </a:r>
          </a:p>
          <a:p>
            <a:pPr algn="l"/>
            <a:r>
              <a:rPr lang="en-IN" dirty="0">
                <a:latin typeface="Arial" panose="020B0604020202020204" pitchFamily="34" charset="0"/>
                <a:cs typeface="Arial" panose="020B0604020202020204" pitchFamily="34" charset="0"/>
              </a:rPr>
              <a:t>    </a:t>
            </a:r>
            <a:r>
              <a:rPr lang="en-IN" b="0" i="0" u="none" strike="noStrike" baseline="0" dirty="0">
                <a:latin typeface="Arial" panose="020B0604020202020204" pitchFamily="34" charset="0"/>
                <a:cs typeface="Arial" panose="020B0604020202020204" pitchFamily="34" charset="0"/>
              </a:rPr>
              <a:t>for reversal of excess ITC (Rule 72)</a:t>
            </a:r>
          </a:p>
          <a:p>
            <a:pPr algn="l"/>
            <a:endParaRPr lang="en-IN" dirty="0">
              <a:latin typeface="Arial" panose="020B0604020202020204" pitchFamily="34" charset="0"/>
              <a:cs typeface="Arial" panose="020B0604020202020204" pitchFamily="34" charset="0"/>
            </a:endParaRPr>
          </a:p>
          <a:p>
            <a:pPr algn="l"/>
            <a:endParaRPr lang="en-IN" b="0" i="0" u="none" strike="noStrike" baseline="0" dirty="0">
              <a:latin typeface="Arial" panose="020B0604020202020204" pitchFamily="34" charset="0"/>
              <a:cs typeface="Arial" panose="020B0604020202020204" pitchFamily="34" charset="0"/>
            </a:endParaRPr>
          </a:p>
          <a:p>
            <a:pPr algn="l"/>
            <a:endParaRPr lang="en-IN" dirty="0">
              <a:latin typeface="Arial" panose="020B0604020202020204" pitchFamily="34" charset="0"/>
              <a:cs typeface="Arial" panose="020B0604020202020204" pitchFamily="34" charset="0"/>
            </a:endParaRPr>
          </a:p>
          <a:p>
            <a:pPr algn="l"/>
            <a:endParaRPr lang="en-IN" b="0" i="0" u="none" strike="noStrike" baseline="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94C70B-8A31-43AF-B3DC-26EC7C17EF0C}" type="slidenum">
              <a:rPr kumimoji="0" lang="en-US" sz="2000" b="0" i="0" u="none" strike="noStrike" kern="1200" cap="none" spc="0" normalizeH="0" baseline="0" noProof="0" smtClean="0">
                <a:ln>
                  <a:noFill/>
                </a:ln>
                <a:solidFill>
                  <a:srgbClr val="0070C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2000" b="0" i="0" u="none" strike="noStrike" kern="1200" cap="none" spc="0" normalizeH="0" baseline="0" noProof="0" dirty="0">
              <a:ln>
                <a:noFill/>
              </a:ln>
              <a:solidFill>
                <a:srgbClr val="0070C0"/>
              </a:solidFill>
              <a:effectLst/>
              <a:uLnTx/>
              <a:uFillTx/>
              <a:latin typeface="Calibri"/>
              <a:ea typeface="+mn-ea"/>
              <a:cs typeface="+mn-cs"/>
            </a:endParaRPr>
          </a:p>
        </p:txBody>
      </p:sp>
      <p:sp>
        <p:nvSpPr>
          <p:cNvPr id="10" name="Subtitle 2">
            <a:extLst>
              <a:ext uri="{FF2B5EF4-FFF2-40B4-BE49-F238E27FC236}">
                <a16:creationId xmlns:a16="http://schemas.microsoft.com/office/drawing/2014/main" xmlns="" id="{DD717DA3-16B6-4A02-A7E7-221854782908}"/>
              </a:ext>
            </a:extLst>
          </p:cNvPr>
          <p:cNvSpPr txBox="1">
            <a:spLocks/>
          </p:cNvSpPr>
          <p:nvPr/>
        </p:nvSpPr>
        <p:spPr>
          <a:xfrm>
            <a:off x="375849" y="306610"/>
            <a:ext cx="10977952" cy="635925"/>
          </a:xfrm>
          <a:prstGeom prst="rect">
            <a:avLst/>
          </a:prstGeom>
          <a:solidFill>
            <a:srgbClr val="002060"/>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marR="0" lvl="1" indent="0" algn="just" defTabSz="91440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GB" sz="2400" b="0" i="0" u="none" strike="noStrike" kern="1200" cap="none" spc="0" normalizeH="0" baseline="0" noProof="0" dirty="0">
              <a:ln>
                <a:noFill/>
              </a:ln>
              <a:solidFill>
                <a:prstClr val="black"/>
              </a:solidFill>
              <a:effectLst/>
              <a:highlight>
                <a:srgbClr val="000099"/>
              </a:highlight>
              <a:uLnTx/>
              <a:uFillTx/>
              <a:latin typeface="Calibri"/>
              <a:ea typeface="+mn-ea"/>
              <a:cs typeface="+mn-cs"/>
            </a:endParaRPr>
          </a:p>
          <a:p>
            <a:pPr marL="457200" marR="0" lvl="1" indent="0" algn="just" defTabSz="914400" rtl="0" eaLnBrk="1" fontAlgn="auto" latinLnBrk="0" hangingPunct="1">
              <a:lnSpc>
                <a:spcPct val="90000"/>
              </a:lnSpc>
              <a:spcBef>
                <a:spcPts val="0"/>
              </a:spcBef>
              <a:spcAft>
                <a:spcPts val="0"/>
              </a:spcAft>
              <a:buClrTx/>
              <a:buSzTx/>
              <a:buFont typeface="Wingdings" panose="05000000000000000000" pitchFamily="2" charset="2"/>
              <a:buChar char="Ø"/>
              <a:tabLst/>
              <a:defRPr/>
            </a:pPr>
            <a:endParaRPr kumimoji="0" lang="en-IN" altLang="en-US" sz="2000" b="0" i="0" u="none" strike="noStrike" kern="1200" cap="none" spc="0" normalizeH="0" baseline="0" noProof="0" dirty="0">
              <a:ln>
                <a:noFill/>
              </a:ln>
              <a:solidFill>
                <a:prstClr val="black"/>
              </a:solidFill>
              <a:effectLst/>
              <a:highlight>
                <a:srgbClr val="000099"/>
              </a:highlight>
              <a:uLnTx/>
              <a:uFillTx/>
              <a:latin typeface="Calibri"/>
              <a:ea typeface="Cambria Math" panose="02040503050406030204" pitchFamily="18" charset="0"/>
              <a:cs typeface="Cambria Math" panose="02040503050406030204" pitchFamily="18" charset="0"/>
            </a:endParaRPr>
          </a:p>
        </p:txBody>
      </p:sp>
      <p:sp>
        <p:nvSpPr>
          <p:cNvPr id="2" name="TextBox 1">
            <a:extLst>
              <a:ext uri="{FF2B5EF4-FFF2-40B4-BE49-F238E27FC236}">
                <a16:creationId xmlns:a16="http://schemas.microsoft.com/office/drawing/2014/main" xmlns="" id="{6A78BE1C-D31E-4715-BE4E-632E6768C475}"/>
              </a:ext>
            </a:extLst>
          </p:cNvPr>
          <p:cNvSpPr txBox="1"/>
          <p:nvPr/>
        </p:nvSpPr>
        <p:spPr>
          <a:xfrm>
            <a:off x="503583" y="306610"/>
            <a:ext cx="10045147"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3200" b="0" i="0" u="none" strike="noStrike" kern="1200" cap="none" spc="0" normalizeH="0" baseline="0" noProof="0" dirty="0">
                <a:ln>
                  <a:noFill/>
                </a:ln>
                <a:solidFill>
                  <a:prstClr val="white"/>
                </a:solidFill>
                <a:effectLst/>
                <a:uLnTx/>
                <a:uFillTx/>
                <a:latin typeface="Calibri"/>
                <a:ea typeface="+mn-ea"/>
                <a:cs typeface="+mn-cs"/>
              </a:rPr>
              <a:t>Matching Concept under GST – Sec. 42 &amp; Rules</a:t>
            </a:r>
          </a:p>
        </p:txBody>
      </p:sp>
    </p:spTree>
    <p:extLst>
      <p:ext uri="{BB962C8B-B14F-4D97-AF65-F5344CB8AC3E}">
        <p14:creationId xmlns:p14="http://schemas.microsoft.com/office/powerpoint/2010/main" xmlns="" val="21833858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61424" y="1112938"/>
            <a:ext cx="11469149" cy="5425974"/>
          </a:xfrm>
        </p:spPr>
        <p:txBody>
          <a:bodyPr>
            <a:normAutofit fontScale="92500"/>
          </a:bodyPr>
          <a:lstStyle/>
          <a:p>
            <a:pPr algn="l"/>
            <a:r>
              <a:rPr lang="en-IN" sz="2800" b="1" i="0" u="sng" strike="noStrike" baseline="0" dirty="0">
                <a:latin typeface="Arial" panose="020B0604020202020204" pitchFamily="34" charset="0"/>
                <a:cs typeface="Arial" panose="020B0604020202020204" pitchFamily="34" charset="0"/>
              </a:rPr>
              <a:t>Points to be Noted for Sec.42 &amp; Rules 69 to 72</a:t>
            </a:r>
          </a:p>
          <a:p>
            <a:pPr algn="l"/>
            <a:r>
              <a:rPr lang="en-IN" dirty="0">
                <a:solidFill>
                  <a:srgbClr val="CC0099"/>
                </a:solidFill>
                <a:latin typeface="Arial" panose="020B0604020202020204" pitchFamily="34" charset="0"/>
                <a:cs typeface="Arial" panose="020B0604020202020204" pitchFamily="34" charset="0"/>
              </a:rPr>
              <a:t>Reconciliation Notes</a:t>
            </a:r>
            <a:endParaRPr lang="en-IN" b="0" i="0" u="none" strike="noStrike" baseline="0" dirty="0">
              <a:solidFill>
                <a:srgbClr val="CC0099"/>
              </a:solidFill>
              <a:latin typeface="Arial" panose="020B0604020202020204" pitchFamily="34" charset="0"/>
              <a:cs typeface="Arial" panose="020B0604020202020204" pitchFamily="34" charset="0"/>
            </a:endParaRPr>
          </a:p>
          <a:p>
            <a:pPr algn="l"/>
            <a:r>
              <a:rPr lang="en-IN" dirty="0">
                <a:latin typeface="Arial" panose="020B0604020202020204" pitchFamily="34" charset="0"/>
                <a:cs typeface="Arial" panose="020B0604020202020204" pitchFamily="34" charset="0"/>
              </a:rPr>
              <a:t>3. ITC Availed is more than the Output Tax / Not available in 2A as declared by the Supplier </a:t>
            </a:r>
          </a:p>
          <a:p>
            <a:pPr algn="l"/>
            <a:r>
              <a:rPr lang="en-IN" dirty="0">
                <a:latin typeface="Arial" panose="020B0604020202020204" pitchFamily="34" charset="0"/>
                <a:cs typeface="Arial" panose="020B0604020202020204" pitchFamily="34" charset="0"/>
              </a:rPr>
              <a:t>    (</a:t>
            </a:r>
            <a:r>
              <a:rPr lang="en-IN" dirty="0" err="1">
                <a:latin typeface="Arial" panose="020B0604020202020204" pitchFamily="34" charset="0"/>
                <a:cs typeface="Arial" panose="020B0604020202020204" pitchFamily="34" charset="0"/>
              </a:rPr>
              <a:t>i</a:t>
            </a:r>
            <a:r>
              <a:rPr lang="en-IN" dirty="0">
                <a:latin typeface="Arial" panose="020B0604020202020204" pitchFamily="34" charset="0"/>
                <a:cs typeface="Arial" panose="020B0604020202020204" pitchFamily="34" charset="0"/>
              </a:rPr>
              <a:t>) If the discrepancy is due to supplier’s mistake and accepted by him;</a:t>
            </a:r>
          </a:p>
          <a:p>
            <a:pPr algn="l"/>
            <a:r>
              <a:rPr lang="en-IN" dirty="0">
                <a:latin typeface="Arial" panose="020B0604020202020204" pitchFamily="34" charset="0"/>
                <a:cs typeface="Arial" panose="020B0604020202020204" pitchFamily="34" charset="0"/>
              </a:rPr>
              <a:t>         Invoice will be rectified by the supplier and the difference is added to his </a:t>
            </a:r>
          </a:p>
          <a:p>
            <a:pPr algn="l"/>
            <a:r>
              <a:rPr lang="en-IN" dirty="0">
                <a:latin typeface="Arial" panose="020B0604020202020204" pitchFamily="34" charset="0"/>
                <a:cs typeface="Arial" panose="020B0604020202020204" pitchFamily="34" charset="0"/>
              </a:rPr>
              <a:t>         output tax liability  	</a:t>
            </a:r>
            <a:endParaRPr lang="en-IN" b="0" i="0" u="none" strike="noStrike" baseline="0" dirty="0">
              <a:latin typeface="Arial" panose="020B0604020202020204" pitchFamily="34" charset="0"/>
              <a:cs typeface="Arial" panose="020B0604020202020204" pitchFamily="34" charset="0"/>
            </a:endParaRPr>
          </a:p>
          <a:p>
            <a:pPr algn="l"/>
            <a:r>
              <a:rPr lang="en-IN" dirty="0">
                <a:latin typeface="Arial" panose="020B0604020202020204" pitchFamily="34" charset="0"/>
                <a:cs typeface="Arial" panose="020B0604020202020204" pitchFamily="34" charset="0"/>
              </a:rPr>
              <a:t>    (ii) If the discrepancy is due to recipient’s mistake and accepted by him;</a:t>
            </a:r>
          </a:p>
          <a:p>
            <a:pPr algn="l"/>
            <a:r>
              <a:rPr lang="en-IN" dirty="0">
                <a:latin typeface="Arial" panose="020B0604020202020204" pitchFamily="34" charset="0"/>
                <a:cs typeface="Arial" panose="020B0604020202020204" pitchFamily="34" charset="0"/>
              </a:rPr>
              <a:t>	It can be rectified in the following month return and results in reduction in ITC</a:t>
            </a:r>
          </a:p>
          <a:p>
            <a:pPr algn="l"/>
            <a:r>
              <a:rPr lang="en-IN" dirty="0">
                <a:latin typeface="Arial" panose="020B0604020202020204" pitchFamily="34" charset="0"/>
                <a:cs typeface="Arial" panose="020B0604020202020204" pitchFamily="34" charset="0"/>
              </a:rPr>
              <a:t>     (iii) If the same is not rectified by both of them then such amount </a:t>
            </a:r>
            <a:r>
              <a:rPr lang="en-IN" u="sng" dirty="0">
                <a:solidFill>
                  <a:srgbClr val="FF0000"/>
                </a:solidFill>
                <a:latin typeface="Arial" panose="020B0604020202020204" pitchFamily="34" charset="0"/>
                <a:cs typeface="Arial" panose="020B0604020202020204" pitchFamily="34" charset="0"/>
              </a:rPr>
              <a:t>will be added to the </a:t>
            </a:r>
          </a:p>
          <a:p>
            <a:pPr algn="l"/>
            <a:r>
              <a:rPr lang="en-IN" dirty="0">
                <a:solidFill>
                  <a:srgbClr val="FF0000"/>
                </a:solidFill>
                <a:latin typeface="Arial" panose="020B0604020202020204" pitchFamily="34" charset="0"/>
                <a:cs typeface="Arial" panose="020B0604020202020204" pitchFamily="34" charset="0"/>
              </a:rPr>
              <a:t>           </a:t>
            </a:r>
            <a:r>
              <a:rPr lang="en-IN" u="sng" dirty="0">
                <a:solidFill>
                  <a:srgbClr val="FF0000"/>
                </a:solidFill>
                <a:latin typeface="Arial" panose="020B0604020202020204" pitchFamily="34" charset="0"/>
                <a:cs typeface="Arial" panose="020B0604020202020204" pitchFamily="34" charset="0"/>
              </a:rPr>
              <a:t>output tax liability of such recipient</a:t>
            </a:r>
            <a:r>
              <a:rPr lang="en-IN" dirty="0">
                <a:latin typeface="Arial" panose="020B0604020202020204" pitchFamily="34" charset="0"/>
                <a:cs typeface="Arial" panose="020B0604020202020204" pitchFamily="34" charset="0"/>
              </a:rPr>
              <a:t>.</a:t>
            </a:r>
          </a:p>
          <a:p>
            <a:pPr algn="l"/>
            <a:r>
              <a:rPr lang="en-IN" b="0" i="0" u="none" strike="noStrike" baseline="0" dirty="0">
                <a:latin typeface="Arial" panose="020B0604020202020204" pitchFamily="34" charset="0"/>
                <a:cs typeface="Arial" panose="020B0604020202020204" pitchFamily="34" charset="0"/>
              </a:rPr>
              <a:t>4. </a:t>
            </a:r>
            <a:r>
              <a:rPr lang="en-IN" b="1" i="0" u="sng" strike="noStrike" baseline="0" dirty="0">
                <a:latin typeface="Arial" panose="020B0604020202020204" pitchFamily="34" charset="0"/>
                <a:cs typeface="Arial" panose="020B0604020202020204" pitchFamily="34" charset="0"/>
              </a:rPr>
              <a:t>Time Limit : </a:t>
            </a:r>
            <a:r>
              <a:rPr lang="en-IN" b="0" i="0" u="none" strike="noStrike" baseline="0" dirty="0">
                <a:latin typeface="Arial" panose="020B0604020202020204" pitchFamily="34" charset="0"/>
                <a:cs typeface="Arial" panose="020B0604020202020204" pitchFamily="34" charset="0"/>
              </a:rPr>
              <a:t>September month following the end of the F.Y. OR </a:t>
            </a:r>
          </a:p>
          <a:p>
            <a:pPr algn="l"/>
            <a:r>
              <a:rPr lang="en-IN" b="0" i="0" u="none" strike="noStrike" baseline="0" dirty="0">
                <a:latin typeface="Arial" panose="020B0604020202020204" pitchFamily="34" charset="0"/>
                <a:cs typeface="Arial" panose="020B0604020202020204" pitchFamily="34" charset="0"/>
              </a:rPr>
              <a:t>		  Filing of Annual Return for the relevant F.Y.  </a:t>
            </a:r>
            <a:r>
              <a:rPr lang="en-IN" b="0" i="1" u="sng" strike="noStrike" baseline="0" dirty="0">
                <a:solidFill>
                  <a:srgbClr val="000099"/>
                </a:solidFill>
                <a:latin typeface="Arial" panose="020B0604020202020204" pitchFamily="34" charset="0"/>
                <a:cs typeface="Arial" panose="020B0604020202020204" pitchFamily="34" charset="0"/>
              </a:rPr>
              <a:t>Which ever is earlier.</a:t>
            </a:r>
            <a:r>
              <a:rPr lang="en-IN" b="0" i="0" u="none" strike="noStrike" baseline="0" dirty="0">
                <a:latin typeface="Arial" panose="020B0604020202020204" pitchFamily="34" charset="0"/>
                <a:cs typeface="Arial" panose="020B0604020202020204" pitchFamily="34" charset="0"/>
              </a:rPr>
              <a:t>		</a:t>
            </a:r>
          </a:p>
          <a:p>
            <a:pPr algn="l"/>
            <a:endParaRPr lang="en-IN" dirty="0">
              <a:latin typeface="Arial" panose="020B0604020202020204" pitchFamily="34" charset="0"/>
              <a:cs typeface="Arial" panose="020B0604020202020204" pitchFamily="34" charset="0"/>
            </a:endParaRPr>
          </a:p>
          <a:p>
            <a:pPr algn="l"/>
            <a:endParaRPr lang="en-IN" b="0" i="0" u="none" strike="noStrike" baseline="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94C70B-8A31-43AF-B3DC-26EC7C17EF0C}" type="slidenum">
              <a:rPr kumimoji="0" lang="en-US" sz="2000" b="0" i="0" u="none" strike="noStrike" kern="1200" cap="none" spc="0" normalizeH="0" baseline="0" noProof="0" smtClean="0">
                <a:ln>
                  <a:noFill/>
                </a:ln>
                <a:solidFill>
                  <a:srgbClr val="0070C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sz="2000" b="0" i="0" u="none" strike="noStrike" kern="1200" cap="none" spc="0" normalizeH="0" baseline="0" noProof="0" dirty="0">
              <a:ln>
                <a:noFill/>
              </a:ln>
              <a:solidFill>
                <a:srgbClr val="0070C0"/>
              </a:solidFill>
              <a:effectLst/>
              <a:uLnTx/>
              <a:uFillTx/>
              <a:latin typeface="Calibri"/>
              <a:ea typeface="+mn-ea"/>
              <a:cs typeface="+mn-cs"/>
            </a:endParaRPr>
          </a:p>
        </p:txBody>
      </p:sp>
      <p:sp>
        <p:nvSpPr>
          <p:cNvPr id="10" name="Subtitle 2">
            <a:extLst>
              <a:ext uri="{FF2B5EF4-FFF2-40B4-BE49-F238E27FC236}">
                <a16:creationId xmlns:a16="http://schemas.microsoft.com/office/drawing/2014/main" xmlns="" id="{DD717DA3-16B6-4A02-A7E7-221854782908}"/>
              </a:ext>
            </a:extLst>
          </p:cNvPr>
          <p:cNvSpPr txBox="1">
            <a:spLocks/>
          </p:cNvSpPr>
          <p:nvPr/>
        </p:nvSpPr>
        <p:spPr>
          <a:xfrm>
            <a:off x="375849" y="306610"/>
            <a:ext cx="10977952" cy="635925"/>
          </a:xfrm>
          <a:prstGeom prst="rect">
            <a:avLst/>
          </a:prstGeom>
          <a:solidFill>
            <a:srgbClr val="002060"/>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marR="0" lvl="1" indent="0" algn="just" defTabSz="91440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GB" sz="2400" b="0" i="0" u="none" strike="noStrike" kern="1200" cap="none" spc="0" normalizeH="0" baseline="0" noProof="0" dirty="0">
              <a:ln>
                <a:noFill/>
              </a:ln>
              <a:solidFill>
                <a:prstClr val="black"/>
              </a:solidFill>
              <a:effectLst/>
              <a:highlight>
                <a:srgbClr val="000099"/>
              </a:highlight>
              <a:uLnTx/>
              <a:uFillTx/>
              <a:latin typeface="Calibri"/>
              <a:ea typeface="+mn-ea"/>
              <a:cs typeface="+mn-cs"/>
            </a:endParaRPr>
          </a:p>
          <a:p>
            <a:pPr marL="457200" marR="0" lvl="1" indent="0" algn="just" defTabSz="914400" rtl="0" eaLnBrk="1" fontAlgn="auto" latinLnBrk="0" hangingPunct="1">
              <a:lnSpc>
                <a:spcPct val="90000"/>
              </a:lnSpc>
              <a:spcBef>
                <a:spcPts val="0"/>
              </a:spcBef>
              <a:spcAft>
                <a:spcPts val="0"/>
              </a:spcAft>
              <a:buClrTx/>
              <a:buSzTx/>
              <a:buFont typeface="Wingdings" panose="05000000000000000000" pitchFamily="2" charset="2"/>
              <a:buChar char="Ø"/>
              <a:tabLst/>
              <a:defRPr/>
            </a:pPr>
            <a:endParaRPr kumimoji="0" lang="en-IN" altLang="en-US" sz="2000" b="0" i="0" u="none" strike="noStrike" kern="1200" cap="none" spc="0" normalizeH="0" baseline="0" noProof="0" dirty="0">
              <a:ln>
                <a:noFill/>
              </a:ln>
              <a:solidFill>
                <a:prstClr val="black"/>
              </a:solidFill>
              <a:effectLst/>
              <a:highlight>
                <a:srgbClr val="000099"/>
              </a:highlight>
              <a:uLnTx/>
              <a:uFillTx/>
              <a:latin typeface="Calibri"/>
              <a:ea typeface="Cambria Math" panose="02040503050406030204" pitchFamily="18" charset="0"/>
              <a:cs typeface="Cambria Math" panose="02040503050406030204" pitchFamily="18" charset="0"/>
            </a:endParaRPr>
          </a:p>
        </p:txBody>
      </p:sp>
      <p:sp>
        <p:nvSpPr>
          <p:cNvPr id="2" name="TextBox 1">
            <a:extLst>
              <a:ext uri="{FF2B5EF4-FFF2-40B4-BE49-F238E27FC236}">
                <a16:creationId xmlns:a16="http://schemas.microsoft.com/office/drawing/2014/main" xmlns="" id="{6A78BE1C-D31E-4715-BE4E-632E6768C475}"/>
              </a:ext>
            </a:extLst>
          </p:cNvPr>
          <p:cNvSpPr txBox="1"/>
          <p:nvPr/>
        </p:nvSpPr>
        <p:spPr>
          <a:xfrm>
            <a:off x="503583" y="306610"/>
            <a:ext cx="10045147"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3200" b="0" i="0" u="none" strike="noStrike" kern="1200" cap="none" spc="0" normalizeH="0" baseline="0" noProof="0" dirty="0">
                <a:ln>
                  <a:noFill/>
                </a:ln>
                <a:solidFill>
                  <a:prstClr val="white"/>
                </a:solidFill>
                <a:effectLst/>
                <a:uLnTx/>
                <a:uFillTx/>
                <a:latin typeface="Calibri"/>
                <a:ea typeface="+mn-ea"/>
                <a:cs typeface="+mn-cs"/>
              </a:rPr>
              <a:t>Matching Concept under GST – Sec. 42 &amp; Rules</a:t>
            </a:r>
          </a:p>
        </p:txBody>
      </p:sp>
    </p:spTree>
    <p:extLst>
      <p:ext uri="{BB962C8B-B14F-4D97-AF65-F5344CB8AC3E}">
        <p14:creationId xmlns:p14="http://schemas.microsoft.com/office/powerpoint/2010/main" xmlns="" val="10310460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a:bodyPr>
          <a:lstStyle/>
          <a:p>
            <a:pPr algn="l"/>
            <a:endParaRPr lang="en-IN" b="1" u="sng" dirty="0"/>
          </a:p>
          <a:p>
            <a:pPr algn="l"/>
            <a:endParaRPr lang="en-IN" b="1" u="sng" dirty="0"/>
          </a:p>
          <a:p>
            <a:pPr algn="l"/>
            <a:endParaRPr lang="en-IN" b="1" u="sng" dirty="0"/>
          </a:p>
          <a:p>
            <a:endParaRPr lang="en-IN" b="1" u="sng" dirty="0"/>
          </a:p>
          <a:p>
            <a:r>
              <a:rPr lang="en-IN" sz="8800" b="1" i="1" u="sng" dirty="0">
                <a:solidFill>
                  <a:schemeClr val="accent1">
                    <a:lumMod val="50000"/>
                  </a:schemeClr>
                </a:solidFill>
              </a:rPr>
              <a:t>Output Tax – Matching</a:t>
            </a:r>
            <a:endParaRPr lang="en-IN" sz="1800" b="1" u="sng" dirty="0"/>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26</a:t>
            </a:fld>
            <a:endParaRPr lang="en-US" sz="2000" dirty="0">
              <a:solidFill>
                <a:srgbClr val="0070C0"/>
              </a:solidFill>
            </a:endParaRPr>
          </a:p>
        </p:txBody>
      </p:sp>
    </p:spTree>
    <p:extLst>
      <p:ext uri="{BB962C8B-B14F-4D97-AF65-F5344CB8AC3E}">
        <p14:creationId xmlns:p14="http://schemas.microsoft.com/office/powerpoint/2010/main" xmlns="" val="4137613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61424" y="1112938"/>
            <a:ext cx="11469149" cy="5425974"/>
          </a:xfrm>
        </p:spPr>
        <p:txBody>
          <a:bodyPr>
            <a:normAutofit fontScale="92500" lnSpcReduction="10000"/>
          </a:bodyPr>
          <a:lstStyle/>
          <a:p>
            <a:pPr algn="l"/>
            <a:r>
              <a:rPr lang="en-IN" b="1" i="0" u="sng" strike="noStrike" baseline="0" dirty="0">
                <a:latin typeface="Arial" panose="020B0604020202020204" pitchFamily="34" charset="0"/>
                <a:cs typeface="Arial" panose="020B0604020202020204" pitchFamily="34" charset="0"/>
              </a:rPr>
              <a:t>Matching, reversal and reclaim of reduction in output tax liability</a:t>
            </a:r>
          </a:p>
          <a:p>
            <a:pPr algn="l"/>
            <a:r>
              <a:rPr lang="en-IN" b="0" i="0" u="none" strike="noStrike" baseline="0" dirty="0">
                <a:latin typeface="Arial" panose="020B0604020202020204" pitchFamily="34" charset="0"/>
                <a:cs typeface="Arial" panose="020B0604020202020204" pitchFamily="34" charset="0"/>
              </a:rPr>
              <a:t>1) The details of every credit note relating to outward supply furnished by a registered</a:t>
            </a:r>
          </a:p>
          <a:p>
            <a:pPr algn="l"/>
            <a:r>
              <a:rPr lang="en-IN" b="0" i="0" u="none" strike="noStrike" baseline="0" dirty="0">
                <a:latin typeface="Arial" panose="020B0604020202020204" pitchFamily="34" charset="0"/>
                <a:cs typeface="Arial" panose="020B0604020202020204" pitchFamily="34" charset="0"/>
              </a:rPr>
              <a:t>person (hereinafter referred to in this section as the ‘supplier’) for a tax period shall,</a:t>
            </a:r>
          </a:p>
          <a:p>
            <a:pPr algn="l"/>
            <a:r>
              <a:rPr lang="en-IN" b="0" i="0" u="none" strike="noStrike" baseline="0" dirty="0">
                <a:latin typeface="Arial" panose="020B0604020202020204" pitchFamily="34" charset="0"/>
                <a:cs typeface="Arial" panose="020B0604020202020204" pitchFamily="34" charset="0"/>
              </a:rPr>
              <a:t>in such manner and within such time as may be prescribed, be matched -</a:t>
            </a:r>
          </a:p>
          <a:p>
            <a:pPr algn="l"/>
            <a:endParaRPr lang="en-IN" b="0" i="0" u="none" strike="noStrike" baseline="0" dirty="0">
              <a:latin typeface="Arial" panose="020B0604020202020204" pitchFamily="34" charset="0"/>
              <a:cs typeface="Arial" panose="020B0604020202020204" pitchFamily="34" charset="0"/>
            </a:endParaRPr>
          </a:p>
          <a:p>
            <a:pPr lvl="1" algn="l"/>
            <a:r>
              <a:rPr lang="en-IN" sz="2600" b="0" i="0" u="none" strike="noStrike" baseline="0" dirty="0">
                <a:latin typeface="Arial" panose="020B0604020202020204" pitchFamily="34" charset="0"/>
                <a:cs typeface="Arial" panose="020B0604020202020204" pitchFamily="34" charset="0"/>
              </a:rPr>
              <a:t>(a) with the corresponding reduction in the claim for input tax credit by the</a:t>
            </a:r>
          </a:p>
          <a:p>
            <a:pPr lvl="1" algn="l"/>
            <a:r>
              <a:rPr lang="en-IN" sz="2600" b="0" i="0" u="none" strike="noStrike" baseline="0" dirty="0">
                <a:latin typeface="Arial" panose="020B0604020202020204" pitchFamily="34" charset="0"/>
                <a:cs typeface="Arial" panose="020B0604020202020204" pitchFamily="34" charset="0"/>
              </a:rPr>
              <a:t>corresponding registered person (hereinafter referred to in this section as the</a:t>
            </a:r>
          </a:p>
          <a:p>
            <a:pPr lvl="1" algn="l"/>
            <a:r>
              <a:rPr lang="en-IN" sz="2600" b="0" i="0" u="none" strike="noStrike" baseline="0" dirty="0">
                <a:latin typeface="Arial" panose="020B0604020202020204" pitchFamily="34" charset="0"/>
                <a:cs typeface="Arial" panose="020B0604020202020204" pitchFamily="34" charset="0"/>
              </a:rPr>
              <a:t>‘recipient’) in his valid return for the same tax period or any subsequent tax</a:t>
            </a:r>
          </a:p>
          <a:p>
            <a:pPr lvl="1" algn="l"/>
            <a:r>
              <a:rPr lang="en-IN" sz="2600" b="0" i="0" u="none" strike="noStrike" baseline="0" dirty="0">
                <a:latin typeface="Arial" panose="020B0604020202020204" pitchFamily="34" charset="0"/>
                <a:cs typeface="Arial" panose="020B0604020202020204" pitchFamily="34" charset="0"/>
              </a:rPr>
              <a:t>period, and</a:t>
            </a:r>
          </a:p>
          <a:p>
            <a:pPr lvl="1" algn="l"/>
            <a:endParaRPr lang="en-IN" sz="2600" b="0" i="0" u="none" strike="noStrike" baseline="0" dirty="0">
              <a:latin typeface="Arial" panose="020B0604020202020204" pitchFamily="34" charset="0"/>
              <a:cs typeface="Arial" panose="020B0604020202020204" pitchFamily="34" charset="0"/>
            </a:endParaRPr>
          </a:p>
          <a:p>
            <a:pPr lvl="1" algn="l"/>
            <a:r>
              <a:rPr lang="en-IN" sz="2600" b="0" i="0" u="none" strike="noStrike" baseline="0" dirty="0">
                <a:latin typeface="Arial" panose="020B0604020202020204" pitchFamily="34" charset="0"/>
                <a:cs typeface="Arial" panose="020B0604020202020204" pitchFamily="34" charset="0"/>
              </a:rPr>
              <a:t>(b) for duplication of claims for reduction in output tax liability.</a:t>
            </a:r>
          </a:p>
          <a:p>
            <a:pPr algn="l"/>
            <a:endParaRPr lang="en-IN" b="0" i="0" u="none" strike="noStrike" baseline="0" dirty="0">
              <a:latin typeface="Arial" panose="020B0604020202020204" pitchFamily="34" charset="0"/>
              <a:cs typeface="Arial" panose="020B0604020202020204" pitchFamily="34" charset="0"/>
            </a:endParaRPr>
          </a:p>
          <a:p>
            <a:pPr algn="l"/>
            <a:r>
              <a:rPr lang="en-IN" sz="3200" b="0" i="0" u="none" strike="noStrike" baseline="0" dirty="0">
                <a:latin typeface="Arial" panose="020B0604020202020204" pitchFamily="34" charset="0"/>
                <a:cs typeface="Arial" panose="020B0604020202020204" pitchFamily="34" charset="0"/>
              </a:rPr>
              <a:t>	</a:t>
            </a:r>
            <a:r>
              <a:rPr lang="en-IN" b="0" i="0" u="none" strike="noStrike" baseline="0" dirty="0">
                <a:latin typeface="Arial" panose="020B0604020202020204" pitchFamily="34" charset="0"/>
                <a:cs typeface="Arial" panose="020B0604020202020204" pitchFamily="34" charset="0"/>
              </a:rPr>
              <a:t>	</a:t>
            </a:r>
          </a:p>
          <a:p>
            <a:pPr algn="l"/>
            <a:endParaRPr lang="en-IN" dirty="0">
              <a:latin typeface="Arial" panose="020B0604020202020204" pitchFamily="34" charset="0"/>
              <a:cs typeface="Arial" panose="020B0604020202020204" pitchFamily="34" charset="0"/>
            </a:endParaRPr>
          </a:p>
          <a:p>
            <a:pPr algn="l"/>
            <a:endParaRPr lang="en-IN" b="0" i="0" u="none" strike="noStrike" baseline="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94C70B-8A31-43AF-B3DC-26EC7C17EF0C}" type="slidenum">
              <a:rPr kumimoji="0" lang="en-US" sz="2000" b="0" i="0" u="none" strike="noStrike" kern="1200" cap="none" spc="0" normalizeH="0" baseline="0" noProof="0" smtClean="0">
                <a:ln>
                  <a:noFill/>
                </a:ln>
                <a:solidFill>
                  <a:srgbClr val="0070C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S" sz="2000" b="0" i="0" u="none" strike="noStrike" kern="1200" cap="none" spc="0" normalizeH="0" baseline="0" noProof="0" dirty="0">
              <a:ln>
                <a:noFill/>
              </a:ln>
              <a:solidFill>
                <a:srgbClr val="0070C0"/>
              </a:solidFill>
              <a:effectLst/>
              <a:uLnTx/>
              <a:uFillTx/>
              <a:latin typeface="Calibri"/>
              <a:ea typeface="+mn-ea"/>
              <a:cs typeface="+mn-cs"/>
            </a:endParaRPr>
          </a:p>
        </p:txBody>
      </p:sp>
      <p:sp>
        <p:nvSpPr>
          <p:cNvPr id="10" name="Subtitle 2">
            <a:extLst>
              <a:ext uri="{FF2B5EF4-FFF2-40B4-BE49-F238E27FC236}">
                <a16:creationId xmlns:a16="http://schemas.microsoft.com/office/drawing/2014/main" xmlns="" id="{DD717DA3-16B6-4A02-A7E7-221854782908}"/>
              </a:ext>
            </a:extLst>
          </p:cNvPr>
          <p:cNvSpPr txBox="1">
            <a:spLocks/>
          </p:cNvSpPr>
          <p:nvPr/>
        </p:nvSpPr>
        <p:spPr>
          <a:xfrm>
            <a:off x="375849" y="306610"/>
            <a:ext cx="10977952" cy="635925"/>
          </a:xfrm>
          <a:prstGeom prst="rect">
            <a:avLst/>
          </a:prstGeom>
          <a:solidFill>
            <a:srgbClr val="002060"/>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marR="0" lvl="1" indent="0" algn="just" defTabSz="91440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GB" sz="2400" b="0" i="0" u="none" strike="noStrike" kern="1200" cap="none" spc="0" normalizeH="0" baseline="0" noProof="0" dirty="0">
              <a:ln>
                <a:noFill/>
              </a:ln>
              <a:solidFill>
                <a:prstClr val="black"/>
              </a:solidFill>
              <a:effectLst/>
              <a:highlight>
                <a:srgbClr val="000099"/>
              </a:highlight>
              <a:uLnTx/>
              <a:uFillTx/>
              <a:latin typeface="Calibri"/>
              <a:ea typeface="+mn-ea"/>
              <a:cs typeface="+mn-cs"/>
            </a:endParaRPr>
          </a:p>
          <a:p>
            <a:pPr marL="457200" marR="0" lvl="1" indent="0" algn="just" defTabSz="914400" rtl="0" eaLnBrk="1" fontAlgn="auto" latinLnBrk="0" hangingPunct="1">
              <a:lnSpc>
                <a:spcPct val="90000"/>
              </a:lnSpc>
              <a:spcBef>
                <a:spcPts val="0"/>
              </a:spcBef>
              <a:spcAft>
                <a:spcPts val="0"/>
              </a:spcAft>
              <a:buClrTx/>
              <a:buSzTx/>
              <a:buFont typeface="Wingdings" panose="05000000000000000000" pitchFamily="2" charset="2"/>
              <a:buChar char="Ø"/>
              <a:tabLst/>
              <a:defRPr/>
            </a:pPr>
            <a:endParaRPr kumimoji="0" lang="en-IN" altLang="en-US" sz="2000" b="0" i="0" u="none" strike="noStrike" kern="1200" cap="none" spc="0" normalizeH="0" baseline="0" noProof="0" dirty="0">
              <a:ln>
                <a:noFill/>
              </a:ln>
              <a:solidFill>
                <a:prstClr val="black"/>
              </a:solidFill>
              <a:effectLst/>
              <a:highlight>
                <a:srgbClr val="000099"/>
              </a:highlight>
              <a:uLnTx/>
              <a:uFillTx/>
              <a:latin typeface="Calibri"/>
              <a:ea typeface="Cambria Math" panose="02040503050406030204" pitchFamily="18" charset="0"/>
              <a:cs typeface="Cambria Math" panose="02040503050406030204" pitchFamily="18" charset="0"/>
            </a:endParaRPr>
          </a:p>
        </p:txBody>
      </p:sp>
      <p:sp>
        <p:nvSpPr>
          <p:cNvPr id="2" name="TextBox 1">
            <a:extLst>
              <a:ext uri="{FF2B5EF4-FFF2-40B4-BE49-F238E27FC236}">
                <a16:creationId xmlns:a16="http://schemas.microsoft.com/office/drawing/2014/main" xmlns="" id="{6A78BE1C-D31E-4715-BE4E-632E6768C475}"/>
              </a:ext>
            </a:extLst>
          </p:cNvPr>
          <p:cNvSpPr txBox="1"/>
          <p:nvPr/>
        </p:nvSpPr>
        <p:spPr>
          <a:xfrm>
            <a:off x="503583" y="306610"/>
            <a:ext cx="10045147"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3200" b="0" i="0" u="none" strike="noStrike" kern="1200" cap="none" spc="0" normalizeH="0" baseline="0" noProof="0" dirty="0">
                <a:ln>
                  <a:noFill/>
                </a:ln>
                <a:solidFill>
                  <a:prstClr val="white"/>
                </a:solidFill>
                <a:effectLst/>
                <a:uLnTx/>
                <a:uFillTx/>
                <a:latin typeface="Calibri"/>
                <a:ea typeface="+mn-ea"/>
                <a:cs typeface="+mn-cs"/>
              </a:rPr>
              <a:t>Matching Concept for Output Tax liability – Sec. 43</a:t>
            </a:r>
          </a:p>
        </p:txBody>
      </p:sp>
    </p:spTree>
    <p:extLst>
      <p:ext uri="{BB962C8B-B14F-4D97-AF65-F5344CB8AC3E}">
        <p14:creationId xmlns:p14="http://schemas.microsoft.com/office/powerpoint/2010/main" xmlns="" val="11444129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61424" y="1112938"/>
            <a:ext cx="11469149" cy="5425974"/>
          </a:xfrm>
        </p:spPr>
        <p:txBody>
          <a:bodyPr>
            <a:normAutofit lnSpcReduction="10000"/>
          </a:bodyPr>
          <a:lstStyle/>
          <a:p>
            <a:pPr algn="l"/>
            <a:r>
              <a:rPr lang="en-IN" b="1" i="0" u="sng" strike="noStrike" baseline="0" dirty="0">
                <a:latin typeface="Arial" panose="020B0604020202020204" pitchFamily="34" charset="0"/>
                <a:cs typeface="Arial" panose="020B0604020202020204" pitchFamily="34" charset="0"/>
              </a:rPr>
              <a:t>Matching, reversal and reclaim of reduction in output tax liability</a:t>
            </a:r>
          </a:p>
          <a:p>
            <a:pPr algn="l"/>
            <a:r>
              <a:rPr lang="en-IN" sz="2200" b="0" i="0" u="none" strike="noStrike" baseline="0" dirty="0">
                <a:latin typeface="Arial" panose="020B0604020202020204" pitchFamily="34" charset="0"/>
                <a:cs typeface="Arial" panose="020B0604020202020204" pitchFamily="34" charset="0"/>
              </a:rPr>
              <a:t>(2) The claim for reduction in output tax liability by the supplier that matches with    </a:t>
            </a:r>
          </a:p>
          <a:p>
            <a:pPr algn="l"/>
            <a:r>
              <a:rPr lang="en-IN" sz="2200" b="0" i="0" u="none" strike="noStrike" baseline="0" dirty="0">
                <a:latin typeface="Arial" panose="020B0604020202020204" pitchFamily="34" charset="0"/>
                <a:cs typeface="Arial" panose="020B0604020202020204" pitchFamily="34" charset="0"/>
              </a:rPr>
              <a:t>the corresponding reduction in the claim for input tax credit by the recipient shall be</a:t>
            </a:r>
          </a:p>
          <a:p>
            <a:pPr algn="l"/>
            <a:r>
              <a:rPr lang="en-IN" sz="2200" b="0" i="0" u="none" strike="noStrike" baseline="0" dirty="0">
                <a:latin typeface="Arial" panose="020B0604020202020204" pitchFamily="34" charset="0"/>
                <a:cs typeface="Arial" panose="020B0604020202020204" pitchFamily="34" charset="0"/>
              </a:rPr>
              <a:t>finally accepted and communicated, in the manner as may be prescribed, to the</a:t>
            </a:r>
          </a:p>
          <a:p>
            <a:pPr algn="l"/>
            <a:r>
              <a:rPr lang="en-IN" sz="2200" b="0" i="0" u="none" strike="noStrike" baseline="0" dirty="0">
                <a:latin typeface="Arial" panose="020B0604020202020204" pitchFamily="34" charset="0"/>
                <a:cs typeface="Arial" panose="020B0604020202020204" pitchFamily="34" charset="0"/>
              </a:rPr>
              <a:t>supplier.</a:t>
            </a:r>
            <a:r>
              <a:rPr lang="en-IN" sz="3200" b="0" i="0" u="none" strike="noStrike" baseline="0" dirty="0">
                <a:latin typeface="Arial" panose="020B0604020202020204" pitchFamily="34" charset="0"/>
                <a:cs typeface="Arial" panose="020B0604020202020204" pitchFamily="34" charset="0"/>
              </a:rPr>
              <a:t>	</a:t>
            </a:r>
            <a:r>
              <a:rPr lang="en-IN" b="0" i="0" u="none" strike="noStrike" baseline="0" dirty="0">
                <a:latin typeface="Arial" panose="020B0604020202020204" pitchFamily="34" charset="0"/>
                <a:cs typeface="Arial" panose="020B0604020202020204" pitchFamily="34" charset="0"/>
              </a:rPr>
              <a:t>	</a:t>
            </a:r>
          </a:p>
          <a:p>
            <a:pPr algn="l"/>
            <a:endParaRPr lang="en-IN" sz="2200" b="0" i="0" u="none" strike="noStrike" baseline="0" dirty="0">
              <a:latin typeface="Arial" panose="020B0604020202020204" pitchFamily="34" charset="0"/>
              <a:cs typeface="Arial" panose="020B0604020202020204" pitchFamily="34" charset="0"/>
            </a:endParaRPr>
          </a:p>
          <a:p>
            <a:pPr algn="l"/>
            <a:r>
              <a:rPr lang="en-IN" sz="2200" b="0" i="0" u="none" strike="noStrike" baseline="0" dirty="0">
                <a:latin typeface="Arial" panose="020B0604020202020204" pitchFamily="34" charset="0"/>
                <a:cs typeface="Arial" panose="020B0604020202020204" pitchFamily="34" charset="0"/>
              </a:rPr>
              <a:t>(3) Where the reduction of output tax liability in respect of outward supplies exceeds the</a:t>
            </a:r>
          </a:p>
          <a:p>
            <a:pPr algn="l"/>
            <a:r>
              <a:rPr lang="en-IN" sz="2200" b="0" i="0" u="none" strike="noStrike" baseline="0" dirty="0">
                <a:latin typeface="Arial" panose="020B0604020202020204" pitchFamily="34" charset="0"/>
                <a:cs typeface="Arial" panose="020B0604020202020204" pitchFamily="34" charset="0"/>
              </a:rPr>
              <a:t>corresponding reduction in the claim for input tax credit or the corresponding credit</a:t>
            </a:r>
          </a:p>
          <a:p>
            <a:pPr algn="l"/>
            <a:r>
              <a:rPr lang="en-IN" sz="2200" b="0" i="0" u="none" strike="noStrike" baseline="0" dirty="0">
                <a:latin typeface="Arial" panose="020B0604020202020204" pitchFamily="34" charset="0"/>
                <a:cs typeface="Arial" panose="020B0604020202020204" pitchFamily="34" charset="0"/>
              </a:rPr>
              <a:t>note is not declared by the recipient in his valid returns, the discrepancy shall be</a:t>
            </a:r>
          </a:p>
          <a:p>
            <a:pPr algn="l"/>
            <a:r>
              <a:rPr lang="en-IN" sz="2200" b="0" i="0" u="none" strike="noStrike" baseline="0" dirty="0">
                <a:latin typeface="Arial" panose="020B0604020202020204" pitchFamily="34" charset="0"/>
                <a:cs typeface="Arial" panose="020B0604020202020204" pitchFamily="34" charset="0"/>
              </a:rPr>
              <a:t>communicated to both such persons in the manner as may be prescribed.</a:t>
            </a:r>
          </a:p>
          <a:p>
            <a:pPr algn="l"/>
            <a:endParaRPr lang="en-IN" sz="2200" b="0" i="0" u="none" strike="noStrike" baseline="0" dirty="0">
              <a:latin typeface="Arial" panose="020B0604020202020204" pitchFamily="34" charset="0"/>
              <a:cs typeface="Arial" panose="020B0604020202020204" pitchFamily="34" charset="0"/>
            </a:endParaRPr>
          </a:p>
          <a:p>
            <a:pPr algn="l"/>
            <a:r>
              <a:rPr lang="en-IN" sz="2200" b="0" i="0" u="none" strike="noStrike" baseline="0" dirty="0">
                <a:latin typeface="Arial" panose="020B0604020202020204" pitchFamily="34" charset="0"/>
                <a:cs typeface="Arial" panose="020B0604020202020204" pitchFamily="34" charset="0"/>
              </a:rPr>
              <a:t>4) The duplication of claims for reduction in output tax liability shall be communicated to</a:t>
            </a:r>
          </a:p>
          <a:p>
            <a:pPr algn="l"/>
            <a:r>
              <a:rPr lang="en-IN" sz="2200" b="0" i="0" u="none" strike="noStrike" baseline="0" dirty="0">
                <a:latin typeface="Arial" panose="020B0604020202020204" pitchFamily="34" charset="0"/>
                <a:cs typeface="Arial" panose="020B0604020202020204" pitchFamily="34" charset="0"/>
              </a:rPr>
              <a:t>the supplier in such manner as may be prescribed.</a:t>
            </a:r>
            <a:endParaRPr lang="en-IN" sz="2200" dirty="0">
              <a:latin typeface="Arial" panose="020B0604020202020204" pitchFamily="34" charset="0"/>
              <a:cs typeface="Arial" panose="020B0604020202020204" pitchFamily="34" charset="0"/>
            </a:endParaRPr>
          </a:p>
          <a:p>
            <a:pPr algn="l"/>
            <a:endParaRPr lang="en-IN" b="0" i="0" u="none" strike="noStrike" baseline="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94C70B-8A31-43AF-B3DC-26EC7C17EF0C}" type="slidenum">
              <a:rPr kumimoji="0" lang="en-US" sz="2000" b="0" i="0" u="none" strike="noStrike" kern="1200" cap="none" spc="0" normalizeH="0" baseline="0" noProof="0" smtClean="0">
                <a:ln>
                  <a:noFill/>
                </a:ln>
                <a:solidFill>
                  <a:srgbClr val="0070C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US" sz="2000" b="0" i="0" u="none" strike="noStrike" kern="1200" cap="none" spc="0" normalizeH="0" baseline="0" noProof="0" dirty="0">
              <a:ln>
                <a:noFill/>
              </a:ln>
              <a:solidFill>
                <a:srgbClr val="0070C0"/>
              </a:solidFill>
              <a:effectLst/>
              <a:uLnTx/>
              <a:uFillTx/>
              <a:latin typeface="Calibri"/>
              <a:ea typeface="+mn-ea"/>
              <a:cs typeface="+mn-cs"/>
            </a:endParaRPr>
          </a:p>
        </p:txBody>
      </p:sp>
      <p:sp>
        <p:nvSpPr>
          <p:cNvPr id="10" name="Subtitle 2">
            <a:extLst>
              <a:ext uri="{FF2B5EF4-FFF2-40B4-BE49-F238E27FC236}">
                <a16:creationId xmlns:a16="http://schemas.microsoft.com/office/drawing/2014/main" xmlns="" id="{DD717DA3-16B6-4A02-A7E7-221854782908}"/>
              </a:ext>
            </a:extLst>
          </p:cNvPr>
          <p:cNvSpPr txBox="1">
            <a:spLocks/>
          </p:cNvSpPr>
          <p:nvPr/>
        </p:nvSpPr>
        <p:spPr>
          <a:xfrm>
            <a:off x="375849" y="306610"/>
            <a:ext cx="10977952" cy="635925"/>
          </a:xfrm>
          <a:prstGeom prst="rect">
            <a:avLst/>
          </a:prstGeom>
          <a:solidFill>
            <a:srgbClr val="002060"/>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marR="0" lvl="1" indent="0" algn="just" defTabSz="91440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GB" sz="2400" b="0" i="0" u="none" strike="noStrike" kern="1200" cap="none" spc="0" normalizeH="0" baseline="0" noProof="0" dirty="0">
              <a:ln>
                <a:noFill/>
              </a:ln>
              <a:solidFill>
                <a:prstClr val="black"/>
              </a:solidFill>
              <a:effectLst/>
              <a:highlight>
                <a:srgbClr val="000099"/>
              </a:highlight>
              <a:uLnTx/>
              <a:uFillTx/>
              <a:latin typeface="Calibri"/>
              <a:ea typeface="+mn-ea"/>
              <a:cs typeface="+mn-cs"/>
            </a:endParaRPr>
          </a:p>
          <a:p>
            <a:pPr marL="457200" marR="0" lvl="1" indent="0" algn="just" defTabSz="914400" rtl="0" eaLnBrk="1" fontAlgn="auto" latinLnBrk="0" hangingPunct="1">
              <a:lnSpc>
                <a:spcPct val="90000"/>
              </a:lnSpc>
              <a:spcBef>
                <a:spcPts val="0"/>
              </a:spcBef>
              <a:spcAft>
                <a:spcPts val="0"/>
              </a:spcAft>
              <a:buClrTx/>
              <a:buSzTx/>
              <a:buFont typeface="Wingdings" panose="05000000000000000000" pitchFamily="2" charset="2"/>
              <a:buChar char="Ø"/>
              <a:tabLst/>
              <a:defRPr/>
            </a:pPr>
            <a:endParaRPr kumimoji="0" lang="en-IN" altLang="en-US" sz="2000" b="0" i="0" u="none" strike="noStrike" kern="1200" cap="none" spc="0" normalizeH="0" baseline="0" noProof="0" dirty="0">
              <a:ln>
                <a:noFill/>
              </a:ln>
              <a:solidFill>
                <a:prstClr val="black"/>
              </a:solidFill>
              <a:effectLst/>
              <a:highlight>
                <a:srgbClr val="000099"/>
              </a:highlight>
              <a:uLnTx/>
              <a:uFillTx/>
              <a:latin typeface="Calibri"/>
              <a:ea typeface="Cambria Math" panose="02040503050406030204" pitchFamily="18" charset="0"/>
              <a:cs typeface="Cambria Math" panose="02040503050406030204" pitchFamily="18" charset="0"/>
            </a:endParaRPr>
          </a:p>
        </p:txBody>
      </p:sp>
      <p:sp>
        <p:nvSpPr>
          <p:cNvPr id="2" name="TextBox 1">
            <a:extLst>
              <a:ext uri="{FF2B5EF4-FFF2-40B4-BE49-F238E27FC236}">
                <a16:creationId xmlns:a16="http://schemas.microsoft.com/office/drawing/2014/main" xmlns="" id="{6A78BE1C-D31E-4715-BE4E-632E6768C475}"/>
              </a:ext>
            </a:extLst>
          </p:cNvPr>
          <p:cNvSpPr txBox="1"/>
          <p:nvPr/>
        </p:nvSpPr>
        <p:spPr>
          <a:xfrm>
            <a:off x="503583" y="306610"/>
            <a:ext cx="10045147"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3200" b="0" i="0" u="none" strike="noStrike" kern="1200" cap="none" spc="0" normalizeH="0" baseline="0" noProof="0" dirty="0">
                <a:ln>
                  <a:noFill/>
                </a:ln>
                <a:solidFill>
                  <a:prstClr val="white"/>
                </a:solidFill>
                <a:effectLst/>
                <a:uLnTx/>
                <a:uFillTx/>
                <a:latin typeface="Calibri"/>
                <a:ea typeface="+mn-ea"/>
                <a:cs typeface="+mn-cs"/>
              </a:rPr>
              <a:t>Matching Concept for Output Tax liability – Sec. 43</a:t>
            </a:r>
          </a:p>
        </p:txBody>
      </p:sp>
    </p:spTree>
    <p:extLst>
      <p:ext uri="{BB962C8B-B14F-4D97-AF65-F5344CB8AC3E}">
        <p14:creationId xmlns:p14="http://schemas.microsoft.com/office/powerpoint/2010/main" xmlns="" val="40970478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61424" y="1112938"/>
            <a:ext cx="11469149" cy="5425974"/>
          </a:xfrm>
        </p:spPr>
        <p:txBody>
          <a:bodyPr>
            <a:normAutofit fontScale="92500" lnSpcReduction="20000"/>
          </a:bodyPr>
          <a:lstStyle/>
          <a:p>
            <a:pPr algn="l"/>
            <a:r>
              <a:rPr lang="en-IN" b="1" i="0" u="sng" strike="noStrike" baseline="0" dirty="0">
                <a:latin typeface="Arial" panose="020B0604020202020204" pitchFamily="34" charset="0"/>
                <a:cs typeface="Arial" panose="020B0604020202020204" pitchFamily="34" charset="0"/>
              </a:rPr>
              <a:t>Matching, reversal and reclaim of reduction in output tax liability</a:t>
            </a:r>
          </a:p>
          <a:p>
            <a:pPr algn="l"/>
            <a:r>
              <a:rPr lang="en-IN" b="0" i="0" u="none" strike="noStrike" baseline="0" dirty="0">
                <a:latin typeface="Arial" panose="020B0604020202020204" pitchFamily="34" charset="0"/>
                <a:cs typeface="Arial" panose="020B0604020202020204" pitchFamily="34" charset="0"/>
              </a:rPr>
              <a:t>(5) The amount in respect of which any discrepancy is communicated under sub-section(3) </a:t>
            </a:r>
          </a:p>
          <a:p>
            <a:pPr algn="l"/>
            <a:r>
              <a:rPr lang="en-IN" b="0" i="0" u="none" strike="noStrike" baseline="0" dirty="0">
                <a:latin typeface="Arial" panose="020B0604020202020204" pitchFamily="34" charset="0"/>
                <a:cs typeface="Arial" panose="020B0604020202020204" pitchFamily="34" charset="0"/>
              </a:rPr>
              <a:t>and which is not rectified by the recipient in his valid return for the month in which </a:t>
            </a:r>
          </a:p>
          <a:p>
            <a:pPr algn="l"/>
            <a:r>
              <a:rPr lang="en-IN" b="0" i="0" u="none" strike="noStrike" baseline="0" dirty="0">
                <a:latin typeface="Arial" panose="020B0604020202020204" pitchFamily="34" charset="0"/>
                <a:cs typeface="Arial" panose="020B0604020202020204" pitchFamily="34" charset="0"/>
              </a:rPr>
              <a:t>discrepancy is communicated shall be added to the output tax liability of the supplier, in </a:t>
            </a:r>
          </a:p>
          <a:p>
            <a:pPr algn="l"/>
            <a:r>
              <a:rPr lang="en-IN" b="0" i="0" u="none" strike="noStrike" baseline="0" dirty="0">
                <a:latin typeface="Arial" panose="020B0604020202020204" pitchFamily="34" charset="0"/>
                <a:cs typeface="Arial" panose="020B0604020202020204" pitchFamily="34" charset="0"/>
              </a:rPr>
              <a:t>such manner as may be prescribed, in his return for the month succeeding the month in </a:t>
            </a:r>
          </a:p>
          <a:p>
            <a:pPr algn="l"/>
            <a:r>
              <a:rPr lang="en-IN" b="0" i="0" u="none" strike="noStrike" baseline="0" dirty="0">
                <a:latin typeface="Arial" panose="020B0604020202020204" pitchFamily="34" charset="0"/>
                <a:cs typeface="Arial" panose="020B0604020202020204" pitchFamily="34" charset="0"/>
              </a:rPr>
              <a:t>which the discrepancy is communicated.</a:t>
            </a:r>
          </a:p>
          <a:p>
            <a:pPr algn="l"/>
            <a:endParaRPr lang="en-IN" b="0" i="0" u="none" strike="noStrike" baseline="0" dirty="0">
              <a:latin typeface="Arial" panose="020B0604020202020204" pitchFamily="34" charset="0"/>
              <a:cs typeface="Arial" panose="020B0604020202020204" pitchFamily="34" charset="0"/>
            </a:endParaRPr>
          </a:p>
          <a:p>
            <a:pPr algn="l"/>
            <a:r>
              <a:rPr lang="en-IN" b="0" i="0" u="none" strike="noStrike" baseline="0" dirty="0">
                <a:latin typeface="Arial" panose="020B0604020202020204" pitchFamily="34" charset="0"/>
                <a:cs typeface="Arial" panose="020B0604020202020204" pitchFamily="34" charset="0"/>
              </a:rPr>
              <a:t>(6) The amount in respect of any reduction in output tax liability that is found to be on  </a:t>
            </a:r>
          </a:p>
          <a:p>
            <a:pPr algn="l"/>
            <a:r>
              <a:rPr lang="en-IN" b="0" i="0" u="none" strike="noStrike" baseline="0" dirty="0">
                <a:latin typeface="Arial" panose="020B0604020202020204" pitchFamily="34" charset="0"/>
                <a:cs typeface="Arial" panose="020B0604020202020204" pitchFamily="34" charset="0"/>
              </a:rPr>
              <a:t>account of duplication of claims shall be added to the output tax liability of the supplier in  </a:t>
            </a:r>
          </a:p>
          <a:p>
            <a:pPr algn="l"/>
            <a:r>
              <a:rPr lang="en-IN" b="0" i="0" u="none" strike="noStrike" baseline="0" dirty="0">
                <a:latin typeface="Arial" panose="020B0604020202020204" pitchFamily="34" charset="0"/>
                <a:cs typeface="Arial" panose="020B0604020202020204" pitchFamily="34" charset="0"/>
              </a:rPr>
              <a:t>his return for the month in which such duplication is communicated.</a:t>
            </a:r>
          </a:p>
          <a:p>
            <a:pPr algn="l"/>
            <a:endParaRPr lang="en-IN" b="0" i="0" u="none" strike="noStrike" baseline="0" dirty="0">
              <a:latin typeface="Arial" panose="020B0604020202020204" pitchFamily="34" charset="0"/>
              <a:cs typeface="Arial" panose="020B0604020202020204" pitchFamily="34" charset="0"/>
            </a:endParaRPr>
          </a:p>
          <a:p>
            <a:pPr algn="l"/>
            <a:r>
              <a:rPr lang="en-IN" b="0" i="0" u="none" strike="noStrike" baseline="0" dirty="0">
                <a:latin typeface="Arial" panose="020B0604020202020204" pitchFamily="34" charset="0"/>
                <a:cs typeface="Arial" panose="020B0604020202020204" pitchFamily="34" charset="0"/>
              </a:rPr>
              <a:t>(7) The supplier shall be eligible to reduce, from his output tax liability, the amount</a:t>
            </a:r>
          </a:p>
          <a:p>
            <a:pPr algn="l"/>
            <a:r>
              <a:rPr lang="en-IN" b="0" i="0" u="none" strike="noStrike" baseline="0" dirty="0">
                <a:latin typeface="Arial" panose="020B0604020202020204" pitchFamily="34" charset="0"/>
                <a:cs typeface="Arial" panose="020B0604020202020204" pitchFamily="34" charset="0"/>
              </a:rPr>
              <a:t>added under sub-section (5) if the recipient declares the details of the credit note in</a:t>
            </a:r>
          </a:p>
          <a:p>
            <a:pPr algn="l"/>
            <a:r>
              <a:rPr lang="en-IN" b="0" i="0" u="none" strike="noStrike" baseline="0" dirty="0">
                <a:latin typeface="Arial" panose="020B0604020202020204" pitchFamily="34" charset="0"/>
                <a:cs typeface="Arial" panose="020B0604020202020204" pitchFamily="34" charset="0"/>
              </a:rPr>
              <a:t>his valid return within the time specified in sub-section (9) of section 39.</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94C70B-8A31-43AF-B3DC-26EC7C17EF0C}" type="slidenum">
              <a:rPr kumimoji="0" lang="en-US" sz="2000" b="0" i="0" u="none" strike="noStrike" kern="1200" cap="none" spc="0" normalizeH="0" baseline="0" noProof="0" smtClean="0">
                <a:ln>
                  <a:noFill/>
                </a:ln>
                <a:solidFill>
                  <a:srgbClr val="0070C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US" sz="2000" b="0" i="0" u="none" strike="noStrike" kern="1200" cap="none" spc="0" normalizeH="0" baseline="0" noProof="0" dirty="0">
              <a:ln>
                <a:noFill/>
              </a:ln>
              <a:solidFill>
                <a:srgbClr val="0070C0"/>
              </a:solidFill>
              <a:effectLst/>
              <a:uLnTx/>
              <a:uFillTx/>
              <a:latin typeface="Calibri"/>
              <a:ea typeface="+mn-ea"/>
              <a:cs typeface="+mn-cs"/>
            </a:endParaRPr>
          </a:p>
        </p:txBody>
      </p:sp>
      <p:sp>
        <p:nvSpPr>
          <p:cNvPr id="10" name="Subtitle 2">
            <a:extLst>
              <a:ext uri="{FF2B5EF4-FFF2-40B4-BE49-F238E27FC236}">
                <a16:creationId xmlns:a16="http://schemas.microsoft.com/office/drawing/2014/main" xmlns="" id="{DD717DA3-16B6-4A02-A7E7-221854782908}"/>
              </a:ext>
            </a:extLst>
          </p:cNvPr>
          <p:cNvSpPr txBox="1">
            <a:spLocks/>
          </p:cNvSpPr>
          <p:nvPr/>
        </p:nvSpPr>
        <p:spPr>
          <a:xfrm>
            <a:off x="375849" y="306610"/>
            <a:ext cx="10977952" cy="635925"/>
          </a:xfrm>
          <a:prstGeom prst="rect">
            <a:avLst/>
          </a:prstGeom>
          <a:solidFill>
            <a:srgbClr val="002060"/>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marR="0" lvl="1" indent="0" algn="just" defTabSz="91440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GB" sz="2400" b="0" i="0" u="none" strike="noStrike" kern="1200" cap="none" spc="0" normalizeH="0" baseline="0" noProof="0" dirty="0">
              <a:ln>
                <a:noFill/>
              </a:ln>
              <a:solidFill>
                <a:prstClr val="black"/>
              </a:solidFill>
              <a:effectLst/>
              <a:highlight>
                <a:srgbClr val="000099"/>
              </a:highlight>
              <a:uLnTx/>
              <a:uFillTx/>
              <a:latin typeface="Calibri"/>
              <a:ea typeface="+mn-ea"/>
              <a:cs typeface="+mn-cs"/>
            </a:endParaRPr>
          </a:p>
          <a:p>
            <a:pPr marL="457200" marR="0" lvl="1" indent="0" algn="just" defTabSz="914400" rtl="0" eaLnBrk="1" fontAlgn="auto" latinLnBrk="0" hangingPunct="1">
              <a:lnSpc>
                <a:spcPct val="90000"/>
              </a:lnSpc>
              <a:spcBef>
                <a:spcPts val="0"/>
              </a:spcBef>
              <a:spcAft>
                <a:spcPts val="0"/>
              </a:spcAft>
              <a:buClrTx/>
              <a:buSzTx/>
              <a:buFont typeface="Wingdings" panose="05000000000000000000" pitchFamily="2" charset="2"/>
              <a:buChar char="Ø"/>
              <a:tabLst/>
              <a:defRPr/>
            </a:pPr>
            <a:endParaRPr kumimoji="0" lang="en-IN" altLang="en-US" sz="2000" b="0" i="0" u="none" strike="noStrike" kern="1200" cap="none" spc="0" normalizeH="0" baseline="0" noProof="0" dirty="0">
              <a:ln>
                <a:noFill/>
              </a:ln>
              <a:solidFill>
                <a:prstClr val="black"/>
              </a:solidFill>
              <a:effectLst/>
              <a:highlight>
                <a:srgbClr val="000099"/>
              </a:highlight>
              <a:uLnTx/>
              <a:uFillTx/>
              <a:latin typeface="Calibri"/>
              <a:ea typeface="Cambria Math" panose="02040503050406030204" pitchFamily="18" charset="0"/>
              <a:cs typeface="Cambria Math" panose="02040503050406030204" pitchFamily="18" charset="0"/>
            </a:endParaRPr>
          </a:p>
        </p:txBody>
      </p:sp>
      <p:sp>
        <p:nvSpPr>
          <p:cNvPr id="2" name="TextBox 1">
            <a:extLst>
              <a:ext uri="{FF2B5EF4-FFF2-40B4-BE49-F238E27FC236}">
                <a16:creationId xmlns:a16="http://schemas.microsoft.com/office/drawing/2014/main" xmlns="" id="{6A78BE1C-D31E-4715-BE4E-632E6768C475}"/>
              </a:ext>
            </a:extLst>
          </p:cNvPr>
          <p:cNvSpPr txBox="1"/>
          <p:nvPr/>
        </p:nvSpPr>
        <p:spPr>
          <a:xfrm>
            <a:off x="503583" y="306610"/>
            <a:ext cx="10045147"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3200" b="0" i="0" u="none" strike="noStrike" kern="1200" cap="none" spc="0" normalizeH="0" baseline="0" noProof="0" dirty="0">
                <a:ln>
                  <a:noFill/>
                </a:ln>
                <a:solidFill>
                  <a:prstClr val="white"/>
                </a:solidFill>
                <a:effectLst/>
                <a:uLnTx/>
                <a:uFillTx/>
                <a:latin typeface="Calibri"/>
                <a:ea typeface="+mn-ea"/>
                <a:cs typeface="+mn-cs"/>
              </a:rPr>
              <a:t>Matching Concept for Output Tax liability – Sec. 43</a:t>
            </a:r>
          </a:p>
        </p:txBody>
      </p:sp>
    </p:spTree>
    <p:extLst>
      <p:ext uri="{BB962C8B-B14F-4D97-AF65-F5344CB8AC3E}">
        <p14:creationId xmlns:p14="http://schemas.microsoft.com/office/powerpoint/2010/main" xmlns="" val="13299851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75848" y="1125416"/>
            <a:ext cx="11469149" cy="5425974"/>
          </a:xfrm>
        </p:spPr>
        <p:txBody>
          <a:bodyPr>
            <a:normAutofit lnSpcReduction="10000"/>
          </a:bodyPr>
          <a:lstStyle/>
          <a:p>
            <a:pPr algn="l"/>
            <a:r>
              <a:rPr lang="en-IN" sz="1800" u="sng" dirty="0">
                <a:latin typeface="Arial" panose="020B0604020202020204" pitchFamily="34" charset="0"/>
                <a:cs typeface="Arial" panose="020B0604020202020204" pitchFamily="34" charset="0"/>
              </a:rPr>
              <a:t>CGST Act, 2017. </a:t>
            </a:r>
          </a:p>
          <a:p>
            <a:pPr algn="l"/>
            <a:r>
              <a:rPr lang="en-IN" sz="1800" dirty="0">
                <a:latin typeface="Arial" panose="020B0604020202020204" pitchFamily="34" charset="0"/>
                <a:cs typeface="Arial" panose="020B0604020202020204" pitchFamily="34" charset="0"/>
              </a:rPr>
              <a:t>	Sec 41. Claim of Input Tax Credit and Provisional acceptance </a:t>
            </a:r>
            <a:r>
              <a:rPr lang="en-IN" sz="1800" dirty="0" err="1">
                <a:latin typeface="Arial" panose="020B0604020202020204" pitchFamily="34" charset="0"/>
                <a:cs typeface="Arial" panose="020B0604020202020204" pitchFamily="34" charset="0"/>
              </a:rPr>
              <a:t>threof</a:t>
            </a:r>
            <a:endParaRPr lang="en-IN" sz="1800" dirty="0">
              <a:latin typeface="Arial" panose="020B0604020202020204" pitchFamily="34" charset="0"/>
              <a:cs typeface="Arial" panose="020B0604020202020204" pitchFamily="34" charset="0"/>
            </a:endParaRPr>
          </a:p>
          <a:p>
            <a:pPr algn="l"/>
            <a:r>
              <a:rPr lang="en-IN" sz="1800" dirty="0">
                <a:latin typeface="Arial" panose="020B0604020202020204" pitchFamily="34" charset="0"/>
                <a:cs typeface="Arial" panose="020B0604020202020204" pitchFamily="34" charset="0"/>
              </a:rPr>
              <a:t>	       42. Matching, Reversal and reclaim of Input Tax Credit</a:t>
            </a:r>
          </a:p>
          <a:p>
            <a:pPr algn="l"/>
            <a:r>
              <a:rPr lang="en-IN" sz="1800" dirty="0">
                <a:latin typeface="Arial" panose="020B0604020202020204" pitchFamily="34" charset="0"/>
                <a:cs typeface="Arial" panose="020B0604020202020204" pitchFamily="34" charset="0"/>
              </a:rPr>
              <a:t>	       43. Matching, Reversal and reclaim of reduction in Output tax liability</a:t>
            </a:r>
            <a:endParaRPr lang="en-IN" altLang="en-US" sz="1800" u="sng" dirty="0">
              <a:latin typeface="Arial" panose="020B0604020202020204" pitchFamily="34" charset="0"/>
              <a:ea typeface="Cambria Math" panose="02040503050406030204" pitchFamily="18" charset="0"/>
              <a:cs typeface="Arial" panose="020B0604020202020204" pitchFamily="34" charset="0"/>
            </a:endParaRPr>
          </a:p>
          <a:p>
            <a:pPr algn="l"/>
            <a:r>
              <a:rPr lang="en-IN" altLang="en-US" sz="1800" u="sng" dirty="0">
                <a:latin typeface="Arial" panose="020B0604020202020204" pitchFamily="34" charset="0"/>
                <a:cs typeface="Arial" panose="020B0604020202020204" pitchFamily="34" charset="0"/>
              </a:rPr>
              <a:t>CGST </a:t>
            </a:r>
            <a:r>
              <a:rPr lang="en-IN" sz="1800" u="sng" dirty="0">
                <a:latin typeface="Arial" panose="020B0604020202020204" pitchFamily="34" charset="0"/>
                <a:cs typeface="Arial" panose="020B0604020202020204" pitchFamily="34" charset="0"/>
              </a:rPr>
              <a:t>Rules,2017.</a:t>
            </a:r>
          </a:p>
          <a:p>
            <a:pPr algn="l"/>
            <a:r>
              <a:rPr lang="en-IN" sz="1800" dirty="0">
                <a:latin typeface="Arial" panose="020B0604020202020204" pitchFamily="34" charset="0"/>
                <a:cs typeface="Arial" panose="020B0604020202020204" pitchFamily="34" charset="0"/>
              </a:rPr>
              <a:t>	69. Matching of claim of Input Tax Credit</a:t>
            </a:r>
          </a:p>
          <a:p>
            <a:pPr algn="l"/>
            <a:r>
              <a:rPr lang="en-IN" sz="1800" dirty="0">
                <a:latin typeface="Arial" panose="020B0604020202020204" pitchFamily="34" charset="0"/>
                <a:cs typeface="Arial" panose="020B0604020202020204" pitchFamily="34" charset="0"/>
              </a:rPr>
              <a:t>	70. Final acceptance of Input Tax Credit and Communication thereof</a:t>
            </a:r>
          </a:p>
          <a:p>
            <a:pPr algn="l"/>
            <a:r>
              <a:rPr lang="en-IN" sz="1800" dirty="0">
                <a:latin typeface="Arial" panose="020B0604020202020204" pitchFamily="34" charset="0"/>
                <a:cs typeface="Arial" panose="020B0604020202020204" pitchFamily="34" charset="0"/>
              </a:rPr>
              <a:t>	71. Communication and rectification of discrepancy in claim of input Tax Credit and reversal of claim 	      of Input tax credit</a:t>
            </a:r>
          </a:p>
          <a:p>
            <a:pPr algn="l"/>
            <a:r>
              <a:rPr lang="en-IN" sz="1800" dirty="0">
                <a:latin typeface="Arial" panose="020B0604020202020204" pitchFamily="34" charset="0"/>
                <a:cs typeface="Arial" panose="020B0604020202020204" pitchFamily="34" charset="0"/>
              </a:rPr>
              <a:t>	72. Claim of input tax credit on the same invoice more than once</a:t>
            </a:r>
          </a:p>
          <a:p>
            <a:pPr algn="l"/>
            <a:r>
              <a:rPr lang="en-IN" sz="1800" dirty="0">
                <a:latin typeface="Arial" panose="020B0604020202020204" pitchFamily="34" charset="0"/>
                <a:cs typeface="Arial" panose="020B0604020202020204" pitchFamily="34" charset="0"/>
              </a:rPr>
              <a:t>	73. Refund of interest paid on reclaim of reversals</a:t>
            </a:r>
          </a:p>
          <a:p>
            <a:pPr lvl="1" algn="just">
              <a:spcBef>
                <a:spcPts val="0"/>
              </a:spcBef>
            </a:pPr>
            <a:r>
              <a:rPr lang="en-GB" sz="1800" dirty="0">
                <a:latin typeface="Arial" panose="020B0604020202020204" pitchFamily="34" charset="0"/>
                <a:cs typeface="Arial" panose="020B0604020202020204" pitchFamily="34" charset="0"/>
              </a:rPr>
              <a:t>	74. </a:t>
            </a:r>
            <a:r>
              <a:rPr lang="en-IN" sz="1800" b="0" i="0" u="none" strike="noStrike" baseline="0" dirty="0">
                <a:latin typeface="Arial" panose="020B0604020202020204" pitchFamily="34" charset="0"/>
                <a:cs typeface="Arial" panose="020B0604020202020204" pitchFamily="34" charset="0"/>
              </a:rPr>
              <a:t>Final acceptance of reduction in output tax liability and communication thereof</a:t>
            </a:r>
          </a:p>
          <a:p>
            <a:pPr algn="l"/>
            <a:r>
              <a:rPr lang="en-IN" sz="1800" dirty="0">
                <a:latin typeface="Arial" panose="020B0604020202020204" pitchFamily="34" charset="0"/>
                <a:cs typeface="Arial" panose="020B0604020202020204" pitchFamily="34" charset="0"/>
              </a:rPr>
              <a:t>	75. </a:t>
            </a:r>
            <a:r>
              <a:rPr lang="en-IN" sz="1800" b="0" i="0" u="none" strike="noStrike" baseline="0" dirty="0">
                <a:latin typeface="Arial" panose="020B0604020202020204" pitchFamily="34" charset="0"/>
                <a:cs typeface="Arial" panose="020B0604020202020204" pitchFamily="34" charset="0"/>
              </a:rPr>
              <a:t>Communication and rectification of discrepancy in reduction in output tax liability and reversal of 	      claim of reduction.-</a:t>
            </a:r>
          </a:p>
          <a:p>
            <a:pPr algn="l"/>
            <a:r>
              <a:rPr lang="en-IN" sz="1800" dirty="0">
                <a:latin typeface="Arial" panose="020B0604020202020204" pitchFamily="34" charset="0"/>
                <a:cs typeface="Arial" panose="020B0604020202020204" pitchFamily="34" charset="0"/>
              </a:rPr>
              <a:t>	76. </a:t>
            </a:r>
            <a:r>
              <a:rPr lang="en-IN" sz="1800" b="0" i="0" u="none" strike="noStrike" baseline="0" dirty="0">
                <a:latin typeface="Arial" panose="020B0604020202020204" pitchFamily="34" charset="0"/>
                <a:cs typeface="Arial" panose="020B0604020202020204" pitchFamily="34" charset="0"/>
              </a:rPr>
              <a:t>Claim of reduction in output tax liability more than once</a:t>
            </a:r>
          </a:p>
          <a:p>
            <a:pPr algn="l"/>
            <a:r>
              <a:rPr lang="en-IN" sz="1800" dirty="0">
                <a:latin typeface="Arial" panose="020B0604020202020204" pitchFamily="34" charset="0"/>
                <a:cs typeface="Arial" panose="020B0604020202020204" pitchFamily="34" charset="0"/>
              </a:rPr>
              <a:t>	77. </a:t>
            </a:r>
            <a:r>
              <a:rPr lang="en-IN" sz="1800" b="0" i="0" u="none" strike="noStrike" baseline="0" dirty="0">
                <a:latin typeface="Arial" panose="020B0604020202020204" pitchFamily="34" charset="0"/>
                <a:cs typeface="Arial" panose="020B0604020202020204" pitchFamily="34" charset="0"/>
              </a:rPr>
              <a:t>Refund of interest paid on reclaim of reversals.-</a:t>
            </a:r>
          </a:p>
          <a:p>
            <a:pPr algn="l"/>
            <a:endParaRPr lang="en-GB" dirty="0"/>
          </a:p>
          <a:p>
            <a:pPr lvl="1" algn="just">
              <a:spcBef>
                <a:spcPts val="0"/>
              </a:spcBef>
              <a:buFont typeface="Wingdings" panose="05000000000000000000" pitchFamily="2" charset="2"/>
              <a:buChar char="Ø"/>
            </a:pPr>
            <a:endParaRPr lang="en-IN" altLang="en-US" sz="20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3</a:t>
            </a:fld>
            <a:endParaRPr lang="en-US" sz="2000" dirty="0">
              <a:solidFill>
                <a:srgbClr val="0070C0"/>
              </a:solidFill>
            </a:endParaRPr>
          </a:p>
        </p:txBody>
      </p:sp>
      <p:sp>
        <p:nvSpPr>
          <p:cNvPr id="10" name="Subtitle 2">
            <a:extLst>
              <a:ext uri="{FF2B5EF4-FFF2-40B4-BE49-F238E27FC236}">
                <a16:creationId xmlns:a16="http://schemas.microsoft.com/office/drawing/2014/main" xmlns="" id="{DD717DA3-16B6-4A02-A7E7-221854782908}"/>
              </a:ext>
            </a:extLst>
          </p:cNvPr>
          <p:cNvSpPr txBox="1">
            <a:spLocks/>
          </p:cNvSpPr>
          <p:nvPr/>
        </p:nvSpPr>
        <p:spPr>
          <a:xfrm>
            <a:off x="375849" y="306610"/>
            <a:ext cx="10977952" cy="635925"/>
          </a:xfrm>
          <a:prstGeom prst="rect">
            <a:avLst/>
          </a:prstGeom>
          <a:solidFill>
            <a:srgbClr val="002060"/>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lvl="1" algn="just">
              <a:spcBef>
                <a:spcPts val="0"/>
              </a:spcBef>
            </a:pPr>
            <a:endParaRPr lang="en-GB" sz="2400" dirty="0">
              <a:highlight>
                <a:srgbClr val="000099"/>
              </a:highlight>
            </a:endParaRPr>
          </a:p>
          <a:p>
            <a:pPr lvl="1" algn="just">
              <a:spcBef>
                <a:spcPts val="0"/>
              </a:spcBef>
              <a:buFont typeface="Wingdings" panose="05000000000000000000" pitchFamily="2" charset="2"/>
              <a:buChar char="Ø"/>
            </a:pPr>
            <a:endParaRPr lang="en-IN" altLang="en-US" dirty="0">
              <a:highlight>
                <a:srgbClr val="000099"/>
              </a:highlight>
              <a:ea typeface="Cambria Math" panose="02040503050406030204" pitchFamily="18" charset="0"/>
              <a:cs typeface="Cambria Math" panose="02040503050406030204" pitchFamily="18" charset="0"/>
            </a:endParaRPr>
          </a:p>
        </p:txBody>
      </p:sp>
      <p:sp>
        <p:nvSpPr>
          <p:cNvPr id="2" name="TextBox 1">
            <a:extLst>
              <a:ext uri="{FF2B5EF4-FFF2-40B4-BE49-F238E27FC236}">
                <a16:creationId xmlns:a16="http://schemas.microsoft.com/office/drawing/2014/main" xmlns="" id="{6A78BE1C-D31E-4715-BE4E-632E6768C475}"/>
              </a:ext>
            </a:extLst>
          </p:cNvPr>
          <p:cNvSpPr txBox="1"/>
          <p:nvPr/>
        </p:nvSpPr>
        <p:spPr>
          <a:xfrm>
            <a:off x="3584917" y="332184"/>
            <a:ext cx="5022166" cy="584775"/>
          </a:xfrm>
          <a:prstGeom prst="rect">
            <a:avLst/>
          </a:prstGeom>
          <a:noFill/>
        </p:spPr>
        <p:txBody>
          <a:bodyPr wrap="square" rtlCol="0">
            <a:spAutoFit/>
          </a:bodyPr>
          <a:lstStyle/>
          <a:p>
            <a:pPr algn="ctr"/>
            <a:r>
              <a:rPr lang="en-IN" sz="3200" dirty="0">
                <a:solidFill>
                  <a:schemeClr val="bg1"/>
                </a:solidFill>
              </a:rPr>
              <a:t>Matching Concept under GST</a:t>
            </a:r>
          </a:p>
        </p:txBody>
      </p:sp>
    </p:spTree>
    <p:extLst>
      <p:ext uri="{BB962C8B-B14F-4D97-AF65-F5344CB8AC3E}">
        <p14:creationId xmlns:p14="http://schemas.microsoft.com/office/powerpoint/2010/main" xmlns="" val="411287387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61424" y="1112938"/>
            <a:ext cx="11469149" cy="5425974"/>
          </a:xfrm>
        </p:spPr>
        <p:txBody>
          <a:bodyPr>
            <a:noAutofit/>
          </a:bodyPr>
          <a:lstStyle/>
          <a:p>
            <a:pPr algn="l"/>
            <a:r>
              <a:rPr lang="en-IN" sz="2200" b="1" i="0" u="sng" strike="noStrike" baseline="0" dirty="0">
                <a:latin typeface="Arial" panose="020B0604020202020204" pitchFamily="34" charset="0"/>
                <a:cs typeface="Arial" panose="020B0604020202020204" pitchFamily="34" charset="0"/>
              </a:rPr>
              <a:t>Matching, reversal and reclaim of reduction in output tax liability</a:t>
            </a:r>
          </a:p>
          <a:p>
            <a:pPr algn="l"/>
            <a:r>
              <a:rPr lang="en-IN" sz="2200" b="0" i="0" u="none" strike="noStrike" baseline="0" dirty="0">
                <a:latin typeface="Arial" panose="020B0604020202020204" pitchFamily="34" charset="0"/>
                <a:cs typeface="Arial" panose="020B0604020202020204" pitchFamily="34" charset="0"/>
              </a:rPr>
              <a:t>(8) A supplier in whose output tax liability any amount has been added under subsection</a:t>
            </a:r>
          </a:p>
          <a:p>
            <a:pPr algn="l"/>
            <a:r>
              <a:rPr lang="en-IN" sz="2200" b="0" i="0" u="none" strike="noStrike" baseline="0" dirty="0">
                <a:latin typeface="Arial" panose="020B0604020202020204" pitchFamily="34" charset="0"/>
                <a:cs typeface="Arial" panose="020B0604020202020204" pitchFamily="34" charset="0"/>
              </a:rPr>
              <a:t>(5) or sub-section (6), shall be liable to pay interest at the rate specified under</a:t>
            </a:r>
          </a:p>
          <a:p>
            <a:pPr algn="l"/>
            <a:r>
              <a:rPr lang="en-IN" sz="2200" b="0" i="0" u="none" strike="noStrike" baseline="0" dirty="0">
                <a:latin typeface="Arial" panose="020B0604020202020204" pitchFamily="34" charset="0"/>
                <a:cs typeface="Arial" panose="020B0604020202020204" pitchFamily="34" charset="0"/>
              </a:rPr>
              <a:t>subsection (1) of section 50 in respect of the amount so added from the date of such</a:t>
            </a:r>
          </a:p>
          <a:p>
            <a:pPr algn="l"/>
            <a:r>
              <a:rPr lang="en-IN" sz="2200" b="0" i="0" u="none" strike="noStrike" baseline="0" dirty="0">
                <a:latin typeface="Arial" panose="020B0604020202020204" pitchFamily="34" charset="0"/>
                <a:cs typeface="Arial" panose="020B0604020202020204" pitchFamily="34" charset="0"/>
              </a:rPr>
              <a:t>claim for reduction in the output tax liability till the corresponding additions are made</a:t>
            </a:r>
          </a:p>
          <a:p>
            <a:pPr algn="l"/>
            <a:r>
              <a:rPr lang="en-IN" sz="2200" b="0" i="0" u="none" strike="noStrike" baseline="0" dirty="0">
                <a:latin typeface="Arial" panose="020B0604020202020204" pitchFamily="34" charset="0"/>
                <a:cs typeface="Arial" panose="020B0604020202020204" pitchFamily="34" charset="0"/>
              </a:rPr>
              <a:t>under the said sub-sections.</a:t>
            </a:r>
          </a:p>
          <a:p>
            <a:pPr algn="l"/>
            <a:r>
              <a:rPr lang="en-IN" sz="2200" b="0" i="0" u="none" strike="noStrike" baseline="0" dirty="0">
                <a:latin typeface="Arial" panose="020B0604020202020204" pitchFamily="34" charset="0"/>
                <a:cs typeface="Arial" panose="020B0604020202020204" pitchFamily="34" charset="0"/>
              </a:rPr>
              <a:t>(9) Where any reduction in output tax liability is accepted under sub-section (7), the</a:t>
            </a:r>
          </a:p>
          <a:p>
            <a:pPr algn="l"/>
            <a:r>
              <a:rPr lang="en-IN" sz="2200" b="0" i="0" u="none" strike="noStrike" baseline="0" dirty="0">
                <a:latin typeface="Arial" panose="020B0604020202020204" pitchFamily="34" charset="0"/>
                <a:cs typeface="Arial" panose="020B0604020202020204" pitchFamily="34" charset="0"/>
              </a:rPr>
              <a:t>interest paid under sub-section (8) shall be refunded to the supplier by crediting the</a:t>
            </a:r>
          </a:p>
          <a:p>
            <a:pPr algn="l"/>
            <a:r>
              <a:rPr lang="en-IN" sz="2200" b="0" i="0" u="none" strike="noStrike" baseline="0" dirty="0">
                <a:latin typeface="Arial" panose="020B0604020202020204" pitchFamily="34" charset="0"/>
                <a:cs typeface="Arial" panose="020B0604020202020204" pitchFamily="34" charset="0"/>
              </a:rPr>
              <a:t>amount in the corresponding head of his electronic cash ledger in such manner as</a:t>
            </a:r>
          </a:p>
          <a:p>
            <a:pPr algn="l"/>
            <a:r>
              <a:rPr lang="en-IN" sz="2200" b="0" i="0" u="none" strike="noStrike" baseline="0" dirty="0">
                <a:latin typeface="Arial" panose="020B0604020202020204" pitchFamily="34" charset="0"/>
                <a:cs typeface="Arial" panose="020B0604020202020204" pitchFamily="34" charset="0"/>
              </a:rPr>
              <a:t>may be prescribed.</a:t>
            </a:r>
          </a:p>
          <a:p>
            <a:pPr algn="l"/>
            <a:r>
              <a:rPr lang="en-IN" sz="2200" b="0" i="0" u="none" strike="noStrike" baseline="0" dirty="0">
                <a:latin typeface="Arial" panose="020B0604020202020204" pitchFamily="34" charset="0"/>
                <a:cs typeface="Arial" panose="020B0604020202020204" pitchFamily="34" charset="0"/>
              </a:rPr>
              <a:t>Provided that the amount of interest to be credited in any case shall not exceed the</a:t>
            </a:r>
          </a:p>
          <a:p>
            <a:pPr algn="l"/>
            <a:r>
              <a:rPr lang="en-IN" sz="2200" b="0" i="0" u="none" strike="noStrike" baseline="0" dirty="0">
                <a:latin typeface="Arial" panose="020B0604020202020204" pitchFamily="34" charset="0"/>
                <a:cs typeface="Arial" panose="020B0604020202020204" pitchFamily="34" charset="0"/>
              </a:rPr>
              <a:t>amount of interest paid by the recipient.</a:t>
            </a:r>
          </a:p>
          <a:p>
            <a:pPr algn="l"/>
            <a:endParaRPr lang="en-IN" sz="2200" b="0" i="0" u="none" strike="noStrike" baseline="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94C70B-8A31-43AF-B3DC-26EC7C17EF0C}" type="slidenum">
              <a:rPr kumimoji="0" lang="en-US" sz="2000" b="0" i="0" u="none" strike="noStrike" kern="1200" cap="none" spc="0" normalizeH="0" baseline="0" noProof="0" smtClean="0">
                <a:ln>
                  <a:noFill/>
                </a:ln>
                <a:solidFill>
                  <a:srgbClr val="0070C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US" sz="2000" b="0" i="0" u="none" strike="noStrike" kern="1200" cap="none" spc="0" normalizeH="0" baseline="0" noProof="0" dirty="0">
              <a:ln>
                <a:noFill/>
              </a:ln>
              <a:solidFill>
                <a:srgbClr val="0070C0"/>
              </a:solidFill>
              <a:effectLst/>
              <a:uLnTx/>
              <a:uFillTx/>
              <a:latin typeface="Calibri"/>
              <a:ea typeface="+mn-ea"/>
              <a:cs typeface="+mn-cs"/>
            </a:endParaRPr>
          </a:p>
        </p:txBody>
      </p:sp>
      <p:sp>
        <p:nvSpPr>
          <p:cNvPr id="10" name="Subtitle 2">
            <a:extLst>
              <a:ext uri="{FF2B5EF4-FFF2-40B4-BE49-F238E27FC236}">
                <a16:creationId xmlns:a16="http://schemas.microsoft.com/office/drawing/2014/main" xmlns="" id="{DD717DA3-16B6-4A02-A7E7-221854782908}"/>
              </a:ext>
            </a:extLst>
          </p:cNvPr>
          <p:cNvSpPr txBox="1">
            <a:spLocks/>
          </p:cNvSpPr>
          <p:nvPr/>
        </p:nvSpPr>
        <p:spPr>
          <a:xfrm>
            <a:off x="375849" y="306610"/>
            <a:ext cx="10977952" cy="635925"/>
          </a:xfrm>
          <a:prstGeom prst="rect">
            <a:avLst/>
          </a:prstGeom>
          <a:solidFill>
            <a:srgbClr val="002060"/>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marR="0" lvl="1" indent="0" algn="just" defTabSz="91440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GB" sz="2400" b="0" i="0" u="none" strike="noStrike" kern="1200" cap="none" spc="0" normalizeH="0" baseline="0" noProof="0" dirty="0">
              <a:ln>
                <a:noFill/>
              </a:ln>
              <a:solidFill>
                <a:prstClr val="black"/>
              </a:solidFill>
              <a:effectLst/>
              <a:highlight>
                <a:srgbClr val="000099"/>
              </a:highlight>
              <a:uLnTx/>
              <a:uFillTx/>
              <a:latin typeface="Calibri"/>
              <a:ea typeface="+mn-ea"/>
              <a:cs typeface="+mn-cs"/>
            </a:endParaRPr>
          </a:p>
          <a:p>
            <a:pPr marL="457200" marR="0" lvl="1" indent="0" algn="just" defTabSz="914400" rtl="0" eaLnBrk="1" fontAlgn="auto" latinLnBrk="0" hangingPunct="1">
              <a:lnSpc>
                <a:spcPct val="90000"/>
              </a:lnSpc>
              <a:spcBef>
                <a:spcPts val="0"/>
              </a:spcBef>
              <a:spcAft>
                <a:spcPts val="0"/>
              </a:spcAft>
              <a:buClrTx/>
              <a:buSzTx/>
              <a:buFont typeface="Wingdings" panose="05000000000000000000" pitchFamily="2" charset="2"/>
              <a:buChar char="Ø"/>
              <a:tabLst/>
              <a:defRPr/>
            </a:pPr>
            <a:endParaRPr kumimoji="0" lang="en-IN" altLang="en-US" sz="2000" b="0" i="0" u="none" strike="noStrike" kern="1200" cap="none" spc="0" normalizeH="0" baseline="0" noProof="0" dirty="0">
              <a:ln>
                <a:noFill/>
              </a:ln>
              <a:solidFill>
                <a:prstClr val="black"/>
              </a:solidFill>
              <a:effectLst/>
              <a:highlight>
                <a:srgbClr val="000099"/>
              </a:highlight>
              <a:uLnTx/>
              <a:uFillTx/>
              <a:latin typeface="Calibri"/>
              <a:ea typeface="Cambria Math" panose="02040503050406030204" pitchFamily="18" charset="0"/>
              <a:cs typeface="Cambria Math" panose="02040503050406030204" pitchFamily="18" charset="0"/>
            </a:endParaRPr>
          </a:p>
        </p:txBody>
      </p:sp>
      <p:sp>
        <p:nvSpPr>
          <p:cNvPr id="2" name="TextBox 1">
            <a:extLst>
              <a:ext uri="{FF2B5EF4-FFF2-40B4-BE49-F238E27FC236}">
                <a16:creationId xmlns:a16="http://schemas.microsoft.com/office/drawing/2014/main" xmlns="" id="{6A78BE1C-D31E-4715-BE4E-632E6768C475}"/>
              </a:ext>
            </a:extLst>
          </p:cNvPr>
          <p:cNvSpPr txBox="1"/>
          <p:nvPr/>
        </p:nvSpPr>
        <p:spPr>
          <a:xfrm>
            <a:off x="503583" y="306610"/>
            <a:ext cx="10045147"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3200" b="0" i="0" u="none" strike="noStrike" kern="1200" cap="none" spc="0" normalizeH="0" baseline="0" noProof="0" dirty="0">
                <a:ln>
                  <a:noFill/>
                </a:ln>
                <a:solidFill>
                  <a:prstClr val="white"/>
                </a:solidFill>
                <a:effectLst/>
                <a:uLnTx/>
                <a:uFillTx/>
                <a:latin typeface="Calibri"/>
                <a:ea typeface="+mn-ea"/>
                <a:cs typeface="+mn-cs"/>
              </a:rPr>
              <a:t>Matching Concept for Output Tax liability – Sec. 43</a:t>
            </a:r>
          </a:p>
        </p:txBody>
      </p:sp>
    </p:spTree>
    <p:extLst>
      <p:ext uri="{BB962C8B-B14F-4D97-AF65-F5344CB8AC3E}">
        <p14:creationId xmlns:p14="http://schemas.microsoft.com/office/powerpoint/2010/main" xmlns="" val="23684699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61424" y="1112938"/>
            <a:ext cx="11469149" cy="5425974"/>
          </a:xfrm>
        </p:spPr>
        <p:txBody>
          <a:bodyPr>
            <a:noAutofit/>
          </a:bodyPr>
          <a:lstStyle/>
          <a:p>
            <a:pPr algn="l"/>
            <a:r>
              <a:rPr lang="en-IN" sz="2200" b="1" i="0" u="sng" strike="noStrike" baseline="0" dirty="0">
                <a:latin typeface="Arial" panose="020B0604020202020204" pitchFamily="34" charset="0"/>
                <a:cs typeface="Arial" panose="020B0604020202020204" pitchFamily="34" charset="0"/>
              </a:rPr>
              <a:t>Matching, reversal and reclaim of reduction in output tax liability</a:t>
            </a:r>
          </a:p>
          <a:p>
            <a:pPr algn="l"/>
            <a:r>
              <a:rPr lang="en-IN" sz="2200" b="0" i="0" u="none" strike="noStrike" baseline="0" dirty="0">
                <a:latin typeface="Arial" panose="020B0604020202020204" pitchFamily="34" charset="0"/>
                <a:cs typeface="Arial" panose="020B0604020202020204" pitchFamily="34" charset="0"/>
              </a:rPr>
              <a:t>(10) The amount reduced from output tax liability in contravention of the provisions of </a:t>
            </a:r>
          </a:p>
          <a:p>
            <a:pPr algn="l"/>
            <a:r>
              <a:rPr lang="en-IN" sz="2200" b="0" i="0" u="none" strike="noStrike" baseline="0" dirty="0">
                <a:latin typeface="Arial" panose="020B0604020202020204" pitchFamily="34" charset="0"/>
                <a:cs typeface="Arial" panose="020B0604020202020204" pitchFamily="34" charset="0"/>
              </a:rPr>
              <a:t>subsection (7) shall be added to the output tax liability of the supplier in his return for the</a:t>
            </a:r>
          </a:p>
          <a:p>
            <a:pPr algn="l"/>
            <a:r>
              <a:rPr lang="en-IN" sz="2200" b="0" i="0" u="none" strike="noStrike" baseline="0" dirty="0">
                <a:latin typeface="Arial" panose="020B0604020202020204" pitchFamily="34" charset="0"/>
                <a:cs typeface="Arial" panose="020B0604020202020204" pitchFamily="34" charset="0"/>
              </a:rPr>
              <a:t>month in which such contravention takes place and such supplier shall be liable to</a:t>
            </a:r>
          </a:p>
          <a:p>
            <a:pPr algn="l"/>
            <a:r>
              <a:rPr lang="en-IN" sz="2200" b="0" i="0" u="none" strike="noStrike" baseline="0" dirty="0">
                <a:latin typeface="Arial" panose="020B0604020202020204" pitchFamily="34" charset="0"/>
                <a:cs typeface="Arial" panose="020B0604020202020204" pitchFamily="34" charset="0"/>
              </a:rPr>
              <a:t>pay interest on the amount so added at the rate specified in sub-section (3) of section</a:t>
            </a:r>
          </a:p>
          <a:p>
            <a:pPr algn="l"/>
            <a:r>
              <a:rPr lang="en-IN" sz="2200" b="0" i="0" u="none" strike="noStrike" baseline="0" dirty="0">
                <a:latin typeface="Arial" panose="020B0604020202020204" pitchFamily="34" charset="0"/>
                <a:cs typeface="Arial" panose="020B0604020202020204" pitchFamily="34" charset="0"/>
              </a:rPr>
              <a:t>50.</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94C70B-8A31-43AF-B3DC-26EC7C17EF0C}" type="slidenum">
              <a:rPr kumimoji="0" lang="en-US" sz="2000" b="0" i="0" u="none" strike="noStrike" kern="1200" cap="none" spc="0" normalizeH="0" baseline="0" noProof="0" smtClean="0">
                <a:ln>
                  <a:noFill/>
                </a:ln>
                <a:solidFill>
                  <a:srgbClr val="0070C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n-US" sz="2000" b="0" i="0" u="none" strike="noStrike" kern="1200" cap="none" spc="0" normalizeH="0" baseline="0" noProof="0" dirty="0">
              <a:ln>
                <a:noFill/>
              </a:ln>
              <a:solidFill>
                <a:srgbClr val="0070C0"/>
              </a:solidFill>
              <a:effectLst/>
              <a:uLnTx/>
              <a:uFillTx/>
              <a:latin typeface="Calibri"/>
              <a:ea typeface="+mn-ea"/>
              <a:cs typeface="+mn-cs"/>
            </a:endParaRPr>
          </a:p>
        </p:txBody>
      </p:sp>
      <p:sp>
        <p:nvSpPr>
          <p:cNvPr id="10" name="Subtitle 2">
            <a:extLst>
              <a:ext uri="{FF2B5EF4-FFF2-40B4-BE49-F238E27FC236}">
                <a16:creationId xmlns:a16="http://schemas.microsoft.com/office/drawing/2014/main" xmlns="" id="{DD717DA3-16B6-4A02-A7E7-221854782908}"/>
              </a:ext>
            </a:extLst>
          </p:cNvPr>
          <p:cNvSpPr txBox="1">
            <a:spLocks/>
          </p:cNvSpPr>
          <p:nvPr/>
        </p:nvSpPr>
        <p:spPr>
          <a:xfrm>
            <a:off x="375849" y="306610"/>
            <a:ext cx="10977952" cy="635925"/>
          </a:xfrm>
          <a:prstGeom prst="rect">
            <a:avLst/>
          </a:prstGeom>
          <a:solidFill>
            <a:srgbClr val="002060"/>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marR="0" lvl="1" indent="0" algn="just" defTabSz="91440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GB" sz="2400" b="0" i="0" u="none" strike="noStrike" kern="1200" cap="none" spc="0" normalizeH="0" baseline="0" noProof="0" dirty="0">
              <a:ln>
                <a:noFill/>
              </a:ln>
              <a:solidFill>
                <a:prstClr val="black"/>
              </a:solidFill>
              <a:effectLst/>
              <a:highlight>
                <a:srgbClr val="000099"/>
              </a:highlight>
              <a:uLnTx/>
              <a:uFillTx/>
              <a:latin typeface="Calibri"/>
              <a:ea typeface="+mn-ea"/>
              <a:cs typeface="+mn-cs"/>
            </a:endParaRPr>
          </a:p>
          <a:p>
            <a:pPr marL="457200" marR="0" lvl="1" indent="0" algn="just" defTabSz="914400" rtl="0" eaLnBrk="1" fontAlgn="auto" latinLnBrk="0" hangingPunct="1">
              <a:lnSpc>
                <a:spcPct val="90000"/>
              </a:lnSpc>
              <a:spcBef>
                <a:spcPts val="0"/>
              </a:spcBef>
              <a:spcAft>
                <a:spcPts val="0"/>
              </a:spcAft>
              <a:buClrTx/>
              <a:buSzTx/>
              <a:buFont typeface="Wingdings" panose="05000000000000000000" pitchFamily="2" charset="2"/>
              <a:buChar char="Ø"/>
              <a:tabLst/>
              <a:defRPr/>
            </a:pPr>
            <a:endParaRPr kumimoji="0" lang="en-IN" altLang="en-US" sz="2000" b="0" i="0" u="none" strike="noStrike" kern="1200" cap="none" spc="0" normalizeH="0" baseline="0" noProof="0" dirty="0">
              <a:ln>
                <a:noFill/>
              </a:ln>
              <a:solidFill>
                <a:prstClr val="black"/>
              </a:solidFill>
              <a:effectLst/>
              <a:highlight>
                <a:srgbClr val="000099"/>
              </a:highlight>
              <a:uLnTx/>
              <a:uFillTx/>
              <a:latin typeface="Calibri"/>
              <a:ea typeface="Cambria Math" panose="02040503050406030204" pitchFamily="18" charset="0"/>
              <a:cs typeface="Cambria Math" panose="02040503050406030204" pitchFamily="18" charset="0"/>
            </a:endParaRPr>
          </a:p>
        </p:txBody>
      </p:sp>
      <p:sp>
        <p:nvSpPr>
          <p:cNvPr id="2" name="TextBox 1">
            <a:extLst>
              <a:ext uri="{FF2B5EF4-FFF2-40B4-BE49-F238E27FC236}">
                <a16:creationId xmlns:a16="http://schemas.microsoft.com/office/drawing/2014/main" xmlns="" id="{6A78BE1C-D31E-4715-BE4E-632E6768C475}"/>
              </a:ext>
            </a:extLst>
          </p:cNvPr>
          <p:cNvSpPr txBox="1"/>
          <p:nvPr/>
        </p:nvSpPr>
        <p:spPr>
          <a:xfrm>
            <a:off x="503583" y="306610"/>
            <a:ext cx="10045147"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3200" b="0" i="0" u="none" strike="noStrike" kern="1200" cap="none" spc="0" normalizeH="0" baseline="0" noProof="0" dirty="0">
                <a:ln>
                  <a:noFill/>
                </a:ln>
                <a:solidFill>
                  <a:prstClr val="white"/>
                </a:solidFill>
                <a:effectLst/>
                <a:uLnTx/>
                <a:uFillTx/>
                <a:latin typeface="Calibri"/>
                <a:ea typeface="+mn-ea"/>
                <a:cs typeface="+mn-cs"/>
              </a:rPr>
              <a:t>Matching Concept for Output Tax liability – Sec. 43</a:t>
            </a:r>
          </a:p>
        </p:txBody>
      </p:sp>
    </p:spTree>
    <p:extLst>
      <p:ext uri="{BB962C8B-B14F-4D97-AF65-F5344CB8AC3E}">
        <p14:creationId xmlns:p14="http://schemas.microsoft.com/office/powerpoint/2010/main" xmlns="" val="42259518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61424" y="1112938"/>
            <a:ext cx="11469149" cy="5425974"/>
          </a:xfrm>
        </p:spPr>
        <p:txBody>
          <a:bodyPr>
            <a:noAutofit/>
          </a:bodyPr>
          <a:lstStyle/>
          <a:p>
            <a:pPr algn="l"/>
            <a:r>
              <a:rPr lang="en-IN" sz="2200" b="1" i="0" u="sng" strike="noStrike" baseline="0" dirty="0">
                <a:latin typeface="Arial" panose="020B0604020202020204" pitchFamily="34" charset="0"/>
                <a:cs typeface="Arial" panose="020B0604020202020204" pitchFamily="34" charset="0"/>
              </a:rPr>
              <a:t>Matching of claim of reduction in output tax liability</a:t>
            </a:r>
          </a:p>
          <a:p>
            <a:pPr algn="l"/>
            <a:r>
              <a:rPr lang="en-IN" sz="2200" b="0" i="0" u="none" strike="noStrike" baseline="0" dirty="0">
                <a:latin typeface="Arial" panose="020B0604020202020204" pitchFamily="34" charset="0"/>
                <a:cs typeface="Arial" panose="020B0604020202020204" pitchFamily="34" charset="0"/>
              </a:rPr>
              <a:t>The following details relating to the claim of reduction in output tax liability shall be</a:t>
            </a:r>
          </a:p>
          <a:p>
            <a:pPr algn="l"/>
            <a:r>
              <a:rPr lang="en-IN" sz="2200" b="0" i="0" u="none" strike="noStrike" baseline="0" dirty="0">
                <a:latin typeface="Arial" panose="020B0604020202020204" pitchFamily="34" charset="0"/>
                <a:cs typeface="Arial" panose="020B0604020202020204" pitchFamily="34" charset="0"/>
              </a:rPr>
              <a:t>matched under section 43 after the due date for furnishing the return in FORM</a:t>
            </a:r>
          </a:p>
          <a:p>
            <a:pPr algn="l"/>
            <a:r>
              <a:rPr lang="en-IN" sz="2200" b="0" i="0" u="none" strike="noStrike" baseline="0" dirty="0">
                <a:latin typeface="Arial" panose="020B0604020202020204" pitchFamily="34" charset="0"/>
                <a:cs typeface="Arial" panose="020B0604020202020204" pitchFamily="34" charset="0"/>
              </a:rPr>
              <a:t>GSTR-3, namely:-</a:t>
            </a:r>
          </a:p>
          <a:p>
            <a:pPr lvl="1" algn="l"/>
            <a:r>
              <a:rPr lang="en-IN" sz="2400" b="0" i="0" u="none" strike="noStrike" baseline="0" dirty="0">
                <a:latin typeface="Arial" panose="020B0604020202020204" pitchFamily="34" charset="0"/>
                <a:cs typeface="Arial" panose="020B0604020202020204" pitchFamily="34" charset="0"/>
              </a:rPr>
              <a:t>(a) Goods and Services Tax Identification Number of the supplier;</a:t>
            </a:r>
          </a:p>
          <a:p>
            <a:pPr lvl="1" algn="l"/>
            <a:r>
              <a:rPr lang="en-IN" sz="2400" b="0" i="0" u="none" strike="noStrike" baseline="0" dirty="0">
                <a:latin typeface="Arial" panose="020B0604020202020204" pitchFamily="34" charset="0"/>
                <a:cs typeface="Arial" panose="020B0604020202020204" pitchFamily="34" charset="0"/>
              </a:rPr>
              <a:t>(b) Goods and Services Tax Identification Number of the recipient;</a:t>
            </a:r>
          </a:p>
          <a:p>
            <a:pPr lvl="1" algn="l"/>
            <a:r>
              <a:rPr lang="en-IN" sz="2400" b="0" i="0" u="none" strike="noStrike" baseline="0" dirty="0">
                <a:latin typeface="Arial" panose="020B0604020202020204" pitchFamily="34" charset="0"/>
                <a:cs typeface="Arial" panose="020B0604020202020204" pitchFamily="34" charset="0"/>
              </a:rPr>
              <a:t>(c) credit note number;</a:t>
            </a:r>
          </a:p>
          <a:p>
            <a:pPr lvl="1" algn="l"/>
            <a:r>
              <a:rPr lang="en-IN" sz="2400" b="0" i="0" u="none" strike="noStrike" baseline="0" dirty="0">
                <a:latin typeface="Arial" panose="020B0604020202020204" pitchFamily="34" charset="0"/>
                <a:cs typeface="Arial" panose="020B0604020202020204" pitchFamily="34" charset="0"/>
              </a:rPr>
              <a:t>(d) credit note date; and</a:t>
            </a:r>
          </a:p>
          <a:p>
            <a:pPr lvl="1" algn="l"/>
            <a:r>
              <a:rPr lang="en-IN" sz="2400" b="0" i="0" u="none" strike="noStrike" baseline="0" dirty="0">
                <a:latin typeface="Arial" panose="020B0604020202020204" pitchFamily="34" charset="0"/>
                <a:cs typeface="Arial" panose="020B0604020202020204" pitchFamily="34" charset="0"/>
              </a:rPr>
              <a:t>(e) tax amount:</a:t>
            </a:r>
          </a:p>
          <a:p>
            <a:pPr algn="l"/>
            <a:r>
              <a:rPr lang="en-IN" sz="2200" b="0" i="0" u="none" strike="noStrike" baseline="0" dirty="0">
                <a:latin typeface="Arial" panose="020B0604020202020204" pitchFamily="34" charset="0"/>
                <a:cs typeface="Arial" panose="020B0604020202020204" pitchFamily="34" charset="0"/>
              </a:rPr>
              <a:t>Provided that where the time limit for furnishing FORM GSTR-1 under section 37and </a:t>
            </a:r>
          </a:p>
          <a:p>
            <a:pPr algn="l"/>
            <a:r>
              <a:rPr lang="en-IN" sz="2200" b="0" i="0" u="none" strike="noStrike" baseline="0" dirty="0">
                <a:latin typeface="Arial" panose="020B0604020202020204" pitchFamily="34" charset="0"/>
                <a:cs typeface="Arial" panose="020B0604020202020204" pitchFamily="34" charset="0"/>
              </a:rPr>
              <a:t>FORM GSTR-2 under section 38 has been extended, the date of matching of claim of </a:t>
            </a:r>
          </a:p>
          <a:p>
            <a:pPr algn="l"/>
            <a:r>
              <a:rPr lang="en-IN" sz="2200" b="0" i="0" u="none" strike="noStrike" baseline="0" dirty="0">
                <a:latin typeface="Arial" panose="020B0604020202020204" pitchFamily="34" charset="0"/>
                <a:cs typeface="Arial" panose="020B0604020202020204" pitchFamily="34" charset="0"/>
              </a:rPr>
              <a:t>reduction in the output tax liability shall be extended accordingly:</a:t>
            </a:r>
            <a:endParaRPr lang="en-IN" sz="2200" b="1" i="0" u="sng" strike="noStrike" baseline="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94C70B-8A31-43AF-B3DC-26EC7C17EF0C}" type="slidenum">
              <a:rPr kumimoji="0" lang="en-US" sz="2000" b="0" i="0" u="none" strike="noStrike" kern="1200" cap="none" spc="0" normalizeH="0" baseline="0" noProof="0" smtClean="0">
                <a:ln>
                  <a:noFill/>
                </a:ln>
                <a:solidFill>
                  <a:srgbClr val="0070C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US" sz="2000" b="0" i="0" u="none" strike="noStrike" kern="1200" cap="none" spc="0" normalizeH="0" baseline="0" noProof="0" dirty="0">
              <a:ln>
                <a:noFill/>
              </a:ln>
              <a:solidFill>
                <a:srgbClr val="0070C0"/>
              </a:solidFill>
              <a:effectLst/>
              <a:uLnTx/>
              <a:uFillTx/>
              <a:latin typeface="Calibri"/>
              <a:ea typeface="+mn-ea"/>
              <a:cs typeface="+mn-cs"/>
            </a:endParaRPr>
          </a:p>
        </p:txBody>
      </p:sp>
      <p:sp>
        <p:nvSpPr>
          <p:cNvPr id="10" name="Subtitle 2">
            <a:extLst>
              <a:ext uri="{FF2B5EF4-FFF2-40B4-BE49-F238E27FC236}">
                <a16:creationId xmlns:a16="http://schemas.microsoft.com/office/drawing/2014/main" xmlns="" id="{DD717DA3-16B6-4A02-A7E7-221854782908}"/>
              </a:ext>
            </a:extLst>
          </p:cNvPr>
          <p:cNvSpPr txBox="1">
            <a:spLocks/>
          </p:cNvSpPr>
          <p:nvPr/>
        </p:nvSpPr>
        <p:spPr>
          <a:xfrm>
            <a:off x="375849" y="306610"/>
            <a:ext cx="10977952" cy="635925"/>
          </a:xfrm>
          <a:prstGeom prst="rect">
            <a:avLst/>
          </a:prstGeom>
          <a:solidFill>
            <a:srgbClr val="002060"/>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marR="0" lvl="1" indent="0" algn="just" defTabSz="91440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GB" sz="2400" b="0" i="0" u="none" strike="noStrike" kern="1200" cap="none" spc="0" normalizeH="0" baseline="0" noProof="0" dirty="0">
              <a:ln>
                <a:noFill/>
              </a:ln>
              <a:solidFill>
                <a:prstClr val="black"/>
              </a:solidFill>
              <a:effectLst/>
              <a:highlight>
                <a:srgbClr val="000099"/>
              </a:highlight>
              <a:uLnTx/>
              <a:uFillTx/>
              <a:latin typeface="Calibri"/>
              <a:ea typeface="+mn-ea"/>
              <a:cs typeface="+mn-cs"/>
            </a:endParaRPr>
          </a:p>
          <a:p>
            <a:pPr marL="457200" marR="0" lvl="1" indent="0" algn="just" defTabSz="914400" rtl="0" eaLnBrk="1" fontAlgn="auto" latinLnBrk="0" hangingPunct="1">
              <a:lnSpc>
                <a:spcPct val="90000"/>
              </a:lnSpc>
              <a:spcBef>
                <a:spcPts val="0"/>
              </a:spcBef>
              <a:spcAft>
                <a:spcPts val="0"/>
              </a:spcAft>
              <a:buClrTx/>
              <a:buSzTx/>
              <a:buFont typeface="Wingdings" panose="05000000000000000000" pitchFamily="2" charset="2"/>
              <a:buChar char="Ø"/>
              <a:tabLst/>
              <a:defRPr/>
            </a:pPr>
            <a:endParaRPr kumimoji="0" lang="en-IN" altLang="en-US" sz="2000" b="0" i="0" u="none" strike="noStrike" kern="1200" cap="none" spc="0" normalizeH="0" baseline="0" noProof="0" dirty="0">
              <a:ln>
                <a:noFill/>
              </a:ln>
              <a:solidFill>
                <a:prstClr val="black"/>
              </a:solidFill>
              <a:effectLst/>
              <a:highlight>
                <a:srgbClr val="000099"/>
              </a:highlight>
              <a:uLnTx/>
              <a:uFillTx/>
              <a:latin typeface="Calibri"/>
              <a:ea typeface="Cambria Math" panose="02040503050406030204" pitchFamily="18" charset="0"/>
              <a:cs typeface="Cambria Math" panose="02040503050406030204" pitchFamily="18" charset="0"/>
            </a:endParaRPr>
          </a:p>
        </p:txBody>
      </p:sp>
      <p:sp>
        <p:nvSpPr>
          <p:cNvPr id="2" name="TextBox 1">
            <a:extLst>
              <a:ext uri="{FF2B5EF4-FFF2-40B4-BE49-F238E27FC236}">
                <a16:creationId xmlns:a16="http://schemas.microsoft.com/office/drawing/2014/main" xmlns="" id="{6A78BE1C-D31E-4715-BE4E-632E6768C475}"/>
              </a:ext>
            </a:extLst>
          </p:cNvPr>
          <p:cNvSpPr txBox="1"/>
          <p:nvPr/>
        </p:nvSpPr>
        <p:spPr>
          <a:xfrm>
            <a:off x="503583" y="306610"/>
            <a:ext cx="10045147"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3200" b="0" i="0" u="none" strike="noStrike" kern="1200" cap="none" spc="0" normalizeH="0" baseline="0" noProof="0" dirty="0">
                <a:ln>
                  <a:noFill/>
                </a:ln>
                <a:solidFill>
                  <a:prstClr val="white"/>
                </a:solidFill>
                <a:effectLst/>
                <a:uLnTx/>
                <a:uFillTx/>
                <a:latin typeface="Calibri"/>
                <a:ea typeface="+mn-ea"/>
                <a:cs typeface="+mn-cs"/>
              </a:rPr>
              <a:t>Matching Concept for Output Tax liability – Rule 73</a:t>
            </a:r>
          </a:p>
        </p:txBody>
      </p:sp>
    </p:spTree>
    <p:extLst>
      <p:ext uri="{BB962C8B-B14F-4D97-AF65-F5344CB8AC3E}">
        <p14:creationId xmlns:p14="http://schemas.microsoft.com/office/powerpoint/2010/main" xmlns="" val="179056508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61424" y="1112938"/>
            <a:ext cx="11469149" cy="5425974"/>
          </a:xfrm>
        </p:spPr>
        <p:txBody>
          <a:bodyPr>
            <a:noAutofit/>
          </a:bodyPr>
          <a:lstStyle/>
          <a:p>
            <a:pPr algn="l"/>
            <a:r>
              <a:rPr lang="en-IN" sz="2200" b="1" i="0" u="sng" strike="noStrike" baseline="0" dirty="0">
                <a:latin typeface="Arial" panose="020B0604020202020204" pitchFamily="34" charset="0"/>
                <a:cs typeface="Arial" panose="020B0604020202020204" pitchFamily="34" charset="0"/>
              </a:rPr>
              <a:t>Matching of claim of reduction in output tax liability</a:t>
            </a:r>
          </a:p>
          <a:p>
            <a:pPr algn="l"/>
            <a:r>
              <a:rPr lang="en-IN" sz="2200" b="0" i="0" u="none" strike="noStrike" baseline="0" dirty="0">
                <a:latin typeface="Arial" panose="020B0604020202020204" pitchFamily="34" charset="0"/>
                <a:cs typeface="Arial" panose="020B0604020202020204" pitchFamily="34" charset="0"/>
              </a:rPr>
              <a:t>Provided further that the Commissioner may, on the recommendations of the Council,</a:t>
            </a:r>
          </a:p>
          <a:p>
            <a:pPr algn="l"/>
            <a:r>
              <a:rPr lang="en-IN" sz="2200" b="0" i="0" u="none" strike="noStrike" baseline="0" dirty="0">
                <a:latin typeface="Arial" panose="020B0604020202020204" pitchFamily="34" charset="0"/>
                <a:cs typeface="Arial" panose="020B0604020202020204" pitchFamily="34" charset="0"/>
              </a:rPr>
              <a:t>by order, extend the date of matching relating to claim of reduction in output tax</a:t>
            </a:r>
          </a:p>
          <a:p>
            <a:pPr algn="l"/>
            <a:r>
              <a:rPr lang="en-IN" sz="2200" b="0" i="0" u="none" strike="noStrike" baseline="0" dirty="0">
                <a:latin typeface="Arial" panose="020B0604020202020204" pitchFamily="34" charset="0"/>
                <a:cs typeface="Arial" panose="020B0604020202020204" pitchFamily="34" charset="0"/>
              </a:rPr>
              <a:t>liability to such date as may be specified therein.</a:t>
            </a:r>
          </a:p>
          <a:p>
            <a:pPr algn="l"/>
            <a:r>
              <a:rPr lang="en-IN" sz="2200" b="1" i="0" u="sng" strike="noStrike" baseline="0" dirty="0">
                <a:latin typeface="Arial" panose="020B0604020202020204" pitchFamily="34" charset="0"/>
                <a:cs typeface="Arial" panose="020B0604020202020204" pitchFamily="34" charset="0"/>
              </a:rPr>
              <a:t>Explanation.- </a:t>
            </a:r>
            <a:r>
              <a:rPr lang="en-IN" sz="2200" b="0" i="0" u="none" strike="noStrike" baseline="0" dirty="0">
                <a:latin typeface="Arial" panose="020B0604020202020204" pitchFamily="34" charset="0"/>
                <a:cs typeface="Arial" panose="020B0604020202020204" pitchFamily="34" charset="0"/>
              </a:rPr>
              <a:t>For the purposes of this rule, it is hereby declared that –</a:t>
            </a:r>
          </a:p>
          <a:p>
            <a:pPr algn="l"/>
            <a:r>
              <a:rPr lang="en-IN" sz="2200" b="0" i="0" u="none" strike="noStrike" baseline="0" dirty="0">
                <a:latin typeface="Arial" panose="020B0604020202020204" pitchFamily="34" charset="0"/>
                <a:cs typeface="Arial" panose="020B0604020202020204" pitchFamily="34" charset="0"/>
              </a:rPr>
              <a:t>(</a:t>
            </a:r>
            <a:r>
              <a:rPr lang="en-IN" sz="2200" b="0" i="0" u="none" strike="noStrike" baseline="0" dirty="0" err="1">
                <a:latin typeface="Arial" panose="020B0604020202020204" pitchFamily="34" charset="0"/>
                <a:cs typeface="Arial" panose="020B0604020202020204" pitchFamily="34" charset="0"/>
              </a:rPr>
              <a:t>i</a:t>
            </a:r>
            <a:r>
              <a:rPr lang="en-IN" sz="2200" b="0" i="0" u="none" strike="noStrike" baseline="0" dirty="0">
                <a:latin typeface="Arial" panose="020B0604020202020204" pitchFamily="34" charset="0"/>
                <a:cs typeface="Arial" panose="020B0604020202020204" pitchFamily="34" charset="0"/>
              </a:rPr>
              <a:t>) the claim of reduction in output tax liability due to issuance of credit notes in FORM </a:t>
            </a:r>
          </a:p>
          <a:p>
            <a:pPr algn="l"/>
            <a:r>
              <a:rPr lang="en-IN" sz="2200" b="0" i="0" u="none" strike="noStrike" baseline="0" dirty="0">
                <a:latin typeface="Arial" panose="020B0604020202020204" pitchFamily="34" charset="0"/>
                <a:cs typeface="Arial" panose="020B0604020202020204" pitchFamily="34" charset="0"/>
              </a:rPr>
              <a:t>    GSTR-1 that were accepted by the corresponding recipient in FORM GSTR-2 without </a:t>
            </a:r>
          </a:p>
          <a:p>
            <a:pPr algn="l"/>
            <a:r>
              <a:rPr lang="en-IN" sz="2200" dirty="0">
                <a:latin typeface="Arial" panose="020B0604020202020204" pitchFamily="34" charset="0"/>
                <a:cs typeface="Arial" panose="020B0604020202020204" pitchFamily="34" charset="0"/>
              </a:rPr>
              <a:t>   </a:t>
            </a:r>
            <a:r>
              <a:rPr lang="en-IN" sz="2200" b="0" i="0" u="none" strike="noStrike" baseline="0" dirty="0">
                <a:latin typeface="Arial" panose="020B0604020202020204" pitchFamily="34" charset="0"/>
                <a:cs typeface="Arial" panose="020B0604020202020204" pitchFamily="34" charset="0"/>
              </a:rPr>
              <a:t>amendment shall be treated as matched if the said recipient has furnished a valid return.</a:t>
            </a:r>
          </a:p>
          <a:p>
            <a:pPr algn="l"/>
            <a:r>
              <a:rPr lang="en-IN" sz="2200" b="0" i="0" u="none" strike="noStrike" baseline="0" dirty="0">
                <a:latin typeface="Arial" panose="020B0604020202020204" pitchFamily="34" charset="0"/>
                <a:cs typeface="Arial" panose="020B0604020202020204" pitchFamily="34" charset="0"/>
              </a:rPr>
              <a:t>(ii) the claim of reduction in the output tax liability shall be considered as matched</a:t>
            </a:r>
          </a:p>
          <a:p>
            <a:pPr algn="l"/>
            <a:r>
              <a:rPr lang="en-IN" sz="2200" b="0" i="0" u="none" strike="noStrike" baseline="0" dirty="0">
                <a:latin typeface="Arial" panose="020B0604020202020204" pitchFamily="34" charset="0"/>
                <a:cs typeface="Arial" panose="020B0604020202020204" pitchFamily="34" charset="0"/>
              </a:rPr>
              <a:t>     where the amount of output tax liability after taking into account the reduction claimed is </a:t>
            </a:r>
          </a:p>
          <a:p>
            <a:pPr algn="l"/>
            <a:r>
              <a:rPr lang="en-IN" sz="2200" b="0" i="0" u="none" strike="noStrike" baseline="0" dirty="0">
                <a:latin typeface="Arial" panose="020B0604020202020204" pitchFamily="34" charset="0"/>
                <a:cs typeface="Arial" panose="020B0604020202020204" pitchFamily="34" charset="0"/>
              </a:rPr>
              <a:t>    equal to or more than the claim of input tax credit after taking into account the reduction </a:t>
            </a:r>
          </a:p>
          <a:p>
            <a:pPr algn="l"/>
            <a:r>
              <a:rPr lang="en-IN" sz="2200" b="0" i="0" u="none" strike="noStrike" baseline="0" dirty="0">
                <a:latin typeface="Arial" panose="020B0604020202020204" pitchFamily="34" charset="0"/>
                <a:cs typeface="Arial" panose="020B0604020202020204" pitchFamily="34" charset="0"/>
              </a:rPr>
              <a:t>    admitted and discharged on such credit note by the corresponding recipient in his valid </a:t>
            </a:r>
          </a:p>
          <a:p>
            <a:pPr algn="l"/>
            <a:r>
              <a:rPr lang="en-IN" sz="2200" dirty="0">
                <a:latin typeface="Arial" panose="020B0604020202020204" pitchFamily="34" charset="0"/>
                <a:cs typeface="Arial" panose="020B0604020202020204" pitchFamily="34" charset="0"/>
              </a:rPr>
              <a:t>    </a:t>
            </a:r>
            <a:r>
              <a:rPr lang="en-IN" sz="2200" b="0" i="0" u="none" strike="noStrike" baseline="0" dirty="0">
                <a:latin typeface="Arial" panose="020B0604020202020204" pitchFamily="34" charset="0"/>
                <a:cs typeface="Arial" panose="020B0604020202020204" pitchFamily="34" charset="0"/>
              </a:rPr>
              <a:t>return.</a:t>
            </a:r>
            <a:endParaRPr lang="en-IN" sz="2200" b="1" i="0" u="sng" strike="noStrike" baseline="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94C70B-8A31-43AF-B3DC-26EC7C17EF0C}" type="slidenum">
              <a:rPr kumimoji="0" lang="en-US" sz="2000" b="0" i="0" u="none" strike="noStrike" kern="1200" cap="none" spc="0" normalizeH="0" baseline="0" noProof="0" smtClean="0">
                <a:ln>
                  <a:noFill/>
                </a:ln>
                <a:solidFill>
                  <a:srgbClr val="0070C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en-US" sz="2000" b="0" i="0" u="none" strike="noStrike" kern="1200" cap="none" spc="0" normalizeH="0" baseline="0" noProof="0" dirty="0">
              <a:ln>
                <a:noFill/>
              </a:ln>
              <a:solidFill>
                <a:srgbClr val="0070C0"/>
              </a:solidFill>
              <a:effectLst/>
              <a:uLnTx/>
              <a:uFillTx/>
              <a:latin typeface="Calibri"/>
              <a:ea typeface="+mn-ea"/>
              <a:cs typeface="+mn-cs"/>
            </a:endParaRPr>
          </a:p>
        </p:txBody>
      </p:sp>
      <p:sp>
        <p:nvSpPr>
          <p:cNvPr id="10" name="Subtitle 2">
            <a:extLst>
              <a:ext uri="{FF2B5EF4-FFF2-40B4-BE49-F238E27FC236}">
                <a16:creationId xmlns:a16="http://schemas.microsoft.com/office/drawing/2014/main" xmlns="" id="{DD717DA3-16B6-4A02-A7E7-221854782908}"/>
              </a:ext>
            </a:extLst>
          </p:cNvPr>
          <p:cNvSpPr txBox="1">
            <a:spLocks/>
          </p:cNvSpPr>
          <p:nvPr/>
        </p:nvSpPr>
        <p:spPr>
          <a:xfrm>
            <a:off x="375849" y="306610"/>
            <a:ext cx="10977952" cy="635925"/>
          </a:xfrm>
          <a:prstGeom prst="rect">
            <a:avLst/>
          </a:prstGeom>
          <a:solidFill>
            <a:srgbClr val="002060"/>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marR="0" lvl="1" indent="0" algn="just" defTabSz="91440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GB" sz="2400" b="0" i="0" u="none" strike="noStrike" kern="1200" cap="none" spc="0" normalizeH="0" baseline="0" noProof="0" dirty="0">
              <a:ln>
                <a:noFill/>
              </a:ln>
              <a:solidFill>
                <a:prstClr val="black"/>
              </a:solidFill>
              <a:effectLst/>
              <a:highlight>
                <a:srgbClr val="000099"/>
              </a:highlight>
              <a:uLnTx/>
              <a:uFillTx/>
              <a:latin typeface="Calibri"/>
              <a:ea typeface="+mn-ea"/>
              <a:cs typeface="+mn-cs"/>
            </a:endParaRPr>
          </a:p>
          <a:p>
            <a:pPr marL="457200" marR="0" lvl="1" indent="0" algn="just" defTabSz="914400" rtl="0" eaLnBrk="1" fontAlgn="auto" latinLnBrk="0" hangingPunct="1">
              <a:lnSpc>
                <a:spcPct val="90000"/>
              </a:lnSpc>
              <a:spcBef>
                <a:spcPts val="0"/>
              </a:spcBef>
              <a:spcAft>
                <a:spcPts val="0"/>
              </a:spcAft>
              <a:buClrTx/>
              <a:buSzTx/>
              <a:buFont typeface="Wingdings" panose="05000000000000000000" pitchFamily="2" charset="2"/>
              <a:buChar char="Ø"/>
              <a:tabLst/>
              <a:defRPr/>
            </a:pPr>
            <a:endParaRPr kumimoji="0" lang="en-IN" altLang="en-US" sz="2000" b="0" i="0" u="none" strike="noStrike" kern="1200" cap="none" spc="0" normalizeH="0" baseline="0" noProof="0" dirty="0">
              <a:ln>
                <a:noFill/>
              </a:ln>
              <a:solidFill>
                <a:prstClr val="black"/>
              </a:solidFill>
              <a:effectLst/>
              <a:highlight>
                <a:srgbClr val="000099"/>
              </a:highlight>
              <a:uLnTx/>
              <a:uFillTx/>
              <a:latin typeface="Calibri"/>
              <a:ea typeface="Cambria Math" panose="02040503050406030204" pitchFamily="18" charset="0"/>
              <a:cs typeface="Cambria Math" panose="02040503050406030204" pitchFamily="18" charset="0"/>
            </a:endParaRPr>
          </a:p>
        </p:txBody>
      </p:sp>
      <p:sp>
        <p:nvSpPr>
          <p:cNvPr id="2" name="TextBox 1">
            <a:extLst>
              <a:ext uri="{FF2B5EF4-FFF2-40B4-BE49-F238E27FC236}">
                <a16:creationId xmlns:a16="http://schemas.microsoft.com/office/drawing/2014/main" xmlns="" id="{6A78BE1C-D31E-4715-BE4E-632E6768C475}"/>
              </a:ext>
            </a:extLst>
          </p:cNvPr>
          <p:cNvSpPr txBox="1"/>
          <p:nvPr/>
        </p:nvSpPr>
        <p:spPr>
          <a:xfrm>
            <a:off x="503583" y="306610"/>
            <a:ext cx="10045147"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3200" b="0" i="0" u="none" strike="noStrike" kern="1200" cap="none" spc="0" normalizeH="0" baseline="0" noProof="0" dirty="0">
                <a:ln>
                  <a:noFill/>
                </a:ln>
                <a:solidFill>
                  <a:prstClr val="white"/>
                </a:solidFill>
                <a:effectLst/>
                <a:uLnTx/>
                <a:uFillTx/>
                <a:latin typeface="Calibri"/>
                <a:ea typeface="+mn-ea"/>
                <a:cs typeface="+mn-cs"/>
              </a:rPr>
              <a:t>Matching Concept for Output Tax liability – Rule 73</a:t>
            </a:r>
          </a:p>
        </p:txBody>
      </p:sp>
    </p:spTree>
    <p:extLst>
      <p:ext uri="{BB962C8B-B14F-4D97-AF65-F5344CB8AC3E}">
        <p14:creationId xmlns:p14="http://schemas.microsoft.com/office/powerpoint/2010/main" xmlns="" val="271472664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61424" y="1112938"/>
            <a:ext cx="11469149" cy="5425974"/>
          </a:xfrm>
        </p:spPr>
        <p:txBody>
          <a:bodyPr>
            <a:noAutofit/>
          </a:bodyPr>
          <a:lstStyle/>
          <a:p>
            <a:pPr algn="l"/>
            <a:r>
              <a:rPr lang="en-IN" sz="2200" b="1" i="0" u="sng" strike="noStrike" baseline="0" dirty="0">
                <a:latin typeface="Arial" panose="020B0604020202020204" pitchFamily="34" charset="0"/>
                <a:cs typeface="Arial" panose="020B0604020202020204" pitchFamily="34" charset="0"/>
              </a:rPr>
              <a:t>Final acceptance of reduction in output tax liability and communication thereof</a:t>
            </a:r>
          </a:p>
          <a:p>
            <a:pPr algn="l"/>
            <a:endParaRPr lang="en-IN" sz="2200" b="0" i="0" u="none" strike="noStrike" baseline="0" dirty="0">
              <a:latin typeface="Arial" panose="020B0604020202020204" pitchFamily="34" charset="0"/>
              <a:cs typeface="Arial" panose="020B0604020202020204" pitchFamily="34" charset="0"/>
            </a:endParaRPr>
          </a:p>
          <a:p>
            <a:pPr algn="l"/>
            <a:r>
              <a:rPr lang="en-IN" sz="2200" b="0" i="0" u="none" strike="noStrike" baseline="0" dirty="0">
                <a:latin typeface="Arial" panose="020B0604020202020204" pitchFamily="34" charset="0"/>
                <a:cs typeface="Arial" panose="020B0604020202020204" pitchFamily="34" charset="0"/>
              </a:rPr>
              <a:t>(1) The final acceptance of claim of reduction in output tax liability in respect of any tax</a:t>
            </a:r>
          </a:p>
          <a:p>
            <a:pPr algn="l"/>
            <a:r>
              <a:rPr lang="en-IN" sz="2200" b="0" i="0" u="none" strike="noStrike" baseline="0" dirty="0">
                <a:latin typeface="Arial" panose="020B0604020202020204" pitchFamily="34" charset="0"/>
                <a:cs typeface="Arial" panose="020B0604020202020204" pitchFamily="34" charset="0"/>
              </a:rPr>
              <a:t>period, specified in sub-section (2) of section 43, shall be made available</a:t>
            </a:r>
          </a:p>
          <a:p>
            <a:pPr algn="l"/>
            <a:r>
              <a:rPr lang="en-IN" sz="2200" b="0" i="0" u="none" strike="noStrike" baseline="0" dirty="0">
                <a:latin typeface="Arial" panose="020B0604020202020204" pitchFamily="34" charset="0"/>
                <a:cs typeface="Arial" panose="020B0604020202020204" pitchFamily="34" charset="0"/>
              </a:rPr>
              <a:t>electronically to the person making such claim in FORM GST MIS-1 through the</a:t>
            </a:r>
          </a:p>
          <a:p>
            <a:pPr algn="l"/>
            <a:r>
              <a:rPr lang="en-IN" sz="2200" b="0" i="0" u="none" strike="noStrike" baseline="0" dirty="0">
                <a:latin typeface="Arial" panose="020B0604020202020204" pitchFamily="34" charset="0"/>
                <a:cs typeface="Arial" panose="020B0604020202020204" pitchFamily="34" charset="0"/>
              </a:rPr>
              <a:t>common portal.</a:t>
            </a:r>
          </a:p>
          <a:p>
            <a:pPr algn="l"/>
            <a:endParaRPr lang="en-IN" sz="2200" b="0" i="0" u="none" strike="noStrike" baseline="0" dirty="0">
              <a:latin typeface="Arial" panose="020B0604020202020204" pitchFamily="34" charset="0"/>
              <a:cs typeface="Arial" panose="020B0604020202020204" pitchFamily="34" charset="0"/>
            </a:endParaRPr>
          </a:p>
          <a:p>
            <a:pPr algn="l"/>
            <a:r>
              <a:rPr lang="en-IN" sz="2200" b="0" i="0" u="none" strike="noStrike" baseline="0" dirty="0">
                <a:latin typeface="Arial" panose="020B0604020202020204" pitchFamily="34" charset="0"/>
                <a:cs typeface="Arial" panose="020B0604020202020204" pitchFamily="34" charset="0"/>
              </a:rPr>
              <a:t>(2) The claim of reduction in output tax liability in respect of any tax period which had</a:t>
            </a:r>
          </a:p>
          <a:p>
            <a:pPr algn="l"/>
            <a:r>
              <a:rPr lang="en-IN" sz="2200" b="0" i="0" u="none" strike="noStrike" baseline="0" dirty="0">
                <a:latin typeface="Arial" panose="020B0604020202020204" pitchFamily="34" charset="0"/>
                <a:cs typeface="Arial" panose="020B0604020202020204" pitchFamily="34" charset="0"/>
              </a:rPr>
              <a:t>been communicated as mis-matched but is found to be matched after rectification by</a:t>
            </a:r>
          </a:p>
          <a:p>
            <a:pPr algn="l"/>
            <a:r>
              <a:rPr lang="en-IN" sz="2200" b="0" i="0" u="none" strike="noStrike" baseline="0" dirty="0">
                <a:latin typeface="Arial" panose="020B0604020202020204" pitchFamily="34" charset="0"/>
                <a:cs typeface="Arial" panose="020B0604020202020204" pitchFamily="34" charset="0"/>
              </a:rPr>
              <a:t>the supplier or recipient shall be finally accepted and made available electronically to</a:t>
            </a:r>
          </a:p>
          <a:p>
            <a:pPr algn="l"/>
            <a:r>
              <a:rPr lang="en-IN" sz="2200" b="0" i="0" u="none" strike="noStrike" baseline="0" dirty="0">
                <a:latin typeface="Arial" panose="020B0604020202020204" pitchFamily="34" charset="0"/>
                <a:cs typeface="Arial" panose="020B0604020202020204" pitchFamily="34" charset="0"/>
              </a:rPr>
              <a:t>the person making such claim in FORM GST MIS-1 through the common portal.</a:t>
            </a:r>
            <a:endParaRPr lang="en-IN" sz="2200" b="1" i="0" u="sng" strike="noStrike" baseline="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94C70B-8A31-43AF-B3DC-26EC7C17EF0C}" type="slidenum">
              <a:rPr kumimoji="0" lang="en-US" sz="2000" b="0" i="0" u="none" strike="noStrike" kern="1200" cap="none" spc="0" normalizeH="0" baseline="0" noProof="0" smtClean="0">
                <a:ln>
                  <a:noFill/>
                </a:ln>
                <a:solidFill>
                  <a:srgbClr val="0070C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en-US" sz="2000" b="0" i="0" u="none" strike="noStrike" kern="1200" cap="none" spc="0" normalizeH="0" baseline="0" noProof="0" dirty="0">
              <a:ln>
                <a:noFill/>
              </a:ln>
              <a:solidFill>
                <a:srgbClr val="0070C0"/>
              </a:solidFill>
              <a:effectLst/>
              <a:uLnTx/>
              <a:uFillTx/>
              <a:latin typeface="Calibri"/>
              <a:ea typeface="+mn-ea"/>
              <a:cs typeface="+mn-cs"/>
            </a:endParaRPr>
          </a:p>
        </p:txBody>
      </p:sp>
      <p:sp>
        <p:nvSpPr>
          <p:cNvPr id="10" name="Subtitle 2">
            <a:extLst>
              <a:ext uri="{FF2B5EF4-FFF2-40B4-BE49-F238E27FC236}">
                <a16:creationId xmlns:a16="http://schemas.microsoft.com/office/drawing/2014/main" xmlns="" id="{DD717DA3-16B6-4A02-A7E7-221854782908}"/>
              </a:ext>
            </a:extLst>
          </p:cNvPr>
          <p:cNvSpPr txBox="1">
            <a:spLocks/>
          </p:cNvSpPr>
          <p:nvPr/>
        </p:nvSpPr>
        <p:spPr>
          <a:xfrm>
            <a:off x="375849" y="306610"/>
            <a:ext cx="10977952" cy="635925"/>
          </a:xfrm>
          <a:prstGeom prst="rect">
            <a:avLst/>
          </a:prstGeom>
          <a:solidFill>
            <a:srgbClr val="002060"/>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marR="0" lvl="1" indent="0" algn="just" defTabSz="91440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GB" sz="2400" b="0" i="0" u="none" strike="noStrike" kern="1200" cap="none" spc="0" normalizeH="0" baseline="0" noProof="0" dirty="0">
              <a:ln>
                <a:noFill/>
              </a:ln>
              <a:solidFill>
                <a:prstClr val="black"/>
              </a:solidFill>
              <a:effectLst/>
              <a:highlight>
                <a:srgbClr val="000099"/>
              </a:highlight>
              <a:uLnTx/>
              <a:uFillTx/>
              <a:latin typeface="Calibri"/>
              <a:ea typeface="+mn-ea"/>
              <a:cs typeface="+mn-cs"/>
            </a:endParaRPr>
          </a:p>
          <a:p>
            <a:pPr marL="457200" marR="0" lvl="1" indent="0" algn="just" defTabSz="914400" rtl="0" eaLnBrk="1" fontAlgn="auto" latinLnBrk="0" hangingPunct="1">
              <a:lnSpc>
                <a:spcPct val="90000"/>
              </a:lnSpc>
              <a:spcBef>
                <a:spcPts val="0"/>
              </a:spcBef>
              <a:spcAft>
                <a:spcPts val="0"/>
              </a:spcAft>
              <a:buClrTx/>
              <a:buSzTx/>
              <a:buFont typeface="Wingdings" panose="05000000000000000000" pitchFamily="2" charset="2"/>
              <a:buChar char="Ø"/>
              <a:tabLst/>
              <a:defRPr/>
            </a:pPr>
            <a:endParaRPr kumimoji="0" lang="en-IN" altLang="en-US" sz="2000" b="0" i="0" u="none" strike="noStrike" kern="1200" cap="none" spc="0" normalizeH="0" baseline="0" noProof="0" dirty="0">
              <a:ln>
                <a:noFill/>
              </a:ln>
              <a:solidFill>
                <a:prstClr val="black"/>
              </a:solidFill>
              <a:effectLst/>
              <a:highlight>
                <a:srgbClr val="000099"/>
              </a:highlight>
              <a:uLnTx/>
              <a:uFillTx/>
              <a:latin typeface="Calibri"/>
              <a:ea typeface="Cambria Math" panose="02040503050406030204" pitchFamily="18" charset="0"/>
              <a:cs typeface="Cambria Math" panose="02040503050406030204" pitchFamily="18" charset="0"/>
            </a:endParaRPr>
          </a:p>
        </p:txBody>
      </p:sp>
      <p:sp>
        <p:nvSpPr>
          <p:cNvPr id="2" name="TextBox 1">
            <a:extLst>
              <a:ext uri="{FF2B5EF4-FFF2-40B4-BE49-F238E27FC236}">
                <a16:creationId xmlns:a16="http://schemas.microsoft.com/office/drawing/2014/main" xmlns="" id="{6A78BE1C-D31E-4715-BE4E-632E6768C475}"/>
              </a:ext>
            </a:extLst>
          </p:cNvPr>
          <p:cNvSpPr txBox="1"/>
          <p:nvPr/>
        </p:nvSpPr>
        <p:spPr>
          <a:xfrm>
            <a:off x="503583" y="306610"/>
            <a:ext cx="10045147"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3200" b="0" i="0" u="none" strike="noStrike" kern="1200" cap="none" spc="0" normalizeH="0" baseline="0" noProof="0" dirty="0">
                <a:ln>
                  <a:noFill/>
                </a:ln>
                <a:solidFill>
                  <a:prstClr val="white"/>
                </a:solidFill>
                <a:effectLst/>
                <a:uLnTx/>
                <a:uFillTx/>
                <a:latin typeface="Calibri"/>
                <a:ea typeface="+mn-ea"/>
                <a:cs typeface="+mn-cs"/>
              </a:rPr>
              <a:t>Matching Concept for Output Tax liability – Rule 74</a:t>
            </a:r>
          </a:p>
        </p:txBody>
      </p:sp>
    </p:spTree>
    <p:extLst>
      <p:ext uri="{BB962C8B-B14F-4D97-AF65-F5344CB8AC3E}">
        <p14:creationId xmlns:p14="http://schemas.microsoft.com/office/powerpoint/2010/main" xmlns="" val="159451704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61424" y="1112938"/>
            <a:ext cx="11469149" cy="5425974"/>
          </a:xfrm>
        </p:spPr>
        <p:txBody>
          <a:bodyPr>
            <a:noAutofit/>
          </a:bodyPr>
          <a:lstStyle/>
          <a:p>
            <a:pPr algn="l"/>
            <a:r>
              <a:rPr lang="en-IN" sz="2200" b="1" i="0" u="sng" strike="noStrike" baseline="0" dirty="0">
                <a:latin typeface="Arial" panose="020B0604020202020204" pitchFamily="34" charset="0"/>
                <a:cs typeface="Arial" panose="020B0604020202020204" pitchFamily="34" charset="0"/>
              </a:rPr>
              <a:t>Communication and rectification of discrepancy in reduction in output tax liability and reversal of claim of reduction</a:t>
            </a:r>
          </a:p>
          <a:p>
            <a:pPr algn="l"/>
            <a:r>
              <a:rPr lang="en-IN" sz="2200" b="0" i="0" u="none" strike="noStrike" baseline="0" dirty="0">
                <a:latin typeface="Arial" panose="020B0604020202020204" pitchFamily="34" charset="0"/>
                <a:cs typeface="Arial" panose="020B0604020202020204" pitchFamily="34" charset="0"/>
              </a:rPr>
              <a:t>(1) Any discrepancy in claim of reduction in output tax liability, specified in sub-section</a:t>
            </a:r>
          </a:p>
          <a:p>
            <a:pPr algn="l"/>
            <a:r>
              <a:rPr lang="en-IN" sz="2200" b="0" i="0" u="none" strike="noStrike" baseline="0" dirty="0">
                <a:latin typeface="Arial" panose="020B0604020202020204" pitchFamily="34" charset="0"/>
                <a:cs typeface="Arial" panose="020B0604020202020204" pitchFamily="34" charset="0"/>
              </a:rPr>
              <a:t>(3) of section 43, and the details of output tax liability to be added under sub-section</a:t>
            </a:r>
          </a:p>
          <a:p>
            <a:pPr algn="l"/>
            <a:r>
              <a:rPr lang="en-IN" sz="2200" b="0" i="0" u="none" strike="noStrike" baseline="0" dirty="0">
                <a:latin typeface="Arial" panose="020B0604020202020204" pitchFamily="34" charset="0"/>
                <a:cs typeface="Arial" panose="020B0604020202020204" pitchFamily="34" charset="0"/>
              </a:rPr>
              <a:t>(5) of the said section on account of continuation of such discrepancy, shall be made</a:t>
            </a:r>
          </a:p>
          <a:p>
            <a:pPr algn="l"/>
            <a:r>
              <a:rPr lang="en-IN" sz="2200" b="0" i="0" u="none" strike="noStrike" baseline="0" dirty="0">
                <a:latin typeface="Arial" panose="020B0604020202020204" pitchFamily="34" charset="0"/>
                <a:cs typeface="Arial" panose="020B0604020202020204" pitchFamily="34" charset="0"/>
              </a:rPr>
              <a:t>available to the registered person making such claim electronically in FORM GST</a:t>
            </a:r>
          </a:p>
          <a:p>
            <a:pPr algn="l"/>
            <a:r>
              <a:rPr lang="en-IN" sz="2200" b="0" i="0" u="none" strike="noStrike" baseline="0" dirty="0">
                <a:latin typeface="Arial" panose="020B0604020202020204" pitchFamily="34" charset="0"/>
                <a:cs typeface="Arial" panose="020B0604020202020204" pitchFamily="34" charset="0"/>
              </a:rPr>
              <a:t>MIS- 1 and the recipient electronically in FORM GST MIS- 2 through the common</a:t>
            </a:r>
          </a:p>
          <a:p>
            <a:pPr algn="l"/>
            <a:r>
              <a:rPr lang="en-IN" sz="2200" b="0" i="0" u="none" strike="noStrike" baseline="0" dirty="0">
                <a:latin typeface="Arial" panose="020B0604020202020204" pitchFamily="34" charset="0"/>
                <a:cs typeface="Arial" panose="020B0604020202020204" pitchFamily="34" charset="0"/>
              </a:rPr>
              <a:t>portal on or before the last date of the month in which the matching has been carried</a:t>
            </a:r>
          </a:p>
          <a:p>
            <a:pPr algn="l"/>
            <a:r>
              <a:rPr lang="en-IN" sz="2200" b="0" i="0" u="none" strike="noStrike" baseline="0" dirty="0">
                <a:latin typeface="Arial" panose="020B0604020202020204" pitchFamily="34" charset="0"/>
                <a:cs typeface="Arial" panose="020B0604020202020204" pitchFamily="34" charset="0"/>
              </a:rPr>
              <a:t>out.</a:t>
            </a:r>
          </a:p>
          <a:p>
            <a:pPr algn="l"/>
            <a:r>
              <a:rPr lang="en-IN" sz="2200" b="0" i="0" u="none" strike="noStrike" baseline="0" dirty="0">
                <a:latin typeface="Arial" panose="020B0604020202020204" pitchFamily="34" charset="0"/>
                <a:cs typeface="Arial" panose="020B0604020202020204" pitchFamily="34" charset="0"/>
              </a:rPr>
              <a:t>(2) A supplier to whom any discrepancy is made available under sub-rule (1) may make</a:t>
            </a:r>
          </a:p>
          <a:p>
            <a:pPr algn="l"/>
            <a:r>
              <a:rPr lang="en-IN" sz="2200" b="0" i="0" u="none" strike="noStrike" baseline="0" dirty="0">
                <a:latin typeface="Arial" panose="020B0604020202020204" pitchFamily="34" charset="0"/>
                <a:cs typeface="Arial" panose="020B0604020202020204" pitchFamily="34" charset="0"/>
              </a:rPr>
              <a:t>suitable rectifications in the statement of outward supplies to be furnished for the</a:t>
            </a:r>
          </a:p>
          <a:p>
            <a:pPr algn="l"/>
            <a:r>
              <a:rPr lang="en-IN" sz="2200" b="0" i="0" u="none" strike="noStrike" baseline="0" dirty="0">
                <a:latin typeface="Arial" panose="020B0604020202020204" pitchFamily="34" charset="0"/>
                <a:cs typeface="Arial" panose="020B0604020202020204" pitchFamily="34" charset="0"/>
              </a:rPr>
              <a:t>month in which the discrepancy is made available.</a:t>
            </a:r>
          </a:p>
          <a:p>
            <a:pPr algn="l"/>
            <a:r>
              <a:rPr lang="en-IN" sz="2200" b="0" i="0" u="none" strike="noStrike" baseline="0" dirty="0">
                <a:latin typeface="Arial" panose="020B0604020202020204" pitchFamily="34" charset="0"/>
                <a:cs typeface="Arial" panose="020B0604020202020204" pitchFamily="34" charset="0"/>
              </a:rPr>
              <a:t>.</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94C70B-8A31-43AF-B3DC-26EC7C17EF0C}" type="slidenum">
              <a:rPr kumimoji="0" lang="en-US" sz="2000" b="0" i="0" u="none" strike="noStrike" kern="1200" cap="none" spc="0" normalizeH="0" baseline="0" noProof="0" smtClean="0">
                <a:ln>
                  <a:noFill/>
                </a:ln>
                <a:solidFill>
                  <a:srgbClr val="0070C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en-US" sz="2000" b="0" i="0" u="none" strike="noStrike" kern="1200" cap="none" spc="0" normalizeH="0" baseline="0" noProof="0" dirty="0">
              <a:ln>
                <a:noFill/>
              </a:ln>
              <a:solidFill>
                <a:srgbClr val="0070C0"/>
              </a:solidFill>
              <a:effectLst/>
              <a:uLnTx/>
              <a:uFillTx/>
              <a:latin typeface="Calibri"/>
              <a:ea typeface="+mn-ea"/>
              <a:cs typeface="+mn-cs"/>
            </a:endParaRPr>
          </a:p>
        </p:txBody>
      </p:sp>
      <p:sp>
        <p:nvSpPr>
          <p:cNvPr id="10" name="Subtitle 2">
            <a:extLst>
              <a:ext uri="{FF2B5EF4-FFF2-40B4-BE49-F238E27FC236}">
                <a16:creationId xmlns:a16="http://schemas.microsoft.com/office/drawing/2014/main" xmlns="" id="{DD717DA3-16B6-4A02-A7E7-221854782908}"/>
              </a:ext>
            </a:extLst>
          </p:cNvPr>
          <p:cNvSpPr txBox="1">
            <a:spLocks/>
          </p:cNvSpPr>
          <p:nvPr/>
        </p:nvSpPr>
        <p:spPr>
          <a:xfrm>
            <a:off x="375849" y="306610"/>
            <a:ext cx="10977952" cy="635925"/>
          </a:xfrm>
          <a:prstGeom prst="rect">
            <a:avLst/>
          </a:prstGeom>
          <a:solidFill>
            <a:srgbClr val="002060"/>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marR="0" lvl="1" indent="0" algn="just" defTabSz="91440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GB" sz="2400" b="0" i="0" u="none" strike="noStrike" kern="1200" cap="none" spc="0" normalizeH="0" baseline="0" noProof="0" dirty="0">
              <a:ln>
                <a:noFill/>
              </a:ln>
              <a:solidFill>
                <a:prstClr val="black"/>
              </a:solidFill>
              <a:effectLst/>
              <a:highlight>
                <a:srgbClr val="000099"/>
              </a:highlight>
              <a:uLnTx/>
              <a:uFillTx/>
              <a:latin typeface="Calibri"/>
              <a:ea typeface="+mn-ea"/>
              <a:cs typeface="+mn-cs"/>
            </a:endParaRPr>
          </a:p>
          <a:p>
            <a:pPr marL="457200" marR="0" lvl="1" indent="0" algn="just" defTabSz="914400" rtl="0" eaLnBrk="1" fontAlgn="auto" latinLnBrk="0" hangingPunct="1">
              <a:lnSpc>
                <a:spcPct val="90000"/>
              </a:lnSpc>
              <a:spcBef>
                <a:spcPts val="0"/>
              </a:spcBef>
              <a:spcAft>
                <a:spcPts val="0"/>
              </a:spcAft>
              <a:buClrTx/>
              <a:buSzTx/>
              <a:buFont typeface="Wingdings" panose="05000000000000000000" pitchFamily="2" charset="2"/>
              <a:buChar char="Ø"/>
              <a:tabLst/>
              <a:defRPr/>
            </a:pPr>
            <a:endParaRPr kumimoji="0" lang="en-IN" altLang="en-US" sz="2000" b="0" i="0" u="none" strike="noStrike" kern="1200" cap="none" spc="0" normalizeH="0" baseline="0" noProof="0" dirty="0">
              <a:ln>
                <a:noFill/>
              </a:ln>
              <a:solidFill>
                <a:prstClr val="black"/>
              </a:solidFill>
              <a:effectLst/>
              <a:highlight>
                <a:srgbClr val="000099"/>
              </a:highlight>
              <a:uLnTx/>
              <a:uFillTx/>
              <a:latin typeface="Calibri"/>
              <a:ea typeface="Cambria Math" panose="02040503050406030204" pitchFamily="18" charset="0"/>
              <a:cs typeface="Cambria Math" panose="02040503050406030204" pitchFamily="18" charset="0"/>
            </a:endParaRPr>
          </a:p>
        </p:txBody>
      </p:sp>
      <p:sp>
        <p:nvSpPr>
          <p:cNvPr id="2" name="TextBox 1">
            <a:extLst>
              <a:ext uri="{FF2B5EF4-FFF2-40B4-BE49-F238E27FC236}">
                <a16:creationId xmlns:a16="http://schemas.microsoft.com/office/drawing/2014/main" xmlns="" id="{6A78BE1C-D31E-4715-BE4E-632E6768C475}"/>
              </a:ext>
            </a:extLst>
          </p:cNvPr>
          <p:cNvSpPr txBox="1"/>
          <p:nvPr/>
        </p:nvSpPr>
        <p:spPr>
          <a:xfrm>
            <a:off x="503583" y="306610"/>
            <a:ext cx="10045147"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3200" b="0" i="0" u="none" strike="noStrike" kern="1200" cap="none" spc="0" normalizeH="0" baseline="0" noProof="0" dirty="0">
                <a:ln>
                  <a:noFill/>
                </a:ln>
                <a:solidFill>
                  <a:prstClr val="white"/>
                </a:solidFill>
                <a:effectLst/>
                <a:uLnTx/>
                <a:uFillTx/>
                <a:latin typeface="Calibri"/>
                <a:ea typeface="+mn-ea"/>
                <a:cs typeface="+mn-cs"/>
              </a:rPr>
              <a:t>Matching Concept for Output Tax liability – Rule 75</a:t>
            </a:r>
          </a:p>
        </p:txBody>
      </p:sp>
    </p:spTree>
    <p:extLst>
      <p:ext uri="{BB962C8B-B14F-4D97-AF65-F5344CB8AC3E}">
        <p14:creationId xmlns:p14="http://schemas.microsoft.com/office/powerpoint/2010/main" xmlns="" val="412300801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61424" y="1112938"/>
            <a:ext cx="11469149" cy="5425974"/>
          </a:xfrm>
        </p:spPr>
        <p:txBody>
          <a:bodyPr>
            <a:noAutofit/>
          </a:bodyPr>
          <a:lstStyle/>
          <a:p>
            <a:pPr algn="l"/>
            <a:r>
              <a:rPr lang="en-IN" sz="2200" b="1" i="0" u="sng" strike="noStrike" baseline="0" dirty="0">
                <a:latin typeface="Arial" panose="020B0604020202020204" pitchFamily="34" charset="0"/>
                <a:cs typeface="Arial" panose="020B0604020202020204" pitchFamily="34" charset="0"/>
              </a:rPr>
              <a:t>Communication and rectification of discrepancy in reduction in output tax liability and reversal of claim of reduction</a:t>
            </a:r>
          </a:p>
          <a:p>
            <a:pPr algn="l"/>
            <a:endParaRPr lang="en-IN" sz="2200" b="0" i="0" u="none" strike="noStrike" baseline="0" dirty="0">
              <a:latin typeface="Arial" panose="020B0604020202020204" pitchFamily="34" charset="0"/>
              <a:cs typeface="Arial" panose="020B0604020202020204" pitchFamily="34" charset="0"/>
            </a:endParaRPr>
          </a:p>
          <a:p>
            <a:pPr algn="l"/>
            <a:r>
              <a:rPr lang="en-IN" sz="2200" b="0" i="0" u="none" strike="noStrike" baseline="0" dirty="0">
                <a:latin typeface="Arial" panose="020B0604020202020204" pitchFamily="34" charset="0"/>
                <a:cs typeface="Arial" panose="020B0604020202020204" pitchFamily="34" charset="0"/>
              </a:rPr>
              <a:t>(3) A recipient to whom any discrepancy is made available under sub-rule (1) may make</a:t>
            </a:r>
          </a:p>
          <a:p>
            <a:pPr algn="l"/>
            <a:r>
              <a:rPr lang="en-IN" sz="2200" b="0" i="0" u="none" strike="noStrike" baseline="0" dirty="0">
                <a:latin typeface="Arial" panose="020B0604020202020204" pitchFamily="34" charset="0"/>
                <a:cs typeface="Arial" panose="020B0604020202020204" pitchFamily="34" charset="0"/>
              </a:rPr>
              <a:t>suitable rectifications in the statement of inward supplies to be furnished for the</a:t>
            </a:r>
          </a:p>
          <a:p>
            <a:pPr algn="l"/>
            <a:r>
              <a:rPr lang="en-IN" sz="2200" b="0" i="0" u="none" strike="noStrike" baseline="0" dirty="0">
                <a:latin typeface="Arial" panose="020B0604020202020204" pitchFamily="34" charset="0"/>
                <a:cs typeface="Arial" panose="020B0604020202020204" pitchFamily="34" charset="0"/>
              </a:rPr>
              <a:t>month in which the discrepancy is made available.</a:t>
            </a:r>
          </a:p>
          <a:p>
            <a:pPr algn="l"/>
            <a:endParaRPr lang="en-IN" sz="2200" b="0" i="0" u="none" strike="noStrike" baseline="0" dirty="0">
              <a:latin typeface="Arial" panose="020B0604020202020204" pitchFamily="34" charset="0"/>
              <a:cs typeface="Arial" panose="020B0604020202020204" pitchFamily="34" charset="0"/>
            </a:endParaRPr>
          </a:p>
          <a:p>
            <a:pPr algn="l"/>
            <a:r>
              <a:rPr lang="en-IN" sz="2200" b="0" i="0" u="none" strike="noStrike" baseline="0" dirty="0">
                <a:latin typeface="Arial" panose="020B0604020202020204" pitchFamily="34" charset="0"/>
                <a:cs typeface="Arial" panose="020B0604020202020204" pitchFamily="34" charset="0"/>
              </a:rPr>
              <a:t>(4) Where the discrepancy is not rectified under sub-rule (2) or sub-rule (3), an amount</a:t>
            </a:r>
          </a:p>
          <a:p>
            <a:pPr algn="l"/>
            <a:r>
              <a:rPr lang="en-IN" sz="2200" b="0" i="0" u="none" strike="noStrike" baseline="0" dirty="0">
                <a:latin typeface="Arial" panose="020B0604020202020204" pitchFamily="34" charset="0"/>
                <a:cs typeface="Arial" panose="020B0604020202020204" pitchFamily="34" charset="0"/>
              </a:rPr>
              <a:t>to the extent of discrepancy shall be added to the output tax liability of the supplier</a:t>
            </a:r>
          </a:p>
          <a:p>
            <a:pPr algn="l"/>
            <a:r>
              <a:rPr lang="en-IN" sz="2200" b="0" i="0" u="none" strike="noStrike" baseline="0" dirty="0">
                <a:latin typeface="Arial" panose="020B0604020202020204" pitchFamily="34" charset="0"/>
                <a:cs typeface="Arial" panose="020B0604020202020204" pitchFamily="34" charset="0"/>
              </a:rPr>
              <a:t>and debited to the electronic liability register and also shown in his return in FORM</a:t>
            </a:r>
          </a:p>
          <a:p>
            <a:pPr algn="l"/>
            <a:r>
              <a:rPr lang="en-IN" sz="2200" b="0" i="0" u="none" strike="noStrike" baseline="0" dirty="0">
                <a:latin typeface="Arial" panose="020B0604020202020204" pitchFamily="34" charset="0"/>
                <a:cs typeface="Arial" panose="020B0604020202020204" pitchFamily="34" charset="0"/>
              </a:rPr>
              <a:t>GSTR-3 for the month succeeding the month in which the discrepancy is made</a:t>
            </a:r>
          </a:p>
          <a:p>
            <a:pPr algn="l"/>
            <a:r>
              <a:rPr lang="en-IN" sz="2200" b="0" i="0" u="none" strike="noStrike" baseline="0" dirty="0">
                <a:latin typeface="Arial" panose="020B0604020202020204" pitchFamily="34" charset="0"/>
                <a:cs typeface="Arial" panose="020B0604020202020204" pitchFamily="34" charset="0"/>
              </a:rPr>
              <a:t>available.</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94C70B-8A31-43AF-B3DC-26EC7C17EF0C}" type="slidenum">
              <a:rPr kumimoji="0" lang="en-US" sz="2000" b="0" i="0" u="none" strike="noStrike" kern="1200" cap="none" spc="0" normalizeH="0" baseline="0" noProof="0" smtClean="0">
                <a:ln>
                  <a:noFill/>
                </a:ln>
                <a:solidFill>
                  <a:srgbClr val="0070C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en-US" sz="2000" b="0" i="0" u="none" strike="noStrike" kern="1200" cap="none" spc="0" normalizeH="0" baseline="0" noProof="0" dirty="0">
              <a:ln>
                <a:noFill/>
              </a:ln>
              <a:solidFill>
                <a:srgbClr val="0070C0"/>
              </a:solidFill>
              <a:effectLst/>
              <a:uLnTx/>
              <a:uFillTx/>
              <a:latin typeface="Calibri"/>
              <a:ea typeface="+mn-ea"/>
              <a:cs typeface="+mn-cs"/>
            </a:endParaRPr>
          </a:p>
        </p:txBody>
      </p:sp>
      <p:sp>
        <p:nvSpPr>
          <p:cNvPr id="10" name="Subtitle 2">
            <a:extLst>
              <a:ext uri="{FF2B5EF4-FFF2-40B4-BE49-F238E27FC236}">
                <a16:creationId xmlns:a16="http://schemas.microsoft.com/office/drawing/2014/main" xmlns="" id="{DD717DA3-16B6-4A02-A7E7-221854782908}"/>
              </a:ext>
            </a:extLst>
          </p:cNvPr>
          <p:cNvSpPr txBox="1">
            <a:spLocks/>
          </p:cNvSpPr>
          <p:nvPr/>
        </p:nvSpPr>
        <p:spPr>
          <a:xfrm>
            <a:off x="375849" y="306610"/>
            <a:ext cx="10977952" cy="635925"/>
          </a:xfrm>
          <a:prstGeom prst="rect">
            <a:avLst/>
          </a:prstGeom>
          <a:solidFill>
            <a:srgbClr val="002060"/>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marR="0" lvl="1" indent="0" algn="just" defTabSz="91440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GB" sz="2400" b="0" i="0" u="none" strike="noStrike" kern="1200" cap="none" spc="0" normalizeH="0" baseline="0" noProof="0" dirty="0">
              <a:ln>
                <a:noFill/>
              </a:ln>
              <a:solidFill>
                <a:prstClr val="black"/>
              </a:solidFill>
              <a:effectLst/>
              <a:highlight>
                <a:srgbClr val="000099"/>
              </a:highlight>
              <a:uLnTx/>
              <a:uFillTx/>
              <a:latin typeface="Calibri"/>
              <a:ea typeface="+mn-ea"/>
              <a:cs typeface="+mn-cs"/>
            </a:endParaRPr>
          </a:p>
          <a:p>
            <a:pPr marL="457200" marR="0" lvl="1" indent="0" algn="just" defTabSz="914400" rtl="0" eaLnBrk="1" fontAlgn="auto" latinLnBrk="0" hangingPunct="1">
              <a:lnSpc>
                <a:spcPct val="90000"/>
              </a:lnSpc>
              <a:spcBef>
                <a:spcPts val="0"/>
              </a:spcBef>
              <a:spcAft>
                <a:spcPts val="0"/>
              </a:spcAft>
              <a:buClrTx/>
              <a:buSzTx/>
              <a:buFont typeface="Wingdings" panose="05000000000000000000" pitchFamily="2" charset="2"/>
              <a:buChar char="Ø"/>
              <a:tabLst/>
              <a:defRPr/>
            </a:pPr>
            <a:endParaRPr kumimoji="0" lang="en-IN" altLang="en-US" sz="2000" b="0" i="0" u="none" strike="noStrike" kern="1200" cap="none" spc="0" normalizeH="0" baseline="0" noProof="0" dirty="0">
              <a:ln>
                <a:noFill/>
              </a:ln>
              <a:solidFill>
                <a:prstClr val="black"/>
              </a:solidFill>
              <a:effectLst/>
              <a:highlight>
                <a:srgbClr val="000099"/>
              </a:highlight>
              <a:uLnTx/>
              <a:uFillTx/>
              <a:latin typeface="Calibri"/>
              <a:ea typeface="Cambria Math" panose="02040503050406030204" pitchFamily="18" charset="0"/>
              <a:cs typeface="Cambria Math" panose="02040503050406030204" pitchFamily="18" charset="0"/>
            </a:endParaRPr>
          </a:p>
        </p:txBody>
      </p:sp>
      <p:sp>
        <p:nvSpPr>
          <p:cNvPr id="2" name="TextBox 1">
            <a:extLst>
              <a:ext uri="{FF2B5EF4-FFF2-40B4-BE49-F238E27FC236}">
                <a16:creationId xmlns:a16="http://schemas.microsoft.com/office/drawing/2014/main" xmlns="" id="{6A78BE1C-D31E-4715-BE4E-632E6768C475}"/>
              </a:ext>
            </a:extLst>
          </p:cNvPr>
          <p:cNvSpPr txBox="1"/>
          <p:nvPr/>
        </p:nvSpPr>
        <p:spPr>
          <a:xfrm>
            <a:off x="503583" y="306610"/>
            <a:ext cx="10045147"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3200" b="0" i="0" u="none" strike="noStrike" kern="1200" cap="none" spc="0" normalizeH="0" baseline="0" noProof="0" dirty="0">
                <a:ln>
                  <a:noFill/>
                </a:ln>
                <a:solidFill>
                  <a:prstClr val="white"/>
                </a:solidFill>
                <a:effectLst/>
                <a:uLnTx/>
                <a:uFillTx/>
                <a:latin typeface="Calibri"/>
                <a:ea typeface="+mn-ea"/>
                <a:cs typeface="+mn-cs"/>
              </a:rPr>
              <a:t>Matching Concept for Output Tax liability – Rule 75</a:t>
            </a:r>
          </a:p>
        </p:txBody>
      </p:sp>
    </p:spTree>
    <p:extLst>
      <p:ext uri="{BB962C8B-B14F-4D97-AF65-F5344CB8AC3E}">
        <p14:creationId xmlns:p14="http://schemas.microsoft.com/office/powerpoint/2010/main" xmlns="" val="98562769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61424" y="1112938"/>
            <a:ext cx="11469149" cy="5425974"/>
          </a:xfrm>
        </p:spPr>
        <p:txBody>
          <a:bodyPr>
            <a:noAutofit/>
          </a:bodyPr>
          <a:lstStyle/>
          <a:p>
            <a:pPr algn="l"/>
            <a:r>
              <a:rPr lang="en-IN" sz="2200" b="1" i="0" u="sng" strike="noStrike" baseline="0" dirty="0">
                <a:latin typeface="Arial" panose="020B0604020202020204" pitchFamily="34" charset="0"/>
                <a:cs typeface="Arial" panose="020B0604020202020204" pitchFamily="34" charset="0"/>
              </a:rPr>
              <a:t>Communication and rectification of discrepancy in reduction in output tax liability and reversal of claim of reduction</a:t>
            </a:r>
          </a:p>
          <a:p>
            <a:pPr algn="l"/>
            <a:endParaRPr lang="en-IN" sz="2200" b="0" i="0" u="none" strike="noStrike" baseline="0" dirty="0">
              <a:latin typeface="Arial" panose="020B0604020202020204" pitchFamily="34" charset="0"/>
              <a:cs typeface="Arial" panose="020B0604020202020204" pitchFamily="34" charset="0"/>
            </a:endParaRPr>
          </a:p>
          <a:p>
            <a:pPr algn="l"/>
            <a:r>
              <a:rPr lang="en-IN" sz="2200" b="0" i="0" u="none" strike="noStrike" baseline="0" dirty="0">
                <a:latin typeface="Arial" panose="020B0604020202020204" pitchFamily="34" charset="0"/>
                <a:cs typeface="Arial" panose="020B0604020202020204" pitchFamily="34" charset="0"/>
              </a:rPr>
              <a:t>Explanation.- For the purposes of this rule, it is hereby declared that –</a:t>
            </a:r>
          </a:p>
          <a:p>
            <a:pPr lvl="1" algn="l"/>
            <a:endParaRPr lang="en-IN" sz="2200" b="0" i="0" u="none" strike="noStrike" baseline="0" dirty="0">
              <a:latin typeface="Arial" panose="020B0604020202020204" pitchFamily="34" charset="0"/>
              <a:cs typeface="Arial" panose="020B0604020202020204" pitchFamily="34" charset="0"/>
            </a:endParaRPr>
          </a:p>
          <a:p>
            <a:pPr lvl="1" algn="l"/>
            <a:r>
              <a:rPr lang="en-IN" sz="2200" b="0" i="0" u="none" strike="noStrike" baseline="0" dirty="0">
                <a:latin typeface="Arial" panose="020B0604020202020204" pitchFamily="34" charset="0"/>
                <a:cs typeface="Arial" panose="020B0604020202020204" pitchFamily="34" charset="0"/>
              </a:rPr>
              <a:t>(</a:t>
            </a:r>
            <a:r>
              <a:rPr lang="en-IN" sz="2200" b="0" i="0" u="none" strike="noStrike" baseline="0" dirty="0" err="1">
                <a:latin typeface="Arial" panose="020B0604020202020204" pitchFamily="34" charset="0"/>
                <a:cs typeface="Arial" panose="020B0604020202020204" pitchFamily="34" charset="0"/>
              </a:rPr>
              <a:t>i</a:t>
            </a:r>
            <a:r>
              <a:rPr lang="en-IN" sz="2200" b="0" i="0" u="none" strike="noStrike" baseline="0" dirty="0">
                <a:latin typeface="Arial" panose="020B0604020202020204" pitchFamily="34" charset="0"/>
                <a:cs typeface="Arial" panose="020B0604020202020204" pitchFamily="34" charset="0"/>
              </a:rPr>
              <a:t>) rectification by a supplier means deleting or correcting the details of an</a:t>
            </a:r>
          </a:p>
          <a:p>
            <a:pPr lvl="1" algn="l"/>
            <a:r>
              <a:rPr lang="en-IN" sz="2200" b="0" i="0" u="none" strike="noStrike" baseline="0" dirty="0">
                <a:latin typeface="Arial" panose="020B0604020202020204" pitchFamily="34" charset="0"/>
                <a:cs typeface="Arial" panose="020B0604020202020204" pitchFamily="34" charset="0"/>
              </a:rPr>
              <a:t>outward supply in his valid return so as to match the details of corresponding</a:t>
            </a:r>
          </a:p>
          <a:p>
            <a:pPr lvl="1" algn="l"/>
            <a:r>
              <a:rPr lang="en-IN" sz="2200" b="0" i="0" u="none" strike="noStrike" baseline="0" dirty="0">
                <a:latin typeface="Arial" panose="020B0604020202020204" pitchFamily="34" charset="0"/>
                <a:cs typeface="Arial" panose="020B0604020202020204" pitchFamily="34" charset="0"/>
              </a:rPr>
              <a:t>inward supply declared by the recipient;</a:t>
            </a:r>
          </a:p>
          <a:p>
            <a:pPr lvl="1" algn="l"/>
            <a:endParaRPr lang="en-IN" sz="2200" b="0" i="0" u="none" strike="noStrike" baseline="0" dirty="0">
              <a:latin typeface="Arial" panose="020B0604020202020204" pitchFamily="34" charset="0"/>
              <a:cs typeface="Arial" panose="020B0604020202020204" pitchFamily="34" charset="0"/>
            </a:endParaRPr>
          </a:p>
          <a:p>
            <a:pPr lvl="1" algn="l"/>
            <a:r>
              <a:rPr lang="en-IN" sz="2200" b="0" i="0" u="none" strike="noStrike" baseline="0" dirty="0">
                <a:latin typeface="Arial" panose="020B0604020202020204" pitchFamily="34" charset="0"/>
                <a:cs typeface="Arial" panose="020B0604020202020204" pitchFamily="34" charset="0"/>
              </a:rPr>
              <a:t>(ii) rectification by the recipient means adding or correcting the details of an</a:t>
            </a:r>
          </a:p>
          <a:p>
            <a:pPr lvl="1" algn="l"/>
            <a:r>
              <a:rPr lang="en-IN" sz="2200" b="0" i="0" u="none" strike="noStrike" baseline="0" dirty="0">
                <a:latin typeface="Arial" panose="020B0604020202020204" pitchFamily="34" charset="0"/>
                <a:cs typeface="Arial" panose="020B0604020202020204" pitchFamily="34" charset="0"/>
              </a:rPr>
              <a:t>inward supply so as to match the details of corresponding outward supply</a:t>
            </a:r>
          </a:p>
          <a:p>
            <a:pPr lvl="1" algn="l"/>
            <a:r>
              <a:rPr lang="en-IN" sz="2200" b="0" i="0" u="none" strike="noStrike" baseline="0" dirty="0">
                <a:latin typeface="Arial" panose="020B0604020202020204" pitchFamily="34" charset="0"/>
                <a:cs typeface="Arial" panose="020B0604020202020204" pitchFamily="34" charset="0"/>
              </a:rPr>
              <a:t>declared by the supplier.</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94C70B-8A31-43AF-B3DC-26EC7C17EF0C}" type="slidenum">
              <a:rPr kumimoji="0" lang="en-US" sz="2000" b="0" i="0" u="none" strike="noStrike" kern="1200" cap="none" spc="0" normalizeH="0" baseline="0" noProof="0" smtClean="0">
                <a:ln>
                  <a:noFill/>
                </a:ln>
                <a:solidFill>
                  <a:srgbClr val="0070C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0" lang="en-US" sz="2000" b="0" i="0" u="none" strike="noStrike" kern="1200" cap="none" spc="0" normalizeH="0" baseline="0" noProof="0" dirty="0">
              <a:ln>
                <a:noFill/>
              </a:ln>
              <a:solidFill>
                <a:srgbClr val="0070C0"/>
              </a:solidFill>
              <a:effectLst/>
              <a:uLnTx/>
              <a:uFillTx/>
              <a:latin typeface="Calibri"/>
              <a:ea typeface="+mn-ea"/>
              <a:cs typeface="+mn-cs"/>
            </a:endParaRPr>
          </a:p>
        </p:txBody>
      </p:sp>
      <p:sp>
        <p:nvSpPr>
          <p:cNvPr id="10" name="Subtitle 2">
            <a:extLst>
              <a:ext uri="{FF2B5EF4-FFF2-40B4-BE49-F238E27FC236}">
                <a16:creationId xmlns:a16="http://schemas.microsoft.com/office/drawing/2014/main" xmlns="" id="{DD717DA3-16B6-4A02-A7E7-221854782908}"/>
              </a:ext>
            </a:extLst>
          </p:cNvPr>
          <p:cNvSpPr txBox="1">
            <a:spLocks/>
          </p:cNvSpPr>
          <p:nvPr/>
        </p:nvSpPr>
        <p:spPr>
          <a:xfrm>
            <a:off x="375849" y="306610"/>
            <a:ext cx="10977952" cy="635925"/>
          </a:xfrm>
          <a:prstGeom prst="rect">
            <a:avLst/>
          </a:prstGeom>
          <a:solidFill>
            <a:srgbClr val="002060"/>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marR="0" lvl="1" indent="0" algn="just" defTabSz="91440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GB" sz="2400" b="0" i="0" u="none" strike="noStrike" kern="1200" cap="none" spc="0" normalizeH="0" baseline="0" noProof="0" dirty="0">
              <a:ln>
                <a:noFill/>
              </a:ln>
              <a:solidFill>
                <a:prstClr val="black"/>
              </a:solidFill>
              <a:effectLst/>
              <a:highlight>
                <a:srgbClr val="000099"/>
              </a:highlight>
              <a:uLnTx/>
              <a:uFillTx/>
              <a:latin typeface="Calibri"/>
              <a:ea typeface="+mn-ea"/>
              <a:cs typeface="+mn-cs"/>
            </a:endParaRPr>
          </a:p>
          <a:p>
            <a:pPr marL="457200" marR="0" lvl="1" indent="0" algn="just" defTabSz="914400" rtl="0" eaLnBrk="1" fontAlgn="auto" latinLnBrk="0" hangingPunct="1">
              <a:lnSpc>
                <a:spcPct val="90000"/>
              </a:lnSpc>
              <a:spcBef>
                <a:spcPts val="0"/>
              </a:spcBef>
              <a:spcAft>
                <a:spcPts val="0"/>
              </a:spcAft>
              <a:buClrTx/>
              <a:buSzTx/>
              <a:buFont typeface="Wingdings" panose="05000000000000000000" pitchFamily="2" charset="2"/>
              <a:buChar char="Ø"/>
              <a:tabLst/>
              <a:defRPr/>
            </a:pPr>
            <a:endParaRPr kumimoji="0" lang="en-IN" altLang="en-US" sz="2000" b="0" i="0" u="none" strike="noStrike" kern="1200" cap="none" spc="0" normalizeH="0" baseline="0" noProof="0" dirty="0">
              <a:ln>
                <a:noFill/>
              </a:ln>
              <a:solidFill>
                <a:prstClr val="black"/>
              </a:solidFill>
              <a:effectLst/>
              <a:highlight>
                <a:srgbClr val="000099"/>
              </a:highlight>
              <a:uLnTx/>
              <a:uFillTx/>
              <a:latin typeface="Calibri"/>
              <a:ea typeface="Cambria Math" panose="02040503050406030204" pitchFamily="18" charset="0"/>
              <a:cs typeface="Cambria Math" panose="02040503050406030204" pitchFamily="18" charset="0"/>
            </a:endParaRPr>
          </a:p>
        </p:txBody>
      </p:sp>
      <p:sp>
        <p:nvSpPr>
          <p:cNvPr id="2" name="TextBox 1">
            <a:extLst>
              <a:ext uri="{FF2B5EF4-FFF2-40B4-BE49-F238E27FC236}">
                <a16:creationId xmlns:a16="http://schemas.microsoft.com/office/drawing/2014/main" xmlns="" id="{6A78BE1C-D31E-4715-BE4E-632E6768C475}"/>
              </a:ext>
            </a:extLst>
          </p:cNvPr>
          <p:cNvSpPr txBox="1"/>
          <p:nvPr/>
        </p:nvSpPr>
        <p:spPr>
          <a:xfrm>
            <a:off x="503583" y="306610"/>
            <a:ext cx="10045147"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3200" b="0" i="0" u="none" strike="noStrike" kern="1200" cap="none" spc="0" normalizeH="0" baseline="0" noProof="0" dirty="0">
                <a:ln>
                  <a:noFill/>
                </a:ln>
                <a:solidFill>
                  <a:prstClr val="white"/>
                </a:solidFill>
                <a:effectLst/>
                <a:uLnTx/>
                <a:uFillTx/>
                <a:latin typeface="Calibri"/>
                <a:ea typeface="+mn-ea"/>
                <a:cs typeface="+mn-cs"/>
              </a:rPr>
              <a:t>Matching Concept for Output Tax liability – Rule 75</a:t>
            </a:r>
          </a:p>
        </p:txBody>
      </p:sp>
    </p:spTree>
    <p:extLst>
      <p:ext uri="{BB962C8B-B14F-4D97-AF65-F5344CB8AC3E}">
        <p14:creationId xmlns:p14="http://schemas.microsoft.com/office/powerpoint/2010/main" xmlns="" val="39515761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61424" y="1112938"/>
            <a:ext cx="11469149" cy="5425974"/>
          </a:xfrm>
        </p:spPr>
        <p:txBody>
          <a:bodyPr>
            <a:noAutofit/>
          </a:bodyPr>
          <a:lstStyle/>
          <a:p>
            <a:pPr algn="l"/>
            <a:endParaRPr lang="en-IN" sz="2200" b="1" i="0" u="sng" strike="noStrike" baseline="0" dirty="0">
              <a:latin typeface="Arial" panose="020B0604020202020204" pitchFamily="34" charset="0"/>
              <a:cs typeface="Arial" panose="020B0604020202020204" pitchFamily="34" charset="0"/>
            </a:endParaRPr>
          </a:p>
          <a:p>
            <a:pPr algn="l"/>
            <a:r>
              <a:rPr lang="en-IN" sz="2200" b="1" i="0" u="sng" strike="noStrike" baseline="0" dirty="0">
                <a:latin typeface="Arial" panose="020B0604020202020204" pitchFamily="34" charset="0"/>
                <a:cs typeface="Arial" panose="020B0604020202020204" pitchFamily="34" charset="0"/>
              </a:rPr>
              <a:t>Claim of reduction in output tax liability more than once.-</a:t>
            </a:r>
          </a:p>
          <a:p>
            <a:pPr algn="l"/>
            <a:endParaRPr lang="en-IN" sz="2200" b="0" i="0" u="none" strike="noStrike" baseline="0" dirty="0">
              <a:latin typeface="Arial" panose="020B0604020202020204" pitchFamily="34" charset="0"/>
              <a:cs typeface="Arial" panose="020B0604020202020204" pitchFamily="34" charset="0"/>
            </a:endParaRPr>
          </a:p>
          <a:p>
            <a:pPr algn="l"/>
            <a:r>
              <a:rPr lang="en-IN" sz="2200" b="0" i="0" u="none" strike="noStrike" baseline="0" dirty="0">
                <a:latin typeface="Arial" panose="020B0604020202020204" pitchFamily="34" charset="0"/>
                <a:cs typeface="Arial" panose="020B0604020202020204" pitchFamily="34" charset="0"/>
              </a:rPr>
              <a:t>The duplication of claims for reduction in output tax liability in the details of outward</a:t>
            </a:r>
          </a:p>
          <a:p>
            <a:pPr algn="l"/>
            <a:r>
              <a:rPr lang="en-IN" sz="2200" b="0" i="0" u="none" strike="noStrike" baseline="0" dirty="0">
                <a:latin typeface="Arial" panose="020B0604020202020204" pitchFamily="34" charset="0"/>
                <a:cs typeface="Arial" panose="020B0604020202020204" pitchFamily="34" charset="0"/>
              </a:rPr>
              <a:t>supplies shall be communicated to the registered person in FORM GST MIS-1</a:t>
            </a:r>
          </a:p>
          <a:p>
            <a:pPr algn="l"/>
            <a:r>
              <a:rPr lang="en-IN" sz="2200" b="0" i="0" u="none" strike="noStrike" baseline="0" dirty="0">
                <a:latin typeface="Arial" panose="020B0604020202020204" pitchFamily="34" charset="0"/>
                <a:cs typeface="Arial" panose="020B0604020202020204" pitchFamily="34" charset="0"/>
              </a:rPr>
              <a:t>electronically through the common portal.</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94C70B-8A31-43AF-B3DC-26EC7C17EF0C}" type="slidenum">
              <a:rPr kumimoji="0" lang="en-US" sz="2000" b="0" i="0" u="none" strike="noStrike" kern="1200" cap="none" spc="0" normalizeH="0" baseline="0" noProof="0" smtClean="0">
                <a:ln>
                  <a:noFill/>
                </a:ln>
                <a:solidFill>
                  <a:srgbClr val="0070C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38</a:t>
            </a:fld>
            <a:endParaRPr kumimoji="0" lang="en-US" sz="2000" b="0" i="0" u="none" strike="noStrike" kern="1200" cap="none" spc="0" normalizeH="0" baseline="0" noProof="0" dirty="0">
              <a:ln>
                <a:noFill/>
              </a:ln>
              <a:solidFill>
                <a:srgbClr val="0070C0"/>
              </a:solidFill>
              <a:effectLst/>
              <a:uLnTx/>
              <a:uFillTx/>
              <a:latin typeface="Calibri"/>
              <a:ea typeface="+mn-ea"/>
              <a:cs typeface="+mn-cs"/>
            </a:endParaRPr>
          </a:p>
        </p:txBody>
      </p:sp>
      <p:sp>
        <p:nvSpPr>
          <p:cNvPr id="10" name="Subtitle 2">
            <a:extLst>
              <a:ext uri="{FF2B5EF4-FFF2-40B4-BE49-F238E27FC236}">
                <a16:creationId xmlns:a16="http://schemas.microsoft.com/office/drawing/2014/main" xmlns="" id="{DD717DA3-16B6-4A02-A7E7-221854782908}"/>
              </a:ext>
            </a:extLst>
          </p:cNvPr>
          <p:cNvSpPr txBox="1">
            <a:spLocks/>
          </p:cNvSpPr>
          <p:nvPr/>
        </p:nvSpPr>
        <p:spPr>
          <a:xfrm>
            <a:off x="375849" y="306610"/>
            <a:ext cx="10977952" cy="635925"/>
          </a:xfrm>
          <a:prstGeom prst="rect">
            <a:avLst/>
          </a:prstGeom>
          <a:solidFill>
            <a:srgbClr val="002060"/>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marR="0" lvl="1" indent="0" algn="just" defTabSz="91440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GB" sz="2400" b="0" i="0" u="none" strike="noStrike" kern="1200" cap="none" spc="0" normalizeH="0" baseline="0" noProof="0" dirty="0">
              <a:ln>
                <a:noFill/>
              </a:ln>
              <a:solidFill>
                <a:prstClr val="black"/>
              </a:solidFill>
              <a:effectLst/>
              <a:highlight>
                <a:srgbClr val="000099"/>
              </a:highlight>
              <a:uLnTx/>
              <a:uFillTx/>
              <a:latin typeface="Calibri"/>
              <a:ea typeface="+mn-ea"/>
              <a:cs typeface="+mn-cs"/>
            </a:endParaRPr>
          </a:p>
          <a:p>
            <a:pPr marL="457200" marR="0" lvl="1" indent="0" algn="just" defTabSz="914400" rtl="0" eaLnBrk="1" fontAlgn="auto" latinLnBrk="0" hangingPunct="1">
              <a:lnSpc>
                <a:spcPct val="90000"/>
              </a:lnSpc>
              <a:spcBef>
                <a:spcPts val="0"/>
              </a:spcBef>
              <a:spcAft>
                <a:spcPts val="0"/>
              </a:spcAft>
              <a:buClrTx/>
              <a:buSzTx/>
              <a:buFont typeface="Wingdings" panose="05000000000000000000" pitchFamily="2" charset="2"/>
              <a:buChar char="Ø"/>
              <a:tabLst/>
              <a:defRPr/>
            </a:pPr>
            <a:endParaRPr kumimoji="0" lang="en-IN" altLang="en-US" sz="2000" b="0" i="0" u="none" strike="noStrike" kern="1200" cap="none" spc="0" normalizeH="0" baseline="0" noProof="0" dirty="0">
              <a:ln>
                <a:noFill/>
              </a:ln>
              <a:solidFill>
                <a:prstClr val="black"/>
              </a:solidFill>
              <a:effectLst/>
              <a:highlight>
                <a:srgbClr val="000099"/>
              </a:highlight>
              <a:uLnTx/>
              <a:uFillTx/>
              <a:latin typeface="Calibri"/>
              <a:ea typeface="Cambria Math" panose="02040503050406030204" pitchFamily="18" charset="0"/>
              <a:cs typeface="Cambria Math" panose="02040503050406030204" pitchFamily="18" charset="0"/>
            </a:endParaRPr>
          </a:p>
        </p:txBody>
      </p:sp>
      <p:sp>
        <p:nvSpPr>
          <p:cNvPr id="2" name="TextBox 1">
            <a:extLst>
              <a:ext uri="{FF2B5EF4-FFF2-40B4-BE49-F238E27FC236}">
                <a16:creationId xmlns:a16="http://schemas.microsoft.com/office/drawing/2014/main" xmlns="" id="{6A78BE1C-D31E-4715-BE4E-632E6768C475}"/>
              </a:ext>
            </a:extLst>
          </p:cNvPr>
          <p:cNvSpPr txBox="1"/>
          <p:nvPr/>
        </p:nvSpPr>
        <p:spPr>
          <a:xfrm>
            <a:off x="503583" y="306610"/>
            <a:ext cx="10045147"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3200" b="0" i="0" u="none" strike="noStrike" kern="1200" cap="none" spc="0" normalizeH="0" baseline="0" noProof="0" dirty="0">
                <a:ln>
                  <a:noFill/>
                </a:ln>
                <a:solidFill>
                  <a:prstClr val="white"/>
                </a:solidFill>
                <a:effectLst/>
                <a:uLnTx/>
                <a:uFillTx/>
                <a:latin typeface="Calibri"/>
                <a:ea typeface="+mn-ea"/>
                <a:cs typeface="+mn-cs"/>
              </a:rPr>
              <a:t>Matching Concept for Output Tax liability – Rule 76</a:t>
            </a:r>
          </a:p>
        </p:txBody>
      </p:sp>
    </p:spTree>
    <p:extLst>
      <p:ext uri="{BB962C8B-B14F-4D97-AF65-F5344CB8AC3E}">
        <p14:creationId xmlns:p14="http://schemas.microsoft.com/office/powerpoint/2010/main" xmlns="" val="175554543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61424" y="1112938"/>
            <a:ext cx="11469149" cy="5425974"/>
          </a:xfrm>
        </p:spPr>
        <p:txBody>
          <a:bodyPr>
            <a:normAutofit/>
          </a:bodyPr>
          <a:lstStyle/>
          <a:p>
            <a:pPr algn="l"/>
            <a:r>
              <a:rPr lang="en-IN" sz="2800" b="1" i="0" u="sng" strike="noStrike" baseline="0" dirty="0">
                <a:latin typeface="Arial" panose="020B0604020202020204" pitchFamily="34" charset="0"/>
                <a:cs typeface="Arial" panose="020B0604020202020204" pitchFamily="34" charset="0"/>
              </a:rPr>
              <a:t>Refund of interest paid on reclaim of reversals.</a:t>
            </a:r>
          </a:p>
          <a:p>
            <a:pPr algn="l"/>
            <a:r>
              <a:rPr lang="en-IN" sz="2200" b="0" i="0" u="none" strike="noStrike" baseline="0" dirty="0">
                <a:latin typeface="Arial" panose="020B0604020202020204" pitchFamily="34" charset="0"/>
                <a:cs typeface="Arial" panose="020B0604020202020204" pitchFamily="34" charset="0"/>
              </a:rPr>
              <a:t>The interest to be refunded under sub-section (9) of section 42 or sub-section (9) of</a:t>
            </a:r>
          </a:p>
          <a:p>
            <a:pPr algn="l"/>
            <a:r>
              <a:rPr lang="en-IN" sz="2200" b="0" i="0" u="none" strike="noStrike" baseline="0" dirty="0">
                <a:latin typeface="Arial" panose="020B0604020202020204" pitchFamily="34" charset="0"/>
                <a:cs typeface="Arial" panose="020B0604020202020204" pitchFamily="34" charset="0"/>
              </a:rPr>
              <a:t>section 43 shall be claimed by the registered person in his return in FORM GSTR-3</a:t>
            </a:r>
          </a:p>
          <a:p>
            <a:pPr algn="l"/>
            <a:r>
              <a:rPr lang="en-IN" sz="2200" b="0" i="0" u="none" strike="noStrike" baseline="0" dirty="0">
                <a:latin typeface="Arial" panose="020B0604020202020204" pitchFamily="34" charset="0"/>
                <a:cs typeface="Arial" panose="020B0604020202020204" pitchFamily="34" charset="0"/>
              </a:rPr>
              <a:t>and shall be credited to his electronic cash ledger in FORM GST PMT-05 and the</a:t>
            </a:r>
          </a:p>
          <a:p>
            <a:pPr algn="l"/>
            <a:r>
              <a:rPr lang="en-IN" sz="2200" b="0" i="0" u="none" strike="noStrike" baseline="0" dirty="0">
                <a:latin typeface="Arial" panose="020B0604020202020204" pitchFamily="34" charset="0"/>
                <a:cs typeface="Arial" panose="020B0604020202020204" pitchFamily="34" charset="0"/>
              </a:rPr>
              <a:t>amount credited shall be available for payment of any future liability towards interest</a:t>
            </a:r>
          </a:p>
          <a:p>
            <a:pPr algn="l"/>
            <a:r>
              <a:rPr lang="en-IN" sz="2200" b="0" i="0" u="none" strike="noStrike" baseline="0" dirty="0">
                <a:latin typeface="Arial" panose="020B0604020202020204" pitchFamily="34" charset="0"/>
                <a:cs typeface="Arial" panose="020B0604020202020204" pitchFamily="34" charset="0"/>
              </a:rPr>
              <a:t>or the taxable person may claim refund of the amount under section 54.</a:t>
            </a:r>
            <a:endParaRPr lang="en-IN" sz="2200" i="1" u="sng" strike="noStrike" baseline="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94C70B-8A31-43AF-B3DC-26EC7C17EF0C}" type="slidenum">
              <a:rPr kumimoji="0" lang="en-US" sz="2000" b="0" i="0" u="none" strike="noStrike" kern="1200" cap="none" spc="0" normalizeH="0" baseline="0" noProof="0" smtClean="0">
                <a:ln>
                  <a:noFill/>
                </a:ln>
                <a:solidFill>
                  <a:srgbClr val="0070C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39</a:t>
            </a:fld>
            <a:endParaRPr kumimoji="0" lang="en-US" sz="2000" b="0" i="0" u="none" strike="noStrike" kern="1200" cap="none" spc="0" normalizeH="0" baseline="0" noProof="0" dirty="0">
              <a:ln>
                <a:noFill/>
              </a:ln>
              <a:solidFill>
                <a:srgbClr val="0070C0"/>
              </a:solidFill>
              <a:effectLst/>
              <a:uLnTx/>
              <a:uFillTx/>
              <a:latin typeface="Calibri"/>
              <a:ea typeface="+mn-ea"/>
              <a:cs typeface="+mn-cs"/>
            </a:endParaRPr>
          </a:p>
        </p:txBody>
      </p:sp>
      <p:sp>
        <p:nvSpPr>
          <p:cNvPr id="10" name="Subtitle 2">
            <a:extLst>
              <a:ext uri="{FF2B5EF4-FFF2-40B4-BE49-F238E27FC236}">
                <a16:creationId xmlns:a16="http://schemas.microsoft.com/office/drawing/2014/main" xmlns="" id="{DD717DA3-16B6-4A02-A7E7-221854782908}"/>
              </a:ext>
            </a:extLst>
          </p:cNvPr>
          <p:cNvSpPr txBox="1">
            <a:spLocks/>
          </p:cNvSpPr>
          <p:nvPr/>
        </p:nvSpPr>
        <p:spPr>
          <a:xfrm>
            <a:off x="375849" y="306610"/>
            <a:ext cx="10977952" cy="635925"/>
          </a:xfrm>
          <a:prstGeom prst="rect">
            <a:avLst/>
          </a:prstGeom>
          <a:solidFill>
            <a:srgbClr val="002060"/>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marR="0" lvl="1" indent="0" algn="just" defTabSz="91440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GB" sz="2400" b="0" i="0" u="none" strike="noStrike" kern="1200" cap="none" spc="0" normalizeH="0" baseline="0" noProof="0" dirty="0">
              <a:ln>
                <a:noFill/>
              </a:ln>
              <a:solidFill>
                <a:prstClr val="black"/>
              </a:solidFill>
              <a:effectLst/>
              <a:highlight>
                <a:srgbClr val="000099"/>
              </a:highlight>
              <a:uLnTx/>
              <a:uFillTx/>
              <a:latin typeface="Calibri"/>
              <a:ea typeface="+mn-ea"/>
              <a:cs typeface="+mn-cs"/>
            </a:endParaRPr>
          </a:p>
          <a:p>
            <a:pPr marL="457200" marR="0" lvl="1" indent="0" algn="just" defTabSz="914400" rtl="0" eaLnBrk="1" fontAlgn="auto" latinLnBrk="0" hangingPunct="1">
              <a:lnSpc>
                <a:spcPct val="90000"/>
              </a:lnSpc>
              <a:spcBef>
                <a:spcPts val="0"/>
              </a:spcBef>
              <a:spcAft>
                <a:spcPts val="0"/>
              </a:spcAft>
              <a:buClrTx/>
              <a:buSzTx/>
              <a:buFont typeface="Wingdings" panose="05000000000000000000" pitchFamily="2" charset="2"/>
              <a:buChar char="Ø"/>
              <a:tabLst/>
              <a:defRPr/>
            </a:pPr>
            <a:endParaRPr kumimoji="0" lang="en-IN" altLang="en-US" sz="2000" b="0" i="0" u="none" strike="noStrike" kern="1200" cap="none" spc="0" normalizeH="0" baseline="0" noProof="0" dirty="0">
              <a:ln>
                <a:noFill/>
              </a:ln>
              <a:solidFill>
                <a:prstClr val="black"/>
              </a:solidFill>
              <a:effectLst/>
              <a:highlight>
                <a:srgbClr val="000099"/>
              </a:highlight>
              <a:uLnTx/>
              <a:uFillTx/>
              <a:latin typeface="Calibri"/>
              <a:ea typeface="Cambria Math" panose="02040503050406030204" pitchFamily="18" charset="0"/>
              <a:cs typeface="Cambria Math" panose="02040503050406030204" pitchFamily="18" charset="0"/>
            </a:endParaRPr>
          </a:p>
        </p:txBody>
      </p:sp>
      <p:sp>
        <p:nvSpPr>
          <p:cNvPr id="2" name="TextBox 1">
            <a:extLst>
              <a:ext uri="{FF2B5EF4-FFF2-40B4-BE49-F238E27FC236}">
                <a16:creationId xmlns:a16="http://schemas.microsoft.com/office/drawing/2014/main" xmlns="" id="{6A78BE1C-D31E-4715-BE4E-632E6768C475}"/>
              </a:ext>
            </a:extLst>
          </p:cNvPr>
          <p:cNvSpPr txBox="1"/>
          <p:nvPr/>
        </p:nvSpPr>
        <p:spPr>
          <a:xfrm>
            <a:off x="2718581" y="306610"/>
            <a:ext cx="6754837"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3200" b="0" i="0" u="none" strike="noStrike" kern="1200" cap="none" spc="0" normalizeH="0" baseline="0" noProof="0" dirty="0">
                <a:ln>
                  <a:noFill/>
                </a:ln>
                <a:solidFill>
                  <a:prstClr val="white"/>
                </a:solidFill>
                <a:effectLst/>
                <a:uLnTx/>
                <a:uFillTx/>
                <a:latin typeface="Calibri"/>
                <a:ea typeface="+mn-ea"/>
                <a:cs typeface="+mn-cs"/>
              </a:rPr>
              <a:t>Matching Concept under GST – Rule 77</a:t>
            </a:r>
          </a:p>
        </p:txBody>
      </p:sp>
    </p:spTree>
    <p:extLst>
      <p:ext uri="{BB962C8B-B14F-4D97-AF65-F5344CB8AC3E}">
        <p14:creationId xmlns:p14="http://schemas.microsoft.com/office/powerpoint/2010/main" xmlns="" val="17643329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a:bodyPr>
          <a:lstStyle/>
          <a:p>
            <a:pPr algn="l"/>
            <a:endParaRPr lang="en-IN" b="1" u="sng" dirty="0"/>
          </a:p>
          <a:p>
            <a:pPr algn="l"/>
            <a:endParaRPr lang="en-IN" b="1" u="sng" dirty="0"/>
          </a:p>
          <a:p>
            <a:pPr algn="l"/>
            <a:endParaRPr lang="en-IN" b="1" u="sng" dirty="0"/>
          </a:p>
          <a:p>
            <a:pPr algn="l"/>
            <a:endParaRPr lang="en-IN" b="1" u="sng" dirty="0"/>
          </a:p>
          <a:p>
            <a:pPr algn="l"/>
            <a:endParaRPr lang="en-IN" b="1" u="sng" dirty="0"/>
          </a:p>
          <a:p>
            <a:r>
              <a:rPr lang="en-IN" b="1" dirty="0"/>
              <a:t>	         </a:t>
            </a:r>
            <a:r>
              <a:rPr lang="en-IN" sz="11500" b="1" i="1" u="sng" dirty="0">
                <a:solidFill>
                  <a:schemeClr val="accent1">
                    <a:lumMod val="50000"/>
                  </a:schemeClr>
                </a:solidFill>
              </a:rPr>
              <a:t>ITC – Matching</a:t>
            </a:r>
            <a:endParaRPr lang="en-IN" b="1" u="sng" dirty="0"/>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4</a:t>
            </a:fld>
            <a:endParaRPr lang="en-US" sz="2000" dirty="0">
              <a:solidFill>
                <a:srgbClr val="0070C0"/>
              </a:solidFill>
            </a:endParaRPr>
          </a:p>
        </p:txBody>
      </p:sp>
    </p:spTree>
    <p:extLst>
      <p:ext uri="{BB962C8B-B14F-4D97-AF65-F5344CB8AC3E}">
        <p14:creationId xmlns:p14="http://schemas.microsoft.com/office/powerpoint/2010/main" xmlns="" val="9270275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61424" y="1112938"/>
            <a:ext cx="11469149" cy="5425974"/>
          </a:xfrm>
        </p:spPr>
        <p:txBody>
          <a:bodyPr>
            <a:normAutofit/>
          </a:bodyPr>
          <a:lstStyle/>
          <a:p>
            <a:pPr algn="l"/>
            <a:r>
              <a:rPr lang="en-IN" sz="2800" b="1" i="0" u="sng" strike="noStrike" baseline="0" dirty="0">
                <a:latin typeface="Arial" panose="020B0604020202020204" pitchFamily="34" charset="0"/>
                <a:cs typeface="Arial" panose="020B0604020202020204" pitchFamily="34" charset="0"/>
              </a:rPr>
              <a:t>Points to be Noted for Matching of Out put Tax </a:t>
            </a:r>
          </a:p>
          <a:p>
            <a:pPr marL="457200" indent="-457200" algn="l">
              <a:buAutoNum type="arabicPeriod"/>
            </a:pPr>
            <a:r>
              <a:rPr lang="en-IN" sz="2200" i="0" strike="noStrike" baseline="0" dirty="0">
                <a:latin typeface="Arial" panose="020B0604020202020204" pitchFamily="34" charset="0"/>
                <a:cs typeface="Arial" panose="020B0604020202020204" pitchFamily="34" charset="0"/>
              </a:rPr>
              <a:t>It </a:t>
            </a:r>
            <a:r>
              <a:rPr lang="en-IN" sz="2200" dirty="0">
                <a:latin typeface="Arial" panose="020B0604020202020204" pitchFamily="34" charset="0"/>
                <a:cs typeface="Arial" panose="020B0604020202020204" pitchFamily="34" charset="0"/>
              </a:rPr>
              <a:t>is required due to the following two reasons.</a:t>
            </a:r>
          </a:p>
          <a:p>
            <a:pPr algn="l"/>
            <a:endParaRPr lang="en-IN" sz="2200" dirty="0">
              <a:latin typeface="Arial" panose="020B0604020202020204" pitchFamily="34" charset="0"/>
              <a:cs typeface="Arial" panose="020B0604020202020204" pitchFamily="34" charset="0"/>
            </a:endParaRPr>
          </a:p>
          <a:p>
            <a:pPr marL="971550" lvl="1" indent="-514350" algn="l">
              <a:buFont typeface="+mj-lt"/>
              <a:buAutoNum type="alphaLcParenR"/>
            </a:pPr>
            <a:r>
              <a:rPr lang="en-IN" sz="2200" i="0" strike="noStrike" baseline="0" dirty="0">
                <a:latin typeface="Arial" panose="020B0604020202020204" pitchFamily="34" charset="0"/>
                <a:cs typeface="Arial" panose="020B0604020202020204" pitchFamily="34" charset="0"/>
              </a:rPr>
              <a:t>Reduction in output tax liability by the supplier by way of issuing Credit Note due to Shortage / quality issues etc.,</a:t>
            </a:r>
          </a:p>
          <a:p>
            <a:pPr lvl="1" algn="l"/>
            <a:endParaRPr lang="en-IN" sz="2200" i="0" strike="noStrike" baseline="0" dirty="0">
              <a:latin typeface="Arial" panose="020B0604020202020204" pitchFamily="34" charset="0"/>
              <a:cs typeface="Arial" panose="020B0604020202020204" pitchFamily="34" charset="0"/>
            </a:endParaRPr>
          </a:p>
          <a:p>
            <a:pPr marL="914400" lvl="1" indent="-457200" algn="l">
              <a:buAutoNum type="alphaLcParenR" startAt="2"/>
            </a:pPr>
            <a:r>
              <a:rPr lang="en-IN" sz="2200" dirty="0">
                <a:latin typeface="Arial" panose="020B0604020202020204" pitchFamily="34" charset="0"/>
                <a:cs typeface="Arial" panose="020B0604020202020204" pitchFamily="34" charset="0"/>
              </a:rPr>
              <a:t>Reduction in output tax liability due to duplication of output liability.</a:t>
            </a:r>
          </a:p>
          <a:p>
            <a:pPr lvl="1" algn="l"/>
            <a:endParaRPr lang="en-IN" sz="2200" dirty="0">
              <a:latin typeface="Arial" panose="020B0604020202020204" pitchFamily="34" charset="0"/>
              <a:cs typeface="Arial" panose="020B0604020202020204" pitchFamily="34" charset="0"/>
            </a:endParaRPr>
          </a:p>
          <a:p>
            <a:pPr lvl="1" algn="l"/>
            <a:r>
              <a:rPr lang="en-IN" sz="2200" dirty="0">
                <a:latin typeface="Arial" panose="020B0604020202020204" pitchFamily="34" charset="0"/>
                <a:cs typeface="Arial" panose="020B0604020202020204" pitchFamily="34" charset="0"/>
              </a:rPr>
              <a:t>In both the above cases, ITC need to be reversed by the recipient of such goods / Services.</a:t>
            </a:r>
          </a:p>
          <a:p>
            <a:pPr lvl="1" algn="l"/>
            <a:endParaRPr lang="en-IN" sz="2200" dirty="0">
              <a:latin typeface="Arial" panose="020B0604020202020204" pitchFamily="34" charset="0"/>
              <a:cs typeface="Arial" panose="020B0604020202020204" pitchFamily="34" charset="0"/>
            </a:endParaRPr>
          </a:p>
          <a:p>
            <a:pPr lvl="1" algn="l"/>
            <a:r>
              <a:rPr lang="en-IN" sz="2200" i="1" u="sng" dirty="0">
                <a:solidFill>
                  <a:srgbClr val="000099"/>
                </a:solidFill>
                <a:latin typeface="Arial" panose="020B0604020202020204" pitchFamily="34" charset="0"/>
                <a:cs typeface="Arial" panose="020B0604020202020204" pitchFamily="34" charset="0"/>
              </a:rPr>
              <a:t>All procedures as prescribed in Sec.42 would equally be applicable to this section.</a:t>
            </a:r>
            <a:r>
              <a:rPr lang="en-IN" sz="2200" dirty="0">
                <a:latin typeface="Arial" panose="020B0604020202020204" pitchFamily="34" charset="0"/>
                <a:cs typeface="Arial" panose="020B0604020202020204" pitchFamily="34" charset="0"/>
              </a:rPr>
              <a:t> </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94C70B-8A31-43AF-B3DC-26EC7C17EF0C}" type="slidenum">
              <a:rPr kumimoji="0" lang="en-US" sz="2000" b="0" i="0" u="none" strike="noStrike" kern="1200" cap="none" spc="0" normalizeH="0" baseline="0" noProof="0" smtClean="0">
                <a:ln>
                  <a:noFill/>
                </a:ln>
                <a:solidFill>
                  <a:srgbClr val="0070C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40</a:t>
            </a:fld>
            <a:endParaRPr kumimoji="0" lang="en-US" sz="2000" b="0" i="0" u="none" strike="noStrike" kern="1200" cap="none" spc="0" normalizeH="0" baseline="0" noProof="0" dirty="0">
              <a:ln>
                <a:noFill/>
              </a:ln>
              <a:solidFill>
                <a:srgbClr val="0070C0"/>
              </a:solidFill>
              <a:effectLst/>
              <a:uLnTx/>
              <a:uFillTx/>
              <a:latin typeface="Calibri"/>
              <a:ea typeface="+mn-ea"/>
              <a:cs typeface="+mn-cs"/>
            </a:endParaRPr>
          </a:p>
        </p:txBody>
      </p:sp>
      <p:sp>
        <p:nvSpPr>
          <p:cNvPr id="10" name="Subtitle 2">
            <a:extLst>
              <a:ext uri="{FF2B5EF4-FFF2-40B4-BE49-F238E27FC236}">
                <a16:creationId xmlns:a16="http://schemas.microsoft.com/office/drawing/2014/main" xmlns="" id="{DD717DA3-16B6-4A02-A7E7-221854782908}"/>
              </a:ext>
            </a:extLst>
          </p:cNvPr>
          <p:cNvSpPr txBox="1">
            <a:spLocks/>
          </p:cNvSpPr>
          <p:nvPr/>
        </p:nvSpPr>
        <p:spPr>
          <a:xfrm>
            <a:off x="375849" y="306610"/>
            <a:ext cx="10977952" cy="635925"/>
          </a:xfrm>
          <a:prstGeom prst="rect">
            <a:avLst/>
          </a:prstGeom>
          <a:solidFill>
            <a:srgbClr val="002060"/>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marR="0" lvl="1" indent="0" algn="just" defTabSz="91440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GB" sz="2400" b="0" i="0" u="none" strike="noStrike" kern="1200" cap="none" spc="0" normalizeH="0" baseline="0" noProof="0" dirty="0">
              <a:ln>
                <a:noFill/>
              </a:ln>
              <a:solidFill>
                <a:prstClr val="black"/>
              </a:solidFill>
              <a:effectLst/>
              <a:highlight>
                <a:srgbClr val="000099"/>
              </a:highlight>
              <a:uLnTx/>
              <a:uFillTx/>
              <a:latin typeface="Calibri"/>
              <a:ea typeface="+mn-ea"/>
              <a:cs typeface="+mn-cs"/>
            </a:endParaRPr>
          </a:p>
          <a:p>
            <a:pPr marL="457200" marR="0" lvl="1" indent="0" algn="just" defTabSz="914400" rtl="0" eaLnBrk="1" fontAlgn="auto" latinLnBrk="0" hangingPunct="1">
              <a:lnSpc>
                <a:spcPct val="90000"/>
              </a:lnSpc>
              <a:spcBef>
                <a:spcPts val="0"/>
              </a:spcBef>
              <a:spcAft>
                <a:spcPts val="0"/>
              </a:spcAft>
              <a:buClrTx/>
              <a:buSzTx/>
              <a:buFont typeface="Wingdings" panose="05000000000000000000" pitchFamily="2" charset="2"/>
              <a:buChar char="Ø"/>
              <a:tabLst/>
              <a:defRPr/>
            </a:pPr>
            <a:endParaRPr kumimoji="0" lang="en-IN" altLang="en-US" sz="2000" b="0" i="0" u="none" strike="noStrike" kern="1200" cap="none" spc="0" normalizeH="0" baseline="0" noProof="0" dirty="0">
              <a:ln>
                <a:noFill/>
              </a:ln>
              <a:solidFill>
                <a:prstClr val="black"/>
              </a:solidFill>
              <a:effectLst/>
              <a:highlight>
                <a:srgbClr val="000099"/>
              </a:highlight>
              <a:uLnTx/>
              <a:uFillTx/>
              <a:latin typeface="Calibri"/>
              <a:ea typeface="Cambria Math" panose="02040503050406030204" pitchFamily="18" charset="0"/>
              <a:cs typeface="Cambria Math" panose="02040503050406030204" pitchFamily="18" charset="0"/>
            </a:endParaRPr>
          </a:p>
        </p:txBody>
      </p:sp>
      <p:sp>
        <p:nvSpPr>
          <p:cNvPr id="2" name="TextBox 1">
            <a:extLst>
              <a:ext uri="{FF2B5EF4-FFF2-40B4-BE49-F238E27FC236}">
                <a16:creationId xmlns:a16="http://schemas.microsoft.com/office/drawing/2014/main" xmlns="" id="{6A78BE1C-D31E-4715-BE4E-632E6768C475}"/>
              </a:ext>
            </a:extLst>
          </p:cNvPr>
          <p:cNvSpPr txBox="1"/>
          <p:nvPr/>
        </p:nvSpPr>
        <p:spPr>
          <a:xfrm>
            <a:off x="2718581" y="306610"/>
            <a:ext cx="6754837"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3200" b="0" i="0" u="none" strike="noStrike" kern="1200" cap="none" spc="0" normalizeH="0" baseline="0" noProof="0" dirty="0">
                <a:ln>
                  <a:noFill/>
                </a:ln>
                <a:solidFill>
                  <a:prstClr val="white"/>
                </a:solidFill>
                <a:effectLst/>
                <a:uLnTx/>
                <a:uFillTx/>
                <a:latin typeface="Calibri"/>
                <a:ea typeface="+mn-ea"/>
                <a:cs typeface="+mn-cs"/>
              </a:rPr>
              <a:t>Matching Concept under GST – Rule 77</a:t>
            </a:r>
          </a:p>
        </p:txBody>
      </p:sp>
    </p:spTree>
    <p:extLst>
      <p:ext uri="{BB962C8B-B14F-4D97-AF65-F5344CB8AC3E}">
        <p14:creationId xmlns:p14="http://schemas.microsoft.com/office/powerpoint/2010/main" xmlns="" val="269312649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61424" y="1112938"/>
            <a:ext cx="11469149" cy="5425974"/>
          </a:xfrm>
        </p:spPr>
        <p:txBody>
          <a:bodyPr>
            <a:noAutofit/>
          </a:bodyPr>
          <a:lstStyle/>
          <a:p>
            <a:pPr algn="l"/>
            <a:r>
              <a:rPr lang="en-IN" sz="2200" b="0" i="0" u="none" strike="noStrike" baseline="0" dirty="0">
                <a:latin typeface="CIDFont+F4"/>
              </a:rPr>
              <a:t>Procedure for furnishing return and availing input tax credit</a:t>
            </a:r>
          </a:p>
          <a:p>
            <a:pPr algn="l">
              <a:lnSpc>
                <a:spcPct val="100000"/>
              </a:lnSpc>
            </a:pPr>
            <a:r>
              <a:rPr lang="en-IN" sz="2200" b="0" i="0" u="none" strike="noStrike" baseline="0" dirty="0">
                <a:latin typeface="CIDFont+F5"/>
              </a:rPr>
              <a:t>(1) </a:t>
            </a:r>
            <a:r>
              <a:rPr lang="en-IN" sz="2200" b="1" i="0" u="sng" strike="noStrike" baseline="0" dirty="0">
                <a:latin typeface="CIDFont+F5"/>
              </a:rPr>
              <a:t>Notwithstanding anything contained </a:t>
            </a:r>
            <a:r>
              <a:rPr lang="en-IN" sz="2200" b="0" i="0" u="none" strike="noStrike" baseline="0" dirty="0">
                <a:latin typeface="CIDFont+F5"/>
              </a:rPr>
              <a:t>in sub-section (2) of </a:t>
            </a:r>
            <a:r>
              <a:rPr lang="en-IN" sz="2200" b="0" i="1" u="sng" strike="noStrike" baseline="0" dirty="0">
                <a:solidFill>
                  <a:srgbClr val="000099"/>
                </a:solidFill>
                <a:latin typeface="CIDFont+F5"/>
              </a:rPr>
              <a:t>section 16, section 37 or section 38</a:t>
            </a:r>
            <a:r>
              <a:rPr lang="en-IN" sz="2200" b="0" i="0" u="none" strike="noStrike" baseline="0" dirty="0">
                <a:latin typeface="CIDFont+F5"/>
              </a:rPr>
              <a:t>, every registered person shall in the returns furnished under sub-section (1) of section 39 verify, validate, modify or delete the details of supplies furnished by the suppliers.</a:t>
            </a:r>
          </a:p>
          <a:p>
            <a:pPr algn="l">
              <a:lnSpc>
                <a:spcPct val="100000"/>
              </a:lnSpc>
            </a:pPr>
            <a:r>
              <a:rPr lang="en-IN" sz="2200" b="0" i="0" u="none" strike="noStrike" baseline="0" dirty="0">
                <a:latin typeface="CIDFont+F5"/>
              </a:rPr>
              <a:t>(2) </a:t>
            </a:r>
            <a:r>
              <a:rPr lang="en-IN" sz="2200" b="1" u="sng" strike="noStrike" baseline="0" dirty="0">
                <a:latin typeface="CIDFont+F5"/>
              </a:rPr>
              <a:t>Notwithstanding anything contained in </a:t>
            </a:r>
            <a:r>
              <a:rPr lang="en-IN" sz="2200" b="0" i="1" u="sng" strike="noStrike" baseline="0" dirty="0">
                <a:solidFill>
                  <a:srgbClr val="000099"/>
                </a:solidFill>
                <a:latin typeface="CIDFont+F5"/>
              </a:rPr>
              <a:t>section 41, section 42 or section 43</a:t>
            </a:r>
            <a:r>
              <a:rPr lang="en-IN" sz="2200" b="0" i="0" u="none" strike="noStrike" baseline="0" dirty="0">
                <a:latin typeface="CIDFont+F5"/>
              </a:rPr>
              <a:t>, the procedure for availing of input tax credit by the recipient and verification thereof shall be such as may be prescribed.</a:t>
            </a:r>
          </a:p>
          <a:p>
            <a:pPr algn="l">
              <a:lnSpc>
                <a:spcPct val="100000"/>
              </a:lnSpc>
            </a:pPr>
            <a:r>
              <a:rPr lang="en-IN" sz="2200" b="0" i="0" u="none" strike="noStrike" baseline="0" dirty="0">
                <a:latin typeface="CIDFont+F5"/>
              </a:rPr>
              <a:t>(3) </a:t>
            </a:r>
            <a:r>
              <a:rPr lang="en-IN" sz="2200" b="0" i="1" u="sng" strike="noStrike" baseline="0" dirty="0">
                <a:latin typeface="CIDFont+F5"/>
              </a:rPr>
              <a:t>The procedure for furnishing the details of outward supplies </a:t>
            </a:r>
            <a:r>
              <a:rPr lang="en-IN" sz="2200" b="0" i="0" u="none" strike="noStrike" baseline="0" dirty="0">
                <a:latin typeface="CIDFont+F5"/>
              </a:rPr>
              <a:t>by the supplier on the common portal, for the purposes of availing input tax credit by the recipient </a:t>
            </a:r>
            <a:r>
              <a:rPr lang="en-IN" sz="2200" b="0" i="1" u="sng" strike="noStrike" baseline="0" dirty="0">
                <a:latin typeface="CIDFont+F5"/>
              </a:rPr>
              <a:t>shall be such as may be prescribed.</a:t>
            </a:r>
          </a:p>
          <a:p>
            <a:pPr algn="l">
              <a:lnSpc>
                <a:spcPct val="100000"/>
              </a:lnSpc>
            </a:pPr>
            <a:r>
              <a:rPr lang="en-IN" sz="2200" b="0" i="0" u="none" strike="noStrike" baseline="0" dirty="0">
                <a:latin typeface="CIDFont+F5"/>
              </a:rPr>
              <a:t>(4) The procedure for availing input tax credit in respect of outward supplies not furnished under sub-section (3) shall be such as may be prescribed and such procedure may include the maximum amount of the input tax credit which can be so availed, not exceeding twenty per cent. of the input tax credit available, on the basis of </a:t>
            </a:r>
            <a:r>
              <a:rPr lang="en-IN" sz="2200" b="0" i="0" u="none" strike="noStrike" baseline="0" dirty="0" err="1">
                <a:latin typeface="CIDFont+F5"/>
              </a:rPr>
              <a:t>detailsfurnished</a:t>
            </a:r>
            <a:r>
              <a:rPr lang="en-IN" sz="2200" b="0" i="0" u="none" strike="noStrike" baseline="0" dirty="0">
                <a:latin typeface="CIDFont+F5"/>
              </a:rPr>
              <a:t> by the suppliers under the said sub-section.</a:t>
            </a:r>
            <a:endParaRPr lang="en-IN" sz="22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94C70B-8A31-43AF-B3DC-26EC7C17EF0C}" type="slidenum">
              <a:rPr kumimoji="0" lang="en-US" sz="2000" b="0" i="0" u="none" strike="noStrike" kern="1200" cap="none" spc="0" normalizeH="0" baseline="0" noProof="0" smtClean="0">
                <a:ln>
                  <a:noFill/>
                </a:ln>
                <a:solidFill>
                  <a:srgbClr val="0070C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41</a:t>
            </a:fld>
            <a:endParaRPr kumimoji="0" lang="en-US" sz="2000" b="0" i="0" u="none" strike="noStrike" kern="1200" cap="none" spc="0" normalizeH="0" baseline="0" noProof="0" dirty="0">
              <a:ln>
                <a:noFill/>
              </a:ln>
              <a:solidFill>
                <a:srgbClr val="0070C0"/>
              </a:solidFill>
              <a:effectLst/>
              <a:uLnTx/>
              <a:uFillTx/>
              <a:latin typeface="Calibri"/>
              <a:ea typeface="+mn-ea"/>
              <a:cs typeface="+mn-cs"/>
            </a:endParaRPr>
          </a:p>
        </p:txBody>
      </p:sp>
      <p:sp>
        <p:nvSpPr>
          <p:cNvPr id="10" name="Subtitle 2">
            <a:extLst>
              <a:ext uri="{FF2B5EF4-FFF2-40B4-BE49-F238E27FC236}">
                <a16:creationId xmlns:a16="http://schemas.microsoft.com/office/drawing/2014/main" xmlns="" id="{DD717DA3-16B6-4A02-A7E7-221854782908}"/>
              </a:ext>
            </a:extLst>
          </p:cNvPr>
          <p:cNvSpPr txBox="1">
            <a:spLocks/>
          </p:cNvSpPr>
          <p:nvPr/>
        </p:nvSpPr>
        <p:spPr>
          <a:xfrm>
            <a:off x="375849" y="306610"/>
            <a:ext cx="10977952" cy="635925"/>
          </a:xfrm>
          <a:prstGeom prst="rect">
            <a:avLst/>
          </a:prstGeom>
          <a:solidFill>
            <a:srgbClr val="002060"/>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marR="0" lvl="1" indent="0" algn="just" defTabSz="91440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GB" sz="2400" b="0" i="0" u="none" strike="noStrike" kern="1200" cap="none" spc="0" normalizeH="0" baseline="0" noProof="0" dirty="0">
              <a:ln>
                <a:noFill/>
              </a:ln>
              <a:solidFill>
                <a:prstClr val="black"/>
              </a:solidFill>
              <a:effectLst/>
              <a:highlight>
                <a:srgbClr val="000099"/>
              </a:highlight>
              <a:uLnTx/>
              <a:uFillTx/>
              <a:latin typeface="Calibri"/>
              <a:ea typeface="+mn-ea"/>
              <a:cs typeface="+mn-cs"/>
            </a:endParaRPr>
          </a:p>
          <a:p>
            <a:pPr marL="457200" marR="0" lvl="1" indent="0" algn="just" defTabSz="914400" rtl="0" eaLnBrk="1" fontAlgn="auto" latinLnBrk="0" hangingPunct="1">
              <a:lnSpc>
                <a:spcPct val="90000"/>
              </a:lnSpc>
              <a:spcBef>
                <a:spcPts val="0"/>
              </a:spcBef>
              <a:spcAft>
                <a:spcPts val="0"/>
              </a:spcAft>
              <a:buClrTx/>
              <a:buSzTx/>
              <a:buFont typeface="Wingdings" panose="05000000000000000000" pitchFamily="2" charset="2"/>
              <a:buChar char="Ø"/>
              <a:tabLst/>
              <a:defRPr/>
            </a:pPr>
            <a:endParaRPr kumimoji="0" lang="en-IN" altLang="en-US" sz="2000" b="0" i="0" u="none" strike="noStrike" kern="1200" cap="none" spc="0" normalizeH="0" baseline="0" noProof="0" dirty="0">
              <a:ln>
                <a:noFill/>
              </a:ln>
              <a:solidFill>
                <a:prstClr val="black"/>
              </a:solidFill>
              <a:effectLst/>
              <a:highlight>
                <a:srgbClr val="000099"/>
              </a:highlight>
              <a:uLnTx/>
              <a:uFillTx/>
              <a:latin typeface="Calibri"/>
              <a:ea typeface="Cambria Math" panose="02040503050406030204" pitchFamily="18" charset="0"/>
              <a:cs typeface="Cambria Math" panose="02040503050406030204" pitchFamily="18" charset="0"/>
            </a:endParaRPr>
          </a:p>
        </p:txBody>
      </p:sp>
      <p:sp>
        <p:nvSpPr>
          <p:cNvPr id="2" name="TextBox 1">
            <a:extLst>
              <a:ext uri="{FF2B5EF4-FFF2-40B4-BE49-F238E27FC236}">
                <a16:creationId xmlns:a16="http://schemas.microsoft.com/office/drawing/2014/main" xmlns="" id="{6A78BE1C-D31E-4715-BE4E-632E6768C475}"/>
              </a:ext>
            </a:extLst>
          </p:cNvPr>
          <p:cNvSpPr txBox="1"/>
          <p:nvPr/>
        </p:nvSpPr>
        <p:spPr>
          <a:xfrm>
            <a:off x="1631902" y="319088"/>
            <a:ext cx="8863820"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3200" b="0" i="0" u="none" strike="noStrike" kern="1200" cap="none" spc="0" normalizeH="0" baseline="0" noProof="0" dirty="0">
                <a:ln>
                  <a:noFill/>
                </a:ln>
                <a:solidFill>
                  <a:prstClr val="white"/>
                </a:solidFill>
                <a:effectLst/>
                <a:uLnTx/>
                <a:uFillTx/>
                <a:latin typeface="Calibri"/>
                <a:ea typeface="+mn-ea"/>
                <a:cs typeface="+mn-cs"/>
              </a:rPr>
              <a:t>Matching Concept under GST – Sec.43A </a:t>
            </a:r>
            <a:r>
              <a:rPr kumimoji="0" lang="en-IN" b="0" i="0" u="none" strike="noStrike" kern="1200" cap="none" spc="0" normalizeH="0" baseline="0" noProof="0" dirty="0">
                <a:ln>
                  <a:noFill/>
                </a:ln>
                <a:solidFill>
                  <a:prstClr val="white"/>
                </a:solidFill>
                <a:effectLst/>
                <a:uLnTx/>
                <a:uFillTx/>
                <a:latin typeface="Calibri"/>
                <a:ea typeface="+mn-ea"/>
                <a:cs typeface="+mn-cs"/>
              </a:rPr>
              <a:t>(Yet to be Notified)</a:t>
            </a:r>
            <a:endParaRPr kumimoji="0" lang="en-IN" sz="3200" b="0" i="0" u="none" strike="noStrike" kern="1200" cap="none" spc="0" normalizeH="0" baseline="0" noProof="0" dirty="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xmlns="" val="394064277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61424" y="1112938"/>
            <a:ext cx="11469149" cy="5425974"/>
          </a:xfrm>
        </p:spPr>
        <p:txBody>
          <a:bodyPr>
            <a:noAutofit/>
          </a:bodyPr>
          <a:lstStyle/>
          <a:p>
            <a:pPr algn="l"/>
            <a:r>
              <a:rPr lang="en-IN" sz="2800" b="1" i="0" u="sng" strike="noStrike" baseline="0" dirty="0">
                <a:latin typeface="CIDFont+F4"/>
              </a:rPr>
              <a:t>Procedure for furnishing return and availing input tax credit</a:t>
            </a:r>
          </a:p>
          <a:p>
            <a:pPr algn="l"/>
            <a:r>
              <a:rPr lang="en-IN" sz="2200" b="0" i="0" u="none" strike="noStrike" baseline="0" dirty="0">
                <a:latin typeface="CIDFont+F5"/>
              </a:rPr>
              <a:t>(5) The amount of tax specified in the outward supplies for which the details have been</a:t>
            </a:r>
            <a:r>
              <a:rPr lang="en-IN" sz="2200" dirty="0">
                <a:latin typeface="CIDFont+F4"/>
              </a:rPr>
              <a:t> </a:t>
            </a:r>
            <a:r>
              <a:rPr lang="en-IN" sz="2200" b="0" i="0" u="none" strike="noStrike" baseline="0" dirty="0">
                <a:latin typeface="CIDFont+F5"/>
              </a:rPr>
              <a:t>furnished </a:t>
            </a:r>
          </a:p>
          <a:p>
            <a:pPr algn="l"/>
            <a:r>
              <a:rPr lang="en-IN" sz="2200" b="0" i="0" u="none" strike="noStrike" baseline="0" dirty="0">
                <a:latin typeface="CIDFont+F5"/>
              </a:rPr>
              <a:t>by the supplier under sub-section (3) shall be deemed to be the tax payable by him under the </a:t>
            </a:r>
          </a:p>
          <a:p>
            <a:pPr algn="l"/>
            <a:r>
              <a:rPr lang="en-IN" sz="2200" b="0" i="0" u="none" strike="noStrike" baseline="0" dirty="0">
                <a:latin typeface="CIDFont+F5"/>
              </a:rPr>
              <a:t>provisions of the Act.</a:t>
            </a:r>
          </a:p>
          <a:p>
            <a:pPr algn="l"/>
            <a:endParaRPr lang="en-IN" sz="2200" b="0" i="0" u="none" strike="noStrike" baseline="0" dirty="0">
              <a:latin typeface="CIDFont+F5"/>
            </a:endParaRPr>
          </a:p>
          <a:p>
            <a:pPr algn="l"/>
            <a:r>
              <a:rPr lang="en-IN" sz="2200" b="0" i="0" u="none" strike="noStrike" baseline="0" dirty="0">
                <a:latin typeface="CIDFont+F5"/>
              </a:rPr>
              <a:t>(6) The supplier and the recipient of a supply shall be jointly and severally liable to pay tax</a:t>
            </a:r>
          </a:p>
          <a:p>
            <a:pPr algn="l"/>
            <a:r>
              <a:rPr lang="en-IN" sz="2200" b="0" i="0" u="none" strike="noStrike" baseline="0" dirty="0">
                <a:latin typeface="CIDFont+F5"/>
              </a:rPr>
              <a:t>or to pay the input tax credit availed, as the case may be, in relation to outward supplies</a:t>
            </a:r>
          </a:p>
          <a:p>
            <a:pPr algn="l"/>
            <a:r>
              <a:rPr lang="en-IN" sz="2200" b="0" i="0" u="none" strike="noStrike" baseline="0" dirty="0">
                <a:latin typeface="CIDFont+F5"/>
              </a:rPr>
              <a:t>for which the details have been furnished under sub-section (3) or sub-section (4) but</a:t>
            </a:r>
          </a:p>
          <a:p>
            <a:pPr algn="l"/>
            <a:r>
              <a:rPr lang="en-IN" sz="2200" b="0" i="0" u="none" strike="noStrike" baseline="0" dirty="0">
                <a:latin typeface="CIDFont+F5"/>
              </a:rPr>
              <a:t>return thereof has not been furnished.</a:t>
            </a:r>
          </a:p>
          <a:p>
            <a:pPr algn="l"/>
            <a:endParaRPr lang="en-IN" sz="2200" b="0" i="0" u="none" strike="noStrike" baseline="0" dirty="0">
              <a:latin typeface="CIDFont+F5"/>
            </a:endParaRPr>
          </a:p>
          <a:p>
            <a:pPr algn="l"/>
            <a:r>
              <a:rPr lang="en-IN" sz="2200" b="0" i="0" u="none" strike="noStrike" baseline="0" dirty="0">
                <a:latin typeface="CIDFont+F5"/>
              </a:rPr>
              <a:t>(7) For the purposes of sub-section (6), the recovery shall be made in such manner as may</a:t>
            </a:r>
          </a:p>
          <a:p>
            <a:pPr algn="l"/>
            <a:r>
              <a:rPr lang="en-IN" sz="2200" b="0" i="0" u="none" strike="noStrike" baseline="0" dirty="0">
                <a:latin typeface="CIDFont+F5"/>
              </a:rPr>
              <a:t>be prescribed and such procedure may provide for non-recovery of an amount of tax or</a:t>
            </a:r>
          </a:p>
          <a:p>
            <a:pPr algn="l"/>
            <a:r>
              <a:rPr lang="en-IN" sz="2200" b="0" i="0" u="none" strike="noStrike" baseline="0" dirty="0">
                <a:latin typeface="CIDFont+F5"/>
              </a:rPr>
              <a:t>input tax credit wrongly availed not exceeding one thousand rupees.</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94C70B-8A31-43AF-B3DC-26EC7C17EF0C}" type="slidenum">
              <a:rPr kumimoji="0" lang="en-US" sz="2000" b="0" i="0" u="none" strike="noStrike" kern="1200" cap="none" spc="0" normalizeH="0" baseline="0" noProof="0" smtClean="0">
                <a:ln>
                  <a:noFill/>
                </a:ln>
                <a:solidFill>
                  <a:srgbClr val="0070C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42</a:t>
            </a:fld>
            <a:endParaRPr kumimoji="0" lang="en-US" sz="2000" b="0" i="0" u="none" strike="noStrike" kern="1200" cap="none" spc="0" normalizeH="0" baseline="0" noProof="0" dirty="0">
              <a:ln>
                <a:noFill/>
              </a:ln>
              <a:solidFill>
                <a:srgbClr val="0070C0"/>
              </a:solidFill>
              <a:effectLst/>
              <a:uLnTx/>
              <a:uFillTx/>
              <a:latin typeface="Calibri"/>
              <a:ea typeface="+mn-ea"/>
              <a:cs typeface="+mn-cs"/>
            </a:endParaRPr>
          </a:p>
        </p:txBody>
      </p:sp>
      <p:sp>
        <p:nvSpPr>
          <p:cNvPr id="10" name="Subtitle 2">
            <a:extLst>
              <a:ext uri="{FF2B5EF4-FFF2-40B4-BE49-F238E27FC236}">
                <a16:creationId xmlns:a16="http://schemas.microsoft.com/office/drawing/2014/main" xmlns="" id="{DD717DA3-16B6-4A02-A7E7-221854782908}"/>
              </a:ext>
            </a:extLst>
          </p:cNvPr>
          <p:cNvSpPr txBox="1">
            <a:spLocks/>
          </p:cNvSpPr>
          <p:nvPr/>
        </p:nvSpPr>
        <p:spPr>
          <a:xfrm>
            <a:off x="375849" y="306610"/>
            <a:ext cx="10977952" cy="635925"/>
          </a:xfrm>
          <a:prstGeom prst="rect">
            <a:avLst/>
          </a:prstGeom>
          <a:solidFill>
            <a:srgbClr val="002060"/>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marR="0" lvl="1" indent="0" algn="just" defTabSz="91440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GB" sz="2400" b="0" i="0" u="none" strike="noStrike" kern="1200" cap="none" spc="0" normalizeH="0" baseline="0" noProof="0" dirty="0">
              <a:ln>
                <a:noFill/>
              </a:ln>
              <a:solidFill>
                <a:prstClr val="black"/>
              </a:solidFill>
              <a:effectLst/>
              <a:highlight>
                <a:srgbClr val="000099"/>
              </a:highlight>
              <a:uLnTx/>
              <a:uFillTx/>
              <a:latin typeface="Calibri"/>
              <a:ea typeface="+mn-ea"/>
              <a:cs typeface="+mn-cs"/>
            </a:endParaRPr>
          </a:p>
          <a:p>
            <a:pPr marL="457200" marR="0" lvl="1" indent="0" algn="just" defTabSz="914400" rtl="0" eaLnBrk="1" fontAlgn="auto" latinLnBrk="0" hangingPunct="1">
              <a:lnSpc>
                <a:spcPct val="90000"/>
              </a:lnSpc>
              <a:spcBef>
                <a:spcPts val="0"/>
              </a:spcBef>
              <a:spcAft>
                <a:spcPts val="0"/>
              </a:spcAft>
              <a:buClrTx/>
              <a:buSzTx/>
              <a:buFont typeface="Wingdings" panose="05000000000000000000" pitchFamily="2" charset="2"/>
              <a:buChar char="Ø"/>
              <a:tabLst/>
              <a:defRPr/>
            </a:pPr>
            <a:endParaRPr kumimoji="0" lang="en-IN" altLang="en-US" sz="2000" b="0" i="0" u="none" strike="noStrike" kern="1200" cap="none" spc="0" normalizeH="0" baseline="0" noProof="0" dirty="0">
              <a:ln>
                <a:noFill/>
              </a:ln>
              <a:solidFill>
                <a:prstClr val="black"/>
              </a:solidFill>
              <a:effectLst/>
              <a:highlight>
                <a:srgbClr val="000099"/>
              </a:highlight>
              <a:uLnTx/>
              <a:uFillTx/>
              <a:latin typeface="Calibri"/>
              <a:ea typeface="Cambria Math" panose="02040503050406030204" pitchFamily="18" charset="0"/>
              <a:cs typeface="Cambria Math" panose="02040503050406030204" pitchFamily="18" charset="0"/>
            </a:endParaRPr>
          </a:p>
        </p:txBody>
      </p:sp>
      <p:sp>
        <p:nvSpPr>
          <p:cNvPr id="2" name="TextBox 1">
            <a:extLst>
              <a:ext uri="{FF2B5EF4-FFF2-40B4-BE49-F238E27FC236}">
                <a16:creationId xmlns:a16="http://schemas.microsoft.com/office/drawing/2014/main" xmlns="" id="{6A78BE1C-D31E-4715-BE4E-632E6768C475}"/>
              </a:ext>
            </a:extLst>
          </p:cNvPr>
          <p:cNvSpPr txBox="1"/>
          <p:nvPr/>
        </p:nvSpPr>
        <p:spPr>
          <a:xfrm>
            <a:off x="1631902" y="319088"/>
            <a:ext cx="8863820"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3200" b="0" i="0" u="none" strike="noStrike" kern="1200" cap="none" spc="0" normalizeH="0" baseline="0" noProof="0" dirty="0">
                <a:ln>
                  <a:noFill/>
                </a:ln>
                <a:solidFill>
                  <a:prstClr val="white"/>
                </a:solidFill>
                <a:effectLst/>
                <a:uLnTx/>
                <a:uFillTx/>
                <a:latin typeface="Calibri"/>
                <a:ea typeface="+mn-ea"/>
                <a:cs typeface="+mn-cs"/>
              </a:rPr>
              <a:t>Matching Concept under GST – Sec.43A </a:t>
            </a:r>
            <a:r>
              <a:rPr kumimoji="0" lang="en-IN" b="0" i="0" u="none" strike="noStrike" kern="1200" cap="none" spc="0" normalizeH="0" baseline="0" noProof="0" dirty="0">
                <a:ln>
                  <a:noFill/>
                </a:ln>
                <a:solidFill>
                  <a:prstClr val="white"/>
                </a:solidFill>
                <a:effectLst/>
                <a:uLnTx/>
                <a:uFillTx/>
                <a:latin typeface="Calibri"/>
                <a:ea typeface="+mn-ea"/>
                <a:cs typeface="+mn-cs"/>
              </a:rPr>
              <a:t>(Yet to be Notified)</a:t>
            </a:r>
            <a:endParaRPr kumimoji="0" lang="en-IN" sz="3200" b="0" i="0" u="none" strike="noStrike" kern="1200" cap="none" spc="0" normalizeH="0" baseline="0" noProof="0" dirty="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xmlns="" val="36435425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61424" y="1112938"/>
            <a:ext cx="11469149" cy="5425974"/>
          </a:xfrm>
        </p:spPr>
        <p:txBody>
          <a:bodyPr>
            <a:noAutofit/>
          </a:bodyPr>
          <a:lstStyle/>
          <a:p>
            <a:pPr algn="l"/>
            <a:r>
              <a:rPr lang="en-IN" sz="2800" b="1" i="0" u="sng" strike="noStrike" baseline="0" dirty="0">
                <a:latin typeface="CIDFont+F4"/>
              </a:rPr>
              <a:t>Procedure for furnishing return and availing input tax credit</a:t>
            </a:r>
          </a:p>
          <a:p>
            <a:pPr algn="l"/>
            <a:r>
              <a:rPr lang="en-IN" sz="2200" b="0" i="0" u="none" strike="noStrike" baseline="0" dirty="0">
                <a:latin typeface="CIDFont+F5"/>
              </a:rPr>
              <a:t>( (8) The procedure, safeguards and threshold of the tax amount in relation to outward</a:t>
            </a:r>
          </a:p>
          <a:p>
            <a:pPr algn="l"/>
            <a:r>
              <a:rPr lang="en-IN" sz="2200" b="0" i="0" u="none" strike="noStrike" baseline="0" dirty="0">
                <a:latin typeface="CIDFont+F5"/>
              </a:rPr>
              <a:t>supplies, the details of which can be furnished under sub-section (3) by a registered</a:t>
            </a:r>
          </a:p>
          <a:p>
            <a:pPr algn="l"/>
            <a:r>
              <a:rPr lang="en-IN" sz="2200" b="0" i="0" u="none" strike="noStrike" baseline="0" dirty="0">
                <a:latin typeface="CIDFont+F5"/>
              </a:rPr>
              <a:t>person,—</a:t>
            </a:r>
          </a:p>
          <a:p>
            <a:pPr lvl="1" algn="l"/>
            <a:r>
              <a:rPr lang="en-IN" sz="2400" b="0" i="0" u="none" strike="noStrike" baseline="0" dirty="0">
                <a:latin typeface="CIDFont+F5"/>
              </a:rPr>
              <a:t>(</a:t>
            </a:r>
            <a:r>
              <a:rPr lang="en-IN" sz="2400" b="0" i="0" u="none" strike="noStrike" baseline="0" dirty="0" err="1">
                <a:latin typeface="CIDFont+F5"/>
              </a:rPr>
              <a:t>i</a:t>
            </a:r>
            <a:r>
              <a:rPr lang="en-IN" sz="2400" b="0" i="0" u="none" strike="noStrike" baseline="0" dirty="0">
                <a:latin typeface="CIDFont+F5"/>
              </a:rPr>
              <a:t>) within six months of taking registration;</a:t>
            </a:r>
          </a:p>
          <a:p>
            <a:pPr lvl="1" algn="l"/>
            <a:endParaRPr lang="en-IN" sz="2400" b="0" i="0" u="none" strike="noStrike" baseline="0" dirty="0">
              <a:latin typeface="CIDFont+F5"/>
            </a:endParaRPr>
          </a:p>
          <a:p>
            <a:pPr lvl="1" algn="l"/>
            <a:r>
              <a:rPr lang="en-IN" sz="2400" b="0" i="0" u="none" strike="noStrike" baseline="0" dirty="0">
                <a:latin typeface="CIDFont+F5"/>
              </a:rPr>
              <a:t>(ii) who has defaulted in payment of tax and where such default has continued for</a:t>
            </a:r>
          </a:p>
          <a:p>
            <a:pPr lvl="1" algn="l"/>
            <a:r>
              <a:rPr lang="en-IN" sz="2400" b="0" i="0" u="none" strike="noStrike" baseline="0" dirty="0">
                <a:latin typeface="CIDFont+F5"/>
              </a:rPr>
              <a:t>more than two months from the due date of payment of such defaulted amount,</a:t>
            </a:r>
          </a:p>
          <a:p>
            <a:pPr lvl="1" algn="l"/>
            <a:r>
              <a:rPr lang="en-IN" sz="2400" b="0" i="0" u="none" strike="noStrike" baseline="0" dirty="0">
                <a:latin typeface="CIDFont+F5"/>
              </a:rPr>
              <a:t>shall be such as may be prescribed.”]</a:t>
            </a:r>
            <a:endParaRPr lang="en-IN" sz="2400" b="0" i="0" u="none" strike="noStrike" baseline="0" dirty="0">
              <a:latin typeface="CIDFont+F4"/>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94C70B-8A31-43AF-B3DC-26EC7C17EF0C}" type="slidenum">
              <a:rPr kumimoji="0" lang="en-US" sz="2000" b="0" i="0" u="none" strike="noStrike" kern="1200" cap="none" spc="0" normalizeH="0" baseline="0" noProof="0" smtClean="0">
                <a:ln>
                  <a:noFill/>
                </a:ln>
                <a:solidFill>
                  <a:srgbClr val="0070C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43</a:t>
            </a:fld>
            <a:endParaRPr kumimoji="0" lang="en-US" sz="2000" b="0" i="0" u="none" strike="noStrike" kern="1200" cap="none" spc="0" normalizeH="0" baseline="0" noProof="0" dirty="0">
              <a:ln>
                <a:noFill/>
              </a:ln>
              <a:solidFill>
                <a:srgbClr val="0070C0"/>
              </a:solidFill>
              <a:effectLst/>
              <a:uLnTx/>
              <a:uFillTx/>
              <a:latin typeface="Calibri"/>
              <a:ea typeface="+mn-ea"/>
              <a:cs typeface="+mn-cs"/>
            </a:endParaRPr>
          </a:p>
        </p:txBody>
      </p:sp>
      <p:sp>
        <p:nvSpPr>
          <p:cNvPr id="10" name="Subtitle 2">
            <a:extLst>
              <a:ext uri="{FF2B5EF4-FFF2-40B4-BE49-F238E27FC236}">
                <a16:creationId xmlns:a16="http://schemas.microsoft.com/office/drawing/2014/main" xmlns="" id="{DD717DA3-16B6-4A02-A7E7-221854782908}"/>
              </a:ext>
            </a:extLst>
          </p:cNvPr>
          <p:cNvSpPr txBox="1">
            <a:spLocks/>
          </p:cNvSpPr>
          <p:nvPr/>
        </p:nvSpPr>
        <p:spPr>
          <a:xfrm>
            <a:off x="375849" y="306610"/>
            <a:ext cx="10977952" cy="635925"/>
          </a:xfrm>
          <a:prstGeom prst="rect">
            <a:avLst/>
          </a:prstGeom>
          <a:solidFill>
            <a:srgbClr val="002060"/>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marR="0" lvl="1" indent="0" algn="just" defTabSz="91440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GB" sz="2400" b="0" i="0" u="none" strike="noStrike" kern="1200" cap="none" spc="0" normalizeH="0" baseline="0" noProof="0" dirty="0">
              <a:ln>
                <a:noFill/>
              </a:ln>
              <a:solidFill>
                <a:prstClr val="black"/>
              </a:solidFill>
              <a:effectLst/>
              <a:highlight>
                <a:srgbClr val="000099"/>
              </a:highlight>
              <a:uLnTx/>
              <a:uFillTx/>
              <a:latin typeface="Calibri"/>
              <a:ea typeface="+mn-ea"/>
              <a:cs typeface="+mn-cs"/>
            </a:endParaRPr>
          </a:p>
          <a:p>
            <a:pPr marL="457200" marR="0" lvl="1" indent="0" algn="just" defTabSz="914400" rtl="0" eaLnBrk="1" fontAlgn="auto" latinLnBrk="0" hangingPunct="1">
              <a:lnSpc>
                <a:spcPct val="90000"/>
              </a:lnSpc>
              <a:spcBef>
                <a:spcPts val="0"/>
              </a:spcBef>
              <a:spcAft>
                <a:spcPts val="0"/>
              </a:spcAft>
              <a:buClrTx/>
              <a:buSzTx/>
              <a:buFont typeface="Wingdings" panose="05000000000000000000" pitchFamily="2" charset="2"/>
              <a:buChar char="Ø"/>
              <a:tabLst/>
              <a:defRPr/>
            </a:pPr>
            <a:endParaRPr kumimoji="0" lang="en-IN" altLang="en-US" sz="2000" b="0" i="0" u="none" strike="noStrike" kern="1200" cap="none" spc="0" normalizeH="0" baseline="0" noProof="0" dirty="0">
              <a:ln>
                <a:noFill/>
              </a:ln>
              <a:solidFill>
                <a:prstClr val="black"/>
              </a:solidFill>
              <a:effectLst/>
              <a:highlight>
                <a:srgbClr val="000099"/>
              </a:highlight>
              <a:uLnTx/>
              <a:uFillTx/>
              <a:latin typeface="Calibri"/>
              <a:ea typeface="Cambria Math" panose="02040503050406030204" pitchFamily="18" charset="0"/>
              <a:cs typeface="Cambria Math" panose="02040503050406030204" pitchFamily="18" charset="0"/>
            </a:endParaRPr>
          </a:p>
        </p:txBody>
      </p:sp>
      <p:sp>
        <p:nvSpPr>
          <p:cNvPr id="2" name="TextBox 1">
            <a:extLst>
              <a:ext uri="{FF2B5EF4-FFF2-40B4-BE49-F238E27FC236}">
                <a16:creationId xmlns:a16="http://schemas.microsoft.com/office/drawing/2014/main" xmlns="" id="{6A78BE1C-D31E-4715-BE4E-632E6768C475}"/>
              </a:ext>
            </a:extLst>
          </p:cNvPr>
          <p:cNvSpPr txBox="1"/>
          <p:nvPr/>
        </p:nvSpPr>
        <p:spPr>
          <a:xfrm>
            <a:off x="1631902" y="319088"/>
            <a:ext cx="8863820"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3200" b="0" i="0" u="none" strike="noStrike" kern="1200" cap="none" spc="0" normalizeH="0" baseline="0" noProof="0" dirty="0">
                <a:ln>
                  <a:noFill/>
                </a:ln>
                <a:solidFill>
                  <a:prstClr val="white"/>
                </a:solidFill>
                <a:effectLst/>
                <a:uLnTx/>
                <a:uFillTx/>
                <a:latin typeface="Calibri"/>
                <a:ea typeface="+mn-ea"/>
                <a:cs typeface="+mn-cs"/>
              </a:rPr>
              <a:t>Matching Concept under GST – Sec.43A </a:t>
            </a:r>
            <a:r>
              <a:rPr kumimoji="0" lang="en-IN" b="0" i="0" u="none" strike="noStrike" kern="1200" cap="none" spc="0" normalizeH="0" baseline="0" noProof="0" dirty="0">
                <a:ln>
                  <a:noFill/>
                </a:ln>
                <a:solidFill>
                  <a:prstClr val="white"/>
                </a:solidFill>
                <a:effectLst/>
                <a:uLnTx/>
                <a:uFillTx/>
                <a:latin typeface="Calibri"/>
                <a:ea typeface="+mn-ea"/>
                <a:cs typeface="+mn-cs"/>
              </a:rPr>
              <a:t>(Yet to be Notified)</a:t>
            </a:r>
            <a:endParaRPr kumimoji="0" lang="en-IN" sz="3200" b="0" i="0" u="none" strike="noStrike" kern="1200" cap="none" spc="0" normalizeH="0" baseline="0" noProof="0" dirty="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xmlns="" val="137424109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a:bodyPr>
          <a:lstStyle/>
          <a:p>
            <a:pPr algn="l"/>
            <a:endParaRPr lang="en-US" sz="2800" b="1" u="sng" dirty="0"/>
          </a:p>
          <a:p>
            <a:pPr algn="l"/>
            <a:endParaRPr lang="en-US" dirty="0"/>
          </a:p>
          <a:p>
            <a:pPr algn="l"/>
            <a:endParaRPr lang="en-US" dirty="0"/>
          </a:p>
          <a:p>
            <a:pPr algn="l"/>
            <a:endParaRPr lang="en-US" dirty="0"/>
          </a:p>
          <a:p>
            <a:pPr algn="l"/>
            <a:endParaRPr lang="en-US" dirty="0"/>
          </a:p>
          <a:p>
            <a:pPr algn="l"/>
            <a:r>
              <a:rPr lang="en-US" dirty="0"/>
              <a:t>	</a:t>
            </a: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44</a:t>
            </a:fld>
            <a:endParaRPr lang="en-US" sz="2000" dirty="0">
              <a:solidFill>
                <a:srgbClr val="0070C0"/>
              </a:solidFill>
            </a:endParaRPr>
          </a:p>
        </p:txBody>
      </p:sp>
      <p:sp>
        <p:nvSpPr>
          <p:cNvPr id="5" name="Footer Placeholder 4"/>
          <p:cNvSpPr>
            <a:spLocks noGrp="1"/>
          </p:cNvSpPr>
          <p:nvPr>
            <p:ph type="ftr" sz="quarter" idx="11"/>
          </p:nvPr>
        </p:nvSpPr>
        <p:spPr>
          <a:xfrm>
            <a:off x="328245" y="4466492"/>
            <a:ext cx="5087817" cy="2254983"/>
          </a:xfrm>
        </p:spPr>
        <p:txBody>
          <a:bodyPr/>
          <a:lstStyle/>
          <a:p>
            <a:pPr algn="l"/>
            <a:r>
              <a:rPr lang="en-US" sz="2200" dirty="0">
                <a:solidFill>
                  <a:srgbClr val="000099"/>
                </a:solidFill>
              </a:rPr>
              <a:t>S </a:t>
            </a:r>
            <a:r>
              <a:rPr lang="en-US" sz="2200" dirty="0" err="1">
                <a:solidFill>
                  <a:srgbClr val="000099"/>
                </a:solidFill>
              </a:rPr>
              <a:t>Natarajan</a:t>
            </a:r>
            <a:r>
              <a:rPr lang="en-US" sz="2200" dirty="0">
                <a:solidFill>
                  <a:srgbClr val="000099"/>
                </a:solidFill>
              </a:rPr>
              <a:t>, B.B.A., FCMA</a:t>
            </a:r>
          </a:p>
          <a:p>
            <a:pPr algn="l"/>
            <a:r>
              <a:rPr lang="en-US" sz="2200" dirty="0">
                <a:solidFill>
                  <a:srgbClr val="000099"/>
                </a:solidFill>
              </a:rPr>
              <a:t>Cost Accountant</a:t>
            </a:r>
          </a:p>
          <a:p>
            <a:pPr algn="l"/>
            <a:r>
              <a:rPr lang="en-US" sz="2200" dirty="0">
                <a:solidFill>
                  <a:srgbClr val="000099"/>
                </a:solidFill>
              </a:rPr>
              <a:t>A-7/380, </a:t>
            </a:r>
            <a:r>
              <a:rPr lang="en-US" sz="2200" dirty="0" err="1">
                <a:solidFill>
                  <a:srgbClr val="000099"/>
                </a:solidFill>
              </a:rPr>
              <a:t>Sidconagar</a:t>
            </a:r>
            <a:r>
              <a:rPr lang="en-US" sz="2200" dirty="0">
                <a:solidFill>
                  <a:srgbClr val="000099"/>
                </a:solidFill>
              </a:rPr>
              <a:t> 57</a:t>
            </a:r>
            <a:r>
              <a:rPr lang="en-US" sz="2200" baseline="30000" dirty="0">
                <a:solidFill>
                  <a:srgbClr val="000099"/>
                </a:solidFill>
              </a:rPr>
              <a:t>th</a:t>
            </a:r>
            <a:r>
              <a:rPr lang="en-US" sz="2200" dirty="0">
                <a:solidFill>
                  <a:srgbClr val="000099"/>
                </a:solidFill>
              </a:rPr>
              <a:t> Street,</a:t>
            </a:r>
          </a:p>
          <a:p>
            <a:pPr algn="l"/>
            <a:r>
              <a:rPr lang="en-US" sz="2200" dirty="0" err="1">
                <a:solidFill>
                  <a:srgbClr val="000099"/>
                </a:solidFill>
              </a:rPr>
              <a:t>Villivakkam</a:t>
            </a:r>
            <a:r>
              <a:rPr lang="en-US" sz="2200" dirty="0">
                <a:solidFill>
                  <a:srgbClr val="000099"/>
                </a:solidFill>
              </a:rPr>
              <a:t>, Chennai – 600 049.</a:t>
            </a:r>
          </a:p>
          <a:p>
            <a:pPr algn="l"/>
            <a:r>
              <a:rPr lang="en-US" sz="2200" dirty="0">
                <a:solidFill>
                  <a:srgbClr val="000099"/>
                </a:solidFill>
              </a:rPr>
              <a:t>Mob: 98847 44375</a:t>
            </a:r>
          </a:p>
          <a:p>
            <a:pPr algn="l"/>
            <a:r>
              <a:rPr lang="en-US" sz="2200" dirty="0">
                <a:solidFill>
                  <a:srgbClr val="000099"/>
                </a:solidFill>
              </a:rPr>
              <a:t>Email- natarajan_rajay2k4@yahoo.com</a:t>
            </a:r>
          </a:p>
        </p:txBody>
      </p:sp>
      <p:sp>
        <p:nvSpPr>
          <p:cNvPr id="7" name="Rectangle 6"/>
          <p:cNvSpPr/>
          <p:nvPr/>
        </p:nvSpPr>
        <p:spPr>
          <a:xfrm>
            <a:off x="2801815" y="2532184"/>
            <a:ext cx="6693877" cy="1569660"/>
          </a:xfrm>
          <a:prstGeom prst="rect">
            <a:avLst/>
          </a:prstGeom>
          <a:noFill/>
          <a:ln>
            <a:solidFill>
              <a:schemeClr val="bg1"/>
            </a:solidFill>
          </a:ln>
        </p:spPr>
        <p:txBody>
          <a:bodyPr wrap="square" lIns="91440" tIns="45720" rIns="91440" bIns="45720">
            <a:spAutoFit/>
          </a:bodyPr>
          <a:lstStyle/>
          <a:p>
            <a:pPr algn="ctr"/>
            <a:r>
              <a:rPr lang="en-IN" sz="9600" b="1" cap="none" spc="0" dirty="0">
                <a:ln w="10541" cmpd="sng">
                  <a:solidFill>
                    <a:schemeClr val="accent1">
                      <a:shade val="88000"/>
                      <a:satMod val="110000"/>
                    </a:schemeClr>
                  </a:solidFill>
                  <a:prstDash val="solid"/>
                </a:ln>
                <a:solidFill>
                  <a:srgbClr val="002060"/>
                </a:solidFill>
                <a:effectLst/>
              </a:rPr>
              <a:t>Thank You</a:t>
            </a:r>
          </a:p>
        </p:txBody>
      </p:sp>
    </p:spTree>
    <p:extLst>
      <p:ext uri="{BB962C8B-B14F-4D97-AF65-F5344CB8AC3E}">
        <p14:creationId xmlns:p14="http://schemas.microsoft.com/office/powerpoint/2010/main" xmlns="" val="15867897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75848" y="1125416"/>
            <a:ext cx="11469149" cy="5230934"/>
          </a:xfrm>
        </p:spPr>
        <p:txBody>
          <a:bodyPr>
            <a:normAutofit/>
          </a:bodyPr>
          <a:lstStyle/>
          <a:p>
            <a:pPr algn="l"/>
            <a:r>
              <a:rPr lang="en-IN" sz="2800" b="0" i="0" u="sng" strike="noStrike" baseline="0" dirty="0">
                <a:latin typeface="CIDFont+F4"/>
              </a:rPr>
              <a:t>Claim of input tax credit and provisional acceptance thereof</a:t>
            </a:r>
            <a:endParaRPr lang="en-IN" sz="1800" b="0" i="0" u="sng" strike="noStrike" baseline="0" dirty="0">
              <a:latin typeface="CIDFont+F4"/>
            </a:endParaRPr>
          </a:p>
          <a:p>
            <a:pPr algn="just"/>
            <a:endParaRPr lang="en-IN" b="0" i="0" u="none" strike="noStrike" baseline="0" dirty="0">
              <a:latin typeface="CIDFont+F4"/>
            </a:endParaRPr>
          </a:p>
          <a:p>
            <a:pPr algn="just"/>
            <a:r>
              <a:rPr lang="en-IN" b="0" i="0" u="none" strike="noStrike" baseline="0" dirty="0">
                <a:latin typeface="CIDFont+F4"/>
              </a:rPr>
              <a:t>1) </a:t>
            </a:r>
            <a:r>
              <a:rPr lang="en-IN" b="0" i="0" u="none" strike="noStrike" baseline="0" dirty="0">
                <a:latin typeface="CIDFont+F5"/>
              </a:rPr>
              <a:t>Every registered person shall, subject to such conditions and restrictions as may be</a:t>
            </a:r>
          </a:p>
          <a:p>
            <a:pPr algn="just"/>
            <a:r>
              <a:rPr lang="en-IN" b="0" i="0" u="none" strike="noStrike" baseline="0" dirty="0">
                <a:latin typeface="CIDFont+F5"/>
              </a:rPr>
              <a:t>prescribed, be entitled to take the credit of eligible input tax, as self-assessed, in his</a:t>
            </a:r>
          </a:p>
          <a:p>
            <a:pPr algn="just"/>
            <a:r>
              <a:rPr lang="en-IN" b="0" i="0" u="none" strike="noStrike" baseline="0" dirty="0">
                <a:latin typeface="CIDFont+F5"/>
              </a:rPr>
              <a:t>return and such amount shall be credited on a provisional basis to his electronic credit</a:t>
            </a:r>
          </a:p>
          <a:p>
            <a:pPr algn="just"/>
            <a:r>
              <a:rPr lang="en-IN" b="0" i="0" u="none" strike="noStrike" baseline="0" dirty="0">
                <a:latin typeface="CIDFont+F5"/>
              </a:rPr>
              <a:t>ledger.</a:t>
            </a:r>
          </a:p>
          <a:p>
            <a:pPr algn="just"/>
            <a:r>
              <a:rPr lang="en-IN" b="0" i="0" u="none" strike="noStrike" baseline="0" dirty="0">
                <a:latin typeface="CIDFont+F5"/>
              </a:rPr>
              <a:t>(2) The credit referred to in sub section (1) shall be utilised only for payment of self-assessed output tax liability as per the return referred to in the said sub-section.</a:t>
            </a:r>
            <a:endParaRPr lang="en-IN" sz="3200" u="sng" dirty="0"/>
          </a:p>
          <a:p>
            <a:pPr lvl="1" algn="just">
              <a:spcBef>
                <a:spcPts val="0"/>
              </a:spcBef>
            </a:pPr>
            <a:endParaRPr lang="en-GB" sz="3200" dirty="0"/>
          </a:p>
          <a:p>
            <a:pPr lvl="1" algn="just">
              <a:spcBef>
                <a:spcPts val="0"/>
              </a:spcBef>
              <a:buFont typeface="Wingdings" panose="05000000000000000000" pitchFamily="2" charset="2"/>
              <a:buChar char="Ø"/>
            </a:pPr>
            <a:endParaRPr lang="en-IN" altLang="en-US" sz="20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94C70B-8A31-43AF-B3DC-26EC7C17EF0C}" type="slidenum">
              <a:rPr kumimoji="0" lang="en-US" sz="2000" b="0" i="0" u="none" strike="noStrike" kern="1200" cap="none" spc="0" normalizeH="0" baseline="0" noProof="0" smtClean="0">
                <a:ln>
                  <a:noFill/>
                </a:ln>
                <a:solidFill>
                  <a:srgbClr val="0070C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2000" b="0" i="0" u="none" strike="noStrike" kern="1200" cap="none" spc="0" normalizeH="0" baseline="0" noProof="0" dirty="0">
              <a:ln>
                <a:noFill/>
              </a:ln>
              <a:solidFill>
                <a:srgbClr val="0070C0"/>
              </a:solidFill>
              <a:effectLst/>
              <a:uLnTx/>
              <a:uFillTx/>
              <a:latin typeface="Calibri"/>
              <a:ea typeface="+mn-ea"/>
              <a:cs typeface="+mn-cs"/>
            </a:endParaRPr>
          </a:p>
        </p:txBody>
      </p:sp>
      <p:sp>
        <p:nvSpPr>
          <p:cNvPr id="10" name="Subtitle 2">
            <a:extLst>
              <a:ext uri="{FF2B5EF4-FFF2-40B4-BE49-F238E27FC236}">
                <a16:creationId xmlns:a16="http://schemas.microsoft.com/office/drawing/2014/main" xmlns="" id="{DD717DA3-16B6-4A02-A7E7-221854782908}"/>
              </a:ext>
            </a:extLst>
          </p:cNvPr>
          <p:cNvSpPr txBox="1">
            <a:spLocks/>
          </p:cNvSpPr>
          <p:nvPr/>
        </p:nvSpPr>
        <p:spPr>
          <a:xfrm>
            <a:off x="375849" y="306610"/>
            <a:ext cx="10977952" cy="635925"/>
          </a:xfrm>
          <a:prstGeom prst="rect">
            <a:avLst/>
          </a:prstGeom>
          <a:solidFill>
            <a:srgbClr val="002060"/>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marR="0" lvl="1" indent="0" algn="just" defTabSz="91440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GB" sz="2400" b="0" i="0" u="none" strike="noStrike" kern="1200" cap="none" spc="0" normalizeH="0" baseline="0" noProof="0" dirty="0">
              <a:ln>
                <a:noFill/>
              </a:ln>
              <a:solidFill>
                <a:prstClr val="black"/>
              </a:solidFill>
              <a:effectLst/>
              <a:highlight>
                <a:srgbClr val="000099"/>
              </a:highlight>
              <a:uLnTx/>
              <a:uFillTx/>
              <a:latin typeface="Calibri"/>
              <a:ea typeface="+mn-ea"/>
              <a:cs typeface="+mn-cs"/>
            </a:endParaRPr>
          </a:p>
          <a:p>
            <a:pPr marL="457200" marR="0" lvl="1" indent="0" algn="just" defTabSz="914400" rtl="0" eaLnBrk="1" fontAlgn="auto" latinLnBrk="0" hangingPunct="1">
              <a:lnSpc>
                <a:spcPct val="90000"/>
              </a:lnSpc>
              <a:spcBef>
                <a:spcPts val="0"/>
              </a:spcBef>
              <a:spcAft>
                <a:spcPts val="0"/>
              </a:spcAft>
              <a:buClrTx/>
              <a:buSzTx/>
              <a:buFont typeface="Wingdings" panose="05000000000000000000" pitchFamily="2" charset="2"/>
              <a:buChar char="Ø"/>
              <a:tabLst/>
              <a:defRPr/>
            </a:pPr>
            <a:endParaRPr kumimoji="0" lang="en-IN" altLang="en-US" sz="2000" b="0" i="0" u="none" strike="noStrike" kern="1200" cap="none" spc="0" normalizeH="0" baseline="0" noProof="0" dirty="0">
              <a:ln>
                <a:noFill/>
              </a:ln>
              <a:solidFill>
                <a:prstClr val="black"/>
              </a:solidFill>
              <a:effectLst/>
              <a:highlight>
                <a:srgbClr val="000099"/>
              </a:highlight>
              <a:uLnTx/>
              <a:uFillTx/>
              <a:latin typeface="Calibri"/>
              <a:ea typeface="Cambria Math" panose="02040503050406030204" pitchFamily="18" charset="0"/>
              <a:cs typeface="Cambria Math" panose="02040503050406030204" pitchFamily="18" charset="0"/>
            </a:endParaRPr>
          </a:p>
        </p:txBody>
      </p:sp>
      <p:sp>
        <p:nvSpPr>
          <p:cNvPr id="2" name="TextBox 1">
            <a:extLst>
              <a:ext uri="{FF2B5EF4-FFF2-40B4-BE49-F238E27FC236}">
                <a16:creationId xmlns:a16="http://schemas.microsoft.com/office/drawing/2014/main" xmlns="" id="{6A78BE1C-D31E-4715-BE4E-632E6768C475}"/>
              </a:ext>
            </a:extLst>
          </p:cNvPr>
          <p:cNvSpPr txBox="1"/>
          <p:nvPr/>
        </p:nvSpPr>
        <p:spPr>
          <a:xfrm>
            <a:off x="2718581" y="306610"/>
            <a:ext cx="6754837"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3200" b="0" i="0" u="none" strike="noStrike" kern="1200" cap="none" spc="0" normalizeH="0" baseline="0" noProof="0" dirty="0">
                <a:ln>
                  <a:noFill/>
                </a:ln>
                <a:solidFill>
                  <a:prstClr val="white"/>
                </a:solidFill>
                <a:effectLst/>
                <a:uLnTx/>
                <a:uFillTx/>
                <a:latin typeface="Calibri"/>
                <a:ea typeface="+mn-ea"/>
                <a:cs typeface="+mn-cs"/>
              </a:rPr>
              <a:t>Matching Concept under GST – Sec.41</a:t>
            </a:r>
          </a:p>
        </p:txBody>
      </p:sp>
    </p:spTree>
    <p:extLst>
      <p:ext uri="{BB962C8B-B14F-4D97-AF65-F5344CB8AC3E}">
        <p14:creationId xmlns:p14="http://schemas.microsoft.com/office/powerpoint/2010/main" xmlns="" val="3059641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75848" y="1125416"/>
            <a:ext cx="11469149" cy="5230934"/>
          </a:xfrm>
        </p:spPr>
        <p:txBody>
          <a:bodyPr>
            <a:normAutofit/>
          </a:bodyPr>
          <a:lstStyle/>
          <a:p>
            <a:pPr algn="l"/>
            <a:r>
              <a:rPr lang="en-IN" sz="2800" b="0" i="0" u="sng" strike="noStrike" baseline="0" dirty="0">
                <a:latin typeface="CIDFont+F4"/>
              </a:rPr>
              <a:t>Points to be Noted:</a:t>
            </a:r>
            <a:endParaRPr lang="en-IN" sz="1800" b="0" i="0" u="sng" strike="noStrike" baseline="0" dirty="0">
              <a:latin typeface="CIDFont+F4"/>
            </a:endParaRPr>
          </a:p>
          <a:p>
            <a:pPr algn="just">
              <a:lnSpc>
                <a:spcPct val="150000"/>
              </a:lnSpc>
            </a:pPr>
            <a:r>
              <a:rPr lang="en-IN" b="0" i="0" u="none" strike="noStrike" baseline="0" dirty="0">
                <a:latin typeface="CIDFont+F4"/>
              </a:rPr>
              <a:t>	1. Registered persons shall avail the ITC on Self-assessment basis</a:t>
            </a:r>
          </a:p>
          <a:p>
            <a:pPr algn="just">
              <a:lnSpc>
                <a:spcPct val="150000"/>
              </a:lnSpc>
            </a:pPr>
            <a:r>
              <a:rPr lang="en-IN" dirty="0">
                <a:latin typeface="CIDFont+F4"/>
              </a:rPr>
              <a:t>	2. The ITC shall be credited to the Electronic Credit Ledger</a:t>
            </a:r>
          </a:p>
          <a:p>
            <a:pPr algn="just">
              <a:lnSpc>
                <a:spcPct val="150000"/>
              </a:lnSpc>
            </a:pPr>
            <a:r>
              <a:rPr lang="en-IN" b="0" i="0" u="none" strike="noStrike" baseline="0" dirty="0">
                <a:latin typeface="CIDFont+F4"/>
              </a:rPr>
              <a:t>	3.</a:t>
            </a:r>
            <a:r>
              <a:rPr lang="en-IN" dirty="0">
                <a:latin typeface="CIDFont+F4"/>
              </a:rPr>
              <a:t> The ITC Shall be finalised after completing the procedures under Sec.42 &amp; 43 of 	     CGST Act, 2017</a:t>
            </a:r>
          </a:p>
          <a:p>
            <a:pPr algn="just">
              <a:lnSpc>
                <a:spcPct val="150000"/>
              </a:lnSpc>
            </a:pPr>
            <a:r>
              <a:rPr lang="en-IN" dirty="0">
                <a:latin typeface="CIDFont+F4"/>
              </a:rPr>
              <a:t>	4. The Self assessed ITC can be used for payment of Self-assessed output Tax</a:t>
            </a:r>
          </a:p>
          <a:p>
            <a:pPr algn="just">
              <a:lnSpc>
                <a:spcPct val="150000"/>
              </a:lnSpc>
            </a:pPr>
            <a:r>
              <a:rPr lang="en-IN" b="0" i="0" u="none" strike="noStrike" baseline="0" dirty="0">
                <a:latin typeface="CIDFont+F4"/>
              </a:rPr>
              <a:t>	</a:t>
            </a:r>
            <a:r>
              <a:rPr lang="en-IN" dirty="0">
                <a:latin typeface="CIDFont+F4"/>
              </a:rPr>
              <a:t>     It means ITC cannot be used for payment of RCM</a:t>
            </a:r>
            <a:r>
              <a:rPr lang="en-IN" b="0" i="0" u="none" strike="noStrike" baseline="0" dirty="0">
                <a:latin typeface="CIDFont+F4"/>
              </a:rPr>
              <a:t>	</a:t>
            </a:r>
          </a:p>
          <a:p>
            <a:pPr lvl="1" algn="just">
              <a:spcBef>
                <a:spcPts val="0"/>
              </a:spcBef>
            </a:pPr>
            <a:endParaRPr lang="en-GB" sz="3200" dirty="0"/>
          </a:p>
          <a:p>
            <a:pPr lvl="1" algn="just">
              <a:spcBef>
                <a:spcPts val="0"/>
              </a:spcBef>
              <a:buFont typeface="Wingdings" panose="05000000000000000000" pitchFamily="2" charset="2"/>
              <a:buChar char="Ø"/>
            </a:pPr>
            <a:endParaRPr lang="en-IN" altLang="en-US" sz="20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94C70B-8A31-43AF-B3DC-26EC7C17EF0C}" type="slidenum">
              <a:rPr kumimoji="0" lang="en-US" sz="2000" b="0" i="0" u="none" strike="noStrike" kern="1200" cap="none" spc="0" normalizeH="0" baseline="0" noProof="0" smtClean="0">
                <a:ln>
                  <a:noFill/>
                </a:ln>
                <a:solidFill>
                  <a:srgbClr val="0070C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2000" b="0" i="0" u="none" strike="noStrike" kern="1200" cap="none" spc="0" normalizeH="0" baseline="0" noProof="0" dirty="0">
              <a:ln>
                <a:noFill/>
              </a:ln>
              <a:solidFill>
                <a:srgbClr val="0070C0"/>
              </a:solidFill>
              <a:effectLst/>
              <a:uLnTx/>
              <a:uFillTx/>
              <a:latin typeface="Calibri"/>
              <a:ea typeface="+mn-ea"/>
              <a:cs typeface="+mn-cs"/>
            </a:endParaRPr>
          </a:p>
        </p:txBody>
      </p:sp>
      <p:sp>
        <p:nvSpPr>
          <p:cNvPr id="10" name="Subtitle 2">
            <a:extLst>
              <a:ext uri="{FF2B5EF4-FFF2-40B4-BE49-F238E27FC236}">
                <a16:creationId xmlns:a16="http://schemas.microsoft.com/office/drawing/2014/main" xmlns="" id="{DD717DA3-16B6-4A02-A7E7-221854782908}"/>
              </a:ext>
            </a:extLst>
          </p:cNvPr>
          <p:cNvSpPr txBox="1">
            <a:spLocks/>
          </p:cNvSpPr>
          <p:nvPr/>
        </p:nvSpPr>
        <p:spPr>
          <a:xfrm>
            <a:off x="375849" y="306610"/>
            <a:ext cx="10977952" cy="635925"/>
          </a:xfrm>
          <a:prstGeom prst="rect">
            <a:avLst/>
          </a:prstGeom>
          <a:solidFill>
            <a:srgbClr val="002060"/>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marR="0" lvl="1" indent="0" algn="just" defTabSz="91440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GB" sz="2400" b="0" i="0" u="none" strike="noStrike" kern="1200" cap="none" spc="0" normalizeH="0" baseline="0" noProof="0" dirty="0">
              <a:ln>
                <a:noFill/>
              </a:ln>
              <a:solidFill>
                <a:prstClr val="black"/>
              </a:solidFill>
              <a:effectLst/>
              <a:highlight>
                <a:srgbClr val="000099"/>
              </a:highlight>
              <a:uLnTx/>
              <a:uFillTx/>
              <a:latin typeface="Calibri"/>
              <a:ea typeface="+mn-ea"/>
              <a:cs typeface="+mn-cs"/>
            </a:endParaRPr>
          </a:p>
          <a:p>
            <a:pPr marL="457200" marR="0" lvl="1" indent="0" algn="just" defTabSz="914400" rtl="0" eaLnBrk="1" fontAlgn="auto" latinLnBrk="0" hangingPunct="1">
              <a:lnSpc>
                <a:spcPct val="90000"/>
              </a:lnSpc>
              <a:spcBef>
                <a:spcPts val="0"/>
              </a:spcBef>
              <a:spcAft>
                <a:spcPts val="0"/>
              </a:spcAft>
              <a:buClrTx/>
              <a:buSzTx/>
              <a:buFont typeface="Wingdings" panose="05000000000000000000" pitchFamily="2" charset="2"/>
              <a:buChar char="Ø"/>
              <a:tabLst/>
              <a:defRPr/>
            </a:pPr>
            <a:endParaRPr kumimoji="0" lang="en-IN" altLang="en-US" sz="2000" b="0" i="0" u="none" strike="noStrike" kern="1200" cap="none" spc="0" normalizeH="0" baseline="0" noProof="0" dirty="0">
              <a:ln>
                <a:noFill/>
              </a:ln>
              <a:solidFill>
                <a:prstClr val="black"/>
              </a:solidFill>
              <a:effectLst/>
              <a:highlight>
                <a:srgbClr val="000099"/>
              </a:highlight>
              <a:uLnTx/>
              <a:uFillTx/>
              <a:latin typeface="Calibri"/>
              <a:ea typeface="Cambria Math" panose="02040503050406030204" pitchFamily="18" charset="0"/>
              <a:cs typeface="Cambria Math" panose="02040503050406030204" pitchFamily="18" charset="0"/>
            </a:endParaRPr>
          </a:p>
        </p:txBody>
      </p:sp>
      <p:sp>
        <p:nvSpPr>
          <p:cNvPr id="2" name="TextBox 1">
            <a:extLst>
              <a:ext uri="{FF2B5EF4-FFF2-40B4-BE49-F238E27FC236}">
                <a16:creationId xmlns:a16="http://schemas.microsoft.com/office/drawing/2014/main" xmlns="" id="{6A78BE1C-D31E-4715-BE4E-632E6768C475}"/>
              </a:ext>
            </a:extLst>
          </p:cNvPr>
          <p:cNvSpPr txBox="1"/>
          <p:nvPr/>
        </p:nvSpPr>
        <p:spPr>
          <a:xfrm>
            <a:off x="2718581" y="306610"/>
            <a:ext cx="6754837"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3200" b="0" i="0" u="none" strike="noStrike" kern="1200" cap="none" spc="0" normalizeH="0" baseline="0" noProof="0" dirty="0">
                <a:ln>
                  <a:noFill/>
                </a:ln>
                <a:solidFill>
                  <a:prstClr val="white"/>
                </a:solidFill>
                <a:effectLst/>
                <a:uLnTx/>
                <a:uFillTx/>
                <a:latin typeface="Calibri"/>
                <a:ea typeface="+mn-ea"/>
                <a:cs typeface="+mn-cs"/>
              </a:rPr>
              <a:t>Matching Concept under GST – Sec.41</a:t>
            </a:r>
          </a:p>
        </p:txBody>
      </p:sp>
    </p:spTree>
    <p:extLst>
      <p:ext uri="{BB962C8B-B14F-4D97-AF65-F5344CB8AC3E}">
        <p14:creationId xmlns:p14="http://schemas.microsoft.com/office/powerpoint/2010/main" xmlns="" val="36414739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75848" y="1125416"/>
            <a:ext cx="11469149" cy="5230934"/>
          </a:xfrm>
        </p:spPr>
        <p:txBody>
          <a:bodyPr>
            <a:normAutofit/>
          </a:bodyPr>
          <a:lstStyle/>
          <a:p>
            <a:pPr algn="l"/>
            <a:r>
              <a:rPr lang="en-IN" sz="2800" b="0" i="0" u="sng" strike="noStrike" baseline="0" dirty="0">
                <a:latin typeface="CIDFont+F4"/>
              </a:rPr>
              <a:t>Matching, reversal and reclaim of input tax credit</a:t>
            </a:r>
          </a:p>
          <a:p>
            <a:pPr algn="l"/>
            <a:r>
              <a:rPr lang="en-IN" sz="2000" b="0" i="0" u="none" strike="noStrike" baseline="0" dirty="0">
                <a:latin typeface="Arial" panose="020B0604020202020204" pitchFamily="34" charset="0"/>
                <a:cs typeface="Arial" panose="020B0604020202020204" pitchFamily="34" charset="0"/>
              </a:rPr>
              <a:t>(1) The details of every inward supply furnished by a registered person (hereafter in this</a:t>
            </a:r>
          </a:p>
          <a:p>
            <a:pPr algn="l"/>
            <a:r>
              <a:rPr lang="en-IN" sz="2000" b="0" i="0" u="none" strike="noStrike" baseline="0" dirty="0">
                <a:latin typeface="Arial" panose="020B0604020202020204" pitchFamily="34" charset="0"/>
                <a:cs typeface="Arial" panose="020B0604020202020204" pitchFamily="34" charset="0"/>
              </a:rPr>
              <a:t>section referred to as the “recipient”) for a tax period shall, in such manner and within</a:t>
            </a:r>
          </a:p>
          <a:p>
            <a:pPr algn="l"/>
            <a:r>
              <a:rPr lang="en-IN" sz="2000" b="0" i="0" u="none" strike="noStrike" baseline="0" dirty="0">
                <a:latin typeface="Arial" panose="020B0604020202020204" pitchFamily="34" charset="0"/>
                <a:cs typeface="Arial" panose="020B0604020202020204" pitchFamily="34" charset="0"/>
              </a:rPr>
              <a:t>such time as may be prescribed, be matched-</a:t>
            </a:r>
          </a:p>
          <a:p>
            <a:pPr algn="l"/>
            <a:r>
              <a:rPr lang="en-IN" sz="2000" b="0" i="0" u="none" strike="noStrike" baseline="0" dirty="0">
                <a:latin typeface="Arial" panose="020B0604020202020204" pitchFamily="34" charset="0"/>
                <a:cs typeface="Arial" panose="020B0604020202020204" pitchFamily="34" charset="0"/>
              </a:rPr>
              <a:t>	(a) with the corresponding details of outward supply furnished by the corresponding </a:t>
            </a:r>
          </a:p>
          <a:p>
            <a:pPr algn="l"/>
            <a:r>
              <a:rPr lang="en-IN" sz="2000" dirty="0">
                <a:latin typeface="Arial" panose="020B0604020202020204" pitchFamily="34" charset="0"/>
                <a:cs typeface="Arial" panose="020B0604020202020204" pitchFamily="34" charset="0"/>
              </a:rPr>
              <a:t>	      </a:t>
            </a:r>
            <a:r>
              <a:rPr lang="en-IN" sz="2000" b="0" i="0" u="none" strike="noStrike" baseline="0" dirty="0">
                <a:latin typeface="Arial" panose="020B0604020202020204" pitchFamily="34" charset="0"/>
                <a:cs typeface="Arial" panose="020B0604020202020204" pitchFamily="34" charset="0"/>
              </a:rPr>
              <a:t>registered person (hereafter in this section referred to as the “supplier”) in his valid return </a:t>
            </a:r>
          </a:p>
          <a:p>
            <a:pPr algn="l"/>
            <a:r>
              <a:rPr lang="en-IN" sz="2000" dirty="0">
                <a:latin typeface="Arial" panose="020B0604020202020204" pitchFamily="34" charset="0"/>
                <a:cs typeface="Arial" panose="020B0604020202020204" pitchFamily="34" charset="0"/>
              </a:rPr>
              <a:t>	      </a:t>
            </a:r>
            <a:r>
              <a:rPr lang="en-IN" sz="2000" b="0" i="0" u="none" strike="noStrike" baseline="0" dirty="0">
                <a:latin typeface="Arial" panose="020B0604020202020204" pitchFamily="34" charset="0"/>
                <a:cs typeface="Arial" panose="020B0604020202020204" pitchFamily="34" charset="0"/>
              </a:rPr>
              <a:t>for the same tax period or any preceding tax period,</a:t>
            </a:r>
          </a:p>
          <a:p>
            <a:pPr algn="l"/>
            <a:endParaRPr lang="en-IN" sz="2000" b="0" i="0" u="none" strike="noStrike" baseline="0" dirty="0">
              <a:latin typeface="Arial" panose="020B0604020202020204" pitchFamily="34" charset="0"/>
              <a:cs typeface="Arial" panose="020B0604020202020204" pitchFamily="34" charset="0"/>
            </a:endParaRPr>
          </a:p>
          <a:p>
            <a:pPr algn="l"/>
            <a:r>
              <a:rPr lang="en-IN" sz="2000" dirty="0">
                <a:latin typeface="Arial" panose="020B0604020202020204" pitchFamily="34" charset="0"/>
                <a:cs typeface="Arial" panose="020B0604020202020204" pitchFamily="34" charset="0"/>
              </a:rPr>
              <a:t>	</a:t>
            </a:r>
            <a:r>
              <a:rPr lang="en-IN" sz="2000" b="0" i="0" u="none" strike="noStrike" baseline="0" dirty="0">
                <a:latin typeface="Arial" panose="020B0604020202020204" pitchFamily="34" charset="0"/>
                <a:cs typeface="Arial" panose="020B0604020202020204" pitchFamily="34" charset="0"/>
              </a:rPr>
              <a:t>(b) with the integrated goods and services tax paid under section 3 of the Customs</a:t>
            </a:r>
          </a:p>
          <a:p>
            <a:pPr algn="l"/>
            <a:r>
              <a:rPr lang="en-IN" sz="2000" b="0" i="0" u="none" strike="noStrike" baseline="0" dirty="0">
                <a:latin typeface="Arial" panose="020B0604020202020204" pitchFamily="34" charset="0"/>
                <a:cs typeface="Arial" panose="020B0604020202020204" pitchFamily="34" charset="0"/>
              </a:rPr>
              <a:t> 	     Tariff Act, 1975 in respect of goods imported by him, and</a:t>
            </a:r>
          </a:p>
          <a:p>
            <a:pPr algn="l"/>
            <a:endParaRPr lang="en-IN" sz="2000" b="0" i="0" u="none" strike="noStrike" baseline="0" dirty="0">
              <a:latin typeface="Arial" panose="020B0604020202020204" pitchFamily="34" charset="0"/>
              <a:cs typeface="Arial" panose="020B0604020202020204" pitchFamily="34" charset="0"/>
            </a:endParaRPr>
          </a:p>
          <a:p>
            <a:pPr algn="l"/>
            <a:r>
              <a:rPr lang="en-IN" sz="2000" dirty="0">
                <a:latin typeface="Arial" panose="020B0604020202020204" pitchFamily="34" charset="0"/>
                <a:cs typeface="Arial" panose="020B0604020202020204" pitchFamily="34" charset="0"/>
              </a:rPr>
              <a:t>	</a:t>
            </a:r>
            <a:r>
              <a:rPr lang="en-IN" sz="2000" b="0" i="0" u="none" strike="noStrike" baseline="0" dirty="0">
                <a:latin typeface="Arial" panose="020B0604020202020204" pitchFamily="34" charset="0"/>
                <a:cs typeface="Arial" panose="020B0604020202020204" pitchFamily="34" charset="0"/>
              </a:rPr>
              <a:t>(c) for duplication of claims of input tax credit.</a:t>
            </a:r>
            <a:endParaRPr lang="en-IN" sz="4000" b="0" i="0" u="sng" strike="noStrike" baseline="0" dirty="0">
              <a:latin typeface="Arial" panose="020B0604020202020204" pitchFamily="34" charset="0"/>
              <a:cs typeface="Arial" panose="020B0604020202020204" pitchFamily="34" charset="0"/>
            </a:endParaRPr>
          </a:p>
          <a:p>
            <a:pPr lvl="1" algn="just">
              <a:spcBef>
                <a:spcPts val="0"/>
              </a:spcBef>
            </a:pPr>
            <a:endParaRPr lang="en-GB" sz="3200" dirty="0"/>
          </a:p>
          <a:p>
            <a:pPr lvl="1" algn="just">
              <a:spcBef>
                <a:spcPts val="0"/>
              </a:spcBef>
              <a:buFont typeface="Wingdings" panose="05000000000000000000" pitchFamily="2" charset="2"/>
              <a:buChar char="Ø"/>
            </a:pPr>
            <a:endParaRPr lang="en-IN" altLang="en-US" sz="20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94C70B-8A31-43AF-B3DC-26EC7C17EF0C}" type="slidenum">
              <a:rPr kumimoji="0" lang="en-US" sz="2000" b="0" i="0" u="none" strike="noStrike" kern="1200" cap="none" spc="0" normalizeH="0" baseline="0" noProof="0" smtClean="0">
                <a:ln>
                  <a:noFill/>
                </a:ln>
                <a:solidFill>
                  <a:srgbClr val="0070C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2000" b="0" i="0" u="none" strike="noStrike" kern="1200" cap="none" spc="0" normalizeH="0" baseline="0" noProof="0" dirty="0">
              <a:ln>
                <a:noFill/>
              </a:ln>
              <a:solidFill>
                <a:srgbClr val="0070C0"/>
              </a:solidFill>
              <a:effectLst/>
              <a:uLnTx/>
              <a:uFillTx/>
              <a:latin typeface="Calibri"/>
              <a:ea typeface="+mn-ea"/>
              <a:cs typeface="+mn-cs"/>
            </a:endParaRPr>
          </a:p>
        </p:txBody>
      </p:sp>
      <p:sp>
        <p:nvSpPr>
          <p:cNvPr id="10" name="Subtitle 2">
            <a:extLst>
              <a:ext uri="{FF2B5EF4-FFF2-40B4-BE49-F238E27FC236}">
                <a16:creationId xmlns:a16="http://schemas.microsoft.com/office/drawing/2014/main" xmlns="" id="{DD717DA3-16B6-4A02-A7E7-221854782908}"/>
              </a:ext>
            </a:extLst>
          </p:cNvPr>
          <p:cNvSpPr txBox="1">
            <a:spLocks/>
          </p:cNvSpPr>
          <p:nvPr/>
        </p:nvSpPr>
        <p:spPr>
          <a:xfrm>
            <a:off x="375849" y="306610"/>
            <a:ext cx="10977952" cy="635925"/>
          </a:xfrm>
          <a:prstGeom prst="rect">
            <a:avLst/>
          </a:prstGeom>
          <a:solidFill>
            <a:srgbClr val="002060"/>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marR="0" lvl="1" indent="0" algn="just" defTabSz="91440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GB" sz="2400" b="0" i="0" u="none" strike="noStrike" kern="1200" cap="none" spc="0" normalizeH="0" baseline="0" noProof="0" dirty="0">
              <a:ln>
                <a:noFill/>
              </a:ln>
              <a:solidFill>
                <a:prstClr val="black"/>
              </a:solidFill>
              <a:effectLst/>
              <a:highlight>
                <a:srgbClr val="000099"/>
              </a:highlight>
              <a:uLnTx/>
              <a:uFillTx/>
              <a:latin typeface="Calibri"/>
              <a:ea typeface="+mn-ea"/>
              <a:cs typeface="+mn-cs"/>
            </a:endParaRPr>
          </a:p>
          <a:p>
            <a:pPr marL="457200" marR="0" lvl="1" indent="0" algn="just" defTabSz="914400" rtl="0" eaLnBrk="1" fontAlgn="auto" latinLnBrk="0" hangingPunct="1">
              <a:lnSpc>
                <a:spcPct val="90000"/>
              </a:lnSpc>
              <a:spcBef>
                <a:spcPts val="0"/>
              </a:spcBef>
              <a:spcAft>
                <a:spcPts val="0"/>
              </a:spcAft>
              <a:buClrTx/>
              <a:buSzTx/>
              <a:buFont typeface="Wingdings" panose="05000000000000000000" pitchFamily="2" charset="2"/>
              <a:buChar char="Ø"/>
              <a:tabLst/>
              <a:defRPr/>
            </a:pPr>
            <a:endParaRPr kumimoji="0" lang="en-IN" altLang="en-US" sz="2000" b="0" i="0" u="none" strike="noStrike" kern="1200" cap="none" spc="0" normalizeH="0" baseline="0" noProof="0" dirty="0">
              <a:ln>
                <a:noFill/>
              </a:ln>
              <a:solidFill>
                <a:prstClr val="black"/>
              </a:solidFill>
              <a:effectLst/>
              <a:highlight>
                <a:srgbClr val="000099"/>
              </a:highlight>
              <a:uLnTx/>
              <a:uFillTx/>
              <a:latin typeface="Calibri"/>
              <a:ea typeface="Cambria Math" panose="02040503050406030204" pitchFamily="18" charset="0"/>
              <a:cs typeface="Cambria Math" panose="02040503050406030204" pitchFamily="18" charset="0"/>
            </a:endParaRPr>
          </a:p>
        </p:txBody>
      </p:sp>
      <p:sp>
        <p:nvSpPr>
          <p:cNvPr id="2" name="TextBox 1">
            <a:extLst>
              <a:ext uri="{FF2B5EF4-FFF2-40B4-BE49-F238E27FC236}">
                <a16:creationId xmlns:a16="http://schemas.microsoft.com/office/drawing/2014/main" xmlns="" id="{6A78BE1C-D31E-4715-BE4E-632E6768C475}"/>
              </a:ext>
            </a:extLst>
          </p:cNvPr>
          <p:cNvSpPr txBox="1"/>
          <p:nvPr/>
        </p:nvSpPr>
        <p:spPr>
          <a:xfrm>
            <a:off x="2718581" y="306610"/>
            <a:ext cx="6754837"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3200" b="0" i="0" u="none" strike="noStrike" kern="1200" cap="none" spc="0" normalizeH="0" baseline="0" noProof="0" dirty="0">
                <a:ln>
                  <a:noFill/>
                </a:ln>
                <a:solidFill>
                  <a:prstClr val="white"/>
                </a:solidFill>
                <a:effectLst/>
                <a:uLnTx/>
                <a:uFillTx/>
                <a:latin typeface="Calibri"/>
                <a:ea typeface="+mn-ea"/>
                <a:cs typeface="+mn-cs"/>
              </a:rPr>
              <a:t>Matching Concept under GST – Sec.42</a:t>
            </a:r>
          </a:p>
        </p:txBody>
      </p:sp>
    </p:spTree>
    <p:extLst>
      <p:ext uri="{BB962C8B-B14F-4D97-AF65-F5344CB8AC3E}">
        <p14:creationId xmlns:p14="http://schemas.microsoft.com/office/powerpoint/2010/main" xmlns="" val="8256157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75848" y="1125416"/>
            <a:ext cx="11469149" cy="5425974"/>
          </a:xfrm>
        </p:spPr>
        <p:txBody>
          <a:bodyPr>
            <a:normAutofit fontScale="92500" lnSpcReduction="10000"/>
          </a:bodyPr>
          <a:lstStyle/>
          <a:p>
            <a:pPr algn="l"/>
            <a:r>
              <a:rPr lang="en-IN" sz="2800" b="0" i="0" u="sng" strike="noStrike" baseline="0" dirty="0">
                <a:latin typeface="CIDFont+F4"/>
              </a:rPr>
              <a:t>Matching, reversal and reclaim of input tax credit</a:t>
            </a:r>
          </a:p>
          <a:p>
            <a:pPr algn="just"/>
            <a:r>
              <a:rPr lang="en-IN" sz="2200" b="0" i="0" u="none" strike="noStrike" baseline="0" dirty="0">
                <a:latin typeface="Arial" panose="020B0604020202020204" pitchFamily="34" charset="0"/>
                <a:cs typeface="Arial" panose="020B0604020202020204" pitchFamily="34" charset="0"/>
              </a:rPr>
              <a:t>(2) The claim of input tax credit in respect of invoices or debit notes relating to inward supply that </a:t>
            </a:r>
          </a:p>
          <a:p>
            <a:pPr algn="just"/>
            <a:r>
              <a:rPr lang="en-IN" sz="2200" b="0" i="0" u="none" strike="noStrike" baseline="0" dirty="0">
                <a:latin typeface="Arial" panose="020B0604020202020204" pitchFamily="34" charset="0"/>
                <a:cs typeface="Arial" panose="020B0604020202020204" pitchFamily="34" charset="0"/>
              </a:rPr>
              <a:t>match with the details of corresponding outward supply or with the integrated goods and services tax </a:t>
            </a:r>
          </a:p>
          <a:p>
            <a:pPr algn="just"/>
            <a:r>
              <a:rPr lang="en-IN" sz="2200" b="0" i="0" u="none" strike="noStrike" baseline="0" dirty="0">
                <a:latin typeface="Arial" panose="020B0604020202020204" pitchFamily="34" charset="0"/>
                <a:cs typeface="Arial" panose="020B0604020202020204" pitchFamily="34" charset="0"/>
              </a:rPr>
              <a:t>paid under section 3 of the Customs Tariff Act, 1975 in respect of goods imported by him shall be </a:t>
            </a:r>
          </a:p>
          <a:p>
            <a:pPr algn="just"/>
            <a:r>
              <a:rPr lang="en-IN" sz="2200" b="0" i="0" u="none" strike="noStrike" baseline="0" dirty="0">
                <a:latin typeface="Arial" panose="020B0604020202020204" pitchFamily="34" charset="0"/>
                <a:cs typeface="Arial" panose="020B0604020202020204" pitchFamily="34" charset="0"/>
              </a:rPr>
              <a:t>finally accepted and such acceptance shall be communicated, in such manner as may be </a:t>
            </a:r>
          </a:p>
          <a:p>
            <a:pPr algn="just"/>
            <a:r>
              <a:rPr lang="en-IN" sz="2200" b="0" i="0" u="none" strike="noStrike" baseline="0" dirty="0">
                <a:latin typeface="Arial" panose="020B0604020202020204" pitchFamily="34" charset="0"/>
                <a:cs typeface="Arial" panose="020B0604020202020204" pitchFamily="34" charset="0"/>
              </a:rPr>
              <a:t>prescribed, to the recipient.</a:t>
            </a:r>
          </a:p>
          <a:p>
            <a:pPr algn="just"/>
            <a:endParaRPr lang="en-IN" sz="2200" b="0" i="0" u="none" strike="noStrike" baseline="0" dirty="0">
              <a:latin typeface="Arial" panose="020B0604020202020204" pitchFamily="34" charset="0"/>
              <a:cs typeface="Arial" panose="020B0604020202020204" pitchFamily="34" charset="0"/>
            </a:endParaRPr>
          </a:p>
          <a:p>
            <a:pPr algn="just"/>
            <a:r>
              <a:rPr lang="en-IN" sz="2200" b="0" i="0" u="none" strike="noStrike" baseline="0" dirty="0">
                <a:latin typeface="Arial" panose="020B0604020202020204" pitchFamily="34" charset="0"/>
                <a:cs typeface="Arial" panose="020B0604020202020204" pitchFamily="34" charset="0"/>
              </a:rPr>
              <a:t>(3) Where the input tax credit claimed by a recipient in respect of an inward supply is in excess of </a:t>
            </a:r>
          </a:p>
          <a:p>
            <a:pPr algn="just"/>
            <a:r>
              <a:rPr lang="en-IN" sz="2200" b="0" i="0" u="none" strike="noStrike" baseline="0" dirty="0">
                <a:latin typeface="Arial" panose="020B0604020202020204" pitchFamily="34" charset="0"/>
                <a:cs typeface="Arial" panose="020B0604020202020204" pitchFamily="34" charset="0"/>
              </a:rPr>
              <a:t>the tax declared by the supplier for the same supply or the outward supply is not declared by the </a:t>
            </a:r>
          </a:p>
          <a:p>
            <a:pPr algn="just"/>
            <a:r>
              <a:rPr lang="en-IN" sz="2200" b="0" i="0" u="none" strike="noStrike" baseline="0" dirty="0">
                <a:latin typeface="Arial" panose="020B0604020202020204" pitchFamily="34" charset="0"/>
                <a:cs typeface="Arial" panose="020B0604020202020204" pitchFamily="34" charset="0"/>
              </a:rPr>
              <a:t>supplier in his valid returns, the discrepancy shall be communicated to both such persons in such </a:t>
            </a:r>
          </a:p>
          <a:p>
            <a:pPr algn="just"/>
            <a:r>
              <a:rPr lang="en-IN" sz="2200" b="0" i="0" u="none" strike="noStrike" baseline="0" dirty="0">
                <a:latin typeface="Arial" panose="020B0604020202020204" pitchFamily="34" charset="0"/>
                <a:cs typeface="Arial" panose="020B0604020202020204" pitchFamily="34" charset="0"/>
              </a:rPr>
              <a:t>manner as may be prescribed.</a:t>
            </a:r>
          </a:p>
          <a:p>
            <a:pPr algn="just"/>
            <a:endParaRPr lang="en-IN" sz="2200" b="0" i="0" u="none" strike="noStrike" baseline="0" dirty="0">
              <a:latin typeface="Arial" panose="020B0604020202020204" pitchFamily="34" charset="0"/>
              <a:cs typeface="Arial" panose="020B0604020202020204" pitchFamily="34" charset="0"/>
            </a:endParaRPr>
          </a:p>
          <a:p>
            <a:pPr algn="just"/>
            <a:r>
              <a:rPr lang="en-IN" sz="2200" b="0" i="0" u="none" strike="noStrike" baseline="0" dirty="0">
                <a:latin typeface="Arial" panose="020B0604020202020204" pitchFamily="34" charset="0"/>
                <a:cs typeface="Arial" panose="020B0604020202020204" pitchFamily="34" charset="0"/>
              </a:rPr>
              <a:t>(4) The duplication of claims of input tax credit shall be communicated to the recipient in</a:t>
            </a:r>
          </a:p>
          <a:p>
            <a:pPr algn="just"/>
            <a:r>
              <a:rPr lang="en-IN" sz="2200" b="0" i="0" u="none" strike="noStrike" baseline="0" dirty="0">
                <a:latin typeface="Arial" panose="020B0604020202020204" pitchFamily="34" charset="0"/>
                <a:cs typeface="Arial" panose="020B0604020202020204" pitchFamily="34" charset="0"/>
              </a:rPr>
              <a:t>such manner as may be prescribed.</a:t>
            </a:r>
            <a:endParaRPr lang="en-GB" sz="3900" dirty="0">
              <a:latin typeface="Arial" panose="020B0604020202020204" pitchFamily="34" charset="0"/>
              <a:cs typeface="Arial" panose="020B0604020202020204" pitchFamily="34" charset="0"/>
            </a:endParaRPr>
          </a:p>
          <a:p>
            <a:pPr lvl="1" algn="just">
              <a:spcBef>
                <a:spcPts val="0"/>
              </a:spcBef>
              <a:buFont typeface="Wingdings" panose="05000000000000000000" pitchFamily="2" charset="2"/>
              <a:buChar char="Ø"/>
            </a:pPr>
            <a:endParaRPr lang="en-IN" altLang="en-US" sz="20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94C70B-8A31-43AF-B3DC-26EC7C17EF0C}" type="slidenum">
              <a:rPr kumimoji="0" lang="en-US" sz="2000" b="0" i="0" u="none" strike="noStrike" kern="1200" cap="none" spc="0" normalizeH="0" baseline="0" noProof="0" smtClean="0">
                <a:ln>
                  <a:noFill/>
                </a:ln>
                <a:solidFill>
                  <a:srgbClr val="0070C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2000" b="0" i="0" u="none" strike="noStrike" kern="1200" cap="none" spc="0" normalizeH="0" baseline="0" noProof="0" dirty="0">
              <a:ln>
                <a:noFill/>
              </a:ln>
              <a:solidFill>
                <a:srgbClr val="0070C0"/>
              </a:solidFill>
              <a:effectLst/>
              <a:uLnTx/>
              <a:uFillTx/>
              <a:latin typeface="Calibri"/>
              <a:ea typeface="+mn-ea"/>
              <a:cs typeface="+mn-cs"/>
            </a:endParaRPr>
          </a:p>
        </p:txBody>
      </p:sp>
      <p:sp>
        <p:nvSpPr>
          <p:cNvPr id="10" name="Subtitle 2">
            <a:extLst>
              <a:ext uri="{FF2B5EF4-FFF2-40B4-BE49-F238E27FC236}">
                <a16:creationId xmlns:a16="http://schemas.microsoft.com/office/drawing/2014/main" xmlns="" id="{DD717DA3-16B6-4A02-A7E7-221854782908}"/>
              </a:ext>
            </a:extLst>
          </p:cNvPr>
          <p:cNvSpPr txBox="1">
            <a:spLocks/>
          </p:cNvSpPr>
          <p:nvPr/>
        </p:nvSpPr>
        <p:spPr>
          <a:xfrm>
            <a:off x="375849" y="306610"/>
            <a:ext cx="10977952" cy="635925"/>
          </a:xfrm>
          <a:prstGeom prst="rect">
            <a:avLst/>
          </a:prstGeom>
          <a:solidFill>
            <a:srgbClr val="002060"/>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marR="0" lvl="1" indent="0" algn="just" defTabSz="91440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GB" sz="2400" b="0" i="0" u="none" strike="noStrike" kern="1200" cap="none" spc="0" normalizeH="0" baseline="0" noProof="0" dirty="0">
              <a:ln>
                <a:noFill/>
              </a:ln>
              <a:solidFill>
                <a:prstClr val="black"/>
              </a:solidFill>
              <a:effectLst/>
              <a:highlight>
                <a:srgbClr val="000099"/>
              </a:highlight>
              <a:uLnTx/>
              <a:uFillTx/>
              <a:latin typeface="Calibri"/>
              <a:ea typeface="+mn-ea"/>
              <a:cs typeface="+mn-cs"/>
            </a:endParaRPr>
          </a:p>
          <a:p>
            <a:pPr marL="457200" marR="0" lvl="1" indent="0" algn="just" defTabSz="914400" rtl="0" eaLnBrk="1" fontAlgn="auto" latinLnBrk="0" hangingPunct="1">
              <a:lnSpc>
                <a:spcPct val="90000"/>
              </a:lnSpc>
              <a:spcBef>
                <a:spcPts val="0"/>
              </a:spcBef>
              <a:spcAft>
                <a:spcPts val="0"/>
              </a:spcAft>
              <a:buClrTx/>
              <a:buSzTx/>
              <a:buFont typeface="Wingdings" panose="05000000000000000000" pitchFamily="2" charset="2"/>
              <a:buChar char="Ø"/>
              <a:tabLst/>
              <a:defRPr/>
            </a:pPr>
            <a:endParaRPr kumimoji="0" lang="en-IN" altLang="en-US" sz="2000" b="0" i="0" u="none" strike="noStrike" kern="1200" cap="none" spc="0" normalizeH="0" baseline="0" noProof="0" dirty="0">
              <a:ln>
                <a:noFill/>
              </a:ln>
              <a:solidFill>
                <a:prstClr val="black"/>
              </a:solidFill>
              <a:effectLst/>
              <a:highlight>
                <a:srgbClr val="000099"/>
              </a:highlight>
              <a:uLnTx/>
              <a:uFillTx/>
              <a:latin typeface="Calibri"/>
              <a:ea typeface="Cambria Math" panose="02040503050406030204" pitchFamily="18" charset="0"/>
              <a:cs typeface="Cambria Math" panose="02040503050406030204" pitchFamily="18" charset="0"/>
            </a:endParaRPr>
          </a:p>
        </p:txBody>
      </p:sp>
      <p:sp>
        <p:nvSpPr>
          <p:cNvPr id="2" name="TextBox 1">
            <a:extLst>
              <a:ext uri="{FF2B5EF4-FFF2-40B4-BE49-F238E27FC236}">
                <a16:creationId xmlns:a16="http://schemas.microsoft.com/office/drawing/2014/main" xmlns="" id="{6A78BE1C-D31E-4715-BE4E-632E6768C475}"/>
              </a:ext>
            </a:extLst>
          </p:cNvPr>
          <p:cNvSpPr txBox="1"/>
          <p:nvPr/>
        </p:nvSpPr>
        <p:spPr>
          <a:xfrm>
            <a:off x="2718581" y="306610"/>
            <a:ext cx="6754837"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3200" b="0" i="0" u="none" strike="noStrike" kern="1200" cap="none" spc="0" normalizeH="0" baseline="0" noProof="0" dirty="0">
                <a:ln>
                  <a:noFill/>
                </a:ln>
                <a:solidFill>
                  <a:prstClr val="white"/>
                </a:solidFill>
                <a:effectLst/>
                <a:uLnTx/>
                <a:uFillTx/>
                <a:latin typeface="Calibri"/>
                <a:ea typeface="+mn-ea"/>
                <a:cs typeface="+mn-cs"/>
              </a:rPr>
              <a:t>Matching Concept under GST – Sec.42</a:t>
            </a:r>
          </a:p>
        </p:txBody>
      </p:sp>
    </p:spTree>
    <p:extLst>
      <p:ext uri="{BB962C8B-B14F-4D97-AF65-F5344CB8AC3E}">
        <p14:creationId xmlns:p14="http://schemas.microsoft.com/office/powerpoint/2010/main" xmlns="" val="23824631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75848" y="1125416"/>
            <a:ext cx="11469149" cy="5425974"/>
          </a:xfrm>
        </p:spPr>
        <p:txBody>
          <a:bodyPr>
            <a:normAutofit fontScale="92500" lnSpcReduction="10000"/>
          </a:bodyPr>
          <a:lstStyle/>
          <a:p>
            <a:pPr algn="l"/>
            <a:r>
              <a:rPr lang="en-IN" sz="2800" b="0" i="0" u="sng" strike="noStrike" baseline="0" dirty="0">
                <a:latin typeface="CIDFont+F4"/>
              </a:rPr>
              <a:t>Matching, reversal and reclaim of input tax credit</a:t>
            </a:r>
          </a:p>
          <a:p>
            <a:pPr algn="just"/>
            <a:r>
              <a:rPr lang="en-IN" sz="2200" b="0" i="0" u="none" strike="noStrike" baseline="0" dirty="0">
                <a:latin typeface="Arial" panose="020B0604020202020204" pitchFamily="34" charset="0"/>
                <a:cs typeface="Arial" panose="020B0604020202020204" pitchFamily="34" charset="0"/>
              </a:rPr>
              <a:t>(5) The amount in respect of which any discrepancy is communicated under subsection(3) </a:t>
            </a:r>
          </a:p>
          <a:p>
            <a:pPr algn="just"/>
            <a:r>
              <a:rPr lang="en-IN" sz="2200" b="0" i="0" u="none" strike="noStrike" baseline="0" dirty="0">
                <a:latin typeface="Arial" panose="020B0604020202020204" pitchFamily="34" charset="0"/>
                <a:cs typeface="Arial" panose="020B0604020202020204" pitchFamily="34" charset="0"/>
              </a:rPr>
              <a:t>and which is not rectified by the supplier in his valid return for the month in which  discrepancy is </a:t>
            </a:r>
          </a:p>
          <a:p>
            <a:pPr algn="just"/>
            <a:r>
              <a:rPr lang="en-IN" sz="2200" b="0" i="0" u="none" strike="noStrike" baseline="0" dirty="0">
                <a:latin typeface="Arial" panose="020B0604020202020204" pitchFamily="34" charset="0"/>
                <a:cs typeface="Arial" panose="020B0604020202020204" pitchFamily="34" charset="0"/>
              </a:rPr>
              <a:t>communicated shall be added to the output tax liability of the recipient, in such manner as may be </a:t>
            </a:r>
          </a:p>
          <a:p>
            <a:pPr algn="just"/>
            <a:r>
              <a:rPr lang="en-IN" sz="2200" b="0" i="0" u="none" strike="noStrike" baseline="0" dirty="0">
                <a:latin typeface="Arial" panose="020B0604020202020204" pitchFamily="34" charset="0"/>
                <a:cs typeface="Arial" panose="020B0604020202020204" pitchFamily="34" charset="0"/>
              </a:rPr>
              <a:t>prescribed, in his return for the month succeeding the month in which the discrepancy is </a:t>
            </a:r>
          </a:p>
          <a:p>
            <a:pPr algn="just"/>
            <a:r>
              <a:rPr lang="en-IN" sz="2200" b="0" i="0" u="none" strike="noStrike" baseline="0" dirty="0">
                <a:latin typeface="Arial" panose="020B0604020202020204" pitchFamily="34" charset="0"/>
                <a:cs typeface="Arial" panose="020B0604020202020204" pitchFamily="34" charset="0"/>
              </a:rPr>
              <a:t>communicated.</a:t>
            </a:r>
          </a:p>
          <a:p>
            <a:pPr algn="just"/>
            <a:endParaRPr lang="en-IN" sz="2200" b="0" i="0" u="none" strike="noStrike" baseline="0" dirty="0">
              <a:latin typeface="Arial" panose="020B0604020202020204" pitchFamily="34" charset="0"/>
              <a:cs typeface="Arial" panose="020B0604020202020204" pitchFamily="34" charset="0"/>
            </a:endParaRPr>
          </a:p>
          <a:p>
            <a:pPr algn="just"/>
            <a:r>
              <a:rPr lang="en-IN" sz="2200" b="0" i="0" u="none" strike="noStrike" baseline="0" dirty="0">
                <a:latin typeface="Arial" panose="020B0604020202020204" pitchFamily="34" charset="0"/>
                <a:cs typeface="Arial" panose="020B0604020202020204" pitchFamily="34" charset="0"/>
              </a:rPr>
              <a:t>(6) The amount claimed as input tax credit that is found to be in excess on account of duplication of </a:t>
            </a:r>
          </a:p>
          <a:p>
            <a:pPr algn="just"/>
            <a:r>
              <a:rPr lang="en-IN" sz="2200" b="0" i="0" u="none" strike="noStrike" baseline="0" dirty="0">
                <a:latin typeface="Arial" panose="020B0604020202020204" pitchFamily="34" charset="0"/>
                <a:cs typeface="Arial" panose="020B0604020202020204" pitchFamily="34" charset="0"/>
              </a:rPr>
              <a:t>claims shall be added to the output tax liability of the recipient in his return for the month in which the </a:t>
            </a:r>
          </a:p>
          <a:p>
            <a:pPr algn="just"/>
            <a:r>
              <a:rPr lang="en-IN" sz="2200" b="0" i="0" u="none" strike="noStrike" baseline="0" dirty="0">
                <a:latin typeface="Arial" panose="020B0604020202020204" pitchFamily="34" charset="0"/>
                <a:cs typeface="Arial" panose="020B0604020202020204" pitchFamily="34" charset="0"/>
              </a:rPr>
              <a:t>duplication is communicated.</a:t>
            </a:r>
          </a:p>
          <a:p>
            <a:pPr algn="just"/>
            <a:endParaRPr lang="en-IN" sz="2200" b="0" i="0" u="none" strike="noStrike" baseline="0" dirty="0">
              <a:latin typeface="Arial" panose="020B0604020202020204" pitchFamily="34" charset="0"/>
              <a:cs typeface="Arial" panose="020B0604020202020204" pitchFamily="34" charset="0"/>
            </a:endParaRPr>
          </a:p>
          <a:p>
            <a:pPr algn="just"/>
            <a:r>
              <a:rPr lang="en-IN" sz="2200" b="0" i="0" u="none" strike="noStrike" baseline="0" dirty="0">
                <a:latin typeface="Arial" panose="020B0604020202020204" pitchFamily="34" charset="0"/>
                <a:cs typeface="Arial" panose="020B0604020202020204" pitchFamily="34" charset="0"/>
              </a:rPr>
              <a:t>(7) The recipient shall be eligible to reduce, from his output tax liability, the amount added under </a:t>
            </a:r>
          </a:p>
          <a:p>
            <a:pPr algn="just"/>
            <a:r>
              <a:rPr lang="en-IN" sz="2200" b="0" i="0" u="none" strike="noStrike" baseline="0" dirty="0">
                <a:latin typeface="Arial" panose="020B0604020202020204" pitchFamily="34" charset="0"/>
                <a:cs typeface="Arial" panose="020B0604020202020204" pitchFamily="34" charset="0"/>
              </a:rPr>
              <a:t>sub-section (5), if the supplier declares the details of the invoice or debit note in his valid return </a:t>
            </a:r>
          </a:p>
          <a:p>
            <a:pPr algn="just"/>
            <a:r>
              <a:rPr lang="en-IN" sz="2200" b="0" i="0" u="none" strike="noStrike" baseline="0" dirty="0">
                <a:latin typeface="Arial" panose="020B0604020202020204" pitchFamily="34" charset="0"/>
                <a:cs typeface="Arial" panose="020B0604020202020204" pitchFamily="34" charset="0"/>
              </a:rPr>
              <a:t>within the time specified in sub-section (9) of section 39.</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94C70B-8A31-43AF-B3DC-26EC7C17EF0C}" type="slidenum">
              <a:rPr kumimoji="0" lang="en-US" sz="2000" b="0" i="0" u="none" strike="noStrike" kern="1200" cap="none" spc="0" normalizeH="0" baseline="0" noProof="0" smtClean="0">
                <a:ln>
                  <a:noFill/>
                </a:ln>
                <a:solidFill>
                  <a:srgbClr val="0070C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2000" b="0" i="0" u="none" strike="noStrike" kern="1200" cap="none" spc="0" normalizeH="0" baseline="0" noProof="0" dirty="0">
              <a:ln>
                <a:noFill/>
              </a:ln>
              <a:solidFill>
                <a:srgbClr val="0070C0"/>
              </a:solidFill>
              <a:effectLst/>
              <a:uLnTx/>
              <a:uFillTx/>
              <a:latin typeface="Calibri"/>
              <a:ea typeface="+mn-ea"/>
              <a:cs typeface="+mn-cs"/>
            </a:endParaRPr>
          </a:p>
        </p:txBody>
      </p:sp>
      <p:sp>
        <p:nvSpPr>
          <p:cNvPr id="10" name="Subtitle 2">
            <a:extLst>
              <a:ext uri="{FF2B5EF4-FFF2-40B4-BE49-F238E27FC236}">
                <a16:creationId xmlns:a16="http://schemas.microsoft.com/office/drawing/2014/main" xmlns="" id="{DD717DA3-16B6-4A02-A7E7-221854782908}"/>
              </a:ext>
            </a:extLst>
          </p:cNvPr>
          <p:cNvSpPr txBox="1">
            <a:spLocks/>
          </p:cNvSpPr>
          <p:nvPr/>
        </p:nvSpPr>
        <p:spPr>
          <a:xfrm>
            <a:off x="375849" y="306610"/>
            <a:ext cx="10977952" cy="635925"/>
          </a:xfrm>
          <a:prstGeom prst="rect">
            <a:avLst/>
          </a:prstGeom>
          <a:solidFill>
            <a:srgbClr val="002060"/>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marR="0" lvl="1" indent="0" algn="just" defTabSz="91440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GB" sz="2400" b="0" i="0" u="none" strike="noStrike" kern="1200" cap="none" spc="0" normalizeH="0" baseline="0" noProof="0" dirty="0">
              <a:ln>
                <a:noFill/>
              </a:ln>
              <a:solidFill>
                <a:prstClr val="black"/>
              </a:solidFill>
              <a:effectLst/>
              <a:highlight>
                <a:srgbClr val="000099"/>
              </a:highlight>
              <a:uLnTx/>
              <a:uFillTx/>
              <a:latin typeface="Calibri"/>
              <a:ea typeface="+mn-ea"/>
              <a:cs typeface="+mn-cs"/>
            </a:endParaRPr>
          </a:p>
          <a:p>
            <a:pPr marL="457200" marR="0" lvl="1" indent="0" algn="just" defTabSz="914400" rtl="0" eaLnBrk="1" fontAlgn="auto" latinLnBrk="0" hangingPunct="1">
              <a:lnSpc>
                <a:spcPct val="90000"/>
              </a:lnSpc>
              <a:spcBef>
                <a:spcPts val="0"/>
              </a:spcBef>
              <a:spcAft>
                <a:spcPts val="0"/>
              </a:spcAft>
              <a:buClrTx/>
              <a:buSzTx/>
              <a:buFont typeface="Wingdings" panose="05000000000000000000" pitchFamily="2" charset="2"/>
              <a:buChar char="Ø"/>
              <a:tabLst/>
              <a:defRPr/>
            </a:pPr>
            <a:endParaRPr kumimoji="0" lang="en-IN" altLang="en-US" sz="2000" b="0" i="0" u="none" strike="noStrike" kern="1200" cap="none" spc="0" normalizeH="0" baseline="0" noProof="0" dirty="0">
              <a:ln>
                <a:noFill/>
              </a:ln>
              <a:solidFill>
                <a:prstClr val="black"/>
              </a:solidFill>
              <a:effectLst/>
              <a:highlight>
                <a:srgbClr val="000099"/>
              </a:highlight>
              <a:uLnTx/>
              <a:uFillTx/>
              <a:latin typeface="Calibri"/>
              <a:ea typeface="Cambria Math" panose="02040503050406030204" pitchFamily="18" charset="0"/>
              <a:cs typeface="Cambria Math" panose="02040503050406030204" pitchFamily="18" charset="0"/>
            </a:endParaRPr>
          </a:p>
        </p:txBody>
      </p:sp>
      <p:sp>
        <p:nvSpPr>
          <p:cNvPr id="2" name="TextBox 1">
            <a:extLst>
              <a:ext uri="{FF2B5EF4-FFF2-40B4-BE49-F238E27FC236}">
                <a16:creationId xmlns:a16="http://schemas.microsoft.com/office/drawing/2014/main" xmlns="" id="{6A78BE1C-D31E-4715-BE4E-632E6768C475}"/>
              </a:ext>
            </a:extLst>
          </p:cNvPr>
          <p:cNvSpPr txBox="1"/>
          <p:nvPr/>
        </p:nvSpPr>
        <p:spPr>
          <a:xfrm>
            <a:off x="2718581" y="306610"/>
            <a:ext cx="6754837"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3200" b="0" i="0" u="none" strike="noStrike" kern="1200" cap="none" spc="0" normalizeH="0" baseline="0" noProof="0" dirty="0">
                <a:ln>
                  <a:noFill/>
                </a:ln>
                <a:solidFill>
                  <a:prstClr val="white"/>
                </a:solidFill>
                <a:effectLst/>
                <a:uLnTx/>
                <a:uFillTx/>
                <a:latin typeface="Calibri"/>
                <a:ea typeface="+mn-ea"/>
                <a:cs typeface="+mn-cs"/>
              </a:rPr>
              <a:t>Matching Concept under GST – Sec.42</a:t>
            </a:r>
          </a:p>
        </p:txBody>
      </p:sp>
    </p:spTree>
    <p:extLst>
      <p:ext uri="{BB962C8B-B14F-4D97-AF65-F5344CB8AC3E}">
        <p14:creationId xmlns:p14="http://schemas.microsoft.com/office/powerpoint/2010/main" xmlns="" val="40727639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2334</TotalTime>
  <Words>4895</Words>
  <Application>Microsoft Office PowerPoint</Application>
  <PresentationFormat>Custom</PresentationFormat>
  <Paragraphs>566</Paragraphs>
  <Slides>44</Slides>
  <Notes>44</Notes>
  <HiddenSlides>0</HiddenSlides>
  <MMClips>0</MMClips>
  <ScaleCrop>false</ScaleCrop>
  <HeadingPairs>
    <vt:vector size="4" baseType="variant">
      <vt:variant>
        <vt:lpstr>Theme</vt:lpstr>
      </vt:variant>
      <vt:variant>
        <vt:i4>1</vt:i4>
      </vt:variant>
      <vt:variant>
        <vt:lpstr>Slide Titles</vt:lpstr>
      </vt:variant>
      <vt:variant>
        <vt:i4>44</vt:i4>
      </vt:variant>
    </vt:vector>
  </HeadingPairs>
  <TitlesOfParts>
    <vt:vector size="45"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vector>
  </TitlesOfParts>
  <Company>Polaris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natarajan subbiah</dc:creator>
  <cp:lastModifiedBy>Debasmita</cp:lastModifiedBy>
  <cp:revision>388</cp:revision>
  <dcterms:created xsi:type="dcterms:W3CDTF">2017-06-02T09:20:56Z</dcterms:created>
  <dcterms:modified xsi:type="dcterms:W3CDTF">2020-10-15T11:37:47Z</dcterms:modified>
</cp:coreProperties>
</file>