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2" r:id="rId24"/>
    <p:sldId id="278" r:id="rId25"/>
    <p:sldId id="281" r:id="rId26"/>
    <p:sldId id="279" r:id="rId27"/>
    <p:sldId id="28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4" autoAdjust="0"/>
    <p:restoredTop sz="94660"/>
  </p:normalViewPr>
  <p:slideViewPr>
    <p:cSldViewPr snapToGrid="0">
      <p:cViewPr varScale="1">
        <p:scale>
          <a:sx n="73" d="100"/>
          <a:sy n="73" d="100"/>
        </p:scale>
        <p:origin x="-60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C4E54AE-3E01-4CA8-BA5A-F801D254E93B}" type="datetimeFigureOut">
              <a:rPr lang="en-IN" smtClean="0"/>
              <a:pPr/>
              <a:t>19-12-2020</a:t>
            </a:fld>
            <a:endParaRPr lang="en-IN"/>
          </a:p>
        </p:txBody>
      </p:sp>
      <p:sp>
        <p:nvSpPr>
          <p:cNvPr id="17" name="Footer Placeholder 16"/>
          <p:cNvSpPr>
            <a:spLocks noGrp="1"/>
          </p:cNvSpPr>
          <p:nvPr>
            <p:ph type="ftr" sz="quarter" idx="11"/>
          </p:nvPr>
        </p:nvSpPr>
        <p:spPr/>
        <p:txBody>
          <a:bodyPr/>
          <a:lstStyle/>
          <a:p>
            <a:endParaRPr lang="en-IN"/>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392C1E4B-5413-403E-8914-59D5EE960C5A}" type="slidenum">
              <a:rPr lang="en-IN" smtClean="0"/>
              <a:pPr/>
              <a:t>‹#›</a:t>
            </a:fld>
            <a:endParaRPr lang="en-IN"/>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4E54AE-3E01-4CA8-BA5A-F801D254E93B}" type="datetimeFigureOut">
              <a:rPr lang="en-IN" smtClean="0"/>
              <a:pPr/>
              <a:t>19-12-2020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2C1E4B-5413-403E-8914-59D5EE960C5A}"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9221216" y="3009902"/>
            <a:ext cx="609600" cy="441325"/>
          </a:xfrm>
        </p:spPr>
        <p:txBody>
          <a:bodyPr/>
          <a:lstStyle/>
          <a:p>
            <a:fld id="{392C1E4B-5413-403E-8914-59D5EE960C5A}" type="slidenum">
              <a:rPr lang="en-IN" smtClean="0"/>
              <a:pPr/>
              <a:t>‹#›</a:t>
            </a:fld>
            <a:endParaRPr lang="en-IN"/>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4E54AE-3E01-4CA8-BA5A-F801D254E93B}" type="datetimeFigureOut">
              <a:rPr lang="en-IN" smtClean="0"/>
              <a:pPr/>
              <a:t>19-12-2020</a:t>
            </a:fld>
            <a:endParaRPr lang="en-IN"/>
          </a:p>
        </p:txBody>
      </p:sp>
      <p:sp>
        <p:nvSpPr>
          <p:cNvPr id="5" name="Footer Placeholder 4"/>
          <p:cNvSpPr>
            <a:spLocks noGrp="1"/>
          </p:cNvSpPr>
          <p:nvPr>
            <p:ph type="ftr" sz="quarter" idx="11"/>
          </p:nvPr>
        </p:nvSpPr>
        <p:spPr/>
        <p:txBody>
          <a:bodyPr/>
          <a:lstStyle/>
          <a:p>
            <a:endParaRPr lang="en-IN"/>
          </a:p>
        </p:txBody>
      </p:sp>
      <p:sp>
        <p:nvSpPr>
          <p:cNvPr id="2" name="Vertical Title 1"/>
          <p:cNvSpPr>
            <a:spLocks noGrp="1"/>
          </p:cNvSpPr>
          <p:nvPr>
            <p:ph type="title" orient="vert"/>
          </p:nvPr>
        </p:nvSpPr>
        <p:spPr>
          <a:xfrm>
            <a:off x="9855200" y="304802"/>
            <a:ext cx="19304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C4E54AE-3E01-4CA8-BA5A-F801D254E93B}" type="datetimeFigureOut">
              <a:rPr lang="en-IN" smtClean="0"/>
              <a:pPr/>
              <a:t>19-12-2020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5815584" y="1026373"/>
            <a:ext cx="609600" cy="441325"/>
          </a:xfrm>
        </p:spPr>
        <p:txBody>
          <a:bodyPr/>
          <a:lstStyle/>
          <a:p>
            <a:fld id="{392C1E4B-5413-403E-8914-59D5EE960C5A}" type="slidenum">
              <a:rPr lang="en-IN" smtClean="0"/>
              <a:pPr/>
              <a:t>‹#›</a:t>
            </a:fld>
            <a:endParaRPr lang="en-IN"/>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IN"/>
          </a:p>
        </p:txBody>
      </p:sp>
      <p:sp>
        <p:nvSpPr>
          <p:cNvPr id="4" name="Date Placeholder 3"/>
          <p:cNvSpPr>
            <a:spLocks noGrp="1"/>
          </p:cNvSpPr>
          <p:nvPr>
            <p:ph type="dt" sz="half" idx="10"/>
          </p:nvPr>
        </p:nvSpPr>
        <p:spPr/>
        <p:txBody>
          <a:bodyPr/>
          <a:lstStyle/>
          <a:p>
            <a:fld id="{FC4E54AE-3E01-4CA8-BA5A-F801D254E93B}" type="datetimeFigureOut">
              <a:rPr lang="en-IN" smtClean="0"/>
              <a:pPr/>
              <a:t>19-12-2020</a:t>
            </a:fld>
            <a:endParaRPr lang="en-IN"/>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392C1E4B-5413-403E-8914-59D5EE960C5A}" type="slidenum">
              <a:rPr lang="en-IN" smtClean="0"/>
              <a:pPr/>
              <a:t>‹#›</a:t>
            </a:fld>
            <a:endParaRPr lang="en-IN"/>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FC4E54AE-3E01-4CA8-BA5A-F801D254E93B}" type="datetimeFigureOut">
              <a:rPr lang="en-IN" smtClean="0"/>
              <a:pPr/>
              <a:t>19-12-2020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2C1E4B-5413-403E-8914-59D5EE960C5A}" type="slidenum">
              <a:rPr lang="en-IN" smtClean="0"/>
              <a:pPr/>
              <a:t>‹#›</a:t>
            </a:fld>
            <a:endParaRPr lang="en-IN"/>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C4E54AE-3E01-4CA8-BA5A-F801D254E93B}" type="datetimeFigureOut">
              <a:rPr lang="en-IN" smtClean="0"/>
              <a:pPr/>
              <a:t>19-12-2020</a:t>
            </a:fld>
            <a:endParaRPr lang="en-IN"/>
          </a:p>
        </p:txBody>
      </p:sp>
      <p:sp>
        <p:nvSpPr>
          <p:cNvPr id="8" name="Footer Placeholder 7"/>
          <p:cNvSpPr>
            <a:spLocks noGrp="1"/>
          </p:cNvSpPr>
          <p:nvPr>
            <p:ph type="ftr" sz="quarter" idx="11"/>
          </p:nvPr>
        </p:nvSpPr>
        <p:spPr>
          <a:xfrm>
            <a:off x="406400" y="6409944"/>
            <a:ext cx="4775200" cy="365760"/>
          </a:xfrm>
        </p:spPr>
        <p:txBody>
          <a:bodyPr/>
          <a:lstStyle/>
          <a:p>
            <a:endParaRPr lang="en-IN"/>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392C1E4B-5413-403E-8914-59D5EE960C5A}" type="slidenum">
              <a:rPr lang="en-IN" smtClean="0"/>
              <a:pPr/>
              <a:t>‹#›</a:t>
            </a:fld>
            <a:endParaRPr lang="en-IN"/>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4E54AE-3E01-4CA8-BA5A-F801D254E93B}" type="datetimeFigureOut">
              <a:rPr lang="en-IN" smtClean="0"/>
              <a:pPr/>
              <a:t>19-12-2020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a:xfrm>
            <a:off x="5791200" y="1036021"/>
            <a:ext cx="609600" cy="441325"/>
          </a:xfrm>
        </p:spPr>
        <p:txBody>
          <a:bodyPr/>
          <a:lstStyle/>
          <a:p>
            <a:fld id="{392C1E4B-5413-403E-8914-59D5EE960C5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C4E54AE-3E01-4CA8-BA5A-F801D254E93B}" type="datetimeFigureOut">
              <a:rPr lang="en-IN" smtClean="0"/>
              <a:pPr/>
              <a:t>19-12-2020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392C1E4B-5413-403E-8914-59D5EE960C5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392C1E4B-5413-403E-8914-59D5EE960C5A}" type="slidenum">
              <a:rPr lang="en-IN" smtClean="0"/>
              <a:pPr/>
              <a:t>‹#›</a:t>
            </a:fld>
            <a:endParaRPr lang="en-IN"/>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C4E54AE-3E01-4CA8-BA5A-F801D254E93B}" type="datetimeFigureOut">
              <a:rPr lang="en-IN" smtClean="0"/>
              <a:pPr/>
              <a:t>19-12-2020</a:t>
            </a:fld>
            <a:endParaRPr lang="en-IN"/>
          </a:p>
        </p:txBody>
      </p:sp>
      <p:sp>
        <p:nvSpPr>
          <p:cNvPr id="6" name="Footer Placeholder 5"/>
          <p:cNvSpPr>
            <a:spLocks noGrp="1"/>
          </p:cNvSpPr>
          <p:nvPr>
            <p:ph type="ftr" sz="quarter" idx="11"/>
          </p:nvPr>
        </p:nvSpPr>
        <p:spPr>
          <a:xfrm>
            <a:off x="402336" y="6410848"/>
            <a:ext cx="4511040" cy="365760"/>
          </a:xfrm>
        </p:spPr>
        <p:txBody>
          <a:bodyPr/>
          <a:lstStyle/>
          <a:p>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828800" y="312739"/>
            <a:ext cx="609600" cy="441325"/>
          </a:xfrm>
        </p:spPr>
        <p:txBody>
          <a:bodyPr/>
          <a:lstStyle/>
          <a:p>
            <a:fld id="{392C1E4B-5413-403E-8914-59D5EE960C5A}" type="slidenum">
              <a:rPr lang="en-IN" smtClean="0"/>
              <a:pPr/>
              <a:t>‹#›</a:t>
            </a:fld>
            <a:endParaRPr lang="en-IN"/>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7717536" y="6404984"/>
            <a:ext cx="4059936" cy="365760"/>
          </a:xfrm>
        </p:spPr>
        <p:txBody>
          <a:bodyPr/>
          <a:lstStyle/>
          <a:p>
            <a:fld id="{FC4E54AE-3E01-4CA8-BA5A-F801D254E93B}" type="datetimeFigureOut">
              <a:rPr lang="en-IN" smtClean="0"/>
              <a:pPr/>
              <a:t>19-12-2020</a:t>
            </a:fld>
            <a:endParaRPr lang="en-IN"/>
          </a:p>
        </p:txBody>
      </p:sp>
      <p:sp>
        <p:nvSpPr>
          <p:cNvPr id="6" name="Footer Placeholder 5"/>
          <p:cNvSpPr>
            <a:spLocks noGrp="1"/>
          </p:cNvSpPr>
          <p:nvPr>
            <p:ph type="ftr" sz="quarter" idx="11"/>
          </p:nvPr>
        </p:nvSpPr>
        <p:spPr>
          <a:xfrm>
            <a:off x="402336" y="6410848"/>
            <a:ext cx="4779264" cy="365760"/>
          </a:xfrm>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FC4E54AE-3E01-4CA8-BA5A-F801D254E93B}" type="datetimeFigureOut">
              <a:rPr lang="en-IN" smtClean="0"/>
              <a:pPr/>
              <a:t>19-12-2020</a:t>
            </a:fld>
            <a:endParaRPr lang="en-IN"/>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IN"/>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92C1E4B-5413-403E-8914-59D5EE960C5A}" type="slidenum">
              <a:rPr lang="en-IN" smtClean="0"/>
              <a:pPr/>
              <a:t>‹#›</a:t>
            </a:fld>
            <a:endParaRPr lang="en-IN"/>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leartax.in/"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2780211"/>
            <a:ext cx="8534400" cy="1752600"/>
          </a:xfrm>
        </p:spPr>
        <p:txBody>
          <a:bodyPr>
            <a:normAutofit fontScale="70000" lnSpcReduction="20000"/>
          </a:bodyPr>
          <a:lstStyle/>
          <a:p>
            <a:r>
              <a:rPr lang="en-US" dirty="0" smtClean="0"/>
              <a:t>By </a:t>
            </a:r>
          </a:p>
          <a:p>
            <a:r>
              <a:rPr lang="en-US" sz="6600" dirty="0" smtClean="0">
                <a:latin typeface="Algerian" pitchFamily="82" charset="0"/>
              </a:rPr>
              <a:t>CMA S VENKANNA</a:t>
            </a:r>
          </a:p>
          <a:p>
            <a:r>
              <a:rPr lang="en-US" sz="6600" dirty="0" smtClean="0">
                <a:latin typeface="Algerian" pitchFamily="82" charset="0"/>
              </a:rPr>
              <a:t>COST ACCOUNTANT</a:t>
            </a:r>
            <a:endParaRPr lang="en-IN" sz="6600" dirty="0">
              <a:latin typeface="Algerian" pitchFamily="82" charset="0"/>
            </a:endParaRPr>
          </a:p>
        </p:txBody>
      </p:sp>
      <p:sp>
        <p:nvSpPr>
          <p:cNvPr id="2" name="Title 1"/>
          <p:cNvSpPr>
            <a:spLocks noGrp="1"/>
          </p:cNvSpPr>
          <p:nvPr>
            <p:ph type="ctrTitle"/>
          </p:nvPr>
        </p:nvSpPr>
        <p:spPr/>
        <p:txBody>
          <a:bodyPr/>
          <a:lstStyle/>
          <a:p>
            <a:r>
              <a:rPr lang="en-US" dirty="0" smtClean="0"/>
              <a:t>PRESUMPTIVE TAXATION</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5721531" y="4232366"/>
            <a:ext cx="1018903" cy="2129249"/>
          </a:xfrm>
          <a:prstGeom prst="rect">
            <a:avLst/>
          </a:prstGeom>
          <a:noFill/>
        </p:spPr>
      </p:pic>
    </p:spTree>
    <p:extLst>
      <p:ext uri="{BB962C8B-B14F-4D97-AF65-F5344CB8AC3E}">
        <p14:creationId xmlns:p14="http://schemas.microsoft.com/office/powerpoint/2010/main" xmlns="" val="39252568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Provisions</a:t>
            </a:r>
            <a:endParaRPr lang="en-IN" dirty="0"/>
          </a:p>
        </p:txBody>
      </p:sp>
      <p:sp>
        <p:nvSpPr>
          <p:cNvPr id="3" name="Content Placeholder 2"/>
          <p:cNvSpPr>
            <a:spLocks noGrp="1"/>
          </p:cNvSpPr>
          <p:nvPr>
            <p:ph sz="quarter" idx="1"/>
          </p:nvPr>
        </p:nvSpPr>
        <p:spPr/>
        <p:txBody>
          <a:bodyPr>
            <a:normAutofit/>
          </a:bodyPr>
          <a:lstStyle/>
          <a:p>
            <a:r>
              <a:rPr lang="en-US" dirty="0" smtClean="0"/>
              <a:t>No need to maintain books of accounts</a:t>
            </a:r>
          </a:p>
          <a:p>
            <a:r>
              <a:rPr lang="en-US" dirty="0" smtClean="0"/>
              <a:t>No advance tax </a:t>
            </a:r>
          </a:p>
          <a:p>
            <a:pPr lvl="1"/>
            <a:r>
              <a:rPr lang="en-US" dirty="0" smtClean="0"/>
              <a:t>But Any </a:t>
            </a:r>
            <a:r>
              <a:rPr lang="en-US" dirty="0"/>
              <a:t>person opting for the presumptive taxation scheme under section 44ADA is liable to pay whole amount of advance tax on or before 1 5</a:t>
            </a:r>
            <a:r>
              <a:rPr lang="en-US" baseline="30000" dirty="0"/>
              <a:t>th </a:t>
            </a:r>
            <a:r>
              <a:rPr lang="en-US" dirty="0"/>
              <a:t>March of the previous year. If he fails to pay the advance tax by 15</a:t>
            </a:r>
            <a:r>
              <a:rPr lang="en-US" baseline="30000" dirty="0"/>
              <a:t>th</a:t>
            </a:r>
            <a:r>
              <a:rPr lang="en-US" dirty="0"/>
              <a:t> March of previous year, he shall be liable to pay interest as per section 234C.</a:t>
            </a:r>
            <a:r>
              <a:rPr lang="en-US" dirty="0" smtClean="0"/>
              <a:t>No deductions</a:t>
            </a:r>
          </a:p>
          <a:p>
            <a:r>
              <a:rPr lang="en-US" dirty="0" smtClean="0"/>
              <a:t>Declaration </a:t>
            </a:r>
            <a:r>
              <a:rPr lang="en-US" dirty="0" smtClean="0"/>
              <a:t>of Lower Income</a:t>
            </a:r>
          </a:p>
          <a:p>
            <a:pPr lvl="1"/>
            <a:r>
              <a:rPr lang="en-US" dirty="0" smtClean="0"/>
              <a:t>Compulsory Maintenance of Books of Accounts (Sec.44AA)</a:t>
            </a:r>
          </a:p>
          <a:p>
            <a:pPr lvl="1"/>
            <a:r>
              <a:rPr lang="en-US" dirty="0" smtClean="0"/>
              <a:t>Tax Audit u/s.44AB</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38715090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 44AE </a:t>
            </a:r>
            <a:endParaRPr lang="en-IN" dirty="0"/>
          </a:p>
        </p:txBody>
      </p:sp>
      <p:sp>
        <p:nvSpPr>
          <p:cNvPr id="3" name="Content Placeholder 2"/>
          <p:cNvSpPr>
            <a:spLocks noGrp="1"/>
          </p:cNvSpPr>
          <p:nvPr>
            <p:ph sz="quarter" idx="1"/>
          </p:nvPr>
        </p:nvSpPr>
        <p:spPr/>
        <p:txBody>
          <a:bodyPr>
            <a:normAutofit fontScale="92500" lnSpcReduction="20000"/>
          </a:bodyPr>
          <a:lstStyle/>
          <a:p>
            <a:r>
              <a:rPr lang="en-US" dirty="0"/>
              <a:t>C</a:t>
            </a:r>
            <a:r>
              <a:rPr lang="en-US" dirty="0" smtClean="0"/>
              <a:t>an </a:t>
            </a:r>
            <a:r>
              <a:rPr lang="en-US" dirty="0"/>
              <a:t>be adopted by a person who is engaged in the business of plying, hiring or leasing of goods </a:t>
            </a:r>
            <a:r>
              <a:rPr lang="en-US" dirty="0" smtClean="0"/>
              <a:t>carriages.</a:t>
            </a:r>
          </a:p>
          <a:p>
            <a:r>
              <a:rPr lang="en-US" dirty="0"/>
              <a:t>The provisions of section 44AE are applicable to every person (i.e., an individual, HUF, firm, company, etc.).</a:t>
            </a:r>
            <a:endParaRPr lang="en-US" dirty="0" smtClean="0"/>
          </a:p>
          <a:p>
            <a:r>
              <a:rPr lang="en-US" dirty="0" smtClean="0"/>
              <a:t>Does not more than 10 goods vehicles during the previous year.</a:t>
            </a:r>
          </a:p>
          <a:p>
            <a:r>
              <a:rPr lang="en-US" dirty="0" smtClean="0"/>
              <a:t>Income:</a:t>
            </a:r>
          </a:p>
          <a:p>
            <a:pPr lvl="1"/>
            <a:r>
              <a:rPr lang="en-US" dirty="0" smtClean="0"/>
              <a:t>Heavy Goods Vehicle   </a:t>
            </a:r>
          </a:p>
          <a:p>
            <a:pPr lvl="2"/>
            <a:r>
              <a:rPr lang="en-US" dirty="0" smtClean="0"/>
              <a:t>(Heavy </a:t>
            </a:r>
            <a:r>
              <a:rPr lang="en-US" dirty="0"/>
              <a:t>Goods </a:t>
            </a:r>
            <a:r>
              <a:rPr lang="en-US" dirty="0" smtClean="0"/>
              <a:t>Vehicle "means </a:t>
            </a:r>
            <a:r>
              <a:rPr lang="en-US" dirty="0"/>
              <a:t>any goods carriage having gross vehicle weight exceeding 12,000 </a:t>
            </a:r>
            <a:r>
              <a:rPr lang="en-US" dirty="0" smtClean="0"/>
              <a:t>kilograms</a:t>
            </a:r>
            <a:r>
              <a:rPr lang="en-US" dirty="0"/>
              <a:t>)</a:t>
            </a:r>
            <a:endParaRPr lang="en-US" dirty="0" smtClean="0"/>
          </a:p>
          <a:p>
            <a:pPr lvl="2"/>
            <a:r>
              <a:rPr lang="en-US" dirty="0" smtClean="0"/>
              <a:t>Rs.1000 per ton of gross vehicle weight per month</a:t>
            </a:r>
            <a:endParaRPr lang="en-IN" dirty="0" smtClean="0"/>
          </a:p>
          <a:p>
            <a:pPr lvl="1"/>
            <a:r>
              <a:rPr lang="en-US" dirty="0" smtClean="0"/>
              <a:t>Other than Heavy Goods Vehicle</a:t>
            </a:r>
          </a:p>
          <a:p>
            <a:pPr lvl="2"/>
            <a:r>
              <a:rPr lang="en-US" dirty="0" smtClean="0"/>
              <a:t>Rs.7500 per Vehicle per month</a:t>
            </a:r>
          </a:p>
          <a:p>
            <a:pPr lvl="1"/>
            <a:r>
              <a:rPr lang="en-US" dirty="0" smtClean="0"/>
              <a:t>Higher income can be declared voluntarily</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3864569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44AE – Other provisions</a:t>
            </a:r>
            <a:endParaRPr lang="en-IN" dirty="0"/>
          </a:p>
        </p:txBody>
      </p:sp>
      <p:sp>
        <p:nvSpPr>
          <p:cNvPr id="3" name="Content Placeholder 2"/>
          <p:cNvSpPr>
            <a:spLocks noGrp="1"/>
          </p:cNvSpPr>
          <p:nvPr>
            <p:ph sz="quarter" idx="1"/>
          </p:nvPr>
        </p:nvSpPr>
        <p:spPr/>
        <p:txBody>
          <a:bodyPr>
            <a:normAutofit fontScale="85000" lnSpcReduction="20000"/>
          </a:bodyPr>
          <a:lstStyle/>
          <a:p>
            <a:r>
              <a:rPr lang="en-US" dirty="0" smtClean="0"/>
              <a:t>No books as per section 44AA</a:t>
            </a:r>
          </a:p>
          <a:p>
            <a:r>
              <a:rPr lang="en-US" dirty="0" smtClean="0"/>
              <a:t>No other deductions allowed in computing the income</a:t>
            </a:r>
          </a:p>
          <a:p>
            <a:endParaRPr lang="en-US" dirty="0" smtClean="0"/>
          </a:p>
          <a:p>
            <a:r>
              <a:rPr lang="en-US" dirty="0" smtClean="0"/>
              <a:t>However : Advance Tax is Payable – No relaxation</a:t>
            </a:r>
          </a:p>
          <a:p>
            <a:endParaRPr lang="en-US" dirty="0"/>
          </a:p>
          <a:p>
            <a:r>
              <a:rPr lang="en-US" b="1" dirty="0"/>
              <a:t>Provisions to be applied if a person does not opt for the presumptive taxation scheme of section 44AE and declares income at a lower rate, i.e., at less than </a:t>
            </a:r>
            <a:r>
              <a:rPr lang="en-US" b="1" dirty="0" err="1"/>
              <a:t>Rs</a:t>
            </a:r>
            <a:r>
              <a:rPr lang="en-US" b="1" dirty="0"/>
              <a:t>. 1,000 per ton or </a:t>
            </a:r>
            <a:r>
              <a:rPr lang="en-US" b="1" dirty="0" err="1"/>
              <a:t>Rs</a:t>
            </a:r>
            <a:r>
              <a:rPr lang="en-US" b="1" dirty="0"/>
              <a:t>. 7,500 per goods vehicle per month</a:t>
            </a:r>
            <a:endParaRPr lang="en-US" dirty="0"/>
          </a:p>
          <a:p>
            <a:r>
              <a:rPr lang="en-US" dirty="0"/>
              <a:t>A person can declare his income at lower rate (i.e., at less than </a:t>
            </a:r>
            <a:r>
              <a:rPr lang="en-US" dirty="0" err="1"/>
              <a:t>Rs</a:t>
            </a:r>
            <a:r>
              <a:rPr lang="en-US" dirty="0"/>
              <a:t>. 1,000 per ton or </a:t>
            </a:r>
            <a:r>
              <a:rPr lang="en-US" dirty="0" err="1"/>
              <a:t>Rs</a:t>
            </a:r>
            <a:r>
              <a:rPr lang="en-US" dirty="0"/>
              <a:t>. 7,500 per goods vehicle per month). However, if he does so, then he is required to maintain the books of account as per the provisions of section 44AA and has to get his accounts audited under section 44AB.</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38417269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 44AE</a:t>
            </a:r>
            <a:endParaRPr lang="en-IN" dirty="0"/>
          </a:p>
        </p:txBody>
      </p:sp>
      <p:sp>
        <p:nvSpPr>
          <p:cNvPr id="3" name="Content Placeholder 2"/>
          <p:cNvSpPr>
            <a:spLocks noGrp="1"/>
          </p:cNvSpPr>
          <p:nvPr>
            <p:ph sz="quarter" idx="1"/>
          </p:nvPr>
        </p:nvSpPr>
        <p:spPr/>
        <p:txBody>
          <a:bodyPr/>
          <a:lstStyle/>
          <a:p>
            <a:r>
              <a:rPr lang="en-US" dirty="0" smtClean="0"/>
              <a:t>Mr</a:t>
            </a:r>
            <a:r>
              <a:rPr lang="en-US" dirty="0" smtClean="0"/>
              <a:t>. X </a:t>
            </a:r>
            <a:r>
              <a:rPr lang="en-US" dirty="0" smtClean="0"/>
              <a:t>Owns 9 vehicles (other than heavy goods vehicle)</a:t>
            </a:r>
          </a:p>
          <a:p>
            <a:r>
              <a:rPr lang="en-US" dirty="0" smtClean="0"/>
              <a:t>Income</a:t>
            </a:r>
          </a:p>
          <a:p>
            <a:pPr lvl="1"/>
            <a:r>
              <a:rPr lang="en-US" dirty="0" smtClean="0"/>
              <a:t>Rs.7,500 per month per </a:t>
            </a:r>
            <a:r>
              <a:rPr lang="en-US" dirty="0" smtClean="0"/>
              <a:t>vehicle</a:t>
            </a:r>
            <a:endParaRPr lang="en-US" dirty="0" smtClean="0"/>
          </a:p>
          <a:p>
            <a:pPr lvl="1"/>
            <a:r>
              <a:rPr lang="en-US" dirty="0" smtClean="0"/>
              <a:t>9 vehicles x Rs.7,500   =  Rs.67,500</a:t>
            </a:r>
          </a:p>
          <a:p>
            <a:pPr lvl="1"/>
            <a:r>
              <a:rPr lang="en-US" dirty="0" smtClean="0"/>
              <a:t>No</a:t>
            </a:r>
            <a:r>
              <a:rPr lang="en-US" dirty="0" smtClean="0"/>
              <a:t>. of </a:t>
            </a:r>
            <a:r>
              <a:rPr lang="en-US" dirty="0" smtClean="0"/>
              <a:t>months = 12</a:t>
            </a:r>
          </a:p>
          <a:p>
            <a:pPr lvl="1"/>
            <a:r>
              <a:rPr lang="en-US" dirty="0" smtClean="0"/>
              <a:t>Total Income =   12 x 67,500  =  Rs.8,10,000</a:t>
            </a:r>
            <a:endParaRPr lang="en-IN" dirty="0" smtClean="0"/>
          </a:p>
          <a:p>
            <a:r>
              <a:rPr lang="en-US" dirty="0" smtClean="0"/>
              <a:t>Declare lower income:</a:t>
            </a:r>
          </a:p>
          <a:p>
            <a:pPr lvl="1"/>
            <a:r>
              <a:rPr lang="en-US" dirty="0" smtClean="0"/>
              <a:t>Yes: Applicability of Sec.44AA and 44AB</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14119058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Residents</a:t>
            </a:r>
            <a:endParaRPr lang="en-IN" dirty="0"/>
          </a:p>
        </p:txBody>
      </p:sp>
      <p:sp>
        <p:nvSpPr>
          <p:cNvPr id="3" name="Content Placeholder 2"/>
          <p:cNvSpPr>
            <a:spLocks noGrp="1"/>
          </p:cNvSpPr>
          <p:nvPr>
            <p:ph sz="quarter" idx="1"/>
          </p:nvPr>
        </p:nvSpPr>
        <p:spPr/>
        <p:txBody>
          <a:bodyPr/>
          <a:lstStyle/>
          <a:p>
            <a:endParaRPr lang="en-US" dirty="0" smtClean="0"/>
          </a:p>
          <a:p>
            <a:endParaRPr lang="en-US" dirty="0"/>
          </a:p>
          <a:p>
            <a:r>
              <a:rPr lang="en-US" dirty="0" smtClean="0"/>
              <a:t>Sec.44B/Sec.172 		Non Resident Shipping Company</a:t>
            </a:r>
          </a:p>
          <a:p>
            <a:r>
              <a:rPr lang="en-US" dirty="0" smtClean="0"/>
              <a:t>Sec.44B			No Resident Shipping Business</a:t>
            </a:r>
          </a:p>
          <a:p>
            <a:r>
              <a:rPr lang="en-US" dirty="0" smtClean="0"/>
              <a:t>Sec.44BB			Exploration of Mineral Oils</a:t>
            </a:r>
          </a:p>
          <a:p>
            <a:r>
              <a:rPr lang="en-US" dirty="0" smtClean="0"/>
              <a:t>Sec.44BBA			Operation of Foreign Airlines</a:t>
            </a:r>
          </a:p>
          <a:p>
            <a:r>
              <a:rPr lang="en-US" dirty="0" smtClean="0"/>
              <a:t>Sec.44BBB			Civil Construction by NR</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122995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 Resident Shipping Business </a:t>
            </a:r>
            <a:endParaRPr lang="en-IN" dirty="0"/>
          </a:p>
        </p:txBody>
      </p:sp>
      <p:sp>
        <p:nvSpPr>
          <p:cNvPr id="3" name="Content Placeholder 2"/>
          <p:cNvSpPr>
            <a:spLocks noGrp="1"/>
          </p:cNvSpPr>
          <p:nvPr>
            <p:ph sz="quarter" idx="1"/>
          </p:nvPr>
        </p:nvSpPr>
        <p:spPr/>
        <p:txBody>
          <a:bodyPr>
            <a:normAutofit/>
          </a:bodyPr>
          <a:lstStyle/>
          <a:p>
            <a:r>
              <a:rPr lang="en-US" dirty="0" smtClean="0"/>
              <a:t>Owns Ship carries passengers, livestock, mail or goods shipped from any Port in India.</a:t>
            </a:r>
          </a:p>
          <a:p>
            <a:r>
              <a:rPr lang="en-US" dirty="0" smtClean="0"/>
              <a:t>Section 28 to 43A are not applicable</a:t>
            </a:r>
          </a:p>
          <a:p>
            <a:r>
              <a:rPr lang="en-US" dirty="0" smtClean="0"/>
              <a:t>Income:</a:t>
            </a:r>
          </a:p>
          <a:p>
            <a:pPr lvl="1"/>
            <a:r>
              <a:rPr lang="en-US" dirty="0" smtClean="0"/>
              <a:t>Calculated at 7.5 % of the Aggregate of</a:t>
            </a:r>
          </a:p>
          <a:p>
            <a:pPr lvl="2"/>
            <a:r>
              <a:rPr lang="en-US" dirty="0" smtClean="0"/>
              <a:t>Amount collected as freight or passenger fare</a:t>
            </a:r>
          </a:p>
          <a:p>
            <a:pPr lvl="2"/>
            <a:r>
              <a:rPr lang="en-US" dirty="0" smtClean="0"/>
              <a:t>Amount is deemed to have been received in India</a:t>
            </a:r>
          </a:p>
          <a:p>
            <a:pPr lvl="2"/>
            <a:r>
              <a:rPr lang="en-US" dirty="0" smtClean="0"/>
              <a:t>Amount includes</a:t>
            </a:r>
          </a:p>
          <a:p>
            <a:pPr lvl="3"/>
            <a:r>
              <a:rPr lang="en-US" dirty="0" smtClean="0"/>
              <a:t>Demurrage charge</a:t>
            </a:r>
          </a:p>
          <a:p>
            <a:pPr lvl="3"/>
            <a:r>
              <a:rPr lang="en-US" dirty="0" smtClean="0"/>
              <a:t>Handling charge</a:t>
            </a:r>
          </a:p>
          <a:p>
            <a:pPr lvl="3"/>
            <a:r>
              <a:rPr lang="en-US" dirty="0" smtClean="0"/>
              <a:t>Or any other amount</a:t>
            </a:r>
          </a:p>
          <a:p>
            <a:endParaRPr lang="en-US" dirty="0" smtClean="0"/>
          </a:p>
          <a:p>
            <a:pPr lvl="1"/>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3763250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Overriding provision</a:t>
            </a:r>
            <a:endParaRPr lang="en-IN" dirty="0"/>
          </a:p>
        </p:txBody>
      </p:sp>
      <p:sp>
        <p:nvSpPr>
          <p:cNvPr id="3" name="Content Placeholder 2"/>
          <p:cNvSpPr>
            <a:spLocks noGrp="1"/>
          </p:cNvSpPr>
          <p:nvPr>
            <p:ph sz="quarter" idx="1"/>
          </p:nvPr>
        </p:nvSpPr>
        <p:spPr/>
        <p:txBody>
          <a:bodyPr/>
          <a:lstStyle/>
          <a:p>
            <a:r>
              <a:rPr lang="en-US" dirty="0" smtClean="0"/>
              <a:t>Section 44B overrides Sec.28 to 43A</a:t>
            </a:r>
          </a:p>
          <a:p>
            <a:r>
              <a:rPr lang="en-US" dirty="0" smtClean="0"/>
              <a:t>Sec.172 is also mechanism for non residents engaged in shipping business.</a:t>
            </a:r>
          </a:p>
          <a:p>
            <a:r>
              <a:rPr lang="en-US" dirty="0" smtClean="0"/>
              <a:t>The assess can opt for Sec.44B</a:t>
            </a:r>
          </a:p>
          <a:p>
            <a:r>
              <a:rPr lang="en-US" dirty="0" smtClean="0"/>
              <a:t>Amount paid under sec.172 shall be adjusted for the tax liability computed under section 44B.</a:t>
            </a:r>
          </a:p>
          <a:p>
            <a:pPr marL="0" indent="0">
              <a:buNone/>
            </a:pPr>
            <a:endParaRPr lang="en-US" dirty="0"/>
          </a:p>
          <a:p>
            <a:pPr marL="0" indent="0">
              <a:buNone/>
            </a:pPr>
            <a:endParaRPr lang="en-US" dirty="0" smtClean="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35836641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Sec.172 Vs. Sec.44B</a:t>
            </a:r>
            <a:endParaRPr lang="en-I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1960698999"/>
              </p:ext>
            </p:extLst>
          </p:nvPr>
        </p:nvGraphicFramePr>
        <p:xfrm>
          <a:off x="838200" y="1450847"/>
          <a:ext cx="10515600" cy="4884639"/>
        </p:xfrm>
        <a:graphic>
          <a:graphicData uri="http://schemas.openxmlformats.org/drawingml/2006/table">
            <a:tbl>
              <a:tblPr firstRow="1" bandRow="1">
                <a:tableStyleId>{F5AB1C69-6EDB-4FF4-983F-18BD219EF322}</a:tableStyleId>
              </a:tblPr>
              <a:tblGrid>
                <a:gridCol w="3505200"/>
                <a:gridCol w="3505200"/>
                <a:gridCol w="3505200"/>
              </a:tblGrid>
              <a:tr h="706723">
                <a:tc>
                  <a:txBody>
                    <a:bodyPr/>
                    <a:lstStyle/>
                    <a:p>
                      <a:r>
                        <a:rPr lang="en-US" sz="2000" dirty="0" smtClean="0"/>
                        <a:t>Particulars</a:t>
                      </a:r>
                      <a:endParaRPr lang="en-IN" sz="2000" dirty="0"/>
                    </a:p>
                  </a:txBody>
                  <a:tcPr/>
                </a:tc>
                <a:tc>
                  <a:txBody>
                    <a:bodyPr/>
                    <a:lstStyle/>
                    <a:p>
                      <a:r>
                        <a:rPr lang="en-US" sz="2000" dirty="0" smtClean="0"/>
                        <a:t>Sec.172</a:t>
                      </a:r>
                      <a:endParaRPr lang="en-IN" sz="2000" dirty="0"/>
                    </a:p>
                  </a:txBody>
                  <a:tcPr/>
                </a:tc>
                <a:tc>
                  <a:txBody>
                    <a:bodyPr/>
                    <a:lstStyle/>
                    <a:p>
                      <a:r>
                        <a:rPr lang="en-US" sz="2000" dirty="0" smtClean="0"/>
                        <a:t>Sec.44B</a:t>
                      </a:r>
                      <a:endParaRPr lang="en-IN" sz="2000" dirty="0"/>
                    </a:p>
                  </a:txBody>
                  <a:tcPr/>
                </a:tc>
              </a:tr>
              <a:tr h="1018238">
                <a:tc>
                  <a:txBody>
                    <a:bodyPr/>
                    <a:lstStyle/>
                    <a:p>
                      <a:r>
                        <a:rPr lang="en-US" sz="2000" dirty="0" smtClean="0"/>
                        <a:t>Overriding effect</a:t>
                      </a:r>
                      <a:endParaRPr lang="en-IN" sz="2000" dirty="0"/>
                    </a:p>
                  </a:txBody>
                  <a:tcPr/>
                </a:tc>
                <a:tc>
                  <a:txBody>
                    <a:bodyPr/>
                    <a:lstStyle/>
                    <a:p>
                      <a:r>
                        <a:rPr lang="en-US" sz="2000" dirty="0" smtClean="0"/>
                        <a:t>It overrides all other provisions when regular assessment is availed.</a:t>
                      </a:r>
                      <a:endParaRPr lang="en-IN" sz="2000" dirty="0"/>
                    </a:p>
                  </a:txBody>
                  <a:tcPr/>
                </a:tc>
                <a:tc>
                  <a:txBody>
                    <a:bodyPr/>
                    <a:lstStyle/>
                    <a:p>
                      <a:r>
                        <a:rPr lang="en-US" sz="2000" dirty="0" smtClean="0"/>
                        <a:t>Overrides Sec.28 to 43A</a:t>
                      </a:r>
                      <a:endParaRPr lang="en-IN" sz="2000" dirty="0"/>
                    </a:p>
                  </a:txBody>
                  <a:tcPr/>
                </a:tc>
              </a:tr>
              <a:tr h="916441">
                <a:tc>
                  <a:txBody>
                    <a:bodyPr/>
                    <a:lstStyle/>
                    <a:p>
                      <a:r>
                        <a:rPr lang="en-US" sz="2000" dirty="0" smtClean="0"/>
                        <a:t>Set off and carry forward of losses</a:t>
                      </a:r>
                      <a:endParaRPr lang="en-IN" sz="2000" dirty="0"/>
                    </a:p>
                  </a:txBody>
                  <a:tcPr/>
                </a:tc>
                <a:tc>
                  <a:txBody>
                    <a:bodyPr/>
                    <a:lstStyle/>
                    <a:p>
                      <a:r>
                        <a:rPr lang="en-US" sz="2000" dirty="0" smtClean="0"/>
                        <a:t>Not available</a:t>
                      </a:r>
                      <a:endParaRPr lang="en-IN" sz="2000" dirty="0"/>
                    </a:p>
                  </a:txBody>
                  <a:tcPr/>
                </a:tc>
                <a:tc>
                  <a:txBody>
                    <a:bodyPr/>
                    <a:lstStyle/>
                    <a:p>
                      <a:r>
                        <a:rPr lang="en-US" sz="2000" dirty="0" smtClean="0"/>
                        <a:t>Available</a:t>
                      </a:r>
                      <a:endParaRPr lang="en-IN" sz="2000" dirty="0"/>
                    </a:p>
                  </a:txBody>
                  <a:tcPr/>
                </a:tc>
              </a:tr>
              <a:tr h="916441">
                <a:tc>
                  <a:txBody>
                    <a:bodyPr/>
                    <a:lstStyle/>
                    <a:p>
                      <a:r>
                        <a:rPr lang="en-US" sz="2000" dirty="0" smtClean="0"/>
                        <a:t>Deduction from gross total income under Chapter VIA</a:t>
                      </a:r>
                      <a:endParaRPr lang="en-IN" sz="2000" dirty="0"/>
                    </a:p>
                  </a:txBody>
                  <a:tcPr/>
                </a:tc>
                <a:tc>
                  <a:txBody>
                    <a:bodyPr/>
                    <a:lstStyle/>
                    <a:p>
                      <a:r>
                        <a:rPr lang="en-US" sz="2000" dirty="0" smtClean="0"/>
                        <a:t>Not available</a:t>
                      </a:r>
                      <a:endParaRPr lang="en-IN" sz="2000" dirty="0"/>
                    </a:p>
                  </a:txBody>
                  <a:tcPr/>
                </a:tc>
                <a:tc>
                  <a:txBody>
                    <a:bodyPr/>
                    <a:lstStyle/>
                    <a:p>
                      <a:r>
                        <a:rPr lang="en-US" sz="2000" dirty="0" smtClean="0"/>
                        <a:t>Available</a:t>
                      </a:r>
                      <a:endParaRPr lang="en-IN" sz="2000" dirty="0"/>
                    </a:p>
                  </a:txBody>
                  <a:tcPr/>
                </a:tc>
              </a:tr>
              <a:tr h="1326796">
                <a:tc>
                  <a:txBody>
                    <a:bodyPr/>
                    <a:lstStyle/>
                    <a:p>
                      <a:r>
                        <a:rPr lang="en-US" sz="2000" dirty="0" smtClean="0"/>
                        <a:t>Tax Liability</a:t>
                      </a:r>
                      <a:endParaRPr lang="en-IN" sz="2000" dirty="0"/>
                    </a:p>
                  </a:txBody>
                  <a:tcPr/>
                </a:tc>
                <a:tc>
                  <a:txBody>
                    <a:bodyPr/>
                    <a:lstStyle/>
                    <a:p>
                      <a:r>
                        <a:rPr lang="en-US" sz="2000" dirty="0" smtClean="0"/>
                        <a:t>Applicable at a rate to</a:t>
                      </a:r>
                      <a:r>
                        <a:rPr lang="en-US" sz="2000" baseline="0" dirty="0" smtClean="0"/>
                        <a:t> applicable to  foreign company </a:t>
                      </a:r>
                    </a:p>
                    <a:p>
                      <a:r>
                        <a:rPr lang="en-US" sz="2000" baseline="0" dirty="0" smtClean="0"/>
                        <a:t>No regular assessment</a:t>
                      </a:r>
                      <a:endParaRPr lang="en-IN" sz="2000" dirty="0"/>
                    </a:p>
                  </a:txBody>
                  <a:tcPr/>
                </a:tc>
                <a:tc>
                  <a:txBody>
                    <a:bodyPr/>
                    <a:lstStyle/>
                    <a:p>
                      <a:r>
                        <a:rPr lang="en-US" sz="2000" dirty="0" smtClean="0"/>
                        <a:t>Applicable at the rate applicable to Non Resident.</a:t>
                      </a:r>
                    </a:p>
                    <a:p>
                      <a:r>
                        <a:rPr lang="en-US" sz="2000" dirty="0" smtClean="0"/>
                        <a:t>Other provisions applicable for computing the income</a:t>
                      </a:r>
                      <a:endParaRPr lang="en-IN" sz="2000" dirty="0"/>
                    </a:p>
                  </a:txBody>
                  <a:tcPr/>
                </a:tc>
              </a:tr>
            </a:tbl>
          </a:graphicData>
        </a:graphic>
      </p:graphicFrame>
      <p:pic>
        <p:nvPicPr>
          <p:cNvPr id="5" name="Picture 4"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21811031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 of Exploration of mineral oils</a:t>
            </a:r>
            <a:endParaRPr lang="en-IN" dirty="0"/>
          </a:p>
        </p:txBody>
      </p:sp>
      <p:sp>
        <p:nvSpPr>
          <p:cNvPr id="3" name="Content Placeholder 2"/>
          <p:cNvSpPr>
            <a:spLocks noGrp="1"/>
          </p:cNvSpPr>
          <p:nvPr>
            <p:ph sz="quarter" idx="1"/>
          </p:nvPr>
        </p:nvSpPr>
        <p:spPr/>
        <p:txBody>
          <a:bodyPr>
            <a:normAutofit fontScale="92500" lnSpcReduction="20000"/>
          </a:bodyPr>
          <a:lstStyle/>
          <a:p>
            <a:r>
              <a:rPr lang="en-US" dirty="0" smtClean="0"/>
              <a:t>Sec.44BB</a:t>
            </a:r>
          </a:p>
          <a:p>
            <a:pPr lvl="1"/>
            <a:r>
              <a:rPr lang="en-US" dirty="0" smtClean="0"/>
              <a:t>The assess is a non – resident</a:t>
            </a:r>
          </a:p>
          <a:p>
            <a:pPr lvl="2"/>
            <a:r>
              <a:rPr lang="en-US" dirty="0" smtClean="0"/>
              <a:t>But can be a Indian Citizen or Foreign Citizen</a:t>
            </a:r>
          </a:p>
          <a:p>
            <a:pPr lvl="1"/>
            <a:r>
              <a:rPr lang="en-US" dirty="0" smtClean="0"/>
              <a:t>Business</a:t>
            </a:r>
          </a:p>
          <a:p>
            <a:pPr lvl="2"/>
            <a:r>
              <a:rPr lang="en-US" dirty="0" smtClean="0"/>
              <a:t>Providing Services and facilities like supplying plant and machinery on hire</a:t>
            </a:r>
          </a:p>
          <a:p>
            <a:pPr lvl="2"/>
            <a:r>
              <a:rPr lang="en-US" dirty="0" smtClean="0"/>
              <a:t>Used in the exploration of mineral oils</a:t>
            </a:r>
          </a:p>
          <a:p>
            <a:pPr lvl="1"/>
            <a:r>
              <a:rPr lang="en-US" dirty="0" smtClean="0"/>
              <a:t>Income is calculated at 10% of the amounts received includes</a:t>
            </a:r>
          </a:p>
          <a:p>
            <a:pPr lvl="2"/>
            <a:r>
              <a:rPr lang="en-US" dirty="0" smtClean="0"/>
              <a:t>Service Charges</a:t>
            </a:r>
          </a:p>
          <a:p>
            <a:pPr lvl="2"/>
            <a:r>
              <a:rPr lang="en-US" dirty="0" smtClean="0"/>
              <a:t>Hire Charges for plant and machinery/Vehicles</a:t>
            </a:r>
          </a:p>
          <a:p>
            <a:pPr lvl="2"/>
            <a:r>
              <a:rPr lang="en-US" dirty="0" smtClean="0"/>
              <a:t>Reimbursement of expenditure </a:t>
            </a:r>
          </a:p>
          <a:p>
            <a:pPr lvl="2"/>
            <a:r>
              <a:rPr lang="en-US" dirty="0" smtClean="0"/>
              <a:t>Charges for </a:t>
            </a:r>
            <a:r>
              <a:rPr lang="en-US" dirty="0" smtClean="0"/>
              <a:t>transpiration </a:t>
            </a:r>
            <a:r>
              <a:rPr lang="en-US" dirty="0" smtClean="0"/>
              <a:t>of rigs outside the territorial waters of India.</a:t>
            </a:r>
          </a:p>
          <a:p>
            <a:pPr lvl="2"/>
            <a:r>
              <a:rPr lang="en-US" dirty="0" smtClean="0"/>
              <a:t>Transportation charges for plant and machinery</a:t>
            </a:r>
          </a:p>
          <a:p>
            <a:pPr lvl="2"/>
            <a:r>
              <a:rPr lang="en-US" dirty="0" smtClean="0"/>
              <a:t>Consideration for services</a:t>
            </a:r>
          </a:p>
          <a:p>
            <a:pPr lvl="2"/>
            <a:r>
              <a:rPr lang="en-US" dirty="0" smtClean="0"/>
              <a:t>Reimbursement of catering charges and fuel expenses.</a:t>
            </a:r>
          </a:p>
          <a:p>
            <a:pPr lvl="2"/>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2319283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Lower Income</a:t>
            </a:r>
            <a:endParaRPr lang="en-IN" dirty="0"/>
          </a:p>
        </p:txBody>
      </p:sp>
      <p:sp>
        <p:nvSpPr>
          <p:cNvPr id="3" name="Content Placeholder 2"/>
          <p:cNvSpPr>
            <a:spLocks noGrp="1"/>
          </p:cNvSpPr>
          <p:nvPr>
            <p:ph sz="quarter" idx="1"/>
          </p:nvPr>
        </p:nvSpPr>
        <p:spPr/>
        <p:txBody>
          <a:bodyPr/>
          <a:lstStyle/>
          <a:p>
            <a:r>
              <a:rPr lang="en-US" dirty="0" smtClean="0"/>
              <a:t>Yes can be claimed</a:t>
            </a:r>
          </a:p>
          <a:p>
            <a:r>
              <a:rPr lang="en-US" dirty="0" smtClean="0"/>
              <a:t>But</a:t>
            </a:r>
          </a:p>
          <a:p>
            <a:pPr lvl="1"/>
            <a:r>
              <a:rPr lang="en-US" dirty="0" smtClean="0"/>
              <a:t>Maintenance of Books of Accounts as per sec.44AA</a:t>
            </a:r>
          </a:p>
          <a:p>
            <a:pPr lvl="1"/>
            <a:r>
              <a:rPr lang="en-US" dirty="0" smtClean="0"/>
              <a:t>Tax Audit as per section44AB</a:t>
            </a:r>
          </a:p>
          <a:p>
            <a:pPr lvl="1"/>
            <a:r>
              <a:rPr lang="en-US" dirty="0" smtClean="0"/>
              <a:t>The AO will complete the Assessment under section 143(3)</a:t>
            </a:r>
          </a:p>
          <a:p>
            <a:pPr lvl="2"/>
            <a:r>
              <a:rPr lang="en-US" dirty="0" smtClean="0"/>
              <a:t>(Scrutiny Assessment)</a:t>
            </a:r>
          </a:p>
          <a:p>
            <a:pPr marL="0" indent="0">
              <a:buNone/>
            </a:pPr>
            <a:r>
              <a:rPr lang="en-US" dirty="0" smtClean="0"/>
              <a:t>The Non Resident provides Helicopter service in India to a Non resident company engaged in exploration of mineral oils is also included in this provision.</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3222824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Meaning</a:t>
            </a:r>
            <a:endParaRPr lang="en-IN" dirty="0"/>
          </a:p>
        </p:txBody>
      </p:sp>
      <p:sp>
        <p:nvSpPr>
          <p:cNvPr id="3" name="Content Placeholder 2"/>
          <p:cNvSpPr>
            <a:spLocks noGrp="1"/>
          </p:cNvSpPr>
          <p:nvPr>
            <p:ph sz="quarter" idx="1"/>
          </p:nvPr>
        </p:nvSpPr>
        <p:spPr/>
        <p:txBody>
          <a:bodyPr>
            <a:normAutofit fontScale="85000" lnSpcReduction="20000"/>
          </a:bodyPr>
          <a:lstStyle/>
          <a:p>
            <a:r>
              <a:rPr lang="en-US" dirty="0"/>
              <a:t>As per the Income-tax Act, a person engaged in business or profession is required to maintain regular books of account and </a:t>
            </a:r>
            <a:r>
              <a:rPr lang="en-US" dirty="0" smtClean="0"/>
              <a:t>further </a:t>
            </a:r>
            <a:r>
              <a:rPr lang="en-US" dirty="0"/>
              <a:t>he has to get his accounts audited. </a:t>
            </a:r>
            <a:endParaRPr lang="en-US" dirty="0" smtClean="0"/>
          </a:p>
          <a:p>
            <a:r>
              <a:rPr lang="en-US" dirty="0" smtClean="0"/>
              <a:t>To </a:t>
            </a:r>
            <a:r>
              <a:rPr lang="en-US" dirty="0"/>
              <a:t>give relief to small taxpayers from this tedious work, the Income-tax Act has framed the presumptive taxation scheme under sections 44AD, 44ADA and 44AE.</a:t>
            </a:r>
          </a:p>
          <a:p>
            <a:r>
              <a:rPr lang="en-US" dirty="0"/>
              <a:t>A person adopting the presumptive taxation scheme can declare income at a prescribed rate and, in turn, </a:t>
            </a:r>
            <a:endParaRPr lang="en-US" dirty="0" smtClean="0"/>
          </a:p>
          <a:p>
            <a:r>
              <a:rPr lang="en-US" dirty="0" smtClean="0"/>
              <a:t>Is </a:t>
            </a:r>
            <a:r>
              <a:rPr lang="en-US" dirty="0"/>
              <a:t>relieved from tedious job of maintenance of books of account and also from getting the accounts audited.</a:t>
            </a:r>
          </a:p>
          <a:p>
            <a:pPr marL="0" indent="0">
              <a:buNone/>
            </a:pPr>
            <a:endParaRPr lang="en-US" dirty="0" smtClean="0"/>
          </a:p>
          <a:p>
            <a:r>
              <a:rPr lang="en-US" dirty="0" smtClean="0"/>
              <a:t>Scheme  </a:t>
            </a:r>
            <a:r>
              <a:rPr lang="en-US" dirty="0"/>
              <a:t>allows </a:t>
            </a:r>
            <a:r>
              <a:rPr lang="en-US" dirty="0" smtClean="0"/>
              <a:t> </a:t>
            </a:r>
            <a:r>
              <a:rPr lang="en-US" dirty="0"/>
              <a:t>to calculate  </a:t>
            </a:r>
            <a:r>
              <a:rPr lang="en-US" b="1" dirty="0"/>
              <a:t>tax</a:t>
            </a:r>
            <a:r>
              <a:rPr lang="en-US" dirty="0"/>
              <a:t> on an estimated </a:t>
            </a:r>
            <a:r>
              <a:rPr lang="en-US" b="1" dirty="0"/>
              <a:t>income</a:t>
            </a:r>
            <a:r>
              <a:rPr lang="en-US" dirty="0"/>
              <a:t> or profit. </a:t>
            </a:r>
            <a:endParaRPr lang="en-US" dirty="0" smtClean="0"/>
          </a:p>
          <a:p>
            <a:r>
              <a:rPr lang="en-US" dirty="0" smtClean="0"/>
              <a:t>The </a:t>
            </a:r>
            <a:r>
              <a:rPr lang="en-US" dirty="0"/>
              <a:t>scheme can be used by </a:t>
            </a:r>
            <a:endParaRPr lang="en-US" dirty="0" smtClean="0"/>
          </a:p>
          <a:p>
            <a:pPr lvl="1"/>
            <a:r>
              <a:rPr lang="en-US" dirty="0" smtClean="0"/>
              <a:t>Businesses </a:t>
            </a:r>
            <a:r>
              <a:rPr lang="en-US" dirty="0"/>
              <a:t>having a total turnover of less than Rs2 </a:t>
            </a:r>
            <a:r>
              <a:rPr lang="en-US" dirty="0" err="1" smtClean="0"/>
              <a:t>crores</a:t>
            </a:r>
            <a:endParaRPr lang="en-US" dirty="0" smtClean="0"/>
          </a:p>
          <a:p>
            <a:pPr lvl="1"/>
            <a:r>
              <a:rPr lang="en-US" dirty="0" smtClean="0"/>
              <a:t>Professionals </a:t>
            </a:r>
            <a:r>
              <a:rPr lang="en-US" dirty="0"/>
              <a:t>with gross receipts of less than Rs50 lakh in a financial </a:t>
            </a:r>
            <a:r>
              <a:rPr lang="en-US" dirty="0" smtClean="0"/>
              <a:t>year.</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5268771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Sec.44BBA – Foreign Airlines</a:t>
            </a:r>
            <a:endParaRPr lang="en-IN" dirty="0"/>
          </a:p>
        </p:txBody>
      </p:sp>
      <p:sp>
        <p:nvSpPr>
          <p:cNvPr id="3" name="Content Placeholder 2"/>
          <p:cNvSpPr>
            <a:spLocks noGrp="1"/>
          </p:cNvSpPr>
          <p:nvPr>
            <p:ph sz="quarter" idx="1"/>
          </p:nvPr>
        </p:nvSpPr>
        <p:spPr/>
        <p:txBody>
          <a:bodyPr/>
          <a:lstStyle/>
          <a:p>
            <a:r>
              <a:rPr lang="en-US" dirty="0" smtClean="0"/>
              <a:t>Presumptive Income at 5% of the following</a:t>
            </a:r>
          </a:p>
          <a:p>
            <a:pPr lvl="1"/>
            <a:r>
              <a:rPr lang="en-US" dirty="0" smtClean="0"/>
              <a:t>Freight/Passenger </a:t>
            </a:r>
            <a:r>
              <a:rPr lang="en-US" dirty="0" smtClean="0"/>
              <a:t>Fare collected for</a:t>
            </a:r>
            <a:endParaRPr lang="en-IN" dirty="0" smtClean="0"/>
          </a:p>
          <a:p>
            <a:pPr lvl="2"/>
            <a:r>
              <a:rPr lang="en-US" dirty="0" smtClean="0"/>
              <a:t>Transportation of Goods</a:t>
            </a:r>
          </a:p>
          <a:p>
            <a:pPr lvl="2"/>
            <a:r>
              <a:rPr lang="en-US" dirty="0" smtClean="0"/>
              <a:t>Passenger</a:t>
            </a:r>
          </a:p>
          <a:p>
            <a:pPr lvl="2"/>
            <a:r>
              <a:rPr lang="en-US" dirty="0" smtClean="0"/>
              <a:t>Livestock</a:t>
            </a:r>
          </a:p>
          <a:p>
            <a:pPr lvl="2"/>
            <a:r>
              <a:rPr lang="en-US" dirty="0" smtClean="0"/>
              <a:t>Mail</a:t>
            </a:r>
          </a:p>
          <a:p>
            <a:pPr lvl="2"/>
            <a:r>
              <a:rPr lang="en-US" dirty="0" smtClean="0"/>
              <a:t>Goods</a:t>
            </a:r>
          </a:p>
          <a:p>
            <a:pPr marL="0" indent="0">
              <a:buNone/>
            </a:pPr>
            <a:r>
              <a:rPr lang="en-US" dirty="0" smtClean="0"/>
              <a:t>The Non resident is engaged in Business of Operation of Aircrafts in India</a:t>
            </a:r>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410503457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Sec.44BBB – Civil Construction by NR</a:t>
            </a:r>
            <a:endParaRPr lang="en-IN" dirty="0"/>
          </a:p>
        </p:txBody>
      </p:sp>
      <p:sp>
        <p:nvSpPr>
          <p:cNvPr id="3" name="Content Placeholder 2"/>
          <p:cNvSpPr>
            <a:spLocks noGrp="1"/>
          </p:cNvSpPr>
          <p:nvPr>
            <p:ph sz="quarter" idx="1"/>
          </p:nvPr>
        </p:nvSpPr>
        <p:spPr/>
        <p:txBody>
          <a:bodyPr>
            <a:normAutofit/>
          </a:bodyPr>
          <a:lstStyle/>
          <a:p>
            <a:r>
              <a:rPr lang="en-US" dirty="0" smtClean="0"/>
              <a:t>The assesse is  a foreign Company</a:t>
            </a:r>
          </a:p>
          <a:p>
            <a:r>
              <a:rPr lang="en-US" dirty="0" smtClean="0"/>
              <a:t>Business</a:t>
            </a:r>
          </a:p>
          <a:p>
            <a:pPr lvl="1"/>
            <a:r>
              <a:rPr lang="en-US" dirty="0" smtClean="0"/>
              <a:t>Civil Construction</a:t>
            </a:r>
          </a:p>
          <a:p>
            <a:pPr lvl="1"/>
            <a:r>
              <a:rPr lang="en-US" dirty="0" smtClean="0"/>
              <a:t>Erection of plant and machinery relating to a turnkey power project</a:t>
            </a:r>
          </a:p>
          <a:p>
            <a:pPr lvl="1"/>
            <a:r>
              <a:rPr lang="en-US" dirty="0" smtClean="0"/>
              <a:t>Project is approved by the Government of India</a:t>
            </a:r>
          </a:p>
          <a:p>
            <a:pPr lvl="2"/>
            <a:r>
              <a:rPr lang="en-US" dirty="0" smtClean="0"/>
              <a:t>(Department of Power, Ministry of Energy)</a:t>
            </a:r>
          </a:p>
          <a:p>
            <a:pPr lvl="1"/>
            <a:r>
              <a:rPr lang="en-US" dirty="0" smtClean="0"/>
              <a:t>The project is financed under any international aid </a:t>
            </a:r>
            <a:r>
              <a:rPr lang="en-US" dirty="0" err="1" smtClean="0"/>
              <a:t>programme</a:t>
            </a:r>
            <a:r>
              <a:rPr lang="en-US" dirty="0" smtClean="0"/>
              <a:t> </a:t>
            </a:r>
          </a:p>
          <a:p>
            <a:r>
              <a:rPr lang="en-US" dirty="0" smtClean="0"/>
              <a:t>Deemed Income</a:t>
            </a:r>
          </a:p>
          <a:p>
            <a:pPr lvl="1"/>
            <a:r>
              <a:rPr lang="en-US" dirty="0" smtClean="0"/>
              <a:t>10% of the amount paid or payable in India or outside India</a:t>
            </a:r>
          </a:p>
          <a:p>
            <a:pPr lvl="1"/>
            <a:r>
              <a:rPr lang="en-US" dirty="0" smtClean="0"/>
              <a:t>This is chargeable to tax under section 28</a:t>
            </a:r>
          </a:p>
          <a:p>
            <a:pPr lvl="1"/>
            <a:endParaRPr lang="en-US" dirty="0" smtClean="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21288172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Declare lower income</a:t>
            </a:r>
            <a:endParaRPr lang="en-IN" dirty="0"/>
          </a:p>
        </p:txBody>
      </p:sp>
      <p:sp>
        <p:nvSpPr>
          <p:cNvPr id="3" name="Content Placeholder 2"/>
          <p:cNvSpPr>
            <a:spLocks noGrp="1"/>
          </p:cNvSpPr>
          <p:nvPr>
            <p:ph sz="quarter" idx="1"/>
          </p:nvPr>
        </p:nvSpPr>
        <p:spPr/>
        <p:txBody>
          <a:bodyPr/>
          <a:lstStyle/>
          <a:p>
            <a:r>
              <a:rPr lang="en-US" dirty="0" smtClean="0"/>
              <a:t>Provisions applicable</a:t>
            </a:r>
          </a:p>
          <a:p>
            <a:pPr lvl="1"/>
            <a:r>
              <a:rPr lang="en-US" dirty="0" smtClean="0"/>
              <a:t>Books of Accounts (Sec.44AA)</a:t>
            </a:r>
          </a:p>
          <a:p>
            <a:pPr lvl="1"/>
            <a:r>
              <a:rPr lang="en-US" dirty="0" smtClean="0"/>
              <a:t>Tax Audit Sec.44AB</a:t>
            </a:r>
          </a:p>
          <a:p>
            <a:pPr lvl="1"/>
            <a:r>
              <a:rPr lang="en-US" dirty="0" smtClean="0"/>
              <a:t>Assessment under section 143(3)</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29767947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xmlns="" val="809441928"/>
              </p:ext>
            </p:extLst>
          </p:nvPr>
        </p:nvGraphicFramePr>
        <p:xfrm>
          <a:off x="2474976" y="180975"/>
          <a:ext cx="7205472" cy="6496050"/>
        </p:xfrm>
        <a:graphic>
          <a:graphicData uri="http://schemas.openxmlformats.org/presentationml/2006/ole">
            <p:oleObj spid="_x0000_s2056" name="Worksheet" r:id="rId3" imgW="6019672" imgH="6496221" progId="Excel.Sheet.12">
              <p:embed/>
            </p:oleObj>
          </a:graphicData>
        </a:graphic>
      </p:graphicFrame>
      <p:pic>
        <p:nvPicPr>
          <p:cNvPr id="5" name="Picture 4" descr="C:\Users\Administrator\AppData\Local\Microsoft\Windows Live Mail\WLMDSS.tmp\WLM577A.tmp\logo.png"/>
          <p:cNvPicPr/>
          <p:nvPr/>
        </p:nvPicPr>
        <p:blipFill>
          <a:blip r:embed="rId4"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34031701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8368" y="365125"/>
            <a:ext cx="10695432" cy="695579"/>
          </a:xfrm>
        </p:spPr>
        <p:txBody>
          <a:bodyPr>
            <a:normAutofit/>
          </a:bodyPr>
          <a:lstStyle/>
          <a:p>
            <a:r>
              <a:rPr lang="en-US" dirty="0" smtClean="0"/>
              <a:t>Example</a:t>
            </a:r>
            <a:endParaRPr lang="en-IN"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xmlns="" val="2604917186"/>
              </p:ext>
            </p:extLst>
          </p:nvPr>
        </p:nvGraphicFramePr>
        <p:xfrm>
          <a:off x="1343025" y="2660174"/>
          <a:ext cx="9505950" cy="2956560"/>
        </p:xfrm>
        <a:graphic>
          <a:graphicData uri="http://schemas.openxmlformats.org/drawingml/2006/table">
            <a:tbl>
              <a:tblPr/>
              <a:tblGrid>
                <a:gridCol w="3168650"/>
                <a:gridCol w="3168650"/>
                <a:gridCol w="3168650"/>
              </a:tblGrid>
              <a:tr h="0">
                <a:tc>
                  <a:txBody>
                    <a:bodyPr/>
                    <a:lstStyle/>
                    <a:p>
                      <a:pPr fontAlgn="t"/>
                      <a:r>
                        <a:rPr lang="en-IN" b="1" dirty="0">
                          <a:effectLst/>
                        </a:rPr>
                        <a:t>Particulars</a:t>
                      </a:r>
                      <a:endParaRPr lang="en-IN"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b="1">
                          <a:effectLst/>
                        </a:rPr>
                        <a:t>Tax liability with Presumptive taxation</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b="1">
                          <a:effectLst/>
                        </a:rPr>
                        <a:t>Tax liability without Presumptive taxation</a:t>
                      </a:r>
                      <a:endParaRPr lang="en-US">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IN" b="0">
                          <a:effectLst/>
                        </a:rPr>
                        <a:t>Income</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a:effectLst/>
                        </a:rPr>
                        <a:t>Rs. 30,00,000</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a:effectLst/>
                        </a:rPr>
                        <a:t>Rs. 30,00,000</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IN" b="0">
                          <a:effectLst/>
                        </a:rPr>
                        <a:t>Expenses</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US" b="0" dirty="0" err="1">
                          <a:effectLst/>
                        </a:rPr>
                        <a:t>Rs</a:t>
                      </a:r>
                      <a:r>
                        <a:rPr lang="en-US" b="0" dirty="0">
                          <a:effectLst/>
                        </a:rPr>
                        <a:t>. 15,00,000</a:t>
                      </a:r>
                      <a:r>
                        <a:rPr lang="en-US" dirty="0">
                          <a:effectLst/>
                        </a:rPr>
                        <a:t> </a:t>
                      </a:r>
                      <a:r>
                        <a:rPr lang="en-US" b="0" dirty="0">
                          <a:effectLst/>
                        </a:rPr>
                        <a:t>(50% of income is eligible for deduction)</a:t>
                      </a:r>
                      <a:endParaRPr lang="en-US"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a:effectLst/>
                        </a:rPr>
                        <a:t>Rs. 3,00,000</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IN" b="0">
                          <a:effectLst/>
                        </a:rPr>
                        <a:t>Taxable income</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a:effectLst/>
                        </a:rPr>
                        <a:t>Rs. 15,00,000</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a:effectLst/>
                        </a:rPr>
                        <a:t>Rs. 27,00,000</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r h="0">
                <a:tc>
                  <a:txBody>
                    <a:bodyPr/>
                    <a:lstStyle/>
                    <a:p>
                      <a:pPr fontAlgn="t"/>
                      <a:r>
                        <a:rPr lang="en-IN" b="0">
                          <a:effectLst/>
                        </a:rPr>
                        <a:t>Tax liability</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a:effectLst/>
                        </a:rPr>
                        <a:t>Rs. 2,62,500 (excluding cess)</a:t>
                      </a:r>
                      <a:endParaRPr lang="en-IN">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c>
                  <a:txBody>
                    <a:bodyPr/>
                    <a:lstStyle/>
                    <a:p>
                      <a:pPr fontAlgn="t"/>
                      <a:r>
                        <a:rPr lang="en-IN" b="0" dirty="0" err="1">
                          <a:effectLst/>
                        </a:rPr>
                        <a:t>Rs</a:t>
                      </a:r>
                      <a:r>
                        <a:rPr lang="en-IN" b="0" dirty="0">
                          <a:effectLst/>
                        </a:rPr>
                        <a:t>. 6,22,500 (excluding cess)</a:t>
                      </a:r>
                      <a:endParaRPr lang="en-IN" dirty="0">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tcPr>
                </a:tc>
              </a:tr>
            </a:tbl>
          </a:graphicData>
        </a:graphic>
      </p:graphicFrame>
      <p:sp>
        <p:nvSpPr>
          <p:cNvPr id="5" name="Rectangle 1"/>
          <p:cNvSpPr>
            <a:spLocks noChangeArrowheads="1"/>
          </p:cNvSpPr>
          <p:nvPr/>
        </p:nvSpPr>
        <p:spPr bwMode="auto">
          <a:xfrm>
            <a:off x="2218943" y="1147095"/>
            <a:ext cx="7485889" cy="1292662"/>
          </a:xfrm>
          <a:prstGeom prst="rect">
            <a:avLst/>
          </a:prstGeom>
          <a:solidFill>
            <a:srgbClr val="FFFFFF"/>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err="1" smtClean="0">
                <a:ln>
                  <a:noFill/>
                </a:ln>
                <a:solidFill>
                  <a:srgbClr val="1E314F"/>
                </a:solidFill>
                <a:effectLst/>
                <a:latin typeface="Source Sans Pro"/>
              </a:rPr>
              <a:t>Rakesh</a:t>
            </a:r>
            <a:r>
              <a:rPr kumimoji="0" lang="en-US" sz="1400" b="1" i="0" u="none" strike="noStrike" cap="none" normalizeH="0" baseline="0" dirty="0" smtClean="0">
                <a:ln>
                  <a:noFill/>
                </a:ln>
                <a:solidFill>
                  <a:srgbClr val="1E314F"/>
                </a:solidFill>
                <a:effectLst/>
                <a:latin typeface="Source Sans Pro"/>
              </a:rPr>
              <a:t> is a practicing doctor and has an annual income of </a:t>
            </a:r>
            <a:r>
              <a:rPr kumimoji="0" lang="en-US" sz="1400" b="1" i="0" u="none" strike="noStrike" cap="none" normalizeH="0" baseline="0" dirty="0" err="1" smtClean="0">
                <a:ln>
                  <a:noFill/>
                </a:ln>
                <a:solidFill>
                  <a:srgbClr val="1E314F"/>
                </a:solidFill>
                <a:effectLst/>
                <a:latin typeface="Source Sans Pro"/>
              </a:rPr>
              <a:t>Rs</a:t>
            </a:r>
            <a:r>
              <a:rPr kumimoji="0" lang="en-US" sz="1400" b="1" i="0" u="none" strike="noStrike" cap="none" normalizeH="0" baseline="0" dirty="0" smtClean="0">
                <a:ln>
                  <a:noFill/>
                </a:ln>
                <a:solidFill>
                  <a:srgbClr val="1E314F"/>
                </a:solidFill>
                <a:effectLst/>
                <a:latin typeface="Source Sans Pro"/>
              </a:rPr>
              <a:t> 30 Lakhs in financial year 2019-20. The actual expenses incurred by </a:t>
            </a:r>
            <a:r>
              <a:rPr kumimoji="0" lang="en-US" sz="1400" b="1" i="0" u="none" strike="noStrike" cap="none" normalizeH="0" baseline="0" dirty="0" err="1" smtClean="0">
                <a:ln>
                  <a:noFill/>
                </a:ln>
                <a:solidFill>
                  <a:srgbClr val="1E314F"/>
                </a:solidFill>
                <a:effectLst/>
                <a:latin typeface="Source Sans Pro"/>
              </a:rPr>
              <a:t>Rakesh</a:t>
            </a:r>
            <a:r>
              <a:rPr kumimoji="0" lang="en-US" sz="1400" b="1" i="0" u="none" strike="noStrike" cap="none" normalizeH="0" baseline="0" dirty="0" smtClean="0">
                <a:ln>
                  <a:noFill/>
                </a:ln>
                <a:solidFill>
                  <a:srgbClr val="1E314F"/>
                </a:solidFill>
                <a:effectLst/>
                <a:latin typeface="Source Sans Pro"/>
              </a:rPr>
              <a:t> for running his practice amount to </a:t>
            </a:r>
            <a:r>
              <a:rPr kumimoji="0" lang="en-US" sz="1400" b="1" i="0" u="none" strike="noStrike" cap="none" normalizeH="0" baseline="0" dirty="0" err="1" smtClean="0">
                <a:ln>
                  <a:noFill/>
                </a:ln>
                <a:solidFill>
                  <a:srgbClr val="1E314F"/>
                </a:solidFill>
                <a:effectLst/>
                <a:latin typeface="Source Sans Pro"/>
              </a:rPr>
              <a:t>Rs</a:t>
            </a:r>
            <a:r>
              <a:rPr kumimoji="0" lang="en-US" sz="1400" b="1" i="0" u="none" strike="noStrike" cap="none" normalizeH="0" baseline="0" dirty="0" smtClean="0">
                <a:ln>
                  <a:noFill/>
                </a:ln>
                <a:solidFill>
                  <a:srgbClr val="1E314F"/>
                </a:solidFill>
                <a:effectLst/>
                <a:latin typeface="Source Sans Pro"/>
              </a:rPr>
              <a:t> 3,00,000. The tax liability for </a:t>
            </a:r>
            <a:r>
              <a:rPr kumimoji="0" lang="en-US" sz="1400" b="1" i="0" u="none" strike="noStrike" cap="none" normalizeH="0" baseline="0" dirty="0" err="1" smtClean="0">
                <a:ln>
                  <a:noFill/>
                </a:ln>
                <a:solidFill>
                  <a:srgbClr val="1E314F"/>
                </a:solidFill>
                <a:effectLst/>
                <a:latin typeface="Source Sans Pro"/>
              </a:rPr>
              <a:t>Rakesh</a:t>
            </a:r>
            <a:r>
              <a:rPr kumimoji="0" lang="en-US" sz="1400" b="1" i="0" u="none" strike="noStrike" cap="none" normalizeH="0" baseline="0" dirty="0" smtClean="0">
                <a:ln>
                  <a:noFill/>
                </a:ln>
                <a:solidFill>
                  <a:srgbClr val="1E314F"/>
                </a:solidFill>
                <a:effectLst/>
                <a:latin typeface="Source Sans Pro"/>
              </a:rPr>
              <a:t> for FY 2019-20 is as follows</a:t>
            </a:r>
            <a:r>
              <a:rPr kumimoji="0" lang="en-US" sz="1200" b="0" i="0" u="none" strike="noStrike" cap="none" normalizeH="0" baseline="0" dirty="0" smtClean="0">
                <a:ln>
                  <a:noFill/>
                </a:ln>
                <a:solidFill>
                  <a:srgbClr val="1E314F"/>
                </a:solidFill>
                <a:effectLst/>
                <a:latin typeface="Source Sans Pro"/>
              </a:rPr>
              <a:t>:</a:t>
            </a:r>
            <a:r>
              <a:rPr kumimoji="0" lang="en-US" sz="800" b="0" i="0" u="none" strike="noStrike" cap="none" normalizeH="0" baseline="0" dirty="0" smtClean="0">
                <a:ln>
                  <a:noFill/>
                </a:ln>
                <a:solidFill>
                  <a:schemeClr val="tx1"/>
                </a:solidFill>
                <a:effectLst/>
              </a:rPr>
              <a:t/>
            </a:r>
            <a:br>
              <a:rPr kumimoji="0" lang="en-US" sz="800" b="0" i="0" u="none" strike="noStrike" cap="none" normalizeH="0" baseline="0" dirty="0" smtClean="0">
                <a:ln>
                  <a:noFill/>
                </a:ln>
                <a:solidFill>
                  <a:schemeClr val="tx1"/>
                </a:solidFill>
                <a:effectLst/>
              </a:rPr>
            </a:br>
            <a:endParaRPr kumimoji="0" lang="en-US" sz="1800" b="0" i="0" u="none" strike="noStrike" cap="none" normalizeH="0" baseline="0" dirty="0" smtClean="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anose="020B0604020202020204" pitchFamily="34" charset="0"/>
            </a:endParaRPr>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11364684" y="391886"/>
            <a:ext cx="317863" cy="705396"/>
          </a:xfrm>
          <a:prstGeom prst="rect">
            <a:avLst/>
          </a:prstGeom>
          <a:noFill/>
        </p:spPr>
      </p:pic>
    </p:spTree>
    <p:extLst>
      <p:ext uri="{BB962C8B-B14F-4D97-AF65-F5344CB8AC3E}">
        <p14:creationId xmlns:p14="http://schemas.microsoft.com/office/powerpoint/2010/main" xmlns="" val="31606048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xmlns="" val="1903119465"/>
              </p:ext>
            </p:extLst>
          </p:nvPr>
        </p:nvGraphicFramePr>
        <p:xfrm>
          <a:off x="2389633" y="841245"/>
          <a:ext cx="7144510" cy="5280383"/>
        </p:xfrm>
        <a:graphic>
          <a:graphicData uri="http://schemas.openxmlformats.org/drawingml/2006/table">
            <a:tbl>
              <a:tblPr>
                <a:tableStyleId>{35758FB7-9AC5-4552-8A53-C91805E547FA}</a:tableStyleId>
              </a:tblPr>
              <a:tblGrid>
                <a:gridCol w="4214634"/>
                <a:gridCol w="1472772"/>
                <a:gridCol w="1457104"/>
              </a:tblGrid>
              <a:tr h="170691">
                <a:tc gridSpan="3">
                  <a:txBody>
                    <a:bodyPr/>
                    <a:lstStyle/>
                    <a:p>
                      <a:pPr algn="ctr" fontAlgn="b"/>
                      <a:r>
                        <a:rPr lang="en-IN" sz="1100" u="none" strike="noStrike" dirty="0">
                          <a:effectLst/>
                        </a:rPr>
                        <a:t>X is a Consultant</a:t>
                      </a:r>
                      <a:endParaRPr lang="en-IN" sz="1100" b="1" i="0" u="none" strike="noStrike" dirty="0">
                        <a:solidFill>
                          <a:srgbClr val="000000"/>
                        </a:solidFill>
                        <a:effectLst/>
                        <a:latin typeface="Arial" panose="020B0604020202020204" pitchFamily="34" charset="0"/>
                      </a:endParaRPr>
                    </a:p>
                  </a:txBody>
                  <a:tcPr marL="9009" marR="9009" marT="9009" marB="0" anchor="b"/>
                </a:tc>
                <a:tc hMerge="1">
                  <a:txBody>
                    <a:bodyPr/>
                    <a:lstStyle/>
                    <a:p>
                      <a:endParaRPr lang="en-IN"/>
                    </a:p>
                  </a:txBody>
                  <a:tcPr/>
                </a:tc>
                <a:tc hMerge="1">
                  <a:txBody>
                    <a:bodyPr/>
                    <a:lstStyle/>
                    <a:p>
                      <a:endParaRPr lang="en-IN"/>
                    </a:p>
                  </a:txBody>
                  <a:tcPr/>
                </a:tc>
              </a:tr>
              <a:tr h="231988">
                <a:tc gridSpan="3">
                  <a:txBody>
                    <a:bodyPr/>
                    <a:lstStyle/>
                    <a:p>
                      <a:pPr algn="ctr" fontAlgn="b"/>
                      <a:r>
                        <a:rPr lang="en-US" sz="1100" u="none" strike="noStrike">
                          <a:effectLst/>
                        </a:rPr>
                        <a:t>Details of the income for the year 2019-20 is given below</a:t>
                      </a:r>
                      <a:endParaRPr lang="en-US" sz="1100" b="1" i="0" u="none" strike="noStrike">
                        <a:solidFill>
                          <a:srgbClr val="000000"/>
                        </a:solidFill>
                        <a:effectLst/>
                        <a:latin typeface="Arial" panose="020B0604020202020204" pitchFamily="34" charset="0"/>
                      </a:endParaRPr>
                    </a:p>
                  </a:txBody>
                  <a:tcPr marL="9009" marR="9009" marT="9009" marB="0" anchor="b"/>
                </a:tc>
                <a:tc hMerge="1">
                  <a:txBody>
                    <a:bodyPr/>
                    <a:lstStyle/>
                    <a:p>
                      <a:endParaRPr lang="en-IN"/>
                    </a:p>
                  </a:txBody>
                  <a:tcPr/>
                </a:tc>
                <a:tc hMerge="1">
                  <a:txBody>
                    <a:bodyPr/>
                    <a:lstStyle/>
                    <a:p>
                      <a:endParaRPr lang="en-IN"/>
                    </a:p>
                  </a:txBody>
                  <a:tcPr/>
                </a:tc>
              </a:tr>
              <a:tr h="231988">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US" sz="1100" u="none" strike="noStrike">
                          <a:effectLst/>
                        </a:rPr>
                        <a:t>Gross Receipts for the assignments</a:t>
                      </a:r>
                      <a:endParaRPr lang="en-US"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45,00,000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US" sz="1100" u="none" strike="noStrike">
                          <a:effectLst/>
                        </a:rPr>
                        <a:t>Less: Expenses Incurred during the year</a:t>
                      </a:r>
                      <a:endParaRPr lang="en-US"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14,00,000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Net Income Taxable</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31,00,000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r>
              <a:tr h="463974">
                <a:tc>
                  <a:txBody>
                    <a:bodyPr/>
                    <a:lstStyle/>
                    <a:p>
                      <a:pPr algn="l" fontAlgn="t"/>
                      <a:r>
                        <a:rPr lang="en-IN" sz="1100" u="none" strike="noStrike">
                          <a:effectLst/>
                        </a:rPr>
                        <a:t>Coputation</a:t>
                      </a:r>
                      <a:endParaRPr lang="en-IN" sz="1100" b="1" i="0" u="none" strike="noStrike">
                        <a:solidFill>
                          <a:srgbClr val="000000"/>
                        </a:solidFill>
                        <a:effectLst/>
                        <a:latin typeface="Arial" panose="020B0604020202020204" pitchFamily="34" charset="0"/>
                      </a:endParaRPr>
                    </a:p>
                  </a:txBody>
                  <a:tcPr marL="9009" marR="9009" marT="9009" marB="0"/>
                </a:tc>
                <a:tc>
                  <a:txBody>
                    <a:bodyPr/>
                    <a:lstStyle/>
                    <a:p>
                      <a:pPr algn="l" fontAlgn="t"/>
                      <a:r>
                        <a:rPr lang="en-IN" sz="1100" u="none" strike="noStrike">
                          <a:effectLst/>
                        </a:rPr>
                        <a:t> Normal Provisions </a:t>
                      </a:r>
                      <a:endParaRPr lang="en-IN" sz="1100" b="1" i="0" u="none" strike="noStrike">
                        <a:solidFill>
                          <a:srgbClr val="000000"/>
                        </a:solidFill>
                        <a:effectLst/>
                        <a:latin typeface="Arial" panose="020B0604020202020204" pitchFamily="34" charset="0"/>
                      </a:endParaRPr>
                    </a:p>
                  </a:txBody>
                  <a:tcPr marL="9009" marR="9009" marT="9009" marB="0"/>
                </a:tc>
                <a:tc>
                  <a:txBody>
                    <a:bodyPr/>
                    <a:lstStyle/>
                    <a:p>
                      <a:pPr algn="l" fontAlgn="t"/>
                      <a:r>
                        <a:rPr lang="en-IN" sz="1100" u="none" strike="noStrike">
                          <a:effectLst/>
                        </a:rPr>
                        <a:t>Presumptive</a:t>
                      </a:r>
                      <a:endParaRPr lang="en-IN" sz="1100" b="1" i="0" u="none" strike="noStrike">
                        <a:solidFill>
                          <a:srgbClr val="000000"/>
                        </a:solidFill>
                        <a:effectLst/>
                        <a:latin typeface="Arial" panose="020B0604020202020204" pitchFamily="34" charset="0"/>
                      </a:endParaRPr>
                    </a:p>
                  </a:txBody>
                  <a:tcPr marL="9009" marR="9009" marT="9009" marB="0"/>
                </a:tc>
              </a:tr>
              <a:tr h="231988">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Taxable Income</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31,00,000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22,50,000 </a:t>
                      </a:r>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a:t>
                      </a:r>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Tax Liability</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a:t>
                      </a:r>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a:t>
                      </a:r>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Upto Rs.2,50,000</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Nil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Nil </a:t>
                      </a:r>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dirty="0">
                          <a:effectLst/>
                        </a:rPr>
                        <a:t> </a:t>
                      </a:r>
                      <a:endParaRPr lang="en-IN" sz="1100" b="1" i="0" u="none" strike="noStrike" dirty="0">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From Rs.2,50,000 to Rs.5,00,000</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12,500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12,500 </a:t>
                      </a:r>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From Rs.5,00,000 to Rs.10,00,000</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1,00,000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1,00,000 </a:t>
                      </a:r>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From Rs.10,00,000 and above</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6,30,000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3,75,000 </a:t>
                      </a:r>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Total Tax Liability</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7,42,500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4,87,500 </a:t>
                      </a:r>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Add: Cess</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29,700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19,500 </a:t>
                      </a:r>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IN" sz="1100" u="none" strike="noStrike">
                          <a:effectLst/>
                        </a:rPr>
                        <a:t>Total Tax Liability</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7,72,200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5,07,000 </a:t>
                      </a:r>
                      <a:endParaRPr lang="en-IN" sz="1100" b="1" i="0" u="none" strike="noStrike">
                        <a:solidFill>
                          <a:srgbClr val="000000"/>
                        </a:solidFill>
                        <a:effectLst/>
                        <a:latin typeface="Arial" panose="020B0604020202020204" pitchFamily="34" charset="0"/>
                      </a:endParaRPr>
                    </a:p>
                  </a:txBody>
                  <a:tcPr marL="9009" marR="9009" marT="9009" marB="0" anchor="b"/>
                </a:tc>
              </a:tr>
              <a:tr h="231988">
                <a:tc>
                  <a:txBody>
                    <a:bodyPr/>
                    <a:lstStyle/>
                    <a:p>
                      <a:pPr algn="l" fontAlgn="b"/>
                      <a:r>
                        <a:rPr lang="en-US" sz="1100" u="none" strike="noStrike">
                          <a:effectLst/>
                        </a:rPr>
                        <a:t>Tax Sving due to presumptive Taxation</a:t>
                      </a:r>
                      <a:endParaRPr lang="en-US"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a:effectLst/>
                        </a:rPr>
                        <a:t> </a:t>
                      </a:r>
                      <a:endParaRPr lang="en-IN" sz="1100" b="1" i="0" u="none" strike="noStrike">
                        <a:solidFill>
                          <a:srgbClr val="000000"/>
                        </a:solidFill>
                        <a:effectLst/>
                        <a:latin typeface="Arial" panose="020B0604020202020204" pitchFamily="34" charset="0"/>
                      </a:endParaRPr>
                    </a:p>
                  </a:txBody>
                  <a:tcPr marL="9009" marR="9009" marT="9009" marB="0" anchor="b"/>
                </a:tc>
                <a:tc>
                  <a:txBody>
                    <a:bodyPr/>
                    <a:lstStyle/>
                    <a:p>
                      <a:pPr algn="l" fontAlgn="b"/>
                      <a:r>
                        <a:rPr lang="en-IN" sz="1100" u="none" strike="noStrike" dirty="0">
                          <a:effectLst/>
                        </a:rPr>
                        <a:t>            2,65,200 </a:t>
                      </a:r>
                      <a:endParaRPr lang="en-IN" sz="1100" b="1" i="0" u="none" strike="noStrike" dirty="0">
                        <a:solidFill>
                          <a:srgbClr val="000000"/>
                        </a:solidFill>
                        <a:effectLst/>
                        <a:latin typeface="Arial" panose="020B0604020202020204" pitchFamily="34" charset="0"/>
                      </a:endParaRPr>
                    </a:p>
                  </a:txBody>
                  <a:tcPr marL="9009" marR="9009" marT="9009" marB="0" anchor="b"/>
                </a:tc>
              </a:tr>
            </a:tbl>
          </a:graphicData>
        </a:graphic>
      </p:graphicFrame>
      <p:pic>
        <p:nvPicPr>
          <p:cNvPr id="3" name="Picture 2"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31747326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IN" dirty="0"/>
          </a:p>
        </p:txBody>
      </p:sp>
      <p:sp>
        <p:nvSpPr>
          <p:cNvPr id="3" name="Content Placeholder 2"/>
          <p:cNvSpPr>
            <a:spLocks noGrp="1"/>
          </p:cNvSpPr>
          <p:nvPr>
            <p:ph sz="quarter" idx="1"/>
          </p:nvPr>
        </p:nvSpPr>
        <p:spPr/>
        <p:txBody>
          <a:bodyPr/>
          <a:lstStyle/>
          <a:p>
            <a:r>
              <a:rPr lang="en-US" b="1" dirty="0"/>
              <a:t>Three Benefits to File Returns under Presumptive Tax</a:t>
            </a:r>
            <a:endParaRPr lang="en-US" dirty="0"/>
          </a:p>
          <a:p>
            <a:r>
              <a:rPr lang="en-US" dirty="0"/>
              <a:t>Easy to File: The tax form is much shorter and simpler as compared to a complex 30 pages ITR form for filing.</a:t>
            </a:r>
          </a:p>
          <a:p>
            <a:r>
              <a:rPr lang="en-US" dirty="0"/>
              <a:t>Save Money: Professionals can now </a:t>
            </a:r>
            <a:r>
              <a:rPr lang="en-US" dirty="0">
                <a:hlinkClick r:id="rId2"/>
              </a:rPr>
              <a:t>file tax returns on their own</a:t>
            </a:r>
            <a:r>
              <a:rPr lang="en-US" dirty="0"/>
              <a:t> instead of paying a tax consultant. </a:t>
            </a:r>
          </a:p>
          <a:p>
            <a:r>
              <a:rPr lang="en-US" dirty="0"/>
              <a:t>Save Tax: </a:t>
            </a:r>
            <a:r>
              <a:rPr lang="en-US" dirty="0" smtClean="0"/>
              <a:t>Do </a:t>
            </a:r>
            <a:r>
              <a:rPr lang="en-US" dirty="0"/>
              <a:t>not have much expenses to declare. By declaring 50% of income as profit and balance as expense, a lot of tax saving can be done.</a:t>
            </a:r>
          </a:p>
          <a:p>
            <a:endParaRPr lang="en-IN" dirty="0"/>
          </a:p>
        </p:txBody>
      </p:sp>
      <p:pic>
        <p:nvPicPr>
          <p:cNvPr id="4" name="Picture 3" descr="C:\Users\Administrator\AppData\Local\Microsoft\Windows Live Mail\WLMDSS.tmp\WLM577A.tmp\logo.png"/>
          <p:cNvPicPr/>
          <p:nvPr/>
        </p:nvPicPr>
        <p:blipFill>
          <a:blip r:embed="rId3"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9312450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Thank You</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5388429" y="3148146"/>
            <a:ext cx="1447800" cy="2377443"/>
          </a:xfrm>
          <a:prstGeom prst="rect">
            <a:avLst/>
          </a:prstGeom>
          <a:ln w="228600" cap="sq" cmpd="thickThin">
            <a:solidFill>
              <a:srgbClr val="000000"/>
            </a:solidFill>
            <a:prstDash val="solid"/>
            <a:miter lim="800000"/>
          </a:ln>
          <a:effectLst>
            <a:innerShdw blurRad="76200">
              <a:srgbClr val="000000"/>
            </a:innerShdw>
          </a:effectLst>
        </p:spPr>
      </p:pic>
      <p:sp>
        <p:nvSpPr>
          <p:cNvPr id="5" name="Rectangle 4"/>
          <p:cNvSpPr/>
          <p:nvPr/>
        </p:nvSpPr>
        <p:spPr>
          <a:xfrm>
            <a:off x="2142311" y="5869966"/>
            <a:ext cx="7867143" cy="646331"/>
          </a:xfrm>
          <a:prstGeom prst="rect">
            <a:avLst/>
          </a:prstGeom>
        </p:spPr>
        <p:txBody>
          <a:bodyPr wrap="square">
            <a:spAutoFit/>
          </a:bodyPr>
          <a:lstStyle/>
          <a:p>
            <a:pPr algn="ctr"/>
            <a:r>
              <a:rPr lang="en-US" sz="3600" b="1" dirty="0" smtClean="0">
                <a:latin typeface="Aparajita" pitchFamily="34" charset="0"/>
                <a:cs typeface="Aparajita" pitchFamily="34" charset="0"/>
              </a:rPr>
              <a:t>Contact - trd@icmai.in</a:t>
            </a:r>
            <a:endParaRPr lang="en-US" sz="3600" b="1" dirty="0">
              <a:latin typeface="Aparajita" pitchFamily="34" charset="0"/>
              <a:cs typeface="Aparajita" pitchFamily="34" charset="0"/>
            </a:endParaRPr>
          </a:p>
        </p:txBody>
      </p:sp>
    </p:spTree>
    <p:extLst>
      <p:ext uri="{BB962C8B-B14F-4D97-AF65-F5344CB8AC3E}">
        <p14:creationId xmlns:p14="http://schemas.microsoft.com/office/powerpoint/2010/main" xmlns="" val="36875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Provisions applicable to Residents</a:t>
            </a:r>
            <a:endParaRPr lang="en-IN" dirty="0"/>
          </a:p>
        </p:txBody>
      </p:sp>
      <p:sp>
        <p:nvSpPr>
          <p:cNvPr id="3" name="Content Placeholder 2"/>
          <p:cNvSpPr>
            <a:spLocks noGrp="1"/>
          </p:cNvSpPr>
          <p:nvPr>
            <p:ph sz="quarter" idx="1"/>
          </p:nvPr>
        </p:nvSpPr>
        <p:spPr/>
        <p:txBody>
          <a:bodyPr/>
          <a:lstStyle/>
          <a:p>
            <a:r>
              <a:rPr lang="en-US" dirty="0" smtClean="0"/>
              <a:t>1)	Section 44AD		Business</a:t>
            </a:r>
            <a:endParaRPr lang="en-US" dirty="0"/>
          </a:p>
          <a:p>
            <a:r>
              <a:rPr lang="en-US" dirty="0"/>
              <a:t>2) </a:t>
            </a:r>
            <a:r>
              <a:rPr lang="en-US" dirty="0" smtClean="0"/>
              <a:t>	Section 44ADA</a:t>
            </a:r>
            <a:r>
              <a:rPr lang="en-US" dirty="0"/>
              <a:t>	</a:t>
            </a:r>
            <a:r>
              <a:rPr lang="en-US" dirty="0" smtClean="0"/>
              <a:t>	Professionals			</a:t>
            </a:r>
            <a:endParaRPr lang="en-US" dirty="0"/>
          </a:p>
          <a:p>
            <a:r>
              <a:rPr lang="en-US" dirty="0"/>
              <a:t>3) </a:t>
            </a:r>
            <a:r>
              <a:rPr lang="en-US" dirty="0" smtClean="0"/>
              <a:t>	Section 44AE</a:t>
            </a:r>
            <a:r>
              <a:rPr lang="en-US" dirty="0"/>
              <a:t>	</a:t>
            </a:r>
            <a:r>
              <a:rPr lang="en-US" dirty="0" smtClean="0"/>
              <a:t>	Transport - Plying, Hiring, Leasing of 						Goods Carriages</a:t>
            </a:r>
            <a:endParaRPr lang="en-US" dirty="0"/>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575734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Applicable to Non Residents</a:t>
            </a:r>
            <a:endParaRPr lang="en-IN" dirty="0"/>
          </a:p>
        </p:txBody>
      </p:sp>
      <p:sp>
        <p:nvSpPr>
          <p:cNvPr id="3" name="Content Placeholder 2"/>
          <p:cNvSpPr>
            <a:spLocks noGrp="1"/>
          </p:cNvSpPr>
          <p:nvPr>
            <p:ph sz="quarter" idx="1"/>
          </p:nvPr>
        </p:nvSpPr>
        <p:spPr/>
        <p:txBody>
          <a:bodyPr/>
          <a:lstStyle/>
          <a:p>
            <a:r>
              <a:rPr lang="en-US" dirty="0" smtClean="0"/>
              <a:t>Section 44B		Shipping Business</a:t>
            </a:r>
          </a:p>
          <a:p>
            <a:r>
              <a:rPr lang="en-US" dirty="0" smtClean="0"/>
              <a:t>Section 44BB		Business of Exploration of Mineral Oils</a:t>
            </a:r>
          </a:p>
          <a:p>
            <a:r>
              <a:rPr lang="en-US" dirty="0" smtClean="0"/>
              <a:t>Section 44BBA		Operation of Airlines </a:t>
            </a: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5576136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44AD</a:t>
            </a:r>
            <a:endParaRPr lang="en-IN" dirty="0"/>
          </a:p>
        </p:txBody>
      </p:sp>
      <p:sp>
        <p:nvSpPr>
          <p:cNvPr id="3" name="Content Placeholder 2"/>
          <p:cNvSpPr>
            <a:spLocks noGrp="1"/>
          </p:cNvSpPr>
          <p:nvPr>
            <p:ph sz="quarter" idx="1"/>
          </p:nvPr>
        </p:nvSpPr>
        <p:spPr/>
        <p:txBody>
          <a:bodyPr>
            <a:normAutofit lnSpcReduction="10000"/>
          </a:bodyPr>
          <a:lstStyle/>
          <a:p>
            <a:r>
              <a:rPr lang="en-US" dirty="0" smtClean="0"/>
              <a:t>Eligible </a:t>
            </a:r>
            <a:r>
              <a:rPr lang="en-US" dirty="0" err="1" smtClean="0"/>
              <a:t>Assessees</a:t>
            </a:r>
            <a:endParaRPr lang="en-US" dirty="0" smtClean="0"/>
          </a:p>
          <a:p>
            <a:pPr lvl="1"/>
            <a:r>
              <a:rPr lang="en-US" dirty="0" smtClean="0"/>
              <a:t>Individual</a:t>
            </a:r>
            <a:r>
              <a:rPr lang="en-IN" dirty="0" smtClean="0"/>
              <a:t>s</a:t>
            </a:r>
          </a:p>
          <a:p>
            <a:pPr lvl="1"/>
            <a:r>
              <a:rPr lang="en-US" dirty="0" smtClean="0"/>
              <a:t>HUF</a:t>
            </a:r>
          </a:p>
          <a:p>
            <a:pPr lvl="1"/>
            <a:r>
              <a:rPr lang="en-US" dirty="0" smtClean="0"/>
              <a:t>Partnership Firm  (Other than LLP)</a:t>
            </a:r>
            <a:endParaRPr lang="en-US" dirty="0"/>
          </a:p>
          <a:p>
            <a:r>
              <a:rPr lang="en-US" dirty="0" smtClean="0"/>
              <a:t>Business</a:t>
            </a:r>
          </a:p>
          <a:p>
            <a:pPr lvl="1"/>
            <a:r>
              <a:rPr lang="en-US" dirty="0" smtClean="0"/>
              <a:t>Retail, Wholesale, Civil Construction</a:t>
            </a:r>
          </a:p>
          <a:p>
            <a:r>
              <a:rPr lang="en-US" dirty="0" smtClean="0"/>
              <a:t>Turnover Limit during the previous year</a:t>
            </a:r>
          </a:p>
          <a:p>
            <a:pPr lvl="1"/>
            <a:r>
              <a:rPr lang="en-US" dirty="0" smtClean="0"/>
              <a:t>Rs.2.00 </a:t>
            </a:r>
            <a:r>
              <a:rPr lang="en-US" dirty="0" err="1" smtClean="0"/>
              <a:t>Crores</a:t>
            </a:r>
            <a:endParaRPr lang="en-US" dirty="0" smtClean="0"/>
          </a:p>
          <a:p>
            <a:r>
              <a:rPr lang="en-US" dirty="0" smtClean="0"/>
              <a:t>Presumptive </a:t>
            </a:r>
            <a:r>
              <a:rPr lang="en-US" dirty="0" err="1" smtClean="0"/>
              <a:t>Invcome</a:t>
            </a:r>
            <a:r>
              <a:rPr lang="en-US" dirty="0" smtClean="0"/>
              <a:t> </a:t>
            </a:r>
          </a:p>
          <a:p>
            <a:pPr lvl="1"/>
            <a:r>
              <a:rPr lang="en-US" dirty="0" smtClean="0"/>
              <a:t>8% of the Gross Receipts or 6% - If all receipts through digital mode (non cash)</a:t>
            </a:r>
          </a:p>
          <a:p>
            <a:r>
              <a:rPr lang="en-US" dirty="0" smtClean="0"/>
              <a:t>Can Declare Voluntarily higher income</a:t>
            </a:r>
            <a:endParaRPr lang="en-US"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2875880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Provisions of 44AD</a:t>
            </a:r>
            <a:endParaRPr lang="en-IN" dirty="0"/>
          </a:p>
        </p:txBody>
      </p:sp>
      <p:sp>
        <p:nvSpPr>
          <p:cNvPr id="3" name="Content Placeholder 2"/>
          <p:cNvSpPr>
            <a:spLocks noGrp="1"/>
          </p:cNvSpPr>
          <p:nvPr>
            <p:ph sz="quarter" idx="1"/>
          </p:nvPr>
        </p:nvSpPr>
        <p:spPr/>
        <p:txBody>
          <a:bodyPr>
            <a:normAutofit fontScale="85000" lnSpcReduction="20000"/>
          </a:bodyPr>
          <a:lstStyle/>
          <a:p>
            <a:r>
              <a:rPr lang="en-US" dirty="0" smtClean="0"/>
              <a:t>No deductions allowed under Sec.30 to 37</a:t>
            </a:r>
          </a:p>
          <a:p>
            <a:r>
              <a:rPr lang="en-US" dirty="0" smtClean="0"/>
              <a:t>Provisions of Sec.40, 40A, 43B are not applicable</a:t>
            </a:r>
          </a:p>
          <a:p>
            <a:pPr lvl="1"/>
            <a:r>
              <a:rPr lang="en-US" dirty="0" smtClean="0"/>
              <a:t>(Disallowances)</a:t>
            </a:r>
          </a:p>
          <a:p>
            <a:r>
              <a:rPr lang="en-US" dirty="0" smtClean="0"/>
              <a:t>Exempted from maintaining the books of accounts as per Sec.44AA Read with Rule 6F.</a:t>
            </a:r>
          </a:p>
          <a:p>
            <a:r>
              <a:rPr lang="en-US" dirty="0" smtClean="0"/>
              <a:t>Simplified Return of </a:t>
            </a:r>
            <a:r>
              <a:rPr lang="en-US" dirty="0" smtClean="0"/>
              <a:t>Income </a:t>
            </a:r>
            <a:r>
              <a:rPr lang="en-US" dirty="0" smtClean="0"/>
              <a:t>– ITR4</a:t>
            </a:r>
          </a:p>
          <a:p>
            <a:r>
              <a:rPr lang="en-US" dirty="0" smtClean="0"/>
              <a:t>Advance Tax Provisions are not </a:t>
            </a:r>
            <a:r>
              <a:rPr lang="en-US" dirty="0" smtClean="0"/>
              <a:t>applicable</a:t>
            </a:r>
            <a:endParaRPr lang="en-US" dirty="0" smtClean="0"/>
          </a:p>
          <a:p>
            <a:pPr lvl="1"/>
            <a:r>
              <a:rPr lang="en-US" dirty="0"/>
              <a:t>Any person opting for the presumptive taxation scheme under section 44AD is liable to pay whole amount of advance tax on or before 15</a:t>
            </a:r>
            <a:r>
              <a:rPr lang="en-US" baseline="30000" dirty="0"/>
              <a:t>th </a:t>
            </a:r>
            <a:r>
              <a:rPr lang="en-US" dirty="0"/>
              <a:t>March of the previous year. If he fails to pay the advance tax by 15</a:t>
            </a:r>
            <a:r>
              <a:rPr lang="en-US" baseline="30000" dirty="0"/>
              <a:t>th</a:t>
            </a:r>
            <a:r>
              <a:rPr lang="en-US" dirty="0"/>
              <a:t> March of previous year, he shall be liable to pay interest as per section 234C.</a:t>
            </a:r>
            <a:endParaRPr lang="en-US" dirty="0" smtClean="0"/>
          </a:p>
          <a:p>
            <a:r>
              <a:rPr lang="en-US" dirty="0" smtClean="0"/>
              <a:t>The AO does not power to assess higher income</a:t>
            </a:r>
          </a:p>
          <a:p>
            <a:r>
              <a:rPr lang="en-US" dirty="0"/>
              <a:t>The following businesses are excluded from presumptive taxation</a:t>
            </a:r>
            <a:r>
              <a:rPr lang="en-US" dirty="0" smtClean="0"/>
              <a:t>:</a:t>
            </a:r>
          </a:p>
          <a:p>
            <a:r>
              <a:rPr lang="en-US" dirty="0" smtClean="0"/>
              <a:t>a</a:t>
            </a:r>
            <a:r>
              <a:rPr lang="en-US" dirty="0"/>
              <a:t>. Life insurance agents.</a:t>
            </a:r>
          </a:p>
          <a:p>
            <a:r>
              <a:rPr lang="en-US" dirty="0"/>
              <a:t>b. Commission of any kind.</a:t>
            </a:r>
          </a:p>
          <a:p>
            <a:endParaRPr lang="en-US" dirty="0" smtClean="0"/>
          </a:p>
          <a:p>
            <a:pPr marL="0" indent="0">
              <a:buNone/>
            </a:pPr>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1299691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Lower Income</a:t>
            </a:r>
            <a:endParaRPr lang="en-IN" dirty="0"/>
          </a:p>
        </p:txBody>
      </p:sp>
      <p:sp>
        <p:nvSpPr>
          <p:cNvPr id="3" name="Content Placeholder 2"/>
          <p:cNvSpPr>
            <a:spLocks noGrp="1"/>
          </p:cNvSpPr>
          <p:nvPr>
            <p:ph sz="quarter" idx="1"/>
          </p:nvPr>
        </p:nvSpPr>
        <p:spPr/>
        <p:txBody>
          <a:bodyPr>
            <a:normAutofit fontScale="92500" lnSpcReduction="10000"/>
          </a:bodyPr>
          <a:lstStyle/>
          <a:p>
            <a:r>
              <a:rPr lang="en-US" dirty="0" smtClean="0"/>
              <a:t>Compulsory Maintenance of Books of Accounts</a:t>
            </a:r>
          </a:p>
          <a:p>
            <a:r>
              <a:rPr lang="en-US" dirty="0" smtClean="0"/>
              <a:t>Compulsory Tax Audit under Sec.44AB</a:t>
            </a:r>
          </a:p>
          <a:p>
            <a:r>
              <a:rPr lang="en-US" dirty="0" smtClean="0"/>
              <a:t>Advance Tax Provisions not  applicable</a:t>
            </a:r>
          </a:p>
          <a:p>
            <a:pPr lvl="1"/>
            <a:r>
              <a:rPr lang="en-US" dirty="0" smtClean="0"/>
              <a:t>But any </a:t>
            </a:r>
            <a:r>
              <a:rPr lang="en-US" dirty="0"/>
              <a:t>person opting for the presumptive taxation scheme under section 44AD is liable to pay whole amount of advance tax on or before 15</a:t>
            </a:r>
            <a:r>
              <a:rPr lang="en-US" baseline="30000" dirty="0"/>
              <a:t>th </a:t>
            </a:r>
            <a:r>
              <a:rPr lang="en-US" dirty="0"/>
              <a:t>March of the previous year. If he fails to pay the advance tax by 15</a:t>
            </a:r>
            <a:r>
              <a:rPr lang="en-US" baseline="30000" dirty="0"/>
              <a:t>th</a:t>
            </a:r>
            <a:r>
              <a:rPr lang="en-US" dirty="0"/>
              <a:t> March of previous year, he shall be liable to pay interest as per section 234C.</a:t>
            </a:r>
          </a:p>
          <a:p>
            <a:r>
              <a:rPr lang="en-US" dirty="0" smtClean="0"/>
              <a:t>The assesse is eligible to claim deductions under Chapter VIA</a:t>
            </a:r>
          </a:p>
          <a:p>
            <a:pPr marL="0" indent="0">
              <a:buNone/>
            </a:pPr>
            <a:r>
              <a:rPr lang="en-US" dirty="0" smtClean="0"/>
              <a:t>Note:</a:t>
            </a:r>
          </a:p>
          <a:p>
            <a:pPr marL="0" indent="0">
              <a:buNone/>
            </a:pPr>
            <a:r>
              <a:rPr lang="en-US" dirty="0"/>
              <a:t>If a person opts for presumptive taxation scheme then he is also require to follow the same scheme for next 5 years. If he failed to do so, then presumptive taxation scheme will not be available for him for next 5 years.</a:t>
            </a:r>
            <a:endParaRPr lang="en-US" dirty="0" smtClean="0"/>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46531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Section 44ADA - Professionals</a:t>
            </a:r>
            <a:endParaRPr lang="en-IN" dirty="0"/>
          </a:p>
        </p:txBody>
      </p:sp>
      <p:sp>
        <p:nvSpPr>
          <p:cNvPr id="3" name="Content Placeholder 2"/>
          <p:cNvSpPr>
            <a:spLocks noGrp="1"/>
          </p:cNvSpPr>
          <p:nvPr>
            <p:ph sz="quarter" idx="1"/>
          </p:nvPr>
        </p:nvSpPr>
        <p:spPr/>
        <p:txBody>
          <a:bodyPr>
            <a:normAutofit/>
          </a:bodyPr>
          <a:lstStyle/>
          <a:p>
            <a:r>
              <a:rPr lang="en-US" dirty="0" smtClean="0"/>
              <a:t>Applicable to</a:t>
            </a:r>
          </a:p>
          <a:p>
            <a:r>
              <a:rPr lang="en-US" dirty="0"/>
              <a:t>Engineering</a:t>
            </a:r>
          </a:p>
          <a:p>
            <a:r>
              <a:rPr lang="en-US" dirty="0"/>
              <a:t>Legal</a:t>
            </a:r>
          </a:p>
          <a:p>
            <a:r>
              <a:rPr lang="en-US" dirty="0"/>
              <a:t>Architectural profession</a:t>
            </a:r>
          </a:p>
          <a:p>
            <a:r>
              <a:rPr lang="en-US" dirty="0"/>
              <a:t>Accountant</a:t>
            </a:r>
          </a:p>
          <a:p>
            <a:r>
              <a:rPr lang="en-US" dirty="0"/>
              <a:t>Medical</a:t>
            </a:r>
          </a:p>
          <a:p>
            <a:r>
              <a:rPr lang="en-US" dirty="0"/>
              <a:t>Technical consultant</a:t>
            </a:r>
          </a:p>
          <a:p>
            <a:r>
              <a:rPr lang="en-US" dirty="0"/>
              <a:t>Interior </a:t>
            </a:r>
            <a:r>
              <a:rPr lang="en-US" dirty="0" smtClean="0"/>
              <a:t>decoration</a:t>
            </a:r>
          </a:p>
          <a:p>
            <a:r>
              <a:rPr lang="en-US" dirty="0"/>
              <a:t>Any other profession as notified by CBDT</a:t>
            </a:r>
          </a:p>
          <a:p>
            <a:pPr lvl="1"/>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4123288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Conditions</a:t>
            </a:r>
            <a:endParaRPr lang="en-IN" dirty="0"/>
          </a:p>
        </p:txBody>
      </p:sp>
      <p:sp>
        <p:nvSpPr>
          <p:cNvPr id="3" name="Content Placeholder 2"/>
          <p:cNvSpPr>
            <a:spLocks noGrp="1"/>
          </p:cNvSpPr>
          <p:nvPr>
            <p:ph sz="quarter" idx="1"/>
          </p:nvPr>
        </p:nvSpPr>
        <p:spPr/>
        <p:txBody>
          <a:bodyPr>
            <a:normAutofit/>
          </a:bodyPr>
          <a:lstStyle/>
          <a:p>
            <a:r>
              <a:rPr lang="en-US" dirty="0" smtClean="0"/>
              <a:t>Gross Receipts – should be less than Rs.50 lakhs during the previous year.</a:t>
            </a:r>
          </a:p>
          <a:p>
            <a:r>
              <a:rPr lang="en-US" dirty="0" smtClean="0"/>
              <a:t>Income:</a:t>
            </a:r>
          </a:p>
          <a:p>
            <a:r>
              <a:rPr lang="en-US" dirty="0" smtClean="0"/>
              <a:t>In </a:t>
            </a:r>
            <a:r>
              <a:rPr lang="en-US" dirty="0"/>
              <a:t>case of a person adopting the provisions of section 44ADA, income will be computed on presumptive basis, i.e. @ 50% of the total gross receipts of the profession. </a:t>
            </a:r>
            <a:endParaRPr lang="en-US" dirty="0" smtClean="0"/>
          </a:p>
          <a:p>
            <a:r>
              <a:rPr lang="en-US" dirty="0" smtClean="0"/>
              <a:t>However </a:t>
            </a:r>
            <a:r>
              <a:rPr lang="en-US" dirty="0"/>
              <a:t>such person can declare income higher than 50%.</a:t>
            </a:r>
          </a:p>
          <a:p>
            <a:r>
              <a:rPr lang="en-US" dirty="0"/>
              <a:t>In other words, in case of a person adopting the provisions of section 44ADA, income will not be computed in normal manner but will be computed @50% of the gross receipts.</a:t>
            </a:r>
          </a:p>
          <a:p>
            <a:endParaRPr lang="en-IN" dirty="0"/>
          </a:p>
        </p:txBody>
      </p:sp>
      <p:pic>
        <p:nvPicPr>
          <p:cNvPr id="4" name="Picture 3" descr="C:\Users\Administrator\AppData\Local\Microsoft\Windows Live Mail\WLMDSS.tmp\WLM577A.tmp\logo.png"/>
          <p:cNvPicPr/>
          <p:nvPr/>
        </p:nvPicPr>
        <p:blipFill>
          <a:blip r:embed="rId2" cstate="print"/>
          <a:srcRect/>
          <a:stretch>
            <a:fillRect/>
          </a:stretch>
        </p:blipFill>
        <p:spPr bwMode="auto">
          <a:xfrm>
            <a:off x="11364684" y="378823"/>
            <a:ext cx="317863" cy="705396"/>
          </a:xfrm>
          <a:prstGeom prst="rect">
            <a:avLst/>
          </a:prstGeom>
          <a:noFill/>
        </p:spPr>
      </p:pic>
    </p:spTree>
    <p:extLst>
      <p:ext uri="{BB962C8B-B14F-4D97-AF65-F5344CB8AC3E}">
        <p14:creationId xmlns:p14="http://schemas.microsoft.com/office/powerpoint/2010/main" xmlns="" val="19715098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241</TotalTime>
  <Words>1376</Words>
  <Application>Microsoft Office PowerPoint</Application>
  <PresentationFormat>Custom</PresentationFormat>
  <Paragraphs>269</Paragraphs>
  <Slides>27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29" baseType="lpstr">
      <vt:lpstr>Civic</vt:lpstr>
      <vt:lpstr>Microsoft Office Excel Worksheet</vt:lpstr>
      <vt:lpstr>PRESUMPTIVE TAXATION</vt:lpstr>
      <vt:lpstr>Meaning</vt:lpstr>
      <vt:lpstr>Provisions applicable to Residents</vt:lpstr>
      <vt:lpstr>Applicable to Non Residents</vt:lpstr>
      <vt:lpstr>Section 44AD</vt:lpstr>
      <vt:lpstr>Other Provisions of 44AD</vt:lpstr>
      <vt:lpstr>Declaration of Lower Income</vt:lpstr>
      <vt:lpstr>Section 44ADA - Professionals</vt:lpstr>
      <vt:lpstr>Conditions</vt:lpstr>
      <vt:lpstr>Other Provisions</vt:lpstr>
      <vt:lpstr>Section – 44AE </vt:lpstr>
      <vt:lpstr>44AE – Other provisions</vt:lpstr>
      <vt:lpstr>Example – 44AE</vt:lpstr>
      <vt:lpstr>Non Residents</vt:lpstr>
      <vt:lpstr>Non Resident Shipping Business </vt:lpstr>
      <vt:lpstr>Overriding provision</vt:lpstr>
      <vt:lpstr>Sec.172 Vs. Sec.44B</vt:lpstr>
      <vt:lpstr>Activities of Exploration of mineral oils</vt:lpstr>
      <vt:lpstr>Lower Income</vt:lpstr>
      <vt:lpstr>Sec.44BBA – Foreign Airlines</vt:lpstr>
      <vt:lpstr>Sec.44BBB – Civil Construction by NR</vt:lpstr>
      <vt:lpstr>Can Declare lower income</vt:lpstr>
      <vt:lpstr>Slide 23</vt:lpstr>
      <vt:lpstr>Example</vt:lpstr>
      <vt:lpstr>Slide 25</vt:lpstr>
      <vt:lpstr>Benefits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PRESUMPTIVE TAXATION</dc:title>
  <dc:creator>user</dc:creator>
  <cp:lastModifiedBy>Debasmita</cp:lastModifiedBy>
  <cp:revision>77</cp:revision>
  <dcterms:created xsi:type="dcterms:W3CDTF">2020-12-16T07:44:24Z</dcterms:created>
  <dcterms:modified xsi:type="dcterms:W3CDTF">2020-12-18T18:54:30Z</dcterms:modified>
</cp:coreProperties>
</file>