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64" r:id="rId5"/>
    <p:sldId id="259" r:id="rId6"/>
    <p:sldId id="260" r:id="rId7"/>
    <p:sldId id="263" r:id="rId8"/>
    <p:sldId id="270" r:id="rId9"/>
    <p:sldId id="258" r:id="rId10"/>
    <p:sldId id="261" r:id="rId11"/>
    <p:sldId id="262" r:id="rId12"/>
    <p:sldId id="271" r:id="rId13"/>
    <p:sldId id="265" r:id="rId14"/>
    <p:sldId id="266" r:id="rId15"/>
    <p:sldId id="267" r:id="rId16"/>
    <p:sldId id="272" r:id="rId17"/>
    <p:sldId id="268" r:id="rId18"/>
    <p:sldId id="269"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8025" autoAdjust="0"/>
    <p:restoredTop sz="94660"/>
  </p:normalViewPr>
  <p:slideViewPr>
    <p:cSldViewPr snapToGrid="0">
      <p:cViewPr varScale="1">
        <p:scale>
          <a:sx n="73" d="100"/>
          <a:sy n="73" d="100"/>
        </p:scale>
        <p:origin x="-486"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A98F3B-0823-4D98-8351-6545B51E83B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29CC4439-0063-4E62-9A3A-DAFAFFC52BFA}">
      <dgm:prSet phldrT="[Text]"/>
      <dgm:spPr/>
      <dgm:t>
        <a:bodyPr/>
        <a:lstStyle/>
        <a:p>
          <a:r>
            <a:rPr lang="en-US" dirty="0" smtClean="0"/>
            <a:t>Applicability </a:t>
          </a:r>
          <a:endParaRPr lang="en-IN" dirty="0"/>
        </a:p>
      </dgm:t>
    </dgm:pt>
    <dgm:pt modelId="{37EE7A2A-6436-468C-8C5C-DAF17E29B2AD}" type="parTrans" cxnId="{604EB286-86A3-4835-879A-77F935D3CEC0}">
      <dgm:prSet/>
      <dgm:spPr/>
      <dgm:t>
        <a:bodyPr/>
        <a:lstStyle/>
        <a:p>
          <a:endParaRPr lang="en-IN"/>
        </a:p>
      </dgm:t>
    </dgm:pt>
    <dgm:pt modelId="{5AE9B61F-203B-4365-BC6A-D40E4679DB58}" type="sibTrans" cxnId="{604EB286-86A3-4835-879A-77F935D3CEC0}">
      <dgm:prSet/>
      <dgm:spPr/>
      <dgm:t>
        <a:bodyPr/>
        <a:lstStyle/>
        <a:p>
          <a:endParaRPr lang="en-IN"/>
        </a:p>
      </dgm:t>
    </dgm:pt>
    <dgm:pt modelId="{9BCC1116-4AF4-4771-9C1C-EA2D64CB1B01}">
      <dgm:prSet phldrT="[Text]"/>
      <dgm:spPr/>
      <dgm:t>
        <a:bodyPr/>
        <a:lstStyle/>
        <a:p>
          <a:r>
            <a:rPr lang="en-US" dirty="0" smtClean="0"/>
            <a:t>Table A</a:t>
          </a:r>
          <a:endParaRPr lang="en-IN" dirty="0"/>
        </a:p>
      </dgm:t>
    </dgm:pt>
    <dgm:pt modelId="{21E463C9-68C4-4395-A56B-EB129069DE20}" type="parTrans" cxnId="{44CACAA9-7B40-47EA-A262-1FF1BBA94701}">
      <dgm:prSet/>
      <dgm:spPr/>
      <dgm:t>
        <a:bodyPr/>
        <a:lstStyle/>
        <a:p>
          <a:endParaRPr lang="en-IN"/>
        </a:p>
      </dgm:t>
    </dgm:pt>
    <dgm:pt modelId="{0AFD9ED7-8798-4390-9AF8-44ADD2CD1C5A}" type="sibTrans" cxnId="{44CACAA9-7B40-47EA-A262-1FF1BBA94701}">
      <dgm:prSet/>
      <dgm:spPr/>
      <dgm:t>
        <a:bodyPr/>
        <a:lstStyle/>
        <a:p>
          <a:endParaRPr lang="en-IN"/>
        </a:p>
      </dgm:t>
    </dgm:pt>
    <dgm:pt modelId="{2E5B7369-F341-4335-8FF7-5A8D689D9472}">
      <dgm:prSet phldrT="[Text]"/>
      <dgm:spPr/>
      <dgm:t>
        <a:bodyPr/>
        <a:lstStyle/>
        <a:p>
          <a:r>
            <a:rPr lang="en-US" dirty="0" smtClean="0"/>
            <a:t>Overall Annual TO Exceeds Rs.50 </a:t>
          </a:r>
          <a:r>
            <a:rPr lang="en-US" dirty="0" err="1" smtClean="0"/>
            <a:t>Crores</a:t>
          </a:r>
          <a:endParaRPr lang="en-IN" dirty="0"/>
        </a:p>
      </dgm:t>
    </dgm:pt>
    <dgm:pt modelId="{87700AD4-B98F-42A0-BE19-218A0BB9E2AF}" type="parTrans" cxnId="{BFF018F4-4964-40C7-9CF4-63F99B7833E6}">
      <dgm:prSet/>
      <dgm:spPr/>
      <dgm:t>
        <a:bodyPr/>
        <a:lstStyle/>
        <a:p>
          <a:endParaRPr lang="en-IN"/>
        </a:p>
      </dgm:t>
    </dgm:pt>
    <dgm:pt modelId="{AF7F3A57-83C8-4C33-8E34-299CE565AECC}" type="sibTrans" cxnId="{BFF018F4-4964-40C7-9CF4-63F99B7833E6}">
      <dgm:prSet/>
      <dgm:spPr/>
      <dgm:t>
        <a:bodyPr/>
        <a:lstStyle/>
        <a:p>
          <a:endParaRPr lang="en-IN"/>
        </a:p>
      </dgm:t>
    </dgm:pt>
    <dgm:pt modelId="{33C063EB-390D-463F-AC8B-F967AD260BDE}">
      <dgm:prSet phldrT="[Text]"/>
      <dgm:spPr/>
      <dgm:t>
        <a:bodyPr/>
        <a:lstStyle/>
        <a:p>
          <a:r>
            <a:rPr lang="en-US" dirty="0" smtClean="0"/>
            <a:t>Aggregate TO from all products and services Exceeds Rs.25 </a:t>
          </a:r>
          <a:r>
            <a:rPr lang="en-US" dirty="0" err="1" smtClean="0"/>
            <a:t>crores</a:t>
          </a:r>
          <a:endParaRPr lang="en-IN" dirty="0"/>
        </a:p>
      </dgm:t>
    </dgm:pt>
    <dgm:pt modelId="{E899D4A5-4036-49A3-8DED-303383993FCF}" type="parTrans" cxnId="{DBE718D4-507B-44BC-BB74-193981FD7253}">
      <dgm:prSet/>
      <dgm:spPr/>
      <dgm:t>
        <a:bodyPr/>
        <a:lstStyle/>
        <a:p>
          <a:endParaRPr lang="en-IN"/>
        </a:p>
      </dgm:t>
    </dgm:pt>
    <dgm:pt modelId="{4A2F7C72-3602-44B9-8FC4-6CA3175D4AE4}" type="sibTrans" cxnId="{DBE718D4-507B-44BC-BB74-193981FD7253}">
      <dgm:prSet/>
      <dgm:spPr/>
      <dgm:t>
        <a:bodyPr/>
        <a:lstStyle/>
        <a:p>
          <a:endParaRPr lang="en-IN"/>
        </a:p>
      </dgm:t>
    </dgm:pt>
    <dgm:pt modelId="{0EBC470D-416A-4C44-8585-A225D985EC89}">
      <dgm:prSet phldrT="[Text]"/>
      <dgm:spPr/>
      <dgm:t>
        <a:bodyPr/>
        <a:lstStyle/>
        <a:p>
          <a:r>
            <a:rPr lang="en-US" dirty="0" smtClean="0"/>
            <a:t>Table B</a:t>
          </a:r>
          <a:endParaRPr lang="en-IN" dirty="0"/>
        </a:p>
      </dgm:t>
    </dgm:pt>
    <dgm:pt modelId="{6153D7D0-D082-431F-808C-1D431C1E812B}" type="parTrans" cxnId="{335B3179-96F1-4197-BE18-4B582FA1C39A}">
      <dgm:prSet/>
      <dgm:spPr/>
      <dgm:t>
        <a:bodyPr/>
        <a:lstStyle/>
        <a:p>
          <a:endParaRPr lang="en-IN"/>
        </a:p>
      </dgm:t>
    </dgm:pt>
    <dgm:pt modelId="{2A701788-9274-4207-97E8-88687A232443}" type="sibTrans" cxnId="{335B3179-96F1-4197-BE18-4B582FA1C39A}">
      <dgm:prSet/>
      <dgm:spPr/>
      <dgm:t>
        <a:bodyPr/>
        <a:lstStyle/>
        <a:p>
          <a:endParaRPr lang="en-IN"/>
        </a:p>
      </dgm:t>
    </dgm:pt>
    <dgm:pt modelId="{C5331B1D-89D5-4720-B7DB-6F6BADA541BC}">
      <dgm:prSet phldrT="[Text]"/>
      <dgm:spPr/>
      <dgm:t>
        <a:bodyPr/>
        <a:lstStyle/>
        <a:p>
          <a:r>
            <a:rPr lang="en-US" dirty="0" smtClean="0"/>
            <a:t>Overall Annual TO Exceeds Rs.100 </a:t>
          </a:r>
          <a:r>
            <a:rPr lang="en-US" dirty="0" err="1" smtClean="0"/>
            <a:t>crpres</a:t>
          </a:r>
          <a:endParaRPr lang="en-IN" dirty="0"/>
        </a:p>
      </dgm:t>
    </dgm:pt>
    <dgm:pt modelId="{866F9F5E-51C5-43CB-A3DF-1CC4891076EB}" type="parTrans" cxnId="{79504FCA-63CF-4C8C-B7BC-B75658AEDEAB}">
      <dgm:prSet/>
      <dgm:spPr/>
      <dgm:t>
        <a:bodyPr/>
        <a:lstStyle/>
        <a:p>
          <a:endParaRPr lang="en-IN"/>
        </a:p>
      </dgm:t>
    </dgm:pt>
    <dgm:pt modelId="{18546401-FD2D-4B2A-8DB3-473FF59F8FD7}" type="sibTrans" cxnId="{79504FCA-63CF-4C8C-B7BC-B75658AEDEAB}">
      <dgm:prSet/>
      <dgm:spPr/>
      <dgm:t>
        <a:bodyPr/>
        <a:lstStyle/>
        <a:p>
          <a:endParaRPr lang="en-IN"/>
        </a:p>
      </dgm:t>
    </dgm:pt>
    <dgm:pt modelId="{3EFC352A-4413-4164-B35E-77CE367AE16B}">
      <dgm:prSet/>
      <dgm:spPr/>
      <dgm:t>
        <a:bodyPr/>
        <a:lstStyle/>
        <a:p>
          <a:r>
            <a:rPr lang="en-US" dirty="0" smtClean="0"/>
            <a:t>Aggregate TO from all Products </a:t>
          </a:r>
          <a:r>
            <a:rPr lang="en-US" smtClean="0"/>
            <a:t>and Services </a:t>
          </a:r>
          <a:r>
            <a:rPr lang="en-US" dirty="0" smtClean="0"/>
            <a:t>Exceeds Rs.35 </a:t>
          </a:r>
          <a:r>
            <a:rPr lang="en-US" dirty="0" err="1" smtClean="0"/>
            <a:t>Crores</a:t>
          </a:r>
          <a:endParaRPr lang="en-IN" dirty="0"/>
        </a:p>
      </dgm:t>
    </dgm:pt>
    <dgm:pt modelId="{52BB09CD-023F-4A68-BAF5-F313D29F4C8F}" type="parTrans" cxnId="{5CC68460-2AAA-4B4C-9C99-EFFAFD935BB0}">
      <dgm:prSet/>
      <dgm:spPr/>
      <dgm:t>
        <a:bodyPr/>
        <a:lstStyle/>
        <a:p>
          <a:endParaRPr lang="en-IN"/>
        </a:p>
      </dgm:t>
    </dgm:pt>
    <dgm:pt modelId="{49218F81-D83B-427A-A099-380941EFF0DB}" type="sibTrans" cxnId="{5CC68460-2AAA-4B4C-9C99-EFFAFD935BB0}">
      <dgm:prSet/>
      <dgm:spPr/>
      <dgm:t>
        <a:bodyPr/>
        <a:lstStyle/>
        <a:p>
          <a:endParaRPr lang="en-IN"/>
        </a:p>
      </dgm:t>
    </dgm:pt>
    <dgm:pt modelId="{F2A485F0-A861-43CB-989F-1634066041A7}" type="pres">
      <dgm:prSet presAssocID="{48A98F3B-0823-4D98-8351-6545B51E83BD}" presName="hierChild1" presStyleCnt="0">
        <dgm:presLayoutVars>
          <dgm:chPref val="1"/>
          <dgm:dir/>
          <dgm:animOne val="branch"/>
          <dgm:animLvl val="lvl"/>
          <dgm:resizeHandles/>
        </dgm:presLayoutVars>
      </dgm:prSet>
      <dgm:spPr/>
      <dgm:t>
        <a:bodyPr/>
        <a:lstStyle/>
        <a:p>
          <a:endParaRPr lang="en-IN"/>
        </a:p>
      </dgm:t>
    </dgm:pt>
    <dgm:pt modelId="{7F1B68E7-6D10-4F7A-9E87-8919F5281928}" type="pres">
      <dgm:prSet presAssocID="{29CC4439-0063-4E62-9A3A-DAFAFFC52BFA}" presName="hierRoot1" presStyleCnt="0"/>
      <dgm:spPr/>
    </dgm:pt>
    <dgm:pt modelId="{3D5F6C48-6D24-4663-843C-90ED6F2E4632}" type="pres">
      <dgm:prSet presAssocID="{29CC4439-0063-4E62-9A3A-DAFAFFC52BFA}" presName="composite" presStyleCnt="0"/>
      <dgm:spPr/>
    </dgm:pt>
    <dgm:pt modelId="{8124DD57-2970-467E-B1DB-6CD4D2759A44}" type="pres">
      <dgm:prSet presAssocID="{29CC4439-0063-4E62-9A3A-DAFAFFC52BFA}" presName="background" presStyleLbl="node0" presStyleIdx="0" presStyleCnt="1"/>
      <dgm:spPr/>
    </dgm:pt>
    <dgm:pt modelId="{640A7A90-2749-4A2A-BA01-DFF358D7EF41}" type="pres">
      <dgm:prSet presAssocID="{29CC4439-0063-4E62-9A3A-DAFAFFC52BFA}" presName="text" presStyleLbl="fgAcc0" presStyleIdx="0" presStyleCnt="1">
        <dgm:presLayoutVars>
          <dgm:chPref val="3"/>
        </dgm:presLayoutVars>
      </dgm:prSet>
      <dgm:spPr/>
      <dgm:t>
        <a:bodyPr/>
        <a:lstStyle/>
        <a:p>
          <a:endParaRPr lang="en-IN"/>
        </a:p>
      </dgm:t>
    </dgm:pt>
    <dgm:pt modelId="{50D83ECC-0CF5-4F7F-BBC6-373A0627E13F}" type="pres">
      <dgm:prSet presAssocID="{29CC4439-0063-4E62-9A3A-DAFAFFC52BFA}" presName="hierChild2" presStyleCnt="0"/>
      <dgm:spPr/>
    </dgm:pt>
    <dgm:pt modelId="{55C9CAE9-491B-49DC-A3F5-B1553106E907}" type="pres">
      <dgm:prSet presAssocID="{21E463C9-68C4-4395-A56B-EB129069DE20}" presName="Name10" presStyleLbl="parChTrans1D2" presStyleIdx="0" presStyleCnt="2"/>
      <dgm:spPr/>
      <dgm:t>
        <a:bodyPr/>
        <a:lstStyle/>
        <a:p>
          <a:endParaRPr lang="en-IN"/>
        </a:p>
      </dgm:t>
    </dgm:pt>
    <dgm:pt modelId="{D32B6894-BCD1-4FD8-8760-DCAEA7D8BEF7}" type="pres">
      <dgm:prSet presAssocID="{9BCC1116-4AF4-4771-9C1C-EA2D64CB1B01}" presName="hierRoot2" presStyleCnt="0"/>
      <dgm:spPr/>
    </dgm:pt>
    <dgm:pt modelId="{3FC51D89-6328-4F96-B610-8E00C668D8CB}" type="pres">
      <dgm:prSet presAssocID="{9BCC1116-4AF4-4771-9C1C-EA2D64CB1B01}" presName="composite2" presStyleCnt="0"/>
      <dgm:spPr/>
    </dgm:pt>
    <dgm:pt modelId="{05388CC7-5AAF-4CBE-B120-3E6421EC993A}" type="pres">
      <dgm:prSet presAssocID="{9BCC1116-4AF4-4771-9C1C-EA2D64CB1B01}" presName="background2" presStyleLbl="node2" presStyleIdx="0" presStyleCnt="2"/>
      <dgm:spPr/>
    </dgm:pt>
    <dgm:pt modelId="{4CEC0240-7C68-47FE-A490-423165B1FC14}" type="pres">
      <dgm:prSet presAssocID="{9BCC1116-4AF4-4771-9C1C-EA2D64CB1B01}" presName="text2" presStyleLbl="fgAcc2" presStyleIdx="0" presStyleCnt="2">
        <dgm:presLayoutVars>
          <dgm:chPref val="3"/>
        </dgm:presLayoutVars>
      </dgm:prSet>
      <dgm:spPr/>
      <dgm:t>
        <a:bodyPr/>
        <a:lstStyle/>
        <a:p>
          <a:endParaRPr lang="en-IN"/>
        </a:p>
      </dgm:t>
    </dgm:pt>
    <dgm:pt modelId="{1EEC9E51-60A3-4663-B073-1DB4CE2EBF5A}" type="pres">
      <dgm:prSet presAssocID="{9BCC1116-4AF4-4771-9C1C-EA2D64CB1B01}" presName="hierChild3" presStyleCnt="0"/>
      <dgm:spPr/>
    </dgm:pt>
    <dgm:pt modelId="{7996E643-EB4C-4F53-9C48-C1D3754E3DAF}" type="pres">
      <dgm:prSet presAssocID="{87700AD4-B98F-42A0-BE19-218A0BB9E2AF}" presName="Name17" presStyleLbl="parChTrans1D3" presStyleIdx="0" presStyleCnt="4"/>
      <dgm:spPr/>
      <dgm:t>
        <a:bodyPr/>
        <a:lstStyle/>
        <a:p>
          <a:endParaRPr lang="en-IN"/>
        </a:p>
      </dgm:t>
    </dgm:pt>
    <dgm:pt modelId="{934A37EF-AC32-4752-BA7E-E406335C5E41}" type="pres">
      <dgm:prSet presAssocID="{2E5B7369-F341-4335-8FF7-5A8D689D9472}" presName="hierRoot3" presStyleCnt="0"/>
      <dgm:spPr/>
    </dgm:pt>
    <dgm:pt modelId="{470BD0FF-05C1-43DF-A4C6-CBC9028E11A4}" type="pres">
      <dgm:prSet presAssocID="{2E5B7369-F341-4335-8FF7-5A8D689D9472}" presName="composite3" presStyleCnt="0"/>
      <dgm:spPr/>
    </dgm:pt>
    <dgm:pt modelId="{22696753-6F11-4B79-AFBE-DCB84951FBCC}" type="pres">
      <dgm:prSet presAssocID="{2E5B7369-F341-4335-8FF7-5A8D689D9472}" presName="background3" presStyleLbl="node3" presStyleIdx="0" presStyleCnt="4"/>
      <dgm:spPr/>
    </dgm:pt>
    <dgm:pt modelId="{60DD9507-C9B3-4402-865D-5B6140E21A7E}" type="pres">
      <dgm:prSet presAssocID="{2E5B7369-F341-4335-8FF7-5A8D689D9472}" presName="text3" presStyleLbl="fgAcc3" presStyleIdx="0" presStyleCnt="4">
        <dgm:presLayoutVars>
          <dgm:chPref val="3"/>
        </dgm:presLayoutVars>
      </dgm:prSet>
      <dgm:spPr/>
      <dgm:t>
        <a:bodyPr/>
        <a:lstStyle/>
        <a:p>
          <a:endParaRPr lang="en-IN"/>
        </a:p>
      </dgm:t>
    </dgm:pt>
    <dgm:pt modelId="{6C11D4EA-DC8F-4449-B85F-8205EF39E634}" type="pres">
      <dgm:prSet presAssocID="{2E5B7369-F341-4335-8FF7-5A8D689D9472}" presName="hierChild4" presStyleCnt="0"/>
      <dgm:spPr/>
    </dgm:pt>
    <dgm:pt modelId="{529DDB4B-BE74-4FD7-B714-E3CD6F96FFE1}" type="pres">
      <dgm:prSet presAssocID="{E899D4A5-4036-49A3-8DED-303383993FCF}" presName="Name17" presStyleLbl="parChTrans1D3" presStyleIdx="1" presStyleCnt="4"/>
      <dgm:spPr/>
      <dgm:t>
        <a:bodyPr/>
        <a:lstStyle/>
        <a:p>
          <a:endParaRPr lang="en-IN"/>
        </a:p>
      </dgm:t>
    </dgm:pt>
    <dgm:pt modelId="{92D4A8FB-1F92-4A37-9CD9-6EBD5B989C6A}" type="pres">
      <dgm:prSet presAssocID="{33C063EB-390D-463F-AC8B-F967AD260BDE}" presName="hierRoot3" presStyleCnt="0"/>
      <dgm:spPr/>
    </dgm:pt>
    <dgm:pt modelId="{4C7BF072-50D2-4CCA-802E-FDC103C7FD1D}" type="pres">
      <dgm:prSet presAssocID="{33C063EB-390D-463F-AC8B-F967AD260BDE}" presName="composite3" presStyleCnt="0"/>
      <dgm:spPr/>
    </dgm:pt>
    <dgm:pt modelId="{941E9253-BDB8-4417-85A0-3A87C68DAB19}" type="pres">
      <dgm:prSet presAssocID="{33C063EB-390D-463F-AC8B-F967AD260BDE}" presName="background3" presStyleLbl="node3" presStyleIdx="1" presStyleCnt="4"/>
      <dgm:spPr/>
    </dgm:pt>
    <dgm:pt modelId="{70118B26-45C1-43E1-84AC-A8D1734C08B4}" type="pres">
      <dgm:prSet presAssocID="{33C063EB-390D-463F-AC8B-F967AD260BDE}" presName="text3" presStyleLbl="fgAcc3" presStyleIdx="1" presStyleCnt="4">
        <dgm:presLayoutVars>
          <dgm:chPref val="3"/>
        </dgm:presLayoutVars>
      </dgm:prSet>
      <dgm:spPr/>
      <dgm:t>
        <a:bodyPr/>
        <a:lstStyle/>
        <a:p>
          <a:endParaRPr lang="en-IN"/>
        </a:p>
      </dgm:t>
    </dgm:pt>
    <dgm:pt modelId="{7105EA06-9922-4685-865A-5791D936DB43}" type="pres">
      <dgm:prSet presAssocID="{33C063EB-390D-463F-AC8B-F967AD260BDE}" presName="hierChild4" presStyleCnt="0"/>
      <dgm:spPr/>
    </dgm:pt>
    <dgm:pt modelId="{DC3832C6-4838-433D-98C7-0C44CB3BCD49}" type="pres">
      <dgm:prSet presAssocID="{6153D7D0-D082-431F-808C-1D431C1E812B}" presName="Name10" presStyleLbl="parChTrans1D2" presStyleIdx="1" presStyleCnt="2"/>
      <dgm:spPr/>
      <dgm:t>
        <a:bodyPr/>
        <a:lstStyle/>
        <a:p>
          <a:endParaRPr lang="en-IN"/>
        </a:p>
      </dgm:t>
    </dgm:pt>
    <dgm:pt modelId="{FA632C4E-B6ED-492B-B5E7-3E44F79F962F}" type="pres">
      <dgm:prSet presAssocID="{0EBC470D-416A-4C44-8585-A225D985EC89}" presName="hierRoot2" presStyleCnt="0"/>
      <dgm:spPr/>
    </dgm:pt>
    <dgm:pt modelId="{1E2188BA-9A10-4832-A727-5081A626AA48}" type="pres">
      <dgm:prSet presAssocID="{0EBC470D-416A-4C44-8585-A225D985EC89}" presName="composite2" presStyleCnt="0"/>
      <dgm:spPr/>
    </dgm:pt>
    <dgm:pt modelId="{1FEA26C4-74FF-4D98-A281-B87416342D59}" type="pres">
      <dgm:prSet presAssocID="{0EBC470D-416A-4C44-8585-A225D985EC89}" presName="background2" presStyleLbl="node2" presStyleIdx="1" presStyleCnt="2"/>
      <dgm:spPr/>
    </dgm:pt>
    <dgm:pt modelId="{57D295A5-7BA6-4C67-9D67-35977EF5C9B0}" type="pres">
      <dgm:prSet presAssocID="{0EBC470D-416A-4C44-8585-A225D985EC89}" presName="text2" presStyleLbl="fgAcc2" presStyleIdx="1" presStyleCnt="2">
        <dgm:presLayoutVars>
          <dgm:chPref val="3"/>
        </dgm:presLayoutVars>
      </dgm:prSet>
      <dgm:spPr/>
      <dgm:t>
        <a:bodyPr/>
        <a:lstStyle/>
        <a:p>
          <a:endParaRPr lang="en-IN"/>
        </a:p>
      </dgm:t>
    </dgm:pt>
    <dgm:pt modelId="{0CBFBE78-50B1-4450-8238-DE70AAFD6773}" type="pres">
      <dgm:prSet presAssocID="{0EBC470D-416A-4C44-8585-A225D985EC89}" presName="hierChild3" presStyleCnt="0"/>
      <dgm:spPr/>
    </dgm:pt>
    <dgm:pt modelId="{228F7479-E144-46F7-8FDE-9C4DE374B427}" type="pres">
      <dgm:prSet presAssocID="{866F9F5E-51C5-43CB-A3DF-1CC4891076EB}" presName="Name17" presStyleLbl="parChTrans1D3" presStyleIdx="2" presStyleCnt="4"/>
      <dgm:spPr/>
      <dgm:t>
        <a:bodyPr/>
        <a:lstStyle/>
        <a:p>
          <a:endParaRPr lang="en-IN"/>
        </a:p>
      </dgm:t>
    </dgm:pt>
    <dgm:pt modelId="{F1BC4D13-C83F-48F1-84DA-2B478F6AFEE7}" type="pres">
      <dgm:prSet presAssocID="{C5331B1D-89D5-4720-B7DB-6F6BADA541BC}" presName="hierRoot3" presStyleCnt="0"/>
      <dgm:spPr/>
    </dgm:pt>
    <dgm:pt modelId="{DE04667A-412E-4AB3-81F0-CFA1AC1667C5}" type="pres">
      <dgm:prSet presAssocID="{C5331B1D-89D5-4720-B7DB-6F6BADA541BC}" presName="composite3" presStyleCnt="0"/>
      <dgm:spPr/>
    </dgm:pt>
    <dgm:pt modelId="{7D928644-339C-450C-9DB6-33A79FB433B3}" type="pres">
      <dgm:prSet presAssocID="{C5331B1D-89D5-4720-B7DB-6F6BADA541BC}" presName="background3" presStyleLbl="node3" presStyleIdx="2" presStyleCnt="4"/>
      <dgm:spPr/>
    </dgm:pt>
    <dgm:pt modelId="{0AFE23D8-2DE2-4F56-8201-F8536D4A70B5}" type="pres">
      <dgm:prSet presAssocID="{C5331B1D-89D5-4720-B7DB-6F6BADA541BC}" presName="text3" presStyleLbl="fgAcc3" presStyleIdx="2" presStyleCnt="4">
        <dgm:presLayoutVars>
          <dgm:chPref val="3"/>
        </dgm:presLayoutVars>
      </dgm:prSet>
      <dgm:spPr/>
      <dgm:t>
        <a:bodyPr/>
        <a:lstStyle/>
        <a:p>
          <a:endParaRPr lang="en-IN"/>
        </a:p>
      </dgm:t>
    </dgm:pt>
    <dgm:pt modelId="{D3DD88A9-475F-40CA-95C0-825627D47C45}" type="pres">
      <dgm:prSet presAssocID="{C5331B1D-89D5-4720-B7DB-6F6BADA541BC}" presName="hierChild4" presStyleCnt="0"/>
      <dgm:spPr/>
    </dgm:pt>
    <dgm:pt modelId="{7895384B-A907-4BB6-B44D-C719563BCC1C}" type="pres">
      <dgm:prSet presAssocID="{52BB09CD-023F-4A68-BAF5-F313D29F4C8F}" presName="Name17" presStyleLbl="parChTrans1D3" presStyleIdx="3" presStyleCnt="4"/>
      <dgm:spPr/>
      <dgm:t>
        <a:bodyPr/>
        <a:lstStyle/>
        <a:p>
          <a:endParaRPr lang="en-IN"/>
        </a:p>
      </dgm:t>
    </dgm:pt>
    <dgm:pt modelId="{057216E5-64C0-4215-B034-07725CD219F4}" type="pres">
      <dgm:prSet presAssocID="{3EFC352A-4413-4164-B35E-77CE367AE16B}" presName="hierRoot3" presStyleCnt="0"/>
      <dgm:spPr/>
    </dgm:pt>
    <dgm:pt modelId="{03AFBB88-E204-4A43-ABC7-6F0CA77231C8}" type="pres">
      <dgm:prSet presAssocID="{3EFC352A-4413-4164-B35E-77CE367AE16B}" presName="composite3" presStyleCnt="0"/>
      <dgm:spPr/>
    </dgm:pt>
    <dgm:pt modelId="{E2301240-C51F-4647-AB27-A6BD84602C7B}" type="pres">
      <dgm:prSet presAssocID="{3EFC352A-4413-4164-B35E-77CE367AE16B}" presName="background3" presStyleLbl="node3" presStyleIdx="3" presStyleCnt="4"/>
      <dgm:spPr/>
    </dgm:pt>
    <dgm:pt modelId="{CF4BE419-534B-4B1E-B137-37F52A2B61F8}" type="pres">
      <dgm:prSet presAssocID="{3EFC352A-4413-4164-B35E-77CE367AE16B}" presName="text3" presStyleLbl="fgAcc3" presStyleIdx="3" presStyleCnt="4">
        <dgm:presLayoutVars>
          <dgm:chPref val="3"/>
        </dgm:presLayoutVars>
      </dgm:prSet>
      <dgm:spPr/>
      <dgm:t>
        <a:bodyPr/>
        <a:lstStyle/>
        <a:p>
          <a:endParaRPr lang="en-IN"/>
        </a:p>
      </dgm:t>
    </dgm:pt>
    <dgm:pt modelId="{EE0036EB-E3EE-40DB-B4F9-38CAC2AABB55}" type="pres">
      <dgm:prSet presAssocID="{3EFC352A-4413-4164-B35E-77CE367AE16B}" presName="hierChild4" presStyleCnt="0"/>
      <dgm:spPr/>
    </dgm:pt>
  </dgm:ptLst>
  <dgm:cxnLst>
    <dgm:cxn modelId="{C50638A2-B473-44B4-96F6-8C7B35C7271E}" type="presOf" srcId="{866F9F5E-51C5-43CB-A3DF-1CC4891076EB}" destId="{228F7479-E144-46F7-8FDE-9C4DE374B427}" srcOrd="0" destOrd="0" presId="urn:microsoft.com/office/officeart/2005/8/layout/hierarchy1"/>
    <dgm:cxn modelId="{335B3179-96F1-4197-BE18-4B582FA1C39A}" srcId="{29CC4439-0063-4E62-9A3A-DAFAFFC52BFA}" destId="{0EBC470D-416A-4C44-8585-A225D985EC89}" srcOrd="1" destOrd="0" parTransId="{6153D7D0-D082-431F-808C-1D431C1E812B}" sibTransId="{2A701788-9274-4207-97E8-88687A232443}"/>
    <dgm:cxn modelId="{F6C2659F-4336-49C6-A48F-04018020C2A7}" type="presOf" srcId="{2E5B7369-F341-4335-8FF7-5A8D689D9472}" destId="{60DD9507-C9B3-4402-865D-5B6140E21A7E}" srcOrd="0" destOrd="0" presId="urn:microsoft.com/office/officeart/2005/8/layout/hierarchy1"/>
    <dgm:cxn modelId="{5B247134-0CCE-420F-BF0A-02C23BF7956B}" type="presOf" srcId="{87700AD4-B98F-42A0-BE19-218A0BB9E2AF}" destId="{7996E643-EB4C-4F53-9C48-C1D3754E3DAF}" srcOrd="0" destOrd="0" presId="urn:microsoft.com/office/officeart/2005/8/layout/hierarchy1"/>
    <dgm:cxn modelId="{E082F197-0DFF-4AED-8731-029FE280D349}" type="presOf" srcId="{E899D4A5-4036-49A3-8DED-303383993FCF}" destId="{529DDB4B-BE74-4FD7-B714-E3CD6F96FFE1}" srcOrd="0" destOrd="0" presId="urn:microsoft.com/office/officeart/2005/8/layout/hierarchy1"/>
    <dgm:cxn modelId="{DBE718D4-507B-44BC-BB74-193981FD7253}" srcId="{9BCC1116-4AF4-4771-9C1C-EA2D64CB1B01}" destId="{33C063EB-390D-463F-AC8B-F967AD260BDE}" srcOrd="1" destOrd="0" parTransId="{E899D4A5-4036-49A3-8DED-303383993FCF}" sibTransId="{4A2F7C72-3602-44B9-8FC4-6CA3175D4AE4}"/>
    <dgm:cxn modelId="{D8A118FA-5AB9-41B3-9876-DA49C7188243}" type="presOf" srcId="{0EBC470D-416A-4C44-8585-A225D985EC89}" destId="{57D295A5-7BA6-4C67-9D67-35977EF5C9B0}" srcOrd="0" destOrd="0" presId="urn:microsoft.com/office/officeart/2005/8/layout/hierarchy1"/>
    <dgm:cxn modelId="{D25E0DEC-BE38-416F-BB4E-FB97AEC45BC6}" type="presOf" srcId="{6153D7D0-D082-431F-808C-1D431C1E812B}" destId="{DC3832C6-4838-433D-98C7-0C44CB3BCD49}" srcOrd="0" destOrd="0" presId="urn:microsoft.com/office/officeart/2005/8/layout/hierarchy1"/>
    <dgm:cxn modelId="{5CC68460-2AAA-4B4C-9C99-EFFAFD935BB0}" srcId="{0EBC470D-416A-4C44-8585-A225D985EC89}" destId="{3EFC352A-4413-4164-B35E-77CE367AE16B}" srcOrd="1" destOrd="0" parTransId="{52BB09CD-023F-4A68-BAF5-F313D29F4C8F}" sibTransId="{49218F81-D83B-427A-A099-380941EFF0DB}"/>
    <dgm:cxn modelId="{F127163B-D2DD-4B77-8839-9D9B04B646B7}" type="presOf" srcId="{29CC4439-0063-4E62-9A3A-DAFAFFC52BFA}" destId="{640A7A90-2749-4A2A-BA01-DFF358D7EF41}" srcOrd="0" destOrd="0" presId="urn:microsoft.com/office/officeart/2005/8/layout/hierarchy1"/>
    <dgm:cxn modelId="{102BA474-77CE-425B-BE6D-6F3B3B78FF44}" type="presOf" srcId="{9BCC1116-4AF4-4771-9C1C-EA2D64CB1B01}" destId="{4CEC0240-7C68-47FE-A490-423165B1FC14}" srcOrd="0" destOrd="0" presId="urn:microsoft.com/office/officeart/2005/8/layout/hierarchy1"/>
    <dgm:cxn modelId="{77AA0444-890A-4D72-8FC1-4F42825EB50E}" type="presOf" srcId="{C5331B1D-89D5-4720-B7DB-6F6BADA541BC}" destId="{0AFE23D8-2DE2-4F56-8201-F8536D4A70B5}" srcOrd="0" destOrd="0" presId="urn:microsoft.com/office/officeart/2005/8/layout/hierarchy1"/>
    <dgm:cxn modelId="{ED24D595-DFA4-4B49-B7C3-3A6CC7188397}" type="presOf" srcId="{48A98F3B-0823-4D98-8351-6545B51E83BD}" destId="{F2A485F0-A861-43CB-989F-1634066041A7}" srcOrd="0" destOrd="0" presId="urn:microsoft.com/office/officeart/2005/8/layout/hierarchy1"/>
    <dgm:cxn modelId="{79504FCA-63CF-4C8C-B7BC-B75658AEDEAB}" srcId="{0EBC470D-416A-4C44-8585-A225D985EC89}" destId="{C5331B1D-89D5-4720-B7DB-6F6BADA541BC}" srcOrd="0" destOrd="0" parTransId="{866F9F5E-51C5-43CB-A3DF-1CC4891076EB}" sibTransId="{18546401-FD2D-4B2A-8DB3-473FF59F8FD7}"/>
    <dgm:cxn modelId="{BFF018F4-4964-40C7-9CF4-63F99B7833E6}" srcId="{9BCC1116-4AF4-4771-9C1C-EA2D64CB1B01}" destId="{2E5B7369-F341-4335-8FF7-5A8D689D9472}" srcOrd="0" destOrd="0" parTransId="{87700AD4-B98F-42A0-BE19-218A0BB9E2AF}" sibTransId="{AF7F3A57-83C8-4C33-8E34-299CE565AECC}"/>
    <dgm:cxn modelId="{44CACAA9-7B40-47EA-A262-1FF1BBA94701}" srcId="{29CC4439-0063-4E62-9A3A-DAFAFFC52BFA}" destId="{9BCC1116-4AF4-4771-9C1C-EA2D64CB1B01}" srcOrd="0" destOrd="0" parTransId="{21E463C9-68C4-4395-A56B-EB129069DE20}" sibTransId="{0AFD9ED7-8798-4390-9AF8-44ADD2CD1C5A}"/>
    <dgm:cxn modelId="{C29F6A05-C080-425A-A207-D57A0F0D9D9C}" type="presOf" srcId="{21E463C9-68C4-4395-A56B-EB129069DE20}" destId="{55C9CAE9-491B-49DC-A3F5-B1553106E907}" srcOrd="0" destOrd="0" presId="urn:microsoft.com/office/officeart/2005/8/layout/hierarchy1"/>
    <dgm:cxn modelId="{791792F1-5495-4746-B749-220E1F2D4F8A}" type="presOf" srcId="{33C063EB-390D-463F-AC8B-F967AD260BDE}" destId="{70118B26-45C1-43E1-84AC-A8D1734C08B4}" srcOrd="0" destOrd="0" presId="urn:microsoft.com/office/officeart/2005/8/layout/hierarchy1"/>
    <dgm:cxn modelId="{E2292446-1E1D-404A-8EA0-CD23C85013F5}" type="presOf" srcId="{52BB09CD-023F-4A68-BAF5-F313D29F4C8F}" destId="{7895384B-A907-4BB6-B44D-C719563BCC1C}" srcOrd="0" destOrd="0" presId="urn:microsoft.com/office/officeart/2005/8/layout/hierarchy1"/>
    <dgm:cxn modelId="{AD99B36C-5550-406A-8928-F34A19940F33}" type="presOf" srcId="{3EFC352A-4413-4164-B35E-77CE367AE16B}" destId="{CF4BE419-534B-4B1E-B137-37F52A2B61F8}" srcOrd="0" destOrd="0" presId="urn:microsoft.com/office/officeart/2005/8/layout/hierarchy1"/>
    <dgm:cxn modelId="{604EB286-86A3-4835-879A-77F935D3CEC0}" srcId="{48A98F3B-0823-4D98-8351-6545B51E83BD}" destId="{29CC4439-0063-4E62-9A3A-DAFAFFC52BFA}" srcOrd="0" destOrd="0" parTransId="{37EE7A2A-6436-468C-8C5C-DAF17E29B2AD}" sibTransId="{5AE9B61F-203B-4365-BC6A-D40E4679DB58}"/>
    <dgm:cxn modelId="{DA575678-C6A6-4E03-8B42-488325244C38}" type="presParOf" srcId="{F2A485F0-A861-43CB-989F-1634066041A7}" destId="{7F1B68E7-6D10-4F7A-9E87-8919F5281928}" srcOrd="0" destOrd="0" presId="urn:microsoft.com/office/officeart/2005/8/layout/hierarchy1"/>
    <dgm:cxn modelId="{5423BC81-67E4-4480-9FCF-3A4DA8246106}" type="presParOf" srcId="{7F1B68E7-6D10-4F7A-9E87-8919F5281928}" destId="{3D5F6C48-6D24-4663-843C-90ED6F2E4632}" srcOrd="0" destOrd="0" presId="urn:microsoft.com/office/officeart/2005/8/layout/hierarchy1"/>
    <dgm:cxn modelId="{7862EC17-3BDA-4B58-8051-E9A717DFEF0E}" type="presParOf" srcId="{3D5F6C48-6D24-4663-843C-90ED6F2E4632}" destId="{8124DD57-2970-467E-B1DB-6CD4D2759A44}" srcOrd="0" destOrd="0" presId="urn:microsoft.com/office/officeart/2005/8/layout/hierarchy1"/>
    <dgm:cxn modelId="{8C777926-930D-4703-84CE-2A922F4840ED}" type="presParOf" srcId="{3D5F6C48-6D24-4663-843C-90ED6F2E4632}" destId="{640A7A90-2749-4A2A-BA01-DFF358D7EF41}" srcOrd="1" destOrd="0" presId="urn:microsoft.com/office/officeart/2005/8/layout/hierarchy1"/>
    <dgm:cxn modelId="{C4AA41A4-9EC9-4CED-BD81-53D56CFCD421}" type="presParOf" srcId="{7F1B68E7-6D10-4F7A-9E87-8919F5281928}" destId="{50D83ECC-0CF5-4F7F-BBC6-373A0627E13F}" srcOrd="1" destOrd="0" presId="urn:microsoft.com/office/officeart/2005/8/layout/hierarchy1"/>
    <dgm:cxn modelId="{F3395E92-5040-41E3-93D5-E70509F1BA49}" type="presParOf" srcId="{50D83ECC-0CF5-4F7F-BBC6-373A0627E13F}" destId="{55C9CAE9-491B-49DC-A3F5-B1553106E907}" srcOrd="0" destOrd="0" presId="urn:microsoft.com/office/officeart/2005/8/layout/hierarchy1"/>
    <dgm:cxn modelId="{75E0E465-CB41-4240-A0B5-E90E334B828E}" type="presParOf" srcId="{50D83ECC-0CF5-4F7F-BBC6-373A0627E13F}" destId="{D32B6894-BCD1-4FD8-8760-DCAEA7D8BEF7}" srcOrd="1" destOrd="0" presId="urn:microsoft.com/office/officeart/2005/8/layout/hierarchy1"/>
    <dgm:cxn modelId="{3E9E8CBF-C82D-43DC-BC47-44826469E3AA}" type="presParOf" srcId="{D32B6894-BCD1-4FD8-8760-DCAEA7D8BEF7}" destId="{3FC51D89-6328-4F96-B610-8E00C668D8CB}" srcOrd="0" destOrd="0" presId="urn:microsoft.com/office/officeart/2005/8/layout/hierarchy1"/>
    <dgm:cxn modelId="{5899E599-9970-48FC-BBE9-5467C3D9416B}" type="presParOf" srcId="{3FC51D89-6328-4F96-B610-8E00C668D8CB}" destId="{05388CC7-5AAF-4CBE-B120-3E6421EC993A}" srcOrd="0" destOrd="0" presId="urn:microsoft.com/office/officeart/2005/8/layout/hierarchy1"/>
    <dgm:cxn modelId="{D3E8C854-F5B9-4DE9-8DF6-409FB8A7695A}" type="presParOf" srcId="{3FC51D89-6328-4F96-B610-8E00C668D8CB}" destId="{4CEC0240-7C68-47FE-A490-423165B1FC14}" srcOrd="1" destOrd="0" presId="urn:microsoft.com/office/officeart/2005/8/layout/hierarchy1"/>
    <dgm:cxn modelId="{779E5674-44BE-4EC4-AD46-69C47959C1EC}" type="presParOf" srcId="{D32B6894-BCD1-4FD8-8760-DCAEA7D8BEF7}" destId="{1EEC9E51-60A3-4663-B073-1DB4CE2EBF5A}" srcOrd="1" destOrd="0" presId="urn:microsoft.com/office/officeart/2005/8/layout/hierarchy1"/>
    <dgm:cxn modelId="{58F7410F-2E03-4119-94C4-18D1B04F63A7}" type="presParOf" srcId="{1EEC9E51-60A3-4663-B073-1DB4CE2EBF5A}" destId="{7996E643-EB4C-4F53-9C48-C1D3754E3DAF}" srcOrd="0" destOrd="0" presId="urn:microsoft.com/office/officeart/2005/8/layout/hierarchy1"/>
    <dgm:cxn modelId="{0F33D877-3BF4-4316-B504-CA32F61D10B5}" type="presParOf" srcId="{1EEC9E51-60A3-4663-B073-1DB4CE2EBF5A}" destId="{934A37EF-AC32-4752-BA7E-E406335C5E41}" srcOrd="1" destOrd="0" presId="urn:microsoft.com/office/officeart/2005/8/layout/hierarchy1"/>
    <dgm:cxn modelId="{015E5125-5D40-4CBD-9A8E-81D17A571DF3}" type="presParOf" srcId="{934A37EF-AC32-4752-BA7E-E406335C5E41}" destId="{470BD0FF-05C1-43DF-A4C6-CBC9028E11A4}" srcOrd="0" destOrd="0" presId="urn:microsoft.com/office/officeart/2005/8/layout/hierarchy1"/>
    <dgm:cxn modelId="{B3052EEB-9B26-4281-BFE7-0F6157DD3BBB}" type="presParOf" srcId="{470BD0FF-05C1-43DF-A4C6-CBC9028E11A4}" destId="{22696753-6F11-4B79-AFBE-DCB84951FBCC}" srcOrd="0" destOrd="0" presId="urn:microsoft.com/office/officeart/2005/8/layout/hierarchy1"/>
    <dgm:cxn modelId="{52D6AE48-A2AC-4AAF-A683-1D1C008A86F0}" type="presParOf" srcId="{470BD0FF-05C1-43DF-A4C6-CBC9028E11A4}" destId="{60DD9507-C9B3-4402-865D-5B6140E21A7E}" srcOrd="1" destOrd="0" presId="urn:microsoft.com/office/officeart/2005/8/layout/hierarchy1"/>
    <dgm:cxn modelId="{1CF609BB-7064-4913-BB91-170DA6730299}" type="presParOf" srcId="{934A37EF-AC32-4752-BA7E-E406335C5E41}" destId="{6C11D4EA-DC8F-4449-B85F-8205EF39E634}" srcOrd="1" destOrd="0" presId="urn:microsoft.com/office/officeart/2005/8/layout/hierarchy1"/>
    <dgm:cxn modelId="{94B43B1A-A5A5-482E-A1D0-BF9173F920DA}" type="presParOf" srcId="{1EEC9E51-60A3-4663-B073-1DB4CE2EBF5A}" destId="{529DDB4B-BE74-4FD7-B714-E3CD6F96FFE1}" srcOrd="2" destOrd="0" presId="urn:microsoft.com/office/officeart/2005/8/layout/hierarchy1"/>
    <dgm:cxn modelId="{33388FF8-5119-428D-8092-E7D06B35A109}" type="presParOf" srcId="{1EEC9E51-60A3-4663-B073-1DB4CE2EBF5A}" destId="{92D4A8FB-1F92-4A37-9CD9-6EBD5B989C6A}" srcOrd="3" destOrd="0" presId="urn:microsoft.com/office/officeart/2005/8/layout/hierarchy1"/>
    <dgm:cxn modelId="{4F492FA9-51E0-4E56-B7A8-5286B8E558D8}" type="presParOf" srcId="{92D4A8FB-1F92-4A37-9CD9-6EBD5B989C6A}" destId="{4C7BF072-50D2-4CCA-802E-FDC103C7FD1D}" srcOrd="0" destOrd="0" presId="urn:microsoft.com/office/officeart/2005/8/layout/hierarchy1"/>
    <dgm:cxn modelId="{286D6AB5-C95A-49CF-A1BF-EBD1C91EAC63}" type="presParOf" srcId="{4C7BF072-50D2-4CCA-802E-FDC103C7FD1D}" destId="{941E9253-BDB8-4417-85A0-3A87C68DAB19}" srcOrd="0" destOrd="0" presId="urn:microsoft.com/office/officeart/2005/8/layout/hierarchy1"/>
    <dgm:cxn modelId="{D11C6F96-A138-4D80-93AD-4819348CB1B9}" type="presParOf" srcId="{4C7BF072-50D2-4CCA-802E-FDC103C7FD1D}" destId="{70118B26-45C1-43E1-84AC-A8D1734C08B4}" srcOrd="1" destOrd="0" presId="urn:microsoft.com/office/officeart/2005/8/layout/hierarchy1"/>
    <dgm:cxn modelId="{E42D081B-6466-4998-A966-09F1F47A6E05}" type="presParOf" srcId="{92D4A8FB-1F92-4A37-9CD9-6EBD5B989C6A}" destId="{7105EA06-9922-4685-865A-5791D936DB43}" srcOrd="1" destOrd="0" presId="urn:microsoft.com/office/officeart/2005/8/layout/hierarchy1"/>
    <dgm:cxn modelId="{3B35FD9D-77F7-46EC-B9C4-0B808E46391C}" type="presParOf" srcId="{50D83ECC-0CF5-4F7F-BBC6-373A0627E13F}" destId="{DC3832C6-4838-433D-98C7-0C44CB3BCD49}" srcOrd="2" destOrd="0" presId="urn:microsoft.com/office/officeart/2005/8/layout/hierarchy1"/>
    <dgm:cxn modelId="{AB946F70-2E33-4754-BB73-15F5DA7F8D36}" type="presParOf" srcId="{50D83ECC-0CF5-4F7F-BBC6-373A0627E13F}" destId="{FA632C4E-B6ED-492B-B5E7-3E44F79F962F}" srcOrd="3" destOrd="0" presId="urn:microsoft.com/office/officeart/2005/8/layout/hierarchy1"/>
    <dgm:cxn modelId="{D95414AA-2F28-400B-9F1C-BB62158E4B34}" type="presParOf" srcId="{FA632C4E-B6ED-492B-B5E7-3E44F79F962F}" destId="{1E2188BA-9A10-4832-A727-5081A626AA48}" srcOrd="0" destOrd="0" presId="urn:microsoft.com/office/officeart/2005/8/layout/hierarchy1"/>
    <dgm:cxn modelId="{3A349CC9-3B2D-49AA-9255-2A4E0B4816A8}" type="presParOf" srcId="{1E2188BA-9A10-4832-A727-5081A626AA48}" destId="{1FEA26C4-74FF-4D98-A281-B87416342D59}" srcOrd="0" destOrd="0" presId="urn:microsoft.com/office/officeart/2005/8/layout/hierarchy1"/>
    <dgm:cxn modelId="{85503E58-FB7C-47C5-9830-DA93F86CC0F0}" type="presParOf" srcId="{1E2188BA-9A10-4832-A727-5081A626AA48}" destId="{57D295A5-7BA6-4C67-9D67-35977EF5C9B0}" srcOrd="1" destOrd="0" presId="urn:microsoft.com/office/officeart/2005/8/layout/hierarchy1"/>
    <dgm:cxn modelId="{4998CC04-97D5-499C-A831-72ADF9EAB9E7}" type="presParOf" srcId="{FA632C4E-B6ED-492B-B5E7-3E44F79F962F}" destId="{0CBFBE78-50B1-4450-8238-DE70AAFD6773}" srcOrd="1" destOrd="0" presId="urn:microsoft.com/office/officeart/2005/8/layout/hierarchy1"/>
    <dgm:cxn modelId="{DB885894-43BE-4A1F-83B3-7CBE5CEF2F16}" type="presParOf" srcId="{0CBFBE78-50B1-4450-8238-DE70AAFD6773}" destId="{228F7479-E144-46F7-8FDE-9C4DE374B427}" srcOrd="0" destOrd="0" presId="urn:microsoft.com/office/officeart/2005/8/layout/hierarchy1"/>
    <dgm:cxn modelId="{27CA8A95-CD46-4773-872C-A7CA8BDB16C9}" type="presParOf" srcId="{0CBFBE78-50B1-4450-8238-DE70AAFD6773}" destId="{F1BC4D13-C83F-48F1-84DA-2B478F6AFEE7}" srcOrd="1" destOrd="0" presId="urn:microsoft.com/office/officeart/2005/8/layout/hierarchy1"/>
    <dgm:cxn modelId="{D42BC554-B34B-496B-8C32-EA37A0E69045}" type="presParOf" srcId="{F1BC4D13-C83F-48F1-84DA-2B478F6AFEE7}" destId="{DE04667A-412E-4AB3-81F0-CFA1AC1667C5}" srcOrd="0" destOrd="0" presId="urn:microsoft.com/office/officeart/2005/8/layout/hierarchy1"/>
    <dgm:cxn modelId="{45212D1C-05C4-4109-8614-D20826392A87}" type="presParOf" srcId="{DE04667A-412E-4AB3-81F0-CFA1AC1667C5}" destId="{7D928644-339C-450C-9DB6-33A79FB433B3}" srcOrd="0" destOrd="0" presId="urn:microsoft.com/office/officeart/2005/8/layout/hierarchy1"/>
    <dgm:cxn modelId="{A32F2A08-4708-480F-A27C-8778AB4A5E44}" type="presParOf" srcId="{DE04667A-412E-4AB3-81F0-CFA1AC1667C5}" destId="{0AFE23D8-2DE2-4F56-8201-F8536D4A70B5}" srcOrd="1" destOrd="0" presId="urn:microsoft.com/office/officeart/2005/8/layout/hierarchy1"/>
    <dgm:cxn modelId="{B49CE205-C2DC-4FEE-B77D-7117FB62446C}" type="presParOf" srcId="{F1BC4D13-C83F-48F1-84DA-2B478F6AFEE7}" destId="{D3DD88A9-475F-40CA-95C0-825627D47C45}" srcOrd="1" destOrd="0" presId="urn:microsoft.com/office/officeart/2005/8/layout/hierarchy1"/>
    <dgm:cxn modelId="{203CC426-81A2-4051-9373-AC7517609F39}" type="presParOf" srcId="{0CBFBE78-50B1-4450-8238-DE70AAFD6773}" destId="{7895384B-A907-4BB6-B44D-C719563BCC1C}" srcOrd="2" destOrd="0" presId="urn:microsoft.com/office/officeart/2005/8/layout/hierarchy1"/>
    <dgm:cxn modelId="{AA39DD54-F49A-4643-808A-94D80C34B358}" type="presParOf" srcId="{0CBFBE78-50B1-4450-8238-DE70AAFD6773}" destId="{057216E5-64C0-4215-B034-07725CD219F4}" srcOrd="3" destOrd="0" presId="urn:microsoft.com/office/officeart/2005/8/layout/hierarchy1"/>
    <dgm:cxn modelId="{FDA41C8E-5820-4A51-9DBD-2D949586518D}" type="presParOf" srcId="{057216E5-64C0-4215-B034-07725CD219F4}" destId="{03AFBB88-E204-4A43-ABC7-6F0CA77231C8}" srcOrd="0" destOrd="0" presId="urn:microsoft.com/office/officeart/2005/8/layout/hierarchy1"/>
    <dgm:cxn modelId="{266A05D3-E83F-4D83-9DB4-8183A9BBC76C}" type="presParOf" srcId="{03AFBB88-E204-4A43-ABC7-6F0CA77231C8}" destId="{E2301240-C51F-4647-AB27-A6BD84602C7B}" srcOrd="0" destOrd="0" presId="urn:microsoft.com/office/officeart/2005/8/layout/hierarchy1"/>
    <dgm:cxn modelId="{9A27AD6A-CF06-40DB-9AA3-75D18A340EE9}" type="presParOf" srcId="{03AFBB88-E204-4A43-ABC7-6F0CA77231C8}" destId="{CF4BE419-534B-4B1E-B137-37F52A2B61F8}" srcOrd="1" destOrd="0" presId="urn:microsoft.com/office/officeart/2005/8/layout/hierarchy1"/>
    <dgm:cxn modelId="{C342C5B1-A0AC-4860-A0EB-1F2D166DA2C4}" type="presParOf" srcId="{057216E5-64C0-4215-B034-07725CD219F4}" destId="{EE0036EB-E3EE-40DB-B4F9-38CAC2AABB55}"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95384B-A907-4BB6-B44D-C719563BCC1C}">
      <dsp:nvSpPr>
        <dsp:cNvPr id="0" name=""/>
        <dsp:cNvSpPr/>
      </dsp:nvSpPr>
      <dsp:spPr>
        <a:xfrm>
          <a:off x="7214841" y="2619731"/>
          <a:ext cx="1025116" cy="487862"/>
        </a:xfrm>
        <a:custGeom>
          <a:avLst/>
          <a:gdLst/>
          <a:ahLst/>
          <a:cxnLst/>
          <a:rect l="0" t="0" r="0" b="0"/>
          <a:pathLst>
            <a:path>
              <a:moveTo>
                <a:pt x="0" y="0"/>
              </a:moveTo>
              <a:lnTo>
                <a:pt x="0" y="332464"/>
              </a:lnTo>
              <a:lnTo>
                <a:pt x="1025116" y="332464"/>
              </a:lnTo>
              <a:lnTo>
                <a:pt x="1025116" y="4878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28F7479-E144-46F7-8FDE-9C4DE374B427}">
      <dsp:nvSpPr>
        <dsp:cNvPr id="0" name=""/>
        <dsp:cNvSpPr/>
      </dsp:nvSpPr>
      <dsp:spPr>
        <a:xfrm>
          <a:off x="6189724" y="2619731"/>
          <a:ext cx="1025116" cy="487862"/>
        </a:xfrm>
        <a:custGeom>
          <a:avLst/>
          <a:gdLst/>
          <a:ahLst/>
          <a:cxnLst/>
          <a:rect l="0" t="0" r="0" b="0"/>
          <a:pathLst>
            <a:path>
              <a:moveTo>
                <a:pt x="1025116" y="0"/>
              </a:moveTo>
              <a:lnTo>
                <a:pt x="1025116" y="332464"/>
              </a:lnTo>
              <a:lnTo>
                <a:pt x="0" y="332464"/>
              </a:lnTo>
              <a:lnTo>
                <a:pt x="0" y="4878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3832C6-4838-433D-98C7-0C44CB3BCD49}">
      <dsp:nvSpPr>
        <dsp:cNvPr id="0" name=""/>
        <dsp:cNvSpPr/>
      </dsp:nvSpPr>
      <dsp:spPr>
        <a:xfrm>
          <a:off x="5164607" y="1066678"/>
          <a:ext cx="2050233" cy="487862"/>
        </a:xfrm>
        <a:custGeom>
          <a:avLst/>
          <a:gdLst/>
          <a:ahLst/>
          <a:cxnLst/>
          <a:rect l="0" t="0" r="0" b="0"/>
          <a:pathLst>
            <a:path>
              <a:moveTo>
                <a:pt x="0" y="0"/>
              </a:moveTo>
              <a:lnTo>
                <a:pt x="0" y="332464"/>
              </a:lnTo>
              <a:lnTo>
                <a:pt x="2050233" y="332464"/>
              </a:lnTo>
              <a:lnTo>
                <a:pt x="2050233" y="4878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29DDB4B-BE74-4FD7-B714-E3CD6F96FFE1}">
      <dsp:nvSpPr>
        <dsp:cNvPr id="0" name=""/>
        <dsp:cNvSpPr/>
      </dsp:nvSpPr>
      <dsp:spPr>
        <a:xfrm>
          <a:off x="3114373" y="2619731"/>
          <a:ext cx="1025116" cy="487862"/>
        </a:xfrm>
        <a:custGeom>
          <a:avLst/>
          <a:gdLst/>
          <a:ahLst/>
          <a:cxnLst/>
          <a:rect l="0" t="0" r="0" b="0"/>
          <a:pathLst>
            <a:path>
              <a:moveTo>
                <a:pt x="0" y="0"/>
              </a:moveTo>
              <a:lnTo>
                <a:pt x="0" y="332464"/>
              </a:lnTo>
              <a:lnTo>
                <a:pt x="1025116" y="332464"/>
              </a:lnTo>
              <a:lnTo>
                <a:pt x="1025116" y="4878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996E643-EB4C-4F53-9C48-C1D3754E3DAF}">
      <dsp:nvSpPr>
        <dsp:cNvPr id="0" name=""/>
        <dsp:cNvSpPr/>
      </dsp:nvSpPr>
      <dsp:spPr>
        <a:xfrm>
          <a:off x="2089256" y="2619731"/>
          <a:ext cx="1025116" cy="487862"/>
        </a:xfrm>
        <a:custGeom>
          <a:avLst/>
          <a:gdLst/>
          <a:ahLst/>
          <a:cxnLst/>
          <a:rect l="0" t="0" r="0" b="0"/>
          <a:pathLst>
            <a:path>
              <a:moveTo>
                <a:pt x="1025116" y="0"/>
              </a:moveTo>
              <a:lnTo>
                <a:pt x="1025116" y="332464"/>
              </a:lnTo>
              <a:lnTo>
                <a:pt x="0" y="332464"/>
              </a:lnTo>
              <a:lnTo>
                <a:pt x="0" y="4878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C9CAE9-491B-49DC-A3F5-B1553106E907}">
      <dsp:nvSpPr>
        <dsp:cNvPr id="0" name=""/>
        <dsp:cNvSpPr/>
      </dsp:nvSpPr>
      <dsp:spPr>
        <a:xfrm>
          <a:off x="3114373" y="1066678"/>
          <a:ext cx="2050233" cy="487862"/>
        </a:xfrm>
        <a:custGeom>
          <a:avLst/>
          <a:gdLst/>
          <a:ahLst/>
          <a:cxnLst/>
          <a:rect l="0" t="0" r="0" b="0"/>
          <a:pathLst>
            <a:path>
              <a:moveTo>
                <a:pt x="2050233" y="0"/>
              </a:moveTo>
              <a:lnTo>
                <a:pt x="2050233" y="332464"/>
              </a:lnTo>
              <a:lnTo>
                <a:pt x="0" y="332464"/>
              </a:lnTo>
              <a:lnTo>
                <a:pt x="0" y="4878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124DD57-2970-467E-B1DB-6CD4D2759A44}">
      <dsp:nvSpPr>
        <dsp:cNvPr id="0" name=""/>
        <dsp:cNvSpPr/>
      </dsp:nvSpPr>
      <dsp:spPr>
        <a:xfrm>
          <a:off x="4325875" y="1489"/>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0A7A90-2749-4A2A-BA01-DFF358D7EF41}">
      <dsp:nvSpPr>
        <dsp:cNvPr id="0" name=""/>
        <dsp:cNvSpPr/>
      </dsp:nvSpPr>
      <dsp:spPr>
        <a:xfrm>
          <a:off x="4512260" y="178554"/>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Applicability </a:t>
          </a:r>
          <a:endParaRPr lang="en-IN" sz="1500" kern="1200" dirty="0"/>
        </a:p>
      </dsp:txBody>
      <dsp:txXfrm>
        <a:off x="4543458" y="209752"/>
        <a:ext cx="1615068" cy="1002793"/>
      </dsp:txXfrm>
    </dsp:sp>
    <dsp:sp modelId="{05388CC7-5AAF-4CBE-B120-3E6421EC993A}">
      <dsp:nvSpPr>
        <dsp:cNvPr id="0" name=""/>
        <dsp:cNvSpPr/>
      </dsp:nvSpPr>
      <dsp:spPr>
        <a:xfrm>
          <a:off x="2275641" y="1554541"/>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EC0240-7C68-47FE-A490-423165B1FC14}">
      <dsp:nvSpPr>
        <dsp:cNvPr id="0" name=""/>
        <dsp:cNvSpPr/>
      </dsp:nvSpPr>
      <dsp:spPr>
        <a:xfrm>
          <a:off x="2462026" y="1731606"/>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Table A</a:t>
          </a:r>
          <a:endParaRPr lang="en-IN" sz="1500" kern="1200" dirty="0"/>
        </a:p>
      </dsp:txBody>
      <dsp:txXfrm>
        <a:off x="2493224" y="1762804"/>
        <a:ext cx="1615068" cy="1002793"/>
      </dsp:txXfrm>
    </dsp:sp>
    <dsp:sp modelId="{22696753-6F11-4B79-AFBE-DCB84951FBCC}">
      <dsp:nvSpPr>
        <dsp:cNvPr id="0" name=""/>
        <dsp:cNvSpPr/>
      </dsp:nvSpPr>
      <dsp:spPr>
        <a:xfrm>
          <a:off x="1250524" y="3107593"/>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DD9507-C9B3-4402-865D-5B6140E21A7E}">
      <dsp:nvSpPr>
        <dsp:cNvPr id="0" name=""/>
        <dsp:cNvSpPr/>
      </dsp:nvSpPr>
      <dsp:spPr>
        <a:xfrm>
          <a:off x="1436909" y="3284659"/>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Overall Annual TO Exceeds Rs.50 </a:t>
          </a:r>
          <a:r>
            <a:rPr lang="en-US" sz="1500" kern="1200" dirty="0" err="1" smtClean="0"/>
            <a:t>Crores</a:t>
          </a:r>
          <a:endParaRPr lang="en-IN" sz="1500" kern="1200" dirty="0"/>
        </a:p>
      </dsp:txBody>
      <dsp:txXfrm>
        <a:off x="1468107" y="3315857"/>
        <a:ext cx="1615068" cy="1002793"/>
      </dsp:txXfrm>
    </dsp:sp>
    <dsp:sp modelId="{941E9253-BDB8-4417-85A0-3A87C68DAB19}">
      <dsp:nvSpPr>
        <dsp:cNvPr id="0" name=""/>
        <dsp:cNvSpPr/>
      </dsp:nvSpPr>
      <dsp:spPr>
        <a:xfrm>
          <a:off x="3300758" y="3107593"/>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118B26-45C1-43E1-84AC-A8D1734C08B4}">
      <dsp:nvSpPr>
        <dsp:cNvPr id="0" name=""/>
        <dsp:cNvSpPr/>
      </dsp:nvSpPr>
      <dsp:spPr>
        <a:xfrm>
          <a:off x="3487143" y="3284659"/>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Aggregate TO from all products and services Exceeds Rs.25 </a:t>
          </a:r>
          <a:r>
            <a:rPr lang="en-US" sz="1500" kern="1200" dirty="0" err="1" smtClean="0"/>
            <a:t>crores</a:t>
          </a:r>
          <a:endParaRPr lang="en-IN" sz="1500" kern="1200" dirty="0"/>
        </a:p>
      </dsp:txBody>
      <dsp:txXfrm>
        <a:off x="3518341" y="3315857"/>
        <a:ext cx="1615068" cy="1002793"/>
      </dsp:txXfrm>
    </dsp:sp>
    <dsp:sp modelId="{1FEA26C4-74FF-4D98-A281-B87416342D59}">
      <dsp:nvSpPr>
        <dsp:cNvPr id="0" name=""/>
        <dsp:cNvSpPr/>
      </dsp:nvSpPr>
      <dsp:spPr>
        <a:xfrm>
          <a:off x="6376109" y="1554541"/>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D295A5-7BA6-4C67-9D67-35977EF5C9B0}">
      <dsp:nvSpPr>
        <dsp:cNvPr id="0" name=""/>
        <dsp:cNvSpPr/>
      </dsp:nvSpPr>
      <dsp:spPr>
        <a:xfrm>
          <a:off x="6562494" y="1731606"/>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Table B</a:t>
          </a:r>
          <a:endParaRPr lang="en-IN" sz="1500" kern="1200" dirty="0"/>
        </a:p>
      </dsp:txBody>
      <dsp:txXfrm>
        <a:off x="6593692" y="1762804"/>
        <a:ext cx="1615068" cy="1002793"/>
      </dsp:txXfrm>
    </dsp:sp>
    <dsp:sp modelId="{7D928644-339C-450C-9DB6-33A79FB433B3}">
      <dsp:nvSpPr>
        <dsp:cNvPr id="0" name=""/>
        <dsp:cNvSpPr/>
      </dsp:nvSpPr>
      <dsp:spPr>
        <a:xfrm>
          <a:off x="5350992" y="3107593"/>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FE23D8-2DE2-4F56-8201-F8536D4A70B5}">
      <dsp:nvSpPr>
        <dsp:cNvPr id="0" name=""/>
        <dsp:cNvSpPr/>
      </dsp:nvSpPr>
      <dsp:spPr>
        <a:xfrm>
          <a:off x="5537377" y="3284659"/>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Overall Annual TO Exceeds Rs.100 </a:t>
          </a:r>
          <a:r>
            <a:rPr lang="en-US" sz="1500" kern="1200" dirty="0" err="1" smtClean="0"/>
            <a:t>crpres</a:t>
          </a:r>
          <a:endParaRPr lang="en-IN" sz="1500" kern="1200" dirty="0"/>
        </a:p>
      </dsp:txBody>
      <dsp:txXfrm>
        <a:off x="5568575" y="3315857"/>
        <a:ext cx="1615068" cy="1002793"/>
      </dsp:txXfrm>
    </dsp:sp>
    <dsp:sp modelId="{E2301240-C51F-4647-AB27-A6BD84602C7B}">
      <dsp:nvSpPr>
        <dsp:cNvPr id="0" name=""/>
        <dsp:cNvSpPr/>
      </dsp:nvSpPr>
      <dsp:spPr>
        <a:xfrm>
          <a:off x="7401226" y="3107593"/>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4BE419-534B-4B1E-B137-37F52A2B61F8}">
      <dsp:nvSpPr>
        <dsp:cNvPr id="0" name=""/>
        <dsp:cNvSpPr/>
      </dsp:nvSpPr>
      <dsp:spPr>
        <a:xfrm>
          <a:off x="7587611" y="3284659"/>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Aggregate TO from all Products </a:t>
          </a:r>
          <a:r>
            <a:rPr lang="en-US" sz="1500" kern="1200" smtClean="0"/>
            <a:t>and Services </a:t>
          </a:r>
          <a:r>
            <a:rPr lang="en-US" sz="1500" kern="1200" dirty="0" smtClean="0"/>
            <a:t>Exceeds Rs.35 </a:t>
          </a:r>
          <a:r>
            <a:rPr lang="en-US" sz="1500" kern="1200" dirty="0" err="1" smtClean="0"/>
            <a:t>Crores</a:t>
          </a:r>
          <a:endParaRPr lang="en-IN" sz="1500" kern="1200" dirty="0"/>
        </a:p>
      </dsp:txBody>
      <dsp:txXfrm>
        <a:off x="7618809" y="3315857"/>
        <a:ext cx="1615068" cy="100279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9770D72-1C3D-44A2-BDD9-358AEF2418ED}" type="datetimeFigureOut">
              <a:rPr lang="en-IN" smtClean="0"/>
              <a:pPr/>
              <a:t>01-08-2021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033F134-2027-4AC6-9DA9-98FDE059588C}" type="slidenum">
              <a:rPr lang="en-IN" smtClean="0"/>
              <a:pPr/>
              <a:t>‹#›</a:t>
            </a:fld>
            <a:endParaRPr lang="en-IN"/>
          </a:p>
        </p:txBody>
      </p:sp>
    </p:spTree>
    <p:extLst>
      <p:ext uri="{BB962C8B-B14F-4D97-AF65-F5344CB8AC3E}">
        <p14:creationId xmlns:p14="http://schemas.microsoft.com/office/powerpoint/2010/main" xmlns="" val="532952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9770D72-1C3D-44A2-BDD9-358AEF2418ED}" type="datetimeFigureOut">
              <a:rPr lang="en-IN" smtClean="0"/>
              <a:pPr/>
              <a:t>01-08-2021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033F134-2027-4AC6-9DA9-98FDE059588C}" type="slidenum">
              <a:rPr lang="en-IN" smtClean="0"/>
              <a:pPr/>
              <a:t>‹#›</a:t>
            </a:fld>
            <a:endParaRPr lang="en-IN"/>
          </a:p>
        </p:txBody>
      </p:sp>
    </p:spTree>
    <p:extLst>
      <p:ext uri="{BB962C8B-B14F-4D97-AF65-F5344CB8AC3E}">
        <p14:creationId xmlns:p14="http://schemas.microsoft.com/office/powerpoint/2010/main" xmlns="" val="1761077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9770D72-1C3D-44A2-BDD9-358AEF2418ED}" type="datetimeFigureOut">
              <a:rPr lang="en-IN" smtClean="0"/>
              <a:pPr/>
              <a:t>01-08-2021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033F134-2027-4AC6-9DA9-98FDE059588C}" type="slidenum">
              <a:rPr lang="en-IN" smtClean="0"/>
              <a:pPr/>
              <a:t>‹#›</a:t>
            </a:fld>
            <a:endParaRPr lang="en-IN"/>
          </a:p>
        </p:txBody>
      </p:sp>
    </p:spTree>
    <p:extLst>
      <p:ext uri="{BB962C8B-B14F-4D97-AF65-F5344CB8AC3E}">
        <p14:creationId xmlns:p14="http://schemas.microsoft.com/office/powerpoint/2010/main" xmlns="" val="2334187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9770D72-1C3D-44A2-BDD9-358AEF2418ED}" type="datetimeFigureOut">
              <a:rPr lang="en-IN" smtClean="0"/>
              <a:pPr/>
              <a:t>01-08-2021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033F134-2027-4AC6-9DA9-98FDE059588C}" type="slidenum">
              <a:rPr lang="en-IN" smtClean="0"/>
              <a:pPr/>
              <a:t>‹#›</a:t>
            </a:fld>
            <a:endParaRPr lang="en-IN"/>
          </a:p>
        </p:txBody>
      </p:sp>
    </p:spTree>
    <p:extLst>
      <p:ext uri="{BB962C8B-B14F-4D97-AF65-F5344CB8AC3E}">
        <p14:creationId xmlns:p14="http://schemas.microsoft.com/office/powerpoint/2010/main" xmlns="" val="3746890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770D72-1C3D-44A2-BDD9-358AEF2418ED}" type="datetimeFigureOut">
              <a:rPr lang="en-IN" smtClean="0"/>
              <a:pPr/>
              <a:t>01-08-2021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033F134-2027-4AC6-9DA9-98FDE059588C}" type="slidenum">
              <a:rPr lang="en-IN" smtClean="0"/>
              <a:pPr/>
              <a:t>‹#›</a:t>
            </a:fld>
            <a:endParaRPr lang="en-IN"/>
          </a:p>
        </p:txBody>
      </p:sp>
    </p:spTree>
    <p:extLst>
      <p:ext uri="{BB962C8B-B14F-4D97-AF65-F5344CB8AC3E}">
        <p14:creationId xmlns:p14="http://schemas.microsoft.com/office/powerpoint/2010/main" xmlns="" val="465550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9770D72-1C3D-44A2-BDD9-358AEF2418ED}" type="datetimeFigureOut">
              <a:rPr lang="en-IN" smtClean="0"/>
              <a:pPr/>
              <a:t>01-08-2021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033F134-2027-4AC6-9DA9-98FDE059588C}" type="slidenum">
              <a:rPr lang="en-IN" smtClean="0"/>
              <a:pPr/>
              <a:t>‹#›</a:t>
            </a:fld>
            <a:endParaRPr lang="en-IN"/>
          </a:p>
        </p:txBody>
      </p:sp>
    </p:spTree>
    <p:extLst>
      <p:ext uri="{BB962C8B-B14F-4D97-AF65-F5344CB8AC3E}">
        <p14:creationId xmlns:p14="http://schemas.microsoft.com/office/powerpoint/2010/main" xmlns="" val="3350929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9770D72-1C3D-44A2-BDD9-358AEF2418ED}" type="datetimeFigureOut">
              <a:rPr lang="en-IN" smtClean="0"/>
              <a:pPr/>
              <a:t>01-08-2021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033F134-2027-4AC6-9DA9-98FDE059588C}" type="slidenum">
              <a:rPr lang="en-IN" smtClean="0"/>
              <a:pPr/>
              <a:t>‹#›</a:t>
            </a:fld>
            <a:endParaRPr lang="en-IN"/>
          </a:p>
        </p:txBody>
      </p:sp>
    </p:spTree>
    <p:extLst>
      <p:ext uri="{BB962C8B-B14F-4D97-AF65-F5344CB8AC3E}">
        <p14:creationId xmlns:p14="http://schemas.microsoft.com/office/powerpoint/2010/main" xmlns="" val="953497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9770D72-1C3D-44A2-BDD9-358AEF2418ED}" type="datetimeFigureOut">
              <a:rPr lang="en-IN" smtClean="0"/>
              <a:pPr/>
              <a:t>01-08-2021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033F134-2027-4AC6-9DA9-98FDE059588C}" type="slidenum">
              <a:rPr lang="en-IN" smtClean="0"/>
              <a:pPr/>
              <a:t>‹#›</a:t>
            </a:fld>
            <a:endParaRPr lang="en-IN"/>
          </a:p>
        </p:txBody>
      </p:sp>
    </p:spTree>
    <p:extLst>
      <p:ext uri="{BB962C8B-B14F-4D97-AF65-F5344CB8AC3E}">
        <p14:creationId xmlns:p14="http://schemas.microsoft.com/office/powerpoint/2010/main" xmlns="" val="3950818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770D72-1C3D-44A2-BDD9-358AEF2418ED}" type="datetimeFigureOut">
              <a:rPr lang="en-IN" smtClean="0"/>
              <a:pPr/>
              <a:t>01-08-2021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033F134-2027-4AC6-9DA9-98FDE059588C}" type="slidenum">
              <a:rPr lang="en-IN" smtClean="0"/>
              <a:pPr/>
              <a:t>‹#›</a:t>
            </a:fld>
            <a:endParaRPr lang="en-IN"/>
          </a:p>
        </p:txBody>
      </p:sp>
    </p:spTree>
    <p:extLst>
      <p:ext uri="{BB962C8B-B14F-4D97-AF65-F5344CB8AC3E}">
        <p14:creationId xmlns:p14="http://schemas.microsoft.com/office/powerpoint/2010/main" xmlns="" val="285336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770D72-1C3D-44A2-BDD9-358AEF2418ED}" type="datetimeFigureOut">
              <a:rPr lang="en-IN" smtClean="0"/>
              <a:pPr/>
              <a:t>01-08-2021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033F134-2027-4AC6-9DA9-98FDE059588C}" type="slidenum">
              <a:rPr lang="en-IN" smtClean="0"/>
              <a:pPr/>
              <a:t>‹#›</a:t>
            </a:fld>
            <a:endParaRPr lang="en-IN"/>
          </a:p>
        </p:txBody>
      </p:sp>
    </p:spTree>
    <p:extLst>
      <p:ext uri="{BB962C8B-B14F-4D97-AF65-F5344CB8AC3E}">
        <p14:creationId xmlns:p14="http://schemas.microsoft.com/office/powerpoint/2010/main" xmlns="" val="662166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770D72-1C3D-44A2-BDD9-358AEF2418ED}" type="datetimeFigureOut">
              <a:rPr lang="en-IN" smtClean="0"/>
              <a:pPr/>
              <a:t>01-08-2021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033F134-2027-4AC6-9DA9-98FDE059588C}" type="slidenum">
              <a:rPr lang="en-IN" smtClean="0"/>
              <a:pPr/>
              <a:t>‹#›</a:t>
            </a:fld>
            <a:endParaRPr lang="en-IN"/>
          </a:p>
        </p:txBody>
      </p:sp>
    </p:spTree>
    <p:extLst>
      <p:ext uri="{BB962C8B-B14F-4D97-AF65-F5344CB8AC3E}">
        <p14:creationId xmlns:p14="http://schemas.microsoft.com/office/powerpoint/2010/main" xmlns="" val="1183303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770D72-1C3D-44A2-BDD9-358AEF2418ED}" type="datetimeFigureOut">
              <a:rPr lang="en-IN" smtClean="0"/>
              <a:pPr/>
              <a:t>01-08-2021</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3F134-2027-4AC6-9DA9-98FDE059588C}" type="slidenum">
              <a:rPr lang="en-IN" smtClean="0"/>
              <a:pPr/>
              <a:t>‹#›</a:t>
            </a:fld>
            <a:endParaRPr lang="en-IN"/>
          </a:p>
        </p:txBody>
      </p:sp>
    </p:spTree>
    <p:extLst>
      <p:ext uri="{BB962C8B-B14F-4D97-AF65-F5344CB8AC3E}">
        <p14:creationId xmlns:p14="http://schemas.microsoft.com/office/powerpoint/2010/main" xmlns="" val="2004406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cleartax.in/s/items-not-covered-under-gs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1"/>
          </a:lnRef>
          <a:fillRef idx="1">
            <a:schemeClr val="lt1"/>
          </a:fillRef>
          <a:effectRef idx="0">
            <a:schemeClr val="accent1"/>
          </a:effectRef>
          <a:fontRef idx="minor">
            <a:schemeClr val="dk1"/>
          </a:fontRef>
        </p:style>
        <p:txBody>
          <a:bodyPr/>
          <a:lstStyle/>
          <a:p>
            <a:r>
              <a:rPr lang="en-US" dirty="0" smtClean="0">
                <a:latin typeface="Andalus" pitchFamily="18" charset="-78"/>
                <a:cs typeface="Andalus" pitchFamily="18" charset="-78"/>
              </a:rPr>
              <a:t>Cost Audit and GST</a:t>
            </a:r>
            <a:endParaRPr lang="en-IN" dirty="0">
              <a:latin typeface="Andalus" pitchFamily="18" charset="-78"/>
              <a:cs typeface="Andalus" pitchFamily="18" charset="-78"/>
            </a:endParaRPr>
          </a:p>
        </p:txBody>
      </p:sp>
      <p:sp>
        <p:nvSpPr>
          <p:cNvPr id="3" name="Subtitle 2"/>
          <p:cNvSpPr>
            <a:spLocks noGrp="1"/>
          </p:cNvSpPr>
          <p:nvPr>
            <p:ph type="subTitle" idx="1"/>
          </p:nvPr>
        </p:nvSpPr>
        <p:spPr>
          <a:xfrm>
            <a:off x="1537063" y="4242118"/>
            <a:ext cx="9144000" cy="1655762"/>
          </a:xfrm>
        </p:spPr>
        <p:style>
          <a:lnRef idx="2">
            <a:schemeClr val="accent1"/>
          </a:lnRef>
          <a:fillRef idx="1">
            <a:schemeClr val="lt1"/>
          </a:fillRef>
          <a:effectRef idx="0">
            <a:schemeClr val="accent1"/>
          </a:effectRef>
          <a:fontRef idx="minor">
            <a:schemeClr val="dk1"/>
          </a:fontRef>
        </p:style>
        <p:txBody>
          <a:bodyPr/>
          <a:lstStyle/>
          <a:p>
            <a:r>
              <a:rPr lang="en-US" dirty="0" smtClean="0">
                <a:latin typeface="Baskerville Old Face" pitchFamily="18" charset="0"/>
              </a:rPr>
              <a:t>By</a:t>
            </a:r>
          </a:p>
          <a:p>
            <a:r>
              <a:rPr lang="en-US" dirty="0" smtClean="0">
                <a:latin typeface="Baskerville Old Face" pitchFamily="18" charset="0"/>
              </a:rPr>
              <a:t>CMA S. VENKANNA</a:t>
            </a:r>
          </a:p>
          <a:p>
            <a:r>
              <a:rPr lang="en-US" dirty="0" smtClean="0">
                <a:latin typeface="Baskerville Old Face" pitchFamily="18" charset="0"/>
              </a:rPr>
              <a:t>PRACTICING COST ACCOUNTANT</a:t>
            </a:r>
            <a:endParaRPr lang="en-IN" dirty="0">
              <a:latin typeface="Baskerville Old Face" pitchFamily="18" charset="0"/>
            </a:endParaRPr>
          </a:p>
        </p:txBody>
      </p:sp>
    </p:spTree>
    <p:extLst>
      <p:ext uri="{BB962C8B-B14F-4D97-AF65-F5344CB8AC3E}">
        <p14:creationId xmlns:p14="http://schemas.microsoft.com/office/powerpoint/2010/main" xmlns="" val="2013076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Cost Statements </a:t>
            </a:r>
            <a:endParaRPr lang="en-IN"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3" name="Content Placeholder 2"/>
          <p:cNvSpPr>
            <a:spLocks noGrp="1"/>
          </p:cNvSpPr>
          <p:nvPr>
            <p:ph idx="1"/>
          </p:nvPr>
        </p:nvSpPr>
        <p:spPr/>
        <p:txBody>
          <a:bodyPr>
            <a:normAutofit fontScale="85000" lnSpcReduction="10000"/>
          </a:bodyPr>
          <a:lstStyle/>
          <a:p>
            <a:pPr algn="just"/>
            <a:r>
              <a:rPr lang="en-US" dirty="0" smtClean="0">
                <a:latin typeface="Baskerville Old Face" pitchFamily="18" charset="0"/>
              </a:rPr>
              <a:t>Para 28</a:t>
            </a:r>
          </a:p>
          <a:p>
            <a:pPr algn="just"/>
            <a:r>
              <a:rPr lang="en-US" dirty="0" smtClean="0">
                <a:latin typeface="Baskerville Old Face" pitchFamily="18" charset="0"/>
              </a:rPr>
              <a:t>b</a:t>
            </a:r>
            <a:r>
              <a:rPr lang="en-US" dirty="0">
                <a:latin typeface="Baskerville Old Face" pitchFamily="18" charset="0"/>
              </a:rPr>
              <a:t>) Such statements shall also include details in respect of all major items of costs constituting cost of production of goods and services, cost of sales of goods or services and margin in total as well as per unit of the goods and services. The goods or services emerging from a process, which forms raw material or an input material or service for a subsequent process, shall be valued at the cost of production or cost of service up to the previous </a:t>
            </a:r>
            <a:r>
              <a:rPr lang="en-US" dirty="0" smtClean="0">
                <a:latin typeface="Baskerville Old Face" pitchFamily="18" charset="0"/>
              </a:rPr>
              <a:t>stage</a:t>
            </a:r>
          </a:p>
          <a:p>
            <a:pPr algn="just"/>
            <a:r>
              <a:rPr lang="en-US" dirty="0">
                <a:latin typeface="Baskerville Old Face" pitchFamily="18" charset="0"/>
              </a:rPr>
              <a:t>Records for transportation costs for exempted goods, taxable goods cleared for export shall be maintained separately.”; </a:t>
            </a:r>
            <a:endParaRPr lang="en-US" dirty="0" smtClean="0">
              <a:latin typeface="Baskerville Old Face" pitchFamily="18" charset="0"/>
            </a:endParaRPr>
          </a:p>
          <a:p>
            <a:pPr algn="just"/>
            <a:r>
              <a:rPr lang="en-US" dirty="0">
                <a:latin typeface="Baskerville Old Face" pitchFamily="18" charset="0"/>
              </a:rPr>
              <a:t>Cost statements (monthly, quarterly and annually) in respect of reconciliation of indirect taxes showing details of total clearances of goods or services, assessable value/ taxable value, duties or taxes paid, CENVAT or VAT or Service Tax or GST Credit </a:t>
            </a:r>
            <a:r>
              <a:rPr lang="en-US" dirty="0" err="1">
                <a:latin typeface="Baskerville Old Face" pitchFamily="18" charset="0"/>
              </a:rPr>
              <a:t>utilised</a:t>
            </a:r>
            <a:r>
              <a:rPr lang="en-US" dirty="0">
                <a:latin typeface="Baskerville Old Face" pitchFamily="18" charset="0"/>
              </a:rPr>
              <a:t>, duties or taxes recovered and interest or penalty paid.”; </a:t>
            </a:r>
            <a:endParaRPr lang="en-IN" dirty="0">
              <a:latin typeface="Baskerville Old Face" pitchFamily="18" charset="0"/>
            </a:endParaRPr>
          </a:p>
        </p:txBody>
      </p:sp>
    </p:spTree>
    <p:extLst>
      <p:ext uri="{BB962C8B-B14F-4D97-AF65-F5344CB8AC3E}">
        <p14:creationId xmlns:p14="http://schemas.microsoft.com/office/powerpoint/2010/main" xmlns="" val="1390655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Cost Statements</a:t>
            </a:r>
            <a:endParaRPr lang="en-IN"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3" name="Content Placeholder 2"/>
          <p:cNvSpPr>
            <a:spLocks noGrp="1"/>
          </p:cNvSpPr>
          <p:nvPr>
            <p:ph idx="1"/>
          </p:nvPr>
        </p:nvSpPr>
        <p:spPr/>
        <p:txBody>
          <a:bodyPr>
            <a:normAutofit/>
          </a:bodyPr>
          <a:lstStyle/>
          <a:p>
            <a:pPr algn="just"/>
            <a:r>
              <a:rPr lang="en-US" dirty="0" smtClean="0">
                <a:latin typeface="Baskerville Old Face" pitchFamily="18" charset="0"/>
              </a:rPr>
              <a:t>d</a:t>
            </a:r>
            <a:r>
              <a:rPr lang="en-US" dirty="0">
                <a:latin typeface="Baskerville Old Face" pitchFamily="18" charset="0"/>
              </a:rPr>
              <a:t>) If the company is operating more than one plant, factory or service </a:t>
            </a:r>
            <a:r>
              <a:rPr lang="en-US" dirty="0" err="1">
                <a:latin typeface="Baskerville Old Face" pitchFamily="18" charset="0"/>
              </a:rPr>
              <a:t>centre</a:t>
            </a:r>
            <a:r>
              <a:rPr lang="en-US" dirty="0">
                <a:latin typeface="Baskerville Old Face" pitchFamily="18" charset="0"/>
              </a:rPr>
              <a:t>, separate cost statements as specified above shall be prepared in respect of each plant. Factory or service </a:t>
            </a:r>
            <a:r>
              <a:rPr lang="en-US" dirty="0" err="1">
                <a:latin typeface="Baskerville Old Face" pitchFamily="18" charset="0"/>
              </a:rPr>
              <a:t>centre</a:t>
            </a:r>
            <a:r>
              <a:rPr lang="en-US" dirty="0">
                <a:latin typeface="Baskerville Old Face" pitchFamily="18" charset="0"/>
              </a:rPr>
              <a:t>. </a:t>
            </a:r>
            <a:endParaRPr lang="en-US" dirty="0" smtClean="0">
              <a:latin typeface="Baskerville Old Face" pitchFamily="18" charset="0"/>
            </a:endParaRPr>
          </a:p>
          <a:p>
            <a:pPr algn="just"/>
            <a:r>
              <a:rPr lang="en-US" dirty="0" smtClean="0">
                <a:latin typeface="Baskerville Old Face" pitchFamily="18" charset="0"/>
              </a:rPr>
              <a:t>e</a:t>
            </a:r>
            <a:r>
              <a:rPr lang="en-US" dirty="0">
                <a:latin typeface="Baskerville Old Face" pitchFamily="18" charset="0"/>
              </a:rPr>
              <a:t>) Any other statement or information considered necessary for suitable presentation of costs and profitability of goods or services produced by the company shall also be prepared</a:t>
            </a:r>
            <a:endParaRPr lang="en-IN" dirty="0">
              <a:latin typeface="Baskerville Old Face" pitchFamily="18" charset="0"/>
            </a:endParaRPr>
          </a:p>
        </p:txBody>
      </p:sp>
    </p:spTree>
    <p:extLst>
      <p:ext uri="{BB962C8B-B14F-4D97-AF65-F5344CB8AC3E}">
        <p14:creationId xmlns:p14="http://schemas.microsoft.com/office/powerpoint/2010/main" xmlns="" val="17858818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GST Records</a:t>
            </a:r>
            <a:endParaRPr lang="en-IN"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3" name="Content Placeholder 2"/>
          <p:cNvSpPr>
            <a:spLocks noGrp="1"/>
          </p:cNvSpPr>
          <p:nvPr>
            <p:ph idx="1"/>
          </p:nvPr>
        </p:nvSpPr>
        <p:spPr>
          <a:xfrm>
            <a:off x="838200" y="1825625"/>
            <a:ext cx="10515600" cy="2197735"/>
          </a:xfrm>
        </p:spPr>
        <p:txBody>
          <a:bodyPr/>
          <a:lstStyle/>
          <a:p>
            <a:pPr algn="just"/>
            <a:r>
              <a:rPr lang="en-US" dirty="0" smtClean="0">
                <a:latin typeface="Baskerville Old Face" pitchFamily="18" charset="0"/>
              </a:rPr>
              <a:t>GSTR-2A</a:t>
            </a:r>
          </a:p>
          <a:p>
            <a:pPr algn="just"/>
            <a:r>
              <a:rPr lang="en-US" dirty="0" smtClean="0">
                <a:latin typeface="Baskerville Old Face" pitchFamily="18" charset="0"/>
              </a:rPr>
              <a:t>Reconciliation between Books of Accounts and GST Returns for all inward Supplies (Purchases)</a:t>
            </a:r>
          </a:p>
          <a:p>
            <a:pPr algn="just"/>
            <a:r>
              <a:rPr lang="en-US" dirty="0" smtClean="0">
                <a:latin typeface="Baskerville Old Face" pitchFamily="18" charset="0"/>
              </a:rPr>
              <a:t>Determination of Cost of Inputs</a:t>
            </a:r>
          </a:p>
          <a:p>
            <a:pPr algn="just"/>
            <a:endParaRPr lang="en-US" dirty="0" smtClean="0">
              <a:latin typeface="Baskerville Old Face" pitchFamily="18" charset="0"/>
            </a:endParaRPr>
          </a:p>
          <a:p>
            <a:pPr algn="just"/>
            <a:endParaRPr lang="en-IN" dirty="0">
              <a:latin typeface="Baskerville Old Face" pitchFamily="18" charset="0"/>
            </a:endParaRPr>
          </a:p>
        </p:txBody>
      </p:sp>
    </p:spTree>
    <p:extLst>
      <p:ext uri="{BB962C8B-B14F-4D97-AF65-F5344CB8AC3E}">
        <p14:creationId xmlns:p14="http://schemas.microsoft.com/office/powerpoint/2010/main" xmlns="" val="32211327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CRA-2</a:t>
            </a:r>
            <a:endParaRPr lang="en-IN"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3" name="Content Placeholder 2"/>
          <p:cNvSpPr>
            <a:spLocks noGrp="1"/>
          </p:cNvSpPr>
          <p:nvPr>
            <p:ph idx="1"/>
          </p:nvPr>
        </p:nvSpPr>
        <p:spPr>
          <a:xfrm>
            <a:off x="838200" y="1358539"/>
            <a:ext cx="10515600" cy="4010295"/>
          </a:xfrm>
        </p:spPr>
        <p:txBody>
          <a:bodyPr/>
          <a:lstStyle/>
          <a:p>
            <a:pPr algn="just"/>
            <a:r>
              <a:rPr lang="en-US" dirty="0" smtClean="0">
                <a:latin typeface="Baskerville Old Face" pitchFamily="18" charset="0"/>
              </a:rPr>
              <a:t>HSN wise products to be disclosed at the time of filing covered under Cost Audit.</a:t>
            </a:r>
          </a:p>
          <a:p>
            <a:pPr algn="just"/>
            <a:r>
              <a:rPr lang="en-US" dirty="0" smtClean="0">
                <a:latin typeface="Baskerville Old Face" pitchFamily="18" charset="0"/>
              </a:rPr>
              <a:t>CTA Codes for products</a:t>
            </a:r>
          </a:p>
          <a:p>
            <a:pPr lvl="1" algn="just"/>
            <a:r>
              <a:rPr lang="en-US" dirty="0" smtClean="0">
                <a:latin typeface="Baskerville Old Face" pitchFamily="18" charset="0"/>
              </a:rPr>
              <a:t>Both under </a:t>
            </a:r>
          </a:p>
          <a:p>
            <a:pPr lvl="2" algn="just"/>
            <a:r>
              <a:rPr lang="en-US" dirty="0" smtClean="0">
                <a:latin typeface="Baskerville Old Face" pitchFamily="18" charset="0"/>
              </a:rPr>
              <a:t>Table A – Regulated Industries and</a:t>
            </a:r>
          </a:p>
          <a:p>
            <a:pPr lvl="2" algn="just"/>
            <a:r>
              <a:rPr lang="en-US" dirty="0" smtClean="0">
                <a:latin typeface="Baskerville Old Face" pitchFamily="18" charset="0"/>
              </a:rPr>
              <a:t>Table B – Non Regulated Industries</a:t>
            </a:r>
          </a:p>
          <a:p>
            <a:pPr lvl="2" algn="just"/>
            <a:r>
              <a:rPr lang="en-US" dirty="0" smtClean="0">
                <a:latin typeface="Baskerville Old Face" pitchFamily="18" charset="0"/>
              </a:rPr>
              <a:t>HSN Codes (8 digit) as per Customs Tariff Act 1975.</a:t>
            </a:r>
          </a:p>
          <a:p>
            <a:pPr algn="just"/>
            <a:r>
              <a:rPr lang="en-US" dirty="0" smtClean="0">
                <a:latin typeface="Baskerville Old Face" pitchFamily="18" charset="0"/>
              </a:rPr>
              <a:t>SAC Codes for Services</a:t>
            </a:r>
          </a:p>
          <a:p>
            <a:pPr lvl="1" algn="just"/>
            <a:r>
              <a:rPr lang="en-US" dirty="0" smtClean="0">
                <a:latin typeface="Baskerville Old Face" pitchFamily="18" charset="0"/>
              </a:rPr>
              <a:t>Service Details with SAC Code (6 Digit)</a:t>
            </a:r>
          </a:p>
          <a:p>
            <a:pPr marL="0" indent="0" algn="just">
              <a:buNone/>
            </a:pPr>
            <a:endParaRPr lang="en-IN" dirty="0">
              <a:latin typeface="Baskerville Old Face" pitchFamily="18" charset="0"/>
            </a:endParaRPr>
          </a:p>
        </p:txBody>
      </p:sp>
    </p:spTree>
    <p:extLst>
      <p:ext uri="{BB962C8B-B14F-4D97-AF65-F5344CB8AC3E}">
        <p14:creationId xmlns:p14="http://schemas.microsoft.com/office/powerpoint/2010/main" xmlns="" val="11270930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CRA-3</a:t>
            </a:r>
            <a:endParaRPr lang="en-IN"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3" name="Content Placeholder 2"/>
          <p:cNvSpPr>
            <a:spLocks noGrp="1"/>
          </p:cNvSpPr>
          <p:nvPr>
            <p:ph idx="1"/>
          </p:nvPr>
        </p:nvSpPr>
        <p:spPr>
          <a:xfrm>
            <a:off x="838200" y="1825625"/>
            <a:ext cx="10515600" cy="2458992"/>
          </a:xfrm>
        </p:spPr>
        <p:txBody>
          <a:bodyPr/>
          <a:lstStyle/>
          <a:p>
            <a:pPr algn="just"/>
            <a:r>
              <a:rPr lang="en-US" dirty="0" smtClean="0">
                <a:latin typeface="Baskerville Old Face" pitchFamily="18" charset="0"/>
              </a:rPr>
              <a:t>Details of Products with CTA Codes covered under Cost Audit</a:t>
            </a:r>
          </a:p>
          <a:p>
            <a:pPr algn="just"/>
            <a:r>
              <a:rPr lang="en-US" dirty="0" smtClean="0">
                <a:latin typeface="Baskerville Old Face" pitchFamily="18" charset="0"/>
              </a:rPr>
              <a:t>Refer:  Annexure to Cost Audit Report</a:t>
            </a:r>
          </a:p>
          <a:p>
            <a:pPr algn="just"/>
            <a:r>
              <a:rPr lang="en-US" dirty="0" smtClean="0">
                <a:latin typeface="Baskerville Old Face" pitchFamily="18" charset="0"/>
              </a:rPr>
              <a:t>Part A</a:t>
            </a:r>
          </a:p>
          <a:p>
            <a:pPr lvl="1" algn="just"/>
            <a:r>
              <a:rPr lang="en-US" dirty="0" smtClean="0">
                <a:latin typeface="Baskerville Old Face" pitchFamily="18" charset="0"/>
              </a:rPr>
              <a:t>Para 2 – Sl.No.10</a:t>
            </a:r>
            <a:endParaRPr lang="en-IN" dirty="0" smtClean="0">
              <a:latin typeface="Baskerville Old Face" pitchFamily="18" charset="0"/>
            </a:endParaRPr>
          </a:p>
          <a:p>
            <a:pPr marL="457200" lvl="1" indent="0" algn="just">
              <a:buNone/>
            </a:pPr>
            <a:endParaRPr lang="en-US" dirty="0" smtClean="0">
              <a:latin typeface="Baskerville Old Face" pitchFamily="18" charset="0"/>
            </a:endParaRPr>
          </a:p>
        </p:txBody>
      </p:sp>
    </p:spTree>
    <p:extLst>
      <p:ext uri="{BB962C8B-B14F-4D97-AF65-F5344CB8AC3E}">
        <p14:creationId xmlns:p14="http://schemas.microsoft.com/office/powerpoint/2010/main" xmlns="" val="11237121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Annexures to CRA-3</a:t>
            </a:r>
            <a:endParaRPr lang="en-IN"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3" name="Content Placeholder 2"/>
          <p:cNvSpPr>
            <a:spLocks noGrp="1"/>
          </p:cNvSpPr>
          <p:nvPr>
            <p:ph idx="1"/>
          </p:nvPr>
        </p:nvSpPr>
        <p:spPr/>
        <p:txBody>
          <a:bodyPr>
            <a:normAutofit/>
          </a:bodyPr>
          <a:lstStyle/>
          <a:p>
            <a:pPr algn="just"/>
            <a:r>
              <a:rPr lang="en-US" dirty="0" smtClean="0">
                <a:latin typeface="Baskerville Old Face" pitchFamily="18" charset="0"/>
              </a:rPr>
              <a:t>Annexure -4</a:t>
            </a:r>
          </a:p>
          <a:p>
            <a:pPr lvl="1" algn="just"/>
            <a:r>
              <a:rPr lang="en-US" dirty="0" smtClean="0">
                <a:latin typeface="Baskerville Old Face" pitchFamily="18" charset="0"/>
              </a:rPr>
              <a:t>Details of Products and Services covered under cost Audit</a:t>
            </a:r>
          </a:p>
          <a:p>
            <a:pPr lvl="1" algn="just"/>
            <a:r>
              <a:rPr lang="en-US" dirty="0" smtClean="0">
                <a:latin typeface="Baskerville Old Face" pitchFamily="18" charset="0"/>
              </a:rPr>
              <a:t>Information as per GST Returns</a:t>
            </a:r>
          </a:p>
          <a:p>
            <a:pPr lvl="1" algn="just"/>
            <a:r>
              <a:rPr lang="en-US" dirty="0" smtClean="0">
                <a:latin typeface="Baskerville Old Face" pitchFamily="18" charset="0"/>
              </a:rPr>
              <a:t>Details: </a:t>
            </a:r>
            <a:r>
              <a:rPr lang="en-US" dirty="0" err="1" smtClean="0">
                <a:latin typeface="Baskerville Old Face" pitchFamily="18" charset="0"/>
              </a:rPr>
              <a:t>Codewise</a:t>
            </a:r>
            <a:r>
              <a:rPr lang="en-US" dirty="0" smtClean="0">
                <a:latin typeface="Baskerville Old Face" pitchFamily="18" charset="0"/>
              </a:rPr>
              <a:t> Details of Sales Revenue </a:t>
            </a:r>
          </a:p>
          <a:p>
            <a:pPr lvl="1" algn="just"/>
            <a:endParaRPr lang="en-US" dirty="0">
              <a:latin typeface="Baskerville Old Face" pitchFamily="18" charset="0"/>
            </a:endParaRPr>
          </a:p>
          <a:p>
            <a:pPr algn="just"/>
            <a:r>
              <a:rPr lang="en-US" dirty="0" smtClean="0">
                <a:latin typeface="Baskerville Old Face" pitchFamily="18" charset="0"/>
              </a:rPr>
              <a:t>Total Turnover as per GST Records</a:t>
            </a:r>
          </a:p>
          <a:p>
            <a:pPr algn="just"/>
            <a:r>
              <a:rPr lang="en-US" dirty="0" smtClean="0">
                <a:latin typeface="Baskerville Old Face" pitchFamily="18" charset="0"/>
              </a:rPr>
              <a:t>Annexure 6 – IDT Details with full details as per GST Returns</a:t>
            </a:r>
          </a:p>
          <a:p>
            <a:pPr lvl="1" algn="just"/>
            <a:r>
              <a:rPr lang="en-US" dirty="0" smtClean="0">
                <a:latin typeface="Baskerville Old Face" pitchFamily="18" charset="0"/>
              </a:rPr>
              <a:t>Refer: Annexure 2A (Cost of Materials) – Inward Supplies as per GST Records</a:t>
            </a:r>
          </a:p>
          <a:p>
            <a:pPr marL="457200" lvl="1" indent="0" algn="just">
              <a:buNone/>
            </a:pPr>
            <a:endParaRPr lang="en-US" dirty="0" smtClean="0">
              <a:latin typeface="Baskerville Old Face" pitchFamily="18" charset="0"/>
            </a:endParaRPr>
          </a:p>
          <a:p>
            <a:pPr marL="0" indent="0" algn="just">
              <a:buNone/>
            </a:pPr>
            <a:endParaRPr lang="en-US" dirty="0" smtClean="0">
              <a:latin typeface="Baskerville Old Face" pitchFamily="18" charset="0"/>
            </a:endParaRPr>
          </a:p>
        </p:txBody>
      </p:sp>
    </p:spTree>
    <p:extLst>
      <p:ext uri="{BB962C8B-B14F-4D97-AF65-F5344CB8AC3E}">
        <p14:creationId xmlns:p14="http://schemas.microsoft.com/office/powerpoint/2010/main" xmlns="" val="5378286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Quantitative Details</a:t>
            </a:r>
            <a:endParaRPr lang="en-IN"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3" name="Content Placeholder 2"/>
          <p:cNvSpPr>
            <a:spLocks noGrp="1"/>
          </p:cNvSpPr>
          <p:nvPr>
            <p:ph idx="1"/>
          </p:nvPr>
        </p:nvSpPr>
        <p:spPr/>
        <p:txBody>
          <a:bodyPr/>
          <a:lstStyle/>
          <a:p>
            <a:r>
              <a:rPr lang="en-US" dirty="0" smtClean="0">
                <a:latin typeface="Baskerville Old Face" pitchFamily="18" charset="0"/>
              </a:rPr>
              <a:t>Details from GSTR-1/GSTR-9</a:t>
            </a:r>
          </a:p>
          <a:p>
            <a:r>
              <a:rPr lang="en-US" dirty="0">
                <a:latin typeface="Baskerville Old Face" pitchFamily="18" charset="0"/>
              </a:rPr>
              <a:t>Annexure-1 of Part B – Quantitative Details</a:t>
            </a:r>
          </a:p>
          <a:p>
            <a:pPr lvl="1"/>
            <a:r>
              <a:rPr lang="en-US" dirty="0">
                <a:latin typeface="Baskerville Old Face" pitchFamily="18" charset="0"/>
              </a:rPr>
              <a:t>Refer: Sl.No.3 – Production as per GST </a:t>
            </a:r>
            <a:r>
              <a:rPr lang="en-US" dirty="0" smtClean="0">
                <a:latin typeface="Baskerville Old Face" pitchFamily="18" charset="0"/>
              </a:rPr>
              <a:t>Records</a:t>
            </a:r>
          </a:p>
          <a:p>
            <a:pPr lvl="1"/>
            <a:r>
              <a:rPr lang="en-US" dirty="0" smtClean="0">
                <a:latin typeface="Baskerville Old Face" pitchFamily="18" charset="0"/>
              </a:rPr>
              <a:t>Table 1</a:t>
            </a:r>
            <a:endParaRPr lang="en-US" dirty="0">
              <a:latin typeface="Baskerville Old Face" pitchFamily="18" charset="0"/>
            </a:endParaRPr>
          </a:p>
          <a:p>
            <a:endParaRPr lang="en-US" dirty="0" smtClean="0">
              <a:latin typeface="Baskerville Old Face" pitchFamily="18" charset="0"/>
            </a:endParaRPr>
          </a:p>
          <a:p>
            <a:pPr marL="0" indent="0">
              <a:buNone/>
            </a:pPr>
            <a:endParaRPr lang="en-IN" dirty="0">
              <a:latin typeface="Baskerville Old Face" pitchFamily="18" charset="0"/>
            </a:endParaRPr>
          </a:p>
        </p:txBody>
      </p:sp>
    </p:spTree>
    <p:extLst>
      <p:ext uri="{BB962C8B-B14F-4D97-AF65-F5344CB8AC3E}">
        <p14:creationId xmlns:p14="http://schemas.microsoft.com/office/powerpoint/2010/main" xmlns="" val="3920890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Related Party Details</a:t>
            </a:r>
            <a:endParaRPr lang="en-IN"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3" name="Content Placeholder 2"/>
          <p:cNvSpPr>
            <a:spLocks noGrp="1"/>
          </p:cNvSpPr>
          <p:nvPr>
            <p:ph idx="1"/>
          </p:nvPr>
        </p:nvSpPr>
        <p:spPr/>
        <p:txBody>
          <a:bodyPr/>
          <a:lstStyle/>
          <a:p>
            <a:r>
              <a:rPr lang="en-US" dirty="0" smtClean="0">
                <a:latin typeface="Baskerville Old Face" pitchFamily="18" charset="0"/>
              </a:rPr>
              <a:t>Details as per </a:t>
            </a:r>
          </a:p>
          <a:p>
            <a:r>
              <a:rPr lang="en-US" dirty="0" smtClean="0">
                <a:latin typeface="Baskerville Old Face" pitchFamily="18" charset="0"/>
              </a:rPr>
              <a:t>GST Provisions</a:t>
            </a:r>
          </a:p>
          <a:p>
            <a:r>
              <a:rPr lang="en-US" dirty="0" smtClean="0">
                <a:latin typeface="Baskerville Old Face" pitchFamily="18" charset="0"/>
              </a:rPr>
              <a:t>Customs Act 1962 </a:t>
            </a:r>
            <a:endParaRPr lang="en-IN" dirty="0">
              <a:latin typeface="Baskerville Old Face" pitchFamily="18" charset="0"/>
            </a:endParaRPr>
          </a:p>
        </p:txBody>
      </p:sp>
    </p:spTree>
    <p:extLst>
      <p:ext uri="{BB962C8B-B14F-4D97-AF65-F5344CB8AC3E}">
        <p14:creationId xmlns:p14="http://schemas.microsoft.com/office/powerpoint/2010/main" xmlns="" val="7438463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6583"/>
            <a:ext cx="10515600" cy="901980"/>
          </a:xfrm>
        </p:spPr>
        <p:txBody>
          <a:bodyPr>
            <a:noAutofit/>
          </a:bodyPr>
          <a:lstStyle/>
          <a:p>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Annexure 6 – Details of Indirect Taxes</a:t>
            </a:r>
            <a:endParaRPr lang="en-IN"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3" name="Content Placeholder 2"/>
          <p:cNvSpPr>
            <a:spLocks noGrp="1"/>
          </p:cNvSpPr>
          <p:nvPr>
            <p:ph idx="1"/>
          </p:nvPr>
        </p:nvSpPr>
        <p:spPr/>
        <p:txBody>
          <a:bodyPr/>
          <a:lstStyle/>
          <a:p>
            <a:endParaRPr lang="en-US" dirty="0" smtClean="0"/>
          </a:p>
          <a:p>
            <a:pPr marL="0" indent="0">
              <a:buNone/>
            </a:pP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xmlns="" val="2055624723"/>
              </p:ext>
            </p:extLst>
          </p:nvPr>
        </p:nvGraphicFramePr>
        <p:xfrm>
          <a:off x="731521" y="509448"/>
          <a:ext cx="10633164" cy="6163364"/>
        </p:xfrm>
        <a:graphic>
          <a:graphicData uri="http://schemas.openxmlformats.org/drawingml/2006/table">
            <a:tbl>
              <a:tblPr/>
              <a:tblGrid>
                <a:gridCol w="44822"/>
                <a:gridCol w="612325"/>
                <a:gridCol w="3876057"/>
                <a:gridCol w="1403399"/>
                <a:gridCol w="1236329"/>
                <a:gridCol w="1173211"/>
                <a:gridCol w="1395974"/>
                <a:gridCol w="891047"/>
              </a:tblGrid>
              <a:tr h="174429">
                <a:tc>
                  <a:txBody>
                    <a:bodyPr/>
                    <a:lstStyle/>
                    <a:p>
                      <a:pPr algn="ctr" fontAlgn="b"/>
                      <a:r>
                        <a:rPr lang="en-IN" sz="800" b="1" i="0" u="none" strike="noStrike" dirty="0">
                          <a:solidFill>
                            <a:srgbClr val="000000"/>
                          </a:solidFill>
                          <a:effectLst/>
                          <a:latin typeface="Times New Roman" panose="02020603050405020304" pitchFamily="18" charset="0"/>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b"/>
                      <a:r>
                        <a:rPr lang="en-US" sz="800" b="1" i="0" u="none" strike="noStrike" dirty="0">
                          <a:solidFill>
                            <a:srgbClr val="000000"/>
                          </a:solidFill>
                          <a:effectLst/>
                          <a:latin typeface="Times New Roman" panose="02020603050405020304" pitchFamily="18" charset="0"/>
                        </a:rPr>
                        <a:t>RECONCILIATION OF INDIRECT TAX  (FOR THE COMPANY AS A WHOLE)</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8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a:txBody>
                    <a:bodyPr/>
                    <a:lstStyle/>
                    <a:p>
                      <a:pPr algn="l" fontAlgn="b"/>
                      <a:r>
                        <a:rPr lang="en-IN" sz="800" b="1" i="0" u="none" strike="noStrike">
                          <a:solidFill>
                            <a:srgbClr val="000000"/>
                          </a:solidFill>
                          <a:effectLst/>
                          <a:latin typeface="Times New Roman" panose="02020603050405020304" pitchFamily="18"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Times New Roman" panose="02020603050405020304" pitchFamily="18"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1" i="0" u="none" strike="noStrike" smtClean="0">
                          <a:solidFill>
                            <a:srgbClr val="000000"/>
                          </a:solidFill>
                          <a:effectLst/>
                          <a:latin typeface="Times New Roman" panose="02020603050405020304" pitchFamily="18" charset="0"/>
                        </a:rPr>
                        <a:t>2020-21</a:t>
                      </a:r>
                      <a:endParaRPr lang="en-IN" sz="800" b="1" i="0" u="none" strike="noStrike"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2328">
                <a:tc>
                  <a:txBody>
                    <a:bodyPr/>
                    <a:lstStyle/>
                    <a:p>
                      <a:pPr algn="l" fontAlgn="b"/>
                      <a:endParaRPr lang="en-IN" sz="8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endParaRPr lang="en-IN" sz="4000" b="1" kern="12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a typeface="+mj-ea"/>
                        <a:cs typeface="+mj-cs"/>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IN" sz="8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0"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3">
                  <a:txBody>
                    <a:bodyPr/>
                    <a:lstStyle/>
                    <a:p>
                      <a:pPr algn="ctr" fontAlgn="b"/>
                      <a:r>
                        <a:rPr lang="en-IN" sz="800" b="1" i="0" u="none" strike="noStrike" dirty="0">
                          <a:solidFill>
                            <a:srgbClr val="000000"/>
                          </a:solidFill>
                          <a:effectLst/>
                          <a:latin typeface="Calibri" panose="020F0502020204030204" pitchFamily="34" charset="0"/>
                        </a:rPr>
                        <a:t>Particulars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a:txBody>
                    <a:bodyPr/>
                    <a:lstStyle/>
                    <a:p>
                      <a:pPr algn="ctr" fontAlgn="b"/>
                      <a:r>
                        <a:rPr lang="en-IN" sz="800" b="1" i="0" u="none" strike="noStrike">
                          <a:solidFill>
                            <a:srgbClr val="000000"/>
                          </a:solidFill>
                          <a:effectLst/>
                          <a:latin typeface="Calibri" panose="020F0502020204030204" pitchFamily="34" charset="0"/>
                        </a:rPr>
                        <a:t>Taxable Value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b"/>
                      <a:r>
                        <a:rPr lang="en-IN" sz="800" b="1" i="0" u="none" strike="noStrike">
                          <a:solidFill>
                            <a:srgbClr val="000000"/>
                          </a:solidFill>
                          <a:effectLst/>
                          <a:latin typeface="Calibri" panose="020F0502020204030204" pitchFamily="34" charset="0"/>
                        </a:rPr>
                        <a:t>Goods and Service Tax</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r>
              <a:tr h="174429">
                <a:tc gridSpan="2">
                  <a:txBody>
                    <a:bodyPr/>
                    <a:lstStyle/>
                    <a:p>
                      <a:pPr algn="l" fontAlgn="b"/>
                      <a:r>
                        <a:rPr lang="en-IN" sz="800" b="1" i="0" u="none" strike="noStrike">
                          <a:solidFill>
                            <a:srgbClr val="000000"/>
                          </a:solidFill>
                          <a:effectLst/>
                          <a:latin typeface="Calibri" panose="020F0502020204030204" pitchFamily="34" charset="0"/>
                        </a:rPr>
                        <a:t>Sl.No.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algn="l" fontAlgn="b"/>
                      <a:r>
                        <a:rPr lang="en-IN" sz="800" b="1" i="0" u="none" strike="noStrike" dirty="0">
                          <a:solidFill>
                            <a:srgbClr val="000000"/>
                          </a:solidFill>
                          <a:effectLst/>
                          <a:latin typeface="Calibri" panose="020F0502020204030204" pitchFamily="34" charset="0"/>
                        </a:rPr>
                        <a:t>Duties/Taxes Payable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1" i="0" u="none" strike="noStrike">
                          <a:solidFill>
                            <a:srgbClr val="000000"/>
                          </a:solidFill>
                          <a:effectLst/>
                          <a:latin typeface="Calibri" panose="020F0502020204030204" pitchFamily="34" charset="0"/>
                        </a:rPr>
                        <a:t>CGST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1" i="0" u="none" strike="noStrike">
                          <a:solidFill>
                            <a:srgbClr val="000000"/>
                          </a:solidFill>
                          <a:effectLst/>
                          <a:latin typeface="Calibri" panose="020F0502020204030204" pitchFamily="34" charset="0"/>
                        </a:rPr>
                        <a:t>CGST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1" i="0" u="none" strike="noStrike">
                          <a:solidFill>
                            <a:srgbClr val="000000"/>
                          </a:solidFill>
                          <a:effectLst/>
                          <a:latin typeface="Calibri" panose="020F0502020204030204" pitchFamily="34" charset="0"/>
                        </a:rPr>
                        <a:t>IGST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1" i="0" u="none" strike="noStrike">
                          <a:solidFill>
                            <a:srgbClr val="000000"/>
                          </a:solidFill>
                          <a:effectLst/>
                          <a:latin typeface="Calibri" panose="020F0502020204030204" pitchFamily="34" charset="0"/>
                        </a:rPr>
                        <a:t>Cess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IN" sz="800" b="1" i="0"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800" b="1" i="0" u="none" strike="noStrike">
                          <a:solidFill>
                            <a:srgbClr val="000000"/>
                          </a:solidFill>
                          <a:effectLst/>
                          <a:latin typeface="Calibri" panose="020F0502020204030204" pitchFamily="34" charset="0"/>
                        </a:rPr>
                        <a:t>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1" i="0" u="none" strike="noStrike">
                          <a:solidFill>
                            <a:srgbClr val="000000"/>
                          </a:solidFill>
                          <a:effectLst/>
                          <a:latin typeface="Calibri" panose="020F0502020204030204" pitchFamily="34" charset="0"/>
                        </a:rPr>
                        <a:t>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1" i="0" u="none" strike="noStrike">
                          <a:solidFill>
                            <a:srgbClr val="000000"/>
                          </a:solidFill>
                          <a:effectLst/>
                          <a:latin typeface="Calibri" panose="020F0502020204030204" pitchFamily="34" charset="0"/>
                        </a:rPr>
                        <a:t>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1" i="0" u="none" strike="noStrike">
                          <a:solidFill>
                            <a:srgbClr val="000000"/>
                          </a:solidFill>
                          <a:effectLst/>
                          <a:latin typeface="Calibri" panose="020F0502020204030204" pitchFamily="34" charset="0"/>
                        </a:rPr>
                        <a:t>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1" i="0" u="none" strike="noStrike">
                          <a:solidFill>
                            <a:srgbClr val="000000"/>
                          </a:solidFill>
                          <a:effectLst/>
                          <a:latin typeface="Calibri" panose="020F0502020204030204" pitchFamily="34" charset="0"/>
                        </a:rPr>
                        <a:t>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8861">
                <a:tc gridSpan="2">
                  <a:txBody>
                    <a:bodyPr/>
                    <a:lstStyle/>
                    <a:p>
                      <a:pPr algn="ctr" fontAlgn="t"/>
                      <a:r>
                        <a:rPr lang="en-IN" sz="800" b="1" i="0" u="none" strike="noStrike">
                          <a:solidFill>
                            <a:srgbClr val="000000"/>
                          </a:solidFill>
                          <a:effectLst/>
                          <a:latin typeface="Times New Roman" panose="02020603050405020304" pitchFamily="18" charset="0"/>
                        </a:rPr>
                        <a:t>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t"/>
                      <a:r>
                        <a:rPr lang="en-US" sz="800" b="1" i="0" u="none" strike="noStrike" dirty="0">
                          <a:solidFill>
                            <a:srgbClr val="000000"/>
                          </a:solidFill>
                          <a:effectLst/>
                          <a:latin typeface="Times New Roman" panose="02020603050405020304" pitchFamily="18" charset="0"/>
                        </a:rPr>
                        <a:t>Taxable Supplies - Outward (Other than Zero Rated, NIL Rated and Exempted)</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700" b="1" i="0" u="none" strike="noStrike">
                          <a:solidFill>
                            <a:srgbClr val="000000"/>
                          </a:solidFill>
                          <a:effectLst/>
                          <a:latin typeface="Times New Roman" panose="02020603050405020304" pitchFamily="18" charset="0"/>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8861">
                <a:tc gridSpan="2">
                  <a:txBody>
                    <a:bodyPr/>
                    <a:lstStyle/>
                    <a:p>
                      <a:pPr algn="ctr" fontAlgn="t"/>
                      <a:r>
                        <a:rPr lang="en-IN" sz="800" b="1" i="0" u="none" strike="noStrike">
                          <a:solidFill>
                            <a:srgbClr val="000000"/>
                          </a:solidFill>
                          <a:effectLst/>
                          <a:latin typeface="Times New Roman" panose="02020603050405020304" pitchFamily="18" charset="0"/>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t"/>
                      <a:r>
                        <a:rPr lang="en-US" sz="800" b="1" i="0" u="none" strike="noStrike" dirty="0">
                          <a:solidFill>
                            <a:srgbClr val="000000"/>
                          </a:solidFill>
                          <a:effectLst/>
                          <a:latin typeface="Times New Roman" panose="02020603050405020304" pitchFamily="18" charset="0"/>
                        </a:rPr>
                        <a:t>Less : Inter branch transfers included in above GST turnover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700" b="1" i="0" u="none" strike="noStrike">
                          <a:solidFill>
                            <a:srgbClr val="000000"/>
                          </a:solidFill>
                          <a:effectLst/>
                          <a:latin typeface="Times New Roman" panose="02020603050405020304"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t"/>
                      <a:r>
                        <a:rPr lang="en-IN" sz="800" b="1" i="0" u="none" strike="noStrike">
                          <a:solidFill>
                            <a:srgbClr val="000000"/>
                          </a:solidFill>
                          <a:effectLst/>
                          <a:latin typeface="Times New Roman" panose="02020603050405020304" pitchFamily="18" charset="0"/>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t"/>
                      <a:r>
                        <a:rPr lang="en-IN" sz="800" b="1" i="0" u="none" strike="noStrike" dirty="0">
                          <a:solidFill>
                            <a:srgbClr val="000000"/>
                          </a:solidFill>
                          <a:effectLst/>
                          <a:latin typeface="Times New Roman" panose="02020603050405020304" pitchFamily="18" charset="0"/>
                        </a:rPr>
                        <a:t>Turnover Net of Inter branch Transfers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700" b="1" i="0" u="none" strike="noStrike">
                          <a:solidFill>
                            <a:srgbClr val="000000"/>
                          </a:solidFill>
                          <a:effectLst/>
                          <a:latin typeface="Times New Roman" panose="02020603050405020304"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b"/>
                      <a:r>
                        <a:rPr lang="en-IN" sz="800" b="1" i="0" u="none" strike="noStrike">
                          <a:solidFill>
                            <a:srgbClr val="000000"/>
                          </a:solidFill>
                          <a:effectLst/>
                          <a:latin typeface="Times New Roman" panose="02020603050405020304" pitchFamily="18"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US" sz="800" b="1" i="0" u="none" strike="noStrike" dirty="0">
                          <a:solidFill>
                            <a:srgbClr val="000000"/>
                          </a:solidFill>
                          <a:effectLst/>
                          <a:latin typeface="Times New Roman" panose="02020603050405020304" pitchFamily="18" charset="0"/>
                        </a:rPr>
                        <a:t>Outward Taxable Supplies - Zero Rated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700" b="1" i="0" u="none" strike="noStrike">
                          <a:solidFill>
                            <a:srgbClr val="000000"/>
                          </a:solidFill>
                          <a:effectLst/>
                          <a:latin typeface="Times New Roman" panose="02020603050405020304" pitchFamily="18" charset="0"/>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b"/>
                      <a:r>
                        <a:rPr lang="en-IN" sz="800" b="1" i="0" u="none" strike="noStrike">
                          <a:solidFill>
                            <a:srgbClr val="000000"/>
                          </a:solidFill>
                          <a:effectLst/>
                          <a:latin typeface="Times New Roman" panose="02020603050405020304" pitchFamily="18"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US" sz="800" b="1" i="0" u="none" strike="noStrike">
                          <a:solidFill>
                            <a:srgbClr val="000000"/>
                          </a:solidFill>
                          <a:effectLst/>
                          <a:latin typeface="Times New Roman" panose="02020603050405020304" pitchFamily="18" charset="0"/>
                        </a:rPr>
                        <a:t>Inward Supplies (Liable to Reverse Charge)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700" b="1" i="0" u="none" strike="noStrike">
                          <a:solidFill>
                            <a:srgbClr val="000000"/>
                          </a:solidFill>
                          <a:effectLst/>
                          <a:latin typeface="Times New Roman" panose="02020603050405020304" pitchFamily="18" charset="0"/>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b"/>
                      <a:r>
                        <a:rPr lang="en-IN" sz="800" b="1" i="0" u="none" strike="noStrike">
                          <a:solidFill>
                            <a:srgbClr val="000000"/>
                          </a:solidFill>
                          <a:effectLst/>
                          <a:latin typeface="Times New Roman" panose="02020603050405020304" pitchFamily="18" charset="0"/>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US" sz="800" b="1" i="0" u="none" strike="noStrike">
                          <a:solidFill>
                            <a:srgbClr val="000000"/>
                          </a:solidFill>
                          <a:effectLst/>
                          <a:latin typeface="Times New Roman" panose="02020603050405020304" pitchFamily="18" charset="0"/>
                        </a:rPr>
                        <a:t>Other Outward Supplies (NIL Rated, Exempted)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700" b="1" i="0" u="none" strike="noStrike">
                          <a:solidFill>
                            <a:srgbClr val="000000"/>
                          </a:solidFill>
                          <a:effectLst/>
                          <a:latin typeface="Times New Roman" panose="02020603050405020304"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b"/>
                      <a:r>
                        <a:rPr lang="en-IN" sz="800" b="1" i="0" u="none" strike="noStrike">
                          <a:solidFill>
                            <a:srgbClr val="000000"/>
                          </a:solidFill>
                          <a:effectLst/>
                          <a:latin typeface="Calibri" panose="020F0502020204030204" pitchFamily="34" charset="0"/>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IN" sz="800" b="1" i="0" u="none" strike="noStrike" dirty="0">
                          <a:solidFill>
                            <a:srgbClr val="000000"/>
                          </a:solidFill>
                          <a:effectLst/>
                          <a:latin typeface="Times New Roman" panose="02020603050405020304" pitchFamily="18" charset="0"/>
                        </a:rPr>
                        <a:t>Non-GST Outward Supplies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b"/>
                      <a:r>
                        <a:rPr lang="en-IN" sz="800" b="1" i="0" u="none" strike="noStrike">
                          <a:solidFill>
                            <a:srgbClr val="000000"/>
                          </a:solidFill>
                          <a:effectLst/>
                          <a:latin typeface="Calibri" panose="020F0502020204030204" pitchFamily="34" charset="0"/>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US" sz="800" b="1" i="0" u="none" strike="noStrike" dirty="0">
                          <a:solidFill>
                            <a:srgbClr val="000000"/>
                          </a:solidFill>
                          <a:effectLst/>
                          <a:latin typeface="Times New Roman" panose="02020603050405020304" pitchFamily="18" charset="0"/>
                        </a:rPr>
                        <a:t>Total Taxes Payable) (1 to 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8">
                  <a:txBody>
                    <a:bodyPr/>
                    <a:lstStyle/>
                    <a:p>
                      <a:pPr algn="ctr"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174429">
                <a:tc gridSpan="2">
                  <a:txBody>
                    <a:bodyPr/>
                    <a:lstStyle/>
                    <a:p>
                      <a:pPr algn="ctr"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gridSpan="6">
                  <a:txBody>
                    <a:bodyPr/>
                    <a:lstStyle/>
                    <a:p>
                      <a:pPr algn="l" fontAlgn="b"/>
                      <a:r>
                        <a:rPr lang="en-US" sz="800" b="1" i="0" u="none" strike="noStrike">
                          <a:solidFill>
                            <a:srgbClr val="000000"/>
                          </a:solidFill>
                          <a:effectLst/>
                          <a:latin typeface="Times New Roman" panose="02020603050405020304" pitchFamily="18" charset="0"/>
                        </a:rPr>
                        <a:t>Taxes Paid - Through Credit Ledger and Cash Ledger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174429">
                <a:tc gridSpan="2">
                  <a:txBody>
                    <a:bodyPr/>
                    <a:lstStyle/>
                    <a:p>
                      <a:pPr algn="ctr"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IN" sz="800" b="1" i="0" u="none" strike="noStrike">
                          <a:solidFill>
                            <a:srgbClr val="000000"/>
                          </a:solidFill>
                          <a:effectLst/>
                          <a:latin typeface="Times New Roman" panose="02020603050405020304"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dirty="0">
                          <a:solidFill>
                            <a:srgbClr val="000000"/>
                          </a:solidFill>
                          <a:effectLst/>
                          <a:latin typeface="Times New Roman" panose="02020603050405020304"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Times New Roman" panose="02020603050405020304"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Times New Roman" panose="02020603050405020304"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Times New Roman" panose="02020603050405020304"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Times New Roman" panose="02020603050405020304"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US" sz="800" b="1" i="0" u="none" strike="noStrike">
                          <a:solidFill>
                            <a:srgbClr val="000000"/>
                          </a:solidFill>
                          <a:effectLst/>
                          <a:latin typeface="Times New Roman" panose="02020603050405020304" pitchFamily="18" charset="0"/>
                        </a:rPr>
                        <a:t>GST - Input Tax Credit Utilized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1" i="0" u="none" strike="noStrike">
                          <a:solidFill>
                            <a:srgbClr val="000000"/>
                          </a:solidFill>
                          <a:effectLst/>
                          <a:latin typeface="Calibri" panose="020F0502020204030204" pitchFamily="34" charset="0"/>
                        </a:rPr>
                        <a:t>CGST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1" i="0" u="none" strike="noStrike">
                          <a:solidFill>
                            <a:srgbClr val="000000"/>
                          </a:solidFill>
                          <a:effectLst/>
                          <a:latin typeface="Calibri" panose="020F0502020204030204" pitchFamily="34" charset="0"/>
                        </a:rPr>
                        <a:t>SGST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1" i="0" u="none" strike="noStrike">
                          <a:solidFill>
                            <a:srgbClr val="000000"/>
                          </a:solidFill>
                          <a:effectLst/>
                          <a:latin typeface="Calibri" panose="020F0502020204030204" pitchFamily="34" charset="0"/>
                        </a:rPr>
                        <a:t>IGST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1" i="0" u="none" strike="noStrike">
                          <a:solidFill>
                            <a:srgbClr val="000000"/>
                          </a:solidFill>
                          <a:effectLst/>
                          <a:latin typeface="Calibri" panose="020F0502020204030204" pitchFamily="34" charset="0"/>
                        </a:rPr>
                        <a:t>Cess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b"/>
                      <a:r>
                        <a:rPr lang="en-IN" sz="800" b="1" i="0" u="none" strike="noStrike">
                          <a:solidFill>
                            <a:srgbClr val="000000"/>
                          </a:solidFill>
                          <a:effectLst/>
                          <a:latin typeface="Calibri" panose="020F0502020204030204" pitchFamily="34" charset="0"/>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IN" sz="800" b="1" i="0" u="none" strike="noStrike">
                          <a:solidFill>
                            <a:srgbClr val="000000"/>
                          </a:solidFill>
                          <a:effectLst/>
                          <a:latin typeface="Calibri" panose="020F0502020204030204" pitchFamily="34" charset="0"/>
                        </a:rPr>
                        <a:t>CGST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b"/>
                      <a:r>
                        <a:rPr lang="en-IN" sz="800" b="1" i="0" u="none" strike="noStrike">
                          <a:solidFill>
                            <a:srgbClr val="000000"/>
                          </a:solidFill>
                          <a:effectLst/>
                          <a:latin typeface="Calibri" panose="020F0502020204030204" pitchFamily="34" charset="0"/>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IN" sz="800" b="1" i="0" u="none" strike="noStrike">
                          <a:solidFill>
                            <a:srgbClr val="000000"/>
                          </a:solidFill>
                          <a:effectLst/>
                          <a:latin typeface="Calibri" panose="020F0502020204030204" pitchFamily="34" charset="0"/>
                        </a:rPr>
                        <a:t>SGST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b"/>
                      <a:r>
                        <a:rPr lang="en-IN" sz="800" b="1" i="0" u="none" strike="noStrike">
                          <a:solidFill>
                            <a:srgbClr val="000000"/>
                          </a:solidFill>
                          <a:effectLst/>
                          <a:latin typeface="Calibri" panose="020F0502020204030204" pitchFamily="34" charset="0"/>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IN" sz="800" b="1" i="0" u="none" strike="noStrike">
                          <a:solidFill>
                            <a:srgbClr val="000000"/>
                          </a:solidFill>
                          <a:effectLst/>
                          <a:latin typeface="Calibri" panose="020F0502020204030204" pitchFamily="34" charset="0"/>
                        </a:rPr>
                        <a:t>IGST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700" b="1" i="0" u="none" strike="noStrike">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b"/>
                      <a:r>
                        <a:rPr lang="en-IN" sz="800" b="1" i="0" u="none" strike="noStrike">
                          <a:solidFill>
                            <a:srgbClr val="000000"/>
                          </a:solidFill>
                          <a:effectLst/>
                          <a:latin typeface="Calibri" panose="020F0502020204030204" pitchFamily="34"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IN" sz="800" b="1" i="0" u="none" strike="noStrike">
                          <a:solidFill>
                            <a:srgbClr val="000000"/>
                          </a:solidFill>
                          <a:effectLst/>
                          <a:latin typeface="Calibri" panose="020F0502020204030204" pitchFamily="34" charset="0"/>
                        </a:rPr>
                        <a:t>Cess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b"/>
                      <a:r>
                        <a:rPr lang="en-IN" sz="800" b="1" i="0" u="none" strike="noStrike">
                          <a:solidFill>
                            <a:srgbClr val="000000"/>
                          </a:solidFill>
                          <a:effectLst/>
                          <a:latin typeface="Calibri" panose="020F0502020204030204" pitchFamily="34" charset="0"/>
                        </a:rPr>
                        <a:t>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IN" sz="800" b="1" i="0" u="none" strike="noStrike">
                          <a:solidFill>
                            <a:srgbClr val="000000"/>
                          </a:solidFill>
                          <a:effectLst/>
                          <a:latin typeface="Calibri" panose="020F0502020204030204" pitchFamily="34" charset="0"/>
                        </a:rPr>
                        <a:t>Transitional Credit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b"/>
                      <a:r>
                        <a:rPr lang="en-IN" sz="800" b="1" i="0" u="none" strike="noStrike">
                          <a:solidFill>
                            <a:srgbClr val="000000"/>
                          </a:solidFill>
                          <a:effectLst/>
                          <a:latin typeface="Calibri" panose="020F0502020204030204" pitchFamily="34" charset="0"/>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US" sz="800" b="1" i="0" u="none" strike="noStrike">
                          <a:solidFill>
                            <a:srgbClr val="000000"/>
                          </a:solidFill>
                          <a:effectLst/>
                          <a:latin typeface="Calibri" panose="020F0502020204030204" pitchFamily="34" charset="0"/>
                        </a:rPr>
                        <a:t>Total Input Tax Credit Utilised (7 to 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b"/>
                      <a:r>
                        <a:rPr lang="en-IN" sz="800" b="1" i="0" u="none" strike="noStrike">
                          <a:solidFill>
                            <a:srgbClr val="000000"/>
                          </a:solidFill>
                          <a:effectLst/>
                          <a:latin typeface="Calibri" panose="020F0502020204030204" pitchFamily="34" charset="0"/>
                        </a:rPr>
                        <a:t>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IN" sz="800" b="1" i="0" u="none" strike="noStrike">
                          <a:solidFill>
                            <a:srgbClr val="000000"/>
                          </a:solidFill>
                          <a:effectLst/>
                          <a:latin typeface="Calibri" panose="020F0502020204030204" pitchFamily="34" charset="0"/>
                        </a:rPr>
                        <a:t>Payment through Cash Ledger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b"/>
                      <a:r>
                        <a:rPr lang="en-IN" sz="800" b="1" i="0" u="none" strike="noStrike">
                          <a:solidFill>
                            <a:srgbClr val="000000"/>
                          </a:solidFill>
                          <a:effectLst/>
                          <a:latin typeface="Calibri" panose="020F0502020204030204" pitchFamily="34" charset="0"/>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US" sz="800" b="1" i="0" u="none" strike="noStrike">
                          <a:solidFill>
                            <a:srgbClr val="000000"/>
                          </a:solidFill>
                          <a:effectLst/>
                          <a:latin typeface="Calibri" panose="020F0502020204030204" pitchFamily="34" charset="0"/>
                        </a:rPr>
                        <a:t>Total Taxes Paid (12 + 13)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dirty="0">
                          <a:solidFill>
                            <a:srgbClr val="000000"/>
                          </a:solidFill>
                          <a:effectLst/>
                          <a:latin typeface="Calibri" panose="020F0502020204030204" pitchFamily="34" charset="0"/>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444">
                <a:tc gridSpan="2">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dirty="0">
                          <a:solidFill>
                            <a:srgbClr val="000000"/>
                          </a:solidFill>
                          <a:effectLst/>
                          <a:latin typeface="Calibri" panose="020F050202020403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b"/>
                      <a:r>
                        <a:rPr lang="en-IN" sz="800" b="1"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US" sz="800" b="1" i="0" u="none" strike="noStrike">
                          <a:solidFill>
                            <a:srgbClr val="000000"/>
                          </a:solidFill>
                          <a:effectLst/>
                          <a:latin typeface="Calibri" panose="020F0502020204030204" pitchFamily="34" charset="0"/>
                        </a:rPr>
                        <a:t>Difference between Taxes Paid and Payable (6 - 14)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444">
                <a:tc gridSpan="2">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9">
                <a:tc gridSpan="2">
                  <a:txBody>
                    <a:bodyPr/>
                    <a:lstStyle/>
                    <a:p>
                      <a:pPr algn="ctr" fontAlgn="b"/>
                      <a:r>
                        <a:rPr lang="en-IN" sz="800" b="1" i="0" u="none" strike="noStrike">
                          <a:solidFill>
                            <a:srgbClr val="000000"/>
                          </a:solidFill>
                          <a:effectLst/>
                          <a:latin typeface="Calibri" panose="020F0502020204030204" pitchFamily="34" charset="0"/>
                        </a:rPr>
                        <a:t>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IN" sz="800" b="1" i="0" u="none" strike="noStrike">
                          <a:solidFill>
                            <a:srgbClr val="000000"/>
                          </a:solidFill>
                          <a:effectLst/>
                          <a:latin typeface="Calibri" panose="020F0502020204030204" pitchFamily="34" charset="0"/>
                        </a:rPr>
                        <a:t>Interest/Penalty/Fines Paid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dirty="0">
                          <a:solidFill>
                            <a:srgbClr val="000000"/>
                          </a:solidFill>
                          <a:effectLst/>
                          <a:latin typeface="Calibri" panose="020F0502020204030204" pitchFamily="34" charset="0"/>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8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800" b="1" i="0" u="none" strike="noStrike" dirty="0">
                          <a:solidFill>
                            <a:srgbClr val="000000"/>
                          </a:solidFill>
                          <a:effectLst/>
                          <a:latin typeface="Calibri" panose="020F0502020204030204" pitchFamily="34" charset="0"/>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7611771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Details to be verified</a:t>
            </a:r>
            <a:endParaRPr lang="en-IN"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3" name="Content Placeholder 2"/>
          <p:cNvSpPr>
            <a:spLocks noGrp="1"/>
          </p:cNvSpPr>
          <p:nvPr>
            <p:ph idx="1"/>
          </p:nvPr>
        </p:nvSpPr>
        <p:spPr/>
        <p:txBody>
          <a:bodyPr/>
          <a:lstStyle/>
          <a:p>
            <a:r>
              <a:rPr lang="en-US" dirty="0" smtClean="0">
                <a:latin typeface="Baskerville Old Face" pitchFamily="18" charset="0"/>
              </a:rPr>
              <a:t>Consolidated information for all </a:t>
            </a:r>
            <a:r>
              <a:rPr lang="en-IN" dirty="0" smtClean="0">
                <a:latin typeface="Baskerville Old Face" pitchFamily="18" charset="0"/>
              </a:rPr>
              <a:t>GST Registrations of the Company</a:t>
            </a:r>
          </a:p>
          <a:p>
            <a:r>
              <a:rPr lang="en-IN" dirty="0" smtClean="0">
                <a:latin typeface="Baskerville Old Face" pitchFamily="18" charset="0"/>
              </a:rPr>
              <a:t>Details as per </a:t>
            </a:r>
          </a:p>
          <a:p>
            <a:pPr lvl="1"/>
            <a:r>
              <a:rPr lang="en-IN" dirty="0" smtClean="0">
                <a:latin typeface="Baskerville Old Face" pitchFamily="18" charset="0"/>
              </a:rPr>
              <a:t>GSTR-1 – Electronic Liability Ledger</a:t>
            </a:r>
          </a:p>
          <a:p>
            <a:pPr lvl="1"/>
            <a:r>
              <a:rPr lang="en-IN" dirty="0" smtClean="0">
                <a:latin typeface="Baskerville Old Face" pitchFamily="18" charset="0"/>
              </a:rPr>
              <a:t>GSTR-3B – </a:t>
            </a:r>
            <a:r>
              <a:rPr lang="en-IN" dirty="0" err="1" smtClean="0">
                <a:latin typeface="Baskerville Old Face" pitchFamily="18" charset="0"/>
              </a:rPr>
              <a:t>Monthwise</a:t>
            </a:r>
            <a:r>
              <a:rPr lang="en-IN" dirty="0" smtClean="0">
                <a:latin typeface="Baskerville Old Face" pitchFamily="18" charset="0"/>
              </a:rPr>
              <a:t> Details </a:t>
            </a:r>
          </a:p>
          <a:p>
            <a:pPr lvl="1"/>
            <a:r>
              <a:rPr lang="en-IN" dirty="0" smtClean="0">
                <a:latin typeface="Baskerville Old Face" pitchFamily="18" charset="0"/>
              </a:rPr>
              <a:t>Electronic Credit Ledger</a:t>
            </a:r>
          </a:p>
          <a:p>
            <a:pPr lvl="1"/>
            <a:r>
              <a:rPr lang="en-IN" dirty="0" smtClean="0">
                <a:latin typeface="Baskerville Old Face" pitchFamily="18" charset="0"/>
              </a:rPr>
              <a:t>Electronic Cash Ledger </a:t>
            </a:r>
          </a:p>
          <a:p>
            <a:pPr lvl="1"/>
            <a:r>
              <a:rPr lang="en-US" dirty="0" smtClean="0">
                <a:latin typeface="Baskerville Old Face" pitchFamily="18" charset="0"/>
              </a:rPr>
              <a:t>Cross Check with GSTR-9</a:t>
            </a:r>
          </a:p>
        </p:txBody>
      </p:sp>
    </p:spTree>
    <p:extLst>
      <p:ext uri="{BB962C8B-B14F-4D97-AF65-F5344CB8AC3E}">
        <p14:creationId xmlns:p14="http://schemas.microsoft.com/office/powerpoint/2010/main" xmlns="" val="248104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0643"/>
          </a:xfrm>
        </p:spPr>
        <p:txBody>
          <a:bodyPr>
            <a:normAutofit fontScale="90000"/>
          </a:bodyPr>
          <a:lstStyle/>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Cost Audit – Companies (Cost Records and Audit) Rules 2014</a:t>
            </a:r>
            <a:endParaRPr lang="en-IN"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34456803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259824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01972"/>
          </a:xfrm>
        </p:spPr>
        <p:txBody>
          <a:bodyPr>
            <a:normAutofit/>
          </a:bodyPr>
          <a:lstStyle/>
          <a:p>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Introduction</a:t>
            </a:r>
            <a:endParaRPr lang="en-IN"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3" name="Content Placeholder 2"/>
          <p:cNvSpPr>
            <a:spLocks noGrp="1"/>
          </p:cNvSpPr>
          <p:nvPr>
            <p:ph idx="1"/>
          </p:nvPr>
        </p:nvSpPr>
        <p:spPr>
          <a:xfrm>
            <a:off x="864325" y="1290048"/>
            <a:ext cx="10515600" cy="4351338"/>
          </a:xfrm>
        </p:spPr>
        <p:txBody>
          <a:bodyPr/>
          <a:lstStyle/>
          <a:p>
            <a:r>
              <a:rPr lang="en-US" dirty="0">
                <a:latin typeface="Baskerville Old Face" pitchFamily="18" charset="0"/>
              </a:rPr>
              <a:t>Cost Records and cost audit annexures are </a:t>
            </a:r>
            <a:r>
              <a:rPr lang="en-US" dirty="0" smtClean="0">
                <a:latin typeface="Baskerville Old Face" pitchFamily="18" charset="0"/>
              </a:rPr>
              <a:t>the </a:t>
            </a:r>
            <a:r>
              <a:rPr lang="en-US" dirty="0">
                <a:latin typeface="Baskerville Old Face" pitchFamily="18" charset="0"/>
              </a:rPr>
              <a:t>documents where the authorities are likely to lay emphasis as apart from GST returns </a:t>
            </a:r>
            <a:endParaRPr lang="en-US" dirty="0" smtClean="0">
              <a:latin typeface="Baskerville Old Face" pitchFamily="18" charset="0"/>
            </a:endParaRPr>
          </a:p>
          <a:p>
            <a:pPr lvl="1"/>
            <a:r>
              <a:rPr lang="en-US" dirty="0" smtClean="0">
                <a:latin typeface="Baskerville Old Face" pitchFamily="18" charset="0"/>
              </a:rPr>
              <a:t>Cost of Production  in terms of Volume as per GST Records</a:t>
            </a:r>
          </a:p>
          <a:p>
            <a:r>
              <a:rPr lang="en-US" dirty="0" smtClean="0">
                <a:latin typeface="Baskerville Old Face" pitchFamily="18" charset="0"/>
              </a:rPr>
              <a:t>The </a:t>
            </a:r>
            <a:r>
              <a:rPr lang="en-US" dirty="0">
                <a:latin typeface="Baskerville Old Face" pitchFamily="18" charset="0"/>
              </a:rPr>
              <a:t>cost audit annexures (duly approved by the Board of Directors) are the documents which contain the HSN code-wise </a:t>
            </a:r>
            <a:r>
              <a:rPr lang="en-US" dirty="0" smtClean="0">
                <a:latin typeface="Baskerville Old Face" pitchFamily="18" charset="0"/>
              </a:rPr>
              <a:t>details relating to</a:t>
            </a:r>
          </a:p>
          <a:p>
            <a:pPr lvl="1"/>
            <a:r>
              <a:rPr lang="en-US" dirty="0" smtClean="0">
                <a:latin typeface="Baskerville Old Face" pitchFamily="18" charset="0"/>
              </a:rPr>
              <a:t>the </a:t>
            </a:r>
            <a:r>
              <a:rPr lang="en-US" dirty="0">
                <a:latin typeface="Baskerville Old Face" pitchFamily="18" charset="0"/>
              </a:rPr>
              <a:t>value of supplies, </a:t>
            </a:r>
            <a:endParaRPr lang="en-US" dirty="0" smtClean="0">
              <a:latin typeface="Baskerville Old Face" pitchFamily="18" charset="0"/>
            </a:endParaRPr>
          </a:p>
          <a:p>
            <a:pPr lvl="1"/>
            <a:r>
              <a:rPr lang="en-US" dirty="0" smtClean="0">
                <a:latin typeface="Baskerville Old Face" pitchFamily="18" charset="0"/>
              </a:rPr>
              <a:t>tax </a:t>
            </a:r>
            <a:r>
              <a:rPr lang="en-US" dirty="0">
                <a:latin typeface="Baskerville Old Face" pitchFamily="18" charset="0"/>
              </a:rPr>
              <a:t>rates, </a:t>
            </a:r>
            <a:endParaRPr lang="en-US" dirty="0" smtClean="0">
              <a:latin typeface="Baskerville Old Face" pitchFamily="18" charset="0"/>
            </a:endParaRPr>
          </a:p>
          <a:p>
            <a:pPr lvl="1"/>
            <a:r>
              <a:rPr lang="en-US" dirty="0" smtClean="0">
                <a:latin typeface="Baskerville Old Face" pitchFamily="18" charset="0"/>
              </a:rPr>
              <a:t>taxes </a:t>
            </a:r>
            <a:r>
              <a:rPr lang="en-US" dirty="0">
                <a:latin typeface="Baskerville Old Face" pitchFamily="18" charset="0"/>
              </a:rPr>
              <a:t>payable and paid, </a:t>
            </a:r>
            <a:endParaRPr lang="en-US" dirty="0" smtClean="0">
              <a:latin typeface="Baskerville Old Face" pitchFamily="18" charset="0"/>
            </a:endParaRPr>
          </a:p>
          <a:p>
            <a:pPr lvl="1"/>
            <a:r>
              <a:rPr lang="en-US" dirty="0" smtClean="0">
                <a:latin typeface="Baskerville Old Face" pitchFamily="18" charset="0"/>
              </a:rPr>
              <a:t>reconciliation </a:t>
            </a:r>
            <a:r>
              <a:rPr lang="en-US" dirty="0">
                <a:latin typeface="Baskerville Old Face" pitchFamily="18" charset="0"/>
              </a:rPr>
              <a:t>of Indirect taxes.</a:t>
            </a:r>
            <a:endParaRPr lang="en-IN" dirty="0">
              <a:latin typeface="Baskerville Old Face" pitchFamily="18" charset="0"/>
            </a:endParaRPr>
          </a:p>
        </p:txBody>
      </p:sp>
      <p:sp>
        <p:nvSpPr>
          <p:cNvPr id="4" name="Content Placeholder 2"/>
          <p:cNvSpPr txBox="1">
            <a:spLocks/>
          </p:cNvSpPr>
          <p:nvPr/>
        </p:nvSpPr>
        <p:spPr>
          <a:xfrm>
            <a:off x="812077" y="5156654"/>
            <a:ext cx="10515600" cy="1257209"/>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Baskerville Old Face" pitchFamily="18" charset="0"/>
              </a:rPr>
              <a:t>cost audit </a:t>
            </a:r>
            <a:r>
              <a:rPr kumimoji="0" lang="en-US" sz="2800" b="0" i="0" u="none" strike="noStrike" kern="1200" cap="none" spc="0" normalizeH="0" baseline="0" noProof="0" dirty="0" err="1" smtClean="0">
                <a:ln>
                  <a:noFill/>
                </a:ln>
                <a:solidFill>
                  <a:schemeClr val="tx1"/>
                </a:solidFill>
                <a:effectLst/>
                <a:uLnTx/>
                <a:uFillTx/>
                <a:latin typeface="Baskerville Old Face" pitchFamily="18" charset="0"/>
              </a:rPr>
              <a:t>annexures</a:t>
            </a:r>
            <a:r>
              <a:rPr kumimoji="0" lang="en-US" sz="2800" b="0" i="0" u="none" strike="noStrike" kern="1200" cap="none" spc="0" normalizeH="0" baseline="0" noProof="0" dirty="0" smtClean="0">
                <a:ln>
                  <a:noFill/>
                </a:ln>
                <a:solidFill>
                  <a:schemeClr val="tx1"/>
                </a:solidFill>
                <a:effectLst/>
                <a:uLnTx/>
                <a:uFillTx/>
                <a:latin typeface="Baskerville Old Face" pitchFamily="18" charset="0"/>
              </a:rPr>
              <a:t> are primarily prepared at eight-digit HSN code level showing the cost, sales and profitability for each HSN code.</a:t>
            </a:r>
            <a:endParaRPr kumimoji="0" lang="en-IN" sz="2800" b="0" i="0" u="none" strike="noStrike" kern="1200" cap="none" spc="0" normalizeH="0" baseline="0" noProof="0" dirty="0">
              <a:ln>
                <a:noFill/>
              </a:ln>
              <a:solidFill>
                <a:schemeClr val="tx1"/>
              </a:solidFill>
              <a:effectLst/>
              <a:uLnTx/>
              <a:uFillTx/>
              <a:latin typeface="Baskerville Old Face" pitchFamily="18" charset="0"/>
            </a:endParaRPr>
          </a:p>
        </p:txBody>
      </p:sp>
    </p:spTree>
    <p:extLst>
      <p:ext uri="{BB962C8B-B14F-4D97-AF65-F5344CB8AC3E}">
        <p14:creationId xmlns:p14="http://schemas.microsoft.com/office/powerpoint/2010/main" xmlns="" val="3464512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Disclosure in Cost Audit – Details as per GST</a:t>
            </a:r>
            <a:endParaRPr lang="en-IN"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3" name="Content Placeholder 2"/>
          <p:cNvSpPr>
            <a:spLocks noGrp="1"/>
          </p:cNvSpPr>
          <p:nvPr>
            <p:ph idx="1"/>
          </p:nvPr>
        </p:nvSpPr>
        <p:spPr>
          <a:xfrm>
            <a:off x="838200" y="1825625"/>
            <a:ext cx="10515600" cy="2315301"/>
          </a:xfrm>
        </p:spPr>
        <p:txBody>
          <a:bodyPr/>
          <a:lstStyle/>
          <a:p>
            <a:r>
              <a:rPr lang="en-US" dirty="0" smtClean="0">
                <a:latin typeface="Baskerville Old Face" pitchFamily="18" charset="0"/>
              </a:rPr>
              <a:t>CRA-1</a:t>
            </a:r>
          </a:p>
          <a:p>
            <a:r>
              <a:rPr lang="en-US" dirty="0" smtClean="0">
                <a:latin typeface="Baskerville Old Face" pitchFamily="18" charset="0"/>
              </a:rPr>
              <a:t>CRA-2</a:t>
            </a:r>
          </a:p>
          <a:p>
            <a:r>
              <a:rPr lang="en-US" dirty="0" smtClean="0">
                <a:latin typeface="Baskerville Old Face" pitchFamily="18" charset="0"/>
              </a:rPr>
              <a:t>CRA-3</a:t>
            </a:r>
          </a:p>
          <a:p>
            <a:r>
              <a:rPr lang="en-US" dirty="0" smtClean="0">
                <a:latin typeface="Baskerville Old Face" pitchFamily="18" charset="0"/>
              </a:rPr>
              <a:t>CRA-4</a:t>
            </a:r>
          </a:p>
        </p:txBody>
      </p:sp>
    </p:spTree>
    <p:extLst>
      <p:ext uri="{BB962C8B-B14F-4D97-AF65-F5344CB8AC3E}">
        <p14:creationId xmlns:p14="http://schemas.microsoft.com/office/powerpoint/2010/main" xmlns="" val="1205584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Turnover Determination</a:t>
            </a:r>
            <a:endParaRPr lang="en-IN"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3" name="Content Placeholder 2"/>
          <p:cNvSpPr>
            <a:spLocks noGrp="1"/>
          </p:cNvSpPr>
          <p:nvPr>
            <p:ph idx="1"/>
          </p:nvPr>
        </p:nvSpPr>
        <p:spPr/>
        <p:txBody>
          <a:bodyPr>
            <a:normAutofit fontScale="85000" lnSpcReduction="20000"/>
          </a:bodyPr>
          <a:lstStyle/>
          <a:p>
            <a:r>
              <a:rPr lang="en-US" b="1" dirty="0" smtClean="0">
                <a:latin typeface="Baskerville Old Face" pitchFamily="18" charset="0"/>
              </a:rPr>
              <a:t>Covered under Cost Audit</a:t>
            </a:r>
          </a:p>
          <a:p>
            <a:r>
              <a:rPr lang="en-US" b="1" dirty="0" smtClean="0">
                <a:latin typeface="Baskerville Old Face" pitchFamily="18" charset="0"/>
              </a:rPr>
              <a:t>Items </a:t>
            </a:r>
            <a:r>
              <a:rPr lang="en-US" b="1" dirty="0">
                <a:latin typeface="Baskerville Old Face" pitchFamily="18" charset="0"/>
              </a:rPr>
              <a:t>included while calculating Aggregate Turnover</a:t>
            </a:r>
          </a:p>
          <a:p>
            <a:r>
              <a:rPr lang="en-US" dirty="0">
                <a:latin typeface="Baskerville Old Face" pitchFamily="18" charset="0"/>
              </a:rPr>
              <a:t>All taxable (inter-state and intra-state) supplies other than supplies on which reverse charge is applicable</a:t>
            </a:r>
          </a:p>
          <a:p>
            <a:r>
              <a:rPr lang="en-US" dirty="0">
                <a:latin typeface="Baskerville Old Face" pitchFamily="18" charset="0"/>
              </a:rPr>
              <a:t>Supplies between separate business verticals.</a:t>
            </a:r>
          </a:p>
          <a:p>
            <a:r>
              <a:rPr lang="en-US" dirty="0">
                <a:latin typeface="Baskerville Old Face" pitchFamily="18" charset="0"/>
              </a:rPr>
              <a:t>Goods supplied to/received from the job worker on a principal to principal basis.</a:t>
            </a:r>
          </a:p>
          <a:p>
            <a:r>
              <a:rPr lang="en-US" dirty="0">
                <a:latin typeface="Baskerville Old Face" pitchFamily="18" charset="0"/>
              </a:rPr>
              <a:t>Value of all export/zero-rated supplies.</a:t>
            </a:r>
          </a:p>
          <a:p>
            <a:r>
              <a:rPr lang="en-US" dirty="0">
                <a:latin typeface="Baskerville Old Face" pitchFamily="18" charset="0"/>
              </a:rPr>
              <a:t>Supplies of agents/job workers on behalf of the principal.</a:t>
            </a:r>
          </a:p>
          <a:p>
            <a:r>
              <a:rPr lang="en-US" dirty="0">
                <a:latin typeface="Baskerville Old Face" pitchFamily="18" charset="0"/>
              </a:rPr>
              <a:t>All exempt supplies. For example, agricultural produce supplied along with branded ready-to-eat food.</a:t>
            </a:r>
          </a:p>
          <a:p>
            <a:r>
              <a:rPr lang="en-US" dirty="0">
                <a:latin typeface="Baskerville Old Face" pitchFamily="18" charset="0"/>
              </a:rPr>
              <a:t>All taxes other than those covered under GST. For example, entertainment tax paid on the sale of movie tickets.</a:t>
            </a:r>
          </a:p>
          <a:p>
            <a:endParaRPr lang="en-IN" dirty="0">
              <a:latin typeface="Baskerville Old Face" pitchFamily="18" charset="0"/>
            </a:endParaRPr>
          </a:p>
        </p:txBody>
      </p:sp>
    </p:spTree>
    <p:extLst>
      <p:ext uri="{BB962C8B-B14F-4D97-AF65-F5344CB8AC3E}">
        <p14:creationId xmlns:p14="http://schemas.microsoft.com/office/powerpoint/2010/main" xmlns="" val="2214556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074" y="754470"/>
            <a:ext cx="10515600" cy="4351338"/>
          </a:xfrm>
        </p:spPr>
        <p:txBody>
          <a:bodyPr/>
          <a:lstStyle/>
          <a:p>
            <a:r>
              <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a typeface="+mj-ea"/>
                <a:cs typeface="+mj-cs"/>
              </a:rPr>
              <a:t>Items excluded while calculating turnover</a:t>
            </a:r>
          </a:p>
          <a:p>
            <a:r>
              <a:rPr lang="en-US" dirty="0">
                <a:latin typeface="Baskerville Old Face" pitchFamily="18" charset="0"/>
              </a:rPr>
              <a:t>Inward supplies on which tax is paid under reverse charge.</a:t>
            </a:r>
          </a:p>
          <a:p>
            <a:r>
              <a:rPr lang="en-US" dirty="0">
                <a:latin typeface="Baskerville Old Face" pitchFamily="18" charset="0"/>
              </a:rPr>
              <a:t>All taxes and </a:t>
            </a:r>
            <a:r>
              <a:rPr lang="en-US" dirty="0" err="1">
                <a:latin typeface="Baskerville Old Face" pitchFamily="18" charset="0"/>
              </a:rPr>
              <a:t>cess</a:t>
            </a:r>
            <a:r>
              <a:rPr lang="en-US" dirty="0">
                <a:latin typeface="Baskerville Old Face" pitchFamily="18" charset="0"/>
              </a:rPr>
              <a:t> charged under Goods and service tax like CGST, SGST or IGST, compensation </a:t>
            </a:r>
            <a:r>
              <a:rPr lang="en-US" dirty="0" err="1">
                <a:latin typeface="Baskerville Old Face" pitchFamily="18" charset="0"/>
              </a:rPr>
              <a:t>cess</a:t>
            </a:r>
            <a:r>
              <a:rPr lang="en-US" dirty="0">
                <a:latin typeface="Baskerville Old Face" pitchFamily="18" charset="0"/>
              </a:rPr>
              <a:t>.</a:t>
            </a:r>
          </a:p>
          <a:p>
            <a:r>
              <a:rPr lang="en-US" dirty="0">
                <a:latin typeface="Baskerville Old Face" pitchFamily="18" charset="0"/>
              </a:rPr>
              <a:t>Goods supplied to or received back from a job worker.</a:t>
            </a:r>
          </a:p>
          <a:p>
            <a:r>
              <a:rPr lang="en-US" dirty="0">
                <a:latin typeface="Baskerville Old Face" pitchFamily="18" charset="0"/>
              </a:rPr>
              <a:t>Activities which are neither supply of goods nor service under </a:t>
            </a:r>
            <a:r>
              <a:rPr lang="en-US" dirty="0">
                <a:latin typeface="Baskerville Old Face" pitchFamily="18" charset="0"/>
                <a:hlinkClick r:id="rId2"/>
              </a:rPr>
              <a:t>schedule III</a:t>
            </a:r>
            <a:r>
              <a:rPr lang="en-US" dirty="0">
                <a:latin typeface="Baskerville Old Face" pitchFamily="18" charset="0"/>
              </a:rPr>
              <a:t> of CGST Act.</a:t>
            </a:r>
          </a:p>
          <a:p>
            <a:endParaRPr lang="en-IN" dirty="0">
              <a:latin typeface="Baskerville Old Face" pitchFamily="18" charset="0"/>
            </a:endParaRPr>
          </a:p>
        </p:txBody>
      </p:sp>
    </p:spTree>
    <p:extLst>
      <p:ext uri="{BB962C8B-B14F-4D97-AF65-F5344CB8AC3E}">
        <p14:creationId xmlns:p14="http://schemas.microsoft.com/office/powerpoint/2010/main" xmlns="" val="1458059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CRA-1 Sales Statement  </a:t>
            </a:r>
            <a:endParaRPr lang="en-IN"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Baskerville Old Face" pitchFamily="18" charset="0"/>
              </a:rPr>
              <a:t>Para 27</a:t>
            </a:r>
          </a:p>
          <a:p>
            <a:r>
              <a:rPr lang="en-US" dirty="0">
                <a:latin typeface="Baskerville Old Face" pitchFamily="18" charset="0"/>
              </a:rPr>
              <a:t>Separate details of sales shall be maintained for domestic sales at control price, domestic sales at market price, export sales under advance license, export sales under other obligations, export sales at market price, and sales to related party or inter unit transfer. </a:t>
            </a:r>
            <a:endParaRPr lang="en-US" dirty="0" smtClean="0">
              <a:latin typeface="Baskerville Old Face" pitchFamily="18" charset="0"/>
            </a:endParaRPr>
          </a:p>
          <a:p>
            <a:r>
              <a:rPr lang="en-US" dirty="0" smtClean="0">
                <a:latin typeface="Baskerville Old Face" pitchFamily="18" charset="0"/>
              </a:rPr>
              <a:t>In </a:t>
            </a:r>
            <a:r>
              <a:rPr lang="en-US" dirty="0">
                <a:latin typeface="Baskerville Old Face" pitchFamily="18" charset="0"/>
              </a:rPr>
              <a:t>case of services, details of domestic delivery or sales at control price, domestic delivery or sales at market price, export delivery or sales under advance license, export delivery or sales under other obligations, export delivery or sales under market price, and delivery or sales to related party or inter unit transfer. </a:t>
            </a:r>
            <a:endParaRPr lang="en-US" dirty="0" smtClean="0">
              <a:latin typeface="Baskerville Old Face" pitchFamily="18" charset="0"/>
            </a:endParaRPr>
          </a:p>
          <a:p>
            <a:r>
              <a:rPr lang="en-US" dirty="0" smtClean="0">
                <a:latin typeface="Baskerville Old Face" pitchFamily="18" charset="0"/>
              </a:rPr>
              <a:t>Such </a:t>
            </a:r>
            <a:r>
              <a:rPr lang="en-US" dirty="0">
                <a:latin typeface="Baskerville Old Face" pitchFamily="18" charset="0"/>
              </a:rPr>
              <a:t>details shall be maintained separately for each plant or unit wise or service </a:t>
            </a:r>
            <a:r>
              <a:rPr lang="en-US" dirty="0" err="1">
                <a:latin typeface="Baskerville Old Face" pitchFamily="18" charset="0"/>
              </a:rPr>
              <a:t>centre</a:t>
            </a:r>
            <a:r>
              <a:rPr lang="en-US" dirty="0">
                <a:latin typeface="Baskerville Old Face" pitchFamily="18" charset="0"/>
              </a:rPr>
              <a:t> wise for total as well as per unit sales realization.</a:t>
            </a:r>
            <a:endParaRPr lang="en-IN" dirty="0">
              <a:latin typeface="Baskerville Old Face" pitchFamily="18" charset="0"/>
            </a:endParaRPr>
          </a:p>
        </p:txBody>
      </p:sp>
    </p:spTree>
    <p:extLst>
      <p:ext uri="{BB962C8B-B14F-4D97-AF65-F5344CB8AC3E}">
        <p14:creationId xmlns:p14="http://schemas.microsoft.com/office/powerpoint/2010/main" xmlns="" val="23916676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550"/>
            <a:ext cx="10515600" cy="888913"/>
          </a:xfrm>
        </p:spPr>
        <p:txBody>
          <a:bodyPr>
            <a:normAutofit/>
          </a:bodyPr>
          <a:lstStyle/>
          <a:p>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GST Returns </a:t>
            </a:r>
            <a:endParaRPr lang="en-IN"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3" name="Content Placeholder 2"/>
          <p:cNvSpPr>
            <a:spLocks noGrp="1"/>
          </p:cNvSpPr>
          <p:nvPr>
            <p:ph idx="1"/>
          </p:nvPr>
        </p:nvSpPr>
        <p:spPr>
          <a:xfrm>
            <a:off x="838200" y="822960"/>
            <a:ext cx="10515600" cy="6035039"/>
          </a:xfrm>
        </p:spPr>
        <p:txBody>
          <a:bodyPr>
            <a:normAutofit lnSpcReduction="10000"/>
          </a:bodyPr>
          <a:lstStyle/>
          <a:p>
            <a:r>
              <a:rPr lang="en-US" dirty="0" smtClean="0">
                <a:latin typeface="Baskerville Old Face" pitchFamily="18" charset="0"/>
              </a:rPr>
              <a:t>GSTR-1</a:t>
            </a:r>
          </a:p>
          <a:p>
            <a:r>
              <a:rPr lang="en-US" dirty="0" smtClean="0">
                <a:latin typeface="Baskerville Old Face" pitchFamily="18" charset="0"/>
              </a:rPr>
              <a:t>Outward Supplies – CTA code wise</a:t>
            </a:r>
            <a:endParaRPr lang="en-US" dirty="0">
              <a:latin typeface="Baskerville Old Face" pitchFamily="18" charset="0"/>
            </a:endParaRPr>
          </a:p>
          <a:p>
            <a:pPr marL="0" indent="0">
              <a:buNone/>
            </a:pPr>
            <a:endParaRPr lang="en-US" dirty="0" smtClean="0">
              <a:latin typeface="Baskerville Old Face" pitchFamily="18" charset="0"/>
            </a:endParaRPr>
          </a:p>
          <a:p>
            <a:r>
              <a:rPr lang="en-US" dirty="0" smtClean="0">
                <a:latin typeface="Baskerville Old Face" pitchFamily="18" charset="0"/>
              </a:rPr>
              <a:t>GSTR-3B</a:t>
            </a:r>
          </a:p>
          <a:p>
            <a:pPr lvl="1"/>
            <a:r>
              <a:rPr lang="en-US" dirty="0" smtClean="0">
                <a:latin typeface="Baskerville Old Face" pitchFamily="18" charset="0"/>
              </a:rPr>
              <a:t>Input Tax Credit</a:t>
            </a:r>
          </a:p>
          <a:p>
            <a:pPr lvl="1"/>
            <a:r>
              <a:rPr lang="en-US" dirty="0" err="1" smtClean="0">
                <a:latin typeface="Baskerville Old Face" pitchFamily="18" charset="0"/>
              </a:rPr>
              <a:t>Availment</a:t>
            </a:r>
            <a:r>
              <a:rPr lang="en-US" dirty="0" smtClean="0">
                <a:latin typeface="Baskerville Old Face" pitchFamily="18" charset="0"/>
              </a:rPr>
              <a:t> and </a:t>
            </a:r>
            <a:r>
              <a:rPr lang="en-US" dirty="0" err="1" smtClean="0">
                <a:latin typeface="Baskerville Old Face" pitchFamily="18" charset="0"/>
              </a:rPr>
              <a:t>Utilisation</a:t>
            </a:r>
            <a:endParaRPr lang="en-IN" dirty="0" smtClean="0">
              <a:latin typeface="Baskerville Old Face" pitchFamily="18" charset="0"/>
            </a:endParaRPr>
          </a:p>
          <a:p>
            <a:pPr lvl="1"/>
            <a:endParaRPr lang="en-US" dirty="0">
              <a:latin typeface="Baskerville Old Face" pitchFamily="18" charset="0"/>
            </a:endParaRPr>
          </a:p>
          <a:p>
            <a:r>
              <a:rPr lang="en-US" dirty="0" smtClean="0">
                <a:latin typeface="Baskerville Old Face" pitchFamily="18" charset="0"/>
              </a:rPr>
              <a:t>GSTR-9</a:t>
            </a:r>
          </a:p>
          <a:p>
            <a:r>
              <a:rPr lang="en-US" dirty="0" smtClean="0">
                <a:latin typeface="Baskerville Old Face" pitchFamily="18" charset="0"/>
              </a:rPr>
              <a:t>Annual Return for full details of goods supplies</a:t>
            </a:r>
          </a:p>
          <a:p>
            <a:r>
              <a:rPr lang="en-US" dirty="0" smtClean="0">
                <a:latin typeface="Baskerville Old Face" pitchFamily="18" charset="0"/>
              </a:rPr>
              <a:t>GST Liability</a:t>
            </a:r>
          </a:p>
          <a:p>
            <a:r>
              <a:rPr lang="en-US" dirty="0" smtClean="0">
                <a:latin typeface="Baskerville Old Face" pitchFamily="18" charset="0"/>
              </a:rPr>
              <a:t>ITC Availed</a:t>
            </a:r>
          </a:p>
          <a:p>
            <a:r>
              <a:rPr lang="en-US" dirty="0" smtClean="0">
                <a:latin typeface="Baskerville Old Face" pitchFamily="18" charset="0"/>
              </a:rPr>
              <a:t>ITC </a:t>
            </a:r>
            <a:r>
              <a:rPr lang="en-US" dirty="0" err="1" smtClean="0">
                <a:latin typeface="Baskerville Old Face" pitchFamily="18" charset="0"/>
              </a:rPr>
              <a:t>Utilised</a:t>
            </a:r>
            <a:endParaRPr lang="en-US" dirty="0" smtClean="0">
              <a:latin typeface="Baskerville Old Face" pitchFamily="18" charset="0"/>
            </a:endParaRPr>
          </a:p>
          <a:p>
            <a:r>
              <a:rPr lang="en-US" dirty="0" smtClean="0">
                <a:latin typeface="Baskerville Old Face" pitchFamily="18" charset="0"/>
              </a:rPr>
              <a:t>Details of Fines and Penalties and Interest</a:t>
            </a:r>
          </a:p>
        </p:txBody>
      </p:sp>
    </p:spTree>
    <p:extLst>
      <p:ext uri="{BB962C8B-B14F-4D97-AF65-F5344CB8AC3E}">
        <p14:creationId xmlns:p14="http://schemas.microsoft.com/office/powerpoint/2010/main" xmlns="" val="33477251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CRA-1 Cost Statements</a:t>
            </a:r>
            <a:endParaRPr lang="en-IN"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3" name="Content Placeholder 2"/>
          <p:cNvSpPr>
            <a:spLocks noGrp="1"/>
          </p:cNvSpPr>
          <p:nvPr>
            <p:ph idx="1"/>
          </p:nvPr>
        </p:nvSpPr>
        <p:spPr/>
        <p:txBody>
          <a:bodyPr>
            <a:normAutofit lnSpcReduction="10000"/>
          </a:bodyPr>
          <a:lstStyle/>
          <a:p>
            <a:pPr algn="just"/>
            <a:r>
              <a:rPr lang="en-US" dirty="0">
                <a:latin typeface="Baskerville Old Face" pitchFamily="18" charset="0"/>
              </a:rPr>
              <a:t>Preparation of cost statements as per GST </a:t>
            </a:r>
            <a:endParaRPr lang="en-US" dirty="0" smtClean="0">
              <a:latin typeface="Baskerville Old Face" pitchFamily="18" charset="0"/>
            </a:endParaRPr>
          </a:p>
          <a:p>
            <a:pPr algn="just"/>
            <a:r>
              <a:rPr lang="en-US" dirty="0" smtClean="0">
                <a:latin typeface="Baskerville Old Face" pitchFamily="18" charset="0"/>
              </a:rPr>
              <a:t>Paragraph </a:t>
            </a:r>
            <a:r>
              <a:rPr lang="en-US" dirty="0">
                <a:latin typeface="Baskerville Old Face" pitchFamily="18" charset="0"/>
              </a:rPr>
              <a:t>no. 28 of </a:t>
            </a:r>
            <a:r>
              <a:rPr lang="en-US" dirty="0" smtClean="0">
                <a:latin typeface="Baskerville Old Face" pitchFamily="18" charset="0"/>
              </a:rPr>
              <a:t>CRA-1</a:t>
            </a:r>
          </a:p>
          <a:p>
            <a:pPr algn="just"/>
            <a:r>
              <a:rPr lang="en-US" dirty="0">
                <a:latin typeface="Baskerville Old Face" pitchFamily="18" charset="0"/>
              </a:rPr>
              <a:t>Cost statements (monthly, quarterly and annually) showing quantitative information in respect of each goods or service under reference shall be prepared showing details of available capacity, actual production, production as per excise records, production as per GST records, capacity </a:t>
            </a:r>
            <a:r>
              <a:rPr lang="en-US" dirty="0" err="1">
                <a:latin typeface="Baskerville Old Face" pitchFamily="18" charset="0"/>
              </a:rPr>
              <a:t>utilisation</a:t>
            </a:r>
            <a:r>
              <a:rPr lang="en-US" dirty="0">
                <a:latin typeface="Baskerville Old Face" pitchFamily="18" charset="0"/>
              </a:rPr>
              <a:t> (</a:t>
            </a:r>
            <a:r>
              <a:rPr lang="en-US" dirty="0" err="1">
                <a:latin typeface="Baskerville Old Face" pitchFamily="18" charset="0"/>
              </a:rPr>
              <a:t>inhouse</a:t>
            </a:r>
            <a:r>
              <a:rPr lang="en-US" dirty="0">
                <a:latin typeface="Baskerville Old Face" pitchFamily="18" charset="0"/>
              </a:rPr>
              <a:t>), stock purchased for trading, stock and other adjustments, quantity available for sale, wastage and actual sale, total quantity of outward supplies as per cost records and total outward supplies as per GST records during current financial year and previous year.”;</a:t>
            </a:r>
            <a:endParaRPr lang="en-IN" dirty="0">
              <a:latin typeface="Baskerville Old Face" pitchFamily="18" charset="0"/>
            </a:endParaRPr>
          </a:p>
        </p:txBody>
      </p:sp>
    </p:spTree>
    <p:extLst>
      <p:ext uri="{BB962C8B-B14F-4D97-AF65-F5344CB8AC3E}">
        <p14:creationId xmlns:p14="http://schemas.microsoft.com/office/powerpoint/2010/main" xmlns="" val="2408868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1304</Words>
  <Application>Microsoft Office PowerPoint</Application>
  <PresentationFormat>Custom</PresentationFormat>
  <Paragraphs>237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Cost Audit and GST</vt:lpstr>
      <vt:lpstr>Cost Audit – Companies (Cost Records and Audit) Rules 2014</vt:lpstr>
      <vt:lpstr>Introduction</vt:lpstr>
      <vt:lpstr>Disclosure in Cost Audit – Details as per GST</vt:lpstr>
      <vt:lpstr>Turnover Determination</vt:lpstr>
      <vt:lpstr>Slide 6</vt:lpstr>
      <vt:lpstr>CRA-1 Sales Statement  </vt:lpstr>
      <vt:lpstr>GST Returns </vt:lpstr>
      <vt:lpstr>CRA-1 Cost Statements</vt:lpstr>
      <vt:lpstr>Cost Statements </vt:lpstr>
      <vt:lpstr>Cost Statements</vt:lpstr>
      <vt:lpstr>GST Records</vt:lpstr>
      <vt:lpstr>CRA-2</vt:lpstr>
      <vt:lpstr>CRA-3</vt:lpstr>
      <vt:lpstr>Annexures to CRA-3</vt:lpstr>
      <vt:lpstr>Quantitative Details</vt:lpstr>
      <vt:lpstr>Related Party Details</vt:lpstr>
      <vt:lpstr>Annexure 6 – Details of Indirect Taxes</vt:lpstr>
      <vt:lpstr>Details to be verified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Debasmita</cp:lastModifiedBy>
  <cp:revision>68</cp:revision>
  <dcterms:created xsi:type="dcterms:W3CDTF">2021-07-27T13:45:30Z</dcterms:created>
  <dcterms:modified xsi:type="dcterms:W3CDTF">2021-08-01T16:55:42Z</dcterms:modified>
</cp:coreProperties>
</file>